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4" r:id="rId5"/>
    <p:sldId id="268" r:id="rId6"/>
  </p:sldIdLst>
  <p:sldSz cx="9144000" cy="6858000" type="screen4x3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F7F7F7"/>
    <a:srgbClr val="FFFFFF"/>
    <a:srgbClr val="E6E6E6"/>
    <a:srgbClr val="E2E2E2"/>
    <a:srgbClr val="467AB8"/>
    <a:srgbClr val="618DC3"/>
    <a:srgbClr val="A2AD00"/>
    <a:srgbClr val="878787"/>
    <a:srgbClr val="005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73B85F-AD18-4E36-AFDB-9D00A4CEDF31}" v="27" dt="2020-07-30T12:50:25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64" autoAdjust="0"/>
  </p:normalViewPr>
  <p:slideViewPr>
    <p:cSldViewPr snapToGrid="0">
      <p:cViewPr varScale="1">
        <p:scale>
          <a:sx n="104" d="100"/>
          <a:sy n="104" d="100"/>
        </p:scale>
        <p:origin x="49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ktnan, Eli" userId="127d71d7-e93c-42fd-9097-1a764b7b7f3a" providerId="ADAL" clId="{D073B85F-AD18-4E36-AFDB-9D00A4CEDF31}"/>
    <pc:docChg chg="custSel modSld">
      <pc:chgData name="Sektnan, Eli" userId="127d71d7-e93c-42fd-9097-1a764b7b7f3a" providerId="ADAL" clId="{D073B85F-AD18-4E36-AFDB-9D00A4CEDF31}" dt="2020-07-30T12:50:25.653" v="155" actId="403"/>
      <pc:docMkLst>
        <pc:docMk/>
      </pc:docMkLst>
      <pc:sldChg chg="addSp delSp modSp mod">
        <pc:chgData name="Sektnan, Eli" userId="127d71d7-e93c-42fd-9097-1a764b7b7f3a" providerId="ADAL" clId="{D073B85F-AD18-4E36-AFDB-9D00A4CEDF31}" dt="2020-07-30T12:19:29.601" v="129" actId="20577"/>
        <pc:sldMkLst>
          <pc:docMk/>
          <pc:sldMk cId="3367927059" sldId="264"/>
        </pc:sldMkLst>
        <pc:spChg chg="mod">
          <ac:chgData name="Sektnan, Eli" userId="127d71d7-e93c-42fd-9097-1a764b7b7f3a" providerId="ADAL" clId="{D073B85F-AD18-4E36-AFDB-9D00A4CEDF31}" dt="2020-07-30T10:51:15.668" v="90" actId="113"/>
          <ac:spMkLst>
            <pc:docMk/>
            <pc:sldMk cId="3367927059" sldId="264"/>
            <ac:spMk id="3" creationId="{00000000-0000-0000-0000-000000000000}"/>
          </ac:spMkLst>
        </pc:spChg>
        <pc:spChg chg="mod">
          <ac:chgData name="Sektnan, Eli" userId="127d71d7-e93c-42fd-9097-1a764b7b7f3a" providerId="ADAL" clId="{D073B85F-AD18-4E36-AFDB-9D00A4CEDF31}" dt="2020-07-30T10:56:52.158" v="120" actId="20577"/>
          <ac:spMkLst>
            <pc:docMk/>
            <pc:sldMk cId="3367927059" sldId="264"/>
            <ac:spMk id="18" creationId="{F9B44DBE-F8C5-41D8-8158-22ECCEB7EE39}"/>
          </ac:spMkLst>
        </pc:spChg>
        <pc:spChg chg="mod">
          <ac:chgData name="Sektnan, Eli" userId="127d71d7-e93c-42fd-9097-1a764b7b7f3a" providerId="ADAL" clId="{D073B85F-AD18-4E36-AFDB-9D00A4CEDF31}" dt="2020-07-30T08:27:38.609" v="1" actId="20577"/>
          <ac:spMkLst>
            <pc:docMk/>
            <pc:sldMk cId="3367927059" sldId="264"/>
            <ac:spMk id="117" creationId="{00000000-0000-0000-0000-000000000000}"/>
          </ac:spMkLst>
        </pc:spChg>
        <pc:spChg chg="mod">
          <ac:chgData name="Sektnan, Eli" userId="127d71d7-e93c-42fd-9097-1a764b7b7f3a" providerId="ADAL" clId="{D073B85F-AD18-4E36-AFDB-9D00A4CEDF31}" dt="2020-07-30T12:19:29.601" v="129" actId="20577"/>
          <ac:spMkLst>
            <pc:docMk/>
            <pc:sldMk cId="3367927059" sldId="264"/>
            <ac:spMk id="289" creationId="{00000000-0000-0000-0000-000000000000}"/>
          </ac:spMkLst>
        </pc:spChg>
        <pc:spChg chg="mod">
          <ac:chgData name="Sektnan, Eli" userId="127d71d7-e93c-42fd-9097-1a764b7b7f3a" providerId="ADAL" clId="{D073B85F-AD18-4E36-AFDB-9D00A4CEDF31}" dt="2020-07-30T10:51:58.303" v="98" actId="6549"/>
          <ac:spMkLst>
            <pc:docMk/>
            <pc:sldMk cId="3367927059" sldId="264"/>
            <ac:spMk id="290" creationId="{00000000-0000-0000-0000-000000000000}"/>
          </ac:spMkLst>
        </pc:spChg>
        <pc:spChg chg="mod">
          <ac:chgData name="Sektnan, Eli" userId="127d71d7-e93c-42fd-9097-1a764b7b7f3a" providerId="ADAL" clId="{D073B85F-AD18-4E36-AFDB-9D00A4CEDF31}" dt="2020-07-30T10:52:03.679" v="101" actId="20577"/>
          <ac:spMkLst>
            <pc:docMk/>
            <pc:sldMk cId="3367927059" sldId="264"/>
            <ac:spMk id="872" creationId="{59FFBE77-3AA6-4B9C-94C1-584A2A4C7011}"/>
          </ac:spMkLst>
        </pc:spChg>
        <pc:picChg chg="del">
          <ac:chgData name="Sektnan, Eli" userId="127d71d7-e93c-42fd-9097-1a764b7b7f3a" providerId="ADAL" clId="{D073B85F-AD18-4E36-AFDB-9D00A4CEDF31}" dt="2020-07-30T12:13:15.769" v="121" actId="478"/>
          <ac:picMkLst>
            <pc:docMk/>
            <pc:sldMk cId="3367927059" sldId="264"/>
            <ac:picMk id="2" creationId="{07F3A337-2F58-4445-B27A-48C63B5E6F5A}"/>
          </ac:picMkLst>
        </pc:picChg>
        <pc:picChg chg="add mod">
          <ac:chgData name="Sektnan, Eli" userId="127d71d7-e93c-42fd-9097-1a764b7b7f3a" providerId="ADAL" clId="{D073B85F-AD18-4E36-AFDB-9D00A4CEDF31}" dt="2020-07-30T12:14:17.126" v="125" actId="1076"/>
          <ac:picMkLst>
            <pc:docMk/>
            <pc:sldMk cId="3367927059" sldId="264"/>
            <ac:picMk id="4" creationId="{0D62CC8D-9E9F-432B-A60B-7BAE7DD31E5A}"/>
          </ac:picMkLst>
        </pc:picChg>
        <pc:picChg chg="add mod">
          <ac:chgData name="Sektnan, Eli" userId="127d71d7-e93c-42fd-9097-1a764b7b7f3a" providerId="ADAL" clId="{D073B85F-AD18-4E36-AFDB-9D00A4CEDF31}" dt="2020-07-30T12:14:29.703" v="127" actId="1076"/>
          <ac:picMkLst>
            <pc:docMk/>
            <pc:sldMk cId="3367927059" sldId="264"/>
            <ac:picMk id="6" creationId="{FEDDCD73-4921-46E9-A291-BA5B56E160A4}"/>
          </ac:picMkLst>
        </pc:picChg>
        <pc:picChg chg="del">
          <ac:chgData name="Sektnan, Eli" userId="127d71d7-e93c-42fd-9097-1a764b7b7f3a" providerId="ADAL" clId="{D073B85F-AD18-4E36-AFDB-9D00A4CEDF31}" dt="2020-07-30T12:13:21.782" v="122" actId="478"/>
          <ac:picMkLst>
            <pc:docMk/>
            <pc:sldMk cId="3367927059" sldId="264"/>
            <ac:picMk id="7" creationId="{1362D41C-BDC1-43FD-9931-CE928B4D8D9D}"/>
          </ac:picMkLst>
        </pc:picChg>
      </pc:sldChg>
      <pc:sldChg chg="addSp delSp modSp mod">
        <pc:chgData name="Sektnan, Eli" userId="127d71d7-e93c-42fd-9097-1a764b7b7f3a" providerId="ADAL" clId="{D073B85F-AD18-4E36-AFDB-9D00A4CEDF31}" dt="2020-07-30T12:50:25.653" v="155" actId="403"/>
        <pc:sldMkLst>
          <pc:docMk/>
          <pc:sldMk cId="3957166785" sldId="268"/>
        </pc:sldMkLst>
        <pc:graphicFrameChg chg="del">
          <ac:chgData name="Sektnan, Eli" userId="127d71d7-e93c-42fd-9097-1a764b7b7f3a" providerId="ADAL" clId="{D073B85F-AD18-4E36-AFDB-9D00A4CEDF31}" dt="2020-07-30T12:48:43.757" v="130" actId="478"/>
          <ac:graphicFrameMkLst>
            <pc:docMk/>
            <pc:sldMk cId="3957166785" sldId="268"/>
            <ac:graphicFrameMk id="6" creationId="{C293FB8F-EBF8-40E5-A0E5-84DB1C21E578}"/>
          </ac:graphicFrameMkLst>
        </pc:graphicFrameChg>
        <pc:graphicFrameChg chg="add mod">
          <ac:chgData name="Sektnan, Eli" userId="127d71d7-e93c-42fd-9097-1a764b7b7f3a" providerId="ADAL" clId="{D073B85F-AD18-4E36-AFDB-9D00A4CEDF31}" dt="2020-07-30T12:50:25.653" v="155" actId="403"/>
          <ac:graphicFrameMkLst>
            <pc:docMk/>
            <pc:sldMk cId="3957166785" sldId="268"/>
            <ac:graphicFrameMk id="7" creationId="{3D9A3708-AE41-4466-A211-67E5D08790EF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'Tab 2b'!$D$25</c:f>
              <c:strCache>
                <c:ptCount val="1"/>
                <c:pt idx="0">
                  <c:v>HL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50800">
                <a:solidFill>
                  <a:schemeClr val="accent6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5"/>
              <c:layout>
                <c:manualLayout>
                  <c:x val="-1.3746137745440163E-2"/>
                  <c:y val="-4.23872845843804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98-4661-9679-CB4650F52AED}"/>
                </c:ext>
              </c:extLst>
            </c:dLbl>
            <c:dLbl>
              <c:idx val="6"/>
              <c:layout>
                <c:manualLayout>
                  <c:x val="-2.007525166949068E-2"/>
                  <c:y val="-5.24138451010876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98-4661-9679-CB4650F52A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'Tab 2b'!$C$26:$C$33</c:f>
              <c:numCache>
                <c:formatCode>mmm\-yy</c:formatCode>
                <c:ptCount val="8"/>
                <c:pt idx="0">
                  <c:v>43800</c:v>
                </c:pt>
                <c:pt idx="1">
                  <c:v>43831</c:v>
                </c:pt>
                <c:pt idx="2">
                  <c:v>43862</c:v>
                </c:pt>
                <c:pt idx="3">
                  <c:v>43891</c:v>
                </c:pt>
                <c:pt idx="4">
                  <c:v>43922</c:v>
                </c:pt>
                <c:pt idx="5">
                  <c:v>43952</c:v>
                </c:pt>
                <c:pt idx="6">
                  <c:v>43983</c:v>
                </c:pt>
                <c:pt idx="7">
                  <c:v>44013</c:v>
                </c:pt>
              </c:numCache>
            </c:numRef>
          </c:cat>
          <c:val>
            <c:numRef>
              <c:f>'Tab 2b'!$D$26:$D$33</c:f>
              <c:numCache>
                <c:formatCode>0.0\ %</c:formatCode>
                <c:ptCount val="8"/>
                <c:pt idx="0">
                  <c:v>1.7999999999999999E-2</c:v>
                </c:pt>
                <c:pt idx="1">
                  <c:v>2.1000000000000001E-2</c:v>
                </c:pt>
                <c:pt idx="2">
                  <c:v>0.02</c:v>
                </c:pt>
                <c:pt idx="3">
                  <c:v>9.6000000000000002E-2</c:v>
                </c:pt>
                <c:pt idx="4">
                  <c:v>8.4000000000000005E-2</c:v>
                </c:pt>
                <c:pt idx="5">
                  <c:v>5.2999999999999999E-2</c:v>
                </c:pt>
                <c:pt idx="6">
                  <c:v>3.7999999999999999E-2</c:v>
                </c:pt>
                <c:pt idx="7">
                  <c:v>3.9E-2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1B-45FE-84C3-4800B718D563}"/>
            </c:ext>
          </c:extLst>
        </c:ser>
        <c:ser>
          <c:idx val="1"/>
          <c:order val="1"/>
          <c:tx>
            <c:strRef>
              <c:f>'Tab 2b'!$E$25</c:f>
              <c:strCache>
                <c:ptCount val="1"/>
                <c:pt idx="0">
                  <c:v>DL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50800">
                <a:solidFill>
                  <a:schemeClr val="accent5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'Tab 2b'!$C$26:$C$33</c:f>
              <c:numCache>
                <c:formatCode>mmm\-yy</c:formatCode>
                <c:ptCount val="8"/>
                <c:pt idx="0">
                  <c:v>43800</c:v>
                </c:pt>
                <c:pt idx="1">
                  <c:v>43831</c:v>
                </c:pt>
                <c:pt idx="2">
                  <c:v>43862</c:v>
                </c:pt>
                <c:pt idx="3">
                  <c:v>43891</c:v>
                </c:pt>
                <c:pt idx="4">
                  <c:v>43922</c:v>
                </c:pt>
                <c:pt idx="5">
                  <c:v>43952</c:v>
                </c:pt>
                <c:pt idx="6">
                  <c:v>43983</c:v>
                </c:pt>
                <c:pt idx="7">
                  <c:v>44013</c:v>
                </c:pt>
              </c:numCache>
            </c:numRef>
          </c:cat>
          <c:val>
            <c:numRef>
              <c:f>'Tab 2b'!$E$26:$E$33</c:f>
              <c:numCache>
                <c:formatCode>0.0\ %</c:formatCode>
                <c:ptCount val="8"/>
                <c:pt idx="0">
                  <c:v>0.01</c:v>
                </c:pt>
                <c:pt idx="1">
                  <c:v>8.9999999999999993E-3</c:v>
                </c:pt>
                <c:pt idx="2">
                  <c:v>8.9999999999999993E-3</c:v>
                </c:pt>
                <c:pt idx="3">
                  <c:v>3.5000000000000003E-2</c:v>
                </c:pt>
                <c:pt idx="4">
                  <c:v>4.7E-2</c:v>
                </c:pt>
                <c:pt idx="5">
                  <c:v>5.1999999999999998E-2</c:v>
                </c:pt>
                <c:pt idx="6">
                  <c:v>3.9E-2</c:v>
                </c:pt>
                <c:pt idx="7">
                  <c:v>2.5999999999999999E-2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1B-45FE-84C3-4800B718D5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1327280"/>
        <c:axId val="1696980176"/>
      </c:lineChart>
      <c:dateAx>
        <c:axId val="1701327280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696980176"/>
        <c:crosses val="autoZero"/>
        <c:auto val="1"/>
        <c:lblOffset val="100"/>
        <c:baseTimeUnit val="months"/>
      </c:dateAx>
      <c:valAx>
        <c:axId val="1696980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b-NO" dirty="0"/>
                  <a:t>Andel ledige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701327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EEFBC-E1EB-4706-9A8A-807C8CB5C0B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7590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EEFBC-E1EB-4706-9A8A-807C8CB5C0B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41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96E4-69C3-44EF-9815-59DE57EAD13A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gif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nb-NO" sz="2800" dirty="0">
                <a:solidFill>
                  <a:schemeClr val="bg1"/>
                </a:solidFill>
                <a:latin typeface="Arial Nova Light" panose="020B0304020202020204" pitchFamily="34" charset="0"/>
              </a:rPr>
              <a:t>Arbeidsmarkedet i Trøndelag juli 2020</a:t>
            </a:r>
          </a:p>
        </p:txBody>
      </p:sp>
      <p:pic>
        <p:nvPicPr>
          <p:cNvPr id="1384" name="Bilde 13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71469"/>
            <a:ext cx="799607" cy="502610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7180733" y="869762"/>
            <a:ext cx="1931098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b-NO" sz="1200" dirty="0">
                <a:latin typeface="Calibri"/>
                <a:cs typeface="Calibri"/>
              </a:rPr>
              <a:t>Ved utgangen av juli er det </a:t>
            </a:r>
            <a:r>
              <a:rPr lang="nb-NO" sz="1200" b="1" dirty="0">
                <a:latin typeface="Calibri"/>
                <a:cs typeface="Calibri"/>
              </a:rPr>
              <a:t> 9 638 helt ledige. </a:t>
            </a:r>
            <a:r>
              <a:rPr lang="nb-NO" sz="1200" dirty="0">
                <a:latin typeface="Calibri"/>
                <a:cs typeface="Calibri"/>
              </a:rPr>
              <a:t>Det utgjør </a:t>
            </a:r>
            <a:r>
              <a:rPr lang="nb-NO" sz="1200" b="1" dirty="0">
                <a:latin typeface="Calibri"/>
                <a:cs typeface="Calibri"/>
              </a:rPr>
              <a:t> 3,9% </a:t>
            </a:r>
            <a:r>
              <a:rPr lang="nb-NO" sz="1200" dirty="0">
                <a:latin typeface="Calibri"/>
                <a:cs typeface="Calibri"/>
              </a:rPr>
              <a:t>av arbeidsstyrken. Av disse er </a:t>
            </a:r>
            <a:r>
              <a:rPr lang="nb-NO" sz="1200" b="1" dirty="0">
                <a:latin typeface="Calibri"/>
                <a:cs typeface="Calibri"/>
              </a:rPr>
              <a:t> 4 264 </a:t>
            </a:r>
            <a:r>
              <a:rPr lang="nb-NO" sz="1200" dirty="0">
                <a:latin typeface="Calibri"/>
                <a:cs typeface="Calibri"/>
              </a:rPr>
              <a:t>kvinner og </a:t>
            </a:r>
            <a:r>
              <a:rPr lang="nb-NO" sz="1200" b="1" dirty="0">
                <a:latin typeface="Calibri"/>
                <a:cs typeface="Calibri"/>
              </a:rPr>
              <a:t> 5 374 </a:t>
            </a:r>
            <a:r>
              <a:rPr lang="nb-NO" sz="1200" dirty="0">
                <a:latin typeface="Calibri"/>
                <a:cs typeface="Calibri"/>
              </a:rPr>
              <a:t>menn. I tillegg er </a:t>
            </a:r>
            <a:r>
              <a:rPr lang="nb-NO" sz="1200" b="1" dirty="0">
                <a:latin typeface="Calibri"/>
                <a:cs typeface="Calibri"/>
              </a:rPr>
              <a:t>2,6% </a:t>
            </a:r>
            <a:r>
              <a:rPr lang="nb-NO" sz="1200" dirty="0">
                <a:latin typeface="Calibri"/>
                <a:cs typeface="Calibri"/>
              </a:rPr>
              <a:t>av arbeidsstyrken delvis ledige.</a:t>
            </a:r>
          </a:p>
        </p:txBody>
      </p:sp>
      <p:sp>
        <p:nvSpPr>
          <p:cNvPr id="289" name="TekstSylinder 288"/>
          <p:cNvSpPr txBox="1"/>
          <p:nvPr/>
        </p:nvSpPr>
        <p:spPr>
          <a:xfrm>
            <a:off x="7207230" y="4322091"/>
            <a:ext cx="1692769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b-NO" sz="1200" b="1" dirty="0">
                <a:latin typeface="Calibri"/>
                <a:cs typeface="Calibri"/>
              </a:rPr>
              <a:t>Ungdomsledigheten</a:t>
            </a:r>
            <a:r>
              <a:rPr lang="nb-NO" sz="1200" dirty="0">
                <a:latin typeface="Calibri"/>
                <a:cs typeface="Calibri"/>
              </a:rPr>
              <a:t> er på </a:t>
            </a:r>
            <a:r>
              <a:rPr lang="nb-NO" sz="1200" b="1" dirty="0">
                <a:latin typeface="Calibri"/>
                <a:cs typeface="Calibri"/>
              </a:rPr>
              <a:t> 4,7%</a:t>
            </a:r>
            <a:r>
              <a:rPr lang="nb-NO" sz="1200" dirty="0">
                <a:latin typeface="Calibri"/>
                <a:cs typeface="Calibri"/>
              </a:rPr>
              <a:t>. </a:t>
            </a:r>
            <a:endParaRPr lang="nb-NO" sz="1200" dirty="0">
              <a:latin typeface="Calibri" panose="020F0502020204030204" pitchFamily="34" charset="0"/>
            </a:endParaRPr>
          </a:p>
          <a:p>
            <a:r>
              <a:rPr lang="nb-NO" sz="1200" dirty="0">
                <a:latin typeface="Calibri"/>
                <a:cs typeface="Calibri"/>
              </a:rPr>
              <a:t>I alt er </a:t>
            </a:r>
            <a:r>
              <a:rPr lang="nb-NO" sz="1200" b="1" dirty="0">
                <a:latin typeface="Calibri"/>
                <a:cs typeface="Calibri"/>
              </a:rPr>
              <a:t>3 060 </a:t>
            </a:r>
            <a:r>
              <a:rPr lang="nb-NO" sz="1200" dirty="0">
                <a:latin typeface="Calibri"/>
                <a:cs typeface="Calibri"/>
              </a:rPr>
              <a:t>personer</a:t>
            </a:r>
          </a:p>
          <a:p>
            <a:r>
              <a:rPr lang="nb-NO" sz="1200" dirty="0">
                <a:latin typeface="Calibri" panose="020F0502020204030204" pitchFamily="34" charset="0"/>
              </a:rPr>
              <a:t>under 30 år helt ledig.</a:t>
            </a:r>
          </a:p>
        </p:txBody>
      </p:sp>
      <p:sp>
        <p:nvSpPr>
          <p:cNvPr id="290" name="TekstSylinder 289"/>
          <p:cNvSpPr txBox="1"/>
          <p:nvPr/>
        </p:nvSpPr>
        <p:spPr>
          <a:xfrm>
            <a:off x="7231649" y="2516213"/>
            <a:ext cx="175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latin typeface="Calibri" panose="020F0502020204030204" pitchFamily="34" charset="0"/>
              </a:rPr>
              <a:t>Til sammen </a:t>
            </a:r>
            <a:r>
              <a:rPr lang="nb-NO" sz="1200" b="1" dirty="0">
                <a:latin typeface="Calibri" panose="020F0502020204030204" pitchFamily="34" charset="0"/>
              </a:rPr>
              <a:t>585 </a:t>
            </a:r>
            <a:r>
              <a:rPr lang="nb-NO" sz="1200" dirty="0">
                <a:latin typeface="Calibri" panose="020F0502020204030204" pitchFamily="34" charset="0"/>
              </a:rPr>
              <a:t>var i et </a:t>
            </a:r>
            <a:r>
              <a:rPr lang="nb-NO" sz="1200" b="1" dirty="0">
                <a:latin typeface="Calibri" panose="020F0502020204030204" pitchFamily="34" charset="0"/>
              </a:rPr>
              <a:t>arbeidsrettet tiltak</a:t>
            </a:r>
            <a:r>
              <a:rPr lang="nb-NO" sz="1200" dirty="0">
                <a:latin typeface="Calibri" panose="020F0502020204030204" pitchFamily="34" charset="0"/>
              </a:rPr>
              <a:t>. Det utgjør</a:t>
            </a:r>
            <a:r>
              <a:rPr lang="nb-NO" sz="1200" b="1" dirty="0">
                <a:latin typeface="Calibri" panose="020F0502020204030204" pitchFamily="34" charset="0"/>
              </a:rPr>
              <a:t> 0,2%</a:t>
            </a:r>
            <a:r>
              <a:rPr lang="nb-NO" sz="1200" dirty="0">
                <a:latin typeface="Calibri" panose="020F0502020204030204" pitchFamily="34" charset="0"/>
              </a:rPr>
              <a:t> av arbeidsstyrken.</a:t>
            </a:r>
          </a:p>
        </p:txBody>
      </p:sp>
      <p:pic>
        <p:nvPicPr>
          <p:cNvPr id="1377" name="Bilde 137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399" y="1210775"/>
            <a:ext cx="1150643" cy="723368"/>
          </a:xfrm>
          <a:prstGeom prst="rect">
            <a:avLst/>
          </a:prstGeom>
          <a:noFill/>
        </p:spPr>
      </p:pic>
      <p:sp>
        <p:nvSpPr>
          <p:cNvPr id="872" name="TekstSylinder 871">
            <a:extLst>
              <a:ext uri="{FF2B5EF4-FFF2-40B4-BE49-F238E27FC236}">
                <a16:creationId xmlns:a16="http://schemas.microsoft.com/office/drawing/2014/main" id="{59FFBE77-3AA6-4B9C-94C1-584A2A4C7011}"/>
              </a:ext>
            </a:extLst>
          </p:cNvPr>
          <p:cNvSpPr txBox="1"/>
          <p:nvPr/>
        </p:nvSpPr>
        <p:spPr>
          <a:xfrm>
            <a:off x="7231649" y="3603818"/>
            <a:ext cx="175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latin typeface="Calibri" panose="020F0502020204030204" pitchFamily="34" charset="0"/>
              </a:rPr>
              <a:t>Bruttoledigheten</a:t>
            </a:r>
            <a:r>
              <a:rPr lang="nb-NO" sz="1200" dirty="0">
                <a:latin typeface="Calibri" panose="020F0502020204030204" pitchFamily="34" charset="0"/>
              </a:rPr>
              <a:t> er på </a:t>
            </a:r>
            <a:r>
              <a:rPr lang="nb-NO" sz="1200" b="1" dirty="0">
                <a:latin typeface="Calibri" panose="020F0502020204030204" pitchFamily="34" charset="0"/>
              </a:rPr>
              <a:t> 4,1% </a:t>
            </a:r>
            <a:r>
              <a:rPr lang="nb-NO" sz="1200" dirty="0">
                <a:latin typeface="Calibri" panose="020F0502020204030204" pitchFamily="34" charset="0"/>
              </a:rPr>
              <a:t>av arbeidsstyrken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F9B44DBE-F8C5-41D8-8158-22ECCEB7EE39}"/>
              </a:ext>
            </a:extLst>
          </p:cNvPr>
          <p:cNvSpPr txBox="1"/>
          <p:nvPr/>
        </p:nvSpPr>
        <p:spPr>
          <a:xfrm>
            <a:off x="7231649" y="5409695"/>
            <a:ext cx="1829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latin typeface="Calibri" panose="020F0502020204030204" pitchFamily="34" charset="0"/>
              </a:rPr>
              <a:t>25% </a:t>
            </a:r>
            <a:r>
              <a:rPr lang="nb-NO" sz="1200" dirty="0">
                <a:latin typeface="Calibri" panose="020F0502020204030204" pitchFamily="34" charset="0"/>
              </a:rPr>
              <a:t>av de ledige har</a:t>
            </a:r>
          </a:p>
          <a:p>
            <a:r>
              <a:rPr lang="nb-NO" sz="1200" b="1" dirty="0">
                <a:latin typeface="Calibri" panose="020F0502020204030204" pitchFamily="34" charset="0"/>
              </a:rPr>
              <a:t>innvandrerbakgrunn</a:t>
            </a:r>
            <a:r>
              <a:rPr lang="nb-NO" sz="1200" dirty="0">
                <a:latin typeface="Calibri" panose="020F0502020204030204" pitchFamily="34" charset="0"/>
              </a:rPr>
              <a:t> </a:t>
            </a:r>
          </a:p>
          <a:p>
            <a:r>
              <a:rPr lang="nb-NO" sz="1200" dirty="0">
                <a:latin typeface="Calibri" panose="020F0502020204030204" pitchFamily="34" charset="0"/>
              </a:rPr>
              <a:t>Til sammen </a:t>
            </a:r>
            <a:r>
              <a:rPr lang="nb-NO" sz="1200" b="1" dirty="0">
                <a:latin typeface="Calibri" panose="020F0502020204030204" pitchFamily="34" charset="0"/>
              </a:rPr>
              <a:t>2 438 </a:t>
            </a:r>
            <a:r>
              <a:rPr lang="nb-NO" sz="1200" dirty="0">
                <a:latin typeface="Calibri" panose="020F0502020204030204" pitchFamily="34" charset="0"/>
              </a:rPr>
              <a:t>personer </a:t>
            </a:r>
          </a:p>
        </p:txBody>
      </p:sp>
      <p:pic>
        <p:nvPicPr>
          <p:cNvPr id="19" name="Bilde 18">
            <a:extLst>
              <a:ext uri="{FF2B5EF4-FFF2-40B4-BE49-F238E27FC236}">
                <a16:creationId xmlns:a16="http://schemas.microsoft.com/office/drawing/2014/main" id="{813BDA7D-DB09-4F37-BC3A-2DAD89533F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976" y="2516212"/>
            <a:ext cx="944259" cy="944259"/>
          </a:xfrm>
          <a:prstGeom prst="rect">
            <a:avLst/>
          </a:prstGeom>
          <a:effectLst>
            <a:outerShdw blurRad="469900" dir="240000" sx="35000" sy="35000" algn="ctr" rotWithShape="0">
              <a:srgbClr val="000000">
                <a:alpha val="57000"/>
              </a:srgbClr>
            </a:outerShdw>
          </a:effectLst>
        </p:spPr>
      </p:pic>
      <p:pic>
        <p:nvPicPr>
          <p:cNvPr id="12" name="Bilde 11" descr="Et bilde som inneholder silhuetter&#10;&#10;Automatisk generert beskrivelse">
            <a:extLst>
              <a:ext uri="{FF2B5EF4-FFF2-40B4-BE49-F238E27FC236}">
                <a16:creationId xmlns:a16="http://schemas.microsoft.com/office/drawing/2014/main" id="{A51163E9-934D-4A3D-91B2-3F850DBD67E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122" y="4199945"/>
            <a:ext cx="708195" cy="944259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0D62CC8D-9E9F-432B-A60B-7BAE7DD31E5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0127" y="746701"/>
            <a:ext cx="5538849" cy="5717043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FEDDCD73-4921-46E9-A291-BA5B56E160A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7981" y="1007475"/>
            <a:ext cx="1383912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2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Utvikling helt og delvis ledige i Trøndelag </a:t>
            </a:r>
          </a:p>
        </p:txBody>
      </p:sp>
      <p:pic>
        <p:nvPicPr>
          <p:cNvPr id="1384" name="Bilde 13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71469"/>
            <a:ext cx="799607" cy="502610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D9A3708-AE41-4466-A211-67E5D08790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8286809"/>
              </p:ext>
            </p:extLst>
          </p:nvPr>
        </p:nvGraphicFramePr>
        <p:xfrm>
          <a:off x="591127" y="1080655"/>
          <a:ext cx="8026400" cy="506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57166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707489-5741-4ca5-aaa2-c669f5994dfb">
      <UserInfo>
        <DisplayName>Krøke, Roar</DisplayName>
        <AccountId>15</AccountId>
        <AccountType/>
      </UserInfo>
      <UserInfo>
        <DisplayName>Eggen, Sigrid Anna</DisplayName>
        <AccountId>14</AccountId>
        <AccountType/>
      </UserInfo>
      <UserInfo>
        <DisplayName>Kleffelgård, Jon Kristian</DisplayName>
        <AccountId>28</AccountId>
        <AccountType/>
      </UserInfo>
      <UserInfo>
        <DisplayName>Wigum, Bente Wold</DisplayName>
        <AccountId>12</AccountId>
        <AccountType/>
      </UserInfo>
      <UserInfo>
        <DisplayName>Haugan, May Beate</DisplayName>
        <AccountId>19</AccountId>
        <AccountType/>
      </UserInfo>
      <UserInfo>
        <DisplayName>Larsen, Ole Kristian</DisplayName>
        <AccountId>392</AccountId>
        <AccountType/>
      </UserInfo>
      <UserInfo>
        <DisplayName>Knudsen, Vegard</DisplayName>
        <AccountId>13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D17D6100BE16498716C9DC1D4E27F9" ma:contentTypeVersion="12" ma:contentTypeDescription="Create a new document." ma:contentTypeScope="" ma:versionID="90742792571ee3f866cbddae8b229702">
  <xsd:schema xmlns:xsd="http://www.w3.org/2001/XMLSchema" xmlns:xs="http://www.w3.org/2001/XMLSchema" xmlns:p="http://schemas.microsoft.com/office/2006/metadata/properties" xmlns:ns2="0a605e1a-3d7c-4389-8e08-63845fbdd9cf" xmlns:ns3="71707489-5741-4ca5-aaa2-c669f5994dfb" targetNamespace="http://schemas.microsoft.com/office/2006/metadata/properties" ma:root="true" ma:fieldsID="c50a4b6ec8221e6d4bb762de4200f4b2" ns2:_="" ns3:_="">
    <xsd:import namespace="0a605e1a-3d7c-4389-8e08-63845fbdd9cf"/>
    <xsd:import namespace="71707489-5741-4ca5-aaa2-c669f5994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05e1a-3d7c-4389-8e08-63845fbd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7489-5741-4ca5-aaa2-c669f5994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F333B6-9957-415B-A63D-3DEDE8B5242A}">
  <ds:schemaRefs>
    <ds:schemaRef ds:uri="http://schemas.microsoft.com/office/2006/documentManagement/types"/>
    <ds:schemaRef ds:uri="0a605e1a-3d7c-4389-8e08-63845fbdd9cf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71707489-5741-4ca5-aaa2-c669f5994dfb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C815F11D-3CCB-4EE8-8903-670EC2F220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605e1a-3d7c-4389-8e08-63845fbdd9cf"/>
    <ds:schemaRef ds:uri="71707489-5741-4ca5-aaa2-c669f5994d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10CD3C-D416-442E-966B-3B3A6625F2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109</Words>
  <Application>Microsoft Office PowerPoint</Application>
  <PresentationFormat>Skjermfremvisning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Arial Nova Light</vt:lpstr>
      <vt:lpstr>Calibri</vt:lpstr>
      <vt:lpstr>Office-tema</vt:lpstr>
      <vt:lpstr>PowerPoint-presentasjon</vt:lpstr>
      <vt:lpstr>PowerPoint-presentasjon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lastModifiedBy>Sektnan, Eli</cp:lastModifiedBy>
  <cp:revision>4</cp:revision>
  <cp:lastPrinted>2018-03-01T12:17:18Z</cp:lastPrinted>
  <dcterms:created xsi:type="dcterms:W3CDTF">2017-01-30T13:53:40Z</dcterms:created>
  <dcterms:modified xsi:type="dcterms:W3CDTF">2020-07-30T12:50:52Z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iteId">
    <vt:lpwstr>62366534-1ec3-4962-8869-9b5535279d0b</vt:lpwstr>
  </property>
  <property fmtid="{D5CDD505-2E9C-101B-9397-08002B2CF9AE}" pid="4" name="MSIP_Label_d3491420-1ae2-4120-89e6-e6f668f067e2_Owner">
    <vt:lpwstr>Eli.Sektnan@nav.no</vt:lpwstr>
  </property>
  <property fmtid="{D5CDD505-2E9C-101B-9397-08002B2CF9AE}" pid="5" name="MSIP_Label_d3491420-1ae2-4120-89e6-e6f668f067e2_SetDate">
    <vt:lpwstr>2019-01-31T13:42:18.3776360Z</vt:lpwstr>
  </property>
  <property fmtid="{D5CDD505-2E9C-101B-9397-08002B2CF9AE}" pid="6" name="MSIP_Label_d3491420-1ae2-4120-89e6-e6f668f067e2_Name">
    <vt:lpwstr>NAV Internt</vt:lpwstr>
  </property>
  <property fmtid="{D5CDD505-2E9C-101B-9397-08002B2CF9AE}" pid="7" name="MSIP_Label_d3491420-1ae2-4120-89e6-e6f668f067e2_Application">
    <vt:lpwstr>Microsoft Azure Information Protection</vt:lpwstr>
  </property>
  <property fmtid="{D5CDD505-2E9C-101B-9397-08002B2CF9AE}" pid="8" name="MSIP_Label_d3491420-1ae2-4120-89e6-e6f668f067e2_Extended_MSFT_Method">
    <vt:lpwstr>Automatic</vt:lpwstr>
  </property>
  <property fmtid="{D5CDD505-2E9C-101B-9397-08002B2CF9AE}" pid="9" name="Sensitivity">
    <vt:lpwstr>NAV Internt</vt:lpwstr>
  </property>
  <property fmtid="{D5CDD505-2E9C-101B-9397-08002B2CF9AE}" pid="10" name="ContentTypeId">
    <vt:lpwstr>0x010100FDD17D6100BE16498716C9DC1D4E27F9</vt:lpwstr>
  </property>
  <property fmtid="{D5CDD505-2E9C-101B-9397-08002B2CF9AE}" pid="11" name="TaxKeyword">
    <vt:lpwstr/>
  </property>
  <property fmtid="{D5CDD505-2E9C-101B-9397-08002B2CF9AE}" pid="12" name="Order">
    <vt:r8>1657200</vt:r8>
  </property>
  <property fmtid="{D5CDD505-2E9C-101B-9397-08002B2CF9AE}" pid="13" name="xd_Signature">
    <vt:bool>false</vt:bool>
  </property>
  <property fmtid="{D5CDD505-2E9C-101B-9397-08002B2CF9AE}" pid="14" name="SharedWithUsers">
    <vt:lpwstr>15;#Knudsen, Vegard</vt:lpwstr>
  </property>
  <property fmtid="{D5CDD505-2E9C-101B-9397-08002B2CF9AE}" pid="15" name="xd_ProgID">
    <vt:lpwstr/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Dokumentstatus">
    <vt:lpwstr>Under arbeid</vt:lpwstr>
  </property>
</Properties>
</file>