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4" r:id="rId5"/>
    <p:sldId id="269" r:id="rId6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A7A7A7"/>
    <a:srgbClr val="F57E31"/>
    <a:srgbClr val="3E70C9"/>
    <a:srgbClr val="4971A2"/>
    <a:srgbClr val="F6F6F6"/>
    <a:srgbClr val="F7F7F7"/>
    <a:srgbClr val="FFFFFF"/>
    <a:srgbClr val="E6E6E6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669B4-558B-4517-87E3-DEDA18E9BF5C}" v="49" dt="2021-07-01T13:17:06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44D669B4-558B-4517-87E3-DEDA18E9BF5C}"/>
    <pc:docChg chg="custSel modSld">
      <pc:chgData name="Kleffelgård, Jon Kristian" userId="7e36a18e-a7cc-47bb-8437-d1107c8bc392" providerId="ADAL" clId="{44D669B4-558B-4517-87E3-DEDA18E9BF5C}" dt="2021-07-01T13:17:06.293" v="103" actId="113"/>
      <pc:docMkLst>
        <pc:docMk/>
      </pc:docMkLst>
      <pc:sldChg chg="addSp delSp modSp mod">
        <pc:chgData name="Kleffelgård, Jon Kristian" userId="7e36a18e-a7cc-47bb-8437-d1107c8bc392" providerId="ADAL" clId="{44D669B4-558B-4517-87E3-DEDA18E9BF5C}" dt="2021-07-01T13:17:06.293" v="103" actId="113"/>
        <pc:sldMkLst>
          <pc:docMk/>
          <pc:sldMk cId="3367927059" sldId="264"/>
        </pc:sldMkLst>
        <pc:spChg chg="mod">
          <ac:chgData name="Kleffelgård, Jon Kristian" userId="7e36a18e-a7cc-47bb-8437-d1107c8bc392" providerId="ADAL" clId="{44D669B4-558B-4517-87E3-DEDA18E9BF5C}" dt="2021-07-01T13:11:34.996" v="99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Kleffelgård, Jon Kristian" userId="7e36a18e-a7cc-47bb-8437-d1107c8bc392" providerId="ADAL" clId="{44D669B4-558B-4517-87E3-DEDA18E9BF5C}" dt="2021-07-01T11:57:53.467" v="49" actId="20577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Kleffelgård, Jon Kristian" userId="7e36a18e-a7cc-47bb-8437-d1107c8bc392" providerId="ADAL" clId="{44D669B4-558B-4517-87E3-DEDA18E9BF5C}" dt="2021-07-01T11:54:10.738" v="8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Kleffelgård, Jon Kristian" userId="7e36a18e-a7cc-47bb-8437-d1107c8bc392" providerId="ADAL" clId="{44D669B4-558B-4517-87E3-DEDA18E9BF5C}" dt="2021-07-01T12:23:41.730" v="51" actId="20577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Kleffelgård, Jon Kristian" userId="7e36a18e-a7cc-47bb-8437-d1107c8bc392" providerId="ADAL" clId="{44D669B4-558B-4517-87E3-DEDA18E9BF5C}" dt="2021-07-01T11:57:17.755" v="39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Kleffelgård, Jon Kristian" userId="7e36a18e-a7cc-47bb-8437-d1107c8bc392" providerId="ADAL" clId="{44D669B4-558B-4517-87E3-DEDA18E9BF5C}" dt="2021-07-01T13:17:06.293" v="103" actId="113"/>
          <ac:spMkLst>
            <pc:docMk/>
            <pc:sldMk cId="3367927059" sldId="264"/>
            <ac:spMk id="872" creationId="{59FFBE77-3AA6-4B9C-94C1-584A2A4C7011}"/>
          </ac:spMkLst>
        </pc:spChg>
        <pc:picChg chg="add del mod">
          <ac:chgData name="Kleffelgård, Jon Kristian" userId="7e36a18e-a7cc-47bb-8437-d1107c8bc392" providerId="ADAL" clId="{44D669B4-558B-4517-87E3-DEDA18E9BF5C}" dt="2021-07-01T12:37:39.080" v="57" actId="478"/>
          <ac:picMkLst>
            <pc:docMk/>
            <pc:sldMk cId="3367927059" sldId="264"/>
            <ac:picMk id="4" creationId="{EBEEC9CE-9DE2-4D66-B573-136D3EE17285}"/>
          </ac:picMkLst>
        </pc:picChg>
        <pc:picChg chg="add del mod">
          <ac:chgData name="Kleffelgård, Jon Kristian" userId="7e36a18e-a7cc-47bb-8437-d1107c8bc392" providerId="ADAL" clId="{44D669B4-558B-4517-87E3-DEDA18E9BF5C}" dt="2021-07-01T12:43:22.484" v="66" actId="478"/>
          <ac:picMkLst>
            <pc:docMk/>
            <pc:sldMk cId="3367927059" sldId="264"/>
            <ac:picMk id="6" creationId="{DDAC8DE7-BE1F-4D00-8F57-717F83FF8A42}"/>
          </ac:picMkLst>
        </pc:picChg>
        <pc:picChg chg="del">
          <ac:chgData name="Kleffelgård, Jon Kristian" userId="7e36a18e-a7cc-47bb-8437-d1107c8bc392" providerId="ADAL" clId="{44D669B4-558B-4517-87E3-DEDA18E9BF5C}" dt="2021-07-01T12:26:04.596" v="52" actId="478"/>
          <ac:picMkLst>
            <pc:docMk/>
            <pc:sldMk cId="3367927059" sldId="264"/>
            <ac:picMk id="7" creationId="{991B3996-BD48-41D9-BC78-B62EC4D922BF}"/>
          </ac:picMkLst>
        </pc:picChg>
        <pc:picChg chg="add mod">
          <ac:chgData name="Kleffelgård, Jon Kristian" userId="7e36a18e-a7cc-47bb-8437-d1107c8bc392" providerId="ADAL" clId="{44D669B4-558B-4517-87E3-DEDA18E9BF5C}" dt="2021-07-01T12:43:30.529" v="68" actId="14100"/>
          <ac:picMkLst>
            <pc:docMk/>
            <pc:sldMk cId="3367927059" sldId="264"/>
            <ac:picMk id="8" creationId="{5B056B0F-4AC9-4FD2-9B37-F1907B447CBC}"/>
          </ac:picMkLst>
        </pc:picChg>
      </pc:sldChg>
      <pc:sldChg chg="addSp delSp modSp mod">
        <pc:chgData name="Kleffelgård, Jon Kristian" userId="7e36a18e-a7cc-47bb-8437-d1107c8bc392" providerId="ADAL" clId="{44D669B4-558B-4517-87E3-DEDA18E9BF5C}" dt="2021-07-01T13:10:55.988" v="92" actId="27918"/>
        <pc:sldMkLst>
          <pc:docMk/>
          <pc:sldMk cId="3786566842" sldId="269"/>
        </pc:sldMkLst>
        <pc:graphicFrameChg chg="add del mod">
          <ac:chgData name="Kleffelgård, Jon Kristian" userId="7e36a18e-a7cc-47bb-8437-d1107c8bc392" providerId="ADAL" clId="{44D669B4-558B-4517-87E3-DEDA18E9BF5C}" dt="2021-07-01T13:09:11.204" v="77" actId="478"/>
          <ac:graphicFrameMkLst>
            <pc:docMk/>
            <pc:sldMk cId="3786566842" sldId="269"/>
            <ac:graphicFrameMk id="6" creationId="{5160546E-45B5-4FCD-984C-F558D130B4B2}"/>
          </ac:graphicFrameMkLst>
        </pc:graphicFrameChg>
        <pc:graphicFrameChg chg="del">
          <ac:chgData name="Kleffelgård, Jon Kristian" userId="7e36a18e-a7cc-47bb-8437-d1107c8bc392" providerId="ADAL" clId="{44D669B4-558B-4517-87E3-DEDA18E9BF5C}" dt="2021-07-01T12:43:38.316" v="69" actId="478"/>
          <ac:graphicFrameMkLst>
            <pc:docMk/>
            <pc:sldMk cId="3786566842" sldId="269"/>
            <ac:graphicFrameMk id="7" creationId="{8F572BAD-7B78-4950-A6E8-2DFC239FE0C2}"/>
          </ac:graphicFrameMkLst>
        </pc:graphicFrameChg>
        <pc:graphicFrameChg chg="add mod">
          <ac:chgData name="Kleffelgård, Jon Kristian" userId="7e36a18e-a7cc-47bb-8437-d1107c8bc392" providerId="ADAL" clId="{44D669B4-558B-4517-87E3-DEDA18E9BF5C}" dt="2021-07-01T13:10:46.166" v="90" actId="207"/>
          <ac:graphicFrameMkLst>
            <pc:docMk/>
            <pc:sldMk cId="3786566842" sldId="269"/>
            <ac:graphicFrameMk id="8" creationId="{5160546E-45B5-4FCD-984C-F558D130B4B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0D_E1B26CBA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'Ark1'!$B$2</c:f>
              <c:strCache>
                <c:ptCount val="1"/>
                <c:pt idx="0">
                  <c:v>Helt ledige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7"/>
              <c:layout>
                <c:manualLayout>
                  <c:x val="-1.1135443095837309E-2"/>
                  <c:y val="-5.48208458820583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F2-4CDF-AE1C-E52DE1B9B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3E70C9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'Ark1'!$A$3:$A$32</c:f>
              <c:numCache>
                <c:formatCode>General</c:formatCode>
                <c:ptCount val="18"/>
                <c:pt idx="0">
                  <c:v>202001</c:v>
                </c:pt>
                <c:pt idx="1">
                  <c:v>202002</c:v>
                </c:pt>
                <c:pt idx="2">
                  <c:v>202003</c:v>
                </c:pt>
                <c:pt idx="3">
                  <c:v>202004</c:v>
                </c:pt>
                <c:pt idx="4">
                  <c:v>202005</c:v>
                </c:pt>
                <c:pt idx="5">
                  <c:v>202006</c:v>
                </c:pt>
                <c:pt idx="6">
                  <c:v>202007</c:v>
                </c:pt>
                <c:pt idx="7">
                  <c:v>202008</c:v>
                </c:pt>
                <c:pt idx="8">
                  <c:v>202009</c:v>
                </c:pt>
                <c:pt idx="9">
                  <c:v>202010</c:v>
                </c:pt>
                <c:pt idx="10">
                  <c:v>202011</c:v>
                </c:pt>
                <c:pt idx="11">
                  <c:v>202012</c:v>
                </c:pt>
                <c:pt idx="12">
                  <c:v>202101</c:v>
                </c:pt>
                <c:pt idx="13">
                  <c:v>202102</c:v>
                </c:pt>
                <c:pt idx="14">
                  <c:v>202103</c:v>
                </c:pt>
                <c:pt idx="15">
                  <c:v>202104</c:v>
                </c:pt>
                <c:pt idx="16">
                  <c:v>202105</c:v>
                </c:pt>
                <c:pt idx="17">
                  <c:v>202106</c:v>
                </c:pt>
              </c:numCache>
              <c:extLst/>
            </c:numRef>
          </c:cat>
          <c:val>
            <c:numRef>
              <c:f>'Ark1'!$B$3:$B$32</c:f>
              <c:numCache>
                <c:formatCode>#,##0</c:formatCode>
                <c:ptCount val="18"/>
                <c:pt idx="0">
                  <c:v>5145</c:v>
                </c:pt>
                <c:pt idx="1">
                  <c:v>4929</c:v>
                </c:pt>
                <c:pt idx="2">
                  <c:v>23710</c:v>
                </c:pt>
                <c:pt idx="3">
                  <c:v>20616</c:v>
                </c:pt>
                <c:pt idx="4">
                  <c:v>12998</c:v>
                </c:pt>
                <c:pt idx="5">
                  <c:v>9423</c:v>
                </c:pt>
                <c:pt idx="6">
                  <c:v>9638</c:v>
                </c:pt>
                <c:pt idx="7">
                  <c:v>8370</c:v>
                </c:pt>
                <c:pt idx="8">
                  <c:v>6879</c:v>
                </c:pt>
                <c:pt idx="9">
                  <c:v>6442</c:v>
                </c:pt>
                <c:pt idx="10">
                  <c:v>6715</c:v>
                </c:pt>
                <c:pt idx="11">
                  <c:v>6572</c:v>
                </c:pt>
                <c:pt idx="12">
                  <c:v>8768</c:v>
                </c:pt>
                <c:pt idx="13">
                  <c:v>7762</c:v>
                </c:pt>
                <c:pt idx="14">
                  <c:v>7322</c:v>
                </c:pt>
                <c:pt idx="15">
                  <c:v>6814</c:v>
                </c:pt>
                <c:pt idx="16">
                  <c:v>5622</c:v>
                </c:pt>
                <c:pt idx="17">
                  <c:v>5476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D0F2-4CDF-AE1C-E52DE1B9BAEC}"/>
            </c:ext>
          </c:extLst>
        </c:ser>
        <c:ser>
          <c:idx val="1"/>
          <c:order val="1"/>
          <c:tx>
            <c:strRef>
              <c:f>'Ark1'!$C$2</c:f>
              <c:strCache>
                <c:ptCount val="1"/>
                <c:pt idx="0">
                  <c:v>Delvis ledige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7"/>
              <c:layout>
                <c:manualLayout>
                  <c:x val="-1.1135443095837309E-2"/>
                  <c:y val="2.1642728838978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F2-4CDF-AE1C-E52DE1B9B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57E31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'Ark1'!$A$3:$A$32</c:f>
              <c:numCache>
                <c:formatCode>General</c:formatCode>
                <c:ptCount val="18"/>
                <c:pt idx="0">
                  <c:v>202001</c:v>
                </c:pt>
                <c:pt idx="1">
                  <c:v>202002</c:v>
                </c:pt>
                <c:pt idx="2">
                  <c:v>202003</c:v>
                </c:pt>
                <c:pt idx="3">
                  <c:v>202004</c:v>
                </c:pt>
                <c:pt idx="4">
                  <c:v>202005</c:v>
                </c:pt>
                <c:pt idx="5">
                  <c:v>202006</c:v>
                </c:pt>
                <c:pt idx="6">
                  <c:v>202007</c:v>
                </c:pt>
                <c:pt idx="7">
                  <c:v>202008</c:v>
                </c:pt>
                <c:pt idx="8">
                  <c:v>202009</c:v>
                </c:pt>
                <c:pt idx="9">
                  <c:v>202010</c:v>
                </c:pt>
                <c:pt idx="10">
                  <c:v>202011</c:v>
                </c:pt>
                <c:pt idx="11">
                  <c:v>202012</c:v>
                </c:pt>
                <c:pt idx="12">
                  <c:v>202101</c:v>
                </c:pt>
                <c:pt idx="13">
                  <c:v>202102</c:v>
                </c:pt>
                <c:pt idx="14">
                  <c:v>202103</c:v>
                </c:pt>
                <c:pt idx="15">
                  <c:v>202104</c:v>
                </c:pt>
                <c:pt idx="16">
                  <c:v>202105</c:v>
                </c:pt>
                <c:pt idx="17">
                  <c:v>202106</c:v>
                </c:pt>
              </c:numCache>
              <c:extLst/>
            </c:numRef>
          </c:cat>
          <c:val>
            <c:numRef>
              <c:f>'Ark1'!$C$3:$C$32</c:f>
              <c:numCache>
                <c:formatCode>#,##0</c:formatCode>
                <c:ptCount val="18"/>
                <c:pt idx="0">
                  <c:v>2113</c:v>
                </c:pt>
                <c:pt idx="1">
                  <c:v>2336</c:v>
                </c:pt>
                <c:pt idx="2">
                  <c:v>8595</c:v>
                </c:pt>
                <c:pt idx="3">
                  <c:v>11505</c:v>
                </c:pt>
                <c:pt idx="4">
                  <c:v>13097</c:v>
                </c:pt>
                <c:pt idx="5">
                  <c:v>9795</c:v>
                </c:pt>
                <c:pt idx="6">
                  <c:v>6511</c:v>
                </c:pt>
                <c:pt idx="7">
                  <c:v>6192</c:v>
                </c:pt>
                <c:pt idx="8">
                  <c:v>6046</c:v>
                </c:pt>
                <c:pt idx="9">
                  <c:v>5445</c:v>
                </c:pt>
                <c:pt idx="10">
                  <c:v>5348</c:v>
                </c:pt>
                <c:pt idx="11">
                  <c:v>5309</c:v>
                </c:pt>
                <c:pt idx="12">
                  <c:v>4829</c:v>
                </c:pt>
                <c:pt idx="13">
                  <c:v>5751</c:v>
                </c:pt>
                <c:pt idx="14">
                  <c:v>5824</c:v>
                </c:pt>
                <c:pt idx="15">
                  <c:v>5432</c:v>
                </c:pt>
                <c:pt idx="16">
                  <c:v>5408</c:v>
                </c:pt>
                <c:pt idx="17">
                  <c:v>4899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D0F2-4CDF-AE1C-E52DE1B9BAEC}"/>
            </c:ext>
          </c:extLst>
        </c:ser>
        <c:ser>
          <c:idx val="2"/>
          <c:order val="2"/>
          <c:tx>
            <c:strRef>
              <c:f>'Ark1'!$D$2</c:f>
              <c:strCache>
                <c:ptCount val="1"/>
                <c:pt idx="0">
                  <c:v>Arbeidssøkere i tiltak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7"/>
              <c:layout>
                <c:manualLayout>
                  <c:x val="-1.6089383239734197E-2"/>
                  <c:y val="-3.00784892495231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A7A7A7"/>
                      </a:solidFill>
                      <a:latin typeface="Arial Nova Light" panose="020B03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F2-4CDF-AE1C-E52DE1B9B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'Ark1'!$A$3:$A$32</c:f>
              <c:numCache>
                <c:formatCode>General</c:formatCode>
                <c:ptCount val="18"/>
                <c:pt idx="0">
                  <c:v>202001</c:v>
                </c:pt>
                <c:pt idx="1">
                  <c:v>202002</c:v>
                </c:pt>
                <c:pt idx="2">
                  <c:v>202003</c:v>
                </c:pt>
                <c:pt idx="3">
                  <c:v>202004</c:v>
                </c:pt>
                <c:pt idx="4">
                  <c:v>202005</c:v>
                </c:pt>
                <c:pt idx="5">
                  <c:v>202006</c:v>
                </c:pt>
                <c:pt idx="6">
                  <c:v>202007</c:v>
                </c:pt>
                <c:pt idx="7">
                  <c:v>202008</c:v>
                </c:pt>
                <c:pt idx="8">
                  <c:v>202009</c:v>
                </c:pt>
                <c:pt idx="9">
                  <c:v>202010</c:v>
                </c:pt>
                <c:pt idx="10">
                  <c:v>202011</c:v>
                </c:pt>
                <c:pt idx="11">
                  <c:v>202012</c:v>
                </c:pt>
                <c:pt idx="12">
                  <c:v>202101</c:v>
                </c:pt>
                <c:pt idx="13">
                  <c:v>202102</c:v>
                </c:pt>
                <c:pt idx="14">
                  <c:v>202103</c:v>
                </c:pt>
                <c:pt idx="15">
                  <c:v>202104</c:v>
                </c:pt>
                <c:pt idx="16">
                  <c:v>202105</c:v>
                </c:pt>
                <c:pt idx="17">
                  <c:v>202106</c:v>
                </c:pt>
              </c:numCache>
              <c:extLst/>
            </c:numRef>
          </c:cat>
          <c:val>
            <c:numRef>
              <c:f>'Ark1'!$D$3:$D$32</c:f>
              <c:numCache>
                <c:formatCode>#,##0</c:formatCode>
                <c:ptCount val="18"/>
                <c:pt idx="0">
                  <c:v>916</c:v>
                </c:pt>
                <c:pt idx="1">
                  <c:v>978</c:v>
                </c:pt>
                <c:pt idx="2">
                  <c:v>953</c:v>
                </c:pt>
                <c:pt idx="3">
                  <c:v>920</c:v>
                </c:pt>
                <c:pt idx="4">
                  <c:v>886</c:v>
                </c:pt>
                <c:pt idx="5">
                  <c:v>723</c:v>
                </c:pt>
                <c:pt idx="6">
                  <c:v>585</c:v>
                </c:pt>
                <c:pt idx="7">
                  <c:v>727</c:v>
                </c:pt>
                <c:pt idx="8">
                  <c:v>799</c:v>
                </c:pt>
                <c:pt idx="9">
                  <c:v>906</c:v>
                </c:pt>
                <c:pt idx="10">
                  <c:v>994</c:v>
                </c:pt>
                <c:pt idx="11">
                  <c:v>999</c:v>
                </c:pt>
                <c:pt idx="12">
                  <c:v>886</c:v>
                </c:pt>
                <c:pt idx="13">
                  <c:v>1088</c:v>
                </c:pt>
                <c:pt idx="14">
                  <c:v>1106</c:v>
                </c:pt>
                <c:pt idx="15">
                  <c:v>1185</c:v>
                </c:pt>
                <c:pt idx="16">
                  <c:v>1168</c:v>
                </c:pt>
                <c:pt idx="17">
                  <c:v>985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D0F2-4CDF-AE1C-E52DE1B9BAEC}"/>
            </c:ext>
          </c:extLst>
        </c:ser>
        <c:ser>
          <c:idx val="3"/>
          <c:order val="3"/>
          <c:tx>
            <c:strRef>
              <c:f>'Ark1'!$E$2</c:f>
              <c:strCache>
                <c:ptCount val="1"/>
                <c:pt idx="0">
                  <c:v>Sum arbeidssøkere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C00000"/>
              </a:solidFill>
              <a:ln w="57150">
                <a:solidFill>
                  <a:srgbClr val="C0000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7"/>
              <c:layout>
                <c:manualLayout>
                  <c:x val="-4.6213445239579242E-3"/>
                  <c:y val="-6.6547204874402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F2-4CDF-AE1C-E52DE1B9B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C00000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'Ark1'!$A$3:$A$32</c:f>
              <c:numCache>
                <c:formatCode>General</c:formatCode>
                <c:ptCount val="18"/>
                <c:pt idx="0">
                  <c:v>202001</c:v>
                </c:pt>
                <c:pt idx="1">
                  <c:v>202002</c:v>
                </c:pt>
                <c:pt idx="2">
                  <c:v>202003</c:v>
                </c:pt>
                <c:pt idx="3">
                  <c:v>202004</c:v>
                </c:pt>
                <c:pt idx="4">
                  <c:v>202005</c:v>
                </c:pt>
                <c:pt idx="5">
                  <c:v>202006</c:v>
                </c:pt>
                <c:pt idx="6">
                  <c:v>202007</c:v>
                </c:pt>
                <c:pt idx="7">
                  <c:v>202008</c:v>
                </c:pt>
                <c:pt idx="8">
                  <c:v>202009</c:v>
                </c:pt>
                <c:pt idx="9">
                  <c:v>202010</c:v>
                </c:pt>
                <c:pt idx="10">
                  <c:v>202011</c:v>
                </c:pt>
                <c:pt idx="11">
                  <c:v>202012</c:v>
                </c:pt>
                <c:pt idx="12">
                  <c:v>202101</c:v>
                </c:pt>
                <c:pt idx="13">
                  <c:v>202102</c:v>
                </c:pt>
                <c:pt idx="14">
                  <c:v>202103</c:v>
                </c:pt>
                <c:pt idx="15">
                  <c:v>202104</c:v>
                </c:pt>
                <c:pt idx="16">
                  <c:v>202105</c:v>
                </c:pt>
                <c:pt idx="17">
                  <c:v>202106</c:v>
                </c:pt>
              </c:numCache>
              <c:extLst/>
            </c:numRef>
          </c:cat>
          <c:val>
            <c:numRef>
              <c:f>'Ark1'!$E$3:$E$32</c:f>
              <c:numCache>
                <c:formatCode>#,##0</c:formatCode>
                <c:ptCount val="18"/>
                <c:pt idx="0">
                  <c:v>8174</c:v>
                </c:pt>
                <c:pt idx="1">
                  <c:v>8243</c:v>
                </c:pt>
                <c:pt idx="2">
                  <c:v>33258</c:v>
                </c:pt>
                <c:pt idx="3">
                  <c:v>33041</c:v>
                </c:pt>
                <c:pt idx="4">
                  <c:v>26981</c:v>
                </c:pt>
                <c:pt idx="5">
                  <c:v>19941</c:v>
                </c:pt>
                <c:pt idx="6">
                  <c:v>16734</c:v>
                </c:pt>
                <c:pt idx="7">
                  <c:v>15289</c:v>
                </c:pt>
                <c:pt idx="8">
                  <c:v>13724</c:v>
                </c:pt>
                <c:pt idx="9">
                  <c:v>12793</c:v>
                </c:pt>
                <c:pt idx="10">
                  <c:v>13057</c:v>
                </c:pt>
                <c:pt idx="11">
                  <c:v>12880</c:v>
                </c:pt>
                <c:pt idx="12">
                  <c:v>14483</c:v>
                </c:pt>
                <c:pt idx="13">
                  <c:v>14601</c:v>
                </c:pt>
                <c:pt idx="14">
                  <c:v>14252</c:v>
                </c:pt>
                <c:pt idx="15">
                  <c:v>13431</c:v>
                </c:pt>
                <c:pt idx="16">
                  <c:v>12198</c:v>
                </c:pt>
                <c:pt idx="17">
                  <c:v>11360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7-D0F2-4CDF-AE1C-E52DE1B9B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979471"/>
        <c:axId val="1345985711"/>
      </c:lineChart>
      <c:catAx>
        <c:axId val="134597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45985711"/>
        <c:crosses val="autoZero"/>
        <c:auto val="1"/>
        <c:lblAlgn val="ctr"/>
        <c:lblOffset val="100"/>
        <c:noMultiLvlLbl val="0"/>
      </c:catAx>
      <c:valAx>
        <c:axId val="1345985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4597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ova Light" panose="020B03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41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01.07.2021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800">
                <a:solidFill>
                  <a:schemeClr val="bg1"/>
                </a:solidFill>
                <a:latin typeface="Arial Nova Light"/>
              </a:rPr>
              <a:t>Arbeidsmarkedet i Trøndelag juni 2021</a:t>
            </a:r>
            <a:endParaRPr lang="nb-NO" sz="280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80733" y="869762"/>
            <a:ext cx="193109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Ved utgangen av juni er det</a:t>
            </a:r>
            <a:r>
              <a:rPr lang="nb-NO" sz="1200" b="1">
                <a:latin typeface="Calibri"/>
                <a:cs typeface="Calibri"/>
              </a:rPr>
              <a:t> 5 476 helt ledige. </a:t>
            </a:r>
            <a:r>
              <a:rPr lang="nb-NO" sz="1200">
                <a:latin typeface="Calibri"/>
                <a:cs typeface="Calibri"/>
              </a:rPr>
              <a:t>Det utgjør</a:t>
            </a:r>
            <a:r>
              <a:rPr lang="nb-NO" sz="1200" b="1">
                <a:latin typeface="Calibri"/>
                <a:cs typeface="Calibri"/>
              </a:rPr>
              <a:t> 2,2 % </a:t>
            </a:r>
            <a:r>
              <a:rPr lang="nb-NO" sz="1200">
                <a:latin typeface="Calibri"/>
                <a:cs typeface="Calibri"/>
              </a:rPr>
              <a:t>av arbeidsstyrken. Av disse er </a:t>
            </a:r>
            <a:r>
              <a:rPr lang="nb-NO" sz="1200" b="1">
                <a:latin typeface="Calibri"/>
                <a:cs typeface="Calibri"/>
              </a:rPr>
              <a:t> 2 278  </a:t>
            </a:r>
            <a:r>
              <a:rPr lang="nb-NO" sz="1200">
                <a:latin typeface="Calibri"/>
                <a:cs typeface="Calibri"/>
              </a:rPr>
              <a:t>kvinner og </a:t>
            </a:r>
            <a:r>
              <a:rPr lang="nb-NO" sz="1200" b="1">
                <a:latin typeface="Calibri"/>
                <a:cs typeface="Calibri"/>
              </a:rPr>
              <a:t> </a:t>
            </a:r>
            <a:br>
              <a:rPr lang="nb-NO" sz="1200" b="1">
                <a:latin typeface="Calibri"/>
                <a:cs typeface="Calibri"/>
              </a:rPr>
            </a:br>
            <a:r>
              <a:rPr lang="nb-NO" sz="1200" b="1">
                <a:latin typeface="Calibri"/>
                <a:cs typeface="Calibri"/>
              </a:rPr>
              <a:t>3 198 </a:t>
            </a:r>
            <a:r>
              <a:rPr lang="nb-NO" sz="1200">
                <a:latin typeface="Calibri"/>
                <a:cs typeface="Calibri"/>
              </a:rPr>
              <a:t>menn. I tillegg er 2,0 % av arbeidsstyrken </a:t>
            </a:r>
            <a:r>
              <a:rPr lang="nb-NO" sz="1200" b="1">
                <a:latin typeface="Calibri"/>
                <a:cs typeface="Calibri"/>
              </a:rPr>
              <a:t>delvis ledige</a:t>
            </a:r>
            <a:r>
              <a:rPr lang="nb-NO" sz="1200">
                <a:latin typeface="Calibri"/>
                <a:cs typeface="Calibri"/>
              </a:rPr>
              <a:t>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29" y="4322091"/>
            <a:ext cx="19555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>
                <a:latin typeface="Calibri"/>
                <a:cs typeface="Calibri"/>
              </a:rPr>
              <a:t>Ungdomsledigheten</a:t>
            </a:r>
            <a:r>
              <a:rPr lang="nb-NO" sz="1200">
                <a:latin typeface="Calibri"/>
                <a:cs typeface="Calibri"/>
              </a:rPr>
              <a:t> er</a:t>
            </a:r>
            <a:r>
              <a:rPr lang="nb-NO" sz="1200" b="1">
                <a:latin typeface="Calibri"/>
                <a:cs typeface="Calibri"/>
              </a:rPr>
              <a:t> 2,7</a:t>
            </a:r>
            <a:r>
              <a:rPr lang="nb-NO" sz="1200">
                <a:latin typeface="Calibri"/>
                <a:cs typeface="Calibri"/>
              </a:rPr>
              <a:t>%. I alt er </a:t>
            </a:r>
            <a:br>
              <a:rPr lang="nb-NO" sz="1200">
                <a:latin typeface="Calibri"/>
                <a:cs typeface="Calibri"/>
              </a:rPr>
            </a:br>
            <a:r>
              <a:rPr lang="nb-NO" sz="1200">
                <a:latin typeface="Calibri"/>
                <a:cs typeface="Calibri"/>
              </a:rPr>
              <a:t>1 732 personer</a:t>
            </a:r>
          </a:p>
          <a:p>
            <a:r>
              <a:rPr lang="nb-NO" sz="1200">
                <a:latin typeface="Calibri"/>
                <a:cs typeface="Calibri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Til sammen var 985 i et </a:t>
            </a:r>
            <a:r>
              <a:rPr lang="nb-NO" sz="1200" b="1">
                <a:latin typeface="Calibri"/>
                <a:cs typeface="Calibri"/>
              </a:rPr>
              <a:t>arbeidsrettet tiltak</a:t>
            </a:r>
            <a:r>
              <a:rPr lang="nb-NO" sz="1200">
                <a:latin typeface="Calibri"/>
                <a:cs typeface="Calibri"/>
              </a:rPr>
              <a:t>. Det utgjør 0,4 </a:t>
            </a:r>
            <a:r>
              <a:rPr lang="nb-NO" sz="1200" b="1">
                <a:latin typeface="Calibri"/>
                <a:cs typeface="Calibri"/>
              </a:rPr>
              <a:t>%</a:t>
            </a:r>
            <a:r>
              <a:rPr lang="nb-NO" sz="1200">
                <a:latin typeface="Calibri"/>
                <a:cs typeface="Calibri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74" y="1200575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>
                <a:latin typeface="Calibri"/>
                <a:cs typeface="Calibri"/>
              </a:rPr>
              <a:t>Bruttoledigheten</a:t>
            </a:r>
            <a:r>
              <a:rPr lang="nb-NO" sz="1200">
                <a:latin typeface="Calibri"/>
                <a:cs typeface="Calibri"/>
              </a:rPr>
              <a:t> er på 2,6 %</a:t>
            </a:r>
            <a:r>
              <a:rPr lang="nb-NO" sz="1200" b="1">
                <a:latin typeface="Calibri"/>
                <a:cs typeface="Calibri"/>
              </a:rPr>
              <a:t> </a:t>
            </a:r>
            <a:r>
              <a:rPr lang="nb-NO" sz="1200">
                <a:latin typeface="Calibri"/>
                <a:cs typeface="Calibri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31648" y="5409695"/>
            <a:ext cx="19310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Andelen </a:t>
            </a:r>
            <a:r>
              <a:rPr lang="nb-NO" sz="1200" b="1">
                <a:latin typeface="Calibri"/>
                <a:cs typeface="Calibri"/>
              </a:rPr>
              <a:t>langtidsledige</a:t>
            </a:r>
            <a:r>
              <a:rPr lang="nb-NO" sz="1200">
                <a:latin typeface="Calibri"/>
                <a:cs typeface="Calibri"/>
              </a:rPr>
              <a:t> er 33%. Til sammen </a:t>
            </a:r>
            <a:br>
              <a:rPr lang="nb-NO" sz="1200">
                <a:latin typeface="Calibri"/>
                <a:cs typeface="Calibri"/>
              </a:rPr>
            </a:br>
            <a:r>
              <a:rPr lang="nb-NO" sz="1200">
                <a:latin typeface="Calibri"/>
                <a:cs typeface="Calibri"/>
              </a:rPr>
              <a:t>1 812</a:t>
            </a:r>
            <a:r>
              <a:rPr lang="nb-NO" sz="1200" b="1">
                <a:latin typeface="Calibri"/>
                <a:cs typeface="Calibri"/>
              </a:rPr>
              <a:t> </a:t>
            </a:r>
            <a:r>
              <a:rPr lang="nb-NO" sz="1200">
                <a:latin typeface="Calibri"/>
                <a:cs typeface="Calibri"/>
              </a:rPr>
              <a:t>personer </a:t>
            </a:r>
            <a:endParaRPr lang="nb-NO" sz="1200">
              <a:latin typeface="Calibri" panose="020F0502020204030204" pitchFamily="34" charset="0"/>
            </a:endParaRP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003" y="2444116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81" y="4301068"/>
            <a:ext cx="708195" cy="944259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46B6EC36-82C6-4BCA-B8E9-D6BD486DA3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1179" y="1020290"/>
            <a:ext cx="1383912" cy="1109568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2538E424-AE1A-4DC0-A5AA-37AEC48282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1419" y="5431218"/>
            <a:ext cx="975517" cy="86234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5B056B0F-4AC9-4FD2-9B37-F1907B447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7781" y="764847"/>
            <a:ext cx="5848926" cy="603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Utvikling arbeidssøkere i Trøndelag 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160546E-45B5-4FCD-984C-F558D130B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305233"/>
              </p:ext>
            </p:extLst>
          </p:nvPr>
        </p:nvGraphicFramePr>
        <p:xfrm>
          <a:off x="338400" y="1044000"/>
          <a:ext cx="8698096" cy="504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656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5" ma:contentTypeDescription="Create a new document." ma:contentTypeScope="" ma:versionID="8aae489fdf3f902d3c3989c28e36351f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a365eb35bb6d3c67e1d899cc5db8f9a1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333B6-9957-415B-A63D-3DEDE8B5242A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7257E-9A7D-4F9C-9962-B56B8E3616F0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PowerPoint Presentation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2018-03-01T12:17:18Z</cp:lastPrinted>
  <dcterms:created xsi:type="dcterms:W3CDTF">2017-01-30T13:53:40Z</dcterms:created>
  <dcterms:modified xsi:type="dcterms:W3CDTF">2021-07-01T13:17:29Z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