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1" r:id="rId5"/>
    <p:sldId id="263" r:id="rId6"/>
  </p:sldIdLst>
  <p:sldSz cx="9144000" cy="6858000" type="screen4x3"/>
  <p:notesSz cx="6858000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EDF1F6"/>
    <a:srgbClr val="CCEEF8"/>
    <a:srgbClr val="68CBEB"/>
    <a:srgbClr val="1789AD"/>
    <a:srgbClr val="00A9E0"/>
    <a:srgbClr val="EEEEEE"/>
    <a:srgbClr val="EAEAEA"/>
    <a:srgbClr val="E4E4E4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90F3A4-E824-4B6F-8AAD-07D87E8DB703}" v="34" dt="2020-04-20T07:53:09.1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iddels stil 2 - aks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effelgård, Jon Kristian" userId="7e36a18e-a7cc-47bb-8437-d1107c8bc392" providerId="ADAL" clId="{9F90F3A4-E824-4B6F-8AAD-07D87E8DB703}"/>
    <pc:docChg chg="undo custSel modSld">
      <pc:chgData name="Kleffelgård, Jon Kristian" userId="7e36a18e-a7cc-47bb-8437-d1107c8bc392" providerId="ADAL" clId="{9F90F3A4-E824-4B6F-8AAD-07D87E8DB703}" dt="2020-04-20T07:53:09.121" v="33" actId="14100"/>
      <pc:docMkLst>
        <pc:docMk/>
      </pc:docMkLst>
      <pc:sldChg chg="addSp delSp modSp mod">
        <pc:chgData name="Kleffelgård, Jon Kristian" userId="7e36a18e-a7cc-47bb-8437-d1107c8bc392" providerId="ADAL" clId="{9F90F3A4-E824-4B6F-8AAD-07D87E8DB703}" dt="2020-04-20T07:53:09.121" v="33" actId="14100"/>
        <pc:sldMkLst>
          <pc:docMk/>
          <pc:sldMk cId="1388624284" sldId="261"/>
        </pc:sldMkLst>
        <pc:spChg chg="mod">
          <ac:chgData name="Kleffelgård, Jon Kristian" userId="7e36a18e-a7cc-47bb-8437-d1107c8bc392" providerId="ADAL" clId="{9F90F3A4-E824-4B6F-8AAD-07D87E8DB703}" dt="2020-04-20T07:53:09.121" v="33" actId="14100"/>
          <ac:spMkLst>
            <pc:docMk/>
            <pc:sldMk cId="1388624284" sldId="261"/>
            <ac:spMk id="39" creationId="{00000000-0000-0000-0000-000000000000}"/>
          </ac:spMkLst>
        </pc:spChg>
        <pc:spChg chg="mod">
          <ac:chgData name="Kleffelgård, Jon Kristian" userId="7e36a18e-a7cc-47bb-8437-d1107c8bc392" providerId="ADAL" clId="{9F90F3A4-E824-4B6F-8AAD-07D87E8DB703}" dt="2020-04-20T07:52:53.322" v="31" actId="1076"/>
          <ac:spMkLst>
            <pc:docMk/>
            <pc:sldMk cId="1388624284" sldId="261"/>
            <ac:spMk id="40" creationId="{00000000-0000-0000-0000-000000000000}"/>
          </ac:spMkLst>
        </pc:spChg>
        <pc:spChg chg="mod">
          <ac:chgData name="Kleffelgård, Jon Kristian" userId="7e36a18e-a7cc-47bb-8437-d1107c8bc392" providerId="ADAL" clId="{9F90F3A4-E824-4B6F-8AAD-07D87E8DB703}" dt="2020-04-20T07:52:46.179" v="30" actId="1076"/>
          <ac:spMkLst>
            <pc:docMk/>
            <pc:sldMk cId="1388624284" sldId="261"/>
            <ac:spMk id="44" creationId="{00000000-0000-0000-0000-000000000000}"/>
          </ac:spMkLst>
        </pc:spChg>
        <pc:spChg chg="mod">
          <ac:chgData name="Kleffelgård, Jon Kristian" userId="7e36a18e-a7cc-47bb-8437-d1107c8bc392" providerId="ADAL" clId="{9F90F3A4-E824-4B6F-8AAD-07D87E8DB703}" dt="2020-04-20T07:51:35.411" v="23" actId="14100"/>
          <ac:spMkLst>
            <pc:docMk/>
            <pc:sldMk cId="1388624284" sldId="261"/>
            <ac:spMk id="48" creationId="{00000000-0000-0000-0000-000000000000}"/>
          </ac:spMkLst>
        </pc:spChg>
        <pc:grpChg chg="mod">
          <ac:chgData name="Kleffelgård, Jon Kristian" userId="7e36a18e-a7cc-47bb-8437-d1107c8bc392" providerId="ADAL" clId="{9F90F3A4-E824-4B6F-8AAD-07D87E8DB703}" dt="2020-04-20T07:51:26.577" v="22" actId="14100"/>
          <ac:grpSpMkLst>
            <pc:docMk/>
            <pc:sldMk cId="1388624284" sldId="261"/>
            <ac:grpSpMk id="45" creationId="{00000000-0000-0000-0000-000000000000}"/>
          </ac:grpSpMkLst>
        </pc:grpChg>
        <pc:picChg chg="add del mod ord">
          <ac:chgData name="Kleffelgård, Jon Kristian" userId="7e36a18e-a7cc-47bb-8437-d1107c8bc392" providerId="ADAL" clId="{9F90F3A4-E824-4B6F-8AAD-07D87E8DB703}" dt="2020-04-20T07:50:04.711" v="8"/>
          <ac:picMkLst>
            <pc:docMk/>
            <pc:sldMk cId="1388624284" sldId="261"/>
            <ac:picMk id="3" creationId="{D4014A7B-AEE5-4B76-A444-66CA8F014A77}"/>
          </ac:picMkLst>
        </pc:picChg>
        <pc:picChg chg="add mod ord">
          <ac:chgData name="Kleffelgård, Jon Kristian" userId="7e36a18e-a7cc-47bb-8437-d1107c8bc392" providerId="ADAL" clId="{9F90F3A4-E824-4B6F-8AAD-07D87E8DB703}" dt="2020-04-20T07:52:32.191" v="28" actId="1076"/>
          <ac:picMkLst>
            <pc:docMk/>
            <pc:sldMk cId="1388624284" sldId="261"/>
            <ac:picMk id="7" creationId="{772BFFDF-6605-4328-8972-FAE2572919BA}"/>
          </ac:picMkLst>
        </pc:picChg>
        <pc:picChg chg="add del">
          <ac:chgData name="Kleffelgård, Jon Kristian" userId="7e36a18e-a7cc-47bb-8437-d1107c8bc392" providerId="ADAL" clId="{9F90F3A4-E824-4B6F-8AAD-07D87E8DB703}" dt="2020-04-20T07:50:13.759" v="10" actId="478"/>
          <ac:picMkLst>
            <pc:docMk/>
            <pc:sldMk cId="1388624284" sldId="261"/>
            <ac:picMk id="10" creationId="{F5CF22CE-F122-42F3-94AA-877FC25CA4B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E333A-2CA9-41E4-AA26-F892907B89B6}" type="datetimeFigureOut">
              <a:rPr lang="nb-NO" smtClean="0"/>
              <a:t>20.04.2020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689475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EEFBC-E1EB-4706-9A8A-807C8CB5C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388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EEFBC-E1EB-4706-9A8A-807C8CB5C0B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8891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EEFBC-E1EB-4706-9A8A-807C8CB5C0B3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889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20.04.2020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39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20.04.2020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75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20.04.2020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095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20.04.2020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75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20.04.2020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05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20.04.2020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354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20.04.2020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437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20.04.2020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969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20.04.2020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291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20.04.2020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3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20.04.2020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442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C96E4-69C3-44EF-9815-59DE57EAD13A}" type="datetimeFigureOut">
              <a:rPr lang="nb-NO" smtClean="0"/>
              <a:t>20.04.2020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649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wmf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772BFFDF-6605-4328-8972-FAE2572919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4875" y="656703"/>
            <a:ext cx="5556606" cy="5735371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-1" y="-27384"/>
            <a:ext cx="9144001" cy="586517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7" name="TekstSylinder 116"/>
          <p:cNvSpPr txBox="1"/>
          <p:nvPr/>
        </p:nvSpPr>
        <p:spPr>
          <a:xfrm>
            <a:off x="76199" y="35913"/>
            <a:ext cx="8994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00" b="1">
                <a:solidFill>
                  <a:schemeClr val="bg1"/>
                </a:solidFill>
              </a:rPr>
              <a:t>Utbetalinger fra NAV til innbyggere Trøndelag</a:t>
            </a:r>
          </a:p>
        </p:txBody>
      </p:sp>
      <p:sp>
        <p:nvSpPr>
          <p:cNvPr id="38" name="TekstSylinder 37"/>
          <p:cNvSpPr txBox="1"/>
          <p:nvPr/>
        </p:nvSpPr>
        <p:spPr>
          <a:xfrm>
            <a:off x="0" y="6477076"/>
            <a:ext cx="4169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i="1"/>
              <a:t>Tall for utbetalte beløp til individer fra NAV i 2019 totalt og per innbygger i fylket og kommunene. Befolkningstall er pr. januar 2020. All statistikk på nav.no/kunnskap.</a:t>
            </a:r>
          </a:p>
        </p:txBody>
      </p:sp>
      <p:pic>
        <p:nvPicPr>
          <p:cNvPr id="41" name="Bilde 40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072" y="6232642"/>
            <a:ext cx="893832" cy="558579"/>
          </a:xfrm>
          <a:prstGeom prst="rect">
            <a:avLst/>
          </a:prstGeom>
        </p:spPr>
      </p:pic>
      <p:grpSp>
        <p:nvGrpSpPr>
          <p:cNvPr id="6" name="Gruppe 5"/>
          <p:cNvGrpSpPr/>
          <p:nvPr/>
        </p:nvGrpSpPr>
        <p:grpSpPr>
          <a:xfrm>
            <a:off x="72921" y="1696092"/>
            <a:ext cx="3984670" cy="4150911"/>
            <a:chOff x="72921" y="1020419"/>
            <a:chExt cx="3984670" cy="4150911"/>
          </a:xfrm>
        </p:grpSpPr>
        <p:sp>
          <p:nvSpPr>
            <p:cNvPr id="184" name="TekstSylinder 183"/>
            <p:cNvSpPr txBox="1"/>
            <p:nvPr/>
          </p:nvSpPr>
          <p:spPr>
            <a:xfrm>
              <a:off x="2481519" y="3774419"/>
              <a:ext cx="101822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100"/>
                <a:t>Kontantstøtte:</a:t>
              </a:r>
            </a:p>
            <a:p>
              <a:r>
                <a:rPr lang="nb-NO" sz="1100" b="1"/>
                <a:t>110 mill. kr.</a:t>
              </a:r>
            </a:p>
          </p:txBody>
        </p:sp>
        <p:sp>
          <p:nvSpPr>
            <p:cNvPr id="185" name="TekstSylinder 184"/>
            <p:cNvSpPr txBox="1"/>
            <p:nvPr/>
          </p:nvSpPr>
          <p:spPr>
            <a:xfrm>
              <a:off x="678999" y="3759030"/>
              <a:ext cx="883575" cy="4462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100"/>
                <a:t>Dagpenger:</a:t>
              </a:r>
            </a:p>
            <a:p>
              <a:r>
                <a:rPr lang="nb-NO" sz="1100" b="1"/>
                <a:t>673 mill. kr</a:t>
              </a:r>
              <a:r>
                <a:rPr lang="nb-NO" sz="1200" b="1"/>
                <a:t>.</a:t>
              </a:r>
            </a:p>
          </p:txBody>
        </p:sp>
        <p:sp>
          <p:nvSpPr>
            <p:cNvPr id="186" name="TekstSylinder 185"/>
            <p:cNvSpPr txBox="1"/>
            <p:nvPr/>
          </p:nvSpPr>
          <p:spPr>
            <a:xfrm>
              <a:off x="2481519" y="4619731"/>
              <a:ext cx="157607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100"/>
                <a:t>Grunn- og hjelpestønad:</a:t>
              </a:r>
            </a:p>
            <a:p>
              <a:r>
                <a:rPr lang="nb-NO" sz="1100" b="1"/>
                <a:t>319 mill. kr.</a:t>
              </a:r>
            </a:p>
          </p:txBody>
        </p:sp>
        <p:sp>
          <p:nvSpPr>
            <p:cNvPr id="187" name="TekstSylinder 186"/>
            <p:cNvSpPr txBox="1"/>
            <p:nvPr/>
          </p:nvSpPr>
          <p:spPr>
            <a:xfrm>
              <a:off x="628505" y="4619732"/>
              <a:ext cx="112723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100"/>
                <a:t>Stønad til enslig:</a:t>
              </a:r>
            </a:p>
            <a:p>
              <a:r>
                <a:rPr lang="nb-NO" sz="1100" b="1"/>
                <a:t>156 mill. kr.</a:t>
              </a:r>
            </a:p>
          </p:txBody>
        </p:sp>
        <p:sp>
          <p:nvSpPr>
            <p:cNvPr id="188" name="TekstSylinder 187"/>
            <p:cNvSpPr txBox="1"/>
            <p:nvPr/>
          </p:nvSpPr>
          <p:spPr>
            <a:xfrm>
              <a:off x="702627" y="1832584"/>
              <a:ext cx="105670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100"/>
                <a:t>Alderspensjon:</a:t>
              </a:r>
            </a:p>
            <a:p>
              <a:r>
                <a:rPr lang="nb-NO" sz="1100" b="1"/>
                <a:t>19 797 mill. kr.</a:t>
              </a:r>
            </a:p>
          </p:txBody>
        </p:sp>
        <p:sp>
          <p:nvSpPr>
            <p:cNvPr id="189" name="TekstSylinder 188"/>
            <p:cNvSpPr txBox="1"/>
            <p:nvPr/>
          </p:nvSpPr>
          <p:spPr>
            <a:xfrm>
              <a:off x="701441" y="1127954"/>
              <a:ext cx="98135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100"/>
                <a:t>Uføretrygd:</a:t>
              </a:r>
            </a:p>
            <a:p>
              <a:r>
                <a:rPr lang="nb-NO" sz="1100" b="1"/>
                <a:t>8 657 mill. kr</a:t>
              </a:r>
              <a:r>
                <a:rPr lang="nb-NO" sz="1100"/>
                <a:t>.</a:t>
              </a:r>
            </a:p>
          </p:txBody>
        </p:sp>
        <p:sp>
          <p:nvSpPr>
            <p:cNvPr id="190" name="TekstSylinder 189"/>
            <p:cNvSpPr txBox="1"/>
            <p:nvPr/>
          </p:nvSpPr>
          <p:spPr>
            <a:xfrm>
              <a:off x="2438035" y="1849002"/>
              <a:ext cx="98456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100"/>
                <a:t>Sykepenger:</a:t>
              </a:r>
            </a:p>
            <a:p>
              <a:r>
                <a:rPr lang="nb-NO" sz="1100" b="1"/>
                <a:t>3 873 mill. kr.</a:t>
              </a:r>
            </a:p>
          </p:txBody>
        </p:sp>
        <p:sp>
          <p:nvSpPr>
            <p:cNvPr id="191" name="TekstSylinder 190"/>
            <p:cNvSpPr txBox="1"/>
            <p:nvPr/>
          </p:nvSpPr>
          <p:spPr>
            <a:xfrm>
              <a:off x="2360397" y="1137004"/>
              <a:ext cx="163378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100"/>
                <a:t>Arbeidsavklaringspenger:</a:t>
              </a:r>
            </a:p>
            <a:p>
              <a:r>
                <a:rPr lang="nb-NO" sz="1100" b="1"/>
                <a:t>2 344 mill. kr.</a:t>
              </a:r>
            </a:p>
          </p:txBody>
        </p:sp>
        <p:sp>
          <p:nvSpPr>
            <p:cNvPr id="192" name="TekstSylinder 191"/>
            <p:cNvSpPr txBox="1"/>
            <p:nvPr/>
          </p:nvSpPr>
          <p:spPr>
            <a:xfrm>
              <a:off x="2468091" y="2840539"/>
              <a:ext cx="112883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100"/>
                <a:t>Foreldrepenger:</a:t>
              </a:r>
            </a:p>
            <a:p>
              <a:r>
                <a:rPr lang="nb-NO" sz="1100" b="1"/>
                <a:t>1 725 mill. kr.</a:t>
              </a:r>
            </a:p>
          </p:txBody>
        </p:sp>
        <p:sp>
          <p:nvSpPr>
            <p:cNvPr id="193" name="TekstSylinder 192"/>
            <p:cNvSpPr txBox="1"/>
            <p:nvPr/>
          </p:nvSpPr>
          <p:spPr>
            <a:xfrm>
              <a:off x="678999" y="2818729"/>
              <a:ext cx="98456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100"/>
                <a:t>Barnetrygd:</a:t>
              </a:r>
            </a:p>
            <a:p>
              <a:r>
                <a:rPr lang="nb-NO" sz="1100" b="1"/>
                <a:t>1 339 mill. kr.</a:t>
              </a:r>
            </a:p>
          </p:txBody>
        </p:sp>
        <p:pic>
          <p:nvPicPr>
            <p:cNvPr id="194" name="Bilde 193"/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921" y="1796698"/>
              <a:ext cx="585782" cy="535500"/>
            </a:xfrm>
            <a:prstGeom prst="rect">
              <a:avLst/>
            </a:prstGeom>
          </p:spPr>
        </p:pic>
        <p:pic>
          <p:nvPicPr>
            <p:cNvPr id="195" name="Bilde 194"/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8766" y="1020419"/>
              <a:ext cx="439739" cy="645961"/>
            </a:xfrm>
            <a:prstGeom prst="rect">
              <a:avLst/>
            </a:prstGeom>
          </p:spPr>
        </p:pic>
        <p:pic>
          <p:nvPicPr>
            <p:cNvPr id="196" name="Bilde 195"/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51074" y="1041862"/>
              <a:ext cx="347830" cy="627864"/>
            </a:xfrm>
            <a:prstGeom prst="rect">
              <a:avLst/>
            </a:prstGeom>
          </p:spPr>
        </p:pic>
        <p:pic>
          <p:nvPicPr>
            <p:cNvPr id="197" name="Bilde 196"/>
            <p:cNvPicPr>
              <a:picLocks noChangeAspect="1"/>
            </p:cNvPicPr>
            <p:nvPr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1893698" y="1719880"/>
              <a:ext cx="381773" cy="689134"/>
            </a:xfrm>
            <a:prstGeom prst="rect">
              <a:avLst/>
            </a:prstGeom>
          </p:spPr>
        </p:pic>
        <p:pic>
          <p:nvPicPr>
            <p:cNvPr id="198" name="Bilde 197"/>
            <p:cNvPicPr>
              <a:picLocks noChangeAspect="1"/>
            </p:cNvPicPr>
            <p:nvPr/>
          </p:nvPicPr>
          <p:blipFill>
            <a:blip r:embed="rId9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174357" y="3636576"/>
              <a:ext cx="382910" cy="691184"/>
            </a:xfrm>
            <a:prstGeom prst="rect">
              <a:avLst/>
            </a:prstGeom>
          </p:spPr>
        </p:pic>
        <p:pic>
          <p:nvPicPr>
            <p:cNvPr id="199" name="Bilde 198"/>
            <p:cNvPicPr>
              <a:picLocks noChangeAspect="1"/>
            </p:cNvPicPr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8766" y="4546263"/>
              <a:ext cx="320111" cy="577827"/>
            </a:xfrm>
            <a:prstGeom prst="rect">
              <a:avLst/>
            </a:prstGeom>
          </p:spPr>
        </p:pic>
        <p:pic>
          <p:nvPicPr>
            <p:cNvPr id="200" name="Bilde 199"/>
            <p:cNvPicPr>
              <a:picLocks noChangeAspect="1"/>
            </p:cNvPicPr>
            <p:nvPr/>
          </p:nvPicPr>
          <p:blipFill>
            <a:blip r:embed="rId11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12827" y="4551256"/>
              <a:ext cx="343515" cy="620074"/>
            </a:xfrm>
            <a:prstGeom prst="rect">
              <a:avLst/>
            </a:prstGeom>
          </p:spPr>
        </p:pic>
        <p:pic>
          <p:nvPicPr>
            <p:cNvPr id="2" name="Bilde 1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01079" y="3619049"/>
              <a:ext cx="767012" cy="640723"/>
            </a:xfrm>
            <a:prstGeom prst="rect">
              <a:avLst/>
            </a:prstGeom>
          </p:spPr>
        </p:pic>
        <p:pic>
          <p:nvPicPr>
            <p:cNvPr id="4" name="Bilde 3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31324" y="2685089"/>
              <a:ext cx="787329" cy="653817"/>
            </a:xfrm>
            <a:prstGeom prst="rect">
              <a:avLst/>
            </a:prstGeom>
          </p:spPr>
        </p:pic>
        <p:pic>
          <p:nvPicPr>
            <p:cNvPr id="42" name="Bilde 41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0312" y="2685089"/>
              <a:ext cx="511000" cy="698166"/>
            </a:xfrm>
            <a:prstGeom prst="rect">
              <a:avLst/>
            </a:prstGeom>
          </p:spPr>
        </p:pic>
      </p:grpSp>
      <p:sp>
        <p:nvSpPr>
          <p:cNvPr id="155" name="TekstSylinder 154"/>
          <p:cNvSpPr txBox="1"/>
          <p:nvPr/>
        </p:nvSpPr>
        <p:spPr>
          <a:xfrm>
            <a:off x="76199" y="927760"/>
            <a:ext cx="3426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Utbetalinger i fylket </a:t>
            </a:r>
            <a:r>
              <a:rPr lang="nb-NO" i="1"/>
              <a:t>totalt</a:t>
            </a:r>
            <a:r>
              <a:rPr lang="nb-NO"/>
              <a:t>:</a:t>
            </a:r>
          </a:p>
        </p:txBody>
      </p:sp>
      <p:sp>
        <p:nvSpPr>
          <p:cNvPr id="156" name="TekstSylinder 155"/>
          <p:cNvSpPr txBox="1"/>
          <p:nvPr/>
        </p:nvSpPr>
        <p:spPr>
          <a:xfrm>
            <a:off x="7312543" y="3009912"/>
            <a:ext cx="1639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/>
              <a:t>Utbetalinger per </a:t>
            </a:r>
          </a:p>
          <a:p>
            <a:r>
              <a:rPr lang="nb-NO" sz="1400" i="1"/>
              <a:t>Innbygger (kr)</a:t>
            </a:r>
            <a:r>
              <a:rPr lang="nb-NO" sz="1400"/>
              <a:t>:</a:t>
            </a:r>
          </a:p>
        </p:txBody>
      </p:sp>
      <p:grpSp>
        <p:nvGrpSpPr>
          <p:cNvPr id="37" name="Gruppe 36"/>
          <p:cNvGrpSpPr/>
          <p:nvPr/>
        </p:nvGrpSpPr>
        <p:grpSpPr>
          <a:xfrm>
            <a:off x="5346636" y="4434703"/>
            <a:ext cx="3554557" cy="583108"/>
            <a:chOff x="1516433" y="4191486"/>
            <a:chExt cx="3554557" cy="583108"/>
          </a:xfrm>
        </p:grpSpPr>
        <p:sp>
          <p:nvSpPr>
            <p:cNvPr id="39" name="Likebent trekant 38"/>
            <p:cNvSpPr/>
            <p:nvPr/>
          </p:nvSpPr>
          <p:spPr>
            <a:xfrm rot="17112789" flipH="1">
              <a:off x="2626303" y="3126682"/>
              <a:ext cx="175817" cy="2395557"/>
            </a:xfrm>
            <a:prstGeom prst="triangle">
              <a:avLst>
                <a:gd name="adj" fmla="val 0"/>
              </a:avLst>
            </a:prstGeom>
            <a:gradFill>
              <a:gsLst>
                <a:gs pos="0">
                  <a:sysClr val="window" lastClr="FFFFFF">
                    <a:lumMod val="50000"/>
                  </a:sysClr>
                </a:gs>
                <a:gs pos="36000">
                  <a:sysClr val="window" lastClr="FFFFFF">
                    <a:lumMod val="75000"/>
                    <a:alpha val="70000"/>
                  </a:sysClr>
                </a:gs>
                <a:gs pos="63000">
                  <a:sysClr val="window" lastClr="FFFFFF">
                    <a:lumMod val="85000"/>
                    <a:alpha val="73000"/>
                  </a:sysClr>
                </a:gs>
                <a:gs pos="88000">
                  <a:srgbClr val="E6E6E6"/>
                </a:gs>
              </a:gsLst>
              <a:lin ang="540000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200" b="0" i="0" u="none" strike="noStrike" kern="0" cap="none" spc="0" normalizeH="0" baseline="0" noProof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0" name="Rektangel 39"/>
            <p:cNvSpPr/>
            <p:nvPr/>
          </p:nvSpPr>
          <p:spPr>
            <a:xfrm>
              <a:off x="3786827" y="4546987"/>
              <a:ext cx="1192627" cy="176611"/>
            </a:xfrm>
            <a:prstGeom prst="rect">
              <a:avLst/>
            </a:prstGeom>
            <a:solidFill>
              <a:srgbClr val="F6F6F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4" name="TekstSylinder 43"/>
            <p:cNvSpPr txBox="1"/>
            <p:nvPr/>
          </p:nvSpPr>
          <p:spPr>
            <a:xfrm>
              <a:off x="3695292" y="4191486"/>
              <a:ext cx="1375698" cy="583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050" b="0" i="1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anose="020B0604020202020204"/>
                </a:rPr>
                <a:t>Lavest: </a:t>
              </a:r>
            </a:p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20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Trondheim: 74 180</a:t>
              </a:r>
            </a:p>
          </p:txBody>
        </p:sp>
      </p:grpSp>
      <p:pic>
        <p:nvPicPr>
          <p:cNvPr id="11" name="Bilde 10">
            <a:extLst>
              <a:ext uri="{FF2B5EF4-FFF2-40B4-BE49-F238E27FC236}">
                <a16:creationId xmlns:a16="http://schemas.microsoft.com/office/drawing/2014/main" id="{E7B68FE1-30F8-4CF0-9885-38175A09F21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283677" y="3552764"/>
            <a:ext cx="1723791" cy="881939"/>
          </a:xfrm>
          <a:prstGeom prst="rect">
            <a:avLst/>
          </a:prstGeom>
        </p:spPr>
      </p:pic>
      <p:grpSp>
        <p:nvGrpSpPr>
          <p:cNvPr id="45" name="Gruppe 44"/>
          <p:cNvGrpSpPr/>
          <p:nvPr/>
        </p:nvGrpSpPr>
        <p:grpSpPr>
          <a:xfrm>
            <a:off x="3763425" y="519419"/>
            <a:ext cx="2694522" cy="542473"/>
            <a:chOff x="4016441" y="5545223"/>
            <a:chExt cx="3490960" cy="571567"/>
          </a:xfrm>
        </p:grpSpPr>
        <p:grpSp>
          <p:nvGrpSpPr>
            <p:cNvPr id="46" name="Gruppe 45"/>
            <p:cNvGrpSpPr/>
            <p:nvPr/>
          </p:nvGrpSpPr>
          <p:grpSpPr>
            <a:xfrm>
              <a:off x="4110149" y="5853081"/>
              <a:ext cx="3397252" cy="218779"/>
              <a:chOff x="4110149" y="5853081"/>
              <a:chExt cx="3397252" cy="218779"/>
            </a:xfrm>
          </p:grpSpPr>
          <p:sp>
            <p:nvSpPr>
              <p:cNvPr id="48" name="Likebent trekant 47"/>
              <p:cNvSpPr/>
              <p:nvPr/>
            </p:nvSpPr>
            <p:spPr>
              <a:xfrm rot="5400000">
                <a:off x="6380756" y="4945213"/>
                <a:ext cx="214542" cy="2038752"/>
              </a:xfrm>
              <a:prstGeom prst="triangle">
                <a:avLst>
                  <a:gd name="adj" fmla="val 0"/>
                </a:avLst>
              </a:prstGeom>
              <a:gradFill>
                <a:gsLst>
                  <a:gs pos="0">
                    <a:sysClr val="window" lastClr="FFFFFF">
                      <a:lumMod val="50000"/>
                    </a:sysClr>
                  </a:gs>
                  <a:gs pos="59000">
                    <a:sysClr val="window" lastClr="FFFFFF">
                      <a:lumMod val="75000"/>
                      <a:alpha val="70000"/>
                    </a:sysClr>
                  </a:gs>
                  <a:gs pos="76000">
                    <a:sysClr val="window" lastClr="FFFFFF">
                      <a:lumMod val="85000"/>
                      <a:alpha val="70000"/>
                    </a:sysClr>
                  </a:gs>
                  <a:gs pos="94000">
                    <a:srgbClr val="E2E2E2"/>
                  </a:gs>
                </a:gsLst>
                <a:lin ang="5400000" scaled="1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prstClr val="white">
                      <a:lumMod val="85000"/>
                    </a:prst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49" name="Rektangel 48"/>
              <p:cNvSpPr/>
              <p:nvPr/>
            </p:nvSpPr>
            <p:spPr>
              <a:xfrm>
                <a:off x="4110149" y="5853081"/>
                <a:ext cx="1396175" cy="21454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sp>
          <p:nvSpPr>
            <p:cNvPr id="47" name="TekstSylinder 46"/>
            <p:cNvSpPr txBox="1"/>
            <p:nvPr/>
          </p:nvSpPr>
          <p:spPr>
            <a:xfrm>
              <a:off x="4016441" y="5545223"/>
              <a:ext cx="1574972" cy="571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000" b="0" i="1" u="none" strike="noStrike" kern="0" cap="none" spc="0" normalizeH="0" baseline="0" noProof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panose="020B0604020202020204"/>
                </a:rPr>
                <a:t>Høyest:</a:t>
              </a:r>
            </a:p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Leka: 111 814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8624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-1" y="-1"/>
            <a:ext cx="9144001" cy="586517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7" name="TekstSylinder 116"/>
          <p:cNvSpPr txBox="1"/>
          <p:nvPr/>
        </p:nvSpPr>
        <p:spPr>
          <a:xfrm>
            <a:off x="0" y="-1"/>
            <a:ext cx="9247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00" b="1">
                <a:solidFill>
                  <a:schemeClr val="bg1"/>
                </a:solidFill>
              </a:rPr>
              <a:t>Utbetalinger fra NAV til innbyggere i Trøndelag</a:t>
            </a:r>
          </a:p>
        </p:txBody>
      </p:sp>
      <p:sp>
        <p:nvSpPr>
          <p:cNvPr id="38" name="TekstSylinder 37"/>
          <p:cNvSpPr txBox="1"/>
          <p:nvPr/>
        </p:nvSpPr>
        <p:spPr>
          <a:xfrm>
            <a:off x="0" y="6477076"/>
            <a:ext cx="4169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i="1"/>
              <a:t>Tall for utbetalte beløp til individer fra NAV i 2019 totalt og per innbygger i fylket og kommunene. Befolkningstall er pr. januar 2020</a:t>
            </a:r>
            <a:r>
              <a:rPr lang="nb-NO" sz="800" i="1"/>
              <a:t>. </a:t>
            </a:r>
            <a:r>
              <a:rPr lang="nb-NO" sz="900" i="1"/>
              <a:t>All statistikk på nav.no/kunnskap.</a:t>
            </a:r>
          </a:p>
        </p:txBody>
      </p:sp>
      <p:pic>
        <p:nvPicPr>
          <p:cNvPr id="41" name="Bilde 40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072" y="6232642"/>
            <a:ext cx="893832" cy="558579"/>
          </a:xfrm>
          <a:prstGeom prst="rect">
            <a:avLst/>
          </a:prstGeom>
        </p:spPr>
      </p:pic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8A337F79-71F0-4CCA-8A28-6ABFBA72A0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509287"/>
              </p:ext>
            </p:extLst>
          </p:nvPr>
        </p:nvGraphicFramePr>
        <p:xfrm>
          <a:off x="457199" y="836275"/>
          <a:ext cx="8210552" cy="5116844"/>
        </p:xfrm>
        <a:graphic>
          <a:graphicData uri="http://schemas.openxmlformats.org/drawingml/2006/table">
            <a:tbl>
              <a:tblPr/>
              <a:tblGrid>
                <a:gridCol w="772657">
                  <a:extLst>
                    <a:ext uri="{9D8B030D-6E8A-4147-A177-3AD203B41FA5}">
                      <a16:colId xmlns:a16="http://schemas.microsoft.com/office/drawing/2014/main" val="780229445"/>
                    </a:ext>
                  </a:extLst>
                </a:gridCol>
                <a:gridCol w="701902">
                  <a:extLst>
                    <a:ext uri="{9D8B030D-6E8A-4147-A177-3AD203B41FA5}">
                      <a16:colId xmlns:a16="http://schemas.microsoft.com/office/drawing/2014/main" val="2886349057"/>
                    </a:ext>
                  </a:extLst>
                </a:gridCol>
                <a:gridCol w="701902">
                  <a:extLst>
                    <a:ext uri="{9D8B030D-6E8A-4147-A177-3AD203B41FA5}">
                      <a16:colId xmlns:a16="http://schemas.microsoft.com/office/drawing/2014/main" val="3219697583"/>
                    </a:ext>
                  </a:extLst>
                </a:gridCol>
                <a:gridCol w="984926">
                  <a:extLst>
                    <a:ext uri="{9D8B030D-6E8A-4147-A177-3AD203B41FA5}">
                      <a16:colId xmlns:a16="http://schemas.microsoft.com/office/drawing/2014/main" val="447062226"/>
                    </a:ext>
                  </a:extLst>
                </a:gridCol>
                <a:gridCol w="849075">
                  <a:extLst>
                    <a:ext uri="{9D8B030D-6E8A-4147-A177-3AD203B41FA5}">
                      <a16:colId xmlns:a16="http://schemas.microsoft.com/office/drawing/2014/main" val="3467922395"/>
                    </a:ext>
                  </a:extLst>
                </a:gridCol>
                <a:gridCol w="124531">
                  <a:extLst>
                    <a:ext uri="{9D8B030D-6E8A-4147-A177-3AD203B41FA5}">
                      <a16:colId xmlns:a16="http://schemas.microsoft.com/office/drawing/2014/main" val="3606478641"/>
                    </a:ext>
                  </a:extLst>
                </a:gridCol>
                <a:gridCol w="973606">
                  <a:extLst>
                    <a:ext uri="{9D8B030D-6E8A-4147-A177-3AD203B41FA5}">
                      <a16:colId xmlns:a16="http://schemas.microsoft.com/office/drawing/2014/main" val="3216676259"/>
                    </a:ext>
                  </a:extLst>
                </a:gridCol>
                <a:gridCol w="633976">
                  <a:extLst>
                    <a:ext uri="{9D8B030D-6E8A-4147-A177-3AD203B41FA5}">
                      <a16:colId xmlns:a16="http://schemas.microsoft.com/office/drawing/2014/main" val="2291951537"/>
                    </a:ext>
                  </a:extLst>
                </a:gridCol>
                <a:gridCol w="633976">
                  <a:extLst>
                    <a:ext uri="{9D8B030D-6E8A-4147-A177-3AD203B41FA5}">
                      <a16:colId xmlns:a16="http://schemas.microsoft.com/office/drawing/2014/main" val="3072049765"/>
                    </a:ext>
                  </a:extLst>
                </a:gridCol>
                <a:gridCol w="984926">
                  <a:extLst>
                    <a:ext uri="{9D8B030D-6E8A-4147-A177-3AD203B41FA5}">
                      <a16:colId xmlns:a16="http://schemas.microsoft.com/office/drawing/2014/main" val="3893618592"/>
                    </a:ext>
                  </a:extLst>
                </a:gridCol>
                <a:gridCol w="849075">
                  <a:extLst>
                    <a:ext uri="{9D8B030D-6E8A-4147-A177-3AD203B41FA5}">
                      <a16:colId xmlns:a16="http://schemas.microsoft.com/office/drawing/2014/main" val="780223816"/>
                    </a:ext>
                  </a:extLst>
                </a:gridCol>
              </a:tblGrid>
              <a:tr h="403961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Utbetalt 2019 mill kr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Utbetalt 2018 mill kr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Utbetalt, endring </a:t>
                      </a:r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 året før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Årlig utbetalt per innbygger kr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Utbetalt </a:t>
                      </a:r>
                      <a:b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 mill kr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Utbetalt </a:t>
                      </a:r>
                      <a:b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 mill kr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Utbetalt, endring </a:t>
                      </a:r>
                    </a:p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 året før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Årlig utbetalt per innbygger kr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832866"/>
                  </a:ext>
                </a:extLst>
              </a:tr>
              <a:tr h="224423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Landet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446 849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430 352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4 %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83 250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Frosta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8 %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96 114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5873859"/>
                  </a:ext>
                </a:extLst>
              </a:tr>
              <a:tr h="224423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Trøndelag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39 290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37 588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5 %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83 827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Levanger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1 729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1 647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5 %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85 741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148425"/>
                  </a:ext>
                </a:extLst>
              </a:tr>
              <a:tr h="224423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Trondheim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15 219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14 471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5 %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74 180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Verdal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1 406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1 363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3 %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94 033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6717336"/>
                  </a:ext>
                </a:extLst>
              </a:tr>
              <a:tr h="224423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1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Falkenborg</a:t>
                      </a:r>
                    </a:p>
                  </a:txBody>
                  <a:tcPr marL="7662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1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7 771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1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7 434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1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5 %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71 721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Snåase - Snåsa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2 %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95 737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7841587"/>
                  </a:ext>
                </a:extLst>
              </a:tr>
              <a:tr h="224423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1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Lerkendal</a:t>
                      </a:r>
                    </a:p>
                  </a:txBody>
                  <a:tcPr marL="7662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1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6 979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1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6 587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1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6 %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72 471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Lierne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3 %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91 480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2838268"/>
                  </a:ext>
                </a:extLst>
              </a:tr>
              <a:tr h="224423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Steinkjer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2 415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2 318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4 %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99 155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Raarvihke - Røyrvik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1 %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93 964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9069438"/>
                  </a:ext>
                </a:extLst>
              </a:tr>
              <a:tr h="224423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Namsos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1 454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1 395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4 %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95 440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Namsskogan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3 %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106 865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3261955"/>
                  </a:ext>
                </a:extLst>
              </a:tr>
              <a:tr h="224423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Frøya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3 %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80 738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Grong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3 %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98 088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9289492"/>
                  </a:ext>
                </a:extLst>
              </a:tr>
              <a:tr h="224423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Osen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6 %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104 811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Høylandet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5 %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94 857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6856954"/>
                  </a:ext>
                </a:extLst>
              </a:tr>
              <a:tr h="224423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Oppdal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652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628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4 %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93 088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Overhalla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4 %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85 592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0326075"/>
                  </a:ext>
                </a:extLst>
              </a:tr>
              <a:tr h="224423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Rennebu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5 %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101 040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Flatanger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3 %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97 496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9626039"/>
                  </a:ext>
                </a:extLst>
              </a:tr>
              <a:tr h="224423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Røros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506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4 %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94 146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Leka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4 %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111 814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2576495"/>
                  </a:ext>
                </a:extLst>
              </a:tr>
              <a:tr h="224423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Holtålen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2 %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100 350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Inderøy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616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602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2 %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90 448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9986509"/>
                  </a:ext>
                </a:extLst>
              </a:tr>
              <a:tr h="224423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Midtre Gauldal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509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6 %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86 137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Indre Fosen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963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4 %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95 452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6247934"/>
                  </a:ext>
                </a:extLst>
              </a:tr>
              <a:tr h="224423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Melhus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1 390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1 317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6 %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83 087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Heim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547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4 %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95 598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0471139"/>
                  </a:ext>
                </a:extLst>
              </a:tr>
              <a:tr h="224423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Skaun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652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617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6 %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78 325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Hitra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438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3 %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86 640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265333"/>
                  </a:ext>
                </a:extLst>
              </a:tr>
              <a:tr h="224423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Malvik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1 081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1 032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5 %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76 397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Ørland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1 001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954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5 %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96 932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1581782"/>
                  </a:ext>
                </a:extLst>
              </a:tr>
              <a:tr h="224423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Selbu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2 %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95 686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Åfjord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5 %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96 942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121457"/>
                  </a:ext>
                </a:extLst>
              </a:tr>
              <a:tr h="224423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Tydal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-1 %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101 597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Orkland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1 792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1 722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4 %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98 370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4030493"/>
                  </a:ext>
                </a:extLst>
              </a:tr>
              <a:tr h="224423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Meråker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5 %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103 040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Nærøysund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884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857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3 %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91 903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536373"/>
                  </a:ext>
                </a:extLst>
              </a:tr>
              <a:tr h="224423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Stjørdal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2 119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2 041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4 %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87 742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Rindal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2D2926"/>
                          </a:solidFill>
                          <a:effectLst/>
                          <a:latin typeface="Calibri" panose="020F0502020204030204" pitchFamily="34" charset="0"/>
                        </a:rPr>
                        <a:t>1 %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96 216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5130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073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D17D6100BE16498716C9DC1D4E27F9" ma:contentTypeVersion="12" ma:contentTypeDescription="Create a new document." ma:contentTypeScope="" ma:versionID="90742792571ee3f866cbddae8b229702">
  <xsd:schema xmlns:xsd="http://www.w3.org/2001/XMLSchema" xmlns:xs="http://www.w3.org/2001/XMLSchema" xmlns:p="http://schemas.microsoft.com/office/2006/metadata/properties" xmlns:ns2="0a605e1a-3d7c-4389-8e08-63845fbdd9cf" xmlns:ns3="71707489-5741-4ca5-aaa2-c669f5994dfb" targetNamespace="http://schemas.microsoft.com/office/2006/metadata/properties" ma:root="true" ma:fieldsID="c50a4b6ec8221e6d4bb762de4200f4b2" ns2:_="" ns3:_="">
    <xsd:import namespace="0a605e1a-3d7c-4389-8e08-63845fbdd9cf"/>
    <xsd:import namespace="71707489-5741-4ca5-aaa2-c669f5994d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05e1a-3d7c-4389-8e08-63845fbdd9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07489-5741-4ca5-aaa2-c669f5994df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BC6B64-7A8A-437F-B76C-B7AB382745C7}">
  <ds:schemaRefs>
    <ds:schemaRef ds:uri="0a605e1a-3d7c-4389-8e08-63845fbdd9cf"/>
    <ds:schemaRef ds:uri="71707489-5741-4ca5-aaa2-c669f5994df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CF967AA-3310-43A2-99C1-7DE79CB2F7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8C5FB2-E218-49A3-8952-5637D5AE1515}">
  <ds:schemaRefs>
    <ds:schemaRef ds:uri="0a605e1a-3d7c-4389-8e08-63845fbdd9cf"/>
    <ds:schemaRef ds:uri="71707489-5741-4ca5-aaa2-c669f5994df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2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Office-tema</vt:lpstr>
      <vt:lpstr>PowerPoint Presentation</vt:lpstr>
      <vt:lpstr>PowerPoint Presentation</vt:lpstr>
    </vt:vector>
  </TitlesOfParts>
  <Company>NAV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Andersen, Ulf</dc:creator>
  <cp:revision>1</cp:revision>
  <cp:lastPrinted>2017-05-29T12:16:26Z</cp:lastPrinted>
  <dcterms:created xsi:type="dcterms:W3CDTF">2017-01-30T13:53:40Z</dcterms:created>
  <dcterms:modified xsi:type="dcterms:W3CDTF">2020-04-20T07:53:17Z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491420-1ae2-4120-89e6-e6f668f067e2_Enabled">
    <vt:lpwstr>True</vt:lpwstr>
  </property>
  <property fmtid="{D5CDD505-2E9C-101B-9397-08002B2CF9AE}" pid="3" name="MSIP_Label_d3491420-1ae2-4120-89e6-e6f668f067e2_SiteId">
    <vt:lpwstr>62366534-1ec3-4962-8869-9b5535279d0b</vt:lpwstr>
  </property>
  <property fmtid="{D5CDD505-2E9C-101B-9397-08002B2CF9AE}" pid="4" name="MSIP_Label_d3491420-1ae2-4120-89e6-e6f668f067e2_Owner">
    <vt:lpwstr>jon.kristian.kleffelgard@nav.no</vt:lpwstr>
  </property>
  <property fmtid="{D5CDD505-2E9C-101B-9397-08002B2CF9AE}" pid="5" name="MSIP_Label_d3491420-1ae2-4120-89e6-e6f668f067e2_SetDate">
    <vt:lpwstr>2019-04-04T13:14:14.0132068Z</vt:lpwstr>
  </property>
  <property fmtid="{D5CDD505-2E9C-101B-9397-08002B2CF9AE}" pid="6" name="MSIP_Label_d3491420-1ae2-4120-89e6-e6f668f067e2_Name">
    <vt:lpwstr>NAV Internt</vt:lpwstr>
  </property>
  <property fmtid="{D5CDD505-2E9C-101B-9397-08002B2CF9AE}" pid="7" name="MSIP_Label_d3491420-1ae2-4120-89e6-e6f668f067e2_Application">
    <vt:lpwstr>Microsoft Azure Information Protection</vt:lpwstr>
  </property>
  <property fmtid="{D5CDD505-2E9C-101B-9397-08002B2CF9AE}" pid="8" name="MSIP_Label_d3491420-1ae2-4120-89e6-e6f668f067e2_Extended_MSFT_Method">
    <vt:lpwstr>Automatic</vt:lpwstr>
  </property>
  <property fmtid="{D5CDD505-2E9C-101B-9397-08002B2CF9AE}" pid="9" name="Sensitivity">
    <vt:lpwstr>NAV Internt</vt:lpwstr>
  </property>
  <property fmtid="{D5CDD505-2E9C-101B-9397-08002B2CF9AE}" pid="10" name="AuthorIds_UIVersion_512">
    <vt:lpwstr>4</vt:lpwstr>
  </property>
  <property fmtid="{D5CDD505-2E9C-101B-9397-08002B2CF9AE}" pid="11" name="TaxKeyword">
    <vt:lpwstr/>
  </property>
  <property fmtid="{D5CDD505-2E9C-101B-9397-08002B2CF9AE}" pid="12" name="ContentTypeId">
    <vt:lpwstr>0x010100FDD17D6100BE16498716C9DC1D4E27F9</vt:lpwstr>
  </property>
  <property fmtid="{D5CDD505-2E9C-101B-9397-08002B2CF9AE}" pid="13" name="ComplianceAssetId">
    <vt:lpwstr/>
  </property>
  <property fmtid="{D5CDD505-2E9C-101B-9397-08002B2CF9AE}" pid="14" name="AuthorIds_UIVersion_1024">
    <vt:lpwstr>4</vt:lpwstr>
  </property>
  <property fmtid="{D5CDD505-2E9C-101B-9397-08002B2CF9AE}" pid="15" name="Order">
    <vt:r8>1583000</vt:r8>
  </property>
  <property fmtid="{D5CDD505-2E9C-101B-9397-08002B2CF9AE}" pid="16" name="xd_Signature">
    <vt:bool>false</vt:bool>
  </property>
  <property fmtid="{D5CDD505-2E9C-101B-9397-08002B2CF9AE}" pid="17" name="xd_ProgID">
    <vt:lpwstr/>
  </property>
  <property fmtid="{D5CDD505-2E9C-101B-9397-08002B2CF9AE}" pid="18" name="TemplateUrl">
    <vt:lpwstr/>
  </property>
  <property fmtid="{D5CDD505-2E9C-101B-9397-08002B2CF9AE}" pid="19" name="Dokumentstatus">
    <vt:lpwstr>Under arbeid</vt:lpwstr>
  </property>
</Properties>
</file>