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4" r:id="rId5"/>
    <p:sldId id="269" r:id="rId6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2"/>
    <a:srgbClr val="F6F6F6"/>
    <a:srgbClr val="F7F7F7"/>
    <a:srgbClr val="FFFFFF"/>
    <a:srgbClr val="E6E6E6"/>
    <a:srgbClr val="E2E2E2"/>
    <a:srgbClr val="467AB8"/>
    <a:srgbClr val="618DC3"/>
    <a:srgbClr val="A2AD00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FB09D0-F087-4AA2-936F-2D9345553733}" v="12" dt="2021-04-29T12:22:02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ffelgård, Jon Kristian" userId="7e36a18e-a7cc-47bb-8437-d1107c8bc392" providerId="ADAL" clId="{39FB09D0-F087-4AA2-936F-2D9345553733}"/>
    <pc:docChg chg="custSel delSld modSld">
      <pc:chgData name="Kleffelgård, Jon Kristian" userId="7e36a18e-a7cc-47bb-8437-d1107c8bc392" providerId="ADAL" clId="{39FB09D0-F087-4AA2-936F-2D9345553733}" dt="2021-04-29T12:22:02.591" v="108" actId="1076"/>
      <pc:docMkLst>
        <pc:docMk/>
      </pc:docMkLst>
      <pc:sldChg chg="addSp delSp modSp mod">
        <pc:chgData name="Kleffelgård, Jon Kristian" userId="7e36a18e-a7cc-47bb-8437-d1107c8bc392" providerId="ADAL" clId="{39FB09D0-F087-4AA2-936F-2D9345553733}" dt="2021-04-29T12:22:02.591" v="108" actId="1076"/>
        <pc:sldMkLst>
          <pc:docMk/>
          <pc:sldMk cId="3367927059" sldId="264"/>
        </pc:sldMkLst>
        <pc:spChg chg="mod">
          <ac:chgData name="Kleffelgård, Jon Kristian" userId="7e36a18e-a7cc-47bb-8437-d1107c8bc392" providerId="ADAL" clId="{39FB09D0-F087-4AA2-936F-2D9345553733}" dt="2021-04-29T11:10:35.934" v="35" actId="20577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Kleffelgård, Jon Kristian" userId="7e36a18e-a7cc-47bb-8437-d1107c8bc392" providerId="ADAL" clId="{39FB09D0-F087-4AA2-936F-2D9345553733}" dt="2021-04-29T11:20:15.441" v="51" actId="20577"/>
          <ac:spMkLst>
            <pc:docMk/>
            <pc:sldMk cId="3367927059" sldId="264"/>
            <ac:spMk id="18" creationId="{F9B44DBE-F8C5-41D8-8158-22ECCEB7EE39}"/>
          </ac:spMkLst>
        </pc:spChg>
        <pc:spChg chg="mod">
          <ac:chgData name="Kleffelgård, Jon Kristian" userId="7e36a18e-a7cc-47bb-8437-d1107c8bc392" providerId="ADAL" clId="{39FB09D0-F087-4AA2-936F-2D9345553733}" dt="2021-04-29T11:09:24.735" v="4" actId="20577"/>
          <ac:spMkLst>
            <pc:docMk/>
            <pc:sldMk cId="3367927059" sldId="264"/>
            <ac:spMk id="117" creationId="{00000000-0000-0000-0000-000000000000}"/>
          </ac:spMkLst>
        </pc:spChg>
        <pc:spChg chg="mod">
          <ac:chgData name="Kleffelgård, Jon Kristian" userId="7e36a18e-a7cc-47bb-8437-d1107c8bc392" providerId="ADAL" clId="{39FB09D0-F087-4AA2-936F-2D9345553733}" dt="2021-04-29T11:17:48.421" v="47" actId="20577"/>
          <ac:spMkLst>
            <pc:docMk/>
            <pc:sldMk cId="3367927059" sldId="264"/>
            <ac:spMk id="289" creationId="{00000000-0000-0000-0000-000000000000}"/>
          </ac:spMkLst>
        </pc:spChg>
        <pc:spChg chg="mod">
          <ac:chgData name="Kleffelgård, Jon Kristian" userId="7e36a18e-a7cc-47bb-8437-d1107c8bc392" providerId="ADAL" clId="{39FB09D0-F087-4AA2-936F-2D9345553733}" dt="2021-04-29T11:10:56.766" v="40" actId="20577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Kleffelgård, Jon Kristian" userId="7e36a18e-a7cc-47bb-8437-d1107c8bc392" providerId="ADAL" clId="{39FB09D0-F087-4AA2-936F-2D9345553733}" dt="2021-04-29T11:11:09.768" v="42" actId="20577"/>
          <ac:spMkLst>
            <pc:docMk/>
            <pc:sldMk cId="3367927059" sldId="264"/>
            <ac:spMk id="872" creationId="{59FFBE77-3AA6-4B9C-94C1-584A2A4C7011}"/>
          </ac:spMkLst>
        </pc:spChg>
        <pc:picChg chg="add del mod ord">
          <ac:chgData name="Kleffelgård, Jon Kristian" userId="7e36a18e-a7cc-47bb-8437-d1107c8bc392" providerId="ADAL" clId="{39FB09D0-F087-4AA2-936F-2D9345553733}" dt="2021-04-29T12:00:06.934" v="105" actId="478"/>
          <ac:picMkLst>
            <pc:docMk/>
            <pc:sldMk cId="3367927059" sldId="264"/>
            <ac:picMk id="2" creationId="{27A41E67-FC12-4DA2-9648-E999F9C88329}"/>
          </ac:picMkLst>
        </pc:picChg>
        <pc:picChg chg="del">
          <ac:chgData name="Kleffelgård, Jon Kristian" userId="7e36a18e-a7cc-47bb-8437-d1107c8bc392" providerId="ADAL" clId="{39FB09D0-F087-4AA2-936F-2D9345553733}" dt="2021-04-29T11:38:25.783" v="100" actId="478"/>
          <ac:picMkLst>
            <pc:docMk/>
            <pc:sldMk cId="3367927059" sldId="264"/>
            <ac:picMk id="4" creationId="{1CAFE415-3B5A-45C4-B25D-E058CF49FE0B}"/>
          </ac:picMkLst>
        </pc:picChg>
        <pc:picChg chg="add del">
          <ac:chgData name="Kleffelgård, Jon Kristian" userId="7e36a18e-a7cc-47bb-8437-d1107c8bc392" providerId="ADAL" clId="{39FB09D0-F087-4AA2-936F-2D9345553733}" dt="2021-04-29T11:34:28.344" v="74" actId="478"/>
          <ac:picMkLst>
            <pc:docMk/>
            <pc:sldMk cId="3367927059" sldId="264"/>
            <ac:picMk id="6" creationId="{DB53EE89-9131-424F-9286-55A14F666708}"/>
          </ac:picMkLst>
        </pc:picChg>
        <pc:picChg chg="del">
          <ac:chgData name="Kleffelgård, Jon Kristian" userId="7e36a18e-a7cc-47bb-8437-d1107c8bc392" providerId="ADAL" clId="{39FB09D0-F087-4AA2-936F-2D9345553733}" dt="2021-04-29T11:33:26.191" v="68" actId="478"/>
          <ac:picMkLst>
            <pc:docMk/>
            <pc:sldMk cId="3367927059" sldId="264"/>
            <ac:picMk id="7" creationId="{2A0BD866-8F33-436B-956B-CF759EB3A1CF}"/>
          </ac:picMkLst>
        </pc:picChg>
        <pc:picChg chg="add del mod">
          <ac:chgData name="Kleffelgård, Jon Kristian" userId="7e36a18e-a7cc-47bb-8437-d1107c8bc392" providerId="ADAL" clId="{39FB09D0-F087-4AA2-936F-2D9345553733}" dt="2021-04-29T11:35:09.986" v="80" actId="478"/>
          <ac:picMkLst>
            <pc:docMk/>
            <pc:sldMk cId="3367927059" sldId="264"/>
            <ac:picMk id="8" creationId="{B255F043-9320-4996-8FA4-95D81962483C}"/>
          </ac:picMkLst>
        </pc:picChg>
        <pc:picChg chg="add del mod">
          <ac:chgData name="Kleffelgård, Jon Kristian" userId="7e36a18e-a7cc-47bb-8437-d1107c8bc392" providerId="ADAL" clId="{39FB09D0-F087-4AA2-936F-2D9345553733}" dt="2021-04-29T11:36:42.745" v="88" actId="478"/>
          <ac:picMkLst>
            <pc:docMk/>
            <pc:sldMk cId="3367927059" sldId="264"/>
            <ac:picMk id="9" creationId="{348B4B71-FCD9-4013-B7DF-B33D34868155}"/>
          </ac:picMkLst>
        </pc:picChg>
        <pc:picChg chg="add mod">
          <ac:chgData name="Kleffelgård, Jon Kristian" userId="7e36a18e-a7cc-47bb-8437-d1107c8bc392" providerId="ADAL" clId="{39FB09D0-F087-4AA2-936F-2D9345553733}" dt="2021-04-29T11:37:03.898" v="95" actId="1076"/>
          <ac:picMkLst>
            <pc:docMk/>
            <pc:sldMk cId="3367927059" sldId="264"/>
            <ac:picMk id="10" creationId="{FF63581D-F104-4EF3-ADC0-A76EC4EB38E5}"/>
          </ac:picMkLst>
        </pc:picChg>
        <pc:picChg chg="add del mod">
          <ac:chgData name="Kleffelgård, Jon Kristian" userId="7e36a18e-a7cc-47bb-8437-d1107c8bc392" providerId="ADAL" clId="{39FB09D0-F087-4AA2-936F-2D9345553733}" dt="2021-04-29T11:40:23.709" v="102" actId="478"/>
          <ac:picMkLst>
            <pc:docMk/>
            <pc:sldMk cId="3367927059" sldId="264"/>
            <ac:picMk id="11" creationId="{6479F4EF-A728-4547-8B3F-94B217F26CF8}"/>
          </ac:picMkLst>
        </pc:picChg>
        <pc:picChg chg="mod">
          <ac:chgData name="Kleffelgård, Jon Kristian" userId="7e36a18e-a7cc-47bb-8437-d1107c8bc392" providerId="ADAL" clId="{39FB09D0-F087-4AA2-936F-2D9345553733}" dt="2021-04-29T11:37:14.203" v="96" actId="1076"/>
          <ac:picMkLst>
            <pc:docMk/>
            <pc:sldMk cId="3367927059" sldId="264"/>
            <ac:picMk id="12" creationId="{A51163E9-934D-4A3D-91B2-3F850DBD67E1}"/>
          </ac:picMkLst>
        </pc:picChg>
        <pc:picChg chg="add mod">
          <ac:chgData name="Kleffelgård, Jon Kristian" userId="7e36a18e-a7cc-47bb-8437-d1107c8bc392" providerId="ADAL" clId="{39FB09D0-F087-4AA2-936F-2D9345553733}" dt="2021-04-29T11:40:29.536" v="104" actId="1076"/>
          <ac:picMkLst>
            <pc:docMk/>
            <pc:sldMk cId="3367927059" sldId="264"/>
            <ac:picMk id="13" creationId="{46B6EC36-82C6-4BCA-B8E9-D6BD486DA376}"/>
          </ac:picMkLst>
        </pc:picChg>
        <pc:picChg chg="add mod">
          <ac:chgData name="Kleffelgård, Jon Kristian" userId="7e36a18e-a7cc-47bb-8437-d1107c8bc392" providerId="ADAL" clId="{39FB09D0-F087-4AA2-936F-2D9345553733}" dt="2021-04-29T12:22:02.591" v="108" actId="1076"/>
          <ac:picMkLst>
            <pc:docMk/>
            <pc:sldMk cId="3367927059" sldId="264"/>
            <ac:picMk id="14" creationId="{C5CE6666-BA9F-4E85-8F55-77AD5673E15E}"/>
          </ac:picMkLst>
        </pc:picChg>
      </pc:sldChg>
      <pc:sldChg chg="delSp modSp del mod">
        <pc:chgData name="Kleffelgård, Jon Kristian" userId="7e36a18e-a7cc-47bb-8437-d1107c8bc392" providerId="ADAL" clId="{39FB09D0-F087-4AA2-936F-2D9345553733}" dt="2021-04-29T11:22:50.299" v="54" actId="47"/>
        <pc:sldMkLst>
          <pc:docMk/>
          <pc:sldMk cId="3957166785" sldId="268"/>
        </pc:sldMkLst>
        <pc:picChg chg="del mod">
          <ac:chgData name="Kleffelgård, Jon Kristian" userId="7e36a18e-a7cc-47bb-8437-d1107c8bc392" providerId="ADAL" clId="{39FB09D0-F087-4AA2-936F-2D9345553733}" dt="2021-04-29T11:22:16.124" v="53" actId="478"/>
          <ac:picMkLst>
            <pc:docMk/>
            <pc:sldMk cId="3957166785" sldId="268"/>
            <ac:picMk id="3" creationId="{FF329AE0-F82E-477A-A409-49EAD04D2E30}"/>
          </ac:picMkLst>
        </pc:picChg>
      </pc:sldChg>
      <pc:sldChg chg="mod">
        <pc:chgData name="Kleffelgård, Jon Kristian" userId="7e36a18e-a7cc-47bb-8437-d1107c8bc392" providerId="ADAL" clId="{39FB09D0-F087-4AA2-936F-2D9345553733}" dt="2021-04-29T11:27:32.869" v="67" actId="27918"/>
        <pc:sldMkLst>
          <pc:docMk/>
          <pc:sldMk cId="3786566842" sldId="2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_10D_E1B26CBA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'Ark1'!$B$2</c:f>
              <c:strCache>
                <c:ptCount val="1"/>
                <c:pt idx="0">
                  <c:v>Helt ledige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'Ark1'!$A$15:$A$30</c:f>
              <c:numCache>
                <c:formatCode>mmm\-yy</c:formatCode>
                <c:ptCount val="16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</c:numCache>
            </c:numRef>
          </c:cat>
          <c:val>
            <c:numRef>
              <c:f>'Ark1'!$B$15:$B$30</c:f>
              <c:numCache>
                <c:formatCode>#,##0</c:formatCode>
                <c:ptCount val="16"/>
                <c:pt idx="0">
                  <c:v>5145</c:v>
                </c:pt>
                <c:pt idx="1">
                  <c:v>4929</c:v>
                </c:pt>
                <c:pt idx="2">
                  <c:v>23710</c:v>
                </c:pt>
                <c:pt idx="3">
                  <c:v>20616</c:v>
                </c:pt>
                <c:pt idx="4">
                  <c:v>12998</c:v>
                </c:pt>
                <c:pt idx="5">
                  <c:v>9423</c:v>
                </c:pt>
                <c:pt idx="6">
                  <c:v>9638</c:v>
                </c:pt>
                <c:pt idx="7">
                  <c:v>8370</c:v>
                </c:pt>
                <c:pt idx="8">
                  <c:v>6879</c:v>
                </c:pt>
                <c:pt idx="9">
                  <c:v>6442</c:v>
                </c:pt>
                <c:pt idx="10">
                  <c:v>6715</c:v>
                </c:pt>
                <c:pt idx="11">
                  <c:v>6572</c:v>
                </c:pt>
                <c:pt idx="12">
                  <c:v>8768</c:v>
                </c:pt>
                <c:pt idx="13">
                  <c:v>7762</c:v>
                </c:pt>
                <c:pt idx="14">
                  <c:v>7322</c:v>
                </c:pt>
                <c:pt idx="15">
                  <c:v>6814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24-4EC3-8E4D-48B3DDA1A5E3}"/>
            </c:ext>
          </c:extLst>
        </c:ser>
        <c:ser>
          <c:idx val="1"/>
          <c:order val="1"/>
          <c:tx>
            <c:strRef>
              <c:f>'Ark1'!$C$2</c:f>
              <c:strCache>
                <c:ptCount val="1"/>
                <c:pt idx="0">
                  <c:v>Delvis ledige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'Ark1'!$A$15:$A$30</c:f>
              <c:numCache>
                <c:formatCode>mmm\-yy</c:formatCode>
                <c:ptCount val="16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</c:numCache>
            </c:numRef>
          </c:cat>
          <c:val>
            <c:numRef>
              <c:f>'Ark1'!$C$15:$C$30</c:f>
              <c:numCache>
                <c:formatCode>#,##0</c:formatCode>
                <c:ptCount val="16"/>
                <c:pt idx="0">
                  <c:v>2113</c:v>
                </c:pt>
                <c:pt idx="1">
                  <c:v>2336</c:v>
                </c:pt>
                <c:pt idx="2">
                  <c:v>8595</c:v>
                </c:pt>
                <c:pt idx="3">
                  <c:v>11505</c:v>
                </c:pt>
                <c:pt idx="4">
                  <c:v>13097</c:v>
                </c:pt>
                <c:pt idx="5">
                  <c:v>9795</c:v>
                </c:pt>
                <c:pt idx="6">
                  <c:v>6511</c:v>
                </c:pt>
                <c:pt idx="7">
                  <c:v>6192</c:v>
                </c:pt>
                <c:pt idx="8">
                  <c:v>6046</c:v>
                </c:pt>
                <c:pt idx="9">
                  <c:v>5445</c:v>
                </c:pt>
                <c:pt idx="10">
                  <c:v>5348</c:v>
                </c:pt>
                <c:pt idx="11">
                  <c:v>5309</c:v>
                </c:pt>
                <c:pt idx="12">
                  <c:v>4829</c:v>
                </c:pt>
                <c:pt idx="13">
                  <c:v>5751</c:v>
                </c:pt>
                <c:pt idx="14">
                  <c:v>5824</c:v>
                </c:pt>
                <c:pt idx="15">
                  <c:v>5432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24-4EC3-8E4D-48B3DDA1A5E3}"/>
            </c:ext>
          </c:extLst>
        </c:ser>
        <c:ser>
          <c:idx val="2"/>
          <c:order val="2"/>
          <c:tx>
            <c:strRef>
              <c:f>'Ark1'!$D$2</c:f>
              <c:strCache>
                <c:ptCount val="1"/>
                <c:pt idx="0">
                  <c:v>Arbeidssøkere på tiltak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'Ark1'!$A$15:$A$30</c:f>
              <c:numCache>
                <c:formatCode>mmm\-yy</c:formatCode>
                <c:ptCount val="16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</c:numCache>
            </c:numRef>
          </c:cat>
          <c:val>
            <c:numRef>
              <c:f>'Ark1'!$D$15:$D$30</c:f>
              <c:numCache>
                <c:formatCode>#,##0</c:formatCode>
                <c:ptCount val="16"/>
                <c:pt idx="0">
                  <c:v>916</c:v>
                </c:pt>
                <c:pt idx="1">
                  <c:v>978</c:v>
                </c:pt>
                <c:pt idx="2">
                  <c:v>953</c:v>
                </c:pt>
                <c:pt idx="3">
                  <c:v>920</c:v>
                </c:pt>
                <c:pt idx="4">
                  <c:v>886</c:v>
                </c:pt>
                <c:pt idx="5">
                  <c:v>723</c:v>
                </c:pt>
                <c:pt idx="6">
                  <c:v>585</c:v>
                </c:pt>
                <c:pt idx="7">
                  <c:v>727</c:v>
                </c:pt>
                <c:pt idx="8">
                  <c:v>799</c:v>
                </c:pt>
                <c:pt idx="9">
                  <c:v>906</c:v>
                </c:pt>
                <c:pt idx="10">
                  <c:v>994</c:v>
                </c:pt>
                <c:pt idx="11">
                  <c:v>999</c:v>
                </c:pt>
                <c:pt idx="12">
                  <c:v>886</c:v>
                </c:pt>
                <c:pt idx="13">
                  <c:v>1088</c:v>
                </c:pt>
                <c:pt idx="14">
                  <c:v>1106</c:v>
                </c:pt>
                <c:pt idx="15">
                  <c:v>1185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24-4EC3-8E4D-48B3DDA1A5E3}"/>
            </c:ext>
          </c:extLst>
        </c:ser>
        <c:ser>
          <c:idx val="3"/>
          <c:order val="3"/>
          <c:tx>
            <c:strRef>
              <c:f>'Ark1'!$E$2</c:f>
              <c:strCache>
                <c:ptCount val="1"/>
                <c:pt idx="0">
                  <c:v>Arbeidssøkere totalt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'Ark1'!$A$15:$A$30</c:f>
              <c:numCache>
                <c:formatCode>mmm\-yy</c:formatCode>
                <c:ptCount val="16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</c:numCache>
            </c:numRef>
          </c:cat>
          <c:val>
            <c:numRef>
              <c:f>'Ark1'!$E$15:$E$30</c:f>
              <c:numCache>
                <c:formatCode>#,##0</c:formatCode>
                <c:ptCount val="16"/>
                <c:pt idx="0">
                  <c:v>8174</c:v>
                </c:pt>
                <c:pt idx="1">
                  <c:v>8243</c:v>
                </c:pt>
                <c:pt idx="2">
                  <c:v>33258</c:v>
                </c:pt>
                <c:pt idx="3">
                  <c:v>33041</c:v>
                </c:pt>
                <c:pt idx="4">
                  <c:v>26981</c:v>
                </c:pt>
                <c:pt idx="5">
                  <c:v>19941</c:v>
                </c:pt>
                <c:pt idx="6">
                  <c:v>16734</c:v>
                </c:pt>
                <c:pt idx="7">
                  <c:v>15289</c:v>
                </c:pt>
                <c:pt idx="8">
                  <c:v>13724</c:v>
                </c:pt>
                <c:pt idx="9">
                  <c:v>12793</c:v>
                </c:pt>
                <c:pt idx="10">
                  <c:v>13057</c:v>
                </c:pt>
                <c:pt idx="11">
                  <c:v>12880</c:v>
                </c:pt>
                <c:pt idx="12">
                  <c:v>14483</c:v>
                </c:pt>
                <c:pt idx="13">
                  <c:v>14601</c:v>
                </c:pt>
                <c:pt idx="14">
                  <c:v>14252</c:v>
                </c:pt>
                <c:pt idx="15">
                  <c:v>13431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324-4EC3-8E4D-48B3DDA1A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656911"/>
        <c:axId val="157673551"/>
      </c:lineChart>
      <c:dateAx>
        <c:axId val="157656911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4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n-US"/>
          </a:p>
        </c:txPr>
        <c:crossAx val="157673551"/>
        <c:crosses val="autoZero"/>
        <c:auto val="1"/>
        <c:lblOffset val="100"/>
        <c:baseTimeUnit val="months"/>
      </c:dateAx>
      <c:valAx>
        <c:axId val="157673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r>
                  <a:rPr lang="en-US"/>
                  <a:t>Antall personer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ova Light" panose="020B03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n-US"/>
          </a:p>
        </c:txPr>
        <c:crossAx val="157656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ova Light" panose="020B0304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EEFBC-E1EB-4706-9A8A-807C8CB5C0B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41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gif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800">
                <a:solidFill>
                  <a:schemeClr val="bg1"/>
                </a:solidFill>
                <a:latin typeface="Arial Nova Light"/>
              </a:rPr>
              <a:t>Arbeidsmarkedet i Trøndelag april 2021</a:t>
            </a:r>
            <a:endParaRPr lang="nb-NO" sz="280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180733" y="869762"/>
            <a:ext cx="1931098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Ved utgangen av april er det </a:t>
            </a:r>
            <a:r>
              <a:rPr lang="nb-NO" sz="1200" b="1">
                <a:latin typeface="Calibri"/>
                <a:cs typeface="Calibri"/>
              </a:rPr>
              <a:t>  6 814 helt ledige. </a:t>
            </a:r>
            <a:r>
              <a:rPr lang="nb-NO" sz="1200">
                <a:latin typeface="Calibri"/>
                <a:cs typeface="Calibri"/>
              </a:rPr>
              <a:t>Det utgjør</a:t>
            </a:r>
            <a:r>
              <a:rPr lang="nb-NO" sz="1200" b="1">
                <a:latin typeface="Calibri"/>
                <a:cs typeface="Calibri"/>
              </a:rPr>
              <a:t> 2,7% </a:t>
            </a:r>
            <a:r>
              <a:rPr lang="nb-NO" sz="1200">
                <a:latin typeface="Calibri"/>
                <a:cs typeface="Calibri"/>
              </a:rPr>
              <a:t>av arbeidsstyrken. Av disse er </a:t>
            </a:r>
            <a:r>
              <a:rPr lang="nb-NO" sz="1200" b="1">
                <a:latin typeface="Calibri"/>
                <a:cs typeface="Calibri"/>
              </a:rPr>
              <a:t> 2 749 </a:t>
            </a:r>
            <a:r>
              <a:rPr lang="nb-NO" sz="1200">
                <a:latin typeface="Calibri"/>
                <a:cs typeface="Calibri"/>
              </a:rPr>
              <a:t>kvinner og </a:t>
            </a:r>
            <a:r>
              <a:rPr lang="nb-NO" sz="1200" b="1">
                <a:latin typeface="Calibri"/>
                <a:cs typeface="Calibri"/>
              </a:rPr>
              <a:t> </a:t>
            </a:r>
            <a:br>
              <a:rPr lang="nb-NO" sz="1200" b="1">
                <a:latin typeface="Calibri"/>
                <a:cs typeface="Calibri"/>
              </a:rPr>
            </a:br>
            <a:r>
              <a:rPr lang="nb-NO" sz="1200" b="1">
                <a:latin typeface="Calibri"/>
                <a:cs typeface="Calibri"/>
              </a:rPr>
              <a:t>4 065 </a:t>
            </a:r>
            <a:r>
              <a:rPr lang="nb-NO" sz="1200">
                <a:latin typeface="Calibri"/>
                <a:cs typeface="Calibri"/>
              </a:rPr>
              <a:t>menn. I tillegg er 2,2 % av arbeidsstyrken </a:t>
            </a:r>
            <a:r>
              <a:rPr lang="nb-NO" sz="1200" b="1">
                <a:latin typeface="Calibri"/>
                <a:cs typeface="Calibri"/>
              </a:rPr>
              <a:t>delvis ledige</a:t>
            </a:r>
            <a:r>
              <a:rPr lang="nb-NO" sz="1200">
                <a:latin typeface="Calibri"/>
                <a:cs typeface="Calibri"/>
              </a:rPr>
              <a:t>.</a:t>
            </a:r>
          </a:p>
        </p:txBody>
      </p:sp>
      <p:sp>
        <p:nvSpPr>
          <p:cNvPr id="289" name="TekstSylinder 288"/>
          <p:cNvSpPr txBox="1"/>
          <p:nvPr/>
        </p:nvSpPr>
        <p:spPr>
          <a:xfrm>
            <a:off x="7207229" y="4322091"/>
            <a:ext cx="195551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>
                <a:latin typeface="Calibri"/>
                <a:cs typeface="Calibri"/>
              </a:rPr>
              <a:t>Ungdomsledigheten</a:t>
            </a:r>
            <a:r>
              <a:rPr lang="nb-NO" sz="1200">
                <a:latin typeface="Calibri"/>
                <a:cs typeface="Calibri"/>
              </a:rPr>
              <a:t> er</a:t>
            </a:r>
            <a:r>
              <a:rPr lang="nb-NO" sz="1200" b="1">
                <a:latin typeface="Calibri"/>
                <a:cs typeface="Calibri"/>
              </a:rPr>
              <a:t> 3,4</a:t>
            </a:r>
            <a:r>
              <a:rPr lang="nb-NO" sz="1200">
                <a:latin typeface="Calibri"/>
                <a:cs typeface="Calibri"/>
              </a:rPr>
              <a:t>%. I alt er </a:t>
            </a:r>
            <a:br>
              <a:rPr lang="nb-NO" sz="1200">
                <a:latin typeface="Calibri"/>
                <a:cs typeface="Calibri"/>
              </a:rPr>
            </a:br>
            <a:r>
              <a:rPr lang="nb-NO" sz="1200">
                <a:latin typeface="Calibri"/>
                <a:cs typeface="Calibri"/>
              </a:rPr>
              <a:t>2 182</a:t>
            </a:r>
            <a:r>
              <a:rPr lang="nb-NO" sz="1200" b="1">
                <a:latin typeface="Calibri"/>
                <a:cs typeface="Calibri"/>
              </a:rPr>
              <a:t> </a:t>
            </a:r>
            <a:r>
              <a:rPr lang="nb-NO" sz="1200">
                <a:latin typeface="Calibri"/>
                <a:cs typeface="Calibri"/>
              </a:rPr>
              <a:t>personer</a:t>
            </a:r>
          </a:p>
          <a:p>
            <a:r>
              <a:rPr lang="nb-NO" sz="1200">
                <a:latin typeface="Calibri"/>
                <a:cs typeface="Calibri"/>
              </a:rPr>
              <a:t>under 30 år helt ledig.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231649" y="2516213"/>
            <a:ext cx="17568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Til sammen var 1 185 i et </a:t>
            </a:r>
            <a:r>
              <a:rPr lang="nb-NO" sz="1200" b="1">
                <a:latin typeface="Calibri"/>
                <a:cs typeface="Calibri"/>
              </a:rPr>
              <a:t>arbeidsrettet tiltak</a:t>
            </a:r>
            <a:r>
              <a:rPr lang="nb-NO" sz="1200">
                <a:latin typeface="Calibri"/>
                <a:cs typeface="Calibri"/>
              </a:rPr>
              <a:t>. Det utgjør 0,5</a:t>
            </a:r>
            <a:r>
              <a:rPr lang="nb-NO" sz="1200" b="1">
                <a:latin typeface="Calibri"/>
                <a:cs typeface="Calibri"/>
              </a:rPr>
              <a:t>%</a:t>
            </a:r>
            <a:r>
              <a:rPr lang="nb-NO" sz="1200">
                <a:latin typeface="Calibri"/>
                <a:cs typeface="Calibri"/>
              </a:rPr>
              <a:t> av arbeidsstyrken.</a:t>
            </a:r>
          </a:p>
        </p:txBody>
      </p:sp>
      <p:pic>
        <p:nvPicPr>
          <p:cNvPr id="1377" name="Bilde 137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674" y="1200575"/>
            <a:ext cx="1150643" cy="723368"/>
          </a:xfrm>
          <a:prstGeom prst="rect">
            <a:avLst/>
          </a:prstGeom>
          <a:noFill/>
        </p:spPr>
      </p:pic>
      <p:sp>
        <p:nvSpPr>
          <p:cNvPr id="872" name="TekstSylinder 871">
            <a:extLst>
              <a:ext uri="{FF2B5EF4-FFF2-40B4-BE49-F238E27FC236}">
                <a16:creationId xmlns:a16="http://schemas.microsoft.com/office/drawing/2014/main" id="{59FFBE77-3AA6-4B9C-94C1-584A2A4C7011}"/>
              </a:ext>
            </a:extLst>
          </p:cNvPr>
          <p:cNvSpPr txBox="1"/>
          <p:nvPr/>
        </p:nvSpPr>
        <p:spPr>
          <a:xfrm>
            <a:off x="7231649" y="3603818"/>
            <a:ext cx="17568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>
                <a:latin typeface="Calibri"/>
                <a:cs typeface="Calibri"/>
              </a:rPr>
              <a:t>Bruttoledigheten</a:t>
            </a:r>
            <a:r>
              <a:rPr lang="nb-NO" sz="1200">
                <a:latin typeface="Calibri"/>
                <a:cs typeface="Calibri"/>
              </a:rPr>
              <a:t> er på 3,2</a:t>
            </a:r>
            <a:r>
              <a:rPr lang="nb-NO" sz="1200" b="1">
                <a:latin typeface="Calibri"/>
                <a:cs typeface="Calibri"/>
              </a:rPr>
              <a:t>% </a:t>
            </a:r>
            <a:r>
              <a:rPr lang="nb-NO" sz="1200">
                <a:latin typeface="Calibri"/>
                <a:cs typeface="Calibri"/>
              </a:rPr>
              <a:t>av arbeidsstyrken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F9B44DBE-F8C5-41D8-8158-22ECCEB7EE39}"/>
              </a:ext>
            </a:extLst>
          </p:cNvPr>
          <p:cNvSpPr txBox="1"/>
          <p:nvPr/>
        </p:nvSpPr>
        <p:spPr>
          <a:xfrm>
            <a:off x="7231648" y="5409695"/>
            <a:ext cx="19310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Andelen </a:t>
            </a:r>
            <a:r>
              <a:rPr lang="nb-NO" sz="1200" b="1">
                <a:latin typeface="Calibri"/>
                <a:cs typeface="Calibri"/>
              </a:rPr>
              <a:t>langtidsledige</a:t>
            </a:r>
            <a:r>
              <a:rPr lang="nb-NO" sz="1200">
                <a:latin typeface="Calibri"/>
                <a:cs typeface="Calibri"/>
              </a:rPr>
              <a:t> er 28%. Til sammen </a:t>
            </a:r>
            <a:br>
              <a:rPr lang="nb-NO" sz="1200">
                <a:latin typeface="Calibri"/>
                <a:cs typeface="Calibri"/>
              </a:rPr>
            </a:br>
            <a:r>
              <a:rPr lang="nb-NO" sz="1200">
                <a:latin typeface="Calibri"/>
                <a:cs typeface="Calibri"/>
              </a:rPr>
              <a:t>1 904</a:t>
            </a:r>
            <a:r>
              <a:rPr lang="nb-NO" sz="1200" b="1">
                <a:latin typeface="Calibri"/>
                <a:cs typeface="Calibri"/>
              </a:rPr>
              <a:t> </a:t>
            </a:r>
            <a:r>
              <a:rPr lang="nb-NO" sz="1200">
                <a:latin typeface="Calibri"/>
                <a:cs typeface="Calibri"/>
              </a:rPr>
              <a:t>personer </a:t>
            </a:r>
            <a:endParaRPr lang="nb-NO" sz="1200">
              <a:latin typeface="Calibri" panose="020F0502020204030204" pitchFamily="34" charset="0"/>
            </a:endParaRPr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813BDA7D-DB09-4F37-BC3A-2DAD89533F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003" y="2444116"/>
            <a:ext cx="944259" cy="944259"/>
          </a:xfrm>
          <a:prstGeom prst="rect">
            <a:avLst/>
          </a:prstGeom>
          <a:effectLst>
            <a:outerShdw blurRad="469900" dir="240000" sx="35000" sy="35000" algn="ctr" rotWithShape="0">
              <a:srgbClr val="000000">
                <a:alpha val="57000"/>
              </a:srgbClr>
            </a:outerShdw>
          </a:effectLst>
        </p:spPr>
      </p:pic>
      <p:pic>
        <p:nvPicPr>
          <p:cNvPr id="12" name="Bilde 11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A51163E9-934D-4A3D-91B2-3F850DBD67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081" y="4301068"/>
            <a:ext cx="708195" cy="944259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FF63581D-F104-4EF3-ADC0-A76EC4EB38E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59042" y="5457955"/>
            <a:ext cx="920275" cy="813514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46B6EC36-82C6-4BCA-B8E9-D6BD486DA3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1179" y="1020290"/>
            <a:ext cx="1383912" cy="1109568"/>
          </a:xfrm>
          <a:prstGeom prst="rect">
            <a:avLst/>
          </a:prstGeom>
        </p:spPr>
      </p:pic>
      <p:pic>
        <p:nvPicPr>
          <p:cNvPr id="14" name="Bilde 13">
            <a:extLst>
              <a:ext uri="{FF2B5EF4-FFF2-40B4-BE49-F238E27FC236}">
                <a16:creationId xmlns:a16="http://schemas.microsoft.com/office/drawing/2014/main" id="{C5CE6666-BA9F-4E85-8F55-77AD5673E1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0310" y="1181321"/>
            <a:ext cx="5274906" cy="543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Utvikling arbeidssøkere i Trøndelag 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F572BAD-7B78-4950-A6E8-2DFC239FE0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06260"/>
              </p:ext>
            </p:extLst>
          </p:nvPr>
        </p:nvGraphicFramePr>
        <p:xfrm>
          <a:off x="286327" y="1246908"/>
          <a:ext cx="8613672" cy="4900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656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4" ma:contentTypeDescription="Create a new document." ma:contentTypeScope="" ma:versionID="0a8809c71cc5a3f934d043caa3cc4409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c50a4b6ec8221e6d4bb762de4200f4b2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Larsen, Ole Kristian</DisplayName>
        <AccountId>392</AccountId>
        <AccountType/>
      </UserInfo>
      <UserInfo>
        <DisplayName>Knudsen, Vegard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76A70F2-3420-48C4-8898-D3F5238507AC}">
  <ds:schemaRefs>
    <ds:schemaRef ds:uri="0a605e1a-3d7c-4389-8e08-63845fbdd9cf"/>
    <ds:schemaRef ds:uri="71707489-5741-4ca5-aaa2-c669f5994d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333B6-9957-415B-A63D-3DEDE8B5242A}">
  <ds:schemaRefs>
    <ds:schemaRef ds:uri="0a605e1a-3d7c-4389-8e08-63845fbdd9cf"/>
    <ds:schemaRef ds:uri="71707489-5741-4ca5-aaa2-c669f5994d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Office-tema</vt:lpstr>
      <vt:lpstr>PowerPoint Presentation</vt:lpstr>
      <vt:lpstr>PowerPoint Presentation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revision>1</cp:revision>
  <cp:lastPrinted>2018-03-01T12:17:18Z</cp:lastPrinted>
  <dcterms:created xsi:type="dcterms:W3CDTF">2017-01-30T13:53:40Z</dcterms:created>
  <dcterms:modified xsi:type="dcterms:W3CDTF">2021-04-29T12:22:05Z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