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7F7F7"/>
    <a:srgbClr val="FFFFFF"/>
    <a:srgbClr val="E6E6E6"/>
    <a:srgbClr val="E2E2E2"/>
    <a:srgbClr val="467AB8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F2B2F-2F92-4ED7-8B35-D049E6A51296}" v="1" dt="2020-07-02T10:15:47.199"/>
    <p1510:client id="{E40F28C1-FE04-6E05-FE60-1DF673F510DC}" v="1" dt="2020-07-02T10:08:24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4" autoAdjust="0"/>
  </p:normalViewPr>
  <p:slideViewPr>
    <p:cSldViewPr snapToGrid="0"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S::eli.sektnan@nav.no::127d71d7-e93c-42fd-9097-1a764b7b7f3a" providerId="AD" clId="Web-{E40F28C1-FE04-6E05-FE60-1DF673F510DC}"/>
    <pc:docChg chg="delSld">
      <pc:chgData name="Sektnan, Eli" userId="S::eli.sektnan@nav.no::127d71d7-e93c-42fd-9097-1a764b7b7f3a" providerId="AD" clId="Web-{E40F28C1-FE04-6E05-FE60-1DF673F510DC}" dt="2020-07-02T10:08:24.925" v="0"/>
      <pc:docMkLst>
        <pc:docMk/>
      </pc:docMkLst>
      <pc:sldChg chg="del">
        <pc:chgData name="Sektnan, Eli" userId="S::eli.sektnan@nav.no::127d71d7-e93c-42fd-9097-1a764b7b7f3a" providerId="AD" clId="Web-{E40F28C1-FE04-6E05-FE60-1DF673F510DC}" dt="2020-07-02T10:08:24.925" v="0"/>
        <pc:sldMkLst>
          <pc:docMk/>
          <pc:sldMk cId="825222992" sldId="267"/>
        </pc:sldMkLst>
      </pc:sldChg>
    </pc:docChg>
  </pc:docChgLst>
  <pc:docChgLst>
    <pc:chgData name="Sektnan, Eli" userId="127d71d7-e93c-42fd-9097-1a764b7b7f3a" providerId="ADAL" clId="{043F2B2F-2F92-4ED7-8B35-D049E6A51296}"/>
    <pc:docChg chg="custSel modSld">
      <pc:chgData name="Sektnan, Eli" userId="127d71d7-e93c-42fd-9097-1a764b7b7f3a" providerId="ADAL" clId="{043F2B2F-2F92-4ED7-8B35-D049E6A51296}" dt="2020-07-02T10:30:42.704" v="99" actId="113"/>
      <pc:docMkLst>
        <pc:docMk/>
      </pc:docMkLst>
      <pc:sldChg chg="addSp delSp modSp mod">
        <pc:chgData name="Sektnan, Eli" userId="127d71d7-e93c-42fd-9097-1a764b7b7f3a" providerId="ADAL" clId="{043F2B2F-2F92-4ED7-8B35-D049E6A51296}" dt="2020-07-02T10:30:42.704" v="99" actId="113"/>
        <pc:sldMkLst>
          <pc:docMk/>
          <pc:sldMk cId="3367927059" sldId="264"/>
        </pc:sldMkLst>
        <pc:spChg chg="mod">
          <ac:chgData name="Sektnan, Eli" userId="127d71d7-e93c-42fd-9097-1a764b7b7f3a" providerId="ADAL" clId="{043F2B2F-2F92-4ED7-8B35-D049E6A51296}" dt="2020-07-02T10:30:17.082" v="97" actId="6549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Sektnan, Eli" userId="127d71d7-e93c-42fd-9097-1a764b7b7f3a" providerId="ADAL" clId="{043F2B2F-2F92-4ED7-8B35-D049E6A51296}" dt="2020-07-02T10:30:42.704" v="99" actId="113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Sektnan, Eli" userId="127d71d7-e93c-42fd-9097-1a764b7b7f3a" providerId="ADAL" clId="{043F2B2F-2F92-4ED7-8B35-D049E6A51296}" dt="2020-07-02T10:08:38.875" v="3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Sektnan, Eli" userId="127d71d7-e93c-42fd-9097-1a764b7b7f3a" providerId="ADAL" clId="{043F2B2F-2F92-4ED7-8B35-D049E6A51296}" dt="2020-07-02T10:30:35.491" v="98" actId="113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Sektnan, Eli" userId="127d71d7-e93c-42fd-9097-1a764b7b7f3a" providerId="ADAL" clId="{043F2B2F-2F92-4ED7-8B35-D049E6A51296}" dt="2020-07-02T10:22:37.890" v="47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Sektnan, Eli" userId="127d71d7-e93c-42fd-9097-1a764b7b7f3a" providerId="ADAL" clId="{043F2B2F-2F92-4ED7-8B35-D049E6A51296}" dt="2020-07-02T10:22:55.730" v="53" actId="20577"/>
          <ac:spMkLst>
            <pc:docMk/>
            <pc:sldMk cId="3367927059" sldId="264"/>
            <ac:spMk id="872" creationId="{59FFBE77-3AA6-4B9C-94C1-584A2A4C7011}"/>
          </ac:spMkLst>
        </pc:spChg>
        <pc:picChg chg="add mod">
          <ac:chgData name="Sektnan, Eli" userId="127d71d7-e93c-42fd-9097-1a764b7b7f3a" providerId="ADAL" clId="{043F2B2F-2F92-4ED7-8B35-D049E6A51296}" dt="2020-07-02T10:15:55.343" v="8" actId="1076"/>
          <ac:picMkLst>
            <pc:docMk/>
            <pc:sldMk cId="3367927059" sldId="264"/>
            <ac:picMk id="2" creationId="{07F3A337-2F58-4445-B27A-48C63B5E6F5A}"/>
          </ac:picMkLst>
        </pc:picChg>
        <pc:picChg chg="del">
          <ac:chgData name="Sektnan, Eli" userId="127d71d7-e93c-42fd-9097-1a764b7b7f3a" providerId="ADAL" clId="{043F2B2F-2F92-4ED7-8B35-D049E6A51296}" dt="2020-07-02T10:15:43.252" v="4" actId="478"/>
          <ac:picMkLst>
            <pc:docMk/>
            <pc:sldMk cId="3367927059" sldId="264"/>
            <ac:picMk id="6" creationId="{1E46C17B-771A-4EFD-B3E8-C95C17422F1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b-NO" sz="2800" dirty="0">
                <a:solidFill>
                  <a:schemeClr val="bg1"/>
                </a:solidFill>
                <a:latin typeface="Arial Nova Light" panose="020B0304020202020204" pitchFamily="34" charset="0"/>
              </a:rPr>
              <a:t>Arbeidsmarkedet i Trøndelag juni 2020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80733" y="869762"/>
            <a:ext cx="1931098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Ved utgangen av juni er det </a:t>
            </a:r>
            <a:r>
              <a:rPr lang="nb-NO" sz="1200" b="1" dirty="0">
                <a:latin typeface="Calibri"/>
                <a:cs typeface="Calibri"/>
              </a:rPr>
              <a:t>9 423 helt ledige. </a:t>
            </a:r>
            <a:r>
              <a:rPr lang="nb-NO" sz="1200" dirty="0">
                <a:latin typeface="Calibri"/>
                <a:cs typeface="Calibri"/>
              </a:rPr>
              <a:t>Det utgjør </a:t>
            </a:r>
            <a:r>
              <a:rPr lang="nb-NO" sz="1200" b="1" dirty="0">
                <a:latin typeface="Calibri"/>
                <a:cs typeface="Calibri"/>
              </a:rPr>
              <a:t>3,8 % </a:t>
            </a:r>
            <a:r>
              <a:rPr lang="nb-NO" sz="1200" dirty="0">
                <a:latin typeface="Calibri"/>
                <a:cs typeface="Calibri"/>
              </a:rPr>
              <a:t>av arbeidsstyrken. Av disse er </a:t>
            </a:r>
            <a:r>
              <a:rPr lang="nb-NO" sz="1200" b="1" dirty="0">
                <a:latin typeface="Calibri"/>
                <a:cs typeface="Calibri"/>
              </a:rPr>
              <a:t>4 056 </a:t>
            </a:r>
            <a:r>
              <a:rPr lang="nb-NO" sz="1200" dirty="0">
                <a:latin typeface="Calibri"/>
                <a:cs typeface="Calibri"/>
              </a:rPr>
              <a:t>kvinner og </a:t>
            </a:r>
            <a:r>
              <a:rPr lang="nb-NO" sz="1200" b="1" dirty="0">
                <a:latin typeface="Calibri"/>
                <a:cs typeface="Calibri"/>
              </a:rPr>
              <a:t>5 367 </a:t>
            </a:r>
            <a:r>
              <a:rPr lang="nb-NO" sz="1200" dirty="0">
                <a:latin typeface="Calibri"/>
                <a:cs typeface="Calibri"/>
              </a:rPr>
              <a:t>menn. I tillegg er </a:t>
            </a:r>
            <a:r>
              <a:rPr lang="nb-NO" sz="1200" b="1" dirty="0">
                <a:latin typeface="Calibri"/>
                <a:cs typeface="Calibri"/>
              </a:rPr>
              <a:t>3,9% </a:t>
            </a:r>
            <a:r>
              <a:rPr lang="nb-NO" sz="1200" dirty="0">
                <a:latin typeface="Calibri"/>
                <a:cs typeface="Calibri"/>
              </a:rPr>
              <a:t>av arbeidsstyrken delvis ledige.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30" y="4322091"/>
            <a:ext cx="169276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Ungdomsledigheten</a:t>
            </a:r>
            <a:r>
              <a:rPr lang="nb-NO" sz="1200" dirty="0">
                <a:latin typeface="Calibri"/>
                <a:cs typeface="Calibri"/>
              </a:rPr>
              <a:t> er på </a:t>
            </a:r>
            <a:r>
              <a:rPr lang="nb-NO" sz="1200" b="1" dirty="0">
                <a:latin typeface="Calibri"/>
                <a:cs typeface="Calibri"/>
              </a:rPr>
              <a:t>5,1 %</a:t>
            </a:r>
            <a:r>
              <a:rPr lang="nb-NO" sz="1200" dirty="0">
                <a:latin typeface="Calibri"/>
                <a:cs typeface="Calibri"/>
              </a:rPr>
              <a:t>. </a:t>
            </a:r>
            <a:endParaRPr lang="nb-NO" sz="1200" dirty="0">
              <a:latin typeface="Calibri" panose="020F0502020204030204" pitchFamily="34" charset="0"/>
            </a:endParaRPr>
          </a:p>
          <a:p>
            <a:r>
              <a:rPr lang="nb-NO" sz="1200" dirty="0">
                <a:latin typeface="Calibri"/>
                <a:cs typeface="Calibri"/>
              </a:rPr>
              <a:t>I alt er </a:t>
            </a:r>
            <a:r>
              <a:rPr lang="nb-NO" sz="1200" b="1" dirty="0">
                <a:latin typeface="Calibri"/>
                <a:cs typeface="Calibri"/>
              </a:rPr>
              <a:t>3 266 </a:t>
            </a:r>
            <a:r>
              <a:rPr lang="nb-NO" sz="1200" dirty="0">
                <a:latin typeface="Calibri"/>
                <a:cs typeface="Calibri"/>
              </a:rPr>
              <a:t>personer</a:t>
            </a:r>
          </a:p>
          <a:p>
            <a:r>
              <a:rPr lang="nb-NO" sz="1200" dirty="0">
                <a:latin typeface="Calibri" panose="020F0502020204030204" pitchFamily="34" charset="0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Calibri" panose="020F0502020204030204" pitchFamily="34" charset="0"/>
              </a:rPr>
              <a:t>Til sammen </a:t>
            </a:r>
            <a:r>
              <a:rPr lang="nb-NO" sz="1200" b="1" dirty="0">
                <a:latin typeface="Calibri" panose="020F0502020204030204" pitchFamily="34" charset="0"/>
              </a:rPr>
              <a:t>723 </a:t>
            </a:r>
            <a:r>
              <a:rPr lang="nb-NO" sz="1200" dirty="0">
                <a:latin typeface="Calibri" panose="020F0502020204030204" pitchFamily="34" charset="0"/>
              </a:rPr>
              <a:t>var i et </a:t>
            </a:r>
            <a:r>
              <a:rPr lang="nb-NO" sz="1200" b="1" dirty="0">
                <a:latin typeface="Calibri" panose="020F0502020204030204" pitchFamily="34" charset="0"/>
              </a:rPr>
              <a:t>arbeidsrettet tiltak</a:t>
            </a:r>
            <a:r>
              <a:rPr lang="nb-NO" sz="1200" dirty="0">
                <a:latin typeface="Calibri" panose="020F0502020204030204" pitchFamily="34" charset="0"/>
              </a:rPr>
              <a:t>. Det utgjør </a:t>
            </a:r>
            <a:r>
              <a:rPr lang="nb-NO" sz="1200" b="1" dirty="0">
                <a:latin typeface="Calibri" panose="020F0502020204030204" pitchFamily="34" charset="0"/>
              </a:rPr>
              <a:t>0,3 %</a:t>
            </a:r>
            <a:r>
              <a:rPr lang="nb-NO" sz="1200" dirty="0">
                <a:latin typeface="Calibri" panose="020F0502020204030204" pitchFamily="34" charset="0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99" y="1210775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Calibri" panose="020F0502020204030204" pitchFamily="34" charset="0"/>
              </a:rPr>
              <a:t>Bruttoledigheten</a:t>
            </a:r>
            <a:r>
              <a:rPr lang="nb-NO" sz="1200" dirty="0">
                <a:latin typeface="Calibri" panose="020F0502020204030204" pitchFamily="34" charset="0"/>
              </a:rPr>
              <a:t> er på </a:t>
            </a:r>
            <a:r>
              <a:rPr lang="nb-NO" sz="1200" b="1" dirty="0">
                <a:latin typeface="Calibri" panose="020F0502020204030204" pitchFamily="34" charset="0"/>
              </a:rPr>
              <a:t>4,1 % </a:t>
            </a:r>
            <a:r>
              <a:rPr lang="nb-NO" sz="1200" dirty="0">
                <a:latin typeface="Calibri" panose="020F0502020204030204" pitchFamily="34" charset="0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31649" y="5409695"/>
            <a:ext cx="1829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Calibri" panose="020F0502020204030204" pitchFamily="34" charset="0"/>
              </a:rPr>
              <a:t>28% </a:t>
            </a:r>
            <a:r>
              <a:rPr lang="nb-NO" sz="1200" dirty="0">
                <a:latin typeface="Calibri" panose="020F0502020204030204" pitchFamily="34" charset="0"/>
              </a:rPr>
              <a:t>av de ledige har</a:t>
            </a:r>
          </a:p>
          <a:p>
            <a:r>
              <a:rPr lang="nb-NO" sz="1200" b="1" dirty="0">
                <a:latin typeface="Calibri" panose="020F0502020204030204" pitchFamily="34" charset="0"/>
              </a:rPr>
              <a:t>innvandrerbakgrunn</a:t>
            </a:r>
            <a:r>
              <a:rPr lang="nb-NO" sz="1200" dirty="0">
                <a:latin typeface="Calibri" panose="020F0502020204030204" pitchFamily="34" charset="0"/>
              </a:rPr>
              <a:t> </a:t>
            </a:r>
          </a:p>
          <a:p>
            <a:r>
              <a:rPr lang="nb-NO" sz="1200" dirty="0">
                <a:latin typeface="Calibri" panose="020F0502020204030204" pitchFamily="34" charset="0"/>
              </a:rPr>
              <a:t>Til sammen </a:t>
            </a:r>
            <a:r>
              <a:rPr lang="nb-NO" sz="1200" b="1" dirty="0">
                <a:latin typeface="Calibri" panose="020F0502020204030204" pitchFamily="34" charset="0"/>
              </a:rPr>
              <a:t>2 612 </a:t>
            </a:r>
            <a:r>
              <a:rPr lang="nb-NO" sz="1200" dirty="0">
                <a:latin typeface="Calibri" panose="020F0502020204030204" pitchFamily="34" charset="0"/>
              </a:rPr>
              <a:t>personer </a:t>
            </a: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976" y="2516212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22" y="4199945"/>
            <a:ext cx="708195" cy="944259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362D41C-BDC1-43FD-9931-CE928B4D8D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809" y="939355"/>
            <a:ext cx="1299429" cy="1041833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07F3A337-2F58-4445-B27A-48C63B5E6F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1895" y="1002675"/>
            <a:ext cx="5604090" cy="578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2" ma:contentTypeDescription="Create a new document." ma:contentTypeScope="" ma:versionID="90742792571ee3f866cbddae8b229702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c50a4b6ec8221e6d4bb762de4200f4b2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333B6-9957-415B-A63D-3DEDE8B5242A}">
  <ds:schemaRefs>
    <ds:schemaRef ds:uri="0a605e1a-3d7c-4389-8e08-63845fbdd9cf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71707489-5741-4ca5-aaa2-c669f5994df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815F11D-3CCB-4EE8-8903-670EC2F22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05e1a-3d7c-4389-8e08-63845fbdd9cf"/>
    <ds:schemaRef ds:uri="71707489-5741-4ca5-aaa2-c669f5994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97</Words>
  <Application>Microsoft Office PowerPoint</Application>
  <PresentationFormat>Skjermfremvisning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Nova Light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4</cp:revision>
  <cp:lastPrinted>2018-03-01T12:17:18Z</cp:lastPrinted>
  <dcterms:created xsi:type="dcterms:W3CDTF">2017-01-30T13:53:40Z</dcterms:created>
  <dcterms:modified xsi:type="dcterms:W3CDTF">2020-07-02T10:30:47Z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