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9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0C9"/>
    <a:srgbClr val="A7A7A7"/>
    <a:srgbClr val="F57E31"/>
    <a:srgbClr val="C00000"/>
    <a:srgbClr val="4971A2"/>
    <a:srgbClr val="F6F6F6"/>
    <a:srgbClr val="F7F7F7"/>
    <a:srgbClr val="FFFFFF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45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4FB3CDD5-563C-487B-8934-D1A0E4C96743}"/>
    <pc:docChg chg="modSld">
      <pc:chgData name="Kleffelgård, Jon Kristian" userId="7e36a18e-a7cc-47bb-8437-d1107c8bc392" providerId="ADAL" clId="{4FB3CDD5-563C-487B-8934-D1A0E4C96743}" dt="2021-07-29T11:56:36.216" v="2" actId="20577"/>
      <pc:docMkLst>
        <pc:docMk/>
      </pc:docMkLst>
      <pc:sldChg chg="modSp mod">
        <pc:chgData name="Kleffelgård, Jon Kristian" userId="7e36a18e-a7cc-47bb-8437-d1107c8bc392" providerId="ADAL" clId="{4FB3CDD5-563C-487B-8934-D1A0E4C96743}" dt="2021-07-29T11:56:36.216" v="2" actId="20577"/>
        <pc:sldMkLst>
          <pc:docMk/>
          <pc:sldMk cId="3367927059" sldId="264"/>
        </pc:sldMkLst>
        <pc:spChg chg="mod">
          <ac:chgData name="Kleffelgård, Jon Kristian" userId="7e36a18e-a7cc-47bb-8437-d1107c8bc392" providerId="ADAL" clId="{4FB3CDD5-563C-487B-8934-D1A0E4C96743}" dt="2021-07-29T11:56:36.216" v="2" actId="20577"/>
          <ac:spMkLst>
            <pc:docMk/>
            <pc:sldMk cId="3367927059" sldId="264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Helt ledige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-8.7605379384178943E-3"/>
                  <c:y val="-3.274186441020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E70C9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'Ark1'!$A$3:$A$33</c:f>
              <c:numCache>
                <c:formatCode>General</c:formatCode>
                <c:ptCount val="31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</c:numCache>
            </c:numRef>
          </c:cat>
          <c:val>
            <c:numRef>
              <c:f>'Ark1'!$B$3:$B$33</c:f>
              <c:numCache>
                <c:formatCode>#,##0</c:formatCode>
                <c:ptCount val="31"/>
                <c:pt idx="0">
                  <c:v>5377</c:v>
                </c:pt>
                <c:pt idx="1">
                  <c:v>5057</c:v>
                </c:pt>
                <c:pt idx="2">
                  <c:v>4958</c:v>
                </c:pt>
                <c:pt idx="3">
                  <c:v>4583</c:v>
                </c:pt>
                <c:pt idx="4">
                  <c:v>4235</c:v>
                </c:pt>
                <c:pt idx="5">
                  <c:v>4350</c:v>
                </c:pt>
                <c:pt idx="6">
                  <c:v>4866</c:v>
                </c:pt>
                <c:pt idx="7">
                  <c:v>4797</c:v>
                </c:pt>
                <c:pt idx="8">
                  <c:v>4518</c:v>
                </c:pt>
                <c:pt idx="9">
                  <c:v>4262</c:v>
                </c:pt>
                <c:pt idx="10">
                  <c:v>4299</c:v>
                </c:pt>
                <c:pt idx="11">
                  <c:v>4410</c:v>
                </c:pt>
                <c:pt idx="12">
                  <c:v>5145</c:v>
                </c:pt>
                <c:pt idx="13">
                  <c:v>4929</c:v>
                </c:pt>
                <c:pt idx="14">
                  <c:v>23710</c:v>
                </c:pt>
                <c:pt idx="15">
                  <c:v>20616</c:v>
                </c:pt>
                <c:pt idx="16">
                  <c:v>12998</c:v>
                </c:pt>
                <c:pt idx="17">
                  <c:v>9423</c:v>
                </c:pt>
                <c:pt idx="18">
                  <c:v>9638</c:v>
                </c:pt>
                <c:pt idx="19">
                  <c:v>8370</c:v>
                </c:pt>
                <c:pt idx="20">
                  <c:v>6879</c:v>
                </c:pt>
                <c:pt idx="21">
                  <c:v>6442</c:v>
                </c:pt>
                <c:pt idx="22">
                  <c:v>6715</c:v>
                </c:pt>
                <c:pt idx="23">
                  <c:v>6572</c:v>
                </c:pt>
                <c:pt idx="24">
                  <c:v>8768</c:v>
                </c:pt>
                <c:pt idx="25">
                  <c:v>7762</c:v>
                </c:pt>
                <c:pt idx="26">
                  <c:v>7322</c:v>
                </c:pt>
                <c:pt idx="27">
                  <c:v>6814</c:v>
                </c:pt>
                <c:pt idx="28">
                  <c:v>5622</c:v>
                </c:pt>
                <c:pt idx="29">
                  <c:v>5476</c:v>
                </c:pt>
                <c:pt idx="30">
                  <c:v>5672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F2-4CDF-AE1C-E52DE1B9BAEC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Delvis ledige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-2.920179312806036E-3"/>
                  <c:y val="2.0148839637051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57E31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'Ark1'!$A$3:$A$33</c:f>
              <c:numCache>
                <c:formatCode>General</c:formatCode>
                <c:ptCount val="31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</c:numCache>
            </c:numRef>
          </c:cat>
          <c:val>
            <c:numRef>
              <c:f>'Ark1'!$C$3:$C$33</c:f>
              <c:numCache>
                <c:formatCode>#,##0</c:formatCode>
                <c:ptCount val="31"/>
                <c:pt idx="0">
                  <c:v>2327</c:v>
                </c:pt>
                <c:pt idx="1">
                  <c:v>2443</c:v>
                </c:pt>
                <c:pt idx="2">
                  <c:v>2420</c:v>
                </c:pt>
                <c:pt idx="3">
                  <c:v>2323</c:v>
                </c:pt>
                <c:pt idx="4">
                  <c:v>2340</c:v>
                </c:pt>
                <c:pt idx="5">
                  <c:v>2319</c:v>
                </c:pt>
                <c:pt idx="6">
                  <c:v>1764</c:v>
                </c:pt>
                <c:pt idx="7">
                  <c:v>2007</c:v>
                </c:pt>
                <c:pt idx="8">
                  <c:v>2243</c:v>
                </c:pt>
                <c:pt idx="9">
                  <c:v>2222</c:v>
                </c:pt>
                <c:pt idx="10">
                  <c:v>2281</c:v>
                </c:pt>
                <c:pt idx="11">
                  <c:v>2361</c:v>
                </c:pt>
                <c:pt idx="12">
                  <c:v>2113</c:v>
                </c:pt>
                <c:pt idx="13">
                  <c:v>2336</c:v>
                </c:pt>
                <c:pt idx="14">
                  <c:v>8595</c:v>
                </c:pt>
                <c:pt idx="15">
                  <c:v>11505</c:v>
                </c:pt>
                <c:pt idx="16">
                  <c:v>13097</c:v>
                </c:pt>
                <c:pt idx="17">
                  <c:v>9795</c:v>
                </c:pt>
                <c:pt idx="18">
                  <c:v>6511</c:v>
                </c:pt>
                <c:pt idx="19">
                  <c:v>6192</c:v>
                </c:pt>
                <c:pt idx="20">
                  <c:v>6046</c:v>
                </c:pt>
                <c:pt idx="21">
                  <c:v>5445</c:v>
                </c:pt>
                <c:pt idx="22">
                  <c:v>5348</c:v>
                </c:pt>
                <c:pt idx="23">
                  <c:v>5309</c:v>
                </c:pt>
                <c:pt idx="24">
                  <c:v>4829</c:v>
                </c:pt>
                <c:pt idx="25">
                  <c:v>5751</c:v>
                </c:pt>
                <c:pt idx="26">
                  <c:v>5824</c:v>
                </c:pt>
                <c:pt idx="27">
                  <c:v>5432</c:v>
                </c:pt>
                <c:pt idx="28">
                  <c:v>5408</c:v>
                </c:pt>
                <c:pt idx="29">
                  <c:v>4899</c:v>
                </c:pt>
                <c:pt idx="30">
                  <c:v>3870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F2-4CDF-AE1C-E52DE1B9BAEC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Arbeidssøkere i tiltak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-1.1680717251223823E-2"/>
                  <c:y val="-2.0148839637051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A7A7A7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'Ark1'!$A$3:$A$33</c:f>
              <c:numCache>
                <c:formatCode>General</c:formatCode>
                <c:ptCount val="31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</c:numCache>
            </c:numRef>
          </c:cat>
          <c:val>
            <c:numRef>
              <c:f>'Ark1'!$D$3:$D$33</c:f>
              <c:numCache>
                <c:formatCode>#,##0</c:formatCode>
                <c:ptCount val="31"/>
                <c:pt idx="0">
                  <c:v>1296</c:v>
                </c:pt>
                <c:pt idx="1">
                  <c:v>1441</c:v>
                </c:pt>
                <c:pt idx="2">
                  <c:v>1369</c:v>
                </c:pt>
                <c:pt idx="3">
                  <c:v>1325</c:v>
                </c:pt>
                <c:pt idx="4">
                  <c:v>1236</c:v>
                </c:pt>
                <c:pt idx="5">
                  <c:v>935</c:v>
                </c:pt>
                <c:pt idx="6">
                  <c:v>693</c:v>
                </c:pt>
                <c:pt idx="7">
                  <c:v>772</c:v>
                </c:pt>
                <c:pt idx="8">
                  <c:v>883</c:v>
                </c:pt>
                <c:pt idx="9">
                  <c:v>986</c:v>
                </c:pt>
                <c:pt idx="10">
                  <c:v>990</c:v>
                </c:pt>
                <c:pt idx="11">
                  <c:v>962</c:v>
                </c:pt>
                <c:pt idx="12">
                  <c:v>916</c:v>
                </c:pt>
                <c:pt idx="13">
                  <c:v>978</c:v>
                </c:pt>
                <c:pt idx="14">
                  <c:v>953</c:v>
                </c:pt>
                <c:pt idx="15">
                  <c:v>920</c:v>
                </c:pt>
                <c:pt idx="16">
                  <c:v>886</c:v>
                </c:pt>
                <c:pt idx="17">
                  <c:v>723</c:v>
                </c:pt>
                <c:pt idx="18">
                  <c:v>585</c:v>
                </c:pt>
                <c:pt idx="19">
                  <c:v>727</c:v>
                </c:pt>
                <c:pt idx="20">
                  <c:v>799</c:v>
                </c:pt>
                <c:pt idx="21">
                  <c:v>906</c:v>
                </c:pt>
                <c:pt idx="22">
                  <c:v>994</c:v>
                </c:pt>
                <c:pt idx="23">
                  <c:v>999</c:v>
                </c:pt>
                <c:pt idx="24">
                  <c:v>886</c:v>
                </c:pt>
                <c:pt idx="25">
                  <c:v>1088</c:v>
                </c:pt>
                <c:pt idx="26">
                  <c:v>1106</c:v>
                </c:pt>
                <c:pt idx="27">
                  <c:v>1185</c:v>
                </c:pt>
                <c:pt idx="28">
                  <c:v>1168</c:v>
                </c:pt>
                <c:pt idx="29">
                  <c:v>985</c:v>
                </c:pt>
                <c:pt idx="30">
                  <c:v>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F2-4CDF-AE1C-E52DE1B9BAEC}"/>
            </c:ext>
          </c:extLst>
        </c:ser>
        <c:ser>
          <c:idx val="3"/>
          <c:order val="3"/>
          <c:tx>
            <c:strRef>
              <c:f>'Ark1'!$E$2</c:f>
              <c:strCache>
                <c:ptCount val="1"/>
                <c:pt idx="0">
                  <c:v>Sum arbeidssøkere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C00000"/>
              </a:solidFill>
              <a:ln w="57150">
                <a:solidFill>
                  <a:srgbClr val="C0000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F2-4CDF-AE1C-E52DE1B9BAEC}"/>
                </c:ext>
              </c:extLst>
            </c:dLbl>
            <c:dLbl>
              <c:idx val="30"/>
              <c:layout>
                <c:manualLayout>
                  <c:x val="-1.0707200456461719E-16"/>
                  <c:y val="-3.777907431947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'Ark1'!$A$3:$A$33</c:f>
              <c:numCache>
                <c:formatCode>General</c:formatCode>
                <c:ptCount val="31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</c:numCache>
            </c:numRef>
          </c:cat>
          <c:val>
            <c:numRef>
              <c:f>'Ark1'!$E$3:$E$33</c:f>
              <c:numCache>
                <c:formatCode>#,##0</c:formatCode>
                <c:ptCount val="31"/>
                <c:pt idx="0">
                  <c:v>9000</c:v>
                </c:pt>
                <c:pt idx="1">
                  <c:v>8941</c:v>
                </c:pt>
                <c:pt idx="2">
                  <c:v>8747</c:v>
                </c:pt>
                <c:pt idx="3">
                  <c:v>8231</c:v>
                </c:pt>
                <c:pt idx="4">
                  <c:v>7811</c:v>
                </c:pt>
                <c:pt idx="5">
                  <c:v>7604</c:v>
                </c:pt>
                <c:pt idx="6">
                  <c:v>7323</c:v>
                </c:pt>
                <c:pt idx="7">
                  <c:v>7576</c:v>
                </c:pt>
                <c:pt idx="8">
                  <c:v>7644</c:v>
                </c:pt>
                <c:pt idx="9">
                  <c:v>7470</c:v>
                </c:pt>
                <c:pt idx="10">
                  <c:v>7570</c:v>
                </c:pt>
                <c:pt idx="11">
                  <c:v>7733</c:v>
                </c:pt>
                <c:pt idx="12">
                  <c:v>8174</c:v>
                </c:pt>
                <c:pt idx="13">
                  <c:v>8243</c:v>
                </c:pt>
                <c:pt idx="14">
                  <c:v>33258</c:v>
                </c:pt>
                <c:pt idx="15">
                  <c:v>33041</c:v>
                </c:pt>
                <c:pt idx="16">
                  <c:v>26981</c:v>
                </c:pt>
                <c:pt idx="17">
                  <c:v>19941</c:v>
                </c:pt>
                <c:pt idx="18">
                  <c:v>16734</c:v>
                </c:pt>
                <c:pt idx="19">
                  <c:v>15289</c:v>
                </c:pt>
                <c:pt idx="20">
                  <c:v>13724</c:v>
                </c:pt>
                <c:pt idx="21">
                  <c:v>12793</c:v>
                </c:pt>
                <c:pt idx="22">
                  <c:v>13057</c:v>
                </c:pt>
                <c:pt idx="23">
                  <c:v>12880</c:v>
                </c:pt>
                <c:pt idx="24">
                  <c:v>14483</c:v>
                </c:pt>
                <c:pt idx="25">
                  <c:v>14601</c:v>
                </c:pt>
                <c:pt idx="26">
                  <c:v>14252</c:v>
                </c:pt>
                <c:pt idx="27">
                  <c:v>13431</c:v>
                </c:pt>
                <c:pt idx="28">
                  <c:v>12198</c:v>
                </c:pt>
                <c:pt idx="29">
                  <c:v>11360</c:v>
                </c:pt>
                <c:pt idx="30">
                  <c:v>10356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F2-4CDF-AE1C-E52DE1B9B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979471"/>
        <c:axId val="1345985711"/>
      </c:lineChart>
      <c:catAx>
        <c:axId val="134597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nb-NO"/>
          </a:p>
        </c:txPr>
        <c:crossAx val="1345985711"/>
        <c:crosses val="autoZero"/>
        <c:auto val="1"/>
        <c:lblAlgn val="ctr"/>
        <c:lblOffset val="100"/>
        <c:noMultiLvlLbl val="0"/>
      </c:catAx>
      <c:valAx>
        <c:axId val="1345985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nb-NO"/>
          </a:p>
        </c:txPr>
        <c:crossAx val="134597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29.07.2021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  <a:latin typeface="Arial Nova Light"/>
              </a:rPr>
              <a:t>Arbeidsmarkedet i Trøndelag juli 2021</a:t>
            </a:r>
            <a:endParaRPr lang="nb-NO" sz="2800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89" y="6299333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06936" y="1069033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Ved utgangen av juli er det</a:t>
            </a:r>
            <a:r>
              <a:rPr lang="nb-NO" sz="1200" b="1" dirty="0">
                <a:latin typeface="Calibri"/>
                <a:cs typeface="Calibri"/>
              </a:rPr>
              <a:t> 5 672 helt ledige. </a:t>
            </a:r>
            <a:r>
              <a:rPr lang="nb-NO" sz="1200" dirty="0">
                <a:latin typeface="Calibri"/>
                <a:cs typeface="Calibri"/>
              </a:rPr>
              <a:t>Det utgjør</a:t>
            </a:r>
            <a:r>
              <a:rPr lang="nb-NO" sz="1200" b="1" dirty="0">
                <a:latin typeface="Calibri"/>
                <a:cs typeface="Calibri"/>
              </a:rPr>
              <a:t> 2,3 % </a:t>
            </a:r>
            <a:r>
              <a:rPr lang="nb-NO" sz="1200" dirty="0">
                <a:latin typeface="Calibri"/>
                <a:cs typeface="Calibri"/>
              </a:rPr>
              <a:t>av arbeidsstyrken. Av disse er </a:t>
            </a:r>
            <a:r>
              <a:rPr lang="nb-NO" sz="1200" b="1" dirty="0">
                <a:latin typeface="Calibri"/>
                <a:cs typeface="Calibri"/>
              </a:rPr>
              <a:t> 2 516  </a:t>
            </a:r>
            <a:r>
              <a:rPr lang="nb-NO" sz="1200" dirty="0">
                <a:latin typeface="Calibri"/>
                <a:cs typeface="Calibri"/>
              </a:rPr>
              <a:t>kvinner og </a:t>
            </a:r>
            <a:r>
              <a:rPr lang="nb-NO" sz="1200" b="1" dirty="0">
                <a:latin typeface="Calibri"/>
                <a:cs typeface="Calibri"/>
              </a:rPr>
              <a:t> </a:t>
            </a:r>
            <a:br>
              <a:rPr lang="nb-NO" sz="1200" b="1" dirty="0">
                <a:latin typeface="Calibri"/>
                <a:cs typeface="Calibri"/>
              </a:rPr>
            </a:br>
            <a:r>
              <a:rPr lang="nb-NO" sz="1200" b="1" dirty="0">
                <a:latin typeface="Calibri"/>
                <a:cs typeface="Calibri"/>
              </a:rPr>
              <a:t>3 156 </a:t>
            </a:r>
            <a:r>
              <a:rPr lang="nb-NO" sz="1200" dirty="0">
                <a:latin typeface="Calibri"/>
                <a:cs typeface="Calibri"/>
              </a:rPr>
              <a:t>menn. I tillegg er 1,6 % av arbeidsstyrken </a:t>
            </a:r>
            <a:r>
              <a:rPr lang="nb-NO" sz="1200" b="1" dirty="0">
                <a:latin typeface="Calibri"/>
                <a:cs typeface="Calibri"/>
              </a:rPr>
              <a:t>delvis ledige</a:t>
            </a:r>
            <a:r>
              <a:rPr lang="nb-NO" sz="1200" dirty="0">
                <a:latin typeface="Calibri"/>
                <a:cs typeface="Calibri"/>
              </a:rPr>
              <a:t>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6936" y="4557265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Ungdomsledigheten</a:t>
            </a:r>
            <a:r>
              <a:rPr lang="nb-NO" sz="1200" dirty="0">
                <a:latin typeface="Calibri"/>
                <a:cs typeface="Calibri"/>
              </a:rPr>
              <a:t> er</a:t>
            </a:r>
            <a:r>
              <a:rPr lang="nb-NO" sz="1200" b="1" dirty="0">
                <a:latin typeface="Calibri"/>
                <a:cs typeface="Calibri"/>
              </a:rPr>
              <a:t> 2,5</a:t>
            </a:r>
            <a:r>
              <a:rPr lang="nb-NO" sz="1200" dirty="0">
                <a:latin typeface="Calibri"/>
                <a:cs typeface="Calibri"/>
              </a:rPr>
              <a:t>%. I alt er 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1 610 personer</a:t>
            </a:r>
          </a:p>
          <a:p>
            <a:r>
              <a:rPr lang="nb-NO" sz="1200" dirty="0">
                <a:latin typeface="Calibri"/>
                <a:cs typeface="Calibri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21992" y="2784999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Til sammen var 814 i et </a:t>
            </a:r>
            <a:r>
              <a:rPr lang="nb-NO" sz="1200" b="1" dirty="0">
                <a:latin typeface="Calibri"/>
                <a:cs typeface="Calibri"/>
              </a:rPr>
              <a:t>arbeidsrettet tiltak</a:t>
            </a:r>
            <a:r>
              <a:rPr lang="nb-NO" sz="1200" dirty="0">
                <a:latin typeface="Calibri"/>
                <a:cs typeface="Calibri"/>
              </a:rPr>
              <a:t>. Det utgjør 0,3 </a:t>
            </a:r>
            <a:r>
              <a:rPr lang="nb-NO" sz="1200" b="1" dirty="0">
                <a:latin typeface="Calibri"/>
                <a:cs typeface="Calibri"/>
              </a:rPr>
              <a:t>%</a:t>
            </a:r>
            <a:r>
              <a:rPr lang="nb-NO" sz="1200" dirty="0">
                <a:latin typeface="Calibri"/>
                <a:cs typeface="Calibri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465" y="1406490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21992" y="3763465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Bruttoledigheten</a:t>
            </a:r>
            <a:r>
              <a:rPr lang="nb-NO" sz="1200" dirty="0">
                <a:latin typeface="Calibri"/>
                <a:cs typeface="Calibri"/>
              </a:rPr>
              <a:t> er på 2,6 %</a:t>
            </a:r>
            <a:r>
              <a:rPr lang="nb-NO" sz="1200" b="1" dirty="0">
                <a:latin typeface="Calibri"/>
                <a:cs typeface="Calibri"/>
              </a:rPr>
              <a:t> </a:t>
            </a:r>
            <a:r>
              <a:rPr lang="nb-NO" sz="1200" dirty="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19437" y="5539226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Andelen </a:t>
            </a:r>
            <a:r>
              <a:rPr lang="nb-NO" sz="1200" b="1" dirty="0">
                <a:latin typeface="Calibri"/>
                <a:cs typeface="Calibri"/>
              </a:rPr>
              <a:t>langtidsledige</a:t>
            </a:r>
            <a:r>
              <a:rPr lang="nb-NO" sz="1200" dirty="0">
                <a:latin typeface="Calibri"/>
                <a:cs typeface="Calibri"/>
              </a:rPr>
              <a:t> er 33%. Til sammen 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1 854</a:t>
            </a:r>
            <a:r>
              <a:rPr lang="nb-NO" sz="1200" b="1" dirty="0">
                <a:latin typeface="Calibri"/>
                <a:cs typeface="Calibri"/>
              </a:rPr>
              <a:t> </a:t>
            </a:r>
            <a:r>
              <a:rPr lang="nb-NO" sz="1200" dirty="0">
                <a:latin typeface="Calibri"/>
                <a:cs typeface="Calibri"/>
              </a:rPr>
              <a:t>personer </a:t>
            </a:r>
            <a:endParaRPr lang="nb-NO" sz="1200" dirty="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2726260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252" y="4409796"/>
            <a:ext cx="708195" cy="944259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2538E424-AE1A-4DC0-A5AA-37AEC48282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6591" y="5467183"/>
            <a:ext cx="975517" cy="86234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FE8517C-D6C3-4982-A53C-1FEB0221DA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507" y="1406490"/>
            <a:ext cx="1383912" cy="1109568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0E4E86A-7131-4D4C-843F-3E4BDA599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0240" y="925558"/>
            <a:ext cx="5612736" cy="579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arbeidssøkere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160546E-45B5-4FCD-984C-F558D130B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358654"/>
              </p:ext>
            </p:extLst>
          </p:nvPr>
        </p:nvGraphicFramePr>
        <p:xfrm>
          <a:off x="338400" y="1044000"/>
          <a:ext cx="8698096" cy="504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56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5" ma:contentTypeDescription="Create a new document." ma:contentTypeScope="" ma:versionID="8aae489fdf3f902d3c3989c28e36351f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a365eb35bb6d3c67e1d899cc5db8f9a1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7257E-9A7D-4F9C-9962-B56B8E3616F0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F333B6-9957-415B-A63D-3DEDE8B5242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1707489-5741-4ca5-aaa2-c669f5994dfb"/>
    <ds:schemaRef ds:uri="http://schemas.microsoft.com/office/infopath/2007/PartnerControls"/>
    <ds:schemaRef ds:uri="0a605e1a-3d7c-4389-8e08-63845fbdd9c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</Words>
  <Application>Microsoft Office PowerPoint</Application>
  <PresentationFormat>Skjermfremvisning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Arial Nova Light</vt:lpstr>
      <vt:lpstr>Calibri</vt:lpstr>
      <vt:lpstr>Office-tema</vt:lpstr>
      <vt:lpstr>PowerPoint-presentasjon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Kleffelgård, Jon Kristian</cp:lastModifiedBy>
  <cp:revision>3</cp:revision>
  <cp:lastPrinted>2018-03-01T12:17:18Z</cp:lastPrinted>
  <dcterms:created xsi:type="dcterms:W3CDTF">2017-01-30T13:53:40Z</dcterms:created>
  <dcterms:modified xsi:type="dcterms:W3CDTF">2021-07-29T11:57:05Z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