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1193" r:id="rId5"/>
    <p:sldId id="1194" r:id="rId6"/>
    <p:sldId id="291" r:id="rId7"/>
    <p:sldId id="1192" r:id="rId8"/>
    <p:sldId id="258" r:id="rId9"/>
    <p:sldId id="1196" r:id="rId10"/>
    <p:sldId id="1134" r:id="rId11"/>
    <p:sldId id="1197" r:id="rId12"/>
    <p:sldId id="1198" r:id="rId13"/>
  </p:sldIdLst>
  <p:sldSz cx="12192000" cy="6858000"/>
  <p:notesSz cx="6669088"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Åsholt, Yngvar" initials="ÅY" lastIdx="4" clrIdx="0">
    <p:extLst>
      <p:ext uri="{19B8F6BF-5375-455C-9EA6-DF929625EA0E}">
        <p15:presenceInfo xmlns:p15="http://schemas.microsoft.com/office/powerpoint/2012/main" userId="S::Yngvar.Asholt@nav.no::e891cc06-38f1-41bf-b9b3-372e5cc92dd1" providerId="AD"/>
      </p:ext>
    </p:extLst>
  </p:cmAuthor>
  <p:cmAuthor id="2" name="Sørbø, Johannes" initials="SJ" lastIdx="7" clrIdx="1">
    <p:extLst>
      <p:ext uri="{19B8F6BF-5375-455C-9EA6-DF929625EA0E}">
        <p15:presenceInfo xmlns:p15="http://schemas.microsoft.com/office/powerpoint/2012/main" userId="S::Johannes.Sorbo@nav.no::c2a8bd59-fb91-4525-ba2c-cc18761d6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4F2"/>
    <a:srgbClr val="362F2A"/>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35F80-739D-449A-86D4-ACABCA0AF15A}" v="3" dt="2023-01-31T07:13:24.06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445" autoAdjust="0"/>
  </p:normalViewPr>
  <p:slideViewPr>
    <p:cSldViewPr snapToGrid="0" snapToObjects="1">
      <p:cViewPr varScale="1">
        <p:scale>
          <a:sx n="60" d="100"/>
          <a:sy n="60" d="100"/>
        </p:scale>
        <p:origin x="1507" y="53"/>
      </p:cViewPr>
      <p:guideLst/>
    </p:cSldViewPr>
  </p:slideViewPr>
  <p:notesTextViewPr>
    <p:cViewPr>
      <p:scale>
        <a:sx n="3" d="2"/>
        <a:sy n="3" d="2"/>
      </p:scale>
      <p:origin x="0" y="0"/>
    </p:cViewPr>
  </p:notesTextViewPr>
  <p:sorterViewPr>
    <p:cViewPr varScale="1">
      <p:scale>
        <a:sx n="100" d="100"/>
        <a:sy n="100" d="100"/>
      </p:scale>
      <p:origin x="0" y="-119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US" sz="3200" dirty="0" err="1"/>
              <a:t>Antall</a:t>
            </a:r>
            <a:r>
              <a:rPr lang="en-US" sz="3200" baseline="0" dirty="0"/>
              <a:t> </a:t>
            </a:r>
            <a:r>
              <a:rPr lang="en-US" sz="3200" baseline="0" dirty="0" err="1"/>
              <a:t>u</a:t>
            </a:r>
            <a:r>
              <a:rPr lang="en-US" sz="3200" dirty="0" err="1"/>
              <a:t>nge</a:t>
            </a:r>
            <a:r>
              <a:rPr lang="en-US" sz="3200" dirty="0"/>
              <a:t> </a:t>
            </a:r>
            <a:r>
              <a:rPr lang="en-US" sz="3200" dirty="0" err="1"/>
              <a:t>uføretrygdede</a:t>
            </a:r>
            <a:r>
              <a:rPr lang="en-US" sz="3200" dirty="0"/>
              <a:t> </a:t>
            </a:r>
            <a:r>
              <a:rPr lang="en-US" sz="3200" dirty="0" err="1"/>
              <a:t>i</a:t>
            </a:r>
            <a:r>
              <a:rPr lang="en-US" sz="3200" baseline="0" dirty="0"/>
              <a:t> Norge</a:t>
            </a:r>
            <a:endParaRPr lang="en-US"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nb-NO"/>
        </a:p>
      </c:txPr>
    </c:title>
    <c:autoTitleDeleted val="0"/>
    <c:plotArea>
      <c:layout/>
      <c:lineChart>
        <c:grouping val="standard"/>
        <c:varyColors val="0"/>
        <c:ser>
          <c:idx val="0"/>
          <c:order val="0"/>
          <c:tx>
            <c:strRef>
              <c:f>'Ark1'!$B$1</c:f>
              <c:strCache>
                <c:ptCount val="1"/>
                <c:pt idx="0">
                  <c:v>Unge uføretrygdede</c:v>
                </c:pt>
              </c:strCache>
            </c:strRef>
          </c:tx>
          <c:spPr>
            <a:ln w="76200" cap="rnd">
              <a:solidFill>
                <a:schemeClr val="accent1"/>
              </a:solidFill>
              <a:round/>
            </a:ln>
            <a:effectLst/>
          </c:spPr>
          <c:marker>
            <c:symbol val="none"/>
          </c:marker>
          <c:cat>
            <c:numRef>
              <c:f>'Ark1'!$A$2:$A$112</c:f>
              <c:numCache>
                <c:formatCode>[$-414]mmm\.\ yy;@</c:formatCode>
                <c:ptCount val="111"/>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pt idx="66">
                  <c:v>40787</c:v>
                </c:pt>
                <c:pt idx="67">
                  <c:v>40878</c:v>
                </c:pt>
                <c:pt idx="68">
                  <c:v>40969</c:v>
                </c:pt>
                <c:pt idx="69">
                  <c:v>41061</c:v>
                </c:pt>
                <c:pt idx="70">
                  <c:v>41153</c:v>
                </c:pt>
                <c:pt idx="71">
                  <c:v>41244</c:v>
                </c:pt>
                <c:pt idx="72">
                  <c:v>41334</c:v>
                </c:pt>
                <c:pt idx="73">
                  <c:v>41426</c:v>
                </c:pt>
                <c:pt idx="74">
                  <c:v>41518</c:v>
                </c:pt>
                <c:pt idx="75">
                  <c:v>41609</c:v>
                </c:pt>
                <c:pt idx="76">
                  <c:v>41699</c:v>
                </c:pt>
                <c:pt idx="77">
                  <c:v>41791</c:v>
                </c:pt>
                <c:pt idx="78">
                  <c:v>41883</c:v>
                </c:pt>
                <c:pt idx="79">
                  <c:v>41974</c:v>
                </c:pt>
                <c:pt idx="80">
                  <c:v>42064</c:v>
                </c:pt>
                <c:pt idx="81">
                  <c:v>42156</c:v>
                </c:pt>
                <c:pt idx="82">
                  <c:v>42248</c:v>
                </c:pt>
                <c:pt idx="83">
                  <c:v>42339</c:v>
                </c:pt>
                <c:pt idx="84">
                  <c:v>42430</c:v>
                </c:pt>
                <c:pt idx="85">
                  <c:v>42522</c:v>
                </c:pt>
                <c:pt idx="86">
                  <c:v>42614</c:v>
                </c:pt>
                <c:pt idx="87">
                  <c:v>42705</c:v>
                </c:pt>
                <c:pt idx="88">
                  <c:v>42795</c:v>
                </c:pt>
                <c:pt idx="89">
                  <c:v>42887</c:v>
                </c:pt>
                <c:pt idx="90">
                  <c:v>42979</c:v>
                </c:pt>
                <c:pt idx="91">
                  <c:v>43070</c:v>
                </c:pt>
                <c:pt idx="92">
                  <c:v>43160</c:v>
                </c:pt>
                <c:pt idx="93">
                  <c:v>43252</c:v>
                </c:pt>
                <c:pt idx="94">
                  <c:v>43344</c:v>
                </c:pt>
                <c:pt idx="95">
                  <c:v>43435</c:v>
                </c:pt>
                <c:pt idx="96">
                  <c:v>43525</c:v>
                </c:pt>
                <c:pt idx="97">
                  <c:v>43617</c:v>
                </c:pt>
                <c:pt idx="98">
                  <c:v>43709</c:v>
                </c:pt>
                <c:pt idx="99">
                  <c:v>43800</c:v>
                </c:pt>
                <c:pt idx="100">
                  <c:v>43891</c:v>
                </c:pt>
                <c:pt idx="101">
                  <c:v>43983</c:v>
                </c:pt>
                <c:pt idx="102">
                  <c:v>44075</c:v>
                </c:pt>
                <c:pt idx="103">
                  <c:v>44166</c:v>
                </c:pt>
                <c:pt idx="104">
                  <c:v>44256</c:v>
                </c:pt>
                <c:pt idx="105">
                  <c:v>44348</c:v>
                </c:pt>
                <c:pt idx="106">
                  <c:v>44440</c:v>
                </c:pt>
                <c:pt idx="107">
                  <c:v>44531</c:v>
                </c:pt>
                <c:pt idx="108">
                  <c:v>44621</c:v>
                </c:pt>
                <c:pt idx="109">
                  <c:v>44713</c:v>
                </c:pt>
                <c:pt idx="110">
                  <c:v>44805</c:v>
                </c:pt>
              </c:numCache>
            </c:numRef>
          </c:cat>
          <c:val>
            <c:numRef>
              <c:f>'Ark1'!$B$2:$B$112</c:f>
              <c:numCache>
                <c:formatCode>#,##0</c:formatCode>
                <c:ptCount val="111"/>
                <c:pt idx="0">
                  <c:v>7153</c:v>
                </c:pt>
                <c:pt idx="1">
                  <c:v>7186</c:v>
                </c:pt>
                <c:pt idx="2">
                  <c:v>7236</c:v>
                </c:pt>
                <c:pt idx="3">
                  <c:v>7403</c:v>
                </c:pt>
                <c:pt idx="4">
                  <c:v>7484</c:v>
                </c:pt>
                <c:pt idx="5">
                  <c:v>7478</c:v>
                </c:pt>
                <c:pt idx="6">
                  <c:v>7514</c:v>
                </c:pt>
                <c:pt idx="7">
                  <c:v>7566</c:v>
                </c:pt>
                <c:pt idx="8">
                  <c:v>7655</c:v>
                </c:pt>
                <c:pt idx="9">
                  <c:v>7688</c:v>
                </c:pt>
                <c:pt idx="10">
                  <c:v>7870</c:v>
                </c:pt>
                <c:pt idx="11">
                  <c:v>8024</c:v>
                </c:pt>
                <c:pt idx="12">
                  <c:v>8142</c:v>
                </c:pt>
                <c:pt idx="13">
                  <c:v>8206</c:v>
                </c:pt>
                <c:pt idx="14">
                  <c:v>8265</c:v>
                </c:pt>
                <c:pt idx="15">
                  <c:v>8263</c:v>
                </c:pt>
                <c:pt idx="16">
                  <c:v>8335</c:v>
                </c:pt>
                <c:pt idx="17">
                  <c:v>8313</c:v>
                </c:pt>
                <c:pt idx="18">
                  <c:v>8284</c:v>
                </c:pt>
                <c:pt idx="19">
                  <c:v>8312</c:v>
                </c:pt>
                <c:pt idx="20">
                  <c:v>8294</c:v>
                </c:pt>
                <c:pt idx="21">
                  <c:v>8276</c:v>
                </c:pt>
                <c:pt idx="22">
                  <c:v>8277</c:v>
                </c:pt>
                <c:pt idx="23">
                  <c:v>8231</c:v>
                </c:pt>
                <c:pt idx="24">
                  <c:v>8168</c:v>
                </c:pt>
                <c:pt idx="25">
                  <c:v>8097</c:v>
                </c:pt>
                <c:pt idx="26">
                  <c:v>7975</c:v>
                </c:pt>
                <c:pt idx="27">
                  <c:v>7958</c:v>
                </c:pt>
                <c:pt idx="28">
                  <c:v>7918</c:v>
                </c:pt>
                <c:pt idx="29">
                  <c:v>7909</c:v>
                </c:pt>
                <c:pt idx="30">
                  <c:v>7892</c:v>
                </c:pt>
                <c:pt idx="31">
                  <c:v>7904</c:v>
                </c:pt>
                <c:pt idx="32">
                  <c:v>7895</c:v>
                </c:pt>
                <c:pt idx="33">
                  <c:v>7928</c:v>
                </c:pt>
                <c:pt idx="34">
                  <c:v>7940</c:v>
                </c:pt>
                <c:pt idx="35">
                  <c:v>7972</c:v>
                </c:pt>
                <c:pt idx="36">
                  <c:v>7894</c:v>
                </c:pt>
                <c:pt idx="37">
                  <c:v>7745</c:v>
                </c:pt>
                <c:pt idx="38">
                  <c:v>7653</c:v>
                </c:pt>
                <c:pt idx="39">
                  <c:v>7593</c:v>
                </c:pt>
                <c:pt idx="40">
                  <c:v>7522</c:v>
                </c:pt>
                <c:pt idx="41">
                  <c:v>7459</c:v>
                </c:pt>
                <c:pt idx="42">
                  <c:v>7460</c:v>
                </c:pt>
                <c:pt idx="43">
                  <c:v>7419</c:v>
                </c:pt>
                <c:pt idx="44">
                  <c:v>7397</c:v>
                </c:pt>
                <c:pt idx="45">
                  <c:v>7374</c:v>
                </c:pt>
                <c:pt idx="46">
                  <c:v>7375</c:v>
                </c:pt>
                <c:pt idx="47">
                  <c:v>7382</c:v>
                </c:pt>
                <c:pt idx="48">
                  <c:v>7405</c:v>
                </c:pt>
                <c:pt idx="49">
                  <c:v>7389</c:v>
                </c:pt>
                <c:pt idx="50">
                  <c:v>7392</c:v>
                </c:pt>
                <c:pt idx="51">
                  <c:v>7428</c:v>
                </c:pt>
                <c:pt idx="52">
                  <c:v>7471</c:v>
                </c:pt>
                <c:pt idx="53">
                  <c:v>7498</c:v>
                </c:pt>
                <c:pt idx="54">
                  <c:v>7550</c:v>
                </c:pt>
                <c:pt idx="55">
                  <c:v>7664</c:v>
                </c:pt>
                <c:pt idx="56">
                  <c:v>7620</c:v>
                </c:pt>
                <c:pt idx="57">
                  <c:v>7657</c:v>
                </c:pt>
                <c:pt idx="58">
                  <c:v>7788</c:v>
                </c:pt>
                <c:pt idx="59">
                  <c:v>7951</c:v>
                </c:pt>
                <c:pt idx="60">
                  <c:v>8121</c:v>
                </c:pt>
                <c:pt idx="61">
                  <c:v>8192</c:v>
                </c:pt>
                <c:pt idx="62">
                  <c:v>8389</c:v>
                </c:pt>
                <c:pt idx="63">
                  <c:v>8508</c:v>
                </c:pt>
                <c:pt idx="64">
                  <c:v>8659</c:v>
                </c:pt>
                <c:pt idx="65">
                  <c:v>8823</c:v>
                </c:pt>
                <c:pt idx="66">
                  <c:v>8874</c:v>
                </c:pt>
                <c:pt idx="67">
                  <c:v>9221</c:v>
                </c:pt>
                <c:pt idx="68">
                  <c:v>9525</c:v>
                </c:pt>
                <c:pt idx="69">
                  <c:v>9663</c:v>
                </c:pt>
                <c:pt idx="70">
                  <c:v>9792</c:v>
                </c:pt>
                <c:pt idx="71">
                  <c:v>9954</c:v>
                </c:pt>
                <c:pt idx="72">
                  <c:v>10094</c:v>
                </c:pt>
                <c:pt idx="73">
                  <c:v>10177</c:v>
                </c:pt>
                <c:pt idx="74">
                  <c:v>10254</c:v>
                </c:pt>
                <c:pt idx="75">
                  <c:v>10446</c:v>
                </c:pt>
                <c:pt idx="76">
                  <c:v>10783</c:v>
                </c:pt>
                <c:pt idx="77">
                  <c:v>11163</c:v>
                </c:pt>
                <c:pt idx="78">
                  <c:v>11447</c:v>
                </c:pt>
                <c:pt idx="79">
                  <c:v>11806</c:v>
                </c:pt>
                <c:pt idx="80">
                  <c:v>11999</c:v>
                </c:pt>
                <c:pt idx="81">
                  <c:v>12316</c:v>
                </c:pt>
                <c:pt idx="82">
                  <c:v>12633</c:v>
                </c:pt>
                <c:pt idx="83">
                  <c:v>13047</c:v>
                </c:pt>
                <c:pt idx="84">
                  <c:v>13408</c:v>
                </c:pt>
                <c:pt idx="85">
                  <c:v>13785</c:v>
                </c:pt>
                <c:pt idx="86">
                  <c:v>14042</c:v>
                </c:pt>
                <c:pt idx="87">
                  <c:v>14340</c:v>
                </c:pt>
                <c:pt idx="88">
                  <c:v>14730</c:v>
                </c:pt>
                <c:pt idx="89">
                  <c:v>14958</c:v>
                </c:pt>
                <c:pt idx="90">
                  <c:v>15247</c:v>
                </c:pt>
                <c:pt idx="91">
                  <c:v>15808</c:v>
                </c:pt>
                <c:pt idx="92">
                  <c:v>16301</c:v>
                </c:pt>
                <c:pt idx="93">
                  <c:v>16879</c:v>
                </c:pt>
                <c:pt idx="94">
                  <c:v>17330</c:v>
                </c:pt>
                <c:pt idx="95">
                  <c:v>18033</c:v>
                </c:pt>
                <c:pt idx="96">
                  <c:v>18546</c:v>
                </c:pt>
                <c:pt idx="97">
                  <c:v>19084</c:v>
                </c:pt>
                <c:pt idx="98">
                  <c:v>19470</c:v>
                </c:pt>
                <c:pt idx="99">
                  <c:v>20065</c:v>
                </c:pt>
                <c:pt idx="100">
                  <c:v>20471</c:v>
                </c:pt>
                <c:pt idx="101">
                  <c:v>20846</c:v>
                </c:pt>
                <c:pt idx="102">
                  <c:v>20825</c:v>
                </c:pt>
                <c:pt idx="103">
                  <c:v>20859</c:v>
                </c:pt>
                <c:pt idx="104">
                  <c:v>21047</c:v>
                </c:pt>
                <c:pt idx="105">
                  <c:v>21201</c:v>
                </c:pt>
                <c:pt idx="106">
                  <c:v>21196</c:v>
                </c:pt>
                <c:pt idx="107">
                  <c:v>21440</c:v>
                </c:pt>
                <c:pt idx="108">
                  <c:v>21626</c:v>
                </c:pt>
                <c:pt idx="109">
                  <c:v>21610</c:v>
                </c:pt>
                <c:pt idx="110">
                  <c:v>21551</c:v>
                </c:pt>
              </c:numCache>
            </c:numRef>
          </c:val>
          <c:smooth val="0"/>
          <c:extLst>
            <c:ext xmlns:c16="http://schemas.microsoft.com/office/drawing/2014/chart" uri="{C3380CC4-5D6E-409C-BE32-E72D297353CC}">
              <c16:uniqueId val="{00000000-B74D-4ED6-BA8F-8E969620069F}"/>
            </c:ext>
          </c:extLst>
        </c:ser>
        <c:dLbls>
          <c:showLegendKey val="0"/>
          <c:showVal val="0"/>
          <c:showCatName val="0"/>
          <c:showSerName val="0"/>
          <c:showPercent val="0"/>
          <c:showBubbleSize val="0"/>
        </c:dLbls>
        <c:smooth val="0"/>
        <c:axId val="449307080"/>
        <c:axId val="449311344"/>
      </c:lineChart>
      <c:dateAx>
        <c:axId val="449307080"/>
        <c:scaling>
          <c:orientation val="minMax"/>
        </c:scaling>
        <c:delete val="1"/>
        <c:axPos val="b"/>
        <c:numFmt formatCode="[$-414]mmm\.\ yy;@" sourceLinked="1"/>
        <c:majorTickMark val="none"/>
        <c:minorTickMark val="none"/>
        <c:tickLblPos val="nextTo"/>
        <c:crossAx val="449311344"/>
        <c:crosses val="autoZero"/>
        <c:auto val="1"/>
        <c:lblOffset val="100"/>
        <c:baseTimeUnit val="months"/>
      </c:dateAx>
      <c:valAx>
        <c:axId val="449311344"/>
        <c:scaling>
          <c:orientation val="minMax"/>
        </c:scaling>
        <c:delete val="1"/>
        <c:axPos val="l"/>
        <c:numFmt formatCode="#,##0" sourceLinked="1"/>
        <c:majorTickMark val="none"/>
        <c:minorTickMark val="none"/>
        <c:tickLblPos val="nextTo"/>
        <c:crossAx val="449307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E024A-E91E-4DC7-8E61-42F55A3C420B}"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79E3FF6B-6F05-4912-A286-6046294A3FB7}">
      <dgm:prSet/>
      <dgm:spPr/>
      <dgm:t>
        <a:bodyPr/>
        <a:lstStyle/>
        <a:p>
          <a:r>
            <a:rPr lang="nb-NO"/>
            <a:t>Antallet unge uføre (18 til 29 år) har økt betydelig, særlig etter 2010</a:t>
          </a:r>
          <a:endParaRPr lang="en-US"/>
        </a:p>
      </dgm:t>
    </dgm:pt>
    <dgm:pt modelId="{5D943159-FBEE-4440-804D-A6F64B5CFEEF}" type="parTrans" cxnId="{79594563-8219-4300-8CCF-3B0EE039EB94}">
      <dgm:prSet/>
      <dgm:spPr/>
      <dgm:t>
        <a:bodyPr/>
        <a:lstStyle/>
        <a:p>
          <a:endParaRPr lang="en-US"/>
        </a:p>
      </dgm:t>
    </dgm:pt>
    <dgm:pt modelId="{04CB62C1-C198-41CA-B8C6-B765EFC04B29}" type="sibTrans" cxnId="{79594563-8219-4300-8CCF-3B0EE039EB94}">
      <dgm:prSet/>
      <dgm:spPr/>
      <dgm:t>
        <a:bodyPr/>
        <a:lstStyle/>
        <a:p>
          <a:endParaRPr lang="en-US"/>
        </a:p>
      </dgm:t>
    </dgm:pt>
    <dgm:pt modelId="{C626A7AF-2EE3-43DD-89BB-C1C6F5EADEBE}">
      <dgm:prSet/>
      <dgm:spPr/>
      <dgm:t>
        <a:bodyPr/>
        <a:lstStyle/>
        <a:p>
          <a:r>
            <a:rPr lang="nb-NO"/>
            <a:t>Variasjoner i antall unge uføre med og uten medfødte lidelser</a:t>
          </a:r>
          <a:endParaRPr lang="en-US"/>
        </a:p>
      </dgm:t>
    </dgm:pt>
    <dgm:pt modelId="{F2B41095-2EDB-45C3-BDD1-678DDB94E1BF}" type="parTrans" cxnId="{4F436367-7366-423A-9443-8105BA0EE048}">
      <dgm:prSet/>
      <dgm:spPr/>
      <dgm:t>
        <a:bodyPr/>
        <a:lstStyle/>
        <a:p>
          <a:endParaRPr lang="en-US"/>
        </a:p>
      </dgm:t>
    </dgm:pt>
    <dgm:pt modelId="{BB391CC8-56C8-4F4B-8DD9-4F3B24132368}" type="sibTrans" cxnId="{4F436367-7366-423A-9443-8105BA0EE048}">
      <dgm:prSet/>
      <dgm:spPr/>
      <dgm:t>
        <a:bodyPr/>
        <a:lstStyle/>
        <a:p>
          <a:endParaRPr lang="en-US"/>
        </a:p>
      </dgm:t>
    </dgm:pt>
    <dgm:pt modelId="{6AE7BC65-2DAA-4F84-99D2-DF73280E8047}">
      <dgm:prSet/>
      <dgm:spPr/>
      <dgm:t>
        <a:bodyPr/>
        <a:lstStyle/>
        <a:p>
          <a:r>
            <a:rPr lang="nb-NO"/>
            <a:t>Antall personer med nedsatt arbeidsevne øker når ledigheten faller</a:t>
          </a:r>
          <a:endParaRPr lang="en-US"/>
        </a:p>
      </dgm:t>
    </dgm:pt>
    <dgm:pt modelId="{303D85E4-37DC-4631-8ABC-70947FE98B7B}" type="parTrans" cxnId="{D83A02D6-EAA6-4BD9-A458-D0E80BF29AA4}">
      <dgm:prSet/>
      <dgm:spPr/>
      <dgm:t>
        <a:bodyPr/>
        <a:lstStyle/>
        <a:p>
          <a:endParaRPr lang="en-US"/>
        </a:p>
      </dgm:t>
    </dgm:pt>
    <dgm:pt modelId="{03E3E02C-F595-47F8-AF14-8FADFF07CB89}" type="sibTrans" cxnId="{D83A02D6-EAA6-4BD9-A458-D0E80BF29AA4}">
      <dgm:prSet/>
      <dgm:spPr/>
      <dgm:t>
        <a:bodyPr/>
        <a:lstStyle/>
        <a:p>
          <a:endParaRPr lang="en-US"/>
        </a:p>
      </dgm:t>
    </dgm:pt>
    <dgm:pt modelId="{095C9363-4A22-47EA-A260-E7A392066ECD}">
      <dgm:prSet/>
      <dgm:spPr/>
      <dgm:t>
        <a:bodyPr/>
        <a:lstStyle/>
        <a:p>
          <a:r>
            <a:rPr lang="nb-NO"/>
            <a:t>Flere mottar Arbeidsavklaringspenger AAP</a:t>
          </a:r>
          <a:endParaRPr lang="en-US"/>
        </a:p>
      </dgm:t>
    </dgm:pt>
    <dgm:pt modelId="{43715A1B-FABC-4E8A-81D2-0DD67EBA782B}" type="parTrans" cxnId="{20338C53-CB1E-490C-9673-FD298706CF26}">
      <dgm:prSet/>
      <dgm:spPr/>
      <dgm:t>
        <a:bodyPr/>
        <a:lstStyle/>
        <a:p>
          <a:endParaRPr lang="en-US"/>
        </a:p>
      </dgm:t>
    </dgm:pt>
    <dgm:pt modelId="{CE519F2F-75F6-445C-9CF2-362B8DF7C06C}" type="sibTrans" cxnId="{20338C53-CB1E-490C-9673-FD298706CF26}">
      <dgm:prSet/>
      <dgm:spPr/>
      <dgm:t>
        <a:bodyPr/>
        <a:lstStyle/>
        <a:p>
          <a:endParaRPr lang="en-US"/>
        </a:p>
      </dgm:t>
    </dgm:pt>
    <dgm:pt modelId="{DB630109-BB04-4EBE-BD60-8199D847FE55}">
      <dgm:prSet/>
      <dgm:spPr/>
      <dgm:t>
        <a:bodyPr/>
        <a:lstStyle/>
        <a:p>
          <a:r>
            <a:rPr lang="nb-NO" dirty="0"/>
            <a:t>Andelen ungdommer i utenforskap var nedadgående fra 2020 til 2021</a:t>
          </a:r>
          <a:endParaRPr lang="en-US" dirty="0"/>
        </a:p>
      </dgm:t>
    </dgm:pt>
    <dgm:pt modelId="{2A99D7D1-6461-4F02-B951-F0401B220969}" type="parTrans" cxnId="{52B92ED1-0A0D-4999-B716-F9429F17226E}">
      <dgm:prSet/>
      <dgm:spPr/>
      <dgm:t>
        <a:bodyPr/>
        <a:lstStyle/>
        <a:p>
          <a:endParaRPr lang="en-US"/>
        </a:p>
      </dgm:t>
    </dgm:pt>
    <dgm:pt modelId="{4FE1A530-2FD4-4758-B7AD-00F5A24E0027}" type="sibTrans" cxnId="{52B92ED1-0A0D-4999-B716-F9429F17226E}">
      <dgm:prSet/>
      <dgm:spPr/>
      <dgm:t>
        <a:bodyPr/>
        <a:lstStyle/>
        <a:p>
          <a:endParaRPr lang="en-US"/>
        </a:p>
      </dgm:t>
    </dgm:pt>
    <dgm:pt modelId="{CCDCFD40-AC04-4F21-9E8F-1600103393CA}">
      <dgm:prSet/>
      <dgm:spPr/>
      <dgm:t>
        <a:bodyPr/>
        <a:lstStyle/>
        <a:p>
          <a:r>
            <a:rPr lang="nb-NO"/>
            <a:t>Unge med psykiske plager og lidelser er økende</a:t>
          </a:r>
          <a:endParaRPr lang="en-US"/>
        </a:p>
      </dgm:t>
    </dgm:pt>
    <dgm:pt modelId="{5D79071F-35EA-469F-8BD1-487A518959D2}" type="parTrans" cxnId="{886CD1F9-5A4D-4B4F-A0D1-34F66EDC4D27}">
      <dgm:prSet/>
      <dgm:spPr/>
      <dgm:t>
        <a:bodyPr/>
        <a:lstStyle/>
        <a:p>
          <a:endParaRPr lang="en-US"/>
        </a:p>
      </dgm:t>
    </dgm:pt>
    <dgm:pt modelId="{E917A54E-44B2-4C57-A13C-41EB9605042D}" type="sibTrans" cxnId="{886CD1F9-5A4D-4B4F-A0D1-34F66EDC4D27}">
      <dgm:prSet/>
      <dgm:spPr/>
      <dgm:t>
        <a:bodyPr/>
        <a:lstStyle/>
        <a:p>
          <a:endParaRPr lang="en-US"/>
        </a:p>
      </dgm:t>
    </dgm:pt>
    <dgm:pt modelId="{27127321-7078-4591-824F-B16F1CF57B88}">
      <dgm:prSet/>
      <dgm:spPr/>
      <dgm:t>
        <a:bodyPr/>
        <a:lstStyle/>
        <a:p>
          <a:r>
            <a:rPr lang="nb-NO"/>
            <a:t>Flere familier lever i vedvarende lavinntekt</a:t>
          </a:r>
          <a:endParaRPr lang="en-US"/>
        </a:p>
      </dgm:t>
    </dgm:pt>
    <dgm:pt modelId="{40DA663C-BC1A-48E9-A02E-8E9DF772A6B5}" type="parTrans" cxnId="{75FCC934-7E8B-41D0-902E-58FB05BD0AC3}">
      <dgm:prSet/>
      <dgm:spPr/>
      <dgm:t>
        <a:bodyPr/>
        <a:lstStyle/>
        <a:p>
          <a:endParaRPr lang="en-US"/>
        </a:p>
      </dgm:t>
    </dgm:pt>
    <dgm:pt modelId="{C3DE3DCD-5E0A-4DBB-819C-13E1B45B408D}" type="sibTrans" cxnId="{75FCC934-7E8B-41D0-902E-58FB05BD0AC3}">
      <dgm:prSet/>
      <dgm:spPr/>
      <dgm:t>
        <a:bodyPr/>
        <a:lstStyle/>
        <a:p>
          <a:endParaRPr lang="en-US"/>
        </a:p>
      </dgm:t>
    </dgm:pt>
    <dgm:pt modelId="{0E3193AC-A7ED-48BB-82CC-0045EEB7676D}">
      <dgm:prSet/>
      <dgm:spPr/>
      <dgm:t>
        <a:bodyPr/>
        <a:lstStyle/>
        <a:p>
          <a:r>
            <a:rPr lang="nb-NO"/>
            <a:t>Færre mottok økonomisk sosialhjelp fra 2020 – 2022</a:t>
          </a:r>
          <a:endParaRPr lang="en-US"/>
        </a:p>
      </dgm:t>
    </dgm:pt>
    <dgm:pt modelId="{4608FD86-8715-4CE4-A89F-C5E1E97674B3}" type="parTrans" cxnId="{EA023B4E-A765-4BBC-B3E7-953D6539F6E9}">
      <dgm:prSet/>
      <dgm:spPr/>
      <dgm:t>
        <a:bodyPr/>
        <a:lstStyle/>
        <a:p>
          <a:endParaRPr lang="en-US"/>
        </a:p>
      </dgm:t>
    </dgm:pt>
    <dgm:pt modelId="{0AA176BC-47F4-491A-BE01-97C84C7B2729}" type="sibTrans" cxnId="{EA023B4E-A765-4BBC-B3E7-953D6539F6E9}">
      <dgm:prSet/>
      <dgm:spPr/>
      <dgm:t>
        <a:bodyPr/>
        <a:lstStyle/>
        <a:p>
          <a:endParaRPr lang="en-US"/>
        </a:p>
      </dgm:t>
    </dgm:pt>
    <dgm:pt modelId="{D74FCF3C-985D-468F-B714-5C5CD5E08833}" type="pres">
      <dgm:prSet presAssocID="{6C8E024A-E91E-4DC7-8E61-42F55A3C420B}" presName="diagram" presStyleCnt="0">
        <dgm:presLayoutVars>
          <dgm:dir/>
          <dgm:resizeHandles val="exact"/>
        </dgm:presLayoutVars>
      </dgm:prSet>
      <dgm:spPr/>
    </dgm:pt>
    <dgm:pt modelId="{4347D081-FDF6-4D52-8D47-3E93E4CEDEC5}" type="pres">
      <dgm:prSet presAssocID="{79E3FF6B-6F05-4912-A286-6046294A3FB7}" presName="node" presStyleLbl="node1" presStyleIdx="0" presStyleCnt="8">
        <dgm:presLayoutVars>
          <dgm:bulletEnabled val="1"/>
        </dgm:presLayoutVars>
      </dgm:prSet>
      <dgm:spPr/>
    </dgm:pt>
    <dgm:pt modelId="{C8B8B797-1A9E-4803-BF15-915DE44CAE6B}" type="pres">
      <dgm:prSet presAssocID="{04CB62C1-C198-41CA-B8C6-B765EFC04B29}" presName="sibTrans" presStyleCnt="0"/>
      <dgm:spPr/>
    </dgm:pt>
    <dgm:pt modelId="{5D045971-1F69-4B99-ACBA-54C85760BDC8}" type="pres">
      <dgm:prSet presAssocID="{C626A7AF-2EE3-43DD-89BB-C1C6F5EADEBE}" presName="node" presStyleLbl="node1" presStyleIdx="1" presStyleCnt="8">
        <dgm:presLayoutVars>
          <dgm:bulletEnabled val="1"/>
        </dgm:presLayoutVars>
      </dgm:prSet>
      <dgm:spPr/>
    </dgm:pt>
    <dgm:pt modelId="{46989A09-8002-4809-9BCA-3B1946DE0CE7}" type="pres">
      <dgm:prSet presAssocID="{BB391CC8-56C8-4F4B-8DD9-4F3B24132368}" presName="sibTrans" presStyleCnt="0"/>
      <dgm:spPr/>
    </dgm:pt>
    <dgm:pt modelId="{A399F716-E60A-451B-90DF-FBA48E047380}" type="pres">
      <dgm:prSet presAssocID="{6AE7BC65-2DAA-4F84-99D2-DF73280E8047}" presName="node" presStyleLbl="node1" presStyleIdx="2" presStyleCnt="8">
        <dgm:presLayoutVars>
          <dgm:bulletEnabled val="1"/>
        </dgm:presLayoutVars>
      </dgm:prSet>
      <dgm:spPr/>
    </dgm:pt>
    <dgm:pt modelId="{2E453AAC-02DF-4382-9A9A-FAC364F9150D}" type="pres">
      <dgm:prSet presAssocID="{03E3E02C-F595-47F8-AF14-8FADFF07CB89}" presName="sibTrans" presStyleCnt="0"/>
      <dgm:spPr/>
    </dgm:pt>
    <dgm:pt modelId="{B8B9DAF9-B584-48B8-94A0-B0A3C5A663EA}" type="pres">
      <dgm:prSet presAssocID="{095C9363-4A22-47EA-A260-E7A392066ECD}" presName="node" presStyleLbl="node1" presStyleIdx="3" presStyleCnt="8">
        <dgm:presLayoutVars>
          <dgm:bulletEnabled val="1"/>
        </dgm:presLayoutVars>
      </dgm:prSet>
      <dgm:spPr/>
    </dgm:pt>
    <dgm:pt modelId="{7C2D871C-3E01-4551-8885-95874022C38B}" type="pres">
      <dgm:prSet presAssocID="{CE519F2F-75F6-445C-9CF2-362B8DF7C06C}" presName="sibTrans" presStyleCnt="0"/>
      <dgm:spPr/>
    </dgm:pt>
    <dgm:pt modelId="{BAE8E098-713E-480C-A578-CE527D708A7D}" type="pres">
      <dgm:prSet presAssocID="{DB630109-BB04-4EBE-BD60-8199D847FE55}" presName="node" presStyleLbl="node1" presStyleIdx="4" presStyleCnt="8">
        <dgm:presLayoutVars>
          <dgm:bulletEnabled val="1"/>
        </dgm:presLayoutVars>
      </dgm:prSet>
      <dgm:spPr/>
    </dgm:pt>
    <dgm:pt modelId="{4062FD4E-1F89-4EBC-8E09-0737F73D5A3E}" type="pres">
      <dgm:prSet presAssocID="{4FE1A530-2FD4-4758-B7AD-00F5A24E0027}" presName="sibTrans" presStyleCnt="0"/>
      <dgm:spPr/>
    </dgm:pt>
    <dgm:pt modelId="{51691BF5-D215-4FAB-B25F-C099D9EB47F0}" type="pres">
      <dgm:prSet presAssocID="{CCDCFD40-AC04-4F21-9E8F-1600103393CA}" presName="node" presStyleLbl="node1" presStyleIdx="5" presStyleCnt="8">
        <dgm:presLayoutVars>
          <dgm:bulletEnabled val="1"/>
        </dgm:presLayoutVars>
      </dgm:prSet>
      <dgm:spPr/>
    </dgm:pt>
    <dgm:pt modelId="{F36EA5E9-4268-44AF-979A-F6CB2242A4EF}" type="pres">
      <dgm:prSet presAssocID="{E917A54E-44B2-4C57-A13C-41EB9605042D}" presName="sibTrans" presStyleCnt="0"/>
      <dgm:spPr/>
    </dgm:pt>
    <dgm:pt modelId="{55064738-2825-4C7F-AB7E-B53F9A067BBB}" type="pres">
      <dgm:prSet presAssocID="{27127321-7078-4591-824F-B16F1CF57B88}" presName="node" presStyleLbl="node1" presStyleIdx="6" presStyleCnt="8">
        <dgm:presLayoutVars>
          <dgm:bulletEnabled val="1"/>
        </dgm:presLayoutVars>
      </dgm:prSet>
      <dgm:spPr/>
    </dgm:pt>
    <dgm:pt modelId="{C8319F89-91A2-49A2-B9C0-3F50732913BB}" type="pres">
      <dgm:prSet presAssocID="{C3DE3DCD-5E0A-4DBB-819C-13E1B45B408D}" presName="sibTrans" presStyleCnt="0"/>
      <dgm:spPr/>
    </dgm:pt>
    <dgm:pt modelId="{1FF1E0CD-BA71-4E87-926A-BCF459ED087D}" type="pres">
      <dgm:prSet presAssocID="{0E3193AC-A7ED-48BB-82CC-0045EEB7676D}" presName="node" presStyleLbl="node1" presStyleIdx="7" presStyleCnt="8">
        <dgm:presLayoutVars>
          <dgm:bulletEnabled val="1"/>
        </dgm:presLayoutVars>
      </dgm:prSet>
      <dgm:spPr/>
    </dgm:pt>
  </dgm:ptLst>
  <dgm:cxnLst>
    <dgm:cxn modelId="{8CF1BE26-8BCD-4E4B-A829-C0D0A6D2F66B}" type="presOf" srcId="{27127321-7078-4591-824F-B16F1CF57B88}" destId="{55064738-2825-4C7F-AB7E-B53F9A067BBB}" srcOrd="0" destOrd="0" presId="urn:microsoft.com/office/officeart/2005/8/layout/default"/>
    <dgm:cxn modelId="{68007A31-94ED-4071-B3D2-8BC586A73C1B}" type="presOf" srcId="{095C9363-4A22-47EA-A260-E7A392066ECD}" destId="{B8B9DAF9-B584-48B8-94A0-B0A3C5A663EA}" srcOrd="0" destOrd="0" presId="urn:microsoft.com/office/officeart/2005/8/layout/default"/>
    <dgm:cxn modelId="{75FCC934-7E8B-41D0-902E-58FB05BD0AC3}" srcId="{6C8E024A-E91E-4DC7-8E61-42F55A3C420B}" destId="{27127321-7078-4591-824F-B16F1CF57B88}" srcOrd="6" destOrd="0" parTransId="{40DA663C-BC1A-48E9-A02E-8E9DF772A6B5}" sibTransId="{C3DE3DCD-5E0A-4DBB-819C-13E1B45B408D}"/>
    <dgm:cxn modelId="{79594563-8219-4300-8CCF-3B0EE039EB94}" srcId="{6C8E024A-E91E-4DC7-8E61-42F55A3C420B}" destId="{79E3FF6B-6F05-4912-A286-6046294A3FB7}" srcOrd="0" destOrd="0" parTransId="{5D943159-FBEE-4440-804D-A6F64B5CFEEF}" sibTransId="{04CB62C1-C198-41CA-B8C6-B765EFC04B29}"/>
    <dgm:cxn modelId="{4F436367-7366-423A-9443-8105BA0EE048}" srcId="{6C8E024A-E91E-4DC7-8E61-42F55A3C420B}" destId="{C626A7AF-2EE3-43DD-89BB-C1C6F5EADEBE}" srcOrd="1" destOrd="0" parTransId="{F2B41095-2EDB-45C3-BDD1-678DDB94E1BF}" sibTransId="{BB391CC8-56C8-4F4B-8DD9-4F3B24132368}"/>
    <dgm:cxn modelId="{EA023B4E-A765-4BBC-B3E7-953D6539F6E9}" srcId="{6C8E024A-E91E-4DC7-8E61-42F55A3C420B}" destId="{0E3193AC-A7ED-48BB-82CC-0045EEB7676D}" srcOrd="7" destOrd="0" parTransId="{4608FD86-8715-4CE4-A89F-C5E1E97674B3}" sibTransId="{0AA176BC-47F4-491A-BE01-97C84C7B2729}"/>
    <dgm:cxn modelId="{20338C53-CB1E-490C-9673-FD298706CF26}" srcId="{6C8E024A-E91E-4DC7-8E61-42F55A3C420B}" destId="{095C9363-4A22-47EA-A260-E7A392066ECD}" srcOrd="3" destOrd="0" parTransId="{43715A1B-FABC-4E8A-81D2-0DD67EBA782B}" sibTransId="{CE519F2F-75F6-445C-9CF2-362B8DF7C06C}"/>
    <dgm:cxn modelId="{30E63574-B123-4DE1-B44F-E90E4C9EC6F4}" type="presOf" srcId="{DB630109-BB04-4EBE-BD60-8199D847FE55}" destId="{BAE8E098-713E-480C-A578-CE527D708A7D}" srcOrd="0" destOrd="0" presId="urn:microsoft.com/office/officeart/2005/8/layout/default"/>
    <dgm:cxn modelId="{A2C1349B-A6E6-40AA-967E-2A7D31130F8B}" type="presOf" srcId="{6C8E024A-E91E-4DC7-8E61-42F55A3C420B}" destId="{D74FCF3C-985D-468F-B714-5C5CD5E08833}" srcOrd="0" destOrd="0" presId="urn:microsoft.com/office/officeart/2005/8/layout/default"/>
    <dgm:cxn modelId="{C551979E-D628-4CE4-8929-0A14C5376C4C}" type="presOf" srcId="{0E3193AC-A7ED-48BB-82CC-0045EEB7676D}" destId="{1FF1E0CD-BA71-4E87-926A-BCF459ED087D}" srcOrd="0" destOrd="0" presId="urn:microsoft.com/office/officeart/2005/8/layout/default"/>
    <dgm:cxn modelId="{E68F19AF-8EFA-45CA-ACCD-CEBBB9D70AEB}" type="presOf" srcId="{CCDCFD40-AC04-4F21-9E8F-1600103393CA}" destId="{51691BF5-D215-4FAB-B25F-C099D9EB47F0}" srcOrd="0" destOrd="0" presId="urn:microsoft.com/office/officeart/2005/8/layout/default"/>
    <dgm:cxn modelId="{52B92ED1-0A0D-4999-B716-F9429F17226E}" srcId="{6C8E024A-E91E-4DC7-8E61-42F55A3C420B}" destId="{DB630109-BB04-4EBE-BD60-8199D847FE55}" srcOrd="4" destOrd="0" parTransId="{2A99D7D1-6461-4F02-B951-F0401B220969}" sibTransId="{4FE1A530-2FD4-4758-B7AD-00F5A24E0027}"/>
    <dgm:cxn modelId="{D83A02D6-EAA6-4BD9-A458-D0E80BF29AA4}" srcId="{6C8E024A-E91E-4DC7-8E61-42F55A3C420B}" destId="{6AE7BC65-2DAA-4F84-99D2-DF73280E8047}" srcOrd="2" destOrd="0" parTransId="{303D85E4-37DC-4631-8ABC-70947FE98B7B}" sibTransId="{03E3E02C-F595-47F8-AF14-8FADFF07CB89}"/>
    <dgm:cxn modelId="{CEFD0DD8-1B08-4ED4-A590-F7465D408B58}" type="presOf" srcId="{C626A7AF-2EE3-43DD-89BB-C1C6F5EADEBE}" destId="{5D045971-1F69-4B99-ACBA-54C85760BDC8}" srcOrd="0" destOrd="0" presId="urn:microsoft.com/office/officeart/2005/8/layout/default"/>
    <dgm:cxn modelId="{67D8B1DC-2F76-456D-96F6-D35C530E2A2C}" type="presOf" srcId="{79E3FF6B-6F05-4912-A286-6046294A3FB7}" destId="{4347D081-FDF6-4D52-8D47-3E93E4CEDEC5}" srcOrd="0" destOrd="0" presId="urn:microsoft.com/office/officeart/2005/8/layout/default"/>
    <dgm:cxn modelId="{4FE7DCEC-D037-4F0E-A084-11D1CC8C1636}" type="presOf" srcId="{6AE7BC65-2DAA-4F84-99D2-DF73280E8047}" destId="{A399F716-E60A-451B-90DF-FBA48E047380}" srcOrd="0" destOrd="0" presId="urn:microsoft.com/office/officeart/2005/8/layout/default"/>
    <dgm:cxn modelId="{886CD1F9-5A4D-4B4F-A0D1-34F66EDC4D27}" srcId="{6C8E024A-E91E-4DC7-8E61-42F55A3C420B}" destId="{CCDCFD40-AC04-4F21-9E8F-1600103393CA}" srcOrd="5" destOrd="0" parTransId="{5D79071F-35EA-469F-8BD1-487A518959D2}" sibTransId="{E917A54E-44B2-4C57-A13C-41EB9605042D}"/>
    <dgm:cxn modelId="{1AC15B10-9583-4820-958F-8334CEA8FAD1}" type="presParOf" srcId="{D74FCF3C-985D-468F-B714-5C5CD5E08833}" destId="{4347D081-FDF6-4D52-8D47-3E93E4CEDEC5}" srcOrd="0" destOrd="0" presId="urn:microsoft.com/office/officeart/2005/8/layout/default"/>
    <dgm:cxn modelId="{985B7141-8AA8-42A0-9FAE-9043F23C43E4}" type="presParOf" srcId="{D74FCF3C-985D-468F-B714-5C5CD5E08833}" destId="{C8B8B797-1A9E-4803-BF15-915DE44CAE6B}" srcOrd="1" destOrd="0" presId="urn:microsoft.com/office/officeart/2005/8/layout/default"/>
    <dgm:cxn modelId="{28615DEB-EE06-4410-B789-8BA0450166DC}" type="presParOf" srcId="{D74FCF3C-985D-468F-B714-5C5CD5E08833}" destId="{5D045971-1F69-4B99-ACBA-54C85760BDC8}" srcOrd="2" destOrd="0" presId="urn:microsoft.com/office/officeart/2005/8/layout/default"/>
    <dgm:cxn modelId="{98224ADE-3F73-4386-BE28-BF65EFDE8E30}" type="presParOf" srcId="{D74FCF3C-985D-468F-B714-5C5CD5E08833}" destId="{46989A09-8002-4809-9BCA-3B1946DE0CE7}" srcOrd="3" destOrd="0" presId="urn:microsoft.com/office/officeart/2005/8/layout/default"/>
    <dgm:cxn modelId="{627AA004-16BE-453B-9A0C-0882097B18D9}" type="presParOf" srcId="{D74FCF3C-985D-468F-B714-5C5CD5E08833}" destId="{A399F716-E60A-451B-90DF-FBA48E047380}" srcOrd="4" destOrd="0" presId="urn:microsoft.com/office/officeart/2005/8/layout/default"/>
    <dgm:cxn modelId="{D0C575B7-988E-44CD-BFBC-B2E0342EA822}" type="presParOf" srcId="{D74FCF3C-985D-468F-B714-5C5CD5E08833}" destId="{2E453AAC-02DF-4382-9A9A-FAC364F9150D}" srcOrd="5" destOrd="0" presId="urn:microsoft.com/office/officeart/2005/8/layout/default"/>
    <dgm:cxn modelId="{4764BCA8-59E7-4AFB-8142-43F1FAB158A6}" type="presParOf" srcId="{D74FCF3C-985D-468F-B714-5C5CD5E08833}" destId="{B8B9DAF9-B584-48B8-94A0-B0A3C5A663EA}" srcOrd="6" destOrd="0" presId="urn:microsoft.com/office/officeart/2005/8/layout/default"/>
    <dgm:cxn modelId="{BD4332B7-CB37-4EB3-8099-95463CA3DC66}" type="presParOf" srcId="{D74FCF3C-985D-468F-B714-5C5CD5E08833}" destId="{7C2D871C-3E01-4551-8885-95874022C38B}" srcOrd="7" destOrd="0" presId="urn:microsoft.com/office/officeart/2005/8/layout/default"/>
    <dgm:cxn modelId="{AF0B5083-BC81-4F6F-8087-C3A8382F56F9}" type="presParOf" srcId="{D74FCF3C-985D-468F-B714-5C5CD5E08833}" destId="{BAE8E098-713E-480C-A578-CE527D708A7D}" srcOrd="8" destOrd="0" presId="urn:microsoft.com/office/officeart/2005/8/layout/default"/>
    <dgm:cxn modelId="{69DEA918-6857-4AA4-B065-B538BCB23F28}" type="presParOf" srcId="{D74FCF3C-985D-468F-B714-5C5CD5E08833}" destId="{4062FD4E-1F89-4EBC-8E09-0737F73D5A3E}" srcOrd="9" destOrd="0" presId="urn:microsoft.com/office/officeart/2005/8/layout/default"/>
    <dgm:cxn modelId="{BCC9F5E1-1E0F-4AF9-9149-EAF678049915}" type="presParOf" srcId="{D74FCF3C-985D-468F-B714-5C5CD5E08833}" destId="{51691BF5-D215-4FAB-B25F-C099D9EB47F0}" srcOrd="10" destOrd="0" presId="urn:microsoft.com/office/officeart/2005/8/layout/default"/>
    <dgm:cxn modelId="{0D51C3B5-9223-4EAB-8AC3-17482D8D0291}" type="presParOf" srcId="{D74FCF3C-985D-468F-B714-5C5CD5E08833}" destId="{F36EA5E9-4268-44AF-979A-F6CB2242A4EF}" srcOrd="11" destOrd="0" presId="urn:microsoft.com/office/officeart/2005/8/layout/default"/>
    <dgm:cxn modelId="{DFFEB06B-5CA8-44AE-BCBF-E6C82A19D848}" type="presParOf" srcId="{D74FCF3C-985D-468F-B714-5C5CD5E08833}" destId="{55064738-2825-4C7F-AB7E-B53F9A067BBB}" srcOrd="12" destOrd="0" presId="urn:microsoft.com/office/officeart/2005/8/layout/default"/>
    <dgm:cxn modelId="{1137AE89-FB92-44BC-904A-04CAEA81EB6C}" type="presParOf" srcId="{D74FCF3C-985D-468F-B714-5C5CD5E08833}" destId="{C8319F89-91A2-49A2-B9C0-3F50732913BB}" srcOrd="13" destOrd="0" presId="urn:microsoft.com/office/officeart/2005/8/layout/default"/>
    <dgm:cxn modelId="{770C9AD5-714D-4447-87F0-26BED1C99AED}" type="presParOf" srcId="{D74FCF3C-985D-468F-B714-5C5CD5E08833}" destId="{1FF1E0CD-BA71-4E87-926A-BCF459ED087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E024A-E91E-4DC7-8E61-42F55A3C420B}"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79E3FF6B-6F05-4912-A286-6046294A3FB7}">
      <dgm:prSet/>
      <dgm:spPr/>
      <dgm:t>
        <a:bodyPr/>
        <a:lstStyle/>
        <a:p>
          <a:r>
            <a:rPr lang="nb-NO" dirty="0"/>
            <a:t>Tverrsektorielt samarbeid </a:t>
          </a:r>
          <a:endParaRPr lang="en-US" dirty="0"/>
        </a:p>
      </dgm:t>
    </dgm:pt>
    <dgm:pt modelId="{5D943159-FBEE-4440-804D-A6F64B5CFEEF}" type="parTrans" cxnId="{79594563-8219-4300-8CCF-3B0EE039EB94}">
      <dgm:prSet/>
      <dgm:spPr/>
      <dgm:t>
        <a:bodyPr/>
        <a:lstStyle/>
        <a:p>
          <a:endParaRPr lang="en-US"/>
        </a:p>
      </dgm:t>
    </dgm:pt>
    <dgm:pt modelId="{04CB62C1-C198-41CA-B8C6-B765EFC04B29}" type="sibTrans" cxnId="{79594563-8219-4300-8CCF-3B0EE039EB94}">
      <dgm:prSet/>
      <dgm:spPr/>
      <dgm:t>
        <a:bodyPr/>
        <a:lstStyle/>
        <a:p>
          <a:endParaRPr lang="en-US"/>
        </a:p>
      </dgm:t>
    </dgm:pt>
    <dgm:pt modelId="{6AE7BC65-2DAA-4F84-99D2-DF73280E8047}">
      <dgm:prSet/>
      <dgm:spPr/>
      <dgm:t>
        <a:bodyPr/>
        <a:lstStyle/>
        <a:p>
          <a:r>
            <a:rPr lang="nb-NO" dirty="0"/>
            <a:t>Arbeid og levekår</a:t>
          </a:r>
          <a:endParaRPr lang="en-US" dirty="0"/>
        </a:p>
      </dgm:t>
    </dgm:pt>
    <dgm:pt modelId="{303D85E4-37DC-4631-8ABC-70947FE98B7B}" type="parTrans" cxnId="{D83A02D6-EAA6-4BD9-A458-D0E80BF29AA4}">
      <dgm:prSet/>
      <dgm:spPr/>
      <dgm:t>
        <a:bodyPr/>
        <a:lstStyle/>
        <a:p>
          <a:endParaRPr lang="en-US"/>
        </a:p>
      </dgm:t>
    </dgm:pt>
    <dgm:pt modelId="{03E3E02C-F595-47F8-AF14-8FADFF07CB89}" type="sibTrans" cxnId="{D83A02D6-EAA6-4BD9-A458-D0E80BF29AA4}">
      <dgm:prSet/>
      <dgm:spPr/>
      <dgm:t>
        <a:bodyPr/>
        <a:lstStyle/>
        <a:p>
          <a:endParaRPr lang="en-US"/>
        </a:p>
      </dgm:t>
    </dgm:pt>
    <dgm:pt modelId="{095C9363-4A22-47EA-A260-E7A392066ECD}">
      <dgm:prSet/>
      <dgm:spPr/>
      <dgm:t>
        <a:bodyPr/>
        <a:lstStyle/>
        <a:p>
          <a:r>
            <a:rPr lang="nb-NO" dirty="0"/>
            <a:t>Trygge og gode oppvekstmiljøer </a:t>
          </a:r>
          <a:endParaRPr lang="en-US" dirty="0"/>
        </a:p>
      </dgm:t>
    </dgm:pt>
    <dgm:pt modelId="{43715A1B-FABC-4E8A-81D2-0DD67EBA782B}" type="parTrans" cxnId="{20338C53-CB1E-490C-9673-FD298706CF26}">
      <dgm:prSet/>
      <dgm:spPr/>
      <dgm:t>
        <a:bodyPr/>
        <a:lstStyle/>
        <a:p>
          <a:endParaRPr lang="en-US"/>
        </a:p>
      </dgm:t>
    </dgm:pt>
    <dgm:pt modelId="{CE519F2F-75F6-445C-9CF2-362B8DF7C06C}" type="sibTrans" cxnId="{20338C53-CB1E-490C-9673-FD298706CF26}">
      <dgm:prSet/>
      <dgm:spPr/>
      <dgm:t>
        <a:bodyPr/>
        <a:lstStyle/>
        <a:p>
          <a:endParaRPr lang="en-US"/>
        </a:p>
      </dgm:t>
    </dgm:pt>
    <dgm:pt modelId="{DB630109-BB04-4EBE-BD60-8199D847FE55}">
      <dgm:prSet/>
      <dgm:spPr/>
      <dgm:t>
        <a:bodyPr/>
        <a:lstStyle/>
        <a:p>
          <a:r>
            <a:rPr lang="nb-NO" dirty="0"/>
            <a:t>Utdanning og arbeidsliv</a:t>
          </a:r>
          <a:endParaRPr lang="en-US" dirty="0"/>
        </a:p>
      </dgm:t>
    </dgm:pt>
    <dgm:pt modelId="{2A99D7D1-6461-4F02-B951-F0401B220969}" type="parTrans" cxnId="{52B92ED1-0A0D-4999-B716-F9429F17226E}">
      <dgm:prSet/>
      <dgm:spPr/>
      <dgm:t>
        <a:bodyPr/>
        <a:lstStyle/>
        <a:p>
          <a:endParaRPr lang="en-US"/>
        </a:p>
      </dgm:t>
    </dgm:pt>
    <dgm:pt modelId="{4FE1A530-2FD4-4758-B7AD-00F5A24E0027}" type="sibTrans" cxnId="{52B92ED1-0A0D-4999-B716-F9429F17226E}">
      <dgm:prSet/>
      <dgm:spPr/>
      <dgm:t>
        <a:bodyPr/>
        <a:lstStyle/>
        <a:p>
          <a:endParaRPr lang="en-US"/>
        </a:p>
      </dgm:t>
    </dgm:pt>
    <dgm:pt modelId="{CCDCFD40-AC04-4F21-9E8F-1600103393CA}">
      <dgm:prSet/>
      <dgm:spPr/>
      <dgm:t>
        <a:bodyPr/>
        <a:lstStyle/>
        <a:p>
          <a:r>
            <a:rPr lang="nb-NO" dirty="0"/>
            <a:t>Et arbeidsliv i kontinuerlig omstilling</a:t>
          </a:r>
          <a:endParaRPr lang="en-US" dirty="0"/>
        </a:p>
      </dgm:t>
    </dgm:pt>
    <dgm:pt modelId="{5D79071F-35EA-469F-8BD1-487A518959D2}" type="parTrans" cxnId="{886CD1F9-5A4D-4B4F-A0D1-34F66EDC4D27}">
      <dgm:prSet/>
      <dgm:spPr/>
      <dgm:t>
        <a:bodyPr/>
        <a:lstStyle/>
        <a:p>
          <a:endParaRPr lang="en-US"/>
        </a:p>
      </dgm:t>
    </dgm:pt>
    <dgm:pt modelId="{E917A54E-44B2-4C57-A13C-41EB9605042D}" type="sibTrans" cxnId="{886CD1F9-5A4D-4B4F-A0D1-34F66EDC4D27}">
      <dgm:prSet/>
      <dgm:spPr/>
      <dgm:t>
        <a:bodyPr/>
        <a:lstStyle/>
        <a:p>
          <a:endParaRPr lang="en-US"/>
        </a:p>
      </dgm:t>
    </dgm:pt>
    <dgm:pt modelId="{27127321-7078-4591-824F-B16F1CF57B88}">
      <dgm:prSet/>
      <dgm:spPr/>
      <dgm:t>
        <a:bodyPr/>
        <a:lstStyle/>
        <a:p>
          <a:r>
            <a:rPr lang="nb-NO" dirty="0"/>
            <a:t>Flere flyktninger</a:t>
          </a:r>
          <a:endParaRPr lang="en-US" dirty="0"/>
        </a:p>
      </dgm:t>
    </dgm:pt>
    <dgm:pt modelId="{40DA663C-BC1A-48E9-A02E-8E9DF772A6B5}" type="parTrans" cxnId="{75FCC934-7E8B-41D0-902E-58FB05BD0AC3}">
      <dgm:prSet/>
      <dgm:spPr/>
      <dgm:t>
        <a:bodyPr/>
        <a:lstStyle/>
        <a:p>
          <a:endParaRPr lang="en-US"/>
        </a:p>
      </dgm:t>
    </dgm:pt>
    <dgm:pt modelId="{C3DE3DCD-5E0A-4DBB-819C-13E1B45B408D}" type="sibTrans" cxnId="{75FCC934-7E8B-41D0-902E-58FB05BD0AC3}">
      <dgm:prSet/>
      <dgm:spPr/>
      <dgm:t>
        <a:bodyPr/>
        <a:lstStyle/>
        <a:p>
          <a:endParaRPr lang="en-US"/>
        </a:p>
      </dgm:t>
    </dgm:pt>
    <dgm:pt modelId="{D78AB241-627B-43DB-9FFA-CFFD1AC447E7}">
      <dgm:prSet/>
      <dgm:spPr/>
      <dgm:t>
        <a:bodyPr/>
        <a:lstStyle/>
        <a:p>
          <a:r>
            <a:rPr lang="nb-NO" dirty="0"/>
            <a:t>Kommunens innsatstrapp</a:t>
          </a:r>
          <a:endParaRPr lang="en-US" dirty="0"/>
        </a:p>
      </dgm:t>
    </dgm:pt>
    <dgm:pt modelId="{A39C4754-CFEF-49F8-A699-D8C3798141AC}" type="parTrans" cxnId="{ECBCBB92-7A9C-4B98-AB4B-608A909F4480}">
      <dgm:prSet/>
      <dgm:spPr/>
      <dgm:t>
        <a:bodyPr/>
        <a:lstStyle/>
        <a:p>
          <a:endParaRPr lang="nb-NO"/>
        </a:p>
      </dgm:t>
    </dgm:pt>
    <dgm:pt modelId="{599480E7-0D6F-4753-AE50-47B836243FBF}" type="sibTrans" cxnId="{ECBCBB92-7A9C-4B98-AB4B-608A909F4480}">
      <dgm:prSet/>
      <dgm:spPr/>
      <dgm:t>
        <a:bodyPr/>
        <a:lstStyle/>
        <a:p>
          <a:endParaRPr lang="nb-NO"/>
        </a:p>
      </dgm:t>
    </dgm:pt>
    <dgm:pt modelId="{D74FCF3C-985D-468F-B714-5C5CD5E08833}" type="pres">
      <dgm:prSet presAssocID="{6C8E024A-E91E-4DC7-8E61-42F55A3C420B}" presName="diagram" presStyleCnt="0">
        <dgm:presLayoutVars>
          <dgm:dir/>
          <dgm:resizeHandles val="exact"/>
        </dgm:presLayoutVars>
      </dgm:prSet>
      <dgm:spPr/>
    </dgm:pt>
    <dgm:pt modelId="{4347D081-FDF6-4D52-8D47-3E93E4CEDEC5}" type="pres">
      <dgm:prSet presAssocID="{79E3FF6B-6F05-4912-A286-6046294A3FB7}" presName="node" presStyleLbl="node1" presStyleIdx="0" presStyleCnt="7">
        <dgm:presLayoutVars>
          <dgm:bulletEnabled val="1"/>
        </dgm:presLayoutVars>
      </dgm:prSet>
      <dgm:spPr/>
    </dgm:pt>
    <dgm:pt modelId="{C8B8B797-1A9E-4803-BF15-915DE44CAE6B}" type="pres">
      <dgm:prSet presAssocID="{04CB62C1-C198-41CA-B8C6-B765EFC04B29}" presName="sibTrans" presStyleCnt="0"/>
      <dgm:spPr/>
    </dgm:pt>
    <dgm:pt modelId="{A399F716-E60A-451B-90DF-FBA48E047380}" type="pres">
      <dgm:prSet presAssocID="{6AE7BC65-2DAA-4F84-99D2-DF73280E8047}" presName="node" presStyleLbl="node1" presStyleIdx="1" presStyleCnt="7" custLinFactX="100000" custLinFactNeighborX="113728" custLinFactNeighborY="898">
        <dgm:presLayoutVars>
          <dgm:bulletEnabled val="1"/>
        </dgm:presLayoutVars>
      </dgm:prSet>
      <dgm:spPr/>
    </dgm:pt>
    <dgm:pt modelId="{2E453AAC-02DF-4382-9A9A-FAC364F9150D}" type="pres">
      <dgm:prSet presAssocID="{03E3E02C-F595-47F8-AF14-8FADFF07CB89}" presName="sibTrans" presStyleCnt="0"/>
      <dgm:spPr/>
    </dgm:pt>
    <dgm:pt modelId="{B8B9DAF9-B584-48B8-94A0-B0A3C5A663EA}" type="pres">
      <dgm:prSet presAssocID="{095C9363-4A22-47EA-A260-E7A392066ECD}" presName="node" presStyleLbl="node1" presStyleIdx="2" presStyleCnt="7" custLinFactX="-10680" custLinFactNeighborX="-100000" custLinFactNeighborY="866">
        <dgm:presLayoutVars>
          <dgm:bulletEnabled val="1"/>
        </dgm:presLayoutVars>
      </dgm:prSet>
      <dgm:spPr/>
    </dgm:pt>
    <dgm:pt modelId="{7C2D871C-3E01-4551-8885-95874022C38B}" type="pres">
      <dgm:prSet presAssocID="{CE519F2F-75F6-445C-9CF2-362B8DF7C06C}" presName="sibTrans" presStyleCnt="0"/>
      <dgm:spPr/>
    </dgm:pt>
    <dgm:pt modelId="{BAE8E098-713E-480C-A578-CE527D708A7D}" type="pres">
      <dgm:prSet presAssocID="{DB630109-BB04-4EBE-BD60-8199D847FE55}" presName="node" presStyleLbl="node1" presStyleIdx="3" presStyleCnt="7" custLinFactX="-15000" custLinFactNeighborX="-100000" custLinFactNeighborY="-193">
        <dgm:presLayoutVars>
          <dgm:bulletEnabled val="1"/>
        </dgm:presLayoutVars>
      </dgm:prSet>
      <dgm:spPr/>
    </dgm:pt>
    <dgm:pt modelId="{4062FD4E-1F89-4EBC-8E09-0737F73D5A3E}" type="pres">
      <dgm:prSet presAssocID="{4FE1A530-2FD4-4758-B7AD-00F5A24E0027}" presName="sibTrans" presStyleCnt="0"/>
      <dgm:spPr/>
    </dgm:pt>
    <dgm:pt modelId="{51691BF5-D215-4FAB-B25F-C099D9EB47F0}" type="pres">
      <dgm:prSet presAssocID="{CCDCFD40-AC04-4F21-9E8F-1600103393CA}" presName="node" presStyleLbl="node1" presStyleIdx="4" presStyleCnt="7" custLinFactNeighborY="2013">
        <dgm:presLayoutVars>
          <dgm:bulletEnabled val="1"/>
        </dgm:presLayoutVars>
      </dgm:prSet>
      <dgm:spPr/>
    </dgm:pt>
    <dgm:pt modelId="{F36EA5E9-4268-44AF-979A-F6CB2242A4EF}" type="pres">
      <dgm:prSet presAssocID="{E917A54E-44B2-4C57-A13C-41EB9605042D}" presName="sibTrans" presStyleCnt="0"/>
      <dgm:spPr/>
    </dgm:pt>
    <dgm:pt modelId="{55064738-2825-4C7F-AB7E-B53F9A067BBB}" type="pres">
      <dgm:prSet presAssocID="{27127321-7078-4591-824F-B16F1CF57B88}" presName="node" presStyleLbl="node1" presStyleIdx="5" presStyleCnt="7" custLinFactNeighborY="2013">
        <dgm:presLayoutVars>
          <dgm:bulletEnabled val="1"/>
        </dgm:presLayoutVars>
      </dgm:prSet>
      <dgm:spPr/>
    </dgm:pt>
    <dgm:pt modelId="{24664263-4AF8-4737-8DF1-B28AA6343B27}" type="pres">
      <dgm:prSet presAssocID="{C3DE3DCD-5E0A-4DBB-819C-13E1B45B408D}" presName="sibTrans" presStyleCnt="0"/>
      <dgm:spPr/>
    </dgm:pt>
    <dgm:pt modelId="{DAEA9F52-E8DD-47E1-80E0-96DFF05F1E74}" type="pres">
      <dgm:prSet presAssocID="{D78AB241-627B-43DB-9FFA-CFFD1AC447E7}" presName="node" presStyleLbl="node1" presStyleIdx="6" presStyleCnt="7" custLinFactNeighborY="2013">
        <dgm:presLayoutVars>
          <dgm:bulletEnabled val="1"/>
        </dgm:presLayoutVars>
      </dgm:prSet>
      <dgm:spPr/>
    </dgm:pt>
  </dgm:ptLst>
  <dgm:cxnLst>
    <dgm:cxn modelId="{8CF1BE26-8BCD-4E4B-A829-C0D0A6D2F66B}" type="presOf" srcId="{27127321-7078-4591-824F-B16F1CF57B88}" destId="{55064738-2825-4C7F-AB7E-B53F9A067BBB}" srcOrd="0" destOrd="0" presId="urn:microsoft.com/office/officeart/2005/8/layout/default"/>
    <dgm:cxn modelId="{68007A31-94ED-4071-B3D2-8BC586A73C1B}" type="presOf" srcId="{095C9363-4A22-47EA-A260-E7A392066ECD}" destId="{B8B9DAF9-B584-48B8-94A0-B0A3C5A663EA}" srcOrd="0" destOrd="0" presId="urn:microsoft.com/office/officeart/2005/8/layout/default"/>
    <dgm:cxn modelId="{75FCC934-7E8B-41D0-902E-58FB05BD0AC3}" srcId="{6C8E024A-E91E-4DC7-8E61-42F55A3C420B}" destId="{27127321-7078-4591-824F-B16F1CF57B88}" srcOrd="5" destOrd="0" parTransId="{40DA663C-BC1A-48E9-A02E-8E9DF772A6B5}" sibTransId="{C3DE3DCD-5E0A-4DBB-819C-13E1B45B408D}"/>
    <dgm:cxn modelId="{79594563-8219-4300-8CCF-3B0EE039EB94}" srcId="{6C8E024A-E91E-4DC7-8E61-42F55A3C420B}" destId="{79E3FF6B-6F05-4912-A286-6046294A3FB7}" srcOrd="0" destOrd="0" parTransId="{5D943159-FBEE-4440-804D-A6F64B5CFEEF}" sibTransId="{04CB62C1-C198-41CA-B8C6-B765EFC04B29}"/>
    <dgm:cxn modelId="{79DD8F4E-817D-4D6D-987C-9257205F538A}" type="presOf" srcId="{D78AB241-627B-43DB-9FFA-CFFD1AC447E7}" destId="{DAEA9F52-E8DD-47E1-80E0-96DFF05F1E74}" srcOrd="0" destOrd="0" presId="urn:microsoft.com/office/officeart/2005/8/layout/default"/>
    <dgm:cxn modelId="{20338C53-CB1E-490C-9673-FD298706CF26}" srcId="{6C8E024A-E91E-4DC7-8E61-42F55A3C420B}" destId="{095C9363-4A22-47EA-A260-E7A392066ECD}" srcOrd="2" destOrd="0" parTransId="{43715A1B-FABC-4E8A-81D2-0DD67EBA782B}" sibTransId="{CE519F2F-75F6-445C-9CF2-362B8DF7C06C}"/>
    <dgm:cxn modelId="{30E63574-B123-4DE1-B44F-E90E4C9EC6F4}" type="presOf" srcId="{DB630109-BB04-4EBE-BD60-8199D847FE55}" destId="{BAE8E098-713E-480C-A578-CE527D708A7D}" srcOrd="0" destOrd="0" presId="urn:microsoft.com/office/officeart/2005/8/layout/default"/>
    <dgm:cxn modelId="{ECBCBB92-7A9C-4B98-AB4B-608A909F4480}" srcId="{6C8E024A-E91E-4DC7-8E61-42F55A3C420B}" destId="{D78AB241-627B-43DB-9FFA-CFFD1AC447E7}" srcOrd="6" destOrd="0" parTransId="{A39C4754-CFEF-49F8-A699-D8C3798141AC}" sibTransId="{599480E7-0D6F-4753-AE50-47B836243FBF}"/>
    <dgm:cxn modelId="{A2C1349B-A6E6-40AA-967E-2A7D31130F8B}" type="presOf" srcId="{6C8E024A-E91E-4DC7-8E61-42F55A3C420B}" destId="{D74FCF3C-985D-468F-B714-5C5CD5E08833}" srcOrd="0" destOrd="0" presId="urn:microsoft.com/office/officeart/2005/8/layout/default"/>
    <dgm:cxn modelId="{E68F19AF-8EFA-45CA-ACCD-CEBBB9D70AEB}" type="presOf" srcId="{CCDCFD40-AC04-4F21-9E8F-1600103393CA}" destId="{51691BF5-D215-4FAB-B25F-C099D9EB47F0}" srcOrd="0" destOrd="0" presId="urn:microsoft.com/office/officeart/2005/8/layout/default"/>
    <dgm:cxn modelId="{52B92ED1-0A0D-4999-B716-F9429F17226E}" srcId="{6C8E024A-E91E-4DC7-8E61-42F55A3C420B}" destId="{DB630109-BB04-4EBE-BD60-8199D847FE55}" srcOrd="3" destOrd="0" parTransId="{2A99D7D1-6461-4F02-B951-F0401B220969}" sibTransId="{4FE1A530-2FD4-4758-B7AD-00F5A24E0027}"/>
    <dgm:cxn modelId="{D83A02D6-EAA6-4BD9-A458-D0E80BF29AA4}" srcId="{6C8E024A-E91E-4DC7-8E61-42F55A3C420B}" destId="{6AE7BC65-2DAA-4F84-99D2-DF73280E8047}" srcOrd="1" destOrd="0" parTransId="{303D85E4-37DC-4631-8ABC-70947FE98B7B}" sibTransId="{03E3E02C-F595-47F8-AF14-8FADFF07CB89}"/>
    <dgm:cxn modelId="{67D8B1DC-2F76-456D-96F6-D35C530E2A2C}" type="presOf" srcId="{79E3FF6B-6F05-4912-A286-6046294A3FB7}" destId="{4347D081-FDF6-4D52-8D47-3E93E4CEDEC5}" srcOrd="0" destOrd="0" presId="urn:microsoft.com/office/officeart/2005/8/layout/default"/>
    <dgm:cxn modelId="{4FE7DCEC-D037-4F0E-A084-11D1CC8C1636}" type="presOf" srcId="{6AE7BC65-2DAA-4F84-99D2-DF73280E8047}" destId="{A399F716-E60A-451B-90DF-FBA48E047380}" srcOrd="0" destOrd="0" presId="urn:microsoft.com/office/officeart/2005/8/layout/default"/>
    <dgm:cxn modelId="{886CD1F9-5A4D-4B4F-A0D1-34F66EDC4D27}" srcId="{6C8E024A-E91E-4DC7-8E61-42F55A3C420B}" destId="{CCDCFD40-AC04-4F21-9E8F-1600103393CA}" srcOrd="4" destOrd="0" parTransId="{5D79071F-35EA-469F-8BD1-487A518959D2}" sibTransId="{E917A54E-44B2-4C57-A13C-41EB9605042D}"/>
    <dgm:cxn modelId="{1AC15B10-9583-4820-958F-8334CEA8FAD1}" type="presParOf" srcId="{D74FCF3C-985D-468F-B714-5C5CD5E08833}" destId="{4347D081-FDF6-4D52-8D47-3E93E4CEDEC5}" srcOrd="0" destOrd="0" presId="urn:microsoft.com/office/officeart/2005/8/layout/default"/>
    <dgm:cxn modelId="{985B7141-8AA8-42A0-9FAE-9043F23C43E4}" type="presParOf" srcId="{D74FCF3C-985D-468F-B714-5C5CD5E08833}" destId="{C8B8B797-1A9E-4803-BF15-915DE44CAE6B}" srcOrd="1" destOrd="0" presId="urn:microsoft.com/office/officeart/2005/8/layout/default"/>
    <dgm:cxn modelId="{627AA004-16BE-453B-9A0C-0882097B18D9}" type="presParOf" srcId="{D74FCF3C-985D-468F-B714-5C5CD5E08833}" destId="{A399F716-E60A-451B-90DF-FBA48E047380}" srcOrd="2" destOrd="0" presId="urn:microsoft.com/office/officeart/2005/8/layout/default"/>
    <dgm:cxn modelId="{D0C575B7-988E-44CD-BFBC-B2E0342EA822}" type="presParOf" srcId="{D74FCF3C-985D-468F-B714-5C5CD5E08833}" destId="{2E453AAC-02DF-4382-9A9A-FAC364F9150D}" srcOrd="3" destOrd="0" presId="urn:microsoft.com/office/officeart/2005/8/layout/default"/>
    <dgm:cxn modelId="{4764BCA8-59E7-4AFB-8142-43F1FAB158A6}" type="presParOf" srcId="{D74FCF3C-985D-468F-B714-5C5CD5E08833}" destId="{B8B9DAF9-B584-48B8-94A0-B0A3C5A663EA}" srcOrd="4" destOrd="0" presId="urn:microsoft.com/office/officeart/2005/8/layout/default"/>
    <dgm:cxn modelId="{BD4332B7-CB37-4EB3-8099-95463CA3DC66}" type="presParOf" srcId="{D74FCF3C-985D-468F-B714-5C5CD5E08833}" destId="{7C2D871C-3E01-4551-8885-95874022C38B}" srcOrd="5" destOrd="0" presId="urn:microsoft.com/office/officeart/2005/8/layout/default"/>
    <dgm:cxn modelId="{AF0B5083-BC81-4F6F-8087-C3A8382F56F9}" type="presParOf" srcId="{D74FCF3C-985D-468F-B714-5C5CD5E08833}" destId="{BAE8E098-713E-480C-A578-CE527D708A7D}" srcOrd="6" destOrd="0" presId="urn:microsoft.com/office/officeart/2005/8/layout/default"/>
    <dgm:cxn modelId="{69DEA918-6857-4AA4-B065-B538BCB23F28}" type="presParOf" srcId="{D74FCF3C-985D-468F-B714-5C5CD5E08833}" destId="{4062FD4E-1F89-4EBC-8E09-0737F73D5A3E}" srcOrd="7" destOrd="0" presId="urn:microsoft.com/office/officeart/2005/8/layout/default"/>
    <dgm:cxn modelId="{BCC9F5E1-1E0F-4AF9-9149-EAF678049915}" type="presParOf" srcId="{D74FCF3C-985D-468F-B714-5C5CD5E08833}" destId="{51691BF5-D215-4FAB-B25F-C099D9EB47F0}" srcOrd="8" destOrd="0" presId="urn:microsoft.com/office/officeart/2005/8/layout/default"/>
    <dgm:cxn modelId="{0D51C3B5-9223-4EAB-8AC3-17482D8D0291}" type="presParOf" srcId="{D74FCF3C-985D-468F-B714-5C5CD5E08833}" destId="{F36EA5E9-4268-44AF-979A-F6CB2242A4EF}" srcOrd="9" destOrd="0" presId="urn:microsoft.com/office/officeart/2005/8/layout/default"/>
    <dgm:cxn modelId="{DFFEB06B-5CA8-44AE-BCBF-E6C82A19D848}" type="presParOf" srcId="{D74FCF3C-985D-468F-B714-5C5CD5E08833}" destId="{55064738-2825-4C7F-AB7E-B53F9A067BBB}" srcOrd="10" destOrd="0" presId="urn:microsoft.com/office/officeart/2005/8/layout/default"/>
    <dgm:cxn modelId="{C45C7C46-5929-4D73-B185-75C74583A072}" type="presParOf" srcId="{D74FCF3C-985D-468F-B714-5C5CD5E08833}" destId="{24664263-4AF8-4737-8DF1-B28AA6343B27}" srcOrd="11" destOrd="0" presId="urn:microsoft.com/office/officeart/2005/8/layout/default"/>
    <dgm:cxn modelId="{7403BF6C-24E8-4377-8B7B-29C2BECFF053}" type="presParOf" srcId="{D74FCF3C-985D-468F-B714-5C5CD5E08833}" destId="{DAEA9F52-E8DD-47E1-80E0-96DFF05F1E7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E024A-E91E-4DC7-8E61-42F55A3C420B}"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79E3FF6B-6F05-4912-A286-6046294A3FB7}">
      <dgm:prSet/>
      <dgm:spPr/>
      <dgm:t>
        <a:bodyPr/>
        <a:lstStyle/>
        <a:p>
          <a:r>
            <a:rPr lang="en-US" dirty="0" err="1"/>
            <a:t>Nasjonal</a:t>
          </a:r>
          <a:r>
            <a:rPr lang="en-US" dirty="0"/>
            <a:t> </a:t>
          </a:r>
          <a:r>
            <a:rPr lang="en-US" dirty="0" err="1"/>
            <a:t>ungdomsgaranti</a:t>
          </a:r>
          <a:endParaRPr lang="en-US" dirty="0"/>
        </a:p>
      </dgm:t>
    </dgm:pt>
    <dgm:pt modelId="{5D943159-FBEE-4440-804D-A6F64B5CFEEF}" type="parTrans" cxnId="{79594563-8219-4300-8CCF-3B0EE039EB94}">
      <dgm:prSet/>
      <dgm:spPr/>
      <dgm:t>
        <a:bodyPr/>
        <a:lstStyle/>
        <a:p>
          <a:endParaRPr lang="en-US"/>
        </a:p>
      </dgm:t>
    </dgm:pt>
    <dgm:pt modelId="{04CB62C1-C198-41CA-B8C6-B765EFC04B29}" type="sibTrans" cxnId="{79594563-8219-4300-8CCF-3B0EE039EB94}">
      <dgm:prSet/>
      <dgm:spPr/>
      <dgm:t>
        <a:bodyPr/>
        <a:lstStyle/>
        <a:p>
          <a:endParaRPr lang="en-US"/>
        </a:p>
      </dgm:t>
    </dgm:pt>
    <dgm:pt modelId="{6AE7BC65-2DAA-4F84-99D2-DF73280E8047}">
      <dgm:prSet/>
      <dgm:spPr/>
      <dgm:t>
        <a:bodyPr/>
        <a:lstStyle/>
        <a:p>
          <a:r>
            <a:rPr lang="en-US" dirty="0"/>
            <a:t>Inn I </a:t>
          </a:r>
          <a:r>
            <a:rPr lang="en-US" dirty="0" err="1"/>
            <a:t>jobb</a:t>
          </a:r>
          <a:endParaRPr lang="en-US" dirty="0"/>
        </a:p>
      </dgm:t>
    </dgm:pt>
    <dgm:pt modelId="{303D85E4-37DC-4631-8ABC-70947FE98B7B}" type="parTrans" cxnId="{D83A02D6-EAA6-4BD9-A458-D0E80BF29AA4}">
      <dgm:prSet/>
      <dgm:spPr/>
      <dgm:t>
        <a:bodyPr/>
        <a:lstStyle/>
        <a:p>
          <a:endParaRPr lang="en-US"/>
        </a:p>
      </dgm:t>
    </dgm:pt>
    <dgm:pt modelId="{03E3E02C-F595-47F8-AF14-8FADFF07CB89}" type="sibTrans" cxnId="{D83A02D6-EAA6-4BD9-A458-D0E80BF29AA4}">
      <dgm:prSet/>
      <dgm:spPr/>
      <dgm:t>
        <a:bodyPr/>
        <a:lstStyle/>
        <a:p>
          <a:endParaRPr lang="en-US"/>
        </a:p>
      </dgm:t>
    </dgm:pt>
    <dgm:pt modelId="{095C9363-4A22-47EA-A260-E7A392066ECD}">
      <dgm:prSet/>
      <dgm:spPr/>
      <dgm:t>
        <a:bodyPr/>
        <a:lstStyle/>
        <a:p>
          <a:r>
            <a:rPr lang="en-US" dirty="0"/>
            <a:t>Ung support – Los </a:t>
          </a:r>
          <a:r>
            <a:rPr lang="en-US" dirty="0" err="1"/>
            <a:t>ordningen</a:t>
          </a:r>
          <a:endParaRPr lang="en-US" dirty="0"/>
        </a:p>
      </dgm:t>
    </dgm:pt>
    <dgm:pt modelId="{43715A1B-FABC-4E8A-81D2-0DD67EBA782B}" type="parTrans" cxnId="{20338C53-CB1E-490C-9673-FD298706CF26}">
      <dgm:prSet/>
      <dgm:spPr/>
      <dgm:t>
        <a:bodyPr/>
        <a:lstStyle/>
        <a:p>
          <a:endParaRPr lang="en-US"/>
        </a:p>
      </dgm:t>
    </dgm:pt>
    <dgm:pt modelId="{CE519F2F-75F6-445C-9CF2-362B8DF7C06C}" type="sibTrans" cxnId="{20338C53-CB1E-490C-9673-FD298706CF26}">
      <dgm:prSet/>
      <dgm:spPr/>
      <dgm:t>
        <a:bodyPr/>
        <a:lstStyle/>
        <a:p>
          <a:endParaRPr lang="en-US"/>
        </a:p>
      </dgm:t>
    </dgm:pt>
    <dgm:pt modelId="{DB630109-BB04-4EBE-BD60-8199D847FE55}">
      <dgm:prSet/>
      <dgm:spPr/>
      <dgm:t>
        <a:bodyPr/>
        <a:lstStyle/>
        <a:p>
          <a:r>
            <a:rPr lang="en-US" dirty="0" err="1"/>
            <a:t>Ungdomshub</a:t>
          </a:r>
          <a:endParaRPr lang="en-US" dirty="0"/>
        </a:p>
      </dgm:t>
    </dgm:pt>
    <dgm:pt modelId="{2A99D7D1-6461-4F02-B951-F0401B220969}" type="parTrans" cxnId="{52B92ED1-0A0D-4999-B716-F9429F17226E}">
      <dgm:prSet/>
      <dgm:spPr/>
      <dgm:t>
        <a:bodyPr/>
        <a:lstStyle/>
        <a:p>
          <a:endParaRPr lang="en-US"/>
        </a:p>
      </dgm:t>
    </dgm:pt>
    <dgm:pt modelId="{4FE1A530-2FD4-4758-B7AD-00F5A24E0027}" type="sibTrans" cxnId="{52B92ED1-0A0D-4999-B716-F9429F17226E}">
      <dgm:prSet/>
      <dgm:spPr/>
      <dgm:t>
        <a:bodyPr/>
        <a:lstStyle/>
        <a:p>
          <a:endParaRPr lang="en-US"/>
        </a:p>
      </dgm:t>
    </dgm:pt>
    <dgm:pt modelId="{CCDCFD40-AC04-4F21-9E8F-1600103393CA}">
      <dgm:prSet/>
      <dgm:spPr/>
      <dgm:t>
        <a:bodyPr/>
        <a:lstStyle/>
        <a:p>
          <a:r>
            <a:rPr lang="en-US" dirty="0"/>
            <a:t>IPS </a:t>
          </a:r>
          <a:r>
            <a:rPr lang="en-US" dirty="0" err="1"/>
            <a:t>ung</a:t>
          </a:r>
          <a:endParaRPr lang="en-US" dirty="0"/>
        </a:p>
      </dgm:t>
    </dgm:pt>
    <dgm:pt modelId="{5D79071F-35EA-469F-8BD1-487A518959D2}" type="parTrans" cxnId="{886CD1F9-5A4D-4B4F-A0D1-34F66EDC4D27}">
      <dgm:prSet/>
      <dgm:spPr/>
      <dgm:t>
        <a:bodyPr/>
        <a:lstStyle/>
        <a:p>
          <a:endParaRPr lang="en-US"/>
        </a:p>
      </dgm:t>
    </dgm:pt>
    <dgm:pt modelId="{E917A54E-44B2-4C57-A13C-41EB9605042D}" type="sibTrans" cxnId="{886CD1F9-5A4D-4B4F-A0D1-34F66EDC4D27}">
      <dgm:prSet/>
      <dgm:spPr/>
      <dgm:t>
        <a:bodyPr/>
        <a:lstStyle/>
        <a:p>
          <a:endParaRPr lang="en-US"/>
        </a:p>
      </dgm:t>
    </dgm:pt>
    <dgm:pt modelId="{27127321-7078-4591-824F-B16F1CF57B88}">
      <dgm:prSet/>
      <dgm:spPr/>
      <dgm:t>
        <a:bodyPr/>
        <a:lstStyle/>
        <a:p>
          <a:r>
            <a:rPr lang="en-US" dirty="0" err="1"/>
            <a:t>Jobbsentralen</a:t>
          </a:r>
          <a:endParaRPr lang="en-US" dirty="0"/>
        </a:p>
      </dgm:t>
    </dgm:pt>
    <dgm:pt modelId="{40DA663C-BC1A-48E9-A02E-8E9DF772A6B5}" type="parTrans" cxnId="{75FCC934-7E8B-41D0-902E-58FB05BD0AC3}">
      <dgm:prSet/>
      <dgm:spPr/>
      <dgm:t>
        <a:bodyPr/>
        <a:lstStyle/>
        <a:p>
          <a:endParaRPr lang="en-US"/>
        </a:p>
      </dgm:t>
    </dgm:pt>
    <dgm:pt modelId="{C3DE3DCD-5E0A-4DBB-819C-13E1B45B408D}" type="sibTrans" cxnId="{75FCC934-7E8B-41D0-902E-58FB05BD0AC3}">
      <dgm:prSet/>
      <dgm:spPr/>
      <dgm:t>
        <a:bodyPr/>
        <a:lstStyle/>
        <a:p>
          <a:endParaRPr lang="en-US"/>
        </a:p>
      </dgm:t>
    </dgm:pt>
    <dgm:pt modelId="{F812219B-C5DD-4A4E-ABFE-AB10A3472B5B}">
      <dgm:prSet/>
      <dgm:spPr/>
      <dgm:t>
        <a:bodyPr/>
        <a:lstStyle/>
        <a:p>
          <a:r>
            <a:rPr lang="en-US" dirty="0" err="1"/>
            <a:t>Jobbsjansen</a:t>
          </a:r>
          <a:r>
            <a:rPr lang="en-US" dirty="0"/>
            <a:t> – </a:t>
          </a:r>
          <a:r>
            <a:rPr lang="en-US" dirty="0" err="1"/>
            <a:t>Jakten</a:t>
          </a:r>
          <a:r>
            <a:rPr lang="en-US" dirty="0"/>
            <a:t> </a:t>
          </a:r>
          <a:r>
            <a:rPr lang="en-US" dirty="0" err="1"/>
            <a:t>på</a:t>
          </a:r>
          <a:r>
            <a:rPr lang="en-US" dirty="0"/>
            <a:t> </a:t>
          </a:r>
          <a:r>
            <a:rPr lang="en-US" dirty="0" err="1"/>
            <a:t>yrkesidentiteten</a:t>
          </a:r>
          <a:endParaRPr lang="en-US" dirty="0"/>
        </a:p>
      </dgm:t>
    </dgm:pt>
    <dgm:pt modelId="{4E036559-17DB-4D20-B90C-03CCF05FB3DD}" type="parTrans" cxnId="{7ACAD33B-E7B5-4398-9067-68B23C7BAA2F}">
      <dgm:prSet/>
      <dgm:spPr/>
      <dgm:t>
        <a:bodyPr/>
        <a:lstStyle/>
        <a:p>
          <a:endParaRPr lang="nb-NO"/>
        </a:p>
      </dgm:t>
    </dgm:pt>
    <dgm:pt modelId="{728DA2D4-38C6-4362-AFC8-33EBCAAA6BB5}" type="sibTrans" cxnId="{7ACAD33B-E7B5-4398-9067-68B23C7BAA2F}">
      <dgm:prSet/>
      <dgm:spPr/>
      <dgm:t>
        <a:bodyPr/>
        <a:lstStyle/>
        <a:p>
          <a:endParaRPr lang="nb-NO"/>
        </a:p>
      </dgm:t>
    </dgm:pt>
    <dgm:pt modelId="{1723C00C-466F-43F7-9970-A1BFA1DB1D6C}">
      <dgm:prSet/>
      <dgm:spPr/>
      <dgm:t>
        <a:bodyPr/>
        <a:lstStyle/>
        <a:p>
          <a:r>
            <a:rPr lang="en-US" dirty="0"/>
            <a:t>Nye </a:t>
          </a:r>
          <a:r>
            <a:rPr lang="en-US" dirty="0" err="1"/>
            <a:t>Mønstre</a:t>
          </a:r>
          <a:r>
            <a:rPr lang="en-US" dirty="0"/>
            <a:t> – </a:t>
          </a:r>
          <a:r>
            <a:rPr lang="en-US" dirty="0" err="1"/>
            <a:t>Trygg</a:t>
          </a:r>
          <a:r>
            <a:rPr lang="en-US" dirty="0"/>
            <a:t> </a:t>
          </a:r>
          <a:r>
            <a:rPr lang="en-US" dirty="0" err="1"/>
            <a:t>oppvekst</a:t>
          </a:r>
          <a:endParaRPr lang="en-US" dirty="0"/>
        </a:p>
      </dgm:t>
    </dgm:pt>
    <dgm:pt modelId="{185FD55D-5CD6-4238-9D65-641913B1EA28}" type="parTrans" cxnId="{C3852B9D-9EFF-4A07-8A09-FDF27818C86E}">
      <dgm:prSet/>
      <dgm:spPr/>
      <dgm:t>
        <a:bodyPr/>
        <a:lstStyle/>
        <a:p>
          <a:endParaRPr lang="nb-NO"/>
        </a:p>
      </dgm:t>
    </dgm:pt>
    <dgm:pt modelId="{D430BB89-7C00-480F-8944-5894E7022D77}" type="sibTrans" cxnId="{C3852B9D-9EFF-4A07-8A09-FDF27818C86E}">
      <dgm:prSet/>
      <dgm:spPr/>
      <dgm:t>
        <a:bodyPr/>
        <a:lstStyle/>
        <a:p>
          <a:endParaRPr lang="nb-NO"/>
        </a:p>
      </dgm:t>
    </dgm:pt>
    <dgm:pt modelId="{FFBBD2B8-B47B-414B-98FB-7DF332E251F0}">
      <dgm:prSet/>
      <dgm:spPr/>
      <dgm:t>
        <a:bodyPr/>
        <a:lstStyle/>
        <a:p>
          <a:r>
            <a:rPr lang="en-US" dirty="0"/>
            <a:t>NAV </a:t>
          </a:r>
          <a:r>
            <a:rPr lang="en-US" dirty="0" err="1"/>
            <a:t>sjekker</a:t>
          </a:r>
          <a:r>
            <a:rPr lang="en-US" dirty="0"/>
            <a:t> inn</a:t>
          </a:r>
        </a:p>
      </dgm:t>
    </dgm:pt>
    <dgm:pt modelId="{FF2630A9-D68A-43E3-9B56-BD9D426858B8}" type="parTrans" cxnId="{ACB4EA4A-6260-4002-A865-175373F807D8}">
      <dgm:prSet/>
      <dgm:spPr/>
      <dgm:t>
        <a:bodyPr/>
        <a:lstStyle/>
        <a:p>
          <a:endParaRPr lang="nb-NO"/>
        </a:p>
      </dgm:t>
    </dgm:pt>
    <dgm:pt modelId="{9758E142-56B0-42B9-9D40-D8FB3B9CEFC4}" type="sibTrans" cxnId="{ACB4EA4A-6260-4002-A865-175373F807D8}">
      <dgm:prSet/>
      <dgm:spPr/>
      <dgm:t>
        <a:bodyPr/>
        <a:lstStyle/>
        <a:p>
          <a:endParaRPr lang="nb-NO"/>
        </a:p>
      </dgm:t>
    </dgm:pt>
    <dgm:pt modelId="{D74FCF3C-985D-468F-B714-5C5CD5E08833}" type="pres">
      <dgm:prSet presAssocID="{6C8E024A-E91E-4DC7-8E61-42F55A3C420B}" presName="diagram" presStyleCnt="0">
        <dgm:presLayoutVars>
          <dgm:dir/>
          <dgm:resizeHandles val="exact"/>
        </dgm:presLayoutVars>
      </dgm:prSet>
      <dgm:spPr/>
    </dgm:pt>
    <dgm:pt modelId="{4347D081-FDF6-4D52-8D47-3E93E4CEDEC5}" type="pres">
      <dgm:prSet presAssocID="{79E3FF6B-6F05-4912-A286-6046294A3FB7}" presName="node" presStyleLbl="node1" presStyleIdx="0" presStyleCnt="9">
        <dgm:presLayoutVars>
          <dgm:bulletEnabled val="1"/>
        </dgm:presLayoutVars>
      </dgm:prSet>
      <dgm:spPr/>
    </dgm:pt>
    <dgm:pt modelId="{C8B8B797-1A9E-4803-BF15-915DE44CAE6B}" type="pres">
      <dgm:prSet presAssocID="{04CB62C1-C198-41CA-B8C6-B765EFC04B29}" presName="sibTrans" presStyleCnt="0"/>
      <dgm:spPr/>
    </dgm:pt>
    <dgm:pt modelId="{A399F716-E60A-451B-90DF-FBA48E047380}" type="pres">
      <dgm:prSet presAssocID="{6AE7BC65-2DAA-4F84-99D2-DF73280E8047}" presName="node" presStyleLbl="node1" presStyleIdx="1" presStyleCnt="9" custLinFactX="100000" custLinFactNeighborX="117366" custLinFactNeighborY="205">
        <dgm:presLayoutVars>
          <dgm:bulletEnabled val="1"/>
        </dgm:presLayoutVars>
      </dgm:prSet>
      <dgm:spPr/>
    </dgm:pt>
    <dgm:pt modelId="{2E453AAC-02DF-4382-9A9A-FAC364F9150D}" type="pres">
      <dgm:prSet presAssocID="{03E3E02C-F595-47F8-AF14-8FADFF07CB89}" presName="sibTrans" presStyleCnt="0"/>
      <dgm:spPr/>
    </dgm:pt>
    <dgm:pt modelId="{B8B9DAF9-B584-48B8-94A0-B0A3C5A663EA}" type="pres">
      <dgm:prSet presAssocID="{095C9363-4A22-47EA-A260-E7A392066ECD}" presName="node" presStyleLbl="node1" presStyleIdx="2" presStyleCnt="9" custLinFactX="-10680" custLinFactNeighborX="-100000" custLinFactNeighborY="866">
        <dgm:presLayoutVars>
          <dgm:bulletEnabled val="1"/>
        </dgm:presLayoutVars>
      </dgm:prSet>
      <dgm:spPr/>
    </dgm:pt>
    <dgm:pt modelId="{7C2D871C-3E01-4551-8885-95874022C38B}" type="pres">
      <dgm:prSet presAssocID="{CE519F2F-75F6-445C-9CF2-362B8DF7C06C}" presName="sibTrans" presStyleCnt="0"/>
      <dgm:spPr/>
    </dgm:pt>
    <dgm:pt modelId="{BAE8E098-713E-480C-A578-CE527D708A7D}" type="pres">
      <dgm:prSet presAssocID="{DB630109-BB04-4EBE-BD60-8199D847FE55}" presName="node" presStyleLbl="node1" presStyleIdx="3" presStyleCnt="9" custLinFactX="-11366" custLinFactNeighborX="-100000" custLinFactNeighborY="-124">
        <dgm:presLayoutVars>
          <dgm:bulletEnabled val="1"/>
        </dgm:presLayoutVars>
      </dgm:prSet>
      <dgm:spPr/>
    </dgm:pt>
    <dgm:pt modelId="{4062FD4E-1F89-4EBC-8E09-0737F73D5A3E}" type="pres">
      <dgm:prSet presAssocID="{4FE1A530-2FD4-4758-B7AD-00F5A24E0027}" presName="sibTrans" presStyleCnt="0"/>
      <dgm:spPr/>
    </dgm:pt>
    <dgm:pt modelId="{74E39E5D-1B1F-4E8E-87AB-B04D03C72DE9}" type="pres">
      <dgm:prSet presAssocID="{F812219B-C5DD-4A4E-ABFE-AB10A3472B5B}" presName="node" presStyleLbl="node1" presStyleIdx="4" presStyleCnt="9" custLinFactY="16757" custLinFactNeighborX="1188" custLinFactNeighborY="100000">
        <dgm:presLayoutVars>
          <dgm:bulletEnabled val="1"/>
        </dgm:presLayoutVars>
      </dgm:prSet>
      <dgm:spPr/>
    </dgm:pt>
    <dgm:pt modelId="{7C8D69FA-673C-4934-82EA-00A160CC684C}" type="pres">
      <dgm:prSet presAssocID="{728DA2D4-38C6-4362-AFC8-33EBCAAA6BB5}" presName="sibTrans" presStyleCnt="0"/>
      <dgm:spPr/>
    </dgm:pt>
    <dgm:pt modelId="{443E6355-B817-43B3-BB8A-2B3EBC7135C3}" type="pres">
      <dgm:prSet presAssocID="{1723C00C-466F-43F7-9970-A1BFA1DB1D6C}" presName="node" presStyleLbl="node1" presStyleIdx="5" presStyleCnt="9" custLinFactX="8313" custLinFactNeighborX="100000" custLinFactNeighborY="6136">
        <dgm:presLayoutVars>
          <dgm:bulletEnabled val="1"/>
        </dgm:presLayoutVars>
      </dgm:prSet>
      <dgm:spPr/>
    </dgm:pt>
    <dgm:pt modelId="{70239DBB-0B54-4587-A466-7B78C62556CD}" type="pres">
      <dgm:prSet presAssocID="{D430BB89-7C00-480F-8944-5894E7022D77}" presName="sibTrans" presStyleCnt="0"/>
      <dgm:spPr/>
    </dgm:pt>
    <dgm:pt modelId="{5BED8588-D1ED-4C31-B245-DFFBB59A4FEE}" type="pres">
      <dgm:prSet presAssocID="{FFBBD2B8-B47B-414B-98FB-7DF332E251F0}" presName="node" presStyleLbl="node1" presStyleIdx="6" presStyleCnt="9" custLinFactX="7779" custLinFactNeighborX="100000" custLinFactNeighborY="6136">
        <dgm:presLayoutVars>
          <dgm:bulletEnabled val="1"/>
        </dgm:presLayoutVars>
      </dgm:prSet>
      <dgm:spPr/>
    </dgm:pt>
    <dgm:pt modelId="{EB194751-FC95-46BD-8179-9CB88A80395D}" type="pres">
      <dgm:prSet presAssocID="{9758E142-56B0-42B9-9D40-D8FB3B9CEFC4}" presName="sibTrans" presStyleCnt="0"/>
      <dgm:spPr/>
    </dgm:pt>
    <dgm:pt modelId="{51691BF5-D215-4FAB-B25F-C099D9EB47F0}" type="pres">
      <dgm:prSet presAssocID="{CCDCFD40-AC04-4F21-9E8F-1600103393CA}" presName="node" presStyleLbl="node1" presStyleIdx="7" presStyleCnt="9" custLinFactX="-129126" custLinFactNeighborX="-200000" custLinFactNeighborY="6136">
        <dgm:presLayoutVars>
          <dgm:bulletEnabled val="1"/>
        </dgm:presLayoutVars>
      </dgm:prSet>
      <dgm:spPr/>
    </dgm:pt>
    <dgm:pt modelId="{F36EA5E9-4268-44AF-979A-F6CB2242A4EF}" type="pres">
      <dgm:prSet presAssocID="{E917A54E-44B2-4C57-A13C-41EB9605042D}" presName="sibTrans" presStyleCnt="0"/>
      <dgm:spPr/>
    </dgm:pt>
    <dgm:pt modelId="{55064738-2825-4C7F-AB7E-B53F9A067BBB}" type="pres">
      <dgm:prSet presAssocID="{27127321-7078-4591-824F-B16F1CF57B88}" presName="node" presStyleLbl="node1" presStyleIdx="8" presStyleCnt="9" custLinFactY="-10531" custLinFactNeighborX="-56453" custLinFactNeighborY="-100000">
        <dgm:presLayoutVars>
          <dgm:bulletEnabled val="1"/>
        </dgm:presLayoutVars>
      </dgm:prSet>
      <dgm:spPr/>
    </dgm:pt>
  </dgm:ptLst>
  <dgm:cxnLst>
    <dgm:cxn modelId="{8CF1BE26-8BCD-4E4B-A829-C0D0A6D2F66B}" type="presOf" srcId="{27127321-7078-4591-824F-B16F1CF57B88}" destId="{55064738-2825-4C7F-AB7E-B53F9A067BBB}" srcOrd="0" destOrd="0" presId="urn:microsoft.com/office/officeart/2005/8/layout/default"/>
    <dgm:cxn modelId="{68007A31-94ED-4071-B3D2-8BC586A73C1B}" type="presOf" srcId="{095C9363-4A22-47EA-A260-E7A392066ECD}" destId="{B8B9DAF9-B584-48B8-94A0-B0A3C5A663EA}" srcOrd="0" destOrd="0" presId="urn:microsoft.com/office/officeart/2005/8/layout/default"/>
    <dgm:cxn modelId="{75FCC934-7E8B-41D0-902E-58FB05BD0AC3}" srcId="{6C8E024A-E91E-4DC7-8E61-42F55A3C420B}" destId="{27127321-7078-4591-824F-B16F1CF57B88}" srcOrd="8" destOrd="0" parTransId="{40DA663C-BC1A-48E9-A02E-8E9DF772A6B5}" sibTransId="{C3DE3DCD-5E0A-4DBB-819C-13E1B45B408D}"/>
    <dgm:cxn modelId="{7ACAD33B-E7B5-4398-9067-68B23C7BAA2F}" srcId="{6C8E024A-E91E-4DC7-8E61-42F55A3C420B}" destId="{F812219B-C5DD-4A4E-ABFE-AB10A3472B5B}" srcOrd="4" destOrd="0" parTransId="{4E036559-17DB-4D20-B90C-03CCF05FB3DD}" sibTransId="{728DA2D4-38C6-4362-AFC8-33EBCAAA6BB5}"/>
    <dgm:cxn modelId="{2A3EF85D-7CEA-4F18-8F38-2B7636BBBD28}" type="presOf" srcId="{F812219B-C5DD-4A4E-ABFE-AB10A3472B5B}" destId="{74E39E5D-1B1F-4E8E-87AB-B04D03C72DE9}" srcOrd="0" destOrd="0" presId="urn:microsoft.com/office/officeart/2005/8/layout/default"/>
    <dgm:cxn modelId="{79594563-8219-4300-8CCF-3B0EE039EB94}" srcId="{6C8E024A-E91E-4DC7-8E61-42F55A3C420B}" destId="{79E3FF6B-6F05-4912-A286-6046294A3FB7}" srcOrd="0" destOrd="0" parTransId="{5D943159-FBEE-4440-804D-A6F64B5CFEEF}" sibTransId="{04CB62C1-C198-41CA-B8C6-B765EFC04B29}"/>
    <dgm:cxn modelId="{ACB4EA4A-6260-4002-A865-175373F807D8}" srcId="{6C8E024A-E91E-4DC7-8E61-42F55A3C420B}" destId="{FFBBD2B8-B47B-414B-98FB-7DF332E251F0}" srcOrd="6" destOrd="0" parTransId="{FF2630A9-D68A-43E3-9B56-BD9D426858B8}" sibTransId="{9758E142-56B0-42B9-9D40-D8FB3B9CEFC4}"/>
    <dgm:cxn modelId="{20338C53-CB1E-490C-9673-FD298706CF26}" srcId="{6C8E024A-E91E-4DC7-8E61-42F55A3C420B}" destId="{095C9363-4A22-47EA-A260-E7A392066ECD}" srcOrd="2" destOrd="0" parTransId="{43715A1B-FABC-4E8A-81D2-0DD67EBA782B}" sibTransId="{CE519F2F-75F6-445C-9CF2-362B8DF7C06C}"/>
    <dgm:cxn modelId="{30E63574-B123-4DE1-B44F-E90E4C9EC6F4}" type="presOf" srcId="{DB630109-BB04-4EBE-BD60-8199D847FE55}" destId="{BAE8E098-713E-480C-A578-CE527D708A7D}" srcOrd="0" destOrd="0" presId="urn:microsoft.com/office/officeart/2005/8/layout/default"/>
    <dgm:cxn modelId="{69B7938F-EB40-4DC7-A7D0-D35FEF9FE64F}" type="presOf" srcId="{FFBBD2B8-B47B-414B-98FB-7DF332E251F0}" destId="{5BED8588-D1ED-4C31-B245-DFFBB59A4FEE}" srcOrd="0" destOrd="0" presId="urn:microsoft.com/office/officeart/2005/8/layout/default"/>
    <dgm:cxn modelId="{A2C1349B-A6E6-40AA-967E-2A7D31130F8B}" type="presOf" srcId="{6C8E024A-E91E-4DC7-8E61-42F55A3C420B}" destId="{D74FCF3C-985D-468F-B714-5C5CD5E08833}" srcOrd="0" destOrd="0" presId="urn:microsoft.com/office/officeart/2005/8/layout/default"/>
    <dgm:cxn modelId="{C3852B9D-9EFF-4A07-8A09-FDF27818C86E}" srcId="{6C8E024A-E91E-4DC7-8E61-42F55A3C420B}" destId="{1723C00C-466F-43F7-9970-A1BFA1DB1D6C}" srcOrd="5" destOrd="0" parTransId="{185FD55D-5CD6-4238-9D65-641913B1EA28}" sibTransId="{D430BB89-7C00-480F-8944-5894E7022D77}"/>
    <dgm:cxn modelId="{98F1B3A3-1AD0-47D8-B81C-2989F72C52FB}" type="presOf" srcId="{1723C00C-466F-43F7-9970-A1BFA1DB1D6C}" destId="{443E6355-B817-43B3-BB8A-2B3EBC7135C3}" srcOrd="0" destOrd="0" presId="urn:microsoft.com/office/officeart/2005/8/layout/default"/>
    <dgm:cxn modelId="{E68F19AF-8EFA-45CA-ACCD-CEBBB9D70AEB}" type="presOf" srcId="{CCDCFD40-AC04-4F21-9E8F-1600103393CA}" destId="{51691BF5-D215-4FAB-B25F-C099D9EB47F0}" srcOrd="0" destOrd="0" presId="urn:microsoft.com/office/officeart/2005/8/layout/default"/>
    <dgm:cxn modelId="{52B92ED1-0A0D-4999-B716-F9429F17226E}" srcId="{6C8E024A-E91E-4DC7-8E61-42F55A3C420B}" destId="{DB630109-BB04-4EBE-BD60-8199D847FE55}" srcOrd="3" destOrd="0" parTransId="{2A99D7D1-6461-4F02-B951-F0401B220969}" sibTransId="{4FE1A530-2FD4-4758-B7AD-00F5A24E0027}"/>
    <dgm:cxn modelId="{D83A02D6-EAA6-4BD9-A458-D0E80BF29AA4}" srcId="{6C8E024A-E91E-4DC7-8E61-42F55A3C420B}" destId="{6AE7BC65-2DAA-4F84-99D2-DF73280E8047}" srcOrd="1" destOrd="0" parTransId="{303D85E4-37DC-4631-8ABC-70947FE98B7B}" sibTransId="{03E3E02C-F595-47F8-AF14-8FADFF07CB89}"/>
    <dgm:cxn modelId="{67D8B1DC-2F76-456D-96F6-D35C530E2A2C}" type="presOf" srcId="{79E3FF6B-6F05-4912-A286-6046294A3FB7}" destId="{4347D081-FDF6-4D52-8D47-3E93E4CEDEC5}" srcOrd="0" destOrd="0" presId="urn:microsoft.com/office/officeart/2005/8/layout/default"/>
    <dgm:cxn modelId="{4FE7DCEC-D037-4F0E-A084-11D1CC8C1636}" type="presOf" srcId="{6AE7BC65-2DAA-4F84-99D2-DF73280E8047}" destId="{A399F716-E60A-451B-90DF-FBA48E047380}" srcOrd="0" destOrd="0" presId="urn:microsoft.com/office/officeart/2005/8/layout/default"/>
    <dgm:cxn modelId="{886CD1F9-5A4D-4B4F-A0D1-34F66EDC4D27}" srcId="{6C8E024A-E91E-4DC7-8E61-42F55A3C420B}" destId="{CCDCFD40-AC04-4F21-9E8F-1600103393CA}" srcOrd="7" destOrd="0" parTransId="{5D79071F-35EA-469F-8BD1-487A518959D2}" sibTransId="{E917A54E-44B2-4C57-A13C-41EB9605042D}"/>
    <dgm:cxn modelId="{1AC15B10-9583-4820-958F-8334CEA8FAD1}" type="presParOf" srcId="{D74FCF3C-985D-468F-B714-5C5CD5E08833}" destId="{4347D081-FDF6-4D52-8D47-3E93E4CEDEC5}" srcOrd="0" destOrd="0" presId="urn:microsoft.com/office/officeart/2005/8/layout/default"/>
    <dgm:cxn modelId="{985B7141-8AA8-42A0-9FAE-9043F23C43E4}" type="presParOf" srcId="{D74FCF3C-985D-468F-B714-5C5CD5E08833}" destId="{C8B8B797-1A9E-4803-BF15-915DE44CAE6B}" srcOrd="1" destOrd="0" presId="urn:microsoft.com/office/officeart/2005/8/layout/default"/>
    <dgm:cxn modelId="{627AA004-16BE-453B-9A0C-0882097B18D9}" type="presParOf" srcId="{D74FCF3C-985D-468F-B714-5C5CD5E08833}" destId="{A399F716-E60A-451B-90DF-FBA48E047380}" srcOrd="2" destOrd="0" presId="urn:microsoft.com/office/officeart/2005/8/layout/default"/>
    <dgm:cxn modelId="{D0C575B7-988E-44CD-BFBC-B2E0342EA822}" type="presParOf" srcId="{D74FCF3C-985D-468F-B714-5C5CD5E08833}" destId="{2E453AAC-02DF-4382-9A9A-FAC364F9150D}" srcOrd="3" destOrd="0" presId="urn:microsoft.com/office/officeart/2005/8/layout/default"/>
    <dgm:cxn modelId="{4764BCA8-59E7-4AFB-8142-43F1FAB158A6}" type="presParOf" srcId="{D74FCF3C-985D-468F-B714-5C5CD5E08833}" destId="{B8B9DAF9-B584-48B8-94A0-B0A3C5A663EA}" srcOrd="4" destOrd="0" presId="urn:microsoft.com/office/officeart/2005/8/layout/default"/>
    <dgm:cxn modelId="{BD4332B7-CB37-4EB3-8099-95463CA3DC66}" type="presParOf" srcId="{D74FCF3C-985D-468F-B714-5C5CD5E08833}" destId="{7C2D871C-3E01-4551-8885-95874022C38B}" srcOrd="5" destOrd="0" presId="urn:microsoft.com/office/officeart/2005/8/layout/default"/>
    <dgm:cxn modelId="{AF0B5083-BC81-4F6F-8087-C3A8382F56F9}" type="presParOf" srcId="{D74FCF3C-985D-468F-B714-5C5CD5E08833}" destId="{BAE8E098-713E-480C-A578-CE527D708A7D}" srcOrd="6" destOrd="0" presId="urn:microsoft.com/office/officeart/2005/8/layout/default"/>
    <dgm:cxn modelId="{69DEA918-6857-4AA4-B065-B538BCB23F28}" type="presParOf" srcId="{D74FCF3C-985D-468F-B714-5C5CD5E08833}" destId="{4062FD4E-1F89-4EBC-8E09-0737F73D5A3E}" srcOrd="7" destOrd="0" presId="urn:microsoft.com/office/officeart/2005/8/layout/default"/>
    <dgm:cxn modelId="{1C4B9C47-014C-4B1B-BCB2-830E925F4B57}" type="presParOf" srcId="{D74FCF3C-985D-468F-B714-5C5CD5E08833}" destId="{74E39E5D-1B1F-4E8E-87AB-B04D03C72DE9}" srcOrd="8" destOrd="0" presId="urn:microsoft.com/office/officeart/2005/8/layout/default"/>
    <dgm:cxn modelId="{FD033C23-2603-46B0-B2BC-3CD63BF0F14A}" type="presParOf" srcId="{D74FCF3C-985D-468F-B714-5C5CD5E08833}" destId="{7C8D69FA-673C-4934-82EA-00A160CC684C}" srcOrd="9" destOrd="0" presId="urn:microsoft.com/office/officeart/2005/8/layout/default"/>
    <dgm:cxn modelId="{1BB5A44F-76F7-401E-A83B-A48BF9C5E168}" type="presParOf" srcId="{D74FCF3C-985D-468F-B714-5C5CD5E08833}" destId="{443E6355-B817-43B3-BB8A-2B3EBC7135C3}" srcOrd="10" destOrd="0" presId="urn:microsoft.com/office/officeart/2005/8/layout/default"/>
    <dgm:cxn modelId="{A72BB674-5DE8-4A19-88CB-05B3246A8F14}" type="presParOf" srcId="{D74FCF3C-985D-468F-B714-5C5CD5E08833}" destId="{70239DBB-0B54-4587-A466-7B78C62556CD}" srcOrd="11" destOrd="0" presId="urn:microsoft.com/office/officeart/2005/8/layout/default"/>
    <dgm:cxn modelId="{1DF3D68A-93B7-4DD0-AC67-8F724AAE5BFC}" type="presParOf" srcId="{D74FCF3C-985D-468F-B714-5C5CD5E08833}" destId="{5BED8588-D1ED-4C31-B245-DFFBB59A4FEE}" srcOrd="12" destOrd="0" presId="urn:microsoft.com/office/officeart/2005/8/layout/default"/>
    <dgm:cxn modelId="{91544F6F-E7A7-4366-A2D3-167E896B85F2}" type="presParOf" srcId="{D74FCF3C-985D-468F-B714-5C5CD5E08833}" destId="{EB194751-FC95-46BD-8179-9CB88A80395D}" srcOrd="13" destOrd="0" presId="urn:microsoft.com/office/officeart/2005/8/layout/default"/>
    <dgm:cxn modelId="{BCC9F5E1-1E0F-4AF9-9149-EAF678049915}" type="presParOf" srcId="{D74FCF3C-985D-468F-B714-5C5CD5E08833}" destId="{51691BF5-D215-4FAB-B25F-C099D9EB47F0}" srcOrd="14" destOrd="0" presId="urn:microsoft.com/office/officeart/2005/8/layout/default"/>
    <dgm:cxn modelId="{0D51C3B5-9223-4EAB-8AC3-17482D8D0291}" type="presParOf" srcId="{D74FCF3C-985D-468F-B714-5C5CD5E08833}" destId="{F36EA5E9-4268-44AF-979A-F6CB2242A4EF}" srcOrd="15" destOrd="0" presId="urn:microsoft.com/office/officeart/2005/8/layout/default"/>
    <dgm:cxn modelId="{DFFEB06B-5CA8-44AE-BCBF-E6C82A19D848}" type="presParOf" srcId="{D74FCF3C-985D-468F-B714-5C5CD5E08833}" destId="{55064738-2825-4C7F-AB7E-B53F9A067BB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7D081-FDF6-4D52-8D47-3E93E4CEDEC5}">
      <dsp:nvSpPr>
        <dsp:cNvPr id="0" name=""/>
        <dsp:cNvSpPr/>
      </dsp:nvSpPr>
      <dsp:spPr>
        <a:xfrm>
          <a:off x="3080"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Antallet unge uføre (18 til 29 år) har økt betydelig, særlig etter 2010</a:t>
          </a:r>
          <a:endParaRPr lang="en-US" sz="1800" kern="1200"/>
        </a:p>
      </dsp:txBody>
      <dsp:txXfrm>
        <a:off x="3080" y="587032"/>
        <a:ext cx="2444055" cy="1466433"/>
      </dsp:txXfrm>
    </dsp:sp>
    <dsp:sp modelId="{5D045971-1F69-4B99-ACBA-54C85760BDC8}">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Variasjoner i antall unge uføre med og uten medfødte lidelser</a:t>
          </a:r>
          <a:endParaRPr lang="en-US" sz="1800" kern="1200"/>
        </a:p>
      </dsp:txBody>
      <dsp:txXfrm>
        <a:off x="2691541" y="587032"/>
        <a:ext cx="2444055" cy="1466433"/>
      </dsp:txXfrm>
    </dsp:sp>
    <dsp:sp modelId="{A399F716-E60A-451B-90DF-FBA48E047380}">
      <dsp:nvSpPr>
        <dsp:cNvPr id="0" name=""/>
        <dsp:cNvSpPr/>
      </dsp:nvSpPr>
      <dsp:spPr>
        <a:xfrm>
          <a:off x="5380002"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Antall personer med nedsatt arbeidsevne øker når ledigheten faller</a:t>
          </a:r>
          <a:endParaRPr lang="en-US" sz="1800" kern="1200"/>
        </a:p>
      </dsp:txBody>
      <dsp:txXfrm>
        <a:off x="5380002" y="587032"/>
        <a:ext cx="2444055" cy="1466433"/>
      </dsp:txXfrm>
    </dsp:sp>
    <dsp:sp modelId="{B8B9DAF9-B584-48B8-94A0-B0A3C5A663EA}">
      <dsp:nvSpPr>
        <dsp:cNvPr id="0" name=""/>
        <dsp:cNvSpPr/>
      </dsp:nvSpPr>
      <dsp:spPr>
        <a:xfrm>
          <a:off x="8068463"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Flere mottar Arbeidsavklaringspenger AAP</a:t>
          </a:r>
          <a:endParaRPr lang="en-US" sz="1800" kern="1200"/>
        </a:p>
      </dsp:txBody>
      <dsp:txXfrm>
        <a:off x="8068463" y="587032"/>
        <a:ext cx="2444055" cy="1466433"/>
      </dsp:txXfrm>
    </dsp:sp>
    <dsp:sp modelId="{BAE8E098-713E-480C-A578-CE527D708A7D}">
      <dsp:nvSpPr>
        <dsp:cNvPr id="0" name=""/>
        <dsp:cNvSpPr/>
      </dsp:nvSpPr>
      <dsp:spPr>
        <a:xfrm>
          <a:off x="3080"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Andelen ungdommer i utenforskap var nedadgående fra 2020 til 2021</a:t>
          </a:r>
          <a:endParaRPr lang="en-US" sz="1800" kern="1200" dirty="0"/>
        </a:p>
      </dsp:txBody>
      <dsp:txXfrm>
        <a:off x="3080" y="2297871"/>
        <a:ext cx="2444055" cy="1466433"/>
      </dsp:txXfrm>
    </dsp:sp>
    <dsp:sp modelId="{51691BF5-D215-4FAB-B25F-C099D9EB47F0}">
      <dsp:nvSpPr>
        <dsp:cNvPr id="0" name=""/>
        <dsp:cNvSpPr/>
      </dsp:nvSpPr>
      <dsp:spPr>
        <a:xfrm>
          <a:off x="2691541"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Unge med psykiske plager og lidelser er økende</a:t>
          </a:r>
          <a:endParaRPr lang="en-US" sz="1800" kern="1200"/>
        </a:p>
      </dsp:txBody>
      <dsp:txXfrm>
        <a:off x="2691541" y="2297871"/>
        <a:ext cx="2444055" cy="1466433"/>
      </dsp:txXfrm>
    </dsp:sp>
    <dsp:sp modelId="{55064738-2825-4C7F-AB7E-B53F9A067BBB}">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Flere familier lever i vedvarende lavinntekt</a:t>
          </a:r>
          <a:endParaRPr lang="en-US" sz="1800" kern="1200"/>
        </a:p>
      </dsp:txBody>
      <dsp:txXfrm>
        <a:off x="5380002" y="2297871"/>
        <a:ext cx="2444055" cy="1466433"/>
      </dsp:txXfrm>
    </dsp:sp>
    <dsp:sp modelId="{1FF1E0CD-BA71-4E87-926A-BCF459ED087D}">
      <dsp:nvSpPr>
        <dsp:cNvPr id="0" name=""/>
        <dsp:cNvSpPr/>
      </dsp:nvSpPr>
      <dsp:spPr>
        <a:xfrm>
          <a:off x="8068463"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Færre mottok økonomisk sosialhjelp fra 2020 – 2022</a:t>
          </a:r>
          <a:endParaRPr lang="en-US" sz="1800" kern="1200"/>
        </a:p>
      </dsp:txBody>
      <dsp:txXfrm>
        <a:off x="806846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7D081-FDF6-4D52-8D47-3E93E4CEDEC5}">
      <dsp:nvSpPr>
        <dsp:cNvPr id="0" name=""/>
        <dsp:cNvSpPr/>
      </dsp:nvSpPr>
      <dsp:spPr>
        <a:xfrm>
          <a:off x="3080"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Tverrsektorielt samarbeid </a:t>
          </a:r>
          <a:endParaRPr lang="en-US" sz="2600" kern="1200" dirty="0"/>
        </a:p>
      </dsp:txBody>
      <dsp:txXfrm>
        <a:off x="3080" y="587032"/>
        <a:ext cx="2444055" cy="1466433"/>
      </dsp:txXfrm>
    </dsp:sp>
    <dsp:sp modelId="{A399F716-E60A-451B-90DF-FBA48E047380}">
      <dsp:nvSpPr>
        <dsp:cNvPr id="0" name=""/>
        <dsp:cNvSpPr/>
      </dsp:nvSpPr>
      <dsp:spPr>
        <a:xfrm>
          <a:off x="7915172" y="60020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Arbeid og levekår</a:t>
          </a:r>
          <a:endParaRPr lang="en-US" sz="2600" kern="1200" dirty="0"/>
        </a:p>
      </dsp:txBody>
      <dsp:txXfrm>
        <a:off x="7915172" y="600201"/>
        <a:ext cx="2444055" cy="1466433"/>
      </dsp:txXfrm>
    </dsp:sp>
    <dsp:sp modelId="{B8B9DAF9-B584-48B8-94A0-B0A3C5A663EA}">
      <dsp:nvSpPr>
        <dsp:cNvPr id="0" name=""/>
        <dsp:cNvSpPr/>
      </dsp:nvSpPr>
      <dsp:spPr>
        <a:xfrm>
          <a:off x="2674922" y="5997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Trygge og gode oppvekstmiljøer </a:t>
          </a:r>
          <a:endParaRPr lang="en-US" sz="2600" kern="1200" dirty="0"/>
        </a:p>
      </dsp:txBody>
      <dsp:txXfrm>
        <a:off x="2674922" y="599732"/>
        <a:ext cx="2444055" cy="1466433"/>
      </dsp:txXfrm>
    </dsp:sp>
    <dsp:sp modelId="{BAE8E098-713E-480C-A578-CE527D708A7D}">
      <dsp:nvSpPr>
        <dsp:cNvPr id="0" name=""/>
        <dsp:cNvSpPr/>
      </dsp:nvSpPr>
      <dsp:spPr>
        <a:xfrm>
          <a:off x="5257800" y="58420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Utdanning og arbeidsliv</a:t>
          </a:r>
          <a:endParaRPr lang="en-US" sz="2600" kern="1200" dirty="0"/>
        </a:p>
      </dsp:txBody>
      <dsp:txXfrm>
        <a:off x="5257800" y="584202"/>
        <a:ext cx="2444055" cy="1466433"/>
      </dsp:txXfrm>
    </dsp:sp>
    <dsp:sp modelId="{51691BF5-D215-4FAB-B25F-C099D9EB47F0}">
      <dsp:nvSpPr>
        <dsp:cNvPr id="0" name=""/>
        <dsp:cNvSpPr/>
      </dsp:nvSpPr>
      <dsp:spPr>
        <a:xfrm>
          <a:off x="1347311" y="232739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Et arbeidsliv i kontinuerlig omstilling</a:t>
          </a:r>
          <a:endParaRPr lang="en-US" sz="2600" kern="1200" dirty="0"/>
        </a:p>
      </dsp:txBody>
      <dsp:txXfrm>
        <a:off x="1347311" y="2327391"/>
        <a:ext cx="2444055" cy="1466433"/>
      </dsp:txXfrm>
    </dsp:sp>
    <dsp:sp modelId="{55064738-2825-4C7F-AB7E-B53F9A067BBB}">
      <dsp:nvSpPr>
        <dsp:cNvPr id="0" name=""/>
        <dsp:cNvSpPr/>
      </dsp:nvSpPr>
      <dsp:spPr>
        <a:xfrm>
          <a:off x="4035772" y="232739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Flere flyktninger</a:t>
          </a:r>
          <a:endParaRPr lang="en-US" sz="2600" kern="1200" dirty="0"/>
        </a:p>
      </dsp:txBody>
      <dsp:txXfrm>
        <a:off x="4035772" y="2327391"/>
        <a:ext cx="2444055" cy="1466433"/>
      </dsp:txXfrm>
    </dsp:sp>
    <dsp:sp modelId="{DAEA9F52-E8DD-47E1-80E0-96DFF05F1E74}">
      <dsp:nvSpPr>
        <dsp:cNvPr id="0" name=""/>
        <dsp:cNvSpPr/>
      </dsp:nvSpPr>
      <dsp:spPr>
        <a:xfrm>
          <a:off x="6724233" y="232739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Kommunens innsatstrapp</a:t>
          </a:r>
          <a:endParaRPr lang="en-US" sz="2600" kern="1200" dirty="0"/>
        </a:p>
      </dsp:txBody>
      <dsp:txXfrm>
        <a:off x="6724233" y="232739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7D081-FDF6-4D52-8D47-3E93E4CEDEC5}">
      <dsp:nvSpPr>
        <dsp:cNvPr id="0" name=""/>
        <dsp:cNvSpPr/>
      </dsp:nvSpPr>
      <dsp:spPr>
        <a:xfrm>
          <a:off x="582645" y="1178"/>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Nasjonal</a:t>
          </a:r>
          <a:r>
            <a:rPr lang="en-US" sz="2300" kern="1200" dirty="0"/>
            <a:t> </a:t>
          </a:r>
          <a:r>
            <a:rPr lang="en-US" sz="2300" kern="1200" dirty="0" err="1"/>
            <a:t>ungdomsgaranti</a:t>
          </a:r>
          <a:endParaRPr lang="en-US" sz="2300" kern="1200" dirty="0"/>
        </a:p>
      </dsp:txBody>
      <dsp:txXfrm>
        <a:off x="582645" y="1178"/>
        <a:ext cx="2174490" cy="1304694"/>
      </dsp:txXfrm>
    </dsp:sp>
    <dsp:sp modelId="{A399F716-E60A-451B-90DF-FBA48E047380}">
      <dsp:nvSpPr>
        <dsp:cNvPr id="0" name=""/>
        <dsp:cNvSpPr/>
      </dsp:nvSpPr>
      <dsp:spPr>
        <a:xfrm>
          <a:off x="7701188" y="3853"/>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Inn I </a:t>
          </a:r>
          <a:r>
            <a:rPr lang="en-US" sz="2300" kern="1200" dirty="0" err="1"/>
            <a:t>jobb</a:t>
          </a:r>
          <a:endParaRPr lang="en-US" sz="2300" kern="1200" dirty="0"/>
        </a:p>
      </dsp:txBody>
      <dsp:txXfrm>
        <a:off x="7701188" y="3853"/>
        <a:ext cx="2174490" cy="1304694"/>
      </dsp:txXfrm>
    </dsp:sp>
    <dsp:sp modelId="{B8B9DAF9-B584-48B8-94A0-B0A3C5A663EA}">
      <dsp:nvSpPr>
        <dsp:cNvPr id="0" name=""/>
        <dsp:cNvSpPr/>
      </dsp:nvSpPr>
      <dsp:spPr>
        <a:xfrm>
          <a:off x="2959798" y="12477"/>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Ung support – Los </a:t>
          </a:r>
          <a:r>
            <a:rPr lang="en-US" sz="2300" kern="1200" dirty="0" err="1"/>
            <a:t>ordningen</a:t>
          </a:r>
          <a:endParaRPr lang="en-US" sz="2300" kern="1200" dirty="0"/>
        </a:p>
      </dsp:txBody>
      <dsp:txXfrm>
        <a:off x="2959798" y="12477"/>
        <a:ext cx="2174490" cy="1304694"/>
      </dsp:txXfrm>
    </dsp:sp>
    <dsp:sp modelId="{BAE8E098-713E-480C-A578-CE527D708A7D}">
      <dsp:nvSpPr>
        <dsp:cNvPr id="0" name=""/>
        <dsp:cNvSpPr/>
      </dsp:nvSpPr>
      <dsp:spPr>
        <a:xfrm>
          <a:off x="5336820" y="0"/>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Ungdomshub</a:t>
          </a:r>
          <a:endParaRPr lang="en-US" sz="2300" kern="1200" dirty="0"/>
        </a:p>
      </dsp:txBody>
      <dsp:txXfrm>
        <a:off x="5336820" y="0"/>
        <a:ext cx="2174490" cy="1304694"/>
      </dsp:txXfrm>
    </dsp:sp>
    <dsp:sp modelId="{74E39E5D-1B1F-4E8E-87AB-B04D03C72DE9}">
      <dsp:nvSpPr>
        <dsp:cNvPr id="0" name=""/>
        <dsp:cNvSpPr/>
      </dsp:nvSpPr>
      <dsp:spPr>
        <a:xfrm>
          <a:off x="608478" y="3046643"/>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Jobbsjansen</a:t>
          </a:r>
          <a:r>
            <a:rPr lang="en-US" sz="2300" kern="1200" dirty="0"/>
            <a:t> – </a:t>
          </a:r>
          <a:r>
            <a:rPr lang="en-US" sz="2300" kern="1200" dirty="0" err="1"/>
            <a:t>Jakten</a:t>
          </a:r>
          <a:r>
            <a:rPr lang="en-US" sz="2300" kern="1200" dirty="0"/>
            <a:t> </a:t>
          </a:r>
          <a:r>
            <a:rPr lang="en-US" sz="2300" kern="1200" dirty="0" err="1"/>
            <a:t>på</a:t>
          </a:r>
          <a:r>
            <a:rPr lang="en-US" sz="2300" kern="1200" dirty="0"/>
            <a:t> </a:t>
          </a:r>
          <a:r>
            <a:rPr lang="en-US" sz="2300" kern="1200" dirty="0" err="1"/>
            <a:t>yrkesidentiteten</a:t>
          </a:r>
          <a:endParaRPr lang="en-US" sz="2300" kern="1200" dirty="0"/>
        </a:p>
      </dsp:txBody>
      <dsp:txXfrm>
        <a:off x="608478" y="3046643"/>
        <a:ext cx="2174490" cy="1304694"/>
      </dsp:txXfrm>
    </dsp:sp>
    <dsp:sp modelId="{443E6355-B817-43B3-BB8A-2B3EBC7135C3}">
      <dsp:nvSpPr>
        <dsp:cNvPr id="0" name=""/>
        <dsp:cNvSpPr/>
      </dsp:nvSpPr>
      <dsp:spPr>
        <a:xfrm>
          <a:off x="5329840" y="1603377"/>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Nye </a:t>
          </a:r>
          <a:r>
            <a:rPr lang="en-US" sz="2300" kern="1200" dirty="0" err="1"/>
            <a:t>Mønstre</a:t>
          </a:r>
          <a:r>
            <a:rPr lang="en-US" sz="2300" kern="1200" dirty="0"/>
            <a:t> – </a:t>
          </a:r>
          <a:r>
            <a:rPr lang="en-US" sz="2300" kern="1200" dirty="0" err="1"/>
            <a:t>Trygg</a:t>
          </a:r>
          <a:r>
            <a:rPr lang="en-US" sz="2300" kern="1200" dirty="0"/>
            <a:t> </a:t>
          </a:r>
          <a:r>
            <a:rPr lang="en-US" sz="2300" kern="1200" dirty="0" err="1"/>
            <a:t>oppvekst</a:t>
          </a:r>
          <a:endParaRPr lang="en-US" sz="2300" kern="1200" dirty="0"/>
        </a:p>
      </dsp:txBody>
      <dsp:txXfrm>
        <a:off x="5329840" y="1603377"/>
        <a:ext cx="2174490" cy="1304694"/>
      </dsp:txXfrm>
    </dsp:sp>
    <dsp:sp modelId="{5BED8588-D1ED-4C31-B245-DFFBB59A4FEE}">
      <dsp:nvSpPr>
        <dsp:cNvPr id="0" name=""/>
        <dsp:cNvSpPr/>
      </dsp:nvSpPr>
      <dsp:spPr>
        <a:xfrm>
          <a:off x="7710168" y="1603377"/>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NAV </a:t>
          </a:r>
          <a:r>
            <a:rPr lang="en-US" sz="2300" kern="1200" dirty="0" err="1"/>
            <a:t>sjekker</a:t>
          </a:r>
          <a:r>
            <a:rPr lang="en-US" sz="2300" kern="1200" dirty="0"/>
            <a:t> inn</a:t>
          </a:r>
        </a:p>
      </dsp:txBody>
      <dsp:txXfrm>
        <a:off x="7710168" y="1603377"/>
        <a:ext cx="2174490" cy="1304694"/>
      </dsp:txXfrm>
    </dsp:sp>
    <dsp:sp modelId="{51691BF5-D215-4FAB-B25F-C099D9EB47F0}">
      <dsp:nvSpPr>
        <dsp:cNvPr id="0" name=""/>
        <dsp:cNvSpPr/>
      </dsp:nvSpPr>
      <dsp:spPr>
        <a:xfrm>
          <a:off x="601650" y="1603377"/>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IPS </a:t>
          </a:r>
          <a:r>
            <a:rPr lang="en-US" sz="2300" kern="1200" dirty="0" err="1"/>
            <a:t>ung</a:t>
          </a:r>
          <a:endParaRPr lang="en-US" sz="2300" kern="1200" dirty="0"/>
        </a:p>
      </dsp:txBody>
      <dsp:txXfrm>
        <a:off x="601650" y="1603377"/>
        <a:ext cx="2174490" cy="1304694"/>
      </dsp:txXfrm>
    </dsp:sp>
    <dsp:sp modelId="{55064738-2825-4C7F-AB7E-B53F9A067BBB}">
      <dsp:nvSpPr>
        <dsp:cNvPr id="0" name=""/>
        <dsp:cNvSpPr/>
      </dsp:nvSpPr>
      <dsp:spPr>
        <a:xfrm>
          <a:off x="2942989" y="1603373"/>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Jobbsentralen</a:t>
          </a:r>
          <a:endParaRPr lang="en-US" sz="2300" kern="1200" dirty="0"/>
        </a:p>
      </dsp:txBody>
      <dsp:txXfrm>
        <a:off x="2942989" y="1603373"/>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E1B06FD-D711-124E-A3E3-0FBE1F8F0CE4}" type="datetimeFigureOut">
              <a:rPr lang="nb-NO" smtClean="0"/>
              <a:t>06.03.2023</a:t>
            </a:fld>
            <a:endParaRPr lang="nb-NO"/>
          </a:p>
        </p:txBody>
      </p:sp>
      <p:sp>
        <p:nvSpPr>
          <p:cNvPr id="4" name="Plassholder for lysbilde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400" dirty="0"/>
              <a:t>Kort om sakens bakgrunn og oppbygging</a:t>
            </a:r>
          </a:p>
          <a:p>
            <a:r>
              <a:rPr lang="nb-NO" sz="2400" dirty="0"/>
              <a:t>Ordfører og kommunedirektør ønsker mer kunnskap om arbeidsmarked og utenforskap</a:t>
            </a:r>
          </a:p>
          <a:p>
            <a:r>
              <a:rPr lang="nb-NO" sz="2400" dirty="0"/>
              <a:t>Avgrensing sett fra NAV-perspektiv</a:t>
            </a:r>
          </a:p>
          <a:p>
            <a:r>
              <a:rPr lang="nb-NO" sz="2400" dirty="0"/>
              <a:t>Saksfremlegg, rapport, vedlegg og presentasjon</a:t>
            </a:r>
          </a:p>
          <a:p>
            <a:r>
              <a:rPr lang="nb-NO" sz="2400" dirty="0"/>
              <a:t>Beskrivelse av situasjonen og tiltak</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a:p>
        </p:txBody>
      </p:sp>
    </p:spTree>
    <p:extLst>
      <p:ext uri="{BB962C8B-B14F-4D97-AF65-F5344CB8AC3E}">
        <p14:creationId xmlns:p14="http://schemas.microsoft.com/office/powerpoint/2010/main" val="286449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a:t>
            </a:fld>
            <a:endParaRPr lang="nb-NO"/>
          </a:p>
        </p:txBody>
      </p:sp>
    </p:spTree>
    <p:extLst>
      <p:ext uri="{BB962C8B-B14F-4D97-AF65-F5344CB8AC3E}">
        <p14:creationId xmlns:p14="http://schemas.microsoft.com/office/powerpoint/2010/main" val="414299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400" dirty="0"/>
              <a:t>Prognose landet 2023 1,9 % Grimstad om lag 2 %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Prognose landet 2024 2,1 % Grimstad om lag 2,2 %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33 000 flyktninger i 2022 – 155 i Grimstad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40 000 flyktninger i 2023 – 180 i Grimstad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Etablering av Morrow og havvindssatsing kan bidra til lavere ledighet i regionen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3</a:t>
            </a:fld>
            <a:endParaRPr lang="nb-NO"/>
          </a:p>
        </p:txBody>
      </p:sp>
    </p:spTree>
    <p:extLst>
      <p:ext uri="{BB962C8B-B14F-4D97-AF65-F5344CB8AC3E}">
        <p14:creationId xmlns:p14="http://schemas.microsoft.com/office/powerpoint/2010/main" val="39549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400" dirty="0"/>
              <a:t>Arbeidsavklaringspenger AAP ble innført i 2010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effectLst/>
                <a:latin typeface="Calibri" panose="020F0502020204030204" pitchFamily="34" charset="0"/>
                <a:ea typeface="Times New Roman" panose="02020603050405020304" pitchFamily="18" charset="0"/>
              </a:rPr>
              <a:t>Inntektskravet for unge uten arbeidsinntekt ble i 2010 fjernet ved innføring av AAP og flere unge fikk innvilge ytelsen.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effectLst/>
                <a:latin typeface="Calibri" panose="020F0502020204030204" pitchFamily="34" charset="0"/>
                <a:ea typeface="Times New Roman" panose="02020603050405020304" pitchFamily="18" charset="0"/>
              </a:rPr>
              <a:t>I tillegg ser vi at en stor andel unge fikk innvilget uføretrygd ved 18-19 års alder. Årsaken er i hovedsak høyere levealder for personer født med alvorlige kromosonavvik og alvorlige psykiske lidelser.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effectLst/>
                <a:latin typeface="Calibri" panose="020F0502020204030204" pitchFamily="34" charset="0"/>
                <a:ea typeface="Times New Roman" panose="02020603050405020304" pitchFamily="18" charset="0"/>
              </a:rPr>
              <a:t>Som eksempel har Lindesnes kommune 2,7 % unge uføre uten medfødte lidelser, mens i Grimstad er andelen bare 1,6 %.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effectLst/>
                <a:latin typeface="Calibri" panose="020F0502020204030204" pitchFamily="34" charset="0"/>
                <a:ea typeface="Times New Roman" panose="02020603050405020304" pitchFamily="18" charset="0"/>
              </a:rPr>
              <a:t>Personer som ikke er i arbeid, ikke er i skole eller ikke er selvstendig næringsdrivende, defineres som utenforskap. </a:t>
            </a:r>
            <a:endParaRPr lang="nb-NO" sz="2400"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effectLst/>
                <a:latin typeface="Calibri" panose="020F0502020204030204" pitchFamily="34" charset="0"/>
                <a:ea typeface="Times New Roman" panose="02020603050405020304" pitchFamily="18" charset="0"/>
              </a:rPr>
              <a:t>Økning av antall henvisninger til distriktspsykiatrisk poliklinikk vest i Grimstad er bekymringsfull.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effectLst/>
                <a:latin typeface="Open Sans" panose="020B0606030504020204" pitchFamily="34" charset="0"/>
                <a:ea typeface="Times New Roman" panose="02020603050405020304" pitchFamily="18" charset="0"/>
              </a:rPr>
              <a:t>Flere flyktninger i Introduksjonsprogrammet mottar økonomisk sosialhjelp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solidFill>
                <a:srgbClr val="000000"/>
              </a:solidFill>
              <a:effectLst/>
              <a:latin typeface="Open Sans" panose="020B0606030504020204" pitchFamily="34"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4</a:t>
            </a:fld>
            <a:endParaRPr lang="nb-NO"/>
          </a:p>
        </p:txBody>
      </p:sp>
    </p:spTree>
    <p:extLst>
      <p:ext uri="{BB962C8B-B14F-4D97-AF65-F5344CB8AC3E}">
        <p14:creationId xmlns:p14="http://schemas.microsoft.com/office/powerpoint/2010/main" val="76330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Calibri" panose="020F0502020204030204" pitchFamily="34" charset="0"/>
                <a:cs typeface="Times New Roman" panose="02020603050405020304" pitchFamily="18" charset="0"/>
              </a:rPr>
              <a:t>Antallet unge uføre stiger.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Calibri" panose="020F0502020204030204" pitchFamily="34" charset="0"/>
                <a:cs typeface="Times New Roman" panose="02020603050405020304" pitchFamily="18" charset="0"/>
              </a:rPr>
              <a:t>Vi har hatt en tredobling i antallet siden 1995, med særlig vekst fra 2010.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Calibri" panose="020F0502020204030204" pitchFamily="34" charset="0"/>
                <a:cs typeface="Times New Roman" panose="02020603050405020304" pitchFamily="18" charset="0"/>
              </a:rPr>
              <a:t>Om lag halvparten er personer med medfødte lidelser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Calibri" panose="020F0502020204030204" pitchFamily="34" charset="0"/>
                <a:cs typeface="Times New Roman" panose="02020603050405020304" pitchFamily="18" charset="0"/>
              </a:rPr>
              <a:t>Utflating etter regelverksendring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Calibri" panose="020F0502020204030204" pitchFamily="34" charset="0"/>
                <a:cs typeface="Times New Roman" panose="02020603050405020304" pitchFamily="18" charset="0"/>
              </a:rPr>
              <a:t>Viktig å huske at det ligger mye respekt, verdighet, velferd og økonomisk trygghet i økningen av unge uføre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5</a:t>
            </a:fld>
            <a:endParaRPr lang="nb-NO"/>
          </a:p>
        </p:txBody>
      </p:sp>
    </p:spTree>
    <p:extLst>
      <p:ext uri="{BB962C8B-B14F-4D97-AF65-F5344CB8AC3E}">
        <p14:creationId xmlns:p14="http://schemas.microsoft.com/office/powerpoint/2010/main" val="129522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Tverrsektorielt samarbeid er avgjørende for å motvirke utenforskap</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Flere unge gjennomfører skole i trygge og gode oppvekstmiljøer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Utdanning gir sterkere tilknytting til arbeidslivet – jobbfastholdelse gir lavere risiko for utenforskap i økonomiske nedgangstider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Arbeid gir bedre levekår for den enkelte, gode rollemodeller, verdiskaping og skatteinntekter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Et arbeidsliv i kontinuerlig omstilling</a:t>
            </a:r>
            <a:r>
              <a:rPr lang="en-US" sz="2400" dirty="0"/>
              <a:t> stiller </a:t>
            </a:r>
            <a:r>
              <a:rPr lang="en-US" sz="2400" dirty="0" err="1"/>
              <a:t>høyere</a:t>
            </a:r>
            <a:r>
              <a:rPr lang="en-US" sz="2400" dirty="0"/>
              <a:t> </a:t>
            </a:r>
            <a:r>
              <a:rPr lang="en-US" sz="2400" dirty="0" err="1"/>
              <a:t>krav</a:t>
            </a:r>
            <a:r>
              <a:rPr lang="en-US" sz="2400" dirty="0"/>
              <a:t> </a:t>
            </a:r>
            <a:r>
              <a:rPr lang="en-US" sz="2400" dirty="0" err="1"/>
              <a:t>til</a:t>
            </a:r>
            <a:r>
              <a:rPr lang="en-US" sz="2400" dirty="0"/>
              <a:t> alle</a:t>
            </a:r>
            <a:endParaRPr lang="nb-NO"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Flere flyktninger med språk- og kompetanseutfordringer, utfordrer kommunen på god integrering </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solidFill>
                <a:srgbClr val="000000"/>
              </a:solidFill>
              <a:effectLst/>
              <a:latin typeface="Open Sans" panose="020B0606030504020204" pitchFamily="34"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95711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152093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Times New Roman" panose="02020603050405020304" pitchFamily="18" charset="0"/>
              </a:rPr>
              <a:t>Ungdomsgarantien skal gis som et tilbud om arbeidsrettet oppfølging innen åtte uker. </a:t>
            </a:r>
            <a:r>
              <a:rPr lang="nb-NO" sz="2400" dirty="0">
                <a:solidFill>
                  <a:srgbClr val="000000"/>
                </a:solidFill>
                <a:effectLst/>
                <a:latin typeface="Calibri" panose="020F0502020204030204" pitchFamily="34" charset="0"/>
                <a:ea typeface="Times New Roman" panose="02020603050405020304" pitchFamily="18" charset="0"/>
              </a:rPr>
              <a:t>Målgruppen er unge under 30 år, helt ledige og personer med nedsatt arbeidsevne som trenger bistand for å komme i arbeid.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Times New Roman" panose="02020603050405020304" pitchFamily="18" charset="0"/>
              </a:rPr>
              <a:t>Målet med Ung support er å fange opp elever som faller ut av videregående skole og gi dem tett og helhetlig oppfølging gjennom bruk av ungdomsloser. Målet er også hjelpe ungdommen med tilbakeføring og gjennomføring av skole.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effectLst/>
                <a:latin typeface="Calibri" panose="020F0502020204030204" pitchFamily="34" charset="0"/>
                <a:ea typeface="Times New Roman" panose="02020603050405020304" pitchFamily="18" charset="0"/>
              </a:rPr>
              <a:t>Målet er at </a:t>
            </a:r>
            <a:r>
              <a:rPr lang="nb-NO" sz="2400" dirty="0" err="1">
                <a:solidFill>
                  <a:srgbClr val="000000"/>
                </a:solidFill>
                <a:effectLst/>
                <a:latin typeface="Calibri" panose="020F0502020204030204" pitchFamily="34" charset="0"/>
                <a:ea typeface="Times New Roman" panose="02020603050405020304" pitchFamily="18" charset="0"/>
              </a:rPr>
              <a:t>UngdomsHub</a:t>
            </a:r>
            <a:r>
              <a:rPr lang="nb-NO" sz="2400" dirty="0">
                <a:solidFill>
                  <a:srgbClr val="000000"/>
                </a:solidFill>
                <a:effectLst/>
                <a:latin typeface="Calibri" panose="020F0502020204030204" pitchFamily="34" charset="0"/>
                <a:ea typeface="Times New Roman" panose="02020603050405020304" pitchFamily="18" charset="0"/>
              </a:rPr>
              <a:t>-en etableres sentralt i Grimstad i løpet av 2023. </a:t>
            </a:r>
            <a:r>
              <a:rPr lang="nb-NO" sz="2400" dirty="0" err="1">
                <a:solidFill>
                  <a:srgbClr val="000000"/>
                </a:solidFill>
                <a:effectLst/>
                <a:latin typeface="Calibri" panose="020F0502020204030204" pitchFamily="34" charset="0"/>
                <a:ea typeface="Times New Roman" panose="02020603050405020304" pitchFamily="18" charset="0"/>
              </a:rPr>
              <a:t>UngdomsHub</a:t>
            </a:r>
            <a:r>
              <a:rPr lang="nb-NO" sz="2400" dirty="0">
                <a:solidFill>
                  <a:srgbClr val="000000"/>
                </a:solidFill>
                <a:effectLst/>
                <a:latin typeface="Calibri" panose="020F0502020204030204" pitchFamily="34" charset="0"/>
                <a:ea typeface="Times New Roman" panose="02020603050405020304" pitchFamily="18" charset="0"/>
              </a:rPr>
              <a:t>-en blir et lavterskeltilbud til alle ungdommer, men spesielt for dem som har et sammensatt tjenestebehov.</a:t>
            </a:r>
            <a:endParaRPr lang="nb-NO" sz="2400"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444444"/>
                </a:solidFill>
                <a:effectLst/>
                <a:latin typeface="Arial" panose="020B0604020202020204" pitchFamily="34" charset="0"/>
                <a:ea typeface="Times New Roman" panose="02020603050405020304" pitchFamily="18" charset="0"/>
                <a:cs typeface="Calibri" panose="020F0502020204030204" pitchFamily="34" charset="0"/>
              </a:rPr>
              <a:t>Målet med Inn i jobb er å få flere unge mennesker som i dag verken er i utdanning eller arbeid, inn i fylkeskommunale og kommunale jobber.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Times New Roman" panose="02020603050405020304" pitchFamily="18" charset="0"/>
              </a:rPr>
              <a:t>Individuell jobbstøtte (</a:t>
            </a:r>
            <a:r>
              <a:rPr lang="nb-NO" sz="2400" dirty="0" err="1">
                <a:effectLst/>
                <a:latin typeface="Calibri" panose="020F0502020204030204" pitchFamily="34" charset="0"/>
                <a:ea typeface="Times New Roman" panose="02020603050405020304" pitchFamily="18" charset="0"/>
              </a:rPr>
              <a:t>individual</a:t>
            </a:r>
            <a:r>
              <a:rPr lang="nb-NO" sz="2400" dirty="0">
                <a:effectLst/>
                <a:latin typeface="Calibri" panose="020F0502020204030204" pitchFamily="34" charset="0"/>
                <a:ea typeface="Times New Roman" panose="02020603050405020304" pitchFamily="18" charset="0"/>
              </a:rPr>
              <a:t> Placement and Support – IPS) er en evidensbasert metode utviklet for personer med alvorlige psykiske lidelser. Metoden baserer seg på at alle kan inkluderes, fungere, trives og ha helseeffekt av å delta i ordinært lønnet arbeid – om de får den rette jobben og den rette typen støtte.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262626"/>
                </a:solidFill>
                <a:effectLst/>
                <a:latin typeface="Calibri" panose="020F0502020204030204" pitchFamily="34" charset="0"/>
                <a:ea typeface="Times New Roman" panose="02020603050405020304" pitchFamily="18" charset="0"/>
              </a:rPr>
              <a:t>Jobbsentralen er et arbeids- og aktivitetstiltak i Grimstad kommune. Arbeidstreningstilbudet gjelder de som av en eller annen grunn står utenfor arbeidslivet.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Arial" panose="020B0604020202020204" pitchFamily="34" charset="0"/>
                <a:ea typeface="Times New Roman" panose="02020603050405020304" pitchFamily="18" charset="0"/>
                <a:cs typeface="Times New Roman" panose="02020603050405020304" pitchFamily="18" charset="0"/>
              </a:rPr>
              <a:t>Nye mønstre er en godt utprøvd metode som har positiv effekt i bekjempelse av familiefattigdom. </a:t>
            </a:r>
            <a:endParaRPr lang="nb-NO" sz="2400" dirty="0">
              <a:solidFill>
                <a:srgbClr val="262626"/>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Times New Roman" panose="02020603050405020304" pitchFamily="18" charset="0"/>
              </a:rPr>
              <a:t>NAV sjekker inn er et treårig prosjekt som skal følge opp personer som har mottatt sosialhjelp over lang tid, med mål om aktivitet, skole og jobb</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effectLst/>
                <a:latin typeface="Calibri" panose="020F0502020204030204" pitchFamily="34" charset="0"/>
                <a:ea typeface="Times New Roman" panose="02020603050405020304" pitchFamily="18" charset="0"/>
              </a:rPr>
              <a:t>Jobbsjansen er et femårig prosjekt som har mål om </a:t>
            </a:r>
            <a:r>
              <a:rPr lang="nb-NO" sz="2400" dirty="0">
                <a:solidFill>
                  <a:srgbClr val="282828"/>
                </a:solidFill>
                <a:effectLst/>
                <a:latin typeface="Calibri" panose="020F0502020204030204" pitchFamily="34" charset="0"/>
                <a:ea typeface="Times New Roman" panose="02020603050405020304" pitchFamily="18" charset="0"/>
              </a:rPr>
              <a:t>å øke sysselsettingen blant hjemmeværende innvandrerkvinner som står langt fra arbeidsmarkedet og som har behov for kvalifisering for å komme i jobb eller utdanning.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66532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282828"/>
                </a:solidFill>
                <a:effectLst/>
                <a:latin typeface="Calibri" panose="020F0502020204030204" pitchFamily="34" charset="0"/>
                <a:ea typeface="Times New Roman" panose="02020603050405020304" pitchFamily="18" charset="0"/>
              </a:rPr>
              <a:t>Langsiktig </a:t>
            </a:r>
            <a:r>
              <a:rPr lang="nb-NO" sz="1200">
                <a:solidFill>
                  <a:srgbClr val="282828"/>
                </a:solidFill>
                <a:effectLst/>
                <a:latin typeface="Calibri" panose="020F0502020204030204" pitchFamily="34" charset="0"/>
                <a:ea typeface="Times New Roman" panose="02020603050405020304" pitchFamily="18" charset="0"/>
              </a:rPr>
              <a:t>og tverrfaglig innsats er løsningen!</a:t>
            </a:r>
            <a:endParaRPr lang="nb-NO" sz="1200" dirty="0">
              <a:effectLst/>
              <a:latin typeface="Calibri" panose="020F0502020204030204" pitchFamily="34"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3190675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362F2A"/>
          </a:solidFill>
          <a:ln>
            <a:noFill/>
          </a:ln>
          <a:effectLst/>
        </p:spPr>
        <p:txBody>
          <a:bodyPr lIns="1440000" tIns="468000" bIns="0" anchor="ctr" anchorCtr="0">
            <a:normAutofit/>
          </a:bodyPr>
          <a:lstStyle>
            <a:lvl1pPr marL="0" indent="0" algn="ctr">
              <a:buNone/>
              <a:defRPr sz="1400" baseline="0">
                <a:solidFill>
                  <a:schemeClr val="bg1"/>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1A4B6243-656A-E448-AE6D-5187B76AA0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8187FF-9479-F146-8240-5C009B411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107EB73A-062C-C045-956F-A891AF581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3"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7" y="241302"/>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endParaRPr lang="nb-NO" dirty="0"/>
          </a:p>
        </p:txBody>
      </p:sp>
    </p:spTree>
    <p:extLst>
      <p:ext uri="{BB962C8B-B14F-4D97-AF65-F5344CB8AC3E}">
        <p14:creationId xmlns:p14="http://schemas.microsoft.com/office/powerpoint/2010/main" val="263497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tx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6" name="Grafikk 5">
            <a:extLst>
              <a:ext uri="{FF2B5EF4-FFF2-40B4-BE49-F238E27FC236}">
                <a16:creationId xmlns:a16="http://schemas.microsoft.com/office/drawing/2014/main" id="{AF31CECD-F77C-234C-B70C-F9DF775D6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 id="2147483675" r:id="rId18"/>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E187AE-C473-BD39-10FB-D8D8B3768456}"/>
              </a:ext>
            </a:extLst>
          </p:cNvPr>
          <p:cNvSpPr>
            <a:spLocks noGrp="1"/>
          </p:cNvSpPr>
          <p:nvPr>
            <p:ph type="ctrTitle"/>
          </p:nvPr>
        </p:nvSpPr>
        <p:spPr>
          <a:xfrm>
            <a:off x="66734" y="2641203"/>
            <a:ext cx="6551347" cy="1396431"/>
          </a:xfrm>
        </p:spPr>
        <p:txBody>
          <a:bodyPr>
            <a:normAutofit/>
          </a:bodyPr>
          <a:lstStyle/>
          <a:p>
            <a:r>
              <a:rPr lang="nb-NO" sz="3000" dirty="0"/>
              <a:t>Arbeidsmarked og utenforskap i Grimstad kommune</a:t>
            </a:r>
          </a:p>
        </p:txBody>
      </p:sp>
      <p:sp>
        <p:nvSpPr>
          <p:cNvPr id="3" name="Undertittel 2">
            <a:extLst>
              <a:ext uri="{FF2B5EF4-FFF2-40B4-BE49-F238E27FC236}">
                <a16:creationId xmlns:a16="http://schemas.microsoft.com/office/drawing/2014/main" id="{74732E28-00B8-34A3-D12E-7D795258063D}"/>
              </a:ext>
            </a:extLst>
          </p:cNvPr>
          <p:cNvSpPr>
            <a:spLocks noGrp="1"/>
          </p:cNvSpPr>
          <p:nvPr>
            <p:ph type="subTitle" idx="1"/>
          </p:nvPr>
        </p:nvSpPr>
        <p:spPr>
          <a:xfrm>
            <a:off x="207262" y="4124351"/>
            <a:ext cx="5888738" cy="991169"/>
          </a:xfrm>
        </p:spPr>
        <p:txBody>
          <a:bodyPr>
            <a:normAutofit fontScale="92500"/>
          </a:bodyPr>
          <a:lstStyle/>
          <a:p>
            <a:r>
              <a:rPr lang="nb-NO" dirty="0"/>
              <a:t>Politisk sak til kommunestyret 7. februar 2023</a:t>
            </a:r>
          </a:p>
          <a:p>
            <a:r>
              <a:rPr lang="nb-NO" dirty="0"/>
              <a:t>Saknummer: PS 23/7</a:t>
            </a:r>
          </a:p>
        </p:txBody>
      </p:sp>
      <p:sp>
        <p:nvSpPr>
          <p:cNvPr id="5" name="Plassholder for tekst 4">
            <a:extLst>
              <a:ext uri="{FF2B5EF4-FFF2-40B4-BE49-F238E27FC236}">
                <a16:creationId xmlns:a16="http://schemas.microsoft.com/office/drawing/2014/main" id="{5B4A285A-6D19-7AB3-6D73-80B1C8FAEC78}"/>
              </a:ext>
            </a:extLst>
          </p:cNvPr>
          <p:cNvSpPr>
            <a:spLocks noGrp="1"/>
          </p:cNvSpPr>
          <p:nvPr>
            <p:ph type="body" sz="quarter" idx="12"/>
          </p:nvPr>
        </p:nvSpPr>
        <p:spPr/>
        <p:txBody>
          <a:bodyPr/>
          <a:lstStyle/>
          <a:p>
            <a:r>
              <a:rPr lang="nb-NO" dirty="0"/>
              <a:t>Øystein Fritzen NAV leder</a:t>
            </a:r>
          </a:p>
        </p:txBody>
      </p:sp>
      <p:pic>
        <p:nvPicPr>
          <p:cNvPr id="6" name="Plassholder for bilde 2">
            <a:extLst>
              <a:ext uri="{FF2B5EF4-FFF2-40B4-BE49-F238E27FC236}">
                <a16:creationId xmlns:a16="http://schemas.microsoft.com/office/drawing/2014/main" id="{0D336CD6-6B14-1352-B5C5-93F226DE3724}"/>
              </a:ext>
            </a:extLst>
          </p:cNvPr>
          <p:cNvPicPr>
            <a:picLocks noGrp="1" noChangeAspect="1"/>
          </p:cNvPicPr>
          <p:nvPr>
            <p:ph type="pic" sz="quarter" idx="11"/>
          </p:nvPr>
        </p:nvPicPr>
        <p:blipFill rotWithShape="1">
          <a:blip r:embed="rId3"/>
          <a:srcRect t="6244" b="6244"/>
          <a:stretch/>
        </p:blipFill>
        <p:spPr bwMode="auto">
          <a:xfrm>
            <a:off x="6159500" y="0"/>
            <a:ext cx="6032500" cy="6858000"/>
          </a:xfrm>
          <a:prstGeom prst="rect">
            <a:avLst/>
          </a:prstGeom>
          <a:noFill/>
          <a:ln>
            <a:noFill/>
          </a:ln>
          <a:effectLst/>
        </p:spPr>
      </p:pic>
    </p:spTree>
    <p:extLst>
      <p:ext uri="{BB962C8B-B14F-4D97-AF65-F5344CB8AC3E}">
        <p14:creationId xmlns:p14="http://schemas.microsoft.com/office/powerpoint/2010/main" val="78242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58A8B6-29DB-4407-5F0F-995670E33E4D}"/>
              </a:ext>
            </a:extLst>
          </p:cNvPr>
          <p:cNvSpPr>
            <a:spLocks noGrp="1"/>
          </p:cNvSpPr>
          <p:nvPr>
            <p:ph type="title"/>
          </p:nvPr>
        </p:nvSpPr>
        <p:spPr>
          <a:xfrm>
            <a:off x="6172200" y="482400"/>
            <a:ext cx="5181600" cy="1072080"/>
          </a:xfrm>
        </p:spPr>
        <p:txBody>
          <a:bodyPr>
            <a:normAutofit/>
          </a:bodyPr>
          <a:lstStyle/>
          <a:p>
            <a:r>
              <a:rPr lang="nb-NO" sz="2800" dirty="0">
                <a:effectLst/>
                <a:latin typeface="Calibri" panose="020F0502020204030204" pitchFamily="34" charset="0"/>
                <a:ea typeface="Times New Roman" panose="02020603050405020304" pitchFamily="18" charset="0"/>
              </a:rPr>
              <a:t>Men også ting å ta tak i</a:t>
            </a:r>
            <a:endParaRPr lang="nb-NO" sz="2800" dirty="0"/>
          </a:p>
        </p:txBody>
      </p:sp>
      <p:sp>
        <p:nvSpPr>
          <p:cNvPr id="3" name="Plassholder for innhold 2">
            <a:extLst>
              <a:ext uri="{FF2B5EF4-FFF2-40B4-BE49-F238E27FC236}">
                <a16:creationId xmlns:a16="http://schemas.microsoft.com/office/drawing/2014/main" id="{9D4C5824-AA23-09F0-C6D6-EF26E931791C}"/>
              </a:ext>
            </a:extLst>
          </p:cNvPr>
          <p:cNvSpPr>
            <a:spLocks noGrp="1"/>
          </p:cNvSpPr>
          <p:nvPr>
            <p:ph sz="half" idx="1"/>
          </p:nvPr>
        </p:nvSpPr>
        <p:spPr/>
        <p:txBody>
          <a:bodyPr/>
          <a:lstStyle/>
          <a:p>
            <a:r>
              <a:rPr lang="nb-NO" dirty="0"/>
              <a:t>Høy befolkningsvekst</a:t>
            </a:r>
          </a:p>
          <a:p>
            <a:r>
              <a:rPr lang="nb-NO" dirty="0"/>
              <a:t>Bosetting av flyktninger</a:t>
            </a:r>
          </a:p>
          <a:p>
            <a:r>
              <a:rPr lang="nb-NO" dirty="0"/>
              <a:t>Lav arbeidsledighet</a:t>
            </a:r>
          </a:p>
          <a:p>
            <a:r>
              <a:rPr lang="nb-NO" dirty="0"/>
              <a:t>Tilfreds ungdom</a:t>
            </a:r>
          </a:p>
          <a:p>
            <a:r>
              <a:rPr lang="nb-NO" dirty="0"/>
              <a:t>Gode tjenester til innbyggerne</a:t>
            </a:r>
          </a:p>
          <a:p>
            <a:endParaRPr lang="nb-NO" dirty="0"/>
          </a:p>
        </p:txBody>
      </p:sp>
      <p:sp>
        <p:nvSpPr>
          <p:cNvPr id="4" name="Plassholder for innhold 3">
            <a:extLst>
              <a:ext uri="{FF2B5EF4-FFF2-40B4-BE49-F238E27FC236}">
                <a16:creationId xmlns:a16="http://schemas.microsoft.com/office/drawing/2014/main" id="{701B3334-7FDC-FAE7-8CC8-724FAA5FCCD5}"/>
              </a:ext>
            </a:extLst>
          </p:cNvPr>
          <p:cNvSpPr>
            <a:spLocks noGrp="1"/>
          </p:cNvSpPr>
          <p:nvPr>
            <p:ph sz="half" idx="2"/>
          </p:nvPr>
        </p:nvSpPr>
        <p:spPr/>
        <p:txBody>
          <a:bodyPr/>
          <a:lstStyle/>
          <a:p>
            <a:r>
              <a:rPr lang="nb-NO" dirty="0"/>
              <a:t>Levekår </a:t>
            </a:r>
          </a:p>
          <a:p>
            <a:pPr lvl="1"/>
            <a:r>
              <a:rPr lang="nb-NO" dirty="0"/>
              <a:t>Utenforskap</a:t>
            </a:r>
          </a:p>
          <a:p>
            <a:pPr lvl="1"/>
            <a:r>
              <a:rPr lang="nb-NO" dirty="0"/>
              <a:t>Nedsatt arbeidsevne</a:t>
            </a:r>
          </a:p>
          <a:p>
            <a:pPr lvl="1"/>
            <a:r>
              <a:rPr lang="nb-NO" dirty="0"/>
              <a:t>Unge uføre</a:t>
            </a:r>
          </a:p>
          <a:p>
            <a:pPr lvl="1"/>
            <a:r>
              <a:rPr lang="nb-NO" dirty="0"/>
              <a:t>Fattigdom</a:t>
            </a:r>
          </a:p>
          <a:p>
            <a:pPr lvl="1"/>
            <a:r>
              <a:rPr lang="nb-NO" dirty="0"/>
              <a:t>Psykisk helse </a:t>
            </a:r>
          </a:p>
          <a:p>
            <a:pPr lvl="1"/>
            <a:endParaRPr lang="nb-NO" dirty="0"/>
          </a:p>
        </p:txBody>
      </p:sp>
      <p:sp>
        <p:nvSpPr>
          <p:cNvPr id="5" name="Tittel 1">
            <a:extLst>
              <a:ext uri="{FF2B5EF4-FFF2-40B4-BE49-F238E27FC236}">
                <a16:creationId xmlns:a16="http://schemas.microsoft.com/office/drawing/2014/main" id="{8D13BA47-0EA7-93A4-E901-D8F859BFD8C3}"/>
              </a:ext>
            </a:extLst>
          </p:cNvPr>
          <p:cNvSpPr txBox="1">
            <a:spLocks/>
          </p:cNvSpPr>
          <p:nvPr/>
        </p:nvSpPr>
        <p:spPr>
          <a:xfrm>
            <a:off x="990600" y="516565"/>
            <a:ext cx="5181600" cy="1072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a:lstStyle>
          <a:p>
            <a:r>
              <a:rPr lang="nb-NO" sz="2800" dirty="0">
                <a:latin typeface="Calibri" panose="020F0502020204030204" pitchFamily="34" charset="0"/>
                <a:ea typeface="Times New Roman" panose="02020603050405020304" pitchFamily="18" charset="0"/>
              </a:rPr>
              <a:t>Mye går bra i Grimstad kommune </a:t>
            </a:r>
            <a:endParaRPr lang="nb-NO" sz="2800" dirty="0"/>
          </a:p>
        </p:txBody>
      </p:sp>
    </p:spTree>
    <p:extLst>
      <p:ext uri="{BB962C8B-B14F-4D97-AF65-F5344CB8AC3E}">
        <p14:creationId xmlns:p14="http://schemas.microsoft.com/office/powerpoint/2010/main" val="182542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Arbeidsmarkedet før, nå og fremover</a:t>
            </a:r>
          </a:p>
        </p:txBody>
      </p:sp>
      <p:sp>
        <p:nvSpPr>
          <p:cNvPr id="10" name="TekstSylinder 9"/>
          <p:cNvSpPr txBox="1"/>
          <p:nvPr/>
        </p:nvSpPr>
        <p:spPr>
          <a:xfrm>
            <a:off x="838200" y="5904249"/>
            <a:ext cx="6503447" cy="738664"/>
          </a:xfrm>
          <a:prstGeom prst="rect">
            <a:avLst/>
          </a:prstGeom>
          <a:noFill/>
          <a:ln>
            <a:solidFill>
              <a:schemeClr val="tx1"/>
            </a:solidFill>
          </a:ln>
        </p:spPr>
        <p:txBody>
          <a:bodyPr wrap="none" rtlCol="0">
            <a:spAutoFit/>
          </a:bodyPr>
          <a:lstStyle/>
          <a:p>
            <a:r>
              <a:rPr lang="nb-NO" sz="1400" dirty="0"/>
              <a:t>Helt ledige er arbeidssøkere som ikke har noe jobb eller deltar på arbeidsmarkedstiltak.</a:t>
            </a:r>
          </a:p>
          <a:p>
            <a:r>
              <a:rPr lang="nb-NO" sz="1400" dirty="0"/>
              <a:t>Delvis ledige er arbeidssøkere som arbeider noe.</a:t>
            </a:r>
          </a:p>
          <a:p>
            <a:r>
              <a:rPr lang="nb-NO" sz="1400" dirty="0"/>
              <a:t>Arbeidssøkere på tiltak deltar i arbeidsmarkedstiltak.</a:t>
            </a:r>
          </a:p>
        </p:txBody>
      </p:sp>
      <p:pic>
        <p:nvPicPr>
          <p:cNvPr id="6" name="Plassholder for innhold 5">
            <a:extLst>
              <a:ext uri="{FF2B5EF4-FFF2-40B4-BE49-F238E27FC236}">
                <a16:creationId xmlns:a16="http://schemas.microsoft.com/office/drawing/2014/main" id="{ED2C7B0D-4D0C-29C0-CACD-EA853155D475}"/>
              </a:ext>
            </a:extLst>
          </p:cNvPr>
          <p:cNvPicPr>
            <a:picLocks noGrp="1" noChangeAspect="1"/>
          </p:cNvPicPr>
          <p:nvPr>
            <p:ph idx="1"/>
          </p:nvPr>
        </p:nvPicPr>
        <p:blipFill>
          <a:blip r:embed="rId3"/>
          <a:stretch>
            <a:fillRect/>
          </a:stretch>
        </p:blipFill>
        <p:spPr>
          <a:xfrm>
            <a:off x="192505" y="1946804"/>
            <a:ext cx="11806990" cy="3515426"/>
          </a:xfrm>
          <a:prstGeom prst="rect">
            <a:avLst/>
          </a:prstGeom>
        </p:spPr>
      </p:pic>
    </p:spTree>
    <p:extLst>
      <p:ext uri="{BB962C8B-B14F-4D97-AF65-F5344CB8AC3E}">
        <p14:creationId xmlns:p14="http://schemas.microsoft.com/office/powerpoint/2010/main" val="98011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6A1B5D-EA78-D97F-BEB4-B4815D5F06D2}"/>
              </a:ext>
            </a:extLst>
          </p:cNvPr>
          <p:cNvSpPr>
            <a:spLocks noGrp="1"/>
          </p:cNvSpPr>
          <p:nvPr>
            <p:ph type="title"/>
          </p:nvPr>
        </p:nvSpPr>
        <p:spPr>
          <a:xfrm>
            <a:off x="838200" y="482400"/>
            <a:ext cx="10515600" cy="1072080"/>
          </a:xfrm>
        </p:spPr>
        <p:txBody>
          <a:bodyPr anchor="ctr">
            <a:normAutofit/>
          </a:bodyPr>
          <a:lstStyle/>
          <a:p>
            <a:r>
              <a:rPr lang="nb-NO" dirty="0"/>
              <a:t>Trender og utviklingstrekk</a:t>
            </a:r>
          </a:p>
        </p:txBody>
      </p:sp>
      <p:graphicFrame>
        <p:nvGraphicFramePr>
          <p:cNvPr id="21" name="Plassholder for innhold 2">
            <a:extLst>
              <a:ext uri="{FF2B5EF4-FFF2-40B4-BE49-F238E27FC236}">
                <a16:creationId xmlns:a16="http://schemas.microsoft.com/office/drawing/2014/main" id="{EE20C47C-3AF5-BAC9-B8F4-E9DDBA6319A9}"/>
              </a:ext>
            </a:extLst>
          </p:cNvPr>
          <p:cNvGraphicFramePr>
            <a:graphicFrameLocks noGrp="1"/>
          </p:cNvGraphicFramePr>
          <p:nvPr>
            <p:ph idx="1"/>
            <p:extLst>
              <p:ext uri="{D42A27DB-BD31-4B8C-83A1-F6EECF244321}">
                <p14:modId xmlns:p14="http://schemas.microsoft.com/office/powerpoint/2010/main" val="720682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9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7D53C3-16F6-BA34-1C24-3B2AED1A187D}"/>
              </a:ext>
            </a:extLst>
          </p:cNvPr>
          <p:cNvSpPr>
            <a:spLocks noGrp="1"/>
          </p:cNvSpPr>
          <p:nvPr>
            <p:ph type="title"/>
          </p:nvPr>
        </p:nvSpPr>
        <p:spPr>
          <a:xfrm>
            <a:off x="838199" y="482400"/>
            <a:ext cx="10804071" cy="1072080"/>
          </a:xfrm>
        </p:spPr>
        <p:txBody>
          <a:bodyPr>
            <a:normAutofit fontScale="90000"/>
          </a:bodyPr>
          <a:lstStyle/>
          <a:p>
            <a:r>
              <a:rPr lang="nb-NO" dirty="0"/>
              <a:t>Antallet unge uføre (18 til 29 år) i Norge har økt betydelig, særlig etter 2010. Arbeidsavklaringspenger AAP ble innført i 2010</a:t>
            </a:r>
          </a:p>
        </p:txBody>
      </p:sp>
      <p:graphicFrame>
        <p:nvGraphicFramePr>
          <p:cNvPr id="6" name="Plassholder for innhold 5">
            <a:extLst>
              <a:ext uri="{FF2B5EF4-FFF2-40B4-BE49-F238E27FC236}">
                <a16:creationId xmlns:a16="http://schemas.microsoft.com/office/drawing/2014/main" id="{026C4E7E-4E84-FC55-1756-E1EB420FCD4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a:extLst>
              <a:ext uri="{FF2B5EF4-FFF2-40B4-BE49-F238E27FC236}">
                <a16:creationId xmlns:a16="http://schemas.microsoft.com/office/drawing/2014/main" id="{3DCBD9ED-21A8-483B-D1DE-D44A8A0BE55C}"/>
              </a:ext>
            </a:extLst>
          </p:cNvPr>
          <p:cNvSpPr txBox="1"/>
          <p:nvPr/>
        </p:nvSpPr>
        <p:spPr>
          <a:xfrm>
            <a:off x="10867869" y="2313438"/>
            <a:ext cx="1180131" cy="523220"/>
          </a:xfrm>
          <a:prstGeom prst="rect">
            <a:avLst/>
          </a:prstGeom>
          <a:noFill/>
        </p:spPr>
        <p:txBody>
          <a:bodyPr wrap="none" rtlCol="0">
            <a:spAutoFit/>
          </a:bodyPr>
          <a:lstStyle/>
          <a:p>
            <a:r>
              <a:rPr lang="nb-NO" sz="2800" b="1" dirty="0"/>
              <a:t>21 551</a:t>
            </a:r>
          </a:p>
        </p:txBody>
      </p:sp>
      <p:sp>
        <p:nvSpPr>
          <p:cNvPr id="8" name="TekstSylinder 7">
            <a:extLst>
              <a:ext uri="{FF2B5EF4-FFF2-40B4-BE49-F238E27FC236}">
                <a16:creationId xmlns:a16="http://schemas.microsoft.com/office/drawing/2014/main" id="{7D54243F-AAF4-726E-3693-1657FF2E85E2}"/>
              </a:ext>
            </a:extLst>
          </p:cNvPr>
          <p:cNvSpPr txBox="1"/>
          <p:nvPr/>
        </p:nvSpPr>
        <p:spPr>
          <a:xfrm>
            <a:off x="816547" y="4264048"/>
            <a:ext cx="997389" cy="523220"/>
          </a:xfrm>
          <a:prstGeom prst="rect">
            <a:avLst/>
          </a:prstGeom>
          <a:noFill/>
        </p:spPr>
        <p:txBody>
          <a:bodyPr wrap="none" rtlCol="0">
            <a:spAutoFit/>
          </a:bodyPr>
          <a:lstStyle/>
          <a:p>
            <a:r>
              <a:rPr lang="nb-NO" sz="2800" b="1" dirty="0"/>
              <a:t>7 153</a:t>
            </a:r>
          </a:p>
        </p:txBody>
      </p:sp>
      <p:sp>
        <p:nvSpPr>
          <p:cNvPr id="9" name="TekstSylinder 8">
            <a:extLst>
              <a:ext uri="{FF2B5EF4-FFF2-40B4-BE49-F238E27FC236}">
                <a16:creationId xmlns:a16="http://schemas.microsoft.com/office/drawing/2014/main" id="{529F90D2-210C-D1C9-A5FA-1209EF43798E}"/>
              </a:ext>
            </a:extLst>
          </p:cNvPr>
          <p:cNvSpPr txBox="1"/>
          <p:nvPr/>
        </p:nvSpPr>
        <p:spPr>
          <a:xfrm>
            <a:off x="11295229" y="6525630"/>
            <a:ext cx="790601" cy="261610"/>
          </a:xfrm>
          <a:prstGeom prst="rect">
            <a:avLst/>
          </a:prstGeom>
          <a:noFill/>
        </p:spPr>
        <p:txBody>
          <a:bodyPr wrap="none" rtlCol="0">
            <a:spAutoFit/>
          </a:bodyPr>
          <a:lstStyle/>
          <a:p>
            <a:r>
              <a:rPr lang="nb-NO" sz="1100" dirty="0"/>
              <a:t>Kilde: NAV</a:t>
            </a:r>
          </a:p>
        </p:txBody>
      </p:sp>
      <p:sp>
        <p:nvSpPr>
          <p:cNvPr id="10" name="TekstSylinder 9">
            <a:extLst>
              <a:ext uri="{FF2B5EF4-FFF2-40B4-BE49-F238E27FC236}">
                <a16:creationId xmlns:a16="http://schemas.microsoft.com/office/drawing/2014/main" id="{683221AE-F9AC-D737-B494-164F1E4C994C}"/>
              </a:ext>
            </a:extLst>
          </p:cNvPr>
          <p:cNvSpPr txBox="1"/>
          <p:nvPr/>
        </p:nvSpPr>
        <p:spPr>
          <a:xfrm>
            <a:off x="6096000" y="3420364"/>
            <a:ext cx="1118507" cy="1107996"/>
          </a:xfrm>
          <a:prstGeom prst="rect">
            <a:avLst/>
          </a:prstGeom>
          <a:noFill/>
        </p:spPr>
        <p:txBody>
          <a:bodyPr wrap="square" rtlCol="0">
            <a:spAutoFit/>
          </a:bodyPr>
          <a:lstStyle/>
          <a:p>
            <a:r>
              <a:rPr lang="nb-NO" sz="6600" b="1" dirty="0">
                <a:solidFill>
                  <a:schemeClr val="accent1"/>
                </a:solidFill>
              </a:rPr>
              <a:t>3x</a:t>
            </a:r>
          </a:p>
        </p:txBody>
      </p:sp>
      <p:sp>
        <p:nvSpPr>
          <p:cNvPr id="3" name="TekstSylinder 2">
            <a:extLst>
              <a:ext uri="{FF2B5EF4-FFF2-40B4-BE49-F238E27FC236}">
                <a16:creationId xmlns:a16="http://schemas.microsoft.com/office/drawing/2014/main" id="{CB279A12-DE1B-1DB8-74E2-6E75B95FE1F2}"/>
              </a:ext>
            </a:extLst>
          </p:cNvPr>
          <p:cNvSpPr txBox="1"/>
          <p:nvPr/>
        </p:nvSpPr>
        <p:spPr>
          <a:xfrm>
            <a:off x="851339" y="6085494"/>
            <a:ext cx="10738837" cy="292388"/>
          </a:xfrm>
          <a:prstGeom prst="rect">
            <a:avLst/>
          </a:prstGeom>
          <a:noFill/>
        </p:spPr>
        <p:txBody>
          <a:bodyPr wrap="none" rtlCol="0">
            <a:spAutoFit/>
          </a:bodyPr>
          <a:lstStyle/>
          <a:p>
            <a:r>
              <a:rPr lang="nb-NO" sz="1300" dirty="0"/>
              <a:t>1995 1996 1997 1998 1999 2000 2001 2002 2003 2004 2005 2006 2007 2008 2009 2010 2011 2012 2013 2014 2015 2016 2017 2018 2019 2020 2021 2022</a:t>
            </a:r>
          </a:p>
        </p:txBody>
      </p:sp>
    </p:spTree>
    <p:extLst>
      <p:ext uri="{BB962C8B-B14F-4D97-AF65-F5344CB8AC3E}">
        <p14:creationId xmlns:p14="http://schemas.microsoft.com/office/powerpoint/2010/main" val="928448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6A1B5D-EA78-D97F-BEB4-B4815D5F06D2}"/>
              </a:ext>
            </a:extLst>
          </p:cNvPr>
          <p:cNvSpPr>
            <a:spLocks noGrp="1"/>
          </p:cNvSpPr>
          <p:nvPr>
            <p:ph type="title"/>
          </p:nvPr>
        </p:nvSpPr>
        <p:spPr>
          <a:xfrm>
            <a:off x="838200" y="482400"/>
            <a:ext cx="10515600" cy="1072080"/>
          </a:xfrm>
        </p:spPr>
        <p:txBody>
          <a:bodyPr anchor="ctr">
            <a:normAutofit/>
          </a:bodyPr>
          <a:lstStyle/>
          <a:p>
            <a:r>
              <a:rPr lang="nb-NO" dirty="0"/>
              <a:t>Vurderinger </a:t>
            </a:r>
          </a:p>
        </p:txBody>
      </p:sp>
      <p:graphicFrame>
        <p:nvGraphicFramePr>
          <p:cNvPr id="21" name="Plassholder for innhold 2">
            <a:extLst>
              <a:ext uri="{FF2B5EF4-FFF2-40B4-BE49-F238E27FC236}">
                <a16:creationId xmlns:a16="http://schemas.microsoft.com/office/drawing/2014/main" id="{EE20C47C-3AF5-BAC9-B8F4-E9DDBA6319A9}"/>
              </a:ext>
            </a:extLst>
          </p:cNvPr>
          <p:cNvGraphicFramePr>
            <a:graphicFrameLocks noGrp="1"/>
          </p:cNvGraphicFramePr>
          <p:nvPr>
            <p:ph idx="1"/>
            <p:extLst>
              <p:ext uri="{D42A27DB-BD31-4B8C-83A1-F6EECF244321}">
                <p14:modId xmlns:p14="http://schemas.microsoft.com/office/powerpoint/2010/main" val="2716726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57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235131" y="116633"/>
            <a:ext cx="11495315" cy="986619"/>
          </a:xfrm>
        </p:spPr>
        <p:txBody>
          <a:bodyPr>
            <a:noAutofit/>
          </a:bodyPr>
          <a:lstStyle/>
          <a:p>
            <a:r>
              <a:rPr lang="nb-NO" dirty="0"/>
              <a:t>Hva hindrer personer i å tre ut av utenforskap og inn i arbeid og aktivitet?</a:t>
            </a:r>
          </a:p>
        </p:txBody>
      </p:sp>
      <p:pic>
        <p:nvPicPr>
          <p:cNvPr id="8" name="Bilde 7"/>
          <p:cNvPicPr>
            <a:picLocks noChangeAspect="1"/>
          </p:cNvPicPr>
          <p:nvPr/>
        </p:nvPicPr>
        <p:blipFill>
          <a:blip r:embed="rId3"/>
          <a:stretch>
            <a:fillRect/>
          </a:stretch>
        </p:blipFill>
        <p:spPr>
          <a:xfrm>
            <a:off x="8172927" y="1679673"/>
            <a:ext cx="3642602" cy="3440935"/>
          </a:xfrm>
          <a:prstGeom prst="rect">
            <a:avLst/>
          </a:prstGeom>
        </p:spPr>
      </p:pic>
      <p:sp>
        <p:nvSpPr>
          <p:cNvPr id="9" name="TekstSylinder 8"/>
          <p:cNvSpPr txBox="1"/>
          <p:nvPr/>
        </p:nvSpPr>
        <p:spPr>
          <a:xfrm>
            <a:off x="9106158" y="5160469"/>
            <a:ext cx="2805576" cy="200055"/>
          </a:xfrm>
          <a:prstGeom prst="rect">
            <a:avLst/>
          </a:prstGeom>
          <a:noFill/>
        </p:spPr>
        <p:txBody>
          <a:bodyPr wrap="none" rtlCol="0">
            <a:spAutoFit/>
          </a:bodyPr>
          <a:lstStyle/>
          <a:p>
            <a:r>
              <a:rPr lang="nb-NO" sz="700" i="1" dirty="0"/>
              <a:t>Bilde: Beleiringen av Antiokia, middelaldersk </a:t>
            </a:r>
            <a:r>
              <a:rPr lang="nb-NO" sz="700" i="1" dirty="0" err="1"/>
              <a:t>miniatyrmaleri</a:t>
            </a:r>
            <a:r>
              <a:rPr lang="nb-NO" sz="700" i="1" dirty="0"/>
              <a:t> (Wikipedia)</a:t>
            </a:r>
            <a:endParaRPr lang="nb-NO" sz="1050" i="1" dirty="0"/>
          </a:p>
        </p:txBody>
      </p:sp>
      <p:sp>
        <p:nvSpPr>
          <p:cNvPr id="10" name="TekstSylinder 9"/>
          <p:cNvSpPr txBox="1"/>
          <p:nvPr/>
        </p:nvSpPr>
        <p:spPr>
          <a:xfrm>
            <a:off x="1454525" y="1268760"/>
            <a:ext cx="1618648" cy="1000274"/>
          </a:xfrm>
          <a:prstGeom prst="rect">
            <a:avLst/>
          </a:prstGeom>
          <a:noFill/>
        </p:spPr>
        <p:txBody>
          <a:bodyPr wrap="none" rtlCol="0">
            <a:spAutoFit/>
          </a:bodyPr>
          <a:lstStyle/>
          <a:p>
            <a:pPr algn="ctr"/>
            <a:r>
              <a:rPr lang="nb-NO" sz="2400" b="1" dirty="0"/>
              <a:t>De </a:t>
            </a:r>
            <a:r>
              <a:rPr lang="nb-NO" sz="2400" b="1" u="sng" dirty="0"/>
              <a:t>vil ikke</a:t>
            </a:r>
          </a:p>
          <a:p>
            <a:pPr algn="ctr"/>
            <a:r>
              <a:rPr lang="nb-NO" sz="2400" b="1" dirty="0"/>
              <a:t>komme inn</a:t>
            </a:r>
          </a:p>
          <a:p>
            <a:pPr algn="ctr"/>
            <a:r>
              <a:rPr lang="nb-NO" sz="1100" b="1" i="1" dirty="0"/>
              <a:t>(mangler motivasjon)</a:t>
            </a:r>
            <a:endParaRPr lang="nb-NO" sz="2400" b="1" i="1" dirty="0"/>
          </a:p>
        </p:txBody>
      </p:sp>
      <p:sp>
        <p:nvSpPr>
          <p:cNvPr id="11" name="TekstSylinder 10"/>
          <p:cNvSpPr txBox="1"/>
          <p:nvPr/>
        </p:nvSpPr>
        <p:spPr>
          <a:xfrm>
            <a:off x="3473991" y="1661111"/>
            <a:ext cx="1650452" cy="1000274"/>
          </a:xfrm>
          <a:prstGeom prst="rect">
            <a:avLst/>
          </a:prstGeom>
          <a:noFill/>
        </p:spPr>
        <p:txBody>
          <a:bodyPr wrap="none" rtlCol="0">
            <a:spAutoFit/>
          </a:bodyPr>
          <a:lstStyle/>
          <a:p>
            <a:pPr algn="ctr"/>
            <a:r>
              <a:rPr lang="nb-NO" sz="2400" b="1" dirty="0"/>
              <a:t>De </a:t>
            </a:r>
            <a:r>
              <a:rPr lang="nb-NO" sz="2400" b="1" u="sng" dirty="0"/>
              <a:t>kan ikke</a:t>
            </a:r>
          </a:p>
          <a:p>
            <a:pPr algn="ctr"/>
            <a:r>
              <a:rPr lang="nb-NO" sz="2400" b="1" dirty="0"/>
              <a:t>komme inn</a:t>
            </a:r>
          </a:p>
          <a:p>
            <a:pPr algn="ctr"/>
            <a:r>
              <a:rPr lang="nb-NO" sz="1100" b="1" i="1" dirty="0"/>
              <a:t>(mangler kvalifikasjoner)</a:t>
            </a:r>
          </a:p>
        </p:txBody>
      </p:sp>
      <p:sp>
        <p:nvSpPr>
          <p:cNvPr id="12" name="TekstSylinder 11"/>
          <p:cNvSpPr txBox="1"/>
          <p:nvPr/>
        </p:nvSpPr>
        <p:spPr>
          <a:xfrm>
            <a:off x="5507379" y="2093160"/>
            <a:ext cx="1618648" cy="1000274"/>
          </a:xfrm>
          <a:prstGeom prst="rect">
            <a:avLst/>
          </a:prstGeom>
          <a:noFill/>
        </p:spPr>
        <p:txBody>
          <a:bodyPr wrap="none" rtlCol="0">
            <a:spAutoFit/>
          </a:bodyPr>
          <a:lstStyle/>
          <a:p>
            <a:pPr algn="ctr"/>
            <a:r>
              <a:rPr lang="nb-NO" sz="2400" b="1" dirty="0"/>
              <a:t>De </a:t>
            </a:r>
            <a:r>
              <a:rPr lang="nb-NO" sz="2400" b="1" u="sng" dirty="0"/>
              <a:t>får ikke</a:t>
            </a:r>
          </a:p>
          <a:p>
            <a:pPr algn="ctr"/>
            <a:r>
              <a:rPr lang="nb-NO" sz="2400" b="1" dirty="0"/>
              <a:t>komme inn</a:t>
            </a:r>
          </a:p>
          <a:p>
            <a:pPr algn="ctr"/>
            <a:r>
              <a:rPr lang="nb-NO" sz="1100" b="1" i="1" dirty="0"/>
              <a:t>(mangler muligheter)</a:t>
            </a:r>
            <a:endParaRPr lang="nb-NO" sz="2400" b="1" i="1" dirty="0"/>
          </a:p>
        </p:txBody>
      </p:sp>
      <p:grpSp>
        <p:nvGrpSpPr>
          <p:cNvPr id="13" name="Gruppe 12"/>
          <p:cNvGrpSpPr/>
          <p:nvPr/>
        </p:nvGrpSpPr>
        <p:grpSpPr>
          <a:xfrm>
            <a:off x="1446806" y="2292342"/>
            <a:ext cx="1566174" cy="2187243"/>
            <a:chOff x="971600" y="2636912"/>
            <a:chExt cx="2088232" cy="2916324"/>
          </a:xfrm>
        </p:grpSpPr>
        <p:sp>
          <p:nvSpPr>
            <p:cNvPr id="14" name="Avrundet rektangel 13"/>
            <p:cNvSpPr/>
            <p:nvPr/>
          </p:nvSpPr>
          <p:spPr>
            <a:xfrm>
              <a:off x="971600" y="2636912"/>
              <a:ext cx="2088232" cy="29163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TekstSylinder 14"/>
            <p:cNvSpPr txBox="1"/>
            <p:nvPr/>
          </p:nvSpPr>
          <p:spPr>
            <a:xfrm>
              <a:off x="1022555" y="2744924"/>
              <a:ext cx="2028113" cy="677108"/>
            </a:xfrm>
            <a:prstGeom prst="rect">
              <a:avLst/>
            </a:prstGeom>
            <a:noFill/>
          </p:spPr>
          <p:txBody>
            <a:bodyPr wrap="square" rtlCol="0">
              <a:spAutoFit/>
            </a:bodyPr>
            <a:lstStyle/>
            <a:p>
              <a:r>
                <a:rPr lang="nb-NO" sz="1350" b="1" dirty="0"/>
                <a:t>Motivasjon / insentiver / vilje</a:t>
              </a:r>
            </a:p>
          </p:txBody>
        </p:sp>
        <p:sp>
          <p:nvSpPr>
            <p:cNvPr id="16" name="TekstSylinder 15"/>
            <p:cNvSpPr txBox="1"/>
            <p:nvPr/>
          </p:nvSpPr>
          <p:spPr>
            <a:xfrm>
              <a:off x="1115616" y="3556465"/>
              <a:ext cx="1935051" cy="1846660"/>
            </a:xfrm>
            <a:prstGeom prst="rect">
              <a:avLst/>
            </a:prstGeom>
            <a:noFill/>
          </p:spPr>
          <p:txBody>
            <a:bodyPr wrap="square" rtlCol="0">
              <a:spAutoFit/>
            </a:bodyPr>
            <a:lstStyle/>
            <a:p>
              <a:pPr marL="214313" indent="-214313">
                <a:buFont typeface="Arial" panose="020B0604020202020204" pitchFamily="34" charset="0"/>
                <a:buChar char="•"/>
              </a:pPr>
              <a:r>
                <a:rPr lang="nb-NO" sz="1200" dirty="0"/>
                <a:t>Trygdenivå</a:t>
              </a:r>
            </a:p>
            <a:p>
              <a:pPr marL="214313" indent="-214313">
                <a:buFont typeface="Arial" panose="020B0604020202020204" pitchFamily="34" charset="0"/>
                <a:buChar char="•"/>
              </a:pPr>
              <a:r>
                <a:rPr lang="nb-NO" sz="1200" dirty="0"/>
                <a:t>Skatt på inntekt</a:t>
              </a:r>
            </a:p>
            <a:p>
              <a:pPr marL="214313" indent="-214313">
                <a:buFont typeface="Arial" panose="020B0604020202020204" pitchFamily="34" charset="0"/>
                <a:buChar char="•"/>
              </a:pPr>
              <a:r>
                <a:rPr lang="nb-NO" sz="1200" dirty="0"/>
                <a:t>Andre inntekter</a:t>
              </a:r>
            </a:p>
            <a:p>
              <a:pPr marL="214313" indent="-214313">
                <a:buFont typeface="Arial" panose="020B0604020202020204" pitchFamily="34" charset="0"/>
                <a:buChar char="•"/>
              </a:pPr>
              <a:r>
                <a:rPr lang="nb-NO" sz="1200" dirty="0"/>
                <a:t>Inntekt andre i husstanden</a:t>
              </a:r>
            </a:p>
            <a:p>
              <a:pPr marL="214313" indent="-214313">
                <a:buFont typeface="Arial" panose="020B0604020202020204" pitchFamily="34" charset="0"/>
                <a:buChar char="•"/>
              </a:pPr>
              <a:r>
                <a:rPr lang="nb-NO" sz="1200" dirty="0"/>
                <a:t>Aktivitetsplikt</a:t>
              </a:r>
            </a:p>
            <a:p>
              <a:pPr marL="214313" indent="-214313">
                <a:buFont typeface="Arial" panose="020B0604020202020204" pitchFamily="34" charset="0"/>
                <a:buChar char="•"/>
              </a:pPr>
              <a:endParaRPr lang="nb-NO" sz="1200" dirty="0"/>
            </a:p>
          </p:txBody>
        </p:sp>
      </p:grpSp>
      <p:grpSp>
        <p:nvGrpSpPr>
          <p:cNvPr id="17" name="Gruppe 16"/>
          <p:cNvGrpSpPr/>
          <p:nvPr/>
        </p:nvGrpSpPr>
        <p:grpSpPr>
          <a:xfrm>
            <a:off x="3497473" y="2695886"/>
            <a:ext cx="1572437" cy="2187243"/>
            <a:chOff x="3383868" y="2636912"/>
            <a:chExt cx="2096582" cy="2916324"/>
          </a:xfrm>
        </p:grpSpPr>
        <p:sp>
          <p:nvSpPr>
            <p:cNvPr id="18" name="Avrundet rektangel 17"/>
            <p:cNvSpPr/>
            <p:nvPr/>
          </p:nvSpPr>
          <p:spPr>
            <a:xfrm>
              <a:off x="3383868" y="2636912"/>
              <a:ext cx="2088232" cy="29163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TekstSylinder 18"/>
            <p:cNvSpPr txBox="1"/>
            <p:nvPr/>
          </p:nvSpPr>
          <p:spPr>
            <a:xfrm>
              <a:off x="3452337" y="2744924"/>
              <a:ext cx="2028113" cy="677108"/>
            </a:xfrm>
            <a:prstGeom prst="rect">
              <a:avLst/>
            </a:prstGeom>
            <a:noFill/>
          </p:spPr>
          <p:txBody>
            <a:bodyPr wrap="square" rtlCol="0">
              <a:spAutoFit/>
            </a:bodyPr>
            <a:lstStyle/>
            <a:p>
              <a:r>
                <a:rPr lang="nb-NO" sz="1350" b="1" dirty="0"/>
                <a:t>Kvalifikasjoner / situasjon / evne</a:t>
              </a:r>
            </a:p>
          </p:txBody>
        </p:sp>
        <p:sp>
          <p:nvSpPr>
            <p:cNvPr id="20" name="TekstSylinder 19"/>
            <p:cNvSpPr txBox="1"/>
            <p:nvPr/>
          </p:nvSpPr>
          <p:spPr>
            <a:xfrm>
              <a:off x="3527884" y="3575919"/>
              <a:ext cx="1644467" cy="1600439"/>
            </a:xfrm>
            <a:prstGeom prst="rect">
              <a:avLst/>
            </a:prstGeom>
            <a:noFill/>
          </p:spPr>
          <p:txBody>
            <a:bodyPr wrap="none" rtlCol="0">
              <a:spAutoFit/>
            </a:bodyPr>
            <a:lstStyle/>
            <a:p>
              <a:pPr marL="214313" indent="-214313">
                <a:buFont typeface="Arial" panose="020B0604020202020204" pitchFamily="34" charset="0"/>
                <a:buChar char="•"/>
              </a:pPr>
              <a:r>
                <a:rPr lang="nb-NO" sz="1200" dirty="0"/>
                <a:t>Utdanning</a:t>
              </a:r>
            </a:p>
            <a:p>
              <a:pPr marL="214313" indent="-214313">
                <a:buFont typeface="Arial" panose="020B0604020202020204" pitchFamily="34" charset="0"/>
                <a:buChar char="•"/>
              </a:pPr>
              <a:r>
                <a:rPr lang="nb-NO" sz="1200" dirty="0"/>
                <a:t>Ferdigheter</a:t>
              </a:r>
            </a:p>
            <a:p>
              <a:pPr marL="214313" indent="-214313">
                <a:buFont typeface="Arial" panose="020B0604020202020204" pitchFamily="34" charset="0"/>
                <a:buChar char="•"/>
              </a:pPr>
              <a:r>
                <a:rPr lang="nb-NO" sz="1200" dirty="0"/>
                <a:t>Språk</a:t>
              </a:r>
            </a:p>
            <a:p>
              <a:pPr marL="214313" indent="-214313">
                <a:buFont typeface="Arial" panose="020B0604020202020204" pitchFamily="34" charset="0"/>
                <a:buChar char="•"/>
              </a:pPr>
              <a:r>
                <a:rPr lang="nb-NO" sz="1200" dirty="0"/>
                <a:t>Helse</a:t>
              </a:r>
            </a:p>
            <a:p>
              <a:pPr marL="214313" indent="-214313">
                <a:buFont typeface="Arial" panose="020B0604020202020204" pitchFamily="34" charset="0"/>
                <a:buChar char="•"/>
              </a:pPr>
              <a:r>
                <a:rPr lang="nb-NO" sz="1200" dirty="0"/>
                <a:t>Barn og hjem</a:t>
              </a:r>
            </a:p>
            <a:p>
              <a:pPr marL="214313" indent="-214313">
                <a:buFont typeface="Arial" panose="020B0604020202020204" pitchFamily="34" charset="0"/>
                <a:buChar char="•"/>
              </a:pPr>
              <a:r>
                <a:rPr lang="nb-NO" sz="1200" dirty="0"/>
                <a:t>Mobilitet</a:t>
              </a:r>
            </a:p>
          </p:txBody>
        </p:sp>
      </p:grpSp>
      <p:grpSp>
        <p:nvGrpSpPr>
          <p:cNvPr id="21" name="Gruppe 20"/>
          <p:cNvGrpSpPr/>
          <p:nvPr/>
        </p:nvGrpSpPr>
        <p:grpSpPr>
          <a:xfrm>
            <a:off x="5556465" y="3173281"/>
            <a:ext cx="1566174" cy="2187243"/>
            <a:chOff x="5796136" y="2636912"/>
            <a:chExt cx="2088232" cy="2916324"/>
          </a:xfrm>
          <a:solidFill>
            <a:schemeClr val="accent1">
              <a:lumMod val="40000"/>
              <a:lumOff val="60000"/>
            </a:schemeClr>
          </a:solidFill>
        </p:grpSpPr>
        <p:sp>
          <p:nvSpPr>
            <p:cNvPr id="22" name="Avrundet rektangel 21"/>
            <p:cNvSpPr/>
            <p:nvPr/>
          </p:nvSpPr>
          <p:spPr>
            <a:xfrm>
              <a:off x="5796136" y="2636912"/>
              <a:ext cx="2088232" cy="291632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3" name="TekstSylinder 22"/>
            <p:cNvSpPr txBox="1"/>
            <p:nvPr/>
          </p:nvSpPr>
          <p:spPr>
            <a:xfrm>
              <a:off x="5856255" y="2744923"/>
              <a:ext cx="2028113" cy="400109"/>
            </a:xfrm>
            <a:prstGeom prst="rect">
              <a:avLst/>
            </a:prstGeom>
            <a:grpFill/>
          </p:spPr>
          <p:txBody>
            <a:bodyPr wrap="square" rtlCol="0">
              <a:spAutoFit/>
            </a:bodyPr>
            <a:lstStyle/>
            <a:p>
              <a:r>
                <a:rPr lang="nb-NO" sz="1350" b="1" dirty="0"/>
                <a:t>Muligheter</a:t>
              </a:r>
            </a:p>
          </p:txBody>
        </p:sp>
        <p:sp>
          <p:nvSpPr>
            <p:cNvPr id="24" name="TekstSylinder 23"/>
            <p:cNvSpPr txBox="1"/>
            <p:nvPr/>
          </p:nvSpPr>
          <p:spPr>
            <a:xfrm>
              <a:off x="5820139" y="3356991"/>
              <a:ext cx="2064229" cy="1846660"/>
            </a:xfrm>
            <a:prstGeom prst="rect">
              <a:avLst/>
            </a:prstGeom>
            <a:grpFill/>
          </p:spPr>
          <p:txBody>
            <a:bodyPr wrap="square" rtlCol="0">
              <a:spAutoFit/>
            </a:bodyPr>
            <a:lstStyle/>
            <a:p>
              <a:pPr marL="214313" indent="-214313">
                <a:buFont typeface="Arial" panose="020B0604020202020204" pitchFamily="34" charset="0"/>
                <a:buChar char="•"/>
              </a:pPr>
              <a:r>
                <a:rPr lang="nb-NO" sz="1200" dirty="0"/>
                <a:t>Ledighetsnivå</a:t>
              </a:r>
            </a:p>
            <a:p>
              <a:pPr marL="214313" indent="-214313">
                <a:buFont typeface="Arial" panose="020B0604020202020204" pitchFamily="34" charset="0"/>
                <a:buChar char="•"/>
              </a:pPr>
              <a:r>
                <a:rPr lang="nb-NO" sz="1200" dirty="0"/>
                <a:t>Lønnsnivå</a:t>
              </a:r>
            </a:p>
            <a:p>
              <a:pPr marL="214313" indent="-214313">
                <a:buFont typeface="Arial" panose="020B0604020202020204" pitchFamily="34" charset="0"/>
                <a:buChar char="•"/>
              </a:pPr>
              <a:r>
                <a:rPr lang="nb-NO" sz="1200" dirty="0"/>
                <a:t>Bedriftenes situasjon og behov</a:t>
              </a:r>
            </a:p>
            <a:p>
              <a:pPr marL="214313" indent="-214313">
                <a:buFont typeface="Arial" panose="020B0604020202020204" pitchFamily="34" charset="0"/>
                <a:buChar char="•"/>
              </a:pPr>
              <a:r>
                <a:rPr lang="nb-NO" sz="1200" dirty="0"/>
                <a:t>Lærlingeplasser</a:t>
              </a:r>
            </a:p>
            <a:p>
              <a:pPr marL="214313" indent="-214313">
                <a:buFont typeface="Arial" panose="020B0604020202020204" pitchFamily="34" charset="0"/>
                <a:buChar char="•"/>
              </a:pPr>
              <a:r>
                <a:rPr lang="nb-NO" sz="1200" dirty="0"/>
                <a:t>Deltidsstillinger</a:t>
              </a:r>
            </a:p>
          </p:txBody>
        </p:sp>
      </p:grpSp>
      <p:sp>
        <p:nvSpPr>
          <p:cNvPr id="2" name="TekstSylinder 1"/>
          <p:cNvSpPr txBox="1"/>
          <p:nvPr/>
        </p:nvSpPr>
        <p:spPr>
          <a:xfrm>
            <a:off x="2526072" y="5697029"/>
            <a:ext cx="6913431" cy="954107"/>
          </a:xfrm>
          <a:prstGeom prst="rect">
            <a:avLst/>
          </a:prstGeom>
          <a:noFill/>
        </p:spPr>
        <p:txBody>
          <a:bodyPr wrap="none" rtlCol="0">
            <a:spAutoFit/>
          </a:bodyPr>
          <a:lstStyle/>
          <a:p>
            <a:r>
              <a:rPr lang="nb-NO" sz="2800" b="1" i="1" dirty="0"/>
              <a:t>Det er kun </a:t>
            </a:r>
            <a:r>
              <a:rPr lang="nb-NO" sz="2800" b="1" i="1" dirty="0">
                <a:solidFill>
                  <a:schemeClr val="accent1"/>
                </a:solidFill>
              </a:rPr>
              <a:t>tverrsektorielt samarbeid </a:t>
            </a:r>
            <a:r>
              <a:rPr lang="nb-NO" sz="2800" b="1" i="1" dirty="0"/>
              <a:t>som kan</a:t>
            </a:r>
          </a:p>
          <a:p>
            <a:r>
              <a:rPr lang="nb-NO" sz="2800" b="1" i="1" dirty="0"/>
              <a:t>redusere eller fjerne disse hindringene…</a:t>
            </a:r>
          </a:p>
        </p:txBody>
      </p:sp>
      <p:pic>
        <p:nvPicPr>
          <p:cNvPr id="25" name="Bilde 24">
            <a:extLst>
              <a:ext uri="{FF2B5EF4-FFF2-40B4-BE49-F238E27FC236}">
                <a16:creationId xmlns:a16="http://schemas.microsoft.com/office/drawing/2014/main" id="{E4F78E4A-3C4F-4529-9071-ECC2F6FBCFB7}"/>
              </a:ext>
            </a:extLst>
          </p:cNvPr>
          <p:cNvPicPr>
            <a:picLocks noChangeAspect="1"/>
          </p:cNvPicPr>
          <p:nvPr/>
        </p:nvPicPr>
        <p:blipFill rotWithShape="1">
          <a:blip r:embed="rId4"/>
          <a:srcRect l="21198" t="15120" r="56837" b="12161"/>
          <a:stretch/>
        </p:blipFill>
        <p:spPr>
          <a:xfrm>
            <a:off x="7508963" y="1190721"/>
            <a:ext cx="4656555" cy="4559698"/>
          </a:xfrm>
          <a:prstGeom prst="rect">
            <a:avLst/>
          </a:prstGeom>
        </p:spPr>
      </p:pic>
    </p:spTree>
    <p:extLst>
      <p:ext uri="{BB962C8B-B14F-4D97-AF65-F5344CB8AC3E}">
        <p14:creationId xmlns:p14="http://schemas.microsoft.com/office/powerpoint/2010/main" val="2430502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6A1B5D-EA78-D97F-BEB4-B4815D5F06D2}"/>
              </a:ext>
            </a:extLst>
          </p:cNvPr>
          <p:cNvSpPr>
            <a:spLocks noGrp="1"/>
          </p:cNvSpPr>
          <p:nvPr>
            <p:ph type="title"/>
          </p:nvPr>
        </p:nvSpPr>
        <p:spPr>
          <a:xfrm>
            <a:off x="838200" y="482400"/>
            <a:ext cx="10515600" cy="1072080"/>
          </a:xfrm>
        </p:spPr>
        <p:txBody>
          <a:bodyPr anchor="ctr">
            <a:normAutofit/>
          </a:bodyPr>
          <a:lstStyle/>
          <a:p>
            <a:r>
              <a:rPr lang="nb-NO" dirty="0"/>
              <a:t>Tiltak for å motvirke uønskede trender og utviklingstrekk</a:t>
            </a:r>
          </a:p>
        </p:txBody>
      </p:sp>
      <p:graphicFrame>
        <p:nvGraphicFramePr>
          <p:cNvPr id="21" name="Plassholder for innhold 2">
            <a:extLst>
              <a:ext uri="{FF2B5EF4-FFF2-40B4-BE49-F238E27FC236}">
                <a16:creationId xmlns:a16="http://schemas.microsoft.com/office/drawing/2014/main" id="{EE20C47C-3AF5-BAC9-B8F4-E9DDBA6319A9}"/>
              </a:ext>
            </a:extLst>
          </p:cNvPr>
          <p:cNvGraphicFramePr>
            <a:graphicFrameLocks noGrp="1"/>
          </p:cNvGraphicFramePr>
          <p:nvPr>
            <p:ph idx="1"/>
            <p:extLst>
              <p:ext uri="{D42A27DB-BD31-4B8C-83A1-F6EECF244321}">
                <p14:modId xmlns:p14="http://schemas.microsoft.com/office/powerpoint/2010/main" val="35050122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46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577B0D4-3CC3-B570-3CC2-93CF07A15A96}"/>
              </a:ext>
            </a:extLst>
          </p:cNvPr>
          <p:cNvSpPr>
            <a:spLocks noGrp="1"/>
          </p:cNvSpPr>
          <p:nvPr>
            <p:ph type="title"/>
          </p:nvPr>
        </p:nvSpPr>
        <p:spPr>
          <a:xfrm>
            <a:off x="838200" y="482400"/>
            <a:ext cx="10515600" cy="1072080"/>
          </a:xfrm>
        </p:spPr>
        <p:txBody>
          <a:bodyPr/>
          <a:lstStyle/>
          <a:p>
            <a:r>
              <a:rPr lang="en-US" dirty="0" err="1"/>
              <a:t>En</a:t>
            </a:r>
            <a:r>
              <a:rPr lang="en-US" dirty="0"/>
              <a:t> </a:t>
            </a:r>
            <a:r>
              <a:rPr lang="en-US" dirty="0" err="1"/>
              <a:t>familie</a:t>
            </a:r>
            <a:r>
              <a:rPr lang="en-US" dirty="0"/>
              <a:t> med </a:t>
            </a:r>
            <a:r>
              <a:rPr lang="en-US" dirty="0" err="1"/>
              <a:t>bredt</a:t>
            </a:r>
            <a:r>
              <a:rPr lang="en-US" dirty="0"/>
              <a:t> </a:t>
            </a:r>
            <a:r>
              <a:rPr lang="en-US" dirty="0" err="1"/>
              <a:t>bistandsbehov</a:t>
            </a:r>
            <a:endParaRPr lang="en-US" dirty="0"/>
          </a:p>
        </p:txBody>
      </p:sp>
      <p:pic>
        <p:nvPicPr>
          <p:cNvPr id="4" name="Plassholder for innhold 3">
            <a:extLst>
              <a:ext uri="{FF2B5EF4-FFF2-40B4-BE49-F238E27FC236}">
                <a16:creationId xmlns:a16="http://schemas.microsoft.com/office/drawing/2014/main" id="{74BB5C9B-BA01-1326-C3AC-08FCF556B94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060"/>
          <a:stretch/>
        </p:blipFill>
        <p:spPr>
          <a:xfrm>
            <a:off x="838200" y="1825625"/>
            <a:ext cx="10515600" cy="4351338"/>
          </a:xfrm>
          <a:prstGeom prst="rect">
            <a:avLst/>
          </a:prstGeom>
          <a:noFill/>
        </p:spPr>
      </p:pic>
    </p:spTree>
    <p:extLst>
      <p:ext uri="{BB962C8B-B14F-4D97-AF65-F5344CB8AC3E}">
        <p14:creationId xmlns:p14="http://schemas.microsoft.com/office/powerpoint/2010/main" val="69570030"/>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_Mørk Grå-widescreen" id="{AABDF603-AEE2-4468-9443-A707268408F1}" vid="{25A87EFC-3FB0-4A84-9074-32DA8DE890E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b9f74a7-5c32-40d1-9e3b-733173a078b5" xsi:nil="true"/>
    <lcf76f155ced4ddcb4097134ff3c332f xmlns="7a47a903-0e9d-4325-8930-5dcabd981b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6E80A39813F8E478F107385CCC8ADCF" ma:contentTypeVersion="8" ma:contentTypeDescription="Opprett et nytt dokument." ma:contentTypeScope="" ma:versionID="c34e5d32e6a01c518a0b090c0184f747">
  <xsd:schema xmlns:xsd="http://www.w3.org/2001/XMLSchema" xmlns:xs="http://www.w3.org/2001/XMLSchema" xmlns:p="http://schemas.microsoft.com/office/2006/metadata/properties" xmlns:ns2="7a47a903-0e9d-4325-8930-5dcabd981ba9" xmlns:ns3="1b9f74a7-5c32-40d1-9e3b-733173a078b5" targetNamespace="http://schemas.microsoft.com/office/2006/metadata/properties" ma:root="true" ma:fieldsID="e4e45b0483ff2910e0f78cbaacd7917e" ns2:_="" ns3:_="">
    <xsd:import namespace="7a47a903-0e9d-4325-8930-5dcabd981ba9"/>
    <xsd:import namespace="1b9f74a7-5c32-40d1-9e3b-733173a078b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7a903-0e9d-4325-8930-5dcabd981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f74a7-5c32-40d1-9e3b-733173a078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977befa-1cdd-4996-85ca-7fce2a346143}" ma:internalName="TaxCatchAll" ma:showField="CatchAllData" ma:web="1b9f74a7-5c32-40d1-9e3b-733173a078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AC591905-A811-45D1-A44B-D4999240A5F2}">
  <ds:schemaRefs>
    <ds:schemaRef ds:uri="http://schemas.openxmlformats.org/package/2006/metadata/core-properties"/>
    <ds:schemaRef ds:uri="http://schemas.microsoft.com/office/infopath/2007/PartnerControls"/>
    <ds:schemaRef ds:uri="22fb54e8-8695-438e-813f-ba1d707e115d"/>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b03d7965-b2e5-471b-ae1f-33c279548f40"/>
    <ds:schemaRef ds:uri="http://purl.org/dc/terms/"/>
    <ds:schemaRef ds:uri="1b9f74a7-5c32-40d1-9e3b-733173a078b5"/>
    <ds:schemaRef ds:uri="7a47a903-0e9d-4325-8930-5dcabd981ba9"/>
  </ds:schemaRefs>
</ds:datastoreItem>
</file>

<file path=customXml/itemProps3.xml><?xml version="1.0" encoding="utf-8"?>
<ds:datastoreItem xmlns:ds="http://schemas.openxmlformats.org/officeDocument/2006/customXml" ds:itemID="{381787F4-1A0D-411C-A7EF-AF4874CA6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7a903-0e9d-4325-8930-5dcabd981ba9"/>
    <ds:schemaRef ds:uri="1b9f74a7-5c32-40d1-9e3b-733173a07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52575</TotalTime>
  <Words>1032</Words>
  <Application>Microsoft Office PowerPoint</Application>
  <PresentationFormat>Widescreen</PresentationFormat>
  <Paragraphs>139</Paragraphs>
  <Slides>9</Slides>
  <Notes>9</Notes>
  <HiddenSlides>0</HiddenSlides>
  <MMClips>0</MMClips>
  <ScaleCrop>false</ScaleCrop>
  <HeadingPairs>
    <vt:vector size="4" baseType="variant">
      <vt:variant>
        <vt:lpstr>Tema</vt:lpstr>
      </vt:variant>
      <vt:variant>
        <vt:i4>1</vt:i4>
      </vt:variant>
      <vt:variant>
        <vt:lpstr>Lysbildetitler</vt:lpstr>
      </vt:variant>
      <vt:variant>
        <vt:i4>9</vt:i4>
      </vt:variant>
    </vt:vector>
  </HeadingPairs>
  <TitlesOfParts>
    <vt:vector size="10" baseType="lpstr">
      <vt:lpstr>Office-tema</vt:lpstr>
      <vt:lpstr>Arbeidsmarked og utenforskap i Grimstad kommune</vt:lpstr>
      <vt:lpstr>Men også ting å ta tak i</vt:lpstr>
      <vt:lpstr>Arbeidsmarkedet før, nå og fremover</vt:lpstr>
      <vt:lpstr>Trender og utviklingstrekk</vt:lpstr>
      <vt:lpstr>Antallet unge uføre (18 til 29 år) i Norge har økt betydelig, særlig etter 2010. Arbeidsavklaringspenger AAP ble innført i 2010</vt:lpstr>
      <vt:lpstr>Vurderinger </vt:lpstr>
      <vt:lpstr>Hva hindrer personer i å tre ut av utenforskap og inn i arbeid og aktivitet?</vt:lpstr>
      <vt:lpstr>Tiltak for å motvirke uønskede trender og utviklingstrekk</vt:lpstr>
      <vt:lpstr>En familie med bredt bistandsbehov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Koronapandemien: utsyn mot en ny hverdag</dc:title>
  <dc:creator>Andersen, Ulf</dc:creator>
  <cp:lastModifiedBy>Fritzen, Øystein</cp:lastModifiedBy>
  <cp:revision>47</cp:revision>
  <cp:lastPrinted>2023-01-27T10:05:12Z</cp:lastPrinted>
  <dcterms:created xsi:type="dcterms:W3CDTF">2020-12-11T06:15:22Z</dcterms:created>
  <dcterms:modified xsi:type="dcterms:W3CDTF">2023-03-06T09:20:03Z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91420-1ae2-4120-89e6-e6f668f067e2_Enabled">
    <vt:lpwstr>true</vt:lpwstr>
  </property>
  <property fmtid="{D5CDD505-2E9C-101B-9397-08002B2CF9AE}" pid="3" name="MSIP_Label_d3491420-1ae2-4120-89e6-e6f668f067e2_SetDate">
    <vt:lpwstr>2020-12-11T06:16:40Z</vt:lpwstr>
  </property>
  <property fmtid="{D5CDD505-2E9C-101B-9397-08002B2CF9AE}" pid="4" name="MSIP_Label_d3491420-1ae2-4120-89e6-e6f668f067e2_Method">
    <vt:lpwstr>Standard</vt:lpwstr>
  </property>
  <property fmtid="{D5CDD505-2E9C-101B-9397-08002B2CF9AE}" pid="5" name="MSIP_Label_d3491420-1ae2-4120-89e6-e6f668f067e2_Name">
    <vt:lpwstr>d3491420-1ae2-4120-89e6-e6f668f067e2</vt:lpwstr>
  </property>
  <property fmtid="{D5CDD505-2E9C-101B-9397-08002B2CF9AE}" pid="6" name="MSIP_Label_d3491420-1ae2-4120-89e6-e6f668f067e2_SiteId">
    <vt:lpwstr>62366534-1ec3-4962-8869-9b5535279d0b</vt:lpwstr>
  </property>
  <property fmtid="{D5CDD505-2E9C-101B-9397-08002B2CF9AE}" pid="7" name="MSIP_Label_d3491420-1ae2-4120-89e6-e6f668f067e2_ActionId">
    <vt:lpwstr>eadafe7d-828d-473d-b405-2d8605a4ebe9</vt:lpwstr>
  </property>
  <property fmtid="{D5CDD505-2E9C-101B-9397-08002B2CF9AE}" pid="8" name="MSIP_Label_d3491420-1ae2-4120-89e6-e6f668f067e2_ContentBits">
    <vt:lpwstr>0</vt:lpwstr>
  </property>
  <property fmtid="{D5CDD505-2E9C-101B-9397-08002B2CF9AE}" pid="9" name="ContentTypeId">
    <vt:lpwstr>0x01010096E80A39813F8E478F107385CCC8ADCF</vt:lpwstr>
  </property>
  <property fmtid="{D5CDD505-2E9C-101B-9397-08002B2CF9AE}" pid="10" name="MediaServiceImageTags">
    <vt:lpwstr/>
  </property>
</Properties>
</file>