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  <p:sldMasterId id="2147483693" r:id="rId6"/>
  </p:sldMasterIdLst>
  <p:notesMasterIdLst>
    <p:notesMasterId r:id="rId32"/>
  </p:notesMasterIdLst>
  <p:sldIdLst>
    <p:sldId id="256" r:id="rId7"/>
    <p:sldId id="339" r:id="rId8"/>
    <p:sldId id="335" r:id="rId9"/>
    <p:sldId id="346" r:id="rId10"/>
    <p:sldId id="340" r:id="rId11"/>
    <p:sldId id="341" r:id="rId12"/>
    <p:sldId id="342" r:id="rId13"/>
    <p:sldId id="333" r:id="rId14"/>
    <p:sldId id="347" r:id="rId15"/>
    <p:sldId id="348" r:id="rId16"/>
    <p:sldId id="350" r:id="rId17"/>
    <p:sldId id="351" r:id="rId18"/>
    <p:sldId id="352" r:id="rId19"/>
    <p:sldId id="349" r:id="rId20"/>
    <p:sldId id="343" r:id="rId21"/>
    <p:sldId id="344" r:id="rId22"/>
    <p:sldId id="260" r:id="rId23"/>
    <p:sldId id="261" r:id="rId24"/>
    <p:sldId id="263" r:id="rId25"/>
    <p:sldId id="264" r:id="rId26"/>
    <p:sldId id="265" r:id="rId27"/>
    <p:sldId id="321" r:id="rId28"/>
    <p:sldId id="266" r:id="rId29"/>
    <p:sldId id="267" r:id="rId30"/>
    <p:sldId id="540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64619" autoAdjust="0"/>
  </p:normalViewPr>
  <p:slideViewPr>
    <p:cSldViewPr snapToGrid="0" snapToObjects="1">
      <p:cViewPr varScale="1">
        <p:scale>
          <a:sx n="89" d="100"/>
          <a:sy n="89" d="100"/>
        </p:scale>
        <p:origin x="14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slide" Target="slides/slide15.xml" Id="rId21" /><Relationship Type="http://schemas.openxmlformats.org/officeDocument/2006/relationships/viewProps" Target="viewProps.xml" Id="rId34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presProps" Target="presProps.xml" Id="rId33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notesMaster" Target="notesMasters/notesMaster1.xml" Id="rId32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tableStyles" Target="tableStyles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theme" Target="theme/theme1.xml" Id="rId35" /><Relationship Type="http://schemas.openxmlformats.org/officeDocument/2006/relationships/slide" Target="slides/slide2.xml" Id="rId8" /><Relationship Type="http://schemas.openxmlformats.org/officeDocument/2006/relationships/customXml" Target="../customXml/item3.xml" Id="rId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08.02.2024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nav-og-samfunn/kunnskap/analyser-fra-nav/nyheter/arbeidsgiverundersokelsen-2023-hoy-tilfredshet-med-nav--men-fortsatt-forbedringspotensia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av.no/no/nav-og-samfunn/kunnskap/analyser-fra-nav/nyheter/ny-undersokelse-tilfredsheten-med-nav-er-stabil--men-flere-sliter-med-darlig-helse-og-okonomi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NAV sine brukerundersøkelser har vært gjennomført årlig siden 2008.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Personbrukerundersøkelsen</a:t>
            </a:r>
            <a:r>
              <a:rPr lang="nb-NO" dirty="0"/>
              <a:t>: tilfeldig utvalgte personbrukere som har søkt på en statlig ytelse fra NAV og/eller har fått en oppfølgingstjeneste. Omtrent 19 200 respondenter for hele landet, omtrent 480 i Nordland.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Arbeidsgiverundersøkelsen</a:t>
            </a:r>
            <a:r>
              <a:rPr lang="nb-NO" dirty="0"/>
              <a:t>: 3 290 svar fra virksomheter i hele landet, omtrent 190 i Nordland.</a:t>
            </a:r>
          </a:p>
          <a:p>
            <a:r>
              <a:rPr lang="nb-NO" dirty="0"/>
              <a:t>Utvalget ble tilfeldig trukket i april 2023 blant virksomheter som mottok minst en av disse tjenestene i løpet av de siste 3 månedene:</a:t>
            </a:r>
          </a:p>
          <a:p>
            <a:r>
              <a:rPr lang="nb-NO" dirty="0"/>
              <a:t>• oppfølging fra et arbeidslivssenter</a:t>
            </a:r>
          </a:p>
          <a:p>
            <a:r>
              <a:rPr lang="nb-NO" dirty="0"/>
              <a:t>• oppfølging av sykmeldte (har gjennomført dialogmøte 2)</a:t>
            </a:r>
          </a:p>
          <a:p>
            <a:r>
              <a:rPr lang="nb-NO" dirty="0"/>
              <a:t>• arbeidsrettede tiltak</a:t>
            </a:r>
          </a:p>
          <a:p>
            <a:r>
              <a:rPr lang="nb-NO" dirty="0"/>
              <a:t>• rekrutteringsbistand (meldt en ledig stilling til et lokalkontor)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Arbeids- og velferdsdirektoratet publiserte Arbeidsgiverundersøkelsen den 26. oktober 2023: </a:t>
            </a:r>
            <a:r>
              <a:rPr lang="nb-NO" dirty="0">
                <a:hlinkClick r:id="rId3"/>
              </a:rPr>
              <a:t>Arbeidsgiverundersøkelsen 2023: Høy tilfredshet med NAV – men fortsatt forbedringspotensial - nav.no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og Personbrukerundersøkelsen den 7. november: </a:t>
            </a:r>
            <a:r>
              <a:rPr lang="nb-NO" dirty="0">
                <a:hlinkClick r:id="rId4"/>
              </a:rPr>
              <a:t>Ny undersøkelse: Tilfredsheten med NAV er stabil – men flere sliter med dårlig helse og økonomi - nav.no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37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 svakere tilfredshet med bistanden fra NAV til rekruttering av personer med tilretteleggingsbehov og/eller hull i CV fra i fjor (2022: 62 % fornøyde, 2023: 59 % fornøyde) men ingen signifikant endring (95% </a:t>
            </a:r>
            <a:r>
              <a:rPr lang="nb-NO" dirty="0" err="1"/>
              <a:t>k.i</a:t>
            </a:r>
            <a:r>
              <a:rPr lang="nb-NO" dirty="0"/>
              <a:t>. 2022: 53-70, 2023: 48-70)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77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99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Nordland: bedring fra 58 (2022) til 67 (2023) i andel arbeidsgivere som er fornøyd med NAVs bistand med forebygging av sykefravær (95%k.i. 2022: 50-67, 2023: 57-76)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117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Svak bedring også på oppfølging av sykmeldte fra 68 (2022 </a:t>
            </a:r>
            <a:r>
              <a:rPr lang="nb-NO" dirty="0" err="1"/>
              <a:t>k.i</a:t>
            </a:r>
            <a:r>
              <a:rPr lang="nb-NO" dirty="0"/>
              <a:t>. 61-75) til 71 (2023 </a:t>
            </a:r>
            <a:r>
              <a:rPr lang="nb-NO" dirty="0" err="1"/>
              <a:t>k.i</a:t>
            </a:r>
            <a:r>
              <a:rPr lang="nb-NO" dirty="0"/>
              <a:t>. 63-78)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49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3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Tilfredsheten med NAV er omtrent som i fjor både blant personbrukere og arbeidsgivere </a:t>
            </a:r>
          </a:p>
          <a:p>
            <a:br>
              <a:rPr lang="nb-NO" b="1" dirty="0"/>
            </a:br>
            <a:r>
              <a:rPr lang="nb-NO" b="1" dirty="0"/>
              <a:t>Dette gjelder både i Nordland og for landet som helhet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65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0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17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4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77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Nordlands arbeidsgivere svarer omtrent som i fjor.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84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dirty="0"/>
              <a:t>Svak nedgang for Nordland fra i fjor, men ingen signifikant endring.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4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Bedring fra i fjor for Nordland, fra 46 til 54. </a:t>
            </a:r>
          </a:p>
          <a:p>
            <a:r>
              <a:rPr lang="nb-NO" dirty="0"/>
              <a:t>(2022: 95% </a:t>
            </a:r>
            <a:r>
              <a:rPr lang="nb-NO" dirty="0" err="1"/>
              <a:t>k.i</a:t>
            </a:r>
            <a:r>
              <a:rPr lang="nb-NO" dirty="0"/>
              <a:t>. 38-55) (2023: 95% </a:t>
            </a:r>
            <a:r>
              <a:rPr lang="nb-NO" dirty="0" err="1"/>
              <a:t>k.i</a:t>
            </a:r>
            <a:r>
              <a:rPr lang="nb-NO" dirty="0"/>
              <a:t>. 44-64)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79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6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0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48439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367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573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62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843178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52693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062528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6669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700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5564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926470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351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2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76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5" y="2684747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4"/>
            <a:ext cx="5888739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7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13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90"/>
            <a:ext cx="1249283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51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16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7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13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5" y="2684747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4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90"/>
            <a:ext cx="1249283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54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1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1" y="2032570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460466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92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615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210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469835" cy="4351339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40" y="6356351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042208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9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2" y="6356351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1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1" y="2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149406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90" y="6356351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1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7" cy="5652707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9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482430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1" y="1829346"/>
            <a:ext cx="3147583" cy="3147583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6"/>
            <a:ext cx="3147583" cy="3147583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6"/>
            <a:ext cx="3147583" cy="3147583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6" y="5161212"/>
            <a:ext cx="3398852" cy="963603"/>
          </a:xfrm>
        </p:spPr>
        <p:txBody>
          <a:bodyPr lIns="0" tIns="0" rIns="0" bIns="0" anchor="ctr">
            <a:noAutofit/>
          </a:bodyPr>
          <a:lstStyle>
            <a:lvl1pPr marL="35999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5" y="5157975"/>
            <a:ext cx="3398852" cy="963603"/>
          </a:xfrm>
        </p:spPr>
        <p:txBody>
          <a:bodyPr lIns="0" tIns="0" rIns="0" bIns="0" anchor="ctr">
            <a:noAutofit/>
          </a:bodyPr>
          <a:lstStyle>
            <a:lvl1pPr marL="35999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6" y="5157975"/>
            <a:ext cx="3398852" cy="963603"/>
          </a:xfrm>
        </p:spPr>
        <p:txBody>
          <a:bodyPr lIns="0" tIns="0" rIns="0" bIns="0" anchor="ctr">
            <a:noAutofit/>
          </a:bodyPr>
          <a:lstStyle>
            <a:lvl1pPr marL="35999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35585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1" cy="51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9" y="907452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710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7200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1"/>
            <a:ext cx="12192000" cy="1294007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5999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5995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1989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5995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5995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818162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419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6" y="2948386"/>
            <a:ext cx="1528111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6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1" y="3429002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6" y="2013666"/>
            <a:ext cx="1528111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9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1116545" y="2043444"/>
            <a:ext cx="9958916" cy="136207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200" b="0" cap="all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1116545" y="3725865"/>
            <a:ext cx="7312991" cy="12366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>
              <a:buNone/>
              <a:defRPr sz="2667">
                <a:ln w="12700">
                  <a:noFill/>
                </a:ln>
                <a:solidFill>
                  <a:schemeClr val="bg1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Picture 2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4"/>
          <a:stretch/>
        </p:blipFill>
        <p:spPr bwMode="auto">
          <a:xfrm>
            <a:off x="5711958" y="5204619"/>
            <a:ext cx="4019549" cy="16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W:\DOKUMENT\Logo\1_hvi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536161" y="3566585"/>
            <a:ext cx="3365500" cy="32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:\DOKUMENT\Logo\2_hvi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9" b="80008"/>
          <a:stretch/>
        </p:blipFill>
        <p:spPr bwMode="auto">
          <a:xfrm>
            <a:off x="-1" y="5541963"/>
            <a:ext cx="1398057" cy="13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F2823_KOM\Felles Filer\Rådgivingseksjonen\Profil og materiell\5. Profil og design\NAV profil\nav_logo\Til mal\nav_logo_Hvit_ubakgrunn [Converted]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41" y="644691"/>
            <a:ext cx="1580804" cy="9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DOKUMENT\Logo\1_hvit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4"/>
          <a:stretch/>
        </p:blipFill>
        <p:spPr bwMode="auto">
          <a:xfrm>
            <a:off x="-1867189" y="5941882"/>
            <a:ext cx="3365500" cy="9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7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5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7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999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72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nav-og-samfunn/kunnskap/analyser-fra-nav/nyheter/arbeidsgiverundersokelsen-2023-hoy-tilfredshet-med-nav--men-fortsatt-forbedringspotensia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www.nav.no/no/nav-og-samfunn/kunnskap/analyser-fra-nav/nyheter/ny-undersokelse-tilfredsheten-med-nav-er-stabil--men-flere-sliter-med-darlig-helse-og-okonom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391792"/>
            <a:ext cx="6864531" cy="1396431"/>
          </a:xfrm>
        </p:spPr>
        <p:txBody>
          <a:bodyPr>
            <a:normAutofit/>
          </a:bodyPr>
          <a:lstStyle/>
          <a:p>
            <a:br>
              <a:rPr lang="nb-NO" sz="2000" b="1" dirty="0"/>
            </a:br>
            <a:r>
              <a:rPr lang="nb-NO" sz="3200" dirty="0"/>
              <a:t>NAVs brukerundersøkelser 2023</a:t>
            </a:r>
            <a:br>
              <a:rPr lang="nb-NO" sz="3200" dirty="0"/>
            </a:br>
            <a:r>
              <a:rPr lang="nb-NO" sz="1800" dirty="0"/>
              <a:t>Resultater fra Nordland og </a:t>
            </a:r>
            <a:r>
              <a:rPr lang="nb-NO" sz="1800"/>
              <a:t>noen fylkessammenlikninger</a:t>
            </a:r>
            <a:endParaRPr lang="nb-NO" sz="18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4" y="4277276"/>
            <a:ext cx="5888738" cy="1913799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dirty="0"/>
              <a:t>Personbrukerundersøkelsen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dirty="0"/>
              <a:t>Arbeidsgiverundersøkelsen</a:t>
            </a:r>
          </a:p>
        </p:txBody>
      </p:sp>
      <p:pic>
        <p:nvPicPr>
          <p:cNvPr id="1311" name="Bilde 1310">
            <a:extLst>
              <a:ext uri="{FF2B5EF4-FFF2-40B4-BE49-F238E27FC236}">
                <a16:creationId xmlns:a16="http://schemas.microsoft.com/office/drawing/2014/main" id="{4823CCD5-CD18-46CA-9682-3311D0C6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09" y="243210"/>
            <a:ext cx="3944658" cy="6279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DEEBA5-5FC2-8119-36BD-8CD4A59E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6" y="1272314"/>
            <a:ext cx="2991078" cy="5146158"/>
          </a:xfr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Nesten alle sykmeldte opplever å bli møtt med respekt fra NAV</a:t>
            </a:r>
            <a:b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Blant personer med nedsatt arbeidsevne uten AAP er det nedgang i andelen som opplever å bli møtt med respekt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D7F99F4-8336-EC47-323A-892EB7A1C723}"/>
              </a:ext>
            </a:extLst>
          </p:cNvPr>
          <p:cNvSpPr txBox="1"/>
          <p:nvPr/>
        </p:nvSpPr>
        <p:spPr>
          <a:xfrm>
            <a:off x="503820" y="154511"/>
            <a:ext cx="60942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 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Nordland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Personbrukere som svarer positivt på påstanden «Jeg blir møtt med respekt fra NAV»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b-NO" sz="16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DDB11B8-9C86-5DC0-4A70-8874088F3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5" r="26419"/>
          <a:stretch/>
        </p:blipFill>
        <p:spPr>
          <a:xfrm>
            <a:off x="3550474" y="1272314"/>
            <a:ext cx="3858726" cy="514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CB77873-9E8D-C0DF-D59F-67F1C53CF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522" y="0"/>
            <a:ext cx="5596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E1FBCA-940B-6A28-E3E3-28EF4E1E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7"/>
            <a:ext cx="10515600" cy="1072080"/>
          </a:xfrm>
        </p:spPr>
        <p:txBody>
          <a:bodyPr/>
          <a:lstStyle/>
          <a:p>
            <a:r>
              <a:rPr lang="nb-NO" dirty="0"/>
              <a:t>Økt tilfredshet med veiledningen fra NAV-kontoret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8DD2979-92AF-7447-F839-8D00F3B24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9"/>
          <a:stretch/>
        </p:blipFill>
        <p:spPr>
          <a:xfrm>
            <a:off x="838200" y="1754816"/>
            <a:ext cx="10516511" cy="40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B88BC4-9FFA-B022-C4BA-D5BB3C1D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25"/>
            <a:ext cx="10515600" cy="1072080"/>
          </a:xfrm>
        </p:spPr>
        <p:txBody>
          <a:bodyPr/>
          <a:lstStyle/>
          <a:p>
            <a:r>
              <a:rPr lang="nb-NO" dirty="0"/>
              <a:t>God samhandling mellom bruker og veileder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5151CE-9658-E0C9-FD1D-D841A176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9" y="1184371"/>
            <a:ext cx="10516511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69A9C5-0D01-40E5-9CC2-5A298FED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307"/>
            <a:ext cx="10515600" cy="1072080"/>
          </a:xfrm>
        </p:spPr>
        <p:txBody>
          <a:bodyPr>
            <a:normAutofit/>
          </a:bodyPr>
          <a:lstStyle/>
          <a:p>
            <a:r>
              <a:rPr lang="nb-NO" dirty="0"/>
              <a:t>Tilbakemeldingene på disse påstandene samsvarer med redusert tillit til NAV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C43588B-1425-D9EE-2131-D0B94B4FC43A}"/>
              </a:ext>
            </a:extLst>
          </p:cNvPr>
          <p:cNvSpPr txBox="1"/>
          <p:nvPr/>
        </p:nvSpPr>
        <p:spPr>
          <a:xfrm>
            <a:off x="838200" y="1117618"/>
            <a:ext cx="6311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b="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Personbrukere som har svart positivt (4-6) på spørsmålet: «Hvor enig eller uenig er du i disse generelle påstandene?»</a:t>
            </a:r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2E9BC49-B590-8D5F-16BD-BA074236C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9"/>
          <a:stretch/>
        </p:blipFill>
        <p:spPr>
          <a:xfrm>
            <a:off x="5373858" y="1737874"/>
            <a:ext cx="5980853" cy="435292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B4E9BA5-1766-2CC1-D8AA-08395D456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76" r="57183"/>
          <a:stretch/>
        </p:blipFill>
        <p:spPr>
          <a:xfrm>
            <a:off x="702387" y="2044923"/>
            <a:ext cx="4671471" cy="36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810562-BA2A-51AB-E646-1B3A12A99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Arbeidsgiverundersøkelsen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FEE0F2-FC60-392B-E3FF-1FA4C2E109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Fylkessammenlikninger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15876B74-3CFE-C1E1-8277-894579BB5E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659" r="20659"/>
          <a:stretch/>
        </p:blipFill>
        <p:spPr/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55BA563-1805-0A6D-25C8-3E3D51C4D5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59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4234C1F-DA2C-F941-C90A-7A5DE95D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130778"/>
            <a:ext cx="11845555" cy="6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E33EE2-D254-E858-020F-C488A6DE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5" y="163522"/>
            <a:ext cx="11924810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2975AB0-273C-332D-078C-2B0C99873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11" y="0"/>
            <a:ext cx="10279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7135D13-1A74-918C-3F65-25E553F23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87" y="0"/>
            <a:ext cx="10268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AB1256D-0293-BCAC-C246-0C523D13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6" y="0"/>
            <a:ext cx="10628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6BF27451-0DDA-D382-7A8F-602987DB5CBD}"/>
              </a:ext>
            </a:extLst>
          </p:cNvPr>
          <p:cNvSpPr txBox="1">
            <a:spLocks/>
          </p:cNvSpPr>
          <p:nvPr/>
        </p:nvSpPr>
        <p:spPr>
          <a:xfrm>
            <a:off x="479752" y="1630051"/>
            <a:ext cx="4054463" cy="4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1800" b="1" dirty="0"/>
              <a:t>Personbrukerundersøkelsen 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C3A6D2C-A2DD-A108-F6A5-3BC43DA953A2}"/>
              </a:ext>
            </a:extLst>
          </p:cNvPr>
          <p:cNvSpPr txBox="1">
            <a:spLocks/>
          </p:cNvSpPr>
          <p:nvPr/>
        </p:nvSpPr>
        <p:spPr>
          <a:xfrm>
            <a:off x="6791996" y="1630050"/>
            <a:ext cx="4158133" cy="4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1800" b="1" dirty="0"/>
              <a:t>Arbeidsgiverundersøkelsen </a:t>
            </a: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2B055351-EA0D-6381-7A4A-B1A276743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6255"/>
            <a:ext cx="12192000" cy="86905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b="1" dirty="0">
                <a:solidFill>
                  <a:schemeClr val="bg1"/>
                </a:solidFill>
              </a:rPr>
              <a:t>Stabil tilfredshet med NAV i Nordland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A7C0907-CF4C-CF2A-1D51-7475FA96E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" y="2029616"/>
            <a:ext cx="5279594" cy="43529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050AFC3-609D-F815-61D1-FD302A7E8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654" y="2044922"/>
            <a:ext cx="5279594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74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E4004FB-8983-2FC3-0247-11632EB7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9" y="0"/>
            <a:ext cx="1025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040ABF3-6E48-81E0-A4B1-FC913915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56" y="0"/>
            <a:ext cx="1029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>
            <a:extLst>
              <a:ext uri="{FF2B5EF4-FFF2-40B4-BE49-F238E27FC236}">
                <a16:creationId xmlns:a16="http://schemas.microsoft.com/office/drawing/2014/main" id="{0662D53B-6499-4FD5-8477-B1AA46F7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57" y="1816647"/>
            <a:ext cx="5164061" cy="3638071"/>
          </a:xfrm>
        </p:spPr>
        <p:txBody>
          <a:bodyPr>
            <a:normAutofit/>
          </a:bodyPr>
          <a:lstStyle/>
          <a:p>
            <a:r>
              <a:rPr lang="nb-NO" b="1" dirty="0"/>
              <a:t>Men stadig flere arbeidsgivere i Nordland er positive til å ansette personer med tilretteleggingsbehov</a:t>
            </a:r>
            <a:br>
              <a:rPr lang="nb-NO" dirty="0"/>
            </a:br>
            <a:endParaRPr lang="nb-NO" dirty="0"/>
          </a:p>
        </p:txBody>
      </p:sp>
      <p:sp>
        <p:nvSpPr>
          <p:cNvPr id="4" name="Tittel 13">
            <a:extLst>
              <a:ext uri="{FF2B5EF4-FFF2-40B4-BE49-F238E27FC236}">
                <a16:creationId xmlns:a16="http://schemas.microsoft.com/office/drawing/2014/main" id="{7B3A93E2-43FD-4E50-B41C-33F351093BEB}"/>
              </a:ext>
            </a:extLst>
          </p:cNvPr>
          <p:cNvSpPr txBox="1">
            <a:spLocks/>
          </p:cNvSpPr>
          <p:nvPr/>
        </p:nvSpPr>
        <p:spPr>
          <a:xfrm>
            <a:off x="584557" y="5791699"/>
            <a:ext cx="5265258" cy="60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1400" dirty="0">
                <a:solidFill>
                  <a:schemeClr val="tx1"/>
                </a:solidFill>
              </a:rPr>
              <a:t>Arbeidsgiveres tilbakemelding på tre alternativer.</a:t>
            </a:r>
          </a:p>
        </p:txBody>
      </p:sp>
      <p:sp>
        <p:nvSpPr>
          <p:cNvPr id="15" name="Tittel 13">
            <a:extLst>
              <a:ext uri="{FF2B5EF4-FFF2-40B4-BE49-F238E27FC236}">
                <a16:creationId xmlns:a16="http://schemas.microsoft.com/office/drawing/2014/main" id="{78277D1B-9FC3-4B55-9243-4A696FF429D3}"/>
              </a:ext>
            </a:extLst>
          </p:cNvPr>
          <p:cNvSpPr txBox="1">
            <a:spLocks/>
          </p:cNvSpPr>
          <p:nvPr/>
        </p:nvSpPr>
        <p:spPr>
          <a:xfrm>
            <a:off x="584557" y="5099124"/>
            <a:ext cx="5265258" cy="974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nb-NO" sz="1600" i="1" dirty="0">
                <a:solidFill>
                  <a:schemeClr val="tx1"/>
                </a:solidFill>
              </a:rPr>
            </a:br>
            <a:r>
              <a:rPr lang="nb-NO" sz="1600" i="1" dirty="0">
                <a:solidFill>
                  <a:schemeClr val="tx1"/>
                </a:solidFill>
              </a:rPr>
              <a:t>Hvor aktuelt vil det være å ansette personer med tilretteleggingsbehov og/eller hull i cv?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6F5D46-9AD7-988D-9915-DF8D847393E0}"/>
              </a:ext>
            </a:extLst>
          </p:cNvPr>
          <p:cNvSpPr txBox="1">
            <a:spLocks/>
          </p:cNvSpPr>
          <p:nvPr/>
        </p:nvSpPr>
        <p:spPr>
          <a:xfrm>
            <a:off x="584557" y="299237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3600" b="1" dirty="0">
                <a:solidFill>
                  <a:schemeClr val="bg2">
                    <a:lumMod val="25000"/>
                  </a:schemeClr>
                </a:solidFill>
              </a:rPr>
              <a:t>Inkluderende rekruttering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21C2D99-D451-ABBD-82D1-C3067F220663}"/>
              </a:ext>
            </a:extLst>
          </p:cNvPr>
          <p:cNvSpPr txBox="1">
            <a:spLocks/>
          </p:cNvSpPr>
          <p:nvPr/>
        </p:nvSpPr>
        <p:spPr>
          <a:xfrm>
            <a:off x="584557" y="992667"/>
            <a:ext cx="5596901" cy="41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Nordland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5FA47A3-23E7-DEFE-DF6B-7DE707C7C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5200" y="83225"/>
            <a:ext cx="6093659" cy="64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6F9C6B5-E825-1E5F-EA2C-20063F41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83" y="0"/>
            <a:ext cx="10572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221D7C4-0E10-B2AA-0AF1-539EE7B8A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05" y="0"/>
            <a:ext cx="10324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39616" y="2084851"/>
            <a:ext cx="6912768" cy="297633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>
                <a:solidFill>
                  <a:schemeClr val="tx1"/>
                </a:solidFill>
              </a:rPr>
              <a:t>Resultater fra brukerundersøkelsene for landet som helhet er publisert på nav.no. </a:t>
            </a:r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dirty="0">
              <a:solidFill>
                <a:schemeClr val="tx1"/>
              </a:solidFill>
            </a:endParaRPr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b="1" dirty="0">
                <a:solidFill>
                  <a:schemeClr val="tx1"/>
                </a:solidFill>
              </a:rPr>
              <a:t>NAVs Arbeidsgiverundersøkelse 2023</a:t>
            </a:r>
            <a:r>
              <a:rPr lang="nb-NO" dirty="0">
                <a:solidFill>
                  <a:schemeClr val="tx1"/>
                </a:solidFill>
              </a:rPr>
              <a:t>:</a:t>
            </a:r>
            <a:r>
              <a:rPr lang="nb-NO" dirty="0"/>
              <a:t> </a:t>
            </a:r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>
                <a:hlinkClick r:id="rId3"/>
              </a:rPr>
              <a:t>Arbeidsgiverundersøkelsen 2023: Høy tilfredshet med NAV – men fortsatt forbedringspotensial - nav.no</a:t>
            </a:r>
            <a:endParaRPr lang="nb-NO" dirty="0"/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dirty="0">
              <a:solidFill>
                <a:schemeClr val="tx1"/>
              </a:solidFill>
            </a:endParaRPr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endParaRPr lang="nb-NO" dirty="0">
              <a:solidFill>
                <a:schemeClr val="tx1"/>
              </a:solidFill>
            </a:endParaRPr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b="1" dirty="0">
                <a:solidFill>
                  <a:schemeClr val="tx1"/>
                </a:solidFill>
              </a:rPr>
              <a:t>NAVs Personbrukerundersøkelse 2023</a:t>
            </a:r>
            <a:r>
              <a:rPr lang="nb-NO" dirty="0">
                <a:solidFill>
                  <a:schemeClr val="tx1"/>
                </a:solidFill>
              </a:rPr>
              <a:t>: </a:t>
            </a:r>
          </a:p>
          <a:p>
            <a:pPr defTabSz="121917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nb-NO" dirty="0">
                <a:hlinkClick r:id="rId4"/>
              </a:rPr>
              <a:t>Ny undersøkelse: Tilfredsheten med NAV er stabil – men flere sliter med dårlig helse og økonomi - nav.no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7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A4EC6-DD18-4D1F-52A5-31357481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0" y="467832"/>
            <a:ext cx="8355419" cy="935665"/>
          </a:xfrm>
          <a:noFill/>
        </p:spPr>
        <p:txBody>
          <a:bodyPr>
            <a:normAutofit/>
          </a:bodyPr>
          <a:lstStyle/>
          <a:p>
            <a:r>
              <a:rPr lang="nb-NO" sz="4000" b="1" dirty="0"/>
              <a:t>Tilgjengelighet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4AA736-5A90-24A3-F8E0-2ADF602E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0" y="1847827"/>
            <a:ext cx="7476461" cy="2178884"/>
          </a:xfrm>
        </p:spPr>
        <p:txBody>
          <a:bodyPr>
            <a:normAutofit/>
          </a:bodyPr>
          <a:lstStyle/>
          <a:p>
            <a:r>
              <a:rPr lang="nb-NO" sz="2400" b="1" dirty="0"/>
              <a:t>Personbrukere:</a:t>
            </a:r>
          </a:p>
          <a:p>
            <a:pPr lvl="1"/>
            <a:r>
              <a:rPr lang="nb-NO" sz="2000" dirty="0"/>
              <a:t>Det er fortsatt mange som opplever at det er vanskelig å få kontakt med NAV når de har behov for det (45 prosent)</a:t>
            </a:r>
          </a:p>
          <a:p>
            <a:pPr lvl="1"/>
            <a:r>
              <a:rPr lang="nb-NO" sz="2000" dirty="0"/>
              <a:t>Men flere personbrukere sier at kontorets åpningstid dekker deres behov (71 prosent) og at beliggenheten gjør det enkelt å besøke kontoret (83 prosent)</a:t>
            </a:r>
          </a:p>
          <a:p>
            <a:pPr lvl="1"/>
            <a:endParaRPr lang="nb-NO" sz="2000" dirty="0"/>
          </a:p>
        </p:txBody>
      </p:sp>
      <p:pic>
        <p:nvPicPr>
          <p:cNvPr id="7" name="Bilde 6" descr="Et bilde som inneholder person, sort og hvit, Menneskeansikt, innendørs&#10;&#10;Automatisk generert beskrivelse">
            <a:extLst>
              <a:ext uri="{FF2B5EF4-FFF2-40B4-BE49-F238E27FC236}">
                <a16:creationId xmlns:a16="http://schemas.microsoft.com/office/drawing/2014/main" id="{20E9FEC6-63C0-F48A-6DD6-26371FB75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29" r="10579"/>
          <a:stretch/>
        </p:blipFill>
        <p:spPr>
          <a:xfrm>
            <a:off x="8155173" y="467832"/>
            <a:ext cx="3710764" cy="3574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57BAA6C-D831-2DEE-83DD-7E4C5C49E167}"/>
              </a:ext>
            </a:extLst>
          </p:cNvPr>
          <p:cNvSpPr txBox="1">
            <a:spLocks/>
          </p:cNvSpPr>
          <p:nvPr/>
        </p:nvSpPr>
        <p:spPr>
          <a:xfrm>
            <a:off x="575930" y="3909748"/>
            <a:ext cx="11040140" cy="283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Arbeidsgivere: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 prosent opplever det som lett å vite </a:t>
            </a:r>
            <a:r>
              <a:rPr kumimoji="0" lang="nb-NO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skal kontakte NAV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 halvparten opplever det som vanskelig å komme i kontakt med riktig person hos NAV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prosent opplever at NAVs medarbeidere er tilgjengelig når de trenger det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Imidlertid opplever tre av fire arbeidsgivere at de får svar innen rimelig tid fra NAV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3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0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97413-66BF-EC0F-FA03-540A6B705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/>
          <a:p>
            <a:r>
              <a:rPr lang="nb-NO" sz="2800" dirty="0"/>
              <a:t>Personbrukerundersøkelsen 2023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9F9F7B-756E-F635-2A58-2136B6742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A9C06DD7-5B75-3794-78C7-D599F07E3F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7677" r="33833"/>
          <a:stretch/>
        </p:blipFill>
        <p:spPr>
          <a:xfrm>
            <a:off x="6168567" y="10"/>
            <a:ext cx="6031979" cy="6857990"/>
          </a:xfr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8CFFE96-9F36-F4A8-C0FA-7DC0F07B0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314" y="6193407"/>
            <a:ext cx="5062686" cy="431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718785-1EA8-912A-554B-F160E1DA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939"/>
            <a:ext cx="12192000" cy="1072080"/>
          </a:xfrm>
        </p:spPr>
        <p:txBody>
          <a:bodyPr>
            <a:normAutofit/>
          </a:bodyPr>
          <a:lstStyle/>
          <a:p>
            <a:pPr algn="ctr"/>
            <a:r>
              <a:rPr lang="nb-NO" sz="3100" b="1" dirty="0"/>
              <a:t>Personbrukerundersøkelsen, resultater for </a:t>
            </a:r>
            <a:r>
              <a:rPr lang="nb-NO" sz="3100" b="1" u="sng" dirty="0"/>
              <a:t>bostedsfylke</a:t>
            </a:r>
            <a:r>
              <a:rPr lang="nb-NO" sz="3100" b="1" dirty="0"/>
              <a:t>:</a:t>
            </a:r>
            <a:br>
              <a:rPr lang="nb-NO" sz="3100" b="1" dirty="0"/>
            </a:br>
            <a:r>
              <a:rPr lang="nb-NO" sz="2800" dirty="0"/>
              <a:t>Andel personbrukere som er fornøyde med NAV helhetlig sett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113F292-636A-A280-AA3A-B3350999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6" y="670321"/>
            <a:ext cx="11577307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718785-1EA8-912A-554B-F160E1DA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729"/>
            <a:ext cx="12192000" cy="107208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100" b="1" dirty="0"/>
              <a:t>Personbrukerundersøkelsen, resultater for bostedsfylke: </a:t>
            </a:r>
            <a:br>
              <a:rPr lang="nb-NO" sz="3100" b="1" dirty="0"/>
            </a:br>
            <a:r>
              <a:rPr lang="nb-NO" sz="2800" dirty="0"/>
              <a:t>Andel personbrukere som har svart positivt på spørsmålet:</a:t>
            </a:r>
            <a:br>
              <a:rPr lang="nb-NO" sz="2800" dirty="0"/>
            </a:br>
            <a:r>
              <a:rPr lang="nb-NO" sz="2800" dirty="0"/>
              <a:t>«Hvor stor tillit har du til NAVs arbeid helhetlig sett?»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DC746FC-4D61-BE43-817E-61D24A7B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813589"/>
            <a:ext cx="11815072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718785-1EA8-912A-554B-F160E1DA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729"/>
            <a:ext cx="12192000" cy="1072080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100" b="1" dirty="0"/>
              <a:t>Personbrukerundersøkelsen, resultater for bostedsfylke: </a:t>
            </a:r>
            <a:br>
              <a:rPr lang="nb-NO" sz="3100" b="1" dirty="0"/>
            </a:br>
            <a:r>
              <a:rPr lang="nb-NO" sz="2800" dirty="0"/>
              <a:t>Andel personbrukere som har svart positivt på påstanden:</a:t>
            </a:r>
            <a:br>
              <a:rPr lang="nb-NO" sz="2800" dirty="0"/>
            </a:br>
            <a:r>
              <a:rPr lang="nb-NO" sz="2800" dirty="0"/>
              <a:t>«Jeg blir møtt med respekt fra NAV»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7630455-1750-87B8-8260-9B3B2A34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1122340"/>
            <a:ext cx="11766300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DEEBA5-5FC2-8119-36BD-8CD4A59E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6" y="1272314"/>
            <a:ext cx="3161998" cy="5146158"/>
          </a:xfrm>
          <a:solidFill>
            <a:schemeClr val="accent4">
              <a:lumMod val="20000"/>
              <a:lumOff val="80000"/>
            </a:schemeClr>
          </a:solidFill>
          <a:effectLst>
            <a:softEdge rad="12700"/>
          </a:effectLst>
        </p:spPr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Mottakere av alderspensjon og sykmeldte har flest fornøyde personbrukere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D7F99F4-8336-EC47-323A-892EB7A1C723}"/>
              </a:ext>
            </a:extLst>
          </p:cNvPr>
          <p:cNvSpPr txBox="1"/>
          <p:nvPr/>
        </p:nvSpPr>
        <p:spPr>
          <a:xfrm>
            <a:off x="503820" y="154511"/>
            <a:ext cx="60942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 i Nordland</a:t>
            </a:r>
          </a:p>
          <a:p>
            <a:r>
              <a:rPr lang="nb-NO" sz="2000" b="1" dirty="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Personbrukere som svarer positivt på «Hvor fornøyd er du med NAV helhetlig sett?»</a:t>
            </a:r>
            <a:endParaRPr lang="nb-NO" sz="1200" dirty="0"/>
          </a:p>
        </p:txBody>
      </p:sp>
      <p:pic>
        <p:nvPicPr>
          <p:cNvPr id="11" name="Bilde 10" descr="Et bilde som inneholder røntgenfilm, Displayenhet, datamaskin, skjermbilde&#10;&#10;Automatisk generert beskrivelse">
            <a:extLst>
              <a:ext uri="{FF2B5EF4-FFF2-40B4-BE49-F238E27FC236}">
                <a16:creationId xmlns:a16="http://schemas.microsoft.com/office/drawing/2014/main" id="{0DDB11B8-9C86-5DC0-4A70-8874088F3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3" t="11628" r="29716" b="13334"/>
          <a:stretch/>
        </p:blipFill>
        <p:spPr>
          <a:xfrm>
            <a:off x="3721394" y="1272314"/>
            <a:ext cx="2775097" cy="514615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206CA76-9189-2C6B-6CA4-4812F2155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08" y="0"/>
            <a:ext cx="534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DEEBA5-5FC2-8119-36BD-8CD4A59E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20" y="1272314"/>
            <a:ext cx="3161998" cy="5146158"/>
          </a:xfr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nb-NO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Flere brukergrupper med store endringer i tilliten til NAV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D7F99F4-8336-EC47-323A-892EB7A1C723}"/>
              </a:ext>
            </a:extLst>
          </p:cNvPr>
          <p:cNvSpPr txBox="1"/>
          <p:nvPr/>
        </p:nvSpPr>
        <p:spPr>
          <a:xfrm>
            <a:off x="503820" y="154511"/>
            <a:ext cx="68199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 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Nordland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Personbrukere som svarer positivt på spørsmålet «Hvor stor tillit har du til NAVs arbeid i sin helhet?»</a:t>
            </a:r>
            <a:endParaRPr lang="nb-NO" sz="16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DDB11B8-9C86-5DC0-4A70-8874088F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0" b="1530"/>
          <a:stretch/>
        </p:blipFill>
        <p:spPr>
          <a:xfrm>
            <a:off x="3705388" y="1272314"/>
            <a:ext cx="3161997" cy="514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41B9FBC-3EFA-1DFF-A472-CBC119A77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955" y="6439"/>
            <a:ext cx="5370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5" id="{9AB3C832-BA94-EC4F-98B5-2EF4A750F6CE}" vid="{A80BE413-38D9-704F-93CB-AA25AF4189AB}"/>
    </a:ext>
  </a:extLst>
</a:theme>
</file>

<file path=ppt/theme/theme2.xml><?xml version="1.0" encoding="utf-8"?>
<a:theme xmlns:a="http://schemas.openxmlformats.org/drawingml/2006/main" name="1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3.xml><?xml version="1.0" encoding="utf-8"?>
<a:theme xmlns:a="http://schemas.openxmlformats.org/drawingml/2006/main" name="2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F3B0387F55C48BEA8ADE4B0768E72" ma:contentTypeVersion="4" ma:contentTypeDescription="Create a new document." ma:contentTypeScope="" ma:versionID="2036ffa07df998e4954ecf0fa92e48d6">
  <xsd:schema xmlns:xsd="http://www.w3.org/2001/XMLSchema" xmlns:xs="http://www.w3.org/2001/XMLSchema" xmlns:p="http://schemas.microsoft.com/office/2006/metadata/properties" xmlns:ns2="0451f1ba-f957-4b29-9a9b-3214de782e9c" xmlns:ns3="7ce2af75-0ddc-4d3c-bec5-fd2e6f7242b2" targetNamespace="http://schemas.microsoft.com/office/2006/metadata/properties" ma:root="true" ma:fieldsID="eec58b7ed2f24a9868ab3abf855d6f04" ns2:_="" ns3:_="">
    <xsd:import namespace="0451f1ba-f957-4b29-9a9b-3214de782e9c"/>
    <xsd:import namespace="7ce2af75-0ddc-4d3c-bec5-fd2e6f724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1f1ba-f957-4b29-9a9b-3214de782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af75-0ddc-4d3c-bec5-fd2e6f724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91905-A811-45D1-A44B-D4999240A5F2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30ac3786-78c3-414b-815f-b4fca2e0bd42"/>
    <ds:schemaRef ds:uri="http://schemas.openxmlformats.org/package/2006/metadata/core-properties"/>
    <ds:schemaRef ds:uri="f979e152-3237-4567-8e98-aa352607425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2DB32E-31CD-4619-95F1-213F24BD5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51f1ba-f957-4b29-9a9b-3214de782e9c"/>
    <ds:schemaRef ds:uri="7ce2af75-0ddc-4d3c-bec5-fd2e6f724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NAV_Rød (1)</Template>
  <TotalTime>7778</TotalTime>
  <Words>845</Words>
  <Application>Microsoft Office PowerPoint</Application>
  <PresentationFormat>Widescreen</PresentationFormat>
  <Paragraphs>84</Paragraphs>
  <Slides>25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</vt:lpstr>
      <vt:lpstr>Office-tema</vt:lpstr>
      <vt:lpstr>1_Office-tema</vt:lpstr>
      <vt:lpstr>2_Office-tema</vt:lpstr>
      <vt:lpstr> NAVs brukerundersøkelser 2023 Resultater fra Nordland og noen fylkessammenlikninger</vt:lpstr>
      <vt:lpstr>Stabil tilfredshet med NAV i Nordland</vt:lpstr>
      <vt:lpstr>Tilgjengelighet</vt:lpstr>
      <vt:lpstr>Personbrukerundersøkelsen 2023</vt:lpstr>
      <vt:lpstr>Personbrukerundersøkelsen, resultater for bostedsfylke: Andel personbrukere som er fornøyde med NAV helhetlig sett</vt:lpstr>
      <vt:lpstr>Personbrukerundersøkelsen, resultater for bostedsfylke:  Andel personbrukere som har svart positivt på spørsmålet: «Hvor stor tillit har du til NAVs arbeid helhetlig sett?»</vt:lpstr>
      <vt:lpstr>Personbrukerundersøkelsen, resultater for bostedsfylke:  Andel personbrukere som har svart positivt på påstanden: «Jeg blir møtt med respekt fra NAV»</vt:lpstr>
      <vt:lpstr>Mottakere av alderspensjon og sykmeldte har flest fornøyde personbrukere</vt:lpstr>
      <vt:lpstr>Flere brukergrupper med store endringer i tilliten til NAV</vt:lpstr>
      <vt:lpstr>Nesten alle sykmeldte opplever å bli møtt med respekt fra NAV  Blant personer med nedsatt arbeidsevne uten AAP er det nedgang i andelen som opplever å bli møtt med respekt</vt:lpstr>
      <vt:lpstr>Økt tilfredshet med veiledningen fra NAV-kontoret</vt:lpstr>
      <vt:lpstr>God samhandling mellom bruker og veileder</vt:lpstr>
      <vt:lpstr>Tilbakemeldingene på disse påstandene samsvarer med redusert tillit til NAV</vt:lpstr>
      <vt:lpstr>Arbeidsgiverundersøkelsen 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Men stadig flere arbeidsgivere i Nordland er positive til å ansette personer med tilretteleggingsbehov 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Myrbakk, Hilde</dc:creator>
  <cp:keywords/>
  <dc:description/>
  <cp:lastModifiedBy>Myrbakk, Hilde</cp:lastModifiedBy>
  <cp:revision>8</cp:revision>
  <cp:lastPrinted>2020-04-21T11:47:02Z</cp:lastPrinted>
  <dcterms:created xsi:type="dcterms:W3CDTF">2020-09-10T08:36:14Z</dcterms:created>
  <dcterms:modified xsi:type="dcterms:W3CDTF">2024-02-08T08:16:48Z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0x010100268F3B0387F55C48BEA8ADE4B0768E72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2020-09-10T08:36:17Z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4c48f1e0-4f10-409c-8b95-274064d9eb4e</vt:lpwstr>
  </property>
  <property fmtid="{D5CDD505-2E9C-101B-9397-08002B2CF9AE}" pid="9" name="MSIP_Label_d3491420-1ae2-4120-89e6-e6f668f067e2_ContentBits">
    <vt:lpwstr>0</vt:lpwstr>
  </property>
</Properties>
</file>