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37D_4DCEA3B8.xml" ContentType="application/vnd.ms-powerpoint.comments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147199914" r:id="rId6"/>
    <p:sldId id="2147472322" r:id="rId7"/>
    <p:sldId id="374" r:id="rId8"/>
    <p:sldId id="2147199612" r:id="rId9"/>
    <p:sldId id="2147472320" r:id="rId10"/>
    <p:sldId id="2147472319" r:id="rId11"/>
    <p:sldId id="2147472253" r:id="rId12"/>
    <p:sldId id="2147472216" r:id="rId13"/>
    <p:sldId id="2147472309" r:id="rId14"/>
    <p:sldId id="2147472297" r:id="rId15"/>
    <p:sldId id="2147472228" r:id="rId16"/>
    <p:sldId id="2147472304" r:id="rId17"/>
    <p:sldId id="2147472321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A534AD-229D-4583-9990-331973FF1038}" name="Ildgruben, Silja" initials="IS" userId="S::silja.ildgruben@nav.no::ff8b4e63-ebdf-4728-9832-8f6fa352d3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F2A"/>
    <a:srgbClr val="3E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4265C-F0DB-43FE-B24F-00E27AA1FC5D}" v="2" dt="2023-05-23T06:42:40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6327"/>
  </p:normalViewPr>
  <p:slideViewPr>
    <p:cSldViewPr snapToGrid="0" snapToObjects="1">
      <p:cViewPr varScale="1">
        <p:scale>
          <a:sx n="157" d="100"/>
          <a:sy n="157" d="100"/>
        </p:scale>
        <p:origin x="15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vnes, Cathrine" userId="51ef0f81-b953-4eeb-8f2e-af470cc3b8c0" providerId="ADAL" clId="{98D4265C-F0DB-43FE-B24F-00E27AA1FC5D}"/>
    <pc:docChg chg="custSel addSld delSld modSld sldOrd">
      <pc:chgData name="Stavnes, Cathrine" userId="51ef0f81-b953-4eeb-8f2e-af470cc3b8c0" providerId="ADAL" clId="{98D4265C-F0DB-43FE-B24F-00E27AA1FC5D}" dt="2023-05-23T07:16:53.866" v="294" actId="962"/>
      <pc:docMkLst>
        <pc:docMk/>
      </pc:docMkLst>
      <pc:sldChg chg="modSp mod">
        <pc:chgData name="Stavnes, Cathrine" userId="51ef0f81-b953-4eeb-8f2e-af470cc3b8c0" providerId="ADAL" clId="{98D4265C-F0DB-43FE-B24F-00E27AA1FC5D}" dt="2023-05-23T06:43:14.661" v="174" actId="20577"/>
        <pc:sldMkLst>
          <pc:docMk/>
          <pc:sldMk cId="500582401" sldId="256"/>
        </pc:sldMkLst>
        <pc:spChg chg="mod">
          <ac:chgData name="Stavnes, Cathrine" userId="51ef0f81-b953-4eeb-8f2e-af470cc3b8c0" providerId="ADAL" clId="{98D4265C-F0DB-43FE-B24F-00E27AA1FC5D}" dt="2023-05-23T06:43:14.661" v="174" actId="20577"/>
          <ac:spMkLst>
            <pc:docMk/>
            <pc:sldMk cId="500582401" sldId="256"/>
            <ac:spMk id="4" creationId="{D8B3E3D1-A64F-6C49-A65E-78234E99BA50}"/>
          </ac:spMkLst>
        </pc:spChg>
      </pc:sldChg>
      <pc:sldChg chg="del">
        <pc:chgData name="Stavnes, Cathrine" userId="51ef0f81-b953-4eeb-8f2e-af470cc3b8c0" providerId="ADAL" clId="{98D4265C-F0DB-43FE-B24F-00E27AA1FC5D}" dt="2023-05-23T06:35:48.263" v="0" actId="47"/>
        <pc:sldMkLst>
          <pc:docMk/>
          <pc:sldMk cId="2720714127" sldId="2952"/>
        </pc:sldMkLst>
      </pc:sldChg>
      <pc:sldChg chg="del">
        <pc:chgData name="Stavnes, Cathrine" userId="51ef0f81-b953-4eeb-8f2e-af470cc3b8c0" providerId="ADAL" clId="{98D4265C-F0DB-43FE-B24F-00E27AA1FC5D}" dt="2023-05-23T06:44:39.349" v="218" actId="47"/>
        <pc:sldMkLst>
          <pc:docMk/>
          <pc:sldMk cId="1356597005" sldId="2147198071"/>
        </pc:sldMkLst>
      </pc:sldChg>
      <pc:sldChg chg="del">
        <pc:chgData name="Stavnes, Cathrine" userId="51ef0f81-b953-4eeb-8f2e-af470cc3b8c0" providerId="ADAL" clId="{98D4265C-F0DB-43FE-B24F-00E27AA1FC5D}" dt="2023-05-23T06:49:29.172" v="244" actId="47"/>
        <pc:sldMkLst>
          <pc:docMk/>
          <pc:sldMk cId="1016097609" sldId="2147198340"/>
        </pc:sldMkLst>
      </pc:sldChg>
      <pc:sldChg chg="del">
        <pc:chgData name="Stavnes, Cathrine" userId="51ef0f81-b953-4eeb-8f2e-af470cc3b8c0" providerId="ADAL" clId="{98D4265C-F0DB-43FE-B24F-00E27AA1FC5D}" dt="2023-05-23T06:35:50.800" v="2" actId="47"/>
        <pc:sldMkLst>
          <pc:docMk/>
          <pc:sldMk cId="952353260" sldId="2147199162"/>
        </pc:sldMkLst>
      </pc:sldChg>
      <pc:sldChg chg="modSp mod">
        <pc:chgData name="Stavnes, Cathrine" userId="51ef0f81-b953-4eeb-8f2e-af470cc3b8c0" providerId="ADAL" clId="{98D4265C-F0DB-43FE-B24F-00E27AA1FC5D}" dt="2023-05-23T06:44:10.577" v="217" actId="5793"/>
        <pc:sldMkLst>
          <pc:docMk/>
          <pc:sldMk cId="3157976508" sldId="2147199612"/>
        </pc:sldMkLst>
        <pc:spChg chg="mod">
          <ac:chgData name="Stavnes, Cathrine" userId="51ef0f81-b953-4eeb-8f2e-af470cc3b8c0" providerId="ADAL" clId="{98D4265C-F0DB-43FE-B24F-00E27AA1FC5D}" dt="2023-05-23T06:44:10.577" v="217" actId="5793"/>
          <ac:spMkLst>
            <pc:docMk/>
            <pc:sldMk cId="3157976508" sldId="2147199612"/>
            <ac:spMk id="9" creationId="{00000000-0000-0000-0000-000000000000}"/>
          </ac:spMkLst>
        </pc:spChg>
      </pc:sldChg>
      <pc:sldChg chg="del">
        <pc:chgData name="Stavnes, Cathrine" userId="51ef0f81-b953-4eeb-8f2e-af470cc3b8c0" providerId="ADAL" clId="{98D4265C-F0DB-43FE-B24F-00E27AA1FC5D}" dt="2023-05-23T06:35:53.717" v="5" actId="47"/>
        <pc:sldMkLst>
          <pc:docMk/>
          <pc:sldMk cId="1650765339" sldId="2147199624"/>
        </pc:sldMkLst>
      </pc:sldChg>
      <pc:sldChg chg="add del ord">
        <pc:chgData name="Stavnes, Cathrine" userId="51ef0f81-b953-4eeb-8f2e-af470cc3b8c0" providerId="ADAL" clId="{98D4265C-F0DB-43FE-B24F-00E27AA1FC5D}" dt="2023-05-23T06:42:44.258" v="133"/>
        <pc:sldMkLst>
          <pc:docMk/>
          <pc:sldMk cId="3612400322" sldId="2147199914"/>
        </pc:sldMkLst>
      </pc:sldChg>
      <pc:sldChg chg="del">
        <pc:chgData name="Stavnes, Cathrine" userId="51ef0f81-b953-4eeb-8f2e-af470cc3b8c0" providerId="ADAL" clId="{98D4265C-F0DB-43FE-B24F-00E27AA1FC5D}" dt="2023-05-23T06:35:51.363" v="3" actId="47"/>
        <pc:sldMkLst>
          <pc:docMk/>
          <pc:sldMk cId="4073760048" sldId="2147199916"/>
        </pc:sldMkLst>
      </pc:sldChg>
      <pc:sldChg chg="del">
        <pc:chgData name="Stavnes, Cathrine" userId="51ef0f81-b953-4eeb-8f2e-af470cc3b8c0" providerId="ADAL" clId="{98D4265C-F0DB-43FE-B24F-00E27AA1FC5D}" dt="2023-05-23T06:35:48.950" v="1" actId="47"/>
        <pc:sldMkLst>
          <pc:docMk/>
          <pc:sldMk cId="3118851619" sldId="2147200269"/>
        </pc:sldMkLst>
      </pc:sldChg>
      <pc:sldChg chg="del">
        <pc:chgData name="Stavnes, Cathrine" userId="51ef0f81-b953-4eeb-8f2e-af470cc3b8c0" providerId="ADAL" clId="{98D4265C-F0DB-43FE-B24F-00E27AA1FC5D}" dt="2023-05-23T06:36:03.532" v="6" actId="47"/>
        <pc:sldMkLst>
          <pc:docMk/>
          <pc:sldMk cId="3344177528" sldId="2147200270"/>
        </pc:sldMkLst>
      </pc:sldChg>
      <pc:sldChg chg="add setBg">
        <pc:chgData name="Stavnes, Cathrine" userId="51ef0f81-b953-4eeb-8f2e-af470cc3b8c0" providerId="ADAL" clId="{98D4265C-F0DB-43FE-B24F-00E27AA1FC5D}" dt="2023-05-23T06:37:27.899" v="8"/>
        <pc:sldMkLst>
          <pc:docMk/>
          <pc:sldMk cId="2286010690" sldId="2147472216"/>
        </pc:sldMkLst>
      </pc:sldChg>
      <pc:sldChg chg="add del setBg">
        <pc:chgData name="Stavnes, Cathrine" userId="51ef0f81-b953-4eeb-8f2e-af470cc3b8c0" providerId="ADAL" clId="{98D4265C-F0DB-43FE-B24F-00E27AA1FC5D}" dt="2023-05-23T06:52:33.951" v="248" actId="47"/>
        <pc:sldMkLst>
          <pc:docMk/>
          <pc:sldMk cId="667011492" sldId="2147472217"/>
        </pc:sldMkLst>
      </pc:sldChg>
      <pc:sldChg chg="add setBg">
        <pc:chgData name="Stavnes, Cathrine" userId="51ef0f81-b953-4eeb-8f2e-af470cc3b8c0" providerId="ADAL" clId="{98D4265C-F0DB-43FE-B24F-00E27AA1FC5D}" dt="2023-05-23T06:37:27.899" v="8"/>
        <pc:sldMkLst>
          <pc:docMk/>
          <pc:sldMk cId="995596149" sldId="2147472228"/>
        </pc:sldMkLst>
      </pc:sldChg>
      <pc:sldChg chg="add ord setBg">
        <pc:chgData name="Stavnes, Cathrine" userId="51ef0f81-b953-4eeb-8f2e-af470cc3b8c0" providerId="ADAL" clId="{98D4265C-F0DB-43FE-B24F-00E27AA1FC5D}" dt="2023-05-23T06:49:59.233" v="246"/>
        <pc:sldMkLst>
          <pc:docMk/>
          <pc:sldMk cId="1305387960" sldId="2147472253"/>
        </pc:sldMkLst>
      </pc:sldChg>
      <pc:sldChg chg="add del">
        <pc:chgData name="Stavnes, Cathrine" userId="51ef0f81-b953-4eeb-8f2e-af470cc3b8c0" providerId="ADAL" clId="{98D4265C-F0DB-43FE-B24F-00E27AA1FC5D}" dt="2023-05-23T06:45:39.087" v="239" actId="47"/>
        <pc:sldMkLst>
          <pc:docMk/>
          <pc:sldMk cId="347824634" sldId="2147472266"/>
        </pc:sldMkLst>
      </pc:sldChg>
      <pc:sldChg chg="add del ord">
        <pc:chgData name="Stavnes, Cathrine" userId="51ef0f81-b953-4eeb-8f2e-af470cc3b8c0" providerId="ADAL" clId="{98D4265C-F0DB-43FE-B24F-00E27AA1FC5D}" dt="2023-05-23T06:47:17.497" v="242" actId="47"/>
        <pc:sldMkLst>
          <pc:docMk/>
          <pc:sldMk cId="1494504904" sldId="2147472272"/>
        </pc:sldMkLst>
      </pc:sldChg>
      <pc:sldChg chg="add del">
        <pc:chgData name="Stavnes, Cathrine" userId="51ef0f81-b953-4eeb-8f2e-af470cc3b8c0" providerId="ADAL" clId="{98D4265C-F0DB-43FE-B24F-00E27AA1FC5D}" dt="2023-05-23T06:50:09.065" v="247" actId="47"/>
        <pc:sldMkLst>
          <pc:docMk/>
          <pc:sldMk cId="2711756445" sldId="2147472291"/>
        </pc:sldMkLst>
      </pc:sldChg>
      <pc:sldChg chg="add setBg">
        <pc:chgData name="Stavnes, Cathrine" userId="51ef0f81-b953-4eeb-8f2e-af470cc3b8c0" providerId="ADAL" clId="{98D4265C-F0DB-43FE-B24F-00E27AA1FC5D}" dt="2023-05-23T06:37:27.899" v="8"/>
        <pc:sldMkLst>
          <pc:docMk/>
          <pc:sldMk cId="469965360" sldId="2147472297"/>
        </pc:sldMkLst>
      </pc:sldChg>
      <pc:sldChg chg="delSp modSp add mod setBg delDesignElem">
        <pc:chgData name="Stavnes, Cathrine" userId="51ef0f81-b953-4eeb-8f2e-af470cc3b8c0" providerId="ADAL" clId="{98D4265C-F0DB-43FE-B24F-00E27AA1FC5D}" dt="2023-05-23T06:41:35.947" v="130" actId="20577"/>
        <pc:sldMkLst>
          <pc:docMk/>
          <pc:sldMk cId="750326014" sldId="2147472304"/>
        </pc:sldMkLst>
        <pc:spChg chg="mod">
          <ac:chgData name="Stavnes, Cathrine" userId="51ef0f81-b953-4eeb-8f2e-af470cc3b8c0" providerId="ADAL" clId="{98D4265C-F0DB-43FE-B24F-00E27AA1FC5D}" dt="2023-05-23T06:41:35.947" v="130" actId="20577"/>
          <ac:spMkLst>
            <pc:docMk/>
            <pc:sldMk cId="750326014" sldId="2147472304"/>
            <ac:spMk id="10" creationId="{6A04D914-D488-E0AA-C03D-DE726BEC5EDC}"/>
          </ac:spMkLst>
        </pc:spChg>
        <pc:spChg chg="del">
          <ac:chgData name="Stavnes, Cathrine" userId="51ef0f81-b953-4eeb-8f2e-af470cc3b8c0" providerId="ADAL" clId="{98D4265C-F0DB-43FE-B24F-00E27AA1FC5D}" dt="2023-05-23T06:37:27.899" v="8"/>
          <ac:spMkLst>
            <pc:docMk/>
            <pc:sldMk cId="750326014" sldId="2147472304"/>
            <ac:spMk id="12" creationId="{257363FD-7E77-4145-9483-331A807ADF0E}"/>
          </ac:spMkLst>
        </pc:spChg>
      </pc:sldChg>
      <pc:sldChg chg="add">
        <pc:chgData name="Stavnes, Cathrine" userId="51ef0f81-b953-4eeb-8f2e-af470cc3b8c0" providerId="ADAL" clId="{98D4265C-F0DB-43FE-B24F-00E27AA1FC5D}" dt="2023-05-23T06:37:27.899" v="8"/>
        <pc:sldMkLst>
          <pc:docMk/>
          <pc:sldMk cId="1912486732" sldId="2147472309"/>
        </pc:sldMkLst>
      </pc:sldChg>
      <pc:sldChg chg="add del">
        <pc:chgData name="Stavnes, Cathrine" userId="51ef0f81-b953-4eeb-8f2e-af470cc3b8c0" providerId="ADAL" clId="{98D4265C-F0DB-43FE-B24F-00E27AA1FC5D}" dt="2023-05-23T06:38:37.449" v="10" actId="47"/>
        <pc:sldMkLst>
          <pc:docMk/>
          <pc:sldMk cId="4184418785" sldId="2147472315"/>
        </pc:sldMkLst>
      </pc:sldChg>
      <pc:sldChg chg="modSp add mod">
        <pc:chgData name="Stavnes, Cathrine" userId="51ef0f81-b953-4eeb-8f2e-af470cc3b8c0" providerId="ADAL" clId="{98D4265C-F0DB-43FE-B24F-00E27AA1FC5D}" dt="2023-05-23T06:37:28.420" v="9" actId="27636"/>
        <pc:sldMkLst>
          <pc:docMk/>
          <pc:sldMk cId="4061517466" sldId="2147472319"/>
        </pc:sldMkLst>
        <pc:spChg chg="mod">
          <ac:chgData name="Stavnes, Cathrine" userId="51ef0f81-b953-4eeb-8f2e-af470cc3b8c0" providerId="ADAL" clId="{98D4265C-F0DB-43FE-B24F-00E27AA1FC5D}" dt="2023-05-23T06:37:28.420" v="9" actId="27636"/>
          <ac:spMkLst>
            <pc:docMk/>
            <pc:sldMk cId="4061517466" sldId="2147472319"/>
            <ac:spMk id="2" creationId="{2435BA8C-19FB-F612-F923-A957A038E003}"/>
          </ac:spMkLst>
        </pc:spChg>
      </pc:sldChg>
      <pc:sldChg chg="delSp modSp new mod">
        <pc:chgData name="Stavnes, Cathrine" userId="51ef0f81-b953-4eeb-8f2e-af470cc3b8c0" providerId="ADAL" clId="{98D4265C-F0DB-43FE-B24F-00E27AA1FC5D}" dt="2023-05-23T06:45:08.644" v="238" actId="478"/>
        <pc:sldMkLst>
          <pc:docMk/>
          <pc:sldMk cId="2051095078" sldId="2147472320"/>
        </pc:sldMkLst>
        <pc:spChg chg="del">
          <ac:chgData name="Stavnes, Cathrine" userId="51ef0f81-b953-4eeb-8f2e-af470cc3b8c0" providerId="ADAL" clId="{98D4265C-F0DB-43FE-B24F-00E27AA1FC5D}" dt="2023-05-23T06:45:08.644" v="238" actId="478"/>
          <ac:spMkLst>
            <pc:docMk/>
            <pc:sldMk cId="2051095078" sldId="2147472320"/>
            <ac:spMk id="2" creationId="{1136EAB6-BA04-8585-F82A-A4581646695E}"/>
          </ac:spMkLst>
        </pc:spChg>
        <pc:spChg chg="mod">
          <ac:chgData name="Stavnes, Cathrine" userId="51ef0f81-b953-4eeb-8f2e-af470cc3b8c0" providerId="ADAL" clId="{98D4265C-F0DB-43FE-B24F-00E27AA1FC5D}" dt="2023-05-23T06:45:04.913" v="237" actId="20577"/>
          <ac:spMkLst>
            <pc:docMk/>
            <pc:sldMk cId="2051095078" sldId="2147472320"/>
            <ac:spMk id="3" creationId="{E53D1681-8092-5BC2-8B8E-D41E5AEF18B8}"/>
          </ac:spMkLst>
        </pc:spChg>
      </pc:sldChg>
      <pc:sldChg chg="new">
        <pc:chgData name="Stavnes, Cathrine" userId="51ef0f81-b953-4eeb-8f2e-af470cc3b8c0" providerId="ADAL" clId="{98D4265C-F0DB-43FE-B24F-00E27AA1FC5D}" dt="2023-05-23T06:49:06.104" v="243" actId="680"/>
        <pc:sldMkLst>
          <pc:docMk/>
          <pc:sldMk cId="2037312182" sldId="2147472321"/>
        </pc:sldMkLst>
      </pc:sldChg>
      <pc:sldChg chg="addSp delSp modSp new mod modClrScheme chgLayout">
        <pc:chgData name="Stavnes, Cathrine" userId="51ef0f81-b953-4eeb-8f2e-af470cc3b8c0" providerId="ADAL" clId="{98D4265C-F0DB-43FE-B24F-00E27AA1FC5D}" dt="2023-05-23T07:16:53.866" v="294" actId="962"/>
        <pc:sldMkLst>
          <pc:docMk/>
          <pc:sldMk cId="4107093240" sldId="2147472322"/>
        </pc:sldMkLst>
        <pc:spChg chg="mod ord">
          <ac:chgData name="Stavnes, Cathrine" userId="51ef0f81-b953-4eeb-8f2e-af470cc3b8c0" providerId="ADAL" clId="{98D4265C-F0DB-43FE-B24F-00E27AA1FC5D}" dt="2023-05-23T07:16:30.084" v="292" actId="26606"/>
          <ac:spMkLst>
            <pc:docMk/>
            <pc:sldMk cId="4107093240" sldId="2147472322"/>
            <ac:spMk id="2" creationId="{0C7F3241-DD55-4F16-59D0-FCD22F040108}"/>
          </ac:spMkLst>
        </pc:spChg>
        <pc:spChg chg="del">
          <ac:chgData name="Stavnes, Cathrine" userId="51ef0f81-b953-4eeb-8f2e-af470cc3b8c0" providerId="ADAL" clId="{98D4265C-F0DB-43FE-B24F-00E27AA1FC5D}" dt="2023-05-23T07:16:19.553" v="291" actId="22"/>
          <ac:spMkLst>
            <pc:docMk/>
            <pc:sldMk cId="4107093240" sldId="2147472322"/>
            <ac:spMk id="3" creationId="{0A3300A3-EDB1-1105-BF06-4AD6306A925F}"/>
          </ac:spMkLst>
        </pc:spChg>
        <pc:picChg chg="add mod ord">
          <ac:chgData name="Stavnes, Cathrine" userId="51ef0f81-b953-4eeb-8f2e-af470cc3b8c0" providerId="ADAL" clId="{98D4265C-F0DB-43FE-B24F-00E27AA1FC5D}" dt="2023-05-23T07:16:53.866" v="294" actId="962"/>
          <ac:picMkLst>
            <pc:docMk/>
            <pc:sldMk cId="4107093240" sldId="2147472322"/>
            <ac:picMk id="5" creationId="{1D485790-60B9-ACFB-9790-4124651F1322}"/>
          </ac:picMkLst>
        </pc:picChg>
      </pc:sldChg>
      <pc:sldMasterChg chg="delSldLayout">
        <pc:chgData name="Stavnes, Cathrine" userId="51ef0f81-b953-4eeb-8f2e-af470cc3b8c0" providerId="ADAL" clId="{98D4265C-F0DB-43FE-B24F-00E27AA1FC5D}" dt="2023-05-23T06:45:39.087" v="239" actId="47"/>
        <pc:sldMasterMkLst>
          <pc:docMk/>
          <pc:sldMasterMk cId="2827523097" sldId="2147483648"/>
        </pc:sldMasterMkLst>
        <pc:sldLayoutChg chg="del">
          <pc:chgData name="Stavnes, Cathrine" userId="51ef0f81-b953-4eeb-8f2e-af470cc3b8c0" providerId="ADAL" clId="{98D4265C-F0DB-43FE-B24F-00E27AA1FC5D}" dt="2023-05-23T06:35:53.101" v="4" actId="47"/>
          <pc:sldLayoutMkLst>
            <pc:docMk/>
            <pc:sldMasterMk cId="2827523097" sldId="2147483648"/>
            <pc:sldLayoutMk cId="1187557373" sldId="2147483676"/>
          </pc:sldLayoutMkLst>
        </pc:sldLayoutChg>
        <pc:sldLayoutChg chg="del">
          <pc:chgData name="Stavnes, Cathrine" userId="51ef0f81-b953-4eeb-8f2e-af470cc3b8c0" providerId="ADAL" clId="{98D4265C-F0DB-43FE-B24F-00E27AA1FC5D}" dt="2023-05-23T06:45:39.087" v="239" actId="47"/>
          <pc:sldLayoutMkLst>
            <pc:docMk/>
            <pc:sldMasterMk cId="2827523097" sldId="2147483648"/>
            <pc:sldLayoutMk cId="1808985514" sldId="2147483676"/>
          </pc:sldLayoutMkLst>
        </pc:sldLayoutChg>
        <pc:sldLayoutChg chg="del">
          <pc:chgData name="Stavnes, Cathrine" userId="51ef0f81-b953-4eeb-8f2e-af470cc3b8c0" providerId="ADAL" clId="{98D4265C-F0DB-43FE-B24F-00E27AA1FC5D}" dt="2023-05-23T06:35:53.717" v="5" actId="47"/>
          <pc:sldLayoutMkLst>
            <pc:docMk/>
            <pc:sldMasterMk cId="2827523097" sldId="2147483648"/>
            <pc:sldLayoutMk cId="250839503" sldId="2147483677"/>
          </pc:sldLayoutMkLst>
        </pc:sldLayoutChg>
      </pc:sldMasterChg>
    </pc:docChg>
  </pc:docChgLst>
</pc:chgInfo>
</file>

<file path=ppt/comments/modernComment_7FFFD37D_4DCEA3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91B95C-6E65-4AA3-A022-455855ECFA76}" authorId="{7DA534AD-229D-4583-9990-331973FF1038}" status="resolved" created="2023-03-15T16:35:56.1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05387960" sldId="2147472253"/>
      <ac:spMk id="7" creationId="{FDDB02FD-0D04-B71F-3917-8948125DF9AA}"/>
      <ac:txMk cp="1">
        <ac:context len="226" hash="311059791"/>
      </ac:txMk>
    </ac:txMkLst>
    <p188:pos x="2423583" y="486833"/>
    <p188:txBody>
      <a:bodyPr/>
      <a:lstStyle/>
      <a:p>
        <a:r>
          <a:rPr lang="nb-NO"/>
          <a:t>Kan vi tukle litt med denne? F.eks skrive... Tillitsreformen handler om at alle dere ansatte skal få tillit, bruke deres faglighet og ha handlingsrom til å finne gode løsninger.... 
Vi får veldig mange tilbakemelinger på begrepet tid.... Vi bør kanskje passe på at det ikke går igjen og ødelegger for en god prosess.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A097D-8752-4DF2-B6F7-3694703B373B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5808099-D482-4CBC-A967-712BB63AC718}">
      <dgm:prSet phldrT="[Tekst]" custT="1"/>
      <dgm:spPr>
        <a:solidFill>
          <a:srgbClr val="F1D8D4"/>
        </a:solidFill>
      </dgm:spPr>
      <dgm:t>
        <a:bodyPr/>
        <a:lstStyle/>
        <a:p>
          <a:endParaRPr lang="nb-NO" sz="1600">
            <a:solidFill>
              <a:schemeClr val="tx1"/>
            </a:solidFill>
          </a:endParaRPr>
        </a:p>
      </dgm:t>
    </dgm:pt>
    <dgm:pt modelId="{AAFAB6F8-6DC2-448A-B4E2-2B15FCE590E9}" type="parTrans" cxnId="{BB211B9A-C055-44A8-9A38-C926B99FB641}">
      <dgm:prSet/>
      <dgm:spPr/>
      <dgm:t>
        <a:bodyPr/>
        <a:lstStyle/>
        <a:p>
          <a:endParaRPr lang="nb-NO"/>
        </a:p>
      </dgm:t>
    </dgm:pt>
    <dgm:pt modelId="{8E498EF2-73C1-4593-9C71-8CE4FDBEFEFB}" type="sibTrans" cxnId="{BB211B9A-C055-44A8-9A38-C926B99FB641}">
      <dgm:prSet/>
      <dgm:spPr/>
      <dgm:t>
        <a:bodyPr/>
        <a:lstStyle/>
        <a:p>
          <a:endParaRPr lang="nb-NO"/>
        </a:p>
      </dgm:t>
    </dgm:pt>
    <dgm:pt modelId="{A8285064-8C2A-4FC1-8AFB-647315A2E5B3}">
      <dgm:prSet phldrT="[Tekst]" custT="1"/>
      <dgm:spPr>
        <a:pattFill prst="wdUpDiag">
          <a:fgClr>
            <a:srgbClr val="F1D8D4"/>
          </a:fgClr>
          <a:bgClr>
            <a:schemeClr val="bg1"/>
          </a:bgClr>
        </a:patt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088BEA7C-1E67-48F3-A5CB-81E551F34AE4}" type="parTrans" cxnId="{242E8B56-12B0-45AA-928A-3978258ACF4C}">
      <dgm:prSet/>
      <dgm:spPr/>
      <dgm:t>
        <a:bodyPr/>
        <a:lstStyle/>
        <a:p>
          <a:endParaRPr lang="nb-NO"/>
        </a:p>
      </dgm:t>
    </dgm:pt>
    <dgm:pt modelId="{38C729D5-6BF8-4E89-A5DD-AB3B787A1813}" type="sibTrans" cxnId="{242E8B56-12B0-45AA-928A-3978258ACF4C}">
      <dgm:prSet/>
      <dgm:spPr/>
      <dgm:t>
        <a:bodyPr/>
        <a:lstStyle/>
        <a:p>
          <a:endParaRPr lang="nb-NO"/>
        </a:p>
      </dgm:t>
    </dgm:pt>
    <dgm:pt modelId="{84C1AF0A-4BDC-4E70-A2A6-0445999CD9C0}">
      <dgm:prSet phldrT="[Tekst]" custT="1"/>
      <dgm:spPr>
        <a:solidFill>
          <a:srgbClr val="E3B0A8"/>
        </a:solidFill>
      </dgm:spPr>
      <dgm:t>
        <a:bodyPr/>
        <a:lstStyle/>
        <a:p>
          <a:endParaRPr lang="nb-NO" sz="1600">
            <a:solidFill>
              <a:schemeClr val="tx1"/>
            </a:solidFill>
          </a:endParaRPr>
        </a:p>
      </dgm:t>
    </dgm:pt>
    <dgm:pt modelId="{AC628629-54F2-46AE-BB0A-9E56A7C9CF6C}" type="parTrans" cxnId="{4783F6EB-3AA5-4B75-BE15-DEA892F8B85F}">
      <dgm:prSet/>
      <dgm:spPr/>
      <dgm:t>
        <a:bodyPr/>
        <a:lstStyle/>
        <a:p>
          <a:endParaRPr lang="nb-NO"/>
        </a:p>
      </dgm:t>
    </dgm:pt>
    <dgm:pt modelId="{B5D6E4C9-FE4F-4440-8714-39D549807D8F}" type="sibTrans" cxnId="{4783F6EB-3AA5-4B75-BE15-DEA892F8B85F}">
      <dgm:prSet/>
      <dgm:spPr/>
      <dgm:t>
        <a:bodyPr/>
        <a:lstStyle/>
        <a:p>
          <a:endParaRPr lang="nb-NO"/>
        </a:p>
      </dgm:t>
    </dgm:pt>
    <dgm:pt modelId="{A5B3FC30-CF92-46BE-B434-14E6A87706F3}">
      <dgm:prSet phldrT="[Tekst]" custT="1"/>
      <dgm:spPr>
        <a:solidFill>
          <a:srgbClr val="F1D8D4"/>
        </a:solidFill>
      </dgm:spPr>
      <dgm:t>
        <a:bodyPr/>
        <a:lstStyle/>
        <a:p>
          <a:pPr algn="ctr"/>
          <a:endParaRPr lang="nb-NO" sz="1800" kern="1200">
            <a:solidFill>
              <a:schemeClr val="tx1"/>
            </a:solidFill>
            <a:latin typeface="Source Sans Pro SemiBold"/>
            <a:ea typeface="Source Sans Pro SemiBold"/>
            <a:cs typeface="+mn-cs"/>
          </a:endParaRPr>
        </a:p>
      </dgm:t>
    </dgm:pt>
    <dgm:pt modelId="{D38461CE-5A93-4907-AC98-0B89B67EE7AF}" type="parTrans" cxnId="{682B6BAF-B231-4E94-96DC-F048ADCF0A68}">
      <dgm:prSet/>
      <dgm:spPr/>
      <dgm:t>
        <a:bodyPr/>
        <a:lstStyle/>
        <a:p>
          <a:endParaRPr lang="nb-NO"/>
        </a:p>
      </dgm:t>
    </dgm:pt>
    <dgm:pt modelId="{124DC965-0B7C-4469-86D4-30B989871996}" type="sibTrans" cxnId="{682B6BAF-B231-4E94-96DC-F048ADCF0A68}">
      <dgm:prSet/>
      <dgm:spPr/>
      <dgm:t>
        <a:bodyPr/>
        <a:lstStyle/>
        <a:p>
          <a:endParaRPr lang="nb-NO"/>
        </a:p>
      </dgm:t>
    </dgm:pt>
    <dgm:pt modelId="{15644203-C6D5-4392-8104-B9196A3C3E26}" type="pres">
      <dgm:prSet presAssocID="{B24A097D-8752-4DF2-B6F7-3694703B373B}" presName="compositeShape" presStyleCnt="0">
        <dgm:presLayoutVars>
          <dgm:chMax val="9"/>
          <dgm:dir/>
          <dgm:resizeHandles val="exact"/>
        </dgm:presLayoutVars>
      </dgm:prSet>
      <dgm:spPr/>
    </dgm:pt>
    <dgm:pt modelId="{C56E3DF9-BC92-4C71-A13F-1F184BB2AF83}" type="pres">
      <dgm:prSet presAssocID="{B24A097D-8752-4DF2-B6F7-3694703B373B}" presName="triangle1" presStyleLbl="node1" presStyleIdx="0" presStyleCnt="4">
        <dgm:presLayoutVars>
          <dgm:bulletEnabled val="1"/>
        </dgm:presLayoutVars>
      </dgm:prSet>
      <dgm:spPr/>
    </dgm:pt>
    <dgm:pt modelId="{7E451558-975B-4DA9-8BA5-DB63F988F50F}" type="pres">
      <dgm:prSet presAssocID="{B24A097D-8752-4DF2-B6F7-3694703B373B}" presName="triangle2" presStyleLbl="node1" presStyleIdx="1" presStyleCnt="4">
        <dgm:presLayoutVars>
          <dgm:bulletEnabled val="1"/>
        </dgm:presLayoutVars>
      </dgm:prSet>
      <dgm:spPr/>
    </dgm:pt>
    <dgm:pt modelId="{7EEB3645-1D5E-48CB-8D0D-D9EE8AB95BC6}" type="pres">
      <dgm:prSet presAssocID="{B24A097D-8752-4DF2-B6F7-3694703B373B}" presName="triangle3" presStyleLbl="node1" presStyleIdx="2" presStyleCnt="4">
        <dgm:presLayoutVars>
          <dgm:bulletEnabled val="1"/>
        </dgm:presLayoutVars>
      </dgm:prSet>
      <dgm:spPr/>
    </dgm:pt>
    <dgm:pt modelId="{3C499B29-69FA-4D68-BAFC-5B723B4959A2}" type="pres">
      <dgm:prSet presAssocID="{B24A097D-8752-4DF2-B6F7-3694703B373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DCAD7623-9CE1-49D4-8EC5-05FB24DE5AEC}" type="presOf" srcId="{A5B3FC30-CF92-46BE-B434-14E6A87706F3}" destId="{3C499B29-69FA-4D68-BAFC-5B723B4959A2}" srcOrd="0" destOrd="0" presId="urn:microsoft.com/office/officeart/2005/8/layout/pyramid4"/>
    <dgm:cxn modelId="{A07F1426-3559-4E91-8B1F-B4815D11F859}" type="presOf" srcId="{A8285064-8C2A-4FC1-8AFB-647315A2E5B3}" destId="{7E451558-975B-4DA9-8BA5-DB63F988F50F}" srcOrd="0" destOrd="0" presId="urn:microsoft.com/office/officeart/2005/8/layout/pyramid4"/>
    <dgm:cxn modelId="{4FF4B22D-C296-4C6E-B745-7AA02D28663E}" type="presOf" srcId="{84C1AF0A-4BDC-4E70-A2A6-0445999CD9C0}" destId="{7EEB3645-1D5E-48CB-8D0D-D9EE8AB95BC6}" srcOrd="0" destOrd="0" presId="urn:microsoft.com/office/officeart/2005/8/layout/pyramid4"/>
    <dgm:cxn modelId="{81B89761-7179-401C-B481-6BC44A10C3BA}" type="presOf" srcId="{B24A097D-8752-4DF2-B6F7-3694703B373B}" destId="{15644203-C6D5-4392-8104-B9196A3C3E26}" srcOrd="0" destOrd="0" presId="urn:microsoft.com/office/officeart/2005/8/layout/pyramid4"/>
    <dgm:cxn modelId="{242E8B56-12B0-45AA-928A-3978258ACF4C}" srcId="{B24A097D-8752-4DF2-B6F7-3694703B373B}" destId="{A8285064-8C2A-4FC1-8AFB-647315A2E5B3}" srcOrd="1" destOrd="0" parTransId="{088BEA7C-1E67-48F3-A5CB-81E551F34AE4}" sibTransId="{38C729D5-6BF8-4E89-A5DD-AB3B787A1813}"/>
    <dgm:cxn modelId="{BB211B9A-C055-44A8-9A38-C926B99FB641}" srcId="{B24A097D-8752-4DF2-B6F7-3694703B373B}" destId="{55808099-D482-4CBC-A967-712BB63AC718}" srcOrd="0" destOrd="0" parTransId="{AAFAB6F8-6DC2-448A-B4E2-2B15FCE590E9}" sibTransId="{8E498EF2-73C1-4593-9C71-8CE4FDBEFEFB}"/>
    <dgm:cxn modelId="{682B6BAF-B231-4E94-96DC-F048ADCF0A68}" srcId="{B24A097D-8752-4DF2-B6F7-3694703B373B}" destId="{A5B3FC30-CF92-46BE-B434-14E6A87706F3}" srcOrd="3" destOrd="0" parTransId="{D38461CE-5A93-4907-AC98-0B89B67EE7AF}" sibTransId="{124DC965-0B7C-4469-86D4-30B989871996}"/>
    <dgm:cxn modelId="{4FFAB9DA-D5AD-4F44-B04E-51B9530E8107}" type="presOf" srcId="{55808099-D482-4CBC-A967-712BB63AC718}" destId="{C56E3DF9-BC92-4C71-A13F-1F184BB2AF83}" srcOrd="0" destOrd="0" presId="urn:microsoft.com/office/officeart/2005/8/layout/pyramid4"/>
    <dgm:cxn modelId="{4783F6EB-3AA5-4B75-BE15-DEA892F8B85F}" srcId="{B24A097D-8752-4DF2-B6F7-3694703B373B}" destId="{84C1AF0A-4BDC-4E70-A2A6-0445999CD9C0}" srcOrd="2" destOrd="0" parTransId="{AC628629-54F2-46AE-BB0A-9E56A7C9CF6C}" sibTransId="{B5D6E4C9-FE4F-4440-8714-39D549807D8F}"/>
    <dgm:cxn modelId="{0386464E-7604-4EDD-ABD7-3A6BC1549D04}" type="presParOf" srcId="{15644203-C6D5-4392-8104-B9196A3C3E26}" destId="{C56E3DF9-BC92-4C71-A13F-1F184BB2AF83}" srcOrd="0" destOrd="0" presId="urn:microsoft.com/office/officeart/2005/8/layout/pyramid4"/>
    <dgm:cxn modelId="{5AD365B3-0945-4A7D-B064-0799C87DF9DD}" type="presParOf" srcId="{15644203-C6D5-4392-8104-B9196A3C3E26}" destId="{7E451558-975B-4DA9-8BA5-DB63F988F50F}" srcOrd="1" destOrd="0" presId="urn:microsoft.com/office/officeart/2005/8/layout/pyramid4"/>
    <dgm:cxn modelId="{20CE7592-010A-41E2-BDCA-222BBED89537}" type="presParOf" srcId="{15644203-C6D5-4392-8104-B9196A3C3E26}" destId="{7EEB3645-1D5E-48CB-8D0D-D9EE8AB95BC6}" srcOrd="2" destOrd="0" presId="urn:microsoft.com/office/officeart/2005/8/layout/pyramid4"/>
    <dgm:cxn modelId="{12114430-8883-417B-9013-974E386AFE1B}" type="presParOf" srcId="{15644203-C6D5-4392-8104-B9196A3C3E26}" destId="{3C499B29-69FA-4D68-BAFC-5B723B4959A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E3DF9-BC92-4C71-A13F-1F184BB2AF83}">
      <dsp:nvSpPr>
        <dsp:cNvPr id="0" name=""/>
        <dsp:cNvSpPr/>
      </dsp:nvSpPr>
      <dsp:spPr>
        <a:xfrm>
          <a:off x="2491994" y="0"/>
          <a:ext cx="2587167" cy="2587167"/>
        </a:xfrm>
        <a:prstGeom prst="triangle">
          <a:avLst/>
        </a:prstGeom>
        <a:solidFill>
          <a:srgbClr val="F1D8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>
            <a:solidFill>
              <a:schemeClr val="tx1"/>
            </a:solidFill>
          </a:endParaRPr>
        </a:p>
      </dsp:txBody>
      <dsp:txXfrm>
        <a:off x="3138786" y="1293584"/>
        <a:ext cx="1293583" cy="1293583"/>
      </dsp:txXfrm>
    </dsp:sp>
    <dsp:sp modelId="{7E451558-975B-4DA9-8BA5-DB63F988F50F}">
      <dsp:nvSpPr>
        <dsp:cNvPr id="0" name=""/>
        <dsp:cNvSpPr/>
      </dsp:nvSpPr>
      <dsp:spPr>
        <a:xfrm>
          <a:off x="1198411" y="2587167"/>
          <a:ext cx="2587167" cy="2587167"/>
        </a:xfrm>
        <a:prstGeom prst="triangle">
          <a:avLst/>
        </a:prstGeom>
        <a:pattFill prst="wdUpDiag">
          <a:fgClr>
            <a:srgbClr val="F1D8D4"/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>
            <a:solidFill>
              <a:schemeClr val="tx1"/>
            </a:solidFill>
          </a:endParaRPr>
        </a:p>
      </dsp:txBody>
      <dsp:txXfrm>
        <a:off x="1845203" y="3880751"/>
        <a:ext cx="1293583" cy="1293583"/>
      </dsp:txXfrm>
    </dsp:sp>
    <dsp:sp modelId="{7EEB3645-1D5E-48CB-8D0D-D9EE8AB95BC6}">
      <dsp:nvSpPr>
        <dsp:cNvPr id="0" name=""/>
        <dsp:cNvSpPr/>
      </dsp:nvSpPr>
      <dsp:spPr>
        <a:xfrm rot="10800000">
          <a:off x="2491994" y="2587167"/>
          <a:ext cx="2587167" cy="2587167"/>
        </a:xfrm>
        <a:prstGeom prst="triangle">
          <a:avLst/>
        </a:prstGeom>
        <a:solidFill>
          <a:srgbClr val="E3B0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>
            <a:solidFill>
              <a:schemeClr val="tx1"/>
            </a:solidFill>
          </a:endParaRPr>
        </a:p>
      </dsp:txBody>
      <dsp:txXfrm rot="10800000">
        <a:off x="3138786" y="2587167"/>
        <a:ext cx="1293583" cy="1293583"/>
      </dsp:txXfrm>
    </dsp:sp>
    <dsp:sp modelId="{3C499B29-69FA-4D68-BAFC-5B723B4959A2}">
      <dsp:nvSpPr>
        <dsp:cNvPr id="0" name=""/>
        <dsp:cNvSpPr/>
      </dsp:nvSpPr>
      <dsp:spPr>
        <a:xfrm>
          <a:off x="3785578" y="2587167"/>
          <a:ext cx="2587167" cy="2587167"/>
        </a:xfrm>
        <a:prstGeom prst="triangle">
          <a:avLst/>
        </a:prstGeom>
        <a:solidFill>
          <a:srgbClr val="F1D8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800" kern="1200">
            <a:solidFill>
              <a:schemeClr val="tx1"/>
            </a:solidFill>
            <a:latin typeface="Source Sans Pro SemiBold"/>
            <a:ea typeface="Source Sans Pro SemiBold"/>
            <a:cs typeface="+mn-cs"/>
          </a:endParaRPr>
        </a:p>
      </dsp:txBody>
      <dsp:txXfrm>
        <a:off x="4432370" y="3880751"/>
        <a:ext cx="1293583" cy="129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6FD-D711-124E-A3E3-0FBE1F8F0CE4}" type="datetimeFigureOut">
              <a:rPr lang="nb-NO" smtClean="0"/>
              <a:t>23.05.2023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4BBF-70B9-8047-B02F-2484F1EA6A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86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Brukerveiledning:</a:t>
            </a:r>
          </a:p>
          <a:p>
            <a:r>
              <a:rPr lang="nb-NO" dirty="0"/>
              <a:t>Målet med dette spørsmålet er å sette i gang en tankeprosess hos de brukerutvalget før de får en gjennomgang av innholdet i tillitsreformen. Dette spørsmålet kan du stille til hele gruppen, og la de dele litt i plenum.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Brukerveiledning: </a:t>
            </a:r>
          </a:p>
          <a:p>
            <a:r>
              <a:rPr lang="nb-NO"/>
              <a:t>Denne sliden gir oversikt over tanken bak og formålet med tillitsreformen fra regjerningen, og i tillegg siteres NAV-direktøren på hva tillitsreformen skal bety for oss i NAV.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9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/>
              <a:t>Talepunkter</a:t>
            </a:r>
            <a:r>
              <a:rPr lang="nb-NO" dirty="0"/>
              <a:t>: </a:t>
            </a:r>
          </a:p>
          <a:p>
            <a:pPr>
              <a:defRPr/>
            </a:pPr>
            <a:r>
              <a:rPr lang="nb-NO" dirty="0"/>
              <a:t>I løpet av våren 2023 jobbes det med å skaffe innsikt i hva som utfordrer tilliten i organisasjonen gjennom ulike aktiviteter. I oktober skal det legges fram forslag til tiltak som kan utvikle tillitsdimensjonen i NAV. Dette vil bli en første runde med forbedringsarbeid. Det skal jobbes videre med tillitsreformen etter dette og den skal prege arbeidet i organisasjonen vår over tid.  </a:t>
            </a:r>
          </a:p>
          <a:p>
            <a:pPr>
              <a:defRPr/>
            </a:pPr>
            <a:endParaRPr lang="nb-NO" i="0" dirty="0"/>
          </a:p>
          <a:p>
            <a:pPr marL="0" indent="0">
              <a:buNone/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2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>
                <a:cs typeface="Calibri"/>
              </a:rPr>
              <a:t>Talepunkter</a:t>
            </a:r>
            <a:r>
              <a:rPr lang="nb-NO" dirty="0">
                <a:cs typeface="Calibri"/>
              </a:rPr>
              <a:t>: Utfyllende informasjon om hvordan vi skal jobbe med de fem målene som er satt for arbeidet med tillitsreformen i NAV:</a:t>
            </a: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1" dirty="0">
                <a:solidFill>
                  <a:schemeClr val="tx1"/>
                </a:solidFill>
                <a:latin typeface="Source Sans Pro Semibold"/>
                <a:ea typeface="Source Sans Pro Semibold"/>
                <a:cs typeface="Arial" panose="020B0604020202020204" pitchFamily="34" charset="0"/>
              </a:rPr>
              <a:t>Styrke handlingsrommet for lokal kompetanse- og tjenesteutvikling -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Undersøke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omfanget</a:t>
            </a: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 av lokal kompetanse- og tjenesteutvikling, samt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foreslå forsøk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som legger til rette for lokalt forankret tjenesteutvikling og større handlingsrom .   </a:t>
            </a:r>
            <a:endParaRPr lang="nb-NO" sz="1200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1" dirty="0">
                <a:solidFill>
                  <a:srgbClr val="262626"/>
                </a:solidFill>
                <a:latin typeface="Source Sans Pro SemiBold"/>
                <a:ea typeface="Source Sans Pro SemiBold"/>
              </a:rPr>
              <a:t>Forbedre mål- og resultatstyringen for å gi mer handlingsrom i førstelinjen </a:t>
            </a:r>
            <a:r>
              <a:rPr lang="nb-NO" sz="1200" dirty="0">
                <a:solidFill>
                  <a:srgbClr val="262626"/>
                </a:solidFill>
                <a:latin typeface="Source Sans Pro SemiBold"/>
                <a:ea typeface="Source Sans Pro SemiBold"/>
              </a:rPr>
              <a:t>-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Undersøke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hvordan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 mål og resultatstyringen påvirker lokalt handlingsrom, </a:t>
            </a:r>
            <a:r>
              <a:rPr lang="nb-NO" sz="1200" b="1" dirty="0">
                <a:solidFill>
                  <a:srgbClr val="403D3D"/>
                </a:solidFill>
                <a:latin typeface="Source Sans Pro"/>
                <a:ea typeface="Source Sans Pro"/>
              </a:rPr>
              <a:t>tydeliggjøre dilemmaer 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Source Sans Pro"/>
              </a:rPr>
              <a:t>og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anbefale hvordan man kan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tilrettelegge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 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+mn-lt"/>
                <a:cs typeface="Calibri" panose="020F0502020204030204"/>
              </a:rPr>
              <a:t>for større 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 faglig handlingsrom i førstelinjen gjennom </a:t>
            </a: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forbedringer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 i mål- og resultatstyringen. </a:t>
            </a:r>
            <a:endParaRPr lang="nb-NO" sz="1200" b="1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1" dirty="0">
                <a:solidFill>
                  <a:schemeClr val="tx1"/>
                </a:solidFill>
                <a:latin typeface="Source Sans Pro SemiBold"/>
                <a:ea typeface="Source Sans Pro SemiBold"/>
              </a:rPr>
              <a:t>Styrking av partssamarbeidet </a:t>
            </a:r>
            <a:r>
              <a:rPr lang="nb-NO" sz="1200" dirty="0">
                <a:solidFill>
                  <a:schemeClr val="tx1"/>
                </a:solidFill>
                <a:latin typeface="Source Sans Pro SemiBold"/>
                <a:ea typeface="Source Sans Pro SemiBold"/>
              </a:rPr>
              <a:t>- </a:t>
            </a:r>
            <a:r>
              <a:rPr lang="nb-NO" sz="1200" b="0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Undersøke </a:t>
            </a:r>
            <a:r>
              <a:rPr lang="nb-NO" sz="1200" b="1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hvordan</a:t>
            </a:r>
            <a:r>
              <a:rPr lang="nb-NO" sz="1200" b="0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 medbestemmelsesapparatet trekkes inn i prosessene med mål og resultatstyring og lokal tjenesteutvikling.  </a:t>
            </a:r>
            <a:r>
              <a:rPr lang="nb-NO" sz="1200" b="1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Foreslå tiltak </a:t>
            </a:r>
            <a:r>
              <a:rPr lang="nb-NO" sz="1200" b="0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for styrking av partsamarbeidet på alle nivåer.</a:t>
            </a:r>
            <a:endParaRPr kumimoji="0" lang="nb-NO" sz="1200" b="1" i="0" u="none" strike="noStrike" cap="none" spc="0" normalizeH="0" baseline="0" noProof="0" dirty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nb-NO" sz="1200" b="1" i="0" u="none" strike="noStrike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Videreutvikle tilliten internt og i møte med brukerne - 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Source Sans Pro"/>
              </a:rPr>
              <a:t>Identifisere </a:t>
            </a:r>
            <a:r>
              <a:rPr lang="nb-NO" sz="1200" b="1" dirty="0">
                <a:solidFill>
                  <a:srgbClr val="403D3D"/>
                </a:solidFill>
                <a:latin typeface="Source Sans Pro"/>
                <a:ea typeface="Source Sans Pro"/>
              </a:rPr>
              <a:t>hva</a:t>
            </a:r>
            <a:r>
              <a:rPr lang="nb-NO" b="1" dirty="0">
                <a:solidFill>
                  <a:srgbClr val="403D3D"/>
                </a:solidFill>
                <a:latin typeface="Source Sans Pro"/>
                <a:ea typeface="Source Sans Pro"/>
              </a:rPr>
              <a:t> 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Source Sans Pro"/>
              </a:rPr>
              <a:t> vi skal jobbe med for å videreutvikle tilliten på den enkelte arbeidsplass, mellom enheter og i møte med brukerne.</a:t>
            </a:r>
            <a:endParaRPr lang="nb-NO" sz="1200" dirty="0">
              <a:solidFill>
                <a:srgbClr val="403D3D"/>
              </a:solidFill>
              <a:latin typeface="Source Sans Pro"/>
              <a:ea typeface="Source Sans Pro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8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/>
              <a:t>Brukerveiledning</a:t>
            </a:r>
            <a:r>
              <a:rPr lang="nb-NO" dirty="0"/>
              <a:t>:   </a:t>
            </a:r>
          </a:p>
          <a:p>
            <a:r>
              <a:rPr lang="nb-NO" dirty="0"/>
              <a:t>Formålet med denne sliden er at tillit kan forstås i ulike perspektiver. Dette kan være til hjelp når man skal diskutere refleksjonsoppgavene.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Tillit i samfunnet ikke omfattes av mandatet.</a:t>
            </a:r>
          </a:p>
          <a:p>
            <a:endParaRPr lang="nb-NO" dirty="0">
              <a:cs typeface="Calibri"/>
            </a:endParaRPr>
          </a:p>
          <a:p>
            <a:r>
              <a:rPr lang="nb-NO" b="0" i="0" dirty="0">
                <a:solidFill>
                  <a:srgbClr val="333333"/>
                </a:solidFill>
                <a:effectLst/>
                <a:latin typeface="RecifeTextWeb"/>
              </a:rPr>
              <a:t>Relasjonell tillit er tilliten man utvikler i en relasjon, f.eks. med kolleger, leder og bruker. Denne tilliten vises tydelig gjennom hvordan vi kommuniserer og samarbeider med hverandre, hvordan vi utøver service og gir informasjon og hvordan man leder medarbeiderne. </a:t>
            </a:r>
          </a:p>
          <a:p>
            <a:endParaRPr lang="nb-NO" b="0" i="0" dirty="0">
              <a:solidFill>
                <a:srgbClr val="333333"/>
              </a:solidFill>
              <a:effectLst/>
              <a:latin typeface="RecifeTextWeb"/>
            </a:endParaRPr>
          </a:p>
          <a:p>
            <a:r>
              <a:rPr lang="nb-NO" dirty="0"/>
              <a:t>Organisasjonstillit er den tilliten man bygger/viser gjennom strukturene i organisasjonen: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Utvikler tjenestene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(f.eks. system, arbeidsprosesser, oppgavefordeling, brevutforming)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Driver mål og resultatstyring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(f.eks. mål, rapporteringsstruktur, dokumentasjonskrav, rutiner, kontroll). Her kan det være viktig å diskutere balansen mellom krav/kontroll og handlingsrom.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Utøver ledelse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 (krav, kontroll, delegering).</a:t>
            </a:r>
          </a:p>
          <a:p>
            <a:endParaRPr lang="nb-NO" b="0" i="0" dirty="0">
              <a:solidFill>
                <a:srgbClr val="333333"/>
              </a:solidFill>
              <a:effectLst/>
              <a:latin typeface="RecifeTextWeb"/>
            </a:endParaRPr>
          </a:p>
          <a:p>
            <a:endParaRPr lang="nb-NO" b="0" i="0" dirty="0">
              <a:solidFill>
                <a:srgbClr val="333333"/>
              </a:solidFill>
              <a:effectLst/>
              <a:latin typeface="RecifeTextWeb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1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strike="noStrike" dirty="0"/>
              <a:t>Brukerveiledning</a:t>
            </a:r>
            <a:r>
              <a:rPr lang="nb-NO" sz="1200" strike="noStrike" dirty="0"/>
              <a:t>:</a:t>
            </a:r>
          </a:p>
          <a:p>
            <a:r>
              <a:rPr lang="nb-NO" sz="1200" dirty="0"/>
              <a:t>Du kan selv velge hvilke spørsmål som er relevante å diskutere i eget brukerutvalg. </a:t>
            </a:r>
          </a:p>
          <a:p>
            <a:r>
              <a:rPr lang="nb-NO" sz="1200" dirty="0"/>
              <a:t>Om det er andre spørsmål du mener er mer relevant å diskutere, så velger du det. </a:t>
            </a:r>
          </a:p>
          <a:p>
            <a:endParaRPr lang="nb-NO" sz="1200" strike="noStrike" dirty="0"/>
          </a:p>
          <a:p>
            <a:pPr marL="171450" indent="-171450">
              <a:buFontTx/>
              <a:buChar char="-"/>
            </a:pPr>
            <a:endParaRPr lang="nb-NO" dirty="0">
              <a:cs typeface="Calibri"/>
            </a:endParaRP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" indent="0">
              <a:spcBef>
                <a:spcPts val="800"/>
              </a:spcBef>
              <a:buFont typeface="Arial"/>
              <a:buNone/>
            </a:pPr>
            <a:r>
              <a:rPr lang="nb-NO" b="1" dirty="0">
                <a:cs typeface="Calibri"/>
              </a:rPr>
              <a:t>Brukerveiledning</a:t>
            </a:r>
            <a:r>
              <a:rPr lang="nb-NO" dirty="0">
                <a:cs typeface="Calibri"/>
              </a:rPr>
              <a:t>: Denne malen kan dere benytte for å lage en oppsummering. </a:t>
            </a:r>
          </a:p>
          <a:p>
            <a:pPr marL="48260">
              <a:spcBef>
                <a:spcPts val="800"/>
              </a:spcBef>
            </a:pPr>
            <a:endParaRPr lang="nb-NO" sz="1200" i="1" dirty="0">
              <a:solidFill>
                <a:srgbClr val="262626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36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362F2A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A4B6243-656A-E448-AE6D-5187B76AA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dirty="0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218187FF-9479-F146-8240-5C009B411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94838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107EB73A-062C-C045-956F-A891AF581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01366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82C2CD-AF5E-46C5-A084-A8527CD21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AD7D25-BB45-4636-816B-DEC66720B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7CDC4E-8792-4375-BFAF-EE2C229B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A898-3EB1-4BF5-BAFD-0C2345752179}" type="datetimeFigureOut">
              <a:rPr lang="nb-NO" smtClean="0"/>
              <a:t>23.05.2023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FDA2D0-05CC-4C5F-AE35-8B42E9EB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D92CC1-BC2E-4F2C-8B27-565375AA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0E09-304A-41DC-BC8E-D07DB350D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538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epag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D1AA343F-F4D8-4CE9-9BD4-6B7C983B0C3C}"/>
              </a:ext>
            </a:extLst>
          </p:cNvPr>
          <p:cNvSpPr txBox="1">
            <a:spLocks/>
          </p:cNvSpPr>
          <p:nvPr userDrawn="1"/>
        </p:nvSpPr>
        <p:spPr>
          <a:xfrm>
            <a:off x="340095" y="512803"/>
            <a:ext cx="2578348" cy="684220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vert="horz" lIns="86400" tIns="86400" rIns="86400" bIns="864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29324F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1219200" hangingPunct="0"/>
            <a:r>
              <a:rPr lang="nb-NO" sz="2800" b="1" kern="0">
                <a:latin typeface="Source Sans Pro" panose="020B0503030403020204" pitchFamily="34" charset="0"/>
                <a:ea typeface="Baskerville" panose="02020502070401020303" pitchFamily="18" charset="0"/>
              </a:rPr>
              <a:t>NAV 2030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6BF510DF-E8EC-4CDA-9EEE-740857932868}"/>
              </a:ext>
            </a:extLst>
          </p:cNvPr>
          <p:cNvSpPr txBox="1"/>
          <p:nvPr userDrawn="1"/>
        </p:nvSpPr>
        <p:spPr>
          <a:xfrm>
            <a:off x="340095" y="1061871"/>
            <a:ext cx="11410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u="none" strike="noStrike" kern="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 panose="020B0503030403020204" pitchFamily="34" charset="0"/>
                <a:ea typeface="Baskerville" panose="02020502070401020303" pitchFamily="18" charset="0"/>
              </a:rPr>
              <a:t>NAV bidrar til sosial og økonomisk trygghet, og fremmer overgang til arbeid og aktivitet</a:t>
            </a:r>
            <a:endParaRPr kumimoji="0" lang="nb-NO" sz="2200" u="none" strike="noStrike" kern="1200" cap="none" spc="0" normalizeH="0" baseline="0" noProof="0">
              <a:ln>
                <a:noFill/>
              </a:ln>
              <a:solidFill>
                <a:srgbClr val="29324F"/>
              </a:solidFill>
              <a:effectLst/>
              <a:uLnTx/>
              <a:uFillTx/>
              <a:latin typeface="Source Sans Pro" panose="020B0503030403020204" pitchFamily="34" charset="0"/>
              <a:ea typeface="Baskerville" panose="02020502070401020303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48F2DD9-0952-49D8-97D3-F245BEB495D5}"/>
              </a:ext>
            </a:extLst>
          </p:cNvPr>
          <p:cNvGrpSpPr/>
          <p:nvPr userDrawn="1"/>
        </p:nvGrpSpPr>
        <p:grpSpPr>
          <a:xfrm>
            <a:off x="335087" y="5884697"/>
            <a:ext cx="7609224" cy="676299"/>
            <a:chOff x="612969" y="2076996"/>
            <a:chExt cx="9721094" cy="864000"/>
          </a:xfrm>
        </p:grpSpPr>
        <p:pic>
          <p:nvPicPr>
            <p:cNvPr id="5" name="Bilde 4" descr="Et bilde som inneholder tekst, vindu&#10;&#10;Automatisk generert beskrivelse">
              <a:extLst>
                <a:ext uri="{FF2B5EF4-FFF2-40B4-BE49-F238E27FC236}">
                  <a16:creationId xmlns:a16="http://schemas.microsoft.com/office/drawing/2014/main" id="{CD69ABBB-F078-41D6-890C-8A00E685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969" y="2076996"/>
              <a:ext cx="864000" cy="864000"/>
            </a:xfrm>
            <a:prstGeom prst="rect">
              <a:avLst/>
            </a:prstGeom>
          </p:spPr>
        </p:pic>
        <p:pic>
          <p:nvPicPr>
            <p:cNvPr id="6" name="Bilde 5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207097EE-B36F-4955-BB44-154719851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1289" y="2165672"/>
              <a:ext cx="720000" cy="720000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C67F38B9-A6C6-4AB2-8A5A-CF9F5F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2676" y="2165672"/>
              <a:ext cx="720000" cy="720000"/>
            </a:xfrm>
            <a:prstGeom prst="rect">
              <a:avLst/>
            </a:prstGeom>
          </p:spPr>
        </p:pic>
        <p:pic>
          <p:nvPicPr>
            <p:cNvPr id="8" name="Bilde 7" descr="Et bilde som inneholder pil&#10;&#10;Automatisk generert beskrivelse">
              <a:extLst>
                <a:ext uri="{FF2B5EF4-FFF2-40B4-BE49-F238E27FC236}">
                  <a16:creationId xmlns:a16="http://schemas.microsoft.com/office/drawing/2014/main" id="{5F1D2A93-BF96-4118-AFE1-E397FD33D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8418" y="2165672"/>
              <a:ext cx="720000" cy="720000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E85DE281-0D87-4AC1-8EF9-A87D69400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5547" y="2165672"/>
              <a:ext cx="720000" cy="720000"/>
            </a:xfrm>
            <a:prstGeom prst="rect">
              <a:avLst/>
            </a:prstGeom>
          </p:spPr>
        </p:pic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083F46B9-2FD8-454B-AF94-3304D596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4063" y="2165672"/>
              <a:ext cx="720000" cy="720000"/>
            </a:xfrm>
            <a:prstGeom prst="rect">
              <a:avLst/>
            </a:prstGeom>
          </p:spPr>
        </p:pic>
        <p:pic>
          <p:nvPicPr>
            <p:cNvPr id="11" name="Bilde 10" descr="Et bilde som inneholder tekst, utklipp, vektorgrafikk, skilt&#10;&#10;Automatisk generert beskrivelse">
              <a:extLst>
                <a:ext uri="{FF2B5EF4-FFF2-40B4-BE49-F238E27FC236}">
                  <a16:creationId xmlns:a16="http://schemas.microsoft.com/office/drawing/2014/main" id="{C23E16E5-1AA3-4BB2-8945-EBCCDF2E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9805" y="2165672"/>
              <a:ext cx="720000" cy="720000"/>
            </a:xfrm>
            <a:prstGeom prst="rect">
              <a:avLst/>
            </a:prstGeom>
          </p:spPr>
        </p:pic>
        <p:pic>
          <p:nvPicPr>
            <p:cNvPr id="12" name="Bilde 11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86433AA8-CFA6-4259-9A5B-18AC43716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26934" y="2165672"/>
              <a:ext cx="720000" cy="720000"/>
            </a:xfrm>
            <a:prstGeom prst="rect">
              <a:avLst/>
            </a:prstGeom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6A626887-746D-468E-A7B2-E7D1BD4E96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59" y="5636144"/>
            <a:ext cx="1798513" cy="881547"/>
          </a:xfrm>
          <a:prstGeom prst="rect">
            <a:avLst/>
          </a:prstGeom>
        </p:spPr>
      </p:pic>
      <p:pic>
        <p:nvPicPr>
          <p:cNvPr id="14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25F17EDC-90D9-436A-8977-2098EAD9EC3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5" y="1751590"/>
            <a:ext cx="3657600" cy="2057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8659D8A-A1B2-46F5-88D0-85BEA800840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227" y="1761554"/>
            <a:ext cx="3657600" cy="2057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3C86063-92DD-48D5-964F-81169F927E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8359" y="1751590"/>
            <a:ext cx="3657600" cy="2057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B3038B83-30AA-46E0-8E53-23E8094E26E5}"/>
              </a:ext>
            </a:extLst>
          </p:cNvPr>
          <p:cNvSpPr/>
          <p:nvPr userDrawn="1"/>
        </p:nvSpPr>
        <p:spPr>
          <a:xfrm>
            <a:off x="364272" y="2063872"/>
            <a:ext cx="1736904" cy="150279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Vi mobiliserer arbeidskraft i et arbeidsliv i omstilling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43EAAA75-7EDF-4DF2-8EA8-BC8404E36B74}"/>
              </a:ext>
            </a:extLst>
          </p:cNvPr>
          <p:cNvSpPr/>
          <p:nvPr userDrawn="1"/>
        </p:nvSpPr>
        <p:spPr>
          <a:xfrm>
            <a:off x="4260953" y="2104696"/>
            <a:ext cx="1728000" cy="150279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Alle får pengene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de har krav på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– enkelt og forutsigbart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60FCD5C7-B5FA-4C4C-8F54-2555BA7EF15C}"/>
              </a:ext>
            </a:extLst>
          </p:cNvPr>
          <p:cNvSpPr/>
          <p:nvPr userDrawn="1"/>
        </p:nvSpPr>
        <p:spPr>
          <a:xfrm>
            <a:off x="8198283" y="2104697"/>
            <a:ext cx="1764000" cy="150279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lvl="0" algn="ctr">
              <a:defRPr/>
            </a:pPr>
            <a:r>
              <a:rPr lang="nb-NO" b="1">
                <a:solidFill>
                  <a:srgbClr val="29324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Sammen finner vi løsninger med dem som trenger det mest</a:t>
            </a:r>
            <a:endParaRPr kumimoji="0" lang="nb-NO" b="1" i="0" u="none" strike="noStrike" kern="1200" cap="none" spc="0" normalizeH="0" baseline="0" noProof="0">
              <a:ln>
                <a:noFill/>
              </a:ln>
              <a:solidFill>
                <a:srgbClr val="29324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20" name="Picture 4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227770FC-7FE3-4FDF-8FEB-152AA3508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b="61849"/>
          <a:stretch/>
        </p:blipFill>
        <p:spPr>
          <a:xfrm flipH="1">
            <a:off x="1755052" y="4149758"/>
            <a:ext cx="8681895" cy="1334356"/>
          </a:xfrm>
          <a:prstGeom prst="roundRect">
            <a:avLst/>
          </a:prstGeom>
        </p:spPr>
      </p:pic>
      <p:sp>
        <p:nvSpPr>
          <p:cNvPr id="21" name="Rounded Rectangle 40">
            <a:extLst>
              <a:ext uri="{FF2B5EF4-FFF2-40B4-BE49-F238E27FC236}">
                <a16:creationId xmlns:a16="http://schemas.microsoft.com/office/drawing/2014/main" id="{9319C225-E64E-4CB5-8729-581FC88B2CB6}"/>
              </a:ext>
            </a:extLst>
          </p:cNvPr>
          <p:cNvSpPr/>
          <p:nvPr userDrawn="1"/>
        </p:nvSpPr>
        <p:spPr>
          <a:xfrm>
            <a:off x="5791861" y="4316608"/>
            <a:ext cx="4354332" cy="1074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rgbClr val="29324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Sammen løser vi samfunnsoppdraget</a:t>
            </a:r>
          </a:p>
        </p:txBody>
      </p:sp>
    </p:spTree>
    <p:extLst>
      <p:ext uri="{BB962C8B-B14F-4D97-AF65-F5344CB8AC3E}">
        <p14:creationId xmlns:p14="http://schemas.microsoft.com/office/powerpoint/2010/main" val="52714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AF31CECD-F77C-234C-B70C-F9DF775D6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 dirty="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 dirty="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55" r:id="rId7"/>
    <p:sldLayoutId id="2147483661" r:id="rId8"/>
    <p:sldLayoutId id="2147483662" r:id="rId9"/>
    <p:sldLayoutId id="2147483667" r:id="rId10"/>
    <p:sldLayoutId id="2147483670" r:id="rId11"/>
    <p:sldLayoutId id="2147483671" r:id="rId12"/>
    <p:sldLayoutId id="2147483663" r:id="rId13"/>
    <p:sldLayoutId id="2147483669" r:id="rId14"/>
    <p:sldLayoutId id="2147483672" r:id="rId15"/>
    <p:sldLayoutId id="2147483673" r:id="rId16"/>
    <p:sldLayoutId id="2147483674" r:id="rId17"/>
    <p:sldLayoutId id="2147483675" r:id="rId18"/>
    <p:sldLayoutId id="2147483677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37D_4DCEA3B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8B3E3D1-A64F-6C49-A65E-78234E99B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4" y="2684746"/>
            <a:ext cx="9127450" cy="1396431"/>
          </a:xfrm>
        </p:spPr>
        <p:txBody>
          <a:bodyPr/>
          <a:lstStyle/>
          <a:p>
            <a:r>
              <a:rPr lang="nb-NO" dirty="0"/>
              <a:t>Brukerutvalget for NAV i Nordland</a:t>
            </a:r>
            <a:br>
              <a:rPr lang="nb-NO" dirty="0"/>
            </a:br>
            <a:r>
              <a:rPr lang="nb-NO" dirty="0"/>
              <a:t>- aktuelt og om tillitsreformen</a:t>
            </a:r>
          </a:p>
        </p:txBody>
      </p:sp>
    </p:spTree>
    <p:extLst>
      <p:ext uri="{BB962C8B-B14F-4D97-AF65-F5344CB8AC3E}">
        <p14:creationId xmlns:p14="http://schemas.microsoft.com/office/powerpoint/2010/main" val="50058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himmel, utendørs, vann, solnedgang&#10;&#10;Automatisk generert beskrivelse">
            <a:extLst>
              <a:ext uri="{FF2B5EF4-FFF2-40B4-BE49-F238E27FC236}">
                <a16:creationId xmlns:a16="http://schemas.microsoft.com/office/drawing/2014/main" id="{0E508ECB-EC18-FD92-E46D-D2788A88E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72"/>
          <a:stretch/>
        </p:blipFill>
        <p:spPr>
          <a:xfrm>
            <a:off x="57508" y="335"/>
            <a:ext cx="12225890" cy="6857665"/>
          </a:xfrm>
          <a:prstGeom prst="rect">
            <a:avLst/>
          </a:prstGeom>
        </p:spPr>
      </p:pic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AC8E6187-BE9D-D91B-30D1-9D0901DD8118}"/>
              </a:ext>
            </a:extLst>
          </p:cNvPr>
          <p:cNvSpPr/>
          <p:nvPr/>
        </p:nvSpPr>
        <p:spPr>
          <a:xfrm>
            <a:off x="301275" y="319572"/>
            <a:ext cx="5529944" cy="2475910"/>
          </a:xfrm>
          <a:prstGeom prst="roundRect">
            <a:avLst/>
          </a:prstGeom>
          <a:solidFill>
            <a:srgbClr val="E3B0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3CC01029-19BA-2B8D-701B-6D82873D2441}"/>
              </a:ext>
            </a:extLst>
          </p:cNvPr>
          <p:cNvSpPr/>
          <p:nvPr/>
        </p:nvSpPr>
        <p:spPr>
          <a:xfrm>
            <a:off x="283028" y="3733228"/>
            <a:ext cx="5529944" cy="2448631"/>
          </a:xfrm>
          <a:prstGeom prst="roundRect">
            <a:avLst/>
          </a:prstGeom>
          <a:solidFill>
            <a:srgbClr val="E3B0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CEE2568E-9343-84EB-ACFA-D79E62E230F7}"/>
              </a:ext>
            </a:extLst>
          </p:cNvPr>
          <p:cNvSpPr/>
          <p:nvPr/>
        </p:nvSpPr>
        <p:spPr>
          <a:xfrm>
            <a:off x="6492180" y="319573"/>
            <a:ext cx="5529944" cy="2475909"/>
          </a:xfrm>
          <a:prstGeom prst="roundRect">
            <a:avLst/>
          </a:prstGeom>
          <a:solidFill>
            <a:srgbClr val="E3B0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7D8795C1-CA51-A540-310B-8A570FD1F9E2}"/>
              </a:ext>
            </a:extLst>
          </p:cNvPr>
          <p:cNvSpPr/>
          <p:nvPr/>
        </p:nvSpPr>
        <p:spPr>
          <a:xfrm>
            <a:off x="6397275" y="3733227"/>
            <a:ext cx="5529944" cy="2448631"/>
          </a:xfrm>
          <a:prstGeom prst="roundRect">
            <a:avLst/>
          </a:prstGeom>
          <a:solidFill>
            <a:srgbClr val="E3B0A8">
              <a:alpha val="39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A09FEF8-6AA7-FB47-1F8D-91371F33D0E7}"/>
              </a:ext>
            </a:extLst>
          </p:cNvPr>
          <p:cNvSpPr/>
          <p:nvPr/>
        </p:nvSpPr>
        <p:spPr>
          <a:xfrm>
            <a:off x="491300" y="733271"/>
            <a:ext cx="1403425" cy="1403425"/>
          </a:xfrm>
          <a:prstGeom prst="ellipse">
            <a:avLst/>
          </a:prstGeom>
          <a:blipFill>
            <a:blip r:embed="rId4">
              <a:duotone>
                <a:prstClr val="black"/>
                <a:srgbClr val="E3B0A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0" b="94101" l="15829" r="81143">
                          <a14:foregroundMark x1="18857" y1="87717" x2="18857" y2="87717"/>
                          <a14:foregroundMark x1="17359" y1="88202" x2="17359" y2="88202"/>
                          <a14:foregroundMark x1="15829" y1="88202" x2="15829" y2="88202"/>
                          <a14:foregroundMark x1="15829" y1="87717" x2="15829" y2="87717"/>
                          <a14:foregroundMark x1="21136" y1="94141" x2="21136" y2="94141"/>
                          <a14:foregroundMark x1="24165" y1="78343" x2="24165" y2="78343"/>
                          <a14:foregroundMark x1="30253" y1="75879" x2="30253" y2="75879"/>
                          <a14:foregroundMark x1="41648" y1="74384" x2="41648" y2="74384"/>
                          <a14:foregroundMark x1="57977" y1="71919" x2="57977" y2="71919"/>
                          <a14:foregroundMark x1="69372" y1="26020" x2="69372" y2="26020"/>
                          <a14:foregroundMark x1="81143" y1="34384" x2="81143" y2="34384"/>
                          <a14:foregroundMark x1="27599" y1="89697" x2="28723" y2="90182"/>
                          <a14:foregroundMark x1="28723" y1="87717" x2="28723" y2="87717"/>
                          <a14:foregroundMark x1="64440" y1="30949" x2="64440" y2="30949"/>
                          <a14:foregroundMark x1="62160" y1="35879" x2="62160" y2="35879"/>
                          <a14:foregroundMark x1="70122" y1="62061" x2="70122" y2="62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15B1455-7131-AEF4-C5EF-A1637410EBF7}"/>
              </a:ext>
            </a:extLst>
          </p:cNvPr>
          <p:cNvSpPr/>
          <p:nvPr/>
        </p:nvSpPr>
        <p:spPr>
          <a:xfrm>
            <a:off x="6492180" y="733271"/>
            <a:ext cx="1403425" cy="1403425"/>
          </a:xfrm>
          <a:prstGeom prst="ellipse">
            <a:avLst/>
          </a:prstGeom>
          <a:blipFill>
            <a:blip r:embed="rId6">
              <a:duotone>
                <a:prstClr val="black"/>
                <a:srgbClr val="FFE1D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AFE02FD-DA8C-A011-55DD-FFA8EAB88F8F}"/>
              </a:ext>
            </a:extLst>
          </p:cNvPr>
          <p:cNvSpPr txBox="1"/>
          <p:nvPr/>
        </p:nvSpPr>
        <p:spPr>
          <a:xfrm>
            <a:off x="283028" y="2909954"/>
            <a:ext cx="1189615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Slik skal vi jobbe i NAV for å nå målene med tillitsreformen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E6B11B6-0785-E4E2-EAC6-16334721497A}"/>
              </a:ext>
            </a:extLst>
          </p:cNvPr>
          <p:cNvSpPr/>
          <p:nvPr/>
        </p:nvSpPr>
        <p:spPr>
          <a:xfrm>
            <a:off x="453625" y="4115716"/>
            <a:ext cx="1403425" cy="1403425"/>
          </a:xfrm>
          <a:prstGeom prst="ellipse">
            <a:avLst/>
          </a:prstGeom>
          <a:blipFill>
            <a:blip r:embed="rId7">
              <a:duotone>
                <a:prstClr val="black"/>
                <a:srgbClr val="F1D8D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E09807D1-440E-85B1-D7FE-D53D33C0DF89}"/>
              </a:ext>
            </a:extLst>
          </p:cNvPr>
          <p:cNvSpPr txBox="1"/>
          <p:nvPr/>
        </p:nvSpPr>
        <p:spPr>
          <a:xfrm>
            <a:off x="8014068" y="4106251"/>
            <a:ext cx="372406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 skal videreutvikle tilliten internt og i møte med brukerne ved å legge til rette for lokale prosesser for utvikling av tillit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1EEAB87-8F18-F389-32FA-DFE2A2E8C91C}"/>
              </a:ext>
            </a:extLst>
          </p:cNvPr>
          <p:cNvSpPr/>
          <p:nvPr/>
        </p:nvSpPr>
        <p:spPr>
          <a:xfrm>
            <a:off x="6503959" y="4115716"/>
            <a:ext cx="1403425" cy="1403425"/>
          </a:xfrm>
          <a:prstGeom prst="ellipse">
            <a:avLst/>
          </a:prstGeom>
          <a:blipFill>
            <a:blip r:embed="rId8">
              <a:duotone>
                <a:prstClr val="black"/>
                <a:srgbClr val="F1D8D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9F35305E-89DB-ED7E-6C69-C4D72F32CA12}"/>
              </a:ext>
            </a:extLst>
          </p:cNvPr>
          <p:cNvSpPr txBox="1"/>
          <p:nvPr/>
        </p:nvSpPr>
        <p:spPr>
          <a:xfrm>
            <a:off x="9809933" y="6506027"/>
            <a:ext cx="17914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bilder: Colourbox.com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DC618CA-B586-5BB1-B8AA-9DFF37A00EB6}"/>
              </a:ext>
            </a:extLst>
          </p:cNvPr>
          <p:cNvSpPr/>
          <p:nvPr/>
        </p:nvSpPr>
        <p:spPr>
          <a:xfrm>
            <a:off x="10331475" y="5248773"/>
            <a:ext cx="1420009" cy="830997"/>
          </a:xfrm>
          <a:prstGeom prst="ellipse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 for denne samtalepakken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BEF3C56-737E-C1BE-5F1B-1A657CC21FFA}"/>
              </a:ext>
            </a:extLst>
          </p:cNvPr>
          <p:cNvSpPr txBox="1"/>
          <p:nvPr/>
        </p:nvSpPr>
        <p:spPr>
          <a:xfrm>
            <a:off x="2027698" y="957361"/>
            <a:ext cx="372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/>
              </a:rPr>
              <a:t>Vi skal styrke handlingsrommet for lokal kompetanse- og tjenesteutvikling ved å foreslå forsøk som gjennomføres lokalt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038307F-A225-D293-3DBC-324297E72F29}"/>
              </a:ext>
            </a:extLst>
          </p:cNvPr>
          <p:cNvSpPr txBox="1"/>
          <p:nvPr/>
        </p:nvSpPr>
        <p:spPr>
          <a:xfrm>
            <a:off x="7947903" y="849160"/>
            <a:ext cx="372406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 skal f</a:t>
            </a:r>
            <a:r>
              <a:rPr kumimoji="0" lang="nb-NO" sz="1800" b="1" i="0" u="none" strike="noStrike" kern="1200" cap="none" spc="0" normalizeH="0" baseline="0" noProof="0" err="1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orbedre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 hvordan vi styrer organisasjonen gjennom å se på hvordan vi setter mål, og om de resultatene vi måler på er de som virkelig gir verdi for NAV</a:t>
            </a: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6573C1C-C986-1564-EBF5-BFBD510CEE55}"/>
              </a:ext>
            </a:extLst>
          </p:cNvPr>
          <p:cNvSpPr txBox="1"/>
          <p:nvPr/>
        </p:nvSpPr>
        <p:spPr>
          <a:xfrm>
            <a:off x="1894725" y="4318812"/>
            <a:ext cx="372406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 skal styrke partssamarbeidet ved å se på hvordan medbestemmelsesapparatet kan involveres i ulike prosesser</a:t>
            </a: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486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2C2F97-9AF0-01CB-6771-7248FF251ABB}"/>
              </a:ext>
            </a:extLst>
          </p:cNvPr>
          <p:cNvGraphicFramePr/>
          <p:nvPr/>
        </p:nvGraphicFramePr>
        <p:xfrm>
          <a:off x="2359241" y="1196190"/>
          <a:ext cx="7571157" cy="5174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67ADEBAD-0243-D45F-B2D1-3DA0630F1CA4}"/>
              </a:ext>
            </a:extLst>
          </p:cNvPr>
          <p:cNvSpPr/>
          <p:nvPr/>
        </p:nvSpPr>
        <p:spPr>
          <a:xfrm>
            <a:off x="202935" y="1273719"/>
            <a:ext cx="3784474" cy="3471709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som utvikles i relasjonen mellom mennesker, blir tydelig gjennom hvordan vi: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Kommuniserer med hverandre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Samarbeider med hverandre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Gir service og informasjon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Utøver ledelse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6576CAB-1DE1-A1D7-3E60-7A2851C08C10}"/>
              </a:ext>
            </a:extLst>
          </p:cNvPr>
          <p:cNvSpPr txBox="1"/>
          <p:nvPr/>
        </p:nvSpPr>
        <p:spPr>
          <a:xfrm>
            <a:off x="5341821" y="4230414"/>
            <a:ext cx="159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i ulike perspektiv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BA45E36-EFF1-B6B2-2102-675E22942EBD}"/>
              </a:ext>
            </a:extLst>
          </p:cNvPr>
          <p:cNvSpPr txBox="1"/>
          <p:nvPr/>
        </p:nvSpPr>
        <p:spPr>
          <a:xfrm>
            <a:off x="6603755" y="5285257"/>
            <a:ext cx="159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Organisasjons-tillit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2B9E24A-5BC6-BC67-5610-839A2F1303F6}"/>
              </a:ext>
            </a:extLst>
          </p:cNvPr>
          <p:cNvSpPr txBox="1"/>
          <p:nvPr/>
        </p:nvSpPr>
        <p:spPr>
          <a:xfrm>
            <a:off x="3995061" y="5221135"/>
            <a:ext cx="15959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i samfunnet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(omfattes ikke av tillitsreformen)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/>
              <a:ea typeface="Source Sans Pro SemiBold"/>
              <a:cs typeface="+mn-cs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5360516-0A3F-C9E7-1CB0-3CD5D1B34FE5}"/>
              </a:ext>
            </a:extLst>
          </p:cNvPr>
          <p:cNvSpPr txBox="1"/>
          <p:nvPr/>
        </p:nvSpPr>
        <p:spPr>
          <a:xfrm>
            <a:off x="5351870" y="2667412"/>
            <a:ext cx="159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Relasjonell tillit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93915ADA-9509-616E-597C-5CDA6C8FE722}"/>
              </a:ext>
            </a:extLst>
          </p:cNvPr>
          <p:cNvSpPr txBox="1">
            <a:spLocks/>
          </p:cNvSpPr>
          <p:nvPr/>
        </p:nvSpPr>
        <p:spPr>
          <a:xfrm>
            <a:off x="838200" y="2326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62626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Hvordan kan vi forstå tillitsbegrepet?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29D4B5A4-454B-172B-35DE-74DB0B53BC58}"/>
              </a:ext>
            </a:extLst>
          </p:cNvPr>
          <p:cNvSpPr/>
          <p:nvPr/>
        </p:nvSpPr>
        <p:spPr>
          <a:xfrm>
            <a:off x="8312278" y="2325243"/>
            <a:ext cx="3790603" cy="3471721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som utvikles strukturelt, blir synlig gjennom hvordan vi: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Utvikler tjenestene             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Driver mål og resultatstyring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Uøver ledelse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/>
              <a:ea typeface="Source Sans Pro SemiBold"/>
              <a:cs typeface="+mn-cs"/>
            </a:endParaRP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DF74429E-6110-2B56-139C-69C4CDCF9FEB}"/>
              </a:ext>
            </a:extLst>
          </p:cNvPr>
          <p:cNvCxnSpPr/>
          <p:nvPr/>
        </p:nvCxnSpPr>
        <p:spPr>
          <a:xfrm flipH="1">
            <a:off x="3993537" y="3099674"/>
            <a:ext cx="11388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EE870143-9BF7-23D0-AED6-C2AF7DACD543}"/>
              </a:ext>
            </a:extLst>
          </p:cNvPr>
          <p:cNvCxnSpPr>
            <a:cxnSpLocks/>
          </p:cNvCxnSpPr>
          <p:nvPr/>
        </p:nvCxnSpPr>
        <p:spPr>
          <a:xfrm>
            <a:off x="7988531" y="4846320"/>
            <a:ext cx="30757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96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>
            <a:extLst>
              <a:ext uri="{FF2B5EF4-FFF2-40B4-BE49-F238E27FC236}">
                <a16:creationId xmlns:a16="http://schemas.microsoft.com/office/drawing/2014/main" id="{0DDE2B7B-9602-AEE3-F142-146791225D9E}"/>
              </a:ext>
            </a:extLst>
          </p:cNvPr>
          <p:cNvSpPr txBox="1">
            <a:spLocks/>
          </p:cNvSpPr>
          <p:nvPr/>
        </p:nvSpPr>
        <p:spPr>
          <a:xfrm>
            <a:off x="838200" y="498314"/>
            <a:ext cx="10515600" cy="920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Refleksjonsoppgave til brukerutvalg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6A04D914-D488-E0AA-C03D-DE726BEC5EDC}"/>
              </a:ext>
            </a:extLst>
          </p:cNvPr>
          <p:cNvSpPr txBox="1">
            <a:spLocks/>
          </p:cNvSpPr>
          <p:nvPr/>
        </p:nvSpPr>
        <p:spPr>
          <a:xfrm>
            <a:off x="647007" y="2062103"/>
            <a:ext cx="5529349" cy="41500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marR="0" lvl="0" indent="-533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Hva skal til for å utvikle tilliten mellom NAV og bruker?</a:t>
            </a:r>
          </a:p>
          <a:p>
            <a:pPr marL="533400" marR="0" lvl="0" indent="-533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På hvilke områder trenger NAV å vise mer tillit mot brukerne? </a:t>
            </a:r>
          </a:p>
          <a:p>
            <a:pPr marL="533400" marR="0" lvl="0" indent="-533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Hvordan kan brukerutvalg involveres i lokal tjenesteutvikling?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B9D401F-3DA4-93E0-DC47-812DC44F5D98}"/>
              </a:ext>
            </a:extLst>
          </p:cNvPr>
          <p:cNvSpPr txBox="1"/>
          <p:nvPr/>
        </p:nvSpPr>
        <p:spPr>
          <a:xfrm>
            <a:off x="10418082" y="6646556"/>
            <a:ext cx="17739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foto: Colourbox.com</a:t>
            </a:r>
          </a:p>
        </p:txBody>
      </p:sp>
      <p:pic>
        <p:nvPicPr>
          <p:cNvPr id="3" name="Bilde 2" descr="Et bilde som inneholder himmel, gruppe, flere&#10;&#10;Automatisk generert beskrivelse">
            <a:extLst>
              <a:ext uri="{FF2B5EF4-FFF2-40B4-BE49-F238E27FC236}">
                <a16:creationId xmlns:a16="http://schemas.microsoft.com/office/drawing/2014/main" id="{F6A3ADAF-634F-2CAB-BA5A-231A40BA85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34" y="0"/>
            <a:ext cx="6922168" cy="6922168"/>
          </a:xfrm>
          <a:prstGeom prst="rect">
            <a:avLst/>
          </a:prstGeom>
          <a:effectLst>
            <a:softEdge rad="1028700"/>
          </a:effectLst>
        </p:spPr>
      </p:pic>
    </p:spTree>
    <p:extLst>
      <p:ext uri="{BB962C8B-B14F-4D97-AF65-F5344CB8AC3E}">
        <p14:creationId xmlns:p14="http://schemas.microsoft.com/office/powerpoint/2010/main" val="99559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74EDCDE9-ADFC-6A3E-F065-EA1926F83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9160" b="9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0DDE2B7B-9602-AEE3-F142-146791225D9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Oppsummering brukerutvalg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6A04D914-D488-E0AA-C03D-DE726BEC5ED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Hva er det viktigste vi har snakket om?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-----------------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-----------------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-----------------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Hva ønsker vi å jobbe med videre?</a:t>
            </a:r>
          </a:p>
          <a:p>
            <a:pPr marL="914400" lvl="1">
              <a:spcBef>
                <a:spcPts val="1000"/>
              </a:spcBef>
              <a:defRPr/>
            </a:pPr>
            <a:r>
              <a:rPr lang="nb-NO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-----------------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Hva kan vi løse selv, og hva trenger vi å samarbeide med andre for å løse?</a:t>
            </a:r>
          </a:p>
          <a:p>
            <a:pPr marL="914400" lvl="1">
              <a:spcBef>
                <a:spcPts val="1000"/>
              </a:spcBef>
              <a:defRPr/>
            </a:pPr>
            <a:r>
              <a:rPr lang="nb-NO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------------------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B9D401F-3DA4-93E0-DC47-812DC44F5D98}"/>
              </a:ext>
            </a:extLst>
          </p:cNvPr>
          <p:cNvSpPr txBox="1"/>
          <p:nvPr/>
        </p:nvSpPr>
        <p:spPr>
          <a:xfrm>
            <a:off x="10418082" y="6646556"/>
            <a:ext cx="17739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foto: Colourbox.com</a:t>
            </a:r>
          </a:p>
        </p:txBody>
      </p:sp>
    </p:spTree>
    <p:extLst>
      <p:ext uri="{BB962C8B-B14F-4D97-AF65-F5344CB8AC3E}">
        <p14:creationId xmlns:p14="http://schemas.microsoft.com/office/powerpoint/2010/main" val="75032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31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0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avis, tekst, Nyheter, Avispapir&#10;&#10;Automatisk generert beskrivelse">
            <a:extLst>
              <a:ext uri="{FF2B5EF4-FFF2-40B4-BE49-F238E27FC236}">
                <a16:creationId xmlns:a16="http://schemas.microsoft.com/office/drawing/2014/main" id="{1D485790-60B9-ACFB-9790-4124651F13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939636" y="0"/>
            <a:ext cx="8312727" cy="6858000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C7F3241-DD55-4F16-59D0-FCD22F0401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978400"/>
            <a:ext cx="12192000" cy="1294006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Aktuelt om ny løsning for sykepenger:</a:t>
            </a:r>
          </a:p>
        </p:txBody>
      </p:sp>
    </p:spTree>
    <p:extLst>
      <p:ext uri="{BB962C8B-B14F-4D97-AF65-F5344CB8AC3E}">
        <p14:creationId xmlns:p14="http://schemas.microsoft.com/office/powerpoint/2010/main" val="410709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Rett linje 89">
            <a:extLst>
              <a:ext uri="{FF2B5EF4-FFF2-40B4-BE49-F238E27FC236}">
                <a16:creationId xmlns:a16="http://schemas.microsoft.com/office/drawing/2014/main" id="{5E9D5AC9-DBF2-EF4E-855A-EB2E6A50D80D}"/>
              </a:ext>
            </a:extLst>
          </p:cNvPr>
          <p:cNvCxnSpPr>
            <a:cxnSpLocks/>
            <a:stCxn id="82" idx="2"/>
            <a:endCxn id="85" idx="0"/>
          </p:cNvCxnSpPr>
          <p:nvPr/>
        </p:nvCxnSpPr>
        <p:spPr>
          <a:xfrm flipH="1">
            <a:off x="3881873" y="2986338"/>
            <a:ext cx="1" cy="170067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C09160C4-12AF-EF4B-87EF-8F5631CB8789}"/>
              </a:ext>
            </a:extLst>
          </p:cNvPr>
          <p:cNvSpPr/>
          <p:nvPr/>
        </p:nvSpPr>
        <p:spPr>
          <a:xfrm>
            <a:off x="4103180" y="836712"/>
            <a:ext cx="4752528" cy="720080"/>
          </a:xfrm>
          <a:prstGeom prst="roundRect">
            <a:avLst>
              <a:gd name="adj" fmla="val 6611"/>
            </a:avLst>
          </a:prstGeom>
          <a:solidFill>
            <a:srgbClr val="99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Arbeids- og velferdsdirektoratet</a:t>
            </a:r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D12D7898-BB1C-B74C-885F-5577DDDFAC23}"/>
              </a:ext>
            </a:extLst>
          </p:cNvPr>
          <p:cNvCxnSpPr>
            <a:cxnSpLocks/>
          </p:cNvCxnSpPr>
          <p:nvPr/>
        </p:nvCxnSpPr>
        <p:spPr>
          <a:xfrm flipV="1">
            <a:off x="4948573" y="1617770"/>
            <a:ext cx="0" cy="4187495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11B01345-E98C-464A-9993-04FDE462D581}"/>
              </a:ext>
            </a:extLst>
          </p:cNvPr>
          <p:cNvCxnSpPr>
            <a:cxnSpLocks/>
          </p:cNvCxnSpPr>
          <p:nvPr/>
        </p:nvCxnSpPr>
        <p:spPr>
          <a:xfrm flipH="1" flipV="1">
            <a:off x="8086641" y="1617770"/>
            <a:ext cx="1881" cy="3431212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02947B20-EF2A-F743-B500-75B5D3FAAC60}"/>
              </a:ext>
            </a:extLst>
          </p:cNvPr>
          <p:cNvCxnSpPr>
            <a:cxnSpLocks/>
          </p:cNvCxnSpPr>
          <p:nvPr/>
        </p:nvCxnSpPr>
        <p:spPr>
          <a:xfrm flipV="1">
            <a:off x="7509205" y="1617770"/>
            <a:ext cx="0" cy="418680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kstSylinder 69">
            <a:extLst>
              <a:ext uri="{FF2B5EF4-FFF2-40B4-BE49-F238E27FC236}">
                <a16:creationId xmlns:a16="http://schemas.microsoft.com/office/drawing/2014/main" id="{0686F410-BE1D-5948-B90B-21EC5A1B276F}"/>
              </a:ext>
            </a:extLst>
          </p:cNvPr>
          <p:cNvSpPr txBox="1"/>
          <p:nvPr/>
        </p:nvSpPr>
        <p:spPr>
          <a:xfrm>
            <a:off x="5376251" y="1749802"/>
            <a:ext cx="213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Ytelseslinjen</a:t>
            </a:r>
          </a:p>
        </p:txBody>
      </p:sp>
      <p:sp>
        <p:nvSpPr>
          <p:cNvPr id="71" name="Avrundet rektangel 70">
            <a:extLst>
              <a:ext uri="{FF2B5EF4-FFF2-40B4-BE49-F238E27FC236}">
                <a16:creationId xmlns:a16="http://schemas.microsoft.com/office/drawing/2014/main" id="{46A9CD14-E077-BE4D-A8F7-5408476B8E99}"/>
              </a:ext>
            </a:extLst>
          </p:cNvPr>
          <p:cNvSpPr/>
          <p:nvPr/>
        </p:nvSpPr>
        <p:spPr>
          <a:xfrm>
            <a:off x="5570594" y="2230751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Arbeid og ytelser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74" name="Avrundet rektangel 73">
            <a:extLst>
              <a:ext uri="{FF2B5EF4-FFF2-40B4-BE49-F238E27FC236}">
                <a16:creationId xmlns:a16="http://schemas.microsoft.com/office/drawing/2014/main" id="{94592955-87BC-F34B-9C19-2980C2DB25AD}"/>
              </a:ext>
            </a:extLst>
          </p:cNvPr>
          <p:cNvSpPr/>
          <p:nvPr/>
        </p:nvSpPr>
        <p:spPr>
          <a:xfrm>
            <a:off x="5565049" y="3170162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Familie- og pensjonsytelser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75" name="Avrundet rektangel 74">
            <a:extLst>
              <a:ext uri="{FF2B5EF4-FFF2-40B4-BE49-F238E27FC236}">
                <a16:creationId xmlns:a16="http://schemas.microsoft.com/office/drawing/2014/main" id="{6EC24E35-D470-3F4B-9120-12D5DD144CFB}"/>
              </a:ext>
            </a:extLst>
          </p:cNvPr>
          <p:cNvSpPr/>
          <p:nvPr/>
        </p:nvSpPr>
        <p:spPr>
          <a:xfrm>
            <a:off x="5570316" y="4109573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Kontroll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76" name="Avrundet rektangel 75">
            <a:extLst>
              <a:ext uri="{FF2B5EF4-FFF2-40B4-BE49-F238E27FC236}">
                <a16:creationId xmlns:a16="http://schemas.microsoft.com/office/drawing/2014/main" id="{99587B09-A892-1C40-9EA3-6640FB1AEEE0}"/>
              </a:ext>
            </a:extLst>
          </p:cNvPr>
          <p:cNvSpPr/>
          <p:nvPr/>
        </p:nvSpPr>
        <p:spPr>
          <a:xfrm>
            <a:off x="5571460" y="5048983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Klageinstans</a:t>
            </a:r>
            <a:endParaRPr lang="nb-NO" sz="1200" dirty="0">
              <a:solidFill>
                <a:schemeClr val="tx1"/>
              </a:solidFill>
            </a:endParaRPr>
          </a:p>
        </p:txBody>
      </p:sp>
      <p:cxnSp>
        <p:nvCxnSpPr>
          <p:cNvPr id="77" name="Rett linje 76">
            <a:extLst>
              <a:ext uri="{FF2B5EF4-FFF2-40B4-BE49-F238E27FC236}">
                <a16:creationId xmlns:a16="http://schemas.microsoft.com/office/drawing/2014/main" id="{2E0C4756-4FAD-394D-9976-B995DB412B98}"/>
              </a:ext>
            </a:extLst>
          </p:cNvPr>
          <p:cNvCxnSpPr>
            <a:cxnSpLocks/>
          </p:cNvCxnSpPr>
          <p:nvPr/>
        </p:nvCxnSpPr>
        <p:spPr>
          <a:xfrm flipH="1" flipV="1">
            <a:off x="7364818" y="2602076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tt linje 77">
            <a:extLst>
              <a:ext uri="{FF2B5EF4-FFF2-40B4-BE49-F238E27FC236}">
                <a16:creationId xmlns:a16="http://schemas.microsoft.com/office/drawing/2014/main" id="{675C497C-76FA-2F48-9D35-42F7536A3400}"/>
              </a:ext>
            </a:extLst>
          </p:cNvPr>
          <p:cNvCxnSpPr>
            <a:cxnSpLocks/>
          </p:cNvCxnSpPr>
          <p:nvPr/>
        </p:nvCxnSpPr>
        <p:spPr>
          <a:xfrm flipH="1" flipV="1">
            <a:off x="7364818" y="3536189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tt linje 78">
            <a:extLst>
              <a:ext uri="{FF2B5EF4-FFF2-40B4-BE49-F238E27FC236}">
                <a16:creationId xmlns:a16="http://schemas.microsoft.com/office/drawing/2014/main" id="{D24DB20C-E505-6044-98BD-D9F7F9207C56}"/>
              </a:ext>
            </a:extLst>
          </p:cNvPr>
          <p:cNvCxnSpPr>
            <a:cxnSpLocks/>
          </p:cNvCxnSpPr>
          <p:nvPr/>
        </p:nvCxnSpPr>
        <p:spPr>
          <a:xfrm flipH="1" flipV="1">
            <a:off x="7364818" y="4470301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tt linje 79">
            <a:extLst>
              <a:ext uri="{FF2B5EF4-FFF2-40B4-BE49-F238E27FC236}">
                <a16:creationId xmlns:a16="http://schemas.microsoft.com/office/drawing/2014/main" id="{12CDF280-F203-9E47-868D-C670BD4C242C}"/>
              </a:ext>
            </a:extLst>
          </p:cNvPr>
          <p:cNvCxnSpPr>
            <a:cxnSpLocks/>
          </p:cNvCxnSpPr>
          <p:nvPr/>
        </p:nvCxnSpPr>
        <p:spPr>
          <a:xfrm flipH="1" flipV="1">
            <a:off x="7366944" y="5415010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tt linje 80">
            <a:extLst>
              <a:ext uri="{FF2B5EF4-FFF2-40B4-BE49-F238E27FC236}">
                <a16:creationId xmlns:a16="http://schemas.microsoft.com/office/drawing/2014/main" id="{038B4BCF-7B9C-6445-A439-994F9F9D089F}"/>
              </a:ext>
            </a:extLst>
          </p:cNvPr>
          <p:cNvCxnSpPr>
            <a:cxnSpLocks/>
          </p:cNvCxnSpPr>
          <p:nvPr/>
        </p:nvCxnSpPr>
        <p:spPr>
          <a:xfrm>
            <a:off x="6163528" y="2085515"/>
            <a:ext cx="438598" cy="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vrundet rektangel 81">
            <a:extLst>
              <a:ext uri="{FF2B5EF4-FFF2-40B4-BE49-F238E27FC236}">
                <a16:creationId xmlns:a16="http://schemas.microsoft.com/office/drawing/2014/main" id="{6EF67821-43A1-0143-8035-2F01866CFC96}"/>
              </a:ext>
            </a:extLst>
          </p:cNvPr>
          <p:cNvSpPr/>
          <p:nvPr/>
        </p:nvSpPr>
        <p:spPr>
          <a:xfrm>
            <a:off x="3023061" y="2230751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Fylke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med spesialenheter</a:t>
            </a:r>
          </a:p>
        </p:txBody>
      </p:sp>
      <p:sp>
        <p:nvSpPr>
          <p:cNvPr id="83" name="TekstSylinder 82">
            <a:extLst>
              <a:ext uri="{FF2B5EF4-FFF2-40B4-BE49-F238E27FC236}">
                <a16:creationId xmlns:a16="http://schemas.microsoft.com/office/drawing/2014/main" id="{C8E169BF-8915-904B-8D10-5925A9D4DD63}"/>
              </a:ext>
            </a:extLst>
          </p:cNvPr>
          <p:cNvSpPr txBox="1"/>
          <p:nvPr/>
        </p:nvSpPr>
        <p:spPr>
          <a:xfrm>
            <a:off x="2796475" y="1750099"/>
            <a:ext cx="232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Arbeids- og tjenestelinjen</a:t>
            </a:r>
          </a:p>
        </p:txBody>
      </p: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561558CE-8C1A-A543-A407-A96B95D427F8}"/>
              </a:ext>
            </a:extLst>
          </p:cNvPr>
          <p:cNvCxnSpPr>
            <a:cxnSpLocks/>
          </p:cNvCxnSpPr>
          <p:nvPr/>
        </p:nvCxnSpPr>
        <p:spPr>
          <a:xfrm>
            <a:off x="3668016" y="2086734"/>
            <a:ext cx="438598" cy="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vrundet rektangel 84">
            <a:extLst>
              <a:ext uri="{FF2B5EF4-FFF2-40B4-BE49-F238E27FC236}">
                <a16:creationId xmlns:a16="http://schemas.microsoft.com/office/drawing/2014/main" id="{BA7AEE64-1F1F-914B-89B8-954ADFE4EE15}"/>
              </a:ext>
            </a:extLst>
          </p:cNvPr>
          <p:cNvSpPr/>
          <p:nvPr/>
        </p:nvSpPr>
        <p:spPr>
          <a:xfrm>
            <a:off x="3023060" y="3156405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NAV-kontor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86" name="Avrundet rektangel 85">
            <a:extLst>
              <a:ext uri="{FF2B5EF4-FFF2-40B4-BE49-F238E27FC236}">
                <a16:creationId xmlns:a16="http://schemas.microsoft.com/office/drawing/2014/main" id="{0B8E0F12-0507-9B47-B6C2-DC982EEF255E}"/>
              </a:ext>
            </a:extLst>
          </p:cNvPr>
          <p:cNvSpPr/>
          <p:nvPr/>
        </p:nvSpPr>
        <p:spPr>
          <a:xfrm>
            <a:off x="3023060" y="4214279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Kontaktsenter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87" name="Avrundet rektangel 86">
            <a:extLst>
              <a:ext uri="{FF2B5EF4-FFF2-40B4-BE49-F238E27FC236}">
                <a16:creationId xmlns:a16="http://schemas.microsoft.com/office/drawing/2014/main" id="{C89835A7-5DB8-0048-B570-47481C57BCF5}"/>
              </a:ext>
            </a:extLst>
          </p:cNvPr>
          <p:cNvSpPr/>
          <p:nvPr/>
        </p:nvSpPr>
        <p:spPr>
          <a:xfrm>
            <a:off x="3023060" y="5048983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Hjelpemidler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88" name="Avrundet rektangel 87">
            <a:extLst>
              <a:ext uri="{FF2B5EF4-FFF2-40B4-BE49-F238E27FC236}">
                <a16:creationId xmlns:a16="http://schemas.microsoft.com/office/drawing/2014/main" id="{1849F0B2-3EBD-6A43-99B9-6F56837D7B49}"/>
              </a:ext>
            </a:extLst>
          </p:cNvPr>
          <p:cNvSpPr/>
          <p:nvPr/>
        </p:nvSpPr>
        <p:spPr>
          <a:xfrm>
            <a:off x="1737823" y="3297989"/>
            <a:ext cx="1181293" cy="472417"/>
          </a:xfrm>
          <a:prstGeom prst="roundRect">
            <a:avLst>
              <a:gd name="adj" fmla="val 5490"/>
            </a:avLst>
          </a:prstGeom>
          <a:solidFill>
            <a:srgbClr val="C6C2BF"/>
          </a:solidFill>
          <a:ln>
            <a:noFill/>
          </a:ln>
          <a:effectLst>
            <a:outerShdw blurRad="50800" dist="38100" sx="99000" sy="99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Partnerskap 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med kommuner</a:t>
            </a:r>
            <a:endParaRPr lang="nb-NO" sz="1050" dirty="0">
              <a:solidFill>
                <a:schemeClr val="tx1"/>
              </a:solidFill>
            </a:endParaRPr>
          </a:p>
        </p:txBody>
      </p:sp>
      <p:cxnSp>
        <p:nvCxnSpPr>
          <p:cNvPr id="89" name="Rett linje 88">
            <a:extLst>
              <a:ext uri="{FF2B5EF4-FFF2-40B4-BE49-F238E27FC236}">
                <a16:creationId xmlns:a16="http://schemas.microsoft.com/office/drawing/2014/main" id="{F99A6563-0606-BA4F-B4E3-9312A4ED193A}"/>
              </a:ext>
            </a:extLst>
          </p:cNvPr>
          <p:cNvCxnSpPr>
            <a:cxnSpLocks/>
          </p:cNvCxnSpPr>
          <p:nvPr/>
        </p:nvCxnSpPr>
        <p:spPr>
          <a:xfrm flipH="1" flipV="1">
            <a:off x="4796308" y="2596778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ett linje 90">
            <a:extLst>
              <a:ext uri="{FF2B5EF4-FFF2-40B4-BE49-F238E27FC236}">
                <a16:creationId xmlns:a16="http://schemas.microsoft.com/office/drawing/2014/main" id="{F5246B87-D9EB-4940-A892-3F42343445C3}"/>
              </a:ext>
            </a:extLst>
          </p:cNvPr>
          <p:cNvCxnSpPr>
            <a:cxnSpLocks/>
          </p:cNvCxnSpPr>
          <p:nvPr/>
        </p:nvCxnSpPr>
        <p:spPr>
          <a:xfrm flipH="1" flipV="1">
            <a:off x="4800559" y="4580306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ett linje 91">
            <a:extLst>
              <a:ext uri="{FF2B5EF4-FFF2-40B4-BE49-F238E27FC236}">
                <a16:creationId xmlns:a16="http://schemas.microsoft.com/office/drawing/2014/main" id="{98527BA3-B746-AE49-B640-AAF74AC5A666}"/>
              </a:ext>
            </a:extLst>
          </p:cNvPr>
          <p:cNvCxnSpPr>
            <a:cxnSpLocks/>
          </p:cNvCxnSpPr>
          <p:nvPr/>
        </p:nvCxnSpPr>
        <p:spPr>
          <a:xfrm flipH="1" flipV="1">
            <a:off x="4789251" y="5415010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kstSylinder 92">
            <a:extLst>
              <a:ext uri="{FF2B5EF4-FFF2-40B4-BE49-F238E27FC236}">
                <a16:creationId xmlns:a16="http://schemas.microsoft.com/office/drawing/2014/main" id="{B754CAB5-575D-4648-BDC4-6AC832642965}"/>
              </a:ext>
            </a:extLst>
          </p:cNvPr>
          <p:cNvSpPr txBox="1"/>
          <p:nvPr/>
        </p:nvSpPr>
        <p:spPr>
          <a:xfrm>
            <a:off x="8063620" y="1749802"/>
            <a:ext cx="213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Økonomilinjen</a:t>
            </a:r>
          </a:p>
        </p:txBody>
      </p:sp>
      <p:sp>
        <p:nvSpPr>
          <p:cNvPr id="94" name="Avrundet rektangel 93">
            <a:extLst>
              <a:ext uri="{FF2B5EF4-FFF2-40B4-BE49-F238E27FC236}">
                <a16:creationId xmlns:a16="http://schemas.microsoft.com/office/drawing/2014/main" id="{8595FA46-C55E-434F-94A9-DCB6D93DBED7}"/>
              </a:ext>
            </a:extLst>
          </p:cNvPr>
          <p:cNvSpPr/>
          <p:nvPr/>
        </p:nvSpPr>
        <p:spPr>
          <a:xfrm>
            <a:off x="8298951" y="2230750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Økonomi pensjon</a:t>
            </a:r>
          </a:p>
        </p:txBody>
      </p:sp>
      <p:sp>
        <p:nvSpPr>
          <p:cNvPr id="95" name="Avrundet rektangel 94">
            <a:extLst>
              <a:ext uri="{FF2B5EF4-FFF2-40B4-BE49-F238E27FC236}">
                <a16:creationId xmlns:a16="http://schemas.microsoft.com/office/drawing/2014/main" id="{227F4014-188E-1F40-A89C-C3876F5036C8}"/>
              </a:ext>
            </a:extLst>
          </p:cNvPr>
          <p:cNvSpPr/>
          <p:nvPr/>
        </p:nvSpPr>
        <p:spPr>
          <a:xfrm>
            <a:off x="8293406" y="3170161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Økonomi stønad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96" name="Avrundet rektangel 95">
            <a:extLst>
              <a:ext uri="{FF2B5EF4-FFF2-40B4-BE49-F238E27FC236}">
                <a16:creationId xmlns:a16="http://schemas.microsoft.com/office/drawing/2014/main" id="{CE5AF00A-A1B1-2744-BD51-D6192E96799E}"/>
              </a:ext>
            </a:extLst>
          </p:cNvPr>
          <p:cNvSpPr/>
          <p:nvPr/>
        </p:nvSpPr>
        <p:spPr>
          <a:xfrm>
            <a:off x="8298673" y="4109572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Økonomiteneste</a:t>
            </a:r>
            <a:endParaRPr lang="nb-NO" sz="1200" dirty="0">
              <a:solidFill>
                <a:schemeClr val="tx1"/>
              </a:solidFill>
            </a:endParaRPr>
          </a:p>
        </p:txBody>
      </p:sp>
      <p:cxnSp>
        <p:nvCxnSpPr>
          <p:cNvPr id="97" name="Rett linje 96">
            <a:extLst>
              <a:ext uri="{FF2B5EF4-FFF2-40B4-BE49-F238E27FC236}">
                <a16:creationId xmlns:a16="http://schemas.microsoft.com/office/drawing/2014/main" id="{47A5C847-0344-0741-93DE-7FD022EF571C}"/>
              </a:ext>
            </a:extLst>
          </p:cNvPr>
          <p:cNvCxnSpPr>
            <a:cxnSpLocks/>
          </p:cNvCxnSpPr>
          <p:nvPr/>
        </p:nvCxnSpPr>
        <p:spPr>
          <a:xfrm flipH="1" flipV="1">
            <a:off x="8088521" y="2592781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tt linje 97">
            <a:extLst>
              <a:ext uri="{FF2B5EF4-FFF2-40B4-BE49-F238E27FC236}">
                <a16:creationId xmlns:a16="http://schemas.microsoft.com/office/drawing/2014/main" id="{C4DA5A7F-0ACA-7145-A8A3-E75C2B8FD5F9}"/>
              </a:ext>
            </a:extLst>
          </p:cNvPr>
          <p:cNvCxnSpPr>
            <a:cxnSpLocks/>
          </p:cNvCxnSpPr>
          <p:nvPr/>
        </p:nvCxnSpPr>
        <p:spPr>
          <a:xfrm flipH="1" flipV="1">
            <a:off x="8088521" y="3526894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ett linje 98">
            <a:extLst>
              <a:ext uri="{FF2B5EF4-FFF2-40B4-BE49-F238E27FC236}">
                <a16:creationId xmlns:a16="http://schemas.microsoft.com/office/drawing/2014/main" id="{DDD3FC7A-6C04-5F46-B6DC-8EC0433D7C58}"/>
              </a:ext>
            </a:extLst>
          </p:cNvPr>
          <p:cNvCxnSpPr>
            <a:cxnSpLocks/>
          </p:cNvCxnSpPr>
          <p:nvPr/>
        </p:nvCxnSpPr>
        <p:spPr>
          <a:xfrm flipH="1" flipV="1">
            <a:off x="8088521" y="4461006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ett linje 99">
            <a:extLst>
              <a:ext uri="{FF2B5EF4-FFF2-40B4-BE49-F238E27FC236}">
                <a16:creationId xmlns:a16="http://schemas.microsoft.com/office/drawing/2014/main" id="{27F664C5-5E26-9649-A308-3C96750D741E}"/>
              </a:ext>
            </a:extLst>
          </p:cNvPr>
          <p:cNvCxnSpPr>
            <a:cxnSpLocks/>
          </p:cNvCxnSpPr>
          <p:nvPr/>
        </p:nvCxnSpPr>
        <p:spPr>
          <a:xfrm>
            <a:off x="8927020" y="2083967"/>
            <a:ext cx="438598" cy="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>
            <a:extLst>
              <a:ext uri="{FF2B5EF4-FFF2-40B4-BE49-F238E27FC236}">
                <a16:creationId xmlns:a16="http://schemas.microsoft.com/office/drawing/2014/main" id="{5CBDFD6D-0C31-4A76-972A-8743301E3E54}"/>
              </a:ext>
            </a:extLst>
          </p:cNvPr>
          <p:cNvCxnSpPr>
            <a:cxnSpLocks/>
            <a:stCxn id="85" idx="1"/>
            <a:endCxn id="88" idx="3"/>
          </p:cNvCxnSpPr>
          <p:nvPr/>
        </p:nvCxnSpPr>
        <p:spPr>
          <a:xfrm flipH="1" flipV="1">
            <a:off x="2919116" y="3534198"/>
            <a:ext cx="103945" cy="1"/>
          </a:xfrm>
          <a:prstGeom prst="line">
            <a:avLst/>
          </a:prstGeom>
          <a:ln w="12700">
            <a:solidFill>
              <a:srgbClr val="337C9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C6E1F5DA-B5DD-4A0C-9542-42D3E4D3F79A}"/>
              </a:ext>
            </a:extLst>
          </p:cNvPr>
          <p:cNvCxnSpPr>
            <a:cxnSpLocks/>
          </p:cNvCxnSpPr>
          <p:nvPr/>
        </p:nvCxnSpPr>
        <p:spPr>
          <a:xfrm flipH="1" flipV="1">
            <a:off x="4948708" y="2749178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31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4981438" y="61010"/>
            <a:ext cx="1421507" cy="575945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/>
            <a:r>
              <a:rPr lang="nb-NO" sz="12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Direktør</a:t>
            </a:r>
            <a:endParaRPr lang="nb-NO" sz="120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Cathrine Stavnes</a:t>
            </a:r>
            <a:endParaRPr lang="nb-N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687079" y="1417173"/>
            <a:ext cx="2059305" cy="51879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NAV Arbeidsrådgivning og ROL </a:t>
            </a: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Verdana" panose="020B0604030504040204" pitchFamily="34" charset="0"/>
                <a:cs typeface="Times New Roman"/>
              </a:rPr>
              <a:t>Kontorsjef </a:t>
            </a:r>
            <a:r>
              <a:rPr lang="nb-NO" sz="9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Per Arne Imøy</a:t>
            </a:r>
            <a:endParaRPr lang="nb-NO" sz="9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Line 16"/>
          <p:cNvCxnSpPr/>
          <p:nvPr/>
        </p:nvCxnSpPr>
        <p:spPr bwMode="auto">
          <a:xfrm>
            <a:off x="5754370" y="15208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Line 18"/>
          <p:cNvCxnSpPr/>
          <p:nvPr/>
        </p:nvCxnSpPr>
        <p:spPr bwMode="auto">
          <a:xfrm>
            <a:off x="6569075" y="931546"/>
            <a:ext cx="0" cy="12509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Line 20"/>
          <p:cNvCxnSpPr/>
          <p:nvPr/>
        </p:nvCxnSpPr>
        <p:spPr bwMode="auto">
          <a:xfrm>
            <a:off x="3134995" y="226898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785621" y="318771"/>
            <a:ext cx="11525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ts val="540"/>
              </a:spcBef>
            </a:pPr>
            <a:r>
              <a:rPr lang="nb-NO" sz="1200"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67" name="Rectangle 6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746384" y="753236"/>
            <a:ext cx="2088232" cy="57996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Administrasjon og virksomhets-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styring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Avdelingsdirektør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Erik Seljeås</a:t>
            </a:r>
            <a:endParaRPr lang="nb-NO" sz="9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786793" y="739304"/>
            <a:ext cx="1876425" cy="57996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Marked og kompetanse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Avdelingsdirektør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ea typeface="Verdana" panose="020B0604030504040204" pitchFamily="34" charset="0"/>
                <a:cs typeface="Verdana" panose="020B0604030504040204" pitchFamily="34" charset="0"/>
              </a:rPr>
              <a:t>Petter Bugge Richardsen</a:t>
            </a:r>
          </a:p>
        </p:txBody>
      </p:sp>
      <p:sp>
        <p:nvSpPr>
          <p:cNvPr id="75" name="AutoShape 6"/>
          <p:cNvSpPr>
            <a:spLocks noChangeArrowheads="1"/>
          </p:cNvSpPr>
          <p:nvPr/>
        </p:nvSpPr>
        <p:spPr bwMode="auto">
          <a:xfrm>
            <a:off x="1559497" y="2060848"/>
            <a:ext cx="802386" cy="3600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TO</a:t>
            </a:r>
            <a:endParaRPr lang="nb-NO" sz="100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Vesterålen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76" name="AutoShape 55"/>
          <p:cNvSpPr>
            <a:spLocks noChangeArrowheads="1"/>
          </p:cNvSpPr>
          <p:nvPr/>
        </p:nvSpPr>
        <p:spPr bwMode="auto">
          <a:xfrm>
            <a:off x="3208453" y="2107219"/>
            <a:ext cx="777702" cy="28489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Lødingen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77" name="AutoShape 62"/>
          <p:cNvSpPr>
            <a:spLocks noChangeArrowheads="1"/>
          </p:cNvSpPr>
          <p:nvPr/>
        </p:nvSpPr>
        <p:spPr bwMode="auto">
          <a:xfrm>
            <a:off x="6072210" y="2123602"/>
            <a:ext cx="655836" cy="25212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Andøy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78" name="AutoShape 63"/>
          <p:cNvSpPr>
            <a:spLocks noChangeArrowheads="1"/>
          </p:cNvSpPr>
          <p:nvPr/>
        </p:nvSpPr>
        <p:spPr bwMode="auto">
          <a:xfrm>
            <a:off x="2424460" y="2110433"/>
            <a:ext cx="739753" cy="26159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Sortland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79" name="AutoShape 64"/>
          <p:cNvSpPr>
            <a:spLocks noChangeArrowheads="1"/>
          </p:cNvSpPr>
          <p:nvPr/>
        </p:nvSpPr>
        <p:spPr bwMode="auto">
          <a:xfrm>
            <a:off x="5304554" y="2130753"/>
            <a:ext cx="705010" cy="25212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Øksnes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0" name="AutoShape 65"/>
          <p:cNvSpPr>
            <a:spLocks noChangeArrowheads="1"/>
          </p:cNvSpPr>
          <p:nvPr/>
        </p:nvSpPr>
        <p:spPr bwMode="auto">
          <a:xfrm>
            <a:off x="4016441" y="2115196"/>
            <a:ext cx="508847" cy="2762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Bø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81" name="AutoShape 66"/>
          <p:cNvSpPr>
            <a:spLocks noChangeArrowheads="1"/>
          </p:cNvSpPr>
          <p:nvPr/>
        </p:nvSpPr>
        <p:spPr bwMode="auto">
          <a:xfrm>
            <a:off x="4567899" y="2130753"/>
            <a:ext cx="674009" cy="26925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Hadsel</a:t>
            </a:r>
            <a:endParaRPr lang="nb-NO" sz="1100">
              <a:latin typeface="Times New Roman"/>
              <a:ea typeface="Times New Roman"/>
            </a:endParaRPr>
          </a:p>
        </p:txBody>
      </p:sp>
      <p:cxnSp>
        <p:nvCxnSpPr>
          <p:cNvPr id="82" name="Line 20"/>
          <p:cNvCxnSpPr/>
          <p:nvPr/>
        </p:nvCxnSpPr>
        <p:spPr bwMode="auto">
          <a:xfrm>
            <a:off x="3177097" y="40411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AutoShape 61"/>
          <p:cNvSpPr>
            <a:spLocks noChangeArrowheads="1"/>
          </p:cNvSpPr>
          <p:nvPr/>
        </p:nvSpPr>
        <p:spPr bwMode="auto">
          <a:xfrm>
            <a:off x="4021217" y="2594793"/>
            <a:ext cx="824901" cy="29086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Moskenes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4" name="AutoShape 67"/>
          <p:cNvSpPr>
            <a:spLocks noChangeArrowheads="1"/>
          </p:cNvSpPr>
          <p:nvPr/>
        </p:nvSpPr>
        <p:spPr bwMode="auto">
          <a:xfrm>
            <a:off x="4854200" y="2609422"/>
            <a:ext cx="705825" cy="28575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Vågan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5" name="AutoShape 69"/>
          <p:cNvSpPr>
            <a:spLocks noChangeArrowheads="1"/>
          </p:cNvSpPr>
          <p:nvPr/>
        </p:nvSpPr>
        <p:spPr bwMode="auto">
          <a:xfrm>
            <a:off x="3267465" y="2605634"/>
            <a:ext cx="760993" cy="2880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Flakstad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6" name="AutoShape 70"/>
          <p:cNvSpPr>
            <a:spLocks noChangeArrowheads="1"/>
          </p:cNvSpPr>
          <p:nvPr/>
        </p:nvSpPr>
        <p:spPr bwMode="auto">
          <a:xfrm>
            <a:off x="2456868" y="2606327"/>
            <a:ext cx="820229" cy="2880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Vestvågøy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7" name="AutoShape 6"/>
          <p:cNvSpPr>
            <a:spLocks noChangeArrowheads="1"/>
          </p:cNvSpPr>
          <p:nvPr/>
        </p:nvSpPr>
        <p:spPr bwMode="auto">
          <a:xfrm>
            <a:off x="1559497" y="2606326"/>
            <a:ext cx="802386" cy="28803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</a:t>
            </a: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Lofoten</a:t>
            </a:r>
          </a:p>
        </p:txBody>
      </p:sp>
      <p:sp>
        <p:nvSpPr>
          <p:cNvPr id="88" name="AutoShape 29"/>
          <p:cNvSpPr>
            <a:spLocks noChangeArrowheads="1"/>
          </p:cNvSpPr>
          <p:nvPr/>
        </p:nvSpPr>
        <p:spPr bwMode="auto">
          <a:xfrm>
            <a:off x="2439213" y="3113049"/>
            <a:ext cx="632452" cy="21335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Narvik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0" name="AutoShape 54"/>
          <p:cNvSpPr>
            <a:spLocks noChangeArrowheads="1"/>
          </p:cNvSpPr>
          <p:nvPr/>
        </p:nvSpPr>
        <p:spPr bwMode="auto">
          <a:xfrm>
            <a:off x="3073072" y="3094043"/>
            <a:ext cx="698857" cy="24856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Evenes 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2" name="AutoShape 6"/>
          <p:cNvSpPr>
            <a:spLocks noChangeArrowheads="1"/>
          </p:cNvSpPr>
          <p:nvPr/>
        </p:nvSpPr>
        <p:spPr bwMode="auto">
          <a:xfrm>
            <a:off x="1559497" y="3038375"/>
            <a:ext cx="802386" cy="360039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1000" b="1" dirty="0">
                <a:latin typeface="Arial"/>
                <a:ea typeface="Times New Roman"/>
                <a:cs typeface="Times New Roman"/>
              </a:rPr>
              <a:t>NAV Narvik</a:t>
            </a:r>
            <a:endParaRPr lang="nb-NO" sz="1000" b="1" dirty="0">
              <a:latin typeface="Times New Roman"/>
              <a:ea typeface="Times New Roman"/>
            </a:endParaRPr>
          </a:p>
        </p:txBody>
      </p:sp>
      <p:cxnSp>
        <p:nvCxnSpPr>
          <p:cNvPr id="93" name="Line 16"/>
          <p:cNvCxnSpPr/>
          <p:nvPr/>
        </p:nvCxnSpPr>
        <p:spPr bwMode="auto">
          <a:xfrm>
            <a:off x="6078358" y="382364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AutoShape 49"/>
          <p:cNvSpPr>
            <a:spLocks noChangeArrowheads="1"/>
          </p:cNvSpPr>
          <p:nvPr/>
        </p:nvSpPr>
        <p:spPr bwMode="auto">
          <a:xfrm>
            <a:off x="3133354" y="3516707"/>
            <a:ext cx="638574" cy="24765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Saltdal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5" name="AutoShape 57"/>
          <p:cNvSpPr>
            <a:spLocks noChangeArrowheads="1"/>
          </p:cNvSpPr>
          <p:nvPr/>
        </p:nvSpPr>
        <p:spPr bwMode="auto">
          <a:xfrm>
            <a:off x="4533729" y="3492468"/>
            <a:ext cx="742347" cy="2762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Sørfold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6" name="AutoShape 58"/>
          <p:cNvSpPr>
            <a:spLocks noChangeArrowheads="1"/>
          </p:cNvSpPr>
          <p:nvPr/>
        </p:nvSpPr>
        <p:spPr bwMode="auto">
          <a:xfrm>
            <a:off x="2439213" y="3497657"/>
            <a:ext cx="695161" cy="2667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Fauske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7" name="AutoShape 60"/>
          <p:cNvSpPr>
            <a:spLocks noChangeArrowheads="1"/>
          </p:cNvSpPr>
          <p:nvPr/>
        </p:nvSpPr>
        <p:spPr bwMode="auto">
          <a:xfrm>
            <a:off x="3766797" y="3512911"/>
            <a:ext cx="774812" cy="2571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Hamarøy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8" name="AutoShape 6"/>
          <p:cNvSpPr>
            <a:spLocks noChangeArrowheads="1"/>
          </p:cNvSpPr>
          <p:nvPr/>
        </p:nvSpPr>
        <p:spPr bwMode="auto">
          <a:xfrm>
            <a:off x="1571586" y="3497657"/>
            <a:ext cx="790297" cy="40481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</a:t>
            </a:r>
            <a:endParaRPr lang="nb-NO" sz="100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Indre Salten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99" name="AutoShape 41"/>
          <p:cNvSpPr>
            <a:spLocks noChangeArrowheads="1"/>
          </p:cNvSpPr>
          <p:nvPr/>
        </p:nvSpPr>
        <p:spPr bwMode="auto">
          <a:xfrm>
            <a:off x="2441686" y="3992410"/>
            <a:ext cx="629978" cy="24040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Bodø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0" name="AutoShape 42"/>
          <p:cNvSpPr>
            <a:spLocks noChangeArrowheads="1"/>
          </p:cNvSpPr>
          <p:nvPr/>
        </p:nvSpPr>
        <p:spPr bwMode="auto">
          <a:xfrm>
            <a:off x="3107082" y="4278976"/>
            <a:ext cx="643749" cy="23288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Meløy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1" name="AutoShape 43"/>
          <p:cNvSpPr>
            <a:spLocks noChangeArrowheads="1"/>
          </p:cNvSpPr>
          <p:nvPr/>
        </p:nvSpPr>
        <p:spPr bwMode="auto">
          <a:xfrm>
            <a:off x="2423592" y="4293096"/>
            <a:ext cx="681260" cy="216024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Rødøy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2" name="AutoShape 47"/>
          <p:cNvSpPr>
            <a:spLocks noChangeArrowheads="1"/>
          </p:cNvSpPr>
          <p:nvPr/>
        </p:nvSpPr>
        <p:spPr bwMode="auto">
          <a:xfrm>
            <a:off x="3764215" y="4289807"/>
            <a:ext cx="779975" cy="21931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Gildeskål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3" name="AutoShape 48"/>
          <p:cNvSpPr>
            <a:spLocks noChangeArrowheads="1"/>
          </p:cNvSpPr>
          <p:nvPr/>
        </p:nvSpPr>
        <p:spPr bwMode="auto">
          <a:xfrm>
            <a:off x="5249600" y="3513368"/>
            <a:ext cx="636788" cy="26337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Beiarn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04" name="AutoShape 52"/>
          <p:cNvSpPr>
            <a:spLocks noChangeArrowheads="1"/>
          </p:cNvSpPr>
          <p:nvPr/>
        </p:nvSpPr>
        <p:spPr bwMode="auto">
          <a:xfrm>
            <a:off x="3749064" y="4014158"/>
            <a:ext cx="526174" cy="24040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algn="ctr"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Røst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05" name="AutoShape 59"/>
          <p:cNvSpPr>
            <a:spLocks noChangeArrowheads="1"/>
          </p:cNvSpPr>
          <p:nvPr/>
        </p:nvSpPr>
        <p:spPr bwMode="auto">
          <a:xfrm>
            <a:off x="4335628" y="4010508"/>
            <a:ext cx="698857" cy="24254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Steigen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6" name="AutoShape 68"/>
          <p:cNvSpPr>
            <a:spLocks noChangeArrowheads="1"/>
          </p:cNvSpPr>
          <p:nvPr/>
        </p:nvSpPr>
        <p:spPr bwMode="auto">
          <a:xfrm>
            <a:off x="3081669" y="3996463"/>
            <a:ext cx="617611" cy="24257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Værøy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7" name="AutoShape 6"/>
          <p:cNvSpPr>
            <a:spLocks noChangeArrowheads="1"/>
          </p:cNvSpPr>
          <p:nvPr/>
        </p:nvSpPr>
        <p:spPr bwMode="auto">
          <a:xfrm>
            <a:off x="1591856" y="4049066"/>
            <a:ext cx="737669" cy="388046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TO</a:t>
            </a:r>
            <a:endParaRPr lang="nb-NO" sz="105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Ytre Salten</a:t>
            </a:r>
            <a:endParaRPr lang="nb-NO" sz="1050" dirty="0">
              <a:latin typeface="Times New Roman"/>
              <a:ea typeface="Times New Roman"/>
            </a:endParaRPr>
          </a:p>
        </p:txBody>
      </p:sp>
      <p:sp>
        <p:nvSpPr>
          <p:cNvPr id="108" name="AutoShape 10"/>
          <p:cNvSpPr>
            <a:spLocks noChangeArrowheads="1"/>
          </p:cNvSpPr>
          <p:nvPr/>
        </p:nvSpPr>
        <p:spPr bwMode="auto">
          <a:xfrm>
            <a:off x="2399568" y="4694750"/>
            <a:ext cx="576085" cy="22670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Rana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09" name="AutoShape 46"/>
          <p:cNvSpPr>
            <a:spLocks noChangeArrowheads="1"/>
          </p:cNvSpPr>
          <p:nvPr/>
        </p:nvSpPr>
        <p:spPr bwMode="auto">
          <a:xfrm>
            <a:off x="2956878" y="4694304"/>
            <a:ext cx="642463" cy="22548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Lurøy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10" name="AutoShape 50"/>
          <p:cNvSpPr>
            <a:spLocks noChangeArrowheads="1"/>
          </p:cNvSpPr>
          <p:nvPr/>
        </p:nvSpPr>
        <p:spPr bwMode="auto">
          <a:xfrm>
            <a:off x="3649783" y="4694749"/>
            <a:ext cx="590294" cy="22193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Nesna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1" name="AutoShape 51"/>
          <p:cNvSpPr>
            <a:spLocks noChangeArrowheads="1"/>
          </p:cNvSpPr>
          <p:nvPr/>
        </p:nvSpPr>
        <p:spPr bwMode="auto">
          <a:xfrm>
            <a:off x="4281620" y="4709395"/>
            <a:ext cx="716115" cy="21205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Hemnes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12" name="AutoShape 6"/>
          <p:cNvSpPr>
            <a:spLocks noChangeArrowheads="1"/>
          </p:cNvSpPr>
          <p:nvPr/>
        </p:nvSpPr>
        <p:spPr bwMode="auto">
          <a:xfrm>
            <a:off x="1571585" y="4520444"/>
            <a:ext cx="757940" cy="36003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TO</a:t>
            </a:r>
            <a:endParaRPr lang="nb-NO" sz="105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Rana</a:t>
            </a:r>
            <a:endParaRPr lang="nb-NO" sz="1050" dirty="0">
              <a:latin typeface="Times New Roman"/>
              <a:ea typeface="Times New Roman"/>
            </a:endParaRPr>
          </a:p>
        </p:txBody>
      </p:sp>
      <p:sp>
        <p:nvSpPr>
          <p:cNvPr id="113" name="AutoShape 6"/>
          <p:cNvSpPr>
            <a:spLocks noChangeArrowheads="1"/>
          </p:cNvSpPr>
          <p:nvPr/>
        </p:nvSpPr>
        <p:spPr bwMode="auto">
          <a:xfrm>
            <a:off x="1591856" y="5456254"/>
            <a:ext cx="696882" cy="40481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Ytre </a:t>
            </a: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Helgeland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114" name="AutoShape 35"/>
          <p:cNvSpPr>
            <a:spLocks noChangeArrowheads="1"/>
          </p:cNvSpPr>
          <p:nvPr/>
        </p:nvSpPr>
        <p:spPr bwMode="auto">
          <a:xfrm>
            <a:off x="3980040" y="5519406"/>
            <a:ext cx="614803" cy="22670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Herøy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5" name="AutoShape 36"/>
          <p:cNvSpPr>
            <a:spLocks noChangeArrowheads="1"/>
          </p:cNvSpPr>
          <p:nvPr/>
        </p:nvSpPr>
        <p:spPr bwMode="auto">
          <a:xfrm>
            <a:off x="2376796" y="5529629"/>
            <a:ext cx="804174" cy="20240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Alstahaug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6" name="AutoShape 37"/>
          <p:cNvSpPr>
            <a:spLocks noChangeArrowheads="1"/>
          </p:cNvSpPr>
          <p:nvPr/>
        </p:nvSpPr>
        <p:spPr bwMode="auto">
          <a:xfrm>
            <a:off x="3175866" y="5529629"/>
            <a:ext cx="810289" cy="21401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Leirfjord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7" name="AutoShape 44"/>
          <p:cNvSpPr>
            <a:spLocks noChangeArrowheads="1"/>
          </p:cNvSpPr>
          <p:nvPr/>
        </p:nvSpPr>
        <p:spPr bwMode="auto">
          <a:xfrm>
            <a:off x="4605697" y="5516955"/>
            <a:ext cx="698857" cy="22915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Dønna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8" name="AutoShape 45"/>
          <p:cNvSpPr>
            <a:spLocks noChangeArrowheads="1"/>
          </p:cNvSpPr>
          <p:nvPr/>
        </p:nvSpPr>
        <p:spPr bwMode="auto">
          <a:xfrm>
            <a:off x="5297273" y="5516629"/>
            <a:ext cx="649393" cy="21540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Træna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0" name="AutoShape 31"/>
          <p:cNvSpPr>
            <a:spLocks noChangeArrowheads="1"/>
          </p:cNvSpPr>
          <p:nvPr/>
        </p:nvSpPr>
        <p:spPr bwMode="auto">
          <a:xfrm>
            <a:off x="3081669" y="6030794"/>
            <a:ext cx="672496" cy="251646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Sømna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1" name="AutoShape 32"/>
          <p:cNvSpPr>
            <a:spLocks noChangeArrowheads="1"/>
          </p:cNvSpPr>
          <p:nvPr/>
        </p:nvSpPr>
        <p:spPr bwMode="auto">
          <a:xfrm>
            <a:off x="2372923" y="6048241"/>
            <a:ext cx="706059" cy="23694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Brønnøy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2" name="AutoShape 33"/>
          <p:cNvSpPr>
            <a:spLocks noChangeArrowheads="1"/>
          </p:cNvSpPr>
          <p:nvPr/>
        </p:nvSpPr>
        <p:spPr bwMode="auto">
          <a:xfrm>
            <a:off x="3764215" y="6030794"/>
            <a:ext cx="542106" cy="225486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Vega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3" name="AutoShape 34"/>
          <p:cNvSpPr>
            <a:spLocks noChangeArrowheads="1"/>
          </p:cNvSpPr>
          <p:nvPr/>
        </p:nvSpPr>
        <p:spPr bwMode="auto">
          <a:xfrm>
            <a:off x="4293386" y="6044221"/>
            <a:ext cx="755722" cy="21205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Vevelstad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4" name="AutoShape 6"/>
          <p:cNvSpPr>
            <a:spLocks noChangeArrowheads="1"/>
          </p:cNvSpPr>
          <p:nvPr/>
        </p:nvSpPr>
        <p:spPr bwMode="auto">
          <a:xfrm>
            <a:off x="1591856" y="5911277"/>
            <a:ext cx="681422" cy="47794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Sør </a:t>
            </a: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Helgeland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125" name="AutoShape 38"/>
          <p:cNvSpPr>
            <a:spLocks noChangeArrowheads="1"/>
          </p:cNvSpPr>
          <p:nvPr/>
        </p:nvSpPr>
        <p:spPr bwMode="auto">
          <a:xfrm>
            <a:off x="2349909" y="5075988"/>
            <a:ext cx="766480" cy="2381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Vefsn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6" name="AutoShape 39"/>
          <p:cNvSpPr>
            <a:spLocks noChangeArrowheads="1"/>
          </p:cNvSpPr>
          <p:nvPr/>
        </p:nvSpPr>
        <p:spPr bwMode="auto">
          <a:xfrm>
            <a:off x="3123554" y="5076817"/>
            <a:ext cx="658173" cy="2381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Grane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7" name="AutoShape 40"/>
          <p:cNvSpPr>
            <a:spLocks noChangeArrowheads="1"/>
          </p:cNvSpPr>
          <p:nvPr/>
        </p:nvSpPr>
        <p:spPr bwMode="auto">
          <a:xfrm>
            <a:off x="5034485" y="4709395"/>
            <a:ext cx="862568" cy="21205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Hattfjelldal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8" name="AutoShape 6"/>
          <p:cNvSpPr>
            <a:spLocks noChangeArrowheads="1"/>
          </p:cNvSpPr>
          <p:nvPr/>
        </p:nvSpPr>
        <p:spPr bwMode="auto">
          <a:xfrm>
            <a:off x="1616366" y="5004401"/>
            <a:ext cx="681422" cy="40481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</a:t>
            </a:r>
            <a:endParaRPr lang="nb-NO" sz="1000" dirty="0">
              <a:latin typeface="Times New Roman"/>
              <a:ea typeface="Times New Roman"/>
            </a:endParaRPr>
          </a:p>
          <a:p>
            <a:pPr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Vefsna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129" name="TekstSylinder 128"/>
          <p:cNvSpPr txBox="1"/>
          <p:nvPr/>
        </p:nvSpPr>
        <p:spPr>
          <a:xfrm>
            <a:off x="6323790" y="2420888"/>
            <a:ext cx="4937656" cy="28315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3200" b="1" u="sng" dirty="0">
                <a:solidFill>
                  <a:srgbClr val="C00000"/>
                </a:solidFill>
              </a:rPr>
              <a:t>NAV i Nordland:</a:t>
            </a:r>
          </a:p>
          <a:p>
            <a:pPr algn="ctr"/>
            <a:r>
              <a:rPr lang="nb-NO" sz="3200" b="1" dirty="0">
                <a:solidFill>
                  <a:srgbClr val="C00000"/>
                </a:solidFill>
              </a:rPr>
              <a:t>Partnerskap med                41 kommuner</a:t>
            </a:r>
          </a:p>
          <a:p>
            <a:pPr algn="ctr"/>
            <a:r>
              <a:rPr lang="nb-NO" sz="3200" b="1" dirty="0">
                <a:solidFill>
                  <a:srgbClr val="C00000"/>
                </a:solidFill>
              </a:rPr>
              <a:t>24 NAV-kontor</a:t>
            </a:r>
          </a:p>
          <a:p>
            <a:pPr algn="ctr"/>
            <a:r>
              <a:rPr lang="nb-NO" sz="3200" b="1" dirty="0">
                <a:solidFill>
                  <a:srgbClr val="C00000"/>
                </a:solidFill>
              </a:rPr>
              <a:t>20 NAV-ledere</a:t>
            </a:r>
          </a:p>
          <a:p>
            <a:pPr algn="ctr"/>
            <a:endParaRPr lang="nb-NO" b="1" dirty="0">
              <a:solidFill>
                <a:srgbClr val="C00000"/>
              </a:solidFill>
            </a:endParaRPr>
          </a:p>
        </p:txBody>
      </p:sp>
      <p:pic>
        <p:nvPicPr>
          <p:cNvPr id="130" name="Bilde 129" descr="NAV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32" y="5246343"/>
            <a:ext cx="1716405" cy="1083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AutoShape 54">
            <a:extLst>
              <a:ext uri="{FF2B5EF4-FFF2-40B4-BE49-F238E27FC236}">
                <a16:creationId xmlns:a16="http://schemas.microsoft.com/office/drawing/2014/main" id="{4D331D60-EA1A-483C-B7E8-EEAF66678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94" y="3100883"/>
            <a:ext cx="698857" cy="24856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Gratangen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32" name="AutoShape 4">
            <a:extLst>
              <a:ext uri="{FF2B5EF4-FFF2-40B4-BE49-F238E27FC236}">
                <a16:creationId xmlns:a16="http://schemas.microsoft.com/office/drawing/2014/main" id="{492C3965-8F1B-4446-ACB4-07A35FCD0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782" y="755771"/>
            <a:ext cx="2088232" cy="57996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NAV Arbeidslivssenter </a:t>
            </a: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Avdelingsdirektør Siw Lauritzen</a:t>
            </a:r>
            <a:endParaRPr lang="nb-NO" sz="1100" dirty="0">
              <a:ea typeface="Times New Roman"/>
            </a:endParaRP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4CE47A92-3C20-4919-8BA1-187E0866340E}"/>
              </a:ext>
            </a:extLst>
          </p:cNvPr>
          <p:cNvCxnSpPr>
            <a:cxnSpLocks/>
          </p:cNvCxnSpPr>
          <p:nvPr/>
        </p:nvCxnSpPr>
        <p:spPr>
          <a:xfrm flipH="1">
            <a:off x="3678671" y="1319272"/>
            <a:ext cx="8274" cy="97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97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53D1681-8092-5BC2-8B8E-D41E5AEF1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Tillitsreformen:</a:t>
            </a:r>
          </a:p>
        </p:txBody>
      </p:sp>
    </p:spTree>
    <p:extLst>
      <p:ext uri="{BB962C8B-B14F-4D97-AF65-F5344CB8AC3E}">
        <p14:creationId xmlns:p14="http://schemas.microsoft.com/office/powerpoint/2010/main" val="205109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A21AA9BF-489A-C222-0A32-D025C7438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8" b="89985" l="9994" r="89986">
                        <a14:foregroundMark x1="51997" y1="9598" x2="51997" y2="95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110" y="587280"/>
            <a:ext cx="10103892" cy="568343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35BA8C-19FB-F612-F923-A957A038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9" y="2294506"/>
            <a:ext cx="50576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Hva tenker du at tillitsreformen kan bety for NAV?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7993A5C-60D1-BBE7-D719-61F25B77F9FF}"/>
              </a:ext>
            </a:extLst>
          </p:cNvPr>
          <p:cNvSpPr txBox="1"/>
          <p:nvPr/>
        </p:nvSpPr>
        <p:spPr>
          <a:xfrm>
            <a:off x="9848255" y="6506807"/>
            <a:ext cx="17133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bilder: Colourbox.com</a:t>
            </a:r>
          </a:p>
        </p:txBody>
      </p:sp>
    </p:spTree>
    <p:extLst>
      <p:ext uri="{BB962C8B-B14F-4D97-AF65-F5344CB8AC3E}">
        <p14:creationId xmlns:p14="http://schemas.microsoft.com/office/powerpoint/2010/main" val="406151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79C7A805-1CE1-0067-5968-7E84B2C6F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r="-1" b="-1"/>
          <a:stretch/>
        </p:blipFill>
        <p:spPr>
          <a:xfrm>
            <a:off x="2076378" y="519895"/>
            <a:ext cx="7394416" cy="5818209"/>
          </a:xfrm>
          <a:prstGeom prst="ellipse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8CDD480-3060-0A8D-21EC-9A5B54D98479}"/>
              </a:ext>
            </a:extLst>
          </p:cNvPr>
          <p:cNvSpPr/>
          <p:nvPr/>
        </p:nvSpPr>
        <p:spPr>
          <a:xfrm>
            <a:off x="1745811" y="112069"/>
            <a:ext cx="8289235" cy="6633860"/>
          </a:xfrm>
          <a:prstGeom prst="ellipse">
            <a:avLst/>
          </a:prstGeom>
          <a:gradFill>
            <a:gsLst>
              <a:gs pos="57942">
                <a:schemeClr val="bg1">
                  <a:lumMod val="85000"/>
                  <a:alpha val="0"/>
                </a:schemeClr>
              </a:gs>
              <a:gs pos="30356">
                <a:srgbClr val="E7E8E9">
                  <a:alpha val="11000"/>
                </a:srgbClr>
              </a:gs>
              <a:gs pos="24118">
                <a:srgbClr val="EAEBED">
                  <a:alpha val="69000"/>
                </a:srgbClr>
              </a:gs>
              <a:gs pos="11046">
                <a:srgbClr val="F1F2F5">
                  <a:alpha val="10000"/>
                </a:srgbClr>
              </a:gs>
              <a:gs pos="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bg1">
                  <a:lumMod val="95000"/>
                  <a:alpha val="23000"/>
                </a:schemeClr>
              </a:gs>
              <a:gs pos="83000">
                <a:schemeClr val="bg2">
                  <a:alpha val="71000"/>
                </a:schemeClr>
              </a:gs>
              <a:gs pos="47570">
                <a:srgbClr val="DEDFDF">
                  <a:alpha val="44000"/>
                </a:srgb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433D2A50-13DE-EDBE-CB60-06B47278498A}"/>
              </a:ext>
            </a:extLst>
          </p:cNvPr>
          <p:cNvSpPr/>
          <p:nvPr/>
        </p:nvSpPr>
        <p:spPr>
          <a:xfrm>
            <a:off x="310161" y="2974848"/>
            <a:ext cx="3649256" cy="336325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Tillitsreformen er regjeringens satsing på å gi tilbake tillit til de som jobber i førstelinja i hele offentlig sektor, både ved å detaljstyre mindre og øke deres handlingsrom.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1" u="none" strike="noStrike" kern="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Målet er å gi mer velferd og bedre tjenester til innbyggerne, og til rett tid.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E8D82BF-06C4-52B2-7977-AB6764290491}"/>
              </a:ext>
            </a:extLst>
          </p:cNvPr>
          <p:cNvSpPr txBox="1"/>
          <p:nvPr/>
        </p:nvSpPr>
        <p:spPr>
          <a:xfrm>
            <a:off x="2067536" y="5916251"/>
            <a:ext cx="1596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Kilde: regjeringen.no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94FA6767-6551-7EAC-5506-8429D6B1CF73}"/>
              </a:ext>
            </a:extLst>
          </p:cNvPr>
          <p:cNvSpPr/>
          <p:nvPr/>
        </p:nvSpPr>
        <p:spPr>
          <a:xfrm>
            <a:off x="8210418" y="2957009"/>
            <a:ext cx="3649256" cy="336325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AA340B9-3310-AD1A-A4C5-4C0F2F7CD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5" r="15890"/>
          <a:stretch/>
        </p:blipFill>
        <p:spPr>
          <a:xfrm>
            <a:off x="10660395" y="2212668"/>
            <a:ext cx="1281808" cy="1466034"/>
          </a:xfrm>
          <a:prstGeom prst="ellipse">
            <a:avLst/>
          </a:prstGeom>
        </p:spPr>
      </p:pic>
      <p:sp>
        <p:nvSpPr>
          <p:cNvPr id="12" name="Snakkeboble: oval 11">
            <a:extLst>
              <a:ext uri="{FF2B5EF4-FFF2-40B4-BE49-F238E27FC236}">
                <a16:creationId xmlns:a16="http://schemas.microsoft.com/office/drawing/2014/main" id="{DC441B7F-972B-79F6-A8BA-1D44CF555F55}"/>
              </a:ext>
            </a:extLst>
          </p:cNvPr>
          <p:cNvSpPr/>
          <p:nvPr/>
        </p:nvSpPr>
        <p:spPr>
          <a:xfrm>
            <a:off x="5653901" y="33124"/>
            <a:ext cx="2869246" cy="2127728"/>
          </a:xfrm>
          <a:prstGeom prst="wedgeEllipseCallout">
            <a:avLst>
              <a:gd name="adj1" fmla="val -34407"/>
              <a:gd name="adj2" fmla="val 57725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Hvorfor har vi en tillitsreform i NAV?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914E13-4AEA-34FF-F5F0-2E86199EEF3E}"/>
              </a:ext>
            </a:extLst>
          </p:cNvPr>
          <p:cNvSpPr txBox="1"/>
          <p:nvPr/>
        </p:nvSpPr>
        <p:spPr>
          <a:xfrm>
            <a:off x="8478270" y="3255043"/>
            <a:ext cx="1985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NAV-direktør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Hans Christian Holte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DDB02FD-0D04-B71F-3917-8948125DF9AA}"/>
              </a:ext>
            </a:extLst>
          </p:cNvPr>
          <p:cNvSpPr txBox="1"/>
          <p:nvPr/>
        </p:nvSpPr>
        <p:spPr>
          <a:xfrm>
            <a:off x="8478269" y="3936757"/>
            <a:ext cx="31581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«Tillitsreformen handler om at alle dere ansatte skal få tillit, bruke deres faglighet og ha et handlingsrom til å finne gode løsninger sammen med brukerne. Vi skal sammen finne de riktige tiltakene for nå målet med reformen»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D944DF8-41E0-F912-BE6A-DE6B83F92233}"/>
              </a:ext>
            </a:extLst>
          </p:cNvPr>
          <p:cNvSpPr txBox="1"/>
          <p:nvPr/>
        </p:nvSpPr>
        <p:spPr>
          <a:xfrm>
            <a:off x="9923069" y="6522797"/>
            <a:ext cx="17133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bilde: Colourbox.com</a:t>
            </a:r>
          </a:p>
        </p:txBody>
      </p:sp>
    </p:spTree>
    <p:extLst>
      <p:ext uri="{BB962C8B-B14F-4D97-AF65-F5344CB8AC3E}">
        <p14:creationId xmlns:p14="http://schemas.microsoft.com/office/powerpoint/2010/main" val="13053879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23">
            <a:extLst>
              <a:ext uri="{FF2B5EF4-FFF2-40B4-BE49-F238E27FC236}">
                <a16:creationId xmlns:a16="http://schemas.microsoft.com/office/drawing/2014/main" id="{EA7969F9-B9D6-5030-7B9F-2B0BB0CFA7C6}"/>
              </a:ext>
            </a:extLst>
          </p:cNvPr>
          <p:cNvCxnSpPr>
            <a:cxnSpLocks/>
          </p:cNvCxnSpPr>
          <p:nvPr/>
        </p:nvCxnSpPr>
        <p:spPr>
          <a:xfrm>
            <a:off x="3950918" y="2589942"/>
            <a:ext cx="0" cy="2194096"/>
          </a:xfrm>
          <a:prstGeom prst="line">
            <a:avLst/>
          </a:prstGeom>
          <a:ln w="19050">
            <a:solidFill>
              <a:srgbClr val="AD3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5E959DB-5EEA-452F-9737-BFB89E1EE3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5E959DB-5EEA-452F-9737-BFB89E1EE3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Rett linje 23">
            <a:extLst>
              <a:ext uri="{FF2B5EF4-FFF2-40B4-BE49-F238E27FC236}">
                <a16:creationId xmlns:a16="http://schemas.microsoft.com/office/drawing/2014/main" id="{3B13A60C-684A-6FDA-1CDC-422884439578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972859" y="2505712"/>
            <a:ext cx="0" cy="2194096"/>
          </a:xfrm>
          <a:prstGeom prst="line">
            <a:avLst/>
          </a:prstGeom>
          <a:ln w="19050">
            <a:solidFill>
              <a:srgbClr val="AD3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8D3A686D-ADA7-5E6B-F90D-63CCDB67D47C}"/>
              </a:ext>
            </a:extLst>
          </p:cNvPr>
          <p:cNvCxnSpPr>
            <a:cxnSpLocks/>
          </p:cNvCxnSpPr>
          <p:nvPr/>
        </p:nvCxnSpPr>
        <p:spPr>
          <a:xfrm flipH="1">
            <a:off x="6999604" y="2496539"/>
            <a:ext cx="8575" cy="2205381"/>
          </a:xfrm>
          <a:prstGeom prst="line">
            <a:avLst/>
          </a:prstGeom>
          <a:ln w="19050">
            <a:solidFill>
              <a:srgbClr val="AD3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l: femkant 6">
            <a:extLst>
              <a:ext uri="{FF2B5EF4-FFF2-40B4-BE49-F238E27FC236}">
                <a16:creationId xmlns:a16="http://schemas.microsoft.com/office/drawing/2014/main" id="{0354708D-6B58-0FA1-2288-73278C476960}"/>
              </a:ext>
            </a:extLst>
          </p:cNvPr>
          <p:cNvSpPr/>
          <p:nvPr/>
        </p:nvSpPr>
        <p:spPr>
          <a:xfrm>
            <a:off x="3105721" y="2493610"/>
            <a:ext cx="6849250" cy="1561802"/>
          </a:xfrm>
          <a:prstGeom prst="homePlate">
            <a:avLst>
              <a:gd name="adj" fmla="val 39461"/>
            </a:avLst>
          </a:prstGeom>
          <a:solidFill>
            <a:srgbClr val="E1919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558F9E-1C77-CB44-D23D-5F516C1E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3" y="255361"/>
            <a:ext cx="11932216" cy="668338"/>
          </a:xfrm>
        </p:spPr>
        <p:txBody>
          <a:bodyPr vert="horz"/>
          <a:lstStyle/>
          <a:p>
            <a:pPr algn="ctr"/>
            <a:r>
              <a:rPr lang="nb-NO"/>
              <a:t>Tidslinje for arbeidet med tillitsreformen</a:t>
            </a:r>
          </a:p>
        </p:txBody>
      </p:sp>
      <p:sp>
        <p:nvSpPr>
          <p:cNvPr id="19" name="Pil: femkant 18">
            <a:extLst>
              <a:ext uri="{FF2B5EF4-FFF2-40B4-BE49-F238E27FC236}">
                <a16:creationId xmlns:a16="http://schemas.microsoft.com/office/drawing/2014/main" id="{3D285798-D017-9779-993F-C51223B10D3F}"/>
              </a:ext>
            </a:extLst>
          </p:cNvPr>
          <p:cNvSpPr/>
          <p:nvPr/>
        </p:nvSpPr>
        <p:spPr>
          <a:xfrm>
            <a:off x="3293707" y="3249156"/>
            <a:ext cx="3724185" cy="663951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8" name="Pil: vinkeltegn 7">
            <a:extLst>
              <a:ext uri="{FF2B5EF4-FFF2-40B4-BE49-F238E27FC236}">
                <a16:creationId xmlns:a16="http://schemas.microsoft.com/office/drawing/2014/main" id="{FA086E84-FAAE-7981-2FE2-FC9B5C405C24}"/>
              </a:ext>
            </a:extLst>
          </p:cNvPr>
          <p:cNvSpPr/>
          <p:nvPr/>
        </p:nvSpPr>
        <p:spPr>
          <a:xfrm>
            <a:off x="9667674" y="2493610"/>
            <a:ext cx="837992" cy="1584614"/>
          </a:xfrm>
          <a:prstGeom prst="chevron">
            <a:avLst>
              <a:gd name="adj" fmla="val 57638"/>
            </a:avLst>
          </a:prstGeom>
          <a:solidFill>
            <a:srgbClr val="E1919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AE74A07-8F53-256E-4CB5-0E68E4B9E9FD}"/>
              </a:ext>
            </a:extLst>
          </p:cNvPr>
          <p:cNvSpPr txBox="1"/>
          <p:nvPr/>
        </p:nvSpPr>
        <p:spPr>
          <a:xfrm>
            <a:off x="10454842" y="2685752"/>
            <a:ext cx="1661071" cy="1200329"/>
          </a:xfrm>
          <a:prstGeom prst="rect">
            <a:avLst/>
          </a:prstGeom>
          <a:solidFill>
            <a:srgbClr val="C9C9C9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Kontinuerlig arbeid</a:t>
            </a:r>
            <a:r>
              <a:rPr kumimoji="0" lang="nb-NO" sz="1200" b="1" i="0" u="none" strike="noStrike" kern="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  <a:sym typeface="Source Sans Pro Semibold"/>
              </a:rPr>
              <a:t> </a:t>
            </a: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  <a:sym typeface="Source Sans Pro Semibold"/>
              </a:rPr>
              <a:t>for å videreutvikle tilliten internt og tilliten vi viser i møte med brukerne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14" name="Grafikk 13" descr="Gruppe med menn kontur">
            <a:extLst>
              <a:ext uri="{FF2B5EF4-FFF2-40B4-BE49-F238E27FC236}">
                <a16:creationId xmlns:a16="http://schemas.microsoft.com/office/drawing/2014/main" id="{B8B738BB-1DAE-CB52-9FAE-9FFD62AAF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9100" y="3286584"/>
            <a:ext cx="589856" cy="589856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4E81CE2-D330-A1C0-7E8E-BDC91497EFDE}"/>
              </a:ext>
            </a:extLst>
          </p:cNvPr>
          <p:cNvSpPr txBox="1"/>
          <p:nvPr/>
        </p:nvSpPr>
        <p:spPr>
          <a:xfrm>
            <a:off x="4028956" y="3433108"/>
            <a:ext cx="25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Aktivering av organisasjonen</a:t>
            </a:r>
          </a:p>
        </p:txBody>
      </p:sp>
      <p:sp>
        <p:nvSpPr>
          <p:cNvPr id="21" name="Pil: femkant 20">
            <a:extLst>
              <a:ext uri="{FF2B5EF4-FFF2-40B4-BE49-F238E27FC236}">
                <a16:creationId xmlns:a16="http://schemas.microsoft.com/office/drawing/2014/main" id="{77B6B5C2-0963-09F3-5868-5CA641F6B962}"/>
              </a:ext>
            </a:extLst>
          </p:cNvPr>
          <p:cNvSpPr/>
          <p:nvPr/>
        </p:nvSpPr>
        <p:spPr>
          <a:xfrm>
            <a:off x="7070785" y="3249156"/>
            <a:ext cx="2395346" cy="663951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22" name="Grafikk 21" descr="Gruppe med menn kontur">
            <a:extLst>
              <a:ext uri="{FF2B5EF4-FFF2-40B4-BE49-F238E27FC236}">
                <a16:creationId xmlns:a16="http://schemas.microsoft.com/office/drawing/2014/main" id="{807970CB-BC4E-BE2D-ABCE-675B57FD7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7985" y="3286584"/>
            <a:ext cx="590618" cy="590618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97AA98B4-C929-23BA-CCB5-E4F86E3AFF9E}"/>
              </a:ext>
            </a:extLst>
          </p:cNvPr>
          <p:cNvSpPr txBox="1"/>
          <p:nvPr/>
        </p:nvSpPr>
        <p:spPr>
          <a:xfrm>
            <a:off x="7709957" y="3319521"/>
            <a:ext cx="160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Organisasjonen jobber med tiltak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5D6E929D-0760-50A3-32A7-96A5988905B2}"/>
              </a:ext>
            </a:extLst>
          </p:cNvPr>
          <p:cNvSpPr txBox="1"/>
          <p:nvPr/>
        </p:nvSpPr>
        <p:spPr>
          <a:xfrm>
            <a:off x="5949263" y="4711064"/>
            <a:ext cx="2137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Oktober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 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2023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Anbefalinger til tiltak</a:t>
            </a:r>
          </a:p>
        </p:txBody>
      </p:sp>
      <p:sp>
        <p:nvSpPr>
          <p:cNvPr id="13" name="Pil: femkant 12">
            <a:extLst>
              <a:ext uri="{FF2B5EF4-FFF2-40B4-BE49-F238E27FC236}">
                <a16:creationId xmlns:a16="http://schemas.microsoft.com/office/drawing/2014/main" id="{F08CA09E-11C0-1436-FADE-8148DE8E3692}"/>
              </a:ext>
            </a:extLst>
          </p:cNvPr>
          <p:cNvSpPr/>
          <p:nvPr/>
        </p:nvSpPr>
        <p:spPr>
          <a:xfrm>
            <a:off x="3162879" y="2637383"/>
            <a:ext cx="1766145" cy="468000"/>
          </a:xfrm>
          <a:prstGeom prst="homePlate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Kartlegging</a:t>
            </a:r>
          </a:p>
        </p:txBody>
      </p:sp>
      <p:sp>
        <p:nvSpPr>
          <p:cNvPr id="16" name="Pil: femkant 15">
            <a:extLst>
              <a:ext uri="{FF2B5EF4-FFF2-40B4-BE49-F238E27FC236}">
                <a16:creationId xmlns:a16="http://schemas.microsoft.com/office/drawing/2014/main" id="{CEF683B1-4129-89A0-DA83-047D9CE94D19}"/>
              </a:ext>
            </a:extLst>
          </p:cNvPr>
          <p:cNvSpPr/>
          <p:nvPr/>
        </p:nvSpPr>
        <p:spPr>
          <a:xfrm>
            <a:off x="4968551" y="2637384"/>
            <a:ext cx="2082616" cy="468000"/>
          </a:xfrm>
          <a:prstGeom prst="homePlate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Identifisering av tiltak</a:t>
            </a:r>
          </a:p>
        </p:txBody>
      </p:sp>
      <p:sp>
        <p:nvSpPr>
          <p:cNvPr id="17" name="Pil: femkant 16">
            <a:extLst>
              <a:ext uri="{FF2B5EF4-FFF2-40B4-BE49-F238E27FC236}">
                <a16:creationId xmlns:a16="http://schemas.microsoft.com/office/drawing/2014/main" id="{FADD5B09-0326-458E-D99E-F2E936CD69A9}"/>
              </a:ext>
            </a:extLst>
          </p:cNvPr>
          <p:cNvSpPr/>
          <p:nvPr/>
        </p:nvSpPr>
        <p:spPr>
          <a:xfrm>
            <a:off x="7137985" y="2637383"/>
            <a:ext cx="2194065" cy="468000"/>
          </a:xfrm>
          <a:prstGeom prst="homePlate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Oppfølging</a:t>
            </a:r>
          </a:p>
        </p:txBody>
      </p:sp>
      <p:sp>
        <p:nvSpPr>
          <p:cNvPr id="18" name="TekstSylinder 24">
            <a:extLst>
              <a:ext uri="{FF2B5EF4-FFF2-40B4-BE49-F238E27FC236}">
                <a16:creationId xmlns:a16="http://schemas.microsoft.com/office/drawing/2014/main" id="{A8D1C22F-B6FB-3BED-794F-EE8DCB285C1D}"/>
              </a:ext>
            </a:extLst>
          </p:cNvPr>
          <p:cNvSpPr txBox="1"/>
          <p:nvPr/>
        </p:nvSpPr>
        <p:spPr>
          <a:xfrm>
            <a:off x="4067221" y="4701920"/>
            <a:ext cx="17870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Juni 2023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Kartlegging fullført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1FE39D9-5A30-9A4F-D9BA-C5F6AB90A592}"/>
              </a:ext>
            </a:extLst>
          </p:cNvPr>
          <p:cNvSpPr/>
          <p:nvPr/>
        </p:nvSpPr>
        <p:spPr>
          <a:xfrm>
            <a:off x="0" y="2493610"/>
            <a:ext cx="3100273" cy="15618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B9362C4-D3FB-9538-6897-D7F4F5B283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48" b="63467" l="15292" r="22959"/>
                    </a14:imgEffect>
                  </a14:imgLayer>
                </a14:imgProps>
              </a:ext>
            </a:extLst>
          </a:blip>
          <a:srcRect l="14334" t="45333" r="76083" b="34518"/>
          <a:stretch/>
        </p:blipFill>
        <p:spPr>
          <a:xfrm>
            <a:off x="675804" y="2622615"/>
            <a:ext cx="379932" cy="44931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4707209-DB3D-AD9D-1719-26C802DB7EAE}"/>
              </a:ext>
            </a:extLst>
          </p:cNvPr>
          <p:cNvSpPr txBox="1"/>
          <p:nvPr/>
        </p:nvSpPr>
        <p:spPr>
          <a:xfrm>
            <a:off x="99363" y="2980967"/>
            <a:ext cx="1497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Oktober 2021: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Regjeringen lanserer tillitsreformen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41E8317-323C-B7AE-A872-B2D6F12AC51C}"/>
              </a:ext>
            </a:extLst>
          </p:cNvPr>
          <p:cNvSpPr txBox="1"/>
          <p:nvPr/>
        </p:nvSpPr>
        <p:spPr>
          <a:xfrm>
            <a:off x="1634487" y="2980967"/>
            <a:ext cx="112654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Høst 2022: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​</a:t>
            </a: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</a:b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Mandat,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forberedende aktiviteter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34BD7596-AB9F-EA80-58E7-F028408121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27" y="2589942"/>
            <a:ext cx="688839" cy="433679"/>
          </a:xfrm>
          <a:prstGeom prst="rect">
            <a:avLst/>
          </a:prstGeom>
        </p:spPr>
      </p:pic>
      <p:sp>
        <p:nvSpPr>
          <p:cNvPr id="27" name="TekstSylinder 24">
            <a:extLst>
              <a:ext uri="{FF2B5EF4-FFF2-40B4-BE49-F238E27FC236}">
                <a16:creationId xmlns:a16="http://schemas.microsoft.com/office/drawing/2014/main" id="{0CD51A00-2CE7-3372-1157-534B7A28FF8A}"/>
              </a:ext>
            </a:extLst>
          </p:cNvPr>
          <p:cNvSpPr txBox="1"/>
          <p:nvPr/>
        </p:nvSpPr>
        <p:spPr>
          <a:xfrm>
            <a:off x="2761027" y="4722660"/>
            <a:ext cx="1787012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Mars 2023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Utsendelse av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samtalepakker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29" name="Rombe 28">
            <a:extLst>
              <a:ext uri="{FF2B5EF4-FFF2-40B4-BE49-F238E27FC236}">
                <a16:creationId xmlns:a16="http://schemas.microsoft.com/office/drawing/2014/main" id="{151FACD3-DFD8-296A-ADFB-4C50E3974B72}"/>
              </a:ext>
            </a:extLst>
          </p:cNvPr>
          <p:cNvSpPr/>
          <p:nvPr/>
        </p:nvSpPr>
        <p:spPr>
          <a:xfrm>
            <a:off x="3904514" y="4701920"/>
            <a:ext cx="95031" cy="82118"/>
          </a:xfrm>
          <a:prstGeom prst="diamond">
            <a:avLst/>
          </a:prstGeom>
          <a:solidFill>
            <a:srgbClr val="AD3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106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0123D0-EAF0-49D1-B774-E8D06FB9B61C}" vid="{2C0C07A7-A903-4988-8925-53FC2A42362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7E65A06535134BB6543CA873CF9A2F" ma:contentTypeVersion="4" ma:contentTypeDescription="Create a new document." ma:contentTypeScope="" ma:versionID="757e1809b7ebecc77c4a0fab95ebad24">
  <xsd:schema xmlns:xsd="http://www.w3.org/2001/XMLSchema" xmlns:xs="http://www.w3.org/2001/XMLSchema" xmlns:p="http://schemas.microsoft.com/office/2006/metadata/properties" xmlns:ns2="592fd046-3995-49ad-acf6-c4b61f6de1b7" xmlns:ns3="7ce2af75-0ddc-4d3c-bec5-fd2e6f7242b2" targetNamespace="http://schemas.microsoft.com/office/2006/metadata/properties" ma:root="true" ma:fieldsID="4462275920ebeef43f426981f4cd14de" ns2:_="" ns3:_="">
    <xsd:import namespace="592fd046-3995-49ad-acf6-c4b61f6de1b7"/>
    <xsd:import namespace="7ce2af75-0ddc-4d3c-bec5-fd2e6f724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fd046-3995-49ad-acf6-c4b61f6de1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2af75-0ddc-4d3c-bec5-fd2e6f7242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591905-A811-45D1-A44B-D4999240A5F2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f979e152-3237-4567-8e98-aa3526074255"/>
    <ds:schemaRef ds:uri="30ac3786-78c3-414b-815f-b4fca2e0bd42"/>
  </ds:schemaRefs>
</ds:datastoreItem>
</file>

<file path=customXml/itemProps2.xml><?xml version="1.0" encoding="utf-8"?>
<ds:datastoreItem xmlns:ds="http://schemas.openxmlformats.org/officeDocument/2006/customXml" ds:itemID="{D78B9AFB-8F40-4990-AB29-3CA3D61BEE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2fd046-3995-49ad-acf6-c4b61f6de1b7"/>
    <ds:schemaRef ds:uri="7ce2af75-0ddc-4d3c-bec5-fd2e6f724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BA16CF-69EA-4443-BEE0-73385E2EED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NAV_Mørk Grå</Template>
  <TotalTime>982</TotalTime>
  <Words>1147</Words>
  <Application>Microsoft Office PowerPoint</Application>
  <PresentationFormat>Widescreen</PresentationFormat>
  <Paragraphs>202</Paragraphs>
  <Slides>14</Slides>
  <Notes>7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5" baseType="lpstr">
      <vt:lpstr>Arial</vt:lpstr>
      <vt:lpstr>Calibri</vt:lpstr>
      <vt:lpstr>RecifeTextWeb</vt:lpstr>
      <vt:lpstr>Segoe UI</vt:lpstr>
      <vt:lpstr>Source Sans Pro</vt:lpstr>
      <vt:lpstr>Source Sans Pro Semibold</vt:lpstr>
      <vt:lpstr>Source Sans Pro Semibold</vt:lpstr>
      <vt:lpstr>Times New Roman</vt:lpstr>
      <vt:lpstr>Verdana</vt:lpstr>
      <vt:lpstr>Office-tema</vt:lpstr>
      <vt:lpstr>think-cell Slide</vt:lpstr>
      <vt:lpstr>Brukerutvalget for NAV i Nordland - aktuelt og om tillitsreformen</vt:lpstr>
      <vt:lpstr>PowerPoint-presentasjon</vt:lpstr>
      <vt:lpstr>PowerPoint-presentasjon</vt:lpstr>
      <vt:lpstr>PowerPoint-presentasjon</vt:lpstr>
      <vt:lpstr>PowerPoint-presentasjon</vt:lpstr>
      <vt:lpstr>Tillitsreformen:</vt:lpstr>
      <vt:lpstr>Hva tenker du at tillitsreformen kan bety for NAV?</vt:lpstr>
      <vt:lpstr>PowerPoint-presentasjon</vt:lpstr>
      <vt:lpstr>Tidslinje for arbeidet med tillitsreformen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Ledermøte NAV Nordland</dc:title>
  <dc:subject/>
  <dc:creator>Stavnes, Cathrine</dc:creator>
  <cp:keywords/>
  <dc:description/>
  <cp:lastModifiedBy>Stavnes, Cathrine</cp:lastModifiedBy>
  <cp:revision>13</cp:revision>
  <cp:lastPrinted>2020-04-21T11:47:02Z</cp:lastPrinted>
  <dcterms:created xsi:type="dcterms:W3CDTF">2022-10-14T06:30:00Z</dcterms:created>
  <dcterms:modified xsi:type="dcterms:W3CDTF">2023-05-23T07:17:04Z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0x010100B47E65A06535134BB6543CA873CF9A2F</vt:lpwstr>
  </property>
  <property fmtid="{D5CDD505-2E9C-101B-9397-08002B2CF9AE}" pid="3" name="MSIP_Label_d3491420-1ae2-4120-89e6-e6f668f067e2_Enabled">
    <vt:lpwstr>true</vt:lpwstr>
  </property>
  <property fmtid="{D5CDD505-2E9C-101B-9397-08002B2CF9AE}" pid="4" name="MSIP_Label_d3491420-1ae2-4120-89e6-e6f668f067e2_SetDate">
    <vt:lpwstr>2020-07-17T08:50:42Z</vt:lpwstr>
  </property>
  <property fmtid="{D5CDD505-2E9C-101B-9397-08002B2CF9AE}" pid="5" name="MSIP_Label_d3491420-1ae2-4120-89e6-e6f668f067e2_Method">
    <vt:lpwstr>Standard</vt:lpwstr>
  </property>
  <property fmtid="{D5CDD505-2E9C-101B-9397-08002B2CF9AE}" pid="6" name="MSIP_Label_d3491420-1ae2-4120-89e6-e6f668f067e2_Name">
    <vt:lpwstr>d3491420-1ae2-4120-89e6-e6f668f067e2</vt:lpwstr>
  </property>
  <property fmtid="{D5CDD505-2E9C-101B-9397-08002B2CF9AE}" pid="7" name="MSIP_Label_d3491420-1ae2-4120-89e6-e6f668f067e2_SiteId">
    <vt:lpwstr>62366534-1ec3-4962-8869-9b5535279d0b</vt:lpwstr>
  </property>
  <property fmtid="{D5CDD505-2E9C-101B-9397-08002B2CF9AE}" pid="8" name="MSIP_Label_d3491420-1ae2-4120-89e6-e6f668f067e2_ActionId">
    <vt:lpwstr>6d3ec064-dec6-4fa1-9805-10fdcf9ce574</vt:lpwstr>
  </property>
  <property fmtid="{D5CDD505-2E9C-101B-9397-08002B2CF9AE}" pid="9" name="MSIP_Label_d3491420-1ae2-4120-89e6-e6f668f067e2_ContentBits">
    <vt:lpwstr>0</vt:lpwstr>
  </property>
</Properties>
</file>