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256" r:id="rId5"/>
    <p:sldId id="2147199914" r:id="rId6"/>
    <p:sldId id="300" r:id="rId7"/>
    <p:sldId id="265" r:id="rId8"/>
    <p:sldId id="2147483518" r:id="rId9"/>
    <p:sldId id="267" r:id="rId10"/>
    <p:sldId id="341" r:id="rId11"/>
    <p:sldId id="2147483548" r:id="rId12"/>
    <p:sldId id="2147483623" r:id="rId13"/>
    <p:sldId id="2147483549" r:id="rId14"/>
    <p:sldId id="2147483352" r:id="rId15"/>
    <p:sldId id="259" r:id="rId16"/>
    <p:sldId id="2147483639" r:id="rId17"/>
    <p:sldId id="2147483634" r:id="rId18"/>
    <p:sldId id="269" r:id="rId19"/>
    <p:sldId id="2147483635" r:id="rId20"/>
    <p:sldId id="2147483636" r:id="rId21"/>
    <p:sldId id="2147483497" r:id="rId22"/>
    <p:sldId id="274" r:id="rId23"/>
    <p:sldId id="2147483622" r:id="rId24"/>
    <p:sldId id="2147483620" r:id="rId25"/>
    <p:sldId id="2147483638" r:id="rId26"/>
    <p:sldId id="2147483542" r:id="rId27"/>
    <p:sldId id="270" r:id="rId28"/>
    <p:sldId id="271" r:id="rId29"/>
    <p:sldId id="272" r:id="rId30"/>
    <p:sldId id="258" r:id="rId3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2F2A"/>
    <a:srgbClr val="3E3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DA5021-CE10-4AD6-B700-8DCE8586E379}" v="7" dt="2026-09-24T07:50:26.7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B06FD-D711-124E-A3E3-0FBE1F8F0CE4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B4BBF-70B9-8047-B02F-2484F1EA6A40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3860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C65DF-E411-24B0-7F01-1B65B4F70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8AD8F3E-88DF-2F4E-F5BE-434FC6243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CEB275D-E4EE-B722-4E99-7EE24E594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highlight>
                <a:srgbClr val="FFFF00"/>
              </a:highlight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AEEA63D-3E34-6B07-94E4-188BA425E4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1B4BBF-70B9-8047-B02F-2484F1EA6A4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497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5361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EE2931-2CA3-4AD5-A7F9-A1F8B62DE90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3741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8242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DA9652-8B23-4303-8DD9-125F2182BB03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05691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1B4BBF-70B9-8047-B02F-2484F1EA6A40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9549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/>
              <a:t>Tallene på utenforskap viser en tydelig nedgang på Sør-Helgeland</a:t>
            </a:r>
          </a:p>
          <a:p>
            <a:pPr marL="171450" indent="-171450">
              <a:buFontTx/>
              <a:buChar char="-"/>
            </a:pPr>
            <a:r>
              <a:rPr lang="nb-NO" err="1"/>
              <a:t>Tydligst</a:t>
            </a:r>
            <a:r>
              <a:rPr lang="nb-NO"/>
              <a:t> nedgang finner vi blant unge i alderen 20 – 29, med en nedgang fra 21,9 til 18,1 prosent fra 2024 til 2025.</a:t>
            </a:r>
          </a:p>
          <a:p>
            <a:pPr marL="171450" indent="-171450">
              <a:buFontTx/>
              <a:buChar char="-"/>
            </a:pPr>
            <a:r>
              <a:rPr lang="nb-NO"/>
              <a:t>Tall for Nordland viser en nedgang i personer i utenforskap på 1.270 personer fra 2024 til 2025. Brønnøysunds Avis 14.8.2026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6DAD44-7E13-414E-BA5C-2C587C0692D5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070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/>
              <a:t>Takket være store og stabile arbeidsplasser, som eksempelvis Alcoa, har </a:t>
            </a:r>
            <a:r>
              <a:rPr lang="nb-NO" err="1"/>
              <a:t>abeisledigheten</a:t>
            </a:r>
            <a:r>
              <a:rPr lang="nb-NO"/>
              <a:t> i Vefsna området vært lav.</a:t>
            </a:r>
          </a:p>
          <a:p>
            <a:pPr marL="171450" indent="-171450">
              <a:buFontTx/>
              <a:buChar char="-"/>
            </a:pPr>
            <a:r>
              <a:rPr lang="nb-NO"/>
              <a:t>Utenforskapstallene er derimot ganske skremmende. I Vefsn mottar 14,9 prosent helt eller delvis uføretrygd. I Grane er samme tallet 15,7 prosent</a:t>
            </a:r>
          </a:p>
          <a:p>
            <a:pPr marL="171450" indent="-171450">
              <a:buFontTx/>
              <a:buChar char="-"/>
            </a:pPr>
            <a:r>
              <a:rPr lang="nb-NO"/>
              <a:t>Utenforskapstallene ligger på over 20 prosent. Dette er bekymringsfullt synes Nav. Publisert 15.8. 2026 i Helgelendingen.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62D817-5916-4C29-ADA9-CC2085F833D5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6733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/>
              <a:t>Etter noen tunge år med fravær og ett ufullført lærlingeløp sto Magnus Anker Arntsen uten arbeid. Han har allikevel alltid hatt lyst og jobbe.</a:t>
            </a:r>
          </a:p>
          <a:p>
            <a:pPr marL="171450" indent="-171450">
              <a:buFontTx/>
              <a:buChar char="-"/>
            </a:pPr>
            <a:r>
              <a:rPr lang="nb-NO"/>
              <a:t>- Jobbspesialist Ida  ved NAV Rana tok, i samarbeid med Magnus, kontakt  med 3Bygg. Med lønnstilskudd fra Nav, i en oppstartsfase, tok de i mot Magnus. Både Magnus og 3Bygg er godt fornøyd med samarbeidet med Nav.</a:t>
            </a:r>
          </a:p>
          <a:p>
            <a:pPr marL="171450" indent="-171450">
              <a:buFontTx/>
              <a:buChar char="-"/>
            </a:pPr>
            <a:r>
              <a:rPr lang="nb-NO"/>
              <a:t>I juni bestod Magnus svenneprøven i tømrerfaget Rana Blad 14.8.2026.</a:t>
            </a:r>
          </a:p>
          <a:p>
            <a:pPr marL="171450" indent="-171450">
              <a:buFontTx/>
              <a:buChar char="-"/>
            </a:pPr>
            <a:r>
              <a:rPr lang="nb-NO"/>
              <a:t>Dette er en oppfølger artikkel rundt Magnus. Rana Blad skrev 20.8.2025 om at han i samarbeid med Nav Rana og 3Bygg fikk en sjanse i arbeidslivet. Dette som en innsalgssak i forbindelse med besøket av </a:t>
            </a:r>
            <a:r>
              <a:rPr lang="nb-NO" err="1"/>
              <a:t>statsrådTonje</a:t>
            </a:r>
            <a:r>
              <a:rPr lang="nb-NO"/>
              <a:t> Brænna.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E97CE6-E8D5-445F-9700-020FC31C758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92816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nb-NO" err="1"/>
              <a:t>Iryna</a:t>
            </a:r>
            <a:r>
              <a:rPr lang="nb-NO"/>
              <a:t> var krystallklar fra første stund. Til tross for utfordringer med språk og kultur. Hun ville ut i jobb så fort som mulig. Hun er utdannet kokk med erfaring helt tilbake til 2005.</a:t>
            </a:r>
          </a:p>
          <a:p>
            <a:pPr marL="171450" indent="-171450">
              <a:buFontTx/>
              <a:buChar char="-"/>
            </a:pPr>
            <a:r>
              <a:rPr lang="nb-NO"/>
              <a:t>Nav veileder Bjørnar </a:t>
            </a:r>
            <a:r>
              <a:rPr lang="nb-NO" err="1"/>
              <a:t>Høivaag</a:t>
            </a:r>
            <a:r>
              <a:rPr lang="nb-NO"/>
              <a:t> tok saken og sammen fant de en praksisplass hos Insider </a:t>
            </a:r>
            <a:r>
              <a:rPr lang="nb-NO" err="1"/>
              <a:t>Facility</a:t>
            </a:r>
            <a:r>
              <a:rPr lang="nb-NO"/>
              <a:t> Solutions. (IFS)</a:t>
            </a:r>
          </a:p>
          <a:p>
            <a:pPr marL="171450" indent="-171450">
              <a:buFontTx/>
              <a:buChar char="-"/>
            </a:pPr>
            <a:r>
              <a:rPr lang="nb-NO"/>
              <a:t>Avd. leder hos IFS, Gerald </a:t>
            </a:r>
            <a:r>
              <a:rPr lang="nb-NO" err="1"/>
              <a:t>Zaininger</a:t>
            </a:r>
            <a:r>
              <a:rPr lang="nb-NO"/>
              <a:t> ble positivt overrasket. Hun viste sterk arbeidsmoral, positiv holdning og stor vilje til å bidra, forteller han.</a:t>
            </a:r>
          </a:p>
          <a:p>
            <a:pPr marL="171450" indent="-171450">
              <a:buFontTx/>
              <a:buChar char="-"/>
            </a:pPr>
            <a:r>
              <a:rPr lang="nb-NO"/>
              <a:t>Via praksisplass og lønnstilskudd har </a:t>
            </a:r>
            <a:r>
              <a:rPr lang="nb-NO" err="1"/>
              <a:t>Iryna</a:t>
            </a:r>
            <a:r>
              <a:rPr lang="nb-NO"/>
              <a:t> i dag fått fast jobb i 100% stilling hos IFS.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9893A7-8DE8-478B-9C57-00B01142799E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620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png"/><Relationship Id="rId10" Type="http://schemas.openxmlformats.org/officeDocument/2006/relationships/image" Target="../media/image11.emf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jpe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CD74E5-8D3F-5F45-AF55-379CE17407B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6551347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5C570008-A996-2D4B-88A3-9861CBD4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588873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195ACC3E-6C58-8E40-A78D-5639EBDF9C43}"/>
              </a:ext>
            </a:extLst>
          </p:cNvPr>
          <p:cNvSpPr>
            <a:spLocks noGrp="1" noChangeAspect="1"/>
          </p:cNvSpPr>
          <p:nvPr>
            <p:ph type="pic" sz="quarter" idx="11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362F2A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bg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AB20B5-22F5-7F42-98FA-915865BDD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/>
              <a:t>Dato  //  </a:t>
            </a:r>
            <a:r>
              <a:rPr lang="en-GB" err="1"/>
              <a:t>Ansvarlig</a:t>
            </a:r>
            <a:endParaRPr lang="en-GB"/>
          </a:p>
        </p:txBody>
      </p:sp>
      <p:pic>
        <p:nvPicPr>
          <p:cNvPr id="7" name="Grafikk 6">
            <a:extLst>
              <a:ext uri="{FF2B5EF4-FFF2-40B4-BE49-F238E27FC236}">
                <a16:creationId xmlns:a16="http://schemas.microsoft.com/office/drawing/2014/main" id="{1A4B6243-656A-E448-AE6D-5187B76AA0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24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4D6D5E-F187-4E4B-8B35-180A183982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nb-NO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355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ten bil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A29CA91F-E19A-D84E-BDCE-60610D23E64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5314" y="6193407"/>
            <a:ext cx="5062686" cy="431800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5pPr marL="1517650" indent="0">
              <a:buNone/>
              <a:defRPr/>
            </a:lvl5pPr>
          </a:lstStyle>
          <a:p>
            <a:pPr lvl="0"/>
            <a:r>
              <a:rPr lang="en-GB"/>
              <a:t>Dato  //  </a:t>
            </a:r>
            <a:r>
              <a:rPr lang="en-GB" err="1"/>
              <a:t>Ansvarlig</a:t>
            </a:r>
            <a:endParaRPr lang="en-GB"/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604AED8B-6DCE-AD46-8907-CB80A3E9C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5314" y="2684746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tittelen</a:t>
            </a:r>
          </a:p>
        </p:txBody>
      </p:sp>
      <p:sp>
        <p:nvSpPr>
          <p:cNvPr id="10" name="Undertittel 2">
            <a:extLst>
              <a:ext uri="{FF2B5EF4-FFF2-40B4-BE49-F238E27FC236}">
                <a16:creationId xmlns:a16="http://schemas.microsoft.com/office/drawing/2014/main" id="{FF74A066-A61E-B34F-8F56-C94B8EDF62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5315" y="4173253"/>
            <a:ext cx="8334068" cy="9911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6" name="Grafikk 5">
            <a:extLst>
              <a:ext uri="{FF2B5EF4-FFF2-40B4-BE49-F238E27FC236}">
                <a16:creationId xmlns:a16="http://schemas.microsoft.com/office/drawing/2014/main" id="{AF31CECD-F77C-234C-B70C-F9DF775D63F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6033" y="1089788"/>
            <a:ext cx="1249282" cy="78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299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lloms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48BD439-F083-3D4E-862D-4EA46D9E3B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4550" y="354020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02D6C30B-4FDA-544A-9662-F2B6261EBC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44550" y="2032569"/>
            <a:ext cx="9271829" cy="1396431"/>
          </a:xfrm>
        </p:spPr>
        <p:txBody>
          <a:bodyPr anchor="ctr">
            <a:normAutofit/>
          </a:bodyPr>
          <a:lstStyle>
            <a:lvl1pPr algn="l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2839488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E6AA11-9D10-4845-953E-FC6659DEA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redigere tittelen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3FA9A-B386-3D4A-A17E-105BC9010CB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49DD5D4-E4CC-F541-A385-23400791B31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0092E29-1063-5549-A785-73E8C6A77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71D6EC1-D552-3849-8EEF-1601B9CE5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356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574975-50B4-C34B-9F64-4CA300B7F7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redigere tittelen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D90BA1EA-559A-0742-9DF6-378DCB04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178BF1-065F-C64F-A4E1-62B222547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003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F0C2D0C-F750-2644-95F9-0C952AE3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912E190-170D-CB48-ABA2-AC1FB7840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2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bilde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5469835" cy="4351338"/>
          </a:xfrm>
        </p:spPr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11115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48739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bilde 3">
            <a:extLst>
              <a:ext uri="{FF2B5EF4-FFF2-40B4-BE49-F238E27FC236}">
                <a16:creationId xmlns:a16="http://schemas.microsoft.com/office/drawing/2014/main" id="{9CCA7799-B00E-2A41-ADCA-ABD6B94D7671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160021" y="0"/>
            <a:ext cx="6031979" cy="6858000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lIns="1440000" tIns="468000" bIns="0" anchor="ctr" anchorCtr="0">
            <a:normAutofit/>
          </a:bodyPr>
          <a:lstStyle>
            <a:lvl1pPr marL="0" indent="0" algn="ctr">
              <a:buNone/>
              <a:defRPr sz="1400" baseline="0">
                <a:solidFill>
                  <a:schemeClr val="tx2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A99C80A0-322A-9A4B-843D-7015610E02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7362371" cy="1072080"/>
          </a:xfrm>
        </p:spPr>
        <p:txBody>
          <a:bodyPr/>
          <a:lstStyle/>
          <a:p>
            <a:r>
              <a:rPr lang="nb-NO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33698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bilde til vens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54DD42-1122-D24F-BF8D-43C7EB08E0C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0" y="1825625"/>
            <a:ext cx="5247861" cy="4351338"/>
          </a:xfrm>
        </p:spPr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116F34-6CB9-F244-9082-6C3BCA92C2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86061" y="6356350"/>
            <a:ext cx="738809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C582F6E-B5FB-D94E-89B3-0B928AF69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58976" y="6356350"/>
            <a:ext cx="3609024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623881-E2D8-EA4B-891A-9A6388D1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6600" y="6356350"/>
            <a:ext cx="447261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ilde 3">
            <a:extLst>
              <a:ext uri="{FF2B5EF4-FFF2-40B4-BE49-F238E27FC236}">
                <a16:creationId xmlns:a16="http://schemas.microsoft.com/office/drawing/2014/main" id="{CBA52608-8CEA-2B45-8142-21F944ADC0E0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 bwMode="auto">
          <a:xfrm>
            <a:off x="0" y="1"/>
            <a:ext cx="6052900" cy="6857999"/>
          </a:xfrm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296533"/>
              <a:gd name="connsiteY0" fmla="*/ 3910014 h 3910014"/>
              <a:gd name="connsiteX1" fmla="*/ 1042924 w 2296533"/>
              <a:gd name="connsiteY1" fmla="*/ 0 h 3910014"/>
              <a:gd name="connsiteX2" fmla="*/ 2296533 w 2296533"/>
              <a:gd name="connsiteY2" fmla="*/ 795 h 3910014"/>
              <a:gd name="connsiteX3" fmla="*/ 1267586 w 2296533"/>
              <a:gd name="connsiteY3" fmla="*/ 3907005 h 3910014"/>
              <a:gd name="connsiteX4" fmla="*/ 0 w 2296533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6914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12879"/>
              <a:gd name="connsiteY0" fmla="*/ 3910014 h 3910014"/>
              <a:gd name="connsiteX1" fmla="*/ 1042924 w 2312879"/>
              <a:gd name="connsiteY1" fmla="*/ 0 h 3910014"/>
              <a:gd name="connsiteX2" fmla="*/ 2312879 w 2312879"/>
              <a:gd name="connsiteY2" fmla="*/ 795 h 3910014"/>
              <a:gd name="connsiteX3" fmla="*/ 1267586 w 2312879"/>
              <a:gd name="connsiteY3" fmla="*/ 3907005 h 3910014"/>
              <a:gd name="connsiteX4" fmla="*/ 0 w 2312879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1042924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  <a:gd name="connsiteX0" fmla="*/ 0 w 2304706"/>
              <a:gd name="connsiteY0" fmla="*/ 3910014 h 3910014"/>
              <a:gd name="connsiteX1" fmla="*/ 4906 w 2304706"/>
              <a:gd name="connsiteY1" fmla="*/ 0 h 3910014"/>
              <a:gd name="connsiteX2" fmla="*/ 2304706 w 2304706"/>
              <a:gd name="connsiteY2" fmla="*/ 795 h 3910014"/>
              <a:gd name="connsiteX3" fmla="*/ 1267586 w 2304706"/>
              <a:gd name="connsiteY3" fmla="*/ 3907005 h 3910014"/>
              <a:gd name="connsiteX4" fmla="*/ 0 w 2304706"/>
              <a:gd name="connsiteY4" fmla="*/ 3910014 h 3910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4706" h="3910014">
                <a:moveTo>
                  <a:pt x="0" y="3910014"/>
                </a:moveTo>
                <a:cubicBezTo>
                  <a:pt x="1635" y="2606676"/>
                  <a:pt x="3271" y="1303338"/>
                  <a:pt x="4906" y="0"/>
                </a:cubicBezTo>
                <a:lnTo>
                  <a:pt x="2304706" y="795"/>
                </a:lnTo>
                <a:cubicBezTo>
                  <a:pt x="1891771" y="1578443"/>
                  <a:pt x="1696868" y="2311001"/>
                  <a:pt x="1267586" y="390700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E9E7E7"/>
          </a:solidFill>
          <a:ln>
            <a:noFill/>
          </a:ln>
          <a:effectLst/>
        </p:spPr>
        <p:txBody>
          <a:bodyPr lIns="1152000" tIns="540000" anchor="ctr" anchorCtr="0">
            <a:normAutofit/>
          </a:bodyPr>
          <a:lstStyle>
            <a:lvl1pPr marL="14288" indent="0">
              <a:buNone/>
              <a:tabLst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BF999D76-8998-AC4E-B96D-EC3AF1C002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482400"/>
            <a:ext cx="5247861" cy="1072080"/>
          </a:xfrm>
        </p:spPr>
        <p:txBody>
          <a:bodyPr/>
          <a:lstStyle/>
          <a:p>
            <a:r>
              <a:rPr lang="nb-NO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109859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d sirk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630795E-AD26-E64A-9C79-FA3F9BB49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65788" y="6356350"/>
            <a:ext cx="3466263" cy="365125"/>
          </a:xfrm>
          <a:prstGeom prst="rect">
            <a:avLst/>
          </a:prstGeom>
        </p:spPr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1F69FF2-4FB1-3544-9B7F-A00D9E4C1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18421" y="6356350"/>
            <a:ext cx="741600" cy="365125"/>
          </a:xfrm>
        </p:spPr>
        <p:txBody>
          <a:bodyPr/>
          <a:lstStyle/>
          <a:p>
            <a:fld id="{95102788-B3AA-6746-B4E5-C52EBB4D0CEE}" type="slidenum">
              <a:rPr lang="nb-NO" smtClean="0"/>
              <a:t>‹#›</a:t>
            </a:fld>
            <a:endParaRPr lang="nb-NO"/>
          </a:p>
        </p:txBody>
      </p:sp>
      <p:sp>
        <p:nvSpPr>
          <p:cNvPr id="9" name="Plassholder for bilde 5">
            <a:extLst>
              <a:ext uri="{FF2B5EF4-FFF2-40B4-BE49-F238E27FC236}">
                <a16:creationId xmlns:a16="http://schemas.microsoft.com/office/drawing/2014/main" id="{701CE543-F5B4-D84C-A6FC-FAFF3D0AAFC3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5973237" y="602647"/>
            <a:ext cx="5652706" cy="5652706"/>
          </a:xfrm>
          <a:prstGeom prst="ellipse">
            <a:avLst/>
          </a:prstGeom>
          <a:solidFill>
            <a:schemeClr val="bg2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6300D294-78C3-134A-B8DB-F895410ECD2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4951021" cy="4351338"/>
          </a:xfrm>
        </p:spPr>
        <p:txBody>
          <a:bodyPr/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FE2CAD38-4FD8-5D47-94F7-E677546BBB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nb-NO"/>
              <a:t>Klikk for å redigere tittelen</a:t>
            </a:r>
          </a:p>
        </p:txBody>
      </p:sp>
    </p:spTree>
    <p:extLst>
      <p:ext uri="{BB962C8B-B14F-4D97-AF65-F5344CB8AC3E}">
        <p14:creationId xmlns:p14="http://schemas.microsoft.com/office/powerpoint/2010/main" val="761498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rkler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469CFF4-987B-5A43-8582-31F67145E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9603651-05EC-6948-B335-00924944B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DCE326E-B227-394D-A659-399CE735C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643807C2-292F-894E-874A-C85D7E9D69AA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838200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5324C5C5-907C-D34E-836F-29B532757AD4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518119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bilde 5">
            <a:extLst>
              <a:ext uri="{FF2B5EF4-FFF2-40B4-BE49-F238E27FC236}">
                <a16:creationId xmlns:a16="http://schemas.microsoft.com/office/drawing/2014/main" id="{BA339474-4310-4E4C-8300-B9375051CA40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>
          <a:xfrm>
            <a:off x="8206218" y="1829345"/>
            <a:ext cx="3147582" cy="3147582"/>
          </a:xfrm>
          <a:prstGeom prst="ellipse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spcBef>
                <a:spcPts val="800"/>
              </a:spcBef>
              <a:buClr>
                <a:schemeClr val="accent3"/>
              </a:buClr>
              <a:buSzPct val="100000"/>
              <a:buFont typeface="Arial" panose="020B0604020202020204" pitchFamily="34" charset="0"/>
              <a:buNone/>
              <a:defRPr sz="16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0" name="Plassholder for tekst 2">
            <a:extLst>
              <a:ext uri="{FF2B5EF4-FFF2-40B4-BE49-F238E27FC236}">
                <a16:creationId xmlns:a16="http://schemas.microsoft.com/office/drawing/2014/main" id="{3420036C-1838-DE4A-BADD-245630D31E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080585" y="5161212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94BB1344-2B8D-6C4F-AF3C-799F28132DC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392484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82C78190-F0C7-F94A-8B39-D2876F768B7D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12565" y="5157975"/>
            <a:ext cx="3398852" cy="963602"/>
          </a:xfrm>
        </p:spPr>
        <p:txBody>
          <a:bodyPr lIns="0" tIns="0" rIns="0" bIns="0" anchor="ctr">
            <a:noAutofit/>
          </a:bodyPr>
          <a:lstStyle>
            <a:lvl1pPr marL="36000" indent="0" algn="ctr">
              <a:spcBef>
                <a:spcPts val="600"/>
              </a:spcBef>
              <a:buSzPct val="100000"/>
              <a:buFont typeface="Arial" panose="020B0604020202020204" pitchFamily="34" charset="0"/>
              <a:buNone/>
              <a:defRPr sz="24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9766622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C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187046D5-FCF3-DD40-B896-2E3520046E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102788-B3AA-6746-B4E5-C52EBB4D0CEE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2DA0986-BEFB-4A44-98B6-D10264B4E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Plassholder for innhold 3">
            <a:extLst>
              <a:ext uri="{FF2B5EF4-FFF2-40B4-BE49-F238E27FC236}">
                <a16:creationId xmlns:a16="http://schemas.microsoft.com/office/drawing/2014/main" id="{92C05EAD-0F07-3B45-8747-833BB1F2A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723" r="1"/>
          <a:stretch/>
        </p:blipFill>
        <p:spPr bwMode="auto">
          <a:xfrm>
            <a:off x="1482417" y="660910"/>
            <a:ext cx="8995930" cy="510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CADDA05B-7DC7-D845-8F78-41EFC491217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337218" y="907450"/>
            <a:ext cx="7311543" cy="4363809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>
            <a:lvl1pPr marL="0" indent="0" algn="ctr">
              <a:spcBef>
                <a:spcPts val="800"/>
              </a:spcBef>
              <a:buClr>
                <a:schemeClr val="accent2"/>
              </a:buClr>
              <a:buSzPct val="100000"/>
              <a:buNone/>
              <a:defRPr sz="1800"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99924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4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12270049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dekkende 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bilde 5">
            <a:extLst>
              <a:ext uri="{FF2B5EF4-FFF2-40B4-BE49-F238E27FC236}">
                <a16:creationId xmlns:a16="http://schemas.microsoft.com/office/drawing/2014/main" id="{41F14D0C-5037-3D4E-9FB1-24B237B969FC}"/>
              </a:ext>
            </a:extLst>
          </p:cNvPr>
          <p:cNvSpPr>
            <a:spLocks noGrp="1" noChangeAspect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9E7E7"/>
          </a:solidFill>
        </p:spPr>
        <p:txBody>
          <a:bodyPr lIns="0" tIns="1007999" bIns="0" anchor="ctr" anchorCtr="0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 sz="1600" b="0" i="0" baseline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8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7FB01FB-60B2-5E41-A15B-1235CEC30B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4978400"/>
            <a:ext cx="12192000" cy="1294006"/>
          </a:xfrm>
          <a:solidFill>
            <a:srgbClr val="3E3832">
              <a:alpha val="69804"/>
            </a:srgbClr>
          </a:solidFill>
        </p:spPr>
        <p:txBody>
          <a:bodyPr wrap="square" lIns="1440000" tIns="180000" rIns="1475999" bIns="216000" anchor="ctr" anchorCtr="0">
            <a:noAutofit/>
          </a:bodyPr>
          <a:lstStyle>
            <a:lvl1pPr marL="36000" indent="0" algn="ctr">
              <a:lnSpc>
                <a:spcPct val="100000"/>
              </a:lnSpc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32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16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2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432000" indent="0" algn="ctr">
              <a:spcBef>
                <a:spcPts val="600"/>
              </a:spcBef>
              <a:buClr>
                <a:schemeClr val="accent3"/>
              </a:buClr>
              <a:buSzPct val="110000"/>
              <a:buFont typeface="Arial" panose="020B0604020202020204" pitchFamily="34" charset="0"/>
              <a:buNone/>
              <a:defRPr sz="10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4pPr>
            <a:lvl5pPr indent="-216000">
              <a:spcBef>
                <a:spcPts val="700"/>
              </a:spcBef>
              <a:buClr>
                <a:schemeClr val="accent6"/>
              </a:buClr>
              <a:buSzPct val="110000"/>
              <a:defRPr sz="1600" baseline="0">
                <a:solidFill>
                  <a:srgbClr val="007272"/>
                </a:solidFill>
                <a:latin typeface="Segoe UI"/>
              </a:defRPr>
            </a:lvl5pPr>
          </a:lstStyle>
          <a:p>
            <a:pPr lvl="0"/>
            <a:r>
              <a:rPr lang="nb-NO"/>
              <a:t>Klikk for å redigere teksten</a:t>
            </a:r>
          </a:p>
        </p:txBody>
      </p:sp>
    </p:spTree>
    <p:extLst>
      <p:ext uri="{BB962C8B-B14F-4D97-AF65-F5344CB8AC3E}">
        <p14:creationId xmlns:p14="http://schemas.microsoft.com/office/powerpoint/2010/main" val="2066016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media 2">
            <a:extLst>
              <a:ext uri="{FF2B5EF4-FFF2-40B4-BE49-F238E27FC236}">
                <a16:creationId xmlns:a16="http://schemas.microsoft.com/office/drawing/2014/main" id="{873143D7-64FC-5342-9DED-8AE8E11EED5E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</p:spPr>
        <p:txBody>
          <a:bodyPr anchor="ctr"/>
          <a:lstStyle>
            <a:lvl1pPr marL="0" indent="0" algn="ctr">
              <a:buNone/>
              <a:defRPr sz="1800"/>
            </a:lvl1pPr>
          </a:lstStyle>
          <a:p>
            <a:r>
              <a:rPr lang="nb-NO"/>
              <a:t>Klikk ikonet for å legge til media</a:t>
            </a:r>
          </a:p>
        </p:txBody>
      </p:sp>
    </p:spTree>
    <p:extLst>
      <p:ext uri="{BB962C8B-B14F-4D97-AF65-F5344CB8AC3E}">
        <p14:creationId xmlns:p14="http://schemas.microsoft.com/office/powerpoint/2010/main" val="1501340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k 2">
            <a:extLst>
              <a:ext uri="{FF2B5EF4-FFF2-40B4-BE49-F238E27FC236}">
                <a16:creationId xmlns:a16="http://schemas.microsoft.com/office/drawing/2014/main" id="{218187FF-9479-F146-8240-5C009B41192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94838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378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med teks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C4ED5FE-FAC3-BD40-BDD1-8009A2F540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33550" y="3429000"/>
            <a:ext cx="8724900" cy="12223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teksten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107EB73A-062C-C045-956F-A891AF5815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31945" y="2013664"/>
            <a:ext cx="1528110" cy="96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8104D71-1017-05D3-4DDB-1F43CF2A5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F3D0E10-9C9D-53FE-4307-7D5A1F92C6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2F8FE-9CC9-3A78-632C-3F84C8096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8ECF2-8F93-44AD-B78E-DC0B3DE504DF}" type="datetimeFigureOut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B63006-AED7-652E-52A6-ACDE1BDB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F995E6D-CBC7-359C-A0AC-9C2362352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0A671-1DFA-414A-B6B0-98831ACAB0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0289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Onepag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D1AA343F-F4D8-4CE9-9BD4-6B7C983B0C3C}"/>
              </a:ext>
            </a:extLst>
          </p:cNvPr>
          <p:cNvSpPr txBox="1">
            <a:spLocks/>
          </p:cNvSpPr>
          <p:nvPr userDrawn="1"/>
        </p:nvSpPr>
        <p:spPr>
          <a:xfrm>
            <a:off x="340095" y="512803"/>
            <a:ext cx="2578348" cy="68422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vert="horz" lIns="86400" tIns="86400" rIns="86400" bIns="864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rgbClr val="29324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defTabSz="1219200" hangingPunct="0"/>
            <a:r>
              <a:rPr lang="nb-NO" sz="2800" b="1" kern="0">
                <a:latin typeface="Source Sans Pro" panose="020B0503030403020204" pitchFamily="34" charset="0"/>
                <a:ea typeface="Baskerville" panose="02020502070401020303" pitchFamily="18" charset="0"/>
              </a:rPr>
              <a:t>NAV 2030</a:t>
            </a:r>
          </a:p>
        </p:txBody>
      </p:sp>
      <p:sp>
        <p:nvSpPr>
          <p:cNvPr id="3" name="TextBox 28">
            <a:extLst>
              <a:ext uri="{FF2B5EF4-FFF2-40B4-BE49-F238E27FC236}">
                <a16:creationId xmlns:a16="http://schemas.microsoft.com/office/drawing/2014/main" id="{6BF510DF-E8EC-4CDA-9EEE-740857932868}"/>
              </a:ext>
            </a:extLst>
          </p:cNvPr>
          <p:cNvSpPr txBox="1"/>
          <p:nvPr userDrawn="1"/>
        </p:nvSpPr>
        <p:spPr>
          <a:xfrm>
            <a:off x="340095" y="1061871"/>
            <a:ext cx="114109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200" u="none" strike="noStrike" kern="0" cap="none" spc="0" normalizeH="0" baseline="0" noProof="0">
                <a:ln>
                  <a:noFill/>
                </a:ln>
                <a:solidFill>
                  <a:srgbClr val="29324F"/>
                </a:solidFill>
                <a:effectLst/>
                <a:uLnTx/>
                <a:uFillTx/>
                <a:latin typeface="Source Sans Pro" panose="020B0503030403020204" pitchFamily="34" charset="0"/>
                <a:ea typeface="Baskerville" panose="02020502070401020303" pitchFamily="18" charset="0"/>
              </a:rPr>
              <a:t>NAV bidrar til sosial og økonomisk trygghet, og fremmer overgang til arbeid og aktivitet</a:t>
            </a:r>
            <a:endParaRPr kumimoji="0" lang="nb-NO" sz="2200" u="none" strike="noStrike" kern="1200" cap="none" spc="0" normalizeH="0" baseline="0" noProof="0">
              <a:ln>
                <a:noFill/>
              </a:ln>
              <a:solidFill>
                <a:srgbClr val="29324F"/>
              </a:solidFill>
              <a:effectLst/>
              <a:uLnTx/>
              <a:uFillTx/>
              <a:latin typeface="Source Sans Pro" panose="020B0503030403020204" pitchFamily="34" charset="0"/>
              <a:ea typeface="Baskerville" panose="02020502070401020303" pitchFamily="18" charset="0"/>
            </a:endParaRPr>
          </a:p>
        </p:txBody>
      </p:sp>
      <p:grpSp>
        <p:nvGrpSpPr>
          <p:cNvPr id="4" name="Group 1">
            <a:extLst>
              <a:ext uri="{FF2B5EF4-FFF2-40B4-BE49-F238E27FC236}">
                <a16:creationId xmlns:a16="http://schemas.microsoft.com/office/drawing/2014/main" id="{A48F2DD9-0952-49D8-97D3-F245BEB495D5}"/>
              </a:ext>
            </a:extLst>
          </p:cNvPr>
          <p:cNvGrpSpPr/>
          <p:nvPr userDrawn="1"/>
        </p:nvGrpSpPr>
        <p:grpSpPr>
          <a:xfrm>
            <a:off x="335087" y="5884697"/>
            <a:ext cx="7609224" cy="676299"/>
            <a:chOff x="612969" y="2076996"/>
            <a:chExt cx="9721094" cy="864000"/>
          </a:xfrm>
        </p:grpSpPr>
        <p:pic>
          <p:nvPicPr>
            <p:cNvPr id="5" name="Bilde 4" descr="Et bilde som inneholder tekst, vindu&#10;&#10;Automatisk generert beskrivelse">
              <a:extLst>
                <a:ext uri="{FF2B5EF4-FFF2-40B4-BE49-F238E27FC236}">
                  <a16:creationId xmlns:a16="http://schemas.microsoft.com/office/drawing/2014/main" id="{CD69ABBB-F078-41D6-890C-8A00E6854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2969" y="2076996"/>
              <a:ext cx="864000" cy="864000"/>
            </a:xfrm>
            <a:prstGeom prst="rect">
              <a:avLst/>
            </a:prstGeom>
          </p:spPr>
        </p:pic>
        <p:pic>
          <p:nvPicPr>
            <p:cNvPr id="6" name="Bilde 5" descr="Et bilde som inneholder tekst&#10;&#10;Automatisk generert beskrivelse">
              <a:extLst>
                <a:ext uri="{FF2B5EF4-FFF2-40B4-BE49-F238E27FC236}">
                  <a16:creationId xmlns:a16="http://schemas.microsoft.com/office/drawing/2014/main" id="{207097EE-B36F-4955-BB44-1547198513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91289" y="2165672"/>
              <a:ext cx="720000" cy="720000"/>
            </a:xfrm>
            <a:prstGeom prst="rect">
              <a:avLst/>
            </a:prstGeom>
          </p:spPr>
        </p:pic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C67F38B9-A6C6-4AB2-8A5A-CF9F5F8D4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52676" y="2165672"/>
              <a:ext cx="720000" cy="720000"/>
            </a:xfrm>
            <a:prstGeom prst="rect">
              <a:avLst/>
            </a:prstGeom>
          </p:spPr>
        </p:pic>
        <p:pic>
          <p:nvPicPr>
            <p:cNvPr id="8" name="Bilde 7" descr="Et bilde som inneholder pil&#10;&#10;Automatisk generert beskrivelse">
              <a:extLst>
                <a:ext uri="{FF2B5EF4-FFF2-40B4-BE49-F238E27FC236}">
                  <a16:creationId xmlns:a16="http://schemas.microsoft.com/office/drawing/2014/main" id="{5F1D2A93-BF96-4118-AFE1-E397FD33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78418" y="2165672"/>
              <a:ext cx="720000" cy="720000"/>
            </a:xfrm>
            <a:prstGeom prst="rect">
              <a:avLst/>
            </a:prstGeom>
          </p:spPr>
        </p:pic>
        <p:pic>
          <p:nvPicPr>
            <p:cNvPr id="9" name="Bilde 8">
              <a:extLst>
                <a:ext uri="{FF2B5EF4-FFF2-40B4-BE49-F238E27FC236}">
                  <a16:creationId xmlns:a16="http://schemas.microsoft.com/office/drawing/2014/main" id="{E85DE281-0D87-4AC1-8EF9-A87D694000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65547" y="2165672"/>
              <a:ext cx="720000" cy="720000"/>
            </a:xfrm>
            <a:prstGeom prst="rect">
              <a:avLst/>
            </a:prstGeom>
          </p:spPr>
        </p:pic>
        <p:pic>
          <p:nvPicPr>
            <p:cNvPr id="10" name="Bilde 9">
              <a:extLst>
                <a:ext uri="{FF2B5EF4-FFF2-40B4-BE49-F238E27FC236}">
                  <a16:creationId xmlns:a16="http://schemas.microsoft.com/office/drawing/2014/main" id="{083F46B9-2FD8-454B-AF94-3304D596B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14063" y="2165672"/>
              <a:ext cx="720000" cy="720000"/>
            </a:xfrm>
            <a:prstGeom prst="rect">
              <a:avLst/>
            </a:prstGeom>
          </p:spPr>
        </p:pic>
        <p:pic>
          <p:nvPicPr>
            <p:cNvPr id="11" name="Bilde 10" descr="Et bilde som inneholder tekst, utklipp, vektorgrafikk, skilt&#10;&#10;Automatisk generert beskrivelse">
              <a:extLst>
                <a:ext uri="{FF2B5EF4-FFF2-40B4-BE49-F238E27FC236}">
                  <a16:creationId xmlns:a16="http://schemas.microsoft.com/office/drawing/2014/main" id="{C23E16E5-1AA3-4BB2-8945-EBCCDF2EA1D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039805" y="2165672"/>
              <a:ext cx="720000" cy="720000"/>
            </a:xfrm>
            <a:prstGeom prst="rect">
              <a:avLst/>
            </a:prstGeom>
          </p:spPr>
        </p:pic>
        <p:pic>
          <p:nvPicPr>
            <p:cNvPr id="12" name="Bilde 11" descr="Et bilde som inneholder tekst&#10;&#10;Automatisk generert beskrivelse">
              <a:extLst>
                <a:ext uri="{FF2B5EF4-FFF2-40B4-BE49-F238E27FC236}">
                  <a16:creationId xmlns:a16="http://schemas.microsoft.com/office/drawing/2014/main" id="{86433AA8-CFA6-4259-9A5B-18AC4371625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6934" y="2165672"/>
              <a:ext cx="720000" cy="720000"/>
            </a:xfrm>
            <a:prstGeom prst="rect">
              <a:avLst/>
            </a:prstGeom>
          </p:spPr>
        </p:pic>
      </p:grpSp>
      <p:pic>
        <p:nvPicPr>
          <p:cNvPr id="13" name="Picture 4">
            <a:extLst>
              <a:ext uri="{FF2B5EF4-FFF2-40B4-BE49-F238E27FC236}">
                <a16:creationId xmlns:a16="http://schemas.microsoft.com/office/drawing/2014/main" id="{6A626887-746D-468E-A7B2-E7D1BD4E962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159" y="5636144"/>
            <a:ext cx="1798513" cy="881547"/>
          </a:xfrm>
          <a:prstGeom prst="rect">
            <a:avLst/>
          </a:prstGeom>
        </p:spPr>
      </p:pic>
      <p:pic>
        <p:nvPicPr>
          <p:cNvPr id="14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25F17EDC-90D9-436A-8977-2098EAD9EC3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5" y="1751590"/>
            <a:ext cx="3657600" cy="2057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98659D8A-A1B2-46F5-88D0-85BEA800840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227" y="1761554"/>
            <a:ext cx="3657600" cy="2057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C3C86063-92DD-48D5-964F-81169F927E8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78359" y="1751590"/>
            <a:ext cx="3657600" cy="205740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w="0" h="0"/>
          </a:sp3d>
        </p:spPr>
      </p:pic>
      <p:sp>
        <p:nvSpPr>
          <p:cNvPr id="17" name="Rounded Rectangle 13">
            <a:extLst>
              <a:ext uri="{FF2B5EF4-FFF2-40B4-BE49-F238E27FC236}">
                <a16:creationId xmlns:a16="http://schemas.microsoft.com/office/drawing/2014/main" id="{B3038B83-30AA-46E0-8E53-23E8094E26E5}"/>
              </a:ext>
            </a:extLst>
          </p:cNvPr>
          <p:cNvSpPr/>
          <p:nvPr userDrawn="1"/>
        </p:nvSpPr>
        <p:spPr>
          <a:xfrm>
            <a:off x="364272" y="2063872"/>
            <a:ext cx="1736904" cy="1502793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1" i="0" u="none" strike="noStrike" kern="1200" cap="none" spc="0" normalizeH="0" baseline="0" noProof="0">
                <a:ln>
                  <a:noFill/>
                </a:ln>
                <a:solidFill>
                  <a:srgbClr val="29324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Vi mobiliserer arbeidskraft i et arbeidsliv i omstilling</a:t>
            </a: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43EAAA75-7EDF-4DF2-8EA8-BC8404E36B74}"/>
              </a:ext>
            </a:extLst>
          </p:cNvPr>
          <p:cNvSpPr/>
          <p:nvPr userDrawn="1"/>
        </p:nvSpPr>
        <p:spPr>
          <a:xfrm>
            <a:off x="4260953" y="2104696"/>
            <a:ext cx="1728000" cy="1502793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1" i="0" u="none" strike="noStrike" kern="1200" cap="none" spc="0" normalizeH="0" baseline="0" noProof="0">
                <a:ln>
                  <a:noFill/>
                </a:ln>
                <a:solidFill>
                  <a:srgbClr val="29324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Alle får pengene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1" i="0" u="none" strike="noStrike" kern="1200" cap="none" spc="0" normalizeH="0" baseline="0" noProof="0">
                <a:ln>
                  <a:noFill/>
                </a:ln>
                <a:solidFill>
                  <a:srgbClr val="29324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de har krav på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b="1" i="0" u="none" strike="noStrike" kern="1200" cap="none" spc="0" normalizeH="0" baseline="0" noProof="0">
                <a:ln>
                  <a:noFill/>
                </a:ln>
                <a:solidFill>
                  <a:srgbClr val="29324F"/>
                </a:solidFill>
                <a:effectLst/>
                <a:uLnTx/>
                <a:uFillTx/>
                <a:latin typeface="Source Sans Pro"/>
                <a:ea typeface="+mn-ea"/>
                <a:cs typeface="+mn-cs"/>
              </a:rPr>
              <a:t>– enkelt og forutsigbart</a:t>
            </a: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60FCD5C7-B5FA-4C4C-8F54-2555BA7EF15C}"/>
              </a:ext>
            </a:extLst>
          </p:cNvPr>
          <p:cNvSpPr/>
          <p:nvPr userDrawn="1"/>
        </p:nvSpPr>
        <p:spPr>
          <a:xfrm>
            <a:off x="8198283" y="2104697"/>
            <a:ext cx="1764000" cy="1502793"/>
          </a:xfrm>
          <a:prstGeom prst="rect">
            <a:avLst/>
          </a:prstGeom>
          <a:noFill/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rtlCol="0" anchor="ctr"/>
          <a:lstStyle/>
          <a:p>
            <a:pPr lvl="0" algn="ctr">
              <a:defRPr/>
            </a:pPr>
            <a:r>
              <a:rPr lang="nb-NO" b="1">
                <a:solidFill>
                  <a:srgbClr val="29324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Sammen finner vi løsninger med dem som trenger det mest</a:t>
            </a:r>
            <a:endParaRPr kumimoji="0" lang="nb-NO" b="1" i="0" u="none" strike="noStrike" kern="1200" cap="none" spc="0" normalizeH="0" baseline="0" noProof="0">
              <a:ln>
                <a:noFill/>
              </a:ln>
              <a:solidFill>
                <a:srgbClr val="29324F"/>
              </a:solidFill>
              <a:effectLst/>
              <a:uLnTx/>
              <a:uFillTx/>
              <a:latin typeface="Source Sans Pro"/>
              <a:ea typeface="+mn-ea"/>
              <a:cs typeface="+mn-cs"/>
            </a:endParaRPr>
          </a:p>
        </p:txBody>
      </p:sp>
      <p:pic>
        <p:nvPicPr>
          <p:cNvPr id="20" name="Picture 4" descr="A picture containing person, indoor, person&#10;&#10;Description automatically generated">
            <a:extLst>
              <a:ext uri="{FF2B5EF4-FFF2-40B4-BE49-F238E27FC236}">
                <a16:creationId xmlns:a16="http://schemas.microsoft.com/office/drawing/2014/main" id="{227770FC-7FE3-4FDF-8FEB-152AA35085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63" b="61849"/>
          <a:stretch/>
        </p:blipFill>
        <p:spPr>
          <a:xfrm flipH="1">
            <a:off x="1755052" y="4149758"/>
            <a:ext cx="8681895" cy="1334356"/>
          </a:xfrm>
          <a:prstGeom prst="roundRect">
            <a:avLst/>
          </a:prstGeom>
        </p:spPr>
      </p:pic>
      <p:sp>
        <p:nvSpPr>
          <p:cNvPr id="21" name="Rounded Rectangle 40">
            <a:extLst>
              <a:ext uri="{FF2B5EF4-FFF2-40B4-BE49-F238E27FC236}">
                <a16:creationId xmlns:a16="http://schemas.microsoft.com/office/drawing/2014/main" id="{9319C225-E64E-4CB5-8729-581FC88B2CB6}"/>
              </a:ext>
            </a:extLst>
          </p:cNvPr>
          <p:cNvSpPr/>
          <p:nvPr userDrawn="1"/>
        </p:nvSpPr>
        <p:spPr>
          <a:xfrm>
            <a:off x="5791861" y="4316608"/>
            <a:ext cx="4354332" cy="10745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>
                <a:solidFill>
                  <a:srgbClr val="29324F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rPr>
              <a:t>Sammen løser vi samfunnsoppdraget</a:t>
            </a:r>
          </a:p>
        </p:txBody>
      </p:sp>
    </p:spTree>
    <p:extLst>
      <p:ext uri="{BB962C8B-B14F-4D97-AF65-F5344CB8AC3E}">
        <p14:creationId xmlns:p14="http://schemas.microsoft.com/office/powerpoint/2010/main" val="1876058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Standard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innhold 2"/>
          <p:cNvSpPr>
            <a:spLocks noGrp="1"/>
          </p:cNvSpPr>
          <p:nvPr>
            <p:ph idx="14"/>
          </p:nvPr>
        </p:nvSpPr>
        <p:spPr>
          <a:xfrm>
            <a:off x="437072" y="1311215"/>
            <a:ext cx="11363864" cy="48117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Plassholder for tittel 1"/>
          <p:cNvSpPr>
            <a:spLocks noGrp="1"/>
          </p:cNvSpPr>
          <p:nvPr>
            <p:ph type="title"/>
          </p:nvPr>
        </p:nvSpPr>
        <p:spPr>
          <a:xfrm>
            <a:off x="437072" y="330615"/>
            <a:ext cx="11363864" cy="7228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419522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FAD10EF-47D4-0240-947C-844B6DB7D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tittelen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F3E8312-F0C7-3C46-BEEB-87BD7EA7D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D59EA7-F2B2-7C49-89A4-3A578F1C80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102788-B3AA-6746-B4E5-C52EBB4D0CEE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55FED8A-16C9-8F42-B8B3-8C18FF9D4244}"/>
              </a:ext>
            </a:extLst>
          </p:cNvPr>
          <p:cNvSpPr txBox="1"/>
          <p:nvPr userDrawn="1"/>
        </p:nvSpPr>
        <p:spPr>
          <a:xfrm>
            <a:off x="249560" y="6477356"/>
            <a:ext cx="36004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" indent="0" algn="l">
              <a:spcBef>
                <a:spcPts val="600"/>
              </a:spcBef>
              <a:buClr>
                <a:schemeClr val="accent2"/>
              </a:buClr>
              <a:buSzPct val="80000"/>
              <a:buNone/>
            </a:pPr>
            <a:r>
              <a:rPr lang="nb-NO" sz="800">
                <a:solidFill>
                  <a:schemeClr val="accent1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//</a:t>
            </a:r>
            <a:r>
              <a:rPr lang="nb-NO" sz="800">
                <a:solidFill>
                  <a:schemeClr val="tx1">
                    <a:lumMod val="40000"/>
                    <a:lumOff val="60000"/>
                  </a:schemeClr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 </a:t>
            </a:r>
            <a:r>
              <a:rPr lang="nb-NO" sz="800">
                <a:solidFill>
                  <a:schemeClr val="tx2"/>
                </a:solidFill>
                <a:latin typeface="Arial" panose="020B0604020202020204" pitchFamily="34" charset="0"/>
                <a:ea typeface="Segoe UI" charset="0"/>
                <a:cs typeface="Arial" panose="020B0604020202020204" pitchFamily="34" charset="0"/>
              </a:rPr>
              <a:t>Nav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7122E58E-2832-4244-8616-203251C291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52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4" r:id="rId6"/>
    <p:sldLayoutId id="2147483655" r:id="rId7"/>
    <p:sldLayoutId id="2147483661" r:id="rId8"/>
    <p:sldLayoutId id="2147483662" r:id="rId9"/>
    <p:sldLayoutId id="2147483667" r:id="rId10"/>
    <p:sldLayoutId id="2147483670" r:id="rId11"/>
    <p:sldLayoutId id="2147483671" r:id="rId12"/>
    <p:sldLayoutId id="2147483663" r:id="rId13"/>
    <p:sldLayoutId id="2147483669" r:id="rId14"/>
    <p:sldLayoutId id="2147483672" r:id="rId15"/>
    <p:sldLayoutId id="2147483673" r:id="rId16"/>
    <p:sldLayoutId id="2147483674" r:id="rId17"/>
    <p:sldLayoutId id="2147483675" r:id="rId18"/>
    <p:sldLayoutId id="2147483676" r:id="rId19"/>
    <p:sldLayoutId id="2147483677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D8B3E3D1-A64F-6C49-A65E-78234E99BA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Brukerutvalget Nav i Nordland</a:t>
            </a:r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972C9742-7508-1E46-970C-66D5DB19D6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24. september 2026</a:t>
            </a:r>
          </a:p>
        </p:txBody>
      </p:sp>
      <p:pic>
        <p:nvPicPr>
          <p:cNvPr id="3" name="Plassholder for bilde 2">
            <a:extLst>
              <a:ext uri="{FF2B5EF4-FFF2-40B4-BE49-F238E27FC236}">
                <a16:creationId xmlns:a16="http://schemas.microsoft.com/office/drawing/2014/main" id="{CE28DC8B-138D-C2A8-FF56-92D300AB572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6019" r="6019"/>
          <a:stretch/>
        </p:blipFill>
        <p:spPr bwMode="auto">
          <a:custGeom>
            <a:avLst/>
            <a:gdLst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329937 w 3495675"/>
              <a:gd name="connsiteY3" fmla="*/ 3906838 h 3906838"/>
              <a:gd name="connsiteX4" fmla="*/ 0 w 3495675"/>
              <a:gd name="connsiteY4" fmla="*/ 3906838 h 3906838"/>
              <a:gd name="connsiteX0" fmla="*/ 0 w 3495675"/>
              <a:gd name="connsiteY0" fmla="*/ 3906838 h 3906838"/>
              <a:gd name="connsiteX1" fmla="*/ 1165738 w 3495675"/>
              <a:gd name="connsiteY1" fmla="*/ 0 h 3906838"/>
              <a:gd name="connsiteX2" fmla="*/ 3495675 w 3495675"/>
              <a:gd name="connsiteY2" fmla="*/ 0 h 3906838"/>
              <a:gd name="connsiteX3" fmla="*/ 2155008 w 3495675"/>
              <a:gd name="connsiteY3" fmla="*/ 3906838 h 3906838"/>
              <a:gd name="connsiteX4" fmla="*/ 0 w 3495675"/>
              <a:gd name="connsiteY4" fmla="*/ 3906838 h 3906838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55008 w 2167807"/>
              <a:gd name="connsiteY3" fmla="*/ 3906838 h 3906838"/>
              <a:gd name="connsiteX4" fmla="*/ 0 w 2167807"/>
              <a:gd name="connsiteY4" fmla="*/ 3906838 h 3906838"/>
              <a:gd name="connsiteX0" fmla="*/ 0 w 2167807"/>
              <a:gd name="connsiteY0" fmla="*/ 3906838 h 3909283"/>
              <a:gd name="connsiteX1" fmla="*/ 1165738 w 2167807"/>
              <a:gd name="connsiteY1" fmla="*/ 0 h 3909283"/>
              <a:gd name="connsiteX2" fmla="*/ 2167807 w 2167807"/>
              <a:gd name="connsiteY2" fmla="*/ 0 h 3909283"/>
              <a:gd name="connsiteX3" fmla="*/ 2159898 w 2167807"/>
              <a:gd name="connsiteY3" fmla="*/ 3909283 h 3909283"/>
              <a:gd name="connsiteX4" fmla="*/ 0 w 2167807"/>
              <a:gd name="connsiteY4" fmla="*/ 3906838 h 3909283"/>
              <a:gd name="connsiteX0" fmla="*/ 0 w 2167807"/>
              <a:gd name="connsiteY0" fmla="*/ 3906838 h 3906838"/>
              <a:gd name="connsiteX1" fmla="*/ 116573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55478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40491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34130 w 2167807"/>
              <a:gd name="connsiteY1" fmla="*/ 0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7807"/>
              <a:gd name="connsiteY0" fmla="*/ 3906838 h 3906838"/>
              <a:gd name="connsiteX1" fmla="*/ 1029889 w 2167807"/>
              <a:gd name="connsiteY1" fmla="*/ 2381 h 3906838"/>
              <a:gd name="connsiteX2" fmla="*/ 2167807 w 2167807"/>
              <a:gd name="connsiteY2" fmla="*/ 0 h 3906838"/>
              <a:gd name="connsiteX3" fmla="*/ 2162343 w 2167807"/>
              <a:gd name="connsiteY3" fmla="*/ 3904393 h 3906838"/>
              <a:gd name="connsiteX4" fmla="*/ 0 w 2167807"/>
              <a:gd name="connsiteY4" fmla="*/ 3906838 h 3906838"/>
              <a:gd name="connsiteX0" fmla="*/ 0 w 2162686"/>
              <a:gd name="connsiteY0" fmla="*/ 3906838 h 3906838"/>
              <a:gd name="connsiteX1" fmla="*/ 1029889 w 2162686"/>
              <a:gd name="connsiteY1" fmla="*/ 2381 h 3906838"/>
              <a:gd name="connsiteX2" fmla="*/ 2133881 w 2162686"/>
              <a:gd name="connsiteY2" fmla="*/ 0 h 3906838"/>
              <a:gd name="connsiteX3" fmla="*/ 2162343 w 2162686"/>
              <a:gd name="connsiteY3" fmla="*/ 3904393 h 3906838"/>
              <a:gd name="connsiteX4" fmla="*/ 0 w 2162686"/>
              <a:gd name="connsiteY4" fmla="*/ 3906838 h 3906838"/>
              <a:gd name="connsiteX0" fmla="*/ 0 w 2139854"/>
              <a:gd name="connsiteY0" fmla="*/ 3906838 h 3906838"/>
              <a:gd name="connsiteX1" fmla="*/ 1029889 w 2139854"/>
              <a:gd name="connsiteY1" fmla="*/ 2381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39854"/>
              <a:gd name="connsiteY0" fmla="*/ 3906838 h 3906838"/>
              <a:gd name="connsiteX1" fmla="*/ 1032009 w 2139854"/>
              <a:gd name="connsiteY1" fmla="*/ 0 h 3906838"/>
              <a:gd name="connsiteX2" fmla="*/ 2133881 w 2139854"/>
              <a:gd name="connsiteY2" fmla="*/ 0 h 3906838"/>
              <a:gd name="connsiteX3" fmla="*/ 2139019 w 2139854"/>
              <a:gd name="connsiteY3" fmla="*/ 3904393 h 3906838"/>
              <a:gd name="connsiteX4" fmla="*/ 0 w 2139854"/>
              <a:gd name="connsiteY4" fmla="*/ 3906838 h 3906838"/>
              <a:gd name="connsiteX0" fmla="*/ 0 w 2140410"/>
              <a:gd name="connsiteY0" fmla="*/ 3906838 h 3906838"/>
              <a:gd name="connsiteX1" fmla="*/ 1032009 w 2140410"/>
              <a:gd name="connsiteY1" fmla="*/ 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6838 h 3906838"/>
              <a:gd name="connsiteX1" fmla="*/ 1122479 w 2140410"/>
              <a:gd name="connsiteY1" fmla="*/ 6350 h 3906838"/>
              <a:gd name="connsiteX2" fmla="*/ 2140241 w 2140410"/>
              <a:gd name="connsiteY2" fmla="*/ 0 h 3906838"/>
              <a:gd name="connsiteX3" fmla="*/ 2139019 w 2140410"/>
              <a:gd name="connsiteY3" fmla="*/ 3904393 h 3906838"/>
              <a:gd name="connsiteX4" fmla="*/ 0 w 2140410"/>
              <a:gd name="connsiteY4" fmla="*/ 3906838 h 3906838"/>
              <a:gd name="connsiteX0" fmla="*/ 0 w 2140410"/>
              <a:gd name="connsiteY0" fmla="*/ 3907632 h 3907632"/>
              <a:gd name="connsiteX1" fmla="*/ 1120359 w 2140410"/>
              <a:gd name="connsiteY1" fmla="*/ 0 h 3907632"/>
              <a:gd name="connsiteX2" fmla="*/ 2140241 w 2140410"/>
              <a:gd name="connsiteY2" fmla="*/ 794 h 3907632"/>
              <a:gd name="connsiteX3" fmla="*/ 2139019 w 2140410"/>
              <a:gd name="connsiteY3" fmla="*/ 3905187 h 3907632"/>
              <a:gd name="connsiteX4" fmla="*/ 0 w 2140410"/>
              <a:gd name="connsiteY4" fmla="*/ 3907632 h 3907632"/>
              <a:gd name="connsiteX0" fmla="*/ 0 w 2401217"/>
              <a:gd name="connsiteY0" fmla="*/ 3907632 h 3907632"/>
              <a:gd name="connsiteX1" fmla="*/ 1381166 w 2401217"/>
              <a:gd name="connsiteY1" fmla="*/ 0 h 3907632"/>
              <a:gd name="connsiteX2" fmla="*/ 2401048 w 2401217"/>
              <a:gd name="connsiteY2" fmla="*/ 794 h 3907632"/>
              <a:gd name="connsiteX3" fmla="*/ 2399826 w 2401217"/>
              <a:gd name="connsiteY3" fmla="*/ 3905187 h 3907632"/>
              <a:gd name="connsiteX4" fmla="*/ 0 w 2401217"/>
              <a:gd name="connsiteY4" fmla="*/ 3907632 h 3907632"/>
              <a:gd name="connsiteX0" fmla="*/ 0 w 2407578"/>
              <a:gd name="connsiteY0" fmla="*/ 3907632 h 3907632"/>
              <a:gd name="connsiteX1" fmla="*/ 1387527 w 2407578"/>
              <a:gd name="connsiteY1" fmla="*/ 0 h 3907632"/>
              <a:gd name="connsiteX2" fmla="*/ 2407409 w 2407578"/>
              <a:gd name="connsiteY2" fmla="*/ 794 h 3907632"/>
              <a:gd name="connsiteX3" fmla="*/ 2406187 w 2407578"/>
              <a:gd name="connsiteY3" fmla="*/ 3905187 h 3907632"/>
              <a:gd name="connsiteX4" fmla="*/ 0 w 2407578"/>
              <a:gd name="connsiteY4" fmla="*/ 3907632 h 3907632"/>
              <a:gd name="connsiteX0" fmla="*/ 0 w 2411819"/>
              <a:gd name="connsiteY0" fmla="*/ 3910014 h 3910014"/>
              <a:gd name="connsiteX1" fmla="*/ 1391768 w 2411819"/>
              <a:gd name="connsiteY1" fmla="*/ 0 h 3910014"/>
              <a:gd name="connsiteX2" fmla="*/ 2411650 w 2411819"/>
              <a:gd name="connsiteY2" fmla="*/ 794 h 3910014"/>
              <a:gd name="connsiteX3" fmla="*/ 2410428 w 2411819"/>
              <a:gd name="connsiteY3" fmla="*/ 3905187 h 3910014"/>
              <a:gd name="connsiteX4" fmla="*/ 0 w 2411819"/>
              <a:gd name="connsiteY4" fmla="*/ 3910014 h 3910014"/>
              <a:gd name="connsiteX0" fmla="*/ 0 w 2407578"/>
              <a:gd name="connsiteY0" fmla="*/ 3905251 h 3905251"/>
              <a:gd name="connsiteX1" fmla="*/ 1387527 w 2407578"/>
              <a:gd name="connsiteY1" fmla="*/ 0 h 3905251"/>
              <a:gd name="connsiteX2" fmla="*/ 2407409 w 2407578"/>
              <a:gd name="connsiteY2" fmla="*/ 794 h 3905251"/>
              <a:gd name="connsiteX3" fmla="*/ 2406187 w 2407578"/>
              <a:gd name="connsiteY3" fmla="*/ 3905187 h 3905251"/>
              <a:gd name="connsiteX4" fmla="*/ 0 w 2407578"/>
              <a:gd name="connsiteY4" fmla="*/ 3905251 h 3905251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5557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391767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407578"/>
              <a:gd name="connsiteY0" fmla="*/ 3910014 h 3910014"/>
              <a:gd name="connsiteX1" fmla="*/ 1155921 w 2407578"/>
              <a:gd name="connsiteY1" fmla="*/ 0 h 3910014"/>
              <a:gd name="connsiteX2" fmla="*/ 2407409 w 2407578"/>
              <a:gd name="connsiteY2" fmla="*/ 794 h 3910014"/>
              <a:gd name="connsiteX3" fmla="*/ 2406187 w 2407578"/>
              <a:gd name="connsiteY3" fmla="*/ 3909950 h 3910014"/>
              <a:gd name="connsiteX4" fmla="*/ 0 w 2407578"/>
              <a:gd name="connsiteY4" fmla="*/ 3910014 h 3910014"/>
              <a:gd name="connsiteX0" fmla="*/ 0 w 2292462"/>
              <a:gd name="connsiteY0" fmla="*/ 3910014 h 3910014"/>
              <a:gd name="connsiteX1" fmla="*/ 1040805 w 2292462"/>
              <a:gd name="connsiteY1" fmla="*/ 0 h 3910014"/>
              <a:gd name="connsiteX2" fmla="*/ 2292293 w 2292462"/>
              <a:gd name="connsiteY2" fmla="*/ 794 h 3910014"/>
              <a:gd name="connsiteX3" fmla="*/ 2291071 w 2292462"/>
              <a:gd name="connsiteY3" fmla="*/ 3909950 h 3910014"/>
              <a:gd name="connsiteX4" fmla="*/ 0 w 2292462"/>
              <a:gd name="connsiteY4" fmla="*/ 3910014 h 3910014"/>
              <a:gd name="connsiteX0" fmla="*/ 0 w 2292462"/>
              <a:gd name="connsiteY0" fmla="*/ 3913189 h 3913189"/>
              <a:gd name="connsiteX1" fmla="*/ 1036564 w 2292462"/>
              <a:gd name="connsiteY1" fmla="*/ 0 h 3913189"/>
              <a:gd name="connsiteX2" fmla="*/ 2292293 w 2292462"/>
              <a:gd name="connsiteY2" fmla="*/ 3969 h 3913189"/>
              <a:gd name="connsiteX3" fmla="*/ 2291071 w 2292462"/>
              <a:gd name="connsiteY3" fmla="*/ 3913125 h 3913189"/>
              <a:gd name="connsiteX4" fmla="*/ 0 w 2292462"/>
              <a:gd name="connsiteY4" fmla="*/ 3913189 h 3913189"/>
              <a:gd name="connsiteX0" fmla="*/ 0 w 2292207"/>
              <a:gd name="connsiteY0" fmla="*/ 3913189 h 3913189"/>
              <a:gd name="connsiteX1" fmla="*/ 1036564 w 2292207"/>
              <a:gd name="connsiteY1" fmla="*/ 0 h 3913189"/>
              <a:gd name="connsiteX2" fmla="*/ 2290173 w 2292207"/>
              <a:gd name="connsiteY2" fmla="*/ 795 h 3913189"/>
              <a:gd name="connsiteX3" fmla="*/ 2291071 w 2292207"/>
              <a:gd name="connsiteY3" fmla="*/ 3913125 h 3913189"/>
              <a:gd name="connsiteX4" fmla="*/ 0 w 2292207"/>
              <a:gd name="connsiteY4" fmla="*/ 3913189 h 3913189"/>
              <a:gd name="connsiteX0" fmla="*/ 0 w 2298567"/>
              <a:gd name="connsiteY0" fmla="*/ 3910014 h 3913125"/>
              <a:gd name="connsiteX1" fmla="*/ 1042924 w 2298567"/>
              <a:gd name="connsiteY1" fmla="*/ 0 h 3913125"/>
              <a:gd name="connsiteX2" fmla="*/ 2296533 w 2298567"/>
              <a:gd name="connsiteY2" fmla="*/ 795 h 3913125"/>
              <a:gd name="connsiteX3" fmla="*/ 2297431 w 2298567"/>
              <a:gd name="connsiteY3" fmla="*/ 3913125 h 3913125"/>
              <a:gd name="connsiteX4" fmla="*/ 0 w 2298567"/>
              <a:gd name="connsiteY4" fmla="*/ 3910014 h 391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8567" h="3913125">
                <a:moveTo>
                  <a:pt x="0" y="3910014"/>
                </a:moveTo>
                <a:lnTo>
                  <a:pt x="1042924" y="0"/>
                </a:lnTo>
                <a:lnTo>
                  <a:pt x="2296533" y="795"/>
                </a:lnTo>
                <a:cubicBezTo>
                  <a:pt x="2292267" y="1303074"/>
                  <a:pt x="2301697" y="2610846"/>
                  <a:pt x="2297431" y="3913125"/>
                </a:cubicBezTo>
                <a:lnTo>
                  <a:pt x="0" y="3910014"/>
                </a:lnTo>
                <a:close/>
              </a:path>
            </a:pathLst>
          </a:custGeom>
          <a:solidFill>
            <a:srgbClr val="362F2A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0058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40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E506-EFDF-7AC3-4F92-5B1316A83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97E8F6C2-7E46-9F32-391E-47113F77634D}"/>
              </a:ext>
            </a:extLst>
          </p:cNvPr>
          <p:cNvSpPr/>
          <p:nvPr/>
        </p:nvSpPr>
        <p:spPr>
          <a:xfrm>
            <a:off x="7880919" y="1690688"/>
            <a:ext cx="2540684" cy="2949446"/>
          </a:xfrm>
          <a:prstGeom prst="roundRect">
            <a:avLst/>
          </a:prstGeom>
          <a:solidFill>
            <a:srgbClr val="F1FDF5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1FEAAFA-D091-B118-BA44-374268B8B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384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4400">
                <a:solidFill>
                  <a:schemeClr val="tx1"/>
                </a:solidFill>
                <a:cs typeface="Segoe UI" panose="020B0502040204020203" pitchFamily="34" charset="0"/>
              </a:rPr>
              <a:t>Prioriterte områder i 2026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19527DBF-B095-BC02-9C00-E1F8BEBB150B}"/>
              </a:ext>
            </a:extLst>
          </p:cNvPr>
          <p:cNvSpPr>
            <a:spLocks/>
          </p:cNvSpPr>
          <p:nvPr/>
        </p:nvSpPr>
        <p:spPr>
          <a:xfrm>
            <a:off x="1751849" y="1697180"/>
            <a:ext cx="2557757" cy="2943400"/>
          </a:xfrm>
          <a:prstGeom prst="roundRect">
            <a:avLst/>
          </a:prstGeom>
          <a:solidFill>
            <a:srgbClr val="E4F2F9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+mn-cs"/>
            </a:endParaRP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0BB8742-DF77-527A-B013-5D88D7A83E0A}"/>
              </a:ext>
            </a:extLst>
          </p:cNvPr>
          <p:cNvSpPr txBox="1">
            <a:spLocks/>
          </p:cNvSpPr>
          <p:nvPr/>
        </p:nvSpPr>
        <p:spPr>
          <a:xfrm>
            <a:off x="1751849" y="3623334"/>
            <a:ext cx="2466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Øke </a:t>
            </a:r>
            <a:b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</a:b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arbeidsinkluderingen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19BD0A14-2B96-9271-BE98-B1627E4439BC}"/>
              </a:ext>
            </a:extLst>
          </p:cNvPr>
          <p:cNvSpPr/>
          <p:nvPr/>
        </p:nvSpPr>
        <p:spPr>
          <a:xfrm>
            <a:off x="4784743" y="1697181"/>
            <a:ext cx="2622514" cy="2943399"/>
          </a:xfrm>
          <a:prstGeom prst="roundRect">
            <a:avLst/>
          </a:prstGeom>
          <a:solidFill>
            <a:srgbClr val="FFE5E6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Sans Pro Light" panose="020B0403030403020204" pitchFamily="34" charset="0"/>
              <a:ea typeface="Source Sans Pro Light" panose="020B0403030403020204" pitchFamily="34" charset="0"/>
              <a:cs typeface="+mn-cs"/>
            </a:endParaRP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A4AE28D6-09ED-D57F-A343-2D47CDD80BD2}"/>
              </a:ext>
            </a:extLst>
          </p:cNvPr>
          <p:cNvSpPr txBox="1"/>
          <p:nvPr/>
        </p:nvSpPr>
        <p:spPr>
          <a:xfrm>
            <a:off x="4784744" y="3572245"/>
            <a:ext cx="2597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Redusere saksbehandlingstiden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D72FF8AE-46EA-CC61-62AC-D5F19D681E85}"/>
              </a:ext>
            </a:extLst>
          </p:cNvPr>
          <p:cNvSpPr txBox="1"/>
          <p:nvPr/>
        </p:nvSpPr>
        <p:spPr>
          <a:xfrm>
            <a:off x="7937366" y="3598303"/>
            <a:ext cx="2491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Styrke </a:t>
            </a:r>
            <a:b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</a:b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internkontrollen</a:t>
            </a:r>
          </a:p>
        </p:txBody>
      </p:sp>
      <p:pic>
        <p:nvPicPr>
          <p:cNvPr id="20" name="Bilde 19">
            <a:extLst>
              <a:ext uri="{FF2B5EF4-FFF2-40B4-BE49-F238E27FC236}">
                <a16:creationId xmlns:a16="http://schemas.microsoft.com/office/drawing/2014/main" id="{7B3EF1A1-7B61-9E85-E3CB-5AC16628F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518" y="1889705"/>
            <a:ext cx="2129686" cy="149812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91741043-F01E-4246-5628-802500054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6631" y="2000929"/>
            <a:ext cx="1157429" cy="1409044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93283BD-C854-098A-AAD5-E4FD0E6F20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5695" y="2000929"/>
            <a:ext cx="1539065" cy="1388912"/>
          </a:xfrm>
          <a:prstGeom prst="rect">
            <a:avLst/>
          </a:prstGeom>
        </p:spPr>
      </p:pic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99B6BACB-CAF1-899C-4254-22596D003840}"/>
              </a:ext>
            </a:extLst>
          </p:cNvPr>
          <p:cNvSpPr/>
          <p:nvPr/>
        </p:nvSpPr>
        <p:spPr>
          <a:xfrm>
            <a:off x="1670661" y="4873627"/>
            <a:ext cx="8758059" cy="1058543"/>
          </a:xfrm>
          <a:prstGeom prst="roundRect">
            <a:avLst/>
          </a:prstGeom>
          <a:solidFill>
            <a:srgbClr val="E2D8EB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Source Sans Pro Light" panose="020B0403030403020204" pitchFamily="34" charset="0"/>
                <a:cs typeface="Arial" panose="020B0604020202020204" pitchFamily="34" charset="0"/>
              </a:rPr>
              <a:t>Bedre brukeropplevelser		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C99F6B5F-376F-EA41-576C-1007C4EC8F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5266" y="4957532"/>
            <a:ext cx="930915" cy="89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0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229B139B-3FE8-186D-2EF1-DE332683421B}"/>
              </a:ext>
            </a:extLst>
          </p:cNvPr>
          <p:cNvSpPr/>
          <p:nvPr/>
        </p:nvSpPr>
        <p:spPr>
          <a:xfrm>
            <a:off x="3052293" y="934208"/>
            <a:ext cx="7635690" cy="3787992"/>
          </a:xfrm>
          <a:prstGeom prst="round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Grafikk 3" descr="Dumphuske med heldekkende fyll">
            <a:extLst>
              <a:ext uri="{FF2B5EF4-FFF2-40B4-BE49-F238E27FC236}">
                <a16:creationId xmlns:a16="http://schemas.microsoft.com/office/drawing/2014/main" id="{435B0B5E-D131-4A14-2027-242855D085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1714" y="1880459"/>
            <a:ext cx="2871061" cy="2838772"/>
          </a:xfrm>
          <a:prstGeom prst="rect">
            <a:avLst/>
          </a:prstGeom>
        </p:spPr>
      </p:pic>
      <p:pic>
        <p:nvPicPr>
          <p:cNvPr id="5" name="Grafikk 4" descr="Mynter med heldekkende fyll">
            <a:extLst>
              <a:ext uri="{FF2B5EF4-FFF2-40B4-BE49-F238E27FC236}">
                <a16:creationId xmlns:a16="http://schemas.microsoft.com/office/drawing/2014/main" id="{44A273E3-0E6E-3D89-3969-104D78FCA1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74369" y="3774772"/>
            <a:ext cx="746502" cy="746502"/>
          </a:xfrm>
          <a:prstGeom prst="rect">
            <a:avLst/>
          </a:prstGeom>
        </p:spPr>
      </p:pic>
      <p:pic>
        <p:nvPicPr>
          <p:cNvPr id="6" name="Grafikk 5" descr="Universell tilgang med heldekkende fyll">
            <a:extLst>
              <a:ext uri="{FF2B5EF4-FFF2-40B4-BE49-F238E27FC236}">
                <a16:creationId xmlns:a16="http://schemas.microsoft.com/office/drawing/2014/main" id="{65F89EB1-CF84-9F38-A5AD-7F7C4A0100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9276" y="1699647"/>
            <a:ext cx="1443925" cy="139226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53DECC79-99D8-A649-DD8A-3A05330177F7}"/>
              </a:ext>
            </a:extLst>
          </p:cNvPr>
          <p:cNvSpPr/>
          <p:nvPr/>
        </p:nvSpPr>
        <p:spPr>
          <a:xfrm>
            <a:off x="828823" y="711689"/>
            <a:ext cx="4344617" cy="414998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nb-NO" sz="3200" b="1">
              <a:ea typeface="Calibri"/>
              <a:cs typeface="Calibri"/>
            </a:endParaRPr>
          </a:p>
          <a:p>
            <a:pPr algn="ctr"/>
            <a:r>
              <a:rPr lang="nb-NO" sz="3200" b="1">
                <a:ea typeface="Calibri"/>
                <a:cs typeface="Calibri"/>
              </a:rPr>
              <a:t>-Flere i arbeid </a:t>
            </a:r>
            <a:endParaRPr lang="nb-NO" sz="320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r>
              <a:rPr lang="nb-NO" sz="3200" b="1">
                <a:ea typeface="Calibri"/>
                <a:cs typeface="Calibri"/>
              </a:rPr>
              <a:t>-Færre på ytelser </a:t>
            </a:r>
            <a:endParaRPr lang="nb-NO" sz="3200">
              <a:solidFill>
                <a:srgbClr val="000000"/>
              </a:solidFill>
              <a:ea typeface="Calibri"/>
              <a:cs typeface="Calibri"/>
            </a:endParaRPr>
          </a:p>
          <a:p>
            <a:pPr algn="ctr"/>
            <a:endParaRPr lang="nb-NO" sz="3200" b="1">
              <a:ea typeface="Calibri"/>
              <a:cs typeface="Calibri"/>
            </a:endParaRPr>
          </a:p>
          <a:p>
            <a:pPr algn="ctr"/>
            <a:r>
              <a:rPr lang="nb-NO" sz="3200">
                <a:ea typeface="Calibri"/>
                <a:cs typeface="Calibri"/>
              </a:rPr>
              <a:t> </a:t>
            </a:r>
            <a:endParaRPr lang="nb-NO" sz="3200" b="1">
              <a:ea typeface="Calibri"/>
              <a:cs typeface="Calibri"/>
            </a:endParaRP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667E5107-AAF8-7B41-734E-101DF88258E8}"/>
              </a:ext>
            </a:extLst>
          </p:cNvPr>
          <p:cNvCxnSpPr/>
          <p:nvPr/>
        </p:nvCxnSpPr>
        <p:spPr>
          <a:xfrm>
            <a:off x="-3062907" y="6132272"/>
            <a:ext cx="14556999" cy="20699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86FC4C6F-66C6-658F-1712-88D04EC3768C}"/>
              </a:ext>
            </a:extLst>
          </p:cNvPr>
          <p:cNvSpPr txBox="1"/>
          <p:nvPr/>
        </p:nvSpPr>
        <p:spPr>
          <a:xfrm>
            <a:off x="4915644" y="6123761"/>
            <a:ext cx="27214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ea typeface="Calibri"/>
                <a:cs typeface="Calibri"/>
              </a:rPr>
              <a:t>Viktige områder 2026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9431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76028-68EB-A0DC-CDD1-ED6A0107E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3123"/>
            <a:ext cx="10515600" cy="2300993"/>
          </a:xfrm>
          <a:ln w="38100"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>
            <a:normAutofit/>
          </a:bodyPr>
          <a:lstStyle/>
          <a:p>
            <a:r>
              <a:rPr lang="nb-NO" sz="3600" i="1">
                <a:solidFill>
                  <a:schemeClr val="tx1"/>
                </a:solidFill>
                <a:latin typeface="Arial"/>
                <a:cs typeface="Arial"/>
              </a:rPr>
              <a:t>God internkontroll sikrer at riktig praksis følges</a:t>
            </a:r>
            <a:endParaRPr lang="nb-NO" sz="3600" i="1">
              <a:solidFill>
                <a:schemeClr val="tx1"/>
              </a:solidFill>
            </a:endParaRPr>
          </a:p>
          <a:p>
            <a:endParaRPr lang="nb-NO"/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67A70832-D37D-8E00-45E9-D10B419E75B9}"/>
              </a:ext>
            </a:extLst>
          </p:cNvPr>
          <p:cNvSpPr txBox="1"/>
          <p:nvPr/>
        </p:nvSpPr>
        <p:spPr>
          <a:xfrm>
            <a:off x="1679222" y="3033889"/>
            <a:ext cx="10160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Segoe UI"/>
                <a:cs typeface="Segoe UI"/>
              </a:rPr>
            </a:b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64FEB"/>
              </a:solidFill>
              <a:effectLst/>
              <a:uLnTx/>
              <a:uFillTx/>
              <a:latin typeface="Segoe UI"/>
              <a:ea typeface="Segoe UI"/>
              <a:cs typeface="Segoe U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6791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6FC55FE2-4CCD-BF24-24FD-50252EC64BC0}"/>
              </a:ext>
            </a:extLst>
          </p:cNvPr>
          <p:cNvSpPr/>
          <p:nvPr/>
        </p:nvSpPr>
        <p:spPr>
          <a:xfrm>
            <a:off x="4201633" y="2471060"/>
            <a:ext cx="4272897" cy="12391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400">
                <a:ea typeface="Calibri"/>
                <a:cs typeface="Calibri"/>
              </a:rPr>
              <a:t>Ekspertgruppen</a:t>
            </a: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4396C20F-66EE-AF19-9223-60BDD79E36FB}"/>
              </a:ext>
            </a:extLst>
          </p:cNvPr>
          <p:cNvSpPr/>
          <p:nvPr/>
        </p:nvSpPr>
        <p:spPr>
          <a:xfrm>
            <a:off x="3422264" y="2528943"/>
            <a:ext cx="1182951" cy="118675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ktangel: avrundede hjørner 2">
            <a:extLst>
              <a:ext uri="{FF2B5EF4-FFF2-40B4-BE49-F238E27FC236}">
                <a16:creationId xmlns:a16="http://schemas.microsoft.com/office/drawing/2014/main" id="{0AAF3D07-B4B4-180C-7485-48522071FD1E}"/>
              </a:ext>
            </a:extLst>
          </p:cNvPr>
          <p:cNvSpPr/>
          <p:nvPr/>
        </p:nvSpPr>
        <p:spPr>
          <a:xfrm>
            <a:off x="4201634" y="1095586"/>
            <a:ext cx="4272897" cy="12391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b-NO" sz="2400">
                <a:ea typeface="Calibri"/>
                <a:cs typeface="Calibri"/>
              </a:rPr>
              <a:t>Folketrygdutvalget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1B180DF6-11BF-2DB2-4201-38489D383DC2}"/>
              </a:ext>
            </a:extLst>
          </p:cNvPr>
          <p:cNvSpPr/>
          <p:nvPr/>
        </p:nvSpPr>
        <p:spPr>
          <a:xfrm>
            <a:off x="3422265" y="1146282"/>
            <a:ext cx="1182951" cy="1186754"/>
          </a:xfrm>
          <a:prstGeom prst="ellipse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Grafikk 6" descr="Domstol med heldekkende fyll">
            <a:extLst>
              <a:ext uri="{FF2B5EF4-FFF2-40B4-BE49-F238E27FC236}">
                <a16:creationId xmlns:a16="http://schemas.microsoft.com/office/drawing/2014/main" id="{12215DD8-C2C8-AAB2-C91B-4C467B2A1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4335" y="1285189"/>
            <a:ext cx="914400" cy="914400"/>
          </a:xfrm>
          <a:prstGeom prst="rect">
            <a:avLst/>
          </a:prstGeom>
        </p:spPr>
      </p:pic>
      <p:pic>
        <p:nvPicPr>
          <p:cNvPr id="11" name="Grafikk 10" descr="Møte med heldekkende fyll">
            <a:extLst>
              <a:ext uri="{FF2B5EF4-FFF2-40B4-BE49-F238E27FC236}">
                <a16:creationId xmlns:a16="http://schemas.microsoft.com/office/drawing/2014/main" id="{AA00669F-3353-53BD-4BA7-E777D034BB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64336" y="2655324"/>
            <a:ext cx="914400" cy="914400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82CFC066-65B9-B9D7-92DF-EF129BD25751}"/>
              </a:ext>
            </a:extLst>
          </p:cNvPr>
          <p:cNvSpPr txBox="1"/>
          <p:nvPr/>
        </p:nvSpPr>
        <p:spPr>
          <a:xfrm>
            <a:off x="4915644" y="6123761"/>
            <a:ext cx="272149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b-NO">
                <a:ea typeface="Calibri"/>
                <a:cs typeface="Calibri"/>
              </a:rPr>
              <a:t>Viktige områder 2026</a:t>
            </a:r>
            <a:endParaRPr lang="nb-NO"/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423A7C89-3E91-C639-1EC0-FF24A16B838D}"/>
              </a:ext>
            </a:extLst>
          </p:cNvPr>
          <p:cNvCxnSpPr/>
          <p:nvPr/>
        </p:nvCxnSpPr>
        <p:spPr>
          <a:xfrm>
            <a:off x="458249" y="6137762"/>
            <a:ext cx="11152261" cy="28485"/>
          </a:xfrm>
          <a:prstGeom prst="straightConnector1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0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 idx="1"/>
          </p:nvPr>
        </p:nvSpPr>
        <p:spPr>
          <a:xfrm>
            <a:off x="575954" y="1412777"/>
            <a:ext cx="9815576" cy="4859437"/>
          </a:xfrm>
        </p:spPr>
        <p:txBody>
          <a:bodyPr>
            <a:normAutofit fontScale="92500" lnSpcReduction="10000"/>
          </a:bodyPr>
          <a:lstStyle/>
          <a:p>
            <a:endParaRPr lang="nb-NO"/>
          </a:p>
          <a:p>
            <a:r>
              <a:rPr lang="nb-NO"/>
              <a:t>Lav ledighet over tid i Nordland</a:t>
            </a:r>
          </a:p>
          <a:p>
            <a:r>
              <a:rPr lang="nb-NO"/>
              <a:t>Høy andel utenforskap </a:t>
            </a:r>
            <a:r>
              <a:rPr lang="nb-NO" err="1"/>
              <a:t>pga</a:t>
            </a:r>
            <a:r>
              <a:rPr lang="nb-NO"/>
              <a:t> helse</a:t>
            </a:r>
          </a:p>
          <a:p>
            <a:r>
              <a:rPr lang="nb-NO"/>
              <a:t>Utdanningsnivået har betydning for varig inkludering i arbeidslivet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Utfordrende befolkningsutvikling  </a:t>
            </a:r>
          </a:p>
          <a:p>
            <a:r>
              <a:rPr lang="nb-NO"/>
              <a:t>Samarbeid og tillitsbygging avgjørende for å lykkes!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Nav, helse, utdanning, virksomheter, partene i arbeidslivet og arbeids- og inkluderingsvirksomheter, tiltaksleverandører</a:t>
            </a:r>
          </a:p>
          <a:p>
            <a:endParaRPr lang="nb-NO"/>
          </a:p>
          <a:p>
            <a:endParaRPr lang="nb-NO"/>
          </a:p>
          <a:p>
            <a:pPr marL="0" indent="0">
              <a:buNone/>
            </a:pPr>
            <a:endParaRPr lang="nb-NO"/>
          </a:p>
          <a:p>
            <a:pPr marL="0" indent="0">
              <a:buNone/>
            </a:pPr>
            <a:endParaRPr lang="nb-NO"/>
          </a:p>
        </p:txBody>
      </p:sp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480952" y="564394"/>
            <a:ext cx="9815576" cy="1083593"/>
          </a:xfrm>
        </p:spPr>
        <p:txBody>
          <a:bodyPr>
            <a:normAutofit/>
          </a:bodyPr>
          <a:lstStyle/>
          <a:p>
            <a:r>
              <a:rPr lang="nb-NO" b="1"/>
              <a:t>Mulighetenes arbeidsmarked – for arbeidssøkere: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2275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FD4F89-4252-5C98-A95E-41C9B7830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1"/>
              <a:t>Hvordan gi flere muligheten til å være i jobb: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A27426-7CC9-5177-2EA2-96C1E410F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Økt satsning på kvalifiseringstiltak i samarbeid med virksomheter, bransjer og videregående skole (og universitet)</a:t>
            </a:r>
          </a:p>
          <a:p>
            <a:r>
              <a:rPr lang="nb-NO"/>
              <a:t>Tett og spesialisert oppfølging gir gode resultater i form av overgang til arbeid (Jobbspesialister, ungdomsteam)</a:t>
            </a:r>
          </a:p>
          <a:p>
            <a:pPr marL="0" indent="0">
              <a:buNone/>
            </a:pPr>
            <a:endParaRPr lang="nb-NO"/>
          </a:p>
          <a:p>
            <a:r>
              <a:rPr lang="nb-NO"/>
              <a:t>Større Nav-kontor reduserer sårbarhet ved fravær og strammere budsjetter, og gir muligheten til spesialisering på tvers av kommunegrenser</a:t>
            </a:r>
          </a:p>
        </p:txBody>
      </p:sp>
    </p:spTree>
    <p:extLst>
      <p:ext uri="{BB962C8B-B14F-4D97-AF65-F5344CB8AC3E}">
        <p14:creationId xmlns:p14="http://schemas.microsoft.com/office/powerpoint/2010/main" val="3700255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9F1CB607-D29F-ABC7-5238-907D5268DC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Nav i Nordland – organisering:</a:t>
            </a:r>
          </a:p>
        </p:txBody>
      </p:sp>
    </p:spTree>
    <p:extLst>
      <p:ext uri="{BB962C8B-B14F-4D97-AF65-F5344CB8AC3E}">
        <p14:creationId xmlns:p14="http://schemas.microsoft.com/office/powerpoint/2010/main" val="1913345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8F4CC71E-372A-4055-1279-CC0AEC15B9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97672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kart, skjermbilde, Font&#10;&#10;KI-generert innhold kan være feil.">
            <a:extLst>
              <a:ext uri="{FF2B5EF4-FFF2-40B4-BE49-F238E27FC236}">
                <a16:creationId xmlns:a16="http://schemas.microsoft.com/office/drawing/2014/main" id="{F9122381-48AE-A881-B4CC-8ADB70639B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8675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AE28506F-38CA-7EF1-CB4F-A6E8624A41C5}"/>
              </a:ext>
            </a:extLst>
          </p:cNvPr>
          <p:cNvSpPr/>
          <p:nvPr/>
        </p:nvSpPr>
        <p:spPr>
          <a:xfrm>
            <a:off x="336884" y="1022684"/>
            <a:ext cx="1612232" cy="51735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TO Vesterålen</a:t>
            </a:r>
          </a:p>
        </p:txBody>
      </p:sp>
      <p:sp>
        <p:nvSpPr>
          <p:cNvPr id="5" name="Rektangel: avrundede hjørner 4">
            <a:extLst>
              <a:ext uri="{FF2B5EF4-FFF2-40B4-BE49-F238E27FC236}">
                <a16:creationId xmlns:a16="http://schemas.microsoft.com/office/drawing/2014/main" id="{067BE2C7-B640-C12D-B152-65F9046D02E9}"/>
              </a:ext>
            </a:extLst>
          </p:cNvPr>
          <p:cNvSpPr/>
          <p:nvPr/>
        </p:nvSpPr>
        <p:spPr>
          <a:xfrm>
            <a:off x="336884" y="1636292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Lofoten</a:t>
            </a:r>
          </a:p>
        </p:txBody>
      </p:sp>
      <p:sp>
        <p:nvSpPr>
          <p:cNvPr id="6" name="Rektangel: avrundede hjørner 5">
            <a:extLst>
              <a:ext uri="{FF2B5EF4-FFF2-40B4-BE49-F238E27FC236}">
                <a16:creationId xmlns:a16="http://schemas.microsoft.com/office/drawing/2014/main" id="{2E29118C-74FD-DF6A-3ED4-41D28222E9ED}"/>
              </a:ext>
            </a:extLst>
          </p:cNvPr>
          <p:cNvSpPr/>
          <p:nvPr/>
        </p:nvSpPr>
        <p:spPr>
          <a:xfrm>
            <a:off x="336884" y="2249906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Narvik</a:t>
            </a:r>
          </a:p>
        </p:txBody>
      </p:sp>
      <p:sp>
        <p:nvSpPr>
          <p:cNvPr id="7" name="Rektangel: avrundede hjørner 6">
            <a:extLst>
              <a:ext uri="{FF2B5EF4-FFF2-40B4-BE49-F238E27FC236}">
                <a16:creationId xmlns:a16="http://schemas.microsoft.com/office/drawing/2014/main" id="{DCA5EFA2-FFAA-63DC-ECD7-BB180C163894}"/>
              </a:ext>
            </a:extLst>
          </p:cNvPr>
          <p:cNvSpPr/>
          <p:nvPr/>
        </p:nvSpPr>
        <p:spPr>
          <a:xfrm>
            <a:off x="336884" y="2863514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Indre Salten</a:t>
            </a:r>
          </a:p>
        </p:txBody>
      </p:sp>
      <p:sp>
        <p:nvSpPr>
          <p:cNvPr id="8" name="Rektangel: avrundede hjørner 7">
            <a:extLst>
              <a:ext uri="{FF2B5EF4-FFF2-40B4-BE49-F238E27FC236}">
                <a16:creationId xmlns:a16="http://schemas.microsoft.com/office/drawing/2014/main" id="{17D92933-2727-EDFA-1D8F-3B55FD31B438}"/>
              </a:ext>
            </a:extLst>
          </p:cNvPr>
          <p:cNvSpPr/>
          <p:nvPr/>
        </p:nvSpPr>
        <p:spPr>
          <a:xfrm>
            <a:off x="336884" y="3477128"/>
            <a:ext cx="1612232" cy="51735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TO Ytre Salten</a:t>
            </a:r>
          </a:p>
        </p:txBody>
      </p:sp>
      <p:sp>
        <p:nvSpPr>
          <p:cNvPr id="9" name="Rektangel: avrundede hjørner 8">
            <a:extLst>
              <a:ext uri="{FF2B5EF4-FFF2-40B4-BE49-F238E27FC236}">
                <a16:creationId xmlns:a16="http://schemas.microsoft.com/office/drawing/2014/main" id="{1F42886B-CD66-5898-F076-E3E69D7C6B6A}"/>
              </a:ext>
            </a:extLst>
          </p:cNvPr>
          <p:cNvSpPr/>
          <p:nvPr/>
        </p:nvSpPr>
        <p:spPr>
          <a:xfrm>
            <a:off x="336884" y="4090738"/>
            <a:ext cx="1612232" cy="517358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TO Rana</a:t>
            </a:r>
          </a:p>
        </p:txBody>
      </p:sp>
      <p:sp>
        <p:nvSpPr>
          <p:cNvPr id="10" name="Rektangel: avrundede hjørner 9">
            <a:extLst>
              <a:ext uri="{FF2B5EF4-FFF2-40B4-BE49-F238E27FC236}">
                <a16:creationId xmlns:a16="http://schemas.microsoft.com/office/drawing/2014/main" id="{EC24F611-B7DF-4C6C-486D-3507762C14EE}"/>
              </a:ext>
            </a:extLst>
          </p:cNvPr>
          <p:cNvSpPr/>
          <p:nvPr/>
        </p:nvSpPr>
        <p:spPr>
          <a:xfrm>
            <a:off x="336884" y="4752474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Vefsna</a:t>
            </a:r>
          </a:p>
        </p:txBody>
      </p:sp>
      <p:sp>
        <p:nvSpPr>
          <p:cNvPr id="11" name="Rektangel: avrundede hjørner 10">
            <a:extLst>
              <a:ext uri="{FF2B5EF4-FFF2-40B4-BE49-F238E27FC236}">
                <a16:creationId xmlns:a16="http://schemas.microsoft.com/office/drawing/2014/main" id="{8A6903FB-DDDD-67BB-640C-81CFC29A1FC2}"/>
              </a:ext>
            </a:extLst>
          </p:cNvPr>
          <p:cNvSpPr/>
          <p:nvPr/>
        </p:nvSpPr>
        <p:spPr>
          <a:xfrm>
            <a:off x="336884" y="5317958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Ytre Helgeland</a:t>
            </a:r>
          </a:p>
        </p:txBody>
      </p:sp>
      <p:sp>
        <p:nvSpPr>
          <p:cNvPr id="12" name="Rektangel: avrundede hjørner 11">
            <a:extLst>
              <a:ext uri="{FF2B5EF4-FFF2-40B4-BE49-F238E27FC236}">
                <a16:creationId xmlns:a16="http://schemas.microsoft.com/office/drawing/2014/main" id="{FF1EFFE6-F3F3-C71B-3BC4-088DA48D1DE7}"/>
              </a:ext>
            </a:extLst>
          </p:cNvPr>
          <p:cNvSpPr/>
          <p:nvPr/>
        </p:nvSpPr>
        <p:spPr>
          <a:xfrm>
            <a:off x="336884" y="5931568"/>
            <a:ext cx="1612232" cy="51735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b="1"/>
              <a:t>Nav Sør-Helgeland</a:t>
            </a:r>
          </a:p>
        </p:txBody>
      </p:sp>
      <p:sp>
        <p:nvSpPr>
          <p:cNvPr id="13" name="Rektangel: avrundede hjørner 12">
            <a:extLst>
              <a:ext uri="{FF2B5EF4-FFF2-40B4-BE49-F238E27FC236}">
                <a16:creationId xmlns:a16="http://schemas.microsoft.com/office/drawing/2014/main" id="{56E46BAB-6F49-F94D-3F8A-BC30F175EE2F}"/>
              </a:ext>
            </a:extLst>
          </p:cNvPr>
          <p:cNvSpPr/>
          <p:nvPr/>
        </p:nvSpPr>
        <p:spPr>
          <a:xfrm>
            <a:off x="2073439" y="2975814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Fauske</a:t>
            </a:r>
          </a:p>
        </p:txBody>
      </p:sp>
      <p:sp>
        <p:nvSpPr>
          <p:cNvPr id="14" name="Rektangel: avrundede hjørner 13">
            <a:extLst>
              <a:ext uri="{FF2B5EF4-FFF2-40B4-BE49-F238E27FC236}">
                <a16:creationId xmlns:a16="http://schemas.microsoft.com/office/drawing/2014/main" id="{CE204630-2204-6FE1-E092-7E70ADB55877}"/>
              </a:ext>
            </a:extLst>
          </p:cNvPr>
          <p:cNvSpPr/>
          <p:nvPr/>
        </p:nvSpPr>
        <p:spPr>
          <a:xfrm>
            <a:off x="7383372" y="3585413"/>
            <a:ext cx="2610846" cy="40907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Sør-Salten: </a:t>
            </a:r>
            <a:br>
              <a:rPr lang="nb-NO" sz="1400"/>
            </a:br>
            <a:r>
              <a:rPr lang="nb-NO" sz="1400"/>
              <a:t>Meløy, Rødøy og Gildeskål</a:t>
            </a:r>
          </a:p>
        </p:txBody>
      </p:sp>
      <p:sp>
        <p:nvSpPr>
          <p:cNvPr id="15" name="Rektangel: avrundede hjørner 14">
            <a:extLst>
              <a:ext uri="{FF2B5EF4-FFF2-40B4-BE49-F238E27FC236}">
                <a16:creationId xmlns:a16="http://schemas.microsoft.com/office/drawing/2014/main" id="{40D4DAD0-091D-160A-A053-C6975DD478C5}"/>
              </a:ext>
            </a:extLst>
          </p:cNvPr>
          <p:cNvSpPr/>
          <p:nvPr/>
        </p:nvSpPr>
        <p:spPr>
          <a:xfrm>
            <a:off x="6063914" y="3589423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Steigen</a:t>
            </a:r>
          </a:p>
        </p:txBody>
      </p:sp>
      <p:sp>
        <p:nvSpPr>
          <p:cNvPr id="16" name="Rektangel: avrundede hjørner 15">
            <a:extLst>
              <a:ext uri="{FF2B5EF4-FFF2-40B4-BE49-F238E27FC236}">
                <a16:creationId xmlns:a16="http://schemas.microsoft.com/office/drawing/2014/main" id="{568CEF36-DD37-B442-2B30-4C81A8E5D542}"/>
              </a:ext>
            </a:extLst>
          </p:cNvPr>
          <p:cNvSpPr/>
          <p:nvPr/>
        </p:nvSpPr>
        <p:spPr>
          <a:xfrm>
            <a:off x="4736431" y="3595439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Røst</a:t>
            </a:r>
          </a:p>
        </p:txBody>
      </p:sp>
      <p:sp>
        <p:nvSpPr>
          <p:cNvPr id="17" name="Rektangel: avrundede hjørner 16">
            <a:extLst>
              <a:ext uri="{FF2B5EF4-FFF2-40B4-BE49-F238E27FC236}">
                <a16:creationId xmlns:a16="http://schemas.microsoft.com/office/drawing/2014/main" id="{A3979761-8440-0D91-2079-25B8CB38786F}"/>
              </a:ext>
            </a:extLst>
          </p:cNvPr>
          <p:cNvSpPr/>
          <p:nvPr/>
        </p:nvSpPr>
        <p:spPr>
          <a:xfrm>
            <a:off x="3408948" y="3589423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Værøy</a:t>
            </a:r>
          </a:p>
        </p:txBody>
      </p:sp>
      <p:sp>
        <p:nvSpPr>
          <p:cNvPr id="18" name="Rektangel: avrundede hjørner 17">
            <a:extLst>
              <a:ext uri="{FF2B5EF4-FFF2-40B4-BE49-F238E27FC236}">
                <a16:creationId xmlns:a16="http://schemas.microsoft.com/office/drawing/2014/main" id="{ED1DB1AA-F98E-A3A9-2377-972FAE32333A}"/>
              </a:ext>
            </a:extLst>
          </p:cNvPr>
          <p:cNvSpPr/>
          <p:nvPr/>
        </p:nvSpPr>
        <p:spPr>
          <a:xfrm>
            <a:off x="7383372" y="419902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Nesna</a:t>
            </a:r>
          </a:p>
        </p:txBody>
      </p:sp>
      <p:sp>
        <p:nvSpPr>
          <p:cNvPr id="19" name="Rektangel: avrundede hjørner 18">
            <a:extLst>
              <a:ext uri="{FF2B5EF4-FFF2-40B4-BE49-F238E27FC236}">
                <a16:creationId xmlns:a16="http://schemas.microsoft.com/office/drawing/2014/main" id="{0FC42CFC-E9C0-BF8A-43AC-BE3ABEF6E77A}"/>
              </a:ext>
            </a:extLst>
          </p:cNvPr>
          <p:cNvSpPr/>
          <p:nvPr/>
        </p:nvSpPr>
        <p:spPr>
          <a:xfrm>
            <a:off x="6059901" y="419902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Hattfjelldal</a:t>
            </a:r>
          </a:p>
        </p:txBody>
      </p:sp>
      <p:sp>
        <p:nvSpPr>
          <p:cNvPr id="20" name="Rektangel: avrundede hjørner 19">
            <a:extLst>
              <a:ext uri="{FF2B5EF4-FFF2-40B4-BE49-F238E27FC236}">
                <a16:creationId xmlns:a16="http://schemas.microsoft.com/office/drawing/2014/main" id="{85004A84-C129-0301-FB1D-670662EE0B5F}"/>
              </a:ext>
            </a:extLst>
          </p:cNvPr>
          <p:cNvSpPr/>
          <p:nvPr/>
        </p:nvSpPr>
        <p:spPr>
          <a:xfrm>
            <a:off x="4736430" y="419902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Hemnes</a:t>
            </a:r>
          </a:p>
        </p:txBody>
      </p:sp>
      <p:sp>
        <p:nvSpPr>
          <p:cNvPr id="21" name="Rektangel: avrundede hjørner 20">
            <a:extLst>
              <a:ext uri="{FF2B5EF4-FFF2-40B4-BE49-F238E27FC236}">
                <a16:creationId xmlns:a16="http://schemas.microsoft.com/office/drawing/2014/main" id="{87D3DB2B-8107-0765-D2F0-49260093A006}"/>
              </a:ext>
            </a:extLst>
          </p:cNvPr>
          <p:cNvSpPr/>
          <p:nvPr/>
        </p:nvSpPr>
        <p:spPr>
          <a:xfrm>
            <a:off x="3408945" y="419902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Lurøy</a:t>
            </a:r>
          </a:p>
        </p:txBody>
      </p:sp>
      <p:sp>
        <p:nvSpPr>
          <p:cNvPr id="22" name="Rektangel: avrundede hjørner 21">
            <a:extLst>
              <a:ext uri="{FF2B5EF4-FFF2-40B4-BE49-F238E27FC236}">
                <a16:creationId xmlns:a16="http://schemas.microsoft.com/office/drawing/2014/main" id="{6543D0E3-1372-AA52-B6A3-75FAF4218F5F}"/>
              </a:ext>
            </a:extLst>
          </p:cNvPr>
          <p:cNvSpPr/>
          <p:nvPr/>
        </p:nvSpPr>
        <p:spPr>
          <a:xfrm>
            <a:off x="2073440" y="358541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Bodø</a:t>
            </a:r>
          </a:p>
        </p:txBody>
      </p:sp>
      <p:sp>
        <p:nvSpPr>
          <p:cNvPr id="23" name="Rektangel: avrundede hjørner 22">
            <a:extLst>
              <a:ext uri="{FF2B5EF4-FFF2-40B4-BE49-F238E27FC236}">
                <a16:creationId xmlns:a16="http://schemas.microsoft.com/office/drawing/2014/main" id="{EE41C015-2318-C415-69B6-FF60AAF1FD94}"/>
              </a:ext>
            </a:extLst>
          </p:cNvPr>
          <p:cNvSpPr/>
          <p:nvPr/>
        </p:nvSpPr>
        <p:spPr>
          <a:xfrm>
            <a:off x="2073442" y="419902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Rana</a:t>
            </a:r>
          </a:p>
        </p:txBody>
      </p:sp>
      <p:sp>
        <p:nvSpPr>
          <p:cNvPr id="24" name="Rektangel: avrundede hjørner 23">
            <a:extLst>
              <a:ext uri="{FF2B5EF4-FFF2-40B4-BE49-F238E27FC236}">
                <a16:creationId xmlns:a16="http://schemas.microsoft.com/office/drawing/2014/main" id="{3CD17B1F-DFC6-2CED-D8BB-FB9B6B39061C}"/>
              </a:ext>
            </a:extLst>
          </p:cNvPr>
          <p:cNvSpPr/>
          <p:nvPr/>
        </p:nvSpPr>
        <p:spPr>
          <a:xfrm>
            <a:off x="3408946" y="481263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Grane</a:t>
            </a:r>
          </a:p>
        </p:txBody>
      </p:sp>
      <p:sp>
        <p:nvSpPr>
          <p:cNvPr id="25" name="Rektangel: avrundede hjørner 24">
            <a:extLst>
              <a:ext uri="{FF2B5EF4-FFF2-40B4-BE49-F238E27FC236}">
                <a16:creationId xmlns:a16="http://schemas.microsoft.com/office/drawing/2014/main" id="{AE8A215C-989C-238F-F8CA-A3F85DB44CF7}"/>
              </a:ext>
            </a:extLst>
          </p:cNvPr>
          <p:cNvSpPr/>
          <p:nvPr/>
        </p:nvSpPr>
        <p:spPr>
          <a:xfrm>
            <a:off x="2073441" y="481263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Vefsn</a:t>
            </a:r>
          </a:p>
        </p:txBody>
      </p:sp>
      <p:sp>
        <p:nvSpPr>
          <p:cNvPr id="26" name="Rektangel: avrundede hjørner 25">
            <a:extLst>
              <a:ext uri="{FF2B5EF4-FFF2-40B4-BE49-F238E27FC236}">
                <a16:creationId xmlns:a16="http://schemas.microsoft.com/office/drawing/2014/main" id="{91AA14A5-3F7E-1562-8116-D1E4B49FC004}"/>
              </a:ext>
            </a:extLst>
          </p:cNvPr>
          <p:cNvSpPr/>
          <p:nvPr/>
        </p:nvSpPr>
        <p:spPr>
          <a:xfrm>
            <a:off x="7383376" y="5458329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Træna</a:t>
            </a:r>
          </a:p>
        </p:txBody>
      </p:sp>
      <p:sp>
        <p:nvSpPr>
          <p:cNvPr id="27" name="Rektangel: avrundede hjørner 26">
            <a:extLst>
              <a:ext uri="{FF2B5EF4-FFF2-40B4-BE49-F238E27FC236}">
                <a16:creationId xmlns:a16="http://schemas.microsoft.com/office/drawing/2014/main" id="{D4B3B0B1-598A-1B3F-FCA9-BC5823D4E795}"/>
              </a:ext>
            </a:extLst>
          </p:cNvPr>
          <p:cNvSpPr/>
          <p:nvPr/>
        </p:nvSpPr>
        <p:spPr>
          <a:xfrm>
            <a:off x="6063914" y="5458329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Dønna</a:t>
            </a:r>
          </a:p>
        </p:txBody>
      </p:sp>
      <p:sp>
        <p:nvSpPr>
          <p:cNvPr id="28" name="Rektangel: avrundede hjørner 27">
            <a:extLst>
              <a:ext uri="{FF2B5EF4-FFF2-40B4-BE49-F238E27FC236}">
                <a16:creationId xmlns:a16="http://schemas.microsoft.com/office/drawing/2014/main" id="{DDB7A1F3-A5BA-23B9-7AF3-1F431D4C99FC}"/>
              </a:ext>
            </a:extLst>
          </p:cNvPr>
          <p:cNvSpPr/>
          <p:nvPr/>
        </p:nvSpPr>
        <p:spPr>
          <a:xfrm>
            <a:off x="4744452" y="5436269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Herøy</a:t>
            </a:r>
          </a:p>
        </p:txBody>
      </p:sp>
      <p:sp>
        <p:nvSpPr>
          <p:cNvPr id="29" name="Rektangel: avrundede hjørner 28">
            <a:extLst>
              <a:ext uri="{FF2B5EF4-FFF2-40B4-BE49-F238E27FC236}">
                <a16:creationId xmlns:a16="http://schemas.microsoft.com/office/drawing/2014/main" id="{CD20AEEE-3469-7D56-27F4-C9EF1ABE470C}"/>
              </a:ext>
            </a:extLst>
          </p:cNvPr>
          <p:cNvSpPr/>
          <p:nvPr/>
        </p:nvSpPr>
        <p:spPr>
          <a:xfrm>
            <a:off x="3408947" y="5442285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Leirfjord</a:t>
            </a:r>
          </a:p>
        </p:txBody>
      </p:sp>
      <p:sp>
        <p:nvSpPr>
          <p:cNvPr id="30" name="Rektangel: avrundede hjørner 29">
            <a:extLst>
              <a:ext uri="{FF2B5EF4-FFF2-40B4-BE49-F238E27FC236}">
                <a16:creationId xmlns:a16="http://schemas.microsoft.com/office/drawing/2014/main" id="{6B671D85-9CD4-1608-5077-72FEFBD0EB51}"/>
              </a:ext>
            </a:extLst>
          </p:cNvPr>
          <p:cNvSpPr/>
          <p:nvPr/>
        </p:nvSpPr>
        <p:spPr>
          <a:xfrm>
            <a:off x="2073442" y="5430254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Alstahaug</a:t>
            </a:r>
          </a:p>
        </p:txBody>
      </p:sp>
      <p:sp>
        <p:nvSpPr>
          <p:cNvPr id="31" name="Rektangel: avrundede hjørner 30">
            <a:extLst>
              <a:ext uri="{FF2B5EF4-FFF2-40B4-BE49-F238E27FC236}">
                <a16:creationId xmlns:a16="http://schemas.microsoft.com/office/drawing/2014/main" id="{5842B981-B4FC-40D9-9163-F5F8838CA631}"/>
              </a:ext>
            </a:extLst>
          </p:cNvPr>
          <p:cNvSpPr/>
          <p:nvPr/>
        </p:nvSpPr>
        <p:spPr>
          <a:xfrm>
            <a:off x="6063914" y="603985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Vevelstad</a:t>
            </a:r>
          </a:p>
        </p:txBody>
      </p:sp>
      <p:sp>
        <p:nvSpPr>
          <p:cNvPr id="32" name="Rektangel: avrundede hjørner 31">
            <a:extLst>
              <a:ext uri="{FF2B5EF4-FFF2-40B4-BE49-F238E27FC236}">
                <a16:creationId xmlns:a16="http://schemas.microsoft.com/office/drawing/2014/main" id="{0A8A072D-80AC-3236-5AB8-77DEF33753CE}"/>
              </a:ext>
            </a:extLst>
          </p:cNvPr>
          <p:cNvSpPr/>
          <p:nvPr/>
        </p:nvSpPr>
        <p:spPr>
          <a:xfrm>
            <a:off x="4736431" y="603985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Vega</a:t>
            </a:r>
          </a:p>
        </p:txBody>
      </p:sp>
      <p:sp>
        <p:nvSpPr>
          <p:cNvPr id="33" name="Rektangel: avrundede hjørner 32">
            <a:extLst>
              <a:ext uri="{FF2B5EF4-FFF2-40B4-BE49-F238E27FC236}">
                <a16:creationId xmlns:a16="http://schemas.microsoft.com/office/drawing/2014/main" id="{258B1012-A35B-916C-2E9C-D4ACD8D650A7}"/>
              </a:ext>
            </a:extLst>
          </p:cNvPr>
          <p:cNvSpPr/>
          <p:nvPr/>
        </p:nvSpPr>
        <p:spPr>
          <a:xfrm>
            <a:off x="3408948" y="603985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Sømna</a:t>
            </a:r>
          </a:p>
        </p:txBody>
      </p:sp>
      <p:sp>
        <p:nvSpPr>
          <p:cNvPr id="34" name="Rektangel: avrundede hjørner 33">
            <a:extLst>
              <a:ext uri="{FF2B5EF4-FFF2-40B4-BE49-F238E27FC236}">
                <a16:creationId xmlns:a16="http://schemas.microsoft.com/office/drawing/2014/main" id="{E7FDFA61-3BF6-BB9C-23E8-D83C056BBA99}"/>
              </a:ext>
            </a:extLst>
          </p:cNvPr>
          <p:cNvSpPr/>
          <p:nvPr/>
        </p:nvSpPr>
        <p:spPr>
          <a:xfrm>
            <a:off x="2073442" y="6039852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Brønnøy</a:t>
            </a:r>
          </a:p>
        </p:txBody>
      </p:sp>
      <p:sp>
        <p:nvSpPr>
          <p:cNvPr id="35" name="Rektangel: avrundede hjørner 34">
            <a:extLst>
              <a:ext uri="{FF2B5EF4-FFF2-40B4-BE49-F238E27FC236}">
                <a16:creationId xmlns:a16="http://schemas.microsoft.com/office/drawing/2014/main" id="{53DFDDE8-ECEC-6EDF-80A7-AA98DD0E4F89}"/>
              </a:ext>
            </a:extLst>
          </p:cNvPr>
          <p:cNvSpPr/>
          <p:nvPr/>
        </p:nvSpPr>
        <p:spPr>
          <a:xfrm>
            <a:off x="7383370" y="113097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Øksnes</a:t>
            </a:r>
          </a:p>
        </p:txBody>
      </p:sp>
      <p:sp>
        <p:nvSpPr>
          <p:cNvPr id="36" name="Rektangel: avrundede hjørner 35">
            <a:extLst>
              <a:ext uri="{FF2B5EF4-FFF2-40B4-BE49-F238E27FC236}">
                <a16:creationId xmlns:a16="http://schemas.microsoft.com/office/drawing/2014/main" id="{1F782A3B-84C3-D7CA-DBD5-21142891758C}"/>
              </a:ext>
            </a:extLst>
          </p:cNvPr>
          <p:cNvSpPr/>
          <p:nvPr/>
        </p:nvSpPr>
        <p:spPr>
          <a:xfrm>
            <a:off x="6059901" y="113097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Hadsel</a:t>
            </a:r>
          </a:p>
        </p:txBody>
      </p:sp>
      <p:sp>
        <p:nvSpPr>
          <p:cNvPr id="37" name="Rektangel: avrundede hjørner 36">
            <a:extLst>
              <a:ext uri="{FF2B5EF4-FFF2-40B4-BE49-F238E27FC236}">
                <a16:creationId xmlns:a16="http://schemas.microsoft.com/office/drawing/2014/main" id="{457BFDF4-7DDF-3454-AC1C-48F369A9E530}"/>
              </a:ext>
            </a:extLst>
          </p:cNvPr>
          <p:cNvSpPr/>
          <p:nvPr/>
        </p:nvSpPr>
        <p:spPr>
          <a:xfrm>
            <a:off x="4744451" y="1130970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Bø</a:t>
            </a:r>
          </a:p>
        </p:txBody>
      </p:sp>
      <p:sp>
        <p:nvSpPr>
          <p:cNvPr id="38" name="Rektangel: avrundede hjørner 37">
            <a:extLst>
              <a:ext uri="{FF2B5EF4-FFF2-40B4-BE49-F238E27FC236}">
                <a16:creationId xmlns:a16="http://schemas.microsoft.com/office/drawing/2014/main" id="{3291ABB0-C97C-F242-7753-26B69BF1B84A}"/>
              </a:ext>
            </a:extLst>
          </p:cNvPr>
          <p:cNvSpPr/>
          <p:nvPr/>
        </p:nvSpPr>
        <p:spPr>
          <a:xfrm>
            <a:off x="3408948" y="1130970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Lødingen</a:t>
            </a:r>
          </a:p>
        </p:txBody>
      </p:sp>
      <p:sp>
        <p:nvSpPr>
          <p:cNvPr id="39" name="Rektangel: avrundede hjørner 38">
            <a:extLst>
              <a:ext uri="{FF2B5EF4-FFF2-40B4-BE49-F238E27FC236}">
                <a16:creationId xmlns:a16="http://schemas.microsoft.com/office/drawing/2014/main" id="{C332403A-EE24-A7F2-66E8-F023678AC543}"/>
              </a:ext>
            </a:extLst>
          </p:cNvPr>
          <p:cNvSpPr/>
          <p:nvPr/>
        </p:nvSpPr>
        <p:spPr>
          <a:xfrm>
            <a:off x="2073442" y="2358190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Narvik</a:t>
            </a:r>
          </a:p>
        </p:txBody>
      </p:sp>
      <p:sp>
        <p:nvSpPr>
          <p:cNvPr id="40" name="Rektangel: avrundede hjørner 39">
            <a:extLst>
              <a:ext uri="{FF2B5EF4-FFF2-40B4-BE49-F238E27FC236}">
                <a16:creationId xmlns:a16="http://schemas.microsoft.com/office/drawing/2014/main" id="{0FA6E01C-DCBC-CA6A-80EC-4E82838A4B46}"/>
              </a:ext>
            </a:extLst>
          </p:cNvPr>
          <p:cNvSpPr/>
          <p:nvPr/>
        </p:nvSpPr>
        <p:spPr>
          <a:xfrm>
            <a:off x="2073439" y="1740566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Vestvågøy</a:t>
            </a:r>
          </a:p>
        </p:txBody>
      </p:sp>
      <p:sp>
        <p:nvSpPr>
          <p:cNvPr id="41" name="Rektangel: avrundede hjørner 40">
            <a:extLst>
              <a:ext uri="{FF2B5EF4-FFF2-40B4-BE49-F238E27FC236}">
                <a16:creationId xmlns:a16="http://schemas.microsoft.com/office/drawing/2014/main" id="{92661C42-721A-A3E6-0C20-883DFC7F3231}"/>
              </a:ext>
            </a:extLst>
          </p:cNvPr>
          <p:cNvSpPr/>
          <p:nvPr/>
        </p:nvSpPr>
        <p:spPr>
          <a:xfrm>
            <a:off x="2069428" y="1130968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Sortland</a:t>
            </a:r>
          </a:p>
        </p:txBody>
      </p:sp>
      <p:sp>
        <p:nvSpPr>
          <p:cNvPr id="42" name="Rektangel: avrundede hjørner 41">
            <a:extLst>
              <a:ext uri="{FF2B5EF4-FFF2-40B4-BE49-F238E27FC236}">
                <a16:creationId xmlns:a16="http://schemas.microsoft.com/office/drawing/2014/main" id="{2B82B1B8-2AB0-AE81-7312-38608C97E36F}"/>
              </a:ext>
            </a:extLst>
          </p:cNvPr>
          <p:cNvSpPr/>
          <p:nvPr/>
        </p:nvSpPr>
        <p:spPr>
          <a:xfrm>
            <a:off x="3408948" y="2358190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Evenes</a:t>
            </a:r>
          </a:p>
        </p:txBody>
      </p:sp>
      <p:sp>
        <p:nvSpPr>
          <p:cNvPr id="43" name="Rektangel: avrundede hjørner 42">
            <a:extLst>
              <a:ext uri="{FF2B5EF4-FFF2-40B4-BE49-F238E27FC236}">
                <a16:creationId xmlns:a16="http://schemas.microsoft.com/office/drawing/2014/main" id="{BEDC8207-C66F-48A3-FD08-00666DAD547A}"/>
              </a:ext>
            </a:extLst>
          </p:cNvPr>
          <p:cNvSpPr/>
          <p:nvPr/>
        </p:nvSpPr>
        <p:spPr>
          <a:xfrm>
            <a:off x="6079952" y="1720517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Vågan</a:t>
            </a:r>
          </a:p>
        </p:txBody>
      </p:sp>
      <p:sp>
        <p:nvSpPr>
          <p:cNvPr id="44" name="Rektangel: avrundede hjørner 43">
            <a:extLst>
              <a:ext uri="{FF2B5EF4-FFF2-40B4-BE49-F238E27FC236}">
                <a16:creationId xmlns:a16="http://schemas.microsoft.com/office/drawing/2014/main" id="{BA9143D8-2B30-C941-76C7-17471B3A4918}"/>
              </a:ext>
            </a:extLst>
          </p:cNvPr>
          <p:cNvSpPr/>
          <p:nvPr/>
        </p:nvSpPr>
        <p:spPr>
          <a:xfrm>
            <a:off x="4744450" y="1734553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Moskenes</a:t>
            </a:r>
          </a:p>
        </p:txBody>
      </p:sp>
      <p:sp>
        <p:nvSpPr>
          <p:cNvPr id="45" name="Rektangel: avrundede hjørner 44">
            <a:extLst>
              <a:ext uri="{FF2B5EF4-FFF2-40B4-BE49-F238E27FC236}">
                <a16:creationId xmlns:a16="http://schemas.microsoft.com/office/drawing/2014/main" id="{7C260AA8-1CAF-9A59-F3F0-F3CAAAACE365}"/>
              </a:ext>
            </a:extLst>
          </p:cNvPr>
          <p:cNvSpPr/>
          <p:nvPr/>
        </p:nvSpPr>
        <p:spPr>
          <a:xfrm>
            <a:off x="3408948" y="1744576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Flakstad</a:t>
            </a:r>
          </a:p>
        </p:txBody>
      </p:sp>
      <p:sp>
        <p:nvSpPr>
          <p:cNvPr id="46" name="Rektangel: avrundede hjørner 45">
            <a:extLst>
              <a:ext uri="{FF2B5EF4-FFF2-40B4-BE49-F238E27FC236}">
                <a16:creationId xmlns:a16="http://schemas.microsoft.com/office/drawing/2014/main" id="{9B3787D9-7BFC-132C-958A-EB6FA869C101}"/>
              </a:ext>
            </a:extLst>
          </p:cNvPr>
          <p:cNvSpPr/>
          <p:nvPr/>
        </p:nvSpPr>
        <p:spPr>
          <a:xfrm>
            <a:off x="8706839" y="1130972"/>
            <a:ext cx="1275347" cy="40907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Nav Andøy</a:t>
            </a:r>
          </a:p>
        </p:txBody>
      </p:sp>
      <p:sp>
        <p:nvSpPr>
          <p:cNvPr id="47" name="Rektangel: avrundede hjørner 46">
            <a:extLst>
              <a:ext uri="{FF2B5EF4-FFF2-40B4-BE49-F238E27FC236}">
                <a16:creationId xmlns:a16="http://schemas.microsoft.com/office/drawing/2014/main" id="{49318EFA-9C1C-0CE4-99BD-8462020C23A8}"/>
              </a:ext>
            </a:extLst>
          </p:cNvPr>
          <p:cNvSpPr/>
          <p:nvPr/>
        </p:nvSpPr>
        <p:spPr>
          <a:xfrm>
            <a:off x="3408940" y="2979824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Saltdal</a:t>
            </a:r>
          </a:p>
        </p:txBody>
      </p:sp>
      <p:sp>
        <p:nvSpPr>
          <p:cNvPr id="48" name="Rektangel: avrundede hjørner 47">
            <a:extLst>
              <a:ext uri="{FF2B5EF4-FFF2-40B4-BE49-F238E27FC236}">
                <a16:creationId xmlns:a16="http://schemas.microsoft.com/office/drawing/2014/main" id="{4D0CE27A-4B8A-4DF3-DB49-F40FBC3B4A6F}"/>
              </a:ext>
            </a:extLst>
          </p:cNvPr>
          <p:cNvSpPr/>
          <p:nvPr/>
        </p:nvSpPr>
        <p:spPr>
          <a:xfrm>
            <a:off x="7383371" y="2975814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Beiarn</a:t>
            </a:r>
          </a:p>
        </p:txBody>
      </p:sp>
      <p:sp>
        <p:nvSpPr>
          <p:cNvPr id="49" name="Rektangel: avrundede hjørner 48">
            <a:extLst>
              <a:ext uri="{FF2B5EF4-FFF2-40B4-BE49-F238E27FC236}">
                <a16:creationId xmlns:a16="http://schemas.microsoft.com/office/drawing/2014/main" id="{0DBCFEA1-1752-B04D-424B-80363A761900}"/>
              </a:ext>
            </a:extLst>
          </p:cNvPr>
          <p:cNvSpPr/>
          <p:nvPr/>
        </p:nvSpPr>
        <p:spPr>
          <a:xfrm>
            <a:off x="4736429" y="2971798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Sørfold</a:t>
            </a:r>
          </a:p>
        </p:txBody>
      </p:sp>
      <p:sp>
        <p:nvSpPr>
          <p:cNvPr id="50" name="Rektangel: avrundede hjørner 49">
            <a:extLst>
              <a:ext uri="{FF2B5EF4-FFF2-40B4-BE49-F238E27FC236}">
                <a16:creationId xmlns:a16="http://schemas.microsoft.com/office/drawing/2014/main" id="{9D59D662-B232-DBDA-695A-6911C2FC0A7B}"/>
              </a:ext>
            </a:extLst>
          </p:cNvPr>
          <p:cNvSpPr/>
          <p:nvPr/>
        </p:nvSpPr>
        <p:spPr>
          <a:xfrm>
            <a:off x="6059901" y="2971798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Hamarøy</a:t>
            </a:r>
          </a:p>
        </p:txBody>
      </p:sp>
      <p:sp>
        <p:nvSpPr>
          <p:cNvPr id="51" name="Rektangel: avrundede hjørner 50">
            <a:extLst>
              <a:ext uri="{FF2B5EF4-FFF2-40B4-BE49-F238E27FC236}">
                <a16:creationId xmlns:a16="http://schemas.microsoft.com/office/drawing/2014/main" id="{BAF9D8EB-AB98-273A-38C5-57A0698988BF}"/>
              </a:ext>
            </a:extLst>
          </p:cNvPr>
          <p:cNvSpPr/>
          <p:nvPr/>
        </p:nvSpPr>
        <p:spPr>
          <a:xfrm>
            <a:off x="4744452" y="2358190"/>
            <a:ext cx="1275347" cy="40907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400"/>
              <a:t>Gratangen</a:t>
            </a:r>
          </a:p>
        </p:txBody>
      </p:sp>
      <p:sp>
        <p:nvSpPr>
          <p:cNvPr id="53" name="TekstSylinder 52">
            <a:extLst>
              <a:ext uri="{FF2B5EF4-FFF2-40B4-BE49-F238E27FC236}">
                <a16:creationId xmlns:a16="http://schemas.microsoft.com/office/drawing/2014/main" id="{B383894F-AFD5-CB63-EAF6-ED9076EB4124}"/>
              </a:ext>
            </a:extLst>
          </p:cNvPr>
          <p:cNvSpPr txBox="1"/>
          <p:nvPr/>
        </p:nvSpPr>
        <p:spPr>
          <a:xfrm>
            <a:off x="336884" y="336884"/>
            <a:ext cx="11423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800" b="1">
                <a:solidFill>
                  <a:schemeClr val="accent1"/>
                </a:solidFill>
              </a:rPr>
              <a:t>Organisering av Nav-kontorene i Nordland</a:t>
            </a:r>
          </a:p>
        </p:txBody>
      </p:sp>
      <p:sp>
        <p:nvSpPr>
          <p:cNvPr id="54" name="TekstSylinder 53">
            <a:extLst>
              <a:ext uri="{FF2B5EF4-FFF2-40B4-BE49-F238E27FC236}">
                <a16:creationId xmlns:a16="http://schemas.microsoft.com/office/drawing/2014/main" id="{0D2CA197-08BD-74A4-1FD1-6BD695252082}"/>
              </a:ext>
            </a:extLst>
          </p:cNvPr>
          <p:cNvSpPr txBox="1"/>
          <p:nvPr/>
        </p:nvSpPr>
        <p:spPr>
          <a:xfrm>
            <a:off x="9234237" y="1720517"/>
            <a:ext cx="26208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>
                <a:solidFill>
                  <a:schemeClr val="accent1"/>
                </a:solidFill>
              </a:rPr>
              <a:t>Partnerskap med</a:t>
            </a:r>
          </a:p>
          <a:p>
            <a:r>
              <a:rPr lang="nb-NO" sz="2000" b="1">
                <a:solidFill>
                  <a:schemeClr val="accent1"/>
                </a:solidFill>
              </a:rPr>
              <a:t>41 kommuner</a:t>
            </a:r>
          </a:p>
          <a:p>
            <a:r>
              <a:rPr lang="nb-NO" sz="2000" b="1">
                <a:solidFill>
                  <a:schemeClr val="accent1"/>
                </a:solidFill>
              </a:rPr>
              <a:t>22 Nav-kontor</a:t>
            </a:r>
          </a:p>
        </p:txBody>
      </p:sp>
      <p:sp>
        <p:nvSpPr>
          <p:cNvPr id="55" name="TekstSylinder 54">
            <a:extLst>
              <a:ext uri="{FF2B5EF4-FFF2-40B4-BE49-F238E27FC236}">
                <a16:creationId xmlns:a16="http://schemas.microsoft.com/office/drawing/2014/main" id="{E59480A8-33BB-16D8-AA46-4ED9D93CBD93}"/>
              </a:ext>
            </a:extLst>
          </p:cNvPr>
          <p:cNvSpPr txBox="1"/>
          <p:nvPr/>
        </p:nvSpPr>
        <p:spPr>
          <a:xfrm>
            <a:off x="9376583" y="4950497"/>
            <a:ext cx="28434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err="1">
                <a:solidFill>
                  <a:schemeClr val="accent1"/>
                </a:solidFill>
              </a:rPr>
              <a:t>Vertsommunesamarbeid</a:t>
            </a:r>
            <a:endParaRPr lang="nb-NO" sz="2000" b="1">
              <a:solidFill>
                <a:schemeClr val="accent1"/>
              </a:solidFill>
            </a:endParaRPr>
          </a:p>
          <a:p>
            <a:endParaRPr lang="nb-NO" sz="2000" b="1">
              <a:solidFill>
                <a:schemeClr val="accent1"/>
              </a:solidFill>
            </a:endParaRPr>
          </a:p>
          <a:p>
            <a:r>
              <a:rPr lang="nb-NO" sz="2000" b="1">
                <a:solidFill>
                  <a:schemeClr val="accent1"/>
                </a:solidFill>
              </a:rPr>
              <a:t>Tjenesteområder</a:t>
            </a:r>
          </a:p>
        </p:txBody>
      </p:sp>
      <p:sp>
        <p:nvSpPr>
          <p:cNvPr id="56" name="Rektangel: avrundede hjørner 55">
            <a:extLst>
              <a:ext uri="{FF2B5EF4-FFF2-40B4-BE49-F238E27FC236}">
                <a16:creationId xmlns:a16="http://schemas.microsoft.com/office/drawing/2014/main" id="{43A399C6-CF73-1BB1-8DC3-144FE3BABA9B}"/>
              </a:ext>
            </a:extLst>
          </p:cNvPr>
          <p:cNvSpPr/>
          <p:nvPr/>
        </p:nvSpPr>
        <p:spPr>
          <a:xfrm>
            <a:off x="9470844" y="4818649"/>
            <a:ext cx="401067" cy="192504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7" name="Rektangel: avrundede hjørner 56">
            <a:extLst>
              <a:ext uri="{FF2B5EF4-FFF2-40B4-BE49-F238E27FC236}">
                <a16:creationId xmlns:a16="http://schemas.microsoft.com/office/drawing/2014/main" id="{81213B64-FC16-BB68-53DD-32795F657328}"/>
              </a:ext>
            </a:extLst>
          </p:cNvPr>
          <p:cNvSpPr/>
          <p:nvPr/>
        </p:nvSpPr>
        <p:spPr>
          <a:xfrm>
            <a:off x="9470844" y="5442287"/>
            <a:ext cx="401067" cy="192504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6921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852CED4B-CF29-C5B7-8B85-5DDF7ADCF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Eksempler:</a:t>
            </a:r>
          </a:p>
        </p:txBody>
      </p:sp>
    </p:spTree>
    <p:extLst>
      <p:ext uri="{BB962C8B-B14F-4D97-AF65-F5344CB8AC3E}">
        <p14:creationId xmlns:p14="http://schemas.microsoft.com/office/powerpoint/2010/main" val="412475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BF1563-9410-473D-B530-50DF1FEA5A38}"/>
              </a:ext>
            </a:extLst>
          </p:cNvPr>
          <p:cNvSpPr/>
          <p:nvPr/>
        </p:nvSpPr>
        <p:spPr>
          <a:xfrm>
            <a:off x="10795000" y="1905000"/>
            <a:ext cx="152400" cy="2794000"/>
          </a:xfrm>
          <a:prstGeom prst="rect">
            <a:avLst/>
          </a:prstGeom>
          <a:solidFill>
            <a:srgbClr val="B78E5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C98CDC8-BA56-47AB-12C7-BD33009E5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4600" b="1"/>
              <a:t>Alise (19) i Jobb</a:t>
            </a:r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CFA780A-1652-C1FE-12B3-D6A8D0C689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625600"/>
            <a:ext cx="4318000" cy="4826000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06599EC-D940-8560-CDF3-59CD6EBF8A5E}"/>
              </a:ext>
            </a:extLst>
          </p:cNvPr>
          <p:cNvSpPr txBox="1"/>
          <p:nvPr/>
        </p:nvSpPr>
        <p:spPr>
          <a:xfrm>
            <a:off x="5632450" y="622300"/>
            <a:ext cx="4908550" cy="3098800"/>
          </a:xfrm>
          <a:prstGeom prst="rect">
            <a:avLst/>
          </a:prstGeom>
          <a:noFill/>
        </p:spPr>
        <p:txBody>
          <a:bodyPr wrap="square" lIns="101600" tIns="101600" rIns="101600" bIns="101600" rtlCol="0" anchor="ctr" anchorCtr="0">
            <a:normAutofit fontScale="77500" lnSpcReduction="20000"/>
          </a:bodyPr>
          <a:lstStyle/>
          <a:p>
            <a:pPr>
              <a:spcAft>
                <a:spcPts val="400"/>
              </a:spcAft>
            </a:pPr>
            <a:r>
              <a:rPr lang="nb-NO" sz="3000" b="1">
                <a:solidFill>
                  <a:schemeClr val="tx2">
                    <a:lumMod val="75000"/>
                    <a:lumOff val="25000"/>
                  </a:schemeClr>
                </a:solidFill>
              </a:rPr>
              <a:t>Los som bryr seg</a:t>
            </a:r>
          </a:p>
          <a:p>
            <a:pPr>
              <a:spcAft>
                <a:spcPts val="400"/>
              </a:spcAft>
            </a:pPr>
            <a:r>
              <a:rPr lang="nb-NO" sz="3000" b="1">
                <a:solidFill>
                  <a:schemeClr val="tx2">
                    <a:lumMod val="75000"/>
                    <a:lumOff val="25000"/>
                  </a:schemeClr>
                </a:solidFill>
              </a:rPr>
              <a:t>– Roper navnet mitt</a:t>
            </a:r>
          </a:p>
          <a:p>
            <a:pPr>
              <a:spcAft>
                <a:spcPts val="400"/>
              </a:spcAft>
            </a:pPr>
            <a:r>
              <a:rPr lang="nb-NO" sz="3000" b="1">
                <a:solidFill>
                  <a:schemeClr val="tx2">
                    <a:lumMod val="75000"/>
                    <a:lumOff val="25000"/>
                  </a:schemeClr>
                </a:solidFill>
              </a:rPr>
              <a:t>Stor egeninnsats</a:t>
            </a:r>
          </a:p>
          <a:p>
            <a:pPr>
              <a:spcAft>
                <a:spcPts val="400"/>
              </a:spcAft>
            </a:pPr>
            <a:r>
              <a:rPr lang="nb-NO" sz="3000" b="1">
                <a:solidFill>
                  <a:schemeClr val="tx2">
                    <a:lumMod val="75000"/>
                    <a:lumOff val="25000"/>
                  </a:schemeClr>
                </a:solidFill>
              </a:rPr>
              <a:t>Fremtidstro</a:t>
            </a:r>
          </a:p>
          <a:p>
            <a:pPr>
              <a:spcAft>
                <a:spcPts val="400"/>
              </a:spcAft>
            </a:pPr>
            <a:r>
              <a:rPr lang="nb-NO" sz="3000" b="1">
                <a:solidFill>
                  <a:schemeClr val="tx2">
                    <a:lumMod val="75000"/>
                    <a:lumOff val="25000"/>
                  </a:schemeClr>
                </a:solidFill>
              </a:rPr>
              <a:t>Samfunnet har våknet</a:t>
            </a:r>
          </a:p>
          <a:p>
            <a:pPr>
              <a:spcAft>
                <a:spcPts val="400"/>
              </a:spcAft>
            </a:pPr>
            <a:r>
              <a:rPr lang="nb-NO" sz="4100" b="1">
                <a:solidFill>
                  <a:schemeClr val="tx2">
                    <a:lumMod val="75000"/>
                    <a:lumOff val="25000"/>
                  </a:schemeClr>
                </a:solidFill>
              </a:rPr>
              <a:t>Samarbeid mellom Jobblos og Nav førte til barnehagejobb</a:t>
            </a:r>
            <a:endParaRPr lang="en-US" sz="410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DBCB8136-68AF-8378-6166-800CB8834AC1}"/>
              </a:ext>
            </a:extLst>
          </p:cNvPr>
          <p:cNvSpPr txBox="1"/>
          <p:nvPr/>
        </p:nvSpPr>
        <p:spPr>
          <a:xfrm>
            <a:off x="5740400" y="3822700"/>
            <a:ext cx="4546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>
                <a:solidFill>
                  <a:schemeClr val="tx2">
                    <a:lumMod val="75000"/>
                    <a:lumOff val="25000"/>
                  </a:schemeClr>
                </a:solidFill>
              </a:rPr>
              <a:t>I slutten av april ble det på Brønnøy Næringsforums månedlige lunsj presentert tallfakta som rystet tilhørerne. På Sør-Helgeland er det rundt 100 ungdommer i alderen 15 til 24 år som verken går på skole eller er i jobb.</a:t>
            </a:r>
          </a:p>
        </p:txBody>
      </p:sp>
    </p:spTree>
    <p:extLst>
      <p:ext uri="{BB962C8B-B14F-4D97-AF65-F5344CB8AC3E}">
        <p14:creationId xmlns:p14="http://schemas.microsoft.com/office/powerpoint/2010/main" val="1974440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8D097E-7C79-CC94-AA07-1E403F1D17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EFFCC4A-67FA-6BF5-E77A-398EA00548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081B93C-F8A5-34FC-A6F6-C5287DA915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99" y="459492"/>
            <a:ext cx="6065975" cy="559294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3D8B443-1E09-3C39-C8FC-C6449FB2A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974" y="459492"/>
            <a:ext cx="5231946" cy="92273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34C88365-82DB-DE4C-61A5-D191338FC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918" y="1430459"/>
            <a:ext cx="5230002" cy="3538514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AB1AAA3-15BB-57E6-64CD-6BCBB53AF1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711" y="4561840"/>
            <a:ext cx="5392208" cy="212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602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CCC1F0A-336D-4D52-7104-A3A020D867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4C8C4F9-AFA2-BC32-A3B9-711993D8D7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69C59762-5898-B35D-1343-038D79537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4" y="464024"/>
            <a:ext cx="4999526" cy="5834418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A62327D-1038-A019-093D-B9F4769F49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020" y="559558"/>
            <a:ext cx="5308961" cy="564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489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itle 1">
            <a:extLst>
              <a:ext uri="{FF2B5EF4-FFF2-40B4-BE49-F238E27FC236}">
                <a16:creationId xmlns:a16="http://schemas.microsoft.com/office/drawing/2014/main" id="{1E5B37BD-5DC1-3F3A-34D0-A13FD7E39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10515600" cy="1072080"/>
          </a:xfrm>
        </p:spPr>
        <p:txBody>
          <a:bodyPr>
            <a:normAutofit fontScale="90000"/>
          </a:bodyPr>
          <a:lstStyle/>
          <a:p>
            <a:br>
              <a:rPr lang="nb-NO" sz="2000" b="1"/>
            </a:br>
            <a:br>
              <a:rPr lang="nb-NO" sz="2000" b="1"/>
            </a:br>
            <a:r>
              <a:rPr lang="nb-NO" sz="3100" b="1"/>
              <a:t>Ungdom er den gruppa vi prioriterer høyest</a:t>
            </a:r>
            <a:br>
              <a:rPr lang="nb-NO" sz="3100"/>
            </a:br>
            <a:r>
              <a:rPr lang="nb-NO" sz="1600"/>
              <a:t>Det innebærer blant annet at alle ungdommer vi hjelper skal ha en fast kontaktperson, sier Bente Torbjørnsen, avdelingsleder Bedrift i </a:t>
            </a:r>
            <a:r>
              <a:rPr lang="nb-NO" sz="1600" b="1"/>
              <a:t>Nav</a:t>
            </a:r>
            <a:r>
              <a:rPr lang="nb-NO" sz="1600"/>
              <a:t> Sortland.</a:t>
            </a:r>
            <a:br>
              <a:rPr lang="nb-NO"/>
            </a:br>
            <a:endParaRPr lang="en-US"/>
          </a:p>
        </p:txBody>
      </p:sp>
      <p:pic>
        <p:nvPicPr>
          <p:cNvPr id="1026" name="Picture 2" descr="Document facscimile">
            <a:extLst>
              <a:ext uri="{FF2B5EF4-FFF2-40B4-BE49-F238E27FC236}">
                <a16:creationId xmlns:a16="http://schemas.microsoft.com/office/drawing/2014/main" id="{8900480D-5B20-551A-2E23-CBD31B2BC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571" y="1654629"/>
            <a:ext cx="4669971" cy="452233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033" name="Content Placeholder 3">
            <a:extLst>
              <a:ext uri="{FF2B5EF4-FFF2-40B4-BE49-F238E27FC236}">
                <a16:creationId xmlns:a16="http://schemas.microsoft.com/office/drawing/2014/main" id="{7C8E1B81-69F0-E99E-81C9-42DA4D62C0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06143" y="1844221"/>
            <a:ext cx="5181600" cy="4351338"/>
          </a:xfrm>
        </p:spPr>
        <p:txBody>
          <a:bodyPr>
            <a:normAutofit fontScale="25000" lnSpcReduction="20000"/>
          </a:bodyPr>
          <a:lstStyle/>
          <a:p>
            <a:r>
              <a:rPr lang="nb-NO" sz="6400"/>
              <a:t>Sandra Dahl Pettersen i </a:t>
            </a:r>
            <a:r>
              <a:rPr lang="nb-NO" sz="6400" b="1"/>
              <a:t>Navs</a:t>
            </a:r>
            <a:r>
              <a:rPr lang="nb-NO" sz="6400"/>
              <a:t> ungdomsteam har vært Arons veileder siden 2022. Da hun begynte å følge ham opp var han kommet dit at han ønsket å søke om uføretrygd.</a:t>
            </a:r>
            <a:br>
              <a:rPr lang="nb-NO" sz="6400"/>
            </a:br>
            <a:br>
              <a:rPr lang="nb-NO" sz="6400"/>
            </a:br>
            <a:r>
              <a:rPr lang="nb-NO" sz="6400"/>
              <a:t>…. skrevet en henvisning til Sortlandshjelpa, for å sette Aron i kontakt med dem. Og slik ble han tildelt en jobbspesialist – et frivillig tilbud til de som ønsker å få eller beholde arbeid, eller komme ut i utdannelse. </a:t>
            </a:r>
            <a:r>
              <a:rPr lang="nb-NO" sz="6400" err="1"/>
              <a:t>Hassira</a:t>
            </a:r>
            <a:r>
              <a:rPr lang="nb-NO" sz="6400"/>
              <a:t> </a:t>
            </a:r>
            <a:r>
              <a:rPr lang="nb-NO" sz="6400" err="1"/>
              <a:t>Monshouwer</a:t>
            </a:r>
            <a:r>
              <a:rPr lang="nb-NO" sz="6400"/>
              <a:t> er IPS jobbspesialist i </a:t>
            </a:r>
            <a:r>
              <a:rPr lang="nb-NO" sz="6400" b="1"/>
              <a:t>Nav</a:t>
            </a:r>
            <a:r>
              <a:rPr lang="nb-NO" sz="6400"/>
              <a:t>, og jobber i samarbeid med Sortlandshjelpa. Nå kan Aron lett ta kontakt med både henne og Sandra når han trenger bistand.</a:t>
            </a:r>
          </a:p>
          <a:p>
            <a:endParaRPr lang="nb-NO"/>
          </a:p>
          <a:p>
            <a:r>
              <a:rPr lang="nb-NO" sz="6400"/>
              <a:t>– Skulle jeg gjort alt dette alene, tror jeg at jeg hadde stått like fast fortsatt. Jeg har oppdaget at </a:t>
            </a:r>
            <a:r>
              <a:rPr lang="nb-NO" sz="6400" b="1"/>
              <a:t>Nav</a:t>
            </a:r>
            <a:r>
              <a:rPr lang="nb-NO" sz="6400"/>
              <a:t> kan hjelpe meg med mye, og det har fungert godt med den personlige oppfølginga. Nå har jeg noen jeg kan ta med meg på jobbintervju, for eksempel, sier Aron.</a:t>
            </a:r>
            <a:br>
              <a:rPr lang="nb-NO" sz="6400"/>
            </a:br>
            <a:endParaRPr lang="nb-NO" sz="6400"/>
          </a:p>
          <a:p>
            <a:r>
              <a:rPr lang="nb-NO" sz="6400"/>
              <a:t>Vi er mange som har villet hjelpe. Dette er et samarbeid mellom Sortland videregående skole, oppfølgingstjenesten, </a:t>
            </a:r>
            <a:r>
              <a:rPr lang="nb-NO" sz="6400" b="1"/>
              <a:t>Nav</a:t>
            </a:r>
            <a:r>
              <a:rPr lang="nb-NO" sz="6400"/>
              <a:t> og Sortlandshjelpa, sier Sandra Dahl Pettersen.</a:t>
            </a:r>
            <a:endParaRPr lang="en-US" sz="6400"/>
          </a:p>
        </p:txBody>
      </p:sp>
    </p:spTree>
    <p:extLst>
      <p:ext uri="{BB962C8B-B14F-4D97-AF65-F5344CB8AC3E}">
        <p14:creationId xmlns:p14="http://schemas.microsoft.com/office/powerpoint/2010/main" val="3776887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6F324E-7718-C822-DDAE-9010A9DDE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Rana – suksess og besøk av ministeren i 2025:</a:t>
            </a:r>
          </a:p>
        </p:txBody>
      </p:sp>
      <p:pic>
        <p:nvPicPr>
          <p:cNvPr id="6" name="Plassholder for innhold 5" descr="Et bilde som inneholder klær, person, sko, mann&#10;&#10;KI-generert innhold kan være feil.">
            <a:extLst>
              <a:ext uri="{FF2B5EF4-FFF2-40B4-BE49-F238E27FC236}">
                <a16:creationId xmlns:a16="http://schemas.microsoft.com/office/drawing/2014/main" id="{45FF0DC6-2D7F-F80A-D768-28AB26CD9F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97248" y="1825625"/>
            <a:ext cx="3263503" cy="4351338"/>
          </a:xfrm>
        </p:spPr>
      </p:pic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EDD2D39C-E695-60B4-7CFA-2522BB2268E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60751" y="1825625"/>
            <a:ext cx="45631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921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D25571D7-3C4E-0648-9882-F33F7B569A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" r="-1" b="16944"/>
          <a:stretch>
            <a:fillRect/>
          </a:stretch>
        </p:blipFill>
        <p:spPr>
          <a:xfrm>
            <a:off x="5973237" y="602647"/>
            <a:ext cx="5652706" cy="5652706"/>
          </a:xfrm>
          <a:prstGeom prst="rect">
            <a:avLst/>
          </a:pr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BF34DD15-8CA8-FE35-4059-9E9637E73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410" y="2492822"/>
            <a:ext cx="5533571" cy="1072080"/>
          </a:xfrm>
        </p:spPr>
        <p:txBody>
          <a:bodyPr anchor="ctr">
            <a:normAutofit/>
          </a:bodyPr>
          <a:lstStyle/>
          <a:p>
            <a:r>
              <a:rPr lang="nb-NO" b="1"/>
              <a:t>I juni 2026 bestod Magnus svenneprøven i tømrerfaget</a:t>
            </a:r>
          </a:p>
        </p:txBody>
      </p:sp>
    </p:spTree>
    <p:extLst>
      <p:ext uri="{BB962C8B-B14F-4D97-AF65-F5344CB8AC3E}">
        <p14:creationId xmlns:p14="http://schemas.microsoft.com/office/powerpoint/2010/main" val="1053026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4EE278-ADAD-D394-A60F-DDBAA8EFEA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30A3203-D797-1413-A504-E5E22F06B3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F2277AF-5EE7-8001-D63B-96C0DA6F8D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92" y="74559"/>
            <a:ext cx="5482224" cy="6339550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7A92CF51-AE6B-C233-C317-02C34C44E2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30" y="1122363"/>
            <a:ext cx="5837125" cy="4613274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221108E-C494-6A3B-2643-699FFA518452}"/>
              </a:ext>
            </a:extLst>
          </p:cNvPr>
          <p:cNvSpPr txBox="1"/>
          <p:nvPr/>
        </p:nvSpPr>
        <p:spPr>
          <a:xfrm>
            <a:off x="5164595" y="6414109"/>
            <a:ext cx="64397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Fra Bodø.NU 31.august 2026</a:t>
            </a:r>
          </a:p>
        </p:txBody>
      </p:sp>
    </p:spTree>
    <p:extLst>
      <p:ext uri="{BB962C8B-B14F-4D97-AF65-F5344CB8AC3E}">
        <p14:creationId xmlns:p14="http://schemas.microsoft.com/office/powerpoint/2010/main" val="2888219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F1B6568-2145-632E-C998-EBD7162A78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90049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33E45B73-7963-DA44-4F89-A0708CAA0B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Arctic race i Vesterålen og Ofoten:</a:t>
            </a:r>
          </a:p>
        </p:txBody>
      </p:sp>
    </p:spTree>
    <p:extLst>
      <p:ext uri="{BB962C8B-B14F-4D97-AF65-F5344CB8AC3E}">
        <p14:creationId xmlns:p14="http://schemas.microsoft.com/office/powerpoint/2010/main" val="5907078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382E1AD-E342-9300-FE4B-BFB837E4FE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2"/>
          <a:stretch>
            <a:fillRect/>
          </a:stretch>
        </p:blipFill>
        <p:spPr>
          <a:xfrm>
            <a:off x="5973237" y="602647"/>
            <a:ext cx="5652706" cy="5652706"/>
          </a:xfrm>
          <a:prstGeom prst="ellipse">
            <a:avLst/>
          </a:prstGeom>
          <a:noFill/>
        </p:spPr>
      </p:pic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3A1C5220-7B5A-CCE9-5E2A-DDB0174D63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8435" r="-2" b="25648"/>
          <a:stretch>
            <a:fillRect/>
          </a:stretch>
        </p:blipFill>
        <p:spPr>
          <a:xfrm>
            <a:off x="838200" y="1825625"/>
            <a:ext cx="4951021" cy="4351338"/>
          </a:xfrm>
          <a:prstGeom prst="rect">
            <a:avLst/>
          </a:prstGeom>
          <a:noFill/>
        </p:spPr>
      </p:pic>
      <p:sp>
        <p:nvSpPr>
          <p:cNvPr id="13" name="Title 3">
            <a:extLst>
              <a:ext uri="{FF2B5EF4-FFF2-40B4-BE49-F238E27FC236}">
                <a16:creationId xmlns:a16="http://schemas.microsoft.com/office/drawing/2014/main" id="{B66837EB-8F2A-FA50-772C-7DFEB29C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5533571" cy="1072080"/>
          </a:xfrm>
        </p:spPr>
        <p:txBody>
          <a:bodyPr anchor="ctr">
            <a:normAutofit/>
          </a:bodyPr>
          <a:lstStyle/>
          <a:p>
            <a:r>
              <a:rPr lang="en-US"/>
              <a:t>Nav </a:t>
            </a:r>
            <a:r>
              <a:rPr lang="en-US" err="1"/>
              <a:t>Andøy</a:t>
            </a:r>
            <a:r>
              <a:rPr lang="en-US"/>
              <a:t> og Nav Øksnes - </a:t>
            </a:r>
            <a:r>
              <a:rPr lang="en-US" err="1"/>
              <a:t>på</a:t>
            </a:r>
            <a:r>
              <a:rPr lang="en-US"/>
              <a:t> stand:</a:t>
            </a:r>
          </a:p>
        </p:txBody>
      </p:sp>
    </p:spTree>
    <p:extLst>
      <p:ext uri="{BB962C8B-B14F-4D97-AF65-F5344CB8AC3E}">
        <p14:creationId xmlns:p14="http://schemas.microsoft.com/office/powerpoint/2010/main" val="7993769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D0307A4-72C6-BFC7-41DF-6C3B1337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78" r="-1" b="15222"/>
          <a:stretch>
            <a:fillRect/>
          </a:stretch>
        </p:blipFill>
        <p:spPr bwMode="auto">
          <a:xfrm>
            <a:off x="5973237" y="602647"/>
            <a:ext cx="5652706" cy="565270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73D2BD09-39C5-E900-7B84-88895914A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60" r="-2" b="22722"/>
          <a:stretch>
            <a:fillRect/>
          </a:stretch>
        </p:blipFill>
        <p:spPr bwMode="auto">
          <a:xfrm>
            <a:off x="838200" y="1825625"/>
            <a:ext cx="495102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" name="Title 1">
            <a:extLst>
              <a:ext uri="{FF2B5EF4-FFF2-40B4-BE49-F238E27FC236}">
                <a16:creationId xmlns:a16="http://schemas.microsoft.com/office/drawing/2014/main" id="{6748BAC1-FBB7-B87B-624C-43751B924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5533571" cy="1072080"/>
          </a:xfrm>
        </p:spPr>
        <p:txBody>
          <a:bodyPr anchor="ctr">
            <a:normAutofit/>
          </a:bodyPr>
          <a:lstStyle/>
          <a:p>
            <a:r>
              <a:rPr lang="en-US" err="1"/>
              <a:t>På</a:t>
            </a:r>
            <a:r>
              <a:rPr lang="en-US"/>
              <a:t> Sortland – Geir, Nav Sortland stiller </a:t>
            </a:r>
            <a:r>
              <a:rPr lang="en-US" err="1"/>
              <a:t>opp</a:t>
            </a:r>
            <a:r>
              <a:rPr lang="en-US"/>
              <a:t></a:t>
            </a:r>
          </a:p>
        </p:txBody>
      </p:sp>
    </p:spTree>
    <p:extLst>
      <p:ext uri="{BB962C8B-B14F-4D97-AF65-F5344CB8AC3E}">
        <p14:creationId xmlns:p14="http://schemas.microsoft.com/office/powerpoint/2010/main" val="3660761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7E1B684-6ADA-87E5-4D08-CDFAB8FDD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11143" y="1311215"/>
            <a:ext cx="6415721" cy="4811791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Title 2">
            <a:extLst>
              <a:ext uri="{FF2B5EF4-FFF2-40B4-BE49-F238E27FC236}">
                <a16:creationId xmlns:a16="http://schemas.microsoft.com/office/drawing/2014/main" id="{9222D835-6D9D-8870-2AC5-DA512D200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72" y="330615"/>
            <a:ext cx="11363864" cy="722895"/>
          </a:xfrm>
        </p:spPr>
        <p:txBody>
          <a:bodyPr/>
          <a:lstStyle/>
          <a:p>
            <a:r>
              <a:rPr lang="en-US"/>
              <a:t>Nav Bø:</a:t>
            </a:r>
          </a:p>
        </p:txBody>
      </p:sp>
    </p:spTree>
    <p:extLst>
      <p:ext uri="{BB962C8B-B14F-4D97-AF65-F5344CB8AC3E}">
        <p14:creationId xmlns:p14="http://schemas.microsoft.com/office/powerpoint/2010/main" val="1630971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>
            <a:extLst>
              <a:ext uri="{FF2B5EF4-FFF2-40B4-BE49-F238E27FC236}">
                <a16:creationId xmlns:a16="http://schemas.microsoft.com/office/drawing/2014/main" id="{70476B47-B93B-5687-B7AB-FEC324BC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89" r="2" b="21462"/>
          <a:stretch>
            <a:fillRect/>
          </a:stretch>
        </p:blipFill>
        <p:spPr bwMode="auto">
          <a:xfrm>
            <a:off x="5973237" y="602647"/>
            <a:ext cx="5652706" cy="5652706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EF43AAE-D034-C3DC-EEAF-378BE63A0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20" r="1" b="35652"/>
          <a:stretch>
            <a:fillRect/>
          </a:stretch>
        </p:blipFill>
        <p:spPr bwMode="auto">
          <a:xfrm>
            <a:off x="838200" y="1825625"/>
            <a:ext cx="495102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6" name="Title 3">
            <a:extLst>
              <a:ext uri="{FF2B5EF4-FFF2-40B4-BE49-F238E27FC236}">
                <a16:creationId xmlns:a16="http://schemas.microsoft.com/office/drawing/2014/main" id="{57CB631D-27FA-6B96-79FE-27B5CFC36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400"/>
            <a:ext cx="5533571" cy="1072080"/>
          </a:xfrm>
        </p:spPr>
        <p:txBody>
          <a:bodyPr/>
          <a:lstStyle/>
          <a:p>
            <a:r>
              <a:rPr lang="en-US" err="1"/>
              <a:t>Folkefesten</a:t>
            </a:r>
            <a:r>
              <a:rPr lang="en-US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0355472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1523577-6B9A-808A-EC15-75FF1B82B8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7396" b="635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395072D-B627-0972-A5D9-56E6E6098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4978400"/>
            <a:ext cx="12192000" cy="1294006"/>
          </a:xfrm>
        </p:spPr>
        <p:txBody>
          <a:bodyPr/>
          <a:lstStyle/>
          <a:p>
            <a:r>
              <a:rPr lang="en-US"/>
              <a:t>Det er OSS det </a:t>
            </a:r>
            <a:r>
              <a:rPr lang="en-US" err="1"/>
              <a:t>kommer</a:t>
            </a:r>
            <a:r>
              <a:rPr lang="en-US"/>
              <a:t> an </a:t>
            </a:r>
            <a:r>
              <a:rPr lang="en-US" err="1"/>
              <a:t>på</a:t>
            </a:r>
            <a:r>
              <a:rPr lang="en-US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62947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NAV">
      <a:dk1>
        <a:srgbClr val="000000"/>
      </a:dk1>
      <a:lt1>
        <a:srgbClr val="FFFFFF"/>
      </a:lt1>
      <a:dk2>
        <a:srgbClr val="3E3832"/>
      </a:dk2>
      <a:lt2>
        <a:srgbClr val="E9E7E7"/>
      </a:lt2>
      <a:accent1>
        <a:srgbClr val="C30000"/>
      </a:accent1>
      <a:accent2>
        <a:srgbClr val="0067C5"/>
      </a:accent2>
      <a:accent3>
        <a:srgbClr val="A2AD00"/>
      </a:accent3>
      <a:accent4>
        <a:srgbClr val="FF9100"/>
      </a:accent4>
      <a:accent5>
        <a:srgbClr val="06893A"/>
      </a:accent5>
      <a:accent6>
        <a:srgbClr val="634689"/>
      </a:accent6>
      <a:hlink>
        <a:srgbClr val="0067C5"/>
      </a:hlink>
      <a:folHlink>
        <a:srgbClr val="63468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AV_Mørk Grå1" id="{9097830E-2830-3C40-ABD4-34CE29F0FEB6}" vid="{A3BA7BEC-BB23-104B-9D68-3691F3F2526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F4868716217F48A9EDAC21EC245901" ma:contentTypeVersion="13" ma:contentTypeDescription="Opprett et nytt dokument." ma:contentTypeScope="" ma:versionID="d8c7bf7ccec0557a4de1b69caa34a004">
  <xsd:schema xmlns:xsd="http://www.w3.org/2001/XMLSchema" xmlns:xs="http://www.w3.org/2001/XMLSchema" xmlns:p="http://schemas.microsoft.com/office/2006/metadata/properties" xmlns:ns2="9d102cca-9c33-46d0-8712-af6058e5e7a6" xmlns:ns3="bca876f3-cbc6-4d17-ac91-3f223f7aa3fa" targetNamespace="http://schemas.microsoft.com/office/2006/metadata/properties" ma:root="true" ma:fieldsID="267c3826d875ed31dadfd517022cf7d5" ns2:_="" ns3:_="">
    <xsd:import namespace="9d102cca-9c33-46d0-8712-af6058e5e7a6"/>
    <xsd:import namespace="bca876f3-cbc6-4d17-ac91-3f223f7aa3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02cca-9c33-46d0-8712-af6058e5e7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Bildemerkelapper" ma:readOnly="false" ma:fieldId="{5cf76f15-5ced-4ddc-b409-7134ff3c332f}" ma:taxonomyMulti="true" ma:sspId="2228493a-ba9a-494e-af97-f05f01d29c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a876f3-cbc6-4d17-ac91-3f223f7aa3f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bb80b2bd-fabf-4c1d-8b9f-22cec48660f6}" ma:internalName="TaxCatchAll" ma:showField="CatchAllData" ma:web="bca876f3-cbc6-4d17-ac91-3f223f7aa3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a876f3-cbc6-4d17-ac91-3f223f7aa3fa" xsi:nil="true"/>
    <lcf76f155ced4ddcb4097134ff3c332f xmlns="9d102cca-9c33-46d0-8712-af6058e5e7a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51672F6-B99B-4FF6-BBD0-B2BB04030DC1}">
  <ds:schemaRefs>
    <ds:schemaRef ds:uri="9d102cca-9c33-46d0-8712-af6058e5e7a6"/>
    <ds:schemaRef ds:uri="bca876f3-cbc6-4d17-ac91-3f223f7aa3f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0BA16CF-69EA-4443-BEE0-73385E2EEDD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C591905-A811-45D1-A44B-D4999240A5F2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www.w3.org/XML/1998/namespace"/>
    <ds:schemaRef ds:uri="http://purl.org/dc/terms/"/>
    <ds:schemaRef ds:uri="f979e152-3237-4567-8e98-aa3526074255"/>
    <ds:schemaRef ds:uri="30ac3786-78c3-414b-815f-b4fca2e0bd42"/>
    <ds:schemaRef ds:uri="bca876f3-cbc6-4d17-ac91-3f223f7aa3fa"/>
    <ds:schemaRef ds:uri="9d102cca-9c33-46d0-8712-af6058e5e7a6"/>
  </ds:schemaRefs>
</ds:datastoreItem>
</file>

<file path=docMetadata/LabelInfo.xml><?xml version="1.0" encoding="utf-8"?>
<clbl:labelList xmlns:clbl="http://schemas.microsoft.com/office/2020/mipLabelMetadata">
  <clbl:label id="{d3491420-1ae2-4120-89e6-e6f668f067e2}" enabled="1" method="Standard" siteId="{62366534-1ec3-4962-8869-9b5535279d0b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NAV_Mørk Grå</Template>
  <TotalTime>0</TotalTime>
  <Words>984</Words>
  <Application>Microsoft Office PowerPoint</Application>
  <PresentationFormat>Widescreen</PresentationFormat>
  <Paragraphs>138</Paragraphs>
  <Slides>27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3" baseType="lpstr">
      <vt:lpstr>Arial</vt:lpstr>
      <vt:lpstr>Calibri</vt:lpstr>
      <vt:lpstr>Segoe UI</vt:lpstr>
      <vt:lpstr>Source Sans Pro</vt:lpstr>
      <vt:lpstr>Source Sans Pro Light</vt:lpstr>
      <vt:lpstr>Office-tema</vt:lpstr>
      <vt:lpstr>Brukerutvalget Nav i Nordland</vt:lpstr>
      <vt:lpstr>PowerPoint-presentasjon</vt:lpstr>
      <vt:lpstr>Prioriterte områder i 2026</vt:lpstr>
      <vt:lpstr>PowerPoint-presentasjon</vt:lpstr>
      <vt:lpstr>God internkontroll sikrer at riktig praksis følges </vt:lpstr>
      <vt:lpstr>PowerPoint-presentasjon</vt:lpstr>
      <vt:lpstr>Mulighetenes arbeidsmarked – for arbeidssøkere:</vt:lpstr>
      <vt:lpstr>Hvordan gi flere muligheten til å være i jobb:</vt:lpstr>
      <vt:lpstr>Nav i Nordland – organisering:</vt:lpstr>
      <vt:lpstr>PowerPoint-presentasjon</vt:lpstr>
      <vt:lpstr>PowerPoint-presentasjon</vt:lpstr>
      <vt:lpstr>PowerPoint-presentasjon</vt:lpstr>
      <vt:lpstr>Eksempler:</vt:lpstr>
      <vt:lpstr>Alise (19) i Jobb</vt:lpstr>
      <vt:lpstr>PowerPoint-presentasjon</vt:lpstr>
      <vt:lpstr>PowerPoint-presentasjon</vt:lpstr>
      <vt:lpstr>  Ungdom er den gruppa vi prioriterer høyest Det innebærer blant annet at alle ungdommer vi hjelper skal ha en fast kontaktperson, sier Bente Torbjørnsen, avdelingsleder Bedrift i Nav Sortland. </vt:lpstr>
      <vt:lpstr>Rana – suksess og besøk av ministeren i 2025:</vt:lpstr>
      <vt:lpstr>I juni 2026 bestod Magnus svenneprøven i tømrerfaget</vt:lpstr>
      <vt:lpstr>PowerPoint-presentasjon</vt:lpstr>
      <vt:lpstr>PowerPoint-presentasjon</vt:lpstr>
      <vt:lpstr>Arctic race i Vesterålen og Ofoten:</vt:lpstr>
      <vt:lpstr>Nav Andøy og Nav Øksnes - på stand:</vt:lpstr>
      <vt:lpstr>På Sortland – Geir, Nav Sortland stiller opp</vt:lpstr>
      <vt:lpstr>Nav Bø:</vt:lpstr>
      <vt:lpstr>Folkefesten!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Stavnes, Cathrine</dc:creator>
  <cp:keywords/>
  <dc:description/>
  <cp:lastModifiedBy>Kaarby, Finn</cp:lastModifiedBy>
  <cp:revision>1</cp:revision>
  <cp:lastPrinted>2020-04-21T11:47:02Z</cp:lastPrinted>
  <dcterms:created xsi:type="dcterms:W3CDTF">2026-09-11T11:24:35Z</dcterms:created>
  <dcterms:modified xsi:type="dcterms:W3CDTF">2026-10-12T13:34:19Z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0x010100A6F4868716217F48A9EDAC21EC245901</vt:lpwstr>
  </property>
  <property fmtid="{D5CDD505-2E9C-101B-9397-08002B2CF9AE}" pid="3" name="MSIP_Label_d3491420-1ae2-4120-89e6-e6f668f067e2_Enabled">
    <vt:lpwstr>true</vt:lpwstr>
  </property>
  <property fmtid="{D5CDD505-2E9C-101B-9397-08002B2CF9AE}" pid="4" name="MSIP_Label_d3491420-1ae2-4120-89e6-e6f668f067e2_SetDate">
    <vt:lpwstr>2020-07-17T08:50:42Z</vt:lpwstr>
  </property>
  <property fmtid="{D5CDD505-2E9C-101B-9397-08002B2CF9AE}" pid="5" name="MSIP_Label_d3491420-1ae2-4120-89e6-e6f668f067e2_Method">
    <vt:lpwstr>Standard</vt:lpwstr>
  </property>
  <property fmtid="{D5CDD505-2E9C-101B-9397-08002B2CF9AE}" pid="6" name="MSIP_Label_d3491420-1ae2-4120-89e6-e6f668f067e2_Name">
    <vt:lpwstr>d3491420-1ae2-4120-89e6-e6f668f067e2</vt:lpwstr>
  </property>
  <property fmtid="{D5CDD505-2E9C-101B-9397-08002B2CF9AE}" pid="7" name="MSIP_Label_d3491420-1ae2-4120-89e6-e6f668f067e2_SiteId">
    <vt:lpwstr>62366534-1ec3-4962-8869-9b5535279d0b</vt:lpwstr>
  </property>
  <property fmtid="{D5CDD505-2E9C-101B-9397-08002B2CF9AE}" pid="8" name="MSIP_Label_d3491420-1ae2-4120-89e6-e6f668f067e2_ActionId">
    <vt:lpwstr>6d3ec064-dec6-4fa1-9805-10fdcf9ce574</vt:lpwstr>
  </property>
  <property fmtid="{D5CDD505-2E9C-101B-9397-08002B2CF9AE}" pid="9" name="MSIP_Label_d3491420-1ae2-4120-89e6-e6f668f067e2_ContentBits">
    <vt:lpwstr>0</vt:lpwstr>
  </property>
  <property fmtid="{D5CDD505-2E9C-101B-9397-08002B2CF9AE}" pid="10" name="Order">
    <vt:r8>300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ExtendedDescription">
    <vt:lpwstr/>
  </property>
  <property fmtid="{D5CDD505-2E9C-101B-9397-08002B2CF9AE}" pid="14" name="TriggerFlowInfo">
    <vt:lpwstr/>
  </property>
  <property fmtid="{D5CDD505-2E9C-101B-9397-08002B2CF9AE}" pid="15" name="ComplianceAssetId">
    <vt:lpwstr/>
  </property>
  <property fmtid="{D5CDD505-2E9C-101B-9397-08002B2CF9AE}" pid="16" name="TemplateUrl">
    <vt:lpwstr/>
  </property>
</Properties>
</file>