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3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6327"/>
  </p:normalViewPr>
  <p:slideViewPr>
    <p:cSldViewPr snapToGrid="0" snapToObjects="1">
      <p:cViewPr varScale="1">
        <p:scale>
          <a:sx n="159" d="100"/>
          <a:sy n="159" d="100"/>
        </p:scale>
        <p:origin x="30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B06FD-D711-124E-A3E3-0FBE1F8F0CE4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B4BBF-70B9-8047-B02F-2484F1EA6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3860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CD74E5-8D3F-5F45-AF55-379CE17407B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5314" y="2684746"/>
            <a:ext cx="6551347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C570008-A996-2D4B-88A3-9861CBD4FE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315" y="4173253"/>
            <a:ext cx="5888738" cy="99116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bilde 3">
            <a:extLst>
              <a:ext uri="{FF2B5EF4-FFF2-40B4-BE49-F238E27FC236}">
                <a16:creationId xmlns:a16="http://schemas.microsoft.com/office/drawing/2014/main" id="{195ACC3E-6C58-8E40-A78D-5639EBDF9C43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 bwMode="auto">
          <a:xfrm>
            <a:off x="6160021" y="0"/>
            <a:ext cx="6031979" cy="6858000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567" h="3913125">
                <a:moveTo>
                  <a:pt x="0" y="3910014"/>
                </a:moveTo>
                <a:lnTo>
                  <a:pt x="1042924" y="0"/>
                </a:lnTo>
                <a:lnTo>
                  <a:pt x="2296533" y="795"/>
                </a:lnTo>
                <a:cubicBezTo>
                  <a:pt x="2292267" y="1303074"/>
                  <a:pt x="2301697" y="2610846"/>
                  <a:pt x="2297431" y="3913125"/>
                </a:cubicBezTo>
                <a:lnTo>
                  <a:pt x="0" y="39100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440000" tIns="468000" bIns="0" anchor="ctr" anchorCtr="0">
            <a:normAutofit/>
          </a:bodyPr>
          <a:lstStyle>
            <a:lvl1pPr marL="0" indent="0" algn="ctr">
              <a:buNone/>
              <a:defRPr sz="14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5AB20B5-22F5-7F42-98FA-915865BDDA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5314" y="6193407"/>
            <a:ext cx="5062686" cy="431800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5pPr marL="1517650" indent="0">
              <a:buNone/>
              <a:defRPr/>
            </a:lvl5pPr>
          </a:lstStyle>
          <a:p>
            <a:pPr lvl="0"/>
            <a:r>
              <a:rPr lang="en-GB" dirty="0"/>
              <a:t>Dato  //  </a:t>
            </a:r>
            <a:r>
              <a:rPr lang="en-GB" dirty="0" err="1"/>
              <a:t>Ansvarlig</a:t>
            </a:r>
            <a:endParaRPr lang="en-GB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731FE1C-E2F8-7042-8566-1A6CE70B9A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6033" y="1089788"/>
            <a:ext cx="1249282" cy="78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24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4D6D5E-F187-4E4B-8B35-180A18398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nb-NO" dirty="0"/>
              <a:t>Klikk for å redigere tittelen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54DD42-1122-D24F-BF8D-43C7EB08E0CA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582F6E-B5FB-D94E-89B3-0B928AF6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623881-E2D8-EA4B-891A-9A6388D1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3551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ten 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A29CA91F-E19A-D84E-BDCE-60610D23E6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5314" y="6193407"/>
            <a:ext cx="5062686" cy="431800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5pPr marL="1517650" indent="0">
              <a:buNone/>
              <a:defRPr/>
            </a:lvl5pPr>
          </a:lstStyle>
          <a:p>
            <a:pPr lvl="0"/>
            <a:r>
              <a:rPr lang="en-GB" dirty="0"/>
              <a:t>Dato  //  </a:t>
            </a:r>
            <a:r>
              <a:rPr lang="en-GB" dirty="0" err="1"/>
              <a:t>Ansvarlig</a:t>
            </a:r>
            <a:endParaRPr lang="en-GB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604AED8B-6DCE-AD46-8907-CB80A3E9C6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5314" y="2684746"/>
            <a:ext cx="9271829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tittelen</a:t>
            </a:r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FF74A066-A61E-B34F-8F56-C94B8EDF6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315" y="4173253"/>
            <a:ext cx="8334068" cy="99116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92599F80-A1FF-3942-A0DE-0C139B7950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6033" y="1089788"/>
            <a:ext cx="1249282" cy="78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99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48BD439-F083-3D4E-862D-4EA46D9E3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4550" y="354020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02D6C30B-4FDA-544A-9662-F2B6261EBC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4550" y="2032569"/>
            <a:ext cx="9271829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2839488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E6AA11-9D10-4845-953E-FC6659DEA9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redigere tittelen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93FA9A-B386-3D4A-A17E-105BC9010CB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49DD5D4-E4CC-F541-A385-23400791B31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0092E29-1063-5549-A785-73E8C6A77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71D6EC1-D552-3849-8EEF-1601B9CE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3566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574975-50B4-C34B-9F64-4CA300B7F7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redigere tittelen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90BA1EA-559A-0742-9DF6-378DCB049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5178BF1-065F-C64F-A4E1-62B222547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2003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F0C2D0C-F750-2644-95F9-0C952AE3A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912E190-170D-CB48-ABA2-AC1FB7840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2212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54DD42-1122-D24F-BF8D-43C7EB08E0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5469835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582F6E-B5FB-D94E-89B3-0B928AF6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11115" y="6356350"/>
            <a:ext cx="3609024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623881-E2D8-EA4B-891A-9A6388D1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48739" y="6356350"/>
            <a:ext cx="447261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3">
            <a:extLst>
              <a:ext uri="{FF2B5EF4-FFF2-40B4-BE49-F238E27FC236}">
                <a16:creationId xmlns:a16="http://schemas.microsoft.com/office/drawing/2014/main" id="{9CCA7799-B00E-2A41-ADCA-ABD6B94D7671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160021" y="0"/>
            <a:ext cx="6031979" cy="6858000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567" h="3913125">
                <a:moveTo>
                  <a:pt x="0" y="3910014"/>
                </a:moveTo>
                <a:lnTo>
                  <a:pt x="1042924" y="0"/>
                </a:lnTo>
                <a:lnTo>
                  <a:pt x="2296533" y="795"/>
                </a:lnTo>
                <a:cubicBezTo>
                  <a:pt x="2292267" y="1303074"/>
                  <a:pt x="2301697" y="2610846"/>
                  <a:pt x="2297431" y="3913125"/>
                </a:cubicBezTo>
                <a:lnTo>
                  <a:pt x="0" y="391001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lIns="1440000" tIns="468000" bIns="0" anchor="ctr" anchorCtr="0">
            <a:normAutofit/>
          </a:bodyPr>
          <a:lstStyle>
            <a:lvl1pPr marL="0" indent="0" algn="ctr">
              <a:buNone/>
              <a:defRPr sz="14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A99C80A0-322A-9A4B-843D-7015610E02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2400"/>
            <a:ext cx="7362371" cy="1072080"/>
          </a:xfrm>
        </p:spPr>
        <p:txBody>
          <a:bodyPr/>
          <a:lstStyle/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33698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54DD42-1122-D24F-BF8D-43C7EB08E0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1825625"/>
            <a:ext cx="5247861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116F34-6CB9-F244-9082-6C3BCA92C2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86061" y="6356350"/>
            <a:ext cx="738809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582F6E-B5FB-D94E-89B3-0B928AF6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58976" y="6356350"/>
            <a:ext cx="3609024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623881-E2D8-EA4B-891A-9A6388D1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600" y="6356350"/>
            <a:ext cx="447261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3">
            <a:extLst>
              <a:ext uri="{FF2B5EF4-FFF2-40B4-BE49-F238E27FC236}">
                <a16:creationId xmlns:a16="http://schemas.microsoft.com/office/drawing/2014/main" id="{CBA52608-8CEA-2B45-8142-21F944ADC0E0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 bwMode="auto">
          <a:xfrm>
            <a:off x="0" y="1"/>
            <a:ext cx="6052900" cy="6857999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6914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04706"/>
              <a:gd name="connsiteY0" fmla="*/ 3910014 h 3910014"/>
              <a:gd name="connsiteX1" fmla="*/ 4906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4706" h="3910014">
                <a:moveTo>
                  <a:pt x="0" y="3910014"/>
                </a:moveTo>
                <a:cubicBezTo>
                  <a:pt x="1635" y="2606676"/>
                  <a:pt x="3271" y="1303338"/>
                  <a:pt x="4906" y="0"/>
                </a:cubicBezTo>
                <a:lnTo>
                  <a:pt x="2304706" y="795"/>
                </a:lnTo>
                <a:cubicBezTo>
                  <a:pt x="1891771" y="1578443"/>
                  <a:pt x="1696868" y="2311001"/>
                  <a:pt x="1267586" y="3907005"/>
                </a:cubicBezTo>
                <a:lnTo>
                  <a:pt x="0" y="3910014"/>
                </a:lnTo>
                <a:close/>
              </a:path>
            </a:pathLst>
          </a:custGeom>
          <a:solidFill>
            <a:srgbClr val="E9E7E7"/>
          </a:solidFill>
          <a:ln>
            <a:noFill/>
          </a:ln>
          <a:effectLst/>
        </p:spPr>
        <p:txBody>
          <a:bodyPr lIns="1152000" tIns="540000" anchor="ctr" anchorCtr="0">
            <a:normAutofit/>
          </a:bodyPr>
          <a:lstStyle>
            <a:lvl1pPr marL="14288" indent="0">
              <a:buNone/>
              <a:tabLst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BF999D76-8998-AC4E-B96D-EC3AF1C002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482400"/>
            <a:ext cx="5247861" cy="1072080"/>
          </a:xfrm>
        </p:spPr>
        <p:txBody>
          <a:bodyPr/>
          <a:lstStyle/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1098591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sirk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630795E-AD26-E64A-9C79-FA3F9BB49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65788" y="6356350"/>
            <a:ext cx="3466263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1F69FF2-4FB1-3544-9B7F-A00D9E4C1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18421" y="6356350"/>
            <a:ext cx="741600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bilde 5">
            <a:extLst>
              <a:ext uri="{FF2B5EF4-FFF2-40B4-BE49-F238E27FC236}">
                <a16:creationId xmlns:a16="http://schemas.microsoft.com/office/drawing/2014/main" id="{701CE543-F5B4-D84C-A6FC-FAFF3D0AAFC3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5973237" y="602647"/>
            <a:ext cx="5652706" cy="5652706"/>
          </a:xfrm>
          <a:prstGeom prst="ellipse">
            <a:avLst/>
          </a:prstGeom>
          <a:solidFill>
            <a:schemeClr val="bg2"/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800"/>
              </a:spcBef>
              <a:buClr>
                <a:schemeClr val="accent2"/>
              </a:buClr>
              <a:buSzPct val="100000"/>
              <a:buNone/>
              <a:defRPr sz="18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6300D294-78C3-134A-B8DB-F895410ECD2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4951021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FE2CAD38-4FD8-5D47-94F7-E677546BBB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2400"/>
            <a:ext cx="5533571" cy="1072080"/>
          </a:xfrm>
        </p:spPr>
        <p:txBody>
          <a:bodyPr/>
          <a:lstStyle/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761498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rkler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69CFF4-987B-5A43-8582-31F67145E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9603651-05EC-6948-B335-00924944B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DCE326E-B227-394D-A659-399CE735C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ilde 5">
            <a:extLst>
              <a:ext uri="{FF2B5EF4-FFF2-40B4-BE49-F238E27FC236}">
                <a16:creationId xmlns:a16="http://schemas.microsoft.com/office/drawing/2014/main" id="{643807C2-292F-894E-874A-C85D7E9D69A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838200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5324C5C5-907C-D34E-836F-29B532757AD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4518119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7" name="Plassholder for bilde 5">
            <a:extLst>
              <a:ext uri="{FF2B5EF4-FFF2-40B4-BE49-F238E27FC236}">
                <a16:creationId xmlns:a16="http://schemas.microsoft.com/office/drawing/2014/main" id="{BA339474-4310-4E4C-8300-B9375051CA40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8206218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3420036C-1838-DE4A-BADD-245630D31E5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080585" y="5161212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94BB1344-2B8D-6C4F-AF3C-799F28132DC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392484" y="5157975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82C78190-F0C7-F94A-8B39-D2876F768B7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12565" y="5157975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76662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C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87046D5-FCF3-DD40-B896-2E3520046E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2DA0986-BEFB-4A44-98B6-D10264B4E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3">
            <a:extLst>
              <a:ext uri="{FF2B5EF4-FFF2-40B4-BE49-F238E27FC236}">
                <a16:creationId xmlns:a16="http://schemas.microsoft.com/office/drawing/2014/main" id="{92C05EAD-0F07-3B45-8747-833BB1F2A5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723" r="1"/>
          <a:stretch/>
        </p:blipFill>
        <p:spPr bwMode="auto">
          <a:xfrm>
            <a:off x="1482417" y="660910"/>
            <a:ext cx="8995930" cy="510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CADDA05B-7DC7-D845-8F78-41EFC49121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337218" y="907450"/>
            <a:ext cx="7311543" cy="4363809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800"/>
              </a:spcBef>
              <a:buClr>
                <a:schemeClr val="accent2"/>
              </a:buClr>
              <a:buSzPct val="100000"/>
              <a:buNone/>
              <a:defRPr sz="18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99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5">
            <a:extLst>
              <a:ext uri="{FF2B5EF4-FFF2-40B4-BE49-F238E27FC236}">
                <a16:creationId xmlns:a16="http://schemas.microsoft.com/office/drawing/2014/main" id="{41F14D0C-5037-3D4E-9FB1-24B237B969F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7E7"/>
          </a:solidFill>
        </p:spPr>
        <p:txBody>
          <a:bodyPr lIns="0" tIns="1007999" bIns="0" anchor="ctr" anchorCtr="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 sz="1400" b="0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7004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dekkende 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5">
            <a:extLst>
              <a:ext uri="{FF2B5EF4-FFF2-40B4-BE49-F238E27FC236}">
                <a16:creationId xmlns:a16="http://schemas.microsoft.com/office/drawing/2014/main" id="{41F14D0C-5037-3D4E-9FB1-24B237B969F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7E7"/>
          </a:solidFill>
        </p:spPr>
        <p:txBody>
          <a:bodyPr lIns="0" tIns="1007999" bIns="0" anchor="ctr" anchorCtr="0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 sz="1600" b="0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7FB01FB-60B2-5E41-A15B-1235CEC30B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978400"/>
            <a:ext cx="12192000" cy="1294006"/>
          </a:xfrm>
          <a:solidFill>
            <a:srgbClr val="3E3832">
              <a:alpha val="69804"/>
            </a:srgbClr>
          </a:solidFill>
        </p:spPr>
        <p:txBody>
          <a:bodyPr wrap="square" lIns="1440000" tIns="180000" rIns="1475999" bIns="216000" anchor="ctr" anchorCtr="0">
            <a:noAutofit/>
          </a:bodyPr>
          <a:lstStyle>
            <a:lvl1pPr marL="36000" indent="0" algn="ctr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3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16000" indent="0" algn="ctr"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12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32000" indent="0" algn="ctr"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1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216000">
              <a:spcBef>
                <a:spcPts val="700"/>
              </a:spcBef>
              <a:buClr>
                <a:schemeClr val="accent6"/>
              </a:buClr>
              <a:buSzPct val="110000"/>
              <a:defRPr sz="1600" baseline="0">
                <a:solidFill>
                  <a:srgbClr val="007272"/>
                </a:solidFill>
                <a:latin typeface="Segoe UI"/>
              </a:defRPr>
            </a:lvl4pPr>
            <a:lvl5pPr indent="-216000">
              <a:spcBef>
                <a:spcPts val="700"/>
              </a:spcBef>
              <a:buClr>
                <a:schemeClr val="accent6"/>
              </a:buClr>
              <a:buSzPct val="110000"/>
              <a:defRPr sz="1600" baseline="0">
                <a:solidFill>
                  <a:srgbClr val="007272"/>
                </a:solidFill>
                <a:latin typeface="Segoe UI"/>
              </a:defRPr>
            </a:lvl5pPr>
          </a:lstStyle>
          <a:p>
            <a:pPr lvl="0"/>
            <a:r>
              <a:rPr lang="nb-NO" dirty="0"/>
              <a:t>Klikk for å redigere teksten</a:t>
            </a:r>
          </a:p>
        </p:txBody>
      </p:sp>
    </p:spTree>
    <p:extLst>
      <p:ext uri="{BB962C8B-B14F-4D97-AF65-F5344CB8AC3E}">
        <p14:creationId xmlns:p14="http://schemas.microsoft.com/office/powerpoint/2010/main" val="2066016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media 2">
            <a:extLst>
              <a:ext uri="{FF2B5EF4-FFF2-40B4-BE49-F238E27FC236}">
                <a16:creationId xmlns:a16="http://schemas.microsoft.com/office/drawing/2014/main" id="{873143D7-64FC-5342-9DED-8AE8E11EED5E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ikonet for å legge til media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1340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k 2">
            <a:extLst>
              <a:ext uri="{FF2B5EF4-FFF2-40B4-BE49-F238E27FC236}">
                <a16:creationId xmlns:a16="http://schemas.microsoft.com/office/drawing/2014/main" id="{141D8BD7-34C7-FB4E-8EE0-45670F6F41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1945" y="2948384"/>
            <a:ext cx="1528110" cy="96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78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med teks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C4ED5FE-FAC3-BD40-BDD1-8009A2F540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33550" y="3429000"/>
            <a:ext cx="8724900" cy="1222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redigere teksten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672B9334-46BF-204E-85D9-3EDF82BC6F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1945" y="2013664"/>
            <a:ext cx="1528110" cy="96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14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FAD10EF-47D4-0240-947C-844B6DB7D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10515600" cy="1072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F3E8312-F0C7-3C46-BEEB-87BD7EA7D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8D59EA7-F2B2-7C49-89A4-3A578F1C8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55FED8A-16C9-8F42-B8B3-8C18FF9D4244}"/>
              </a:ext>
            </a:extLst>
          </p:cNvPr>
          <p:cNvSpPr txBox="1"/>
          <p:nvPr userDrawn="1"/>
        </p:nvSpPr>
        <p:spPr>
          <a:xfrm>
            <a:off x="249560" y="6477356"/>
            <a:ext cx="3600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6000" indent="0" algn="l">
              <a:spcBef>
                <a:spcPts val="600"/>
              </a:spcBef>
              <a:buClr>
                <a:schemeClr val="accent2"/>
              </a:buClr>
              <a:buSzPct val="80000"/>
              <a:buNone/>
            </a:pPr>
            <a:r>
              <a:rPr lang="nb-NO" sz="800" dirty="0">
                <a:solidFill>
                  <a:schemeClr val="accent1"/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//</a:t>
            </a:r>
            <a:r>
              <a:rPr lang="nb-NO" sz="800" dirty="0">
                <a:solidFill>
                  <a:schemeClr val="tx1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 </a:t>
            </a:r>
            <a:r>
              <a:rPr lang="nb-NO" sz="800" dirty="0">
                <a:solidFill>
                  <a:schemeClr val="tx2"/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Nav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122E58E-2832-4244-8616-203251C291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7523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4" r:id="rId6"/>
    <p:sldLayoutId id="2147483655" r:id="rId7"/>
    <p:sldLayoutId id="2147483661" r:id="rId8"/>
    <p:sldLayoutId id="2147483662" r:id="rId9"/>
    <p:sldLayoutId id="2147483667" r:id="rId10"/>
    <p:sldLayoutId id="2147483670" r:id="rId11"/>
    <p:sldLayoutId id="2147483671" r:id="rId12"/>
    <p:sldLayoutId id="2147483663" r:id="rId13"/>
    <p:sldLayoutId id="2147483669" r:id="rId14"/>
    <p:sldLayoutId id="2147483672" r:id="rId15"/>
    <p:sldLayoutId id="2147483673" r:id="rId16"/>
    <p:sldLayoutId id="2147483674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v.no/regelendring-uforetryg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8B3E3D1-A64F-6C49-A65E-78234E99BA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972C9742-7508-1E46-970C-66D5DB19D6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E93276C1-27E9-4A4B-8ED5-F667E78A6D4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058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234512-8540-A54C-9A3E-D24F06E70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Økt fribeløp etter 2 år med uføretrygd</a:t>
            </a:r>
            <a:br>
              <a:rPr lang="nb-NO" b="1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A7947C-2E72-B38D-E1CF-3C868A0B3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Inntektsgrense endrer navn til bunnfradrag</a:t>
            </a:r>
          </a:p>
          <a:p>
            <a:pPr lvl="1"/>
            <a:r>
              <a:rPr lang="nb-NO" dirty="0"/>
              <a:t>Bunnfradraget er grensen for hvor mye inntekt en kan ha før utbetaling av uføretrygd blir lavere</a:t>
            </a:r>
          </a:p>
          <a:p>
            <a:r>
              <a:rPr lang="nb-NO" dirty="0"/>
              <a:t>Fra 1. oktober 2026 øker fribeløpet fra 0,4 til 1 G for de som har hatt uføretrygd i 2 år eller mer med tilbakevirkende kraft til 1. januar 2026.</a:t>
            </a:r>
          </a:p>
          <a:p>
            <a:r>
              <a:rPr lang="nb-NO" dirty="0"/>
              <a:t>De som enda ikke har hatt uføretrygd i 2 år, vil få et varsel- og vedtaksbrev med hvordan vi vil beregne bunnfradraget året bunnfradraget øker.</a:t>
            </a:r>
          </a:p>
          <a:p>
            <a:r>
              <a:rPr lang="nb-NO" dirty="0"/>
              <a:t>Se mer info </a:t>
            </a:r>
            <a:r>
              <a:rPr lang="nb-NO" dirty="0">
                <a:hlinkClick r:id="rId2"/>
              </a:rPr>
              <a:t>Regelendringer for uføretrygd i 2026 - nav.no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8234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NAV">
      <a:dk1>
        <a:srgbClr val="000000"/>
      </a:dk1>
      <a:lt1>
        <a:srgbClr val="FFFFFF"/>
      </a:lt1>
      <a:dk2>
        <a:srgbClr val="3E3832"/>
      </a:dk2>
      <a:lt2>
        <a:srgbClr val="E9E7E7"/>
      </a:lt2>
      <a:accent1>
        <a:srgbClr val="C30000"/>
      </a:accent1>
      <a:accent2>
        <a:srgbClr val="0067C5"/>
      </a:accent2>
      <a:accent3>
        <a:srgbClr val="A2AD00"/>
      </a:accent3>
      <a:accent4>
        <a:srgbClr val="FF9100"/>
      </a:accent4>
      <a:accent5>
        <a:srgbClr val="06893A"/>
      </a:accent5>
      <a:accent6>
        <a:srgbClr val="634689"/>
      </a:accent6>
      <a:hlink>
        <a:srgbClr val="0067C5"/>
      </a:hlink>
      <a:folHlink>
        <a:srgbClr val="63468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92DA66B1-6A7D-DD48-A514-C1747DCBC43A}" vid="{A8BD521C-0F0C-5544-AF5C-352DF7DD609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4ABC25B1A7F4546834DC07304BFE463" ma:contentTypeVersion="6" ma:contentTypeDescription="Opprett et nytt dokument." ma:contentTypeScope="" ma:versionID="0c06d48ba59beffcc24702413f088e61">
  <xsd:schema xmlns:xsd="http://www.w3.org/2001/XMLSchema" xmlns:xs="http://www.w3.org/2001/XMLSchema" xmlns:p="http://schemas.microsoft.com/office/2006/metadata/properties" xmlns:ns2="3edffd6d-c9d2-433e-b06a-63d0c11731a1" xmlns:ns3="a2d28713-6eb6-4aa0-943b-5496727ef1a0" targetNamespace="http://schemas.microsoft.com/office/2006/metadata/properties" ma:root="true" ma:fieldsID="0ba01c59eb7799a8e166bb74cb4a48a7" ns2:_="" ns3:_="">
    <xsd:import namespace="3edffd6d-c9d2-433e-b06a-63d0c11731a1"/>
    <xsd:import namespace="a2d28713-6eb6-4aa0-943b-5496727ef1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ffd6d-c9d2-433e-b06a-63d0c11731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d28713-6eb6-4aa0-943b-5496727ef1a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67644B-F489-4133-B166-F79D4D4987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dffd6d-c9d2-433e-b06a-63d0c11731a1"/>
    <ds:schemaRef ds:uri="a2d28713-6eb6-4aa0-943b-5496727ef1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BA16CF-69EA-4443-BEE0-73385E2EED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591905-A811-45D1-A44B-D4999240A5F2}">
  <ds:schemaRefs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purl.org/dc/elements/1.1/"/>
    <ds:schemaRef ds:uri="http://purl.org/dc/dcmitype/"/>
    <ds:schemaRef ds:uri="30ac3786-78c3-414b-815f-b4fca2e0bd42"/>
    <ds:schemaRef ds:uri="http://schemas.openxmlformats.org/package/2006/metadata/core-properties"/>
    <ds:schemaRef ds:uri="f979e152-3237-4567-8e98-aa3526074255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d3491420-1ae2-4120-89e6-e6f668f067e2}" enabled="1" method="Standard" siteId="{62366534-1ec3-4962-8869-9b5535279d0b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Nav_Rød</Template>
  <TotalTime>38</TotalTime>
  <Words>100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Segoe UI</vt:lpstr>
      <vt:lpstr>Office-tema</vt:lpstr>
      <vt:lpstr>PowerPoint-presentasjon</vt:lpstr>
      <vt:lpstr>Økt fribeløp etter 2 år med uføretrygd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Freding, Øystein</dc:creator>
  <cp:keywords/>
  <dc:description/>
  <cp:lastModifiedBy>Freding, Øystein</cp:lastModifiedBy>
  <cp:revision>1</cp:revision>
  <cp:lastPrinted>2020-04-21T11:47:02Z</cp:lastPrinted>
  <dcterms:created xsi:type="dcterms:W3CDTF">2026-09-02T11:17:39Z</dcterms:created>
  <dcterms:modified xsi:type="dcterms:W3CDTF">2026-09-02T11:55:43Z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0x010100B4ABC25B1A7F4546834DC07304BFE463</vt:lpwstr>
  </property>
  <property fmtid="{D5CDD505-2E9C-101B-9397-08002B2CF9AE}" pid="3" name="MSIP_Label_d3491420-1ae2-4120-89e6-e6f668f067e2_Enabled">
    <vt:lpwstr>true</vt:lpwstr>
  </property>
  <property fmtid="{D5CDD505-2E9C-101B-9397-08002B2CF9AE}" pid="4" name="MSIP_Label_d3491420-1ae2-4120-89e6-e6f668f067e2_SetDate">
    <vt:lpwstr>2020-07-17T09:01:45Z</vt:lpwstr>
  </property>
  <property fmtid="{D5CDD505-2E9C-101B-9397-08002B2CF9AE}" pid="5" name="MSIP_Label_d3491420-1ae2-4120-89e6-e6f668f067e2_Method">
    <vt:lpwstr>Standard</vt:lpwstr>
  </property>
  <property fmtid="{D5CDD505-2E9C-101B-9397-08002B2CF9AE}" pid="6" name="MSIP_Label_d3491420-1ae2-4120-89e6-e6f668f067e2_Name">
    <vt:lpwstr>d3491420-1ae2-4120-89e6-e6f668f067e2</vt:lpwstr>
  </property>
  <property fmtid="{D5CDD505-2E9C-101B-9397-08002B2CF9AE}" pid="7" name="MSIP_Label_d3491420-1ae2-4120-89e6-e6f668f067e2_SiteId">
    <vt:lpwstr>62366534-1ec3-4962-8869-9b5535279d0b</vt:lpwstr>
  </property>
  <property fmtid="{D5CDD505-2E9C-101B-9397-08002B2CF9AE}" pid="8" name="MSIP_Label_d3491420-1ae2-4120-89e6-e6f668f067e2_ActionId">
    <vt:lpwstr>6aab726e-71e4-4161-a674-ca875e604b1a</vt:lpwstr>
  </property>
  <property fmtid="{D5CDD505-2E9C-101B-9397-08002B2CF9AE}" pid="9" name="MSIP_Label_d3491420-1ae2-4120-89e6-e6f668f067e2_ContentBits">
    <vt:lpwstr>0</vt:lpwstr>
  </property>
  <property fmtid="{D5CDD505-2E9C-101B-9397-08002B2CF9AE}" pid="10" name="Order">
    <vt:r8>100</vt:r8>
  </property>
  <property fmtid="{D5CDD505-2E9C-101B-9397-08002B2CF9AE}" pid="11" name="xd_Signature">
    <vt:bool>false</vt:bool>
  </property>
  <property fmtid="{D5CDD505-2E9C-101B-9397-08002B2CF9AE}" pid="12" name="xd_ProgID">
    <vt:lpwstr/>
  </property>
  <property fmtid="{D5CDD505-2E9C-101B-9397-08002B2CF9AE}" pid="13" name="_ExtendedDescription">
    <vt:lpwstr/>
  </property>
  <property fmtid="{D5CDD505-2E9C-101B-9397-08002B2CF9AE}" pid="14" name="TriggerFlowInfo">
    <vt:lpwstr/>
  </property>
  <property fmtid="{D5CDD505-2E9C-101B-9397-08002B2CF9AE}" pid="15" name="_SourceUrl">
    <vt:lpwstr/>
  </property>
  <property fmtid="{D5CDD505-2E9C-101B-9397-08002B2CF9AE}" pid="16" name="_SharedFileIndex">
    <vt:lpwstr/>
  </property>
  <property fmtid="{D5CDD505-2E9C-101B-9397-08002B2CF9AE}" pid="17" name="ComplianceAssetId">
    <vt:lpwstr/>
  </property>
  <property fmtid="{D5CDD505-2E9C-101B-9397-08002B2CF9AE}" pid="18" name="TemplateUrl">
    <vt:lpwstr/>
  </property>
</Properties>
</file>