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  <p:sldMasterId id="2147483648" r:id="rId5"/>
    <p:sldMasterId id="2147483661" r:id="rId6"/>
  </p:sldMasterIdLst>
  <p:notesMasterIdLst>
    <p:notesMasterId r:id="rId27"/>
  </p:notesMasterIdLst>
  <p:sldIdLst>
    <p:sldId id="256" r:id="rId7"/>
    <p:sldId id="266" r:id="rId8"/>
    <p:sldId id="257" r:id="rId9"/>
    <p:sldId id="258" r:id="rId10"/>
    <p:sldId id="260" r:id="rId11"/>
    <p:sldId id="261" r:id="rId12"/>
    <p:sldId id="262" r:id="rId13"/>
    <p:sldId id="263" r:id="rId14"/>
    <p:sldId id="264" r:id="rId15"/>
    <p:sldId id="265" r:id="rId16"/>
    <p:sldId id="267" r:id="rId17"/>
    <p:sldId id="282" r:id="rId18"/>
    <p:sldId id="283" r:id="rId19"/>
    <p:sldId id="287" r:id="rId20"/>
    <p:sldId id="272" r:id="rId21"/>
    <p:sldId id="273" r:id="rId22"/>
    <p:sldId id="274" r:id="rId23"/>
    <p:sldId id="275" r:id="rId24"/>
    <p:sldId id="285" r:id="rId25"/>
    <p:sldId id="286" r:id="rId2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C2BF"/>
    <a:srgbClr val="E9E7E7"/>
    <a:srgbClr val="3E3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2B5D3F-AEE8-429C-86DE-F143934E262B}" v="52" dt="2023-09-12T07:14:36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891" autoAdjust="0"/>
  </p:normalViewPr>
  <p:slideViewPr>
    <p:cSldViewPr snapToGrid="0">
      <p:cViewPr varScale="1">
        <p:scale>
          <a:sx n="49" d="100"/>
          <a:sy n="49" d="100"/>
        </p:scale>
        <p:origin x="13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kkerud, Turid" userId="1c400563-d39a-4104-ad0f-282ffa160940" providerId="ADAL" clId="{3F2B5D3F-AEE8-429C-86DE-F143934E262B}"/>
    <pc:docChg chg="modSld">
      <pc:chgData name="Bakkerud, Turid" userId="1c400563-d39a-4104-ad0f-282ffa160940" providerId="ADAL" clId="{3F2B5D3F-AEE8-429C-86DE-F143934E262B}" dt="2023-09-14T12:19:17.016" v="225" actId="6549"/>
      <pc:docMkLst>
        <pc:docMk/>
      </pc:docMkLst>
      <pc:sldChg chg="modNotesTx">
        <pc:chgData name="Bakkerud, Turid" userId="1c400563-d39a-4104-ad0f-282ffa160940" providerId="ADAL" clId="{3F2B5D3F-AEE8-429C-86DE-F143934E262B}" dt="2023-09-14T12:16:09.699" v="128" actId="20577"/>
        <pc:sldMkLst>
          <pc:docMk/>
          <pc:sldMk cId="500582401" sldId="256"/>
        </pc:sldMkLst>
      </pc:sldChg>
      <pc:sldChg chg="modNotesTx">
        <pc:chgData name="Bakkerud, Turid" userId="1c400563-d39a-4104-ad0f-282ffa160940" providerId="ADAL" clId="{3F2B5D3F-AEE8-429C-86DE-F143934E262B}" dt="2023-09-14T12:17:01.901" v="209" actId="20577"/>
        <pc:sldMkLst>
          <pc:docMk/>
          <pc:sldMk cId="1240920007" sldId="258"/>
        </pc:sldMkLst>
      </pc:sldChg>
      <pc:sldChg chg="modNotesTx">
        <pc:chgData name="Bakkerud, Turid" userId="1c400563-d39a-4104-ad0f-282ffa160940" providerId="ADAL" clId="{3F2B5D3F-AEE8-429C-86DE-F143934E262B}" dt="2023-09-14T12:17:22.972" v="212" actId="6549"/>
        <pc:sldMkLst>
          <pc:docMk/>
          <pc:sldMk cId="1506148726" sldId="260"/>
        </pc:sldMkLst>
      </pc:sldChg>
      <pc:sldChg chg="modNotesTx">
        <pc:chgData name="Bakkerud, Turid" userId="1c400563-d39a-4104-ad0f-282ffa160940" providerId="ADAL" clId="{3F2B5D3F-AEE8-429C-86DE-F143934E262B}" dt="2023-09-14T12:17:36.199" v="213" actId="6549"/>
        <pc:sldMkLst>
          <pc:docMk/>
          <pc:sldMk cId="3397739254" sldId="261"/>
        </pc:sldMkLst>
      </pc:sldChg>
      <pc:sldChg chg="modNotesTx">
        <pc:chgData name="Bakkerud, Turid" userId="1c400563-d39a-4104-ad0f-282ffa160940" providerId="ADAL" clId="{3F2B5D3F-AEE8-429C-86DE-F143934E262B}" dt="2023-09-14T12:17:42.912" v="214" actId="6549"/>
        <pc:sldMkLst>
          <pc:docMk/>
          <pc:sldMk cId="2086977859" sldId="262"/>
        </pc:sldMkLst>
      </pc:sldChg>
      <pc:sldChg chg="modNotesTx">
        <pc:chgData name="Bakkerud, Turid" userId="1c400563-d39a-4104-ad0f-282ffa160940" providerId="ADAL" clId="{3F2B5D3F-AEE8-429C-86DE-F143934E262B}" dt="2023-09-14T12:17:48.694" v="215" actId="6549"/>
        <pc:sldMkLst>
          <pc:docMk/>
          <pc:sldMk cId="2746298242" sldId="263"/>
        </pc:sldMkLst>
      </pc:sldChg>
      <pc:sldChg chg="modNotesTx">
        <pc:chgData name="Bakkerud, Turid" userId="1c400563-d39a-4104-ad0f-282ffa160940" providerId="ADAL" clId="{3F2B5D3F-AEE8-429C-86DE-F143934E262B}" dt="2023-09-14T12:18:13.283" v="216" actId="6549"/>
        <pc:sldMkLst>
          <pc:docMk/>
          <pc:sldMk cId="1082102016" sldId="264"/>
        </pc:sldMkLst>
      </pc:sldChg>
      <pc:sldChg chg="modNotesTx">
        <pc:chgData name="Bakkerud, Turid" userId="1c400563-d39a-4104-ad0f-282ffa160940" providerId="ADAL" clId="{3F2B5D3F-AEE8-429C-86DE-F143934E262B}" dt="2023-09-14T12:18:20.666" v="217" actId="6549"/>
        <pc:sldMkLst>
          <pc:docMk/>
          <pc:sldMk cId="516084437" sldId="265"/>
        </pc:sldMkLst>
      </pc:sldChg>
      <pc:sldChg chg="modNotesTx">
        <pc:chgData name="Bakkerud, Turid" userId="1c400563-d39a-4104-ad0f-282ffa160940" providerId="ADAL" clId="{3F2B5D3F-AEE8-429C-86DE-F143934E262B}" dt="2023-09-14T12:16:19.253" v="129" actId="6549"/>
        <pc:sldMkLst>
          <pc:docMk/>
          <pc:sldMk cId="466339886" sldId="266"/>
        </pc:sldMkLst>
      </pc:sldChg>
      <pc:sldChg chg="modNotesTx">
        <pc:chgData name="Bakkerud, Turid" userId="1c400563-d39a-4104-ad0f-282ffa160940" providerId="ADAL" clId="{3F2B5D3F-AEE8-429C-86DE-F143934E262B}" dt="2023-09-14T12:18:48.987" v="221" actId="6549"/>
        <pc:sldMkLst>
          <pc:docMk/>
          <pc:sldMk cId="3656842934" sldId="272"/>
        </pc:sldMkLst>
      </pc:sldChg>
      <pc:sldChg chg="modNotesTx">
        <pc:chgData name="Bakkerud, Turid" userId="1c400563-d39a-4104-ad0f-282ffa160940" providerId="ADAL" clId="{3F2B5D3F-AEE8-429C-86DE-F143934E262B}" dt="2023-09-14T12:18:54.007" v="222" actId="6549"/>
        <pc:sldMkLst>
          <pc:docMk/>
          <pc:sldMk cId="572924117" sldId="273"/>
        </pc:sldMkLst>
      </pc:sldChg>
      <pc:sldChg chg="modNotesTx">
        <pc:chgData name="Bakkerud, Turid" userId="1c400563-d39a-4104-ad0f-282ffa160940" providerId="ADAL" clId="{3F2B5D3F-AEE8-429C-86DE-F143934E262B}" dt="2023-09-14T12:19:02.345" v="223" actId="6549"/>
        <pc:sldMkLst>
          <pc:docMk/>
          <pc:sldMk cId="648310839" sldId="274"/>
        </pc:sldMkLst>
      </pc:sldChg>
      <pc:sldChg chg="modNotesTx">
        <pc:chgData name="Bakkerud, Turid" userId="1c400563-d39a-4104-ad0f-282ffa160940" providerId="ADAL" clId="{3F2B5D3F-AEE8-429C-86DE-F143934E262B}" dt="2023-09-14T12:19:09.857" v="224" actId="6549"/>
        <pc:sldMkLst>
          <pc:docMk/>
          <pc:sldMk cId="11824119" sldId="275"/>
        </pc:sldMkLst>
      </pc:sldChg>
      <pc:sldChg chg="modNotesTx">
        <pc:chgData name="Bakkerud, Turid" userId="1c400563-d39a-4104-ad0f-282ffa160940" providerId="ADAL" clId="{3F2B5D3F-AEE8-429C-86DE-F143934E262B}" dt="2023-09-14T12:18:29.093" v="218" actId="6549"/>
        <pc:sldMkLst>
          <pc:docMk/>
          <pc:sldMk cId="502478424" sldId="282"/>
        </pc:sldMkLst>
      </pc:sldChg>
      <pc:sldChg chg="modNotesTx">
        <pc:chgData name="Bakkerud, Turid" userId="1c400563-d39a-4104-ad0f-282ffa160940" providerId="ADAL" clId="{3F2B5D3F-AEE8-429C-86DE-F143934E262B}" dt="2023-09-14T12:18:38.277" v="219" actId="6549"/>
        <pc:sldMkLst>
          <pc:docMk/>
          <pc:sldMk cId="2359094765" sldId="283"/>
        </pc:sldMkLst>
      </pc:sldChg>
      <pc:sldChg chg="modNotesTx">
        <pc:chgData name="Bakkerud, Turid" userId="1c400563-d39a-4104-ad0f-282ffa160940" providerId="ADAL" clId="{3F2B5D3F-AEE8-429C-86DE-F143934E262B}" dt="2023-09-14T12:19:17.016" v="225" actId="6549"/>
        <pc:sldMkLst>
          <pc:docMk/>
          <pc:sldMk cId="3699933906" sldId="285"/>
        </pc:sldMkLst>
      </pc:sldChg>
      <pc:sldChg chg="modNotesTx">
        <pc:chgData name="Bakkerud, Turid" userId="1c400563-d39a-4104-ad0f-282ffa160940" providerId="ADAL" clId="{3F2B5D3F-AEE8-429C-86DE-F143934E262B}" dt="2023-09-12T06:47:09.775" v="71" actId="20577"/>
        <pc:sldMkLst>
          <pc:docMk/>
          <pc:sldMk cId="1263017836" sldId="286"/>
        </pc:sldMkLst>
      </pc:sldChg>
      <pc:sldChg chg="modNotesTx">
        <pc:chgData name="Bakkerud, Turid" userId="1c400563-d39a-4104-ad0f-282ffa160940" providerId="ADAL" clId="{3F2B5D3F-AEE8-429C-86DE-F143934E262B}" dt="2023-09-14T12:18:43.723" v="220" actId="6549"/>
        <pc:sldMkLst>
          <pc:docMk/>
          <pc:sldMk cId="63473372" sldId="28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hyperlink" Target="https://lovdata.no/lov/2006-06-16-20/%C2%A714a" TargetMode="Externa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5" Type="http://schemas.openxmlformats.org/officeDocument/2006/relationships/hyperlink" Target="https://lovdata.no/lov/2006-06-16-20/%C2%A714a" TargetMode="External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57B208-F96D-4332-8D7C-E85C786B4B0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287F946-3909-4069-A783-B4A72C19D349}">
      <dgm:prSet/>
      <dgm:spPr/>
      <dgm:t>
        <a:bodyPr/>
        <a:lstStyle/>
        <a:p>
          <a:r>
            <a:rPr lang="nb-NO" b="0" i="0"/>
            <a:t>Ungdomsgarantien er en viktig arbeidsmarkedspolitisk satsning som er forankret i Hurdalsplattformen. Målet er å hjelpe flere unge med å fullføre utdanning og komme i arbeid.</a:t>
          </a:r>
          <a:endParaRPr lang="en-US"/>
        </a:p>
      </dgm:t>
    </dgm:pt>
    <dgm:pt modelId="{8C347D7F-C294-4549-970D-C937D75A26B9}" type="parTrans" cxnId="{4A1D3FFF-A6FE-4DCA-B49B-2FFD0ADA3617}">
      <dgm:prSet/>
      <dgm:spPr/>
      <dgm:t>
        <a:bodyPr/>
        <a:lstStyle/>
        <a:p>
          <a:endParaRPr lang="en-US"/>
        </a:p>
      </dgm:t>
    </dgm:pt>
    <dgm:pt modelId="{879FD93D-360C-415E-AFFF-3D885336C807}" type="sibTrans" cxnId="{4A1D3FFF-A6FE-4DCA-B49B-2FFD0ADA3617}">
      <dgm:prSet/>
      <dgm:spPr/>
      <dgm:t>
        <a:bodyPr/>
        <a:lstStyle/>
        <a:p>
          <a:endParaRPr lang="en-US"/>
        </a:p>
      </dgm:t>
    </dgm:pt>
    <dgm:pt modelId="{B732715C-7464-44CE-B5AB-CA13B03550FF}">
      <dgm:prSet/>
      <dgm:spPr/>
      <dgm:t>
        <a:bodyPr/>
        <a:lstStyle/>
        <a:p>
          <a:r>
            <a:rPr lang="nb-NO" b="0" i="0"/>
            <a:t>Ungdomsgarantien bygger videre på gode erfaringer fra tidligere ungdomsinnsatser</a:t>
          </a:r>
          <a:endParaRPr lang="en-US"/>
        </a:p>
      </dgm:t>
    </dgm:pt>
    <dgm:pt modelId="{DD418DF0-54CC-49ED-8AAF-6965C96F8DD8}" type="parTrans" cxnId="{EF236E2C-30F5-4E74-82AB-638554383C83}">
      <dgm:prSet/>
      <dgm:spPr/>
      <dgm:t>
        <a:bodyPr/>
        <a:lstStyle/>
        <a:p>
          <a:endParaRPr lang="en-US"/>
        </a:p>
      </dgm:t>
    </dgm:pt>
    <dgm:pt modelId="{101BB4D4-3819-47F1-A4F8-2015AF008815}" type="sibTrans" cxnId="{EF236E2C-30F5-4E74-82AB-638554383C83}">
      <dgm:prSet/>
      <dgm:spPr/>
      <dgm:t>
        <a:bodyPr/>
        <a:lstStyle/>
        <a:p>
          <a:endParaRPr lang="en-US"/>
        </a:p>
      </dgm:t>
    </dgm:pt>
    <dgm:pt modelId="{22A5A135-4D05-477F-BF13-BEFD67BBAA6C}">
      <dgm:prSet/>
      <dgm:spPr/>
      <dgm:t>
        <a:bodyPr/>
        <a:lstStyle/>
        <a:p>
          <a:r>
            <a:rPr lang="nb-NO" b="0" i="0"/>
            <a:t>Den nye ungdomsgarantien innebærer en forsterkning av innsatsen. </a:t>
          </a:r>
          <a:endParaRPr lang="en-US"/>
        </a:p>
      </dgm:t>
    </dgm:pt>
    <dgm:pt modelId="{014F6F4C-566F-4692-8986-87D3B3F199CB}" type="parTrans" cxnId="{62C172AA-F1C9-461B-AF5B-235923444722}">
      <dgm:prSet/>
      <dgm:spPr/>
      <dgm:t>
        <a:bodyPr/>
        <a:lstStyle/>
        <a:p>
          <a:endParaRPr lang="en-US"/>
        </a:p>
      </dgm:t>
    </dgm:pt>
    <dgm:pt modelId="{C7BCA54E-F429-470C-857D-4EFF2B65088F}" type="sibTrans" cxnId="{62C172AA-F1C9-461B-AF5B-235923444722}">
      <dgm:prSet/>
      <dgm:spPr/>
      <dgm:t>
        <a:bodyPr/>
        <a:lstStyle/>
        <a:p>
          <a:endParaRPr lang="en-US"/>
        </a:p>
      </dgm:t>
    </dgm:pt>
    <dgm:pt modelId="{7FDBA75D-DCF8-4F19-94AD-8AE240CC1725}" type="pres">
      <dgm:prSet presAssocID="{7157B208-F96D-4332-8D7C-E85C786B4B00}" presName="root" presStyleCnt="0">
        <dgm:presLayoutVars>
          <dgm:dir/>
          <dgm:resizeHandles val="exact"/>
        </dgm:presLayoutVars>
      </dgm:prSet>
      <dgm:spPr/>
    </dgm:pt>
    <dgm:pt modelId="{5438B70C-0161-4BCD-A9CA-79377CFD84C5}" type="pres">
      <dgm:prSet presAssocID="{5287F946-3909-4069-A783-B4A72C19D349}" presName="compNode" presStyleCnt="0"/>
      <dgm:spPr/>
    </dgm:pt>
    <dgm:pt modelId="{C0E5A81F-3F7E-4DC0-8608-7A6D1ABFFAB1}" type="pres">
      <dgm:prSet presAssocID="{5287F946-3909-4069-A783-B4A72C19D349}" presName="bgRect" presStyleLbl="bgShp" presStyleIdx="0" presStyleCnt="3"/>
      <dgm:spPr/>
    </dgm:pt>
    <dgm:pt modelId="{7F1EE5AC-1338-4E79-98B8-D4BF763D0D2F}" type="pres">
      <dgm:prSet presAssocID="{5287F946-3909-4069-A783-B4A72C19D34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ål"/>
        </a:ext>
      </dgm:extLst>
    </dgm:pt>
    <dgm:pt modelId="{6D39FA1D-DED2-42CB-9130-F5BFB487B23B}" type="pres">
      <dgm:prSet presAssocID="{5287F946-3909-4069-A783-B4A72C19D349}" presName="spaceRect" presStyleCnt="0"/>
      <dgm:spPr/>
    </dgm:pt>
    <dgm:pt modelId="{BAE4666C-6595-44E2-BBE2-82E09A1E214A}" type="pres">
      <dgm:prSet presAssocID="{5287F946-3909-4069-A783-B4A72C19D349}" presName="parTx" presStyleLbl="revTx" presStyleIdx="0" presStyleCnt="3">
        <dgm:presLayoutVars>
          <dgm:chMax val="0"/>
          <dgm:chPref val="0"/>
        </dgm:presLayoutVars>
      </dgm:prSet>
      <dgm:spPr/>
    </dgm:pt>
    <dgm:pt modelId="{FD634258-131F-43FE-99BC-35146AE88168}" type="pres">
      <dgm:prSet presAssocID="{879FD93D-360C-415E-AFFF-3D885336C807}" presName="sibTrans" presStyleCnt="0"/>
      <dgm:spPr/>
    </dgm:pt>
    <dgm:pt modelId="{14693215-4BAB-4D3C-BE2E-E380A4124104}" type="pres">
      <dgm:prSet presAssocID="{B732715C-7464-44CE-B5AB-CA13B03550FF}" presName="compNode" presStyleCnt="0"/>
      <dgm:spPr/>
    </dgm:pt>
    <dgm:pt modelId="{12F3E4C1-1915-4C20-A040-024FB78FC3AD}" type="pres">
      <dgm:prSet presAssocID="{B732715C-7464-44CE-B5AB-CA13B03550FF}" presName="bgRect" presStyleLbl="bgShp" presStyleIdx="1" presStyleCnt="3"/>
      <dgm:spPr/>
    </dgm:pt>
    <dgm:pt modelId="{DA7CD36C-A4A3-4918-AE8C-AD693A3BC503}" type="pres">
      <dgm:prSet presAssocID="{B732715C-7464-44CE-B5AB-CA13B03550F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FDAC7C4-61C9-408D-AE11-B05C00BDA643}" type="pres">
      <dgm:prSet presAssocID="{B732715C-7464-44CE-B5AB-CA13B03550FF}" presName="spaceRect" presStyleCnt="0"/>
      <dgm:spPr/>
    </dgm:pt>
    <dgm:pt modelId="{C6E9FC99-275A-4C9A-AD95-398CEFA3253C}" type="pres">
      <dgm:prSet presAssocID="{B732715C-7464-44CE-B5AB-CA13B03550FF}" presName="parTx" presStyleLbl="revTx" presStyleIdx="1" presStyleCnt="3">
        <dgm:presLayoutVars>
          <dgm:chMax val="0"/>
          <dgm:chPref val="0"/>
        </dgm:presLayoutVars>
      </dgm:prSet>
      <dgm:spPr/>
    </dgm:pt>
    <dgm:pt modelId="{30688C3A-3C6E-4A41-9CC7-DC9EC4470797}" type="pres">
      <dgm:prSet presAssocID="{101BB4D4-3819-47F1-A4F8-2015AF008815}" presName="sibTrans" presStyleCnt="0"/>
      <dgm:spPr/>
    </dgm:pt>
    <dgm:pt modelId="{6FDBC060-8E63-4BC7-8482-65255EAB559C}" type="pres">
      <dgm:prSet presAssocID="{22A5A135-4D05-477F-BF13-BEFD67BBAA6C}" presName="compNode" presStyleCnt="0"/>
      <dgm:spPr/>
    </dgm:pt>
    <dgm:pt modelId="{DECA9B53-2999-48C0-A46A-08CAC8D62157}" type="pres">
      <dgm:prSet presAssocID="{22A5A135-4D05-477F-BF13-BEFD67BBAA6C}" presName="bgRect" presStyleLbl="bgShp" presStyleIdx="2" presStyleCnt="3"/>
      <dgm:spPr/>
    </dgm:pt>
    <dgm:pt modelId="{9FA7255F-77AB-455A-807A-5AD66D9C808E}" type="pres">
      <dgm:prSet presAssocID="{22A5A135-4D05-477F-BF13-BEFD67BBAA6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kkertøy"/>
        </a:ext>
      </dgm:extLst>
    </dgm:pt>
    <dgm:pt modelId="{F611C28F-BF84-4877-BF9D-EB389F63CED2}" type="pres">
      <dgm:prSet presAssocID="{22A5A135-4D05-477F-BF13-BEFD67BBAA6C}" presName="spaceRect" presStyleCnt="0"/>
      <dgm:spPr/>
    </dgm:pt>
    <dgm:pt modelId="{DDF7CF57-944E-4EFE-B960-A44A01F8E070}" type="pres">
      <dgm:prSet presAssocID="{22A5A135-4D05-477F-BF13-BEFD67BBAA6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C91460B-CA4D-4C74-854D-E7CA89F99CE6}" type="presOf" srcId="{7157B208-F96D-4332-8D7C-E85C786B4B00}" destId="{7FDBA75D-DCF8-4F19-94AD-8AE240CC1725}" srcOrd="0" destOrd="0" presId="urn:microsoft.com/office/officeart/2018/2/layout/IconVerticalSolidList"/>
    <dgm:cxn modelId="{8E730621-82DB-4A7A-A7C2-CE66AE757D56}" type="presOf" srcId="{B732715C-7464-44CE-B5AB-CA13B03550FF}" destId="{C6E9FC99-275A-4C9A-AD95-398CEFA3253C}" srcOrd="0" destOrd="0" presId="urn:microsoft.com/office/officeart/2018/2/layout/IconVerticalSolidList"/>
    <dgm:cxn modelId="{EF236E2C-30F5-4E74-82AB-638554383C83}" srcId="{7157B208-F96D-4332-8D7C-E85C786B4B00}" destId="{B732715C-7464-44CE-B5AB-CA13B03550FF}" srcOrd="1" destOrd="0" parTransId="{DD418DF0-54CC-49ED-8AAF-6965C96F8DD8}" sibTransId="{101BB4D4-3819-47F1-A4F8-2015AF008815}"/>
    <dgm:cxn modelId="{8E0B343A-74FD-4023-9B7F-15227A8375E1}" type="presOf" srcId="{22A5A135-4D05-477F-BF13-BEFD67BBAA6C}" destId="{DDF7CF57-944E-4EFE-B960-A44A01F8E070}" srcOrd="0" destOrd="0" presId="urn:microsoft.com/office/officeart/2018/2/layout/IconVerticalSolidList"/>
    <dgm:cxn modelId="{B2A54E49-6333-4C78-A46A-4C9CB7BE7B81}" type="presOf" srcId="{5287F946-3909-4069-A783-B4A72C19D349}" destId="{BAE4666C-6595-44E2-BBE2-82E09A1E214A}" srcOrd="0" destOrd="0" presId="urn:microsoft.com/office/officeart/2018/2/layout/IconVerticalSolidList"/>
    <dgm:cxn modelId="{62C172AA-F1C9-461B-AF5B-235923444722}" srcId="{7157B208-F96D-4332-8D7C-E85C786B4B00}" destId="{22A5A135-4D05-477F-BF13-BEFD67BBAA6C}" srcOrd="2" destOrd="0" parTransId="{014F6F4C-566F-4692-8986-87D3B3F199CB}" sibTransId="{C7BCA54E-F429-470C-857D-4EFF2B65088F}"/>
    <dgm:cxn modelId="{4A1D3FFF-A6FE-4DCA-B49B-2FFD0ADA3617}" srcId="{7157B208-F96D-4332-8D7C-E85C786B4B00}" destId="{5287F946-3909-4069-A783-B4A72C19D349}" srcOrd="0" destOrd="0" parTransId="{8C347D7F-C294-4549-970D-C937D75A26B9}" sibTransId="{879FD93D-360C-415E-AFFF-3D885336C807}"/>
    <dgm:cxn modelId="{D1F9DB4E-ADEF-46D6-84AE-891F276E0A1E}" type="presParOf" srcId="{7FDBA75D-DCF8-4F19-94AD-8AE240CC1725}" destId="{5438B70C-0161-4BCD-A9CA-79377CFD84C5}" srcOrd="0" destOrd="0" presId="urn:microsoft.com/office/officeart/2018/2/layout/IconVerticalSolidList"/>
    <dgm:cxn modelId="{109EABD9-948B-436C-893A-795197E3C127}" type="presParOf" srcId="{5438B70C-0161-4BCD-A9CA-79377CFD84C5}" destId="{C0E5A81F-3F7E-4DC0-8608-7A6D1ABFFAB1}" srcOrd="0" destOrd="0" presId="urn:microsoft.com/office/officeart/2018/2/layout/IconVerticalSolidList"/>
    <dgm:cxn modelId="{01947990-826E-4B37-8D3C-8100789439F7}" type="presParOf" srcId="{5438B70C-0161-4BCD-A9CA-79377CFD84C5}" destId="{7F1EE5AC-1338-4E79-98B8-D4BF763D0D2F}" srcOrd="1" destOrd="0" presId="urn:microsoft.com/office/officeart/2018/2/layout/IconVerticalSolidList"/>
    <dgm:cxn modelId="{3E166DD3-1601-4798-8591-324F0576C736}" type="presParOf" srcId="{5438B70C-0161-4BCD-A9CA-79377CFD84C5}" destId="{6D39FA1D-DED2-42CB-9130-F5BFB487B23B}" srcOrd="2" destOrd="0" presId="urn:microsoft.com/office/officeart/2018/2/layout/IconVerticalSolidList"/>
    <dgm:cxn modelId="{20FD7205-0A17-4ECF-A2EB-63FF00369F90}" type="presParOf" srcId="{5438B70C-0161-4BCD-A9CA-79377CFD84C5}" destId="{BAE4666C-6595-44E2-BBE2-82E09A1E214A}" srcOrd="3" destOrd="0" presId="urn:microsoft.com/office/officeart/2018/2/layout/IconVerticalSolidList"/>
    <dgm:cxn modelId="{B7348506-192C-4A22-9CC9-480AE23EF1E1}" type="presParOf" srcId="{7FDBA75D-DCF8-4F19-94AD-8AE240CC1725}" destId="{FD634258-131F-43FE-99BC-35146AE88168}" srcOrd="1" destOrd="0" presId="urn:microsoft.com/office/officeart/2018/2/layout/IconVerticalSolidList"/>
    <dgm:cxn modelId="{3FCD4C12-6C94-495D-9D47-63DFA0DBC1B7}" type="presParOf" srcId="{7FDBA75D-DCF8-4F19-94AD-8AE240CC1725}" destId="{14693215-4BAB-4D3C-BE2E-E380A4124104}" srcOrd="2" destOrd="0" presId="urn:microsoft.com/office/officeart/2018/2/layout/IconVerticalSolidList"/>
    <dgm:cxn modelId="{F5633BAA-1903-467A-977B-DADB19D612BF}" type="presParOf" srcId="{14693215-4BAB-4D3C-BE2E-E380A4124104}" destId="{12F3E4C1-1915-4C20-A040-024FB78FC3AD}" srcOrd="0" destOrd="0" presId="urn:microsoft.com/office/officeart/2018/2/layout/IconVerticalSolidList"/>
    <dgm:cxn modelId="{0859940C-398A-40F5-BAB1-781018C16F6F}" type="presParOf" srcId="{14693215-4BAB-4D3C-BE2E-E380A4124104}" destId="{DA7CD36C-A4A3-4918-AE8C-AD693A3BC503}" srcOrd="1" destOrd="0" presId="urn:microsoft.com/office/officeart/2018/2/layout/IconVerticalSolidList"/>
    <dgm:cxn modelId="{7692CEAC-DCD4-4E5E-8DE4-E44FFCC31BBA}" type="presParOf" srcId="{14693215-4BAB-4D3C-BE2E-E380A4124104}" destId="{6FDAC7C4-61C9-408D-AE11-B05C00BDA643}" srcOrd="2" destOrd="0" presId="urn:microsoft.com/office/officeart/2018/2/layout/IconVerticalSolidList"/>
    <dgm:cxn modelId="{80ABF997-C491-4E87-B98E-949A74999279}" type="presParOf" srcId="{14693215-4BAB-4D3C-BE2E-E380A4124104}" destId="{C6E9FC99-275A-4C9A-AD95-398CEFA3253C}" srcOrd="3" destOrd="0" presId="urn:microsoft.com/office/officeart/2018/2/layout/IconVerticalSolidList"/>
    <dgm:cxn modelId="{5EEFAF77-98AA-4397-97AD-E8AFC6E7F72A}" type="presParOf" srcId="{7FDBA75D-DCF8-4F19-94AD-8AE240CC1725}" destId="{30688C3A-3C6E-4A41-9CC7-DC9EC4470797}" srcOrd="3" destOrd="0" presId="urn:microsoft.com/office/officeart/2018/2/layout/IconVerticalSolidList"/>
    <dgm:cxn modelId="{302C93B4-B207-43D9-974D-3871B61974B5}" type="presParOf" srcId="{7FDBA75D-DCF8-4F19-94AD-8AE240CC1725}" destId="{6FDBC060-8E63-4BC7-8482-65255EAB559C}" srcOrd="4" destOrd="0" presId="urn:microsoft.com/office/officeart/2018/2/layout/IconVerticalSolidList"/>
    <dgm:cxn modelId="{7D4DFE83-1876-431A-B931-3E51928778E7}" type="presParOf" srcId="{6FDBC060-8E63-4BC7-8482-65255EAB559C}" destId="{DECA9B53-2999-48C0-A46A-08CAC8D62157}" srcOrd="0" destOrd="0" presId="urn:microsoft.com/office/officeart/2018/2/layout/IconVerticalSolidList"/>
    <dgm:cxn modelId="{EA1C39FD-DB6F-49E6-86BA-986B77994774}" type="presParOf" srcId="{6FDBC060-8E63-4BC7-8482-65255EAB559C}" destId="{9FA7255F-77AB-455A-807A-5AD66D9C808E}" srcOrd="1" destOrd="0" presId="urn:microsoft.com/office/officeart/2018/2/layout/IconVerticalSolidList"/>
    <dgm:cxn modelId="{79A91948-B30C-4BEE-92F2-7B0214D41A24}" type="presParOf" srcId="{6FDBC060-8E63-4BC7-8482-65255EAB559C}" destId="{F611C28F-BF84-4877-BF9D-EB389F63CED2}" srcOrd="2" destOrd="0" presId="urn:microsoft.com/office/officeart/2018/2/layout/IconVerticalSolidList"/>
    <dgm:cxn modelId="{6ABAA26E-E4AD-4BA5-918F-946BD763778D}" type="presParOf" srcId="{6FDBC060-8E63-4BC7-8482-65255EAB559C}" destId="{DDF7CF57-944E-4EFE-B960-A44A01F8E07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4F0F35-CB0A-4CC4-9F58-7135BB1FA622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35625BA-FA7F-4E4A-A730-3B67A94EC156}">
      <dgm:prSet/>
      <dgm:spPr/>
      <dgm:t>
        <a:bodyPr/>
        <a:lstStyle/>
        <a:p>
          <a:r>
            <a:rPr lang="nb-NO" b="0"/>
            <a:t>Ungdomsgarantien er en forskriftsfestet styrking av ungdomsarbeidet i NAV og skal sikre individuelt tilpasset oppfølging så lenge det er behov for det, slik at flere unge får mulighet til å fullføre utdanning og komme i ordinært arbeid. </a:t>
          </a:r>
          <a:endParaRPr lang="en-US"/>
        </a:p>
      </dgm:t>
    </dgm:pt>
    <dgm:pt modelId="{197DB6F3-20CB-4C41-9D45-8136D7D2CAC8}" type="parTrans" cxnId="{7B5CFBC2-B4A4-4E54-AF98-5193EB159962}">
      <dgm:prSet/>
      <dgm:spPr/>
      <dgm:t>
        <a:bodyPr/>
        <a:lstStyle/>
        <a:p>
          <a:endParaRPr lang="en-US"/>
        </a:p>
      </dgm:t>
    </dgm:pt>
    <dgm:pt modelId="{574313E3-B161-42A1-A4CC-03EEE45B9A14}" type="sibTrans" cxnId="{7B5CFBC2-B4A4-4E54-AF98-5193EB159962}">
      <dgm:prSet/>
      <dgm:spPr/>
      <dgm:t>
        <a:bodyPr/>
        <a:lstStyle/>
        <a:p>
          <a:endParaRPr lang="en-US"/>
        </a:p>
      </dgm:t>
    </dgm:pt>
    <dgm:pt modelId="{B1835290-003F-4DB0-9AA9-B5DA614B9F52}">
      <dgm:prSet/>
      <dgm:spPr/>
      <dgm:t>
        <a:bodyPr/>
        <a:lstStyle/>
        <a:p>
          <a:r>
            <a:rPr lang="nb-NO" b="0"/>
            <a:t>Ungdomsgarantien i NAV ble innført 1. juli 2023, og er starten på et målrettet</a:t>
          </a:r>
          <a:r>
            <a:rPr lang="nb-NO" b="0" u="sng"/>
            <a:t>,</a:t>
          </a:r>
          <a:r>
            <a:rPr lang="nb-NO" b="0"/>
            <a:t> langsiktig arbeid for å justere oppfølgingspraksis i henhold til innholdet i forskriften. </a:t>
          </a:r>
          <a:endParaRPr lang="en-US"/>
        </a:p>
      </dgm:t>
    </dgm:pt>
    <dgm:pt modelId="{BF5D5F2E-02E4-4E7A-8F6A-6944E272F48E}" type="parTrans" cxnId="{F7F72788-CDFB-4A8C-8136-B0E18A0BEDF4}">
      <dgm:prSet/>
      <dgm:spPr/>
      <dgm:t>
        <a:bodyPr/>
        <a:lstStyle/>
        <a:p>
          <a:endParaRPr lang="en-US"/>
        </a:p>
      </dgm:t>
    </dgm:pt>
    <dgm:pt modelId="{924F5875-77E5-41A2-B9E8-0B3A6D5A344D}" type="sibTrans" cxnId="{F7F72788-CDFB-4A8C-8136-B0E18A0BEDF4}">
      <dgm:prSet/>
      <dgm:spPr/>
      <dgm:t>
        <a:bodyPr/>
        <a:lstStyle/>
        <a:p>
          <a:endParaRPr lang="en-US"/>
        </a:p>
      </dgm:t>
    </dgm:pt>
    <dgm:pt modelId="{8E737D89-F234-4BEA-9954-D5928F137AD8}" type="pres">
      <dgm:prSet presAssocID="{CB4F0F35-CB0A-4CC4-9F58-7135BB1FA6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0DE39C8-19FA-4736-8226-5598A85BACE9}" type="pres">
      <dgm:prSet presAssocID="{B35625BA-FA7F-4E4A-A730-3B67A94EC156}" presName="hierRoot1" presStyleCnt="0"/>
      <dgm:spPr/>
    </dgm:pt>
    <dgm:pt modelId="{96E5A4A0-28A8-4DDA-A858-E905A91C90DE}" type="pres">
      <dgm:prSet presAssocID="{B35625BA-FA7F-4E4A-A730-3B67A94EC156}" presName="composite" presStyleCnt="0"/>
      <dgm:spPr/>
    </dgm:pt>
    <dgm:pt modelId="{BEF134B1-E13D-4992-94AB-E5A8A6F6365C}" type="pres">
      <dgm:prSet presAssocID="{B35625BA-FA7F-4E4A-A730-3B67A94EC156}" presName="background" presStyleLbl="node0" presStyleIdx="0" presStyleCnt="2"/>
      <dgm:spPr/>
    </dgm:pt>
    <dgm:pt modelId="{CC763DD1-6FF0-4C7A-BCBB-C4E77CBBE132}" type="pres">
      <dgm:prSet presAssocID="{B35625BA-FA7F-4E4A-A730-3B67A94EC156}" presName="text" presStyleLbl="fgAcc0" presStyleIdx="0" presStyleCnt="2">
        <dgm:presLayoutVars>
          <dgm:chPref val="3"/>
        </dgm:presLayoutVars>
      </dgm:prSet>
      <dgm:spPr/>
    </dgm:pt>
    <dgm:pt modelId="{2BD5CBEE-86BA-456E-9BE0-C55161CADD53}" type="pres">
      <dgm:prSet presAssocID="{B35625BA-FA7F-4E4A-A730-3B67A94EC156}" presName="hierChild2" presStyleCnt="0"/>
      <dgm:spPr/>
    </dgm:pt>
    <dgm:pt modelId="{1C2774A5-5C4A-4500-B357-18CAEFE439EB}" type="pres">
      <dgm:prSet presAssocID="{B1835290-003F-4DB0-9AA9-B5DA614B9F52}" presName="hierRoot1" presStyleCnt="0"/>
      <dgm:spPr/>
    </dgm:pt>
    <dgm:pt modelId="{997E0D4A-4138-4D42-A27F-F082E7D72487}" type="pres">
      <dgm:prSet presAssocID="{B1835290-003F-4DB0-9AA9-B5DA614B9F52}" presName="composite" presStyleCnt="0"/>
      <dgm:spPr/>
    </dgm:pt>
    <dgm:pt modelId="{D4D002C5-8950-41CB-9145-A3C1C799A2C1}" type="pres">
      <dgm:prSet presAssocID="{B1835290-003F-4DB0-9AA9-B5DA614B9F52}" presName="background" presStyleLbl="node0" presStyleIdx="1" presStyleCnt="2"/>
      <dgm:spPr/>
    </dgm:pt>
    <dgm:pt modelId="{41A7BB0B-7E12-4348-88EE-BFB2E6FD257D}" type="pres">
      <dgm:prSet presAssocID="{B1835290-003F-4DB0-9AA9-B5DA614B9F52}" presName="text" presStyleLbl="fgAcc0" presStyleIdx="1" presStyleCnt="2">
        <dgm:presLayoutVars>
          <dgm:chPref val="3"/>
        </dgm:presLayoutVars>
      </dgm:prSet>
      <dgm:spPr/>
    </dgm:pt>
    <dgm:pt modelId="{94D1F708-0D4C-4BD1-982E-B3EF3D2D7775}" type="pres">
      <dgm:prSet presAssocID="{B1835290-003F-4DB0-9AA9-B5DA614B9F52}" presName="hierChild2" presStyleCnt="0"/>
      <dgm:spPr/>
    </dgm:pt>
  </dgm:ptLst>
  <dgm:cxnLst>
    <dgm:cxn modelId="{8A9D6F60-62C0-471A-8958-53B7176B6FAC}" type="presOf" srcId="{B35625BA-FA7F-4E4A-A730-3B67A94EC156}" destId="{CC763DD1-6FF0-4C7A-BCBB-C4E77CBBE132}" srcOrd="0" destOrd="0" presId="urn:microsoft.com/office/officeart/2005/8/layout/hierarchy1"/>
    <dgm:cxn modelId="{86424F53-CD56-4EF0-AE43-0408F2BFC0C0}" type="presOf" srcId="{B1835290-003F-4DB0-9AA9-B5DA614B9F52}" destId="{41A7BB0B-7E12-4348-88EE-BFB2E6FD257D}" srcOrd="0" destOrd="0" presId="urn:microsoft.com/office/officeart/2005/8/layout/hierarchy1"/>
    <dgm:cxn modelId="{F7F72788-CDFB-4A8C-8136-B0E18A0BEDF4}" srcId="{CB4F0F35-CB0A-4CC4-9F58-7135BB1FA622}" destId="{B1835290-003F-4DB0-9AA9-B5DA614B9F52}" srcOrd="1" destOrd="0" parTransId="{BF5D5F2E-02E4-4E7A-8F6A-6944E272F48E}" sibTransId="{924F5875-77E5-41A2-B9E8-0B3A6D5A344D}"/>
    <dgm:cxn modelId="{4CEC5F99-83DD-4742-A187-C04C22B8FC39}" type="presOf" srcId="{CB4F0F35-CB0A-4CC4-9F58-7135BB1FA622}" destId="{8E737D89-F234-4BEA-9954-D5928F137AD8}" srcOrd="0" destOrd="0" presId="urn:microsoft.com/office/officeart/2005/8/layout/hierarchy1"/>
    <dgm:cxn modelId="{7B5CFBC2-B4A4-4E54-AF98-5193EB159962}" srcId="{CB4F0F35-CB0A-4CC4-9F58-7135BB1FA622}" destId="{B35625BA-FA7F-4E4A-A730-3B67A94EC156}" srcOrd="0" destOrd="0" parTransId="{197DB6F3-20CB-4C41-9D45-8136D7D2CAC8}" sibTransId="{574313E3-B161-42A1-A4CC-03EEE45B9A14}"/>
    <dgm:cxn modelId="{2DAFE5A3-51C7-4872-8F0B-C63F0139D275}" type="presParOf" srcId="{8E737D89-F234-4BEA-9954-D5928F137AD8}" destId="{20DE39C8-19FA-4736-8226-5598A85BACE9}" srcOrd="0" destOrd="0" presId="urn:microsoft.com/office/officeart/2005/8/layout/hierarchy1"/>
    <dgm:cxn modelId="{7F5B9A89-0C18-4595-8D7A-FCA9DF713CDB}" type="presParOf" srcId="{20DE39C8-19FA-4736-8226-5598A85BACE9}" destId="{96E5A4A0-28A8-4DDA-A858-E905A91C90DE}" srcOrd="0" destOrd="0" presId="urn:microsoft.com/office/officeart/2005/8/layout/hierarchy1"/>
    <dgm:cxn modelId="{B00270A4-F5C3-4FE7-9519-0731F69C4542}" type="presParOf" srcId="{96E5A4A0-28A8-4DDA-A858-E905A91C90DE}" destId="{BEF134B1-E13D-4992-94AB-E5A8A6F6365C}" srcOrd="0" destOrd="0" presId="urn:microsoft.com/office/officeart/2005/8/layout/hierarchy1"/>
    <dgm:cxn modelId="{6EB2E638-906D-4FC5-888E-7AA3378FB1A2}" type="presParOf" srcId="{96E5A4A0-28A8-4DDA-A858-E905A91C90DE}" destId="{CC763DD1-6FF0-4C7A-BCBB-C4E77CBBE132}" srcOrd="1" destOrd="0" presId="urn:microsoft.com/office/officeart/2005/8/layout/hierarchy1"/>
    <dgm:cxn modelId="{99C2087A-2D3C-4857-859B-9F179D0D92E4}" type="presParOf" srcId="{20DE39C8-19FA-4736-8226-5598A85BACE9}" destId="{2BD5CBEE-86BA-456E-9BE0-C55161CADD53}" srcOrd="1" destOrd="0" presId="urn:microsoft.com/office/officeart/2005/8/layout/hierarchy1"/>
    <dgm:cxn modelId="{19E87D9B-6A85-4EE6-81CA-A75CE5034354}" type="presParOf" srcId="{8E737D89-F234-4BEA-9954-D5928F137AD8}" destId="{1C2774A5-5C4A-4500-B357-18CAEFE439EB}" srcOrd="1" destOrd="0" presId="urn:microsoft.com/office/officeart/2005/8/layout/hierarchy1"/>
    <dgm:cxn modelId="{F26FB87C-EF10-4116-A98C-82154987156D}" type="presParOf" srcId="{1C2774A5-5C4A-4500-B357-18CAEFE439EB}" destId="{997E0D4A-4138-4D42-A27F-F082E7D72487}" srcOrd="0" destOrd="0" presId="urn:microsoft.com/office/officeart/2005/8/layout/hierarchy1"/>
    <dgm:cxn modelId="{71A1D500-530B-47C7-8103-4FEA8E3D71AE}" type="presParOf" srcId="{997E0D4A-4138-4D42-A27F-F082E7D72487}" destId="{D4D002C5-8950-41CB-9145-A3C1C799A2C1}" srcOrd="0" destOrd="0" presId="urn:microsoft.com/office/officeart/2005/8/layout/hierarchy1"/>
    <dgm:cxn modelId="{68F69FB7-2737-451C-8860-C6431B6875F3}" type="presParOf" srcId="{997E0D4A-4138-4D42-A27F-F082E7D72487}" destId="{41A7BB0B-7E12-4348-88EE-BFB2E6FD257D}" srcOrd="1" destOrd="0" presId="urn:microsoft.com/office/officeart/2005/8/layout/hierarchy1"/>
    <dgm:cxn modelId="{CE21FB5C-7836-4447-92BD-DE2769CBA25D}" type="presParOf" srcId="{1C2774A5-5C4A-4500-B357-18CAEFE439EB}" destId="{94D1F708-0D4C-4BD1-982E-B3EF3D2D777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024725-07C2-4508-BD65-6B47D40351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BA1DC08-EBEA-4502-A214-465E4744BC13}">
      <dgm:prSet/>
      <dgm:spPr/>
      <dgm:t>
        <a:bodyPr/>
        <a:lstStyle/>
        <a:p>
          <a:r>
            <a:rPr lang="nb-NO"/>
            <a:t>Øke overgang til arbeid og utdanning </a:t>
          </a:r>
          <a:endParaRPr lang="en-US"/>
        </a:p>
      </dgm:t>
    </dgm:pt>
    <dgm:pt modelId="{891DBC33-32CA-4C17-99B0-DB98FBB962B7}" type="parTrans" cxnId="{75B1520E-829D-4BB8-80AD-D553447864EE}">
      <dgm:prSet/>
      <dgm:spPr/>
      <dgm:t>
        <a:bodyPr/>
        <a:lstStyle/>
        <a:p>
          <a:endParaRPr lang="en-US"/>
        </a:p>
      </dgm:t>
    </dgm:pt>
    <dgm:pt modelId="{916FCAB5-43C4-4374-B189-04B19DD8B833}" type="sibTrans" cxnId="{75B1520E-829D-4BB8-80AD-D553447864EE}">
      <dgm:prSet/>
      <dgm:spPr/>
      <dgm:t>
        <a:bodyPr/>
        <a:lstStyle/>
        <a:p>
          <a:endParaRPr lang="en-US"/>
        </a:p>
      </dgm:t>
    </dgm:pt>
    <dgm:pt modelId="{B6378CAE-D2E3-45DF-9364-B1351578AC30}">
      <dgm:prSet/>
      <dgm:spPr/>
      <dgm:t>
        <a:bodyPr/>
        <a:lstStyle/>
        <a:p>
          <a:r>
            <a:rPr lang="nb-NO"/>
            <a:t>Få et stabilt fotfeste i arbeidslivet  </a:t>
          </a:r>
          <a:endParaRPr lang="en-US"/>
        </a:p>
      </dgm:t>
    </dgm:pt>
    <dgm:pt modelId="{D426E24E-73BF-4C9C-B5C5-9B0C88D449F5}" type="parTrans" cxnId="{BDC03861-4758-440F-BE38-750444A6FC18}">
      <dgm:prSet/>
      <dgm:spPr/>
      <dgm:t>
        <a:bodyPr/>
        <a:lstStyle/>
        <a:p>
          <a:endParaRPr lang="en-US"/>
        </a:p>
      </dgm:t>
    </dgm:pt>
    <dgm:pt modelId="{FF4D16B7-8D4F-4B28-A581-B0F5093E77C7}" type="sibTrans" cxnId="{BDC03861-4758-440F-BE38-750444A6FC18}">
      <dgm:prSet/>
      <dgm:spPr/>
      <dgm:t>
        <a:bodyPr/>
        <a:lstStyle/>
        <a:p>
          <a:endParaRPr lang="en-US"/>
        </a:p>
      </dgm:t>
    </dgm:pt>
    <dgm:pt modelId="{BB2AFCC1-8DF4-4894-9AD6-33259B7CEC1D}">
      <dgm:prSet/>
      <dgm:spPr/>
      <dgm:t>
        <a:bodyPr/>
        <a:lstStyle/>
        <a:p>
          <a:r>
            <a:rPr lang="nb-NO"/>
            <a:t>Redusere antallet unge på helserelaterte ytelser </a:t>
          </a:r>
          <a:endParaRPr lang="en-US"/>
        </a:p>
      </dgm:t>
    </dgm:pt>
    <dgm:pt modelId="{60D9BBDB-3EE4-45A9-8A2D-FBEB86294512}" type="parTrans" cxnId="{05FA3B0F-A906-41B0-B58A-7381D54A196D}">
      <dgm:prSet/>
      <dgm:spPr/>
      <dgm:t>
        <a:bodyPr/>
        <a:lstStyle/>
        <a:p>
          <a:endParaRPr lang="en-US"/>
        </a:p>
      </dgm:t>
    </dgm:pt>
    <dgm:pt modelId="{5E9A583B-0FB6-4B17-A495-8EDF5E743448}" type="sibTrans" cxnId="{05FA3B0F-A906-41B0-B58A-7381D54A196D}">
      <dgm:prSet/>
      <dgm:spPr/>
      <dgm:t>
        <a:bodyPr/>
        <a:lstStyle/>
        <a:p>
          <a:endParaRPr lang="en-US"/>
        </a:p>
      </dgm:t>
    </dgm:pt>
    <dgm:pt modelId="{9A9F9D81-905F-4E6E-A6B2-86F18881594B}" type="pres">
      <dgm:prSet presAssocID="{14024725-07C2-4508-BD65-6B47D40351C9}" presName="linear" presStyleCnt="0">
        <dgm:presLayoutVars>
          <dgm:animLvl val="lvl"/>
          <dgm:resizeHandles val="exact"/>
        </dgm:presLayoutVars>
      </dgm:prSet>
      <dgm:spPr/>
    </dgm:pt>
    <dgm:pt modelId="{08719B8C-F5EA-4263-8D33-5718D0FDC3BE}" type="pres">
      <dgm:prSet presAssocID="{9BA1DC08-EBEA-4502-A214-465E4744BC1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6D4EBBE-0CC5-4CA0-B38E-545D87A789D3}" type="pres">
      <dgm:prSet presAssocID="{916FCAB5-43C4-4374-B189-04B19DD8B833}" presName="spacer" presStyleCnt="0"/>
      <dgm:spPr/>
    </dgm:pt>
    <dgm:pt modelId="{2D14F8BC-6A29-4C0B-84B2-DF43C1921997}" type="pres">
      <dgm:prSet presAssocID="{B6378CAE-D2E3-45DF-9364-B1351578AC3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D84440B-F11E-454B-8F66-4CE9E5C79DE7}" type="pres">
      <dgm:prSet presAssocID="{FF4D16B7-8D4F-4B28-A581-B0F5093E77C7}" presName="spacer" presStyleCnt="0"/>
      <dgm:spPr/>
    </dgm:pt>
    <dgm:pt modelId="{5133A46A-C40F-403F-A971-E0100B86D25A}" type="pres">
      <dgm:prSet presAssocID="{BB2AFCC1-8DF4-4894-9AD6-33259B7CEC1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5B1520E-829D-4BB8-80AD-D553447864EE}" srcId="{14024725-07C2-4508-BD65-6B47D40351C9}" destId="{9BA1DC08-EBEA-4502-A214-465E4744BC13}" srcOrd="0" destOrd="0" parTransId="{891DBC33-32CA-4C17-99B0-DB98FBB962B7}" sibTransId="{916FCAB5-43C4-4374-B189-04B19DD8B833}"/>
    <dgm:cxn modelId="{05FA3B0F-A906-41B0-B58A-7381D54A196D}" srcId="{14024725-07C2-4508-BD65-6B47D40351C9}" destId="{BB2AFCC1-8DF4-4894-9AD6-33259B7CEC1D}" srcOrd="2" destOrd="0" parTransId="{60D9BBDB-3EE4-45A9-8A2D-FBEB86294512}" sibTransId="{5E9A583B-0FB6-4B17-A495-8EDF5E743448}"/>
    <dgm:cxn modelId="{0E0BED22-900C-4D80-BE97-9D80A52B131D}" type="presOf" srcId="{BB2AFCC1-8DF4-4894-9AD6-33259B7CEC1D}" destId="{5133A46A-C40F-403F-A971-E0100B86D25A}" srcOrd="0" destOrd="0" presId="urn:microsoft.com/office/officeart/2005/8/layout/vList2"/>
    <dgm:cxn modelId="{CD777A3F-E5EB-4BB0-873C-5CEB875F519D}" type="presOf" srcId="{B6378CAE-D2E3-45DF-9364-B1351578AC30}" destId="{2D14F8BC-6A29-4C0B-84B2-DF43C1921997}" srcOrd="0" destOrd="0" presId="urn:microsoft.com/office/officeart/2005/8/layout/vList2"/>
    <dgm:cxn modelId="{BDC03861-4758-440F-BE38-750444A6FC18}" srcId="{14024725-07C2-4508-BD65-6B47D40351C9}" destId="{B6378CAE-D2E3-45DF-9364-B1351578AC30}" srcOrd="1" destOrd="0" parTransId="{D426E24E-73BF-4C9C-B5C5-9B0C88D449F5}" sibTransId="{FF4D16B7-8D4F-4B28-A581-B0F5093E77C7}"/>
    <dgm:cxn modelId="{E2D2EE80-DB28-44FD-8962-55820B1BA860}" type="presOf" srcId="{14024725-07C2-4508-BD65-6B47D40351C9}" destId="{9A9F9D81-905F-4E6E-A6B2-86F18881594B}" srcOrd="0" destOrd="0" presId="urn:microsoft.com/office/officeart/2005/8/layout/vList2"/>
    <dgm:cxn modelId="{B233C0AF-7E11-4843-80CD-0969B6BBBD7A}" type="presOf" srcId="{9BA1DC08-EBEA-4502-A214-465E4744BC13}" destId="{08719B8C-F5EA-4263-8D33-5718D0FDC3BE}" srcOrd="0" destOrd="0" presId="urn:microsoft.com/office/officeart/2005/8/layout/vList2"/>
    <dgm:cxn modelId="{C42F7F53-1B79-49D5-B5E0-F02F548860A5}" type="presParOf" srcId="{9A9F9D81-905F-4E6E-A6B2-86F18881594B}" destId="{08719B8C-F5EA-4263-8D33-5718D0FDC3BE}" srcOrd="0" destOrd="0" presId="urn:microsoft.com/office/officeart/2005/8/layout/vList2"/>
    <dgm:cxn modelId="{ACD379F9-3ED9-4FDD-8A03-D44B9C99D94E}" type="presParOf" srcId="{9A9F9D81-905F-4E6E-A6B2-86F18881594B}" destId="{86D4EBBE-0CC5-4CA0-B38E-545D87A789D3}" srcOrd="1" destOrd="0" presId="urn:microsoft.com/office/officeart/2005/8/layout/vList2"/>
    <dgm:cxn modelId="{4C91DA54-B1BA-4AF4-AAA9-0BFDE1B7F976}" type="presParOf" srcId="{9A9F9D81-905F-4E6E-A6B2-86F18881594B}" destId="{2D14F8BC-6A29-4C0B-84B2-DF43C1921997}" srcOrd="2" destOrd="0" presId="urn:microsoft.com/office/officeart/2005/8/layout/vList2"/>
    <dgm:cxn modelId="{498C56CC-1A35-43B9-8D11-10213125BB2D}" type="presParOf" srcId="{9A9F9D81-905F-4E6E-A6B2-86F18881594B}" destId="{1D84440B-F11E-454B-8F66-4CE9E5C79DE7}" srcOrd="3" destOrd="0" presId="urn:microsoft.com/office/officeart/2005/8/layout/vList2"/>
    <dgm:cxn modelId="{9ED27E93-450F-4E7F-B638-A5A00F817345}" type="presParOf" srcId="{9A9F9D81-905F-4E6E-A6B2-86F18881594B}" destId="{5133A46A-C40F-403F-A971-E0100B86D25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865960-3579-47CF-BAC3-8331398E7EB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C9B0A95-3695-4BCA-8F7D-DC298BD7F84B}">
      <dgm:prSet/>
      <dgm:spPr/>
      <dgm:t>
        <a:bodyPr/>
        <a:lstStyle/>
        <a:p>
          <a:r>
            <a:rPr lang="nb-NO" b="0" i="0"/>
            <a:t>Sentralt i ny ungdomsgaranti er at den unge får medvirket under planleggingen og gjennomføringen av aktiviteter gjennom hele garantiperioden. </a:t>
          </a:r>
          <a:endParaRPr lang="en-US"/>
        </a:p>
      </dgm:t>
    </dgm:pt>
    <dgm:pt modelId="{1E479CBE-D436-4BD2-B3A2-53231D1E9440}" type="parTrans" cxnId="{D77A7753-D066-446E-8B45-8269CF70284A}">
      <dgm:prSet/>
      <dgm:spPr/>
      <dgm:t>
        <a:bodyPr/>
        <a:lstStyle/>
        <a:p>
          <a:endParaRPr lang="en-US"/>
        </a:p>
      </dgm:t>
    </dgm:pt>
    <dgm:pt modelId="{2A9F11FB-AED2-4BCF-87C7-3DEA9C7E79A4}" type="sibTrans" cxnId="{D77A7753-D066-446E-8B45-8269CF70284A}">
      <dgm:prSet/>
      <dgm:spPr/>
      <dgm:t>
        <a:bodyPr/>
        <a:lstStyle/>
        <a:p>
          <a:endParaRPr lang="en-US"/>
        </a:p>
      </dgm:t>
    </dgm:pt>
    <dgm:pt modelId="{68B31152-F916-46C7-B8AC-3863D334D3A7}">
      <dgm:prSet/>
      <dgm:spPr/>
      <dgm:t>
        <a:bodyPr/>
        <a:lstStyle/>
        <a:p>
          <a:r>
            <a:rPr lang="nb-NO" b="0" i="0"/>
            <a:t>Det skal utarbeides en aktivitetsplan i samarbeid med deltakeren, jf. </a:t>
          </a:r>
          <a:r>
            <a:rPr lang="nb-NO" b="0" i="0" u="sng">
              <a:hlinkClick xmlns:r="http://schemas.openxmlformats.org/officeDocument/2006/relationships" r:id="rId1"/>
            </a:rPr>
            <a:t>arbeids- og velferdsforvaltningsloven § 14a</a:t>
          </a:r>
          <a:r>
            <a:rPr lang="nb-NO" b="0" i="0"/>
            <a:t> tredje ledd, som angir ungdomsgarantiens innhold, formål og plan for oppfølging og fast kontaktperson i Arbeids- og velferdsetaten. Aktivitetsplanen skal holdes oppdatert.</a:t>
          </a:r>
          <a:endParaRPr lang="en-US"/>
        </a:p>
      </dgm:t>
    </dgm:pt>
    <dgm:pt modelId="{8D03A3AD-0F5E-40D3-AC83-46AC3E6F64C4}" type="parTrans" cxnId="{BAFF881C-B6F5-4F46-B890-D71BDDC44021}">
      <dgm:prSet/>
      <dgm:spPr/>
      <dgm:t>
        <a:bodyPr/>
        <a:lstStyle/>
        <a:p>
          <a:endParaRPr lang="en-US"/>
        </a:p>
      </dgm:t>
    </dgm:pt>
    <dgm:pt modelId="{A307F00E-47D7-4AA1-A14B-2D94EE2B74A2}" type="sibTrans" cxnId="{BAFF881C-B6F5-4F46-B890-D71BDDC44021}">
      <dgm:prSet/>
      <dgm:spPr/>
      <dgm:t>
        <a:bodyPr/>
        <a:lstStyle/>
        <a:p>
          <a:endParaRPr lang="en-US"/>
        </a:p>
      </dgm:t>
    </dgm:pt>
    <dgm:pt modelId="{E1DAAF22-DCA5-4ACC-93AF-E612F9DB78CE}" type="pres">
      <dgm:prSet presAssocID="{D3865960-3579-47CF-BAC3-8331398E7EBB}" presName="root" presStyleCnt="0">
        <dgm:presLayoutVars>
          <dgm:dir/>
          <dgm:resizeHandles val="exact"/>
        </dgm:presLayoutVars>
      </dgm:prSet>
      <dgm:spPr/>
    </dgm:pt>
    <dgm:pt modelId="{9419B7D0-201A-4581-A274-226FEBA090C7}" type="pres">
      <dgm:prSet presAssocID="{8C9B0A95-3695-4BCA-8F7D-DC298BD7F84B}" presName="compNode" presStyleCnt="0"/>
      <dgm:spPr/>
    </dgm:pt>
    <dgm:pt modelId="{54B9F489-1BCB-4973-BB88-F0333C950759}" type="pres">
      <dgm:prSet presAssocID="{8C9B0A95-3695-4BCA-8F7D-DC298BD7F84B}" presName="bgRect" presStyleLbl="bgShp" presStyleIdx="0" presStyleCnt="2"/>
      <dgm:spPr/>
    </dgm:pt>
    <dgm:pt modelId="{294F1137-2D70-4C4D-AC0F-CBAD057F69FA}" type="pres">
      <dgm:prSet presAssocID="{8C9B0A95-3695-4BCA-8F7D-DC298BD7F84B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serom"/>
        </a:ext>
      </dgm:extLst>
    </dgm:pt>
    <dgm:pt modelId="{FB836EBB-BF69-4E9C-BD75-1013FDA706BB}" type="pres">
      <dgm:prSet presAssocID="{8C9B0A95-3695-4BCA-8F7D-DC298BD7F84B}" presName="spaceRect" presStyleCnt="0"/>
      <dgm:spPr/>
    </dgm:pt>
    <dgm:pt modelId="{6CFDE0CB-7F9E-4411-9042-FB920B5FC96F}" type="pres">
      <dgm:prSet presAssocID="{8C9B0A95-3695-4BCA-8F7D-DC298BD7F84B}" presName="parTx" presStyleLbl="revTx" presStyleIdx="0" presStyleCnt="2">
        <dgm:presLayoutVars>
          <dgm:chMax val="0"/>
          <dgm:chPref val="0"/>
        </dgm:presLayoutVars>
      </dgm:prSet>
      <dgm:spPr/>
    </dgm:pt>
    <dgm:pt modelId="{623A08D6-3002-45D8-95C6-A466BDB4B16E}" type="pres">
      <dgm:prSet presAssocID="{2A9F11FB-AED2-4BCF-87C7-3DEA9C7E79A4}" presName="sibTrans" presStyleCnt="0"/>
      <dgm:spPr/>
    </dgm:pt>
    <dgm:pt modelId="{952F19BE-33F5-4380-94C6-47C99C41BF05}" type="pres">
      <dgm:prSet presAssocID="{68B31152-F916-46C7-B8AC-3863D334D3A7}" presName="compNode" presStyleCnt="0"/>
      <dgm:spPr/>
    </dgm:pt>
    <dgm:pt modelId="{B50448A5-16D8-4E1B-87F6-8FDBE8927423}" type="pres">
      <dgm:prSet presAssocID="{68B31152-F916-46C7-B8AC-3863D334D3A7}" presName="bgRect" presStyleLbl="bgShp" presStyleIdx="1" presStyleCnt="2"/>
      <dgm:spPr/>
    </dgm:pt>
    <dgm:pt modelId="{120BA8A8-DA59-4BE5-A1C8-04D289F6782D}" type="pres">
      <dgm:prSet presAssocID="{68B31152-F916-46C7-B8AC-3863D334D3A7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åndtrykk"/>
        </a:ext>
      </dgm:extLst>
    </dgm:pt>
    <dgm:pt modelId="{C0083AB4-E644-47BF-ADEC-92A1EF6F5230}" type="pres">
      <dgm:prSet presAssocID="{68B31152-F916-46C7-B8AC-3863D334D3A7}" presName="spaceRect" presStyleCnt="0"/>
      <dgm:spPr/>
    </dgm:pt>
    <dgm:pt modelId="{FDF515C3-2326-4560-81C5-3E274E9F232E}" type="pres">
      <dgm:prSet presAssocID="{68B31152-F916-46C7-B8AC-3863D334D3A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AFF881C-B6F5-4F46-B890-D71BDDC44021}" srcId="{D3865960-3579-47CF-BAC3-8331398E7EBB}" destId="{68B31152-F916-46C7-B8AC-3863D334D3A7}" srcOrd="1" destOrd="0" parTransId="{8D03A3AD-0F5E-40D3-AC83-46AC3E6F64C4}" sibTransId="{A307F00E-47D7-4AA1-A14B-2D94EE2B74A2}"/>
    <dgm:cxn modelId="{D77A7753-D066-446E-8B45-8269CF70284A}" srcId="{D3865960-3579-47CF-BAC3-8331398E7EBB}" destId="{8C9B0A95-3695-4BCA-8F7D-DC298BD7F84B}" srcOrd="0" destOrd="0" parTransId="{1E479CBE-D436-4BD2-B3A2-53231D1E9440}" sibTransId="{2A9F11FB-AED2-4BCF-87C7-3DEA9C7E79A4}"/>
    <dgm:cxn modelId="{26FD25A0-B9E8-43A1-99A8-AF4497A5D4AD}" type="presOf" srcId="{D3865960-3579-47CF-BAC3-8331398E7EBB}" destId="{E1DAAF22-DCA5-4ACC-93AF-E612F9DB78CE}" srcOrd="0" destOrd="0" presId="urn:microsoft.com/office/officeart/2018/2/layout/IconVerticalSolidList"/>
    <dgm:cxn modelId="{E2A86CB6-57E9-4B6C-B7FA-801F766DD0C2}" type="presOf" srcId="{8C9B0A95-3695-4BCA-8F7D-DC298BD7F84B}" destId="{6CFDE0CB-7F9E-4411-9042-FB920B5FC96F}" srcOrd="0" destOrd="0" presId="urn:microsoft.com/office/officeart/2018/2/layout/IconVerticalSolidList"/>
    <dgm:cxn modelId="{9D1049EE-E1A4-45AC-BED7-CFEEF3DA5D20}" type="presOf" srcId="{68B31152-F916-46C7-B8AC-3863D334D3A7}" destId="{FDF515C3-2326-4560-81C5-3E274E9F232E}" srcOrd="0" destOrd="0" presId="urn:microsoft.com/office/officeart/2018/2/layout/IconVerticalSolidList"/>
    <dgm:cxn modelId="{7ECDB4F7-AAF1-4D81-B495-95E1C99C301D}" type="presParOf" srcId="{E1DAAF22-DCA5-4ACC-93AF-E612F9DB78CE}" destId="{9419B7D0-201A-4581-A274-226FEBA090C7}" srcOrd="0" destOrd="0" presId="urn:microsoft.com/office/officeart/2018/2/layout/IconVerticalSolidList"/>
    <dgm:cxn modelId="{91D37F0B-61F0-4002-A9CA-854B47F05818}" type="presParOf" srcId="{9419B7D0-201A-4581-A274-226FEBA090C7}" destId="{54B9F489-1BCB-4973-BB88-F0333C950759}" srcOrd="0" destOrd="0" presId="urn:microsoft.com/office/officeart/2018/2/layout/IconVerticalSolidList"/>
    <dgm:cxn modelId="{8B864897-E013-4077-BB16-593D6B3839CF}" type="presParOf" srcId="{9419B7D0-201A-4581-A274-226FEBA090C7}" destId="{294F1137-2D70-4C4D-AC0F-CBAD057F69FA}" srcOrd="1" destOrd="0" presId="urn:microsoft.com/office/officeart/2018/2/layout/IconVerticalSolidList"/>
    <dgm:cxn modelId="{197C9636-15AA-40C6-A701-9579F5DA0A4C}" type="presParOf" srcId="{9419B7D0-201A-4581-A274-226FEBA090C7}" destId="{FB836EBB-BF69-4E9C-BD75-1013FDA706BB}" srcOrd="2" destOrd="0" presId="urn:microsoft.com/office/officeart/2018/2/layout/IconVerticalSolidList"/>
    <dgm:cxn modelId="{6E955CF0-19FD-4325-B392-06B7F3EF9198}" type="presParOf" srcId="{9419B7D0-201A-4581-A274-226FEBA090C7}" destId="{6CFDE0CB-7F9E-4411-9042-FB920B5FC96F}" srcOrd="3" destOrd="0" presId="urn:microsoft.com/office/officeart/2018/2/layout/IconVerticalSolidList"/>
    <dgm:cxn modelId="{495C9BDA-57D7-453B-A28D-50F09B0A7EFF}" type="presParOf" srcId="{E1DAAF22-DCA5-4ACC-93AF-E612F9DB78CE}" destId="{623A08D6-3002-45D8-95C6-A466BDB4B16E}" srcOrd="1" destOrd="0" presId="urn:microsoft.com/office/officeart/2018/2/layout/IconVerticalSolidList"/>
    <dgm:cxn modelId="{6F725464-CF18-47C2-AD12-3B3A5E00BF35}" type="presParOf" srcId="{E1DAAF22-DCA5-4ACC-93AF-E612F9DB78CE}" destId="{952F19BE-33F5-4380-94C6-47C99C41BF05}" srcOrd="2" destOrd="0" presId="urn:microsoft.com/office/officeart/2018/2/layout/IconVerticalSolidList"/>
    <dgm:cxn modelId="{DE45C312-781B-44FB-BE9D-D5C2A066D8CD}" type="presParOf" srcId="{952F19BE-33F5-4380-94C6-47C99C41BF05}" destId="{B50448A5-16D8-4E1B-87F6-8FDBE8927423}" srcOrd="0" destOrd="0" presId="urn:microsoft.com/office/officeart/2018/2/layout/IconVerticalSolidList"/>
    <dgm:cxn modelId="{2211FF5C-5501-4240-AA82-D2202BA1FD3D}" type="presParOf" srcId="{952F19BE-33F5-4380-94C6-47C99C41BF05}" destId="{120BA8A8-DA59-4BE5-A1C8-04D289F6782D}" srcOrd="1" destOrd="0" presId="urn:microsoft.com/office/officeart/2018/2/layout/IconVerticalSolidList"/>
    <dgm:cxn modelId="{9D9D086A-527A-46CA-BBB9-FDB89A7AAC05}" type="presParOf" srcId="{952F19BE-33F5-4380-94C6-47C99C41BF05}" destId="{C0083AB4-E644-47BF-ADEC-92A1EF6F5230}" srcOrd="2" destOrd="0" presId="urn:microsoft.com/office/officeart/2018/2/layout/IconVerticalSolidList"/>
    <dgm:cxn modelId="{D0043D00-E943-41EC-BFF1-EB16B8FBDE5B}" type="presParOf" srcId="{952F19BE-33F5-4380-94C6-47C99C41BF05}" destId="{FDF515C3-2326-4560-81C5-3E274E9F232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039343-9773-44BD-9C22-B23210B787AD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5674DD7-57C0-4A23-B047-6503385765AA}">
      <dgm:prSet/>
      <dgm:spPr/>
      <dgm:t>
        <a:bodyPr/>
        <a:lstStyle/>
        <a:p>
          <a:r>
            <a:rPr lang="nb-NO"/>
            <a:t>13 kontor jobber med aldersgruppen 16-30</a:t>
          </a:r>
          <a:endParaRPr lang="en-US"/>
        </a:p>
      </dgm:t>
    </dgm:pt>
    <dgm:pt modelId="{0964975D-0021-4D5B-A2EF-364C8D8DD998}" type="parTrans" cxnId="{88113964-4831-4203-9C80-F9D98793CED7}">
      <dgm:prSet/>
      <dgm:spPr/>
      <dgm:t>
        <a:bodyPr/>
        <a:lstStyle/>
        <a:p>
          <a:endParaRPr lang="en-US"/>
        </a:p>
      </dgm:t>
    </dgm:pt>
    <dgm:pt modelId="{9F6F18F8-0E58-4DFC-B555-72E8C56C7DE5}" type="sibTrans" cxnId="{88113964-4831-4203-9C80-F9D98793CED7}">
      <dgm:prSet/>
      <dgm:spPr/>
      <dgm:t>
        <a:bodyPr/>
        <a:lstStyle/>
        <a:p>
          <a:endParaRPr lang="en-US"/>
        </a:p>
      </dgm:t>
    </dgm:pt>
    <dgm:pt modelId="{CEEB46DF-9B36-4160-93A3-3F6701181186}">
      <dgm:prSet/>
      <dgm:spPr/>
      <dgm:t>
        <a:bodyPr/>
        <a:lstStyle/>
        <a:p>
          <a:r>
            <a:rPr lang="nb-NO"/>
            <a:t>11 kontor oppgir at veilederne jobber med 30-50 brukere</a:t>
          </a:r>
          <a:endParaRPr lang="en-US"/>
        </a:p>
      </dgm:t>
    </dgm:pt>
    <dgm:pt modelId="{011B941F-7D4E-462A-B9D9-B88AE839B334}" type="parTrans" cxnId="{F0E6EE49-0113-45E3-868D-C89959426150}">
      <dgm:prSet/>
      <dgm:spPr/>
      <dgm:t>
        <a:bodyPr/>
        <a:lstStyle/>
        <a:p>
          <a:endParaRPr lang="en-US"/>
        </a:p>
      </dgm:t>
    </dgm:pt>
    <dgm:pt modelId="{14F59A26-D8F8-4F14-818E-88EE8C3E6083}" type="sibTrans" cxnId="{F0E6EE49-0113-45E3-868D-C89959426150}">
      <dgm:prSet/>
      <dgm:spPr/>
      <dgm:t>
        <a:bodyPr/>
        <a:lstStyle/>
        <a:p>
          <a:endParaRPr lang="en-US"/>
        </a:p>
      </dgm:t>
    </dgm:pt>
    <dgm:pt modelId="{B6869C35-3126-485D-AB7B-0FF35CD060E5}">
      <dgm:prSet/>
      <dgm:spPr/>
      <dgm:t>
        <a:bodyPr/>
        <a:lstStyle/>
        <a:p>
          <a:r>
            <a:rPr lang="nb-NO"/>
            <a:t>11 kontor har ungdomsveilederne organisert under en leder  </a:t>
          </a:r>
          <a:endParaRPr lang="en-US"/>
        </a:p>
      </dgm:t>
    </dgm:pt>
    <dgm:pt modelId="{82B9C565-9A7B-4ED8-8D1D-7BEF86B7632A}" type="parTrans" cxnId="{4C82C286-83F3-43AB-8B7B-F00E098E6F34}">
      <dgm:prSet/>
      <dgm:spPr/>
      <dgm:t>
        <a:bodyPr/>
        <a:lstStyle/>
        <a:p>
          <a:endParaRPr lang="en-US"/>
        </a:p>
      </dgm:t>
    </dgm:pt>
    <dgm:pt modelId="{0849D28B-27A5-4817-B105-98A592CBB98A}" type="sibTrans" cxnId="{4C82C286-83F3-43AB-8B7B-F00E098E6F34}">
      <dgm:prSet/>
      <dgm:spPr/>
      <dgm:t>
        <a:bodyPr/>
        <a:lstStyle/>
        <a:p>
          <a:endParaRPr lang="en-US"/>
        </a:p>
      </dgm:t>
    </dgm:pt>
    <dgm:pt modelId="{0C53C262-A73D-422B-A3C6-65772228579A}" type="pres">
      <dgm:prSet presAssocID="{04039343-9773-44BD-9C22-B23210B787A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01DF50B-0182-4D7F-8A3F-4CD9D66636B9}" type="pres">
      <dgm:prSet presAssocID="{E5674DD7-57C0-4A23-B047-6503385765AA}" presName="hierRoot1" presStyleCnt="0"/>
      <dgm:spPr/>
    </dgm:pt>
    <dgm:pt modelId="{64BF76A2-928D-47FB-B99A-B8D3895554EB}" type="pres">
      <dgm:prSet presAssocID="{E5674DD7-57C0-4A23-B047-6503385765AA}" presName="composite" presStyleCnt="0"/>
      <dgm:spPr/>
    </dgm:pt>
    <dgm:pt modelId="{A390751C-32DA-495A-B6BA-7DC52873360C}" type="pres">
      <dgm:prSet presAssocID="{E5674DD7-57C0-4A23-B047-6503385765AA}" presName="background" presStyleLbl="node0" presStyleIdx="0" presStyleCnt="3"/>
      <dgm:spPr/>
    </dgm:pt>
    <dgm:pt modelId="{F0690AA2-E0EB-48BD-A4B5-D463E3D712CB}" type="pres">
      <dgm:prSet presAssocID="{E5674DD7-57C0-4A23-B047-6503385765AA}" presName="text" presStyleLbl="fgAcc0" presStyleIdx="0" presStyleCnt="3">
        <dgm:presLayoutVars>
          <dgm:chPref val="3"/>
        </dgm:presLayoutVars>
      </dgm:prSet>
      <dgm:spPr/>
    </dgm:pt>
    <dgm:pt modelId="{1231BC80-43E1-492E-A9A0-9A1B9CE284F1}" type="pres">
      <dgm:prSet presAssocID="{E5674DD7-57C0-4A23-B047-6503385765AA}" presName="hierChild2" presStyleCnt="0"/>
      <dgm:spPr/>
    </dgm:pt>
    <dgm:pt modelId="{FE64AEE3-6662-4A14-865C-143C8C84FA25}" type="pres">
      <dgm:prSet presAssocID="{CEEB46DF-9B36-4160-93A3-3F6701181186}" presName="hierRoot1" presStyleCnt="0"/>
      <dgm:spPr/>
    </dgm:pt>
    <dgm:pt modelId="{5ADC322D-2FC2-4E14-ABA7-BC41BF89C9DF}" type="pres">
      <dgm:prSet presAssocID="{CEEB46DF-9B36-4160-93A3-3F6701181186}" presName="composite" presStyleCnt="0"/>
      <dgm:spPr/>
    </dgm:pt>
    <dgm:pt modelId="{BF10D952-A715-473F-A3CF-D709FE7A2CC6}" type="pres">
      <dgm:prSet presAssocID="{CEEB46DF-9B36-4160-93A3-3F6701181186}" presName="background" presStyleLbl="node0" presStyleIdx="1" presStyleCnt="3"/>
      <dgm:spPr/>
    </dgm:pt>
    <dgm:pt modelId="{492A901A-8209-40F3-8727-838D7F82CBBA}" type="pres">
      <dgm:prSet presAssocID="{CEEB46DF-9B36-4160-93A3-3F6701181186}" presName="text" presStyleLbl="fgAcc0" presStyleIdx="1" presStyleCnt="3">
        <dgm:presLayoutVars>
          <dgm:chPref val="3"/>
        </dgm:presLayoutVars>
      </dgm:prSet>
      <dgm:spPr/>
    </dgm:pt>
    <dgm:pt modelId="{012E09F8-0E48-4E5E-A4AB-76DFEF909E48}" type="pres">
      <dgm:prSet presAssocID="{CEEB46DF-9B36-4160-93A3-3F6701181186}" presName="hierChild2" presStyleCnt="0"/>
      <dgm:spPr/>
    </dgm:pt>
    <dgm:pt modelId="{9378A895-76C2-4AF4-8260-1EA91CE75E60}" type="pres">
      <dgm:prSet presAssocID="{B6869C35-3126-485D-AB7B-0FF35CD060E5}" presName="hierRoot1" presStyleCnt="0"/>
      <dgm:spPr/>
    </dgm:pt>
    <dgm:pt modelId="{24CBECD2-FE93-49CF-85EC-518F2493DD65}" type="pres">
      <dgm:prSet presAssocID="{B6869C35-3126-485D-AB7B-0FF35CD060E5}" presName="composite" presStyleCnt="0"/>
      <dgm:spPr/>
    </dgm:pt>
    <dgm:pt modelId="{E837D60C-1C5B-4913-A917-E2F53B603BC0}" type="pres">
      <dgm:prSet presAssocID="{B6869C35-3126-485D-AB7B-0FF35CD060E5}" presName="background" presStyleLbl="node0" presStyleIdx="2" presStyleCnt="3"/>
      <dgm:spPr/>
    </dgm:pt>
    <dgm:pt modelId="{34A2AFD1-D6FD-4BA3-9002-8E90F3A774A7}" type="pres">
      <dgm:prSet presAssocID="{B6869C35-3126-485D-AB7B-0FF35CD060E5}" presName="text" presStyleLbl="fgAcc0" presStyleIdx="2" presStyleCnt="3">
        <dgm:presLayoutVars>
          <dgm:chPref val="3"/>
        </dgm:presLayoutVars>
      </dgm:prSet>
      <dgm:spPr/>
    </dgm:pt>
    <dgm:pt modelId="{99A1D31A-3820-4781-9437-8D08E2300B9F}" type="pres">
      <dgm:prSet presAssocID="{B6869C35-3126-485D-AB7B-0FF35CD060E5}" presName="hierChild2" presStyleCnt="0"/>
      <dgm:spPr/>
    </dgm:pt>
  </dgm:ptLst>
  <dgm:cxnLst>
    <dgm:cxn modelId="{88113964-4831-4203-9C80-F9D98793CED7}" srcId="{04039343-9773-44BD-9C22-B23210B787AD}" destId="{E5674DD7-57C0-4A23-B047-6503385765AA}" srcOrd="0" destOrd="0" parTransId="{0964975D-0021-4D5B-A2EF-364C8D8DD998}" sibTransId="{9F6F18F8-0E58-4DFC-B555-72E8C56C7DE5}"/>
    <dgm:cxn modelId="{FDE8FD64-9653-4890-B83B-52878040B5CB}" type="presOf" srcId="{B6869C35-3126-485D-AB7B-0FF35CD060E5}" destId="{34A2AFD1-D6FD-4BA3-9002-8E90F3A774A7}" srcOrd="0" destOrd="0" presId="urn:microsoft.com/office/officeart/2005/8/layout/hierarchy1"/>
    <dgm:cxn modelId="{F0E6EE49-0113-45E3-868D-C89959426150}" srcId="{04039343-9773-44BD-9C22-B23210B787AD}" destId="{CEEB46DF-9B36-4160-93A3-3F6701181186}" srcOrd="1" destOrd="0" parTransId="{011B941F-7D4E-462A-B9D9-B88AE839B334}" sibTransId="{14F59A26-D8F8-4F14-818E-88EE8C3E6083}"/>
    <dgm:cxn modelId="{4C82C286-83F3-43AB-8B7B-F00E098E6F34}" srcId="{04039343-9773-44BD-9C22-B23210B787AD}" destId="{B6869C35-3126-485D-AB7B-0FF35CD060E5}" srcOrd="2" destOrd="0" parTransId="{82B9C565-9A7B-4ED8-8D1D-7BEF86B7632A}" sibTransId="{0849D28B-27A5-4817-B105-98A592CBB98A}"/>
    <dgm:cxn modelId="{30D4479F-A017-4242-9BD1-D929F158A423}" type="presOf" srcId="{CEEB46DF-9B36-4160-93A3-3F6701181186}" destId="{492A901A-8209-40F3-8727-838D7F82CBBA}" srcOrd="0" destOrd="0" presId="urn:microsoft.com/office/officeart/2005/8/layout/hierarchy1"/>
    <dgm:cxn modelId="{87F08BA8-A12B-44A2-B036-176D26AE129F}" type="presOf" srcId="{E5674DD7-57C0-4A23-B047-6503385765AA}" destId="{F0690AA2-E0EB-48BD-A4B5-D463E3D712CB}" srcOrd="0" destOrd="0" presId="urn:microsoft.com/office/officeart/2005/8/layout/hierarchy1"/>
    <dgm:cxn modelId="{D73654C9-DE7B-45D4-84E8-DF2C775963FB}" type="presOf" srcId="{04039343-9773-44BD-9C22-B23210B787AD}" destId="{0C53C262-A73D-422B-A3C6-65772228579A}" srcOrd="0" destOrd="0" presId="urn:microsoft.com/office/officeart/2005/8/layout/hierarchy1"/>
    <dgm:cxn modelId="{E5A43995-3E94-41F6-883E-88912B4A5925}" type="presParOf" srcId="{0C53C262-A73D-422B-A3C6-65772228579A}" destId="{C01DF50B-0182-4D7F-8A3F-4CD9D66636B9}" srcOrd="0" destOrd="0" presId="urn:microsoft.com/office/officeart/2005/8/layout/hierarchy1"/>
    <dgm:cxn modelId="{5B359DD7-8534-4E81-91AC-F03780ADBCAE}" type="presParOf" srcId="{C01DF50B-0182-4D7F-8A3F-4CD9D66636B9}" destId="{64BF76A2-928D-47FB-B99A-B8D3895554EB}" srcOrd="0" destOrd="0" presId="urn:microsoft.com/office/officeart/2005/8/layout/hierarchy1"/>
    <dgm:cxn modelId="{8B9F5DB6-8EB8-4B77-BE04-E17FF9730130}" type="presParOf" srcId="{64BF76A2-928D-47FB-B99A-B8D3895554EB}" destId="{A390751C-32DA-495A-B6BA-7DC52873360C}" srcOrd="0" destOrd="0" presId="urn:microsoft.com/office/officeart/2005/8/layout/hierarchy1"/>
    <dgm:cxn modelId="{54CCCE67-B7A0-46BD-8880-CA67BCB69462}" type="presParOf" srcId="{64BF76A2-928D-47FB-B99A-B8D3895554EB}" destId="{F0690AA2-E0EB-48BD-A4B5-D463E3D712CB}" srcOrd="1" destOrd="0" presId="urn:microsoft.com/office/officeart/2005/8/layout/hierarchy1"/>
    <dgm:cxn modelId="{7A45B6AB-32F6-4899-9112-0B8E4B426738}" type="presParOf" srcId="{C01DF50B-0182-4D7F-8A3F-4CD9D66636B9}" destId="{1231BC80-43E1-492E-A9A0-9A1B9CE284F1}" srcOrd="1" destOrd="0" presId="urn:microsoft.com/office/officeart/2005/8/layout/hierarchy1"/>
    <dgm:cxn modelId="{B949DBA4-CC68-4DC8-BA59-54D5462AB16C}" type="presParOf" srcId="{0C53C262-A73D-422B-A3C6-65772228579A}" destId="{FE64AEE3-6662-4A14-865C-143C8C84FA25}" srcOrd="1" destOrd="0" presId="urn:microsoft.com/office/officeart/2005/8/layout/hierarchy1"/>
    <dgm:cxn modelId="{A6CF7504-3083-4DCD-AA8A-877233670AA5}" type="presParOf" srcId="{FE64AEE3-6662-4A14-865C-143C8C84FA25}" destId="{5ADC322D-2FC2-4E14-ABA7-BC41BF89C9DF}" srcOrd="0" destOrd="0" presId="urn:microsoft.com/office/officeart/2005/8/layout/hierarchy1"/>
    <dgm:cxn modelId="{50ACEDCD-4AE2-4E63-A2C2-D85C79496885}" type="presParOf" srcId="{5ADC322D-2FC2-4E14-ABA7-BC41BF89C9DF}" destId="{BF10D952-A715-473F-A3CF-D709FE7A2CC6}" srcOrd="0" destOrd="0" presId="urn:microsoft.com/office/officeart/2005/8/layout/hierarchy1"/>
    <dgm:cxn modelId="{2F02F67C-24DE-4EB0-86F6-95847311FE42}" type="presParOf" srcId="{5ADC322D-2FC2-4E14-ABA7-BC41BF89C9DF}" destId="{492A901A-8209-40F3-8727-838D7F82CBBA}" srcOrd="1" destOrd="0" presId="urn:microsoft.com/office/officeart/2005/8/layout/hierarchy1"/>
    <dgm:cxn modelId="{95867B10-1998-4A4D-B874-0BD831B53C2D}" type="presParOf" srcId="{FE64AEE3-6662-4A14-865C-143C8C84FA25}" destId="{012E09F8-0E48-4E5E-A4AB-76DFEF909E48}" srcOrd="1" destOrd="0" presId="urn:microsoft.com/office/officeart/2005/8/layout/hierarchy1"/>
    <dgm:cxn modelId="{45A20F4F-AA48-4871-85B2-86E718EAD017}" type="presParOf" srcId="{0C53C262-A73D-422B-A3C6-65772228579A}" destId="{9378A895-76C2-4AF4-8260-1EA91CE75E60}" srcOrd="2" destOrd="0" presId="urn:microsoft.com/office/officeart/2005/8/layout/hierarchy1"/>
    <dgm:cxn modelId="{E3F20F8A-EDEA-4430-831A-6A71108B1CA1}" type="presParOf" srcId="{9378A895-76C2-4AF4-8260-1EA91CE75E60}" destId="{24CBECD2-FE93-49CF-85EC-518F2493DD65}" srcOrd="0" destOrd="0" presId="urn:microsoft.com/office/officeart/2005/8/layout/hierarchy1"/>
    <dgm:cxn modelId="{9744B820-224C-4FDC-829B-F1C1A6517E1C}" type="presParOf" srcId="{24CBECD2-FE93-49CF-85EC-518F2493DD65}" destId="{E837D60C-1C5B-4913-A917-E2F53B603BC0}" srcOrd="0" destOrd="0" presId="urn:microsoft.com/office/officeart/2005/8/layout/hierarchy1"/>
    <dgm:cxn modelId="{92ED2337-AC94-45FB-840E-4A9498FE1012}" type="presParOf" srcId="{24CBECD2-FE93-49CF-85EC-518F2493DD65}" destId="{34A2AFD1-D6FD-4BA3-9002-8E90F3A774A7}" srcOrd="1" destOrd="0" presId="urn:microsoft.com/office/officeart/2005/8/layout/hierarchy1"/>
    <dgm:cxn modelId="{33981E1F-4D5C-4C5B-815D-287A8C223F45}" type="presParOf" srcId="{9378A895-76C2-4AF4-8260-1EA91CE75E60}" destId="{99A1D31A-3820-4781-9437-8D08E2300B9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006726-E0DD-4239-9A71-3A5C916A2FC2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83587197-8426-4810-A4E8-E10CE5E8747A}">
      <dgm:prSet/>
      <dgm:spPr/>
      <dgm:t>
        <a:bodyPr/>
        <a:lstStyle/>
        <a:p>
          <a:r>
            <a:rPr lang="nb-NO"/>
            <a:t>Gjennomføres i november 2023 </a:t>
          </a:r>
          <a:endParaRPr lang="en-US"/>
        </a:p>
      </dgm:t>
    </dgm:pt>
    <dgm:pt modelId="{1B7FB38D-5319-4576-9C61-6FD9969F144F}" type="parTrans" cxnId="{8432020C-14A9-4977-81FD-0C7429C6EFA9}">
      <dgm:prSet/>
      <dgm:spPr/>
      <dgm:t>
        <a:bodyPr/>
        <a:lstStyle/>
        <a:p>
          <a:endParaRPr lang="en-US"/>
        </a:p>
      </dgm:t>
    </dgm:pt>
    <dgm:pt modelId="{B446E596-1016-4D0E-A165-66EC47F6F70D}" type="sibTrans" cxnId="{8432020C-14A9-4977-81FD-0C7429C6EFA9}">
      <dgm:prSet/>
      <dgm:spPr/>
      <dgm:t>
        <a:bodyPr/>
        <a:lstStyle/>
        <a:p>
          <a:endParaRPr lang="en-US"/>
        </a:p>
      </dgm:t>
    </dgm:pt>
    <dgm:pt modelId="{8512B5C5-02F9-4F48-A20E-09E64853AD5B}">
      <dgm:prSet/>
      <dgm:spPr/>
      <dgm:t>
        <a:bodyPr/>
        <a:lstStyle/>
        <a:p>
          <a:r>
            <a:rPr lang="nb-NO"/>
            <a:t>Målet er da at ungdomsveilederne ved ditt kontor skal jobbe med færre brukere enn i november 2022.</a:t>
          </a:r>
          <a:endParaRPr lang="en-US"/>
        </a:p>
      </dgm:t>
    </dgm:pt>
    <dgm:pt modelId="{0D6F7C7A-0CAE-4D94-9629-D22C479BEA2D}" type="parTrans" cxnId="{8FE27D6A-0449-4A17-B0FA-2D1C1D905132}">
      <dgm:prSet/>
      <dgm:spPr/>
      <dgm:t>
        <a:bodyPr/>
        <a:lstStyle/>
        <a:p>
          <a:endParaRPr lang="en-US"/>
        </a:p>
      </dgm:t>
    </dgm:pt>
    <dgm:pt modelId="{27FB8B0F-B54C-4809-9BA9-8678B59A0B3F}" type="sibTrans" cxnId="{8FE27D6A-0449-4A17-B0FA-2D1C1D905132}">
      <dgm:prSet/>
      <dgm:spPr/>
      <dgm:t>
        <a:bodyPr/>
        <a:lstStyle/>
        <a:p>
          <a:endParaRPr lang="en-US"/>
        </a:p>
      </dgm:t>
    </dgm:pt>
    <dgm:pt modelId="{498E338F-05FF-4430-A085-4A4EFDCC20B7}">
      <dgm:prSet/>
      <dgm:spPr/>
      <dgm:t>
        <a:bodyPr/>
        <a:lstStyle/>
        <a:p>
          <a:r>
            <a:rPr lang="nb-NO"/>
            <a:t>Det jobbes med flere styringsparametere, men dette er pr nå ikke klart</a:t>
          </a:r>
          <a:endParaRPr lang="en-US"/>
        </a:p>
      </dgm:t>
    </dgm:pt>
    <dgm:pt modelId="{9CC0E72C-09C6-42F1-9D9E-B4D4C179994E}" type="parTrans" cxnId="{C047E913-8368-4E71-9B4A-B523C5767DB0}">
      <dgm:prSet/>
      <dgm:spPr/>
      <dgm:t>
        <a:bodyPr/>
        <a:lstStyle/>
        <a:p>
          <a:endParaRPr lang="en-US"/>
        </a:p>
      </dgm:t>
    </dgm:pt>
    <dgm:pt modelId="{BA935EE7-C41F-434C-8CEF-C912688A3D4A}" type="sibTrans" cxnId="{C047E913-8368-4E71-9B4A-B523C5767DB0}">
      <dgm:prSet/>
      <dgm:spPr/>
      <dgm:t>
        <a:bodyPr/>
        <a:lstStyle/>
        <a:p>
          <a:endParaRPr lang="en-US"/>
        </a:p>
      </dgm:t>
    </dgm:pt>
    <dgm:pt modelId="{BD2DC8A1-2E9F-4D83-AE57-3CC3E075C9F3}" type="pres">
      <dgm:prSet presAssocID="{58006726-E0DD-4239-9A71-3A5C916A2F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9BBE702-4EAF-47EB-A325-90AD30CC6860}" type="pres">
      <dgm:prSet presAssocID="{83587197-8426-4810-A4E8-E10CE5E8747A}" presName="hierRoot1" presStyleCnt="0"/>
      <dgm:spPr/>
    </dgm:pt>
    <dgm:pt modelId="{FB926408-91D7-41FA-87DF-798345FD1180}" type="pres">
      <dgm:prSet presAssocID="{83587197-8426-4810-A4E8-E10CE5E8747A}" presName="composite" presStyleCnt="0"/>
      <dgm:spPr/>
    </dgm:pt>
    <dgm:pt modelId="{E5F57AFB-B775-4B3D-8AA1-DF538A907471}" type="pres">
      <dgm:prSet presAssocID="{83587197-8426-4810-A4E8-E10CE5E8747A}" presName="background" presStyleLbl="node0" presStyleIdx="0" presStyleCnt="3"/>
      <dgm:spPr/>
    </dgm:pt>
    <dgm:pt modelId="{1E4E662A-3B45-4A30-B745-B3A56AE16D3B}" type="pres">
      <dgm:prSet presAssocID="{83587197-8426-4810-A4E8-E10CE5E8747A}" presName="text" presStyleLbl="fgAcc0" presStyleIdx="0" presStyleCnt="3">
        <dgm:presLayoutVars>
          <dgm:chPref val="3"/>
        </dgm:presLayoutVars>
      </dgm:prSet>
      <dgm:spPr/>
    </dgm:pt>
    <dgm:pt modelId="{48C40EF9-A26C-4082-ADE9-C3042038E041}" type="pres">
      <dgm:prSet presAssocID="{83587197-8426-4810-A4E8-E10CE5E8747A}" presName="hierChild2" presStyleCnt="0"/>
      <dgm:spPr/>
    </dgm:pt>
    <dgm:pt modelId="{88C13E7B-FD04-4C16-8DD6-4F549F8BD2DD}" type="pres">
      <dgm:prSet presAssocID="{8512B5C5-02F9-4F48-A20E-09E64853AD5B}" presName="hierRoot1" presStyleCnt="0"/>
      <dgm:spPr/>
    </dgm:pt>
    <dgm:pt modelId="{34565C61-F28E-431F-AE06-B1F016A36390}" type="pres">
      <dgm:prSet presAssocID="{8512B5C5-02F9-4F48-A20E-09E64853AD5B}" presName="composite" presStyleCnt="0"/>
      <dgm:spPr/>
    </dgm:pt>
    <dgm:pt modelId="{A8100ECE-2ABC-47A7-A717-50EC7BAE96F1}" type="pres">
      <dgm:prSet presAssocID="{8512B5C5-02F9-4F48-A20E-09E64853AD5B}" presName="background" presStyleLbl="node0" presStyleIdx="1" presStyleCnt="3"/>
      <dgm:spPr/>
    </dgm:pt>
    <dgm:pt modelId="{639C2F0A-7021-4892-8636-5FC72292BF00}" type="pres">
      <dgm:prSet presAssocID="{8512B5C5-02F9-4F48-A20E-09E64853AD5B}" presName="text" presStyleLbl="fgAcc0" presStyleIdx="1" presStyleCnt="3">
        <dgm:presLayoutVars>
          <dgm:chPref val="3"/>
        </dgm:presLayoutVars>
      </dgm:prSet>
      <dgm:spPr/>
    </dgm:pt>
    <dgm:pt modelId="{FE6F2811-A55B-408B-A8A4-0B025B073D03}" type="pres">
      <dgm:prSet presAssocID="{8512B5C5-02F9-4F48-A20E-09E64853AD5B}" presName="hierChild2" presStyleCnt="0"/>
      <dgm:spPr/>
    </dgm:pt>
    <dgm:pt modelId="{60E46841-BDEC-401E-91FA-228AF8BBB71B}" type="pres">
      <dgm:prSet presAssocID="{498E338F-05FF-4430-A085-4A4EFDCC20B7}" presName="hierRoot1" presStyleCnt="0"/>
      <dgm:spPr/>
    </dgm:pt>
    <dgm:pt modelId="{DF402B1E-4970-4F53-B1C9-277F8D756862}" type="pres">
      <dgm:prSet presAssocID="{498E338F-05FF-4430-A085-4A4EFDCC20B7}" presName="composite" presStyleCnt="0"/>
      <dgm:spPr/>
    </dgm:pt>
    <dgm:pt modelId="{A30E461F-56FF-4F71-B1C5-18E02ACAD032}" type="pres">
      <dgm:prSet presAssocID="{498E338F-05FF-4430-A085-4A4EFDCC20B7}" presName="background" presStyleLbl="node0" presStyleIdx="2" presStyleCnt="3"/>
      <dgm:spPr/>
    </dgm:pt>
    <dgm:pt modelId="{9E400AA1-962C-44BD-9E37-09368FBB63D4}" type="pres">
      <dgm:prSet presAssocID="{498E338F-05FF-4430-A085-4A4EFDCC20B7}" presName="text" presStyleLbl="fgAcc0" presStyleIdx="2" presStyleCnt="3">
        <dgm:presLayoutVars>
          <dgm:chPref val="3"/>
        </dgm:presLayoutVars>
      </dgm:prSet>
      <dgm:spPr/>
    </dgm:pt>
    <dgm:pt modelId="{FC4AAEBC-C206-4C0F-89C0-87BDCD752FFE}" type="pres">
      <dgm:prSet presAssocID="{498E338F-05FF-4430-A085-4A4EFDCC20B7}" presName="hierChild2" presStyleCnt="0"/>
      <dgm:spPr/>
    </dgm:pt>
  </dgm:ptLst>
  <dgm:cxnLst>
    <dgm:cxn modelId="{8432020C-14A9-4977-81FD-0C7429C6EFA9}" srcId="{58006726-E0DD-4239-9A71-3A5C916A2FC2}" destId="{83587197-8426-4810-A4E8-E10CE5E8747A}" srcOrd="0" destOrd="0" parTransId="{1B7FB38D-5319-4576-9C61-6FD9969F144F}" sibTransId="{B446E596-1016-4D0E-A165-66EC47F6F70D}"/>
    <dgm:cxn modelId="{C047E913-8368-4E71-9B4A-B523C5767DB0}" srcId="{58006726-E0DD-4239-9A71-3A5C916A2FC2}" destId="{498E338F-05FF-4430-A085-4A4EFDCC20B7}" srcOrd="2" destOrd="0" parTransId="{9CC0E72C-09C6-42F1-9D9E-B4D4C179994E}" sibTransId="{BA935EE7-C41F-434C-8CEF-C912688A3D4A}"/>
    <dgm:cxn modelId="{E973A515-BAF1-4408-AED7-06B912373BE7}" type="presOf" srcId="{498E338F-05FF-4430-A085-4A4EFDCC20B7}" destId="{9E400AA1-962C-44BD-9E37-09368FBB63D4}" srcOrd="0" destOrd="0" presId="urn:microsoft.com/office/officeart/2005/8/layout/hierarchy1"/>
    <dgm:cxn modelId="{6D54CD2E-D92E-4F1B-8983-72277104B35A}" type="presOf" srcId="{8512B5C5-02F9-4F48-A20E-09E64853AD5B}" destId="{639C2F0A-7021-4892-8636-5FC72292BF00}" srcOrd="0" destOrd="0" presId="urn:microsoft.com/office/officeart/2005/8/layout/hierarchy1"/>
    <dgm:cxn modelId="{4FC55B61-473E-45C7-B912-D39CD9ABFA07}" type="presOf" srcId="{58006726-E0DD-4239-9A71-3A5C916A2FC2}" destId="{BD2DC8A1-2E9F-4D83-AE57-3CC3E075C9F3}" srcOrd="0" destOrd="0" presId="urn:microsoft.com/office/officeart/2005/8/layout/hierarchy1"/>
    <dgm:cxn modelId="{8FE27D6A-0449-4A17-B0FA-2D1C1D905132}" srcId="{58006726-E0DD-4239-9A71-3A5C916A2FC2}" destId="{8512B5C5-02F9-4F48-A20E-09E64853AD5B}" srcOrd="1" destOrd="0" parTransId="{0D6F7C7A-0CAE-4D94-9629-D22C479BEA2D}" sibTransId="{27FB8B0F-B54C-4809-9BA9-8678B59A0B3F}"/>
    <dgm:cxn modelId="{863172C7-E8BB-4C2F-B978-F3961DA2E257}" type="presOf" srcId="{83587197-8426-4810-A4E8-E10CE5E8747A}" destId="{1E4E662A-3B45-4A30-B745-B3A56AE16D3B}" srcOrd="0" destOrd="0" presId="urn:microsoft.com/office/officeart/2005/8/layout/hierarchy1"/>
    <dgm:cxn modelId="{F69A84FF-F202-4840-B2A0-0046F8A0AB84}" type="presParOf" srcId="{BD2DC8A1-2E9F-4D83-AE57-3CC3E075C9F3}" destId="{79BBE702-4EAF-47EB-A325-90AD30CC6860}" srcOrd="0" destOrd="0" presId="urn:microsoft.com/office/officeart/2005/8/layout/hierarchy1"/>
    <dgm:cxn modelId="{1973AC93-3793-4B50-9F21-7569FC1BAA98}" type="presParOf" srcId="{79BBE702-4EAF-47EB-A325-90AD30CC6860}" destId="{FB926408-91D7-41FA-87DF-798345FD1180}" srcOrd="0" destOrd="0" presId="urn:microsoft.com/office/officeart/2005/8/layout/hierarchy1"/>
    <dgm:cxn modelId="{8F02C009-0798-4813-9B5A-227E265A3CFD}" type="presParOf" srcId="{FB926408-91D7-41FA-87DF-798345FD1180}" destId="{E5F57AFB-B775-4B3D-8AA1-DF538A907471}" srcOrd="0" destOrd="0" presId="urn:microsoft.com/office/officeart/2005/8/layout/hierarchy1"/>
    <dgm:cxn modelId="{F951EA71-2955-4881-9FB8-ABE5B6D02A0A}" type="presParOf" srcId="{FB926408-91D7-41FA-87DF-798345FD1180}" destId="{1E4E662A-3B45-4A30-B745-B3A56AE16D3B}" srcOrd="1" destOrd="0" presId="urn:microsoft.com/office/officeart/2005/8/layout/hierarchy1"/>
    <dgm:cxn modelId="{9CD355C8-267E-4734-BF81-C84E1F9117FC}" type="presParOf" srcId="{79BBE702-4EAF-47EB-A325-90AD30CC6860}" destId="{48C40EF9-A26C-4082-ADE9-C3042038E041}" srcOrd="1" destOrd="0" presId="urn:microsoft.com/office/officeart/2005/8/layout/hierarchy1"/>
    <dgm:cxn modelId="{20368BC7-3604-4A8A-A3DA-16FD7A72AE64}" type="presParOf" srcId="{BD2DC8A1-2E9F-4D83-AE57-3CC3E075C9F3}" destId="{88C13E7B-FD04-4C16-8DD6-4F549F8BD2DD}" srcOrd="1" destOrd="0" presId="urn:microsoft.com/office/officeart/2005/8/layout/hierarchy1"/>
    <dgm:cxn modelId="{BF31E385-44D9-4A7A-9FAC-77FE43AB3903}" type="presParOf" srcId="{88C13E7B-FD04-4C16-8DD6-4F549F8BD2DD}" destId="{34565C61-F28E-431F-AE06-B1F016A36390}" srcOrd="0" destOrd="0" presId="urn:microsoft.com/office/officeart/2005/8/layout/hierarchy1"/>
    <dgm:cxn modelId="{7B1A69E2-B71D-4E33-9E86-5C8ABF763943}" type="presParOf" srcId="{34565C61-F28E-431F-AE06-B1F016A36390}" destId="{A8100ECE-2ABC-47A7-A717-50EC7BAE96F1}" srcOrd="0" destOrd="0" presId="urn:microsoft.com/office/officeart/2005/8/layout/hierarchy1"/>
    <dgm:cxn modelId="{795ADB19-DCF1-45B8-B853-055DECB13060}" type="presParOf" srcId="{34565C61-F28E-431F-AE06-B1F016A36390}" destId="{639C2F0A-7021-4892-8636-5FC72292BF00}" srcOrd="1" destOrd="0" presId="urn:microsoft.com/office/officeart/2005/8/layout/hierarchy1"/>
    <dgm:cxn modelId="{3C516090-C431-4B9D-999F-01FAE2FFC7E4}" type="presParOf" srcId="{88C13E7B-FD04-4C16-8DD6-4F549F8BD2DD}" destId="{FE6F2811-A55B-408B-A8A4-0B025B073D03}" srcOrd="1" destOrd="0" presId="urn:microsoft.com/office/officeart/2005/8/layout/hierarchy1"/>
    <dgm:cxn modelId="{EA1207A8-FE2B-409B-9DE9-7BA8E2CB5564}" type="presParOf" srcId="{BD2DC8A1-2E9F-4D83-AE57-3CC3E075C9F3}" destId="{60E46841-BDEC-401E-91FA-228AF8BBB71B}" srcOrd="2" destOrd="0" presId="urn:microsoft.com/office/officeart/2005/8/layout/hierarchy1"/>
    <dgm:cxn modelId="{F16AAD0C-F8DF-4A0B-871F-41000AB174BE}" type="presParOf" srcId="{60E46841-BDEC-401E-91FA-228AF8BBB71B}" destId="{DF402B1E-4970-4F53-B1C9-277F8D756862}" srcOrd="0" destOrd="0" presId="urn:microsoft.com/office/officeart/2005/8/layout/hierarchy1"/>
    <dgm:cxn modelId="{51878089-7344-4E3A-B657-A3571FD1D336}" type="presParOf" srcId="{DF402B1E-4970-4F53-B1C9-277F8D756862}" destId="{A30E461F-56FF-4F71-B1C5-18E02ACAD032}" srcOrd="0" destOrd="0" presId="urn:microsoft.com/office/officeart/2005/8/layout/hierarchy1"/>
    <dgm:cxn modelId="{891D7104-4CA5-40C7-95E0-7AED6DE51D69}" type="presParOf" srcId="{DF402B1E-4970-4F53-B1C9-277F8D756862}" destId="{9E400AA1-962C-44BD-9E37-09368FBB63D4}" srcOrd="1" destOrd="0" presId="urn:microsoft.com/office/officeart/2005/8/layout/hierarchy1"/>
    <dgm:cxn modelId="{D89EB817-8120-4DB0-8AC4-66313B00389E}" type="presParOf" srcId="{60E46841-BDEC-401E-91FA-228AF8BBB71B}" destId="{FC4AAEBC-C206-4C0F-89C0-87BDCD752FF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1CCF06-EADD-4EDF-A83C-2CCF9FF2AD87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2137422-C08C-4FDF-93E2-CBA4B5DE8F5C}">
      <dgm:prSet/>
      <dgm:spPr/>
      <dgm:t>
        <a:bodyPr/>
        <a:lstStyle/>
        <a:p>
          <a:r>
            <a:rPr lang="nb-NO"/>
            <a:t>Allmøte med Holte 19. September. Kick-off for Ungdomsgarantien. </a:t>
          </a:r>
          <a:endParaRPr lang="en-US"/>
        </a:p>
      </dgm:t>
    </dgm:pt>
    <dgm:pt modelId="{375BF95D-1139-487A-879A-D7408C2E7B3C}" type="parTrans" cxnId="{076B6290-B516-40EE-9CFF-7128D6D7D420}">
      <dgm:prSet/>
      <dgm:spPr/>
      <dgm:t>
        <a:bodyPr/>
        <a:lstStyle/>
        <a:p>
          <a:endParaRPr lang="en-US"/>
        </a:p>
      </dgm:t>
    </dgm:pt>
    <dgm:pt modelId="{1E59581E-5E44-4C7A-A26B-79650AFAEC33}" type="sibTrans" cxnId="{076B6290-B516-40EE-9CFF-7128D6D7D420}">
      <dgm:prSet/>
      <dgm:spPr/>
      <dgm:t>
        <a:bodyPr/>
        <a:lstStyle/>
        <a:p>
          <a:endParaRPr lang="en-US"/>
        </a:p>
      </dgm:t>
    </dgm:pt>
    <dgm:pt modelId="{AA65D704-2BAE-422C-81E4-C8BCA865CAA7}">
      <dgm:prSet/>
      <dgm:spPr/>
      <dgm:t>
        <a:bodyPr/>
        <a:lstStyle/>
        <a:p>
          <a:r>
            <a:rPr lang="nb-NO"/>
            <a:t>Webinar om ungdomsgarantien 26-27.09</a:t>
          </a:r>
          <a:endParaRPr lang="en-US"/>
        </a:p>
      </dgm:t>
    </dgm:pt>
    <dgm:pt modelId="{57AB2F99-82AE-4761-A8C1-98EF0018B010}" type="parTrans" cxnId="{1DA9930D-79B0-413C-B101-6D0D5BD62A11}">
      <dgm:prSet/>
      <dgm:spPr/>
      <dgm:t>
        <a:bodyPr/>
        <a:lstStyle/>
        <a:p>
          <a:endParaRPr lang="en-US"/>
        </a:p>
      </dgm:t>
    </dgm:pt>
    <dgm:pt modelId="{BA38852E-78CC-4D95-A05D-477DBC8929F5}" type="sibTrans" cxnId="{1DA9930D-79B0-413C-B101-6D0D5BD62A11}">
      <dgm:prSet/>
      <dgm:spPr/>
      <dgm:t>
        <a:bodyPr/>
        <a:lstStyle/>
        <a:p>
          <a:endParaRPr lang="en-US"/>
        </a:p>
      </dgm:t>
    </dgm:pt>
    <dgm:pt modelId="{AA6618FD-C0EB-4A80-93A6-EB315BD20D2C}">
      <dgm:prSet/>
      <dgm:spPr/>
      <dgm:t>
        <a:bodyPr/>
        <a:lstStyle/>
        <a:p>
          <a:r>
            <a:rPr lang="nb-NO"/>
            <a:t>Nettverksmøter med kontaktpersoner for ungdomsgarantien</a:t>
          </a:r>
          <a:endParaRPr lang="en-US"/>
        </a:p>
      </dgm:t>
    </dgm:pt>
    <dgm:pt modelId="{FEBB6CCF-F612-4451-9C9D-6E2F9203FE2D}" type="parTrans" cxnId="{C49ECC2E-411A-4EA5-9537-55704C84DE79}">
      <dgm:prSet/>
      <dgm:spPr/>
      <dgm:t>
        <a:bodyPr/>
        <a:lstStyle/>
        <a:p>
          <a:endParaRPr lang="en-US"/>
        </a:p>
      </dgm:t>
    </dgm:pt>
    <dgm:pt modelId="{767C7493-7BD1-467A-B9C9-6D147F24C950}" type="sibTrans" cxnId="{C49ECC2E-411A-4EA5-9537-55704C84DE79}">
      <dgm:prSet/>
      <dgm:spPr/>
      <dgm:t>
        <a:bodyPr/>
        <a:lstStyle/>
        <a:p>
          <a:endParaRPr lang="en-US"/>
        </a:p>
      </dgm:t>
    </dgm:pt>
    <dgm:pt modelId="{B0867F3A-F823-45CD-B8CC-790DFF7A4BCA}">
      <dgm:prSet/>
      <dgm:spPr/>
      <dgm:t>
        <a:bodyPr/>
        <a:lstStyle/>
        <a:p>
          <a:r>
            <a:rPr lang="nb-NO"/>
            <a:t>Ny survey i november</a:t>
          </a:r>
          <a:endParaRPr lang="en-US"/>
        </a:p>
      </dgm:t>
    </dgm:pt>
    <dgm:pt modelId="{78B7CD1A-7A3D-4180-B4D9-DEA55E3643EA}" type="parTrans" cxnId="{76A3BB4C-7619-4CCA-8849-C5449C531CCF}">
      <dgm:prSet/>
      <dgm:spPr/>
      <dgm:t>
        <a:bodyPr/>
        <a:lstStyle/>
        <a:p>
          <a:endParaRPr lang="en-US"/>
        </a:p>
      </dgm:t>
    </dgm:pt>
    <dgm:pt modelId="{DEBA3066-35ED-4096-9164-53B0CF9B0458}" type="sibTrans" cxnId="{76A3BB4C-7619-4CCA-8849-C5449C531CCF}">
      <dgm:prSet/>
      <dgm:spPr/>
      <dgm:t>
        <a:bodyPr/>
        <a:lstStyle/>
        <a:p>
          <a:endParaRPr lang="en-US"/>
        </a:p>
      </dgm:t>
    </dgm:pt>
    <dgm:pt modelId="{A815F946-6614-4DFE-BF1C-32CD8EEB6BAE}">
      <dgm:prSet/>
      <dgm:spPr/>
      <dgm:t>
        <a:bodyPr/>
        <a:lstStyle/>
        <a:p>
          <a:r>
            <a:rPr lang="nb-NO"/>
            <a:t>Ny runde med digital læringsarena våren 2024</a:t>
          </a:r>
          <a:endParaRPr lang="en-US"/>
        </a:p>
      </dgm:t>
    </dgm:pt>
    <dgm:pt modelId="{77E71B22-CE8F-403A-B02F-284EB91FF9A7}" type="parTrans" cxnId="{FF6B587F-7AB2-408D-BDFC-D4B51246CE0E}">
      <dgm:prSet/>
      <dgm:spPr/>
      <dgm:t>
        <a:bodyPr/>
        <a:lstStyle/>
        <a:p>
          <a:endParaRPr lang="en-US"/>
        </a:p>
      </dgm:t>
    </dgm:pt>
    <dgm:pt modelId="{EDC62EE1-E1E7-431C-80A2-4109091D9FAB}" type="sibTrans" cxnId="{FF6B587F-7AB2-408D-BDFC-D4B51246CE0E}">
      <dgm:prSet/>
      <dgm:spPr/>
      <dgm:t>
        <a:bodyPr/>
        <a:lstStyle/>
        <a:p>
          <a:endParaRPr lang="en-US"/>
        </a:p>
      </dgm:t>
    </dgm:pt>
    <dgm:pt modelId="{B1EEC411-25B0-45CC-9618-5B5B04384C50}" type="pres">
      <dgm:prSet presAssocID="{EF1CCF06-EADD-4EDF-A83C-2CCF9FF2AD87}" presName="linear" presStyleCnt="0">
        <dgm:presLayoutVars>
          <dgm:animLvl val="lvl"/>
          <dgm:resizeHandles val="exact"/>
        </dgm:presLayoutVars>
      </dgm:prSet>
      <dgm:spPr/>
    </dgm:pt>
    <dgm:pt modelId="{A1ED4D46-C124-4CDA-BA64-F76F2887CCD7}" type="pres">
      <dgm:prSet presAssocID="{E2137422-C08C-4FDF-93E2-CBA4B5DE8F5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3E71375-9423-40DE-873D-B86DC4FA0946}" type="pres">
      <dgm:prSet presAssocID="{1E59581E-5E44-4C7A-A26B-79650AFAEC33}" presName="spacer" presStyleCnt="0"/>
      <dgm:spPr/>
    </dgm:pt>
    <dgm:pt modelId="{34EAFAC9-4873-40F3-8D7C-D4E0C6F9C9C4}" type="pres">
      <dgm:prSet presAssocID="{AA65D704-2BAE-422C-81E4-C8BCA865CAA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F905DE8-F899-4BB7-8274-658B12834BEA}" type="pres">
      <dgm:prSet presAssocID="{BA38852E-78CC-4D95-A05D-477DBC8929F5}" presName="spacer" presStyleCnt="0"/>
      <dgm:spPr/>
    </dgm:pt>
    <dgm:pt modelId="{DFD6E62F-1703-4F28-93A1-9F79AFF09FC7}" type="pres">
      <dgm:prSet presAssocID="{AA6618FD-C0EB-4A80-93A6-EB315BD20D2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3ECAC17-78EF-48E3-906C-EE3ABB5E9FB7}" type="pres">
      <dgm:prSet presAssocID="{767C7493-7BD1-467A-B9C9-6D147F24C950}" presName="spacer" presStyleCnt="0"/>
      <dgm:spPr/>
    </dgm:pt>
    <dgm:pt modelId="{89FD7FD3-BD08-419A-A6B3-9785C904BAE5}" type="pres">
      <dgm:prSet presAssocID="{B0867F3A-F823-45CD-B8CC-790DFF7A4BC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9633047-0E6E-4418-B43C-5F18CEFAF2A8}" type="pres">
      <dgm:prSet presAssocID="{DEBA3066-35ED-4096-9164-53B0CF9B0458}" presName="spacer" presStyleCnt="0"/>
      <dgm:spPr/>
    </dgm:pt>
    <dgm:pt modelId="{E5E83D39-A3FE-452D-9158-38FBFF4927CB}" type="pres">
      <dgm:prSet presAssocID="{A815F946-6614-4DFE-BF1C-32CD8EEB6BA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DA9930D-79B0-413C-B101-6D0D5BD62A11}" srcId="{EF1CCF06-EADD-4EDF-A83C-2CCF9FF2AD87}" destId="{AA65D704-2BAE-422C-81E4-C8BCA865CAA7}" srcOrd="1" destOrd="0" parTransId="{57AB2F99-82AE-4761-A8C1-98EF0018B010}" sibTransId="{BA38852E-78CC-4D95-A05D-477DBC8929F5}"/>
    <dgm:cxn modelId="{0CD23112-AC2C-4A51-8850-5D66AE05E8EA}" type="presOf" srcId="{A815F946-6614-4DFE-BF1C-32CD8EEB6BAE}" destId="{E5E83D39-A3FE-452D-9158-38FBFF4927CB}" srcOrd="0" destOrd="0" presId="urn:microsoft.com/office/officeart/2005/8/layout/vList2"/>
    <dgm:cxn modelId="{C49ECC2E-411A-4EA5-9537-55704C84DE79}" srcId="{EF1CCF06-EADD-4EDF-A83C-2CCF9FF2AD87}" destId="{AA6618FD-C0EB-4A80-93A6-EB315BD20D2C}" srcOrd="2" destOrd="0" parTransId="{FEBB6CCF-F612-4451-9C9D-6E2F9203FE2D}" sibTransId="{767C7493-7BD1-467A-B9C9-6D147F24C950}"/>
    <dgm:cxn modelId="{89BE9642-1129-4509-A137-E2FBAA81D0BA}" type="presOf" srcId="{E2137422-C08C-4FDF-93E2-CBA4B5DE8F5C}" destId="{A1ED4D46-C124-4CDA-BA64-F76F2887CCD7}" srcOrd="0" destOrd="0" presId="urn:microsoft.com/office/officeart/2005/8/layout/vList2"/>
    <dgm:cxn modelId="{76A3BB4C-7619-4CCA-8849-C5449C531CCF}" srcId="{EF1CCF06-EADD-4EDF-A83C-2CCF9FF2AD87}" destId="{B0867F3A-F823-45CD-B8CC-790DFF7A4BCA}" srcOrd="3" destOrd="0" parTransId="{78B7CD1A-7A3D-4180-B4D9-DEA55E3643EA}" sibTransId="{DEBA3066-35ED-4096-9164-53B0CF9B0458}"/>
    <dgm:cxn modelId="{FF6B587F-7AB2-408D-BDFC-D4B51246CE0E}" srcId="{EF1CCF06-EADD-4EDF-A83C-2CCF9FF2AD87}" destId="{A815F946-6614-4DFE-BF1C-32CD8EEB6BAE}" srcOrd="4" destOrd="0" parTransId="{77E71B22-CE8F-403A-B02F-284EB91FF9A7}" sibTransId="{EDC62EE1-E1E7-431C-80A2-4109091D9FAB}"/>
    <dgm:cxn modelId="{076B6290-B516-40EE-9CFF-7128D6D7D420}" srcId="{EF1CCF06-EADD-4EDF-A83C-2CCF9FF2AD87}" destId="{E2137422-C08C-4FDF-93E2-CBA4B5DE8F5C}" srcOrd="0" destOrd="0" parTransId="{375BF95D-1139-487A-879A-D7408C2E7B3C}" sibTransId="{1E59581E-5E44-4C7A-A26B-79650AFAEC33}"/>
    <dgm:cxn modelId="{556DD898-C65F-4B3F-BE2E-B660C97D8405}" type="presOf" srcId="{EF1CCF06-EADD-4EDF-A83C-2CCF9FF2AD87}" destId="{B1EEC411-25B0-45CC-9618-5B5B04384C50}" srcOrd="0" destOrd="0" presId="urn:microsoft.com/office/officeart/2005/8/layout/vList2"/>
    <dgm:cxn modelId="{2E404BA4-FC40-4271-B433-3EE540498EC1}" type="presOf" srcId="{AA6618FD-C0EB-4A80-93A6-EB315BD20D2C}" destId="{DFD6E62F-1703-4F28-93A1-9F79AFF09FC7}" srcOrd="0" destOrd="0" presId="urn:microsoft.com/office/officeart/2005/8/layout/vList2"/>
    <dgm:cxn modelId="{63C00FAA-B176-4058-9B85-DE5175C137C8}" type="presOf" srcId="{B0867F3A-F823-45CD-B8CC-790DFF7A4BCA}" destId="{89FD7FD3-BD08-419A-A6B3-9785C904BAE5}" srcOrd="0" destOrd="0" presId="urn:microsoft.com/office/officeart/2005/8/layout/vList2"/>
    <dgm:cxn modelId="{607A1AD2-19D8-437D-8321-31C0AC1B6DC5}" type="presOf" srcId="{AA65D704-2BAE-422C-81E4-C8BCA865CAA7}" destId="{34EAFAC9-4873-40F3-8D7C-D4E0C6F9C9C4}" srcOrd="0" destOrd="0" presId="urn:microsoft.com/office/officeart/2005/8/layout/vList2"/>
    <dgm:cxn modelId="{FABEF947-8ED5-4879-AB45-7710248D6670}" type="presParOf" srcId="{B1EEC411-25B0-45CC-9618-5B5B04384C50}" destId="{A1ED4D46-C124-4CDA-BA64-F76F2887CCD7}" srcOrd="0" destOrd="0" presId="urn:microsoft.com/office/officeart/2005/8/layout/vList2"/>
    <dgm:cxn modelId="{16C04198-EF12-4B4D-B526-0CFE065BB570}" type="presParOf" srcId="{B1EEC411-25B0-45CC-9618-5B5B04384C50}" destId="{B3E71375-9423-40DE-873D-B86DC4FA0946}" srcOrd="1" destOrd="0" presId="urn:microsoft.com/office/officeart/2005/8/layout/vList2"/>
    <dgm:cxn modelId="{49417A88-B39A-4963-948A-B26F64F90CCF}" type="presParOf" srcId="{B1EEC411-25B0-45CC-9618-5B5B04384C50}" destId="{34EAFAC9-4873-40F3-8D7C-D4E0C6F9C9C4}" srcOrd="2" destOrd="0" presId="urn:microsoft.com/office/officeart/2005/8/layout/vList2"/>
    <dgm:cxn modelId="{A5E77360-C9DF-4BCE-830C-F69D8654264B}" type="presParOf" srcId="{B1EEC411-25B0-45CC-9618-5B5B04384C50}" destId="{CF905DE8-F899-4BB7-8274-658B12834BEA}" srcOrd="3" destOrd="0" presId="urn:microsoft.com/office/officeart/2005/8/layout/vList2"/>
    <dgm:cxn modelId="{C5201591-8B76-400C-AE48-65D2B1112BD7}" type="presParOf" srcId="{B1EEC411-25B0-45CC-9618-5B5B04384C50}" destId="{DFD6E62F-1703-4F28-93A1-9F79AFF09FC7}" srcOrd="4" destOrd="0" presId="urn:microsoft.com/office/officeart/2005/8/layout/vList2"/>
    <dgm:cxn modelId="{CAA06084-AA20-4CCC-935F-57CD93C80519}" type="presParOf" srcId="{B1EEC411-25B0-45CC-9618-5B5B04384C50}" destId="{E3ECAC17-78EF-48E3-906C-EE3ABB5E9FB7}" srcOrd="5" destOrd="0" presId="urn:microsoft.com/office/officeart/2005/8/layout/vList2"/>
    <dgm:cxn modelId="{B1FD9AFB-AE2D-4484-8FB1-5784DDF40936}" type="presParOf" srcId="{B1EEC411-25B0-45CC-9618-5B5B04384C50}" destId="{89FD7FD3-BD08-419A-A6B3-9785C904BAE5}" srcOrd="6" destOrd="0" presId="urn:microsoft.com/office/officeart/2005/8/layout/vList2"/>
    <dgm:cxn modelId="{87E59405-8A25-4CC2-9200-7E3FD4A49834}" type="presParOf" srcId="{B1EEC411-25B0-45CC-9618-5B5B04384C50}" destId="{49633047-0E6E-4418-B43C-5F18CEFAF2A8}" srcOrd="7" destOrd="0" presId="urn:microsoft.com/office/officeart/2005/8/layout/vList2"/>
    <dgm:cxn modelId="{7BE51F7A-0843-4476-8C17-7DA2EB43A23F}" type="presParOf" srcId="{B1EEC411-25B0-45CC-9618-5B5B04384C50}" destId="{E5E83D39-A3FE-452D-9158-38FBFF4927C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5A81F-3F7E-4DC0-8608-7A6D1ABFFAB1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EE5AC-1338-4E79-98B8-D4BF763D0D2F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4666C-6595-44E2-BBE2-82E09A1E214A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b="0" i="0" kern="1200"/>
            <a:t>Ungdomsgarantien er en viktig arbeidsmarkedspolitisk satsning som er forankret i Hurdalsplattformen. Målet er å hjelpe flere unge med å fullføre utdanning og komme i arbeid.</a:t>
          </a:r>
          <a:endParaRPr lang="en-US" sz="2300" kern="1200"/>
        </a:p>
      </dsp:txBody>
      <dsp:txXfrm>
        <a:off x="1435590" y="531"/>
        <a:ext cx="9080009" cy="1242935"/>
      </dsp:txXfrm>
    </dsp:sp>
    <dsp:sp modelId="{12F3E4C1-1915-4C20-A040-024FB78FC3AD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CD36C-A4A3-4918-AE8C-AD693A3BC503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E9FC99-275A-4C9A-AD95-398CEFA3253C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b="0" i="0" kern="1200"/>
            <a:t>Ungdomsgarantien bygger videre på gode erfaringer fra tidligere ungdomsinnsatser</a:t>
          </a:r>
          <a:endParaRPr lang="en-US" sz="2300" kern="1200"/>
        </a:p>
      </dsp:txBody>
      <dsp:txXfrm>
        <a:off x="1435590" y="1554201"/>
        <a:ext cx="9080009" cy="1242935"/>
      </dsp:txXfrm>
    </dsp:sp>
    <dsp:sp modelId="{DECA9B53-2999-48C0-A46A-08CAC8D62157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7255F-77AB-455A-807A-5AD66D9C808E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7CF57-944E-4EFE-B960-A44A01F8E070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b="0" i="0" kern="1200"/>
            <a:t>Den nye ungdomsgarantien innebærer en forsterkning av innsatsen. </a:t>
          </a:r>
          <a:endParaRPr lang="en-US" sz="2300" kern="1200"/>
        </a:p>
      </dsp:txBody>
      <dsp:txXfrm>
        <a:off x="1435590" y="3107870"/>
        <a:ext cx="9080009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134B1-E13D-4992-94AB-E5A8A6F6365C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63DD1-6FF0-4C7A-BCBB-C4E77CBBE132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b="0" kern="1200"/>
            <a:t>Ungdomsgarantien er en forskriftsfestet styrking av ungdomsarbeidet i NAV og skal sikre individuelt tilpasset oppfølging så lenge det er behov for det, slik at flere unge får mulighet til å fullføre utdanning og komme i ordinært arbeid. </a:t>
          </a:r>
          <a:endParaRPr lang="en-US" sz="2100" kern="1200"/>
        </a:p>
      </dsp:txBody>
      <dsp:txXfrm>
        <a:off x="696297" y="538547"/>
        <a:ext cx="4171627" cy="2590157"/>
      </dsp:txXfrm>
    </dsp:sp>
    <dsp:sp modelId="{D4D002C5-8950-41CB-9145-A3C1C799A2C1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7BB0B-7E12-4348-88EE-BFB2E6FD257D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b="0" kern="1200"/>
            <a:t>Ungdomsgarantien i NAV ble innført 1. juli 2023, og er starten på et målrettet</a:t>
          </a:r>
          <a:r>
            <a:rPr lang="nb-NO" sz="2100" b="0" u="sng" kern="1200"/>
            <a:t>,</a:t>
          </a:r>
          <a:r>
            <a:rPr lang="nb-NO" sz="2100" b="0" kern="1200"/>
            <a:t> langsiktig arbeid for å justere oppfølgingspraksis i henhold til innholdet i forskriften. </a:t>
          </a:r>
          <a:endParaRPr lang="en-US" sz="2100" kern="1200"/>
        </a:p>
      </dsp:txBody>
      <dsp:txXfrm>
        <a:off x="5991936" y="538547"/>
        <a:ext cx="4171627" cy="25901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19B8C-F5EA-4263-8D33-5718D0FDC3BE}">
      <dsp:nvSpPr>
        <dsp:cNvPr id="0" name=""/>
        <dsp:cNvSpPr/>
      </dsp:nvSpPr>
      <dsp:spPr>
        <a:xfrm>
          <a:off x="0" y="48969"/>
          <a:ext cx="5181600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400" kern="1200"/>
            <a:t>Øke overgang til arbeid og utdanning </a:t>
          </a:r>
          <a:endParaRPr lang="en-US" sz="3400" kern="1200"/>
        </a:p>
      </dsp:txBody>
      <dsp:txXfrm>
        <a:off x="66025" y="114994"/>
        <a:ext cx="5049550" cy="1220470"/>
      </dsp:txXfrm>
    </dsp:sp>
    <dsp:sp modelId="{2D14F8BC-6A29-4C0B-84B2-DF43C1921997}">
      <dsp:nvSpPr>
        <dsp:cNvPr id="0" name=""/>
        <dsp:cNvSpPr/>
      </dsp:nvSpPr>
      <dsp:spPr>
        <a:xfrm>
          <a:off x="0" y="1499409"/>
          <a:ext cx="5181600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400" kern="1200"/>
            <a:t>Få et stabilt fotfeste i arbeidslivet  </a:t>
          </a:r>
          <a:endParaRPr lang="en-US" sz="3400" kern="1200"/>
        </a:p>
      </dsp:txBody>
      <dsp:txXfrm>
        <a:off x="66025" y="1565434"/>
        <a:ext cx="5049550" cy="1220470"/>
      </dsp:txXfrm>
    </dsp:sp>
    <dsp:sp modelId="{5133A46A-C40F-403F-A971-E0100B86D25A}">
      <dsp:nvSpPr>
        <dsp:cNvPr id="0" name=""/>
        <dsp:cNvSpPr/>
      </dsp:nvSpPr>
      <dsp:spPr>
        <a:xfrm>
          <a:off x="0" y="2949848"/>
          <a:ext cx="5181600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400" kern="1200"/>
            <a:t>Redusere antallet unge på helserelaterte ytelser </a:t>
          </a:r>
          <a:endParaRPr lang="en-US" sz="3400" kern="1200"/>
        </a:p>
      </dsp:txBody>
      <dsp:txXfrm>
        <a:off x="66025" y="3015873"/>
        <a:ext cx="5049550" cy="12204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9F489-1BCB-4973-BB88-F0333C950759}">
      <dsp:nvSpPr>
        <dsp:cNvPr id="0" name=""/>
        <dsp:cNvSpPr/>
      </dsp:nvSpPr>
      <dsp:spPr>
        <a:xfrm>
          <a:off x="0" y="708097"/>
          <a:ext cx="10515600" cy="1307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F1137-2D70-4C4D-AC0F-CBAD057F69FA}">
      <dsp:nvSpPr>
        <dsp:cNvPr id="0" name=""/>
        <dsp:cNvSpPr/>
      </dsp:nvSpPr>
      <dsp:spPr>
        <a:xfrm>
          <a:off x="395445" y="1002230"/>
          <a:ext cx="718991" cy="7189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DE0CB-7F9E-4411-9042-FB920B5FC96F}">
      <dsp:nvSpPr>
        <dsp:cNvPr id="0" name=""/>
        <dsp:cNvSpPr/>
      </dsp:nvSpPr>
      <dsp:spPr>
        <a:xfrm>
          <a:off x="1509882" y="708097"/>
          <a:ext cx="90057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0" i="0" kern="1200"/>
            <a:t>Sentralt i ny ungdomsgaranti er at den unge får medvirket under planleggingen og gjennomføringen av aktiviteter gjennom hele garantiperioden. </a:t>
          </a:r>
          <a:endParaRPr lang="en-US" sz="1800" kern="1200"/>
        </a:p>
      </dsp:txBody>
      <dsp:txXfrm>
        <a:off x="1509882" y="708097"/>
        <a:ext cx="9005717" cy="1307257"/>
      </dsp:txXfrm>
    </dsp:sp>
    <dsp:sp modelId="{B50448A5-16D8-4E1B-87F6-8FDBE8927423}">
      <dsp:nvSpPr>
        <dsp:cNvPr id="0" name=""/>
        <dsp:cNvSpPr/>
      </dsp:nvSpPr>
      <dsp:spPr>
        <a:xfrm>
          <a:off x="0" y="2342169"/>
          <a:ext cx="10515600" cy="1307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BA8A8-DA59-4BE5-A1C8-04D289F6782D}">
      <dsp:nvSpPr>
        <dsp:cNvPr id="0" name=""/>
        <dsp:cNvSpPr/>
      </dsp:nvSpPr>
      <dsp:spPr>
        <a:xfrm>
          <a:off x="395445" y="2636302"/>
          <a:ext cx="718991" cy="7189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515C3-2326-4560-81C5-3E274E9F232E}">
      <dsp:nvSpPr>
        <dsp:cNvPr id="0" name=""/>
        <dsp:cNvSpPr/>
      </dsp:nvSpPr>
      <dsp:spPr>
        <a:xfrm>
          <a:off x="1509882" y="2342169"/>
          <a:ext cx="90057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0" i="0" kern="1200"/>
            <a:t>Det skal utarbeides en aktivitetsplan i samarbeid med deltakeren, jf. </a:t>
          </a:r>
          <a:r>
            <a:rPr lang="nb-NO" sz="1800" b="0" i="0" u="sng" kern="1200">
              <a:hlinkClick xmlns:r="http://schemas.openxmlformats.org/officeDocument/2006/relationships" r:id="rId5"/>
            </a:rPr>
            <a:t>arbeids- og velferdsforvaltningsloven § 14a</a:t>
          </a:r>
          <a:r>
            <a:rPr lang="nb-NO" sz="1800" b="0" i="0" kern="1200"/>
            <a:t> tredje ledd, som angir ungdomsgarantiens innhold, formål og plan for oppfølging og fast kontaktperson i Arbeids- og velferdsetaten. Aktivitetsplanen skal holdes oppdatert.</a:t>
          </a:r>
          <a:endParaRPr lang="en-US" sz="1800" kern="1200"/>
        </a:p>
      </dsp:txBody>
      <dsp:txXfrm>
        <a:off x="1509882" y="2342169"/>
        <a:ext cx="9005717" cy="13072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0751C-32DA-495A-B6BA-7DC52873360C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90AA2-E0EB-48BD-A4B5-D463E3D712CB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13 kontor jobber med aldersgruppen 16-30</a:t>
          </a:r>
          <a:endParaRPr lang="en-US" sz="2500" kern="1200"/>
        </a:p>
      </dsp:txBody>
      <dsp:txXfrm>
        <a:off x="378614" y="886531"/>
        <a:ext cx="2810360" cy="1744948"/>
      </dsp:txXfrm>
    </dsp:sp>
    <dsp:sp modelId="{BF10D952-A715-473F-A3CF-D709FE7A2CC6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A901A-8209-40F3-8727-838D7F82CBBA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11 kontor oppgir at veilederne jobber med 30-50 brukere</a:t>
          </a:r>
          <a:endParaRPr lang="en-US" sz="2500" kern="1200"/>
        </a:p>
      </dsp:txBody>
      <dsp:txXfrm>
        <a:off x="3946203" y="886531"/>
        <a:ext cx="2810360" cy="1744948"/>
      </dsp:txXfrm>
    </dsp:sp>
    <dsp:sp modelId="{E837D60C-1C5B-4913-A917-E2F53B603BC0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2AFD1-D6FD-4BA3-9002-8E90F3A774A7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11 kontor har ungdomsveilederne organisert under en leder  </a:t>
          </a:r>
          <a:endParaRPr lang="en-US" sz="2500" kern="1200"/>
        </a:p>
      </dsp:txBody>
      <dsp:txXfrm>
        <a:off x="7513791" y="886531"/>
        <a:ext cx="2810360" cy="17449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57AFB-B775-4B3D-8AA1-DF538A907471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4E662A-3B45-4A30-B745-B3A56AE16D3B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Gjennomføres i november 2023 </a:t>
          </a:r>
          <a:endParaRPr lang="en-US" sz="2100" kern="1200"/>
        </a:p>
      </dsp:txBody>
      <dsp:txXfrm>
        <a:off x="378614" y="886531"/>
        <a:ext cx="2810360" cy="1744948"/>
      </dsp:txXfrm>
    </dsp:sp>
    <dsp:sp modelId="{A8100ECE-2ABC-47A7-A717-50EC7BAE96F1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C2F0A-7021-4892-8636-5FC72292BF00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Målet er da at ungdomsveilederne ved ditt kontor skal jobbe med færre brukere enn i november 2022.</a:t>
          </a:r>
          <a:endParaRPr lang="en-US" sz="2100" kern="1200"/>
        </a:p>
      </dsp:txBody>
      <dsp:txXfrm>
        <a:off x="3946203" y="886531"/>
        <a:ext cx="2810360" cy="1744948"/>
      </dsp:txXfrm>
    </dsp:sp>
    <dsp:sp modelId="{A30E461F-56FF-4F71-B1C5-18E02ACAD032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00AA1-962C-44BD-9E37-09368FBB63D4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Det jobbes med flere styringsparametere, men dette er pr nå ikke klart</a:t>
          </a:r>
          <a:endParaRPr lang="en-US" sz="2100" kern="1200"/>
        </a:p>
      </dsp:txBody>
      <dsp:txXfrm>
        <a:off x="7513791" y="886531"/>
        <a:ext cx="2810360" cy="17449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D4D46-C124-4CDA-BA64-F76F2887CCD7}">
      <dsp:nvSpPr>
        <dsp:cNvPr id="0" name=""/>
        <dsp:cNvSpPr/>
      </dsp:nvSpPr>
      <dsp:spPr>
        <a:xfrm>
          <a:off x="0" y="71469"/>
          <a:ext cx="5181600" cy="79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Allmøte med Holte 19. September. Kick-off for Ungdomsgarantien. </a:t>
          </a:r>
          <a:endParaRPr lang="en-US" sz="2000" kern="1200"/>
        </a:p>
      </dsp:txBody>
      <dsp:txXfrm>
        <a:off x="38838" y="110307"/>
        <a:ext cx="5103924" cy="717924"/>
      </dsp:txXfrm>
    </dsp:sp>
    <dsp:sp modelId="{34EAFAC9-4873-40F3-8D7C-D4E0C6F9C9C4}">
      <dsp:nvSpPr>
        <dsp:cNvPr id="0" name=""/>
        <dsp:cNvSpPr/>
      </dsp:nvSpPr>
      <dsp:spPr>
        <a:xfrm>
          <a:off x="0" y="924669"/>
          <a:ext cx="5181600" cy="79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Webinar om ungdomsgarantien 26-27.09</a:t>
          </a:r>
          <a:endParaRPr lang="en-US" sz="2000" kern="1200"/>
        </a:p>
      </dsp:txBody>
      <dsp:txXfrm>
        <a:off x="38838" y="963507"/>
        <a:ext cx="5103924" cy="717924"/>
      </dsp:txXfrm>
    </dsp:sp>
    <dsp:sp modelId="{DFD6E62F-1703-4F28-93A1-9F79AFF09FC7}">
      <dsp:nvSpPr>
        <dsp:cNvPr id="0" name=""/>
        <dsp:cNvSpPr/>
      </dsp:nvSpPr>
      <dsp:spPr>
        <a:xfrm>
          <a:off x="0" y="1777869"/>
          <a:ext cx="5181600" cy="79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Nettverksmøter med kontaktpersoner for ungdomsgarantien</a:t>
          </a:r>
          <a:endParaRPr lang="en-US" sz="2000" kern="1200"/>
        </a:p>
      </dsp:txBody>
      <dsp:txXfrm>
        <a:off x="38838" y="1816707"/>
        <a:ext cx="5103924" cy="717924"/>
      </dsp:txXfrm>
    </dsp:sp>
    <dsp:sp modelId="{89FD7FD3-BD08-419A-A6B3-9785C904BAE5}">
      <dsp:nvSpPr>
        <dsp:cNvPr id="0" name=""/>
        <dsp:cNvSpPr/>
      </dsp:nvSpPr>
      <dsp:spPr>
        <a:xfrm>
          <a:off x="0" y="2631069"/>
          <a:ext cx="5181600" cy="79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Ny survey i november</a:t>
          </a:r>
          <a:endParaRPr lang="en-US" sz="2000" kern="1200"/>
        </a:p>
      </dsp:txBody>
      <dsp:txXfrm>
        <a:off x="38838" y="2669907"/>
        <a:ext cx="5103924" cy="717924"/>
      </dsp:txXfrm>
    </dsp:sp>
    <dsp:sp modelId="{E5E83D39-A3FE-452D-9158-38FBFF4927CB}">
      <dsp:nvSpPr>
        <dsp:cNvPr id="0" name=""/>
        <dsp:cNvSpPr/>
      </dsp:nvSpPr>
      <dsp:spPr>
        <a:xfrm>
          <a:off x="0" y="3484269"/>
          <a:ext cx="5181600" cy="79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Ny runde med digital læringsarena våren 2024</a:t>
          </a:r>
          <a:endParaRPr lang="en-US" sz="2000" kern="1200"/>
        </a:p>
      </dsp:txBody>
      <dsp:txXfrm>
        <a:off x="38838" y="3523107"/>
        <a:ext cx="5103924" cy="717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B06FD-D711-124E-A3E3-0FBE1F8F0CE4}" type="datetimeFigureOut">
              <a:rPr lang="nb-NO" smtClean="0"/>
              <a:t>14.09.2023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B4BBF-70B9-8047-B02F-2484F1EA6A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386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7910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1512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u="sng" dirty="0">
              <a:cs typeface="Calibri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B4BBF-70B9-8047-B02F-2484F1EA6A4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25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B4BBF-70B9-8047-B02F-2484F1EA6A4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898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49CF4-3AB0-404C-B891-680E08C6866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808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B4BBF-70B9-8047-B02F-2484F1EA6A4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520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7489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5297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2512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4808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err="1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D787-B071-4638-B189-4E692EEC7F70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2106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D787-B071-4638-B189-4E692EEC7F7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7761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9462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Dette skal gjøres med kvalitet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D787-B071-4638-B189-4E692EEC7F7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8859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 de under 18 år må det innhentes samtykke fra begge foreldrene før de kan omhandles av ungdomsgarantien. Det skal snakkes med den unge først.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D787-B071-4638-B189-4E692EEC7F7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1888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D787-B071-4638-B189-4E692EEC7F7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1179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D787-B071-4638-B189-4E692EEC7F7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1841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D787-B071-4638-B189-4E692EEC7F7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9101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D787-B071-4638-B189-4E692EEC7F70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3733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rgbClr val="E9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D74E5-8D3F-5F45-AF55-379CE1740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6551347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C570008-A996-2D4B-88A3-9861CBD4FE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5315" y="4173253"/>
            <a:ext cx="588873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undertittelen</a:t>
            </a:r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195ACC3E-6C58-8E40-A78D-5639EBDF9C4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C6C2BF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AB20B5-22F5-7F42-98FA-915865BDD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/>
              <a:t>Dato  //  </a:t>
            </a:r>
            <a:r>
              <a:rPr lang="en-GB" err="1"/>
              <a:t>Ansvarlig</a:t>
            </a:r>
            <a:endParaRPr lang="en-GB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FD4799EC-1694-AB4F-9DD9-2188A933AA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274" y="1081899"/>
            <a:ext cx="1280329" cy="80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s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630795E-AD26-E64A-9C79-FA3F9BB4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5788" y="6356350"/>
            <a:ext cx="3466263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1F69FF2-4FB1-3544-9B7F-A00D9E4C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8421" y="6356350"/>
            <a:ext cx="741600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701CE543-F5B4-D84C-A6FC-FAFF3D0AAFC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973237" y="602647"/>
            <a:ext cx="5652706" cy="5652706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300D294-78C3-134A-B8DB-F895410ECD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4951021" cy="4351338"/>
          </a:xfrm>
        </p:spPr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FE2CAD38-4FD8-5D47-94F7-E677546B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5533571" cy="1072080"/>
          </a:xfrm>
        </p:spPr>
        <p:txBody>
          <a:bodyPr/>
          <a:lstStyle/>
          <a:p>
            <a:r>
              <a:rPr lang="nb-NO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76149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rkl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9CFF4-987B-5A43-8582-31F67145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9603651-05EC-6948-B335-00924944B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DCE326E-B227-394D-A659-399CE735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643807C2-292F-894E-874A-C85D7E9D69A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38200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5324C5C5-907C-D34E-836F-29B532757AD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518119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BA339474-4310-4E4C-8300-B9375051CA4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8206218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3420036C-1838-DE4A-BADD-245630D31E5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80585" y="5161212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4BB1344-2B8D-6C4F-AF3C-799F28132DC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392484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82C78190-F0C7-F94A-8B39-D2876F768B7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2565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76662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87046D5-FCF3-DD40-B896-2E3520046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2DA0986-BEFB-4A44-98B6-D10264B4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3">
            <a:extLst>
              <a:ext uri="{FF2B5EF4-FFF2-40B4-BE49-F238E27FC236}">
                <a16:creationId xmlns:a16="http://schemas.microsoft.com/office/drawing/2014/main" id="{92C05EAD-0F07-3B45-8747-833BB1F2A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23" r="1"/>
          <a:stretch/>
        </p:blipFill>
        <p:spPr bwMode="auto">
          <a:xfrm>
            <a:off x="1482417" y="660910"/>
            <a:ext cx="8995930" cy="510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CADDA05B-7DC7-D845-8F78-41EFC49121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37218" y="907450"/>
            <a:ext cx="7311543" cy="4363809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1999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227004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6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FB01FB-60B2-5E41-A15B-1235CEC30B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78400"/>
            <a:ext cx="12192000" cy="1294006"/>
          </a:xfrm>
          <a:solidFill>
            <a:srgbClr val="3E3832">
              <a:alpha val="69804"/>
            </a:srgbClr>
          </a:solidFill>
        </p:spPr>
        <p:txBody>
          <a:bodyPr wrap="square" lIns="1440000" tIns="180000" rIns="1475999" bIns="216000" anchor="ctr" anchorCtr="0">
            <a:noAutofit/>
          </a:bodyPr>
          <a:lstStyle>
            <a:lvl1pPr marL="36000" indent="0" algn="ct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2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4pPr>
            <a:lvl5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5pPr>
          </a:lstStyle>
          <a:p>
            <a:pPr lvl="0"/>
            <a:r>
              <a:rPr lang="nb-NO"/>
              <a:t>Klikk for å redigere teksten</a:t>
            </a:r>
          </a:p>
        </p:txBody>
      </p:sp>
    </p:spTree>
    <p:extLst>
      <p:ext uri="{BB962C8B-B14F-4D97-AF65-F5344CB8AC3E}">
        <p14:creationId xmlns:p14="http://schemas.microsoft.com/office/powerpoint/2010/main" val="2066016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media 2">
            <a:extLst>
              <a:ext uri="{FF2B5EF4-FFF2-40B4-BE49-F238E27FC236}">
                <a16:creationId xmlns:a16="http://schemas.microsoft.com/office/drawing/2014/main" id="{873143D7-64FC-5342-9DED-8AE8E11EED5E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ikonet for å legge til media</a:t>
            </a:r>
          </a:p>
        </p:txBody>
      </p:sp>
    </p:spTree>
    <p:extLst>
      <p:ext uri="{BB962C8B-B14F-4D97-AF65-F5344CB8AC3E}">
        <p14:creationId xmlns:p14="http://schemas.microsoft.com/office/powerpoint/2010/main" val="1501340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rgbClr val="E9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9BB863FB-78BD-F643-85E6-1AF7698DAE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9303" y="2948384"/>
            <a:ext cx="1533393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78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med tekst">
    <p:bg>
      <p:bgPr>
        <a:solidFill>
          <a:srgbClr val="E9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4ED5FE-FAC3-BD40-BDD1-8009A2F540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3550" y="3429000"/>
            <a:ext cx="8724900" cy="9095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teksten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753597-0942-6542-B314-5EB169889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9303" y="2003503"/>
            <a:ext cx="1533393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44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F62CE8-676E-3DC9-18DD-6746B5AE9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5A96D8B-D569-DF0F-E2E9-97EC11114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A20FEE-5BFB-2561-8C78-366CB121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1DB4-CAD6-438D-937E-CE0BC122BEB2}" type="datetimeFigureOut">
              <a:rPr lang="nb-NO" smtClean="0"/>
              <a:t>14.09.2023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5F78696-67C8-CCB0-1782-D5C88AAA9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5879D2-D2F0-7482-2A0E-751C6E0FD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4E44-2BEE-4804-9A7A-8C437E53C81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5837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984955-9D36-4BD5-5E24-F372F0D4B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845E7E-C944-CC7C-5D17-3C83B27ED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DDC08CB-A461-0909-475C-4F0DFA88D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1DB4-CAD6-438D-937E-CE0BC122BEB2}" type="datetimeFigureOut">
              <a:rPr lang="nb-NO" smtClean="0"/>
              <a:t>14.09.2023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AEE132F-412A-B697-5432-4F4D6F2F9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F938D7A-3493-FD50-9A36-E1285D5A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4E44-2BEE-4804-9A7A-8C437E53C81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083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D6D5E-F187-4E4B-8B35-180A18398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3551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D6D5E-F187-4E4B-8B35-180A18398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0146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E6AA11-9D10-4845-953E-FC6659DEA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93FA9A-B386-3D4A-A17E-105BC9010C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49DD5D4-E4CC-F541-A385-23400791B3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092E29-1063-5549-A785-73E8C6A7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71D6EC1-D552-3849-8EEF-1601B9CE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507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ten bilde">
    <p:bg>
      <p:bgPr>
        <a:solidFill>
          <a:srgbClr val="E9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0A9867CB-9424-6247-AF4B-FFCCA40FF6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9749217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tittelen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0C30C810-DE10-B745-8CB9-7D254C95F23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5314" y="4173253"/>
            <a:ext cx="8763173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undertittelen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6EBA474-9FC2-8545-9569-68B6453E98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/>
              <a:t>Dato  //  </a:t>
            </a:r>
            <a:r>
              <a:rPr lang="en-GB" err="1"/>
              <a:t>Ansvarlig</a:t>
            </a:r>
            <a:endParaRPr lang="en-GB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8BA4E41F-1D03-1746-B68A-521514BC0B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274" y="1081899"/>
            <a:ext cx="1280329" cy="80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9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omside">
    <p:bg>
      <p:bgPr>
        <a:solidFill>
          <a:srgbClr val="E9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8BD439-F083-3D4E-862D-4EA46D9E3B4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4550" y="3540205"/>
            <a:ext cx="10515600" cy="9262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undertittelen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2D6C30B-4FDA-544A-9662-F2B6261EBC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550" y="2032569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283948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E6AA11-9D10-4845-953E-FC6659DEA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93FA9A-B386-3D4A-A17E-105BC9010C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49DD5D4-E4CC-F541-A385-23400791B3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092E29-1063-5549-A785-73E8C6A7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71D6EC1-D552-3849-8EEF-1601B9CE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356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574975-50B4-C34B-9F64-4CA300B7F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redigere tittelen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90BA1EA-559A-0742-9DF6-378DCB04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5178BF1-065F-C64F-A4E1-62B22254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200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F0C2D0C-F750-2644-95F9-0C952AE3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912E190-170D-CB48-ABA2-AC1FB784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221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69835" cy="4351338"/>
          </a:xfrm>
        </p:spPr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1115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48739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9CCA7799-B00E-2A41-ADCA-ABD6B94D767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A99C80A0-322A-9A4B-843D-7015610E0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7362371" cy="1072080"/>
          </a:xfrm>
        </p:spPr>
        <p:txBody>
          <a:bodyPr/>
          <a:lstStyle/>
          <a:p>
            <a:r>
              <a:rPr lang="nb-NO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3369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d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825625"/>
            <a:ext cx="5247861" cy="4351338"/>
          </a:xfrm>
        </p:spPr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116F34-6CB9-F244-9082-6C3BCA92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6061" y="6356350"/>
            <a:ext cx="738809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8976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CBA52608-8CEA-2B45-8142-21F944ADC0E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 bwMode="auto">
          <a:xfrm>
            <a:off x="0" y="1"/>
            <a:ext cx="6052900" cy="6857999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6914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4906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706" h="3910014">
                <a:moveTo>
                  <a:pt x="0" y="3910014"/>
                </a:moveTo>
                <a:cubicBezTo>
                  <a:pt x="1635" y="2606676"/>
                  <a:pt x="3271" y="1303338"/>
                  <a:pt x="4906" y="0"/>
                </a:cubicBezTo>
                <a:lnTo>
                  <a:pt x="2304706" y="795"/>
                </a:lnTo>
                <a:cubicBezTo>
                  <a:pt x="1891771" y="1578443"/>
                  <a:pt x="1696868" y="2311001"/>
                  <a:pt x="1267586" y="390700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E9E7E7"/>
          </a:solidFill>
          <a:ln>
            <a:noFill/>
          </a:ln>
          <a:effectLst/>
        </p:spPr>
        <p:txBody>
          <a:bodyPr lIns="1152000" tIns="540000" anchor="ctr" anchorCtr="0">
            <a:normAutofit/>
          </a:bodyPr>
          <a:lstStyle>
            <a:lvl1pPr marL="14288" indent="0">
              <a:buNone/>
              <a:tabLst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F999D76-8998-AC4E-B96D-EC3AF1C002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482400"/>
            <a:ext cx="5247861" cy="1072080"/>
          </a:xfrm>
        </p:spPr>
        <p:txBody>
          <a:bodyPr/>
          <a:lstStyle/>
          <a:p>
            <a:r>
              <a:rPr lang="nb-NO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109859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FAD10EF-47D4-0240-947C-844B6DB7D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3E8312-F0C7-3C46-BEEB-87BD7EA7D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D59EA7-F2B2-7C49-89A4-3A578F1C8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02788-B3AA-6746-B4E5-C52EBB4D0CE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55FED8A-16C9-8F42-B8B3-8C18FF9D4244}"/>
              </a:ext>
            </a:extLst>
          </p:cNvPr>
          <p:cNvSpPr txBox="1"/>
          <p:nvPr userDrawn="1"/>
        </p:nvSpPr>
        <p:spPr>
          <a:xfrm>
            <a:off x="249560" y="6477356"/>
            <a:ext cx="229946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000" indent="0" algn="l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nb-NO" sz="800">
                <a:solidFill>
                  <a:schemeClr val="accent1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//</a:t>
            </a:r>
            <a:r>
              <a:rPr lang="nb-NO" sz="80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 </a:t>
            </a:r>
            <a:r>
              <a:rPr lang="nb-NO" sz="800">
                <a:solidFill>
                  <a:schemeClr val="tx2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NAV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122E58E-2832-4244-8616-203251C29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752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6" r:id="rId2"/>
    <p:sldLayoutId id="2147483680" r:id="rId3"/>
    <p:sldLayoutId id="2147483651" r:id="rId4"/>
    <p:sldLayoutId id="2147483652" r:id="rId5"/>
    <p:sldLayoutId id="2147483654" r:id="rId6"/>
    <p:sldLayoutId id="2147483655" r:id="rId7"/>
    <p:sldLayoutId id="2147483677" r:id="rId8"/>
    <p:sldLayoutId id="2147483662" r:id="rId9"/>
    <p:sldLayoutId id="2147483667" r:id="rId10"/>
    <p:sldLayoutId id="2147483670" r:id="rId11"/>
    <p:sldLayoutId id="2147483671" r:id="rId12"/>
    <p:sldLayoutId id="2147483678" r:id="rId13"/>
    <p:sldLayoutId id="2147483669" r:id="rId14"/>
    <p:sldLayoutId id="2147483672" r:id="rId15"/>
    <p:sldLayoutId id="2147483673" r:id="rId16"/>
    <p:sldLayoutId id="214748367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43849EB-9A9C-BD72-953C-3EB147DA4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9968F61-71BD-42BC-87AB-5221C4AD1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78E75BD-ED61-85EE-7E73-C15D4D6AEF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01DB4-CAD6-438D-937E-CE0BC122BEB2}" type="datetimeFigureOut">
              <a:rPr lang="nb-NO" smtClean="0"/>
              <a:t>14.09.2023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9A71DCE-80FE-0360-08D1-A6FCCB21A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DA2F164-DEE2-1191-0320-1F6994EFD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14E44-2BEE-4804-9A7A-8C437E53C81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398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FAD10EF-47D4-0240-947C-844B6DB7D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3E8312-F0C7-3C46-BEEB-87BD7EA7D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D59EA7-F2B2-7C49-89A4-3A578F1C8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02788-B3AA-6746-B4E5-C52EBB4D0CE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55FED8A-16C9-8F42-B8B3-8C18FF9D4244}"/>
              </a:ext>
            </a:extLst>
          </p:cNvPr>
          <p:cNvSpPr txBox="1"/>
          <p:nvPr userDrawn="1"/>
        </p:nvSpPr>
        <p:spPr>
          <a:xfrm>
            <a:off x="249560" y="6477356"/>
            <a:ext cx="229946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000" indent="0" algn="l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nb-NO" sz="800">
                <a:solidFill>
                  <a:schemeClr val="accent1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//</a:t>
            </a:r>
            <a:r>
              <a:rPr lang="nb-NO" sz="800">
                <a:solidFill>
                  <a:schemeClr val="tx2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NAV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122E58E-2832-4244-8616-203251C29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764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7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ovdata.no/lov/2006-06-16-20/%C2%A714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ovdata.no/lov/2005-06-17-62/%C2%A74-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8B3E3D1-A64F-6C49-A65E-78234E99BA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Ungdomsgarantien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972C9742-7508-1E46-970C-66D5DB19D6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Brukerutvalget 12.09.23</a:t>
            </a:r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E93276C1-27E9-4A4B-8ED5-F667E78A6D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50058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F0198491-CB01-51D0-EA19-CD54279AD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Hva er det vi garanterer?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CEE8A1-83AD-CA1E-55EB-1FD2B9F68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/>
              <a:t>Fast kontaktperson</a:t>
            </a:r>
          </a:p>
          <a:p>
            <a:pPr marL="0" indent="0">
              <a:buNone/>
            </a:pPr>
            <a:r>
              <a:rPr lang="nb-NO"/>
              <a:t>Sammenhengende og tett oppfølging, også på arbeidsplass</a:t>
            </a:r>
          </a:p>
          <a:p>
            <a:pPr marL="0" indent="0">
              <a:buNone/>
            </a:pPr>
            <a:r>
              <a:rPr lang="nb-NO"/>
              <a:t>Individuelt tilpasset løp utformet i samarbeid med bruker</a:t>
            </a:r>
          </a:p>
          <a:p>
            <a:pPr marL="0" indent="0">
              <a:buNone/>
            </a:pPr>
            <a:r>
              <a:rPr lang="nb-NO"/>
              <a:t>Veiledning til arbeid eller utdanning</a:t>
            </a:r>
          </a:p>
          <a:p>
            <a:pPr marL="0" indent="0">
              <a:buNone/>
            </a:pPr>
            <a:r>
              <a:rPr lang="nb-NO"/>
              <a:t>Bistand til å samhandle med andre relevante instanser</a:t>
            </a:r>
          </a:p>
          <a:p>
            <a:pPr marL="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6084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C05DF986-7CA9-D514-CAD2-911D49B1F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nb-NO" sz="11500"/>
              <a:t>Nordland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DE2E4A81-4269-0F16-888D-B0E336C9F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6644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95C66684-7B41-4F99-2E34-17DFF35FB363}"/>
              </a:ext>
            </a:extLst>
          </p:cNvPr>
          <p:cNvSpPr txBox="1"/>
          <p:nvPr/>
        </p:nvSpPr>
        <p:spPr>
          <a:xfrm>
            <a:off x="21102" y="76590"/>
            <a:ext cx="12180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Kjennetegn unge under 30 år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b="1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NAV i</a:t>
            </a:r>
            <a:r>
              <a:rPr lang="nb-NO" sz="540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kumimoji="0" lang="nb-NO" sz="5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Nordland</a:t>
            </a:r>
          </a:p>
        </p:txBody>
      </p:sp>
      <p:pic>
        <p:nvPicPr>
          <p:cNvPr id="3" name="Grafikk 2" descr="Gruppe med personer med heldekkende fyll">
            <a:extLst>
              <a:ext uri="{FF2B5EF4-FFF2-40B4-BE49-F238E27FC236}">
                <a16:creationId xmlns:a16="http://schemas.microsoft.com/office/drawing/2014/main" id="{D53E34C1-6675-2D64-FAE8-CF43998FE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332" y="1977682"/>
            <a:ext cx="2730500" cy="273050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B8D31014-C049-8BCF-8685-8F21BBE1B131}"/>
              </a:ext>
            </a:extLst>
          </p:cNvPr>
          <p:cNvSpPr txBox="1"/>
          <p:nvPr/>
        </p:nvSpPr>
        <p:spPr>
          <a:xfrm>
            <a:off x="799287" y="4651079"/>
            <a:ext cx="1893925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790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arbeidssøkere under 30 år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Herav</a:t>
            </a:r>
            <a:r>
              <a:rPr lang="nb-NO" sz="160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 </a:t>
            </a: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485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situasjonsbestemt innsatsbehov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1FC9A19-F29C-D746-5EB9-98244CE50C31}"/>
              </a:ext>
            </a:extLst>
          </p:cNvPr>
          <p:cNvSpPr txBox="1"/>
          <p:nvPr/>
        </p:nvSpPr>
        <p:spPr>
          <a:xfrm>
            <a:off x="2990419" y="2575098"/>
            <a:ext cx="3138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44-49 %</a:t>
            </a: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har ikke fullført videregående utdanning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7C46731-AE08-6755-08B6-AD3B3C1C90C3}"/>
              </a:ext>
            </a:extLst>
          </p:cNvPr>
          <p:cNvSpPr txBox="1"/>
          <p:nvPr/>
        </p:nvSpPr>
        <p:spPr>
          <a:xfrm>
            <a:off x="2987652" y="4021746"/>
            <a:ext cx="3452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8 %</a:t>
            </a: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har vært helt uten arbeid eller tiltak i mer enn 26 uker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AD35936F-FCED-4A34-CC2A-B94F41F6234B}"/>
              </a:ext>
            </a:extLst>
          </p:cNvPr>
          <p:cNvSpPr txBox="1"/>
          <p:nvPr/>
        </p:nvSpPr>
        <p:spPr>
          <a:xfrm>
            <a:off x="2968732" y="3280969"/>
            <a:ext cx="3913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25 %</a:t>
            </a: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innvandrere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345A1DC7-957D-ED89-D2A7-E7343851927A}"/>
              </a:ext>
            </a:extLst>
          </p:cNvPr>
          <p:cNvSpPr txBox="1"/>
          <p:nvPr/>
        </p:nvSpPr>
        <p:spPr>
          <a:xfrm>
            <a:off x="6399463" y="4505130"/>
            <a:ext cx="2793303" cy="22775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2 320 </a:t>
            </a: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unge med nedsatt arbeidsevne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Herav</a:t>
            </a:r>
            <a:r>
              <a:rPr lang="nb-NO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 </a:t>
            </a: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1 980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spesielt tilpasset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innsatsbehov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6AB3F16C-0B6E-491B-7FFD-94A49B56460A}"/>
              </a:ext>
            </a:extLst>
          </p:cNvPr>
          <p:cNvGrpSpPr/>
          <p:nvPr/>
        </p:nvGrpSpPr>
        <p:grpSpPr>
          <a:xfrm>
            <a:off x="6399463" y="2365091"/>
            <a:ext cx="2352181" cy="1995097"/>
            <a:chOff x="7804783" y="1657636"/>
            <a:chExt cx="2352181" cy="1995097"/>
          </a:xfrm>
        </p:grpSpPr>
        <p:sp>
          <p:nvSpPr>
            <p:cNvPr id="28" name="Frihåndsform: figur 27">
              <a:extLst>
                <a:ext uri="{FF2B5EF4-FFF2-40B4-BE49-F238E27FC236}">
                  <a16:creationId xmlns:a16="http://schemas.microsoft.com/office/drawing/2014/main" id="{EA677317-460F-4C92-90D4-E3FEF6D2CBD0}"/>
                </a:ext>
              </a:extLst>
            </p:cNvPr>
            <p:cNvSpPr/>
            <p:nvPr/>
          </p:nvSpPr>
          <p:spPr>
            <a:xfrm>
              <a:off x="7804783" y="1800134"/>
              <a:ext cx="329961" cy="690092"/>
            </a:xfrm>
            <a:custGeom>
              <a:avLst/>
              <a:gdLst>
                <a:gd name="connsiteX0" fmla="*/ 306510 w 329961"/>
                <a:gd name="connsiteY0" fmla="*/ 429541 h 690092"/>
                <a:gd name="connsiteX1" fmla="*/ 329961 w 329961"/>
                <a:gd name="connsiteY1" fmla="*/ 342017 h 690092"/>
                <a:gd name="connsiteX2" fmla="*/ 326371 w 329961"/>
                <a:gd name="connsiteY2" fmla="*/ 328552 h 690092"/>
                <a:gd name="connsiteX3" fmla="*/ 315150 w 329961"/>
                <a:gd name="connsiteY3" fmla="*/ 329898 h 690092"/>
                <a:gd name="connsiteX4" fmla="*/ 300114 w 329961"/>
                <a:gd name="connsiteY4" fmla="*/ 327990 h 690092"/>
                <a:gd name="connsiteX5" fmla="*/ 267573 w 329961"/>
                <a:gd name="connsiteY5" fmla="*/ 303865 h 690092"/>
                <a:gd name="connsiteX6" fmla="*/ 260952 w 329961"/>
                <a:gd name="connsiteY6" fmla="*/ 257859 h 690092"/>
                <a:gd name="connsiteX7" fmla="*/ 311335 w 329961"/>
                <a:gd name="connsiteY7" fmla="*/ 71590 h 690092"/>
                <a:gd name="connsiteX8" fmla="*/ 311335 w 329961"/>
                <a:gd name="connsiteY8" fmla="*/ 70917 h 690092"/>
                <a:gd name="connsiteX9" fmla="*/ 311335 w 329961"/>
                <a:gd name="connsiteY9" fmla="*/ 70356 h 690092"/>
                <a:gd name="connsiteX10" fmla="*/ 324239 w 329961"/>
                <a:gd name="connsiteY10" fmla="*/ 46679 h 690092"/>
                <a:gd name="connsiteX11" fmla="*/ 260616 w 329961"/>
                <a:gd name="connsiteY11" fmla="*/ 10099 h 690092"/>
                <a:gd name="connsiteX12" fmla="*/ 139429 w 329961"/>
                <a:gd name="connsiteY12" fmla="*/ 10099 h 690092"/>
                <a:gd name="connsiteX13" fmla="*/ 62003 w 329961"/>
                <a:gd name="connsiteY13" fmla="*/ 59471 h 690092"/>
                <a:gd name="connsiteX14" fmla="*/ 51792 w 329961"/>
                <a:gd name="connsiteY14" fmla="*/ 77425 h 690092"/>
                <a:gd name="connsiteX15" fmla="*/ 1410 w 329961"/>
                <a:gd name="connsiteY15" fmla="*/ 263694 h 690092"/>
                <a:gd name="connsiteX16" fmla="*/ 24541 w 329961"/>
                <a:gd name="connsiteY16" fmla="*/ 306209 h 690092"/>
                <a:gd name="connsiteX17" fmla="*/ 24974 w 329961"/>
                <a:gd name="connsiteY17" fmla="*/ 306334 h 690092"/>
                <a:gd name="connsiteX18" fmla="*/ 33951 w 329961"/>
                <a:gd name="connsiteY18" fmla="*/ 307456 h 690092"/>
                <a:gd name="connsiteX19" fmla="*/ 66604 w 329961"/>
                <a:gd name="connsiteY19" fmla="*/ 282770 h 690092"/>
                <a:gd name="connsiteX20" fmla="*/ 111488 w 329961"/>
                <a:gd name="connsiteY20" fmla="*/ 118943 h 690092"/>
                <a:gd name="connsiteX21" fmla="*/ 111488 w 329961"/>
                <a:gd name="connsiteY21" fmla="*/ 196368 h 690092"/>
                <a:gd name="connsiteX22" fmla="*/ 111488 w 329961"/>
                <a:gd name="connsiteY22" fmla="*/ 196368 h 690092"/>
                <a:gd name="connsiteX23" fmla="*/ 47416 w 329961"/>
                <a:gd name="connsiteY23" fmla="*/ 435376 h 690092"/>
                <a:gd name="connsiteX24" fmla="*/ 111488 w 329961"/>
                <a:gd name="connsiteY24" fmla="*/ 435376 h 690092"/>
                <a:gd name="connsiteX25" fmla="*/ 111488 w 329961"/>
                <a:gd name="connsiteY25" fmla="*/ 690093 h 690092"/>
                <a:gd name="connsiteX26" fmla="*/ 178814 w 329961"/>
                <a:gd name="connsiteY26" fmla="*/ 690093 h 690092"/>
                <a:gd name="connsiteX27" fmla="*/ 178814 w 329961"/>
                <a:gd name="connsiteY27" fmla="*/ 435376 h 690092"/>
                <a:gd name="connsiteX28" fmla="*/ 223698 w 329961"/>
                <a:gd name="connsiteY28" fmla="*/ 435376 h 690092"/>
                <a:gd name="connsiteX29" fmla="*/ 223698 w 329961"/>
                <a:gd name="connsiteY29" fmla="*/ 688971 h 690092"/>
                <a:gd name="connsiteX30" fmla="*/ 291025 w 329961"/>
                <a:gd name="connsiteY30" fmla="*/ 688971 h 690092"/>
                <a:gd name="connsiteX31" fmla="*/ 291025 w 329961"/>
                <a:gd name="connsiteY31" fmla="*/ 435376 h 690092"/>
                <a:gd name="connsiteX32" fmla="*/ 304939 w 329961"/>
                <a:gd name="connsiteY32" fmla="*/ 435376 h 69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9961" h="690092">
                  <a:moveTo>
                    <a:pt x="306510" y="429541"/>
                  </a:moveTo>
                  <a:lnTo>
                    <a:pt x="329961" y="342017"/>
                  </a:lnTo>
                  <a:lnTo>
                    <a:pt x="326371" y="328552"/>
                  </a:lnTo>
                  <a:cubicBezTo>
                    <a:pt x="322684" y="329370"/>
                    <a:pt x="318926" y="329821"/>
                    <a:pt x="315150" y="329898"/>
                  </a:cubicBezTo>
                  <a:cubicBezTo>
                    <a:pt x="310068" y="330064"/>
                    <a:pt x="304992" y="329420"/>
                    <a:pt x="300114" y="327990"/>
                  </a:cubicBezTo>
                  <a:cubicBezTo>
                    <a:pt x="286525" y="324522"/>
                    <a:pt x="274840" y="315859"/>
                    <a:pt x="267573" y="303865"/>
                  </a:cubicBezTo>
                  <a:cubicBezTo>
                    <a:pt x="259397" y="289998"/>
                    <a:pt x="257018" y="273469"/>
                    <a:pt x="260952" y="257859"/>
                  </a:cubicBezTo>
                  <a:lnTo>
                    <a:pt x="311335" y="71590"/>
                  </a:lnTo>
                  <a:lnTo>
                    <a:pt x="311335" y="70917"/>
                  </a:lnTo>
                  <a:lnTo>
                    <a:pt x="311335" y="70356"/>
                  </a:lnTo>
                  <a:cubicBezTo>
                    <a:pt x="314251" y="61784"/>
                    <a:pt x="318616" y="53776"/>
                    <a:pt x="324239" y="46679"/>
                  </a:cubicBezTo>
                  <a:cubicBezTo>
                    <a:pt x="305495" y="30629"/>
                    <a:pt x="283917" y="18222"/>
                    <a:pt x="260616" y="10099"/>
                  </a:cubicBezTo>
                  <a:cubicBezTo>
                    <a:pt x="221342" y="-3366"/>
                    <a:pt x="178702" y="-3366"/>
                    <a:pt x="139429" y="10099"/>
                  </a:cubicBezTo>
                  <a:cubicBezTo>
                    <a:pt x="109925" y="19880"/>
                    <a:pt x="83318" y="36848"/>
                    <a:pt x="62003" y="59471"/>
                  </a:cubicBezTo>
                  <a:cubicBezTo>
                    <a:pt x="57539" y="64787"/>
                    <a:pt x="54079" y="70871"/>
                    <a:pt x="51792" y="77425"/>
                  </a:cubicBezTo>
                  <a:lnTo>
                    <a:pt x="1410" y="263694"/>
                  </a:lnTo>
                  <a:cubicBezTo>
                    <a:pt x="-3943" y="281822"/>
                    <a:pt x="6413" y="300857"/>
                    <a:pt x="24541" y="306209"/>
                  </a:cubicBezTo>
                  <a:cubicBezTo>
                    <a:pt x="24685" y="306252"/>
                    <a:pt x="24829" y="306294"/>
                    <a:pt x="24974" y="306334"/>
                  </a:cubicBezTo>
                  <a:cubicBezTo>
                    <a:pt x="27872" y="307257"/>
                    <a:pt x="30915" y="307638"/>
                    <a:pt x="33951" y="307456"/>
                  </a:cubicBezTo>
                  <a:cubicBezTo>
                    <a:pt x="49037" y="307180"/>
                    <a:pt x="62226" y="297210"/>
                    <a:pt x="66604" y="282770"/>
                  </a:cubicBezTo>
                  <a:lnTo>
                    <a:pt x="111488" y="118943"/>
                  </a:lnTo>
                  <a:lnTo>
                    <a:pt x="111488" y="196368"/>
                  </a:lnTo>
                  <a:lnTo>
                    <a:pt x="111488" y="196368"/>
                  </a:lnTo>
                  <a:lnTo>
                    <a:pt x="47416" y="435376"/>
                  </a:lnTo>
                  <a:lnTo>
                    <a:pt x="111488" y="435376"/>
                  </a:lnTo>
                  <a:lnTo>
                    <a:pt x="111488" y="690093"/>
                  </a:lnTo>
                  <a:lnTo>
                    <a:pt x="178814" y="690093"/>
                  </a:lnTo>
                  <a:lnTo>
                    <a:pt x="178814" y="435376"/>
                  </a:lnTo>
                  <a:lnTo>
                    <a:pt x="223698" y="435376"/>
                  </a:lnTo>
                  <a:lnTo>
                    <a:pt x="223698" y="688971"/>
                  </a:lnTo>
                  <a:lnTo>
                    <a:pt x="291025" y="688971"/>
                  </a:lnTo>
                  <a:lnTo>
                    <a:pt x="291025" y="435376"/>
                  </a:lnTo>
                  <a:lnTo>
                    <a:pt x="304939" y="435376"/>
                  </a:lnTo>
                  <a:close/>
                </a:path>
              </a:pathLst>
            </a:custGeom>
            <a:solidFill>
              <a:srgbClr val="9BD0B0"/>
            </a:solidFill>
            <a:ln w="112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29" name="Frihåndsform: figur 28">
              <a:extLst>
                <a:ext uri="{FF2B5EF4-FFF2-40B4-BE49-F238E27FC236}">
                  <a16:creationId xmlns:a16="http://schemas.microsoft.com/office/drawing/2014/main" id="{47CA59CA-A35F-6BF7-A198-B1CE42604188}"/>
                </a:ext>
              </a:extLst>
            </p:cNvPr>
            <p:cNvSpPr/>
            <p:nvPr/>
          </p:nvSpPr>
          <p:spPr>
            <a:xfrm>
              <a:off x="8438834" y="1800134"/>
              <a:ext cx="327439" cy="690092"/>
            </a:xfrm>
            <a:custGeom>
              <a:avLst/>
              <a:gdLst>
                <a:gd name="connsiteX0" fmla="*/ 326195 w 327439"/>
                <a:gd name="connsiteY0" fmla="*/ 263694 h 690092"/>
                <a:gd name="connsiteX1" fmla="*/ 275701 w 327439"/>
                <a:gd name="connsiteY1" fmla="*/ 77425 h 690092"/>
                <a:gd name="connsiteX2" fmla="*/ 265602 w 327439"/>
                <a:gd name="connsiteY2" fmla="*/ 59471 h 690092"/>
                <a:gd name="connsiteX3" fmla="*/ 188177 w 327439"/>
                <a:gd name="connsiteY3" fmla="*/ 10099 h 690092"/>
                <a:gd name="connsiteX4" fmla="*/ 66990 w 327439"/>
                <a:gd name="connsiteY4" fmla="*/ 10099 h 690092"/>
                <a:gd name="connsiteX5" fmla="*/ 3254 w 327439"/>
                <a:gd name="connsiteY5" fmla="*/ 46567 h 690092"/>
                <a:gd name="connsiteX6" fmla="*/ 16270 w 327439"/>
                <a:gd name="connsiteY6" fmla="*/ 70356 h 690092"/>
                <a:gd name="connsiteX7" fmla="*/ 16270 w 327439"/>
                <a:gd name="connsiteY7" fmla="*/ 70917 h 690092"/>
                <a:gd name="connsiteX8" fmla="*/ 16270 w 327439"/>
                <a:gd name="connsiteY8" fmla="*/ 71590 h 690092"/>
                <a:gd name="connsiteX9" fmla="*/ 66877 w 327439"/>
                <a:gd name="connsiteY9" fmla="*/ 258308 h 690092"/>
                <a:gd name="connsiteX10" fmla="*/ 30409 w 327439"/>
                <a:gd name="connsiteY10" fmla="*/ 327766 h 690092"/>
                <a:gd name="connsiteX11" fmla="*/ 14812 w 327439"/>
                <a:gd name="connsiteY11" fmla="*/ 329898 h 690092"/>
                <a:gd name="connsiteX12" fmla="*/ 3591 w 327439"/>
                <a:gd name="connsiteY12" fmla="*/ 328552 h 690092"/>
                <a:gd name="connsiteX13" fmla="*/ 0 w 327439"/>
                <a:gd name="connsiteY13" fmla="*/ 342017 h 690092"/>
                <a:gd name="connsiteX14" fmla="*/ 23452 w 327439"/>
                <a:gd name="connsiteY14" fmla="*/ 429541 h 690092"/>
                <a:gd name="connsiteX15" fmla="*/ 25023 w 327439"/>
                <a:gd name="connsiteY15" fmla="*/ 435376 h 690092"/>
                <a:gd name="connsiteX16" fmla="*/ 39049 w 327439"/>
                <a:gd name="connsiteY16" fmla="*/ 435376 h 690092"/>
                <a:gd name="connsiteX17" fmla="*/ 39049 w 327439"/>
                <a:gd name="connsiteY17" fmla="*/ 690093 h 690092"/>
                <a:gd name="connsiteX18" fmla="*/ 106375 w 327439"/>
                <a:gd name="connsiteY18" fmla="*/ 690093 h 690092"/>
                <a:gd name="connsiteX19" fmla="*/ 106375 w 327439"/>
                <a:gd name="connsiteY19" fmla="*/ 435376 h 690092"/>
                <a:gd name="connsiteX20" fmla="*/ 151259 w 327439"/>
                <a:gd name="connsiteY20" fmla="*/ 435376 h 690092"/>
                <a:gd name="connsiteX21" fmla="*/ 151259 w 327439"/>
                <a:gd name="connsiteY21" fmla="*/ 688971 h 690092"/>
                <a:gd name="connsiteX22" fmla="*/ 218585 w 327439"/>
                <a:gd name="connsiteY22" fmla="*/ 688971 h 690092"/>
                <a:gd name="connsiteX23" fmla="*/ 218585 w 327439"/>
                <a:gd name="connsiteY23" fmla="*/ 435376 h 690092"/>
                <a:gd name="connsiteX24" fmla="*/ 282545 w 327439"/>
                <a:gd name="connsiteY24" fmla="*/ 435376 h 690092"/>
                <a:gd name="connsiteX25" fmla="*/ 218585 w 327439"/>
                <a:gd name="connsiteY25" fmla="*/ 196480 h 690092"/>
                <a:gd name="connsiteX26" fmla="*/ 218585 w 327439"/>
                <a:gd name="connsiteY26" fmla="*/ 118943 h 690092"/>
                <a:gd name="connsiteX27" fmla="*/ 263470 w 327439"/>
                <a:gd name="connsiteY27" fmla="*/ 282770 h 690092"/>
                <a:gd name="connsiteX28" fmla="*/ 296011 w 327439"/>
                <a:gd name="connsiteY28" fmla="*/ 307456 h 690092"/>
                <a:gd name="connsiteX29" fmla="*/ 304987 w 327439"/>
                <a:gd name="connsiteY29" fmla="*/ 306334 h 690092"/>
                <a:gd name="connsiteX30" fmla="*/ 326195 w 327439"/>
                <a:gd name="connsiteY30" fmla="*/ 263694 h 69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27439" h="690092">
                  <a:moveTo>
                    <a:pt x="326195" y="263694"/>
                  </a:moveTo>
                  <a:lnTo>
                    <a:pt x="275701" y="77425"/>
                  </a:lnTo>
                  <a:cubicBezTo>
                    <a:pt x="273710" y="70764"/>
                    <a:pt x="270259" y="64632"/>
                    <a:pt x="265602" y="59471"/>
                  </a:cubicBezTo>
                  <a:cubicBezTo>
                    <a:pt x="244094" y="37082"/>
                    <a:pt x="217549" y="20155"/>
                    <a:pt x="188177" y="10099"/>
                  </a:cubicBezTo>
                  <a:cubicBezTo>
                    <a:pt x="148903" y="-3366"/>
                    <a:pt x="106263" y="-3366"/>
                    <a:pt x="66990" y="10099"/>
                  </a:cubicBezTo>
                  <a:cubicBezTo>
                    <a:pt x="43552" y="17944"/>
                    <a:pt x="21893" y="30336"/>
                    <a:pt x="3254" y="46567"/>
                  </a:cubicBezTo>
                  <a:cubicBezTo>
                    <a:pt x="8975" y="53659"/>
                    <a:pt x="13382" y="61714"/>
                    <a:pt x="16270" y="70356"/>
                  </a:cubicBezTo>
                  <a:lnTo>
                    <a:pt x="16270" y="70917"/>
                  </a:lnTo>
                  <a:lnTo>
                    <a:pt x="16270" y="71590"/>
                  </a:lnTo>
                  <a:lnTo>
                    <a:pt x="66877" y="258308"/>
                  </a:lnTo>
                  <a:cubicBezTo>
                    <a:pt x="74648" y="287423"/>
                    <a:pt x="58788" y="317631"/>
                    <a:pt x="30409" y="327766"/>
                  </a:cubicBezTo>
                  <a:cubicBezTo>
                    <a:pt x="25370" y="329361"/>
                    <a:pt x="20095" y="330082"/>
                    <a:pt x="14812" y="329898"/>
                  </a:cubicBezTo>
                  <a:cubicBezTo>
                    <a:pt x="11036" y="329821"/>
                    <a:pt x="7278" y="329370"/>
                    <a:pt x="3591" y="328552"/>
                  </a:cubicBezTo>
                  <a:lnTo>
                    <a:pt x="0" y="342017"/>
                  </a:lnTo>
                  <a:lnTo>
                    <a:pt x="23452" y="429541"/>
                  </a:lnTo>
                  <a:lnTo>
                    <a:pt x="25023" y="435376"/>
                  </a:lnTo>
                  <a:lnTo>
                    <a:pt x="39049" y="435376"/>
                  </a:lnTo>
                  <a:lnTo>
                    <a:pt x="39049" y="690093"/>
                  </a:lnTo>
                  <a:lnTo>
                    <a:pt x="106375" y="690093"/>
                  </a:lnTo>
                  <a:lnTo>
                    <a:pt x="106375" y="435376"/>
                  </a:lnTo>
                  <a:lnTo>
                    <a:pt x="151259" y="435376"/>
                  </a:lnTo>
                  <a:lnTo>
                    <a:pt x="151259" y="688971"/>
                  </a:lnTo>
                  <a:lnTo>
                    <a:pt x="218585" y="688971"/>
                  </a:lnTo>
                  <a:lnTo>
                    <a:pt x="218585" y="435376"/>
                  </a:lnTo>
                  <a:lnTo>
                    <a:pt x="282545" y="435376"/>
                  </a:lnTo>
                  <a:lnTo>
                    <a:pt x="218585" y="196480"/>
                  </a:lnTo>
                  <a:lnTo>
                    <a:pt x="218585" y="118943"/>
                  </a:lnTo>
                  <a:lnTo>
                    <a:pt x="263470" y="282770"/>
                  </a:lnTo>
                  <a:cubicBezTo>
                    <a:pt x="267804" y="297192"/>
                    <a:pt x="280953" y="307168"/>
                    <a:pt x="296011" y="307456"/>
                  </a:cubicBezTo>
                  <a:cubicBezTo>
                    <a:pt x="299047" y="307638"/>
                    <a:pt x="302090" y="307257"/>
                    <a:pt x="304987" y="306334"/>
                  </a:cubicBezTo>
                  <a:cubicBezTo>
                    <a:pt x="321821" y="299527"/>
                    <a:pt x="330924" y="281225"/>
                    <a:pt x="326195" y="263694"/>
                  </a:cubicBezTo>
                  <a:close/>
                </a:path>
              </a:pathLst>
            </a:custGeom>
            <a:solidFill>
              <a:srgbClr val="9BD0B0"/>
            </a:solidFill>
            <a:ln w="112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30" name="Frihåndsform: figur 29">
              <a:extLst>
                <a:ext uri="{FF2B5EF4-FFF2-40B4-BE49-F238E27FC236}">
                  <a16:creationId xmlns:a16="http://schemas.microsoft.com/office/drawing/2014/main" id="{D72CB672-4467-A113-B65D-B414E24B561A}"/>
                </a:ext>
              </a:extLst>
            </p:cNvPr>
            <p:cNvSpPr/>
            <p:nvPr/>
          </p:nvSpPr>
          <p:spPr>
            <a:xfrm>
              <a:off x="8085533" y="1800134"/>
              <a:ext cx="399980" cy="690092"/>
            </a:xfrm>
            <a:custGeom>
              <a:avLst/>
              <a:gdLst>
                <a:gd name="connsiteX0" fmla="*/ 398746 w 399980"/>
                <a:gd name="connsiteY0" fmla="*/ 263694 h 690092"/>
                <a:gd name="connsiteX1" fmla="*/ 348252 w 399980"/>
                <a:gd name="connsiteY1" fmla="*/ 77425 h 690092"/>
                <a:gd name="connsiteX2" fmla="*/ 338153 w 399980"/>
                <a:gd name="connsiteY2" fmla="*/ 59471 h 690092"/>
                <a:gd name="connsiteX3" fmla="*/ 260728 w 399980"/>
                <a:gd name="connsiteY3" fmla="*/ 10099 h 690092"/>
                <a:gd name="connsiteX4" fmla="*/ 139541 w 399980"/>
                <a:gd name="connsiteY4" fmla="*/ 10099 h 690092"/>
                <a:gd name="connsiteX5" fmla="*/ 62116 w 399980"/>
                <a:gd name="connsiteY5" fmla="*/ 59471 h 690092"/>
                <a:gd name="connsiteX6" fmla="*/ 51904 w 399980"/>
                <a:gd name="connsiteY6" fmla="*/ 77425 h 690092"/>
                <a:gd name="connsiteX7" fmla="*/ 1410 w 399980"/>
                <a:gd name="connsiteY7" fmla="*/ 263694 h 690092"/>
                <a:gd name="connsiteX8" fmla="*/ 24541 w 399980"/>
                <a:gd name="connsiteY8" fmla="*/ 306209 h 690092"/>
                <a:gd name="connsiteX9" fmla="*/ 24974 w 399980"/>
                <a:gd name="connsiteY9" fmla="*/ 306334 h 690092"/>
                <a:gd name="connsiteX10" fmla="*/ 33951 w 399980"/>
                <a:gd name="connsiteY10" fmla="*/ 307456 h 690092"/>
                <a:gd name="connsiteX11" fmla="*/ 66604 w 399980"/>
                <a:gd name="connsiteY11" fmla="*/ 282770 h 690092"/>
                <a:gd name="connsiteX12" fmla="*/ 111488 w 399980"/>
                <a:gd name="connsiteY12" fmla="*/ 118943 h 690092"/>
                <a:gd name="connsiteX13" fmla="*/ 111488 w 399980"/>
                <a:gd name="connsiteY13" fmla="*/ 196368 h 690092"/>
                <a:gd name="connsiteX14" fmla="*/ 111488 w 399980"/>
                <a:gd name="connsiteY14" fmla="*/ 196368 h 690092"/>
                <a:gd name="connsiteX15" fmla="*/ 47416 w 399980"/>
                <a:gd name="connsiteY15" fmla="*/ 435376 h 690092"/>
                <a:gd name="connsiteX16" fmla="*/ 111488 w 399980"/>
                <a:gd name="connsiteY16" fmla="*/ 435376 h 690092"/>
                <a:gd name="connsiteX17" fmla="*/ 111488 w 399980"/>
                <a:gd name="connsiteY17" fmla="*/ 690093 h 690092"/>
                <a:gd name="connsiteX18" fmla="*/ 178814 w 399980"/>
                <a:gd name="connsiteY18" fmla="*/ 690093 h 690092"/>
                <a:gd name="connsiteX19" fmla="*/ 178814 w 399980"/>
                <a:gd name="connsiteY19" fmla="*/ 435376 h 690092"/>
                <a:gd name="connsiteX20" fmla="*/ 223698 w 399980"/>
                <a:gd name="connsiteY20" fmla="*/ 435376 h 690092"/>
                <a:gd name="connsiteX21" fmla="*/ 223698 w 399980"/>
                <a:gd name="connsiteY21" fmla="*/ 688971 h 690092"/>
                <a:gd name="connsiteX22" fmla="*/ 291024 w 399980"/>
                <a:gd name="connsiteY22" fmla="*/ 688971 h 690092"/>
                <a:gd name="connsiteX23" fmla="*/ 291024 w 399980"/>
                <a:gd name="connsiteY23" fmla="*/ 435376 h 690092"/>
                <a:gd name="connsiteX24" fmla="*/ 354984 w 399980"/>
                <a:gd name="connsiteY24" fmla="*/ 435376 h 690092"/>
                <a:gd name="connsiteX25" fmla="*/ 291024 w 399980"/>
                <a:gd name="connsiteY25" fmla="*/ 196480 h 690092"/>
                <a:gd name="connsiteX26" fmla="*/ 291024 w 399980"/>
                <a:gd name="connsiteY26" fmla="*/ 118943 h 690092"/>
                <a:gd name="connsiteX27" fmla="*/ 335908 w 399980"/>
                <a:gd name="connsiteY27" fmla="*/ 282770 h 690092"/>
                <a:gd name="connsiteX28" fmla="*/ 368449 w 399980"/>
                <a:gd name="connsiteY28" fmla="*/ 307456 h 690092"/>
                <a:gd name="connsiteX29" fmla="*/ 377426 w 399980"/>
                <a:gd name="connsiteY29" fmla="*/ 306334 h 690092"/>
                <a:gd name="connsiteX30" fmla="*/ 398746 w 399980"/>
                <a:gd name="connsiteY30" fmla="*/ 263694 h 69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9980" h="690092">
                  <a:moveTo>
                    <a:pt x="398746" y="263694"/>
                  </a:moveTo>
                  <a:lnTo>
                    <a:pt x="348252" y="77425"/>
                  </a:lnTo>
                  <a:cubicBezTo>
                    <a:pt x="346261" y="70764"/>
                    <a:pt x="342811" y="64632"/>
                    <a:pt x="338153" y="59471"/>
                  </a:cubicBezTo>
                  <a:cubicBezTo>
                    <a:pt x="316645" y="37082"/>
                    <a:pt x="290100" y="20155"/>
                    <a:pt x="260728" y="10099"/>
                  </a:cubicBezTo>
                  <a:cubicBezTo>
                    <a:pt x="221454" y="-3366"/>
                    <a:pt x="178814" y="-3366"/>
                    <a:pt x="139541" y="10099"/>
                  </a:cubicBezTo>
                  <a:cubicBezTo>
                    <a:pt x="110037" y="19880"/>
                    <a:pt x="83430" y="36848"/>
                    <a:pt x="62116" y="59471"/>
                  </a:cubicBezTo>
                  <a:cubicBezTo>
                    <a:pt x="57610" y="64759"/>
                    <a:pt x="54146" y="70851"/>
                    <a:pt x="51904" y="77425"/>
                  </a:cubicBezTo>
                  <a:lnTo>
                    <a:pt x="1410" y="263694"/>
                  </a:lnTo>
                  <a:cubicBezTo>
                    <a:pt x="-3943" y="281822"/>
                    <a:pt x="6413" y="300857"/>
                    <a:pt x="24541" y="306209"/>
                  </a:cubicBezTo>
                  <a:cubicBezTo>
                    <a:pt x="24685" y="306252"/>
                    <a:pt x="24829" y="306294"/>
                    <a:pt x="24974" y="306334"/>
                  </a:cubicBezTo>
                  <a:cubicBezTo>
                    <a:pt x="27871" y="307257"/>
                    <a:pt x="30914" y="307638"/>
                    <a:pt x="33951" y="307456"/>
                  </a:cubicBezTo>
                  <a:cubicBezTo>
                    <a:pt x="49037" y="307180"/>
                    <a:pt x="62226" y="297210"/>
                    <a:pt x="66604" y="282770"/>
                  </a:cubicBezTo>
                  <a:lnTo>
                    <a:pt x="111488" y="118943"/>
                  </a:lnTo>
                  <a:lnTo>
                    <a:pt x="111488" y="196368"/>
                  </a:lnTo>
                  <a:lnTo>
                    <a:pt x="111488" y="196368"/>
                  </a:lnTo>
                  <a:lnTo>
                    <a:pt x="47416" y="435376"/>
                  </a:lnTo>
                  <a:lnTo>
                    <a:pt x="111488" y="435376"/>
                  </a:lnTo>
                  <a:lnTo>
                    <a:pt x="111488" y="690093"/>
                  </a:lnTo>
                  <a:lnTo>
                    <a:pt x="178814" y="690093"/>
                  </a:lnTo>
                  <a:lnTo>
                    <a:pt x="178814" y="435376"/>
                  </a:lnTo>
                  <a:lnTo>
                    <a:pt x="223698" y="435376"/>
                  </a:lnTo>
                  <a:lnTo>
                    <a:pt x="223698" y="688971"/>
                  </a:lnTo>
                  <a:lnTo>
                    <a:pt x="291024" y="688971"/>
                  </a:lnTo>
                  <a:lnTo>
                    <a:pt x="291024" y="435376"/>
                  </a:lnTo>
                  <a:lnTo>
                    <a:pt x="354984" y="435376"/>
                  </a:lnTo>
                  <a:lnTo>
                    <a:pt x="291024" y="196480"/>
                  </a:lnTo>
                  <a:lnTo>
                    <a:pt x="291024" y="118943"/>
                  </a:lnTo>
                  <a:lnTo>
                    <a:pt x="335908" y="282770"/>
                  </a:lnTo>
                  <a:cubicBezTo>
                    <a:pt x="340243" y="297192"/>
                    <a:pt x="353392" y="307168"/>
                    <a:pt x="368449" y="307456"/>
                  </a:cubicBezTo>
                  <a:cubicBezTo>
                    <a:pt x="371486" y="307638"/>
                    <a:pt x="374529" y="307257"/>
                    <a:pt x="377426" y="306334"/>
                  </a:cubicBezTo>
                  <a:cubicBezTo>
                    <a:pt x="394304" y="299569"/>
                    <a:pt x="403461" y="281255"/>
                    <a:pt x="398746" y="263694"/>
                  </a:cubicBezTo>
                  <a:close/>
                </a:path>
              </a:pathLst>
            </a:custGeom>
            <a:solidFill>
              <a:srgbClr val="9BD0B0"/>
            </a:solidFill>
            <a:ln w="112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31" name="Frihåndsform: figur 30">
              <a:extLst>
                <a:ext uri="{FF2B5EF4-FFF2-40B4-BE49-F238E27FC236}">
                  <a16:creationId xmlns:a16="http://schemas.microsoft.com/office/drawing/2014/main" id="{AC9542E9-BCB0-0B9B-372B-5630DEA9EE56}"/>
                </a:ext>
              </a:extLst>
            </p:cNvPr>
            <p:cNvSpPr/>
            <p:nvPr/>
          </p:nvSpPr>
          <p:spPr>
            <a:xfrm>
              <a:off x="8486411" y="1657636"/>
              <a:ext cx="157094" cy="157094"/>
            </a:xfrm>
            <a:custGeom>
              <a:avLst/>
              <a:gdLst>
                <a:gd name="connsiteX0" fmla="*/ 157094 w 157094"/>
                <a:gd name="connsiteY0" fmla="*/ 78547 h 157094"/>
                <a:gd name="connsiteX1" fmla="*/ 78547 w 157094"/>
                <a:gd name="connsiteY1" fmla="*/ 157094 h 157094"/>
                <a:gd name="connsiteX2" fmla="*/ 0 w 157094"/>
                <a:gd name="connsiteY2" fmla="*/ 78547 h 157094"/>
                <a:gd name="connsiteX3" fmla="*/ 78547 w 157094"/>
                <a:gd name="connsiteY3" fmla="*/ 0 h 157094"/>
                <a:gd name="connsiteX4" fmla="*/ 157094 w 157094"/>
                <a:gd name="connsiteY4" fmla="*/ 78547 h 15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094" h="157094">
                  <a:moveTo>
                    <a:pt x="157094" y="78547"/>
                  </a:moveTo>
                  <a:cubicBezTo>
                    <a:pt x="157094" y="121928"/>
                    <a:pt x="121928" y="157094"/>
                    <a:pt x="78547" y="157094"/>
                  </a:cubicBezTo>
                  <a:cubicBezTo>
                    <a:pt x="35167" y="157094"/>
                    <a:pt x="0" y="121928"/>
                    <a:pt x="0" y="78547"/>
                  </a:cubicBezTo>
                  <a:cubicBezTo>
                    <a:pt x="0" y="35167"/>
                    <a:pt x="35167" y="0"/>
                    <a:pt x="78547" y="0"/>
                  </a:cubicBezTo>
                  <a:cubicBezTo>
                    <a:pt x="121928" y="0"/>
                    <a:pt x="157094" y="35167"/>
                    <a:pt x="157094" y="78547"/>
                  </a:cubicBezTo>
                  <a:close/>
                </a:path>
              </a:pathLst>
            </a:custGeom>
            <a:solidFill>
              <a:srgbClr val="9BD0B0"/>
            </a:solidFill>
            <a:ln w="112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32" name="Frihåndsform: figur 31">
              <a:extLst>
                <a:ext uri="{FF2B5EF4-FFF2-40B4-BE49-F238E27FC236}">
                  <a16:creationId xmlns:a16="http://schemas.microsoft.com/office/drawing/2014/main" id="{9A14DEB3-86D0-96E4-695A-8099073C11E7}"/>
                </a:ext>
              </a:extLst>
            </p:cNvPr>
            <p:cNvSpPr/>
            <p:nvPr/>
          </p:nvSpPr>
          <p:spPr>
            <a:xfrm>
              <a:off x="7925360" y="1657636"/>
              <a:ext cx="157094" cy="157094"/>
            </a:xfrm>
            <a:custGeom>
              <a:avLst/>
              <a:gdLst>
                <a:gd name="connsiteX0" fmla="*/ 157094 w 157094"/>
                <a:gd name="connsiteY0" fmla="*/ 78547 h 157094"/>
                <a:gd name="connsiteX1" fmla="*/ 78547 w 157094"/>
                <a:gd name="connsiteY1" fmla="*/ 157094 h 157094"/>
                <a:gd name="connsiteX2" fmla="*/ 0 w 157094"/>
                <a:gd name="connsiteY2" fmla="*/ 78547 h 157094"/>
                <a:gd name="connsiteX3" fmla="*/ 78547 w 157094"/>
                <a:gd name="connsiteY3" fmla="*/ 0 h 157094"/>
                <a:gd name="connsiteX4" fmla="*/ 157094 w 157094"/>
                <a:gd name="connsiteY4" fmla="*/ 78547 h 15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094" h="157094">
                  <a:moveTo>
                    <a:pt x="157094" y="78547"/>
                  </a:moveTo>
                  <a:cubicBezTo>
                    <a:pt x="157094" y="121928"/>
                    <a:pt x="121928" y="157094"/>
                    <a:pt x="78547" y="157094"/>
                  </a:cubicBezTo>
                  <a:cubicBezTo>
                    <a:pt x="35167" y="157094"/>
                    <a:pt x="0" y="121928"/>
                    <a:pt x="0" y="78547"/>
                  </a:cubicBezTo>
                  <a:cubicBezTo>
                    <a:pt x="0" y="35167"/>
                    <a:pt x="35167" y="0"/>
                    <a:pt x="78547" y="0"/>
                  </a:cubicBezTo>
                  <a:cubicBezTo>
                    <a:pt x="121928" y="0"/>
                    <a:pt x="157094" y="35167"/>
                    <a:pt x="157094" y="78547"/>
                  </a:cubicBezTo>
                  <a:close/>
                </a:path>
              </a:pathLst>
            </a:custGeom>
            <a:solidFill>
              <a:srgbClr val="9BD0B0"/>
            </a:solidFill>
            <a:ln w="112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33" name="Frihåndsform: figur 32">
              <a:extLst>
                <a:ext uri="{FF2B5EF4-FFF2-40B4-BE49-F238E27FC236}">
                  <a16:creationId xmlns:a16="http://schemas.microsoft.com/office/drawing/2014/main" id="{9A03746D-E749-FA28-976A-5E63A48E4F5C}"/>
                </a:ext>
              </a:extLst>
            </p:cNvPr>
            <p:cNvSpPr/>
            <p:nvPr/>
          </p:nvSpPr>
          <p:spPr>
            <a:xfrm>
              <a:off x="8205885" y="1657636"/>
              <a:ext cx="157094" cy="157094"/>
            </a:xfrm>
            <a:custGeom>
              <a:avLst/>
              <a:gdLst>
                <a:gd name="connsiteX0" fmla="*/ 157094 w 157094"/>
                <a:gd name="connsiteY0" fmla="*/ 78547 h 157094"/>
                <a:gd name="connsiteX1" fmla="*/ 78547 w 157094"/>
                <a:gd name="connsiteY1" fmla="*/ 157094 h 157094"/>
                <a:gd name="connsiteX2" fmla="*/ 0 w 157094"/>
                <a:gd name="connsiteY2" fmla="*/ 78547 h 157094"/>
                <a:gd name="connsiteX3" fmla="*/ 78547 w 157094"/>
                <a:gd name="connsiteY3" fmla="*/ 0 h 157094"/>
                <a:gd name="connsiteX4" fmla="*/ 157094 w 157094"/>
                <a:gd name="connsiteY4" fmla="*/ 78547 h 15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094" h="157094">
                  <a:moveTo>
                    <a:pt x="157094" y="78547"/>
                  </a:moveTo>
                  <a:cubicBezTo>
                    <a:pt x="157094" y="121928"/>
                    <a:pt x="121928" y="157094"/>
                    <a:pt x="78547" y="157094"/>
                  </a:cubicBezTo>
                  <a:cubicBezTo>
                    <a:pt x="35167" y="157094"/>
                    <a:pt x="0" y="121928"/>
                    <a:pt x="0" y="78547"/>
                  </a:cubicBezTo>
                  <a:cubicBezTo>
                    <a:pt x="0" y="35167"/>
                    <a:pt x="35167" y="0"/>
                    <a:pt x="78547" y="0"/>
                  </a:cubicBezTo>
                  <a:cubicBezTo>
                    <a:pt x="121928" y="0"/>
                    <a:pt x="157094" y="35167"/>
                    <a:pt x="157094" y="78547"/>
                  </a:cubicBezTo>
                  <a:close/>
                </a:path>
              </a:pathLst>
            </a:custGeom>
            <a:solidFill>
              <a:srgbClr val="9BD0B0"/>
            </a:solidFill>
            <a:ln w="112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35" name="Frihåndsform: figur 34">
              <a:extLst>
                <a:ext uri="{FF2B5EF4-FFF2-40B4-BE49-F238E27FC236}">
                  <a16:creationId xmlns:a16="http://schemas.microsoft.com/office/drawing/2014/main" id="{39CCEB88-5717-289B-51B9-3510B1D61085}"/>
                </a:ext>
              </a:extLst>
            </p:cNvPr>
            <p:cNvSpPr/>
            <p:nvPr/>
          </p:nvSpPr>
          <p:spPr>
            <a:xfrm>
              <a:off x="7976708" y="2521439"/>
              <a:ext cx="179536" cy="179536"/>
            </a:xfrm>
            <a:custGeom>
              <a:avLst/>
              <a:gdLst>
                <a:gd name="connsiteX0" fmla="*/ 179536 w 179536"/>
                <a:gd name="connsiteY0" fmla="*/ 89768 h 179536"/>
                <a:gd name="connsiteX1" fmla="*/ 89768 w 179536"/>
                <a:gd name="connsiteY1" fmla="*/ 179536 h 179536"/>
                <a:gd name="connsiteX2" fmla="*/ 0 w 179536"/>
                <a:gd name="connsiteY2" fmla="*/ 89768 h 179536"/>
                <a:gd name="connsiteX3" fmla="*/ 89768 w 179536"/>
                <a:gd name="connsiteY3" fmla="*/ 0 h 179536"/>
                <a:gd name="connsiteX4" fmla="*/ 179536 w 179536"/>
                <a:gd name="connsiteY4" fmla="*/ 89768 h 17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36" h="179536">
                  <a:moveTo>
                    <a:pt x="179536" y="89768"/>
                  </a:moveTo>
                  <a:cubicBezTo>
                    <a:pt x="179536" y="139346"/>
                    <a:pt x="139346" y="179536"/>
                    <a:pt x="89768" y="179536"/>
                  </a:cubicBezTo>
                  <a:cubicBezTo>
                    <a:pt x="40191" y="179536"/>
                    <a:pt x="0" y="139346"/>
                    <a:pt x="0" y="89768"/>
                  </a:cubicBezTo>
                  <a:cubicBezTo>
                    <a:pt x="0" y="40191"/>
                    <a:pt x="40191" y="0"/>
                    <a:pt x="89768" y="0"/>
                  </a:cubicBezTo>
                  <a:cubicBezTo>
                    <a:pt x="139346" y="0"/>
                    <a:pt x="179536" y="40191"/>
                    <a:pt x="179536" y="89768"/>
                  </a:cubicBezTo>
                  <a:close/>
                </a:path>
              </a:pathLst>
            </a:custGeom>
            <a:solidFill>
              <a:srgbClr val="9BD0B0"/>
            </a:solidFill>
            <a:ln w="112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36" name="Frihåndsform: figur 35">
              <a:extLst>
                <a:ext uri="{FF2B5EF4-FFF2-40B4-BE49-F238E27FC236}">
                  <a16:creationId xmlns:a16="http://schemas.microsoft.com/office/drawing/2014/main" id="{B5EEA4E6-4FF6-774A-B085-001F145AF353}"/>
                </a:ext>
              </a:extLst>
            </p:cNvPr>
            <p:cNvSpPr/>
            <p:nvPr/>
          </p:nvSpPr>
          <p:spPr>
            <a:xfrm>
              <a:off x="7819613" y="3057803"/>
              <a:ext cx="580126" cy="405078"/>
            </a:xfrm>
            <a:custGeom>
              <a:avLst/>
              <a:gdLst>
                <a:gd name="connsiteX0" fmla="*/ 550952 w 580126"/>
                <a:gd name="connsiteY0" fmla="*/ 173926 h 405078"/>
                <a:gd name="connsiteX1" fmla="*/ 302968 w 580126"/>
                <a:gd name="connsiteY1" fmla="*/ 361317 h 405078"/>
                <a:gd name="connsiteX2" fmla="*/ 44884 w 580126"/>
                <a:gd name="connsiteY2" fmla="*/ 103233 h 405078"/>
                <a:gd name="connsiteX3" fmla="*/ 44884 w 580126"/>
                <a:gd name="connsiteY3" fmla="*/ 87524 h 405078"/>
                <a:gd name="connsiteX4" fmla="*/ 17954 w 580126"/>
                <a:gd name="connsiteY4" fmla="*/ 0 h 405078"/>
                <a:gd name="connsiteX5" fmla="*/ 0 w 580126"/>
                <a:gd name="connsiteY5" fmla="*/ 102111 h 405078"/>
                <a:gd name="connsiteX6" fmla="*/ 302968 w 580126"/>
                <a:gd name="connsiteY6" fmla="*/ 405079 h 405078"/>
                <a:gd name="connsiteX7" fmla="*/ 580127 w 580126"/>
                <a:gd name="connsiteY7" fmla="*/ 224420 h 405078"/>
                <a:gd name="connsiteX8" fmla="*/ 550952 w 580126"/>
                <a:gd name="connsiteY8" fmla="*/ 173926 h 40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0126" h="405078">
                  <a:moveTo>
                    <a:pt x="550952" y="173926"/>
                  </a:moveTo>
                  <a:cubicBezTo>
                    <a:pt x="520655" y="281648"/>
                    <a:pt x="420788" y="361317"/>
                    <a:pt x="302968" y="361317"/>
                  </a:cubicBezTo>
                  <a:cubicBezTo>
                    <a:pt x="160461" y="361317"/>
                    <a:pt x="44884" y="245740"/>
                    <a:pt x="44884" y="103233"/>
                  </a:cubicBezTo>
                  <a:cubicBezTo>
                    <a:pt x="44884" y="97623"/>
                    <a:pt x="44884" y="93134"/>
                    <a:pt x="44884" y="87524"/>
                  </a:cubicBezTo>
                  <a:lnTo>
                    <a:pt x="17954" y="0"/>
                  </a:lnTo>
                  <a:cubicBezTo>
                    <a:pt x="6733" y="32541"/>
                    <a:pt x="0" y="66204"/>
                    <a:pt x="0" y="102111"/>
                  </a:cubicBezTo>
                  <a:cubicBezTo>
                    <a:pt x="0" y="269305"/>
                    <a:pt x="135774" y="405079"/>
                    <a:pt x="302968" y="405079"/>
                  </a:cubicBezTo>
                  <a:cubicBezTo>
                    <a:pt x="426399" y="405079"/>
                    <a:pt x="532999" y="331020"/>
                    <a:pt x="580127" y="224420"/>
                  </a:cubicBezTo>
                  <a:lnTo>
                    <a:pt x="550952" y="173926"/>
                  </a:lnTo>
                  <a:close/>
                </a:path>
              </a:pathLst>
            </a:custGeom>
            <a:solidFill>
              <a:srgbClr val="9BD0B0"/>
            </a:solidFill>
            <a:ln w="112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37" name="Frihåndsform: figur 36">
              <a:extLst>
                <a:ext uri="{FF2B5EF4-FFF2-40B4-BE49-F238E27FC236}">
                  <a16:creationId xmlns:a16="http://schemas.microsoft.com/office/drawing/2014/main" id="{DC6CDB44-852F-5186-A380-4CC97B43C107}"/>
                </a:ext>
              </a:extLst>
            </p:cNvPr>
            <p:cNvSpPr/>
            <p:nvPr/>
          </p:nvSpPr>
          <p:spPr>
            <a:xfrm>
              <a:off x="7831294" y="2723051"/>
              <a:ext cx="717941" cy="606301"/>
            </a:xfrm>
            <a:custGeom>
              <a:avLst/>
              <a:gdLst>
                <a:gd name="connsiteX0" fmla="*/ 712076 w 717941"/>
                <a:gd name="connsiteY0" fmla="*/ 538975 h 606301"/>
                <a:gd name="connsiteX1" fmla="*/ 577423 w 717941"/>
                <a:gd name="connsiteY1" fmla="*/ 303334 h 606301"/>
                <a:gd name="connsiteX2" fmla="*/ 538150 w 717941"/>
                <a:gd name="connsiteY2" fmla="*/ 280892 h 606301"/>
                <a:gd name="connsiteX3" fmla="*/ 357491 w 717941"/>
                <a:gd name="connsiteY3" fmla="*/ 280892 h 606301"/>
                <a:gd name="connsiteX4" fmla="*/ 335049 w 717941"/>
                <a:gd name="connsiteY4" fmla="*/ 74425 h 606301"/>
                <a:gd name="connsiteX5" fmla="*/ 230694 w 717941"/>
                <a:gd name="connsiteY5" fmla="*/ 1489 h 606301"/>
                <a:gd name="connsiteX6" fmla="*/ 200397 w 717941"/>
                <a:gd name="connsiteY6" fmla="*/ 12710 h 606301"/>
                <a:gd name="connsiteX7" fmla="*/ 21983 w 717941"/>
                <a:gd name="connsiteY7" fmla="*/ 118187 h 606301"/>
                <a:gd name="connsiteX8" fmla="*/ 1785 w 717941"/>
                <a:gd name="connsiteY8" fmla="*/ 169804 h 606301"/>
                <a:gd name="connsiteX9" fmla="*/ 57890 w 717941"/>
                <a:gd name="connsiteY9" fmla="*/ 349340 h 606301"/>
                <a:gd name="connsiteX10" fmla="*/ 100530 w 717941"/>
                <a:gd name="connsiteY10" fmla="*/ 380759 h 606301"/>
                <a:gd name="connsiteX11" fmla="*/ 113995 w 717941"/>
                <a:gd name="connsiteY11" fmla="*/ 378515 h 606301"/>
                <a:gd name="connsiteX12" fmla="*/ 143170 w 717941"/>
                <a:gd name="connsiteY12" fmla="*/ 322410 h 606301"/>
                <a:gd name="connsiteX13" fmla="*/ 97164 w 717941"/>
                <a:gd name="connsiteY13" fmla="*/ 176536 h 606301"/>
                <a:gd name="connsiteX14" fmla="*/ 163368 w 717941"/>
                <a:gd name="connsiteY14" fmla="*/ 137263 h 606301"/>
                <a:gd name="connsiteX15" fmla="*/ 191420 w 717941"/>
                <a:gd name="connsiteY15" fmla="*/ 295479 h 606301"/>
                <a:gd name="connsiteX16" fmla="*/ 280066 w 717941"/>
                <a:gd name="connsiteY16" fmla="*/ 369538 h 606301"/>
                <a:gd name="connsiteX17" fmla="*/ 280066 w 717941"/>
                <a:gd name="connsiteY17" fmla="*/ 369538 h 606301"/>
                <a:gd name="connsiteX18" fmla="*/ 512341 w 717941"/>
                <a:gd name="connsiteY18" fmla="*/ 369538 h 606301"/>
                <a:gd name="connsiteX19" fmla="*/ 633528 w 717941"/>
                <a:gd name="connsiteY19" fmla="*/ 583860 h 606301"/>
                <a:gd name="connsiteX20" fmla="*/ 672802 w 717941"/>
                <a:gd name="connsiteY20" fmla="*/ 606302 h 606301"/>
                <a:gd name="connsiteX21" fmla="*/ 695244 w 717941"/>
                <a:gd name="connsiteY21" fmla="*/ 600691 h 606301"/>
                <a:gd name="connsiteX22" fmla="*/ 712076 w 717941"/>
                <a:gd name="connsiteY22" fmla="*/ 538975 h 60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7941" h="606301">
                  <a:moveTo>
                    <a:pt x="712076" y="538975"/>
                  </a:moveTo>
                  <a:lnTo>
                    <a:pt x="577423" y="303334"/>
                  </a:lnTo>
                  <a:cubicBezTo>
                    <a:pt x="569569" y="289869"/>
                    <a:pt x="554981" y="280892"/>
                    <a:pt x="538150" y="280892"/>
                  </a:cubicBezTo>
                  <a:lnTo>
                    <a:pt x="357491" y="280892"/>
                  </a:lnTo>
                  <a:lnTo>
                    <a:pt x="335049" y="74425"/>
                  </a:lnTo>
                  <a:cubicBezTo>
                    <a:pt x="326072" y="25053"/>
                    <a:pt x="280066" y="-7488"/>
                    <a:pt x="230694" y="1489"/>
                  </a:cubicBezTo>
                  <a:cubicBezTo>
                    <a:pt x="219473" y="3733"/>
                    <a:pt x="209374" y="7099"/>
                    <a:pt x="200397" y="12710"/>
                  </a:cubicBezTo>
                  <a:lnTo>
                    <a:pt x="21983" y="118187"/>
                  </a:lnTo>
                  <a:cubicBezTo>
                    <a:pt x="4029" y="128286"/>
                    <a:pt x="-3826" y="150728"/>
                    <a:pt x="1785" y="169804"/>
                  </a:cubicBezTo>
                  <a:lnTo>
                    <a:pt x="57890" y="349340"/>
                  </a:lnTo>
                  <a:cubicBezTo>
                    <a:pt x="63501" y="368416"/>
                    <a:pt x="81454" y="380759"/>
                    <a:pt x="100530" y="380759"/>
                  </a:cubicBezTo>
                  <a:cubicBezTo>
                    <a:pt x="105018" y="380759"/>
                    <a:pt x="109507" y="379637"/>
                    <a:pt x="113995" y="378515"/>
                  </a:cubicBezTo>
                  <a:cubicBezTo>
                    <a:pt x="137559" y="370660"/>
                    <a:pt x="151025" y="345974"/>
                    <a:pt x="143170" y="322410"/>
                  </a:cubicBezTo>
                  <a:lnTo>
                    <a:pt x="97164" y="176536"/>
                  </a:lnTo>
                  <a:lnTo>
                    <a:pt x="163368" y="137263"/>
                  </a:lnTo>
                  <a:lnTo>
                    <a:pt x="191420" y="295479"/>
                  </a:lnTo>
                  <a:cubicBezTo>
                    <a:pt x="199275" y="339241"/>
                    <a:pt x="237426" y="369538"/>
                    <a:pt x="280066" y="369538"/>
                  </a:cubicBezTo>
                  <a:lnTo>
                    <a:pt x="280066" y="369538"/>
                  </a:lnTo>
                  <a:lnTo>
                    <a:pt x="512341" y="369538"/>
                  </a:lnTo>
                  <a:lnTo>
                    <a:pt x="633528" y="583860"/>
                  </a:lnTo>
                  <a:cubicBezTo>
                    <a:pt x="641383" y="598447"/>
                    <a:pt x="657093" y="606302"/>
                    <a:pt x="672802" y="606302"/>
                  </a:cubicBezTo>
                  <a:cubicBezTo>
                    <a:pt x="680657" y="606302"/>
                    <a:pt x="688511" y="604057"/>
                    <a:pt x="695244" y="600691"/>
                  </a:cubicBezTo>
                  <a:cubicBezTo>
                    <a:pt x="716564" y="588348"/>
                    <a:pt x="724419" y="560295"/>
                    <a:pt x="712076" y="538975"/>
                  </a:cubicBezTo>
                  <a:close/>
                </a:path>
              </a:pathLst>
            </a:custGeom>
            <a:solidFill>
              <a:srgbClr val="9BD0B0"/>
            </a:solidFill>
            <a:ln w="112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39" name="Frihåndsform: figur 38">
              <a:extLst>
                <a:ext uri="{FF2B5EF4-FFF2-40B4-BE49-F238E27FC236}">
                  <a16:creationId xmlns:a16="http://schemas.microsoft.com/office/drawing/2014/main" id="{A78DDDBE-D93D-7B08-F6FC-78EA88D5D5E1}"/>
                </a:ext>
              </a:extLst>
            </p:cNvPr>
            <p:cNvSpPr/>
            <p:nvPr/>
          </p:nvSpPr>
          <p:spPr>
            <a:xfrm>
              <a:off x="8576268" y="2889704"/>
              <a:ext cx="617231" cy="763029"/>
            </a:xfrm>
            <a:custGeom>
              <a:avLst/>
              <a:gdLst>
                <a:gd name="connsiteX0" fmla="*/ 538684 w 617231"/>
                <a:gd name="connsiteY0" fmla="*/ 269305 h 763029"/>
                <a:gd name="connsiteX1" fmla="*/ 526341 w 617231"/>
                <a:gd name="connsiteY1" fmla="*/ 270427 h 763029"/>
                <a:gd name="connsiteX2" fmla="*/ 499411 w 617231"/>
                <a:gd name="connsiteY2" fmla="*/ 239008 h 763029"/>
                <a:gd name="connsiteX3" fmla="*/ 404032 w 617231"/>
                <a:gd name="connsiteY3" fmla="*/ 200856 h 763029"/>
                <a:gd name="connsiteX4" fmla="*/ 342316 w 617231"/>
                <a:gd name="connsiteY4" fmla="*/ 58349 h 763029"/>
                <a:gd name="connsiteX5" fmla="*/ 342316 w 617231"/>
                <a:gd name="connsiteY5" fmla="*/ 58349 h 763029"/>
                <a:gd name="connsiteX6" fmla="*/ 258159 w 617231"/>
                <a:gd name="connsiteY6" fmla="*/ 0 h 763029"/>
                <a:gd name="connsiteX7" fmla="*/ 205420 w 617231"/>
                <a:gd name="connsiteY7" fmla="*/ 16832 h 763029"/>
                <a:gd name="connsiteX8" fmla="*/ 205420 w 617231"/>
                <a:gd name="connsiteY8" fmla="*/ 16832 h 763029"/>
                <a:gd name="connsiteX9" fmla="*/ 53936 w 617231"/>
                <a:gd name="connsiteY9" fmla="*/ 118943 h 763029"/>
                <a:gd name="connsiteX10" fmla="*/ 34860 w 617231"/>
                <a:gd name="connsiteY10" fmla="*/ 145873 h 763029"/>
                <a:gd name="connsiteX11" fmla="*/ 1197 w 617231"/>
                <a:gd name="connsiteY11" fmla="*/ 291747 h 763029"/>
                <a:gd name="connsiteX12" fmla="*/ 34860 w 617231"/>
                <a:gd name="connsiteY12" fmla="*/ 345607 h 763029"/>
                <a:gd name="connsiteX13" fmla="*/ 44959 w 617231"/>
                <a:gd name="connsiteY13" fmla="*/ 346730 h 763029"/>
                <a:gd name="connsiteX14" fmla="*/ 88721 w 617231"/>
                <a:gd name="connsiteY14" fmla="*/ 311944 h 763029"/>
                <a:gd name="connsiteX15" fmla="*/ 117896 w 617231"/>
                <a:gd name="connsiteY15" fmla="*/ 184025 h 763029"/>
                <a:gd name="connsiteX16" fmla="*/ 145949 w 617231"/>
                <a:gd name="connsiteY16" fmla="*/ 164949 h 763029"/>
                <a:gd name="connsiteX17" fmla="*/ 133605 w 617231"/>
                <a:gd name="connsiteY17" fmla="*/ 311944 h 763029"/>
                <a:gd name="connsiteX18" fmla="*/ 122384 w 617231"/>
                <a:gd name="connsiteY18" fmla="*/ 508312 h 763029"/>
                <a:gd name="connsiteX19" fmla="*/ 78622 w 617231"/>
                <a:gd name="connsiteY19" fmla="*/ 706924 h 763029"/>
                <a:gd name="connsiteX20" fmla="*/ 112286 w 617231"/>
                <a:gd name="connsiteY20" fmla="*/ 760785 h 763029"/>
                <a:gd name="connsiteX21" fmla="*/ 122384 w 617231"/>
                <a:gd name="connsiteY21" fmla="*/ 761907 h 763029"/>
                <a:gd name="connsiteX22" fmla="*/ 166146 w 617231"/>
                <a:gd name="connsiteY22" fmla="*/ 727122 h 763029"/>
                <a:gd name="connsiteX23" fmla="*/ 211031 w 617231"/>
                <a:gd name="connsiteY23" fmla="*/ 525144 h 763029"/>
                <a:gd name="connsiteX24" fmla="*/ 212153 w 617231"/>
                <a:gd name="connsiteY24" fmla="*/ 518411 h 763029"/>
                <a:gd name="connsiteX25" fmla="*/ 217763 w 617231"/>
                <a:gd name="connsiteY25" fmla="*/ 408445 h 763029"/>
                <a:gd name="connsiteX26" fmla="*/ 290700 w 617231"/>
                <a:gd name="connsiteY26" fmla="*/ 489237 h 763029"/>
                <a:gd name="connsiteX27" fmla="*/ 300799 w 617231"/>
                <a:gd name="connsiteY27" fmla="*/ 697947 h 763029"/>
                <a:gd name="connsiteX28" fmla="*/ 345683 w 617231"/>
                <a:gd name="connsiteY28" fmla="*/ 740587 h 763029"/>
                <a:gd name="connsiteX29" fmla="*/ 347927 w 617231"/>
                <a:gd name="connsiteY29" fmla="*/ 740587 h 763029"/>
                <a:gd name="connsiteX30" fmla="*/ 390567 w 617231"/>
                <a:gd name="connsiteY30" fmla="*/ 693459 h 763029"/>
                <a:gd name="connsiteX31" fmla="*/ 379346 w 617231"/>
                <a:gd name="connsiteY31" fmla="*/ 469039 h 763029"/>
                <a:gd name="connsiteX32" fmla="*/ 368125 w 617231"/>
                <a:gd name="connsiteY32" fmla="*/ 440986 h 763029"/>
                <a:gd name="connsiteX33" fmla="*/ 289578 w 617231"/>
                <a:gd name="connsiteY33" fmla="*/ 354584 h 763029"/>
                <a:gd name="connsiteX34" fmla="*/ 289578 w 617231"/>
                <a:gd name="connsiteY34" fmla="*/ 172804 h 763029"/>
                <a:gd name="connsiteX35" fmla="*/ 290700 w 617231"/>
                <a:gd name="connsiteY35" fmla="*/ 171682 h 763029"/>
                <a:gd name="connsiteX36" fmla="*/ 326607 w 617231"/>
                <a:gd name="connsiteY36" fmla="*/ 253595 h 763029"/>
                <a:gd name="connsiteX37" fmla="*/ 351293 w 617231"/>
                <a:gd name="connsiteY37" fmla="*/ 277159 h 763029"/>
                <a:gd name="connsiteX38" fmla="*/ 462381 w 617231"/>
                <a:gd name="connsiteY38" fmla="*/ 322043 h 763029"/>
                <a:gd name="connsiteX39" fmla="*/ 457893 w 617231"/>
                <a:gd name="connsiteY39" fmla="*/ 347852 h 763029"/>
                <a:gd name="connsiteX40" fmla="*/ 487068 w 617231"/>
                <a:gd name="connsiteY40" fmla="*/ 408445 h 763029"/>
                <a:gd name="connsiteX41" fmla="*/ 488190 w 617231"/>
                <a:gd name="connsiteY41" fmla="*/ 409567 h 763029"/>
                <a:gd name="connsiteX42" fmla="*/ 502777 w 617231"/>
                <a:gd name="connsiteY42" fmla="*/ 415178 h 763029"/>
                <a:gd name="connsiteX43" fmla="*/ 525219 w 617231"/>
                <a:gd name="connsiteY43" fmla="*/ 392736 h 763029"/>
                <a:gd name="connsiteX44" fmla="*/ 516242 w 617231"/>
                <a:gd name="connsiteY44" fmla="*/ 374782 h 763029"/>
                <a:gd name="connsiteX45" fmla="*/ 505021 w 617231"/>
                <a:gd name="connsiteY45" fmla="*/ 347852 h 763029"/>
                <a:gd name="connsiteX46" fmla="*/ 538684 w 617231"/>
                <a:gd name="connsiteY46" fmla="*/ 314189 h 763029"/>
                <a:gd name="connsiteX47" fmla="*/ 572347 w 617231"/>
                <a:gd name="connsiteY47" fmla="*/ 347852 h 763029"/>
                <a:gd name="connsiteX48" fmla="*/ 572347 w 617231"/>
                <a:gd name="connsiteY48" fmla="*/ 418544 h 763029"/>
                <a:gd name="connsiteX49" fmla="*/ 572347 w 617231"/>
                <a:gd name="connsiteY49" fmla="*/ 448841 h 763029"/>
                <a:gd name="connsiteX50" fmla="*/ 572347 w 617231"/>
                <a:gd name="connsiteY50" fmla="*/ 740587 h 763029"/>
                <a:gd name="connsiteX51" fmla="*/ 594789 w 617231"/>
                <a:gd name="connsiteY51" fmla="*/ 763029 h 763029"/>
                <a:gd name="connsiteX52" fmla="*/ 617232 w 617231"/>
                <a:gd name="connsiteY52" fmla="*/ 740587 h 763029"/>
                <a:gd name="connsiteX53" fmla="*/ 617232 w 617231"/>
                <a:gd name="connsiteY53" fmla="*/ 347852 h 763029"/>
                <a:gd name="connsiteX54" fmla="*/ 538684 w 617231"/>
                <a:gd name="connsiteY54" fmla="*/ 269305 h 76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17231" h="763029">
                  <a:moveTo>
                    <a:pt x="538684" y="269305"/>
                  </a:moveTo>
                  <a:cubicBezTo>
                    <a:pt x="534196" y="269305"/>
                    <a:pt x="530830" y="269305"/>
                    <a:pt x="526341" y="270427"/>
                  </a:cubicBezTo>
                  <a:cubicBezTo>
                    <a:pt x="522975" y="256961"/>
                    <a:pt x="513998" y="244618"/>
                    <a:pt x="499411" y="239008"/>
                  </a:cubicBezTo>
                  <a:lnTo>
                    <a:pt x="404032" y="200856"/>
                  </a:lnTo>
                  <a:lnTo>
                    <a:pt x="342316" y="58349"/>
                  </a:lnTo>
                  <a:lnTo>
                    <a:pt x="342316" y="58349"/>
                  </a:lnTo>
                  <a:cubicBezTo>
                    <a:pt x="329973" y="24686"/>
                    <a:pt x="297432" y="0"/>
                    <a:pt x="258159" y="0"/>
                  </a:cubicBezTo>
                  <a:cubicBezTo>
                    <a:pt x="237961" y="0"/>
                    <a:pt x="220007" y="6733"/>
                    <a:pt x="205420" y="16832"/>
                  </a:cubicBezTo>
                  <a:lnTo>
                    <a:pt x="205420" y="16832"/>
                  </a:lnTo>
                  <a:lnTo>
                    <a:pt x="53936" y="118943"/>
                  </a:lnTo>
                  <a:cubicBezTo>
                    <a:pt x="44959" y="125675"/>
                    <a:pt x="38227" y="134652"/>
                    <a:pt x="34860" y="145873"/>
                  </a:cubicBezTo>
                  <a:lnTo>
                    <a:pt x="1197" y="291747"/>
                  </a:lnTo>
                  <a:cubicBezTo>
                    <a:pt x="-4413" y="316433"/>
                    <a:pt x="10174" y="339997"/>
                    <a:pt x="34860" y="345607"/>
                  </a:cubicBezTo>
                  <a:cubicBezTo>
                    <a:pt x="38227" y="346730"/>
                    <a:pt x="41593" y="346730"/>
                    <a:pt x="44959" y="346730"/>
                  </a:cubicBezTo>
                  <a:cubicBezTo>
                    <a:pt x="65157" y="346730"/>
                    <a:pt x="84233" y="332142"/>
                    <a:pt x="88721" y="311944"/>
                  </a:cubicBezTo>
                  <a:lnTo>
                    <a:pt x="117896" y="184025"/>
                  </a:lnTo>
                  <a:lnTo>
                    <a:pt x="145949" y="164949"/>
                  </a:lnTo>
                  <a:cubicBezTo>
                    <a:pt x="134728" y="241252"/>
                    <a:pt x="133605" y="301845"/>
                    <a:pt x="133605" y="311944"/>
                  </a:cubicBezTo>
                  <a:lnTo>
                    <a:pt x="122384" y="508312"/>
                  </a:lnTo>
                  <a:lnTo>
                    <a:pt x="78622" y="706924"/>
                  </a:lnTo>
                  <a:cubicBezTo>
                    <a:pt x="73012" y="731611"/>
                    <a:pt x="88721" y="755175"/>
                    <a:pt x="112286" y="760785"/>
                  </a:cubicBezTo>
                  <a:cubicBezTo>
                    <a:pt x="115652" y="761907"/>
                    <a:pt x="119018" y="761907"/>
                    <a:pt x="122384" y="761907"/>
                  </a:cubicBezTo>
                  <a:cubicBezTo>
                    <a:pt x="142582" y="761907"/>
                    <a:pt x="161658" y="747320"/>
                    <a:pt x="166146" y="727122"/>
                  </a:cubicBezTo>
                  <a:lnTo>
                    <a:pt x="211031" y="525144"/>
                  </a:lnTo>
                  <a:cubicBezTo>
                    <a:pt x="211031" y="522900"/>
                    <a:pt x="212153" y="520655"/>
                    <a:pt x="212153" y="518411"/>
                  </a:cubicBezTo>
                  <a:lnTo>
                    <a:pt x="217763" y="408445"/>
                  </a:lnTo>
                  <a:lnTo>
                    <a:pt x="290700" y="489237"/>
                  </a:lnTo>
                  <a:lnTo>
                    <a:pt x="300799" y="697947"/>
                  </a:lnTo>
                  <a:cubicBezTo>
                    <a:pt x="301921" y="721512"/>
                    <a:pt x="322119" y="740587"/>
                    <a:pt x="345683" y="740587"/>
                  </a:cubicBezTo>
                  <a:cubicBezTo>
                    <a:pt x="346805" y="740587"/>
                    <a:pt x="346805" y="740587"/>
                    <a:pt x="347927" y="740587"/>
                  </a:cubicBezTo>
                  <a:cubicBezTo>
                    <a:pt x="372613" y="739465"/>
                    <a:pt x="391689" y="718145"/>
                    <a:pt x="390567" y="693459"/>
                  </a:cubicBezTo>
                  <a:lnTo>
                    <a:pt x="379346" y="469039"/>
                  </a:lnTo>
                  <a:cubicBezTo>
                    <a:pt x="379346" y="458940"/>
                    <a:pt x="374857" y="448841"/>
                    <a:pt x="368125" y="440986"/>
                  </a:cubicBezTo>
                  <a:lnTo>
                    <a:pt x="289578" y="354584"/>
                  </a:lnTo>
                  <a:lnTo>
                    <a:pt x="289578" y="172804"/>
                  </a:lnTo>
                  <a:cubicBezTo>
                    <a:pt x="289578" y="172804"/>
                    <a:pt x="290700" y="172804"/>
                    <a:pt x="290700" y="171682"/>
                  </a:cubicBezTo>
                  <a:lnTo>
                    <a:pt x="326607" y="253595"/>
                  </a:lnTo>
                  <a:cubicBezTo>
                    <a:pt x="331095" y="264816"/>
                    <a:pt x="340072" y="272671"/>
                    <a:pt x="351293" y="277159"/>
                  </a:cubicBezTo>
                  <a:lnTo>
                    <a:pt x="462381" y="322043"/>
                  </a:lnTo>
                  <a:cubicBezTo>
                    <a:pt x="459015" y="329898"/>
                    <a:pt x="457893" y="338875"/>
                    <a:pt x="457893" y="347852"/>
                  </a:cubicBezTo>
                  <a:cubicBezTo>
                    <a:pt x="457893" y="372538"/>
                    <a:pt x="469114" y="393858"/>
                    <a:pt x="487068" y="408445"/>
                  </a:cubicBezTo>
                  <a:cubicBezTo>
                    <a:pt x="487068" y="408445"/>
                    <a:pt x="488190" y="409567"/>
                    <a:pt x="488190" y="409567"/>
                  </a:cubicBezTo>
                  <a:cubicBezTo>
                    <a:pt x="491556" y="412934"/>
                    <a:pt x="497167" y="415178"/>
                    <a:pt x="502777" y="415178"/>
                  </a:cubicBezTo>
                  <a:cubicBezTo>
                    <a:pt x="515120" y="415178"/>
                    <a:pt x="525219" y="405079"/>
                    <a:pt x="525219" y="392736"/>
                  </a:cubicBezTo>
                  <a:cubicBezTo>
                    <a:pt x="525219" y="384881"/>
                    <a:pt x="521853" y="378148"/>
                    <a:pt x="516242" y="374782"/>
                  </a:cubicBezTo>
                  <a:cubicBezTo>
                    <a:pt x="510632" y="368049"/>
                    <a:pt x="505021" y="359073"/>
                    <a:pt x="505021" y="347852"/>
                  </a:cubicBezTo>
                  <a:cubicBezTo>
                    <a:pt x="505021" y="328776"/>
                    <a:pt x="519609" y="314189"/>
                    <a:pt x="538684" y="314189"/>
                  </a:cubicBezTo>
                  <a:cubicBezTo>
                    <a:pt x="557760" y="314189"/>
                    <a:pt x="572347" y="328776"/>
                    <a:pt x="572347" y="347852"/>
                  </a:cubicBezTo>
                  <a:lnTo>
                    <a:pt x="572347" y="418544"/>
                  </a:lnTo>
                  <a:lnTo>
                    <a:pt x="572347" y="448841"/>
                  </a:lnTo>
                  <a:lnTo>
                    <a:pt x="572347" y="740587"/>
                  </a:lnTo>
                  <a:cubicBezTo>
                    <a:pt x="572347" y="752931"/>
                    <a:pt x="582446" y="763029"/>
                    <a:pt x="594789" y="763029"/>
                  </a:cubicBezTo>
                  <a:cubicBezTo>
                    <a:pt x="607133" y="763029"/>
                    <a:pt x="617232" y="752931"/>
                    <a:pt x="617232" y="740587"/>
                  </a:cubicBezTo>
                  <a:lnTo>
                    <a:pt x="617232" y="347852"/>
                  </a:lnTo>
                  <a:cubicBezTo>
                    <a:pt x="617232" y="304090"/>
                    <a:pt x="582446" y="269305"/>
                    <a:pt x="538684" y="269305"/>
                  </a:cubicBezTo>
                  <a:close/>
                </a:path>
              </a:pathLst>
            </a:custGeom>
            <a:solidFill>
              <a:srgbClr val="9BD0B0"/>
            </a:solidFill>
            <a:ln w="112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40" name="Frihåndsform: figur 39">
              <a:extLst>
                <a:ext uri="{FF2B5EF4-FFF2-40B4-BE49-F238E27FC236}">
                  <a16:creationId xmlns:a16="http://schemas.microsoft.com/office/drawing/2014/main" id="{54835D10-9CDC-320C-DB7D-51F905900265}"/>
                </a:ext>
              </a:extLst>
            </p:cNvPr>
            <p:cNvSpPr/>
            <p:nvPr/>
          </p:nvSpPr>
          <p:spPr>
            <a:xfrm>
              <a:off x="8806374" y="2698947"/>
              <a:ext cx="179536" cy="179536"/>
            </a:xfrm>
            <a:custGeom>
              <a:avLst/>
              <a:gdLst>
                <a:gd name="connsiteX0" fmla="*/ 179536 w 179536"/>
                <a:gd name="connsiteY0" fmla="*/ 89768 h 179536"/>
                <a:gd name="connsiteX1" fmla="*/ 89768 w 179536"/>
                <a:gd name="connsiteY1" fmla="*/ 179536 h 179536"/>
                <a:gd name="connsiteX2" fmla="*/ 0 w 179536"/>
                <a:gd name="connsiteY2" fmla="*/ 89768 h 179536"/>
                <a:gd name="connsiteX3" fmla="*/ 89768 w 179536"/>
                <a:gd name="connsiteY3" fmla="*/ 0 h 179536"/>
                <a:gd name="connsiteX4" fmla="*/ 179536 w 179536"/>
                <a:gd name="connsiteY4" fmla="*/ 89768 h 17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36" h="179536">
                  <a:moveTo>
                    <a:pt x="179536" y="89768"/>
                  </a:moveTo>
                  <a:cubicBezTo>
                    <a:pt x="179536" y="139346"/>
                    <a:pt x="139346" y="179536"/>
                    <a:pt x="89768" y="179536"/>
                  </a:cubicBezTo>
                  <a:cubicBezTo>
                    <a:pt x="40191" y="179536"/>
                    <a:pt x="0" y="139346"/>
                    <a:pt x="0" y="89768"/>
                  </a:cubicBezTo>
                  <a:cubicBezTo>
                    <a:pt x="0" y="40191"/>
                    <a:pt x="40191" y="0"/>
                    <a:pt x="89768" y="0"/>
                  </a:cubicBezTo>
                  <a:cubicBezTo>
                    <a:pt x="139346" y="0"/>
                    <a:pt x="179536" y="40191"/>
                    <a:pt x="179536" y="89768"/>
                  </a:cubicBezTo>
                  <a:close/>
                </a:path>
              </a:pathLst>
            </a:custGeom>
            <a:solidFill>
              <a:srgbClr val="9BD0B0"/>
            </a:solidFill>
            <a:ln w="112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42" name="Frihåndsform: figur 41">
              <a:extLst>
                <a:ext uri="{FF2B5EF4-FFF2-40B4-BE49-F238E27FC236}">
                  <a16:creationId xmlns:a16="http://schemas.microsoft.com/office/drawing/2014/main" id="{86BDDB88-B971-8DB2-22E5-5F040F67697F}"/>
                </a:ext>
              </a:extLst>
            </p:cNvPr>
            <p:cNvSpPr/>
            <p:nvPr/>
          </p:nvSpPr>
          <p:spPr>
            <a:xfrm>
              <a:off x="8953915" y="1780901"/>
              <a:ext cx="179536" cy="179536"/>
            </a:xfrm>
            <a:custGeom>
              <a:avLst/>
              <a:gdLst>
                <a:gd name="connsiteX0" fmla="*/ 179536 w 179536"/>
                <a:gd name="connsiteY0" fmla="*/ 89768 h 179536"/>
                <a:gd name="connsiteX1" fmla="*/ 89768 w 179536"/>
                <a:gd name="connsiteY1" fmla="*/ 179536 h 179536"/>
                <a:gd name="connsiteX2" fmla="*/ 0 w 179536"/>
                <a:gd name="connsiteY2" fmla="*/ 89768 h 179536"/>
                <a:gd name="connsiteX3" fmla="*/ 89768 w 179536"/>
                <a:gd name="connsiteY3" fmla="*/ 0 h 179536"/>
                <a:gd name="connsiteX4" fmla="*/ 179536 w 179536"/>
                <a:gd name="connsiteY4" fmla="*/ 89768 h 17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36" h="179536">
                  <a:moveTo>
                    <a:pt x="179536" y="89768"/>
                  </a:moveTo>
                  <a:cubicBezTo>
                    <a:pt x="179536" y="139346"/>
                    <a:pt x="139346" y="179536"/>
                    <a:pt x="89768" y="179536"/>
                  </a:cubicBezTo>
                  <a:cubicBezTo>
                    <a:pt x="40191" y="179536"/>
                    <a:pt x="0" y="139346"/>
                    <a:pt x="0" y="89768"/>
                  </a:cubicBezTo>
                  <a:cubicBezTo>
                    <a:pt x="0" y="40191"/>
                    <a:pt x="40191" y="0"/>
                    <a:pt x="89768" y="0"/>
                  </a:cubicBezTo>
                  <a:cubicBezTo>
                    <a:pt x="139346" y="0"/>
                    <a:pt x="179536" y="40191"/>
                    <a:pt x="179536" y="89768"/>
                  </a:cubicBezTo>
                  <a:close/>
                </a:path>
              </a:pathLst>
            </a:custGeom>
            <a:solidFill>
              <a:srgbClr val="9BD0B0"/>
            </a:solidFill>
            <a:ln w="112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43" name="Frihåndsform: figur 42">
              <a:extLst>
                <a:ext uri="{FF2B5EF4-FFF2-40B4-BE49-F238E27FC236}">
                  <a16:creationId xmlns:a16="http://schemas.microsoft.com/office/drawing/2014/main" id="{7DE7B3A2-B5FD-1D3E-1FB8-4AC4B5A337B0}"/>
                </a:ext>
              </a:extLst>
            </p:cNvPr>
            <p:cNvSpPr/>
            <p:nvPr/>
          </p:nvSpPr>
          <p:spPr>
            <a:xfrm>
              <a:off x="8827905" y="1981308"/>
              <a:ext cx="435497" cy="809484"/>
            </a:xfrm>
            <a:custGeom>
              <a:avLst/>
              <a:gdLst>
                <a:gd name="connsiteX0" fmla="*/ 435486 w 435497"/>
                <a:gd name="connsiteY0" fmla="*/ 303080 h 809484"/>
                <a:gd name="connsiteX1" fmla="*/ 405638 w 435497"/>
                <a:gd name="connsiteY1" fmla="*/ 223747 h 809484"/>
                <a:gd name="connsiteX2" fmla="*/ 354919 w 435497"/>
                <a:gd name="connsiteY2" fmla="*/ 150811 h 809484"/>
                <a:gd name="connsiteX3" fmla="*/ 298814 w 435497"/>
                <a:gd name="connsiteY3" fmla="*/ 69907 h 809484"/>
                <a:gd name="connsiteX4" fmla="*/ 268630 w 435497"/>
                <a:gd name="connsiteY4" fmla="*/ 27379 h 809484"/>
                <a:gd name="connsiteX5" fmla="*/ 210617 w 435497"/>
                <a:gd name="connsiteY5" fmla="*/ 0 h 809484"/>
                <a:gd name="connsiteX6" fmla="*/ 155410 w 435497"/>
                <a:gd name="connsiteY6" fmla="*/ 20871 h 809484"/>
                <a:gd name="connsiteX7" fmla="*/ 23563 w 435497"/>
                <a:gd name="connsiteY7" fmla="*/ 113781 h 809484"/>
                <a:gd name="connsiteX8" fmla="*/ 18401 w 435497"/>
                <a:gd name="connsiteY8" fmla="*/ 190870 h 809484"/>
                <a:gd name="connsiteX9" fmla="*/ 150136 w 435497"/>
                <a:gd name="connsiteY9" fmla="*/ 293317 h 809484"/>
                <a:gd name="connsiteX10" fmla="*/ 95826 w 435497"/>
                <a:gd name="connsiteY10" fmla="*/ 495296 h 809484"/>
                <a:gd name="connsiteX11" fmla="*/ 206241 w 435497"/>
                <a:gd name="connsiteY11" fmla="*/ 495296 h 809484"/>
                <a:gd name="connsiteX12" fmla="*/ 206241 w 435497"/>
                <a:gd name="connsiteY12" fmla="*/ 809484 h 809484"/>
                <a:gd name="connsiteX13" fmla="*/ 296009 w 435497"/>
                <a:gd name="connsiteY13" fmla="*/ 809484 h 809484"/>
                <a:gd name="connsiteX14" fmla="*/ 296009 w 435497"/>
                <a:gd name="connsiteY14" fmla="*/ 495296 h 809484"/>
                <a:gd name="connsiteX15" fmla="*/ 403394 w 435497"/>
                <a:gd name="connsiteY15" fmla="*/ 495296 h 809484"/>
                <a:gd name="connsiteX16" fmla="*/ 388134 w 435497"/>
                <a:gd name="connsiteY16" fmla="*/ 438517 h 809484"/>
                <a:gd name="connsiteX17" fmla="*/ 383645 w 435497"/>
                <a:gd name="connsiteY17" fmla="*/ 414617 h 809484"/>
                <a:gd name="connsiteX18" fmla="*/ 403843 w 435497"/>
                <a:gd name="connsiteY18" fmla="*/ 377139 h 809484"/>
                <a:gd name="connsiteX19" fmla="*/ 403843 w 435497"/>
                <a:gd name="connsiteY19" fmla="*/ 377139 h 809484"/>
                <a:gd name="connsiteX20" fmla="*/ 435486 w 435497"/>
                <a:gd name="connsiteY20" fmla="*/ 303080 h 809484"/>
                <a:gd name="connsiteX21" fmla="*/ 119502 w 435497"/>
                <a:gd name="connsiteY21" fmla="*/ 155523 h 809484"/>
                <a:gd name="connsiteX22" fmla="*/ 147892 w 435497"/>
                <a:gd name="connsiteY22" fmla="*/ 136223 h 809484"/>
                <a:gd name="connsiteX23" fmla="*/ 175383 w 435497"/>
                <a:gd name="connsiteY23" fmla="*/ 199846 h 809484"/>
                <a:gd name="connsiteX24" fmla="*/ 175383 w 435497"/>
                <a:gd name="connsiteY24" fmla="*/ 199846 h 809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5497" h="809484">
                  <a:moveTo>
                    <a:pt x="435486" y="303080"/>
                  </a:moveTo>
                  <a:cubicBezTo>
                    <a:pt x="434258" y="274128"/>
                    <a:pt x="423799" y="246328"/>
                    <a:pt x="405638" y="223747"/>
                  </a:cubicBezTo>
                  <a:lnTo>
                    <a:pt x="354919" y="150811"/>
                  </a:lnTo>
                  <a:lnTo>
                    <a:pt x="298814" y="69907"/>
                  </a:lnTo>
                  <a:cubicBezTo>
                    <a:pt x="288940" y="55881"/>
                    <a:pt x="279851" y="40508"/>
                    <a:pt x="268630" y="27379"/>
                  </a:cubicBezTo>
                  <a:cubicBezTo>
                    <a:pt x="254071" y="10412"/>
                    <a:pt x="232971" y="454"/>
                    <a:pt x="210617" y="0"/>
                  </a:cubicBezTo>
                  <a:cubicBezTo>
                    <a:pt x="190343" y="300"/>
                    <a:pt x="170812" y="7683"/>
                    <a:pt x="155410" y="20871"/>
                  </a:cubicBezTo>
                  <a:cubicBezTo>
                    <a:pt x="135100" y="35234"/>
                    <a:pt x="47015" y="96837"/>
                    <a:pt x="23563" y="113781"/>
                  </a:cubicBezTo>
                  <a:cubicBezTo>
                    <a:pt x="-3929" y="133081"/>
                    <a:pt x="-9539" y="168428"/>
                    <a:pt x="18401" y="190870"/>
                  </a:cubicBezTo>
                  <a:cubicBezTo>
                    <a:pt x="61939" y="225206"/>
                    <a:pt x="106149" y="259654"/>
                    <a:pt x="150136" y="293317"/>
                  </a:cubicBezTo>
                  <a:lnTo>
                    <a:pt x="95826" y="495296"/>
                  </a:lnTo>
                  <a:lnTo>
                    <a:pt x="206241" y="495296"/>
                  </a:lnTo>
                  <a:lnTo>
                    <a:pt x="206241" y="809484"/>
                  </a:lnTo>
                  <a:lnTo>
                    <a:pt x="296009" y="809484"/>
                  </a:lnTo>
                  <a:lnTo>
                    <a:pt x="296009" y="495296"/>
                  </a:lnTo>
                  <a:lnTo>
                    <a:pt x="403394" y="495296"/>
                  </a:lnTo>
                  <a:lnTo>
                    <a:pt x="388134" y="438517"/>
                  </a:lnTo>
                  <a:cubicBezTo>
                    <a:pt x="385618" y="430776"/>
                    <a:pt x="384110" y="422743"/>
                    <a:pt x="383645" y="414617"/>
                  </a:cubicBezTo>
                  <a:cubicBezTo>
                    <a:pt x="383416" y="399465"/>
                    <a:pt x="391061" y="385278"/>
                    <a:pt x="403843" y="377139"/>
                  </a:cubicBezTo>
                  <a:lnTo>
                    <a:pt x="403843" y="377139"/>
                  </a:lnTo>
                  <a:cubicBezTo>
                    <a:pt x="424400" y="358046"/>
                    <a:pt x="435899" y="331132"/>
                    <a:pt x="435486" y="303080"/>
                  </a:cubicBezTo>
                  <a:close/>
                  <a:moveTo>
                    <a:pt x="119502" y="155523"/>
                  </a:moveTo>
                  <a:lnTo>
                    <a:pt x="147892" y="136223"/>
                  </a:lnTo>
                  <a:lnTo>
                    <a:pt x="175383" y="199846"/>
                  </a:lnTo>
                  <a:lnTo>
                    <a:pt x="175383" y="199846"/>
                  </a:lnTo>
                  <a:close/>
                </a:path>
              </a:pathLst>
            </a:custGeom>
            <a:solidFill>
              <a:srgbClr val="9BD0B0"/>
            </a:solidFill>
            <a:ln w="112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grpSp>
          <p:nvGrpSpPr>
            <p:cNvPr id="44" name="Grafikk 25" descr="Sykling med heldekkende fyll">
              <a:extLst>
                <a:ext uri="{FF2B5EF4-FFF2-40B4-BE49-F238E27FC236}">
                  <a16:creationId xmlns:a16="http://schemas.microsoft.com/office/drawing/2014/main" id="{5B7638A8-1488-25F8-3DEE-ED09B269CD93}"/>
                </a:ext>
              </a:extLst>
            </p:cNvPr>
            <p:cNvGrpSpPr/>
            <p:nvPr/>
          </p:nvGrpSpPr>
          <p:grpSpPr>
            <a:xfrm>
              <a:off x="9214399" y="2184833"/>
              <a:ext cx="942565" cy="908902"/>
              <a:chOff x="9165396" y="2168092"/>
              <a:chExt cx="942565" cy="908902"/>
            </a:xfrm>
            <a:solidFill>
              <a:srgbClr val="9BD0B0"/>
            </a:solidFill>
          </p:grpSpPr>
          <p:sp>
            <p:nvSpPr>
              <p:cNvPr id="45" name="Frihåndsform: figur 44">
                <a:extLst>
                  <a:ext uri="{FF2B5EF4-FFF2-40B4-BE49-F238E27FC236}">
                    <a16:creationId xmlns:a16="http://schemas.microsoft.com/office/drawing/2014/main" id="{D44907A2-83AD-2724-39F5-706A09B3C766}"/>
                  </a:ext>
                </a:extLst>
              </p:cNvPr>
              <p:cNvSpPr/>
              <p:nvPr/>
            </p:nvSpPr>
            <p:spPr>
              <a:xfrm>
                <a:off x="9670342" y="2168092"/>
                <a:ext cx="179536" cy="179536"/>
              </a:xfrm>
              <a:custGeom>
                <a:avLst/>
                <a:gdLst>
                  <a:gd name="connsiteX0" fmla="*/ 179536 w 179536"/>
                  <a:gd name="connsiteY0" fmla="*/ 89768 h 179536"/>
                  <a:gd name="connsiteX1" fmla="*/ 89768 w 179536"/>
                  <a:gd name="connsiteY1" fmla="*/ 179536 h 179536"/>
                  <a:gd name="connsiteX2" fmla="*/ 0 w 179536"/>
                  <a:gd name="connsiteY2" fmla="*/ 89768 h 179536"/>
                  <a:gd name="connsiteX3" fmla="*/ 89768 w 179536"/>
                  <a:gd name="connsiteY3" fmla="*/ 0 h 179536"/>
                  <a:gd name="connsiteX4" fmla="*/ 179536 w 179536"/>
                  <a:gd name="connsiteY4" fmla="*/ 89768 h 17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536" h="179536">
                    <a:moveTo>
                      <a:pt x="179536" y="89768"/>
                    </a:moveTo>
                    <a:cubicBezTo>
                      <a:pt x="179536" y="139346"/>
                      <a:pt x="139346" y="179536"/>
                      <a:pt x="89768" y="179536"/>
                    </a:cubicBezTo>
                    <a:cubicBezTo>
                      <a:pt x="40191" y="179536"/>
                      <a:pt x="0" y="139346"/>
                      <a:pt x="0" y="89768"/>
                    </a:cubicBezTo>
                    <a:cubicBezTo>
                      <a:pt x="0" y="40191"/>
                      <a:pt x="40191" y="0"/>
                      <a:pt x="89768" y="0"/>
                    </a:cubicBezTo>
                    <a:cubicBezTo>
                      <a:pt x="139346" y="0"/>
                      <a:pt x="179536" y="40191"/>
                      <a:pt x="179536" y="89768"/>
                    </a:cubicBezTo>
                    <a:close/>
                  </a:path>
                </a:pathLst>
              </a:custGeom>
              <a:solidFill>
                <a:srgbClr val="9BD0B0"/>
              </a:solidFill>
              <a:ln w="11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endParaRPr>
              </a:p>
            </p:txBody>
          </p:sp>
          <p:sp>
            <p:nvSpPr>
              <p:cNvPr id="46" name="Frihåndsform: figur 45">
                <a:extLst>
                  <a:ext uri="{FF2B5EF4-FFF2-40B4-BE49-F238E27FC236}">
                    <a16:creationId xmlns:a16="http://schemas.microsoft.com/office/drawing/2014/main" id="{3C6605D1-8B78-2E6B-217C-A305E014B678}"/>
                  </a:ext>
                </a:extLst>
              </p:cNvPr>
              <p:cNvSpPr/>
              <p:nvPr/>
            </p:nvSpPr>
            <p:spPr>
              <a:xfrm>
                <a:off x="9165396" y="2695480"/>
                <a:ext cx="381514" cy="381514"/>
              </a:xfrm>
              <a:custGeom>
                <a:avLst/>
                <a:gdLst>
                  <a:gd name="connsiteX0" fmla="*/ 190757 w 381514"/>
                  <a:gd name="connsiteY0" fmla="*/ 0 h 381514"/>
                  <a:gd name="connsiteX1" fmla="*/ 0 w 381514"/>
                  <a:gd name="connsiteY1" fmla="*/ 190757 h 381514"/>
                  <a:gd name="connsiteX2" fmla="*/ 190757 w 381514"/>
                  <a:gd name="connsiteY2" fmla="*/ 381515 h 381514"/>
                  <a:gd name="connsiteX3" fmla="*/ 381515 w 381514"/>
                  <a:gd name="connsiteY3" fmla="*/ 190757 h 381514"/>
                  <a:gd name="connsiteX4" fmla="*/ 190757 w 381514"/>
                  <a:gd name="connsiteY4" fmla="*/ 0 h 381514"/>
                  <a:gd name="connsiteX5" fmla="*/ 190757 w 381514"/>
                  <a:gd name="connsiteY5" fmla="*/ 336631 h 381514"/>
                  <a:gd name="connsiteX6" fmla="*/ 44884 w 381514"/>
                  <a:gd name="connsiteY6" fmla="*/ 190757 h 381514"/>
                  <a:gd name="connsiteX7" fmla="*/ 190757 w 381514"/>
                  <a:gd name="connsiteY7" fmla="*/ 44884 h 381514"/>
                  <a:gd name="connsiteX8" fmla="*/ 336631 w 381514"/>
                  <a:gd name="connsiteY8" fmla="*/ 190757 h 381514"/>
                  <a:gd name="connsiteX9" fmla="*/ 190757 w 381514"/>
                  <a:gd name="connsiteY9" fmla="*/ 336631 h 381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514" h="381514">
                    <a:moveTo>
                      <a:pt x="190757" y="0"/>
                    </a:moveTo>
                    <a:cubicBezTo>
                      <a:pt x="85280" y="0"/>
                      <a:pt x="0" y="85280"/>
                      <a:pt x="0" y="190757"/>
                    </a:cubicBezTo>
                    <a:cubicBezTo>
                      <a:pt x="0" y="296235"/>
                      <a:pt x="85280" y="381515"/>
                      <a:pt x="190757" y="381515"/>
                    </a:cubicBezTo>
                    <a:cubicBezTo>
                      <a:pt x="296235" y="381515"/>
                      <a:pt x="381515" y="296235"/>
                      <a:pt x="381515" y="190757"/>
                    </a:cubicBezTo>
                    <a:cubicBezTo>
                      <a:pt x="381515" y="85280"/>
                      <a:pt x="296235" y="0"/>
                      <a:pt x="190757" y="0"/>
                    </a:cubicBezTo>
                    <a:close/>
                    <a:moveTo>
                      <a:pt x="190757" y="336631"/>
                    </a:moveTo>
                    <a:cubicBezTo>
                      <a:pt x="109966" y="336631"/>
                      <a:pt x="44884" y="271549"/>
                      <a:pt x="44884" y="190757"/>
                    </a:cubicBezTo>
                    <a:cubicBezTo>
                      <a:pt x="44884" y="109966"/>
                      <a:pt x="109966" y="44884"/>
                      <a:pt x="190757" y="44884"/>
                    </a:cubicBezTo>
                    <a:cubicBezTo>
                      <a:pt x="271549" y="44884"/>
                      <a:pt x="336631" y="109966"/>
                      <a:pt x="336631" y="190757"/>
                    </a:cubicBezTo>
                    <a:cubicBezTo>
                      <a:pt x="336631" y="271549"/>
                      <a:pt x="271549" y="336631"/>
                      <a:pt x="190757" y="336631"/>
                    </a:cubicBezTo>
                    <a:close/>
                  </a:path>
                </a:pathLst>
              </a:custGeom>
              <a:solidFill>
                <a:srgbClr val="9BD0B0"/>
              </a:solidFill>
              <a:ln w="11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endParaRPr>
              </a:p>
            </p:txBody>
          </p:sp>
          <p:sp>
            <p:nvSpPr>
              <p:cNvPr id="47" name="Frihåndsform: figur 46">
                <a:extLst>
                  <a:ext uri="{FF2B5EF4-FFF2-40B4-BE49-F238E27FC236}">
                    <a16:creationId xmlns:a16="http://schemas.microsoft.com/office/drawing/2014/main" id="{EE3461CC-9779-A77A-E66E-0BD5357C9EA9}"/>
                  </a:ext>
                </a:extLst>
              </p:cNvPr>
              <p:cNvSpPr/>
              <p:nvPr/>
            </p:nvSpPr>
            <p:spPr>
              <a:xfrm>
                <a:off x="9726447" y="2695480"/>
                <a:ext cx="381514" cy="381514"/>
              </a:xfrm>
              <a:custGeom>
                <a:avLst/>
                <a:gdLst>
                  <a:gd name="connsiteX0" fmla="*/ 190757 w 381514"/>
                  <a:gd name="connsiteY0" fmla="*/ 0 h 381514"/>
                  <a:gd name="connsiteX1" fmla="*/ 0 w 381514"/>
                  <a:gd name="connsiteY1" fmla="*/ 190757 h 381514"/>
                  <a:gd name="connsiteX2" fmla="*/ 190757 w 381514"/>
                  <a:gd name="connsiteY2" fmla="*/ 381515 h 381514"/>
                  <a:gd name="connsiteX3" fmla="*/ 381515 w 381514"/>
                  <a:gd name="connsiteY3" fmla="*/ 190757 h 381514"/>
                  <a:gd name="connsiteX4" fmla="*/ 190757 w 381514"/>
                  <a:gd name="connsiteY4" fmla="*/ 0 h 381514"/>
                  <a:gd name="connsiteX5" fmla="*/ 190757 w 381514"/>
                  <a:gd name="connsiteY5" fmla="*/ 336631 h 381514"/>
                  <a:gd name="connsiteX6" fmla="*/ 44884 w 381514"/>
                  <a:gd name="connsiteY6" fmla="*/ 190757 h 381514"/>
                  <a:gd name="connsiteX7" fmla="*/ 190757 w 381514"/>
                  <a:gd name="connsiteY7" fmla="*/ 44884 h 381514"/>
                  <a:gd name="connsiteX8" fmla="*/ 336631 w 381514"/>
                  <a:gd name="connsiteY8" fmla="*/ 190757 h 381514"/>
                  <a:gd name="connsiteX9" fmla="*/ 190757 w 381514"/>
                  <a:gd name="connsiteY9" fmla="*/ 336631 h 381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514" h="381514">
                    <a:moveTo>
                      <a:pt x="190757" y="0"/>
                    </a:moveTo>
                    <a:cubicBezTo>
                      <a:pt x="85280" y="0"/>
                      <a:pt x="0" y="85280"/>
                      <a:pt x="0" y="190757"/>
                    </a:cubicBezTo>
                    <a:cubicBezTo>
                      <a:pt x="0" y="296235"/>
                      <a:pt x="85280" y="381515"/>
                      <a:pt x="190757" y="381515"/>
                    </a:cubicBezTo>
                    <a:cubicBezTo>
                      <a:pt x="296235" y="381515"/>
                      <a:pt x="381515" y="296235"/>
                      <a:pt x="381515" y="190757"/>
                    </a:cubicBezTo>
                    <a:cubicBezTo>
                      <a:pt x="381515" y="85280"/>
                      <a:pt x="296235" y="0"/>
                      <a:pt x="190757" y="0"/>
                    </a:cubicBezTo>
                    <a:close/>
                    <a:moveTo>
                      <a:pt x="190757" y="336631"/>
                    </a:moveTo>
                    <a:cubicBezTo>
                      <a:pt x="109966" y="336631"/>
                      <a:pt x="44884" y="271549"/>
                      <a:pt x="44884" y="190757"/>
                    </a:cubicBezTo>
                    <a:cubicBezTo>
                      <a:pt x="44884" y="109966"/>
                      <a:pt x="109966" y="44884"/>
                      <a:pt x="190757" y="44884"/>
                    </a:cubicBezTo>
                    <a:cubicBezTo>
                      <a:pt x="271549" y="44884"/>
                      <a:pt x="336631" y="109966"/>
                      <a:pt x="336631" y="190757"/>
                    </a:cubicBezTo>
                    <a:cubicBezTo>
                      <a:pt x="336631" y="271549"/>
                      <a:pt x="271549" y="336631"/>
                      <a:pt x="190757" y="336631"/>
                    </a:cubicBezTo>
                    <a:close/>
                  </a:path>
                </a:pathLst>
              </a:custGeom>
              <a:solidFill>
                <a:srgbClr val="9BD0B0"/>
              </a:solidFill>
              <a:ln w="11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endParaRPr>
              </a:p>
            </p:txBody>
          </p:sp>
          <p:sp>
            <p:nvSpPr>
              <p:cNvPr id="48" name="Frihåndsform: figur 47">
                <a:extLst>
                  <a:ext uri="{FF2B5EF4-FFF2-40B4-BE49-F238E27FC236}">
                    <a16:creationId xmlns:a16="http://schemas.microsoft.com/office/drawing/2014/main" id="{F7BE1EBA-4FF3-3D97-B1B6-9C0D64CF90B8}"/>
                  </a:ext>
                </a:extLst>
              </p:cNvPr>
              <p:cNvSpPr/>
              <p:nvPr/>
            </p:nvSpPr>
            <p:spPr>
              <a:xfrm>
                <a:off x="9378730" y="2307473"/>
                <a:ext cx="549695" cy="622526"/>
              </a:xfrm>
              <a:custGeom>
                <a:avLst/>
                <a:gdLst>
                  <a:gd name="connsiteX0" fmla="*/ 344351 w 549695"/>
                  <a:gd name="connsiteY0" fmla="*/ 223058 h 622526"/>
                  <a:gd name="connsiteX1" fmla="*/ 375770 w 549695"/>
                  <a:gd name="connsiteY1" fmla="*/ 236524 h 622526"/>
                  <a:gd name="connsiteX2" fmla="*/ 504811 w 549695"/>
                  <a:gd name="connsiteY2" fmla="*/ 236524 h 622526"/>
                  <a:gd name="connsiteX3" fmla="*/ 549696 w 549695"/>
                  <a:gd name="connsiteY3" fmla="*/ 191640 h 622526"/>
                  <a:gd name="connsiteX4" fmla="*/ 504811 w 549695"/>
                  <a:gd name="connsiteY4" fmla="*/ 146756 h 622526"/>
                  <a:gd name="connsiteX5" fmla="*/ 394845 w 549695"/>
                  <a:gd name="connsiteY5" fmla="*/ 146756 h 622526"/>
                  <a:gd name="connsiteX6" fmla="*/ 264682 w 549695"/>
                  <a:gd name="connsiteY6" fmla="*/ 16592 h 622526"/>
                  <a:gd name="connsiteX7" fmla="*/ 169303 w 549695"/>
                  <a:gd name="connsiteY7" fmla="*/ 23324 h 622526"/>
                  <a:gd name="connsiteX8" fmla="*/ 16697 w 549695"/>
                  <a:gd name="connsiteY8" fmla="*/ 197250 h 622526"/>
                  <a:gd name="connsiteX9" fmla="*/ 22308 w 549695"/>
                  <a:gd name="connsiteY9" fmla="*/ 292629 h 622526"/>
                  <a:gd name="connsiteX10" fmla="*/ 43627 w 549695"/>
                  <a:gd name="connsiteY10" fmla="*/ 304972 h 622526"/>
                  <a:gd name="connsiteX11" fmla="*/ 43627 w 549695"/>
                  <a:gd name="connsiteY11" fmla="*/ 304972 h 622526"/>
                  <a:gd name="connsiteX12" fmla="*/ 211943 w 549695"/>
                  <a:gd name="connsiteY12" fmla="*/ 372298 h 622526"/>
                  <a:gd name="connsiteX13" fmla="*/ 211943 w 549695"/>
                  <a:gd name="connsiteY13" fmla="*/ 577643 h 622526"/>
                  <a:gd name="connsiteX14" fmla="*/ 256827 w 549695"/>
                  <a:gd name="connsiteY14" fmla="*/ 622527 h 622526"/>
                  <a:gd name="connsiteX15" fmla="*/ 301711 w 549695"/>
                  <a:gd name="connsiteY15" fmla="*/ 577643 h 622526"/>
                  <a:gd name="connsiteX16" fmla="*/ 301711 w 549695"/>
                  <a:gd name="connsiteY16" fmla="*/ 342001 h 622526"/>
                  <a:gd name="connsiteX17" fmla="*/ 274780 w 549695"/>
                  <a:gd name="connsiteY17" fmla="*/ 300484 h 622526"/>
                  <a:gd name="connsiteX18" fmla="*/ 150227 w 549695"/>
                  <a:gd name="connsiteY18" fmla="*/ 247745 h 622526"/>
                  <a:gd name="connsiteX19" fmla="*/ 252338 w 549695"/>
                  <a:gd name="connsiteY19" fmla="*/ 131046 h 622526"/>
                  <a:gd name="connsiteX20" fmla="*/ 344351 w 549695"/>
                  <a:gd name="connsiteY20" fmla="*/ 223058 h 62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49695" h="622526">
                    <a:moveTo>
                      <a:pt x="344351" y="223058"/>
                    </a:moveTo>
                    <a:cubicBezTo>
                      <a:pt x="353328" y="232035"/>
                      <a:pt x="364549" y="236524"/>
                      <a:pt x="375770" y="236524"/>
                    </a:cubicBezTo>
                    <a:lnTo>
                      <a:pt x="504811" y="236524"/>
                    </a:lnTo>
                    <a:cubicBezTo>
                      <a:pt x="529498" y="236524"/>
                      <a:pt x="549696" y="216326"/>
                      <a:pt x="549696" y="191640"/>
                    </a:cubicBezTo>
                    <a:cubicBezTo>
                      <a:pt x="549696" y="166953"/>
                      <a:pt x="529498" y="146756"/>
                      <a:pt x="504811" y="146756"/>
                    </a:cubicBezTo>
                    <a:lnTo>
                      <a:pt x="394845" y="146756"/>
                    </a:lnTo>
                    <a:cubicBezTo>
                      <a:pt x="394845" y="146756"/>
                      <a:pt x="266926" y="17714"/>
                      <a:pt x="264682" y="16592"/>
                    </a:cubicBezTo>
                    <a:cubicBezTo>
                      <a:pt x="236629" y="-8095"/>
                      <a:pt x="193989" y="-4728"/>
                      <a:pt x="169303" y="23324"/>
                    </a:cubicBezTo>
                    <a:lnTo>
                      <a:pt x="16697" y="197250"/>
                    </a:lnTo>
                    <a:cubicBezTo>
                      <a:pt x="-7989" y="225303"/>
                      <a:pt x="-4623" y="267943"/>
                      <a:pt x="22308" y="292629"/>
                    </a:cubicBezTo>
                    <a:cubicBezTo>
                      <a:pt x="29040" y="298239"/>
                      <a:pt x="35773" y="302728"/>
                      <a:pt x="43627" y="304972"/>
                    </a:cubicBezTo>
                    <a:lnTo>
                      <a:pt x="43627" y="304972"/>
                    </a:lnTo>
                    <a:lnTo>
                      <a:pt x="211943" y="372298"/>
                    </a:lnTo>
                    <a:lnTo>
                      <a:pt x="211943" y="577643"/>
                    </a:lnTo>
                    <a:cubicBezTo>
                      <a:pt x="211943" y="602329"/>
                      <a:pt x="232141" y="622527"/>
                      <a:pt x="256827" y="622527"/>
                    </a:cubicBezTo>
                    <a:cubicBezTo>
                      <a:pt x="281513" y="622527"/>
                      <a:pt x="301711" y="602329"/>
                      <a:pt x="301711" y="577643"/>
                    </a:cubicBezTo>
                    <a:lnTo>
                      <a:pt x="301711" y="342001"/>
                    </a:lnTo>
                    <a:cubicBezTo>
                      <a:pt x="301711" y="324048"/>
                      <a:pt x="290490" y="307216"/>
                      <a:pt x="274780" y="300484"/>
                    </a:cubicBezTo>
                    <a:lnTo>
                      <a:pt x="150227" y="247745"/>
                    </a:lnTo>
                    <a:lnTo>
                      <a:pt x="252338" y="131046"/>
                    </a:lnTo>
                    <a:lnTo>
                      <a:pt x="344351" y="223058"/>
                    </a:lnTo>
                    <a:close/>
                  </a:path>
                </a:pathLst>
              </a:custGeom>
              <a:solidFill>
                <a:srgbClr val="9BD0B0"/>
              </a:solidFill>
              <a:ln w="11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endParaRPr>
              </a:p>
            </p:txBody>
          </p:sp>
        </p:grpSp>
      </p:grpSp>
      <p:sp>
        <p:nvSpPr>
          <p:cNvPr id="53" name="TekstSylinder 52">
            <a:extLst>
              <a:ext uri="{FF2B5EF4-FFF2-40B4-BE49-F238E27FC236}">
                <a16:creationId xmlns:a16="http://schemas.microsoft.com/office/drawing/2014/main" id="{74493032-8DD1-59AD-894D-04377B55A511}"/>
              </a:ext>
            </a:extLst>
          </p:cNvPr>
          <p:cNvSpPr txBox="1"/>
          <p:nvPr/>
        </p:nvSpPr>
        <p:spPr>
          <a:xfrm>
            <a:off x="9104526" y="4489906"/>
            <a:ext cx="2616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1 510 </a:t>
            </a: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er AAP-mottakere 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kstSylinder 53">
            <a:extLst>
              <a:ext uri="{FF2B5EF4-FFF2-40B4-BE49-F238E27FC236}">
                <a16:creationId xmlns:a16="http://schemas.microsoft.com/office/drawing/2014/main" id="{567E4FA9-A4E6-B80B-2122-AB54E3427634}"/>
              </a:ext>
            </a:extLst>
          </p:cNvPr>
          <p:cNvSpPr txBox="1"/>
          <p:nvPr/>
        </p:nvSpPr>
        <p:spPr>
          <a:xfrm>
            <a:off x="9104526" y="6204784"/>
            <a:ext cx="379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1 025 </a:t>
            </a: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er unge uføre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kstSylinder 54">
            <a:extLst>
              <a:ext uri="{FF2B5EF4-FFF2-40B4-BE49-F238E27FC236}">
                <a16:creationId xmlns:a16="http://schemas.microsoft.com/office/drawing/2014/main" id="{A9F5E3DD-1788-7A6B-1F0F-B7BDDA78CCB6}"/>
              </a:ext>
            </a:extLst>
          </p:cNvPr>
          <p:cNvSpPr txBox="1"/>
          <p:nvPr/>
        </p:nvSpPr>
        <p:spPr>
          <a:xfrm>
            <a:off x="9104526" y="5217727"/>
            <a:ext cx="29153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1 020 </a:t>
            </a: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av AAP-mottakere har psykiske diagnoser 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kstSylinder 55">
            <a:extLst>
              <a:ext uri="{FF2B5EF4-FFF2-40B4-BE49-F238E27FC236}">
                <a16:creationId xmlns:a16="http://schemas.microsoft.com/office/drawing/2014/main" id="{FBACA91F-FD54-C52F-C913-46F1BCE1B905}"/>
              </a:ext>
            </a:extLst>
          </p:cNvPr>
          <p:cNvSpPr txBox="1"/>
          <p:nvPr/>
        </p:nvSpPr>
        <p:spPr>
          <a:xfrm>
            <a:off x="9104526" y="3362640"/>
            <a:ext cx="2915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5 % </a:t>
            </a: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innvandrere</a:t>
            </a:r>
          </a:p>
        </p:txBody>
      </p:sp>
      <p:sp>
        <p:nvSpPr>
          <p:cNvPr id="57" name="TekstSylinder 56">
            <a:extLst>
              <a:ext uri="{FF2B5EF4-FFF2-40B4-BE49-F238E27FC236}">
                <a16:creationId xmlns:a16="http://schemas.microsoft.com/office/drawing/2014/main" id="{F4785C97-A677-8E53-0A2C-0C3379FC7A40}"/>
              </a:ext>
            </a:extLst>
          </p:cNvPr>
          <p:cNvSpPr txBox="1"/>
          <p:nvPr/>
        </p:nvSpPr>
        <p:spPr>
          <a:xfrm>
            <a:off x="9127508" y="2513418"/>
            <a:ext cx="30383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42 %</a:t>
            </a: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 </a:t>
            </a: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er i arbeidsmarkedstiltak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2478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ilde 35">
            <a:extLst>
              <a:ext uri="{FF2B5EF4-FFF2-40B4-BE49-F238E27FC236}">
                <a16:creationId xmlns:a16="http://schemas.microsoft.com/office/drawing/2014/main" id="{4DDA30BE-C4D0-433B-81E7-796D51234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732" y="349405"/>
            <a:ext cx="2255525" cy="354483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2EBB900-6F11-448D-AEB3-51788996D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9151" y="293916"/>
            <a:ext cx="2438405" cy="3505207"/>
          </a:xfrm>
          <a:prstGeom prst="rect">
            <a:avLst/>
          </a:prstGeom>
        </p:spPr>
      </p:pic>
      <p:pic>
        <p:nvPicPr>
          <p:cNvPr id="14" name="Bilde 13" descr="Et bilde som inneholder tekst, utklipp, vektorgrafikk&#10;&#10;Automatisk generert beskrivelse">
            <a:extLst>
              <a:ext uri="{FF2B5EF4-FFF2-40B4-BE49-F238E27FC236}">
                <a16:creationId xmlns:a16="http://schemas.microsoft.com/office/drawing/2014/main" id="{82FA4AD0-37F0-4158-AB24-BAFB1DC84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4240" y="-69362"/>
            <a:ext cx="2060452" cy="3663703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4714E0F0-BC26-4D8E-BFDF-218186F711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467" y="144718"/>
            <a:ext cx="1905004" cy="3505207"/>
          </a:xfrm>
          <a:prstGeom prst="rect">
            <a:avLst/>
          </a:prstGeom>
        </p:spPr>
      </p:pic>
      <p:pic>
        <p:nvPicPr>
          <p:cNvPr id="28" name="Bilde 27">
            <a:extLst>
              <a:ext uri="{FF2B5EF4-FFF2-40B4-BE49-F238E27FC236}">
                <a16:creationId xmlns:a16="http://schemas.microsoft.com/office/drawing/2014/main" id="{60EDB7D3-17EF-4C83-9496-380844F2BA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9363" y="349404"/>
            <a:ext cx="1908052" cy="3544831"/>
          </a:xfrm>
          <a:prstGeom prst="rect">
            <a:avLst/>
          </a:prstGeom>
        </p:spPr>
      </p:pic>
      <p:pic>
        <p:nvPicPr>
          <p:cNvPr id="26" name="Bilde 25">
            <a:extLst>
              <a:ext uri="{FF2B5EF4-FFF2-40B4-BE49-F238E27FC236}">
                <a16:creationId xmlns:a16="http://schemas.microsoft.com/office/drawing/2014/main" id="{56BA324D-EAC5-499C-B46B-C1046D4B40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4630" y="46462"/>
            <a:ext cx="2060452" cy="3547879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874FC1B-C062-4A0B-84BF-3AF8D8D6BD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4743" y="1324920"/>
            <a:ext cx="2060452" cy="3621031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7C4D36BC-FC21-4195-8C0E-E24615CB3F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24779" y="3231448"/>
            <a:ext cx="2060452" cy="3657607"/>
          </a:xfrm>
          <a:prstGeom prst="rect">
            <a:avLst/>
          </a:prstGeom>
        </p:spPr>
      </p:pic>
      <p:pic>
        <p:nvPicPr>
          <p:cNvPr id="32" name="Bilde 31" descr="Et bilde som inneholder tekst, vektorgrafikk&#10;&#10;Automatisk generert beskrivelse">
            <a:extLst>
              <a:ext uri="{FF2B5EF4-FFF2-40B4-BE49-F238E27FC236}">
                <a16:creationId xmlns:a16="http://schemas.microsoft.com/office/drawing/2014/main" id="{BFA09CA7-161C-4561-ACC8-95FA07E50A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57106" y="3625451"/>
            <a:ext cx="1908052" cy="3544831"/>
          </a:xfrm>
          <a:prstGeom prst="rect">
            <a:avLst/>
          </a:prstGeom>
        </p:spPr>
      </p:pic>
      <p:pic>
        <p:nvPicPr>
          <p:cNvPr id="38" name="Bilde 37">
            <a:extLst>
              <a:ext uri="{FF2B5EF4-FFF2-40B4-BE49-F238E27FC236}">
                <a16:creationId xmlns:a16="http://schemas.microsoft.com/office/drawing/2014/main" id="{E572D0BC-1B6B-44CA-B6AE-880ECE86EBE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13297" y="2113888"/>
            <a:ext cx="1905004" cy="3465583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5A829C59-DB27-4764-B19D-12D8335E78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13127" y="3037422"/>
            <a:ext cx="2060452" cy="3962408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7D190A0D-A9F2-494E-A150-00E9466E2C2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89599" y="3381847"/>
            <a:ext cx="2057404" cy="3617983"/>
          </a:xfrm>
          <a:prstGeom prst="rect">
            <a:avLst/>
          </a:prstGeom>
        </p:spPr>
      </p:pic>
      <p:pic>
        <p:nvPicPr>
          <p:cNvPr id="40" name="Bilde 39">
            <a:extLst>
              <a:ext uri="{FF2B5EF4-FFF2-40B4-BE49-F238E27FC236}">
                <a16:creationId xmlns:a16="http://schemas.microsoft.com/office/drawing/2014/main" id="{6E9F8B6A-CD79-40A8-976E-841A39DC265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97426" y="1477319"/>
            <a:ext cx="2060452" cy="3621031"/>
          </a:xfrm>
          <a:prstGeom prst="rect">
            <a:avLst/>
          </a:prstGeom>
        </p:spPr>
      </p:pic>
      <p:pic>
        <p:nvPicPr>
          <p:cNvPr id="30" name="Bilde 29" descr="Et bilde som inneholder tekst, vektorgrafikk&#10;&#10;Automatisk generert beskrivelse">
            <a:extLst>
              <a:ext uri="{FF2B5EF4-FFF2-40B4-BE49-F238E27FC236}">
                <a16:creationId xmlns:a16="http://schemas.microsoft.com/office/drawing/2014/main" id="{6D1E85C8-46B2-45BE-B2B0-28D2C4BAA27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116" y="3287835"/>
            <a:ext cx="1908052" cy="3544831"/>
          </a:xfrm>
          <a:prstGeom prst="rect">
            <a:avLst/>
          </a:prstGeom>
        </p:spPr>
      </p:pic>
      <p:pic>
        <p:nvPicPr>
          <p:cNvPr id="42" name="Bilde 41" descr="Et bilde som inneholder tekst, vektorgrafikk&#10;&#10;Automatisk generert beskrivelse">
            <a:extLst>
              <a:ext uri="{FF2B5EF4-FFF2-40B4-BE49-F238E27FC236}">
                <a16:creationId xmlns:a16="http://schemas.microsoft.com/office/drawing/2014/main" id="{8516BC95-AE9A-4D99-A56C-EDBC72CC537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18221" y="1658108"/>
            <a:ext cx="2286005" cy="3541783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8286D93D-AFCF-4820-B84C-B10DDEA6380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50215" y="3569062"/>
            <a:ext cx="2060452" cy="3657607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206E829D-FA50-4600-9900-CE82E1814AC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96605" y="3681838"/>
            <a:ext cx="1908052" cy="3544831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5FD2BBA1-C15A-4738-9CAA-0332AA8DB020}"/>
              </a:ext>
            </a:extLst>
          </p:cNvPr>
          <p:cNvSpPr/>
          <p:nvPr/>
        </p:nvSpPr>
        <p:spPr>
          <a:xfrm>
            <a:off x="2504803" y="1859605"/>
            <a:ext cx="7431933" cy="3129018"/>
          </a:xfrm>
          <a:prstGeom prst="rect">
            <a:avLst/>
          </a:prstGeom>
          <a:solidFill>
            <a:schemeClr val="bg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Det er </a:t>
            </a:r>
            <a:r>
              <a:rPr kumimoji="0" lang="nb-NO" sz="7200" b="0" i="0" u="none" strike="noStrike" kern="1200" cap="none" spc="0" normalizeH="0" baseline="0" noProof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52 056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unge i målgruppa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4B2DA34-7BA7-6DD9-FA84-10AB632438F3}"/>
              </a:ext>
            </a:extLst>
          </p:cNvPr>
          <p:cNvSpPr/>
          <p:nvPr/>
        </p:nvSpPr>
        <p:spPr>
          <a:xfrm>
            <a:off x="2180151" y="1386196"/>
            <a:ext cx="8135099" cy="4278235"/>
          </a:xfrm>
          <a:prstGeom prst="rect">
            <a:avLst/>
          </a:prstGeom>
          <a:solidFill>
            <a:srgbClr val="9BD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/>
                <a:cs typeface="+mn-cs"/>
              </a:rPr>
              <a:t>Hvor mange omfattes av ungdomsgarantien i </a:t>
            </a:r>
            <a:r>
              <a:rPr lang="nb-NO" sz="4000">
                <a:solidFill>
                  <a:srgbClr val="000000"/>
                </a:solidFill>
                <a:latin typeface="Source Sans Pro"/>
                <a:ea typeface="Source Sans Pro"/>
              </a:rPr>
              <a:t>Nordland</a:t>
            </a:r>
            <a:r>
              <a:rPr kumimoji="0" lang="nb-NO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/>
                <a:cs typeface="+mn-cs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Source Sans Pro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5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/>
                <a:cs typeface="+mn-cs"/>
              </a:rPr>
              <a:t>2 470</a:t>
            </a:r>
            <a:endParaRPr kumimoji="0" lang="nb-NO" sz="5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09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560BCA7-1AD5-3311-6BEA-DDC80858C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nb-NO" sz="4800"/>
              <a:t>Nordland kort oppsummert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74B30C1B-228A-6492-4063-38A92F1217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473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7CE473E5-C043-C431-3222-D36CE03FFA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51327" y="1349686"/>
            <a:ext cx="7626349" cy="5508314"/>
          </a:xfr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EFA3D2EE-A234-170F-DE32-E9EAE29BE38C}"/>
              </a:ext>
            </a:extLst>
          </p:cNvPr>
          <p:cNvSpPr txBox="1"/>
          <p:nvPr/>
        </p:nvSpPr>
        <p:spPr>
          <a:xfrm>
            <a:off x="314324" y="2828835"/>
            <a:ext cx="4131946" cy="14773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Midlene (for ny ungdomsgaranti) trer i kraft 1.7.23 med forventning om at porteføljene reduseres for ungdomsveiledere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AC2531A9-2104-ECA7-D8A9-741ECF62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4" y="481141"/>
            <a:ext cx="10515600" cy="1072080"/>
          </a:xfrm>
        </p:spPr>
        <p:txBody>
          <a:bodyPr>
            <a:normAutofit fontScale="90000"/>
          </a:bodyPr>
          <a:lstStyle/>
          <a:p>
            <a:r>
              <a:rPr lang="nb-NO" sz="3200"/>
              <a:t>Størst fylkesvise forskjeller i porteføljer blant statlige ansatte</a:t>
            </a:r>
            <a:br>
              <a:rPr lang="nb-NO" sz="3200"/>
            </a:br>
            <a:endParaRPr lang="nb-NO"/>
          </a:p>
        </p:txBody>
      </p:sp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91598121-5ECD-F915-A636-726B24296726}"/>
              </a:ext>
            </a:extLst>
          </p:cNvPr>
          <p:cNvSpPr/>
          <p:nvPr/>
        </p:nvSpPr>
        <p:spPr>
          <a:xfrm>
            <a:off x="314324" y="4489938"/>
            <a:ext cx="4131946" cy="14773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Hvordan har dere jobbet med dette?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Nyttig med erfaringsdeling på tvers av fylker? </a:t>
            </a:r>
          </a:p>
        </p:txBody>
      </p:sp>
    </p:spTree>
    <p:extLst>
      <p:ext uri="{BB962C8B-B14F-4D97-AF65-F5344CB8AC3E}">
        <p14:creationId xmlns:p14="http://schemas.microsoft.com/office/powerpoint/2010/main" val="3656842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C27741-0C67-1937-A7CD-D3F16E7C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nb-NO" sz="4800"/>
              <a:t>Ny Survey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F51CC38B-E781-5C19-F45A-F89006611D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2924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5BBB2DD-84AE-4913-5287-1B619F9F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nb-NO" sz="2400">
                <a:solidFill>
                  <a:srgbClr val="FFFFFF"/>
                </a:solidFill>
              </a:rPr>
              <a:t>Kvalitetsgjennomgang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777A4D-11B6-D52D-FDDA-B9108F04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nb-NO"/>
              <a:t>Skal gjennomføres i AAP- saker for personer under 30 år</a:t>
            </a:r>
          </a:p>
          <a:p>
            <a:r>
              <a:rPr lang="nb-NO"/>
              <a:t>Skal være ferdigstilt i løpet av oktober 23</a:t>
            </a:r>
          </a:p>
          <a:p>
            <a:r>
              <a:rPr lang="nb-NO"/>
              <a:t>Resultatene herfra må brukes som utgangspunkt for å kunne øke kvaliteten i oppfølging av unge sett opp mot forskriften for ungdomsgarantien.</a:t>
            </a:r>
          </a:p>
        </p:txBody>
      </p:sp>
    </p:spTree>
    <p:extLst>
      <p:ext uri="{BB962C8B-B14F-4D97-AF65-F5344CB8AC3E}">
        <p14:creationId xmlns:p14="http://schemas.microsoft.com/office/powerpoint/2010/main" val="648310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himmel, person, utendørs, klær&#10;&#10;Automatisk generert beskrivelse">
            <a:extLst>
              <a:ext uri="{FF2B5EF4-FFF2-40B4-BE49-F238E27FC236}">
                <a16:creationId xmlns:a16="http://schemas.microsoft.com/office/drawing/2014/main" id="{24258074-7965-7FCA-2092-8466B5FAEF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621" r="6383" b="535"/>
          <a:stretch/>
        </p:blipFill>
        <p:spPr>
          <a:xfrm>
            <a:off x="-2771" y="0"/>
            <a:ext cx="12352922" cy="6833810"/>
          </a:xfrm>
          <a:prstGeom prst="rect">
            <a:avLst/>
          </a:prstGeom>
        </p:spPr>
      </p:pic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D99CFB10-FA52-39E6-ECD1-8690B12E9541}"/>
              </a:ext>
            </a:extLst>
          </p:cNvPr>
          <p:cNvSpPr/>
          <p:nvPr/>
        </p:nvSpPr>
        <p:spPr>
          <a:xfrm>
            <a:off x="130628" y="3429000"/>
            <a:ext cx="11930743" cy="2689341"/>
          </a:xfrm>
          <a:prstGeom prst="roundRect">
            <a:avLst>
              <a:gd name="adj" fmla="val 5643"/>
            </a:avLst>
          </a:prstGeom>
          <a:solidFill>
            <a:srgbClr val="9BD0B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3">
            <a:extLst>
              <a:ext uri="{FF2B5EF4-FFF2-40B4-BE49-F238E27FC236}">
                <a16:creationId xmlns:a16="http://schemas.microsoft.com/office/drawing/2014/main" id="{B17CC1B5-B022-BA18-4639-469F851CC1F4}"/>
              </a:ext>
            </a:extLst>
          </p:cNvPr>
          <p:cNvSpPr txBox="1">
            <a:spLocks/>
          </p:cNvSpPr>
          <p:nvPr/>
        </p:nvSpPr>
        <p:spPr>
          <a:xfrm>
            <a:off x="275771" y="2921000"/>
            <a:ext cx="12232744" cy="3197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nb-NO" sz="6600">
                <a:solidFill>
                  <a:schemeClr val="tx1"/>
                </a:solidFill>
                <a:latin typeface="Source Sans Pro"/>
                <a:ea typeface="Source Sans Pro"/>
                <a:cs typeface="Arial"/>
              </a:rPr>
              <a:t>Ungdomsgarantien</a:t>
            </a:r>
          </a:p>
          <a:p>
            <a:pPr algn="ctr"/>
            <a:r>
              <a:rPr lang="nb-NO" sz="6600">
                <a:solidFill>
                  <a:schemeClr val="tx1"/>
                </a:solidFill>
                <a:latin typeface="Source Sans Pro"/>
                <a:ea typeface="Source Sans Pro"/>
                <a:cs typeface="Arial"/>
              </a:rPr>
              <a:t>Implementering i Nordland</a:t>
            </a:r>
            <a:endParaRPr lang="nb-NO" sz="660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9" name="Bilde 8" descr="Et bilde som inneholder Grafikk, Font, logo, tekst&#10;&#10;Automatisk generert beskrivelse">
            <a:extLst>
              <a:ext uri="{FF2B5EF4-FFF2-40B4-BE49-F238E27FC236}">
                <a16:creationId xmlns:a16="http://schemas.microsoft.com/office/drawing/2014/main" id="{425792A6-6648-696F-929C-E77A076E2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71" y="246799"/>
            <a:ext cx="1357710" cy="854969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EDC5420C-C483-0B8D-1ACF-7700592FDCEF}"/>
              </a:ext>
            </a:extLst>
          </p:cNvPr>
          <p:cNvSpPr txBox="1"/>
          <p:nvPr/>
        </p:nvSpPr>
        <p:spPr>
          <a:xfrm flipV="1">
            <a:off x="4724400" y="3061732"/>
            <a:ext cx="2743200" cy="1386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24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963F3D-33A8-ED5C-5EF0-4999FC09E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har vi gjort så langt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253F5B-AF70-754B-47D0-4BC31E347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Opprettet nettverk for ungdomsveiledere i Nordland</a:t>
            </a:r>
          </a:p>
          <a:p>
            <a:r>
              <a:rPr lang="nb-NO"/>
              <a:t>Workshop for leder og veiledere</a:t>
            </a:r>
          </a:p>
          <a:p>
            <a:r>
              <a:rPr lang="nb-NO"/>
              <a:t>Nasjonale nettverksmøter</a:t>
            </a:r>
          </a:p>
          <a:p>
            <a:r>
              <a:rPr lang="nb-NO"/>
              <a:t>Fylket har deltatt i utarbeidelse av faglige føringer</a:t>
            </a:r>
          </a:p>
          <a:p>
            <a:r>
              <a:rPr lang="nb-NO"/>
              <a:t>Møte med ungdomsrepresentanter fra ulike brukerutvalg sentralt</a:t>
            </a:r>
          </a:p>
          <a:p>
            <a:r>
              <a:rPr lang="nb-NO"/>
              <a:t>Nav veiledere fra Nordland har fått kommet med innspill </a:t>
            </a:r>
          </a:p>
          <a:p>
            <a:r>
              <a:rPr lang="nb-NO"/>
              <a:t>Tema på rådgivende ledermøte</a:t>
            </a:r>
          </a:p>
          <a:p>
            <a:r>
              <a:rPr lang="nb-NO"/>
              <a:t>Tema i brukerutvalget i Nordland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993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B2637D5-F13E-2FAD-56B3-4D88038C2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b-NO"/>
              <a:t>Oppdraget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111A4573-E6DB-C072-2C71-D307DFF78A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6339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A455D3-F015-192C-A788-9BAAE4E1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</p:spPr>
        <p:txBody>
          <a:bodyPr anchor="ctr">
            <a:normAutofit/>
          </a:bodyPr>
          <a:lstStyle/>
          <a:p>
            <a:r>
              <a:rPr lang="nb-NO"/>
              <a:t>Ungdomsgarantien- Hva skjer framover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C90A0A3D-AF87-B6D7-B3EE-9EC3D54D32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99230" y="1825625"/>
            <a:ext cx="3859540" cy="4351338"/>
          </a:xfrm>
          <a:prstGeom prst="rect">
            <a:avLst/>
          </a:prstGeom>
        </p:spPr>
      </p:pic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7EA829E8-1C47-E59F-5888-87722BDC9058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63017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2B3E4FA-844C-CAFF-5140-B22ED2549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nb-NO" sz="4800"/>
              <a:t>Hva er ungdomsgarantien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CEE8DBCC-D85C-D6AF-3CBD-1961CEC049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042500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7231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355356-DA99-2C3A-922C-3D9C83204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</p:spPr>
        <p:txBody>
          <a:bodyPr anchor="ctr">
            <a:normAutofit/>
          </a:bodyPr>
          <a:lstStyle/>
          <a:p>
            <a:r>
              <a:rPr lang="nb-NO"/>
              <a:t>Målene  med ny ungdomsgaranti: </a:t>
            </a:r>
          </a:p>
        </p:txBody>
      </p:sp>
      <p:pic>
        <p:nvPicPr>
          <p:cNvPr id="10" name="Plassholder for innhold 9" descr="Elever samlet seg i amfiiotheater">
            <a:extLst>
              <a:ext uri="{FF2B5EF4-FFF2-40B4-BE49-F238E27FC236}">
                <a16:creationId xmlns:a16="http://schemas.microsoft.com/office/drawing/2014/main" id="{B43C4DDA-A5E3-DE67-DC48-6E77C1B021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274769"/>
            <a:ext cx="5181600" cy="3453050"/>
          </a:xfrm>
        </p:spPr>
      </p:pic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5C172E65-438D-AF55-AD15-DEEFBC85230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40920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8376F4F-ADD9-1CD8-978E-A5DA62792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Hva er målgruppa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84D881-AC72-441C-8032-0EB9D963C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600" b="1">
              <a:effectLst/>
            </a:endParaRPr>
          </a:p>
          <a:p>
            <a:r>
              <a:rPr lang="nb-NO" sz="2600" b="0">
                <a:effectLst/>
              </a:rPr>
              <a:t>Ungdomsgarantien gjelder for personer fra fylte 16 år og fram til fylte 30 år som har fått fastslått at de har et behov for bistand fra Arbeids- og velferdsetaten for å komme i ordinært arbeid, jf. </a:t>
            </a:r>
            <a:r>
              <a:rPr lang="nb-NO" sz="2600" b="0" u="sng">
                <a:effectLst/>
                <a:hlinkClick r:id="rId3"/>
              </a:rPr>
              <a:t>arbeids- og velferdsforvaltningsloven § 14a</a:t>
            </a:r>
            <a:r>
              <a:rPr lang="nb-NO" sz="2600" b="0">
                <a:effectLst/>
              </a:rPr>
              <a:t>.</a:t>
            </a:r>
          </a:p>
          <a:p>
            <a:pPr marL="0" indent="0">
              <a:buNone/>
            </a:pPr>
            <a:br>
              <a:rPr lang="nb-NO" sz="2600" b="0">
                <a:effectLst/>
              </a:rPr>
            </a:br>
            <a:endParaRPr lang="nb-NO" sz="2600"/>
          </a:p>
        </p:txBody>
      </p:sp>
    </p:spTree>
    <p:extLst>
      <p:ext uri="{BB962C8B-B14F-4D97-AF65-F5344CB8AC3E}">
        <p14:creationId xmlns:p14="http://schemas.microsoft.com/office/powerpoint/2010/main" val="1506148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9F48308-EF66-9DA1-5C52-12EFAA669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nb-NO" sz="4100">
                <a:solidFill>
                  <a:srgbClr val="FFFFFF"/>
                </a:solidFill>
              </a:rPr>
              <a:t>Fast kontaktperson</a:t>
            </a:r>
          </a:p>
        </p:txBody>
      </p:sp>
      <p:sp>
        <p:nvSpPr>
          <p:cNvPr id="17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B8E93C-6E35-2531-C5BB-8C30F60A2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300" b="0">
                <a:effectLst/>
              </a:rPr>
              <a:t>Unge som omfattes av ungdomsgarantien skal få tilbud om en fast kontaktperson. I tillegg kan de få tilbud om</a:t>
            </a:r>
          </a:p>
          <a:p>
            <a:r>
              <a:rPr lang="nb-NO" sz="1300" b="0">
                <a:effectLst/>
              </a:rPr>
              <a:t>a. regelmessige oppfølgingssamtaler</a:t>
            </a:r>
          </a:p>
          <a:p>
            <a:r>
              <a:rPr lang="nb-NO" sz="1300" b="0">
                <a:effectLst/>
              </a:rPr>
              <a:t>b. veiledning om hvilke muligheter som finnes i arbeidsmarkedet med utgangspunkt i den enkeltes jobbønsker og forutsetninger</a:t>
            </a:r>
          </a:p>
          <a:p>
            <a:r>
              <a:rPr lang="nb-NO" sz="1300" b="0">
                <a:effectLst/>
              </a:rPr>
              <a:t>c. vurdering av utdanningsmuligheter og kvalifiserende tiltak basert på den enkeltes forutsetninger, behov, jobbønsker og situasjonen i arbeidsmarkedet</a:t>
            </a:r>
          </a:p>
          <a:p>
            <a:r>
              <a:rPr lang="nb-NO" sz="1300" b="0">
                <a:effectLst/>
              </a:rPr>
              <a:t>d. hjelp til og veiledning om arbeidsrelaterte, sosiale og økonomiske forhold</a:t>
            </a:r>
          </a:p>
          <a:p>
            <a:r>
              <a:rPr lang="nb-NO" sz="1300" b="0">
                <a:effectLst/>
              </a:rPr>
              <a:t>e. bistand til å samhandle med andre relevante instanser, blant annet utdanningsmyndighetene, barneverntjenesten og helsetjenesten</a:t>
            </a:r>
          </a:p>
          <a:p>
            <a:r>
              <a:rPr lang="nb-NO" sz="1300" b="0">
                <a:effectLst/>
              </a:rPr>
              <a:t>f. tilrettelegging og hjelpemidler på arbeidsplassen tilpasset den enkeltes behov og i samarbeid med arbeidsgiver</a:t>
            </a:r>
          </a:p>
          <a:p>
            <a:pPr marL="0" indent="0">
              <a:buNone/>
            </a:pPr>
            <a:br>
              <a:rPr lang="nb-NO" sz="1300" b="0">
                <a:effectLst/>
              </a:rPr>
            </a:br>
            <a:endParaRPr lang="nb-NO" sz="1300"/>
          </a:p>
        </p:txBody>
      </p:sp>
    </p:spTree>
    <p:extLst>
      <p:ext uri="{BB962C8B-B14F-4D97-AF65-F5344CB8AC3E}">
        <p14:creationId xmlns:p14="http://schemas.microsoft.com/office/powerpoint/2010/main" val="3397739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A0D45F-73E0-43E9-BBF4-F2EE9D100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nb-NO" sz="2400" b="1" i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En oppfølgingsgaranti</a:t>
            </a:r>
            <a:br>
              <a:rPr lang="nb-NO" sz="2400" b="1" i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</a:br>
            <a:endParaRPr lang="nb-NO" sz="24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4676CDA-37EA-5627-6522-E59653C49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nb-NO" sz="1500" b="0" i="0">
                <a:effectLst/>
                <a:latin typeface="Segoe UI" panose="020B0502040204020203" pitchFamily="34" charset="0"/>
              </a:rPr>
              <a:t>Ungdomsgarantien er fremfor alt en oppfølgingsgaranti, der alle som er i målgruppen skal sikres rask hjelp og tett oppfølging så lenge det er nødvendig. </a:t>
            </a:r>
          </a:p>
          <a:p>
            <a:pPr marL="0" indent="0">
              <a:buNone/>
            </a:pPr>
            <a:endParaRPr lang="nb-NO" sz="1500" b="0" i="0">
              <a:effectLst/>
              <a:latin typeface="Segoe UI" panose="020B0502040204020203" pitchFamily="34" charset="0"/>
            </a:endParaRPr>
          </a:p>
          <a:p>
            <a:r>
              <a:rPr lang="nb-NO" sz="1500" b="0" i="0">
                <a:effectLst/>
                <a:latin typeface="Segoe UI" panose="020B0502040204020203" pitchFamily="34" charset="0"/>
              </a:rPr>
              <a:t>For å få til dette, er det et sentralt grep i den nye ungdomsgarantien at den enkelte veileder skal følge opp færre unge enn de gjør i dag. Vi jobber derfor målrettet for at den enkelte veileder skal følge opp færre unge enn de gjør i dag. </a:t>
            </a:r>
          </a:p>
          <a:p>
            <a:pPr marL="0" indent="0">
              <a:buNone/>
            </a:pPr>
            <a:br>
              <a:rPr lang="nb-NO" sz="1500" b="0" i="0">
                <a:effectLst/>
                <a:latin typeface="Segoe UI" panose="020B0502040204020203" pitchFamily="34" charset="0"/>
              </a:rPr>
            </a:br>
            <a:endParaRPr lang="nb-NO" sz="1500" b="0" i="0">
              <a:effectLst/>
              <a:latin typeface="Segoe UI" panose="020B0502040204020203" pitchFamily="34" charset="0"/>
            </a:endParaRPr>
          </a:p>
          <a:p>
            <a:r>
              <a:rPr lang="nb-NO" sz="1500" b="0" i="0">
                <a:effectLst/>
                <a:latin typeface="Segoe UI" panose="020B0502040204020203" pitchFamily="34" charset="0"/>
              </a:rPr>
              <a:t>Oppfølgingen gis sammenhengende i hele garantiperioden.</a:t>
            </a:r>
            <a:endParaRPr lang="nb-NO" sz="1500"/>
          </a:p>
        </p:txBody>
      </p:sp>
    </p:spTree>
    <p:extLst>
      <p:ext uri="{BB962C8B-B14F-4D97-AF65-F5344CB8AC3E}">
        <p14:creationId xmlns:p14="http://schemas.microsoft.com/office/powerpoint/2010/main" val="2086977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167E884-10E6-0006-2710-089296590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Støtte til arbeidsgivere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5FB137-CD1A-6874-8FA2-B9F47B616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nb-NO" sz="2600" b="0">
                <a:effectLst/>
              </a:rPr>
              <a:t>Arbeidsgivere som ansetter deltakere i ungdomsgarantien, kan få tilbud om nødvendig oppfølging og veiledning. Det er en forutsetning at behovet for bistand går utover arbeidsgivers tilretteleggingsplikt etter </a:t>
            </a:r>
            <a:r>
              <a:rPr lang="nb-NO" sz="2600" b="0" u="sng">
                <a:effectLst/>
                <a:hlinkClick r:id="rId3"/>
              </a:rPr>
              <a:t>arbeidsmiljøloven § 4-2</a:t>
            </a:r>
            <a:r>
              <a:rPr lang="nb-NO" sz="2600" b="0">
                <a:effectLst/>
              </a:rPr>
              <a:t>.</a:t>
            </a:r>
          </a:p>
          <a:p>
            <a:pPr marL="0" indent="0">
              <a:buNone/>
            </a:pPr>
            <a:br>
              <a:rPr lang="nb-NO" sz="2600" b="0">
                <a:effectLst/>
              </a:rPr>
            </a:br>
            <a:endParaRPr lang="nb-NO" sz="2600"/>
          </a:p>
        </p:txBody>
      </p:sp>
    </p:spTree>
    <p:extLst>
      <p:ext uri="{BB962C8B-B14F-4D97-AF65-F5344CB8AC3E}">
        <p14:creationId xmlns:p14="http://schemas.microsoft.com/office/powerpoint/2010/main" val="2746298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157188D-6B76-B9F5-B0E5-26BA07B53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nb-NO" sz="3100" b="1" i="0">
                <a:effectLst/>
                <a:latin typeface="Segoe UI" panose="020B0502040204020203" pitchFamily="34" charset="0"/>
              </a:rPr>
              <a:t>Brukermedvirkning</a:t>
            </a:r>
            <a:br>
              <a:rPr lang="nb-NO" sz="3100" b="1" i="0">
                <a:effectLst/>
                <a:latin typeface="Segoe UI" panose="020B0502040204020203" pitchFamily="34" charset="0"/>
              </a:rPr>
            </a:br>
            <a:endParaRPr lang="nb-NO" sz="31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2850A68D-2241-AF38-5CFA-2D5F8A9154F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2102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AV">
      <a:dk1>
        <a:srgbClr val="000000"/>
      </a:dk1>
      <a:lt1>
        <a:srgbClr val="FFFFFF"/>
      </a:lt1>
      <a:dk2>
        <a:srgbClr val="3E3832"/>
      </a:dk2>
      <a:lt2>
        <a:srgbClr val="E9E7E7"/>
      </a:lt2>
      <a:accent1>
        <a:srgbClr val="C30000"/>
      </a:accent1>
      <a:accent2>
        <a:srgbClr val="0067C5"/>
      </a:accent2>
      <a:accent3>
        <a:srgbClr val="A2AD00"/>
      </a:accent3>
      <a:accent4>
        <a:srgbClr val="FF9100"/>
      </a:accent4>
      <a:accent5>
        <a:srgbClr val="06893A"/>
      </a:accent5>
      <a:accent6>
        <a:srgbClr val="634689"/>
      </a:accent6>
      <a:hlink>
        <a:srgbClr val="0067C5"/>
      </a:hlink>
      <a:folHlink>
        <a:srgbClr val="6346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A1FB287-42EA-4442-8B95-FC49B47206AC}" vid="{332084AD-AA22-453E-A7B6-EBA71D8AE16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-tema">
  <a:themeElements>
    <a:clrScheme name="NAV">
      <a:dk1>
        <a:srgbClr val="000000"/>
      </a:dk1>
      <a:lt1>
        <a:srgbClr val="FFFFFF"/>
      </a:lt1>
      <a:dk2>
        <a:srgbClr val="3E3832"/>
      </a:dk2>
      <a:lt2>
        <a:srgbClr val="E9E7E7"/>
      </a:lt2>
      <a:accent1>
        <a:srgbClr val="C30000"/>
      </a:accent1>
      <a:accent2>
        <a:srgbClr val="0067C5"/>
      </a:accent2>
      <a:accent3>
        <a:srgbClr val="A2AD00"/>
      </a:accent3>
      <a:accent4>
        <a:srgbClr val="FF9100"/>
      </a:accent4>
      <a:accent5>
        <a:srgbClr val="06893A"/>
      </a:accent5>
      <a:accent6>
        <a:srgbClr val="634689"/>
      </a:accent6>
      <a:hlink>
        <a:srgbClr val="0067C5"/>
      </a:hlink>
      <a:folHlink>
        <a:srgbClr val="6346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V_Lys Grå  -  Skrivebeskyttet" id="{DBD730C8-2CA9-4140-8445-B508A1E44AE7}" vid="{44F7CF81-C891-4316-9217-5F42387CC704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11DEA8177DABD438B246C0A3BC00F63" ma:contentTypeVersion="3" ma:contentTypeDescription="Opprett et nytt dokument." ma:contentTypeScope="" ma:versionID="f6c4969f9bdbd96460ef6fc79f12947e">
  <xsd:schema xmlns:xsd="http://www.w3.org/2001/XMLSchema" xmlns:xs="http://www.w3.org/2001/XMLSchema" xmlns:p="http://schemas.microsoft.com/office/2006/metadata/properties" xmlns:ns2="5234cf66-1c79-46f0-9910-b456f3cfe76c" targetNamespace="http://schemas.microsoft.com/office/2006/metadata/properties" ma:root="true" ma:fieldsID="0d6b01d224fa4a039211204d5ca38c82" ns2:_="">
    <xsd:import namespace="5234cf66-1c79-46f0-9910-b456f3cfe7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34cf66-1c79-46f0-9910-b456f3cfe7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BA16CF-69EA-4443-BEE0-73385E2EED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393DD9-6B00-4E6C-9B35-AE3FCA151664}">
  <ds:schemaRefs>
    <ds:schemaRef ds:uri="5234cf66-1c79-46f0-9910-b456f3cfe76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C591905-A811-45D1-A44B-D4999240A5F2}">
  <ds:schemaRefs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5234cf66-1c79-46f0-9910-b456f3cfe76c"/>
    <ds:schemaRef ds:uri="http://purl.org/dc/dcmitype/"/>
    <ds:schemaRef ds:uri="http://schemas.microsoft.com/office/2006/documentManagement/typ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NAV_Lys Grå</Template>
  <TotalTime>0</TotalTime>
  <Words>917</Words>
  <Application>Microsoft Office PowerPoint</Application>
  <PresentationFormat>Widescreen</PresentationFormat>
  <Paragraphs>126</Paragraphs>
  <Slides>20</Slides>
  <Notes>19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Segoe UI</vt:lpstr>
      <vt:lpstr>Source Sans Pro</vt:lpstr>
      <vt:lpstr>Office-tema</vt:lpstr>
      <vt:lpstr>Office-tema</vt:lpstr>
      <vt:lpstr>1_Office-tema</vt:lpstr>
      <vt:lpstr>Ungdomsgarantien</vt:lpstr>
      <vt:lpstr>Oppdraget</vt:lpstr>
      <vt:lpstr>Hva er ungdomsgarantien</vt:lpstr>
      <vt:lpstr>Målene  med ny ungdomsgaranti: </vt:lpstr>
      <vt:lpstr>Hva er målgruppa</vt:lpstr>
      <vt:lpstr>Fast kontaktperson</vt:lpstr>
      <vt:lpstr>En oppfølgingsgaranti </vt:lpstr>
      <vt:lpstr>Støtte til arbeidsgivere</vt:lpstr>
      <vt:lpstr>Brukermedvirkning </vt:lpstr>
      <vt:lpstr>Hva er det vi garanterer?</vt:lpstr>
      <vt:lpstr>Nordland</vt:lpstr>
      <vt:lpstr>PowerPoint-presentasjon</vt:lpstr>
      <vt:lpstr>PowerPoint-presentasjon</vt:lpstr>
      <vt:lpstr>Nordland kort oppsummert </vt:lpstr>
      <vt:lpstr>Størst fylkesvise forskjeller i porteføljer blant statlige ansatte </vt:lpstr>
      <vt:lpstr>Ny Survey</vt:lpstr>
      <vt:lpstr>Kvalitetsgjennomgang</vt:lpstr>
      <vt:lpstr>PowerPoint-presentasjon</vt:lpstr>
      <vt:lpstr>Hva har vi gjort så langt </vt:lpstr>
      <vt:lpstr>Ungdomsgarantien- Hva skjer framover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subject/>
  <dc:creator>Bakkerud, Turid</dc:creator>
  <cp:keywords/>
  <dc:description/>
  <cp:lastModifiedBy>Bakkerud, Turid</cp:lastModifiedBy>
  <cp:revision>1</cp:revision>
  <cp:lastPrinted>2020-04-21T11:47:02Z</cp:lastPrinted>
  <dcterms:created xsi:type="dcterms:W3CDTF">2023-09-11T10:46:02Z</dcterms:created>
  <dcterms:modified xsi:type="dcterms:W3CDTF">2023-09-14T12:19:20Z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0x010100111DEA8177DABD438B246C0A3BC00F63</vt:lpwstr>
  </property>
  <property fmtid="{D5CDD505-2E9C-101B-9397-08002B2CF9AE}" pid="3" name="MSIP_Label_d3491420-1ae2-4120-89e6-e6f668f067e2_Enabled">
    <vt:lpwstr>true</vt:lpwstr>
  </property>
  <property fmtid="{D5CDD505-2E9C-101B-9397-08002B2CF9AE}" pid="4" name="MSIP_Label_d3491420-1ae2-4120-89e6-e6f668f067e2_SetDate">
    <vt:lpwstr>2020-07-17T08:49:13Z</vt:lpwstr>
  </property>
  <property fmtid="{D5CDD505-2E9C-101B-9397-08002B2CF9AE}" pid="5" name="MSIP_Label_d3491420-1ae2-4120-89e6-e6f668f067e2_Method">
    <vt:lpwstr>Standard</vt:lpwstr>
  </property>
  <property fmtid="{D5CDD505-2E9C-101B-9397-08002B2CF9AE}" pid="6" name="MSIP_Label_d3491420-1ae2-4120-89e6-e6f668f067e2_Name">
    <vt:lpwstr>d3491420-1ae2-4120-89e6-e6f668f067e2</vt:lpwstr>
  </property>
  <property fmtid="{D5CDD505-2E9C-101B-9397-08002B2CF9AE}" pid="7" name="MSIP_Label_d3491420-1ae2-4120-89e6-e6f668f067e2_SiteId">
    <vt:lpwstr>62366534-1ec3-4962-8869-9b5535279d0b</vt:lpwstr>
  </property>
  <property fmtid="{D5CDD505-2E9C-101B-9397-08002B2CF9AE}" pid="8" name="MSIP_Label_d3491420-1ae2-4120-89e6-e6f668f067e2_ActionId">
    <vt:lpwstr>decbf3b8-f303-46e2-94e0-ff02031cb784</vt:lpwstr>
  </property>
  <property fmtid="{D5CDD505-2E9C-101B-9397-08002B2CF9AE}" pid="9" name="MSIP_Label_d3491420-1ae2-4120-89e6-e6f668f067e2_ContentBits">
    <vt:lpwstr>0</vt:lpwstr>
  </property>
  <property fmtid="{D5CDD505-2E9C-101B-9397-08002B2CF9AE}" pid="10" name="Order">
    <vt:r8>200</vt:r8>
  </property>
  <property fmtid="{D5CDD505-2E9C-101B-9397-08002B2CF9AE}" pid="11" name="xd_Signature">
    <vt:bool>false</vt:bool>
  </property>
  <property fmtid="{D5CDD505-2E9C-101B-9397-08002B2CF9AE}" pid="12" name="xd_ProgID">
    <vt:lpwstr/>
  </property>
  <property fmtid="{D5CDD505-2E9C-101B-9397-08002B2CF9AE}" pid="13" name="_ExtendedDescription">
    <vt:lpwstr/>
  </property>
  <property fmtid="{D5CDD505-2E9C-101B-9397-08002B2CF9AE}" pid="14" name="TriggerFlowInfo">
    <vt:lpwstr/>
  </property>
  <property fmtid="{D5CDD505-2E9C-101B-9397-08002B2CF9AE}" pid="15" name="ComplianceAssetId">
    <vt:lpwstr/>
  </property>
  <property fmtid="{D5CDD505-2E9C-101B-9397-08002B2CF9AE}" pid="16" name="TemplateUrl">
    <vt:lpwstr/>
  </property>
  <property fmtid="{D5CDD505-2E9C-101B-9397-08002B2CF9AE}" pid="17" name="MediaServiceImageTags">
    <vt:lpwstr/>
  </property>
</Properties>
</file>