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Lst>
  <p:notesMasterIdLst>
    <p:notesMasterId r:id="rId17"/>
  </p:notesMasterIdLst>
  <p:sldIdLst>
    <p:sldId id="2147474338" r:id="rId6"/>
    <p:sldId id="257" r:id="rId7"/>
    <p:sldId id="2147474329" r:id="rId8"/>
    <p:sldId id="2147474335" r:id="rId9"/>
    <p:sldId id="2147474330" r:id="rId10"/>
    <p:sldId id="2147474337" r:id="rId11"/>
    <p:sldId id="2147474336" r:id="rId12"/>
    <p:sldId id="2147474331" r:id="rId13"/>
    <p:sldId id="2147474332" r:id="rId14"/>
    <p:sldId id="2147474333" r:id="rId15"/>
    <p:sldId id="2147474334" r:id="rId1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C2BF"/>
    <a:srgbClr val="E9E7E7"/>
    <a:srgbClr val="3E3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5DE5EE-3944-4AF0-8CC4-7D288B20447B}" v="6" dt="2026-01-28T17:00:10.189"/>
    <p1510:client id="{345614F2-7E68-4815-85BB-95736BF93493}" v="10" dt="2026-01-29T09:06:50.162"/>
    <p1510:client id="{F3746C0C-FE6E-A346-B274-94E00D950980}" v="5" dt="2026-01-29T11:11:56.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øymo, Kristin" userId="ed726136-bc80-4698-b9ce-aeace3b810ad" providerId="ADAL" clId="{F10E3467-0952-57F9-B882-1A6EFF5F2767}"/>
    <pc:docChg chg="addSld delSld modSld sldOrd">
      <pc:chgData name="Røymo, Kristin" userId="ed726136-bc80-4698-b9ce-aeace3b810ad" providerId="ADAL" clId="{F10E3467-0952-57F9-B882-1A6EFF5F2767}" dt="2026-01-29T11:11:56.807" v="4" actId="20578"/>
      <pc:docMkLst>
        <pc:docMk/>
      </pc:docMkLst>
      <pc:sldChg chg="modSp del mod">
        <pc:chgData name="Røymo, Kristin" userId="ed726136-bc80-4698-b9ce-aeace3b810ad" providerId="ADAL" clId="{F10E3467-0952-57F9-B882-1A6EFF5F2767}" dt="2026-01-29T09:07:32.830" v="3" actId="2696"/>
        <pc:sldMkLst>
          <pc:docMk/>
          <pc:sldMk cId="500582401" sldId="256"/>
        </pc:sldMkLst>
        <pc:spChg chg="mod">
          <ac:chgData name="Røymo, Kristin" userId="ed726136-bc80-4698-b9ce-aeace3b810ad" providerId="ADAL" clId="{F10E3467-0952-57F9-B882-1A6EFF5F2767}" dt="2026-01-29T09:07:14.338" v="0" actId="20577"/>
          <ac:spMkLst>
            <pc:docMk/>
            <pc:sldMk cId="500582401" sldId="256"/>
            <ac:spMk id="5" creationId="{972C9742-7508-1E46-970C-66D5DB19D6F4}"/>
          </ac:spMkLst>
        </pc:spChg>
      </pc:sldChg>
      <pc:sldChg chg="add">
        <pc:chgData name="Røymo, Kristin" userId="ed726136-bc80-4698-b9ce-aeace3b810ad" providerId="ADAL" clId="{F10E3467-0952-57F9-B882-1A6EFF5F2767}" dt="2026-01-29T09:07:30.076" v="2"/>
        <pc:sldMkLst>
          <pc:docMk/>
          <pc:sldMk cId="748303489" sldId="257"/>
        </pc:sldMkLst>
      </pc:sldChg>
      <pc:sldChg chg="ord">
        <pc:chgData name="Røymo, Kristin" userId="ed726136-bc80-4698-b9ce-aeace3b810ad" providerId="ADAL" clId="{F10E3467-0952-57F9-B882-1A6EFF5F2767}" dt="2026-01-29T11:11:56.807" v="4" actId="20578"/>
        <pc:sldMkLst>
          <pc:docMk/>
          <pc:sldMk cId="466495859" sldId="2147474336"/>
        </pc:sldMkLst>
      </pc:sldChg>
      <pc:sldChg chg="add">
        <pc:chgData name="Røymo, Kristin" userId="ed726136-bc80-4698-b9ce-aeace3b810ad" providerId="ADAL" clId="{F10E3467-0952-57F9-B882-1A6EFF5F2767}" dt="2026-01-29T09:07:23.765" v="1"/>
        <pc:sldMkLst>
          <pc:docMk/>
          <pc:sldMk cId="3937304246" sldId="2147474338"/>
        </pc:sldMkLst>
      </pc:sldChg>
    </pc:docChg>
  </pc:docChgLst>
  <pc:docChgLst>
    <pc:chgData name="Røymo, Kristin" userId="S::kristin.roymo@nav.no::ed726136-bc80-4698-b9ce-aeace3b810ad" providerId="AD" clId="Web-{345614F2-7E68-4815-85BB-95736BF93493}"/>
    <pc:docChg chg="modSld sldOrd">
      <pc:chgData name="Røymo, Kristin" userId="S::kristin.roymo@nav.no::ed726136-bc80-4698-b9ce-aeace3b810ad" providerId="AD" clId="Web-{345614F2-7E68-4815-85BB-95736BF93493}" dt="2026-01-29T09:06:47.880" v="9" actId="20577"/>
      <pc:docMkLst>
        <pc:docMk/>
      </pc:docMkLst>
      <pc:sldChg chg="modSp ord">
        <pc:chgData name="Røymo, Kristin" userId="S::kristin.roymo@nav.no::ed726136-bc80-4698-b9ce-aeace3b810ad" providerId="AD" clId="Web-{345614F2-7E68-4815-85BB-95736BF93493}" dt="2026-01-29T09:06:47.880" v="9" actId="20577"/>
        <pc:sldMkLst>
          <pc:docMk/>
          <pc:sldMk cId="1470253132" sldId="2147474335"/>
        </pc:sldMkLst>
        <pc:spChg chg="mod">
          <ac:chgData name="Røymo, Kristin" userId="S::kristin.roymo@nav.no::ed726136-bc80-4698-b9ce-aeace3b810ad" providerId="AD" clId="Web-{345614F2-7E68-4815-85BB-95736BF93493}" dt="2026-01-29T09:06:47.880" v="9" actId="20577"/>
          <ac:spMkLst>
            <pc:docMk/>
            <pc:sldMk cId="1470253132" sldId="2147474335"/>
            <ac:spMk id="2" creationId="{C24EEF9B-BEE5-8DA8-930C-1452D6B6A6E1}"/>
          </ac:spMkLst>
        </pc:spChg>
      </pc:sldChg>
      <pc:sldChg chg="modSp ord">
        <pc:chgData name="Røymo, Kristin" userId="S::kristin.roymo@nav.no::ed726136-bc80-4698-b9ce-aeace3b810ad" providerId="AD" clId="Web-{345614F2-7E68-4815-85BB-95736BF93493}" dt="2026-01-29T09:06:42.521" v="6" actId="20577"/>
        <pc:sldMkLst>
          <pc:docMk/>
          <pc:sldMk cId="107178866" sldId="2147474337"/>
        </pc:sldMkLst>
        <pc:spChg chg="mod">
          <ac:chgData name="Røymo, Kristin" userId="S::kristin.roymo@nav.no::ed726136-bc80-4698-b9ce-aeace3b810ad" providerId="AD" clId="Web-{345614F2-7E68-4815-85BB-95736BF93493}" dt="2026-01-29T09:06:42.521" v="6" actId="20577"/>
          <ac:spMkLst>
            <pc:docMk/>
            <pc:sldMk cId="107178866" sldId="2147474337"/>
            <ac:spMk id="2" creationId="{22D26641-0592-2C48-0E7E-99F46E64D34F}"/>
          </ac:spMkLst>
        </pc:spChg>
      </pc:sldChg>
    </pc:docChg>
  </pc:docChgLst>
  <pc:docChgLst>
    <pc:chgData name="Dahl, Siri Einvold" userId="634883a4-1082-45bb-b527-93c6496548b8" providerId="ADAL" clId="{E7D7173E-B821-4BFF-ACBE-22D564986A07}"/>
    <pc:docChg chg="undo custSel addSld delSld modSld">
      <pc:chgData name="Dahl, Siri Einvold" userId="634883a4-1082-45bb-b527-93c6496548b8" providerId="ADAL" clId="{E7D7173E-B821-4BFF-ACBE-22D564986A07}" dt="2026-01-28T17:03:17.789" v="1455" actId="26606"/>
      <pc:docMkLst>
        <pc:docMk/>
      </pc:docMkLst>
      <pc:sldChg chg="modSp mod">
        <pc:chgData name="Dahl, Siri Einvold" userId="634883a4-1082-45bb-b527-93c6496548b8" providerId="ADAL" clId="{E7D7173E-B821-4BFF-ACBE-22D564986A07}" dt="2026-01-28T17:02:28.427" v="1401" actId="20577"/>
        <pc:sldMkLst>
          <pc:docMk/>
          <pc:sldMk cId="3816984827" sldId="2147474330"/>
        </pc:sldMkLst>
        <pc:spChg chg="mod">
          <ac:chgData name="Dahl, Siri Einvold" userId="634883a4-1082-45bb-b527-93c6496548b8" providerId="ADAL" clId="{E7D7173E-B821-4BFF-ACBE-22D564986A07}" dt="2026-01-28T17:02:28.427" v="1401" actId="20577"/>
          <ac:spMkLst>
            <pc:docMk/>
            <pc:sldMk cId="3816984827" sldId="2147474330"/>
            <ac:spMk id="2" creationId="{8F1B7BEA-3AD9-6137-BE74-1DB3786DCD94}"/>
          </ac:spMkLst>
        </pc:spChg>
      </pc:sldChg>
      <pc:sldChg chg="addSp delSp modSp new mod modNotesTx">
        <pc:chgData name="Dahl, Siri Einvold" userId="634883a4-1082-45bb-b527-93c6496548b8" providerId="ADAL" clId="{E7D7173E-B821-4BFF-ACBE-22D564986A07}" dt="2026-01-28T17:02:44.286" v="1422" actId="20577"/>
        <pc:sldMkLst>
          <pc:docMk/>
          <pc:sldMk cId="1470253132" sldId="2147474335"/>
        </pc:sldMkLst>
        <pc:spChg chg="mod">
          <ac:chgData name="Dahl, Siri Einvold" userId="634883a4-1082-45bb-b527-93c6496548b8" providerId="ADAL" clId="{E7D7173E-B821-4BFF-ACBE-22D564986A07}" dt="2026-01-28T17:02:44.286" v="1422" actId="20577"/>
          <ac:spMkLst>
            <pc:docMk/>
            <pc:sldMk cId="1470253132" sldId="2147474335"/>
            <ac:spMk id="2" creationId="{C24EEF9B-BEE5-8DA8-930C-1452D6B6A6E1}"/>
          </ac:spMkLst>
        </pc:spChg>
        <pc:spChg chg="add del mod">
          <ac:chgData name="Dahl, Siri Einvold" userId="634883a4-1082-45bb-b527-93c6496548b8" providerId="ADAL" clId="{E7D7173E-B821-4BFF-ACBE-22D564986A07}" dt="2026-01-28T16:33:01.529" v="972" actId="26606"/>
          <ac:spMkLst>
            <pc:docMk/>
            <pc:sldMk cId="1470253132" sldId="2147474335"/>
            <ac:spMk id="3" creationId="{947B56F7-BE6E-04A1-A28C-8B96F3E953D9}"/>
          </ac:spMkLst>
        </pc:spChg>
        <pc:spChg chg="del">
          <ac:chgData name="Dahl, Siri Einvold" userId="634883a4-1082-45bb-b527-93c6496548b8" providerId="ADAL" clId="{E7D7173E-B821-4BFF-ACBE-22D564986A07}" dt="2026-01-28T16:32:52.981" v="969" actId="22"/>
          <ac:spMkLst>
            <pc:docMk/>
            <pc:sldMk cId="1470253132" sldId="2147474335"/>
            <ac:spMk id="4" creationId="{E5018BEE-B893-E431-C792-7C05AA518989}"/>
          </ac:spMkLst>
        </pc:spChg>
        <pc:graphicFrameChg chg="add mod">
          <ac:chgData name="Dahl, Siri Einvold" userId="634883a4-1082-45bb-b527-93c6496548b8" providerId="ADAL" clId="{E7D7173E-B821-4BFF-ACBE-22D564986A07}" dt="2026-01-28T16:21:37.819" v="49"/>
          <ac:graphicFrameMkLst>
            <pc:docMk/>
            <pc:sldMk cId="1470253132" sldId="2147474335"/>
            <ac:graphicFrameMk id="5" creationId="{108BA91E-773B-9884-478F-7B6DDF93C8A1}"/>
          </ac:graphicFrameMkLst>
        </pc:graphicFrameChg>
        <pc:picChg chg="add mod ord">
          <ac:chgData name="Dahl, Siri Einvold" userId="634883a4-1082-45bb-b527-93c6496548b8" providerId="ADAL" clId="{E7D7173E-B821-4BFF-ACBE-22D564986A07}" dt="2026-01-28T16:33:01.529" v="972" actId="26606"/>
          <ac:picMkLst>
            <pc:docMk/>
            <pc:sldMk cId="1470253132" sldId="2147474335"/>
            <ac:picMk id="7" creationId="{49F7A52C-835F-649F-4403-2936B9A182BA}"/>
          </ac:picMkLst>
        </pc:picChg>
      </pc:sldChg>
      <pc:sldChg chg="addSp modSp new mod modClrScheme chgLayout modNotesTx">
        <pc:chgData name="Dahl, Siri Einvold" userId="634883a4-1082-45bb-b527-93c6496548b8" providerId="ADAL" clId="{E7D7173E-B821-4BFF-ACBE-22D564986A07}" dt="2026-01-28T16:54:14.420" v="1175" actId="26606"/>
        <pc:sldMkLst>
          <pc:docMk/>
          <pc:sldMk cId="466495859" sldId="2147474336"/>
        </pc:sldMkLst>
        <pc:spChg chg="mod">
          <ac:chgData name="Dahl, Siri Einvold" userId="634883a4-1082-45bb-b527-93c6496548b8" providerId="ADAL" clId="{E7D7173E-B821-4BFF-ACBE-22D564986A07}" dt="2026-01-28T16:54:14.420" v="1175" actId="26606"/>
          <ac:spMkLst>
            <pc:docMk/>
            <pc:sldMk cId="466495859" sldId="2147474336"/>
            <ac:spMk id="2" creationId="{31EE32FB-0697-8D37-E2F0-54262E82ED86}"/>
          </ac:spMkLst>
        </pc:spChg>
        <pc:spChg chg="mod">
          <ac:chgData name="Dahl, Siri Einvold" userId="634883a4-1082-45bb-b527-93c6496548b8" providerId="ADAL" clId="{E7D7173E-B821-4BFF-ACBE-22D564986A07}" dt="2026-01-28T16:54:14.420" v="1175" actId="26606"/>
          <ac:spMkLst>
            <pc:docMk/>
            <pc:sldMk cId="466495859" sldId="2147474336"/>
            <ac:spMk id="3" creationId="{3E5C1D7F-B7F4-E3A9-BDA5-165F02939454}"/>
          </ac:spMkLst>
        </pc:spChg>
        <pc:picChg chg="add mod">
          <ac:chgData name="Dahl, Siri Einvold" userId="634883a4-1082-45bb-b527-93c6496548b8" providerId="ADAL" clId="{E7D7173E-B821-4BFF-ACBE-22D564986A07}" dt="2026-01-28T16:54:14.420" v="1175" actId="26606"/>
          <ac:picMkLst>
            <pc:docMk/>
            <pc:sldMk cId="466495859" sldId="2147474336"/>
            <ac:picMk id="5" creationId="{8044D049-15F9-74E5-74A5-8D71D2194AE2}"/>
          </ac:picMkLst>
        </pc:picChg>
      </pc:sldChg>
      <pc:sldChg chg="new del">
        <pc:chgData name="Dahl, Siri Einvold" userId="634883a4-1082-45bb-b527-93c6496548b8" providerId="ADAL" clId="{E7D7173E-B821-4BFF-ACBE-22D564986A07}" dt="2026-01-28T16:32:35.598" v="937" actId="47"/>
        <pc:sldMkLst>
          <pc:docMk/>
          <pc:sldMk cId="2335478919" sldId="2147474336"/>
        </pc:sldMkLst>
      </pc:sldChg>
      <pc:sldChg chg="addSp delSp modSp new mod">
        <pc:chgData name="Dahl, Siri Einvold" userId="634883a4-1082-45bb-b527-93c6496548b8" providerId="ADAL" clId="{E7D7173E-B821-4BFF-ACBE-22D564986A07}" dt="2026-01-28T17:03:17.789" v="1455" actId="26606"/>
        <pc:sldMkLst>
          <pc:docMk/>
          <pc:sldMk cId="107178866" sldId="2147474337"/>
        </pc:sldMkLst>
        <pc:spChg chg="mod">
          <ac:chgData name="Dahl, Siri Einvold" userId="634883a4-1082-45bb-b527-93c6496548b8" providerId="ADAL" clId="{E7D7173E-B821-4BFF-ACBE-22D564986A07}" dt="2026-01-28T17:03:17.789" v="1455" actId="26606"/>
          <ac:spMkLst>
            <pc:docMk/>
            <pc:sldMk cId="107178866" sldId="2147474337"/>
            <ac:spMk id="2" creationId="{22D26641-0592-2C48-0E7E-99F46E64D34F}"/>
          </ac:spMkLst>
        </pc:spChg>
        <pc:spChg chg="mod">
          <ac:chgData name="Dahl, Siri Einvold" userId="634883a4-1082-45bb-b527-93c6496548b8" providerId="ADAL" clId="{E7D7173E-B821-4BFF-ACBE-22D564986A07}" dt="2026-01-28T17:03:17.789" v="1455" actId="26606"/>
          <ac:spMkLst>
            <pc:docMk/>
            <pc:sldMk cId="107178866" sldId="2147474337"/>
            <ac:spMk id="3" creationId="{B5315A77-1F39-B523-8CCD-5C1BB1DF238F}"/>
          </ac:spMkLst>
        </pc:spChg>
        <pc:spChg chg="del mod">
          <ac:chgData name="Dahl, Siri Einvold" userId="634883a4-1082-45bb-b527-93c6496548b8" providerId="ADAL" clId="{E7D7173E-B821-4BFF-ACBE-22D564986A07}" dt="2026-01-28T17:03:17.789" v="1455" actId="26606"/>
          <ac:spMkLst>
            <pc:docMk/>
            <pc:sldMk cId="107178866" sldId="2147474337"/>
            <ac:spMk id="4" creationId="{C4227CD2-EA2B-0664-16AF-1A5074B65DA9}"/>
          </ac:spMkLst>
        </pc:spChg>
        <pc:picChg chg="add mod">
          <ac:chgData name="Dahl, Siri Einvold" userId="634883a4-1082-45bb-b527-93c6496548b8" providerId="ADAL" clId="{E7D7173E-B821-4BFF-ACBE-22D564986A07}" dt="2026-01-28T17:03:17.789" v="1455" actId="26606"/>
          <ac:picMkLst>
            <pc:docMk/>
            <pc:sldMk cId="107178866" sldId="2147474337"/>
            <ac:picMk id="6" creationId="{00FB8EBB-CE73-E0FA-70F8-265849F162E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B06FD-D711-124E-A3E3-0FBE1F8F0CE4}" type="datetimeFigureOut">
              <a:rPr lang="nb-NO" smtClean="0"/>
              <a:t>29.01.2026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B4BBF-70B9-8047-B02F-2484F1EA6A40}" type="slidenum">
              <a:rPr lang="nb-NO" smtClean="0"/>
              <a:t>‹#›</a:t>
            </a:fld>
            <a:endParaRPr lang="nb-NO"/>
          </a:p>
        </p:txBody>
      </p:sp>
    </p:spTree>
    <p:extLst>
      <p:ext uri="{BB962C8B-B14F-4D97-AF65-F5344CB8AC3E}">
        <p14:creationId xmlns:p14="http://schemas.microsoft.com/office/powerpoint/2010/main" val="126386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vno-my.sharepoint.com/personal/siri_einvold_dahl_nav_no/Documents/Microsoft%20Copilot-chatfiler/Forel%C3%B8pig-m%C3%A5l--og-disponeringsbrev-2026-til-Nav-fylke_region.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Alt vi gjør skal bidra til å nå ambisjonene i NAV2030</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3967A9-000E-4309-89F0-53B8887AF14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43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Hjelpemidler og tilrettelegging skal bidra til at personer med nedsatt funksjonsevne kan delta i arbeid, utdanning og dagligliv på lik linje med andre.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God samhandling og helhetlige tjenester skal sikres, inkludert rådgivning og veiledning til kommuner og andre aktører.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4</a:t>
            </a:fld>
            <a:endParaRPr lang="nb-NO"/>
          </a:p>
        </p:txBody>
      </p:sp>
    </p:spTree>
    <p:extLst>
      <p:ext uri="{BB962C8B-B14F-4D97-AF65-F5344CB8AC3E}">
        <p14:creationId xmlns:p14="http://schemas.microsoft.com/office/powerpoint/2010/main" val="867574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nb-NO" sz="1200" b="1" i="0" kern="1200">
                <a:solidFill>
                  <a:schemeClr val="tx1"/>
                </a:solidFill>
                <a:effectLst/>
                <a:latin typeface="+mn-lt"/>
                <a:ea typeface="+mn-ea"/>
                <a:cs typeface="+mn-cs"/>
              </a:rPr>
              <a:t>1. Flere unge i arbeid og utdanning</a:t>
            </a:r>
          </a:p>
          <a:p>
            <a:pPr fontAlgn="t"/>
            <a:r>
              <a:rPr lang="nb-NO" sz="1200" b="0" i="0" kern="1200">
                <a:solidFill>
                  <a:schemeClr val="tx1"/>
                </a:solidFill>
                <a:effectLst/>
                <a:latin typeface="+mn-lt"/>
                <a:ea typeface="+mn-ea"/>
                <a:cs typeface="+mn-cs"/>
              </a:rPr>
              <a:t>Nav skal videreføre og styrke innsatsen overfor unge under 30 år som trenger arbeidsrettet oppfølging. Ungdomsgarantien og samarbeid med arbeidsgivere er sentrale elementer.</a:t>
            </a:r>
            <a:br>
              <a:rPr lang="nb-NO" sz="1200" b="0" i="0" kern="1200">
                <a:solidFill>
                  <a:schemeClr val="tx1"/>
                </a:solidFill>
                <a:effectLst/>
                <a:latin typeface="+mn-lt"/>
                <a:ea typeface="+mn-ea"/>
                <a:cs typeface="+mn-cs"/>
              </a:rPr>
            </a:br>
            <a:r>
              <a:rPr lang="nb-NO" sz="1200" b="0" i="0" u="none" strike="noStrike" kern="1200">
                <a:solidFill>
                  <a:schemeClr val="tx1"/>
                </a:solidFill>
                <a:effectLst/>
                <a:latin typeface="+mn-lt"/>
                <a:ea typeface="+mn-ea"/>
                <a:cs typeface="+mn-cs"/>
                <a:hlinkClick r:id="rId3"/>
              </a:rPr>
              <a:t>[</a:t>
            </a:r>
            <a:r>
              <a:rPr lang="nb-NO" sz="1200" b="1" i="0" kern="1200">
                <a:solidFill>
                  <a:schemeClr val="tx1"/>
                </a:solidFill>
                <a:effectLst/>
                <a:latin typeface="+mn-lt"/>
                <a:ea typeface="+mn-ea"/>
                <a:cs typeface="+mn-cs"/>
              </a:rPr>
              <a:t>2. Redusere sykefraværet og hindre frafall fra arbeidslivet</a:t>
            </a:r>
          </a:p>
          <a:p>
            <a:pPr fontAlgn="t"/>
            <a:r>
              <a:rPr lang="nb-NO" sz="1200" b="0" i="0" kern="1200">
                <a:solidFill>
                  <a:schemeClr val="tx1"/>
                </a:solidFill>
                <a:effectLst/>
                <a:latin typeface="+mn-lt"/>
                <a:ea typeface="+mn-ea"/>
                <a:cs typeface="+mn-cs"/>
              </a:rPr>
              <a:t>Sykefraværet ligger fortsatt høyt, og det skal jobbes mer målrettet med å redusere langtidsfravær og følge opp IA‑avtalen.</a:t>
            </a:r>
            <a:br>
              <a:rPr lang="nb-NO" sz="1200" b="0" i="0" kern="1200">
                <a:solidFill>
                  <a:schemeClr val="tx1"/>
                </a:solidFill>
                <a:effectLst/>
                <a:latin typeface="+mn-lt"/>
                <a:ea typeface="+mn-ea"/>
                <a:cs typeface="+mn-cs"/>
              </a:rPr>
            </a:br>
            <a:r>
              <a:rPr lang="nb-NO" sz="1200" b="1" i="0" kern="1200">
                <a:solidFill>
                  <a:schemeClr val="tx1"/>
                </a:solidFill>
                <a:effectLst/>
                <a:latin typeface="+mn-lt"/>
                <a:ea typeface="+mn-ea"/>
                <a:cs typeface="+mn-cs"/>
              </a:rPr>
              <a:t>3. Riktig bruk av arbeidsmarkedstiltak – målrettet mot personer med nedsatt arbeidsevne og ledige</a:t>
            </a:r>
          </a:p>
          <a:p>
            <a:pPr fontAlgn="t"/>
            <a:r>
              <a:rPr lang="nb-NO" sz="1200" b="0" i="0" kern="1200">
                <a:solidFill>
                  <a:schemeClr val="tx1"/>
                </a:solidFill>
                <a:effectLst/>
                <a:latin typeface="+mn-lt"/>
                <a:ea typeface="+mn-ea"/>
                <a:cs typeface="+mn-cs"/>
              </a:rPr>
              <a:t>Innenfor tildelt ramme skal tiltak settes sammen slik at de best mulig bidrar til at prioriterte målgrupper kommer i eller beholder arbeid.</a:t>
            </a:r>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5</a:t>
            </a:fld>
            <a:endParaRPr lang="nb-NO"/>
          </a:p>
        </p:txBody>
      </p:sp>
    </p:spTree>
    <p:extLst>
      <p:ext uri="{BB962C8B-B14F-4D97-AF65-F5344CB8AC3E}">
        <p14:creationId xmlns:p14="http://schemas.microsoft.com/office/powerpoint/2010/main" val="1537646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effectLst/>
              </a:rPr>
              <a:t>Det vi har fått er et </a:t>
            </a:r>
            <a:r>
              <a:rPr lang="nb-NO" i="1">
                <a:effectLst/>
              </a:rPr>
              <a:t>foreløpig </a:t>
            </a:r>
            <a:r>
              <a:rPr lang="nb-NO">
                <a:effectLst/>
              </a:rPr>
              <a:t>MD 2026. Det er flere punkter som angir felles føringer for etaten og/eller ytelseslinjen. Felles for etaten er de 3-årige prioriteringene og uthevet her for oss er ambisjon 2 – alle får pengene de har krav på – enkelt og forutsigbart, og ambisjon 4 – sammen løser vi samfunnsoppdraget. Inn i disse går krav til økt kvalitet og økt produktivitet på ytelsesområdet.  Herunder fortsette arbeidet med digitalisering og utvikling av bedre og mer moderne IT løsninger for saksbehandling. God informasjon til brukerne slik at de får en god opplevelse av møtet med Nav både før, under og etter en rettighet/ytelse er vurdert. Det er også krav til oss når det gjelder opplæring – spesielt i forvaltningsrett, kvalitetskontroller, internkontroll og personvern.</a:t>
            </a:r>
            <a:endParaRPr lang="nb-NO"/>
          </a:p>
          <a:p>
            <a:r>
              <a:rPr lang="nb-NO"/>
              <a:t> </a:t>
            </a:r>
          </a:p>
          <a:p>
            <a:r>
              <a:rPr lang="nb-NO">
                <a:effectLst/>
              </a:rPr>
              <a:t>Felles føringer som retter seg mot blant reduksjon av konsulentbruk, ansette medarbeidere med nedsatt funksjon, arbeid med å redusere sykefravær, sikkerhet og beredskap, klarspråk mv. er vel likt uavhengig av linje i Nav, og mer</a:t>
            </a:r>
            <a:endParaRPr lang="nb-NO"/>
          </a:p>
          <a:p>
            <a:r>
              <a:rPr lang="nb-NO">
                <a:effectLst/>
              </a:rPr>
              <a:t>internt rettet og neppe så interessant for brukerrådet.</a:t>
            </a:r>
            <a:endParaRPr lang="nb-NO"/>
          </a:p>
          <a:p>
            <a:r>
              <a:rPr lang="nb-NO"/>
              <a:t> </a:t>
            </a:r>
          </a:p>
          <a:p>
            <a:r>
              <a:rPr lang="nb-NO">
                <a:effectLst/>
              </a:rPr>
              <a:t>Konklusjon – det viktigste for oss i Nav familie og pensjon i 2026 er å redusere saksbehandlingstiden, øke kvalitet og effektivitet og på denne måten bedre brukeropplevelsen.</a:t>
            </a:r>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6</a:t>
            </a:fld>
            <a:endParaRPr lang="nb-NO"/>
          </a:p>
        </p:txBody>
      </p:sp>
    </p:spTree>
    <p:extLst>
      <p:ext uri="{BB962C8B-B14F-4D97-AF65-F5344CB8AC3E}">
        <p14:creationId xmlns:p14="http://schemas.microsoft.com/office/powerpoint/2010/main" val="129560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nb-NO" sz="1200" b="1" i="0" kern="1200">
                <a:solidFill>
                  <a:schemeClr val="tx1"/>
                </a:solidFill>
                <a:effectLst/>
                <a:latin typeface="+mn-lt"/>
                <a:ea typeface="+mn-ea"/>
                <a:cs typeface="+mn-cs"/>
              </a:rPr>
              <a:t>1. Personer med nedsatt funksjonsevne</a:t>
            </a:r>
          </a:p>
          <a:p>
            <a:pPr fontAlgn="t"/>
            <a:r>
              <a:rPr lang="nb-NO" sz="1200" b="0" i="0" kern="1200">
                <a:solidFill>
                  <a:schemeClr val="tx1"/>
                </a:solidFill>
                <a:effectLst/>
                <a:latin typeface="+mn-lt"/>
                <a:ea typeface="+mn-ea"/>
                <a:cs typeface="+mn-cs"/>
              </a:rPr>
              <a:t>Hovedmålgruppen for hele </a:t>
            </a:r>
            <a:r>
              <a:rPr lang="nb-NO" sz="1200" b="0" i="0" kern="1200" err="1">
                <a:solidFill>
                  <a:schemeClr val="tx1"/>
                </a:solidFill>
                <a:effectLst/>
                <a:latin typeface="+mn-lt"/>
                <a:ea typeface="+mn-ea"/>
                <a:cs typeface="+mn-cs"/>
              </a:rPr>
              <a:t>HoTs</a:t>
            </a:r>
            <a:r>
              <a:rPr lang="nb-NO" sz="1200" b="0" i="0" kern="1200">
                <a:solidFill>
                  <a:schemeClr val="tx1"/>
                </a:solidFill>
                <a:effectLst/>
                <a:latin typeface="+mn-lt"/>
                <a:ea typeface="+mn-ea"/>
                <a:cs typeface="+mn-cs"/>
              </a:rPr>
              <a:t> ansvarsområde.</a:t>
            </a:r>
            <a:br>
              <a:rPr lang="nb-NO" sz="1200" b="0" i="0" kern="1200">
                <a:solidFill>
                  <a:schemeClr val="tx1"/>
                </a:solidFill>
                <a:effectLst/>
                <a:latin typeface="+mn-lt"/>
                <a:ea typeface="+mn-ea"/>
                <a:cs typeface="+mn-cs"/>
              </a:rPr>
            </a:br>
            <a:r>
              <a:rPr lang="nb-NO" sz="1200" b="1" i="0" kern="1200">
                <a:solidFill>
                  <a:schemeClr val="tx1"/>
                </a:solidFill>
                <a:effectLst/>
                <a:latin typeface="+mn-lt"/>
                <a:ea typeface="+mn-ea"/>
                <a:cs typeface="+mn-cs"/>
              </a:rPr>
              <a:t>2. Barn og unge</a:t>
            </a:r>
          </a:p>
          <a:p>
            <a:pPr fontAlgn="t"/>
            <a:r>
              <a:rPr lang="nb-NO" sz="1200" b="0" i="0" kern="1200">
                <a:solidFill>
                  <a:schemeClr val="tx1"/>
                </a:solidFill>
                <a:effectLst/>
                <a:latin typeface="+mn-lt"/>
                <a:ea typeface="+mn-ea"/>
                <a:cs typeface="+mn-cs"/>
              </a:rPr>
              <a:t>Særskilt prioritert i 2026.</a:t>
            </a:r>
            <a:br>
              <a:rPr lang="nb-NO" sz="1200" b="0" i="0" kern="1200">
                <a:solidFill>
                  <a:schemeClr val="tx1"/>
                </a:solidFill>
                <a:effectLst/>
                <a:latin typeface="+mn-lt"/>
                <a:ea typeface="+mn-ea"/>
                <a:cs typeface="+mn-cs"/>
              </a:rPr>
            </a:br>
            <a:r>
              <a:rPr lang="nb-NO" sz="1200" b="1" i="0" kern="1200">
                <a:solidFill>
                  <a:schemeClr val="tx1"/>
                </a:solidFill>
                <a:effectLst/>
                <a:latin typeface="+mn-lt"/>
                <a:ea typeface="+mn-ea"/>
                <a:cs typeface="+mn-cs"/>
              </a:rPr>
              <a:t>3. Personer i arbeid og utdanning</a:t>
            </a:r>
          </a:p>
          <a:p>
            <a:pPr fontAlgn="t"/>
            <a:r>
              <a:rPr lang="nb-NO" sz="1200" b="0" i="0" kern="1200">
                <a:solidFill>
                  <a:schemeClr val="tx1"/>
                </a:solidFill>
                <a:effectLst/>
                <a:latin typeface="+mn-lt"/>
                <a:ea typeface="+mn-ea"/>
                <a:cs typeface="+mn-cs"/>
              </a:rPr>
              <a:t>Behov for hjelpemidler på jobb og i studier.</a:t>
            </a:r>
            <a:br>
              <a:rPr lang="nb-NO" sz="1200" b="0" i="0" kern="1200">
                <a:solidFill>
                  <a:schemeClr val="tx1"/>
                </a:solidFill>
                <a:effectLst/>
                <a:latin typeface="+mn-lt"/>
                <a:ea typeface="+mn-ea"/>
                <a:cs typeface="+mn-cs"/>
              </a:rPr>
            </a:br>
            <a:r>
              <a:rPr lang="nb-NO" sz="1200" b="1" i="0" kern="1200">
                <a:solidFill>
                  <a:schemeClr val="tx1"/>
                </a:solidFill>
                <a:effectLst/>
                <a:latin typeface="+mn-lt"/>
                <a:ea typeface="+mn-ea"/>
                <a:cs typeface="+mn-cs"/>
              </a:rPr>
              <a:t>4. Kommuner og helse‑/omsorgstjenesten</a:t>
            </a:r>
          </a:p>
          <a:p>
            <a:pPr fontAlgn="t"/>
            <a:r>
              <a:rPr lang="nb-NO" sz="1200" b="0" i="0" kern="1200">
                <a:solidFill>
                  <a:schemeClr val="tx1"/>
                </a:solidFill>
                <a:effectLst/>
                <a:latin typeface="+mn-lt"/>
                <a:ea typeface="+mn-ea"/>
                <a:cs typeface="+mn-cs"/>
              </a:rPr>
              <a:t>Som samarbeidspartnere og formidlere — en kritisk indirekte målgruppe.</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7</a:t>
            </a:fld>
            <a:endParaRPr lang="nb-NO"/>
          </a:p>
        </p:txBody>
      </p:sp>
    </p:spTree>
    <p:extLst>
      <p:ext uri="{BB962C8B-B14F-4D97-AF65-F5344CB8AC3E}">
        <p14:creationId xmlns:p14="http://schemas.microsoft.com/office/powerpoint/2010/main" val="427167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9</a:t>
            </a:fld>
            <a:endParaRPr lang="nb-NO"/>
          </a:p>
        </p:txBody>
      </p:sp>
    </p:spTree>
    <p:extLst>
      <p:ext uri="{BB962C8B-B14F-4D97-AF65-F5344CB8AC3E}">
        <p14:creationId xmlns:p14="http://schemas.microsoft.com/office/powerpoint/2010/main" val="401270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nb-NO" sz="1200" b="1" i="0" kern="1200">
                <a:solidFill>
                  <a:schemeClr val="tx1"/>
                </a:solidFill>
                <a:effectLst/>
                <a:latin typeface="+mn-lt"/>
                <a:ea typeface="+mn-ea"/>
                <a:cs typeface="+mn-cs"/>
              </a:rPr>
              <a:t>Hybridmodellen</a:t>
            </a:r>
          </a:p>
          <a:p>
            <a:pPr fontAlgn="t"/>
            <a:r>
              <a:rPr lang="nb-NO" sz="1200" b="0" i="0" kern="1200">
                <a:solidFill>
                  <a:schemeClr val="tx1"/>
                </a:solidFill>
                <a:effectLst/>
                <a:latin typeface="+mn-lt"/>
                <a:ea typeface="+mn-ea"/>
                <a:cs typeface="+mn-cs"/>
              </a:rPr>
              <a:t>Videreføres og skal gradvis innføres på alle Nav‑kontor.</a:t>
            </a:r>
          </a:p>
          <a:p>
            <a:pPr fontAlgn="t"/>
            <a:r>
              <a:rPr lang="nb-NO" sz="1200" b="1" i="0" kern="1200">
                <a:solidFill>
                  <a:schemeClr val="tx1"/>
                </a:solidFill>
                <a:effectLst/>
                <a:latin typeface="+mn-lt"/>
                <a:ea typeface="+mn-ea"/>
                <a:cs typeface="+mn-cs"/>
              </a:rPr>
              <a:t>Opplæring og kvalifisering</a:t>
            </a:r>
          </a:p>
          <a:p>
            <a:pPr fontAlgn="t"/>
            <a:r>
              <a:rPr lang="nb-NO" sz="1200" b="0" i="0" kern="1200">
                <a:solidFill>
                  <a:schemeClr val="tx1"/>
                </a:solidFill>
                <a:effectLst/>
                <a:latin typeface="+mn-lt"/>
                <a:ea typeface="+mn-ea"/>
                <a:cs typeface="+mn-cs"/>
              </a:rPr>
              <a:t>Høyt nivå på bruk av opplæringstiltak – særlig fag- og yrkesopplæring.</a:t>
            </a:r>
          </a:p>
          <a:p>
            <a:pPr fontAlgn="t"/>
            <a:r>
              <a:rPr lang="nb-NO" sz="1200" b="0" i="0" kern="1200">
                <a:solidFill>
                  <a:schemeClr val="tx1"/>
                </a:solidFill>
                <a:effectLst/>
                <a:latin typeface="+mn-lt"/>
                <a:ea typeface="+mn-ea"/>
                <a:cs typeface="+mn-cs"/>
              </a:rPr>
              <a:t>Team med opplæringskoordinatorer videreføres.</a:t>
            </a:r>
          </a:p>
          <a:p>
            <a:pPr fontAlgn="t"/>
            <a:r>
              <a:rPr lang="nb-NO" sz="1200" b="1" i="0" kern="1200">
                <a:solidFill>
                  <a:schemeClr val="tx1"/>
                </a:solidFill>
                <a:effectLst/>
                <a:latin typeface="+mn-lt"/>
                <a:ea typeface="+mn-ea"/>
                <a:cs typeface="+mn-cs"/>
              </a:rPr>
              <a:t>Arbeidsmarkedstiltak</a:t>
            </a:r>
          </a:p>
          <a:p>
            <a:pPr fontAlgn="t"/>
            <a:r>
              <a:rPr lang="nb-NO" sz="1200" b="0" i="0" kern="1200">
                <a:solidFill>
                  <a:schemeClr val="tx1"/>
                </a:solidFill>
                <a:effectLst/>
                <a:latin typeface="+mn-lt"/>
                <a:ea typeface="+mn-ea"/>
                <a:cs typeface="+mn-cs"/>
              </a:rPr>
              <a:t>Tiltak skal styres stramt innenfor rammen og </a:t>
            </a:r>
            <a:r>
              <a:rPr lang="nb-NO" sz="1200" b="0" i="0" kern="1200" err="1">
                <a:solidFill>
                  <a:schemeClr val="tx1"/>
                </a:solidFill>
                <a:effectLst/>
                <a:latin typeface="+mn-lt"/>
                <a:ea typeface="+mn-ea"/>
                <a:cs typeface="+mn-cs"/>
              </a:rPr>
              <a:t>målrettes</a:t>
            </a:r>
            <a:r>
              <a:rPr lang="nb-NO" sz="1200" b="0" i="0" kern="1200">
                <a:solidFill>
                  <a:schemeClr val="tx1"/>
                </a:solidFill>
                <a:effectLst/>
                <a:latin typeface="+mn-lt"/>
                <a:ea typeface="+mn-ea"/>
                <a:cs typeface="+mn-cs"/>
              </a:rPr>
              <a:t> mot prioriterte grupper.</a:t>
            </a:r>
          </a:p>
          <a:p>
            <a:pPr fontAlgn="t"/>
            <a:r>
              <a:rPr lang="nb-NO" sz="1200" b="0" i="0" kern="1200">
                <a:solidFill>
                  <a:schemeClr val="tx1"/>
                </a:solidFill>
                <a:effectLst/>
                <a:latin typeface="+mn-lt"/>
                <a:ea typeface="+mn-ea"/>
                <a:cs typeface="+mn-cs"/>
              </a:rPr>
              <a:t>Tett oppfølging av tiltaksarrangører og kvalitet i oppfølgingstiltak i egenregi.</a:t>
            </a:r>
          </a:p>
          <a:p>
            <a:pPr fontAlgn="t"/>
            <a:r>
              <a:rPr lang="nb-NO" sz="1200" b="1" i="0" kern="1200">
                <a:solidFill>
                  <a:schemeClr val="tx1"/>
                </a:solidFill>
                <a:effectLst/>
                <a:latin typeface="+mn-lt"/>
                <a:ea typeface="+mn-ea"/>
                <a:cs typeface="+mn-cs"/>
              </a:rPr>
              <a:t>Arbeidsgiversamarbeid</a:t>
            </a:r>
          </a:p>
          <a:p>
            <a:pPr fontAlgn="t"/>
            <a:r>
              <a:rPr lang="nb-NO" sz="1200" b="0" i="0" kern="1200">
                <a:solidFill>
                  <a:schemeClr val="tx1"/>
                </a:solidFill>
                <a:effectLst/>
                <a:latin typeface="+mn-lt"/>
                <a:ea typeface="+mn-ea"/>
                <a:cs typeface="+mn-cs"/>
              </a:rPr>
              <a:t>Ny stilling til arbeidsgiverkontakt i hvert fylke.</a:t>
            </a:r>
          </a:p>
          <a:p>
            <a:pPr fontAlgn="t"/>
            <a:r>
              <a:rPr lang="nb-NO" sz="1200" b="0" i="0" kern="1200" err="1">
                <a:solidFill>
                  <a:schemeClr val="tx1"/>
                </a:solidFill>
                <a:effectLst/>
                <a:latin typeface="+mn-lt"/>
                <a:ea typeface="+mn-ea"/>
                <a:cs typeface="+mn-cs"/>
              </a:rPr>
              <a:t>WorkOp</a:t>
            </a:r>
            <a:r>
              <a:rPr lang="nb-NO" sz="1200" b="0" i="0" kern="1200">
                <a:solidFill>
                  <a:schemeClr val="tx1"/>
                </a:solidFill>
                <a:effectLst/>
                <a:latin typeface="+mn-lt"/>
                <a:ea typeface="+mn-ea"/>
                <a:cs typeface="+mn-cs"/>
              </a:rPr>
              <a:t> skal innføres for rekruttering av unge.</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10</a:t>
            </a:fld>
            <a:endParaRPr lang="nb-NO"/>
          </a:p>
        </p:txBody>
      </p:sp>
    </p:spTree>
    <p:extLst>
      <p:ext uri="{BB962C8B-B14F-4D97-AF65-F5344CB8AC3E}">
        <p14:creationId xmlns:p14="http://schemas.microsoft.com/office/powerpoint/2010/main" val="118157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Brukerne skal møtes med tillit, respekt og faglighet</a:t>
            </a:r>
          </a:p>
          <a:p>
            <a:pPr marL="171450" indent="-171450">
              <a:buFont typeface="Arial" panose="020B0604020202020204" pitchFamily="34" charset="0"/>
              <a:buChar char="•"/>
            </a:pPr>
            <a:r>
              <a:rPr lang="nb-NO"/>
              <a:t>Nav skal ha god tilgjengelighet for våre tjenester</a:t>
            </a:r>
          </a:p>
          <a:p>
            <a:pPr marL="171450" indent="-171450">
              <a:buFont typeface="Arial" panose="020B0604020202020204" pitchFamily="34" charset="0"/>
              <a:buChar char="•"/>
            </a:pPr>
            <a:r>
              <a:rPr lang="nb-NO"/>
              <a:t>Oppfølgingen skal være planlagt, forberedt, med stor grad av brukermedvirkning og ha fremdrift</a:t>
            </a:r>
          </a:p>
          <a:p>
            <a:pPr marL="171450" indent="-171450">
              <a:buFont typeface="Arial" panose="020B0604020202020204" pitchFamily="34" charset="0"/>
              <a:buChar char="•"/>
            </a:pPr>
            <a:r>
              <a:rPr lang="nb-NO"/>
              <a:t>Brukerne skal være med på å utforske egne muligheter, sette jobbmål og avtale aktiviteter sammen med veilederen</a:t>
            </a:r>
          </a:p>
          <a:p>
            <a:pPr marL="171450" indent="-171450">
              <a:buFont typeface="Arial" panose="020B0604020202020204" pitchFamily="34" charset="0"/>
              <a:buChar char="•"/>
            </a:pPr>
            <a:r>
              <a:rPr lang="nb-NO"/>
              <a:t>Alle i Nav skal sikre at språket er klart, forståelig og tilpasset mottakeren</a:t>
            </a:r>
          </a:p>
          <a:p>
            <a:pPr marL="171450" indent="-171450">
              <a:buFont typeface="Arial" panose="020B0604020202020204" pitchFamily="34" charset="0"/>
              <a:buChar char="•"/>
            </a:pPr>
            <a:r>
              <a:rPr lang="nb-NO"/>
              <a:t>Det skal gis gode og likeverdige tjenester til brukere som ikke kan nyttiggjøre seg av digitale løsninger</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11</a:t>
            </a:fld>
            <a:endParaRPr lang="nb-NO"/>
          </a:p>
        </p:txBody>
      </p:sp>
    </p:spTree>
    <p:extLst>
      <p:ext uri="{BB962C8B-B14F-4D97-AF65-F5344CB8AC3E}">
        <p14:creationId xmlns:p14="http://schemas.microsoft.com/office/powerpoint/2010/main" val="88012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5.emf"/><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7.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4.em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9.em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4.em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9.em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E9E7E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tx2"/>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hasCustomPrompt="1"/>
          </p:nvPr>
        </p:nvSpPr>
        <p:spPr>
          <a:xfrm>
            <a:off x="525315" y="4173253"/>
            <a:ext cx="5888738"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C6C2BF"/>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10" name="Grafikk 9">
            <a:extLst>
              <a:ext uri="{FF2B5EF4-FFF2-40B4-BE49-F238E27FC236}">
                <a16:creationId xmlns:a16="http://schemas.microsoft.com/office/drawing/2014/main" id="{FD4799EC-1694-AB4F-9DD9-2188A933A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352942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76149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3976662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319992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122700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206601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150134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E9E7E7"/>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BB863FB-78BD-F643-85E6-1AF7698DAE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948384"/>
            <a:ext cx="1533393"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909585"/>
          </a:xfrm>
        </p:spPr>
        <p:txBody>
          <a:bodyPr anchor="ctr">
            <a:normAutofit/>
          </a:bodyPr>
          <a:lstStyle>
            <a:lvl1pPr marL="0" indent="0" algn="ctr">
              <a:buNone/>
              <a:defRPr sz="2800">
                <a:solidFill>
                  <a:schemeClr val="tx2"/>
                </a:solidFill>
              </a:defRPr>
            </a:lvl1pPr>
          </a:lstStyle>
          <a:p>
            <a:pPr lvl="0"/>
            <a:r>
              <a:rPr lang="nb-NO"/>
              <a:t>Klikk for å redigere teksten</a:t>
            </a:r>
          </a:p>
        </p:txBody>
      </p:sp>
      <p:pic>
        <p:nvPicPr>
          <p:cNvPr id="8" name="Grafikk 7">
            <a:extLst>
              <a:ext uri="{FF2B5EF4-FFF2-40B4-BE49-F238E27FC236}">
                <a16:creationId xmlns:a16="http://schemas.microsoft.com/office/drawing/2014/main" id="{2C753597-0942-6542-B314-5EB169889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003503"/>
            <a:ext cx="1533393" cy="961231"/>
          </a:xfrm>
          <a:prstGeom prst="rect">
            <a:avLst/>
          </a:prstGeom>
        </p:spPr>
      </p:pic>
    </p:spTree>
    <p:extLst>
      <p:ext uri="{BB962C8B-B14F-4D97-AF65-F5344CB8AC3E}">
        <p14:creationId xmlns:p14="http://schemas.microsoft.com/office/powerpoint/2010/main" val="62414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6069EC-38F2-E169-146C-E81361D88DE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D575C5D8-3F3C-A877-096A-DFD0954FA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D71E578-F9E0-E479-4257-54FDC1CCD65F}"/>
              </a:ext>
            </a:extLst>
          </p:cNvPr>
          <p:cNvSpPr>
            <a:spLocks noGrp="1"/>
          </p:cNvSpPr>
          <p:nvPr>
            <p:ph type="dt" sz="half" idx="10"/>
          </p:nvPr>
        </p:nvSpPr>
        <p:spPr/>
        <p:txBody>
          <a:bodyPr/>
          <a:lstStyle/>
          <a:p>
            <a:fld id="{995465A7-8E4F-6C48-95E3-55398C7576EE}" type="datetimeFigureOut">
              <a:rPr lang="nb-NO" smtClean="0"/>
              <a:t>29.01.2026</a:t>
            </a:fld>
            <a:endParaRPr lang="nb-NO"/>
          </a:p>
        </p:txBody>
      </p:sp>
      <p:sp>
        <p:nvSpPr>
          <p:cNvPr id="5" name="Plassholder for bunntekst 4">
            <a:extLst>
              <a:ext uri="{FF2B5EF4-FFF2-40B4-BE49-F238E27FC236}">
                <a16:creationId xmlns:a16="http://schemas.microsoft.com/office/drawing/2014/main" id="{639E5AD3-5295-45A6-48C9-00AC95BE255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4E5C00B-0904-D8A9-DD3E-607A55CDA31B}"/>
              </a:ext>
            </a:extLst>
          </p:cNvPr>
          <p:cNvSpPr>
            <a:spLocks noGrp="1"/>
          </p:cNvSpPr>
          <p:nvPr>
            <p:ph type="sldNum" sz="quarter" idx="12"/>
          </p:nvPr>
        </p:nvSpPr>
        <p:spPr/>
        <p:txBody>
          <a:bodyPr/>
          <a:lstStyle/>
          <a:p>
            <a:fld id="{85ED6A6A-0865-494C-B763-E960FD0CDCDB}" type="slidenum">
              <a:rPr lang="nb-NO" smtClean="0"/>
              <a:t>‹#›</a:t>
            </a:fld>
            <a:endParaRPr lang="nb-NO"/>
          </a:p>
        </p:txBody>
      </p:sp>
    </p:spTree>
    <p:extLst>
      <p:ext uri="{BB962C8B-B14F-4D97-AF65-F5344CB8AC3E}">
        <p14:creationId xmlns:p14="http://schemas.microsoft.com/office/powerpoint/2010/main" val="3206865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5" y="2684747"/>
            <a:ext cx="6551347" cy="1396431"/>
          </a:xfrm>
        </p:spPr>
        <p:txBody>
          <a:bodyPr anchor="ctr">
            <a:normAutofit/>
          </a:bodyPr>
          <a:lstStyle>
            <a:lvl1pPr algn="l">
              <a:defRPr sz="3600" b="1">
                <a:solidFill>
                  <a:schemeClr val="tx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4"/>
            <a:ext cx="5888738" cy="9911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2"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362F2A"/>
          </a:solidFill>
          <a:ln>
            <a:noFill/>
          </a:ln>
          <a:effectLst/>
        </p:spPr>
        <p:txBody>
          <a:bodyPr lIns="1440000" tIns="468000" bIns="0" anchor="ctr" anchorCtr="0">
            <a:normAutofit/>
          </a:bodyPr>
          <a:lstStyle>
            <a:lvl1pPr marL="0" indent="0" algn="ctr">
              <a:buNone/>
              <a:defRPr sz="1400" baseline="0">
                <a:solidFill>
                  <a:schemeClr val="bg1"/>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1"/>
                </a:solidFill>
              </a:defRPr>
            </a:lvl1pPr>
            <a:lvl5pPr marL="1517650" indent="0">
              <a:buNone/>
              <a:defRPr/>
            </a:lvl5pPr>
          </a:lstStyle>
          <a:p>
            <a:pPr lvl="0"/>
            <a:r>
              <a:rPr lang="en-GB"/>
              <a:t>Dato  //  </a:t>
            </a:r>
            <a:r>
              <a:rPr lang="en-GB" err="1"/>
              <a:t>Ansvarlig</a:t>
            </a:r>
            <a:endParaRPr lang="en-GB"/>
          </a:p>
        </p:txBody>
      </p:sp>
      <p:pic>
        <p:nvPicPr>
          <p:cNvPr id="7" name="Picture 4">
            <a:extLst>
              <a:ext uri="{FF2B5EF4-FFF2-40B4-BE49-F238E27FC236}">
                <a16:creationId xmlns:a16="http://schemas.microsoft.com/office/drawing/2014/main" id="{A659326B-9C0B-44D9-9554-19DE27E6B1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315" y="766374"/>
            <a:ext cx="2350290" cy="1152000"/>
          </a:xfrm>
          <a:prstGeom prst="rect">
            <a:avLst/>
          </a:prstGeom>
        </p:spPr>
      </p:pic>
    </p:spTree>
    <p:extLst>
      <p:ext uri="{BB962C8B-B14F-4D97-AF65-F5344CB8AC3E}">
        <p14:creationId xmlns:p14="http://schemas.microsoft.com/office/powerpoint/2010/main" val="163458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943551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AV 2030">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D7BE9A0-A4A0-4EC7-855E-5F1B7F9F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1519" y="1076657"/>
            <a:ext cx="7402937" cy="3628574"/>
          </a:xfrm>
          <a:prstGeom prst="rect">
            <a:avLst/>
          </a:prstGeom>
        </p:spPr>
      </p:pic>
    </p:spTree>
    <p:extLst>
      <p:ext uri="{BB962C8B-B14F-4D97-AF65-F5344CB8AC3E}">
        <p14:creationId xmlns:p14="http://schemas.microsoft.com/office/powerpoint/2010/main" val="3011187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nepager">
    <p:bg>
      <p:bgPr>
        <a:solidFill>
          <a:schemeClr val="bg2"/>
        </a:solidFill>
        <a:effectLst/>
      </p:bgPr>
    </p:bg>
    <p:spTree>
      <p:nvGrpSpPr>
        <p:cNvPr id="1" name=""/>
        <p:cNvGrpSpPr/>
        <p:nvPr/>
      </p:nvGrpSpPr>
      <p:grpSpPr>
        <a:xfrm>
          <a:off x="0" y="0"/>
          <a:ext cx="0" cy="0"/>
          <a:chOff x="0" y="0"/>
          <a:chExt cx="0" cy="0"/>
        </a:xfrm>
      </p:grpSpPr>
      <p:sp>
        <p:nvSpPr>
          <p:cNvPr id="2" name="Tittel 3">
            <a:extLst>
              <a:ext uri="{FF2B5EF4-FFF2-40B4-BE49-F238E27FC236}">
                <a16:creationId xmlns:a16="http://schemas.microsoft.com/office/drawing/2014/main" id="{D1AA343F-F4D8-4CE9-9BD4-6B7C983B0C3C}"/>
              </a:ext>
            </a:extLst>
          </p:cNvPr>
          <p:cNvSpPr txBox="1">
            <a:spLocks/>
          </p:cNvSpPr>
          <p:nvPr userDrawn="1"/>
        </p:nvSpPr>
        <p:spPr>
          <a:xfrm>
            <a:off x="340095" y="512803"/>
            <a:ext cx="2578348" cy="684220"/>
          </a:xfrm>
          <a:prstGeom prst="rect">
            <a:avLst/>
          </a:prstGeom>
          <a:noFill/>
          <a:ln w="12700">
            <a:noFill/>
            <a:miter lim="400000"/>
          </a:ln>
        </p:spPr>
        <p:txBody>
          <a:bodyPr vert="horz" lIns="86400" tIns="86400" rIns="86400" bIns="86400" rtlCol="0" anchor="ctr">
            <a:noAutofit/>
          </a:bodyPr>
          <a:lstStyle>
            <a:lvl1pPr algn="l" defTabSz="914400" rtl="0" eaLnBrk="1" latinLnBrk="0" hangingPunct="1">
              <a:lnSpc>
                <a:spcPct val="90000"/>
              </a:lnSpc>
              <a:spcBef>
                <a:spcPct val="0"/>
              </a:spcBef>
              <a:buNone/>
              <a:defRPr sz="3200" b="0" kern="1200">
                <a:solidFill>
                  <a:srgbClr val="29324F"/>
                </a:solidFill>
                <a:latin typeface="+mj-lt"/>
                <a:ea typeface="+mj-ea"/>
                <a:cs typeface="Arial" panose="020B0604020202020204" pitchFamily="34" charset="0"/>
              </a:defRPr>
            </a:lvl1pPr>
          </a:lstStyle>
          <a:p>
            <a:pPr defTabSz="1219200" hangingPunct="0"/>
            <a:r>
              <a:rPr lang="nb-NO" sz="2800" b="1" kern="0">
                <a:latin typeface="Source Sans Pro" panose="020B0503030403020204" pitchFamily="34" charset="0"/>
                <a:ea typeface="Baskerville" panose="02020502070401020303" pitchFamily="18" charset="0"/>
              </a:rPr>
              <a:t>NAV 2030 </a:t>
            </a:r>
          </a:p>
        </p:txBody>
      </p:sp>
      <p:sp>
        <p:nvSpPr>
          <p:cNvPr id="3" name="TextBox 28">
            <a:extLst>
              <a:ext uri="{FF2B5EF4-FFF2-40B4-BE49-F238E27FC236}">
                <a16:creationId xmlns:a16="http://schemas.microsoft.com/office/drawing/2014/main" id="{6BF510DF-E8EC-4CDA-9EEE-740857932868}"/>
              </a:ext>
            </a:extLst>
          </p:cNvPr>
          <p:cNvSpPr txBox="1"/>
          <p:nvPr userDrawn="1"/>
        </p:nvSpPr>
        <p:spPr>
          <a:xfrm>
            <a:off x="340095" y="1061871"/>
            <a:ext cx="11410918" cy="43088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2200" u="none" strike="noStrike" kern="0" cap="none" spc="0" normalizeH="0" baseline="0" noProof="0">
                <a:ln>
                  <a:noFill/>
                </a:ln>
                <a:solidFill>
                  <a:srgbClr val="29324F"/>
                </a:solidFill>
                <a:effectLst/>
                <a:uLnTx/>
                <a:uFillTx/>
                <a:latin typeface="Source Sans Pro" panose="020B0503030403020204" pitchFamily="34" charset="0"/>
                <a:ea typeface="Baskerville" panose="02020502070401020303" pitchFamily="18" charset="0"/>
              </a:rPr>
              <a:t>NAV bidrar til sosial og økonomisk trygghet, og fremmer overgang til arbeid og aktivitet</a:t>
            </a:r>
            <a:endParaRPr kumimoji="0" lang="nb-NO" sz="2200" u="none" strike="noStrike" kern="1200" cap="none" spc="0" normalizeH="0" baseline="0" noProof="0">
              <a:ln>
                <a:noFill/>
              </a:ln>
              <a:solidFill>
                <a:srgbClr val="29324F"/>
              </a:solidFill>
              <a:effectLst/>
              <a:uLnTx/>
              <a:uFillTx/>
              <a:latin typeface="Source Sans Pro" panose="020B0503030403020204" pitchFamily="34" charset="0"/>
              <a:ea typeface="Baskerville" panose="02020502070401020303" pitchFamily="18" charset="0"/>
            </a:endParaRPr>
          </a:p>
        </p:txBody>
      </p:sp>
      <p:grpSp>
        <p:nvGrpSpPr>
          <p:cNvPr id="4" name="Group 1">
            <a:extLst>
              <a:ext uri="{FF2B5EF4-FFF2-40B4-BE49-F238E27FC236}">
                <a16:creationId xmlns:a16="http://schemas.microsoft.com/office/drawing/2014/main" id="{A48F2DD9-0952-49D8-97D3-F245BEB495D5}"/>
              </a:ext>
            </a:extLst>
          </p:cNvPr>
          <p:cNvGrpSpPr/>
          <p:nvPr userDrawn="1"/>
        </p:nvGrpSpPr>
        <p:grpSpPr>
          <a:xfrm>
            <a:off x="335087" y="5884697"/>
            <a:ext cx="7609224" cy="676299"/>
            <a:chOff x="612969" y="2076996"/>
            <a:chExt cx="9721094" cy="864000"/>
          </a:xfrm>
        </p:grpSpPr>
        <p:pic>
          <p:nvPicPr>
            <p:cNvPr id="5" name="Bilde 4" descr="Et bilde som inneholder tekst, vindu&#10;&#10;Automatisk generert beskrivelse">
              <a:extLst>
                <a:ext uri="{FF2B5EF4-FFF2-40B4-BE49-F238E27FC236}">
                  <a16:creationId xmlns:a16="http://schemas.microsoft.com/office/drawing/2014/main" id="{CD69ABBB-F078-41D6-890C-8A00E68548DE}"/>
                </a:ext>
              </a:extLst>
            </p:cNvPr>
            <p:cNvPicPr>
              <a:picLocks noChangeAspect="1"/>
            </p:cNvPicPr>
            <p:nvPr/>
          </p:nvPicPr>
          <p:blipFill>
            <a:blip r:embed="rId2"/>
            <a:stretch>
              <a:fillRect/>
            </a:stretch>
          </p:blipFill>
          <p:spPr>
            <a:xfrm>
              <a:off x="612969" y="2076996"/>
              <a:ext cx="864000" cy="864000"/>
            </a:xfrm>
            <a:prstGeom prst="rect">
              <a:avLst/>
            </a:prstGeom>
          </p:spPr>
        </p:pic>
        <p:pic>
          <p:nvPicPr>
            <p:cNvPr id="6" name="Bilde 5" descr="Et bilde som inneholder tekst&#10;&#10;Automatisk generert beskrivelse">
              <a:extLst>
                <a:ext uri="{FF2B5EF4-FFF2-40B4-BE49-F238E27FC236}">
                  <a16:creationId xmlns:a16="http://schemas.microsoft.com/office/drawing/2014/main" id="{207097EE-B36F-4955-BB44-1547198513CC}"/>
                </a:ext>
              </a:extLst>
            </p:cNvPr>
            <p:cNvPicPr>
              <a:picLocks noChangeAspect="1"/>
            </p:cNvPicPr>
            <p:nvPr/>
          </p:nvPicPr>
          <p:blipFill>
            <a:blip r:embed="rId3"/>
            <a:stretch>
              <a:fillRect/>
            </a:stretch>
          </p:blipFill>
          <p:spPr>
            <a:xfrm>
              <a:off x="1891289" y="2165672"/>
              <a:ext cx="720000" cy="720000"/>
            </a:xfrm>
            <a:prstGeom prst="rect">
              <a:avLst/>
            </a:prstGeom>
          </p:spPr>
        </p:pic>
        <p:pic>
          <p:nvPicPr>
            <p:cNvPr id="7" name="Bilde 6">
              <a:extLst>
                <a:ext uri="{FF2B5EF4-FFF2-40B4-BE49-F238E27FC236}">
                  <a16:creationId xmlns:a16="http://schemas.microsoft.com/office/drawing/2014/main" id="{C67F38B9-A6C6-4AB2-8A5A-CF9F5F8D42CD}"/>
                </a:ext>
              </a:extLst>
            </p:cNvPr>
            <p:cNvPicPr>
              <a:picLocks noChangeAspect="1"/>
            </p:cNvPicPr>
            <p:nvPr/>
          </p:nvPicPr>
          <p:blipFill>
            <a:blip r:embed="rId4"/>
            <a:stretch>
              <a:fillRect/>
            </a:stretch>
          </p:blipFill>
          <p:spPr>
            <a:xfrm>
              <a:off x="5752676" y="2165672"/>
              <a:ext cx="720000" cy="720000"/>
            </a:xfrm>
            <a:prstGeom prst="rect">
              <a:avLst/>
            </a:prstGeom>
          </p:spPr>
        </p:pic>
        <p:pic>
          <p:nvPicPr>
            <p:cNvPr id="8" name="Bilde 7" descr="Et bilde som inneholder pil&#10;&#10;Automatisk generert beskrivelse">
              <a:extLst>
                <a:ext uri="{FF2B5EF4-FFF2-40B4-BE49-F238E27FC236}">
                  <a16:creationId xmlns:a16="http://schemas.microsoft.com/office/drawing/2014/main" id="{5F1D2A93-BF96-4118-AFE1-E397FD33D864}"/>
                </a:ext>
              </a:extLst>
            </p:cNvPr>
            <p:cNvPicPr>
              <a:picLocks noChangeAspect="1"/>
            </p:cNvPicPr>
            <p:nvPr/>
          </p:nvPicPr>
          <p:blipFill>
            <a:blip r:embed="rId5"/>
            <a:stretch>
              <a:fillRect/>
            </a:stretch>
          </p:blipFill>
          <p:spPr>
            <a:xfrm>
              <a:off x="3178418" y="2165672"/>
              <a:ext cx="720000" cy="720000"/>
            </a:xfrm>
            <a:prstGeom prst="rect">
              <a:avLst/>
            </a:prstGeom>
          </p:spPr>
        </p:pic>
        <p:pic>
          <p:nvPicPr>
            <p:cNvPr id="9" name="Bilde 8">
              <a:extLst>
                <a:ext uri="{FF2B5EF4-FFF2-40B4-BE49-F238E27FC236}">
                  <a16:creationId xmlns:a16="http://schemas.microsoft.com/office/drawing/2014/main" id="{E85DE281-0D87-4AC1-8EF9-A87D694000BF}"/>
                </a:ext>
              </a:extLst>
            </p:cNvPr>
            <p:cNvPicPr>
              <a:picLocks noChangeAspect="1"/>
            </p:cNvPicPr>
            <p:nvPr/>
          </p:nvPicPr>
          <p:blipFill>
            <a:blip r:embed="rId6"/>
            <a:stretch>
              <a:fillRect/>
            </a:stretch>
          </p:blipFill>
          <p:spPr>
            <a:xfrm>
              <a:off x="4465547" y="2165672"/>
              <a:ext cx="720000" cy="720000"/>
            </a:xfrm>
            <a:prstGeom prst="rect">
              <a:avLst/>
            </a:prstGeom>
          </p:spPr>
        </p:pic>
        <p:pic>
          <p:nvPicPr>
            <p:cNvPr id="10" name="Bilde 9">
              <a:extLst>
                <a:ext uri="{FF2B5EF4-FFF2-40B4-BE49-F238E27FC236}">
                  <a16:creationId xmlns:a16="http://schemas.microsoft.com/office/drawing/2014/main" id="{083F46B9-2FD8-454B-AF94-3304D596B8D9}"/>
                </a:ext>
              </a:extLst>
            </p:cNvPr>
            <p:cNvPicPr>
              <a:picLocks noChangeAspect="1"/>
            </p:cNvPicPr>
            <p:nvPr/>
          </p:nvPicPr>
          <p:blipFill>
            <a:blip r:embed="rId7"/>
            <a:stretch>
              <a:fillRect/>
            </a:stretch>
          </p:blipFill>
          <p:spPr>
            <a:xfrm>
              <a:off x="9614063" y="2165672"/>
              <a:ext cx="720000" cy="720000"/>
            </a:xfrm>
            <a:prstGeom prst="rect">
              <a:avLst/>
            </a:prstGeom>
          </p:spPr>
        </p:pic>
        <p:pic>
          <p:nvPicPr>
            <p:cNvPr id="11" name="Bilde 10" descr="Et bilde som inneholder tekst, utklipp, vektorgrafikk, skilt&#10;&#10;Automatisk generert beskrivelse">
              <a:extLst>
                <a:ext uri="{FF2B5EF4-FFF2-40B4-BE49-F238E27FC236}">
                  <a16:creationId xmlns:a16="http://schemas.microsoft.com/office/drawing/2014/main" id="{C23E16E5-1AA3-4BB2-8945-EBCCDF2EA1D0}"/>
                </a:ext>
              </a:extLst>
            </p:cNvPr>
            <p:cNvPicPr>
              <a:picLocks noChangeAspect="1"/>
            </p:cNvPicPr>
            <p:nvPr/>
          </p:nvPicPr>
          <p:blipFill>
            <a:blip r:embed="rId8"/>
            <a:stretch>
              <a:fillRect/>
            </a:stretch>
          </p:blipFill>
          <p:spPr>
            <a:xfrm>
              <a:off x="7039805" y="2165672"/>
              <a:ext cx="720000" cy="720000"/>
            </a:xfrm>
            <a:prstGeom prst="rect">
              <a:avLst/>
            </a:prstGeom>
          </p:spPr>
        </p:pic>
        <p:pic>
          <p:nvPicPr>
            <p:cNvPr id="12" name="Bilde 11" descr="Et bilde som inneholder tekst&#10;&#10;Automatisk generert beskrivelse">
              <a:extLst>
                <a:ext uri="{FF2B5EF4-FFF2-40B4-BE49-F238E27FC236}">
                  <a16:creationId xmlns:a16="http://schemas.microsoft.com/office/drawing/2014/main" id="{86433AA8-CFA6-4259-9A5B-18AC43716258}"/>
                </a:ext>
              </a:extLst>
            </p:cNvPr>
            <p:cNvPicPr>
              <a:picLocks noChangeAspect="1"/>
            </p:cNvPicPr>
            <p:nvPr/>
          </p:nvPicPr>
          <p:blipFill>
            <a:blip r:embed="rId9"/>
            <a:stretch>
              <a:fillRect/>
            </a:stretch>
          </p:blipFill>
          <p:spPr>
            <a:xfrm>
              <a:off x="8326934" y="2165672"/>
              <a:ext cx="720000" cy="720000"/>
            </a:xfrm>
            <a:prstGeom prst="rect">
              <a:avLst/>
            </a:prstGeom>
          </p:spPr>
        </p:pic>
      </p:grpSp>
      <p:pic>
        <p:nvPicPr>
          <p:cNvPr id="13" name="Picture 4">
            <a:extLst>
              <a:ext uri="{FF2B5EF4-FFF2-40B4-BE49-F238E27FC236}">
                <a16:creationId xmlns:a16="http://schemas.microsoft.com/office/drawing/2014/main" id="{6A626887-746D-468E-A7B2-E7D1BD4E962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171043" y="5716472"/>
            <a:ext cx="1634629" cy="801219"/>
          </a:xfrm>
          <a:prstGeom prst="rect">
            <a:avLst/>
          </a:prstGeom>
        </p:spPr>
      </p:pic>
      <p:pic>
        <p:nvPicPr>
          <p:cNvPr id="14" name="Picture 5" descr="A picture containing person&#10;&#10;Description automatically generated">
            <a:extLst>
              <a:ext uri="{FF2B5EF4-FFF2-40B4-BE49-F238E27FC236}">
                <a16:creationId xmlns:a16="http://schemas.microsoft.com/office/drawing/2014/main" id="{25F17EDC-90D9-436A-8977-2098EAD9EC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40095" y="1751590"/>
            <a:ext cx="3657600" cy="2057400"/>
          </a:xfrm>
          <a:prstGeom prst="roundRect">
            <a:avLst/>
          </a:prstGeom>
          <a:scene3d>
            <a:camera prst="orthographicFront"/>
            <a:lightRig rig="threePt" dir="t"/>
          </a:scene3d>
          <a:sp3d>
            <a:bevelT w="0" h="0"/>
          </a:sp3d>
        </p:spPr>
      </p:pic>
      <p:pic>
        <p:nvPicPr>
          <p:cNvPr id="15" name="Picture 5">
            <a:extLst>
              <a:ext uri="{FF2B5EF4-FFF2-40B4-BE49-F238E27FC236}">
                <a16:creationId xmlns:a16="http://schemas.microsoft.com/office/drawing/2014/main" id="{98659D8A-A1B2-46F5-88D0-85BEA800840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4259227" y="1761554"/>
            <a:ext cx="3657600" cy="2057400"/>
          </a:xfrm>
          <a:prstGeom prst="roundRect">
            <a:avLst/>
          </a:prstGeom>
          <a:scene3d>
            <a:camera prst="orthographicFront"/>
            <a:lightRig rig="threePt" dir="t"/>
          </a:scene3d>
          <a:sp3d>
            <a:bevelT w="0" h="0"/>
          </a:sp3d>
        </p:spPr>
      </p:pic>
      <p:pic>
        <p:nvPicPr>
          <p:cNvPr id="16" name="Picture 5">
            <a:extLst>
              <a:ext uri="{FF2B5EF4-FFF2-40B4-BE49-F238E27FC236}">
                <a16:creationId xmlns:a16="http://schemas.microsoft.com/office/drawing/2014/main" id="{C3C86063-92DD-48D5-964F-81169F927E8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8178359" y="1751590"/>
            <a:ext cx="3657600" cy="2057400"/>
          </a:xfrm>
          <a:prstGeom prst="roundRect">
            <a:avLst/>
          </a:prstGeom>
          <a:scene3d>
            <a:camera prst="orthographicFront"/>
            <a:lightRig rig="threePt" dir="t"/>
          </a:scene3d>
          <a:sp3d>
            <a:bevelT w="0" h="0"/>
          </a:sp3d>
        </p:spPr>
      </p:pic>
      <p:sp>
        <p:nvSpPr>
          <p:cNvPr id="17" name="Rounded Rectangle 13">
            <a:extLst>
              <a:ext uri="{FF2B5EF4-FFF2-40B4-BE49-F238E27FC236}">
                <a16:creationId xmlns:a16="http://schemas.microsoft.com/office/drawing/2014/main" id="{B3038B83-30AA-46E0-8E53-23E8094E26E5}"/>
              </a:ext>
            </a:extLst>
          </p:cNvPr>
          <p:cNvSpPr/>
          <p:nvPr userDrawn="1"/>
        </p:nvSpPr>
        <p:spPr>
          <a:xfrm>
            <a:off x="364272" y="2063872"/>
            <a:ext cx="1736904" cy="15027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a:ln>
                  <a:noFill/>
                </a:ln>
                <a:solidFill>
                  <a:srgbClr val="29324F"/>
                </a:solidFill>
                <a:effectLst/>
                <a:uLnTx/>
                <a:uFillTx/>
                <a:latin typeface="Source Sans Pro"/>
                <a:ea typeface="+mn-ea"/>
                <a:cs typeface="+mn-cs"/>
              </a:rPr>
              <a:t>Vi mobiliserer arbeidskraft i et arbeidsliv i omstilling</a:t>
            </a:r>
          </a:p>
        </p:txBody>
      </p:sp>
      <p:sp>
        <p:nvSpPr>
          <p:cNvPr id="18" name="Rounded Rectangle 13">
            <a:extLst>
              <a:ext uri="{FF2B5EF4-FFF2-40B4-BE49-F238E27FC236}">
                <a16:creationId xmlns:a16="http://schemas.microsoft.com/office/drawing/2014/main" id="{43EAAA75-7EDF-4DF2-8EA8-BC8404E36B74}"/>
              </a:ext>
            </a:extLst>
          </p:cNvPr>
          <p:cNvSpPr/>
          <p:nvPr userDrawn="1"/>
        </p:nvSpPr>
        <p:spPr>
          <a:xfrm>
            <a:off x="4260953" y="2104696"/>
            <a:ext cx="1728000" cy="15027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a:ln>
                  <a:noFill/>
                </a:ln>
                <a:solidFill>
                  <a:srgbClr val="29324F"/>
                </a:solidFill>
                <a:effectLst/>
                <a:uLnTx/>
                <a:uFillTx/>
                <a:latin typeface="Source Sans Pro"/>
                <a:ea typeface="+mn-ea"/>
                <a:cs typeface="+mn-cs"/>
              </a:rPr>
              <a:t>Alle får pengene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a:ln>
                  <a:noFill/>
                </a:ln>
                <a:solidFill>
                  <a:srgbClr val="29324F"/>
                </a:solidFill>
                <a:effectLst/>
                <a:uLnTx/>
                <a:uFillTx/>
                <a:latin typeface="Source Sans Pro"/>
                <a:ea typeface="+mn-ea"/>
                <a:cs typeface="+mn-cs"/>
              </a:rPr>
              <a:t>de har krav på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a:ln>
                  <a:noFill/>
                </a:ln>
                <a:solidFill>
                  <a:srgbClr val="29324F"/>
                </a:solidFill>
                <a:effectLst/>
                <a:uLnTx/>
                <a:uFillTx/>
                <a:latin typeface="Source Sans Pro"/>
                <a:ea typeface="+mn-ea"/>
                <a:cs typeface="+mn-cs"/>
              </a:rPr>
              <a:t>– enkelt og forutsigbart</a:t>
            </a:r>
          </a:p>
        </p:txBody>
      </p:sp>
      <p:sp>
        <p:nvSpPr>
          <p:cNvPr id="19" name="Rounded Rectangle 13">
            <a:extLst>
              <a:ext uri="{FF2B5EF4-FFF2-40B4-BE49-F238E27FC236}">
                <a16:creationId xmlns:a16="http://schemas.microsoft.com/office/drawing/2014/main" id="{60FCD5C7-B5FA-4C4C-8F54-2555BA7EF15C}"/>
              </a:ext>
            </a:extLst>
          </p:cNvPr>
          <p:cNvSpPr/>
          <p:nvPr userDrawn="1"/>
        </p:nvSpPr>
        <p:spPr>
          <a:xfrm>
            <a:off x="8198283" y="2104697"/>
            <a:ext cx="1764000" cy="15027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lvl="0" algn="ctr">
              <a:defRPr/>
            </a:pPr>
            <a:r>
              <a:rPr lang="nb-NO" b="1">
                <a:solidFill>
                  <a:srgbClr val="29324F"/>
                </a:solidFill>
                <a:latin typeface="Source Sans Pro" panose="020B0503030403020204" pitchFamily="34" charset="0"/>
                <a:ea typeface="Source Sans Pro" panose="020B0503030403020204" pitchFamily="34" charset="0"/>
                <a:cs typeface="Arial" panose="020B0604020202020204" pitchFamily="34" charset="0"/>
              </a:rPr>
              <a:t>Sammen finner vi løsninger med dem som trenger det mest</a:t>
            </a:r>
            <a:endParaRPr kumimoji="0" lang="nb-NO" b="1" i="0" u="none" strike="noStrike" kern="1200" cap="none" spc="0" normalizeH="0" baseline="0" noProof="0">
              <a:ln>
                <a:noFill/>
              </a:ln>
              <a:solidFill>
                <a:srgbClr val="29324F"/>
              </a:solidFill>
              <a:effectLst/>
              <a:uLnTx/>
              <a:uFillTx/>
              <a:latin typeface="Source Sans Pro"/>
              <a:ea typeface="+mn-ea"/>
              <a:cs typeface="+mn-cs"/>
            </a:endParaRPr>
          </a:p>
        </p:txBody>
      </p:sp>
      <p:pic>
        <p:nvPicPr>
          <p:cNvPr id="20" name="Picture 4" descr="A picture containing person, indoor, person&#10;&#10;Description automatically generated">
            <a:extLst>
              <a:ext uri="{FF2B5EF4-FFF2-40B4-BE49-F238E27FC236}">
                <a16:creationId xmlns:a16="http://schemas.microsoft.com/office/drawing/2014/main" id="{227770FC-7FE3-4FDF-8FEB-152AA350858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0863" b="61849"/>
          <a:stretch/>
        </p:blipFill>
        <p:spPr>
          <a:xfrm flipH="1">
            <a:off x="1747079" y="4162096"/>
            <a:ext cx="8681895" cy="1334356"/>
          </a:xfrm>
          <a:prstGeom prst="roundRect">
            <a:avLst/>
          </a:prstGeom>
        </p:spPr>
      </p:pic>
      <p:sp>
        <p:nvSpPr>
          <p:cNvPr id="21" name="Rounded Rectangle 40">
            <a:extLst>
              <a:ext uri="{FF2B5EF4-FFF2-40B4-BE49-F238E27FC236}">
                <a16:creationId xmlns:a16="http://schemas.microsoft.com/office/drawing/2014/main" id="{9319C225-E64E-4CB5-8729-581FC88B2CB6}"/>
              </a:ext>
            </a:extLst>
          </p:cNvPr>
          <p:cNvSpPr/>
          <p:nvPr userDrawn="1"/>
        </p:nvSpPr>
        <p:spPr>
          <a:xfrm>
            <a:off x="5888472" y="4292010"/>
            <a:ext cx="4354332" cy="10745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a:solidFill>
                  <a:srgbClr val="29324F"/>
                </a:solidFill>
                <a:latin typeface="Source Sans Pro" panose="020B0503030403020204" pitchFamily="34" charset="0"/>
                <a:ea typeface="Source Sans Pro" panose="020B0503030403020204" pitchFamily="34" charset="0"/>
                <a:cs typeface="Arial" panose="020B0604020202020204" pitchFamily="34" charset="0"/>
              </a:rPr>
              <a:t>Sammen løser vi samfunnsoppdraget</a:t>
            </a:r>
          </a:p>
        </p:txBody>
      </p:sp>
    </p:spTree>
    <p:extLst>
      <p:ext uri="{BB962C8B-B14F-4D97-AF65-F5344CB8AC3E}">
        <p14:creationId xmlns:p14="http://schemas.microsoft.com/office/powerpoint/2010/main" val="1473803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Ambisjon_blå">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a:xfrm>
            <a:off x="360000" y="540000"/>
            <a:ext cx="10515600" cy="684000"/>
          </a:xfrm>
        </p:spPr>
        <p:txBody>
          <a:bodyPr/>
          <a:lstStyle>
            <a:lvl1pPr>
              <a:defRPr b="1"/>
            </a:lvl1p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360000" y="1440000"/>
            <a:ext cx="4320000" cy="4104000"/>
          </a:xfrm>
          <a:prstGeom prst="roundRect">
            <a:avLst/>
          </a:prstGeom>
          <a:solidFill>
            <a:schemeClr val="bg2"/>
          </a:solidFill>
        </p:spPr>
        <p:txBody>
          <a:bodyPr tIns="252000" bIns="252000">
            <a:normAutofit/>
          </a:bodyPr>
          <a:lstStyle>
            <a:lvl1pPr marL="180000" indent="-180000">
              <a:lnSpc>
                <a:spcPct val="100000"/>
              </a:lnSpc>
              <a:spcBef>
                <a:spcPts val="0"/>
              </a:spcBef>
              <a:defRPr sz="1600"/>
            </a:lvl1pPr>
          </a:lstStyle>
          <a:p>
            <a:pPr lvl="0"/>
            <a:r>
              <a:rPr lang="nb-NO"/>
              <a:t>Klikk for å redigere teksten</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5112000" y="1548000"/>
            <a:ext cx="6660000" cy="4572000"/>
          </a:xfrm>
        </p:spPr>
        <p:txBody>
          <a:bodyPr>
            <a:normAutofit/>
          </a:bodyPr>
          <a:lstStyle>
            <a:lvl1pPr marL="0" indent="0">
              <a:lnSpc>
                <a:spcPct val="100000"/>
              </a:lnSpc>
              <a:spcBef>
                <a:spcPts val="0"/>
              </a:spcBef>
              <a:buNone/>
              <a:defRPr sz="1200"/>
            </a:lvl1pPr>
          </a:lstStyle>
          <a:p>
            <a:pPr lvl="0"/>
            <a:r>
              <a:rPr lang="nb-NO"/>
              <a:t>Klikk for å redigere teksten</a:t>
            </a:r>
          </a:p>
        </p:txBody>
      </p:sp>
      <p:pic>
        <p:nvPicPr>
          <p:cNvPr id="8" name="Bilde 7" descr="Et bilde som inneholder tekst, vindu&#10;&#10;Automatisk generert beskrivelse">
            <a:extLst>
              <a:ext uri="{FF2B5EF4-FFF2-40B4-BE49-F238E27FC236}">
                <a16:creationId xmlns:a16="http://schemas.microsoft.com/office/drawing/2014/main" id="{F3BF6545-F4DF-4184-9E95-75E5CA277188}"/>
              </a:ext>
            </a:extLst>
          </p:cNvPr>
          <p:cNvPicPr>
            <a:picLocks noChangeAspect="1"/>
          </p:cNvPicPr>
          <p:nvPr userDrawn="1"/>
        </p:nvPicPr>
        <p:blipFill>
          <a:blip r:embed="rId2"/>
          <a:stretch>
            <a:fillRect/>
          </a:stretch>
        </p:blipFill>
        <p:spPr>
          <a:xfrm>
            <a:off x="335087" y="5884697"/>
            <a:ext cx="676299" cy="676299"/>
          </a:xfrm>
          <a:prstGeom prst="rect">
            <a:avLst/>
          </a:prstGeom>
        </p:spPr>
      </p:pic>
      <p:pic>
        <p:nvPicPr>
          <p:cNvPr id="9" name="Bilde 8" descr="Et bilde som inneholder tekst&#10;&#10;Automatisk generert beskrivelse">
            <a:extLst>
              <a:ext uri="{FF2B5EF4-FFF2-40B4-BE49-F238E27FC236}">
                <a16:creationId xmlns:a16="http://schemas.microsoft.com/office/drawing/2014/main" id="{AD874E45-2372-45A1-943B-18193B8E3429}"/>
              </a:ext>
            </a:extLst>
          </p:cNvPr>
          <p:cNvPicPr>
            <a:picLocks noChangeAspect="1"/>
          </p:cNvPicPr>
          <p:nvPr userDrawn="1"/>
        </p:nvPicPr>
        <p:blipFill>
          <a:blip r:embed="rId3"/>
          <a:stretch>
            <a:fillRect/>
          </a:stretch>
        </p:blipFill>
        <p:spPr>
          <a:xfrm>
            <a:off x="1335697" y="5954109"/>
            <a:ext cx="563583" cy="563582"/>
          </a:xfrm>
          <a:prstGeom prst="rect">
            <a:avLst/>
          </a:prstGeom>
        </p:spPr>
      </p:pic>
      <p:pic>
        <p:nvPicPr>
          <p:cNvPr id="10" name="Bilde 9">
            <a:extLst>
              <a:ext uri="{FF2B5EF4-FFF2-40B4-BE49-F238E27FC236}">
                <a16:creationId xmlns:a16="http://schemas.microsoft.com/office/drawing/2014/main" id="{5D3DF184-2686-4BF4-A6D2-0753C5C39868}"/>
              </a:ext>
            </a:extLst>
          </p:cNvPr>
          <p:cNvPicPr>
            <a:picLocks noChangeAspect="1"/>
          </p:cNvPicPr>
          <p:nvPr userDrawn="1"/>
        </p:nvPicPr>
        <p:blipFill>
          <a:blip r:embed="rId4"/>
          <a:stretch>
            <a:fillRect/>
          </a:stretch>
        </p:blipFill>
        <p:spPr>
          <a:xfrm>
            <a:off x="4358213" y="5954109"/>
            <a:ext cx="563583" cy="563582"/>
          </a:xfrm>
          <a:prstGeom prst="rect">
            <a:avLst/>
          </a:prstGeom>
        </p:spPr>
      </p:pic>
      <p:pic>
        <p:nvPicPr>
          <p:cNvPr id="11" name="Bilde 10" descr="Et bilde som inneholder pil&#10;&#10;Automatisk generert beskrivelse">
            <a:extLst>
              <a:ext uri="{FF2B5EF4-FFF2-40B4-BE49-F238E27FC236}">
                <a16:creationId xmlns:a16="http://schemas.microsoft.com/office/drawing/2014/main" id="{F70B0FFA-1B8D-439A-B9AD-F4CF6927448C}"/>
              </a:ext>
            </a:extLst>
          </p:cNvPr>
          <p:cNvPicPr>
            <a:picLocks noChangeAspect="1"/>
          </p:cNvPicPr>
          <p:nvPr userDrawn="1"/>
        </p:nvPicPr>
        <p:blipFill>
          <a:blip r:embed="rId5"/>
          <a:stretch>
            <a:fillRect/>
          </a:stretch>
        </p:blipFill>
        <p:spPr>
          <a:xfrm>
            <a:off x="2343202" y="5954109"/>
            <a:ext cx="563583" cy="563582"/>
          </a:xfrm>
          <a:prstGeom prst="rect">
            <a:avLst/>
          </a:prstGeom>
        </p:spPr>
      </p:pic>
      <p:pic>
        <p:nvPicPr>
          <p:cNvPr id="12" name="Bilde 11">
            <a:extLst>
              <a:ext uri="{FF2B5EF4-FFF2-40B4-BE49-F238E27FC236}">
                <a16:creationId xmlns:a16="http://schemas.microsoft.com/office/drawing/2014/main" id="{AF6591F9-C2BB-4156-A4D8-EB23B84CA740}"/>
              </a:ext>
            </a:extLst>
          </p:cNvPr>
          <p:cNvPicPr>
            <a:picLocks noChangeAspect="1"/>
          </p:cNvPicPr>
          <p:nvPr userDrawn="1"/>
        </p:nvPicPr>
        <p:blipFill>
          <a:blip r:embed="rId6"/>
          <a:stretch>
            <a:fillRect/>
          </a:stretch>
        </p:blipFill>
        <p:spPr>
          <a:xfrm>
            <a:off x="3350707" y="5954109"/>
            <a:ext cx="563583" cy="563582"/>
          </a:xfrm>
          <a:prstGeom prst="rect">
            <a:avLst/>
          </a:prstGeom>
        </p:spPr>
      </p:pic>
      <p:pic>
        <p:nvPicPr>
          <p:cNvPr id="13" name="Bilde 12">
            <a:extLst>
              <a:ext uri="{FF2B5EF4-FFF2-40B4-BE49-F238E27FC236}">
                <a16:creationId xmlns:a16="http://schemas.microsoft.com/office/drawing/2014/main" id="{CD5825C5-00F3-40D6-9D55-8CEDE7D33209}"/>
              </a:ext>
            </a:extLst>
          </p:cNvPr>
          <p:cNvPicPr>
            <a:picLocks noChangeAspect="1"/>
          </p:cNvPicPr>
          <p:nvPr userDrawn="1"/>
        </p:nvPicPr>
        <p:blipFill>
          <a:blip r:embed="rId7"/>
          <a:stretch>
            <a:fillRect/>
          </a:stretch>
        </p:blipFill>
        <p:spPr>
          <a:xfrm>
            <a:off x="7380728" y="5954109"/>
            <a:ext cx="563583" cy="563582"/>
          </a:xfrm>
          <a:prstGeom prst="rect">
            <a:avLst/>
          </a:prstGeom>
        </p:spPr>
      </p:pic>
      <p:pic>
        <p:nvPicPr>
          <p:cNvPr id="14" name="Bilde 13" descr="Et bilde som inneholder tekst, utklipp, vektorgrafikk, skilt&#10;&#10;Automatisk generert beskrivelse">
            <a:extLst>
              <a:ext uri="{FF2B5EF4-FFF2-40B4-BE49-F238E27FC236}">
                <a16:creationId xmlns:a16="http://schemas.microsoft.com/office/drawing/2014/main" id="{B98220D9-3289-4791-A4B8-B63675049163}"/>
              </a:ext>
            </a:extLst>
          </p:cNvPr>
          <p:cNvPicPr>
            <a:picLocks noChangeAspect="1"/>
          </p:cNvPicPr>
          <p:nvPr userDrawn="1"/>
        </p:nvPicPr>
        <p:blipFill>
          <a:blip r:embed="rId8"/>
          <a:stretch>
            <a:fillRect/>
          </a:stretch>
        </p:blipFill>
        <p:spPr>
          <a:xfrm>
            <a:off x="5365718" y="5954109"/>
            <a:ext cx="563583" cy="563582"/>
          </a:xfrm>
          <a:prstGeom prst="rect">
            <a:avLst/>
          </a:prstGeom>
        </p:spPr>
      </p:pic>
      <p:pic>
        <p:nvPicPr>
          <p:cNvPr id="15" name="Bilde 14" descr="Et bilde som inneholder tekst&#10;&#10;Automatisk generert beskrivelse">
            <a:extLst>
              <a:ext uri="{FF2B5EF4-FFF2-40B4-BE49-F238E27FC236}">
                <a16:creationId xmlns:a16="http://schemas.microsoft.com/office/drawing/2014/main" id="{02D955CE-9EDC-409C-9C4B-6D3FACEC33BB}"/>
              </a:ext>
            </a:extLst>
          </p:cNvPr>
          <p:cNvPicPr>
            <a:picLocks noChangeAspect="1"/>
          </p:cNvPicPr>
          <p:nvPr userDrawn="1"/>
        </p:nvPicPr>
        <p:blipFill>
          <a:blip r:embed="rId9"/>
          <a:stretch>
            <a:fillRect/>
          </a:stretch>
        </p:blipFill>
        <p:spPr>
          <a:xfrm>
            <a:off x="6373223" y="5954109"/>
            <a:ext cx="563583" cy="563582"/>
          </a:xfrm>
          <a:prstGeom prst="rect">
            <a:avLst/>
          </a:prstGeom>
        </p:spPr>
      </p:pic>
    </p:spTree>
    <p:extLst>
      <p:ext uri="{BB962C8B-B14F-4D97-AF65-F5344CB8AC3E}">
        <p14:creationId xmlns:p14="http://schemas.microsoft.com/office/powerpoint/2010/main" val="4115338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Ambisjon_gul">
    <p:bg>
      <p:bgPr>
        <a:gradFill>
          <a:gsLst>
            <a:gs pos="0">
              <a:srgbClr val="FDD69A"/>
            </a:gs>
            <a:gs pos="100000">
              <a:srgbClr val="FDE9E7"/>
            </a:gs>
          </a:gsLst>
          <a:lin ang="14400000" scaled="0"/>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a:xfrm>
            <a:off x="360000" y="540000"/>
            <a:ext cx="10515600" cy="684000"/>
          </a:xfrm>
        </p:spPr>
        <p:txBody>
          <a:bodyPr/>
          <a:lstStyle>
            <a:lvl1pPr>
              <a:defRPr b="1"/>
            </a:lvl1p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360000" y="1440000"/>
            <a:ext cx="4320000" cy="4104000"/>
          </a:xfrm>
          <a:prstGeom prst="roundRect">
            <a:avLst/>
          </a:prstGeom>
          <a:solidFill>
            <a:schemeClr val="bg2"/>
          </a:solidFill>
        </p:spPr>
        <p:txBody>
          <a:bodyPr tIns="252000" bIns="252000">
            <a:normAutofit/>
          </a:bodyPr>
          <a:lstStyle>
            <a:lvl1pPr marL="180000" indent="-180000">
              <a:lnSpc>
                <a:spcPct val="100000"/>
              </a:lnSpc>
              <a:spcBef>
                <a:spcPts val="0"/>
              </a:spcBef>
              <a:defRPr sz="1600"/>
            </a:lvl1pPr>
          </a:lstStyle>
          <a:p>
            <a:pPr lvl="0"/>
            <a:r>
              <a:rPr lang="nb-NO"/>
              <a:t>Klikk for å redigere teksten</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5112000" y="1548000"/>
            <a:ext cx="6660000" cy="4572000"/>
          </a:xfrm>
        </p:spPr>
        <p:txBody>
          <a:bodyPr>
            <a:normAutofit/>
          </a:bodyPr>
          <a:lstStyle>
            <a:lvl1pPr marL="0" indent="0">
              <a:lnSpc>
                <a:spcPct val="100000"/>
              </a:lnSpc>
              <a:spcBef>
                <a:spcPts val="0"/>
              </a:spcBef>
              <a:buNone/>
              <a:defRPr sz="1200"/>
            </a:lvl1pPr>
          </a:lstStyle>
          <a:p>
            <a:pPr lvl="0"/>
            <a:r>
              <a:rPr lang="nb-NO"/>
              <a:t>Klikk for å redigere teksten</a:t>
            </a:r>
          </a:p>
        </p:txBody>
      </p:sp>
      <p:pic>
        <p:nvPicPr>
          <p:cNvPr id="8" name="Bilde 7" descr="Et bilde som inneholder tekst, vindu&#10;&#10;Automatisk generert beskrivelse">
            <a:extLst>
              <a:ext uri="{FF2B5EF4-FFF2-40B4-BE49-F238E27FC236}">
                <a16:creationId xmlns:a16="http://schemas.microsoft.com/office/drawing/2014/main" id="{F3BF6545-F4DF-4184-9E95-75E5CA277188}"/>
              </a:ext>
            </a:extLst>
          </p:cNvPr>
          <p:cNvPicPr>
            <a:picLocks noChangeAspect="1"/>
          </p:cNvPicPr>
          <p:nvPr userDrawn="1"/>
        </p:nvPicPr>
        <p:blipFill>
          <a:blip r:embed="rId2"/>
          <a:stretch>
            <a:fillRect/>
          </a:stretch>
        </p:blipFill>
        <p:spPr>
          <a:xfrm>
            <a:off x="335087" y="5884697"/>
            <a:ext cx="676299" cy="676299"/>
          </a:xfrm>
          <a:prstGeom prst="rect">
            <a:avLst/>
          </a:prstGeom>
        </p:spPr>
      </p:pic>
      <p:pic>
        <p:nvPicPr>
          <p:cNvPr id="9" name="Bilde 8" descr="Et bilde som inneholder tekst&#10;&#10;Automatisk generert beskrivelse">
            <a:extLst>
              <a:ext uri="{FF2B5EF4-FFF2-40B4-BE49-F238E27FC236}">
                <a16:creationId xmlns:a16="http://schemas.microsoft.com/office/drawing/2014/main" id="{AD874E45-2372-45A1-943B-18193B8E3429}"/>
              </a:ext>
            </a:extLst>
          </p:cNvPr>
          <p:cNvPicPr>
            <a:picLocks noChangeAspect="1"/>
          </p:cNvPicPr>
          <p:nvPr userDrawn="1"/>
        </p:nvPicPr>
        <p:blipFill>
          <a:blip r:embed="rId3"/>
          <a:stretch>
            <a:fillRect/>
          </a:stretch>
        </p:blipFill>
        <p:spPr>
          <a:xfrm>
            <a:off x="1335697" y="5954109"/>
            <a:ext cx="563583" cy="563582"/>
          </a:xfrm>
          <a:prstGeom prst="rect">
            <a:avLst/>
          </a:prstGeom>
        </p:spPr>
      </p:pic>
      <p:pic>
        <p:nvPicPr>
          <p:cNvPr id="10" name="Bilde 9">
            <a:extLst>
              <a:ext uri="{FF2B5EF4-FFF2-40B4-BE49-F238E27FC236}">
                <a16:creationId xmlns:a16="http://schemas.microsoft.com/office/drawing/2014/main" id="{5D3DF184-2686-4BF4-A6D2-0753C5C39868}"/>
              </a:ext>
            </a:extLst>
          </p:cNvPr>
          <p:cNvPicPr>
            <a:picLocks noChangeAspect="1"/>
          </p:cNvPicPr>
          <p:nvPr userDrawn="1"/>
        </p:nvPicPr>
        <p:blipFill>
          <a:blip r:embed="rId4"/>
          <a:stretch>
            <a:fillRect/>
          </a:stretch>
        </p:blipFill>
        <p:spPr>
          <a:xfrm>
            <a:off x="4358213" y="5954109"/>
            <a:ext cx="563583" cy="563582"/>
          </a:xfrm>
          <a:prstGeom prst="rect">
            <a:avLst/>
          </a:prstGeom>
        </p:spPr>
      </p:pic>
      <p:pic>
        <p:nvPicPr>
          <p:cNvPr id="11" name="Bilde 10" descr="Et bilde som inneholder pil&#10;&#10;Automatisk generert beskrivelse">
            <a:extLst>
              <a:ext uri="{FF2B5EF4-FFF2-40B4-BE49-F238E27FC236}">
                <a16:creationId xmlns:a16="http://schemas.microsoft.com/office/drawing/2014/main" id="{F70B0FFA-1B8D-439A-B9AD-F4CF6927448C}"/>
              </a:ext>
            </a:extLst>
          </p:cNvPr>
          <p:cNvPicPr>
            <a:picLocks noChangeAspect="1"/>
          </p:cNvPicPr>
          <p:nvPr userDrawn="1"/>
        </p:nvPicPr>
        <p:blipFill>
          <a:blip r:embed="rId5"/>
          <a:stretch>
            <a:fillRect/>
          </a:stretch>
        </p:blipFill>
        <p:spPr>
          <a:xfrm>
            <a:off x="2343202" y="5954109"/>
            <a:ext cx="563583" cy="563582"/>
          </a:xfrm>
          <a:prstGeom prst="rect">
            <a:avLst/>
          </a:prstGeom>
        </p:spPr>
      </p:pic>
      <p:pic>
        <p:nvPicPr>
          <p:cNvPr id="12" name="Bilde 11">
            <a:extLst>
              <a:ext uri="{FF2B5EF4-FFF2-40B4-BE49-F238E27FC236}">
                <a16:creationId xmlns:a16="http://schemas.microsoft.com/office/drawing/2014/main" id="{AF6591F9-C2BB-4156-A4D8-EB23B84CA740}"/>
              </a:ext>
            </a:extLst>
          </p:cNvPr>
          <p:cNvPicPr>
            <a:picLocks noChangeAspect="1"/>
          </p:cNvPicPr>
          <p:nvPr userDrawn="1"/>
        </p:nvPicPr>
        <p:blipFill>
          <a:blip r:embed="rId6"/>
          <a:stretch>
            <a:fillRect/>
          </a:stretch>
        </p:blipFill>
        <p:spPr>
          <a:xfrm>
            <a:off x="3350707" y="5954109"/>
            <a:ext cx="563583" cy="563582"/>
          </a:xfrm>
          <a:prstGeom prst="rect">
            <a:avLst/>
          </a:prstGeom>
        </p:spPr>
      </p:pic>
      <p:pic>
        <p:nvPicPr>
          <p:cNvPr id="13" name="Bilde 12">
            <a:extLst>
              <a:ext uri="{FF2B5EF4-FFF2-40B4-BE49-F238E27FC236}">
                <a16:creationId xmlns:a16="http://schemas.microsoft.com/office/drawing/2014/main" id="{CD5825C5-00F3-40D6-9D55-8CEDE7D33209}"/>
              </a:ext>
            </a:extLst>
          </p:cNvPr>
          <p:cNvPicPr>
            <a:picLocks noChangeAspect="1"/>
          </p:cNvPicPr>
          <p:nvPr userDrawn="1"/>
        </p:nvPicPr>
        <p:blipFill>
          <a:blip r:embed="rId7"/>
          <a:stretch>
            <a:fillRect/>
          </a:stretch>
        </p:blipFill>
        <p:spPr>
          <a:xfrm>
            <a:off x="7380728" y="5954109"/>
            <a:ext cx="563583" cy="563582"/>
          </a:xfrm>
          <a:prstGeom prst="rect">
            <a:avLst/>
          </a:prstGeom>
        </p:spPr>
      </p:pic>
      <p:pic>
        <p:nvPicPr>
          <p:cNvPr id="14" name="Bilde 13" descr="Et bilde som inneholder tekst, utklipp, vektorgrafikk, skilt&#10;&#10;Automatisk generert beskrivelse">
            <a:extLst>
              <a:ext uri="{FF2B5EF4-FFF2-40B4-BE49-F238E27FC236}">
                <a16:creationId xmlns:a16="http://schemas.microsoft.com/office/drawing/2014/main" id="{B98220D9-3289-4791-A4B8-B63675049163}"/>
              </a:ext>
            </a:extLst>
          </p:cNvPr>
          <p:cNvPicPr>
            <a:picLocks noChangeAspect="1"/>
          </p:cNvPicPr>
          <p:nvPr userDrawn="1"/>
        </p:nvPicPr>
        <p:blipFill>
          <a:blip r:embed="rId8"/>
          <a:stretch>
            <a:fillRect/>
          </a:stretch>
        </p:blipFill>
        <p:spPr>
          <a:xfrm>
            <a:off x="5365718" y="5954109"/>
            <a:ext cx="563583" cy="563582"/>
          </a:xfrm>
          <a:prstGeom prst="rect">
            <a:avLst/>
          </a:prstGeom>
        </p:spPr>
      </p:pic>
      <p:pic>
        <p:nvPicPr>
          <p:cNvPr id="15" name="Bilde 14" descr="Et bilde som inneholder tekst&#10;&#10;Automatisk generert beskrivelse">
            <a:extLst>
              <a:ext uri="{FF2B5EF4-FFF2-40B4-BE49-F238E27FC236}">
                <a16:creationId xmlns:a16="http://schemas.microsoft.com/office/drawing/2014/main" id="{02D955CE-9EDC-409C-9C4B-6D3FACEC33BB}"/>
              </a:ext>
            </a:extLst>
          </p:cNvPr>
          <p:cNvPicPr>
            <a:picLocks noChangeAspect="1"/>
          </p:cNvPicPr>
          <p:nvPr userDrawn="1"/>
        </p:nvPicPr>
        <p:blipFill>
          <a:blip r:embed="rId9"/>
          <a:stretch>
            <a:fillRect/>
          </a:stretch>
        </p:blipFill>
        <p:spPr>
          <a:xfrm>
            <a:off x="6373223" y="5954109"/>
            <a:ext cx="563583" cy="563582"/>
          </a:xfrm>
          <a:prstGeom prst="rect">
            <a:avLst/>
          </a:prstGeom>
        </p:spPr>
      </p:pic>
    </p:spTree>
    <p:extLst>
      <p:ext uri="{BB962C8B-B14F-4D97-AF65-F5344CB8AC3E}">
        <p14:creationId xmlns:p14="http://schemas.microsoft.com/office/powerpoint/2010/main" val="887629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mbisjon_arbeid">
    <p:spTree>
      <p:nvGrpSpPr>
        <p:cNvPr id="1" name=""/>
        <p:cNvGrpSpPr/>
        <p:nvPr/>
      </p:nvGrpSpPr>
      <p:grpSpPr>
        <a:xfrm>
          <a:off x="0" y="0"/>
          <a:ext cx="0" cy="0"/>
          <a:chOff x="0" y="0"/>
          <a:chExt cx="0" cy="0"/>
        </a:xfrm>
      </p:grpSpPr>
      <p:pic>
        <p:nvPicPr>
          <p:cNvPr id="16" name="Picture 5" descr="A picture containing person&#10;&#10;Description automatically generated">
            <a:extLst>
              <a:ext uri="{FF2B5EF4-FFF2-40B4-BE49-F238E27FC236}">
                <a16:creationId xmlns:a16="http://schemas.microsoft.com/office/drawing/2014/main" id="{896864B7-DA6B-45A4-961B-EDEFE5CF95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a:xfrm>
            <a:off x="360000" y="540000"/>
            <a:ext cx="10515600" cy="684000"/>
          </a:xfrm>
        </p:spPr>
        <p:txBody>
          <a:bodyPr/>
          <a:lstStyle>
            <a:lvl1pPr>
              <a:defRPr b="1"/>
            </a:lvl1p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360000" y="1440000"/>
            <a:ext cx="4320000" cy="4104000"/>
          </a:xfrm>
          <a:prstGeom prst="roundRect">
            <a:avLst/>
          </a:prstGeom>
          <a:solidFill>
            <a:schemeClr val="bg2"/>
          </a:solidFill>
        </p:spPr>
        <p:txBody>
          <a:bodyPr tIns="252000" bIns="252000">
            <a:normAutofit/>
          </a:bodyPr>
          <a:lstStyle>
            <a:lvl1pPr marL="180000" indent="-180000">
              <a:lnSpc>
                <a:spcPct val="100000"/>
              </a:lnSpc>
              <a:spcBef>
                <a:spcPts val="0"/>
              </a:spcBef>
              <a:defRPr sz="1600"/>
            </a:lvl1pPr>
          </a:lstStyle>
          <a:p>
            <a:pPr lvl="0"/>
            <a:r>
              <a:rPr lang="nb-NO"/>
              <a:t>Klikk for å redigere teksten</a:t>
            </a:r>
          </a:p>
        </p:txBody>
      </p:sp>
      <p:pic>
        <p:nvPicPr>
          <p:cNvPr id="8" name="Bilde 7" descr="Et bilde som inneholder tekst, vindu&#10;&#10;Automatisk generert beskrivelse">
            <a:extLst>
              <a:ext uri="{FF2B5EF4-FFF2-40B4-BE49-F238E27FC236}">
                <a16:creationId xmlns:a16="http://schemas.microsoft.com/office/drawing/2014/main" id="{F3BF6545-F4DF-4184-9E95-75E5CA277188}"/>
              </a:ext>
            </a:extLst>
          </p:cNvPr>
          <p:cNvPicPr>
            <a:picLocks noChangeAspect="1"/>
          </p:cNvPicPr>
          <p:nvPr userDrawn="1"/>
        </p:nvPicPr>
        <p:blipFill>
          <a:blip r:embed="rId3"/>
          <a:stretch>
            <a:fillRect/>
          </a:stretch>
        </p:blipFill>
        <p:spPr>
          <a:xfrm>
            <a:off x="335087" y="5884697"/>
            <a:ext cx="676299" cy="676299"/>
          </a:xfrm>
          <a:prstGeom prst="rect">
            <a:avLst/>
          </a:prstGeom>
        </p:spPr>
      </p:pic>
      <p:pic>
        <p:nvPicPr>
          <p:cNvPr id="9" name="Bilde 8" descr="Et bilde som inneholder tekst&#10;&#10;Automatisk generert beskrivelse">
            <a:extLst>
              <a:ext uri="{FF2B5EF4-FFF2-40B4-BE49-F238E27FC236}">
                <a16:creationId xmlns:a16="http://schemas.microsoft.com/office/drawing/2014/main" id="{AD874E45-2372-45A1-943B-18193B8E3429}"/>
              </a:ext>
            </a:extLst>
          </p:cNvPr>
          <p:cNvPicPr>
            <a:picLocks noChangeAspect="1"/>
          </p:cNvPicPr>
          <p:nvPr userDrawn="1"/>
        </p:nvPicPr>
        <p:blipFill>
          <a:blip r:embed="rId4"/>
          <a:stretch>
            <a:fillRect/>
          </a:stretch>
        </p:blipFill>
        <p:spPr>
          <a:xfrm>
            <a:off x="1335697" y="5954109"/>
            <a:ext cx="563583" cy="563582"/>
          </a:xfrm>
          <a:prstGeom prst="rect">
            <a:avLst/>
          </a:prstGeom>
        </p:spPr>
      </p:pic>
      <p:pic>
        <p:nvPicPr>
          <p:cNvPr id="10" name="Bilde 9">
            <a:extLst>
              <a:ext uri="{FF2B5EF4-FFF2-40B4-BE49-F238E27FC236}">
                <a16:creationId xmlns:a16="http://schemas.microsoft.com/office/drawing/2014/main" id="{5D3DF184-2686-4BF4-A6D2-0753C5C39868}"/>
              </a:ext>
            </a:extLst>
          </p:cNvPr>
          <p:cNvPicPr>
            <a:picLocks noChangeAspect="1"/>
          </p:cNvPicPr>
          <p:nvPr userDrawn="1"/>
        </p:nvPicPr>
        <p:blipFill>
          <a:blip r:embed="rId5"/>
          <a:stretch>
            <a:fillRect/>
          </a:stretch>
        </p:blipFill>
        <p:spPr>
          <a:xfrm>
            <a:off x="4358213" y="5954109"/>
            <a:ext cx="563583" cy="563582"/>
          </a:xfrm>
          <a:prstGeom prst="rect">
            <a:avLst/>
          </a:prstGeom>
        </p:spPr>
      </p:pic>
      <p:pic>
        <p:nvPicPr>
          <p:cNvPr id="11" name="Bilde 10" descr="Et bilde som inneholder pil&#10;&#10;Automatisk generert beskrivelse">
            <a:extLst>
              <a:ext uri="{FF2B5EF4-FFF2-40B4-BE49-F238E27FC236}">
                <a16:creationId xmlns:a16="http://schemas.microsoft.com/office/drawing/2014/main" id="{F70B0FFA-1B8D-439A-B9AD-F4CF6927448C}"/>
              </a:ext>
            </a:extLst>
          </p:cNvPr>
          <p:cNvPicPr>
            <a:picLocks noChangeAspect="1"/>
          </p:cNvPicPr>
          <p:nvPr userDrawn="1"/>
        </p:nvPicPr>
        <p:blipFill>
          <a:blip r:embed="rId6"/>
          <a:stretch>
            <a:fillRect/>
          </a:stretch>
        </p:blipFill>
        <p:spPr>
          <a:xfrm>
            <a:off x="2343202" y="5954109"/>
            <a:ext cx="563583" cy="563582"/>
          </a:xfrm>
          <a:prstGeom prst="rect">
            <a:avLst/>
          </a:prstGeom>
        </p:spPr>
      </p:pic>
      <p:pic>
        <p:nvPicPr>
          <p:cNvPr id="12" name="Bilde 11">
            <a:extLst>
              <a:ext uri="{FF2B5EF4-FFF2-40B4-BE49-F238E27FC236}">
                <a16:creationId xmlns:a16="http://schemas.microsoft.com/office/drawing/2014/main" id="{AF6591F9-C2BB-4156-A4D8-EB23B84CA740}"/>
              </a:ext>
            </a:extLst>
          </p:cNvPr>
          <p:cNvPicPr>
            <a:picLocks noChangeAspect="1"/>
          </p:cNvPicPr>
          <p:nvPr userDrawn="1"/>
        </p:nvPicPr>
        <p:blipFill>
          <a:blip r:embed="rId7"/>
          <a:stretch>
            <a:fillRect/>
          </a:stretch>
        </p:blipFill>
        <p:spPr>
          <a:xfrm>
            <a:off x="3350707" y="5954109"/>
            <a:ext cx="563583" cy="563582"/>
          </a:xfrm>
          <a:prstGeom prst="rect">
            <a:avLst/>
          </a:prstGeom>
        </p:spPr>
      </p:pic>
      <p:pic>
        <p:nvPicPr>
          <p:cNvPr id="13" name="Bilde 12">
            <a:extLst>
              <a:ext uri="{FF2B5EF4-FFF2-40B4-BE49-F238E27FC236}">
                <a16:creationId xmlns:a16="http://schemas.microsoft.com/office/drawing/2014/main" id="{CD5825C5-00F3-40D6-9D55-8CEDE7D33209}"/>
              </a:ext>
            </a:extLst>
          </p:cNvPr>
          <p:cNvPicPr>
            <a:picLocks noChangeAspect="1"/>
          </p:cNvPicPr>
          <p:nvPr userDrawn="1"/>
        </p:nvPicPr>
        <p:blipFill>
          <a:blip r:embed="rId8"/>
          <a:stretch>
            <a:fillRect/>
          </a:stretch>
        </p:blipFill>
        <p:spPr>
          <a:xfrm>
            <a:off x="7380728" y="5954109"/>
            <a:ext cx="563583" cy="563582"/>
          </a:xfrm>
          <a:prstGeom prst="rect">
            <a:avLst/>
          </a:prstGeom>
        </p:spPr>
      </p:pic>
      <p:pic>
        <p:nvPicPr>
          <p:cNvPr id="14" name="Bilde 13" descr="Et bilde som inneholder tekst, utklipp, vektorgrafikk, skilt&#10;&#10;Automatisk generert beskrivelse">
            <a:extLst>
              <a:ext uri="{FF2B5EF4-FFF2-40B4-BE49-F238E27FC236}">
                <a16:creationId xmlns:a16="http://schemas.microsoft.com/office/drawing/2014/main" id="{B98220D9-3289-4791-A4B8-B63675049163}"/>
              </a:ext>
            </a:extLst>
          </p:cNvPr>
          <p:cNvPicPr>
            <a:picLocks noChangeAspect="1"/>
          </p:cNvPicPr>
          <p:nvPr userDrawn="1"/>
        </p:nvPicPr>
        <p:blipFill>
          <a:blip r:embed="rId9"/>
          <a:stretch>
            <a:fillRect/>
          </a:stretch>
        </p:blipFill>
        <p:spPr>
          <a:xfrm>
            <a:off x="5365718" y="5954109"/>
            <a:ext cx="563583" cy="563582"/>
          </a:xfrm>
          <a:prstGeom prst="rect">
            <a:avLst/>
          </a:prstGeom>
        </p:spPr>
      </p:pic>
      <p:pic>
        <p:nvPicPr>
          <p:cNvPr id="15" name="Bilde 14" descr="Et bilde som inneholder tekst&#10;&#10;Automatisk generert beskrivelse">
            <a:extLst>
              <a:ext uri="{FF2B5EF4-FFF2-40B4-BE49-F238E27FC236}">
                <a16:creationId xmlns:a16="http://schemas.microsoft.com/office/drawing/2014/main" id="{02D955CE-9EDC-409C-9C4B-6D3FACEC33BB}"/>
              </a:ext>
            </a:extLst>
          </p:cNvPr>
          <p:cNvPicPr>
            <a:picLocks noChangeAspect="1"/>
          </p:cNvPicPr>
          <p:nvPr userDrawn="1"/>
        </p:nvPicPr>
        <p:blipFill>
          <a:blip r:embed="rId10"/>
          <a:stretch>
            <a:fillRect/>
          </a:stretch>
        </p:blipFill>
        <p:spPr>
          <a:xfrm>
            <a:off x="6373223" y="5954109"/>
            <a:ext cx="563583" cy="563582"/>
          </a:xfrm>
          <a:prstGeom prst="rect">
            <a:avLst/>
          </a:prstGeom>
        </p:spPr>
      </p:pic>
      <p:pic>
        <p:nvPicPr>
          <p:cNvPr id="17" name="Picture 30">
            <a:extLst>
              <a:ext uri="{FF2B5EF4-FFF2-40B4-BE49-F238E27FC236}">
                <a16:creationId xmlns:a16="http://schemas.microsoft.com/office/drawing/2014/main" id="{693007A8-5174-4A44-B077-29F7D9805E9F}"/>
              </a:ext>
            </a:extLst>
          </p:cNvPr>
          <p:cNvPicPr>
            <a:picLocks noChangeAspect="1"/>
          </p:cNvPicPr>
          <p:nvPr userDrawn="1"/>
        </p:nvPicPr>
        <p:blipFill>
          <a:blip r:embed="rId11"/>
          <a:stretch>
            <a:fillRect/>
          </a:stretch>
        </p:blipFill>
        <p:spPr>
          <a:xfrm>
            <a:off x="11025809" y="6116622"/>
            <a:ext cx="826096" cy="404618"/>
          </a:xfrm>
          <a:prstGeom prst="rect">
            <a:avLst/>
          </a:prstGeom>
        </p:spPr>
      </p:pic>
    </p:spTree>
    <p:extLst>
      <p:ext uri="{BB962C8B-B14F-4D97-AF65-F5344CB8AC3E}">
        <p14:creationId xmlns:p14="http://schemas.microsoft.com/office/powerpoint/2010/main" val="3671748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mbisjon_penger">
    <p:spTree>
      <p:nvGrpSpPr>
        <p:cNvPr id="1" name=""/>
        <p:cNvGrpSpPr/>
        <p:nvPr/>
      </p:nvGrpSpPr>
      <p:grpSpPr>
        <a:xfrm>
          <a:off x="0" y="0"/>
          <a:ext cx="0" cy="0"/>
          <a:chOff x="0" y="0"/>
          <a:chExt cx="0" cy="0"/>
        </a:xfrm>
      </p:grpSpPr>
      <p:pic>
        <p:nvPicPr>
          <p:cNvPr id="16" name="Picture 7" descr="A person wearing glasses and a scarf looking at a phone&#10;&#10;Description automatically generated with low confidence">
            <a:extLst>
              <a:ext uri="{FF2B5EF4-FFF2-40B4-BE49-F238E27FC236}">
                <a16:creationId xmlns:a16="http://schemas.microsoft.com/office/drawing/2014/main" id="{DC68659A-6DEA-4361-9AAA-2CC4B1FE03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a:xfrm>
            <a:off x="360000" y="540000"/>
            <a:ext cx="10515600" cy="684000"/>
          </a:xfrm>
        </p:spPr>
        <p:txBody>
          <a:bodyPr/>
          <a:lstStyle>
            <a:lvl1pPr>
              <a:defRPr b="1"/>
            </a:lvl1p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360000" y="1440000"/>
            <a:ext cx="4320000" cy="4104000"/>
          </a:xfrm>
          <a:prstGeom prst="roundRect">
            <a:avLst/>
          </a:prstGeom>
          <a:solidFill>
            <a:schemeClr val="bg2"/>
          </a:solidFill>
        </p:spPr>
        <p:txBody>
          <a:bodyPr tIns="252000" bIns="252000">
            <a:normAutofit/>
          </a:bodyPr>
          <a:lstStyle>
            <a:lvl1pPr marL="180000" indent="-180000">
              <a:lnSpc>
                <a:spcPct val="100000"/>
              </a:lnSpc>
              <a:spcBef>
                <a:spcPts val="0"/>
              </a:spcBef>
              <a:defRPr sz="1600"/>
            </a:lvl1pPr>
          </a:lstStyle>
          <a:p>
            <a:pPr lvl="0"/>
            <a:r>
              <a:rPr lang="nb-NO"/>
              <a:t>Klikk for å redigere teksten</a:t>
            </a:r>
          </a:p>
        </p:txBody>
      </p:sp>
      <p:pic>
        <p:nvPicPr>
          <p:cNvPr id="8" name="Bilde 7" descr="Et bilde som inneholder tekst, vindu&#10;&#10;Automatisk generert beskrivelse">
            <a:extLst>
              <a:ext uri="{FF2B5EF4-FFF2-40B4-BE49-F238E27FC236}">
                <a16:creationId xmlns:a16="http://schemas.microsoft.com/office/drawing/2014/main" id="{F3BF6545-F4DF-4184-9E95-75E5CA277188}"/>
              </a:ext>
            </a:extLst>
          </p:cNvPr>
          <p:cNvPicPr>
            <a:picLocks noChangeAspect="1"/>
          </p:cNvPicPr>
          <p:nvPr userDrawn="1"/>
        </p:nvPicPr>
        <p:blipFill>
          <a:blip r:embed="rId3"/>
          <a:stretch>
            <a:fillRect/>
          </a:stretch>
        </p:blipFill>
        <p:spPr>
          <a:xfrm>
            <a:off x="335087" y="5884697"/>
            <a:ext cx="676299" cy="676299"/>
          </a:xfrm>
          <a:prstGeom prst="rect">
            <a:avLst/>
          </a:prstGeom>
        </p:spPr>
      </p:pic>
      <p:pic>
        <p:nvPicPr>
          <p:cNvPr id="9" name="Bilde 8" descr="Et bilde som inneholder tekst&#10;&#10;Automatisk generert beskrivelse">
            <a:extLst>
              <a:ext uri="{FF2B5EF4-FFF2-40B4-BE49-F238E27FC236}">
                <a16:creationId xmlns:a16="http://schemas.microsoft.com/office/drawing/2014/main" id="{AD874E45-2372-45A1-943B-18193B8E3429}"/>
              </a:ext>
            </a:extLst>
          </p:cNvPr>
          <p:cNvPicPr>
            <a:picLocks noChangeAspect="1"/>
          </p:cNvPicPr>
          <p:nvPr userDrawn="1"/>
        </p:nvPicPr>
        <p:blipFill>
          <a:blip r:embed="rId4"/>
          <a:stretch>
            <a:fillRect/>
          </a:stretch>
        </p:blipFill>
        <p:spPr>
          <a:xfrm>
            <a:off x="1335697" y="5954109"/>
            <a:ext cx="563583" cy="563582"/>
          </a:xfrm>
          <a:prstGeom prst="rect">
            <a:avLst/>
          </a:prstGeom>
        </p:spPr>
      </p:pic>
      <p:pic>
        <p:nvPicPr>
          <p:cNvPr id="10" name="Bilde 9">
            <a:extLst>
              <a:ext uri="{FF2B5EF4-FFF2-40B4-BE49-F238E27FC236}">
                <a16:creationId xmlns:a16="http://schemas.microsoft.com/office/drawing/2014/main" id="{5D3DF184-2686-4BF4-A6D2-0753C5C39868}"/>
              </a:ext>
            </a:extLst>
          </p:cNvPr>
          <p:cNvPicPr>
            <a:picLocks noChangeAspect="1"/>
          </p:cNvPicPr>
          <p:nvPr userDrawn="1"/>
        </p:nvPicPr>
        <p:blipFill>
          <a:blip r:embed="rId5"/>
          <a:stretch>
            <a:fillRect/>
          </a:stretch>
        </p:blipFill>
        <p:spPr>
          <a:xfrm>
            <a:off x="4358213" y="5954109"/>
            <a:ext cx="563583" cy="563582"/>
          </a:xfrm>
          <a:prstGeom prst="rect">
            <a:avLst/>
          </a:prstGeom>
        </p:spPr>
      </p:pic>
      <p:pic>
        <p:nvPicPr>
          <p:cNvPr id="11" name="Bilde 10" descr="Et bilde som inneholder pil&#10;&#10;Automatisk generert beskrivelse">
            <a:extLst>
              <a:ext uri="{FF2B5EF4-FFF2-40B4-BE49-F238E27FC236}">
                <a16:creationId xmlns:a16="http://schemas.microsoft.com/office/drawing/2014/main" id="{F70B0FFA-1B8D-439A-B9AD-F4CF6927448C}"/>
              </a:ext>
            </a:extLst>
          </p:cNvPr>
          <p:cNvPicPr>
            <a:picLocks noChangeAspect="1"/>
          </p:cNvPicPr>
          <p:nvPr userDrawn="1"/>
        </p:nvPicPr>
        <p:blipFill>
          <a:blip r:embed="rId6"/>
          <a:stretch>
            <a:fillRect/>
          </a:stretch>
        </p:blipFill>
        <p:spPr>
          <a:xfrm>
            <a:off x="2343202" y="5954109"/>
            <a:ext cx="563583" cy="563582"/>
          </a:xfrm>
          <a:prstGeom prst="rect">
            <a:avLst/>
          </a:prstGeom>
        </p:spPr>
      </p:pic>
      <p:pic>
        <p:nvPicPr>
          <p:cNvPr id="12" name="Bilde 11">
            <a:extLst>
              <a:ext uri="{FF2B5EF4-FFF2-40B4-BE49-F238E27FC236}">
                <a16:creationId xmlns:a16="http://schemas.microsoft.com/office/drawing/2014/main" id="{AF6591F9-C2BB-4156-A4D8-EB23B84CA740}"/>
              </a:ext>
            </a:extLst>
          </p:cNvPr>
          <p:cNvPicPr>
            <a:picLocks noChangeAspect="1"/>
          </p:cNvPicPr>
          <p:nvPr userDrawn="1"/>
        </p:nvPicPr>
        <p:blipFill>
          <a:blip r:embed="rId7"/>
          <a:stretch>
            <a:fillRect/>
          </a:stretch>
        </p:blipFill>
        <p:spPr>
          <a:xfrm>
            <a:off x="3350707" y="5954109"/>
            <a:ext cx="563583" cy="563582"/>
          </a:xfrm>
          <a:prstGeom prst="rect">
            <a:avLst/>
          </a:prstGeom>
        </p:spPr>
      </p:pic>
      <p:pic>
        <p:nvPicPr>
          <p:cNvPr id="13" name="Bilde 12">
            <a:extLst>
              <a:ext uri="{FF2B5EF4-FFF2-40B4-BE49-F238E27FC236}">
                <a16:creationId xmlns:a16="http://schemas.microsoft.com/office/drawing/2014/main" id="{CD5825C5-00F3-40D6-9D55-8CEDE7D33209}"/>
              </a:ext>
            </a:extLst>
          </p:cNvPr>
          <p:cNvPicPr>
            <a:picLocks noChangeAspect="1"/>
          </p:cNvPicPr>
          <p:nvPr userDrawn="1"/>
        </p:nvPicPr>
        <p:blipFill>
          <a:blip r:embed="rId8"/>
          <a:stretch>
            <a:fillRect/>
          </a:stretch>
        </p:blipFill>
        <p:spPr>
          <a:xfrm>
            <a:off x="7380728" y="5954109"/>
            <a:ext cx="563583" cy="563582"/>
          </a:xfrm>
          <a:prstGeom prst="rect">
            <a:avLst/>
          </a:prstGeom>
        </p:spPr>
      </p:pic>
      <p:pic>
        <p:nvPicPr>
          <p:cNvPr id="14" name="Bilde 13" descr="Et bilde som inneholder tekst, utklipp, vektorgrafikk, skilt&#10;&#10;Automatisk generert beskrivelse">
            <a:extLst>
              <a:ext uri="{FF2B5EF4-FFF2-40B4-BE49-F238E27FC236}">
                <a16:creationId xmlns:a16="http://schemas.microsoft.com/office/drawing/2014/main" id="{B98220D9-3289-4791-A4B8-B63675049163}"/>
              </a:ext>
            </a:extLst>
          </p:cNvPr>
          <p:cNvPicPr>
            <a:picLocks noChangeAspect="1"/>
          </p:cNvPicPr>
          <p:nvPr userDrawn="1"/>
        </p:nvPicPr>
        <p:blipFill>
          <a:blip r:embed="rId9"/>
          <a:stretch>
            <a:fillRect/>
          </a:stretch>
        </p:blipFill>
        <p:spPr>
          <a:xfrm>
            <a:off x="5365718" y="5954109"/>
            <a:ext cx="563583" cy="563582"/>
          </a:xfrm>
          <a:prstGeom prst="rect">
            <a:avLst/>
          </a:prstGeom>
        </p:spPr>
      </p:pic>
      <p:pic>
        <p:nvPicPr>
          <p:cNvPr id="15" name="Bilde 14" descr="Et bilde som inneholder tekst&#10;&#10;Automatisk generert beskrivelse">
            <a:extLst>
              <a:ext uri="{FF2B5EF4-FFF2-40B4-BE49-F238E27FC236}">
                <a16:creationId xmlns:a16="http://schemas.microsoft.com/office/drawing/2014/main" id="{02D955CE-9EDC-409C-9C4B-6D3FACEC33BB}"/>
              </a:ext>
            </a:extLst>
          </p:cNvPr>
          <p:cNvPicPr>
            <a:picLocks noChangeAspect="1"/>
          </p:cNvPicPr>
          <p:nvPr userDrawn="1"/>
        </p:nvPicPr>
        <p:blipFill>
          <a:blip r:embed="rId10"/>
          <a:stretch>
            <a:fillRect/>
          </a:stretch>
        </p:blipFill>
        <p:spPr>
          <a:xfrm>
            <a:off x="6373223" y="5954109"/>
            <a:ext cx="563583" cy="563582"/>
          </a:xfrm>
          <a:prstGeom prst="rect">
            <a:avLst/>
          </a:prstGeom>
        </p:spPr>
      </p:pic>
      <p:pic>
        <p:nvPicPr>
          <p:cNvPr id="17" name="Picture 19">
            <a:extLst>
              <a:ext uri="{FF2B5EF4-FFF2-40B4-BE49-F238E27FC236}">
                <a16:creationId xmlns:a16="http://schemas.microsoft.com/office/drawing/2014/main" id="{F5511711-46D4-4B83-AA9E-D7078CA1491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25809" y="6116622"/>
            <a:ext cx="828000" cy="405847"/>
          </a:xfrm>
          <a:prstGeom prst="rect">
            <a:avLst/>
          </a:prstGeom>
        </p:spPr>
      </p:pic>
    </p:spTree>
    <p:extLst>
      <p:ext uri="{BB962C8B-B14F-4D97-AF65-F5344CB8AC3E}">
        <p14:creationId xmlns:p14="http://schemas.microsoft.com/office/powerpoint/2010/main" val="1898242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mbisjon_trenger det mest">
    <p:spTree>
      <p:nvGrpSpPr>
        <p:cNvPr id="1" name=""/>
        <p:cNvGrpSpPr/>
        <p:nvPr/>
      </p:nvGrpSpPr>
      <p:grpSpPr>
        <a:xfrm>
          <a:off x="0" y="0"/>
          <a:ext cx="0" cy="0"/>
          <a:chOff x="0" y="0"/>
          <a:chExt cx="0" cy="0"/>
        </a:xfrm>
      </p:grpSpPr>
      <p:pic>
        <p:nvPicPr>
          <p:cNvPr id="16" name="Picture 2" descr="A picture containing person, indoor, wall&#10;&#10;Description automatically generated">
            <a:extLst>
              <a:ext uri="{FF2B5EF4-FFF2-40B4-BE49-F238E27FC236}">
                <a16:creationId xmlns:a16="http://schemas.microsoft.com/office/drawing/2014/main" id="{170D06CF-E0C7-49D7-A3C6-FE07FEA5FA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8" y="0"/>
            <a:ext cx="12192000" cy="6858000"/>
          </a:xfrm>
          <a:prstGeom prst="rect">
            <a:avLst/>
          </a:prstGeom>
        </p:spPr>
      </p:pic>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a:xfrm>
            <a:off x="360000" y="540000"/>
            <a:ext cx="10515600" cy="684000"/>
          </a:xfrm>
        </p:spPr>
        <p:txBody>
          <a:bodyPr/>
          <a:lstStyle>
            <a:lvl1pPr>
              <a:defRPr b="1"/>
            </a:lvl1p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360000" y="1440000"/>
            <a:ext cx="4320000" cy="4104000"/>
          </a:xfrm>
          <a:prstGeom prst="roundRect">
            <a:avLst/>
          </a:prstGeom>
          <a:solidFill>
            <a:schemeClr val="bg2"/>
          </a:solidFill>
        </p:spPr>
        <p:txBody>
          <a:bodyPr tIns="252000" bIns="252000">
            <a:normAutofit/>
          </a:bodyPr>
          <a:lstStyle>
            <a:lvl1pPr marL="180000" indent="-180000">
              <a:lnSpc>
                <a:spcPct val="100000"/>
              </a:lnSpc>
              <a:spcBef>
                <a:spcPts val="0"/>
              </a:spcBef>
              <a:defRPr sz="1600"/>
            </a:lvl1pPr>
          </a:lstStyle>
          <a:p>
            <a:pPr lvl="0"/>
            <a:r>
              <a:rPr lang="nb-NO"/>
              <a:t>Klikk for å redigere teksten</a:t>
            </a:r>
          </a:p>
        </p:txBody>
      </p:sp>
      <p:pic>
        <p:nvPicPr>
          <p:cNvPr id="8" name="Bilde 7" descr="Et bilde som inneholder tekst, vindu&#10;&#10;Automatisk generert beskrivelse">
            <a:extLst>
              <a:ext uri="{FF2B5EF4-FFF2-40B4-BE49-F238E27FC236}">
                <a16:creationId xmlns:a16="http://schemas.microsoft.com/office/drawing/2014/main" id="{F3BF6545-F4DF-4184-9E95-75E5CA277188}"/>
              </a:ext>
            </a:extLst>
          </p:cNvPr>
          <p:cNvPicPr>
            <a:picLocks noChangeAspect="1"/>
          </p:cNvPicPr>
          <p:nvPr userDrawn="1"/>
        </p:nvPicPr>
        <p:blipFill>
          <a:blip r:embed="rId3"/>
          <a:stretch>
            <a:fillRect/>
          </a:stretch>
        </p:blipFill>
        <p:spPr>
          <a:xfrm>
            <a:off x="335087" y="5884697"/>
            <a:ext cx="676299" cy="676299"/>
          </a:xfrm>
          <a:prstGeom prst="rect">
            <a:avLst/>
          </a:prstGeom>
        </p:spPr>
      </p:pic>
      <p:pic>
        <p:nvPicPr>
          <p:cNvPr id="9" name="Bilde 8" descr="Et bilde som inneholder tekst&#10;&#10;Automatisk generert beskrivelse">
            <a:extLst>
              <a:ext uri="{FF2B5EF4-FFF2-40B4-BE49-F238E27FC236}">
                <a16:creationId xmlns:a16="http://schemas.microsoft.com/office/drawing/2014/main" id="{AD874E45-2372-45A1-943B-18193B8E3429}"/>
              </a:ext>
            </a:extLst>
          </p:cNvPr>
          <p:cNvPicPr>
            <a:picLocks noChangeAspect="1"/>
          </p:cNvPicPr>
          <p:nvPr userDrawn="1"/>
        </p:nvPicPr>
        <p:blipFill>
          <a:blip r:embed="rId4"/>
          <a:stretch>
            <a:fillRect/>
          </a:stretch>
        </p:blipFill>
        <p:spPr>
          <a:xfrm>
            <a:off x="1335697" y="5954109"/>
            <a:ext cx="563583" cy="563582"/>
          </a:xfrm>
          <a:prstGeom prst="rect">
            <a:avLst/>
          </a:prstGeom>
        </p:spPr>
      </p:pic>
      <p:pic>
        <p:nvPicPr>
          <p:cNvPr id="10" name="Bilde 9">
            <a:extLst>
              <a:ext uri="{FF2B5EF4-FFF2-40B4-BE49-F238E27FC236}">
                <a16:creationId xmlns:a16="http://schemas.microsoft.com/office/drawing/2014/main" id="{5D3DF184-2686-4BF4-A6D2-0753C5C39868}"/>
              </a:ext>
            </a:extLst>
          </p:cNvPr>
          <p:cNvPicPr>
            <a:picLocks noChangeAspect="1"/>
          </p:cNvPicPr>
          <p:nvPr userDrawn="1"/>
        </p:nvPicPr>
        <p:blipFill>
          <a:blip r:embed="rId5"/>
          <a:stretch>
            <a:fillRect/>
          </a:stretch>
        </p:blipFill>
        <p:spPr>
          <a:xfrm>
            <a:off x="4358213" y="5954109"/>
            <a:ext cx="563583" cy="563582"/>
          </a:xfrm>
          <a:prstGeom prst="rect">
            <a:avLst/>
          </a:prstGeom>
        </p:spPr>
      </p:pic>
      <p:pic>
        <p:nvPicPr>
          <p:cNvPr id="11" name="Bilde 10" descr="Et bilde som inneholder pil&#10;&#10;Automatisk generert beskrivelse">
            <a:extLst>
              <a:ext uri="{FF2B5EF4-FFF2-40B4-BE49-F238E27FC236}">
                <a16:creationId xmlns:a16="http://schemas.microsoft.com/office/drawing/2014/main" id="{F70B0FFA-1B8D-439A-B9AD-F4CF6927448C}"/>
              </a:ext>
            </a:extLst>
          </p:cNvPr>
          <p:cNvPicPr>
            <a:picLocks noChangeAspect="1"/>
          </p:cNvPicPr>
          <p:nvPr userDrawn="1"/>
        </p:nvPicPr>
        <p:blipFill>
          <a:blip r:embed="rId6"/>
          <a:stretch>
            <a:fillRect/>
          </a:stretch>
        </p:blipFill>
        <p:spPr>
          <a:xfrm>
            <a:off x="2343202" y="5954109"/>
            <a:ext cx="563583" cy="563582"/>
          </a:xfrm>
          <a:prstGeom prst="rect">
            <a:avLst/>
          </a:prstGeom>
        </p:spPr>
      </p:pic>
      <p:pic>
        <p:nvPicPr>
          <p:cNvPr id="12" name="Bilde 11">
            <a:extLst>
              <a:ext uri="{FF2B5EF4-FFF2-40B4-BE49-F238E27FC236}">
                <a16:creationId xmlns:a16="http://schemas.microsoft.com/office/drawing/2014/main" id="{AF6591F9-C2BB-4156-A4D8-EB23B84CA740}"/>
              </a:ext>
            </a:extLst>
          </p:cNvPr>
          <p:cNvPicPr>
            <a:picLocks noChangeAspect="1"/>
          </p:cNvPicPr>
          <p:nvPr userDrawn="1"/>
        </p:nvPicPr>
        <p:blipFill>
          <a:blip r:embed="rId7"/>
          <a:stretch>
            <a:fillRect/>
          </a:stretch>
        </p:blipFill>
        <p:spPr>
          <a:xfrm>
            <a:off x="3350707" y="5954109"/>
            <a:ext cx="563583" cy="563582"/>
          </a:xfrm>
          <a:prstGeom prst="rect">
            <a:avLst/>
          </a:prstGeom>
        </p:spPr>
      </p:pic>
      <p:pic>
        <p:nvPicPr>
          <p:cNvPr id="13" name="Bilde 12">
            <a:extLst>
              <a:ext uri="{FF2B5EF4-FFF2-40B4-BE49-F238E27FC236}">
                <a16:creationId xmlns:a16="http://schemas.microsoft.com/office/drawing/2014/main" id="{CD5825C5-00F3-40D6-9D55-8CEDE7D33209}"/>
              </a:ext>
            </a:extLst>
          </p:cNvPr>
          <p:cNvPicPr>
            <a:picLocks noChangeAspect="1"/>
          </p:cNvPicPr>
          <p:nvPr userDrawn="1"/>
        </p:nvPicPr>
        <p:blipFill>
          <a:blip r:embed="rId8"/>
          <a:stretch>
            <a:fillRect/>
          </a:stretch>
        </p:blipFill>
        <p:spPr>
          <a:xfrm>
            <a:off x="7380728" y="5954109"/>
            <a:ext cx="563583" cy="563582"/>
          </a:xfrm>
          <a:prstGeom prst="rect">
            <a:avLst/>
          </a:prstGeom>
        </p:spPr>
      </p:pic>
      <p:pic>
        <p:nvPicPr>
          <p:cNvPr id="14" name="Bilde 13" descr="Et bilde som inneholder tekst, utklipp, vektorgrafikk, skilt&#10;&#10;Automatisk generert beskrivelse">
            <a:extLst>
              <a:ext uri="{FF2B5EF4-FFF2-40B4-BE49-F238E27FC236}">
                <a16:creationId xmlns:a16="http://schemas.microsoft.com/office/drawing/2014/main" id="{B98220D9-3289-4791-A4B8-B63675049163}"/>
              </a:ext>
            </a:extLst>
          </p:cNvPr>
          <p:cNvPicPr>
            <a:picLocks noChangeAspect="1"/>
          </p:cNvPicPr>
          <p:nvPr userDrawn="1"/>
        </p:nvPicPr>
        <p:blipFill>
          <a:blip r:embed="rId9"/>
          <a:stretch>
            <a:fillRect/>
          </a:stretch>
        </p:blipFill>
        <p:spPr>
          <a:xfrm>
            <a:off x="5365718" y="5954109"/>
            <a:ext cx="563583" cy="563582"/>
          </a:xfrm>
          <a:prstGeom prst="rect">
            <a:avLst/>
          </a:prstGeom>
        </p:spPr>
      </p:pic>
      <p:pic>
        <p:nvPicPr>
          <p:cNvPr id="15" name="Bilde 14" descr="Et bilde som inneholder tekst&#10;&#10;Automatisk generert beskrivelse">
            <a:extLst>
              <a:ext uri="{FF2B5EF4-FFF2-40B4-BE49-F238E27FC236}">
                <a16:creationId xmlns:a16="http://schemas.microsoft.com/office/drawing/2014/main" id="{02D955CE-9EDC-409C-9C4B-6D3FACEC33BB}"/>
              </a:ext>
            </a:extLst>
          </p:cNvPr>
          <p:cNvPicPr>
            <a:picLocks noChangeAspect="1"/>
          </p:cNvPicPr>
          <p:nvPr userDrawn="1"/>
        </p:nvPicPr>
        <p:blipFill>
          <a:blip r:embed="rId10"/>
          <a:stretch>
            <a:fillRect/>
          </a:stretch>
        </p:blipFill>
        <p:spPr>
          <a:xfrm>
            <a:off x="6373223" y="5954109"/>
            <a:ext cx="563583" cy="563582"/>
          </a:xfrm>
          <a:prstGeom prst="rect">
            <a:avLst/>
          </a:prstGeom>
        </p:spPr>
      </p:pic>
      <p:pic>
        <p:nvPicPr>
          <p:cNvPr id="17" name="Picture 30">
            <a:extLst>
              <a:ext uri="{FF2B5EF4-FFF2-40B4-BE49-F238E27FC236}">
                <a16:creationId xmlns:a16="http://schemas.microsoft.com/office/drawing/2014/main" id="{731B4C20-BAB0-494A-BEE6-0125758A6DE0}"/>
              </a:ext>
            </a:extLst>
          </p:cNvPr>
          <p:cNvPicPr>
            <a:picLocks noChangeAspect="1"/>
          </p:cNvPicPr>
          <p:nvPr userDrawn="1"/>
        </p:nvPicPr>
        <p:blipFill>
          <a:blip r:embed="rId11"/>
          <a:stretch>
            <a:fillRect/>
          </a:stretch>
        </p:blipFill>
        <p:spPr>
          <a:xfrm>
            <a:off x="10856303" y="6033591"/>
            <a:ext cx="826096" cy="404618"/>
          </a:xfrm>
          <a:prstGeom prst="rect">
            <a:avLst/>
          </a:prstGeom>
        </p:spPr>
      </p:pic>
    </p:spTree>
    <p:extLst>
      <p:ext uri="{BB962C8B-B14F-4D97-AF65-F5344CB8AC3E}">
        <p14:creationId xmlns:p14="http://schemas.microsoft.com/office/powerpoint/2010/main" val="446408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mbisjon_intern">
    <p:spTree>
      <p:nvGrpSpPr>
        <p:cNvPr id="1" name=""/>
        <p:cNvGrpSpPr/>
        <p:nvPr/>
      </p:nvGrpSpPr>
      <p:grpSpPr>
        <a:xfrm>
          <a:off x="0" y="0"/>
          <a:ext cx="0" cy="0"/>
          <a:chOff x="0" y="0"/>
          <a:chExt cx="0" cy="0"/>
        </a:xfrm>
      </p:grpSpPr>
      <p:pic>
        <p:nvPicPr>
          <p:cNvPr id="16" name="Picture 4" descr="A picture containing person, indoor, person&#10;&#10;Description automatically generated">
            <a:extLst>
              <a:ext uri="{FF2B5EF4-FFF2-40B4-BE49-F238E27FC236}">
                <a16:creationId xmlns:a16="http://schemas.microsoft.com/office/drawing/2014/main" id="{6BA0D9E4-5135-4E67-925C-8B9A81012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51" y="-8242"/>
            <a:ext cx="12206651" cy="6866241"/>
          </a:xfrm>
          <a:prstGeom prst="rect">
            <a:avLst/>
          </a:prstGeom>
        </p:spPr>
      </p:pic>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a:xfrm>
            <a:off x="360000" y="540000"/>
            <a:ext cx="10515600" cy="684000"/>
          </a:xfrm>
        </p:spPr>
        <p:txBody>
          <a:bodyPr/>
          <a:lstStyle>
            <a:lvl1pPr>
              <a:defRPr b="1"/>
            </a:lvl1p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360000" y="1440000"/>
            <a:ext cx="4320000" cy="4104000"/>
          </a:xfrm>
          <a:prstGeom prst="roundRect">
            <a:avLst/>
          </a:prstGeom>
          <a:solidFill>
            <a:schemeClr val="bg2"/>
          </a:solidFill>
        </p:spPr>
        <p:txBody>
          <a:bodyPr tIns="252000" bIns="252000">
            <a:normAutofit/>
          </a:bodyPr>
          <a:lstStyle>
            <a:lvl1pPr marL="180000" indent="-180000">
              <a:lnSpc>
                <a:spcPct val="100000"/>
              </a:lnSpc>
              <a:spcBef>
                <a:spcPts val="0"/>
              </a:spcBef>
              <a:defRPr sz="1600"/>
            </a:lvl1pPr>
          </a:lstStyle>
          <a:p>
            <a:pPr lvl="0"/>
            <a:r>
              <a:rPr lang="nb-NO"/>
              <a:t>Klikk for å redigere teksten</a:t>
            </a:r>
          </a:p>
        </p:txBody>
      </p:sp>
      <p:pic>
        <p:nvPicPr>
          <p:cNvPr id="8" name="Bilde 7" descr="Et bilde som inneholder tekst, vindu&#10;&#10;Automatisk generert beskrivelse">
            <a:extLst>
              <a:ext uri="{FF2B5EF4-FFF2-40B4-BE49-F238E27FC236}">
                <a16:creationId xmlns:a16="http://schemas.microsoft.com/office/drawing/2014/main" id="{F3BF6545-F4DF-4184-9E95-75E5CA277188}"/>
              </a:ext>
            </a:extLst>
          </p:cNvPr>
          <p:cNvPicPr>
            <a:picLocks noChangeAspect="1"/>
          </p:cNvPicPr>
          <p:nvPr userDrawn="1"/>
        </p:nvPicPr>
        <p:blipFill>
          <a:blip r:embed="rId3"/>
          <a:stretch>
            <a:fillRect/>
          </a:stretch>
        </p:blipFill>
        <p:spPr>
          <a:xfrm>
            <a:off x="335087" y="5884697"/>
            <a:ext cx="676299" cy="676299"/>
          </a:xfrm>
          <a:prstGeom prst="rect">
            <a:avLst/>
          </a:prstGeom>
        </p:spPr>
      </p:pic>
      <p:pic>
        <p:nvPicPr>
          <p:cNvPr id="9" name="Bilde 8" descr="Et bilde som inneholder tekst&#10;&#10;Automatisk generert beskrivelse">
            <a:extLst>
              <a:ext uri="{FF2B5EF4-FFF2-40B4-BE49-F238E27FC236}">
                <a16:creationId xmlns:a16="http://schemas.microsoft.com/office/drawing/2014/main" id="{AD874E45-2372-45A1-943B-18193B8E3429}"/>
              </a:ext>
            </a:extLst>
          </p:cNvPr>
          <p:cNvPicPr>
            <a:picLocks noChangeAspect="1"/>
          </p:cNvPicPr>
          <p:nvPr userDrawn="1"/>
        </p:nvPicPr>
        <p:blipFill>
          <a:blip r:embed="rId4"/>
          <a:stretch>
            <a:fillRect/>
          </a:stretch>
        </p:blipFill>
        <p:spPr>
          <a:xfrm>
            <a:off x="1335697" y="5954109"/>
            <a:ext cx="563583" cy="563582"/>
          </a:xfrm>
          <a:prstGeom prst="rect">
            <a:avLst/>
          </a:prstGeom>
        </p:spPr>
      </p:pic>
      <p:pic>
        <p:nvPicPr>
          <p:cNvPr id="10" name="Bilde 9">
            <a:extLst>
              <a:ext uri="{FF2B5EF4-FFF2-40B4-BE49-F238E27FC236}">
                <a16:creationId xmlns:a16="http://schemas.microsoft.com/office/drawing/2014/main" id="{5D3DF184-2686-4BF4-A6D2-0753C5C39868}"/>
              </a:ext>
            </a:extLst>
          </p:cNvPr>
          <p:cNvPicPr>
            <a:picLocks noChangeAspect="1"/>
          </p:cNvPicPr>
          <p:nvPr userDrawn="1"/>
        </p:nvPicPr>
        <p:blipFill>
          <a:blip r:embed="rId5"/>
          <a:stretch>
            <a:fillRect/>
          </a:stretch>
        </p:blipFill>
        <p:spPr>
          <a:xfrm>
            <a:off x="4358213" y="5954109"/>
            <a:ext cx="563583" cy="563582"/>
          </a:xfrm>
          <a:prstGeom prst="rect">
            <a:avLst/>
          </a:prstGeom>
        </p:spPr>
      </p:pic>
      <p:pic>
        <p:nvPicPr>
          <p:cNvPr id="11" name="Bilde 10" descr="Et bilde som inneholder pil&#10;&#10;Automatisk generert beskrivelse">
            <a:extLst>
              <a:ext uri="{FF2B5EF4-FFF2-40B4-BE49-F238E27FC236}">
                <a16:creationId xmlns:a16="http://schemas.microsoft.com/office/drawing/2014/main" id="{F70B0FFA-1B8D-439A-B9AD-F4CF6927448C}"/>
              </a:ext>
            </a:extLst>
          </p:cNvPr>
          <p:cNvPicPr>
            <a:picLocks noChangeAspect="1"/>
          </p:cNvPicPr>
          <p:nvPr userDrawn="1"/>
        </p:nvPicPr>
        <p:blipFill>
          <a:blip r:embed="rId6"/>
          <a:stretch>
            <a:fillRect/>
          </a:stretch>
        </p:blipFill>
        <p:spPr>
          <a:xfrm>
            <a:off x="2343202" y="5954109"/>
            <a:ext cx="563583" cy="563582"/>
          </a:xfrm>
          <a:prstGeom prst="rect">
            <a:avLst/>
          </a:prstGeom>
        </p:spPr>
      </p:pic>
      <p:pic>
        <p:nvPicPr>
          <p:cNvPr id="12" name="Bilde 11">
            <a:extLst>
              <a:ext uri="{FF2B5EF4-FFF2-40B4-BE49-F238E27FC236}">
                <a16:creationId xmlns:a16="http://schemas.microsoft.com/office/drawing/2014/main" id="{AF6591F9-C2BB-4156-A4D8-EB23B84CA740}"/>
              </a:ext>
            </a:extLst>
          </p:cNvPr>
          <p:cNvPicPr>
            <a:picLocks noChangeAspect="1"/>
          </p:cNvPicPr>
          <p:nvPr userDrawn="1"/>
        </p:nvPicPr>
        <p:blipFill>
          <a:blip r:embed="rId7"/>
          <a:stretch>
            <a:fillRect/>
          </a:stretch>
        </p:blipFill>
        <p:spPr>
          <a:xfrm>
            <a:off x="3350707" y="5954109"/>
            <a:ext cx="563583" cy="563582"/>
          </a:xfrm>
          <a:prstGeom prst="rect">
            <a:avLst/>
          </a:prstGeom>
        </p:spPr>
      </p:pic>
      <p:pic>
        <p:nvPicPr>
          <p:cNvPr id="13" name="Bilde 12">
            <a:extLst>
              <a:ext uri="{FF2B5EF4-FFF2-40B4-BE49-F238E27FC236}">
                <a16:creationId xmlns:a16="http://schemas.microsoft.com/office/drawing/2014/main" id="{CD5825C5-00F3-40D6-9D55-8CEDE7D33209}"/>
              </a:ext>
            </a:extLst>
          </p:cNvPr>
          <p:cNvPicPr>
            <a:picLocks noChangeAspect="1"/>
          </p:cNvPicPr>
          <p:nvPr userDrawn="1"/>
        </p:nvPicPr>
        <p:blipFill>
          <a:blip r:embed="rId8"/>
          <a:stretch>
            <a:fillRect/>
          </a:stretch>
        </p:blipFill>
        <p:spPr>
          <a:xfrm>
            <a:off x="7380728" y="5954109"/>
            <a:ext cx="563583" cy="563582"/>
          </a:xfrm>
          <a:prstGeom prst="rect">
            <a:avLst/>
          </a:prstGeom>
        </p:spPr>
      </p:pic>
      <p:pic>
        <p:nvPicPr>
          <p:cNvPr id="14" name="Bilde 13" descr="Et bilde som inneholder tekst, utklipp, vektorgrafikk, skilt&#10;&#10;Automatisk generert beskrivelse">
            <a:extLst>
              <a:ext uri="{FF2B5EF4-FFF2-40B4-BE49-F238E27FC236}">
                <a16:creationId xmlns:a16="http://schemas.microsoft.com/office/drawing/2014/main" id="{B98220D9-3289-4791-A4B8-B63675049163}"/>
              </a:ext>
            </a:extLst>
          </p:cNvPr>
          <p:cNvPicPr>
            <a:picLocks noChangeAspect="1"/>
          </p:cNvPicPr>
          <p:nvPr userDrawn="1"/>
        </p:nvPicPr>
        <p:blipFill>
          <a:blip r:embed="rId9"/>
          <a:stretch>
            <a:fillRect/>
          </a:stretch>
        </p:blipFill>
        <p:spPr>
          <a:xfrm>
            <a:off x="5365718" y="5954109"/>
            <a:ext cx="563583" cy="563582"/>
          </a:xfrm>
          <a:prstGeom prst="rect">
            <a:avLst/>
          </a:prstGeom>
        </p:spPr>
      </p:pic>
      <p:pic>
        <p:nvPicPr>
          <p:cNvPr id="15" name="Bilde 14" descr="Et bilde som inneholder tekst&#10;&#10;Automatisk generert beskrivelse">
            <a:extLst>
              <a:ext uri="{FF2B5EF4-FFF2-40B4-BE49-F238E27FC236}">
                <a16:creationId xmlns:a16="http://schemas.microsoft.com/office/drawing/2014/main" id="{02D955CE-9EDC-409C-9C4B-6D3FACEC33BB}"/>
              </a:ext>
            </a:extLst>
          </p:cNvPr>
          <p:cNvPicPr>
            <a:picLocks noChangeAspect="1"/>
          </p:cNvPicPr>
          <p:nvPr userDrawn="1"/>
        </p:nvPicPr>
        <p:blipFill>
          <a:blip r:embed="rId10"/>
          <a:stretch>
            <a:fillRect/>
          </a:stretch>
        </p:blipFill>
        <p:spPr>
          <a:xfrm>
            <a:off x="6373223" y="5954109"/>
            <a:ext cx="563583" cy="563582"/>
          </a:xfrm>
          <a:prstGeom prst="rect">
            <a:avLst/>
          </a:prstGeom>
        </p:spPr>
      </p:pic>
      <p:pic>
        <p:nvPicPr>
          <p:cNvPr id="17" name="Picture 19">
            <a:extLst>
              <a:ext uri="{FF2B5EF4-FFF2-40B4-BE49-F238E27FC236}">
                <a16:creationId xmlns:a16="http://schemas.microsoft.com/office/drawing/2014/main" id="{D1D605C6-38D5-4F76-A89B-66BA41E8FBB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25809" y="6116622"/>
            <a:ext cx="828000" cy="405847"/>
          </a:xfrm>
          <a:prstGeom prst="rect">
            <a:avLst/>
          </a:prstGeom>
        </p:spPr>
      </p:pic>
    </p:spTree>
    <p:extLst>
      <p:ext uri="{BB962C8B-B14F-4D97-AF65-F5344CB8AC3E}">
        <p14:creationId xmlns:p14="http://schemas.microsoft.com/office/powerpoint/2010/main" val="763938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solidFill>
                  <a:srgbClr val="29324F"/>
                </a:solidFill>
              </a:defRPr>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lvl1pPr>
              <a:buClrTx/>
              <a:defRPr>
                <a:solidFill>
                  <a:srgbClr val="29324F"/>
                </a:solidFill>
              </a:defRPr>
            </a:lvl1pPr>
            <a:lvl2pPr>
              <a:buClrTx/>
              <a:defRPr/>
            </a:lvl2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8610600" y="6356351"/>
            <a:ext cx="2743200" cy="365125"/>
          </a:xfrm>
          <a:prstGeom prst="rect">
            <a:avLst/>
          </a:prstGeom>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94812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tel og innhold">
    <p:bg>
      <p:bgPr>
        <a:gradFill>
          <a:gsLst>
            <a:gs pos="0">
              <a:srgbClr val="FDD69A"/>
            </a:gs>
            <a:gs pos="100000">
              <a:srgbClr val="FDE9E7"/>
            </a:gs>
          </a:gsLst>
          <a:lin ang="14400000" scaled="0"/>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solidFill>
                  <a:srgbClr val="29324F"/>
                </a:solidFill>
              </a:defRPr>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lvl1pPr>
              <a:buClrTx/>
              <a:defRPr/>
            </a:lvl1pPr>
            <a:lvl2pPr>
              <a:buClrTx/>
              <a:defRPr/>
            </a:lvl2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8610600" y="6356351"/>
            <a:ext cx="2743200" cy="365125"/>
          </a:xfrm>
          <a:prstGeom prst="rect">
            <a:avLst/>
          </a:prstGeom>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64378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rgbClr val="E9E7E7"/>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0A9867CB-9424-6247-AF4B-FFCCA40FF604}"/>
              </a:ext>
            </a:extLst>
          </p:cNvPr>
          <p:cNvSpPr>
            <a:spLocks noGrp="1"/>
          </p:cNvSpPr>
          <p:nvPr>
            <p:ph type="ctrTitle" hasCustomPrompt="1"/>
          </p:nvPr>
        </p:nvSpPr>
        <p:spPr>
          <a:xfrm>
            <a:off x="525314" y="2684746"/>
            <a:ext cx="9749217" cy="1396431"/>
          </a:xfrm>
        </p:spPr>
        <p:txBody>
          <a:bodyPr anchor="ctr">
            <a:normAutofit/>
          </a:bodyPr>
          <a:lstStyle>
            <a:lvl1pPr algn="l">
              <a:defRPr sz="3600" b="1">
                <a:solidFill>
                  <a:schemeClr val="tx2"/>
                </a:solidFill>
              </a:defRPr>
            </a:lvl1pPr>
          </a:lstStyle>
          <a:p>
            <a:r>
              <a:rPr lang="nb-NO"/>
              <a:t>Klikk for å redigere tittelen</a:t>
            </a:r>
          </a:p>
        </p:txBody>
      </p:sp>
      <p:sp>
        <p:nvSpPr>
          <p:cNvPr id="12" name="Undertittel 2">
            <a:extLst>
              <a:ext uri="{FF2B5EF4-FFF2-40B4-BE49-F238E27FC236}">
                <a16:creationId xmlns:a16="http://schemas.microsoft.com/office/drawing/2014/main" id="{0C30C810-DE10-B745-8CB9-7D254C95F23E}"/>
              </a:ext>
            </a:extLst>
          </p:cNvPr>
          <p:cNvSpPr>
            <a:spLocks noGrp="1"/>
          </p:cNvSpPr>
          <p:nvPr>
            <p:ph type="subTitle" idx="1" hasCustomPrompt="1"/>
          </p:nvPr>
        </p:nvSpPr>
        <p:spPr>
          <a:xfrm>
            <a:off x="525314" y="4173253"/>
            <a:ext cx="8763173"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13" name="Text Placeholder 8">
            <a:extLst>
              <a:ext uri="{FF2B5EF4-FFF2-40B4-BE49-F238E27FC236}">
                <a16:creationId xmlns:a16="http://schemas.microsoft.com/office/drawing/2014/main" id="{26EBA474-9FC2-8545-9569-68B6453E983A}"/>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8" name="Grafikk 7">
            <a:extLst>
              <a:ext uri="{FF2B5EF4-FFF2-40B4-BE49-F238E27FC236}">
                <a16:creationId xmlns:a16="http://schemas.microsoft.com/office/drawing/2014/main" id="{8BA4E41F-1D03-1746-B68A-521514BC0B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3603299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0D194B9-7ECA-4C39-8897-0BEFA4701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315" y="766374"/>
            <a:ext cx="2350290" cy="1152000"/>
          </a:xfrm>
          <a:prstGeom prst="rect">
            <a:avLst/>
          </a:prstGeom>
        </p:spPr>
      </p:pic>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rgbClr val="29324F"/>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5" y="2684747"/>
            <a:ext cx="9271829" cy="1396431"/>
          </a:xfrm>
        </p:spPr>
        <p:txBody>
          <a:bodyPr anchor="ctr">
            <a:normAutofit/>
          </a:bodyPr>
          <a:lstStyle>
            <a:lvl1pPr algn="l">
              <a:defRPr sz="3600" b="1">
                <a:solidFill>
                  <a:srgbClr val="29324F"/>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4"/>
            <a:ext cx="8334068" cy="991169"/>
          </a:xfrm>
        </p:spPr>
        <p:txBody>
          <a:bodyPr/>
          <a:lstStyle>
            <a:lvl1pPr marL="0" indent="0" algn="l">
              <a:buNone/>
              <a:defRPr sz="2400">
                <a:solidFill>
                  <a:srgbClr val="29324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7" name="Bilde 6" descr="Et bilde som inneholder tekst, vindu&#10;&#10;Automatisk generert beskrivelse">
            <a:extLst>
              <a:ext uri="{FF2B5EF4-FFF2-40B4-BE49-F238E27FC236}">
                <a16:creationId xmlns:a16="http://schemas.microsoft.com/office/drawing/2014/main" id="{E883CAD4-3021-43C6-B1F8-7E4AE29EEF1E}"/>
              </a:ext>
            </a:extLst>
          </p:cNvPr>
          <p:cNvPicPr>
            <a:picLocks noChangeAspect="1"/>
          </p:cNvPicPr>
          <p:nvPr userDrawn="1"/>
        </p:nvPicPr>
        <p:blipFill>
          <a:blip r:embed="rId3"/>
          <a:stretch>
            <a:fillRect/>
          </a:stretch>
        </p:blipFill>
        <p:spPr>
          <a:xfrm>
            <a:off x="10161839" y="729461"/>
            <a:ext cx="1188913" cy="1188913"/>
          </a:xfrm>
          <a:prstGeom prst="rect">
            <a:avLst/>
          </a:prstGeom>
        </p:spPr>
      </p:pic>
    </p:spTree>
    <p:extLst>
      <p:ext uri="{BB962C8B-B14F-4D97-AF65-F5344CB8AC3E}">
        <p14:creationId xmlns:p14="http://schemas.microsoft.com/office/powerpoint/2010/main" val="510357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Forside uten bilde">
    <p:bg>
      <p:bgPr>
        <a:gradFill>
          <a:gsLst>
            <a:gs pos="0">
              <a:srgbClr val="FDD69A"/>
            </a:gs>
            <a:gs pos="100000">
              <a:srgbClr val="FDE9E7"/>
            </a:gs>
          </a:gsLst>
          <a:lin ang="14400000" scaled="0"/>
        </a:grad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0D194B9-7ECA-4C39-8897-0BEFA4701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315" y="766374"/>
            <a:ext cx="2350290" cy="1152000"/>
          </a:xfrm>
          <a:prstGeom prst="rect">
            <a:avLst/>
          </a:prstGeom>
        </p:spPr>
      </p:pic>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rgbClr val="29324F"/>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5" y="2684747"/>
            <a:ext cx="9271829" cy="1396431"/>
          </a:xfrm>
        </p:spPr>
        <p:txBody>
          <a:bodyPr anchor="ctr">
            <a:normAutofit/>
          </a:bodyPr>
          <a:lstStyle>
            <a:lvl1pPr algn="l">
              <a:defRPr sz="3600" b="1">
                <a:solidFill>
                  <a:srgbClr val="29324F"/>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4"/>
            <a:ext cx="8334068" cy="991169"/>
          </a:xfrm>
        </p:spPr>
        <p:txBody>
          <a:bodyPr/>
          <a:lstStyle>
            <a:lvl1pPr marL="0" indent="0" algn="l">
              <a:buNone/>
              <a:defRPr sz="2400">
                <a:solidFill>
                  <a:srgbClr val="29324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7" name="Bilde 6" descr="Et bilde som inneholder tekst, vindu&#10;&#10;Automatisk generert beskrivelse">
            <a:extLst>
              <a:ext uri="{FF2B5EF4-FFF2-40B4-BE49-F238E27FC236}">
                <a16:creationId xmlns:a16="http://schemas.microsoft.com/office/drawing/2014/main" id="{E883CAD4-3021-43C6-B1F8-7E4AE29EEF1E}"/>
              </a:ext>
            </a:extLst>
          </p:cNvPr>
          <p:cNvPicPr>
            <a:picLocks noChangeAspect="1"/>
          </p:cNvPicPr>
          <p:nvPr userDrawn="1"/>
        </p:nvPicPr>
        <p:blipFill>
          <a:blip r:embed="rId3"/>
          <a:stretch>
            <a:fillRect/>
          </a:stretch>
        </p:blipFill>
        <p:spPr>
          <a:xfrm>
            <a:off x="10161839" y="729461"/>
            <a:ext cx="1188913" cy="1188913"/>
          </a:xfrm>
          <a:prstGeom prst="rect">
            <a:avLst/>
          </a:prstGeom>
        </p:spPr>
      </p:pic>
    </p:spTree>
    <p:extLst>
      <p:ext uri="{BB962C8B-B14F-4D97-AF65-F5344CB8AC3E}">
        <p14:creationId xmlns:p14="http://schemas.microsoft.com/office/powerpoint/2010/main" val="601246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Mellomside">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6"/>
            <a:ext cx="10515600" cy="1500187"/>
          </a:xfrm>
        </p:spPr>
        <p:txBody>
          <a:bodyPr/>
          <a:lstStyle>
            <a:lvl1pPr marL="0" indent="0">
              <a:buNone/>
              <a:defRPr sz="2400">
                <a:solidFill>
                  <a:srgbClr val="29324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1" y="2032570"/>
            <a:ext cx="9271829" cy="1396431"/>
          </a:xfrm>
        </p:spPr>
        <p:txBody>
          <a:bodyPr anchor="ctr">
            <a:normAutofit/>
          </a:bodyPr>
          <a:lstStyle>
            <a:lvl1pPr algn="l">
              <a:defRPr sz="3600" b="1">
                <a:solidFill>
                  <a:srgbClr val="29324F"/>
                </a:solidFill>
              </a:defRPr>
            </a:lvl1pPr>
          </a:lstStyle>
          <a:p>
            <a:r>
              <a:rPr lang="nb-NO"/>
              <a:t>Klikk for å redigere tittelen</a:t>
            </a:r>
          </a:p>
        </p:txBody>
      </p:sp>
    </p:spTree>
    <p:extLst>
      <p:ext uri="{BB962C8B-B14F-4D97-AF65-F5344CB8AC3E}">
        <p14:creationId xmlns:p14="http://schemas.microsoft.com/office/powerpoint/2010/main" val="459744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a:xfrm>
            <a:off x="8610600" y="6356351"/>
            <a:ext cx="2743200" cy="365125"/>
          </a:xfrm>
          <a:prstGeom prst="rect">
            <a:avLst/>
          </a:prstGeom>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3813196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o innholdsdeler">
    <p:bg>
      <p:bgPr>
        <a:gradFill>
          <a:gsLst>
            <a:gs pos="0">
              <a:srgbClr val="FDD69A"/>
            </a:gs>
            <a:gs pos="100000">
              <a:srgbClr val="FDE9E7"/>
            </a:gs>
          </a:gsLst>
          <a:lin ang="14400000" scaled="0"/>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a:xfrm>
            <a:off x="8610600" y="6356351"/>
            <a:ext cx="2743200" cy="365125"/>
          </a:xfrm>
          <a:prstGeom prst="rect">
            <a:avLst/>
          </a:prstGeom>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229702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a:xfrm>
            <a:off x="8610600" y="6356351"/>
            <a:ext cx="2743200" cy="365125"/>
          </a:xfrm>
          <a:prstGeom prst="rect">
            <a:avLst/>
          </a:prstGeom>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494153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295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t med bunn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6EC1B0-5A38-45F4-967F-672FA80A8A1B}"/>
              </a:ext>
            </a:extLst>
          </p:cNvPr>
          <p:cNvGrpSpPr/>
          <p:nvPr userDrawn="1"/>
        </p:nvGrpSpPr>
        <p:grpSpPr>
          <a:xfrm>
            <a:off x="335087" y="5884697"/>
            <a:ext cx="7609224" cy="676299"/>
            <a:chOff x="612969" y="2076996"/>
            <a:chExt cx="9721094" cy="864000"/>
          </a:xfrm>
        </p:grpSpPr>
        <p:pic>
          <p:nvPicPr>
            <p:cNvPr id="3" name="Bilde 2" descr="Et bilde som inneholder tekst, vindu&#10;&#10;Automatisk generert beskrivelse">
              <a:extLst>
                <a:ext uri="{FF2B5EF4-FFF2-40B4-BE49-F238E27FC236}">
                  <a16:creationId xmlns:a16="http://schemas.microsoft.com/office/drawing/2014/main" id="{76D184F1-9862-469B-95BD-094B27218944}"/>
                </a:ext>
              </a:extLst>
            </p:cNvPr>
            <p:cNvPicPr>
              <a:picLocks noChangeAspect="1"/>
            </p:cNvPicPr>
            <p:nvPr/>
          </p:nvPicPr>
          <p:blipFill>
            <a:blip r:embed="rId2"/>
            <a:stretch>
              <a:fillRect/>
            </a:stretch>
          </p:blipFill>
          <p:spPr>
            <a:xfrm>
              <a:off x="612969" y="2076996"/>
              <a:ext cx="864000" cy="864000"/>
            </a:xfrm>
            <a:prstGeom prst="rect">
              <a:avLst/>
            </a:prstGeom>
          </p:spPr>
        </p:pic>
        <p:pic>
          <p:nvPicPr>
            <p:cNvPr id="4" name="Bilde 3" descr="Et bilde som inneholder tekst&#10;&#10;Automatisk generert beskrivelse">
              <a:extLst>
                <a:ext uri="{FF2B5EF4-FFF2-40B4-BE49-F238E27FC236}">
                  <a16:creationId xmlns:a16="http://schemas.microsoft.com/office/drawing/2014/main" id="{EF8FEF70-0FBF-40EE-BD60-0AA70E3AB181}"/>
                </a:ext>
              </a:extLst>
            </p:cNvPr>
            <p:cNvPicPr>
              <a:picLocks noChangeAspect="1"/>
            </p:cNvPicPr>
            <p:nvPr/>
          </p:nvPicPr>
          <p:blipFill>
            <a:blip r:embed="rId3"/>
            <a:stretch>
              <a:fillRect/>
            </a:stretch>
          </p:blipFill>
          <p:spPr>
            <a:xfrm>
              <a:off x="1891289" y="2165672"/>
              <a:ext cx="720000" cy="720000"/>
            </a:xfrm>
            <a:prstGeom prst="rect">
              <a:avLst/>
            </a:prstGeom>
          </p:spPr>
        </p:pic>
        <p:pic>
          <p:nvPicPr>
            <p:cNvPr id="5" name="Bilde 4">
              <a:extLst>
                <a:ext uri="{FF2B5EF4-FFF2-40B4-BE49-F238E27FC236}">
                  <a16:creationId xmlns:a16="http://schemas.microsoft.com/office/drawing/2014/main" id="{D3E9E36F-E179-4221-A13F-44265AAE8D02}"/>
                </a:ext>
              </a:extLst>
            </p:cNvPr>
            <p:cNvPicPr>
              <a:picLocks noChangeAspect="1"/>
            </p:cNvPicPr>
            <p:nvPr/>
          </p:nvPicPr>
          <p:blipFill>
            <a:blip r:embed="rId4"/>
            <a:stretch>
              <a:fillRect/>
            </a:stretch>
          </p:blipFill>
          <p:spPr>
            <a:xfrm>
              <a:off x="5752676" y="2165672"/>
              <a:ext cx="720000" cy="720000"/>
            </a:xfrm>
            <a:prstGeom prst="rect">
              <a:avLst/>
            </a:prstGeom>
          </p:spPr>
        </p:pic>
        <p:pic>
          <p:nvPicPr>
            <p:cNvPr id="6" name="Bilde 5" descr="Et bilde som inneholder pil&#10;&#10;Automatisk generert beskrivelse">
              <a:extLst>
                <a:ext uri="{FF2B5EF4-FFF2-40B4-BE49-F238E27FC236}">
                  <a16:creationId xmlns:a16="http://schemas.microsoft.com/office/drawing/2014/main" id="{68629B8A-9B88-480F-A9DF-7F63FD0741AE}"/>
                </a:ext>
              </a:extLst>
            </p:cNvPr>
            <p:cNvPicPr>
              <a:picLocks noChangeAspect="1"/>
            </p:cNvPicPr>
            <p:nvPr/>
          </p:nvPicPr>
          <p:blipFill>
            <a:blip r:embed="rId5"/>
            <a:stretch>
              <a:fillRect/>
            </a:stretch>
          </p:blipFill>
          <p:spPr>
            <a:xfrm>
              <a:off x="3178418" y="2165672"/>
              <a:ext cx="720000" cy="720000"/>
            </a:xfrm>
            <a:prstGeom prst="rect">
              <a:avLst/>
            </a:prstGeom>
          </p:spPr>
        </p:pic>
        <p:pic>
          <p:nvPicPr>
            <p:cNvPr id="7" name="Bilde 6">
              <a:extLst>
                <a:ext uri="{FF2B5EF4-FFF2-40B4-BE49-F238E27FC236}">
                  <a16:creationId xmlns:a16="http://schemas.microsoft.com/office/drawing/2014/main" id="{2D63FE14-5695-4CE8-9EA5-D3BB466B4E56}"/>
                </a:ext>
              </a:extLst>
            </p:cNvPr>
            <p:cNvPicPr>
              <a:picLocks noChangeAspect="1"/>
            </p:cNvPicPr>
            <p:nvPr/>
          </p:nvPicPr>
          <p:blipFill>
            <a:blip r:embed="rId6"/>
            <a:stretch>
              <a:fillRect/>
            </a:stretch>
          </p:blipFill>
          <p:spPr>
            <a:xfrm>
              <a:off x="4465547" y="2165672"/>
              <a:ext cx="720000" cy="720000"/>
            </a:xfrm>
            <a:prstGeom prst="rect">
              <a:avLst/>
            </a:prstGeom>
          </p:spPr>
        </p:pic>
        <p:pic>
          <p:nvPicPr>
            <p:cNvPr id="8" name="Bilde 7">
              <a:extLst>
                <a:ext uri="{FF2B5EF4-FFF2-40B4-BE49-F238E27FC236}">
                  <a16:creationId xmlns:a16="http://schemas.microsoft.com/office/drawing/2014/main" id="{55570DCE-52AD-4C8E-8000-BC81339324D8}"/>
                </a:ext>
              </a:extLst>
            </p:cNvPr>
            <p:cNvPicPr>
              <a:picLocks noChangeAspect="1"/>
            </p:cNvPicPr>
            <p:nvPr/>
          </p:nvPicPr>
          <p:blipFill>
            <a:blip r:embed="rId7"/>
            <a:stretch>
              <a:fillRect/>
            </a:stretch>
          </p:blipFill>
          <p:spPr>
            <a:xfrm>
              <a:off x="9614063" y="2165672"/>
              <a:ext cx="720000" cy="720000"/>
            </a:xfrm>
            <a:prstGeom prst="rect">
              <a:avLst/>
            </a:prstGeom>
          </p:spPr>
        </p:pic>
        <p:pic>
          <p:nvPicPr>
            <p:cNvPr id="9" name="Bilde 8" descr="Et bilde som inneholder tekst, utklipp, vektorgrafikk, skilt&#10;&#10;Automatisk generert beskrivelse">
              <a:extLst>
                <a:ext uri="{FF2B5EF4-FFF2-40B4-BE49-F238E27FC236}">
                  <a16:creationId xmlns:a16="http://schemas.microsoft.com/office/drawing/2014/main" id="{B3341069-1DC2-4363-BA59-D177F79EAF7A}"/>
                </a:ext>
              </a:extLst>
            </p:cNvPr>
            <p:cNvPicPr>
              <a:picLocks noChangeAspect="1"/>
            </p:cNvPicPr>
            <p:nvPr/>
          </p:nvPicPr>
          <p:blipFill>
            <a:blip r:embed="rId8"/>
            <a:stretch>
              <a:fillRect/>
            </a:stretch>
          </p:blipFill>
          <p:spPr>
            <a:xfrm>
              <a:off x="7039805" y="2165672"/>
              <a:ext cx="720000" cy="720000"/>
            </a:xfrm>
            <a:prstGeom prst="rect">
              <a:avLst/>
            </a:prstGeom>
          </p:spPr>
        </p:pic>
        <p:pic>
          <p:nvPicPr>
            <p:cNvPr id="10" name="Bilde 9" descr="Et bilde som inneholder tekst&#10;&#10;Automatisk generert beskrivelse">
              <a:extLst>
                <a:ext uri="{FF2B5EF4-FFF2-40B4-BE49-F238E27FC236}">
                  <a16:creationId xmlns:a16="http://schemas.microsoft.com/office/drawing/2014/main" id="{92065979-5FC3-4E52-9F98-3195EDA7B3FF}"/>
                </a:ext>
              </a:extLst>
            </p:cNvPr>
            <p:cNvPicPr>
              <a:picLocks noChangeAspect="1"/>
            </p:cNvPicPr>
            <p:nvPr/>
          </p:nvPicPr>
          <p:blipFill>
            <a:blip r:embed="rId9"/>
            <a:stretch>
              <a:fillRect/>
            </a:stretch>
          </p:blipFill>
          <p:spPr>
            <a:xfrm>
              <a:off x="8326934" y="2165672"/>
              <a:ext cx="720000" cy="720000"/>
            </a:xfrm>
            <a:prstGeom prst="rect">
              <a:avLst/>
            </a:prstGeom>
          </p:spPr>
        </p:pic>
      </p:grpSp>
    </p:spTree>
    <p:extLst>
      <p:ext uri="{BB962C8B-B14F-4D97-AF65-F5344CB8AC3E}">
        <p14:creationId xmlns:p14="http://schemas.microsoft.com/office/powerpoint/2010/main" val="3978962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t med bunnlogo_2">
    <p:bg>
      <p:bgPr>
        <a:gradFill>
          <a:gsLst>
            <a:gs pos="0">
              <a:srgbClr val="FDD69A"/>
            </a:gs>
            <a:gs pos="100000">
              <a:srgbClr val="FDE9E7"/>
            </a:gs>
          </a:gsLst>
          <a:lin ang="14400000" scaled="0"/>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6EC1B0-5A38-45F4-967F-672FA80A8A1B}"/>
              </a:ext>
            </a:extLst>
          </p:cNvPr>
          <p:cNvGrpSpPr/>
          <p:nvPr userDrawn="1"/>
        </p:nvGrpSpPr>
        <p:grpSpPr>
          <a:xfrm>
            <a:off x="335087" y="5884697"/>
            <a:ext cx="7609224" cy="676299"/>
            <a:chOff x="612969" y="2076996"/>
            <a:chExt cx="9721094" cy="864000"/>
          </a:xfrm>
        </p:grpSpPr>
        <p:pic>
          <p:nvPicPr>
            <p:cNvPr id="3" name="Bilde 2" descr="Et bilde som inneholder tekst, vindu&#10;&#10;Automatisk generert beskrivelse">
              <a:extLst>
                <a:ext uri="{FF2B5EF4-FFF2-40B4-BE49-F238E27FC236}">
                  <a16:creationId xmlns:a16="http://schemas.microsoft.com/office/drawing/2014/main" id="{76D184F1-9862-469B-95BD-094B27218944}"/>
                </a:ext>
              </a:extLst>
            </p:cNvPr>
            <p:cNvPicPr>
              <a:picLocks noChangeAspect="1"/>
            </p:cNvPicPr>
            <p:nvPr/>
          </p:nvPicPr>
          <p:blipFill>
            <a:blip r:embed="rId2"/>
            <a:stretch>
              <a:fillRect/>
            </a:stretch>
          </p:blipFill>
          <p:spPr>
            <a:xfrm>
              <a:off x="612969" y="2076996"/>
              <a:ext cx="864000" cy="864000"/>
            </a:xfrm>
            <a:prstGeom prst="rect">
              <a:avLst/>
            </a:prstGeom>
          </p:spPr>
        </p:pic>
        <p:pic>
          <p:nvPicPr>
            <p:cNvPr id="4" name="Bilde 3" descr="Et bilde som inneholder tekst&#10;&#10;Automatisk generert beskrivelse">
              <a:extLst>
                <a:ext uri="{FF2B5EF4-FFF2-40B4-BE49-F238E27FC236}">
                  <a16:creationId xmlns:a16="http://schemas.microsoft.com/office/drawing/2014/main" id="{EF8FEF70-0FBF-40EE-BD60-0AA70E3AB181}"/>
                </a:ext>
              </a:extLst>
            </p:cNvPr>
            <p:cNvPicPr>
              <a:picLocks noChangeAspect="1"/>
            </p:cNvPicPr>
            <p:nvPr/>
          </p:nvPicPr>
          <p:blipFill>
            <a:blip r:embed="rId3"/>
            <a:stretch>
              <a:fillRect/>
            </a:stretch>
          </p:blipFill>
          <p:spPr>
            <a:xfrm>
              <a:off x="1891289" y="2165672"/>
              <a:ext cx="720000" cy="720000"/>
            </a:xfrm>
            <a:prstGeom prst="rect">
              <a:avLst/>
            </a:prstGeom>
          </p:spPr>
        </p:pic>
        <p:pic>
          <p:nvPicPr>
            <p:cNvPr id="5" name="Bilde 4">
              <a:extLst>
                <a:ext uri="{FF2B5EF4-FFF2-40B4-BE49-F238E27FC236}">
                  <a16:creationId xmlns:a16="http://schemas.microsoft.com/office/drawing/2014/main" id="{D3E9E36F-E179-4221-A13F-44265AAE8D02}"/>
                </a:ext>
              </a:extLst>
            </p:cNvPr>
            <p:cNvPicPr>
              <a:picLocks noChangeAspect="1"/>
            </p:cNvPicPr>
            <p:nvPr/>
          </p:nvPicPr>
          <p:blipFill>
            <a:blip r:embed="rId4"/>
            <a:stretch>
              <a:fillRect/>
            </a:stretch>
          </p:blipFill>
          <p:spPr>
            <a:xfrm>
              <a:off x="5752676" y="2165672"/>
              <a:ext cx="720000" cy="720000"/>
            </a:xfrm>
            <a:prstGeom prst="rect">
              <a:avLst/>
            </a:prstGeom>
          </p:spPr>
        </p:pic>
        <p:pic>
          <p:nvPicPr>
            <p:cNvPr id="6" name="Bilde 5" descr="Et bilde som inneholder pil&#10;&#10;Automatisk generert beskrivelse">
              <a:extLst>
                <a:ext uri="{FF2B5EF4-FFF2-40B4-BE49-F238E27FC236}">
                  <a16:creationId xmlns:a16="http://schemas.microsoft.com/office/drawing/2014/main" id="{68629B8A-9B88-480F-A9DF-7F63FD0741AE}"/>
                </a:ext>
              </a:extLst>
            </p:cNvPr>
            <p:cNvPicPr>
              <a:picLocks noChangeAspect="1"/>
            </p:cNvPicPr>
            <p:nvPr/>
          </p:nvPicPr>
          <p:blipFill>
            <a:blip r:embed="rId5"/>
            <a:stretch>
              <a:fillRect/>
            </a:stretch>
          </p:blipFill>
          <p:spPr>
            <a:xfrm>
              <a:off x="3178418" y="2165672"/>
              <a:ext cx="720000" cy="720000"/>
            </a:xfrm>
            <a:prstGeom prst="rect">
              <a:avLst/>
            </a:prstGeom>
          </p:spPr>
        </p:pic>
        <p:pic>
          <p:nvPicPr>
            <p:cNvPr id="7" name="Bilde 6">
              <a:extLst>
                <a:ext uri="{FF2B5EF4-FFF2-40B4-BE49-F238E27FC236}">
                  <a16:creationId xmlns:a16="http://schemas.microsoft.com/office/drawing/2014/main" id="{2D63FE14-5695-4CE8-9EA5-D3BB466B4E56}"/>
                </a:ext>
              </a:extLst>
            </p:cNvPr>
            <p:cNvPicPr>
              <a:picLocks noChangeAspect="1"/>
            </p:cNvPicPr>
            <p:nvPr/>
          </p:nvPicPr>
          <p:blipFill>
            <a:blip r:embed="rId6"/>
            <a:stretch>
              <a:fillRect/>
            </a:stretch>
          </p:blipFill>
          <p:spPr>
            <a:xfrm>
              <a:off x="4465547" y="2165672"/>
              <a:ext cx="720000" cy="720000"/>
            </a:xfrm>
            <a:prstGeom prst="rect">
              <a:avLst/>
            </a:prstGeom>
          </p:spPr>
        </p:pic>
        <p:pic>
          <p:nvPicPr>
            <p:cNvPr id="8" name="Bilde 7">
              <a:extLst>
                <a:ext uri="{FF2B5EF4-FFF2-40B4-BE49-F238E27FC236}">
                  <a16:creationId xmlns:a16="http://schemas.microsoft.com/office/drawing/2014/main" id="{55570DCE-52AD-4C8E-8000-BC81339324D8}"/>
                </a:ext>
              </a:extLst>
            </p:cNvPr>
            <p:cNvPicPr>
              <a:picLocks noChangeAspect="1"/>
            </p:cNvPicPr>
            <p:nvPr/>
          </p:nvPicPr>
          <p:blipFill>
            <a:blip r:embed="rId7"/>
            <a:stretch>
              <a:fillRect/>
            </a:stretch>
          </p:blipFill>
          <p:spPr>
            <a:xfrm>
              <a:off x="9614063" y="2165672"/>
              <a:ext cx="720000" cy="720000"/>
            </a:xfrm>
            <a:prstGeom prst="rect">
              <a:avLst/>
            </a:prstGeom>
          </p:spPr>
        </p:pic>
        <p:pic>
          <p:nvPicPr>
            <p:cNvPr id="9" name="Bilde 8" descr="Et bilde som inneholder tekst, utklipp, vektorgrafikk, skilt&#10;&#10;Automatisk generert beskrivelse">
              <a:extLst>
                <a:ext uri="{FF2B5EF4-FFF2-40B4-BE49-F238E27FC236}">
                  <a16:creationId xmlns:a16="http://schemas.microsoft.com/office/drawing/2014/main" id="{B3341069-1DC2-4363-BA59-D177F79EAF7A}"/>
                </a:ext>
              </a:extLst>
            </p:cNvPr>
            <p:cNvPicPr>
              <a:picLocks noChangeAspect="1"/>
            </p:cNvPicPr>
            <p:nvPr/>
          </p:nvPicPr>
          <p:blipFill>
            <a:blip r:embed="rId8"/>
            <a:stretch>
              <a:fillRect/>
            </a:stretch>
          </p:blipFill>
          <p:spPr>
            <a:xfrm>
              <a:off x="7039805" y="2165672"/>
              <a:ext cx="720000" cy="720000"/>
            </a:xfrm>
            <a:prstGeom prst="rect">
              <a:avLst/>
            </a:prstGeom>
          </p:spPr>
        </p:pic>
        <p:pic>
          <p:nvPicPr>
            <p:cNvPr id="10" name="Bilde 9" descr="Et bilde som inneholder tekst&#10;&#10;Automatisk generert beskrivelse">
              <a:extLst>
                <a:ext uri="{FF2B5EF4-FFF2-40B4-BE49-F238E27FC236}">
                  <a16:creationId xmlns:a16="http://schemas.microsoft.com/office/drawing/2014/main" id="{92065979-5FC3-4E52-9F98-3195EDA7B3FF}"/>
                </a:ext>
              </a:extLst>
            </p:cNvPr>
            <p:cNvPicPr>
              <a:picLocks noChangeAspect="1"/>
            </p:cNvPicPr>
            <p:nvPr/>
          </p:nvPicPr>
          <p:blipFill>
            <a:blip r:embed="rId9"/>
            <a:stretch>
              <a:fillRect/>
            </a:stretch>
          </p:blipFill>
          <p:spPr>
            <a:xfrm>
              <a:off x="8326934" y="2165672"/>
              <a:ext cx="720000" cy="720000"/>
            </a:xfrm>
            <a:prstGeom prst="rect">
              <a:avLst/>
            </a:prstGeom>
          </p:spPr>
        </p:pic>
      </p:grpSp>
    </p:spTree>
    <p:extLst>
      <p:ext uri="{BB962C8B-B14F-4D97-AF65-F5344CB8AC3E}">
        <p14:creationId xmlns:p14="http://schemas.microsoft.com/office/powerpoint/2010/main" val="1532709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omt ute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00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hasCustomPrompt="1"/>
          </p:nvPr>
        </p:nvSpPr>
        <p:spPr>
          <a:xfrm>
            <a:off x="844550" y="3540205"/>
            <a:ext cx="10515600" cy="9262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undertittelen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tx2"/>
                </a:solidFill>
              </a:defRPr>
            </a:lvl1pPr>
          </a:lstStyle>
          <a:p>
            <a:r>
              <a:rPr lang="nb-NO"/>
              <a:t>Klikk for å redigere tittelen</a:t>
            </a:r>
          </a:p>
        </p:txBody>
      </p:sp>
    </p:spTree>
    <p:extLst>
      <p:ext uri="{BB962C8B-B14F-4D97-AF65-F5344CB8AC3E}">
        <p14:creationId xmlns:p14="http://schemas.microsoft.com/office/powerpoint/2010/main" val="2839488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omt uten logo">
    <p:bg>
      <p:bgPr>
        <a:gradFill>
          <a:gsLst>
            <a:gs pos="0">
              <a:srgbClr val="FDD69A"/>
            </a:gs>
            <a:gs pos="100000">
              <a:srgbClr val="FDE9E7"/>
            </a:gs>
          </a:gsLst>
          <a:lin ang="14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955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950631B-F2CE-490E-AC8A-DBEEF53DE8F1}"/>
              </a:ext>
            </a:extLst>
          </p:cNvPr>
          <p:cNvSpPr/>
          <p:nvPr userDrawn="1"/>
        </p:nvSpPr>
        <p:spPr>
          <a:xfrm>
            <a:off x="6722165" y="0"/>
            <a:ext cx="5469835" cy="6858000"/>
          </a:xfrm>
          <a:prstGeom prst="rect">
            <a:avLst/>
          </a:prstGeom>
          <a:solidFill>
            <a:srgbClr val="E3B0A8"/>
          </a:solidFill>
          <a:ln>
            <a:solidFill>
              <a:srgbClr val="E3B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1"/>
            <a:ext cx="447261" cy="365125"/>
          </a:xfrm>
          <a:prstGeom prst="rect">
            <a:avLst/>
          </a:prstGeom>
        </p:spPr>
        <p:txBody>
          <a:bodyPr/>
          <a:lstStyle/>
          <a:p>
            <a:fld id="{95102788-B3AA-6746-B4E5-C52EBB4D0CEE}" type="slidenum">
              <a:rPr lang="nb-NO" smtClean="0"/>
              <a:t>‹#›</a:t>
            </a:fld>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1" y="482400"/>
            <a:ext cx="5883965" cy="1072080"/>
          </a:xfrm>
        </p:spPr>
        <p:txBody>
          <a:bodyPr/>
          <a:lstStyle/>
          <a:p>
            <a:r>
              <a:rPr lang="nb-NO"/>
              <a:t>Klikk for å redigere tittelen</a:t>
            </a:r>
          </a:p>
        </p:txBody>
      </p:sp>
    </p:spTree>
    <p:extLst>
      <p:ext uri="{BB962C8B-B14F-4D97-AF65-F5344CB8AC3E}">
        <p14:creationId xmlns:p14="http://schemas.microsoft.com/office/powerpoint/2010/main" val="3101777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1"/>
            <a:ext cx="447261" cy="365125"/>
          </a:xfrm>
          <a:prstGeom prst="rect">
            <a:avLst/>
          </a:prstGeom>
        </p:spPr>
        <p:txBody>
          <a:bodyPr/>
          <a:lstStyle/>
          <a:p>
            <a:fld id="{95102788-B3AA-6746-B4E5-C52EBB4D0CEE}" type="slidenum">
              <a:rPr lang="nb-NO" smtClean="0"/>
              <a:t>‹#›</a:t>
            </a:fld>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1" y="482400"/>
            <a:ext cx="5883965" cy="1072080"/>
          </a:xfrm>
        </p:spPr>
        <p:txBody>
          <a:bodyPr/>
          <a:lstStyle/>
          <a:p>
            <a:r>
              <a:rPr lang="nb-NO"/>
              <a:t>Klikk for å redigere tittelen</a:t>
            </a:r>
          </a:p>
        </p:txBody>
      </p:sp>
      <p:sp>
        <p:nvSpPr>
          <p:cNvPr id="10" name="Rektangel 9">
            <a:extLst>
              <a:ext uri="{FF2B5EF4-FFF2-40B4-BE49-F238E27FC236}">
                <a16:creationId xmlns:a16="http://schemas.microsoft.com/office/drawing/2014/main" id="{1BDFF254-3D97-4054-8AA5-8CC14A3C8FFC}"/>
              </a:ext>
            </a:extLst>
          </p:cNvPr>
          <p:cNvSpPr/>
          <p:nvPr userDrawn="1"/>
        </p:nvSpPr>
        <p:spPr>
          <a:xfrm>
            <a:off x="6722165" y="0"/>
            <a:ext cx="5469835" cy="6858000"/>
          </a:xfrm>
          <a:prstGeom prst="rect">
            <a:avLst/>
          </a:prstGeom>
          <a:solidFill>
            <a:srgbClr val="9EBFE6"/>
          </a:solidFill>
          <a:ln>
            <a:solidFill>
              <a:srgbClr val="99C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extLst>
      <p:ext uri="{BB962C8B-B14F-4D97-AF65-F5344CB8AC3E}">
        <p14:creationId xmlns:p14="http://schemas.microsoft.com/office/powerpoint/2010/main" val="1533356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ekst med bilde til høyre">
    <p:bg>
      <p:bgPr>
        <a:gradFill>
          <a:gsLst>
            <a:gs pos="0">
              <a:srgbClr val="FDD69A"/>
            </a:gs>
            <a:gs pos="100000">
              <a:srgbClr val="FDE9E7"/>
            </a:gs>
          </a:gsLst>
          <a:lin ang="14400000" scaled="0"/>
        </a:gra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7F87C9B-004D-4C0E-868E-3F411ACABD07}"/>
              </a:ext>
            </a:extLst>
          </p:cNvPr>
          <p:cNvSpPr/>
          <p:nvPr userDrawn="1"/>
        </p:nvSpPr>
        <p:spPr>
          <a:xfrm>
            <a:off x="6722165" y="0"/>
            <a:ext cx="5469835" cy="6858000"/>
          </a:xfrm>
          <a:prstGeom prst="rect">
            <a:avLst/>
          </a:prstGeom>
          <a:solidFill>
            <a:srgbClr val="FDD69A"/>
          </a:solidFill>
          <a:ln>
            <a:solidFill>
              <a:srgbClr val="FFD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1"/>
            <a:ext cx="447261" cy="365125"/>
          </a:xfrm>
          <a:prstGeom prst="rect">
            <a:avLst/>
          </a:prstGeom>
        </p:spPr>
        <p:txBody>
          <a:bodyPr/>
          <a:lstStyle/>
          <a:p>
            <a:fld id="{95102788-B3AA-6746-B4E5-C52EBB4D0CEE}" type="slidenum">
              <a:rPr lang="nb-NO" smtClean="0"/>
              <a:t>‹#›</a:t>
            </a:fld>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1" y="482400"/>
            <a:ext cx="5883965" cy="1072080"/>
          </a:xfrm>
        </p:spPr>
        <p:txBody>
          <a:bodyPr/>
          <a:lstStyle/>
          <a:p>
            <a:r>
              <a:rPr lang="nb-NO"/>
              <a:t>Klikk for å redigere tittelen</a:t>
            </a:r>
          </a:p>
        </p:txBody>
      </p:sp>
    </p:spTree>
    <p:extLst>
      <p:ext uri="{BB962C8B-B14F-4D97-AF65-F5344CB8AC3E}">
        <p14:creationId xmlns:p14="http://schemas.microsoft.com/office/powerpoint/2010/main" val="538153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ekst med bilde til venstr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368D150-EFC2-4204-AB2F-BAFA3C976CA4}"/>
              </a:ext>
            </a:extLst>
          </p:cNvPr>
          <p:cNvSpPr/>
          <p:nvPr userDrawn="1"/>
        </p:nvSpPr>
        <p:spPr>
          <a:xfrm>
            <a:off x="0" y="2"/>
            <a:ext cx="4972594" cy="6857999"/>
          </a:xfrm>
          <a:prstGeom prst="rect">
            <a:avLst/>
          </a:prstGeom>
          <a:solidFill>
            <a:srgbClr val="E3B0A8"/>
          </a:solidFill>
          <a:ln>
            <a:solidFill>
              <a:srgbClr val="E3B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5373190" y="1825625"/>
            <a:ext cx="5970672" cy="4351338"/>
          </a:xfrm>
        </p:spPr>
        <p:txBody>
          <a:bodyPr/>
          <a:lstStyle>
            <a:lvl1pPr>
              <a:buClrTx/>
              <a:defRPr/>
            </a:lvl1pPr>
            <a:lvl2pPr>
              <a:buClrTx/>
              <a:defRPr/>
            </a:lvl2pPr>
            <a:lvl3pPr>
              <a:buClrTx/>
              <a:defRPr/>
            </a:lvl3pPr>
            <a:lvl4pPr>
              <a:buClrTx/>
              <a:defRPr/>
            </a:lvl4pPr>
            <a:lvl5pPr>
              <a:buClrTx/>
              <a:defRPr/>
            </a:lvl5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2" y="6356351"/>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1" y="6356351"/>
            <a:ext cx="447261" cy="365125"/>
          </a:xfrm>
          <a:prstGeom prst="rect">
            <a:avLst/>
          </a:prstGeom>
        </p:spPr>
        <p:txBody>
          <a:bodyPr/>
          <a:lstStyle/>
          <a:p>
            <a:fld id="{95102788-B3AA-6746-B4E5-C52EBB4D0CEE}" type="slidenum">
              <a:rPr lang="nb-NO" smtClean="0"/>
              <a:t>‹#›</a:t>
            </a:fld>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5373191" y="482400"/>
            <a:ext cx="5970671" cy="1072080"/>
          </a:xfrm>
        </p:spPr>
        <p:txBody>
          <a:bodyPr/>
          <a:lstStyle>
            <a:lvl1pPr>
              <a:defRPr>
                <a:solidFill>
                  <a:schemeClr val="tx1"/>
                </a:solidFill>
              </a:defRPr>
            </a:lvl1pPr>
          </a:lstStyle>
          <a:p>
            <a:r>
              <a:rPr lang="nb-NO"/>
              <a:t>Klikk for å redigere tittelen</a:t>
            </a:r>
          </a:p>
        </p:txBody>
      </p:sp>
    </p:spTree>
    <p:extLst>
      <p:ext uri="{BB962C8B-B14F-4D97-AF65-F5344CB8AC3E}">
        <p14:creationId xmlns:p14="http://schemas.microsoft.com/office/powerpoint/2010/main" val="4272251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5373190" y="1825625"/>
            <a:ext cx="5970672" cy="4351338"/>
          </a:xfrm>
        </p:spPr>
        <p:txBody>
          <a:bodyPr/>
          <a:lstStyle>
            <a:lvl1pPr>
              <a:buClrTx/>
              <a:defRPr/>
            </a:lvl1pPr>
            <a:lvl2pPr>
              <a:buClrTx/>
              <a:defRPr/>
            </a:lvl2pPr>
            <a:lvl3pPr>
              <a:buClrTx/>
              <a:defRPr/>
            </a:lvl3pPr>
            <a:lvl4pPr>
              <a:buClrTx/>
              <a:defRPr/>
            </a:lvl4pPr>
            <a:lvl5pPr>
              <a:buClrTx/>
              <a:defRPr/>
            </a:lvl5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2" y="6356351"/>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1" y="6356351"/>
            <a:ext cx="447261" cy="365125"/>
          </a:xfrm>
          <a:prstGeom prst="rect">
            <a:avLst/>
          </a:prstGeom>
        </p:spPr>
        <p:txBody>
          <a:bodyPr/>
          <a:lstStyle/>
          <a:p>
            <a:fld id="{95102788-B3AA-6746-B4E5-C52EBB4D0CEE}" type="slidenum">
              <a:rPr lang="nb-NO" smtClean="0"/>
              <a:t>‹#›</a:t>
            </a:fld>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5373191" y="482400"/>
            <a:ext cx="5970671" cy="1072080"/>
          </a:xfrm>
        </p:spPr>
        <p:txBody>
          <a:bodyPr/>
          <a:lstStyle>
            <a:lvl1pPr>
              <a:defRPr>
                <a:solidFill>
                  <a:schemeClr val="tx1"/>
                </a:solidFill>
              </a:defRPr>
            </a:lvl1pPr>
          </a:lstStyle>
          <a:p>
            <a:r>
              <a:rPr lang="nb-NO"/>
              <a:t>Klikk for å redigere tittelen</a:t>
            </a:r>
          </a:p>
        </p:txBody>
      </p:sp>
      <p:sp>
        <p:nvSpPr>
          <p:cNvPr id="11" name="Rektangel 10">
            <a:extLst>
              <a:ext uri="{FF2B5EF4-FFF2-40B4-BE49-F238E27FC236}">
                <a16:creationId xmlns:a16="http://schemas.microsoft.com/office/drawing/2014/main" id="{60D45D7D-4964-4F49-92B7-2ABECD5B5824}"/>
              </a:ext>
            </a:extLst>
          </p:cNvPr>
          <p:cNvSpPr/>
          <p:nvPr userDrawn="1"/>
        </p:nvSpPr>
        <p:spPr>
          <a:xfrm>
            <a:off x="0" y="1"/>
            <a:ext cx="4972594" cy="6857999"/>
          </a:xfrm>
          <a:prstGeom prst="rect">
            <a:avLst/>
          </a:prstGeom>
          <a:solidFill>
            <a:srgbClr val="9EBFE6"/>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extLst>
      <p:ext uri="{BB962C8B-B14F-4D97-AF65-F5344CB8AC3E}">
        <p14:creationId xmlns:p14="http://schemas.microsoft.com/office/powerpoint/2010/main" val="3808768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bg>
      <p:bgPr>
        <a:gradFill>
          <a:gsLst>
            <a:gs pos="0">
              <a:srgbClr val="FDD69A"/>
            </a:gs>
            <a:gs pos="100000">
              <a:srgbClr val="FDE9E7"/>
            </a:gs>
          </a:gsLst>
          <a:lin ang="14400000" scaled="0"/>
        </a:gra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5373190" y="1825625"/>
            <a:ext cx="5970672" cy="4351338"/>
          </a:xfrm>
        </p:spPr>
        <p:txBody>
          <a:bodyPr/>
          <a:lstStyle>
            <a:lvl1pPr>
              <a:buClrTx/>
              <a:defRPr/>
            </a:lvl1pPr>
            <a:lvl2pPr>
              <a:buClrTx/>
              <a:defRPr/>
            </a:lvl2pPr>
            <a:lvl3pPr>
              <a:buClrTx/>
              <a:defRPr/>
            </a:lvl3pPr>
            <a:lvl4pPr>
              <a:buClrTx/>
              <a:defRPr/>
            </a:lvl4pPr>
            <a:lvl5pPr>
              <a:buClrTx/>
              <a:defRPr/>
            </a:lvl5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2" y="6356351"/>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1" y="6356351"/>
            <a:ext cx="447261" cy="365125"/>
          </a:xfrm>
          <a:prstGeom prst="rect">
            <a:avLst/>
          </a:prstGeom>
        </p:spPr>
        <p:txBody>
          <a:bodyPr/>
          <a:lstStyle/>
          <a:p>
            <a:fld id="{95102788-B3AA-6746-B4E5-C52EBB4D0CEE}" type="slidenum">
              <a:rPr lang="nb-NO" smtClean="0"/>
              <a:t>‹#›</a:t>
            </a:fld>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5373191" y="482400"/>
            <a:ext cx="5970671" cy="1072080"/>
          </a:xfrm>
        </p:spPr>
        <p:txBody>
          <a:bodyPr/>
          <a:lstStyle>
            <a:lvl1pPr>
              <a:defRPr>
                <a:solidFill>
                  <a:schemeClr val="tx1"/>
                </a:solidFill>
              </a:defRPr>
            </a:lvl1pPr>
          </a:lstStyle>
          <a:p>
            <a:r>
              <a:rPr lang="nb-NO"/>
              <a:t>Klikk for å redigere tittelen</a:t>
            </a:r>
          </a:p>
        </p:txBody>
      </p:sp>
      <p:sp>
        <p:nvSpPr>
          <p:cNvPr id="10" name="Rektangel 9">
            <a:extLst>
              <a:ext uri="{FF2B5EF4-FFF2-40B4-BE49-F238E27FC236}">
                <a16:creationId xmlns:a16="http://schemas.microsoft.com/office/drawing/2014/main" id="{247141EC-0F68-4FAA-BE3E-AB5564228781}"/>
              </a:ext>
            </a:extLst>
          </p:cNvPr>
          <p:cNvSpPr/>
          <p:nvPr userDrawn="1"/>
        </p:nvSpPr>
        <p:spPr>
          <a:xfrm>
            <a:off x="0" y="2"/>
            <a:ext cx="4972594" cy="6857999"/>
          </a:xfrm>
          <a:prstGeom prst="rect">
            <a:avLst/>
          </a:prstGeom>
          <a:solidFill>
            <a:srgbClr val="FFD399"/>
          </a:solidFill>
          <a:ln>
            <a:solidFill>
              <a:srgbClr val="FFD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extLst>
      <p:ext uri="{BB962C8B-B14F-4D97-AF65-F5344CB8AC3E}">
        <p14:creationId xmlns:p14="http://schemas.microsoft.com/office/powerpoint/2010/main" val="2263422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747721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1172086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2873332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623566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vslutnin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12EB0DD-EFD5-46E0-B202-0A71010F3C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0855" y="2853000"/>
            <a:ext cx="2350290" cy="1152000"/>
          </a:xfrm>
          <a:prstGeom prst="rect">
            <a:avLst/>
          </a:prstGeom>
        </p:spPr>
      </p:pic>
    </p:spTree>
    <p:extLst>
      <p:ext uri="{BB962C8B-B14F-4D97-AF65-F5344CB8AC3E}">
        <p14:creationId xmlns:p14="http://schemas.microsoft.com/office/powerpoint/2010/main" val="114673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1"/>
            <a:ext cx="8724900" cy="1222375"/>
          </a:xfrm>
        </p:spPr>
        <p:txBody>
          <a:bodyPr anchor="ctr">
            <a:normAutofit/>
          </a:bodyPr>
          <a:lstStyle>
            <a:lvl1pPr marL="0" indent="0" algn="ctr">
              <a:buNone/>
              <a:defRPr sz="2800">
                <a:solidFill>
                  <a:schemeClr val="accent5"/>
                </a:solidFill>
              </a:defRPr>
            </a:lvl1pPr>
          </a:lstStyle>
          <a:p>
            <a:pPr lvl="0"/>
            <a:r>
              <a:rPr lang="nb-NO"/>
              <a:t>Klikk for å redigere teksten</a:t>
            </a:r>
          </a:p>
        </p:txBody>
      </p:sp>
      <p:pic>
        <p:nvPicPr>
          <p:cNvPr id="4" name="Picture 4">
            <a:extLst>
              <a:ext uri="{FF2B5EF4-FFF2-40B4-BE49-F238E27FC236}">
                <a16:creationId xmlns:a16="http://schemas.microsoft.com/office/drawing/2014/main" id="{2D82A32B-370E-43D6-9007-427579A071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0855" y="1746875"/>
            <a:ext cx="2350290" cy="1152000"/>
          </a:xfrm>
          <a:prstGeom prst="rect">
            <a:avLst/>
          </a:prstGeom>
        </p:spPr>
      </p:pic>
    </p:spTree>
    <p:extLst>
      <p:ext uri="{BB962C8B-B14F-4D97-AF65-F5344CB8AC3E}">
        <p14:creationId xmlns:p14="http://schemas.microsoft.com/office/powerpoint/2010/main" val="1179478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Mellomtittel">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2817812"/>
            <a:ext cx="8724900" cy="1222375"/>
          </a:xfrm>
        </p:spPr>
        <p:txBody>
          <a:bodyPr anchor="ctr">
            <a:normAutofit/>
          </a:bodyPr>
          <a:lstStyle>
            <a:lvl1pPr marL="0" indent="0" algn="ctr">
              <a:buNone/>
              <a:defRPr sz="2800" b="1">
                <a:solidFill>
                  <a:schemeClr val="accent5"/>
                </a:solidFill>
              </a:defRPr>
            </a:lvl1pPr>
          </a:lstStyle>
          <a:p>
            <a:pPr lvl="0"/>
            <a:r>
              <a:rPr lang="nb-NO"/>
              <a:t>Klikk for å redigere teksten</a:t>
            </a:r>
          </a:p>
        </p:txBody>
      </p:sp>
      <p:sp>
        <p:nvSpPr>
          <p:cNvPr id="2" name="Rektangel 1">
            <a:extLst>
              <a:ext uri="{FF2B5EF4-FFF2-40B4-BE49-F238E27FC236}">
                <a16:creationId xmlns:a16="http://schemas.microsoft.com/office/drawing/2014/main" id="{C6B05EFA-8779-410B-93C8-9D162E7BD033}"/>
              </a:ext>
            </a:extLst>
          </p:cNvPr>
          <p:cNvSpPr/>
          <p:nvPr userDrawn="1"/>
        </p:nvSpPr>
        <p:spPr>
          <a:xfrm>
            <a:off x="58757" y="52330"/>
            <a:ext cx="12074487" cy="6753340"/>
          </a:xfrm>
          <a:prstGeom prst="rect">
            <a:avLst/>
          </a:prstGeom>
          <a:noFill/>
          <a:ln w="254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 name="Straight Connector 2">
            <a:extLst>
              <a:ext uri="{FF2B5EF4-FFF2-40B4-BE49-F238E27FC236}">
                <a16:creationId xmlns:a16="http://schemas.microsoft.com/office/drawing/2014/main" id="{24298847-C5FA-45F9-9F68-2508E99087C9}"/>
              </a:ext>
            </a:extLst>
          </p:cNvPr>
          <p:cNvCxnSpPr/>
          <p:nvPr userDrawn="1"/>
        </p:nvCxnSpPr>
        <p:spPr>
          <a:xfrm>
            <a:off x="4703846" y="4208824"/>
            <a:ext cx="2784309" cy="0"/>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7830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Mellomtittel">
    <p:bg>
      <p:bgPr>
        <a:gradFill>
          <a:gsLst>
            <a:gs pos="0">
              <a:srgbClr val="FDD69A"/>
            </a:gs>
            <a:gs pos="100000">
              <a:srgbClr val="FDE9E7"/>
            </a:gs>
          </a:gsLst>
          <a:lin ang="14400000" scaled="0"/>
        </a:gra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2817812"/>
            <a:ext cx="8724900" cy="1222375"/>
          </a:xfrm>
        </p:spPr>
        <p:txBody>
          <a:bodyPr anchor="ctr">
            <a:normAutofit/>
          </a:bodyPr>
          <a:lstStyle>
            <a:lvl1pPr marL="0" indent="0" algn="ctr">
              <a:buNone/>
              <a:defRPr sz="2800" b="1">
                <a:solidFill>
                  <a:schemeClr val="accent5"/>
                </a:solidFill>
              </a:defRPr>
            </a:lvl1pPr>
          </a:lstStyle>
          <a:p>
            <a:pPr lvl="0"/>
            <a:r>
              <a:rPr lang="nb-NO"/>
              <a:t>Klikk for å redigere teksten</a:t>
            </a:r>
          </a:p>
        </p:txBody>
      </p:sp>
      <p:sp>
        <p:nvSpPr>
          <p:cNvPr id="2" name="Rektangel 1">
            <a:extLst>
              <a:ext uri="{FF2B5EF4-FFF2-40B4-BE49-F238E27FC236}">
                <a16:creationId xmlns:a16="http://schemas.microsoft.com/office/drawing/2014/main" id="{C6B05EFA-8779-410B-93C8-9D162E7BD033}"/>
              </a:ext>
            </a:extLst>
          </p:cNvPr>
          <p:cNvSpPr/>
          <p:nvPr userDrawn="1"/>
        </p:nvSpPr>
        <p:spPr>
          <a:xfrm>
            <a:off x="58757" y="52330"/>
            <a:ext cx="12074487" cy="6753340"/>
          </a:xfrm>
          <a:prstGeom prst="rect">
            <a:avLst/>
          </a:prstGeom>
          <a:noFill/>
          <a:ln w="2540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 name="Straight Connector 2">
            <a:extLst>
              <a:ext uri="{FF2B5EF4-FFF2-40B4-BE49-F238E27FC236}">
                <a16:creationId xmlns:a16="http://schemas.microsoft.com/office/drawing/2014/main" id="{24298847-C5FA-45F9-9F68-2508E99087C9}"/>
              </a:ext>
            </a:extLst>
          </p:cNvPr>
          <p:cNvCxnSpPr/>
          <p:nvPr userDrawn="1"/>
        </p:nvCxnSpPr>
        <p:spPr>
          <a:xfrm>
            <a:off x="4703846" y="4208824"/>
            <a:ext cx="2784309" cy="0"/>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5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om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3926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3348561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9200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42212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3369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109859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image" Target="../media/image4.emf"/><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8" Type="http://schemas.openxmlformats.org/officeDocument/2006/relationships/slideLayout" Target="../slideLayouts/slideLayout26.xml"/><Relationship Id="rId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2299462"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82752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 id="2147483655" r:id="rId7"/>
    <p:sldLayoutId id="2147483661" r:id="rId8"/>
    <p:sldLayoutId id="2147483662" r:id="rId9"/>
    <p:sldLayoutId id="2147483667" r:id="rId10"/>
    <p:sldLayoutId id="2147483670" r:id="rId11"/>
    <p:sldLayoutId id="2147483671" r:id="rId12"/>
    <p:sldLayoutId id="2147483663" r:id="rId13"/>
    <p:sldLayoutId id="2147483669" r:id="rId14"/>
    <p:sldLayoutId id="2147483672" r:id="rId15"/>
    <p:sldLayoutId id="2147483673" r:id="rId16"/>
    <p:sldLayoutId id="2147483674" r:id="rId17"/>
    <p:sldLayoutId id="2147483713" r:id="rId18"/>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FDE9E7"/>
            </a:gs>
            <a:gs pos="100000">
              <a:srgbClr val="9EBFE6"/>
            </a:gs>
          </a:gsLst>
          <a:lin ang="14400000" scaled="0"/>
        </a:gra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pic>
        <p:nvPicPr>
          <p:cNvPr id="5" name="Picture 30">
            <a:extLst>
              <a:ext uri="{FF2B5EF4-FFF2-40B4-BE49-F238E27FC236}">
                <a16:creationId xmlns:a16="http://schemas.microsoft.com/office/drawing/2014/main" id="{0E049AFD-B95D-443A-9E19-5CCF7086921F}"/>
              </a:ext>
            </a:extLst>
          </p:cNvPr>
          <p:cNvPicPr>
            <a:picLocks noChangeAspect="1"/>
          </p:cNvPicPr>
          <p:nvPr userDrawn="1"/>
        </p:nvPicPr>
        <p:blipFill>
          <a:blip r:embed="rId39"/>
          <a:stretch>
            <a:fillRect/>
          </a:stretch>
        </p:blipFill>
        <p:spPr>
          <a:xfrm>
            <a:off x="11025809" y="6116622"/>
            <a:ext cx="826096" cy="404618"/>
          </a:xfrm>
          <a:prstGeom prst="rect">
            <a:avLst/>
          </a:prstGeom>
        </p:spPr>
      </p:pic>
    </p:spTree>
    <p:extLst>
      <p:ext uri="{BB962C8B-B14F-4D97-AF65-F5344CB8AC3E}">
        <p14:creationId xmlns:p14="http://schemas.microsoft.com/office/powerpoint/2010/main" val="464159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Lst>
  <p:hf sldNum="0" hdr="0" ftr="0" dt="0"/>
  <p:txStyles>
    <p:titleStyle>
      <a:lvl1pPr algn="l" defTabSz="914400" rtl="0" eaLnBrk="1" latinLnBrk="0" hangingPunct="1">
        <a:lnSpc>
          <a:spcPct val="90000"/>
        </a:lnSpc>
        <a:spcBef>
          <a:spcPct val="0"/>
        </a:spcBef>
        <a:buNone/>
        <a:defRPr sz="3200" b="0" kern="1200">
          <a:solidFill>
            <a:srgbClr val="29324F"/>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a:solidFill>
            <a:srgbClr val="29324F"/>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rgbClr val="29324F"/>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rgbClr val="29324F"/>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29324F"/>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29324F"/>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5C3037-8936-4622-7E8D-1155F7615E3C}"/>
              </a:ext>
            </a:extLst>
          </p:cNvPr>
          <p:cNvSpPr>
            <a:spLocks noGrp="1"/>
          </p:cNvSpPr>
          <p:nvPr>
            <p:ph type="ctrTitle"/>
          </p:nvPr>
        </p:nvSpPr>
        <p:spPr/>
        <p:txBody>
          <a:bodyPr/>
          <a:lstStyle/>
          <a:p>
            <a:r>
              <a:rPr lang="nb-NO"/>
              <a:t>Brukerrådsmøte </a:t>
            </a:r>
          </a:p>
        </p:txBody>
      </p:sp>
      <p:sp>
        <p:nvSpPr>
          <p:cNvPr id="3" name="Undertittel 2">
            <a:extLst>
              <a:ext uri="{FF2B5EF4-FFF2-40B4-BE49-F238E27FC236}">
                <a16:creationId xmlns:a16="http://schemas.microsoft.com/office/drawing/2014/main" id="{DAC1F604-B4F6-1B6D-9D55-CBAB4B8985F3}"/>
              </a:ext>
            </a:extLst>
          </p:cNvPr>
          <p:cNvSpPr>
            <a:spLocks noGrp="1"/>
          </p:cNvSpPr>
          <p:nvPr>
            <p:ph type="subTitle" idx="1"/>
          </p:nvPr>
        </p:nvSpPr>
        <p:spPr/>
        <p:txBody>
          <a:bodyPr/>
          <a:lstStyle/>
          <a:p>
            <a:r>
              <a:rPr lang="nb-NO"/>
              <a:t>Nav Troms og Finnmark </a:t>
            </a:r>
          </a:p>
        </p:txBody>
      </p:sp>
    </p:spTree>
    <p:extLst>
      <p:ext uri="{BB962C8B-B14F-4D97-AF65-F5344CB8AC3E}">
        <p14:creationId xmlns:p14="http://schemas.microsoft.com/office/powerpoint/2010/main" val="3937304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914FF1-6F0F-F783-FB4A-411B5BA157F9}"/>
              </a:ext>
            </a:extLst>
          </p:cNvPr>
          <p:cNvSpPr>
            <a:spLocks noGrp="1"/>
          </p:cNvSpPr>
          <p:nvPr>
            <p:ph type="title"/>
          </p:nvPr>
        </p:nvSpPr>
        <p:spPr/>
        <p:txBody>
          <a:bodyPr/>
          <a:lstStyle/>
          <a:p>
            <a:r>
              <a:rPr lang="nb-NO"/>
              <a:t>Satsninger og utviklingsområder</a:t>
            </a:r>
          </a:p>
        </p:txBody>
      </p:sp>
      <p:sp>
        <p:nvSpPr>
          <p:cNvPr id="3" name="Plassholder for innhold 2">
            <a:extLst>
              <a:ext uri="{FF2B5EF4-FFF2-40B4-BE49-F238E27FC236}">
                <a16:creationId xmlns:a16="http://schemas.microsoft.com/office/drawing/2014/main" id="{FEE37192-8B7C-014F-560E-AF01F3FF6D4E}"/>
              </a:ext>
            </a:extLst>
          </p:cNvPr>
          <p:cNvSpPr>
            <a:spLocks noGrp="1"/>
          </p:cNvSpPr>
          <p:nvPr>
            <p:ph idx="1"/>
          </p:nvPr>
        </p:nvSpPr>
        <p:spPr/>
        <p:txBody>
          <a:bodyPr/>
          <a:lstStyle/>
          <a:p>
            <a:r>
              <a:rPr lang="nb-NO"/>
              <a:t>Hybridmodellen</a:t>
            </a:r>
          </a:p>
          <a:p>
            <a:r>
              <a:rPr lang="nb-NO"/>
              <a:t>Opplæring og kvalifisering</a:t>
            </a:r>
          </a:p>
          <a:p>
            <a:r>
              <a:rPr lang="nb-NO"/>
              <a:t>Arbeidsmarkedstiltak</a:t>
            </a:r>
          </a:p>
          <a:p>
            <a:r>
              <a:rPr lang="nb-NO"/>
              <a:t>Arbeidsgiversamarbeid</a:t>
            </a:r>
          </a:p>
        </p:txBody>
      </p:sp>
    </p:spTree>
    <p:extLst>
      <p:ext uri="{BB962C8B-B14F-4D97-AF65-F5344CB8AC3E}">
        <p14:creationId xmlns:p14="http://schemas.microsoft.com/office/powerpoint/2010/main" val="64580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39B75B-00FA-AEDA-2034-0A63452CC0FD}"/>
              </a:ext>
            </a:extLst>
          </p:cNvPr>
          <p:cNvSpPr>
            <a:spLocks noGrp="1"/>
          </p:cNvSpPr>
          <p:nvPr>
            <p:ph type="title"/>
          </p:nvPr>
        </p:nvSpPr>
        <p:spPr/>
        <p:txBody>
          <a:bodyPr/>
          <a:lstStyle/>
          <a:p>
            <a:r>
              <a:rPr lang="nb-NO"/>
              <a:t>Prinsipper for brukermedvirkning</a:t>
            </a:r>
          </a:p>
        </p:txBody>
      </p:sp>
      <p:sp>
        <p:nvSpPr>
          <p:cNvPr id="3" name="Plassholder for innhold 2">
            <a:extLst>
              <a:ext uri="{FF2B5EF4-FFF2-40B4-BE49-F238E27FC236}">
                <a16:creationId xmlns:a16="http://schemas.microsoft.com/office/drawing/2014/main" id="{7C417544-77F0-06BD-E0F6-0CF5C072174A}"/>
              </a:ext>
            </a:extLst>
          </p:cNvPr>
          <p:cNvSpPr>
            <a:spLocks noGrp="1"/>
          </p:cNvSpPr>
          <p:nvPr>
            <p:ph idx="1"/>
          </p:nvPr>
        </p:nvSpPr>
        <p:spPr/>
        <p:txBody>
          <a:bodyPr>
            <a:normAutofit/>
          </a:bodyPr>
          <a:lstStyle/>
          <a:p>
            <a:r>
              <a:rPr lang="nb-NO"/>
              <a:t>Tillit, respekt og faglighet</a:t>
            </a:r>
          </a:p>
          <a:p>
            <a:r>
              <a:rPr lang="nb-NO"/>
              <a:t>God tilgjengelighet</a:t>
            </a:r>
          </a:p>
          <a:p>
            <a:r>
              <a:rPr lang="nb-NO"/>
              <a:t>Planlagt og forberedt oppfølging</a:t>
            </a:r>
          </a:p>
          <a:p>
            <a:r>
              <a:rPr lang="nb-NO"/>
              <a:t>Utforske egne muligheter, sette jobbmål og avtale aktiviteter</a:t>
            </a:r>
          </a:p>
          <a:p>
            <a:r>
              <a:rPr lang="nb-NO"/>
              <a:t>Språket er klart, forståelig og tilpasset mottakeren</a:t>
            </a:r>
          </a:p>
          <a:p>
            <a:r>
              <a:rPr lang="nb-NO"/>
              <a:t>Gode og likeverdige tjenester</a:t>
            </a:r>
          </a:p>
          <a:p>
            <a:endParaRPr lang="nb-NO"/>
          </a:p>
        </p:txBody>
      </p:sp>
    </p:spTree>
    <p:extLst>
      <p:ext uri="{BB962C8B-B14F-4D97-AF65-F5344CB8AC3E}">
        <p14:creationId xmlns:p14="http://schemas.microsoft.com/office/powerpoint/2010/main" val="3355969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127533-7588-9E27-DEA3-AD2E55BE7613}"/>
              </a:ext>
            </a:extLst>
          </p:cNvPr>
          <p:cNvSpPr>
            <a:spLocks noGrp="1"/>
          </p:cNvSpPr>
          <p:nvPr>
            <p:ph type="title"/>
          </p:nvPr>
        </p:nvSpPr>
        <p:spPr/>
        <p:txBody>
          <a:bodyPr/>
          <a:lstStyle/>
          <a:p>
            <a:r>
              <a:rPr lang="nb-NO"/>
              <a:t>Agenda </a:t>
            </a:r>
          </a:p>
        </p:txBody>
      </p:sp>
      <p:sp>
        <p:nvSpPr>
          <p:cNvPr id="4" name="Rectangle 1">
            <a:extLst>
              <a:ext uri="{FF2B5EF4-FFF2-40B4-BE49-F238E27FC236}">
                <a16:creationId xmlns:a16="http://schemas.microsoft.com/office/drawing/2014/main" id="{7B603CF4-B2C3-F42D-1B56-1BD2E5EAB0F3}"/>
              </a:ext>
            </a:extLst>
          </p:cNvPr>
          <p:cNvSpPr>
            <a:spLocks noGrp="1" noChangeArrowheads="1"/>
          </p:cNvSpPr>
          <p:nvPr>
            <p:ph idx="1"/>
          </p:nvPr>
        </p:nvSpPr>
        <p:spPr bwMode="auto">
          <a:xfrm>
            <a:off x="838200" y="2005718"/>
            <a:ext cx="8799786" cy="249299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2400" b="0" i="0" u="none" strike="noStrike" cap="none" normalizeH="0" baseline="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nb-NO" altLang="nb-NO" sz="2400" b="0" i="0" u="none" strike="noStrike" cap="none" normalizeH="0" baseline="0">
                <a:ln>
                  <a:noFill/>
                </a:ln>
                <a:solidFill>
                  <a:srgbClr val="000000"/>
                </a:solidFill>
                <a:effectLst/>
                <a:latin typeface="Aptos" panose="020B0004020202020204" pitchFamily="34" charset="0"/>
              </a:rPr>
              <a:t>Hva skjer i 2026: styringsdokumenter og virksomhetsplan</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endParaRPr kumimoji="0" lang="nb-NO" altLang="nb-NO" sz="2400" b="0" i="0" u="none" strike="noStrike" cap="none" normalizeH="0" baseline="0">
              <a:ln>
                <a:noFill/>
              </a:ln>
              <a:solidFill>
                <a:srgbClr val="000000"/>
              </a:solidFill>
              <a:effectLst/>
              <a:latin typeface="Aptos" panose="020B00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nb-NO" altLang="nb-NO" sz="2400" b="0" i="0" u="none" strike="noStrike" cap="none" normalizeH="0" baseline="0">
                <a:ln>
                  <a:noFill/>
                </a:ln>
                <a:solidFill>
                  <a:srgbClr val="000000"/>
                </a:solidFill>
                <a:effectLst/>
                <a:latin typeface="Aptos" panose="020B0004020202020204" pitchFamily="34" charset="0"/>
              </a:rPr>
              <a:t>Brukertilfredshet: tilgjengelighet og brukeropplevelsen</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endParaRPr kumimoji="0" lang="nb-NO" altLang="nb-NO" sz="2400" b="0" i="0" u="none" strike="noStrike" cap="none" normalizeH="0" baseline="0">
              <a:ln>
                <a:noFill/>
              </a:ln>
              <a:solidFill>
                <a:srgbClr val="000000"/>
              </a:solidFill>
              <a:effectLst/>
              <a:latin typeface="Aptos" panose="020B00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nb-NO" altLang="nb-NO" sz="2400" b="0" i="0" u="none" strike="noStrike" cap="none" normalizeH="0" baseline="0">
                <a:ln>
                  <a:noFill/>
                </a:ln>
                <a:solidFill>
                  <a:srgbClr val="000000"/>
                </a:solidFill>
                <a:effectLst/>
                <a:latin typeface="Aptos" panose="020B0004020202020204" pitchFamily="34" charset="0"/>
              </a:rPr>
              <a:t>Prosjekt skritt for skritt fra Nav Tromsø</a:t>
            </a:r>
            <a:endParaRPr kumimoji="0" lang="nb-NO" altLang="nb-NO" sz="2400" b="0" i="0" u="none" strike="noStrike" cap="none" normalizeH="0" baseline="0">
              <a:ln>
                <a:noFill/>
              </a:ln>
              <a:solidFill>
                <a:srgbClr val="21212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48303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98D489-BE11-C827-DDBF-02CD12F1A399}"/>
              </a:ext>
            </a:extLst>
          </p:cNvPr>
          <p:cNvSpPr>
            <a:spLocks noGrp="1"/>
          </p:cNvSpPr>
          <p:nvPr>
            <p:ph type="title"/>
          </p:nvPr>
        </p:nvSpPr>
        <p:spPr>
          <a:xfrm>
            <a:off x="360000" y="540000"/>
            <a:ext cx="10515600" cy="684000"/>
          </a:xfrm>
        </p:spPr>
        <p:txBody>
          <a:bodyPr anchor="ctr">
            <a:normAutofit/>
          </a:bodyPr>
          <a:lstStyle/>
          <a:p>
            <a:r>
              <a:rPr lang="nb-NO"/>
              <a:t>Grunnlag for Navs virksomhetsplaner</a:t>
            </a:r>
          </a:p>
        </p:txBody>
      </p:sp>
      <p:pic>
        <p:nvPicPr>
          <p:cNvPr id="6" name="Bilde 5" descr="Papir filer i tabellen">
            <a:extLst>
              <a:ext uri="{FF2B5EF4-FFF2-40B4-BE49-F238E27FC236}">
                <a16:creationId xmlns:a16="http://schemas.microsoft.com/office/drawing/2014/main" id="{4654F4CA-2EBC-1BFA-A9ED-3F646006B79F}"/>
              </a:ext>
            </a:extLst>
          </p:cNvPr>
          <p:cNvPicPr>
            <a:picLocks noChangeAspect="1"/>
          </p:cNvPicPr>
          <p:nvPr/>
        </p:nvPicPr>
        <p:blipFill rotWithShape="1">
          <a:blip r:embed="rId3">
            <a:extLst>
              <a:ext uri="{28A0092B-C50C-407E-A947-70E740481C1C}">
                <a14:useLocalDpi xmlns:a14="http://schemas.microsoft.com/office/drawing/2010/main" val="0"/>
              </a:ext>
            </a:extLst>
          </a:blip>
          <a:srcRect l="15033" r="14439" b="-3"/>
          <a:stretch/>
        </p:blipFill>
        <p:spPr>
          <a:xfrm>
            <a:off x="360000" y="1440000"/>
            <a:ext cx="4320000" cy="4104000"/>
          </a:xfrm>
          <a:prstGeom prst="roundRect">
            <a:avLst/>
          </a:prstGeom>
          <a:noFill/>
        </p:spPr>
      </p:pic>
      <p:sp>
        <p:nvSpPr>
          <p:cNvPr id="3" name="Plassholder for innhold 2">
            <a:extLst>
              <a:ext uri="{FF2B5EF4-FFF2-40B4-BE49-F238E27FC236}">
                <a16:creationId xmlns:a16="http://schemas.microsoft.com/office/drawing/2014/main" id="{06AA7B6D-F1D1-DEBF-5E94-FE0FA9154D0C}"/>
              </a:ext>
            </a:extLst>
          </p:cNvPr>
          <p:cNvSpPr>
            <a:spLocks noGrp="1"/>
          </p:cNvSpPr>
          <p:nvPr>
            <p:ph sz="half" idx="2"/>
          </p:nvPr>
        </p:nvSpPr>
        <p:spPr>
          <a:xfrm>
            <a:off x="5112000" y="1548000"/>
            <a:ext cx="6660000" cy="4572000"/>
          </a:xfrm>
        </p:spPr>
        <p:txBody>
          <a:bodyPr vert="horz" lIns="91440" tIns="45720" rIns="91440" bIns="45720" rtlCol="0">
            <a:normAutofit lnSpcReduction="10000"/>
          </a:bodyPr>
          <a:lstStyle/>
          <a:p>
            <a:pPr marL="0" lvl="0" indent="0">
              <a:buNone/>
            </a:pPr>
            <a:br>
              <a:rPr lang="nb-NO" sz="2000" b="1">
                <a:effectLst/>
              </a:rPr>
            </a:br>
            <a:r>
              <a:rPr lang="nb-NO" sz="2000" b="1">
                <a:effectLst/>
              </a:rPr>
              <a:t>Styrende dokumenter:</a:t>
            </a:r>
          </a:p>
          <a:p>
            <a:r>
              <a:rPr lang="nb-NO" sz="2000">
                <a:effectLst/>
              </a:rPr>
              <a:t>NAV 2030 – </a:t>
            </a:r>
            <a:r>
              <a:rPr lang="nb-NO" sz="2000" err="1">
                <a:effectLst/>
              </a:rPr>
              <a:t>NAVs</a:t>
            </a:r>
            <a:r>
              <a:rPr lang="nb-NO" sz="2000">
                <a:effectLst/>
              </a:rPr>
              <a:t> virksomhetsstrategi</a:t>
            </a:r>
            <a:r>
              <a:rPr lang="nb-NO" sz="2000"/>
              <a:t> </a:t>
            </a:r>
            <a:endParaRPr lang="nb-NO" sz="2000">
              <a:effectLst/>
            </a:endParaRPr>
          </a:p>
          <a:p>
            <a:pPr lvl="0"/>
            <a:r>
              <a:rPr lang="nb-NO" sz="2000">
                <a:effectLst/>
              </a:rPr>
              <a:t>Mål- og disponeringsbrev</a:t>
            </a:r>
          </a:p>
          <a:p>
            <a:pPr lvl="0"/>
            <a:r>
              <a:rPr lang="nb-NO" sz="2000"/>
              <a:t>Kommunebrevet</a:t>
            </a:r>
            <a:endParaRPr lang="nb-NO" sz="2000">
              <a:effectLst/>
            </a:endParaRPr>
          </a:p>
          <a:p>
            <a:r>
              <a:rPr lang="nb-NO" sz="2000"/>
              <a:t>Risikovurdering og årsrapport</a:t>
            </a:r>
          </a:p>
          <a:p>
            <a:pPr lvl="0"/>
            <a:r>
              <a:rPr lang="nb-NO" sz="2000"/>
              <a:t>Tillitsreformen</a:t>
            </a:r>
            <a:endParaRPr lang="nb-NO" sz="2000" b="1">
              <a:effectLst/>
            </a:endParaRPr>
          </a:p>
          <a:p>
            <a:pPr marL="0" indent="0">
              <a:buNone/>
            </a:pPr>
            <a:endParaRPr lang="nb-NO" sz="2000"/>
          </a:p>
          <a:p>
            <a:pPr marL="0" lvl="0" indent="0">
              <a:buNone/>
            </a:pPr>
            <a:r>
              <a:rPr lang="nb-NO" sz="2000" b="1">
                <a:effectLst/>
              </a:rPr>
              <a:t>Sentrale veiledere og retningslinjer for våre arbeidsprosesser:</a:t>
            </a:r>
            <a:endParaRPr lang="nb-NO" sz="2000" b="1"/>
          </a:p>
          <a:p>
            <a:pPr lvl="0"/>
            <a:r>
              <a:rPr lang="nb-NO" sz="2000">
                <a:effectLst/>
              </a:rPr>
              <a:t>Veileder for arbeidsrettet brukeroppfølging</a:t>
            </a:r>
          </a:p>
          <a:p>
            <a:pPr lvl="0"/>
            <a:r>
              <a:rPr lang="nb-NO" sz="2000">
                <a:effectLst/>
              </a:rPr>
              <a:t>Servicerutiner for NAV-kontor</a:t>
            </a:r>
          </a:p>
          <a:p>
            <a:pPr lvl="0"/>
            <a:r>
              <a:rPr lang="nb-NO" sz="2000">
                <a:effectLst/>
              </a:rPr>
              <a:t>Strategisk rammeverk for markedsarbeidet</a:t>
            </a:r>
          </a:p>
          <a:p>
            <a:pPr lvl="0"/>
            <a:r>
              <a:rPr lang="nb-NO" sz="2000"/>
              <a:t>Rapporter</a:t>
            </a:r>
          </a:p>
          <a:p>
            <a:pPr lvl="0"/>
            <a:r>
              <a:rPr lang="nb-NO" sz="2000"/>
              <a:t>Evalueringer</a:t>
            </a:r>
          </a:p>
          <a:p>
            <a:pPr lvl="0"/>
            <a:r>
              <a:rPr lang="nb-NO" sz="2000" err="1"/>
              <a:t>osv</a:t>
            </a:r>
            <a:endParaRPr lang="nb-NO" sz="2000"/>
          </a:p>
        </p:txBody>
      </p:sp>
    </p:spTree>
    <p:extLst>
      <p:ext uri="{BB962C8B-B14F-4D97-AF65-F5344CB8AC3E}">
        <p14:creationId xmlns:p14="http://schemas.microsoft.com/office/powerpoint/2010/main" val="3516203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4EEF9B-BEE5-8DA8-930C-1452D6B6A6E1}"/>
              </a:ext>
            </a:extLst>
          </p:cNvPr>
          <p:cNvSpPr>
            <a:spLocks noGrp="1"/>
          </p:cNvSpPr>
          <p:nvPr>
            <p:ph type="title"/>
          </p:nvPr>
        </p:nvSpPr>
        <p:spPr>
          <a:xfrm>
            <a:off x="360000" y="540000"/>
            <a:ext cx="10515600" cy="684000"/>
          </a:xfrm>
        </p:spPr>
        <p:txBody>
          <a:bodyPr anchor="ctr">
            <a:normAutofit/>
          </a:bodyPr>
          <a:lstStyle/>
          <a:p>
            <a:r>
              <a:rPr lang="nb-NO">
                <a:cs typeface="Arial"/>
              </a:rPr>
              <a:t>Hjelpemidler og tilrettelegging</a:t>
            </a:r>
          </a:p>
        </p:txBody>
      </p:sp>
      <p:sp>
        <p:nvSpPr>
          <p:cNvPr id="3" name="Plassholder for innhold 2">
            <a:extLst>
              <a:ext uri="{FF2B5EF4-FFF2-40B4-BE49-F238E27FC236}">
                <a16:creationId xmlns:a16="http://schemas.microsoft.com/office/drawing/2014/main" id="{947B56F7-BE6E-04A1-A28C-8B96F3E953D9}"/>
              </a:ext>
            </a:extLst>
          </p:cNvPr>
          <p:cNvSpPr>
            <a:spLocks noGrp="1"/>
          </p:cNvSpPr>
          <p:nvPr>
            <p:ph sz="half" idx="1"/>
          </p:nvPr>
        </p:nvSpPr>
        <p:spPr>
          <a:xfrm>
            <a:off x="360000" y="1440000"/>
            <a:ext cx="4320000" cy="4104000"/>
          </a:xfrm>
        </p:spPr>
        <p:txBody>
          <a:bodyPr>
            <a:normAutofit/>
          </a:bodyPr>
          <a:lstStyle/>
          <a:p>
            <a:pPr>
              <a:spcAft>
                <a:spcPts val="600"/>
              </a:spcAft>
            </a:pPr>
            <a:r>
              <a:rPr lang="nb-NO"/>
              <a:t>Riktig hjelpemidler og tilpasning – til rett tid</a:t>
            </a:r>
          </a:p>
          <a:p>
            <a:pPr>
              <a:spcAft>
                <a:spcPts val="600"/>
              </a:spcAft>
            </a:pPr>
            <a:r>
              <a:rPr lang="nb-NO"/>
              <a:t>Bedre samordning mellom kommuner, fylkeskommuner og helsetjenesten</a:t>
            </a:r>
          </a:p>
          <a:p>
            <a:pPr>
              <a:spcAft>
                <a:spcPts val="600"/>
              </a:spcAft>
            </a:pPr>
            <a:r>
              <a:rPr lang="nb-NO"/>
              <a:t>Prioritere barn og unge</a:t>
            </a:r>
          </a:p>
          <a:p>
            <a:pPr>
              <a:spcAft>
                <a:spcPts val="600"/>
              </a:spcAft>
            </a:pPr>
            <a:r>
              <a:rPr lang="nb-NO"/>
              <a:t>Prioritere hjelpemidler i arbeid og utdanning</a:t>
            </a:r>
          </a:p>
          <a:p>
            <a:pPr>
              <a:spcAft>
                <a:spcPts val="600"/>
              </a:spcAft>
            </a:pPr>
            <a:r>
              <a:rPr lang="nb-NO"/>
              <a:t>Støtte arbeidet med et bærekraftig hjelpemiddelsystem</a:t>
            </a:r>
          </a:p>
          <a:p>
            <a:pPr>
              <a:spcAft>
                <a:spcPts val="600"/>
              </a:spcAft>
            </a:pPr>
            <a:r>
              <a:rPr lang="nb-NO"/>
              <a:t>Bidra i «Bo trygt hjemme» og eldreboligprogrammet</a:t>
            </a:r>
          </a:p>
        </p:txBody>
      </p:sp>
      <p:pic>
        <p:nvPicPr>
          <p:cNvPr id="7" name="Plassholder for innhold 6" descr="Et bilde som inneholder klær, person, Menneskeansikt, tegnefilm&#10;&#10;KI-generert innhold kan være feil.">
            <a:extLst>
              <a:ext uri="{FF2B5EF4-FFF2-40B4-BE49-F238E27FC236}">
                <a16:creationId xmlns:a16="http://schemas.microsoft.com/office/drawing/2014/main" id="{49F7A52C-835F-649F-4403-2936B9A182BA}"/>
              </a:ext>
            </a:extLst>
          </p:cNvPr>
          <p:cNvPicPr>
            <a:picLocks noGrp="1" noChangeAspect="1"/>
          </p:cNvPicPr>
          <p:nvPr>
            <p:ph sz="half" idx="2"/>
          </p:nvPr>
        </p:nvPicPr>
        <p:blipFill>
          <a:blip r:embed="rId3"/>
          <a:srcRect r="2768" b="2"/>
          <a:stretch>
            <a:fillRect/>
          </a:stretch>
        </p:blipFill>
        <p:spPr>
          <a:xfrm>
            <a:off x="5112000" y="1548000"/>
            <a:ext cx="6660000" cy="4572000"/>
          </a:xfrm>
          <a:prstGeom prst="rect">
            <a:avLst/>
          </a:prstGeom>
          <a:noFill/>
        </p:spPr>
      </p:pic>
    </p:spTree>
    <p:extLst>
      <p:ext uri="{BB962C8B-B14F-4D97-AF65-F5344CB8AC3E}">
        <p14:creationId xmlns:p14="http://schemas.microsoft.com/office/powerpoint/2010/main" val="1470253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1B7BEA-3AD9-6137-BE74-1DB3786DCD94}"/>
              </a:ext>
            </a:extLst>
          </p:cNvPr>
          <p:cNvSpPr>
            <a:spLocks noGrp="1"/>
          </p:cNvSpPr>
          <p:nvPr>
            <p:ph type="title"/>
          </p:nvPr>
        </p:nvSpPr>
        <p:spPr>
          <a:xfrm>
            <a:off x="360000" y="540000"/>
            <a:ext cx="10515600" cy="684000"/>
          </a:xfrm>
        </p:spPr>
        <p:txBody>
          <a:bodyPr anchor="ctr">
            <a:normAutofit fontScale="90000"/>
          </a:bodyPr>
          <a:lstStyle/>
          <a:p>
            <a:r>
              <a:rPr lang="nb-NO"/>
              <a:t>Foreløpig mål- og disponeringsbrev 2026 </a:t>
            </a:r>
            <a:br>
              <a:rPr lang="nb-NO"/>
            </a:br>
            <a:r>
              <a:rPr lang="nb-NO"/>
              <a:t>Arbeids- og tjenestelinjen</a:t>
            </a:r>
          </a:p>
        </p:txBody>
      </p:sp>
      <p:sp>
        <p:nvSpPr>
          <p:cNvPr id="3" name="Plassholder for innhold 2">
            <a:extLst>
              <a:ext uri="{FF2B5EF4-FFF2-40B4-BE49-F238E27FC236}">
                <a16:creationId xmlns:a16="http://schemas.microsoft.com/office/drawing/2014/main" id="{062B757A-603B-C467-39EA-111316C60DC1}"/>
              </a:ext>
            </a:extLst>
          </p:cNvPr>
          <p:cNvSpPr>
            <a:spLocks noGrp="1"/>
          </p:cNvSpPr>
          <p:nvPr>
            <p:ph sz="half" idx="1"/>
          </p:nvPr>
        </p:nvSpPr>
        <p:spPr>
          <a:xfrm>
            <a:off x="360000" y="1440000"/>
            <a:ext cx="4320000" cy="4104000"/>
          </a:xfrm>
        </p:spPr>
        <p:txBody>
          <a:bodyPr>
            <a:normAutofit fontScale="92500" lnSpcReduction="10000"/>
          </a:bodyPr>
          <a:lstStyle/>
          <a:p>
            <a:pPr marL="0" indent="0">
              <a:spcAft>
                <a:spcPts val="600"/>
              </a:spcAft>
              <a:buNone/>
            </a:pPr>
            <a:r>
              <a:rPr lang="nb-NO" sz="2800" b="1"/>
              <a:t>Mål og prioriteringer</a:t>
            </a:r>
          </a:p>
          <a:p>
            <a:pPr>
              <a:spcAft>
                <a:spcPts val="600"/>
              </a:spcAft>
            </a:pPr>
            <a:r>
              <a:rPr lang="nb-NO" sz="2800"/>
              <a:t>Flere ungdom i arbeid og utdanning</a:t>
            </a:r>
          </a:p>
          <a:p>
            <a:pPr>
              <a:spcAft>
                <a:spcPts val="600"/>
              </a:spcAft>
            </a:pPr>
            <a:r>
              <a:rPr lang="nb-NO" sz="2800"/>
              <a:t>Redusere sykefraværet og hindre frafall fra arbeidslivet</a:t>
            </a:r>
          </a:p>
          <a:p>
            <a:pPr>
              <a:spcAft>
                <a:spcPts val="600"/>
              </a:spcAft>
            </a:pPr>
            <a:r>
              <a:rPr lang="nb-NO" sz="2800"/>
              <a:t>Riktig bruk av arbeidsmarkedstiltak</a:t>
            </a:r>
          </a:p>
        </p:txBody>
      </p:sp>
      <p:pic>
        <p:nvPicPr>
          <p:cNvPr id="5" name="Bilde 4" descr="Et bilde som inneholder tegnefilm, Tegnefilm, Animasjon, illustrasjon&#10;&#10;KI-generert innhold kan være feil.">
            <a:extLst>
              <a:ext uri="{FF2B5EF4-FFF2-40B4-BE49-F238E27FC236}">
                <a16:creationId xmlns:a16="http://schemas.microsoft.com/office/drawing/2014/main" id="{A16D6A8F-85F9-FF57-4171-CFD05AB72DAD}"/>
              </a:ext>
            </a:extLst>
          </p:cNvPr>
          <p:cNvPicPr>
            <a:picLocks noChangeAspect="1"/>
          </p:cNvPicPr>
          <p:nvPr/>
        </p:nvPicPr>
        <p:blipFill>
          <a:blip r:embed="rId3"/>
          <a:stretch>
            <a:fillRect/>
          </a:stretch>
        </p:blipFill>
        <p:spPr>
          <a:xfrm>
            <a:off x="5112000" y="1611225"/>
            <a:ext cx="6660000" cy="4445549"/>
          </a:xfrm>
          <a:prstGeom prst="rect">
            <a:avLst/>
          </a:prstGeom>
          <a:noFill/>
        </p:spPr>
      </p:pic>
    </p:spTree>
    <p:extLst>
      <p:ext uri="{BB962C8B-B14F-4D97-AF65-F5344CB8AC3E}">
        <p14:creationId xmlns:p14="http://schemas.microsoft.com/office/powerpoint/2010/main" val="3816984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D26641-0592-2C48-0E7E-99F46E64D34F}"/>
              </a:ext>
            </a:extLst>
          </p:cNvPr>
          <p:cNvSpPr>
            <a:spLocks noGrp="1"/>
          </p:cNvSpPr>
          <p:nvPr>
            <p:ph type="title"/>
          </p:nvPr>
        </p:nvSpPr>
        <p:spPr>
          <a:xfrm>
            <a:off x="360000" y="540000"/>
            <a:ext cx="10515600" cy="684000"/>
          </a:xfrm>
        </p:spPr>
        <p:txBody>
          <a:bodyPr anchor="ctr">
            <a:normAutofit/>
          </a:bodyPr>
          <a:lstStyle/>
          <a:p>
            <a:r>
              <a:rPr lang="nb-NO" sz="2000">
                <a:cs typeface="Arial"/>
              </a:rPr>
              <a:t>Ytelseslinjen</a:t>
            </a:r>
          </a:p>
        </p:txBody>
      </p:sp>
      <p:sp>
        <p:nvSpPr>
          <p:cNvPr id="3" name="Plassholder for innhold 2">
            <a:extLst>
              <a:ext uri="{FF2B5EF4-FFF2-40B4-BE49-F238E27FC236}">
                <a16:creationId xmlns:a16="http://schemas.microsoft.com/office/drawing/2014/main" id="{B5315A77-1F39-B523-8CCD-5C1BB1DF238F}"/>
              </a:ext>
            </a:extLst>
          </p:cNvPr>
          <p:cNvSpPr>
            <a:spLocks noGrp="1"/>
          </p:cNvSpPr>
          <p:nvPr>
            <p:ph sz="half" idx="1"/>
          </p:nvPr>
        </p:nvSpPr>
        <p:spPr>
          <a:xfrm>
            <a:off x="360000" y="1440000"/>
            <a:ext cx="4320000" cy="4104000"/>
          </a:xfrm>
        </p:spPr>
        <p:txBody>
          <a:bodyPr>
            <a:normAutofit/>
          </a:bodyPr>
          <a:lstStyle/>
          <a:p>
            <a:pPr>
              <a:spcAft>
                <a:spcPts val="600"/>
              </a:spcAft>
            </a:pPr>
            <a:r>
              <a:rPr lang="nb-NO"/>
              <a:t>Redusere saksbehandlingstiden</a:t>
            </a:r>
          </a:p>
          <a:p>
            <a:pPr>
              <a:spcAft>
                <a:spcPts val="600"/>
              </a:spcAft>
            </a:pPr>
            <a:r>
              <a:rPr lang="nb-NO"/>
              <a:t>Øke kvaliteten i saksbehandlingen</a:t>
            </a:r>
          </a:p>
          <a:p>
            <a:pPr>
              <a:spcAft>
                <a:spcPts val="600"/>
              </a:spcAft>
            </a:pPr>
            <a:r>
              <a:rPr lang="nb-NO"/>
              <a:t>Øke effektiviteten i arbeidet</a:t>
            </a:r>
          </a:p>
          <a:p>
            <a:pPr>
              <a:spcAft>
                <a:spcPts val="600"/>
              </a:spcAft>
            </a:pPr>
            <a:r>
              <a:rPr lang="nb-NO"/>
              <a:t>Bedre brukeropplevelser</a:t>
            </a:r>
          </a:p>
          <a:p>
            <a:pPr>
              <a:spcAft>
                <a:spcPts val="600"/>
              </a:spcAft>
            </a:pPr>
            <a:r>
              <a:rPr lang="nb-NO"/>
              <a:t>Videreføre digitalisering</a:t>
            </a:r>
          </a:p>
          <a:p>
            <a:pPr>
              <a:spcAft>
                <a:spcPts val="600"/>
              </a:spcAft>
            </a:pPr>
            <a:r>
              <a:rPr lang="nb-NO"/>
              <a:t>Sikre god informasjon til brukere</a:t>
            </a:r>
          </a:p>
        </p:txBody>
      </p:sp>
      <p:pic>
        <p:nvPicPr>
          <p:cNvPr id="6" name="Bilde 5" descr="Et bilde som inneholder tegnefilm, Tegnefilm, clip art, Animasjon&#10;&#10;KI-generert innhold kan være feil.">
            <a:extLst>
              <a:ext uri="{FF2B5EF4-FFF2-40B4-BE49-F238E27FC236}">
                <a16:creationId xmlns:a16="http://schemas.microsoft.com/office/drawing/2014/main" id="{00FB8EBB-CE73-E0FA-70F8-265849F162EF}"/>
              </a:ext>
            </a:extLst>
          </p:cNvPr>
          <p:cNvPicPr>
            <a:picLocks noChangeAspect="1"/>
          </p:cNvPicPr>
          <p:nvPr/>
        </p:nvPicPr>
        <p:blipFill>
          <a:blip r:embed="rId3"/>
          <a:srcRect r="2768" b="2"/>
          <a:stretch>
            <a:fillRect/>
          </a:stretch>
        </p:blipFill>
        <p:spPr>
          <a:xfrm>
            <a:off x="5112000" y="1548000"/>
            <a:ext cx="6660000" cy="4572000"/>
          </a:xfrm>
          <a:prstGeom prst="rect">
            <a:avLst/>
          </a:prstGeom>
          <a:noFill/>
        </p:spPr>
      </p:pic>
    </p:spTree>
    <p:extLst>
      <p:ext uri="{BB962C8B-B14F-4D97-AF65-F5344CB8AC3E}">
        <p14:creationId xmlns:p14="http://schemas.microsoft.com/office/powerpoint/2010/main" val="107178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EE32FB-0697-8D37-E2F0-54262E82ED86}"/>
              </a:ext>
            </a:extLst>
          </p:cNvPr>
          <p:cNvSpPr>
            <a:spLocks noGrp="1"/>
          </p:cNvSpPr>
          <p:nvPr>
            <p:ph type="title"/>
          </p:nvPr>
        </p:nvSpPr>
        <p:spPr>
          <a:xfrm>
            <a:off x="838200" y="482400"/>
            <a:ext cx="10515600" cy="1072080"/>
          </a:xfrm>
        </p:spPr>
        <p:txBody>
          <a:bodyPr anchor="ctr">
            <a:normAutofit/>
          </a:bodyPr>
          <a:lstStyle/>
          <a:p>
            <a:r>
              <a:rPr lang="nb-NO"/>
              <a:t>Prioriterte målgrupper</a:t>
            </a:r>
          </a:p>
        </p:txBody>
      </p:sp>
      <p:sp>
        <p:nvSpPr>
          <p:cNvPr id="3" name="Plassholder for innhold 2">
            <a:extLst>
              <a:ext uri="{FF2B5EF4-FFF2-40B4-BE49-F238E27FC236}">
                <a16:creationId xmlns:a16="http://schemas.microsoft.com/office/drawing/2014/main" id="{3E5C1D7F-B7F4-E3A9-BDA5-165F02939454}"/>
              </a:ext>
            </a:extLst>
          </p:cNvPr>
          <p:cNvSpPr>
            <a:spLocks noGrp="1"/>
          </p:cNvSpPr>
          <p:nvPr>
            <p:ph sz="half" idx="1"/>
          </p:nvPr>
        </p:nvSpPr>
        <p:spPr>
          <a:xfrm>
            <a:off x="838200" y="1825625"/>
            <a:ext cx="5181600" cy="4351338"/>
          </a:xfrm>
        </p:spPr>
        <p:txBody>
          <a:bodyPr>
            <a:normAutofit/>
          </a:bodyPr>
          <a:lstStyle/>
          <a:p>
            <a:r>
              <a:rPr lang="nb-NO"/>
              <a:t>Personer med nedsatt funksjonsevne</a:t>
            </a:r>
          </a:p>
          <a:p>
            <a:r>
              <a:rPr lang="nb-NO"/>
              <a:t>Barn og unge</a:t>
            </a:r>
          </a:p>
          <a:p>
            <a:r>
              <a:rPr lang="nb-NO"/>
              <a:t>Personer i arbeid og utdanning</a:t>
            </a:r>
          </a:p>
          <a:p>
            <a:r>
              <a:rPr lang="nb-NO"/>
              <a:t>Kommuner og helse- og omsorgstjenesten</a:t>
            </a:r>
          </a:p>
        </p:txBody>
      </p:sp>
      <p:pic>
        <p:nvPicPr>
          <p:cNvPr id="5" name="Bilde 4" descr="Et bilde som inneholder person, klær, tegnefilm&#10;&#10;KI-generert innhold kan være feil.">
            <a:extLst>
              <a:ext uri="{FF2B5EF4-FFF2-40B4-BE49-F238E27FC236}">
                <a16:creationId xmlns:a16="http://schemas.microsoft.com/office/drawing/2014/main" id="{8044D049-15F9-74E5-74A5-8D71D2194AE2}"/>
              </a:ext>
            </a:extLst>
          </p:cNvPr>
          <p:cNvPicPr>
            <a:picLocks noChangeAspect="1"/>
          </p:cNvPicPr>
          <p:nvPr/>
        </p:nvPicPr>
        <p:blipFill>
          <a:blip r:embed="rId3"/>
          <a:stretch>
            <a:fillRect/>
          </a:stretch>
        </p:blipFill>
        <p:spPr>
          <a:xfrm>
            <a:off x="6172200" y="2271935"/>
            <a:ext cx="5181600" cy="3458717"/>
          </a:xfrm>
          <a:prstGeom prst="rect">
            <a:avLst/>
          </a:prstGeom>
          <a:noFill/>
        </p:spPr>
      </p:pic>
    </p:spTree>
    <p:extLst>
      <p:ext uri="{BB962C8B-B14F-4D97-AF65-F5344CB8AC3E}">
        <p14:creationId xmlns:p14="http://schemas.microsoft.com/office/powerpoint/2010/main" val="466495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B4945F-EFE3-15E5-79CA-5F628B361FEE}"/>
              </a:ext>
            </a:extLst>
          </p:cNvPr>
          <p:cNvSpPr>
            <a:spLocks noGrp="1"/>
          </p:cNvSpPr>
          <p:nvPr>
            <p:ph type="title"/>
          </p:nvPr>
        </p:nvSpPr>
        <p:spPr/>
        <p:txBody>
          <a:bodyPr/>
          <a:lstStyle/>
          <a:p>
            <a:r>
              <a:rPr lang="nb-NO" err="1"/>
              <a:t>Styringsparametre</a:t>
            </a:r>
            <a:endParaRPr lang="nb-NO"/>
          </a:p>
        </p:txBody>
      </p:sp>
      <p:sp>
        <p:nvSpPr>
          <p:cNvPr id="3" name="Plassholder for innhold 2">
            <a:extLst>
              <a:ext uri="{FF2B5EF4-FFF2-40B4-BE49-F238E27FC236}">
                <a16:creationId xmlns:a16="http://schemas.microsoft.com/office/drawing/2014/main" id="{3A04E6F9-EA1E-C43C-99B1-515331C56DED}"/>
              </a:ext>
            </a:extLst>
          </p:cNvPr>
          <p:cNvSpPr>
            <a:spLocks noGrp="1"/>
          </p:cNvSpPr>
          <p:nvPr>
            <p:ph idx="1"/>
          </p:nvPr>
        </p:nvSpPr>
        <p:spPr/>
        <p:txBody>
          <a:bodyPr/>
          <a:lstStyle/>
          <a:p>
            <a:r>
              <a:rPr lang="nb-NO"/>
              <a:t>Flere fra utsatte grupper skal inkluderes i arbeidslivet</a:t>
            </a:r>
          </a:p>
          <a:p>
            <a:r>
              <a:rPr lang="nb-NO"/>
              <a:t>Sykefraværet skal ned, IA-avtalen skal følges tettere</a:t>
            </a:r>
          </a:p>
          <a:p>
            <a:r>
              <a:rPr lang="nb-NO"/>
              <a:t>Etterspørselen etter arbeidskraft skal dekkes</a:t>
            </a:r>
          </a:p>
          <a:p>
            <a:r>
              <a:rPr lang="nb-NO"/>
              <a:t>Brukernes møter med Nav skal forbedres</a:t>
            </a:r>
          </a:p>
        </p:txBody>
      </p:sp>
    </p:spTree>
    <p:extLst>
      <p:ext uri="{BB962C8B-B14F-4D97-AF65-F5344CB8AC3E}">
        <p14:creationId xmlns:p14="http://schemas.microsoft.com/office/powerpoint/2010/main" val="3967260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2E5804-6550-6D45-EEF1-550ADAFC84DE}"/>
              </a:ext>
            </a:extLst>
          </p:cNvPr>
          <p:cNvSpPr>
            <a:spLocks noGrp="1"/>
          </p:cNvSpPr>
          <p:nvPr>
            <p:ph type="title"/>
          </p:nvPr>
        </p:nvSpPr>
        <p:spPr/>
        <p:txBody>
          <a:bodyPr/>
          <a:lstStyle/>
          <a:p>
            <a:r>
              <a:rPr lang="nb-NO"/>
              <a:t>Målgrupper</a:t>
            </a:r>
          </a:p>
        </p:txBody>
      </p:sp>
      <p:sp>
        <p:nvSpPr>
          <p:cNvPr id="3" name="Plassholder for innhold 2">
            <a:extLst>
              <a:ext uri="{FF2B5EF4-FFF2-40B4-BE49-F238E27FC236}">
                <a16:creationId xmlns:a16="http://schemas.microsoft.com/office/drawing/2014/main" id="{F2681C38-ABEA-38E1-4665-DA8C6211D2C9}"/>
              </a:ext>
            </a:extLst>
          </p:cNvPr>
          <p:cNvSpPr>
            <a:spLocks noGrp="1"/>
          </p:cNvSpPr>
          <p:nvPr>
            <p:ph idx="1"/>
          </p:nvPr>
        </p:nvSpPr>
        <p:spPr/>
        <p:txBody>
          <a:bodyPr/>
          <a:lstStyle/>
          <a:p>
            <a:r>
              <a:rPr lang="nb-NO"/>
              <a:t>Unge under 30 år</a:t>
            </a:r>
          </a:p>
          <a:p>
            <a:r>
              <a:rPr lang="nb-NO"/>
              <a:t>Innvandrere fra landegruppe 3 (inkl. fordrevne fra Ukraina)</a:t>
            </a:r>
          </a:p>
          <a:p>
            <a:r>
              <a:rPr lang="nb-NO"/>
              <a:t>Personer med nedsatt arbeidsevne</a:t>
            </a:r>
          </a:p>
          <a:p>
            <a:r>
              <a:rPr lang="nb-NO"/>
              <a:t>Sykemeldte </a:t>
            </a:r>
          </a:p>
        </p:txBody>
      </p:sp>
      <p:pic>
        <p:nvPicPr>
          <p:cNvPr id="7" name="Bilde 6" descr="Et bilde som inneholder Menneskeansikt, klær, person, gutt&#10;&#10;KI-generert innhold kan være feil.">
            <a:extLst>
              <a:ext uri="{FF2B5EF4-FFF2-40B4-BE49-F238E27FC236}">
                <a16:creationId xmlns:a16="http://schemas.microsoft.com/office/drawing/2014/main" id="{90C98616-5120-704D-679D-7DD069120511}"/>
              </a:ext>
            </a:extLst>
          </p:cNvPr>
          <p:cNvPicPr>
            <a:picLocks noChangeAspect="1"/>
          </p:cNvPicPr>
          <p:nvPr/>
        </p:nvPicPr>
        <p:blipFill>
          <a:blip r:embed="rId3"/>
          <a:stretch>
            <a:fillRect/>
          </a:stretch>
        </p:blipFill>
        <p:spPr>
          <a:xfrm>
            <a:off x="5814786" y="3043362"/>
            <a:ext cx="4998357" cy="3332238"/>
          </a:xfrm>
          <a:prstGeom prst="rect">
            <a:avLst/>
          </a:prstGeom>
        </p:spPr>
      </p:pic>
    </p:spTree>
    <p:extLst>
      <p:ext uri="{BB962C8B-B14F-4D97-AF65-F5344CB8AC3E}">
        <p14:creationId xmlns:p14="http://schemas.microsoft.com/office/powerpoint/2010/main" val="148588486"/>
      </p:ext>
    </p:extLst>
  </p:cSld>
  <p:clrMapOvr>
    <a:masterClrMapping/>
  </p:clrMapOvr>
</p:sld>
</file>

<file path=ppt/theme/theme1.xml><?xml version="1.0" encoding="utf-8"?>
<a:theme xmlns:a="http://schemas.openxmlformats.org/drawingml/2006/main" name="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A1FB287-42EA-4442-8B95-FC49B47206AC}" vid="{332084AD-AA22-453E-A7B6-EBA71D8AE16D}"/>
    </a:ext>
  </a:extLst>
</a:theme>
</file>

<file path=ppt/theme/theme2.xml><?xml version="1.0" encoding="utf-8"?>
<a:theme xmlns:a="http://schemas.openxmlformats.org/drawingml/2006/main" name="18_Office-tema">
  <a:themeElements>
    <a:clrScheme name="NAV">
      <a:dk1>
        <a:srgbClr val="3E3832"/>
      </a:dk1>
      <a:lt1>
        <a:srgbClr val="E9E7E7"/>
      </a:lt1>
      <a:dk2>
        <a:srgbClr val="44546A"/>
      </a:dk2>
      <a:lt2>
        <a:srgbClr val="FFFFFF"/>
      </a:lt2>
      <a:accent1>
        <a:srgbClr val="BA3A26"/>
      </a:accent1>
      <a:accent2>
        <a:srgbClr val="0067C5"/>
      </a:accent2>
      <a:accent3>
        <a:srgbClr val="06893A"/>
      </a:accent3>
      <a:accent4>
        <a:srgbClr val="FF9100"/>
      </a:accent4>
      <a:accent5>
        <a:srgbClr val="254B6D"/>
      </a:accent5>
      <a:accent6>
        <a:srgbClr val="634689"/>
      </a:accent6>
      <a:hlink>
        <a:srgbClr val="0563C1"/>
      </a:hlink>
      <a:folHlink>
        <a:srgbClr val="954F72"/>
      </a:folHlink>
    </a:clrScheme>
    <a:fontScheme name="NAV 2030">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8B592087-FDC7-41B8-85E9-E6978A96391F}" vid="{6DDD1906-B700-45BB-9988-6900D053CD6F}"/>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ACDDDCE2564ED42A691737283E76606" ma:contentTypeVersion="4" ma:contentTypeDescription="Opprett et nytt dokument." ma:contentTypeScope="" ma:versionID="29dd5c81730a2700fa129a6e8f1db087">
  <xsd:schema xmlns:xsd="http://www.w3.org/2001/XMLSchema" xmlns:xs="http://www.w3.org/2001/XMLSchema" xmlns:p="http://schemas.microsoft.com/office/2006/metadata/properties" xmlns:ns2="a8fda36c-1fd7-4d23-9a58-5df6f66596e0" targetNamespace="http://schemas.microsoft.com/office/2006/metadata/properties" ma:root="true" ma:fieldsID="ca71d6cb5083c140f56db2b11c20b688" ns2:_="">
    <xsd:import namespace="a8fda36c-1fd7-4d23-9a58-5df6f66596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fda36c-1fd7-4d23-9a58-5df6f66596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591905-A811-45D1-A44B-D4999240A5F2}">
  <ds:schemaRefs>
    <ds:schemaRef ds:uri="a8fda36c-1fd7-4d23-9a58-5df6f66596e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0BA16CF-69EA-4443-BEE0-73385E2EEDD0}">
  <ds:schemaRefs>
    <ds:schemaRef ds:uri="http://schemas.microsoft.com/sharepoint/v3/contenttype/forms"/>
  </ds:schemaRefs>
</ds:datastoreItem>
</file>

<file path=customXml/itemProps3.xml><?xml version="1.0" encoding="utf-8"?>
<ds:datastoreItem xmlns:ds="http://schemas.openxmlformats.org/officeDocument/2006/customXml" ds:itemID="{3617B475-A51E-4366-ACEC-214F792672C5}">
  <ds:schemaRefs>
    <ds:schemaRef ds:uri="a8fda36c-1fd7-4d23-9a58-5df6f66596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3491420-1ae2-4120-89e6-e6f668f067e2}" enabled="1" method="Standard" siteId="{62366534-1ec3-4962-8869-9b5535279d0b}" removed="0"/>
</clbl:labelList>
</file>

<file path=docProps/app.xml><?xml version="1.0" encoding="utf-8"?>
<Properties xmlns="http://schemas.openxmlformats.org/officeDocument/2006/extended-properties" xmlns:vt="http://schemas.openxmlformats.org/officeDocument/2006/docPropsVTypes">
  <Template>NAV_Lys Grå</Template>
  <Application>Microsoft Office PowerPoint</Application>
  <PresentationFormat>Widescreen</PresentationFormat>
  <Slides>11</Slides>
  <Notes>8</Notes>
  <HiddenSlides>0</HiddenSlide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Office-tema</vt:lpstr>
      <vt:lpstr>18_Office-tema</vt:lpstr>
      <vt:lpstr>Brukerrådsmøte </vt:lpstr>
      <vt:lpstr>Agenda </vt:lpstr>
      <vt:lpstr>Grunnlag for Navs virksomhetsplaner</vt:lpstr>
      <vt:lpstr>Hjelpemidler og tilrettelegging</vt:lpstr>
      <vt:lpstr>Foreløpig mål- og disponeringsbrev 2026  Arbeids- og tjenestelinjen</vt:lpstr>
      <vt:lpstr>Ytelseslinjen</vt:lpstr>
      <vt:lpstr>Prioriterte målgrupper</vt:lpstr>
      <vt:lpstr>Styringsparametre</vt:lpstr>
      <vt:lpstr>Målgrupper</vt:lpstr>
      <vt:lpstr>Satsninger og utviklingsområder</vt:lpstr>
      <vt:lpstr>Prinsipper for brukermedvirkning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Dahl, Siri Einvold</dc:creator>
  <cp:keywords/>
  <dc:description/>
  <cp:revision>1</cp:revision>
  <cp:lastPrinted>2020-04-21T11:47:02Z</cp:lastPrinted>
  <dcterms:created xsi:type="dcterms:W3CDTF">2026-01-28T06:25:44Z</dcterms:created>
  <dcterms:modified xsi:type="dcterms:W3CDTF">2026-01-29T11:11:58Z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0x0101000ACDDDCE2564ED42A691737283E76606</vt:lpwstr>
  </property>
  <property fmtid="{D5CDD505-2E9C-101B-9397-08002B2CF9AE}" pid="3" name="MSIP_Label_d3491420-1ae2-4120-89e6-e6f668f067e2_Enabled">
    <vt:lpwstr>true</vt:lpwstr>
  </property>
  <property fmtid="{D5CDD505-2E9C-101B-9397-08002B2CF9AE}" pid="4" name="MSIP_Label_d3491420-1ae2-4120-89e6-e6f668f067e2_SetDate">
    <vt:lpwstr>2020-07-17T08:49:13Z</vt:lpwstr>
  </property>
  <property fmtid="{D5CDD505-2E9C-101B-9397-08002B2CF9AE}" pid="5" name="MSIP_Label_d3491420-1ae2-4120-89e6-e6f668f067e2_Method">
    <vt:lpwstr>Standard</vt:lpwstr>
  </property>
  <property fmtid="{D5CDD505-2E9C-101B-9397-08002B2CF9AE}" pid="6" name="MSIP_Label_d3491420-1ae2-4120-89e6-e6f668f067e2_Name">
    <vt:lpwstr>d3491420-1ae2-4120-89e6-e6f668f067e2</vt:lpwstr>
  </property>
  <property fmtid="{D5CDD505-2E9C-101B-9397-08002B2CF9AE}" pid="7" name="MSIP_Label_d3491420-1ae2-4120-89e6-e6f668f067e2_SiteId">
    <vt:lpwstr>62366534-1ec3-4962-8869-9b5535279d0b</vt:lpwstr>
  </property>
  <property fmtid="{D5CDD505-2E9C-101B-9397-08002B2CF9AE}" pid="8" name="MSIP_Label_d3491420-1ae2-4120-89e6-e6f668f067e2_ActionId">
    <vt:lpwstr>decbf3b8-f303-46e2-94e0-ff02031cb784</vt:lpwstr>
  </property>
  <property fmtid="{D5CDD505-2E9C-101B-9397-08002B2CF9AE}" pid="9" name="MSIP_Label_d3491420-1ae2-4120-89e6-e6f668f067e2_ContentBits">
    <vt:lpwstr>0</vt:lpwstr>
  </property>
  <property fmtid="{D5CDD505-2E9C-101B-9397-08002B2CF9AE}" pid="10" name="Order">
    <vt:r8>200</vt:r8>
  </property>
  <property fmtid="{D5CDD505-2E9C-101B-9397-08002B2CF9AE}" pid="11" name="xd_Signature">
    <vt:bool>false</vt:bool>
  </property>
  <property fmtid="{D5CDD505-2E9C-101B-9397-08002B2CF9AE}" pid="12" name="xd_ProgID">
    <vt:lpwstr/>
  </property>
  <property fmtid="{D5CDD505-2E9C-101B-9397-08002B2CF9AE}" pid="13" name="_ExtendedDescription">
    <vt:lpwstr/>
  </property>
  <property fmtid="{D5CDD505-2E9C-101B-9397-08002B2CF9AE}" pid="14" name="TriggerFlowInfo">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ies>
</file>