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56" r:id="rId5"/>
    <p:sldId id="257" r:id="rId6"/>
    <p:sldId id="258" r:id="rId7"/>
    <p:sldId id="259" r:id="rId8"/>
    <p:sldId id="260"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C2BF"/>
    <a:srgbClr val="E9E7E7"/>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27"/>
  </p:normalViewPr>
  <p:slideViewPr>
    <p:cSldViewPr snapToGrid="0" snapToObjects="1">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29.08.2022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rgbClr val="E9E7E7"/>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tx2"/>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hasCustomPrompt="1"/>
          </p:nvPr>
        </p:nvSpPr>
        <p:spPr>
          <a:xfrm>
            <a:off x="525315" y="4173253"/>
            <a:ext cx="5888738" cy="99116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undertittelen</a:t>
            </a:r>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C6C2BF"/>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tx2"/>
                </a:solidFill>
              </a:defRPr>
            </a:lvl1pPr>
            <a:lvl5pPr marL="1517650" indent="0">
              <a:buNone/>
              <a:defRPr/>
            </a:lvl5pPr>
          </a:lstStyle>
          <a:p>
            <a:pPr lvl="0"/>
            <a:r>
              <a:rPr lang="en-GB" dirty="0"/>
              <a:t>Dato  //  </a:t>
            </a:r>
            <a:r>
              <a:rPr lang="en-GB" dirty="0" err="1"/>
              <a:t>Ansvarlig</a:t>
            </a:r>
            <a:endParaRPr lang="en-GB" dirty="0"/>
          </a:p>
        </p:txBody>
      </p:sp>
      <p:pic>
        <p:nvPicPr>
          <p:cNvPr id="10" name="Grafikk 9">
            <a:extLst>
              <a:ext uri="{FF2B5EF4-FFF2-40B4-BE49-F238E27FC236}">
                <a16:creationId xmlns:a16="http://schemas.microsoft.com/office/drawing/2014/main" id="{FD4799EC-1694-AB4F-9DD9-2188A933AA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6274" y="1081899"/>
            <a:ext cx="1280329" cy="802594"/>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rgbClr val="E9E7E7"/>
        </a:soli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9BB863FB-78BD-F643-85E6-1AF7698DAE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9303" y="2948384"/>
            <a:ext cx="1533393"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rgbClr val="E9E7E7"/>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909585"/>
          </a:xfrm>
        </p:spPr>
        <p:txBody>
          <a:bodyPr anchor="ctr">
            <a:normAutofit/>
          </a:bodyPr>
          <a:lstStyle>
            <a:lvl1pPr marL="0" indent="0" algn="ctr">
              <a:buNone/>
              <a:defRPr sz="2800">
                <a:solidFill>
                  <a:schemeClr val="tx2"/>
                </a:solidFill>
              </a:defRPr>
            </a:lvl1pPr>
          </a:lstStyle>
          <a:p>
            <a:pPr lvl="0"/>
            <a:r>
              <a:rPr lang="nb-NO" dirty="0"/>
              <a:t>Klikk for å redigere teksten</a:t>
            </a:r>
          </a:p>
        </p:txBody>
      </p:sp>
      <p:pic>
        <p:nvPicPr>
          <p:cNvPr id="8" name="Grafikk 7">
            <a:extLst>
              <a:ext uri="{FF2B5EF4-FFF2-40B4-BE49-F238E27FC236}">
                <a16:creationId xmlns:a16="http://schemas.microsoft.com/office/drawing/2014/main" id="{2C753597-0942-6542-B314-5EB169889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9303" y="2003503"/>
            <a:ext cx="1533393"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rgbClr val="E9E7E7"/>
        </a:solidFill>
        <a:effectLst/>
      </p:bgPr>
    </p:b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0A9867CB-9424-6247-AF4B-FFCCA40FF604}"/>
              </a:ext>
            </a:extLst>
          </p:cNvPr>
          <p:cNvSpPr>
            <a:spLocks noGrp="1"/>
          </p:cNvSpPr>
          <p:nvPr>
            <p:ph type="ctrTitle" hasCustomPrompt="1"/>
          </p:nvPr>
        </p:nvSpPr>
        <p:spPr>
          <a:xfrm>
            <a:off x="525314" y="2684746"/>
            <a:ext cx="9749217" cy="1396431"/>
          </a:xfrm>
        </p:spPr>
        <p:txBody>
          <a:bodyPr anchor="ctr">
            <a:normAutofit/>
          </a:bodyPr>
          <a:lstStyle>
            <a:lvl1pPr algn="l">
              <a:defRPr sz="3600" b="1">
                <a:solidFill>
                  <a:schemeClr val="tx2"/>
                </a:solidFill>
              </a:defRPr>
            </a:lvl1pPr>
          </a:lstStyle>
          <a:p>
            <a:r>
              <a:rPr lang="nb-NO" dirty="0"/>
              <a:t>Klikk for å redigere tittelen</a:t>
            </a:r>
          </a:p>
        </p:txBody>
      </p:sp>
      <p:sp>
        <p:nvSpPr>
          <p:cNvPr id="12" name="Undertittel 2">
            <a:extLst>
              <a:ext uri="{FF2B5EF4-FFF2-40B4-BE49-F238E27FC236}">
                <a16:creationId xmlns:a16="http://schemas.microsoft.com/office/drawing/2014/main" id="{0C30C810-DE10-B745-8CB9-7D254C95F23E}"/>
              </a:ext>
            </a:extLst>
          </p:cNvPr>
          <p:cNvSpPr>
            <a:spLocks noGrp="1"/>
          </p:cNvSpPr>
          <p:nvPr>
            <p:ph type="subTitle" idx="1" hasCustomPrompt="1"/>
          </p:nvPr>
        </p:nvSpPr>
        <p:spPr>
          <a:xfrm>
            <a:off x="525314" y="4173253"/>
            <a:ext cx="8763173" cy="99116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undertittelen</a:t>
            </a:r>
          </a:p>
        </p:txBody>
      </p:sp>
      <p:sp>
        <p:nvSpPr>
          <p:cNvPr id="13" name="Text Placeholder 8">
            <a:extLst>
              <a:ext uri="{FF2B5EF4-FFF2-40B4-BE49-F238E27FC236}">
                <a16:creationId xmlns:a16="http://schemas.microsoft.com/office/drawing/2014/main" id="{26EBA474-9FC2-8545-9569-68B6453E983A}"/>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tx2"/>
                </a:solidFill>
              </a:defRPr>
            </a:lvl1pPr>
            <a:lvl5pPr marL="1517650" indent="0">
              <a:buNone/>
              <a:defRPr/>
            </a:lvl5pPr>
          </a:lstStyle>
          <a:p>
            <a:pPr lvl="0"/>
            <a:r>
              <a:rPr lang="en-GB" dirty="0"/>
              <a:t>Dato  //  </a:t>
            </a:r>
            <a:r>
              <a:rPr lang="en-GB" dirty="0" err="1"/>
              <a:t>Ansvarlig</a:t>
            </a:r>
            <a:endParaRPr lang="en-GB" dirty="0"/>
          </a:p>
        </p:txBody>
      </p:sp>
      <p:pic>
        <p:nvPicPr>
          <p:cNvPr id="8" name="Grafikk 7">
            <a:extLst>
              <a:ext uri="{FF2B5EF4-FFF2-40B4-BE49-F238E27FC236}">
                <a16:creationId xmlns:a16="http://schemas.microsoft.com/office/drawing/2014/main" id="{8BA4E41F-1D03-1746-B68A-521514BC0B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6274" y="1081899"/>
            <a:ext cx="1280329" cy="802594"/>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rgbClr val="E9E7E7"/>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hasCustomPrompt="1"/>
          </p:nvPr>
        </p:nvSpPr>
        <p:spPr>
          <a:xfrm>
            <a:off x="844550" y="3540205"/>
            <a:ext cx="10515600" cy="9262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undertittelen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tx2"/>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2299462"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kunnskapsbanken.net/tolk/" TargetMode="External"/><Relationship Id="rId2" Type="http://schemas.openxmlformats.org/officeDocument/2006/relationships/hyperlink" Target="https://www.nav.no/no/person/hjelpemidler/hjelpemidler-og-tilrettelegging/tolketjenesten" TargetMode="External"/><Relationship Id="rId1" Type="http://schemas.openxmlformats.org/officeDocument/2006/relationships/slideLayout" Target="../slideLayouts/slideLayout2.xml"/><Relationship Id="rId4" Type="http://schemas.openxmlformats.org/officeDocument/2006/relationships/hyperlink" Target="https://www.youtube.com/watch?v=-7TqkFpYxJ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av.no/briller-til-barn" TargetMode="External"/><Relationship Id="rId2" Type="http://schemas.openxmlformats.org/officeDocument/2006/relationships/hyperlink" Target="https://lovdata.no/dokument/SF/forskrift/2022-07-19-1364" TargetMode="External"/><Relationship Id="rId1" Type="http://schemas.openxmlformats.org/officeDocument/2006/relationships/slideLayout" Target="../slideLayouts/slideLayout2.xml"/><Relationship Id="rId4" Type="http://schemas.openxmlformats.org/officeDocument/2006/relationships/hyperlink" Target="https://www.nav.no/barnebriller"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fb.me/e/2JiIEmff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rmAutofit/>
          </a:bodyPr>
          <a:lstStyle/>
          <a:p>
            <a:r>
              <a:rPr lang="nb-NO" dirty="0"/>
              <a:t>NAV Hjelpemiddelsentral Troms og Finnmark	</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p:txBody>
          <a:bodyPr/>
          <a:lstStyle/>
          <a:p>
            <a:r>
              <a:rPr lang="nb-NO" dirty="0"/>
              <a:t>Nytt og nyttig</a:t>
            </a:r>
          </a:p>
          <a:p>
            <a:r>
              <a:rPr lang="nb-NO" dirty="0"/>
              <a:t>29.08.2022</a:t>
            </a:r>
          </a:p>
        </p:txBody>
      </p:sp>
      <p:pic>
        <p:nvPicPr>
          <p:cNvPr id="3" name="Plassholder for bilde 2" descr="Et bilde som inneholder utendørs, himmel, solnedgang, vann&#10;&#10;Automatisk generert beskrivelse">
            <a:extLst>
              <a:ext uri="{FF2B5EF4-FFF2-40B4-BE49-F238E27FC236}">
                <a16:creationId xmlns:a16="http://schemas.microsoft.com/office/drawing/2014/main" id="{25B14B37-1064-36A1-681C-D169E0780CA7}"/>
              </a:ext>
            </a:extLst>
          </p:cNvPr>
          <p:cNvPicPr>
            <a:picLocks noGrp="1" noChangeAspect="1"/>
          </p:cNvPicPr>
          <p:nvPr>
            <p:ph type="pic" sz="quarter" idx="11"/>
          </p:nvPr>
        </p:nvPicPr>
        <p:blipFill>
          <a:blip r:embed="rId2"/>
          <a:srcRect l="17014" r="17014"/>
          <a:stretch>
            <a:fillRect/>
          </a:stretch>
        </p:blipFill>
        <p:spPr/>
      </p:pic>
    </p:spTree>
    <p:extLst>
      <p:ext uri="{BB962C8B-B14F-4D97-AF65-F5344CB8AC3E}">
        <p14:creationId xmlns:p14="http://schemas.microsoft.com/office/powerpoint/2010/main" val="50058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5997B5-E433-E79F-24BB-40DC19AF685F}"/>
              </a:ext>
            </a:extLst>
          </p:cNvPr>
          <p:cNvSpPr>
            <a:spLocks noGrp="1"/>
          </p:cNvSpPr>
          <p:nvPr>
            <p:ph type="title"/>
          </p:nvPr>
        </p:nvSpPr>
        <p:spPr/>
        <p:txBody>
          <a:bodyPr/>
          <a:lstStyle/>
          <a:p>
            <a:r>
              <a:rPr lang="nb-NO" dirty="0"/>
              <a:t>Digitalisering av tolketjenesten (ikke </a:t>
            </a:r>
            <a:r>
              <a:rPr lang="nb-NO" dirty="0" err="1"/>
              <a:t>språktolk</a:t>
            </a:r>
            <a:r>
              <a:rPr lang="nb-NO" dirty="0"/>
              <a:t>)</a:t>
            </a:r>
          </a:p>
        </p:txBody>
      </p:sp>
      <p:sp>
        <p:nvSpPr>
          <p:cNvPr id="3" name="Plassholder for innhold 2">
            <a:extLst>
              <a:ext uri="{FF2B5EF4-FFF2-40B4-BE49-F238E27FC236}">
                <a16:creationId xmlns:a16="http://schemas.microsoft.com/office/drawing/2014/main" id="{AFC69DE5-A643-4E73-5104-2BD7A922C374}"/>
              </a:ext>
            </a:extLst>
          </p:cNvPr>
          <p:cNvSpPr>
            <a:spLocks noGrp="1"/>
          </p:cNvSpPr>
          <p:nvPr>
            <p:ph idx="1"/>
          </p:nvPr>
        </p:nvSpPr>
        <p:spPr/>
        <p:txBody>
          <a:bodyPr/>
          <a:lstStyle/>
          <a:p>
            <a:r>
              <a:rPr lang="nb-NO" dirty="0"/>
              <a:t>Stor utvikling de siste årene</a:t>
            </a:r>
          </a:p>
          <a:p>
            <a:r>
              <a:rPr lang="nb-NO" dirty="0"/>
              <a:t>Dreining fra oppmøtetolk til mere skjermtolking</a:t>
            </a:r>
          </a:p>
          <a:p>
            <a:r>
              <a:rPr lang="nb-NO" dirty="0"/>
              <a:t>Bestille digitalt på nett eller via app</a:t>
            </a:r>
          </a:p>
          <a:p>
            <a:r>
              <a:rPr lang="nb-NO" dirty="0">
                <a:hlinkClick r:id="rId2"/>
              </a:rPr>
              <a:t>https://www.nav.no/no/person/hjelpemidler/hjelpemidler-og-tilrettelegging/tolketjenesten</a:t>
            </a:r>
            <a:endParaRPr lang="nb-NO" dirty="0"/>
          </a:p>
          <a:p>
            <a:r>
              <a:rPr lang="nb-NO" dirty="0">
                <a:hlinkClick r:id="rId3"/>
              </a:rPr>
              <a:t>https://www.kunnskapsbanken.net/tolk/</a:t>
            </a:r>
            <a:endParaRPr lang="nb-NO" dirty="0"/>
          </a:p>
          <a:p>
            <a:r>
              <a:rPr lang="nb-NO" sz="1800" u="sng" dirty="0">
                <a:solidFill>
                  <a:srgbClr val="0563C1"/>
                </a:solidFill>
                <a:effectLst/>
                <a:latin typeface="Calibri" panose="020F0502020204030204" pitchFamily="34" charset="0"/>
                <a:ea typeface="Calibri" panose="020F0502020204030204" pitchFamily="34" charset="0"/>
                <a:hlinkClick r:id="rId4"/>
              </a:rPr>
              <a:t>https://www.youtube.com/watch?v=-7TqkFpYxJk</a:t>
            </a:r>
            <a:endParaRPr lang="nb-NO" sz="1800" dirty="0">
              <a:effectLst/>
              <a:latin typeface="Calibri" panose="020F0502020204030204" pitchFamily="34" charset="0"/>
              <a:ea typeface="Calibri" panose="020F0502020204030204" pitchFamily="34" charset="0"/>
            </a:endParaRPr>
          </a:p>
          <a:p>
            <a:endParaRPr lang="nb-NO" dirty="0"/>
          </a:p>
        </p:txBody>
      </p:sp>
    </p:spTree>
    <p:extLst>
      <p:ext uri="{BB962C8B-B14F-4D97-AF65-F5344CB8AC3E}">
        <p14:creationId xmlns:p14="http://schemas.microsoft.com/office/powerpoint/2010/main" val="66684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DFA602-2C18-2ABC-15D6-FD1D99E114DF}"/>
              </a:ext>
            </a:extLst>
          </p:cNvPr>
          <p:cNvSpPr>
            <a:spLocks noGrp="1"/>
          </p:cNvSpPr>
          <p:nvPr>
            <p:ph type="title"/>
          </p:nvPr>
        </p:nvSpPr>
        <p:spPr/>
        <p:txBody>
          <a:bodyPr/>
          <a:lstStyle/>
          <a:p>
            <a:r>
              <a:rPr lang="nb-NO" dirty="0"/>
              <a:t>Briller til barn</a:t>
            </a:r>
          </a:p>
        </p:txBody>
      </p:sp>
      <p:sp>
        <p:nvSpPr>
          <p:cNvPr id="3" name="Plassholder for innhold 2">
            <a:extLst>
              <a:ext uri="{FF2B5EF4-FFF2-40B4-BE49-F238E27FC236}">
                <a16:creationId xmlns:a16="http://schemas.microsoft.com/office/drawing/2014/main" id="{432DD6AA-1B9A-B477-FC16-B80DF9DF8C0C}"/>
              </a:ext>
            </a:extLst>
          </p:cNvPr>
          <p:cNvSpPr>
            <a:spLocks noGrp="1"/>
          </p:cNvSpPr>
          <p:nvPr>
            <p:ph idx="1"/>
          </p:nvPr>
        </p:nvSpPr>
        <p:spPr/>
        <p:txBody>
          <a:bodyPr>
            <a:normAutofit fontScale="55000" lnSpcReduction="20000"/>
          </a:bodyPr>
          <a:lstStyle/>
          <a:p>
            <a:pPr algn="l"/>
            <a:r>
              <a:rPr lang="nb-NO" b="1" i="0" dirty="0">
                <a:solidFill>
                  <a:srgbClr val="3E3E3E"/>
                </a:solidFill>
                <a:effectLst/>
                <a:latin typeface="Segoe UI" panose="020B0502040204020203" pitchFamily="34" charset="0"/>
              </a:rPr>
              <a:t>Ny ordning for støtte til briller for barn er vedtatt</a:t>
            </a:r>
          </a:p>
          <a:p>
            <a:pPr algn="l"/>
            <a:r>
              <a:rPr lang="nb-NO" b="1" i="0" dirty="0">
                <a:solidFill>
                  <a:srgbClr val="262626"/>
                </a:solidFill>
                <a:effectLst/>
                <a:latin typeface="Segoe UI" panose="020B0502040204020203" pitchFamily="34" charset="0"/>
              </a:rPr>
              <a:t>Barn under 18 år som trenger briller, kan få støtte til briller av NAV. Støtten gis etter faste satser basert på brillens styrke. NAV har en ordning der barn kan få støttebeløpet trukket fra regningen hos optikeren sin, når brillene skal betales. Optikeren må ha inngått en avtale med NAV.</a:t>
            </a:r>
            <a:endParaRPr lang="nb-NO" b="0" i="0" dirty="0">
              <a:solidFill>
                <a:srgbClr val="262626"/>
              </a:solidFill>
              <a:effectLst/>
              <a:latin typeface="Segoe UI" panose="020B0502040204020203" pitchFamily="34" charset="0"/>
            </a:endParaRPr>
          </a:p>
          <a:p>
            <a:pPr algn="l"/>
            <a:r>
              <a:rPr lang="nb-NO" b="1" i="0" dirty="0">
                <a:solidFill>
                  <a:srgbClr val="262626"/>
                </a:solidFill>
                <a:effectLst/>
                <a:latin typeface="Segoe UI" panose="020B0502040204020203" pitchFamily="34" charset="0"/>
              </a:rPr>
              <a:t>Den nye brilleordningen gjelder fra 1. august 2022.</a:t>
            </a:r>
            <a:endParaRPr lang="nb-NO" b="0" i="0" dirty="0">
              <a:solidFill>
                <a:srgbClr val="262626"/>
              </a:solidFill>
              <a:effectLst/>
              <a:latin typeface="Segoe UI" panose="020B0502040204020203" pitchFamily="34" charset="0"/>
            </a:endParaRPr>
          </a:p>
          <a:p>
            <a:pPr algn="l"/>
            <a:r>
              <a:rPr lang="nb-NO" b="0" i="0" dirty="0">
                <a:solidFill>
                  <a:srgbClr val="262626"/>
                </a:solidFill>
                <a:effectLst/>
                <a:latin typeface="Segoe UI" panose="020B0502040204020203" pitchFamily="34" charset="0"/>
              </a:rPr>
              <a:t>Forskriften om stønad til briller for barn (19.7.2022) finnes på Lovdata: </a:t>
            </a:r>
            <a:r>
              <a:rPr lang="nb-NO" b="0" i="0" u="sng" dirty="0">
                <a:solidFill>
                  <a:srgbClr val="0067C5"/>
                </a:solidFill>
                <a:effectLst/>
                <a:latin typeface="Segoe UI" panose="020B0502040204020203" pitchFamily="34" charset="0"/>
                <a:hlinkClick r:id="rId2"/>
              </a:rPr>
              <a:t>https://lovdata.no/dokument/SF/forskrift/2022-07-19-1364</a:t>
            </a:r>
            <a:endParaRPr lang="nb-NO" b="0" i="0" dirty="0">
              <a:solidFill>
                <a:srgbClr val="262626"/>
              </a:solidFill>
              <a:effectLst/>
              <a:latin typeface="Segoe UI" panose="020B0502040204020203" pitchFamily="34" charset="0"/>
            </a:endParaRPr>
          </a:p>
          <a:p>
            <a:pPr algn="l"/>
            <a:r>
              <a:rPr lang="nb-NO" b="0" i="0" dirty="0">
                <a:solidFill>
                  <a:srgbClr val="262626"/>
                </a:solidFill>
                <a:effectLst/>
                <a:latin typeface="Segoe UI" panose="020B0502040204020203" pitchFamily="34" charset="0"/>
              </a:rPr>
              <a:t>På nav.no finnes det informasjon om ordningen​​​​​​​</a:t>
            </a:r>
          </a:p>
          <a:p>
            <a:pPr algn="l">
              <a:buFont typeface="Arial" panose="020B0604020202020204" pitchFamily="34" charset="0"/>
              <a:buChar char="•"/>
            </a:pPr>
            <a:r>
              <a:rPr lang="nb-NO" b="0" i="0" dirty="0">
                <a:solidFill>
                  <a:srgbClr val="262626"/>
                </a:solidFill>
                <a:effectLst/>
                <a:latin typeface="Segoe UI" panose="020B0502040204020203" pitchFamily="34" charset="0"/>
              </a:rPr>
              <a:t>informasjon ti innbyggere: Briller til barn </a:t>
            </a:r>
            <a:r>
              <a:rPr lang="nb-NO" b="0" i="0" u="sng" dirty="0">
                <a:solidFill>
                  <a:srgbClr val="0067C5"/>
                </a:solidFill>
                <a:effectLst/>
                <a:latin typeface="Segoe UI" panose="020B0502040204020203" pitchFamily="34" charset="0"/>
                <a:hlinkClick r:id="rId3"/>
              </a:rPr>
              <a:t>https://www.nav.no/briller-til-barn</a:t>
            </a:r>
            <a:endParaRPr lang="nb-NO" b="0" i="0" dirty="0">
              <a:solidFill>
                <a:srgbClr val="262626"/>
              </a:solidFill>
              <a:effectLst/>
              <a:latin typeface="Segoe UI" panose="020B0502040204020203" pitchFamily="34" charset="0"/>
            </a:endParaRPr>
          </a:p>
          <a:p>
            <a:pPr algn="l">
              <a:buFont typeface="Arial" panose="020B0604020202020204" pitchFamily="34" charset="0"/>
              <a:buChar char="•"/>
            </a:pPr>
            <a:r>
              <a:rPr lang="nb-NO" b="0" i="0" dirty="0">
                <a:solidFill>
                  <a:srgbClr val="262626"/>
                </a:solidFill>
                <a:effectLst/>
                <a:latin typeface="Segoe UI" panose="020B0502040204020203" pitchFamily="34" charset="0"/>
              </a:rPr>
              <a:t>informasjon til optikere: Briller til barn – optikers rolle </a:t>
            </a:r>
            <a:r>
              <a:rPr lang="nb-NO" b="0" i="0" u="sng" dirty="0">
                <a:solidFill>
                  <a:srgbClr val="0067C5"/>
                </a:solidFill>
                <a:effectLst/>
                <a:latin typeface="Segoe UI" panose="020B0502040204020203" pitchFamily="34" charset="0"/>
                <a:hlinkClick r:id="rId4"/>
              </a:rPr>
              <a:t>https://www.nav.no/barnebriller</a:t>
            </a:r>
            <a:endParaRPr lang="nb-NO" b="0" i="0" dirty="0">
              <a:solidFill>
                <a:srgbClr val="262626"/>
              </a:solidFill>
              <a:effectLst/>
              <a:latin typeface="Segoe UI" panose="020B0502040204020203" pitchFamily="34" charset="0"/>
            </a:endParaRPr>
          </a:p>
          <a:p>
            <a:pPr algn="l"/>
            <a:r>
              <a:rPr lang="nb-NO" b="0" i="0" dirty="0">
                <a:solidFill>
                  <a:srgbClr val="262626"/>
                </a:solidFill>
                <a:effectLst/>
                <a:latin typeface="Segoe UI" panose="020B0502040204020203" pitchFamily="34" charset="0"/>
              </a:rPr>
              <a:t>NAV har en enkel ordning som gjør at støtten utbetales til optikeren. Privatpersoner søker ikke NAV selv, men får støttebeløpet trukket fra på regningen hos optikeren når de bestiller og betaler brillene. Det betyr at barn som kjøper brillene hos en optiker, bare betaler en egenandel hvis brillene koster mer enn satsen.</a:t>
            </a:r>
          </a:p>
          <a:p>
            <a:pPr algn="l"/>
            <a:r>
              <a:rPr lang="nb-NO" b="0" i="0" dirty="0">
                <a:solidFill>
                  <a:srgbClr val="262626"/>
                </a:solidFill>
                <a:effectLst/>
                <a:latin typeface="Segoe UI" panose="020B0502040204020203" pitchFamily="34" charset="0"/>
              </a:rPr>
              <a:t>Beløpet NAV dekker utbetales til optikeren. Optikerbedriften må ha inngått avtale om direkte oppgjør med NAV for at pengene kan utbetales.</a:t>
            </a:r>
          </a:p>
          <a:p>
            <a:pPr algn="l"/>
            <a:r>
              <a:rPr lang="nb-NO" b="0" i="0" dirty="0">
                <a:solidFill>
                  <a:srgbClr val="262626"/>
                </a:solidFill>
                <a:effectLst/>
                <a:latin typeface="Segoe UI" panose="020B0502040204020203" pitchFamily="34" charset="0"/>
              </a:rPr>
              <a:t>Hvis det er spesielle forhold som gjør at barnet likevel vil legge ut for hele beløpet for brillene og søke om å få refundert sin sats fra NAV, må de ta vare på brilleseddelen og kvitteringen. NAV jobber med å få på plass en manuell ordning for dette, og vil komme tilbake med mer informasjon om hvordan vi skal ta imot og behandle manuelle søknader fra privatpersoner.</a:t>
            </a:r>
          </a:p>
          <a:p>
            <a:endParaRPr lang="nb-NO" dirty="0"/>
          </a:p>
        </p:txBody>
      </p:sp>
    </p:spTree>
    <p:extLst>
      <p:ext uri="{BB962C8B-B14F-4D97-AF65-F5344CB8AC3E}">
        <p14:creationId xmlns:p14="http://schemas.microsoft.com/office/powerpoint/2010/main" val="344082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E71E93-0D0F-A737-7746-88F2B9DB5649}"/>
              </a:ext>
            </a:extLst>
          </p:cNvPr>
          <p:cNvSpPr>
            <a:spLocks noGrp="1"/>
          </p:cNvSpPr>
          <p:nvPr>
            <p:ph type="title"/>
          </p:nvPr>
        </p:nvSpPr>
        <p:spPr/>
        <p:txBody>
          <a:bodyPr/>
          <a:lstStyle/>
          <a:p>
            <a:r>
              <a:rPr lang="nb-NO" dirty="0"/>
              <a:t>Hjelpemiddelmesse i Tromsø 21.09.2022 </a:t>
            </a:r>
          </a:p>
        </p:txBody>
      </p:sp>
      <p:sp>
        <p:nvSpPr>
          <p:cNvPr id="3" name="Plassholder for innhold 2">
            <a:extLst>
              <a:ext uri="{FF2B5EF4-FFF2-40B4-BE49-F238E27FC236}">
                <a16:creationId xmlns:a16="http://schemas.microsoft.com/office/drawing/2014/main" id="{A438A455-7591-08B7-0AB0-F326E852D638}"/>
              </a:ext>
            </a:extLst>
          </p:cNvPr>
          <p:cNvSpPr>
            <a:spLocks noGrp="1"/>
          </p:cNvSpPr>
          <p:nvPr>
            <p:ph idx="1"/>
          </p:nvPr>
        </p:nvSpPr>
        <p:spPr/>
        <p:txBody>
          <a:bodyPr/>
          <a:lstStyle/>
          <a:p>
            <a:endParaRPr lang="nb-NO" dirty="0"/>
          </a:p>
          <a:p>
            <a:r>
              <a:rPr lang="nb-NO" dirty="0"/>
              <a:t>NAV arrangerer i samarbeid med Leverandørene </a:t>
            </a:r>
          </a:p>
          <a:p>
            <a:r>
              <a:rPr lang="nb-NO" dirty="0"/>
              <a:t>Tromsøhallen </a:t>
            </a:r>
            <a:r>
              <a:rPr lang="nb-NO" dirty="0" err="1"/>
              <a:t>kl</a:t>
            </a:r>
            <a:r>
              <a:rPr lang="nb-NO" dirty="0"/>
              <a:t> 1000-1800</a:t>
            </a:r>
          </a:p>
          <a:p>
            <a:r>
              <a:rPr lang="nb-NO" dirty="0">
                <a:hlinkClick r:id="rId2"/>
              </a:rPr>
              <a:t>https://fb.me/e/2JiIEmffk</a:t>
            </a:r>
            <a:endParaRPr lang="nb-NO" dirty="0"/>
          </a:p>
          <a:p>
            <a:r>
              <a:rPr lang="nb-NO" dirty="0"/>
              <a:t>Dersom du ønsker å delta ta kontakt med Nord-norsk Hjelpemiddelmesse</a:t>
            </a:r>
          </a:p>
          <a:p>
            <a:endParaRPr lang="nb-NO" dirty="0"/>
          </a:p>
        </p:txBody>
      </p:sp>
    </p:spTree>
    <p:extLst>
      <p:ext uri="{BB962C8B-B14F-4D97-AF65-F5344CB8AC3E}">
        <p14:creationId xmlns:p14="http://schemas.microsoft.com/office/powerpoint/2010/main" val="166136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CD7FE7-A352-DAD8-EC18-07C0AA907590}"/>
              </a:ext>
            </a:extLst>
          </p:cNvPr>
          <p:cNvSpPr>
            <a:spLocks noGrp="1"/>
          </p:cNvSpPr>
          <p:nvPr>
            <p:ph type="title"/>
          </p:nvPr>
        </p:nvSpPr>
        <p:spPr>
          <a:xfrm>
            <a:off x="838200" y="482400"/>
            <a:ext cx="10515600" cy="1072080"/>
          </a:xfrm>
        </p:spPr>
        <p:txBody>
          <a:bodyPr anchor="ctr">
            <a:normAutofit/>
          </a:bodyPr>
          <a:lstStyle/>
          <a:p>
            <a:r>
              <a:rPr lang="nb-NO" dirty="0"/>
              <a:t>Nasjonalt nettverk «Arbeid og utdanning»</a:t>
            </a:r>
          </a:p>
        </p:txBody>
      </p:sp>
      <p:sp>
        <p:nvSpPr>
          <p:cNvPr id="8" name="Plassholder for innhold 7">
            <a:extLst>
              <a:ext uri="{FF2B5EF4-FFF2-40B4-BE49-F238E27FC236}">
                <a16:creationId xmlns:a16="http://schemas.microsoft.com/office/drawing/2014/main" id="{F741D64C-4312-191F-47AB-AAA85E52665D}"/>
              </a:ext>
            </a:extLst>
          </p:cNvPr>
          <p:cNvSpPr>
            <a:spLocks noGrp="1"/>
          </p:cNvSpPr>
          <p:nvPr>
            <p:ph idx="1"/>
          </p:nvPr>
        </p:nvSpPr>
        <p:spPr/>
        <p:txBody>
          <a:bodyPr>
            <a:normAutofit fontScale="92500" lnSpcReduction="20000"/>
          </a:bodyPr>
          <a:lstStyle/>
          <a:p>
            <a:pPr marL="0" indent="0" algn="l">
              <a:buNone/>
            </a:pPr>
            <a:r>
              <a:rPr lang="nb-NO" b="1" i="0" dirty="0">
                <a:solidFill>
                  <a:srgbClr val="262626"/>
                </a:solidFill>
                <a:effectLst/>
                <a:latin typeface="Segoe UI" panose="020B0502040204020203" pitchFamily="34" charset="0"/>
              </a:rPr>
              <a:t>Hensikt:</a:t>
            </a:r>
            <a:br>
              <a:rPr lang="nb-NO" b="0" i="0" dirty="0">
                <a:solidFill>
                  <a:srgbClr val="262626"/>
                </a:solidFill>
                <a:effectLst/>
                <a:latin typeface="Segoe UI" panose="020B0502040204020203" pitchFamily="34" charset="0"/>
              </a:rPr>
            </a:br>
            <a:endParaRPr lang="nb-NO" b="0" i="0" dirty="0">
              <a:solidFill>
                <a:srgbClr val="262626"/>
              </a:solidFill>
              <a:effectLst/>
              <a:latin typeface="Segoe UI" panose="020B0502040204020203" pitchFamily="34" charset="0"/>
            </a:endParaRPr>
          </a:p>
          <a:p>
            <a:pPr algn="l">
              <a:buFont typeface="Arial" panose="020B0604020202020204" pitchFamily="34" charset="0"/>
              <a:buChar char="•"/>
            </a:pPr>
            <a:r>
              <a:rPr lang="nb-NO" b="0" i="0" dirty="0">
                <a:solidFill>
                  <a:srgbClr val="262626"/>
                </a:solidFill>
                <a:effectLst/>
                <a:latin typeface="Segoe UI" panose="020B0502040204020203" pitchFamily="34" charset="0"/>
              </a:rPr>
              <a:t>Som én nasjonal tjeneste har vi en felles, nasjonal identitet og kultur​ </a:t>
            </a:r>
          </a:p>
          <a:p>
            <a:pPr algn="l">
              <a:buFont typeface="Arial" panose="020B0604020202020204" pitchFamily="34" charset="0"/>
              <a:buChar char="•"/>
            </a:pPr>
            <a:r>
              <a:rPr lang="nb-NO" b="0" i="0" dirty="0">
                <a:solidFill>
                  <a:srgbClr val="262626"/>
                </a:solidFill>
                <a:effectLst/>
                <a:latin typeface="Segoe UI" panose="020B0502040204020203" pitchFamily="34" charset="0"/>
              </a:rPr>
              <a:t>Vi tar felles ansvar for de tjenestene vi yter, uavhengig av i hvilket fylke behovet er. Vi oppleves og fungerer som én hjelpemiddelsentral på flere lokasjoner​ </a:t>
            </a:r>
          </a:p>
          <a:p>
            <a:pPr algn="l">
              <a:buFont typeface="Arial" panose="020B0604020202020204" pitchFamily="34" charset="0"/>
              <a:buChar char="•"/>
            </a:pPr>
            <a:r>
              <a:rPr lang="nb-NO" b="0" i="0" dirty="0">
                <a:solidFill>
                  <a:srgbClr val="262626"/>
                </a:solidFill>
                <a:effectLst/>
                <a:latin typeface="Segoe UI" panose="020B0502040204020203" pitchFamily="34" charset="0"/>
              </a:rPr>
              <a:t>Vi gir digitale tjenester uavhengig av geografisk tilhørighet og bidrar til at innbyggerne så langt som mulig får tjenestetilbudet der de bor​ </a:t>
            </a:r>
          </a:p>
          <a:p>
            <a:pPr algn="l">
              <a:buFont typeface="Arial" panose="020B0604020202020204" pitchFamily="34" charset="0"/>
              <a:buChar char="•"/>
            </a:pPr>
            <a:r>
              <a:rPr lang="nb-NO" b="0" i="0" dirty="0">
                <a:solidFill>
                  <a:srgbClr val="262626"/>
                </a:solidFill>
                <a:effectLst/>
                <a:latin typeface="Segoe UI" panose="020B0502040204020203" pitchFamily="34" charset="0"/>
              </a:rPr>
              <a:t>Vi har nasjonale nettverk, både for å yte felles tjenester, utvikle og innovere tjenestetilbudet og for å sikre en effektiv ressursbruk </a:t>
            </a:r>
          </a:p>
          <a:p>
            <a:pPr marL="0" indent="0">
              <a:buNone/>
            </a:pPr>
            <a:br>
              <a:rPr lang="nb-NO" dirty="0"/>
            </a:br>
            <a:r>
              <a:rPr lang="nb-NO" dirty="0"/>
              <a:t>Morten Røstberg er representant fra Troms og Finnmark</a:t>
            </a:r>
          </a:p>
        </p:txBody>
      </p:sp>
    </p:spTree>
    <p:extLst>
      <p:ext uri="{BB962C8B-B14F-4D97-AF65-F5344CB8AC3E}">
        <p14:creationId xmlns:p14="http://schemas.microsoft.com/office/powerpoint/2010/main" val="2072712396"/>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A1FB287-42EA-4442-8B95-FC49B47206AC}" vid="{332084AD-AA22-453E-A7B6-EBA71D8AE1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5FE62EE477D042848D5D71AB81CA92" ma:contentTypeVersion="16" ma:contentTypeDescription="Create a new document." ma:contentTypeScope="" ma:versionID="68602bd1d63f593a7f9ff0a8ab3f009e">
  <xsd:schema xmlns:xsd="http://www.w3.org/2001/XMLSchema" xmlns:xs="http://www.w3.org/2001/XMLSchema" xmlns:p="http://schemas.microsoft.com/office/2006/metadata/properties" xmlns:ns2="64a02336-eae7-4eec-abb8-a24232d93693" xmlns:ns3="77b14c51-acec-4e6a-b9f6-f56afd8b11d2" targetNamespace="http://schemas.microsoft.com/office/2006/metadata/properties" ma:root="true" ma:fieldsID="ea535dc9cd7a52863ecc9657fd9a8e9c" ns2:_="" ns3:_="">
    <xsd:import namespace="64a02336-eae7-4eec-abb8-a24232d93693"/>
    <xsd:import namespace="77b14c51-acec-4e6a-b9f6-f56afd8b11d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02336-eae7-4eec-abb8-a24232d936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228493a-ba9a-494e-af97-f05f01d29ce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b14c51-acec-4e6a-b9f6-f56afd8b11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539eb1e-9090-41b6-b549-942b0a360b0d}" ma:internalName="TaxCatchAll" ma:showField="CatchAllData" ma:web="77b14c51-acec-4e6a-b9f6-f56afd8b11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a02336-eae7-4eec-abb8-a24232d93693">
      <Terms xmlns="http://schemas.microsoft.com/office/infopath/2007/PartnerControls"/>
    </lcf76f155ced4ddcb4097134ff3c332f>
    <TaxCatchAll xmlns="77b14c51-acec-4e6a-b9f6-f56afd8b11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D5A451-E6F3-4B62-B588-90D74D55FE7F}"/>
</file>

<file path=customXml/itemProps2.xml><?xml version="1.0" encoding="utf-8"?>
<ds:datastoreItem xmlns:ds="http://schemas.openxmlformats.org/officeDocument/2006/customXml" ds:itemID="{AC591905-A811-45D1-A44B-D4999240A5F2}">
  <ds:schemaRefs>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purl.org/dc/dcmitype/"/>
    <ds:schemaRef ds:uri="30ac3786-78c3-414b-815f-b4fca2e0bd42"/>
    <ds:schemaRef ds:uri="http://schemas.openxmlformats.org/package/2006/metadata/core-properties"/>
    <ds:schemaRef ds:uri="f979e152-3237-4567-8e98-aa3526074255"/>
    <ds:schemaRef ds:uri="http://schemas.microsoft.com/office/2006/metadata/properties"/>
  </ds:schemaRefs>
</ds:datastoreItem>
</file>

<file path=customXml/itemProps3.xml><?xml version="1.0" encoding="utf-8"?>
<ds:datastoreItem xmlns:ds="http://schemas.openxmlformats.org/officeDocument/2006/customXml" ds:itemID="{40BA16CF-69EA-4443-BEE0-73385E2EED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NAV_Lys Grå</Template>
  <TotalTime>54</TotalTime>
  <Words>514</Words>
  <Application>Microsoft Office PowerPoint</Application>
  <PresentationFormat>Widescreen</PresentationFormat>
  <Paragraphs>34</Paragraphs>
  <Slides>5</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vt:i4>
      </vt:variant>
    </vt:vector>
  </HeadingPairs>
  <TitlesOfParts>
    <vt:vector size="9" baseType="lpstr">
      <vt:lpstr>Arial</vt:lpstr>
      <vt:lpstr>Calibri</vt:lpstr>
      <vt:lpstr>Segoe UI</vt:lpstr>
      <vt:lpstr>Office-tema</vt:lpstr>
      <vt:lpstr>NAV Hjelpemiddelsentral Troms og Finnmark </vt:lpstr>
      <vt:lpstr>Digitalisering av tolketjenesten (ikke språktolk)</vt:lpstr>
      <vt:lpstr>Briller til barn</vt:lpstr>
      <vt:lpstr>Hjelpemiddelmesse i Tromsø 21.09.2022 </vt:lpstr>
      <vt:lpstr>Nasjonalt nettverk «Arbeid og utdanning»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 Hjelpemiddelsentral Troms og Finnmark </dc:title>
  <dc:subject/>
  <dc:creator>Bjørn, Einar</dc:creator>
  <cp:keywords/>
  <dc:description/>
  <cp:lastModifiedBy>Bjørn, Einar</cp:lastModifiedBy>
  <cp:revision>1</cp:revision>
  <cp:lastPrinted>2020-04-21T11:47:02Z</cp:lastPrinted>
  <dcterms:created xsi:type="dcterms:W3CDTF">2022-08-29T06:07:54Z</dcterms:created>
  <dcterms:modified xsi:type="dcterms:W3CDTF">2022-08-29T07:02:01Z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0x010100195FE62EE477D042848D5D71AB81CA92</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2020-07-17T08:49:13Z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decbf3b8-f303-46e2-94e0-ff02031cb784</vt:lpwstr>
  </property>
  <property fmtid="{D5CDD505-2E9C-101B-9397-08002B2CF9AE}" pid="9" name="MSIP_Label_d3491420-1ae2-4120-89e6-e6f668f067e2_ContentBits">
    <vt:lpwstr>0</vt:lpwstr>
  </property>
  <property fmtid="{D5CDD505-2E9C-101B-9397-08002B2CF9AE}" pid="10" name="Order">
    <vt:r8>200</vt:r8>
  </property>
  <property fmtid="{D5CDD505-2E9C-101B-9397-08002B2CF9AE}" pid="11" name="xd_Signature">
    <vt:bool>false</vt:bool>
  </property>
  <property fmtid="{D5CDD505-2E9C-101B-9397-08002B2CF9AE}" pid="12" name="xd_ProgID">
    <vt:lpwstr/>
  </property>
  <property fmtid="{D5CDD505-2E9C-101B-9397-08002B2CF9AE}" pid="13" name="_ExtendedDescription">
    <vt:lpwstr/>
  </property>
  <property fmtid="{D5CDD505-2E9C-101B-9397-08002B2CF9AE}" pid="14" name="TriggerFlowInfo">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ies>
</file>