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7FFFD37D_4DCEA3B8.xml" ContentType="application/vnd.ms-powerpoint.comments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3"/>
  </p:notesMasterIdLst>
  <p:sldIdLst>
    <p:sldId id="256" r:id="rId5"/>
    <p:sldId id="2147199914" r:id="rId6"/>
    <p:sldId id="374" r:id="rId7"/>
    <p:sldId id="2147199612" r:id="rId8"/>
    <p:sldId id="2147472320" r:id="rId9"/>
    <p:sldId id="2147472319" r:id="rId10"/>
    <p:sldId id="2147472253" r:id="rId11"/>
    <p:sldId id="2147472216" r:id="rId12"/>
    <p:sldId id="2147472309" r:id="rId13"/>
    <p:sldId id="2147472297" r:id="rId14"/>
    <p:sldId id="2147472228" r:id="rId15"/>
    <p:sldId id="2147472322" r:id="rId16"/>
    <p:sldId id="2147472323" r:id="rId17"/>
    <p:sldId id="2147472324" r:id="rId18"/>
    <p:sldId id="2147472455" r:id="rId19"/>
    <p:sldId id="288" r:id="rId20"/>
    <p:sldId id="279" r:id="rId21"/>
    <p:sldId id="289" r:id="rId22"/>
    <p:sldId id="277" r:id="rId23"/>
    <p:sldId id="2147472453" r:id="rId24"/>
    <p:sldId id="341" r:id="rId25"/>
    <p:sldId id="734" r:id="rId26"/>
    <p:sldId id="2147199614" r:id="rId27"/>
    <p:sldId id="261" r:id="rId28"/>
    <p:sldId id="262" r:id="rId29"/>
    <p:sldId id="2147199615" r:id="rId30"/>
    <p:sldId id="2147472452" r:id="rId31"/>
    <p:sldId id="2147472454" r:id="rId3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DA534AD-229D-4583-9990-331973FF1038}" name="Ildgruben, Silja" initials="IS" userId="S::silja.ildgruben@nav.no::ff8b4e63-ebdf-4728-9832-8f6fa352d3c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2F2A"/>
    <a:srgbClr val="3E38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C5D811-593F-4D6A-8B6B-D945BDBA3699}" v="8" dt="2023-09-12T08:21:59.5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1" autoAdjust="0"/>
    <p:restoredTop sz="96327"/>
  </p:normalViewPr>
  <p:slideViewPr>
    <p:cSldViewPr snapToGrid="0" snapToObjects="1">
      <p:cViewPr varScale="1">
        <p:scale>
          <a:sx n="157" d="100"/>
          <a:sy n="157" d="100"/>
        </p:scale>
        <p:origin x="150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avnes, Cathrine" userId="51ef0f81-b953-4eeb-8f2e-af470cc3b8c0" providerId="ADAL" clId="{DEC5D811-593F-4D6A-8B6B-D945BDBA3699}"/>
    <pc:docChg chg="custSel addSld delSld modSld sldOrd">
      <pc:chgData name="Stavnes, Cathrine" userId="51ef0f81-b953-4eeb-8f2e-af470cc3b8c0" providerId="ADAL" clId="{DEC5D811-593F-4D6A-8B6B-D945BDBA3699}" dt="2023-09-12T08:28:27.664" v="516" actId="20577"/>
      <pc:docMkLst>
        <pc:docMk/>
      </pc:docMkLst>
      <pc:sldChg chg="modSp add mod ord">
        <pc:chgData name="Stavnes, Cathrine" userId="51ef0f81-b953-4eeb-8f2e-af470cc3b8c0" providerId="ADAL" clId="{DEC5D811-593F-4D6A-8B6B-D945BDBA3699}" dt="2023-09-12T07:40:53.889" v="386"/>
        <pc:sldMkLst>
          <pc:docMk/>
          <pc:sldMk cId="3048925231" sldId="261"/>
        </pc:sldMkLst>
        <pc:spChg chg="mod">
          <ac:chgData name="Stavnes, Cathrine" userId="51ef0f81-b953-4eeb-8f2e-af470cc3b8c0" providerId="ADAL" clId="{DEC5D811-593F-4D6A-8B6B-D945BDBA3699}" dt="2023-09-12T07:40:48.977" v="384" actId="20577"/>
          <ac:spMkLst>
            <pc:docMk/>
            <pc:sldMk cId="3048925231" sldId="261"/>
            <ac:spMk id="4" creationId="{98F11F39-94FC-7E36-6C0D-6F9D074A7130}"/>
          </ac:spMkLst>
        </pc:spChg>
      </pc:sldChg>
      <pc:sldChg chg="add">
        <pc:chgData name="Stavnes, Cathrine" userId="51ef0f81-b953-4eeb-8f2e-af470cc3b8c0" providerId="ADAL" clId="{DEC5D811-593F-4D6A-8B6B-D945BDBA3699}" dt="2023-09-12T07:40:15.156" v="331"/>
        <pc:sldMkLst>
          <pc:docMk/>
          <pc:sldMk cId="2083922293" sldId="262"/>
        </pc:sldMkLst>
      </pc:sldChg>
      <pc:sldChg chg="add">
        <pc:chgData name="Stavnes, Cathrine" userId="51ef0f81-b953-4eeb-8f2e-af470cc3b8c0" providerId="ADAL" clId="{DEC5D811-593F-4D6A-8B6B-D945BDBA3699}" dt="2023-09-12T07:38:34.556" v="330"/>
        <pc:sldMkLst>
          <pc:docMk/>
          <pc:sldMk cId="673532558" sldId="277"/>
        </pc:sldMkLst>
      </pc:sldChg>
      <pc:sldChg chg="modSp add mod">
        <pc:chgData name="Stavnes, Cathrine" userId="51ef0f81-b953-4eeb-8f2e-af470cc3b8c0" providerId="ADAL" clId="{DEC5D811-593F-4D6A-8B6B-D945BDBA3699}" dt="2023-09-12T08:23:06.614" v="477" actId="20577"/>
        <pc:sldMkLst>
          <pc:docMk/>
          <pc:sldMk cId="3408436585" sldId="279"/>
        </pc:sldMkLst>
        <pc:spChg chg="mod">
          <ac:chgData name="Stavnes, Cathrine" userId="51ef0f81-b953-4eeb-8f2e-af470cc3b8c0" providerId="ADAL" clId="{DEC5D811-593F-4D6A-8B6B-D945BDBA3699}" dt="2023-09-12T08:23:06.614" v="477" actId="20577"/>
          <ac:spMkLst>
            <pc:docMk/>
            <pc:sldMk cId="3408436585" sldId="279"/>
            <ac:spMk id="2" creationId="{55B62AC4-FD9C-3699-3389-83D9784F60DA}"/>
          </ac:spMkLst>
        </pc:spChg>
      </pc:sldChg>
      <pc:sldChg chg="add ord">
        <pc:chgData name="Stavnes, Cathrine" userId="51ef0f81-b953-4eeb-8f2e-af470cc3b8c0" providerId="ADAL" clId="{DEC5D811-593F-4D6A-8B6B-D945BDBA3699}" dt="2023-09-12T08:22:51.543" v="465"/>
        <pc:sldMkLst>
          <pc:docMk/>
          <pc:sldMk cId="1261694540" sldId="288"/>
        </pc:sldMkLst>
      </pc:sldChg>
      <pc:sldChg chg="addSp modSp add mod">
        <pc:chgData name="Stavnes, Cathrine" userId="51ef0f81-b953-4eeb-8f2e-af470cc3b8c0" providerId="ADAL" clId="{DEC5D811-593F-4D6A-8B6B-D945BDBA3699}" dt="2023-09-12T08:21:59.561" v="463"/>
        <pc:sldMkLst>
          <pc:docMk/>
          <pc:sldMk cId="701116636" sldId="289"/>
        </pc:sldMkLst>
        <pc:spChg chg="mod">
          <ac:chgData name="Stavnes, Cathrine" userId="51ef0f81-b953-4eeb-8f2e-af470cc3b8c0" providerId="ADAL" clId="{DEC5D811-593F-4D6A-8B6B-D945BDBA3699}" dt="2023-09-12T07:33:29.457" v="324" actId="27636"/>
          <ac:spMkLst>
            <pc:docMk/>
            <pc:sldMk cId="701116636" sldId="289"/>
            <ac:spMk id="3" creationId="{E3ADF08D-42DC-9085-F7F3-3BBBC16C3214}"/>
          </ac:spMkLst>
        </pc:spChg>
        <pc:spChg chg="mod">
          <ac:chgData name="Stavnes, Cathrine" userId="51ef0f81-b953-4eeb-8f2e-af470cc3b8c0" providerId="ADAL" clId="{DEC5D811-593F-4D6A-8B6B-D945BDBA3699}" dt="2023-09-12T07:33:29.472" v="325" actId="27636"/>
          <ac:spMkLst>
            <pc:docMk/>
            <pc:sldMk cId="701116636" sldId="289"/>
            <ac:spMk id="4" creationId="{935FF238-4BB6-929B-0813-664FB1A7105A}"/>
          </ac:spMkLst>
        </pc:spChg>
        <pc:inkChg chg="add">
          <ac:chgData name="Stavnes, Cathrine" userId="51ef0f81-b953-4eeb-8f2e-af470cc3b8c0" providerId="ADAL" clId="{DEC5D811-593F-4D6A-8B6B-D945BDBA3699}" dt="2023-09-12T08:21:59.561" v="463"/>
          <ac:inkMkLst>
            <pc:docMk/>
            <pc:sldMk cId="701116636" sldId="289"/>
            <ac:inkMk id="7" creationId="{3BA954C8-92C0-EA30-9604-EC8795E72E02}"/>
          </ac:inkMkLst>
        </pc:inkChg>
        <pc:inkChg chg="add">
          <ac:chgData name="Stavnes, Cathrine" userId="51ef0f81-b953-4eeb-8f2e-af470cc3b8c0" providerId="ADAL" clId="{DEC5D811-593F-4D6A-8B6B-D945BDBA3699}" dt="2023-09-12T08:21:59.561" v="463"/>
          <ac:inkMkLst>
            <pc:docMk/>
            <pc:sldMk cId="701116636" sldId="289"/>
            <ac:inkMk id="9" creationId="{A39F4D4C-6C39-6EDC-B730-72BBB4E7797B}"/>
          </ac:inkMkLst>
        </pc:inkChg>
      </pc:sldChg>
      <pc:sldChg chg="add del">
        <pc:chgData name="Stavnes, Cathrine" userId="51ef0f81-b953-4eeb-8f2e-af470cc3b8c0" providerId="ADAL" clId="{DEC5D811-593F-4D6A-8B6B-D945BDBA3699}" dt="2023-09-12T08:21:23.860" v="462" actId="47"/>
        <pc:sldMkLst>
          <pc:docMk/>
          <pc:sldMk cId="1154974021" sldId="293"/>
        </pc:sldMkLst>
      </pc:sldChg>
      <pc:sldChg chg="modSp add del mod ord">
        <pc:chgData name="Stavnes, Cathrine" userId="51ef0f81-b953-4eeb-8f2e-af470cc3b8c0" providerId="ADAL" clId="{DEC5D811-593F-4D6A-8B6B-D945BDBA3699}" dt="2023-09-12T07:47:25.958" v="423" actId="47"/>
        <pc:sldMkLst>
          <pc:docMk/>
          <pc:sldMk cId="703346277" sldId="294"/>
        </pc:sldMkLst>
        <pc:spChg chg="mod">
          <ac:chgData name="Stavnes, Cathrine" userId="51ef0f81-b953-4eeb-8f2e-af470cc3b8c0" providerId="ADAL" clId="{DEC5D811-593F-4D6A-8B6B-D945BDBA3699}" dt="2023-09-12T07:47:13.270" v="419" actId="21"/>
          <ac:spMkLst>
            <pc:docMk/>
            <pc:sldMk cId="703346277" sldId="294"/>
            <ac:spMk id="2" creationId="{15643706-53DD-A61F-1014-EE5DD8AFC81A}"/>
          </ac:spMkLst>
        </pc:spChg>
      </pc:sldChg>
      <pc:sldChg chg="delSp modSp add mod ord">
        <pc:chgData name="Stavnes, Cathrine" userId="51ef0f81-b953-4eeb-8f2e-af470cc3b8c0" providerId="ADAL" clId="{DEC5D811-593F-4D6A-8B6B-D945BDBA3699}" dt="2023-09-12T08:11:29.594" v="459"/>
        <pc:sldMkLst>
          <pc:docMk/>
          <pc:sldMk cId="1922275444" sldId="341"/>
        </pc:sldMkLst>
        <pc:spChg chg="mod">
          <ac:chgData name="Stavnes, Cathrine" userId="51ef0f81-b953-4eeb-8f2e-af470cc3b8c0" providerId="ADAL" clId="{DEC5D811-593F-4D6A-8B6B-D945BDBA3699}" dt="2023-09-12T07:44:56.559" v="414" actId="20577"/>
          <ac:spMkLst>
            <pc:docMk/>
            <pc:sldMk cId="1922275444" sldId="341"/>
            <ac:spMk id="2" creationId="{00000000-0000-0000-0000-000000000000}"/>
          </ac:spMkLst>
        </pc:spChg>
        <pc:spChg chg="mod">
          <ac:chgData name="Stavnes, Cathrine" userId="51ef0f81-b953-4eeb-8f2e-af470cc3b8c0" providerId="ADAL" clId="{DEC5D811-593F-4D6A-8B6B-D945BDBA3699}" dt="2023-09-12T07:48:57.283" v="457" actId="20577"/>
          <ac:spMkLst>
            <pc:docMk/>
            <pc:sldMk cId="1922275444" sldId="341"/>
            <ac:spMk id="3" creationId="{00000000-0000-0000-0000-000000000000}"/>
          </ac:spMkLst>
        </pc:spChg>
        <pc:picChg chg="del">
          <ac:chgData name="Stavnes, Cathrine" userId="51ef0f81-b953-4eeb-8f2e-af470cc3b8c0" providerId="ADAL" clId="{DEC5D811-593F-4D6A-8B6B-D945BDBA3699}" dt="2023-09-12T07:48:09.401" v="424" actId="478"/>
          <ac:picMkLst>
            <pc:docMk/>
            <pc:sldMk cId="1922275444" sldId="341"/>
            <ac:picMk id="4" creationId="{00000000-0000-0000-0000-000000000000}"/>
          </ac:picMkLst>
        </pc:picChg>
      </pc:sldChg>
      <pc:sldChg chg="add ord">
        <pc:chgData name="Stavnes, Cathrine" userId="51ef0f81-b953-4eeb-8f2e-af470cc3b8c0" providerId="ADAL" clId="{DEC5D811-593F-4D6A-8B6B-D945BDBA3699}" dt="2023-09-12T08:11:31.197" v="461"/>
        <pc:sldMkLst>
          <pc:docMk/>
          <pc:sldMk cId="3947125885" sldId="734"/>
        </pc:sldMkLst>
      </pc:sldChg>
      <pc:sldChg chg="add">
        <pc:chgData name="Stavnes, Cathrine" userId="51ef0f81-b953-4eeb-8f2e-af470cc3b8c0" providerId="ADAL" clId="{DEC5D811-593F-4D6A-8B6B-D945BDBA3699}" dt="2023-09-12T07:40:15.156" v="331"/>
        <pc:sldMkLst>
          <pc:docMk/>
          <pc:sldMk cId="4007203350" sldId="2147199614"/>
        </pc:sldMkLst>
      </pc:sldChg>
      <pc:sldChg chg="add">
        <pc:chgData name="Stavnes, Cathrine" userId="51ef0f81-b953-4eeb-8f2e-af470cc3b8c0" providerId="ADAL" clId="{DEC5D811-593F-4D6A-8B6B-D945BDBA3699}" dt="2023-09-12T07:40:15.156" v="331"/>
        <pc:sldMkLst>
          <pc:docMk/>
          <pc:sldMk cId="253152575" sldId="2147199615"/>
        </pc:sldMkLst>
      </pc:sldChg>
      <pc:sldChg chg="add del">
        <pc:chgData name="Stavnes, Cathrine" userId="51ef0f81-b953-4eeb-8f2e-af470cc3b8c0" providerId="ADAL" clId="{DEC5D811-593F-4D6A-8B6B-D945BDBA3699}" dt="2023-09-12T07:41:14.713" v="387" actId="47"/>
        <pc:sldMkLst>
          <pc:docMk/>
          <pc:sldMk cId="2574322538" sldId="2147199617"/>
        </pc:sldMkLst>
      </pc:sldChg>
      <pc:sldChg chg="del">
        <pc:chgData name="Stavnes, Cathrine" userId="51ef0f81-b953-4eeb-8f2e-af470cc3b8c0" providerId="ADAL" clId="{DEC5D811-593F-4D6A-8B6B-D945BDBA3699}" dt="2023-09-12T07:25:36.483" v="1" actId="47"/>
        <pc:sldMkLst>
          <pc:docMk/>
          <pc:sldMk cId="750326014" sldId="2147472304"/>
        </pc:sldMkLst>
      </pc:sldChg>
      <pc:sldChg chg="del">
        <pc:chgData name="Stavnes, Cathrine" userId="51ef0f81-b953-4eeb-8f2e-af470cc3b8c0" providerId="ADAL" clId="{DEC5D811-593F-4D6A-8B6B-D945BDBA3699}" dt="2023-09-12T07:46:25.206" v="415" actId="47"/>
        <pc:sldMkLst>
          <pc:docMk/>
          <pc:sldMk cId="2037312182" sldId="2147472321"/>
        </pc:sldMkLst>
      </pc:sldChg>
      <pc:sldChg chg="modSp new mod">
        <pc:chgData name="Stavnes, Cathrine" userId="51ef0f81-b953-4eeb-8f2e-af470cc3b8c0" providerId="ADAL" clId="{DEC5D811-593F-4D6A-8B6B-D945BDBA3699}" dt="2023-09-12T07:28:18.336" v="59" actId="5793"/>
        <pc:sldMkLst>
          <pc:docMk/>
          <pc:sldMk cId="2024777424" sldId="2147472322"/>
        </pc:sldMkLst>
        <pc:spChg chg="mod">
          <ac:chgData name="Stavnes, Cathrine" userId="51ef0f81-b953-4eeb-8f2e-af470cc3b8c0" providerId="ADAL" clId="{DEC5D811-593F-4D6A-8B6B-D945BDBA3699}" dt="2023-09-12T07:25:58.073" v="48" actId="20577"/>
          <ac:spMkLst>
            <pc:docMk/>
            <pc:sldMk cId="2024777424" sldId="2147472322"/>
            <ac:spMk id="2" creationId="{6EEB4050-7DF6-F690-3AA0-C715085DF11F}"/>
          </ac:spMkLst>
        </pc:spChg>
        <pc:spChg chg="mod">
          <ac:chgData name="Stavnes, Cathrine" userId="51ef0f81-b953-4eeb-8f2e-af470cc3b8c0" providerId="ADAL" clId="{DEC5D811-593F-4D6A-8B6B-D945BDBA3699}" dt="2023-09-12T07:28:18.336" v="59" actId="5793"/>
          <ac:spMkLst>
            <pc:docMk/>
            <pc:sldMk cId="2024777424" sldId="2147472322"/>
            <ac:spMk id="3" creationId="{D77D7558-6696-BE0C-A8C2-B6432FF69835}"/>
          </ac:spMkLst>
        </pc:spChg>
      </pc:sldChg>
      <pc:sldChg chg="del">
        <pc:chgData name="Stavnes, Cathrine" userId="51ef0f81-b953-4eeb-8f2e-af470cc3b8c0" providerId="ADAL" clId="{DEC5D811-593F-4D6A-8B6B-D945BDBA3699}" dt="2023-09-12T07:24:28.836" v="0" actId="47"/>
        <pc:sldMkLst>
          <pc:docMk/>
          <pc:sldMk cId="4107093240" sldId="2147472322"/>
        </pc:sldMkLst>
      </pc:sldChg>
      <pc:sldChg chg="modSp new mod">
        <pc:chgData name="Stavnes, Cathrine" userId="51ef0f81-b953-4eeb-8f2e-af470cc3b8c0" providerId="ADAL" clId="{DEC5D811-593F-4D6A-8B6B-D945BDBA3699}" dt="2023-09-12T07:28:01.845" v="58" actId="255"/>
        <pc:sldMkLst>
          <pc:docMk/>
          <pc:sldMk cId="1581361774" sldId="2147472323"/>
        </pc:sldMkLst>
        <pc:spChg chg="mod">
          <ac:chgData name="Stavnes, Cathrine" userId="51ef0f81-b953-4eeb-8f2e-af470cc3b8c0" providerId="ADAL" clId="{DEC5D811-593F-4D6A-8B6B-D945BDBA3699}" dt="2023-09-12T07:27:40.934" v="54" actId="27636"/>
          <ac:spMkLst>
            <pc:docMk/>
            <pc:sldMk cId="1581361774" sldId="2147472323"/>
            <ac:spMk id="2" creationId="{2E6669F2-49B4-513D-A6E9-1CC8EAECD596}"/>
          </ac:spMkLst>
        </pc:spChg>
        <pc:spChg chg="mod">
          <ac:chgData name="Stavnes, Cathrine" userId="51ef0f81-b953-4eeb-8f2e-af470cc3b8c0" providerId="ADAL" clId="{DEC5D811-593F-4D6A-8B6B-D945BDBA3699}" dt="2023-09-12T07:28:01.845" v="58" actId="255"/>
          <ac:spMkLst>
            <pc:docMk/>
            <pc:sldMk cId="1581361774" sldId="2147472323"/>
            <ac:spMk id="3" creationId="{CF775130-C427-17D5-3B00-E24F953EDF02}"/>
          </ac:spMkLst>
        </pc:spChg>
      </pc:sldChg>
      <pc:sldChg chg="modSp new mod">
        <pc:chgData name="Stavnes, Cathrine" userId="51ef0f81-b953-4eeb-8f2e-af470cc3b8c0" providerId="ADAL" clId="{DEC5D811-593F-4D6A-8B6B-D945BDBA3699}" dt="2023-09-12T07:30:57.335" v="321" actId="5793"/>
        <pc:sldMkLst>
          <pc:docMk/>
          <pc:sldMk cId="223489299" sldId="2147472324"/>
        </pc:sldMkLst>
        <pc:spChg chg="mod">
          <ac:chgData name="Stavnes, Cathrine" userId="51ef0f81-b953-4eeb-8f2e-af470cc3b8c0" providerId="ADAL" clId="{DEC5D811-593F-4D6A-8B6B-D945BDBA3699}" dt="2023-09-12T07:28:53.361" v="67" actId="20577"/>
          <ac:spMkLst>
            <pc:docMk/>
            <pc:sldMk cId="223489299" sldId="2147472324"/>
            <ac:spMk id="2" creationId="{8594528B-EC92-CAF5-13DB-56E5BC428238}"/>
          </ac:spMkLst>
        </pc:spChg>
        <pc:spChg chg="mod">
          <ac:chgData name="Stavnes, Cathrine" userId="51ef0f81-b953-4eeb-8f2e-af470cc3b8c0" providerId="ADAL" clId="{DEC5D811-593F-4D6A-8B6B-D945BDBA3699}" dt="2023-09-12T07:30:57.335" v="321" actId="5793"/>
          <ac:spMkLst>
            <pc:docMk/>
            <pc:sldMk cId="223489299" sldId="2147472324"/>
            <ac:spMk id="3" creationId="{7C4609C8-C584-1A29-1FA7-F1CD446D2FBB}"/>
          </ac:spMkLst>
        </pc:spChg>
      </pc:sldChg>
      <pc:sldChg chg="add del">
        <pc:chgData name="Stavnes, Cathrine" userId="51ef0f81-b953-4eeb-8f2e-af470cc3b8c0" providerId="ADAL" clId="{DEC5D811-593F-4D6A-8B6B-D945BDBA3699}" dt="2023-09-12T07:46:30.064" v="416" actId="47"/>
        <pc:sldMkLst>
          <pc:docMk/>
          <pc:sldMk cId="680771906" sldId="2147472325"/>
        </pc:sldMkLst>
      </pc:sldChg>
      <pc:sldChg chg="modSp add mod">
        <pc:chgData name="Stavnes, Cathrine" userId="51ef0f81-b953-4eeb-8f2e-af470cc3b8c0" providerId="ADAL" clId="{DEC5D811-593F-4D6A-8B6B-D945BDBA3699}" dt="2023-09-12T08:28:27.664" v="516" actId="20577"/>
        <pc:sldMkLst>
          <pc:docMk/>
          <pc:sldMk cId="4226059372" sldId="2147472452"/>
        </pc:sldMkLst>
        <pc:spChg chg="mod">
          <ac:chgData name="Stavnes, Cathrine" userId="51ef0f81-b953-4eeb-8f2e-af470cc3b8c0" providerId="ADAL" clId="{DEC5D811-593F-4D6A-8B6B-D945BDBA3699}" dt="2023-09-12T08:28:27.664" v="516" actId="20577"/>
          <ac:spMkLst>
            <pc:docMk/>
            <pc:sldMk cId="4226059372" sldId="2147472452"/>
            <ac:spMk id="1031" creationId="{D3B2A143-8B88-7137-D4DE-EC8793D8DD54}"/>
          </ac:spMkLst>
        </pc:spChg>
      </pc:sldChg>
      <pc:sldChg chg="delSp modSp new mod">
        <pc:chgData name="Stavnes, Cathrine" userId="51ef0f81-b953-4eeb-8f2e-af470cc3b8c0" providerId="ADAL" clId="{DEC5D811-593F-4D6A-8B6B-D945BDBA3699}" dt="2023-09-12T07:40:37.209" v="368" actId="478"/>
        <pc:sldMkLst>
          <pc:docMk/>
          <pc:sldMk cId="3223750117" sldId="2147472453"/>
        </pc:sldMkLst>
        <pc:spChg chg="del">
          <ac:chgData name="Stavnes, Cathrine" userId="51ef0f81-b953-4eeb-8f2e-af470cc3b8c0" providerId="ADAL" clId="{DEC5D811-593F-4D6A-8B6B-D945BDBA3699}" dt="2023-09-12T07:40:37.209" v="368" actId="478"/>
          <ac:spMkLst>
            <pc:docMk/>
            <pc:sldMk cId="3223750117" sldId="2147472453"/>
            <ac:spMk id="2" creationId="{EBEF946E-DAAA-9C06-0DB3-4980CE8413B4}"/>
          </ac:spMkLst>
        </pc:spChg>
        <pc:spChg chg="mod">
          <ac:chgData name="Stavnes, Cathrine" userId="51ef0f81-b953-4eeb-8f2e-af470cc3b8c0" providerId="ADAL" clId="{DEC5D811-593F-4D6A-8B6B-D945BDBA3699}" dt="2023-09-12T07:40:32.928" v="367" actId="20577"/>
          <ac:spMkLst>
            <pc:docMk/>
            <pc:sldMk cId="3223750117" sldId="2147472453"/>
            <ac:spMk id="3" creationId="{37D5FDFE-EC88-D00C-A3C6-C46F2CBC14E1}"/>
          </ac:spMkLst>
        </pc:spChg>
      </pc:sldChg>
      <pc:sldChg chg="new">
        <pc:chgData name="Stavnes, Cathrine" userId="51ef0f81-b953-4eeb-8f2e-af470cc3b8c0" providerId="ADAL" clId="{DEC5D811-593F-4D6A-8B6B-D945BDBA3699}" dt="2023-09-12T07:46:36.034" v="417" actId="680"/>
        <pc:sldMkLst>
          <pc:docMk/>
          <pc:sldMk cId="4270830936" sldId="2147472454"/>
        </pc:sldMkLst>
      </pc:sldChg>
      <pc:sldChg chg="delSp modSp new mod">
        <pc:chgData name="Stavnes, Cathrine" userId="51ef0f81-b953-4eeb-8f2e-af470cc3b8c0" providerId="ADAL" clId="{DEC5D811-593F-4D6A-8B6B-D945BDBA3699}" dt="2023-09-12T07:47:23.368" v="422" actId="478"/>
        <pc:sldMkLst>
          <pc:docMk/>
          <pc:sldMk cId="3023871754" sldId="2147472455"/>
        </pc:sldMkLst>
        <pc:spChg chg="del">
          <ac:chgData name="Stavnes, Cathrine" userId="51ef0f81-b953-4eeb-8f2e-af470cc3b8c0" providerId="ADAL" clId="{DEC5D811-593F-4D6A-8B6B-D945BDBA3699}" dt="2023-09-12T07:47:23.368" v="422" actId="478"/>
          <ac:spMkLst>
            <pc:docMk/>
            <pc:sldMk cId="3023871754" sldId="2147472455"/>
            <ac:spMk id="2" creationId="{481CA243-BC14-138E-24B9-684A2EA29197}"/>
          </ac:spMkLst>
        </pc:spChg>
        <pc:spChg chg="mod">
          <ac:chgData name="Stavnes, Cathrine" userId="51ef0f81-b953-4eeb-8f2e-af470cc3b8c0" providerId="ADAL" clId="{DEC5D811-593F-4D6A-8B6B-D945BDBA3699}" dt="2023-09-12T07:47:16.911" v="420"/>
          <ac:spMkLst>
            <pc:docMk/>
            <pc:sldMk cId="3023871754" sldId="2147472455"/>
            <ac:spMk id="3" creationId="{A1ACA923-EFFA-D553-D411-7BFF66E8119B}"/>
          </ac:spMkLst>
        </pc:spChg>
        <pc:spChg chg="del">
          <ac:chgData name="Stavnes, Cathrine" userId="51ef0f81-b953-4eeb-8f2e-af470cc3b8c0" providerId="ADAL" clId="{DEC5D811-593F-4D6A-8B6B-D945BDBA3699}" dt="2023-09-12T07:47:20.305" v="421" actId="478"/>
          <ac:spMkLst>
            <pc:docMk/>
            <pc:sldMk cId="3023871754" sldId="2147472455"/>
            <ac:spMk id="4" creationId="{6F88B1FB-064C-929F-D3F7-A7D4C59B5F47}"/>
          </ac:spMkLst>
        </pc:spChg>
      </pc:sldChg>
    </pc:docChg>
  </pc:docChgLst>
</pc:chgInfo>
</file>

<file path=ppt/comments/modernComment_7FFFD37D_4DCEA3B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991B95C-6E65-4AA3-A022-455855ECFA76}" authorId="{7DA534AD-229D-4583-9990-331973FF1038}" status="resolved" created="2023-03-15T16:35:56.18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305387960" sldId="2147472253"/>
      <ac:spMk id="7" creationId="{FDDB02FD-0D04-B71F-3917-8948125DF9AA}"/>
      <ac:txMk cp="1">
        <ac:context len="226" hash="311059791"/>
      </ac:txMk>
    </ac:txMkLst>
    <p188:pos x="2423583" y="486833"/>
    <p188:txBody>
      <a:bodyPr/>
      <a:lstStyle/>
      <a:p>
        <a:r>
          <a:rPr lang="nb-NO"/>
          <a:t>Kan vi tukle litt med denne? F.eks skrive... Tillitsreformen handler om at alle dere ansatte skal få tillit, bruke deres faglighet og ha handlingsrom til å finne gode løsninger.... 
Vi får veldig mange tilbakemelinger på begrepet tid.... Vi bør kanskje passe på at det ikke går igjen og ødelegger for en god prosess. 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4A097D-8752-4DF2-B6F7-3694703B373B}" type="doc">
      <dgm:prSet loTypeId="urn:microsoft.com/office/officeart/2005/8/layout/pyramid4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55808099-D482-4CBC-A967-712BB63AC718}">
      <dgm:prSet phldrT="[Tekst]" custT="1"/>
      <dgm:spPr>
        <a:solidFill>
          <a:srgbClr val="F1D8D4"/>
        </a:solidFill>
      </dgm:spPr>
      <dgm:t>
        <a:bodyPr/>
        <a:lstStyle/>
        <a:p>
          <a:endParaRPr lang="nb-NO" sz="1600">
            <a:solidFill>
              <a:schemeClr val="tx1"/>
            </a:solidFill>
          </a:endParaRPr>
        </a:p>
      </dgm:t>
    </dgm:pt>
    <dgm:pt modelId="{AAFAB6F8-6DC2-448A-B4E2-2B15FCE590E9}" type="parTrans" cxnId="{BB211B9A-C055-44A8-9A38-C926B99FB641}">
      <dgm:prSet/>
      <dgm:spPr/>
      <dgm:t>
        <a:bodyPr/>
        <a:lstStyle/>
        <a:p>
          <a:endParaRPr lang="nb-NO"/>
        </a:p>
      </dgm:t>
    </dgm:pt>
    <dgm:pt modelId="{8E498EF2-73C1-4593-9C71-8CE4FDBEFEFB}" type="sibTrans" cxnId="{BB211B9A-C055-44A8-9A38-C926B99FB641}">
      <dgm:prSet/>
      <dgm:spPr/>
      <dgm:t>
        <a:bodyPr/>
        <a:lstStyle/>
        <a:p>
          <a:endParaRPr lang="nb-NO"/>
        </a:p>
      </dgm:t>
    </dgm:pt>
    <dgm:pt modelId="{A8285064-8C2A-4FC1-8AFB-647315A2E5B3}">
      <dgm:prSet phldrT="[Tekst]" custT="1"/>
      <dgm:spPr>
        <a:pattFill prst="wdUpDiag">
          <a:fgClr>
            <a:srgbClr val="F1D8D4"/>
          </a:fgClr>
          <a:bgClr>
            <a:schemeClr val="bg1"/>
          </a:bgClr>
        </a:patt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endParaRPr lang="nb-NO" sz="1200">
            <a:solidFill>
              <a:schemeClr val="tx1"/>
            </a:solidFill>
          </a:endParaRPr>
        </a:p>
      </dgm:t>
    </dgm:pt>
    <dgm:pt modelId="{088BEA7C-1E67-48F3-A5CB-81E551F34AE4}" type="parTrans" cxnId="{242E8B56-12B0-45AA-928A-3978258ACF4C}">
      <dgm:prSet/>
      <dgm:spPr/>
      <dgm:t>
        <a:bodyPr/>
        <a:lstStyle/>
        <a:p>
          <a:endParaRPr lang="nb-NO"/>
        </a:p>
      </dgm:t>
    </dgm:pt>
    <dgm:pt modelId="{38C729D5-6BF8-4E89-A5DD-AB3B787A1813}" type="sibTrans" cxnId="{242E8B56-12B0-45AA-928A-3978258ACF4C}">
      <dgm:prSet/>
      <dgm:spPr/>
      <dgm:t>
        <a:bodyPr/>
        <a:lstStyle/>
        <a:p>
          <a:endParaRPr lang="nb-NO"/>
        </a:p>
      </dgm:t>
    </dgm:pt>
    <dgm:pt modelId="{84C1AF0A-4BDC-4E70-A2A6-0445999CD9C0}">
      <dgm:prSet phldrT="[Tekst]" custT="1"/>
      <dgm:spPr>
        <a:solidFill>
          <a:srgbClr val="E3B0A8"/>
        </a:solidFill>
      </dgm:spPr>
      <dgm:t>
        <a:bodyPr/>
        <a:lstStyle/>
        <a:p>
          <a:endParaRPr lang="nb-NO" sz="1600">
            <a:solidFill>
              <a:schemeClr val="tx1"/>
            </a:solidFill>
          </a:endParaRPr>
        </a:p>
      </dgm:t>
    </dgm:pt>
    <dgm:pt modelId="{AC628629-54F2-46AE-BB0A-9E56A7C9CF6C}" type="parTrans" cxnId="{4783F6EB-3AA5-4B75-BE15-DEA892F8B85F}">
      <dgm:prSet/>
      <dgm:spPr/>
      <dgm:t>
        <a:bodyPr/>
        <a:lstStyle/>
        <a:p>
          <a:endParaRPr lang="nb-NO"/>
        </a:p>
      </dgm:t>
    </dgm:pt>
    <dgm:pt modelId="{B5D6E4C9-FE4F-4440-8714-39D549807D8F}" type="sibTrans" cxnId="{4783F6EB-3AA5-4B75-BE15-DEA892F8B85F}">
      <dgm:prSet/>
      <dgm:spPr/>
      <dgm:t>
        <a:bodyPr/>
        <a:lstStyle/>
        <a:p>
          <a:endParaRPr lang="nb-NO"/>
        </a:p>
      </dgm:t>
    </dgm:pt>
    <dgm:pt modelId="{A5B3FC30-CF92-46BE-B434-14E6A87706F3}">
      <dgm:prSet phldrT="[Tekst]" custT="1"/>
      <dgm:spPr>
        <a:solidFill>
          <a:srgbClr val="F1D8D4"/>
        </a:solidFill>
      </dgm:spPr>
      <dgm:t>
        <a:bodyPr/>
        <a:lstStyle/>
        <a:p>
          <a:pPr algn="ctr"/>
          <a:endParaRPr lang="nb-NO" sz="1800" kern="1200">
            <a:solidFill>
              <a:schemeClr val="tx1"/>
            </a:solidFill>
            <a:latin typeface="Source Sans Pro SemiBold"/>
            <a:ea typeface="Source Sans Pro SemiBold"/>
            <a:cs typeface="+mn-cs"/>
          </a:endParaRPr>
        </a:p>
      </dgm:t>
    </dgm:pt>
    <dgm:pt modelId="{D38461CE-5A93-4907-AC98-0B89B67EE7AF}" type="parTrans" cxnId="{682B6BAF-B231-4E94-96DC-F048ADCF0A68}">
      <dgm:prSet/>
      <dgm:spPr/>
      <dgm:t>
        <a:bodyPr/>
        <a:lstStyle/>
        <a:p>
          <a:endParaRPr lang="nb-NO"/>
        </a:p>
      </dgm:t>
    </dgm:pt>
    <dgm:pt modelId="{124DC965-0B7C-4469-86D4-30B989871996}" type="sibTrans" cxnId="{682B6BAF-B231-4E94-96DC-F048ADCF0A68}">
      <dgm:prSet/>
      <dgm:spPr/>
      <dgm:t>
        <a:bodyPr/>
        <a:lstStyle/>
        <a:p>
          <a:endParaRPr lang="nb-NO"/>
        </a:p>
      </dgm:t>
    </dgm:pt>
    <dgm:pt modelId="{15644203-C6D5-4392-8104-B9196A3C3E26}" type="pres">
      <dgm:prSet presAssocID="{B24A097D-8752-4DF2-B6F7-3694703B373B}" presName="compositeShape" presStyleCnt="0">
        <dgm:presLayoutVars>
          <dgm:chMax val="9"/>
          <dgm:dir/>
          <dgm:resizeHandles val="exact"/>
        </dgm:presLayoutVars>
      </dgm:prSet>
      <dgm:spPr/>
    </dgm:pt>
    <dgm:pt modelId="{C56E3DF9-BC92-4C71-A13F-1F184BB2AF83}" type="pres">
      <dgm:prSet presAssocID="{B24A097D-8752-4DF2-B6F7-3694703B373B}" presName="triangle1" presStyleLbl="node1" presStyleIdx="0" presStyleCnt="4">
        <dgm:presLayoutVars>
          <dgm:bulletEnabled val="1"/>
        </dgm:presLayoutVars>
      </dgm:prSet>
      <dgm:spPr/>
    </dgm:pt>
    <dgm:pt modelId="{7E451558-975B-4DA9-8BA5-DB63F988F50F}" type="pres">
      <dgm:prSet presAssocID="{B24A097D-8752-4DF2-B6F7-3694703B373B}" presName="triangle2" presStyleLbl="node1" presStyleIdx="1" presStyleCnt="4">
        <dgm:presLayoutVars>
          <dgm:bulletEnabled val="1"/>
        </dgm:presLayoutVars>
      </dgm:prSet>
      <dgm:spPr/>
    </dgm:pt>
    <dgm:pt modelId="{7EEB3645-1D5E-48CB-8D0D-D9EE8AB95BC6}" type="pres">
      <dgm:prSet presAssocID="{B24A097D-8752-4DF2-B6F7-3694703B373B}" presName="triangle3" presStyleLbl="node1" presStyleIdx="2" presStyleCnt="4">
        <dgm:presLayoutVars>
          <dgm:bulletEnabled val="1"/>
        </dgm:presLayoutVars>
      </dgm:prSet>
      <dgm:spPr/>
    </dgm:pt>
    <dgm:pt modelId="{3C499B29-69FA-4D68-BAFC-5B723B4959A2}" type="pres">
      <dgm:prSet presAssocID="{B24A097D-8752-4DF2-B6F7-3694703B373B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DCAD7623-9CE1-49D4-8EC5-05FB24DE5AEC}" type="presOf" srcId="{A5B3FC30-CF92-46BE-B434-14E6A87706F3}" destId="{3C499B29-69FA-4D68-BAFC-5B723B4959A2}" srcOrd="0" destOrd="0" presId="urn:microsoft.com/office/officeart/2005/8/layout/pyramid4"/>
    <dgm:cxn modelId="{A07F1426-3559-4E91-8B1F-B4815D11F859}" type="presOf" srcId="{A8285064-8C2A-4FC1-8AFB-647315A2E5B3}" destId="{7E451558-975B-4DA9-8BA5-DB63F988F50F}" srcOrd="0" destOrd="0" presId="urn:microsoft.com/office/officeart/2005/8/layout/pyramid4"/>
    <dgm:cxn modelId="{4FF4B22D-C296-4C6E-B745-7AA02D28663E}" type="presOf" srcId="{84C1AF0A-4BDC-4E70-A2A6-0445999CD9C0}" destId="{7EEB3645-1D5E-48CB-8D0D-D9EE8AB95BC6}" srcOrd="0" destOrd="0" presId="urn:microsoft.com/office/officeart/2005/8/layout/pyramid4"/>
    <dgm:cxn modelId="{81B89761-7179-401C-B481-6BC44A10C3BA}" type="presOf" srcId="{B24A097D-8752-4DF2-B6F7-3694703B373B}" destId="{15644203-C6D5-4392-8104-B9196A3C3E26}" srcOrd="0" destOrd="0" presId="urn:microsoft.com/office/officeart/2005/8/layout/pyramid4"/>
    <dgm:cxn modelId="{242E8B56-12B0-45AA-928A-3978258ACF4C}" srcId="{B24A097D-8752-4DF2-B6F7-3694703B373B}" destId="{A8285064-8C2A-4FC1-8AFB-647315A2E5B3}" srcOrd="1" destOrd="0" parTransId="{088BEA7C-1E67-48F3-A5CB-81E551F34AE4}" sibTransId="{38C729D5-6BF8-4E89-A5DD-AB3B787A1813}"/>
    <dgm:cxn modelId="{BB211B9A-C055-44A8-9A38-C926B99FB641}" srcId="{B24A097D-8752-4DF2-B6F7-3694703B373B}" destId="{55808099-D482-4CBC-A967-712BB63AC718}" srcOrd="0" destOrd="0" parTransId="{AAFAB6F8-6DC2-448A-B4E2-2B15FCE590E9}" sibTransId="{8E498EF2-73C1-4593-9C71-8CE4FDBEFEFB}"/>
    <dgm:cxn modelId="{682B6BAF-B231-4E94-96DC-F048ADCF0A68}" srcId="{B24A097D-8752-4DF2-B6F7-3694703B373B}" destId="{A5B3FC30-CF92-46BE-B434-14E6A87706F3}" srcOrd="3" destOrd="0" parTransId="{D38461CE-5A93-4907-AC98-0B89B67EE7AF}" sibTransId="{124DC965-0B7C-4469-86D4-30B989871996}"/>
    <dgm:cxn modelId="{4FFAB9DA-D5AD-4F44-B04E-51B9530E8107}" type="presOf" srcId="{55808099-D482-4CBC-A967-712BB63AC718}" destId="{C56E3DF9-BC92-4C71-A13F-1F184BB2AF83}" srcOrd="0" destOrd="0" presId="urn:microsoft.com/office/officeart/2005/8/layout/pyramid4"/>
    <dgm:cxn modelId="{4783F6EB-3AA5-4B75-BE15-DEA892F8B85F}" srcId="{B24A097D-8752-4DF2-B6F7-3694703B373B}" destId="{84C1AF0A-4BDC-4E70-A2A6-0445999CD9C0}" srcOrd="2" destOrd="0" parTransId="{AC628629-54F2-46AE-BB0A-9E56A7C9CF6C}" sibTransId="{B5D6E4C9-FE4F-4440-8714-39D549807D8F}"/>
    <dgm:cxn modelId="{0386464E-7604-4EDD-ABD7-3A6BC1549D04}" type="presParOf" srcId="{15644203-C6D5-4392-8104-B9196A3C3E26}" destId="{C56E3DF9-BC92-4C71-A13F-1F184BB2AF83}" srcOrd="0" destOrd="0" presId="urn:microsoft.com/office/officeart/2005/8/layout/pyramid4"/>
    <dgm:cxn modelId="{5AD365B3-0945-4A7D-B064-0799C87DF9DD}" type="presParOf" srcId="{15644203-C6D5-4392-8104-B9196A3C3E26}" destId="{7E451558-975B-4DA9-8BA5-DB63F988F50F}" srcOrd="1" destOrd="0" presId="urn:microsoft.com/office/officeart/2005/8/layout/pyramid4"/>
    <dgm:cxn modelId="{20CE7592-010A-41E2-BDCA-222BBED89537}" type="presParOf" srcId="{15644203-C6D5-4392-8104-B9196A3C3E26}" destId="{7EEB3645-1D5E-48CB-8D0D-D9EE8AB95BC6}" srcOrd="2" destOrd="0" presId="urn:microsoft.com/office/officeart/2005/8/layout/pyramid4"/>
    <dgm:cxn modelId="{12114430-8883-417B-9013-974E386AFE1B}" type="presParOf" srcId="{15644203-C6D5-4392-8104-B9196A3C3E26}" destId="{3C499B29-69FA-4D68-BAFC-5B723B4959A2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6E3DF9-BC92-4C71-A13F-1F184BB2AF83}">
      <dsp:nvSpPr>
        <dsp:cNvPr id="0" name=""/>
        <dsp:cNvSpPr/>
      </dsp:nvSpPr>
      <dsp:spPr>
        <a:xfrm>
          <a:off x="2491994" y="0"/>
          <a:ext cx="2587167" cy="2587167"/>
        </a:xfrm>
        <a:prstGeom prst="triangle">
          <a:avLst/>
        </a:prstGeom>
        <a:solidFill>
          <a:srgbClr val="F1D8D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>
            <a:solidFill>
              <a:schemeClr val="tx1"/>
            </a:solidFill>
          </a:endParaRPr>
        </a:p>
      </dsp:txBody>
      <dsp:txXfrm>
        <a:off x="3138786" y="1293584"/>
        <a:ext cx="1293583" cy="1293583"/>
      </dsp:txXfrm>
    </dsp:sp>
    <dsp:sp modelId="{7E451558-975B-4DA9-8BA5-DB63F988F50F}">
      <dsp:nvSpPr>
        <dsp:cNvPr id="0" name=""/>
        <dsp:cNvSpPr/>
      </dsp:nvSpPr>
      <dsp:spPr>
        <a:xfrm>
          <a:off x="1198411" y="2587167"/>
          <a:ext cx="2587167" cy="2587167"/>
        </a:xfrm>
        <a:prstGeom prst="triangle">
          <a:avLst/>
        </a:prstGeom>
        <a:pattFill prst="wdUpDiag">
          <a:fgClr>
            <a:srgbClr val="F1D8D4"/>
          </a:fgClr>
          <a:bgClr>
            <a:schemeClr val="bg1"/>
          </a:bgClr>
        </a:patt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200" kern="1200">
            <a:solidFill>
              <a:schemeClr val="tx1"/>
            </a:solidFill>
          </a:endParaRPr>
        </a:p>
      </dsp:txBody>
      <dsp:txXfrm>
        <a:off x="1845203" y="3880751"/>
        <a:ext cx="1293583" cy="1293583"/>
      </dsp:txXfrm>
    </dsp:sp>
    <dsp:sp modelId="{7EEB3645-1D5E-48CB-8D0D-D9EE8AB95BC6}">
      <dsp:nvSpPr>
        <dsp:cNvPr id="0" name=""/>
        <dsp:cNvSpPr/>
      </dsp:nvSpPr>
      <dsp:spPr>
        <a:xfrm rot="10800000">
          <a:off x="2491994" y="2587167"/>
          <a:ext cx="2587167" cy="2587167"/>
        </a:xfrm>
        <a:prstGeom prst="triangle">
          <a:avLst/>
        </a:prstGeom>
        <a:solidFill>
          <a:srgbClr val="E3B0A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>
            <a:solidFill>
              <a:schemeClr val="tx1"/>
            </a:solidFill>
          </a:endParaRPr>
        </a:p>
      </dsp:txBody>
      <dsp:txXfrm rot="10800000">
        <a:off x="3138786" y="2587167"/>
        <a:ext cx="1293583" cy="1293583"/>
      </dsp:txXfrm>
    </dsp:sp>
    <dsp:sp modelId="{3C499B29-69FA-4D68-BAFC-5B723B4959A2}">
      <dsp:nvSpPr>
        <dsp:cNvPr id="0" name=""/>
        <dsp:cNvSpPr/>
      </dsp:nvSpPr>
      <dsp:spPr>
        <a:xfrm>
          <a:off x="3785578" y="2587167"/>
          <a:ext cx="2587167" cy="2587167"/>
        </a:xfrm>
        <a:prstGeom prst="triangle">
          <a:avLst/>
        </a:prstGeom>
        <a:solidFill>
          <a:srgbClr val="F1D8D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800" kern="1200">
            <a:solidFill>
              <a:schemeClr val="tx1"/>
            </a:solidFill>
            <a:latin typeface="Source Sans Pro SemiBold"/>
            <a:ea typeface="Source Sans Pro SemiBold"/>
            <a:cs typeface="+mn-cs"/>
          </a:endParaRPr>
        </a:p>
      </dsp:txBody>
      <dsp:txXfrm>
        <a:off x="4432370" y="3880751"/>
        <a:ext cx="1293583" cy="1293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36.67622" units="1/cm"/>
          <inkml:channelProperty channel="Y" name="resolution" value="36.64122" units="1/cm"/>
          <inkml:channelProperty channel="T" name="resolution" value="1" units="1/dev"/>
        </inkml:channelProperties>
      </inkml:inkSource>
      <inkml:timestamp xml:id="ts0" timeString="2023-09-12T08:21:46.20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9499 4286 0,'-14'0'109,"-12"-26"-93,13 26-1,-40-40 1,-40-13 0,67 40-16,-107-66 15,94 79 1,-80-53 15,39 13-15,54 27-1,-54-14 1,-12-12 0,12 12-1,41 14 1,-54-14-1,40 1-15,-119-14 16,119 14 0,14 13-16,-173-27 15,80 27 1,-14-27 15,-26-13-15,27 13-1,26 14-15,13 13 16,0 13 0,40 0 15,-53 0-15,13-14-1,-53 14-15,14 0 31,39 0-15,-66 0 0,53 0-1,0 0 1,-14 0 0,-25 0-1,65 0 1,-52 14 15,12-1-15,1 13-1,-14 1 1,-39-1 0,-26 14-1,25-14 1,67 1-1,0-1 1,-13-12 0,66 12-1,-40-13 1,0 27 0,-26 0 15,66-27-16,-67 40 1,14-13 0,40-1-1,-14-12 1,27 12 0,-26 14-1,25-13 1,-25 0-1,-40 52 1,105-92 15,1 40-31,-1-27 16,-65 53 0,-1-13-16,53-13 15,-39 26 1,26-13-1,-13 13 17,-53 53-17,92-66-15,-12-26 0,25-1 32,-39 53-17,14-12 1,-1 38-1,27-78 1,-14 39 0,-39 80-1,53-120 1,-13 80 0,-14 13-1,0-13 16,27-27-15,-13 14 0,12 52-1,1-92 1,13 26 0,0 67-1,0-67 1,0 14-1,0 26 1,0 0 15,27-40-15,-1 54 0,14 12-1,-27-39 1,27 26-1,12 1 1,-25-14 0,13-40-1,-27 14 1,40-1 0,-14 1-1,1-27 1,-13 0-1,12-13 1,14 53 0,-13-27-1,39 67 1,-13-27 0,-26-40 15,39 54-31,1-1 15,-27-39 17,39 52-17,-25-39 1,-1-27 0,13 40-1,40 0 1,-26 0-1,13-26 1,-40-40 0,13 0-1,-13 0 1,14-27 15,-28 1-15,41-1-1,66 1 1,39-27 0,-26 13-1,80-13 1,-27 0 0,-40 0-1,-27 0 1,-12 0-1,0 0 1,26-13 0,26-14 15,-13 1-31,0-1 16,27 1-1,-66 13 1,65-27 15,-39 13-15,0-26-1,13 14 1,120-41 0,-41 41-1,-92-14 1,-26-13-1,39-14 1,-79 27 0,0 0-1,-27 1 1,0-1 0,-13 13 15,1-13-16,-14 13 1,39-39 0,-39 53-1,13-27 1,-53 39-16,27-25 16,-13 12-1,12-26 1,-25 27-16,52-67 15,-53 80 1,53-66 15,53-93-15,-53 53 0,-26 26-1,26-26 1,-39 40-1,-1 39 1,0-13-16,1 0 16,-14-26-1,27-14 1,0-39 0,-1-27-1,1 66 1,0-79-1,-14-13 1,0 79 0,1-52-1,-27-1 1,26-13 15,-26 26-15,0 27-1,0-53 1,0 40 0,0 13-1,0 13 1,0-13 0,-13-66-1,-13 39 1,-1-39-1,1-13 1,-14 79 15,0-14-15,14 14 0,0 53-1,12 26 1,-12-12-1,26 38 1,-13 14-16,13-13 16,-14 0 15,-25-27-15,-1 14-1,14-1 1,-27 1 15,39 26-31,1-13 78,0 13-62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36.67622" units="1/cm"/>
          <inkml:channelProperty channel="Y" name="resolution" value="36.64122" units="1/cm"/>
          <inkml:channelProperty channel="T" name="resolution" value="1" units="1/dev"/>
        </inkml:channelProperties>
      </inkml:inkSource>
      <inkml:timestamp xml:id="ts0" timeString="2023-09-12T08:21:54.71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31353 9446 0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B06FD-D711-124E-A3E3-0FBE1F8F0CE4}" type="datetimeFigureOut">
              <a:rPr lang="nb-NO" smtClean="0"/>
              <a:t>12.09.2023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B4BBF-70B9-8047-B02F-2484F1EA6A4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3860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Brukerveiledning:</a:t>
            </a:r>
          </a:p>
          <a:p>
            <a:r>
              <a:rPr lang="nb-NO" dirty="0"/>
              <a:t>Målet med dette spørsmålet er å sette i gang en tankeprosess hos de brukerutvalget før de får en gjennomgang av innholdet i tillitsreformen. Dette spørsmålet kan du stille til hele gruppen, og la de dele litt i plenum. 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BC2A0-D0AE-493D-9512-5339A798562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5172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Samtidig har en av fire kun grunnskole som høyeste fullførte utdanning. Oslo skiller seg ut med lavest andel, mens Nord-Norge og Innlandet har flest med kun grunnskole. </a:t>
            </a:r>
          </a:p>
          <a:p>
            <a:endParaRPr lang="nb-NO" dirty="0"/>
          </a:p>
          <a:p>
            <a:r>
              <a:rPr lang="nb-NO" dirty="0"/>
              <a:t>Figuren viser andelen av befolkningen (over 16 år) med grunnskole som høyeste fullførte utdanning. Altså gruppen som i størst grad har problem med å få jobb. Totalt har om lag en av fire personer kun grunnskole som høyeste fullførte utdanning. Andelen er høyest i Nord-Norge og Innlandet.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B4BBF-70B9-8047-B02F-2484F1EA6A40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2858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/>
              <a:t>Brukerveiledning: </a:t>
            </a:r>
          </a:p>
          <a:p>
            <a:r>
              <a:rPr lang="nb-NO"/>
              <a:t>Denne sliden gir oversikt over tanken bak og formålet med tillitsreformen fra regjerningen, og i tillegg siteres NAV-direktøren på hva tillitsreformen skal bety for oss i NAV.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BC2A0-D0AE-493D-9512-5339A798562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498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b-NO" b="1" dirty="0"/>
              <a:t>Talepunkter</a:t>
            </a:r>
            <a:r>
              <a:rPr lang="nb-NO" dirty="0"/>
              <a:t>: </a:t>
            </a:r>
          </a:p>
          <a:p>
            <a:pPr>
              <a:defRPr/>
            </a:pPr>
            <a:r>
              <a:rPr lang="nb-NO" dirty="0"/>
              <a:t>I løpet av våren 2023 jobbes det med å skaffe innsikt i hva som utfordrer tilliten i organisasjonen gjennom ulike aktiviteter. I oktober skal det legges fram forslag til tiltak som kan utvikle tillitsdimensjonen i NAV. Dette vil bli en første runde med forbedringsarbeid. Det skal jobbes videre med tillitsreformen etter dette og den skal prege arbeidet i organisasjonen vår over tid.  </a:t>
            </a:r>
          </a:p>
          <a:p>
            <a:pPr>
              <a:defRPr/>
            </a:pPr>
            <a:endParaRPr lang="nb-NO" i="0" dirty="0"/>
          </a:p>
          <a:p>
            <a:pPr marL="0" indent="0">
              <a:buNone/>
              <a:defRPr/>
            </a:pPr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BC2A0-D0AE-493D-9512-5339A798562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829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>
                <a:cs typeface="Calibri"/>
              </a:rPr>
              <a:t>Talepunkter</a:t>
            </a:r>
            <a:r>
              <a:rPr lang="nb-NO" dirty="0">
                <a:cs typeface="Calibri"/>
              </a:rPr>
              <a:t>: Utfyllende informasjon om hvordan vi skal jobbe med de fem målene som er satt for arbeidet med tillitsreformen i NAV:</a:t>
            </a:r>
            <a:endParaRPr lang="nb-NO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1" dirty="0">
                <a:solidFill>
                  <a:schemeClr val="tx1"/>
                </a:solidFill>
                <a:latin typeface="Source Sans Pro Semibold"/>
                <a:ea typeface="Source Sans Pro Semibold"/>
                <a:cs typeface="Arial" panose="020B0604020202020204" pitchFamily="34" charset="0"/>
              </a:rPr>
              <a:t>Styrke handlingsrommet for lokal kompetanse- og tjenesteutvikling -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"/>
                <a:ea typeface="Source Sans Pro"/>
              </a:rPr>
              <a:t>Undersøke 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"/>
                <a:ea typeface="Source Sans Pro"/>
              </a:rPr>
              <a:t>omfanget</a:t>
            </a:r>
            <a:r>
              <a:rPr kumimoji="0" lang="nb-NO" sz="1200" i="0" u="none" strike="noStrike" kern="1200" cap="none" spc="0" normalizeH="0" baseline="0" noProof="0" dirty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"/>
                <a:ea typeface="Source Sans Pro"/>
              </a:rPr>
              <a:t> av lokal kompetanse- og tjenesteutvikling, samt 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"/>
                <a:ea typeface="+mn-lt"/>
                <a:cs typeface="Calibri" panose="020F0502020204030204"/>
              </a:rPr>
              <a:t>foreslå forsøk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"/>
                <a:ea typeface="+mn-lt"/>
                <a:cs typeface="Calibri" panose="020F0502020204030204"/>
              </a:rPr>
              <a:t>som legger til rette for lokalt forankret tjenesteutvikling og større handlingsrom .   </a:t>
            </a:r>
            <a:endParaRPr lang="nb-NO" sz="1200" dirty="0">
              <a:solidFill>
                <a:schemeClr val="tx1"/>
              </a:solidFill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1" dirty="0">
                <a:solidFill>
                  <a:srgbClr val="262626"/>
                </a:solidFill>
                <a:latin typeface="Source Sans Pro SemiBold"/>
                <a:ea typeface="Source Sans Pro SemiBold"/>
              </a:rPr>
              <a:t>Forbedre mål- og resultatstyringen for å gi mer handlingsrom i førstelinjen </a:t>
            </a:r>
            <a:r>
              <a:rPr lang="nb-NO" sz="1200" dirty="0">
                <a:solidFill>
                  <a:srgbClr val="262626"/>
                </a:solidFill>
                <a:latin typeface="Source Sans Pro SemiBold"/>
                <a:ea typeface="Source Sans Pro SemiBold"/>
              </a:rPr>
              <a:t>-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"/>
                <a:ea typeface="Source Sans Pro"/>
              </a:rPr>
              <a:t>Undersøke 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"/>
                <a:ea typeface="Source Sans Pro"/>
              </a:rPr>
              <a:t>hvordan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"/>
                <a:ea typeface="Source Sans Pro"/>
              </a:rPr>
              <a:t> mål og resultatstyringen påvirker lokalt handlingsrom, </a:t>
            </a:r>
            <a:r>
              <a:rPr lang="nb-NO" sz="1200" b="1" dirty="0">
                <a:solidFill>
                  <a:srgbClr val="403D3D"/>
                </a:solidFill>
                <a:latin typeface="Source Sans Pro"/>
                <a:ea typeface="Source Sans Pro"/>
              </a:rPr>
              <a:t>tydeliggjøre dilemmaer </a:t>
            </a:r>
            <a:r>
              <a:rPr lang="nb-NO" sz="1200" dirty="0">
                <a:solidFill>
                  <a:srgbClr val="403D3D"/>
                </a:solidFill>
                <a:latin typeface="Source Sans Pro"/>
                <a:ea typeface="Source Sans Pro"/>
              </a:rPr>
              <a:t>og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"/>
                <a:ea typeface="Source Sans Pro"/>
              </a:rPr>
              <a:t>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"/>
                <a:ea typeface="+mn-lt"/>
                <a:cs typeface="Calibri" panose="020F0502020204030204"/>
              </a:rPr>
              <a:t>anbefale hvordan man kan 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"/>
                <a:ea typeface="+mn-lt"/>
                <a:cs typeface="Calibri" panose="020F0502020204030204"/>
              </a:rPr>
              <a:t>tilrettelegge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"/>
                <a:ea typeface="+mn-lt"/>
                <a:cs typeface="Calibri" panose="020F0502020204030204"/>
              </a:rPr>
              <a:t> </a:t>
            </a:r>
            <a:r>
              <a:rPr lang="nb-NO" sz="1200" dirty="0">
                <a:solidFill>
                  <a:srgbClr val="403D3D"/>
                </a:solidFill>
                <a:latin typeface="Source Sans Pro"/>
                <a:ea typeface="+mn-lt"/>
                <a:cs typeface="Calibri" panose="020F0502020204030204"/>
              </a:rPr>
              <a:t>for større 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"/>
                <a:ea typeface="+mn-lt"/>
                <a:cs typeface="Calibri" panose="020F0502020204030204"/>
              </a:rPr>
              <a:t> faglig handlingsrom i førstelinjen gjennom </a:t>
            </a:r>
            <a:r>
              <a:rPr kumimoji="0" lang="nb-NO" sz="1200" i="0" u="none" strike="noStrike" kern="1200" cap="none" spc="0" normalizeH="0" baseline="0" noProof="0" dirty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"/>
                <a:ea typeface="+mn-lt"/>
                <a:cs typeface="Calibri" panose="020F0502020204030204"/>
              </a:rPr>
              <a:t>forbedringer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"/>
                <a:ea typeface="+mn-lt"/>
                <a:cs typeface="Calibri" panose="020F0502020204030204"/>
              </a:rPr>
              <a:t> i mål- og resultatstyringen. </a:t>
            </a:r>
            <a:endParaRPr lang="nb-NO" sz="1200" b="1" dirty="0">
              <a:solidFill>
                <a:schemeClr val="tx1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1" dirty="0">
                <a:solidFill>
                  <a:schemeClr val="tx1"/>
                </a:solidFill>
                <a:latin typeface="Source Sans Pro SemiBold"/>
                <a:ea typeface="Source Sans Pro SemiBold"/>
              </a:rPr>
              <a:t>Styrking av partssamarbeidet </a:t>
            </a:r>
            <a:r>
              <a:rPr lang="nb-NO" sz="1200" dirty="0">
                <a:solidFill>
                  <a:schemeClr val="tx1"/>
                </a:solidFill>
                <a:latin typeface="Source Sans Pro SemiBold"/>
                <a:ea typeface="Source Sans Pro SemiBold"/>
              </a:rPr>
              <a:t>- </a:t>
            </a:r>
            <a:r>
              <a:rPr lang="nb-NO" sz="1200" b="0" i="0" u="none" strike="noStrike" dirty="0">
                <a:solidFill>
                  <a:srgbClr val="403D3D"/>
                </a:solidFill>
                <a:effectLst/>
                <a:latin typeface="Source Sans Pro"/>
                <a:ea typeface="Source Sans Pro"/>
              </a:rPr>
              <a:t>Undersøke </a:t>
            </a:r>
            <a:r>
              <a:rPr lang="nb-NO" sz="1200" b="1" i="0" u="none" strike="noStrike" dirty="0">
                <a:solidFill>
                  <a:srgbClr val="403D3D"/>
                </a:solidFill>
                <a:effectLst/>
                <a:latin typeface="Source Sans Pro"/>
                <a:ea typeface="Source Sans Pro"/>
              </a:rPr>
              <a:t>hvordan</a:t>
            </a:r>
            <a:r>
              <a:rPr lang="nb-NO" sz="1200" b="0" i="0" u="none" strike="noStrike" dirty="0">
                <a:solidFill>
                  <a:srgbClr val="403D3D"/>
                </a:solidFill>
                <a:effectLst/>
                <a:latin typeface="Source Sans Pro"/>
                <a:ea typeface="Source Sans Pro"/>
              </a:rPr>
              <a:t> medbestemmelsesapparatet trekkes inn i prosessene med mål og resultatstyring og lokal tjenesteutvikling.  </a:t>
            </a:r>
            <a:r>
              <a:rPr lang="nb-NO" sz="1200" b="1" i="0" u="none" strike="noStrike" dirty="0">
                <a:solidFill>
                  <a:srgbClr val="403D3D"/>
                </a:solidFill>
                <a:effectLst/>
                <a:latin typeface="Source Sans Pro"/>
                <a:ea typeface="Source Sans Pro"/>
              </a:rPr>
              <a:t>Foreslå tiltak </a:t>
            </a:r>
            <a:r>
              <a:rPr lang="nb-NO" sz="1200" b="0" i="0" u="none" strike="noStrike" dirty="0">
                <a:solidFill>
                  <a:srgbClr val="403D3D"/>
                </a:solidFill>
                <a:effectLst/>
                <a:latin typeface="Source Sans Pro"/>
                <a:ea typeface="Source Sans Pro"/>
              </a:rPr>
              <a:t>for styrking av partsamarbeidet på alle nivåer.</a:t>
            </a:r>
            <a:endParaRPr kumimoji="0" lang="nb-NO" sz="1200" b="1" i="0" u="none" strike="noStrike" cap="none" spc="0" normalizeH="0" baseline="0" noProof="0" dirty="0">
              <a:ln>
                <a:noFill/>
              </a:ln>
              <a:solidFill>
                <a:srgbClr val="403D3D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kumimoji="0" lang="nb-NO" sz="1200" b="1" i="0" u="none" strike="noStrike" cap="none" spc="0" normalizeH="0" baseline="0" noProof="0" dirty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 SemiBold"/>
                <a:ea typeface="Source Sans Pro SemiBold"/>
                <a:cs typeface="Arial"/>
              </a:rPr>
              <a:t>Videreutvikle tilliten internt og i møte med brukerne - </a:t>
            </a:r>
            <a:r>
              <a:rPr lang="nb-NO" sz="1200" dirty="0">
                <a:solidFill>
                  <a:srgbClr val="403D3D"/>
                </a:solidFill>
                <a:latin typeface="Source Sans Pro"/>
                <a:ea typeface="Source Sans Pro"/>
              </a:rPr>
              <a:t>Identifisere </a:t>
            </a:r>
            <a:r>
              <a:rPr lang="nb-NO" sz="1200" b="1" dirty="0">
                <a:solidFill>
                  <a:srgbClr val="403D3D"/>
                </a:solidFill>
                <a:latin typeface="Source Sans Pro"/>
                <a:ea typeface="Source Sans Pro"/>
              </a:rPr>
              <a:t>hva</a:t>
            </a:r>
            <a:r>
              <a:rPr lang="nb-NO" b="1" dirty="0">
                <a:solidFill>
                  <a:srgbClr val="403D3D"/>
                </a:solidFill>
                <a:latin typeface="Source Sans Pro"/>
                <a:ea typeface="Source Sans Pro"/>
              </a:rPr>
              <a:t> </a:t>
            </a:r>
            <a:r>
              <a:rPr lang="nb-NO" sz="1200" dirty="0">
                <a:solidFill>
                  <a:srgbClr val="403D3D"/>
                </a:solidFill>
                <a:latin typeface="Source Sans Pro"/>
                <a:ea typeface="Source Sans Pro"/>
              </a:rPr>
              <a:t> vi skal jobbe med for å videreutvikle tilliten på den enkelte arbeidsplass, mellom enheter og i møte med brukerne.</a:t>
            </a:r>
            <a:endParaRPr lang="nb-NO" sz="1200" dirty="0">
              <a:solidFill>
                <a:srgbClr val="403D3D"/>
              </a:solidFill>
              <a:latin typeface="Source Sans Pro"/>
              <a:ea typeface="Source Sans Pro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dirty="0">
              <a:cs typeface="Calibri"/>
            </a:endParaRPr>
          </a:p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BC2A0-D0AE-493D-9512-5339A798562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986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b-NO" b="1" dirty="0"/>
              <a:t>Brukerveiledning</a:t>
            </a:r>
            <a:r>
              <a:rPr lang="nb-NO" dirty="0"/>
              <a:t>:   </a:t>
            </a:r>
          </a:p>
          <a:p>
            <a:r>
              <a:rPr lang="nb-NO" dirty="0"/>
              <a:t>Formålet med denne sliden er at tillit kan forstås i ulike perspektiver. Dette kan være til hjelp når man skal diskutere refleksjonsoppgavene.</a:t>
            </a:r>
          </a:p>
          <a:p>
            <a:endParaRPr lang="nb-NO" dirty="0">
              <a:cs typeface="Calibri"/>
            </a:endParaRPr>
          </a:p>
          <a:p>
            <a:r>
              <a:rPr lang="nb-NO" dirty="0">
                <a:cs typeface="Calibri"/>
              </a:rPr>
              <a:t>Tillit i samfunnet ikke omfattes av mandatet.</a:t>
            </a:r>
          </a:p>
          <a:p>
            <a:endParaRPr lang="nb-NO" dirty="0">
              <a:cs typeface="Calibri"/>
            </a:endParaRPr>
          </a:p>
          <a:p>
            <a:r>
              <a:rPr lang="nb-NO" b="0" i="0" dirty="0">
                <a:solidFill>
                  <a:srgbClr val="333333"/>
                </a:solidFill>
                <a:effectLst/>
                <a:latin typeface="RecifeTextWeb"/>
              </a:rPr>
              <a:t>Relasjonell tillit er tilliten man utvikler i en relasjon, f.eks. med kolleger, leder og bruker. Denne tilliten vises tydelig gjennom hvordan vi kommuniserer og samarbeider med hverandre, hvordan vi utøver service og gir informasjon og hvordan man leder medarbeiderne. </a:t>
            </a:r>
          </a:p>
          <a:p>
            <a:endParaRPr lang="nb-NO" b="0" i="0" dirty="0">
              <a:solidFill>
                <a:srgbClr val="333333"/>
              </a:solidFill>
              <a:effectLst/>
              <a:latin typeface="RecifeTextWeb"/>
            </a:endParaRPr>
          </a:p>
          <a:p>
            <a:r>
              <a:rPr lang="nb-NO" dirty="0"/>
              <a:t>Organisasjonstillit er den tilliten man bygger/viser gjennom strukturene i organisasjonen: 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Utvikler tjenestene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(f.eks. system, arbeidsprosesser, oppgavefordeling, brevutforming)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Driver mål og resultatstyring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(f.eks. mål, rapporteringsstruktur, dokumentasjonskrav, rutiner, kontroll). Her kan det være viktig å diskutere balansen mellom krav/kontroll og handlingsrom.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Utøver ledelse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 (krav, kontroll, delegering).</a:t>
            </a:r>
          </a:p>
          <a:p>
            <a:endParaRPr lang="nb-NO" b="0" i="0" dirty="0">
              <a:solidFill>
                <a:srgbClr val="333333"/>
              </a:solidFill>
              <a:effectLst/>
              <a:latin typeface="RecifeTextWeb"/>
            </a:endParaRPr>
          </a:p>
          <a:p>
            <a:endParaRPr lang="nb-NO" b="0" i="0" dirty="0">
              <a:solidFill>
                <a:srgbClr val="333333"/>
              </a:solidFill>
              <a:effectLst/>
              <a:latin typeface="RecifeTextWeb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BC2A0-D0AE-493D-9512-5339A798562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619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strike="noStrike" dirty="0"/>
              <a:t>Brukerveiledning</a:t>
            </a:r>
            <a:r>
              <a:rPr lang="nb-NO" sz="1200" strike="noStrike" dirty="0"/>
              <a:t>:</a:t>
            </a:r>
          </a:p>
          <a:p>
            <a:r>
              <a:rPr lang="nb-NO" sz="1200" dirty="0"/>
              <a:t>Du kan selv velge hvilke spørsmål som er relevante å diskutere i eget brukerutvalg. </a:t>
            </a:r>
          </a:p>
          <a:p>
            <a:r>
              <a:rPr lang="nb-NO" sz="1200" dirty="0"/>
              <a:t>Om det er andre spørsmål du mener er mer relevant å diskutere, så velger du det. </a:t>
            </a:r>
          </a:p>
          <a:p>
            <a:endParaRPr lang="nb-NO" sz="1200" strike="noStrike" dirty="0"/>
          </a:p>
          <a:p>
            <a:pPr marL="171450" indent="-171450">
              <a:buFontTx/>
              <a:buChar char="-"/>
            </a:pPr>
            <a:endParaRPr lang="nb-NO" dirty="0">
              <a:cs typeface="Calibri"/>
            </a:endParaRPr>
          </a:p>
          <a:p>
            <a:pPr marL="171450" indent="-171450">
              <a:buFontTx/>
              <a:buChar char="-"/>
            </a:pPr>
            <a:endParaRPr lang="nb-NO" dirty="0"/>
          </a:p>
          <a:p>
            <a:pPr marL="171450" indent="-171450">
              <a:buFontTx/>
              <a:buChar char="-"/>
            </a:pPr>
            <a:endParaRPr lang="nb-NO" dirty="0"/>
          </a:p>
          <a:p>
            <a:pPr marL="171450" indent="-171450">
              <a:buFontTx/>
              <a:buChar char="-"/>
            </a:pPr>
            <a:endParaRPr lang="nb-NO" dirty="0"/>
          </a:p>
          <a:p>
            <a:pPr marL="171450" indent="-171450">
              <a:buFontTx/>
              <a:buChar char="-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BC2A0-D0AE-493D-9512-5339A798562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26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sz="1000">
                <a:solidFill>
                  <a:schemeClr val="tx2"/>
                </a:solidFill>
                <a:latin typeface="+mn-lt"/>
              </a:rPr>
              <a:t>Under storskalasamlingen ble flere viktige temaer diskutert ved hjelp av oppgavene som ble gjennomført. Mange hadde gode innspill og delte tanker, utfordringer, løsninger og ideer. Fra Post-it lappene som ble analysert i etterkant ble det identifisert flere temaer der vi generelt ser at det er mye av de samme utfordringene som vi har funnet i det tidligere innsiktsarbeidet. Hovedfunnene fra storskalasamlingen gir derfor støtte og bekreftelse for tidligere funn, samt noen nye vinklinger. </a:t>
            </a:r>
          </a:p>
          <a:p>
            <a:pPr marL="0" indent="0">
              <a:buNone/>
            </a:pPr>
            <a:r>
              <a:rPr lang="nb-NO" sz="1000">
                <a:solidFill>
                  <a:schemeClr val="tx2"/>
                </a:solidFill>
                <a:latin typeface="+mn-lt"/>
                <a:ea typeface="Source Sans Pro SemiBold"/>
              </a:rPr>
              <a:t>På tvers av de fire hovedoppgavene som ble gjort ble det identifisert flere temaer. Noen temaer var spesifikt knyttet til en oppgave, som for eksempel digitale systemer under hovedoppgave 4 «samhandling til det beste for bruker». Samtidig var det flere temaer som gikk igjen eller kan knyttes til hverandre som for eksempel organisering, partnerskapet og siloer som gikk igjen i de flere oppgavene. </a:t>
            </a:r>
            <a:endParaRPr lang="nb-NO" sz="1000">
              <a:solidFill>
                <a:schemeClr val="tx2"/>
              </a:solidFill>
              <a:latin typeface="+mn-lt"/>
              <a:cs typeface="Calibri"/>
            </a:endParaRPr>
          </a:p>
          <a:p>
            <a:pPr marL="0" indent="0">
              <a:buNone/>
            </a:pPr>
            <a:r>
              <a:rPr lang="nb-NO" sz="1000">
                <a:solidFill>
                  <a:schemeClr val="tx2"/>
                </a:solidFill>
                <a:latin typeface="+mn-lt"/>
              </a:rPr>
              <a:t>For å oppsummere hovedfunnene på tvers av oppgavene er gjennomgående utfordringer på tvers av ulike temaer illustrert til høyre.</a:t>
            </a:r>
          </a:p>
          <a:p>
            <a:endParaRPr lang="nb-NO" sz="100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C049F-5191-4DF7-9C6E-EEC293C0785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960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C049F-5191-4DF7-9C6E-EEC293C0785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869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A9652-8B23-4303-8DD9-125F2182BB03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0569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emf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CD74E5-8D3F-5F45-AF55-379CE17407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5314" y="2684746"/>
            <a:ext cx="6551347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C570008-A996-2D4B-88A3-9861CBD4F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315" y="4173253"/>
            <a:ext cx="5888738" cy="9911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8" name="Plassholder for bilde 3">
            <a:extLst>
              <a:ext uri="{FF2B5EF4-FFF2-40B4-BE49-F238E27FC236}">
                <a16:creationId xmlns:a16="http://schemas.microsoft.com/office/drawing/2014/main" id="{195ACC3E-6C58-8E40-A78D-5639EBDF9C43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 bwMode="auto">
          <a:xfrm>
            <a:off x="6160021" y="0"/>
            <a:ext cx="6031979" cy="6858000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solidFill>
            <a:srgbClr val="362F2A"/>
          </a:solidFill>
          <a:ln>
            <a:noFill/>
          </a:ln>
          <a:effectLst/>
        </p:spPr>
        <p:txBody>
          <a:bodyPr lIns="1440000" tIns="468000" bIns="0" anchor="ctr" anchorCtr="0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AB20B5-22F5-7F42-98FA-915865BDDA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314" y="6193407"/>
            <a:ext cx="5062686" cy="43180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5pPr marL="1517650" indent="0">
              <a:buNone/>
              <a:defRPr/>
            </a:lvl5pPr>
          </a:lstStyle>
          <a:p>
            <a:pPr lvl="0"/>
            <a:r>
              <a:rPr lang="en-GB" dirty="0"/>
              <a:t>Dato  //  </a:t>
            </a:r>
            <a:r>
              <a:rPr lang="en-GB" dirty="0" err="1"/>
              <a:t>Ansvarlig</a:t>
            </a:r>
            <a:endParaRPr lang="en-GB" dirty="0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1A4B6243-656A-E448-AE6D-5187B76AA0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6033" y="1089788"/>
            <a:ext cx="1249282" cy="78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24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d sir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630795E-AD26-E64A-9C79-FA3F9BB49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5788" y="6356350"/>
            <a:ext cx="3466263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1F69FF2-4FB1-3544-9B7F-A00D9E4C1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18421" y="6356350"/>
            <a:ext cx="741600" cy="365125"/>
          </a:xfrm>
        </p:spPr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5">
            <a:extLst>
              <a:ext uri="{FF2B5EF4-FFF2-40B4-BE49-F238E27FC236}">
                <a16:creationId xmlns:a16="http://schemas.microsoft.com/office/drawing/2014/main" id="{701CE543-F5B4-D84C-A6FC-FAFF3D0AAFC3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5973237" y="602647"/>
            <a:ext cx="5652706" cy="5652706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800"/>
              </a:spcBef>
              <a:buClr>
                <a:schemeClr val="accent2"/>
              </a:buClr>
              <a:buSzPct val="100000"/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6300D294-78C3-134A-B8DB-F895410ECD2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4951021" cy="4351338"/>
          </a:xfrm>
        </p:spPr>
        <p:txBody>
          <a:bodyPr/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FE2CAD38-4FD8-5D47-94F7-E677546BB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2400"/>
            <a:ext cx="5533571" cy="1072080"/>
          </a:xfrm>
        </p:spPr>
        <p:txBody>
          <a:bodyPr/>
          <a:lstStyle/>
          <a:p>
            <a:r>
              <a:rPr lang="nb-NO" dirty="0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761498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rkler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69CFF4-987B-5A43-8582-31F67145E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9603651-05EC-6948-B335-00924944B6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DCE326E-B227-394D-A659-399CE735C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ilde 5">
            <a:extLst>
              <a:ext uri="{FF2B5EF4-FFF2-40B4-BE49-F238E27FC236}">
                <a16:creationId xmlns:a16="http://schemas.microsoft.com/office/drawing/2014/main" id="{643807C2-292F-894E-874A-C85D7E9D69A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38200" y="1829345"/>
            <a:ext cx="3147582" cy="3147582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5324C5C5-907C-D34E-836F-29B532757AD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518119" y="1829345"/>
            <a:ext cx="3147582" cy="3147582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7" name="Plassholder for bilde 5">
            <a:extLst>
              <a:ext uri="{FF2B5EF4-FFF2-40B4-BE49-F238E27FC236}">
                <a16:creationId xmlns:a16="http://schemas.microsoft.com/office/drawing/2014/main" id="{BA339474-4310-4E4C-8300-B9375051CA4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8206218" y="1829345"/>
            <a:ext cx="3147582" cy="3147582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0" name="Plassholder for tekst 2">
            <a:extLst>
              <a:ext uri="{FF2B5EF4-FFF2-40B4-BE49-F238E27FC236}">
                <a16:creationId xmlns:a16="http://schemas.microsoft.com/office/drawing/2014/main" id="{3420036C-1838-DE4A-BADD-245630D31E5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080585" y="5161212"/>
            <a:ext cx="3398852" cy="963602"/>
          </a:xfrm>
        </p:spPr>
        <p:txBody>
          <a:bodyPr lIns="0" tIns="0" rIns="0" bIns="0" anchor="ctr">
            <a:noAutofit/>
          </a:bodyPr>
          <a:lstStyle>
            <a:lvl1pPr marL="36000" indent="0" algn="ctr">
              <a:spcBef>
                <a:spcPts val="600"/>
              </a:spcBef>
              <a:buSzPct val="100000"/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94BB1344-2B8D-6C4F-AF3C-799F28132DC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392484" y="5157975"/>
            <a:ext cx="3398852" cy="963602"/>
          </a:xfrm>
        </p:spPr>
        <p:txBody>
          <a:bodyPr lIns="0" tIns="0" rIns="0" bIns="0" anchor="ctr">
            <a:noAutofit/>
          </a:bodyPr>
          <a:lstStyle>
            <a:lvl1pPr marL="36000" indent="0" algn="ctr">
              <a:spcBef>
                <a:spcPts val="600"/>
              </a:spcBef>
              <a:buSzPct val="100000"/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2">
            <a:extLst>
              <a:ext uri="{FF2B5EF4-FFF2-40B4-BE49-F238E27FC236}">
                <a16:creationId xmlns:a16="http://schemas.microsoft.com/office/drawing/2014/main" id="{82C78190-F0C7-F94A-8B39-D2876F768B7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12565" y="5157975"/>
            <a:ext cx="3398852" cy="963602"/>
          </a:xfrm>
        </p:spPr>
        <p:txBody>
          <a:bodyPr lIns="0" tIns="0" rIns="0" bIns="0" anchor="ctr">
            <a:noAutofit/>
          </a:bodyPr>
          <a:lstStyle>
            <a:lvl1pPr marL="36000" indent="0" algn="ctr">
              <a:spcBef>
                <a:spcPts val="600"/>
              </a:spcBef>
              <a:buSzPct val="100000"/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76662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187046D5-FCF3-DD40-B896-2E3520046E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2DA0986-BEFB-4A44-98B6-D10264B4E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3">
            <a:extLst>
              <a:ext uri="{FF2B5EF4-FFF2-40B4-BE49-F238E27FC236}">
                <a16:creationId xmlns:a16="http://schemas.microsoft.com/office/drawing/2014/main" id="{92C05EAD-0F07-3B45-8747-833BB1F2A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723" r="1"/>
          <a:stretch/>
        </p:blipFill>
        <p:spPr bwMode="auto">
          <a:xfrm>
            <a:off x="1482417" y="660910"/>
            <a:ext cx="8995930" cy="510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CADDA05B-7DC7-D845-8F78-41EFC49121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37218" y="907450"/>
            <a:ext cx="7311543" cy="4363809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800"/>
              </a:spcBef>
              <a:buClr>
                <a:schemeClr val="accent2"/>
              </a:buClr>
              <a:buSzPct val="100000"/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99924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41F14D0C-5037-3D4E-9FB1-24B237B969F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7E7"/>
          </a:solidFill>
        </p:spPr>
        <p:txBody>
          <a:bodyPr lIns="0" tIns="1007999" bIns="0" anchor="ctr" anchorCtr="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4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27004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41F14D0C-5037-3D4E-9FB1-24B237B969F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7E7"/>
          </a:solidFill>
        </p:spPr>
        <p:txBody>
          <a:bodyPr lIns="0" tIns="1007999" bIns="0" anchor="ctr" anchorCtr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6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7FB01FB-60B2-5E41-A15B-1235CEC30B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978400"/>
            <a:ext cx="12192000" cy="1294006"/>
          </a:xfrm>
          <a:solidFill>
            <a:srgbClr val="3E3832">
              <a:alpha val="69804"/>
            </a:srgbClr>
          </a:solidFill>
        </p:spPr>
        <p:txBody>
          <a:bodyPr wrap="square" lIns="1440000" tIns="180000" rIns="1475999" bIns="216000" anchor="ctr" anchorCtr="0">
            <a:noAutofit/>
          </a:bodyPr>
          <a:lstStyle>
            <a:lvl1pPr marL="36000" indent="0" algn="ctr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3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16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32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16000">
              <a:spcBef>
                <a:spcPts val="700"/>
              </a:spcBef>
              <a:buClr>
                <a:schemeClr val="accent6"/>
              </a:buClr>
              <a:buSzPct val="110000"/>
              <a:defRPr sz="1600" baseline="0">
                <a:solidFill>
                  <a:srgbClr val="007272"/>
                </a:solidFill>
                <a:latin typeface="Segoe UI"/>
              </a:defRPr>
            </a:lvl4pPr>
            <a:lvl5pPr indent="-216000">
              <a:spcBef>
                <a:spcPts val="700"/>
              </a:spcBef>
              <a:buClr>
                <a:schemeClr val="accent6"/>
              </a:buClr>
              <a:buSzPct val="110000"/>
              <a:defRPr sz="1600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/>
            <a:r>
              <a:rPr lang="nb-NO" dirty="0"/>
              <a:t>Klikk for å redigere teksten</a:t>
            </a:r>
          </a:p>
        </p:txBody>
      </p:sp>
    </p:spTree>
    <p:extLst>
      <p:ext uri="{BB962C8B-B14F-4D97-AF65-F5344CB8AC3E}">
        <p14:creationId xmlns:p14="http://schemas.microsoft.com/office/powerpoint/2010/main" val="2066016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media 2">
            <a:extLst>
              <a:ext uri="{FF2B5EF4-FFF2-40B4-BE49-F238E27FC236}">
                <a16:creationId xmlns:a16="http://schemas.microsoft.com/office/drawing/2014/main" id="{873143D7-64FC-5342-9DED-8AE8E11EED5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nb-NO"/>
              <a:t>Klikk ikonet for å legge til media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01340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>
            <a:extLst>
              <a:ext uri="{FF2B5EF4-FFF2-40B4-BE49-F238E27FC236}">
                <a16:creationId xmlns:a16="http://schemas.microsoft.com/office/drawing/2014/main" id="{218187FF-9479-F146-8240-5C009B4119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1945" y="2948384"/>
            <a:ext cx="1528110" cy="96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78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med teks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C4ED5FE-FAC3-BD40-BDD1-8009A2F540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3550" y="3429000"/>
            <a:ext cx="8724900" cy="1222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teksten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107EB73A-062C-C045-956F-A891AF5815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1945" y="2013664"/>
            <a:ext cx="1528110" cy="96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44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82C2CD-AF5E-46C5-A084-A8527CD21B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FAD7D25-BB45-4636-816B-DEC66720B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B7CDC4E-8792-4375-BFAF-EE2C229B2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AA898-3EB1-4BF5-BAFD-0C2345752179}" type="datetimeFigureOut">
              <a:rPr lang="nb-NO" smtClean="0"/>
              <a:t>12.09.2023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4FDA2D0-05CC-4C5F-AE35-8B42E9EB7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4D92CC1-BC2E-4F2C-8B27-565375AA4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10E09-304A-41DC-BC8E-D07DB350D8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9538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nepag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3">
            <a:extLst>
              <a:ext uri="{FF2B5EF4-FFF2-40B4-BE49-F238E27FC236}">
                <a16:creationId xmlns:a16="http://schemas.microsoft.com/office/drawing/2014/main" id="{D1AA343F-F4D8-4CE9-9BD4-6B7C983B0C3C}"/>
              </a:ext>
            </a:extLst>
          </p:cNvPr>
          <p:cNvSpPr txBox="1">
            <a:spLocks/>
          </p:cNvSpPr>
          <p:nvPr userDrawn="1"/>
        </p:nvSpPr>
        <p:spPr>
          <a:xfrm>
            <a:off x="340095" y="512803"/>
            <a:ext cx="2578348" cy="684220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vert="horz" lIns="86400" tIns="86400" rIns="86400" bIns="864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29324F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defTabSz="1219200" hangingPunct="0"/>
            <a:r>
              <a:rPr lang="nb-NO" sz="2800" b="1" kern="0">
                <a:latin typeface="Source Sans Pro" panose="020B0503030403020204" pitchFamily="34" charset="0"/>
                <a:ea typeface="Baskerville" panose="02020502070401020303" pitchFamily="18" charset="0"/>
              </a:rPr>
              <a:t>NAV 2030</a:t>
            </a:r>
          </a:p>
        </p:txBody>
      </p:sp>
      <p:sp>
        <p:nvSpPr>
          <p:cNvPr id="3" name="TextBox 28">
            <a:extLst>
              <a:ext uri="{FF2B5EF4-FFF2-40B4-BE49-F238E27FC236}">
                <a16:creationId xmlns:a16="http://schemas.microsoft.com/office/drawing/2014/main" id="{6BF510DF-E8EC-4CDA-9EEE-740857932868}"/>
              </a:ext>
            </a:extLst>
          </p:cNvPr>
          <p:cNvSpPr txBox="1"/>
          <p:nvPr userDrawn="1"/>
        </p:nvSpPr>
        <p:spPr>
          <a:xfrm>
            <a:off x="340095" y="1061871"/>
            <a:ext cx="1141091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u="none" strike="noStrike" kern="0" cap="none" spc="0" normalizeH="0" baseline="0" noProof="0">
                <a:ln>
                  <a:noFill/>
                </a:ln>
                <a:solidFill>
                  <a:srgbClr val="29324F"/>
                </a:solidFill>
                <a:effectLst/>
                <a:uLnTx/>
                <a:uFillTx/>
                <a:latin typeface="Source Sans Pro" panose="020B0503030403020204" pitchFamily="34" charset="0"/>
                <a:ea typeface="Baskerville" panose="02020502070401020303" pitchFamily="18" charset="0"/>
              </a:rPr>
              <a:t>NAV bidrar til sosial og økonomisk trygghet, og fremmer overgang til arbeid og aktivitet</a:t>
            </a:r>
            <a:endParaRPr kumimoji="0" lang="nb-NO" sz="2200" u="none" strike="noStrike" kern="1200" cap="none" spc="0" normalizeH="0" baseline="0" noProof="0">
              <a:ln>
                <a:noFill/>
              </a:ln>
              <a:solidFill>
                <a:srgbClr val="29324F"/>
              </a:solidFill>
              <a:effectLst/>
              <a:uLnTx/>
              <a:uFillTx/>
              <a:latin typeface="Source Sans Pro" panose="020B0503030403020204" pitchFamily="34" charset="0"/>
              <a:ea typeface="Baskerville" panose="02020502070401020303" pitchFamily="18" charset="0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48F2DD9-0952-49D8-97D3-F245BEB495D5}"/>
              </a:ext>
            </a:extLst>
          </p:cNvPr>
          <p:cNvGrpSpPr/>
          <p:nvPr userDrawn="1"/>
        </p:nvGrpSpPr>
        <p:grpSpPr>
          <a:xfrm>
            <a:off x="335087" y="5884697"/>
            <a:ext cx="7609224" cy="676299"/>
            <a:chOff x="612969" y="2076996"/>
            <a:chExt cx="9721094" cy="864000"/>
          </a:xfrm>
        </p:grpSpPr>
        <p:pic>
          <p:nvPicPr>
            <p:cNvPr id="5" name="Bilde 4" descr="Et bilde som inneholder tekst, vindu&#10;&#10;Automatisk generert beskrivelse">
              <a:extLst>
                <a:ext uri="{FF2B5EF4-FFF2-40B4-BE49-F238E27FC236}">
                  <a16:creationId xmlns:a16="http://schemas.microsoft.com/office/drawing/2014/main" id="{CD69ABBB-F078-41D6-890C-8A00E6854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2969" y="2076996"/>
              <a:ext cx="864000" cy="864000"/>
            </a:xfrm>
            <a:prstGeom prst="rect">
              <a:avLst/>
            </a:prstGeom>
          </p:spPr>
        </p:pic>
        <p:pic>
          <p:nvPicPr>
            <p:cNvPr id="6" name="Bilde 5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207097EE-B36F-4955-BB44-154719851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1289" y="2165672"/>
              <a:ext cx="720000" cy="720000"/>
            </a:xfrm>
            <a:prstGeom prst="rect">
              <a:avLst/>
            </a:prstGeom>
          </p:spPr>
        </p:pic>
        <p:pic>
          <p:nvPicPr>
            <p:cNvPr id="7" name="Bilde 6">
              <a:extLst>
                <a:ext uri="{FF2B5EF4-FFF2-40B4-BE49-F238E27FC236}">
                  <a16:creationId xmlns:a16="http://schemas.microsoft.com/office/drawing/2014/main" id="{C67F38B9-A6C6-4AB2-8A5A-CF9F5F8D4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52676" y="2165672"/>
              <a:ext cx="720000" cy="720000"/>
            </a:xfrm>
            <a:prstGeom prst="rect">
              <a:avLst/>
            </a:prstGeom>
          </p:spPr>
        </p:pic>
        <p:pic>
          <p:nvPicPr>
            <p:cNvPr id="8" name="Bilde 7" descr="Et bilde som inneholder pil&#10;&#10;Automatisk generert beskrivelse">
              <a:extLst>
                <a:ext uri="{FF2B5EF4-FFF2-40B4-BE49-F238E27FC236}">
                  <a16:creationId xmlns:a16="http://schemas.microsoft.com/office/drawing/2014/main" id="{5F1D2A93-BF96-4118-AFE1-E397FD33D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78418" y="2165672"/>
              <a:ext cx="720000" cy="720000"/>
            </a:xfrm>
            <a:prstGeom prst="rect">
              <a:avLst/>
            </a:prstGeom>
          </p:spPr>
        </p:pic>
        <p:pic>
          <p:nvPicPr>
            <p:cNvPr id="9" name="Bilde 8">
              <a:extLst>
                <a:ext uri="{FF2B5EF4-FFF2-40B4-BE49-F238E27FC236}">
                  <a16:creationId xmlns:a16="http://schemas.microsoft.com/office/drawing/2014/main" id="{E85DE281-0D87-4AC1-8EF9-A87D69400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65547" y="2165672"/>
              <a:ext cx="720000" cy="720000"/>
            </a:xfrm>
            <a:prstGeom prst="rect">
              <a:avLst/>
            </a:prstGeom>
          </p:spPr>
        </p:pic>
        <p:pic>
          <p:nvPicPr>
            <p:cNvPr id="10" name="Bilde 9">
              <a:extLst>
                <a:ext uri="{FF2B5EF4-FFF2-40B4-BE49-F238E27FC236}">
                  <a16:creationId xmlns:a16="http://schemas.microsoft.com/office/drawing/2014/main" id="{083F46B9-2FD8-454B-AF94-3304D596B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14063" y="2165672"/>
              <a:ext cx="720000" cy="720000"/>
            </a:xfrm>
            <a:prstGeom prst="rect">
              <a:avLst/>
            </a:prstGeom>
          </p:spPr>
        </p:pic>
        <p:pic>
          <p:nvPicPr>
            <p:cNvPr id="11" name="Bilde 10" descr="Et bilde som inneholder tekst, utklipp, vektorgrafikk, skilt&#10;&#10;Automatisk generert beskrivelse">
              <a:extLst>
                <a:ext uri="{FF2B5EF4-FFF2-40B4-BE49-F238E27FC236}">
                  <a16:creationId xmlns:a16="http://schemas.microsoft.com/office/drawing/2014/main" id="{C23E16E5-1AA3-4BB2-8945-EBCCDF2EA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39805" y="2165672"/>
              <a:ext cx="720000" cy="720000"/>
            </a:xfrm>
            <a:prstGeom prst="rect">
              <a:avLst/>
            </a:prstGeom>
          </p:spPr>
        </p:pic>
        <p:pic>
          <p:nvPicPr>
            <p:cNvPr id="12" name="Bilde 11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86433AA8-CFA6-4259-9A5B-18AC43716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26934" y="2165672"/>
              <a:ext cx="720000" cy="720000"/>
            </a:xfrm>
            <a:prstGeom prst="rect">
              <a:avLst/>
            </a:prstGeom>
          </p:spPr>
        </p:pic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6A626887-746D-468E-A7B2-E7D1BD4E962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159" y="5636144"/>
            <a:ext cx="1798513" cy="881547"/>
          </a:xfrm>
          <a:prstGeom prst="rect">
            <a:avLst/>
          </a:prstGeom>
        </p:spPr>
      </p:pic>
      <p:pic>
        <p:nvPicPr>
          <p:cNvPr id="14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25F17EDC-90D9-436A-8977-2098EAD9EC3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5" y="1751590"/>
            <a:ext cx="3657600" cy="2057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0" h="0"/>
          </a:sp3d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98659D8A-A1B2-46F5-88D0-85BEA800840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9227" y="1761554"/>
            <a:ext cx="3657600" cy="2057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0" h="0"/>
          </a:sp3d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3C86063-92DD-48D5-964F-81169F927E8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8359" y="1751590"/>
            <a:ext cx="3657600" cy="2057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0" h="0"/>
          </a:sp3d>
        </p:spPr>
      </p:pic>
      <p:sp>
        <p:nvSpPr>
          <p:cNvPr id="17" name="Rounded Rectangle 13">
            <a:extLst>
              <a:ext uri="{FF2B5EF4-FFF2-40B4-BE49-F238E27FC236}">
                <a16:creationId xmlns:a16="http://schemas.microsoft.com/office/drawing/2014/main" id="{B3038B83-30AA-46E0-8E53-23E8094E26E5}"/>
              </a:ext>
            </a:extLst>
          </p:cNvPr>
          <p:cNvSpPr/>
          <p:nvPr userDrawn="1"/>
        </p:nvSpPr>
        <p:spPr>
          <a:xfrm>
            <a:off x="364272" y="2063872"/>
            <a:ext cx="1736904" cy="1502793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1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b="1" i="0" u="none" strike="noStrike" kern="1200" cap="none" spc="0" normalizeH="0" baseline="0" noProof="0">
                <a:ln>
                  <a:noFill/>
                </a:ln>
                <a:solidFill>
                  <a:srgbClr val="29324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Vi mobiliserer arbeidskraft i et arbeidsliv i omstilling</a:t>
            </a:r>
          </a:p>
        </p:txBody>
      </p: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43EAAA75-7EDF-4DF2-8EA8-BC8404E36B74}"/>
              </a:ext>
            </a:extLst>
          </p:cNvPr>
          <p:cNvSpPr/>
          <p:nvPr userDrawn="1"/>
        </p:nvSpPr>
        <p:spPr>
          <a:xfrm>
            <a:off x="4260953" y="2104696"/>
            <a:ext cx="1728000" cy="1502793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1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b="1" i="0" u="none" strike="noStrike" kern="1200" cap="none" spc="0" normalizeH="0" baseline="0" noProof="0">
                <a:ln>
                  <a:noFill/>
                </a:ln>
                <a:solidFill>
                  <a:srgbClr val="29324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Alle får pengene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b="1" i="0" u="none" strike="noStrike" kern="1200" cap="none" spc="0" normalizeH="0" baseline="0" noProof="0">
                <a:ln>
                  <a:noFill/>
                </a:ln>
                <a:solidFill>
                  <a:srgbClr val="29324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de har krav på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b="1" i="0" u="none" strike="noStrike" kern="1200" cap="none" spc="0" normalizeH="0" baseline="0" noProof="0">
                <a:ln>
                  <a:noFill/>
                </a:ln>
                <a:solidFill>
                  <a:srgbClr val="29324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– enkelt og forutsigbart</a:t>
            </a:r>
          </a:p>
        </p:txBody>
      </p:sp>
      <p:sp>
        <p:nvSpPr>
          <p:cNvPr id="19" name="Rounded Rectangle 13">
            <a:extLst>
              <a:ext uri="{FF2B5EF4-FFF2-40B4-BE49-F238E27FC236}">
                <a16:creationId xmlns:a16="http://schemas.microsoft.com/office/drawing/2014/main" id="{60FCD5C7-B5FA-4C4C-8F54-2555BA7EF15C}"/>
              </a:ext>
            </a:extLst>
          </p:cNvPr>
          <p:cNvSpPr/>
          <p:nvPr userDrawn="1"/>
        </p:nvSpPr>
        <p:spPr>
          <a:xfrm>
            <a:off x="8198283" y="2104697"/>
            <a:ext cx="1764000" cy="1502793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18000" rtlCol="0" anchor="ctr"/>
          <a:lstStyle/>
          <a:p>
            <a:pPr lvl="0" algn="ctr">
              <a:defRPr/>
            </a:pPr>
            <a:r>
              <a:rPr lang="nb-NO" b="1">
                <a:solidFill>
                  <a:srgbClr val="29324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Sammen finner vi løsninger med dem som trenger det mest</a:t>
            </a:r>
            <a:endParaRPr kumimoji="0" lang="nb-NO" b="1" i="0" u="none" strike="noStrike" kern="1200" cap="none" spc="0" normalizeH="0" baseline="0" noProof="0">
              <a:ln>
                <a:noFill/>
              </a:ln>
              <a:solidFill>
                <a:srgbClr val="29324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pic>
        <p:nvPicPr>
          <p:cNvPr id="20" name="Picture 4" descr="A picture containing person, indoor, person&#10;&#10;Description automatically generated">
            <a:extLst>
              <a:ext uri="{FF2B5EF4-FFF2-40B4-BE49-F238E27FC236}">
                <a16:creationId xmlns:a16="http://schemas.microsoft.com/office/drawing/2014/main" id="{227770FC-7FE3-4FDF-8FEB-152AA3508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3" b="61849"/>
          <a:stretch/>
        </p:blipFill>
        <p:spPr>
          <a:xfrm flipH="1">
            <a:off x="1755052" y="4149758"/>
            <a:ext cx="8681895" cy="1334356"/>
          </a:xfrm>
          <a:prstGeom prst="roundRect">
            <a:avLst/>
          </a:prstGeom>
        </p:spPr>
      </p:pic>
      <p:sp>
        <p:nvSpPr>
          <p:cNvPr id="21" name="Rounded Rectangle 40">
            <a:extLst>
              <a:ext uri="{FF2B5EF4-FFF2-40B4-BE49-F238E27FC236}">
                <a16:creationId xmlns:a16="http://schemas.microsoft.com/office/drawing/2014/main" id="{9319C225-E64E-4CB5-8729-581FC88B2CB6}"/>
              </a:ext>
            </a:extLst>
          </p:cNvPr>
          <p:cNvSpPr/>
          <p:nvPr userDrawn="1"/>
        </p:nvSpPr>
        <p:spPr>
          <a:xfrm>
            <a:off x="5791861" y="4316608"/>
            <a:ext cx="4354332" cy="10745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>
                <a:solidFill>
                  <a:srgbClr val="29324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Sammen løser vi samfunnsoppdraget</a:t>
            </a:r>
          </a:p>
        </p:txBody>
      </p:sp>
    </p:spTree>
    <p:extLst>
      <p:ext uri="{BB962C8B-B14F-4D97-AF65-F5344CB8AC3E}">
        <p14:creationId xmlns:p14="http://schemas.microsoft.com/office/powerpoint/2010/main" val="527148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4D6D5E-F187-4E4B-8B35-180A18398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nb-NO" dirty="0"/>
              <a:t>Klikk for å redigere tittelen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54DD42-1122-D24F-BF8D-43C7EB08E0CA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582F6E-B5FB-D94E-89B3-0B928AF6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623881-E2D8-EA4B-891A-9A6388D1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3551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uten 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29CA91F-E19A-D84E-BDCE-60610D23E6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314" y="6193407"/>
            <a:ext cx="5062686" cy="43180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5pPr marL="1517650" indent="0">
              <a:buNone/>
              <a:defRPr/>
            </a:lvl5pPr>
          </a:lstStyle>
          <a:p>
            <a:pPr lvl="0"/>
            <a:r>
              <a:rPr lang="en-GB" dirty="0"/>
              <a:t>Dato  //  </a:t>
            </a:r>
            <a:r>
              <a:rPr lang="en-GB" dirty="0" err="1"/>
              <a:t>Ansvarlig</a:t>
            </a:r>
            <a:endParaRPr lang="en-GB" dirty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604AED8B-6DCE-AD46-8907-CB80A3E9C6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5314" y="2684746"/>
            <a:ext cx="9271829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tittelen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FF74A066-A61E-B34F-8F56-C94B8EDF6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315" y="4173253"/>
            <a:ext cx="8334068" cy="9911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AF31CECD-F77C-234C-B70C-F9DF775D63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6033" y="1089788"/>
            <a:ext cx="1249282" cy="78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99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oms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48BD439-F083-3D4E-862D-4EA46D9E3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354020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02D6C30B-4FDA-544A-9662-F2B6261EBCD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4550" y="2032569"/>
            <a:ext cx="9271829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2839488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E6AA11-9D10-4845-953E-FC6659DEA9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dirty="0"/>
              <a:t>Klikk for å redigere tittelen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93FA9A-B386-3D4A-A17E-105BC9010CB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49DD5D4-E4CC-F541-A385-23400791B31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0092E29-1063-5549-A785-73E8C6A77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71D6EC1-D552-3849-8EEF-1601B9CE5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3566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574975-50B4-C34B-9F64-4CA300B7F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dirty="0"/>
              <a:t>Klikk for å redigere tittelen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90BA1EA-559A-0742-9DF6-378DCB049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5178BF1-065F-C64F-A4E1-62B222547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2003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F0C2D0C-F750-2644-95F9-0C952AE3A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912E190-170D-CB48-ABA2-AC1FB7840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2212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d bilde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54DD42-1122-D24F-BF8D-43C7EB08E0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5469835" cy="4351338"/>
          </a:xfrm>
        </p:spPr>
        <p:txBody>
          <a:bodyPr/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582F6E-B5FB-D94E-89B3-0B928AF6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11115" y="6356350"/>
            <a:ext cx="3609024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623881-E2D8-EA4B-891A-9A6388D1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48739" y="6356350"/>
            <a:ext cx="447261" cy="365125"/>
          </a:xfrm>
        </p:spPr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9CCA7799-B00E-2A41-ADCA-ABD6B94D7671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160021" y="0"/>
            <a:ext cx="6031979" cy="6858000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lIns="1440000" tIns="468000" bIns="0" anchor="ctr" anchorCtr="0">
            <a:normAutofit/>
          </a:bodyPr>
          <a:lstStyle>
            <a:lvl1pPr marL="0" indent="0" algn="ctr">
              <a:buNone/>
              <a:defRPr sz="1400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A99C80A0-322A-9A4B-843D-7015610E02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2400"/>
            <a:ext cx="7362371" cy="1072080"/>
          </a:xfrm>
        </p:spPr>
        <p:txBody>
          <a:bodyPr/>
          <a:lstStyle/>
          <a:p>
            <a:r>
              <a:rPr lang="nb-NO" dirty="0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33698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med bil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54DD42-1122-D24F-BF8D-43C7EB08E0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825625"/>
            <a:ext cx="5247861" cy="4351338"/>
          </a:xfrm>
        </p:spPr>
        <p:txBody>
          <a:bodyPr/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3116F34-6CB9-F244-9082-6C3BCA92C2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86061" y="6356350"/>
            <a:ext cx="738809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582F6E-B5FB-D94E-89B3-0B928AF6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58976" y="6356350"/>
            <a:ext cx="3609024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623881-E2D8-EA4B-891A-9A6388D1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47261" cy="365125"/>
          </a:xfrm>
        </p:spPr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3">
            <a:extLst>
              <a:ext uri="{FF2B5EF4-FFF2-40B4-BE49-F238E27FC236}">
                <a16:creationId xmlns:a16="http://schemas.microsoft.com/office/drawing/2014/main" id="{CBA52608-8CEA-2B45-8142-21F944ADC0E0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 bwMode="auto">
          <a:xfrm>
            <a:off x="0" y="1"/>
            <a:ext cx="6052900" cy="6857999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  <a:gd name="connsiteX0" fmla="*/ 0 w 2296533"/>
              <a:gd name="connsiteY0" fmla="*/ 3910014 h 3910014"/>
              <a:gd name="connsiteX1" fmla="*/ 1042924 w 2296533"/>
              <a:gd name="connsiteY1" fmla="*/ 0 h 3910014"/>
              <a:gd name="connsiteX2" fmla="*/ 2296533 w 2296533"/>
              <a:gd name="connsiteY2" fmla="*/ 795 h 3910014"/>
              <a:gd name="connsiteX3" fmla="*/ 1267586 w 2296533"/>
              <a:gd name="connsiteY3" fmla="*/ 3907005 h 3910014"/>
              <a:gd name="connsiteX4" fmla="*/ 0 w 2296533"/>
              <a:gd name="connsiteY4" fmla="*/ 3910014 h 3910014"/>
              <a:gd name="connsiteX0" fmla="*/ 0 w 2296533"/>
              <a:gd name="connsiteY0" fmla="*/ 3910014 h 3910014"/>
              <a:gd name="connsiteX1" fmla="*/ 1042924 w 2296533"/>
              <a:gd name="connsiteY1" fmla="*/ 0 h 3910014"/>
              <a:gd name="connsiteX2" fmla="*/ 2296533 w 2296533"/>
              <a:gd name="connsiteY2" fmla="*/ 795 h 3910014"/>
              <a:gd name="connsiteX3" fmla="*/ 1267586 w 2296533"/>
              <a:gd name="connsiteY3" fmla="*/ 3907005 h 3910014"/>
              <a:gd name="connsiteX4" fmla="*/ 0 w 2296533"/>
              <a:gd name="connsiteY4" fmla="*/ 3910014 h 3910014"/>
              <a:gd name="connsiteX0" fmla="*/ 0 w 2296533"/>
              <a:gd name="connsiteY0" fmla="*/ 3910014 h 3910014"/>
              <a:gd name="connsiteX1" fmla="*/ 1042924 w 2296533"/>
              <a:gd name="connsiteY1" fmla="*/ 0 h 3910014"/>
              <a:gd name="connsiteX2" fmla="*/ 2296533 w 2296533"/>
              <a:gd name="connsiteY2" fmla="*/ 795 h 3910014"/>
              <a:gd name="connsiteX3" fmla="*/ 1267586 w 2296533"/>
              <a:gd name="connsiteY3" fmla="*/ 3907005 h 3910014"/>
              <a:gd name="connsiteX4" fmla="*/ 0 w 2296533"/>
              <a:gd name="connsiteY4" fmla="*/ 3910014 h 3910014"/>
              <a:gd name="connsiteX0" fmla="*/ 0 w 2304706"/>
              <a:gd name="connsiteY0" fmla="*/ 3910014 h 3910014"/>
              <a:gd name="connsiteX1" fmla="*/ 1042924 w 2304706"/>
              <a:gd name="connsiteY1" fmla="*/ 0 h 3910014"/>
              <a:gd name="connsiteX2" fmla="*/ 2304706 w 2304706"/>
              <a:gd name="connsiteY2" fmla="*/ 6914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  <a:gd name="connsiteX0" fmla="*/ 0 w 2312879"/>
              <a:gd name="connsiteY0" fmla="*/ 3910014 h 3910014"/>
              <a:gd name="connsiteX1" fmla="*/ 1042924 w 2312879"/>
              <a:gd name="connsiteY1" fmla="*/ 0 h 3910014"/>
              <a:gd name="connsiteX2" fmla="*/ 2312879 w 2312879"/>
              <a:gd name="connsiteY2" fmla="*/ 795 h 3910014"/>
              <a:gd name="connsiteX3" fmla="*/ 1267586 w 2312879"/>
              <a:gd name="connsiteY3" fmla="*/ 3907005 h 3910014"/>
              <a:gd name="connsiteX4" fmla="*/ 0 w 2312879"/>
              <a:gd name="connsiteY4" fmla="*/ 3910014 h 3910014"/>
              <a:gd name="connsiteX0" fmla="*/ 0 w 2312879"/>
              <a:gd name="connsiteY0" fmla="*/ 3910014 h 3910014"/>
              <a:gd name="connsiteX1" fmla="*/ 1042924 w 2312879"/>
              <a:gd name="connsiteY1" fmla="*/ 0 h 3910014"/>
              <a:gd name="connsiteX2" fmla="*/ 2312879 w 2312879"/>
              <a:gd name="connsiteY2" fmla="*/ 795 h 3910014"/>
              <a:gd name="connsiteX3" fmla="*/ 1267586 w 2312879"/>
              <a:gd name="connsiteY3" fmla="*/ 3907005 h 3910014"/>
              <a:gd name="connsiteX4" fmla="*/ 0 w 2312879"/>
              <a:gd name="connsiteY4" fmla="*/ 3910014 h 3910014"/>
              <a:gd name="connsiteX0" fmla="*/ 0 w 2312879"/>
              <a:gd name="connsiteY0" fmla="*/ 3910014 h 3910014"/>
              <a:gd name="connsiteX1" fmla="*/ 1042924 w 2312879"/>
              <a:gd name="connsiteY1" fmla="*/ 0 h 3910014"/>
              <a:gd name="connsiteX2" fmla="*/ 2312879 w 2312879"/>
              <a:gd name="connsiteY2" fmla="*/ 795 h 3910014"/>
              <a:gd name="connsiteX3" fmla="*/ 1267586 w 2312879"/>
              <a:gd name="connsiteY3" fmla="*/ 3907005 h 3910014"/>
              <a:gd name="connsiteX4" fmla="*/ 0 w 2312879"/>
              <a:gd name="connsiteY4" fmla="*/ 3910014 h 3910014"/>
              <a:gd name="connsiteX0" fmla="*/ 0 w 2304706"/>
              <a:gd name="connsiteY0" fmla="*/ 3910014 h 3910014"/>
              <a:gd name="connsiteX1" fmla="*/ 1042924 w 2304706"/>
              <a:gd name="connsiteY1" fmla="*/ 0 h 3910014"/>
              <a:gd name="connsiteX2" fmla="*/ 2304706 w 2304706"/>
              <a:gd name="connsiteY2" fmla="*/ 795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  <a:gd name="connsiteX0" fmla="*/ 0 w 2304706"/>
              <a:gd name="connsiteY0" fmla="*/ 3910014 h 3910014"/>
              <a:gd name="connsiteX1" fmla="*/ 1042924 w 2304706"/>
              <a:gd name="connsiteY1" fmla="*/ 0 h 3910014"/>
              <a:gd name="connsiteX2" fmla="*/ 2304706 w 2304706"/>
              <a:gd name="connsiteY2" fmla="*/ 795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  <a:gd name="connsiteX0" fmla="*/ 0 w 2304706"/>
              <a:gd name="connsiteY0" fmla="*/ 3910014 h 3910014"/>
              <a:gd name="connsiteX1" fmla="*/ 4906 w 2304706"/>
              <a:gd name="connsiteY1" fmla="*/ 0 h 3910014"/>
              <a:gd name="connsiteX2" fmla="*/ 2304706 w 2304706"/>
              <a:gd name="connsiteY2" fmla="*/ 795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706" h="3910014">
                <a:moveTo>
                  <a:pt x="0" y="3910014"/>
                </a:moveTo>
                <a:cubicBezTo>
                  <a:pt x="1635" y="2606676"/>
                  <a:pt x="3271" y="1303338"/>
                  <a:pt x="4906" y="0"/>
                </a:cubicBezTo>
                <a:lnTo>
                  <a:pt x="2304706" y="795"/>
                </a:lnTo>
                <a:cubicBezTo>
                  <a:pt x="1891771" y="1578443"/>
                  <a:pt x="1696868" y="2311001"/>
                  <a:pt x="1267586" y="3907005"/>
                </a:cubicBezTo>
                <a:lnTo>
                  <a:pt x="0" y="3910014"/>
                </a:lnTo>
                <a:close/>
              </a:path>
            </a:pathLst>
          </a:custGeom>
          <a:solidFill>
            <a:srgbClr val="E9E7E7"/>
          </a:solidFill>
          <a:ln>
            <a:noFill/>
          </a:ln>
          <a:effectLst/>
        </p:spPr>
        <p:txBody>
          <a:bodyPr lIns="1152000" tIns="540000" anchor="ctr" anchorCtr="0">
            <a:normAutofit/>
          </a:bodyPr>
          <a:lstStyle>
            <a:lvl1pPr marL="14288" indent="0">
              <a:buNone/>
              <a:tabLst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BF999D76-8998-AC4E-B96D-EC3AF1C002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482400"/>
            <a:ext cx="5247861" cy="1072080"/>
          </a:xfrm>
        </p:spPr>
        <p:txBody>
          <a:bodyPr/>
          <a:lstStyle/>
          <a:p>
            <a:r>
              <a:rPr lang="nb-NO" dirty="0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1098591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FAD10EF-47D4-0240-947C-844B6DB7D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400"/>
            <a:ext cx="10515600" cy="1072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tittelen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F3E8312-F0C7-3C46-BEEB-87BD7EA7D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8D59EA7-F2B2-7C49-89A4-3A578F1C80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5102788-B3AA-6746-B4E5-C52EBB4D0CE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55FED8A-16C9-8F42-B8B3-8C18FF9D4244}"/>
              </a:ext>
            </a:extLst>
          </p:cNvPr>
          <p:cNvSpPr txBox="1"/>
          <p:nvPr userDrawn="1"/>
        </p:nvSpPr>
        <p:spPr>
          <a:xfrm>
            <a:off x="249560" y="6477356"/>
            <a:ext cx="36004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6000" indent="0" algn="l"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nb-NO" sz="800" dirty="0">
                <a:solidFill>
                  <a:schemeClr val="accent1"/>
                </a:solidFill>
                <a:latin typeface="Arial" panose="020B0604020202020204" pitchFamily="34" charset="0"/>
                <a:ea typeface="Segoe UI" charset="0"/>
                <a:cs typeface="Arial" panose="020B0604020202020204" pitchFamily="34" charset="0"/>
              </a:rPr>
              <a:t>//</a:t>
            </a:r>
            <a:r>
              <a:rPr lang="nb-NO" sz="800" dirty="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Segoe UI" charset="0"/>
                <a:cs typeface="Arial" panose="020B0604020202020204" pitchFamily="34" charset="0"/>
              </a:rPr>
              <a:t> </a:t>
            </a:r>
            <a:r>
              <a:rPr lang="nb-NO" sz="800" dirty="0">
                <a:solidFill>
                  <a:schemeClr val="tx2"/>
                </a:solidFill>
                <a:latin typeface="Arial" panose="020B0604020202020204" pitchFamily="34" charset="0"/>
                <a:ea typeface="Segoe UI" charset="0"/>
                <a:cs typeface="Arial" panose="020B0604020202020204" pitchFamily="34" charset="0"/>
              </a:rPr>
              <a:t>NAV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7122E58E-2832-4244-8616-203251C29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7523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4" r:id="rId6"/>
    <p:sldLayoutId id="2147483655" r:id="rId7"/>
    <p:sldLayoutId id="2147483661" r:id="rId8"/>
    <p:sldLayoutId id="2147483662" r:id="rId9"/>
    <p:sldLayoutId id="2147483667" r:id="rId10"/>
    <p:sldLayoutId id="2147483670" r:id="rId11"/>
    <p:sldLayoutId id="2147483671" r:id="rId12"/>
    <p:sldLayoutId id="2147483663" r:id="rId13"/>
    <p:sldLayoutId id="2147483669" r:id="rId14"/>
    <p:sldLayoutId id="2147483672" r:id="rId15"/>
    <p:sldLayoutId id="2147483673" r:id="rId16"/>
    <p:sldLayoutId id="2147483674" r:id="rId17"/>
    <p:sldLayoutId id="2147483675" r:id="rId18"/>
    <p:sldLayoutId id="2147483677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svg"/><Relationship Id="rId7" Type="http://schemas.openxmlformats.org/officeDocument/2006/relationships/image" Target="../media/image33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9" Type="http://schemas.openxmlformats.org/officeDocument/2006/relationships/image" Target="../media/image4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customXml" Target="../ink/ink1.xml"/><Relationship Id="rId4" Type="http://schemas.openxmlformats.org/officeDocument/2006/relationships/image" Target="../media/image4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D37D_4DCEA3B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10" Type="http://schemas.openxmlformats.org/officeDocument/2006/relationships/image" Target="../media/image25.png"/><Relationship Id="rId4" Type="http://schemas.openxmlformats.org/officeDocument/2006/relationships/oleObject" Target="../embeddings/oleObject1.bin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microsoft.com/office/2007/relationships/hdphoto" Target="../media/hdphoto3.wdp"/><Relationship Id="rId4" Type="http://schemas.openxmlformats.org/officeDocument/2006/relationships/image" Target="../media/image27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D8B3E3D1-A64F-6C49-A65E-78234E99B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314" y="2684746"/>
            <a:ext cx="9127450" cy="1396431"/>
          </a:xfrm>
        </p:spPr>
        <p:txBody>
          <a:bodyPr/>
          <a:lstStyle/>
          <a:p>
            <a:r>
              <a:rPr lang="nb-NO" dirty="0"/>
              <a:t>Brukerutvalget for NAV i Nordland</a:t>
            </a:r>
            <a:br>
              <a:rPr lang="nb-NO" dirty="0"/>
            </a:br>
            <a:r>
              <a:rPr lang="nb-NO" dirty="0"/>
              <a:t>- aktuelt og om tillitsreformen</a:t>
            </a:r>
          </a:p>
        </p:txBody>
      </p:sp>
    </p:spTree>
    <p:extLst>
      <p:ext uri="{BB962C8B-B14F-4D97-AF65-F5344CB8AC3E}">
        <p14:creationId xmlns:p14="http://schemas.microsoft.com/office/powerpoint/2010/main" val="500582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12C2F97-9AF0-01CB-6771-7248FF251ABB}"/>
              </a:ext>
            </a:extLst>
          </p:cNvPr>
          <p:cNvGraphicFramePr/>
          <p:nvPr/>
        </p:nvGraphicFramePr>
        <p:xfrm>
          <a:off x="2359241" y="1196190"/>
          <a:ext cx="7571157" cy="5174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67ADEBAD-0243-D45F-B2D1-3DA0630F1CA4}"/>
              </a:ext>
            </a:extLst>
          </p:cNvPr>
          <p:cNvSpPr/>
          <p:nvPr/>
        </p:nvSpPr>
        <p:spPr>
          <a:xfrm>
            <a:off x="202935" y="1273719"/>
            <a:ext cx="3784474" cy="3471709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Tillit som utvikles i relasjonen mellom mennesker, blir tydelig gjennom hvordan vi: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Kommuniserer med hverandre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Samarbeider med hverandre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Gir service og informasjon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Utøver ledelse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C6576CAB-1DE1-A1D7-3E60-7A2851C08C10}"/>
              </a:ext>
            </a:extLst>
          </p:cNvPr>
          <p:cNvSpPr txBox="1"/>
          <p:nvPr/>
        </p:nvSpPr>
        <p:spPr>
          <a:xfrm>
            <a:off x="5341821" y="4230414"/>
            <a:ext cx="1595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Tillit i ulike perspektiv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EBA45E36-EFF1-B6B2-2102-675E22942EBD}"/>
              </a:ext>
            </a:extLst>
          </p:cNvPr>
          <p:cNvSpPr txBox="1"/>
          <p:nvPr/>
        </p:nvSpPr>
        <p:spPr>
          <a:xfrm>
            <a:off x="6603755" y="5285257"/>
            <a:ext cx="1595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Organisasjons-tillit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72B9E24A-5BC6-BC67-5610-839A2F1303F6}"/>
              </a:ext>
            </a:extLst>
          </p:cNvPr>
          <p:cNvSpPr txBox="1"/>
          <p:nvPr/>
        </p:nvSpPr>
        <p:spPr>
          <a:xfrm>
            <a:off x="3995061" y="5221135"/>
            <a:ext cx="159594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Tillit i samfunnet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(omfattes ikke av tillitsreformen)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 SemiBold"/>
              <a:ea typeface="Source Sans Pro SemiBold"/>
              <a:cs typeface="+mn-cs"/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65360516-0A3F-C9E7-1CB0-3CD5D1B34FE5}"/>
              </a:ext>
            </a:extLst>
          </p:cNvPr>
          <p:cNvSpPr txBox="1"/>
          <p:nvPr/>
        </p:nvSpPr>
        <p:spPr>
          <a:xfrm>
            <a:off x="5351870" y="2667412"/>
            <a:ext cx="1595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Relasjonell tillit</a:t>
            </a:r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93915ADA-9509-616E-597C-5CDA6C8FE722}"/>
              </a:ext>
            </a:extLst>
          </p:cNvPr>
          <p:cNvSpPr txBox="1">
            <a:spLocks/>
          </p:cNvSpPr>
          <p:nvPr/>
        </p:nvSpPr>
        <p:spPr>
          <a:xfrm>
            <a:off x="838200" y="23262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62626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j-cs"/>
              </a:rPr>
              <a:t>Hvordan kan vi forstå tillitsbegrepet?</a:t>
            </a:r>
          </a:p>
        </p:txBody>
      </p:sp>
      <p:sp>
        <p:nvSpPr>
          <p:cNvPr id="5" name="Rektangel: avrundede hjørner 4">
            <a:extLst>
              <a:ext uri="{FF2B5EF4-FFF2-40B4-BE49-F238E27FC236}">
                <a16:creationId xmlns:a16="http://schemas.microsoft.com/office/drawing/2014/main" id="{29D4B5A4-454B-172B-35DE-74DB0B53BC58}"/>
              </a:ext>
            </a:extLst>
          </p:cNvPr>
          <p:cNvSpPr/>
          <p:nvPr/>
        </p:nvSpPr>
        <p:spPr>
          <a:xfrm>
            <a:off x="8312278" y="2325243"/>
            <a:ext cx="3790603" cy="3471721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Tillit som utvikles strukturelt, blir synlig gjennom hvordan vi: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Utvikler tjenestene                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Driver mål og resultatstyring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Uøver ledelse</a:t>
            </a: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 SemiBold"/>
              <a:ea typeface="Source Sans Pro SemiBold"/>
              <a:cs typeface="+mn-cs"/>
            </a:endParaRPr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DF74429E-6110-2B56-139C-69C4CDCF9FEB}"/>
              </a:ext>
            </a:extLst>
          </p:cNvPr>
          <p:cNvCxnSpPr/>
          <p:nvPr/>
        </p:nvCxnSpPr>
        <p:spPr>
          <a:xfrm flipH="1">
            <a:off x="3993537" y="3099674"/>
            <a:ext cx="113884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EE870143-9BF7-23D0-AED6-C2AF7DACD543}"/>
              </a:ext>
            </a:extLst>
          </p:cNvPr>
          <p:cNvCxnSpPr>
            <a:cxnSpLocks/>
          </p:cNvCxnSpPr>
          <p:nvPr/>
        </p:nvCxnSpPr>
        <p:spPr>
          <a:xfrm>
            <a:off x="7988531" y="4846320"/>
            <a:ext cx="30757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965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>
            <a:extLst>
              <a:ext uri="{FF2B5EF4-FFF2-40B4-BE49-F238E27FC236}">
                <a16:creationId xmlns:a16="http://schemas.microsoft.com/office/drawing/2014/main" id="{0DDE2B7B-9602-AEE3-F142-146791225D9E}"/>
              </a:ext>
            </a:extLst>
          </p:cNvPr>
          <p:cNvSpPr txBox="1">
            <a:spLocks/>
          </p:cNvSpPr>
          <p:nvPr/>
        </p:nvSpPr>
        <p:spPr>
          <a:xfrm>
            <a:off x="838200" y="498314"/>
            <a:ext cx="10515600" cy="9206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j-cs"/>
              </a:rPr>
              <a:t>Refleksjonsoppgave til brukerutvalg</a:t>
            </a:r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6A04D914-D488-E0AA-C03D-DE726BEC5EDC}"/>
              </a:ext>
            </a:extLst>
          </p:cNvPr>
          <p:cNvSpPr txBox="1">
            <a:spLocks/>
          </p:cNvSpPr>
          <p:nvPr/>
        </p:nvSpPr>
        <p:spPr>
          <a:xfrm>
            <a:off x="647007" y="2062103"/>
            <a:ext cx="5529349" cy="415000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marR="0" lvl="0" indent="-5334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Hva skal til for å utvikle tilliten mellom NAV og bruker?</a:t>
            </a:r>
          </a:p>
          <a:p>
            <a:pPr marL="533400" marR="0" lvl="0" indent="-5334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På hvilke områder trenger NAV å vise mer tillit mot brukerne? </a:t>
            </a:r>
          </a:p>
          <a:p>
            <a:pPr marL="533400" marR="0" lvl="0" indent="-5334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Hvordan kan brukerutvalg involveres i lokal tjenesteutvikling?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6B9D401F-3DA4-93E0-DC47-812DC44F5D98}"/>
              </a:ext>
            </a:extLst>
          </p:cNvPr>
          <p:cNvSpPr txBox="1"/>
          <p:nvPr/>
        </p:nvSpPr>
        <p:spPr>
          <a:xfrm>
            <a:off x="10418082" y="6646556"/>
            <a:ext cx="177391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Kilde foto: Colourbox.com</a:t>
            </a:r>
          </a:p>
        </p:txBody>
      </p:sp>
      <p:pic>
        <p:nvPicPr>
          <p:cNvPr id="3" name="Bilde 2" descr="Et bilde som inneholder himmel, gruppe, flere&#10;&#10;Automatisk generert beskrivelse">
            <a:extLst>
              <a:ext uri="{FF2B5EF4-FFF2-40B4-BE49-F238E27FC236}">
                <a16:creationId xmlns:a16="http://schemas.microsoft.com/office/drawing/2014/main" id="{F6A3ADAF-634F-2CAB-BA5A-231A40BA85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934" y="0"/>
            <a:ext cx="6922168" cy="6922168"/>
          </a:xfrm>
          <a:prstGeom prst="rect">
            <a:avLst/>
          </a:prstGeom>
          <a:effectLst>
            <a:softEdge rad="1028700"/>
          </a:effectLst>
        </p:spPr>
      </p:pic>
    </p:spTree>
    <p:extLst>
      <p:ext uri="{BB962C8B-B14F-4D97-AF65-F5344CB8AC3E}">
        <p14:creationId xmlns:p14="http://schemas.microsoft.com/office/powerpoint/2010/main" val="995596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EB4050-7DF6-F690-3AA0-C715085DF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utvikle tilliten mellom NAV og bruker: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77D7558-6696-BE0C-A8C2-B6432FF69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nb-NO" sz="1800" dirty="0">
                <a:solidFill>
                  <a:srgbClr val="3E383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NAV må ha et bedre system for å bli mer synlig.  Må samle inn og dele gode historier og bruke disse i egen markedsføring.</a:t>
            </a:r>
            <a:endParaRPr lang="nb-N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nb-NO" sz="1800" dirty="0">
                <a:solidFill>
                  <a:srgbClr val="3E383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møtene med innbygger må man bli flinkere til å skape en god atmosfære som bidrar til gode relasjoner og tillit. Bruk tydelig og enkelt språk.</a:t>
            </a:r>
            <a:endParaRPr lang="nb-N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nb-NO" sz="1800" dirty="0">
                <a:solidFill>
                  <a:srgbClr val="3E383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må sette av tilstrekkelig TID og møte med samme saksbehandler i neste møte.  Muligens rigge et lite team omkring innbygger slik at en blir mindre sårbar for fravær hos NAV.</a:t>
            </a:r>
            <a:endParaRPr lang="nb-N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nb-NO" sz="1800" dirty="0">
                <a:solidFill>
                  <a:srgbClr val="3E383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må tidlig parkere de økonomiske utfordringene, slik at innbyggeren blir i stand til å se fremover. </a:t>
            </a:r>
            <a:endParaRPr lang="nb-N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nb-NO" sz="1800" dirty="0">
                <a:solidFill>
                  <a:srgbClr val="3E383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NAV må få en god situasjonsforståelse og balansere sine rammebetingelser mot måloppnåelse for innbyggeren.</a:t>
            </a:r>
            <a:endParaRPr lang="nb-N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nb-NO" sz="1800" dirty="0">
                <a:solidFill>
                  <a:srgbClr val="3E383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Det må være takhøyde for tilbakemeldinger slik at NAV kan justere inn det som eventuelt er en utfordring.</a:t>
            </a:r>
            <a:endParaRPr lang="nb-N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nb-NO" sz="1800" dirty="0">
                <a:solidFill>
                  <a:srgbClr val="3E383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Få frem de gode historiene, god praksis som videreføres. Det er like viktig som de «avvikende» historiene.</a:t>
            </a:r>
            <a:endParaRPr lang="nb-N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nb-NO" sz="1800" dirty="0">
                <a:solidFill>
                  <a:srgbClr val="3E383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Har NAV noen «bestilling» til brukerutvalget? Skal vi forberede noen case i forkant av BU-møtet som organisasjonene kan «behandle» i egen organisasjon, før vi møtes i BU for gjennomgang?</a:t>
            </a:r>
            <a:endParaRPr lang="nb-N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24777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E6669F2-49B4-513D-A6E9-1CC8EAECD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3200" b="1" dirty="0">
                <a:solidFill>
                  <a:srgbClr val="3E383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På hvilke områder trenger NAV å vise mer tillit mot brukerne?</a:t>
            </a:r>
            <a:br>
              <a:rPr lang="nb-NO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F775130-C427-17D5-3B00-E24F953ED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nb-NO" sz="2400" dirty="0">
                <a:solidFill>
                  <a:srgbClr val="3E383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Innen yrkesskadesaker bør en bli bedre – sakene tar lang tid.</a:t>
            </a:r>
            <a:endParaRPr lang="nb-NO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nb-NO" sz="2400" dirty="0">
                <a:solidFill>
                  <a:srgbClr val="3E383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Brukermøtet, se over.</a:t>
            </a:r>
            <a:endParaRPr lang="nb-NO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nb-NO" sz="2400" dirty="0">
                <a:solidFill>
                  <a:srgbClr val="3E383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Hvordan kan vi gjøre det enklere, for eksempel når en trenger et hjelpemiddel?</a:t>
            </a:r>
            <a:endParaRPr lang="nb-NO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nb-NO" sz="2400" dirty="0">
                <a:solidFill>
                  <a:srgbClr val="3E383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Flere områder, men fiks et «team» rundt innbyggeren, som sikrer nødvendig trygghet.</a:t>
            </a:r>
            <a:endParaRPr lang="nb-NO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b-NO" sz="2400" b="1" dirty="0">
                <a:solidFill>
                  <a:srgbClr val="3E383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b-NO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81361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94528B-EC92-CAF5-13DB-56E5BC428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b-NO" sz="3200" b="1" dirty="0">
                <a:solidFill>
                  <a:srgbClr val="3E383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nb-NO" sz="3200" b="1" dirty="0">
                <a:solidFill>
                  <a:srgbClr val="3E383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Hvordan kan brukerutvalg involveres i lokal tjenesteutvikling? </a:t>
            </a:r>
            <a:br>
              <a:rPr lang="nb-NO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C4609C8-C584-1A29-1FA7-F1CD446D2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nb-NO" sz="1800" dirty="0">
                <a:solidFill>
                  <a:srgbClr val="3E383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må våge å sette de rette sakene på agendaen. Felles, viktige saker.</a:t>
            </a:r>
            <a:endParaRPr lang="nb-N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nb-NO" sz="1800" dirty="0">
                <a:solidFill>
                  <a:srgbClr val="3E383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Bli inspirert av andre brukerutvalg.</a:t>
            </a:r>
            <a:endParaRPr lang="nb-N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nb-NO" sz="1800" dirty="0">
                <a:solidFill>
                  <a:srgbClr val="3E383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Legge til rette i brukerutvalget for å bli bedre kjent med hverandre, da blir en rausere med hverandre og lettere å få øye på og dele hverandres kompetanse.</a:t>
            </a:r>
            <a:endParaRPr lang="nb-N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nb-NO" sz="1800" dirty="0">
                <a:solidFill>
                  <a:srgbClr val="3E383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Hva vil NAV spørre BU om?</a:t>
            </a:r>
            <a:endParaRPr lang="nb-N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nb-NO" sz="1800" dirty="0">
                <a:solidFill>
                  <a:srgbClr val="3E383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Hva er </a:t>
            </a:r>
            <a:r>
              <a:rPr lang="nb-NO" sz="1800" dirty="0" err="1">
                <a:solidFill>
                  <a:srgbClr val="3E383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BUs</a:t>
            </a:r>
            <a:r>
              <a:rPr lang="nb-NO" sz="1800" dirty="0">
                <a:solidFill>
                  <a:srgbClr val="3E383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ambisjon og hva er mulig å få til?</a:t>
            </a:r>
            <a:endParaRPr lang="nb-N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nb-NO" sz="1800" dirty="0">
                <a:solidFill>
                  <a:srgbClr val="3E383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NAV må bli bedre til å ta imot kritikk. Eks; spørre organisasjonene om hvordan din organisasjon vil bli møtt i NAV, også NHO. Bestilling fra NAV i Nordland.</a:t>
            </a:r>
            <a:endParaRPr lang="nb-N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nb-NO" sz="1800" dirty="0">
                <a:solidFill>
                  <a:srgbClr val="3E383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Forberede møtene med spørsmål knyttet til konkrete endringer?	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nb-NO" sz="1800" dirty="0">
                <a:solidFill>
                  <a:srgbClr val="3E383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Sette serviceklager på agendaen?</a:t>
            </a:r>
            <a:endParaRPr lang="nb-N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3489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A1ACA923-EFFA-D553-D411-7BFF66E811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sz="3600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Innsikt fra storskalasamling 31. mai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23871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1331A4-A662-EAC1-F3B9-7C57E7DD9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solidFill>
                  <a:schemeClr val="tx2"/>
                </a:solidFill>
              </a:rPr>
              <a:t>Hovedfunn overordnet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27AB51AF-50BB-9207-3731-60882B63B8CB}"/>
              </a:ext>
            </a:extLst>
          </p:cNvPr>
          <p:cNvGrpSpPr/>
          <p:nvPr/>
        </p:nvGrpSpPr>
        <p:grpSpPr>
          <a:xfrm>
            <a:off x="838200" y="2021228"/>
            <a:ext cx="10515600" cy="744774"/>
            <a:chOff x="5255576" y="1700450"/>
            <a:chExt cx="10515600" cy="744774"/>
          </a:xfrm>
          <a:solidFill>
            <a:srgbClr val="FFE6E6"/>
          </a:solidFill>
        </p:grpSpPr>
        <p:grpSp>
          <p:nvGrpSpPr>
            <p:cNvPr id="5" name="Gruppe 4">
              <a:extLst>
                <a:ext uri="{FF2B5EF4-FFF2-40B4-BE49-F238E27FC236}">
                  <a16:creationId xmlns:a16="http://schemas.microsoft.com/office/drawing/2014/main" id="{60C39A22-257C-9A6B-0386-10FD1649D025}"/>
                </a:ext>
              </a:extLst>
            </p:cNvPr>
            <p:cNvGrpSpPr/>
            <p:nvPr/>
          </p:nvGrpSpPr>
          <p:grpSpPr>
            <a:xfrm>
              <a:off x="5255576" y="1700450"/>
              <a:ext cx="10358278" cy="744774"/>
              <a:chOff x="5255576" y="1700450"/>
              <a:chExt cx="10358278" cy="744774"/>
            </a:xfrm>
            <a:grpFill/>
          </p:grpSpPr>
          <p:sp>
            <p:nvSpPr>
              <p:cNvPr id="7" name="Rektangel: avrundede hjørner 6">
                <a:extLst>
                  <a:ext uri="{FF2B5EF4-FFF2-40B4-BE49-F238E27FC236}">
                    <a16:creationId xmlns:a16="http://schemas.microsoft.com/office/drawing/2014/main" id="{705B37B5-F079-C149-5D42-A6C9FC396759}"/>
                  </a:ext>
                </a:extLst>
              </p:cNvPr>
              <p:cNvSpPr/>
              <p:nvPr/>
            </p:nvSpPr>
            <p:spPr>
              <a:xfrm>
                <a:off x="9755730" y="1991037"/>
                <a:ext cx="5858124" cy="169146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ctr"/>
              <a:lstStyle/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Ulik tolkning og forståelse</a:t>
                </a:r>
              </a:p>
            </p:txBody>
          </p:sp>
          <p:sp>
            <p:nvSpPr>
              <p:cNvPr id="8" name="Rektangel: avrundede hjørner 7">
                <a:extLst>
                  <a:ext uri="{FF2B5EF4-FFF2-40B4-BE49-F238E27FC236}">
                    <a16:creationId xmlns:a16="http://schemas.microsoft.com/office/drawing/2014/main" id="{AA16DED4-5D00-E67E-9A12-A127844503AD}"/>
                  </a:ext>
                </a:extLst>
              </p:cNvPr>
              <p:cNvSpPr/>
              <p:nvPr/>
            </p:nvSpPr>
            <p:spPr>
              <a:xfrm>
                <a:off x="9755730" y="2205496"/>
                <a:ext cx="5858124" cy="169146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ctr"/>
              <a:lstStyle/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Ressurser</a:t>
                </a:r>
              </a:p>
            </p:txBody>
          </p:sp>
          <p:sp>
            <p:nvSpPr>
              <p:cNvPr id="9" name="Rektangel: avrundede hjørner 8">
                <a:extLst>
                  <a:ext uri="{FF2B5EF4-FFF2-40B4-BE49-F238E27FC236}">
                    <a16:creationId xmlns:a16="http://schemas.microsoft.com/office/drawing/2014/main" id="{14257B7D-82C9-860F-D8B8-D37854BDE4F8}"/>
                  </a:ext>
                </a:extLst>
              </p:cNvPr>
              <p:cNvSpPr/>
              <p:nvPr/>
            </p:nvSpPr>
            <p:spPr>
              <a:xfrm>
                <a:off x="9755730" y="1776580"/>
                <a:ext cx="5858124" cy="169146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ctr"/>
              <a:lstStyle/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Kompliserte regelverk</a:t>
                </a:r>
              </a:p>
            </p:txBody>
          </p:sp>
          <p:sp>
            <p:nvSpPr>
              <p:cNvPr id="10" name="Rektangel: avrundede hjørner 9">
                <a:extLst>
                  <a:ext uri="{FF2B5EF4-FFF2-40B4-BE49-F238E27FC236}">
                    <a16:creationId xmlns:a16="http://schemas.microsoft.com/office/drawing/2014/main" id="{BDC7D883-4EFF-58E7-BCD7-6DBF78F9E59D}"/>
                  </a:ext>
                </a:extLst>
              </p:cNvPr>
              <p:cNvSpPr/>
              <p:nvPr/>
            </p:nvSpPr>
            <p:spPr>
              <a:xfrm>
                <a:off x="5478780" y="1774239"/>
                <a:ext cx="4276950" cy="597196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ctr"/>
              <a:lstStyle/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Regelverk og handlingsrom</a:t>
                </a: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80E5F26B-9092-5CFA-6C77-58756711267B}"/>
                  </a:ext>
                </a:extLst>
              </p:cNvPr>
              <p:cNvSpPr/>
              <p:nvPr/>
            </p:nvSpPr>
            <p:spPr>
              <a:xfrm>
                <a:off x="5255576" y="1700450"/>
                <a:ext cx="744774" cy="744774"/>
              </a:xfrm>
              <a:prstGeom prst="ellipse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Grafikk 11" descr="Klubbe med heldekkende fyll">
                <a:extLst>
                  <a:ext uri="{FF2B5EF4-FFF2-40B4-BE49-F238E27FC236}">
                    <a16:creationId xmlns:a16="http://schemas.microsoft.com/office/drawing/2014/main" id="{4BEAE20A-449A-7AE6-6A94-F31CF0ADFF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72088" y="1805761"/>
                <a:ext cx="511749" cy="511749"/>
              </a:xfrm>
              <a:prstGeom prst="rect">
                <a:avLst/>
              </a:prstGeom>
            </p:spPr>
          </p:pic>
          <p:sp>
            <p:nvSpPr>
              <p:cNvPr id="13" name="Pil: vinkeltegn 12">
                <a:extLst>
                  <a:ext uri="{FF2B5EF4-FFF2-40B4-BE49-F238E27FC236}">
                    <a16:creationId xmlns:a16="http://schemas.microsoft.com/office/drawing/2014/main" id="{812004FC-F5EA-6D47-4A82-C11108165DAD}"/>
                  </a:ext>
                </a:extLst>
              </p:cNvPr>
              <p:cNvSpPr/>
              <p:nvPr/>
            </p:nvSpPr>
            <p:spPr>
              <a:xfrm>
                <a:off x="9598407" y="1765073"/>
                <a:ext cx="314645" cy="632859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" name="Pil: vinkeltegn 5">
              <a:extLst>
                <a:ext uri="{FF2B5EF4-FFF2-40B4-BE49-F238E27FC236}">
                  <a16:creationId xmlns:a16="http://schemas.microsoft.com/office/drawing/2014/main" id="{CF0A190B-0D8F-5C94-E68E-0E76038F4DF1}"/>
                </a:ext>
              </a:extLst>
            </p:cNvPr>
            <p:cNvSpPr/>
            <p:nvPr/>
          </p:nvSpPr>
          <p:spPr>
            <a:xfrm>
              <a:off x="15456532" y="1774238"/>
              <a:ext cx="314644" cy="63286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40C8709D-889D-BF34-DFBD-6C64AE03F2A0}"/>
              </a:ext>
            </a:extLst>
          </p:cNvPr>
          <p:cNvGrpSpPr/>
          <p:nvPr/>
        </p:nvGrpSpPr>
        <p:grpSpPr>
          <a:xfrm>
            <a:off x="838200" y="2928008"/>
            <a:ext cx="10515600" cy="744774"/>
            <a:chOff x="5255576" y="2607230"/>
            <a:chExt cx="10515600" cy="744774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36B4F01A-8B71-CBB0-9EAE-DC0D70C94F58}"/>
                </a:ext>
              </a:extLst>
            </p:cNvPr>
            <p:cNvGrpSpPr/>
            <p:nvPr/>
          </p:nvGrpSpPr>
          <p:grpSpPr>
            <a:xfrm>
              <a:off x="5255576" y="2607230"/>
              <a:ext cx="10358278" cy="744774"/>
              <a:chOff x="5255576" y="2607230"/>
              <a:chExt cx="10358278" cy="744774"/>
            </a:xfrm>
            <a:grpFill/>
          </p:grpSpPr>
          <p:grpSp>
            <p:nvGrpSpPr>
              <p:cNvPr id="17" name="Gruppe 16">
                <a:extLst>
                  <a:ext uri="{FF2B5EF4-FFF2-40B4-BE49-F238E27FC236}">
                    <a16:creationId xmlns:a16="http://schemas.microsoft.com/office/drawing/2014/main" id="{1DFE0D17-1EF2-90A5-DFFA-9B07A757092C}"/>
                  </a:ext>
                </a:extLst>
              </p:cNvPr>
              <p:cNvGrpSpPr/>
              <p:nvPr/>
            </p:nvGrpSpPr>
            <p:grpSpPr>
              <a:xfrm>
                <a:off x="5255576" y="2607230"/>
                <a:ext cx="10358278" cy="744774"/>
                <a:chOff x="5255576" y="1700450"/>
                <a:chExt cx="10358278" cy="744774"/>
              </a:xfrm>
              <a:grpFill/>
            </p:grpSpPr>
            <p:sp>
              <p:nvSpPr>
                <p:cNvPr id="19" name="Rektangel: avrundede hjørner 18">
                  <a:extLst>
                    <a:ext uri="{FF2B5EF4-FFF2-40B4-BE49-F238E27FC236}">
                      <a16:creationId xmlns:a16="http://schemas.microsoft.com/office/drawing/2014/main" id="{3D035BF3-9160-C2AF-0B7B-66D939CE2C2F}"/>
                    </a:ext>
                  </a:extLst>
                </p:cNvPr>
                <p:cNvSpPr/>
                <p:nvPr/>
              </p:nvSpPr>
              <p:spPr>
                <a:xfrm>
                  <a:off x="9755730" y="1987830"/>
                  <a:ext cx="5858124" cy="169145"/>
                </a:xfrm>
                <a:prstGeom prst="round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rtlCol="0" anchor="ctr"/>
                <a:lstStyle/>
                <a:p>
                  <a:pPr marL="457200" marR="0" lvl="1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4546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Digitale systemer</a:t>
                  </a:r>
                </a:p>
              </p:txBody>
            </p:sp>
            <p:sp>
              <p:nvSpPr>
                <p:cNvPr id="20" name="Rektangel: avrundede hjørner 19">
                  <a:extLst>
                    <a:ext uri="{FF2B5EF4-FFF2-40B4-BE49-F238E27FC236}">
                      <a16:creationId xmlns:a16="http://schemas.microsoft.com/office/drawing/2014/main" id="{5A108CC3-976E-0B73-1DE2-FE8A4C880834}"/>
                    </a:ext>
                  </a:extLst>
                </p:cNvPr>
                <p:cNvSpPr/>
                <p:nvPr/>
              </p:nvSpPr>
              <p:spPr>
                <a:xfrm>
                  <a:off x="9755730" y="2202289"/>
                  <a:ext cx="5858124" cy="169145"/>
                </a:xfrm>
                <a:prstGeom prst="round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rtlCol="0" anchor="ctr"/>
                <a:lstStyle/>
                <a:p>
                  <a:pPr marL="457200" marR="0" lvl="1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4546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Partnerskapet</a:t>
                  </a:r>
                </a:p>
              </p:txBody>
            </p:sp>
            <p:sp>
              <p:nvSpPr>
                <p:cNvPr id="21" name="Rektangel: avrundede hjørner 20">
                  <a:extLst>
                    <a:ext uri="{FF2B5EF4-FFF2-40B4-BE49-F238E27FC236}">
                      <a16:creationId xmlns:a16="http://schemas.microsoft.com/office/drawing/2014/main" id="{FF2C6EFA-DC61-86A6-DEFF-82FD64354C42}"/>
                    </a:ext>
                  </a:extLst>
                </p:cNvPr>
                <p:cNvSpPr/>
                <p:nvPr/>
              </p:nvSpPr>
              <p:spPr>
                <a:xfrm>
                  <a:off x="9755730" y="1773373"/>
                  <a:ext cx="5858124" cy="169145"/>
                </a:xfrm>
                <a:prstGeom prst="round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rtlCol="0" anchor="ctr"/>
                <a:lstStyle/>
                <a:p>
                  <a:pPr marL="457200" marR="0" lvl="1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4546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Siloer og samhandling</a:t>
                  </a:r>
                </a:p>
              </p:txBody>
            </p:sp>
            <p:sp>
              <p:nvSpPr>
                <p:cNvPr id="22" name="Rektangel: avrundede hjørner 21">
                  <a:extLst>
                    <a:ext uri="{FF2B5EF4-FFF2-40B4-BE49-F238E27FC236}">
                      <a16:creationId xmlns:a16="http://schemas.microsoft.com/office/drawing/2014/main" id="{4DDC100E-5B8B-45B8-673A-ACCFDE1076EA}"/>
                    </a:ext>
                  </a:extLst>
                </p:cNvPr>
                <p:cNvSpPr/>
                <p:nvPr/>
              </p:nvSpPr>
              <p:spPr>
                <a:xfrm>
                  <a:off x="5478779" y="1774239"/>
                  <a:ext cx="4276949" cy="597196"/>
                </a:xfrm>
                <a:prstGeom prst="round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rtlCol="0" anchor="ctr"/>
                <a:lstStyle/>
                <a:p>
                  <a:pPr marL="457200" marR="0" lvl="1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44546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Organisering</a:t>
                  </a:r>
                  <a:endParaRPr kumimoji="0" lang="nb-NO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Ellipse 22">
                  <a:extLst>
                    <a:ext uri="{FF2B5EF4-FFF2-40B4-BE49-F238E27FC236}">
                      <a16:creationId xmlns:a16="http://schemas.microsoft.com/office/drawing/2014/main" id="{B1FF4140-F4BA-A6E2-E7D6-519CFD9D2FF8}"/>
                    </a:ext>
                  </a:extLst>
                </p:cNvPr>
                <p:cNvSpPr/>
                <p:nvPr/>
              </p:nvSpPr>
              <p:spPr>
                <a:xfrm>
                  <a:off x="5255576" y="1700450"/>
                  <a:ext cx="744774" cy="744774"/>
                </a:xfrm>
                <a:prstGeom prst="ellipse">
                  <a:avLst/>
                </a:prstGeom>
                <a:grp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Pil: vinkeltegn 23">
                  <a:extLst>
                    <a:ext uri="{FF2B5EF4-FFF2-40B4-BE49-F238E27FC236}">
                      <a16:creationId xmlns:a16="http://schemas.microsoft.com/office/drawing/2014/main" id="{657EC34D-E269-7B52-A519-C65C5BFF9D2A}"/>
                    </a:ext>
                  </a:extLst>
                </p:cNvPr>
                <p:cNvSpPr/>
                <p:nvPr/>
              </p:nvSpPr>
              <p:spPr>
                <a:xfrm>
                  <a:off x="9598406" y="1776024"/>
                  <a:ext cx="314644" cy="597195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8" name="Grafikk 17" descr="Hierarki med heldekkende fyll">
                <a:extLst>
                  <a:ext uri="{FF2B5EF4-FFF2-40B4-BE49-F238E27FC236}">
                    <a16:creationId xmlns:a16="http://schemas.microsoft.com/office/drawing/2014/main" id="{4E494266-7860-1872-1C85-54D2847E77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388321" y="2726912"/>
                <a:ext cx="505405" cy="505405"/>
              </a:xfrm>
              <a:prstGeom prst="rect">
                <a:avLst/>
              </a:prstGeom>
            </p:spPr>
          </p:pic>
        </p:grpSp>
        <p:sp>
          <p:nvSpPr>
            <p:cNvPr id="16" name="Pil: vinkeltegn 15">
              <a:extLst>
                <a:ext uri="{FF2B5EF4-FFF2-40B4-BE49-F238E27FC236}">
                  <a16:creationId xmlns:a16="http://schemas.microsoft.com/office/drawing/2014/main" id="{DF65442A-4ECC-C7FF-BBA8-E172912AFEE8}"/>
                </a:ext>
              </a:extLst>
            </p:cNvPr>
            <p:cNvSpPr/>
            <p:nvPr/>
          </p:nvSpPr>
          <p:spPr>
            <a:xfrm>
              <a:off x="15456532" y="2676525"/>
              <a:ext cx="314644" cy="599536"/>
            </a:xfrm>
            <a:prstGeom prst="chevron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uppe 24">
            <a:extLst>
              <a:ext uri="{FF2B5EF4-FFF2-40B4-BE49-F238E27FC236}">
                <a16:creationId xmlns:a16="http://schemas.microsoft.com/office/drawing/2014/main" id="{9F7D142A-5793-4F14-AFE1-A651278A277A}"/>
              </a:ext>
            </a:extLst>
          </p:cNvPr>
          <p:cNvGrpSpPr/>
          <p:nvPr/>
        </p:nvGrpSpPr>
        <p:grpSpPr>
          <a:xfrm>
            <a:off x="838200" y="3835650"/>
            <a:ext cx="10515600" cy="744774"/>
            <a:chOff x="5255576" y="3514008"/>
            <a:chExt cx="10515600" cy="744774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4220214E-6D5E-E3B7-1911-58C79AAC0DB5}"/>
                </a:ext>
              </a:extLst>
            </p:cNvPr>
            <p:cNvGrpSpPr/>
            <p:nvPr/>
          </p:nvGrpSpPr>
          <p:grpSpPr>
            <a:xfrm>
              <a:off x="5255576" y="3514008"/>
              <a:ext cx="10358278" cy="744774"/>
              <a:chOff x="5255576" y="3514008"/>
              <a:chExt cx="10358278" cy="744774"/>
            </a:xfrm>
            <a:grpFill/>
          </p:grpSpPr>
          <p:grpSp>
            <p:nvGrpSpPr>
              <p:cNvPr id="28" name="Gruppe 27">
                <a:extLst>
                  <a:ext uri="{FF2B5EF4-FFF2-40B4-BE49-F238E27FC236}">
                    <a16:creationId xmlns:a16="http://schemas.microsoft.com/office/drawing/2014/main" id="{B62A18D2-9DC9-6377-036D-FE909A6005C5}"/>
                  </a:ext>
                </a:extLst>
              </p:cNvPr>
              <p:cNvGrpSpPr/>
              <p:nvPr/>
            </p:nvGrpSpPr>
            <p:grpSpPr>
              <a:xfrm>
                <a:off x="5255576" y="3514008"/>
                <a:ext cx="10358278" cy="744774"/>
                <a:chOff x="5255576" y="1700450"/>
                <a:chExt cx="10358278" cy="744774"/>
              </a:xfrm>
              <a:grpFill/>
            </p:grpSpPr>
            <p:sp>
              <p:nvSpPr>
                <p:cNvPr id="30" name="Rektangel: avrundede hjørner 29">
                  <a:extLst>
                    <a:ext uri="{FF2B5EF4-FFF2-40B4-BE49-F238E27FC236}">
                      <a16:creationId xmlns:a16="http://schemas.microsoft.com/office/drawing/2014/main" id="{112904FA-0C46-F4E6-5A22-0A5B94AE3A4D}"/>
                    </a:ext>
                  </a:extLst>
                </p:cNvPr>
                <p:cNvSpPr/>
                <p:nvPr/>
              </p:nvSpPr>
              <p:spPr>
                <a:xfrm>
                  <a:off x="9755728" y="1988694"/>
                  <a:ext cx="5858126" cy="168279"/>
                </a:xfrm>
                <a:prstGeom prst="round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rtlCol="0" anchor="ctr"/>
                <a:lstStyle/>
                <a:p>
                  <a:pPr marL="457200" marR="0" lvl="1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4546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Kvalitet vs. kvantitet</a:t>
                  </a:r>
                </a:p>
              </p:txBody>
            </p:sp>
            <p:sp>
              <p:nvSpPr>
                <p:cNvPr id="31" name="Rektangel: avrundede hjørner 30">
                  <a:extLst>
                    <a:ext uri="{FF2B5EF4-FFF2-40B4-BE49-F238E27FC236}">
                      <a16:creationId xmlns:a16="http://schemas.microsoft.com/office/drawing/2014/main" id="{6E556C2A-94A8-CD3F-7FC5-1A19FFE56F4D}"/>
                    </a:ext>
                  </a:extLst>
                </p:cNvPr>
                <p:cNvSpPr/>
                <p:nvPr/>
              </p:nvSpPr>
              <p:spPr>
                <a:xfrm>
                  <a:off x="9755728" y="2203153"/>
                  <a:ext cx="5858126" cy="168279"/>
                </a:xfrm>
                <a:prstGeom prst="round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rtlCol="0" anchor="ctr"/>
                <a:lstStyle/>
                <a:p>
                  <a:pPr marL="457200" marR="0" lvl="1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4546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Ressurser</a:t>
                  </a:r>
                </a:p>
              </p:txBody>
            </p:sp>
            <p:sp>
              <p:nvSpPr>
                <p:cNvPr id="32" name="Rektangel: avrundede hjørner 31">
                  <a:extLst>
                    <a:ext uri="{FF2B5EF4-FFF2-40B4-BE49-F238E27FC236}">
                      <a16:creationId xmlns:a16="http://schemas.microsoft.com/office/drawing/2014/main" id="{D2CFA476-F563-A0FA-F2EA-67B7B8FA9464}"/>
                    </a:ext>
                  </a:extLst>
                </p:cNvPr>
                <p:cNvSpPr/>
                <p:nvPr/>
              </p:nvSpPr>
              <p:spPr>
                <a:xfrm>
                  <a:off x="9755728" y="1774237"/>
                  <a:ext cx="5858126" cy="168279"/>
                </a:xfrm>
                <a:prstGeom prst="round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rtlCol="0" anchor="ctr"/>
                <a:lstStyle/>
                <a:p>
                  <a:pPr marL="457200" marR="0" lvl="1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4546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Kompetanse om NAV som helhet </a:t>
                  </a:r>
                </a:p>
              </p:txBody>
            </p:sp>
            <p:sp>
              <p:nvSpPr>
                <p:cNvPr id="33" name="Rektangel: avrundede hjørner 32">
                  <a:extLst>
                    <a:ext uri="{FF2B5EF4-FFF2-40B4-BE49-F238E27FC236}">
                      <a16:creationId xmlns:a16="http://schemas.microsoft.com/office/drawing/2014/main" id="{8D884DA5-A383-B622-2206-58A6A4053CF8}"/>
                    </a:ext>
                  </a:extLst>
                </p:cNvPr>
                <p:cNvSpPr/>
                <p:nvPr/>
              </p:nvSpPr>
              <p:spPr>
                <a:xfrm>
                  <a:off x="5478780" y="1774239"/>
                  <a:ext cx="4276948" cy="597196"/>
                </a:xfrm>
                <a:prstGeom prst="round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rtlCol="0" anchor="ctr"/>
                <a:lstStyle/>
                <a:p>
                  <a:pPr marL="457200" marR="0" lvl="1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44546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Kvalitet og kompetanse</a:t>
                  </a:r>
                </a:p>
              </p:txBody>
            </p:sp>
            <p:sp>
              <p:nvSpPr>
                <p:cNvPr id="34" name="Ellipse 33">
                  <a:extLst>
                    <a:ext uri="{FF2B5EF4-FFF2-40B4-BE49-F238E27FC236}">
                      <a16:creationId xmlns:a16="http://schemas.microsoft.com/office/drawing/2014/main" id="{1FC57221-A004-7AA7-7150-50B0A6C9AE6F}"/>
                    </a:ext>
                  </a:extLst>
                </p:cNvPr>
                <p:cNvSpPr/>
                <p:nvPr/>
              </p:nvSpPr>
              <p:spPr>
                <a:xfrm>
                  <a:off x="5255576" y="1700450"/>
                  <a:ext cx="744774" cy="744774"/>
                </a:xfrm>
                <a:prstGeom prst="ellipse">
                  <a:avLst/>
                </a:prstGeom>
                <a:grp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Pil: vinkeltegn 34">
                  <a:extLst>
                    <a:ext uri="{FF2B5EF4-FFF2-40B4-BE49-F238E27FC236}">
                      <a16:creationId xmlns:a16="http://schemas.microsoft.com/office/drawing/2014/main" id="{3116AD8B-FCAE-7678-5751-2EEE8E18F417}"/>
                    </a:ext>
                  </a:extLst>
                </p:cNvPr>
                <p:cNvSpPr/>
                <p:nvPr/>
              </p:nvSpPr>
              <p:spPr>
                <a:xfrm>
                  <a:off x="9598406" y="1783772"/>
                  <a:ext cx="314644" cy="597195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29" name="Grafikk 28" descr="Diplomrull med heldekkende fyll">
                <a:extLst>
                  <a:ext uri="{FF2B5EF4-FFF2-40B4-BE49-F238E27FC236}">
                    <a16:creationId xmlns:a16="http://schemas.microsoft.com/office/drawing/2014/main" id="{EA817B7C-F158-8D1F-241C-4D321120B5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308887" y="3587793"/>
                <a:ext cx="638150" cy="638150"/>
              </a:xfrm>
              <a:prstGeom prst="rect">
                <a:avLst/>
              </a:prstGeom>
            </p:spPr>
          </p:pic>
        </p:grpSp>
        <p:sp>
          <p:nvSpPr>
            <p:cNvPr id="27" name="Pil: vinkeltegn 26">
              <a:extLst>
                <a:ext uri="{FF2B5EF4-FFF2-40B4-BE49-F238E27FC236}">
                  <a16:creationId xmlns:a16="http://schemas.microsoft.com/office/drawing/2014/main" id="{1E8F3B8F-6C9B-28D6-70DA-30727041B921}"/>
                </a:ext>
              </a:extLst>
            </p:cNvPr>
            <p:cNvSpPr/>
            <p:nvPr/>
          </p:nvSpPr>
          <p:spPr>
            <a:xfrm>
              <a:off x="15456532" y="3586624"/>
              <a:ext cx="314644" cy="599536"/>
            </a:xfrm>
            <a:prstGeom prst="chevron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uppe 35">
            <a:extLst>
              <a:ext uri="{FF2B5EF4-FFF2-40B4-BE49-F238E27FC236}">
                <a16:creationId xmlns:a16="http://schemas.microsoft.com/office/drawing/2014/main" id="{4341C748-5494-4680-1798-B6099A73F592}"/>
              </a:ext>
            </a:extLst>
          </p:cNvPr>
          <p:cNvGrpSpPr/>
          <p:nvPr/>
        </p:nvGrpSpPr>
        <p:grpSpPr>
          <a:xfrm>
            <a:off x="838200" y="4741562"/>
            <a:ext cx="10516168" cy="744774"/>
            <a:chOff x="5255576" y="4420784"/>
            <a:chExt cx="10516168" cy="744774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21F49344-E117-4EAF-E6B8-59CB094AEB09}"/>
                </a:ext>
              </a:extLst>
            </p:cNvPr>
            <p:cNvGrpSpPr/>
            <p:nvPr/>
          </p:nvGrpSpPr>
          <p:grpSpPr>
            <a:xfrm>
              <a:off x="5255576" y="4420784"/>
              <a:ext cx="10358278" cy="744774"/>
              <a:chOff x="5255576" y="4420784"/>
              <a:chExt cx="10358278" cy="744774"/>
            </a:xfrm>
            <a:grpFill/>
          </p:grpSpPr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id="{DBB4AFD8-9334-EBDF-D01F-A62D4A385C10}"/>
                  </a:ext>
                </a:extLst>
              </p:cNvPr>
              <p:cNvGrpSpPr/>
              <p:nvPr/>
            </p:nvGrpSpPr>
            <p:grpSpPr>
              <a:xfrm>
                <a:off x="5255576" y="4420784"/>
                <a:ext cx="10358278" cy="744774"/>
                <a:chOff x="5255576" y="1700450"/>
                <a:chExt cx="10358278" cy="744774"/>
              </a:xfrm>
              <a:grpFill/>
            </p:grpSpPr>
            <p:sp>
              <p:nvSpPr>
                <p:cNvPr id="41" name="Rektangel: avrundede hjørner 40">
                  <a:extLst>
                    <a:ext uri="{FF2B5EF4-FFF2-40B4-BE49-F238E27FC236}">
                      <a16:creationId xmlns:a16="http://schemas.microsoft.com/office/drawing/2014/main" id="{35489DEC-6382-26FB-3B92-31910A1FDD93}"/>
                    </a:ext>
                  </a:extLst>
                </p:cNvPr>
                <p:cNvSpPr/>
                <p:nvPr/>
              </p:nvSpPr>
              <p:spPr>
                <a:xfrm>
                  <a:off x="9755727" y="1988694"/>
                  <a:ext cx="5858127" cy="168279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rtlCol="0" anchor="ctr"/>
                <a:lstStyle/>
                <a:p>
                  <a:pPr marL="457200" marR="0" lvl="1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4546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Sykefravær</a:t>
                  </a:r>
                </a:p>
              </p:txBody>
            </p:sp>
            <p:sp>
              <p:nvSpPr>
                <p:cNvPr id="42" name="Rektangel: avrundede hjørner 41">
                  <a:extLst>
                    <a:ext uri="{FF2B5EF4-FFF2-40B4-BE49-F238E27FC236}">
                      <a16:creationId xmlns:a16="http://schemas.microsoft.com/office/drawing/2014/main" id="{41441F66-E30B-0A68-AB52-AD80C5813D21}"/>
                    </a:ext>
                  </a:extLst>
                </p:cNvPr>
                <p:cNvSpPr/>
                <p:nvPr/>
              </p:nvSpPr>
              <p:spPr>
                <a:xfrm>
                  <a:off x="9755727" y="2203153"/>
                  <a:ext cx="5858127" cy="168279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rtlCol="0" anchor="ctr"/>
                <a:lstStyle/>
                <a:p>
                  <a:pPr marL="457200" marR="0" lvl="1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4546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Kommunikasjon og relasjoner</a:t>
                  </a:r>
                </a:p>
              </p:txBody>
            </p:sp>
            <p:sp>
              <p:nvSpPr>
                <p:cNvPr id="43" name="Rektangel: avrundede hjørner 42">
                  <a:extLst>
                    <a:ext uri="{FF2B5EF4-FFF2-40B4-BE49-F238E27FC236}">
                      <a16:creationId xmlns:a16="http://schemas.microsoft.com/office/drawing/2014/main" id="{F3C81388-DB6E-304A-66EB-49CBE10006B5}"/>
                    </a:ext>
                  </a:extLst>
                </p:cNvPr>
                <p:cNvSpPr/>
                <p:nvPr/>
              </p:nvSpPr>
              <p:spPr>
                <a:xfrm>
                  <a:off x="9755727" y="1774237"/>
                  <a:ext cx="5858127" cy="168279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rtlCol="0" anchor="ctr"/>
                <a:lstStyle/>
                <a:p>
                  <a:pPr marL="457200" marR="0" lvl="1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4546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Medvirkning/involvering</a:t>
                  </a:r>
                </a:p>
              </p:txBody>
            </p:sp>
            <p:sp>
              <p:nvSpPr>
                <p:cNvPr id="44" name="Rektangel: avrundede hjørner 43">
                  <a:extLst>
                    <a:ext uri="{FF2B5EF4-FFF2-40B4-BE49-F238E27FC236}">
                      <a16:creationId xmlns:a16="http://schemas.microsoft.com/office/drawing/2014/main" id="{B0359B5A-E69E-9C0A-830A-EAC10AE14CC2}"/>
                    </a:ext>
                  </a:extLst>
                </p:cNvPr>
                <p:cNvSpPr/>
                <p:nvPr/>
              </p:nvSpPr>
              <p:spPr>
                <a:xfrm>
                  <a:off x="5478779" y="1774239"/>
                  <a:ext cx="4276947" cy="597196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rtlCol="0" anchor="ctr"/>
                <a:lstStyle/>
                <a:p>
                  <a:pPr marL="457200" marR="0" lvl="1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44546A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Kultur, arbeidsmiljø og ledelse</a:t>
                  </a:r>
                </a:p>
              </p:txBody>
            </p:sp>
            <p:sp>
              <p:nvSpPr>
                <p:cNvPr id="45" name="Ellipse 44">
                  <a:extLst>
                    <a:ext uri="{FF2B5EF4-FFF2-40B4-BE49-F238E27FC236}">
                      <a16:creationId xmlns:a16="http://schemas.microsoft.com/office/drawing/2014/main" id="{6357DBF0-F19E-95A7-2C1F-FC7CBAC34B9B}"/>
                    </a:ext>
                  </a:extLst>
                </p:cNvPr>
                <p:cNvSpPr/>
                <p:nvPr/>
              </p:nvSpPr>
              <p:spPr>
                <a:xfrm>
                  <a:off x="5255576" y="1700450"/>
                  <a:ext cx="744774" cy="744774"/>
                </a:xfrm>
                <a:prstGeom prst="ellipse">
                  <a:avLst/>
                </a:prstGeom>
                <a:grp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Pil: vinkeltegn 45">
                  <a:extLst>
                    <a:ext uri="{FF2B5EF4-FFF2-40B4-BE49-F238E27FC236}">
                      <a16:creationId xmlns:a16="http://schemas.microsoft.com/office/drawing/2014/main" id="{9E0872BA-7658-7B54-F6E1-5BE55506501F}"/>
                    </a:ext>
                  </a:extLst>
                </p:cNvPr>
                <p:cNvSpPr/>
                <p:nvPr/>
              </p:nvSpPr>
              <p:spPr>
                <a:xfrm>
                  <a:off x="9598406" y="1774237"/>
                  <a:ext cx="314644" cy="597195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0" name="Grafikk 39" descr="Skål med heldekkende fyll">
                <a:extLst>
                  <a:ext uri="{FF2B5EF4-FFF2-40B4-BE49-F238E27FC236}">
                    <a16:creationId xmlns:a16="http://schemas.microsoft.com/office/drawing/2014/main" id="{87DA9FA1-57CD-FEB5-54B8-2623B35A8B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353642" y="4535521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38" name="Pil: vinkeltegn 37">
              <a:extLst>
                <a:ext uri="{FF2B5EF4-FFF2-40B4-BE49-F238E27FC236}">
                  <a16:creationId xmlns:a16="http://schemas.microsoft.com/office/drawing/2014/main" id="{14434C02-7BFC-16B5-41F6-626ED2C58564}"/>
                </a:ext>
              </a:extLst>
            </p:cNvPr>
            <p:cNvSpPr/>
            <p:nvPr/>
          </p:nvSpPr>
          <p:spPr>
            <a:xfrm>
              <a:off x="15456532" y="4493400"/>
              <a:ext cx="315212" cy="599532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TekstSylinder 46">
            <a:extLst>
              <a:ext uri="{FF2B5EF4-FFF2-40B4-BE49-F238E27FC236}">
                <a16:creationId xmlns:a16="http://schemas.microsoft.com/office/drawing/2014/main" id="{E7C2EE1B-1E88-5EC7-4E9B-FCE41C353D0C}"/>
              </a:ext>
            </a:extLst>
          </p:cNvPr>
          <p:cNvSpPr txBox="1"/>
          <p:nvPr/>
        </p:nvSpPr>
        <p:spPr>
          <a:xfrm>
            <a:off x="1582974" y="1739207"/>
            <a:ext cx="1628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Tema</a:t>
            </a:r>
          </a:p>
        </p:txBody>
      </p:sp>
      <p:sp>
        <p:nvSpPr>
          <p:cNvPr id="48" name="TekstSylinder 47">
            <a:extLst>
              <a:ext uri="{FF2B5EF4-FFF2-40B4-BE49-F238E27FC236}">
                <a16:creationId xmlns:a16="http://schemas.microsoft.com/office/drawing/2014/main" id="{D336E9E9-255A-E736-A20E-6EC59A343B66}"/>
              </a:ext>
            </a:extLst>
          </p:cNvPr>
          <p:cNvSpPr txBox="1"/>
          <p:nvPr/>
        </p:nvSpPr>
        <p:spPr>
          <a:xfrm>
            <a:off x="5338351" y="1739207"/>
            <a:ext cx="2046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Utfordringer</a:t>
            </a:r>
          </a:p>
        </p:txBody>
      </p:sp>
    </p:spTree>
    <p:extLst>
      <p:ext uri="{BB962C8B-B14F-4D97-AF65-F5344CB8AC3E}">
        <p14:creationId xmlns:p14="http://schemas.microsoft.com/office/powerpoint/2010/main" val="1261694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B62AC4-FD9C-3699-3389-83D9784F6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tx2"/>
                </a:solidFill>
              </a:rPr>
              <a:t>Funn vedr: Tillit i relasjon til bruker </a:t>
            </a:r>
          </a:p>
        </p:txBody>
      </p:sp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1BAEC1D8-7297-1F6E-349A-4CF285D83E7E}"/>
              </a:ext>
            </a:extLst>
          </p:cNvPr>
          <p:cNvSpPr/>
          <p:nvPr/>
        </p:nvSpPr>
        <p:spPr>
          <a:xfrm>
            <a:off x="838200" y="1825624"/>
            <a:ext cx="2403021" cy="4351338"/>
          </a:xfrm>
          <a:prstGeom prst="round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 (CS-brødtekst)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 (CS-brødtekst)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 (CS-brødtekst)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 (CS-brødtekst)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ource Sans Pro"/>
                <a:ea typeface="Source Sans Pro"/>
                <a:cs typeface="Times New Roman (CS-brødtekst)"/>
              </a:rPr>
              <a:t>Kommunikasjon og relasjoner</a:t>
            </a:r>
            <a:endParaRPr lang="nb-NO" sz="1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/>
              <a:ea typeface="Source Sans Pro"/>
              <a:cs typeface="Times New Roman (CS-brødtekst)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 (CS-brødtekst)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 (CS-brødtekst)"/>
              </a:rPr>
              <a:t>Løsninger sammen og holde det vi lover</a:t>
            </a:r>
            <a:endParaRPr lang="nb-NO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 (CS-brødtekst)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 (CS-brødtekst)"/>
              </a:rPr>
              <a:t>Forutsigbarhet</a:t>
            </a:r>
            <a:endParaRPr lang="nb-NO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 (CS-brødtekst)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 (CS-brødtekst)"/>
              </a:rPr>
              <a:t>Menneskemøter </a:t>
            </a:r>
            <a:endParaRPr lang="nb-NO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 (CS-brødtekst)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 (CS-brødtekst)"/>
              </a:rPr>
              <a:t>Langvarige relasjoner</a:t>
            </a:r>
            <a:endParaRPr lang="nb-NO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 (CS-brødtekst)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ource Sans Pro"/>
                <a:ea typeface="Source Sans Pro"/>
                <a:cs typeface="Times New Roman (CS-brødtekst)"/>
              </a:rPr>
              <a:t>Tilgjengelighet</a:t>
            </a:r>
            <a:endParaRPr lang="nb-NO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/>
              <a:ea typeface="Source Sans Pro"/>
              <a:cs typeface="Times New Roman (CS-brødtekst)"/>
            </a:endParaRPr>
          </a:p>
        </p:txBody>
      </p:sp>
      <p:sp>
        <p:nvSpPr>
          <p:cNvPr id="5" name="Rektangel: avrundede hjørner 4">
            <a:extLst>
              <a:ext uri="{FF2B5EF4-FFF2-40B4-BE49-F238E27FC236}">
                <a16:creationId xmlns:a16="http://schemas.microsoft.com/office/drawing/2014/main" id="{CFCA3A46-6ECD-48B6-A6C3-162D9EA99F62}"/>
              </a:ext>
            </a:extLst>
          </p:cNvPr>
          <p:cNvSpPr/>
          <p:nvPr/>
        </p:nvSpPr>
        <p:spPr>
          <a:xfrm>
            <a:off x="3546930" y="1825624"/>
            <a:ext cx="2403021" cy="43513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 (CS-brødtekst)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 (CS-brødtekst)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 (CS-brødtekst)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 (CS-brødtekst)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ource Sans Pro"/>
                <a:ea typeface="Source Sans Pro"/>
                <a:cs typeface="Times New Roman (CS-brødtekst)"/>
              </a:rPr>
              <a:t>Tjenesteyting og organisering</a:t>
            </a:r>
            <a:endParaRPr lang="nb-NO" sz="1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/>
              <a:ea typeface="Source Sans Pro"/>
              <a:cs typeface="Times New Roman (CS-brødtekst)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 (CS-brødtekst)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 (CS-brødtekst)"/>
              </a:rPr>
              <a:t>Brukersentrert/tjenester organisert rundt bruker</a:t>
            </a:r>
            <a:endParaRPr lang="nb-NO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 (CS-brødtekst)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 (CS-brødtekst)"/>
              </a:rPr>
              <a:t>Riktig hjelp til riktig tid</a:t>
            </a:r>
            <a:endParaRPr lang="nb-NO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 (CS-brødtekst)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 (CS-brødtekst)"/>
              </a:rPr>
              <a:t>Standard saker vs. kompliserte saker</a:t>
            </a:r>
            <a:endParaRPr lang="nb-NO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 (CS-brødtekst)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 (CS-brødtekst)"/>
              </a:rPr>
              <a:t>Samhandling/samarbeid internt og eksternt</a:t>
            </a:r>
            <a:endParaRPr lang="nb-NO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 (CS-brødtekst)"/>
            </a:endParaRPr>
          </a:p>
        </p:txBody>
      </p:sp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id="{2245F66F-5739-87A0-E14B-5AC6A06141C9}"/>
              </a:ext>
            </a:extLst>
          </p:cNvPr>
          <p:cNvSpPr/>
          <p:nvPr/>
        </p:nvSpPr>
        <p:spPr>
          <a:xfrm>
            <a:off x="6255660" y="1825624"/>
            <a:ext cx="2403021" cy="4351338"/>
          </a:xfrm>
          <a:prstGeom prst="roundRect">
            <a:avLst/>
          </a:prstGeom>
          <a:solidFill>
            <a:srgbClr val="FBE5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 (CS-brødtekst)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 (CS-brødtekst)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 (CS-brødtekst)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 (CS-brødtekst)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ource Sans Pro"/>
                <a:ea typeface="Source Sans Pro"/>
                <a:cs typeface="Times New Roman (CS-brødtekst)"/>
              </a:rPr>
              <a:t>Kompetanse</a:t>
            </a:r>
            <a:endParaRPr lang="nb-NO" sz="1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/>
              <a:ea typeface="Source Sans Pro"/>
              <a:cs typeface="Times New Roman (CS-brødtekst)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 (CS-brødtekst)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 (CS-brødtekst)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Helhetsperspektivet</a:t>
            </a:r>
            <a:endParaRPr lang="nb-NO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Rett kompetanse på rett tid</a:t>
            </a:r>
            <a:endParaRPr lang="nb-NO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Trygghet i egen rolle</a:t>
            </a:r>
            <a:endParaRPr lang="nb-NO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Rektangel: avrundede hjørner 6">
            <a:extLst>
              <a:ext uri="{FF2B5EF4-FFF2-40B4-BE49-F238E27FC236}">
                <a16:creationId xmlns:a16="http://schemas.microsoft.com/office/drawing/2014/main" id="{9C92AE16-91EF-BAB5-3463-EE2F2BC9EF5F}"/>
              </a:ext>
            </a:extLst>
          </p:cNvPr>
          <p:cNvSpPr/>
          <p:nvPr/>
        </p:nvSpPr>
        <p:spPr>
          <a:xfrm>
            <a:off x="8964389" y="1825624"/>
            <a:ext cx="2403021" cy="4351338"/>
          </a:xfrm>
          <a:prstGeom prst="roundRect">
            <a:avLst/>
          </a:prstGeom>
          <a:solidFill>
            <a:srgbClr val="FF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ource Sans Pro"/>
                <a:ea typeface="Source Sans Pro"/>
              </a:rPr>
              <a:t>Regelverk og handlingsrom</a:t>
            </a:r>
            <a:endParaRPr lang="nb-NO" sz="1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/>
              <a:ea typeface="Source Sans Pro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Personvern</a:t>
            </a:r>
            <a:endParaRPr lang="nb-NO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Bruk av skjønn</a:t>
            </a:r>
            <a:endParaRPr lang="nb-NO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Økonomi og tiltak</a:t>
            </a:r>
            <a:endParaRPr lang="nb-NO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Feil forvaltning av regelverk</a:t>
            </a:r>
            <a:endParaRPr lang="nb-NO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Handlingsrom og faglig trygghet</a:t>
            </a:r>
            <a:endParaRPr lang="nb-NO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Enklere regelverk</a:t>
            </a:r>
            <a:endParaRPr lang="nb-NO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8" name="Grafikk 7" descr="Diplomrull med heldekkende fyll">
            <a:extLst>
              <a:ext uri="{FF2B5EF4-FFF2-40B4-BE49-F238E27FC236}">
                <a16:creationId xmlns:a16="http://schemas.microsoft.com/office/drawing/2014/main" id="{14A21309-6215-C1E6-3710-C723D5467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38095" y="2093729"/>
            <a:ext cx="638150" cy="638150"/>
          </a:xfrm>
          <a:prstGeom prst="rect">
            <a:avLst/>
          </a:prstGeom>
        </p:spPr>
      </p:pic>
      <p:pic>
        <p:nvPicPr>
          <p:cNvPr id="9" name="Grafikk 8" descr="Chat med heldekkende fyll">
            <a:extLst>
              <a:ext uri="{FF2B5EF4-FFF2-40B4-BE49-F238E27FC236}">
                <a16:creationId xmlns:a16="http://schemas.microsoft.com/office/drawing/2014/main" id="{EB5850E8-09D7-CC4E-DCED-BF8492F7C2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64736" y="2194444"/>
            <a:ext cx="532943" cy="532943"/>
          </a:xfrm>
          <a:prstGeom prst="rect">
            <a:avLst/>
          </a:prstGeom>
        </p:spPr>
      </p:pic>
      <p:pic>
        <p:nvPicPr>
          <p:cNvPr id="10" name="Grafikk 9" descr="Klubbe med heldekkende fyll">
            <a:extLst>
              <a:ext uri="{FF2B5EF4-FFF2-40B4-BE49-F238E27FC236}">
                <a16:creationId xmlns:a16="http://schemas.microsoft.com/office/drawing/2014/main" id="{6788A1D2-95D1-8048-1C9A-52C34BEEA6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15515" y="2215638"/>
            <a:ext cx="511749" cy="511749"/>
          </a:xfrm>
          <a:prstGeom prst="rect">
            <a:avLst/>
          </a:prstGeom>
        </p:spPr>
      </p:pic>
      <p:pic>
        <p:nvPicPr>
          <p:cNvPr id="11" name="Grafikk 10" descr="Hierarki med heldekkende fyll">
            <a:extLst>
              <a:ext uri="{FF2B5EF4-FFF2-40B4-BE49-F238E27FC236}">
                <a16:creationId xmlns:a16="http://schemas.microsoft.com/office/drawing/2014/main" id="{B4668AA5-C272-394B-5E78-84BE98C5E4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91950" y="2226474"/>
            <a:ext cx="505405" cy="50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36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9F61B84-5D14-1351-C4D5-72EF2BFFA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solidFill>
                  <a:schemeClr val="tx2"/>
                </a:solidFill>
              </a:rPr>
              <a:t>Hovedtemaer fordelt per oppgavene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3ADF08D-42DC-9085-F7F3-3BBBC16C32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597893"/>
            <a:ext cx="5181600" cy="1660892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07000"/>
              </a:lnSpc>
              <a:buNone/>
            </a:pPr>
            <a:r>
              <a:rPr lang="nb-NO" sz="1600" b="1">
                <a:solidFill>
                  <a:schemeClr val="tx2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Times New Roman (CS-brødtekst)"/>
              </a:rPr>
              <a:t>Tillit i relasjon til bruker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1200">
                <a:solidFill>
                  <a:schemeClr val="tx2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Times New Roman (CS-brødtekst)"/>
              </a:rPr>
              <a:t>Kommunikasjon og relasjoner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1200">
                <a:solidFill>
                  <a:schemeClr val="tx2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Times New Roman (CS-brødtekst)"/>
              </a:rPr>
              <a:t>Tjenesteyting og organisering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1200">
                <a:solidFill>
                  <a:schemeClr val="tx2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Times New Roman (CS-brødtekst)"/>
              </a:rPr>
              <a:t>Kompetanse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sz="1200">
                <a:solidFill>
                  <a:schemeClr val="tx2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Times New Roman (CS-brødtekst)"/>
              </a:rPr>
              <a:t>Regelverk og handlingsrom</a:t>
            </a:r>
            <a:endParaRPr lang="nb-NO" sz="1600">
              <a:solidFill>
                <a:schemeClr val="tx2"/>
              </a:solidFill>
              <a:effectLst/>
              <a:latin typeface="Source Sans Pro" panose="020B0503030403020204" pitchFamily="34" charset="0"/>
              <a:ea typeface="Calibri" panose="020F0502020204030204" pitchFamily="34" charset="0"/>
              <a:cs typeface="Times New Roman (CS-brødtekst)"/>
            </a:endParaRPr>
          </a:p>
          <a:p>
            <a:pPr marL="0" lvl="0" indent="0">
              <a:lnSpc>
                <a:spcPct val="107000"/>
              </a:lnSpc>
              <a:buNone/>
            </a:pPr>
            <a:endParaRPr lang="nb-NO" sz="1600" b="1">
              <a:solidFill>
                <a:schemeClr val="tx2"/>
              </a:solidFill>
              <a:effectLst/>
              <a:latin typeface="Source Sans Pro" panose="020B0503030403020204" pitchFamily="34" charset="0"/>
              <a:ea typeface="Calibri" panose="020F0502020204030204" pitchFamily="34" charset="0"/>
              <a:cs typeface="Times New Roman (CS-brødtekst)"/>
            </a:endParaRPr>
          </a:p>
          <a:p>
            <a:endParaRPr lang="nb-NO" sz="1600">
              <a:solidFill>
                <a:schemeClr val="tx2"/>
              </a:solidFill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35FF238-4BB6-929B-0813-664FB1A710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0606" y="1597893"/>
            <a:ext cx="3502739" cy="1660894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07000"/>
              </a:lnSpc>
              <a:buNone/>
            </a:pPr>
            <a:r>
              <a:rPr lang="nb-NO" sz="1600" b="1">
                <a:solidFill>
                  <a:schemeClr val="tx2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Times New Roman (CS-brødtekst)"/>
              </a:rPr>
              <a:t>Medvirkning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1200">
                <a:solidFill>
                  <a:schemeClr val="tx2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Times New Roman (CS-brødtekst)"/>
              </a:rPr>
              <a:t>Informasjon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1200">
                <a:solidFill>
                  <a:schemeClr val="tx2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Times New Roman (CS-brødtekst)"/>
              </a:rPr>
              <a:t>Kultur og ledelse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1200">
                <a:solidFill>
                  <a:schemeClr val="tx2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Times New Roman (CS-brødtekst)"/>
              </a:rPr>
              <a:t>Påvirke egen arbeidshverdag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sz="1200">
                <a:solidFill>
                  <a:schemeClr val="tx2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Times New Roman (CS-brødtekst)"/>
              </a:rPr>
              <a:t>Brukermedvirkning og reell brukerinvolvering</a:t>
            </a:r>
          </a:p>
          <a:p>
            <a:pPr marL="0" lvl="0" indent="0">
              <a:lnSpc>
                <a:spcPct val="107000"/>
              </a:lnSpc>
              <a:buNone/>
            </a:pPr>
            <a:endParaRPr lang="nb-NO" sz="1400">
              <a:solidFill>
                <a:schemeClr val="tx2"/>
              </a:solidFill>
              <a:latin typeface="Source Sans Pro" panose="020B0503030403020204" pitchFamily="34" charset="0"/>
              <a:ea typeface="Calibri" panose="020F0502020204030204" pitchFamily="34" charset="0"/>
              <a:cs typeface="Times New Roman (CS-brødtekst)"/>
            </a:endParaRPr>
          </a:p>
          <a:p>
            <a:pPr marL="0" lvl="0" indent="0">
              <a:lnSpc>
                <a:spcPct val="107000"/>
              </a:lnSpc>
              <a:buNone/>
            </a:pPr>
            <a:endParaRPr lang="nb-NO" sz="1400">
              <a:solidFill>
                <a:schemeClr val="tx2"/>
              </a:solidFill>
              <a:effectLst/>
              <a:latin typeface="Source Sans Pro" panose="020B0503030403020204" pitchFamily="34" charset="0"/>
              <a:ea typeface="Calibri" panose="020F0502020204030204" pitchFamily="34" charset="0"/>
              <a:cs typeface="Times New Roman (CS-brødtekst)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94E5B0D-931E-A80A-F25D-28D6F655D099}"/>
              </a:ext>
            </a:extLst>
          </p:cNvPr>
          <p:cNvSpPr txBox="1"/>
          <p:nvPr/>
        </p:nvSpPr>
        <p:spPr>
          <a:xfrm>
            <a:off x="4360606" y="3575748"/>
            <a:ext cx="3502742" cy="164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ource Sans Pro" panose="020B0503030403020204" pitchFamily="34" charset="0"/>
                <a:ea typeface="Calibri" panose="020F0502020204030204" pitchFamily="34" charset="0"/>
                <a:cs typeface="Times New Roman (CS-brødtekst)"/>
              </a:rPr>
              <a:t>Samhandling til det beste for bruker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Siloer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Digitale systemer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Regelverk og handlingsrom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Organisering og partnerskapet</a:t>
            </a:r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A1C871FB-9133-FCC0-01EC-35AC91A07CE9}"/>
              </a:ext>
            </a:extLst>
          </p:cNvPr>
          <p:cNvCxnSpPr>
            <a:cxnSpLocks/>
          </p:cNvCxnSpPr>
          <p:nvPr/>
        </p:nvCxnSpPr>
        <p:spPr>
          <a:xfrm>
            <a:off x="3863587" y="1446924"/>
            <a:ext cx="0" cy="4020636"/>
          </a:xfrm>
          <a:prstGeom prst="line">
            <a:avLst/>
          </a:prstGeom>
          <a:ln w="28575">
            <a:solidFill>
              <a:srgbClr val="E3B0A8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4" name="Rett linje 13">
            <a:extLst>
              <a:ext uri="{FF2B5EF4-FFF2-40B4-BE49-F238E27FC236}">
                <a16:creationId xmlns:a16="http://schemas.microsoft.com/office/drawing/2014/main" id="{068CC9F9-DD2B-9C73-9122-696319FA2F7E}"/>
              </a:ext>
            </a:extLst>
          </p:cNvPr>
          <p:cNvCxnSpPr>
            <a:cxnSpLocks/>
          </p:cNvCxnSpPr>
          <p:nvPr/>
        </p:nvCxnSpPr>
        <p:spPr>
          <a:xfrm flipH="1">
            <a:off x="749219" y="3432592"/>
            <a:ext cx="10502140" cy="0"/>
          </a:xfrm>
          <a:prstGeom prst="line">
            <a:avLst/>
          </a:prstGeom>
          <a:ln w="28575">
            <a:solidFill>
              <a:srgbClr val="E3B0A8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6F2EF2AD-592B-8BD7-0F83-0176AFD5FB53}"/>
              </a:ext>
            </a:extLst>
          </p:cNvPr>
          <p:cNvSpPr txBox="1"/>
          <p:nvPr/>
        </p:nvSpPr>
        <p:spPr>
          <a:xfrm>
            <a:off x="914400" y="3575749"/>
            <a:ext cx="2401036" cy="164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Styringens dilemma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Regelverk og handlingsrom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Kvalitet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Organisering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Arbeidsmiljø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EFAB07AC-BFAF-6CEA-8A22-443300FA7620}"/>
              </a:ext>
            </a:extLst>
          </p:cNvPr>
          <p:cNvSpPr/>
          <p:nvPr/>
        </p:nvSpPr>
        <p:spPr>
          <a:xfrm>
            <a:off x="3441714" y="3038618"/>
            <a:ext cx="838143" cy="837248"/>
          </a:xfrm>
          <a:prstGeom prst="rect">
            <a:avLst/>
          </a:prstGeom>
          <a:solidFill>
            <a:srgbClr val="FF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Grafikk 20" descr="Klistrelapper med heldekkende fyll">
            <a:extLst>
              <a:ext uri="{FF2B5EF4-FFF2-40B4-BE49-F238E27FC236}">
                <a16:creationId xmlns:a16="http://schemas.microsoft.com/office/drawing/2014/main" id="{D63C3616-63B9-DDF5-6B01-5FA5D348B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5881" y="3058140"/>
            <a:ext cx="703227" cy="70322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Håndskrift 6">
                <a:extLst>
                  <a:ext uri="{FF2B5EF4-FFF2-40B4-BE49-F238E27FC236}">
                    <a16:creationId xmlns:a16="http://schemas.microsoft.com/office/drawing/2014/main" id="{3BA954C8-92C0-EA30-9604-EC8795E72E02}"/>
                  </a:ext>
                </a:extLst>
              </p14:cNvPr>
              <p14:cNvContentPartPr/>
              <p14:nvPr/>
            </p14:nvContentPartPr>
            <p14:xfrm>
              <a:off x="561960" y="1257120"/>
              <a:ext cx="3000600" cy="2377080"/>
            </p14:xfrm>
          </p:contentPart>
        </mc:Choice>
        <mc:Fallback>
          <p:pic>
            <p:nvPicPr>
              <p:cNvPr id="7" name="Håndskrift 6">
                <a:extLst>
                  <a:ext uri="{FF2B5EF4-FFF2-40B4-BE49-F238E27FC236}">
                    <a16:creationId xmlns:a16="http://schemas.microsoft.com/office/drawing/2014/main" id="{3BA954C8-92C0-EA30-9604-EC8795E72E0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6120" y="1193760"/>
                <a:ext cx="3031920" cy="250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Håndskrift 8">
                <a:extLst>
                  <a:ext uri="{FF2B5EF4-FFF2-40B4-BE49-F238E27FC236}">
                    <a16:creationId xmlns:a16="http://schemas.microsoft.com/office/drawing/2014/main" id="{A39F4D4C-6C39-6EDC-B730-72BBB4E7797B}"/>
                  </a:ext>
                </a:extLst>
              </p14:cNvPr>
              <p14:cNvContentPartPr/>
              <p14:nvPr/>
            </p14:nvContentPartPr>
            <p14:xfrm>
              <a:off x="11287080" y="3400560"/>
              <a:ext cx="360" cy="360"/>
            </p14:xfrm>
          </p:contentPart>
        </mc:Choice>
        <mc:Fallback>
          <p:pic>
            <p:nvPicPr>
              <p:cNvPr id="9" name="Håndskrift 8">
                <a:extLst>
                  <a:ext uri="{FF2B5EF4-FFF2-40B4-BE49-F238E27FC236}">
                    <a16:creationId xmlns:a16="http://schemas.microsoft.com/office/drawing/2014/main" id="{A39F4D4C-6C39-6EDC-B730-72BBB4E7797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271240" y="3337200"/>
                <a:ext cx="31680" cy="12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1116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ktangel 27">
            <a:extLst>
              <a:ext uri="{FF2B5EF4-FFF2-40B4-BE49-F238E27FC236}">
                <a16:creationId xmlns:a16="http://schemas.microsoft.com/office/drawing/2014/main" id="{6DB439F3-2441-1734-1A47-7168F00EA459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E6E6"/>
          </a:solidFill>
          <a:ln>
            <a:solidFill>
              <a:srgbClr val="FF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2CFAC06-1350-AD5E-35D2-C14A5B5B1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>
                <a:solidFill>
                  <a:schemeClr val="tx2"/>
                </a:solidFill>
              </a:rPr>
              <a:t>Tillit i relasjon til bruker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A83036D-58F3-8322-426D-15751FCC5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701295" cy="4351338"/>
          </a:xfrm>
        </p:spPr>
        <p:txBody>
          <a:bodyPr/>
          <a:lstStyle/>
          <a:p>
            <a:pPr marL="0" indent="0">
              <a:buNone/>
            </a:pPr>
            <a:r>
              <a:rPr lang="nb-NO" sz="1200" b="1">
                <a:solidFill>
                  <a:schemeClr val="tx2"/>
                </a:solidFill>
                <a:latin typeface="+mn-lt"/>
              </a:rPr>
              <a:t>Kommunikasjon og relasjoner</a:t>
            </a:r>
          </a:p>
          <a:p>
            <a:pPr>
              <a:buFontTx/>
              <a:buChar char="-"/>
            </a:pPr>
            <a:r>
              <a:rPr lang="nb-NO" sz="1200">
                <a:solidFill>
                  <a:schemeClr val="tx2"/>
                </a:solidFill>
                <a:latin typeface="+mn-lt"/>
              </a:rPr>
              <a:t>Ulike forventinger/mål mellom bruker og NAV</a:t>
            </a:r>
          </a:p>
          <a:p>
            <a:pPr>
              <a:buFontTx/>
              <a:buChar char="-"/>
            </a:pPr>
            <a:r>
              <a:rPr lang="nb-NO" sz="1200">
                <a:solidFill>
                  <a:schemeClr val="tx2"/>
                </a:solidFill>
                <a:latin typeface="+mn-lt"/>
              </a:rPr>
              <a:t>Manglende forutsigbarhet</a:t>
            </a:r>
          </a:p>
          <a:p>
            <a:pPr>
              <a:buFontTx/>
              <a:buChar char="-"/>
            </a:pPr>
            <a:r>
              <a:rPr lang="nb-NO" sz="1200">
                <a:solidFill>
                  <a:schemeClr val="tx2"/>
                </a:solidFill>
                <a:latin typeface="+mn-lt"/>
              </a:rPr>
              <a:t>Tilgjengelighet i form av lange køer, vanskelig å få kontakt eller tilbakemeldinger</a:t>
            </a:r>
          </a:p>
          <a:p>
            <a:pPr>
              <a:buFontTx/>
              <a:buChar char="-"/>
            </a:pPr>
            <a:r>
              <a:rPr lang="nb-NO" sz="1200">
                <a:solidFill>
                  <a:schemeClr val="tx2"/>
                </a:solidFill>
                <a:latin typeface="+mn-lt"/>
              </a:rPr>
              <a:t>Manglende klarspråk og dårlig kommunikasjon</a:t>
            </a:r>
          </a:p>
          <a:p>
            <a:pPr marL="0" indent="0">
              <a:buNone/>
            </a:pPr>
            <a:r>
              <a:rPr lang="nb-NO" sz="1200" b="1">
                <a:solidFill>
                  <a:schemeClr val="tx2"/>
                </a:solidFill>
                <a:latin typeface="+mn-lt"/>
              </a:rPr>
              <a:t>Tjenestestyring og organisering</a:t>
            </a:r>
          </a:p>
          <a:p>
            <a:pPr>
              <a:buFontTx/>
              <a:buChar char="-"/>
            </a:pPr>
            <a:r>
              <a:rPr lang="nb-NO" sz="1200">
                <a:solidFill>
                  <a:schemeClr val="tx2"/>
                </a:solidFill>
                <a:latin typeface="+mn-lt"/>
              </a:rPr>
              <a:t>Bruker blir sendt rundt i systemet</a:t>
            </a:r>
          </a:p>
          <a:p>
            <a:pPr>
              <a:buFontTx/>
              <a:buChar char="-"/>
            </a:pPr>
            <a:r>
              <a:rPr lang="nb-NO" sz="1200">
                <a:solidFill>
                  <a:schemeClr val="tx2"/>
                </a:solidFill>
                <a:latin typeface="+mn-lt"/>
              </a:rPr>
              <a:t>Kompliserte og sammensatte saker</a:t>
            </a:r>
          </a:p>
          <a:p>
            <a:pPr>
              <a:buFontTx/>
              <a:buChar char="-"/>
            </a:pPr>
            <a:r>
              <a:rPr lang="nb-NO" sz="1200">
                <a:solidFill>
                  <a:schemeClr val="tx2"/>
                </a:solidFill>
                <a:latin typeface="+mn-lt"/>
              </a:rPr>
              <a:t>Samhandling internt</a:t>
            </a:r>
          </a:p>
          <a:p>
            <a:pPr marL="0" indent="0">
              <a:buNone/>
            </a:pPr>
            <a:r>
              <a:rPr lang="nb-NO" sz="1200" b="1">
                <a:solidFill>
                  <a:schemeClr val="tx2"/>
                </a:solidFill>
                <a:latin typeface="+mn-lt"/>
              </a:rPr>
              <a:t>Regelverk og handlingsrom</a:t>
            </a:r>
          </a:p>
          <a:p>
            <a:pPr>
              <a:buFontTx/>
              <a:buChar char="-"/>
            </a:pPr>
            <a:r>
              <a:rPr lang="nb-NO" sz="1200">
                <a:solidFill>
                  <a:schemeClr val="tx2"/>
                </a:solidFill>
                <a:latin typeface="+mn-lt"/>
              </a:rPr>
              <a:t>Ulik praktisering av regelverket</a:t>
            </a:r>
          </a:p>
          <a:p>
            <a:pPr>
              <a:buFontTx/>
              <a:buChar char="-"/>
            </a:pPr>
            <a:r>
              <a:rPr lang="nb-NO" sz="1200">
                <a:solidFill>
                  <a:schemeClr val="tx2"/>
                </a:solidFill>
                <a:latin typeface="+mn-lt"/>
              </a:rPr>
              <a:t>Balansen mellom bruk av skjønn og likebehandling</a:t>
            </a:r>
          </a:p>
          <a:p>
            <a:pPr>
              <a:buFontTx/>
              <a:buChar char="-"/>
            </a:pPr>
            <a:r>
              <a:rPr lang="nb-NO" sz="1200">
                <a:solidFill>
                  <a:schemeClr val="tx2"/>
                </a:solidFill>
                <a:latin typeface="+mn-lt"/>
              </a:rPr>
              <a:t>Knappe ressurser</a:t>
            </a:r>
          </a:p>
          <a:p>
            <a:pPr>
              <a:buFontTx/>
              <a:buChar char="-"/>
            </a:pPr>
            <a:r>
              <a:rPr lang="nb-NO" sz="1200">
                <a:solidFill>
                  <a:schemeClr val="tx2"/>
                </a:solidFill>
                <a:latin typeface="+mn-lt"/>
              </a:rPr>
              <a:t>Dokumentasjonskrav</a:t>
            </a:r>
          </a:p>
          <a:p>
            <a:pPr>
              <a:buFontTx/>
              <a:buChar char="-"/>
            </a:pPr>
            <a:endParaRPr lang="nb-NO" sz="1200">
              <a:solidFill>
                <a:schemeClr val="tx2"/>
              </a:solidFill>
              <a:latin typeface="+mn-lt"/>
            </a:endParaRPr>
          </a:p>
          <a:p>
            <a:pPr>
              <a:buFontTx/>
              <a:buChar char="-"/>
            </a:pPr>
            <a:endParaRPr lang="nb-NO" sz="1200">
              <a:solidFill>
                <a:schemeClr val="tx2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200">
              <a:solidFill>
                <a:schemeClr val="tx2"/>
              </a:solidFill>
              <a:latin typeface="+mn-lt"/>
            </a:endParaRPr>
          </a:p>
          <a:p>
            <a:pPr marL="0" indent="0">
              <a:buNone/>
            </a:pPr>
            <a:endParaRPr lang="nb-NO" sz="1200" b="1">
              <a:solidFill>
                <a:schemeClr val="tx2"/>
              </a:solidFill>
              <a:latin typeface="+mn-lt"/>
            </a:endParaRP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9C8DA198-1DBC-D24D-BB69-70C417BEC8EE}"/>
              </a:ext>
            </a:extLst>
          </p:cNvPr>
          <p:cNvSpPr txBox="1"/>
          <p:nvPr/>
        </p:nvSpPr>
        <p:spPr>
          <a:xfrm>
            <a:off x="6741240" y="1690688"/>
            <a:ext cx="5031660" cy="4772717"/>
          </a:xfrm>
          <a:prstGeom prst="rect">
            <a:avLst/>
          </a:prstGeom>
          <a:solidFill>
            <a:srgbClr val="FFE6E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Kommunikasjon og relasjoner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Skape tydelige forventinger og bedre kommunikasjon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Møte brukerne der de er, ved å blant annet å benytte flere kanaler og hjelpe brukeren med å komme riktig sted første gang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Klarspråk og åpenhet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Tjenestestyring og organisering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Riktig hjelp til riktig tid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brukerens helhetlige behov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Økt nærhet mellom vedtak og bruker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 myndighet lokalt, avgjørelser nærmere bruker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Kompetanse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Økt kompetanse om og kjennskap til NAV som helhet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Økt relasjonskompetansen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Regelverk og handlingsrom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Forutsigbart og tydeligere regelverk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Enklere ytelsesforvaltning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Klarhet i rutiner</a:t>
            </a:r>
          </a:p>
        </p:txBody>
      </p:sp>
      <p:pic>
        <p:nvPicPr>
          <p:cNvPr id="29" name="Grafikk 28" descr="Lyspære og tannhjul med heldekkende fyll">
            <a:extLst>
              <a:ext uri="{FF2B5EF4-FFF2-40B4-BE49-F238E27FC236}">
                <a16:creationId xmlns:a16="http://schemas.microsoft.com/office/drawing/2014/main" id="{9CB92E4F-CB83-003C-0279-DDF2633A3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89589" y="710877"/>
            <a:ext cx="508820" cy="508820"/>
          </a:xfrm>
          <a:prstGeom prst="rect">
            <a:avLst/>
          </a:prstGeom>
        </p:spPr>
      </p:pic>
      <p:sp>
        <p:nvSpPr>
          <p:cNvPr id="30" name="TekstSylinder 29">
            <a:extLst>
              <a:ext uri="{FF2B5EF4-FFF2-40B4-BE49-F238E27FC236}">
                <a16:creationId xmlns:a16="http://schemas.microsoft.com/office/drawing/2014/main" id="{C17640C9-5CBE-0E21-E4D6-D18B4AAD0FDD}"/>
              </a:ext>
            </a:extLst>
          </p:cNvPr>
          <p:cNvSpPr txBox="1"/>
          <p:nvPr/>
        </p:nvSpPr>
        <p:spPr>
          <a:xfrm>
            <a:off x="6095999" y="1337995"/>
            <a:ext cx="60960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Innspill til tiltak 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7896625D-13AB-C9DC-9AAF-38F354D06F36}"/>
              </a:ext>
            </a:extLst>
          </p:cNvPr>
          <p:cNvSpPr txBox="1"/>
          <p:nvPr/>
        </p:nvSpPr>
        <p:spPr>
          <a:xfrm>
            <a:off x="-3" y="1337995"/>
            <a:ext cx="60960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Smertepunkter</a:t>
            </a:r>
          </a:p>
        </p:txBody>
      </p:sp>
    </p:spTree>
    <p:extLst>
      <p:ext uri="{BB962C8B-B14F-4D97-AF65-F5344CB8AC3E}">
        <p14:creationId xmlns:p14="http://schemas.microsoft.com/office/powerpoint/2010/main" val="673532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400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37D5FDFE-EC88-D00C-A3C6-C46F2CBC14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Aktuelle saker fra Nordland</a:t>
            </a:r>
          </a:p>
        </p:txBody>
      </p:sp>
    </p:spTree>
    <p:extLst>
      <p:ext uri="{BB962C8B-B14F-4D97-AF65-F5344CB8AC3E}">
        <p14:creationId xmlns:p14="http://schemas.microsoft.com/office/powerpoint/2010/main" val="3223750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1909764" y="1412777"/>
            <a:ext cx="5266357" cy="4859437"/>
          </a:xfrm>
        </p:spPr>
        <p:txBody>
          <a:bodyPr>
            <a:normAutofit lnSpcReduction="10000"/>
          </a:bodyPr>
          <a:lstStyle/>
          <a:p>
            <a:endParaRPr lang="nb-NO" dirty="0"/>
          </a:p>
          <a:p>
            <a:r>
              <a:rPr lang="nb-NO" dirty="0"/>
              <a:t>Svært lav ledighet. </a:t>
            </a:r>
          </a:p>
          <a:p>
            <a:r>
              <a:rPr lang="nb-NO" dirty="0"/>
              <a:t>Samtidig står omtrent 1 av 4 nordlendinger utenfor arbeids-markedet.</a:t>
            </a:r>
          </a:p>
          <a:p>
            <a:r>
              <a:rPr lang="nb-NO" dirty="0"/>
              <a:t>Utfordrende befolkningsutvikling</a:t>
            </a:r>
          </a:p>
          <a:p>
            <a:r>
              <a:rPr lang="nb-NO" dirty="0"/>
              <a:t>Samarbeid med helse, utdanning, virksomheter, partene i arbeidslivet og andre offentlige etater avgjørende for å lykkes!</a:t>
            </a: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1909764" y="564394"/>
            <a:ext cx="8386763" cy="1083593"/>
          </a:xfrm>
        </p:spPr>
        <p:txBody>
          <a:bodyPr>
            <a:normAutofit/>
          </a:bodyPr>
          <a:lstStyle/>
          <a:p>
            <a:r>
              <a:rPr lang="nb-NO" b="1" dirty="0"/>
              <a:t>Nordlands arbeidsmarked: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22275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4" name="Group k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97232" y="212151"/>
            <a:ext cx="5247682" cy="6552000"/>
            <a:chOff x="0" y="0"/>
            <a:chExt cx="692" cy="864"/>
          </a:xfrm>
        </p:grpSpPr>
        <p:grpSp>
          <p:nvGrpSpPr>
            <p:cNvPr id="2615" name="Group 1536">
              <a:extLst>
                <a:ext uri="{FF2B5EF4-FFF2-40B4-BE49-F238E27FC236}">
                  <a16:creationId xmlns:a16="http://schemas.microsoft.com/office/drawing/2014/main" id="{00000000-0008-0000-0300-0000030000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692" cy="864"/>
              <a:chOff x="0" y="0"/>
              <a:chExt cx="692" cy="864"/>
            </a:xfrm>
          </p:grpSpPr>
          <p:sp>
            <p:nvSpPr>
              <p:cNvPr id="3705" name="Freeform 03">
                <a:extLst>
                  <a:ext uri="{FF2B5EF4-FFF2-40B4-BE49-F238E27FC236}">
                    <a16:creationId xmlns:a16="http://schemas.microsoft.com/office/drawing/2014/main" id="{00000000-0008-0000-0300-000045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" y="736"/>
                <a:ext cx="14" cy="20"/>
              </a:xfrm>
              <a:custGeom>
                <a:avLst/>
                <a:gdLst>
                  <a:gd name="T0" fmla="*/ 6 w 14"/>
                  <a:gd name="T1" fmla="*/ 0 h 20"/>
                  <a:gd name="T2" fmla="*/ 7 w 14"/>
                  <a:gd name="T3" fmla="*/ 0 h 20"/>
                  <a:gd name="T4" fmla="*/ 9 w 14"/>
                  <a:gd name="T5" fmla="*/ 1 h 20"/>
                  <a:gd name="T6" fmla="*/ 9 w 14"/>
                  <a:gd name="T7" fmla="*/ 2 h 20"/>
                  <a:gd name="T8" fmla="*/ 9 w 14"/>
                  <a:gd name="T9" fmla="*/ 3 h 20"/>
                  <a:gd name="T10" fmla="*/ 10 w 14"/>
                  <a:gd name="T11" fmla="*/ 4 h 20"/>
                  <a:gd name="T12" fmla="*/ 11 w 14"/>
                  <a:gd name="T13" fmla="*/ 6 h 20"/>
                  <a:gd name="T14" fmla="*/ 11 w 14"/>
                  <a:gd name="T15" fmla="*/ 7 h 20"/>
                  <a:gd name="T16" fmla="*/ 11 w 14"/>
                  <a:gd name="T17" fmla="*/ 9 h 20"/>
                  <a:gd name="T18" fmla="*/ 13 w 14"/>
                  <a:gd name="T19" fmla="*/ 10 h 20"/>
                  <a:gd name="T20" fmla="*/ 14 w 14"/>
                  <a:gd name="T21" fmla="*/ 10 h 20"/>
                  <a:gd name="T22" fmla="*/ 14 w 14"/>
                  <a:gd name="T23" fmla="*/ 11 h 20"/>
                  <a:gd name="T24" fmla="*/ 14 w 14"/>
                  <a:gd name="T25" fmla="*/ 12 h 20"/>
                  <a:gd name="T26" fmla="*/ 14 w 14"/>
                  <a:gd name="T27" fmla="*/ 12 h 20"/>
                  <a:gd name="T28" fmla="*/ 14 w 14"/>
                  <a:gd name="T29" fmla="*/ 13 h 20"/>
                  <a:gd name="T30" fmla="*/ 14 w 14"/>
                  <a:gd name="T31" fmla="*/ 13 h 20"/>
                  <a:gd name="T32" fmla="*/ 13 w 14"/>
                  <a:gd name="T33" fmla="*/ 14 h 20"/>
                  <a:gd name="T34" fmla="*/ 13 w 14"/>
                  <a:gd name="T35" fmla="*/ 16 h 20"/>
                  <a:gd name="T36" fmla="*/ 13 w 14"/>
                  <a:gd name="T37" fmla="*/ 20 h 20"/>
                  <a:gd name="T38" fmla="*/ 13 w 14"/>
                  <a:gd name="T39" fmla="*/ 20 h 20"/>
                  <a:gd name="T40" fmla="*/ 12 w 14"/>
                  <a:gd name="T41" fmla="*/ 20 h 20"/>
                  <a:gd name="T42" fmla="*/ 11 w 14"/>
                  <a:gd name="T43" fmla="*/ 20 h 20"/>
                  <a:gd name="T44" fmla="*/ 10 w 14"/>
                  <a:gd name="T45" fmla="*/ 20 h 20"/>
                  <a:gd name="T46" fmla="*/ 9 w 14"/>
                  <a:gd name="T47" fmla="*/ 20 h 20"/>
                  <a:gd name="T48" fmla="*/ 8 w 14"/>
                  <a:gd name="T49" fmla="*/ 20 h 20"/>
                  <a:gd name="T50" fmla="*/ 8 w 14"/>
                  <a:gd name="T51" fmla="*/ 19 h 20"/>
                  <a:gd name="T52" fmla="*/ 8 w 14"/>
                  <a:gd name="T53" fmla="*/ 19 h 20"/>
                  <a:gd name="T54" fmla="*/ 8 w 14"/>
                  <a:gd name="T55" fmla="*/ 18 h 20"/>
                  <a:gd name="T56" fmla="*/ 8 w 14"/>
                  <a:gd name="T57" fmla="*/ 16 h 20"/>
                  <a:gd name="T58" fmla="*/ 8 w 14"/>
                  <a:gd name="T59" fmla="*/ 15 h 20"/>
                  <a:gd name="T60" fmla="*/ 6 w 14"/>
                  <a:gd name="T61" fmla="*/ 14 h 20"/>
                  <a:gd name="T62" fmla="*/ 5 w 14"/>
                  <a:gd name="T63" fmla="*/ 14 h 20"/>
                  <a:gd name="T64" fmla="*/ 5 w 14"/>
                  <a:gd name="T65" fmla="*/ 14 h 20"/>
                  <a:gd name="T66" fmla="*/ 4 w 14"/>
                  <a:gd name="T67" fmla="*/ 15 h 20"/>
                  <a:gd name="T68" fmla="*/ 4 w 14"/>
                  <a:gd name="T69" fmla="*/ 14 h 20"/>
                  <a:gd name="T70" fmla="*/ 4 w 14"/>
                  <a:gd name="T71" fmla="*/ 13 h 20"/>
                  <a:gd name="T72" fmla="*/ 4 w 14"/>
                  <a:gd name="T73" fmla="*/ 13 h 20"/>
                  <a:gd name="T74" fmla="*/ 4 w 14"/>
                  <a:gd name="T75" fmla="*/ 12 h 20"/>
                  <a:gd name="T76" fmla="*/ 3 w 14"/>
                  <a:gd name="T77" fmla="*/ 10 h 20"/>
                  <a:gd name="T78" fmla="*/ 3 w 14"/>
                  <a:gd name="T79" fmla="*/ 9 h 20"/>
                  <a:gd name="T80" fmla="*/ 0 w 14"/>
                  <a:gd name="T81" fmla="*/ 7 h 20"/>
                  <a:gd name="T82" fmla="*/ 3 w 14"/>
                  <a:gd name="T83" fmla="*/ 3 h 20"/>
                  <a:gd name="T84" fmla="*/ 3 w 14"/>
                  <a:gd name="T85" fmla="*/ 1 h 20"/>
                  <a:gd name="T86" fmla="*/ 4 w 14"/>
                  <a:gd name="T87" fmla="*/ 0 h 20"/>
                  <a:gd name="T88" fmla="*/ 6 w 14"/>
                  <a:gd name="T8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" h="20">
                    <a:moveTo>
                      <a:pt x="6" y="0"/>
                    </a:moveTo>
                    <a:lnTo>
                      <a:pt x="7" y="0"/>
                    </a:lnTo>
                    <a:lnTo>
                      <a:pt x="9" y="1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10" y="4"/>
                    </a:lnTo>
                    <a:lnTo>
                      <a:pt x="11" y="6"/>
                    </a:lnTo>
                    <a:lnTo>
                      <a:pt x="11" y="7"/>
                    </a:lnTo>
                    <a:lnTo>
                      <a:pt x="11" y="9"/>
                    </a:lnTo>
                    <a:lnTo>
                      <a:pt x="13" y="10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3"/>
                    </a:lnTo>
                    <a:lnTo>
                      <a:pt x="14" y="13"/>
                    </a:lnTo>
                    <a:lnTo>
                      <a:pt x="13" y="14"/>
                    </a:lnTo>
                    <a:lnTo>
                      <a:pt x="13" y="16"/>
                    </a:lnTo>
                    <a:lnTo>
                      <a:pt x="13" y="20"/>
                    </a:lnTo>
                    <a:lnTo>
                      <a:pt x="13" y="20"/>
                    </a:lnTo>
                    <a:lnTo>
                      <a:pt x="12" y="20"/>
                    </a:lnTo>
                    <a:lnTo>
                      <a:pt x="11" y="20"/>
                    </a:lnTo>
                    <a:lnTo>
                      <a:pt x="10" y="20"/>
                    </a:lnTo>
                    <a:lnTo>
                      <a:pt x="9" y="20"/>
                    </a:lnTo>
                    <a:lnTo>
                      <a:pt x="8" y="20"/>
                    </a:lnTo>
                    <a:lnTo>
                      <a:pt x="8" y="19"/>
                    </a:lnTo>
                    <a:lnTo>
                      <a:pt x="8" y="19"/>
                    </a:lnTo>
                    <a:lnTo>
                      <a:pt x="8" y="18"/>
                    </a:lnTo>
                    <a:lnTo>
                      <a:pt x="8" y="16"/>
                    </a:lnTo>
                    <a:lnTo>
                      <a:pt x="8" y="15"/>
                    </a:lnTo>
                    <a:lnTo>
                      <a:pt x="6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4" y="15"/>
                    </a:lnTo>
                    <a:lnTo>
                      <a:pt x="4" y="14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4" y="12"/>
                    </a:lnTo>
                    <a:lnTo>
                      <a:pt x="3" y="10"/>
                    </a:lnTo>
                    <a:lnTo>
                      <a:pt x="3" y="9"/>
                    </a:lnTo>
                    <a:lnTo>
                      <a:pt x="0" y="7"/>
                    </a:lnTo>
                    <a:lnTo>
                      <a:pt x="3" y="3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06" name="Freeform 34">
                <a:extLst>
                  <a:ext uri="{FF2B5EF4-FFF2-40B4-BE49-F238E27FC236}">
                    <a16:creationId xmlns:a16="http://schemas.microsoft.com/office/drawing/2014/main" id="{00000000-0008-0000-0300-000046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" y="569"/>
                <a:ext cx="167" cy="188"/>
              </a:xfrm>
              <a:custGeom>
                <a:avLst/>
                <a:gdLst>
                  <a:gd name="T0" fmla="*/ 161 w 167"/>
                  <a:gd name="T1" fmla="*/ 82 h 188"/>
                  <a:gd name="T2" fmla="*/ 155 w 167"/>
                  <a:gd name="T3" fmla="*/ 77 h 188"/>
                  <a:gd name="T4" fmla="*/ 151 w 167"/>
                  <a:gd name="T5" fmla="*/ 74 h 188"/>
                  <a:gd name="T6" fmla="*/ 145 w 167"/>
                  <a:gd name="T7" fmla="*/ 66 h 188"/>
                  <a:gd name="T8" fmla="*/ 146 w 167"/>
                  <a:gd name="T9" fmla="*/ 58 h 188"/>
                  <a:gd name="T10" fmla="*/ 148 w 167"/>
                  <a:gd name="T11" fmla="*/ 50 h 188"/>
                  <a:gd name="T12" fmla="*/ 149 w 167"/>
                  <a:gd name="T13" fmla="*/ 43 h 188"/>
                  <a:gd name="T14" fmla="*/ 151 w 167"/>
                  <a:gd name="T15" fmla="*/ 34 h 188"/>
                  <a:gd name="T16" fmla="*/ 146 w 167"/>
                  <a:gd name="T17" fmla="*/ 28 h 188"/>
                  <a:gd name="T18" fmla="*/ 134 w 167"/>
                  <a:gd name="T19" fmla="*/ 25 h 188"/>
                  <a:gd name="T20" fmla="*/ 127 w 167"/>
                  <a:gd name="T21" fmla="*/ 19 h 188"/>
                  <a:gd name="T22" fmla="*/ 121 w 167"/>
                  <a:gd name="T23" fmla="*/ 10 h 188"/>
                  <a:gd name="T24" fmla="*/ 112 w 167"/>
                  <a:gd name="T25" fmla="*/ 1 h 188"/>
                  <a:gd name="T26" fmla="*/ 89 w 167"/>
                  <a:gd name="T27" fmla="*/ 0 h 188"/>
                  <a:gd name="T28" fmla="*/ 86 w 167"/>
                  <a:gd name="T29" fmla="*/ 17 h 188"/>
                  <a:gd name="T30" fmla="*/ 76 w 167"/>
                  <a:gd name="T31" fmla="*/ 25 h 188"/>
                  <a:gd name="T32" fmla="*/ 65 w 167"/>
                  <a:gd name="T33" fmla="*/ 23 h 188"/>
                  <a:gd name="T34" fmla="*/ 42 w 167"/>
                  <a:gd name="T35" fmla="*/ 17 h 188"/>
                  <a:gd name="T36" fmla="*/ 25 w 167"/>
                  <a:gd name="T37" fmla="*/ 23 h 188"/>
                  <a:gd name="T38" fmla="*/ 10 w 167"/>
                  <a:gd name="T39" fmla="*/ 28 h 188"/>
                  <a:gd name="T40" fmla="*/ 0 w 167"/>
                  <a:gd name="T41" fmla="*/ 34 h 188"/>
                  <a:gd name="T42" fmla="*/ 1 w 167"/>
                  <a:gd name="T43" fmla="*/ 43 h 188"/>
                  <a:gd name="T44" fmla="*/ 9 w 167"/>
                  <a:gd name="T45" fmla="*/ 54 h 188"/>
                  <a:gd name="T46" fmla="*/ 15 w 167"/>
                  <a:gd name="T47" fmla="*/ 67 h 188"/>
                  <a:gd name="T48" fmla="*/ 23 w 167"/>
                  <a:gd name="T49" fmla="*/ 69 h 188"/>
                  <a:gd name="T50" fmla="*/ 20 w 167"/>
                  <a:gd name="T51" fmla="*/ 78 h 188"/>
                  <a:gd name="T52" fmla="*/ 19 w 167"/>
                  <a:gd name="T53" fmla="*/ 86 h 188"/>
                  <a:gd name="T54" fmla="*/ 17 w 167"/>
                  <a:gd name="T55" fmla="*/ 92 h 188"/>
                  <a:gd name="T56" fmla="*/ 32 w 167"/>
                  <a:gd name="T57" fmla="*/ 107 h 188"/>
                  <a:gd name="T58" fmla="*/ 40 w 167"/>
                  <a:gd name="T59" fmla="*/ 113 h 188"/>
                  <a:gd name="T60" fmla="*/ 53 w 167"/>
                  <a:gd name="T61" fmla="*/ 125 h 188"/>
                  <a:gd name="T62" fmla="*/ 57 w 167"/>
                  <a:gd name="T63" fmla="*/ 138 h 188"/>
                  <a:gd name="T64" fmla="*/ 68 w 167"/>
                  <a:gd name="T65" fmla="*/ 143 h 188"/>
                  <a:gd name="T66" fmla="*/ 69 w 167"/>
                  <a:gd name="T67" fmla="*/ 137 h 188"/>
                  <a:gd name="T68" fmla="*/ 78 w 167"/>
                  <a:gd name="T69" fmla="*/ 140 h 188"/>
                  <a:gd name="T70" fmla="*/ 85 w 167"/>
                  <a:gd name="T71" fmla="*/ 154 h 188"/>
                  <a:gd name="T72" fmla="*/ 95 w 167"/>
                  <a:gd name="T73" fmla="*/ 153 h 188"/>
                  <a:gd name="T74" fmla="*/ 94 w 167"/>
                  <a:gd name="T75" fmla="*/ 147 h 188"/>
                  <a:gd name="T76" fmla="*/ 103 w 167"/>
                  <a:gd name="T77" fmla="*/ 145 h 188"/>
                  <a:gd name="T78" fmla="*/ 110 w 167"/>
                  <a:gd name="T79" fmla="*/ 137 h 188"/>
                  <a:gd name="T80" fmla="*/ 118 w 167"/>
                  <a:gd name="T81" fmla="*/ 154 h 188"/>
                  <a:gd name="T82" fmla="*/ 122 w 167"/>
                  <a:gd name="T83" fmla="*/ 164 h 188"/>
                  <a:gd name="T84" fmla="*/ 128 w 167"/>
                  <a:gd name="T85" fmla="*/ 171 h 188"/>
                  <a:gd name="T86" fmla="*/ 129 w 167"/>
                  <a:gd name="T87" fmla="*/ 182 h 188"/>
                  <a:gd name="T88" fmla="*/ 131 w 167"/>
                  <a:gd name="T89" fmla="*/ 187 h 188"/>
                  <a:gd name="T90" fmla="*/ 133 w 167"/>
                  <a:gd name="T91" fmla="*/ 185 h 188"/>
                  <a:gd name="T92" fmla="*/ 137 w 167"/>
                  <a:gd name="T93" fmla="*/ 185 h 188"/>
                  <a:gd name="T94" fmla="*/ 142 w 167"/>
                  <a:gd name="T95" fmla="*/ 184 h 188"/>
                  <a:gd name="T96" fmla="*/ 147 w 167"/>
                  <a:gd name="T97" fmla="*/ 179 h 188"/>
                  <a:gd name="T98" fmla="*/ 152 w 167"/>
                  <a:gd name="T99" fmla="*/ 172 h 188"/>
                  <a:gd name="T100" fmla="*/ 154 w 167"/>
                  <a:gd name="T101" fmla="*/ 166 h 188"/>
                  <a:gd name="T102" fmla="*/ 153 w 167"/>
                  <a:gd name="T103" fmla="*/ 158 h 188"/>
                  <a:gd name="T104" fmla="*/ 156 w 167"/>
                  <a:gd name="T105" fmla="*/ 152 h 188"/>
                  <a:gd name="T106" fmla="*/ 156 w 167"/>
                  <a:gd name="T107" fmla="*/ 144 h 188"/>
                  <a:gd name="T108" fmla="*/ 154 w 167"/>
                  <a:gd name="T109" fmla="*/ 137 h 188"/>
                  <a:gd name="T110" fmla="*/ 150 w 167"/>
                  <a:gd name="T111" fmla="*/ 129 h 188"/>
                  <a:gd name="T112" fmla="*/ 149 w 167"/>
                  <a:gd name="T113" fmla="*/ 121 h 188"/>
                  <a:gd name="T114" fmla="*/ 146 w 167"/>
                  <a:gd name="T115" fmla="*/ 115 h 188"/>
                  <a:gd name="T116" fmla="*/ 151 w 167"/>
                  <a:gd name="T117" fmla="*/ 111 h 188"/>
                  <a:gd name="T118" fmla="*/ 158 w 167"/>
                  <a:gd name="T119" fmla="*/ 111 h 188"/>
                  <a:gd name="T120" fmla="*/ 161 w 167"/>
                  <a:gd name="T121" fmla="*/ 107 h 188"/>
                  <a:gd name="T122" fmla="*/ 164 w 167"/>
                  <a:gd name="T123" fmla="*/ 100 h 188"/>
                  <a:gd name="T124" fmla="*/ 166 w 167"/>
                  <a:gd name="T125" fmla="*/ 9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7" h="188">
                    <a:moveTo>
                      <a:pt x="166" y="90"/>
                    </a:moveTo>
                    <a:lnTo>
                      <a:pt x="165" y="88"/>
                    </a:lnTo>
                    <a:lnTo>
                      <a:pt x="164" y="86"/>
                    </a:lnTo>
                    <a:lnTo>
                      <a:pt x="163" y="85"/>
                    </a:lnTo>
                    <a:lnTo>
                      <a:pt x="162" y="84"/>
                    </a:lnTo>
                    <a:lnTo>
                      <a:pt x="162" y="84"/>
                    </a:lnTo>
                    <a:lnTo>
                      <a:pt x="161" y="82"/>
                    </a:lnTo>
                    <a:lnTo>
                      <a:pt x="160" y="81"/>
                    </a:lnTo>
                    <a:lnTo>
                      <a:pt x="160" y="80"/>
                    </a:lnTo>
                    <a:lnTo>
                      <a:pt x="159" y="79"/>
                    </a:lnTo>
                    <a:lnTo>
                      <a:pt x="159" y="78"/>
                    </a:lnTo>
                    <a:lnTo>
                      <a:pt x="158" y="77"/>
                    </a:lnTo>
                    <a:lnTo>
                      <a:pt x="156" y="77"/>
                    </a:lnTo>
                    <a:lnTo>
                      <a:pt x="155" y="77"/>
                    </a:lnTo>
                    <a:lnTo>
                      <a:pt x="155" y="77"/>
                    </a:lnTo>
                    <a:lnTo>
                      <a:pt x="154" y="77"/>
                    </a:lnTo>
                    <a:lnTo>
                      <a:pt x="153" y="77"/>
                    </a:lnTo>
                    <a:lnTo>
                      <a:pt x="152" y="76"/>
                    </a:lnTo>
                    <a:lnTo>
                      <a:pt x="152" y="75"/>
                    </a:lnTo>
                    <a:lnTo>
                      <a:pt x="152" y="75"/>
                    </a:lnTo>
                    <a:lnTo>
                      <a:pt x="151" y="74"/>
                    </a:lnTo>
                    <a:lnTo>
                      <a:pt x="151" y="74"/>
                    </a:lnTo>
                    <a:lnTo>
                      <a:pt x="150" y="73"/>
                    </a:lnTo>
                    <a:lnTo>
                      <a:pt x="149" y="72"/>
                    </a:lnTo>
                    <a:lnTo>
                      <a:pt x="148" y="71"/>
                    </a:lnTo>
                    <a:lnTo>
                      <a:pt x="147" y="70"/>
                    </a:lnTo>
                    <a:lnTo>
                      <a:pt x="146" y="68"/>
                    </a:lnTo>
                    <a:lnTo>
                      <a:pt x="145" y="66"/>
                    </a:lnTo>
                    <a:lnTo>
                      <a:pt x="145" y="65"/>
                    </a:lnTo>
                    <a:lnTo>
                      <a:pt x="145" y="64"/>
                    </a:lnTo>
                    <a:lnTo>
                      <a:pt x="146" y="64"/>
                    </a:lnTo>
                    <a:lnTo>
                      <a:pt x="146" y="61"/>
                    </a:lnTo>
                    <a:lnTo>
                      <a:pt x="146" y="60"/>
                    </a:lnTo>
                    <a:lnTo>
                      <a:pt x="146" y="59"/>
                    </a:lnTo>
                    <a:lnTo>
                      <a:pt x="146" y="58"/>
                    </a:lnTo>
                    <a:lnTo>
                      <a:pt x="147" y="57"/>
                    </a:lnTo>
                    <a:lnTo>
                      <a:pt x="147" y="56"/>
                    </a:lnTo>
                    <a:lnTo>
                      <a:pt x="147" y="55"/>
                    </a:lnTo>
                    <a:lnTo>
                      <a:pt x="147" y="54"/>
                    </a:lnTo>
                    <a:lnTo>
                      <a:pt x="147" y="53"/>
                    </a:lnTo>
                    <a:lnTo>
                      <a:pt x="147" y="52"/>
                    </a:lnTo>
                    <a:lnTo>
                      <a:pt x="148" y="50"/>
                    </a:lnTo>
                    <a:lnTo>
                      <a:pt x="148" y="49"/>
                    </a:lnTo>
                    <a:lnTo>
                      <a:pt x="148" y="48"/>
                    </a:lnTo>
                    <a:lnTo>
                      <a:pt x="148" y="47"/>
                    </a:lnTo>
                    <a:lnTo>
                      <a:pt x="149" y="46"/>
                    </a:lnTo>
                    <a:lnTo>
                      <a:pt x="149" y="44"/>
                    </a:lnTo>
                    <a:lnTo>
                      <a:pt x="149" y="44"/>
                    </a:lnTo>
                    <a:lnTo>
                      <a:pt x="149" y="43"/>
                    </a:lnTo>
                    <a:lnTo>
                      <a:pt x="150" y="40"/>
                    </a:lnTo>
                    <a:lnTo>
                      <a:pt x="150" y="40"/>
                    </a:lnTo>
                    <a:lnTo>
                      <a:pt x="150" y="39"/>
                    </a:lnTo>
                    <a:lnTo>
                      <a:pt x="150" y="38"/>
                    </a:lnTo>
                    <a:lnTo>
                      <a:pt x="150" y="37"/>
                    </a:lnTo>
                    <a:lnTo>
                      <a:pt x="151" y="36"/>
                    </a:lnTo>
                    <a:lnTo>
                      <a:pt x="151" y="34"/>
                    </a:lnTo>
                    <a:lnTo>
                      <a:pt x="151" y="33"/>
                    </a:lnTo>
                    <a:lnTo>
                      <a:pt x="151" y="31"/>
                    </a:lnTo>
                    <a:lnTo>
                      <a:pt x="151" y="30"/>
                    </a:lnTo>
                    <a:lnTo>
                      <a:pt x="151" y="29"/>
                    </a:lnTo>
                    <a:lnTo>
                      <a:pt x="150" y="28"/>
                    </a:lnTo>
                    <a:lnTo>
                      <a:pt x="150" y="27"/>
                    </a:lnTo>
                    <a:lnTo>
                      <a:pt x="146" y="28"/>
                    </a:lnTo>
                    <a:lnTo>
                      <a:pt x="144" y="26"/>
                    </a:lnTo>
                    <a:lnTo>
                      <a:pt x="142" y="25"/>
                    </a:lnTo>
                    <a:lnTo>
                      <a:pt x="142" y="25"/>
                    </a:lnTo>
                    <a:lnTo>
                      <a:pt x="140" y="24"/>
                    </a:lnTo>
                    <a:lnTo>
                      <a:pt x="138" y="24"/>
                    </a:lnTo>
                    <a:lnTo>
                      <a:pt x="136" y="23"/>
                    </a:lnTo>
                    <a:lnTo>
                      <a:pt x="134" y="25"/>
                    </a:lnTo>
                    <a:lnTo>
                      <a:pt x="134" y="25"/>
                    </a:lnTo>
                    <a:lnTo>
                      <a:pt x="133" y="25"/>
                    </a:lnTo>
                    <a:lnTo>
                      <a:pt x="133" y="23"/>
                    </a:lnTo>
                    <a:lnTo>
                      <a:pt x="132" y="23"/>
                    </a:lnTo>
                    <a:lnTo>
                      <a:pt x="131" y="23"/>
                    </a:lnTo>
                    <a:lnTo>
                      <a:pt x="129" y="24"/>
                    </a:lnTo>
                    <a:lnTo>
                      <a:pt x="127" y="19"/>
                    </a:lnTo>
                    <a:lnTo>
                      <a:pt x="126" y="17"/>
                    </a:lnTo>
                    <a:lnTo>
                      <a:pt x="123" y="14"/>
                    </a:lnTo>
                    <a:lnTo>
                      <a:pt x="123" y="14"/>
                    </a:lnTo>
                    <a:lnTo>
                      <a:pt x="122" y="13"/>
                    </a:lnTo>
                    <a:lnTo>
                      <a:pt x="122" y="13"/>
                    </a:lnTo>
                    <a:lnTo>
                      <a:pt x="121" y="12"/>
                    </a:lnTo>
                    <a:lnTo>
                      <a:pt x="121" y="10"/>
                    </a:lnTo>
                    <a:lnTo>
                      <a:pt x="119" y="10"/>
                    </a:lnTo>
                    <a:lnTo>
                      <a:pt x="119" y="9"/>
                    </a:lnTo>
                    <a:lnTo>
                      <a:pt x="119" y="6"/>
                    </a:lnTo>
                    <a:lnTo>
                      <a:pt x="118" y="5"/>
                    </a:lnTo>
                    <a:lnTo>
                      <a:pt x="117" y="4"/>
                    </a:lnTo>
                    <a:lnTo>
                      <a:pt x="117" y="4"/>
                    </a:lnTo>
                    <a:lnTo>
                      <a:pt x="112" y="1"/>
                    </a:lnTo>
                    <a:lnTo>
                      <a:pt x="108" y="2"/>
                    </a:lnTo>
                    <a:lnTo>
                      <a:pt x="106" y="4"/>
                    </a:lnTo>
                    <a:lnTo>
                      <a:pt x="104" y="2"/>
                    </a:lnTo>
                    <a:lnTo>
                      <a:pt x="102" y="3"/>
                    </a:lnTo>
                    <a:lnTo>
                      <a:pt x="94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8" y="0"/>
                    </a:lnTo>
                    <a:lnTo>
                      <a:pt x="88" y="1"/>
                    </a:lnTo>
                    <a:lnTo>
                      <a:pt x="88" y="2"/>
                    </a:lnTo>
                    <a:lnTo>
                      <a:pt x="86" y="5"/>
                    </a:lnTo>
                    <a:lnTo>
                      <a:pt x="85" y="7"/>
                    </a:lnTo>
                    <a:lnTo>
                      <a:pt x="84" y="8"/>
                    </a:lnTo>
                    <a:lnTo>
                      <a:pt x="86" y="17"/>
                    </a:lnTo>
                    <a:lnTo>
                      <a:pt x="81" y="19"/>
                    </a:lnTo>
                    <a:lnTo>
                      <a:pt x="81" y="21"/>
                    </a:lnTo>
                    <a:lnTo>
                      <a:pt x="79" y="22"/>
                    </a:lnTo>
                    <a:lnTo>
                      <a:pt x="78" y="21"/>
                    </a:lnTo>
                    <a:lnTo>
                      <a:pt x="77" y="22"/>
                    </a:lnTo>
                    <a:lnTo>
                      <a:pt x="78" y="23"/>
                    </a:lnTo>
                    <a:lnTo>
                      <a:pt x="76" y="25"/>
                    </a:lnTo>
                    <a:lnTo>
                      <a:pt x="70" y="27"/>
                    </a:lnTo>
                    <a:lnTo>
                      <a:pt x="70" y="27"/>
                    </a:lnTo>
                    <a:lnTo>
                      <a:pt x="69" y="26"/>
                    </a:lnTo>
                    <a:lnTo>
                      <a:pt x="68" y="26"/>
                    </a:lnTo>
                    <a:lnTo>
                      <a:pt x="66" y="24"/>
                    </a:lnTo>
                    <a:lnTo>
                      <a:pt x="65" y="24"/>
                    </a:lnTo>
                    <a:lnTo>
                      <a:pt x="65" y="23"/>
                    </a:lnTo>
                    <a:lnTo>
                      <a:pt x="59" y="20"/>
                    </a:lnTo>
                    <a:lnTo>
                      <a:pt x="58" y="20"/>
                    </a:lnTo>
                    <a:lnTo>
                      <a:pt x="54" y="18"/>
                    </a:lnTo>
                    <a:lnTo>
                      <a:pt x="50" y="19"/>
                    </a:lnTo>
                    <a:lnTo>
                      <a:pt x="49" y="17"/>
                    </a:lnTo>
                    <a:lnTo>
                      <a:pt x="44" y="17"/>
                    </a:lnTo>
                    <a:lnTo>
                      <a:pt x="42" y="17"/>
                    </a:lnTo>
                    <a:lnTo>
                      <a:pt x="34" y="17"/>
                    </a:lnTo>
                    <a:lnTo>
                      <a:pt x="28" y="18"/>
                    </a:lnTo>
                    <a:lnTo>
                      <a:pt x="27" y="20"/>
                    </a:lnTo>
                    <a:lnTo>
                      <a:pt x="26" y="21"/>
                    </a:lnTo>
                    <a:lnTo>
                      <a:pt x="26" y="21"/>
                    </a:lnTo>
                    <a:lnTo>
                      <a:pt x="25" y="23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7" y="27"/>
                    </a:lnTo>
                    <a:lnTo>
                      <a:pt x="16" y="26"/>
                    </a:lnTo>
                    <a:lnTo>
                      <a:pt x="13" y="26"/>
                    </a:lnTo>
                    <a:lnTo>
                      <a:pt x="12" y="27"/>
                    </a:lnTo>
                    <a:lnTo>
                      <a:pt x="11" y="27"/>
                    </a:lnTo>
                    <a:lnTo>
                      <a:pt x="10" y="28"/>
                    </a:lnTo>
                    <a:lnTo>
                      <a:pt x="8" y="29"/>
                    </a:lnTo>
                    <a:lnTo>
                      <a:pt x="10" y="32"/>
                    </a:lnTo>
                    <a:lnTo>
                      <a:pt x="8" y="33"/>
                    </a:lnTo>
                    <a:lnTo>
                      <a:pt x="6" y="31"/>
                    </a:lnTo>
                    <a:lnTo>
                      <a:pt x="3" y="31"/>
                    </a:lnTo>
                    <a:lnTo>
                      <a:pt x="2" y="33"/>
                    </a:lnTo>
                    <a:lnTo>
                      <a:pt x="0" y="34"/>
                    </a:lnTo>
                    <a:lnTo>
                      <a:pt x="0" y="35"/>
                    </a:lnTo>
                    <a:lnTo>
                      <a:pt x="0" y="36"/>
                    </a:lnTo>
                    <a:lnTo>
                      <a:pt x="1" y="37"/>
                    </a:lnTo>
                    <a:lnTo>
                      <a:pt x="2" y="37"/>
                    </a:lnTo>
                    <a:lnTo>
                      <a:pt x="1" y="4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1" y="44"/>
                    </a:lnTo>
                    <a:lnTo>
                      <a:pt x="1" y="46"/>
                    </a:lnTo>
                    <a:lnTo>
                      <a:pt x="1" y="46"/>
                    </a:lnTo>
                    <a:lnTo>
                      <a:pt x="3" y="53"/>
                    </a:lnTo>
                    <a:lnTo>
                      <a:pt x="3" y="55"/>
                    </a:lnTo>
                    <a:lnTo>
                      <a:pt x="7" y="54"/>
                    </a:lnTo>
                    <a:lnTo>
                      <a:pt x="9" y="54"/>
                    </a:lnTo>
                    <a:lnTo>
                      <a:pt x="11" y="54"/>
                    </a:lnTo>
                    <a:lnTo>
                      <a:pt x="13" y="55"/>
                    </a:lnTo>
                    <a:lnTo>
                      <a:pt x="14" y="56"/>
                    </a:lnTo>
                    <a:lnTo>
                      <a:pt x="15" y="57"/>
                    </a:lnTo>
                    <a:lnTo>
                      <a:pt x="15" y="59"/>
                    </a:lnTo>
                    <a:lnTo>
                      <a:pt x="14" y="61"/>
                    </a:lnTo>
                    <a:lnTo>
                      <a:pt x="15" y="67"/>
                    </a:lnTo>
                    <a:lnTo>
                      <a:pt x="15" y="67"/>
                    </a:lnTo>
                    <a:lnTo>
                      <a:pt x="17" y="68"/>
                    </a:lnTo>
                    <a:lnTo>
                      <a:pt x="20" y="70"/>
                    </a:lnTo>
                    <a:lnTo>
                      <a:pt x="21" y="70"/>
                    </a:lnTo>
                    <a:lnTo>
                      <a:pt x="22" y="69"/>
                    </a:lnTo>
                    <a:lnTo>
                      <a:pt x="23" y="69"/>
                    </a:lnTo>
                    <a:lnTo>
                      <a:pt x="23" y="69"/>
                    </a:lnTo>
                    <a:lnTo>
                      <a:pt x="25" y="70"/>
                    </a:lnTo>
                    <a:lnTo>
                      <a:pt x="26" y="75"/>
                    </a:lnTo>
                    <a:lnTo>
                      <a:pt x="26" y="75"/>
                    </a:lnTo>
                    <a:lnTo>
                      <a:pt x="25" y="76"/>
                    </a:lnTo>
                    <a:lnTo>
                      <a:pt x="22" y="76"/>
                    </a:lnTo>
                    <a:lnTo>
                      <a:pt x="21" y="76"/>
                    </a:lnTo>
                    <a:lnTo>
                      <a:pt x="20" y="78"/>
                    </a:lnTo>
                    <a:lnTo>
                      <a:pt x="20" y="80"/>
                    </a:lnTo>
                    <a:lnTo>
                      <a:pt x="22" y="81"/>
                    </a:lnTo>
                    <a:lnTo>
                      <a:pt x="23" y="82"/>
                    </a:lnTo>
                    <a:lnTo>
                      <a:pt x="23" y="83"/>
                    </a:lnTo>
                    <a:lnTo>
                      <a:pt x="21" y="84"/>
                    </a:lnTo>
                    <a:lnTo>
                      <a:pt x="19" y="86"/>
                    </a:lnTo>
                    <a:lnTo>
                      <a:pt x="19" y="86"/>
                    </a:lnTo>
                    <a:lnTo>
                      <a:pt x="19" y="86"/>
                    </a:lnTo>
                    <a:lnTo>
                      <a:pt x="16" y="89"/>
                    </a:lnTo>
                    <a:lnTo>
                      <a:pt x="15" y="88"/>
                    </a:lnTo>
                    <a:lnTo>
                      <a:pt x="16" y="89"/>
                    </a:lnTo>
                    <a:lnTo>
                      <a:pt x="16" y="91"/>
                    </a:lnTo>
                    <a:lnTo>
                      <a:pt x="16" y="92"/>
                    </a:lnTo>
                    <a:lnTo>
                      <a:pt x="17" y="92"/>
                    </a:lnTo>
                    <a:lnTo>
                      <a:pt x="17" y="93"/>
                    </a:lnTo>
                    <a:lnTo>
                      <a:pt x="17" y="93"/>
                    </a:lnTo>
                    <a:lnTo>
                      <a:pt x="18" y="97"/>
                    </a:lnTo>
                    <a:lnTo>
                      <a:pt x="21" y="99"/>
                    </a:lnTo>
                    <a:lnTo>
                      <a:pt x="23" y="99"/>
                    </a:lnTo>
                    <a:lnTo>
                      <a:pt x="25" y="101"/>
                    </a:lnTo>
                    <a:lnTo>
                      <a:pt x="32" y="107"/>
                    </a:lnTo>
                    <a:lnTo>
                      <a:pt x="32" y="107"/>
                    </a:lnTo>
                    <a:lnTo>
                      <a:pt x="32" y="108"/>
                    </a:lnTo>
                    <a:lnTo>
                      <a:pt x="33" y="109"/>
                    </a:lnTo>
                    <a:lnTo>
                      <a:pt x="35" y="110"/>
                    </a:lnTo>
                    <a:lnTo>
                      <a:pt x="38" y="112"/>
                    </a:lnTo>
                    <a:lnTo>
                      <a:pt x="39" y="113"/>
                    </a:lnTo>
                    <a:lnTo>
                      <a:pt x="40" y="113"/>
                    </a:lnTo>
                    <a:lnTo>
                      <a:pt x="41" y="115"/>
                    </a:lnTo>
                    <a:lnTo>
                      <a:pt x="43" y="117"/>
                    </a:lnTo>
                    <a:lnTo>
                      <a:pt x="47" y="119"/>
                    </a:lnTo>
                    <a:lnTo>
                      <a:pt x="48" y="120"/>
                    </a:lnTo>
                    <a:lnTo>
                      <a:pt x="51" y="122"/>
                    </a:lnTo>
                    <a:lnTo>
                      <a:pt x="52" y="123"/>
                    </a:lnTo>
                    <a:lnTo>
                      <a:pt x="53" y="125"/>
                    </a:lnTo>
                    <a:lnTo>
                      <a:pt x="53" y="126"/>
                    </a:lnTo>
                    <a:lnTo>
                      <a:pt x="53" y="127"/>
                    </a:lnTo>
                    <a:lnTo>
                      <a:pt x="54" y="131"/>
                    </a:lnTo>
                    <a:lnTo>
                      <a:pt x="56" y="133"/>
                    </a:lnTo>
                    <a:lnTo>
                      <a:pt x="55" y="135"/>
                    </a:lnTo>
                    <a:lnTo>
                      <a:pt x="55" y="137"/>
                    </a:lnTo>
                    <a:lnTo>
                      <a:pt x="57" y="138"/>
                    </a:lnTo>
                    <a:lnTo>
                      <a:pt x="58" y="138"/>
                    </a:lnTo>
                    <a:lnTo>
                      <a:pt x="61" y="139"/>
                    </a:lnTo>
                    <a:lnTo>
                      <a:pt x="61" y="139"/>
                    </a:lnTo>
                    <a:lnTo>
                      <a:pt x="61" y="140"/>
                    </a:lnTo>
                    <a:lnTo>
                      <a:pt x="66" y="143"/>
                    </a:lnTo>
                    <a:lnTo>
                      <a:pt x="68" y="144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67" y="141"/>
                    </a:lnTo>
                    <a:lnTo>
                      <a:pt x="67" y="140"/>
                    </a:lnTo>
                    <a:lnTo>
                      <a:pt x="67" y="140"/>
                    </a:lnTo>
                    <a:lnTo>
                      <a:pt x="67" y="139"/>
                    </a:lnTo>
                    <a:lnTo>
                      <a:pt x="69" y="136"/>
                    </a:lnTo>
                    <a:lnTo>
                      <a:pt x="69" y="137"/>
                    </a:lnTo>
                    <a:lnTo>
                      <a:pt x="71" y="135"/>
                    </a:lnTo>
                    <a:lnTo>
                      <a:pt x="72" y="134"/>
                    </a:lnTo>
                    <a:lnTo>
                      <a:pt x="71" y="133"/>
                    </a:lnTo>
                    <a:lnTo>
                      <a:pt x="71" y="133"/>
                    </a:lnTo>
                    <a:lnTo>
                      <a:pt x="75" y="133"/>
                    </a:lnTo>
                    <a:lnTo>
                      <a:pt x="77" y="139"/>
                    </a:lnTo>
                    <a:lnTo>
                      <a:pt x="78" y="140"/>
                    </a:lnTo>
                    <a:lnTo>
                      <a:pt x="79" y="149"/>
                    </a:lnTo>
                    <a:lnTo>
                      <a:pt x="81" y="149"/>
                    </a:lnTo>
                    <a:lnTo>
                      <a:pt x="83" y="151"/>
                    </a:lnTo>
                    <a:lnTo>
                      <a:pt x="84" y="151"/>
                    </a:lnTo>
                    <a:lnTo>
                      <a:pt x="85" y="150"/>
                    </a:lnTo>
                    <a:lnTo>
                      <a:pt x="84" y="154"/>
                    </a:lnTo>
                    <a:lnTo>
                      <a:pt x="85" y="154"/>
                    </a:lnTo>
                    <a:lnTo>
                      <a:pt x="87" y="154"/>
                    </a:lnTo>
                    <a:lnTo>
                      <a:pt x="88" y="154"/>
                    </a:lnTo>
                    <a:lnTo>
                      <a:pt x="90" y="154"/>
                    </a:lnTo>
                    <a:lnTo>
                      <a:pt x="91" y="154"/>
                    </a:lnTo>
                    <a:lnTo>
                      <a:pt x="91" y="154"/>
                    </a:lnTo>
                    <a:lnTo>
                      <a:pt x="92" y="154"/>
                    </a:lnTo>
                    <a:lnTo>
                      <a:pt x="95" y="153"/>
                    </a:lnTo>
                    <a:lnTo>
                      <a:pt x="96" y="155"/>
                    </a:lnTo>
                    <a:lnTo>
                      <a:pt x="100" y="155"/>
                    </a:lnTo>
                    <a:lnTo>
                      <a:pt x="102" y="153"/>
                    </a:lnTo>
                    <a:lnTo>
                      <a:pt x="101" y="151"/>
                    </a:lnTo>
                    <a:lnTo>
                      <a:pt x="102" y="150"/>
                    </a:lnTo>
                    <a:lnTo>
                      <a:pt x="99" y="148"/>
                    </a:lnTo>
                    <a:lnTo>
                      <a:pt x="94" y="147"/>
                    </a:lnTo>
                    <a:lnTo>
                      <a:pt x="96" y="146"/>
                    </a:lnTo>
                    <a:lnTo>
                      <a:pt x="95" y="144"/>
                    </a:lnTo>
                    <a:lnTo>
                      <a:pt x="96" y="142"/>
                    </a:lnTo>
                    <a:lnTo>
                      <a:pt x="96" y="141"/>
                    </a:lnTo>
                    <a:lnTo>
                      <a:pt x="98" y="144"/>
                    </a:lnTo>
                    <a:lnTo>
                      <a:pt x="103" y="145"/>
                    </a:lnTo>
                    <a:lnTo>
                      <a:pt x="103" y="145"/>
                    </a:lnTo>
                    <a:lnTo>
                      <a:pt x="104" y="144"/>
                    </a:lnTo>
                    <a:lnTo>
                      <a:pt x="107" y="143"/>
                    </a:lnTo>
                    <a:lnTo>
                      <a:pt x="108" y="142"/>
                    </a:lnTo>
                    <a:lnTo>
                      <a:pt x="109" y="139"/>
                    </a:lnTo>
                    <a:lnTo>
                      <a:pt x="110" y="138"/>
                    </a:lnTo>
                    <a:lnTo>
                      <a:pt x="110" y="138"/>
                    </a:lnTo>
                    <a:lnTo>
                      <a:pt x="110" y="137"/>
                    </a:lnTo>
                    <a:lnTo>
                      <a:pt x="112" y="140"/>
                    </a:lnTo>
                    <a:lnTo>
                      <a:pt x="112" y="144"/>
                    </a:lnTo>
                    <a:lnTo>
                      <a:pt x="113" y="144"/>
                    </a:lnTo>
                    <a:lnTo>
                      <a:pt x="113" y="144"/>
                    </a:lnTo>
                    <a:lnTo>
                      <a:pt x="114" y="145"/>
                    </a:lnTo>
                    <a:lnTo>
                      <a:pt x="116" y="147"/>
                    </a:lnTo>
                    <a:lnTo>
                      <a:pt x="118" y="154"/>
                    </a:lnTo>
                    <a:lnTo>
                      <a:pt x="121" y="158"/>
                    </a:lnTo>
                    <a:lnTo>
                      <a:pt x="123" y="160"/>
                    </a:lnTo>
                    <a:lnTo>
                      <a:pt x="123" y="161"/>
                    </a:lnTo>
                    <a:lnTo>
                      <a:pt x="123" y="161"/>
                    </a:lnTo>
                    <a:lnTo>
                      <a:pt x="123" y="163"/>
                    </a:lnTo>
                    <a:lnTo>
                      <a:pt x="122" y="164"/>
                    </a:lnTo>
                    <a:lnTo>
                      <a:pt x="122" y="164"/>
                    </a:lnTo>
                    <a:lnTo>
                      <a:pt x="122" y="166"/>
                    </a:lnTo>
                    <a:lnTo>
                      <a:pt x="122" y="166"/>
                    </a:lnTo>
                    <a:lnTo>
                      <a:pt x="123" y="166"/>
                    </a:lnTo>
                    <a:lnTo>
                      <a:pt x="123" y="167"/>
                    </a:lnTo>
                    <a:lnTo>
                      <a:pt x="126" y="170"/>
                    </a:lnTo>
                    <a:lnTo>
                      <a:pt x="127" y="171"/>
                    </a:lnTo>
                    <a:lnTo>
                      <a:pt x="128" y="171"/>
                    </a:lnTo>
                    <a:lnTo>
                      <a:pt x="129" y="174"/>
                    </a:lnTo>
                    <a:lnTo>
                      <a:pt x="130" y="174"/>
                    </a:lnTo>
                    <a:lnTo>
                      <a:pt x="130" y="176"/>
                    </a:lnTo>
                    <a:lnTo>
                      <a:pt x="130" y="176"/>
                    </a:lnTo>
                    <a:lnTo>
                      <a:pt x="129" y="179"/>
                    </a:lnTo>
                    <a:lnTo>
                      <a:pt x="130" y="182"/>
                    </a:lnTo>
                    <a:lnTo>
                      <a:pt x="129" y="182"/>
                    </a:lnTo>
                    <a:lnTo>
                      <a:pt x="129" y="184"/>
                    </a:lnTo>
                    <a:lnTo>
                      <a:pt x="129" y="185"/>
                    </a:lnTo>
                    <a:lnTo>
                      <a:pt x="130" y="186"/>
                    </a:lnTo>
                    <a:lnTo>
                      <a:pt x="130" y="188"/>
                    </a:lnTo>
                    <a:lnTo>
                      <a:pt x="131" y="187"/>
                    </a:lnTo>
                    <a:lnTo>
                      <a:pt x="131" y="187"/>
                    </a:lnTo>
                    <a:lnTo>
                      <a:pt x="131" y="187"/>
                    </a:lnTo>
                    <a:lnTo>
                      <a:pt x="131" y="186"/>
                    </a:lnTo>
                    <a:lnTo>
                      <a:pt x="131" y="186"/>
                    </a:lnTo>
                    <a:lnTo>
                      <a:pt x="132" y="186"/>
                    </a:lnTo>
                    <a:lnTo>
                      <a:pt x="132" y="186"/>
                    </a:lnTo>
                    <a:lnTo>
                      <a:pt x="133" y="186"/>
                    </a:lnTo>
                    <a:lnTo>
                      <a:pt x="133" y="185"/>
                    </a:lnTo>
                    <a:lnTo>
                      <a:pt x="133" y="185"/>
                    </a:lnTo>
                    <a:lnTo>
                      <a:pt x="133" y="185"/>
                    </a:lnTo>
                    <a:lnTo>
                      <a:pt x="135" y="184"/>
                    </a:lnTo>
                    <a:lnTo>
                      <a:pt x="135" y="184"/>
                    </a:lnTo>
                    <a:lnTo>
                      <a:pt x="136" y="185"/>
                    </a:lnTo>
                    <a:lnTo>
                      <a:pt x="136" y="185"/>
                    </a:lnTo>
                    <a:lnTo>
                      <a:pt x="137" y="185"/>
                    </a:lnTo>
                    <a:lnTo>
                      <a:pt x="137" y="185"/>
                    </a:lnTo>
                    <a:lnTo>
                      <a:pt x="138" y="185"/>
                    </a:lnTo>
                    <a:lnTo>
                      <a:pt x="139" y="185"/>
                    </a:lnTo>
                    <a:lnTo>
                      <a:pt x="140" y="185"/>
                    </a:lnTo>
                    <a:lnTo>
                      <a:pt x="141" y="185"/>
                    </a:lnTo>
                    <a:lnTo>
                      <a:pt x="141" y="185"/>
                    </a:lnTo>
                    <a:lnTo>
                      <a:pt x="141" y="184"/>
                    </a:lnTo>
                    <a:lnTo>
                      <a:pt x="142" y="184"/>
                    </a:lnTo>
                    <a:lnTo>
                      <a:pt x="143" y="183"/>
                    </a:lnTo>
                    <a:lnTo>
                      <a:pt x="143" y="182"/>
                    </a:lnTo>
                    <a:lnTo>
                      <a:pt x="145" y="182"/>
                    </a:lnTo>
                    <a:lnTo>
                      <a:pt x="146" y="181"/>
                    </a:lnTo>
                    <a:lnTo>
                      <a:pt x="146" y="180"/>
                    </a:lnTo>
                    <a:lnTo>
                      <a:pt x="147" y="179"/>
                    </a:lnTo>
                    <a:lnTo>
                      <a:pt x="147" y="179"/>
                    </a:lnTo>
                    <a:lnTo>
                      <a:pt x="148" y="178"/>
                    </a:lnTo>
                    <a:lnTo>
                      <a:pt x="148" y="177"/>
                    </a:lnTo>
                    <a:lnTo>
                      <a:pt x="149" y="177"/>
                    </a:lnTo>
                    <a:lnTo>
                      <a:pt x="150" y="176"/>
                    </a:lnTo>
                    <a:lnTo>
                      <a:pt x="151" y="175"/>
                    </a:lnTo>
                    <a:lnTo>
                      <a:pt x="151" y="174"/>
                    </a:lnTo>
                    <a:lnTo>
                      <a:pt x="152" y="172"/>
                    </a:lnTo>
                    <a:lnTo>
                      <a:pt x="152" y="172"/>
                    </a:lnTo>
                    <a:lnTo>
                      <a:pt x="152" y="172"/>
                    </a:lnTo>
                    <a:lnTo>
                      <a:pt x="152" y="171"/>
                    </a:lnTo>
                    <a:lnTo>
                      <a:pt x="153" y="170"/>
                    </a:lnTo>
                    <a:lnTo>
                      <a:pt x="153" y="169"/>
                    </a:lnTo>
                    <a:lnTo>
                      <a:pt x="153" y="168"/>
                    </a:lnTo>
                    <a:lnTo>
                      <a:pt x="154" y="166"/>
                    </a:lnTo>
                    <a:lnTo>
                      <a:pt x="153" y="164"/>
                    </a:lnTo>
                    <a:lnTo>
                      <a:pt x="153" y="163"/>
                    </a:lnTo>
                    <a:lnTo>
                      <a:pt x="153" y="162"/>
                    </a:lnTo>
                    <a:lnTo>
                      <a:pt x="153" y="161"/>
                    </a:lnTo>
                    <a:lnTo>
                      <a:pt x="153" y="160"/>
                    </a:lnTo>
                    <a:lnTo>
                      <a:pt x="153" y="159"/>
                    </a:lnTo>
                    <a:lnTo>
                      <a:pt x="153" y="158"/>
                    </a:lnTo>
                    <a:lnTo>
                      <a:pt x="153" y="157"/>
                    </a:lnTo>
                    <a:lnTo>
                      <a:pt x="153" y="157"/>
                    </a:lnTo>
                    <a:lnTo>
                      <a:pt x="154" y="156"/>
                    </a:lnTo>
                    <a:lnTo>
                      <a:pt x="154" y="156"/>
                    </a:lnTo>
                    <a:lnTo>
                      <a:pt x="155" y="155"/>
                    </a:lnTo>
                    <a:lnTo>
                      <a:pt x="155" y="154"/>
                    </a:lnTo>
                    <a:lnTo>
                      <a:pt x="156" y="152"/>
                    </a:lnTo>
                    <a:lnTo>
                      <a:pt x="156" y="151"/>
                    </a:lnTo>
                    <a:lnTo>
                      <a:pt x="156" y="150"/>
                    </a:lnTo>
                    <a:lnTo>
                      <a:pt x="156" y="148"/>
                    </a:lnTo>
                    <a:lnTo>
                      <a:pt x="156" y="147"/>
                    </a:lnTo>
                    <a:lnTo>
                      <a:pt x="156" y="147"/>
                    </a:lnTo>
                    <a:lnTo>
                      <a:pt x="156" y="145"/>
                    </a:lnTo>
                    <a:lnTo>
                      <a:pt x="156" y="144"/>
                    </a:lnTo>
                    <a:lnTo>
                      <a:pt x="156" y="143"/>
                    </a:lnTo>
                    <a:lnTo>
                      <a:pt x="155" y="142"/>
                    </a:lnTo>
                    <a:lnTo>
                      <a:pt x="155" y="141"/>
                    </a:lnTo>
                    <a:lnTo>
                      <a:pt x="154" y="140"/>
                    </a:lnTo>
                    <a:lnTo>
                      <a:pt x="154" y="139"/>
                    </a:lnTo>
                    <a:lnTo>
                      <a:pt x="154" y="138"/>
                    </a:lnTo>
                    <a:lnTo>
                      <a:pt x="154" y="137"/>
                    </a:lnTo>
                    <a:lnTo>
                      <a:pt x="153" y="135"/>
                    </a:lnTo>
                    <a:lnTo>
                      <a:pt x="152" y="134"/>
                    </a:lnTo>
                    <a:lnTo>
                      <a:pt x="151" y="132"/>
                    </a:lnTo>
                    <a:lnTo>
                      <a:pt x="151" y="131"/>
                    </a:lnTo>
                    <a:lnTo>
                      <a:pt x="150" y="131"/>
                    </a:lnTo>
                    <a:lnTo>
                      <a:pt x="150" y="131"/>
                    </a:lnTo>
                    <a:lnTo>
                      <a:pt x="150" y="129"/>
                    </a:lnTo>
                    <a:lnTo>
                      <a:pt x="150" y="128"/>
                    </a:lnTo>
                    <a:lnTo>
                      <a:pt x="149" y="127"/>
                    </a:lnTo>
                    <a:lnTo>
                      <a:pt x="149" y="125"/>
                    </a:lnTo>
                    <a:lnTo>
                      <a:pt x="149" y="124"/>
                    </a:lnTo>
                    <a:lnTo>
                      <a:pt x="149" y="123"/>
                    </a:lnTo>
                    <a:lnTo>
                      <a:pt x="149" y="123"/>
                    </a:lnTo>
                    <a:lnTo>
                      <a:pt x="149" y="121"/>
                    </a:lnTo>
                    <a:lnTo>
                      <a:pt x="149" y="121"/>
                    </a:lnTo>
                    <a:lnTo>
                      <a:pt x="148" y="120"/>
                    </a:lnTo>
                    <a:lnTo>
                      <a:pt x="148" y="119"/>
                    </a:lnTo>
                    <a:lnTo>
                      <a:pt x="148" y="118"/>
                    </a:lnTo>
                    <a:lnTo>
                      <a:pt x="147" y="117"/>
                    </a:lnTo>
                    <a:lnTo>
                      <a:pt x="147" y="116"/>
                    </a:lnTo>
                    <a:lnTo>
                      <a:pt x="146" y="115"/>
                    </a:lnTo>
                    <a:lnTo>
                      <a:pt x="146" y="113"/>
                    </a:lnTo>
                    <a:lnTo>
                      <a:pt x="146" y="112"/>
                    </a:lnTo>
                    <a:lnTo>
                      <a:pt x="146" y="112"/>
                    </a:lnTo>
                    <a:lnTo>
                      <a:pt x="146" y="112"/>
                    </a:lnTo>
                    <a:lnTo>
                      <a:pt x="148" y="112"/>
                    </a:lnTo>
                    <a:lnTo>
                      <a:pt x="149" y="111"/>
                    </a:lnTo>
                    <a:lnTo>
                      <a:pt x="151" y="111"/>
                    </a:lnTo>
                    <a:lnTo>
                      <a:pt x="151" y="111"/>
                    </a:lnTo>
                    <a:lnTo>
                      <a:pt x="153" y="110"/>
                    </a:lnTo>
                    <a:lnTo>
                      <a:pt x="154" y="110"/>
                    </a:lnTo>
                    <a:lnTo>
                      <a:pt x="156" y="110"/>
                    </a:lnTo>
                    <a:lnTo>
                      <a:pt x="157" y="111"/>
                    </a:lnTo>
                    <a:lnTo>
                      <a:pt x="158" y="111"/>
                    </a:lnTo>
                    <a:lnTo>
                      <a:pt x="158" y="111"/>
                    </a:lnTo>
                    <a:lnTo>
                      <a:pt x="159" y="110"/>
                    </a:lnTo>
                    <a:lnTo>
                      <a:pt x="160" y="110"/>
                    </a:lnTo>
                    <a:lnTo>
                      <a:pt x="160" y="110"/>
                    </a:lnTo>
                    <a:lnTo>
                      <a:pt x="160" y="110"/>
                    </a:lnTo>
                    <a:lnTo>
                      <a:pt x="160" y="110"/>
                    </a:lnTo>
                    <a:lnTo>
                      <a:pt x="160" y="109"/>
                    </a:lnTo>
                    <a:lnTo>
                      <a:pt x="161" y="107"/>
                    </a:lnTo>
                    <a:lnTo>
                      <a:pt x="161" y="106"/>
                    </a:lnTo>
                    <a:lnTo>
                      <a:pt x="161" y="105"/>
                    </a:lnTo>
                    <a:lnTo>
                      <a:pt x="162" y="103"/>
                    </a:lnTo>
                    <a:lnTo>
                      <a:pt x="162" y="103"/>
                    </a:lnTo>
                    <a:lnTo>
                      <a:pt x="163" y="102"/>
                    </a:lnTo>
                    <a:lnTo>
                      <a:pt x="164" y="101"/>
                    </a:lnTo>
                    <a:lnTo>
                      <a:pt x="164" y="100"/>
                    </a:lnTo>
                    <a:lnTo>
                      <a:pt x="165" y="98"/>
                    </a:lnTo>
                    <a:lnTo>
                      <a:pt x="165" y="97"/>
                    </a:lnTo>
                    <a:lnTo>
                      <a:pt x="165" y="97"/>
                    </a:lnTo>
                    <a:lnTo>
                      <a:pt x="166" y="95"/>
                    </a:lnTo>
                    <a:lnTo>
                      <a:pt x="166" y="94"/>
                    </a:lnTo>
                    <a:lnTo>
                      <a:pt x="166" y="93"/>
                    </a:lnTo>
                    <a:lnTo>
                      <a:pt x="166" y="93"/>
                    </a:lnTo>
                    <a:lnTo>
                      <a:pt x="167" y="91"/>
                    </a:lnTo>
                    <a:lnTo>
                      <a:pt x="166" y="9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07" name="Freeform 30">
                <a:extLst>
                  <a:ext uri="{FF2B5EF4-FFF2-40B4-BE49-F238E27FC236}">
                    <a16:creationId xmlns:a16="http://schemas.microsoft.com/office/drawing/2014/main" id="{00000000-0008-0000-0300-0000470400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2" y="668"/>
                <a:ext cx="143" cy="151"/>
              </a:xfrm>
              <a:custGeom>
                <a:avLst/>
                <a:gdLst>
                  <a:gd name="T0" fmla="*/ 109 w 143"/>
                  <a:gd name="T1" fmla="*/ 139 h 151"/>
                  <a:gd name="T2" fmla="*/ 112 w 143"/>
                  <a:gd name="T3" fmla="*/ 136 h 151"/>
                  <a:gd name="T4" fmla="*/ 143 w 143"/>
                  <a:gd name="T5" fmla="*/ 98 h 151"/>
                  <a:gd name="T6" fmla="*/ 143 w 143"/>
                  <a:gd name="T7" fmla="*/ 92 h 151"/>
                  <a:gd name="T8" fmla="*/ 140 w 143"/>
                  <a:gd name="T9" fmla="*/ 89 h 151"/>
                  <a:gd name="T10" fmla="*/ 140 w 143"/>
                  <a:gd name="T11" fmla="*/ 77 h 151"/>
                  <a:gd name="T12" fmla="*/ 132 w 143"/>
                  <a:gd name="T13" fmla="*/ 65 h 151"/>
                  <a:gd name="T14" fmla="*/ 123 w 143"/>
                  <a:gd name="T15" fmla="*/ 45 h 151"/>
                  <a:gd name="T16" fmla="*/ 114 w 143"/>
                  <a:gd name="T17" fmla="*/ 45 h 151"/>
                  <a:gd name="T18" fmla="*/ 112 w 143"/>
                  <a:gd name="T19" fmla="*/ 51 h 151"/>
                  <a:gd name="T20" fmla="*/ 98 w 143"/>
                  <a:gd name="T21" fmla="*/ 55 h 151"/>
                  <a:gd name="T22" fmla="*/ 87 w 143"/>
                  <a:gd name="T23" fmla="*/ 40 h 151"/>
                  <a:gd name="T24" fmla="*/ 77 w 143"/>
                  <a:gd name="T25" fmla="*/ 41 h 151"/>
                  <a:gd name="T26" fmla="*/ 67 w 143"/>
                  <a:gd name="T27" fmla="*/ 39 h 151"/>
                  <a:gd name="T28" fmla="*/ 58 w 143"/>
                  <a:gd name="T29" fmla="*/ 21 h 151"/>
                  <a:gd name="T30" fmla="*/ 42 w 143"/>
                  <a:gd name="T31" fmla="*/ 8 h 151"/>
                  <a:gd name="T32" fmla="*/ 28 w 143"/>
                  <a:gd name="T33" fmla="*/ 6 h 151"/>
                  <a:gd name="T34" fmla="*/ 12 w 143"/>
                  <a:gd name="T35" fmla="*/ 20 h 151"/>
                  <a:gd name="T36" fmla="*/ 9 w 143"/>
                  <a:gd name="T37" fmla="*/ 32 h 151"/>
                  <a:gd name="T38" fmla="*/ 11 w 143"/>
                  <a:gd name="T39" fmla="*/ 62 h 151"/>
                  <a:gd name="T40" fmla="*/ 48 w 143"/>
                  <a:gd name="T41" fmla="*/ 69 h 151"/>
                  <a:gd name="T42" fmla="*/ 59 w 143"/>
                  <a:gd name="T43" fmla="*/ 87 h 151"/>
                  <a:gd name="T44" fmla="*/ 62 w 143"/>
                  <a:gd name="T45" fmla="*/ 107 h 151"/>
                  <a:gd name="T46" fmla="*/ 76 w 143"/>
                  <a:gd name="T47" fmla="*/ 109 h 151"/>
                  <a:gd name="T48" fmla="*/ 79 w 143"/>
                  <a:gd name="T49" fmla="*/ 96 h 151"/>
                  <a:gd name="T50" fmla="*/ 90 w 143"/>
                  <a:gd name="T51" fmla="*/ 99 h 151"/>
                  <a:gd name="T52" fmla="*/ 90 w 143"/>
                  <a:gd name="T53" fmla="*/ 96 h 151"/>
                  <a:gd name="T54" fmla="*/ 90 w 143"/>
                  <a:gd name="T55" fmla="*/ 93 h 151"/>
                  <a:gd name="T56" fmla="*/ 93 w 143"/>
                  <a:gd name="T57" fmla="*/ 102 h 151"/>
                  <a:gd name="T58" fmla="*/ 99 w 143"/>
                  <a:gd name="T59" fmla="*/ 98 h 151"/>
                  <a:gd name="T60" fmla="*/ 95 w 143"/>
                  <a:gd name="T61" fmla="*/ 88 h 151"/>
                  <a:gd name="T62" fmla="*/ 101 w 143"/>
                  <a:gd name="T63" fmla="*/ 82 h 151"/>
                  <a:gd name="T64" fmla="*/ 103 w 143"/>
                  <a:gd name="T65" fmla="*/ 68 h 151"/>
                  <a:gd name="T66" fmla="*/ 111 w 143"/>
                  <a:gd name="T67" fmla="*/ 78 h 151"/>
                  <a:gd name="T68" fmla="*/ 109 w 143"/>
                  <a:gd name="T69" fmla="*/ 88 h 151"/>
                  <a:gd name="T70" fmla="*/ 103 w 143"/>
                  <a:gd name="T71" fmla="*/ 92 h 151"/>
                  <a:gd name="T72" fmla="*/ 102 w 143"/>
                  <a:gd name="T73" fmla="*/ 88 h 151"/>
                  <a:gd name="T74" fmla="*/ 99 w 143"/>
                  <a:gd name="T75" fmla="*/ 91 h 151"/>
                  <a:gd name="T76" fmla="*/ 100 w 143"/>
                  <a:gd name="T77" fmla="*/ 103 h 151"/>
                  <a:gd name="T78" fmla="*/ 100 w 143"/>
                  <a:gd name="T79" fmla="*/ 113 h 151"/>
                  <a:gd name="T80" fmla="*/ 102 w 143"/>
                  <a:gd name="T81" fmla="*/ 119 h 151"/>
                  <a:gd name="T82" fmla="*/ 103 w 143"/>
                  <a:gd name="T83" fmla="*/ 127 h 151"/>
                  <a:gd name="T84" fmla="*/ 107 w 143"/>
                  <a:gd name="T85" fmla="*/ 129 h 151"/>
                  <a:gd name="T86" fmla="*/ 111 w 143"/>
                  <a:gd name="T87" fmla="*/ 133 h 151"/>
                  <a:gd name="T88" fmla="*/ 116 w 143"/>
                  <a:gd name="T89" fmla="*/ 131 h 151"/>
                  <a:gd name="T90" fmla="*/ 120 w 143"/>
                  <a:gd name="T91" fmla="*/ 135 h 151"/>
                  <a:gd name="T92" fmla="*/ 125 w 143"/>
                  <a:gd name="T93" fmla="*/ 143 h 151"/>
                  <a:gd name="T94" fmla="*/ 124 w 143"/>
                  <a:gd name="T95" fmla="*/ 146 h 151"/>
                  <a:gd name="T96" fmla="*/ 127 w 143"/>
                  <a:gd name="T97" fmla="*/ 150 h 151"/>
                  <a:gd name="T98" fmla="*/ 129 w 143"/>
                  <a:gd name="T99" fmla="*/ 149 h 151"/>
                  <a:gd name="T100" fmla="*/ 132 w 143"/>
                  <a:gd name="T101" fmla="*/ 146 h 151"/>
                  <a:gd name="T102" fmla="*/ 133 w 143"/>
                  <a:gd name="T103" fmla="*/ 140 h 151"/>
                  <a:gd name="T104" fmla="*/ 135 w 143"/>
                  <a:gd name="T105" fmla="*/ 135 h 151"/>
                  <a:gd name="T106" fmla="*/ 136 w 143"/>
                  <a:gd name="T107" fmla="*/ 131 h 151"/>
                  <a:gd name="T108" fmla="*/ 138 w 143"/>
                  <a:gd name="T109" fmla="*/ 124 h 151"/>
                  <a:gd name="T110" fmla="*/ 136 w 143"/>
                  <a:gd name="T111" fmla="*/ 116 h 151"/>
                  <a:gd name="T112" fmla="*/ 134 w 143"/>
                  <a:gd name="T113" fmla="*/ 105 h 151"/>
                  <a:gd name="T114" fmla="*/ 138 w 143"/>
                  <a:gd name="T115" fmla="*/ 101 h 151"/>
                  <a:gd name="T116" fmla="*/ 142 w 143"/>
                  <a:gd name="T117" fmla="*/ 98 h 151"/>
                  <a:gd name="T118" fmla="*/ 100 w 143"/>
                  <a:gd name="T119" fmla="*/ 11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43" h="151">
                    <a:moveTo>
                      <a:pt x="112" y="136"/>
                    </a:moveTo>
                    <a:lnTo>
                      <a:pt x="112" y="137"/>
                    </a:lnTo>
                    <a:lnTo>
                      <a:pt x="111" y="137"/>
                    </a:lnTo>
                    <a:lnTo>
                      <a:pt x="111" y="136"/>
                    </a:lnTo>
                    <a:lnTo>
                      <a:pt x="111" y="136"/>
                    </a:lnTo>
                    <a:lnTo>
                      <a:pt x="110" y="136"/>
                    </a:lnTo>
                    <a:lnTo>
                      <a:pt x="109" y="136"/>
                    </a:lnTo>
                    <a:lnTo>
                      <a:pt x="109" y="138"/>
                    </a:lnTo>
                    <a:lnTo>
                      <a:pt x="109" y="138"/>
                    </a:lnTo>
                    <a:lnTo>
                      <a:pt x="109" y="139"/>
                    </a:lnTo>
                    <a:lnTo>
                      <a:pt x="109" y="140"/>
                    </a:lnTo>
                    <a:lnTo>
                      <a:pt x="109" y="140"/>
                    </a:lnTo>
                    <a:lnTo>
                      <a:pt x="109" y="140"/>
                    </a:lnTo>
                    <a:lnTo>
                      <a:pt x="110" y="140"/>
                    </a:lnTo>
                    <a:lnTo>
                      <a:pt x="111" y="139"/>
                    </a:lnTo>
                    <a:lnTo>
                      <a:pt x="111" y="138"/>
                    </a:lnTo>
                    <a:lnTo>
                      <a:pt x="112" y="137"/>
                    </a:lnTo>
                    <a:lnTo>
                      <a:pt x="113" y="137"/>
                    </a:lnTo>
                    <a:lnTo>
                      <a:pt x="112" y="136"/>
                    </a:lnTo>
                    <a:lnTo>
                      <a:pt x="112" y="136"/>
                    </a:lnTo>
                    <a:close/>
                    <a:moveTo>
                      <a:pt x="108" y="135"/>
                    </a:moveTo>
                    <a:lnTo>
                      <a:pt x="105" y="133"/>
                    </a:lnTo>
                    <a:lnTo>
                      <a:pt x="104" y="135"/>
                    </a:lnTo>
                    <a:lnTo>
                      <a:pt x="104" y="136"/>
                    </a:lnTo>
                    <a:lnTo>
                      <a:pt x="108" y="139"/>
                    </a:lnTo>
                    <a:lnTo>
                      <a:pt x="108" y="139"/>
                    </a:lnTo>
                    <a:lnTo>
                      <a:pt x="108" y="136"/>
                    </a:lnTo>
                    <a:lnTo>
                      <a:pt x="108" y="135"/>
                    </a:lnTo>
                    <a:close/>
                    <a:moveTo>
                      <a:pt x="143" y="98"/>
                    </a:moveTo>
                    <a:lnTo>
                      <a:pt x="143" y="98"/>
                    </a:lnTo>
                    <a:lnTo>
                      <a:pt x="143" y="97"/>
                    </a:lnTo>
                    <a:lnTo>
                      <a:pt x="143" y="96"/>
                    </a:lnTo>
                    <a:lnTo>
                      <a:pt x="143" y="96"/>
                    </a:lnTo>
                    <a:lnTo>
                      <a:pt x="142" y="95"/>
                    </a:lnTo>
                    <a:lnTo>
                      <a:pt x="142" y="95"/>
                    </a:lnTo>
                    <a:lnTo>
                      <a:pt x="143" y="94"/>
                    </a:lnTo>
                    <a:lnTo>
                      <a:pt x="143" y="94"/>
                    </a:lnTo>
                    <a:lnTo>
                      <a:pt x="143" y="93"/>
                    </a:lnTo>
                    <a:lnTo>
                      <a:pt x="142" y="92"/>
                    </a:lnTo>
                    <a:lnTo>
                      <a:pt x="143" y="92"/>
                    </a:lnTo>
                    <a:lnTo>
                      <a:pt x="142" y="92"/>
                    </a:lnTo>
                    <a:lnTo>
                      <a:pt x="142" y="91"/>
                    </a:lnTo>
                    <a:lnTo>
                      <a:pt x="142" y="91"/>
                    </a:lnTo>
                    <a:lnTo>
                      <a:pt x="142" y="91"/>
                    </a:lnTo>
                    <a:lnTo>
                      <a:pt x="141" y="90"/>
                    </a:lnTo>
                    <a:lnTo>
                      <a:pt x="141" y="90"/>
                    </a:lnTo>
                    <a:lnTo>
                      <a:pt x="141" y="89"/>
                    </a:lnTo>
                    <a:lnTo>
                      <a:pt x="141" y="89"/>
                    </a:lnTo>
                    <a:lnTo>
                      <a:pt x="140" y="89"/>
                    </a:lnTo>
                    <a:lnTo>
                      <a:pt x="140" y="89"/>
                    </a:lnTo>
                    <a:lnTo>
                      <a:pt x="140" y="89"/>
                    </a:lnTo>
                    <a:lnTo>
                      <a:pt x="140" y="89"/>
                    </a:lnTo>
                    <a:lnTo>
                      <a:pt x="140" y="87"/>
                    </a:lnTo>
                    <a:lnTo>
                      <a:pt x="139" y="86"/>
                    </a:lnTo>
                    <a:lnTo>
                      <a:pt x="139" y="85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39" y="80"/>
                    </a:lnTo>
                    <a:lnTo>
                      <a:pt x="140" y="77"/>
                    </a:lnTo>
                    <a:lnTo>
                      <a:pt x="140" y="77"/>
                    </a:lnTo>
                    <a:lnTo>
                      <a:pt x="140" y="75"/>
                    </a:lnTo>
                    <a:lnTo>
                      <a:pt x="139" y="75"/>
                    </a:lnTo>
                    <a:lnTo>
                      <a:pt x="138" y="72"/>
                    </a:lnTo>
                    <a:lnTo>
                      <a:pt x="137" y="72"/>
                    </a:lnTo>
                    <a:lnTo>
                      <a:pt x="136" y="71"/>
                    </a:lnTo>
                    <a:lnTo>
                      <a:pt x="133" y="68"/>
                    </a:lnTo>
                    <a:lnTo>
                      <a:pt x="133" y="67"/>
                    </a:lnTo>
                    <a:lnTo>
                      <a:pt x="132" y="67"/>
                    </a:lnTo>
                    <a:lnTo>
                      <a:pt x="132" y="67"/>
                    </a:lnTo>
                    <a:lnTo>
                      <a:pt x="132" y="65"/>
                    </a:lnTo>
                    <a:lnTo>
                      <a:pt x="132" y="65"/>
                    </a:lnTo>
                    <a:lnTo>
                      <a:pt x="133" y="64"/>
                    </a:lnTo>
                    <a:lnTo>
                      <a:pt x="133" y="62"/>
                    </a:lnTo>
                    <a:lnTo>
                      <a:pt x="133" y="62"/>
                    </a:lnTo>
                    <a:lnTo>
                      <a:pt x="133" y="61"/>
                    </a:lnTo>
                    <a:lnTo>
                      <a:pt x="131" y="59"/>
                    </a:lnTo>
                    <a:lnTo>
                      <a:pt x="128" y="55"/>
                    </a:lnTo>
                    <a:lnTo>
                      <a:pt x="126" y="48"/>
                    </a:lnTo>
                    <a:lnTo>
                      <a:pt x="124" y="46"/>
                    </a:lnTo>
                    <a:lnTo>
                      <a:pt x="123" y="45"/>
                    </a:lnTo>
                    <a:lnTo>
                      <a:pt x="123" y="45"/>
                    </a:lnTo>
                    <a:lnTo>
                      <a:pt x="122" y="45"/>
                    </a:lnTo>
                    <a:lnTo>
                      <a:pt x="122" y="41"/>
                    </a:lnTo>
                    <a:lnTo>
                      <a:pt x="120" y="38"/>
                    </a:lnTo>
                    <a:lnTo>
                      <a:pt x="120" y="39"/>
                    </a:lnTo>
                    <a:lnTo>
                      <a:pt x="120" y="39"/>
                    </a:lnTo>
                    <a:lnTo>
                      <a:pt x="119" y="40"/>
                    </a:lnTo>
                    <a:lnTo>
                      <a:pt x="118" y="43"/>
                    </a:lnTo>
                    <a:lnTo>
                      <a:pt x="117" y="44"/>
                    </a:lnTo>
                    <a:lnTo>
                      <a:pt x="114" y="45"/>
                    </a:lnTo>
                    <a:lnTo>
                      <a:pt x="113" y="46"/>
                    </a:lnTo>
                    <a:lnTo>
                      <a:pt x="113" y="46"/>
                    </a:lnTo>
                    <a:lnTo>
                      <a:pt x="108" y="45"/>
                    </a:lnTo>
                    <a:lnTo>
                      <a:pt x="106" y="42"/>
                    </a:lnTo>
                    <a:lnTo>
                      <a:pt x="106" y="43"/>
                    </a:lnTo>
                    <a:lnTo>
                      <a:pt x="105" y="45"/>
                    </a:lnTo>
                    <a:lnTo>
                      <a:pt x="106" y="47"/>
                    </a:lnTo>
                    <a:lnTo>
                      <a:pt x="104" y="48"/>
                    </a:lnTo>
                    <a:lnTo>
                      <a:pt x="109" y="49"/>
                    </a:lnTo>
                    <a:lnTo>
                      <a:pt x="112" y="51"/>
                    </a:lnTo>
                    <a:lnTo>
                      <a:pt x="111" y="52"/>
                    </a:lnTo>
                    <a:lnTo>
                      <a:pt x="112" y="54"/>
                    </a:lnTo>
                    <a:lnTo>
                      <a:pt x="110" y="56"/>
                    </a:lnTo>
                    <a:lnTo>
                      <a:pt x="106" y="56"/>
                    </a:lnTo>
                    <a:lnTo>
                      <a:pt x="105" y="54"/>
                    </a:lnTo>
                    <a:lnTo>
                      <a:pt x="102" y="55"/>
                    </a:lnTo>
                    <a:lnTo>
                      <a:pt x="101" y="55"/>
                    </a:lnTo>
                    <a:lnTo>
                      <a:pt x="101" y="55"/>
                    </a:lnTo>
                    <a:lnTo>
                      <a:pt x="100" y="55"/>
                    </a:lnTo>
                    <a:lnTo>
                      <a:pt x="98" y="55"/>
                    </a:lnTo>
                    <a:lnTo>
                      <a:pt x="97" y="55"/>
                    </a:lnTo>
                    <a:lnTo>
                      <a:pt x="95" y="55"/>
                    </a:lnTo>
                    <a:lnTo>
                      <a:pt x="94" y="55"/>
                    </a:lnTo>
                    <a:lnTo>
                      <a:pt x="95" y="51"/>
                    </a:lnTo>
                    <a:lnTo>
                      <a:pt x="94" y="52"/>
                    </a:lnTo>
                    <a:lnTo>
                      <a:pt x="93" y="52"/>
                    </a:lnTo>
                    <a:lnTo>
                      <a:pt x="91" y="50"/>
                    </a:lnTo>
                    <a:lnTo>
                      <a:pt x="89" y="49"/>
                    </a:lnTo>
                    <a:lnTo>
                      <a:pt x="88" y="41"/>
                    </a:lnTo>
                    <a:lnTo>
                      <a:pt x="87" y="40"/>
                    </a:lnTo>
                    <a:lnTo>
                      <a:pt x="85" y="34"/>
                    </a:lnTo>
                    <a:lnTo>
                      <a:pt x="81" y="34"/>
                    </a:lnTo>
                    <a:lnTo>
                      <a:pt x="81" y="34"/>
                    </a:lnTo>
                    <a:lnTo>
                      <a:pt x="82" y="35"/>
                    </a:lnTo>
                    <a:lnTo>
                      <a:pt x="81" y="36"/>
                    </a:lnTo>
                    <a:lnTo>
                      <a:pt x="79" y="38"/>
                    </a:lnTo>
                    <a:lnTo>
                      <a:pt x="79" y="37"/>
                    </a:lnTo>
                    <a:lnTo>
                      <a:pt x="77" y="40"/>
                    </a:lnTo>
                    <a:lnTo>
                      <a:pt x="77" y="41"/>
                    </a:lnTo>
                    <a:lnTo>
                      <a:pt x="77" y="41"/>
                    </a:lnTo>
                    <a:lnTo>
                      <a:pt x="77" y="42"/>
                    </a:lnTo>
                    <a:lnTo>
                      <a:pt x="78" y="44"/>
                    </a:lnTo>
                    <a:lnTo>
                      <a:pt x="78" y="44"/>
                    </a:lnTo>
                    <a:lnTo>
                      <a:pt x="78" y="45"/>
                    </a:lnTo>
                    <a:lnTo>
                      <a:pt x="76" y="44"/>
                    </a:lnTo>
                    <a:lnTo>
                      <a:pt x="71" y="41"/>
                    </a:lnTo>
                    <a:lnTo>
                      <a:pt x="71" y="40"/>
                    </a:lnTo>
                    <a:lnTo>
                      <a:pt x="71" y="40"/>
                    </a:lnTo>
                    <a:lnTo>
                      <a:pt x="68" y="39"/>
                    </a:lnTo>
                    <a:lnTo>
                      <a:pt x="67" y="39"/>
                    </a:lnTo>
                    <a:lnTo>
                      <a:pt x="65" y="38"/>
                    </a:lnTo>
                    <a:lnTo>
                      <a:pt x="65" y="36"/>
                    </a:lnTo>
                    <a:lnTo>
                      <a:pt x="66" y="34"/>
                    </a:lnTo>
                    <a:lnTo>
                      <a:pt x="64" y="32"/>
                    </a:lnTo>
                    <a:lnTo>
                      <a:pt x="63" y="28"/>
                    </a:lnTo>
                    <a:lnTo>
                      <a:pt x="63" y="27"/>
                    </a:lnTo>
                    <a:lnTo>
                      <a:pt x="63" y="26"/>
                    </a:lnTo>
                    <a:lnTo>
                      <a:pt x="62" y="24"/>
                    </a:lnTo>
                    <a:lnTo>
                      <a:pt x="61" y="23"/>
                    </a:lnTo>
                    <a:lnTo>
                      <a:pt x="58" y="21"/>
                    </a:lnTo>
                    <a:lnTo>
                      <a:pt x="57" y="20"/>
                    </a:lnTo>
                    <a:lnTo>
                      <a:pt x="53" y="18"/>
                    </a:lnTo>
                    <a:lnTo>
                      <a:pt x="51" y="16"/>
                    </a:lnTo>
                    <a:lnTo>
                      <a:pt x="50" y="14"/>
                    </a:lnTo>
                    <a:lnTo>
                      <a:pt x="49" y="14"/>
                    </a:lnTo>
                    <a:lnTo>
                      <a:pt x="48" y="13"/>
                    </a:lnTo>
                    <a:lnTo>
                      <a:pt x="45" y="11"/>
                    </a:lnTo>
                    <a:lnTo>
                      <a:pt x="43" y="10"/>
                    </a:lnTo>
                    <a:lnTo>
                      <a:pt x="42" y="9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35" y="2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0" y="1"/>
                    </a:lnTo>
                    <a:lnTo>
                      <a:pt x="32" y="3"/>
                    </a:lnTo>
                    <a:lnTo>
                      <a:pt x="31" y="5"/>
                    </a:lnTo>
                    <a:lnTo>
                      <a:pt x="30" y="5"/>
                    </a:lnTo>
                    <a:lnTo>
                      <a:pt x="30" y="7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4" y="11"/>
                    </a:lnTo>
                    <a:lnTo>
                      <a:pt x="20" y="11"/>
                    </a:lnTo>
                    <a:lnTo>
                      <a:pt x="19" y="9"/>
                    </a:lnTo>
                    <a:lnTo>
                      <a:pt x="16" y="10"/>
                    </a:lnTo>
                    <a:lnTo>
                      <a:pt x="15" y="12"/>
                    </a:lnTo>
                    <a:lnTo>
                      <a:pt x="14" y="14"/>
                    </a:lnTo>
                    <a:lnTo>
                      <a:pt x="12" y="17"/>
                    </a:lnTo>
                    <a:lnTo>
                      <a:pt x="13" y="19"/>
                    </a:lnTo>
                    <a:lnTo>
                      <a:pt x="12" y="20"/>
                    </a:lnTo>
                    <a:lnTo>
                      <a:pt x="9" y="19"/>
                    </a:lnTo>
                    <a:lnTo>
                      <a:pt x="8" y="20"/>
                    </a:lnTo>
                    <a:lnTo>
                      <a:pt x="7" y="21"/>
                    </a:lnTo>
                    <a:lnTo>
                      <a:pt x="4" y="24"/>
                    </a:lnTo>
                    <a:lnTo>
                      <a:pt x="3" y="24"/>
                    </a:lnTo>
                    <a:lnTo>
                      <a:pt x="4" y="24"/>
                    </a:lnTo>
                    <a:lnTo>
                      <a:pt x="6" y="25"/>
                    </a:lnTo>
                    <a:lnTo>
                      <a:pt x="9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11" y="34"/>
                    </a:lnTo>
                    <a:lnTo>
                      <a:pt x="9" y="41"/>
                    </a:lnTo>
                    <a:lnTo>
                      <a:pt x="9" y="41"/>
                    </a:lnTo>
                    <a:lnTo>
                      <a:pt x="8" y="48"/>
                    </a:lnTo>
                    <a:lnTo>
                      <a:pt x="8" y="49"/>
                    </a:lnTo>
                    <a:lnTo>
                      <a:pt x="5" y="52"/>
                    </a:lnTo>
                    <a:lnTo>
                      <a:pt x="4" y="56"/>
                    </a:lnTo>
                    <a:lnTo>
                      <a:pt x="0" y="61"/>
                    </a:lnTo>
                    <a:lnTo>
                      <a:pt x="5" y="59"/>
                    </a:lnTo>
                    <a:lnTo>
                      <a:pt x="11" y="62"/>
                    </a:lnTo>
                    <a:lnTo>
                      <a:pt x="12" y="61"/>
                    </a:lnTo>
                    <a:lnTo>
                      <a:pt x="20" y="58"/>
                    </a:lnTo>
                    <a:lnTo>
                      <a:pt x="21" y="57"/>
                    </a:lnTo>
                    <a:lnTo>
                      <a:pt x="23" y="58"/>
                    </a:lnTo>
                    <a:lnTo>
                      <a:pt x="23" y="57"/>
                    </a:lnTo>
                    <a:lnTo>
                      <a:pt x="33" y="60"/>
                    </a:lnTo>
                    <a:lnTo>
                      <a:pt x="41" y="59"/>
                    </a:lnTo>
                    <a:lnTo>
                      <a:pt x="48" y="65"/>
                    </a:lnTo>
                    <a:lnTo>
                      <a:pt x="48" y="67"/>
                    </a:lnTo>
                    <a:lnTo>
                      <a:pt x="48" y="69"/>
                    </a:lnTo>
                    <a:lnTo>
                      <a:pt x="48" y="72"/>
                    </a:lnTo>
                    <a:lnTo>
                      <a:pt x="48" y="73"/>
                    </a:lnTo>
                    <a:lnTo>
                      <a:pt x="49" y="73"/>
                    </a:lnTo>
                    <a:lnTo>
                      <a:pt x="53" y="76"/>
                    </a:lnTo>
                    <a:lnTo>
                      <a:pt x="54" y="77"/>
                    </a:lnTo>
                    <a:lnTo>
                      <a:pt x="54" y="78"/>
                    </a:lnTo>
                    <a:lnTo>
                      <a:pt x="54" y="80"/>
                    </a:lnTo>
                    <a:lnTo>
                      <a:pt x="54" y="80"/>
                    </a:lnTo>
                    <a:lnTo>
                      <a:pt x="53" y="84"/>
                    </a:lnTo>
                    <a:lnTo>
                      <a:pt x="59" y="87"/>
                    </a:lnTo>
                    <a:lnTo>
                      <a:pt x="59" y="90"/>
                    </a:lnTo>
                    <a:lnTo>
                      <a:pt x="58" y="90"/>
                    </a:lnTo>
                    <a:lnTo>
                      <a:pt x="58" y="93"/>
                    </a:lnTo>
                    <a:lnTo>
                      <a:pt x="60" y="94"/>
                    </a:lnTo>
                    <a:lnTo>
                      <a:pt x="60" y="98"/>
                    </a:lnTo>
                    <a:lnTo>
                      <a:pt x="61" y="99"/>
                    </a:lnTo>
                    <a:lnTo>
                      <a:pt x="61" y="102"/>
                    </a:lnTo>
                    <a:lnTo>
                      <a:pt x="63" y="103"/>
                    </a:lnTo>
                    <a:lnTo>
                      <a:pt x="61" y="107"/>
                    </a:lnTo>
                    <a:lnTo>
                      <a:pt x="62" y="107"/>
                    </a:lnTo>
                    <a:lnTo>
                      <a:pt x="64" y="107"/>
                    </a:lnTo>
                    <a:lnTo>
                      <a:pt x="66" y="111"/>
                    </a:lnTo>
                    <a:lnTo>
                      <a:pt x="67" y="112"/>
                    </a:lnTo>
                    <a:lnTo>
                      <a:pt x="68" y="112"/>
                    </a:lnTo>
                    <a:lnTo>
                      <a:pt x="71" y="112"/>
                    </a:lnTo>
                    <a:lnTo>
                      <a:pt x="70" y="111"/>
                    </a:lnTo>
                    <a:lnTo>
                      <a:pt x="70" y="109"/>
                    </a:lnTo>
                    <a:lnTo>
                      <a:pt x="72" y="109"/>
                    </a:lnTo>
                    <a:lnTo>
                      <a:pt x="76" y="110"/>
                    </a:lnTo>
                    <a:lnTo>
                      <a:pt x="76" y="109"/>
                    </a:lnTo>
                    <a:lnTo>
                      <a:pt x="78" y="110"/>
                    </a:lnTo>
                    <a:lnTo>
                      <a:pt x="78" y="110"/>
                    </a:lnTo>
                    <a:lnTo>
                      <a:pt x="79" y="110"/>
                    </a:lnTo>
                    <a:lnTo>
                      <a:pt x="80" y="109"/>
                    </a:lnTo>
                    <a:lnTo>
                      <a:pt x="79" y="108"/>
                    </a:lnTo>
                    <a:lnTo>
                      <a:pt x="76" y="102"/>
                    </a:lnTo>
                    <a:lnTo>
                      <a:pt x="78" y="99"/>
                    </a:lnTo>
                    <a:lnTo>
                      <a:pt x="79" y="98"/>
                    </a:lnTo>
                    <a:lnTo>
                      <a:pt x="79" y="96"/>
                    </a:lnTo>
                    <a:lnTo>
                      <a:pt x="79" y="96"/>
                    </a:lnTo>
                    <a:lnTo>
                      <a:pt x="80" y="98"/>
                    </a:lnTo>
                    <a:lnTo>
                      <a:pt x="82" y="98"/>
                    </a:lnTo>
                    <a:lnTo>
                      <a:pt x="83" y="96"/>
                    </a:lnTo>
                    <a:lnTo>
                      <a:pt x="84" y="96"/>
                    </a:lnTo>
                    <a:lnTo>
                      <a:pt x="86" y="97"/>
                    </a:lnTo>
                    <a:lnTo>
                      <a:pt x="86" y="97"/>
                    </a:lnTo>
                    <a:lnTo>
                      <a:pt x="88" y="96"/>
                    </a:lnTo>
                    <a:lnTo>
                      <a:pt x="88" y="97"/>
                    </a:lnTo>
                    <a:lnTo>
                      <a:pt x="89" y="97"/>
                    </a:lnTo>
                    <a:lnTo>
                      <a:pt x="90" y="99"/>
                    </a:lnTo>
                    <a:lnTo>
                      <a:pt x="90" y="101"/>
                    </a:lnTo>
                    <a:lnTo>
                      <a:pt x="90" y="104"/>
                    </a:lnTo>
                    <a:lnTo>
                      <a:pt x="91" y="105"/>
                    </a:lnTo>
                    <a:lnTo>
                      <a:pt x="91" y="105"/>
                    </a:lnTo>
                    <a:lnTo>
                      <a:pt x="92" y="104"/>
                    </a:lnTo>
                    <a:lnTo>
                      <a:pt x="92" y="100"/>
                    </a:lnTo>
                    <a:lnTo>
                      <a:pt x="91" y="96"/>
                    </a:lnTo>
                    <a:lnTo>
                      <a:pt x="91" y="96"/>
                    </a:lnTo>
                    <a:lnTo>
                      <a:pt x="90" y="96"/>
                    </a:lnTo>
                    <a:lnTo>
                      <a:pt x="90" y="96"/>
                    </a:lnTo>
                    <a:lnTo>
                      <a:pt x="87" y="93"/>
                    </a:lnTo>
                    <a:lnTo>
                      <a:pt x="86" y="93"/>
                    </a:lnTo>
                    <a:lnTo>
                      <a:pt x="86" y="92"/>
                    </a:lnTo>
                    <a:lnTo>
                      <a:pt x="86" y="92"/>
                    </a:lnTo>
                    <a:lnTo>
                      <a:pt x="87" y="92"/>
                    </a:lnTo>
                    <a:lnTo>
                      <a:pt x="87" y="91"/>
                    </a:lnTo>
                    <a:lnTo>
                      <a:pt x="88" y="92"/>
                    </a:lnTo>
                    <a:lnTo>
                      <a:pt x="89" y="92"/>
                    </a:lnTo>
                    <a:lnTo>
                      <a:pt x="89" y="93"/>
                    </a:lnTo>
                    <a:lnTo>
                      <a:pt x="90" y="93"/>
                    </a:lnTo>
                    <a:lnTo>
                      <a:pt x="90" y="93"/>
                    </a:lnTo>
                    <a:lnTo>
                      <a:pt x="90" y="94"/>
                    </a:lnTo>
                    <a:lnTo>
                      <a:pt x="91" y="94"/>
                    </a:lnTo>
                    <a:lnTo>
                      <a:pt x="92" y="95"/>
                    </a:lnTo>
                    <a:lnTo>
                      <a:pt x="93" y="97"/>
                    </a:lnTo>
                    <a:lnTo>
                      <a:pt x="93" y="98"/>
                    </a:lnTo>
                    <a:lnTo>
                      <a:pt x="93" y="99"/>
                    </a:lnTo>
                    <a:lnTo>
                      <a:pt x="93" y="101"/>
                    </a:lnTo>
                    <a:lnTo>
                      <a:pt x="93" y="101"/>
                    </a:lnTo>
                    <a:lnTo>
                      <a:pt x="93" y="102"/>
                    </a:lnTo>
                    <a:lnTo>
                      <a:pt x="93" y="103"/>
                    </a:lnTo>
                    <a:lnTo>
                      <a:pt x="92" y="104"/>
                    </a:lnTo>
                    <a:lnTo>
                      <a:pt x="92" y="106"/>
                    </a:lnTo>
                    <a:lnTo>
                      <a:pt x="94" y="107"/>
                    </a:lnTo>
                    <a:lnTo>
                      <a:pt x="95" y="107"/>
                    </a:lnTo>
                    <a:lnTo>
                      <a:pt x="98" y="106"/>
                    </a:lnTo>
                    <a:lnTo>
                      <a:pt x="99" y="104"/>
                    </a:lnTo>
                    <a:lnTo>
                      <a:pt x="99" y="101"/>
                    </a:lnTo>
                    <a:lnTo>
                      <a:pt x="99" y="98"/>
                    </a:lnTo>
                    <a:lnTo>
                      <a:pt x="99" y="98"/>
                    </a:lnTo>
                    <a:lnTo>
                      <a:pt x="98" y="97"/>
                    </a:lnTo>
                    <a:lnTo>
                      <a:pt x="96" y="96"/>
                    </a:lnTo>
                    <a:lnTo>
                      <a:pt x="96" y="95"/>
                    </a:lnTo>
                    <a:lnTo>
                      <a:pt x="96" y="94"/>
                    </a:lnTo>
                    <a:lnTo>
                      <a:pt x="96" y="93"/>
                    </a:lnTo>
                    <a:lnTo>
                      <a:pt x="97" y="91"/>
                    </a:lnTo>
                    <a:lnTo>
                      <a:pt x="96" y="91"/>
                    </a:lnTo>
                    <a:lnTo>
                      <a:pt x="96" y="90"/>
                    </a:lnTo>
                    <a:lnTo>
                      <a:pt x="96" y="90"/>
                    </a:lnTo>
                    <a:lnTo>
                      <a:pt x="95" y="88"/>
                    </a:lnTo>
                    <a:lnTo>
                      <a:pt x="96" y="87"/>
                    </a:lnTo>
                    <a:lnTo>
                      <a:pt x="96" y="85"/>
                    </a:lnTo>
                    <a:lnTo>
                      <a:pt x="97" y="84"/>
                    </a:lnTo>
                    <a:lnTo>
                      <a:pt x="97" y="84"/>
                    </a:lnTo>
                    <a:lnTo>
                      <a:pt x="98" y="84"/>
                    </a:lnTo>
                    <a:lnTo>
                      <a:pt x="99" y="83"/>
                    </a:lnTo>
                    <a:lnTo>
                      <a:pt x="99" y="83"/>
                    </a:lnTo>
                    <a:lnTo>
                      <a:pt x="100" y="84"/>
                    </a:lnTo>
                    <a:lnTo>
                      <a:pt x="101" y="83"/>
                    </a:lnTo>
                    <a:lnTo>
                      <a:pt x="101" y="82"/>
                    </a:lnTo>
                    <a:lnTo>
                      <a:pt x="101" y="81"/>
                    </a:lnTo>
                    <a:lnTo>
                      <a:pt x="101" y="81"/>
                    </a:lnTo>
                    <a:lnTo>
                      <a:pt x="101" y="80"/>
                    </a:lnTo>
                    <a:lnTo>
                      <a:pt x="100" y="78"/>
                    </a:lnTo>
                    <a:lnTo>
                      <a:pt x="100" y="77"/>
                    </a:lnTo>
                    <a:lnTo>
                      <a:pt x="97" y="75"/>
                    </a:lnTo>
                    <a:lnTo>
                      <a:pt x="100" y="71"/>
                    </a:lnTo>
                    <a:lnTo>
                      <a:pt x="100" y="69"/>
                    </a:lnTo>
                    <a:lnTo>
                      <a:pt x="101" y="68"/>
                    </a:lnTo>
                    <a:lnTo>
                      <a:pt x="103" y="68"/>
                    </a:lnTo>
                    <a:lnTo>
                      <a:pt x="104" y="68"/>
                    </a:lnTo>
                    <a:lnTo>
                      <a:pt x="106" y="69"/>
                    </a:lnTo>
                    <a:lnTo>
                      <a:pt x="106" y="70"/>
                    </a:lnTo>
                    <a:lnTo>
                      <a:pt x="106" y="71"/>
                    </a:lnTo>
                    <a:lnTo>
                      <a:pt x="107" y="72"/>
                    </a:lnTo>
                    <a:lnTo>
                      <a:pt x="108" y="74"/>
                    </a:lnTo>
                    <a:lnTo>
                      <a:pt x="108" y="75"/>
                    </a:lnTo>
                    <a:lnTo>
                      <a:pt x="108" y="77"/>
                    </a:lnTo>
                    <a:lnTo>
                      <a:pt x="110" y="78"/>
                    </a:lnTo>
                    <a:lnTo>
                      <a:pt x="111" y="78"/>
                    </a:lnTo>
                    <a:lnTo>
                      <a:pt x="111" y="79"/>
                    </a:lnTo>
                    <a:lnTo>
                      <a:pt x="111" y="80"/>
                    </a:lnTo>
                    <a:lnTo>
                      <a:pt x="111" y="80"/>
                    </a:lnTo>
                    <a:lnTo>
                      <a:pt x="111" y="81"/>
                    </a:lnTo>
                    <a:lnTo>
                      <a:pt x="111" y="81"/>
                    </a:lnTo>
                    <a:lnTo>
                      <a:pt x="110" y="82"/>
                    </a:lnTo>
                    <a:lnTo>
                      <a:pt x="110" y="84"/>
                    </a:lnTo>
                    <a:lnTo>
                      <a:pt x="110" y="88"/>
                    </a:lnTo>
                    <a:lnTo>
                      <a:pt x="110" y="88"/>
                    </a:lnTo>
                    <a:lnTo>
                      <a:pt x="109" y="88"/>
                    </a:lnTo>
                    <a:lnTo>
                      <a:pt x="108" y="88"/>
                    </a:lnTo>
                    <a:lnTo>
                      <a:pt x="107" y="88"/>
                    </a:lnTo>
                    <a:lnTo>
                      <a:pt x="106" y="88"/>
                    </a:lnTo>
                    <a:lnTo>
                      <a:pt x="105" y="88"/>
                    </a:lnTo>
                    <a:lnTo>
                      <a:pt x="105" y="87"/>
                    </a:lnTo>
                    <a:lnTo>
                      <a:pt x="105" y="88"/>
                    </a:lnTo>
                    <a:lnTo>
                      <a:pt x="104" y="89"/>
                    </a:lnTo>
                    <a:lnTo>
                      <a:pt x="104" y="91"/>
                    </a:lnTo>
                    <a:lnTo>
                      <a:pt x="103" y="92"/>
                    </a:lnTo>
                    <a:lnTo>
                      <a:pt x="103" y="92"/>
                    </a:lnTo>
                    <a:lnTo>
                      <a:pt x="104" y="93"/>
                    </a:lnTo>
                    <a:lnTo>
                      <a:pt x="104" y="94"/>
                    </a:lnTo>
                    <a:lnTo>
                      <a:pt x="103" y="94"/>
                    </a:lnTo>
                    <a:lnTo>
                      <a:pt x="103" y="95"/>
                    </a:lnTo>
                    <a:lnTo>
                      <a:pt x="103" y="95"/>
                    </a:lnTo>
                    <a:lnTo>
                      <a:pt x="102" y="94"/>
                    </a:lnTo>
                    <a:lnTo>
                      <a:pt x="102" y="93"/>
                    </a:lnTo>
                    <a:lnTo>
                      <a:pt x="102" y="91"/>
                    </a:lnTo>
                    <a:lnTo>
                      <a:pt x="102" y="91"/>
                    </a:lnTo>
                    <a:lnTo>
                      <a:pt x="102" y="88"/>
                    </a:lnTo>
                    <a:lnTo>
                      <a:pt x="102" y="88"/>
                    </a:lnTo>
                    <a:lnTo>
                      <a:pt x="103" y="87"/>
                    </a:lnTo>
                    <a:lnTo>
                      <a:pt x="102" y="85"/>
                    </a:lnTo>
                    <a:lnTo>
                      <a:pt x="102" y="85"/>
                    </a:lnTo>
                    <a:lnTo>
                      <a:pt x="101" y="85"/>
                    </a:lnTo>
                    <a:lnTo>
                      <a:pt x="101" y="86"/>
                    </a:lnTo>
                    <a:lnTo>
                      <a:pt x="100" y="87"/>
                    </a:lnTo>
                    <a:lnTo>
                      <a:pt x="100" y="88"/>
                    </a:lnTo>
                    <a:lnTo>
                      <a:pt x="100" y="88"/>
                    </a:lnTo>
                    <a:lnTo>
                      <a:pt x="99" y="91"/>
                    </a:lnTo>
                    <a:lnTo>
                      <a:pt x="99" y="92"/>
                    </a:lnTo>
                    <a:lnTo>
                      <a:pt x="99" y="93"/>
                    </a:lnTo>
                    <a:lnTo>
                      <a:pt x="99" y="94"/>
                    </a:lnTo>
                    <a:lnTo>
                      <a:pt x="99" y="94"/>
                    </a:lnTo>
                    <a:lnTo>
                      <a:pt x="99" y="96"/>
                    </a:lnTo>
                    <a:lnTo>
                      <a:pt x="100" y="97"/>
                    </a:lnTo>
                    <a:lnTo>
                      <a:pt x="100" y="99"/>
                    </a:lnTo>
                    <a:lnTo>
                      <a:pt x="100" y="100"/>
                    </a:lnTo>
                    <a:lnTo>
                      <a:pt x="100" y="101"/>
                    </a:lnTo>
                    <a:lnTo>
                      <a:pt x="100" y="103"/>
                    </a:lnTo>
                    <a:lnTo>
                      <a:pt x="100" y="104"/>
                    </a:lnTo>
                    <a:lnTo>
                      <a:pt x="100" y="105"/>
                    </a:lnTo>
                    <a:lnTo>
                      <a:pt x="100" y="107"/>
                    </a:lnTo>
                    <a:lnTo>
                      <a:pt x="101" y="108"/>
                    </a:lnTo>
                    <a:lnTo>
                      <a:pt x="101" y="109"/>
                    </a:lnTo>
                    <a:lnTo>
                      <a:pt x="101" y="110"/>
                    </a:lnTo>
                    <a:lnTo>
                      <a:pt x="101" y="110"/>
                    </a:lnTo>
                    <a:lnTo>
                      <a:pt x="101" y="111"/>
                    </a:lnTo>
                    <a:lnTo>
                      <a:pt x="100" y="113"/>
                    </a:lnTo>
                    <a:lnTo>
                      <a:pt x="100" y="113"/>
                    </a:lnTo>
                    <a:lnTo>
                      <a:pt x="100" y="114"/>
                    </a:lnTo>
                    <a:lnTo>
                      <a:pt x="100" y="114"/>
                    </a:lnTo>
                    <a:lnTo>
                      <a:pt x="99" y="115"/>
                    </a:lnTo>
                    <a:lnTo>
                      <a:pt x="99" y="116"/>
                    </a:lnTo>
                    <a:lnTo>
                      <a:pt x="99" y="119"/>
                    </a:lnTo>
                    <a:lnTo>
                      <a:pt x="100" y="121"/>
                    </a:lnTo>
                    <a:lnTo>
                      <a:pt x="100" y="121"/>
                    </a:lnTo>
                    <a:lnTo>
                      <a:pt x="100" y="121"/>
                    </a:lnTo>
                    <a:lnTo>
                      <a:pt x="101" y="120"/>
                    </a:lnTo>
                    <a:lnTo>
                      <a:pt x="102" y="119"/>
                    </a:lnTo>
                    <a:lnTo>
                      <a:pt x="102" y="120"/>
                    </a:lnTo>
                    <a:lnTo>
                      <a:pt x="102" y="120"/>
                    </a:lnTo>
                    <a:lnTo>
                      <a:pt x="103" y="120"/>
                    </a:lnTo>
                    <a:lnTo>
                      <a:pt x="104" y="120"/>
                    </a:lnTo>
                    <a:lnTo>
                      <a:pt x="102" y="122"/>
                    </a:lnTo>
                    <a:lnTo>
                      <a:pt x="102" y="122"/>
                    </a:lnTo>
                    <a:lnTo>
                      <a:pt x="101" y="124"/>
                    </a:lnTo>
                    <a:lnTo>
                      <a:pt x="101" y="124"/>
                    </a:lnTo>
                    <a:lnTo>
                      <a:pt x="101" y="126"/>
                    </a:lnTo>
                    <a:lnTo>
                      <a:pt x="103" y="127"/>
                    </a:lnTo>
                    <a:lnTo>
                      <a:pt x="103" y="128"/>
                    </a:lnTo>
                    <a:lnTo>
                      <a:pt x="103" y="129"/>
                    </a:lnTo>
                    <a:lnTo>
                      <a:pt x="103" y="130"/>
                    </a:lnTo>
                    <a:lnTo>
                      <a:pt x="104" y="130"/>
                    </a:lnTo>
                    <a:lnTo>
                      <a:pt x="104" y="131"/>
                    </a:lnTo>
                    <a:lnTo>
                      <a:pt x="105" y="130"/>
                    </a:lnTo>
                    <a:lnTo>
                      <a:pt x="106" y="129"/>
                    </a:lnTo>
                    <a:lnTo>
                      <a:pt x="106" y="129"/>
                    </a:lnTo>
                    <a:lnTo>
                      <a:pt x="106" y="129"/>
                    </a:lnTo>
                    <a:lnTo>
                      <a:pt x="107" y="129"/>
                    </a:lnTo>
                    <a:lnTo>
                      <a:pt x="107" y="130"/>
                    </a:lnTo>
                    <a:lnTo>
                      <a:pt x="107" y="131"/>
                    </a:lnTo>
                    <a:lnTo>
                      <a:pt x="107" y="132"/>
                    </a:lnTo>
                    <a:lnTo>
                      <a:pt x="107" y="133"/>
                    </a:lnTo>
                    <a:lnTo>
                      <a:pt x="108" y="132"/>
                    </a:lnTo>
                    <a:lnTo>
                      <a:pt x="109" y="130"/>
                    </a:lnTo>
                    <a:lnTo>
                      <a:pt x="110" y="130"/>
                    </a:lnTo>
                    <a:lnTo>
                      <a:pt x="110" y="131"/>
                    </a:lnTo>
                    <a:lnTo>
                      <a:pt x="111" y="132"/>
                    </a:lnTo>
                    <a:lnTo>
                      <a:pt x="111" y="133"/>
                    </a:lnTo>
                    <a:lnTo>
                      <a:pt x="112" y="134"/>
                    </a:lnTo>
                    <a:lnTo>
                      <a:pt x="112" y="134"/>
                    </a:lnTo>
                    <a:lnTo>
                      <a:pt x="114" y="132"/>
                    </a:lnTo>
                    <a:lnTo>
                      <a:pt x="114" y="132"/>
                    </a:lnTo>
                    <a:lnTo>
                      <a:pt x="115" y="132"/>
                    </a:lnTo>
                    <a:lnTo>
                      <a:pt x="115" y="131"/>
                    </a:lnTo>
                    <a:lnTo>
                      <a:pt x="115" y="129"/>
                    </a:lnTo>
                    <a:lnTo>
                      <a:pt x="116" y="129"/>
                    </a:lnTo>
                    <a:lnTo>
                      <a:pt x="116" y="130"/>
                    </a:lnTo>
                    <a:lnTo>
                      <a:pt x="116" y="131"/>
                    </a:lnTo>
                    <a:lnTo>
                      <a:pt x="116" y="131"/>
                    </a:lnTo>
                    <a:lnTo>
                      <a:pt x="116" y="134"/>
                    </a:lnTo>
                    <a:lnTo>
                      <a:pt x="116" y="134"/>
                    </a:lnTo>
                    <a:lnTo>
                      <a:pt x="116" y="136"/>
                    </a:lnTo>
                    <a:lnTo>
                      <a:pt x="117" y="136"/>
                    </a:lnTo>
                    <a:lnTo>
                      <a:pt x="117" y="136"/>
                    </a:lnTo>
                    <a:lnTo>
                      <a:pt x="118" y="136"/>
                    </a:lnTo>
                    <a:lnTo>
                      <a:pt x="118" y="136"/>
                    </a:lnTo>
                    <a:lnTo>
                      <a:pt x="119" y="135"/>
                    </a:lnTo>
                    <a:lnTo>
                      <a:pt x="120" y="135"/>
                    </a:lnTo>
                    <a:lnTo>
                      <a:pt x="121" y="135"/>
                    </a:lnTo>
                    <a:lnTo>
                      <a:pt x="123" y="135"/>
                    </a:lnTo>
                    <a:lnTo>
                      <a:pt x="123" y="135"/>
                    </a:lnTo>
                    <a:lnTo>
                      <a:pt x="123" y="136"/>
                    </a:lnTo>
                    <a:lnTo>
                      <a:pt x="123" y="138"/>
                    </a:lnTo>
                    <a:lnTo>
                      <a:pt x="124" y="139"/>
                    </a:lnTo>
                    <a:lnTo>
                      <a:pt x="124" y="139"/>
                    </a:lnTo>
                    <a:lnTo>
                      <a:pt x="124" y="140"/>
                    </a:lnTo>
                    <a:lnTo>
                      <a:pt x="124" y="141"/>
                    </a:lnTo>
                    <a:lnTo>
                      <a:pt x="125" y="143"/>
                    </a:lnTo>
                    <a:lnTo>
                      <a:pt x="125" y="143"/>
                    </a:lnTo>
                    <a:lnTo>
                      <a:pt x="125" y="143"/>
                    </a:lnTo>
                    <a:lnTo>
                      <a:pt x="125" y="144"/>
                    </a:lnTo>
                    <a:lnTo>
                      <a:pt x="125" y="144"/>
                    </a:lnTo>
                    <a:lnTo>
                      <a:pt x="124" y="143"/>
                    </a:lnTo>
                    <a:lnTo>
                      <a:pt x="124" y="144"/>
                    </a:lnTo>
                    <a:lnTo>
                      <a:pt x="124" y="144"/>
                    </a:lnTo>
                    <a:lnTo>
                      <a:pt x="124" y="144"/>
                    </a:lnTo>
                    <a:lnTo>
                      <a:pt x="124" y="145"/>
                    </a:lnTo>
                    <a:lnTo>
                      <a:pt x="124" y="146"/>
                    </a:lnTo>
                    <a:lnTo>
                      <a:pt x="124" y="146"/>
                    </a:lnTo>
                    <a:lnTo>
                      <a:pt x="124" y="147"/>
                    </a:lnTo>
                    <a:lnTo>
                      <a:pt x="124" y="148"/>
                    </a:lnTo>
                    <a:lnTo>
                      <a:pt x="124" y="150"/>
                    </a:lnTo>
                    <a:lnTo>
                      <a:pt x="125" y="150"/>
                    </a:lnTo>
                    <a:lnTo>
                      <a:pt x="125" y="150"/>
                    </a:lnTo>
                    <a:lnTo>
                      <a:pt x="126" y="150"/>
                    </a:lnTo>
                    <a:lnTo>
                      <a:pt x="126" y="151"/>
                    </a:lnTo>
                    <a:lnTo>
                      <a:pt x="127" y="151"/>
                    </a:lnTo>
                    <a:lnTo>
                      <a:pt x="127" y="150"/>
                    </a:lnTo>
                    <a:lnTo>
                      <a:pt x="127" y="150"/>
                    </a:lnTo>
                    <a:lnTo>
                      <a:pt x="127" y="150"/>
                    </a:lnTo>
                    <a:lnTo>
                      <a:pt x="127" y="149"/>
                    </a:lnTo>
                    <a:lnTo>
                      <a:pt x="128" y="149"/>
                    </a:lnTo>
                    <a:lnTo>
                      <a:pt x="128" y="150"/>
                    </a:lnTo>
                    <a:lnTo>
                      <a:pt x="128" y="149"/>
                    </a:lnTo>
                    <a:lnTo>
                      <a:pt x="128" y="150"/>
                    </a:lnTo>
                    <a:lnTo>
                      <a:pt x="129" y="150"/>
                    </a:lnTo>
                    <a:lnTo>
                      <a:pt x="129" y="149"/>
                    </a:lnTo>
                    <a:lnTo>
                      <a:pt x="129" y="149"/>
                    </a:lnTo>
                    <a:lnTo>
                      <a:pt x="130" y="149"/>
                    </a:lnTo>
                    <a:lnTo>
                      <a:pt x="130" y="149"/>
                    </a:lnTo>
                    <a:lnTo>
                      <a:pt x="130" y="149"/>
                    </a:lnTo>
                    <a:lnTo>
                      <a:pt x="131" y="149"/>
                    </a:lnTo>
                    <a:lnTo>
                      <a:pt x="131" y="147"/>
                    </a:lnTo>
                    <a:lnTo>
                      <a:pt x="131" y="147"/>
                    </a:lnTo>
                    <a:lnTo>
                      <a:pt x="132" y="147"/>
                    </a:lnTo>
                    <a:lnTo>
                      <a:pt x="132" y="147"/>
                    </a:lnTo>
                    <a:lnTo>
                      <a:pt x="132" y="146"/>
                    </a:lnTo>
                    <a:lnTo>
                      <a:pt x="132" y="146"/>
                    </a:lnTo>
                    <a:lnTo>
                      <a:pt x="132" y="144"/>
                    </a:lnTo>
                    <a:lnTo>
                      <a:pt x="132" y="144"/>
                    </a:lnTo>
                    <a:lnTo>
                      <a:pt x="132" y="144"/>
                    </a:lnTo>
                    <a:lnTo>
                      <a:pt x="132" y="144"/>
                    </a:lnTo>
                    <a:lnTo>
                      <a:pt x="132" y="143"/>
                    </a:lnTo>
                    <a:lnTo>
                      <a:pt x="132" y="143"/>
                    </a:lnTo>
                    <a:lnTo>
                      <a:pt x="133" y="142"/>
                    </a:lnTo>
                    <a:lnTo>
                      <a:pt x="133" y="142"/>
                    </a:lnTo>
                    <a:lnTo>
                      <a:pt x="133" y="141"/>
                    </a:lnTo>
                    <a:lnTo>
                      <a:pt x="133" y="140"/>
                    </a:lnTo>
                    <a:lnTo>
                      <a:pt x="134" y="140"/>
                    </a:lnTo>
                    <a:lnTo>
                      <a:pt x="134" y="139"/>
                    </a:lnTo>
                    <a:lnTo>
                      <a:pt x="135" y="138"/>
                    </a:lnTo>
                    <a:lnTo>
                      <a:pt x="135" y="137"/>
                    </a:lnTo>
                    <a:lnTo>
                      <a:pt x="135" y="137"/>
                    </a:lnTo>
                    <a:lnTo>
                      <a:pt x="136" y="136"/>
                    </a:lnTo>
                    <a:lnTo>
                      <a:pt x="135" y="136"/>
                    </a:lnTo>
                    <a:lnTo>
                      <a:pt x="135" y="136"/>
                    </a:lnTo>
                    <a:lnTo>
                      <a:pt x="135" y="136"/>
                    </a:lnTo>
                    <a:lnTo>
                      <a:pt x="135" y="135"/>
                    </a:lnTo>
                    <a:lnTo>
                      <a:pt x="135" y="135"/>
                    </a:lnTo>
                    <a:lnTo>
                      <a:pt x="136" y="134"/>
                    </a:lnTo>
                    <a:lnTo>
                      <a:pt x="136" y="134"/>
                    </a:lnTo>
                    <a:lnTo>
                      <a:pt x="136" y="134"/>
                    </a:lnTo>
                    <a:lnTo>
                      <a:pt x="136" y="133"/>
                    </a:lnTo>
                    <a:lnTo>
                      <a:pt x="136" y="133"/>
                    </a:lnTo>
                    <a:lnTo>
                      <a:pt x="136" y="132"/>
                    </a:lnTo>
                    <a:lnTo>
                      <a:pt x="136" y="132"/>
                    </a:lnTo>
                    <a:lnTo>
                      <a:pt x="136" y="132"/>
                    </a:lnTo>
                    <a:lnTo>
                      <a:pt x="136" y="131"/>
                    </a:lnTo>
                    <a:lnTo>
                      <a:pt x="136" y="130"/>
                    </a:lnTo>
                    <a:lnTo>
                      <a:pt x="136" y="130"/>
                    </a:lnTo>
                    <a:lnTo>
                      <a:pt x="136" y="129"/>
                    </a:lnTo>
                    <a:lnTo>
                      <a:pt x="137" y="128"/>
                    </a:lnTo>
                    <a:lnTo>
                      <a:pt x="137" y="128"/>
                    </a:lnTo>
                    <a:lnTo>
                      <a:pt x="137" y="128"/>
                    </a:lnTo>
                    <a:lnTo>
                      <a:pt x="138" y="128"/>
                    </a:lnTo>
                    <a:lnTo>
                      <a:pt x="138" y="128"/>
                    </a:lnTo>
                    <a:lnTo>
                      <a:pt x="138" y="126"/>
                    </a:lnTo>
                    <a:lnTo>
                      <a:pt x="138" y="124"/>
                    </a:lnTo>
                    <a:lnTo>
                      <a:pt x="138" y="123"/>
                    </a:lnTo>
                    <a:lnTo>
                      <a:pt x="138" y="123"/>
                    </a:lnTo>
                    <a:lnTo>
                      <a:pt x="138" y="121"/>
                    </a:lnTo>
                    <a:lnTo>
                      <a:pt x="138" y="121"/>
                    </a:lnTo>
                    <a:lnTo>
                      <a:pt x="137" y="120"/>
                    </a:lnTo>
                    <a:lnTo>
                      <a:pt x="137" y="119"/>
                    </a:lnTo>
                    <a:lnTo>
                      <a:pt x="137" y="119"/>
                    </a:lnTo>
                    <a:lnTo>
                      <a:pt x="137" y="118"/>
                    </a:lnTo>
                    <a:lnTo>
                      <a:pt x="136" y="117"/>
                    </a:lnTo>
                    <a:lnTo>
                      <a:pt x="136" y="116"/>
                    </a:lnTo>
                    <a:lnTo>
                      <a:pt x="136" y="115"/>
                    </a:lnTo>
                    <a:lnTo>
                      <a:pt x="136" y="113"/>
                    </a:lnTo>
                    <a:lnTo>
                      <a:pt x="136" y="112"/>
                    </a:lnTo>
                    <a:lnTo>
                      <a:pt x="136" y="111"/>
                    </a:lnTo>
                    <a:lnTo>
                      <a:pt x="136" y="111"/>
                    </a:lnTo>
                    <a:lnTo>
                      <a:pt x="135" y="110"/>
                    </a:lnTo>
                    <a:lnTo>
                      <a:pt x="135" y="108"/>
                    </a:lnTo>
                    <a:lnTo>
                      <a:pt x="134" y="106"/>
                    </a:lnTo>
                    <a:lnTo>
                      <a:pt x="134" y="106"/>
                    </a:lnTo>
                    <a:lnTo>
                      <a:pt x="134" y="105"/>
                    </a:lnTo>
                    <a:lnTo>
                      <a:pt x="134" y="104"/>
                    </a:lnTo>
                    <a:lnTo>
                      <a:pt x="134" y="104"/>
                    </a:lnTo>
                    <a:lnTo>
                      <a:pt x="135" y="103"/>
                    </a:lnTo>
                    <a:lnTo>
                      <a:pt x="135" y="103"/>
                    </a:lnTo>
                    <a:lnTo>
                      <a:pt x="135" y="103"/>
                    </a:lnTo>
                    <a:lnTo>
                      <a:pt x="136" y="102"/>
                    </a:lnTo>
                    <a:lnTo>
                      <a:pt x="137" y="102"/>
                    </a:lnTo>
                    <a:lnTo>
                      <a:pt x="137" y="102"/>
                    </a:lnTo>
                    <a:lnTo>
                      <a:pt x="137" y="101"/>
                    </a:lnTo>
                    <a:lnTo>
                      <a:pt x="138" y="101"/>
                    </a:lnTo>
                    <a:lnTo>
                      <a:pt x="138" y="101"/>
                    </a:lnTo>
                    <a:lnTo>
                      <a:pt x="139" y="101"/>
                    </a:lnTo>
                    <a:lnTo>
                      <a:pt x="140" y="101"/>
                    </a:lnTo>
                    <a:lnTo>
                      <a:pt x="140" y="101"/>
                    </a:lnTo>
                    <a:lnTo>
                      <a:pt x="140" y="101"/>
                    </a:lnTo>
                    <a:lnTo>
                      <a:pt x="140" y="100"/>
                    </a:lnTo>
                    <a:lnTo>
                      <a:pt x="140" y="100"/>
                    </a:lnTo>
                    <a:lnTo>
                      <a:pt x="141" y="99"/>
                    </a:lnTo>
                    <a:lnTo>
                      <a:pt x="141" y="98"/>
                    </a:lnTo>
                    <a:lnTo>
                      <a:pt x="142" y="98"/>
                    </a:lnTo>
                    <a:lnTo>
                      <a:pt x="143" y="98"/>
                    </a:lnTo>
                    <a:lnTo>
                      <a:pt x="143" y="98"/>
                    </a:lnTo>
                    <a:lnTo>
                      <a:pt x="143" y="98"/>
                    </a:lnTo>
                    <a:close/>
                    <a:moveTo>
                      <a:pt x="100" y="111"/>
                    </a:moveTo>
                    <a:lnTo>
                      <a:pt x="100" y="109"/>
                    </a:lnTo>
                    <a:lnTo>
                      <a:pt x="100" y="108"/>
                    </a:lnTo>
                    <a:lnTo>
                      <a:pt x="98" y="111"/>
                    </a:lnTo>
                    <a:lnTo>
                      <a:pt x="97" y="114"/>
                    </a:lnTo>
                    <a:lnTo>
                      <a:pt x="99" y="113"/>
                    </a:lnTo>
                    <a:lnTo>
                      <a:pt x="100" y="11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08" name="Freeform 38">
                <a:extLst>
                  <a:ext uri="{FF2B5EF4-FFF2-40B4-BE49-F238E27FC236}">
                    <a16:creationId xmlns:a16="http://schemas.microsoft.com/office/drawing/2014/main" id="{00000000-0008-0000-0300-0000480400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" y="725"/>
                <a:ext cx="109" cy="95"/>
              </a:xfrm>
              <a:custGeom>
                <a:avLst/>
                <a:gdLst>
                  <a:gd name="T0" fmla="*/ 104 w 109"/>
                  <a:gd name="T1" fmla="*/ 74 h 95"/>
                  <a:gd name="T2" fmla="*/ 104 w 109"/>
                  <a:gd name="T3" fmla="*/ 79 h 95"/>
                  <a:gd name="T4" fmla="*/ 105 w 109"/>
                  <a:gd name="T5" fmla="*/ 79 h 95"/>
                  <a:gd name="T6" fmla="*/ 106 w 109"/>
                  <a:gd name="T7" fmla="*/ 77 h 95"/>
                  <a:gd name="T8" fmla="*/ 108 w 109"/>
                  <a:gd name="T9" fmla="*/ 61 h 95"/>
                  <a:gd name="T10" fmla="*/ 109 w 109"/>
                  <a:gd name="T11" fmla="*/ 57 h 95"/>
                  <a:gd name="T12" fmla="*/ 107 w 109"/>
                  <a:gd name="T13" fmla="*/ 55 h 95"/>
                  <a:gd name="T14" fmla="*/ 105 w 109"/>
                  <a:gd name="T15" fmla="*/ 53 h 95"/>
                  <a:gd name="T16" fmla="*/ 102 w 109"/>
                  <a:gd name="T17" fmla="*/ 48 h 95"/>
                  <a:gd name="T18" fmla="*/ 105 w 109"/>
                  <a:gd name="T19" fmla="*/ 49 h 95"/>
                  <a:gd name="T20" fmla="*/ 105 w 109"/>
                  <a:gd name="T21" fmla="*/ 42 h 95"/>
                  <a:gd name="T22" fmla="*/ 101 w 109"/>
                  <a:gd name="T23" fmla="*/ 40 h 95"/>
                  <a:gd name="T24" fmla="*/ 94 w 109"/>
                  <a:gd name="T25" fmla="*/ 39 h 95"/>
                  <a:gd name="T26" fmla="*/ 94 w 109"/>
                  <a:gd name="T27" fmla="*/ 51 h 95"/>
                  <a:gd name="T28" fmla="*/ 91 w 109"/>
                  <a:gd name="T29" fmla="*/ 52 h 95"/>
                  <a:gd name="T30" fmla="*/ 86 w 109"/>
                  <a:gd name="T31" fmla="*/ 55 h 95"/>
                  <a:gd name="T32" fmla="*/ 77 w 109"/>
                  <a:gd name="T33" fmla="*/ 50 h 95"/>
                  <a:gd name="T34" fmla="*/ 75 w 109"/>
                  <a:gd name="T35" fmla="*/ 41 h 95"/>
                  <a:gd name="T36" fmla="*/ 74 w 109"/>
                  <a:gd name="T37" fmla="*/ 30 h 95"/>
                  <a:gd name="T38" fmla="*/ 69 w 109"/>
                  <a:gd name="T39" fmla="*/ 20 h 95"/>
                  <a:gd name="T40" fmla="*/ 63 w 109"/>
                  <a:gd name="T41" fmla="*/ 12 h 95"/>
                  <a:gd name="T42" fmla="*/ 38 w 109"/>
                  <a:gd name="T43" fmla="*/ 0 h 95"/>
                  <a:gd name="T44" fmla="*/ 26 w 109"/>
                  <a:gd name="T45" fmla="*/ 5 h 95"/>
                  <a:gd name="T46" fmla="*/ 7 w 109"/>
                  <a:gd name="T47" fmla="*/ 10 h 95"/>
                  <a:gd name="T48" fmla="*/ 3 w 109"/>
                  <a:gd name="T49" fmla="*/ 20 h 95"/>
                  <a:gd name="T50" fmla="*/ 8 w 109"/>
                  <a:gd name="T51" fmla="*/ 33 h 95"/>
                  <a:gd name="T52" fmla="*/ 11 w 109"/>
                  <a:gd name="T53" fmla="*/ 32 h 95"/>
                  <a:gd name="T54" fmla="*/ 12 w 109"/>
                  <a:gd name="T55" fmla="*/ 39 h 95"/>
                  <a:gd name="T56" fmla="*/ 12 w 109"/>
                  <a:gd name="T57" fmla="*/ 49 h 95"/>
                  <a:gd name="T58" fmla="*/ 14 w 109"/>
                  <a:gd name="T59" fmla="*/ 53 h 95"/>
                  <a:gd name="T60" fmla="*/ 19 w 109"/>
                  <a:gd name="T61" fmla="*/ 61 h 95"/>
                  <a:gd name="T62" fmla="*/ 21 w 109"/>
                  <a:gd name="T63" fmla="*/ 73 h 95"/>
                  <a:gd name="T64" fmla="*/ 27 w 109"/>
                  <a:gd name="T65" fmla="*/ 79 h 95"/>
                  <a:gd name="T66" fmla="*/ 39 w 109"/>
                  <a:gd name="T67" fmla="*/ 85 h 95"/>
                  <a:gd name="T68" fmla="*/ 48 w 109"/>
                  <a:gd name="T69" fmla="*/ 90 h 95"/>
                  <a:gd name="T70" fmla="*/ 52 w 109"/>
                  <a:gd name="T71" fmla="*/ 80 h 95"/>
                  <a:gd name="T72" fmla="*/ 62 w 109"/>
                  <a:gd name="T73" fmla="*/ 88 h 95"/>
                  <a:gd name="T74" fmla="*/ 67 w 109"/>
                  <a:gd name="T75" fmla="*/ 95 h 95"/>
                  <a:gd name="T76" fmla="*/ 71 w 109"/>
                  <a:gd name="T77" fmla="*/ 91 h 95"/>
                  <a:gd name="T78" fmla="*/ 68 w 109"/>
                  <a:gd name="T79" fmla="*/ 89 h 95"/>
                  <a:gd name="T80" fmla="*/ 71 w 109"/>
                  <a:gd name="T81" fmla="*/ 87 h 95"/>
                  <a:gd name="T82" fmla="*/ 77 w 109"/>
                  <a:gd name="T83" fmla="*/ 85 h 95"/>
                  <a:gd name="T84" fmla="*/ 83 w 109"/>
                  <a:gd name="T85" fmla="*/ 82 h 95"/>
                  <a:gd name="T86" fmla="*/ 78 w 109"/>
                  <a:gd name="T87" fmla="*/ 77 h 95"/>
                  <a:gd name="T88" fmla="*/ 79 w 109"/>
                  <a:gd name="T89" fmla="*/ 73 h 95"/>
                  <a:gd name="T90" fmla="*/ 80 w 109"/>
                  <a:gd name="T91" fmla="*/ 78 h 95"/>
                  <a:gd name="T92" fmla="*/ 83 w 109"/>
                  <a:gd name="T93" fmla="*/ 78 h 95"/>
                  <a:gd name="T94" fmla="*/ 85 w 109"/>
                  <a:gd name="T95" fmla="*/ 79 h 95"/>
                  <a:gd name="T96" fmla="*/ 92 w 109"/>
                  <a:gd name="T97" fmla="*/ 83 h 95"/>
                  <a:gd name="T98" fmla="*/ 95 w 109"/>
                  <a:gd name="T99" fmla="*/ 80 h 95"/>
                  <a:gd name="T100" fmla="*/ 96 w 109"/>
                  <a:gd name="T101" fmla="*/ 82 h 95"/>
                  <a:gd name="T102" fmla="*/ 98 w 109"/>
                  <a:gd name="T103" fmla="*/ 78 h 95"/>
                  <a:gd name="T104" fmla="*/ 99 w 109"/>
                  <a:gd name="T105" fmla="*/ 76 h 95"/>
                  <a:gd name="T106" fmla="*/ 100 w 109"/>
                  <a:gd name="T107" fmla="*/ 77 h 95"/>
                  <a:gd name="T108" fmla="*/ 102 w 109"/>
                  <a:gd name="T109" fmla="*/ 74 h 95"/>
                  <a:gd name="T110" fmla="*/ 105 w 109"/>
                  <a:gd name="T111" fmla="*/ 66 h 95"/>
                  <a:gd name="T112" fmla="*/ 108 w 109"/>
                  <a:gd name="T113" fmla="*/ 65 h 95"/>
                  <a:gd name="T114" fmla="*/ 105 w 109"/>
                  <a:gd name="T115" fmla="*/ 66 h 95"/>
                  <a:gd name="T116" fmla="*/ 104 w 109"/>
                  <a:gd name="T117" fmla="*/ 70 h 95"/>
                  <a:gd name="T118" fmla="*/ 107 w 109"/>
                  <a:gd name="T119" fmla="*/ 7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9" h="95">
                    <a:moveTo>
                      <a:pt x="106" y="77"/>
                    </a:moveTo>
                    <a:lnTo>
                      <a:pt x="106" y="76"/>
                    </a:lnTo>
                    <a:lnTo>
                      <a:pt x="106" y="74"/>
                    </a:lnTo>
                    <a:lnTo>
                      <a:pt x="104" y="74"/>
                    </a:lnTo>
                    <a:lnTo>
                      <a:pt x="104" y="74"/>
                    </a:lnTo>
                    <a:lnTo>
                      <a:pt x="104" y="75"/>
                    </a:lnTo>
                    <a:lnTo>
                      <a:pt x="104" y="75"/>
                    </a:lnTo>
                    <a:lnTo>
                      <a:pt x="103" y="76"/>
                    </a:lnTo>
                    <a:lnTo>
                      <a:pt x="104" y="78"/>
                    </a:lnTo>
                    <a:lnTo>
                      <a:pt x="104" y="79"/>
                    </a:lnTo>
                    <a:lnTo>
                      <a:pt x="105" y="80"/>
                    </a:lnTo>
                    <a:lnTo>
                      <a:pt x="105" y="79"/>
                    </a:lnTo>
                    <a:lnTo>
                      <a:pt x="105" y="78"/>
                    </a:lnTo>
                    <a:lnTo>
                      <a:pt x="105" y="78"/>
                    </a:lnTo>
                    <a:lnTo>
                      <a:pt x="105" y="79"/>
                    </a:lnTo>
                    <a:lnTo>
                      <a:pt x="106" y="79"/>
                    </a:lnTo>
                    <a:lnTo>
                      <a:pt x="106" y="79"/>
                    </a:lnTo>
                    <a:lnTo>
                      <a:pt x="107" y="79"/>
                    </a:lnTo>
                    <a:lnTo>
                      <a:pt x="107" y="78"/>
                    </a:lnTo>
                    <a:lnTo>
                      <a:pt x="106" y="77"/>
                    </a:lnTo>
                    <a:close/>
                    <a:moveTo>
                      <a:pt x="109" y="63"/>
                    </a:moveTo>
                    <a:lnTo>
                      <a:pt x="109" y="63"/>
                    </a:lnTo>
                    <a:lnTo>
                      <a:pt x="108" y="62"/>
                    </a:lnTo>
                    <a:lnTo>
                      <a:pt x="108" y="62"/>
                    </a:lnTo>
                    <a:lnTo>
                      <a:pt x="108" y="61"/>
                    </a:lnTo>
                    <a:lnTo>
                      <a:pt x="108" y="61"/>
                    </a:lnTo>
                    <a:lnTo>
                      <a:pt x="108" y="60"/>
                    </a:lnTo>
                    <a:lnTo>
                      <a:pt x="108" y="59"/>
                    </a:lnTo>
                    <a:lnTo>
                      <a:pt x="108" y="58"/>
                    </a:lnTo>
                    <a:lnTo>
                      <a:pt x="109" y="57"/>
                    </a:lnTo>
                    <a:lnTo>
                      <a:pt x="109" y="57"/>
                    </a:lnTo>
                    <a:lnTo>
                      <a:pt x="109" y="56"/>
                    </a:lnTo>
                    <a:lnTo>
                      <a:pt x="109" y="56"/>
                    </a:lnTo>
                    <a:lnTo>
                      <a:pt x="107" y="55"/>
                    </a:lnTo>
                    <a:lnTo>
                      <a:pt x="107" y="55"/>
                    </a:lnTo>
                    <a:lnTo>
                      <a:pt x="105" y="55"/>
                    </a:lnTo>
                    <a:lnTo>
                      <a:pt x="105" y="54"/>
                    </a:lnTo>
                    <a:lnTo>
                      <a:pt x="105" y="54"/>
                    </a:lnTo>
                    <a:lnTo>
                      <a:pt x="105" y="54"/>
                    </a:lnTo>
                    <a:lnTo>
                      <a:pt x="105" y="53"/>
                    </a:lnTo>
                    <a:lnTo>
                      <a:pt x="104" y="53"/>
                    </a:lnTo>
                    <a:lnTo>
                      <a:pt x="104" y="51"/>
                    </a:lnTo>
                    <a:lnTo>
                      <a:pt x="103" y="50"/>
                    </a:lnTo>
                    <a:lnTo>
                      <a:pt x="102" y="49"/>
                    </a:lnTo>
                    <a:lnTo>
                      <a:pt x="102" y="48"/>
                    </a:lnTo>
                    <a:lnTo>
                      <a:pt x="101" y="48"/>
                    </a:lnTo>
                    <a:lnTo>
                      <a:pt x="101" y="47"/>
                    </a:lnTo>
                    <a:lnTo>
                      <a:pt x="101" y="46"/>
                    </a:lnTo>
                    <a:lnTo>
                      <a:pt x="102" y="47"/>
                    </a:lnTo>
                    <a:lnTo>
                      <a:pt x="105" y="49"/>
                    </a:lnTo>
                    <a:lnTo>
                      <a:pt x="106" y="49"/>
                    </a:lnTo>
                    <a:lnTo>
                      <a:pt x="106" y="48"/>
                    </a:lnTo>
                    <a:lnTo>
                      <a:pt x="105" y="47"/>
                    </a:lnTo>
                    <a:lnTo>
                      <a:pt x="105" y="44"/>
                    </a:lnTo>
                    <a:lnTo>
                      <a:pt x="105" y="42"/>
                    </a:lnTo>
                    <a:lnTo>
                      <a:pt x="104" y="40"/>
                    </a:lnTo>
                    <a:lnTo>
                      <a:pt x="103" y="40"/>
                    </a:lnTo>
                    <a:lnTo>
                      <a:pt x="103" y="39"/>
                    </a:lnTo>
                    <a:lnTo>
                      <a:pt x="101" y="40"/>
                    </a:lnTo>
                    <a:lnTo>
                      <a:pt x="101" y="40"/>
                    </a:lnTo>
                    <a:lnTo>
                      <a:pt x="99" y="39"/>
                    </a:lnTo>
                    <a:lnTo>
                      <a:pt x="98" y="39"/>
                    </a:lnTo>
                    <a:lnTo>
                      <a:pt x="97" y="41"/>
                    </a:lnTo>
                    <a:lnTo>
                      <a:pt x="95" y="41"/>
                    </a:lnTo>
                    <a:lnTo>
                      <a:pt x="94" y="39"/>
                    </a:lnTo>
                    <a:lnTo>
                      <a:pt x="94" y="39"/>
                    </a:lnTo>
                    <a:lnTo>
                      <a:pt x="94" y="41"/>
                    </a:lnTo>
                    <a:lnTo>
                      <a:pt x="93" y="42"/>
                    </a:lnTo>
                    <a:lnTo>
                      <a:pt x="91" y="45"/>
                    </a:lnTo>
                    <a:lnTo>
                      <a:pt x="94" y="51"/>
                    </a:lnTo>
                    <a:lnTo>
                      <a:pt x="95" y="52"/>
                    </a:lnTo>
                    <a:lnTo>
                      <a:pt x="94" y="53"/>
                    </a:lnTo>
                    <a:lnTo>
                      <a:pt x="93" y="53"/>
                    </a:lnTo>
                    <a:lnTo>
                      <a:pt x="93" y="53"/>
                    </a:lnTo>
                    <a:lnTo>
                      <a:pt x="91" y="52"/>
                    </a:lnTo>
                    <a:lnTo>
                      <a:pt x="91" y="53"/>
                    </a:lnTo>
                    <a:lnTo>
                      <a:pt x="87" y="52"/>
                    </a:lnTo>
                    <a:lnTo>
                      <a:pt x="85" y="52"/>
                    </a:lnTo>
                    <a:lnTo>
                      <a:pt x="85" y="54"/>
                    </a:lnTo>
                    <a:lnTo>
                      <a:pt x="86" y="55"/>
                    </a:lnTo>
                    <a:lnTo>
                      <a:pt x="83" y="55"/>
                    </a:lnTo>
                    <a:lnTo>
                      <a:pt x="82" y="55"/>
                    </a:lnTo>
                    <a:lnTo>
                      <a:pt x="81" y="54"/>
                    </a:lnTo>
                    <a:lnTo>
                      <a:pt x="79" y="50"/>
                    </a:lnTo>
                    <a:lnTo>
                      <a:pt x="77" y="50"/>
                    </a:lnTo>
                    <a:lnTo>
                      <a:pt x="76" y="50"/>
                    </a:lnTo>
                    <a:lnTo>
                      <a:pt x="78" y="46"/>
                    </a:lnTo>
                    <a:lnTo>
                      <a:pt x="76" y="45"/>
                    </a:lnTo>
                    <a:lnTo>
                      <a:pt x="76" y="42"/>
                    </a:lnTo>
                    <a:lnTo>
                      <a:pt x="75" y="41"/>
                    </a:lnTo>
                    <a:lnTo>
                      <a:pt x="75" y="37"/>
                    </a:lnTo>
                    <a:lnTo>
                      <a:pt x="73" y="36"/>
                    </a:lnTo>
                    <a:lnTo>
                      <a:pt x="73" y="33"/>
                    </a:lnTo>
                    <a:lnTo>
                      <a:pt x="74" y="33"/>
                    </a:lnTo>
                    <a:lnTo>
                      <a:pt x="74" y="30"/>
                    </a:lnTo>
                    <a:lnTo>
                      <a:pt x="68" y="27"/>
                    </a:lnTo>
                    <a:lnTo>
                      <a:pt x="69" y="23"/>
                    </a:lnTo>
                    <a:lnTo>
                      <a:pt x="69" y="23"/>
                    </a:lnTo>
                    <a:lnTo>
                      <a:pt x="69" y="21"/>
                    </a:lnTo>
                    <a:lnTo>
                      <a:pt x="69" y="20"/>
                    </a:lnTo>
                    <a:lnTo>
                      <a:pt x="68" y="19"/>
                    </a:lnTo>
                    <a:lnTo>
                      <a:pt x="64" y="16"/>
                    </a:lnTo>
                    <a:lnTo>
                      <a:pt x="63" y="16"/>
                    </a:lnTo>
                    <a:lnTo>
                      <a:pt x="63" y="15"/>
                    </a:lnTo>
                    <a:lnTo>
                      <a:pt x="63" y="12"/>
                    </a:lnTo>
                    <a:lnTo>
                      <a:pt x="63" y="10"/>
                    </a:lnTo>
                    <a:lnTo>
                      <a:pt x="63" y="8"/>
                    </a:lnTo>
                    <a:lnTo>
                      <a:pt x="56" y="2"/>
                    </a:lnTo>
                    <a:lnTo>
                      <a:pt x="48" y="3"/>
                    </a:lnTo>
                    <a:lnTo>
                      <a:pt x="38" y="0"/>
                    </a:lnTo>
                    <a:lnTo>
                      <a:pt x="38" y="1"/>
                    </a:lnTo>
                    <a:lnTo>
                      <a:pt x="36" y="0"/>
                    </a:lnTo>
                    <a:lnTo>
                      <a:pt x="35" y="1"/>
                    </a:lnTo>
                    <a:lnTo>
                      <a:pt x="27" y="4"/>
                    </a:lnTo>
                    <a:lnTo>
                      <a:pt x="26" y="5"/>
                    </a:lnTo>
                    <a:lnTo>
                      <a:pt x="20" y="2"/>
                    </a:lnTo>
                    <a:lnTo>
                      <a:pt x="15" y="4"/>
                    </a:lnTo>
                    <a:lnTo>
                      <a:pt x="13" y="8"/>
                    </a:lnTo>
                    <a:lnTo>
                      <a:pt x="11" y="10"/>
                    </a:lnTo>
                    <a:lnTo>
                      <a:pt x="7" y="10"/>
                    </a:lnTo>
                    <a:lnTo>
                      <a:pt x="6" y="11"/>
                    </a:lnTo>
                    <a:lnTo>
                      <a:pt x="3" y="16"/>
                    </a:lnTo>
                    <a:lnTo>
                      <a:pt x="3" y="16"/>
                    </a:lnTo>
                    <a:lnTo>
                      <a:pt x="3" y="19"/>
                    </a:lnTo>
                    <a:lnTo>
                      <a:pt x="3" y="20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3" y="30"/>
                    </a:lnTo>
                    <a:lnTo>
                      <a:pt x="7" y="32"/>
                    </a:lnTo>
                    <a:lnTo>
                      <a:pt x="8" y="33"/>
                    </a:lnTo>
                    <a:lnTo>
                      <a:pt x="9" y="33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10" y="32"/>
                    </a:lnTo>
                    <a:lnTo>
                      <a:pt x="11" y="32"/>
                    </a:lnTo>
                    <a:lnTo>
                      <a:pt x="11" y="33"/>
                    </a:lnTo>
                    <a:lnTo>
                      <a:pt x="11" y="33"/>
                    </a:lnTo>
                    <a:lnTo>
                      <a:pt x="11" y="34"/>
                    </a:lnTo>
                    <a:lnTo>
                      <a:pt x="14" y="37"/>
                    </a:lnTo>
                    <a:lnTo>
                      <a:pt x="12" y="39"/>
                    </a:lnTo>
                    <a:lnTo>
                      <a:pt x="13" y="41"/>
                    </a:lnTo>
                    <a:lnTo>
                      <a:pt x="15" y="45"/>
                    </a:lnTo>
                    <a:lnTo>
                      <a:pt x="13" y="47"/>
                    </a:lnTo>
                    <a:lnTo>
                      <a:pt x="13" y="47"/>
                    </a:lnTo>
                    <a:lnTo>
                      <a:pt x="12" y="49"/>
                    </a:lnTo>
                    <a:lnTo>
                      <a:pt x="13" y="51"/>
                    </a:lnTo>
                    <a:lnTo>
                      <a:pt x="14" y="52"/>
                    </a:lnTo>
                    <a:lnTo>
                      <a:pt x="14" y="53"/>
                    </a:lnTo>
                    <a:lnTo>
                      <a:pt x="14" y="53"/>
                    </a:lnTo>
                    <a:lnTo>
                      <a:pt x="14" y="53"/>
                    </a:lnTo>
                    <a:lnTo>
                      <a:pt x="15" y="54"/>
                    </a:lnTo>
                    <a:lnTo>
                      <a:pt x="17" y="54"/>
                    </a:lnTo>
                    <a:lnTo>
                      <a:pt x="17" y="59"/>
                    </a:lnTo>
                    <a:lnTo>
                      <a:pt x="17" y="59"/>
                    </a:lnTo>
                    <a:lnTo>
                      <a:pt x="19" y="61"/>
                    </a:lnTo>
                    <a:lnTo>
                      <a:pt x="17" y="62"/>
                    </a:lnTo>
                    <a:lnTo>
                      <a:pt x="17" y="65"/>
                    </a:lnTo>
                    <a:lnTo>
                      <a:pt x="17" y="65"/>
                    </a:lnTo>
                    <a:lnTo>
                      <a:pt x="19" y="69"/>
                    </a:lnTo>
                    <a:lnTo>
                      <a:pt x="21" y="73"/>
                    </a:lnTo>
                    <a:lnTo>
                      <a:pt x="23" y="78"/>
                    </a:lnTo>
                    <a:lnTo>
                      <a:pt x="24" y="79"/>
                    </a:lnTo>
                    <a:lnTo>
                      <a:pt x="27" y="80"/>
                    </a:lnTo>
                    <a:lnTo>
                      <a:pt x="28" y="79"/>
                    </a:lnTo>
                    <a:lnTo>
                      <a:pt x="27" y="79"/>
                    </a:lnTo>
                    <a:lnTo>
                      <a:pt x="27" y="79"/>
                    </a:lnTo>
                    <a:lnTo>
                      <a:pt x="30" y="78"/>
                    </a:lnTo>
                    <a:lnTo>
                      <a:pt x="32" y="80"/>
                    </a:lnTo>
                    <a:lnTo>
                      <a:pt x="34" y="82"/>
                    </a:lnTo>
                    <a:lnTo>
                      <a:pt x="39" y="85"/>
                    </a:lnTo>
                    <a:lnTo>
                      <a:pt x="41" y="84"/>
                    </a:lnTo>
                    <a:lnTo>
                      <a:pt x="42" y="84"/>
                    </a:lnTo>
                    <a:lnTo>
                      <a:pt x="43" y="83"/>
                    </a:lnTo>
                    <a:lnTo>
                      <a:pt x="45" y="87"/>
                    </a:lnTo>
                    <a:lnTo>
                      <a:pt x="48" y="90"/>
                    </a:lnTo>
                    <a:lnTo>
                      <a:pt x="50" y="89"/>
                    </a:lnTo>
                    <a:lnTo>
                      <a:pt x="50" y="88"/>
                    </a:lnTo>
                    <a:lnTo>
                      <a:pt x="51" y="85"/>
                    </a:lnTo>
                    <a:lnTo>
                      <a:pt x="49" y="83"/>
                    </a:lnTo>
                    <a:lnTo>
                      <a:pt x="52" y="80"/>
                    </a:lnTo>
                    <a:lnTo>
                      <a:pt x="57" y="80"/>
                    </a:lnTo>
                    <a:lnTo>
                      <a:pt x="58" y="84"/>
                    </a:lnTo>
                    <a:lnTo>
                      <a:pt x="60" y="86"/>
                    </a:lnTo>
                    <a:lnTo>
                      <a:pt x="62" y="87"/>
                    </a:lnTo>
                    <a:lnTo>
                      <a:pt x="62" y="88"/>
                    </a:lnTo>
                    <a:lnTo>
                      <a:pt x="63" y="91"/>
                    </a:lnTo>
                    <a:lnTo>
                      <a:pt x="63" y="93"/>
                    </a:lnTo>
                    <a:lnTo>
                      <a:pt x="66" y="94"/>
                    </a:lnTo>
                    <a:lnTo>
                      <a:pt x="67" y="95"/>
                    </a:lnTo>
                    <a:lnTo>
                      <a:pt x="67" y="95"/>
                    </a:lnTo>
                    <a:lnTo>
                      <a:pt x="68" y="95"/>
                    </a:lnTo>
                    <a:lnTo>
                      <a:pt x="69" y="95"/>
                    </a:lnTo>
                    <a:lnTo>
                      <a:pt x="71" y="92"/>
                    </a:lnTo>
                    <a:lnTo>
                      <a:pt x="71" y="91"/>
                    </a:lnTo>
                    <a:lnTo>
                      <a:pt x="71" y="91"/>
                    </a:lnTo>
                    <a:lnTo>
                      <a:pt x="71" y="91"/>
                    </a:lnTo>
                    <a:lnTo>
                      <a:pt x="68" y="91"/>
                    </a:lnTo>
                    <a:lnTo>
                      <a:pt x="66" y="91"/>
                    </a:lnTo>
                    <a:lnTo>
                      <a:pt x="67" y="88"/>
                    </a:lnTo>
                    <a:lnTo>
                      <a:pt x="68" y="89"/>
                    </a:lnTo>
                    <a:lnTo>
                      <a:pt x="69" y="90"/>
                    </a:lnTo>
                    <a:lnTo>
                      <a:pt x="70" y="90"/>
                    </a:lnTo>
                    <a:lnTo>
                      <a:pt x="71" y="89"/>
                    </a:lnTo>
                    <a:lnTo>
                      <a:pt x="71" y="88"/>
                    </a:lnTo>
                    <a:lnTo>
                      <a:pt x="71" y="87"/>
                    </a:lnTo>
                    <a:lnTo>
                      <a:pt x="72" y="87"/>
                    </a:lnTo>
                    <a:lnTo>
                      <a:pt x="73" y="86"/>
                    </a:lnTo>
                    <a:lnTo>
                      <a:pt x="74" y="85"/>
                    </a:lnTo>
                    <a:lnTo>
                      <a:pt x="75" y="86"/>
                    </a:lnTo>
                    <a:lnTo>
                      <a:pt x="77" y="85"/>
                    </a:lnTo>
                    <a:lnTo>
                      <a:pt x="78" y="85"/>
                    </a:lnTo>
                    <a:lnTo>
                      <a:pt x="79" y="84"/>
                    </a:lnTo>
                    <a:lnTo>
                      <a:pt x="80" y="83"/>
                    </a:lnTo>
                    <a:lnTo>
                      <a:pt x="81" y="82"/>
                    </a:lnTo>
                    <a:lnTo>
                      <a:pt x="83" y="82"/>
                    </a:lnTo>
                    <a:lnTo>
                      <a:pt x="82" y="80"/>
                    </a:lnTo>
                    <a:lnTo>
                      <a:pt x="81" y="79"/>
                    </a:lnTo>
                    <a:lnTo>
                      <a:pt x="80" y="79"/>
                    </a:lnTo>
                    <a:lnTo>
                      <a:pt x="79" y="79"/>
                    </a:lnTo>
                    <a:lnTo>
                      <a:pt x="78" y="77"/>
                    </a:lnTo>
                    <a:lnTo>
                      <a:pt x="78" y="76"/>
                    </a:lnTo>
                    <a:lnTo>
                      <a:pt x="77" y="75"/>
                    </a:lnTo>
                    <a:lnTo>
                      <a:pt x="76" y="73"/>
                    </a:lnTo>
                    <a:lnTo>
                      <a:pt x="78" y="73"/>
                    </a:lnTo>
                    <a:lnTo>
                      <a:pt x="79" y="73"/>
                    </a:lnTo>
                    <a:lnTo>
                      <a:pt x="80" y="75"/>
                    </a:lnTo>
                    <a:lnTo>
                      <a:pt x="80" y="75"/>
                    </a:lnTo>
                    <a:lnTo>
                      <a:pt x="80" y="77"/>
                    </a:lnTo>
                    <a:lnTo>
                      <a:pt x="80" y="78"/>
                    </a:lnTo>
                    <a:lnTo>
                      <a:pt x="80" y="78"/>
                    </a:lnTo>
                    <a:lnTo>
                      <a:pt x="81" y="78"/>
                    </a:lnTo>
                    <a:lnTo>
                      <a:pt x="81" y="75"/>
                    </a:lnTo>
                    <a:lnTo>
                      <a:pt x="83" y="75"/>
                    </a:lnTo>
                    <a:lnTo>
                      <a:pt x="82" y="76"/>
                    </a:lnTo>
                    <a:lnTo>
                      <a:pt x="83" y="78"/>
                    </a:lnTo>
                    <a:lnTo>
                      <a:pt x="83" y="78"/>
                    </a:lnTo>
                    <a:lnTo>
                      <a:pt x="84" y="78"/>
                    </a:lnTo>
                    <a:lnTo>
                      <a:pt x="85" y="78"/>
                    </a:lnTo>
                    <a:lnTo>
                      <a:pt x="85" y="79"/>
                    </a:lnTo>
                    <a:lnTo>
                      <a:pt x="85" y="79"/>
                    </a:lnTo>
                    <a:lnTo>
                      <a:pt x="86" y="82"/>
                    </a:lnTo>
                    <a:lnTo>
                      <a:pt x="85" y="84"/>
                    </a:lnTo>
                    <a:lnTo>
                      <a:pt x="86" y="85"/>
                    </a:lnTo>
                    <a:lnTo>
                      <a:pt x="92" y="84"/>
                    </a:lnTo>
                    <a:lnTo>
                      <a:pt x="92" y="83"/>
                    </a:lnTo>
                    <a:lnTo>
                      <a:pt x="92" y="82"/>
                    </a:lnTo>
                    <a:lnTo>
                      <a:pt x="92" y="79"/>
                    </a:lnTo>
                    <a:lnTo>
                      <a:pt x="93" y="80"/>
                    </a:lnTo>
                    <a:lnTo>
                      <a:pt x="93" y="81"/>
                    </a:lnTo>
                    <a:lnTo>
                      <a:pt x="95" y="80"/>
                    </a:lnTo>
                    <a:lnTo>
                      <a:pt x="96" y="80"/>
                    </a:lnTo>
                    <a:lnTo>
                      <a:pt x="96" y="81"/>
                    </a:lnTo>
                    <a:lnTo>
                      <a:pt x="96" y="81"/>
                    </a:lnTo>
                    <a:lnTo>
                      <a:pt x="95" y="81"/>
                    </a:lnTo>
                    <a:lnTo>
                      <a:pt x="96" y="82"/>
                    </a:lnTo>
                    <a:lnTo>
                      <a:pt x="98" y="82"/>
                    </a:lnTo>
                    <a:lnTo>
                      <a:pt x="99" y="80"/>
                    </a:lnTo>
                    <a:lnTo>
                      <a:pt x="99" y="79"/>
                    </a:lnTo>
                    <a:lnTo>
                      <a:pt x="98" y="79"/>
                    </a:lnTo>
                    <a:lnTo>
                      <a:pt x="98" y="78"/>
                    </a:lnTo>
                    <a:lnTo>
                      <a:pt x="98" y="77"/>
                    </a:lnTo>
                    <a:lnTo>
                      <a:pt x="98" y="77"/>
                    </a:lnTo>
                    <a:lnTo>
                      <a:pt x="99" y="75"/>
                    </a:lnTo>
                    <a:lnTo>
                      <a:pt x="99" y="75"/>
                    </a:lnTo>
                    <a:lnTo>
                      <a:pt x="99" y="76"/>
                    </a:lnTo>
                    <a:lnTo>
                      <a:pt x="100" y="79"/>
                    </a:lnTo>
                    <a:lnTo>
                      <a:pt x="100" y="80"/>
                    </a:lnTo>
                    <a:lnTo>
                      <a:pt x="101" y="80"/>
                    </a:lnTo>
                    <a:lnTo>
                      <a:pt x="100" y="77"/>
                    </a:lnTo>
                    <a:lnTo>
                      <a:pt x="100" y="77"/>
                    </a:lnTo>
                    <a:lnTo>
                      <a:pt x="101" y="79"/>
                    </a:lnTo>
                    <a:lnTo>
                      <a:pt x="102" y="79"/>
                    </a:lnTo>
                    <a:lnTo>
                      <a:pt x="102" y="77"/>
                    </a:lnTo>
                    <a:lnTo>
                      <a:pt x="101" y="75"/>
                    </a:lnTo>
                    <a:lnTo>
                      <a:pt x="102" y="74"/>
                    </a:lnTo>
                    <a:lnTo>
                      <a:pt x="102" y="72"/>
                    </a:lnTo>
                    <a:lnTo>
                      <a:pt x="103" y="70"/>
                    </a:lnTo>
                    <a:lnTo>
                      <a:pt x="104" y="69"/>
                    </a:lnTo>
                    <a:lnTo>
                      <a:pt x="104" y="67"/>
                    </a:lnTo>
                    <a:lnTo>
                      <a:pt x="105" y="66"/>
                    </a:lnTo>
                    <a:lnTo>
                      <a:pt x="105" y="65"/>
                    </a:lnTo>
                    <a:lnTo>
                      <a:pt x="106" y="66"/>
                    </a:lnTo>
                    <a:lnTo>
                      <a:pt x="108" y="68"/>
                    </a:lnTo>
                    <a:lnTo>
                      <a:pt x="108" y="66"/>
                    </a:lnTo>
                    <a:lnTo>
                      <a:pt x="108" y="65"/>
                    </a:lnTo>
                    <a:lnTo>
                      <a:pt x="109" y="64"/>
                    </a:lnTo>
                    <a:lnTo>
                      <a:pt x="109" y="63"/>
                    </a:lnTo>
                    <a:close/>
                    <a:moveTo>
                      <a:pt x="107" y="67"/>
                    </a:moveTo>
                    <a:lnTo>
                      <a:pt x="106" y="67"/>
                    </a:lnTo>
                    <a:lnTo>
                      <a:pt x="105" y="66"/>
                    </a:lnTo>
                    <a:lnTo>
                      <a:pt x="105" y="66"/>
                    </a:lnTo>
                    <a:lnTo>
                      <a:pt x="105" y="67"/>
                    </a:lnTo>
                    <a:lnTo>
                      <a:pt x="105" y="69"/>
                    </a:lnTo>
                    <a:lnTo>
                      <a:pt x="105" y="70"/>
                    </a:lnTo>
                    <a:lnTo>
                      <a:pt x="104" y="70"/>
                    </a:lnTo>
                    <a:lnTo>
                      <a:pt x="104" y="72"/>
                    </a:lnTo>
                    <a:lnTo>
                      <a:pt x="105" y="72"/>
                    </a:lnTo>
                    <a:lnTo>
                      <a:pt x="106" y="73"/>
                    </a:lnTo>
                    <a:lnTo>
                      <a:pt x="107" y="72"/>
                    </a:lnTo>
                    <a:lnTo>
                      <a:pt x="107" y="71"/>
                    </a:lnTo>
                    <a:lnTo>
                      <a:pt x="107" y="71"/>
                    </a:lnTo>
                    <a:lnTo>
                      <a:pt x="107" y="69"/>
                    </a:lnTo>
                    <a:lnTo>
                      <a:pt x="107" y="6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09" name="Freeform 42">
                <a:extLst>
                  <a:ext uri="{FF2B5EF4-FFF2-40B4-BE49-F238E27FC236}">
                    <a16:creationId xmlns:a16="http://schemas.microsoft.com/office/drawing/2014/main" id="{00000000-0008-0000-0300-0000490400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" y="755"/>
                <a:ext cx="104" cy="109"/>
              </a:xfrm>
              <a:custGeom>
                <a:avLst/>
                <a:gdLst>
                  <a:gd name="T0" fmla="*/ 81 w 104"/>
                  <a:gd name="T1" fmla="*/ 85 h 109"/>
                  <a:gd name="T2" fmla="*/ 90 w 104"/>
                  <a:gd name="T3" fmla="*/ 81 h 109"/>
                  <a:gd name="T4" fmla="*/ 103 w 104"/>
                  <a:gd name="T5" fmla="*/ 65 h 109"/>
                  <a:gd name="T6" fmla="*/ 98 w 104"/>
                  <a:gd name="T7" fmla="*/ 57 h 109"/>
                  <a:gd name="T8" fmla="*/ 85 w 104"/>
                  <a:gd name="T9" fmla="*/ 53 h 109"/>
                  <a:gd name="T10" fmla="*/ 81 w 104"/>
                  <a:gd name="T11" fmla="*/ 57 h 109"/>
                  <a:gd name="T12" fmla="*/ 70 w 104"/>
                  <a:gd name="T13" fmla="*/ 52 h 109"/>
                  <a:gd name="T14" fmla="*/ 64 w 104"/>
                  <a:gd name="T15" fmla="*/ 49 h 109"/>
                  <a:gd name="T16" fmla="*/ 55 w 104"/>
                  <a:gd name="T17" fmla="*/ 39 h 109"/>
                  <a:gd name="T18" fmla="*/ 53 w 104"/>
                  <a:gd name="T19" fmla="*/ 29 h 109"/>
                  <a:gd name="T20" fmla="*/ 50 w 104"/>
                  <a:gd name="T21" fmla="*/ 23 h 109"/>
                  <a:gd name="T22" fmla="*/ 49 w 104"/>
                  <a:gd name="T23" fmla="*/ 17 h 109"/>
                  <a:gd name="T24" fmla="*/ 50 w 104"/>
                  <a:gd name="T25" fmla="*/ 7 h 109"/>
                  <a:gd name="T26" fmla="*/ 46 w 104"/>
                  <a:gd name="T27" fmla="*/ 2 h 109"/>
                  <a:gd name="T28" fmla="*/ 43 w 104"/>
                  <a:gd name="T29" fmla="*/ 2 h 109"/>
                  <a:gd name="T30" fmla="*/ 30 w 104"/>
                  <a:gd name="T31" fmla="*/ 9 h 109"/>
                  <a:gd name="T32" fmla="*/ 28 w 104"/>
                  <a:gd name="T33" fmla="*/ 17 h 109"/>
                  <a:gd name="T34" fmla="*/ 26 w 104"/>
                  <a:gd name="T35" fmla="*/ 31 h 109"/>
                  <a:gd name="T36" fmla="*/ 12 w 104"/>
                  <a:gd name="T37" fmla="*/ 47 h 109"/>
                  <a:gd name="T38" fmla="*/ 12 w 104"/>
                  <a:gd name="T39" fmla="*/ 61 h 109"/>
                  <a:gd name="T40" fmla="*/ 7 w 104"/>
                  <a:gd name="T41" fmla="*/ 66 h 109"/>
                  <a:gd name="T42" fmla="*/ 10 w 104"/>
                  <a:gd name="T43" fmla="*/ 67 h 109"/>
                  <a:gd name="T44" fmla="*/ 10 w 104"/>
                  <a:gd name="T45" fmla="*/ 76 h 109"/>
                  <a:gd name="T46" fmla="*/ 9 w 104"/>
                  <a:gd name="T47" fmla="*/ 81 h 109"/>
                  <a:gd name="T48" fmla="*/ 2 w 104"/>
                  <a:gd name="T49" fmla="*/ 86 h 109"/>
                  <a:gd name="T50" fmla="*/ 6 w 104"/>
                  <a:gd name="T51" fmla="*/ 89 h 109"/>
                  <a:gd name="T52" fmla="*/ 9 w 104"/>
                  <a:gd name="T53" fmla="*/ 88 h 109"/>
                  <a:gd name="T54" fmla="*/ 15 w 104"/>
                  <a:gd name="T55" fmla="*/ 89 h 109"/>
                  <a:gd name="T56" fmla="*/ 16 w 104"/>
                  <a:gd name="T57" fmla="*/ 90 h 109"/>
                  <a:gd name="T58" fmla="*/ 10 w 104"/>
                  <a:gd name="T59" fmla="*/ 93 h 109"/>
                  <a:gd name="T60" fmla="*/ 5 w 104"/>
                  <a:gd name="T61" fmla="*/ 97 h 109"/>
                  <a:gd name="T62" fmla="*/ 13 w 104"/>
                  <a:gd name="T63" fmla="*/ 100 h 109"/>
                  <a:gd name="T64" fmla="*/ 15 w 104"/>
                  <a:gd name="T65" fmla="*/ 98 h 109"/>
                  <a:gd name="T66" fmla="*/ 15 w 104"/>
                  <a:gd name="T67" fmla="*/ 96 h 109"/>
                  <a:gd name="T68" fmla="*/ 21 w 104"/>
                  <a:gd name="T69" fmla="*/ 98 h 109"/>
                  <a:gd name="T70" fmla="*/ 17 w 104"/>
                  <a:gd name="T71" fmla="*/ 99 h 109"/>
                  <a:gd name="T72" fmla="*/ 18 w 104"/>
                  <a:gd name="T73" fmla="*/ 101 h 109"/>
                  <a:gd name="T74" fmla="*/ 21 w 104"/>
                  <a:gd name="T75" fmla="*/ 101 h 109"/>
                  <a:gd name="T76" fmla="*/ 22 w 104"/>
                  <a:gd name="T77" fmla="*/ 104 h 109"/>
                  <a:gd name="T78" fmla="*/ 26 w 104"/>
                  <a:gd name="T79" fmla="*/ 101 h 109"/>
                  <a:gd name="T80" fmla="*/ 22 w 104"/>
                  <a:gd name="T81" fmla="*/ 105 h 109"/>
                  <a:gd name="T82" fmla="*/ 24 w 104"/>
                  <a:gd name="T83" fmla="*/ 105 h 109"/>
                  <a:gd name="T84" fmla="*/ 33 w 104"/>
                  <a:gd name="T85" fmla="*/ 107 h 109"/>
                  <a:gd name="T86" fmla="*/ 37 w 104"/>
                  <a:gd name="T87" fmla="*/ 108 h 109"/>
                  <a:gd name="T88" fmla="*/ 43 w 104"/>
                  <a:gd name="T89" fmla="*/ 106 h 109"/>
                  <a:gd name="T90" fmla="*/ 53 w 104"/>
                  <a:gd name="T91" fmla="*/ 106 h 109"/>
                  <a:gd name="T92" fmla="*/ 55 w 104"/>
                  <a:gd name="T93" fmla="*/ 100 h 109"/>
                  <a:gd name="T94" fmla="*/ 57 w 104"/>
                  <a:gd name="T95" fmla="*/ 97 h 109"/>
                  <a:gd name="T96" fmla="*/ 56 w 104"/>
                  <a:gd name="T97" fmla="*/ 102 h 109"/>
                  <a:gd name="T98" fmla="*/ 62 w 104"/>
                  <a:gd name="T99" fmla="*/ 101 h 109"/>
                  <a:gd name="T100" fmla="*/ 63 w 104"/>
                  <a:gd name="T101" fmla="*/ 101 h 109"/>
                  <a:gd name="T102" fmla="*/ 67 w 104"/>
                  <a:gd name="T103" fmla="*/ 97 h 109"/>
                  <a:gd name="T104" fmla="*/ 72 w 104"/>
                  <a:gd name="T105" fmla="*/ 96 h 109"/>
                  <a:gd name="T106" fmla="*/ 75 w 104"/>
                  <a:gd name="T107" fmla="*/ 92 h 109"/>
                  <a:gd name="T108" fmla="*/ 80 w 104"/>
                  <a:gd name="T109" fmla="*/ 88 h 109"/>
                  <a:gd name="T110" fmla="*/ 84 w 104"/>
                  <a:gd name="T111" fmla="*/ 83 h 109"/>
                  <a:gd name="T112" fmla="*/ 89 w 104"/>
                  <a:gd name="T113" fmla="*/ 78 h 109"/>
                  <a:gd name="T114" fmla="*/ 94 w 104"/>
                  <a:gd name="T115" fmla="*/ 73 h 109"/>
                  <a:gd name="T116" fmla="*/ 100 w 104"/>
                  <a:gd name="T117" fmla="*/ 69 h 109"/>
                  <a:gd name="T118" fmla="*/ 94 w 104"/>
                  <a:gd name="T119" fmla="*/ 67 h 109"/>
                  <a:gd name="T120" fmla="*/ 103 w 104"/>
                  <a:gd name="T121" fmla="*/ 66 h 109"/>
                  <a:gd name="T122" fmla="*/ 8 w 104"/>
                  <a:gd name="T123" fmla="*/ 90 h 109"/>
                  <a:gd name="T124" fmla="*/ 7 w 104"/>
                  <a:gd name="T125" fmla="*/ 91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4" h="109">
                    <a:moveTo>
                      <a:pt x="88" y="81"/>
                    </a:moveTo>
                    <a:lnTo>
                      <a:pt x="86" y="82"/>
                    </a:lnTo>
                    <a:lnTo>
                      <a:pt x="85" y="83"/>
                    </a:lnTo>
                    <a:lnTo>
                      <a:pt x="82" y="85"/>
                    </a:lnTo>
                    <a:lnTo>
                      <a:pt x="81" y="85"/>
                    </a:lnTo>
                    <a:lnTo>
                      <a:pt x="82" y="87"/>
                    </a:lnTo>
                    <a:lnTo>
                      <a:pt x="83" y="86"/>
                    </a:lnTo>
                    <a:lnTo>
                      <a:pt x="84" y="86"/>
                    </a:lnTo>
                    <a:lnTo>
                      <a:pt x="87" y="84"/>
                    </a:lnTo>
                    <a:lnTo>
                      <a:pt x="90" y="81"/>
                    </a:lnTo>
                    <a:lnTo>
                      <a:pt x="90" y="79"/>
                    </a:lnTo>
                    <a:lnTo>
                      <a:pt x="88" y="80"/>
                    </a:lnTo>
                    <a:lnTo>
                      <a:pt x="88" y="81"/>
                    </a:lnTo>
                    <a:close/>
                    <a:moveTo>
                      <a:pt x="103" y="65"/>
                    </a:moveTo>
                    <a:lnTo>
                      <a:pt x="103" y="65"/>
                    </a:lnTo>
                    <a:lnTo>
                      <a:pt x="102" y="64"/>
                    </a:lnTo>
                    <a:lnTo>
                      <a:pt x="99" y="63"/>
                    </a:lnTo>
                    <a:lnTo>
                      <a:pt x="99" y="61"/>
                    </a:lnTo>
                    <a:lnTo>
                      <a:pt x="98" y="58"/>
                    </a:lnTo>
                    <a:lnTo>
                      <a:pt x="98" y="57"/>
                    </a:lnTo>
                    <a:lnTo>
                      <a:pt x="96" y="56"/>
                    </a:lnTo>
                    <a:lnTo>
                      <a:pt x="94" y="54"/>
                    </a:lnTo>
                    <a:lnTo>
                      <a:pt x="93" y="50"/>
                    </a:lnTo>
                    <a:lnTo>
                      <a:pt x="88" y="50"/>
                    </a:lnTo>
                    <a:lnTo>
                      <a:pt x="85" y="53"/>
                    </a:lnTo>
                    <a:lnTo>
                      <a:pt x="87" y="55"/>
                    </a:lnTo>
                    <a:lnTo>
                      <a:pt x="86" y="58"/>
                    </a:lnTo>
                    <a:lnTo>
                      <a:pt x="86" y="59"/>
                    </a:lnTo>
                    <a:lnTo>
                      <a:pt x="84" y="60"/>
                    </a:lnTo>
                    <a:lnTo>
                      <a:pt x="81" y="57"/>
                    </a:lnTo>
                    <a:lnTo>
                      <a:pt x="79" y="53"/>
                    </a:lnTo>
                    <a:lnTo>
                      <a:pt x="78" y="54"/>
                    </a:lnTo>
                    <a:lnTo>
                      <a:pt x="77" y="54"/>
                    </a:lnTo>
                    <a:lnTo>
                      <a:pt x="75" y="55"/>
                    </a:lnTo>
                    <a:lnTo>
                      <a:pt x="70" y="52"/>
                    </a:lnTo>
                    <a:lnTo>
                      <a:pt x="68" y="50"/>
                    </a:lnTo>
                    <a:lnTo>
                      <a:pt x="66" y="48"/>
                    </a:lnTo>
                    <a:lnTo>
                      <a:pt x="63" y="49"/>
                    </a:lnTo>
                    <a:lnTo>
                      <a:pt x="63" y="49"/>
                    </a:lnTo>
                    <a:lnTo>
                      <a:pt x="64" y="49"/>
                    </a:lnTo>
                    <a:lnTo>
                      <a:pt x="63" y="50"/>
                    </a:lnTo>
                    <a:lnTo>
                      <a:pt x="60" y="49"/>
                    </a:lnTo>
                    <a:lnTo>
                      <a:pt x="59" y="48"/>
                    </a:lnTo>
                    <a:lnTo>
                      <a:pt x="57" y="43"/>
                    </a:lnTo>
                    <a:lnTo>
                      <a:pt x="55" y="39"/>
                    </a:lnTo>
                    <a:lnTo>
                      <a:pt x="53" y="35"/>
                    </a:lnTo>
                    <a:lnTo>
                      <a:pt x="53" y="35"/>
                    </a:lnTo>
                    <a:lnTo>
                      <a:pt x="53" y="32"/>
                    </a:lnTo>
                    <a:lnTo>
                      <a:pt x="55" y="31"/>
                    </a:lnTo>
                    <a:lnTo>
                      <a:pt x="53" y="29"/>
                    </a:lnTo>
                    <a:lnTo>
                      <a:pt x="53" y="29"/>
                    </a:lnTo>
                    <a:lnTo>
                      <a:pt x="53" y="24"/>
                    </a:lnTo>
                    <a:lnTo>
                      <a:pt x="51" y="24"/>
                    </a:lnTo>
                    <a:lnTo>
                      <a:pt x="50" y="23"/>
                    </a:lnTo>
                    <a:lnTo>
                      <a:pt x="50" y="23"/>
                    </a:lnTo>
                    <a:lnTo>
                      <a:pt x="50" y="23"/>
                    </a:lnTo>
                    <a:lnTo>
                      <a:pt x="50" y="22"/>
                    </a:lnTo>
                    <a:lnTo>
                      <a:pt x="49" y="21"/>
                    </a:lnTo>
                    <a:lnTo>
                      <a:pt x="48" y="19"/>
                    </a:lnTo>
                    <a:lnTo>
                      <a:pt x="49" y="17"/>
                    </a:lnTo>
                    <a:lnTo>
                      <a:pt x="49" y="17"/>
                    </a:lnTo>
                    <a:lnTo>
                      <a:pt x="51" y="15"/>
                    </a:lnTo>
                    <a:lnTo>
                      <a:pt x="49" y="11"/>
                    </a:lnTo>
                    <a:lnTo>
                      <a:pt x="48" y="9"/>
                    </a:lnTo>
                    <a:lnTo>
                      <a:pt x="50" y="7"/>
                    </a:lnTo>
                    <a:lnTo>
                      <a:pt x="47" y="4"/>
                    </a:lnTo>
                    <a:lnTo>
                      <a:pt x="47" y="3"/>
                    </a:lnTo>
                    <a:lnTo>
                      <a:pt x="47" y="3"/>
                    </a:lnTo>
                    <a:lnTo>
                      <a:pt x="47" y="2"/>
                    </a:lnTo>
                    <a:lnTo>
                      <a:pt x="46" y="2"/>
                    </a:lnTo>
                    <a:lnTo>
                      <a:pt x="45" y="2"/>
                    </a:lnTo>
                    <a:lnTo>
                      <a:pt x="45" y="2"/>
                    </a:lnTo>
                    <a:lnTo>
                      <a:pt x="45" y="3"/>
                    </a:lnTo>
                    <a:lnTo>
                      <a:pt x="44" y="3"/>
                    </a:lnTo>
                    <a:lnTo>
                      <a:pt x="43" y="2"/>
                    </a:lnTo>
                    <a:lnTo>
                      <a:pt x="39" y="0"/>
                    </a:lnTo>
                    <a:lnTo>
                      <a:pt x="35" y="1"/>
                    </a:lnTo>
                    <a:lnTo>
                      <a:pt x="33" y="5"/>
                    </a:lnTo>
                    <a:lnTo>
                      <a:pt x="31" y="4"/>
                    </a:lnTo>
                    <a:lnTo>
                      <a:pt x="30" y="9"/>
                    </a:lnTo>
                    <a:lnTo>
                      <a:pt x="31" y="12"/>
                    </a:lnTo>
                    <a:lnTo>
                      <a:pt x="29" y="14"/>
                    </a:lnTo>
                    <a:lnTo>
                      <a:pt x="26" y="15"/>
                    </a:lnTo>
                    <a:lnTo>
                      <a:pt x="27" y="15"/>
                    </a:lnTo>
                    <a:lnTo>
                      <a:pt x="28" y="17"/>
                    </a:lnTo>
                    <a:lnTo>
                      <a:pt x="26" y="17"/>
                    </a:lnTo>
                    <a:lnTo>
                      <a:pt x="25" y="18"/>
                    </a:lnTo>
                    <a:lnTo>
                      <a:pt x="23" y="24"/>
                    </a:lnTo>
                    <a:lnTo>
                      <a:pt x="23" y="30"/>
                    </a:lnTo>
                    <a:lnTo>
                      <a:pt x="26" y="31"/>
                    </a:lnTo>
                    <a:lnTo>
                      <a:pt x="24" y="33"/>
                    </a:lnTo>
                    <a:lnTo>
                      <a:pt x="25" y="35"/>
                    </a:lnTo>
                    <a:lnTo>
                      <a:pt x="16" y="42"/>
                    </a:lnTo>
                    <a:lnTo>
                      <a:pt x="14" y="45"/>
                    </a:lnTo>
                    <a:lnTo>
                      <a:pt x="12" y="47"/>
                    </a:lnTo>
                    <a:lnTo>
                      <a:pt x="12" y="48"/>
                    </a:lnTo>
                    <a:lnTo>
                      <a:pt x="13" y="49"/>
                    </a:lnTo>
                    <a:lnTo>
                      <a:pt x="9" y="56"/>
                    </a:lnTo>
                    <a:lnTo>
                      <a:pt x="11" y="56"/>
                    </a:lnTo>
                    <a:lnTo>
                      <a:pt x="12" y="61"/>
                    </a:lnTo>
                    <a:lnTo>
                      <a:pt x="7" y="62"/>
                    </a:lnTo>
                    <a:lnTo>
                      <a:pt x="5" y="63"/>
                    </a:lnTo>
                    <a:lnTo>
                      <a:pt x="6" y="64"/>
                    </a:lnTo>
                    <a:lnTo>
                      <a:pt x="7" y="65"/>
                    </a:lnTo>
                    <a:lnTo>
                      <a:pt x="7" y="66"/>
                    </a:lnTo>
                    <a:lnTo>
                      <a:pt x="8" y="65"/>
                    </a:lnTo>
                    <a:lnTo>
                      <a:pt x="10" y="66"/>
                    </a:lnTo>
                    <a:lnTo>
                      <a:pt x="10" y="65"/>
                    </a:lnTo>
                    <a:lnTo>
                      <a:pt x="11" y="65"/>
                    </a:lnTo>
                    <a:lnTo>
                      <a:pt x="10" y="67"/>
                    </a:lnTo>
                    <a:lnTo>
                      <a:pt x="10" y="67"/>
                    </a:lnTo>
                    <a:lnTo>
                      <a:pt x="10" y="69"/>
                    </a:lnTo>
                    <a:lnTo>
                      <a:pt x="9" y="73"/>
                    </a:lnTo>
                    <a:lnTo>
                      <a:pt x="10" y="75"/>
                    </a:lnTo>
                    <a:lnTo>
                      <a:pt x="10" y="76"/>
                    </a:lnTo>
                    <a:lnTo>
                      <a:pt x="10" y="77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9"/>
                    </a:lnTo>
                    <a:lnTo>
                      <a:pt x="9" y="81"/>
                    </a:lnTo>
                    <a:lnTo>
                      <a:pt x="7" y="84"/>
                    </a:lnTo>
                    <a:lnTo>
                      <a:pt x="5" y="85"/>
                    </a:lnTo>
                    <a:lnTo>
                      <a:pt x="4" y="86"/>
                    </a:lnTo>
                    <a:lnTo>
                      <a:pt x="3" y="86"/>
                    </a:lnTo>
                    <a:lnTo>
                      <a:pt x="2" y="86"/>
                    </a:lnTo>
                    <a:lnTo>
                      <a:pt x="0" y="87"/>
                    </a:lnTo>
                    <a:lnTo>
                      <a:pt x="1" y="87"/>
                    </a:lnTo>
                    <a:lnTo>
                      <a:pt x="3" y="88"/>
                    </a:lnTo>
                    <a:lnTo>
                      <a:pt x="4" y="88"/>
                    </a:lnTo>
                    <a:lnTo>
                      <a:pt x="6" y="89"/>
                    </a:lnTo>
                    <a:lnTo>
                      <a:pt x="7" y="89"/>
                    </a:lnTo>
                    <a:lnTo>
                      <a:pt x="8" y="89"/>
                    </a:lnTo>
                    <a:lnTo>
                      <a:pt x="9" y="90"/>
                    </a:lnTo>
                    <a:lnTo>
                      <a:pt x="9" y="88"/>
                    </a:lnTo>
                    <a:lnTo>
                      <a:pt x="9" y="88"/>
                    </a:lnTo>
                    <a:lnTo>
                      <a:pt x="10" y="87"/>
                    </a:lnTo>
                    <a:lnTo>
                      <a:pt x="10" y="89"/>
                    </a:lnTo>
                    <a:lnTo>
                      <a:pt x="11" y="91"/>
                    </a:lnTo>
                    <a:lnTo>
                      <a:pt x="12" y="91"/>
                    </a:lnTo>
                    <a:lnTo>
                      <a:pt x="15" y="89"/>
                    </a:lnTo>
                    <a:lnTo>
                      <a:pt x="16" y="89"/>
                    </a:lnTo>
                    <a:lnTo>
                      <a:pt x="17" y="89"/>
                    </a:lnTo>
                    <a:lnTo>
                      <a:pt x="17" y="89"/>
                    </a:lnTo>
                    <a:lnTo>
                      <a:pt x="17" y="90"/>
                    </a:lnTo>
                    <a:lnTo>
                      <a:pt x="16" y="90"/>
                    </a:lnTo>
                    <a:lnTo>
                      <a:pt x="14" y="91"/>
                    </a:lnTo>
                    <a:lnTo>
                      <a:pt x="14" y="92"/>
                    </a:lnTo>
                    <a:lnTo>
                      <a:pt x="13" y="92"/>
                    </a:lnTo>
                    <a:lnTo>
                      <a:pt x="12" y="92"/>
                    </a:lnTo>
                    <a:lnTo>
                      <a:pt x="10" y="93"/>
                    </a:lnTo>
                    <a:lnTo>
                      <a:pt x="10" y="94"/>
                    </a:lnTo>
                    <a:lnTo>
                      <a:pt x="8" y="94"/>
                    </a:lnTo>
                    <a:lnTo>
                      <a:pt x="7" y="96"/>
                    </a:lnTo>
                    <a:lnTo>
                      <a:pt x="7" y="97"/>
                    </a:lnTo>
                    <a:lnTo>
                      <a:pt x="5" y="97"/>
                    </a:lnTo>
                    <a:lnTo>
                      <a:pt x="6" y="100"/>
                    </a:lnTo>
                    <a:lnTo>
                      <a:pt x="7" y="100"/>
                    </a:lnTo>
                    <a:lnTo>
                      <a:pt x="9" y="102"/>
                    </a:lnTo>
                    <a:lnTo>
                      <a:pt x="14" y="102"/>
                    </a:lnTo>
                    <a:lnTo>
                      <a:pt x="13" y="100"/>
                    </a:lnTo>
                    <a:lnTo>
                      <a:pt x="13" y="100"/>
                    </a:lnTo>
                    <a:lnTo>
                      <a:pt x="12" y="99"/>
                    </a:lnTo>
                    <a:lnTo>
                      <a:pt x="13" y="99"/>
                    </a:lnTo>
                    <a:lnTo>
                      <a:pt x="15" y="99"/>
                    </a:lnTo>
                    <a:lnTo>
                      <a:pt x="15" y="98"/>
                    </a:lnTo>
                    <a:lnTo>
                      <a:pt x="15" y="97"/>
                    </a:lnTo>
                    <a:lnTo>
                      <a:pt x="14" y="96"/>
                    </a:lnTo>
                    <a:lnTo>
                      <a:pt x="14" y="95"/>
                    </a:lnTo>
                    <a:lnTo>
                      <a:pt x="15" y="94"/>
                    </a:lnTo>
                    <a:lnTo>
                      <a:pt x="15" y="96"/>
                    </a:lnTo>
                    <a:lnTo>
                      <a:pt x="16" y="97"/>
                    </a:lnTo>
                    <a:lnTo>
                      <a:pt x="16" y="97"/>
                    </a:lnTo>
                    <a:lnTo>
                      <a:pt x="18" y="98"/>
                    </a:lnTo>
                    <a:lnTo>
                      <a:pt x="19" y="98"/>
                    </a:lnTo>
                    <a:lnTo>
                      <a:pt x="21" y="98"/>
                    </a:lnTo>
                    <a:lnTo>
                      <a:pt x="22" y="98"/>
                    </a:lnTo>
                    <a:lnTo>
                      <a:pt x="22" y="99"/>
                    </a:lnTo>
                    <a:lnTo>
                      <a:pt x="19" y="99"/>
                    </a:lnTo>
                    <a:lnTo>
                      <a:pt x="18" y="99"/>
                    </a:lnTo>
                    <a:lnTo>
                      <a:pt x="17" y="99"/>
                    </a:lnTo>
                    <a:lnTo>
                      <a:pt x="14" y="100"/>
                    </a:lnTo>
                    <a:lnTo>
                      <a:pt x="15" y="100"/>
                    </a:lnTo>
                    <a:lnTo>
                      <a:pt x="16" y="101"/>
                    </a:lnTo>
                    <a:lnTo>
                      <a:pt x="17" y="100"/>
                    </a:lnTo>
                    <a:lnTo>
                      <a:pt x="18" y="101"/>
                    </a:lnTo>
                    <a:lnTo>
                      <a:pt x="17" y="103"/>
                    </a:lnTo>
                    <a:lnTo>
                      <a:pt x="18" y="103"/>
                    </a:lnTo>
                    <a:lnTo>
                      <a:pt x="19" y="103"/>
                    </a:lnTo>
                    <a:lnTo>
                      <a:pt x="20" y="102"/>
                    </a:lnTo>
                    <a:lnTo>
                      <a:pt x="21" y="101"/>
                    </a:lnTo>
                    <a:lnTo>
                      <a:pt x="20" y="104"/>
                    </a:lnTo>
                    <a:lnTo>
                      <a:pt x="19" y="104"/>
                    </a:lnTo>
                    <a:lnTo>
                      <a:pt x="19" y="105"/>
                    </a:lnTo>
                    <a:lnTo>
                      <a:pt x="21" y="105"/>
                    </a:lnTo>
                    <a:lnTo>
                      <a:pt x="22" y="104"/>
                    </a:lnTo>
                    <a:lnTo>
                      <a:pt x="23" y="103"/>
                    </a:lnTo>
                    <a:lnTo>
                      <a:pt x="25" y="103"/>
                    </a:lnTo>
                    <a:lnTo>
                      <a:pt x="25" y="101"/>
                    </a:lnTo>
                    <a:lnTo>
                      <a:pt x="26" y="100"/>
                    </a:lnTo>
                    <a:lnTo>
                      <a:pt x="26" y="101"/>
                    </a:lnTo>
                    <a:lnTo>
                      <a:pt x="26" y="101"/>
                    </a:lnTo>
                    <a:lnTo>
                      <a:pt x="25" y="104"/>
                    </a:lnTo>
                    <a:lnTo>
                      <a:pt x="23" y="104"/>
                    </a:lnTo>
                    <a:lnTo>
                      <a:pt x="23" y="104"/>
                    </a:lnTo>
                    <a:lnTo>
                      <a:pt x="22" y="105"/>
                    </a:lnTo>
                    <a:lnTo>
                      <a:pt x="21" y="106"/>
                    </a:lnTo>
                    <a:lnTo>
                      <a:pt x="20" y="108"/>
                    </a:lnTo>
                    <a:lnTo>
                      <a:pt x="21" y="108"/>
                    </a:lnTo>
                    <a:lnTo>
                      <a:pt x="23" y="107"/>
                    </a:lnTo>
                    <a:lnTo>
                      <a:pt x="24" y="105"/>
                    </a:lnTo>
                    <a:lnTo>
                      <a:pt x="26" y="105"/>
                    </a:lnTo>
                    <a:lnTo>
                      <a:pt x="28" y="105"/>
                    </a:lnTo>
                    <a:lnTo>
                      <a:pt x="31" y="107"/>
                    </a:lnTo>
                    <a:lnTo>
                      <a:pt x="33" y="107"/>
                    </a:lnTo>
                    <a:lnTo>
                      <a:pt x="33" y="107"/>
                    </a:lnTo>
                    <a:lnTo>
                      <a:pt x="35" y="107"/>
                    </a:lnTo>
                    <a:lnTo>
                      <a:pt x="35" y="107"/>
                    </a:lnTo>
                    <a:lnTo>
                      <a:pt x="36" y="108"/>
                    </a:lnTo>
                    <a:lnTo>
                      <a:pt x="36" y="108"/>
                    </a:lnTo>
                    <a:lnTo>
                      <a:pt x="37" y="108"/>
                    </a:lnTo>
                    <a:lnTo>
                      <a:pt x="40" y="109"/>
                    </a:lnTo>
                    <a:lnTo>
                      <a:pt x="41" y="107"/>
                    </a:lnTo>
                    <a:lnTo>
                      <a:pt x="42" y="109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46" y="105"/>
                    </a:lnTo>
                    <a:lnTo>
                      <a:pt x="47" y="105"/>
                    </a:lnTo>
                    <a:lnTo>
                      <a:pt x="49" y="105"/>
                    </a:lnTo>
                    <a:lnTo>
                      <a:pt x="52" y="106"/>
                    </a:lnTo>
                    <a:lnTo>
                      <a:pt x="53" y="106"/>
                    </a:lnTo>
                    <a:lnTo>
                      <a:pt x="54" y="105"/>
                    </a:lnTo>
                    <a:lnTo>
                      <a:pt x="53" y="105"/>
                    </a:lnTo>
                    <a:lnTo>
                      <a:pt x="53" y="102"/>
                    </a:lnTo>
                    <a:lnTo>
                      <a:pt x="54" y="102"/>
                    </a:lnTo>
                    <a:lnTo>
                      <a:pt x="55" y="100"/>
                    </a:lnTo>
                    <a:lnTo>
                      <a:pt x="56" y="99"/>
                    </a:lnTo>
                    <a:lnTo>
                      <a:pt x="56" y="97"/>
                    </a:lnTo>
                    <a:lnTo>
                      <a:pt x="56" y="96"/>
                    </a:lnTo>
                    <a:lnTo>
                      <a:pt x="57" y="97"/>
                    </a:lnTo>
                    <a:lnTo>
                      <a:pt x="57" y="97"/>
                    </a:lnTo>
                    <a:lnTo>
                      <a:pt x="58" y="99"/>
                    </a:lnTo>
                    <a:lnTo>
                      <a:pt x="58" y="99"/>
                    </a:lnTo>
                    <a:lnTo>
                      <a:pt x="58" y="100"/>
                    </a:lnTo>
                    <a:lnTo>
                      <a:pt x="57" y="101"/>
                    </a:lnTo>
                    <a:lnTo>
                      <a:pt x="56" y="102"/>
                    </a:lnTo>
                    <a:lnTo>
                      <a:pt x="56" y="103"/>
                    </a:lnTo>
                    <a:lnTo>
                      <a:pt x="59" y="105"/>
                    </a:lnTo>
                    <a:lnTo>
                      <a:pt x="60" y="102"/>
                    </a:lnTo>
                    <a:lnTo>
                      <a:pt x="61" y="102"/>
                    </a:lnTo>
                    <a:lnTo>
                      <a:pt x="62" y="101"/>
                    </a:lnTo>
                    <a:lnTo>
                      <a:pt x="62" y="103"/>
                    </a:lnTo>
                    <a:lnTo>
                      <a:pt x="62" y="104"/>
                    </a:lnTo>
                    <a:lnTo>
                      <a:pt x="63" y="103"/>
                    </a:lnTo>
                    <a:lnTo>
                      <a:pt x="62" y="101"/>
                    </a:lnTo>
                    <a:lnTo>
                      <a:pt x="63" y="101"/>
                    </a:lnTo>
                    <a:lnTo>
                      <a:pt x="65" y="100"/>
                    </a:lnTo>
                    <a:lnTo>
                      <a:pt x="64" y="98"/>
                    </a:lnTo>
                    <a:lnTo>
                      <a:pt x="65" y="98"/>
                    </a:lnTo>
                    <a:lnTo>
                      <a:pt x="66" y="97"/>
                    </a:lnTo>
                    <a:lnTo>
                      <a:pt x="67" y="97"/>
                    </a:lnTo>
                    <a:lnTo>
                      <a:pt x="68" y="97"/>
                    </a:lnTo>
                    <a:lnTo>
                      <a:pt x="69" y="96"/>
                    </a:lnTo>
                    <a:lnTo>
                      <a:pt x="70" y="96"/>
                    </a:lnTo>
                    <a:lnTo>
                      <a:pt x="71" y="96"/>
                    </a:lnTo>
                    <a:lnTo>
                      <a:pt x="72" y="96"/>
                    </a:lnTo>
                    <a:lnTo>
                      <a:pt x="73" y="95"/>
                    </a:lnTo>
                    <a:lnTo>
                      <a:pt x="73" y="94"/>
                    </a:lnTo>
                    <a:lnTo>
                      <a:pt x="74" y="93"/>
                    </a:lnTo>
                    <a:lnTo>
                      <a:pt x="75" y="93"/>
                    </a:lnTo>
                    <a:lnTo>
                      <a:pt x="75" y="92"/>
                    </a:lnTo>
                    <a:lnTo>
                      <a:pt x="76" y="91"/>
                    </a:lnTo>
                    <a:lnTo>
                      <a:pt x="77" y="91"/>
                    </a:lnTo>
                    <a:lnTo>
                      <a:pt x="79" y="89"/>
                    </a:lnTo>
                    <a:lnTo>
                      <a:pt x="81" y="89"/>
                    </a:lnTo>
                    <a:lnTo>
                      <a:pt x="80" y="88"/>
                    </a:lnTo>
                    <a:lnTo>
                      <a:pt x="80" y="87"/>
                    </a:lnTo>
                    <a:lnTo>
                      <a:pt x="80" y="85"/>
                    </a:lnTo>
                    <a:lnTo>
                      <a:pt x="81" y="84"/>
                    </a:lnTo>
                    <a:lnTo>
                      <a:pt x="83" y="84"/>
                    </a:lnTo>
                    <a:lnTo>
                      <a:pt x="84" y="83"/>
                    </a:lnTo>
                    <a:lnTo>
                      <a:pt x="85" y="82"/>
                    </a:lnTo>
                    <a:lnTo>
                      <a:pt x="87" y="81"/>
                    </a:lnTo>
                    <a:lnTo>
                      <a:pt x="87" y="80"/>
                    </a:lnTo>
                    <a:lnTo>
                      <a:pt x="88" y="79"/>
                    </a:lnTo>
                    <a:lnTo>
                      <a:pt x="89" y="78"/>
                    </a:lnTo>
                    <a:lnTo>
                      <a:pt x="90" y="76"/>
                    </a:lnTo>
                    <a:lnTo>
                      <a:pt x="89" y="74"/>
                    </a:lnTo>
                    <a:lnTo>
                      <a:pt x="91" y="75"/>
                    </a:lnTo>
                    <a:lnTo>
                      <a:pt x="92" y="75"/>
                    </a:lnTo>
                    <a:lnTo>
                      <a:pt x="94" y="73"/>
                    </a:lnTo>
                    <a:lnTo>
                      <a:pt x="97" y="72"/>
                    </a:lnTo>
                    <a:lnTo>
                      <a:pt x="97" y="72"/>
                    </a:lnTo>
                    <a:lnTo>
                      <a:pt x="99" y="71"/>
                    </a:lnTo>
                    <a:lnTo>
                      <a:pt x="98" y="70"/>
                    </a:lnTo>
                    <a:lnTo>
                      <a:pt x="100" y="69"/>
                    </a:lnTo>
                    <a:lnTo>
                      <a:pt x="100" y="68"/>
                    </a:lnTo>
                    <a:lnTo>
                      <a:pt x="98" y="68"/>
                    </a:lnTo>
                    <a:lnTo>
                      <a:pt x="96" y="68"/>
                    </a:lnTo>
                    <a:lnTo>
                      <a:pt x="97" y="68"/>
                    </a:lnTo>
                    <a:lnTo>
                      <a:pt x="94" y="67"/>
                    </a:lnTo>
                    <a:lnTo>
                      <a:pt x="95" y="66"/>
                    </a:lnTo>
                    <a:lnTo>
                      <a:pt x="95" y="66"/>
                    </a:lnTo>
                    <a:lnTo>
                      <a:pt x="98" y="66"/>
                    </a:lnTo>
                    <a:lnTo>
                      <a:pt x="101" y="67"/>
                    </a:lnTo>
                    <a:lnTo>
                      <a:pt x="103" y="66"/>
                    </a:lnTo>
                    <a:lnTo>
                      <a:pt x="104" y="65"/>
                    </a:lnTo>
                    <a:lnTo>
                      <a:pt x="103" y="65"/>
                    </a:lnTo>
                    <a:close/>
                    <a:moveTo>
                      <a:pt x="8" y="93"/>
                    </a:moveTo>
                    <a:lnTo>
                      <a:pt x="8" y="91"/>
                    </a:lnTo>
                    <a:lnTo>
                      <a:pt x="8" y="90"/>
                    </a:lnTo>
                    <a:lnTo>
                      <a:pt x="5" y="89"/>
                    </a:lnTo>
                    <a:lnTo>
                      <a:pt x="5" y="90"/>
                    </a:lnTo>
                    <a:lnTo>
                      <a:pt x="5" y="91"/>
                    </a:lnTo>
                    <a:lnTo>
                      <a:pt x="6" y="91"/>
                    </a:lnTo>
                    <a:lnTo>
                      <a:pt x="7" y="91"/>
                    </a:lnTo>
                    <a:lnTo>
                      <a:pt x="7" y="92"/>
                    </a:lnTo>
                    <a:lnTo>
                      <a:pt x="8" y="93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10" name="Freeform 11">
                <a:extLst>
                  <a:ext uri="{FF2B5EF4-FFF2-40B4-BE49-F238E27FC236}">
                    <a16:creationId xmlns:a16="http://schemas.microsoft.com/office/drawing/2014/main" id="{00000000-0008-0000-0300-00004A0400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0" y="742"/>
                <a:ext cx="80" cy="100"/>
              </a:xfrm>
              <a:custGeom>
                <a:avLst/>
                <a:gdLst>
                  <a:gd name="T0" fmla="*/ 29 w 80"/>
                  <a:gd name="T1" fmla="*/ 86 h 100"/>
                  <a:gd name="T2" fmla="*/ 16 w 80"/>
                  <a:gd name="T3" fmla="*/ 45 h 100"/>
                  <a:gd name="T4" fmla="*/ 23 w 80"/>
                  <a:gd name="T5" fmla="*/ 40 h 100"/>
                  <a:gd name="T6" fmla="*/ 29 w 80"/>
                  <a:gd name="T7" fmla="*/ 39 h 100"/>
                  <a:gd name="T8" fmla="*/ 19 w 80"/>
                  <a:gd name="T9" fmla="*/ 35 h 100"/>
                  <a:gd name="T10" fmla="*/ 40 w 80"/>
                  <a:gd name="T11" fmla="*/ 33 h 100"/>
                  <a:gd name="T12" fmla="*/ 2 w 80"/>
                  <a:gd name="T13" fmla="*/ 26 h 100"/>
                  <a:gd name="T14" fmla="*/ 9 w 80"/>
                  <a:gd name="T15" fmla="*/ 37 h 100"/>
                  <a:gd name="T16" fmla="*/ 14 w 80"/>
                  <a:gd name="T17" fmla="*/ 29 h 100"/>
                  <a:gd name="T18" fmla="*/ 73 w 80"/>
                  <a:gd name="T19" fmla="*/ 6 h 100"/>
                  <a:gd name="T20" fmla="*/ 72 w 80"/>
                  <a:gd name="T21" fmla="*/ 25 h 100"/>
                  <a:gd name="T22" fmla="*/ 64 w 80"/>
                  <a:gd name="T23" fmla="*/ 43 h 100"/>
                  <a:gd name="T24" fmla="*/ 54 w 80"/>
                  <a:gd name="T25" fmla="*/ 62 h 100"/>
                  <a:gd name="T26" fmla="*/ 48 w 80"/>
                  <a:gd name="T27" fmla="*/ 79 h 100"/>
                  <a:gd name="T28" fmla="*/ 50 w 80"/>
                  <a:gd name="T29" fmla="*/ 86 h 100"/>
                  <a:gd name="T30" fmla="*/ 48 w 80"/>
                  <a:gd name="T31" fmla="*/ 97 h 100"/>
                  <a:gd name="T32" fmla="*/ 39 w 80"/>
                  <a:gd name="T33" fmla="*/ 97 h 100"/>
                  <a:gd name="T34" fmla="*/ 30 w 80"/>
                  <a:gd name="T35" fmla="*/ 86 h 100"/>
                  <a:gd name="T36" fmla="*/ 23 w 80"/>
                  <a:gd name="T37" fmla="*/ 83 h 100"/>
                  <a:gd name="T38" fmla="*/ 17 w 80"/>
                  <a:gd name="T39" fmla="*/ 71 h 100"/>
                  <a:gd name="T40" fmla="*/ 19 w 80"/>
                  <a:gd name="T41" fmla="*/ 57 h 100"/>
                  <a:gd name="T42" fmla="*/ 22 w 80"/>
                  <a:gd name="T43" fmla="*/ 54 h 100"/>
                  <a:gd name="T44" fmla="*/ 23 w 80"/>
                  <a:gd name="T45" fmla="*/ 48 h 100"/>
                  <a:gd name="T46" fmla="*/ 26 w 80"/>
                  <a:gd name="T47" fmla="*/ 54 h 100"/>
                  <a:gd name="T48" fmla="*/ 33 w 80"/>
                  <a:gd name="T49" fmla="*/ 55 h 100"/>
                  <a:gd name="T50" fmla="*/ 41 w 80"/>
                  <a:gd name="T51" fmla="*/ 63 h 100"/>
                  <a:gd name="T52" fmla="*/ 39 w 80"/>
                  <a:gd name="T53" fmla="*/ 56 h 100"/>
                  <a:gd name="T54" fmla="*/ 51 w 80"/>
                  <a:gd name="T55" fmla="*/ 52 h 100"/>
                  <a:gd name="T56" fmla="*/ 42 w 80"/>
                  <a:gd name="T57" fmla="*/ 53 h 100"/>
                  <a:gd name="T58" fmla="*/ 37 w 80"/>
                  <a:gd name="T59" fmla="*/ 52 h 100"/>
                  <a:gd name="T60" fmla="*/ 32 w 80"/>
                  <a:gd name="T61" fmla="*/ 46 h 100"/>
                  <a:gd name="T62" fmla="*/ 38 w 80"/>
                  <a:gd name="T63" fmla="*/ 42 h 100"/>
                  <a:gd name="T64" fmla="*/ 42 w 80"/>
                  <a:gd name="T65" fmla="*/ 37 h 100"/>
                  <a:gd name="T66" fmla="*/ 53 w 80"/>
                  <a:gd name="T67" fmla="*/ 34 h 100"/>
                  <a:gd name="T68" fmla="*/ 47 w 80"/>
                  <a:gd name="T69" fmla="*/ 34 h 100"/>
                  <a:gd name="T70" fmla="*/ 43 w 80"/>
                  <a:gd name="T71" fmla="*/ 32 h 100"/>
                  <a:gd name="T72" fmla="*/ 46 w 80"/>
                  <a:gd name="T73" fmla="*/ 31 h 100"/>
                  <a:gd name="T74" fmla="*/ 40 w 80"/>
                  <a:gd name="T75" fmla="*/ 30 h 100"/>
                  <a:gd name="T76" fmla="*/ 46 w 80"/>
                  <a:gd name="T77" fmla="*/ 24 h 100"/>
                  <a:gd name="T78" fmla="*/ 48 w 80"/>
                  <a:gd name="T79" fmla="*/ 20 h 100"/>
                  <a:gd name="T80" fmla="*/ 50 w 80"/>
                  <a:gd name="T81" fmla="*/ 17 h 100"/>
                  <a:gd name="T82" fmla="*/ 49 w 80"/>
                  <a:gd name="T83" fmla="*/ 16 h 100"/>
                  <a:gd name="T84" fmla="*/ 44 w 80"/>
                  <a:gd name="T85" fmla="*/ 24 h 100"/>
                  <a:gd name="T86" fmla="*/ 36 w 80"/>
                  <a:gd name="T87" fmla="*/ 23 h 100"/>
                  <a:gd name="T88" fmla="*/ 36 w 80"/>
                  <a:gd name="T89" fmla="*/ 20 h 100"/>
                  <a:gd name="T90" fmla="*/ 34 w 80"/>
                  <a:gd name="T91" fmla="*/ 18 h 100"/>
                  <a:gd name="T92" fmla="*/ 29 w 80"/>
                  <a:gd name="T93" fmla="*/ 23 h 100"/>
                  <a:gd name="T94" fmla="*/ 32 w 80"/>
                  <a:gd name="T95" fmla="*/ 29 h 100"/>
                  <a:gd name="T96" fmla="*/ 27 w 80"/>
                  <a:gd name="T97" fmla="*/ 28 h 100"/>
                  <a:gd name="T98" fmla="*/ 25 w 80"/>
                  <a:gd name="T99" fmla="*/ 18 h 100"/>
                  <a:gd name="T100" fmla="*/ 25 w 80"/>
                  <a:gd name="T101" fmla="*/ 25 h 100"/>
                  <a:gd name="T102" fmla="*/ 20 w 80"/>
                  <a:gd name="T103" fmla="*/ 29 h 100"/>
                  <a:gd name="T104" fmla="*/ 17 w 80"/>
                  <a:gd name="T105" fmla="*/ 24 h 100"/>
                  <a:gd name="T106" fmla="*/ 15 w 80"/>
                  <a:gd name="T107" fmla="*/ 22 h 100"/>
                  <a:gd name="T108" fmla="*/ 19 w 80"/>
                  <a:gd name="T109" fmla="*/ 17 h 100"/>
                  <a:gd name="T110" fmla="*/ 26 w 80"/>
                  <a:gd name="T111" fmla="*/ 10 h 100"/>
                  <a:gd name="T112" fmla="*/ 32 w 80"/>
                  <a:gd name="T113" fmla="*/ 11 h 100"/>
                  <a:gd name="T114" fmla="*/ 35 w 80"/>
                  <a:gd name="T115" fmla="*/ 9 h 100"/>
                  <a:gd name="T116" fmla="*/ 45 w 80"/>
                  <a:gd name="T117" fmla="*/ 14 h 100"/>
                  <a:gd name="T118" fmla="*/ 59 w 80"/>
                  <a:gd name="T119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0" h="100">
                    <a:moveTo>
                      <a:pt x="29" y="86"/>
                    </a:moveTo>
                    <a:lnTo>
                      <a:pt x="29" y="89"/>
                    </a:lnTo>
                    <a:lnTo>
                      <a:pt x="28" y="89"/>
                    </a:lnTo>
                    <a:lnTo>
                      <a:pt x="27" y="87"/>
                    </a:lnTo>
                    <a:lnTo>
                      <a:pt x="26" y="87"/>
                    </a:lnTo>
                    <a:lnTo>
                      <a:pt x="26" y="87"/>
                    </a:lnTo>
                    <a:lnTo>
                      <a:pt x="26" y="86"/>
                    </a:lnTo>
                    <a:lnTo>
                      <a:pt x="29" y="86"/>
                    </a:lnTo>
                    <a:close/>
                    <a:moveTo>
                      <a:pt x="16" y="45"/>
                    </a:moveTo>
                    <a:lnTo>
                      <a:pt x="16" y="45"/>
                    </a:lnTo>
                    <a:lnTo>
                      <a:pt x="16" y="45"/>
                    </a:lnTo>
                    <a:lnTo>
                      <a:pt x="15" y="45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6" y="45"/>
                    </a:lnTo>
                    <a:lnTo>
                      <a:pt x="16" y="45"/>
                    </a:lnTo>
                    <a:close/>
                    <a:moveTo>
                      <a:pt x="29" y="46"/>
                    </a:moveTo>
                    <a:lnTo>
                      <a:pt x="27" y="46"/>
                    </a:lnTo>
                    <a:lnTo>
                      <a:pt x="25" y="45"/>
                    </a:lnTo>
                    <a:lnTo>
                      <a:pt x="22" y="42"/>
                    </a:lnTo>
                    <a:lnTo>
                      <a:pt x="22" y="41"/>
                    </a:lnTo>
                    <a:lnTo>
                      <a:pt x="23" y="40"/>
                    </a:lnTo>
                    <a:lnTo>
                      <a:pt x="23" y="40"/>
                    </a:lnTo>
                    <a:lnTo>
                      <a:pt x="23" y="41"/>
                    </a:lnTo>
                    <a:lnTo>
                      <a:pt x="28" y="43"/>
                    </a:lnTo>
                    <a:lnTo>
                      <a:pt x="29" y="43"/>
                    </a:lnTo>
                    <a:lnTo>
                      <a:pt x="29" y="46"/>
                    </a:lnTo>
                    <a:close/>
                    <a:moveTo>
                      <a:pt x="33" y="39"/>
                    </a:moveTo>
                    <a:lnTo>
                      <a:pt x="31" y="41"/>
                    </a:lnTo>
                    <a:lnTo>
                      <a:pt x="30" y="41"/>
                    </a:lnTo>
                    <a:lnTo>
                      <a:pt x="29" y="39"/>
                    </a:lnTo>
                    <a:lnTo>
                      <a:pt x="32" y="38"/>
                    </a:lnTo>
                    <a:lnTo>
                      <a:pt x="33" y="39"/>
                    </a:lnTo>
                    <a:close/>
                    <a:moveTo>
                      <a:pt x="18" y="38"/>
                    </a:moveTo>
                    <a:lnTo>
                      <a:pt x="18" y="38"/>
                    </a:lnTo>
                    <a:lnTo>
                      <a:pt x="17" y="37"/>
                    </a:lnTo>
                    <a:lnTo>
                      <a:pt x="16" y="36"/>
                    </a:lnTo>
                    <a:lnTo>
                      <a:pt x="17" y="33"/>
                    </a:lnTo>
                    <a:lnTo>
                      <a:pt x="19" y="35"/>
                    </a:lnTo>
                    <a:lnTo>
                      <a:pt x="19" y="35"/>
                    </a:lnTo>
                    <a:lnTo>
                      <a:pt x="19" y="37"/>
                    </a:lnTo>
                    <a:lnTo>
                      <a:pt x="18" y="38"/>
                    </a:lnTo>
                    <a:close/>
                    <a:moveTo>
                      <a:pt x="36" y="36"/>
                    </a:moveTo>
                    <a:lnTo>
                      <a:pt x="35" y="33"/>
                    </a:lnTo>
                    <a:lnTo>
                      <a:pt x="37" y="33"/>
                    </a:lnTo>
                    <a:lnTo>
                      <a:pt x="40" y="33"/>
                    </a:lnTo>
                    <a:lnTo>
                      <a:pt x="40" y="33"/>
                    </a:lnTo>
                    <a:lnTo>
                      <a:pt x="40" y="35"/>
                    </a:lnTo>
                    <a:lnTo>
                      <a:pt x="37" y="36"/>
                    </a:lnTo>
                    <a:lnTo>
                      <a:pt x="36" y="36"/>
                    </a:lnTo>
                    <a:close/>
                    <a:moveTo>
                      <a:pt x="2" y="28"/>
                    </a:moveTo>
                    <a:lnTo>
                      <a:pt x="0" y="28"/>
                    </a:lnTo>
                    <a:lnTo>
                      <a:pt x="0" y="26"/>
                    </a:lnTo>
                    <a:lnTo>
                      <a:pt x="1" y="25"/>
                    </a:lnTo>
                    <a:lnTo>
                      <a:pt x="2" y="26"/>
                    </a:lnTo>
                    <a:lnTo>
                      <a:pt x="2" y="27"/>
                    </a:lnTo>
                    <a:lnTo>
                      <a:pt x="2" y="28"/>
                    </a:lnTo>
                    <a:close/>
                    <a:moveTo>
                      <a:pt x="12" y="39"/>
                    </a:moveTo>
                    <a:lnTo>
                      <a:pt x="11" y="39"/>
                    </a:lnTo>
                    <a:lnTo>
                      <a:pt x="10" y="38"/>
                    </a:lnTo>
                    <a:lnTo>
                      <a:pt x="9" y="38"/>
                    </a:lnTo>
                    <a:lnTo>
                      <a:pt x="9" y="37"/>
                    </a:lnTo>
                    <a:lnTo>
                      <a:pt x="9" y="37"/>
                    </a:lnTo>
                    <a:lnTo>
                      <a:pt x="9" y="36"/>
                    </a:lnTo>
                    <a:lnTo>
                      <a:pt x="9" y="34"/>
                    </a:lnTo>
                    <a:lnTo>
                      <a:pt x="11" y="29"/>
                    </a:lnTo>
                    <a:lnTo>
                      <a:pt x="12" y="24"/>
                    </a:lnTo>
                    <a:lnTo>
                      <a:pt x="13" y="22"/>
                    </a:lnTo>
                    <a:lnTo>
                      <a:pt x="14" y="22"/>
                    </a:lnTo>
                    <a:lnTo>
                      <a:pt x="15" y="24"/>
                    </a:lnTo>
                    <a:lnTo>
                      <a:pt x="14" y="29"/>
                    </a:lnTo>
                    <a:lnTo>
                      <a:pt x="15" y="31"/>
                    </a:lnTo>
                    <a:lnTo>
                      <a:pt x="14" y="37"/>
                    </a:lnTo>
                    <a:lnTo>
                      <a:pt x="13" y="38"/>
                    </a:lnTo>
                    <a:lnTo>
                      <a:pt x="12" y="39"/>
                    </a:lnTo>
                    <a:close/>
                    <a:moveTo>
                      <a:pt x="65" y="10"/>
                    </a:moveTo>
                    <a:lnTo>
                      <a:pt x="66" y="10"/>
                    </a:lnTo>
                    <a:lnTo>
                      <a:pt x="66" y="9"/>
                    </a:lnTo>
                    <a:lnTo>
                      <a:pt x="73" y="6"/>
                    </a:lnTo>
                    <a:lnTo>
                      <a:pt x="77" y="6"/>
                    </a:lnTo>
                    <a:lnTo>
                      <a:pt x="77" y="11"/>
                    </a:lnTo>
                    <a:lnTo>
                      <a:pt x="80" y="13"/>
                    </a:lnTo>
                    <a:lnTo>
                      <a:pt x="76" y="14"/>
                    </a:lnTo>
                    <a:lnTo>
                      <a:pt x="74" y="18"/>
                    </a:lnTo>
                    <a:lnTo>
                      <a:pt x="72" y="17"/>
                    </a:lnTo>
                    <a:lnTo>
                      <a:pt x="71" y="22"/>
                    </a:lnTo>
                    <a:lnTo>
                      <a:pt x="72" y="25"/>
                    </a:lnTo>
                    <a:lnTo>
                      <a:pt x="70" y="27"/>
                    </a:lnTo>
                    <a:lnTo>
                      <a:pt x="67" y="28"/>
                    </a:lnTo>
                    <a:lnTo>
                      <a:pt x="68" y="28"/>
                    </a:lnTo>
                    <a:lnTo>
                      <a:pt x="69" y="30"/>
                    </a:lnTo>
                    <a:lnTo>
                      <a:pt x="67" y="30"/>
                    </a:lnTo>
                    <a:lnTo>
                      <a:pt x="66" y="31"/>
                    </a:lnTo>
                    <a:lnTo>
                      <a:pt x="64" y="37"/>
                    </a:lnTo>
                    <a:lnTo>
                      <a:pt x="64" y="43"/>
                    </a:lnTo>
                    <a:lnTo>
                      <a:pt x="67" y="44"/>
                    </a:lnTo>
                    <a:lnTo>
                      <a:pt x="65" y="46"/>
                    </a:lnTo>
                    <a:lnTo>
                      <a:pt x="66" y="48"/>
                    </a:lnTo>
                    <a:lnTo>
                      <a:pt x="57" y="55"/>
                    </a:lnTo>
                    <a:lnTo>
                      <a:pt x="55" y="58"/>
                    </a:lnTo>
                    <a:lnTo>
                      <a:pt x="53" y="60"/>
                    </a:lnTo>
                    <a:lnTo>
                      <a:pt x="53" y="61"/>
                    </a:lnTo>
                    <a:lnTo>
                      <a:pt x="54" y="62"/>
                    </a:lnTo>
                    <a:lnTo>
                      <a:pt x="50" y="69"/>
                    </a:lnTo>
                    <a:lnTo>
                      <a:pt x="52" y="69"/>
                    </a:lnTo>
                    <a:lnTo>
                      <a:pt x="53" y="74"/>
                    </a:lnTo>
                    <a:lnTo>
                      <a:pt x="48" y="75"/>
                    </a:lnTo>
                    <a:lnTo>
                      <a:pt x="46" y="76"/>
                    </a:lnTo>
                    <a:lnTo>
                      <a:pt x="47" y="77"/>
                    </a:lnTo>
                    <a:lnTo>
                      <a:pt x="48" y="78"/>
                    </a:lnTo>
                    <a:lnTo>
                      <a:pt x="48" y="79"/>
                    </a:lnTo>
                    <a:lnTo>
                      <a:pt x="49" y="78"/>
                    </a:lnTo>
                    <a:lnTo>
                      <a:pt x="51" y="79"/>
                    </a:lnTo>
                    <a:lnTo>
                      <a:pt x="51" y="78"/>
                    </a:lnTo>
                    <a:lnTo>
                      <a:pt x="52" y="78"/>
                    </a:lnTo>
                    <a:lnTo>
                      <a:pt x="51" y="80"/>
                    </a:lnTo>
                    <a:lnTo>
                      <a:pt x="51" y="80"/>
                    </a:lnTo>
                    <a:lnTo>
                      <a:pt x="51" y="82"/>
                    </a:lnTo>
                    <a:lnTo>
                      <a:pt x="50" y="86"/>
                    </a:lnTo>
                    <a:lnTo>
                      <a:pt x="51" y="88"/>
                    </a:lnTo>
                    <a:lnTo>
                      <a:pt x="51" y="89"/>
                    </a:lnTo>
                    <a:lnTo>
                      <a:pt x="51" y="90"/>
                    </a:lnTo>
                    <a:lnTo>
                      <a:pt x="50" y="91"/>
                    </a:lnTo>
                    <a:lnTo>
                      <a:pt x="50" y="91"/>
                    </a:lnTo>
                    <a:lnTo>
                      <a:pt x="50" y="92"/>
                    </a:lnTo>
                    <a:lnTo>
                      <a:pt x="50" y="94"/>
                    </a:lnTo>
                    <a:lnTo>
                      <a:pt x="48" y="97"/>
                    </a:lnTo>
                    <a:lnTo>
                      <a:pt x="46" y="98"/>
                    </a:lnTo>
                    <a:lnTo>
                      <a:pt x="45" y="99"/>
                    </a:lnTo>
                    <a:lnTo>
                      <a:pt x="44" y="99"/>
                    </a:lnTo>
                    <a:lnTo>
                      <a:pt x="43" y="99"/>
                    </a:lnTo>
                    <a:lnTo>
                      <a:pt x="41" y="100"/>
                    </a:lnTo>
                    <a:lnTo>
                      <a:pt x="41" y="99"/>
                    </a:lnTo>
                    <a:lnTo>
                      <a:pt x="40" y="98"/>
                    </a:lnTo>
                    <a:lnTo>
                      <a:pt x="39" y="97"/>
                    </a:lnTo>
                    <a:lnTo>
                      <a:pt x="36" y="95"/>
                    </a:lnTo>
                    <a:lnTo>
                      <a:pt x="35" y="94"/>
                    </a:lnTo>
                    <a:lnTo>
                      <a:pt x="33" y="93"/>
                    </a:lnTo>
                    <a:lnTo>
                      <a:pt x="31" y="92"/>
                    </a:lnTo>
                    <a:lnTo>
                      <a:pt x="31" y="91"/>
                    </a:lnTo>
                    <a:lnTo>
                      <a:pt x="30" y="89"/>
                    </a:lnTo>
                    <a:lnTo>
                      <a:pt x="30" y="86"/>
                    </a:lnTo>
                    <a:lnTo>
                      <a:pt x="30" y="86"/>
                    </a:lnTo>
                    <a:lnTo>
                      <a:pt x="30" y="85"/>
                    </a:lnTo>
                    <a:lnTo>
                      <a:pt x="29" y="85"/>
                    </a:lnTo>
                    <a:lnTo>
                      <a:pt x="28" y="85"/>
                    </a:lnTo>
                    <a:lnTo>
                      <a:pt x="27" y="85"/>
                    </a:lnTo>
                    <a:lnTo>
                      <a:pt x="26" y="85"/>
                    </a:lnTo>
                    <a:lnTo>
                      <a:pt x="25" y="84"/>
                    </a:lnTo>
                    <a:lnTo>
                      <a:pt x="24" y="84"/>
                    </a:lnTo>
                    <a:lnTo>
                      <a:pt x="23" y="83"/>
                    </a:lnTo>
                    <a:lnTo>
                      <a:pt x="24" y="81"/>
                    </a:lnTo>
                    <a:lnTo>
                      <a:pt x="22" y="80"/>
                    </a:lnTo>
                    <a:lnTo>
                      <a:pt x="20" y="79"/>
                    </a:lnTo>
                    <a:lnTo>
                      <a:pt x="19" y="79"/>
                    </a:lnTo>
                    <a:lnTo>
                      <a:pt x="19" y="78"/>
                    </a:lnTo>
                    <a:lnTo>
                      <a:pt x="18" y="76"/>
                    </a:lnTo>
                    <a:lnTo>
                      <a:pt x="18" y="74"/>
                    </a:lnTo>
                    <a:lnTo>
                      <a:pt x="17" y="71"/>
                    </a:lnTo>
                    <a:lnTo>
                      <a:pt x="16" y="70"/>
                    </a:lnTo>
                    <a:lnTo>
                      <a:pt x="16" y="69"/>
                    </a:lnTo>
                    <a:lnTo>
                      <a:pt x="16" y="67"/>
                    </a:lnTo>
                    <a:lnTo>
                      <a:pt x="16" y="65"/>
                    </a:lnTo>
                    <a:lnTo>
                      <a:pt x="18" y="62"/>
                    </a:lnTo>
                    <a:lnTo>
                      <a:pt x="18" y="60"/>
                    </a:lnTo>
                    <a:lnTo>
                      <a:pt x="18" y="60"/>
                    </a:lnTo>
                    <a:lnTo>
                      <a:pt x="19" y="57"/>
                    </a:lnTo>
                    <a:lnTo>
                      <a:pt x="20" y="56"/>
                    </a:lnTo>
                    <a:lnTo>
                      <a:pt x="20" y="54"/>
                    </a:lnTo>
                    <a:lnTo>
                      <a:pt x="20" y="53"/>
                    </a:lnTo>
                    <a:lnTo>
                      <a:pt x="20" y="53"/>
                    </a:lnTo>
                    <a:lnTo>
                      <a:pt x="22" y="55"/>
                    </a:lnTo>
                    <a:lnTo>
                      <a:pt x="23" y="54"/>
                    </a:lnTo>
                    <a:lnTo>
                      <a:pt x="23" y="54"/>
                    </a:lnTo>
                    <a:lnTo>
                      <a:pt x="22" y="54"/>
                    </a:lnTo>
                    <a:lnTo>
                      <a:pt x="22" y="53"/>
                    </a:lnTo>
                    <a:lnTo>
                      <a:pt x="21" y="52"/>
                    </a:lnTo>
                    <a:lnTo>
                      <a:pt x="21" y="52"/>
                    </a:lnTo>
                    <a:lnTo>
                      <a:pt x="21" y="51"/>
                    </a:lnTo>
                    <a:lnTo>
                      <a:pt x="21" y="50"/>
                    </a:lnTo>
                    <a:lnTo>
                      <a:pt x="21" y="47"/>
                    </a:lnTo>
                    <a:lnTo>
                      <a:pt x="22" y="48"/>
                    </a:lnTo>
                    <a:lnTo>
                      <a:pt x="23" y="48"/>
                    </a:lnTo>
                    <a:lnTo>
                      <a:pt x="23" y="48"/>
                    </a:lnTo>
                    <a:lnTo>
                      <a:pt x="24" y="49"/>
                    </a:lnTo>
                    <a:lnTo>
                      <a:pt x="24" y="50"/>
                    </a:lnTo>
                    <a:lnTo>
                      <a:pt x="25" y="52"/>
                    </a:lnTo>
                    <a:lnTo>
                      <a:pt x="26" y="52"/>
                    </a:lnTo>
                    <a:lnTo>
                      <a:pt x="26" y="52"/>
                    </a:lnTo>
                    <a:lnTo>
                      <a:pt x="26" y="53"/>
                    </a:lnTo>
                    <a:lnTo>
                      <a:pt x="26" y="54"/>
                    </a:lnTo>
                    <a:lnTo>
                      <a:pt x="25" y="57"/>
                    </a:lnTo>
                    <a:lnTo>
                      <a:pt x="26" y="58"/>
                    </a:lnTo>
                    <a:lnTo>
                      <a:pt x="27" y="55"/>
                    </a:lnTo>
                    <a:lnTo>
                      <a:pt x="29" y="55"/>
                    </a:lnTo>
                    <a:lnTo>
                      <a:pt x="30" y="54"/>
                    </a:lnTo>
                    <a:lnTo>
                      <a:pt x="30" y="54"/>
                    </a:lnTo>
                    <a:lnTo>
                      <a:pt x="32" y="54"/>
                    </a:lnTo>
                    <a:lnTo>
                      <a:pt x="33" y="55"/>
                    </a:lnTo>
                    <a:lnTo>
                      <a:pt x="33" y="55"/>
                    </a:lnTo>
                    <a:lnTo>
                      <a:pt x="34" y="56"/>
                    </a:lnTo>
                    <a:lnTo>
                      <a:pt x="35" y="58"/>
                    </a:lnTo>
                    <a:lnTo>
                      <a:pt x="36" y="59"/>
                    </a:lnTo>
                    <a:lnTo>
                      <a:pt x="37" y="61"/>
                    </a:lnTo>
                    <a:lnTo>
                      <a:pt x="37" y="62"/>
                    </a:lnTo>
                    <a:lnTo>
                      <a:pt x="40" y="63"/>
                    </a:lnTo>
                    <a:lnTo>
                      <a:pt x="41" y="63"/>
                    </a:lnTo>
                    <a:lnTo>
                      <a:pt x="42" y="63"/>
                    </a:lnTo>
                    <a:lnTo>
                      <a:pt x="42" y="62"/>
                    </a:lnTo>
                    <a:lnTo>
                      <a:pt x="41" y="62"/>
                    </a:lnTo>
                    <a:lnTo>
                      <a:pt x="40" y="62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7" y="59"/>
                    </a:lnTo>
                    <a:lnTo>
                      <a:pt x="39" y="56"/>
                    </a:lnTo>
                    <a:lnTo>
                      <a:pt x="40" y="55"/>
                    </a:lnTo>
                    <a:lnTo>
                      <a:pt x="43" y="54"/>
                    </a:lnTo>
                    <a:lnTo>
                      <a:pt x="44" y="54"/>
                    </a:lnTo>
                    <a:lnTo>
                      <a:pt x="44" y="53"/>
                    </a:lnTo>
                    <a:lnTo>
                      <a:pt x="46" y="53"/>
                    </a:lnTo>
                    <a:lnTo>
                      <a:pt x="49" y="53"/>
                    </a:lnTo>
                    <a:lnTo>
                      <a:pt x="50" y="52"/>
                    </a:lnTo>
                    <a:lnTo>
                      <a:pt x="51" y="52"/>
                    </a:lnTo>
                    <a:lnTo>
                      <a:pt x="53" y="52"/>
                    </a:lnTo>
                    <a:lnTo>
                      <a:pt x="52" y="51"/>
                    </a:lnTo>
                    <a:lnTo>
                      <a:pt x="49" y="51"/>
                    </a:lnTo>
                    <a:lnTo>
                      <a:pt x="48" y="52"/>
                    </a:lnTo>
                    <a:lnTo>
                      <a:pt x="47" y="52"/>
                    </a:lnTo>
                    <a:lnTo>
                      <a:pt x="44" y="52"/>
                    </a:lnTo>
                    <a:lnTo>
                      <a:pt x="43" y="52"/>
                    </a:lnTo>
                    <a:lnTo>
                      <a:pt x="42" y="53"/>
                    </a:lnTo>
                    <a:lnTo>
                      <a:pt x="41" y="53"/>
                    </a:lnTo>
                    <a:lnTo>
                      <a:pt x="38" y="55"/>
                    </a:lnTo>
                    <a:lnTo>
                      <a:pt x="37" y="56"/>
                    </a:lnTo>
                    <a:lnTo>
                      <a:pt x="36" y="57"/>
                    </a:lnTo>
                    <a:lnTo>
                      <a:pt x="35" y="55"/>
                    </a:lnTo>
                    <a:lnTo>
                      <a:pt x="35" y="54"/>
                    </a:lnTo>
                    <a:lnTo>
                      <a:pt x="34" y="53"/>
                    </a:lnTo>
                    <a:lnTo>
                      <a:pt x="37" y="52"/>
                    </a:lnTo>
                    <a:lnTo>
                      <a:pt x="37" y="51"/>
                    </a:lnTo>
                    <a:lnTo>
                      <a:pt x="36" y="50"/>
                    </a:lnTo>
                    <a:lnTo>
                      <a:pt x="33" y="50"/>
                    </a:lnTo>
                    <a:lnTo>
                      <a:pt x="33" y="48"/>
                    </a:lnTo>
                    <a:lnTo>
                      <a:pt x="32" y="47"/>
                    </a:lnTo>
                    <a:lnTo>
                      <a:pt x="32" y="47"/>
                    </a:lnTo>
                    <a:lnTo>
                      <a:pt x="32" y="46"/>
                    </a:lnTo>
                    <a:lnTo>
                      <a:pt x="32" y="46"/>
                    </a:lnTo>
                    <a:lnTo>
                      <a:pt x="35" y="44"/>
                    </a:lnTo>
                    <a:lnTo>
                      <a:pt x="37" y="44"/>
                    </a:lnTo>
                    <a:lnTo>
                      <a:pt x="39" y="43"/>
                    </a:lnTo>
                    <a:lnTo>
                      <a:pt x="40" y="43"/>
                    </a:lnTo>
                    <a:lnTo>
                      <a:pt x="40" y="43"/>
                    </a:lnTo>
                    <a:lnTo>
                      <a:pt x="40" y="43"/>
                    </a:lnTo>
                    <a:lnTo>
                      <a:pt x="39" y="42"/>
                    </a:lnTo>
                    <a:lnTo>
                      <a:pt x="38" y="42"/>
                    </a:lnTo>
                    <a:lnTo>
                      <a:pt x="38" y="42"/>
                    </a:lnTo>
                    <a:lnTo>
                      <a:pt x="38" y="41"/>
                    </a:lnTo>
                    <a:lnTo>
                      <a:pt x="39" y="40"/>
                    </a:lnTo>
                    <a:lnTo>
                      <a:pt x="39" y="40"/>
                    </a:lnTo>
                    <a:lnTo>
                      <a:pt x="40" y="40"/>
                    </a:lnTo>
                    <a:lnTo>
                      <a:pt x="40" y="38"/>
                    </a:lnTo>
                    <a:lnTo>
                      <a:pt x="42" y="37"/>
                    </a:lnTo>
                    <a:lnTo>
                      <a:pt x="42" y="37"/>
                    </a:lnTo>
                    <a:lnTo>
                      <a:pt x="44" y="36"/>
                    </a:lnTo>
                    <a:lnTo>
                      <a:pt x="44" y="36"/>
                    </a:lnTo>
                    <a:lnTo>
                      <a:pt x="44" y="36"/>
                    </a:lnTo>
                    <a:lnTo>
                      <a:pt x="45" y="36"/>
                    </a:lnTo>
                    <a:lnTo>
                      <a:pt x="46" y="36"/>
                    </a:lnTo>
                    <a:lnTo>
                      <a:pt x="47" y="35"/>
                    </a:lnTo>
                    <a:lnTo>
                      <a:pt x="48" y="35"/>
                    </a:lnTo>
                    <a:lnTo>
                      <a:pt x="53" y="34"/>
                    </a:lnTo>
                    <a:lnTo>
                      <a:pt x="53" y="33"/>
                    </a:lnTo>
                    <a:lnTo>
                      <a:pt x="53" y="33"/>
                    </a:lnTo>
                    <a:lnTo>
                      <a:pt x="52" y="33"/>
                    </a:lnTo>
                    <a:lnTo>
                      <a:pt x="51" y="33"/>
                    </a:lnTo>
                    <a:lnTo>
                      <a:pt x="49" y="33"/>
                    </a:lnTo>
                    <a:lnTo>
                      <a:pt x="49" y="33"/>
                    </a:lnTo>
                    <a:lnTo>
                      <a:pt x="48" y="34"/>
                    </a:lnTo>
                    <a:lnTo>
                      <a:pt x="47" y="34"/>
                    </a:lnTo>
                    <a:lnTo>
                      <a:pt x="46" y="34"/>
                    </a:lnTo>
                    <a:lnTo>
                      <a:pt x="45" y="34"/>
                    </a:lnTo>
                    <a:lnTo>
                      <a:pt x="44" y="34"/>
                    </a:lnTo>
                    <a:lnTo>
                      <a:pt x="44" y="35"/>
                    </a:lnTo>
                    <a:lnTo>
                      <a:pt x="43" y="35"/>
                    </a:lnTo>
                    <a:lnTo>
                      <a:pt x="42" y="33"/>
                    </a:lnTo>
                    <a:lnTo>
                      <a:pt x="42" y="32"/>
                    </a:lnTo>
                    <a:lnTo>
                      <a:pt x="43" y="32"/>
                    </a:lnTo>
                    <a:lnTo>
                      <a:pt x="43" y="32"/>
                    </a:lnTo>
                    <a:lnTo>
                      <a:pt x="44" y="33"/>
                    </a:lnTo>
                    <a:lnTo>
                      <a:pt x="44" y="33"/>
                    </a:lnTo>
                    <a:lnTo>
                      <a:pt x="45" y="33"/>
                    </a:lnTo>
                    <a:lnTo>
                      <a:pt x="46" y="33"/>
                    </a:lnTo>
                    <a:lnTo>
                      <a:pt x="46" y="33"/>
                    </a:lnTo>
                    <a:lnTo>
                      <a:pt x="47" y="33"/>
                    </a:lnTo>
                    <a:lnTo>
                      <a:pt x="46" y="31"/>
                    </a:lnTo>
                    <a:lnTo>
                      <a:pt x="46" y="30"/>
                    </a:lnTo>
                    <a:lnTo>
                      <a:pt x="46" y="30"/>
                    </a:lnTo>
                    <a:lnTo>
                      <a:pt x="45" y="31"/>
                    </a:lnTo>
                    <a:lnTo>
                      <a:pt x="44" y="30"/>
                    </a:lnTo>
                    <a:lnTo>
                      <a:pt x="43" y="31"/>
                    </a:lnTo>
                    <a:lnTo>
                      <a:pt x="41" y="30"/>
                    </a:lnTo>
                    <a:lnTo>
                      <a:pt x="41" y="29"/>
                    </a:lnTo>
                    <a:lnTo>
                      <a:pt x="40" y="30"/>
                    </a:lnTo>
                    <a:lnTo>
                      <a:pt x="39" y="30"/>
                    </a:lnTo>
                    <a:lnTo>
                      <a:pt x="39" y="30"/>
                    </a:lnTo>
                    <a:lnTo>
                      <a:pt x="40" y="28"/>
                    </a:lnTo>
                    <a:lnTo>
                      <a:pt x="40" y="27"/>
                    </a:lnTo>
                    <a:lnTo>
                      <a:pt x="42" y="27"/>
                    </a:lnTo>
                    <a:lnTo>
                      <a:pt x="44" y="25"/>
                    </a:lnTo>
                    <a:lnTo>
                      <a:pt x="44" y="25"/>
                    </a:lnTo>
                    <a:lnTo>
                      <a:pt x="46" y="24"/>
                    </a:lnTo>
                    <a:lnTo>
                      <a:pt x="47" y="23"/>
                    </a:lnTo>
                    <a:lnTo>
                      <a:pt x="47" y="23"/>
                    </a:lnTo>
                    <a:lnTo>
                      <a:pt x="47" y="23"/>
                    </a:lnTo>
                    <a:lnTo>
                      <a:pt x="47" y="22"/>
                    </a:lnTo>
                    <a:lnTo>
                      <a:pt x="47" y="22"/>
                    </a:lnTo>
                    <a:lnTo>
                      <a:pt x="47" y="21"/>
                    </a:lnTo>
                    <a:lnTo>
                      <a:pt x="47" y="21"/>
                    </a:lnTo>
                    <a:lnTo>
                      <a:pt x="48" y="20"/>
                    </a:lnTo>
                    <a:lnTo>
                      <a:pt x="51" y="20"/>
                    </a:lnTo>
                    <a:lnTo>
                      <a:pt x="54" y="19"/>
                    </a:lnTo>
                    <a:lnTo>
                      <a:pt x="55" y="18"/>
                    </a:lnTo>
                    <a:lnTo>
                      <a:pt x="56" y="18"/>
                    </a:lnTo>
                    <a:lnTo>
                      <a:pt x="55" y="17"/>
                    </a:lnTo>
                    <a:lnTo>
                      <a:pt x="52" y="18"/>
                    </a:lnTo>
                    <a:lnTo>
                      <a:pt x="49" y="19"/>
                    </a:lnTo>
                    <a:lnTo>
                      <a:pt x="50" y="17"/>
                    </a:lnTo>
                    <a:lnTo>
                      <a:pt x="50" y="16"/>
                    </a:lnTo>
                    <a:lnTo>
                      <a:pt x="51" y="15"/>
                    </a:lnTo>
                    <a:lnTo>
                      <a:pt x="51" y="13"/>
                    </a:lnTo>
                    <a:lnTo>
                      <a:pt x="52" y="12"/>
                    </a:lnTo>
                    <a:lnTo>
                      <a:pt x="53" y="12"/>
                    </a:lnTo>
                    <a:lnTo>
                      <a:pt x="51" y="12"/>
                    </a:lnTo>
                    <a:lnTo>
                      <a:pt x="49" y="14"/>
                    </a:lnTo>
                    <a:lnTo>
                      <a:pt x="49" y="16"/>
                    </a:lnTo>
                    <a:lnTo>
                      <a:pt x="49" y="16"/>
                    </a:lnTo>
                    <a:lnTo>
                      <a:pt x="48" y="18"/>
                    </a:lnTo>
                    <a:lnTo>
                      <a:pt x="46" y="20"/>
                    </a:lnTo>
                    <a:lnTo>
                      <a:pt x="46" y="21"/>
                    </a:lnTo>
                    <a:lnTo>
                      <a:pt x="46" y="21"/>
                    </a:lnTo>
                    <a:lnTo>
                      <a:pt x="46" y="22"/>
                    </a:lnTo>
                    <a:lnTo>
                      <a:pt x="45" y="23"/>
                    </a:lnTo>
                    <a:lnTo>
                      <a:pt x="44" y="24"/>
                    </a:lnTo>
                    <a:lnTo>
                      <a:pt x="43" y="25"/>
                    </a:lnTo>
                    <a:lnTo>
                      <a:pt x="41" y="25"/>
                    </a:lnTo>
                    <a:lnTo>
                      <a:pt x="39" y="25"/>
                    </a:lnTo>
                    <a:lnTo>
                      <a:pt x="38" y="27"/>
                    </a:lnTo>
                    <a:lnTo>
                      <a:pt x="37" y="29"/>
                    </a:lnTo>
                    <a:lnTo>
                      <a:pt x="36" y="28"/>
                    </a:lnTo>
                    <a:lnTo>
                      <a:pt x="36" y="27"/>
                    </a:lnTo>
                    <a:lnTo>
                      <a:pt x="36" y="23"/>
                    </a:lnTo>
                    <a:lnTo>
                      <a:pt x="40" y="22"/>
                    </a:lnTo>
                    <a:lnTo>
                      <a:pt x="44" y="22"/>
                    </a:lnTo>
                    <a:lnTo>
                      <a:pt x="44" y="21"/>
                    </a:lnTo>
                    <a:lnTo>
                      <a:pt x="45" y="21"/>
                    </a:lnTo>
                    <a:lnTo>
                      <a:pt x="44" y="21"/>
                    </a:lnTo>
                    <a:lnTo>
                      <a:pt x="41" y="21"/>
                    </a:lnTo>
                    <a:lnTo>
                      <a:pt x="36" y="20"/>
                    </a:lnTo>
                    <a:lnTo>
                      <a:pt x="36" y="20"/>
                    </a:lnTo>
                    <a:lnTo>
                      <a:pt x="36" y="20"/>
                    </a:lnTo>
                    <a:lnTo>
                      <a:pt x="35" y="19"/>
                    </a:lnTo>
                    <a:lnTo>
                      <a:pt x="35" y="18"/>
                    </a:lnTo>
                    <a:lnTo>
                      <a:pt x="35" y="17"/>
                    </a:lnTo>
                    <a:lnTo>
                      <a:pt x="35" y="17"/>
                    </a:lnTo>
                    <a:lnTo>
                      <a:pt x="35" y="16"/>
                    </a:lnTo>
                    <a:lnTo>
                      <a:pt x="33" y="17"/>
                    </a:lnTo>
                    <a:lnTo>
                      <a:pt x="34" y="18"/>
                    </a:lnTo>
                    <a:lnTo>
                      <a:pt x="34" y="21"/>
                    </a:lnTo>
                    <a:lnTo>
                      <a:pt x="32" y="22"/>
                    </a:lnTo>
                    <a:lnTo>
                      <a:pt x="32" y="22"/>
                    </a:lnTo>
                    <a:lnTo>
                      <a:pt x="31" y="21"/>
                    </a:lnTo>
                    <a:lnTo>
                      <a:pt x="30" y="21"/>
                    </a:lnTo>
                    <a:lnTo>
                      <a:pt x="30" y="22"/>
                    </a:lnTo>
                    <a:lnTo>
                      <a:pt x="29" y="23"/>
                    </a:lnTo>
                    <a:lnTo>
                      <a:pt x="29" y="23"/>
                    </a:lnTo>
                    <a:lnTo>
                      <a:pt x="29" y="24"/>
                    </a:lnTo>
                    <a:lnTo>
                      <a:pt x="29" y="24"/>
                    </a:lnTo>
                    <a:lnTo>
                      <a:pt x="32" y="23"/>
                    </a:lnTo>
                    <a:lnTo>
                      <a:pt x="33" y="23"/>
                    </a:lnTo>
                    <a:lnTo>
                      <a:pt x="34" y="28"/>
                    </a:lnTo>
                    <a:lnTo>
                      <a:pt x="34" y="28"/>
                    </a:lnTo>
                    <a:lnTo>
                      <a:pt x="34" y="28"/>
                    </a:lnTo>
                    <a:lnTo>
                      <a:pt x="32" y="29"/>
                    </a:lnTo>
                    <a:lnTo>
                      <a:pt x="30" y="30"/>
                    </a:lnTo>
                    <a:lnTo>
                      <a:pt x="30" y="28"/>
                    </a:lnTo>
                    <a:lnTo>
                      <a:pt x="28" y="30"/>
                    </a:lnTo>
                    <a:lnTo>
                      <a:pt x="26" y="32"/>
                    </a:lnTo>
                    <a:lnTo>
                      <a:pt x="26" y="30"/>
                    </a:lnTo>
                    <a:lnTo>
                      <a:pt x="26" y="30"/>
                    </a:lnTo>
                    <a:lnTo>
                      <a:pt x="27" y="28"/>
                    </a:lnTo>
                    <a:lnTo>
                      <a:pt x="27" y="28"/>
                    </a:lnTo>
                    <a:lnTo>
                      <a:pt x="26" y="24"/>
                    </a:lnTo>
                    <a:lnTo>
                      <a:pt x="26" y="22"/>
                    </a:lnTo>
                    <a:lnTo>
                      <a:pt x="27" y="20"/>
                    </a:lnTo>
                    <a:lnTo>
                      <a:pt x="27" y="19"/>
                    </a:lnTo>
                    <a:lnTo>
                      <a:pt x="27" y="18"/>
                    </a:lnTo>
                    <a:lnTo>
                      <a:pt x="26" y="18"/>
                    </a:lnTo>
                    <a:lnTo>
                      <a:pt x="26" y="18"/>
                    </a:lnTo>
                    <a:lnTo>
                      <a:pt x="25" y="18"/>
                    </a:lnTo>
                    <a:lnTo>
                      <a:pt x="25" y="18"/>
                    </a:lnTo>
                    <a:lnTo>
                      <a:pt x="23" y="20"/>
                    </a:lnTo>
                    <a:lnTo>
                      <a:pt x="21" y="19"/>
                    </a:lnTo>
                    <a:lnTo>
                      <a:pt x="22" y="21"/>
                    </a:lnTo>
                    <a:lnTo>
                      <a:pt x="23" y="22"/>
                    </a:lnTo>
                    <a:lnTo>
                      <a:pt x="25" y="19"/>
                    </a:lnTo>
                    <a:lnTo>
                      <a:pt x="25" y="22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25" y="27"/>
                    </a:lnTo>
                    <a:lnTo>
                      <a:pt x="25" y="28"/>
                    </a:lnTo>
                    <a:lnTo>
                      <a:pt x="24" y="30"/>
                    </a:lnTo>
                    <a:lnTo>
                      <a:pt x="22" y="31"/>
                    </a:lnTo>
                    <a:lnTo>
                      <a:pt x="20" y="31"/>
                    </a:lnTo>
                    <a:lnTo>
                      <a:pt x="20" y="30"/>
                    </a:lnTo>
                    <a:lnTo>
                      <a:pt x="20" y="29"/>
                    </a:lnTo>
                    <a:lnTo>
                      <a:pt x="19" y="29"/>
                    </a:lnTo>
                    <a:lnTo>
                      <a:pt x="18" y="29"/>
                    </a:lnTo>
                    <a:lnTo>
                      <a:pt x="18" y="24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8" y="23"/>
                    </a:lnTo>
                    <a:lnTo>
                      <a:pt x="17" y="24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6" y="26"/>
                    </a:lnTo>
                    <a:lnTo>
                      <a:pt x="16" y="25"/>
                    </a:lnTo>
                    <a:lnTo>
                      <a:pt x="16" y="24"/>
                    </a:lnTo>
                    <a:lnTo>
                      <a:pt x="15" y="24"/>
                    </a:lnTo>
                    <a:lnTo>
                      <a:pt x="15" y="23"/>
                    </a:lnTo>
                    <a:lnTo>
                      <a:pt x="15" y="22"/>
                    </a:lnTo>
                    <a:lnTo>
                      <a:pt x="15" y="22"/>
                    </a:lnTo>
                    <a:lnTo>
                      <a:pt x="14" y="20"/>
                    </a:lnTo>
                    <a:lnTo>
                      <a:pt x="14" y="16"/>
                    </a:lnTo>
                    <a:lnTo>
                      <a:pt x="15" y="16"/>
                    </a:lnTo>
                    <a:lnTo>
                      <a:pt x="16" y="17"/>
                    </a:lnTo>
                    <a:lnTo>
                      <a:pt x="16" y="18"/>
                    </a:lnTo>
                    <a:lnTo>
                      <a:pt x="18" y="16"/>
                    </a:lnTo>
                    <a:lnTo>
                      <a:pt x="19" y="17"/>
                    </a:lnTo>
                    <a:lnTo>
                      <a:pt x="20" y="16"/>
                    </a:lnTo>
                    <a:lnTo>
                      <a:pt x="21" y="17"/>
                    </a:lnTo>
                    <a:lnTo>
                      <a:pt x="21" y="17"/>
                    </a:lnTo>
                    <a:lnTo>
                      <a:pt x="22" y="17"/>
                    </a:lnTo>
                    <a:lnTo>
                      <a:pt x="24" y="16"/>
                    </a:lnTo>
                    <a:lnTo>
                      <a:pt x="25" y="14"/>
                    </a:lnTo>
                    <a:lnTo>
                      <a:pt x="26" y="13"/>
                    </a:lnTo>
                    <a:lnTo>
                      <a:pt x="26" y="10"/>
                    </a:lnTo>
                    <a:lnTo>
                      <a:pt x="27" y="7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9" y="6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3" y="10"/>
                    </a:lnTo>
                    <a:lnTo>
                      <a:pt x="32" y="11"/>
                    </a:lnTo>
                    <a:lnTo>
                      <a:pt x="32" y="11"/>
                    </a:lnTo>
                    <a:lnTo>
                      <a:pt x="32" y="11"/>
                    </a:lnTo>
                    <a:lnTo>
                      <a:pt x="32" y="12"/>
                    </a:lnTo>
                    <a:lnTo>
                      <a:pt x="34" y="11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34" y="9"/>
                    </a:lnTo>
                    <a:lnTo>
                      <a:pt x="35" y="9"/>
                    </a:lnTo>
                    <a:lnTo>
                      <a:pt x="36" y="11"/>
                    </a:lnTo>
                    <a:lnTo>
                      <a:pt x="37" y="12"/>
                    </a:lnTo>
                    <a:lnTo>
                      <a:pt x="37" y="12"/>
                    </a:lnTo>
                    <a:lnTo>
                      <a:pt x="39" y="13"/>
                    </a:lnTo>
                    <a:lnTo>
                      <a:pt x="39" y="14"/>
                    </a:lnTo>
                    <a:lnTo>
                      <a:pt x="42" y="13"/>
                    </a:lnTo>
                    <a:lnTo>
                      <a:pt x="44" y="14"/>
                    </a:lnTo>
                    <a:lnTo>
                      <a:pt x="45" y="14"/>
                    </a:lnTo>
                    <a:lnTo>
                      <a:pt x="46" y="14"/>
                    </a:lnTo>
                    <a:lnTo>
                      <a:pt x="47" y="11"/>
                    </a:lnTo>
                    <a:lnTo>
                      <a:pt x="48" y="8"/>
                    </a:lnTo>
                    <a:lnTo>
                      <a:pt x="50" y="7"/>
                    </a:lnTo>
                    <a:lnTo>
                      <a:pt x="50" y="5"/>
                    </a:lnTo>
                    <a:lnTo>
                      <a:pt x="52" y="2"/>
                    </a:lnTo>
                    <a:lnTo>
                      <a:pt x="56" y="2"/>
                    </a:lnTo>
                    <a:lnTo>
                      <a:pt x="59" y="0"/>
                    </a:lnTo>
                    <a:lnTo>
                      <a:pt x="64" y="0"/>
                    </a:lnTo>
                    <a:lnTo>
                      <a:pt x="64" y="1"/>
                    </a:lnTo>
                    <a:lnTo>
                      <a:pt x="64" y="5"/>
                    </a:lnTo>
                    <a:lnTo>
                      <a:pt x="62" y="8"/>
                    </a:lnTo>
                    <a:lnTo>
                      <a:pt x="63" y="9"/>
                    </a:lnTo>
                    <a:lnTo>
                      <a:pt x="64" y="10"/>
                    </a:lnTo>
                    <a:lnTo>
                      <a:pt x="65" y="1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11" name="Freeform 46">
                <a:extLst>
                  <a:ext uri="{FF2B5EF4-FFF2-40B4-BE49-F238E27FC236}">
                    <a16:creationId xmlns:a16="http://schemas.microsoft.com/office/drawing/2014/main" id="{00000000-0008-0000-0300-00004B0400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" y="584"/>
                <a:ext cx="118" cy="176"/>
              </a:xfrm>
              <a:custGeom>
                <a:avLst/>
                <a:gdLst>
                  <a:gd name="T0" fmla="*/ 6 w 118"/>
                  <a:gd name="T1" fmla="*/ 101 h 176"/>
                  <a:gd name="T2" fmla="*/ 0 w 118"/>
                  <a:gd name="T3" fmla="*/ 91 h 176"/>
                  <a:gd name="T4" fmla="*/ 5 w 118"/>
                  <a:gd name="T5" fmla="*/ 111 h 176"/>
                  <a:gd name="T6" fmla="*/ 12 w 118"/>
                  <a:gd name="T7" fmla="*/ 116 h 176"/>
                  <a:gd name="T8" fmla="*/ 23 w 118"/>
                  <a:gd name="T9" fmla="*/ 159 h 176"/>
                  <a:gd name="T10" fmla="*/ 18 w 118"/>
                  <a:gd name="T11" fmla="*/ 140 h 176"/>
                  <a:gd name="T12" fmla="*/ 22 w 118"/>
                  <a:gd name="T13" fmla="*/ 105 h 176"/>
                  <a:gd name="T14" fmla="*/ 6 w 118"/>
                  <a:gd name="T15" fmla="*/ 158 h 176"/>
                  <a:gd name="T16" fmla="*/ 11 w 118"/>
                  <a:gd name="T17" fmla="*/ 165 h 176"/>
                  <a:gd name="T18" fmla="*/ 15 w 118"/>
                  <a:gd name="T19" fmla="*/ 161 h 176"/>
                  <a:gd name="T20" fmla="*/ 13 w 118"/>
                  <a:gd name="T21" fmla="*/ 33 h 176"/>
                  <a:gd name="T22" fmla="*/ 16 w 118"/>
                  <a:gd name="T23" fmla="*/ 26 h 176"/>
                  <a:gd name="T24" fmla="*/ 10 w 118"/>
                  <a:gd name="T25" fmla="*/ 62 h 176"/>
                  <a:gd name="T26" fmla="*/ 1 w 118"/>
                  <a:gd name="T27" fmla="*/ 74 h 176"/>
                  <a:gd name="T28" fmla="*/ 95 w 118"/>
                  <a:gd name="T29" fmla="*/ 40 h 176"/>
                  <a:gd name="T30" fmla="*/ 64 w 118"/>
                  <a:gd name="T31" fmla="*/ 20 h 176"/>
                  <a:gd name="T32" fmla="*/ 36 w 118"/>
                  <a:gd name="T33" fmla="*/ 14 h 176"/>
                  <a:gd name="T34" fmla="*/ 25 w 118"/>
                  <a:gd name="T35" fmla="*/ 17 h 176"/>
                  <a:gd name="T36" fmla="*/ 55 w 118"/>
                  <a:gd name="T37" fmla="*/ 26 h 176"/>
                  <a:gd name="T38" fmla="*/ 65 w 118"/>
                  <a:gd name="T39" fmla="*/ 31 h 176"/>
                  <a:gd name="T40" fmla="*/ 49 w 118"/>
                  <a:gd name="T41" fmla="*/ 26 h 176"/>
                  <a:gd name="T42" fmla="*/ 25 w 118"/>
                  <a:gd name="T43" fmla="*/ 25 h 176"/>
                  <a:gd name="T44" fmla="*/ 19 w 118"/>
                  <a:gd name="T45" fmla="*/ 35 h 176"/>
                  <a:gd name="T46" fmla="*/ 22 w 118"/>
                  <a:gd name="T47" fmla="*/ 42 h 176"/>
                  <a:gd name="T48" fmla="*/ 41 w 118"/>
                  <a:gd name="T49" fmla="*/ 50 h 176"/>
                  <a:gd name="T50" fmla="*/ 20 w 118"/>
                  <a:gd name="T51" fmla="*/ 49 h 176"/>
                  <a:gd name="T52" fmla="*/ 28 w 118"/>
                  <a:gd name="T53" fmla="*/ 54 h 176"/>
                  <a:gd name="T54" fmla="*/ 18 w 118"/>
                  <a:gd name="T55" fmla="*/ 64 h 176"/>
                  <a:gd name="T56" fmla="*/ 34 w 118"/>
                  <a:gd name="T57" fmla="*/ 70 h 176"/>
                  <a:gd name="T58" fmla="*/ 56 w 118"/>
                  <a:gd name="T59" fmla="*/ 75 h 176"/>
                  <a:gd name="T60" fmla="*/ 68 w 118"/>
                  <a:gd name="T61" fmla="*/ 57 h 176"/>
                  <a:gd name="T62" fmla="*/ 78 w 118"/>
                  <a:gd name="T63" fmla="*/ 71 h 176"/>
                  <a:gd name="T64" fmla="*/ 77 w 118"/>
                  <a:gd name="T65" fmla="*/ 75 h 176"/>
                  <a:gd name="T66" fmla="*/ 85 w 118"/>
                  <a:gd name="T67" fmla="*/ 61 h 176"/>
                  <a:gd name="T68" fmla="*/ 86 w 118"/>
                  <a:gd name="T69" fmla="*/ 67 h 176"/>
                  <a:gd name="T70" fmla="*/ 85 w 118"/>
                  <a:gd name="T71" fmla="*/ 78 h 176"/>
                  <a:gd name="T72" fmla="*/ 77 w 118"/>
                  <a:gd name="T73" fmla="*/ 91 h 176"/>
                  <a:gd name="T74" fmla="*/ 66 w 118"/>
                  <a:gd name="T75" fmla="*/ 74 h 176"/>
                  <a:gd name="T76" fmla="*/ 50 w 118"/>
                  <a:gd name="T77" fmla="*/ 75 h 176"/>
                  <a:gd name="T78" fmla="*/ 32 w 118"/>
                  <a:gd name="T79" fmla="*/ 75 h 176"/>
                  <a:gd name="T80" fmla="*/ 13 w 118"/>
                  <a:gd name="T81" fmla="*/ 73 h 176"/>
                  <a:gd name="T82" fmla="*/ 12 w 118"/>
                  <a:gd name="T83" fmla="*/ 86 h 176"/>
                  <a:gd name="T84" fmla="*/ 22 w 118"/>
                  <a:gd name="T85" fmla="*/ 87 h 176"/>
                  <a:gd name="T86" fmla="*/ 9 w 118"/>
                  <a:gd name="T87" fmla="*/ 88 h 176"/>
                  <a:gd name="T88" fmla="*/ 22 w 118"/>
                  <a:gd name="T89" fmla="*/ 103 h 176"/>
                  <a:gd name="T90" fmla="*/ 32 w 118"/>
                  <a:gd name="T91" fmla="*/ 102 h 176"/>
                  <a:gd name="T92" fmla="*/ 15 w 118"/>
                  <a:gd name="T93" fmla="*/ 115 h 176"/>
                  <a:gd name="T94" fmla="*/ 13 w 118"/>
                  <a:gd name="T95" fmla="*/ 124 h 176"/>
                  <a:gd name="T96" fmla="*/ 22 w 118"/>
                  <a:gd name="T97" fmla="*/ 125 h 176"/>
                  <a:gd name="T98" fmla="*/ 22 w 118"/>
                  <a:gd name="T99" fmla="*/ 133 h 176"/>
                  <a:gd name="T100" fmla="*/ 28 w 118"/>
                  <a:gd name="T101" fmla="*/ 144 h 176"/>
                  <a:gd name="T102" fmla="*/ 43 w 118"/>
                  <a:gd name="T103" fmla="*/ 124 h 176"/>
                  <a:gd name="T104" fmla="*/ 60 w 118"/>
                  <a:gd name="T105" fmla="*/ 116 h 176"/>
                  <a:gd name="T106" fmla="*/ 73 w 118"/>
                  <a:gd name="T107" fmla="*/ 117 h 176"/>
                  <a:gd name="T108" fmla="*/ 52 w 118"/>
                  <a:gd name="T109" fmla="*/ 141 h 176"/>
                  <a:gd name="T110" fmla="*/ 44 w 118"/>
                  <a:gd name="T111" fmla="*/ 127 h 176"/>
                  <a:gd name="T112" fmla="*/ 37 w 118"/>
                  <a:gd name="T113" fmla="*/ 140 h 176"/>
                  <a:gd name="T114" fmla="*/ 24 w 118"/>
                  <a:gd name="T115" fmla="*/ 154 h 176"/>
                  <a:gd name="T116" fmla="*/ 42 w 118"/>
                  <a:gd name="T117" fmla="*/ 156 h 176"/>
                  <a:gd name="T118" fmla="*/ 28 w 118"/>
                  <a:gd name="T119" fmla="*/ 165 h 176"/>
                  <a:gd name="T120" fmla="*/ 55 w 118"/>
                  <a:gd name="T121" fmla="*/ 168 h 176"/>
                  <a:gd name="T122" fmla="*/ 85 w 118"/>
                  <a:gd name="T123" fmla="*/ 108 h 176"/>
                  <a:gd name="T124" fmla="*/ 107 w 118"/>
                  <a:gd name="T125" fmla="*/ 77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8" h="176">
                    <a:moveTo>
                      <a:pt x="11" y="97"/>
                    </a:moveTo>
                    <a:lnTo>
                      <a:pt x="10" y="96"/>
                    </a:lnTo>
                    <a:lnTo>
                      <a:pt x="10" y="95"/>
                    </a:lnTo>
                    <a:lnTo>
                      <a:pt x="6" y="93"/>
                    </a:lnTo>
                    <a:lnTo>
                      <a:pt x="6" y="94"/>
                    </a:lnTo>
                    <a:lnTo>
                      <a:pt x="6" y="96"/>
                    </a:lnTo>
                    <a:lnTo>
                      <a:pt x="6" y="97"/>
                    </a:lnTo>
                    <a:lnTo>
                      <a:pt x="8" y="99"/>
                    </a:lnTo>
                    <a:lnTo>
                      <a:pt x="13" y="103"/>
                    </a:lnTo>
                    <a:lnTo>
                      <a:pt x="14" y="102"/>
                    </a:lnTo>
                    <a:lnTo>
                      <a:pt x="11" y="99"/>
                    </a:lnTo>
                    <a:lnTo>
                      <a:pt x="11" y="97"/>
                    </a:lnTo>
                    <a:close/>
                    <a:moveTo>
                      <a:pt x="5" y="88"/>
                    </a:moveTo>
                    <a:lnTo>
                      <a:pt x="6" y="91"/>
                    </a:lnTo>
                    <a:lnTo>
                      <a:pt x="8" y="92"/>
                    </a:lnTo>
                    <a:lnTo>
                      <a:pt x="7" y="89"/>
                    </a:lnTo>
                    <a:lnTo>
                      <a:pt x="5" y="88"/>
                    </a:lnTo>
                    <a:close/>
                    <a:moveTo>
                      <a:pt x="14" y="107"/>
                    </a:moveTo>
                    <a:lnTo>
                      <a:pt x="14" y="106"/>
                    </a:lnTo>
                    <a:lnTo>
                      <a:pt x="13" y="104"/>
                    </a:lnTo>
                    <a:lnTo>
                      <a:pt x="12" y="103"/>
                    </a:lnTo>
                    <a:lnTo>
                      <a:pt x="12" y="103"/>
                    </a:lnTo>
                    <a:lnTo>
                      <a:pt x="11" y="103"/>
                    </a:lnTo>
                    <a:lnTo>
                      <a:pt x="10" y="102"/>
                    </a:lnTo>
                    <a:lnTo>
                      <a:pt x="8" y="102"/>
                    </a:lnTo>
                    <a:lnTo>
                      <a:pt x="6" y="101"/>
                    </a:lnTo>
                    <a:lnTo>
                      <a:pt x="8" y="105"/>
                    </a:lnTo>
                    <a:lnTo>
                      <a:pt x="9" y="106"/>
                    </a:lnTo>
                    <a:lnTo>
                      <a:pt x="14" y="108"/>
                    </a:lnTo>
                    <a:lnTo>
                      <a:pt x="14" y="107"/>
                    </a:lnTo>
                    <a:close/>
                    <a:moveTo>
                      <a:pt x="5" y="110"/>
                    </a:moveTo>
                    <a:lnTo>
                      <a:pt x="3" y="102"/>
                    </a:lnTo>
                    <a:lnTo>
                      <a:pt x="1" y="103"/>
                    </a:lnTo>
                    <a:lnTo>
                      <a:pt x="3" y="108"/>
                    </a:lnTo>
                    <a:lnTo>
                      <a:pt x="5" y="110"/>
                    </a:lnTo>
                    <a:close/>
                    <a:moveTo>
                      <a:pt x="3" y="100"/>
                    </a:moveTo>
                    <a:lnTo>
                      <a:pt x="4" y="100"/>
                    </a:lnTo>
                    <a:lnTo>
                      <a:pt x="2" y="99"/>
                    </a:lnTo>
                    <a:lnTo>
                      <a:pt x="3" y="98"/>
                    </a:lnTo>
                    <a:lnTo>
                      <a:pt x="1" y="96"/>
                    </a:lnTo>
                    <a:lnTo>
                      <a:pt x="1" y="101"/>
                    </a:lnTo>
                    <a:lnTo>
                      <a:pt x="3" y="102"/>
                    </a:lnTo>
                    <a:lnTo>
                      <a:pt x="3" y="100"/>
                    </a:lnTo>
                    <a:close/>
                    <a:moveTo>
                      <a:pt x="1" y="90"/>
                    </a:moveTo>
                    <a:lnTo>
                      <a:pt x="1" y="89"/>
                    </a:lnTo>
                    <a:lnTo>
                      <a:pt x="1" y="88"/>
                    </a:lnTo>
                    <a:lnTo>
                      <a:pt x="1" y="89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0" y="89"/>
                    </a:lnTo>
                    <a:lnTo>
                      <a:pt x="0" y="90"/>
                    </a:lnTo>
                    <a:lnTo>
                      <a:pt x="0" y="91"/>
                    </a:lnTo>
                    <a:lnTo>
                      <a:pt x="1" y="91"/>
                    </a:lnTo>
                    <a:lnTo>
                      <a:pt x="1" y="90"/>
                    </a:lnTo>
                    <a:close/>
                    <a:moveTo>
                      <a:pt x="7" y="135"/>
                    </a:moveTo>
                    <a:lnTo>
                      <a:pt x="8" y="135"/>
                    </a:lnTo>
                    <a:lnTo>
                      <a:pt x="7" y="132"/>
                    </a:lnTo>
                    <a:lnTo>
                      <a:pt x="6" y="132"/>
                    </a:lnTo>
                    <a:lnTo>
                      <a:pt x="7" y="135"/>
                    </a:lnTo>
                    <a:close/>
                    <a:moveTo>
                      <a:pt x="3" y="125"/>
                    </a:moveTo>
                    <a:lnTo>
                      <a:pt x="5" y="127"/>
                    </a:lnTo>
                    <a:lnTo>
                      <a:pt x="6" y="126"/>
                    </a:lnTo>
                    <a:lnTo>
                      <a:pt x="6" y="129"/>
                    </a:lnTo>
                    <a:lnTo>
                      <a:pt x="7" y="130"/>
                    </a:lnTo>
                    <a:lnTo>
                      <a:pt x="9" y="127"/>
                    </a:lnTo>
                    <a:lnTo>
                      <a:pt x="8" y="124"/>
                    </a:lnTo>
                    <a:lnTo>
                      <a:pt x="7" y="124"/>
                    </a:lnTo>
                    <a:lnTo>
                      <a:pt x="7" y="123"/>
                    </a:lnTo>
                    <a:lnTo>
                      <a:pt x="7" y="123"/>
                    </a:lnTo>
                    <a:lnTo>
                      <a:pt x="8" y="123"/>
                    </a:lnTo>
                    <a:lnTo>
                      <a:pt x="9" y="122"/>
                    </a:lnTo>
                    <a:lnTo>
                      <a:pt x="9" y="121"/>
                    </a:lnTo>
                    <a:lnTo>
                      <a:pt x="9" y="120"/>
                    </a:lnTo>
                    <a:lnTo>
                      <a:pt x="10" y="119"/>
                    </a:lnTo>
                    <a:lnTo>
                      <a:pt x="10" y="117"/>
                    </a:lnTo>
                    <a:lnTo>
                      <a:pt x="7" y="116"/>
                    </a:lnTo>
                    <a:lnTo>
                      <a:pt x="6" y="112"/>
                    </a:lnTo>
                    <a:lnTo>
                      <a:pt x="5" y="111"/>
                    </a:lnTo>
                    <a:lnTo>
                      <a:pt x="5" y="111"/>
                    </a:lnTo>
                    <a:lnTo>
                      <a:pt x="5" y="110"/>
                    </a:lnTo>
                    <a:lnTo>
                      <a:pt x="4" y="111"/>
                    </a:lnTo>
                    <a:lnTo>
                      <a:pt x="4" y="114"/>
                    </a:lnTo>
                    <a:lnTo>
                      <a:pt x="4" y="117"/>
                    </a:lnTo>
                    <a:lnTo>
                      <a:pt x="5" y="121"/>
                    </a:lnTo>
                    <a:lnTo>
                      <a:pt x="3" y="121"/>
                    </a:lnTo>
                    <a:lnTo>
                      <a:pt x="3" y="125"/>
                    </a:lnTo>
                    <a:close/>
                    <a:moveTo>
                      <a:pt x="9" y="141"/>
                    </a:moveTo>
                    <a:lnTo>
                      <a:pt x="10" y="141"/>
                    </a:lnTo>
                    <a:lnTo>
                      <a:pt x="10" y="142"/>
                    </a:lnTo>
                    <a:lnTo>
                      <a:pt x="10" y="141"/>
                    </a:lnTo>
                    <a:lnTo>
                      <a:pt x="12" y="138"/>
                    </a:lnTo>
                    <a:lnTo>
                      <a:pt x="11" y="135"/>
                    </a:lnTo>
                    <a:lnTo>
                      <a:pt x="10" y="134"/>
                    </a:lnTo>
                    <a:lnTo>
                      <a:pt x="9" y="134"/>
                    </a:lnTo>
                    <a:lnTo>
                      <a:pt x="8" y="137"/>
                    </a:lnTo>
                    <a:lnTo>
                      <a:pt x="8" y="140"/>
                    </a:lnTo>
                    <a:lnTo>
                      <a:pt x="9" y="141"/>
                    </a:lnTo>
                    <a:close/>
                    <a:moveTo>
                      <a:pt x="14" y="115"/>
                    </a:moveTo>
                    <a:lnTo>
                      <a:pt x="13" y="113"/>
                    </a:lnTo>
                    <a:lnTo>
                      <a:pt x="13" y="112"/>
                    </a:lnTo>
                    <a:lnTo>
                      <a:pt x="13" y="110"/>
                    </a:lnTo>
                    <a:lnTo>
                      <a:pt x="9" y="107"/>
                    </a:lnTo>
                    <a:lnTo>
                      <a:pt x="6" y="105"/>
                    </a:lnTo>
                    <a:lnTo>
                      <a:pt x="12" y="116"/>
                    </a:lnTo>
                    <a:lnTo>
                      <a:pt x="14" y="115"/>
                    </a:lnTo>
                    <a:close/>
                    <a:moveTo>
                      <a:pt x="8" y="142"/>
                    </a:moveTo>
                    <a:lnTo>
                      <a:pt x="8" y="140"/>
                    </a:lnTo>
                    <a:lnTo>
                      <a:pt x="8" y="140"/>
                    </a:lnTo>
                    <a:lnTo>
                      <a:pt x="5" y="141"/>
                    </a:lnTo>
                    <a:lnTo>
                      <a:pt x="5" y="143"/>
                    </a:lnTo>
                    <a:lnTo>
                      <a:pt x="8" y="143"/>
                    </a:lnTo>
                    <a:lnTo>
                      <a:pt x="8" y="142"/>
                    </a:lnTo>
                    <a:close/>
                    <a:moveTo>
                      <a:pt x="20" y="152"/>
                    </a:moveTo>
                    <a:lnTo>
                      <a:pt x="19" y="151"/>
                    </a:lnTo>
                    <a:lnTo>
                      <a:pt x="18" y="152"/>
                    </a:lnTo>
                    <a:lnTo>
                      <a:pt x="18" y="154"/>
                    </a:lnTo>
                    <a:lnTo>
                      <a:pt x="18" y="155"/>
                    </a:lnTo>
                    <a:lnTo>
                      <a:pt x="19" y="155"/>
                    </a:lnTo>
                    <a:lnTo>
                      <a:pt x="19" y="154"/>
                    </a:lnTo>
                    <a:lnTo>
                      <a:pt x="19" y="154"/>
                    </a:lnTo>
                    <a:lnTo>
                      <a:pt x="20" y="153"/>
                    </a:lnTo>
                    <a:lnTo>
                      <a:pt x="20" y="152"/>
                    </a:lnTo>
                    <a:close/>
                    <a:moveTo>
                      <a:pt x="26" y="159"/>
                    </a:moveTo>
                    <a:lnTo>
                      <a:pt x="23" y="156"/>
                    </a:lnTo>
                    <a:lnTo>
                      <a:pt x="23" y="156"/>
                    </a:lnTo>
                    <a:lnTo>
                      <a:pt x="21" y="156"/>
                    </a:lnTo>
                    <a:lnTo>
                      <a:pt x="20" y="156"/>
                    </a:lnTo>
                    <a:lnTo>
                      <a:pt x="21" y="158"/>
                    </a:lnTo>
                    <a:lnTo>
                      <a:pt x="23" y="158"/>
                    </a:lnTo>
                    <a:lnTo>
                      <a:pt x="23" y="159"/>
                    </a:lnTo>
                    <a:lnTo>
                      <a:pt x="20" y="160"/>
                    </a:lnTo>
                    <a:lnTo>
                      <a:pt x="21" y="163"/>
                    </a:lnTo>
                    <a:lnTo>
                      <a:pt x="22" y="163"/>
                    </a:lnTo>
                    <a:lnTo>
                      <a:pt x="26" y="160"/>
                    </a:lnTo>
                    <a:lnTo>
                      <a:pt x="26" y="159"/>
                    </a:lnTo>
                    <a:close/>
                    <a:moveTo>
                      <a:pt x="16" y="141"/>
                    </a:moveTo>
                    <a:lnTo>
                      <a:pt x="16" y="140"/>
                    </a:lnTo>
                    <a:lnTo>
                      <a:pt x="16" y="139"/>
                    </a:lnTo>
                    <a:lnTo>
                      <a:pt x="16" y="137"/>
                    </a:lnTo>
                    <a:lnTo>
                      <a:pt x="14" y="137"/>
                    </a:lnTo>
                    <a:lnTo>
                      <a:pt x="14" y="137"/>
                    </a:lnTo>
                    <a:lnTo>
                      <a:pt x="13" y="142"/>
                    </a:lnTo>
                    <a:lnTo>
                      <a:pt x="14" y="142"/>
                    </a:lnTo>
                    <a:lnTo>
                      <a:pt x="14" y="141"/>
                    </a:lnTo>
                    <a:lnTo>
                      <a:pt x="16" y="141"/>
                    </a:lnTo>
                    <a:close/>
                    <a:moveTo>
                      <a:pt x="19" y="150"/>
                    </a:moveTo>
                    <a:lnTo>
                      <a:pt x="20" y="151"/>
                    </a:lnTo>
                    <a:lnTo>
                      <a:pt x="20" y="151"/>
                    </a:lnTo>
                    <a:lnTo>
                      <a:pt x="22" y="149"/>
                    </a:lnTo>
                    <a:lnTo>
                      <a:pt x="22" y="148"/>
                    </a:lnTo>
                    <a:lnTo>
                      <a:pt x="21" y="148"/>
                    </a:lnTo>
                    <a:lnTo>
                      <a:pt x="23" y="145"/>
                    </a:lnTo>
                    <a:lnTo>
                      <a:pt x="24" y="139"/>
                    </a:lnTo>
                    <a:lnTo>
                      <a:pt x="24" y="139"/>
                    </a:lnTo>
                    <a:lnTo>
                      <a:pt x="19" y="140"/>
                    </a:lnTo>
                    <a:lnTo>
                      <a:pt x="18" y="140"/>
                    </a:lnTo>
                    <a:lnTo>
                      <a:pt x="17" y="142"/>
                    </a:lnTo>
                    <a:lnTo>
                      <a:pt x="17" y="143"/>
                    </a:lnTo>
                    <a:lnTo>
                      <a:pt x="16" y="143"/>
                    </a:lnTo>
                    <a:lnTo>
                      <a:pt x="15" y="142"/>
                    </a:lnTo>
                    <a:lnTo>
                      <a:pt x="14" y="144"/>
                    </a:lnTo>
                    <a:lnTo>
                      <a:pt x="15" y="145"/>
                    </a:lnTo>
                    <a:lnTo>
                      <a:pt x="16" y="146"/>
                    </a:lnTo>
                    <a:lnTo>
                      <a:pt x="17" y="146"/>
                    </a:lnTo>
                    <a:lnTo>
                      <a:pt x="18" y="149"/>
                    </a:lnTo>
                    <a:lnTo>
                      <a:pt x="19" y="150"/>
                    </a:lnTo>
                    <a:lnTo>
                      <a:pt x="19" y="150"/>
                    </a:lnTo>
                    <a:close/>
                    <a:moveTo>
                      <a:pt x="23" y="114"/>
                    </a:moveTo>
                    <a:lnTo>
                      <a:pt x="24" y="115"/>
                    </a:lnTo>
                    <a:lnTo>
                      <a:pt x="25" y="114"/>
                    </a:lnTo>
                    <a:lnTo>
                      <a:pt x="25" y="113"/>
                    </a:lnTo>
                    <a:lnTo>
                      <a:pt x="28" y="112"/>
                    </a:lnTo>
                    <a:lnTo>
                      <a:pt x="28" y="109"/>
                    </a:lnTo>
                    <a:lnTo>
                      <a:pt x="28" y="108"/>
                    </a:lnTo>
                    <a:lnTo>
                      <a:pt x="28" y="108"/>
                    </a:lnTo>
                    <a:lnTo>
                      <a:pt x="29" y="106"/>
                    </a:lnTo>
                    <a:lnTo>
                      <a:pt x="30" y="102"/>
                    </a:lnTo>
                    <a:lnTo>
                      <a:pt x="30" y="100"/>
                    </a:lnTo>
                    <a:lnTo>
                      <a:pt x="29" y="99"/>
                    </a:lnTo>
                    <a:lnTo>
                      <a:pt x="29" y="99"/>
                    </a:lnTo>
                    <a:lnTo>
                      <a:pt x="26" y="103"/>
                    </a:lnTo>
                    <a:lnTo>
                      <a:pt x="22" y="105"/>
                    </a:lnTo>
                    <a:lnTo>
                      <a:pt x="22" y="107"/>
                    </a:lnTo>
                    <a:lnTo>
                      <a:pt x="18" y="108"/>
                    </a:lnTo>
                    <a:lnTo>
                      <a:pt x="20" y="110"/>
                    </a:lnTo>
                    <a:lnTo>
                      <a:pt x="23" y="114"/>
                    </a:lnTo>
                    <a:close/>
                    <a:moveTo>
                      <a:pt x="4" y="164"/>
                    </a:moveTo>
                    <a:lnTo>
                      <a:pt x="4" y="168"/>
                    </a:lnTo>
                    <a:lnTo>
                      <a:pt x="5" y="168"/>
                    </a:lnTo>
                    <a:lnTo>
                      <a:pt x="5" y="166"/>
                    </a:lnTo>
                    <a:lnTo>
                      <a:pt x="6" y="162"/>
                    </a:lnTo>
                    <a:lnTo>
                      <a:pt x="8" y="158"/>
                    </a:lnTo>
                    <a:lnTo>
                      <a:pt x="8" y="161"/>
                    </a:lnTo>
                    <a:lnTo>
                      <a:pt x="8" y="163"/>
                    </a:lnTo>
                    <a:lnTo>
                      <a:pt x="8" y="163"/>
                    </a:lnTo>
                    <a:lnTo>
                      <a:pt x="10" y="163"/>
                    </a:lnTo>
                    <a:lnTo>
                      <a:pt x="11" y="161"/>
                    </a:lnTo>
                    <a:lnTo>
                      <a:pt x="10" y="158"/>
                    </a:lnTo>
                    <a:lnTo>
                      <a:pt x="10" y="157"/>
                    </a:lnTo>
                    <a:lnTo>
                      <a:pt x="10" y="156"/>
                    </a:lnTo>
                    <a:lnTo>
                      <a:pt x="9" y="155"/>
                    </a:lnTo>
                    <a:lnTo>
                      <a:pt x="8" y="153"/>
                    </a:lnTo>
                    <a:lnTo>
                      <a:pt x="8" y="152"/>
                    </a:lnTo>
                    <a:lnTo>
                      <a:pt x="6" y="150"/>
                    </a:lnTo>
                    <a:lnTo>
                      <a:pt x="3" y="150"/>
                    </a:lnTo>
                    <a:lnTo>
                      <a:pt x="2" y="156"/>
                    </a:lnTo>
                    <a:lnTo>
                      <a:pt x="4" y="156"/>
                    </a:lnTo>
                    <a:lnTo>
                      <a:pt x="6" y="158"/>
                    </a:lnTo>
                    <a:lnTo>
                      <a:pt x="4" y="159"/>
                    </a:lnTo>
                    <a:lnTo>
                      <a:pt x="4" y="164"/>
                    </a:lnTo>
                    <a:close/>
                    <a:moveTo>
                      <a:pt x="34" y="140"/>
                    </a:moveTo>
                    <a:lnTo>
                      <a:pt x="36" y="138"/>
                    </a:lnTo>
                    <a:lnTo>
                      <a:pt x="37" y="137"/>
                    </a:lnTo>
                    <a:lnTo>
                      <a:pt x="37" y="136"/>
                    </a:lnTo>
                    <a:lnTo>
                      <a:pt x="37" y="136"/>
                    </a:lnTo>
                    <a:lnTo>
                      <a:pt x="37" y="136"/>
                    </a:lnTo>
                    <a:lnTo>
                      <a:pt x="37" y="135"/>
                    </a:lnTo>
                    <a:lnTo>
                      <a:pt x="36" y="135"/>
                    </a:lnTo>
                    <a:lnTo>
                      <a:pt x="36" y="134"/>
                    </a:lnTo>
                    <a:lnTo>
                      <a:pt x="35" y="134"/>
                    </a:lnTo>
                    <a:lnTo>
                      <a:pt x="34" y="135"/>
                    </a:lnTo>
                    <a:lnTo>
                      <a:pt x="33" y="136"/>
                    </a:lnTo>
                    <a:lnTo>
                      <a:pt x="34" y="140"/>
                    </a:lnTo>
                    <a:lnTo>
                      <a:pt x="34" y="140"/>
                    </a:lnTo>
                    <a:close/>
                    <a:moveTo>
                      <a:pt x="15" y="161"/>
                    </a:moveTo>
                    <a:lnTo>
                      <a:pt x="14" y="162"/>
                    </a:lnTo>
                    <a:lnTo>
                      <a:pt x="13" y="163"/>
                    </a:lnTo>
                    <a:lnTo>
                      <a:pt x="12" y="164"/>
                    </a:lnTo>
                    <a:lnTo>
                      <a:pt x="13" y="166"/>
                    </a:lnTo>
                    <a:lnTo>
                      <a:pt x="13" y="167"/>
                    </a:lnTo>
                    <a:lnTo>
                      <a:pt x="12" y="168"/>
                    </a:lnTo>
                    <a:lnTo>
                      <a:pt x="11" y="167"/>
                    </a:lnTo>
                    <a:lnTo>
                      <a:pt x="11" y="165"/>
                    </a:lnTo>
                    <a:lnTo>
                      <a:pt x="11" y="165"/>
                    </a:lnTo>
                    <a:lnTo>
                      <a:pt x="10" y="165"/>
                    </a:lnTo>
                    <a:lnTo>
                      <a:pt x="9" y="166"/>
                    </a:lnTo>
                    <a:lnTo>
                      <a:pt x="8" y="167"/>
                    </a:lnTo>
                    <a:lnTo>
                      <a:pt x="6" y="169"/>
                    </a:lnTo>
                    <a:lnTo>
                      <a:pt x="5" y="171"/>
                    </a:lnTo>
                    <a:lnTo>
                      <a:pt x="4" y="172"/>
                    </a:lnTo>
                    <a:lnTo>
                      <a:pt x="6" y="173"/>
                    </a:lnTo>
                    <a:lnTo>
                      <a:pt x="5" y="174"/>
                    </a:lnTo>
                    <a:lnTo>
                      <a:pt x="6" y="175"/>
                    </a:lnTo>
                    <a:lnTo>
                      <a:pt x="6" y="176"/>
                    </a:lnTo>
                    <a:lnTo>
                      <a:pt x="8" y="174"/>
                    </a:lnTo>
                    <a:lnTo>
                      <a:pt x="9" y="175"/>
                    </a:lnTo>
                    <a:lnTo>
                      <a:pt x="10" y="174"/>
                    </a:lnTo>
                    <a:lnTo>
                      <a:pt x="11" y="175"/>
                    </a:lnTo>
                    <a:lnTo>
                      <a:pt x="11" y="175"/>
                    </a:lnTo>
                    <a:lnTo>
                      <a:pt x="11" y="173"/>
                    </a:lnTo>
                    <a:lnTo>
                      <a:pt x="12" y="172"/>
                    </a:lnTo>
                    <a:lnTo>
                      <a:pt x="13" y="172"/>
                    </a:lnTo>
                    <a:lnTo>
                      <a:pt x="14" y="171"/>
                    </a:lnTo>
                    <a:lnTo>
                      <a:pt x="14" y="168"/>
                    </a:lnTo>
                    <a:lnTo>
                      <a:pt x="15" y="165"/>
                    </a:lnTo>
                    <a:lnTo>
                      <a:pt x="16" y="163"/>
                    </a:lnTo>
                    <a:lnTo>
                      <a:pt x="16" y="161"/>
                    </a:lnTo>
                    <a:lnTo>
                      <a:pt x="16" y="160"/>
                    </a:lnTo>
                    <a:lnTo>
                      <a:pt x="15" y="161"/>
                    </a:lnTo>
                    <a:lnTo>
                      <a:pt x="15" y="161"/>
                    </a:lnTo>
                    <a:close/>
                    <a:moveTo>
                      <a:pt x="17" y="149"/>
                    </a:moveTo>
                    <a:lnTo>
                      <a:pt x="16" y="148"/>
                    </a:lnTo>
                    <a:lnTo>
                      <a:pt x="16" y="147"/>
                    </a:lnTo>
                    <a:lnTo>
                      <a:pt x="13" y="144"/>
                    </a:lnTo>
                    <a:lnTo>
                      <a:pt x="12" y="143"/>
                    </a:lnTo>
                    <a:lnTo>
                      <a:pt x="11" y="143"/>
                    </a:lnTo>
                    <a:lnTo>
                      <a:pt x="10" y="144"/>
                    </a:lnTo>
                    <a:lnTo>
                      <a:pt x="11" y="145"/>
                    </a:lnTo>
                    <a:lnTo>
                      <a:pt x="10" y="148"/>
                    </a:lnTo>
                    <a:lnTo>
                      <a:pt x="9" y="149"/>
                    </a:lnTo>
                    <a:lnTo>
                      <a:pt x="9" y="150"/>
                    </a:lnTo>
                    <a:lnTo>
                      <a:pt x="10" y="154"/>
                    </a:lnTo>
                    <a:lnTo>
                      <a:pt x="10" y="156"/>
                    </a:lnTo>
                    <a:lnTo>
                      <a:pt x="12" y="157"/>
                    </a:lnTo>
                    <a:lnTo>
                      <a:pt x="12" y="158"/>
                    </a:lnTo>
                    <a:lnTo>
                      <a:pt x="14" y="159"/>
                    </a:lnTo>
                    <a:lnTo>
                      <a:pt x="15" y="158"/>
                    </a:lnTo>
                    <a:lnTo>
                      <a:pt x="15" y="158"/>
                    </a:lnTo>
                    <a:lnTo>
                      <a:pt x="16" y="157"/>
                    </a:lnTo>
                    <a:lnTo>
                      <a:pt x="16" y="157"/>
                    </a:lnTo>
                    <a:lnTo>
                      <a:pt x="17" y="156"/>
                    </a:lnTo>
                    <a:lnTo>
                      <a:pt x="17" y="156"/>
                    </a:lnTo>
                    <a:lnTo>
                      <a:pt x="17" y="151"/>
                    </a:lnTo>
                    <a:lnTo>
                      <a:pt x="17" y="150"/>
                    </a:lnTo>
                    <a:lnTo>
                      <a:pt x="17" y="149"/>
                    </a:lnTo>
                    <a:close/>
                    <a:moveTo>
                      <a:pt x="13" y="33"/>
                    </a:moveTo>
                    <a:lnTo>
                      <a:pt x="15" y="33"/>
                    </a:lnTo>
                    <a:lnTo>
                      <a:pt x="15" y="33"/>
                    </a:lnTo>
                    <a:lnTo>
                      <a:pt x="15" y="30"/>
                    </a:lnTo>
                    <a:lnTo>
                      <a:pt x="13" y="31"/>
                    </a:lnTo>
                    <a:lnTo>
                      <a:pt x="13" y="33"/>
                    </a:lnTo>
                    <a:close/>
                    <a:moveTo>
                      <a:pt x="22" y="14"/>
                    </a:moveTo>
                    <a:lnTo>
                      <a:pt x="21" y="15"/>
                    </a:lnTo>
                    <a:lnTo>
                      <a:pt x="21" y="16"/>
                    </a:lnTo>
                    <a:lnTo>
                      <a:pt x="21" y="17"/>
                    </a:lnTo>
                    <a:lnTo>
                      <a:pt x="22" y="17"/>
                    </a:lnTo>
                    <a:lnTo>
                      <a:pt x="23" y="17"/>
                    </a:lnTo>
                    <a:lnTo>
                      <a:pt x="24" y="17"/>
                    </a:lnTo>
                    <a:lnTo>
                      <a:pt x="24" y="16"/>
                    </a:lnTo>
                    <a:lnTo>
                      <a:pt x="25" y="14"/>
                    </a:lnTo>
                    <a:lnTo>
                      <a:pt x="25" y="11"/>
                    </a:lnTo>
                    <a:lnTo>
                      <a:pt x="24" y="11"/>
                    </a:lnTo>
                    <a:lnTo>
                      <a:pt x="23" y="10"/>
                    </a:lnTo>
                    <a:lnTo>
                      <a:pt x="21" y="9"/>
                    </a:lnTo>
                    <a:lnTo>
                      <a:pt x="20" y="12"/>
                    </a:lnTo>
                    <a:lnTo>
                      <a:pt x="22" y="12"/>
                    </a:lnTo>
                    <a:lnTo>
                      <a:pt x="22" y="14"/>
                    </a:lnTo>
                    <a:close/>
                    <a:moveTo>
                      <a:pt x="16" y="26"/>
                    </a:moveTo>
                    <a:lnTo>
                      <a:pt x="15" y="24"/>
                    </a:lnTo>
                    <a:lnTo>
                      <a:pt x="13" y="24"/>
                    </a:lnTo>
                    <a:lnTo>
                      <a:pt x="14" y="27"/>
                    </a:lnTo>
                    <a:lnTo>
                      <a:pt x="16" y="26"/>
                    </a:lnTo>
                    <a:close/>
                    <a:moveTo>
                      <a:pt x="19" y="22"/>
                    </a:moveTo>
                    <a:lnTo>
                      <a:pt x="17" y="24"/>
                    </a:lnTo>
                    <a:lnTo>
                      <a:pt x="18" y="26"/>
                    </a:lnTo>
                    <a:lnTo>
                      <a:pt x="23" y="24"/>
                    </a:lnTo>
                    <a:lnTo>
                      <a:pt x="27" y="24"/>
                    </a:lnTo>
                    <a:lnTo>
                      <a:pt x="27" y="22"/>
                    </a:lnTo>
                    <a:lnTo>
                      <a:pt x="22" y="21"/>
                    </a:lnTo>
                    <a:lnTo>
                      <a:pt x="18" y="17"/>
                    </a:lnTo>
                    <a:lnTo>
                      <a:pt x="17" y="18"/>
                    </a:lnTo>
                    <a:lnTo>
                      <a:pt x="17" y="19"/>
                    </a:lnTo>
                    <a:lnTo>
                      <a:pt x="15" y="20"/>
                    </a:lnTo>
                    <a:lnTo>
                      <a:pt x="19" y="22"/>
                    </a:lnTo>
                    <a:close/>
                    <a:moveTo>
                      <a:pt x="15" y="55"/>
                    </a:moveTo>
                    <a:lnTo>
                      <a:pt x="15" y="54"/>
                    </a:lnTo>
                    <a:lnTo>
                      <a:pt x="15" y="52"/>
                    </a:lnTo>
                    <a:lnTo>
                      <a:pt x="13" y="51"/>
                    </a:lnTo>
                    <a:lnTo>
                      <a:pt x="11" y="53"/>
                    </a:lnTo>
                    <a:lnTo>
                      <a:pt x="13" y="56"/>
                    </a:lnTo>
                    <a:lnTo>
                      <a:pt x="15" y="55"/>
                    </a:lnTo>
                    <a:close/>
                    <a:moveTo>
                      <a:pt x="9" y="69"/>
                    </a:moveTo>
                    <a:lnTo>
                      <a:pt x="10" y="71"/>
                    </a:lnTo>
                    <a:lnTo>
                      <a:pt x="11" y="70"/>
                    </a:lnTo>
                    <a:lnTo>
                      <a:pt x="13" y="69"/>
                    </a:lnTo>
                    <a:lnTo>
                      <a:pt x="13" y="65"/>
                    </a:lnTo>
                    <a:lnTo>
                      <a:pt x="13" y="64"/>
                    </a:lnTo>
                    <a:lnTo>
                      <a:pt x="10" y="62"/>
                    </a:lnTo>
                    <a:lnTo>
                      <a:pt x="9" y="66"/>
                    </a:lnTo>
                    <a:lnTo>
                      <a:pt x="8" y="65"/>
                    </a:lnTo>
                    <a:lnTo>
                      <a:pt x="7" y="65"/>
                    </a:lnTo>
                    <a:lnTo>
                      <a:pt x="7" y="68"/>
                    </a:lnTo>
                    <a:lnTo>
                      <a:pt x="4" y="69"/>
                    </a:lnTo>
                    <a:lnTo>
                      <a:pt x="4" y="73"/>
                    </a:lnTo>
                    <a:lnTo>
                      <a:pt x="7" y="71"/>
                    </a:lnTo>
                    <a:lnTo>
                      <a:pt x="9" y="69"/>
                    </a:lnTo>
                    <a:close/>
                    <a:moveTo>
                      <a:pt x="5" y="82"/>
                    </a:moveTo>
                    <a:lnTo>
                      <a:pt x="6" y="83"/>
                    </a:lnTo>
                    <a:lnTo>
                      <a:pt x="6" y="84"/>
                    </a:lnTo>
                    <a:lnTo>
                      <a:pt x="7" y="85"/>
                    </a:lnTo>
                    <a:lnTo>
                      <a:pt x="8" y="82"/>
                    </a:lnTo>
                    <a:lnTo>
                      <a:pt x="7" y="81"/>
                    </a:lnTo>
                    <a:lnTo>
                      <a:pt x="5" y="81"/>
                    </a:lnTo>
                    <a:lnTo>
                      <a:pt x="4" y="81"/>
                    </a:lnTo>
                    <a:lnTo>
                      <a:pt x="4" y="82"/>
                    </a:lnTo>
                    <a:lnTo>
                      <a:pt x="5" y="82"/>
                    </a:lnTo>
                    <a:close/>
                    <a:moveTo>
                      <a:pt x="2" y="75"/>
                    </a:moveTo>
                    <a:lnTo>
                      <a:pt x="4" y="73"/>
                    </a:lnTo>
                    <a:lnTo>
                      <a:pt x="3" y="72"/>
                    </a:lnTo>
                    <a:lnTo>
                      <a:pt x="3" y="72"/>
                    </a:lnTo>
                    <a:lnTo>
                      <a:pt x="3" y="70"/>
                    </a:lnTo>
                    <a:lnTo>
                      <a:pt x="2" y="69"/>
                    </a:lnTo>
                    <a:lnTo>
                      <a:pt x="0" y="72"/>
                    </a:lnTo>
                    <a:lnTo>
                      <a:pt x="1" y="74"/>
                    </a:lnTo>
                    <a:lnTo>
                      <a:pt x="2" y="75"/>
                    </a:lnTo>
                    <a:close/>
                    <a:moveTo>
                      <a:pt x="8" y="82"/>
                    </a:moveTo>
                    <a:lnTo>
                      <a:pt x="9" y="85"/>
                    </a:lnTo>
                    <a:lnTo>
                      <a:pt x="10" y="86"/>
                    </a:lnTo>
                    <a:lnTo>
                      <a:pt x="10" y="83"/>
                    </a:lnTo>
                    <a:lnTo>
                      <a:pt x="10" y="80"/>
                    </a:lnTo>
                    <a:lnTo>
                      <a:pt x="7" y="80"/>
                    </a:lnTo>
                    <a:lnTo>
                      <a:pt x="8" y="82"/>
                    </a:lnTo>
                    <a:close/>
                    <a:moveTo>
                      <a:pt x="117" y="55"/>
                    </a:moveTo>
                    <a:lnTo>
                      <a:pt x="115" y="54"/>
                    </a:lnTo>
                    <a:lnTo>
                      <a:pt x="114" y="54"/>
                    </a:lnTo>
                    <a:lnTo>
                      <a:pt x="113" y="54"/>
                    </a:lnTo>
                    <a:lnTo>
                      <a:pt x="113" y="55"/>
                    </a:lnTo>
                    <a:lnTo>
                      <a:pt x="112" y="55"/>
                    </a:lnTo>
                    <a:lnTo>
                      <a:pt x="108" y="53"/>
                    </a:lnTo>
                    <a:lnTo>
                      <a:pt x="107" y="52"/>
                    </a:lnTo>
                    <a:lnTo>
                      <a:pt x="107" y="52"/>
                    </a:lnTo>
                    <a:lnTo>
                      <a:pt x="106" y="46"/>
                    </a:lnTo>
                    <a:lnTo>
                      <a:pt x="106" y="44"/>
                    </a:lnTo>
                    <a:lnTo>
                      <a:pt x="107" y="41"/>
                    </a:lnTo>
                    <a:lnTo>
                      <a:pt x="106" y="41"/>
                    </a:lnTo>
                    <a:lnTo>
                      <a:pt x="105" y="40"/>
                    </a:lnTo>
                    <a:lnTo>
                      <a:pt x="103" y="39"/>
                    </a:lnTo>
                    <a:lnTo>
                      <a:pt x="101" y="39"/>
                    </a:lnTo>
                    <a:lnTo>
                      <a:pt x="99" y="39"/>
                    </a:lnTo>
                    <a:lnTo>
                      <a:pt x="95" y="40"/>
                    </a:lnTo>
                    <a:lnTo>
                      <a:pt x="95" y="38"/>
                    </a:lnTo>
                    <a:lnTo>
                      <a:pt x="93" y="31"/>
                    </a:lnTo>
                    <a:lnTo>
                      <a:pt x="93" y="31"/>
                    </a:lnTo>
                    <a:lnTo>
                      <a:pt x="93" y="29"/>
                    </a:lnTo>
                    <a:lnTo>
                      <a:pt x="93" y="28"/>
                    </a:lnTo>
                    <a:lnTo>
                      <a:pt x="93" y="28"/>
                    </a:lnTo>
                    <a:lnTo>
                      <a:pt x="93" y="25"/>
                    </a:lnTo>
                    <a:lnTo>
                      <a:pt x="93" y="22"/>
                    </a:lnTo>
                    <a:lnTo>
                      <a:pt x="93" y="22"/>
                    </a:lnTo>
                    <a:lnTo>
                      <a:pt x="92" y="21"/>
                    </a:lnTo>
                    <a:lnTo>
                      <a:pt x="89" y="20"/>
                    </a:lnTo>
                    <a:lnTo>
                      <a:pt x="89" y="19"/>
                    </a:lnTo>
                    <a:lnTo>
                      <a:pt x="87" y="20"/>
                    </a:lnTo>
                    <a:lnTo>
                      <a:pt x="84" y="20"/>
                    </a:lnTo>
                    <a:lnTo>
                      <a:pt x="83" y="21"/>
                    </a:lnTo>
                    <a:lnTo>
                      <a:pt x="80" y="21"/>
                    </a:lnTo>
                    <a:lnTo>
                      <a:pt x="76" y="22"/>
                    </a:lnTo>
                    <a:lnTo>
                      <a:pt x="75" y="21"/>
                    </a:lnTo>
                    <a:lnTo>
                      <a:pt x="73" y="22"/>
                    </a:lnTo>
                    <a:lnTo>
                      <a:pt x="72" y="22"/>
                    </a:lnTo>
                    <a:lnTo>
                      <a:pt x="71" y="21"/>
                    </a:lnTo>
                    <a:lnTo>
                      <a:pt x="67" y="22"/>
                    </a:lnTo>
                    <a:lnTo>
                      <a:pt x="66" y="23"/>
                    </a:lnTo>
                    <a:lnTo>
                      <a:pt x="65" y="22"/>
                    </a:lnTo>
                    <a:lnTo>
                      <a:pt x="65" y="22"/>
                    </a:lnTo>
                    <a:lnTo>
                      <a:pt x="64" y="20"/>
                    </a:lnTo>
                    <a:lnTo>
                      <a:pt x="63" y="19"/>
                    </a:lnTo>
                    <a:lnTo>
                      <a:pt x="63" y="19"/>
                    </a:lnTo>
                    <a:lnTo>
                      <a:pt x="60" y="20"/>
                    </a:lnTo>
                    <a:lnTo>
                      <a:pt x="60" y="19"/>
                    </a:lnTo>
                    <a:lnTo>
                      <a:pt x="58" y="18"/>
                    </a:lnTo>
                    <a:lnTo>
                      <a:pt x="58" y="17"/>
                    </a:lnTo>
                    <a:lnTo>
                      <a:pt x="59" y="17"/>
                    </a:lnTo>
                    <a:lnTo>
                      <a:pt x="57" y="16"/>
                    </a:lnTo>
                    <a:lnTo>
                      <a:pt x="55" y="17"/>
                    </a:lnTo>
                    <a:lnTo>
                      <a:pt x="55" y="17"/>
                    </a:lnTo>
                    <a:lnTo>
                      <a:pt x="55" y="18"/>
                    </a:lnTo>
                    <a:lnTo>
                      <a:pt x="55" y="18"/>
                    </a:lnTo>
                    <a:lnTo>
                      <a:pt x="55" y="18"/>
                    </a:lnTo>
                    <a:lnTo>
                      <a:pt x="55" y="18"/>
                    </a:lnTo>
                    <a:lnTo>
                      <a:pt x="52" y="19"/>
                    </a:lnTo>
                    <a:lnTo>
                      <a:pt x="51" y="18"/>
                    </a:lnTo>
                    <a:lnTo>
                      <a:pt x="50" y="17"/>
                    </a:lnTo>
                    <a:lnTo>
                      <a:pt x="50" y="17"/>
                    </a:lnTo>
                    <a:lnTo>
                      <a:pt x="45" y="17"/>
                    </a:lnTo>
                    <a:lnTo>
                      <a:pt x="43" y="16"/>
                    </a:lnTo>
                    <a:lnTo>
                      <a:pt x="42" y="17"/>
                    </a:lnTo>
                    <a:lnTo>
                      <a:pt x="37" y="17"/>
                    </a:lnTo>
                    <a:lnTo>
                      <a:pt x="36" y="16"/>
                    </a:lnTo>
                    <a:lnTo>
                      <a:pt x="35" y="15"/>
                    </a:lnTo>
                    <a:lnTo>
                      <a:pt x="34" y="16"/>
                    </a:lnTo>
                    <a:lnTo>
                      <a:pt x="36" y="14"/>
                    </a:lnTo>
                    <a:lnTo>
                      <a:pt x="36" y="14"/>
                    </a:lnTo>
                    <a:lnTo>
                      <a:pt x="36" y="12"/>
                    </a:lnTo>
                    <a:lnTo>
                      <a:pt x="36" y="13"/>
                    </a:lnTo>
                    <a:lnTo>
                      <a:pt x="36" y="12"/>
                    </a:lnTo>
                    <a:lnTo>
                      <a:pt x="35" y="10"/>
                    </a:lnTo>
                    <a:lnTo>
                      <a:pt x="34" y="8"/>
                    </a:lnTo>
                    <a:lnTo>
                      <a:pt x="32" y="5"/>
                    </a:lnTo>
                    <a:lnTo>
                      <a:pt x="33" y="3"/>
                    </a:lnTo>
                    <a:lnTo>
                      <a:pt x="31" y="2"/>
                    </a:lnTo>
                    <a:lnTo>
                      <a:pt x="3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6" y="4"/>
                    </a:lnTo>
                    <a:lnTo>
                      <a:pt x="26" y="5"/>
                    </a:lnTo>
                    <a:lnTo>
                      <a:pt x="30" y="6"/>
                    </a:lnTo>
                    <a:lnTo>
                      <a:pt x="31" y="8"/>
                    </a:lnTo>
                    <a:lnTo>
                      <a:pt x="32" y="11"/>
                    </a:lnTo>
                    <a:lnTo>
                      <a:pt x="34" y="12"/>
                    </a:lnTo>
                    <a:lnTo>
                      <a:pt x="34" y="13"/>
                    </a:lnTo>
                    <a:lnTo>
                      <a:pt x="34" y="13"/>
                    </a:lnTo>
                    <a:lnTo>
                      <a:pt x="32" y="12"/>
                    </a:lnTo>
                    <a:lnTo>
                      <a:pt x="30" y="15"/>
                    </a:lnTo>
                    <a:lnTo>
                      <a:pt x="29" y="15"/>
                    </a:lnTo>
                    <a:lnTo>
                      <a:pt x="27" y="14"/>
                    </a:lnTo>
                    <a:lnTo>
                      <a:pt x="25" y="17"/>
                    </a:lnTo>
                    <a:lnTo>
                      <a:pt x="25" y="17"/>
                    </a:lnTo>
                    <a:lnTo>
                      <a:pt x="25" y="18"/>
                    </a:lnTo>
                    <a:lnTo>
                      <a:pt x="26" y="18"/>
                    </a:lnTo>
                    <a:lnTo>
                      <a:pt x="27" y="18"/>
                    </a:lnTo>
                    <a:lnTo>
                      <a:pt x="29" y="19"/>
                    </a:lnTo>
                    <a:lnTo>
                      <a:pt x="31" y="18"/>
                    </a:lnTo>
                    <a:lnTo>
                      <a:pt x="33" y="18"/>
                    </a:lnTo>
                    <a:lnTo>
                      <a:pt x="34" y="18"/>
                    </a:lnTo>
                    <a:lnTo>
                      <a:pt x="34" y="18"/>
                    </a:lnTo>
                    <a:lnTo>
                      <a:pt x="35" y="18"/>
                    </a:lnTo>
                    <a:lnTo>
                      <a:pt x="36" y="19"/>
                    </a:lnTo>
                    <a:lnTo>
                      <a:pt x="40" y="20"/>
                    </a:lnTo>
                    <a:lnTo>
                      <a:pt x="42" y="21"/>
                    </a:lnTo>
                    <a:lnTo>
                      <a:pt x="46" y="21"/>
                    </a:lnTo>
                    <a:lnTo>
                      <a:pt x="48" y="21"/>
                    </a:lnTo>
                    <a:lnTo>
                      <a:pt x="50" y="22"/>
                    </a:lnTo>
                    <a:lnTo>
                      <a:pt x="50" y="22"/>
                    </a:lnTo>
                    <a:lnTo>
                      <a:pt x="49" y="23"/>
                    </a:lnTo>
                    <a:lnTo>
                      <a:pt x="43" y="22"/>
                    </a:lnTo>
                    <a:lnTo>
                      <a:pt x="44" y="25"/>
                    </a:lnTo>
                    <a:lnTo>
                      <a:pt x="47" y="24"/>
                    </a:lnTo>
                    <a:lnTo>
                      <a:pt x="49" y="24"/>
                    </a:lnTo>
                    <a:lnTo>
                      <a:pt x="52" y="25"/>
                    </a:lnTo>
                    <a:lnTo>
                      <a:pt x="52" y="25"/>
                    </a:lnTo>
                    <a:lnTo>
                      <a:pt x="54" y="26"/>
                    </a:lnTo>
                    <a:lnTo>
                      <a:pt x="55" y="26"/>
                    </a:lnTo>
                    <a:lnTo>
                      <a:pt x="57" y="26"/>
                    </a:lnTo>
                    <a:lnTo>
                      <a:pt x="58" y="26"/>
                    </a:lnTo>
                    <a:lnTo>
                      <a:pt x="60" y="26"/>
                    </a:lnTo>
                    <a:lnTo>
                      <a:pt x="61" y="27"/>
                    </a:lnTo>
                    <a:lnTo>
                      <a:pt x="63" y="29"/>
                    </a:lnTo>
                    <a:lnTo>
                      <a:pt x="65" y="29"/>
                    </a:lnTo>
                    <a:lnTo>
                      <a:pt x="65" y="28"/>
                    </a:lnTo>
                    <a:lnTo>
                      <a:pt x="66" y="27"/>
                    </a:lnTo>
                    <a:lnTo>
                      <a:pt x="67" y="26"/>
                    </a:lnTo>
                    <a:lnTo>
                      <a:pt x="67" y="26"/>
                    </a:lnTo>
                    <a:lnTo>
                      <a:pt x="70" y="26"/>
                    </a:lnTo>
                    <a:lnTo>
                      <a:pt x="72" y="25"/>
                    </a:lnTo>
                    <a:lnTo>
                      <a:pt x="72" y="27"/>
                    </a:lnTo>
                    <a:lnTo>
                      <a:pt x="74" y="28"/>
                    </a:lnTo>
                    <a:lnTo>
                      <a:pt x="75" y="28"/>
                    </a:lnTo>
                    <a:lnTo>
                      <a:pt x="74" y="30"/>
                    </a:lnTo>
                    <a:lnTo>
                      <a:pt x="73" y="29"/>
                    </a:lnTo>
                    <a:lnTo>
                      <a:pt x="73" y="29"/>
                    </a:lnTo>
                    <a:lnTo>
                      <a:pt x="71" y="28"/>
                    </a:lnTo>
                    <a:lnTo>
                      <a:pt x="68" y="27"/>
                    </a:lnTo>
                    <a:lnTo>
                      <a:pt x="69" y="28"/>
                    </a:lnTo>
                    <a:lnTo>
                      <a:pt x="69" y="28"/>
                    </a:lnTo>
                    <a:lnTo>
                      <a:pt x="69" y="28"/>
                    </a:lnTo>
                    <a:lnTo>
                      <a:pt x="67" y="29"/>
                    </a:lnTo>
                    <a:lnTo>
                      <a:pt x="67" y="30"/>
                    </a:lnTo>
                    <a:lnTo>
                      <a:pt x="65" y="31"/>
                    </a:lnTo>
                    <a:lnTo>
                      <a:pt x="65" y="31"/>
                    </a:lnTo>
                    <a:lnTo>
                      <a:pt x="63" y="31"/>
                    </a:lnTo>
                    <a:lnTo>
                      <a:pt x="61" y="30"/>
                    </a:lnTo>
                    <a:lnTo>
                      <a:pt x="59" y="28"/>
                    </a:lnTo>
                    <a:lnTo>
                      <a:pt x="58" y="28"/>
                    </a:lnTo>
                    <a:lnTo>
                      <a:pt x="56" y="28"/>
                    </a:lnTo>
                    <a:lnTo>
                      <a:pt x="55" y="28"/>
                    </a:lnTo>
                    <a:lnTo>
                      <a:pt x="53" y="28"/>
                    </a:lnTo>
                    <a:lnTo>
                      <a:pt x="54" y="29"/>
                    </a:lnTo>
                    <a:lnTo>
                      <a:pt x="54" y="29"/>
                    </a:lnTo>
                    <a:lnTo>
                      <a:pt x="55" y="32"/>
                    </a:lnTo>
                    <a:lnTo>
                      <a:pt x="54" y="32"/>
                    </a:lnTo>
                    <a:lnTo>
                      <a:pt x="54" y="32"/>
                    </a:lnTo>
                    <a:lnTo>
                      <a:pt x="53" y="31"/>
                    </a:lnTo>
                    <a:lnTo>
                      <a:pt x="52" y="30"/>
                    </a:lnTo>
                    <a:lnTo>
                      <a:pt x="51" y="28"/>
                    </a:lnTo>
                    <a:lnTo>
                      <a:pt x="51" y="27"/>
                    </a:lnTo>
                    <a:lnTo>
                      <a:pt x="51" y="27"/>
                    </a:lnTo>
                    <a:lnTo>
                      <a:pt x="50" y="28"/>
                    </a:lnTo>
                    <a:lnTo>
                      <a:pt x="49" y="30"/>
                    </a:lnTo>
                    <a:lnTo>
                      <a:pt x="49" y="30"/>
                    </a:lnTo>
                    <a:lnTo>
                      <a:pt x="48" y="32"/>
                    </a:lnTo>
                    <a:lnTo>
                      <a:pt x="46" y="32"/>
                    </a:lnTo>
                    <a:lnTo>
                      <a:pt x="47" y="31"/>
                    </a:lnTo>
                    <a:lnTo>
                      <a:pt x="47" y="29"/>
                    </a:lnTo>
                    <a:lnTo>
                      <a:pt x="49" y="26"/>
                    </a:lnTo>
                    <a:lnTo>
                      <a:pt x="47" y="26"/>
                    </a:lnTo>
                    <a:lnTo>
                      <a:pt x="45" y="26"/>
                    </a:lnTo>
                    <a:lnTo>
                      <a:pt x="45" y="26"/>
                    </a:lnTo>
                    <a:lnTo>
                      <a:pt x="42" y="26"/>
                    </a:lnTo>
                    <a:lnTo>
                      <a:pt x="40" y="26"/>
                    </a:lnTo>
                    <a:lnTo>
                      <a:pt x="39" y="27"/>
                    </a:lnTo>
                    <a:lnTo>
                      <a:pt x="38" y="26"/>
                    </a:lnTo>
                    <a:lnTo>
                      <a:pt x="38" y="26"/>
                    </a:lnTo>
                    <a:lnTo>
                      <a:pt x="40" y="25"/>
                    </a:lnTo>
                    <a:lnTo>
                      <a:pt x="41" y="25"/>
                    </a:lnTo>
                    <a:lnTo>
                      <a:pt x="41" y="24"/>
                    </a:lnTo>
                    <a:lnTo>
                      <a:pt x="41" y="23"/>
                    </a:lnTo>
                    <a:lnTo>
                      <a:pt x="39" y="22"/>
                    </a:lnTo>
                    <a:lnTo>
                      <a:pt x="37" y="21"/>
                    </a:lnTo>
                    <a:lnTo>
                      <a:pt x="35" y="21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32" y="20"/>
                    </a:lnTo>
                    <a:lnTo>
                      <a:pt x="31" y="21"/>
                    </a:lnTo>
                    <a:lnTo>
                      <a:pt x="30" y="22"/>
                    </a:lnTo>
                    <a:lnTo>
                      <a:pt x="30" y="23"/>
                    </a:lnTo>
                    <a:lnTo>
                      <a:pt x="30" y="24"/>
                    </a:lnTo>
                    <a:lnTo>
                      <a:pt x="30" y="25"/>
                    </a:lnTo>
                    <a:lnTo>
                      <a:pt x="28" y="25"/>
                    </a:lnTo>
                    <a:lnTo>
                      <a:pt x="27" y="25"/>
                    </a:lnTo>
                    <a:lnTo>
                      <a:pt x="25" y="25"/>
                    </a:lnTo>
                    <a:lnTo>
                      <a:pt x="24" y="25"/>
                    </a:lnTo>
                    <a:lnTo>
                      <a:pt x="22" y="26"/>
                    </a:lnTo>
                    <a:lnTo>
                      <a:pt x="22" y="27"/>
                    </a:lnTo>
                    <a:lnTo>
                      <a:pt x="22" y="27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6" y="27"/>
                    </a:lnTo>
                    <a:lnTo>
                      <a:pt x="26" y="28"/>
                    </a:lnTo>
                    <a:lnTo>
                      <a:pt x="25" y="28"/>
                    </a:lnTo>
                    <a:lnTo>
                      <a:pt x="24" y="28"/>
                    </a:lnTo>
                    <a:lnTo>
                      <a:pt x="24" y="29"/>
                    </a:lnTo>
                    <a:lnTo>
                      <a:pt x="25" y="30"/>
                    </a:lnTo>
                    <a:lnTo>
                      <a:pt x="24" y="31"/>
                    </a:lnTo>
                    <a:lnTo>
                      <a:pt x="23" y="31"/>
                    </a:lnTo>
                    <a:lnTo>
                      <a:pt x="22" y="30"/>
                    </a:lnTo>
                    <a:lnTo>
                      <a:pt x="22" y="29"/>
                    </a:lnTo>
                    <a:lnTo>
                      <a:pt x="21" y="29"/>
                    </a:lnTo>
                    <a:lnTo>
                      <a:pt x="20" y="28"/>
                    </a:lnTo>
                    <a:lnTo>
                      <a:pt x="19" y="28"/>
                    </a:lnTo>
                    <a:lnTo>
                      <a:pt x="19" y="29"/>
                    </a:lnTo>
                    <a:lnTo>
                      <a:pt x="18" y="30"/>
                    </a:lnTo>
                    <a:lnTo>
                      <a:pt x="18" y="32"/>
                    </a:lnTo>
                    <a:lnTo>
                      <a:pt x="17" y="33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19" y="35"/>
                    </a:lnTo>
                    <a:lnTo>
                      <a:pt x="22" y="35"/>
                    </a:lnTo>
                    <a:lnTo>
                      <a:pt x="24" y="35"/>
                    </a:lnTo>
                    <a:lnTo>
                      <a:pt x="26" y="35"/>
                    </a:lnTo>
                    <a:lnTo>
                      <a:pt x="29" y="36"/>
                    </a:lnTo>
                    <a:lnTo>
                      <a:pt x="29" y="37"/>
                    </a:lnTo>
                    <a:lnTo>
                      <a:pt x="28" y="37"/>
                    </a:lnTo>
                    <a:lnTo>
                      <a:pt x="27" y="37"/>
                    </a:lnTo>
                    <a:lnTo>
                      <a:pt x="26" y="37"/>
                    </a:lnTo>
                    <a:lnTo>
                      <a:pt x="24" y="37"/>
                    </a:lnTo>
                    <a:lnTo>
                      <a:pt x="22" y="37"/>
                    </a:lnTo>
                    <a:lnTo>
                      <a:pt x="18" y="37"/>
                    </a:lnTo>
                    <a:lnTo>
                      <a:pt x="17" y="38"/>
                    </a:lnTo>
                    <a:lnTo>
                      <a:pt x="17" y="39"/>
                    </a:lnTo>
                    <a:lnTo>
                      <a:pt x="17" y="39"/>
                    </a:lnTo>
                    <a:lnTo>
                      <a:pt x="22" y="38"/>
                    </a:lnTo>
                    <a:lnTo>
                      <a:pt x="25" y="38"/>
                    </a:lnTo>
                    <a:lnTo>
                      <a:pt x="27" y="39"/>
                    </a:lnTo>
                    <a:lnTo>
                      <a:pt x="29" y="39"/>
                    </a:lnTo>
                    <a:lnTo>
                      <a:pt x="28" y="40"/>
                    </a:lnTo>
                    <a:lnTo>
                      <a:pt x="24" y="40"/>
                    </a:lnTo>
                    <a:lnTo>
                      <a:pt x="25" y="40"/>
                    </a:lnTo>
                    <a:lnTo>
                      <a:pt x="26" y="41"/>
                    </a:lnTo>
                    <a:lnTo>
                      <a:pt x="26" y="42"/>
                    </a:lnTo>
                    <a:lnTo>
                      <a:pt x="25" y="42"/>
                    </a:lnTo>
                    <a:lnTo>
                      <a:pt x="23" y="41"/>
                    </a:lnTo>
                    <a:lnTo>
                      <a:pt x="22" y="42"/>
                    </a:lnTo>
                    <a:lnTo>
                      <a:pt x="22" y="43"/>
                    </a:lnTo>
                    <a:lnTo>
                      <a:pt x="22" y="44"/>
                    </a:lnTo>
                    <a:lnTo>
                      <a:pt x="22" y="44"/>
                    </a:lnTo>
                    <a:lnTo>
                      <a:pt x="23" y="44"/>
                    </a:lnTo>
                    <a:lnTo>
                      <a:pt x="24" y="45"/>
                    </a:lnTo>
                    <a:lnTo>
                      <a:pt x="25" y="45"/>
                    </a:lnTo>
                    <a:lnTo>
                      <a:pt x="28" y="46"/>
                    </a:lnTo>
                    <a:lnTo>
                      <a:pt x="30" y="46"/>
                    </a:lnTo>
                    <a:lnTo>
                      <a:pt x="32" y="47"/>
                    </a:lnTo>
                    <a:lnTo>
                      <a:pt x="31" y="47"/>
                    </a:lnTo>
                    <a:lnTo>
                      <a:pt x="30" y="48"/>
                    </a:lnTo>
                    <a:lnTo>
                      <a:pt x="31" y="49"/>
                    </a:lnTo>
                    <a:lnTo>
                      <a:pt x="32" y="49"/>
                    </a:lnTo>
                    <a:lnTo>
                      <a:pt x="34" y="49"/>
                    </a:lnTo>
                    <a:lnTo>
                      <a:pt x="34" y="49"/>
                    </a:lnTo>
                    <a:lnTo>
                      <a:pt x="35" y="48"/>
                    </a:lnTo>
                    <a:lnTo>
                      <a:pt x="35" y="47"/>
                    </a:lnTo>
                    <a:lnTo>
                      <a:pt x="38" y="46"/>
                    </a:lnTo>
                    <a:lnTo>
                      <a:pt x="38" y="46"/>
                    </a:lnTo>
                    <a:lnTo>
                      <a:pt x="39" y="47"/>
                    </a:lnTo>
                    <a:lnTo>
                      <a:pt x="40" y="47"/>
                    </a:lnTo>
                    <a:lnTo>
                      <a:pt x="41" y="48"/>
                    </a:lnTo>
                    <a:lnTo>
                      <a:pt x="41" y="49"/>
                    </a:lnTo>
                    <a:lnTo>
                      <a:pt x="42" y="49"/>
                    </a:lnTo>
                    <a:lnTo>
                      <a:pt x="41" y="50"/>
                    </a:lnTo>
                    <a:lnTo>
                      <a:pt x="41" y="50"/>
                    </a:lnTo>
                    <a:lnTo>
                      <a:pt x="41" y="50"/>
                    </a:lnTo>
                    <a:lnTo>
                      <a:pt x="40" y="49"/>
                    </a:lnTo>
                    <a:lnTo>
                      <a:pt x="39" y="49"/>
                    </a:lnTo>
                    <a:lnTo>
                      <a:pt x="37" y="49"/>
                    </a:lnTo>
                    <a:lnTo>
                      <a:pt x="35" y="49"/>
                    </a:lnTo>
                    <a:lnTo>
                      <a:pt x="34" y="50"/>
                    </a:lnTo>
                    <a:lnTo>
                      <a:pt x="34" y="50"/>
                    </a:lnTo>
                    <a:lnTo>
                      <a:pt x="32" y="50"/>
                    </a:lnTo>
                    <a:lnTo>
                      <a:pt x="32" y="50"/>
                    </a:lnTo>
                    <a:lnTo>
                      <a:pt x="30" y="50"/>
                    </a:lnTo>
                    <a:lnTo>
                      <a:pt x="29" y="49"/>
                    </a:lnTo>
                    <a:lnTo>
                      <a:pt x="29" y="49"/>
                    </a:lnTo>
                    <a:lnTo>
                      <a:pt x="29" y="48"/>
                    </a:lnTo>
                    <a:lnTo>
                      <a:pt x="27" y="47"/>
                    </a:lnTo>
                    <a:lnTo>
                      <a:pt x="27" y="48"/>
                    </a:lnTo>
                    <a:lnTo>
                      <a:pt x="24" y="46"/>
                    </a:lnTo>
                    <a:lnTo>
                      <a:pt x="23" y="48"/>
                    </a:lnTo>
                    <a:lnTo>
                      <a:pt x="21" y="48"/>
                    </a:lnTo>
                    <a:lnTo>
                      <a:pt x="21" y="47"/>
                    </a:lnTo>
                    <a:lnTo>
                      <a:pt x="19" y="47"/>
                    </a:lnTo>
                    <a:lnTo>
                      <a:pt x="18" y="47"/>
                    </a:lnTo>
                    <a:lnTo>
                      <a:pt x="15" y="49"/>
                    </a:lnTo>
                    <a:lnTo>
                      <a:pt x="16" y="50"/>
                    </a:lnTo>
                    <a:lnTo>
                      <a:pt x="19" y="49"/>
                    </a:lnTo>
                    <a:lnTo>
                      <a:pt x="20" y="49"/>
                    </a:lnTo>
                    <a:lnTo>
                      <a:pt x="20" y="49"/>
                    </a:lnTo>
                    <a:lnTo>
                      <a:pt x="20" y="50"/>
                    </a:lnTo>
                    <a:lnTo>
                      <a:pt x="19" y="50"/>
                    </a:lnTo>
                    <a:lnTo>
                      <a:pt x="18" y="52"/>
                    </a:lnTo>
                    <a:lnTo>
                      <a:pt x="16" y="51"/>
                    </a:lnTo>
                    <a:lnTo>
                      <a:pt x="16" y="54"/>
                    </a:lnTo>
                    <a:lnTo>
                      <a:pt x="18" y="54"/>
                    </a:lnTo>
                    <a:lnTo>
                      <a:pt x="17" y="55"/>
                    </a:lnTo>
                    <a:lnTo>
                      <a:pt x="18" y="55"/>
                    </a:lnTo>
                    <a:lnTo>
                      <a:pt x="20" y="55"/>
                    </a:lnTo>
                    <a:lnTo>
                      <a:pt x="20" y="53"/>
                    </a:lnTo>
                    <a:lnTo>
                      <a:pt x="23" y="53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27" y="53"/>
                    </a:lnTo>
                    <a:lnTo>
                      <a:pt x="28" y="53"/>
                    </a:lnTo>
                    <a:lnTo>
                      <a:pt x="29" y="53"/>
                    </a:lnTo>
                    <a:lnTo>
                      <a:pt x="33" y="54"/>
                    </a:lnTo>
                    <a:lnTo>
                      <a:pt x="34" y="54"/>
                    </a:lnTo>
                    <a:lnTo>
                      <a:pt x="35" y="55"/>
                    </a:lnTo>
                    <a:lnTo>
                      <a:pt x="35" y="56"/>
                    </a:lnTo>
                    <a:lnTo>
                      <a:pt x="35" y="56"/>
                    </a:lnTo>
                    <a:lnTo>
                      <a:pt x="34" y="56"/>
                    </a:lnTo>
                    <a:lnTo>
                      <a:pt x="32" y="56"/>
                    </a:lnTo>
                    <a:lnTo>
                      <a:pt x="32" y="55"/>
                    </a:lnTo>
                    <a:lnTo>
                      <a:pt x="31" y="55"/>
                    </a:lnTo>
                    <a:lnTo>
                      <a:pt x="28" y="54"/>
                    </a:lnTo>
                    <a:lnTo>
                      <a:pt x="27" y="54"/>
                    </a:lnTo>
                    <a:lnTo>
                      <a:pt x="24" y="55"/>
                    </a:lnTo>
                    <a:lnTo>
                      <a:pt x="25" y="57"/>
                    </a:lnTo>
                    <a:lnTo>
                      <a:pt x="24" y="57"/>
                    </a:lnTo>
                    <a:lnTo>
                      <a:pt x="24" y="55"/>
                    </a:lnTo>
                    <a:lnTo>
                      <a:pt x="22" y="55"/>
                    </a:lnTo>
                    <a:lnTo>
                      <a:pt x="22" y="55"/>
                    </a:lnTo>
                    <a:lnTo>
                      <a:pt x="21" y="56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7" y="57"/>
                    </a:lnTo>
                    <a:lnTo>
                      <a:pt x="13" y="58"/>
                    </a:lnTo>
                    <a:lnTo>
                      <a:pt x="15" y="60"/>
                    </a:lnTo>
                    <a:lnTo>
                      <a:pt x="15" y="60"/>
                    </a:lnTo>
                    <a:lnTo>
                      <a:pt x="16" y="61"/>
                    </a:lnTo>
                    <a:lnTo>
                      <a:pt x="14" y="62"/>
                    </a:lnTo>
                    <a:lnTo>
                      <a:pt x="17" y="62"/>
                    </a:lnTo>
                    <a:lnTo>
                      <a:pt x="19" y="62"/>
                    </a:lnTo>
                    <a:lnTo>
                      <a:pt x="20" y="63"/>
                    </a:lnTo>
                    <a:lnTo>
                      <a:pt x="22" y="65"/>
                    </a:lnTo>
                    <a:lnTo>
                      <a:pt x="21" y="66"/>
                    </a:lnTo>
                    <a:lnTo>
                      <a:pt x="20" y="65"/>
                    </a:lnTo>
                    <a:lnTo>
                      <a:pt x="20" y="65"/>
                    </a:lnTo>
                    <a:lnTo>
                      <a:pt x="18" y="64"/>
                    </a:lnTo>
                    <a:lnTo>
                      <a:pt x="18" y="64"/>
                    </a:lnTo>
                    <a:lnTo>
                      <a:pt x="17" y="64"/>
                    </a:lnTo>
                    <a:lnTo>
                      <a:pt x="17" y="64"/>
                    </a:lnTo>
                    <a:lnTo>
                      <a:pt x="16" y="65"/>
                    </a:lnTo>
                    <a:lnTo>
                      <a:pt x="16" y="65"/>
                    </a:lnTo>
                    <a:lnTo>
                      <a:pt x="17" y="65"/>
                    </a:lnTo>
                    <a:lnTo>
                      <a:pt x="18" y="67"/>
                    </a:lnTo>
                    <a:lnTo>
                      <a:pt x="20" y="66"/>
                    </a:lnTo>
                    <a:lnTo>
                      <a:pt x="21" y="67"/>
                    </a:lnTo>
                    <a:lnTo>
                      <a:pt x="21" y="68"/>
                    </a:lnTo>
                    <a:lnTo>
                      <a:pt x="21" y="68"/>
                    </a:lnTo>
                    <a:lnTo>
                      <a:pt x="20" y="68"/>
                    </a:lnTo>
                    <a:lnTo>
                      <a:pt x="19" y="69"/>
                    </a:lnTo>
                    <a:lnTo>
                      <a:pt x="19" y="70"/>
                    </a:lnTo>
                    <a:lnTo>
                      <a:pt x="20" y="70"/>
                    </a:lnTo>
                    <a:lnTo>
                      <a:pt x="20" y="70"/>
                    </a:lnTo>
                    <a:lnTo>
                      <a:pt x="22" y="69"/>
                    </a:lnTo>
                    <a:lnTo>
                      <a:pt x="24" y="68"/>
                    </a:lnTo>
                    <a:lnTo>
                      <a:pt x="24" y="70"/>
                    </a:lnTo>
                    <a:lnTo>
                      <a:pt x="25" y="73"/>
                    </a:lnTo>
                    <a:lnTo>
                      <a:pt x="25" y="73"/>
                    </a:lnTo>
                    <a:lnTo>
                      <a:pt x="26" y="73"/>
                    </a:lnTo>
                    <a:lnTo>
                      <a:pt x="28" y="73"/>
                    </a:lnTo>
                    <a:lnTo>
                      <a:pt x="28" y="72"/>
                    </a:lnTo>
                    <a:lnTo>
                      <a:pt x="31" y="71"/>
                    </a:lnTo>
                    <a:lnTo>
                      <a:pt x="32" y="69"/>
                    </a:lnTo>
                    <a:lnTo>
                      <a:pt x="34" y="70"/>
                    </a:lnTo>
                    <a:lnTo>
                      <a:pt x="34" y="70"/>
                    </a:lnTo>
                    <a:lnTo>
                      <a:pt x="35" y="68"/>
                    </a:lnTo>
                    <a:lnTo>
                      <a:pt x="37" y="69"/>
                    </a:lnTo>
                    <a:lnTo>
                      <a:pt x="37" y="68"/>
                    </a:lnTo>
                    <a:lnTo>
                      <a:pt x="37" y="68"/>
                    </a:lnTo>
                    <a:lnTo>
                      <a:pt x="39" y="66"/>
                    </a:lnTo>
                    <a:lnTo>
                      <a:pt x="39" y="68"/>
                    </a:lnTo>
                    <a:lnTo>
                      <a:pt x="39" y="69"/>
                    </a:lnTo>
                    <a:lnTo>
                      <a:pt x="40" y="70"/>
                    </a:lnTo>
                    <a:lnTo>
                      <a:pt x="42" y="70"/>
                    </a:lnTo>
                    <a:lnTo>
                      <a:pt x="44" y="69"/>
                    </a:lnTo>
                    <a:lnTo>
                      <a:pt x="46" y="68"/>
                    </a:lnTo>
                    <a:lnTo>
                      <a:pt x="46" y="67"/>
                    </a:lnTo>
                    <a:lnTo>
                      <a:pt x="47" y="67"/>
                    </a:lnTo>
                    <a:lnTo>
                      <a:pt x="47" y="68"/>
                    </a:lnTo>
                    <a:lnTo>
                      <a:pt x="46" y="69"/>
                    </a:lnTo>
                    <a:lnTo>
                      <a:pt x="44" y="70"/>
                    </a:lnTo>
                    <a:lnTo>
                      <a:pt x="46" y="71"/>
                    </a:lnTo>
                    <a:lnTo>
                      <a:pt x="47" y="71"/>
                    </a:lnTo>
                    <a:lnTo>
                      <a:pt x="48" y="71"/>
                    </a:lnTo>
                    <a:lnTo>
                      <a:pt x="48" y="71"/>
                    </a:lnTo>
                    <a:lnTo>
                      <a:pt x="49" y="70"/>
                    </a:lnTo>
                    <a:lnTo>
                      <a:pt x="51" y="69"/>
                    </a:lnTo>
                    <a:lnTo>
                      <a:pt x="51" y="71"/>
                    </a:lnTo>
                    <a:lnTo>
                      <a:pt x="51" y="72"/>
                    </a:lnTo>
                    <a:lnTo>
                      <a:pt x="56" y="75"/>
                    </a:lnTo>
                    <a:lnTo>
                      <a:pt x="58" y="75"/>
                    </a:lnTo>
                    <a:lnTo>
                      <a:pt x="58" y="74"/>
                    </a:lnTo>
                    <a:lnTo>
                      <a:pt x="60" y="73"/>
                    </a:lnTo>
                    <a:lnTo>
                      <a:pt x="61" y="73"/>
                    </a:lnTo>
                    <a:lnTo>
                      <a:pt x="61" y="72"/>
                    </a:lnTo>
                    <a:lnTo>
                      <a:pt x="61" y="70"/>
                    </a:lnTo>
                    <a:lnTo>
                      <a:pt x="60" y="69"/>
                    </a:lnTo>
                    <a:lnTo>
                      <a:pt x="60" y="68"/>
                    </a:lnTo>
                    <a:lnTo>
                      <a:pt x="61" y="69"/>
                    </a:lnTo>
                    <a:lnTo>
                      <a:pt x="61" y="67"/>
                    </a:lnTo>
                    <a:lnTo>
                      <a:pt x="61" y="66"/>
                    </a:lnTo>
                    <a:lnTo>
                      <a:pt x="61" y="65"/>
                    </a:lnTo>
                    <a:lnTo>
                      <a:pt x="60" y="65"/>
                    </a:lnTo>
                    <a:lnTo>
                      <a:pt x="61" y="65"/>
                    </a:lnTo>
                    <a:lnTo>
                      <a:pt x="62" y="64"/>
                    </a:lnTo>
                    <a:lnTo>
                      <a:pt x="63" y="64"/>
                    </a:lnTo>
                    <a:lnTo>
                      <a:pt x="63" y="65"/>
                    </a:lnTo>
                    <a:lnTo>
                      <a:pt x="63" y="66"/>
                    </a:lnTo>
                    <a:lnTo>
                      <a:pt x="64" y="66"/>
                    </a:lnTo>
                    <a:lnTo>
                      <a:pt x="64" y="65"/>
                    </a:lnTo>
                    <a:lnTo>
                      <a:pt x="65" y="65"/>
                    </a:lnTo>
                    <a:lnTo>
                      <a:pt x="65" y="65"/>
                    </a:lnTo>
                    <a:lnTo>
                      <a:pt x="66" y="62"/>
                    </a:lnTo>
                    <a:lnTo>
                      <a:pt x="67" y="61"/>
                    </a:lnTo>
                    <a:lnTo>
                      <a:pt x="68" y="59"/>
                    </a:lnTo>
                    <a:lnTo>
                      <a:pt x="68" y="57"/>
                    </a:lnTo>
                    <a:lnTo>
                      <a:pt x="70" y="57"/>
                    </a:lnTo>
                    <a:lnTo>
                      <a:pt x="70" y="57"/>
                    </a:lnTo>
                    <a:lnTo>
                      <a:pt x="69" y="58"/>
                    </a:lnTo>
                    <a:lnTo>
                      <a:pt x="69" y="59"/>
                    </a:lnTo>
                    <a:lnTo>
                      <a:pt x="68" y="62"/>
                    </a:lnTo>
                    <a:lnTo>
                      <a:pt x="66" y="65"/>
                    </a:lnTo>
                    <a:lnTo>
                      <a:pt x="66" y="65"/>
                    </a:lnTo>
                    <a:lnTo>
                      <a:pt x="65" y="66"/>
                    </a:lnTo>
                    <a:lnTo>
                      <a:pt x="64" y="67"/>
                    </a:lnTo>
                    <a:lnTo>
                      <a:pt x="63" y="67"/>
                    </a:lnTo>
                    <a:lnTo>
                      <a:pt x="63" y="68"/>
                    </a:lnTo>
                    <a:lnTo>
                      <a:pt x="63" y="69"/>
                    </a:lnTo>
                    <a:lnTo>
                      <a:pt x="63" y="69"/>
                    </a:lnTo>
                    <a:lnTo>
                      <a:pt x="63" y="69"/>
                    </a:lnTo>
                    <a:lnTo>
                      <a:pt x="65" y="70"/>
                    </a:lnTo>
                    <a:lnTo>
                      <a:pt x="65" y="71"/>
                    </a:lnTo>
                    <a:lnTo>
                      <a:pt x="66" y="72"/>
                    </a:lnTo>
                    <a:lnTo>
                      <a:pt x="67" y="72"/>
                    </a:lnTo>
                    <a:lnTo>
                      <a:pt x="69" y="72"/>
                    </a:lnTo>
                    <a:lnTo>
                      <a:pt x="71" y="73"/>
                    </a:lnTo>
                    <a:lnTo>
                      <a:pt x="71" y="73"/>
                    </a:lnTo>
                    <a:lnTo>
                      <a:pt x="72" y="73"/>
                    </a:lnTo>
                    <a:lnTo>
                      <a:pt x="73" y="74"/>
                    </a:lnTo>
                    <a:lnTo>
                      <a:pt x="75" y="73"/>
                    </a:lnTo>
                    <a:lnTo>
                      <a:pt x="76" y="72"/>
                    </a:lnTo>
                    <a:lnTo>
                      <a:pt x="78" y="71"/>
                    </a:lnTo>
                    <a:lnTo>
                      <a:pt x="78" y="71"/>
                    </a:lnTo>
                    <a:lnTo>
                      <a:pt x="79" y="70"/>
                    </a:lnTo>
                    <a:lnTo>
                      <a:pt x="79" y="70"/>
                    </a:lnTo>
                    <a:lnTo>
                      <a:pt x="79" y="69"/>
                    </a:lnTo>
                    <a:lnTo>
                      <a:pt x="81" y="68"/>
                    </a:lnTo>
                    <a:lnTo>
                      <a:pt x="81" y="68"/>
                    </a:lnTo>
                    <a:lnTo>
                      <a:pt x="81" y="69"/>
                    </a:lnTo>
                    <a:lnTo>
                      <a:pt x="80" y="70"/>
                    </a:lnTo>
                    <a:lnTo>
                      <a:pt x="79" y="71"/>
                    </a:lnTo>
                    <a:lnTo>
                      <a:pt x="79" y="71"/>
                    </a:lnTo>
                    <a:lnTo>
                      <a:pt x="79" y="72"/>
                    </a:lnTo>
                    <a:lnTo>
                      <a:pt x="80" y="72"/>
                    </a:lnTo>
                    <a:lnTo>
                      <a:pt x="80" y="72"/>
                    </a:lnTo>
                    <a:lnTo>
                      <a:pt x="79" y="73"/>
                    </a:lnTo>
                    <a:lnTo>
                      <a:pt x="77" y="73"/>
                    </a:lnTo>
                    <a:lnTo>
                      <a:pt x="76" y="74"/>
                    </a:lnTo>
                    <a:lnTo>
                      <a:pt x="75" y="75"/>
                    </a:lnTo>
                    <a:lnTo>
                      <a:pt x="74" y="75"/>
                    </a:lnTo>
                    <a:lnTo>
                      <a:pt x="73" y="75"/>
                    </a:lnTo>
                    <a:lnTo>
                      <a:pt x="73" y="75"/>
                    </a:lnTo>
                    <a:lnTo>
                      <a:pt x="73" y="77"/>
                    </a:lnTo>
                    <a:lnTo>
                      <a:pt x="74" y="77"/>
                    </a:lnTo>
                    <a:lnTo>
                      <a:pt x="74" y="77"/>
                    </a:lnTo>
                    <a:lnTo>
                      <a:pt x="76" y="76"/>
                    </a:lnTo>
                    <a:lnTo>
                      <a:pt x="76" y="76"/>
                    </a:lnTo>
                    <a:lnTo>
                      <a:pt x="77" y="75"/>
                    </a:lnTo>
                    <a:lnTo>
                      <a:pt x="77" y="76"/>
                    </a:lnTo>
                    <a:lnTo>
                      <a:pt x="80" y="76"/>
                    </a:lnTo>
                    <a:lnTo>
                      <a:pt x="80" y="75"/>
                    </a:lnTo>
                    <a:lnTo>
                      <a:pt x="81" y="74"/>
                    </a:lnTo>
                    <a:lnTo>
                      <a:pt x="82" y="74"/>
                    </a:lnTo>
                    <a:lnTo>
                      <a:pt x="82" y="74"/>
                    </a:lnTo>
                    <a:lnTo>
                      <a:pt x="84" y="75"/>
                    </a:lnTo>
                    <a:lnTo>
                      <a:pt x="84" y="75"/>
                    </a:lnTo>
                    <a:lnTo>
                      <a:pt x="85" y="75"/>
                    </a:lnTo>
                    <a:lnTo>
                      <a:pt x="86" y="75"/>
                    </a:lnTo>
                    <a:lnTo>
                      <a:pt x="87" y="75"/>
                    </a:lnTo>
                    <a:lnTo>
                      <a:pt x="87" y="74"/>
                    </a:lnTo>
                    <a:lnTo>
                      <a:pt x="87" y="74"/>
                    </a:lnTo>
                    <a:lnTo>
                      <a:pt x="87" y="74"/>
                    </a:lnTo>
                    <a:lnTo>
                      <a:pt x="86" y="73"/>
                    </a:lnTo>
                    <a:lnTo>
                      <a:pt x="86" y="73"/>
                    </a:lnTo>
                    <a:lnTo>
                      <a:pt x="86" y="72"/>
                    </a:lnTo>
                    <a:lnTo>
                      <a:pt x="86" y="69"/>
                    </a:lnTo>
                    <a:lnTo>
                      <a:pt x="84" y="67"/>
                    </a:lnTo>
                    <a:lnTo>
                      <a:pt x="84" y="66"/>
                    </a:lnTo>
                    <a:lnTo>
                      <a:pt x="84" y="66"/>
                    </a:lnTo>
                    <a:lnTo>
                      <a:pt x="86" y="64"/>
                    </a:lnTo>
                    <a:lnTo>
                      <a:pt x="87" y="63"/>
                    </a:lnTo>
                    <a:lnTo>
                      <a:pt x="86" y="62"/>
                    </a:lnTo>
                    <a:lnTo>
                      <a:pt x="86" y="61"/>
                    </a:lnTo>
                    <a:lnTo>
                      <a:pt x="85" y="61"/>
                    </a:lnTo>
                    <a:lnTo>
                      <a:pt x="86" y="60"/>
                    </a:lnTo>
                    <a:lnTo>
                      <a:pt x="86" y="60"/>
                    </a:lnTo>
                    <a:lnTo>
                      <a:pt x="86" y="60"/>
                    </a:lnTo>
                    <a:lnTo>
                      <a:pt x="87" y="60"/>
                    </a:lnTo>
                    <a:lnTo>
                      <a:pt x="87" y="61"/>
                    </a:lnTo>
                    <a:lnTo>
                      <a:pt x="88" y="61"/>
                    </a:lnTo>
                    <a:lnTo>
                      <a:pt x="88" y="61"/>
                    </a:lnTo>
                    <a:lnTo>
                      <a:pt x="88" y="61"/>
                    </a:lnTo>
                    <a:lnTo>
                      <a:pt x="90" y="59"/>
                    </a:lnTo>
                    <a:lnTo>
                      <a:pt x="90" y="58"/>
                    </a:lnTo>
                    <a:lnTo>
                      <a:pt x="90" y="57"/>
                    </a:lnTo>
                    <a:lnTo>
                      <a:pt x="91" y="57"/>
                    </a:lnTo>
                    <a:lnTo>
                      <a:pt x="92" y="57"/>
                    </a:lnTo>
                    <a:lnTo>
                      <a:pt x="93" y="57"/>
                    </a:lnTo>
                    <a:lnTo>
                      <a:pt x="96" y="55"/>
                    </a:lnTo>
                    <a:lnTo>
                      <a:pt x="96" y="55"/>
                    </a:lnTo>
                    <a:lnTo>
                      <a:pt x="96" y="56"/>
                    </a:lnTo>
                    <a:lnTo>
                      <a:pt x="95" y="57"/>
                    </a:lnTo>
                    <a:lnTo>
                      <a:pt x="93" y="58"/>
                    </a:lnTo>
                    <a:lnTo>
                      <a:pt x="92" y="60"/>
                    </a:lnTo>
                    <a:lnTo>
                      <a:pt x="90" y="61"/>
                    </a:lnTo>
                    <a:lnTo>
                      <a:pt x="89" y="63"/>
                    </a:lnTo>
                    <a:lnTo>
                      <a:pt x="88" y="65"/>
                    </a:lnTo>
                    <a:lnTo>
                      <a:pt x="88" y="65"/>
                    </a:lnTo>
                    <a:lnTo>
                      <a:pt x="86" y="66"/>
                    </a:lnTo>
                    <a:lnTo>
                      <a:pt x="86" y="67"/>
                    </a:lnTo>
                    <a:lnTo>
                      <a:pt x="88" y="69"/>
                    </a:lnTo>
                    <a:lnTo>
                      <a:pt x="87" y="72"/>
                    </a:lnTo>
                    <a:lnTo>
                      <a:pt x="88" y="73"/>
                    </a:lnTo>
                    <a:lnTo>
                      <a:pt x="89" y="73"/>
                    </a:lnTo>
                    <a:lnTo>
                      <a:pt x="91" y="73"/>
                    </a:lnTo>
                    <a:lnTo>
                      <a:pt x="94" y="73"/>
                    </a:lnTo>
                    <a:lnTo>
                      <a:pt x="95" y="72"/>
                    </a:lnTo>
                    <a:lnTo>
                      <a:pt x="97" y="72"/>
                    </a:lnTo>
                    <a:lnTo>
                      <a:pt x="97" y="73"/>
                    </a:lnTo>
                    <a:lnTo>
                      <a:pt x="96" y="73"/>
                    </a:lnTo>
                    <a:lnTo>
                      <a:pt x="95" y="74"/>
                    </a:lnTo>
                    <a:lnTo>
                      <a:pt x="94" y="75"/>
                    </a:lnTo>
                    <a:lnTo>
                      <a:pt x="92" y="74"/>
                    </a:lnTo>
                    <a:lnTo>
                      <a:pt x="90" y="75"/>
                    </a:lnTo>
                    <a:lnTo>
                      <a:pt x="89" y="75"/>
                    </a:lnTo>
                    <a:lnTo>
                      <a:pt x="87" y="76"/>
                    </a:lnTo>
                    <a:lnTo>
                      <a:pt x="86" y="76"/>
                    </a:lnTo>
                    <a:lnTo>
                      <a:pt x="86" y="77"/>
                    </a:lnTo>
                    <a:lnTo>
                      <a:pt x="87" y="77"/>
                    </a:lnTo>
                    <a:lnTo>
                      <a:pt x="88" y="78"/>
                    </a:lnTo>
                    <a:lnTo>
                      <a:pt x="89" y="80"/>
                    </a:lnTo>
                    <a:lnTo>
                      <a:pt x="87" y="80"/>
                    </a:lnTo>
                    <a:lnTo>
                      <a:pt x="87" y="79"/>
                    </a:lnTo>
                    <a:lnTo>
                      <a:pt x="86" y="78"/>
                    </a:lnTo>
                    <a:lnTo>
                      <a:pt x="86" y="78"/>
                    </a:lnTo>
                    <a:lnTo>
                      <a:pt x="85" y="78"/>
                    </a:lnTo>
                    <a:lnTo>
                      <a:pt x="85" y="77"/>
                    </a:lnTo>
                    <a:lnTo>
                      <a:pt x="84" y="77"/>
                    </a:lnTo>
                    <a:lnTo>
                      <a:pt x="83" y="77"/>
                    </a:lnTo>
                    <a:lnTo>
                      <a:pt x="82" y="77"/>
                    </a:lnTo>
                    <a:lnTo>
                      <a:pt x="81" y="78"/>
                    </a:lnTo>
                    <a:lnTo>
                      <a:pt x="80" y="78"/>
                    </a:lnTo>
                    <a:lnTo>
                      <a:pt x="76" y="78"/>
                    </a:lnTo>
                    <a:lnTo>
                      <a:pt x="76" y="78"/>
                    </a:lnTo>
                    <a:lnTo>
                      <a:pt x="75" y="79"/>
                    </a:lnTo>
                    <a:lnTo>
                      <a:pt x="75" y="81"/>
                    </a:lnTo>
                    <a:lnTo>
                      <a:pt x="75" y="81"/>
                    </a:lnTo>
                    <a:lnTo>
                      <a:pt x="75" y="81"/>
                    </a:lnTo>
                    <a:lnTo>
                      <a:pt x="75" y="82"/>
                    </a:lnTo>
                    <a:lnTo>
                      <a:pt x="76" y="83"/>
                    </a:lnTo>
                    <a:lnTo>
                      <a:pt x="76" y="87"/>
                    </a:lnTo>
                    <a:lnTo>
                      <a:pt x="77" y="88"/>
                    </a:lnTo>
                    <a:lnTo>
                      <a:pt x="79" y="89"/>
                    </a:lnTo>
                    <a:lnTo>
                      <a:pt x="79" y="89"/>
                    </a:lnTo>
                    <a:lnTo>
                      <a:pt x="79" y="90"/>
                    </a:lnTo>
                    <a:lnTo>
                      <a:pt x="79" y="91"/>
                    </a:lnTo>
                    <a:lnTo>
                      <a:pt x="78" y="91"/>
                    </a:lnTo>
                    <a:lnTo>
                      <a:pt x="78" y="92"/>
                    </a:lnTo>
                    <a:lnTo>
                      <a:pt x="76" y="94"/>
                    </a:lnTo>
                    <a:lnTo>
                      <a:pt x="76" y="93"/>
                    </a:lnTo>
                    <a:lnTo>
                      <a:pt x="77" y="92"/>
                    </a:lnTo>
                    <a:lnTo>
                      <a:pt x="77" y="91"/>
                    </a:lnTo>
                    <a:lnTo>
                      <a:pt x="77" y="89"/>
                    </a:lnTo>
                    <a:lnTo>
                      <a:pt x="76" y="88"/>
                    </a:lnTo>
                    <a:lnTo>
                      <a:pt x="74" y="86"/>
                    </a:lnTo>
                    <a:lnTo>
                      <a:pt x="73" y="87"/>
                    </a:lnTo>
                    <a:lnTo>
                      <a:pt x="72" y="88"/>
                    </a:lnTo>
                    <a:lnTo>
                      <a:pt x="70" y="89"/>
                    </a:lnTo>
                    <a:lnTo>
                      <a:pt x="69" y="90"/>
                    </a:lnTo>
                    <a:lnTo>
                      <a:pt x="68" y="91"/>
                    </a:lnTo>
                    <a:lnTo>
                      <a:pt x="69" y="88"/>
                    </a:lnTo>
                    <a:lnTo>
                      <a:pt x="70" y="87"/>
                    </a:lnTo>
                    <a:lnTo>
                      <a:pt x="73" y="86"/>
                    </a:lnTo>
                    <a:lnTo>
                      <a:pt x="74" y="85"/>
                    </a:lnTo>
                    <a:lnTo>
                      <a:pt x="74" y="83"/>
                    </a:lnTo>
                    <a:lnTo>
                      <a:pt x="74" y="83"/>
                    </a:lnTo>
                    <a:lnTo>
                      <a:pt x="73" y="81"/>
                    </a:lnTo>
                    <a:lnTo>
                      <a:pt x="73" y="80"/>
                    </a:lnTo>
                    <a:lnTo>
                      <a:pt x="73" y="80"/>
                    </a:lnTo>
                    <a:lnTo>
                      <a:pt x="72" y="80"/>
                    </a:lnTo>
                    <a:lnTo>
                      <a:pt x="71" y="80"/>
                    </a:lnTo>
                    <a:lnTo>
                      <a:pt x="70" y="78"/>
                    </a:lnTo>
                    <a:lnTo>
                      <a:pt x="70" y="78"/>
                    </a:lnTo>
                    <a:lnTo>
                      <a:pt x="70" y="76"/>
                    </a:lnTo>
                    <a:lnTo>
                      <a:pt x="69" y="75"/>
                    </a:lnTo>
                    <a:lnTo>
                      <a:pt x="68" y="74"/>
                    </a:lnTo>
                    <a:lnTo>
                      <a:pt x="67" y="74"/>
                    </a:lnTo>
                    <a:lnTo>
                      <a:pt x="66" y="74"/>
                    </a:lnTo>
                    <a:lnTo>
                      <a:pt x="66" y="74"/>
                    </a:lnTo>
                    <a:lnTo>
                      <a:pt x="64" y="73"/>
                    </a:lnTo>
                    <a:lnTo>
                      <a:pt x="64" y="72"/>
                    </a:lnTo>
                    <a:lnTo>
                      <a:pt x="63" y="73"/>
                    </a:lnTo>
                    <a:lnTo>
                      <a:pt x="62" y="76"/>
                    </a:lnTo>
                    <a:lnTo>
                      <a:pt x="61" y="77"/>
                    </a:lnTo>
                    <a:lnTo>
                      <a:pt x="61" y="77"/>
                    </a:lnTo>
                    <a:lnTo>
                      <a:pt x="60" y="76"/>
                    </a:lnTo>
                    <a:lnTo>
                      <a:pt x="58" y="77"/>
                    </a:lnTo>
                    <a:lnTo>
                      <a:pt x="57" y="78"/>
                    </a:lnTo>
                    <a:lnTo>
                      <a:pt x="56" y="80"/>
                    </a:lnTo>
                    <a:lnTo>
                      <a:pt x="55" y="81"/>
                    </a:lnTo>
                    <a:lnTo>
                      <a:pt x="55" y="81"/>
                    </a:lnTo>
                    <a:lnTo>
                      <a:pt x="54" y="81"/>
                    </a:lnTo>
                    <a:lnTo>
                      <a:pt x="55" y="78"/>
                    </a:lnTo>
                    <a:lnTo>
                      <a:pt x="55" y="78"/>
                    </a:lnTo>
                    <a:lnTo>
                      <a:pt x="53" y="78"/>
                    </a:lnTo>
                    <a:lnTo>
                      <a:pt x="53" y="78"/>
                    </a:lnTo>
                    <a:lnTo>
                      <a:pt x="52" y="79"/>
                    </a:lnTo>
                    <a:lnTo>
                      <a:pt x="51" y="79"/>
                    </a:lnTo>
                    <a:lnTo>
                      <a:pt x="52" y="78"/>
                    </a:lnTo>
                    <a:lnTo>
                      <a:pt x="52" y="77"/>
                    </a:lnTo>
                    <a:lnTo>
                      <a:pt x="53" y="77"/>
                    </a:lnTo>
                    <a:lnTo>
                      <a:pt x="52" y="75"/>
                    </a:lnTo>
                    <a:lnTo>
                      <a:pt x="51" y="75"/>
                    </a:lnTo>
                    <a:lnTo>
                      <a:pt x="50" y="75"/>
                    </a:lnTo>
                    <a:lnTo>
                      <a:pt x="49" y="74"/>
                    </a:lnTo>
                    <a:lnTo>
                      <a:pt x="48" y="74"/>
                    </a:lnTo>
                    <a:lnTo>
                      <a:pt x="48" y="74"/>
                    </a:lnTo>
                    <a:lnTo>
                      <a:pt x="45" y="74"/>
                    </a:lnTo>
                    <a:lnTo>
                      <a:pt x="45" y="74"/>
                    </a:lnTo>
                    <a:lnTo>
                      <a:pt x="43" y="73"/>
                    </a:lnTo>
                    <a:lnTo>
                      <a:pt x="43" y="72"/>
                    </a:lnTo>
                    <a:lnTo>
                      <a:pt x="40" y="72"/>
                    </a:lnTo>
                    <a:lnTo>
                      <a:pt x="39" y="73"/>
                    </a:lnTo>
                    <a:lnTo>
                      <a:pt x="39" y="74"/>
                    </a:lnTo>
                    <a:lnTo>
                      <a:pt x="39" y="74"/>
                    </a:lnTo>
                    <a:lnTo>
                      <a:pt x="38" y="74"/>
                    </a:lnTo>
                    <a:lnTo>
                      <a:pt x="38" y="75"/>
                    </a:lnTo>
                    <a:lnTo>
                      <a:pt x="37" y="76"/>
                    </a:lnTo>
                    <a:lnTo>
                      <a:pt x="37" y="75"/>
                    </a:lnTo>
                    <a:lnTo>
                      <a:pt x="37" y="74"/>
                    </a:lnTo>
                    <a:lnTo>
                      <a:pt x="38" y="72"/>
                    </a:lnTo>
                    <a:lnTo>
                      <a:pt x="37" y="72"/>
                    </a:lnTo>
                    <a:lnTo>
                      <a:pt x="36" y="73"/>
                    </a:lnTo>
                    <a:lnTo>
                      <a:pt x="34" y="73"/>
                    </a:lnTo>
                    <a:lnTo>
                      <a:pt x="34" y="73"/>
                    </a:lnTo>
                    <a:lnTo>
                      <a:pt x="33" y="72"/>
                    </a:lnTo>
                    <a:lnTo>
                      <a:pt x="32" y="73"/>
                    </a:lnTo>
                    <a:lnTo>
                      <a:pt x="32" y="74"/>
                    </a:lnTo>
                    <a:lnTo>
                      <a:pt x="33" y="74"/>
                    </a:lnTo>
                    <a:lnTo>
                      <a:pt x="32" y="75"/>
                    </a:lnTo>
                    <a:lnTo>
                      <a:pt x="32" y="74"/>
                    </a:lnTo>
                    <a:lnTo>
                      <a:pt x="31" y="74"/>
                    </a:lnTo>
                    <a:lnTo>
                      <a:pt x="30" y="74"/>
                    </a:lnTo>
                    <a:lnTo>
                      <a:pt x="29" y="74"/>
                    </a:lnTo>
                    <a:lnTo>
                      <a:pt x="29" y="74"/>
                    </a:lnTo>
                    <a:lnTo>
                      <a:pt x="27" y="75"/>
                    </a:lnTo>
                    <a:lnTo>
                      <a:pt x="27" y="75"/>
                    </a:lnTo>
                    <a:lnTo>
                      <a:pt x="27" y="76"/>
                    </a:lnTo>
                    <a:lnTo>
                      <a:pt x="26" y="78"/>
                    </a:lnTo>
                    <a:lnTo>
                      <a:pt x="26" y="78"/>
                    </a:lnTo>
                    <a:lnTo>
                      <a:pt x="26" y="78"/>
                    </a:lnTo>
                    <a:lnTo>
                      <a:pt x="26" y="77"/>
                    </a:lnTo>
                    <a:lnTo>
                      <a:pt x="26" y="76"/>
                    </a:lnTo>
                    <a:lnTo>
                      <a:pt x="25" y="76"/>
                    </a:lnTo>
                    <a:lnTo>
                      <a:pt x="22" y="75"/>
                    </a:lnTo>
                    <a:lnTo>
                      <a:pt x="21" y="74"/>
                    </a:lnTo>
                    <a:lnTo>
                      <a:pt x="21" y="73"/>
                    </a:lnTo>
                    <a:lnTo>
                      <a:pt x="20" y="73"/>
                    </a:lnTo>
                    <a:lnTo>
                      <a:pt x="20" y="73"/>
                    </a:lnTo>
                    <a:lnTo>
                      <a:pt x="18" y="72"/>
                    </a:lnTo>
                    <a:lnTo>
                      <a:pt x="17" y="72"/>
                    </a:lnTo>
                    <a:lnTo>
                      <a:pt x="17" y="71"/>
                    </a:lnTo>
                    <a:lnTo>
                      <a:pt x="14" y="72"/>
                    </a:lnTo>
                    <a:lnTo>
                      <a:pt x="14" y="72"/>
                    </a:lnTo>
                    <a:lnTo>
                      <a:pt x="13" y="73"/>
                    </a:lnTo>
                    <a:lnTo>
                      <a:pt x="13" y="73"/>
                    </a:lnTo>
                    <a:lnTo>
                      <a:pt x="13" y="74"/>
                    </a:lnTo>
                    <a:lnTo>
                      <a:pt x="13" y="77"/>
                    </a:lnTo>
                    <a:lnTo>
                      <a:pt x="13" y="78"/>
                    </a:lnTo>
                    <a:lnTo>
                      <a:pt x="13" y="78"/>
                    </a:lnTo>
                    <a:lnTo>
                      <a:pt x="14" y="77"/>
                    </a:lnTo>
                    <a:lnTo>
                      <a:pt x="17" y="77"/>
                    </a:lnTo>
                    <a:lnTo>
                      <a:pt x="17" y="77"/>
                    </a:lnTo>
                    <a:lnTo>
                      <a:pt x="17" y="78"/>
                    </a:lnTo>
                    <a:lnTo>
                      <a:pt x="17" y="78"/>
                    </a:lnTo>
                    <a:lnTo>
                      <a:pt x="17" y="78"/>
                    </a:lnTo>
                    <a:lnTo>
                      <a:pt x="17" y="79"/>
                    </a:lnTo>
                    <a:lnTo>
                      <a:pt x="19" y="79"/>
                    </a:lnTo>
                    <a:lnTo>
                      <a:pt x="19" y="79"/>
                    </a:lnTo>
                    <a:lnTo>
                      <a:pt x="16" y="79"/>
                    </a:lnTo>
                    <a:lnTo>
                      <a:pt x="16" y="79"/>
                    </a:lnTo>
                    <a:lnTo>
                      <a:pt x="15" y="79"/>
                    </a:lnTo>
                    <a:lnTo>
                      <a:pt x="15" y="80"/>
                    </a:lnTo>
                    <a:lnTo>
                      <a:pt x="15" y="81"/>
                    </a:lnTo>
                    <a:lnTo>
                      <a:pt x="15" y="81"/>
                    </a:lnTo>
                    <a:lnTo>
                      <a:pt x="14" y="81"/>
                    </a:lnTo>
                    <a:lnTo>
                      <a:pt x="14" y="80"/>
                    </a:lnTo>
                    <a:lnTo>
                      <a:pt x="11" y="79"/>
                    </a:lnTo>
                    <a:lnTo>
                      <a:pt x="11" y="80"/>
                    </a:lnTo>
                    <a:lnTo>
                      <a:pt x="12" y="82"/>
                    </a:lnTo>
                    <a:lnTo>
                      <a:pt x="12" y="84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3" y="87"/>
                    </a:lnTo>
                    <a:lnTo>
                      <a:pt x="13" y="87"/>
                    </a:lnTo>
                    <a:lnTo>
                      <a:pt x="14" y="87"/>
                    </a:lnTo>
                    <a:lnTo>
                      <a:pt x="15" y="87"/>
                    </a:lnTo>
                    <a:lnTo>
                      <a:pt x="16" y="86"/>
                    </a:lnTo>
                    <a:lnTo>
                      <a:pt x="16" y="88"/>
                    </a:lnTo>
                    <a:lnTo>
                      <a:pt x="18" y="88"/>
                    </a:lnTo>
                    <a:lnTo>
                      <a:pt x="19" y="89"/>
                    </a:lnTo>
                    <a:lnTo>
                      <a:pt x="20" y="88"/>
                    </a:lnTo>
                    <a:lnTo>
                      <a:pt x="21" y="85"/>
                    </a:lnTo>
                    <a:lnTo>
                      <a:pt x="22" y="85"/>
                    </a:lnTo>
                    <a:lnTo>
                      <a:pt x="24" y="85"/>
                    </a:lnTo>
                    <a:lnTo>
                      <a:pt x="26" y="84"/>
                    </a:lnTo>
                    <a:lnTo>
                      <a:pt x="27" y="84"/>
                    </a:lnTo>
                    <a:lnTo>
                      <a:pt x="26" y="86"/>
                    </a:lnTo>
                    <a:lnTo>
                      <a:pt x="27" y="86"/>
                    </a:lnTo>
                    <a:lnTo>
                      <a:pt x="27" y="86"/>
                    </a:lnTo>
                    <a:lnTo>
                      <a:pt x="28" y="87"/>
                    </a:lnTo>
                    <a:lnTo>
                      <a:pt x="29" y="87"/>
                    </a:lnTo>
                    <a:lnTo>
                      <a:pt x="29" y="87"/>
                    </a:lnTo>
                    <a:lnTo>
                      <a:pt x="28" y="87"/>
                    </a:lnTo>
                    <a:lnTo>
                      <a:pt x="27" y="87"/>
                    </a:lnTo>
                    <a:lnTo>
                      <a:pt x="26" y="88"/>
                    </a:lnTo>
                    <a:lnTo>
                      <a:pt x="25" y="87"/>
                    </a:lnTo>
                    <a:lnTo>
                      <a:pt x="22" y="87"/>
                    </a:lnTo>
                    <a:lnTo>
                      <a:pt x="22" y="87"/>
                    </a:lnTo>
                    <a:lnTo>
                      <a:pt x="22" y="87"/>
                    </a:lnTo>
                    <a:lnTo>
                      <a:pt x="21" y="88"/>
                    </a:lnTo>
                    <a:lnTo>
                      <a:pt x="22" y="89"/>
                    </a:lnTo>
                    <a:lnTo>
                      <a:pt x="21" y="90"/>
                    </a:lnTo>
                    <a:lnTo>
                      <a:pt x="19" y="90"/>
                    </a:lnTo>
                    <a:lnTo>
                      <a:pt x="19" y="90"/>
                    </a:lnTo>
                    <a:lnTo>
                      <a:pt x="18" y="92"/>
                    </a:lnTo>
                    <a:lnTo>
                      <a:pt x="19" y="93"/>
                    </a:lnTo>
                    <a:lnTo>
                      <a:pt x="20" y="93"/>
                    </a:lnTo>
                    <a:lnTo>
                      <a:pt x="21" y="95"/>
                    </a:lnTo>
                    <a:lnTo>
                      <a:pt x="22" y="96"/>
                    </a:lnTo>
                    <a:lnTo>
                      <a:pt x="22" y="97"/>
                    </a:lnTo>
                    <a:lnTo>
                      <a:pt x="23" y="99"/>
                    </a:lnTo>
                    <a:lnTo>
                      <a:pt x="22" y="99"/>
                    </a:lnTo>
                    <a:lnTo>
                      <a:pt x="21" y="97"/>
                    </a:lnTo>
                    <a:lnTo>
                      <a:pt x="21" y="97"/>
                    </a:lnTo>
                    <a:lnTo>
                      <a:pt x="21" y="100"/>
                    </a:lnTo>
                    <a:lnTo>
                      <a:pt x="19" y="99"/>
                    </a:lnTo>
                    <a:lnTo>
                      <a:pt x="19" y="95"/>
                    </a:lnTo>
                    <a:lnTo>
                      <a:pt x="16" y="94"/>
                    </a:lnTo>
                    <a:lnTo>
                      <a:pt x="15" y="92"/>
                    </a:lnTo>
                    <a:lnTo>
                      <a:pt x="14" y="91"/>
                    </a:lnTo>
                    <a:lnTo>
                      <a:pt x="13" y="91"/>
                    </a:lnTo>
                    <a:lnTo>
                      <a:pt x="11" y="88"/>
                    </a:lnTo>
                    <a:lnTo>
                      <a:pt x="9" y="88"/>
                    </a:lnTo>
                    <a:lnTo>
                      <a:pt x="9" y="88"/>
                    </a:lnTo>
                    <a:lnTo>
                      <a:pt x="8" y="88"/>
                    </a:lnTo>
                    <a:lnTo>
                      <a:pt x="10" y="90"/>
                    </a:lnTo>
                    <a:lnTo>
                      <a:pt x="10" y="91"/>
                    </a:lnTo>
                    <a:lnTo>
                      <a:pt x="11" y="92"/>
                    </a:lnTo>
                    <a:lnTo>
                      <a:pt x="12" y="94"/>
                    </a:lnTo>
                    <a:lnTo>
                      <a:pt x="14" y="94"/>
                    </a:lnTo>
                    <a:lnTo>
                      <a:pt x="15" y="95"/>
                    </a:lnTo>
                    <a:lnTo>
                      <a:pt x="15" y="95"/>
                    </a:lnTo>
                    <a:lnTo>
                      <a:pt x="13" y="95"/>
                    </a:lnTo>
                    <a:lnTo>
                      <a:pt x="15" y="98"/>
                    </a:lnTo>
                    <a:lnTo>
                      <a:pt x="15" y="99"/>
                    </a:lnTo>
                    <a:lnTo>
                      <a:pt x="15" y="100"/>
                    </a:lnTo>
                    <a:lnTo>
                      <a:pt x="14" y="99"/>
                    </a:lnTo>
                    <a:lnTo>
                      <a:pt x="13" y="98"/>
                    </a:lnTo>
                    <a:lnTo>
                      <a:pt x="13" y="99"/>
                    </a:lnTo>
                    <a:lnTo>
                      <a:pt x="14" y="100"/>
                    </a:lnTo>
                    <a:lnTo>
                      <a:pt x="15" y="102"/>
                    </a:lnTo>
                    <a:lnTo>
                      <a:pt x="15" y="105"/>
                    </a:lnTo>
                    <a:lnTo>
                      <a:pt x="15" y="105"/>
                    </a:lnTo>
                    <a:lnTo>
                      <a:pt x="16" y="106"/>
                    </a:lnTo>
                    <a:lnTo>
                      <a:pt x="16" y="106"/>
                    </a:lnTo>
                    <a:lnTo>
                      <a:pt x="19" y="105"/>
                    </a:lnTo>
                    <a:lnTo>
                      <a:pt x="19" y="104"/>
                    </a:lnTo>
                    <a:lnTo>
                      <a:pt x="20" y="103"/>
                    </a:lnTo>
                    <a:lnTo>
                      <a:pt x="22" y="103"/>
                    </a:lnTo>
                    <a:lnTo>
                      <a:pt x="24" y="102"/>
                    </a:lnTo>
                    <a:lnTo>
                      <a:pt x="25" y="101"/>
                    </a:lnTo>
                    <a:lnTo>
                      <a:pt x="26" y="100"/>
                    </a:lnTo>
                    <a:lnTo>
                      <a:pt x="26" y="98"/>
                    </a:lnTo>
                    <a:lnTo>
                      <a:pt x="26" y="98"/>
                    </a:lnTo>
                    <a:lnTo>
                      <a:pt x="26" y="98"/>
                    </a:lnTo>
                    <a:lnTo>
                      <a:pt x="27" y="98"/>
                    </a:lnTo>
                    <a:lnTo>
                      <a:pt x="29" y="96"/>
                    </a:lnTo>
                    <a:lnTo>
                      <a:pt x="30" y="97"/>
                    </a:lnTo>
                    <a:lnTo>
                      <a:pt x="30" y="96"/>
                    </a:lnTo>
                    <a:lnTo>
                      <a:pt x="31" y="94"/>
                    </a:lnTo>
                    <a:lnTo>
                      <a:pt x="33" y="93"/>
                    </a:lnTo>
                    <a:lnTo>
                      <a:pt x="34" y="92"/>
                    </a:lnTo>
                    <a:lnTo>
                      <a:pt x="34" y="91"/>
                    </a:lnTo>
                    <a:lnTo>
                      <a:pt x="34" y="92"/>
                    </a:lnTo>
                    <a:lnTo>
                      <a:pt x="34" y="92"/>
                    </a:lnTo>
                    <a:lnTo>
                      <a:pt x="34" y="93"/>
                    </a:lnTo>
                    <a:lnTo>
                      <a:pt x="32" y="95"/>
                    </a:lnTo>
                    <a:lnTo>
                      <a:pt x="31" y="96"/>
                    </a:lnTo>
                    <a:lnTo>
                      <a:pt x="30" y="96"/>
                    </a:lnTo>
                    <a:lnTo>
                      <a:pt x="30" y="97"/>
                    </a:lnTo>
                    <a:lnTo>
                      <a:pt x="30" y="98"/>
                    </a:lnTo>
                    <a:lnTo>
                      <a:pt x="33" y="99"/>
                    </a:lnTo>
                    <a:lnTo>
                      <a:pt x="32" y="99"/>
                    </a:lnTo>
                    <a:lnTo>
                      <a:pt x="32" y="100"/>
                    </a:lnTo>
                    <a:lnTo>
                      <a:pt x="32" y="102"/>
                    </a:lnTo>
                    <a:lnTo>
                      <a:pt x="31" y="104"/>
                    </a:lnTo>
                    <a:lnTo>
                      <a:pt x="31" y="106"/>
                    </a:lnTo>
                    <a:lnTo>
                      <a:pt x="30" y="108"/>
                    </a:lnTo>
                    <a:lnTo>
                      <a:pt x="30" y="108"/>
                    </a:lnTo>
                    <a:lnTo>
                      <a:pt x="29" y="112"/>
                    </a:lnTo>
                    <a:lnTo>
                      <a:pt x="29" y="113"/>
                    </a:lnTo>
                    <a:lnTo>
                      <a:pt x="29" y="114"/>
                    </a:lnTo>
                    <a:lnTo>
                      <a:pt x="27" y="114"/>
                    </a:lnTo>
                    <a:lnTo>
                      <a:pt x="26" y="115"/>
                    </a:lnTo>
                    <a:lnTo>
                      <a:pt x="26" y="115"/>
                    </a:lnTo>
                    <a:lnTo>
                      <a:pt x="25" y="116"/>
                    </a:lnTo>
                    <a:lnTo>
                      <a:pt x="24" y="116"/>
                    </a:lnTo>
                    <a:lnTo>
                      <a:pt x="23" y="116"/>
                    </a:lnTo>
                    <a:lnTo>
                      <a:pt x="22" y="116"/>
                    </a:lnTo>
                    <a:lnTo>
                      <a:pt x="21" y="115"/>
                    </a:lnTo>
                    <a:lnTo>
                      <a:pt x="20" y="113"/>
                    </a:lnTo>
                    <a:lnTo>
                      <a:pt x="19" y="111"/>
                    </a:lnTo>
                    <a:lnTo>
                      <a:pt x="18" y="109"/>
                    </a:lnTo>
                    <a:lnTo>
                      <a:pt x="16" y="108"/>
                    </a:lnTo>
                    <a:lnTo>
                      <a:pt x="16" y="108"/>
                    </a:lnTo>
                    <a:lnTo>
                      <a:pt x="15" y="109"/>
                    </a:lnTo>
                    <a:lnTo>
                      <a:pt x="15" y="110"/>
                    </a:lnTo>
                    <a:lnTo>
                      <a:pt x="15" y="112"/>
                    </a:lnTo>
                    <a:lnTo>
                      <a:pt x="15" y="113"/>
                    </a:lnTo>
                    <a:lnTo>
                      <a:pt x="15" y="115"/>
                    </a:lnTo>
                    <a:lnTo>
                      <a:pt x="15" y="115"/>
                    </a:lnTo>
                    <a:lnTo>
                      <a:pt x="16" y="116"/>
                    </a:lnTo>
                    <a:lnTo>
                      <a:pt x="14" y="117"/>
                    </a:lnTo>
                    <a:lnTo>
                      <a:pt x="13" y="116"/>
                    </a:lnTo>
                    <a:lnTo>
                      <a:pt x="12" y="116"/>
                    </a:lnTo>
                    <a:lnTo>
                      <a:pt x="11" y="117"/>
                    </a:lnTo>
                    <a:lnTo>
                      <a:pt x="11" y="118"/>
                    </a:lnTo>
                    <a:lnTo>
                      <a:pt x="11" y="119"/>
                    </a:lnTo>
                    <a:lnTo>
                      <a:pt x="12" y="119"/>
                    </a:lnTo>
                    <a:lnTo>
                      <a:pt x="13" y="120"/>
                    </a:lnTo>
                    <a:lnTo>
                      <a:pt x="14" y="120"/>
                    </a:lnTo>
                    <a:lnTo>
                      <a:pt x="16" y="120"/>
                    </a:lnTo>
                    <a:lnTo>
                      <a:pt x="15" y="121"/>
                    </a:lnTo>
                    <a:lnTo>
                      <a:pt x="15" y="122"/>
                    </a:lnTo>
                    <a:lnTo>
                      <a:pt x="15" y="122"/>
                    </a:lnTo>
                    <a:lnTo>
                      <a:pt x="14" y="122"/>
                    </a:lnTo>
                    <a:lnTo>
                      <a:pt x="14" y="122"/>
                    </a:lnTo>
                    <a:lnTo>
                      <a:pt x="13" y="121"/>
                    </a:lnTo>
                    <a:lnTo>
                      <a:pt x="12" y="121"/>
                    </a:lnTo>
                    <a:lnTo>
                      <a:pt x="11" y="121"/>
                    </a:lnTo>
                    <a:lnTo>
                      <a:pt x="11" y="122"/>
                    </a:lnTo>
                    <a:lnTo>
                      <a:pt x="11" y="124"/>
                    </a:lnTo>
                    <a:lnTo>
                      <a:pt x="11" y="125"/>
                    </a:lnTo>
                    <a:lnTo>
                      <a:pt x="11" y="125"/>
                    </a:lnTo>
                    <a:lnTo>
                      <a:pt x="11" y="126"/>
                    </a:lnTo>
                    <a:lnTo>
                      <a:pt x="12" y="126"/>
                    </a:lnTo>
                    <a:lnTo>
                      <a:pt x="13" y="124"/>
                    </a:lnTo>
                    <a:lnTo>
                      <a:pt x="14" y="124"/>
                    </a:lnTo>
                    <a:lnTo>
                      <a:pt x="14" y="125"/>
                    </a:lnTo>
                    <a:lnTo>
                      <a:pt x="14" y="126"/>
                    </a:lnTo>
                    <a:lnTo>
                      <a:pt x="13" y="126"/>
                    </a:lnTo>
                    <a:lnTo>
                      <a:pt x="12" y="126"/>
                    </a:lnTo>
                    <a:lnTo>
                      <a:pt x="12" y="127"/>
                    </a:lnTo>
                    <a:lnTo>
                      <a:pt x="12" y="128"/>
                    </a:lnTo>
                    <a:lnTo>
                      <a:pt x="13" y="128"/>
                    </a:lnTo>
                    <a:lnTo>
                      <a:pt x="15" y="127"/>
                    </a:lnTo>
                    <a:lnTo>
                      <a:pt x="15" y="128"/>
                    </a:lnTo>
                    <a:lnTo>
                      <a:pt x="15" y="129"/>
                    </a:lnTo>
                    <a:lnTo>
                      <a:pt x="14" y="130"/>
                    </a:lnTo>
                    <a:lnTo>
                      <a:pt x="15" y="131"/>
                    </a:lnTo>
                    <a:lnTo>
                      <a:pt x="16" y="132"/>
                    </a:lnTo>
                    <a:lnTo>
                      <a:pt x="17" y="132"/>
                    </a:lnTo>
                    <a:lnTo>
                      <a:pt x="17" y="134"/>
                    </a:lnTo>
                    <a:lnTo>
                      <a:pt x="18" y="132"/>
                    </a:lnTo>
                    <a:lnTo>
                      <a:pt x="18" y="131"/>
                    </a:lnTo>
                    <a:lnTo>
                      <a:pt x="19" y="131"/>
                    </a:lnTo>
                    <a:lnTo>
                      <a:pt x="20" y="130"/>
                    </a:lnTo>
                    <a:lnTo>
                      <a:pt x="20" y="130"/>
                    </a:lnTo>
                    <a:lnTo>
                      <a:pt x="21" y="130"/>
                    </a:lnTo>
                    <a:lnTo>
                      <a:pt x="21" y="128"/>
                    </a:lnTo>
                    <a:lnTo>
                      <a:pt x="22" y="126"/>
                    </a:lnTo>
                    <a:lnTo>
                      <a:pt x="22" y="126"/>
                    </a:lnTo>
                    <a:lnTo>
                      <a:pt x="22" y="125"/>
                    </a:lnTo>
                    <a:lnTo>
                      <a:pt x="23" y="125"/>
                    </a:lnTo>
                    <a:lnTo>
                      <a:pt x="23" y="124"/>
                    </a:lnTo>
                    <a:lnTo>
                      <a:pt x="25" y="122"/>
                    </a:lnTo>
                    <a:lnTo>
                      <a:pt x="26" y="119"/>
                    </a:lnTo>
                    <a:lnTo>
                      <a:pt x="28" y="119"/>
                    </a:lnTo>
                    <a:lnTo>
                      <a:pt x="28" y="118"/>
                    </a:lnTo>
                    <a:lnTo>
                      <a:pt x="29" y="117"/>
                    </a:lnTo>
                    <a:lnTo>
                      <a:pt x="29" y="118"/>
                    </a:lnTo>
                    <a:lnTo>
                      <a:pt x="30" y="119"/>
                    </a:lnTo>
                    <a:lnTo>
                      <a:pt x="29" y="120"/>
                    </a:lnTo>
                    <a:lnTo>
                      <a:pt x="27" y="120"/>
                    </a:lnTo>
                    <a:lnTo>
                      <a:pt x="27" y="121"/>
                    </a:lnTo>
                    <a:lnTo>
                      <a:pt x="26" y="122"/>
                    </a:lnTo>
                    <a:lnTo>
                      <a:pt x="26" y="123"/>
                    </a:lnTo>
                    <a:lnTo>
                      <a:pt x="25" y="124"/>
                    </a:lnTo>
                    <a:lnTo>
                      <a:pt x="25" y="124"/>
                    </a:lnTo>
                    <a:lnTo>
                      <a:pt x="24" y="126"/>
                    </a:lnTo>
                    <a:lnTo>
                      <a:pt x="25" y="126"/>
                    </a:lnTo>
                    <a:lnTo>
                      <a:pt x="24" y="128"/>
                    </a:lnTo>
                    <a:lnTo>
                      <a:pt x="27" y="128"/>
                    </a:lnTo>
                    <a:lnTo>
                      <a:pt x="27" y="129"/>
                    </a:lnTo>
                    <a:lnTo>
                      <a:pt x="25" y="129"/>
                    </a:lnTo>
                    <a:lnTo>
                      <a:pt x="24" y="129"/>
                    </a:lnTo>
                    <a:lnTo>
                      <a:pt x="22" y="130"/>
                    </a:lnTo>
                    <a:lnTo>
                      <a:pt x="22" y="132"/>
                    </a:lnTo>
                    <a:lnTo>
                      <a:pt x="22" y="133"/>
                    </a:lnTo>
                    <a:lnTo>
                      <a:pt x="22" y="133"/>
                    </a:lnTo>
                    <a:lnTo>
                      <a:pt x="24" y="133"/>
                    </a:lnTo>
                    <a:lnTo>
                      <a:pt x="25" y="132"/>
                    </a:lnTo>
                    <a:lnTo>
                      <a:pt x="26" y="132"/>
                    </a:lnTo>
                    <a:lnTo>
                      <a:pt x="30" y="131"/>
                    </a:lnTo>
                    <a:lnTo>
                      <a:pt x="30" y="131"/>
                    </a:lnTo>
                    <a:lnTo>
                      <a:pt x="30" y="131"/>
                    </a:lnTo>
                    <a:lnTo>
                      <a:pt x="30" y="132"/>
                    </a:lnTo>
                    <a:lnTo>
                      <a:pt x="28" y="132"/>
                    </a:lnTo>
                    <a:lnTo>
                      <a:pt x="27" y="133"/>
                    </a:lnTo>
                    <a:lnTo>
                      <a:pt x="26" y="136"/>
                    </a:lnTo>
                    <a:lnTo>
                      <a:pt x="26" y="138"/>
                    </a:lnTo>
                    <a:lnTo>
                      <a:pt x="27" y="139"/>
                    </a:lnTo>
                    <a:lnTo>
                      <a:pt x="28" y="138"/>
                    </a:lnTo>
                    <a:lnTo>
                      <a:pt x="29" y="139"/>
                    </a:lnTo>
                    <a:lnTo>
                      <a:pt x="28" y="140"/>
                    </a:lnTo>
                    <a:lnTo>
                      <a:pt x="27" y="140"/>
                    </a:lnTo>
                    <a:lnTo>
                      <a:pt x="26" y="140"/>
                    </a:lnTo>
                    <a:lnTo>
                      <a:pt x="25" y="140"/>
                    </a:lnTo>
                    <a:lnTo>
                      <a:pt x="26" y="142"/>
                    </a:lnTo>
                    <a:lnTo>
                      <a:pt x="26" y="143"/>
                    </a:lnTo>
                    <a:lnTo>
                      <a:pt x="26" y="144"/>
                    </a:lnTo>
                    <a:lnTo>
                      <a:pt x="25" y="145"/>
                    </a:lnTo>
                    <a:lnTo>
                      <a:pt x="26" y="145"/>
                    </a:lnTo>
                    <a:lnTo>
                      <a:pt x="26" y="145"/>
                    </a:lnTo>
                    <a:lnTo>
                      <a:pt x="28" y="144"/>
                    </a:lnTo>
                    <a:lnTo>
                      <a:pt x="28" y="145"/>
                    </a:lnTo>
                    <a:lnTo>
                      <a:pt x="29" y="145"/>
                    </a:lnTo>
                    <a:lnTo>
                      <a:pt x="30" y="144"/>
                    </a:lnTo>
                    <a:lnTo>
                      <a:pt x="31" y="142"/>
                    </a:lnTo>
                    <a:lnTo>
                      <a:pt x="31" y="141"/>
                    </a:lnTo>
                    <a:lnTo>
                      <a:pt x="31" y="140"/>
                    </a:lnTo>
                    <a:lnTo>
                      <a:pt x="32" y="139"/>
                    </a:lnTo>
                    <a:lnTo>
                      <a:pt x="31" y="137"/>
                    </a:lnTo>
                    <a:lnTo>
                      <a:pt x="31" y="136"/>
                    </a:lnTo>
                    <a:lnTo>
                      <a:pt x="31" y="134"/>
                    </a:lnTo>
                    <a:lnTo>
                      <a:pt x="33" y="134"/>
                    </a:lnTo>
                    <a:lnTo>
                      <a:pt x="34" y="133"/>
                    </a:lnTo>
                    <a:lnTo>
                      <a:pt x="34" y="132"/>
                    </a:lnTo>
                    <a:lnTo>
                      <a:pt x="34" y="132"/>
                    </a:lnTo>
                    <a:lnTo>
                      <a:pt x="36" y="130"/>
                    </a:lnTo>
                    <a:lnTo>
                      <a:pt x="37" y="128"/>
                    </a:lnTo>
                    <a:lnTo>
                      <a:pt x="37" y="128"/>
                    </a:lnTo>
                    <a:lnTo>
                      <a:pt x="37" y="127"/>
                    </a:lnTo>
                    <a:lnTo>
                      <a:pt x="40" y="130"/>
                    </a:lnTo>
                    <a:lnTo>
                      <a:pt x="41" y="130"/>
                    </a:lnTo>
                    <a:lnTo>
                      <a:pt x="42" y="128"/>
                    </a:lnTo>
                    <a:lnTo>
                      <a:pt x="42" y="126"/>
                    </a:lnTo>
                    <a:lnTo>
                      <a:pt x="42" y="125"/>
                    </a:lnTo>
                    <a:lnTo>
                      <a:pt x="42" y="125"/>
                    </a:lnTo>
                    <a:lnTo>
                      <a:pt x="43" y="125"/>
                    </a:lnTo>
                    <a:lnTo>
                      <a:pt x="43" y="124"/>
                    </a:lnTo>
                    <a:lnTo>
                      <a:pt x="42" y="122"/>
                    </a:lnTo>
                    <a:lnTo>
                      <a:pt x="43" y="122"/>
                    </a:lnTo>
                    <a:lnTo>
                      <a:pt x="46" y="122"/>
                    </a:lnTo>
                    <a:lnTo>
                      <a:pt x="45" y="121"/>
                    </a:lnTo>
                    <a:lnTo>
                      <a:pt x="45" y="120"/>
                    </a:lnTo>
                    <a:lnTo>
                      <a:pt x="44" y="119"/>
                    </a:lnTo>
                    <a:lnTo>
                      <a:pt x="44" y="116"/>
                    </a:lnTo>
                    <a:lnTo>
                      <a:pt x="45" y="116"/>
                    </a:lnTo>
                    <a:lnTo>
                      <a:pt x="45" y="118"/>
                    </a:lnTo>
                    <a:lnTo>
                      <a:pt x="45" y="119"/>
                    </a:lnTo>
                    <a:lnTo>
                      <a:pt x="46" y="121"/>
                    </a:lnTo>
                    <a:lnTo>
                      <a:pt x="46" y="121"/>
                    </a:lnTo>
                    <a:lnTo>
                      <a:pt x="48" y="120"/>
                    </a:lnTo>
                    <a:lnTo>
                      <a:pt x="50" y="120"/>
                    </a:lnTo>
                    <a:lnTo>
                      <a:pt x="51" y="119"/>
                    </a:lnTo>
                    <a:lnTo>
                      <a:pt x="52" y="119"/>
                    </a:lnTo>
                    <a:lnTo>
                      <a:pt x="53" y="118"/>
                    </a:lnTo>
                    <a:lnTo>
                      <a:pt x="54" y="118"/>
                    </a:lnTo>
                    <a:lnTo>
                      <a:pt x="55" y="118"/>
                    </a:lnTo>
                    <a:lnTo>
                      <a:pt x="57" y="118"/>
                    </a:lnTo>
                    <a:lnTo>
                      <a:pt x="57" y="117"/>
                    </a:lnTo>
                    <a:lnTo>
                      <a:pt x="58" y="117"/>
                    </a:lnTo>
                    <a:lnTo>
                      <a:pt x="59" y="116"/>
                    </a:lnTo>
                    <a:lnTo>
                      <a:pt x="61" y="114"/>
                    </a:lnTo>
                    <a:lnTo>
                      <a:pt x="61" y="115"/>
                    </a:lnTo>
                    <a:lnTo>
                      <a:pt x="60" y="116"/>
                    </a:lnTo>
                    <a:lnTo>
                      <a:pt x="58" y="118"/>
                    </a:lnTo>
                    <a:lnTo>
                      <a:pt x="58" y="118"/>
                    </a:lnTo>
                    <a:lnTo>
                      <a:pt x="59" y="119"/>
                    </a:lnTo>
                    <a:lnTo>
                      <a:pt x="60" y="120"/>
                    </a:lnTo>
                    <a:lnTo>
                      <a:pt x="62" y="118"/>
                    </a:lnTo>
                    <a:lnTo>
                      <a:pt x="63" y="117"/>
                    </a:lnTo>
                    <a:lnTo>
                      <a:pt x="64" y="117"/>
                    </a:lnTo>
                    <a:lnTo>
                      <a:pt x="66" y="117"/>
                    </a:lnTo>
                    <a:lnTo>
                      <a:pt x="66" y="117"/>
                    </a:lnTo>
                    <a:lnTo>
                      <a:pt x="67" y="115"/>
                    </a:lnTo>
                    <a:lnTo>
                      <a:pt x="67" y="115"/>
                    </a:lnTo>
                    <a:lnTo>
                      <a:pt x="67" y="113"/>
                    </a:lnTo>
                    <a:lnTo>
                      <a:pt x="68" y="113"/>
                    </a:lnTo>
                    <a:lnTo>
                      <a:pt x="68" y="114"/>
                    </a:lnTo>
                    <a:lnTo>
                      <a:pt x="69" y="113"/>
                    </a:lnTo>
                    <a:lnTo>
                      <a:pt x="70" y="112"/>
                    </a:lnTo>
                    <a:lnTo>
                      <a:pt x="71" y="112"/>
                    </a:lnTo>
                    <a:lnTo>
                      <a:pt x="70" y="113"/>
                    </a:lnTo>
                    <a:lnTo>
                      <a:pt x="69" y="115"/>
                    </a:lnTo>
                    <a:lnTo>
                      <a:pt x="67" y="117"/>
                    </a:lnTo>
                    <a:lnTo>
                      <a:pt x="68" y="117"/>
                    </a:lnTo>
                    <a:lnTo>
                      <a:pt x="69" y="117"/>
                    </a:lnTo>
                    <a:lnTo>
                      <a:pt x="70" y="116"/>
                    </a:lnTo>
                    <a:lnTo>
                      <a:pt x="72" y="117"/>
                    </a:lnTo>
                    <a:lnTo>
                      <a:pt x="73" y="117"/>
                    </a:lnTo>
                    <a:lnTo>
                      <a:pt x="73" y="117"/>
                    </a:lnTo>
                    <a:lnTo>
                      <a:pt x="74" y="118"/>
                    </a:lnTo>
                    <a:lnTo>
                      <a:pt x="73" y="119"/>
                    </a:lnTo>
                    <a:lnTo>
                      <a:pt x="71" y="120"/>
                    </a:lnTo>
                    <a:lnTo>
                      <a:pt x="71" y="119"/>
                    </a:lnTo>
                    <a:lnTo>
                      <a:pt x="71" y="119"/>
                    </a:lnTo>
                    <a:lnTo>
                      <a:pt x="69" y="118"/>
                    </a:lnTo>
                    <a:lnTo>
                      <a:pt x="66" y="118"/>
                    </a:lnTo>
                    <a:lnTo>
                      <a:pt x="66" y="118"/>
                    </a:lnTo>
                    <a:lnTo>
                      <a:pt x="65" y="118"/>
                    </a:lnTo>
                    <a:lnTo>
                      <a:pt x="64" y="118"/>
                    </a:lnTo>
                    <a:lnTo>
                      <a:pt x="62" y="120"/>
                    </a:lnTo>
                    <a:lnTo>
                      <a:pt x="61" y="121"/>
                    </a:lnTo>
                    <a:lnTo>
                      <a:pt x="60" y="123"/>
                    </a:lnTo>
                    <a:lnTo>
                      <a:pt x="60" y="123"/>
                    </a:lnTo>
                    <a:lnTo>
                      <a:pt x="60" y="124"/>
                    </a:lnTo>
                    <a:lnTo>
                      <a:pt x="59" y="123"/>
                    </a:lnTo>
                    <a:lnTo>
                      <a:pt x="58" y="124"/>
                    </a:lnTo>
                    <a:lnTo>
                      <a:pt x="57" y="126"/>
                    </a:lnTo>
                    <a:lnTo>
                      <a:pt x="56" y="129"/>
                    </a:lnTo>
                    <a:lnTo>
                      <a:pt x="55" y="132"/>
                    </a:lnTo>
                    <a:lnTo>
                      <a:pt x="54" y="136"/>
                    </a:lnTo>
                    <a:lnTo>
                      <a:pt x="54" y="137"/>
                    </a:lnTo>
                    <a:lnTo>
                      <a:pt x="53" y="138"/>
                    </a:lnTo>
                    <a:lnTo>
                      <a:pt x="53" y="139"/>
                    </a:lnTo>
                    <a:lnTo>
                      <a:pt x="52" y="142"/>
                    </a:lnTo>
                    <a:lnTo>
                      <a:pt x="52" y="141"/>
                    </a:lnTo>
                    <a:lnTo>
                      <a:pt x="51" y="140"/>
                    </a:lnTo>
                    <a:lnTo>
                      <a:pt x="51" y="140"/>
                    </a:lnTo>
                    <a:lnTo>
                      <a:pt x="52" y="139"/>
                    </a:lnTo>
                    <a:lnTo>
                      <a:pt x="52" y="138"/>
                    </a:lnTo>
                    <a:lnTo>
                      <a:pt x="53" y="136"/>
                    </a:lnTo>
                    <a:lnTo>
                      <a:pt x="53" y="136"/>
                    </a:lnTo>
                    <a:lnTo>
                      <a:pt x="53" y="134"/>
                    </a:lnTo>
                    <a:lnTo>
                      <a:pt x="54" y="132"/>
                    </a:lnTo>
                    <a:lnTo>
                      <a:pt x="55" y="130"/>
                    </a:lnTo>
                    <a:lnTo>
                      <a:pt x="55" y="128"/>
                    </a:lnTo>
                    <a:lnTo>
                      <a:pt x="57" y="125"/>
                    </a:lnTo>
                    <a:lnTo>
                      <a:pt x="58" y="122"/>
                    </a:lnTo>
                    <a:lnTo>
                      <a:pt x="58" y="122"/>
                    </a:lnTo>
                    <a:lnTo>
                      <a:pt x="57" y="120"/>
                    </a:lnTo>
                    <a:lnTo>
                      <a:pt x="55" y="119"/>
                    </a:lnTo>
                    <a:lnTo>
                      <a:pt x="55" y="120"/>
                    </a:lnTo>
                    <a:lnTo>
                      <a:pt x="53" y="121"/>
                    </a:lnTo>
                    <a:lnTo>
                      <a:pt x="53" y="123"/>
                    </a:lnTo>
                    <a:lnTo>
                      <a:pt x="51" y="123"/>
                    </a:lnTo>
                    <a:lnTo>
                      <a:pt x="49" y="123"/>
                    </a:lnTo>
                    <a:lnTo>
                      <a:pt x="49" y="123"/>
                    </a:lnTo>
                    <a:lnTo>
                      <a:pt x="48" y="123"/>
                    </a:lnTo>
                    <a:lnTo>
                      <a:pt x="48" y="124"/>
                    </a:lnTo>
                    <a:lnTo>
                      <a:pt x="48" y="125"/>
                    </a:lnTo>
                    <a:lnTo>
                      <a:pt x="46" y="126"/>
                    </a:lnTo>
                    <a:lnTo>
                      <a:pt x="44" y="127"/>
                    </a:lnTo>
                    <a:lnTo>
                      <a:pt x="43" y="129"/>
                    </a:lnTo>
                    <a:lnTo>
                      <a:pt x="43" y="130"/>
                    </a:lnTo>
                    <a:lnTo>
                      <a:pt x="42" y="131"/>
                    </a:lnTo>
                    <a:lnTo>
                      <a:pt x="40" y="132"/>
                    </a:lnTo>
                    <a:lnTo>
                      <a:pt x="40" y="132"/>
                    </a:lnTo>
                    <a:lnTo>
                      <a:pt x="39" y="132"/>
                    </a:lnTo>
                    <a:lnTo>
                      <a:pt x="38" y="133"/>
                    </a:lnTo>
                    <a:lnTo>
                      <a:pt x="38" y="133"/>
                    </a:lnTo>
                    <a:lnTo>
                      <a:pt x="39" y="136"/>
                    </a:lnTo>
                    <a:lnTo>
                      <a:pt x="39" y="136"/>
                    </a:lnTo>
                    <a:lnTo>
                      <a:pt x="40" y="138"/>
                    </a:lnTo>
                    <a:lnTo>
                      <a:pt x="40" y="138"/>
                    </a:lnTo>
                    <a:lnTo>
                      <a:pt x="40" y="139"/>
                    </a:lnTo>
                    <a:lnTo>
                      <a:pt x="43" y="137"/>
                    </a:lnTo>
                    <a:lnTo>
                      <a:pt x="43" y="136"/>
                    </a:lnTo>
                    <a:lnTo>
                      <a:pt x="44" y="135"/>
                    </a:lnTo>
                    <a:lnTo>
                      <a:pt x="45" y="136"/>
                    </a:lnTo>
                    <a:lnTo>
                      <a:pt x="44" y="137"/>
                    </a:lnTo>
                    <a:lnTo>
                      <a:pt x="44" y="138"/>
                    </a:lnTo>
                    <a:lnTo>
                      <a:pt x="43" y="139"/>
                    </a:lnTo>
                    <a:lnTo>
                      <a:pt x="42" y="139"/>
                    </a:lnTo>
                    <a:lnTo>
                      <a:pt x="41" y="140"/>
                    </a:lnTo>
                    <a:lnTo>
                      <a:pt x="41" y="140"/>
                    </a:lnTo>
                    <a:lnTo>
                      <a:pt x="39" y="140"/>
                    </a:lnTo>
                    <a:lnTo>
                      <a:pt x="37" y="140"/>
                    </a:lnTo>
                    <a:lnTo>
                      <a:pt x="37" y="140"/>
                    </a:lnTo>
                    <a:lnTo>
                      <a:pt x="35" y="141"/>
                    </a:lnTo>
                    <a:lnTo>
                      <a:pt x="34" y="143"/>
                    </a:lnTo>
                    <a:lnTo>
                      <a:pt x="34" y="144"/>
                    </a:lnTo>
                    <a:lnTo>
                      <a:pt x="33" y="145"/>
                    </a:lnTo>
                    <a:lnTo>
                      <a:pt x="34" y="146"/>
                    </a:lnTo>
                    <a:lnTo>
                      <a:pt x="34" y="146"/>
                    </a:lnTo>
                    <a:lnTo>
                      <a:pt x="33" y="147"/>
                    </a:lnTo>
                    <a:lnTo>
                      <a:pt x="33" y="148"/>
                    </a:lnTo>
                    <a:lnTo>
                      <a:pt x="32" y="148"/>
                    </a:lnTo>
                    <a:lnTo>
                      <a:pt x="31" y="148"/>
                    </a:lnTo>
                    <a:lnTo>
                      <a:pt x="31" y="148"/>
                    </a:lnTo>
                    <a:lnTo>
                      <a:pt x="31" y="148"/>
                    </a:lnTo>
                    <a:lnTo>
                      <a:pt x="30" y="148"/>
                    </a:lnTo>
                    <a:lnTo>
                      <a:pt x="29" y="148"/>
                    </a:lnTo>
                    <a:lnTo>
                      <a:pt x="29" y="148"/>
                    </a:lnTo>
                    <a:lnTo>
                      <a:pt x="28" y="149"/>
                    </a:lnTo>
                    <a:lnTo>
                      <a:pt x="26" y="149"/>
                    </a:lnTo>
                    <a:lnTo>
                      <a:pt x="26" y="149"/>
                    </a:lnTo>
                    <a:lnTo>
                      <a:pt x="25" y="150"/>
                    </a:lnTo>
                    <a:lnTo>
                      <a:pt x="25" y="151"/>
                    </a:lnTo>
                    <a:lnTo>
                      <a:pt x="24" y="152"/>
                    </a:lnTo>
                    <a:lnTo>
                      <a:pt x="23" y="153"/>
                    </a:lnTo>
                    <a:lnTo>
                      <a:pt x="22" y="154"/>
                    </a:lnTo>
                    <a:lnTo>
                      <a:pt x="23" y="155"/>
                    </a:lnTo>
                    <a:lnTo>
                      <a:pt x="23" y="155"/>
                    </a:lnTo>
                    <a:lnTo>
                      <a:pt x="24" y="154"/>
                    </a:lnTo>
                    <a:lnTo>
                      <a:pt x="26" y="155"/>
                    </a:lnTo>
                    <a:lnTo>
                      <a:pt x="26" y="157"/>
                    </a:lnTo>
                    <a:lnTo>
                      <a:pt x="26" y="157"/>
                    </a:lnTo>
                    <a:lnTo>
                      <a:pt x="27" y="158"/>
                    </a:lnTo>
                    <a:lnTo>
                      <a:pt x="28" y="159"/>
                    </a:lnTo>
                    <a:lnTo>
                      <a:pt x="29" y="159"/>
                    </a:lnTo>
                    <a:lnTo>
                      <a:pt x="30" y="158"/>
                    </a:lnTo>
                    <a:lnTo>
                      <a:pt x="30" y="156"/>
                    </a:lnTo>
                    <a:lnTo>
                      <a:pt x="31" y="154"/>
                    </a:lnTo>
                    <a:lnTo>
                      <a:pt x="32" y="154"/>
                    </a:lnTo>
                    <a:lnTo>
                      <a:pt x="32" y="155"/>
                    </a:lnTo>
                    <a:lnTo>
                      <a:pt x="32" y="156"/>
                    </a:lnTo>
                    <a:lnTo>
                      <a:pt x="32" y="156"/>
                    </a:lnTo>
                    <a:lnTo>
                      <a:pt x="31" y="158"/>
                    </a:lnTo>
                    <a:lnTo>
                      <a:pt x="30" y="159"/>
                    </a:lnTo>
                    <a:lnTo>
                      <a:pt x="31" y="160"/>
                    </a:lnTo>
                    <a:lnTo>
                      <a:pt x="32" y="161"/>
                    </a:lnTo>
                    <a:lnTo>
                      <a:pt x="34" y="160"/>
                    </a:lnTo>
                    <a:lnTo>
                      <a:pt x="34" y="160"/>
                    </a:lnTo>
                    <a:lnTo>
                      <a:pt x="35" y="159"/>
                    </a:lnTo>
                    <a:lnTo>
                      <a:pt x="37" y="159"/>
                    </a:lnTo>
                    <a:lnTo>
                      <a:pt x="37" y="158"/>
                    </a:lnTo>
                    <a:lnTo>
                      <a:pt x="38" y="158"/>
                    </a:lnTo>
                    <a:lnTo>
                      <a:pt x="39" y="157"/>
                    </a:lnTo>
                    <a:lnTo>
                      <a:pt x="40" y="157"/>
                    </a:lnTo>
                    <a:lnTo>
                      <a:pt x="42" y="156"/>
                    </a:lnTo>
                    <a:lnTo>
                      <a:pt x="43" y="156"/>
                    </a:lnTo>
                    <a:lnTo>
                      <a:pt x="43" y="155"/>
                    </a:lnTo>
                    <a:lnTo>
                      <a:pt x="44" y="155"/>
                    </a:lnTo>
                    <a:lnTo>
                      <a:pt x="44" y="156"/>
                    </a:lnTo>
                    <a:lnTo>
                      <a:pt x="44" y="156"/>
                    </a:lnTo>
                    <a:lnTo>
                      <a:pt x="42" y="157"/>
                    </a:lnTo>
                    <a:lnTo>
                      <a:pt x="42" y="157"/>
                    </a:lnTo>
                    <a:lnTo>
                      <a:pt x="40" y="157"/>
                    </a:lnTo>
                    <a:lnTo>
                      <a:pt x="39" y="158"/>
                    </a:lnTo>
                    <a:lnTo>
                      <a:pt x="36" y="160"/>
                    </a:lnTo>
                    <a:lnTo>
                      <a:pt x="35" y="162"/>
                    </a:lnTo>
                    <a:lnTo>
                      <a:pt x="35" y="162"/>
                    </a:lnTo>
                    <a:lnTo>
                      <a:pt x="34" y="162"/>
                    </a:lnTo>
                    <a:lnTo>
                      <a:pt x="34" y="162"/>
                    </a:lnTo>
                    <a:lnTo>
                      <a:pt x="31" y="162"/>
                    </a:lnTo>
                    <a:lnTo>
                      <a:pt x="30" y="161"/>
                    </a:lnTo>
                    <a:lnTo>
                      <a:pt x="30" y="160"/>
                    </a:lnTo>
                    <a:lnTo>
                      <a:pt x="29" y="160"/>
                    </a:lnTo>
                    <a:lnTo>
                      <a:pt x="29" y="161"/>
                    </a:lnTo>
                    <a:lnTo>
                      <a:pt x="29" y="162"/>
                    </a:lnTo>
                    <a:lnTo>
                      <a:pt x="27" y="163"/>
                    </a:lnTo>
                    <a:lnTo>
                      <a:pt x="25" y="164"/>
                    </a:lnTo>
                    <a:lnTo>
                      <a:pt x="24" y="165"/>
                    </a:lnTo>
                    <a:lnTo>
                      <a:pt x="24" y="166"/>
                    </a:lnTo>
                    <a:lnTo>
                      <a:pt x="26" y="166"/>
                    </a:lnTo>
                    <a:lnTo>
                      <a:pt x="28" y="165"/>
                    </a:lnTo>
                    <a:lnTo>
                      <a:pt x="29" y="166"/>
                    </a:lnTo>
                    <a:lnTo>
                      <a:pt x="27" y="168"/>
                    </a:lnTo>
                    <a:lnTo>
                      <a:pt x="25" y="167"/>
                    </a:lnTo>
                    <a:lnTo>
                      <a:pt x="26" y="169"/>
                    </a:lnTo>
                    <a:lnTo>
                      <a:pt x="27" y="170"/>
                    </a:lnTo>
                    <a:lnTo>
                      <a:pt x="27" y="170"/>
                    </a:lnTo>
                    <a:lnTo>
                      <a:pt x="29" y="171"/>
                    </a:lnTo>
                    <a:lnTo>
                      <a:pt x="29" y="172"/>
                    </a:lnTo>
                    <a:lnTo>
                      <a:pt x="32" y="171"/>
                    </a:lnTo>
                    <a:lnTo>
                      <a:pt x="34" y="172"/>
                    </a:lnTo>
                    <a:lnTo>
                      <a:pt x="35" y="172"/>
                    </a:lnTo>
                    <a:lnTo>
                      <a:pt x="36" y="172"/>
                    </a:lnTo>
                    <a:lnTo>
                      <a:pt x="37" y="169"/>
                    </a:lnTo>
                    <a:lnTo>
                      <a:pt x="38" y="166"/>
                    </a:lnTo>
                    <a:lnTo>
                      <a:pt x="40" y="165"/>
                    </a:lnTo>
                    <a:lnTo>
                      <a:pt x="40" y="163"/>
                    </a:lnTo>
                    <a:lnTo>
                      <a:pt x="42" y="160"/>
                    </a:lnTo>
                    <a:lnTo>
                      <a:pt x="46" y="160"/>
                    </a:lnTo>
                    <a:lnTo>
                      <a:pt x="49" y="158"/>
                    </a:lnTo>
                    <a:lnTo>
                      <a:pt x="54" y="158"/>
                    </a:lnTo>
                    <a:lnTo>
                      <a:pt x="54" y="159"/>
                    </a:lnTo>
                    <a:lnTo>
                      <a:pt x="54" y="163"/>
                    </a:lnTo>
                    <a:lnTo>
                      <a:pt x="52" y="166"/>
                    </a:lnTo>
                    <a:lnTo>
                      <a:pt x="53" y="167"/>
                    </a:lnTo>
                    <a:lnTo>
                      <a:pt x="54" y="168"/>
                    </a:lnTo>
                    <a:lnTo>
                      <a:pt x="55" y="168"/>
                    </a:lnTo>
                    <a:lnTo>
                      <a:pt x="56" y="168"/>
                    </a:lnTo>
                    <a:lnTo>
                      <a:pt x="56" y="167"/>
                    </a:lnTo>
                    <a:lnTo>
                      <a:pt x="63" y="164"/>
                    </a:lnTo>
                    <a:lnTo>
                      <a:pt x="67" y="164"/>
                    </a:lnTo>
                    <a:lnTo>
                      <a:pt x="70" y="161"/>
                    </a:lnTo>
                    <a:lnTo>
                      <a:pt x="70" y="160"/>
                    </a:lnTo>
                    <a:lnTo>
                      <a:pt x="70" y="157"/>
                    </a:lnTo>
                    <a:lnTo>
                      <a:pt x="70" y="157"/>
                    </a:lnTo>
                    <a:lnTo>
                      <a:pt x="73" y="152"/>
                    </a:lnTo>
                    <a:lnTo>
                      <a:pt x="74" y="151"/>
                    </a:lnTo>
                    <a:lnTo>
                      <a:pt x="78" y="151"/>
                    </a:lnTo>
                    <a:lnTo>
                      <a:pt x="80" y="149"/>
                    </a:lnTo>
                    <a:lnTo>
                      <a:pt x="82" y="145"/>
                    </a:lnTo>
                    <a:lnTo>
                      <a:pt x="86" y="140"/>
                    </a:lnTo>
                    <a:lnTo>
                      <a:pt x="87" y="136"/>
                    </a:lnTo>
                    <a:lnTo>
                      <a:pt x="90" y="133"/>
                    </a:lnTo>
                    <a:lnTo>
                      <a:pt x="90" y="132"/>
                    </a:lnTo>
                    <a:lnTo>
                      <a:pt x="91" y="125"/>
                    </a:lnTo>
                    <a:lnTo>
                      <a:pt x="91" y="125"/>
                    </a:lnTo>
                    <a:lnTo>
                      <a:pt x="93" y="118"/>
                    </a:lnTo>
                    <a:lnTo>
                      <a:pt x="91" y="116"/>
                    </a:lnTo>
                    <a:lnTo>
                      <a:pt x="91" y="116"/>
                    </a:lnTo>
                    <a:lnTo>
                      <a:pt x="91" y="111"/>
                    </a:lnTo>
                    <a:lnTo>
                      <a:pt x="88" y="109"/>
                    </a:lnTo>
                    <a:lnTo>
                      <a:pt x="86" y="108"/>
                    </a:lnTo>
                    <a:lnTo>
                      <a:pt x="85" y="108"/>
                    </a:lnTo>
                    <a:lnTo>
                      <a:pt x="86" y="108"/>
                    </a:lnTo>
                    <a:lnTo>
                      <a:pt x="89" y="105"/>
                    </a:lnTo>
                    <a:lnTo>
                      <a:pt x="90" y="104"/>
                    </a:lnTo>
                    <a:lnTo>
                      <a:pt x="91" y="103"/>
                    </a:lnTo>
                    <a:lnTo>
                      <a:pt x="94" y="104"/>
                    </a:lnTo>
                    <a:lnTo>
                      <a:pt x="95" y="103"/>
                    </a:lnTo>
                    <a:lnTo>
                      <a:pt x="94" y="101"/>
                    </a:lnTo>
                    <a:lnTo>
                      <a:pt x="96" y="97"/>
                    </a:lnTo>
                    <a:lnTo>
                      <a:pt x="97" y="96"/>
                    </a:lnTo>
                    <a:lnTo>
                      <a:pt x="98" y="94"/>
                    </a:lnTo>
                    <a:lnTo>
                      <a:pt x="100" y="93"/>
                    </a:lnTo>
                    <a:lnTo>
                      <a:pt x="102" y="95"/>
                    </a:lnTo>
                    <a:lnTo>
                      <a:pt x="105" y="95"/>
                    </a:lnTo>
                    <a:lnTo>
                      <a:pt x="109" y="90"/>
                    </a:lnTo>
                    <a:lnTo>
                      <a:pt x="110" y="90"/>
                    </a:lnTo>
                    <a:lnTo>
                      <a:pt x="112" y="91"/>
                    </a:lnTo>
                    <a:lnTo>
                      <a:pt x="112" y="89"/>
                    </a:lnTo>
                    <a:lnTo>
                      <a:pt x="113" y="89"/>
                    </a:lnTo>
                    <a:lnTo>
                      <a:pt x="114" y="87"/>
                    </a:lnTo>
                    <a:lnTo>
                      <a:pt x="112" y="85"/>
                    </a:lnTo>
                    <a:lnTo>
                      <a:pt x="113" y="84"/>
                    </a:lnTo>
                    <a:lnTo>
                      <a:pt x="110" y="81"/>
                    </a:lnTo>
                    <a:lnTo>
                      <a:pt x="109" y="78"/>
                    </a:lnTo>
                    <a:lnTo>
                      <a:pt x="109" y="78"/>
                    </a:lnTo>
                    <a:lnTo>
                      <a:pt x="108" y="77"/>
                    </a:lnTo>
                    <a:lnTo>
                      <a:pt x="107" y="77"/>
                    </a:lnTo>
                    <a:lnTo>
                      <a:pt x="108" y="76"/>
                    </a:lnTo>
                    <a:lnTo>
                      <a:pt x="108" y="74"/>
                    </a:lnTo>
                    <a:lnTo>
                      <a:pt x="107" y="73"/>
                    </a:lnTo>
                    <a:lnTo>
                      <a:pt x="108" y="73"/>
                    </a:lnTo>
                    <a:lnTo>
                      <a:pt x="111" y="71"/>
                    </a:lnTo>
                    <a:lnTo>
                      <a:pt x="111" y="71"/>
                    </a:lnTo>
                    <a:lnTo>
                      <a:pt x="111" y="71"/>
                    </a:lnTo>
                    <a:lnTo>
                      <a:pt x="113" y="69"/>
                    </a:lnTo>
                    <a:lnTo>
                      <a:pt x="114" y="68"/>
                    </a:lnTo>
                    <a:lnTo>
                      <a:pt x="115" y="67"/>
                    </a:lnTo>
                    <a:lnTo>
                      <a:pt x="113" y="66"/>
                    </a:lnTo>
                    <a:lnTo>
                      <a:pt x="112" y="65"/>
                    </a:lnTo>
                    <a:lnTo>
                      <a:pt x="112" y="63"/>
                    </a:lnTo>
                    <a:lnTo>
                      <a:pt x="113" y="61"/>
                    </a:lnTo>
                    <a:lnTo>
                      <a:pt x="114" y="61"/>
                    </a:lnTo>
                    <a:lnTo>
                      <a:pt x="116" y="61"/>
                    </a:lnTo>
                    <a:lnTo>
                      <a:pt x="117" y="60"/>
                    </a:lnTo>
                    <a:lnTo>
                      <a:pt x="118" y="60"/>
                    </a:lnTo>
                    <a:lnTo>
                      <a:pt x="117" y="55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12" name="Freeform 18">
                <a:extLst>
                  <a:ext uri="{FF2B5EF4-FFF2-40B4-BE49-F238E27FC236}">
                    <a16:creationId xmlns:a16="http://schemas.microsoft.com/office/drawing/2014/main" id="{00000000-0008-0000-0300-00004C0400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8" y="145"/>
                <a:ext cx="163" cy="283"/>
              </a:xfrm>
              <a:custGeom>
                <a:avLst/>
                <a:gdLst>
                  <a:gd name="T0" fmla="*/ 5 w 163"/>
                  <a:gd name="T1" fmla="*/ 270 h 283"/>
                  <a:gd name="T2" fmla="*/ 4 w 163"/>
                  <a:gd name="T3" fmla="*/ 240 h 283"/>
                  <a:gd name="T4" fmla="*/ 20 w 163"/>
                  <a:gd name="T5" fmla="*/ 228 h 283"/>
                  <a:gd name="T6" fmla="*/ 16 w 163"/>
                  <a:gd name="T7" fmla="*/ 219 h 283"/>
                  <a:gd name="T8" fmla="*/ 24 w 163"/>
                  <a:gd name="T9" fmla="*/ 215 h 283"/>
                  <a:gd name="T10" fmla="*/ 30 w 163"/>
                  <a:gd name="T11" fmla="*/ 204 h 283"/>
                  <a:gd name="T12" fmla="*/ 33 w 163"/>
                  <a:gd name="T13" fmla="*/ 200 h 283"/>
                  <a:gd name="T14" fmla="*/ 31 w 163"/>
                  <a:gd name="T15" fmla="*/ 186 h 283"/>
                  <a:gd name="T16" fmla="*/ 27 w 163"/>
                  <a:gd name="T17" fmla="*/ 176 h 283"/>
                  <a:gd name="T18" fmla="*/ 46 w 163"/>
                  <a:gd name="T19" fmla="*/ 160 h 283"/>
                  <a:gd name="T20" fmla="*/ 30 w 163"/>
                  <a:gd name="T21" fmla="*/ 109 h 283"/>
                  <a:gd name="T22" fmla="*/ 101 w 163"/>
                  <a:gd name="T23" fmla="*/ 87 h 283"/>
                  <a:gd name="T24" fmla="*/ 44 w 163"/>
                  <a:gd name="T25" fmla="*/ 83 h 283"/>
                  <a:gd name="T26" fmla="*/ 49 w 163"/>
                  <a:gd name="T27" fmla="*/ 80 h 283"/>
                  <a:gd name="T28" fmla="*/ 66 w 163"/>
                  <a:gd name="T29" fmla="*/ 63 h 283"/>
                  <a:gd name="T30" fmla="*/ 76 w 163"/>
                  <a:gd name="T31" fmla="*/ 61 h 283"/>
                  <a:gd name="T32" fmla="*/ 80 w 163"/>
                  <a:gd name="T33" fmla="*/ 54 h 283"/>
                  <a:gd name="T34" fmla="*/ 160 w 163"/>
                  <a:gd name="T35" fmla="*/ 80 h 283"/>
                  <a:gd name="T36" fmla="*/ 127 w 163"/>
                  <a:gd name="T37" fmla="*/ 100 h 283"/>
                  <a:gd name="T38" fmla="*/ 119 w 163"/>
                  <a:gd name="T39" fmla="*/ 149 h 283"/>
                  <a:gd name="T40" fmla="*/ 98 w 163"/>
                  <a:gd name="T41" fmla="*/ 198 h 283"/>
                  <a:gd name="T42" fmla="*/ 74 w 163"/>
                  <a:gd name="T43" fmla="*/ 236 h 283"/>
                  <a:gd name="T44" fmla="*/ 38 w 163"/>
                  <a:gd name="T45" fmla="*/ 272 h 283"/>
                  <a:gd name="T46" fmla="*/ 16 w 163"/>
                  <a:gd name="T47" fmla="*/ 272 h 283"/>
                  <a:gd name="T48" fmla="*/ 19 w 163"/>
                  <a:gd name="T49" fmla="*/ 266 h 283"/>
                  <a:gd name="T50" fmla="*/ 16 w 163"/>
                  <a:gd name="T51" fmla="*/ 256 h 283"/>
                  <a:gd name="T52" fmla="*/ 11 w 163"/>
                  <a:gd name="T53" fmla="*/ 250 h 283"/>
                  <a:gd name="T54" fmla="*/ 27 w 163"/>
                  <a:gd name="T55" fmla="*/ 249 h 283"/>
                  <a:gd name="T56" fmla="*/ 19 w 163"/>
                  <a:gd name="T57" fmla="*/ 233 h 283"/>
                  <a:gd name="T58" fmla="*/ 24 w 163"/>
                  <a:gd name="T59" fmla="*/ 225 h 283"/>
                  <a:gd name="T60" fmla="*/ 30 w 163"/>
                  <a:gd name="T61" fmla="*/ 211 h 283"/>
                  <a:gd name="T62" fmla="*/ 57 w 163"/>
                  <a:gd name="T63" fmla="*/ 204 h 283"/>
                  <a:gd name="T64" fmla="*/ 41 w 163"/>
                  <a:gd name="T65" fmla="*/ 199 h 283"/>
                  <a:gd name="T66" fmla="*/ 34 w 163"/>
                  <a:gd name="T67" fmla="*/ 181 h 283"/>
                  <a:gd name="T68" fmla="*/ 45 w 163"/>
                  <a:gd name="T69" fmla="*/ 174 h 283"/>
                  <a:gd name="T70" fmla="*/ 54 w 163"/>
                  <a:gd name="T71" fmla="*/ 168 h 283"/>
                  <a:gd name="T72" fmla="*/ 56 w 163"/>
                  <a:gd name="T73" fmla="*/ 153 h 283"/>
                  <a:gd name="T74" fmla="*/ 77 w 163"/>
                  <a:gd name="T75" fmla="*/ 146 h 283"/>
                  <a:gd name="T76" fmla="*/ 85 w 163"/>
                  <a:gd name="T77" fmla="*/ 137 h 283"/>
                  <a:gd name="T78" fmla="*/ 97 w 163"/>
                  <a:gd name="T79" fmla="*/ 134 h 283"/>
                  <a:gd name="T80" fmla="*/ 80 w 163"/>
                  <a:gd name="T81" fmla="*/ 122 h 283"/>
                  <a:gd name="T82" fmla="*/ 90 w 163"/>
                  <a:gd name="T83" fmla="*/ 117 h 283"/>
                  <a:gd name="T84" fmla="*/ 109 w 163"/>
                  <a:gd name="T85" fmla="*/ 113 h 283"/>
                  <a:gd name="T86" fmla="*/ 102 w 163"/>
                  <a:gd name="T87" fmla="*/ 106 h 283"/>
                  <a:gd name="T88" fmla="*/ 93 w 163"/>
                  <a:gd name="T89" fmla="*/ 101 h 283"/>
                  <a:gd name="T90" fmla="*/ 90 w 163"/>
                  <a:gd name="T91" fmla="*/ 95 h 283"/>
                  <a:gd name="T92" fmla="*/ 107 w 163"/>
                  <a:gd name="T93" fmla="*/ 82 h 283"/>
                  <a:gd name="T94" fmla="*/ 102 w 163"/>
                  <a:gd name="T95" fmla="*/ 75 h 283"/>
                  <a:gd name="T96" fmla="*/ 113 w 163"/>
                  <a:gd name="T97" fmla="*/ 79 h 283"/>
                  <a:gd name="T98" fmla="*/ 120 w 163"/>
                  <a:gd name="T99" fmla="*/ 87 h 283"/>
                  <a:gd name="T100" fmla="*/ 125 w 163"/>
                  <a:gd name="T101" fmla="*/ 78 h 283"/>
                  <a:gd name="T102" fmla="*/ 119 w 163"/>
                  <a:gd name="T103" fmla="*/ 65 h 283"/>
                  <a:gd name="T104" fmla="*/ 136 w 163"/>
                  <a:gd name="T105" fmla="*/ 59 h 283"/>
                  <a:gd name="T106" fmla="*/ 145 w 163"/>
                  <a:gd name="T107" fmla="*/ 55 h 283"/>
                  <a:gd name="T108" fmla="*/ 125 w 163"/>
                  <a:gd name="T109" fmla="*/ 52 h 283"/>
                  <a:gd name="T110" fmla="*/ 110 w 163"/>
                  <a:gd name="T111" fmla="*/ 37 h 283"/>
                  <a:gd name="T112" fmla="*/ 113 w 163"/>
                  <a:gd name="T113" fmla="*/ 50 h 283"/>
                  <a:gd name="T114" fmla="*/ 97 w 163"/>
                  <a:gd name="T115" fmla="*/ 56 h 283"/>
                  <a:gd name="T116" fmla="*/ 102 w 163"/>
                  <a:gd name="T117" fmla="*/ 41 h 283"/>
                  <a:gd name="T118" fmla="*/ 89 w 163"/>
                  <a:gd name="T119" fmla="*/ 47 h 283"/>
                  <a:gd name="T120" fmla="*/ 86 w 163"/>
                  <a:gd name="T121" fmla="*/ 30 h 283"/>
                  <a:gd name="T122" fmla="*/ 104 w 163"/>
                  <a:gd name="T123" fmla="*/ 11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63" h="283">
                    <a:moveTo>
                      <a:pt x="12" y="270"/>
                    </a:moveTo>
                    <a:lnTo>
                      <a:pt x="12" y="271"/>
                    </a:lnTo>
                    <a:lnTo>
                      <a:pt x="13" y="271"/>
                    </a:lnTo>
                    <a:lnTo>
                      <a:pt x="14" y="272"/>
                    </a:lnTo>
                    <a:lnTo>
                      <a:pt x="13" y="272"/>
                    </a:lnTo>
                    <a:lnTo>
                      <a:pt x="13" y="273"/>
                    </a:lnTo>
                    <a:lnTo>
                      <a:pt x="10" y="274"/>
                    </a:lnTo>
                    <a:lnTo>
                      <a:pt x="8" y="274"/>
                    </a:lnTo>
                    <a:lnTo>
                      <a:pt x="7" y="274"/>
                    </a:lnTo>
                    <a:lnTo>
                      <a:pt x="7" y="274"/>
                    </a:lnTo>
                    <a:lnTo>
                      <a:pt x="8" y="275"/>
                    </a:lnTo>
                    <a:lnTo>
                      <a:pt x="9" y="276"/>
                    </a:lnTo>
                    <a:lnTo>
                      <a:pt x="10" y="277"/>
                    </a:lnTo>
                    <a:lnTo>
                      <a:pt x="9" y="278"/>
                    </a:lnTo>
                    <a:lnTo>
                      <a:pt x="9" y="277"/>
                    </a:lnTo>
                    <a:lnTo>
                      <a:pt x="8" y="277"/>
                    </a:lnTo>
                    <a:lnTo>
                      <a:pt x="8" y="278"/>
                    </a:lnTo>
                    <a:lnTo>
                      <a:pt x="7" y="278"/>
                    </a:lnTo>
                    <a:lnTo>
                      <a:pt x="6" y="277"/>
                    </a:lnTo>
                    <a:lnTo>
                      <a:pt x="6" y="274"/>
                    </a:lnTo>
                    <a:lnTo>
                      <a:pt x="6" y="274"/>
                    </a:lnTo>
                    <a:lnTo>
                      <a:pt x="6" y="274"/>
                    </a:lnTo>
                    <a:lnTo>
                      <a:pt x="5" y="273"/>
                    </a:lnTo>
                    <a:lnTo>
                      <a:pt x="4" y="273"/>
                    </a:lnTo>
                    <a:lnTo>
                      <a:pt x="3" y="273"/>
                    </a:lnTo>
                    <a:lnTo>
                      <a:pt x="1" y="273"/>
                    </a:lnTo>
                    <a:lnTo>
                      <a:pt x="4" y="270"/>
                    </a:lnTo>
                    <a:lnTo>
                      <a:pt x="4" y="268"/>
                    </a:lnTo>
                    <a:lnTo>
                      <a:pt x="4" y="268"/>
                    </a:lnTo>
                    <a:lnTo>
                      <a:pt x="3" y="268"/>
                    </a:lnTo>
                    <a:lnTo>
                      <a:pt x="5" y="267"/>
                    </a:lnTo>
                    <a:lnTo>
                      <a:pt x="5" y="268"/>
                    </a:lnTo>
                    <a:lnTo>
                      <a:pt x="6" y="269"/>
                    </a:lnTo>
                    <a:lnTo>
                      <a:pt x="5" y="270"/>
                    </a:lnTo>
                    <a:lnTo>
                      <a:pt x="5" y="271"/>
                    </a:lnTo>
                    <a:lnTo>
                      <a:pt x="4" y="272"/>
                    </a:lnTo>
                    <a:lnTo>
                      <a:pt x="4" y="273"/>
                    </a:lnTo>
                    <a:lnTo>
                      <a:pt x="4" y="273"/>
                    </a:lnTo>
                    <a:lnTo>
                      <a:pt x="6" y="272"/>
                    </a:lnTo>
                    <a:lnTo>
                      <a:pt x="6" y="273"/>
                    </a:lnTo>
                    <a:lnTo>
                      <a:pt x="6" y="273"/>
                    </a:lnTo>
                    <a:lnTo>
                      <a:pt x="7" y="272"/>
                    </a:lnTo>
                    <a:lnTo>
                      <a:pt x="7" y="272"/>
                    </a:lnTo>
                    <a:lnTo>
                      <a:pt x="7" y="271"/>
                    </a:lnTo>
                    <a:lnTo>
                      <a:pt x="7" y="270"/>
                    </a:lnTo>
                    <a:lnTo>
                      <a:pt x="8" y="269"/>
                    </a:lnTo>
                    <a:lnTo>
                      <a:pt x="8" y="266"/>
                    </a:lnTo>
                    <a:lnTo>
                      <a:pt x="11" y="265"/>
                    </a:lnTo>
                    <a:lnTo>
                      <a:pt x="13" y="267"/>
                    </a:lnTo>
                    <a:lnTo>
                      <a:pt x="13" y="268"/>
                    </a:lnTo>
                    <a:lnTo>
                      <a:pt x="12" y="270"/>
                    </a:lnTo>
                    <a:close/>
                    <a:moveTo>
                      <a:pt x="9" y="251"/>
                    </a:moveTo>
                    <a:lnTo>
                      <a:pt x="7" y="251"/>
                    </a:lnTo>
                    <a:lnTo>
                      <a:pt x="10" y="246"/>
                    </a:lnTo>
                    <a:lnTo>
                      <a:pt x="9" y="251"/>
                    </a:lnTo>
                    <a:close/>
                    <a:moveTo>
                      <a:pt x="10" y="240"/>
                    </a:moveTo>
                    <a:lnTo>
                      <a:pt x="9" y="240"/>
                    </a:lnTo>
                    <a:lnTo>
                      <a:pt x="10" y="239"/>
                    </a:lnTo>
                    <a:lnTo>
                      <a:pt x="10" y="238"/>
                    </a:lnTo>
                    <a:lnTo>
                      <a:pt x="11" y="237"/>
                    </a:lnTo>
                    <a:lnTo>
                      <a:pt x="11" y="237"/>
                    </a:lnTo>
                    <a:lnTo>
                      <a:pt x="11" y="236"/>
                    </a:lnTo>
                    <a:lnTo>
                      <a:pt x="12" y="237"/>
                    </a:lnTo>
                    <a:lnTo>
                      <a:pt x="11" y="238"/>
                    </a:lnTo>
                    <a:lnTo>
                      <a:pt x="11" y="239"/>
                    </a:lnTo>
                    <a:lnTo>
                      <a:pt x="10" y="240"/>
                    </a:lnTo>
                    <a:close/>
                    <a:moveTo>
                      <a:pt x="7" y="236"/>
                    </a:moveTo>
                    <a:lnTo>
                      <a:pt x="4" y="240"/>
                    </a:lnTo>
                    <a:lnTo>
                      <a:pt x="4" y="240"/>
                    </a:lnTo>
                    <a:lnTo>
                      <a:pt x="1" y="238"/>
                    </a:lnTo>
                    <a:lnTo>
                      <a:pt x="0" y="238"/>
                    </a:lnTo>
                    <a:lnTo>
                      <a:pt x="0" y="236"/>
                    </a:lnTo>
                    <a:lnTo>
                      <a:pt x="2" y="233"/>
                    </a:lnTo>
                    <a:lnTo>
                      <a:pt x="3" y="232"/>
                    </a:lnTo>
                    <a:lnTo>
                      <a:pt x="7" y="233"/>
                    </a:lnTo>
                    <a:lnTo>
                      <a:pt x="10" y="234"/>
                    </a:lnTo>
                    <a:lnTo>
                      <a:pt x="10" y="235"/>
                    </a:lnTo>
                    <a:lnTo>
                      <a:pt x="7" y="236"/>
                    </a:lnTo>
                    <a:close/>
                    <a:moveTo>
                      <a:pt x="16" y="236"/>
                    </a:moveTo>
                    <a:lnTo>
                      <a:pt x="15" y="236"/>
                    </a:lnTo>
                    <a:lnTo>
                      <a:pt x="15" y="235"/>
                    </a:lnTo>
                    <a:lnTo>
                      <a:pt x="16" y="234"/>
                    </a:lnTo>
                    <a:lnTo>
                      <a:pt x="17" y="234"/>
                    </a:lnTo>
                    <a:lnTo>
                      <a:pt x="17" y="233"/>
                    </a:lnTo>
                    <a:lnTo>
                      <a:pt x="18" y="232"/>
                    </a:lnTo>
                    <a:lnTo>
                      <a:pt x="19" y="232"/>
                    </a:lnTo>
                    <a:lnTo>
                      <a:pt x="18" y="232"/>
                    </a:lnTo>
                    <a:lnTo>
                      <a:pt x="18" y="234"/>
                    </a:lnTo>
                    <a:lnTo>
                      <a:pt x="17" y="235"/>
                    </a:lnTo>
                    <a:lnTo>
                      <a:pt x="16" y="236"/>
                    </a:lnTo>
                    <a:lnTo>
                      <a:pt x="16" y="236"/>
                    </a:lnTo>
                    <a:close/>
                    <a:moveTo>
                      <a:pt x="19" y="230"/>
                    </a:moveTo>
                    <a:lnTo>
                      <a:pt x="17" y="231"/>
                    </a:lnTo>
                    <a:lnTo>
                      <a:pt x="17" y="230"/>
                    </a:lnTo>
                    <a:lnTo>
                      <a:pt x="18" y="229"/>
                    </a:lnTo>
                    <a:lnTo>
                      <a:pt x="18" y="228"/>
                    </a:lnTo>
                    <a:lnTo>
                      <a:pt x="19" y="227"/>
                    </a:lnTo>
                    <a:lnTo>
                      <a:pt x="20" y="227"/>
                    </a:lnTo>
                    <a:lnTo>
                      <a:pt x="20" y="227"/>
                    </a:lnTo>
                    <a:lnTo>
                      <a:pt x="20" y="227"/>
                    </a:lnTo>
                    <a:lnTo>
                      <a:pt x="20" y="227"/>
                    </a:lnTo>
                    <a:lnTo>
                      <a:pt x="20" y="228"/>
                    </a:lnTo>
                    <a:lnTo>
                      <a:pt x="19" y="230"/>
                    </a:lnTo>
                    <a:lnTo>
                      <a:pt x="19" y="230"/>
                    </a:lnTo>
                    <a:close/>
                    <a:moveTo>
                      <a:pt x="18" y="225"/>
                    </a:moveTo>
                    <a:lnTo>
                      <a:pt x="18" y="226"/>
                    </a:lnTo>
                    <a:lnTo>
                      <a:pt x="18" y="224"/>
                    </a:lnTo>
                    <a:lnTo>
                      <a:pt x="19" y="223"/>
                    </a:lnTo>
                    <a:lnTo>
                      <a:pt x="20" y="222"/>
                    </a:lnTo>
                    <a:lnTo>
                      <a:pt x="21" y="221"/>
                    </a:lnTo>
                    <a:lnTo>
                      <a:pt x="22" y="221"/>
                    </a:lnTo>
                    <a:lnTo>
                      <a:pt x="21" y="223"/>
                    </a:lnTo>
                    <a:lnTo>
                      <a:pt x="20" y="224"/>
                    </a:lnTo>
                    <a:lnTo>
                      <a:pt x="20" y="224"/>
                    </a:lnTo>
                    <a:lnTo>
                      <a:pt x="19" y="225"/>
                    </a:lnTo>
                    <a:lnTo>
                      <a:pt x="18" y="225"/>
                    </a:lnTo>
                    <a:close/>
                    <a:moveTo>
                      <a:pt x="8" y="221"/>
                    </a:moveTo>
                    <a:lnTo>
                      <a:pt x="7" y="221"/>
                    </a:lnTo>
                    <a:lnTo>
                      <a:pt x="8" y="220"/>
                    </a:lnTo>
                    <a:lnTo>
                      <a:pt x="8" y="220"/>
                    </a:lnTo>
                    <a:lnTo>
                      <a:pt x="9" y="220"/>
                    </a:lnTo>
                    <a:lnTo>
                      <a:pt x="8" y="221"/>
                    </a:lnTo>
                    <a:lnTo>
                      <a:pt x="8" y="221"/>
                    </a:lnTo>
                    <a:close/>
                    <a:moveTo>
                      <a:pt x="14" y="224"/>
                    </a:moveTo>
                    <a:lnTo>
                      <a:pt x="14" y="225"/>
                    </a:lnTo>
                    <a:lnTo>
                      <a:pt x="14" y="224"/>
                    </a:lnTo>
                    <a:lnTo>
                      <a:pt x="14" y="223"/>
                    </a:lnTo>
                    <a:lnTo>
                      <a:pt x="14" y="222"/>
                    </a:lnTo>
                    <a:lnTo>
                      <a:pt x="14" y="221"/>
                    </a:lnTo>
                    <a:lnTo>
                      <a:pt x="15" y="221"/>
                    </a:lnTo>
                    <a:lnTo>
                      <a:pt x="16" y="220"/>
                    </a:lnTo>
                    <a:lnTo>
                      <a:pt x="16" y="219"/>
                    </a:lnTo>
                    <a:lnTo>
                      <a:pt x="16" y="218"/>
                    </a:lnTo>
                    <a:lnTo>
                      <a:pt x="17" y="218"/>
                    </a:lnTo>
                    <a:lnTo>
                      <a:pt x="17" y="219"/>
                    </a:lnTo>
                    <a:lnTo>
                      <a:pt x="16" y="219"/>
                    </a:lnTo>
                    <a:lnTo>
                      <a:pt x="16" y="221"/>
                    </a:lnTo>
                    <a:lnTo>
                      <a:pt x="16" y="222"/>
                    </a:lnTo>
                    <a:lnTo>
                      <a:pt x="15" y="222"/>
                    </a:lnTo>
                    <a:lnTo>
                      <a:pt x="14" y="224"/>
                    </a:lnTo>
                    <a:close/>
                    <a:moveTo>
                      <a:pt x="14" y="213"/>
                    </a:moveTo>
                    <a:lnTo>
                      <a:pt x="15" y="214"/>
                    </a:lnTo>
                    <a:lnTo>
                      <a:pt x="16" y="213"/>
                    </a:lnTo>
                    <a:lnTo>
                      <a:pt x="17" y="213"/>
                    </a:lnTo>
                    <a:lnTo>
                      <a:pt x="18" y="213"/>
                    </a:lnTo>
                    <a:lnTo>
                      <a:pt x="16" y="216"/>
                    </a:lnTo>
                    <a:lnTo>
                      <a:pt x="15" y="217"/>
                    </a:lnTo>
                    <a:lnTo>
                      <a:pt x="13" y="218"/>
                    </a:lnTo>
                    <a:lnTo>
                      <a:pt x="13" y="217"/>
                    </a:lnTo>
                    <a:lnTo>
                      <a:pt x="13" y="215"/>
                    </a:lnTo>
                    <a:lnTo>
                      <a:pt x="13" y="213"/>
                    </a:lnTo>
                    <a:lnTo>
                      <a:pt x="13" y="213"/>
                    </a:lnTo>
                    <a:lnTo>
                      <a:pt x="14" y="213"/>
                    </a:lnTo>
                    <a:close/>
                    <a:moveTo>
                      <a:pt x="31" y="215"/>
                    </a:moveTo>
                    <a:lnTo>
                      <a:pt x="29" y="216"/>
                    </a:lnTo>
                    <a:lnTo>
                      <a:pt x="28" y="216"/>
                    </a:lnTo>
                    <a:lnTo>
                      <a:pt x="26" y="217"/>
                    </a:lnTo>
                    <a:lnTo>
                      <a:pt x="25" y="217"/>
                    </a:lnTo>
                    <a:lnTo>
                      <a:pt x="23" y="219"/>
                    </a:lnTo>
                    <a:lnTo>
                      <a:pt x="22" y="221"/>
                    </a:lnTo>
                    <a:lnTo>
                      <a:pt x="21" y="221"/>
                    </a:lnTo>
                    <a:lnTo>
                      <a:pt x="18" y="221"/>
                    </a:lnTo>
                    <a:lnTo>
                      <a:pt x="17" y="221"/>
                    </a:lnTo>
                    <a:lnTo>
                      <a:pt x="18" y="219"/>
                    </a:lnTo>
                    <a:lnTo>
                      <a:pt x="20" y="218"/>
                    </a:lnTo>
                    <a:lnTo>
                      <a:pt x="20" y="217"/>
                    </a:lnTo>
                    <a:lnTo>
                      <a:pt x="23" y="213"/>
                    </a:lnTo>
                    <a:lnTo>
                      <a:pt x="24" y="213"/>
                    </a:lnTo>
                    <a:lnTo>
                      <a:pt x="25" y="213"/>
                    </a:lnTo>
                    <a:lnTo>
                      <a:pt x="24" y="215"/>
                    </a:lnTo>
                    <a:lnTo>
                      <a:pt x="25" y="215"/>
                    </a:lnTo>
                    <a:lnTo>
                      <a:pt x="27" y="214"/>
                    </a:lnTo>
                    <a:lnTo>
                      <a:pt x="28" y="213"/>
                    </a:lnTo>
                    <a:lnTo>
                      <a:pt x="29" y="213"/>
                    </a:lnTo>
                    <a:lnTo>
                      <a:pt x="31" y="212"/>
                    </a:lnTo>
                    <a:lnTo>
                      <a:pt x="31" y="213"/>
                    </a:lnTo>
                    <a:lnTo>
                      <a:pt x="31" y="215"/>
                    </a:lnTo>
                    <a:close/>
                    <a:moveTo>
                      <a:pt x="17" y="205"/>
                    </a:moveTo>
                    <a:lnTo>
                      <a:pt x="16" y="205"/>
                    </a:lnTo>
                    <a:lnTo>
                      <a:pt x="16" y="204"/>
                    </a:lnTo>
                    <a:lnTo>
                      <a:pt x="16" y="203"/>
                    </a:lnTo>
                    <a:lnTo>
                      <a:pt x="17" y="203"/>
                    </a:lnTo>
                    <a:lnTo>
                      <a:pt x="17" y="203"/>
                    </a:lnTo>
                    <a:lnTo>
                      <a:pt x="17" y="204"/>
                    </a:lnTo>
                    <a:lnTo>
                      <a:pt x="17" y="204"/>
                    </a:lnTo>
                    <a:lnTo>
                      <a:pt x="18" y="204"/>
                    </a:lnTo>
                    <a:lnTo>
                      <a:pt x="17" y="205"/>
                    </a:lnTo>
                    <a:close/>
                    <a:moveTo>
                      <a:pt x="28" y="205"/>
                    </a:moveTo>
                    <a:lnTo>
                      <a:pt x="26" y="205"/>
                    </a:lnTo>
                    <a:lnTo>
                      <a:pt x="26" y="204"/>
                    </a:lnTo>
                    <a:lnTo>
                      <a:pt x="26" y="203"/>
                    </a:lnTo>
                    <a:lnTo>
                      <a:pt x="26" y="202"/>
                    </a:lnTo>
                    <a:lnTo>
                      <a:pt x="27" y="202"/>
                    </a:lnTo>
                    <a:lnTo>
                      <a:pt x="28" y="203"/>
                    </a:lnTo>
                    <a:lnTo>
                      <a:pt x="28" y="203"/>
                    </a:lnTo>
                    <a:lnTo>
                      <a:pt x="28" y="203"/>
                    </a:lnTo>
                    <a:lnTo>
                      <a:pt x="29" y="203"/>
                    </a:lnTo>
                    <a:lnTo>
                      <a:pt x="29" y="203"/>
                    </a:lnTo>
                    <a:lnTo>
                      <a:pt x="29" y="204"/>
                    </a:lnTo>
                    <a:lnTo>
                      <a:pt x="29" y="205"/>
                    </a:lnTo>
                    <a:lnTo>
                      <a:pt x="28" y="205"/>
                    </a:lnTo>
                    <a:close/>
                    <a:moveTo>
                      <a:pt x="33" y="204"/>
                    </a:moveTo>
                    <a:lnTo>
                      <a:pt x="32" y="204"/>
                    </a:lnTo>
                    <a:lnTo>
                      <a:pt x="30" y="204"/>
                    </a:lnTo>
                    <a:lnTo>
                      <a:pt x="31" y="203"/>
                    </a:lnTo>
                    <a:lnTo>
                      <a:pt x="31" y="202"/>
                    </a:lnTo>
                    <a:lnTo>
                      <a:pt x="32" y="201"/>
                    </a:lnTo>
                    <a:lnTo>
                      <a:pt x="33" y="201"/>
                    </a:lnTo>
                    <a:lnTo>
                      <a:pt x="34" y="203"/>
                    </a:lnTo>
                    <a:lnTo>
                      <a:pt x="33" y="204"/>
                    </a:lnTo>
                    <a:close/>
                    <a:moveTo>
                      <a:pt x="23" y="200"/>
                    </a:moveTo>
                    <a:lnTo>
                      <a:pt x="24" y="204"/>
                    </a:lnTo>
                    <a:lnTo>
                      <a:pt x="22" y="206"/>
                    </a:lnTo>
                    <a:lnTo>
                      <a:pt x="23" y="206"/>
                    </a:lnTo>
                    <a:lnTo>
                      <a:pt x="23" y="206"/>
                    </a:lnTo>
                    <a:lnTo>
                      <a:pt x="24" y="206"/>
                    </a:lnTo>
                    <a:lnTo>
                      <a:pt x="24" y="208"/>
                    </a:lnTo>
                    <a:lnTo>
                      <a:pt x="24" y="208"/>
                    </a:lnTo>
                    <a:lnTo>
                      <a:pt x="23" y="209"/>
                    </a:lnTo>
                    <a:lnTo>
                      <a:pt x="21" y="211"/>
                    </a:lnTo>
                    <a:lnTo>
                      <a:pt x="16" y="212"/>
                    </a:lnTo>
                    <a:lnTo>
                      <a:pt x="16" y="212"/>
                    </a:lnTo>
                    <a:lnTo>
                      <a:pt x="16" y="211"/>
                    </a:lnTo>
                    <a:lnTo>
                      <a:pt x="16" y="211"/>
                    </a:lnTo>
                    <a:lnTo>
                      <a:pt x="19" y="210"/>
                    </a:lnTo>
                    <a:lnTo>
                      <a:pt x="19" y="209"/>
                    </a:lnTo>
                    <a:lnTo>
                      <a:pt x="17" y="209"/>
                    </a:lnTo>
                    <a:lnTo>
                      <a:pt x="17" y="208"/>
                    </a:lnTo>
                    <a:lnTo>
                      <a:pt x="20" y="207"/>
                    </a:lnTo>
                    <a:lnTo>
                      <a:pt x="22" y="203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3" y="200"/>
                    </a:lnTo>
                    <a:close/>
                    <a:moveTo>
                      <a:pt x="39" y="196"/>
                    </a:moveTo>
                    <a:lnTo>
                      <a:pt x="37" y="197"/>
                    </a:lnTo>
                    <a:lnTo>
                      <a:pt x="34" y="200"/>
                    </a:lnTo>
                    <a:lnTo>
                      <a:pt x="33" y="200"/>
                    </a:lnTo>
                    <a:lnTo>
                      <a:pt x="33" y="200"/>
                    </a:lnTo>
                    <a:lnTo>
                      <a:pt x="33" y="199"/>
                    </a:lnTo>
                    <a:lnTo>
                      <a:pt x="35" y="196"/>
                    </a:lnTo>
                    <a:lnTo>
                      <a:pt x="36" y="196"/>
                    </a:lnTo>
                    <a:lnTo>
                      <a:pt x="37" y="196"/>
                    </a:lnTo>
                    <a:lnTo>
                      <a:pt x="39" y="196"/>
                    </a:lnTo>
                    <a:close/>
                    <a:moveTo>
                      <a:pt x="29" y="201"/>
                    </a:moveTo>
                    <a:lnTo>
                      <a:pt x="26" y="198"/>
                    </a:lnTo>
                    <a:lnTo>
                      <a:pt x="29" y="196"/>
                    </a:lnTo>
                    <a:lnTo>
                      <a:pt x="30" y="195"/>
                    </a:lnTo>
                    <a:lnTo>
                      <a:pt x="32" y="197"/>
                    </a:lnTo>
                    <a:lnTo>
                      <a:pt x="31" y="199"/>
                    </a:lnTo>
                    <a:lnTo>
                      <a:pt x="30" y="200"/>
                    </a:lnTo>
                    <a:lnTo>
                      <a:pt x="29" y="201"/>
                    </a:lnTo>
                    <a:close/>
                    <a:moveTo>
                      <a:pt x="24" y="189"/>
                    </a:moveTo>
                    <a:lnTo>
                      <a:pt x="22" y="190"/>
                    </a:lnTo>
                    <a:lnTo>
                      <a:pt x="23" y="188"/>
                    </a:lnTo>
                    <a:lnTo>
                      <a:pt x="24" y="189"/>
                    </a:lnTo>
                    <a:close/>
                    <a:moveTo>
                      <a:pt x="38" y="189"/>
                    </a:moveTo>
                    <a:lnTo>
                      <a:pt x="35" y="190"/>
                    </a:lnTo>
                    <a:lnTo>
                      <a:pt x="34" y="189"/>
                    </a:lnTo>
                    <a:lnTo>
                      <a:pt x="35" y="187"/>
                    </a:lnTo>
                    <a:lnTo>
                      <a:pt x="36" y="186"/>
                    </a:lnTo>
                    <a:lnTo>
                      <a:pt x="37" y="186"/>
                    </a:lnTo>
                    <a:lnTo>
                      <a:pt x="38" y="187"/>
                    </a:lnTo>
                    <a:lnTo>
                      <a:pt x="38" y="189"/>
                    </a:lnTo>
                    <a:close/>
                    <a:moveTo>
                      <a:pt x="34" y="187"/>
                    </a:moveTo>
                    <a:lnTo>
                      <a:pt x="33" y="189"/>
                    </a:lnTo>
                    <a:lnTo>
                      <a:pt x="33" y="189"/>
                    </a:lnTo>
                    <a:lnTo>
                      <a:pt x="32" y="188"/>
                    </a:lnTo>
                    <a:lnTo>
                      <a:pt x="32" y="190"/>
                    </a:lnTo>
                    <a:lnTo>
                      <a:pt x="31" y="190"/>
                    </a:lnTo>
                    <a:lnTo>
                      <a:pt x="29" y="189"/>
                    </a:lnTo>
                    <a:lnTo>
                      <a:pt x="31" y="187"/>
                    </a:lnTo>
                    <a:lnTo>
                      <a:pt x="31" y="186"/>
                    </a:lnTo>
                    <a:lnTo>
                      <a:pt x="33" y="185"/>
                    </a:lnTo>
                    <a:lnTo>
                      <a:pt x="33" y="185"/>
                    </a:lnTo>
                    <a:lnTo>
                      <a:pt x="34" y="184"/>
                    </a:lnTo>
                    <a:lnTo>
                      <a:pt x="34" y="186"/>
                    </a:lnTo>
                    <a:lnTo>
                      <a:pt x="34" y="187"/>
                    </a:lnTo>
                    <a:close/>
                    <a:moveTo>
                      <a:pt x="13" y="181"/>
                    </a:moveTo>
                    <a:lnTo>
                      <a:pt x="12" y="182"/>
                    </a:lnTo>
                    <a:lnTo>
                      <a:pt x="11" y="182"/>
                    </a:lnTo>
                    <a:lnTo>
                      <a:pt x="10" y="181"/>
                    </a:lnTo>
                    <a:lnTo>
                      <a:pt x="9" y="181"/>
                    </a:lnTo>
                    <a:lnTo>
                      <a:pt x="9" y="180"/>
                    </a:lnTo>
                    <a:lnTo>
                      <a:pt x="11" y="179"/>
                    </a:lnTo>
                    <a:lnTo>
                      <a:pt x="12" y="180"/>
                    </a:lnTo>
                    <a:lnTo>
                      <a:pt x="13" y="181"/>
                    </a:lnTo>
                    <a:close/>
                    <a:moveTo>
                      <a:pt x="32" y="180"/>
                    </a:moveTo>
                    <a:lnTo>
                      <a:pt x="30" y="181"/>
                    </a:lnTo>
                    <a:lnTo>
                      <a:pt x="30" y="180"/>
                    </a:lnTo>
                    <a:lnTo>
                      <a:pt x="30" y="179"/>
                    </a:lnTo>
                    <a:lnTo>
                      <a:pt x="30" y="179"/>
                    </a:lnTo>
                    <a:lnTo>
                      <a:pt x="30" y="179"/>
                    </a:lnTo>
                    <a:lnTo>
                      <a:pt x="32" y="178"/>
                    </a:lnTo>
                    <a:lnTo>
                      <a:pt x="33" y="179"/>
                    </a:lnTo>
                    <a:lnTo>
                      <a:pt x="32" y="179"/>
                    </a:lnTo>
                    <a:lnTo>
                      <a:pt x="32" y="180"/>
                    </a:lnTo>
                    <a:close/>
                    <a:moveTo>
                      <a:pt x="27" y="177"/>
                    </a:moveTo>
                    <a:lnTo>
                      <a:pt x="26" y="179"/>
                    </a:lnTo>
                    <a:lnTo>
                      <a:pt x="25" y="178"/>
                    </a:lnTo>
                    <a:lnTo>
                      <a:pt x="24" y="178"/>
                    </a:lnTo>
                    <a:lnTo>
                      <a:pt x="25" y="177"/>
                    </a:lnTo>
                    <a:lnTo>
                      <a:pt x="25" y="177"/>
                    </a:lnTo>
                    <a:lnTo>
                      <a:pt x="25" y="176"/>
                    </a:lnTo>
                    <a:lnTo>
                      <a:pt x="26" y="175"/>
                    </a:lnTo>
                    <a:lnTo>
                      <a:pt x="27" y="176"/>
                    </a:lnTo>
                    <a:lnTo>
                      <a:pt x="27" y="176"/>
                    </a:lnTo>
                    <a:lnTo>
                      <a:pt x="27" y="177"/>
                    </a:lnTo>
                    <a:close/>
                    <a:moveTo>
                      <a:pt x="37" y="175"/>
                    </a:moveTo>
                    <a:lnTo>
                      <a:pt x="36" y="176"/>
                    </a:lnTo>
                    <a:lnTo>
                      <a:pt x="35" y="176"/>
                    </a:lnTo>
                    <a:lnTo>
                      <a:pt x="35" y="175"/>
                    </a:lnTo>
                    <a:lnTo>
                      <a:pt x="35" y="173"/>
                    </a:lnTo>
                    <a:lnTo>
                      <a:pt x="36" y="173"/>
                    </a:lnTo>
                    <a:lnTo>
                      <a:pt x="37" y="173"/>
                    </a:lnTo>
                    <a:lnTo>
                      <a:pt x="37" y="175"/>
                    </a:lnTo>
                    <a:close/>
                    <a:moveTo>
                      <a:pt x="38" y="172"/>
                    </a:moveTo>
                    <a:lnTo>
                      <a:pt x="37" y="172"/>
                    </a:lnTo>
                    <a:lnTo>
                      <a:pt x="37" y="171"/>
                    </a:lnTo>
                    <a:lnTo>
                      <a:pt x="37" y="170"/>
                    </a:lnTo>
                    <a:lnTo>
                      <a:pt x="38" y="169"/>
                    </a:lnTo>
                    <a:lnTo>
                      <a:pt x="38" y="170"/>
                    </a:lnTo>
                    <a:lnTo>
                      <a:pt x="38" y="171"/>
                    </a:lnTo>
                    <a:lnTo>
                      <a:pt x="38" y="172"/>
                    </a:lnTo>
                    <a:close/>
                    <a:moveTo>
                      <a:pt x="45" y="166"/>
                    </a:moveTo>
                    <a:lnTo>
                      <a:pt x="43" y="166"/>
                    </a:lnTo>
                    <a:lnTo>
                      <a:pt x="43" y="165"/>
                    </a:lnTo>
                    <a:lnTo>
                      <a:pt x="45" y="164"/>
                    </a:lnTo>
                    <a:lnTo>
                      <a:pt x="46" y="164"/>
                    </a:lnTo>
                    <a:lnTo>
                      <a:pt x="47" y="164"/>
                    </a:lnTo>
                    <a:lnTo>
                      <a:pt x="48" y="164"/>
                    </a:lnTo>
                    <a:lnTo>
                      <a:pt x="49" y="164"/>
                    </a:lnTo>
                    <a:lnTo>
                      <a:pt x="48" y="165"/>
                    </a:lnTo>
                    <a:lnTo>
                      <a:pt x="48" y="166"/>
                    </a:lnTo>
                    <a:lnTo>
                      <a:pt x="46" y="166"/>
                    </a:lnTo>
                    <a:lnTo>
                      <a:pt x="45" y="166"/>
                    </a:lnTo>
                    <a:close/>
                    <a:moveTo>
                      <a:pt x="47" y="162"/>
                    </a:moveTo>
                    <a:lnTo>
                      <a:pt x="45" y="162"/>
                    </a:lnTo>
                    <a:lnTo>
                      <a:pt x="44" y="162"/>
                    </a:lnTo>
                    <a:lnTo>
                      <a:pt x="45" y="160"/>
                    </a:lnTo>
                    <a:lnTo>
                      <a:pt x="46" y="160"/>
                    </a:lnTo>
                    <a:lnTo>
                      <a:pt x="47" y="160"/>
                    </a:lnTo>
                    <a:lnTo>
                      <a:pt x="49" y="160"/>
                    </a:lnTo>
                    <a:lnTo>
                      <a:pt x="49" y="160"/>
                    </a:lnTo>
                    <a:lnTo>
                      <a:pt x="50" y="160"/>
                    </a:lnTo>
                    <a:lnTo>
                      <a:pt x="50" y="161"/>
                    </a:lnTo>
                    <a:lnTo>
                      <a:pt x="47" y="162"/>
                    </a:lnTo>
                    <a:lnTo>
                      <a:pt x="47" y="162"/>
                    </a:lnTo>
                    <a:close/>
                    <a:moveTo>
                      <a:pt x="68" y="140"/>
                    </a:moveTo>
                    <a:lnTo>
                      <a:pt x="67" y="142"/>
                    </a:lnTo>
                    <a:lnTo>
                      <a:pt x="67" y="144"/>
                    </a:lnTo>
                    <a:lnTo>
                      <a:pt x="67" y="148"/>
                    </a:lnTo>
                    <a:lnTo>
                      <a:pt x="65" y="149"/>
                    </a:lnTo>
                    <a:lnTo>
                      <a:pt x="65" y="146"/>
                    </a:lnTo>
                    <a:lnTo>
                      <a:pt x="64" y="146"/>
                    </a:lnTo>
                    <a:lnTo>
                      <a:pt x="62" y="144"/>
                    </a:lnTo>
                    <a:lnTo>
                      <a:pt x="62" y="144"/>
                    </a:lnTo>
                    <a:lnTo>
                      <a:pt x="62" y="144"/>
                    </a:lnTo>
                    <a:lnTo>
                      <a:pt x="62" y="144"/>
                    </a:lnTo>
                    <a:lnTo>
                      <a:pt x="62" y="143"/>
                    </a:lnTo>
                    <a:lnTo>
                      <a:pt x="64" y="141"/>
                    </a:lnTo>
                    <a:lnTo>
                      <a:pt x="64" y="141"/>
                    </a:lnTo>
                    <a:lnTo>
                      <a:pt x="65" y="142"/>
                    </a:lnTo>
                    <a:lnTo>
                      <a:pt x="68" y="139"/>
                    </a:lnTo>
                    <a:lnTo>
                      <a:pt x="68" y="140"/>
                    </a:lnTo>
                    <a:close/>
                    <a:moveTo>
                      <a:pt x="16" y="116"/>
                    </a:moveTo>
                    <a:lnTo>
                      <a:pt x="13" y="116"/>
                    </a:lnTo>
                    <a:lnTo>
                      <a:pt x="13" y="115"/>
                    </a:lnTo>
                    <a:lnTo>
                      <a:pt x="15" y="113"/>
                    </a:lnTo>
                    <a:lnTo>
                      <a:pt x="16" y="115"/>
                    </a:lnTo>
                    <a:lnTo>
                      <a:pt x="16" y="116"/>
                    </a:lnTo>
                    <a:close/>
                    <a:moveTo>
                      <a:pt x="31" y="104"/>
                    </a:moveTo>
                    <a:lnTo>
                      <a:pt x="31" y="107"/>
                    </a:lnTo>
                    <a:lnTo>
                      <a:pt x="31" y="108"/>
                    </a:lnTo>
                    <a:lnTo>
                      <a:pt x="30" y="109"/>
                    </a:lnTo>
                    <a:lnTo>
                      <a:pt x="29" y="107"/>
                    </a:lnTo>
                    <a:lnTo>
                      <a:pt x="29" y="107"/>
                    </a:lnTo>
                    <a:lnTo>
                      <a:pt x="28" y="107"/>
                    </a:lnTo>
                    <a:lnTo>
                      <a:pt x="28" y="108"/>
                    </a:lnTo>
                    <a:lnTo>
                      <a:pt x="26" y="109"/>
                    </a:lnTo>
                    <a:lnTo>
                      <a:pt x="26" y="109"/>
                    </a:lnTo>
                    <a:lnTo>
                      <a:pt x="26" y="107"/>
                    </a:lnTo>
                    <a:lnTo>
                      <a:pt x="29" y="105"/>
                    </a:lnTo>
                    <a:lnTo>
                      <a:pt x="31" y="104"/>
                    </a:lnTo>
                    <a:close/>
                    <a:moveTo>
                      <a:pt x="90" y="87"/>
                    </a:moveTo>
                    <a:lnTo>
                      <a:pt x="90" y="89"/>
                    </a:lnTo>
                    <a:lnTo>
                      <a:pt x="93" y="89"/>
                    </a:lnTo>
                    <a:lnTo>
                      <a:pt x="93" y="89"/>
                    </a:lnTo>
                    <a:lnTo>
                      <a:pt x="94" y="90"/>
                    </a:lnTo>
                    <a:lnTo>
                      <a:pt x="91" y="91"/>
                    </a:lnTo>
                    <a:lnTo>
                      <a:pt x="90" y="91"/>
                    </a:lnTo>
                    <a:lnTo>
                      <a:pt x="89" y="91"/>
                    </a:lnTo>
                    <a:lnTo>
                      <a:pt x="86" y="90"/>
                    </a:lnTo>
                    <a:lnTo>
                      <a:pt x="86" y="90"/>
                    </a:lnTo>
                    <a:lnTo>
                      <a:pt x="86" y="89"/>
                    </a:lnTo>
                    <a:lnTo>
                      <a:pt x="86" y="87"/>
                    </a:lnTo>
                    <a:lnTo>
                      <a:pt x="87" y="87"/>
                    </a:lnTo>
                    <a:lnTo>
                      <a:pt x="88" y="88"/>
                    </a:lnTo>
                    <a:lnTo>
                      <a:pt x="89" y="86"/>
                    </a:lnTo>
                    <a:lnTo>
                      <a:pt x="90" y="87"/>
                    </a:lnTo>
                    <a:close/>
                    <a:moveTo>
                      <a:pt x="104" y="83"/>
                    </a:moveTo>
                    <a:lnTo>
                      <a:pt x="105" y="84"/>
                    </a:lnTo>
                    <a:lnTo>
                      <a:pt x="107" y="84"/>
                    </a:lnTo>
                    <a:lnTo>
                      <a:pt x="108" y="86"/>
                    </a:lnTo>
                    <a:lnTo>
                      <a:pt x="107" y="87"/>
                    </a:lnTo>
                    <a:lnTo>
                      <a:pt x="104" y="85"/>
                    </a:lnTo>
                    <a:lnTo>
                      <a:pt x="102" y="87"/>
                    </a:lnTo>
                    <a:lnTo>
                      <a:pt x="102" y="87"/>
                    </a:lnTo>
                    <a:lnTo>
                      <a:pt x="101" y="87"/>
                    </a:lnTo>
                    <a:lnTo>
                      <a:pt x="99" y="86"/>
                    </a:lnTo>
                    <a:lnTo>
                      <a:pt x="99" y="85"/>
                    </a:lnTo>
                    <a:lnTo>
                      <a:pt x="101" y="85"/>
                    </a:lnTo>
                    <a:lnTo>
                      <a:pt x="102" y="84"/>
                    </a:lnTo>
                    <a:lnTo>
                      <a:pt x="103" y="84"/>
                    </a:lnTo>
                    <a:lnTo>
                      <a:pt x="104" y="83"/>
                    </a:lnTo>
                    <a:close/>
                    <a:moveTo>
                      <a:pt x="42" y="87"/>
                    </a:moveTo>
                    <a:lnTo>
                      <a:pt x="42" y="88"/>
                    </a:lnTo>
                    <a:lnTo>
                      <a:pt x="41" y="88"/>
                    </a:lnTo>
                    <a:lnTo>
                      <a:pt x="39" y="87"/>
                    </a:lnTo>
                    <a:lnTo>
                      <a:pt x="40" y="89"/>
                    </a:lnTo>
                    <a:lnTo>
                      <a:pt x="41" y="89"/>
                    </a:lnTo>
                    <a:lnTo>
                      <a:pt x="39" y="91"/>
                    </a:lnTo>
                    <a:lnTo>
                      <a:pt x="39" y="93"/>
                    </a:lnTo>
                    <a:lnTo>
                      <a:pt x="37" y="93"/>
                    </a:lnTo>
                    <a:lnTo>
                      <a:pt x="36" y="93"/>
                    </a:lnTo>
                    <a:lnTo>
                      <a:pt x="36" y="94"/>
                    </a:lnTo>
                    <a:lnTo>
                      <a:pt x="34" y="96"/>
                    </a:lnTo>
                    <a:lnTo>
                      <a:pt x="33" y="95"/>
                    </a:lnTo>
                    <a:lnTo>
                      <a:pt x="35" y="90"/>
                    </a:lnTo>
                    <a:lnTo>
                      <a:pt x="35" y="88"/>
                    </a:lnTo>
                    <a:lnTo>
                      <a:pt x="38" y="82"/>
                    </a:lnTo>
                    <a:lnTo>
                      <a:pt x="41" y="77"/>
                    </a:lnTo>
                    <a:lnTo>
                      <a:pt x="42" y="79"/>
                    </a:lnTo>
                    <a:lnTo>
                      <a:pt x="41" y="82"/>
                    </a:lnTo>
                    <a:lnTo>
                      <a:pt x="40" y="83"/>
                    </a:lnTo>
                    <a:lnTo>
                      <a:pt x="41" y="83"/>
                    </a:lnTo>
                    <a:lnTo>
                      <a:pt x="42" y="85"/>
                    </a:lnTo>
                    <a:lnTo>
                      <a:pt x="42" y="86"/>
                    </a:lnTo>
                    <a:lnTo>
                      <a:pt x="42" y="87"/>
                    </a:lnTo>
                    <a:close/>
                    <a:moveTo>
                      <a:pt x="47" y="83"/>
                    </a:moveTo>
                    <a:lnTo>
                      <a:pt x="46" y="84"/>
                    </a:lnTo>
                    <a:lnTo>
                      <a:pt x="44" y="85"/>
                    </a:lnTo>
                    <a:lnTo>
                      <a:pt x="44" y="83"/>
                    </a:lnTo>
                    <a:lnTo>
                      <a:pt x="43" y="84"/>
                    </a:lnTo>
                    <a:lnTo>
                      <a:pt x="43" y="83"/>
                    </a:lnTo>
                    <a:lnTo>
                      <a:pt x="43" y="81"/>
                    </a:lnTo>
                    <a:lnTo>
                      <a:pt x="44" y="80"/>
                    </a:lnTo>
                    <a:lnTo>
                      <a:pt x="44" y="78"/>
                    </a:lnTo>
                    <a:lnTo>
                      <a:pt x="46" y="78"/>
                    </a:lnTo>
                    <a:lnTo>
                      <a:pt x="46" y="77"/>
                    </a:lnTo>
                    <a:lnTo>
                      <a:pt x="45" y="76"/>
                    </a:lnTo>
                    <a:lnTo>
                      <a:pt x="46" y="74"/>
                    </a:lnTo>
                    <a:lnTo>
                      <a:pt x="48" y="75"/>
                    </a:lnTo>
                    <a:lnTo>
                      <a:pt x="48" y="77"/>
                    </a:lnTo>
                    <a:lnTo>
                      <a:pt x="47" y="83"/>
                    </a:lnTo>
                    <a:close/>
                    <a:moveTo>
                      <a:pt x="63" y="67"/>
                    </a:moveTo>
                    <a:lnTo>
                      <a:pt x="63" y="68"/>
                    </a:lnTo>
                    <a:lnTo>
                      <a:pt x="65" y="67"/>
                    </a:lnTo>
                    <a:lnTo>
                      <a:pt x="65" y="68"/>
                    </a:lnTo>
                    <a:lnTo>
                      <a:pt x="66" y="69"/>
                    </a:lnTo>
                    <a:lnTo>
                      <a:pt x="65" y="71"/>
                    </a:lnTo>
                    <a:lnTo>
                      <a:pt x="59" y="74"/>
                    </a:lnTo>
                    <a:lnTo>
                      <a:pt x="60" y="77"/>
                    </a:lnTo>
                    <a:lnTo>
                      <a:pt x="59" y="77"/>
                    </a:lnTo>
                    <a:lnTo>
                      <a:pt x="58" y="78"/>
                    </a:lnTo>
                    <a:lnTo>
                      <a:pt x="56" y="78"/>
                    </a:lnTo>
                    <a:lnTo>
                      <a:pt x="56" y="80"/>
                    </a:lnTo>
                    <a:lnTo>
                      <a:pt x="55" y="80"/>
                    </a:lnTo>
                    <a:lnTo>
                      <a:pt x="53" y="79"/>
                    </a:lnTo>
                    <a:lnTo>
                      <a:pt x="53" y="77"/>
                    </a:lnTo>
                    <a:lnTo>
                      <a:pt x="52" y="77"/>
                    </a:lnTo>
                    <a:lnTo>
                      <a:pt x="52" y="79"/>
                    </a:lnTo>
                    <a:lnTo>
                      <a:pt x="52" y="80"/>
                    </a:lnTo>
                    <a:lnTo>
                      <a:pt x="52" y="81"/>
                    </a:lnTo>
                    <a:lnTo>
                      <a:pt x="51" y="82"/>
                    </a:lnTo>
                    <a:lnTo>
                      <a:pt x="50" y="81"/>
                    </a:lnTo>
                    <a:lnTo>
                      <a:pt x="49" y="80"/>
                    </a:lnTo>
                    <a:lnTo>
                      <a:pt x="50" y="77"/>
                    </a:lnTo>
                    <a:lnTo>
                      <a:pt x="52" y="75"/>
                    </a:lnTo>
                    <a:lnTo>
                      <a:pt x="51" y="75"/>
                    </a:lnTo>
                    <a:lnTo>
                      <a:pt x="50" y="75"/>
                    </a:lnTo>
                    <a:lnTo>
                      <a:pt x="51" y="71"/>
                    </a:lnTo>
                    <a:lnTo>
                      <a:pt x="54" y="70"/>
                    </a:lnTo>
                    <a:lnTo>
                      <a:pt x="54" y="69"/>
                    </a:lnTo>
                    <a:lnTo>
                      <a:pt x="52" y="69"/>
                    </a:lnTo>
                    <a:lnTo>
                      <a:pt x="51" y="68"/>
                    </a:lnTo>
                    <a:lnTo>
                      <a:pt x="55" y="66"/>
                    </a:lnTo>
                    <a:lnTo>
                      <a:pt x="57" y="69"/>
                    </a:lnTo>
                    <a:lnTo>
                      <a:pt x="57" y="69"/>
                    </a:lnTo>
                    <a:lnTo>
                      <a:pt x="59" y="69"/>
                    </a:lnTo>
                    <a:lnTo>
                      <a:pt x="58" y="68"/>
                    </a:lnTo>
                    <a:lnTo>
                      <a:pt x="57" y="67"/>
                    </a:lnTo>
                    <a:lnTo>
                      <a:pt x="61" y="63"/>
                    </a:lnTo>
                    <a:lnTo>
                      <a:pt x="63" y="64"/>
                    </a:lnTo>
                    <a:lnTo>
                      <a:pt x="63" y="67"/>
                    </a:lnTo>
                    <a:close/>
                    <a:moveTo>
                      <a:pt x="67" y="64"/>
                    </a:moveTo>
                    <a:lnTo>
                      <a:pt x="67" y="64"/>
                    </a:lnTo>
                    <a:lnTo>
                      <a:pt x="69" y="64"/>
                    </a:lnTo>
                    <a:lnTo>
                      <a:pt x="69" y="66"/>
                    </a:lnTo>
                    <a:lnTo>
                      <a:pt x="69" y="68"/>
                    </a:lnTo>
                    <a:lnTo>
                      <a:pt x="69" y="68"/>
                    </a:lnTo>
                    <a:lnTo>
                      <a:pt x="68" y="69"/>
                    </a:lnTo>
                    <a:lnTo>
                      <a:pt x="67" y="68"/>
                    </a:lnTo>
                    <a:lnTo>
                      <a:pt x="67" y="68"/>
                    </a:lnTo>
                    <a:lnTo>
                      <a:pt x="66" y="67"/>
                    </a:lnTo>
                    <a:lnTo>
                      <a:pt x="66" y="66"/>
                    </a:lnTo>
                    <a:lnTo>
                      <a:pt x="65" y="66"/>
                    </a:lnTo>
                    <a:lnTo>
                      <a:pt x="64" y="64"/>
                    </a:lnTo>
                    <a:lnTo>
                      <a:pt x="65" y="65"/>
                    </a:lnTo>
                    <a:lnTo>
                      <a:pt x="65" y="63"/>
                    </a:lnTo>
                    <a:lnTo>
                      <a:pt x="66" y="63"/>
                    </a:lnTo>
                    <a:lnTo>
                      <a:pt x="67" y="64"/>
                    </a:lnTo>
                    <a:close/>
                    <a:moveTo>
                      <a:pt x="90" y="56"/>
                    </a:moveTo>
                    <a:lnTo>
                      <a:pt x="88" y="61"/>
                    </a:lnTo>
                    <a:lnTo>
                      <a:pt x="86" y="61"/>
                    </a:lnTo>
                    <a:lnTo>
                      <a:pt x="85" y="63"/>
                    </a:lnTo>
                    <a:lnTo>
                      <a:pt x="84" y="64"/>
                    </a:lnTo>
                    <a:lnTo>
                      <a:pt x="80" y="67"/>
                    </a:lnTo>
                    <a:lnTo>
                      <a:pt x="80" y="64"/>
                    </a:lnTo>
                    <a:lnTo>
                      <a:pt x="80" y="64"/>
                    </a:lnTo>
                    <a:lnTo>
                      <a:pt x="80" y="65"/>
                    </a:lnTo>
                    <a:lnTo>
                      <a:pt x="78" y="68"/>
                    </a:lnTo>
                    <a:lnTo>
                      <a:pt x="79" y="70"/>
                    </a:lnTo>
                    <a:lnTo>
                      <a:pt x="78" y="71"/>
                    </a:lnTo>
                    <a:lnTo>
                      <a:pt x="77" y="70"/>
                    </a:lnTo>
                    <a:lnTo>
                      <a:pt x="76" y="70"/>
                    </a:lnTo>
                    <a:lnTo>
                      <a:pt x="76" y="70"/>
                    </a:lnTo>
                    <a:lnTo>
                      <a:pt x="76" y="69"/>
                    </a:lnTo>
                    <a:lnTo>
                      <a:pt x="76" y="71"/>
                    </a:lnTo>
                    <a:lnTo>
                      <a:pt x="74" y="72"/>
                    </a:lnTo>
                    <a:lnTo>
                      <a:pt x="67" y="76"/>
                    </a:lnTo>
                    <a:lnTo>
                      <a:pt x="67" y="74"/>
                    </a:lnTo>
                    <a:lnTo>
                      <a:pt x="67" y="70"/>
                    </a:lnTo>
                    <a:lnTo>
                      <a:pt x="67" y="70"/>
                    </a:lnTo>
                    <a:lnTo>
                      <a:pt x="67" y="69"/>
                    </a:lnTo>
                    <a:lnTo>
                      <a:pt x="70" y="69"/>
                    </a:lnTo>
                    <a:lnTo>
                      <a:pt x="70" y="69"/>
                    </a:lnTo>
                    <a:lnTo>
                      <a:pt x="70" y="68"/>
                    </a:lnTo>
                    <a:lnTo>
                      <a:pt x="71" y="64"/>
                    </a:lnTo>
                    <a:lnTo>
                      <a:pt x="72" y="63"/>
                    </a:lnTo>
                    <a:lnTo>
                      <a:pt x="73" y="64"/>
                    </a:lnTo>
                    <a:lnTo>
                      <a:pt x="74" y="63"/>
                    </a:lnTo>
                    <a:lnTo>
                      <a:pt x="72" y="61"/>
                    </a:lnTo>
                    <a:lnTo>
                      <a:pt x="74" y="59"/>
                    </a:lnTo>
                    <a:lnTo>
                      <a:pt x="76" y="61"/>
                    </a:lnTo>
                    <a:lnTo>
                      <a:pt x="76" y="60"/>
                    </a:lnTo>
                    <a:lnTo>
                      <a:pt x="76" y="59"/>
                    </a:lnTo>
                    <a:lnTo>
                      <a:pt x="76" y="59"/>
                    </a:lnTo>
                    <a:lnTo>
                      <a:pt x="77" y="58"/>
                    </a:lnTo>
                    <a:lnTo>
                      <a:pt x="77" y="58"/>
                    </a:lnTo>
                    <a:lnTo>
                      <a:pt x="78" y="58"/>
                    </a:lnTo>
                    <a:lnTo>
                      <a:pt x="78" y="58"/>
                    </a:lnTo>
                    <a:lnTo>
                      <a:pt x="79" y="59"/>
                    </a:lnTo>
                    <a:lnTo>
                      <a:pt x="80" y="58"/>
                    </a:lnTo>
                    <a:lnTo>
                      <a:pt x="80" y="57"/>
                    </a:lnTo>
                    <a:lnTo>
                      <a:pt x="81" y="57"/>
                    </a:lnTo>
                    <a:lnTo>
                      <a:pt x="83" y="58"/>
                    </a:lnTo>
                    <a:lnTo>
                      <a:pt x="83" y="59"/>
                    </a:lnTo>
                    <a:lnTo>
                      <a:pt x="83" y="60"/>
                    </a:lnTo>
                    <a:lnTo>
                      <a:pt x="84" y="60"/>
                    </a:lnTo>
                    <a:lnTo>
                      <a:pt x="85" y="58"/>
                    </a:lnTo>
                    <a:lnTo>
                      <a:pt x="85" y="57"/>
                    </a:lnTo>
                    <a:lnTo>
                      <a:pt x="86" y="57"/>
                    </a:lnTo>
                    <a:lnTo>
                      <a:pt x="89" y="55"/>
                    </a:lnTo>
                    <a:lnTo>
                      <a:pt x="90" y="55"/>
                    </a:lnTo>
                    <a:lnTo>
                      <a:pt x="90" y="56"/>
                    </a:lnTo>
                    <a:close/>
                    <a:moveTo>
                      <a:pt x="79" y="48"/>
                    </a:moveTo>
                    <a:lnTo>
                      <a:pt x="82" y="50"/>
                    </a:lnTo>
                    <a:lnTo>
                      <a:pt x="84" y="49"/>
                    </a:lnTo>
                    <a:lnTo>
                      <a:pt x="84" y="50"/>
                    </a:lnTo>
                    <a:lnTo>
                      <a:pt x="85" y="50"/>
                    </a:lnTo>
                    <a:lnTo>
                      <a:pt x="85" y="50"/>
                    </a:lnTo>
                    <a:lnTo>
                      <a:pt x="86" y="50"/>
                    </a:lnTo>
                    <a:lnTo>
                      <a:pt x="87" y="51"/>
                    </a:lnTo>
                    <a:lnTo>
                      <a:pt x="85" y="52"/>
                    </a:lnTo>
                    <a:lnTo>
                      <a:pt x="84" y="53"/>
                    </a:lnTo>
                    <a:lnTo>
                      <a:pt x="82" y="54"/>
                    </a:lnTo>
                    <a:lnTo>
                      <a:pt x="81" y="54"/>
                    </a:lnTo>
                    <a:lnTo>
                      <a:pt x="80" y="54"/>
                    </a:lnTo>
                    <a:lnTo>
                      <a:pt x="79" y="52"/>
                    </a:lnTo>
                    <a:lnTo>
                      <a:pt x="77" y="50"/>
                    </a:lnTo>
                    <a:lnTo>
                      <a:pt x="79" y="48"/>
                    </a:lnTo>
                    <a:close/>
                    <a:moveTo>
                      <a:pt x="161" y="48"/>
                    </a:moveTo>
                    <a:lnTo>
                      <a:pt x="161" y="49"/>
                    </a:lnTo>
                    <a:lnTo>
                      <a:pt x="161" y="51"/>
                    </a:lnTo>
                    <a:lnTo>
                      <a:pt x="161" y="52"/>
                    </a:lnTo>
                    <a:lnTo>
                      <a:pt x="161" y="52"/>
                    </a:lnTo>
                    <a:lnTo>
                      <a:pt x="161" y="53"/>
                    </a:lnTo>
                    <a:lnTo>
                      <a:pt x="161" y="54"/>
                    </a:lnTo>
                    <a:lnTo>
                      <a:pt x="161" y="55"/>
                    </a:lnTo>
                    <a:lnTo>
                      <a:pt x="161" y="56"/>
                    </a:lnTo>
                    <a:lnTo>
                      <a:pt x="161" y="56"/>
                    </a:lnTo>
                    <a:lnTo>
                      <a:pt x="161" y="57"/>
                    </a:lnTo>
                    <a:lnTo>
                      <a:pt x="161" y="57"/>
                    </a:lnTo>
                    <a:lnTo>
                      <a:pt x="161" y="59"/>
                    </a:lnTo>
                    <a:lnTo>
                      <a:pt x="161" y="61"/>
                    </a:lnTo>
                    <a:lnTo>
                      <a:pt x="162" y="64"/>
                    </a:lnTo>
                    <a:lnTo>
                      <a:pt x="162" y="65"/>
                    </a:lnTo>
                    <a:lnTo>
                      <a:pt x="162" y="66"/>
                    </a:lnTo>
                    <a:lnTo>
                      <a:pt x="162" y="67"/>
                    </a:lnTo>
                    <a:lnTo>
                      <a:pt x="162" y="67"/>
                    </a:lnTo>
                    <a:lnTo>
                      <a:pt x="162" y="69"/>
                    </a:lnTo>
                    <a:lnTo>
                      <a:pt x="163" y="71"/>
                    </a:lnTo>
                    <a:lnTo>
                      <a:pt x="162" y="71"/>
                    </a:lnTo>
                    <a:lnTo>
                      <a:pt x="162" y="72"/>
                    </a:lnTo>
                    <a:lnTo>
                      <a:pt x="162" y="74"/>
                    </a:lnTo>
                    <a:lnTo>
                      <a:pt x="161" y="76"/>
                    </a:lnTo>
                    <a:lnTo>
                      <a:pt x="161" y="77"/>
                    </a:lnTo>
                    <a:lnTo>
                      <a:pt x="161" y="77"/>
                    </a:lnTo>
                    <a:lnTo>
                      <a:pt x="160" y="78"/>
                    </a:lnTo>
                    <a:lnTo>
                      <a:pt x="160" y="79"/>
                    </a:lnTo>
                    <a:lnTo>
                      <a:pt x="160" y="79"/>
                    </a:lnTo>
                    <a:lnTo>
                      <a:pt x="160" y="80"/>
                    </a:lnTo>
                    <a:lnTo>
                      <a:pt x="159" y="81"/>
                    </a:lnTo>
                    <a:lnTo>
                      <a:pt x="159" y="83"/>
                    </a:lnTo>
                    <a:lnTo>
                      <a:pt x="158" y="84"/>
                    </a:lnTo>
                    <a:lnTo>
                      <a:pt x="157" y="86"/>
                    </a:lnTo>
                    <a:lnTo>
                      <a:pt x="156" y="85"/>
                    </a:lnTo>
                    <a:lnTo>
                      <a:pt x="155" y="84"/>
                    </a:lnTo>
                    <a:lnTo>
                      <a:pt x="153" y="83"/>
                    </a:lnTo>
                    <a:lnTo>
                      <a:pt x="152" y="82"/>
                    </a:lnTo>
                    <a:lnTo>
                      <a:pt x="150" y="81"/>
                    </a:lnTo>
                    <a:lnTo>
                      <a:pt x="149" y="80"/>
                    </a:lnTo>
                    <a:lnTo>
                      <a:pt x="147" y="79"/>
                    </a:lnTo>
                    <a:lnTo>
                      <a:pt x="146" y="79"/>
                    </a:lnTo>
                    <a:lnTo>
                      <a:pt x="145" y="78"/>
                    </a:lnTo>
                    <a:lnTo>
                      <a:pt x="144" y="78"/>
                    </a:lnTo>
                    <a:lnTo>
                      <a:pt x="142" y="77"/>
                    </a:lnTo>
                    <a:lnTo>
                      <a:pt x="141" y="78"/>
                    </a:lnTo>
                    <a:lnTo>
                      <a:pt x="140" y="80"/>
                    </a:lnTo>
                    <a:lnTo>
                      <a:pt x="140" y="81"/>
                    </a:lnTo>
                    <a:lnTo>
                      <a:pt x="138" y="83"/>
                    </a:lnTo>
                    <a:lnTo>
                      <a:pt x="137" y="84"/>
                    </a:lnTo>
                    <a:lnTo>
                      <a:pt x="136" y="84"/>
                    </a:lnTo>
                    <a:lnTo>
                      <a:pt x="135" y="86"/>
                    </a:lnTo>
                    <a:lnTo>
                      <a:pt x="134" y="86"/>
                    </a:lnTo>
                    <a:lnTo>
                      <a:pt x="134" y="86"/>
                    </a:lnTo>
                    <a:lnTo>
                      <a:pt x="133" y="87"/>
                    </a:lnTo>
                    <a:lnTo>
                      <a:pt x="131" y="88"/>
                    </a:lnTo>
                    <a:lnTo>
                      <a:pt x="130" y="90"/>
                    </a:lnTo>
                    <a:lnTo>
                      <a:pt x="129" y="91"/>
                    </a:lnTo>
                    <a:lnTo>
                      <a:pt x="129" y="92"/>
                    </a:lnTo>
                    <a:lnTo>
                      <a:pt x="129" y="94"/>
                    </a:lnTo>
                    <a:lnTo>
                      <a:pt x="128" y="95"/>
                    </a:lnTo>
                    <a:lnTo>
                      <a:pt x="128" y="96"/>
                    </a:lnTo>
                    <a:lnTo>
                      <a:pt x="128" y="99"/>
                    </a:lnTo>
                    <a:lnTo>
                      <a:pt x="127" y="100"/>
                    </a:lnTo>
                    <a:lnTo>
                      <a:pt x="127" y="102"/>
                    </a:lnTo>
                    <a:lnTo>
                      <a:pt x="126" y="104"/>
                    </a:lnTo>
                    <a:lnTo>
                      <a:pt x="126" y="106"/>
                    </a:lnTo>
                    <a:lnTo>
                      <a:pt x="125" y="108"/>
                    </a:lnTo>
                    <a:lnTo>
                      <a:pt x="124" y="110"/>
                    </a:lnTo>
                    <a:lnTo>
                      <a:pt x="124" y="111"/>
                    </a:lnTo>
                    <a:lnTo>
                      <a:pt x="123" y="114"/>
                    </a:lnTo>
                    <a:lnTo>
                      <a:pt x="122" y="115"/>
                    </a:lnTo>
                    <a:lnTo>
                      <a:pt x="121" y="115"/>
                    </a:lnTo>
                    <a:lnTo>
                      <a:pt x="119" y="116"/>
                    </a:lnTo>
                    <a:lnTo>
                      <a:pt x="118" y="116"/>
                    </a:lnTo>
                    <a:lnTo>
                      <a:pt x="116" y="116"/>
                    </a:lnTo>
                    <a:lnTo>
                      <a:pt x="115" y="119"/>
                    </a:lnTo>
                    <a:lnTo>
                      <a:pt x="114" y="120"/>
                    </a:lnTo>
                    <a:lnTo>
                      <a:pt x="114" y="122"/>
                    </a:lnTo>
                    <a:lnTo>
                      <a:pt x="116" y="125"/>
                    </a:lnTo>
                    <a:lnTo>
                      <a:pt x="116" y="126"/>
                    </a:lnTo>
                    <a:lnTo>
                      <a:pt x="117" y="127"/>
                    </a:lnTo>
                    <a:lnTo>
                      <a:pt x="119" y="130"/>
                    </a:lnTo>
                    <a:lnTo>
                      <a:pt x="119" y="131"/>
                    </a:lnTo>
                    <a:lnTo>
                      <a:pt x="120" y="133"/>
                    </a:lnTo>
                    <a:lnTo>
                      <a:pt x="121" y="135"/>
                    </a:lnTo>
                    <a:lnTo>
                      <a:pt x="122" y="137"/>
                    </a:lnTo>
                    <a:lnTo>
                      <a:pt x="122" y="138"/>
                    </a:lnTo>
                    <a:lnTo>
                      <a:pt x="122" y="139"/>
                    </a:lnTo>
                    <a:lnTo>
                      <a:pt x="122" y="140"/>
                    </a:lnTo>
                    <a:lnTo>
                      <a:pt x="122" y="143"/>
                    </a:lnTo>
                    <a:lnTo>
                      <a:pt x="122" y="143"/>
                    </a:lnTo>
                    <a:lnTo>
                      <a:pt x="122" y="145"/>
                    </a:lnTo>
                    <a:lnTo>
                      <a:pt x="122" y="146"/>
                    </a:lnTo>
                    <a:lnTo>
                      <a:pt x="122" y="147"/>
                    </a:lnTo>
                    <a:lnTo>
                      <a:pt x="121" y="147"/>
                    </a:lnTo>
                    <a:lnTo>
                      <a:pt x="120" y="149"/>
                    </a:lnTo>
                    <a:lnTo>
                      <a:pt x="119" y="149"/>
                    </a:lnTo>
                    <a:lnTo>
                      <a:pt x="117" y="151"/>
                    </a:lnTo>
                    <a:lnTo>
                      <a:pt x="116" y="153"/>
                    </a:lnTo>
                    <a:lnTo>
                      <a:pt x="116" y="153"/>
                    </a:lnTo>
                    <a:lnTo>
                      <a:pt x="114" y="155"/>
                    </a:lnTo>
                    <a:lnTo>
                      <a:pt x="113" y="156"/>
                    </a:lnTo>
                    <a:lnTo>
                      <a:pt x="112" y="158"/>
                    </a:lnTo>
                    <a:lnTo>
                      <a:pt x="111" y="160"/>
                    </a:lnTo>
                    <a:lnTo>
                      <a:pt x="111" y="162"/>
                    </a:lnTo>
                    <a:lnTo>
                      <a:pt x="110" y="163"/>
                    </a:lnTo>
                    <a:lnTo>
                      <a:pt x="109" y="165"/>
                    </a:lnTo>
                    <a:lnTo>
                      <a:pt x="109" y="165"/>
                    </a:lnTo>
                    <a:lnTo>
                      <a:pt x="108" y="167"/>
                    </a:lnTo>
                    <a:lnTo>
                      <a:pt x="107" y="169"/>
                    </a:lnTo>
                    <a:lnTo>
                      <a:pt x="106" y="169"/>
                    </a:lnTo>
                    <a:lnTo>
                      <a:pt x="106" y="171"/>
                    </a:lnTo>
                    <a:lnTo>
                      <a:pt x="105" y="172"/>
                    </a:lnTo>
                    <a:lnTo>
                      <a:pt x="105" y="173"/>
                    </a:lnTo>
                    <a:lnTo>
                      <a:pt x="104" y="175"/>
                    </a:lnTo>
                    <a:lnTo>
                      <a:pt x="103" y="177"/>
                    </a:lnTo>
                    <a:lnTo>
                      <a:pt x="101" y="178"/>
                    </a:lnTo>
                    <a:lnTo>
                      <a:pt x="101" y="179"/>
                    </a:lnTo>
                    <a:lnTo>
                      <a:pt x="100" y="179"/>
                    </a:lnTo>
                    <a:lnTo>
                      <a:pt x="98" y="181"/>
                    </a:lnTo>
                    <a:lnTo>
                      <a:pt x="98" y="182"/>
                    </a:lnTo>
                    <a:lnTo>
                      <a:pt x="97" y="184"/>
                    </a:lnTo>
                    <a:lnTo>
                      <a:pt x="97" y="185"/>
                    </a:lnTo>
                    <a:lnTo>
                      <a:pt x="97" y="187"/>
                    </a:lnTo>
                    <a:lnTo>
                      <a:pt x="98" y="190"/>
                    </a:lnTo>
                    <a:lnTo>
                      <a:pt x="98" y="191"/>
                    </a:lnTo>
                    <a:lnTo>
                      <a:pt x="99" y="193"/>
                    </a:lnTo>
                    <a:lnTo>
                      <a:pt x="99" y="195"/>
                    </a:lnTo>
                    <a:lnTo>
                      <a:pt x="99" y="197"/>
                    </a:lnTo>
                    <a:lnTo>
                      <a:pt x="99" y="197"/>
                    </a:lnTo>
                    <a:lnTo>
                      <a:pt x="98" y="198"/>
                    </a:lnTo>
                    <a:lnTo>
                      <a:pt x="96" y="199"/>
                    </a:lnTo>
                    <a:lnTo>
                      <a:pt x="95" y="200"/>
                    </a:lnTo>
                    <a:lnTo>
                      <a:pt x="93" y="202"/>
                    </a:lnTo>
                    <a:lnTo>
                      <a:pt x="92" y="202"/>
                    </a:lnTo>
                    <a:lnTo>
                      <a:pt x="90" y="203"/>
                    </a:lnTo>
                    <a:lnTo>
                      <a:pt x="88" y="205"/>
                    </a:lnTo>
                    <a:lnTo>
                      <a:pt x="85" y="205"/>
                    </a:lnTo>
                    <a:lnTo>
                      <a:pt x="83" y="206"/>
                    </a:lnTo>
                    <a:lnTo>
                      <a:pt x="82" y="206"/>
                    </a:lnTo>
                    <a:lnTo>
                      <a:pt x="80" y="206"/>
                    </a:lnTo>
                    <a:lnTo>
                      <a:pt x="79" y="206"/>
                    </a:lnTo>
                    <a:lnTo>
                      <a:pt x="77" y="206"/>
                    </a:lnTo>
                    <a:lnTo>
                      <a:pt x="76" y="206"/>
                    </a:lnTo>
                    <a:lnTo>
                      <a:pt x="74" y="206"/>
                    </a:lnTo>
                    <a:lnTo>
                      <a:pt x="74" y="209"/>
                    </a:lnTo>
                    <a:lnTo>
                      <a:pt x="75" y="211"/>
                    </a:lnTo>
                    <a:lnTo>
                      <a:pt x="75" y="212"/>
                    </a:lnTo>
                    <a:lnTo>
                      <a:pt x="75" y="214"/>
                    </a:lnTo>
                    <a:lnTo>
                      <a:pt x="75" y="215"/>
                    </a:lnTo>
                    <a:lnTo>
                      <a:pt x="75" y="217"/>
                    </a:lnTo>
                    <a:lnTo>
                      <a:pt x="76" y="218"/>
                    </a:lnTo>
                    <a:lnTo>
                      <a:pt x="76" y="220"/>
                    </a:lnTo>
                    <a:lnTo>
                      <a:pt x="76" y="220"/>
                    </a:lnTo>
                    <a:lnTo>
                      <a:pt x="76" y="221"/>
                    </a:lnTo>
                    <a:lnTo>
                      <a:pt x="76" y="223"/>
                    </a:lnTo>
                    <a:lnTo>
                      <a:pt x="76" y="224"/>
                    </a:lnTo>
                    <a:lnTo>
                      <a:pt x="76" y="225"/>
                    </a:lnTo>
                    <a:lnTo>
                      <a:pt x="77" y="227"/>
                    </a:lnTo>
                    <a:lnTo>
                      <a:pt x="76" y="229"/>
                    </a:lnTo>
                    <a:lnTo>
                      <a:pt x="76" y="231"/>
                    </a:lnTo>
                    <a:lnTo>
                      <a:pt x="76" y="231"/>
                    </a:lnTo>
                    <a:lnTo>
                      <a:pt x="75" y="232"/>
                    </a:lnTo>
                    <a:lnTo>
                      <a:pt x="75" y="235"/>
                    </a:lnTo>
                    <a:lnTo>
                      <a:pt x="74" y="236"/>
                    </a:lnTo>
                    <a:lnTo>
                      <a:pt x="74" y="238"/>
                    </a:lnTo>
                    <a:lnTo>
                      <a:pt x="74" y="240"/>
                    </a:lnTo>
                    <a:lnTo>
                      <a:pt x="74" y="242"/>
                    </a:lnTo>
                    <a:lnTo>
                      <a:pt x="73" y="244"/>
                    </a:lnTo>
                    <a:lnTo>
                      <a:pt x="73" y="245"/>
                    </a:lnTo>
                    <a:lnTo>
                      <a:pt x="73" y="246"/>
                    </a:lnTo>
                    <a:lnTo>
                      <a:pt x="73" y="248"/>
                    </a:lnTo>
                    <a:lnTo>
                      <a:pt x="73" y="250"/>
                    </a:lnTo>
                    <a:lnTo>
                      <a:pt x="73" y="251"/>
                    </a:lnTo>
                    <a:lnTo>
                      <a:pt x="73" y="251"/>
                    </a:lnTo>
                    <a:lnTo>
                      <a:pt x="73" y="252"/>
                    </a:lnTo>
                    <a:lnTo>
                      <a:pt x="73" y="253"/>
                    </a:lnTo>
                    <a:lnTo>
                      <a:pt x="73" y="256"/>
                    </a:lnTo>
                    <a:lnTo>
                      <a:pt x="73" y="257"/>
                    </a:lnTo>
                    <a:lnTo>
                      <a:pt x="73" y="260"/>
                    </a:lnTo>
                    <a:lnTo>
                      <a:pt x="73" y="261"/>
                    </a:lnTo>
                    <a:lnTo>
                      <a:pt x="71" y="263"/>
                    </a:lnTo>
                    <a:lnTo>
                      <a:pt x="70" y="264"/>
                    </a:lnTo>
                    <a:lnTo>
                      <a:pt x="70" y="266"/>
                    </a:lnTo>
                    <a:lnTo>
                      <a:pt x="69" y="267"/>
                    </a:lnTo>
                    <a:lnTo>
                      <a:pt x="69" y="269"/>
                    </a:lnTo>
                    <a:lnTo>
                      <a:pt x="69" y="271"/>
                    </a:lnTo>
                    <a:lnTo>
                      <a:pt x="68" y="272"/>
                    </a:lnTo>
                    <a:lnTo>
                      <a:pt x="64" y="271"/>
                    </a:lnTo>
                    <a:lnTo>
                      <a:pt x="61" y="272"/>
                    </a:lnTo>
                    <a:lnTo>
                      <a:pt x="60" y="271"/>
                    </a:lnTo>
                    <a:lnTo>
                      <a:pt x="50" y="273"/>
                    </a:lnTo>
                    <a:lnTo>
                      <a:pt x="49" y="273"/>
                    </a:lnTo>
                    <a:lnTo>
                      <a:pt x="47" y="272"/>
                    </a:lnTo>
                    <a:lnTo>
                      <a:pt x="43" y="273"/>
                    </a:lnTo>
                    <a:lnTo>
                      <a:pt x="43" y="273"/>
                    </a:lnTo>
                    <a:lnTo>
                      <a:pt x="42" y="273"/>
                    </a:lnTo>
                    <a:lnTo>
                      <a:pt x="41" y="273"/>
                    </a:lnTo>
                    <a:lnTo>
                      <a:pt x="38" y="272"/>
                    </a:lnTo>
                    <a:lnTo>
                      <a:pt x="35" y="272"/>
                    </a:lnTo>
                    <a:lnTo>
                      <a:pt x="34" y="274"/>
                    </a:lnTo>
                    <a:lnTo>
                      <a:pt x="32" y="275"/>
                    </a:lnTo>
                    <a:lnTo>
                      <a:pt x="31" y="277"/>
                    </a:lnTo>
                    <a:lnTo>
                      <a:pt x="30" y="277"/>
                    </a:lnTo>
                    <a:lnTo>
                      <a:pt x="31" y="279"/>
                    </a:lnTo>
                    <a:lnTo>
                      <a:pt x="30" y="280"/>
                    </a:lnTo>
                    <a:lnTo>
                      <a:pt x="29" y="280"/>
                    </a:lnTo>
                    <a:lnTo>
                      <a:pt x="26" y="281"/>
                    </a:lnTo>
                    <a:lnTo>
                      <a:pt x="25" y="283"/>
                    </a:lnTo>
                    <a:lnTo>
                      <a:pt x="24" y="282"/>
                    </a:lnTo>
                    <a:lnTo>
                      <a:pt x="22" y="283"/>
                    </a:lnTo>
                    <a:lnTo>
                      <a:pt x="21" y="280"/>
                    </a:lnTo>
                    <a:lnTo>
                      <a:pt x="18" y="280"/>
                    </a:lnTo>
                    <a:lnTo>
                      <a:pt x="16" y="279"/>
                    </a:lnTo>
                    <a:lnTo>
                      <a:pt x="12" y="281"/>
                    </a:lnTo>
                    <a:lnTo>
                      <a:pt x="12" y="281"/>
                    </a:lnTo>
                    <a:lnTo>
                      <a:pt x="10" y="280"/>
                    </a:lnTo>
                    <a:lnTo>
                      <a:pt x="10" y="279"/>
                    </a:lnTo>
                    <a:lnTo>
                      <a:pt x="10" y="279"/>
                    </a:lnTo>
                    <a:lnTo>
                      <a:pt x="11" y="277"/>
                    </a:lnTo>
                    <a:lnTo>
                      <a:pt x="11" y="276"/>
                    </a:lnTo>
                    <a:lnTo>
                      <a:pt x="10" y="275"/>
                    </a:lnTo>
                    <a:lnTo>
                      <a:pt x="11" y="275"/>
                    </a:lnTo>
                    <a:lnTo>
                      <a:pt x="13" y="274"/>
                    </a:lnTo>
                    <a:lnTo>
                      <a:pt x="15" y="272"/>
                    </a:lnTo>
                    <a:lnTo>
                      <a:pt x="16" y="274"/>
                    </a:lnTo>
                    <a:lnTo>
                      <a:pt x="17" y="275"/>
                    </a:lnTo>
                    <a:lnTo>
                      <a:pt x="18" y="274"/>
                    </a:lnTo>
                    <a:lnTo>
                      <a:pt x="18" y="274"/>
                    </a:lnTo>
                    <a:lnTo>
                      <a:pt x="18" y="273"/>
                    </a:lnTo>
                    <a:lnTo>
                      <a:pt x="18" y="273"/>
                    </a:lnTo>
                    <a:lnTo>
                      <a:pt x="17" y="273"/>
                    </a:lnTo>
                    <a:lnTo>
                      <a:pt x="16" y="272"/>
                    </a:lnTo>
                    <a:lnTo>
                      <a:pt x="18" y="271"/>
                    </a:lnTo>
                    <a:lnTo>
                      <a:pt x="18" y="271"/>
                    </a:lnTo>
                    <a:lnTo>
                      <a:pt x="20" y="270"/>
                    </a:lnTo>
                    <a:lnTo>
                      <a:pt x="22" y="270"/>
                    </a:lnTo>
                    <a:lnTo>
                      <a:pt x="24" y="267"/>
                    </a:lnTo>
                    <a:lnTo>
                      <a:pt x="25" y="267"/>
                    </a:lnTo>
                    <a:lnTo>
                      <a:pt x="25" y="266"/>
                    </a:lnTo>
                    <a:lnTo>
                      <a:pt x="26" y="265"/>
                    </a:lnTo>
                    <a:lnTo>
                      <a:pt x="27" y="265"/>
                    </a:lnTo>
                    <a:lnTo>
                      <a:pt x="27" y="264"/>
                    </a:lnTo>
                    <a:lnTo>
                      <a:pt x="28" y="263"/>
                    </a:lnTo>
                    <a:lnTo>
                      <a:pt x="28" y="263"/>
                    </a:lnTo>
                    <a:lnTo>
                      <a:pt x="29" y="262"/>
                    </a:lnTo>
                    <a:lnTo>
                      <a:pt x="30" y="260"/>
                    </a:lnTo>
                    <a:lnTo>
                      <a:pt x="31" y="259"/>
                    </a:lnTo>
                    <a:lnTo>
                      <a:pt x="32" y="259"/>
                    </a:lnTo>
                    <a:lnTo>
                      <a:pt x="32" y="258"/>
                    </a:lnTo>
                    <a:lnTo>
                      <a:pt x="29" y="260"/>
                    </a:lnTo>
                    <a:lnTo>
                      <a:pt x="29" y="260"/>
                    </a:lnTo>
                    <a:lnTo>
                      <a:pt x="27" y="261"/>
                    </a:lnTo>
                    <a:lnTo>
                      <a:pt x="26" y="263"/>
                    </a:lnTo>
                    <a:lnTo>
                      <a:pt x="24" y="265"/>
                    </a:lnTo>
                    <a:lnTo>
                      <a:pt x="24" y="266"/>
                    </a:lnTo>
                    <a:lnTo>
                      <a:pt x="24" y="266"/>
                    </a:lnTo>
                    <a:lnTo>
                      <a:pt x="22" y="267"/>
                    </a:lnTo>
                    <a:lnTo>
                      <a:pt x="19" y="269"/>
                    </a:lnTo>
                    <a:lnTo>
                      <a:pt x="18" y="269"/>
                    </a:lnTo>
                    <a:lnTo>
                      <a:pt x="16" y="268"/>
                    </a:lnTo>
                    <a:lnTo>
                      <a:pt x="15" y="268"/>
                    </a:lnTo>
                    <a:lnTo>
                      <a:pt x="16" y="267"/>
                    </a:lnTo>
                    <a:lnTo>
                      <a:pt x="17" y="266"/>
                    </a:lnTo>
                    <a:lnTo>
                      <a:pt x="18" y="267"/>
                    </a:lnTo>
                    <a:lnTo>
                      <a:pt x="19" y="266"/>
                    </a:lnTo>
                    <a:lnTo>
                      <a:pt x="19" y="266"/>
                    </a:lnTo>
                    <a:lnTo>
                      <a:pt x="18" y="265"/>
                    </a:lnTo>
                    <a:lnTo>
                      <a:pt x="17" y="265"/>
                    </a:lnTo>
                    <a:lnTo>
                      <a:pt x="17" y="264"/>
                    </a:lnTo>
                    <a:lnTo>
                      <a:pt x="17" y="263"/>
                    </a:lnTo>
                    <a:lnTo>
                      <a:pt x="15" y="264"/>
                    </a:lnTo>
                    <a:lnTo>
                      <a:pt x="16" y="263"/>
                    </a:lnTo>
                    <a:lnTo>
                      <a:pt x="18" y="263"/>
                    </a:lnTo>
                    <a:lnTo>
                      <a:pt x="18" y="263"/>
                    </a:lnTo>
                    <a:lnTo>
                      <a:pt x="19" y="263"/>
                    </a:lnTo>
                    <a:lnTo>
                      <a:pt x="18" y="262"/>
                    </a:lnTo>
                    <a:lnTo>
                      <a:pt x="17" y="261"/>
                    </a:lnTo>
                    <a:lnTo>
                      <a:pt x="16" y="261"/>
                    </a:lnTo>
                    <a:lnTo>
                      <a:pt x="15" y="262"/>
                    </a:lnTo>
                    <a:lnTo>
                      <a:pt x="14" y="262"/>
                    </a:lnTo>
                    <a:lnTo>
                      <a:pt x="14" y="263"/>
                    </a:lnTo>
                    <a:lnTo>
                      <a:pt x="13" y="263"/>
                    </a:lnTo>
                    <a:lnTo>
                      <a:pt x="14" y="261"/>
                    </a:lnTo>
                    <a:lnTo>
                      <a:pt x="14" y="261"/>
                    </a:lnTo>
                    <a:lnTo>
                      <a:pt x="14" y="260"/>
                    </a:lnTo>
                    <a:lnTo>
                      <a:pt x="15" y="260"/>
                    </a:lnTo>
                    <a:lnTo>
                      <a:pt x="15" y="259"/>
                    </a:lnTo>
                    <a:lnTo>
                      <a:pt x="16" y="259"/>
                    </a:lnTo>
                    <a:lnTo>
                      <a:pt x="17" y="259"/>
                    </a:lnTo>
                    <a:lnTo>
                      <a:pt x="17" y="258"/>
                    </a:lnTo>
                    <a:lnTo>
                      <a:pt x="18" y="258"/>
                    </a:lnTo>
                    <a:lnTo>
                      <a:pt x="18" y="258"/>
                    </a:lnTo>
                    <a:lnTo>
                      <a:pt x="17" y="257"/>
                    </a:lnTo>
                    <a:lnTo>
                      <a:pt x="18" y="256"/>
                    </a:lnTo>
                    <a:lnTo>
                      <a:pt x="18" y="256"/>
                    </a:lnTo>
                    <a:lnTo>
                      <a:pt x="19" y="255"/>
                    </a:lnTo>
                    <a:lnTo>
                      <a:pt x="18" y="255"/>
                    </a:lnTo>
                    <a:lnTo>
                      <a:pt x="17" y="255"/>
                    </a:lnTo>
                    <a:lnTo>
                      <a:pt x="16" y="255"/>
                    </a:lnTo>
                    <a:lnTo>
                      <a:pt x="16" y="256"/>
                    </a:lnTo>
                    <a:lnTo>
                      <a:pt x="16" y="256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12" y="257"/>
                    </a:lnTo>
                    <a:lnTo>
                      <a:pt x="12" y="260"/>
                    </a:lnTo>
                    <a:lnTo>
                      <a:pt x="12" y="261"/>
                    </a:lnTo>
                    <a:lnTo>
                      <a:pt x="12" y="261"/>
                    </a:lnTo>
                    <a:lnTo>
                      <a:pt x="10" y="262"/>
                    </a:lnTo>
                    <a:lnTo>
                      <a:pt x="10" y="263"/>
                    </a:lnTo>
                    <a:lnTo>
                      <a:pt x="8" y="264"/>
                    </a:lnTo>
                    <a:lnTo>
                      <a:pt x="8" y="263"/>
                    </a:lnTo>
                    <a:lnTo>
                      <a:pt x="8" y="263"/>
                    </a:lnTo>
                    <a:lnTo>
                      <a:pt x="9" y="259"/>
                    </a:lnTo>
                    <a:lnTo>
                      <a:pt x="8" y="259"/>
                    </a:lnTo>
                    <a:lnTo>
                      <a:pt x="9" y="258"/>
                    </a:lnTo>
                    <a:lnTo>
                      <a:pt x="9" y="256"/>
                    </a:lnTo>
                    <a:lnTo>
                      <a:pt x="10" y="254"/>
                    </a:lnTo>
                    <a:lnTo>
                      <a:pt x="10" y="254"/>
                    </a:lnTo>
                    <a:lnTo>
                      <a:pt x="11" y="255"/>
                    </a:lnTo>
                    <a:lnTo>
                      <a:pt x="12" y="255"/>
                    </a:lnTo>
                    <a:lnTo>
                      <a:pt x="13" y="254"/>
                    </a:lnTo>
                    <a:lnTo>
                      <a:pt x="12" y="254"/>
                    </a:lnTo>
                    <a:lnTo>
                      <a:pt x="12" y="254"/>
                    </a:lnTo>
                    <a:lnTo>
                      <a:pt x="11" y="254"/>
                    </a:lnTo>
                    <a:lnTo>
                      <a:pt x="10" y="254"/>
                    </a:lnTo>
                    <a:lnTo>
                      <a:pt x="11" y="252"/>
                    </a:lnTo>
                    <a:lnTo>
                      <a:pt x="13" y="250"/>
                    </a:lnTo>
                    <a:lnTo>
                      <a:pt x="16" y="249"/>
                    </a:lnTo>
                    <a:lnTo>
                      <a:pt x="16" y="248"/>
                    </a:lnTo>
                    <a:lnTo>
                      <a:pt x="16" y="247"/>
                    </a:lnTo>
                    <a:lnTo>
                      <a:pt x="14" y="247"/>
                    </a:lnTo>
                    <a:lnTo>
                      <a:pt x="13" y="249"/>
                    </a:lnTo>
                    <a:lnTo>
                      <a:pt x="11" y="250"/>
                    </a:lnTo>
                    <a:lnTo>
                      <a:pt x="11" y="250"/>
                    </a:lnTo>
                    <a:lnTo>
                      <a:pt x="11" y="248"/>
                    </a:lnTo>
                    <a:lnTo>
                      <a:pt x="13" y="246"/>
                    </a:lnTo>
                    <a:lnTo>
                      <a:pt x="13" y="245"/>
                    </a:lnTo>
                    <a:lnTo>
                      <a:pt x="13" y="243"/>
                    </a:lnTo>
                    <a:lnTo>
                      <a:pt x="13" y="242"/>
                    </a:lnTo>
                    <a:lnTo>
                      <a:pt x="14" y="241"/>
                    </a:lnTo>
                    <a:lnTo>
                      <a:pt x="15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4"/>
                    </a:lnTo>
                    <a:lnTo>
                      <a:pt x="17" y="245"/>
                    </a:lnTo>
                    <a:lnTo>
                      <a:pt x="18" y="248"/>
                    </a:lnTo>
                    <a:lnTo>
                      <a:pt x="18" y="250"/>
                    </a:lnTo>
                    <a:lnTo>
                      <a:pt x="19" y="252"/>
                    </a:lnTo>
                    <a:lnTo>
                      <a:pt x="19" y="253"/>
                    </a:lnTo>
                    <a:lnTo>
                      <a:pt x="19" y="254"/>
                    </a:lnTo>
                    <a:lnTo>
                      <a:pt x="20" y="254"/>
                    </a:lnTo>
                    <a:lnTo>
                      <a:pt x="20" y="253"/>
                    </a:lnTo>
                    <a:lnTo>
                      <a:pt x="20" y="252"/>
                    </a:lnTo>
                    <a:lnTo>
                      <a:pt x="19" y="251"/>
                    </a:lnTo>
                    <a:lnTo>
                      <a:pt x="19" y="250"/>
                    </a:lnTo>
                    <a:lnTo>
                      <a:pt x="20" y="250"/>
                    </a:lnTo>
                    <a:lnTo>
                      <a:pt x="21" y="250"/>
                    </a:lnTo>
                    <a:lnTo>
                      <a:pt x="21" y="252"/>
                    </a:lnTo>
                    <a:lnTo>
                      <a:pt x="22" y="251"/>
                    </a:lnTo>
                    <a:lnTo>
                      <a:pt x="23" y="253"/>
                    </a:lnTo>
                    <a:lnTo>
                      <a:pt x="24" y="254"/>
                    </a:lnTo>
                    <a:lnTo>
                      <a:pt x="24" y="253"/>
                    </a:lnTo>
                    <a:lnTo>
                      <a:pt x="24" y="252"/>
                    </a:lnTo>
                    <a:lnTo>
                      <a:pt x="23" y="251"/>
                    </a:lnTo>
                    <a:lnTo>
                      <a:pt x="24" y="250"/>
                    </a:lnTo>
                    <a:lnTo>
                      <a:pt x="26" y="250"/>
                    </a:lnTo>
                    <a:lnTo>
                      <a:pt x="27" y="249"/>
                    </a:lnTo>
                    <a:lnTo>
                      <a:pt x="27" y="249"/>
                    </a:lnTo>
                    <a:lnTo>
                      <a:pt x="26" y="249"/>
                    </a:lnTo>
                    <a:lnTo>
                      <a:pt x="23" y="249"/>
                    </a:lnTo>
                    <a:lnTo>
                      <a:pt x="23" y="248"/>
                    </a:lnTo>
                    <a:lnTo>
                      <a:pt x="23" y="248"/>
                    </a:lnTo>
                    <a:lnTo>
                      <a:pt x="22" y="248"/>
                    </a:lnTo>
                    <a:lnTo>
                      <a:pt x="22" y="247"/>
                    </a:lnTo>
                    <a:lnTo>
                      <a:pt x="21" y="246"/>
                    </a:lnTo>
                    <a:lnTo>
                      <a:pt x="23" y="246"/>
                    </a:lnTo>
                    <a:lnTo>
                      <a:pt x="23" y="245"/>
                    </a:lnTo>
                    <a:lnTo>
                      <a:pt x="23" y="244"/>
                    </a:lnTo>
                    <a:lnTo>
                      <a:pt x="23" y="244"/>
                    </a:lnTo>
                    <a:lnTo>
                      <a:pt x="22" y="244"/>
                    </a:lnTo>
                    <a:lnTo>
                      <a:pt x="22" y="243"/>
                    </a:lnTo>
                    <a:lnTo>
                      <a:pt x="22" y="241"/>
                    </a:lnTo>
                    <a:lnTo>
                      <a:pt x="21" y="243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0" y="245"/>
                    </a:lnTo>
                    <a:lnTo>
                      <a:pt x="19" y="245"/>
                    </a:lnTo>
                    <a:lnTo>
                      <a:pt x="19" y="245"/>
                    </a:lnTo>
                    <a:lnTo>
                      <a:pt x="19" y="245"/>
                    </a:lnTo>
                    <a:lnTo>
                      <a:pt x="20" y="243"/>
                    </a:lnTo>
                    <a:lnTo>
                      <a:pt x="19" y="244"/>
                    </a:lnTo>
                    <a:lnTo>
                      <a:pt x="18" y="244"/>
                    </a:lnTo>
                    <a:lnTo>
                      <a:pt x="17" y="243"/>
                    </a:lnTo>
                    <a:lnTo>
                      <a:pt x="17" y="242"/>
                    </a:lnTo>
                    <a:lnTo>
                      <a:pt x="17" y="242"/>
                    </a:lnTo>
                    <a:lnTo>
                      <a:pt x="17" y="241"/>
                    </a:lnTo>
                    <a:lnTo>
                      <a:pt x="17" y="241"/>
                    </a:lnTo>
                    <a:lnTo>
                      <a:pt x="16" y="239"/>
                    </a:lnTo>
                    <a:lnTo>
                      <a:pt x="16" y="237"/>
                    </a:lnTo>
                    <a:lnTo>
                      <a:pt x="18" y="235"/>
                    </a:lnTo>
                    <a:lnTo>
                      <a:pt x="19" y="233"/>
                    </a:lnTo>
                    <a:lnTo>
                      <a:pt x="19" y="233"/>
                    </a:lnTo>
                    <a:lnTo>
                      <a:pt x="21" y="232"/>
                    </a:lnTo>
                    <a:lnTo>
                      <a:pt x="23" y="234"/>
                    </a:lnTo>
                    <a:lnTo>
                      <a:pt x="23" y="234"/>
                    </a:lnTo>
                    <a:lnTo>
                      <a:pt x="23" y="235"/>
                    </a:lnTo>
                    <a:lnTo>
                      <a:pt x="23" y="236"/>
                    </a:lnTo>
                    <a:lnTo>
                      <a:pt x="24" y="237"/>
                    </a:lnTo>
                    <a:lnTo>
                      <a:pt x="24" y="237"/>
                    </a:lnTo>
                    <a:lnTo>
                      <a:pt x="25" y="238"/>
                    </a:lnTo>
                    <a:lnTo>
                      <a:pt x="26" y="238"/>
                    </a:lnTo>
                    <a:lnTo>
                      <a:pt x="27" y="240"/>
                    </a:lnTo>
                    <a:lnTo>
                      <a:pt x="29" y="240"/>
                    </a:lnTo>
                    <a:lnTo>
                      <a:pt x="27" y="239"/>
                    </a:lnTo>
                    <a:lnTo>
                      <a:pt x="28" y="237"/>
                    </a:lnTo>
                    <a:lnTo>
                      <a:pt x="26" y="237"/>
                    </a:lnTo>
                    <a:lnTo>
                      <a:pt x="25" y="236"/>
                    </a:lnTo>
                    <a:lnTo>
                      <a:pt x="24" y="236"/>
                    </a:lnTo>
                    <a:lnTo>
                      <a:pt x="25" y="236"/>
                    </a:lnTo>
                    <a:lnTo>
                      <a:pt x="25" y="234"/>
                    </a:lnTo>
                    <a:lnTo>
                      <a:pt x="25" y="234"/>
                    </a:lnTo>
                    <a:lnTo>
                      <a:pt x="24" y="232"/>
                    </a:lnTo>
                    <a:lnTo>
                      <a:pt x="22" y="230"/>
                    </a:lnTo>
                    <a:lnTo>
                      <a:pt x="23" y="228"/>
                    </a:lnTo>
                    <a:lnTo>
                      <a:pt x="24" y="228"/>
                    </a:lnTo>
                    <a:lnTo>
                      <a:pt x="24" y="227"/>
                    </a:lnTo>
                    <a:lnTo>
                      <a:pt x="25" y="228"/>
                    </a:lnTo>
                    <a:lnTo>
                      <a:pt x="26" y="229"/>
                    </a:lnTo>
                    <a:lnTo>
                      <a:pt x="26" y="229"/>
                    </a:lnTo>
                    <a:lnTo>
                      <a:pt x="26" y="228"/>
                    </a:lnTo>
                    <a:lnTo>
                      <a:pt x="26" y="227"/>
                    </a:lnTo>
                    <a:lnTo>
                      <a:pt x="26" y="226"/>
                    </a:lnTo>
                    <a:lnTo>
                      <a:pt x="26" y="224"/>
                    </a:lnTo>
                    <a:lnTo>
                      <a:pt x="25" y="225"/>
                    </a:lnTo>
                    <a:lnTo>
                      <a:pt x="24" y="225"/>
                    </a:lnTo>
                    <a:lnTo>
                      <a:pt x="24" y="225"/>
                    </a:lnTo>
                    <a:lnTo>
                      <a:pt x="24" y="224"/>
                    </a:lnTo>
                    <a:lnTo>
                      <a:pt x="25" y="222"/>
                    </a:lnTo>
                    <a:lnTo>
                      <a:pt x="25" y="220"/>
                    </a:lnTo>
                    <a:lnTo>
                      <a:pt x="25" y="219"/>
                    </a:lnTo>
                    <a:lnTo>
                      <a:pt x="27" y="218"/>
                    </a:lnTo>
                    <a:lnTo>
                      <a:pt x="27" y="218"/>
                    </a:lnTo>
                    <a:lnTo>
                      <a:pt x="29" y="217"/>
                    </a:lnTo>
                    <a:lnTo>
                      <a:pt x="29" y="216"/>
                    </a:lnTo>
                    <a:lnTo>
                      <a:pt x="31" y="217"/>
                    </a:lnTo>
                    <a:lnTo>
                      <a:pt x="33" y="219"/>
                    </a:lnTo>
                    <a:lnTo>
                      <a:pt x="35" y="220"/>
                    </a:lnTo>
                    <a:lnTo>
                      <a:pt x="35" y="220"/>
                    </a:lnTo>
                    <a:lnTo>
                      <a:pt x="36" y="221"/>
                    </a:lnTo>
                    <a:lnTo>
                      <a:pt x="37" y="222"/>
                    </a:lnTo>
                    <a:lnTo>
                      <a:pt x="38" y="224"/>
                    </a:lnTo>
                    <a:lnTo>
                      <a:pt x="39" y="226"/>
                    </a:lnTo>
                    <a:lnTo>
                      <a:pt x="39" y="223"/>
                    </a:lnTo>
                    <a:lnTo>
                      <a:pt x="39" y="221"/>
                    </a:lnTo>
                    <a:lnTo>
                      <a:pt x="38" y="219"/>
                    </a:lnTo>
                    <a:lnTo>
                      <a:pt x="37" y="218"/>
                    </a:lnTo>
                    <a:lnTo>
                      <a:pt x="35" y="218"/>
                    </a:lnTo>
                    <a:lnTo>
                      <a:pt x="34" y="217"/>
                    </a:lnTo>
                    <a:lnTo>
                      <a:pt x="33" y="216"/>
                    </a:lnTo>
                    <a:lnTo>
                      <a:pt x="32" y="216"/>
                    </a:lnTo>
                    <a:lnTo>
                      <a:pt x="32" y="216"/>
                    </a:lnTo>
                    <a:lnTo>
                      <a:pt x="33" y="214"/>
                    </a:lnTo>
                    <a:lnTo>
                      <a:pt x="33" y="213"/>
                    </a:lnTo>
                    <a:lnTo>
                      <a:pt x="33" y="212"/>
                    </a:lnTo>
                    <a:lnTo>
                      <a:pt x="33" y="211"/>
                    </a:lnTo>
                    <a:lnTo>
                      <a:pt x="35" y="210"/>
                    </a:lnTo>
                    <a:lnTo>
                      <a:pt x="34" y="210"/>
                    </a:lnTo>
                    <a:lnTo>
                      <a:pt x="32" y="211"/>
                    </a:lnTo>
                    <a:lnTo>
                      <a:pt x="30" y="211"/>
                    </a:lnTo>
                    <a:lnTo>
                      <a:pt x="29" y="211"/>
                    </a:lnTo>
                    <a:lnTo>
                      <a:pt x="27" y="211"/>
                    </a:lnTo>
                    <a:lnTo>
                      <a:pt x="27" y="211"/>
                    </a:lnTo>
                    <a:lnTo>
                      <a:pt x="25" y="211"/>
                    </a:lnTo>
                    <a:lnTo>
                      <a:pt x="26" y="209"/>
                    </a:lnTo>
                    <a:lnTo>
                      <a:pt x="29" y="207"/>
                    </a:lnTo>
                    <a:lnTo>
                      <a:pt x="29" y="207"/>
                    </a:lnTo>
                    <a:lnTo>
                      <a:pt x="33" y="205"/>
                    </a:lnTo>
                    <a:lnTo>
                      <a:pt x="34" y="205"/>
                    </a:lnTo>
                    <a:lnTo>
                      <a:pt x="36" y="204"/>
                    </a:lnTo>
                    <a:lnTo>
                      <a:pt x="38" y="204"/>
                    </a:lnTo>
                    <a:lnTo>
                      <a:pt x="41" y="202"/>
                    </a:lnTo>
                    <a:lnTo>
                      <a:pt x="44" y="201"/>
                    </a:lnTo>
                    <a:lnTo>
                      <a:pt x="47" y="200"/>
                    </a:lnTo>
                    <a:lnTo>
                      <a:pt x="48" y="200"/>
                    </a:lnTo>
                    <a:lnTo>
                      <a:pt x="49" y="200"/>
                    </a:lnTo>
                    <a:lnTo>
                      <a:pt x="49" y="201"/>
                    </a:lnTo>
                    <a:lnTo>
                      <a:pt x="48" y="202"/>
                    </a:lnTo>
                    <a:lnTo>
                      <a:pt x="48" y="203"/>
                    </a:lnTo>
                    <a:lnTo>
                      <a:pt x="49" y="203"/>
                    </a:lnTo>
                    <a:lnTo>
                      <a:pt x="50" y="202"/>
                    </a:lnTo>
                    <a:lnTo>
                      <a:pt x="49" y="203"/>
                    </a:lnTo>
                    <a:lnTo>
                      <a:pt x="49" y="204"/>
                    </a:lnTo>
                    <a:lnTo>
                      <a:pt x="48" y="206"/>
                    </a:lnTo>
                    <a:lnTo>
                      <a:pt x="49" y="208"/>
                    </a:lnTo>
                    <a:lnTo>
                      <a:pt x="51" y="205"/>
                    </a:lnTo>
                    <a:lnTo>
                      <a:pt x="52" y="204"/>
                    </a:lnTo>
                    <a:lnTo>
                      <a:pt x="53" y="204"/>
                    </a:lnTo>
                    <a:lnTo>
                      <a:pt x="55" y="204"/>
                    </a:lnTo>
                    <a:lnTo>
                      <a:pt x="55" y="205"/>
                    </a:lnTo>
                    <a:lnTo>
                      <a:pt x="55" y="205"/>
                    </a:lnTo>
                    <a:lnTo>
                      <a:pt x="55" y="205"/>
                    </a:lnTo>
                    <a:lnTo>
                      <a:pt x="56" y="205"/>
                    </a:lnTo>
                    <a:lnTo>
                      <a:pt x="57" y="204"/>
                    </a:lnTo>
                    <a:lnTo>
                      <a:pt x="56" y="203"/>
                    </a:lnTo>
                    <a:lnTo>
                      <a:pt x="54" y="203"/>
                    </a:lnTo>
                    <a:lnTo>
                      <a:pt x="52" y="203"/>
                    </a:lnTo>
                    <a:lnTo>
                      <a:pt x="51" y="201"/>
                    </a:lnTo>
                    <a:lnTo>
                      <a:pt x="51" y="200"/>
                    </a:lnTo>
                    <a:lnTo>
                      <a:pt x="52" y="199"/>
                    </a:lnTo>
                    <a:lnTo>
                      <a:pt x="54" y="199"/>
                    </a:lnTo>
                    <a:lnTo>
                      <a:pt x="55" y="199"/>
                    </a:lnTo>
                    <a:lnTo>
                      <a:pt x="55" y="201"/>
                    </a:lnTo>
                    <a:lnTo>
                      <a:pt x="57" y="201"/>
                    </a:lnTo>
                    <a:lnTo>
                      <a:pt x="58" y="200"/>
                    </a:lnTo>
                    <a:lnTo>
                      <a:pt x="60" y="199"/>
                    </a:lnTo>
                    <a:lnTo>
                      <a:pt x="61" y="197"/>
                    </a:lnTo>
                    <a:lnTo>
                      <a:pt x="64" y="195"/>
                    </a:lnTo>
                    <a:lnTo>
                      <a:pt x="65" y="194"/>
                    </a:lnTo>
                    <a:lnTo>
                      <a:pt x="65" y="194"/>
                    </a:lnTo>
                    <a:lnTo>
                      <a:pt x="64" y="193"/>
                    </a:lnTo>
                    <a:lnTo>
                      <a:pt x="62" y="194"/>
                    </a:lnTo>
                    <a:lnTo>
                      <a:pt x="59" y="195"/>
                    </a:lnTo>
                    <a:lnTo>
                      <a:pt x="58" y="197"/>
                    </a:lnTo>
                    <a:lnTo>
                      <a:pt x="56" y="198"/>
                    </a:lnTo>
                    <a:lnTo>
                      <a:pt x="54" y="197"/>
                    </a:lnTo>
                    <a:lnTo>
                      <a:pt x="54" y="197"/>
                    </a:lnTo>
                    <a:lnTo>
                      <a:pt x="53" y="197"/>
                    </a:lnTo>
                    <a:lnTo>
                      <a:pt x="51" y="199"/>
                    </a:lnTo>
                    <a:lnTo>
                      <a:pt x="50" y="198"/>
                    </a:lnTo>
                    <a:lnTo>
                      <a:pt x="51" y="196"/>
                    </a:lnTo>
                    <a:lnTo>
                      <a:pt x="49" y="196"/>
                    </a:lnTo>
                    <a:lnTo>
                      <a:pt x="47" y="198"/>
                    </a:lnTo>
                    <a:lnTo>
                      <a:pt x="47" y="198"/>
                    </a:lnTo>
                    <a:lnTo>
                      <a:pt x="45" y="199"/>
                    </a:lnTo>
                    <a:lnTo>
                      <a:pt x="43" y="198"/>
                    </a:lnTo>
                    <a:lnTo>
                      <a:pt x="43" y="198"/>
                    </a:lnTo>
                    <a:lnTo>
                      <a:pt x="41" y="199"/>
                    </a:lnTo>
                    <a:lnTo>
                      <a:pt x="39" y="201"/>
                    </a:lnTo>
                    <a:lnTo>
                      <a:pt x="38" y="202"/>
                    </a:lnTo>
                    <a:lnTo>
                      <a:pt x="36" y="203"/>
                    </a:lnTo>
                    <a:lnTo>
                      <a:pt x="35" y="202"/>
                    </a:lnTo>
                    <a:lnTo>
                      <a:pt x="35" y="202"/>
                    </a:lnTo>
                    <a:lnTo>
                      <a:pt x="35" y="201"/>
                    </a:lnTo>
                    <a:lnTo>
                      <a:pt x="37" y="199"/>
                    </a:lnTo>
                    <a:lnTo>
                      <a:pt x="39" y="198"/>
                    </a:lnTo>
                    <a:lnTo>
                      <a:pt x="41" y="197"/>
                    </a:lnTo>
                    <a:lnTo>
                      <a:pt x="42" y="196"/>
                    </a:lnTo>
                    <a:lnTo>
                      <a:pt x="44" y="195"/>
                    </a:lnTo>
                    <a:lnTo>
                      <a:pt x="47" y="195"/>
                    </a:lnTo>
                    <a:lnTo>
                      <a:pt x="49" y="195"/>
                    </a:lnTo>
                    <a:lnTo>
                      <a:pt x="49" y="195"/>
                    </a:lnTo>
                    <a:lnTo>
                      <a:pt x="47" y="194"/>
                    </a:lnTo>
                    <a:lnTo>
                      <a:pt x="47" y="193"/>
                    </a:lnTo>
                    <a:lnTo>
                      <a:pt x="47" y="192"/>
                    </a:lnTo>
                    <a:lnTo>
                      <a:pt x="45" y="193"/>
                    </a:lnTo>
                    <a:lnTo>
                      <a:pt x="44" y="194"/>
                    </a:lnTo>
                    <a:lnTo>
                      <a:pt x="41" y="194"/>
                    </a:lnTo>
                    <a:lnTo>
                      <a:pt x="40" y="195"/>
                    </a:lnTo>
                    <a:lnTo>
                      <a:pt x="39" y="195"/>
                    </a:lnTo>
                    <a:lnTo>
                      <a:pt x="39" y="193"/>
                    </a:lnTo>
                    <a:lnTo>
                      <a:pt x="37" y="194"/>
                    </a:lnTo>
                    <a:lnTo>
                      <a:pt x="35" y="193"/>
                    </a:lnTo>
                    <a:lnTo>
                      <a:pt x="35" y="191"/>
                    </a:lnTo>
                    <a:lnTo>
                      <a:pt x="39" y="189"/>
                    </a:lnTo>
                    <a:lnTo>
                      <a:pt x="39" y="187"/>
                    </a:lnTo>
                    <a:lnTo>
                      <a:pt x="39" y="186"/>
                    </a:lnTo>
                    <a:lnTo>
                      <a:pt x="37" y="185"/>
                    </a:lnTo>
                    <a:lnTo>
                      <a:pt x="39" y="185"/>
                    </a:lnTo>
                    <a:lnTo>
                      <a:pt x="38" y="183"/>
                    </a:lnTo>
                    <a:lnTo>
                      <a:pt x="36" y="182"/>
                    </a:lnTo>
                    <a:lnTo>
                      <a:pt x="34" y="181"/>
                    </a:lnTo>
                    <a:lnTo>
                      <a:pt x="35" y="180"/>
                    </a:lnTo>
                    <a:lnTo>
                      <a:pt x="36" y="180"/>
                    </a:lnTo>
                    <a:lnTo>
                      <a:pt x="38" y="179"/>
                    </a:lnTo>
                    <a:lnTo>
                      <a:pt x="39" y="180"/>
                    </a:lnTo>
                    <a:lnTo>
                      <a:pt x="40" y="181"/>
                    </a:lnTo>
                    <a:lnTo>
                      <a:pt x="41" y="183"/>
                    </a:lnTo>
                    <a:lnTo>
                      <a:pt x="41" y="184"/>
                    </a:lnTo>
                    <a:lnTo>
                      <a:pt x="41" y="186"/>
                    </a:lnTo>
                    <a:lnTo>
                      <a:pt x="43" y="186"/>
                    </a:lnTo>
                    <a:lnTo>
                      <a:pt x="46" y="185"/>
                    </a:lnTo>
                    <a:lnTo>
                      <a:pt x="45" y="184"/>
                    </a:lnTo>
                    <a:lnTo>
                      <a:pt x="43" y="183"/>
                    </a:lnTo>
                    <a:lnTo>
                      <a:pt x="43" y="182"/>
                    </a:lnTo>
                    <a:lnTo>
                      <a:pt x="42" y="180"/>
                    </a:lnTo>
                    <a:lnTo>
                      <a:pt x="45" y="180"/>
                    </a:lnTo>
                    <a:lnTo>
                      <a:pt x="48" y="179"/>
                    </a:lnTo>
                    <a:lnTo>
                      <a:pt x="52" y="181"/>
                    </a:lnTo>
                    <a:lnTo>
                      <a:pt x="52" y="180"/>
                    </a:lnTo>
                    <a:lnTo>
                      <a:pt x="49" y="179"/>
                    </a:lnTo>
                    <a:lnTo>
                      <a:pt x="48" y="178"/>
                    </a:lnTo>
                    <a:lnTo>
                      <a:pt x="50" y="177"/>
                    </a:lnTo>
                    <a:lnTo>
                      <a:pt x="52" y="176"/>
                    </a:lnTo>
                    <a:lnTo>
                      <a:pt x="55" y="176"/>
                    </a:lnTo>
                    <a:lnTo>
                      <a:pt x="54" y="175"/>
                    </a:lnTo>
                    <a:lnTo>
                      <a:pt x="52" y="175"/>
                    </a:lnTo>
                    <a:lnTo>
                      <a:pt x="50" y="175"/>
                    </a:lnTo>
                    <a:lnTo>
                      <a:pt x="50" y="175"/>
                    </a:lnTo>
                    <a:lnTo>
                      <a:pt x="47" y="178"/>
                    </a:lnTo>
                    <a:lnTo>
                      <a:pt x="43" y="178"/>
                    </a:lnTo>
                    <a:lnTo>
                      <a:pt x="41" y="179"/>
                    </a:lnTo>
                    <a:lnTo>
                      <a:pt x="42" y="176"/>
                    </a:lnTo>
                    <a:lnTo>
                      <a:pt x="42" y="175"/>
                    </a:lnTo>
                    <a:lnTo>
                      <a:pt x="43" y="175"/>
                    </a:lnTo>
                    <a:lnTo>
                      <a:pt x="45" y="174"/>
                    </a:lnTo>
                    <a:lnTo>
                      <a:pt x="44" y="173"/>
                    </a:lnTo>
                    <a:lnTo>
                      <a:pt x="41" y="173"/>
                    </a:lnTo>
                    <a:lnTo>
                      <a:pt x="41" y="173"/>
                    </a:lnTo>
                    <a:lnTo>
                      <a:pt x="40" y="171"/>
                    </a:lnTo>
                    <a:lnTo>
                      <a:pt x="43" y="171"/>
                    </a:lnTo>
                    <a:lnTo>
                      <a:pt x="46" y="171"/>
                    </a:lnTo>
                    <a:lnTo>
                      <a:pt x="47" y="172"/>
                    </a:lnTo>
                    <a:lnTo>
                      <a:pt x="50" y="173"/>
                    </a:lnTo>
                    <a:lnTo>
                      <a:pt x="49" y="172"/>
                    </a:lnTo>
                    <a:lnTo>
                      <a:pt x="49" y="171"/>
                    </a:lnTo>
                    <a:lnTo>
                      <a:pt x="48" y="171"/>
                    </a:lnTo>
                    <a:lnTo>
                      <a:pt x="44" y="170"/>
                    </a:lnTo>
                    <a:lnTo>
                      <a:pt x="43" y="169"/>
                    </a:lnTo>
                    <a:lnTo>
                      <a:pt x="43" y="169"/>
                    </a:lnTo>
                    <a:lnTo>
                      <a:pt x="42" y="168"/>
                    </a:lnTo>
                    <a:lnTo>
                      <a:pt x="42" y="168"/>
                    </a:lnTo>
                    <a:lnTo>
                      <a:pt x="43" y="168"/>
                    </a:lnTo>
                    <a:lnTo>
                      <a:pt x="45" y="168"/>
                    </a:lnTo>
                    <a:lnTo>
                      <a:pt x="45" y="168"/>
                    </a:lnTo>
                    <a:lnTo>
                      <a:pt x="48" y="168"/>
                    </a:lnTo>
                    <a:lnTo>
                      <a:pt x="48" y="169"/>
                    </a:lnTo>
                    <a:lnTo>
                      <a:pt x="48" y="169"/>
                    </a:lnTo>
                    <a:lnTo>
                      <a:pt x="49" y="169"/>
                    </a:lnTo>
                    <a:lnTo>
                      <a:pt x="49" y="169"/>
                    </a:lnTo>
                    <a:lnTo>
                      <a:pt x="52" y="170"/>
                    </a:lnTo>
                    <a:lnTo>
                      <a:pt x="54" y="169"/>
                    </a:lnTo>
                    <a:lnTo>
                      <a:pt x="55" y="169"/>
                    </a:lnTo>
                    <a:lnTo>
                      <a:pt x="55" y="169"/>
                    </a:lnTo>
                    <a:lnTo>
                      <a:pt x="57" y="169"/>
                    </a:lnTo>
                    <a:lnTo>
                      <a:pt x="57" y="169"/>
                    </a:lnTo>
                    <a:lnTo>
                      <a:pt x="58" y="168"/>
                    </a:lnTo>
                    <a:lnTo>
                      <a:pt x="57" y="167"/>
                    </a:lnTo>
                    <a:lnTo>
                      <a:pt x="57" y="167"/>
                    </a:lnTo>
                    <a:lnTo>
                      <a:pt x="54" y="168"/>
                    </a:lnTo>
                    <a:lnTo>
                      <a:pt x="52" y="169"/>
                    </a:lnTo>
                    <a:lnTo>
                      <a:pt x="51" y="169"/>
                    </a:lnTo>
                    <a:lnTo>
                      <a:pt x="51" y="169"/>
                    </a:lnTo>
                    <a:lnTo>
                      <a:pt x="50" y="168"/>
                    </a:lnTo>
                    <a:lnTo>
                      <a:pt x="50" y="167"/>
                    </a:lnTo>
                    <a:lnTo>
                      <a:pt x="50" y="166"/>
                    </a:lnTo>
                    <a:lnTo>
                      <a:pt x="52" y="166"/>
                    </a:lnTo>
                    <a:lnTo>
                      <a:pt x="54" y="166"/>
                    </a:lnTo>
                    <a:lnTo>
                      <a:pt x="54" y="166"/>
                    </a:lnTo>
                    <a:lnTo>
                      <a:pt x="53" y="165"/>
                    </a:lnTo>
                    <a:lnTo>
                      <a:pt x="51" y="165"/>
                    </a:lnTo>
                    <a:lnTo>
                      <a:pt x="49" y="164"/>
                    </a:lnTo>
                    <a:lnTo>
                      <a:pt x="49" y="163"/>
                    </a:lnTo>
                    <a:lnTo>
                      <a:pt x="52" y="163"/>
                    </a:lnTo>
                    <a:lnTo>
                      <a:pt x="52" y="163"/>
                    </a:lnTo>
                    <a:lnTo>
                      <a:pt x="57" y="164"/>
                    </a:lnTo>
                    <a:lnTo>
                      <a:pt x="60" y="164"/>
                    </a:lnTo>
                    <a:lnTo>
                      <a:pt x="61" y="164"/>
                    </a:lnTo>
                    <a:lnTo>
                      <a:pt x="61" y="163"/>
                    </a:lnTo>
                    <a:lnTo>
                      <a:pt x="58" y="162"/>
                    </a:lnTo>
                    <a:lnTo>
                      <a:pt x="56" y="162"/>
                    </a:lnTo>
                    <a:lnTo>
                      <a:pt x="56" y="162"/>
                    </a:lnTo>
                    <a:lnTo>
                      <a:pt x="55" y="161"/>
                    </a:lnTo>
                    <a:lnTo>
                      <a:pt x="54" y="160"/>
                    </a:lnTo>
                    <a:lnTo>
                      <a:pt x="54" y="158"/>
                    </a:lnTo>
                    <a:lnTo>
                      <a:pt x="53" y="158"/>
                    </a:lnTo>
                    <a:lnTo>
                      <a:pt x="52" y="156"/>
                    </a:lnTo>
                    <a:lnTo>
                      <a:pt x="50" y="156"/>
                    </a:lnTo>
                    <a:lnTo>
                      <a:pt x="49" y="153"/>
                    </a:lnTo>
                    <a:lnTo>
                      <a:pt x="52" y="153"/>
                    </a:lnTo>
                    <a:lnTo>
                      <a:pt x="52" y="153"/>
                    </a:lnTo>
                    <a:lnTo>
                      <a:pt x="52" y="153"/>
                    </a:lnTo>
                    <a:lnTo>
                      <a:pt x="55" y="153"/>
                    </a:lnTo>
                    <a:lnTo>
                      <a:pt x="56" y="153"/>
                    </a:lnTo>
                    <a:lnTo>
                      <a:pt x="57" y="153"/>
                    </a:lnTo>
                    <a:lnTo>
                      <a:pt x="55" y="151"/>
                    </a:lnTo>
                    <a:lnTo>
                      <a:pt x="56" y="151"/>
                    </a:lnTo>
                    <a:lnTo>
                      <a:pt x="58" y="151"/>
                    </a:lnTo>
                    <a:lnTo>
                      <a:pt x="60" y="150"/>
                    </a:lnTo>
                    <a:lnTo>
                      <a:pt x="61" y="150"/>
                    </a:lnTo>
                    <a:lnTo>
                      <a:pt x="60" y="152"/>
                    </a:lnTo>
                    <a:lnTo>
                      <a:pt x="59" y="153"/>
                    </a:lnTo>
                    <a:lnTo>
                      <a:pt x="59" y="154"/>
                    </a:lnTo>
                    <a:lnTo>
                      <a:pt x="60" y="153"/>
                    </a:lnTo>
                    <a:lnTo>
                      <a:pt x="62" y="152"/>
                    </a:lnTo>
                    <a:lnTo>
                      <a:pt x="62" y="152"/>
                    </a:lnTo>
                    <a:lnTo>
                      <a:pt x="63" y="150"/>
                    </a:lnTo>
                    <a:lnTo>
                      <a:pt x="62" y="147"/>
                    </a:lnTo>
                    <a:lnTo>
                      <a:pt x="63" y="146"/>
                    </a:lnTo>
                    <a:lnTo>
                      <a:pt x="64" y="149"/>
                    </a:lnTo>
                    <a:lnTo>
                      <a:pt x="65" y="150"/>
                    </a:lnTo>
                    <a:lnTo>
                      <a:pt x="65" y="151"/>
                    </a:lnTo>
                    <a:lnTo>
                      <a:pt x="66" y="151"/>
                    </a:lnTo>
                    <a:lnTo>
                      <a:pt x="68" y="151"/>
                    </a:lnTo>
                    <a:lnTo>
                      <a:pt x="69" y="148"/>
                    </a:lnTo>
                    <a:lnTo>
                      <a:pt x="69" y="148"/>
                    </a:lnTo>
                    <a:lnTo>
                      <a:pt x="68" y="146"/>
                    </a:lnTo>
                    <a:lnTo>
                      <a:pt x="69" y="146"/>
                    </a:lnTo>
                    <a:lnTo>
                      <a:pt x="70" y="146"/>
                    </a:lnTo>
                    <a:lnTo>
                      <a:pt x="72" y="146"/>
                    </a:lnTo>
                    <a:lnTo>
                      <a:pt x="73" y="146"/>
                    </a:lnTo>
                    <a:lnTo>
                      <a:pt x="74" y="147"/>
                    </a:lnTo>
                    <a:lnTo>
                      <a:pt x="75" y="149"/>
                    </a:lnTo>
                    <a:lnTo>
                      <a:pt x="77" y="149"/>
                    </a:lnTo>
                    <a:lnTo>
                      <a:pt x="77" y="148"/>
                    </a:lnTo>
                    <a:lnTo>
                      <a:pt x="78" y="148"/>
                    </a:lnTo>
                    <a:lnTo>
                      <a:pt x="77" y="146"/>
                    </a:lnTo>
                    <a:lnTo>
                      <a:pt x="77" y="146"/>
                    </a:lnTo>
                    <a:lnTo>
                      <a:pt x="75" y="146"/>
                    </a:lnTo>
                    <a:lnTo>
                      <a:pt x="73" y="145"/>
                    </a:lnTo>
                    <a:lnTo>
                      <a:pt x="73" y="144"/>
                    </a:lnTo>
                    <a:lnTo>
                      <a:pt x="71" y="144"/>
                    </a:lnTo>
                    <a:lnTo>
                      <a:pt x="70" y="144"/>
                    </a:lnTo>
                    <a:lnTo>
                      <a:pt x="70" y="144"/>
                    </a:lnTo>
                    <a:lnTo>
                      <a:pt x="69" y="144"/>
                    </a:lnTo>
                    <a:lnTo>
                      <a:pt x="70" y="142"/>
                    </a:lnTo>
                    <a:lnTo>
                      <a:pt x="71" y="140"/>
                    </a:lnTo>
                    <a:lnTo>
                      <a:pt x="71" y="140"/>
                    </a:lnTo>
                    <a:lnTo>
                      <a:pt x="73" y="139"/>
                    </a:lnTo>
                    <a:lnTo>
                      <a:pt x="73" y="138"/>
                    </a:lnTo>
                    <a:lnTo>
                      <a:pt x="74" y="139"/>
                    </a:lnTo>
                    <a:lnTo>
                      <a:pt x="76" y="139"/>
                    </a:lnTo>
                    <a:lnTo>
                      <a:pt x="76" y="139"/>
                    </a:lnTo>
                    <a:lnTo>
                      <a:pt x="77" y="138"/>
                    </a:lnTo>
                    <a:lnTo>
                      <a:pt x="77" y="138"/>
                    </a:lnTo>
                    <a:lnTo>
                      <a:pt x="79" y="139"/>
                    </a:lnTo>
                    <a:lnTo>
                      <a:pt x="80" y="139"/>
                    </a:lnTo>
                    <a:lnTo>
                      <a:pt x="81" y="139"/>
                    </a:lnTo>
                    <a:lnTo>
                      <a:pt x="77" y="138"/>
                    </a:lnTo>
                    <a:lnTo>
                      <a:pt x="76" y="137"/>
                    </a:lnTo>
                    <a:lnTo>
                      <a:pt x="75" y="137"/>
                    </a:lnTo>
                    <a:lnTo>
                      <a:pt x="71" y="138"/>
                    </a:lnTo>
                    <a:lnTo>
                      <a:pt x="72" y="136"/>
                    </a:lnTo>
                    <a:lnTo>
                      <a:pt x="75" y="135"/>
                    </a:lnTo>
                    <a:lnTo>
                      <a:pt x="77" y="136"/>
                    </a:lnTo>
                    <a:lnTo>
                      <a:pt x="77" y="137"/>
                    </a:lnTo>
                    <a:lnTo>
                      <a:pt x="78" y="137"/>
                    </a:lnTo>
                    <a:lnTo>
                      <a:pt x="79" y="137"/>
                    </a:lnTo>
                    <a:lnTo>
                      <a:pt x="82" y="136"/>
                    </a:lnTo>
                    <a:lnTo>
                      <a:pt x="85" y="135"/>
                    </a:lnTo>
                    <a:lnTo>
                      <a:pt x="86" y="135"/>
                    </a:lnTo>
                    <a:lnTo>
                      <a:pt x="85" y="137"/>
                    </a:lnTo>
                    <a:lnTo>
                      <a:pt x="84" y="139"/>
                    </a:lnTo>
                    <a:lnTo>
                      <a:pt x="84" y="139"/>
                    </a:lnTo>
                    <a:lnTo>
                      <a:pt x="84" y="140"/>
                    </a:lnTo>
                    <a:lnTo>
                      <a:pt x="85" y="141"/>
                    </a:lnTo>
                    <a:lnTo>
                      <a:pt x="86" y="143"/>
                    </a:lnTo>
                    <a:lnTo>
                      <a:pt x="87" y="142"/>
                    </a:lnTo>
                    <a:lnTo>
                      <a:pt x="86" y="140"/>
                    </a:lnTo>
                    <a:lnTo>
                      <a:pt x="85" y="139"/>
                    </a:lnTo>
                    <a:lnTo>
                      <a:pt x="85" y="139"/>
                    </a:lnTo>
                    <a:lnTo>
                      <a:pt x="86" y="138"/>
                    </a:lnTo>
                    <a:lnTo>
                      <a:pt x="87" y="136"/>
                    </a:lnTo>
                    <a:lnTo>
                      <a:pt x="88" y="135"/>
                    </a:lnTo>
                    <a:lnTo>
                      <a:pt x="89" y="136"/>
                    </a:lnTo>
                    <a:lnTo>
                      <a:pt x="89" y="136"/>
                    </a:lnTo>
                    <a:lnTo>
                      <a:pt x="90" y="136"/>
                    </a:lnTo>
                    <a:lnTo>
                      <a:pt x="90" y="137"/>
                    </a:lnTo>
                    <a:lnTo>
                      <a:pt x="91" y="137"/>
                    </a:lnTo>
                    <a:lnTo>
                      <a:pt x="92" y="136"/>
                    </a:lnTo>
                    <a:lnTo>
                      <a:pt x="92" y="137"/>
                    </a:lnTo>
                    <a:lnTo>
                      <a:pt x="94" y="138"/>
                    </a:lnTo>
                    <a:lnTo>
                      <a:pt x="96" y="138"/>
                    </a:lnTo>
                    <a:lnTo>
                      <a:pt x="97" y="139"/>
                    </a:lnTo>
                    <a:lnTo>
                      <a:pt x="97" y="142"/>
                    </a:lnTo>
                    <a:lnTo>
                      <a:pt x="97" y="142"/>
                    </a:lnTo>
                    <a:lnTo>
                      <a:pt x="97" y="143"/>
                    </a:lnTo>
                    <a:lnTo>
                      <a:pt x="97" y="144"/>
                    </a:lnTo>
                    <a:lnTo>
                      <a:pt x="98" y="144"/>
                    </a:lnTo>
                    <a:lnTo>
                      <a:pt x="98" y="142"/>
                    </a:lnTo>
                    <a:lnTo>
                      <a:pt x="99" y="139"/>
                    </a:lnTo>
                    <a:lnTo>
                      <a:pt x="98" y="138"/>
                    </a:lnTo>
                    <a:lnTo>
                      <a:pt x="97" y="137"/>
                    </a:lnTo>
                    <a:lnTo>
                      <a:pt x="97" y="136"/>
                    </a:lnTo>
                    <a:lnTo>
                      <a:pt x="97" y="135"/>
                    </a:lnTo>
                    <a:lnTo>
                      <a:pt x="97" y="134"/>
                    </a:lnTo>
                    <a:lnTo>
                      <a:pt x="97" y="134"/>
                    </a:lnTo>
                    <a:lnTo>
                      <a:pt x="97" y="134"/>
                    </a:lnTo>
                    <a:lnTo>
                      <a:pt x="94" y="135"/>
                    </a:lnTo>
                    <a:lnTo>
                      <a:pt x="95" y="133"/>
                    </a:lnTo>
                    <a:lnTo>
                      <a:pt x="92" y="133"/>
                    </a:lnTo>
                    <a:lnTo>
                      <a:pt x="91" y="133"/>
                    </a:lnTo>
                    <a:lnTo>
                      <a:pt x="89" y="133"/>
                    </a:lnTo>
                    <a:lnTo>
                      <a:pt x="91" y="132"/>
                    </a:lnTo>
                    <a:lnTo>
                      <a:pt x="91" y="132"/>
                    </a:lnTo>
                    <a:lnTo>
                      <a:pt x="91" y="131"/>
                    </a:lnTo>
                    <a:lnTo>
                      <a:pt x="91" y="130"/>
                    </a:lnTo>
                    <a:lnTo>
                      <a:pt x="89" y="130"/>
                    </a:lnTo>
                    <a:lnTo>
                      <a:pt x="87" y="131"/>
                    </a:lnTo>
                    <a:lnTo>
                      <a:pt x="85" y="131"/>
                    </a:lnTo>
                    <a:lnTo>
                      <a:pt x="82" y="131"/>
                    </a:lnTo>
                    <a:lnTo>
                      <a:pt x="84" y="132"/>
                    </a:lnTo>
                    <a:lnTo>
                      <a:pt x="81" y="134"/>
                    </a:lnTo>
                    <a:lnTo>
                      <a:pt x="80" y="134"/>
                    </a:lnTo>
                    <a:lnTo>
                      <a:pt x="80" y="135"/>
                    </a:lnTo>
                    <a:lnTo>
                      <a:pt x="80" y="132"/>
                    </a:lnTo>
                    <a:lnTo>
                      <a:pt x="81" y="130"/>
                    </a:lnTo>
                    <a:lnTo>
                      <a:pt x="76" y="132"/>
                    </a:lnTo>
                    <a:lnTo>
                      <a:pt x="73" y="133"/>
                    </a:lnTo>
                    <a:lnTo>
                      <a:pt x="72" y="133"/>
                    </a:lnTo>
                    <a:lnTo>
                      <a:pt x="71" y="132"/>
                    </a:lnTo>
                    <a:lnTo>
                      <a:pt x="72" y="132"/>
                    </a:lnTo>
                    <a:lnTo>
                      <a:pt x="72" y="132"/>
                    </a:lnTo>
                    <a:lnTo>
                      <a:pt x="74" y="130"/>
                    </a:lnTo>
                    <a:lnTo>
                      <a:pt x="76" y="127"/>
                    </a:lnTo>
                    <a:lnTo>
                      <a:pt x="78" y="125"/>
                    </a:lnTo>
                    <a:lnTo>
                      <a:pt x="78" y="125"/>
                    </a:lnTo>
                    <a:lnTo>
                      <a:pt x="77" y="124"/>
                    </a:lnTo>
                    <a:lnTo>
                      <a:pt x="78" y="122"/>
                    </a:lnTo>
                    <a:lnTo>
                      <a:pt x="80" y="122"/>
                    </a:lnTo>
                    <a:lnTo>
                      <a:pt x="82" y="122"/>
                    </a:lnTo>
                    <a:lnTo>
                      <a:pt x="83" y="123"/>
                    </a:lnTo>
                    <a:lnTo>
                      <a:pt x="82" y="124"/>
                    </a:lnTo>
                    <a:lnTo>
                      <a:pt x="82" y="125"/>
                    </a:lnTo>
                    <a:lnTo>
                      <a:pt x="83" y="125"/>
                    </a:lnTo>
                    <a:lnTo>
                      <a:pt x="85" y="123"/>
                    </a:lnTo>
                    <a:lnTo>
                      <a:pt x="88" y="122"/>
                    </a:lnTo>
                    <a:lnTo>
                      <a:pt x="89" y="121"/>
                    </a:lnTo>
                    <a:lnTo>
                      <a:pt x="88" y="121"/>
                    </a:lnTo>
                    <a:lnTo>
                      <a:pt x="86" y="121"/>
                    </a:lnTo>
                    <a:lnTo>
                      <a:pt x="84" y="121"/>
                    </a:lnTo>
                    <a:lnTo>
                      <a:pt x="82" y="120"/>
                    </a:lnTo>
                    <a:lnTo>
                      <a:pt x="79" y="120"/>
                    </a:lnTo>
                    <a:lnTo>
                      <a:pt x="80" y="118"/>
                    </a:lnTo>
                    <a:lnTo>
                      <a:pt x="81" y="117"/>
                    </a:lnTo>
                    <a:lnTo>
                      <a:pt x="82" y="115"/>
                    </a:lnTo>
                    <a:lnTo>
                      <a:pt x="83" y="115"/>
                    </a:lnTo>
                    <a:lnTo>
                      <a:pt x="84" y="114"/>
                    </a:lnTo>
                    <a:lnTo>
                      <a:pt x="86" y="113"/>
                    </a:lnTo>
                    <a:lnTo>
                      <a:pt x="86" y="112"/>
                    </a:lnTo>
                    <a:lnTo>
                      <a:pt x="89" y="112"/>
                    </a:lnTo>
                    <a:lnTo>
                      <a:pt x="89" y="112"/>
                    </a:lnTo>
                    <a:lnTo>
                      <a:pt x="91" y="114"/>
                    </a:lnTo>
                    <a:lnTo>
                      <a:pt x="90" y="115"/>
                    </a:lnTo>
                    <a:lnTo>
                      <a:pt x="89" y="115"/>
                    </a:lnTo>
                    <a:lnTo>
                      <a:pt x="89" y="115"/>
                    </a:lnTo>
                    <a:lnTo>
                      <a:pt x="88" y="114"/>
                    </a:lnTo>
                    <a:lnTo>
                      <a:pt x="87" y="115"/>
                    </a:lnTo>
                    <a:lnTo>
                      <a:pt x="87" y="115"/>
                    </a:lnTo>
                    <a:lnTo>
                      <a:pt x="89" y="116"/>
                    </a:lnTo>
                    <a:lnTo>
                      <a:pt x="87" y="118"/>
                    </a:lnTo>
                    <a:lnTo>
                      <a:pt x="87" y="118"/>
                    </a:lnTo>
                    <a:lnTo>
                      <a:pt x="88" y="118"/>
                    </a:lnTo>
                    <a:lnTo>
                      <a:pt x="90" y="117"/>
                    </a:lnTo>
                    <a:lnTo>
                      <a:pt x="91" y="117"/>
                    </a:lnTo>
                    <a:lnTo>
                      <a:pt x="93" y="118"/>
                    </a:lnTo>
                    <a:lnTo>
                      <a:pt x="91" y="119"/>
                    </a:lnTo>
                    <a:lnTo>
                      <a:pt x="91" y="119"/>
                    </a:lnTo>
                    <a:lnTo>
                      <a:pt x="91" y="121"/>
                    </a:lnTo>
                    <a:lnTo>
                      <a:pt x="92" y="120"/>
                    </a:lnTo>
                    <a:lnTo>
                      <a:pt x="95" y="118"/>
                    </a:lnTo>
                    <a:lnTo>
                      <a:pt x="98" y="119"/>
                    </a:lnTo>
                    <a:lnTo>
                      <a:pt x="99" y="121"/>
                    </a:lnTo>
                    <a:lnTo>
                      <a:pt x="99" y="122"/>
                    </a:lnTo>
                    <a:lnTo>
                      <a:pt x="100" y="123"/>
                    </a:lnTo>
                    <a:lnTo>
                      <a:pt x="101" y="126"/>
                    </a:lnTo>
                    <a:lnTo>
                      <a:pt x="102" y="127"/>
                    </a:lnTo>
                    <a:lnTo>
                      <a:pt x="102" y="125"/>
                    </a:lnTo>
                    <a:lnTo>
                      <a:pt x="103" y="125"/>
                    </a:lnTo>
                    <a:lnTo>
                      <a:pt x="103" y="124"/>
                    </a:lnTo>
                    <a:lnTo>
                      <a:pt x="104" y="124"/>
                    </a:lnTo>
                    <a:lnTo>
                      <a:pt x="105" y="122"/>
                    </a:lnTo>
                    <a:lnTo>
                      <a:pt x="105" y="122"/>
                    </a:lnTo>
                    <a:lnTo>
                      <a:pt x="104" y="122"/>
                    </a:lnTo>
                    <a:lnTo>
                      <a:pt x="103" y="123"/>
                    </a:lnTo>
                    <a:lnTo>
                      <a:pt x="103" y="123"/>
                    </a:lnTo>
                    <a:lnTo>
                      <a:pt x="102" y="123"/>
                    </a:lnTo>
                    <a:lnTo>
                      <a:pt x="101" y="122"/>
                    </a:lnTo>
                    <a:lnTo>
                      <a:pt x="100" y="122"/>
                    </a:lnTo>
                    <a:lnTo>
                      <a:pt x="100" y="120"/>
                    </a:lnTo>
                    <a:lnTo>
                      <a:pt x="100" y="120"/>
                    </a:lnTo>
                    <a:lnTo>
                      <a:pt x="101" y="120"/>
                    </a:lnTo>
                    <a:lnTo>
                      <a:pt x="101" y="118"/>
                    </a:lnTo>
                    <a:lnTo>
                      <a:pt x="101" y="117"/>
                    </a:lnTo>
                    <a:lnTo>
                      <a:pt x="104" y="115"/>
                    </a:lnTo>
                    <a:lnTo>
                      <a:pt x="107" y="114"/>
                    </a:lnTo>
                    <a:lnTo>
                      <a:pt x="108" y="113"/>
                    </a:lnTo>
                    <a:lnTo>
                      <a:pt x="109" y="113"/>
                    </a:lnTo>
                    <a:lnTo>
                      <a:pt x="109" y="112"/>
                    </a:lnTo>
                    <a:lnTo>
                      <a:pt x="109" y="112"/>
                    </a:lnTo>
                    <a:lnTo>
                      <a:pt x="108" y="112"/>
                    </a:lnTo>
                    <a:lnTo>
                      <a:pt x="107" y="112"/>
                    </a:lnTo>
                    <a:lnTo>
                      <a:pt x="105" y="113"/>
                    </a:lnTo>
                    <a:lnTo>
                      <a:pt x="104" y="114"/>
                    </a:lnTo>
                    <a:lnTo>
                      <a:pt x="101" y="115"/>
                    </a:lnTo>
                    <a:lnTo>
                      <a:pt x="100" y="117"/>
                    </a:lnTo>
                    <a:lnTo>
                      <a:pt x="98" y="115"/>
                    </a:lnTo>
                    <a:lnTo>
                      <a:pt x="95" y="115"/>
                    </a:lnTo>
                    <a:lnTo>
                      <a:pt x="92" y="115"/>
                    </a:lnTo>
                    <a:lnTo>
                      <a:pt x="93" y="112"/>
                    </a:lnTo>
                    <a:lnTo>
                      <a:pt x="93" y="111"/>
                    </a:lnTo>
                    <a:lnTo>
                      <a:pt x="96" y="111"/>
                    </a:lnTo>
                    <a:lnTo>
                      <a:pt x="97" y="112"/>
                    </a:lnTo>
                    <a:lnTo>
                      <a:pt x="98" y="111"/>
                    </a:lnTo>
                    <a:lnTo>
                      <a:pt x="97" y="111"/>
                    </a:lnTo>
                    <a:lnTo>
                      <a:pt x="95" y="110"/>
                    </a:lnTo>
                    <a:lnTo>
                      <a:pt x="94" y="109"/>
                    </a:lnTo>
                    <a:lnTo>
                      <a:pt x="92" y="109"/>
                    </a:lnTo>
                    <a:lnTo>
                      <a:pt x="91" y="109"/>
                    </a:lnTo>
                    <a:lnTo>
                      <a:pt x="92" y="107"/>
                    </a:lnTo>
                    <a:lnTo>
                      <a:pt x="93" y="107"/>
                    </a:lnTo>
                    <a:lnTo>
                      <a:pt x="95" y="106"/>
                    </a:lnTo>
                    <a:lnTo>
                      <a:pt x="95" y="106"/>
                    </a:lnTo>
                    <a:lnTo>
                      <a:pt x="94" y="106"/>
                    </a:lnTo>
                    <a:lnTo>
                      <a:pt x="93" y="106"/>
                    </a:lnTo>
                    <a:lnTo>
                      <a:pt x="94" y="105"/>
                    </a:lnTo>
                    <a:lnTo>
                      <a:pt x="94" y="104"/>
                    </a:lnTo>
                    <a:lnTo>
                      <a:pt x="96" y="104"/>
                    </a:lnTo>
                    <a:lnTo>
                      <a:pt x="98" y="106"/>
                    </a:lnTo>
                    <a:lnTo>
                      <a:pt x="100" y="105"/>
                    </a:lnTo>
                    <a:lnTo>
                      <a:pt x="100" y="105"/>
                    </a:lnTo>
                    <a:lnTo>
                      <a:pt x="102" y="106"/>
                    </a:lnTo>
                    <a:lnTo>
                      <a:pt x="103" y="106"/>
                    </a:lnTo>
                    <a:lnTo>
                      <a:pt x="101" y="104"/>
                    </a:lnTo>
                    <a:lnTo>
                      <a:pt x="99" y="103"/>
                    </a:lnTo>
                    <a:lnTo>
                      <a:pt x="98" y="103"/>
                    </a:lnTo>
                    <a:lnTo>
                      <a:pt x="97" y="101"/>
                    </a:lnTo>
                    <a:lnTo>
                      <a:pt x="99" y="101"/>
                    </a:lnTo>
                    <a:lnTo>
                      <a:pt x="102" y="101"/>
                    </a:lnTo>
                    <a:lnTo>
                      <a:pt x="102" y="102"/>
                    </a:lnTo>
                    <a:lnTo>
                      <a:pt x="102" y="102"/>
                    </a:lnTo>
                    <a:lnTo>
                      <a:pt x="104" y="103"/>
                    </a:lnTo>
                    <a:lnTo>
                      <a:pt x="105" y="103"/>
                    </a:lnTo>
                    <a:lnTo>
                      <a:pt x="106" y="106"/>
                    </a:lnTo>
                    <a:lnTo>
                      <a:pt x="108" y="106"/>
                    </a:lnTo>
                    <a:lnTo>
                      <a:pt x="108" y="105"/>
                    </a:lnTo>
                    <a:lnTo>
                      <a:pt x="108" y="104"/>
                    </a:lnTo>
                    <a:lnTo>
                      <a:pt x="106" y="103"/>
                    </a:lnTo>
                    <a:lnTo>
                      <a:pt x="104" y="101"/>
                    </a:lnTo>
                    <a:lnTo>
                      <a:pt x="104" y="101"/>
                    </a:lnTo>
                    <a:lnTo>
                      <a:pt x="102" y="100"/>
                    </a:lnTo>
                    <a:lnTo>
                      <a:pt x="99" y="99"/>
                    </a:lnTo>
                    <a:lnTo>
                      <a:pt x="98" y="98"/>
                    </a:lnTo>
                    <a:lnTo>
                      <a:pt x="98" y="97"/>
                    </a:lnTo>
                    <a:lnTo>
                      <a:pt x="98" y="95"/>
                    </a:lnTo>
                    <a:lnTo>
                      <a:pt x="98" y="95"/>
                    </a:lnTo>
                    <a:lnTo>
                      <a:pt x="97" y="94"/>
                    </a:lnTo>
                    <a:lnTo>
                      <a:pt x="97" y="94"/>
                    </a:lnTo>
                    <a:lnTo>
                      <a:pt x="96" y="94"/>
                    </a:lnTo>
                    <a:lnTo>
                      <a:pt x="96" y="95"/>
                    </a:lnTo>
                    <a:lnTo>
                      <a:pt x="96" y="96"/>
                    </a:lnTo>
                    <a:lnTo>
                      <a:pt x="96" y="97"/>
                    </a:lnTo>
                    <a:lnTo>
                      <a:pt x="96" y="98"/>
                    </a:lnTo>
                    <a:lnTo>
                      <a:pt x="96" y="99"/>
                    </a:lnTo>
                    <a:lnTo>
                      <a:pt x="95" y="99"/>
                    </a:lnTo>
                    <a:lnTo>
                      <a:pt x="93" y="101"/>
                    </a:lnTo>
                    <a:lnTo>
                      <a:pt x="91" y="103"/>
                    </a:lnTo>
                    <a:lnTo>
                      <a:pt x="91" y="103"/>
                    </a:lnTo>
                    <a:lnTo>
                      <a:pt x="89" y="105"/>
                    </a:lnTo>
                    <a:lnTo>
                      <a:pt x="88" y="106"/>
                    </a:lnTo>
                    <a:lnTo>
                      <a:pt x="86" y="107"/>
                    </a:lnTo>
                    <a:lnTo>
                      <a:pt x="85" y="107"/>
                    </a:lnTo>
                    <a:lnTo>
                      <a:pt x="82" y="108"/>
                    </a:lnTo>
                    <a:lnTo>
                      <a:pt x="81" y="107"/>
                    </a:lnTo>
                    <a:lnTo>
                      <a:pt x="81" y="106"/>
                    </a:lnTo>
                    <a:lnTo>
                      <a:pt x="83" y="104"/>
                    </a:lnTo>
                    <a:lnTo>
                      <a:pt x="83" y="103"/>
                    </a:lnTo>
                    <a:lnTo>
                      <a:pt x="85" y="102"/>
                    </a:lnTo>
                    <a:lnTo>
                      <a:pt x="87" y="102"/>
                    </a:lnTo>
                    <a:lnTo>
                      <a:pt x="87" y="102"/>
                    </a:lnTo>
                    <a:lnTo>
                      <a:pt x="89" y="102"/>
                    </a:lnTo>
                    <a:lnTo>
                      <a:pt x="89" y="102"/>
                    </a:lnTo>
                    <a:lnTo>
                      <a:pt x="90" y="101"/>
                    </a:lnTo>
                    <a:lnTo>
                      <a:pt x="88" y="100"/>
                    </a:lnTo>
                    <a:lnTo>
                      <a:pt x="88" y="100"/>
                    </a:lnTo>
                    <a:lnTo>
                      <a:pt x="88" y="99"/>
                    </a:lnTo>
                    <a:lnTo>
                      <a:pt x="86" y="100"/>
                    </a:lnTo>
                    <a:lnTo>
                      <a:pt x="86" y="100"/>
                    </a:lnTo>
                    <a:lnTo>
                      <a:pt x="82" y="100"/>
                    </a:lnTo>
                    <a:lnTo>
                      <a:pt x="83" y="99"/>
                    </a:lnTo>
                    <a:lnTo>
                      <a:pt x="81" y="99"/>
                    </a:lnTo>
                    <a:lnTo>
                      <a:pt x="81" y="97"/>
                    </a:lnTo>
                    <a:lnTo>
                      <a:pt x="83" y="96"/>
                    </a:lnTo>
                    <a:lnTo>
                      <a:pt x="84" y="97"/>
                    </a:lnTo>
                    <a:lnTo>
                      <a:pt x="86" y="96"/>
                    </a:lnTo>
                    <a:lnTo>
                      <a:pt x="86" y="95"/>
                    </a:lnTo>
                    <a:lnTo>
                      <a:pt x="88" y="95"/>
                    </a:lnTo>
                    <a:lnTo>
                      <a:pt x="89" y="95"/>
                    </a:lnTo>
                    <a:lnTo>
                      <a:pt x="89" y="95"/>
                    </a:lnTo>
                    <a:lnTo>
                      <a:pt x="90" y="95"/>
                    </a:lnTo>
                    <a:lnTo>
                      <a:pt x="90" y="94"/>
                    </a:lnTo>
                    <a:lnTo>
                      <a:pt x="90" y="94"/>
                    </a:lnTo>
                    <a:lnTo>
                      <a:pt x="86" y="94"/>
                    </a:lnTo>
                    <a:lnTo>
                      <a:pt x="86" y="94"/>
                    </a:lnTo>
                    <a:lnTo>
                      <a:pt x="84" y="95"/>
                    </a:lnTo>
                    <a:lnTo>
                      <a:pt x="83" y="94"/>
                    </a:lnTo>
                    <a:lnTo>
                      <a:pt x="84" y="93"/>
                    </a:lnTo>
                    <a:lnTo>
                      <a:pt x="85" y="92"/>
                    </a:lnTo>
                    <a:lnTo>
                      <a:pt x="87" y="92"/>
                    </a:lnTo>
                    <a:lnTo>
                      <a:pt x="87" y="92"/>
                    </a:lnTo>
                    <a:lnTo>
                      <a:pt x="89" y="91"/>
                    </a:lnTo>
                    <a:lnTo>
                      <a:pt x="91" y="92"/>
                    </a:lnTo>
                    <a:lnTo>
                      <a:pt x="92" y="93"/>
                    </a:lnTo>
                    <a:lnTo>
                      <a:pt x="92" y="93"/>
                    </a:lnTo>
                    <a:lnTo>
                      <a:pt x="94" y="93"/>
                    </a:lnTo>
                    <a:lnTo>
                      <a:pt x="95" y="92"/>
                    </a:lnTo>
                    <a:lnTo>
                      <a:pt x="97" y="91"/>
                    </a:lnTo>
                    <a:lnTo>
                      <a:pt x="99" y="90"/>
                    </a:lnTo>
                    <a:lnTo>
                      <a:pt x="100" y="90"/>
                    </a:lnTo>
                    <a:lnTo>
                      <a:pt x="101" y="90"/>
                    </a:lnTo>
                    <a:lnTo>
                      <a:pt x="101" y="90"/>
                    </a:lnTo>
                    <a:lnTo>
                      <a:pt x="102" y="89"/>
                    </a:lnTo>
                    <a:lnTo>
                      <a:pt x="105" y="88"/>
                    </a:lnTo>
                    <a:lnTo>
                      <a:pt x="105" y="88"/>
                    </a:lnTo>
                    <a:lnTo>
                      <a:pt x="107" y="89"/>
                    </a:lnTo>
                    <a:lnTo>
                      <a:pt x="107" y="89"/>
                    </a:lnTo>
                    <a:lnTo>
                      <a:pt x="108" y="91"/>
                    </a:lnTo>
                    <a:lnTo>
                      <a:pt x="109" y="90"/>
                    </a:lnTo>
                    <a:lnTo>
                      <a:pt x="109" y="88"/>
                    </a:lnTo>
                    <a:lnTo>
                      <a:pt x="110" y="87"/>
                    </a:lnTo>
                    <a:lnTo>
                      <a:pt x="111" y="86"/>
                    </a:lnTo>
                    <a:lnTo>
                      <a:pt x="111" y="84"/>
                    </a:lnTo>
                    <a:lnTo>
                      <a:pt x="109" y="83"/>
                    </a:lnTo>
                    <a:lnTo>
                      <a:pt x="107" y="82"/>
                    </a:lnTo>
                    <a:lnTo>
                      <a:pt x="104" y="82"/>
                    </a:lnTo>
                    <a:lnTo>
                      <a:pt x="104" y="82"/>
                    </a:lnTo>
                    <a:lnTo>
                      <a:pt x="103" y="82"/>
                    </a:lnTo>
                    <a:lnTo>
                      <a:pt x="103" y="82"/>
                    </a:lnTo>
                    <a:lnTo>
                      <a:pt x="102" y="82"/>
                    </a:lnTo>
                    <a:lnTo>
                      <a:pt x="101" y="82"/>
                    </a:lnTo>
                    <a:lnTo>
                      <a:pt x="100" y="80"/>
                    </a:lnTo>
                    <a:lnTo>
                      <a:pt x="99" y="81"/>
                    </a:lnTo>
                    <a:lnTo>
                      <a:pt x="98" y="82"/>
                    </a:lnTo>
                    <a:lnTo>
                      <a:pt x="97" y="82"/>
                    </a:lnTo>
                    <a:lnTo>
                      <a:pt x="97" y="83"/>
                    </a:lnTo>
                    <a:lnTo>
                      <a:pt x="97" y="84"/>
                    </a:lnTo>
                    <a:lnTo>
                      <a:pt x="97" y="84"/>
                    </a:lnTo>
                    <a:lnTo>
                      <a:pt x="97" y="85"/>
                    </a:lnTo>
                    <a:lnTo>
                      <a:pt x="96" y="84"/>
                    </a:lnTo>
                    <a:lnTo>
                      <a:pt x="95" y="84"/>
                    </a:lnTo>
                    <a:lnTo>
                      <a:pt x="95" y="84"/>
                    </a:lnTo>
                    <a:lnTo>
                      <a:pt x="94" y="84"/>
                    </a:lnTo>
                    <a:lnTo>
                      <a:pt x="94" y="83"/>
                    </a:lnTo>
                    <a:lnTo>
                      <a:pt x="94" y="82"/>
                    </a:lnTo>
                    <a:lnTo>
                      <a:pt x="94" y="82"/>
                    </a:lnTo>
                    <a:lnTo>
                      <a:pt x="95" y="81"/>
                    </a:lnTo>
                    <a:lnTo>
                      <a:pt x="96" y="79"/>
                    </a:lnTo>
                    <a:lnTo>
                      <a:pt x="97" y="77"/>
                    </a:lnTo>
                    <a:lnTo>
                      <a:pt x="97" y="76"/>
                    </a:lnTo>
                    <a:lnTo>
                      <a:pt x="98" y="75"/>
                    </a:lnTo>
                    <a:lnTo>
                      <a:pt x="98" y="76"/>
                    </a:lnTo>
                    <a:lnTo>
                      <a:pt x="99" y="77"/>
                    </a:lnTo>
                    <a:lnTo>
                      <a:pt x="99" y="78"/>
                    </a:lnTo>
                    <a:lnTo>
                      <a:pt x="99" y="78"/>
                    </a:lnTo>
                    <a:lnTo>
                      <a:pt x="100" y="78"/>
                    </a:lnTo>
                    <a:lnTo>
                      <a:pt x="101" y="76"/>
                    </a:lnTo>
                    <a:lnTo>
                      <a:pt x="101" y="75"/>
                    </a:lnTo>
                    <a:lnTo>
                      <a:pt x="102" y="75"/>
                    </a:lnTo>
                    <a:lnTo>
                      <a:pt x="101" y="73"/>
                    </a:lnTo>
                    <a:lnTo>
                      <a:pt x="103" y="74"/>
                    </a:lnTo>
                    <a:lnTo>
                      <a:pt x="104" y="75"/>
                    </a:lnTo>
                    <a:lnTo>
                      <a:pt x="104" y="75"/>
                    </a:lnTo>
                    <a:lnTo>
                      <a:pt x="104" y="77"/>
                    </a:lnTo>
                    <a:lnTo>
                      <a:pt x="103" y="78"/>
                    </a:lnTo>
                    <a:lnTo>
                      <a:pt x="102" y="79"/>
                    </a:lnTo>
                    <a:lnTo>
                      <a:pt x="104" y="80"/>
                    </a:lnTo>
                    <a:lnTo>
                      <a:pt x="105" y="79"/>
                    </a:lnTo>
                    <a:lnTo>
                      <a:pt x="105" y="79"/>
                    </a:lnTo>
                    <a:lnTo>
                      <a:pt x="106" y="79"/>
                    </a:lnTo>
                    <a:lnTo>
                      <a:pt x="107" y="78"/>
                    </a:lnTo>
                    <a:lnTo>
                      <a:pt x="108" y="77"/>
                    </a:lnTo>
                    <a:lnTo>
                      <a:pt x="108" y="77"/>
                    </a:lnTo>
                    <a:lnTo>
                      <a:pt x="109" y="76"/>
                    </a:lnTo>
                    <a:lnTo>
                      <a:pt x="109" y="75"/>
                    </a:lnTo>
                    <a:lnTo>
                      <a:pt x="107" y="73"/>
                    </a:lnTo>
                    <a:lnTo>
                      <a:pt x="107" y="73"/>
                    </a:lnTo>
                    <a:lnTo>
                      <a:pt x="108" y="72"/>
                    </a:lnTo>
                    <a:lnTo>
                      <a:pt x="110" y="72"/>
                    </a:lnTo>
                    <a:lnTo>
                      <a:pt x="110" y="71"/>
                    </a:lnTo>
                    <a:lnTo>
                      <a:pt x="110" y="70"/>
                    </a:lnTo>
                    <a:lnTo>
                      <a:pt x="110" y="68"/>
                    </a:lnTo>
                    <a:lnTo>
                      <a:pt x="110" y="68"/>
                    </a:lnTo>
                    <a:lnTo>
                      <a:pt x="112" y="69"/>
                    </a:lnTo>
                    <a:lnTo>
                      <a:pt x="112" y="69"/>
                    </a:lnTo>
                    <a:lnTo>
                      <a:pt x="113" y="70"/>
                    </a:lnTo>
                    <a:lnTo>
                      <a:pt x="113" y="71"/>
                    </a:lnTo>
                    <a:lnTo>
                      <a:pt x="113" y="72"/>
                    </a:lnTo>
                    <a:lnTo>
                      <a:pt x="112" y="74"/>
                    </a:lnTo>
                    <a:lnTo>
                      <a:pt x="114" y="73"/>
                    </a:lnTo>
                    <a:lnTo>
                      <a:pt x="114" y="75"/>
                    </a:lnTo>
                    <a:lnTo>
                      <a:pt x="114" y="77"/>
                    </a:lnTo>
                    <a:lnTo>
                      <a:pt x="113" y="79"/>
                    </a:lnTo>
                    <a:lnTo>
                      <a:pt x="113" y="80"/>
                    </a:lnTo>
                    <a:lnTo>
                      <a:pt x="113" y="81"/>
                    </a:lnTo>
                    <a:lnTo>
                      <a:pt x="113" y="82"/>
                    </a:lnTo>
                    <a:lnTo>
                      <a:pt x="114" y="83"/>
                    </a:lnTo>
                    <a:lnTo>
                      <a:pt x="115" y="84"/>
                    </a:lnTo>
                    <a:lnTo>
                      <a:pt x="115" y="84"/>
                    </a:lnTo>
                    <a:lnTo>
                      <a:pt x="116" y="87"/>
                    </a:lnTo>
                    <a:lnTo>
                      <a:pt x="116" y="89"/>
                    </a:lnTo>
                    <a:lnTo>
                      <a:pt x="116" y="91"/>
                    </a:lnTo>
                    <a:lnTo>
                      <a:pt x="117" y="92"/>
                    </a:lnTo>
                    <a:lnTo>
                      <a:pt x="117" y="92"/>
                    </a:lnTo>
                    <a:lnTo>
                      <a:pt x="118" y="93"/>
                    </a:lnTo>
                    <a:lnTo>
                      <a:pt x="120" y="94"/>
                    </a:lnTo>
                    <a:lnTo>
                      <a:pt x="121" y="96"/>
                    </a:lnTo>
                    <a:lnTo>
                      <a:pt x="123" y="97"/>
                    </a:lnTo>
                    <a:lnTo>
                      <a:pt x="124" y="97"/>
                    </a:lnTo>
                    <a:lnTo>
                      <a:pt x="124" y="97"/>
                    </a:lnTo>
                    <a:lnTo>
                      <a:pt x="123" y="96"/>
                    </a:lnTo>
                    <a:lnTo>
                      <a:pt x="123" y="95"/>
                    </a:lnTo>
                    <a:lnTo>
                      <a:pt x="123" y="95"/>
                    </a:lnTo>
                    <a:lnTo>
                      <a:pt x="122" y="94"/>
                    </a:lnTo>
                    <a:lnTo>
                      <a:pt x="121" y="93"/>
                    </a:lnTo>
                    <a:lnTo>
                      <a:pt x="119" y="92"/>
                    </a:lnTo>
                    <a:lnTo>
                      <a:pt x="118" y="91"/>
                    </a:lnTo>
                    <a:lnTo>
                      <a:pt x="118" y="90"/>
                    </a:lnTo>
                    <a:lnTo>
                      <a:pt x="118" y="89"/>
                    </a:lnTo>
                    <a:lnTo>
                      <a:pt x="118" y="88"/>
                    </a:lnTo>
                    <a:lnTo>
                      <a:pt x="118" y="86"/>
                    </a:lnTo>
                    <a:lnTo>
                      <a:pt x="117" y="85"/>
                    </a:lnTo>
                    <a:lnTo>
                      <a:pt x="116" y="84"/>
                    </a:lnTo>
                    <a:lnTo>
                      <a:pt x="117" y="83"/>
                    </a:lnTo>
                    <a:lnTo>
                      <a:pt x="118" y="84"/>
                    </a:lnTo>
                    <a:lnTo>
                      <a:pt x="119" y="86"/>
                    </a:lnTo>
                    <a:lnTo>
                      <a:pt x="120" y="87"/>
                    </a:lnTo>
                    <a:lnTo>
                      <a:pt x="121" y="89"/>
                    </a:lnTo>
                    <a:lnTo>
                      <a:pt x="122" y="90"/>
                    </a:lnTo>
                    <a:lnTo>
                      <a:pt x="122" y="90"/>
                    </a:lnTo>
                    <a:lnTo>
                      <a:pt x="122" y="89"/>
                    </a:lnTo>
                    <a:lnTo>
                      <a:pt x="122" y="88"/>
                    </a:lnTo>
                    <a:lnTo>
                      <a:pt x="121" y="87"/>
                    </a:lnTo>
                    <a:lnTo>
                      <a:pt x="121" y="86"/>
                    </a:lnTo>
                    <a:lnTo>
                      <a:pt x="120" y="85"/>
                    </a:lnTo>
                    <a:lnTo>
                      <a:pt x="120" y="84"/>
                    </a:lnTo>
                    <a:lnTo>
                      <a:pt x="121" y="83"/>
                    </a:lnTo>
                    <a:lnTo>
                      <a:pt x="122" y="85"/>
                    </a:lnTo>
                    <a:lnTo>
                      <a:pt x="123" y="86"/>
                    </a:lnTo>
                    <a:lnTo>
                      <a:pt x="123" y="87"/>
                    </a:lnTo>
                    <a:lnTo>
                      <a:pt x="124" y="87"/>
                    </a:lnTo>
                    <a:lnTo>
                      <a:pt x="124" y="86"/>
                    </a:lnTo>
                    <a:lnTo>
                      <a:pt x="124" y="85"/>
                    </a:lnTo>
                    <a:lnTo>
                      <a:pt x="123" y="85"/>
                    </a:lnTo>
                    <a:lnTo>
                      <a:pt x="123" y="84"/>
                    </a:lnTo>
                    <a:lnTo>
                      <a:pt x="123" y="83"/>
                    </a:lnTo>
                    <a:lnTo>
                      <a:pt x="123" y="83"/>
                    </a:lnTo>
                    <a:lnTo>
                      <a:pt x="122" y="82"/>
                    </a:lnTo>
                    <a:lnTo>
                      <a:pt x="121" y="82"/>
                    </a:lnTo>
                    <a:lnTo>
                      <a:pt x="121" y="81"/>
                    </a:lnTo>
                    <a:lnTo>
                      <a:pt x="121" y="78"/>
                    </a:lnTo>
                    <a:lnTo>
                      <a:pt x="122" y="77"/>
                    </a:lnTo>
                    <a:lnTo>
                      <a:pt x="123" y="78"/>
                    </a:lnTo>
                    <a:lnTo>
                      <a:pt x="123" y="79"/>
                    </a:lnTo>
                    <a:lnTo>
                      <a:pt x="124" y="80"/>
                    </a:lnTo>
                    <a:lnTo>
                      <a:pt x="126" y="80"/>
                    </a:lnTo>
                    <a:lnTo>
                      <a:pt x="127" y="81"/>
                    </a:lnTo>
                    <a:lnTo>
                      <a:pt x="128" y="80"/>
                    </a:lnTo>
                    <a:lnTo>
                      <a:pt x="129" y="79"/>
                    </a:lnTo>
                    <a:lnTo>
                      <a:pt x="127" y="79"/>
                    </a:lnTo>
                    <a:lnTo>
                      <a:pt x="125" y="78"/>
                    </a:lnTo>
                    <a:lnTo>
                      <a:pt x="124" y="78"/>
                    </a:lnTo>
                    <a:lnTo>
                      <a:pt x="123" y="77"/>
                    </a:lnTo>
                    <a:lnTo>
                      <a:pt x="123" y="76"/>
                    </a:lnTo>
                    <a:lnTo>
                      <a:pt x="121" y="76"/>
                    </a:lnTo>
                    <a:lnTo>
                      <a:pt x="120" y="79"/>
                    </a:lnTo>
                    <a:lnTo>
                      <a:pt x="120" y="79"/>
                    </a:lnTo>
                    <a:lnTo>
                      <a:pt x="118" y="77"/>
                    </a:lnTo>
                    <a:lnTo>
                      <a:pt x="118" y="77"/>
                    </a:lnTo>
                    <a:lnTo>
                      <a:pt x="117" y="75"/>
                    </a:lnTo>
                    <a:lnTo>
                      <a:pt x="119" y="74"/>
                    </a:lnTo>
                    <a:lnTo>
                      <a:pt x="121" y="75"/>
                    </a:lnTo>
                    <a:lnTo>
                      <a:pt x="122" y="74"/>
                    </a:lnTo>
                    <a:lnTo>
                      <a:pt x="121" y="73"/>
                    </a:lnTo>
                    <a:lnTo>
                      <a:pt x="123" y="74"/>
                    </a:lnTo>
                    <a:lnTo>
                      <a:pt x="125" y="74"/>
                    </a:lnTo>
                    <a:lnTo>
                      <a:pt x="124" y="73"/>
                    </a:lnTo>
                    <a:lnTo>
                      <a:pt x="124" y="72"/>
                    </a:lnTo>
                    <a:lnTo>
                      <a:pt x="123" y="72"/>
                    </a:lnTo>
                    <a:lnTo>
                      <a:pt x="122" y="70"/>
                    </a:lnTo>
                    <a:lnTo>
                      <a:pt x="120" y="70"/>
                    </a:lnTo>
                    <a:lnTo>
                      <a:pt x="117" y="71"/>
                    </a:lnTo>
                    <a:lnTo>
                      <a:pt x="115" y="70"/>
                    </a:lnTo>
                    <a:lnTo>
                      <a:pt x="116" y="70"/>
                    </a:lnTo>
                    <a:lnTo>
                      <a:pt x="117" y="69"/>
                    </a:lnTo>
                    <a:lnTo>
                      <a:pt x="119" y="68"/>
                    </a:lnTo>
                    <a:lnTo>
                      <a:pt x="120" y="68"/>
                    </a:lnTo>
                    <a:lnTo>
                      <a:pt x="119" y="67"/>
                    </a:lnTo>
                    <a:lnTo>
                      <a:pt x="119" y="67"/>
                    </a:lnTo>
                    <a:lnTo>
                      <a:pt x="117" y="67"/>
                    </a:lnTo>
                    <a:lnTo>
                      <a:pt x="116" y="67"/>
                    </a:lnTo>
                    <a:lnTo>
                      <a:pt x="114" y="67"/>
                    </a:lnTo>
                    <a:lnTo>
                      <a:pt x="115" y="64"/>
                    </a:lnTo>
                    <a:lnTo>
                      <a:pt x="117" y="64"/>
                    </a:lnTo>
                    <a:lnTo>
                      <a:pt x="119" y="65"/>
                    </a:lnTo>
                    <a:lnTo>
                      <a:pt x="122" y="67"/>
                    </a:lnTo>
                    <a:lnTo>
                      <a:pt x="123" y="68"/>
                    </a:lnTo>
                    <a:lnTo>
                      <a:pt x="125" y="70"/>
                    </a:lnTo>
                    <a:lnTo>
                      <a:pt x="125" y="71"/>
                    </a:lnTo>
                    <a:lnTo>
                      <a:pt x="127" y="73"/>
                    </a:lnTo>
                    <a:lnTo>
                      <a:pt x="129" y="75"/>
                    </a:lnTo>
                    <a:lnTo>
                      <a:pt x="130" y="75"/>
                    </a:lnTo>
                    <a:lnTo>
                      <a:pt x="131" y="75"/>
                    </a:lnTo>
                    <a:lnTo>
                      <a:pt x="130" y="73"/>
                    </a:lnTo>
                    <a:lnTo>
                      <a:pt x="128" y="72"/>
                    </a:lnTo>
                    <a:lnTo>
                      <a:pt x="127" y="71"/>
                    </a:lnTo>
                    <a:lnTo>
                      <a:pt x="127" y="70"/>
                    </a:lnTo>
                    <a:lnTo>
                      <a:pt x="127" y="68"/>
                    </a:lnTo>
                    <a:lnTo>
                      <a:pt x="126" y="66"/>
                    </a:lnTo>
                    <a:lnTo>
                      <a:pt x="124" y="66"/>
                    </a:lnTo>
                    <a:lnTo>
                      <a:pt x="123" y="65"/>
                    </a:lnTo>
                    <a:lnTo>
                      <a:pt x="121" y="65"/>
                    </a:lnTo>
                    <a:lnTo>
                      <a:pt x="119" y="64"/>
                    </a:lnTo>
                    <a:lnTo>
                      <a:pt x="118" y="62"/>
                    </a:lnTo>
                    <a:lnTo>
                      <a:pt x="118" y="62"/>
                    </a:lnTo>
                    <a:lnTo>
                      <a:pt x="118" y="61"/>
                    </a:lnTo>
                    <a:lnTo>
                      <a:pt x="120" y="60"/>
                    </a:lnTo>
                    <a:lnTo>
                      <a:pt x="120" y="60"/>
                    </a:lnTo>
                    <a:lnTo>
                      <a:pt x="122" y="59"/>
                    </a:lnTo>
                    <a:lnTo>
                      <a:pt x="124" y="58"/>
                    </a:lnTo>
                    <a:lnTo>
                      <a:pt x="126" y="58"/>
                    </a:lnTo>
                    <a:lnTo>
                      <a:pt x="129" y="58"/>
                    </a:lnTo>
                    <a:lnTo>
                      <a:pt x="131" y="59"/>
                    </a:lnTo>
                    <a:lnTo>
                      <a:pt x="131" y="62"/>
                    </a:lnTo>
                    <a:lnTo>
                      <a:pt x="132" y="62"/>
                    </a:lnTo>
                    <a:lnTo>
                      <a:pt x="135" y="61"/>
                    </a:lnTo>
                    <a:lnTo>
                      <a:pt x="136" y="60"/>
                    </a:lnTo>
                    <a:lnTo>
                      <a:pt x="136" y="59"/>
                    </a:lnTo>
                    <a:lnTo>
                      <a:pt x="136" y="59"/>
                    </a:lnTo>
                    <a:lnTo>
                      <a:pt x="137" y="59"/>
                    </a:lnTo>
                    <a:lnTo>
                      <a:pt x="138" y="59"/>
                    </a:lnTo>
                    <a:lnTo>
                      <a:pt x="138" y="59"/>
                    </a:lnTo>
                    <a:lnTo>
                      <a:pt x="140" y="62"/>
                    </a:lnTo>
                    <a:lnTo>
                      <a:pt x="141" y="65"/>
                    </a:lnTo>
                    <a:lnTo>
                      <a:pt x="142" y="67"/>
                    </a:lnTo>
                    <a:lnTo>
                      <a:pt x="143" y="69"/>
                    </a:lnTo>
                    <a:lnTo>
                      <a:pt x="143" y="72"/>
                    </a:lnTo>
                    <a:lnTo>
                      <a:pt x="144" y="71"/>
                    </a:lnTo>
                    <a:lnTo>
                      <a:pt x="144" y="71"/>
                    </a:lnTo>
                    <a:lnTo>
                      <a:pt x="144" y="71"/>
                    </a:lnTo>
                    <a:lnTo>
                      <a:pt x="143" y="69"/>
                    </a:lnTo>
                    <a:lnTo>
                      <a:pt x="144" y="67"/>
                    </a:lnTo>
                    <a:lnTo>
                      <a:pt x="145" y="68"/>
                    </a:lnTo>
                    <a:lnTo>
                      <a:pt x="144" y="65"/>
                    </a:lnTo>
                    <a:lnTo>
                      <a:pt x="142" y="63"/>
                    </a:lnTo>
                    <a:lnTo>
                      <a:pt x="141" y="60"/>
                    </a:lnTo>
                    <a:lnTo>
                      <a:pt x="140" y="60"/>
                    </a:lnTo>
                    <a:lnTo>
                      <a:pt x="141" y="59"/>
                    </a:lnTo>
                    <a:lnTo>
                      <a:pt x="141" y="58"/>
                    </a:lnTo>
                    <a:lnTo>
                      <a:pt x="142" y="57"/>
                    </a:lnTo>
                    <a:lnTo>
                      <a:pt x="143" y="57"/>
                    </a:lnTo>
                    <a:lnTo>
                      <a:pt x="143" y="57"/>
                    </a:lnTo>
                    <a:lnTo>
                      <a:pt x="144" y="58"/>
                    </a:lnTo>
                    <a:lnTo>
                      <a:pt x="145" y="59"/>
                    </a:lnTo>
                    <a:lnTo>
                      <a:pt x="146" y="60"/>
                    </a:lnTo>
                    <a:lnTo>
                      <a:pt x="149" y="60"/>
                    </a:lnTo>
                    <a:lnTo>
                      <a:pt x="149" y="59"/>
                    </a:lnTo>
                    <a:lnTo>
                      <a:pt x="147" y="59"/>
                    </a:lnTo>
                    <a:lnTo>
                      <a:pt x="145" y="57"/>
                    </a:lnTo>
                    <a:lnTo>
                      <a:pt x="145" y="57"/>
                    </a:lnTo>
                    <a:lnTo>
                      <a:pt x="144" y="56"/>
                    </a:lnTo>
                    <a:lnTo>
                      <a:pt x="145" y="55"/>
                    </a:lnTo>
                    <a:lnTo>
                      <a:pt x="145" y="55"/>
                    </a:lnTo>
                    <a:lnTo>
                      <a:pt x="148" y="55"/>
                    </a:lnTo>
                    <a:lnTo>
                      <a:pt x="150" y="55"/>
                    </a:lnTo>
                    <a:lnTo>
                      <a:pt x="151" y="56"/>
                    </a:lnTo>
                    <a:lnTo>
                      <a:pt x="152" y="56"/>
                    </a:lnTo>
                    <a:lnTo>
                      <a:pt x="153" y="57"/>
                    </a:lnTo>
                    <a:lnTo>
                      <a:pt x="154" y="57"/>
                    </a:lnTo>
                    <a:lnTo>
                      <a:pt x="153" y="56"/>
                    </a:lnTo>
                    <a:lnTo>
                      <a:pt x="152" y="55"/>
                    </a:lnTo>
                    <a:lnTo>
                      <a:pt x="151" y="55"/>
                    </a:lnTo>
                    <a:lnTo>
                      <a:pt x="151" y="54"/>
                    </a:lnTo>
                    <a:lnTo>
                      <a:pt x="148" y="53"/>
                    </a:lnTo>
                    <a:lnTo>
                      <a:pt x="146" y="54"/>
                    </a:lnTo>
                    <a:lnTo>
                      <a:pt x="146" y="52"/>
                    </a:lnTo>
                    <a:lnTo>
                      <a:pt x="147" y="51"/>
                    </a:lnTo>
                    <a:lnTo>
                      <a:pt x="148" y="49"/>
                    </a:lnTo>
                    <a:lnTo>
                      <a:pt x="146" y="49"/>
                    </a:lnTo>
                    <a:lnTo>
                      <a:pt x="145" y="50"/>
                    </a:lnTo>
                    <a:lnTo>
                      <a:pt x="145" y="50"/>
                    </a:lnTo>
                    <a:lnTo>
                      <a:pt x="143" y="52"/>
                    </a:lnTo>
                    <a:lnTo>
                      <a:pt x="142" y="53"/>
                    </a:lnTo>
                    <a:lnTo>
                      <a:pt x="141" y="54"/>
                    </a:lnTo>
                    <a:lnTo>
                      <a:pt x="139" y="55"/>
                    </a:lnTo>
                    <a:lnTo>
                      <a:pt x="135" y="55"/>
                    </a:lnTo>
                    <a:lnTo>
                      <a:pt x="137" y="52"/>
                    </a:lnTo>
                    <a:lnTo>
                      <a:pt x="137" y="52"/>
                    </a:lnTo>
                    <a:lnTo>
                      <a:pt x="136" y="51"/>
                    </a:lnTo>
                    <a:lnTo>
                      <a:pt x="134" y="51"/>
                    </a:lnTo>
                    <a:lnTo>
                      <a:pt x="133" y="52"/>
                    </a:lnTo>
                    <a:lnTo>
                      <a:pt x="131" y="54"/>
                    </a:lnTo>
                    <a:lnTo>
                      <a:pt x="126" y="55"/>
                    </a:lnTo>
                    <a:lnTo>
                      <a:pt x="124" y="56"/>
                    </a:lnTo>
                    <a:lnTo>
                      <a:pt x="124" y="56"/>
                    </a:lnTo>
                    <a:lnTo>
                      <a:pt x="124" y="52"/>
                    </a:lnTo>
                    <a:lnTo>
                      <a:pt x="125" y="52"/>
                    </a:lnTo>
                    <a:lnTo>
                      <a:pt x="127" y="52"/>
                    </a:lnTo>
                    <a:lnTo>
                      <a:pt x="128" y="52"/>
                    </a:lnTo>
                    <a:lnTo>
                      <a:pt x="130" y="50"/>
                    </a:lnTo>
                    <a:lnTo>
                      <a:pt x="131" y="48"/>
                    </a:lnTo>
                    <a:lnTo>
                      <a:pt x="139" y="48"/>
                    </a:lnTo>
                    <a:lnTo>
                      <a:pt x="139" y="48"/>
                    </a:lnTo>
                    <a:lnTo>
                      <a:pt x="142" y="48"/>
                    </a:lnTo>
                    <a:lnTo>
                      <a:pt x="145" y="47"/>
                    </a:lnTo>
                    <a:lnTo>
                      <a:pt x="145" y="47"/>
                    </a:lnTo>
                    <a:lnTo>
                      <a:pt x="147" y="45"/>
                    </a:lnTo>
                    <a:lnTo>
                      <a:pt x="148" y="45"/>
                    </a:lnTo>
                    <a:lnTo>
                      <a:pt x="149" y="45"/>
                    </a:lnTo>
                    <a:lnTo>
                      <a:pt x="150" y="45"/>
                    </a:lnTo>
                    <a:lnTo>
                      <a:pt x="153" y="45"/>
                    </a:lnTo>
                    <a:lnTo>
                      <a:pt x="158" y="44"/>
                    </a:lnTo>
                    <a:lnTo>
                      <a:pt x="160" y="47"/>
                    </a:lnTo>
                    <a:lnTo>
                      <a:pt x="161" y="48"/>
                    </a:lnTo>
                    <a:close/>
                    <a:moveTo>
                      <a:pt x="104" y="23"/>
                    </a:moveTo>
                    <a:lnTo>
                      <a:pt x="105" y="24"/>
                    </a:lnTo>
                    <a:lnTo>
                      <a:pt x="105" y="23"/>
                    </a:lnTo>
                    <a:lnTo>
                      <a:pt x="107" y="23"/>
                    </a:lnTo>
                    <a:lnTo>
                      <a:pt x="108" y="23"/>
                    </a:lnTo>
                    <a:lnTo>
                      <a:pt x="109" y="27"/>
                    </a:lnTo>
                    <a:lnTo>
                      <a:pt x="107" y="35"/>
                    </a:lnTo>
                    <a:lnTo>
                      <a:pt x="106" y="36"/>
                    </a:lnTo>
                    <a:lnTo>
                      <a:pt x="105" y="37"/>
                    </a:lnTo>
                    <a:lnTo>
                      <a:pt x="106" y="37"/>
                    </a:lnTo>
                    <a:lnTo>
                      <a:pt x="107" y="36"/>
                    </a:lnTo>
                    <a:lnTo>
                      <a:pt x="108" y="35"/>
                    </a:lnTo>
                    <a:lnTo>
                      <a:pt x="109" y="35"/>
                    </a:lnTo>
                    <a:lnTo>
                      <a:pt x="109" y="35"/>
                    </a:lnTo>
                    <a:lnTo>
                      <a:pt x="109" y="34"/>
                    </a:lnTo>
                    <a:lnTo>
                      <a:pt x="110" y="34"/>
                    </a:lnTo>
                    <a:lnTo>
                      <a:pt x="110" y="37"/>
                    </a:lnTo>
                    <a:lnTo>
                      <a:pt x="108" y="38"/>
                    </a:lnTo>
                    <a:lnTo>
                      <a:pt x="108" y="39"/>
                    </a:lnTo>
                    <a:lnTo>
                      <a:pt x="106" y="39"/>
                    </a:lnTo>
                    <a:lnTo>
                      <a:pt x="105" y="39"/>
                    </a:lnTo>
                    <a:lnTo>
                      <a:pt x="106" y="42"/>
                    </a:lnTo>
                    <a:lnTo>
                      <a:pt x="105" y="42"/>
                    </a:lnTo>
                    <a:lnTo>
                      <a:pt x="105" y="43"/>
                    </a:lnTo>
                    <a:lnTo>
                      <a:pt x="105" y="43"/>
                    </a:lnTo>
                    <a:lnTo>
                      <a:pt x="105" y="43"/>
                    </a:lnTo>
                    <a:lnTo>
                      <a:pt x="102" y="44"/>
                    </a:lnTo>
                    <a:lnTo>
                      <a:pt x="102" y="45"/>
                    </a:lnTo>
                    <a:lnTo>
                      <a:pt x="102" y="45"/>
                    </a:lnTo>
                    <a:lnTo>
                      <a:pt x="103" y="47"/>
                    </a:lnTo>
                    <a:lnTo>
                      <a:pt x="103" y="47"/>
                    </a:lnTo>
                    <a:lnTo>
                      <a:pt x="101" y="49"/>
                    </a:lnTo>
                    <a:lnTo>
                      <a:pt x="102" y="50"/>
                    </a:lnTo>
                    <a:lnTo>
                      <a:pt x="102" y="51"/>
                    </a:lnTo>
                    <a:lnTo>
                      <a:pt x="102" y="52"/>
                    </a:lnTo>
                    <a:lnTo>
                      <a:pt x="103" y="53"/>
                    </a:lnTo>
                    <a:lnTo>
                      <a:pt x="103" y="54"/>
                    </a:lnTo>
                    <a:lnTo>
                      <a:pt x="102" y="56"/>
                    </a:lnTo>
                    <a:lnTo>
                      <a:pt x="102" y="57"/>
                    </a:lnTo>
                    <a:lnTo>
                      <a:pt x="104" y="54"/>
                    </a:lnTo>
                    <a:lnTo>
                      <a:pt x="104" y="54"/>
                    </a:lnTo>
                    <a:lnTo>
                      <a:pt x="105" y="52"/>
                    </a:lnTo>
                    <a:lnTo>
                      <a:pt x="106" y="51"/>
                    </a:lnTo>
                    <a:lnTo>
                      <a:pt x="106" y="51"/>
                    </a:lnTo>
                    <a:lnTo>
                      <a:pt x="108" y="51"/>
                    </a:lnTo>
                    <a:lnTo>
                      <a:pt x="109" y="48"/>
                    </a:lnTo>
                    <a:lnTo>
                      <a:pt x="110" y="45"/>
                    </a:lnTo>
                    <a:lnTo>
                      <a:pt x="111" y="48"/>
                    </a:lnTo>
                    <a:lnTo>
                      <a:pt x="111" y="50"/>
                    </a:lnTo>
                    <a:lnTo>
                      <a:pt x="112" y="51"/>
                    </a:lnTo>
                    <a:lnTo>
                      <a:pt x="113" y="50"/>
                    </a:lnTo>
                    <a:lnTo>
                      <a:pt x="114" y="51"/>
                    </a:lnTo>
                    <a:lnTo>
                      <a:pt x="113" y="51"/>
                    </a:lnTo>
                    <a:lnTo>
                      <a:pt x="113" y="52"/>
                    </a:lnTo>
                    <a:lnTo>
                      <a:pt x="113" y="55"/>
                    </a:lnTo>
                    <a:lnTo>
                      <a:pt x="111" y="56"/>
                    </a:lnTo>
                    <a:lnTo>
                      <a:pt x="111" y="58"/>
                    </a:lnTo>
                    <a:lnTo>
                      <a:pt x="111" y="58"/>
                    </a:lnTo>
                    <a:lnTo>
                      <a:pt x="111" y="59"/>
                    </a:lnTo>
                    <a:lnTo>
                      <a:pt x="108" y="60"/>
                    </a:lnTo>
                    <a:lnTo>
                      <a:pt x="108" y="57"/>
                    </a:lnTo>
                    <a:lnTo>
                      <a:pt x="108" y="54"/>
                    </a:lnTo>
                    <a:lnTo>
                      <a:pt x="107" y="54"/>
                    </a:lnTo>
                    <a:lnTo>
                      <a:pt x="106" y="54"/>
                    </a:lnTo>
                    <a:lnTo>
                      <a:pt x="106" y="57"/>
                    </a:lnTo>
                    <a:lnTo>
                      <a:pt x="106" y="58"/>
                    </a:lnTo>
                    <a:lnTo>
                      <a:pt x="105" y="59"/>
                    </a:lnTo>
                    <a:lnTo>
                      <a:pt x="105" y="62"/>
                    </a:lnTo>
                    <a:lnTo>
                      <a:pt x="102" y="64"/>
                    </a:lnTo>
                    <a:lnTo>
                      <a:pt x="101" y="65"/>
                    </a:lnTo>
                    <a:lnTo>
                      <a:pt x="101" y="65"/>
                    </a:lnTo>
                    <a:lnTo>
                      <a:pt x="100" y="64"/>
                    </a:lnTo>
                    <a:lnTo>
                      <a:pt x="99" y="64"/>
                    </a:lnTo>
                    <a:lnTo>
                      <a:pt x="97" y="63"/>
                    </a:lnTo>
                    <a:lnTo>
                      <a:pt x="95" y="62"/>
                    </a:lnTo>
                    <a:lnTo>
                      <a:pt x="97" y="59"/>
                    </a:lnTo>
                    <a:lnTo>
                      <a:pt x="100" y="55"/>
                    </a:lnTo>
                    <a:lnTo>
                      <a:pt x="101" y="53"/>
                    </a:lnTo>
                    <a:lnTo>
                      <a:pt x="101" y="53"/>
                    </a:lnTo>
                    <a:lnTo>
                      <a:pt x="100" y="53"/>
                    </a:lnTo>
                    <a:lnTo>
                      <a:pt x="99" y="53"/>
                    </a:lnTo>
                    <a:lnTo>
                      <a:pt x="99" y="54"/>
                    </a:lnTo>
                    <a:lnTo>
                      <a:pt x="97" y="56"/>
                    </a:lnTo>
                    <a:lnTo>
                      <a:pt x="97" y="56"/>
                    </a:lnTo>
                    <a:lnTo>
                      <a:pt x="97" y="56"/>
                    </a:lnTo>
                    <a:lnTo>
                      <a:pt x="94" y="60"/>
                    </a:lnTo>
                    <a:lnTo>
                      <a:pt x="92" y="63"/>
                    </a:lnTo>
                    <a:lnTo>
                      <a:pt x="90" y="65"/>
                    </a:lnTo>
                    <a:lnTo>
                      <a:pt x="87" y="65"/>
                    </a:lnTo>
                    <a:lnTo>
                      <a:pt x="87" y="64"/>
                    </a:lnTo>
                    <a:lnTo>
                      <a:pt x="88" y="63"/>
                    </a:lnTo>
                    <a:lnTo>
                      <a:pt x="93" y="56"/>
                    </a:lnTo>
                    <a:lnTo>
                      <a:pt x="93" y="55"/>
                    </a:lnTo>
                    <a:lnTo>
                      <a:pt x="91" y="53"/>
                    </a:lnTo>
                    <a:lnTo>
                      <a:pt x="92" y="52"/>
                    </a:lnTo>
                    <a:lnTo>
                      <a:pt x="95" y="53"/>
                    </a:lnTo>
                    <a:lnTo>
                      <a:pt x="95" y="53"/>
                    </a:lnTo>
                    <a:lnTo>
                      <a:pt x="95" y="52"/>
                    </a:lnTo>
                    <a:lnTo>
                      <a:pt x="95" y="52"/>
                    </a:lnTo>
                    <a:lnTo>
                      <a:pt x="92" y="51"/>
                    </a:lnTo>
                    <a:lnTo>
                      <a:pt x="92" y="49"/>
                    </a:lnTo>
                    <a:lnTo>
                      <a:pt x="94" y="48"/>
                    </a:lnTo>
                    <a:lnTo>
                      <a:pt x="97" y="45"/>
                    </a:lnTo>
                    <a:lnTo>
                      <a:pt x="99" y="46"/>
                    </a:lnTo>
                    <a:lnTo>
                      <a:pt x="100" y="46"/>
                    </a:lnTo>
                    <a:lnTo>
                      <a:pt x="100" y="46"/>
                    </a:lnTo>
                    <a:lnTo>
                      <a:pt x="101" y="46"/>
                    </a:lnTo>
                    <a:lnTo>
                      <a:pt x="101" y="45"/>
                    </a:lnTo>
                    <a:lnTo>
                      <a:pt x="100" y="44"/>
                    </a:lnTo>
                    <a:lnTo>
                      <a:pt x="98" y="43"/>
                    </a:lnTo>
                    <a:lnTo>
                      <a:pt x="98" y="41"/>
                    </a:lnTo>
                    <a:lnTo>
                      <a:pt x="98" y="40"/>
                    </a:lnTo>
                    <a:lnTo>
                      <a:pt x="98" y="39"/>
                    </a:lnTo>
                    <a:lnTo>
                      <a:pt x="98" y="39"/>
                    </a:lnTo>
                    <a:lnTo>
                      <a:pt x="99" y="39"/>
                    </a:lnTo>
                    <a:lnTo>
                      <a:pt x="101" y="39"/>
                    </a:lnTo>
                    <a:lnTo>
                      <a:pt x="102" y="40"/>
                    </a:lnTo>
                    <a:lnTo>
                      <a:pt x="102" y="41"/>
                    </a:lnTo>
                    <a:lnTo>
                      <a:pt x="102" y="41"/>
                    </a:lnTo>
                    <a:lnTo>
                      <a:pt x="103" y="40"/>
                    </a:lnTo>
                    <a:lnTo>
                      <a:pt x="102" y="37"/>
                    </a:lnTo>
                    <a:lnTo>
                      <a:pt x="99" y="37"/>
                    </a:lnTo>
                    <a:lnTo>
                      <a:pt x="98" y="37"/>
                    </a:lnTo>
                    <a:lnTo>
                      <a:pt x="97" y="36"/>
                    </a:lnTo>
                    <a:lnTo>
                      <a:pt x="98" y="33"/>
                    </a:lnTo>
                    <a:lnTo>
                      <a:pt x="99" y="33"/>
                    </a:lnTo>
                    <a:lnTo>
                      <a:pt x="100" y="33"/>
                    </a:lnTo>
                    <a:lnTo>
                      <a:pt x="100" y="32"/>
                    </a:lnTo>
                    <a:lnTo>
                      <a:pt x="101" y="32"/>
                    </a:lnTo>
                    <a:lnTo>
                      <a:pt x="101" y="31"/>
                    </a:lnTo>
                    <a:lnTo>
                      <a:pt x="100" y="30"/>
                    </a:lnTo>
                    <a:lnTo>
                      <a:pt x="101" y="27"/>
                    </a:lnTo>
                    <a:lnTo>
                      <a:pt x="102" y="25"/>
                    </a:lnTo>
                    <a:lnTo>
                      <a:pt x="102" y="24"/>
                    </a:lnTo>
                    <a:lnTo>
                      <a:pt x="102" y="23"/>
                    </a:lnTo>
                    <a:lnTo>
                      <a:pt x="104" y="23"/>
                    </a:lnTo>
                    <a:close/>
                    <a:moveTo>
                      <a:pt x="93" y="32"/>
                    </a:moveTo>
                    <a:lnTo>
                      <a:pt x="93" y="32"/>
                    </a:lnTo>
                    <a:lnTo>
                      <a:pt x="94" y="30"/>
                    </a:lnTo>
                    <a:lnTo>
                      <a:pt x="95" y="29"/>
                    </a:lnTo>
                    <a:lnTo>
                      <a:pt x="96" y="30"/>
                    </a:lnTo>
                    <a:lnTo>
                      <a:pt x="96" y="33"/>
                    </a:lnTo>
                    <a:lnTo>
                      <a:pt x="94" y="34"/>
                    </a:lnTo>
                    <a:lnTo>
                      <a:pt x="93" y="36"/>
                    </a:lnTo>
                    <a:lnTo>
                      <a:pt x="93" y="36"/>
                    </a:lnTo>
                    <a:lnTo>
                      <a:pt x="94" y="36"/>
                    </a:lnTo>
                    <a:lnTo>
                      <a:pt x="96" y="38"/>
                    </a:lnTo>
                    <a:lnTo>
                      <a:pt x="97" y="40"/>
                    </a:lnTo>
                    <a:lnTo>
                      <a:pt x="97" y="40"/>
                    </a:lnTo>
                    <a:lnTo>
                      <a:pt x="96" y="41"/>
                    </a:lnTo>
                    <a:lnTo>
                      <a:pt x="96" y="42"/>
                    </a:lnTo>
                    <a:lnTo>
                      <a:pt x="91" y="45"/>
                    </a:lnTo>
                    <a:lnTo>
                      <a:pt x="89" y="47"/>
                    </a:lnTo>
                    <a:lnTo>
                      <a:pt x="87" y="48"/>
                    </a:lnTo>
                    <a:lnTo>
                      <a:pt x="86" y="48"/>
                    </a:lnTo>
                    <a:lnTo>
                      <a:pt x="83" y="48"/>
                    </a:lnTo>
                    <a:lnTo>
                      <a:pt x="81" y="44"/>
                    </a:lnTo>
                    <a:lnTo>
                      <a:pt x="84" y="43"/>
                    </a:lnTo>
                    <a:lnTo>
                      <a:pt x="88" y="42"/>
                    </a:lnTo>
                    <a:lnTo>
                      <a:pt x="88" y="42"/>
                    </a:lnTo>
                    <a:lnTo>
                      <a:pt x="90" y="39"/>
                    </a:lnTo>
                    <a:lnTo>
                      <a:pt x="89" y="37"/>
                    </a:lnTo>
                    <a:lnTo>
                      <a:pt x="87" y="40"/>
                    </a:lnTo>
                    <a:lnTo>
                      <a:pt x="85" y="40"/>
                    </a:lnTo>
                    <a:lnTo>
                      <a:pt x="82" y="42"/>
                    </a:lnTo>
                    <a:lnTo>
                      <a:pt x="82" y="43"/>
                    </a:lnTo>
                    <a:lnTo>
                      <a:pt x="79" y="43"/>
                    </a:lnTo>
                    <a:lnTo>
                      <a:pt x="78" y="43"/>
                    </a:lnTo>
                    <a:lnTo>
                      <a:pt x="78" y="45"/>
                    </a:lnTo>
                    <a:lnTo>
                      <a:pt x="76" y="46"/>
                    </a:lnTo>
                    <a:lnTo>
                      <a:pt x="74" y="46"/>
                    </a:lnTo>
                    <a:lnTo>
                      <a:pt x="72" y="41"/>
                    </a:lnTo>
                    <a:lnTo>
                      <a:pt x="76" y="38"/>
                    </a:lnTo>
                    <a:lnTo>
                      <a:pt x="73" y="36"/>
                    </a:lnTo>
                    <a:lnTo>
                      <a:pt x="76" y="34"/>
                    </a:lnTo>
                    <a:lnTo>
                      <a:pt x="77" y="35"/>
                    </a:lnTo>
                    <a:lnTo>
                      <a:pt x="78" y="32"/>
                    </a:lnTo>
                    <a:lnTo>
                      <a:pt x="79" y="32"/>
                    </a:lnTo>
                    <a:lnTo>
                      <a:pt x="79" y="36"/>
                    </a:lnTo>
                    <a:lnTo>
                      <a:pt x="80" y="35"/>
                    </a:lnTo>
                    <a:lnTo>
                      <a:pt x="83" y="35"/>
                    </a:lnTo>
                    <a:lnTo>
                      <a:pt x="84" y="35"/>
                    </a:lnTo>
                    <a:lnTo>
                      <a:pt x="85" y="35"/>
                    </a:lnTo>
                    <a:lnTo>
                      <a:pt x="85" y="34"/>
                    </a:lnTo>
                    <a:lnTo>
                      <a:pt x="84" y="33"/>
                    </a:lnTo>
                    <a:lnTo>
                      <a:pt x="83" y="32"/>
                    </a:lnTo>
                    <a:lnTo>
                      <a:pt x="86" y="30"/>
                    </a:lnTo>
                    <a:lnTo>
                      <a:pt x="87" y="34"/>
                    </a:lnTo>
                    <a:lnTo>
                      <a:pt x="88" y="34"/>
                    </a:lnTo>
                    <a:lnTo>
                      <a:pt x="88" y="31"/>
                    </a:lnTo>
                    <a:lnTo>
                      <a:pt x="89" y="30"/>
                    </a:lnTo>
                    <a:lnTo>
                      <a:pt x="88" y="28"/>
                    </a:lnTo>
                    <a:lnTo>
                      <a:pt x="88" y="28"/>
                    </a:lnTo>
                    <a:lnTo>
                      <a:pt x="88" y="27"/>
                    </a:lnTo>
                    <a:lnTo>
                      <a:pt x="87" y="23"/>
                    </a:lnTo>
                    <a:lnTo>
                      <a:pt x="87" y="21"/>
                    </a:lnTo>
                    <a:lnTo>
                      <a:pt x="89" y="21"/>
                    </a:lnTo>
                    <a:lnTo>
                      <a:pt x="90" y="20"/>
                    </a:lnTo>
                    <a:lnTo>
                      <a:pt x="90" y="21"/>
                    </a:lnTo>
                    <a:lnTo>
                      <a:pt x="90" y="23"/>
                    </a:lnTo>
                    <a:lnTo>
                      <a:pt x="91" y="26"/>
                    </a:lnTo>
                    <a:lnTo>
                      <a:pt x="94" y="27"/>
                    </a:lnTo>
                    <a:lnTo>
                      <a:pt x="93" y="31"/>
                    </a:lnTo>
                    <a:lnTo>
                      <a:pt x="93" y="32"/>
                    </a:lnTo>
                    <a:close/>
                    <a:moveTo>
                      <a:pt x="100" y="26"/>
                    </a:moveTo>
                    <a:lnTo>
                      <a:pt x="98" y="29"/>
                    </a:lnTo>
                    <a:lnTo>
                      <a:pt x="97" y="28"/>
                    </a:lnTo>
                    <a:lnTo>
                      <a:pt x="97" y="27"/>
                    </a:lnTo>
                    <a:lnTo>
                      <a:pt x="97" y="26"/>
                    </a:lnTo>
                    <a:lnTo>
                      <a:pt x="97" y="26"/>
                    </a:lnTo>
                    <a:lnTo>
                      <a:pt x="97" y="23"/>
                    </a:lnTo>
                    <a:lnTo>
                      <a:pt x="97" y="22"/>
                    </a:lnTo>
                    <a:lnTo>
                      <a:pt x="98" y="19"/>
                    </a:lnTo>
                    <a:lnTo>
                      <a:pt x="99" y="18"/>
                    </a:lnTo>
                    <a:lnTo>
                      <a:pt x="99" y="17"/>
                    </a:lnTo>
                    <a:lnTo>
                      <a:pt x="99" y="16"/>
                    </a:lnTo>
                    <a:lnTo>
                      <a:pt x="100" y="14"/>
                    </a:lnTo>
                    <a:lnTo>
                      <a:pt x="100" y="13"/>
                    </a:lnTo>
                    <a:lnTo>
                      <a:pt x="101" y="13"/>
                    </a:lnTo>
                    <a:lnTo>
                      <a:pt x="102" y="12"/>
                    </a:lnTo>
                    <a:lnTo>
                      <a:pt x="104" y="11"/>
                    </a:lnTo>
                    <a:lnTo>
                      <a:pt x="105" y="10"/>
                    </a:lnTo>
                    <a:lnTo>
                      <a:pt x="107" y="7"/>
                    </a:lnTo>
                    <a:lnTo>
                      <a:pt x="106" y="5"/>
                    </a:lnTo>
                    <a:lnTo>
                      <a:pt x="107" y="3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4" y="2"/>
                    </a:lnTo>
                    <a:lnTo>
                      <a:pt x="114" y="3"/>
                    </a:lnTo>
                    <a:lnTo>
                      <a:pt x="113" y="4"/>
                    </a:lnTo>
                    <a:lnTo>
                      <a:pt x="112" y="8"/>
                    </a:lnTo>
                    <a:lnTo>
                      <a:pt x="112" y="10"/>
                    </a:lnTo>
                    <a:lnTo>
                      <a:pt x="108" y="15"/>
                    </a:lnTo>
                    <a:lnTo>
                      <a:pt x="107" y="19"/>
                    </a:lnTo>
                    <a:lnTo>
                      <a:pt x="103" y="22"/>
                    </a:lnTo>
                    <a:lnTo>
                      <a:pt x="102" y="22"/>
                    </a:lnTo>
                    <a:lnTo>
                      <a:pt x="101" y="22"/>
                    </a:lnTo>
                    <a:lnTo>
                      <a:pt x="100" y="26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13" name="Freeform 15">
                <a:extLst>
                  <a:ext uri="{FF2B5EF4-FFF2-40B4-BE49-F238E27FC236}">
                    <a16:creationId xmlns:a16="http://schemas.microsoft.com/office/drawing/2014/main" id="{00000000-0008-0000-0300-00004D0400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" y="513"/>
                <a:ext cx="123" cy="94"/>
              </a:xfrm>
              <a:custGeom>
                <a:avLst/>
                <a:gdLst>
                  <a:gd name="T0" fmla="*/ 8 w 123"/>
                  <a:gd name="T1" fmla="*/ 71 h 94"/>
                  <a:gd name="T2" fmla="*/ 13 w 123"/>
                  <a:gd name="T3" fmla="*/ 64 h 94"/>
                  <a:gd name="T4" fmla="*/ 20 w 123"/>
                  <a:gd name="T5" fmla="*/ 60 h 94"/>
                  <a:gd name="T6" fmla="*/ 23 w 123"/>
                  <a:gd name="T7" fmla="*/ 60 h 94"/>
                  <a:gd name="T8" fmla="*/ 27 w 123"/>
                  <a:gd name="T9" fmla="*/ 50 h 94"/>
                  <a:gd name="T10" fmla="*/ 30 w 123"/>
                  <a:gd name="T11" fmla="*/ 43 h 94"/>
                  <a:gd name="T12" fmla="*/ 44 w 123"/>
                  <a:gd name="T13" fmla="*/ 42 h 94"/>
                  <a:gd name="T14" fmla="*/ 52 w 123"/>
                  <a:gd name="T15" fmla="*/ 40 h 94"/>
                  <a:gd name="T16" fmla="*/ 78 w 123"/>
                  <a:gd name="T17" fmla="*/ 26 h 94"/>
                  <a:gd name="T18" fmla="*/ 66 w 123"/>
                  <a:gd name="T19" fmla="*/ 28 h 94"/>
                  <a:gd name="T20" fmla="*/ 78 w 123"/>
                  <a:gd name="T21" fmla="*/ 22 h 94"/>
                  <a:gd name="T22" fmla="*/ 116 w 123"/>
                  <a:gd name="T23" fmla="*/ 61 h 94"/>
                  <a:gd name="T24" fmla="*/ 100 w 123"/>
                  <a:gd name="T25" fmla="*/ 73 h 94"/>
                  <a:gd name="T26" fmla="*/ 68 w 123"/>
                  <a:gd name="T27" fmla="*/ 84 h 94"/>
                  <a:gd name="T28" fmla="*/ 49 w 123"/>
                  <a:gd name="T29" fmla="*/ 92 h 94"/>
                  <a:gd name="T30" fmla="*/ 26 w 123"/>
                  <a:gd name="T31" fmla="*/ 91 h 94"/>
                  <a:gd name="T32" fmla="*/ 16 w 123"/>
                  <a:gd name="T33" fmla="*/ 88 h 94"/>
                  <a:gd name="T34" fmla="*/ 3 w 123"/>
                  <a:gd name="T35" fmla="*/ 81 h 94"/>
                  <a:gd name="T36" fmla="*/ 8 w 123"/>
                  <a:gd name="T37" fmla="*/ 79 h 94"/>
                  <a:gd name="T38" fmla="*/ 12 w 123"/>
                  <a:gd name="T39" fmla="*/ 85 h 94"/>
                  <a:gd name="T40" fmla="*/ 27 w 123"/>
                  <a:gd name="T41" fmla="*/ 84 h 94"/>
                  <a:gd name="T42" fmla="*/ 18 w 123"/>
                  <a:gd name="T43" fmla="*/ 73 h 94"/>
                  <a:gd name="T44" fmla="*/ 31 w 123"/>
                  <a:gd name="T45" fmla="*/ 65 h 94"/>
                  <a:gd name="T46" fmla="*/ 37 w 123"/>
                  <a:gd name="T47" fmla="*/ 81 h 94"/>
                  <a:gd name="T48" fmla="*/ 37 w 123"/>
                  <a:gd name="T49" fmla="*/ 64 h 94"/>
                  <a:gd name="T50" fmla="*/ 47 w 123"/>
                  <a:gd name="T51" fmla="*/ 64 h 94"/>
                  <a:gd name="T52" fmla="*/ 46 w 123"/>
                  <a:gd name="T53" fmla="*/ 85 h 94"/>
                  <a:gd name="T54" fmla="*/ 54 w 123"/>
                  <a:gd name="T55" fmla="*/ 83 h 94"/>
                  <a:gd name="T56" fmla="*/ 54 w 123"/>
                  <a:gd name="T57" fmla="*/ 75 h 94"/>
                  <a:gd name="T58" fmla="*/ 57 w 123"/>
                  <a:gd name="T59" fmla="*/ 73 h 94"/>
                  <a:gd name="T60" fmla="*/ 48 w 123"/>
                  <a:gd name="T61" fmla="*/ 62 h 94"/>
                  <a:gd name="T62" fmla="*/ 28 w 123"/>
                  <a:gd name="T63" fmla="*/ 59 h 94"/>
                  <a:gd name="T64" fmla="*/ 41 w 123"/>
                  <a:gd name="T65" fmla="*/ 57 h 94"/>
                  <a:gd name="T66" fmla="*/ 33 w 123"/>
                  <a:gd name="T67" fmla="*/ 49 h 94"/>
                  <a:gd name="T68" fmla="*/ 41 w 123"/>
                  <a:gd name="T69" fmla="*/ 49 h 94"/>
                  <a:gd name="T70" fmla="*/ 55 w 123"/>
                  <a:gd name="T71" fmla="*/ 49 h 94"/>
                  <a:gd name="T72" fmla="*/ 61 w 123"/>
                  <a:gd name="T73" fmla="*/ 53 h 94"/>
                  <a:gd name="T74" fmla="*/ 72 w 123"/>
                  <a:gd name="T75" fmla="*/ 58 h 94"/>
                  <a:gd name="T76" fmla="*/ 65 w 123"/>
                  <a:gd name="T77" fmla="*/ 54 h 94"/>
                  <a:gd name="T78" fmla="*/ 75 w 123"/>
                  <a:gd name="T79" fmla="*/ 48 h 94"/>
                  <a:gd name="T80" fmla="*/ 84 w 123"/>
                  <a:gd name="T81" fmla="*/ 47 h 94"/>
                  <a:gd name="T82" fmla="*/ 65 w 123"/>
                  <a:gd name="T83" fmla="*/ 48 h 94"/>
                  <a:gd name="T84" fmla="*/ 60 w 123"/>
                  <a:gd name="T85" fmla="*/ 44 h 94"/>
                  <a:gd name="T86" fmla="*/ 60 w 123"/>
                  <a:gd name="T87" fmla="*/ 37 h 94"/>
                  <a:gd name="T88" fmla="*/ 65 w 123"/>
                  <a:gd name="T89" fmla="*/ 30 h 94"/>
                  <a:gd name="T90" fmla="*/ 76 w 123"/>
                  <a:gd name="T91" fmla="*/ 34 h 94"/>
                  <a:gd name="T92" fmla="*/ 87 w 123"/>
                  <a:gd name="T93" fmla="*/ 41 h 94"/>
                  <a:gd name="T94" fmla="*/ 96 w 123"/>
                  <a:gd name="T95" fmla="*/ 47 h 94"/>
                  <a:gd name="T96" fmla="*/ 85 w 123"/>
                  <a:gd name="T97" fmla="*/ 29 h 94"/>
                  <a:gd name="T98" fmla="*/ 92 w 123"/>
                  <a:gd name="T99" fmla="*/ 33 h 94"/>
                  <a:gd name="T100" fmla="*/ 97 w 123"/>
                  <a:gd name="T101" fmla="*/ 39 h 94"/>
                  <a:gd name="T102" fmla="*/ 99 w 123"/>
                  <a:gd name="T103" fmla="*/ 35 h 94"/>
                  <a:gd name="T104" fmla="*/ 102 w 123"/>
                  <a:gd name="T105" fmla="*/ 31 h 94"/>
                  <a:gd name="T106" fmla="*/ 95 w 123"/>
                  <a:gd name="T107" fmla="*/ 29 h 94"/>
                  <a:gd name="T108" fmla="*/ 114 w 123"/>
                  <a:gd name="T109" fmla="*/ 26 h 94"/>
                  <a:gd name="T110" fmla="*/ 122 w 123"/>
                  <a:gd name="T111" fmla="*/ 42 h 94"/>
                  <a:gd name="T112" fmla="*/ 84 w 123"/>
                  <a:gd name="T113" fmla="*/ 18 h 94"/>
                  <a:gd name="T114" fmla="*/ 102 w 123"/>
                  <a:gd name="T115" fmla="*/ 18 h 94"/>
                  <a:gd name="T116" fmla="*/ 104 w 123"/>
                  <a:gd name="T117" fmla="*/ 19 h 94"/>
                  <a:gd name="T118" fmla="*/ 109 w 123"/>
                  <a:gd name="T119" fmla="*/ 5 h 94"/>
                  <a:gd name="T120" fmla="*/ 90 w 123"/>
                  <a:gd name="T121" fmla="*/ 9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3" h="94">
                    <a:moveTo>
                      <a:pt x="4" y="70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2" y="67"/>
                    </a:lnTo>
                    <a:lnTo>
                      <a:pt x="2" y="67"/>
                    </a:lnTo>
                    <a:lnTo>
                      <a:pt x="3" y="67"/>
                    </a:lnTo>
                    <a:lnTo>
                      <a:pt x="4" y="68"/>
                    </a:lnTo>
                    <a:lnTo>
                      <a:pt x="4" y="70"/>
                    </a:lnTo>
                    <a:close/>
                    <a:moveTo>
                      <a:pt x="12" y="73"/>
                    </a:moveTo>
                    <a:lnTo>
                      <a:pt x="12" y="73"/>
                    </a:lnTo>
                    <a:lnTo>
                      <a:pt x="8" y="73"/>
                    </a:lnTo>
                    <a:lnTo>
                      <a:pt x="6" y="73"/>
                    </a:lnTo>
                    <a:lnTo>
                      <a:pt x="5" y="72"/>
                    </a:lnTo>
                    <a:lnTo>
                      <a:pt x="8" y="71"/>
                    </a:lnTo>
                    <a:lnTo>
                      <a:pt x="6" y="70"/>
                    </a:lnTo>
                    <a:lnTo>
                      <a:pt x="7" y="67"/>
                    </a:lnTo>
                    <a:lnTo>
                      <a:pt x="7" y="67"/>
                    </a:lnTo>
                    <a:lnTo>
                      <a:pt x="8" y="66"/>
                    </a:lnTo>
                    <a:lnTo>
                      <a:pt x="12" y="67"/>
                    </a:lnTo>
                    <a:lnTo>
                      <a:pt x="14" y="68"/>
                    </a:lnTo>
                    <a:lnTo>
                      <a:pt x="12" y="73"/>
                    </a:lnTo>
                    <a:close/>
                    <a:moveTo>
                      <a:pt x="6" y="61"/>
                    </a:moveTo>
                    <a:lnTo>
                      <a:pt x="10" y="61"/>
                    </a:lnTo>
                    <a:lnTo>
                      <a:pt x="13" y="61"/>
                    </a:lnTo>
                    <a:lnTo>
                      <a:pt x="13" y="61"/>
                    </a:lnTo>
                    <a:lnTo>
                      <a:pt x="13" y="62"/>
                    </a:lnTo>
                    <a:lnTo>
                      <a:pt x="13" y="64"/>
                    </a:lnTo>
                    <a:lnTo>
                      <a:pt x="13" y="64"/>
                    </a:lnTo>
                    <a:lnTo>
                      <a:pt x="13" y="65"/>
                    </a:lnTo>
                    <a:lnTo>
                      <a:pt x="10" y="65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6" y="61"/>
                    </a:lnTo>
                    <a:close/>
                    <a:moveTo>
                      <a:pt x="16" y="71"/>
                    </a:moveTo>
                    <a:lnTo>
                      <a:pt x="15" y="70"/>
                    </a:lnTo>
                    <a:lnTo>
                      <a:pt x="15" y="69"/>
                    </a:lnTo>
                    <a:lnTo>
                      <a:pt x="15" y="68"/>
                    </a:lnTo>
                    <a:lnTo>
                      <a:pt x="15" y="68"/>
                    </a:lnTo>
                    <a:lnTo>
                      <a:pt x="16" y="65"/>
                    </a:lnTo>
                    <a:lnTo>
                      <a:pt x="15" y="64"/>
                    </a:lnTo>
                    <a:lnTo>
                      <a:pt x="16" y="61"/>
                    </a:lnTo>
                    <a:lnTo>
                      <a:pt x="20" y="60"/>
                    </a:lnTo>
                    <a:lnTo>
                      <a:pt x="21" y="60"/>
                    </a:lnTo>
                    <a:lnTo>
                      <a:pt x="21" y="64"/>
                    </a:lnTo>
                    <a:lnTo>
                      <a:pt x="23" y="65"/>
                    </a:lnTo>
                    <a:lnTo>
                      <a:pt x="23" y="65"/>
                    </a:lnTo>
                    <a:lnTo>
                      <a:pt x="18" y="69"/>
                    </a:lnTo>
                    <a:lnTo>
                      <a:pt x="18" y="69"/>
                    </a:lnTo>
                    <a:lnTo>
                      <a:pt x="16" y="71"/>
                    </a:lnTo>
                    <a:lnTo>
                      <a:pt x="16" y="71"/>
                    </a:lnTo>
                    <a:close/>
                    <a:moveTo>
                      <a:pt x="30" y="63"/>
                    </a:moveTo>
                    <a:lnTo>
                      <a:pt x="25" y="63"/>
                    </a:lnTo>
                    <a:lnTo>
                      <a:pt x="25" y="62"/>
                    </a:lnTo>
                    <a:lnTo>
                      <a:pt x="24" y="62"/>
                    </a:lnTo>
                    <a:lnTo>
                      <a:pt x="24" y="60"/>
                    </a:lnTo>
                    <a:lnTo>
                      <a:pt x="23" y="60"/>
                    </a:lnTo>
                    <a:lnTo>
                      <a:pt x="27" y="60"/>
                    </a:lnTo>
                    <a:lnTo>
                      <a:pt x="28" y="60"/>
                    </a:lnTo>
                    <a:lnTo>
                      <a:pt x="28" y="60"/>
                    </a:lnTo>
                    <a:lnTo>
                      <a:pt x="30" y="61"/>
                    </a:lnTo>
                    <a:lnTo>
                      <a:pt x="31" y="63"/>
                    </a:lnTo>
                    <a:lnTo>
                      <a:pt x="30" y="63"/>
                    </a:lnTo>
                    <a:close/>
                    <a:moveTo>
                      <a:pt x="26" y="55"/>
                    </a:moveTo>
                    <a:lnTo>
                      <a:pt x="25" y="56"/>
                    </a:lnTo>
                    <a:lnTo>
                      <a:pt x="25" y="52"/>
                    </a:lnTo>
                    <a:lnTo>
                      <a:pt x="23" y="52"/>
                    </a:lnTo>
                    <a:lnTo>
                      <a:pt x="23" y="51"/>
                    </a:lnTo>
                    <a:lnTo>
                      <a:pt x="24" y="51"/>
                    </a:lnTo>
                    <a:lnTo>
                      <a:pt x="25" y="50"/>
                    </a:lnTo>
                    <a:lnTo>
                      <a:pt x="27" y="50"/>
                    </a:lnTo>
                    <a:lnTo>
                      <a:pt x="26" y="55"/>
                    </a:lnTo>
                    <a:close/>
                    <a:moveTo>
                      <a:pt x="28" y="44"/>
                    </a:moveTo>
                    <a:lnTo>
                      <a:pt x="29" y="46"/>
                    </a:lnTo>
                    <a:lnTo>
                      <a:pt x="30" y="45"/>
                    </a:lnTo>
                    <a:lnTo>
                      <a:pt x="31" y="48"/>
                    </a:lnTo>
                    <a:lnTo>
                      <a:pt x="31" y="49"/>
                    </a:lnTo>
                    <a:lnTo>
                      <a:pt x="27" y="46"/>
                    </a:lnTo>
                    <a:lnTo>
                      <a:pt x="27" y="45"/>
                    </a:lnTo>
                    <a:lnTo>
                      <a:pt x="28" y="44"/>
                    </a:lnTo>
                    <a:close/>
                    <a:moveTo>
                      <a:pt x="34" y="44"/>
                    </a:moveTo>
                    <a:lnTo>
                      <a:pt x="33" y="47"/>
                    </a:lnTo>
                    <a:lnTo>
                      <a:pt x="31" y="45"/>
                    </a:lnTo>
                    <a:lnTo>
                      <a:pt x="30" y="44"/>
                    </a:lnTo>
                    <a:lnTo>
                      <a:pt x="30" y="43"/>
                    </a:lnTo>
                    <a:lnTo>
                      <a:pt x="31" y="43"/>
                    </a:lnTo>
                    <a:lnTo>
                      <a:pt x="34" y="44"/>
                    </a:lnTo>
                    <a:close/>
                    <a:moveTo>
                      <a:pt x="44" y="42"/>
                    </a:moveTo>
                    <a:lnTo>
                      <a:pt x="47" y="43"/>
                    </a:lnTo>
                    <a:lnTo>
                      <a:pt x="47" y="43"/>
                    </a:lnTo>
                    <a:lnTo>
                      <a:pt x="51" y="43"/>
                    </a:lnTo>
                    <a:lnTo>
                      <a:pt x="51" y="46"/>
                    </a:lnTo>
                    <a:lnTo>
                      <a:pt x="47" y="47"/>
                    </a:lnTo>
                    <a:lnTo>
                      <a:pt x="44" y="47"/>
                    </a:lnTo>
                    <a:lnTo>
                      <a:pt x="43" y="48"/>
                    </a:lnTo>
                    <a:lnTo>
                      <a:pt x="42" y="47"/>
                    </a:lnTo>
                    <a:lnTo>
                      <a:pt x="43" y="46"/>
                    </a:lnTo>
                    <a:lnTo>
                      <a:pt x="44" y="45"/>
                    </a:lnTo>
                    <a:lnTo>
                      <a:pt x="44" y="42"/>
                    </a:lnTo>
                    <a:close/>
                    <a:moveTo>
                      <a:pt x="38" y="42"/>
                    </a:moveTo>
                    <a:lnTo>
                      <a:pt x="37" y="42"/>
                    </a:lnTo>
                    <a:lnTo>
                      <a:pt x="36" y="41"/>
                    </a:lnTo>
                    <a:lnTo>
                      <a:pt x="36" y="40"/>
                    </a:lnTo>
                    <a:lnTo>
                      <a:pt x="39" y="38"/>
                    </a:lnTo>
                    <a:lnTo>
                      <a:pt x="38" y="41"/>
                    </a:lnTo>
                    <a:lnTo>
                      <a:pt x="38" y="42"/>
                    </a:lnTo>
                    <a:close/>
                    <a:moveTo>
                      <a:pt x="52" y="40"/>
                    </a:moveTo>
                    <a:lnTo>
                      <a:pt x="51" y="41"/>
                    </a:lnTo>
                    <a:lnTo>
                      <a:pt x="47" y="38"/>
                    </a:lnTo>
                    <a:lnTo>
                      <a:pt x="47" y="38"/>
                    </a:lnTo>
                    <a:lnTo>
                      <a:pt x="48" y="35"/>
                    </a:lnTo>
                    <a:lnTo>
                      <a:pt x="52" y="37"/>
                    </a:lnTo>
                    <a:lnTo>
                      <a:pt x="52" y="40"/>
                    </a:lnTo>
                    <a:close/>
                    <a:moveTo>
                      <a:pt x="80" y="32"/>
                    </a:moveTo>
                    <a:lnTo>
                      <a:pt x="79" y="32"/>
                    </a:lnTo>
                    <a:lnTo>
                      <a:pt x="78" y="31"/>
                    </a:lnTo>
                    <a:lnTo>
                      <a:pt x="79" y="30"/>
                    </a:lnTo>
                    <a:lnTo>
                      <a:pt x="79" y="30"/>
                    </a:lnTo>
                    <a:lnTo>
                      <a:pt x="79" y="30"/>
                    </a:lnTo>
                    <a:lnTo>
                      <a:pt x="80" y="30"/>
                    </a:lnTo>
                    <a:lnTo>
                      <a:pt x="81" y="31"/>
                    </a:lnTo>
                    <a:lnTo>
                      <a:pt x="81" y="31"/>
                    </a:lnTo>
                    <a:lnTo>
                      <a:pt x="80" y="32"/>
                    </a:lnTo>
                    <a:close/>
                    <a:moveTo>
                      <a:pt x="78" y="28"/>
                    </a:moveTo>
                    <a:lnTo>
                      <a:pt x="78" y="28"/>
                    </a:lnTo>
                    <a:lnTo>
                      <a:pt x="77" y="28"/>
                    </a:lnTo>
                    <a:lnTo>
                      <a:pt x="78" y="26"/>
                    </a:lnTo>
                    <a:lnTo>
                      <a:pt x="78" y="24"/>
                    </a:lnTo>
                    <a:lnTo>
                      <a:pt x="80" y="24"/>
                    </a:lnTo>
                    <a:lnTo>
                      <a:pt x="82" y="23"/>
                    </a:lnTo>
                    <a:lnTo>
                      <a:pt x="81" y="26"/>
                    </a:lnTo>
                    <a:lnTo>
                      <a:pt x="79" y="28"/>
                    </a:lnTo>
                    <a:lnTo>
                      <a:pt x="78" y="28"/>
                    </a:lnTo>
                    <a:close/>
                    <a:moveTo>
                      <a:pt x="75" y="24"/>
                    </a:moveTo>
                    <a:lnTo>
                      <a:pt x="76" y="29"/>
                    </a:lnTo>
                    <a:lnTo>
                      <a:pt x="72" y="31"/>
                    </a:lnTo>
                    <a:lnTo>
                      <a:pt x="70" y="32"/>
                    </a:lnTo>
                    <a:lnTo>
                      <a:pt x="69" y="31"/>
                    </a:lnTo>
                    <a:lnTo>
                      <a:pt x="66" y="29"/>
                    </a:lnTo>
                    <a:lnTo>
                      <a:pt x="66" y="28"/>
                    </a:lnTo>
                    <a:lnTo>
                      <a:pt x="66" y="28"/>
                    </a:lnTo>
                    <a:lnTo>
                      <a:pt x="68" y="27"/>
                    </a:lnTo>
                    <a:lnTo>
                      <a:pt x="68" y="25"/>
                    </a:lnTo>
                    <a:lnTo>
                      <a:pt x="70" y="24"/>
                    </a:lnTo>
                    <a:lnTo>
                      <a:pt x="72" y="25"/>
                    </a:lnTo>
                    <a:lnTo>
                      <a:pt x="73" y="25"/>
                    </a:lnTo>
                    <a:lnTo>
                      <a:pt x="74" y="22"/>
                    </a:lnTo>
                    <a:lnTo>
                      <a:pt x="75" y="22"/>
                    </a:lnTo>
                    <a:lnTo>
                      <a:pt x="75" y="23"/>
                    </a:lnTo>
                    <a:lnTo>
                      <a:pt x="75" y="24"/>
                    </a:lnTo>
                    <a:lnTo>
                      <a:pt x="75" y="24"/>
                    </a:lnTo>
                    <a:lnTo>
                      <a:pt x="75" y="24"/>
                    </a:lnTo>
                    <a:close/>
                    <a:moveTo>
                      <a:pt x="80" y="23"/>
                    </a:moveTo>
                    <a:lnTo>
                      <a:pt x="79" y="23"/>
                    </a:lnTo>
                    <a:lnTo>
                      <a:pt x="78" y="22"/>
                    </a:lnTo>
                    <a:lnTo>
                      <a:pt x="78" y="22"/>
                    </a:lnTo>
                    <a:lnTo>
                      <a:pt x="77" y="22"/>
                    </a:lnTo>
                    <a:lnTo>
                      <a:pt x="77" y="21"/>
                    </a:lnTo>
                    <a:lnTo>
                      <a:pt x="78" y="21"/>
                    </a:lnTo>
                    <a:lnTo>
                      <a:pt x="81" y="21"/>
                    </a:lnTo>
                    <a:lnTo>
                      <a:pt x="82" y="23"/>
                    </a:lnTo>
                    <a:lnTo>
                      <a:pt x="80" y="23"/>
                    </a:lnTo>
                    <a:close/>
                    <a:moveTo>
                      <a:pt x="123" y="47"/>
                    </a:moveTo>
                    <a:lnTo>
                      <a:pt x="123" y="48"/>
                    </a:lnTo>
                    <a:lnTo>
                      <a:pt x="117" y="49"/>
                    </a:lnTo>
                    <a:lnTo>
                      <a:pt x="116" y="49"/>
                    </a:lnTo>
                    <a:lnTo>
                      <a:pt x="115" y="49"/>
                    </a:lnTo>
                    <a:lnTo>
                      <a:pt x="110" y="52"/>
                    </a:lnTo>
                    <a:lnTo>
                      <a:pt x="116" y="61"/>
                    </a:lnTo>
                    <a:lnTo>
                      <a:pt x="116" y="61"/>
                    </a:lnTo>
                    <a:lnTo>
                      <a:pt x="116" y="61"/>
                    </a:lnTo>
                    <a:lnTo>
                      <a:pt x="118" y="61"/>
                    </a:lnTo>
                    <a:lnTo>
                      <a:pt x="118" y="61"/>
                    </a:lnTo>
                    <a:lnTo>
                      <a:pt x="119" y="63"/>
                    </a:lnTo>
                    <a:lnTo>
                      <a:pt x="117" y="65"/>
                    </a:lnTo>
                    <a:lnTo>
                      <a:pt x="117" y="66"/>
                    </a:lnTo>
                    <a:lnTo>
                      <a:pt x="117" y="67"/>
                    </a:lnTo>
                    <a:lnTo>
                      <a:pt x="116" y="71"/>
                    </a:lnTo>
                    <a:lnTo>
                      <a:pt x="112" y="74"/>
                    </a:lnTo>
                    <a:lnTo>
                      <a:pt x="108" y="75"/>
                    </a:lnTo>
                    <a:lnTo>
                      <a:pt x="107" y="73"/>
                    </a:lnTo>
                    <a:lnTo>
                      <a:pt x="102" y="73"/>
                    </a:lnTo>
                    <a:lnTo>
                      <a:pt x="100" y="73"/>
                    </a:lnTo>
                    <a:lnTo>
                      <a:pt x="92" y="73"/>
                    </a:lnTo>
                    <a:lnTo>
                      <a:pt x="86" y="74"/>
                    </a:lnTo>
                    <a:lnTo>
                      <a:pt x="85" y="76"/>
                    </a:lnTo>
                    <a:lnTo>
                      <a:pt x="84" y="77"/>
                    </a:lnTo>
                    <a:lnTo>
                      <a:pt x="84" y="77"/>
                    </a:lnTo>
                    <a:lnTo>
                      <a:pt x="82" y="79"/>
                    </a:lnTo>
                    <a:lnTo>
                      <a:pt x="82" y="79"/>
                    </a:lnTo>
                    <a:lnTo>
                      <a:pt x="79" y="83"/>
                    </a:lnTo>
                    <a:lnTo>
                      <a:pt x="75" y="83"/>
                    </a:lnTo>
                    <a:lnTo>
                      <a:pt x="74" y="82"/>
                    </a:lnTo>
                    <a:lnTo>
                      <a:pt x="71" y="82"/>
                    </a:lnTo>
                    <a:lnTo>
                      <a:pt x="70" y="83"/>
                    </a:lnTo>
                    <a:lnTo>
                      <a:pt x="69" y="83"/>
                    </a:lnTo>
                    <a:lnTo>
                      <a:pt x="68" y="84"/>
                    </a:lnTo>
                    <a:lnTo>
                      <a:pt x="66" y="85"/>
                    </a:lnTo>
                    <a:lnTo>
                      <a:pt x="67" y="88"/>
                    </a:lnTo>
                    <a:lnTo>
                      <a:pt x="66" y="89"/>
                    </a:lnTo>
                    <a:lnTo>
                      <a:pt x="64" y="87"/>
                    </a:lnTo>
                    <a:lnTo>
                      <a:pt x="61" y="87"/>
                    </a:lnTo>
                    <a:lnTo>
                      <a:pt x="60" y="89"/>
                    </a:lnTo>
                    <a:lnTo>
                      <a:pt x="58" y="90"/>
                    </a:lnTo>
                    <a:lnTo>
                      <a:pt x="58" y="91"/>
                    </a:lnTo>
                    <a:lnTo>
                      <a:pt x="58" y="92"/>
                    </a:lnTo>
                    <a:lnTo>
                      <a:pt x="55" y="91"/>
                    </a:lnTo>
                    <a:lnTo>
                      <a:pt x="55" y="90"/>
                    </a:lnTo>
                    <a:lnTo>
                      <a:pt x="53" y="91"/>
                    </a:lnTo>
                    <a:lnTo>
                      <a:pt x="50" y="91"/>
                    </a:lnTo>
                    <a:lnTo>
                      <a:pt x="49" y="92"/>
                    </a:lnTo>
                    <a:lnTo>
                      <a:pt x="46" y="92"/>
                    </a:lnTo>
                    <a:lnTo>
                      <a:pt x="42" y="93"/>
                    </a:lnTo>
                    <a:lnTo>
                      <a:pt x="41" y="92"/>
                    </a:lnTo>
                    <a:lnTo>
                      <a:pt x="39" y="93"/>
                    </a:lnTo>
                    <a:lnTo>
                      <a:pt x="38" y="93"/>
                    </a:lnTo>
                    <a:lnTo>
                      <a:pt x="37" y="92"/>
                    </a:lnTo>
                    <a:lnTo>
                      <a:pt x="33" y="93"/>
                    </a:lnTo>
                    <a:lnTo>
                      <a:pt x="32" y="94"/>
                    </a:lnTo>
                    <a:lnTo>
                      <a:pt x="32" y="94"/>
                    </a:lnTo>
                    <a:lnTo>
                      <a:pt x="31" y="93"/>
                    </a:lnTo>
                    <a:lnTo>
                      <a:pt x="30" y="91"/>
                    </a:lnTo>
                    <a:lnTo>
                      <a:pt x="29" y="90"/>
                    </a:lnTo>
                    <a:lnTo>
                      <a:pt x="29" y="90"/>
                    </a:lnTo>
                    <a:lnTo>
                      <a:pt x="26" y="91"/>
                    </a:lnTo>
                    <a:lnTo>
                      <a:pt x="26" y="90"/>
                    </a:lnTo>
                    <a:lnTo>
                      <a:pt x="24" y="89"/>
                    </a:lnTo>
                    <a:lnTo>
                      <a:pt x="24" y="89"/>
                    </a:lnTo>
                    <a:lnTo>
                      <a:pt x="25" y="88"/>
                    </a:lnTo>
                    <a:lnTo>
                      <a:pt x="23" y="87"/>
                    </a:lnTo>
                    <a:lnTo>
                      <a:pt x="21" y="89"/>
                    </a:lnTo>
                    <a:lnTo>
                      <a:pt x="21" y="89"/>
                    </a:lnTo>
                    <a:lnTo>
                      <a:pt x="21" y="89"/>
                    </a:lnTo>
                    <a:lnTo>
                      <a:pt x="21" y="89"/>
                    </a:lnTo>
                    <a:lnTo>
                      <a:pt x="21" y="89"/>
                    </a:lnTo>
                    <a:lnTo>
                      <a:pt x="21" y="89"/>
                    </a:lnTo>
                    <a:lnTo>
                      <a:pt x="18" y="90"/>
                    </a:lnTo>
                    <a:lnTo>
                      <a:pt x="17" y="89"/>
                    </a:lnTo>
                    <a:lnTo>
                      <a:pt x="16" y="88"/>
                    </a:lnTo>
                    <a:lnTo>
                      <a:pt x="16" y="88"/>
                    </a:lnTo>
                    <a:lnTo>
                      <a:pt x="11" y="89"/>
                    </a:lnTo>
                    <a:lnTo>
                      <a:pt x="9" y="87"/>
                    </a:lnTo>
                    <a:lnTo>
                      <a:pt x="8" y="88"/>
                    </a:lnTo>
                    <a:lnTo>
                      <a:pt x="3" y="88"/>
                    </a:lnTo>
                    <a:lnTo>
                      <a:pt x="2" y="87"/>
                    </a:lnTo>
                    <a:lnTo>
                      <a:pt x="1" y="86"/>
                    </a:lnTo>
                    <a:lnTo>
                      <a:pt x="0" y="87"/>
                    </a:lnTo>
                    <a:lnTo>
                      <a:pt x="2" y="85"/>
                    </a:lnTo>
                    <a:lnTo>
                      <a:pt x="2" y="85"/>
                    </a:lnTo>
                    <a:lnTo>
                      <a:pt x="2" y="83"/>
                    </a:lnTo>
                    <a:lnTo>
                      <a:pt x="3" y="82"/>
                    </a:lnTo>
                    <a:lnTo>
                      <a:pt x="3" y="82"/>
                    </a:lnTo>
                    <a:lnTo>
                      <a:pt x="3" y="81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0"/>
                    </a:lnTo>
                    <a:lnTo>
                      <a:pt x="5" y="80"/>
                    </a:lnTo>
                    <a:lnTo>
                      <a:pt x="5" y="79"/>
                    </a:lnTo>
                    <a:lnTo>
                      <a:pt x="2" y="78"/>
                    </a:lnTo>
                    <a:lnTo>
                      <a:pt x="1" y="76"/>
                    </a:lnTo>
                    <a:lnTo>
                      <a:pt x="3" y="73"/>
                    </a:lnTo>
                    <a:lnTo>
                      <a:pt x="5" y="73"/>
                    </a:lnTo>
                    <a:lnTo>
                      <a:pt x="6" y="75"/>
                    </a:lnTo>
                    <a:lnTo>
                      <a:pt x="8" y="75"/>
                    </a:lnTo>
                    <a:lnTo>
                      <a:pt x="8" y="75"/>
                    </a:lnTo>
                    <a:lnTo>
                      <a:pt x="8" y="77"/>
                    </a:lnTo>
                    <a:lnTo>
                      <a:pt x="8" y="79"/>
                    </a:lnTo>
                    <a:lnTo>
                      <a:pt x="9" y="81"/>
                    </a:lnTo>
                    <a:lnTo>
                      <a:pt x="10" y="80"/>
                    </a:lnTo>
                    <a:lnTo>
                      <a:pt x="10" y="78"/>
                    </a:lnTo>
                    <a:lnTo>
                      <a:pt x="10" y="76"/>
                    </a:lnTo>
                    <a:lnTo>
                      <a:pt x="10" y="75"/>
                    </a:lnTo>
                    <a:lnTo>
                      <a:pt x="12" y="75"/>
                    </a:lnTo>
                    <a:lnTo>
                      <a:pt x="15" y="74"/>
                    </a:lnTo>
                    <a:lnTo>
                      <a:pt x="16" y="75"/>
                    </a:lnTo>
                    <a:lnTo>
                      <a:pt x="16" y="77"/>
                    </a:lnTo>
                    <a:lnTo>
                      <a:pt x="16" y="79"/>
                    </a:lnTo>
                    <a:lnTo>
                      <a:pt x="15" y="80"/>
                    </a:lnTo>
                    <a:lnTo>
                      <a:pt x="14" y="83"/>
                    </a:lnTo>
                    <a:lnTo>
                      <a:pt x="13" y="84"/>
                    </a:lnTo>
                    <a:lnTo>
                      <a:pt x="12" y="85"/>
                    </a:lnTo>
                    <a:lnTo>
                      <a:pt x="12" y="86"/>
                    </a:lnTo>
                    <a:lnTo>
                      <a:pt x="13" y="86"/>
                    </a:lnTo>
                    <a:lnTo>
                      <a:pt x="15" y="84"/>
                    </a:lnTo>
                    <a:lnTo>
                      <a:pt x="17" y="81"/>
                    </a:lnTo>
                    <a:lnTo>
                      <a:pt x="18" y="79"/>
                    </a:lnTo>
                    <a:lnTo>
                      <a:pt x="19" y="80"/>
                    </a:lnTo>
                    <a:lnTo>
                      <a:pt x="20" y="81"/>
                    </a:lnTo>
                    <a:lnTo>
                      <a:pt x="19" y="84"/>
                    </a:lnTo>
                    <a:lnTo>
                      <a:pt x="21" y="83"/>
                    </a:lnTo>
                    <a:lnTo>
                      <a:pt x="22" y="83"/>
                    </a:lnTo>
                    <a:lnTo>
                      <a:pt x="22" y="83"/>
                    </a:lnTo>
                    <a:lnTo>
                      <a:pt x="24" y="83"/>
                    </a:lnTo>
                    <a:lnTo>
                      <a:pt x="25" y="84"/>
                    </a:lnTo>
                    <a:lnTo>
                      <a:pt x="27" y="84"/>
                    </a:lnTo>
                    <a:lnTo>
                      <a:pt x="27" y="84"/>
                    </a:lnTo>
                    <a:lnTo>
                      <a:pt x="27" y="83"/>
                    </a:lnTo>
                    <a:lnTo>
                      <a:pt x="25" y="82"/>
                    </a:lnTo>
                    <a:lnTo>
                      <a:pt x="23" y="81"/>
                    </a:lnTo>
                    <a:lnTo>
                      <a:pt x="21" y="80"/>
                    </a:lnTo>
                    <a:lnTo>
                      <a:pt x="21" y="79"/>
                    </a:lnTo>
                    <a:lnTo>
                      <a:pt x="21" y="78"/>
                    </a:lnTo>
                    <a:lnTo>
                      <a:pt x="20" y="77"/>
                    </a:lnTo>
                    <a:lnTo>
                      <a:pt x="19" y="76"/>
                    </a:lnTo>
                    <a:lnTo>
                      <a:pt x="19" y="75"/>
                    </a:lnTo>
                    <a:lnTo>
                      <a:pt x="18" y="75"/>
                    </a:lnTo>
                    <a:lnTo>
                      <a:pt x="18" y="74"/>
                    </a:lnTo>
                    <a:lnTo>
                      <a:pt x="18" y="74"/>
                    </a:lnTo>
                    <a:lnTo>
                      <a:pt x="18" y="73"/>
                    </a:lnTo>
                    <a:lnTo>
                      <a:pt x="21" y="75"/>
                    </a:lnTo>
                    <a:lnTo>
                      <a:pt x="21" y="75"/>
                    </a:lnTo>
                    <a:lnTo>
                      <a:pt x="23" y="75"/>
                    </a:lnTo>
                    <a:lnTo>
                      <a:pt x="23" y="75"/>
                    </a:lnTo>
                    <a:lnTo>
                      <a:pt x="23" y="74"/>
                    </a:lnTo>
                    <a:lnTo>
                      <a:pt x="22" y="74"/>
                    </a:lnTo>
                    <a:lnTo>
                      <a:pt x="20" y="73"/>
                    </a:lnTo>
                    <a:lnTo>
                      <a:pt x="19" y="72"/>
                    </a:lnTo>
                    <a:lnTo>
                      <a:pt x="18" y="71"/>
                    </a:lnTo>
                    <a:lnTo>
                      <a:pt x="21" y="69"/>
                    </a:lnTo>
                    <a:lnTo>
                      <a:pt x="27" y="65"/>
                    </a:lnTo>
                    <a:lnTo>
                      <a:pt x="30" y="6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32" y="69"/>
                    </a:lnTo>
                    <a:lnTo>
                      <a:pt x="32" y="72"/>
                    </a:lnTo>
                    <a:lnTo>
                      <a:pt x="33" y="73"/>
                    </a:lnTo>
                    <a:lnTo>
                      <a:pt x="33" y="74"/>
                    </a:lnTo>
                    <a:lnTo>
                      <a:pt x="34" y="75"/>
                    </a:lnTo>
                    <a:lnTo>
                      <a:pt x="34" y="77"/>
                    </a:lnTo>
                    <a:lnTo>
                      <a:pt x="34" y="78"/>
                    </a:lnTo>
                    <a:lnTo>
                      <a:pt x="36" y="80"/>
                    </a:lnTo>
                    <a:lnTo>
                      <a:pt x="35" y="81"/>
                    </a:lnTo>
                    <a:lnTo>
                      <a:pt x="34" y="82"/>
                    </a:lnTo>
                    <a:lnTo>
                      <a:pt x="35" y="82"/>
                    </a:lnTo>
                    <a:lnTo>
                      <a:pt x="36" y="81"/>
                    </a:lnTo>
                    <a:lnTo>
                      <a:pt x="37" y="81"/>
                    </a:lnTo>
                    <a:lnTo>
                      <a:pt x="37" y="80"/>
                    </a:lnTo>
                    <a:lnTo>
                      <a:pt x="36" y="77"/>
                    </a:lnTo>
                    <a:lnTo>
                      <a:pt x="36" y="77"/>
                    </a:lnTo>
                    <a:lnTo>
                      <a:pt x="38" y="77"/>
                    </a:lnTo>
                    <a:lnTo>
                      <a:pt x="37" y="76"/>
                    </a:lnTo>
                    <a:lnTo>
                      <a:pt x="35" y="76"/>
                    </a:lnTo>
                    <a:lnTo>
                      <a:pt x="35" y="73"/>
                    </a:lnTo>
                    <a:lnTo>
                      <a:pt x="34" y="70"/>
                    </a:lnTo>
                    <a:lnTo>
                      <a:pt x="34" y="68"/>
                    </a:lnTo>
                    <a:lnTo>
                      <a:pt x="34" y="67"/>
                    </a:lnTo>
                    <a:lnTo>
                      <a:pt x="32" y="65"/>
                    </a:lnTo>
                    <a:lnTo>
                      <a:pt x="33" y="64"/>
                    </a:lnTo>
                    <a:lnTo>
                      <a:pt x="35" y="63"/>
                    </a:lnTo>
                    <a:lnTo>
                      <a:pt x="37" y="64"/>
                    </a:lnTo>
                    <a:lnTo>
                      <a:pt x="37" y="65"/>
                    </a:lnTo>
                    <a:lnTo>
                      <a:pt x="37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8" y="64"/>
                    </a:lnTo>
                    <a:lnTo>
                      <a:pt x="38" y="63"/>
                    </a:lnTo>
                    <a:lnTo>
                      <a:pt x="41" y="62"/>
                    </a:lnTo>
                    <a:lnTo>
                      <a:pt x="43" y="62"/>
                    </a:lnTo>
                    <a:lnTo>
                      <a:pt x="43" y="63"/>
                    </a:lnTo>
                    <a:lnTo>
                      <a:pt x="45" y="63"/>
                    </a:lnTo>
                    <a:lnTo>
                      <a:pt x="47" y="63"/>
                    </a:lnTo>
                    <a:lnTo>
                      <a:pt x="47" y="64"/>
                    </a:lnTo>
                    <a:lnTo>
                      <a:pt x="47" y="66"/>
                    </a:lnTo>
                    <a:lnTo>
                      <a:pt x="47" y="67"/>
                    </a:lnTo>
                    <a:lnTo>
                      <a:pt x="48" y="69"/>
                    </a:lnTo>
                    <a:lnTo>
                      <a:pt x="48" y="70"/>
                    </a:lnTo>
                    <a:lnTo>
                      <a:pt x="48" y="72"/>
                    </a:lnTo>
                    <a:lnTo>
                      <a:pt x="50" y="73"/>
                    </a:lnTo>
                    <a:lnTo>
                      <a:pt x="49" y="77"/>
                    </a:lnTo>
                    <a:lnTo>
                      <a:pt x="49" y="80"/>
                    </a:lnTo>
                    <a:lnTo>
                      <a:pt x="47" y="82"/>
                    </a:lnTo>
                    <a:lnTo>
                      <a:pt x="46" y="83"/>
                    </a:lnTo>
                    <a:lnTo>
                      <a:pt x="44" y="85"/>
                    </a:lnTo>
                    <a:lnTo>
                      <a:pt x="44" y="85"/>
                    </a:lnTo>
                    <a:lnTo>
                      <a:pt x="45" y="85"/>
                    </a:lnTo>
                    <a:lnTo>
                      <a:pt x="46" y="85"/>
                    </a:lnTo>
                    <a:lnTo>
                      <a:pt x="46" y="85"/>
                    </a:lnTo>
                    <a:lnTo>
                      <a:pt x="48" y="85"/>
                    </a:lnTo>
                    <a:lnTo>
                      <a:pt x="48" y="86"/>
                    </a:lnTo>
                    <a:lnTo>
                      <a:pt x="50" y="87"/>
                    </a:lnTo>
                    <a:lnTo>
                      <a:pt x="51" y="86"/>
                    </a:lnTo>
                    <a:lnTo>
                      <a:pt x="51" y="86"/>
                    </a:lnTo>
                    <a:lnTo>
                      <a:pt x="52" y="85"/>
                    </a:lnTo>
                    <a:lnTo>
                      <a:pt x="53" y="86"/>
                    </a:lnTo>
                    <a:lnTo>
                      <a:pt x="54" y="86"/>
                    </a:lnTo>
                    <a:lnTo>
                      <a:pt x="54" y="86"/>
                    </a:lnTo>
                    <a:lnTo>
                      <a:pt x="54" y="86"/>
                    </a:lnTo>
                    <a:lnTo>
                      <a:pt x="55" y="86"/>
                    </a:lnTo>
                    <a:lnTo>
                      <a:pt x="55" y="85"/>
                    </a:lnTo>
                    <a:lnTo>
                      <a:pt x="54" y="83"/>
                    </a:lnTo>
                    <a:lnTo>
                      <a:pt x="53" y="83"/>
                    </a:lnTo>
                    <a:lnTo>
                      <a:pt x="52" y="83"/>
                    </a:lnTo>
                    <a:lnTo>
                      <a:pt x="50" y="85"/>
                    </a:lnTo>
                    <a:lnTo>
                      <a:pt x="49" y="84"/>
                    </a:lnTo>
                    <a:lnTo>
                      <a:pt x="48" y="83"/>
                    </a:lnTo>
                    <a:lnTo>
                      <a:pt x="49" y="82"/>
                    </a:lnTo>
                    <a:lnTo>
                      <a:pt x="50" y="81"/>
                    </a:lnTo>
                    <a:lnTo>
                      <a:pt x="51" y="80"/>
                    </a:lnTo>
                    <a:lnTo>
                      <a:pt x="51" y="79"/>
                    </a:lnTo>
                    <a:lnTo>
                      <a:pt x="51" y="77"/>
                    </a:lnTo>
                    <a:lnTo>
                      <a:pt x="51" y="74"/>
                    </a:lnTo>
                    <a:lnTo>
                      <a:pt x="51" y="73"/>
                    </a:lnTo>
                    <a:lnTo>
                      <a:pt x="53" y="74"/>
                    </a:lnTo>
                    <a:lnTo>
                      <a:pt x="54" y="75"/>
                    </a:lnTo>
                    <a:lnTo>
                      <a:pt x="55" y="75"/>
                    </a:lnTo>
                    <a:lnTo>
                      <a:pt x="56" y="76"/>
                    </a:lnTo>
                    <a:lnTo>
                      <a:pt x="58" y="74"/>
                    </a:lnTo>
                    <a:lnTo>
                      <a:pt x="59" y="75"/>
                    </a:lnTo>
                    <a:lnTo>
                      <a:pt x="61" y="76"/>
                    </a:lnTo>
                    <a:lnTo>
                      <a:pt x="62" y="78"/>
                    </a:lnTo>
                    <a:lnTo>
                      <a:pt x="63" y="77"/>
                    </a:lnTo>
                    <a:lnTo>
                      <a:pt x="63" y="77"/>
                    </a:lnTo>
                    <a:lnTo>
                      <a:pt x="63" y="76"/>
                    </a:lnTo>
                    <a:lnTo>
                      <a:pt x="62" y="75"/>
                    </a:lnTo>
                    <a:lnTo>
                      <a:pt x="60" y="73"/>
                    </a:lnTo>
                    <a:lnTo>
                      <a:pt x="60" y="73"/>
                    </a:lnTo>
                    <a:lnTo>
                      <a:pt x="60" y="73"/>
                    </a:lnTo>
                    <a:lnTo>
                      <a:pt x="57" y="73"/>
                    </a:lnTo>
                    <a:lnTo>
                      <a:pt x="56" y="73"/>
                    </a:lnTo>
                    <a:lnTo>
                      <a:pt x="55" y="73"/>
                    </a:lnTo>
                    <a:lnTo>
                      <a:pt x="54" y="73"/>
                    </a:lnTo>
                    <a:lnTo>
                      <a:pt x="53" y="72"/>
                    </a:lnTo>
                    <a:lnTo>
                      <a:pt x="50" y="71"/>
                    </a:lnTo>
                    <a:lnTo>
                      <a:pt x="50" y="70"/>
                    </a:lnTo>
                    <a:lnTo>
                      <a:pt x="50" y="69"/>
                    </a:lnTo>
                    <a:lnTo>
                      <a:pt x="49" y="68"/>
                    </a:lnTo>
                    <a:lnTo>
                      <a:pt x="50" y="67"/>
                    </a:lnTo>
                    <a:lnTo>
                      <a:pt x="49" y="66"/>
                    </a:lnTo>
                    <a:lnTo>
                      <a:pt x="49" y="65"/>
                    </a:lnTo>
                    <a:lnTo>
                      <a:pt x="50" y="64"/>
                    </a:lnTo>
                    <a:lnTo>
                      <a:pt x="49" y="63"/>
                    </a:lnTo>
                    <a:lnTo>
                      <a:pt x="48" y="62"/>
                    </a:lnTo>
                    <a:lnTo>
                      <a:pt x="47" y="61"/>
                    </a:lnTo>
                    <a:lnTo>
                      <a:pt x="45" y="60"/>
                    </a:lnTo>
                    <a:lnTo>
                      <a:pt x="45" y="60"/>
                    </a:lnTo>
                    <a:lnTo>
                      <a:pt x="43" y="59"/>
                    </a:lnTo>
                    <a:lnTo>
                      <a:pt x="42" y="59"/>
                    </a:lnTo>
                    <a:lnTo>
                      <a:pt x="38" y="61"/>
                    </a:lnTo>
                    <a:lnTo>
                      <a:pt x="37" y="61"/>
                    </a:lnTo>
                    <a:lnTo>
                      <a:pt x="36" y="61"/>
                    </a:lnTo>
                    <a:lnTo>
                      <a:pt x="36" y="61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59"/>
                    </a:lnTo>
                    <a:lnTo>
                      <a:pt x="28" y="59"/>
                    </a:lnTo>
                    <a:lnTo>
                      <a:pt x="27" y="59"/>
                    </a:lnTo>
                    <a:lnTo>
                      <a:pt x="26" y="58"/>
                    </a:lnTo>
                    <a:lnTo>
                      <a:pt x="23" y="58"/>
                    </a:lnTo>
                    <a:lnTo>
                      <a:pt x="24" y="57"/>
                    </a:lnTo>
                    <a:lnTo>
                      <a:pt x="27" y="57"/>
                    </a:lnTo>
                    <a:lnTo>
                      <a:pt x="31" y="58"/>
                    </a:lnTo>
                    <a:lnTo>
                      <a:pt x="32" y="58"/>
                    </a:lnTo>
                    <a:lnTo>
                      <a:pt x="34" y="57"/>
                    </a:lnTo>
                    <a:lnTo>
                      <a:pt x="35" y="57"/>
                    </a:lnTo>
                    <a:lnTo>
                      <a:pt x="36" y="57"/>
                    </a:lnTo>
                    <a:lnTo>
                      <a:pt x="39" y="58"/>
                    </a:lnTo>
                    <a:lnTo>
                      <a:pt x="40" y="58"/>
                    </a:lnTo>
                    <a:lnTo>
                      <a:pt x="43" y="58"/>
                    </a:lnTo>
                    <a:lnTo>
                      <a:pt x="41" y="57"/>
                    </a:lnTo>
                    <a:lnTo>
                      <a:pt x="39" y="56"/>
                    </a:lnTo>
                    <a:lnTo>
                      <a:pt x="37" y="56"/>
                    </a:lnTo>
                    <a:lnTo>
                      <a:pt x="37" y="56"/>
                    </a:lnTo>
                    <a:lnTo>
                      <a:pt x="37" y="56"/>
                    </a:lnTo>
                    <a:lnTo>
                      <a:pt x="40" y="55"/>
                    </a:lnTo>
                    <a:lnTo>
                      <a:pt x="39" y="55"/>
                    </a:lnTo>
                    <a:lnTo>
                      <a:pt x="39" y="54"/>
                    </a:lnTo>
                    <a:lnTo>
                      <a:pt x="36" y="54"/>
                    </a:lnTo>
                    <a:lnTo>
                      <a:pt x="35" y="55"/>
                    </a:lnTo>
                    <a:lnTo>
                      <a:pt x="29" y="54"/>
                    </a:lnTo>
                    <a:lnTo>
                      <a:pt x="30" y="52"/>
                    </a:lnTo>
                    <a:lnTo>
                      <a:pt x="30" y="51"/>
                    </a:lnTo>
                    <a:lnTo>
                      <a:pt x="31" y="50"/>
                    </a:lnTo>
                    <a:lnTo>
                      <a:pt x="33" y="49"/>
                    </a:lnTo>
                    <a:lnTo>
                      <a:pt x="35" y="50"/>
                    </a:lnTo>
                    <a:lnTo>
                      <a:pt x="36" y="50"/>
                    </a:lnTo>
                    <a:lnTo>
                      <a:pt x="36" y="51"/>
                    </a:lnTo>
                    <a:lnTo>
                      <a:pt x="37" y="50"/>
                    </a:lnTo>
                    <a:lnTo>
                      <a:pt x="39" y="49"/>
                    </a:lnTo>
                    <a:lnTo>
                      <a:pt x="39" y="50"/>
                    </a:lnTo>
                    <a:lnTo>
                      <a:pt x="40" y="50"/>
                    </a:lnTo>
                    <a:lnTo>
                      <a:pt x="40" y="51"/>
                    </a:lnTo>
                    <a:lnTo>
                      <a:pt x="40" y="51"/>
                    </a:lnTo>
                    <a:lnTo>
                      <a:pt x="40" y="52"/>
                    </a:lnTo>
                    <a:lnTo>
                      <a:pt x="41" y="53"/>
                    </a:lnTo>
                    <a:lnTo>
                      <a:pt x="41" y="51"/>
                    </a:lnTo>
                    <a:lnTo>
                      <a:pt x="41" y="50"/>
                    </a:lnTo>
                    <a:lnTo>
                      <a:pt x="41" y="49"/>
                    </a:lnTo>
                    <a:lnTo>
                      <a:pt x="43" y="49"/>
                    </a:lnTo>
                    <a:lnTo>
                      <a:pt x="44" y="49"/>
                    </a:lnTo>
                    <a:lnTo>
                      <a:pt x="47" y="49"/>
                    </a:lnTo>
                    <a:lnTo>
                      <a:pt x="48" y="50"/>
                    </a:lnTo>
                    <a:lnTo>
                      <a:pt x="48" y="51"/>
                    </a:lnTo>
                    <a:lnTo>
                      <a:pt x="48" y="51"/>
                    </a:lnTo>
                    <a:lnTo>
                      <a:pt x="48" y="52"/>
                    </a:lnTo>
                    <a:lnTo>
                      <a:pt x="49" y="53"/>
                    </a:lnTo>
                    <a:lnTo>
                      <a:pt x="50" y="52"/>
                    </a:lnTo>
                    <a:lnTo>
                      <a:pt x="51" y="50"/>
                    </a:lnTo>
                    <a:lnTo>
                      <a:pt x="50" y="50"/>
                    </a:lnTo>
                    <a:lnTo>
                      <a:pt x="50" y="49"/>
                    </a:lnTo>
                    <a:lnTo>
                      <a:pt x="51" y="49"/>
                    </a:lnTo>
                    <a:lnTo>
                      <a:pt x="55" y="49"/>
                    </a:lnTo>
                    <a:lnTo>
                      <a:pt x="55" y="49"/>
                    </a:lnTo>
                    <a:lnTo>
                      <a:pt x="56" y="49"/>
                    </a:lnTo>
                    <a:lnTo>
                      <a:pt x="56" y="51"/>
                    </a:lnTo>
                    <a:lnTo>
                      <a:pt x="56" y="52"/>
                    </a:lnTo>
                    <a:lnTo>
                      <a:pt x="56" y="52"/>
                    </a:lnTo>
                    <a:lnTo>
                      <a:pt x="55" y="54"/>
                    </a:lnTo>
                    <a:lnTo>
                      <a:pt x="55" y="55"/>
                    </a:lnTo>
                    <a:lnTo>
                      <a:pt x="55" y="57"/>
                    </a:lnTo>
                    <a:lnTo>
                      <a:pt x="56" y="57"/>
                    </a:lnTo>
                    <a:lnTo>
                      <a:pt x="56" y="55"/>
                    </a:lnTo>
                    <a:lnTo>
                      <a:pt x="56" y="52"/>
                    </a:lnTo>
                    <a:lnTo>
                      <a:pt x="57" y="51"/>
                    </a:lnTo>
                    <a:lnTo>
                      <a:pt x="59" y="52"/>
                    </a:lnTo>
                    <a:lnTo>
                      <a:pt x="61" y="53"/>
                    </a:lnTo>
                    <a:lnTo>
                      <a:pt x="62" y="53"/>
                    </a:lnTo>
                    <a:lnTo>
                      <a:pt x="63" y="54"/>
                    </a:lnTo>
                    <a:lnTo>
                      <a:pt x="64" y="56"/>
                    </a:lnTo>
                    <a:lnTo>
                      <a:pt x="64" y="57"/>
                    </a:lnTo>
                    <a:lnTo>
                      <a:pt x="64" y="57"/>
                    </a:lnTo>
                    <a:lnTo>
                      <a:pt x="65" y="57"/>
                    </a:lnTo>
                    <a:lnTo>
                      <a:pt x="65" y="58"/>
                    </a:lnTo>
                    <a:lnTo>
                      <a:pt x="67" y="59"/>
                    </a:lnTo>
                    <a:lnTo>
                      <a:pt x="67" y="60"/>
                    </a:lnTo>
                    <a:lnTo>
                      <a:pt x="67" y="60"/>
                    </a:lnTo>
                    <a:lnTo>
                      <a:pt x="69" y="59"/>
                    </a:lnTo>
                    <a:lnTo>
                      <a:pt x="71" y="58"/>
                    </a:lnTo>
                    <a:lnTo>
                      <a:pt x="72" y="58"/>
                    </a:lnTo>
                    <a:lnTo>
                      <a:pt x="72" y="58"/>
                    </a:lnTo>
                    <a:lnTo>
                      <a:pt x="72" y="58"/>
                    </a:lnTo>
                    <a:lnTo>
                      <a:pt x="72" y="57"/>
                    </a:lnTo>
                    <a:lnTo>
                      <a:pt x="76" y="57"/>
                    </a:lnTo>
                    <a:lnTo>
                      <a:pt x="75" y="57"/>
                    </a:lnTo>
                    <a:lnTo>
                      <a:pt x="74" y="56"/>
                    </a:lnTo>
                    <a:lnTo>
                      <a:pt x="72" y="56"/>
                    </a:lnTo>
                    <a:lnTo>
                      <a:pt x="72" y="56"/>
                    </a:lnTo>
                    <a:lnTo>
                      <a:pt x="71" y="57"/>
                    </a:lnTo>
                    <a:lnTo>
                      <a:pt x="70" y="57"/>
                    </a:lnTo>
                    <a:lnTo>
                      <a:pt x="69" y="57"/>
                    </a:lnTo>
                    <a:lnTo>
                      <a:pt x="69" y="57"/>
                    </a:lnTo>
                    <a:lnTo>
                      <a:pt x="68" y="57"/>
                    </a:lnTo>
                    <a:lnTo>
                      <a:pt x="66" y="56"/>
                    </a:lnTo>
                    <a:lnTo>
                      <a:pt x="65" y="54"/>
                    </a:lnTo>
                    <a:lnTo>
                      <a:pt x="65" y="54"/>
                    </a:lnTo>
                    <a:lnTo>
                      <a:pt x="64" y="52"/>
                    </a:lnTo>
                    <a:lnTo>
                      <a:pt x="66" y="52"/>
                    </a:lnTo>
                    <a:lnTo>
                      <a:pt x="67" y="52"/>
                    </a:lnTo>
                    <a:lnTo>
                      <a:pt x="69" y="55"/>
                    </a:lnTo>
                    <a:lnTo>
                      <a:pt x="69" y="53"/>
                    </a:lnTo>
                    <a:lnTo>
                      <a:pt x="69" y="53"/>
                    </a:lnTo>
                    <a:lnTo>
                      <a:pt x="69" y="52"/>
                    </a:lnTo>
                    <a:lnTo>
                      <a:pt x="68" y="52"/>
                    </a:lnTo>
                    <a:lnTo>
                      <a:pt x="68" y="51"/>
                    </a:lnTo>
                    <a:lnTo>
                      <a:pt x="68" y="51"/>
                    </a:lnTo>
                    <a:lnTo>
                      <a:pt x="68" y="50"/>
                    </a:lnTo>
                    <a:lnTo>
                      <a:pt x="70" y="49"/>
                    </a:lnTo>
                    <a:lnTo>
                      <a:pt x="75" y="48"/>
                    </a:lnTo>
                    <a:lnTo>
                      <a:pt x="75" y="48"/>
                    </a:lnTo>
                    <a:lnTo>
                      <a:pt x="79" y="47"/>
                    </a:lnTo>
                    <a:lnTo>
                      <a:pt x="81" y="48"/>
                    </a:lnTo>
                    <a:lnTo>
                      <a:pt x="82" y="47"/>
                    </a:lnTo>
                    <a:lnTo>
                      <a:pt x="82" y="47"/>
                    </a:lnTo>
                    <a:lnTo>
                      <a:pt x="83" y="49"/>
                    </a:lnTo>
                    <a:lnTo>
                      <a:pt x="85" y="50"/>
                    </a:lnTo>
                    <a:lnTo>
                      <a:pt x="85" y="50"/>
                    </a:lnTo>
                    <a:lnTo>
                      <a:pt x="86" y="51"/>
                    </a:lnTo>
                    <a:lnTo>
                      <a:pt x="86" y="50"/>
                    </a:lnTo>
                    <a:lnTo>
                      <a:pt x="86" y="49"/>
                    </a:lnTo>
                    <a:lnTo>
                      <a:pt x="86" y="48"/>
                    </a:lnTo>
                    <a:lnTo>
                      <a:pt x="86" y="48"/>
                    </a:lnTo>
                    <a:lnTo>
                      <a:pt x="84" y="47"/>
                    </a:lnTo>
                    <a:lnTo>
                      <a:pt x="83" y="46"/>
                    </a:lnTo>
                    <a:lnTo>
                      <a:pt x="85" y="46"/>
                    </a:lnTo>
                    <a:lnTo>
                      <a:pt x="85" y="45"/>
                    </a:lnTo>
                    <a:lnTo>
                      <a:pt x="85" y="45"/>
                    </a:lnTo>
                    <a:lnTo>
                      <a:pt x="83" y="45"/>
                    </a:lnTo>
                    <a:lnTo>
                      <a:pt x="80" y="45"/>
                    </a:lnTo>
                    <a:lnTo>
                      <a:pt x="78" y="45"/>
                    </a:lnTo>
                    <a:lnTo>
                      <a:pt x="74" y="47"/>
                    </a:lnTo>
                    <a:lnTo>
                      <a:pt x="73" y="47"/>
                    </a:lnTo>
                    <a:lnTo>
                      <a:pt x="71" y="47"/>
                    </a:lnTo>
                    <a:lnTo>
                      <a:pt x="68" y="48"/>
                    </a:lnTo>
                    <a:lnTo>
                      <a:pt x="67" y="48"/>
                    </a:lnTo>
                    <a:lnTo>
                      <a:pt x="66" y="48"/>
                    </a:lnTo>
                    <a:lnTo>
                      <a:pt x="65" y="48"/>
                    </a:lnTo>
                    <a:lnTo>
                      <a:pt x="65" y="48"/>
                    </a:lnTo>
                    <a:lnTo>
                      <a:pt x="64" y="48"/>
                    </a:lnTo>
                    <a:lnTo>
                      <a:pt x="66" y="47"/>
                    </a:lnTo>
                    <a:lnTo>
                      <a:pt x="65" y="46"/>
                    </a:lnTo>
                    <a:lnTo>
                      <a:pt x="65" y="45"/>
                    </a:lnTo>
                    <a:lnTo>
                      <a:pt x="65" y="45"/>
                    </a:lnTo>
                    <a:lnTo>
                      <a:pt x="69" y="44"/>
                    </a:lnTo>
                    <a:lnTo>
                      <a:pt x="75" y="43"/>
                    </a:lnTo>
                    <a:lnTo>
                      <a:pt x="73" y="42"/>
                    </a:lnTo>
                    <a:lnTo>
                      <a:pt x="68" y="43"/>
                    </a:lnTo>
                    <a:lnTo>
                      <a:pt x="65" y="43"/>
                    </a:lnTo>
                    <a:lnTo>
                      <a:pt x="63" y="43"/>
                    </a:lnTo>
                    <a:lnTo>
                      <a:pt x="61" y="44"/>
                    </a:lnTo>
                    <a:lnTo>
                      <a:pt x="60" y="44"/>
                    </a:lnTo>
                    <a:lnTo>
                      <a:pt x="58" y="44"/>
                    </a:lnTo>
                    <a:lnTo>
                      <a:pt x="56" y="44"/>
                    </a:lnTo>
                    <a:lnTo>
                      <a:pt x="54" y="44"/>
                    </a:lnTo>
                    <a:lnTo>
                      <a:pt x="54" y="43"/>
                    </a:lnTo>
                    <a:lnTo>
                      <a:pt x="54" y="42"/>
                    </a:lnTo>
                    <a:lnTo>
                      <a:pt x="54" y="41"/>
                    </a:lnTo>
                    <a:lnTo>
                      <a:pt x="54" y="40"/>
                    </a:lnTo>
                    <a:lnTo>
                      <a:pt x="55" y="39"/>
                    </a:lnTo>
                    <a:lnTo>
                      <a:pt x="56" y="39"/>
                    </a:lnTo>
                    <a:lnTo>
                      <a:pt x="57" y="39"/>
                    </a:lnTo>
                    <a:lnTo>
                      <a:pt x="58" y="39"/>
                    </a:lnTo>
                    <a:lnTo>
                      <a:pt x="59" y="39"/>
                    </a:lnTo>
                    <a:lnTo>
                      <a:pt x="60" y="38"/>
                    </a:lnTo>
                    <a:lnTo>
                      <a:pt x="60" y="37"/>
                    </a:lnTo>
                    <a:lnTo>
                      <a:pt x="58" y="37"/>
                    </a:lnTo>
                    <a:lnTo>
                      <a:pt x="56" y="37"/>
                    </a:lnTo>
                    <a:lnTo>
                      <a:pt x="54" y="37"/>
                    </a:lnTo>
                    <a:lnTo>
                      <a:pt x="55" y="35"/>
                    </a:lnTo>
                    <a:lnTo>
                      <a:pt x="53" y="33"/>
                    </a:lnTo>
                    <a:lnTo>
                      <a:pt x="53" y="33"/>
                    </a:lnTo>
                    <a:lnTo>
                      <a:pt x="52" y="32"/>
                    </a:lnTo>
                    <a:lnTo>
                      <a:pt x="57" y="29"/>
                    </a:lnTo>
                    <a:lnTo>
                      <a:pt x="60" y="27"/>
                    </a:lnTo>
                    <a:lnTo>
                      <a:pt x="63" y="27"/>
                    </a:lnTo>
                    <a:lnTo>
                      <a:pt x="64" y="27"/>
                    </a:lnTo>
                    <a:lnTo>
                      <a:pt x="64" y="28"/>
                    </a:lnTo>
                    <a:lnTo>
                      <a:pt x="64" y="29"/>
                    </a:lnTo>
                    <a:lnTo>
                      <a:pt x="65" y="30"/>
                    </a:lnTo>
                    <a:lnTo>
                      <a:pt x="66" y="32"/>
                    </a:lnTo>
                    <a:lnTo>
                      <a:pt x="66" y="32"/>
                    </a:lnTo>
                    <a:lnTo>
                      <a:pt x="67" y="33"/>
                    </a:lnTo>
                    <a:lnTo>
                      <a:pt x="67" y="34"/>
                    </a:lnTo>
                    <a:lnTo>
                      <a:pt x="68" y="34"/>
                    </a:lnTo>
                    <a:lnTo>
                      <a:pt x="70" y="35"/>
                    </a:lnTo>
                    <a:lnTo>
                      <a:pt x="72" y="33"/>
                    </a:lnTo>
                    <a:lnTo>
                      <a:pt x="72" y="33"/>
                    </a:lnTo>
                    <a:lnTo>
                      <a:pt x="75" y="31"/>
                    </a:lnTo>
                    <a:lnTo>
                      <a:pt x="76" y="31"/>
                    </a:lnTo>
                    <a:lnTo>
                      <a:pt x="78" y="32"/>
                    </a:lnTo>
                    <a:lnTo>
                      <a:pt x="78" y="32"/>
                    </a:lnTo>
                    <a:lnTo>
                      <a:pt x="77" y="33"/>
                    </a:lnTo>
                    <a:lnTo>
                      <a:pt x="76" y="34"/>
                    </a:lnTo>
                    <a:lnTo>
                      <a:pt x="75" y="35"/>
                    </a:lnTo>
                    <a:lnTo>
                      <a:pt x="75" y="36"/>
                    </a:lnTo>
                    <a:lnTo>
                      <a:pt x="75" y="36"/>
                    </a:lnTo>
                    <a:lnTo>
                      <a:pt x="80" y="33"/>
                    </a:lnTo>
                    <a:lnTo>
                      <a:pt x="80" y="33"/>
                    </a:lnTo>
                    <a:lnTo>
                      <a:pt x="83" y="32"/>
                    </a:lnTo>
                    <a:lnTo>
                      <a:pt x="84" y="32"/>
                    </a:lnTo>
                    <a:lnTo>
                      <a:pt x="86" y="33"/>
                    </a:lnTo>
                    <a:lnTo>
                      <a:pt x="86" y="33"/>
                    </a:lnTo>
                    <a:lnTo>
                      <a:pt x="88" y="35"/>
                    </a:lnTo>
                    <a:lnTo>
                      <a:pt x="87" y="38"/>
                    </a:lnTo>
                    <a:lnTo>
                      <a:pt x="87" y="39"/>
                    </a:lnTo>
                    <a:lnTo>
                      <a:pt x="87" y="41"/>
                    </a:lnTo>
                    <a:lnTo>
                      <a:pt x="87" y="41"/>
                    </a:lnTo>
                    <a:lnTo>
                      <a:pt x="89" y="43"/>
                    </a:lnTo>
                    <a:lnTo>
                      <a:pt x="90" y="44"/>
                    </a:lnTo>
                    <a:lnTo>
                      <a:pt x="92" y="46"/>
                    </a:lnTo>
                    <a:lnTo>
                      <a:pt x="92" y="46"/>
                    </a:lnTo>
                    <a:lnTo>
                      <a:pt x="94" y="48"/>
                    </a:lnTo>
                    <a:lnTo>
                      <a:pt x="97" y="50"/>
                    </a:lnTo>
                    <a:lnTo>
                      <a:pt x="98" y="52"/>
                    </a:lnTo>
                    <a:lnTo>
                      <a:pt x="99" y="53"/>
                    </a:lnTo>
                    <a:lnTo>
                      <a:pt x="99" y="52"/>
                    </a:lnTo>
                    <a:lnTo>
                      <a:pt x="99" y="50"/>
                    </a:lnTo>
                    <a:lnTo>
                      <a:pt x="99" y="49"/>
                    </a:lnTo>
                    <a:lnTo>
                      <a:pt x="97" y="48"/>
                    </a:lnTo>
                    <a:lnTo>
                      <a:pt x="97" y="48"/>
                    </a:lnTo>
                    <a:lnTo>
                      <a:pt x="96" y="47"/>
                    </a:lnTo>
                    <a:lnTo>
                      <a:pt x="94" y="45"/>
                    </a:lnTo>
                    <a:lnTo>
                      <a:pt x="93" y="44"/>
                    </a:lnTo>
                    <a:lnTo>
                      <a:pt x="93" y="43"/>
                    </a:lnTo>
                    <a:lnTo>
                      <a:pt x="91" y="43"/>
                    </a:lnTo>
                    <a:lnTo>
                      <a:pt x="89" y="41"/>
                    </a:lnTo>
                    <a:lnTo>
                      <a:pt x="88" y="39"/>
                    </a:lnTo>
                    <a:lnTo>
                      <a:pt x="90" y="36"/>
                    </a:lnTo>
                    <a:lnTo>
                      <a:pt x="88" y="35"/>
                    </a:lnTo>
                    <a:lnTo>
                      <a:pt x="88" y="33"/>
                    </a:lnTo>
                    <a:lnTo>
                      <a:pt x="88" y="33"/>
                    </a:lnTo>
                    <a:lnTo>
                      <a:pt x="88" y="33"/>
                    </a:lnTo>
                    <a:lnTo>
                      <a:pt x="87" y="32"/>
                    </a:lnTo>
                    <a:lnTo>
                      <a:pt x="86" y="31"/>
                    </a:lnTo>
                    <a:lnTo>
                      <a:pt x="85" y="29"/>
                    </a:lnTo>
                    <a:lnTo>
                      <a:pt x="83" y="30"/>
                    </a:lnTo>
                    <a:lnTo>
                      <a:pt x="81" y="30"/>
                    </a:lnTo>
                    <a:lnTo>
                      <a:pt x="81" y="30"/>
                    </a:lnTo>
                    <a:lnTo>
                      <a:pt x="82" y="28"/>
                    </a:lnTo>
                    <a:lnTo>
                      <a:pt x="83" y="28"/>
                    </a:lnTo>
                    <a:lnTo>
                      <a:pt x="84" y="27"/>
                    </a:lnTo>
                    <a:lnTo>
                      <a:pt x="85" y="25"/>
                    </a:lnTo>
                    <a:lnTo>
                      <a:pt x="88" y="24"/>
                    </a:lnTo>
                    <a:lnTo>
                      <a:pt x="89" y="26"/>
                    </a:lnTo>
                    <a:lnTo>
                      <a:pt x="89" y="27"/>
                    </a:lnTo>
                    <a:lnTo>
                      <a:pt x="89" y="28"/>
                    </a:lnTo>
                    <a:lnTo>
                      <a:pt x="91" y="30"/>
                    </a:lnTo>
                    <a:lnTo>
                      <a:pt x="92" y="31"/>
                    </a:lnTo>
                    <a:lnTo>
                      <a:pt x="92" y="33"/>
                    </a:lnTo>
                    <a:lnTo>
                      <a:pt x="93" y="32"/>
                    </a:lnTo>
                    <a:lnTo>
                      <a:pt x="94" y="33"/>
                    </a:lnTo>
                    <a:lnTo>
                      <a:pt x="94" y="33"/>
                    </a:lnTo>
                    <a:lnTo>
                      <a:pt x="93" y="35"/>
                    </a:lnTo>
                    <a:lnTo>
                      <a:pt x="93" y="35"/>
                    </a:lnTo>
                    <a:lnTo>
                      <a:pt x="93" y="36"/>
                    </a:lnTo>
                    <a:lnTo>
                      <a:pt x="94" y="37"/>
                    </a:lnTo>
                    <a:lnTo>
                      <a:pt x="92" y="39"/>
                    </a:lnTo>
                    <a:lnTo>
                      <a:pt x="94" y="40"/>
                    </a:lnTo>
                    <a:lnTo>
                      <a:pt x="96" y="40"/>
                    </a:lnTo>
                    <a:lnTo>
                      <a:pt x="98" y="42"/>
                    </a:lnTo>
                    <a:lnTo>
                      <a:pt x="98" y="42"/>
                    </a:lnTo>
                    <a:lnTo>
                      <a:pt x="97" y="39"/>
                    </a:lnTo>
                    <a:lnTo>
                      <a:pt x="97" y="39"/>
                    </a:lnTo>
                    <a:lnTo>
                      <a:pt x="99" y="40"/>
                    </a:lnTo>
                    <a:lnTo>
                      <a:pt x="101" y="41"/>
                    </a:lnTo>
                    <a:lnTo>
                      <a:pt x="102" y="43"/>
                    </a:lnTo>
                    <a:lnTo>
                      <a:pt x="103" y="44"/>
                    </a:lnTo>
                    <a:lnTo>
                      <a:pt x="103" y="44"/>
                    </a:lnTo>
                    <a:lnTo>
                      <a:pt x="104" y="42"/>
                    </a:lnTo>
                    <a:lnTo>
                      <a:pt x="103" y="41"/>
                    </a:lnTo>
                    <a:lnTo>
                      <a:pt x="103" y="40"/>
                    </a:lnTo>
                    <a:lnTo>
                      <a:pt x="102" y="39"/>
                    </a:lnTo>
                    <a:lnTo>
                      <a:pt x="100" y="39"/>
                    </a:lnTo>
                    <a:lnTo>
                      <a:pt x="99" y="38"/>
                    </a:lnTo>
                    <a:lnTo>
                      <a:pt x="98" y="36"/>
                    </a:lnTo>
                    <a:lnTo>
                      <a:pt x="97" y="35"/>
                    </a:lnTo>
                    <a:lnTo>
                      <a:pt x="99" y="35"/>
                    </a:lnTo>
                    <a:lnTo>
                      <a:pt x="100" y="35"/>
                    </a:lnTo>
                    <a:lnTo>
                      <a:pt x="102" y="35"/>
                    </a:lnTo>
                    <a:lnTo>
                      <a:pt x="102" y="34"/>
                    </a:lnTo>
                    <a:lnTo>
                      <a:pt x="103" y="34"/>
                    </a:lnTo>
                    <a:lnTo>
                      <a:pt x="103" y="34"/>
                    </a:lnTo>
                    <a:lnTo>
                      <a:pt x="104" y="33"/>
                    </a:lnTo>
                    <a:lnTo>
                      <a:pt x="104" y="33"/>
                    </a:lnTo>
                    <a:lnTo>
                      <a:pt x="103" y="33"/>
                    </a:lnTo>
                    <a:lnTo>
                      <a:pt x="102" y="33"/>
                    </a:lnTo>
                    <a:lnTo>
                      <a:pt x="100" y="33"/>
                    </a:lnTo>
                    <a:lnTo>
                      <a:pt x="100" y="33"/>
                    </a:lnTo>
                    <a:lnTo>
                      <a:pt x="99" y="33"/>
                    </a:lnTo>
                    <a:lnTo>
                      <a:pt x="99" y="32"/>
                    </a:lnTo>
                    <a:lnTo>
                      <a:pt x="102" y="31"/>
                    </a:lnTo>
                    <a:lnTo>
                      <a:pt x="102" y="31"/>
                    </a:lnTo>
                    <a:lnTo>
                      <a:pt x="101" y="31"/>
                    </a:lnTo>
                    <a:lnTo>
                      <a:pt x="101" y="30"/>
                    </a:lnTo>
                    <a:lnTo>
                      <a:pt x="99" y="30"/>
                    </a:lnTo>
                    <a:lnTo>
                      <a:pt x="99" y="31"/>
                    </a:lnTo>
                    <a:lnTo>
                      <a:pt x="99" y="31"/>
                    </a:lnTo>
                    <a:lnTo>
                      <a:pt x="96" y="33"/>
                    </a:lnTo>
                    <a:lnTo>
                      <a:pt x="95" y="32"/>
                    </a:lnTo>
                    <a:lnTo>
                      <a:pt x="96" y="31"/>
                    </a:lnTo>
                    <a:lnTo>
                      <a:pt x="96" y="30"/>
                    </a:lnTo>
                    <a:lnTo>
                      <a:pt x="94" y="30"/>
                    </a:lnTo>
                    <a:lnTo>
                      <a:pt x="93" y="30"/>
                    </a:lnTo>
                    <a:lnTo>
                      <a:pt x="95" y="28"/>
                    </a:lnTo>
                    <a:lnTo>
                      <a:pt x="95" y="29"/>
                    </a:lnTo>
                    <a:lnTo>
                      <a:pt x="97" y="28"/>
                    </a:lnTo>
                    <a:lnTo>
                      <a:pt x="97" y="28"/>
                    </a:lnTo>
                    <a:lnTo>
                      <a:pt x="98" y="28"/>
                    </a:lnTo>
                    <a:lnTo>
                      <a:pt x="98" y="28"/>
                    </a:lnTo>
                    <a:lnTo>
                      <a:pt x="98" y="28"/>
                    </a:lnTo>
                    <a:lnTo>
                      <a:pt x="100" y="26"/>
                    </a:lnTo>
                    <a:lnTo>
                      <a:pt x="100" y="28"/>
                    </a:lnTo>
                    <a:lnTo>
                      <a:pt x="101" y="28"/>
                    </a:lnTo>
                    <a:lnTo>
                      <a:pt x="104" y="28"/>
                    </a:lnTo>
                    <a:lnTo>
                      <a:pt x="106" y="27"/>
                    </a:lnTo>
                    <a:lnTo>
                      <a:pt x="109" y="25"/>
                    </a:lnTo>
                    <a:lnTo>
                      <a:pt x="112" y="25"/>
                    </a:lnTo>
                    <a:lnTo>
                      <a:pt x="114" y="25"/>
                    </a:lnTo>
                    <a:lnTo>
                      <a:pt x="114" y="26"/>
                    </a:lnTo>
                    <a:lnTo>
                      <a:pt x="115" y="27"/>
                    </a:lnTo>
                    <a:lnTo>
                      <a:pt x="114" y="27"/>
                    </a:lnTo>
                    <a:lnTo>
                      <a:pt x="114" y="29"/>
                    </a:lnTo>
                    <a:lnTo>
                      <a:pt x="117" y="28"/>
                    </a:lnTo>
                    <a:lnTo>
                      <a:pt x="117" y="32"/>
                    </a:lnTo>
                    <a:lnTo>
                      <a:pt x="119" y="33"/>
                    </a:lnTo>
                    <a:lnTo>
                      <a:pt x="118" y="34"/>
                    </a:lnTo>
                    <a:lnTo>
                      <a:pt x="119" y="34"/>
                    </a:lnTo>
                    <a:lnTo>
                      <a:pt x="117" y="35"/>
                    </a:lnTo>
                    <a:lnTo>
                      <a:pt x="117" y="38"/>
                    </a:lnTo>
                    <a:lnTo>
                      <a:pt x="119" y="39"/>
                    </a:lnTo>
                    <a:lnTo>
                      <a:pt x="121" y="39"/>
                    </a:lnTo>
                    <a:lnTo>
                      <a:pt x="123" y="40"/>
                    </a:lnTo>
                    <a:lnTo>
                      <a:pt x="122" y="42"/>
                    </a:lnTo>
                    <a:lnTo>
                      <a:pt x="123" y="43"/>
                    </a:lnTo>
                    <a:lnTo>
                      <a:pt x="123" y="47"/>
                    </a:lnTo>
                    <a:close/>
                    <a:moveTo>
                      <a:pt x="89" y="16"/>
                    </a:moveTo>
                    <a:lnTo>
                      <a:pt x="90" y="17"/>
                    </a:lnTo>
                    <a:lnTo>
                      <a:pt x="92" y="16"/>
                    </a:lnTo>
                    <a:lnTo>
                      <a:pt x="93" y="19"/>
                    </a:lnTo>
                    <a:lnTo>
                      <a:pt x="94" y="20"/>
                    </a:lnTo>
                    <a:lnTo>
                      <a:pt x="91" y="21"/>
                    </a:lnTo>
                    <a:lnTo>
                      <a:pt x="89" y="21"/>
                    </a:lnTo>
                    <a:lnTo>
                      <a:pt x="88" y="21"/>
                    </a:lnTo>
                    <a:lnTo>
                      <a:pt x="87" y="21"/>
                    </a:lnTo>
                    <a:lnTo>
                      <a:pt x="85" y="20"/>
                    </a:lnTo>
                    <a:lnTo>
                      <a:pt x="85" y="20"/>
                    </a:lnTo>
                    <a:lnTo>
                      <a:pt x="84" y="18"/>
                    </a:lnTo>
                    <a:lnTo>
                      <a:pt x="88" y="16"/>
                    </a:lnTo>
                    <a:lnTo>
                      <a:pt x="89" y="16"/>
                    </a:lnTo>
                    <a:close/>
                    <a:moveTo>
                      <a:pt x="102" y="20"/>
                    </a:moveTo>
                    <a:lnTo>
                      <a:pt x="97" y="21"/>
                    </a:lnTo>
                    <a:lnTo>
                      <a:pt x="95" y="20"/>
                    </a:lnTo>
                    <a:lnTo>
                      <a:pt x="95" y="19"/>
                    </a:lnTo>
                    <a:lnTo>
                      <a:pt x="95" y="19"/>
                    </a:lnTo>
                    <a:lnTo>
                      <a:pt x="94" y="17"/>
                    </a:lnTo>
                    <a:lnTo>
                      <a:pt x="95" y="14"/>
                    </a:lnTo>
                    <a:lnTo>
                      <a:pt x="99" y="14"/>
                    </a:lnTo>
                    <a:lnTo>
                      <a:pt x="100" y="15"/>
                    </a:lnTo>
                    <a:lnTo>
                      <a:pt x="100" y="17"/>
                    </a:lnTo>
                    <a:lnTo>
                      <a:pt x="102" y="17"/>
                    </a:lnTo>
                    <a:lnTo>
                      <a:pt x="102" y="18"/>
                    </a:lnTo>
                    <a:lnTo>
                      <a:pt x="102" y="20"/>
                    </a:lnTo>
                    <a:close/>
                    <a:moveTo>
                      <a:pt x="106" y="10"/>
                    </a:moveTo>
                    <a:lnTo>
                      <a:pt x="103" y="11"/>
                    </a:lnTo>
                    <a:lnTo>
                      <a:pt x="101" y="10"/>
                    </a:lnTo>
                    <a:lnTo>
                      <a:pt x="100" y="9"/>
                    </a:lnTo>
                    <a:lnTo>
                      <a:pt x="101" y="8"/>
                    </a:lnTo>
                    <a:lnTo>
                      <a:pt x="102" y="7"/>
                    </a:lnTo>
                    <a:lnTo>
                      <a:pt x="102" y="7"/>
                    </a:lnTo>
                    <a:lnTo>
                      <a:pt x="104" y="7"/>
                    </a:lnTo>
                    <a:lnTo>
                      <a:pt x="105" y="7"/>
                    </a:lnTo>
                    <a:lnTo>
                      <a:pt x="106" y="10"/>
                    </a:lnTo>
                    <a:close/>
                    <a:moveTo>
                      <a:pt x="111" y="19"/>
                    </a:moveTo>
                    <a:lnTo>
                      <a:pt x="104" y="19"/>
                    </a:lnTo>
                    <a:lnTo>
                      <a:pt x="104" y="19"/>
                    </a:lnTo>
                    <a:lnTo>
                      <a:pt x="104" y="18"/>
                    </a:lnTo>
                    <a:lnTo>
                      <a:pt x="103" y="16"/>
                    </a:lnTo>
                    <a:lnTo>
                      <a:pt x="102" y="14"/>
                    </a:lnTo>
                    <a:lnTo>
                      <a:pt x="103" y="13"/>
                    </a:lnTo>
                    <a:lnTo>
                      <a:pt x="104" y="13"/>
                    </a:lnTo>
                    <a:lnTo>
                      <a:pt x="107" y="12"/>
                    </a:lnTo>
                    <a:lnTo>
                      <a:pt x="112" y="10"/>
                    </a:lnTo>
                    <a:lnTo>
                      <a:pt x="111" y="9"/>
                    </a:lnTo>
                    <a:lnTo>
                      <a:pt x="111" y="9"/>
                    </a:lnTo>
                    <a:lnTo>
                      <a:pt x="108" y="9"/>
                    </a:lnTo>
                    <a:lnTo>
                      <a:pt x="107" y="7"/>
                    </a:lnTo>
                    <a:lnTo>
                      <a:pt x="107" y="6"/>
                    </a:lnTo>
                    <a:lnTo>
                      <a:pt x="107" y="5"/>
                    </a:lnTo>
                    <a:lnTo>
                      <a:pt x="109" y="5"/>
                    </a:lnTo>
                    <a:lnTo>
                      <a:pt x="110" y="5"/>
                    </a:lnTo>
                    <a:lnTo>
                      <a:pt x="111" y="8"/>
                    </a:lnTo>
                    <a:lnTo>
                      <a:pt x="111" y="9"/>
                    </a:lnTo>
                    <a:lnTo>
                      <a:pt x="111" y="9"/>
                    </a:lnTo>
                    <a:lnTo>
                      <a:pt x="112" y="9"/>
                    </a:lnTo>
                    <a:lnTo>
                      <a:pt x="113" y="10"/>
                    </a:lnTo>
                    <a:lnTo>
                      <a:pt x="113" y="10"/>
                    </a:lnTo>
                    <a:lnTo>
                      <a:pt x="112" y="14"/>
                    </a:lnTo>
                    <a:lnTo>
                      <a:pt x="112" y="14"/>
                    </a:lnTo>
                    <a:lnTo>
                      <a:pt x="111" y="16"/>
                    </a:lnTo>
                    <a:lnTo>
                      <a:pt x="112" y="19"/>
                    </a:lnTo>
                    <a:lnTo>
                      <a:pt x="111" y="19"/>
                    </a:lnTo>
                    <a:close/>
                    <a:moveTo>
                      <a:pt x="93" y="7"/>
                    </a:moveTo>
                    <a:lnTo>
                      <a:pt x="90" y="9"/>
                    </a:lnTo>
                    <a:lnTo>
                      <a:pt x="87" y="9"/>
                    </a:lnTo>
                    <a:lnTo>
                      <a:pt x="85" y="7"/>
                    </a:lnTo>
                    <a:lnTo>
                      <a:pt x="81" y="5"/>
                    </a:lnTo>
                    <a:lnTo>
                      <a:pt x="81" y="5"/>
                    </a:lnTo>
                    <a:lnTo>
                      <a:pt x="82" y="2"/>
                    </a:lnTo>
                    <a:lnTo>
                      <a:pt x="84" y="1"/>
                    </a:lnTo>
                    <a:lnTo>
                      <a:pt x="91" y="0"/>
                    </a:lnTo>
                    <a:lnTo>
                      <a:pt x="93" y="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14" name="Freeform 50">
                <a:extLst>
                  <a:ext uri="{FF2B5EF4-FFF2-40B4-BE49-F238E27FC236}">
                    <a16:creationId xmlns:a16="http://schemas.microsoft.com/office/drawing/2014/main" id="{00000000-0008-0000-0300-00004E0400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4" y="413"/>
                <a:ext cx="182" cy="184"/>
              </a:xfrm>
              <a:custGeom>
                <a:avLst/>
                <a:gdLst>
                  <a:gd name="T0" fmla="*/ 94 w 182"/>
                  <a:gd name="T1" fmla="*/ 40 h 184"/>
                  <a:gd name="T2" fmla="*/ 94 w 182"/>
                  <a:gd name="T3" fmla="*/ 32 h 184"/>
                  <a:gd name="T4" fmla="*/ 97 w 182"/>
                  <a:gd name="T5" fmla="*/ 18 h 184"/>
                  <a:gd name="T6" fmla="*/ 107 w 182"/>
                  <a:gd name="T7" fmla="*/ 11 h 184"/>
                  <a:gd name="T8" fmla="*/ 146 w 182"/>
                  <a:gd name="T9" fmla="*/ 6 h 184"/>
                  <a:gd name="T10" fmla="*/ 124 w 182"/>
                  <a:gd name="T11" fmla="*/ 12 h 184"/>
                  <a:gd name="T12" fmla="*/ 115 w 182"/>
                  <a:gd name="T13" fmla="*/ 5 h 184"/>
                  <a:gd name="T14" fmla="*/ 115 w 182"/>
                  <a:gd name="T15" fmla="*/ 7 h 184"/>
                  <a:gd name="T16" fmla="*/ 106 w 182"/>
                  <a:gd name="T17" fmla="*/ 12 h 184"/>
                  <a:gd name="T18" fmla="*/ 106 w 182"/>
                  <a:gd name="T19" fmla="*/ 17 h 184"/>
                  <a:gd name="T20" fmla="*/ 104 w 182"/>
                  <a:gd name="T21" fmla="*/ 21 h 184"/>
                  <a:gd name="T22" fmla="*/ 126 w 182"/>
                  <a:gd name="T23" fmla="*/ 13 h 184"/>
                  <a:gd name="T24" fmla="*/ 113 w 182"/>
                  <a:gd name="T25" fmla="*/ 17 h 184"/>
                  <a:gd name="T26" fmla="*/ 104 w 182"/>
                  <a:gd name="T27" fmla="*/ 26 h 184"/>
                  <a:gd name="T28" fmla="*/ 109 w 182"/>
                  <a:gd name="T29" fmla="*/ 35 h 184"/>
                  <a:gd name="T30" fmla="*/ 101 w 182"/>
                  <a:gd name="T31" fmla="*/ 46 h 184"/>
                  <a:gd name="T32" fmla="*/ 91 w 182"/>
                  <a:gd name="T33" fmla="*/ 38 h 184"/>
                  <a:gd name="T34" fmla="*/ 81 w 182"/>
                  <a:gd name="T35" fmla="*/ 43 h 184"/>
                  <a:gd name="T36" fmla="*/ 73 w 182"/>
                  <a:gd name="T37" fmla="*/ 46 h 184"/>
                  <a:gd name="T38" fmla="*/ 68 w 182"/>
                  <a:gd name="T39" fmla="*/ 56 h 184"/>
                  <a:gd name="T40" fmla="*/ 61 w 182"/>
                  <a:gd name="T41" fmla="*/ 68 h 184"/>
                  <a:gd name="T42" fmla="*/ 56 w 182"/>
                  <a:gd name="T43" fmla="*/ 78 h 184"/>
                  <a:gd name="T44" fmla="*/ 47 w 182"/>
                  <a:gd name="T45" fmla="*/ 91 h 184"/>
                  <a:gd name="T46" fmla="*/ 52 w 182"/>
                  <a:gd name="T47" fmla="*/ 92 h 184"/>
                  <a:gd name="T48" fmla="*/ 58 w 182"/>
                  <a:gd name="T49" fmla="*/ 103 h 184"/>
                  <a:gd name="T50" fmla="*/ 78 w 182"/>
                  <a:gd name="T51" fmla="*/ 91 h 184"/>
                  <a:gd name="T52" fmla="*/ 83 w 182"/>
                  <a:gd name="T53" fmla="*/ 81 h 184"/>
                  <a:gd name="T54" fmla="*/ 88 w 182"/>
                  <a:gd name="T55" fmla="*/ 75 h 184"/>
                  <a:gd name="T56" fmla="*/ 94 w 182"/>
                  <a:gd name="T57" fmla="*/ 71 h 184"/>
                  <a:gd name="T58" fmla="*/ 89 w 182"/>
                  <a:gd name="T59" fmla="*/ 81 h 184"/>
                  <a:gd name="T60" fmla="*/ 95 w 182"/>
                  <a:gd name="T61" fmla="*/ 84 h 184"/>
                  <a:gd name="T62" fmla="*/ 83 w 182"/>
                  <a:gd name="T63" fmla="*/ 94 h 184"/>
                  <a:gd name="T64" fmla="*/ 82 w 182"/>
                  <a:gd name="T65" fmla="*/ 98 h 184"/>
                  <a:gd name="T66" fmla="*/ 80 w 182"/>
                  <a:gd name="T67" fmla="*/ 110 h 184"/>
                  <a:gd name="T68" fmla="*/ 60 w 182"/>
                  <a:gd name="T69" fmla="*/ 108 h 184"/>
                  <a:gd name="T70" fmla="*/ 52 w 182"/>
                  <a:gd name="T71" fmla="*/ 115 h 184"/>
                  <a:gd name="T72" fmla="*/ 51 w 182"/>
                  <a:gd name="T73" fmla="*/ 102 h 184"/>
                  <a:gd name="T74" fmla="*/ 36 w 182"/>
                  <a:gd name="T75" fmla="*/ 100 h 184"/>
                  <a:gd name="T76" fmla="*/ 37 w 182"/>
                  <a:gd name="T77" fmla="*/ 106 h 184"/>
                  <a:gd name="T78" fmla="*/ 33 w 182"/>
                  <a:gd name="T79" fmla="*/ 112 h 184"/>
                  <a:gd name="T80" fmla="*/ 27 w 182"/>
                  <a:gd name="T81" fmla="*/ 107 h 184"/>
                  <a:gd name="T82" fmla="*/ 22 w 182"/>
                  <a:gd name="T83" fmla="*/ 114 h 184"/>
                  <a:gd name="T84" fmla="*/ 10 w 182"/>
                  <a:gd name="T85" fmla="*/ 123 h 184"/>
                  <a:gd name="T86" fmla="*/ 2 w 182"/>
                  <a:gd name="T87" fmla="*/ 128 h 184"/>
                  <a:gd name="T88" fmla="*/ 22 w 182"/>
                  <a:gd name="T89" fmla="*/ 126 h 184"/>
                  <a:gd name="T90" fmla="*/ 33 w 182"/>
                  <a:gd name="T91" fmla="*/ 141 h 184"/>
                  <a:gd name="T92" fmla="*/ 27 w 182"/>
                  <a:gd name="T93" fmla="*/ 167 h 184"/>
                  <a:gd name="T94" fmla="*/ 45 w 182"/>
                  <a:gd name="T95" fmla="*/ 177 h 184"/>
                  <a:gd name="T96" fmla="*/ 76 w 182"/>
                  <a:gd name="T97" fmla="*/ 158 h 184"/>
                  <a:gd name="T98" fmla="*/ 95 w 182"/>
                  <a:gd name="T99" fmla="*/ 175 h 184"/>
                  <a:gd name="T100" fmla="*/ 118 w 182"/>
                  <a:gd name="T101" fmla="*/ 183 h 184"/>
                  <a:gd name="T102" fmla="*/ 114 w 182"/>
                  <a:gd name="T103" fmla="*/ 162 h 184"/>
                  <a:gd name="T104" fmla="*/ 119 w 182"/>
                  <a:gd name="T105" fmla="*/ 140 h 184"/>
                  <a:gd name="T106" fmla="*/ 114 w 182"/>
                  <a:gd name="T107" fmla="*/ 120 h 184"/>
                  <a:gd name="T108" fmla="*/ 119 w 182"/>
                  <a:gd name="T109" fmla="*/ 102 h 184"/>
                  <a:gd name="T110" fmla="*/ 129 w 182"/>
                  <a:gd name="T111" fmla="*/ 86 h 184"/>
                  <a:gd name="T112" fmla="*/ 146 w 182"/>
                  <a:gd name="T113" fmla="*/ 71 h 184"/>
                  <a:gd name="T114" fmla="*/ 168 w 182"/>
                  <a:gd name="T115" fmla="*/ 75 h 184"/>
                  <a:gd name="T116" fmla="*/ 177 w 182"/>
                  <a:gd name="T117" fmla="*/ 62 h 184"/>
                  <a:gd name="T118" fmla="*/ 163 w 182"/>
                  <a:gd name="T119" fmla="*/ 39 h 184"/>
                  <a:gd name="T120" fmla="*/ 175 w 182"/>
                  <a:gd name="T121" fmla="*/ 17 h 184"/>
                  <a:gd name="T122" fmla="*/ 23 w 182"/>
                  <a:gd name="T123" fmla="*/ 81 h 184"/>
                  <a:gd name="T124" fmla="*/ 23 w 182"/>
                  <a:gd name="T125" fmla="*/ 9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2" h="184">
                    <a:moveTo>
                      <a:pt x="112" y="3"/>
                    </a:moveTo>
                    <a:lnTo>
                      <a:pt x="109" y="2"/>
                    </a:lnTo>
                    <a:lnTo>
                      <a:pt x="106" y="3"/>
                    </a:lnTo>
                    <a:lnTo>
                      <a:pt x="104" y="6"/>
                    </a:lnTo>
                    <a:lnTo>
                      <a:pt x="106" y="7"/>
                    </a:lnTo>
                    <a:lnTo>
                      <a:pt x="112" y="3"/>
                    </a:lnTo>
                    <a:close/>
                    <a:moveTo>
                      <a:pt x="94" y="30"/>
                    </a:moveTo>
                    <a:lnTo>
                      <a:pt x="96" y="32"/>
                    </a:lnTo>
                    <a:lnTo>
                      <a:pt x="98" y="34"/>
                    </a:lnTo>
                    <a:lnTo>
                      <a:pt x="98" y="30"/>
                    </a:lnTo>
                    <a:lnTo>
                      <a:pt x="98" y="30"/>
                    </a:lnTo>
                    <a:lnTo>
                      <a:pt x="94" y="30"/>
                    </a:lnTo>
                    <a:close/>
                    <a:moveTo>
                      <a:pt x="93" y="37"/>
                    </a:moveTo>
                    <a:lnTo>
                      <a:pt x="93" y="37"/>
                    </a:lnTo>
                    <a:lnTo>
                      <a:pt x="94" y="40"/>
                    </a:lnTo>
                    <a:lnTo>
                      <a:pt x="95" y="39"/>
                    </a:lnTo>
                    <a:lnTo>
                      <a:pt x="96" y="39"/>
                    </a:lnTo>
                    <a:lnTo>
                      <a:pt x="97" y="40"/>
                    </a:lnTo>
                    <a:lnTo>
                      <a:pt x="98" y="41"/>
                    </a:lnTo>
                    <a:lnTo>
                      <a:pt x="98" y="42"/>
                    </a:lnTo>
                    <a:lnTo>
                      <a:pt x="100" y="42"/>
                    </a:lnTo>
                    <a:lnTo>
                      <a:pt x="101" y="39"/>
                    </a:lnTo>
                    <a:lnTo>
                      <a:pt x="100" y="39"/>
                    </a:lnTo>
                    <a:lnTo>
                      <a:pt x="98" y="38"/>
                    </a:lnTo>
                    <a:lnTo>
                      <a:pt x="98" y="36"/>
                    </a:lnTo>
                    <a:lnTo>
                      <a:pt x="95" y="33"/>
                    </a:lnTo>
                    <a:lnTo>
                      <a:pt x="94" y="33"/>
                    </a:lnTo>
                    <a:lnTo>
                      <a:pt x="94" y="33"/>
                    </a:lnTo>
                    <a:lnTo>
                      <a:pt x="94" y="32"/>
                    </a:lnTo>
                    <a:lnTo>
                      <a:pt x="94" y="32"/>
                    </a:lnTo>
                    <a:lnTo>
                      <a:pt x="93" y="31"/>
                    </a:lnTo>
                    <a:lnTo>
                      <a:pt x="92" y="31"/>
                    </a:lnTo>
                    <a:lnTo>
                      <a:pt x="91" y="33"/>
                    </a:lnTo>
                    <a:lnTo>
                      <a:pt x="91" y="34"/>
                    </a:lnTo>
                    <a:lnTo>
                      <a:pt x="93" y="35"/>
                    </a:lnTo>
                    <a:lnTo>
                      <a:pt x="93" y="35"/>
                    </a:lnTo>
                    <a:lnTo>
                      <a:pt x="94" y="36"/>
                    </a:lnTo>
                    <a:lnTo>
                      <a:pt x="94" y="36"/>
                    </a:lnTo>
                    <a:lnTo>
                      <a:pt x="93" y="37"/>
                    </a:lnTo>
                    <a:close/>
                    <a:moveTo>
                      <a:pt x="89" y="17"/>
                    </a:moveTo>
                    <a:lnTo>
                      <a:pt x="91" y="16"/>
                    </a:lnTo>
                    <a:lnTo>
                      <a:pt x="91" y="17"/>
                    </a:lnTo>
                    <a:lnTo>
                      <a:pt x="92" y="18"/>
                    </a:lnTo>
                    <a:lnTo>
                      <a:pt x="94" y="19"/>
                    </a:lnTo>
                    <a:lnTo>
                      <a:pt x="97" y="18"/>
                    </a:lnTo>
                    <a:lnTo>
                      <a:pt x="98" y="17"/>
                    </a:lnTo>
                    <a:lnTo>
                      <a:pt x="98" y="16"/>
                    </a:lnTo>
                    <a:lnTo>
                      <a:pt x="98" y="15"/>
                    </a:lnTo>
                    <a:lnTo>
                      <a:pt x="94" y="10"/>
                    </a:lnTo>
                    <a:lnTo>
                      <a:pt x="93" y="9"/>
                    </a:lnTo>
                    <a:lnTo>
                      <a:pt x="87" y="13"/>
                    </a:lnTo>
                    <a:lnTo>
                      <a:pt x="86" y="12"/>
                    </a:lnTo>
                    <a:lnTo>
                      <a:pt x="84" y="14"/>
                    </a:lnTo>
                    <a:lnTo>
                      <a:pt x="83" y="17"/>
                    </a:lnTo>
                    <a:lnTo>
                      <a:pt x="83" y="18"/>
                    </a:lnTo>
                    <a:lnTo>
                      <a:pt x="83" y="18"/>
                    </a:lnTo>
                    <a:lnTo>
                      <a:pt x="87" y="18"/>
                    </a:lnTo>
                    <a:lnTo>
                      <a:pt x="89" y="17"/>
                    </a:lnTo>
                    <a:close/>
                    <a:moveTo>
                      <a:pt x="107" y="11"/>
                    </a:moveTo>
                    <a:lnTo>
                      <a:pt x="107" y="11"/>
                    </a:lnTo>
                    <a:lnTo>
                      <a:pt x="107" y="11"/>
                    </a:lnTo>
                    <a:lnTo>
                      <a:pt x="107" y="11"/>
                    </a:lnTo>
                    <a:close/>
                    <a:moveTo>
                      <a:pt x="178" y="3"/>
                    </a:moveTo>
                    <a:lnTo>
                      <a:pt x="175" y="4"/>
                    </a:lnTo>
                    <a:lnTo>
                      <a:pt x="174" y="3"/>
                    </a:lnTo>
                    <a:lnTo>
                      <a:pt x="164" y="5"/>
                    </a:lnTo>
                    <a:lnTo>
                      <a:pt x="163" y="5"/>
                    </a:lnTo>
                    <a:lnTo>
                      <a:pt x="160" y="4"/>
                    </a:lnTo>
                    <a:lnTo>
                      <a:pt x="157" y="5"/>
                    </a:lnTo>
                    <a:lnTo>
                      <a:pt x="156" y="5"/>
                    </a:lnTo>
                    <a:lnTo>
                      <a:pt x="155" y="5"/>
                    </a:lnTo>
                    <a:lnTo>
                      <a:pt x="152" y="4"/>
                    </a:lnTo>
                    <a:lnTo>
                      <a:pt x="149" y="4"/>
                    </a:lnTo>
                    <a:lnTo>
                      <a:pt x="148" y="6"/>
                    </a:lnTo>
                    <a:lnTo>
                      <a:pt x="146" y="6"/>
                    </a:lnTo>
                    <a:lnTo>
                      <a:pt x="145" y="9"/>
                    </a:lnTo>
                    <a:lnTo>
                      <a:pt x="143" y="9"/>
                    </a:lnTo>
                    <a:lnTo>
                      <a:pt x="144" y="11"/>
                    </a:lnTo>
                    <a:lnTo>
                      <a:pt x="144" y="12"/>
                    </a:lnTo>
                    <a:lnTo>
                      <a:pt x="142" y="12"/>
                    </a:lnTo>
                    <a:lnTo>
                      <a:pt x="140" y="13"/>
                    </a:lnTo>
                    <a:lnTo>
                      <a:pt x="139" y="15"/>
                    </a:lnTo>
                    <a:lnTo>
                      <a:pt x="138" y="14"/>
                    </a:lnTo>
                    <a:lnTo>
                      <a:pt x="135" y="14"/>
                    </a:lnTo>
                    <a:lnTo>
                      <a:pt x="134" y="12"/>
                    </a:lnTo>
                    <a:lnTo>
                      <a:pt x="132" y="12"/>
                    </a:lnTo>
                    <a:lnTo>
                      <a:pt x="129" y="11"/>
                    </a:lnTo>
                    <a:lnTo>
                      <a:pt x="126" y="13"/>
                    </a:lnTo>
                    <a:lnTo>
                      <a:pt x="126" y="13"/>
                    </a:lnTo>
                    <a:lnTo>
                      <a:pt x="124" y="12"/>
                    </a:lnTo>
                    <a:lnTo>
                      <a:pt x="124" y="11"/>
                    </a:lnTo>
                    <a:lnTo>
                      <a:pt x="123" y="10"/>
                    </a:lnTo>
                    <a:lnTo>
                      <a:pt x="123" y="10"/>
                    </a:lnTo>
                    <a:lnTo>
                      <a:pt x="123" y="9"/>
                    </a:lnTo>
                    <a:lnTo>
                      <a:pt x="122" y="9"/>
                    </a:lnTo>
                    <a:lnTo>
                      <a:pt x="122" y="10"/>
                    </a:lnTo>
                    <a:lnTo>
                      <a:pt x="121" y="10"/>
                    </a:lnTo>
                    <a:lnTo>
                      <a:pt x="120" y="9"/>
                    </a:lnTo>
                    <a:lnTo>
                      <a:pt x="120" y="6"/>
                    </a:lnTo>
                    <a:lnTo>
                      <a:pt x="120" y="6"/>
                    </a:lnTo>
                    <a:lnTo>
                      <a:pt x="120" y="6"/>
                    </a:lnTo>
                    <a:lnTo>
                      <a:pt x="118" y="5"/>
                    </a:lnTo>
                    <a:lnTo>
                      <a:pt x="117" y="5"/>
                    </a:lnTo>
                    <a:lnTo>
                      <a:pt x="117" y="5"/>
                    </a:lnTo>
                    <a:lnTo>
                      <a:pt x="115" y="5"/>
                    </a:lnTo>
                    <a:lnTo>
                      <a:pt x="118" y="2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6" y="1"/>
                    </a:lnTo>
                    <a:lnTo>
                      <a:pt x="113" y="4"/>
                    </a:lnTo>
                    <a:lnTo>
                      <a:pt x="112" y="6"/>
                    </a:lnTo>
                    <a:lnTo>
                      <a:pt x="112" y="7"/>
                    </a:lnTo>
                    <a:lnTo>
                      <a:pt x="111" y="7"/>
                    </a:lnTo>
                    <a:lnTo>
                      <a:pt x="111" y="8"/>
                    </a:lnTo>
                    <a:lnTo>
                      <a:pt x="112" y="8"/>
                    </a:lnTo>
                    <a:lnTo>
                      <a:pt x="113" y="7"/>
                    </a:lnTo>
                    <a:lnTo>
                      <a:pt x="115" y="7"/>
                    </a:lnTo>
                    <a:lnTo>
                      <a:pt x="115" y="7"/>
                    </a:lnTo>
                    <a:lnTo>
                      <a:pt x="115" y="7"/>
                    </a:lnTo>
                    <a:lnTo>
                      <a:pt x="114" y="8"/>
                    </a:lnTo>
                    <a:lnTo>
                      <a:pt x="113" y="9"/>
                    </a:lnTo>
                    <a:lnTo>
                      <a:pt x="112" y="10"/>
                    </a:lnTo>
                    <a:lnTo>
                      <a:pt x="110" y="9"/>
                    </a:lnTo>
                    <a:lnTo>
                      <a:pt x="110" y="8"/>
                    </a:lnTo>
                    <a:lnTo>
                      <a:pt x="109" y="9"/>
                    </a:lnTo>
                    <a:lnTo>
                      <a:pt x="108" y="9"/>
                    </a:lnTo>
                    <a:lnTo>
                      <a:pt x="108" y="10"/>
                    </a:lnTo>
                    <a:lnTo>
                      <a:pt x="107" y="11"/>
                    </a:lnTo>
                    <a:lnTo>
                      <a:pt x="110" y="11"/>
                    </a:lnTo>
                    <a:lnTo>
                      <a:pt x="112" y="11"/>
                    </a:lnTo>
                    <a:lnTo>
                      <a:pt x="110" y="13"/>
                    </a:lnTo>
                    <a:lnTo>
                      <a:pt x="108" y="12"/>
                    </a:lnTo>
                    <a:lnTo>
                      <a:pt x="106" y="12"/>
                    </a:lnTo>
                    <a:lnTo>
                      <a:pt x="106" y="13"/>
                    </a:lnTo>
                    <a:lnTo>
                      <a:pt x="105" y="13"/>
                    </a:lnTo>
                    <a:lnTo>
                      <a:pt x="105" y="13"/>
                    </a:lnTo>
                    <a:lnTo>
                      <a:pt x="106" y="15"/>
                    </a:lnTo>
                    <a:lnTo>
                      <a:pt x="104" y="15"/>
                    </a:lnTo>
                    <a:lnTo>
                      <a:pt x="103" y="14"/>
                    </a:lnTo>
                    <a:lnTo>
                      <a:pt x="103" y="14"/>
                    </a:lnTo>
                    <a:lnTo>
                      <a:pt x="101" y="14"/>
                    </a:lnTo>
                    <a:lnTo>
                      <a:pt x="99" y="17"/>
                    </a:lnTo>
                    <a:lnTo>
                      <a:pt x="99" y="17"/>
                    </a:lnTo>
                    <a:lnTo>
                      <a:pt x="98" y="18"/>
                    </a:lnTo>
                    <a:lnTo>
                      <a:pt x="99" y="18"/>
                    </a:lnTo>
                    <a:lnTo>
                      <a:pt x="101" y="17"/>
                    </a:lnTo>
                    <a:lnTo>
                      <a:pt x="104" y="17"/>
                    </a:lnTo>
                    <a:lnTo>
                      <a:pt x="106" y="17"/>
                    </a:lnTo>
                    <a:lnTo>
                      <a:pt x="103" y="18"/>
                    </a:lnTo>
                    <a:lnTo>
                      <a:pt x="99" y="19"/>
                    </a:lnTo>
                    <a:lnTo>
                      <a:pt x="98" y="20"/>
                    </a:lnTo>
                    <a:lnTo>
                      <a:pt x="97" y="21"/>
                    </a:lnTo>
                    <a:lnTo>
                      <a:pt x="101" y="22"/>
                    </a:lnTo>
                    <a:lnTo>
                      <a:pt x="101" y="23"/>
                    </a:lnTo>
                    <a:lnTo>
                      <a:pt x="97" y="25"/>
                    </a:lnTo>
                    <a:lnTo>
                      <a:pt x="95" y="26"/>
                    </a:lnTo>
                    <a:lnTo>
                      <a:pt x="97" y="26"/>
                    </a:lnTo>
                    <a:lnTo>
                      <a:pt x="98" y="26"/>
                    </a:lnTo>
                    <a:lnTo>
                      <a:pt x="101" y="25"/>
                    </a:lnTo>
                    <a:lnTo>
                      <a:pt x="102" y="23"/>
                    </a:lnTo>
                    <a:lnTo>
                      <a:pt x="103" y="22"/>
                    </a:lnTo>
                    <a:lnTo>
                      <a:pt x="103" y="21"/>
                    </a:lnTo>
                    <a:lnTo>
                      <a:pt x="104" y="21"/>
                    </a:lnTo>
                    <a:lnTo>
                      <a:pt x="106" y="21"/>
                    </a:lnTo>
                    <a:lnTo>
                      <a:pt x="108" y="20"/>
                    </a:lnTo>
                    <a:lnTo>
                      <a:pt x="108" y="18"/>
                    </a:lnTo>
                    <a:lnTo>
                      <a:pt x="109" y="17"/>
                    </a:lnTo>
                    <a:lnTo>
                      <a:pt x="110" y="17"/>
                    </a:lnTo>
                    <a:lnTo>
                      <a:pt x="111" y="16"/>
                    </a:lnTo>
                    <a:lnTo>
                      <a:pt x="113" y="15"/>
                    </a:lnTo>
                    <a:lnTo>
                      <a:pt x="115" y="14"/>
                    </a:lnTo>
                    <a:lnTo>
                      <a:pt x="117" y="14"/>
                    </a:lnTo>
                    <a:lnTo>
                      <a:pt x="118" y="13"/>
                    </a:lnTo>
                    <a:lnTo>
                      <a:pt x="120" y="12"/>
                    </a:lnTo>
                    <a:lnTo>
                      <a:pt x="122" y="12"/>
                    </a:lnTo>
                    <a:lnTo>
                      <a:pt x="124" y="13"/>
                    </a:lnTo>
                    <a:lnTo>
                      <a:pt x="124" y="14"/>
                    </a:lnTo>
                    <a:lnTo>
                      <a:pt x="126" y="13"/>
                    </a:lnTo>
                    <a:lnTo>
                      <a:pt x="127" y="14"/>
                    </a:lnTo>
                    <a:lnTo>
                      <a:pt x="129" y="16"/>
                    </a:lnTo>
                    <a:lnTo>
                      <a:pt x="129" y="16"/>
                    </a:lnTo>
                    <a:lnTo>
                      <a:pt x="129" y="17"/>
                    </a:lnTo>
                    <a:lnTo>
                      <a:pt x="128" y="17"/>
                    </a:lnTo>
                    <a:lnTo>
                      <a:pt x="127" y="16"/>
                    </a:lnTo>
                    <a:lnTo>
                      <a:pt x="126" y="15"/>
                    </a:lnTo>
                    <a:lnTo>
                      <a:pt x="124" y="15"/>
                    </a:lnTo>
                    <a:lnTo>
                      <a:pt x="123" y="14"/>
                    </a:lnTo>
                    <a:lnTo>
                      <a:pt x="122" y="14"/>
                    </a:lnTo>
                    <a:lnTo>
                      <a:pt x="120" y="14"/>
                    </a:lnTo>
                    <a:lnTo>
                      <a:pt x="119" y="14"/>
                    </a:lnTo>
                    <a:lnTo>
                      <a:pt x="117" y="15"/>
                    </a:lnTo>
                    <a:lnTo>
                      <a:pt x="116" y="15"/>
                    </a:lnTo>
                    <a:lnTo>
                      <a:pt x="113" y="17"/>
                    </a:lnTo>
                    <a:lnTo>
                      <a:pt x="112" y="17"/>
                    </a:lnTo>
                    <a:lnTo>
                      <a:pt x="110" y="19"/>
                    </a:lnTo>
                    <a:lnTo>
                      <a:pt x="111" y="20"/>
                    </a:lnTo>
                    <a:lnTo>
                      <a:pt x="108" y="21"/>
                    </a:lnTo>
                    <a:lnTo>
                      <a:pt x="111" y="22"/>
                    </a:lnTo>
                    <a:lnTo>
                      <a:pt x="114" y="22"/>
                    </a:lnTo>
                    <a:lnTo>
                      <a:pt x="113" y="23"/>
                    </a:lnTo>
                    <a:lnTo>
                      <a:pt x="111" y="24"/>
                    </a:lnTo>
                    <a:lnTo>
                      <a:pt x="108" y="24"/>
                    </a:lnTo>
                    <a:lnTo>
                      <a:pt x="107" y="24"/>
                    </a:lnTo>
                    <a:lnTo>
                      <a:pt x="107" y="25"/>
                    </a:lnTo>
                    <a:lnTo>
                      <a:pt x="107" y="26"/>
                    </a:lnTo>
                    <a:lnTo>
                      <a:pt x="106" y="26"/>
                    </a:lnTo>
                    <a:lnTo>
                      <a:pt x="105" y="25"/>
                    </a:lnTo>
                    <a:lnTo>
                      <a:pt x="104" y="26"/>
                    </a:lnTo>
                    <a:lnTo>
                      <a:pt x="102" y="28"/>
                    </a:lnTo>
                    <a:lnTo>
                      <a:pt x="101" y="28"/>
                    </a:lnTo>
                    <a:lnTo>
                      <a:pt x="101" y="29"/>
                    </a:lnTo>
                    <a:lnTo>
                      <a:pt x="101" y="31"/>
                    </a:lnTo>
                    <a:lnTo>
                      <a:pt x="101" y="32"/>
                    </a:lnTo>
                    <a:lnTo>
                      <a:pt x="100" y="35"/>
                    </a:lnTo>
                    <a:lnTo>
                      <a:pt x="99" y="37"/>
                    </a:lnTo>
                    <a:lnTo>
                      <a:pt x="101" y="38"/>
                    </a:lnTo>
                    <a:lnTo>
                      <a:pt x="102" y="38"/>
                    </a:lnTo>
                    <a:lnTo>
                      <a:pt x="102" y="38"/>
                    </a:lnTo>
                    <a:lnTo>
                      <a:pt x="105" y="36"/>
                    </a:lnTo>
                    <a:lnTo>
                      <a:pt x="106" y="35"/>
                    </a:lnTo>
                    <a:lnTo>
                      <a:pt x="107" y="36"/>
                    </a:lnTo>
                    <a:lnTo>
                      <a:pt x="108" y="35"/>
                    </a:lnTo>
                    <a:lnTo>
                      <a:pt x="109" y="35"/>
                    </a:lnTo>
                    <a:lnTo>
                      <a:pt x="109" y="36"/>
                    </a:lnTo>
                    <a:lnTo>
                      <a:pt x="109" y="36"/>
                    </a:lnTo>
                    <a:lnTo>
                      <a:pt x="109" y="37"/>
                    </a:lnTo>
                    <a:lnTo>
                      <a:pt x="105" y="39"/>
                    </a:lnTo>
                    <a:lnTo>
                      <a:pt x="104" y="40"/>
                    </a:lnTo>
                    <a:lnTo>
                      <a:pt x="102" y="41"/>
                    </a:lnTo>
                    <a:lnTo>
                      <a:pt x="102" y="43"/>
                    </a:lnTo>
                    <a:lnTo>
                      <a:pt x="104" y="43"/>
                    </a:lnTo>
                    <a:lnTo>
                      <a:pt x="105" y="42"/>
                    </a:lnTo>
                    <a:lnTo>
                      <a:pt x="106" y="43"/>
                    </a:lnTo>
                    <a:lnTo>
                      <a:pt x="106" y="44"/>
                    </a:lnTo>
                    <a:lnTo>
                      <a:pt x="105" y="45"/>
                    </a:lnTo>
                    <a:lnTo>
                      <a:pt x="104" y="45"/>
                    </a:lnTo>
                    <a:lnTo>
                      <a:pt x="102" y="46"/>
                    </a:lnTo>
                    <a:lnTo>
                      <a:pt x="101" y="46"/>
                    </a:lnTo>
                    <a:lnTo>
                      <a:pt x="100" y="48"/>
                    </a:lnTo>
                    <a:lnTo>
                      <a:pt x="99" y="48"/>
                    </a:lnTo>
                    <a:lnTo>
                      <a:pt x="98" y="50"/>
                    </a:lnTo>
                    <a:lnTo>
                      <a:pt x="96" y="51"/>
                    </a:lnTo>
                    <a:lnTo>
                      <a:pt x="96" y="52"/>
                    </a:lnTo>
                    <a:lnTo>
                      <a:pt x="94" y="52"/>
                    </a:lnTo>
                    <a:lnTo>
                      <a:pt x="96" y="48"/>
                    </a:lnTo>
                    <a:lnTo>
                      <a:pt x="97" y="46"/>
                    </a:lnTo>
                    <a:lnTo>
                      <a:pt x="98" y="46"/>
                    </a:lnTo>
                    <a:lnTo>
                      <a:pt x="97" y="45"/>
                    </a:lnTo>
                    <a:lnTo>
                      <a:pt x="97" y="44"/>
                    </a:lnTo>
                    <a:lnTo>
                      <a:pt x="93" y="45"/>
                    </a:lnTo>
                    <a:lnTo>
                      <a:pt x="94" y="42"/>
                    </a:lnTo>
                    <a:lnTo>
                      <a:pt x="91" y="40"/>
                    </a:lnTo>
                    <a:lnTo>
                      <a:pt x="91" y="38"/>
                    </a:lnTo>
                    <a:lnTo>
                      <a:pt x="91" y="37"/>
                    </a:lnTo>
                    <a:lnTo>
                      <a:pt x="89" y="35"/>
                    </a:lnTo>
                    <a:lnTo>
                      <a:pt x="88" y="34"/>
                    </a:lnTo>
                    <a:lnTo>
                      <a:pt x="87" y="35"/>
                    </a:lnTo>
                    <a:lnTo>
                      <a:pt x="88" y="37"/>
                    </a:lnTo>
                    <a:lnTo>
                      <a:pt x="88" y="39"/>
                    </a:lnTo>
                    <a:lnTo>
                      <a:pt x="88" y="41"/>
                    </a:lnTo>
                    <a:lnTo>
                      <a:pt x="86" y="40"/>
                    </a:lnTo>
                    <a:lnTo>
                      <a:pt x="86" y="40"/>
                    </a:lnTo>
                    <a:lnTo>
                      <a:pt x="85" y="40"/>
                    </a:lnTo>
                    <a:lnTo>
                      <a:pt x="84" y="40"/>
                    </a:lnTo>
                    <a:lnTo>
                      <a:pt x="84" y="42"/>
                    </a:lnTo>
                    <a:lnTo>
                      <a:pt x="83" y="42"/>
                    </a:lnTo>
                    <a:lnTo>
                      <a:pt x="81" y="42"/>
                    </a:lnTo>
                    <a:lnTo>
                      <a:pt x="81" y="43"/>
                    </a:lnTo>
                    <a:lnTo>
                      <a:pt x="83" y="44"/>
                    </a:lnTo>
                    <a:lnTo>
                      <a:pt x="83" y="45"/>
                    </a:lnTo>
                    <a:lnTo>
                      <a:pt x="84" y="46"/>
                    </a:lnTo>
                    <a:lnTo>
                      <a:pt x="84" y="47"/>
                    </a:lnTo>
                    <a:lnTo>
                      <a:pt x="83" y="48"/>
                    </a:lnTo>
                    <a:lnTo>
                      <a:pt x="81" y="47"/>
                    </a:lnTo>
                    <a:lnTo>
                      <a:pt x="81" y="47"/>
                    </a:lnTo>
                    <a:lnTo>
                      <a:pt x="77" y="43"/>
                    </a:lnTo>
                    <a:lnTo>
                      <a:pt x="77" y="43"/>
                    </a:lnTo>
                    <a:lnTo>
                      <a:pt x="76" y="44"/>
                    </a:lnTo>
                    <a:lnTo>
                      <a:pt x="77" y="45"/>
                    </a:lnTo>
                    <a:lnTo>
                      <a:pt x="76" y="46"/>
                    </a:lnTo>
                    <a:lnTo>
                      <a:pt x="76" y="45"/>
                    </a:lnTo>
                    <a:lnTo>
                      <a:pt x="75" y="44"/>
                    </a:lnTo>
                    <a:lnTo>
                      <a:pt x="73" y="46"/>
                    </a:lnTo>
                    <a:lnTo>
                      <a:pt x="74" y="47"/>
                    </a:lnTo>
                    <a:lnTo>
                      <a:pt x="76" y="47"/>
                    </a:lnTo>
                    <a:lnTo>
                      <a:pt x="76" y="47"/>
                    </a:lnTo>
                    <a:lnTo>
                      <a:pt x="78" y="50"/>
                    </a:lnTo>
                    <a:lnTo>
                      <a:pt x="77" y="51"/>
                    </a:lnTo>
                    <a:lnTo>
                      <a:pt x="75" y="48"/>
                    </a:lnTo>
                    <a:lnTo>
                      <a:pt x="75" y="49"/>
                    </a:lnTo>
                    <a:lnTo>
                      <a:pt x="73" y="50"/>
                    </a:lnTo>
                    <a:lnTo>
                      <a:pt x="74" y="52"/>
                    </a:lnTo>
                    <a:lnTo>
                      <a:pt x="74" y="53"/>
                    </a:lnTo>
                    <a:lnTo>
                      <a:pt x="72" y="54"/>
                    </a:lnTo>
                    <a:lnTo>
                      <a:pt x="71" y="54"/>
                    </a:lnTo>
                    <a:lnTo>
                      <a:pt x="70" y="53"/>
                    </a:lnTo>
                    <a:lnTo>
                      <a:pt x="70" y="54"/>
                    </a:lnTo>
                    <a:lnTo>
                      <a:pt x="68" y="56"/>
                    </a:lnTo>
                    <a:lnTo>
                      <a:pt x="69" y="58"/>
                    </a:lnTo>
                    <a:lnTo>
                      <a:pt x="68" y="58"/>
                    </a:lnTo>
                    <a:lnTo>
                      <a:pt x="66" y="59"/>
                    </a:lnTo>
                    <a:lnTo>
                      <a:pt x="65" y="62"/>
                    </a:lnTo>
                    <a:lnTo>
                      <a:pt x="63" y="63"/>
                    </a:lnTo>
                    <a:lnTo>
                      <a:pt x="64" y="64"/>
                    </a:lnTo>
                    <a:lnTo>
                      <a:pt x="65" y="65"/>
                    </a:lnTo>
                    <a:lnTo>
                      <a:pt x="64" y="66"/>
                    </a:lnTo>
                    <a:lnTo>
                      <a:pt x="63" y="66"/>
                    </a:lnTo>
                    <a:lnTo>
                      <a:pt x="62" y="65"/>
                    </a:lnTo>
                    <a:lnTo>
                      <a:pt x="60" y="64"/>
                    </a:lnTo>
                    <a:lnTo>
                      <a:pt x="61" y="66"/>
                    </a:lnTo>
                    <a:lnTo>
                      <a:pt x="61" y="68"/>
                    </a:lnTo>
                    <a:lnTo>
                      <a:pt x="61" y="68"/>
                    </a:lnTo>
                    <a:lnTo>
                      <a:pt x="61" y="68"/>
                    </a:lnTo>
                    <a:lnTo>
                      <a:pt x="61" y="69"/>
                    </a:lnTo>
                    <a:lnTo>
                      <a:pt x="59" y="71"/>
                    </a:lnTo>
                    <a:lnTo>
                      <a:pt x="58" y="73"/>
                    </a:lnTo>
                    <a:lnTo>
                      <a:pt x="59" y="73"/>
                    </a:lnTo>
                    <a:lnTo>
                      <a:pt x="62" y="72"/>
                    </a:lnTo>
                    <a:lnTo>
                      <a:pt x="62" y="74"/>
                    </a:lnTo>
                    <a:lnTo>
                      <a:pt x="64" y="74"/>
                    </a:lnTo>
                    <a:lnTo>
                      <a:pt x="64" y="75"/>
                    </a:lnTo>
                    <a:lnTo>
                      <a:pt x="65" y="77"/>
                    </a:lnTo>
                    <a:lnTo>
                      <a:pt x="64" y="77"/>
                    </a:lnTo>
                    <a:lnTo>
                      <a:pt x="63" y="76"/>
                    </a:lnTo>
                    <a:lnTo>
                      <a:pt x="60" y="78"/>
                    </a:lnTo>
                    <a:lnTo>
                      <a:pt x="57" y="78"/>
                    </a:lnTo>
                    <a:lnTo>
                      <a:pt x="57" y="78"/>
                    </a:lnTo>
                    <a:lnTo>
                      <a:pt x="56" y="78"/>
                    </a:lnTo>
                    <a:lnTo>
                      <a:pt x="54" y="78"/>
                    </a:lnTo>
                    <a:lnTo>
                      <a:pt x="54" y="79"/>
                    </a:lnTo>
                    <a:lnTo>
                      <a:pt x="54" y="80"/>
                    </a:lnTo>
                    <a:lnTo>
                      <a:pt x="54" y="81"/>
                    </a:lnTo>
                    <a:lnTo>
                      <a:pt x="52" y="82"/>
                    </a:lnTo>
                    <a:lnTo>
                      <a:pt x="52" y="82"/>
                    </a:lnTo>
                    <a:lnTo>
                      <a:pt x="50" y="82"/>
                    </a:lnTo>
                    <a:lnTo>
                      <a:pt x="47" y="82"/>
                    </a:lnTo>
                    <a:lnTo>
                      <a:pt x="45" y="85"/>
                    </a:lnTo>
                    <a:lnTo>
                      <a:pt x="50" y="85"/>
                    </a:lnTo>
                    <a:lnTo>
                      <a:pt x="51" y="86"/>
                    </a:lnTo>
                    <a:lnTo>
                      <a:pt x="48" y="86"/>
                    </a:lnTo>
                    <a:lnTo>
                      <a:pt x="45" y="87"/>
                    </a:lnTo>
                    <a:lnTo>
                      <a:pt x="44" y="92"/>
                    </a:lnTo>
                    <a:lnTo>
                      <a:pt x="47" y="91"/>
                    </a:lnTo>
                    <a:lnTo>
                      <a:pt x="48" y="90"/>
                    </a:lnTo>
                    <a:lnTo>
                      <a:pt x="50" y="90"/>
                    </a:lnTo>
                    <a:lnTo>
                      <a:pt x="52" y="89"/>
                    </a:lnTo>
                    <a:lnTo>
                      <a:pt x="53" y="89"/>
                    </a:lnTo>
                    <a:lnTo>
                      <a:pt x="55" y="87"/>
                    </a:lnTo>
                    <a:lnTo>
                      <a:pt x="58" y="86"/>
                    </a:lnTo>
                    <a:lnTo>
                      <a:pt x="61" y="86"/>
                    </a:lnTo>
                    <a:lnTo>
                      <a:pt x="60" y="86"/>
                    </a:lnTo>
                    <a:lnTo>
                      <a:pt x="59" y="86"/>
                    </a:lnTo>
                    <a:lnTo>
                      <a:pt x="59" y="88"/>
                    </a:lnTo>
                    <a:lnTo>
                      <a:pt x="59" y="89"/>
                    </a:lnTo>
                    <a:lnTo>
                      <a:pt x="57" y="90"/>
                    </a:lnTo>
                    <a:lnTo>
                      <a:pt x="56" y="90"/>
                    </a:lnTo>
                    <a:lnTo>
                      <a:pt x="53" y="90"/>
                    </a:lnTo>
                    <a:lnTo>
                      <a:pt x="52" y="92"/>
                    </a:lnTo>
                    <a:lnTo>
                      <a:pt x="52" y="93"/>
                    </a:lnTo>
                    <a:lnTo>
                      <a:pt x="53" y="94"/>
                    </a:lnTo>
                    <a:lnTo>
                      <a:pt x="52" y="94"/>
                    </a:lnTo>
                    <a:lnTo>
                      <a:pt x="52" y="94"/>
                    </a:lnTo>
                    <a:lnTo>
                      <a:pt x="52" y="95"/>
                    </a:lnTo>
                    <a:lnTo>
                      <a:pt x="53" y="97"/>
                    </a:lnTo>
                    <a:lnTo>
                      <a:pt x="54" y="97"/>
                    </a:lnTo>
                    <a:lnTo>
                      <a:pt x="54" y="97"/>
                    </a:lnTo>
                    <a:lnTo>
                      <a:pt x="54" y="98"/>
                    </a:lnTo>
                    <a:lnTo>
                      <a:pt x="54" y="100"/>
                    </a:lnTo>
                    <a:lnTo>
                      <a:pt x="54" y="100"/>
                    </a:lnTo>
                    <a:lnTo>
                      <a:pt x="54" y="102"/>
                    </a:lnTo>
                    <a:lnTo>
                      <a:pt x="55" y="102"/>
                    </a:lnTo>
                    <a:lnTo>
                      <a:pt x="56" y="103"/>
                    </a:lnTo>
                    <a:lnTo>
                      <a:pt x="58" y="103"/>
                    </a:lnTo>
                    <a:lnTo>
                      <a:pt x="58" y="103"/>
                    </a:lnTo>
                    <a:lnTo>
                      <a:pt x="61" y="102"/>
                    </a:lnTo>
                    <a:lnTo>
                      <a:pt x="61" y="102"/>
                    </a:lnTo>
                    <a:lnTo>
                      <a:pt x="63" y="101"/>
                    </a:lnTo>
                    <a:lnTo>
                      <a:pt x="63" y="100"/>
                    </a:lnTo>
                    <a:lnTo>
                      <a:pt x="66" y="99"/>
                    </a:lnTo>
                    <a:lnTo>
                      <a:pt x="69" y="98"/>
                    </a:lnTo>
                    <a:lnTo>
                      <a:pt x="70" y="97"/>
                    </a:lnTo>
                    <a:lnTo>
                      <a:pt x="72" y="96"/>
                    </a:lnTo>
                    <a:lnTo>
                      <a:pt x="73" y="95"/>
                    </a:lnTo>
                    <a:lnTo>
                      <a:pt x="73" y="95"/>
                    </a:lnTo>
                    <a:lnTo>
                      <a:pt x="75" y="94"/>
                    </a:lnTo>
                    <a:lnTo>
                      <a:pt x="77" y="92"/>
                    </a:lnTo>
                    <a:lnTo>
                      <a:pt x="77" y="92"/>
                    </a:lnTo>
                    <a:lnTo>
                      <a:pt x="78" y="91"/>
                    </a:lnTo>
                    <a:lnTo>
                      <a:pt x="81" y="91"/>
                    </a:lnTo>
                    <a:lnTo>
                      <a:pt x="82" y="90"/>
                    </a:lnTo>
                    <a:lnTo>
                      <a:pt x="83" y="89"/>
                    </a:lnTo>
                    <a:lnTo>
                      <a:pt x="84" y="88"/>
                    </a:lnTo>
                    <a:lnTo>
                      <a:pt x="85" y="86"/>
                    </a:lnTo>
                    <a:lnTo>
                      <a:pt x="85" y="85"/>
                    </a:lnTo>
                    <a:lnTo>
                      <a:pt x="86" y="84"/>
                    </a:lnTo>
                    <a:lnTo>
                      <a:pt x="86" y="84"/>
                    </a:lnTo>
                    <a:lnTo>
                      <a:pt x="87" y="82"/>
                    </a:lnTo>
                    <a:lnTo>
                      <a:pt x="87" y="80"/>
                    </a:lnTo>
                    <a:lnTo>
                      <a:pt x="86" y="79"/>
                    </a:lnTo>
                    <a:lnTo>
                      <a:pt x="85" y="80"/>
                    </a:lnTo>
                    <a:lnTo>
                      <a:pt x="85" y="80"/>
                    </a:lnTo>
                    <a:lnTo>
                      <a:pt x="84" y="81"/>
                    </a:lnTo>
                    <a:lnTo>
                      <a:pt x="83" y="81"/>
                    </a:lnTo>
                    <a:lnTo>
                      <a:pt x="81" y="82"/>
                    </a:lnTo>
                    <a:lnTo>
                      <a:pt x="79" y="83"/>
                    </a:lnTo>
                    <a:lnTo>
                      <a:pt x="77" y="84"/>
                    </a:lnTo>
                    <a:lnTo>
                      <a:pt x="77" y="84"/>
                    </a:lnTo>
                    <a:lnTo>
                      <a:pt x="76" y="84"/>
                    </a:lnTo>
                    <a:lnTo>
                      <a:pt x="75" y="84"/>
                    </a:lnTo>
                    <a:lnTo>
                      <a:pt x="75" y="84"/>
                    </a:lnTo>
                    <a:lnTo>
                      <a:pt x="75" y="83"/>
                    </a:lnTo>
                    <a:lnTo>
                      <a:pt x="77" y="82"/>
                    </a:lnTo>
                    <a:lnTo>
                      <a:pt x="79" y="81"/>
                    </a:lnTo>
                    <a:lnTo>
                      <a:pt x="81" y="81"/>
                    </a:lnTo>
                    <a:lnTo>
                      <a:pt x="82" y="80"/>
                    </a:lnTo>
                    <a:lnTo>
                      <a:pt x="84" y="78"/>
                    </a:lnTo>
                    <a:lnTo>
                      <a:pt x="86" y="77"/>
                    </a:lnTo>
                    <a:lnTo>
                      <a:pt x="88" y="75"/>
                    </a:lnTo>
                    <a:lnTo>
                      <a:pt x="90" y="74"/>
                    </a:lnTo>
                    <a:lnTo>
                      <a:pt x="91" y="73"/>
                    </a:lnTo>
                    <a:lnTo>
                      <a:pt x="92" y="72"/>
                    </a:lnTo>
                    <a:lnTo>
                      <a:pt x="92" y="71"/>
                    </a:lnTo>
                    <a:lnTo>
                      <a:pt x="93" y="69"/>
                    </a:lnTo>
                    <a:lnTo>
                      <a:pt x="93" y="68"/>
                    </a:lnTo>
                    <a:lnTo>
                      <a:pt x="96" y="67"/>
                    </a:lnTo>
                    <a:lnTo>
                      <a:pt x="96" y="66"/>
                    </a:lnTo>
                    <a:lnTo>
                      <a:pt x="97" y="66"/>
                    </a:lnTo>
                    <a:lnTo>
                      <a:pt x="97" y="66"/>
                    </a:lnTo>
                    <a:lnTo>
                      <a:pt x="98" y="67"/>
                    </a:lnTo>
                    <a:lnTo>
                      <a:pt x="97" y="68"/>
                    </a:lnTo>
                    <a:lnTo>
                      <a:pt x="96" y="69"/>
                    </a:lnTo>
                    <a:lnTo>
                      <a:pt x="94" y="70"/>
                    </a:lnTo>
                    <a:lnTo>
                      <a:pt x="94" y="71"/>
                    </a:lnTo>
                    <a:lnTo>
                      <a:pt x="97" y="71"/>
                    </a:lnTo>
                    <a:lnTo>
                      <a:pt x="99" y="72"/>
                    </a:lnTo>
                    <a:lnTo>
                      <a:pt x="100" y="72"/>
                    </a:lnTo>
                    <a:lnTo>
                      <a:pt x="101" y="72"/>
                    </a:lnTo>
                    <a:lnTo>
                      <a:pt x="101" y="73"/>
                    </a:lnTo>
                    <a:lnTo>
                      <a:pt x="101" y="73"/>
                    </a:lnTo>
                    <a:lnTo>
                      <a:pt x="101" y="74"/>
                    </a:lnTo>
                    <a:lnTo>
                      <a:pt x="98" y="75"/>
                    </a:lnTo>
                    <a:lnTo>
                      <a:pt x="98" y="75"/>
                    </a:lnTo>
                    <a:lnTo>
                      <a:pt x="97" y="75"/>
                    </a:lnTo>
                    <a:lnTo>
                      <a:pt x="96" y="75"/>
                    </a:lnTo>
                    <a:lnTo>
                      <a:pt x="94" y="76"/>
                    </a:lnTo>
                    <a:lnTo>
                      <a:pt x="91" y="78"/>
                    </a:lnTo>
                    <a:lnTo>
                      <a:pt x="89" y="80"/>
                    </a:lnTo>
                    <a:lnTo>
                      <a:pt x="89" y="81"/>
                    </a:lnTo>
                    <a:lnTo>
                      <a:pt x="90" y="82"/>
                    </a:lnTo>
                    <a:lnTo>
                      <a:pt x="90" y="83"/>
                    </a:lnTo>
                    <a:lnTo>
                      <a:pt x="92" y="83"/>
                    </a:lnTo>
                    <a:lnTo>
                      <a:pt x="93" y="82"/>
                    </a:lnTo>
                    <a:lnTo>
                      <a:pt x="95" y="81"/>
                    </a:lnTo>
                    <a:lnTo>
                      <a:pt x="95" y="81"/>
                    </a:lnTo>
                    <a:lnTo>
                      <a:pt x="95" y="80"/>
                    </a:lnTo>
                    <a:lnTo>
                      <a:pt x="96" y="78"/>
                    </a:lnTo>
                    <a:lnTo>
                      <a:pt x="97" y="77"/>
                    </a:lnTo>
                    <a:lnTo>
                      <a:pt x="98" y="77"/>
                    </a:lnTo>
                    <a:lnTo>
                      <a:pt x="98" y="80"/>
                    </a:lnTo>
                    <a:lnTo>
                      <a:pt x="97" y="81"/>
                    </a:lnTo>
                    <a:lnTo>
                      <a:pt x="97" y="82"/>
                    </a:lnTo>
                    <a:lnTo>
                      <a:pt x="95" y="83"/>
                    </a:lnTo>
                    <a:lnTo>
                      <a:pt x="95" y="84"/>
                    </a:lnTo>
                    <a:lnTo>
                      <a:pt x="97" y="84"/>
                    </a:lnTo>
                    <a:lnTo>
                      <a:pt x="98" y="84"/>
                    </a:lnTo>
                    <a:lnTo>
                      <a:pt x="99" y="85"/>
                    </a:lnTo>
                    <a:lnTo>
                      <a:pt x="99" y="85"/>
                    </a:lnTo>
                    <a:lnTo>
                      <a:pt x="99" y="86"/>
                    </a:lnTo>
                    <a:lnTo>
                      <a:pt x="98" y="88"/>
                    </a:lnTo>
                    <a:lnTo>
                      <a:pt x="95" y="89"/>
                    </a:lnTo>
                    <a:lnTo>
                      <a:pt x="93" y="89"/>
                    </a:lnTo>
                    <a:lnTo>
                      <a:pt x="92" y="90"/>
                    </a:lnTo>
                    <a:lnTo>
                      <a:pt x="90" y="92"/>
                    </a:lnTo>
                    <a:lnTo>
                      <a:pt x="90" y="92"/>
                    </a:lnTo>
                    <a:lnTo>
                      <a:pt x="88" y="92"/>
                    </a:lnTo>
                    <a:lnTo>
                      <a:pt x="85" y="92"/>
                    </a:lnTo>
                    <a:lnTo>
                      <a:pt x="84" y="93"/>
                    </a:lnTo>
                    <a:lnTo>
                      <a:pt x="83" y="94"/>
                    </a:lnTo>
                    <a:lnTo>
                      <a:pt x="82" y="94"/>
                    </a:lnTo>
                    <a:lnTo>
                      <a:pt x="81" y="96"/>
                    </a:lnTo>
                    <a:lnTo>
                      <a:pt x="81" y="96"/>
                    </a:lnTo>
                    <a:lnTo>
                      <a:pt x="79" y="96"/>
                    </a:lnTo>
                    <a:lnTo>
                      <a:pt x="78" y="97"/>
                    </a:lnTo>
                    <a:lnTo>
                      <a:pt x="77" y="98"/>
                    </a:lnTo>
                    <a:lnTo>
                      <a:pt x="76" y="98"/>
                    </a:lnTo>
                    <a:lnTo>
                      <a:pt x="76" y="99"/>
                    </a:lnTo>
                    <a:lnTo>
                      <a:pt x="74" y="100"/>
                    </a:lnTo>
                    <a:lnTo>
                      <a:pt x="75" y="101"/>
                    </a:lnTo>
                    <a:lnTo>
                      <a:pt x="76" y="101"/>
                    </a:lnTo>
                    <a:lnTo>
                      <a:pt x="77" y="100"/>
                    </a:lnTo>
                    <a:lnTo>
                      <a:pt x="79" y="100"/>
                    </a:lnTo>
                    <a:lnTo>
                      <a:pt x="80" y="99"/>
                    </a:lnTo>
                    <a:lnTo>
                      <a:pt x="82" y="98"/>
                    </a:lnTo>
                    <a:lnTo>
                      <a:pt x="82" y="98"/>
                    </a:lnTo>
                    <a:lnTo>
                      <a:pt x="83" y="98"/>
                    </a:lnTo>
                    <a:lnTo>
                      <a:pt x="83" y="98"/>
                    </a:lnTo>
                    <a:lnTo>
                      <a:pt x="83" y="100"/>
                    </a:lnTo>
                    <a:lnTo>
                      <a:pt x="83" y="101"/>
                    </a:lnTo>
                    <a:lnTo>
                      <a:pt x="82" y="101"/>
                    </a:lnTo>
                    <a:lnTo>
                      <a:pt x="82" y="102"/>
                    </a:lnTo>
                    <a:lnTo>
                      <a:pt x="80" y="102"/>
                    </a:lnTo>
                    <a:lnTo>
                      <a:pt x="78" y="103"/>
                    </a:lnTo>
                    <a:lnTo>
                      <a:pt x="78" y="105"/>
                    </a:lnTo>
                    <a:lnTo>
                      <a:pt x="79" y="106"/>
                    </a:lnTo>
                    <a:lnTo>
                      <a:pt x="83" y="107"/>
                    </a:lnTo>
                    <a:lnTo>
                      <a:pt x="82" y="109"/>
                    </a:lnTo>
                    <a:lnTo>
                      <a:pt x="81" y="109"/>
                    </a:lnTo>
                    <a:lnTo>
                      <a:pt x="80" y="110"/>
                    </a:lnTo>
                    <a:lnTo>
                      <a:pt x="78" y="110"/>
                    </a:lnTo>
                    <a:lnTo>
                      <a:pt x="77" y="110"/>
                    </a:lnTo>
                    <a:lnTo>
                      <a:pt x="77" y="109"/>
                    </a:lnTo>
                    <a:lnTo>
                      <a:pt x="74" y="109"/>
                    </a:lnTo>
                    <a:lnTo>
                      <a:pt x="72" y="109"/>
                    </a:lnTo>
                    <a:lnTo>
                      <a:pt x="71" y="109"/>
                    </a:lnTo>
                    <a:lnTo>
                      <a:pt x="70" y="108"/>
                    </a:lnTo>
                    <a:lnTo>
                      <a:pt x="69" y="107"/>
                    </a:lnTo>
                    <a:lnTo>
                      <a:pt x="68" y="108"/>
                    </a:lnTo>
                    <a:lnTo>
                      <a:pt x="66" y="109"/>
                    </a:lnTo>
                    <a:lnTo>
                      <a:pt x="66" y="108"/>
                    </a:lnTo>
                    <a:lnTo>
                      <a:pt x="65" y="108"/>
                    </a:lnTo>
                    <a:lnTo>
                      <a:pt x="63" y="107"/>
                    </a:lnTo>
                    <a:lnTo>
                      <a:pt x="62" y="107"/>
                    </a:lnTo>
                    <a:lnTo>
                      <a:pt x="60" y="108"/>
                    </a:lnTo>
                    <a:lnTo>
                      <a:pt x="60" y="108"/>
                    </a:lnTo>
                    <a:lnTo>
                      <a:pt x="58" y="109"/>
                    </a:lnTo>
                    <a:lnTo>
                      <a:pt x="57" y="111"/>
                    </a:lnTo>
                    <a:lnTo>
                      <a:pt x="59" y="113"/>
                    </a:lnTo>
                    <a:lnTo>
                      <a:pt x="61" y="114"/>
                    </a:lnTo>
                    <a:lnTo>
                      <a:pt x="62" y="114"/>
                    </a:lnTo>
                    <a:lnTo>
                      <a:pt x="62" y="114"/>
                    </a:lnTo>
                    <a:lnTo>
                      <a:pt x="61" y="115"/>
                    </a:lnTo>
                    <a:lnTo>
                      <a:pt x="61" y="115"/>
                    </a:lnTo>
                    <a:lnTo>
                      <a:pt x="59" y="116"/>
                    </a:lnTo>
                    <a:lnTo>
                      <a:pt x="57" y="115"/>
                    </a:lnTo>
                    <a:lnTo>
                      <a:pt x="56" y="114"/>
                    </a:lnTo>
                    <a:lnTo>
                      <a:pt x="56" y="113"/>
                    </a:lnTo>
                    <a:lnTo>
                      <a:pt x="54" y="114"/>
                    </a:lnTo>
                    <a:lnTo>
                      <a:pt x="52" y="115"/>
                    </a:lnTo>
                    <a:lnTo>
                      <a:pt x="52" y="115"/>
                    </a:lnTo>
                    <a:lnTo>
                      <a:pt x="51" y="116"/>
                    </a:lnTo>
                    <a:lnTo>
                      <a:pt x="50" y="116"/>
                    </a:lnTo>
                    <a:lnTo>
                      <a:pt x="50" y="115"/>
                    </a:lnTo>
                    <a:lnTo>
                      <a:pt x="50" y="115"/>
                    </a:lnTo>
                    <a:lnTo>
                      <a:pt x="51" y="113"/>
                    </a:lnTo>
                    <a:lnTo>
                      <a:pt x="53" y="112"/>
                    </a:lnTo>
                    <a:lnTo>
                      <a:pt x="53" y="109"/>
                    </a:lnTo>
                    <a:lnTo>
                      <a:pt x="54" y="108"/>
                    </a:lnTo>
                    <a:lnTo>
                      <a:pt x="54" y="107"/>
                    </a:lnTo>
                    <a:lnTo>
                      <a:pt x="54" y="107"/>
                    </a:lnTo>
                    <a:lnTo>
                      <a:pt x="52" y="104"/>
                    </a:lnTo>
                    <a:lnTo>
                      <a:pt x="52" y="103"/>
                    </a:lnTo>
                    <a:lnTo>
                      <a:pt x="51" y="102"/>
                    </a:lnTo>
                    <a:lnTo>
                      <a:pt x="51" y="102"/>
                    </a:lnTo>
                    <a:lnTo>
                      <a:pt x="51" y="100"/>
                    </a:lnTo>
                    <a:lnTo>
                      <a:pt x="50" y="99"/>
                    </a:lnTo>
                    <a:lnTo>
                      <a:pt x="50" y="96"/>
                    </a:lnTo>
                    <a:lnTo>
                      <a:pt x="50" y="94"/>
                    </a:lnTo>
                    <a:lnTo>
                      <a:pt x="49" y="93"/>
                    </a:lnTo>
                    <a:lnTo>
                      <a:pt x="47" y="94"/>
                    </a:lnTo>
                    <a:lnTo>
                      <a:pt x="45" y="94"/>
                    </a:lnTo>
                    <a:lnTo>
                      <a:pt x="43" y="96"/>
                    </a:lnTo>
                    <a:lnTo>
                      <a:pt x="44" y="98"/>
                    </a:lnTo>
                    <a:lnTo>
                      <a:pt x="43" y="98"/>
                    </a:lnTo>
                    <a:lnTo>
                      <a:pt x="41" y="98"/>
                    </a:lnTo>
                    <a:lnTo>
                      <a:pt x="39" y="100"/>
                    </a:lnTo>
                    <a:lnTo>
                      <a:pt x="38" y="98"/>
                    </a:lnTo>
                    <a:lnTo>
                      <a:pt x="37" y="100"/>
                    </a:lnTo>
                    <a:lnTo>
                      <a:pt x="36" y="100"/>
                    </a:lnTo>
                    <a:lnTo>
                      <a:pt x="34" y="101"/>
                    </a:lnTo>
                    <a:lnTo>
                      <a:pt x="34" y="101"/>
                    </a:lnTo>
                    <a:lnTo>
                      <a:pt x="33" y="101"/>
                    </a:lnTo>
                    <a:lnTo>
                      <a:pt x="31" y="102"/>
                    </a:lnTo>
                    <a:lnTo>
                      <a:pt x="32" y="103"/>
                    </a:lnTo>
                    <a:lnTo>
                      <a:pt x="33" y="104"/>
                    </a:lnTo>
                    <a:lnTo>
                      <a:pt x="33" y="104"/>
                    </a:lnTo>
                    <a:lnTo>
                      <a:pt x="35" y="104"/>
                    </a:lnTo>
                    <a:lnTo>
                      <a:pt x="36" y="103"/>
                    </a:lnTo>
                    <a:lnTo>
                      <a:pt x="39" y="103"/>
                    </a:lnTo>
                    <a:lnTo>
                      <a:pt x="41" y="103"/>
                    </a:lnTo>
                    <a:lnTo>
                      <a:pt x="42" y="104"/>
                    </a:lnTo>
                    <a:lnTo>
                      <a:pt x="40" y="105"/>
                    </a:lnTo>
                    <a:lnTo>
                      <a:pt x="39" y="105"/>
                    </a:lnTo>
                    <a:lnTo>
                      <a:pt x="37" y="106"/>
                    </a:lnTo>
                    <a:lnTo>
                      <a:pt x="34" y="106"/>
                    </a:lnTo>
                    <a:lnTo>
                      <a:pt x="33" y="106"/>
                    </a:lnTo>
                    <a:lnTo>
                      <a:pt x="32" y="107"/>
                    </a:lnTo>
                    <a:lnTo>
                      <a:pt x="32" y="108"/>
                    </a:lnTo>
                    <a:lnTo>
                      <a:pt x="33" y="109"/>
                    </a:lnTo>
                    <a:lnTo>
                      <a:pt x="34" y="110"/>
                    </a:lnTo>
                    <a:lnTo>
                      <a:pt x="36" y="110"/>
                    </a:lnTo>
                    <a:lnTo>
                      <a:pt x="39" y="109"/>
                    </a:lnTo>
                    <a:lnTo>
                      <a:pt x="40" y="109"/>
                    </a:lnTo>
                    <a:lnTo>
                      <a:pt x="41" y="109"/>
                    </a:lnTo>
                    <a:lnTo>
                      <a:pt x="41" y="109"/>
                    </a:lnTo>
                    <a:lnTo>
                      <a:pt x="40" y="110"/>
                    </a:lnTo>
                    <a:lnTo>
                      <a:pt x="38" y="110"/>
                    </a:lnTo>
                    <a:lnTo>
                      <a:pt x="36" y="111"/>
                    </a:lnTo>
                    <a:lnTo>
                      <a:pt x="33" y="112"/>
                    </a:lnTo>
                    <a:lnTo>
                      <a:pt x="33" y="112"/>
                    </a:lnTo>
                    <a:lnTo>
                      <a:pt x="30" y="114"/>
                    </a:lnTo>
                    <a:lnTo>
                      <a:pt x="29" y="116"/>
                    </a:lnTo>
                    <a:lnTo>
                      <a:pt x="29" y="114"/>
                    </a:lnTo>
                    <a:lnTo>
                      <a:pt x="29" y="112"/>
                    </a:lnTo>
                    <a:lnTo>
                      <a:pt x="29" y="111"/>
                    </a:lnTo>
                    <a:lnTo>
                      <a:pt x="30" y="111"/>
                    </a:lnTo>
                    <a:lnTo>
                      <a:pt x="30" y="109"/>
                    </a:lnTo>
                    <a:lnTo>
                      <a:pt x="30" y="107"/>
                    </a:lnTo>
                    <a:lnTo>
                      <a:pt x="30" y="107"/>
                    </a:lnTo>
                    <a:lnTo>
                      <a:pt x="29" y="105"/>
                    </a:lnTo>
                    <a:lnTo>
                      <a:pt x="29" y="105"/>
                    </a:lnTo>
                    <a:lnTo>
                      <a:pt x="28" y="104"/>
                    </a:lnTo>
                    <a:lnTo>
                      <a:pt x="27" y="104"/>
                    </a:lnTo>
                    <a:lnTo>
                      <a:pt x="27" y="107"/>
                    </a:lnTo>
                    <a:lnTo>
                      <a:pt x="26" y="107"/>
                    </a:lnTo>
                    <a:lnTo>
                      <a:pt x="25" y="106"/>
                    </a:lnTo>
                    <a:lnTo>
                      <a:pt x="24" y="107"/>
                    </a:lnTo>
                    <a:lnTo>
                      <a:pt x="23" y="107"/>
                    </a:lnTo>
                    <a:lnTo>
                      <a:pt x="23" y="107"/>
                    </a:lnTo>
                    <a:lnTo>
                      <a:pt x="20" y="105"/>
                    </a:lnTo>
                    <a:lnTo>
                      <a:pt x="20" y="105"/>
                    </a:lnTo>
                    <a:lnTo>
                      <a:pt x="21" y="108"/>
                    </a:lnTo>
                    <a:lnTo>
                      <a:pt x="21" y="109"/>
                    </a:lnTo>
                    <a:lnTo>
                      <a:pt x="21" y="109"/>
                    </a:lnTo>
                    <a:lnTo>
                      <a:pt x="22" y="109"/>
                    </a:lnTo>
                    <a:lnTo>
                      <a:pt x="23" y="110"/>
                    </a:lnTo>
                    <a:lnTo>
                      <a:pt x="23" y="110"/>
                    </a:lnTo>
                    <a:lnTo>
                      <a:pt x="22" y="114"/>
                    </a:lnTo>
                    <a:lnTo>
                      <a:pt x="22" y="114"/>
                    </a:lnTo>
                    <a:lnTo>
                      <a:pt x="21" y="116"/>
                    </a:lnTo>
                    <a:lnTo>
                      <a:pt x="21" y="119"/>
                    </a:lnTo>
                    <a:lnTo>
                      <a:pt x="21" y="119"/>
                    </a:lnTo>
                    <a:lnTo>
                      <a:pt x="23" y="119"/>
                    </a:lnTo>
                    <a:lnTo>
                      <a:pt x="24" y="119"/>
                    </a:lnTo>
                    <a:lnTo>
                      <a:pt x="25" y="119"/>
                    </a:lnTo>
                    <a:lnTo>
                      <a:pt x="24" y="120"/>
                    </a:lnTo>
                    <a:lnTo>
                      <a:pt x="21" y="121"/>
                    </a:lnTo>
                    <a:lnTo>
                      <a:pt x="19" y="121"/>
                    </a:lnTo>
                    <a:lnTo>
                      <a:pt x="14" y="121"/>
                    </a:lnTo>
                    <a:lnTo>
                      <a:pt x="13" y="122"/>
                    </a:lnTo>
                    <a:lnTo>
                      <a:pt x="13" y="122"/>
                    </a:lnTo>
                    <a:lnTo>
                      <a:pt x="14" y="125"/>
                    </a:lnTo>
                    <a:lnTo>
                      <a:pt x="13" y="125"/>
                    </a:lnTo>
                    <a:lnTo>
                      <a:pt x="10" y="123"/>
                    </a:lnTo>
                    <a:lnTo>
                      <a:pt x="9" y="123"/>
                    </a:lnTo>
                    <a:lnTo>
                      <a:pt x="7" y="123"/>
                    </a:lnTo>
                    <a:lnTo>
                      <a:pt x="6" y="122"/>
                    </a:lnTo>
                    <a:lnTo>
                      <a:pt x="6" y="122"/>
                    </a:lnTo>
                    <a:lnTo>
                      <a:pt x="5" y="122"/>
                    </a:lnTo>
                    <a:lnTo>
                      <a:pt x="3" y="122"/>
                    </a:lnTo>
                    <a:lnTo>
                      <a:pt x="4" y="123"/>
                    </a:lnTo>
                    <a:lnTo>
                      <a:pt x="4" y="125"/>
                    </a:lnTo>
                    <a:lnTo>
                      <a:pt x="2" y="123"/>
                    </a:lnTo>
                    <a:lnTo>
                      <a:pt x="0" y="123"/>
                    </a:lnTo>
                    <a:lnTo>
                      <a:pt x="1" y="124"/>
                    </a:lnTo>
                    <a:lnTo>
                      <a:pt x="2" y="126"/>
                    </a:lnTo>
                    <a:lnTo>
                      <a:pt x="2" y="126"/>
                    </a:lnTo>
                    <a:lnTo>
                      <a:pt x="2" y="127"/>
                    </a:lnTo>
                    <a:lnTo>
                      <a:pt x="2" y="128"/>
                    </a:lnTo>
                    <a:lnTo>
                      <a:pt x="3" y="130"/>
                    </a:lnTo>
                    <a:lnTo>
                      <a:pt x="5" y="128"/>
                    </a:lnTo>
                    <a:lnTo>
                      <a:pt x="5" y="129"/>
                    </a:lnTo>
                    <a:lnTo>
                      <a:pt x="7" y="128"/>
                    </a:lnTo>
                    <a:lnTo>
                      <a:pt x="7" y="128"/>
                    </a:lnTo>
                    <a:lnTo>
                      <a:pt x="8" y="128"/>
                    </a:lnTo>
                    <a:lnTo>
                      <a:pt x="8" y="128"/>
                    </a:lnTo>
                    <a:lnTo>
                      <a:pt x="8" y="128"/>
                    </a:lnTo>
                    <a:lnTo>
                      <a:pt x="10" y="126"/>
                    </a:lnTo>
                    <a:lnTo>
                      <a:pt x="10" y="128"/>
                    </a:lnTo>
                    <a:lnTo>
                      <a:pt x="11" y="128"/>
                    </a:lnTo>
                    <a:lnTo>
                      <a:pt x="14" y="128"/>
                    </a:lnTo>
                    <a:lnTo>
                      <a:pt x="15" y="128"/>
                    </a:lnTo>
                    <a:lnTo>
                      <a:pt x="19" y="125"/>
                    </a:lnTo>
                    <a:lnTo>
                      <a:pt x="22" y="126"/>
                    </a:lnTo>
                    <a:lnTo>
                      <a:pt x="24" y="125"/>
                    </a:lnTo>
                    <a:lnTo>
                      <a:pt x="24" y="126"/>
                    </a:lnTo>
                    <a:lnTo>
                      <a:pt x="24" y="127"/>
                    </a:lnTo>
                    <a:lnTo>
                      <a:pt x="24" y="127"/>
                    </a:lnTo>
                    <a:lnTo>
                      <a:pt x="24" y="129"/>
                    </a:lnTo>
                    <a:lnTo>
                      <a:pt x="27" y="128"/>
                    </a:lnTo>
                    <a:lnTo>
                      <a:pt x="27" y="132"/>
                    </a:lnTo>
                    <a:lnTo>
                      <a:pt x="29" y="133"/>
                    </a:lnTo>
                    <a:lnTo>
                      <a:pt x="28" y="134"/>
                    </a:lnTo>
                    <a:lnTo>
                      <a:pt x="29" y="134"/>
                    </a:lnTo>
                    <a:lnTo>
                      <a:pt x="27" y="135"/>
                    </a:lnTo>
                    <a:lnTo>
                      <a:pt x="27" y="138"/>
                    </a:lnTo>
                    <a:lnTo>
                      <a:pt x="29" y="139"/>
                    </a:lnTo>
                    <a:lnTo>
                      <a:pt x="31" y="139"/>
                    </a:lnTo>
                    <a:lnTo>
                      <a:pt x="33" y="141"/>
                    </a:lnTo>
                    <a:lnTo>
                      <a:pt x="32" y="142"/>
                    </a:lnTo>
                    <a:lnTo>
                      <a:pt x="33" y="143"/>
                    </a:lnTo>
                    <a:lnTo>
                      <a:pt x="33" y="147"/>
                    </a:lnTo>
                    <a:lnTo>
                      <a:pt x="33" y="148"/>
                    </a:lnTo>
                    <a:lnTo>
                      <a:pt x="27" y="150"/>
                    </a:lnTo>
                    <a:lnTo>
                      <a:pt x="26" y="149"/>
                    </a:lnTo>
                    <a:lnTo>
                      <a:pt x="25" y="149"/>
                    </a:lnTo>
                    <a:lnTo>
                      <a:pt x="20" y="152"/>
                    </a:lnTo>
                    <a:lnTo>
                      <a:pt x="26" y="161"/>
                    </a:lnTo>
                    <a:lnTo>
                      <a:pt x="26" y="161"/>
                    </a:lnTo>
                    <a:lnTo>
                      <a:pt x="28" y="161"/>
                    </a:lnTo>
                    <a:lnTo>
                      <a:pt x="29" y="163"/>
                    </a:lnTo>
                    <a:lnTo>
                      <a:pt x="27" y="165"/>
                    </a:lnTo>
                    <a:lnTo>
                      <a:pt x="27" y="166"/>
                    </a:lnTo>
                    <a:lnTo>
                      <a:pt x="27" y="167"/>
                    </a:lnTo>
                    <a:lnTo>
                      <a:pt x="26" y="171"/>
                    </a:lnTo>
                    <a:lnTo>
                      <a:pt x="22" y="174"/>
                    </a:lnTo>
                    <a:lnTo>
                      <a:pt x="26" y="176"/>
                    </a:lnTo>
                    <a:lnTo>
                      <a:pt x="27" y="176"/>
                    </a:lnTo>
                    <a:lnTo>
                      <a:pt x="32" y="179"/>
                    </a:lnTo>
                    <a:lnTo>
                      <a:pt x="33" y="180"/>
                    </a:lnTo>
                    <a:lnTo>
                      <a:pt x="34" y="180"/>
                    </a:lnTo>
                    <a:lnTo>
                      <a:pt x="36" y="182"/>
                    </a:lnTo>
                    <a:lnTo>
                      <a:pt x="37" y="182"/>
                    </a:lnTo>
                    <a:lnTo>
                      <a:pt x="37" y="182"/>
                    </a:lnTo>
                    <a:lnTo>
                      <a:pt x="38" y="183"/>
                    </a:lnTo>
                    <a:lnTo>
                      <a:pt x="44" y="181"/>
                    </a:lnTo>
                    <a:lnTo>
                      <a:pt x="46" y="179"/>
                    </a:lnTo>
                    <a:lnTo>
                      <a:pt x="45" y="178"/>
                    </a:lnTo>
                    <a:lnTo>
                      <a:pt x="45" y="177"/>
                    </a:lnTo>
                    <a:lnTo>
                      <a:pt x="47" y="178"/>
                    </a:lnTo>
                    <a:lnTo>
                      <a:pt x="48" y="177"/>
                    </a:lnTo>
                    <a:lnTo>
                      <a:pt x="49" y="174"/>
                    </a:lnTo>
                    <a:lnTo>
                      <a:pt x="53" y="173"/>
                    </a:lnTo>
                    <a:lnTo>
                      <a:pt x="52" y="164"/>
                    </a:lnTo>
                    <a:lnTo>
                      <a:pt x="53" y="163"/>
                    </a:lnTo>
                    <a:lnTo>
                      <a:pt x="53" y="161"/>
                    </a:lnTo>
                    <a:lnTo>
                      <a:pt x="55" y="158"/>
                    </a:lnTo>
                    <a:lnTo>
                      <a:pt x="56" y="157"/>
                    </a:lnTo>
                    <a:lnTo>
                      <a:pt x="56" y="156"/>
                    </a:lnTo>
                    <a:lnTo>
                      <a:pt x="61" y="156"/>
                    </a:lnTo>
                    <a:lnTo>
                      <a:pt x="69" y="159"/>
                    </a:lnTo>
                    <a:lnTo>
                      <a:pt x="72" y="158"/>
                    </a:lnTo>
                    <a:lnTo>
                      <a:pt x="74" y="160"/>
                    </a:lnTo>
                    <a:lnTo>
                      <a:pt x="76" y="158"/>
                    </a:lnTo>
                    <a:lnTo>
                      <a:pt x="79" y="157"/>
                    </a:lnTo>
                    <a:lnTo>
                      <a:pt x="85" y="160"/>
                    </a:lnTo>
                    <a:lnTo>
                      <a:pt x="85" y="160"/>
                    </a:lnTo>
                    <a:lnTo>
                      <a:pt x="86" y="161"/>
                    </a:lnTo>
                    <a:lnTo>
                      <a:pt x="86" y="162"/>
                    </a:lnTo>
                    <a:lnTo>
                      <a:pt x="87" y="165"/>
                    </a:lnTo>
                    <a:lnTo>
                      <a:pt x="87" y="166"/>
                    </a:lnTo>
                    <a:lnTo>
                      <a:pt x="88" y="166"/>
                    </a:lnTo>
                    <a:lnTo>
                      <a:pt x="89" y="168"/>
                    </a:lnTo>
                    <a:lnTo>
                      <a:pt x="89" y="169"/>
                    </a:lnTo>
                    <a:lnTo>
                      <a:pt x="90" y="169"/>
                    </a:lnTo>
                    <a:lnTo>
                      <a:pt x="91" y="170"/>
                    </a:lnTo>
                    <a:lnTo>
                      <a:pt x="91" y="170"/>
                    </a:lnTo>
                    <a:lnTo>
                      <a:pt x="94" y="173"/>
                    </a:lnTo>
                    <a:lnTo>
                      <a:pt x="95" y="175"/>
                    </a:lnTo>
                    <a:lnTo>
                      <a:pt x="97" y="180"/>
                    </a:lnTo>
                    <a:lnTo>
                      <a:pt x="99" y="179"/>
                    </a:lnTo>
                    <a:lnTo>
                      <a:pt x="100" y="179"/>
                    </a:lnTo>
                    <a:lnTo>
                      <a:pt x="101" y="179"/>
                    </a:lnTo>
                    <a:lnTo>
                      <a:pt x="101" y="181"/>
                    </a:lnTo>
                    <a:lnTo>
                      <a:pt x="102" y="181"/>
                    </a:lnTo>
                    <a:lnTo>
                      <a:pt x="102" y="181"/>
                    </a:lnTo>
                    <a:lnTo>
                      <a:pt x="103" y="179"/>
                    </a:lnTo>
                    <a:lnTo>
                      <a:pt x="106" y="180"/>
                    </a:lnTo>
                    <a:lnTo>
                      <a:pt x="108" y="180"/>
                    </a:lnTo>
                    <a:lnTo>
                      <a:pt x="109" y="181"/>
                    </a:lnTo>
                    <a:lnTo>
                      <a:pt x="110" y="181"/>
                    </a:lnTo>
                    <a:lnTo>
                      <a:pt x="112" y="182"/>
                    </a:lnTo>
                    <a:lnTo>
                      <a:pt x="114" y="184"/>
                    </a:lnTo>
                    <a:lnTo>
                      <a:pt x="118" y="183"/>
                    </a:lnTo>
                    <a:lnTo>
                      <a:pt x="118" y="182"/>
                    </a:lnTo>
                    <a:lnTo>
                      <a:pt x="117" y="181"/>
                    </a:lnTo>
                    <a:lnTo>
                      <a:pt x="117" y="180"/>
                    </a:lnTo>
                    <a:lnTo>
                      <a:pt x="117" y="179"/>
                    </a:lnTo>
                    <a:lnTo>
                      <a:pt x="116" y="176"/>
                    </a:lnTo>
                    <a:lnTo>
                      <a:pt x="116" y="175"/>
                    </a:lnTo>
                    <a:lnTo>
                      <a:pt x="115" y="173"/>
                    </a:lnTo>
                    <a:lnTo>
                      <a:pt x="114" y="169"/>
                    </a:lnTo>
                    <a:lnTo>
                      <a:pt x="114" y="168"/>
                    </a:lnTo>
                    <a:lnTo>
                      <a:pt x="113" y="166"/>
                    </a:lnTo>
                    <a:lnTo>
                      <a:pt x="113" y="165"/>
                    </a:lnTo>
                    <a:lnTo>
                      <a:pt x="113" y="164"/>
                    </a:lnTo>
                    <a:lnTo>
                      <a:pt x="113" y="163"/>
                    </a:lnTo>
                    <a:lnTo>
                      <a:pt x="113" y="163"/>
                    </a:lnTo>
                    <a:lnTo>
                      <a:pt x="114" y="162"/>
                    </a:lnTo>
                    <a:lnTo>
                      <a:pt x="114" y="161"/>
                    </a:lnTo>
                    <a:lnTo>
                      <a:pt x="114" y="160"/>
                    </a:lnTo>
                    <a:lnTo>
                      <a:pt x="115" y="158"/>
                    </a:lnTo>
                    <a:lnTo>
                      <a:pt x="115" y="158"/>
                    </a:lnTo>
                    <a:lnTo>
                      <a:pt x="116" y="156"/>
                    </a:lnTo>
                    <a:lnTo>
                      <a:pt x="115" y="153"/>
                    </a:lnTo>
                    <a:lnTo>
                      <a:pt x="115" y="150"/>
                    </a:lnTo>
                    <a:lnTo>
                      <a:pt x="115" y="150"/>
                    </a:lnTo>
                    <a:lnTo>
                      <a:pt x="115" y="149"/>
                    </a:lnTo>
                    <a:lnTo>
                      <a:pt x="114" y="146"/>
                    </a:lnTo>
                    <a:lnTo>
                      <a:pt x="115" y="145"/>
                    </a:lnTo>
                    <a:lnTo>
                      <a:pt x="116" y="143"/>
                    </a:lnTo>
                    <a:lnTo>
                      <a:pt x="117" y="143"/>
                    </a:lnTo>
                    <a:lnTo>
                      <a:pt x="117" y="142"/>
                    </a:lnTo>
                    <a:lnTo>
                      <a:pt x="119" y="140"/>
                    </a:lnTo>
                    <a:lnTo>
                      <a:pt x="118" y="138"/>
                    </a:lnTo>
                    <a:lnTo>
                      <a:pt x="117" y="136"/>
                    </a:lnTo>
                    <a:lnTo>
                      <a:pt x="117" y="134"/>
                    </a:lnTo>
                    <a:lnTo>
                      <a:pt x="117" y="133"/>
                    </a:lnTo>
                    <a:lnTo>
                      <a:pt x="116" y="133"/>
                    </a:lnTo>
                    <a:lnTo>
                      <a:pt x="116" y="131"/>
                    </a:lnTo>
                    <a:lnTo>
                      <a:pt x="116" y="131"/>
                    </a:lnTo>
                    <a:lnTo>
                      <a:pt x="115" y="129"/>
                    </a:lnTo>
                    <a:lnTo>
                      <a:pt x="114" y="128"/>
                    </a:lnTo>
                    <a:lnTo>
                      <a:pt x="114" y="127"/>
                    </a:lnTo>
                    <a:lnTo>
                      <a:pt x="114" y="127"/>
                    </a:lnTo>
                    <a:lnTo>
                      <a:pt x="114" y="126"/>
                    </a:lnTo>
                    <a:lnTo>
                      <a:pt x="113" y="124"/>
                    </a:lnTo>
                    <a:lnTo>
                      <a:pt x="112" y="122"/>
                    </a:lnTo>
                    <a:lnTo>
                      <a:pt x="114" y="120"/>
                    </a:lnTo>
                    <a:lnTo>
                      <a:pt x="114" y="119"/>
                    </a:lnTo>
                    <a:lnTo>
                      <a:pt x="114" y="119"/>
                    </a:lnTo>
                    <a:lnTo>
                      <a:pt x="115" y="118"/>
                    </a:lnTo>
                    <a:lnTo>
                      <a:pt x="115" y="118"/>
                    </a:lnTo>
                    <a:lnTo>
                      <a:pt x="115" y="118"/>
                    </a:lnTo>
                    <a:lnTo>
                      <a:pt x="116" y="117"/>
                    </a:lnTo>
                    <a:lnTo>
                      <a:pt x="116" y="117"/>
                    </a:lnTo>
                    <a:lnTo>
                      <a:pt x="116" y="116"/>
                    </a:lnTo>
                    <a:lnTo>
                      <a:pt x="117" y="113"/>
                    </a:lnTo>
                    <a:lnTo>
                      <a:pt x="119" y="111"/>
                    </a:lnTo>
                    <a:lnTo>
                      <a:pt x="119" y="110"/>
                    </a:lnTo>
                    <a:lnTo>
                      <a:pt x="120" y="109"/>
                    </a:lnTo>
                    <a:lnTo>
                      <a:pt x="119" y="106"/>
                    </a:lnTo>
                    <a:lnTo>
                      <a:pt x="119" y="105"/>
                    </a:lnTo>
                    <a:lnTo>
                      <a:pt x="119" y="102"/>
                    </a:lnTo>
                    <a:lnTo>
                      <a:pt x="118" y="101"/>
                    </a:lnTo>
                    <a:lnTo>
                      <a:pt x="119" y="101"/>
                    </a:lnTo>
                    <a:lnTo>
                      <a:pt x="120" y="100"/>
                    </a:lnTo>
                    <a:lnTo>
                      <a:pt x="121" y="99"/>
                    </a:lnTo>
                    <a:lnTo>
                      <a:pt x="122" y="98"/>
                    </a:lnTo>
                    <a:lnTo>
                      <a:pt x="123" y="96"/>
                    </a:lnTo>
                    <a:lnTo>
                      <a:pt x="123" y="95"/>
                    </a:lnTo>
                    <a:lnTo>
                      <a:pt x="124" y="94"/>
                    </a:lnTo>
                    <a:lnTo>
                      <a:pt x="125" y="93"/>
                    </a:lnTo>
                    <a:lnTo>
                      <a:pt x="125" y="91"/>
                    </a:lnTo>
                    <a:lnTo>
                      <a:pt x="126" y="90"/>
                    </a:lnTo>
                    <a:lnTo>
                      <a:pt x="127" y="90"/>
                    </a:lnTo>
                    <a:lnTo>
                      <a:pt x="127" y="89"/>
                    </a:lnTo>
                    <a:lnTo>
                      <a:pt x="129" y="87"/>
                    </a:lnTo>
                    <a:lnTo>
                      <a:pt x="129" y="86"/>
                    </a:lnTo>
                    <a:lnTo>
                      <a:pt x="130" y="85"/>
                    </a:lnTo>
                    <a:lnTo>
                      <a:pt x="130" y="84"/>
                    </a:lnTo>
                    <a:lnTo>
                      <a:pt x="132" y="82"/>
                    </a:lnTo>
                    <a:lnTo>
                      <a:pt x="133" y="81"/>
                    </a:lnTo>
                    <a:lnTo>
                      <a:pt x="134" y="79"/>
                    </a:lnTo>
                    <a:lnTo>
                      <a:pt x="134" y="78"/>
                    </a:lnTo>
                    <a:lnTo>
                      <a:pt x="135" y="77"/>
                    </a:lnTo>
                    <a:lnTo>
                      <a:pt x="136" y="76"/>
                    </a:lnTo>
                    <a:lnTo>
                      <a:pt x="137" y="76"/>
                    </a:lnTo>
                    <a:lnTo>
                      <a:pt x="139" y="74"/>
                    </a:lnTo>
                    <a:lnTo>
                      <a:pt x="140" y="73"/>
                    </a:lnTo>
                    <a:lnTo>
                      <a:pt x="142" y="72"/>
                    </a:lnTo>
                    <a:lnTo>
                      <a:pt x="142" y="72"/>
                    </a:lnTo>
                    <a:lnTo>
                      <a:pt x="144" y="71"/>
                    </a:lnTo>
                    <a:lnTo>
                      <a:pt x="146" y="71"/>
                    </a:lnTo>
                    <a:lnTo>
                      <a:pt x="147" y="71"/>
                    </a:lnTo>
                    <a:lnTo>
                      <a:pt x="148" y="70"/>
                    </a:lnTo>
                    <a:lnTo>
                      <a:pt x="149" y="70"/>
                    </a:lnTo>
                    <a:lnTo>
                      <a:pt x="150" y="70"/>
                    </a:lnTo>
                    <a:lnTo>
                      <a:pt x="152" y="70"/>
                    </a:lnTo>
                    <a:lnTo>
                      <a:pt x="155" y="71"/>
                    </a:lnTo>
                    <a:lnTo>
                      <a:pt x="157" y="71"/>
                    </a:lnTo>
                    <a:lnTo>
                      <a:pt x="159" y="72"/>
                    </a:lnTo>
                    <a:lnTo>
                      <a:pt x="162" y="73"/>
                    </a:lnTo>
                    <a:lnTo>
                      <a:pt x="163" y="73"/>
                    </a:lnTo>
                    <a:lnTo>
                      <a:pt x="164" y="73"/>
                    </a:lnTo>
                    <a:lnTo>
                      <a:pt x="164" y="73"/>
                    </a:lnTo>
                    <a:lnTo>
                      <a:pt x="167" y="74"/>
                    </a:lnTo>
                    <a:lnTo>
                      <a:pt x="167" y="75"/>
                    </a:lnTo>
                    <a:lnTo>
                      <a:pt x="168" y="75"/>
                    </a:lnTo>
                    <a:lnTo>
                      <a:pt x="169" y="75"/>
                    </a:lnTo>
                    <a:lnTo>
                      <a:pt x="170" y="75"/>
                    </a:lnTo>
                    <a:lnTo>
                      <a:pt x="170" y="76"/>
                    </a:lnTo>
                    <a:lnTo>
                      <a:pt x="171" y="76"/>
                    </a:lnTo>
                    <a:lnTo>
                      <a:pt x="172" y="75"/>
                    </a:lnTo>
                    <a:lnTo>
                      <a:pt x="173" y="73"/>
                    </a:lnTo>
                    <a:lnTo>
                      <a:pt x="173" y="72"/>
                    </a:lnTo>
                    <a:lnTo>
                      <a:pt x="174" y="70"/>
                    </a:lnTo>
                    <a:lnTo>
                      <a:pt x="174" y="70"/>
                    </a:lnTo>
                    <a:lnTo>
                      <a:pt x="175" y="68"/>
                    </a:lnTo>
                    <a:lnTo>
                      <a:pt x="175" y="67"/>
                    </a:lnTo>
                    <a:lnTo>
                      <a:pt x="176" y="66"/>
                    </a:lnTo>
                    <a:lnTo>
                      <a:pt x="177" y="64"/>
                    </a:lnTo>
                    <a:lnTo>
                      <a:pt x="177" y="64"/>
                    </a:lnTo>
                    <a:lnTo>
                      <a:pt x="177" y="62"/>
                    </a:lnTo>
                    <a:lnTo>
                      <a:pt x="177" y="58"/>
                    </a:lnTo>
                    <a:lnTo>
                      <a:pt x="176" y="56"/>
                    </a:lnTo>
                    <a:lnTo>
                      <a:pt x="176" y="53"/>
                    </a:lnTo>
                    <a:lnTo>
                      <a:pt x="176" y="52"/>
                    </a:lnTo>
                    <a:lnTo>
                      <a:pt x="176" y="48"/>
                    </a:lnTo>
                    <a:lnTo>
                      <a:pt x="176" y="46"/>
                    </a:lnTo>
                    <a:lnTo>
                      <a:pt x="175" y="46"/>
                    </a:lnTo>
                    <a:lnTo>
                      <a:pt x="174" y="45"/>
                    </a:lnTo>
                    <a:lnTo>
                      <a:pt x="171" y="44"/>
                    </a:lnTo>
                    <a:lnTo>
                      <a:pt x="170" y="44"/>
                    </a:lnTo>
                    <a:lnTo>
                      <a:pt x="168" y="43"/>
                    </a:lnTo>
                    <a:lnTo>
                      <a:pt x="167" y="41"/>
                    </a:lnTo>
                    <a:lnTo>
                      <a:pt x="166" y="41"/>
                    </a:lnTo>
                    <a:lnTo>
                      <a:pt x="165" y="40"/>
                    </a:lnTo>
                    <a:lnTo>
                      <a:pt x="163" y="39"/>
                    </a:lnTo>
                    <a:lnTo>
                      <a:pt x="164" y="37"/>
                    </a:lnTo>
                    <a:lnTo>
                      <a:pt x="165" y="35"/>
                    </a:lnTo>
                    <a:lnTo>
                      <a:pt x="166" y="32"/>
                    </a:lnTo>
                    <a:lnTo>
                      <a:pt x="167" y="30"/>
                    </a:lnTo>
                    <a:lnTo>
                      <a:pt x="168" y="29"/>
                    </a:lnTo>
                    <a:lnTo>
                      <a:pt x="169" y="28"/>
                    </a:lnTo>
                    <a:lnTo>
                      <a:pt x="169" y="27"/>
                    </a:lnTo>
                    <a:lnTo>
                      <a:pt x="170" y="26"/>
                    </a:lnTo>
                    <a:lnTo>
                      <a:pt x="170" y="25"/>
                    </a:lnTo>
                    <a:lnTo>
                      <a:pt x="171" y="24"/>
                    </a:lnTo>
                    <a:lnTo>
                      <a:pt x="171" y="23"/>
                    </a:lnTo>
                    <a:lnTo>
                      <a:pt x="173" y="21"/>
                    </a:lnTo>
                    <a:lnTo>
                      <a:pt x="173" y="19"/>
                    </a:lnTo>
                    <a:lnTo>
                      <a:pt x="174" y="17"/>
                    </a:lnTo>
                    <a:lnTo>
                      <a:pt x="175" y="17"/>
                    </a:lnTo>
                    <a:lnTo>
                      <a:pt x="175" y="16"/>
                    </a:lnTo>
                    <a:lnTo>
                      <a:pt x="176" y="15"/>
                    </a:lnTo>
                    <a:lnTo>
                      <a:pt x="177" y="14"/>
                    </a:lnTo>
                    <a:lnTo>
                      <a:pt x="177" y="13"/>
                    </a:lnTo>
                    <a:lnTo>
                      <a:pt x="178" y="11"/>
                    </a:lnTo>
                    <a:lnTo>
                      <a:pt x="180" y="9"/>
                    </a:lnTo>
                    <a:lnTo>
                      <a:pt x="180" y="8"/>
                    </a:lnTo>
                    <a:lnTo>
                      <a:pt x="181" y="6"/>
                    </a:lnTo>
                    <a:lnTo>
                      <a:pt x="182" y="4"/>
                    </a:lnTo>
                    <a:lnTo>
                      <a:pt x="178" y="3"/>
                    </a:lnTo>
                    <a:close/>
                    <a:moveTo>
                      <a:pt x="24" y="88"/>
                    </a:moveTo>
                    <a:lnTo>
                      <a:pt x="24" y="85"/>
                    </a:lnTo>
                    <a:lnTo>
                      <a:pt x="23" y="84"/>
                    </a:lnTo>
                    <a:lnTo>
                      <a:pt x="24" y="82"/>
                    </a:lnTo>
                    <a:lnTo>
                      <a:pt x="23" y="81"/>
                    </a:lnTo>
                    <a:lnTo>
                      <a:pt x="17" y="86"/>
                    </a:lnTo>
                    <a:lnTo>
                      <a:pt x="9" y="87"/>
                    </a:lnTo>
                    <a:lnTo>
                      <a:pt x="9" y="88"/>
                    </a:lnTo>
                    <a:lnTo>
                      <a:pt x="15" y="89"/>
                    </a:lnTo>
                    <a:lnTo>
                      <a:pt x="24" y="88"/>
                    </a:lnTo>
                    <a:close/>
                    <a:moveTo>
                      <a:pt x="26" y="101"/>
                    </a:moveTo>
                    <a:lnTo>
                      <a:pt x="30" y="99"/>
                    </a:lnTo>
                    <a:lnTo>
                      <a:pt x="34" y="98"/>
                    </a:lnTo>
                    <a:lnTo>
                      <a:pt x="32" y="96"/>
                    </a:lnTo>
                    <a:lnTo>
                      <a:pt x="28" y="94"/>
                    </a:lnTo>
                    <a:lnTo>
                      <a:pt x="27" y="92"/>
                    </a:lnTo>
                    <a:lnTo>
                      <a:pt x="26" y="92"/>
                    </a:lnTo>
                    <a:lnTo>
                      <a:pt x="25" y="91"/>
                    </a:lnTo>
                    <a:lnTo>
                      <a:pt x="25" y="94"/>
                    </a:lnTo>
                    <a:lnTo>
                      <a:pt x="23" y="94"/>
                    </a:lnTo>
                    <a:lnTo>
                      <a:pt x="23" y="92"/>
                    </a:lnTo>
                    <a:lnTo>
                      <a:pt x="15" y="93"/>
                    </a:lnTo>
                    <a:lnTo>
                      <a:pt x="18" y="95"/>
                    </a:lnTo>
                    <a:lnTo>
                      <a:pt x="18" y="96"/>
                    </a:lnTo>
                    <a:lnTo>
                      <a:pt x="16" y="96"/>
                    </a:lnTo>
                    <a:lnTo>
                      <a:pt x="14" y="97"/>
                    </a:lnTo>
                    <a:lnTo>
                      <a:pt x="12" y="96"/>
                    </a:lnTo>
                    <a:lnTo>
                      <a:pt x="6" y="101"/>
                    </a:lnTo>
                    <a:lnTo>
                      <a:pt x="11" y="105"/>
                    </a:lnTo>
                    <a:lnTo>
                      <a:pt x="11" y="105"/>
                    </a:lnTo>
                    <a:lnTo>
                      <a:pt x="18" y="102"/>
                    </a:lnTo>
                    <a:lnTo>
                      <a:pt x="18" y="102"/>
                    </a:lnTo>
                    <a:lnTo>
                      <a:pt x="23" y="102"/>
                    </a:lnTo>
                    <a:lnTo>
                      <a:pt x="26" y="10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15" name="Freeform 54">
                <a:extLst>
                  <a:ext uri="{FF2B5EF4-FFF2-40B4-BE49-F238E27FC236}">
                    <a16:creationId xmlns:a16="http://schemas.microsoft.com/office/drawing/2014/main" id="{00000000-0008-0000-0300-00004F0400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9" y="0"/>
                <a:ext cx="343" cy="205"/>
              </a:xfrm>
              <a:custGeom>
                <a:avLst/>
                <a:gdLst>
                  <a:gd name="T0" fmla="*/ 119 w 343"/>
                  <a:gd name="T1" fmla="*/ 93 h 205"/>
                  <a:gd name="T2" fmla="*/ 92 w 343"/>
                  <a:gd name="T3" fmla="*/ 84 h 205"/>
                  <a:gd name="T4" fmla="*/ 207 w 343"/>
                  <a:gd name="T5" fmla="*/ 11 h 205"/>
                  <a:gd name="T6" fmla="*/ 172 w 343"/>
                  <a:gd name="T7" fmla="*/ 50 h 205"/>
                  <a:gd name="T8" fmla="*/ 142 w 343"/>
                  <a:gd name="T9" fmla="*/ 60 h 205"/>
                  <a:gd name="T10" fmla="*/ 140 w 343"/>
                  <a:gd name="T11" fmla="*/ 48 h 205"/>
                  <a:gd name="T12" fmla="*/ 165 w 343"/>
                  <a:gd name="T13" fmla="*/ 49 h 205"/>
                  <a:gd name="T14" fmla="*/ 26 w 343"/>
                  <a:gd name="T15" fmla="*/ 167 h 205"/>
                  <a:gd name="T16" fmla="*/ 342 w 343"/>
                  <a:gd name="T17" fmla="*/ 77 h 205"/>
                  <a:gd name="T18" fmla="*/ 329 w 343"/>
                  <a:gd name="T19" fmla="*/ 74 h 205"/>
                  <a:gd name="T20" fmla="*/ 311 w 343"/>
                  <a:gd name="T21" fmla="*/ 84 h 205"/>
                  <a:gd name="T22" fmla="*/ 288 w 343"/>
                  <a:gd name="T23" fmla="*/ 60 h 205"/>
                  <a:gd name="T24" fmla="*/ 332 w 343"/>
                  <a:gd name="T25" fmla="*/ 33 h 205"/>
                  <a:gd name="T26" fmla="*/ 289 w 343"/>
                  <a:gd name="T27" fmla="*/ 16 h 205"/>
                  <a:gd name="T28" fmla="*/ 274 w 343"/>
                  <a:gd name="T29" fmla="*/ 36 h 205"/>
                  <a:gd name="T30" fmla="*/ 270 w 343"/>
                  <a:gd name="T31" fmla="*/ 12 h 205"/>
                  <a:gd name="T32" fmla="*/ 246 w 343"/>
                  <a:gd name="T33" fmla="*/ 21 h 205"/>
                  <a:gd name="T34" fmla="*/ 232 w 343"/>
                  <a:gd name="T35" fmla="*/ 15 h 205"/>
                  <a:gd name="T36" fmla="*/ 205 w 343"/>
                  <a:gd name="T37" fmla="*/ 61 h 205"/>
                  <a:gd name="T38" fmla="*/ 208 w 343"/>
                  <a:gd name="T39" fmla="*/ 23 h 205"/>
                  <a:gd name="T40" fmla="*/ 182 w 343"/>
                  <a:gd name="T41" fmla="*/ 31 h 205"/>
                  <a:gd name="T42" fmla="*/ 173 w 343"/>
                  <a:gd name="T43" fmla="*/ 68 h 205"/>
                  <a:gd name="T44" fmla="*/ 164 w 343"/>
                  <a:gd name="T45" fmla="*/ 88 h 205"/>
                  <a:gd name="T46" fmla="*/ 152 w 343"/>
                  <a:gd name="T47" fmla="*/ 82 h 205"/>
                  <a:gd name="T48" fmla="*/ 126 w 343"/>
                  <a:gd name="T49" fmla="*/ 79 h 205"/>
                  <a:gd name="T50" fmla="*/ 139 w 343"/>
                  <a:gd name="T51" fmla="*/ 95 h 205"/>
                  <a:gd name="T52" fmla="*/ 124 w 343"/>
                  <a:gd name="T53" fmla="*/ 101 h 205"/>
                  <a:gd name="T54" fmla="*/ 108 w 343"/>
                  <a:gd name="T55" fmla="*/ 111 h 205"/>
                  <a:gd name="T56" fmla="*/ 102 w 343"/>
                  <a:gd name="T57" fmla="*/ 136 h 205"/>
                  <a:gd name="T58" fmla="*/ 94 w 343"/>
                  <a:gd name="T59" fmla="*/ 119 h 205"/>
                  <a:gd name="T60" fmla="*/ 92 w 343"/>
                  <a:gd name="T61" fmla="*/ 110 h 205"/>
                  <a:gd name="T62" fmla="*/ 78 w 343"/>
                  <a:gd name="T63" fmla="*/ 134 h 205"/>
                  <a:gd name="T64" fmla="*/ 70 w 343"/>
                  <a:gd name="T65" fmla="*/ 128 h 205"/>
                  <a:gd name="T66" fmla="*/ 66 w 343"/>
                  <a:gd name="T67" fmla="*/ 149 h 205"/>
                  <a:gd name="T68" fmla="*/ 58 w 343"/>
                  <a:gd name="T69" fmla="*/ 155 h 205"/>
                  <a:gd name="T70" fmla="*/ 50 w 343"/>
                  <a:gd name="T71" fmla="*/ 170 h 205"/>
                  <a:gd name="T72" fmla="*/ 48 w 343"/>
                  <a:gd name="T73" fmla="*/ 184 h 205"/>
                  <a:gd name="T74" fmla="*/ 21 w 343"/>
                  <a:gd name="T75" fmla="*/ 195 h 205"/>
                  <a:gd name="T76" fmla="*/ 83 w 343"/>
                  <a:gd name="T77" fmla="*/ 195 h 205"/>
                  <a:gd name="T78" fmla="*/ 111 w 343"/>
                  <a:gd name="T79" fmla="*/ 174 h 205"/>
                  <a:gd name="T80" fmla="*/ 126 w 343"/>
                  <a:gd name="T81" fmla="*/ 156 h 205"/>
                  <a:gd name="T82" fmla="*/ 153 w 343"/>
                  <a:gd name="T83" fmla="*/ 159 h 205"/>
                  <a:gd name="T84" fmla="*/ 180 w 343"/>
                  <a:gd name="T85" fmla="*/ 176 h 205"/>
                  <a:gd name="T86" fmla="*/ 214 w 343"/>
                  <a:gd name="T87" fmla="*/ 170 h 205"/>
                  <a:gd name="T88" fmla="*/ 228 w 343"/>
                  <a:gd name="T89" fmla="*/ 153 h 205"/>
                  <a:gd name="T90" fmla="*/ 231 w 343"/>
                  <a:gd name="T91" fmla="*/ 124 h 205"/>
                  <a:gd name="T92" fmla="*/ 232 w 343"/>
                  <a:gd name="T93" fmla="*/ 103 h 205"/>
                  <a:gd name="T94" fmla="*/ 249 w 343"/>
                  <a:gd name="T95" fmla="*/ 79 h 205"/>
                  <a:gd name="T96" fmla="*/ 264 w 343"/>
                  <a:gd name="T97" fmla="*/ 67 h 205"/>
                  <a:gd name="T98" fmla="*/ 298 w 343"/>
                  <a:gd name="T99" fmla="*/ 83 h 205"/>
                  <a:gd name="T100" fmla="*/ 303 w 343"/>
                  <a:gd name="T101" fmla="*/ 123 h 205"/>
                  <a:gd name="T102" fmla="*/ 312 w 343"/>
                  <a:gd name="T103" fmla="*/ 107 h 205"/>
                  <a:gd name="T104" fmla="*/ 335 w 343"/>
                  <a:gd name="T105" fmla="*/ 86 h 205"/>
                  <a:gd name="T106" fmla="*/ 15 w 343"/>
                  <a:gd name="T107" fmla="*/ 174 h 205"/>
                  <a:gd name="T108" fmla="*/ 7 w 343"/>
                  <a:gd name="T109" fmla="*/ 184 h 205"/>
                  <a:gd name="T110" fmla="*/ 70 w 343"/>
                  <a:gd name="T111" fmla="*/ 126 h 205"/>
                  <a:gd name="T112" fmla="*/ 54 w 343"/>
                  <a:gd name="T113" fmla="*/ 124 h 205"/>
                  <a:gd name="T114" fmla="*/ 333 w 343"/>
                  <a:gd name="T115" fmla="*/ 30 h 205"/>
                  <a:gd name="T116" fmla="*/ 35 w 343"/>
                  <a:gd name="T117" fmla="*/ 171 h 205"/>
                  <a:gd name="T118" fmla="*/ 55 w 343"/>
                  <a:gd name="T119" fmla="*/ 136 h 205"/>
                  <a:gd name="T120" fmla="*/ 41 w 343"/>
                  <a:gd name="T121" fmla="*/ 136 h 205"/>
                  <a:gd name="T122" fmla="*/ 32 w 343"/>
                  <a:gd name="T123" fmla="*/ 147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43" h="205">
                    <a:moveTo>
                      <a:pt x="105" y="92"/>
                    </a:moveTo>
                    <a:lnTo>
                      <a:pt x="106" y="93"/>
                    </a:lnTo>
                    <a:lnTo>
                      <a:pt x="106" y="92"/>
                    </a:lnTo>
                    <a:lnTo>
                      <a:pt x="108" y="90"/>
                    </a:lnTo>
                    <a:lnTo>
                      <a:pt x="108" y="91"/>
                    </a:lnTo>
                    <a:lnTo>
                      <a:pt x="109" y="93"/>
                    </a:lnTo>
                    <a:lnTo>
                      <a:pt x="110" y="92"/>
                    </a:lnTo>
                    <a:lnTo>
                      <a:pt x="112" y="91"/>
                    </a:lnTo>
                    <a:lnTo>
                      <a:pt x="111" y="88"/>
                    </a:lnTo>
                    <a:lnTo>
                      <a:pt x="113" y="82"/>
                    </a:lnTo>
                    <a:lnTo>
                      <a:pt x="111" y="81"/>
                    </a:lnTo>
                    <a:lnTo>
                      <a:pt x="110" y="80"/>
                    </a:lnTo>
                    <a:lnTo>
                      <a:pt x="107" y="81"/>
                    </a:lnTo>
                    <a:lnTo>
                      <a:pt x="107" y="81"/>
                    </a:lnTo>
                    <a:lnTo>
                      <a:pt x="106" y="83"/>
                    </a:lnTo>
                    <a:lnTo>
                      <a:pt x="104" y="85"/>
                    </a:lnTo>
                    <a:lnTo>
                      <a:pt x="104" y="91"/>
                    </a:lnTo>
                    <a:lnTo>
                      <a:pt x="105" y="92"/>
                    </a:lnTo>
                    <a:lnTo>
                      <a:pt x="105" y="92"/>
                    </a:lnTo>
                    <a:close/>
                    <a:moveTo>
                      <a:pt x="131" y="71"/>
                    </a:moveTo>
                    <a:lnTo>
                      <a:pt x="131" y="74"/>
                    </a:lnTo>
                    <a:lnTo>
                      <a:pt x="132" y="75"/>
                    </a:lnTo>
                    <a:lnTo>
                      <a:pt x="134" y="70"/>
                    </a:lnTo>
                    <a:lnTo>
                      <a:pt x="131" y="68"/>
                    </a:lnTo>
                    <a:lnTo>
                      <a:pt x="130" y="69"/>
                    </a:lnTo>
                    <a:lnTo>
                      <a:pt x="131" y="71"/>
                    </a:lnTo>
                    <a:lnTo>
                      <a:pt x="131" y="71"/>
                    </a:lnTo>
                    <a:close/>
                    <a:moveTo>
                      <a:pt x="113" y="98"/>
                    </a:moveTo>
                    <a:lnTo>
                      <a:pt x="114" y="100"/>
                    </a:lnTo>
                    <a:lnTo>
                      <a:pt x="116" y="99"/>
                    </a:lnTo>
                    <a:lnTo>
                      <a:pt x="118" y="98"/>
                    </a:lnTo>
                    <a:lnTo>
                      <a:pt x="117" y="97"/>
                    </a:lnTo>
                    <a:lnTo>
                      <a:pt x="119" y="96"/>
                    </a:lnTo>
                    <a:lnTo>
                      <a:pt x="119" y="95"/>
                    </a:lnTo>
                    <a:lnTo>
                      <a:pt x="118" y="95"/>
                    </a:lnTo>
                    <a:lnTo>
                      <a:pt x="117" y="95"/>
                    </a:lnTo>
                    <a:lnTo>
                      <a:pt x="118" y="95"/>
                    </a:lnTo>
                    <a:lnTo>
                      <a:pt x="119" y="93"/>
                    </a:lnTo>
                    <a:lnTo>
                      <a:pt x="119" y="92"/>
                    </a:lnTo>
                    <a:lnTo>
                      <a:pt x="118" y="91"/>
                    </a:lnTo>
                    <a:lnTo>
                      <a:pt x="117" y="93"/>
                    </a:lnTo>
                    <a:lnTo>
                      <a:pt x="116" y="94"/>
                    </a:lnTo>
                    <a:lnTo>
                      <a:pt x="116" y="95"/>
                    </a:lnTo>
                    <a:lnTo>
                      <a:pt x="115" y="92"/>
                    </a:lnTo>
                    <a:lnTo>
                      <a:pt x="112" y="94"/>
                    </a:lnTo>
                    <a:lnTo>
                      <a:pt x="113" y="98"/>
                    </a:lnTo>
                    <a:close/>
                    <a:moveTo>
                      <a:pt x="113" y="101"/>
                    </a:moveTo>
                    <a:lnTo>
                      <a:pt x="110" y="102"/>
                    </a:lnTo>
                    <a:lnTo>
                      <a:pt x="109" y="104"/>
                    </a:lnTo>
                    <a:lnTo>
                      <a:pt x="109" y="106"/>
                    </a:lnTo>
                    <a:lnTo>
                      <a:pt x="109" y="108"/>
                    </a:lnTo>
                    <a:lnTo>
                      <a:pt x="113" y="107"/>
                    </a:lnTo>
                    <a:lnTo>
                      <a:pt x="113" y="106"/>
                    </a:lnTo>
                    <a:lnTo>
                      <a:pt x="112" y="104"/>
                    </a:lnTo>
                    <a:lnTo>
                      <a:pt x="113" y="102"/>
                    </a:lnTo>
                    <a:lnTo>
                      <a:pt x="113" y="101"/>
                    </a:lnTo>
                    <a:close/>
                    <a:moveTo>
                      <a:pt x="89" y="102"/>
                    </a:moveTo>
                    <a:lnTo>
                      <a:pt x="87" y="102"/>
                    </a:lnTo>
                    <a:lnTo>
                      <a:pt x="86" y="104"/>
                    </a:lnTo>
                    <a:lnTo>
                      <a:pt x="86" y="105"/>
                    </a:lnTo>
                    <a:lnTo>
                      <a:pt x="85" y="107"/>
                    </a:lnTo>
                    <a:lnTo>
                      <a:pt x="85" y="108"/>
                    </a:lnTo>
                    <a:lnTo>
                      <a:pt x="91" y="106"/>
                    </a:lnTo>
                    <a:lnTo>
                      <a:pt x="91" y="103"/>
                    </a:lnTo>
                    <a:lnTo>
                      <a:pt x="91" y="102"/>
                    </a:lnTo>
                    <a:lnTo>
                      <a:pt x="93" y="99"/>
                    </a:lnTo>
                    <a:lnTo>
                      <a:pt x="92" y="97"/>
                    </a:lnTo>
                    <a:lnTo>
                      <a:pt x="89" y="102"/>
                    </a:lnTo>
                    <a:close/>
                    <a:moveTo>
                      <a:pt x="90" y="93"/>
                    </a:moveTo>
                    <a:lnTo>
                      <a:pt x="92" y="93"/>
                    </a:lnTo>
                    <a:lnTo>
                      <a:pt x="94" y="93"/>
                    </a:lnTo>
                    <a:lnTo>
                      <a:pt x="94" y="93"/>
                    </a:lnTo>
                    <a:lnTo>
                      <a:pt x="97" y="90"/>
                    </a:lnTo>
                    <a:lnTo>
                      <a:pt x="93" y="86"/>
                    </a:lnTo>
                    <a:lnTo>
                      <a:pt x="93" y="84"/>
                    </a:lnTo>
                    <a:lnTo>
                      <a:pt x="92" y="84"/>
                    </a:lnTo>
                    <a:lnTo>
                      <a:pt x="91" y="86"/>
                    </a:lnTo>
                    <a:lnTo>
                      <a:pt x="90" y="86"/>
                    </a:lnTo>
                    <a:lnTo>
                      <a:pt x="90" y="84"/>
                    </a:lnTo>
                    <a:lnTo>
                      <a:pt x="88" y="82"/>
                    </a:lnTo>
                    <a:lnTo>
                      <a:pt x="88" y="80"/>
                    </a:lnTo>
                    <a:lnTo>
                      <a:pt x="86" y="78"/>
                    </a:lnTo>
                    <a:lnTo>
                      <a:pt x="85" y="81"/>
                    </a:lnTo>
                    <a:lnTo>
                      <a:pt x="85" y="81"/>
                    </a:lnTo>
                    <a:lnTo>
                      <a:pt x="84" y="83"/>
                    </a:lnTo>
                    <a:lnTo>
                      <a:pt x="87" y="85"/>
                    </a:lnTo>
                    <a:lnTo>
                      <a:pt x="90" y="93"/>
                    </a:lnTo>
                    <a:close/>
                    <a:moveTo>
                      <a:pt x="207" y="11"/>
                    </a:moveTo>
                    <a:lnTo>
                      <a:pt x="201" y="12"/>
                    </a:lnTo>
                    <a:lnTo>
                      <a:pt x="201" y="16"/>
                    </a:lnTo>
                    <a:lnTo>
                      <a:pt x="201" y="17"/>
                    </a:lnTo>
                    <a:lnTo>
                      <a:pt x="206" y="15"/>
                    </a:lnTo>
                    <a:lnTo>
                      <a:pt x="207" y="16"/>
                    </a:lnTo>
                    <a:lnTo>
                      <a:pt x="204" y="18"/>
                    </a:lnTo>
                    <a:lnTo>
                      <a:pt x="208" y="21"/>
                    </a:lnTo>
                    <a:lnTo>
                      <a:pt x="211" y="19"/>
                    </a:lnTo>
                    <a:lnTo>
                      <a:pt x="211" y="17"/>
                    </a:lnTo>
                    <a:lnTo>
                      <a:pt x="216" y="18"/>
                    </a:lnTo>
                    <a:lnTo>
                      <a:pt x="216" y="18"/>
                    </a:lnTo>
                    <a:lnTo>
                      <a:pt x="220" y="14"/>
                    </a:lnTo>
                    <a:lnTo>
                      <a:pt x="220" y="11"/>
                    </a:lnTo>
                    <a:lnTo>
                      <a:pt x="219" y="11"/>
                    </a:lnTo>
                    <a:lnTo>
                      <a:pt x="218" y="13"/>
                    </a:lnTo>
                    <a:lnTo>
                      <a:pt x="216" y="14"/>
                    </a:lnTo>
                    <a:lnTo>
                      <a:pt x="213" y="11"/>
                    </a:lnTo>
                    <a:lnTo>
                      <a:pt x="216" y="8"/>
                    </a:lnTo>
                    <a:lnTo>
                      <a:pt x="215" y="7"/>
                    </a:lnTo>
                    <a:lnTo>
                      <a:pt x="211" y="8"/>
                    </a:lnTo>
                    <a:lnTo>
                      <a:pt x="211" y="5"/>
                    </a:lnTo>
                    <a:lnTo>
                      <a:pt x="206" y="6"/>
                    </a:lnTo>
                    <a:lnTo>
                      <a:pt x="205" y="7"/>
                    </a:lnTo>
                    <a:lnTo>
                      <a:pt x="210" y="10"/>
                    </a:lnTo>
                    <a:lnTo>
                      <a:pt x="209" y="12"/>
                    </a:lnTo>
                    <a:lnTo>
                      <a:pt x="207" y="11"/>
                    </a:lnTo>
                    <a:close/>
                    <a:moveTo>
                      <a:pt x="94" y="95"/>
                    </a:moveTo>
                    <a:lnTo>
                      <a:pt x="93" y="95"/>
                    </a:lnTo>
                    <a:lnTo>
                      <a:pt x="93" y="96"/>
                    </a:lnTo>
                    <a:lnTo>
                      <a:pt x="95" y="97"/>
                    </a:lnTo>
                    <a:lnTo>
                      <a:pt x="95" y="97"/>
                    </a:lnTo>
                    <a:lnTo>
                      <a:pt x="96" y="97"/>
                    </a:lnTo>
                    <a:lnTo>
                      <a:pt x="96" y="96"/>
                    </a:lnTo>
                    <a:lnTo>
                      <a:pt x="96" y="96"/>
                    </a:lnTo>
                    <a:lnTo>
                      <a:pt x="96" y="96"/>
                    </a:lnTo>
                    <a:lnTo>
                      <a:pt x="95" y="96"/>
                    </a:lnTo>
                    <a:lnTo>
                      <a:pt x="95" y="95"/>
                    </a:lnTo>
                    <a:lnTo>
                      <a:pt x="94" y="95"/>
                    </a:lnTo>
                    <a:close/>
                    <a:moveTo>
                      <a:pt x="86" y="89"/>
                    </a:moveTo>
                    <a:lnTo>
                      <a:pt x="83" y="87"/>
                    </a:lnTo>
                    <a:lnTo>
                      <a:pt x="82" y="90"/>
                    </a:lnTo>
                    <a:lnTo>
                      <a:pt x="86" y="91"/>
                    </a:lnTo>
                    <a:lnTo>
                      <a:pt x="86" y="89"/>
                    </a:lnTo>
                    <a:close/>
                    <a:moveTo>
                      <a:pt x="191" y="13"/>
                    </a:moveTo>
                    <a:lnTo>
                      <a:pt x="189" y="12"/>
                    </a:lnTo>
                    <a:lnTo>
                      <a:pt x="188" y="16"/>
                    </a:lnTo>
                    <a:lnTo>
                      <a:pt x="191" y="18"/>
                    </a:lnTo>
                    <a:lnTo>
                      <a:pt x="191" y="13"/>
                    </a:lnTo>
                    <a:close/>
                    <a:moveTo>
                      <a:pt x="173" y="26"/>
                    </a:moveTo>
                    <a:lnTo>
                      <a:pt x="177" y="28"/>
                    </a:lnTo>
                    <a:lnTo>
                      <a:pt x="178" y="26"/>
                    </a:lnTo>
                    <a:lnTo>
                      <a:pt x="180" y="25"/>
                    </a:lnTo>
                    <a:lnTo>
                      <a:pt x="179" y="24"/>
                    </a:lnTo>
                    <a:lnTo>
                      <a:pt x="176" y="24"/>
                    </a:lnTo>
                    <a:lnTo>
                      <a:pt x="176" y="23"/>
                    </a:lnTo>
                    <a:lnTo>
                      <a:pt x="178" y="22"/>
                    </a:lnTo>
                    <a:lnTo>
                      <a:pt x="176" y="20"/>
                    </a:lnTo>
                    <a:lnTo>
                      <a:pt x="174" y="21"/>
                    </a:lnTo>
                    <a:lnTo>
                      <a:pt x="172" y="23"/>
                    </a:lnTo>
                    <a:lnTo>
                      <a:pt x="174" y="24"/>
                    </a:lnTo>
                    <a:lnTo>
                      <a:pt x="173" y="26"/>
                    </a:lnTo>
                    <a:close/>
                    <a:moveTo>
                      <a:pt x="172" y="45"/>
                    </a:moveTo>
                    <a:lnTo>
                      <a:pt x="171" y="47"/>
                    </a:lnTo>
                    <a:lnTo>
                      <a:pt x="172" y="50"/>
                    </a:lnTo>
                    <a:lnTo>
                      <a:pt x="173" y="52"/>
                    </a:lnTo>
                    <a:lnTo>
                      <a:pt x="175" y="53"/>
                    </a:lnTo>
                    <a:lnTo>
                      <a:pt x="176" y="53"/>
                    </a:lnTo>
                    <a:lnTo>
                      <a:pt x="177" y="53"/>
                    </a:lnTo>
                    <a:lnTo>
                      <a:pt x="179" y="52"/>
                    </a:lnTo>
                    <a:lnTo>
                      <a:pt x="181" y="45"/>
                    </a:lnTo>
                    <a:lnTo>
                      <a:pt x="180" y="44"/>
                    </a:lnTo>
                    <a:lnTo>
                      <a:pt x="179" y="42"/>
                    </a:lnTo>
                    <a:lnTo>
                      <a:pt x="175" y="40"/>
                    </a:lnTo>
                    <a:lnTo>
                      <a:pt x="174" y="38"/>
                    </a:lnTo>
                    <a:lnTo>
                      <a:pt x="171" y="39"/>
                    </a:lnTo>
                    <a:lnTo>
                      <a:pt x="170" y="42"/>
                    </a:lnTo>
                    <a:lnTo>
                      <a:pt x="171" y="44"/>
                    </a:lnTo>
                    <a:lnTo>
                      <a:pt x="172" y="45"/>
                    </a:lnTo>
                    <a:close/>
                    <a:moveTo>
                      <a:pt x="158" y="69"/>
                    </a:moveTo>
                    <a:lnTo>
                      <a:pt x="158" y="68"/>
                    </a:lnTo>
                    <a:lnTo>
                      <a:pt x="156" y="68"/>
                    </a:lnTo>
                    <a:lnTo>
                      <a:pt x="154" y="66"/>
                    </a:lnTo>
                    <a:lnTo>
                      <a:pt x="153" y="66"/>
                    </a:lnTo>
                    <a:lnTo>
                      <a:pt x="149" y="67"/>
                    </a:lnTo>
                    <a:lnTo>
                      <a:pt x="148" y="69"/>
                    </a:lnTo>
                    <a:lnTo>
                      <a:pt x="146" y="68"/>
                    </a:lnTo>
                    <a:lnTo>
                      <a:pt x="146" y="69"/>
                    </a:lnTo>
                    <a:lnTo>
                      <a:pt x="146" y="70"/>
                    </a:lnTo>
                    <a:lnTo>
                      <a:pt x="149" y="72"/>
                    </a:lnTo>
                    <a:lnTo>
                      <a:pt x="149" y="73"/>
                    </a:lnTo>
                    <a:lnTo>
                      <a:pt x="154" y="74"/>
                    </a:lnTo>
                    <a:lnTo>
                      <a:pt x="160" y="73"/>
                    </a:lnTo>
                    <a:lnTo>
                      <a:pt x="159" y="71"/>
                    </a:lnTo>
                    <a:lnTo>
                      <a:pt x="158" y="69"/>
                    </a:lnTo>
                    <a:close/>
                    <a:moveTo>
                      <a:pt x="136" y="54"/>
                    </a:moveTo>
                    <a:lnTo>
                      <a:pt x="139" y="54"/>
                    </a:lnTo>
                    <a:lnTo>
                      <a:pt x="140" y="53"/>
                    </a:lnTo>
                    <a:lnTo>
                      <a:pt x="141" y="52"/>
                    </a:lnTo>
                    <a:lnTo>
                      <a:pt x="142" y="53"/>
                    </a:lnTo>
                    <a:lnTo>
                      <a:pt x="140" y="58"/>
                    </a:lnTo>
                    <a:lnTo>
                      <a:pt x="140" y="61"/>
                    </a:lnTo>
                    <a:lnTo>
                      <a:pt x="142" y="60"/>
                    </a:lnTo>
                    <a:lnTo>
                      <a:pt x="143" y="58"/>
                    </a:lnTo>
                    <a:lnTo>
                      <a:pt x="144" y="60"/>
                    </a:lnTo>
                    <a:lnTo>
                      <a:pt x="149" y="58"/>
                    </a:lnTo>
                    <a:lnTo>
                      <a:pt x="150" y="56"/>
                    </a:lnTo>
                    <a:lnTo>
                      <a:pt x="152" y="57"/>
                    </a:lnTo>
                    <a:lnTo>
                      <a:pt x="152" y="57"/>
                    </a:lnTo>
                    <a:lnTo>
                      <a:pt x="156" y="55"/>
                    </a:lnTo>
                    <a:lnTo>
                      <a:pt x="156" y="53"/>
                    </a:lnTo>
                    <a:lnTo>
                      <a:pt x="157" y="53"/>
                    </a:lnTo>
                    <a:lnTo>
                      <a:pt x="160" y="47"/>
                    </a:lnTo>
                    <a:lnTo>
                      <a:pt x="164" y="39"/>
                    </a:lnTo>
                    <a:lnTo>
                      <a:pt x="167" y="37"/>
                    </a:lnTo>
                    <a:lnTo>
                      <a:pt x="163" y="33"/>
                    </a:lnTo>
                    <a:lnTo>
                      <a:pt x="162" y="37"/>
                    </a:lnTo>
                    <a:lnTo>
                      <a:pt x="160" y="36"/>
                    </a:lnTo>
                    <a:lnTo>
                      <a:pt x="160" y="36"/>
                    </a:lnTo>
                    <a:lnTo>
                      <a:pt x="159" y="38"/>
                    </a:lnTo>
                    <a:lnTo>
                      <a:pt x="158" y="37"/>
                    </a:lnTo>
                    <a:lnTo>
                      <a:pt x="156" y="39"/>
                    </a:lnTo>
                    <a:lnTo>
                      <a:pt x="159" y="42"/>
                    </a:lnTo>
                    <a:lnTo>
                      <a:pt x="156" y="46"/>
                    </a:lnTo>
                    <a:lnTo>
                      <a:pt x="155" y="45"/>
                    </a:lnTo>
                    <a:lnTo>
                      <a:pt x="154" y="43"/>
                    </a:lnTo>
                    <a:lnTo>
                      <a:pt x="151" y="41"/>
                    </a:lnTo>
                    <a:lnTo>
                      <a:pt x="151" y="41"/>
                    </a:lnTo>
                    <a:lnTo>
                      <a:pt x="150" y="43"/>
                    </a:lnTo>
                    <a:lnTo>
                      <a:pt x="151" y="44"/>
                    </a:lnTo>
                    <a:lnTo>
                      <a:pt x="151" y="46"/>
                    </a:lnTo>
                    <a:lnTo>
                      <a:pt x="153" y="48"/>
                    </a:lnTo>
                    <a:lnTo>
                      <a:pt x="151" y="50"/>
                    </a:lnTo>
                    <a:lnTo>
                      <a:pt x="148" y="49"/>
                    </a:lnTo>
                    <a:lnTo>
                      <a:pt x="149" y="46"/>
                    </a:lnTo>
                    <a:lnTo>
                      <a:pt x="147" y="45"/>
                    </a:lnTo>
                    <a:lnTo>
                      <a:pt x="146" y="47"/>
                    </a:lnTo>
                    <a:lnTo>
                      <a:pt x="144" y="45"/>
                    </a:lnTo>
                    <a:lnTo>
                      <a:pt x="143" y="49"/>
                    </a:lnTo>
                    <a:lnTo>
                      <a:pt x="141" y="48"/>
                    </a:lnTo>
                    <a:lnTo>
                      <a:pt x="140" y="48"/>
                    </a:lnTo>
                    <a:lnTo>
                      <a:pt x="140" y="50"/>
                    </a:lnTo>
                    <a:lnTo>
                      <a:pt x="139" y="51"/>
                    </a:lnTo>
                    <a:lnTo>
                      <a:pt x="135" y="50"/>
                    </a:lnTo>
                    <a:lnTo>
                      <a:pt x="135" y="51"/>
                    </a:lnTo>
                    <a:lnTo>
                      <a:pt x="136" y="52"/>
                    </a:lnTo>
                    <a:lnTo>
                      <a:pt x="136" y="54"/>
                    </a:lnTo>
                    <a:close/>
                    <a:moveTo>
                      <a:pt x="168" y="52"/>
                    </a:moveTo>
                    <a:lnTo>
                      <a:pt x="164" y="54"/>
                    </a:lnTo>
                    <a:lnTo>
                      <a:pt x="163" y="56"/>
                    </a:lnTo>
                    <a:lnTo>
                      <a:pt x="162" y="53"/>
                    </a:lnTo>
                    <a:lnTo>
                      <a:pt x="161" y="55"/>
                    </a:lnTo>
                    <a:lnTo>
                      <a:pt x="162" y="56"/>
                    </a:lnTo>
                    <a:lnTo>
                      <a:pt x="162" y="57"/>
                    </a:lnTo>
                    <a:lnTo>
                      <a:pt x="161" y="58"/>
                    </a:lnTo>
                    <a:lnTo>
                      <a:pt x="160" y="57"/>
                    </a:lnTo>
                    <a:lnTo>
                      <a:pt x="160" y="57"/>
                    </a:lnTo>
                    <a:lnTo>
                      <a:pt x="159" y="58"/>
                    </a:lnTo>
                    <a:lnTo>
                      <a:pt x="156" y="60"/>
                    </a:lnTo>
                    <a:lnTo>
                      <a:pt x="156" y="61"/>
                    </a:lnTo>
                    <a:lnTo>
                      <a:pt x="157" y="63"/>
                    </a:lnTo>
                    <a:lnTo>
                      <a:pt x="157" y="66"/>
                    </a:lnTo>
                    <a:lnTo>
                      <a:pt x="159" y="67"/>
                    </a:lnTo>
                    <a:lnTo>
                      <a:pt x="160" y="66"/>
                    </a:lnTo>
                    <a:lnTo>
                      <a:pt x="162" y="64"/>
                    </a:lnTo>
                    <a:lnTo>
                      <a:pt x="161" y="70"/>
                    </a:lnTo>
                    <a:lnTo>
                      <a:pt x="164" y="71"/>
                    </a:lnTo>
                    <a:lnTo>
                      <a:pt x="166" y="68"/>
                    </a:lnTo>
                    <a:lnTo>
                      <a:pt x="167" y="68"/>
                    </a:lnTo>
                    <a:lnTo>
                      <a:pt x="165" y="67"/>
                    </a:lnTo>
                    <a:lnTo>
                      <a:pt x="169" y="63"/>
                    </a:lnTo>
                    <a:lnTo>
                      <a:pt x="171" y="60"/>
                    </a:lnTo>
                    <a:lnTo>
                      <a:pt x="172" y="59"/>
                    </a:lnTo>
                    <a:lnTo>
                      <a:pt x="171" y="55"/>
                    </a:lnTo>
                    <a:lnTo>
                      <a:pt x="171" y="55"/>
                    </a:lnTo>
                    <a:lnTo>
                      <a:pt x="169" y="54"/>
                    </a:lnTo>
                    <a:lnTo>
                      <a:pt x="170" y="52"/>
                    </a:lnTo>
                    <a:lnTo>
                      <a:pt x="168" y="48"/>
                    </a:lnTo>
                    <a:lnTo>
                      <a:pt x="165" y="49"/>
                    </a:lnTo>
                    <a:lnTo>
                      <a:pt x="168" y="52"/>
                    </a:lnTo>
                    <a:close/>
                    <a:moveTo>
                      <a:pt x="67" y="98"/>
                    </a:moveTo>
                    <a:lnTo>
                      <a:pt x="68" y="99"/>
                    </a:lnTo>
                    <a:lnTo>
                      <a:pt x="69" y="97"/>
                    </a:lnTo>
                    <a:lnTo>
                      <a:pt x="70" y="96"/>
                    </a:lnTo>
                    <a:lnTo>
                      <a:pt x="73" y="94"/>
                    </a:lnTo>
                    <a:lnTo>
                      <a:pt x="72" y="92"/>
                    </a:lnTo>
                    <a:lnTo>
                      <a:pt x="72" y="92"/>
                    </a:lnTo>
                    <a:lnTo>
                      <a:pt x="70" y="94"/>
                    </a:lnTo>
                    <a:lnTo>
                      <a:pt x="69" y="94"/>
                    </a:lnTo>
                    <a:lnTo>
                      <a:pt x="69" y="92"/>
                    </a:lnTo>
                    <a:lnTo>
                      <a:pt x="68" y="92"/>
                    </a:lnTo>
                    <a:lnTo>
                      <a:pt x="67" y="93"/>
                    </a:lnTo>
                    <a:lnTo>
                      <a:pt x="66" y="98"/>
                    </a:lnTo>
                    <a:lnTo>
                      <a:pt x="66" y="98"/>
                    </a:lnTo>
                    <a:lnTo>
                      <a:pt x="67" y="98"/>
                    </a:lnTo>
                    <a:close/>
                    <a:moveTo>
                      <a:pt x="22" y="166"/>
                    </a:moveTo>
                    <a:lnTo>
                      <a:pt x="23" y="166"/>
                    </a:lnTo>
                    <a:lnTo>
                      <a:pt x="22" y="166"/>
                    </a:lnTo>
                    <a:lnTo>
                      <a:pt x="22" y="165"/>
                    </a:lnTo>
                    <a:lnTo>
                      <a:pt x="22" y="165"/>
                    </a:lnTo>
                    <a:lnTo>
                      <a:pt x="22" y="164"/>
                    </a:lnTo>
                    <a:lnTo>
                      <a:pt x="22" y="164"/>
                    </a:lnTo>
                    <a:lnTo>
                      <a:pt x="22" y="163"/>
                    </a:lnTo>
                    <a:lnTo>
                      <a:pt x="20" y="164"/>
                    </a:lnTo>
                    <a:lnTo>
                      <a:pt x="19" y="166"/>
                    </a:lnTo>
                    <a:lnTo>
                      <a:pt x="20" y="166"/>
                    </a:lnTo>
                    <a:lnTo>
                      <a:pt x="22" y="166"/>
                    </a:lnTo>
                    <a:close/>
                    <a:moveTo>
                      <a:pt x="45" y="159"/>
                    </a:moveTo>
                    <a:lnTo>
                      <a:pt x="44" y="158"/>
                    </a:lnTo>
                    <a:lnTo>
                      <a:pt x="41" y="160"/>
                    </a:lnTo>
                    <a:lnTo>
                      <a:pt x="40" y="165"/>
                    </a:lnTo>
                    <a:lnTo>
                      <a:pt x="41" y="165"/>
                    </a:lnTo>
                    <a:lnTo>
                      <a:pt x="42" y="165"/>
                    </a:lnTo>
                    <a:lnTo>
                      <a:pt x="44" y="161"/>
                    </a:lnTo>
                    <a:lnTo>
                      <a:pt x="45" y="159"/>
                    </a:lnTo>
                    <a:close/>
                    <a:moveTo>
                      <a:pt x="27" y="169"/>
                    </a:moveTo>
                    <a:lnTo>
                      <a:pt x="26" y="167"/>
                    </a:lnTo>
                    <a:lnTo>
                      <a:pt x="24" y="168"/>
                    </a:lnTo>
                    <a:lnTo>
                      <a:pt x="25" y="170"/>
                    </a:lnTo>
                    <a:lnTo>
                      <a:pt x="27" y="169"/>
                    </a:lnTo>
                    <a:close/>
                    <a:moveTo>
                      <a:pt x="17" y="170"/>
                    </a:moveTo>
                    <a:lnTo>
                      <a:pt x="18" y="170"/>
                    </a:lnTo>
                    <a:lnTo>
                      <a:pt x="18" y="170"/>
                    </a:lnTo>
                    <a:lnTo>
                      <a:pt x="18" y="171"/>
                    </a:lnTo>
                    <a:lnTo>
                      <a:pt x="19" y="172"/>
                    </a:lnTo>
                    <a:lnTo>
                      <a:pt x="20" y="173"/>
                    </a:lnTo>
                    <a:lnTo>
                      <a:pt x="20" y="173"/>
                    </a:lnTo>
                    <a:lnTo>
                      <a:pt x="22" y="173"/>
                    </a:lnTo>
                    <a:lnTo>
                      <a:pt x="24" y="172"/>
                    </a:lnTo>
                    <a:lnTo>
                      <a:pt x="24" y="171"/>
                    </a:lnTo>
                    <a:lnTo>
                      <a:pt x="24" y="169"/>
                    </a:lnTo>
                    <a:lnTo>
                      <a:pt x="23" y="167"/>
                    </a:lnTo>
                    <a:lnTo>
                      <a:pt x="22" y="168"/>
                    </a:lnTo>
                    <a:lnTo>
                      <a:pt x="19" y="167"/>
                    </a:lnTo>
                    <a:lnTo>
                      <a:pt x="18" y="166"/>
                    </a:lnTo>
                    <a:lnTo>
                      <a:pt x="17" y="166"/>
                    </a:lnTo>
                    <a:lnTo>
                      <a:pt x="16" y="166"/>
                    </a:lnTo>
                    <a:lnTo>
                      <a:pt x="15" y="168"/>
                    </a:lnTo>
                    <a:lnTo>
                      <a:pt x="17" y="169"/>
                    </a:lnTo>
                    <a:lnTo>
                      <a:pt x="17" y="170"/>
                    </a:lnTo>
                    <a:close/>
                    <a:moveTo>
                      <a:pt x="319" y="70"/>
                    </a:moveTo>
                    <a:lnTo>
                      <a:pt x="317" y="70"/>
                    </a:lnTo>
                    <a:lnTo>
                      <a:pt x="318" y="69"/>
                    </a:lnTo>
                    <a:lnTo>
                      <a:pt x="317" y="66"/>
                    </a:lnTo>
                    <a:lnTo>
                      <a:pt x="314" y="67"/>
                    </a:lnTo>
                    <a:lnTo>
                      <a:pt x="315" y="72"/>
                    </a:lnTo>
                    <a:lnTo>
                      <a:pt x="313" y="76"/>
                    </a:lnTo>
                    <a:lnTo>
                      <a:pt x="316" y="76"/>
                    </a:lnTo>
                    <a:lnTo>
                      <a:pt x="316" y="76"/>
                    </a:lnTo>
                    <a:lnTo>
                      <a:pt x="320" y="71"/>
                    </a:lnTo>
                    <a:lnTo>
                      <a:pt x="319" y="70"/>
                    </a:lnTo>
                    <a:close/>
                    <a:moveTo>
                      <a:pt x="343" y="80"/>
                    </a:moveTo>
                    <a:lnTo>
                      <a:pt x="343" y="80"/>
                    </a:lnTo>
                    <a:lnTo>
                      <a:pt x="343" y="78"/>
                    </a:lnTo>
                    <a:lnTo>
                      <a:pt x="342" y="77"/>
                    </a:lnTo>
                    <a:lnTo>
                      <a:pt x="341" y="76"/>
                    </a:lnTo>
                    <a:lnTo>
                      <a:pt x="341" y="75"/>
                    </a:lnTo>
                    <a:lnTo>
                      <a:pt x="342" y="75"/>
                    </a:lnTo>
                    <a:lnTo>
                      <a:pt x="342" y="75"/>
                    </a:lnTo>
                    <a:lnTo>
                      <a:pt x="341" y="74"/>
                    </a:lnTo>
                    <a:lnTo>
                      <a:pt x="341" y="75"/>
                    </a:lnTo>
                    <a:lnTo>
                      <a:pt x="340" y="74"/>
                    </a:lnTo>
                    <a:lnTo>
                      <a:pt x="340" y="74"/>
                    </a:lnTo>
                    <a:lnTo>
                      <a:pt x="340" y="73"/>
                    </a:lnTo>
                    <a:lnTo>
                      <a:pt x="340" y="73"/>
                    </a:lnTo>
                    <a:lnTo>
                      <a:pt x="340" y="71"/>
                    </a:lnTo>
                    <a:lnTo>
                      <a:pt x="339" y="71"/>
                    </a:lnTo>
                    <a:lnTo>
                      <a:pt x="339" y="70"/>
                    </a:lnTo>
                    <a:lnTo>
                      <a:pt x="339" y="71"/>
                    </a:lnTo>
                    <a:lnTo>
                      <a:pt x="339" y="70"/>
                    </a:lnTo>
                    <a:lnTo>
                      <a:pt x="338" y="70"/>
                    </a:lnTo>
                    <a:lnTo>
                      <a:pt x="338" y="70"/>
                    </a:lnTo>
                    <a:lnTo>
                      <a:pt x="338" y="69"/>
                    </a:lnTo>
                    <a:lnTo>
                      <a:pt x="337" y="69"/>
                    </a:lnTo>
                    <a:lnTo>
                      <a:pt x="337" y="69"/>
                    </a:lnTo>
                    <a:lnTo>
                      <a:pt x="334" y="71"/>
                    </a:lnTo>
                    <a:lnTo>
                      <a:pt x="335" y="68"/>
                    </a:lnTo>
                    <a:lnTo>
                      <a:pt x="335" y="68"/>
                    </a:lnTo>
                    <a:lnTo>
                      <a:pt x="332" y="68"/>
                    </a:lnTo>
                    <a:lnTo>
                      <a:pt x="332" y="69"/>
                    </a:lnTo>
                    <a:lnTo>
                      <a:pt x="330" y="68"/>
                    </a:lnTo>
                    <a:lnTo>
                      <a:pt x="328" y="69"/>
                    </a:lnTo>
                    <a:lnTo>
                      <a:pt x="329" y="72"/>
                    </a:lnTo>
                    <a:lnTo>
                      <a:pt x="330" y="74"/>
                    </a:lnTo>
                    <a:lnTo>
                      <a:pt x="330" y="74"/>
                    </a:lnTo>
                    <a:lnTo>
                      <a:pt x="330" y="76"/>
                    </a:lnTo>
                    <a:lnTo>
                      <a:pt x="331" y="77"/>
                    </a:lnTo>
                    <a:lnTo>
                      <a:pt x="329" y="79"/>
                    </a:lnTo>
                    <a:lnTo>
                      <a:pt x="328" y="79"/>
                    </a:lnTo>
                    <a:lnTo>
                      <a:pt x="329" y="78"/>
                    </a:lnTo>
                    <a:lnTo>
                      <a:pt x="329" y="76"/>
                    </a:lnTo>
                    <a:lnTo>
                      <a:pt x="329" y="75"/>
                    </a:lnTo>
                    <a:lnTo>
                      <a:pt x="329" y="74"/>
                    </a:lnTo>
                    <a:lnTo>
                      <a:pt x="328" y="71"/>
                    </a:lnTo>
                    <a:lnTo>
                      <a:pt x="326" y="68"/>
                    </a:lnTo>
                    <a:lnTo>
                      <a:pt x="324" y="69"/>
                    </a:lnTo>
                    <a:lnTo>
                      <a:pt x="325" y="67"/>
                    </a:lnTo>
                    <a:lnTo>
                      <a:pt x="322" y="67"/>
                    </a:lnTo>
                    <a:lnTo>
                      <a:pt x="321" y="68"/>
                    </a:lnTo>
                    <a:lnTo>
                      <a:pt x="323" y="70"/>
                    </a:lnTo>
                    <a:lnTo>
                      <a:pt x="324" y="73"/>
                    </a:lnTo>
                    <a:lnTo>
                      <a:pt x="324" y="73"/>
                    </a:lnTo>
                    <a:lnTo>
                      <a:pt x="323" y="74"/>
                    </a:lnTo>
                    <a:lnTo>
                      <a:pt x="322" y="74"/>
                    </a:lnTo>
                    <a:lnTo>
                      <a:pt x="323" y="76"/>
                    </a:lnTo>
                    <a:lnTo>
                      <a:pt x="324" y="77"/>
                    </a:lnTo>
                    <a:lnTo>
                      <a:pt x="324" y="80"/>
                    </a:lnTo>
                    <a:lnTo>
                      <a:pt x="323" y="79"/>
                    </a:lnTo>
                    <a:lnTo>
                      <a:pt x="321" y="76"/>
                    </a:lnTo>
                    <a:lnTo>
                      <a:pt x="320" y="79"/>
                    </a:lnTo>
                    <a:lnTo>
                      <a:pt x="320" y="79"/>
                    </a:lnTo>
                    <a:lnTo>
                      <a:pt x="320" y="80"/>
                    </a:lnTo>
                    <a:lnTo>
                      <a:pt x="320" y="81"/>
                    </a:lnTo>
                    <a:lnTo>
                      <a:pt x="320" y="82"/>
                    </a:lnTo>
                    <a:lnTo>
                      <a:pt x="321" y="84"/>
                    </a:lnTo>
                    <a:lnTo>
                      <a:pt x="320" y="85"/>
                    </a:lnTo>
                    <a:lnTo>
                      <a:pt x="319" y="83"/>
                    </a:lnTo>
                    <a:lnTo>
                      <a:pt x="318" y="81"/>
                    </a:lnTo>
                    <a:lnTo>
                      <a:pt x="318" y="79"/>
                    </a:lnTo>
                    <a:lnTo>
                      <a:pt x="318" y="79"/>
                    </a:lnTo>
                    <a:lnTo>
                      <a:pt x="319" y="77"/>
                    </a:lnTo>
                    <a:lnTo>
                      <a:pt x="320" y="77"/>
                    </a:lnTo>
                    <a:lnTo>
                      <a:pt x="321" y="74"/>
                    </a:lnTo>
                    <a:lnTo>
                      <a:pt x="320" y="74"/>
                    </a:lnTo>
                    <a:lnTo>
                      <a:pt x="318" y="76"/>
                    </a:lnTo>
                    <a:lnTo>
                      <a:pt x="317" y="77"/>
                    </a:lnTo>
                    <a:lnTo>
                      <a:pt x="314" y="77"/>
                    </a:lnTo>
                    <a:lnTo>
                      <a:pt x="313" y="79"/>
                    </a:lnTo>
                    <a:lnTo>
                      <a:pt x="312" y="81"/>
                    </a:lnTo>
                    <a:lnTo>
                      <a:pt x="312" y="83"/>
                    </a:lnTo>
                    <a:lnTo>
                      <a:pt x="311" y="84"/>
                    </a:lnTo>
                    <a:lnTo>
                      <a:pt x="310" y="84"/>
                    </a:lnTo>
                    <a:lnTo>
                      <a:pt x="310" y="84"/>
                    </a:lnTo>
                    <a:lnTo>
                      <a:pt x="310" y="82"/>
                    </a:lnTo>
                    <a:lnTo>
                      <a:pt x="309" y="82"/>
                    </a:lnTo>
                    <a:lnTo>
                      <a:pt x="308" y="82"/>
                    </a:lnTo>
                    <a:lnTo>
                      <a:pt x="309" y="81"/>
                    </a:lnTo>
                    <a:lnTo>
                      <a:pt x="310" y="80"/>
                    </a:lnTo>
                    <a:lnTo>
                      <a:pt x="311" y="80"/>
                    </a:lnTo>
                    <a:lnTo>
                      <a:pt x="311" y="79"/>
                    </a:lnTo>
                    <a:lnTo>
                      <a:pt x="312" y="76"/>
                    </a:lnTo>
                    <a:lnTo>
                      <a:pt x="312" y="75"/>
                    </a:lnTo>
                    <a:lnTo>
                      <a:pt x="312" y="74"/>
                    </a:lnTo>
                    <a:lnTo>
                      <a:pt x="313" y="73"/>
                    </a:lnTo>
                    <a:lnTo>
                      <a:pt x="313" y="71"/>
                    </a:lnTo>
                    <a:lnTo>
                      <a:pt x="312" y="68"/>
                    </a:lnTo>
                    <a:lnTo>
                      <a:pt x="311" y="67"/>
                    </a:lnTo>
                    <a:lnTo>
                      <a:pt x="309" y="67"/>
                    </a:lnTo>
                    <a:lnTo>
                      <a:pt x="307" y="68"/>
                    </a:lnTo>
                    <a:lnTo>
                      <a:pt x="306" y="72"/>
                    </a:lnTo>
                    <a:lnTo>
                      <a:pt x="306" y="72"/>
                    </a:lnTo>
                    <a:lnTo>
                      <a:pt x="305" y="72"/>
                    </a:lnTo>
                    <a:lnTo>
                      <a:pt x="305" y="70"/>
                    </a:lnTo>
                    <a:lnTo>
                      <a:pt x="305" y="68"/>
                    </a:lnTo>
                    <a:lnTo>
                      <a:pt x="307" y="66"/>
                    </a:lnTo>
                    <a:lnTo>
                      <a:pt x="308" y="64"/>
                    </a:lnTo>
                    <a:lnTo>
                      <a:pt x="306" y="63"/>
                    </a:lnTo>
                    <a:lnTo>
                      <a:pt x="304" y="62"/>
                    </a:lnTo>
                    <a:lnTo>
                      <a:pt x="301" y="63"/>
                    </a:lnTo>
                    <a:lnTo>
                      <a:pt x="300" y="63"/>
                    </a:lnTo>
                    <a:lnTo>
                      <a:pt x="298" y="63"/>
                    </a:lnTo>
                    <a:lnTo>
                      <a:pt x="297" y="61"/>
                    </a:lnTo>
                    <a:lnTo>
                      <a:pt x="295" y="61"/>
                    </a:lnTo>
                    <a:lnTo>
                      <a:pt x="290" y="61"/>
                    </a:lnTo>
                    <a:lnTo>
                      <a:pt x="289" y="61"/>
                    </a:lnTo>
                    <a:lnTo>
                      <a:pt x="288" y="61"/>
                    </a:lnTo>
                    <a:lnTo>
                      <a:pt x="289" y="60"/>
                    </a:lnTo>
                    <a:lnTo>
                      <a:pt x="289" y="60"/>
                    </a:lnTo>
                    <a:lnTo>
                      <a:pt x="288" y="60"/>
                    </a:lnTo>
                    <a:lnTo>
                      <a:pt x="286" y="61"/>
                    </a:lnTo>
                    <a:lnTo>
                      <a:pt x="284" y="60"/>
                    </a:lnTo>
                    <a:lnTo>
                      <a:pt x="284" y="60"/>
                    </a:lnTo>
                    <a:lnTo>
                      <a:pt x="285" y="58"/>
                    </a:lnTo>
                    <a:lnTo>
                      <a:pt x="286" y="56"/>
                    </a:lnTo>
                    <a:lnTo>
                      <a:pt x="285" y="57"/>
                    </a:lnTo>
                    <a:lnTo>
                      <a:pt x="284" y="57"/>
                    </a:lnTo>
                    <a:lnTo>
                      <a:pt x="283" y="57"/>
                    </a:lnTo>
                    <a:lnTo>
                      <a:pt x="282" y="56"/>
                    </a:lnTo>
                    <a:lnTo>
                      <a:pt x="284" y="56"/>
                    </a:lnTo>
                    <a:lnTo>
                      <a:pt x="284" y="56"/>
                    </a:lnTo>
                    <a:lnTo>
                      <a:pt x="285" y="55"/>
                    </a:lnTo>
                    <a:lnTo>
                      <a:pt x="286" y="55"/>
                    </a:lnTo>
                    <a:lnTo>
                      <a:pt x="286" y="55"/>
                    </a:lnTo>
                    <a:lnTo>
                      <a:pt x="290" y="56"/>
                    </a:lnTo>
                    <a:lnTo>
                      <a:pt x="294" y="57"/>
                    </a:lnTo>
                    <a:lnTo>
                      <a:pt x="298" y="57"/>
                    </a:lnTo>
                    <a:lnTo>
                      <a:pt x="301" y="57"/>
                    </a:lnTo>
                    <a:lnTo>
                      <a:pt x="301" y="57"/>
                    </a:lnTo>
                    <a:lnTo>
                      <a:pt x="305" y="57"/>
                    </a:lnTo>
                    <a:lnTo>
                      <a:pt x="309" y="57"/>
                    </a:lnTo>
                    <a:lnTo>
                      <a:pt x="310" y="58"/>
                    </a:lnTo>
                    <a:lnTo>
                      <a:pt x="315" y="56"/>
                    </a:lnTo>
                    <a:lnTo>
                      <a:pt x="318" y="55"/>
                    </a:lnTo>
                    <a:lnTo>
                      <a:pt x="316" y="53"/>
                    </a:lnTo>
                    <a:lnTo>
                      <a:pt x="318" y="52"/>
                    </a:lnTo>
                    <a:lnTo>
                      <a:pt x="320" y="51"/>
                    </a:lnTo>
                    <a:lnTo>
                      <a:pt x="321" y="49"/>
                    </a:lnTo>
                    <a:lnTo>
                      <a:pt x="320" y="46"/>
                    </a:lnTo>
                    <a:lnTo>
                      <a:pt x="323" y="45"/>
                    </a:lnTo>
                    <a:lnTo>
                      <a:pt x="323" y="45"/>
                    </a:lnTo>
                    <a:lnTo>
                      <a:pt x="323" y="43"/>
                    </a:lnTo>
                    <a:lnTo>
                      <a:pt x="327" y="41"/>
                    </a:lnTo>
                    <a:lnTo>
                      <a:pt x="331" y="39"/>
                    </a:lnTo>
                    <a:lnTo>
                      <a:pt x="332" y="38"/>
                    </a:lnTo>
                    <a:lnTo>
                      <a:pt x="333" y="36"/>
                    </a:lnTo>
                    <a:lnTo>
                      <a:pt x="333" y="35"/>
                    </a:lnTo>
                    <a:lnTo>
                      <a:pt x="332" y="33"/>
                    </a:lnTo>
                    <a:lnTo>
                      <a:pt x="332" y="32"/>
                    </a:lnTo>
                    <a:lnTo>
                      <a:pt x="331" y="30"/>
                    </a:lnTo>
                    <a:lnTo>
                      <a:pt x="331" y="28"/>
                    </a:lnTo>
                    <a:lnTo>
                      <a:pt x="329" y="26"/>
                    </a:lnTo>
                    <a:lnTo>
                      <a:pt x="326" y="28"/>
                    </a:lnTo>
                    <a:lnTo>
                      <a:pt x="324" y="29"/>
                    </a:lnTo>
                    <a:lnTo>
                      <a:pt x="324" y="26"/>
                    </a:lnTo>
                    <a:lnTo>
                      <a:pt x="323" y="25"/>
                    </a:lnTo>
                    <a:lnTo>
                      <a:pt x="320" y="25"/>
                    </a:lnTo>
                    <a:lnTo>
                      <a:pt x="320" y="24"/>
                    </a:lnTo>
                    <a:lnTo>
                      <a:pt x="319" y="22"/>
                    </a:lnTo>
                    <a:lnTo>
                      <a:pt x="316" y="24"/>
                    </a:lnTo>
                    <a:lnTo>
                      <a:pt x="310" y="27"/>
                    </a:lnTo>
                    <a:lnTo>
                      <a:pt x="309" y="27"/>
                    </a:lnTo>
                    <a:lnTo>
                      <a:pt x="308" y="26"/>
                    </a:lnTo>
                    <a:lnTo>
                      <a:pt x="310" y="25"/>
                    </a:lnTo>
                    <a:lnTo>
                      <a:pt x="312" y="23"/>
                    </a:lnTo>
                    <a:lnTo>
                      <a:pt x="313" y="20"/>
                    </a:lnTo>
                    <a:lnTo>
                      <a:pt x="312" y="19"/>
                    </a:lnTo>
                    <a:lnTo>
                      <a:pt x="310" y="18"/>
                    </a:lnTo>
                    <a:lnTo>
                      <a:pt x="308" y="18"/>
                    </a:lnTo>
                    <a:lnTo>
                      <a:pt x="309" y="16"/>
                    </a:lnTo>
                    <a:lnTo>
                      <a:pt x="308" y="16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2" y="20"/>
                    </a:lnTo>
                    <a:lnTo>
                      <a:pt x="302" y="21"/>
                    </a:lnTo>
                    <a:lnTo>
                      <a:pt x="299" y="23"/>
                    </a:lnTo>
                    <a:lnTo>
                      <a:pt x="301" y="18"/>
                    </a:lnTo>
                    <a:lnTo>
                      <a:pt x="300" y="15"/>
                    </a:lnTo>
                    <a:lnTo>
                      <a:pt x="299" y="15"/>
                    </a:lnTo>
                    <a:lnTo>
                      <a:pt x="298" y="16"/>
                    </a:lnTo>
                    <a:lnTo>
                      <a:pt x="295" y="18"/>
                    </a:lnTo>
                    <a:lnTo>
                      <a:pt x="292" y="20"/>
                    </a:lnTo>
                    <a:lnTo>
                      <a:pt x="290" y="22"/>
                    </a:lnTo>
                    <a:lnTo>
                      <a:pt x="290" y="20"/>
                    </a:lnTo>
                    <a:lnTo>
                      <a:pt x="292" y="17"/>
                    </a:lnTo>
                    <a:lnTo>
                      <a:pt x="289" y="16"/>
                    </a:lnTo>
                    <a:lnTo>
                      <a:pt x="291" y="13"/>
                    </a:lnTo>
                    <a:lnTo>
                      <a:pt x="288" y="12"/>
                    </a:lnTo>
                    <a:lnTo>
                      <a:pt x="287" y="10"/>
                    </a:lnTo>
                    <a:lnTo>
                      <a:pt x="284" y="10"/>
                    </a:lnTo>
                    <a:lnTo>
                      <a:pt x="282" y="9"/>
                    </a:lnTo>
                    <a:lnTo>
                      <a:pt x="277" y="11"/>
                    </a:lnTo>
                    <a:lnTo>
                      <a:pt x="276" y="12"/>
                    </a:lnTo>
                    <a:lnTo>
                      <a:pt x="275" y="16"/>
                    </a:lnTo>
                    <a:lnTo>
                      <a:pt x="274" y="20"/>
                    </a:lnTo>
                    <a:lnTo>
                      <a:pt x="275" y="22"/>
                    </a:lnTo>
                    <a:lnTo>
                      <a:pt x="276" y="24"/>
                    </a:lnTo>
                    <a:lnTo>
                      <a:pt x="276" y="24"/>
                    </a:lnTo>
                    <a:lnTo>
                      <a:pt x="276" y="24"/>
                    </a:lnTo>
                    <a:lnTo>
                      <a:pt x="274" y="25"/>
                    </a:lnTo>
                    <a:lnTo>
                      <a:pt x="274" y="25"/>
                    </a:lnTo>
                    <a:lnTo>
                      <a:pt x="274" y="28"/>
                    </a:lnTo>
                    <a:lnTo>
                      <a:pt x="274" y="31"/>
                    </a:lnTo>
                    <a:lnTo>
                      <a:pt x="274" y="34"/>
                    </a:lnTo>
                    <a:lnTo>
                      <a:pt x="276" y="35"/>
                    </a:lnTo>
                    <a:lnTo>
                      <a:pt x="277" y="35"/>
                    </a:lnTo>
                    <a:lnTo>
                      <a:pt x="276" y="37"/>
                    </a:lnTo>
                    <a:lnTo>
                      <a:pt x="276" y="39"/>
                    </a:lnTo>
                    <a:lnTo>
                      <a:pt x="275" y="37"/>
                    </a:lnTo>
                    <a:lnTo>
                      <a:pt x="274" y="39"/>
                    </a:lnTo>
                    <a:lnTo>
                      <a:pt x="273" y="42"/>
                    </a:lnTo>
                    <a:lnTo>
                      <a:pt x="272" y="44"/>
                    </a:lnTo>
                    <a:lnTo>
                      <a:pt x="273" y="47"/>
                    </a:lnTo>
                    <a:lnTo>
                      <a:pt x="273" y="51"/>
                    </a:lnTo>
                    <a:lnTo>
                      <a:pt x="273" y="52"/>
                    </a:lnTo>
                    <a:lnTo>
                      <a:pt x="273" y="54"/>
                    </a:lnTo>
                    <a:lnTo>
                      <a:pt x="274" y="56"/>
                    </a:lnTo>
                    <a:lnTo>
                      <a:pt x="274" y="57"/>
                    </a:lnTo>
                    <a:lnTo>
                      <a:pt x="272" y="56"/>
                    </a:lnTo>
                    <a:lnTo>
                      <a:pt x="272" y="52"/>
                    </a:lnTo>
                    <a:lnTo>
                      <a:pt x="271" y="50"/>
                    </a:lnTo>
                    <a:lnTo>
                      <a:pt x="271" y="46"/>
                    </a:lnTo>
                    <a:lnTo>
                      <a:pt x="271" y="40"/>
                    </a:lnTo>
                    <a:lnTo>
                      <a:pt x="274" y="36"/>
                    </a:lnTo>
                    <a:lnTo>
                      <a:pt x="271" y="36"/>
                    </a:lnTo>
                    <a:lnTo>
                      <a:pt x="269" y="39"/>
                    </a:lnTo>
                    <a:lnTo>
                      <a:pt x="269" y="40"/>
                    </a:lnTo>
                    <a:lnTo>
                      <a:pt x="268" y="42"/>
                    </a:lnTo>
                    <a:lnTo>
                      <a:pt x="267" y="41"/>
                    </a:lnTo>
                    <a:lnTo>
                      <a:pt x="268" y="39"/>
                    </a:lnTo>
                    <a:lnTo>
                      <a:pt x="268" y="38"/>
                    </a:lnTo>
                    <a:lnTo>
                      <a:pt x="267" y="38"/>
                    </a:lnTo>
                    <a:lnTo>
                      <a:pt x="265" y="39"/>
                    </a:lnTo>
                    <a:lnTo>
                      <a:pt x="264" y="40"/>
                    </a:lnTo>
                    <a:lnTo>
                      <a:pt x="263" y="43"/>
                    </a:lnTo>
                    <a:lnTo>
                      <a:pt x="262" y="41"/>
                    </a:lnTo>
                    <a:lnTo>
                      <a:pt x="262" y="40"/>
                    </a:lnTo>
                    <a:lnTo>
                      <a:pt x="263" y="38"/>
                    </a:lnTo>
                    <a:lnTo>
                      <a:pt x="266" y="35"/>
                    </a:lnTo>
                    <a:lnTo>
                      <a:pt x="268" y="31"/>
                    </a:lnTo>
                    <a:lnTo>
                      <a:pt x="270" y="27"/>
                    </a:lnTo>
                    <a:lnTo>
                      <a:pt x="268" y="24"/>
                    </a:lnTo>
                    <a:lnTo>
                      <a:pt x="268" y="23"/>
                    </a:lnTo>
                    <a:lnTo>
                      <a:pt x="266" y="26"/>
                    </a:lnTo>
                    <a:lnTo>
                      <a:pt x="263" y="29"/>
                    </a:lnTo>
                    <a:lnTo>
                      <a:pt x="258" y="32"/>
                    </a:lnTo>
                    <a:lnTo>
                      <a:pt x="256" y="32"/>
                    </a:lnTo>
                    <a:lnTo>
                      <a:pt x="258" y="31"/>
                    </a:lnTo>
                    <a:lnTo>
                      <a:pt x="261" y="28"/>
                    </a:lnTo>
                    <a:lnTo>
                      <a:pt x="262" y="26"/>
                    </a:lnTo>
                    <a:lnTo>
                      <a:pt x="265" y="23"/>
                    </a:lnTo>
                    <a:lnTo>
                      <a:pt x="264" y="22"/>
                    </a:lnTo>
                    <a:lnTo>
                      <a:pt x="260" y="22"/>
                    </a:lnTo>
                    <a:lnTo>
                      <a:pt x="257" y="23"/>
                    </a:lnTo>
                    <a:lnTo>
                      <a:pt x="258" y="21"/>
                    </a:lnTo>
                    <a:lnTo>
                      <a:pt x="258" y="20"/>
                    </a:lnTo>
                    <a:lnTo>
                      <a:pt x="261" y="18"/>
                    </a:lnTo>
                    <a:lnTo>
                      <a:pt x="263" y="19"/>
                    </a:lnTo>
                    <a:lnTo>
                      <a:pt x="267" y="18"/>
                    </a:lnTo>
                    <a:lnTo>
                      <a:pt x="266" y="16"/>
                    </a:lnTo>
                    <a:lnTo>
                      <a:pt x="269" y="16"/>
                    </a:lnTo>
                    <a:lnTo>
                      <a:pt x="270" y="12"/>
                    </a:lnTo>
                    <a:lnTo>
                      <a:pt x="268" y="12"/>
                    </a:lnTo>
                    <a:lnTo>
                      <a:pt x="270" y="8"/>
                    </a:lnTo>
                    <a:lnTo>
                      <a:pt x="269" y="5"/>
                    </a:lnTo>
                    <a:lnTo>
                      <a:pt x="265" y="5"/>
                    </a:lnTo>
                    <a:lnTo>
                      <a:pt x="263" y="7"/>
                    </a:lnTo>
                    <a:lnTo>
                      <a:pt x="262" y="3"/>
                    </a:lnTo>
                    <a:lnTo>
                      <a:pt x="263" y="1"/>
                    </a:lnTo>
                    <a:lnTo>
                      <a:pt x="263" y="1"/>
                    </a:lnTo>
                    <a:lnTo>
                      <a:pt x="261" y="0"/>
                    </a:lnTo>
                    <a:lnTo>
                      <a:pt x="261" y="0"/>
                    </a:lnTo>
                    <a:lnTo>
                      <a:pt x="259" y="3"/>
                    </a:lnTo>
                    <a:lnTo>
                      <a:pt x="258" y="1"/>
                    </a:lnTo>
                    <a:lnTo>
                      <a:pt x="255" y="4"/>
                    </a:lnTo>
                    <a:lnTo>
                      <a:pt x="254" y="4"/>
                    </a:lnTo>
                    <a:lnTo>
                      <a:pt x="254" y="3"/>
                    </a:lnTo>
                    <a:lnTo>
                      <a:pt x="252" y="4"/>
                    </a:lnTo>
                    <a:lnTo>
                      <a:pt x="252" y="1"/>
                    </a:lnTo>
                    <a:lnTo>
                      <a:pt x="250" y="0"/>
                    </a:lnTo>
                    <a:lnTo>
                      <a:pt x="250" y="0"/>
                    </a:lnTo>
                    <a:lnTo>
                      <a:pt x="249" y="1"/>
                    </a:lnTo>
                    <a:lnTo>
                      <a:pt x="248" y="2"/>
                    </a:lnTo>
                    <a:lnTo>
                      <a:pt x="248" y="5"/>
                    </a:lnTo>
                    <a:lnTo>
                      <a:pt x="250" y="7"/>
                    </a:lnTo>
                    <a:lnTo>
                      <a:pt x="250" y="12"/>
                    </a:lnTo>
                    <a:lnTo>
                      <a:pt x="248" y="8"/>
                    </a:lnTo>
                    <a:lnTo>
                      <a:pt x="243" y="7"/>
                    </a:lnTo>
                    <a:lnTo>
                      <a:pt x="243" y="9"/>
                    </a:lnTo>
                    <a:lnTo>
                      <a:pt x="244" y="10"/>
                    </a:lnTo>
                    <a:lnTo>
                      <a:pt x="245" y="13"/>
                    </a:lnTo>
                    <a:lnTo>
                      <a:pt x="242" y="12"/>
                    </a:lnTo>
                    <a:lnTo>
                      <a:pt x="242" y="14"/>
                    </a:lnTo>
                    <a:lnTo>
                      <a:pt x="245" y="16"/>
                    </a:lnTo>
                    <a:lnTo>
                      <a:pt x="248" y="14"/>
                    </a:lnTo>
                    <a:lnTo>
                      <a:pt x="250" y="17"/>
                    </a:lnTo>
                    <a:lnTo>
                      <a:pt x="250" y="19"/>
                    </a:lnTo>
                    <a:lnTo>
                      <a:pt x="252" y="20"/>
                    </a:lnTo>
                    <a:lnTo>
                      <a:pt x="255" y="21"/>
                    </a:lnTo>
                    <a:lnTo>
                      <a:pt x="246" y="21"/>
                    </a:lnTo>
                    <a:lnTo>
                      <a:pt x="247" y="24"/>
                    </a:lnTo>
                    <a:lnTo>
                      <a:pt x="248" y="25"/>
                    </a:lnTo>
                    <a:lnTo>
                      <a:pt x="248" y="26"/>
                    </a:lnTo>
                    <a:lnTo>
                      <a:pt x="244" y="26"/>
                    </a:lnTo>
                    <a:lnTo>
                      <a:pt x="243" y="29"/>
                    </a:lnTo>
                    <a:lnTo>
                      <a:pt x="245" y="30"/>
                    </a:lnTo>
                    <a:lnTo>
                      <a:pt x="245" y="31"/>
                    </a:lnTo>
                    <a:lnTo>
                      <a:pt x="244" y="32"/>
                    </a:lnTo>
                    <a:lnTo>
                      <a:pt x="244" y="33"/>
                    </a:lnTo>
                    <a:lnTo>
                      <a:pt x="248" y="35"/>
                    </a:lnTo>
                    <a:lnTo>
                      <a:pt x="248" y="35"/>
                    </a:lnTo>
                    <a:lnTo>
                      <a:pt x="248" y="36"/>
                    </a:lnTo>
                    <a:lnTo>
                      <a:pt x="248" y="36"/>
                    </a:lnTo>
                    <a:lnTo>
                      <a:pt x="244" y="35"/>
                    </a:lnTo>
                    <a:lnTo>
                      <a:pt x="244" y="35"/>
                    </a:lnTo>
                    <a:lnTo>
                      <a:pt x="242" y="38"/>
                    </a:lnTo>
                    <a:lnTo>
                      <a:pt x="244" y="38"/>
                    </a:lnTo>
                    <a:lnTo>
                      <a:pt x="243" y="40"/>
                    </a:lnTo>
                    <a:lnTo>
                      <a:pt x="246" y="43"/>
                    </a:lnTo>
                    <a:lnTo>
                      <a:pt x="244" y="45"/>
                    </a:lnTo>
                    <a:lnTo>
                      <a:pt x="240" y="45"/>
                    </a:lnTo>
                    <a:lnTo>
                      <a:pt x="239" y="49"/>
                    </a:lnTo>
                    <a:lnTo>
                      <a:pt x="238" y="49"/>
                    </a:lnTo>
                    <a:lnTo>
                      <a:pt x="237" y="49"/>
                    </a:lnTo>
                    <a:lnTo>
                      <a:pt x="237" y="52"/>
                    </a:lnTo>
                    <a:lnTo>
                      <a:pt x="235" y="54"/>
                    </a:lnTo>
                    <a:lnTo>
                      <a:pt x="235" y="39"/>
                    </a:lnTo>
                    <a:lnTo>
                      <a:pt x="235" y="35"/>
                    </a:lnTo>
                    <a:lnTo>
                      <a:pt x="232" y="34"/>
                    </a:lnTo>
                    <a:lnTo>
                      <a:pt x="228" y="36"/>
                    </a:lnTo>
                    <a:lnTo>
                      <a:pt x="228" y="36"/>
                    </a:lnTo>
                    <a:lnTo>
                      <a:pt x="228" y="35"/>
                    </a:lnTo>
                    <a:lnTo>
                      <a:pt x="233" y="31"/>
                    </a:lnTo>
                    <a:lnTo>
                      <a:pt x="235" y="28"/>
                    </a:lnTo>
                    <a:lnTo>
                      <a:pt x="234" y="22"/>
                    </a:lnTo>
                    <a:lnTo>
                      <a:pt x="233" y="22"/>
                    </a:lnTo>
                    <a:lnTo>
                      <a:pt x="233" y="15"/>
                    </a:lnTo>
                    <a:lnTo>
                      <a:pt x="232" y="15"/>
                    </a:lnTo>
                    <a:lnTo>
                      <a:pt x="231" y="14"/>
                    </a:lnTo>
                    <a:lnTo>
                      <a:pt x="227" y="20"/>
                    </a:lnTo>
                    <a:lnTo>
                      <a:pt x="224" y="27"/>
                    </a:lnTo>
                    <a:lnTo>
                      <a:pt x="222" y="33"/>
                    </a:lnTo>
                    <a:lnTo>
                      <a:pt x="221" y="36"/>
                    </a:lnTo>
                    <a:lnTo>
                      <a:pt x="221" y="40"/>
                    </a:lnTo>
                    <a:lnTo>
                      <a:pt x="217" y="47"/>
                    </a:lnTo>
                    <a:lnTo>
                      <a:pt x="214" y="54"/>
                    </a:lnTo>
                    <a:lnTo>
                      <a:pt x="213" y="57"/>
                    </a:lnTo>
                    <a:lnTo>
                      <a:pt x="212" y="59"/>
                    </a:lnTo>
                    <a:lnTo>
                      <a:pt x="213" y="60"/>
                    </a:lnTo>
                    <a:lnTo>
                      <a:pt x="216" y="60"/>
                    </a:lnTo>
                    <a:lnTo>
                      <a:pt x="215" y="61"/>
                    </a:lnTo>
                    <a:lnTo>
                      <a:pt x="215" y="63"/>
                    </a:lnTo>
                    <a:lnTo>
                      <a:pt x="213" y="66"/>
                    </a:lnTo>
                    <a:lnTo>
                      <a:pt x="213" y="67"/>
                    </a:lnTo>
                    <a:lnTo>
                      <a:pt x="211" y="69"/>
                    </a:lnTo>
                    <a:lnTo>
                      <a:pt x="211" y="74"/>
                    </a:lnTo>
                    <a:lnTo>
                      <a:pt x="210" y="77"/>
                    </a:lnTo>
                    <a:lnTo>
                      <a:pt x="209" y="77"/>
                    </a:lnTo>
                    <a:lnTo>
                      <a:pt x="207" y="76"/>
                    </a:lnTo>
                    <a:lnTo>
                      <a:pt x="207" y="76"/>
                    </a:lnTo>
                    <a:lnTo>
                      <a:pt x="208" y="73"/>
                    </a:lnTo>
                    <a:lnTo>
                      <a:pt x="207" y="73"/>
                    </a:lnTo>
                    <a:lnTo>
                      <a:pt x="205" y="73"/>
                    </a:lnTo>
                    <a:lnTo>
                      <a:pt x="205" y="76"/>
                    </a:lnTo>
                    <a:lnTo>
                      <a:pt x="206" y="77"/>
                    </a:lnTo>
                    <a:lnTo>
                      <a:pt x="207" y="78"/>
                    </a:lnTo>
                    <a:lnTo>
                      <a:pt x="205" y="78"/>
                    </a:lnTo>
                    <a:lnTo>
                      <a:pt x="204" y="77"/>
                    </a:lnTo>
                    <a:lnTo>
                      <a:pt x="204" y="74"/>
                    </a:lnTo>
                    <a:lnTo>
                      <a:pt x="204" y="73"/>
                    </a:lnTo>
                    <a:lnTo>
                      <a:pt x="203" y="71"/>
                    </a:lnTo>
                    <a:lnTo>
                      <a:pt x="203" y="68"/>
                    </a:lnTo>
                    <a:lnTo>
                      <a:pt x="205" y="66"/>
                    </a:lnTo>
                    <a:lnTo>
                      <a:pt x="207" y="64"/>
                    </a:lnTo>
                    <a:lnTo>
                      <a:pt x="207" y="61"/>
                    </a:lnTo>
                    <a:lnTo>
                      <a:pt x="205" y="61"/>
                    </a:lnTo>
                    <a:lnTo>
                      <a:pt x="204" y="62"/>
                    </a:lnTo>
                    <a:lnTo>
                      <a:pt x="204" y="60"/>
                    </a:lnTo>
                    <a:lnTo>
                      <a:pt x="206" y="57"/>
                    </a:lnTo>
                    <a:lnTo>
                      <a:pt x="208" y="56"/>
                    </a:lnTo>
                    <a:lnTo>
                      <a:pt x="207" y="55"/>
                    </a:lnTo>
                    <a:lnTo>
                      <a:pt x="207" y="53"/>
                    </a:lnTo>
                    <a:lnTo>
                      <a:pt x="207" y="53"/>
                    </a:lnTo>
                    <a:lnTo>
                      <a:pt x="207" y="52"/>
                    </a:lnTo>
                    <a:lnTo>
                      <a:pt x="206" y="52"/>
                    </a:lnTo>
                    <a:lnTo>
                      <a:pt x="206" y="52"/>
                    </a:lnTo>
                    <a:lnTo>
                      <a:pt x="204" y="52"/>
                    </a:lnTo>
                    <a:lnTo>
                      <a:pt x="204" y="51"/>
                    </a:lnTo>
                    <a:lnTo>
                      <a:pt x="204" y="51"/>
                    </a:lnTo>
                    <a:lnTo>
                      <a:pt x="206" y="50"/>
                    </a:lnTo>
                    <a:lnTo>
                      <a:pt x="206" y="48"/>
                    </a:lnTo>
                    <a:lnTo>
                      <a:pt x="202" y="50"/>
                    </a:lnTo>
                    <a:lnTo>
                      <a:pt x="204" y="48"/>
                    </a:lnTo>
                    <a:lnTo>
                      <a:pt x="206" y="44"/>
                    </a:lnTo>
                    <a:lnTo>
                      <a:pt x="207" y="42"/>
                    </a:lnTo>
                    <a:lnTo>
                      <a:pt x="209" y="38"/>
                    </a:lnTo>
                    <a:lnTo>
                      <a:pt x="212" y="35"/>
                    </a:lnTo>
                    <a:lnTo>
                      <a:pt x="212" y="34"/>
                    </a:lnTo>
                    <a:lnTo>
                      <a:pt x="213" y="32"/>
                    </a:lnTo>
                    <a:lnTo>
                      <a:pt x="212" y="32"/>
                    </a:lnTo>
                    <a:lnTo>
                      <a:pt x="212" y="30"/>
                    </a:lnTo>
                    <a:lnTo>
                      <a:pt x="214" y="29"/>
                    </a:lnTo>
                    <a:lnTo>
                      <a:pt x="215" y="27"/>
                    </a:lnTo>
                    <a:lnTo>
                      <a:pt x="216" y="24"/>
                    </a:lnTo>
                    <a:lnTo>
                      <a:pt x="216" y="23"/>
                    </a:lnTo>
                    <a:lnTo>
                      <a:pt x="215" y="22"/>
                    </a:lnTo>
                    <a:lnTo>
                      <a:pt x="213" y="24"/>
                    </a:lnTo>
                    <a:lnTo>
                      <a:pt x="212" y="24"/>
                    </a:lnTo>
                    <a:lnTo>
                      <a:pt x="212" y="23"/>
                    </a:lnTo>
                    <a:lnTo>
                      <a:pt x="211" y="22"/>
                    </a:lnTo>
                    <a:lnTo>
                      <a:pt x="210" y="23"/>
                    </a:lnTo>
                    <a:lnTo>
                      <a:pt x="208" y="26"/>
                    </a:lnTo>
                    <a:lnTo>
                      <a:pt x="207" y="26"/>
                    </a:lnTo>
                    <a:lnTo>
                      <a:pt x="208" y="23"/>
                    </a:lnTo>
                    <a:lnTo>
                      <a:pt x="207" y="22"/>
                    </a:lnTo>
                    <a:lnTo>
                      <a:pt x="207" y="21"/>
                    </a:lnTo>
                    <a:lnTo>
                      <a:pt x="205" y="20"/>
                    </a:lnTo>
                    <a:lnTo>
                      <a:pt x="203" y="19"/>
                    </a:lnTo>
                    <a:lnTo>
                      <a:pt x="204" y="21"/>
                    </a:lnTo>
                    <a:lnTo>
                      <a:pt x="205" y="25"/>
                    </a:lnTo>
                    <a:lnTo>
                      <a:pt x="206" y="27"/>
                    </a:lnTo>
                    <a:lnTo>
                      <a:pt x="205" y="29"/>
                    </a:lnTo>
                    <a:lnTo>
                      <a:pt x="203" y="30"/>
                    </a:lnTo>
                    <a:lnTo>
                      <a:pt x="202" y="27"/>
                    </a:lnTo>
                    <a:lnTo>
                      <a:pt x="200" y="24"/>
                    </a:lnTo>
                    <a:lnTo>
                      <a:pt x="198" y="23"/>
                    </a:lnTo>
                    <a:lnTo>
                      <a:pt x="198" y="27"/>
                    </a:lnTo>
                    <a:lnTo>
                      <a:pt x="196" y="27"/>
                    </a:lnTo>
                    <a:lnTo>
                      <a:pt x="197" y="22"/>
                    </a:lnTo>
                    <a:lnTo>
                      <a:pt x="196" y="21"/>
                    </a:lnTo>
                    <a:lnTo>
                      <a:pt x="196" y="24"/>
                    </a:lnTo>
                    <a:lnTo>
                      <a:pt x="194" y="25"/>
                    </a:lnTo>
                    <a:lnTo>
                      <a:pt x="192" y="23"/>
                    </a:lnTo>
                    <a:lnTo>
                      <a:pt x="192" y="20"/>
                    </a:lnTo>
                    <a:lnTo>
                      <a:pt x="190" y="20"/>
                    </a:lnTo>
                    <a:lnTo>
                      <a:pt x="190" y="20"/>
                    </a:lnTo>
                    <a:lnTo>
                      <a:pt x="189" y="19"/>
                    </a:lnTo>
                    <a:lnTo>
                      <a:pt x="188" y="19"/>
                    </a:lnTo>
                    <a:lnTo>
                      <a:pt x="188" y="20"/>
                    </a:lnTo>
                    <a:lnTo>
                      <a:pt x="188" y="21"/>
                    </a:lnTo>
                    <a:lnTo>
                      <a:pt x="188" y="22"/>
                    </a:lnTo>
                    <a:lnTo>
                      <a:pt x="188" y="26"/>
                    </a:lnTo>
                    <a:lnTo>
                      <a:pt x="191" y="28"/>
                    </a:lnTo>
                    <a:lnTo>
                      <a:pt x="191" y="28"/>
                    </a:lnTo>
                    <a:lnTo>
                      <a:pt x="188" y="28"/>
                    </a:lnTo>
                    <a:lnTo>
                      <a:pt x="189" y="30"/>
                    </a:lnTo>
                    <a:lnTo>
                      <a:pt x="191" y="32"/>
                    </a:lnTo>
                    <a:lnTo>
                      <a:pt x="190" y="34"/>
                    </a:lnTo>
                    <a:lnTo>
                      <a:pt x="188" y="32"/>
                    </a:lnTo>
                    <a:lnTo>
                      <a:pt x="186" y="31"/>
                    </a:lnTo>
                    <a:lnTo>
                      <a:pt x="184" y="29"/>
                    </a:lnTo>
                    <a:lnTo>
                      <a:pt x="182" y="31"/>
                    </a:lnTo>
                    <a:lnTo>
                      <a:pt x="183" y="32"/>
                    </a:lnTo>
                    <a:lnTo>
                      <a:pt x="183" y="36"/>
                    </a:lnTo>
                    <a:lnTo>
                      <a:pt x="186" y="36"/>
                    </a:lnTo>
                    <a:lnTo>
                      <a:pt x="188" y="36"/>
                    </a:lnTo>
                    <a:lnTo>
                      <a:pt x="189" y="37"/>
                    </a:lnTo>
                    <a:lnTo>
                      <a:pt x="191" y="39"/>
                    </a:lnTo>
                    <a:lnTo>
                      <a:pt x="192" y="40"/>
                    </a:lnTo>
                    <a:lnTo>
                      <a:pt x="193" y="42"/>
                    </a:lnTo>
                    <a:lnTo>
                      <a:pt x="194" y="44"/>
                    </a:lnTo>
                    <a:lnTo>
                      <a:pt x="193" y="45"/>
                    </a:lnTo>
                    <a:lnTo>
                      <a:pt x="191" y="43"/>
                    </a:lnTo>
                    <a:lnTo>
                      <a:pt x="188" y="41"/>
                    </a:lnTo>
                    <a:lnTo>
                      <a:pt x="185" y="41"/>
                    </a:lnTo>
                    <a:lnTo>
                      <a:pt x="185" y="43"/>
                    </a:lnTo>
                    <a:lnTo>
                      <a:pt x="184" y="47"/>
                    </a:lnTo>
                    <a:lnTo>
                      <a:pt x="183" y="49"/>
                    </a:lnTo>
                    <a:lnTo>
                      <a:pt x="183" y="52"/>
                    </a:lnTo>
                    <a:lnTo>
                      <a:pt x="184" y="52"/>
                    </a:lnTo>
                    <a:lnTo>
                      <a:pt x="186" y="52"/>
                    </a:lnTo>
                    <a:lnTo>
                      <a:pt x="188" y="54"/>
                    </a:lnTo>
                    <a:lnTo>
                      <a:pt x="188" y="55"/>
                    </a:lnTo>
                    <a:lnTo>
                      <a:pt x="188" y="56"/>
                    </a:lnTo>
                    <a:lnTo>
                      <a:pt x="187" y="56"/>
                    </a:lnTo>
                    <a:lnTo>
                      <a:pt x="187" y="55"/>
                    </a:lnTo>
                    <a:lnTo>
                      <a:pt x="184" y="54"/>
                    </a:lnTo>
                    <a:lnTo>
                      <a:pt x="181" y="53"/>
                    </a:lnTo>
                    <a:lnTo>
                      <a:pt x="179" y="54"/>
                    </a:lnTo>
                    <a:lnTo>
                      <a:pt x="179" y="54"/>
                    </a:lnTo>
                    <a:lnTo>
                      <a:pt x="176" y="57"/>
                    </a:lnTo>
                    <a:lnTo>
                      <a:pt x="174" y="61"/>
                    </a:lnTo>
                    <a:lnTo>
                      <a:pt x="172" y="64"/>
                    </a:lnTo>
                    <a:lnTo>
                      <a:pt x="171" y="64"/>
                    </a:lnTo>
                    <a:lnTo>
                      <a:pt x="170" y="66"/>
                    </a:lnTo>
                    <a:lnTo>
                      <a:pt x="170" y="67"/>
                    </a:lnTo>
                    <a:lnTo>
                      <a:pt x="171" y="68"/>
                    </a:lnTo>
                    <a:lnTo>
                      <a:pt x="171" y="68"/>
                    </a:lnTo>
                    <a:lnTo>
                      <a:pt x="173" y="68"/>
                    </a:lnTo>
                    <a:lnTo>
                      <a:pt x="173" y="68"/>
                    </a:lnTo>
                    <a:lnTo>
                      <a:pt x="172" y="69"/>
                    </a:lnTo>
                    <a:lnTo>
                      <a:pt x="170" y="70"/>
                    </a:lnTo>
                    <a:lnTo>
                      <a:pt x="166" y="72"/>
                    </a:lnTo>
                    <a:lnTo>
                      <a:pt x="167" y="73"/>
                    </a:lnTo>
                    <a:lnTo>
                      <a:pt x="170" y="72"/>
                    </a:lnTo>
                    <a:lnTo>
                      <a:pt x="171" y="72"/>
                    </a:lnTo>
                    <a:lnTo>
                      <a:pt x="169" y="73"/>
                    </a:lnTo>
                    <a:lnTo>
                      <a:pt x="169" y="73"/>
                    </a:lnTo>
                    <a:lnTo>
                      <a:pt x="167" y="74"/>
                    </a:lnTo>
                    <a:lnTo>
                      <a:pt x="165" y="75"/>
                    </a:lnTo>
                    <a:lnTo>
                      <a:pt x="166" y="76"/>
                    </a:lnTo>
                    <a:lnTo>
                      <a:pt x="168" y="76"/>
                    </a:lnTo>
                    <a:lnTo>
                      <a:pt x="167" y="77"/>
                    </a:lnTo>
                    <a:lnTo>
                      <a:pt x="168" y="78"/>
                    </a:lnTo>
                    <a:lnTo>
                      <a:pt x="168" y="79"/>
                    </a:lnTo>
                    <a:lnTo>
                      <a:pt x="170" y="80"/>
                    </a:lnTo>
                    <a:lnTo>
                      <a:pt x="170" y="81"/>
                    </a:lnTo>
                    <a:lnTo>
                      <a:pt x="170" y="82"/>
                    </a:lnTo>
                    <a:lnTo>
                      <a:pt x="168" y="82"/>
                    </a:lnTo>
                    <a:lnTo>
                      <a:pt x="165" y="83"/>
                    </a:lnTo>
                    <a:lnTo>
                      <a:pt x="166" y="84"/>
                    </a:lnTo>
                    <a:lnTo>
                      <a:pt x="167" y="85"/>
                    </a:lnTo>
                    <a:lnTo>
                      <a:pt x="170" y="86"/>
                    </a:lnTo>
                    <a:lnTo>
                      <a:pt x="171" y="87"/>
                    </a:lnTo>
                    <a:lnTo>
                      <a:pt x="174" y="86"/>
                    </a:lnTo>
                    <a:lnTo>
                      <a:pt x="174" y="87"/>
                    </a:lnTo>
                    <a:lnTo>
                      <a:pt x="173" y="90"/>
                    </a:lnTo>
                    <a:lnTo>
                      <a:pt x="172" y="90"/>
                    </a:lnTo>
                    <a:lnTo>
                      <a:pt x="170" y="89"/>
                    </a:lnTo>
                    <a:lnTo>
                      <a:pt x="168" y="91"/>
                    </a:lnTo>
                    <a:lnTo>
                      <a:pt x="166" y="93"/>
                    </a:lnTo>
                    <a:lnTo>
                      <a:pt x="164" y="94"/>
                    </a:lnTo>
                    <a:lnTo>
                      <a:pt x="164" y="92"/>
                    </a:lnTo>
                    <a:lnTo>
                      <a:pt x="164" y="92"/>
                    </a:lnTo>
                    <a:lnTo>
                      <a:pt x="165" y="91"/>
                    </a:lnTo>
                    <a:lnTo>
                      <a:pt x="165" y="89"/>
                    </a:lnTo>
                    <a:lnTo>
                      <a:pt x="164" y="87"/>
                    </a:lnTo>
                    <a:lnTo>
                      <a:pt x="164" y="88"/>
                    </a:lnTo>
                    <a:lnTo>
                      <a:pt x="162" y="87"/>
                    </a:lnTo>
                    <a:lnTo>
                      <a:pt x="162" y="85"/>
                    </a:lnTo>
                    <a:lnTo>
                      <a:pt x="162" y="81"/>
                    </a:lnTo>
                    <a:lnTo>
                      <a:pt x="161" y="81"/>
                    </a:lnTo>
                    <a:lnTo>
                      <a:pt x="161" y="81"/>
                    </a:lnTo>
                    <a:lnTo>
                      <a:pt x="161" y="81"/>
                    </a:lnTo>
                    <a:lnTo>
                      <a:pt x="161" y="82"/>
                    </a:lnTo>
                    <a:lnTo>
                      <a:pt x="160" y="82"/>
                    </a:lnTo>
                    <a:lnTo>
                      <a:pt x="158" y="84"/>
                    </a:lnTo>
                    <a:lnTo>
                      <a:pt x="157" y="84"/>
                    </a:lnTo>
                    <a:lnTo>
                      <a:pt x="155" y="85"/>
                    </a:lnTo>
                    <a:lnTo>
                      <a:pt x="152" y="86"/>
                    </a:lnTo>
                    <a:lnTo>
                      <a:pt x="150" y="87"/>
                    </a:lnTo>
                    <a:lnTo>
                      <a:pt x="147" y="89"/>
                    </a:lnTo>
                    <a:lnTo>
                      <a:pt x="147" y="88"/>
                    </a:lnTo>
                    <a:lnTo>
                      <a:pt x="149" y="87"/>
                    </a:lnTo>
                    <a:lnTo>
                      <a:pt x="149" y="86"/>
                    </a:lnTo>
                    <a:lnTo>
                      <a:pt x="152" y="85"/>
                    </a:lnTo>
                    <a:lnTo>
                      <a:pt x="152" y="85"/>
                    </a:lnTo>
                    <a:lnTo>
                      <a:pt x="154" y="84"/>
                    </a:lnTo>
                    <a:lnTo>
                      <a:pt x="155" y="84"/>
                    </a:lnTo>
                    <a:lnTo>
                      <a:pt x="156" y="84"/>
                    </a:lnTo>
                    <a:lnTo>
                      <a:pt x="157" y="82"/>
                    </a:lnTo>
                    <a:lnTo>
                      <a:pt x="158" y="82"/>
                    </a:lnTo>
                    <a:lnTo>
                      <a:pt x="158" y="81"/>
                    </a:lnTo>
                    <a:lnTo>
                      <a:pt x="160" y="79"/>
                    </a:lnTo>
                    <a:lnTo>
                      <a:pt x="160" y="79"/>
                    </a:lnTo>
                    <a:lnTo>
                      <a:pt x="160" y="76"/>
                    </a:lnTo>
                    <a:lnTo>
                      <a:pt x="157" y="76"/>
                    </a:lnTo>
                    <a:lnTo>
                      <a:pt x="154" y="76"/>
                    </a:lnTo>
                    <a:lnTo>
                      <a:pt x="152" y="76"/>
                    </a:lnTo>
                    <a:lnTo>
                      <a:pt x="149" y="74"/>
                    </a:lnTo>
                    <a:lnTo>
                      <a:pt x="147" y="74"/>
                    </a:lnTo>
                    <a:lnTo>
                      <a:pt x="147" y="78"/>
                    </a:lnTo>
                    <a:lnTo>
                      <a:pt x="146" y="81"/>
                    </a:lnTo>
                    <a:lnTo>
                      <a:pt x="148" y="81"/>
                    </a:lnTo>
                    <a:lnTo>
                      <a:pt x="149" y="81"/>
                    </a:lnTo>
                    <a:lnTo>
                      <a:pt x="152" y="82"/>
                    </a:lnTo>
                    <a:lnTo>
                      <a:pt x="152" y="83"/>
                    </a:lnTo>
                    <a:lnTo>
                      <a:pt x="151" y="83"/>
                    </a:lnTo>
                    <a:lnTo>
                      <a:pt x="150" y="83"/>
                    </a:lnTo>
                    <a:lnTo>
                      <a:pt x="148" y="82"/>
                    </a:lnTo>
                    <a:lnTo>
                      <a:pt x="145" y="83"/>
                    </a:lnTo>
                    <a:lnTo>
                      <a:pt x="144" y="83"/>
                    </a:lnTo>
                    <a:lnTo>
                      <a:pt x="145" y="82"/>
                    </a:lnTo>
                    <a:lnTo>
                      <a:pt x="145" y="80"/>
                    </a:lnTo>
                    <a:lnTo>
                      <a:pt x="145" y="77"/>
                    </a:lnTo>
                    <a:lnTo>
                      <a:pt x="145" y="76"/>
                    </a:lnTo>
                    <a:lnTo>
                      <a:pt x="145" y="73"/>
                    </a:lnTo>
                    <a:lnTo>
                      <a:pt x="142" y="73"/>
                    </a:lnTo>
                    <a:lnTo>
                      <a:pt x="141" y="76"/>
                    </a:lnTo>
                    <a:lnTo>
                      <a:pt x="141" y="76"/>
                    </a:lnTo>
                    <a:lnTo>
                      <a:pt x="140" y="74"/>
                    </a:lnTo>
                    <a:lnTo>
                      <a:pt x="140" y="72"/>
                    </a:lnTo>
                    <a:lnTo>
                      <a:pt x="139" y="73"/>
                    </a:lnTo>
                    <a:lnTo>
                      <a:pt x="138" y="71"/>
                    </a:lnTo>
                    <a:lnTo>
                      <a:pt x="136" y="73"/>
                    </a:lnTo>
                    <a:lnTo>
                      <a:pt x="135" y="75"/>
                    </a:lnTo>
                    <a:lnTo>
                      <a:pt x="134" y="77"/>
                    </a:lnTo>
                    <a:lnTo>
                      <a:pt x="136" y="78"/>
                    </a:lnTo>
                    <a:lnTo>
                      <a:pt x="136" y="80"/>
                    </a:lnTo>
                    <a:lnTo>
                      <a:pt x="136" y="81"/>
                    </a:lnTo>
                    <a:lnTo>
                      <a:pt x="137" y="82"/>
                    </a:lnTo>
                    <a:lnTo>
                      <a:pt x="137" y="84"/>
                    </a:lnTo>
                    <a:lnTo>
                      <a:pt x="136" y="82"/>
                    </a:lnTo>
                    <a:lnTo>
                      <a:pt x="135" y="81"/>
                    </a:lnTo>
                    <a:lnTo>
                      <a:pt x="135" y="80"/>
                    </a:lnTo>
                    <a:lnTo>
                      <a:pt x="133" y="78"/>
                    </a:lnTo>
                    <a:lnTo>
                      <a:pt x="130" y="76"/>
                    </a:lnTo>
                    <a:lnTo>
                      <a:pt x="129" y="73"/>
                    </a:lnTo>
                    <a:lnTo>
                      <a:pt x="128" y="73"/>
                    </a:lnTo>
                    <a:lnTo>
                      <a:pt x="127" y="74"/>
                    </a:lnTo>
                    <a:lnTo>
                      <a:pt x="128" y="77"/>
                    </a:lnTo>
                    <a:lnTo>
                      <a:pt x="128" y="78"/>
                    </a:lnTo>
                    <a:lnTo>
                      <a:pt x="128" y="81"/>
                    </a:lnTo>
                    <a:lnTo>
                      <a:pt x="126" y="79"/>
                    </a:lnTo>
                    <a:lnTo>
                      <a:pt x="126" y="76"/>
                    </a:lnTo>
                    <a:lnTo>
                      <a:pt x="125" y="76"/>
                    </a:lnTo>
                    <a:lnTo>
                      <a:pt x="123" y="78"/>
                    </a:lnTo>
                    <a:lnTo>
                      <a:pt x="122" y="79"/>
                    </a:lnTo>
                    <a:lnTo>
                      <a:pt x="121" y="80"/>
                    </a:lnTo>
                    <a:lnTo>
                      <a:pt x="122" y="81"/>
                    </a:lnTo>
                    <a:lnTo>
                      <a:pt x="123" y="82"/>
                    </a:lnTo>
                    <a:lnTo>
                      <a:pt x="124" y="83"/>
                    </a:lnTo>
                    <a:lnTo>
                      <a:pt x="128" y="82"/>
                    </a:lnTo>
                    <a:lnTo>
                      <a:pt x="128" y="82"/>
                    </a:lnTo>
                    <a:lnTo>
                      <a:pt x="127" y="84"/>
                    </a:lnTo>
                    <a:lnTo>
                      <a:pt x="128" y="87"/>
                    </a:lnTo>
                    <a:lnTo>
                      <a:pt x="130" y="87"/>
                    </a:lnTo>
                    <a:lnTo>
                      <a:pt x="131" y="86"/>
                    </a:lnTo>
                    <a:lnTo>
                      <a:pt x="132" y="87"/>
                    </a:lnTo>
                    <a:lnTo>
                      <a:pt x="134" y="89"/>
                    </a:lnTo>
                    <a:lnTo>
                      <a:pt x="136" y="87"/>
                    </a:lnTo>
                    <a:lnTo>
                      <a:pt x="139" y="87"/>
                    </a:lnTo>
                    <a:lnTo>
                      <a:pt x="141" y="84"/>
                    </a:lnTo>
                    <a:lnTo>
                      <a:pt x="141" y="85"/>
                    </a:lnTo>
                    <a:lnTo>
                      <a:pt x="140" y="87"/>
                    </a:lnTo>
                    <a:lnTo>
                      <a:pt x="138" y="88"/>
                    </a:lnTo>
                    <a:lnTo>
                      <a:pt x="136" y="90"/>
                    </a:lnTo>
                    <a:lnTo>
                      <a:pt x="137" y="92"/>
                    </a:lnTo>
                    <a:lnTo>
                      <a:pt x="140" y="90"/>
                    </a:lnTo>
                    <a:lnTo>
                      <a:pt x="141" y="90"/>
                    </a:lnTo>
                    <a:lnTo>
                      <a:pt x="143" y="90"/>
                    </a:lnTo>
                    <a:lnTo>
                      <a:pt x="141" y="91"/>
                    </a:lnTo>
                    <a:lnTo>
                      <a:pt x="141" y="91"/>
                    </a:lnTo>
                    <a:lnTo>
                      <a:pt x="142" y="92"/>
                    </a:lnTo>
                    <a:lnTo>
                      <a:pt x="142" y="94"/>
                    </a:lnTo>
                    <a:lnTo>
                      <a:pt x="142" y="96"/>
                    </a:lnTo>
                    <a:lnTo>
                      <a:pt x="141" y="95"/>
                    </a:lnTo>
                    <a:lnTo>
                      <a:pt x="140" y="92"/>
                    </a:lnTo>
                    <a:lnTo>
                      <a:pt x="139" y="93"/>
                    </a:lnTo>
                    <a:lnTo>
                      <a:pt x="140" y="95"/>
                    </a:lnTo>
                    <a:lnTo>
                      <a:pt x="139" y="95"/>
                    </a:lnTo>
                    <a:lnTo>
                      <a:pt x="139" y="95"/>
                    </a:lnTo>
                    <a:lnTo>
                      <a:pt x="139" y="98"/>
                    </a:lnTo>
                    <a:lnTo>
                      <a:pt x="140" y="100"/>
                    </a:lnTo>
                    <a:lnTo>
                      <a:pt x="143" y="101"/>
                    </a:lnTo>
                    <a:lnTo>
                      <a:pt x="142" y="101"/>
                    </a:lnTo>
                    <a:lnTo>
                      <a:pt x="141" y="102"/>
                    </a:lnTo>
                    <a:lnTo>
                      <a:pt x="140" y="102"/>
                    </a:lnTo>
                    <a:lnTo>
                      <a:pt x="140" y="102"/>
                    </a:lnTo>
                    <a:lnTo>
                      <a:pt x="140" y="102"/>
                    </a:lnTo>
                    <a:lnTo>
                      <a:pt x="141" y="103"/>
                    </a:lnTo>
                    <a:lnTo>
                      <a:pt x="144" y="106"/>
                    </a:lnTo>
                    <a:lnTo>
                      <a:pt x="145" y="106"/>
                    </a:lnTo>
                    <a:lnTo>
                      <a:pt x="144" y="107"/>
                    </a:lnTo>
                    <a:lnTo>
                      <a:pt x="146" y="108"/>
                    </a:lnTo>
                    <a:lnTo>
                      <a:pt x="145" y="109"/>
                    </a:lnTo>
                    <a:lnTo>
                      <a:pt x="144" y="109"/>
                    </a:lnTo>
                    <a:lnTo>
                      <a:pt x="142" y="109"/>
                    </a:lnTo>
                    <a:lnTo>
                      <a:pt x="143" y="108"/>
                    </a:lnTo>
                    <a:lnTo>
                      <a:pt x="142" y="108"/>
                    </a:lnTo>
                    <a:lnTo>
                      <a:pt x="140" y="105"/>
                    </a:lnTo>
                    <a:lnTo>
                      <a:pt x="139" y="103"/>
                    </a:lnTo>
                    <a:lnTo>
                      <a:pt x="138" y="102"/>
                    </a:lnTo>
                    <a:lnTo>
                      <a:pt x="136" y="100"/>
                    </a:lnTo>
                    <a:lnTo>
                      <a:pt x="135" y="100"/>
                    </a:lnTo>
                    <a:lnTo>
                      <a:pt x="133" y="100"/>
                    </a:lnTo>
                    <a:lnTo>
                      <a:pt x="132" y="98"/>
                    </a:lnTo>
                    <a:lnTo>
                      <a:pt x="131" y="96"/>
                    </a:lnTo>
                    <a:lnTo>
                      <a:pt x="131" y="96"/>
                    </a:lnTo>
                    <a:lnTo>
                      <a:pt x="130" y="94"/>
                    </a:lnTo>
                    <a:lnTo>
                      <a:pt x="129" y="93"/>
                    </a:lnTo>
                    <a:lnTo>
                      <a:pt x="127" y="92"/>
                    </a:lnTo>
                    <a:lnTo>
                      <a:pt x="126" y="92"/>
                    </a:lnTo>
                    <a:lnTo>
                      <a:pt x="124" y="93"/>
                    </a:lnTo>
                    <a:lnTo>
                      <a:pt x="124" y="95"/>
                    </a:lnTo>
                    <a:lnTo>
                      <a:pt x="124" y="98"/>
                    </a:lnTo>
                    <a:lnTo>
                      <a:pt x="126" y="99"/>
                    </a:lnTo>
                    <a:lnTo>
                      <a:pt x="126" y="100"/>
                    </a:lnTo>
                    <a:lnTo>
                      <a:pt x="124" y="100"/>
                    </a:lnTo>
                    <a:lnTo>
                      <a:pt x="124" y="101"/>
                    </a:lnTo>
                    <a:lnTo>
                      <a:pt x="125" y="102"/>
                    </a:lnTo>
                    <a:lnTo>
                      <a:pt x="124" y="103"/>
                    </a:lnTo>
                    <a:lnTo>
                      <a:pt x="124" y="106"/>
                    </a:lnTo>
                    <a:lnTo>
                      <a:pt x="124" y="106"/>
                    </a:lnTo>
                    <a:lnTo>
                      <a:pt x="123" y="106"/>
                    </a:lnTo>
                    <a:lnTo>
                      <a:pt x="123" y="105"/>
                    </a:lnTo>
                    <a:lnTo>
                      <a:pt x="124" y="102"/>
                    </a:lnTo>
                    <a:lnTo>
                      <a:pt x="122" y="102"/>
                    </a:lnTo>
                    <a:lnTo>
                      <a:pt x="121" y="103"/>
                    </a:lnTo>
                    <a:lnTo>
                      <a:pt x="121" y="105"/>
                    </a:lnTo>
                    <a:lnTo>
                      <a:pt x="120" y="106"/>
                    </a:lnTo>
                    <a:lnTo>
                      <a:pt x="121" y="108"/>
                    </a:lnTo>
                    <a:lnTo>
                      <a:pt x="120" y="108"/>
                    </a:lnTo>
                    <a:lnTo>
                      <a:pt x="120" y="109"/>
                    </a:lnTo>
                    <a:lnTo>
                      <a:pt x="119" y="107"/>
                    </a:lnTo>
                    <a:lnTo>
                      <a:pt x="118" y="106"/>
                    </a:lnTo>
                    <a:lnTo>
                      <a:pt x="118" y="106"/>
                    </a:lnTo>
                    <a:lnTo>
                      <a:pt x="119" y="104"/>
                    </a:lnTo>
                    <a:lnTo>
                      <a:pt x="117" y="104"/>
                    </a:lnTo>
                    <a:lnTo>
                      <a:pt x="116" y="104"/>
                    </a:lnTo>
                    <a:lnTo>
                      <a:pt x="118" y="102"/>
                    </a:lnTo>
                    <a:lnTo>
                      <a:pt x="119" y="100"/>
                    </a:lnTo>
                    <a:lnTo>
                      <a:pt x="119" y="100"/>
                    </a:lnTo>
                    <a:lnTo>
                      <a:pt x="120" y="99"/>
                    </a:lnTo>
                    <a:lnTo>
                      <a:pt x="121" y="97"/>
                    </a:lnTo>
                    <a:lnTo>
                      <a:pt x="120" y="98"/>
                    </a:lnTo>
                    <a:lnTo>
                      <a:pt x="118" y="99"/>
                    </a:lnTo>
                    <a:lnTo>
                      <a:pt x="117" y="100"/>
                    </a:lnTo>
                    <a:lnTo>
                      <a:pt x="116" y="100"/>
                    </a:lnTo>
                    <a:lnTo>
                      <a:pt x="116" y="102"/>
                    </a:lnTo>
                    <a:lnTo>
                      <a:pt x="115" y="103"/>
                    </a:lnTo>
                    <a:lnTo>
                      <a:pt x="115" y="106"/>
                    </a:lnTo>
                    <a:lnTo>
                      <a:pt x="115" y="107"/>
                    </a:lnTo>
                    <a:lnTo>
                      <a:pt x="114" y="108"/>
                    </a:lnTo>
                    <a:lnTo>
                      <a:pt x="113" y="109"/>
                    </a:lnTo>
                    <a:lnTo>
                      <a:pt x="110" y="110"/>
                    </a:lnTo>
                    <a:lnTo>
                      <a:pt x="109" y="110"/>
                    </a:lnTo>
                    <a:lnTo>
                      <a:pt x="108" y="111"/>
                    </a:lnTo>
                    <a:lnTo>
                      <a:pt x="108" y="111"/>
                    </a:lnTo>
                    <a:lnTo>
                      <a:pt x="109" y="112"/>
                    </a:lnTo>
                    <a:lnTo>
                      <a:pt x="110" y="114"/>
                    </a:lnTo>
                    <a:lnTo>
                      <a:pt x="109" y="116"/>
                    </a:lnTo>
                    <a:lnTo>
                      <a:pt x="109" y="120"/>
                    </a:lnTo>
                    <a:lnTo>
                      <a:pt x="110" y="121"/>
                    </a:lnTo>
                    <a:lnTo>
                      <a:pt x="111" y="121"/>
                    </a:lnTo>
                    <a:lnTo>
                      <a:pt x="112" y="122"/>
                    </a:lnTo>
                    <a:lnTo>
                      <a:pt x="113" y="124"/>
                    </a:lnTo>
                    <a:lnTo>
                      <a:pt x="114" y="125"/>
                    </a:lnTo>
                    <a:lnTo>
                      <a:pt x="115" y="125"/>
                    </a:lnTo>
                    <a:lnTo>
                      <a:pt x="117" y="125"/>
                    </a:lnTo>
                    <a:lnTo>
                      <a:pt x="118" y="127"/>
                    </a:lnTo>
                    <a:lnTo>
                      <a:pt x="118" y="128"/>
                    </a:lnTo>
                    <a:lnTo>
                      <a:pt x="116" y="127"/>
                    </a:lnTo>
                    <a:lnTo>
                      <a:pt x="114" y="127"/>
                    </a:lnTo>
                    <a:lnTo>
                      <a:pt x="113" y="126"/>
                    </a:lnTo>
                    <a:lnTo>
                      <a:pt x="112" y="124"/>
                    </a:lnTo>
                    <a:lnTo>
                      <a:pt x="111" y="125"/>
                    </a:lnTo>
                    <a:lnTo>
                      <a:pt x="111" y="124"/>
                    </a:lnTo>
                    <a:lnTo>
                      <a:pt x="110" y="124"/>
                    </a:lnTo>
                    <a:lnTo>
                      <a:pt x="110" y="123"/>
                    </a:lnTo>
                    <a:lnTo>
                      <a:pt x="109" y="122"/>
                    </a:lnTo>
                    <a:lnTo>
                      <a:pt x="108" y="123"/>
                    </a:lnTo>
                    <a:lnTo>
                      <a:pt x="107" y="131"/>
                    </a:lnTo>
                    <a:lnTo>
                      <a:pt x="107" y="132"/>
                    </a:lnTo>
                    <a:lnTo>
                      <a:pt x="106" y="134"/>
                    </a:lnTo>
                    <a:lnTo>
                      <a:pt x="106" y="135"/>
                    </a:lnTo>
                    <a:lnTo>
                      <a:pt x="105" y="135"/>
                    </a:lnTo>
                    <a:lnTo>
                      <a:pt x="105" y="135"/>
                    </a:lnTo>
                    <a:lnTo>
                      <a:pt x="103" y="137"/>
                    </a:lnTo>
                    <a:lnTo>
                      <a:pt x="100" y="141"/>
                    </a:lnTo>
                    <a:lnTo>
                      <a:pt x="100" y="142"/>
                    </a:lnTo>
                    <a:lnTo>
                      <a:pt x="100" y="142"/>
                    </a:lnTo>
                    <a:lnTo>
                      <a:pt x="98" y="143"/>
                    </a:lnTo>
                    <a:lnTo>
                      <a:pt x="100" y="139"/>
                    </a:lnTo>
                    <a:lnTo>
                      <a:pt x="100" y="138"/>
                    </a:lnTo>
                    <a:lnTo>
                      <a:pt x="102" y="136"/>
                    </a:lnTo>
                    <a:lnTo>
                      <a:pt x="103" y="134"/>
                    </a:lnTo>
                    <a:lnTo>
                      <a:pt x="103" y="133"/>
                    </a:lnTo>
                    <a:lnTo>
                      <a:pt x="104" y="131"/>
                    </a:lnTo>
                    <a:lnTo>
                      <a:pt x="105" y="129"/>
                    </a:lnTo>
                    <a:lnTo>
                      <a:pt x="105" y="127"/>
                    </a:lnTo>
                    <a:lnTo>
                      <a:pt x="104" y="125"/>
                    </a:lnTo>
                    <a:lnTo>
                      <a:pt x="104" y="123"/>
                    </a:lnTo>
                    <a:lnTo>
                      <a:pt x="106" y="123"/>
                    </a:lnTo>
                    <a:lnTo>
                      <a:pt x="106" y="121"/>
                    </a:lnTo>
                    <a:lnTo>
                      <a:pt x="106" y="118"/>
                    </a:lnTo>
                    <a:lnTo>
                      <a:pt x="104" y="117"/>
                    </a:lnTo>
                    <a:lnTo>
                      <a:pt x="105" y="115"/>
                    </a:lnTo>
                    <a:lnTo>
                      <a:pt x="105" y="112"/>
                    </a:lnTo>
                    <a:lnTo>
                      <a:pt x="105" y="111"/>
                    </a:lnTo>
                    <a:lnTo>
                      <a:pt x="105" y="108"/>
                    </a:lnTo>
                    <a:lnTo>
                      <a:pt x="106" y="104"/>
                    </a:lnTo>
                    <a:lnTo>
                      <a:pt x="106" y="101"/>
                    </a:lnTo>
                    <a:lnTo>
                      <a:pt x="104" y="99"/>
                    </a:lnTo>
                    <a:lnTo>
                      <a:pt x="103" y="98"/>
                    </a:lnTo>
                    <a:lnTo>
                      <a:pt x="102" y="98"/>
                    </a:lnTo>
                    <a:lnTo>
                      <a:pt x="101" y="101"/>
                    </a:lnTo>
                    <a:lnTo>
                      <a:pt x="100" y="101"/>
                    </a:lnTo>
                    <a:lnTo>
                      <a:pt x="100" y="100"/>
                    </a:lnTo>
                    <a:lnTo>
                      <a:pt x="100" y="100"/>
                    </a:lnTo>
                    <a:lnTo>
                      <a:pt x="100" y="102"/>
                    </a:lnTo>
                    <a:lnTo>
                      <a:pt x="99" y="104"/>
                    </a:lnTo>
                    <a:lnTo>
                      <a:pt x="98" y="107"/>
                    </a:lnTo>
                    <a:lnTo>
                      <a:pt x="98" y="110"/>
                    </a:lnTo>
                    <a:lnTo>
                      <a:pt x="98" y="110"/>
                    </a:lnTo>
                    <a:lnTo>
                      <a:pt x="97" y="111"/>
                    </a:lnTo>
                    <a:lnTo>
                      <a:pt x="97" y="108"/>
                    </a:lnTo>
                    <a:lnTo>
                      <a:pt x="97" y="107"/>
                    </a:lnTo>
                    <a:lnTo>
                      <a:pt x="95" y="111"/>
                    </a:lnTo>
                    <a:lnTo>
                      <a:pt x="95" y="114"/>
                    </a:lnTo>
                    <a:lnTo>
                      <a:pt x="94" y="115"/>
                    </a:lnTo>
                    <a:lnTo>
                      <a:pt x="93" y="117"/>
                    </a:lnTo>
                    <a:lnTo>
                      <a:pt x="94" y="118"/>
                    </a:lnTo>
                    <a:lnTo>
                      <a:pt x="94" y="119"/>
                    </a:lnTo>
                    <a:lnTo>
                      <a:pt x="95" y="121"/>
                    </a:lnTo>
                    <a:lnTo>
                      <a:pt x="97" y="122"/>
                    </a:lnTo>
                    <a:lnTo>
                      <a:pt x="99" y="123"/>
                    </a:lnTo>
                    <a:lnTo>
                      <a:pt x="101" y="123"/>
                    </a:lnTo>
                    <a:lnTo>
                      <a:pt x="102" y="123"/>
                    </a:lnTo>
                    <a:lnTo>
                      <a:pt x="100" y="124"/>
                    </a:lnTo>
                    <a:lnTo>
                      <a:pt x="99" y="124"/>
                    </a:lnTo>
                    <a:lnTo>
                      <a:pt x="96" y="123"/>
                    </a:lnTo>
                    <a:lnTo>
                      <a:pt x="94" y="122"/>
                    </a:lnTo>
                    <a:lnTo>
                      <a:pt x="93" y="122"/>
                    </a:lnTo>
                    <a:lnTo>
                      <a:pt x="93" y="122"/>
                    </a:lnTo>
                    <a:lnTo>
                      <a:pt x="93" y="124"/>
                    </a:lnTo>
                    <a:lnTo>
                      <a:pt x="93" y="127"/>
                    </a:lnTo>
                    <a:lnTo>
                      <a:pt x="93" y="128"/>
                    </a:lnTo>
                    <a:lnTo>
                      <a:pt x="93" y="130"/>
                    </a:lnTo>
                    <a:lnTo>
                      <a:pt x="92" y="132"/>
                    </a:lnTo>
                    <a:lnTo>
                      <a:pt x="92" y="133"/>
                    </a:lnTo>
                    <a:lnTo>
                      <a:pt x="92" y="134"/>
                    </a:lnTo>
                    <a:lnTo>
                      <a:pt x="91" y="134"/>
                    </a:lnTo>
                    <a:lnTo>
                      <a:pt x="89" y="136"/>
                    </a:lnTo>
                    <a:lnTo>
                      <a:pt x="88" y="137"/>
                    </a:lnTo>
                    <a:lnTo>
                      <a:pt x="88" y="135"/>
                    </a:lnTo>
                    <a:lnTo>
                      <a:pt x="90" y="133"/>
                    </a:lnTo>
                    <a:lnTo>
                      <a:pt x="91" y="132"/>
                    </a:lnTo>
                    <a:lnTo>
                      <a:pt x="92" y="130"/>
                    </a:lnTo>
                    <a:lnTo>
                      <a:pt x="91" y="129"/>
                    </a:lnTo>
                    <a:lnTo>
                      <a:pt x="91" y="127"/>
                    </a:lnTo>
                    <a:lnTo>
                      <a:pt x="91" y="125"/>
                    </a:lnTo>
                    <a:lnTo>
                      <a:pt x="92" y="124"/>
                    </a:lnTo>
                    <a:lnTo>
                      <a:pt x="92" y="123"/>
                    </a:lnTo>
                    <a:lnTo>
                      <a:pt x="92" y="121"/>
                    </a:lnTo>
                    <a:lnTo>
                      <a:pt x="92" y="119"/>
                    </a:lnTo>
                    <a:lnTo>
                      <a:pt x="90" y="119"/>
                    </a:lnTo>
                    <a:lnTo>
                      <a:pt x="90" y="118"/>
                    </a:lnTo>
                    <a:lnTo>
                      <a:pt x="91" y="116"/>
                    </a:lnTo>
                    <a:lnTo>
                      <a:pt x="91" y="114"/>
                    </a:lnTo>
                    <a:lnTo>
                      <a:pt x="91" y="112"/>
                    </a:lnTo>
                    <a:lnTo>
                      <a:pt x="92" y="110"/>
                    </a:lnTo>
                    <a:lnTo>
                      <a:pt x="91" y="109"/>
                    </a:lnTo>
                    <a:lnTo>
                      <a:pt x="90" y="109"/>
                    </a:lnTo>
                    <a:lnTo>
                      <a:pt x="88" y="110"/>
                    </a:lnTo>
                    <a:lnTo>
                      <a:pt x="85" y="111"/>
                    </a:lnTo>
                    <a:lnTo>
                      <a:pt x="82" y="112"/>
                    </a:lnTo>
                    <a:lnTo>
                      <a:pt x="79" y="114"/>
                    </a:lnTo>
                    <a:lnTo>
                      <a:pt x="79" y="114"/>
                    </a:lnTo>
                    <a:lnTo>
                      <a:pt x="78" y="115"/>
                    </a:lnTo>
                    <a:lnTo>
                      <a:pt x="78" y="117"/>
                    </a:lnTo>
                    <a:lnTo>
                      <a:pt x="77" y="119"/>
                    </a:lnTo>
                    <a:lnTo>
                      <a:pt x="77" y="120"/>
                    </a:lnTo>
                    <a:lnTo>
                      <a:pt x="76" y="121"/>
                    </a:lnTo>
                    <a:lnTo>
                      <a:pt x="75" y="123"/>
                    </a:lnTo>
                    <a:lnTo>
                      <a:pt x="75" y="124"/>
                    </a:lnTo>
                    <a:lnTo>
                      <a:pt x="75" y="125"/>
                    </a:lnTo>
                    <a:lnTo>
                      <a:pt x="76" y="127"/>
                    </a:lnTo>
                    <a:lnTo>
                      <a:pt x="76" y="128"/>
                    </a:lnTo>
                    <a:lnTo>
                      <a:pt x="76" y="129"/>
                    </a:lnTo>
                    <a:lnTo>
                      <a:pt x="77" y="128"/>
                    </a:lnTo>
                    <a:lnTo>
                      <a:pt x="77" y="127"/>
                    </a:lnTo>
                    <a:lnTo>
                      <a:pt x="78" y="126"/>
                    </a:lnTo>
                    <a:lnTo>
                      <a:pt x="79" y="126"/>
                    </a:lnTo>
                    <a:lnTo>
                      <a:pt x="80" y="125"/>
                    </a:lnTo>
                    <a:lnTo>
                      <a:pt x="80" y="126"/>
                    </a:lnTo>
                    <a:lnTo>
                      <a:pt x="81" y="127"/>
                    </a:lnTo>
                    <a:lnTo>
                      <a:pt x="83" y="129"/>
                    </a:lnTo>
                    <a:lnTo>
                      <a:pt x="82" y="129"/>
                    </a:lnTo>
                    <a:lnTo>
                      <a:pt x="82" y="130"/>
                    </a:lnTo>
                    <a:lnTo>
                      <a:pt x="81" y="128"/>
                    </a:lnTo>
                    <a:lnTo>
                      <a:pt x="80" y="127"/>
                    </a:lnTo>
                    <a:lnTo>
                      <a:pt x="79" y="127"/>
                    </a:lnTo>
                    <a:lnTo>
                      <a:pt x="78" y="128"/>
                    </a:lnTo>
                    <a:lnTo>
                      <a:pt x="77" y="129"/>
                    </a:lnTo>
                    <a:lnTo>
                      <a:pt x="77" y="129"/>
                    </a:lnTo>
                    <a:lnTo>
                      <a:pt x="77" y="131"/>
                    </a:lnTo>
                    <a:lnTo>
                      <a:pt x="76" y="131"/>
                    </a:lnTo>
                    <a:lnTo>
                      <a:pt x="76" y="133"/>
                    </a:lnTo>
                    <a:lnTo>
                      <a:pt x="78" y="134"/>
                    </a:lnTo>
                    <a:lnTo>
                      <a:pt x="78" y="136"/>
                    </a:lnTo>
                    <a:lnTo>
                      <a:pt x="80" y="138"/>
                    </a:lnTo>
                    <a:lnTo>
                      <a:pt x="82" y="137"/>
                    </a:lnTo>
                    <a:lnTo>
                      <a:pt x="84" y="138"/>
                    </a:lnTo>
                    <a:lnTo>
                      <a:pt x="85" y="138"/>
                    </a:lnTo>
                    <a:lnTo>
                      <a:pt x="86" y="139"/>
                    </a:lnTo>
                    <a:lnTo>
                      <a:pt x="86" y="140"/>
                    </a:lnTo>
                    <a:lnTo>
                      <a:pt x="87" y="142"/>
                    </a:lnTo>
                    <a:lnTo>
                      <a:pt x="87" y="144"/>
                    </a:lnTo>
                    <a:lnTo>
                      <a:pt x="87" y="144"/>
                    </a:lnTo>
                    <a:lnTo>
                      <a:pt x="88" y="146"/>
                    </a:lnTo>
                    <a:lnTo>
                      <a:pt x="89" y="146"/>
                    </a:lnTo>
                    <a:lnTo>
                      <a:pt x="90" y="147"/>
                    </a:lnTo>
                    <a:lnTo>
                      <a:pt x="90" y="148"/>
                    </a:lnTo>
                    <a:lnTo>
                      <a:pt x="89" y="147"/>
                    </a:lnTo>
                    <a:lnTo>
                      <a:pt x="88" y="147"/>
                    </a:lnTo>
                    <a:lnTo>
                      <a:pt x="86" y="147"/>
                    </a:lnTo>
                    <a:lnTo>
                      <a:pt x="85" y="148"/>
                    </a:lnTo>
                    <a:lnTo>
                      <a:pt x="84" y="147"/>
                    </a:lnTo>
                    <a:lnTo>
                      <a:pt x="84" y="146"/>
                    </a:lnTo>
                    <a:lnTo>
                      <a:pt x="84" y="143"/>
                    </a:lnTo>
                    <a:lnTo>
                      <a:pt x="85" y="142"/>
                    </a:lnTo>
                    <a:lnTo>
                      <a:pt x="85" y="140"/>
                    </a:lnTo>
                    <a:lnTo>
                      <a:pt x="83" y="140"/>
                    </a:lnTo>
                    <a:lnTo>
                      <a:pt x="81" y="140"/>
                    </a:lnTo>
                    <a:lnTo>
                      <a:pt x="78" y="140"/>
                    </a:lnTo>
                    <a:lnTo>
                      <a:pt x="77" y="138"/>
                    </a:lnTo>
                    <a:lnTo>
                      <a:pt x="76" y="135"/>
                    </a:lnTo>
                    <a:lnTo>
                      <a:pt x="75" y="134"/>
                    </a:lnTo>
                    <a:lnTo>
                      <a:pt x="75" y="133"/>
                    </a:lnTo>
                    <a:lnTo>
                      <a:pt x="74" y="131"/>
                    </a:lnTo>
                    <a:lnTo>
                      <a:pt x="73" y="131"/>
                    </a:lnTo>
                    <a:lnTo>
                      <a:pt x="73" y="130"/>
                    </a:lnTo>
                    <a:lnTo>
                      <a:pt x="74" y="129"/>
                    </a:lnTo>
                    <a:lnTo>
                      <a:pt x="73" y="127"/>
                    </a:lnTo>
                    <a:lnTo>
                      <a:pt x="72" y="127"/>
                    </a:lnTo>
                    <a:lnTo>
                      <a:pt x="71" y="128"/>
                    </a:lnTo>
                    <a:lnTo>
                      <a:pt x="70" y="128"/>
                    </a:lnTo>
                    <a:lnTo>
                      <a:pt x="67" y="129"/>
                    </a:lnTo>
                    <a:lnTo>
                      <a:pt x="65" y="130"/>
                    </a:lnTo>
                    <a:lnTo>
                      <a:pt x="65" y="130"/>
                    </a:lnTo>
                    <a:lnTo>
                      <a:pt x="64" y="131"/>
                    </a:lnTo>
                    <a:lnTo>
                      <a:pt x="65" y="132"/>
                    </a:lnTo>
                    <a:lnTo>
                      <a:pt x="65" y="134"/>
                    </a:lnTo>
                    <a:lnTo>
                      <a:pt x="65" y="135"/>
                    </a:lnTo>
                    <a:lnTo>
                      <a:pt x="66" y="135"/>
                    </a:lnTo>
                    <a:lnTo>
                      <a:pt x="68" y="137"/>
                    </a:lnTo>
                    <a:lnTo>
                      <a:pt x="69" y="139"/>
                    </a:lnTo>
                    <a:lnTo>
                      <a:pt x="73" y="141"/>
                    </a:lnTo>
                    <a:lnTo>
                      <a:pt x="75" y="141"/>
                    </a:lnTo>
                    <a:lnTo>
                      <a:pt x="75" y="141"/>
                    </a:lnTo>
                    <a:lnTo>
                      <a:pt x="76" y="141"/>
                    </a:lnTo>
                    <a:lnTo>
                      <a:pt x="77" y="143"/>
                    </a:lnTo>
                    <a:lnTo>
                      <a:pt x="77" y="143"/>
                    </a:lnTo>
                    <a:lnTo>
                      <a:pt x="78" y="144"/>
                    </a:lnTo>
                    <a:lnTo>
                      <a:pt x="77" y="144"/>
                    </a:lnTo>
                    <a:lnTo>
                      <a:pt x="75" y="144"/>
                    </a:lnTo>
                    <a:lnTo>
                      <a:pt x="75" y="143"/>
                    </a:lnTo>
                    <a:lnTo>
                      <a:pt x="75" y="142"/>
                    </a:lnTo>
                    <a:lnTo>
                      <a:pt x="74" y="142"/>
                    </a:lnTo>
                    <a:lnTo>
                      <a:pt x="70" y="142"/>
                    </a:lnTo>
                    <a:lnTo>
                      <a:pt x="70" y="143"/>
                    </a:lnTo>
                    <a:lnTo>
                      <a:pt x="70" y="144"/>
                    </a:lnTo>
                    <a:lnTo>
                      <a:pt x="71" y="145"/>
                    </a:lnTo>
                    <a:lnTo>
                      <a:pt x="71" y="146"/>
                    </a:lnTo>
                    <a:lnTo>
                      <a:pt x="71" y="147"/>
                    </a:lnTo>
                    <a:lnTo>
                      <a:pt x="70" y="147"/>
                    </a:lnTo>
                    <a:lnTo>
                      <a:pt x="69" y="145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67" y="141"/>
                    </a:lnTo>
                    <a:lnTo>
                      <a:pt x="67" y="143"/>
                    </a:lnTo>
                    <a:lnTo>
                      <a:pt x="67" y="145"/>
                    </a:lnTo>
                    <a:lnTo>
                      <a:pt x="67" y="148"/>
                    </a:lnTo>
                    <a:lnTo>
                      <a:pt x="66" y="148"/>
                    </a:lnTo>
                    <a:lnTo>
                      <a:pt x="66" y="149"/>
                    </a:lnTo>
                    <a:lnTo>
                      <a:pt x="66" y="143"/>
                    </a:lnTo>
                    <a:lnTo>
                      <a:pt x="65" y="141"/>
                    </a:lnTo>
                    <a:lnTo>
                      <a:pt x="65" y="139"/>
                    </a:lnTo>
                    <a:lnTo>
                      <a:pt x="64" y="139"/>
                    </a:lnTo>
                    <a:lnTo>
                      <a:pt x="63" y="139"/>
                    </a:lnTo>
                    <a:lnTo>
                      <a:pt x="62" y="141"/>
                    </a:lnTo>
                    <a:lnTo>
                      <a:pt x="61" y="143"/>
                    </a:lnTo>
                    <a:lnTo>
                      <a:pt x="60" y="145"/>
                    </a:lnTo>
                    <a:lnTo>
                      <a:pt x="60" y="145"/>
                    </a:lnTo>
                    <a:lnTo>
                      <a:pt x="60" y="144"/>
                    </a:lnTo>
                    <a:lnTo>
                      <a:pt x="60" y="141"/>
                    </a:lnTo>
                    <a:lnTo>
                      <a:pt x="60" y="140"/>
                    </a:lnTo>
                    <a:lnTo>
                      <a:pt x="61" y="138"/>
                    </a:lnTo>
                    <a:lnTo>
                      <a:pt x="62" y="137"/>
                    </a:lnTo>
                    <a:lnTo>
                      <a:pt x="62" y="134"/>
                    </a:lnTo>
                    <a:lnTo>
                      <a:pt x="61" y="132"/>
                    </a:lnTo>
                    <a:lnTo>
                      <a:pt x="59" y="134"/>
                    </a:lnTo>
                    <a:lnTo>
                      <a:pt x="57" y="134"/>
                    </a:lnTo>
                    <a:lnTo>
                      <a:pt x="58" y="137"/>
                    </a:lnTo>
                    <a:lnTo>
                      <a:pt x="59" y="139"/>
                    </a:lnTo>
                    <a:lnTo>
                      <a:pt x="58" y="139"/>
                    </a:lnTo>
                    <a:lnTo>
                      <a:pt x="57" y="141"/>
                    </a:lnTo>
                    <a:lnTo>
                      <a:pt x="55" y="145"/>
                    </a:lnTo>
                    <a:lnTo>
                      <a:pt x="54" y="148"/>
                    </a:lnTo>
                    <a:lnTo>
                      <a:pt x="54" y="149"/>
                    </a:lnTo>
                    <a:lnTo>
                      <a:pt x="54" y="149"/>
                    </a:lnTo>
                    <a:lnTo>
                      <a:pt x="55" y="149"/>
                    </a:lnTo>
                    <a:lnTo>
                      <a:pt x="57" y="149"/>
                    </a:lnTo>
                    <a:lnTo>
                      <a:pt x="57" y="150"/>
                    </a:lnTo>
                    <a:lnTo>
                      <a:pt x="56" y="152"/>
                    </a:lnTo>
                    <a:lnTo>
                      <a:pt x="59" y="154"/>
                    </a:lnTo>
                    <a:lnTo>
                      <a:pt x="59" y="154"/>
                    </a:lnTo>
                    <a:lnTo>
                      <a:pt x="60" y="155"/>
                    </a:lnTo>
                    <a:lnTo>
                      <a:pt x="60" y="156"/>
                    </a:lnTo>
                    <a:lnTo>
                      <a:pt x="60" y="156"/>
                    </a:lnTo>
                    <a:lnTo>
                      <a:pt x="60" y="156"/>
                    </a:lnTo>
                    <a:lnTo>
                      <a:pt x="59" y="156"/>
                    </a:lnTo>
                    <a:lnTo>
                      <a:pt x="58" y="155"/>
                    </a:lnTo>
                    <a:lnTo>
                      <a:pt x="58" y="154"/>
                    </a:lnTo>
                    <a:lnTo>
                      <a:pt x="54" y="154"/>
                    </a:lnTo>
                    <a:lnTo>
                      <a:pt x="53" y="155"/>
                    </a:lnTo>
                    <a:lnTo>
                      <a:pt x="52" y="155"/>
                    </a:lnTo>
                    <a:lnTo>
                      <a:pt x="51" y="156"/>
                    </a:lnTo>
                    <a:lnTo>
                      <a:pt x="50" y="156"/>
                    </a:lnTo>
                    <a:lnTo>
                      <a:pt x="48" y="157"/>
                    </a:lnTo>
                    <a:lnTo>
                      <a:pt x="48" y="157"/>
                    </a:lnTo>
                    <a:lnTo>
                      <a:pt x="47" y="158"/>
                    </a:lnTo>
                    <a:lnTo>
                      <a:pt x="46" y="158"/>
                    </a:lnTo>
                    <a:lnTo>
                      <a:pt x="48" y="158"/>
                    </a:lnTo>
                    <a:lnTo>
                      <a:pt x="47" y="160"/>
                    </a:lnTo>
                    <a:lnTo>
                      <a:pt x="46" y="161"/>
                    </a:lnTo>
                    <a:lnTo>
                      <a:pt x="46" y="161"/>
                    </a:lnTo>
                    <a:lnTo>
                      <a:pt x="45" y="163"/>
                    </a:lnTo>
                    <a:lnTo>
                      <a:pt x="44" y="164"/>
                    </a:lnTo>
                    <a:lnTo>
                      <a:pt x="44" y="164"/>
                    </a:lnTo>
                    <a:lnTo>
                      <a:pt x="44" y="164"/>
                    </a:lnTo>
                    <a:lnTo>
                      <a:pt x="44" y="166"/>
                    </a:lnTo>
                    <a:lnTo>
                      <a:pt x="44" y="165"/>
                    </a:lnTo>
                    <a:lnTo>
                      <a:pt x="45" y="165"/>
                    </a:lnTo>
                    <a:lnTo>
                      <a:pt x="46" y="167"/>
                    </a:lnTo>
                    <a:lnTo>
                      <a:pt x="44" y="167"/>
                    </a:lnTo>
                    <a:lnTo>
                      <a:pt x="44" y="167"/>
                    </a:lnTo>
                    <a:lnTo>
                      <a:pt x="44" y="167"/>
                    </a:lnTo>
                    <a:lnTo>
                      <a:pt x="43" y="169"/>
                    </a:lnTo>
                    <a:lnTo>
                      <a:pt x="44" y="169"/>
                    </a:lnTo>
                    <a:lnTo>
                      <a:pt x="43" y="170"/>
                    </a:lnTo>
                    <a:lnTo>
                      <a:pt x="44" y="171"/>
                    </a:lnTo>
                    <a:lnTo>
                      <a:pt x="44" y="171"/>
                    </a:lnTo>
                    <a:lnTo>
                      <a:pt x="44" y="171"/>
                    </a:lnTo>
                    <a:lnTo>
                      <a:pt x="45" y="170"/>
                    </a:lnTo>
                    <a:lnTo>
                      <a:pt x="45" y="170"/>
                    </a:lnTo>
                    <a:lnTo>
                      <a:pt x="46" y="170"/>
                    </a:lnTo>
                    <a:lnTo>
                      <a:pt x="47" y="169"/>
                    </a:lnTo>
                    <a:lnTo>
                      <a:pt x="49" y="169"/>
                    </a:lnTo>
                    <a:lnTo>
                      <a:pt x="49" y="169"/>
                    </a:lnTo>
                    <a:lnTo>
                      <a:pt x="50" y="170"/>
                    </a:lnTo>
                    <a:lnTo>
                      <a:pt x="51" y="170"/>
                    </a:lnTo>
                    <a:lnTo>
                      <a:pt x="52" y="171"/>
                    </a:lnTo>
                    <a:lnTo>
                      <a:pt x="53" y="172"/>
                    </a:lnTo>
                    <a:lnTo>
                      <a:pt x="52" y="173"/>
                    </a:lnTo>
                    <a:lnTo>
                      <a:pt x="51" y="173"/>
                    </a:lnTo>
                    <a:lnTo>
                      <a:pt x="50" y="172"/>
                    </a:lnTo>
                    <a:lnTo>
                      <a:pt x="49" y="171"/>
                    </a:lnTo>
                    <a:lnTo>
                      <a:pt x="48" y="171"/>
                    </a:lnTo>
                    <a:lnTo>
                      <a:pt x="47" y="172"/>
                    </a:lnTo>
                    <a:lnTo>
                      <a:pt x="46" y="173"/>
                    </a:lnTo>
                    <a:lnTo>
                      <a:pt x="45" y="173"/>
                    </a:lnTo>
                    <a:lnTo>
                      <a:pt x="44" y="175"/>
                    </a:lnTo>
                    <a:lnTo>
                      <a:pt x="45" y="176"/>
                    </a:lnTo>
                    <a:lnTo>
                      <a:pt x="46" y="177"/>
                    </a:lnTo>
                    <a:lnTo>
                      <a:pt x="47" y="177"/>
                    </a:lnTo>
                    <a:lnTo>
                      <a:pt x="47" y="177"/>
                    </a:lnTo>
                    <a:lnTo>
                      <a:pt x="48" y="177"/>
                    </a:lnTo>
                    <a:lnTo>
                      <a:pt x="50" y="177"/>
                    </a:lnTo>
                    <a:lnTo>
                      <a:pt x="51" y="178"/>
                    </a:lnTo>
                    <a:lnTo>
                      <a:pt x="52" y="179"/>
                    </a:lnTo>
                    <a:lnTo>
                      <a:pt x="51" y="180"/>
                    </a:lnTo>
                    <a:lnTo>
                      <a:pt x="49" y="180"/>
                    </a:lnTo>
                    <a:lnTo>
                      <a:pt x="48" y="179"/>
                    </a:lnTo>
                    <a:lnTo>
                      <a:pt x="45" y="178"/>
                    </a:lnTo>
                    <a:lnTo>
                      <a:pt x="44" y="177"/>
                    </a:lnTo>
                    <a:lnTo>
                      <a:pt x="43" y="177"/>
                    </a:lnTo>
                    <a:lnTo>
                      <a:pt x="43" y="176"/>
                    </a:lnTo>
                    <a:lnTo>
                      <a:pt x="42" y="177"/>
                    </a:lnTo>
                    <a:lnTo>
                      <a:pt x="40" y="179"/>
                    </a:lnTo>
                    <a:lnTo>
                      <a:pt x="39" y="180"/>
                    </a:lnTo>
                    <a:lnTo>
                      <a:pt x="40" y="180"/>
                    </a:lnTo>
                    <a:lnTo>
                      <a:pt x="40" y="181"/>
                    </a:lnTo>
                    <a:lnTo>
                      <a:pt x="42" y="181"/>
                    </a:lnTo>
                    <a:lnTo>
                      <a:pt x="44" y="181"/>
                    </a:lnTo>
                    <a:lnTo>
                      <a:pt x="44" y="181"/>
                    </a:lnTo>
                    <a:lnTo>
                      <a:pt x="44" y="183"/>
                    </a:lnTo>
                    <a:lnTo>
                      <a:pt x="46" y="184"/>
                    </a:lnTo>
                    <a:lnTo>
                      <a:pt x="48" y="184"/>
                    </a:lnTo>
                    <a:lnTo>
                      <a:pt x="49" y="184"/>
                    </a:lnTo>
                    <a:lnTo>
                      <a:pt x="50" y="185"/>
                    </a:lnTo>
                    <a:lnTo>
                      <a:pt x="49" y="186"/>
                    </a:lnTo>
                    <a:lnTo>
                      <a:pt x="45" y="186"/>
                    </a:lnTo>
                    <a:lnTo>
                      <a:pt x="44" y="185"/>
                    </a:lnTo>
                    <a:lnTo>
                      <a:pt x="44" y="185"/>
                    </a:lnTo>
                    <a:lnTo>
                      <a:pt x="42" y="184"/>
                    </a:lnTo>
                    <a:lnTo>
                      <a:pt x="41" y="182"/>
                    </a:lnTo>
                    <a:lnTo>
                      <a:pt x="39" y="182"/>
                    </a:lnTo>
                    <a:lnTo>
                      <a:pt x="39" y="182"/>
                    </a:lnTo>
                    <a:lnTo>
                      <a:pt x="37" y="183"/>
                    </a:lnTo>
                    <a:lnTo>
                      <a:pt x="37" y="183"/>
                    </a:lnTo>
                    <a:lnTo>
                      <a:pt x="36" y="184"/>
                    </a:lnTo>
                    <a:lnTo>
                      <a:pt x="36" y="186"/>
                    </a:lnTo>
                    <a:lnTo>
                      <a:pt x="38" y="188"/>
                    </a:lnTo>
                    <a:lnTo>
                      <a:pt x="38" y="188"/>
                    </a:lnTo>
                    <a:lnTo>
                      <a:pt x="36" y="188"/>
                    </a:lnTo>
                    <a:lnTo>
                      <a:pt x="35" y="187"/>
                    </a:lnTo>
                    <a:lnTo>
                      <a:pt x="34" y="185"/>
                    </a:lnTo>
                    <a:lnTo>
                      <a:pt x="33" y="184"/>
                    </a:lnTo>
                    <a:lnTo>
                      <a:pt x="32" y="183"/>
                    </a:lnTo>
                    <a:lnTo>
                      <a:pt x="31" y="185"/>
                    </a:lnTo>
                    <a:lnTo>
                      <a:pt x="30" y="186"/>
                    </a:lnTo>
                    <a:lnTo>
                      <a:pt x="29" y="185"/>
                    </a:lnTo>
                    <a:lnTo>
                      <a:pt x="27" y="186"/>
                    </a:lnTo>
                    <a:lnTo>
                      <a:pt x="24" y="188"/>
                    </a:lnTo>
                    <a:lnTo>
                      <a:pt x="24" y="189"/>
                    </a:lnTo>
                    <a:lnTo>
                      <a:pt x="23" y="191"/>
                    </a:lnTo>
                    <a:lnTo>
                      <a:pt x="23" y="192"/>
                    </a:lnTo>
                    <a:lnTo>
                      <a:pt x="24" y="193"/>
                    </a:lnTo>
                    <a:lnTo>
                      <a:pt x="24" y="193"/>
                    </a:lnTo>
                    <a:lnTo>
                      <a:pt x="25" y="193"/>
                    </a:lnTo>
                    <a:lnTo>
                      <a:pt x="25" y="193"/>
                    </a:lnTo>
                    <a:lnTo>
                      <a:pt x="24" y="195"/>
                    </a:lnTo>
                    <a:lnTo>
                      <a:pt x="24" y="195"/>
                    </a:lnTo>
                    <a:lnTo>
                      <a:pt x="24" y="195"/>
                    </a:lnTo>
                    <a:lnTo>
                      <a:pt x="23" y="194"/>
                    </a:lnTo>
                    <a:lnTo>
                      <a:pt x="21" y="195"/>
                    </a:lnTo>
                    <a:lnTo>
                      <a:pt x="21" y="197"/>
                    </a:lnTo>
                    <a:lnTo>
                      <a:pt x="21" y="197"/>
                    </a:lnTo>
                    <a:lnTo>
                      <a:pt x="22" y="198"/>
                    </a:lnTo>
                    <a:lnTo>
                      <a:pt x="22" y="201"/>
                    </a:lnTo>
                    <a:lnTo>
                      <a:pt x="23" y="201"/>
                    </a:lnTo>
                    <a:lnTo>
                      <a:pt x="23" y="198"/>
                    </a:lnTo>
                    <a:lnTo>
                      <a:pt x="24" y="197"/>
                    </a:lnTo>
                    <a:lnTo>
                      <a:pt x="26" y="197"/>
                    </a:lnTo>
                    <a:lnTo>
                      <a:pt x="27" y="197"/>
                    </a:lnTo>
                    <a:lnTo>
                      <a:pt x="29" y="195"/>
                    </a:lnTo>
                    <a:lnTo>
                      <a:pt x="30" y="193"/>
                    </a:lnTo>
                    <a:lnTo>
                      <a:pt x="38" y="193"/>
                    </a:lnTo>
                    <a:lnTo>
                      <a:pt x="38" y="193"/>
                    </a:lnTo>
                    <a:lnTo>
                      <a:pt x="41" y="193"/>
                    </a:lnTo>
                    <a:lnTo>
                      <a:pt x="44" y="192"/>
                    </a:lnTo>
                    <a:lnTo>
                      <a:pt x="44" y="192"/>
                    </a:lnTo>
                    <a:lnTo>
                      <a:pt x="46" y="190"/>
                    </a:lnTo>
                    <a:lnTo>
                      <a:pt x="49" y="190"/>
                    </a:lnTo>
                    <a:lnTo>
                      <a:pt x="52" y="190"/>
                    </a:lnTo>
                    <a:lnTo>
                      <a:pt x="57" y="189"/>
                    </a:lnTo>
                    <a:lnTo>
                      <a:pt x="59" y="192"/>
                    </a:lnTo>
                    <a:lnTo>
                      <a:pt x="60" y="193"/>
                    </a:lnTo>
                    <a:lnTo>
                      <a:pt x="60" y="194"/>
                    </a:lnTo>
                    <a:lnTo>
                      <a:pt x="62" y="193"/>
                    </a:lnTo>
                    <a:lnTo>
                      <a:pt x="64" y="192"/>
                    </a:lnTo>
                    <a:lnTo>
                      <a:pt x="65" y="191"/>
                    </a:lnTo>
                    <a:lnTo>
                      <a:pt x="67" y="190"/>
                    </a:lnTo>
                    <a:lnTo>
                      <a:pt x="68" y="191"/>
                    </a:lnTo>
                    <a:lnTo>
                      <a:pt x="68" y="192"/>
                    </a:lnTo>
                    <a:lnTo>
                      <a:pt x="70" y="194"/>
                    </a:lnTo>
                    <a:lnTo>
                      <a:pt x="72" y="195"/>
                    </a:lnTo>
                    <a:lnTo>
                      <a:pt x="74" y="195"/>
                    </a:lnTo>
                    <a:lnTo>
                      <a:pt x="75" y="195"/>
                    </a:lnTo>
                    <a:lnTo>
                      <a:pt x="77" y="195"/>
                    </a:lnTo>
                    <a:lnTo>
                      <a:pt x="79" y="194"/>
                    </a:lnTo>
                    <a:lnTo>
                      <a:pt x="81" y="194"/>
                    </a:lnTo>
                    <a:lnTo>
                      <a:pt x="82" y="194"/>
                    </a:lnTo>
                    <a:lnTo>
                      <a:pt x="83" y="195"/>
                    </a:lnTo>
                    <a:lnTo>
                      <a:pt x="84" y="196"/>
                    </a:lnTo>
                    <a:lnTo>
                      <a:pt x="87" y="196"/>
                    </a:lnTo>
                    <a:lnTo>
                      <a:pt x="87" y="196"/>
                    </a:lnTo>
                    <a:lnTo>
                      <a:pt x="89" y="197"/>
                    </a:lnTo>
                    <a:lnTo>
                      <a:pt x="90" y="197"/>
                    </a:lnTo>
                    <a:lnTo>
                      <a:pt x="92" y="198"/>
                    </a:lnTo>
                    <a:lnTo>
                      <a:pt x="93" y="199"/>
                    </a:lnTo>
                    <a:lnTo>
                      <a:pt x="94" y="199"/>
                    </a:lnTo>
                    <a:lnTo>
                      <a:pt x="97" y="200"/>
                    </a:lnTo>
                    <a:lnTo>
                      <a:pt x="98" y="201"/>
                    </a:lnTo>
                    <a:lnTo>
                      <a:pt x="100" y="201"/>
                    </a:lnTo>
                    <a:lnTo>
                      <a:pt x="100" y="201"/>
                    </a:lnTo>
                    <a:lnTo>
                      <a:pt x="101" y="202"/>
                    </a:lnTo>
                    <a:lnTo>
                      <a:pt x="104" y="203"/>
                    </a:lnTo>
                    <a:lnTo>
                      <a:pt x="104" y="201"/>
                    </a:lnTo>
                    <a:lnTo>
                      <a:pt x="105" y="201"/>
                    </a:lnTo>
                    <a:lnTo>
                      <a:pt x="105" y="200"/>
                    </a:lnTo>
                    <a:lnTo>
                      <a:pt x="106" y="200"/>
                    </a:lnTo>
                    <a:lnTo>
                      <a:pt x="107" y="198"/>
                    </a:lnTo>
                    <a:lnTo>
                      <a:pt x="107" y="197"/>
                    </a:lnTo>
                    <a:lnTo>
                      <a:pt x="108" y="197"/>
                    </a:lnTo>
                    <a:lnTo>
                      <a:pt x="108" y="196"/>
                    </a:lnTo>
                    <a:lnTo>
                      <a:pt x="110" y="193"/>
                    </a:lnTo>
                    <a:lnTo>
                      <a:pt x="108" y="192"/>
                    </a:lnTo>
                    <a:lnTo>
                      <a:pt x="106" y="192"/>
                    </a:lnTo>
                    <a:lnTo>
                      <a:pt x="105" y="191"/>
                    </a:lnTo>
                    <a:lnTo>
                      <a:pt x="105" y="191"/>
                    </a:lnTo>
                    <a:lnTo>
                      <a:pt x="103" y="190"/>
                    </a:lnTo>
                    <a:lnTo>
                      <a:pt x="104" y="188"/>
                    </a:lnTo>
                    <a:lnTo>
                      <a:pt x="106" y="187"/>
                    </a:lnTo>
                    <a:lnTo>
                      <a:pt x="106" y="186"/>
                    </a:lnTo>
                    <a:lnTo>
                      <a:pt x="108" y="184"/>
                    </a:lnTo>
                    <a:lnTo>
                      <a:pt x="108" y="182"/>
                    </a:lnTo>
                    <a:lnTo>
                      <a:pt x="109" y="181"/>
                    </a:lnTo>
                    <a:lnTo>
                      <a:pt x="109" y="179"/>
                    </a:lnTo>
                    <a:lnTo>
                      <a:pt x="110" y="177"/>
                    </a:lnTo>
                    <a:lnTo>
                      <a:pt x="110" y="175"/>
                    </a:lnTo>
                    <a:lnTo>
                      <a:pt x="111" y="174"/>
                    </a:lnTo>
                    <a:lnTo>
                      <a:pt x="111" y="173"/>
                    </a:lnTo>
                    <a:lnTo>
                      <a:pt x="111" y="172"/>
                    </a:lnTo>
                    <a:lnTo>
                      <a:pt x="110" y="170"/>
                    </a:lnTo>
                    <a:lnTo>
                      <a:pt x="110" y="170"/>
                    </a:lnTo>
                    <a:lnTo>
                      <a:pt x="110" y="167"/>
                    </a:lnTo>
                    <a:lnTo>
                      <a:pt x="110" y="166"/>
                    </a:lnTo>
                    <a:lnTo>
                      <a:pt x="109" y="165"/>
                    </a:lnTo>
                    <a:lnTo>
                      <a:pt x="108" y="164"/>
                    </a:lnTo>
                    <a:lnTo>
                      <a:pt x="108" y="163"/>
                    </a:lnTo>
                    <a:lnTo>
                      <a:pt x="107" y="162"/>
                    </a:lnTo>
                    <a:lnTo>
                      <a:pt x="105" y="160"/>
                    </a:lnTo>
                    <a:lnTo>
                      <a:pt x="104" y="159"/>
                    </a:lnTo>
                    <a:lnTo>
                      <a:pt x="103" y="158"/>
                    </a:lnTo>
                    <a:lnTo>
                      <a:pt x="105" y="157"/>
                    </a:lnTo>
                    <a:lnTo>
                      <a:pt x="106" y="157"/>
                    </a:lnTo>
                    <a:lnTo>
                      <a:pt x="109" y="157"/>
                    </a:lnTo>
                    <a:lnTo>
                      <a:pt x="111" y="156"/>
                    </a:lnTo>
                    <a:lnTo>
                      <a:pt x="112" y="156"/>
                    </a:lnTo>
                    <a:lnTo>
                      <a:pt x="113" y="156"/>
                    </a:lnTo>
                    <a:lnTo>
                      <a:pt x="115" y="156"/>
                    </a:lnTo>
                    <a:lnTo>
                      <a:pt x="115" y="156"/>
                    </a:lnTo>
                    <a:lnTo>
                      <a:pt x="116" y="155"/>
                    </a:lnTo>
                    <a:lnTo>
                      <a:pt x="116" y="154"/>
                    </a:lnTo>
                    <a:lnTo>
                      <a:pt x="116" y="154"/>
                    </a:lnTo>
                    <a:lnTo>
                      <a:pt x="116" y="154"/>
                    </a:lnTo>
                    <a:lnTo>
                      <a:pt x="116" y="153"/>
                    </a:lnTo>
                    <a:lnTo>
                      <a:pt x="117" y="153"/>
                    </a:lnTo>
                    <a:lnTo>
                      <a:pt x="117" y="152"/>
                    </a:lnTo>
                    <a:lnTo>
                      <a:pt x="118" y="152"/>
                    </a:lnTo>
                    <a:lnTo>
                      <a:pt x="118" y="152"/>
                    </a:lnTo>
                    <a:lnTo>
                      <a:pt x="119" y="152"/>
                    </a:lnTo>
                    <a:lnTo>
                      <a:pt x="119" y="152"/>
                    </a:lnTo>
                    <a:lnTo>
                      <a:pt x="119" y="152"/>
                    </a:lnTo>
                    <a:lnTo>
                      <a:pt x="121" y="153"/>
                    </a:lnTo>
                    <a:lnTo>
                      <a:pt x="122" y="154"/>
                    </a:lnTo>
                    <a:lnTo>
                      <a:pt x="122" y="154"/>
                    </a:lnTo>
                    <a:lnTo>
                      <a:pt x="124" y="156"/>
                    </a:lnTo>
                    <a:lnTo>
                      <a:pt x="126" y="156"/>
                    </a:lnTo>
                    <a:lnTo>
                      <a:pt x="127" y="154"/>
                    </a:lnTo>
                    <a:lnTo>
                      <a:pt x="127" y="152"/>
                    </a:lnTo>
                    <a:lnTo>
                      <a:pt x="126" y="151"/>
                    </a:lnTo>
                    <a:lnTo>
                      <a:pt x="125" y="150"/>
                    </a:lnTo>
                    <a:lnTo>
                      <a:pt x="125" y="149"/>
                    </a:lnTo>
                    <a:lnTo>
                      <a:pt x="124" y="148"/>
                    </a:lnTo>
                    <a:lnTo>
                      <a:pt x="124" y="147"/>
                    </a:lnTo>
                    <a:lnTo>
                      <a:pt x="124" y="144"/>
                    </a:lnTo>
                    <a:lnTo>
                      <a:pt x="124" y="144"/>
                    </a:lnTo>
                    <a:lnTo>
                      <a:pt x="126" y="142"/>
                    </a:lnTo>
                    <a:lnTo>
                      <a:pt x="128" y="140"/>
                    </a:lnTo>
                    <a:lnTo>
                      <a:pt x="129" y="138"/>
                    </a:lnTo>
                    <a:lnTo>
                      <a:pt x="130" y="138"/>
                    </a:lnTo>
                    <a:lnTo>
                      <a:pt x="132" y="139"/>
                    </a:lnTo>
                    <a:lnTo>
                      <a:pt x="133" y="139"/>
                    </a:lnTo>
                    <a:lnTo>
                      <a:pt x="135" y="139"/>
                    </a:lnTo>
                    <a:lnTo>
                      <a:pt x="137" y="139"/>
                    </a:lnTo>
                    <a:lnTo>
                      <a:pt x="138" y="140"/>
                    </a:lnTo>
                    <a:lnTo>
                      <a:pt x="139" y="141"/>
                    </a:lnTo>
                    <a:lnTo>
                      <a:pt x="139" y="142"/>
                    </a:lnTo>
                    <a:lnTo>
                      <a:pt x="140" y="142"/>
                    </a:lnTo>
                    <a:lnTo>
                      <a:pt x="140" y="143"/>
                    </a:lnTo>
                    <a:lnTo>
                      <a:pt x="142" y="145"/>
                    </a:lnTo>
                    <a:lnTo>
                      <a:pt x="142" y="146"/>
                    </a:lnTo>
                    <a:lnTo>
                      <a:pt x="143" y="146"/>
                    </a:lnTo>
                    <a:lnTo>
                      <a:pt x="144" y="148"/>
                    </a:lnTo>
                    <a:lnTo>
                      <a:pt x="145" y="149"/>
                    </a:lnTo>
                    <a:lnTo>
                      <a:pt x="146" y="150"/>
                    </a:lnTo>
                    <a:lnTo>
                      <a:pt x="146" y="150"/>
                    </a:lnTo>
                    <a:lnTo>
                      <a:pt x="147" y="151"/>
                    </a:lnTo>
                    <a:lnTo>
                      <a:pt x="148" y="152"/>
                    </a:lnTo>
                    <a:lnTo>
                      <a:pt x="148" y="153"/>
                    </a:lnTo>
                    <a:lnTo>
                      <a:pt x="148" y="153"/>
                    </a:lnTo>
                    <a:lnTo>
                      <a:pt x="149" y="154"/>
                    </a:lnTo>
                    <a:lnTo>
                      <a:pt x="150" y="155"/>
                    </a:lnTo>
                    <a:lnTo>
                      <a:pt x="150" y="156"/>
                    </a:lnTo>
                    <a:lnTo>
                      <a:pt x="152" y="158"/>
                    </a:lnTo>
                    <a:lnTo>
                      <a:pt x="153" y="159"/>
                    </a:lnTo>
                    <a:lnTo>
                      <a:pt x="153" y="160"/>
                    </a:lnTo>
                    <a:lnTo>
                      <a:pt x="153" y="161"/>
                    </a:lnTo>
                    <a:lnTo>
                      <a:pt x="155" y="164"/>
                    </a:lnTo>
                    <a:lnTo>
                      <a:pt x="156" y="164"/>
                    </a:lnTo>
                    <a:lnTo>
                      <a:pt x="157" y="167"/>
                    </a:lnTo>
                    <a:lnTo>
                      <a:pt x="158" y="167"/>
                    </a:lnTo>
                    <a:lnTo>
                      <a:pt x="158" y="168"/>
                    </a:lnTo>
                    <a:lnTo>
                      <a:pt x="158" y="169"/>
                    </a:lnTo>
                    <a:lnTo>
                      <a:pt x="159" y="172"/>
                    </a:lnTo>
                    <a:lnTo>
                      <a:pt x="159" y="172"/>
                    </a:lnTo>
                    <a:lnTo>
                      <a:pt x="159" y="174"/>
                    </a:lnTo>
                    <a:lnTo>
                      <a:pt x="160" y="173"/>
                    </a:lnTo>
                    <a:lnTo>
                      <a:pt x="160" y="173"/>
                    </a:lnTo>
                    <a:lnTo>
                      <a:pt x="161" y="173"/>
                    </a:lnTo>
                    <a:lnTo>
                      <a:pt x="162" y="172"/>
                    </a:lnTo>
                    <a:lnTo>
                      <a:pt x="163" y="171"/>
                    </a:lnTo>
                    <a:lnTo>
                      <a:pt x="164" y="172"/>
                    </a:lnTo>
                    <a:lnTo>
                      <a:pt x="164" y="172"/>
                    </a:lnTo>
                    <a:lnTo>
                      <a:pt x="165" y="172"/>
                    </a:lnTo>
                    <a:lnTo>
                      <a:pt x="166" y="173"/>
                    </a:lnTo>
                    <a:lnTo>
                      <a:pt x="166" y="173"/>
                    </a:lnTo>
                    <a:lnTo>
                      <a:pt x="167" y="173"/>
                    </a:lnTo>
                    <a:lnTo>
                      <a:pt x="167" y="173"/>
                    </a:lnTo>
                    <a:lnTo>
                      <a:pt x="168" y="173"/>
                    </a:lnTo>
                    <a:lnTo>
                      <a:pt x="168" y="174"/>
                    </a:lnTo>
                    <a:lnTo>
                      <a:pt x="170" y="174"/>
                    </a:lnTo>
                    <a:lnTo>
                      <a:pt x="171" y="174"/>
                    </a:lnTo>
                    <a:lnTo>
                      <a:pt x="173" y="174"/>
                    </a:lnTo>
                    <a:lnTo>
                      <a:pt x="174" y="173"/>
                    </a:lnTo>
                    <a:lnTo>
                      <a:pt x="175" y="173"/>
                    </a:lnTo>
                    <a:lnTo>
                      <a:pt x="175" y="174"/>
                    </a:lnTo>
                    <a:lnTo>
                      <a:pt x="176" y="174"/>
                    </a:lnTo>
                    <a:lnTo>
                      <a:pt x="176" y="174"/>
                    </a:lnTo>
                    <a:lnTo>
                      <a:pt x="177" y="175"/>
                    </a:lnTo>
                    <a:lnTo>
                      <a:pt x="178" y="176"/>
                    </a:lnTo>
                    <a:lnTo>
                      <a:pt x="179" y="177"/>
                    </a:lnTo>
                    <a:lnTo>
                      <a:pt x="180" y="176"/>
                    </a:lnTo>
                    <a:lnTo>
                      <a:pt x="180" y="176"/>
                    </a:lnTo>
                    <a:lnTo>
                      <a:pt x="180" y="176"/>
                    </a:lnTo>
                    <a:lnTo>
                      <a:pt x="182" y="174"/>
                    </a:lnTo>
                    <a:lnTo>
                      <a:pt x="182" y="174"/>
                    </a:lnTo>
                    <a:lnTo>
                      <a:pt x="182" y="174"/>
                    </a:lnTo>
                    <a:lnTo>
                      <a:pt x="183" y="173"/>
                    </a:lnTo>
                    <a:lnTo>
                      <a:pt x="183" y="173"/>
                    </a:lnTo>
                    <a:lnTo>
                      <a:pt x="184" y="172"/>
                    </a:lnTo>
                    <a:lnTo>
                      <a:pt x="186" y="172"/>
                    </a:lnTo>
                    <a:lnTo>
                      <a:pt x="187" y="171"/>
                    </a:lnTo>
                    <a:lnTo>
                      <a:pt x="188" y="171"/>
                    </a:lnTo>
                    <a:lnTo>
                      <a:pt x="189" y="171"/>
                    </a:lnTo>
                    <a:lnTo>
                      <a:pt x="190" y="170"/>
                    </a:lnTo>
                    <a:lnTo>
                      <a:pt x="191" y="167"/>
                    </a:lnTo>
                    <a:lnTo>
                      <a:pt x="191" y="165"/>
                    </a:lnTo>
                    <a:lnTo>
                      <a:pt x="191" y="163"/>
                    </a:lnTo>
                    <a:lnTo>
                      <a:pt x="192" y="162"/>
                    </a:lnTo>
                    <a:lnTo>
                      <a:pt x="193" y="161"/>
                    </a:lnTo>
                    <a:lnTo>
                      <a:pt x="195" y="161"/>
                    </a:lnTo>
                    <a:lnTo>
                      <a:pt x="196" y="162"/>
                    </a:lnTo>
                    <a:lnTo>
                      <a:pt x="197" y="162"/>
                    </a:lnTo>
                    <a:lnTo>
                      <a:pt x="198" y="164"/>
                    </a:lnTo>
                    <a:lnTo>
                      <a:pt x="200" y="163"/>
                    </a:lnTo>
                    <a:lnTo>
                      <a:pt x="200" y="166"/>
                    </a:lnTo>
                    <a:lnTo>
                      <a:pt x="201" y="166"/>
                    </a:lnTo>
                    <a:lnTo>
                      <a:pt x="202" y="166"/>
                    </a:lnTo>
                    <a:lnTo>
                      <a:pt x="202" y="166"/>
                    </a:lnTo>
                    <a:lnTo>
                      <a:pt x="203" y="167"/>
                    </a:lnTo>
                    <a:lnTo>
                      <a:pt x="204" y="167"/>
                    </a:lnTo>
                    <a:lnTo>
                      <a:pt x="204" y="167"/>
                    </a:lnTo>
                    <a:lnTo>
                      <a:pt x="205" y="167"/>
                    </a:lnTo>
                    <a:lnTo>
                      <a:pt x="207" y="168"/>
                    </a:lnTo>
                    <a:lnTo>
                      <a:pt x="207" y="168"/>
                    </a:lnTo>
                    <a:lnTo>
                      <a:pt x="209" y="168"/>
                    </a:lnTo>
                    <a:lnTo>
                      <a:pt x="211" y="168"/>
                    </a:lnTo>
                    <a:lnTo>
                      <a:pt x="212" y="169"/>
                    </a:lnTo>
                    <a:lnTo>
                      <a:pt x="212" y="169"/>
                    </a:lnTo>
                    <a:lnTo>
                      <a:pt x="213" y="169"/>
                    </a:lnTo>
                    <a:lnTo>
                      <a:pt x="214" y="170"/>
                    </a:lnTo>
                    <a:lnTo>
                      <a:pt x="215" y="170"/>
                    </a:lnTo>
                    <a:lnTo>
                      <a:pt x="216" y="171"/>
                    </a:lnTo>
                    <a:lnTo>
                      <a:pt x="217" y="171"/>
                    </a:lnTo>
                    <a:lnTo>
                      <a:pt x="217" y="172"/>
                    </a:lnTo>
                    <a:lnTo>
                      <a:pt x="217" y="172"/>
                    </a:lnTo>
                    <a:lnTo>
                      <a:pt x="217" y="172"/>
                    </a:lnTo>
                    <a:lnTo>
                      <a:pt x="218" y="173"/>
                    </a:lnTo>
                    <a:lnTo>
                      <a:pt x="219" y="175"/>
                    </a:lnTo>
                    <a:lnTo>
                      <a:pt x="220" y="176"/>
                    </a:lnTo>
                    <a:lnTo>
                      <a:pt x="220" y="172"/>
                    </a:lnTo>
                    <a:lnTo>
                      <a:pt x="220" y="172"/>
                    </a:lnTo>
                    <a:lnTo>
                      <a:pt x="220" y="172"/>
                    </a:lnTo>
                    <a:lnTo>
                      <a:pt x="220" y="172"/>
                    </a:lnTo>
                    <a:lnTo>
                      <a:pt x="222" y="172"/>
                    </a:lnTo>
                    <a:lnTo>
                      <a:pt x="222" y="171"/>
                    </a:lnTo>
                    <a:lnTo>
                      <a:pt x="222" y="171"/>
                    </a:lnTo>
                    <a:lnTo>
                      <a:pt x="223" y="171"/>
                    </a:lnTo>
                    <a:lnTo>
                      <a:pt x="223" y="171"/>
                    </a:lnTo>
                    <a:lnTo>
                      <a:pt x="223" y="171"/>
                    </a:lnTo>
                    <a:lnTo>
                      <a:pt x="223" y="171"/>
                    </a:lnTo>
                    <a:lnTo>
                      <a:pt x="223" y="170"/>
                    </a:lnTo>
                    <a:lnTo>
                      <a:pt x="224" y="169"/>
                    </a:lnTo>
                    <a:lnTo>
                      <a:pt x="224" y="168"/>
                    </a:lnTo>
                    <a:lnTo>
                      <a:pt x="224" y="167"/>
                    </a:lnTo>
                    <a:lnTo>
                      <a:pt x="223" y="167"/>
                    </a:lnTo>
                    <a:lnTo>
                      <a:pt x="223" y="165"/>
                    </a:lnTo>
                    <a:lnTo>
                      <a:pt x="224" y="164"/>
                    </a:lnTo>
                    <a:lnTo>
                      <a:pt x="223" y="164"/>
                    </a:lnTo>
                    <a:lnTo>
                      <a:pt x="223" y="164"/>
                    </a:lnTo>
                    <a:lnTo>
                      <a:pt x="223" y="162"/>
                    </a:lnTo>
                    <a:lnTo>
                      <a:pt x="223" y="159"/>
                    </a:lnTo>
                    <a:lnTo>
                      <a:pt x="224" y="158"/>
                    </a:lnTo>
                    <a:lnTo>
                      <a:pt x="225" y="157"/>
                    </a:lnTo>
                    <a:lnTo>
                      <a:pt x="225" y="156"/>
                    </a:lnTo>
                    <a:lnTo>
                      <a:pt x="225" y="155"/>
                    </a:lnTo>
                    <a:lnTo>
                      <a:pt x="226" y="155"/>
                    </a:lnTo>
                    <a:lnTo>
                      <a:pt x="227" y="153"/>
                    </a:lnTo>
                    <a:lnTo>
                      <a:pt x="228" y="153"/>
                    </a:lnTo>
                    <a:lnTo>
                      <a:pt x="228" y="152"/>
                    </a:lnTo>
                    <a:lnTo>
                      <a:pt x="228" y="152"/>
                    </a:lnTo>
                    <a:lnTo>
                      <a:pt x="230" y="151"/>
                    </a:lnTo>
                    <a:lnTo>
                      <a:pt x="231" y="152"/>
                    </a:lnTo>
                    <a:lnTo>
                      <a:pt x="232" y="152"/>
                    </a:lnTo>
                    <a:lnTo>
                      <a:pt x="233" y="152"/>
                    </a:lnTo>
                    <a:lnTo>
                      <a:pt x="233" y="151"/>
                    </a:lnTo>
                    <a:lnTo>
                      <a:pt x="233" y="150"/>
                    </a:lnTo>
                    <a:lnTo>
                      <a:pt x="234" y="150"/>
                    </a:lnTo>
                    <a:lnTo>
                      <a:pt x="234" y="150"/>
                    </a:lnTo>
                    <a:lnTo>
                      <a:pt x="234" y="147"/>
                    </a:lnTo>
                    <a:lnTo>
                      <a:pt x="234" y="146"/>
                    </a:lnTo>
                    <a:lnTo>
                      <a:pt x="234" y="145"/>
                    </a:lnTo>
                    <a:lnTo>
                      <a:pt x="235" y="144"/>
                    </a:lnTo>
                    <a:lnTo>
                      <a:pt x="235" y="144"/>
                    </a:lnTo>
                    <a:lnTo>
                      <a:pt x="235" y="143"/>
                    </a:lnTo>
                    <a:lnTo>
                      <a:pt x="235" y="143"/>
                    </a:lnTo>
                    <a:lnTo>
                      <a:pt x="235" y="142"/>
                    </a:lnTo>
                    <a:lnTo>
                      <a:pt x="235" y="142"/>
                    </a:lnTo>
                    <a:lnTo>
                      <a:pt x="235" y="142"/>
                    </a:lnTo>
                    <a:lnTo>
                      <a:pt x="234" y="141"/>
                    </a:lnTo>
                    <a:lnTo>
                      <a:pt x="234" y="140"/>
                    </a:lnTo>
                    <a:lnTo>
                      <a:pt x="234" y="139"/>
                    </a:lnTo>
                    <a:lnTo>
                      <a:pt x="233" y="139"/>
                    </a:lnTo>
                    <a:lnTo>
                      <a:pt x="233" y="137"/>
                    </a:lnTo>
                    <a:lnTo>
                      <a:pt x="233" y="137"/>
                    </a:lnTo>
                    <a:lnTo>
                      <a:pt x="233" y="135"/>
                    </a:lnTo>
                    <a:lnTo>
                      <a:pt x="232" y="134"/>
                    </a:lnTo>
                    <a:lnTo>
                      <a:pt x="232" y="133"/>
                    </a:lnTo>
                    <a:lnTo>
                      <a:pt x="231" y="132"/>
                    </a:lnTo>
                    <a:lnTo>
                      <a:pt x="231" y="131"/>
                    </a:lnTo>
                    <a:lnTo>
                      <a:pt x="232" y="130"/>
                    </a:lnTo>
                    <a:lnTo>
                      <a:pt x="231" y="128"/>
                    </a:lnTo>
                    <a:lnTo>
                      <a:pt x="231" y="127"/>
                    </a:lnTo>
                    <a:lnTo>
                      <a:pt x="231" y="125"/>
                    </a:lnTo>
                    <a:lnTo>
                      <a:pt x="231" y="125"/>
                    </a:lnTo>
                    <a:lnTo>
                      <a:pt x="231" y="124"/>
                    </a:lnTo>
                    <a:lnTo>
                      <a:pt x="231" y="124"/>
                    </a:lnTo>
                    <a:lnTo>
                      <a:pt x="231" y="124"/>
                    </a:lnTo>
                    <a:lnTo>
                      <a:pt x="231" y="123"/>
                    </a:lnTo>
                    <a:lnTo>
                      <a:pt x="231" y="122"/>
                    </a:lnTo>
                    <a:lnTo>
                      <a:pt x="231" y="122"/>
                    </a:lnTo>
                    <a:lnTo>
                      <a:pt x="232" y="121"/>
                    </a:lnTo>
                    <a:lnTo>
                      <a:pt x="232" y="121"/>
                    </a:lnTo>
                    <a:lnTo>
                      <a:pt x="232" y="120"/>
                    </a:lnTo>
                    <a:lnTo>
                      <a:pt x="232" y="120"/>
                    </a:lnTo>
                    <a:lnTo>
                      <a:pt x="232" y="119"/>
                    </a:lnTo>
                    <a:lnTo>
                      <a:pt x="232" y="118"/>
                    </a:lnTo>
                    <a:lnTo>
                      <a:pt x="233" y="118"/>
                    </a:lnTo>
                    <a:lnTo>
                      <a:pt x="232" y="118"/>
                    </a:lnTo>
                    <a:lnTo>
                      <a:pt x="232" y="117"/>
                    </a:lnTo>
                    <a:lnTo>
                      <a:pt x="231" y="117"/>
                    </a:lnTo>
                    <a:lnTo>
                      <a:pt x="232" y="117"/>
                    </a:lnTo>
                    <a:lnTo>
                      <a:pt x="232" y="117"/>
                    </a:lnTo>
                    <a:lnTo>
                      <a:pt x="231" y="117"/>
                    </a:lnTo>
                    <a:lnTo>
                      <a:pt x="231" y="116"/>
                    </a:lnTo>
                    <a:lnTo>
                      <a:pt x="231" y="116"/>
                    </a:lnTo>
                    <a:lnTo>
                      <a:pt x="231" y="116"/>
                    </a:lnTo>
                    <a:lnTo>
                      <a:pt x="231" y="115"/>
                    </a:lnTo>
                    <a:lnTo>
                      <a:pt x="231" y="113"/>
                    </a:lnTo>
                    <a:lnTo>
                      <a:pt x="232" y="113"/>
                    </a:lnTo>
                    <a:lnTo>
                      <a:pt x="232" y="112"/>
                    </a:lnTo>
                    <a:lnTo>
                      <a:pt x="232" y="112"/>
                    </a:lnTo>
                    <a:lnTo>
                      <a:pt x="231" y="112"/>
                    </a:lnTo>
                    <a:lnTo>
                      <a:pt x="232" y="110"/>
                    </a:lnTo>
                    <a:lnTo>
                      <a:pt x="232" y="110"/>
                    </a:lnTo>
                    <a:lnTo>
                      <a:pt x="231" y="109"/>
                    </a:lnTo>
                    <a:lnTo>
                      <a:pt x="231" y="109"/>
                    </a:lnTo>
                    <a:lnTo>
                      <a:pt x="231" y="109"/>
                    </a:lnTo>
                    <a:lnTo>
                      <a:pt x="231" y="108"/>
                    </a:lnTo>
                    <a:lnTo>
                      <a:pt x="231" y="108"/>
                    </a:lnTo>
                    <a:lnTo>
                      <a:pt x="233" y="106"/>
                    </a:lnTo>
                    <a:lnTo>
                      <a:pt x="233" y="104"/>
                    </a:lnTo>
                    <a:lnTo>
                      <a:pt x="233" y="104"/>
                    </a:lnTo>
                    <a:lnTo>
                      <a:pt x="232" y="103"/>
                    </a:lnTo>
                    <a:lnTo>
                      <a:pt x="232" y="103"/>
                    </a:lnTo>
                    <a:lnTo>
                      <a:pt x="232" y="101"/>
                    </a:lnTo>
                    <a:lnTo>
                      <a:pt x="231" y="101"/>
                    </a:lnTo>
                    <a:lnTo>
                      <a:pt x="231" y="101"/>
                    </a:lnTo>
                    <a:lnTo>
                      <a:pt x="230" y="100"/>
                    </a:lnTo>
                    <a:lnTo>
                      <a:pt x="231" y="99"/>
                    </a:lnTo>
                    <a:lnTo>
                      <a:pt x="231" y="98"/>
                    </a:lnTo>
                    <a:lnTo>
                      <a:pt x="232" y="97"/>
                    </a:lnTo>
                    <a:lnTo>
                      <a:pt x="232" y="97"/>
                    </a:lnTo>
                    <a:lnTo>
                      <a:pt x="232" y="96"/>
                    </a:lnTo>
                    <a:lnTo>
                      <a:pt x="233" y="96"/>
                    </a:lnTo>
                    <a:lnTo>
                      <a:pt x="234" y="96"/>
                    </a:lnTo>
                    <a:lnTo>
                      <a:pt x="235" y="95"/>
                    </a:lnTo>
                    <a:lnTo>
                      <a:pt x="235" y="94"/>
                    </a:lnTo>
                    <a:lnTo>
                      <a:pt x="235" y="94"/>
                    </a:lnTo>
                    <a:lnTo>
                      <a:pt x="236" y="93"/>
                    </a:lnTo>
                    <a:lnTo>
                      <a:pt x="236" y="92"/>
                    </a:lnTo>
                    <a:lnTo>
                      <a:pt x="236" y="92"/>
                    </a:lnTo>
                    <a:lnTo>
                      <a:pt x="236" y="91"/>
                    </a:lnTo>
                    <a:lnTo>
                      <a:pt x="237" y="91"/>
                    </a:lnTo>
                    <a:lnTo>
                      <a:pt x="236" y="90"/>
                    </a:lnTo>
                    <a:lnTo>
                      <a:pt x="236" y="89"/>
                    </a:lnTo>
                    <a:lnTo>
                      <a:pt x="237" y="89"/>
                    </a:lnTo>
                    <a:lnTo>
                      <a:pt x="239" y="86"/>
                    </a:lnTo>
                    <a:lnTo>
                      <a:pt x="239" y="85"/>
                    </a:lnTo>
                    <a:lnTo>
                      <a:pt x="239" y="84"/>
                    </a:lnTo>
                    <a:lnTo>
                      <a:pt x="239" y="84"/>
                    </a:lnTo>
                    <a:lnTo>
                      <a:pt x="240" y="83"/>
                    </a:lnTo>
                    <a:lnTo>
                      <a:pt x="240" y="81"/>
                    </a:lnTo>
                    <a:lnTo>
                      <a:pt x="240" y="80"/>
                    </a:lnTo>
                    <a:lnTo>
                      <a:pt x="241" y="80"/>
                    </a:lnTo>
                    <a:lnTo>
                      <a:pt x="242" y="80"/>
                    </a:lnTo>
                    <a:lnTo>
                      <a:pt x="244" y="78"/>
                    </a:lnTo>
                    <a:lnTo>
                      <a:pt x="245" y="79"/>
                    </a:lnTo>
                    <a:lnTo>
                      <a:pt x="245" y="79"/>
                    </a:lnTo>
                    <a:lnTo>
                      <a:pt x="247" y="78"/>
                    </a:lnTo>
                    <a:lnTo>
                      <a:pt x="248" y="78"/>
                    </a:lnTo>
                    <a:lnTo>
                      <a:pt x="248" y="79"/>
                    </a:lnTo>
                    <a:lnTo>
                      <a:pt x="249" y="79"/>
                    </a:lnTo>
                    <a:lnTo>
                      <a:pt x="249" y="79"/>
                    </a:lnTo>
                    <a:lnTo>
                      <a:pt x="250" y="79"/>
                    </a:lnTo>
                    <a:lnTo>
                      <a:pt x="250" y="79"/>
                    </a:lnTo>
                    <a:lnTo>
                      <a:pt x="251" y="79"/>
                    </a:lnTo>
                    <a:lnTo>
                      <a:pt x="252" y="80"/>
                    </a:lnTo>
                    <a:lnTo>
                      <a:pt x="252" y="80"/>
                    </a:lnTo>
                    <a:lnTo>
                      <a:pt x="253" y="80"/>
                    </a:lnTo>
                    <a:lnTo>
                      <a:pt x="253" y="80"/>
                    </a:lnTo>
                    <a:lnTo>
                      <a:pt x="253" y="80"/>
                    </a:lnTo>
                    <a:lnTo>
                      <a:pt x="253" y="80"/>
                    </a:lnTo>
                    <a:lnTo>
                      <a:pt x="253" y="79"/>
                    </a:lnTo>
                    <a:lnTo>
                      <a:pt x="254" y="79"/>
                    </a:lnTo>
                    <a:lnTo>
                      <a:pt x="254" y="79"/>
                    </a:lnTo>
                    <a:lnTo>
                      <a:pt x="254" y="78"/>
                    </a:lnTo>
                    <a:lnTo>
                      <a:pt x="255" y="78"/>
                    </a:lnTo>
                    <a:lnTo>
                      <a:pt x="257" y="77"/>
                    </a:lnTo>
                    <a:lnTo>
                      <a:pt x="258" y="76"/>
                    </a:lnTo>
                    <a:lnTo>
                      <a:pt x="258" y="76"/>
                    </a:lnTo>
                    <a:lnTo>
                      <a:pt x="258" y="76"/>
                    </a:lnTo>
                    <a:lnTo>
                      <a:pt x="258" y="76"/>
                    </a:lnTo>
                    <a:lnTo>
                      <a:pt x="258" y="76"/>
                    </a:lnTo>
                    <a:lnTo>
                      <a:pt x="257" y="75"/>
                    </a:lnTo>
                    <a:lnTo>
                      <a:pt x="257" y="75"/>
                    </a:lnTo>
                    <a:lnTo>
                      <a:pt x="257" y="74"/>
                    </a:lnTo>
                    <a:lnTo>
                      <a:pt x="258" y="74"/>
                    </a:lnTo>
                    <a:lnTo>
                      <a:pt x="258" y="74"/>
                    </a:lnTo>
                    <a:lnTo>
                      <a:pt x="259" y="74"/>
                    </a:lnTo>
                    <a:lnTo>
                      <a:pt x="260" y="72"/>
                    </a:lnTo>
                    <a:lnTo>
                      <a:pt x="260" y="71"/>
                    </a:lnTo>
                    <a:lnTo>
                      <a:pt x="261" y="71"/>
                    </a:lnTo>
                    <a:lnTo>
                      <a:pt x="261" y="71"/>
                    </a:lnTo>
                    <a:lnTo>
                      <a:pt x="262" y="71"/>
                    </a:lnTo>
                    <a:lnTo>
                      <a:pt x="262" y="70"/>
                    </a:lnTo>
                    <a:lnTo>
                      <a:pt x="262" y="68"/>
                    </a:lnTo>
                    <a:lnTo>
                      <a:pt x="262" y="68"/>
                    </a:lnTo>
                    <a:lnTo>
                      <a:pt x="263" y="67"/>
                    </a:lnTo>
                    <a:lnTo>
                      <a:pt x="264" y="67"/>
                    </a:lnTo>
                    <a:lnTo>
                      <a:pt x="264" y="67"/>
                    </a:lnTo>
                    <a:lnTo>
                      <a:pt x="265" y="67"/>
                    </a:lnTo>
                    <a:lnTo>
                      <a:pt x="266" y="67"/>
                    </a:lnTo>
                    <a:lnTo>
                      <a:pt x="266" y="67"/>
                    </a:lnTo>
                    <a:lnTo>
                      <a:pt x="267" y="66"/>
                    </a:lnTo>
                    <a:lnTo>
                      <a:pt x="270" y="65"/>
                    </a:lnTo>
                    <a:lnTo>
                      <a:pt x="270" y="65"/>
                    </a:lnTo>
                    <a:lnTo>
                      <a:pt x="271" y="65"/>
                    </a:lnTo>
                    <a:lnTo>
                      <a:pt x="271" y="67"/>
                    </a:lnTo>
                    <a:lnTo>
                      <a:pt x="271" y="67"/>
                    </a:lnTo>
                    <a:lnTo>
                      <a:pt x="272" y="68"/>
                    </a:lnTo>
                    <a:lnTo>
                      <a:pt x="272" y="69"/>
                    </a:lnTo>
                    <a:lnTo>
                      <a:pt x="273" y="70"/>
                    </a:lnTo>
                    <a:lnTo>
                      <a:pt x="273" y="70"/>
                    </a:lnTo>
                    <a:lnTo>
                      <a:pt x="273" y="70"/>
                    </a:lnTo>
                    <a:lnTo>
                      <a:pt x="273" y="71"/>
                    </a:lnTo>
                    <a:lnTo>
                      <a:pt x="274" y="72"/>
                    </a:lnTo>
                    <a:lnTo>
                      <a:pt x="276" y="73"/>
                    </a:lnTo>
                    <a:lnTo>
                      <a:pt x="276" y="74"/>
                    </a:lnTo>
                    <a:lnTo>
                      <a:pt x="277" y="74"/>
                    </a:lnTo>
                    <a:lnTo>
                      <a:pt x="279" y="75"/>
                    </a:lnTo>
                    <a:lnTo>
                      <a:pt x="280" y="75"/>
                    </a:lnTo>
                    <a:lnTo>
                      <a:pt x="281" y="76"/>
                    </a:lnTo>
                    <a:lnTo>
                      <a:pt x="282" y="76"/>
                    </a:lnTo>
                    <a:lnTo>
                      <a:pt x="282" y="77"/>
                    </a:lnTo>
                    <a:lnTo>
                      <a:pt x="282" y="78"/>
                    </a:lnTo>
                    <a:lnTo>
                      <a:pt x="283" y="79"/>
                    </a:lnTo>
                    <a:lnTo>
                      <a:pt x="284" y="80"/>
                    </a:lnTo>
                    <a:lnTo>
                      <a:pt x="285" y="80"/>
                    </a:lnTo>
                    <a:lnTo>
                      <a:pt x="286" y="80"/>
                    </a:lnTo>
                    <a:lnTo>
                      <a:pt x="287" y="80"/>
                    </a:lnTo>
                    <a:lnTo>
                      <a:pt x="289" y="81"/>
                    </a:lnTo>
                    <a:lnTo>
                      <a:pt x="290" y="81"/>
                    </a:lnTo>
                    <a:lnTo>
                      <a:pt x="291" y="81"/>
                    </a:lnTo>
                    <a:lnTo>
                      <a:pt x="293" y="82"/>
                    </a:lnTo>
                    <a:lnTo>
                      <a:pt x="294" y="82"/>
                    </a:lnTo>
                    <a:lnTo>
                      <a:pt x="296" y="83"/>
                    </a:lnTo>
                    <a:lnTo>
                      <a:pt x="296" y="83"/>
                    </a:lnTo>
                    <a:lnTo>
                      <a:pt x="298" y="83"/>
                    </a:lnTo>
                    <a:lnTo>
                      <a:pt x="299" y="83"/>
                    </a:lnTo>
                    <a:lnTo>
                      <a:pt x="301" y="84"/>
                    </a:lnTo>
                    <a:lnTo>
                      <a:pt x="302" y="84"/>
                    </a:lnTo>
                    <a:lnTo>
                      <a:pt x="302" y="85"/>
                    </a:lnTo>
                    <a:lnTo>
                      <a:pt x="302" y="85"/>
                    </a:lnTo>
                    <a:lnTo>
                      <a:pt x="303" y="86"/>
                    </a:lnTo>
                    <a:lnTo>
                      <a:pt x="303" y="87"/>
                    </a:lnTo>
                    <a:lnTo>
                      <a:pt x="304" y="88"/>
                    </a:lnTo>
                    <a:lnTo>
                      <a:pt x="304" y="88"/>
                    </a:lnTo>
                    <a:lnTo>
                      <a:pt x="304" y="89"/>
                    </a:lnTo>
                    <a:lnTo>
                      <a:pt x="305" y="89"/>
                    </a:lnTo>
                    <a:lnTo>
                      <a:pt x="305" y="90"/>
                    </a:lnTo>
                    <a:lnTo>
                      <a:pt x="306" y="91"/>
                    </a:lnTo>
                    <a:lnTo>
                      <a:pt x="307" y="92"/>
                    </a:lnTo>
                    <a:lnTo>
                      <a:pt x="307" y="92"/>
                    </a:lnTo>
                    <a:lnTo>
                      <a:pt x="307" y="93"/>
                    </a:lnTo>
                    <a:lnTo>
                      <a:pt x="308" y="94"/>
                    </a:lnTo>
                    <a:lnTo>
                      <a:pt x="308" y="94"/>
                    </a:lnTo>
                    <a:lnTo>
                      <a:pt x="309" y="95"/>
                    </a:lnTo>
                    <a:lnTo>
                      <a:pt x="309" y="96"/>
                    </a:lnTo>
                    <a:lnTo>
                      <a:pt x="309" y="99"/>
                    </a:lnTo>
                    <a:lnTo>
                      <a:pt x="309" y="99"/>
                    </a:lnTo>
                    <a:lnTo>
                      <a:pt x="308" y="100"/>
                    </a:lnTo>
                    <a:lnTo>
                      <a:pt x="308" y="102"/>
                    </a:lnTo>
                    <a:lnTo>
                      <a:pt x="307" y="104"/>
                    </a:lnTo>
                    <a:lnTo>
                      <a:pt x="307" y="106"/>
                    </a:lnTo>
                    <a:lnTo>
                      <a:pt x="306" y="106"/>
                    </a:lnTo>
                    <a:lnTo>
                      <a:pt x="306" y="108"/>
                    </a:lnTo>
                    <a:lnTo>
                      <a:pt x="305" y="110"/>
                    </a:lnTo>
                    <a:lnTo>
                      <a:pt x="304" y="112"/>
                    </a:lnTo>
                    <a:lnTo>
                      <a:pt x="303" y="113"/>
                    </a:lnTo>
                    <a:lnTo>
                      <a:pt x="302" y="115"/>
                    </a:lnTo>
                    <a:lnTo>
                      <a:pt x="302" y="116"/>
                    </a:lnTo>
                    <a:lnTo>
                      <a:pt x="302" y="117"/>
                    </a:lnTo>
                    <a:lnTo>
                      <a:pt x="303" y="118"/>
                    </a:lnTo>
                    <a:lnTo>
                      <a:pt x="303" y="119"/>
                    </a:lnTo>
                    <a:lnTo>
                      <a:pt x="303" y="122"/>
                    </a:lnTo>
                    <a:lnTo>
                      <a:pt x="303" y="123"/>
                    </a:lnTo>
                    <a:lnTo>
                      <a:pt x="304" y="124"/>
                    </a:lnTo>
                    <a:lnTo>
                      <a:pt x="305" y="124"/>
                    </a:lnTo>
                    <a:lnTo>
                      <a:pt x="305" y="125"/>
                    </a:lnTo>
                    <a:lnTo>
                      <a:pt x="307" y="126"/>
                    </a:lnTo>
                    <a:lnTo>
                      <a:pt x="307" y="126"/>
                    </a:lnTo>
                    <a:lnTo>
                      <a:pt x="308" y="126"/>
                    </a:lnTo>
                    <a:lnTo>
                      <a:pt x="308" y="126"/>
                    </a:lnTo>
                    <a:lnTo>
                      <a:pt x="308" y="126"/>
                    </a:lnTo>
                    <a:lnTo>
                      <a:pt x="308" y="127"/>
                    </a:lnTo>
                    <a:lnTo>
                      <a:pt x="309" y="127"/>
                    </a:lnTo>
                    <a:lnTo>
                      <a:pt x="309" y="127"/>
                    </a:lnTo>
                    <a:lnTo>
                      <a:pt x="309" y="127"/>
                    </a:lnTo>
                    <a:lnTo>
                      <a:pt x="310" y="128"/>
                    </a:lnTo>
                    <a:lnTo>
                      <a:pt x="310" y="127"/>
                    </a:lnTo>
                    <a:lnTo>
                      <a:pt x="310" y="126"/>
                    </a:lnTo>
                    <a:lnTo>
                      <a:pt x="311" y="125"/>
                    </a:lnTo>
                    <a:lnTo>
                      <a:pt x="311" y="124"/>
                    </a:lnTo>
                    <a:lnTo>
                      <a:pt x="312" y="124"/>
                    </a:lnTo>
                    <a:lnTo>
                      <a:pt x="313" y="120"/>
                    </a:lnTo>
                    <a:lnTo>
                      <a:pt x="313" y="120"/>
                    </a:lnTo>
                    <a:lnTo>
                      <a:pt x="313" y="120"/>
                    </a:lnTo>
                    <a:lnTo>
                      <a:pt x="312" y="119"/>
                    </a:lnTo>
                    <a:lnTo>
                      <a:pt x="313" y="117"/>
                    </a:lnTo>
                    <a:lnTo>
                      <a:pt x="312" y="117"/>
                    </a:lnTo>
                    <a:lnTo>
                      <a:pt x="313" y="117"/>
                    </a:lnTo>
                    <a:lnTo>
                      <a:pt x="313" y="116"/>
                    </a:lnTo>
                    <a:lnTo>
                      <a:pt x="313" y="116"/>
                    </a:lnTo>
                    <a:lnTo>
                      <a:pt x="313" y="116"/>
                    </a:lnTo>
                    <a:lnTo>
                      <a:pt x="313" y="115"/>
                    </a:lnTo>
                    <a:lnTo>
                      <a:pt x="313" y="114"/>
                    </a:lnTo>
                    <a:lnTo>
                      <a:pt x="313" y="114"/>
                    </a:lnTo>
                    <a:lnTo>
                      <a:pt x="313" y="112"/>
                    </a:lnTo>
                    <a:lnTo>
                      <a:pt x="313" y="112"/>
                    </a:lnTo>
                    <a:lnTo>
                      <a:pt x="312" y="112"/>
                    </a:lnTo>
                    <a:lnTo>
                      <a:pt x="312" y="111"/>
                    </a:lnTo>
                    <a:lnTo>
                      <a:pt x="311" y="111"/>
                    </a:lnTo>
                    <a:lnTo>
                      <a:pt x="311" y="108"/>
                    </a:lnTo>
                    <a:lnTo>
                      <a:pt x="312" y="107"/>
                    </a:lnTo>
                    <a:lnTo>
                      <a:pt x="313" y="106"/>
                    </a:lnTo>
                    <a:lnTo>
                      <a:pt x="314" y="106"/>
                    </a:lnTo>
                    <a:lnTo>
                      <a:pt x="315" y="106"/>
                    </a:lnTo>
                    <a:lnTo>
                      <a:pt x="316" y="105"/>
                    </a:lnTo>
                    <a:lnTo>
                      <a:pt x="316" y="105"/>
                    </a:lnTo>
                    <a:lnTo>
                      <a:pt x="316" y="106"/>
                    </a:lnTo>
                    <a:lnTo>
                      <a:pt x="317" y="105"/>
                    </a:lnTo>
                    <a:lnTo>
                      <a:pt x="319" y="102"/>
                    </a:lnTo>
                    <a:lnTo>
                      <a:pt x="319" y="100"/>
                    </a:lnTo>
                    <a:lnTo>
                      <a:pt x="321" y="99"/>
                    </a:lnTo>
                    <a:lnTo>
                      <a:pt x="321" y="99"/>
                    </a:lnTo>
                    <a:lnTo>
                      <a:pt x="322" y="97"/>
                    </a:lnTo>
                    <a:lnTo>
                      <a:pt x="322" y="97"/>
                    </a:lnTo>
                    <a:lnTo>
                      <a:pt x="323" y="97"/>
                    </a:lnTo>
                    <a:lnTo>
                      <a:pt x="324" y="98"/>
                    </a:lnTo>
                    <a:lnTo>
                      <a:pt x="324" y="98"/>
                    </a:lnTo>
                    <a:lnTo>
                      <a:pt x="324" y="98"/>
                    </a:lnTo>
                    <a:lnTo>
                      <a:pt x="325" y="97"/>
                    </a:lnTo>
                    <a:lnTo>
                      <a:pt x="326" y="95"/>
                    </a:lnTo>
                    <a:lnTo>
                      <a:pt x="327" y="93"/>
                    </a:lnTo>
                    <a:lnTo>
                      <a:pt x="327" y="92"/>
                    </a:lnTo>
                    <a:lnTo>
                      <a:pt x="326" y="91"/>
                    </a:lnTo>
                    <a:lnTo>
                      <a:pt x="326" y="89"/>
                    </a:lnTo>
                    <a:lnTo>
                      <a:pt x="327" y="88"/>
                    </a:lnTo>
                    <a:lnTo>
                      <a:pt x="327" y="86"/>
                    </a:lnTo>
                    <a:lnTo>
                      <a:pt x="326" y="85"/>
                    </a:lnTo>
                    <a:lnTo>
                      <a:pt x="326" y="84"/>
                    </a:lnTo>
                    <a:lnTo>
                      <a:pt x="325" y="84"/>
                    </a:lnTo>
                    <a:lnTo>
                      <a:pt x="324" y="82"/>
                    </a:lnTo>
                    <a:lnTo>
                      <a:pt x="324" y="82"/>
                    </a:lnTo>
                    <a:lnTo>
                      <a:pt x="323" y="81"/>
                    </a:lnTo>
                    <a:lnTo>
                      <a:pt x="324" y="81"/>
                    </a:lnTo>
                    <a:lnTo>
                      <a:pt x="324" y="80"/>
                    </a:lnTo>
                    <a:lnTo>
                      <a:pt x="327" y="81"/>
                    </a:lnTo>
                    <a:lnTo>
                      <a:pt x="327" y="81"/>
                    </a:lnTo>
                    <a:lnTo>
                      <a:pt x="330" y="83"/>
                    </a:lnTo>
                    <a:lnTo>
                      <a:pt x="332" y="84"/>
                    </a:lnTo>
                    <a:lnTo>
                      <a:pt x="335" y="86"/>
                    </a:lnTo>
                    <a:lnTo>
                      <a:pt x="337" y="85"/>
                    </a:lnTo>
                    <a:lnTo>
                      <a:pt x="339" y="85"/>
                    </a:lnTo>
                    <a:lnTo>
                      <a:pt x="341" y="85"/>
                    </a:lnTo>
                    <a:lnTo>
                      <a:pt x="343" y="82"/>
                    </a:lnTo>
                    <a:lnTo>
                      <a:pt x="343" y="81"/>
                    </a:lnTo>
                    <a:lnTo>
                      <a:pt x="343" y="80"/>
                    </a:lnTo>
                    <a:close/>
                    <a:moveTo>
                      <a:pt x="13" y="196"/>
                    </a:moveTo>
                    <a:lnTo>
                      <a:pt x="16" y="193"/>
                    </a:lnTo>
                    <a:lnTo>
                      <a:pt x="20" y="194"/>
                    </a:lnTo>
                    <a:lnTo>
                      <a:pt x="20" y="194"/>
                    </a:lnTo>
                    <a:lnTo>
                      <a:pt x="22" y="193"/>
                    </a:lnTo>
                    <a:lnTo>
                      <a:pt x="21" y="191"/>
                    </a:lnTo>
                    <a:lnTo>
                      <a:pt x="22" y="190"/>
                    </a:lnTo>
                    <a:lnTo>
                      <a:pt x="23" y="189"/>
                    </a:lnTo>
                    <a:lnTo>
                      <a:pt x="23" y="188"/>
                    </a:lnTo>
                    <a:lnTo>
                      <a:pt x="24" y="187"/>
                    </a:lnTo>
                    <a:lnTo>
                      <a:pt x="23" y="183"/>
                    </a:lnTo>
                    <a:lnTo>
                      <a:pt x="23" y="182"/>
                    </a:lnTo>
                    <a:lnTo>
                      <a:pt x="22" y="179"/>
                    </a:lnTo>
                    <a:lnTo>
                      <a:pt x="22" y="178"/>
                    </a:lnTo>
                    <a:lnTo>
                      <a:pt x="23" y="176"/>
                    </a:lnTo>
                    <a:lnTo>
                      <a:pt x="22" y="176"/>
                    </a:lnTo>
                    <a:lnTo>
                      <a:pt x="22" y="176"/>
                    </a:lnTo>
                    <a:lnTo>
                      <a:pt x="21" y="177"/>
                    </a:lnTo>
                    <a:lnTo>
                      <a:pt x="21" y="177"/>
                    </a:lnTo>
                    <a:lnTo>
                      <a:pt x="21" y="175"/>
                    </a:lnTo>
                    <a:lnTo>
                      <a:pt x="20" y="174"/>
                    </a:lnTo>
                    <a:lnTo>
                      <a:pt x="19" y="175"/>
                    </a:lnTo>
                    <a:lnTo>
                      <a:pt x="19" y="174"/>
                    </a:lnTo>
                    <a:lnTo>
                      <a:pt x="18" y="173"/>
                    </a:lnTo>
                    <a:lnTo>
                      <a:pt x="17" y="172"/>
                    </a:lnTo>
                    <a:lnTo>
                      <a:pt x="15" y="171"/>
                    </a:lnTo>
                    <a:lnTo>
                      <a:pt x="15" y="171"/>
                    </a:lnTo>
                    <a:lnTo>
                      <a:pt x="15" y="172"/>
                    </a:lnTo>
                    <a:lnTo>
                      <a:pt x="16" y="173"/>
                    </a:lnTo>
                    <a:lnTo>
                      <a:pt x="17" y="176"/>
                    </a:lnTo>
                    <a:lnTo>
                      <a:pt x="17" y="177"/>
                    </a:lnTo>
                    <a:lnTo>
                      <a:pt x="15" y="174"/>
                    </a:lnTo>
                    <a:lnTo>
                      <a:pt x="15" y="174"/>
                    </a:lnTo>
                    <a:lnTo>
                      <a:pt x="14" y="174"/>
                    </a:lnTo>
                    <a:lnTo>
                      <a:pt x="12" y="177"/>
                    </a:lnTo>
                    <a:lnTo>
                      <a:pt x="12" y="178"/>
                    </a:lnTo>
                    <a:lnTo>
                      <a:pt x="12" y="178"/>
                    </a:lnTo>
                    <a:lnTo>
                      <a:pt x="12" y="180"/>
                    </a:lnTo>
                    <a:lnTo>
                      <a:pt x="13" y="180"/>
                    </a:lnTo>
                    <a:lnTo>
                      <a:pt x="16" y="181"/>
                    </a:lnTo>
                    <a:lnTo>
                      <a:pt x="16" y="181"/>
                    </a:lnTo>
                    <a:lnTo>
                      <a:pt x="16" y="182"/>
                    </a:lnTo>
                    <a:lnTo>
                      <a:pt x="17" y="183"/>
                    </a:lnTo>
                    <a:lnTo>
                      <a:pt x="16" y="184"/>
                    </a:lnTo>
                    <a:lnTo>
                      <a:pt x="16" y="184"/>
                    </a:lnTo>
                    <a:lnTo>
                      <a:pt x="15" y="183"/>
                    </a:lnTo>
                    <a:lnTo>
                      <a:pt x="12" y="182"/>
                    </a:lnTo>
                    <a:lnTo>
                      <a:pt x="11" y="182"/>
                    </a:lnTo>
                    <a:lnTo>
                      <a:pt x="11" y="186"/>
                    </a:lnTo>
                    <a:lnTo>
                      <a:pt x="11" y="187"/>
                    </a:lnTo>
                    <a:lnTo>
                      <a:pt x="11" y="188"/>
                    </a:lnTo>
                    <a:lnTo>
                      <a:pt x="11" y="188"/>
                    </a:lnTo>
                    <a:lnTo>
                      <a:pt x="10" y="187"/>
                    </a:lnTo>
                    <a:lnTo>
                      <a:pt x="5" y="190"/>
                    </a:lnTo>
                    <a:lnTo>
                      <a:pt x="6" y="194"/>
                    </a:lnTo>
                    <a:lnTo>
                      <a:pt x="5" y="195"/>
                    </a:lnTo>
                    <a:lnTo>
                      <a:pt x="4" y="196"/>
                    </a:lnTo>
                    <a:lnTo>
                      <a:pt x="3" y="195"/>
                    </a:lnTo>
                    <a:lnTo>
                      <a:pt x="3" y="195"/>
                    </a:lnTo>
                    <a:lnTo>
                      <a:pt x="4" y="193"/>
                    </a:lnTo>
                    <a:lnTo>
                      <a:pt x="4" y="190"/>
                    </a:lnTo>
                    <a:lnTo>
                      <a:pt x="4" y="188"/>
                    </a:lnTo>
                    <a:lnTo>
                      <a:pt x="6" y="188"/>
                    </a:lnTo>
                    <a:lnTo>
                      <a:pt x="6" y="188"/>
                    </a:lnTo>
                    <a:lnTo>
                      <a:pt x="8" y="187"/>
                    </a:lnTo>
                    <a:lnTo>
                      <a:pt x="9" y="185"/>
                    </a:lnTo>
                    <a:lnTo>
                      <a:pt x="9" y="182"/>
                    </a:lnTo>
                    <a:lnTo>
                      <a:pt x="9" y="182"/>
                    </a:lnTo>
                    <a:lnTo>
                      <a:pt x="7" y="183"/>
                    </a:lnTo>
                    <a:lnTo>
                      <a:pt x="7" y="184"/>
                    </a:lnTo>
                    <a:lnTo>
                      <a:pt x="4" y="184"/>
                    </a:lnTo>
                    <a:lnTo>
                      <a:pt x="5" y="187"/>
                    </a:lnTo>
                    <a:lnTo>
                      <a:pt x="4" y="187"/>
                    </a:lnTo>
                    <a:lnTo>
                      <a:pt x="4" y="188"/>
                    </a:lnTo>
                    <a:lnTo>
                      <a:pt x="4" y="188"/>
                    </a:lnTo>
                    <a:lnTo>
                      <a:pt x="4" y="188"/>
                    </a:lnTo>
                    <a:lnTo>
                      <a:pt x="1" y="189"/>
                    </a:lnTo>
                    <a:lnTo>
                      <a:pt x="1" y="190"/>
                    </a:lnTo>
                    <a:lnTo>
                      <a:pt x="2" y="192"/>
                    </a:lnTo>
                    <a:lnTo>
                      <a:pt x="2" y="192"/>
                    </a:lnTo>
                    <a:lnTo>
                      <a:pt x="0" y="194"/>
                    </a:lnTo>
                    <a:lnTo>
                      <a:pt x="1" y="195"/>
                    </a:lnTo>
                    <a:lnTo>
                      <a:pt x="1" y="196"/>
                    </a:lnTo>
                    <a:lnTo>
                      <a:pt x="1" y="197"/>
                    </a:lnTo>
                    <a:lnTo>
                      <a:pt x="2" y="198"/>
                    </a:lnTo>
                    <a:lnTo>
                      <a:pt x="2" y="199"/>
                    </a:lnTo>
                    <a:lnTo>
                      <a:pt x="1" y="201"/>
                    </a:lnTo>
                    <a:lnTo>
                      <a:pt x="1" y="202"/>
                    </a:lnTo>
                    <a:lnTo>
                      <a:pt x="3" y="199"/>
                    </a:lnTo>
                    <a:lnTo>
                      <a:pt x="3" y="199"/>
                    </a:lnTo>
                    <a:lnTo>
                      <a:pt x="4" y="197"/>
                    </a:lnTo>
                    <a:lnTo>
                      <a:pt x="5" y="196"/>
                    </a:lnTo>
                    <a:lnTo>
                      <a:pt x="5" y="196"/>
                    </a:lnTo>
                    <a:lnTo>
                      <a:pt x="7" y="196"/>
                    </a:lnTo>
                    <a:lnTo>
                      <a:pt x="8" y="193"/>
                    </a:lnTo>
                    <a:lnTo>
                      <a:pt x="9" y="190"/>
                    </a:lnTo>
                    <a:lnTo>
                      <a:pt x="10" y="193"/>
                    </a:lnTo>
                    <a:lnTo>
                      <a:pt x="10" y="195"/>
                    </a:lnTo>
                    <a:lnTo>
                      <a:pt x="11" y="196"/>
                    </a:lnTo>
                    <a:lnTo>
                      <a:pt x="12" y="195"/>
                    </a:lnTo>
                    <a:lnTo>
                      <a:pt x="13" y="196"/>
                    </a:lnTo>
                    <a:close/>
                    <a:moveTo>
                      <a:pt x="55" y="128"/>
                    </a:moveTo>
                    <a:lnTo>
                      <a:pt x="56" y="128"/>
                    </a:lnTo>
                    <a:lnTo>
                      <a:pt x="57" y="130"/>
                    </a:lnTo>
                    <a:lnTo>
                      <a:pt x="60" y="129"/>
                    </a:lnTo>
                    <a:lnTo>
                      <a:pt x="62" y="129"/>
                    </a:lnTo>
                    <a:lnTo>
                      <a:pt x="65" y="128"/>
                    </a:lnTo>
                    <a:lnTo>
                      <a:pt x="70" y="126"/>
                    </a:lnTo>
                    <a:lnTo>
                      <a:pt x="70" y="125"/>
                    </a:lnTo>
                    <a:lnTo>
                      <a:pt x="71" y="125"/>
                    </a:lnTo>
                    <a:lnTo>
                      <a:pt x="71" y="124"/>
                    </a:lnTo>
                    <a:lnTo>
                      <a:pt x="71" y="123"/>
                    </a:lnTo>
                    <a:lnTo>
                      <a:pt x="70" y="122"/>
                    </a:lnTo>
                    <a:lnTo>
                      <a:pt x="71" y="120"/>
                    </a:lnTo>
                    <a:lnTo>
                      <a:pt x="73" y="117"/>
                    </a:lnTo>
                    <a:lnTo>
                      <a:pt x="76" y="113"/>
                    </a:lnTo>
                    <a:lnTo>
                      <a:pt x="76" y="113"/>
                    </a:lnTo>
                    <a:lnTo>
                      <a:pt x="75" y="111"/>
                    </a:lnTo>
                    <a:lnTo>
                      <a:pt x="75" y="110"/>
                    </a:lnTo>
                    <a:lnTo>
                      <a:pt x="71" y="109"/>
                    </a:lnTo>
                    <a:lnTo>
                      <a:pt x="70" y="107"/>
                    </a:lnTo>
                    <a:lnTo>
                      <a:pt x="67" y="107"/>
                    </a:lnTo>
                    <a:lnTo>
                      <a:pt x="67" y="109"/>
                    </a:lnTo>
                    <a:lnTo>
                      <a:pt x="69" y="111"/>
                    </a:lnTo>
                    <a:lnTo>
                      <a:pt x="69" y="113"/>
                    </a:lnTo>
                    <a:lnTo>
                      <a:pt x="68" y="118"/>
                    </a:lnTo>
                    <a:lnTo>
                      <a:pt x="67" y="113"/>
                    </a:lnTo>
                    <a:lnTo>
                      <a:pt x="67" y="112"/>
                    </a:lnTo>
                    <a:lnTo>
                      <a:pt x="65" y="112"/>
                    </a:lnTo>
                    <a:lnTo>
                      <a:pt x="64" y="113"/>
                    </a:lnTo>
                    <a:lnTo>
                      <a:pt x="60" y="113"/>
                    </a:lnTo>
                    <a:lnTo>
                      <a:pt x="60" y="116"/>
                    </a:lnTo>
                    <a:lnTo>
                      <a:pt x="66" y="116"/>
                    </a:lnTo>
                    <a:lnTo>
                      <a:pt x="66" y="118"/>
                    </a:lnTo>
                    <a:lnTo>
                      <a:pt x="58" y="119"/>
                    </a:lnTo>
                    <a:lnTo>
                      <a:pt x="58" y="121"/>
                    </a:lnTo>
                    <a:lnTo>
                      <a:pt x="61" y="123"/>
                    </a:lnTo>
                    <a:lnTo>
                      <a:pt x="61" y="123"/>
                    </a:lnTo>
                    <a:lnTo>
                      <a:pt x="60" y="125"/>
                    </a:lnTo>
                    <a:lnTo>
                      <a:pt x="60" y="125"/>
                    </a:lnTo>
                    <a:lnTo>
                      <a:pt x="58" y="124"/>
                    </a:lnTo>
                    <a:lnTo>
                      <a:pt x="57" y="123"/>
                    </a:lnTo>
                    <a:lnTo>
                      <a:pt x="56" y="124"/>
                    </a:lnTo>
                    <a:lnTo>
                      <a:pt x="55" y="124"/>
                    </a:lnTo>
                    <a:lnTo>
                      <a:pt x="54" y="124"/>
                    </a:lnTo>
                    <a:lnTo>
                      <a:pt x="54" y="124"/>
                    </a:lnTo>
                    <a:lnTo>
                      <a:pt x="54" y="127"/>
                    </a:lnTo>
                    <a:lnTo>
                      <a:pt x="55" y="128"/>
                    </a:lnTo>
                    <a:close/>
                    <a:moveTo>
                      <a:pt x="77" y="92"/>
                    </a:moveTo>
                    <a:lnTo>
                      <a:pt x="76" y="93"/>
                    </a:lnTo>
                    <a:lnTo>
                      <a:pt x="75" y="94"/>
                    </a:lnTo>
                    <a:lnTo>
                      <a:pt x="76" y="94"/>
                    </a:lnTo>
                    <a:lnTo>
                      <a:pt x="76" y="97"/>
                    </a:lnTo>
                    <a:lnTo>
                      <a:pt x="72" y="97"/>
                    </a:lnTo>
                    <a:lnTo>
                      <a:pt x="71" y="99"/>
                    </a:lnTo>
                    <a:lnTo>
                      <a:pt x="70" y="99"/>
                    </a:lnTo>
                    <a:lnTo>
                      <a:pt x="72" y="100"/>
                    </a:lnTo>
                    <a:lnTo>
                      <a:pt x="71" y="102"/>
                    </a:lnTo>
                    <a:lnTo>
                      <a:pt x="68" y="101"/>
                    </a:lnTo>
                    <a:lnTo>
                      <a:pt x="68" y="104"/>
                    </a:lnTo>
                    <a:lnTo>
                      <a:pt x="71" y="104"/>
                    </a:lnTo>
                    <a:lnTo>
                      <a:pt x="75" y="108"/>
                    </a:lnTo>
                    <a:lnTo>
                      <a:pt x="77" y="110"/>
                    </a:lnTo>
                    <a:lnTo>
                      <a:pt x="82" y="110"/>
                    </a:lnTo>
                    <a:lnTo>
                      <a:pt x="82" y="109"/>
                    </a:lnTo>
                    <a:lnTo>
                      <a:pt x="83" y="108"/>
                    </a:lnTo>
                    <a:lnTo>
                      <a:pt x="84" y="104"/>
                    </a:lnTo>
                    <a:lnTo>
                      <a:pt x="86" y="101"/>
                    </a:lnTo>
                    <a:lnTo>
                      <a:pt x="88" y="100"/>
                    </a:lnTo>
                    <a:lnTo>
                      <a:pt x="90" y="99"/>
                    </a:lnTo>
                    <a:lnTo>
                      <a:pt x="89" y="97"/>
                    </a:lnTo>
                    <a:lnTo>
                      <a:pt x="89" y="96"/>
                    </a:lnTo>
                    <a:lnTo>
                      <a:pt x="88" y="96"/>
                    </a:lnTo>
                    <a:lnTo>
                      <a:pt x="86" y="96"/>
                    </a:lnTo>
                    <a:lnTo>
                      <a:pt x="86" y="94"/>
                    </a:lnTo>
                    <a:lnTo>
                      <a:pt x="84" y="95"/>
                    </a:lnTo>
                    <a:lnTo>
                      <a:pt x="83" y="98"/>
                    </a:lnTo>
                    <a:lnTo>
                      <a:pt x="82" y="97"/>
                    </a:lnTo>
                    <a:lnTo>
                      <a:pt x="80" y="96"/>
                    </a:lnTo>
                    <a:lnTo>
                      <a:pt x="80" y="93"/>
                    </a:lnTo>
                    <a:lnTo>
                      <a:pt x="77" y="92"/>
                    </a:lnTo>
                    <a:close/>
                    <a:moveTo>
                      <a:pt x="333" y="31"/>
                    </a:moveTo>
                    <a:lnTo>
                      <a:pt x="334" y="30"/>
                    </a:lnTo>
                    <a:lnTo>
                      <a:pt x="333" y="30"/>
                    </a:lnTo>
                    <a:lnTo>
                      <a:pt x="333" y="30"/>
                    </a:lnTo>
                    <a:lnTo>
                      <a:pt x="332" y="28"/>
                    </a:lnTo>
                    <a:lnTo>
                      <a:pt x="332" y="29"/>
                    </a:lnTo>
                    <a:lnTo>
                      <a:pt x="333" y="30"/>
                    </a:lnTo>
                    <a:lnTo>
                      <a:pt x="333" y="31"/>
                    </a:lnTo>
                    <a:close/>
                    <a:moveTo>
                      <a:pt x="80" y="85"/>
                    </a:moveTo>
                    <a:lnTo>
                      <a:pt x="78" y="81"/>
                    </a:lnTo>
                    <a:lnTo>
                      <a:pt x="78" y="81"/>
                    </a:lnTo>
                    <a:lnTo>
                      <a:pt x="78" y="81"/>
                    </a:lnTo>
                    <a:lnTo>
                      <a:pt x="76" y="83"/>
                    </a:lnTo>
                    <a:lnTo>
                      <a:pt x="76" y="85"/>
                    </a:lnTo>
                    <a:lnTo>
                      <a:pt x="74" y="88"/>
                    </a:lnTo>
                    <a:lnTo>
                      <a:pt x="77" y="91"/>
                    </a:lnTo>
                    <a:lnTo>
                      <a:pt x="80" y="85"/>
                    </a:lnTo>
                    <a:close/>
                    <a:moveTo>
                      <a:pt x="30" y="180"/>
                    </a:moveTo>
                    <a:lnTo>
                      <a:pt x="29" y="182"/>
                    </a:lnTo>
                    <a:lnTo>
                      <a:pt x="29" y="182"/>
                    </a:lnTo>
                    <a:lnTo>
                      <a:pt x="29" y="182"/>
                    </a:lnTo>
                    <a:lnTo>
                      <a:pt x="32" y="182"/>
                    </a:lnTo>
                    <a:lnTo>
                      <a:pt x="35" y="181"/>
                    </a:lnTo>
                    <a:lnTo>
                      <a:pt x="36" y="181"/>
                    </a:lnTo>
                    <a:lnTo>
                      <a:pt x="37" y="179"/>
                    </a:lnTo>
                    <a:lnTo>
                      <a:pt x="37" y="179"/>
                    </a:lnTo>
                    <a:lnTo>
                      <a:pt x="33" y="174"/>
                    </a:lnTo>
                    <a:lnTo>
                      <a:pt x="30" y="180"/>
                    </a:lnTo>
                    <a:close/>
                    <a:moveTo>
                      <a:pt x="38" y="179"/>
                    </a:moveTo>
                    <a:lnTo>
                      <a:pt x="38" y="178"/>
                    </a:lnTo>
                    <a:lnTo>
                      <a:pt x="40" y="177"/>
                    </a:lnTo>
                    <a:lnTo>
                      <a:pt x="44" y="173"/>
                    </a:lnTo>
                    <a:lnTo>
                      <a:pt x="43" y="172"/>
                    </a:lnTo>
                    <a:lnTo>
                      <a:pt x="41" y="170"/>
                    </a:lnTo>
                    <a:lnTo>
                      <a:pt x="37" y="170"/>
                    </a:lnTo>
                    <a:lnTo>
                      <a:pt x="38" y="171"/>
                    </a:lnTo>
                    <a:lnTo>
                      <a:pt x="39" y="173"/>
                    </a:lnTo>
                    <a:lnTo>
                      <a:pt x="38" y="173"/>
                    </a:lnTo>
                    <a:lnTo>
                      <a:pt x="36" y="170"/>
                    </a:lnTo>
                    <a:lnTo>
                      <a:pt x="35" y="171"/>
                    </a:lnTo>
                    <a:lnTo>
                      <a:pt x="35" y="171"/>
                    </a:lnTo>
                    <a:lnTo>
                      <a:pt x="36" y="174"/>
                    </a:lnTo>
                    <a:lnTo>
                      <a:pt x="37" y="177"/>
                    </a:lnTo>
                    <a:lnTo>
                      <a:pt x="38" y="178"/>
                    </a:lnTo>
                    <a:lnTo>
                      <a:pt x="38" y="178"/>
                    </a:lnTo>
                    <a:lnTo>
                      <a:pt x="38" y="179"/>
                    </a:lnTo>
                    <a:close/>
                    <a:moveTo>
                      <a:pt x="32" y="156"/>
                    </a:moveTo>
                    <a:lnTo>
                      <a:pt x="27" y="157"/>
                    </a:lnTo>
                    <a:lnTo>
                      <a:pt x="28" y="161"/>
                    </a:lnTo>
                    <a:lnTo>
                      <a:pt x="31" y="160"/>
                    </a:lnTo>
                    <a:lnTo>
                      <a:pt x="33" y="160"/>
                    </a:lnTo>
                    <a:lnTo>
                      <a:pt x="33" y="164"/>
                    </a:lnTo>
                    <a:lnTo>
                      <a:pt x="36" y="164"/>
                    </a:lnTo>
                    <a:lnTo>
                      <a:pt x="37" y="163"/>
                    </a:lnTo>
                    <a:lnTo>
                      <a:pt x="36" y="159"/>
                    </a:lnTo>
                    <a:lnTo>
                      <a:pt x="36" y="159"/>
                    </a:lnTo>
                    <a:lnTo>
                      <a:pt x="41" y="154"/>
                    </a:lnTo>
                    <a:lnTo>
                      <a:pt x="42" y="153"/>
                    </a:lnTo>
                    <a:lnTo>
                      <a:pt x="42" y="152"/>
                    </a:lnTo>
                    <a:lnTo>
                      <a:pt x="44" y="151"/>
                    </a:lnTo>
                    <a:lnTo>
                      <a:pt x="44" y="152"/>
                    </a:lnTo>
                    <a:lnTo>
                      <a:pt x="43" y="155"/>
                    </a:lnTo>
                    <a:lnTo>
                      <a:pt x="44" y="155"/>
                    </a:lnTo>
                    <a:lnTo>
                      <a:pt x="49" y="154"/>
                    </a:lnTo>
                    <a:lnTo>
                      <a:pt x="51" y="154"/>
                    </a:lnTo>
                    <a:lnTo>
                      <a:pt x="52" y="154"/>
                    </a:lnTo>
                    <a:lnTo>
                      <a:pt x="55" y="152"/>
                    </a:lnTo>
                    <a:lnTo>
                      <a:pt x="52" y="150"/>
                    </a:lnTo>
                    <a:lnTo>
                      <a:pt x="53" y="148"/>
                    </a:lnTo>
                    <a:lnTo>
                      <a:pt x="53" y="147"/>
                    </a:lnTo>
                    <a:lnTo>
                      <a:pt x="52" y="144"/>
                    </a:lnTo>
                    <a:lnTo>
                      <a:pt x="52" y="143"/>
                    </a:lnTo>
                    <a:lnTo>
                      <a:pt x="53" y="142"/>
                    </a:lnTo>
                    <a:lnTo>
                      <a:pt x="55" y="141"/>
                    </a:lnTo>
                    <a:lnTo>
                      <a:pt x="56" y="141"/>
                    </a:lnTo>
                    <a:lnTo>
                      <a:pt x="56" y="140"/>
                    </a:lnTo>
                    <a:lnTo>
                      <a:pt x="56" y="140"/>
                    </a:lnTo>
                    <a:lnTo>
                      <a:pt x="56" y="140"/>
                    </a:lnTo>
                    <a:lnTo>
                      <a:pt x="55" y="136"/>
                    </a:lnTo>
                    <a:lnTo>
                      <a:pt x="55" y="135"/>
                    </a:lnTo>
                    <a:lnTo>
                      <a:pt x="53" y="137"/>
                    </a:lnTo>
                    <a:lnTo>
                      <a:pt x="52" y="137"/>
                    </a:lnTo>
                    <a:lnTo>
                      <a:pt x="54" y="134"/>
                    </a:lnTo>
                    <a:lnTo>
                      <a:pt x="54" y="134"/>
                    </a:lnTo>
                    <a:lnTo>
                      <a:pt x="55" y="133"/>
                    </a:lnTo>
                    <a:lnTo>
                      <a:pt x="53" y="132"/>
                    </a:lnTo>
                    <a:lnTo>
                      <a:pt x="51" y="135"/>
                    </a:lnTo>
                    <a:lnTo>
                      <a:pt x="50" y="134"/>
                    </a:lnTo>
                    <a:lnTo>
                      <a:pt x="51" y="132"/>
                    </a:lnTo>
                    <a:lnTo>
                      <a:pt x="52" y="129"/>
                    </a:lnTo>
                    <a:lnTo>
                      <a:pt x="51" y="128"/>
                    </a:lnTo>
                    <a:lnTo>
                      <a:pt x="50" y="128"/>
                    </a:lnTo>
                    <a:lnTo>
                      <a:pt x="46" y="126"/>
                    </a:lnTo>
                    <a:lnTo>
                      <a:pt x="46" y="132"/>
                    </a:lnTo>
                    <a:lnTo>
                      <a:pt x="45" y="131"/>
                    </a:lnTo>
                    <a:lnTo>
                      <a:pt x="44" y="128"/>
                    </a:lnTo>
                    <a:lnTo>
                      <a:pt x="44" y="128"/>
                    </a:lnTo>
                    <a:lnTo>
                      <a:pt x="43" y="127"/>
                    </a:lnTo>
                    <a:lnTo>
                      <a:pt x="42" y="127"/>
                    </a:lnTo>
                    <a:lnTo>
                      <a:pt x="41" y="129"/>
                    </a:lnTo>
                    <a:lnTo>
                      <a:pt x="44" y="133"/>
                    </a:lnTo>
                    <a:lnTo>
                      <a:pt x="44" y="133"/>
                    </a:lnTo>
                    <a:lnTo>
                      <a:pt x="43" y="133"/>
                    </a:lnTo>
                    <a:lnTo>
                      <a:pt x="43" y="132"/>
                    </a:lnTo>
                    <a:lnTo>
                      <a:pt x="41" y="131"/>
                    </a:lnTo>
                    <a:lnTo>
                      <a:pt x="39" y="130"/>
                    </a:lnTo>
                    <a:lnTo>
                      <a:pt x="39" y="131"/>
                    </a:lnTo>
                    <a:lnTo>
                      <a:pt x="40" y="133"/>
                    </a:lnTo>
                    <a:lnTo>
                      <a:pt x="39" y="134"/>
                    </a:lnTo>
                    <a:lnTo>
                      <a:pt x="37" y="133"/>
                    </a:lnTo>
                    <a:lnTo>
                      <a:pt x="36" y="132"/>
                    </a:lnTo>
                    <a:lnTo>
                      <a:pt x="36" y="134"/>
                    </a:lnTo>
                    <a:lnTo>
                      <a:pt x="37" y="135"/>
                    </a:lnTo>
                    <a:lnTo>
                      <a:pt x="38" y="136"/>
                    </a:lnTo>
                    <a:lnTo>
                      <a:pt x="39" y="136"/>
                    </a:lnTo>
                    <a:lnTo>
                      <a:pt x="40" y="136"/>
                    </a:lnTo>
                    <a:lnTo>
                      <a:pt x="41" y="136"/>
                    </a:lnTo>
                    <a:lnTo>
                      <a:pt x="42" y="136"/>
                    </a:lnTo>
                    <a:lnTo>
                      <a:pt x="43" y="136"/>
                    </a:lnTo>
                    <a:lnTo>
                      <a:pt x="43" y="137"/>
                    </a:lnTo>
                    <a:lnTo>
                      <a:pt x="42" y="137"/>
                    </a:lnTo>
                    <a:lnTo>
                      <a:pt x="42" y="137"/>
                    </a:lnTo>
                    <a:lnTo>
                      <a:pt x="39" y="138"/>
                    </a:lnTo>
                    <a:lnTo>
                      <a:pt x="38" y="138"/>
                    </a:lnTo>
                    <a:lnTo>
                      <a:pt x="38" y="139"/>
                    </a:lnTo>
                    <a:lnTo>
                      <a:pt x="41" y="139"/>
                    </a:lnTo>
                    <a:lnTo>
                      <a:pt x="41" y="141"/>
                    </a:lnTo>
                    <a:lnTo>
                      <a:pt x="39" y="140"/>
                    </a:lnTo>
                    <a:lnTo>
                      <a:pt x="38" y="139"/>
                    </a:lnTo>
                    <a:lnTo>
                      <a:pt x="38" y="139"/>
                    </a:lnTo>
                    <a:lnTo>
                      <a:pt x="38" y="138"/>
                    </a:lnTo>
                    <a:lnTo>
                      <a:pt x="36" y="138"/>
                    </a:lnTo>
                    <a:lnTo>
                      <a:pt x="35" y="138"/>
                    </a:lnTo>
                    <a:lnTo>
                      <a:pt x="34" y="139"/>
                    </a:lnTo>
                    <a:lnTo>
                      <a:pt x="34" y="140"/>
                    </a:lnTo>
                    <a:lnTo>
                      <a:pt x="31" y="139"/>
                    </a:lnTo>
                    <a:lnTo>
                      <a:pt x="30" y="139"/>
                    </a:lnTo>
                    <a:lnTo>
                      <a:pt x="28" y="142"/>
                    </a:lnTo>
                    <a:lnTo>
                      <a:pt x="31" y="141"/>
                    </a:lnTo>
                    <a:lnTo>
                      <a:pt x="31" y="141"/>
                    </a:lnTo>
                    <a:lnTo>
                      <a:pt x="32" y="140"/>
                    </a:lnTo>
                    <a:lnTo>
                      <a:pt x="34" y="141"/>
                    </a:lnTo>
                    <a:lnTo>
                      <a:pt x="35" y="141"/>
                    </a:lnTo>
                    <a:lnTo>
                      <a:pt x="35" y="142"/>
                    </a:lnTo>
                    <a:lnTo>
                      <a:pt x="33" y="142"/>
                    </a:lnTo>
                    <a:lnTo>
                      <a:pt x="33" y="142"/>
                    </a:lnTo>
                    <a:lnTo>
                      <a:pt x="34" y="143"/>
                    </a:lnTo>
                    <a:lnTo>
                      <a:pt x="34" y="143"/>
                    </a:lnTo>
                    <a:lnTo>
                      <a:pt x="35" y="144"/>
                    </a:lnTo>
                    <a:lnTo>
                      <a:pt x="35" y="145"/>
                    </a:lnTo>
                    <a:lnTo>
                      <a:pt x="33" y="144"/>
                    </a:lnTo>
                    <a:lnTo>
                      <a:pt x="32" y="144"/>
                    </a:lnTo>
                    <a:lnTo>
                      <a:pt x="29" y="145"/>
                    </a:lnTo>
                    <a:lnTo>
                      <a:pt x="31" y="147"/>
                    </a:lnTo>
                    <a:lnTo>
                      <a:pt x="32" y="147"/>
                    </a:lnTo>
                    <a:lnTo>
                      <a:pt x="33" y="148"/>
                    </a:lnTo>
                    <a:lnTo>
                      <a:pt x="33" y="148"/>
                    </a:lnTo>
                    <a:lnTo>
                      <a:pt x="34" y="147"/>
                    </a:lnTo>
                    <a:lnTo>
                      <a:pt x="34" y="146"/>
                    </a:lnTo>
                    <a:lnTo>
                      <a:pt x="36" y="146"/>
                    </a:lnTo>
                    <a:lnTo>
                      <a:pt x="36" y="147"/>
                    </a:lnTo>
                    <a:lnTo>
                      <a:pt x="35" y="148"/>
                    </a:lnTo>
                    <a:lnTo>
                      <a:pt x="35" y="149"/>
                    </a:lnTo>
                    <a:lnTo>
                      <a:pt x="35" y="150"/>
                    </a:lnTo>
                    <a:lnTo>
                      <a:pt x="34" y="150"/>
                    </a:lnTo>
                    <a:lnTo>
                      <a:pt x="34" y="150"/>
                    </a:lnTo>
                    <a:lnTo>
                      <a:pt x="32" y="149"/>
                    </a:lnTo>
                    <a:lnTo>
                      <a:pt x="29" y="150"/>
                    </a:lnTo>
                    <a:lnTo>
                      <a:pt x="29" y="151"/>
                    </a:lnTo>
                    <a:lnTo>
                      <a:pt x="31" y="152"/>
                    </a:lnTo>
                    <a:lnTo>
                      <a:pt x="33" y="153"/>
                    </a:lnTo>
                    <a:lnTo>
                      <a:pt x="33" y="155"/>
                    </a:lnTo>
                    <a:lnTo>
                      <a:pt x="32" y="156"/>
                    </a:lnTo>
                    <a:close/>
                    <a:moveTo>
                      <a:pt x="74" y="119"/>
                    </a:moveTo>
                    <a:lnTo>
                      <a:pt x="74" y="122"/>
                    </a:lnTo>
                    <a:lnTo>
                      <a:pt x="75" y="121"/>
                    </a:lnTo>
                    <a:lnTo>
                      <a:pt x="76" y="118"/>
                    </a:lnTo>
                    <a:lnTo>
                      <a:pt x="76" y="117"/>
                    </a:lnTo>
                    <a:lnTo>
                      <a:pt x="76" y="116"/>
                    </a:lnTo>
                    <a:lnTo>
                      <a:pt x="74" y="118"/>
                    </a:lnTo>
                    <a:lnTo>
                      <a:pt x="74" y="118"/>
                    </a:lnTo>
                    <a:lnTo>
                      <a:pt x="74" y="119"/>
                    </a:lnTo>
                    <a:close/>
                    <a:moveTo>
                      <a:pt x="20" y="196"/>
                    </a:moveTo>
                    <a:lnTo>
                      <a:pt x="18" y="194"/>
                    </a:lnTo>
                    <a:lnTo>
                      <a:pt x="15" y="195"/>
                    </a:lnTo>
                    <a:lnTo>
                      <a:pt x="12" y="203"/>
                    </a:lnTo>
                    <a:lnTo>
                      <a:pt x="13" y="205"/>
                    </a:lnTo>
                    <a:lnTo>
                      <a:pt x="16" y="203"/>
                    </a:lnTo>
                    <a:lnTo>
                      <a:pt x="20" y="203"/>
                    </a:lnTo>
                    <a:lnTo>
                      <a:pt x="21" y="199"/>
                    </a:lnTo>
                    <a:lnTo>
                      <a:pt x="20" y="197"/>
                    </a:lnTo>
                    <a:lnTo>
                      <a:pt x="20" y="196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16" name="Freeform 1347">
                <a:extLst>
                  <a:ext uri="{FF2B5EF4-FFF2-40B4-BE49-F238E27FC236}">
                    <a16:creationId xmlns:a16="http://schemas.microsoft.com/office/drawing/2014/main" id="{00000000-0008-0000-0300-000050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" y="736"/>
                <a:ext cx="6" cy="15"/>
              </a:xfrm>
              <a:custGeom>
                <a:avLst/>
                <a:gdLst>
                  <a:gd name="T0" fmla="*/ 4 w 6"/>
                  <a:gd name="T1" fmla="*/ 15 h 15"/>
                  <a:gd name="T2" fmla="*/ 4 w 6"/>
                  <a:gd name="T3" fmla="*/ 14 h 15"/>
                  <a:gd name="T4" fmla="*/ 4 w 6"/>
                  <a:gd name="T5" fmla="*/ 13 h 15"/>
                  <a:gd name="T6" fmla="*/ 4 w 6"/>
                  <a:gd name="T7" fmla="*/ 13 h 15"/>
                  <a:gd name="T8" fmla="*/ 4 w 6"/>
                  <a:gd name="T9" fmla="*/ 12 h 15"/>
                  <a:gd name="T10" fmla="*/ 3 w 6"/>
                  <a:gd name="T11" fmla="*/ 10 h 15"/>
                  <a:gd name="T12" fmla="*/ 3 w 6"/>
                  <a:gd name="T13" fmla="*/ 9 h 15"/>
                  <a:gd name="T14" fmla="*/ 0 w 6"/>
                  <a:gd name="T15" fmla="*/ 7 h 15"/>
                  <a:gd name="T16" fmla="*/ 3 w 6"/>
                  <a:gd name="T17" fmla="*/ 3 h 15"/>
                  <a:gd name="T18" fmla="*/ 3 w 6"/>
                  <a:gd name="T19" fmla="*/ 1 h 15"/>
                  <a:gd name="T20" fmla="*/ 4 w 6"/>
                  <a:gd name="T21" fmla="*/ 0 h 15"/>
                  <a:gd name="T22" fmla="*/ 6 w 6"/>
                  <a:gd name="T2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15">
                    <a:moveTo>
                      <a:pt x="4" y="15"/>
                    </a:moveTo>
                    <a:lnTo>
                      <a:pt x="4" y="14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4" y="12"/>
                    </a:lnTo>
                    <a:lnTo>
                      <a:pt x="3" y="10"/>
                    </a:lnTo>
                    <a:lnTo>
                      <a:pt x="3" y="9"/>
                    </a:lnTo>
                    <a:lnTo>
                      <a:pt x="0" y="7"/>
                    </a:lnTo>
                    <a:lnTo>
                      <a:pt x="3" y="3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6" y="0"/>
                    </a:lnTo>
                  </a:path>
                </a:pathLst>
              </a:custGeom>
              <a:noFill/>
              <a:ln w="9525" cap="rnd">
                <a:solidFill>
                  <a:srgbClr val="7670B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17" name="Line 1348">
                <a:extLst>
                  <a:ext uri="{FF2B5EF4-FFF2-40B4-BE49-F238E27FC236}">
                    <a16:creationId xmlns:a16="http://schemas.microsoft.com/office/drawing/2014/main" id="{00000000-0008-0000-0300-00005104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" y="755"/>
                <a:ext cx="0" cy="0"/>
              </a:xfrm>
              <a:prstGeom prst="line">
                <a:avLst/>
              </a:prstGeom>
              <a:noFill/>
              <a:ln w="9525" cap="rnd">
                <a:solidFill>
                  <a:srgbClr val="7670B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18" name="Freeform 1349">
                <a:extLst>
                  <a:ext uri="{FF2B5EF4-FFF2-40B4-BE49-F238E27FC236}">
                    <a16:creationId xmlns:a16="http://schemas.microsoft.com/office/drawing/2014/main" id="{00000000-0008-0000-0300-000052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" y="736"/>
                <a:ext cx="8" cy="20"/>
              </a:xfrm>
              <a:custGeom>
                <a:avLst/>
                <a:gdLst>
                  <a:gd name="T0" fmla="*/ 0 w 8"/>
                  <a:gd name="T1" fmla="*/ 0 h 20"/>
                  <a:gd name="T2" fmla="*/ 1 w 8"/>
                  <a:gd name="T3" fmla="*/ 0 h 20"/>
                  <a:gd name="T4" fmla="*/ 3 w 8"/>
                  <a:gd name="T5" fmla="*/ 1 h 20"/>
                  <a:gd name="T6" fmla="*/ 3 w 8"/>
                  <a:gd name="T7" fmla="*/ 2 h 20"/>
                  <a:gd name="T8" fmla="*/ 3 w 8"/>
                  <a:gd name="T9" fmla="*/ 3 h 20"/>
                  <a:gd name="T10" fmla="*/ 4 w 8"/>
                  <a:gd name="T11" fmla="*/ 4 h 20"/>
                  <a:gd name="T12" fmla="*/ 5 w 8"/>
                  <a:gd name="T13" fmla="*/ 6 h 20"/>
                  <a:gd name="T14" fmla="*/ 5 w 8"/>
                  <a:gd name="T15" fmla="*/ 7 h 20"/>
                  <a:gd name="T16" fmla="*/ 5 w 8"/>
                  <a:gd name="T17" fmla="*/ 9 h 20"/>
                  <a:gd name="T18" fmla="*/ 7 w 8"/>
                  <a:gd name="T19" fmla="*/ 10 h 20"/>
                  <a:gd name="T20" fmla="*/ 8 w 8"/>
                  <a:gd name="T21" fmla="*/ 10 h 20"/>
                  <a:gd name="T22" fmla="*/ 8 w 8"/>
                  <a:gd name="T23" fmla="*/ 11 h 20"/>
                  <a:gd name="T24" fmla="*/ 8 w 8"/>
                  <a:gd name="T25" fmla="*/ 12 h 20"/>
                  <a:gd name="T26" fmla="*/ 8 w 8"/>
                  <a:gd name="T27" fmla="*/ 12 h 20"/>
                  <a:gd name="T28" fmla="*/ 8 w 8"/>
                  <a:gd name="T29" fmla="*/ 13 h 20"/>
                  <a:gd name="T30" fmla="*/ 8 w 8"/>
                  <a:gd name="T31" fmla="*/ 13 h 20"/>
                  <a:gd name="T32" fmla="*/ 7 w 8"/>
                  <a:gd name="T33" fmla="*/ 14 h 20"/>
                  <a:gd name="T34" fmla="*/ 7 w 8"/>
                  <a:gd name="T35" fmla="*/ 16 h 20"/>
                  <a:gd name="T36" fmla="*/ 7 w 8"/>
                  <a:gd name="T37" fmla="*/ 20 h 20"/>
                  <a:gd name="T38" fmla="*/ 7 w 8"/>
                  <a:gd name="T39" fmla="*/ 20 h 20"/>
                  <a:gd name="T40" fmla="*/ 6 w 8"/>
                  <a:gd name="T41" fmla="*/ 20 h 20"/>
                  <a:gd name="T42" fmla="*/ 5 w 8"/>
                  <a:gd name="T43" fmla="*/ 20 h 20"/>
                  <a:gd name="T44" fmla="*/ 4 w 8"/>
                  <a:gd name="T45" fmla="*/ 20 h 20"/>
                  <a:gd name="T46" fmla="*/ 3 w 8"/>
                  <a:gd name="T47" fmla="*/ 20 h 20"/>
                  <a:gd name="T48" fmla="*/ 2 w 8"/>
                  <a:gd name="T49" fmla="*/ 20 h 20"/>
                  <a:gd name="T50" fmla="*/ 2 w 8"/>
                  <a:gd name="T51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" h="20">
                    <a:moveTo>
                      <a:pt x="0" y="0"/>
                    </a:moveTo>
                    <a:lnTo>
                      <a:pt x="1" y="0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4" y="4"/>
                    </a:lnTo>
                    <a:lnTo>
                      <a:pt x="5" y="6"/>
                    </a:lnTo>
                    <a:lnTo>
                      <a:pt x="5" y="7"/>
                    </a:lnTo>
                    <a:lnTo>
                      <a:pt x="5" y="9"/>
                    </a:lnTo>
                    <a:lnTo>
                      <a:pt x="7" y="10"/>
                    </a:lnTo>
                    <a:lnTo>
                      <a:pt x="8" y="10"/>
                    </a:lnTo>
                    <a:lnTo>
                      <a:pt x="8" y="11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7" y="14"/>
                    </a:lnTo>
                    <a:lnTo>
                      <a:pt x="7" y="16"/>
                    </a:lnTo>
                    <a:lnTo>
                      <a:pt x="7" y="20"/>
                    </a:lnTo>
                    <a:lnTo>
                      <a:pt x="7" y="20"/>
                    </a:lnTo>
                    <a:lnTo>
                      <a:pt x="6" y="20"/>
                    </a:lnTo>
                    <a:lnTo>
                      <a:pt x="5" y="20"/>
                    </a:lnTo>
                    <a:lnTo>
                      <a:pt x="4" y="20"/>
                    </a:lnTo>
                    <a:lnTo>
                      <a:pt x="3" y="20"/>
                    </a:lnTo>
                    <a:lnTo>
                      <a:pt x="2" y="20"/>
                    </a:lnTo>
                    <a:lnTo>
                      <a:pt x="2" y="19"/>
                    </a:lnTo>
                  </a:path>
                </a:pathLst>
              </a:custGeom>
              <a:noFill/>
              <a:ln w="9525" cap="rnd">
                <a:solidFill>
                  <a:srgbClr val="7670B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19" name="Freeform 1350">
                <a:extLst>
                  <a:ext uri="{FF2B5EF4-FFF2-40B4-BE49-F238E27FC236}">
                    <a16:creationId xmlns:a16="http://schemas.microsoft.com/office/drawing/2014/main" id="{00000000-0008-0000-0300-000053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" y="569"/>
                <a:ext cx="74" cy="28"/>
              </a:xfrm>
              <a:custGeom>
                <a:avLst/>
                <a:gdLst>
                  <a:gd name="T0" fmla="*/ 0 w 74"/>
                  <a:gd name="T1" fmla="*/ 25 h 28"/>
                  <a:gd name="T2" fmla="*/ 2 w 74"/>
                  <a:gd name="T3" fmla="*/ 23 h 28"/>
                  <a:gd name="T4" fmla="*/ 1 w 74"/>
                  <a:gd name="T5" fmla="*/ 22 h 28"/>
                  <a:gd name="T6" fmla="*/ 2 w 74"/>
                  <a:gd name="T7" fmla="*/ 21 h 28"/>
                  <a:gd name="T8" fmla="*/ 3 w 74"/>
                  <a:gd name="T9" fmla="*/ 22 h 28"/>
                  <a:gd name="T10" fmla="*/ 5 w 74"/>
                  <a:gd name="T11" fmla="*/ 21 h 28"/>
                  <a:gd name="T12" fmla="*/ 5 w 74"/>
                  <a:gd name="T13" fmla="*/ 19 h 28"/>
                  <a:gd name="T14" fmla="*/ 10 w 74"/>
                  <a:gd name="T15" fmla="*/ 17 h 28"/>
                  <a:gd name="T16" fmla="*/ 8 w 74"/>
                  <a:gd name="T17" fmla="*/ 8 h 28"/>
                  <a:gd name="T18" fmla="*/ 9 w 74"/>
                  <a:gd name="T19" fmla="*/ 7 h 28"/>
                  <a:gd name="T20" fmla="*/ 10 w 74"/>
                  <a:gd name="T21" fmla="*/ 5 h 28"/>
                  <a:gd name="T22" fmla="*/ 12 w 74"/>
                  <a:gd name="T23" fmla="*/ 2 h 28"/>
                  <a:gd name="T24" fmla="*/ 12 w 74"/>
                  <a:gd name="T25" fmla="*/ 1 h 28"/>
                  <a:gd name="T26" fmla="*/ 12 w 74"/>
                  <a:gd name="T27" fmla="*/ 0 h 28"/>
                  <a:gd name="T28" fmla="*/ 13 w 74"/>
                  <a:gd name="T29" fmla="*/ 0 h 28"/>
                  <a:gd name="T30" fmla="*/ 15 w 74"/>
                  <a:gd name="T31" fmla="*/ 0 h 28"/>
                  <a:gd name="T32" fmla="*/ 18 w 74"/>
                  <a:gd name="T33" fmla="*/ 0 h 28"/>
                  <a:gd name="T34" fmla="*/ 26 w 74"/>
                  <a:gd name="T35" fmla="*/ 3 h 28"/>
                  <a:gd name="T36" fmla="*/ 28 w 74"/>
                  <a:gd name="T37" fmla="*/ 2 h 28"/>
                  <a:gd name="T38" fmla="*/ 30 w 74"/>
                  <a:gd name="T39" fmla="*/ 4 h 28"/>
                  <a:gd name="T40" fmla="*/ 32 w 74"/>
                  <a:gd name="T41" fmla="*/ 2 h 28"/>
                  <a:gd name="T42" fmla="*/ 36 w 74"/>
                  <a:gd name="T43" fmla="*/ 1 h 28"/>
                  <a:gd name="T44" fmla="*/ 41 w 74"/>
                  <a:gd name="T45" fmla="*/ 4 h 28"/>
                  <a:gd name="T46" fmla="*/ 41 w 74"/>
                  <a:gd name="T47" fmla="*/ 4 h 28"/>
                  <a:gd name="T48" fmla="*/ 42 w 74"/>
                  <a:gd name="T49" fmla="*/ 5 h 28"/>
                  <a:gd name="T50" fmla="*/ 43 w 74"/>
                  <a:gd name="T51" fmla="*/ 6 h 28"/>
                  <a:gd name="T52" fmla="*/ 43 w 74"/>
                  <a:gd name="T53" fmla="*/ 9 h 28"/>
                  <a:gd name="T54" fmla="*/ 43 w 74"/>
                  <a:gd name="T55" fmla="*/ 10 h 28"/>
                  <a:gd name="T56" fmla="*/ 45 w 74"/>
                  <a:gd name="T57" fmla="*/ 10 h 28"/>
                  <a:gd name="T58" fmla="*/ 45 w 74"/>
                  <a:gd name="T59" fmla="*/ 12 h 28"/>
                  <a:gd name="T60" fmla="*/ 46 w 74"/>
                  <a:gd name="T61" fmla="*/ 13 h 28"/>
                  <a:gd name="T62" fmla="*/ 46 w 74"/>
                  <a:gd name="T63" fmla="*/ 13 h 28"/>
                  <a:gd name="T64" fmla="*/ 47 w 74"/>
                  <a:gd name="T65" fmla="*/ 14 h 28"/>
                  <a:gd name="T66" fmla="*/ 47 w 74"/>
                  <a:gd name="T67" fmla="*/ 14 h 28"/>
                  <a:gd name="T68" fmla="*/ 50 w 74"/>
                  <a:gd name="T69" fmla="*/ 17 h 28"/>
                  <a:gd name="T70" fmla="*/ 51 w 74"/>
                  <a:gd name="T71" fmla="*/ 19 h 28"/>
                  <a:gd name="T72" fmla="*/ 53 w 74"/>
                  <a:gd name="T73" fmla="*/ 24 h 28"/>
                  <a:gd name="T74" fmla="*/ 55 w 74"/>
                  <a:gd name="T75" fmla="*/ 23 h 28"/>
                  <a:gd name="T76" fmla="*/ 56 w 74"/>
                  <a:gd name="T77" fmla="*/ 23 h 28"/>
                  <a:gd name="T78" fmla="*/ 57 w 74"/>
                  <a:gd name="T79" fmla="*/ 23 h 28"/>
                  <a:gd name="T80" fmla="*/ 57 w 74"/>
                  <a:gd name="T81" fmla="*/ 25 h 28"/>
                  <a:gd name="T82" fmla="*/ 58 w 74"/>
                  <a:gd name="T83" fmla="*/ 25 h 28"/>
                  <a:gd name="T84" fmla="*/ 58 w 74"/>
                  <a:gd name="T85" fmla="*/ 25 h 28"/>
                  <a:gd name="T86" fmla="*/ 60 w 74"/>
                  <a:gd name="T87" fmla="*/ 23 h 28"/>
                  <a:gd name="T88" fmla="*/ 62 w 74"/>
                  <a:gd name="T89" fmla="*/ 24 h 28"/>
                  <a:gd name="T90" fmla="*/ 64 w 74"/>
                  <a:gd name="T91" fmla="*/ 24 h 28"/>
                  <a:gd name="T92" fmla="*/ 66 w 74"/>
                  <a:gd name="T93" fmla="*/ 25 h 28"/>
                  <a:gd name="T94" fmla="*/ 66 w 74"/>
                  <a:gd name="T95" fmla="*/ 25 h 28"/>
                  <a:gd name="T96" fmla="*/ 68 w 74"/>
                  <a:gd name="T97" fmla="*/ 26 h 28"/>
                  <a:gd name="T98" fmla="*/ 70 w 74"/>
                  <a:gd name="T99" fmla="*/ 28 h 28"/>
                  <a:gd name="T100" fmla="*/ 74 w 74"/>
                  <a:gd name="T101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4" h="28">
                    <a:moveTo>
                      <a:pt x="0" y="25"/>
                    </a:moveTo>
                    <a:lnTo>
                      <a:pt x="2" y="23"/>
                    </a:lnTo>
                    <a:lnTo>
                      <a:pt x="1" y="22"/>
                    </a:lnTo>
                    <a:lnTo>
                      <a:pt x="2" y="21"/>
                    </a:lnTo>
                    <a:lnTo>
                      <a:pt x="3" y="22"/>
                    </a:lnTo>
                    <a:lnTo>
                      <a:pt x="5" y="21"/>
                    </a:lnTo>
                    <a:lnTo>
                      <a:pt x="5" y="19"/>
                    </a:lnTo>
                    <a:lnTo>
                      <a:pt x="10" y="17"/>
                    </a:lnTo>
                    <a:lnTo>
                      <a:pt x="8" y="8"/>
                    </a:lnTo>
                    <a:lnTo>
                      <a:pt x="9" y="7"/>
                    </a:lnTo>
                    <a:lnTo>
                      <a:pt x="10" y="5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6" y="3"/>
                    </a:lnTo>
                    <a:lnTo>
                      <a:pt x="28" y="2"/>
                    </a:lnTo>
                    <a:lnTo>
                      <a:pt x="30" y="4"/>
                    </a:lnTo>
                    <a:lnTo>
                      <a:pt x="32" y="2"/>
                    </a:lnTo>
                    <a:lnTo>
                      <a:pt x="36" y="1"/>
                    </a:lnTo>
                    <a:lnTo>
                      <a:pt x="41" y="4"/>
                    </a:lnTo>
                    <a:lnTo>
                      <a:pt x="41" y="4"/>
                    </a:lnTo>
                    <a:lnTo>
                      <a:pt x="42" y="5"/>
                    </a:lnTo>
                    <a:lnTo>
                      <a:pt x="43" y="6"/>
                    </a:lnTo>
                    <a:lnTo>
                      <a:pt x="43" y="9"/>
                    </a:lnTo>
                    <a:lnTo>
                      <a:pt x="43" y="10"/>
                    </a:lnTo>
                    <a:lnTo>
                      <a:pt x="45" y="10"/>
                    </a:lnTo>
                    <a:lnTo>
                      <a:pt x="45" y="12"/>
                    </a:lnTo>
                    <a:lnTo>
                      <a:pt x="46" y="13"/>
                    </a:lnTo>
                    <a:lnTo>
                      <a:pt x="46" y="13"/>
                    </a:lnTo>
                    <a:lnTo>
                      <a:pt x="47" y="14"/>
                    </a:lnTo>
                    <a:lnTo>
                      <a:pt x="47" y="14"/>
                    </a:lnTo>
                    <a:lnTo>
                      <a:pt x="50" y="17"/>
                    </a:lnTo>
                    <a:lnTo>
                      <a:pt x="51" y="19"/>
                    </a:lnTo>
                    <a:lnTo>
                      <a:pt x="53" y="24"/>
                    </a:lnTo>
                    <a:lnTo>
                      <a:pt x="55" y="23"/>
                    </a:lnTo>
                    <a:lnTo>
                      <a:pt x="56" y="23"/>
                    </a:lnTo>
                    <a:lnTo>
                      <a:pt x="57" y="23"/>
                    </a:lnTo>
                    <a:lnTo>
                      <a:pt x="57" y="25"/>
                    </a:lnTo>
                    <a:lnTo>
                      <a:pt x="58" y="25"/>
                    </a:lnTo>
                    <a:lnTo>
                      <a:pt x="58" y="25"/>
                    </a:lnTo>
                    <a:lnTo>
                      <a:pt x="60" y="23"/>
                    </a:lnTo>
                    <a:lnTo>
                      <a:pt x="62" y="24"/>
                    </a:lnTo>
                    <a:lnTo>
                      <a:pt x="64" y="24"/>
                    </a:lnTo>
                    <a:lnTo>
                      <a:pt x="66" y="25"/>
                    </a:lnTo>
                    <a:lnTo>
                      <a:pt x="66" y="25"/>
                    </a:lnTo>
                    <a:lnTo>
                      <a:pt x="68" y="26"/>
                    </a:lnTo>
                    <a:lnTo>
                      <a:pt x="70" y="28"/>
                    </a:lnTo>
                    <a:lnTo>
                      <a:pt x="74" y="27"/>
                    </a:lnTo>
                  </a:path>
                </a:pathLst>
              </a:custGeom>
              <a:noFill/>
              <a:ln w="9525" cap="rnd">
                <a:solidFill>
                  <a:srgbClr val="7670B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20" name="Freeform 1351">
                <a:extLst>
                  <a:ext uri="{FF2B5EF4-FFF2-40B4-BE49-F238E27FC236}">
                    <a16:creationId xmlns:a16="http://schemas.microsoft.com/office/drawing/2014/main" id="{00000000-0008-0000-0300-000054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" y="706"/>
                <a:ext cx="20" cy="51"/>
              </a:xfrm>
              <a:custGeom>
                <a:avLst/>
                <a:gdLst>
                  <a:gd name="T0" fmla="*/ 20 w 20"/>
                  <a:gd name="T1" fmla="*/ 51 h 51"/>
                  <a:gd name="T2" fmla="*/ 20 w 20"/>
                  <a:gd name="T3" fmla="*/ 49 h 51"/>
                  <a:gd name="T4" fmla="*/ 19 w 20"/>
                  <a:gd name="T5" fmla="*/ 48 h 51"/>
                  <a:gd name="T6" fmla="*/ 19 w 20"/>
                  <a:gd name="T7" fmla="*/ 47 h 51"/>
                  <a:gd name="T8" fmla="*/ 19 w 20"/>
                  <a:gd name="T9" fmla="*/ 45 h 51"/>
                  <a:gd name="T10" fmla="*/ 20 w 20"/>
                  <a:gd name="T11" fmla="*/ 45 h 51"/>
                  <a:gd name="T12" fmla="*/ 19 w 20"/>
                  <a:gd name="T13" fmla="*/ 42 h 51"/>
                  <a:gd name="T14" fmla="*/ 20 w 20"/>
                  <a:gd name="T15" fmla="*/ 39 h 51"/>
                  <a:gd name="T16" fmla="*/ 20 w 20"/>
                  <a:gd name="T17" fmla="*/ 39 h 51"/>
                  <a:gd name="T18" fmla="*/ 20 w 20"/>
                  <a:gd name="T19" fmla="*/ 37 h 51"/>
                  <a:gd name="T20" fmla="*/ 19 w 20"/>
                  <a:gd name="T21" fmla="*/ 37 h 51"/>
                  <a:gd name="T22" fmla="*/ 18 w 20"/>
                  <a:gd name="T23" fmla="*/ 34 h 51"/>
                  <a:gd name="T24" fmla="*/ 17 w 20"/>
                  <a:gd name="T25" fmla="*/ 34 h 51"/>
                  <a:gd name="T26" fmla="*/ 16 w 20"/>
                  <a:gd name="T27" fmla="*/ 33 h 51"/>
                  <a:gd name="T28" fmla="*/ 13 w 20"/>
                  <a:gd name="T29" fmla="*/ 30 h 51"/>
                  <a:gd name="T30" fmla="*/ 13 w 20"/>
                  <a:gd name="T31" fmla="*/ 29 h 51"/>
                  <a:gd name="T32" fmla="*/ 12 w 20"/>
                  <a:gd name="T33" fmla="*/ 29 h 51"/>
                  <a:gd name="T34" fmla="*/ 12 w 20"/>
                  <a:gd name="T35" fmla="*/ 29 h 51"/>
                  <a:gd name="T36" fmla="*/ 12 w 20"/>
                  <a:gd name="T37" fmla="*/ 27 h 51"/>
                  <a:gd name="T38" fmla="*/ 12 w 20"/>
                  <a:gd name="T39" fmla="*/ 27 h 51"/>
                  <a:gd name="T40" fmla="*/ 13 w 20"/>
                  <a:gd name="T41" fmla="*/ 26 h 51"/>
                  <a:gd name="T42" fmla="*/ 13 w 20"/>
                  <a:gd name="T43" fmla="*/ 24 h 51"/>
                  <a:gd name="T44" fmla="*/ 13 w 20"/>
                  <a:gd name="T45" fmla="*/ 24 h 51"/>
                  <a:gd name="T46" fmla="*/ 13 w 20"/>
                  <a:gd name="T47" fmla="*/ 23 h 51"/>
                  <a:gd name="T48" fmla="*/ 11 w 20"/>
                  <a:gd name="T49" fmla="*/ 21 h 51"/>
                  <a:gd name="T50" fmla="*/ 8 w 20"/>
                  <a:gd name="T51" fmla="*/ 17 h 51"/>
                  <a:gd name="T52" fmla="*/ 6 w 20"/>
                  <a:gd name="T53" fmla="*/ 10 h 51"/>
                  <a:gd name="T54" fmla="*/ 4 w 20"/>
                  <a:gd name="T55" fmla="*/ 8 h 51"/>
                  <a:gd name="T56" fmla="*/ 3 w 20"/>
                  <a:gd name="T57" fmla="*/ 7 h 51"/>
                  <a:gd name="T58" fmla="*/ 3 w 20"/>
                  <a:gd name="T59" fmla="*/ 7 h 51"/>
                  <a:gd name="T60" fmla="*/ 2 w 20"/>
                  <a:gd name="T61" fmla="*/ 7 h 51"/>
                  <a:gd name="T62" fmla="*/ 2 w 20"/>
                  <a:gd name="T63" fmla="*/ 3 h 51"/>
                  <a:gd name="T64" fmla="*/ 0 w 20"/>
                  <a:gd name="T65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" h="51">
                    <a:moveTo>
                      <a:pt x="20" y="51"/>
                    </a:moveTo>
                    <a:lnTo>
                      <a:pt x="20" y="49"/>
                    </a:lnTo>
                    <a:lnTo>
                      <a:pt x="19" y="48"/>
                    </a:lnTo>
                    <a:lnTo>
                      <a:pt x="19" y="47"/>
                    </a:lnTo>
                    <a:lnTo>
                      <a:pt x="19" y="45"/>
                    </a:lnTo>
                    <a:lnTo>
                      <a:pt x="20" y="45"/>
                    </a:lnTo>
                    <a:lnTo>
                      <a:pt x="19" y="42"/>
                    </a:lnTo>
                    <a:lnTo>
                      <a:pt x="20" y="39"/>
                    </a:lnTo>
                    <a:lnTo>
                      <a:pt x="20" y="39"/>
                    </a:lnTo>
                    <a:lnTo>
                      <a:pt x="20" y="37"/>
                    </a:lnTo>
                    <a:lnTo>
                      <a:pt x="19" y="37"/>
                    </a:lnTo>
                    <a:lnTo>
                      <a:pt x="18" y="34"/>
                    </a:lnTo>
                    <a:lnTo>
                      <a:pt x="17" y="34"/>
                    </a:lnTo>
                    <a:lnTo>
                      <a:pt x="16" y="33"/>
                    </a:lnTo>
                    <a:lnTo>
                      <a:pt x="13" y="30"/>
                    </a:lnTo>
                    <a:lnTo>
                      <a:pt x="13" y="29"/>
                    </a:lnTo>
                    <a:lnTo>
                      <a:pt x="12" y="29"/>
                    </a:lnTo>
                    <a:lnTo>
                      <a:pt x="12" y="29"/>
                    </a:lnTo>
                    <a:lnTo>
                      <a:pt x="12" y="27"/>
                    </a:lnTo>
                    <a:lnTo>
                      <a:pt x="12" y="27"/>
                    </a:lnTo>
                    <a:lnTo>
                      <a:pt x="13" y="26"/>
                    </a:lnTo>
                    <a:lnTo>
                      <a:pt x="13" y="24"/>
                    </a:lnTo>
                    <a:lnTo>
                      <a:pt x="13" y="24"/>
                    </a:lnTo>
                    <a:lnTo>
                      <a:pt x="13" y="23"/>
                    </a:lnTo>
                    <a:lnTo>
                      <a:pt x="11" y="21"/>
                    </a:lnTo>
                    <a:lnTo>
                      <a:pt x="8" y="17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2" y="7"/>
                    </a:lnTo>
                    <a:lnTo>
                      <a:pt x="2" y="3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rgbClr val="7670B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21" name="Freeform 1352">
                <a:extLst>
                  <a:ext uri="{FF2B5EF4-FFF2-40B4-BE49-F238E27FC236}">
                    <a16:creationId xmlns:a16="http://schemas.microsoft.com/office/drawing/2014/main" id="{00000000-0008-0000-0300-000055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" y="586"/>
                <a:ext cx="54" cy="18"/>
              </a:xfrm>
              <a:custGeom>
                <a:avLst/>
                <a:gdLst>
                  <a:gd name="T0" fmla="*/ 0 w 54"/>
                  <a:gd name="T1" fmla="*/ 18 h 18"/>
                  <a:gd name="T2" fmla="*/ 0 w 54"/>
                  <a:gd name="T3" fmla="*/ 17 h 18"/>
                  <a:gd name="T4" fmla="*/ 2 w 54"/>
                  <a:gd name="T5" fmla="*/ 16 h 18"/>
                  <a:gd name="T6" fmla="*/ 3 w 54"/>
                  <a:gd name="T7" fmla="*/ 14 h 18"/>
                  <a:gd name="T8" fmla="*/ 6 w 54"/>
                  <a:gd name="T9" fmla="*/ 14 h 18"/>
                  <a:gd name="T10" fmla="*/ 8 w 54"/>
                  <a:gd name="T11" fmla="*/ 16 h 18"/>
                  <a:gd name="T12" fmla="*/ 10 w 54"/>
                  <a:gd name="T13" fmla="*/ 15 h 18"/>
                  <a:gd name="T14" fmla="*/ 8 w 54"/>
                  <a:gd name="T15" fmla="*/ 12 h 18"/>
                  <a:gd name="T16" fmla="*/ 10 w 54"/>
                  <a:gd name="T17" fmla="*/ 11 h 18"/>
                  <a:gd name="T18" fmla="*/ 11 w 54"/>
                  <a:gd name="T19" fmla="*/ 10 h 18"/>
                  <a:gd name="T20" fmla="*/ 12 w 54"/>
                  <a:gd name="T21" fmla="*/ 10 h 18"/>
                  <a:gd name="T22" fmla="*/ 13 w 54"/>
                  <a:gd name="T23" fmla="*/ 9 h 18"/>
                  <a:gd name="T24" fmla="*/ 16 w 54"/>
                  <a:gd name="T25" fmla="*/ 9 h 18"/>
                  <a:gd name="T26" fmla="*/ 17 w 54"/>
                  <a:gd name="T27" fmla="*/ 10 h 18"/>
                  <a:gd name="T28" fmla="*/ 21 w 54"/>
                  <a:gd name="T29" fmla="*/ 10 h 18"/>
                  <a:gd name="T30" fmla="*/ 25 w 54"/>
                  <a:gd name="T31" fmla="*/ 6 h 18"/>
                  <a:gd name="T32" fmla="*/ 25 w 54"/>
                  <a:gd name="T33" fmla="*/ 6 h 18"/>
                  <a:gd name="T34" fmla="*/ 26 w 54"/>
                  <a:gd name="T35" fmla="*/ 4 h 18"/>
                  <a:gd name="T36" fmla="*/ 26 w 54"/>
                  <a:gd name="T37" fmla="*/ 4 h 18"/>
                  <a:gd name="T38" fmla="*/ 27 w 54"/>
                  <a:gd name="T39" fmla="*/ 3 h 18"/>
                  <a:gd name="T40" fmla="*/ 28 w 54"/>
                  <a:gd name="T41" fmla="*/ 1 h 18"/>
                  <a:gd name="T42" fmla="*/ 34 w 54"/>
                  <a:gd name="T43" fmla="*/ 0 h 18"/>
                  <a:gd name="T44" fmla="*/ 42 w 54"/>
                  <a:gd name="T45" fmla="*/ 0 h 18"/>
                  <a:gd name="T46" fmla="*/ 44 w 54"/>
                  <a:gd name="T47" fmla="*/ 0 h 18"/>
                  <a:gd name="T48" fmla="*/ 49 w 54"/>
                  <a:gd name="T49" fmla="*/ 0 h 18"/>
                  <a:gd name="T50" fmla="*/ 50 w 54"/>
                  <a:gd name="T51" fmla="*/ 2 h 18"/>
                  <a:gd name="T52" fmla="*/ 54 w 54"/>
                  <a:gd name="T53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4" h="18">
                    <a:moveTo>
                      <a:pt x="0" y="18"/>
                    </a:moveTo>
                    <a:lnTo>
                      <a:pt x="0" y="17"/>
                    </a:lnTo>
                    <a:lnTo>
                      <a:pt x="2" y="16"/>
                    </a:lnTo>
                    <a:lnTo>
                      <a:pt x="3" y="14"/>
                    </a:lnTo>
                    <a:lnTo>
                      <a:pt x="6" y="14"/>
                    </a:lnTo>
                    <a:lnTo>
                      <a:pt x="8" y="16"/>
                    </a:lnTo>
                    <a:lnTo>
                      <a:pt x="10" y="15"/>
                    </a:lnTo>
                    <a:lnTo>
                      <a:pt x="8" y="12"/>
                    </a:lnTo>
                    <a:lnTo>
                      <a:pt x="10" y="11"/>
                    </a:lnTo>
                    <a:lnTo>
                      <a:pt x="11" y="10"/>
                    </a:lnTo>
                    <a:lnTo>
                      <a:pt x="12" y="10"/>
                    </a:lnTo>
                    <a:lnTo>
                      <a:pt x="13" y="9"/>
                    </a:lnTo>
                    <a:lnTo>
                      <a:pt x="16" y="9"/>
                    </a:lnTo>
                    <a:lnTo>
                      <a:pt x="17" y="10"/>
                    </a:lnTo>
                    <a:lnTo>
                      <a:pt x="21" y="10"/>
                    </a:lnTo>
                    <a:lnTo>
                      <a:pt x="25" y="6"/>
                    </a:lnTo>
                    <a:lnTo>
                      <a:pt x="25" y="6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7" y="3"/>
                    </a:lnTo>
                    <a:lnTo>
                      <a:pt x="28" y="1"/>
                    </a:lnTo>
                    <a:lnTo>
                      <a:pt x="34" y="0"/>
                    </a:lnTo>
                    <a:lnTo>
                      <a:pt x="42" y="0"/>
                    </a:lnTo>
                    <a:lnTo>
                      <a:pt x="44" y="0"/>
                    </a:lnTo>
                    <a:lnTo>
                      <a:pt x="49" y="0"/>
                    </a:lnTo>
                    <a:lnTo>
                      <a:pt x="50" y="2"/>
                    </a:lnTo>
                    <a:lnTo>
                      <a:pt x="54" y="1"/>
                    </a:lnTo>
                  </a:path>
                </a:pathLst>
              </a:custGeom>
              <a:noFill/>
              <a:ln w="9525" cap="rnd">
                <a:solidFill>
                  <a:srgbClr val="7670B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22" name="Freeform 1353">
                <a:extLst>
                  <a:ext uri="{FF2B5EF4-FFF2-40B4-BE49-F238E27FC236}">
                    <a16:creationId xmlns:a16="http://schemas.microsoft.com/office/drawing/2014/main" id="{00000000-0008-0000-0300-000056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" y="605"/>
                <a:ext cx="26" cy="63"/>
              </a:xfrm>
              <a:custGeom>
                <a:avLst/>
                <a:gdLst>
                  <a:gd name="T0" fmla="*/ 21 w 26"/>
                  <a:gd name="T1" fmla="*/ 63 h 63"/>
                  <a:gd name="T2" fmla="*/ 18 w 26"/>
                  <a:gd name="T3" fmla="*/ 61 h 63"/>
                  <a:gd name="T4" fmla="*/ 17 w 26"/>
                  <a:gd name="T5" fmla="*/ 57 h 63"/>
                  <a:gd name="T6" fmla="*/ 17 w 26"/>
                  <a:gd name="T7" fmla="*/ 57 h 63"/>
                  <a:gd name="T8" fmla="*/ 17 w 26"/>
                  <a:gd name="T9" fmla="*/ 56 h 63"/>
                  <a:gd name="T10" fmla="*/ 16 w 26"/>
                  <a:gd name="T11" fmla="*/ 56 h 63"/>
                  <a:gd name="T12" fmla="*/ 16 w 26"/>
                  <a:gd name="T13" fmla="*/ 55 h 63"/>
                  <a:gd name="T14" fmla="*/ 16 w 26"/>
                  <a:gd name="T15" fmla="*/ 53 h 63"/>
                  <a:gd name="T16" fmla="*/ 15 w 26"/>
                  <a:gd name="T17" fmla="*/ 52 h 63"/>
                  <a:gd name="T18" fmla="*/ 16 w 26"/>
                  <a:gd name="T19" fmla="*/ 53 h 63"/>
                  <a:gd name="T20" fmla="*/ 19 w 26"/>
                  <a:gd name="T21" fmla="*/ 50 h 63"/>
                  <a:gd name="T22" fmla="*/ 19 w 26"/>
                  <a:gd name="T23" fmla="*/ 50 h 63"/>
                  <a:gd name="T24" fmla="*/ 19 w 26"/>
                  <a:gd name="T25" fmla="*/ 50 h 63"/>
                  <a:gd name="T26" fmla="*/ 21 w 26"/>
                  <a:gd name="T27" fmla="*/ 48 h 63"/>
                  <a:gd name="T28" fmla="*/ 23 w 26"/>
                  <a:gd name="T29" fmla="*/ 47 h 63"/>
                  <a:gd name="T30" fmla="*/ 23 w 26"/>
                  <a:gd name="T31" fmla="*/ 46 h 63"/>
                  <a:gd name="T32" fmla="*/ 22 w 26"/>
                  <a:gd name="T33" fmla="*/ 45 h 63"/>
                  <a:gd name="T34" fmla="*/ 20 w 26"/>
                  <a:gd name="T35" fmla="*/ 44 h 63"/>
                  <a:gd name="T36" fmla="*/ 20 w 26"/>
                  <a:gd name="T37" fmla="*/ 42 h 63"/>
                  <a:gd name="T38" fmla="*/ 21 w 26"/>
                  <a:gd name="T39" fmla="*/ 40 h 63"/>
                  <a:gd name="T40" fmla="*/ 22 w 26"/>
                  <a:gd name="T41" fmla="*/ 40 h 63"/>
                  <a:gd name="T42" fmla="*/ 25 w 26"/>
                  <a:gd name="T43" fmla="*/ 40 h 63"/>
                  <a:gd name="T44" fmla="*/ 26 w 26"/>
                  <a:gd name="T45" fmla="*/ 39 h 63"/>
                  <a:gd name="T46" fmla="*/ 26 w 26"/>
                  <a:gd name="T47" fmla="*/ 39 h 63"/>
                  <a:gd name="T48" fmla="*/ 25 w 26"/>
                  <a:gd name="T49" fmla="*/ 34 h 63"/>
                  <a:gd name="T50" fmla="*/ 23 w 26"/>
                  <a:gd name="T51" fmla="*/ 33 h 63"/>
                  <a:gd name="T52" fmla="*/ 23 w 26"/>
                  <a:gd name="T53" fmla="*/ 33 h 63"/>
                  <a:gd name="T54" fmla="*/ 22 w 26"/>
                  <a:gd name="T55" fmla="*/ 33 h 63"/>
                  <a:gd name="T56" fmla="*/ 21 w 26"/>
                  <a:gd name="T57" fmla="*/ 34 h 63"/>
                  <a:gd name="T58" fmla="*/ 20 w 26"/>
                  <a:gd name="T59" fmla="*/ 34 h 63"/>
                  <a:gd name="T60" fmla="*/ 17 w 26"/>
                  <a:gd name="T61" fmla="*/ 32 h 63"/>
                  <a:gd name="T62" fmla="*/ 15 w 26"/>
                  <a:gd name="T63" fmla="*/ 31 h 63"/>
                  <a:gd name="T64" fmla="*/ 15 w 26"/>
                  <a:gd name="T65" fmla="*/ 31 h 63"/>
                  <a:gd name="T66" fmla="*/ 14 w 26"/>
                  <a:gd name="T67" fmla="*/ 25 h 63"/>
                  <a:gd name="T68" fmla="*/ 15 w 26"/>
                  <a:gd name="T69" fmla="*/ 23 h 63"/>
                  <a:gd name="T70" fmla="*/ 15 w 26"/>
                  <a:gd name="T71" fmla="*/ 21 h 63"/>
                  <a:gd name="T72" fmla="*/ 14 w 26"/>
                  <a:gd name="T73" fmla="*/ 20 h 63"/>
                  <a:gd name="T74" fmla="*/ 13 w 26"/>
                  <a:gd name="T75" fmla="*/ 19 h 63"/>
                  <a:gd name="T76" fmla="*/ 11 w 26"/>
                  <a:gd name="T77" fmla="*/ 18 h 63"/>
                  <a:gd name="T78" fmla="*/ 9 w 26"/>
                  <a:gd name="T79" fmla="*/ 18 h 63"/>
                  <a:gd name="T80" fmla="*/ 7 w 26"/>
                  <a:gd name="T81" fmla="*/ 18 h 63"/>
                  <a:gd name="T82" fmla="*/ 3 w 26"/>
                  <a:gd name="T83" fmla="*/ 19 h 63"/>
                  <a:gd name="T84" fmla="*/ 3 w 26"/>
                  <a:gd name="T85" fmla="*/ 17 h 63"/>
                  <a:gd name="T86" fmla="*/ 1 w 26"/>
                  <a:gd name="T87" fmla="*/ 10 h 63"/>
                  <a:gd name="T88" fmla="*/ 1 w 26"/>
                  <a:gd name="T89" fmla="*/ 10 h 63"/>
                  <a:gd name="T90" fmla="*/ 1 w 26"/>
                  <a:gd name="T91" fmla="*/ 8 h 63"/>
                  <a:gd name="T92" fmla="*/ 1 w 26"/>
                  <a:gd name="T93" fmla="*/ 7 h 63"/>
                  <a:gd name="T94" fmla="*/ 1 w 26"/>
                  <a:gd name="T95" fmla="*/ 7 h 63"/>
                  <a:gd name="T96" fmla="*/ 1 w 26"/>
                  <a:gd name="T97" fmla="*/ 4 h 63"/>
                  <a:gd name="T98" fmla="*/ 2 w 26"/>
                  <a:gd name="T99" fmla="*/ 1 h 63"/>
                  <a:gd name="T100" fmla="*/ 1 w 26"/>
                  <a:gd name="T101" fmla="*/ 1 h 63"/>
                  <a:gd name="T102" fmla="*/ 0 w 26"/>
                  <a:gd name="T10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6" h="63">
                    <a:moveTo>
                      <a:pt x="21" y="63"/>
                    </a:moveTo>
                    <a:lnTo>
                      <a:pt x="18" y="61"/>
                    </a:lnTo>
                    <a:lnTo>
                      <a:pt x="17" y="57"/>
                    </a:lnTo>
                    <a:lnTo>
                      <a:pt x="17" y="57"/>
                    </a:lnTo>
                    <a:lnTo>
                      <a:pt x="17" y="56"/>
                    </a:lnTo>
                    <a:lnTo>
                      <a:pt x="16" y="56"/>
                    </a:lnTo>
                    <a:lnTo>
                      <a:pt x="16" y="55"/>
                    </a:lnTo>
                    <a:lnTo>
                      <a:pt x="16" y="53"/>
                    </a:lnTo>
                    <a:lnTo>
                      <a:pt x="15" y="52"/>
                    </a:lnTo>
                    <a:lnTo>
                      <a:pt x="16" y="53"/>
                    </a:lnTo>
                    <a:lnTo>
                      <a:pt x="19" y="50"/>
                    </a:lnTo>
                    <a:lnTo>
                      <a:pt x="19" y="50"/>
                    </a:lnTo>
                    <a:lnTo>
                      <a:pt x="19" y="50"/>
                    </a:lnTo>
                    <a:lnTo>
                      <a:pt x="21" y="48"/>
                    </a:lnTo>
                    <a:lnTo>
                      <a:pt x="23" y="47"/>
                    </a:lnTo>
                    <a:lnTo>
                      <a:pt x="23" y="46"/>
                    </a:lnTo>
                    <a:lnTo>
                      <a:pt x="22" y="45"/>
                    </a:lnTo>
                    <a:lnTo>
                      <a:pt x="20" y="44"/>
                    </a:lnTo>
                    <a:lnTo>
                      <a:pt x="20" y="42"/>
                    </a:lnTo>
                    <a:lnTo>
                      <a:pt x="21" y="40"/>
                    </a:lnTo>
                    <a:lnTo>
                      <a:pt x="22" y="40"/>
                    </a:lnTo>
                    <a:lnTo>
                      <a:pt x="25" y="40"/>
                    </a:lnTo>
                    <a:lnTo>
                      <a:pt x="26" y="39"/>
                    </a:lnTo>
                    <a:lnTo>
                      <a:pt x="26" y="39"/>
                    </a:lnTo>
                    <a:lnTo>
                      <a:pt x="25" y="34"/>
                    </a:lnTo>
                    <a:lnTo>
                      <a:pt x="23" y="33"/>
                    </a:lnTo>
                    <a:lnTo>
                      <a:pt x="23" y="33"/>
                    </a:lnTo>
                    <a:lnTo>
                      <a:pt x="22" y="33"/>
                    </a:lnTo>
                    <a:lnTo>
                      <a:pt x="21" y="34"/>
                    </a:lnTo>
                    <a:lnTo>
                      <a:pt x="20" y="34"/>
                    </a:lnTo>
                    <a:lnTo>
                      <a:pt x="17" y="32"/>
                    </a:lnTo>
                    <a:lnTo>
                      <a:pt x="15" y="31"/>
                    </a:lnTo>
                    <a:lnTo>
                      <a:pt x="15" y="31"/>
                    </a:lnTo>
                    <a:lnTo>
                      <a:pt x="14" y="25"/>
                    </a:lnTo>
                    <a:lnTo>
                      <a:pt x="15" y="23"/>
                    </a:lnTo>
                    <a:lnTo>
                      <a:pt x="15" y="21"/>
                    </a:lnTo>
                    <a:lnTo>
                      <a:pt x="14" y="20"/>
                    </a:lnTo>
                    <a:lnTo>
                      <a:pt x="13" y="19"/>
                    </a:lnTo>
                    <a:lnTo>
                      <a:pt x="11" y="18"/>
                    </a:lnTo>
                    <a:lnTo>
                      <a:pt x="9" y="18"/>
                    </a:lnTo>
                    <a:lnTo>
                      <a:pt x="7" y="18"/>
                    </a:lnTo>
                    <a:lnTo>
                      <a:pt x="3" y="19"/>
                    </a:lnTo>
                    <a:lnTo>
                      <a:pt x="3" y="17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4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rgbClr val="7670B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23" name="Freeform 1354">
                <a:extLst>
                  <a:ext uri="{FF2B5EF4-FFF2-40B4-BE49-F238E27FC236}">
                    <a16:creationId xmlns:a16="http://schemas.microsoft.com/office/drawing/2014/main" id="{00000000-0008-0000-0300-000057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" y="668"/>
                <a:ext cx="58" cy="49"/>
              </a:xfrm>
              <a:custGeom>
                <a:avLst/>
                <a:gdLst>
                  <a:gd name="T0" fmla="*/ 58 w 58"/>
                  <a:gd name="T1" fmla="*/ 49 h 49"/>
                  <a:gd name="T2" fmla="*/ 57 w 58"/>
                  <a:gd name="T3" fmla="*/ 41 h 49"/>
                  <a:gd name="T4" fmla="*/ 56 w 58"/>
                  <a:gd name="T5" fmla="*/ 40 h 49"/>
                  <a:gd name="T6" fmla="*/ 54 w 58"/>
                  <a:gd name="T7" fmla="*/ 34 h 49"/>
                  <a:gd name="T8" fmla="*/ 50 w 58"/>
                  <a:gd name="T9" fmla="*/ 34 h 49"/>
                  <a:gd name="T10" fmla="*/ 50 w 58"/>
                  <a:gd name="T11" fmla="*/ 34 h 49"/>
                  <a:gd name="T12" fmla="*/ 51 w 58"/>
                  <a:gd name="T13" fmla="*/ 35 h 49"/>
                  <a:gd name="T14" fmla="*/ 50 w 58"/>
                  <a:gd name="T15" fmla="*/ 36 h 49"/>
                  <a:gd name="T16" fmla="*/ 48 w 58"/>
                  <a:gd name="T17" fmla="*/ 38 h 49"/>
                  <a:gd name="T18" fmla="*/ 48 w 58"/>
                  <a:gd name="T19" fmla="*/ 37 h 49"/>
                  <a:gd name="T20" fmla="*/ 46 w 58"/>
                  <a:gd name="T21" fmla="*/ 40 h 49"/>
                  <a:gd name="T22" fmla="*/ 46 w 58"/>
                  <a:gd name="T23" fmla="*/ 41 h 49"/>
                  <a:gd name="T24" fmla="*/ 46 w 58"/>
                  <a:gd name="T25" fmla="*/ 41 h 49"/>
                  <a:gd name="T26" fmla="*/ 46 w 58"/>
                  <a:gd name="T27" fmla="*/ 42 h 49"/>
                  <a:gd name="T28" fmla="*/ 47 w 58"/>
                  <a:gd name="T29" fmla="*/ 44 h 49"/>
                  <a:gd name="T30" fmla="*/ 47 w 58"/>
                  <a:gd name="T31" fmla="*/ 44 h 49"/>
                  <a:gd name="T32" fmla="*/ 47 w 58"/>
                  <a:gd name="T33" fmla="*/ 45 h 49"/>
                  <a:gd name="T34" fmla="*/ 45 w 58"/>
                  <a:gd name="T35" fmla="*/ 44 h 49"/>
                  <a:gd name="T36" fmla="*/ 40 w 58"/>
                  <a:gd name="T37" fmla="*/ 41 h 49"/>
                  <a:gd name="T38" fmla="*/ 40 w 58"/>
                  <a:gd name="T39" fmla="*/ 40 h 49"/>
                  <a:gd name="T40" fmla="*/ 40 w 58"/>
                  <a:gd name="T41" fmla="*/ 40 h 49"/>
                  <a:gd name="T42" fmla="*/ 37 w 58"/>
                  <a:gd name="T43" fmla="*/ 39 h 49"/>
                  <a:gd name="T44" fmla="*/ 36 w 58"/>
                  <a:gd name="T45" fmla="*/ 39 h 49"/>
                  <a:gd name="T46" fmla="*/ 34 w 58"/>
                  <a:gd name="T47" fmla="*/ 38 h 49"/>
                  <a:gd name="T48" fmla="*/ 34 w 58"/>
                  <a:gd name="T49" fmla="*/ 36 h 49"/>
                  <a:gd name="T50" fmla="*/ 35 w 58"/>
                  <a:gd name="T51" fmla="*/ 34 h 49"/>
                  <a:gd name="T52" fmla="*/ 33 w 58"/>
                  <a:gd name="T53" fmla="*/ 32 h 49"/>
                  <a:gd name="T54" fmla="*/ 32 w 58"/>
                  <a:gd name="T55" fmla="*/ 28 h 49"/>
                  <a:gd name="T56" fmla="*/ 32 w 58"/>
                  <a:gd name="T57" fmla="*/ 27 h 49"/>
                  <a:gd name="T58" fmla="*/ 32 w 58"/>
                  <a:gd name="T59" fmla="*/ 26 h 49"/>
                  <a:gd name="T60" fmla="*/ 31 w 58"/>
                  <a:gd name="T61" fmla="*/ 24 h 49"/>
                  <a:gd name="T62" fmla="*/ 30 w 58"/>
                  <a:gd name="T63" fmla="*/ 23 h 49"/>
                  <a:gd name="T64" fmla="*/ 27 w 58"/>
                  <a:gd name="T65" fmla="*/ 21 h 49"/>
                  <a:gd name="T66" fmla="*/ 26 w 58"/>
                  <a:gd name="T67" fmla="*/ 20 h 49"/>
                  <a:gd name="T68" fmla="*/ 22 w 58"/>
                  <a:gd name="T69" fmla="*/ 18 h 49"/>
                  <a:gd name="T70" fmla="*/ 20 w 58"/>
                  <a:gd name="T71" fmla="*/ 16 h 49"/>
                  <a:gd name="T72" fmla="*/ 19 w 58"/>
                  <a:gd name="T73" fmla="*/ 14 h 49"/>
                  <a:gd name="T74" fmla="*/ 18 w 58"/>
                  <a:gd name="T75" fmla="*/ 14 h 49"/>
                  <a:gd name="T76" fmla="*/ 17 w 58"/>
                  <a:gd name="T77" fmla="*/ 13 h 49"/>
                  <a:gd name="T78" fmla="*/ 14 w 58"/>
                  <a:gd name="T79" fmla="*/ 11 h 49"/>
                  <a:gd name="T80" fmla="*/ 12 w 58"/>
                  <a:gd name="T81" fmla="*/ 10 h 49"/>
                  <a:gd name="T82" fmla="*/ 11 w 58"/>
                  <a:gd name="T83" fmla="*/ 9 h 49"/>
                  <a:gd name="T84" fmla="*/ 11 w 58"/>
                  <a:gd name="T85" fmla="*/ 8 h 49"/>
                  <a:gd name="T86" fmla="*/ 11 w 58"/>
                  <a:gd name="T87" fmla="*/ 8 h 49"/>
                  <a:gd name="T88" fmla="*/ 4 w 58"/>
                  <a:gd name="T89" fmla="*/ 2 h 49"/>
                  <a:gd name="T90" fmla="*/ 2 w 58"/>
                  <a:gd name="T91" fmla="*/ 0 h 49"/>
                  <a:gd name="T92" fmla="*/ 0 w 58"/>
                  <a:gd name="T93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8" h="49">
                    <a:moveTo>
                      <a:pt x="58" y="49"/>
                    </a:moveTo>
                    <a:lnTo>
                      <a:pt x="57" y="41"/>
                    </a:lnTo>
                    <a:lnTo>
                      <a:pt x="56" y="40"/>
                    </a:lnTo>
                    <a:lnTo>
                      <a:pt x="54" y="34"/>
                    </a:lnTo>
                    <a:lnTo>
                      <a:pt x="50" y="34"/>
                    </a:lnTo>
                    <a:lnTo>
                      <a:pt x="50" y="34"/>
                    </a:lnTo>
                    <a:lnTo>
                      <a:pt x="51" y="35"/>
                    </a:lnTo>
                    <a:lnTo>
                      <a:pt x="50" y="36"/>
                    </a:lnTo>
                    <a:lnTo>
                      <a:pt x="48" y="38"/>
                    </a:lnTo>
                    <a:lnTo>
                      <a:pt x="48" y="37"/>
                    </a:lnTo>
                    <a:lnTo>
                      <a:pt x="46" y="40"/>
                    </a:lnTo>
                    <a:lnTo>
                      <a:pt x="46" y="41"/>
                    </a:lnTo>
                    <a:lnTo>
                      <a:pt x="46" y="41"/>
                    </a:lnTo>
                    <a:lnTo>
                      <a:pt x="46" y="42"/>
                    </a:lnTo>
                    <a:lnTo>
                      <a:pt x="47" y="44"/>
                    </a:lnTo>
                    <a:lnTo>
                      <a:pt x="47" y="44"/>
                    </a:lnTo>
                    <a:lnTo>
                      <a:pt x="47" y="45"/>
                    </a:lnTo>
                    <a:lnTo>
                      <a:pt x="45" y="44"/>
                    </a:lnTo>
                    <a:lnTo>
                      <a:pt x="40" y="41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37" y="39"/>
                    </a:lnTo>
                    <a:lnTo>
                      <a:pt x="36" y="39"/>
                    </a:lnTo>
                    <a:lnTo>
                      <a:pt x="34" y="38"/>
                    </a:lnTo>
                    <a:lnTo>
                      <a:pt x="34" y="36"/>
                    </a:lnTo>
                    <a:lnTo>
                      <a:pt x="35" y="34"/>
                    </a:lnTo>
                    <a:lnTo>
                      <a:pt x="33" y="32"/>
                    </a:lnTo>
                    <a:lnTo>
                      <a:pt x="32" y="28"/>
                    </a:lnTo>
                    <a:lnTo>
                      <a:pt x="32" y="27"/>
                    </a:lnTo>
                    <a:lnTo>
                      <a:pt x="32" y="26"/>
                    </a:lnTo>
                    <a:lnTo>
                      <a:pt x="31" y="24"/>
                    </a:lnTo>
                    <a:lnTo>
                      <a:pt x="30" y="23"/>
                    </a:lnTo>
                    <a:lnTo>
                      <a:pt x="27" y="21"/>
                    </a:lnTo>
                    <a:lnTo>
                      <a:pt x="26" y="20"/>
                    </a:lnTo>
                    <a:lnTo>
                      <a:pt x="22" y="18"/>
                    </a:lnTo>
                    <a:lnTo>
                      <a:pt x="20" y="16"/>
                    </a:lnTo>
                    <a:lnTo>
                      <a:pt x="19" y="14"/>
                    </a:lnTo>
                    <a:lnTo>
                      <a:pt x="18" y="14"/>
                    </a:lnTo>
                    <a:lnTo>
                      <a:pt x="17" y="13"/>
                    </a:lnTo>
                    <a:lnTo>
                      <a:pt x="14" y="11"/>
                    </a:lnTo>
                    <a:lnTo>
                      <a:pt x="12" y="10"/>
                    </a:lnTo>
                    <a:lnTo>
                      <a:pt x="11" y="9"/>
                    </a:lnTo>
                    <a:lnTo>
                      <a:pt x="11" y="8"/>
                    </a:lnTo>
                    <a:lnTo>
                      <a:pt x="11" y="8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rgbClr val="7670B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24" name="Freeform 1355">
                <a:extLst>
                  <a:ext uri="{FF2B5EF4-FFF2-40B4-BE49-F238E27FC236}">
                    <a16:creationId xmlns:a16="http://schemas.microsoft.com/office/drawing/2014/main" id="{00000000-0008-0000-0300-000058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706"/>
                <a:ext cx="16" cy="18"/>
              </a:xfrm>
              <a:custGeom>
                <a:avLst/>
                <a:gdLst>
                  <a:gd name="T0" fmla="*/ 16 w 16"/>
                  <a:gd name="T1" fmla="*/ 0 h 18"/>
                  <a:gd name="T2" fmla="*/ 16 w 16"/>
                  <a:gd name="T3" fmla="*/ 1 h 18"/>
                  <a:gd name="T4" fmla="*/ 16 w 16"/>
                  <a:gd name="T5" fmla="*/ 1 h 18"/>
                  <a:gd name="T6" fmla="*/ 15 w 16"/>
                  <a:gd name="T7" fmla="*/ 2 h 18"/>
                  <a:gd name="T8" fmla="*/ 14 w 16"/>
                  <a:gd name="T9" fmla="*/ 5 h 18"/>
                  <a:gd name="T10" fmla="*/ 13 w 16"/>
                  <a:gd name="T11" fmla="*/ 6 h 18"/>
                  <a:gd name="T12" fmla="*/ 10 w 16"/>
                  <a:gd name="T13" fmla="*/ 7 h 18"/>
                  <a:gd name="T14" fmla="*/ 9 w 16"/>
                  <a:gd name="T15" fmla="*/ 8 h 18"/>
                  <a:gd name="T16" fmla="*/ 9 w 16"/>
                  <a:gd name="T17" fmla="*/ 8 h 18"/>
                  <a:gd name="T18" fmla="*/ 4 w 16"/>
                  <a:gd name="T19" fmla="*/ 7 h 18"/>
                  <a:gd name="T20" fmla="*/ 2 w 16"/>
                  <a:gd name="T21" fmla="*/ 4 h 18"/>
                  <a:gd name="T22" fmla="*/ 2 w 16"/>
                  <a:gd name="T23" fmla="*/ 5 h 18"/>
                  <a:gd name="T24" fmla="*/ 1 w 16"/>
                  <a:gd name="T25" fmla="*/ 7 h 18"/>
                  <a:gd name="T26" fmla="*/ 2 w 16"/>
                  <a:gd name="T27" fmla="*/ 9 h 18"/>
                  <a:gd name="T28" fmla="*/ 0 w 16"/>
                  <a:gd name="T29" fmla="*/ 10 h 18"/>
                  <a:gd name="T30" fmla="*/ 5 w 16"/>
                  <a:gd name="T31" fmla="*/ 11 h 18"/>
                  <a:gd name="T32" fmla="*/ 8 w 16"/>
                  <a:gd name="T33" fmla="*/ 13 h 18"/>
                  <a:gd name="T34" fmla="*/ 7 w 16"/>
                  <a:gd name="T35" fmla="*/ 14 h 18"/>
                  <a:gd name="T36" fmla="*/ 8 w 16"/>
                  <a:gd name="T37" fmla="*/ 16 h 18"/>
                  <a:gd name="T38" fmla="*/ 6 w 16"/>
                  <a:gd name="T3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" h="18">
                    <a:moveTo>
                      <a:pt x="16" y="0"/>
                    </a:moveTo>
                    <a:lnTo>
                      <a:pt x="16" y="1"/>
                    </a:lnTo>
                    <a:lnTo>
                      <a:pt x="16" y="1"/>
                    </a:lnTo>
                    <a:lnTo>
                      <a:pt x="15" y="2"/>
                    </a:lnTo>
                    <a:lnTo>
                      <a:pt x="14" y="5"/>
                    </a:lnTo>
                    <a:lnTo>
                      <a:pt x="13" y="6"/>
                    </a:lnTo>
                    <a:lnTo>
                      <a:pt x="10" y="7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4" y="7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1" y="7"/>
                    </a:lnTo>
                    <a:lnTo>
                      <a:pt x="2" y="9"/>
                    </a:lnTo>
                    <a:lnTo>
                      <a:pt x="0" y="10"/>
                    </a:lnTo>
                    <a:lnTo>
                      <a:pt x="5" y="11"/>
                    </a:lnTo>
                    <a:lnTo>
                      <a:pt x="8" y="13"/>
                    </a:lnTo>
                    <a:lnTo>
                      <a:pt x="7" y="14"/>
                    </a:lnTo>
                    <a:lnTo>
                      <a:pt x="8" y="16"/>
                    </a:lnTo>
                    <a:lnTo>
                      <a:pt x="6" y="18"/>
                    </a:lnTo>
                  </a:path>
                </a:pathLst>
              </a:custGeom>
              <a:noFill/>
              <a:ln w="9525" cap="rnd">
                <a:solidFill>
                  <a:srgbClr val="7670B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25" name="Freeform 1356">
                <a:extLst>
                  <a:ext uri="{FF2B5EF4-FFF2-40B4-BE49-F238E27FC236}">
                    <a16:creationId xmlns:a16="http://schemas.microsoft.com/office/drawing/2014/main" id="{00000000-0008-0000-0300-000059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" y="587"/>
                <a:ext cx="22" cy="9"/>
              </a:xfrm>
              <a:custGeom>
                <a:avLst/>
                <a:gdLst>
                  <a:gd name="T0" fmla="*/ 0 w 22"/>
                  <a:gd name="T1" fmla="*/ 0 h 9"/>
                  <a:gd name="T2" fmla="*/ 4 w 22"/>
                  <a:gd name="T3" fmla="*/ 2 h 9"/>
                  <a:gd name="T4" fmla="*/ 5 w 22"/>
                  <a:gd name="T5" fmla="*/ 2 h 9"/>
                  <a:gd name="T6" fmla="*/ 11 w 22"/>
                  <a:gd name="T7" fmla="*/ 5 h 9"/>
                  <a:gd name="T8" fmla="*/ 11 w 22"/>
                  <a:gd name="T9" fmla="*/ 6 h 9"/>
                  <a:gd name="T10" fmla="*/ 12 w 22"/>
                  <a:gd name="T11" fmla="*/ 6 h 9"/>
                  <a:gd name="T12" fmla="*/ 14 w 22"/>
                  <a:gd name="T13" fmla="*/ 8 h 9"/>
                  <a:gd name="T14" fmla="*/ 15 w 22"/>
                  <a:gd name="T15" fmla="*/ 8 h 9"/>
                  <a:gd name="T16" fmla="*/ 16 w 22"/>
                  <a:gd name="T17" fmla="*/ 9 h 9"/>
                  <a:gd name="T18" fmla="*/ 16 w 22"/>
                  <a:gd name="T19" fmla="*/ 9 h 9"/>
                  <a:gd name="T20" fmla="*/ 22 w 22"/>
                  <a:gd name="T21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9">
                    <a:moveTo>
                      <a:pt x="0" y="0"/>
                    </a:moveTo>
                    <a:lnTo>
                      <a:pt x="4" y="2"/>
                    </a:lnTo>
                    <a:lnTo>
                      <a:pt x="5" y="2"/>
                    </a:lnTo>
                    <a:lnTo>
                      <a:pt x="11" y="5"/>
                    </a:lnTo>
                    <a:lnTo>
                      <a:pt x="11" y="6"/>
                    </a:lnTo>
                    <a:lnTo>
                      <a:pt x="12" y="6"/>
                    </a:lnTo>
                    <a:lnTo>
                      <a:pt x="14" y="8"/>
                    </a:lnTo>
                    <a:lnTo>
                      <a:pt x="15" y="8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22" y="7"/>
                    </a:lnTo>
                  </a:path>
                </a:pathLst>
              </a:custGeom>
              <a:noFill/>
              <a:ln w="9525" cap="rnd">
                <a:solidFill>
                  <a:srgbClr val="7670B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26" name="Freeform 1357">
                <a:extLst>
                  <a:ext uri="{FF2B5EF4-FFF2-40B4-BE49-F238E27FC236}">
                    <a16:creationId xmlns:a16="http://schemas.microsoft.com/office/drawing/2014/main" id="{00000000-0008-0000-0300-00005A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" y="764"/>
                <a:ext cx="19" cy="16"/>
              </a:xfrm>
              <a:custGeom>
                <a:avLst/>
                <a:gdLst>
                  <a:gd name="T0" fmla="*/ 1 w 19"/>
                  <a:gd name="T1" fmla="*/ 16 h 16"/>
                  <a:gd name="T2" fmla="*/ 0 w 19"/>
                  <a:gd name="T3" fmla="*/ 15 h 16"/>
                  <a:gd name="T4" fmla="*/ 0 w 19"/>
                  <a:gd name="T5" fmla="*/ 13 h 16"/>
                  <a:gd name="T6" fmla="*/ 2 w 19"/>
                  <a:gd name="T7" fmla="*/ 13 h 16"/>
                  <a:gd name="T8" fmla="*/ 6 w 19"/>
                  <a:gd name="T9" fmla="*/ 14 h 16"/>
                  <a:gd name="T10" fmla="*/ 6 w 19"/>
                  <a:gd name="T11" fmla="*/ 13 h 16"/>
                  <a:gd name="T12" fmla="*/ 8 w 19"/>
                  <a:gd name="T13" fmla="*/ 14 h 16"/>
                  <a:gd name="T14" fmla="*/ 8 w 19"/>
                  <a:gd name="T15" fmla="*/ 14 h 16"/>
                  <a:gd name="T16" fmla="*/ 9 w 19"/>
                  <a:gd name="T17" fmla="*/ 14 h 16"/>
                  <a:gd name="T18" fmla="*/ 10 w 19"/>
                  <a:gd name="T19" fmla="*/ 13 h 16"/>
                  <a:gd name="T20" fmla="*/ 9 w 19"/>
                  <a:gd name="T21" fmla="*/ 12 h 16"/>
                  <a:gd name="T22" fmla="*/ 6 w 19"/>
                  <a:gd name="T23" fmla="*/ 6 h 16"/>
                  <a:gd name="T24" fmla="*/ 8 w 19"/>
                  <a:gd name="T25" fmla="*/ 3 h 16"/>
                  <a:gd name="T26" fmla="*/ 9 w 19"/>
                  <a:gd name="T27" fmla="*/ 2 h 16"/>
                  <a:gd name="T28" fmla="*/ 9 w 19"/>
                  <a:gd name="T29" fmla="*/ 0 h 16"/>
                  <a:gd name="T30" fmla="*/ 9 w 19"/>
                  <a:gd name="T31" fmla="*/ 0 h 16"/>
                  <a:gd name="T32" fmla="*/ 10 w 19"/>
                  <a:gd name="T33" fmla="*/ 2 h 16"/>
                  <a:gd name="T34" fmla="*/ 12 w 19"/>
                  <a:gd name="T35" fmla="*/ 2 h 16"/>
                  <a:gd name="T36" fmla="*/ 13 w 19"/>
                  <a:gd name="T37" fmla="*/ 0 h 16"/>
                  <a:gd name="T38" fmla="*/ 14 w 19"/>
                  <a:gd name="T39" fmla="*/ 0 h 16"/>
                  <a:gd name="T40" fmla="*/ 16 w 19"/>
                  <a:gd name="T41" fmla="*/ 1 h 16"/>
                  <a:gd name="T42" fmla="*/ 16 w 19"/>
                  <a:gd name="T43" fmla="*/ 1 h 16"/>
                  <a:gd name="T44" fmla="*/ 18 w 19"/>
                  <a:gd name="T45" fmla="*/ 0 h 16"/>
                  <a:gd name="T46" fmla="*/ 18 w 19"/>
                  <a:gd name="T47" fmla="*/ 1 h 16"/>
                  <a:gd name="T48" fmla="*/ 19 w 19"/>
                  <a:gd name="T49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" h="16">
                    <a:moveTo>
                      <a:pt x="1" y="16"/>
                    </a:moveTo>
                    <a:lnTo>
                      <a:pt x="0" y="15"/>
                    </a:lnTo>
                    <a:lnTo>
                      <a:pt x="0" y="13"/>
                    </a:lnTo>
                    <a:lnTo>
                      <a:pt x="2" y="13"/>
                    </a:lnTo>
                    <a:lnTo>
                      <a:pt x="6" y="14"/>
                    </a:lnTo>
                    <a:lnTo>
                      <a:pt x="6" y="13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3"/>
                    </a:lnTo>
                    <a:lnTo>
                      <a:pt x="9" y="12"/>
                    </a:lnTo>
                    <a:lnTo>
                      <a:pt x="6" y="6"/>
                    </a:lnTo>
                    <a:lnTo>
                      <a:pt x="8" y="3"/>
                    </a:lnTo>
                    <a:lnTo>
                      <a:pt x="9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8" y="0"/>
                    </a:lnTo>
                    <a:lnTo>
                      <a:pt x="18" y="1"/>
                    </a:lnTo>
                    <a:lnTo>
                      <a:pt x="19" y="1"/>
                    </a:lnTo>
                  </a:path>
                </a:pathLst>
              </a:custGeom>
              <a:noFill/>
              <a:ln w="9525" cap="rnd">
                <a:solidFill>
                  <a:srgbClr val="7670B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27" name="Freeform 1358">
                <a:extLst>
                  <a:ext uri="{FF2B5EF4-FFF2-40B4-BE49-F238E27FC236}">
                    <a16:creationId xmlns:a16="http://schemas.microsoft.com/office/drawing/2014/main" id="{00000000-0008-0000-0300-00005B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" y="725"/>
                <a:ext cx="71" cy="55"/>
              </a:xfrm>
              <a:custGeom>
                <a:avLst/>
                <a:gdLst>
                  <a:gd name="T0" fmla="*/ 0 w 71"/>
                  <a:gd name="T1" fmla="*/ 4 h 55"/>
                  <a:gd name="T2" fmla="*/ 5 w 71"/>
                  <a:gd name="T3" fmla="*/ 2 h 55"/>
                  <a:gd name="T4" fmla="*/ 11 w 71"/>
                  <a:gd name="T5" fmla="*/ 5 h 55"/>
                  <a:gd name="T6" fmla="*/ 12 w 71"/>
                  <a:gd name="T7" fmla="*/ 4 h 55"/>
                  <a:gd name="T8" fmla="*/ 20 w 71"/>
                  <a:gd name="T9" fmla="*/ 1 h 55"/>
                  <a:gd name="T10" fmla="*/ 21 w 71"/>
                  <a:gd name="T11" fmla="*/ 0 h 55"/>
                  <a:gd name="T12" fmla="*/ 23 w 71"/>
                  <a:gd name="T13" fmla="*/ 1 h 55"/>
                  <a:gd name="T14" fmla="*/ 23 w 71"/>
                  <a:gd name="T15" fmla="*/ 0 h 55"/>
                  <a:gd name="T16" fmla="*/ 33 w 71"/>
                  <a:gd name="T17" fmla="*/ 3 h 55"/>
                  <a:gd name="T18" fmla="*/ 41 w 71"/>
                  <a:gd name="T19" fmla="*/ 2 h 55"/>
                  <a:gd name="T20" fmla="*/ 48 w 71"/>
                  <a:gd name="T21" fmla="*/ 8 h 55"/>
                  <a:gd name="T22" fmla="*/ 48 w 71"/>
                  <a:gd name="T23" fmla="*/ 10 h 55"/>
                  <a:gd name="T24" fmla="*/ 48 w 71"/>
                  <a:gd name="T25" fmla="*/ 12 h 55"/>
                  <a:gd name="T26" fmla="*/ 48 w 71"/>
                  <a:gd name="T27" fmla="*/ 15 h 55"/>
                  <a:gd name="T28" fmla="*/ 48 w 71"/>
                  <a:gd name="T29" fmla="*/ 16 h 55"/>
                  <a:gd name="T30" fmla="*/ 49 w 71"/>
                  <a:gd name="T31" fmla="*/ 16 h 55"/>
                  <a:gd name="T32" fmla="*/ 53 w 71"/>
                  <a:gd name="T33" fmla="*/ 19 h 55"/>
                  <a:gd name="T34" fmla="*/ 54 w 71"/>
                  <a:gd name="T35" fmla="*/ 20 h 55"/>
                  <a:gd name="T36" fmla="*/ 54 w 71"/>
                  <a:gd name="T37" fmla="*/ 21 h 55"/>
                  <a:gd name="T38" fmla="*/ 54 w 71"/>
                  <a:gd name="T39" fmla="*/ 23 h 55"/>
                  <a:gd name="T40" fmla="*/ 54 w 71"/>
                  <a:gd name="T41" fmla="*/ 23 h 55"/>
                  <a:gd name="T42" fmla="*/ 53 w 71"/>
                  <a:gd name="T43" fmla="*/ 27 h 55"/>
                  <a:gd name="T44" fmla="*/ 59 w 71"/>
                  <a:gd name="T45" fmla="*/ 30 h 55"/>
                  <a:gd name="T46" fmla="*/ 59 w 71"/>
                  <a:gd name="T47" fmla="*/ 33 h 55"/>
                  <a:gd name="T48" fmla="*/ 58 w 71"/>
                  <a:gd name="T49" fmla="*/ 33 h 55"/>
                  <a:gd name="T50" fmla="*/ 58 w 71"/>
                  <a:gd name="T51" fmla="*/ 36 h 55"/>
                  <a:gd name="T52" fmla="*/ 60 w 71"/>
                  <a:gd name="T53" fmla="*/ 37 h 55"/>
                  <a:gd name="T54" fmla="*/ 60 w 71"/>
                  <a:gd name="T55" fmla="*/ 41 h 55"/>
                  <a:gd name="T56" fmla="*/ 61 w 71"/>
                  <a:gd name="T57" fmla="*/ 42 h 55"/>
                  <a:gd name="T58" fmla="*/ 61 w 71"/>
                  <a:gd name="T59" fmla="*/ 45 h 55"/>
                  <a:gd name="T60" fmla="*/ 63 w 71"/>
                  <a:gd name="T61" fmla="*/ 46 h 55"/>
                  <a:gd name="T62" fmla="*/ 61 w 71"/>
                  <a:gd name="T63" fmla="*/ 50 h 55"/>
                  <a:gd name="T64" fmla="*/ 62 w 71"/>
                  <a:gd name="T65" fmla="*/ 50 h 55"/>
                  <a:gd name="T66" fmla="*/ 64 w 71"/>
                  <a:gd name="T67" fmla="*/ 50 h 55"/>
                  <a:gd name="T68" fmla="*/ 66 w 71"/>
                  <a:gd name="T69" fmla="*/ 54 h 55"/>
                  <a:gd name="T70" fmla="*/ 67 w 71"/>
                  <a:gd name="T71" fmla="*/ 55 h 55"/>
                  <a:gd name="T72" fmla="*/ 68 w 71"/>
                  <a:gd name="T73" fmla="*/ 55 h 55"/>
                  <a:gd name="T74" fmla="*/ 71 w 71"/>
                  <a:gd name="T75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1" h="55">
                    <a:moveTo>
                      <a:pt x="0" y="4"/>
                    </a:moveTo>
                    <a:lnTo>
                      <a:pt x="5" y="2"/>
                    </a:lnTo>
                    <a:lnTo>
                      <a:pt x="11" y="5"/>
                    </a:lnTo>
                    <a:lnTo>
                      <a:pt x="12" y="4"/>
                    </a:lnTo>
                    <a:lnTo>
                      <a:pt x="20" y="1"/>
                    </a:lnTo>
                    <a:lnTo>
                      <a:pt x="21" y="0"/>
                    </a:lnTo>
                    <a:lnTo>
                      <a:pt x="23" y="1"/>
                    </a:lnTo>
                    <a:lnTo>
                      <a:pt x="23" y="0"/>
                    </a:lnTo>
                    <a:lnTo>
                      <a:pt x="33" y="3"/>
                    </a:lnTo>
                    <a:lnTo>
                      <a:pt x="41" y="2"/>
                    </a:lnTo>
                    <a:lnTo>
                      <a:pt x="48" y="8"/>
                    </a:lnTo>
                    <a:lnTo>
                      <a:pt x="48" y="10"/>
                    </a:lnTo>
                    <a:lnTo>
                      <a:pt x="48" y="12"/>
                    </a:lnTo>
                    <a:lnTo>
                      <a:pt x="48" y="15"/>
                    </a:lnTo>
                    <a:lnTo>
                      <a:pt x="48" y="16"/>
                    </a:lnTo>
                    <a:lnTo>
                      <a:pt x="49" y="16"/>
                    </a:lnTo>
                    <a:lnTo>
                      <a:pt x="53" y="19"/>
                    </a:lnTo>
                    <a:lnTo>
                      <a:pt x="54" y="20"/>
                    </a:lnTo>
                    <a:lnTo>
                      <a:pt x="54" y="21"/>
                    </a:lnTo>
                    <a:lnTo>
                      <a:pt x="54" y="23"/>
                    </a:lnTo>
                    <a:lnTo>
                      <a:pt x="54" y="23"/>
                    </a:lnTo>
                    <a:lnTo>
                      <a:pt x="53" y="27"/>
                    </a:lnTo>
                    <a:lnTo>
                      <a:pt x="59" y="30"/>
                    </a:lnTo>
                    <a:lnTo>
                      <a:pt x="59" y="33"/>
                    </a:lnTo>
                    <a:lnTo>
                      <a:pt x="58" y="33"/>
                    </a:lnTo>
                    <a:lnTo>
                      <a:pt x="58" y="36"/>
                    </a:lnTo>
                    <a:lnTo>
                      <a:pt x="60" y="37"/>
                    </a:lnTo>
                    <a:lnTo>
                      <a:pt x="60" y="41"/>
                    </a:lnTo>
                    <a:lnTo>
                      <a:pt x="61" y="42"/>
                    </a:lnTo>
                    <a:lnTo>
                      <a:pt x="61" y="45"/>
                    </a:lnTo>
                    <a:lnTo>
                      <a:pt x="63" y="46"/>
                    </a:lnTo>
                    <a:lnTo>
                      <a:pt x="61" y="50"/>
                    </a:lnTo>
                    <a:lnTo>
                      <a:pt x="62" y="50"/>
                    </a:lnTo>
                    <a:lnTo>
                      <a:pt x="64" y="50"/>
                    </a:lnTo>
                    <a:lnTo>
                      <a:pt x="66" y="54"/>
                    </a:lnTo>
                    <a:lnTo>
                      <a:pt x="67" y="55"/>
                    </a:lnTo>
                    <a:lnTo>
                      <a:pt x="68" y="55"/>
                    </a:lnTo>
                    <a:lnTo>
                      <a:pt x="71" y="55"/>
                    </a:lnTo>
                  </a:path>
                </a:pathLst>
              </a:custGeom>
              <a:noFill/>
              <a:ln w="9525" cap="rnd">
                <a:solidFill>
                  <a:srgbClr val="7670B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28" name="Freeform 1359">
                <a:extLst>
                  <a:ext uri="{FF2B5EF4-FFF2-40B4-BE49-F238E27FC236}">
                    <a16:creationId xmlns:a16="http://schemas.microsoft.com/office/drawing/2014/main" id="{00000000-0008-0000-0300-00005C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" y="729"/>
                <a:ext cx="15" cy="19"/>
              </a:xfrm>
              <a:custGeom>
                <a:avLst/>
                <a:gdLst>
                  <a:gd name="T0" fmla="*/ 0 w 15"/>
                  <a:gd name="T1" fmla="*/ 19 h 19"/>
                  <a:gd name="T2" fmla="*/ 3 w 15"/>
                  <a:gd name="T3" fmla="*/ 16 h 19"/>
                  <a:gd name="T4" fmla="*/ 3 w 15"/>
                  <a:gd name="T5" fmla="*/ 15 h 19"/>
                  <a:gd name="T6" fmla="*/ 3 w 15"/>
                  <a:gd name="T7" fmla="*/ 12 h 19"/>
                  <a:gd name="T8" fmla="*/ 3 w 15"/>
                  <a:gd name="T9" fmla="*/ 12 h 19"/>
                  <a:gd name="T10" fmla="*/ 6 w 15"/>
                  <a:gd name="T11" fmla="*/ 7 h 19"/>
                  <a:gd name="T12" fmla="*/ 7 w 15"/>
                  <a:gd name="T13" fmla="*/ 6 h 19"/>
                  <a:gd name="T14" fmla="*/ 11 w 15"/>
                  <a:gd name="T15" fmla="*/ 6 h 19"/>
                  <a:gd name="T16" fmla="*/ 13 w 15"/>
                  <a:gd name="T17" fmla="*/ 4 h 19"/>
                  <a:gd name="T18" fmla="*/ 15 w 15"/>
                  <a:gd name="T1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9">
                    <a:moveTo>
                      <a:pt x="0" y="19"/>
                    </a:moveTo>
                    <a:lnTo>
                      <a:pt x="3" y="16"/>
                    </a:lnTo>
                    <a:lnTo>
                      <a:pt x="3" y="15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11" y="6"/>
                    </a:lnTo>
                    <a:lnTo>
                      <a:pt x="13" y="4"/>
                    </a:lnTo>
                    <a:lnTo>
                      <a:pt x="15" y="0"/>
                    </a:lnTo>
                  </a:path>
                </a:pathLst>
              </a:custGeom>
              <a:noFill/>
              <a:ln w="9525" cap="rnd">
                <a:solidFill>
                  <a:srgbClr val="7670B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29" name="Freeform 1360">
                <a:extLst>
                  <a:ext uri="{FF2B5EF4-FFF2-40B4-BE49-F238E27FC236}">
                    <a16:creationId xmlns:a16="http://schemas.microsoft.com/office/drawing/2014/main" id="{00000000-0008-0000-0300-00005D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" y="748"/>
                <a:ext cx="3" cy="7"/>
              </a:xfrm>
              <a:custGeom>
                <a:avLst/>
                <a:gdLst>
                  <a:gd name="T0" fmla="*/ 3 w 3"/>
                  <a:gd name="T1" fmla="*/ 7 h 7"/>
                  <a:gd name="T2" fmla="*/ 0 w 3"/>
                  <a:gd name="T3" fmla="*/ 5 h 7"/>
                  <a:gd name="T4" fmla="*/ 0 w 3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7">
                    <a:moveTo>
                      <a:pt x="3" y="7"/>
                    </a:move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rgbClr val="7670B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30" name="Freeform 1361">
                <a:extLst>
                  <a:ext uri="{FF2B5EF4-FFF2-40B4-BE49-F238E27FC236}">
                    <a16:creationId xmlns:a16="http://schemas.microsoft.com/office/drawing/2014/main" id="{00000000-0008-0000-0300-00005E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" y="755"/>
                <a:ext cx="65" cy="65"/>
              </a:xfrm>
              <a:custGeom>
                <a:avLst/>
                <a:gdLst>
                  <a:gd name="T0" fmla="*/ 64 w 65"/>
                  <a:gd name="T1" fmla="*/ 65 h 65"/>
                  <a:gd name="T2" fmla="*/ 63 w 65"/>
                  <a:gd name="T3" fmla="*/ 64 h 65"/>
                  <a:gd name="T4" fmla="*/ 60 w 65"/>
                  <a:gd name="T5" fmla="*/ 61 h 65"/>
                  <a:gd name="T6" fmla="*/ 59 w 65"/>
                  <a:gd name="T7" fmla="*/ 57 h 65"/>
                  <a:gd name="T8" fmla="*/ 55 w 65"/>
                  <a:gd name="T9" fmla="*/ 54 h 65"/>
                  <a:gd name="T10" fmla="*/ 49 w 65"/>
                  <a:gd name="T11" fmla="*/ 50 h 65"/>
                  <a:gd name="T12" fmla="*/ 48 w 65"/>
                  <a:gd name="T13" fmla="*/ 55 h 65"/>
                  <a:gd name="T14" fmla="*/ 47 w 65"/>
                  <a:gd name="T15" fmla="*/ 59 h 65"/>
                  <a:gd name="T16" fmla="*/ 42 w 65"/>
                  <a:gd name="T17" fmla="*/ 57 h 65"/>
                  <a:gd name="T18" fmla="*/ 39 w 65"/>
                  <a:gd name="T19" fmla="*/ 54 h 65"/>
                  <a:gd name="T20" fmla="*/ 36 w 65"/>
                  <a:gd name="T21" fmla="*/ 55 h 65"/>
                  <a:gd name="T22" fmla="*/ 29 w 65"/>
                  <a:gd name="T23" fmla="*/ 50 h 65"/>
                  <a:gd name="T24" fmla="*/ 24 w 65"/>
                  <a:gd name="T25" fmla="*/ 49 h 65"/>
                  <a:gd name="T26" fmla="*/ 25 w 65"/>
                  <a:gd name="T27" fmla="*/ 49 h 65"/>
                  <a:gd name="T28" fmla="*/ 21 w 65"/>
                  <a:gd name="T29" fmla="*/ 49 h 65"/>
                  <a:gd name="T30" fmla="*/ 18 w 65"/>
                  <a:gd name="T31" fmla="*/ 43 h 65"/>
                  <a:gd name="T32" fmla="*/ 14 w 65"/>
                  <a:gd name="T33" fmla="*/ 35 h 65"/>
                  <a:gd name="T34" fmla="*/ 14 w 65"/>
                  <a:gd name="T35" fmla="*/ 32 h 65"/>
                  <a:gd name="T36" fmla="*/ 14 w 65"/>
                  <a:gd name="T37" fmla="*/ 29 h 65"/>
                  <a:gd name="T38" fmla="*/ 14 w 65"/>
                  <a:gd name="T39" fmla="*/ 24 h 65"/>
                  <a:gd name="T40" fmla="*/ 11 w 65"/>
                  <a:gd name="T41" fmla="*/ 23 h 65"/>
                  <a:gd name="T42" fmla="*/ 11 w 65"/>
                  <a:gd name="T43" fmla="*/ 23 h 65"/>
                  <a:gd name="T44" fmla="*/ 10 w 65"/>
                  <a:gd name="T45" fmla="*/ 21 h 65"/>
                  <a:gd name="T46" fmla="*/ 10 w 65"/>
                  <a:gd name="T47" fmla="*/ 17 h 65"/>
                  <a:gd name="T48" fmla="*/ 12 w 65"/>
                  <a:gd name="T49" fmla="*/ 15 h 65"/>
                  <a:gd name="T50" fmla="*/ 9 w 65"/>
                  <a:gd name="T51" fmla="*/ 9 h 65"/>
                  <a:gd name="T52" fmla="*/ 8 w 65"/>
                  <a:gd name="T53" fmla="*/ 4 h 65"/>
                  <a:gd name="T54" fmla="*/ 8 w 65"/>
                  <a:gd name="T55" fmla="*/ 3 h 65"/>
                  <a:gd name="T56" fmla="*/ 7 w 65"/>
                  <a:gd name="T57" fmla="*/ 2 h 65"/>
                  <a:gd name="T58" fmla="*/ 6 w 65"/>
                  <a:gd name="T59" fmla="*/ 2 h 65"/>
                  <a:gd name="T60" fmla="*/ 5 w 65"/>
                  <a:gd name="T61" fmla="*/ 3 h 65"/>
                  <a:gd name="T62" fmla="*/ 0 w 65"/>
                  <a:gd name="T63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5" h="65">
                    <a:moveTo>
                      <a:pt x="65" y="65"/>
                    </a:moveTo>
                    <a:lnTo>
                      <a:pt x="64" y="65"/>
                    </a:lnTo>
                    <a:lnTo>
                      <a:pt x="64" y="65"/>
                    </a:lnTo>
                    <a:lnTo>
                      <a:pt x="63" y="64"/>
                    </a:lnTo>
                    <a:lnTo>
                      <a:pt x="60" y="63"/>
                    </a:lnTo>
                    <a:lnTo>
                      <a:pt x="60" y="61"/>
                    </a:lnTo>
                    <a:lnTo>
                      <a:pt x="59" y="58"/>
                    </a:lnTo>
                    <a:lnTo>
                      <a:pt x="59" y="57"/>
                    </a:lnTo>
                    <a:lnTo>
                      <a:pt x="57" y="56"/>
                    </a:lnTo>
                    <a:lnTo>
                      <a:pt x="55" y="54"/>
                    </a:lnTo>
                    <a:lnTo>
                      <a:pt x="54" y="50"/>
                    </a:lnTo>
                    <a:lnTo>
                      <a:pt x="49" y="50"/>
                    </a:lnTo>
                    <a:lnTo>
                      <a:pt x="46" y="53"/>
                    </a:lnTo>
                    <a:lnTo>
                      <a:pt x="48" y="55"/>
                    </a:lnTo>
                    <a:lnTo>
                      <a:pt x="47" y="58"/>
                    </a:lnTo>
                    <a:lnTo>
                      <a:pt x="47" y="59"/>
                    </a:lnTo>
                    <a:lnTo>
                      <a:pt x="45" y="60"/>
                    </a:lnTo>
                    <a:lnTo>
                      <a:pt x="42" y="57"/>
                    </a:lnTo>
                    <a:lnTo>
                      <a:pt x="40" y="53"/>
                    </a:lnTo>
                    <a:lnTo>
                      <a:pt x="39" y="54"/>
                    </a:lnTo>
                    <a:lnTo>
                      <a:pt x="38" y="54"/>
                    </a:lnTo>
                    <a:lnTo>
                      <a:pt x="36" y="55"/>
                    </a:lnTo>
                    <a:lnTo>
                      <a:pt x="31" y="52"/>
                    </a:lnTo>
                    <a:lnTo>
                      <a:pt x="29" y="50"/>
                    </a:lnTo>
                    <a:lnTo>
                      <a:pt x="27" y="48"/>
                    </a:lnTo>
                    <a:lnTo>
                      <a:pt x="24" y="49"/>
                    </a:lnTo>
                    <a:lnTo>
                      <a:pt x="24" y="49"/>
                    </a:lnTo>
                    <a:lnTo>
                      <a:pt x="25" y="49"/>
                    </a:lnTo>
                    <a:lnTo>
                      <a:pt x="24" y="50"/>
                    </a:lnTo>
                    <a:lnTo>
                      <a:pt x="21" y="49"/>
                    </a:lnTo>
                    <a:lnTo>
                      <a:pt x="20" y="48"/>
                    </a:lnTo>
                    <a:lnTo>
                      <a:pt x="18" y="43"/>
                    </a:lnTo>
                    <a:lnTo>
                      <a:pt x="16" y="39"/>
                    </a:lnTo>
                    <a:lnTo>
                      <a:pt x="14" y="35"/>
                    </a:lnTo>
                    <a:lnTo>
                      <a:pt x="14" y="35"/>
                    </a:lnTo>
                    <a:lnTo>
                      <a:pt x="14" y="32"/>
                    </a:lnTo>
                    <a:lnTo>
                      <a:pt x="16" y="31"/>
                    </a:lnTo>
                    <a:lnTo>
                      <a:pt x="14" y="29"/>
                    </a:lnTo>
                    <a:lnTo>
                      <a:pt x="14" y="29"/>
                    </a:lnTo>
                    <a:lnTo>
                      <a:pt x="14" y="24"/>
                    </a:lnTo>
                    <a:lnTo>
                      <a:pt x="12" y="24"/>
                    </a:lnTo>
                    <a:lnTo>
                      <a:pt x="11" y="23"/>
                    </a:lnTo>
                    <a:lnTo>
                      <a:pt x="11" y="23"/>
                    </a:lnTo>
                    <a:lnTo>
                      <a:pt x="11" y="23"/>
                    </a:lnTo>
                    <a:lnTo>
                      <a:pt x="11" y="22"/>
                    </a:lnTo>
                    <a:lnTo>
                      <a:pt x="10" y="21"/>
                    </a:lnTo>
                    <a:lnTo>
                      <a:pt x="9" y="19"/>
                    </a:lnTo>
                    <a:lnTo>
                      <a:pt x="10" y="17"/>
                    </a:lnTo>
                    <a:lnTo>
                      <a:pt x="10" y="17"/>
                    </a:lnTo>
                    <a:lnTo>
                      <a:pt x="12" y="15"/>
                    </a:lnTo>
                    <a:lnTo>
                      <a:pt x="10" y="11"/>
                    </a:lnTo>
                    <a:lnTo>
                      <a:pt x="9" y="9"/>
                    </a:lnTo>
                    <a:lnTo>
                      <a:pt x="11" y="7"/>
                    </a:lnTo>
                    <a:lnTo>
                      <a:pt x="8" y="4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4" y="2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rgbClr val="7670B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31" name="Freeform 1362">
                <a:extLst>
                  <a:ext uri="{FF2B5EF4-FFF2-40B4-BE49-F238E27FC236}">
                    <a16:creationId xmlns:a16="http://schemas.microsoft.com/office/drawing/2014/main" id="{00000000-0008-0000-0300-00005F0400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" y="742"/>
                <a:ext cx="65" cy="100"/>
              </a:xfrm>
              <a:custGeom>
                <a:avLst/>
                <a:gdLst>
                  <a:gd name="T0" fmla="*/ 20 w 65"/>
                  <a:gd name="T1" fmla="*/ 9 h 100"/>
                  <a:gd name="T2" fmla="*/ 22 w 65"/>
                  <a:gd name="T3" fmla="*/ 12 h 100"/>
                  <a:gd name="T4" fmla="*/ 24 w 65"/>
                  <a:gd name="T5" fmla="*/ 13 h 100"/>
                  <a:gd name="T6" fmla="*/ 27 w 65"/>
                  <a:gd name="T7" fmla="*/ 13 h 100"/>
                  <a:gd name="T8" fmla="*/ 30 w 65"/>
                  <a:gd name="T9" fmla="*/ 14 h 100"/>
                  <a:gd name="T10" fmla="*/ 32 w 65"/>
                  <a:gd name="T11" fmla="*/ 11 h 100"/>
                  <a:gd name="T12" fmla="*/ 35 w 65"/>
                  <a:gd name="T13" fmla="*/ 7 h 100"/>
                  <a:gd name="T14" fmla="*/ 37 w 65"/>
                  <a:gd name="T15" fmla="*/ 2 h 100"/>
                  <a:gd name="T16" fmla="*/ 44 w 65"/>
                  <a:gd name="T17" fmla="*/ 0 h 100"/>
                  <a:gd name="T18" fmla="*/ 49 w 65"/>
                  <a:gd name="T19" fmla="*/ 1 h 100"/>
                  <a:gd name="T20" fmla="*/ 47 w 65"/>
                  <a:gd name="T21" fmla="*/ 8 h 100"/>
                  <a:gd name="T22" fmla="*/ 49 w 65"/>
                  <a:gd name="T23" fmla="*/ 10 h 100"/>
                  <a:gd name="T24" fmla="*/ 0 w 65"/>
                  <a:gd name="T25" fmla="*/ 16 h 100"/>
                  <a:gd name="T26" fmla="*/ 1 w 65"/>
                  <a:gd name="T27" fmla="*/ 18 h 100"/>
                  <a:gd name="T28" fmla="*/ 4 w 65"/>
                  <a:gd name="T29" fmla="*/ 17 h 100"/>
                  <a:gd name="T30" fmla="*/ 6 w 65"/>
                  <a:gd name="T31" fmla="*/ 17 h 100"/>
                  <a:gd name="T32" fmla="*/ 65 w 65"/>
                  <a:gd name="T33" fmla="*/ 13 h 100"/>
                  <a:gd name="T34" fmla="*/ 59 w 65"/>
                  <a:gd name="T35" fmla="*/ 18 h 100"/>
                  <a:gd name="T36" fmla="*/ 56 w 65"/>
                  <a:gd name="T37" fmla="*/ 22 h 100"/>
                  <a:gd name="T38" fmla="*/ 55 w 65"/>
                  <a:gd name="T39" fmla="*/ 27 h 100"/>
                  <a:gd name="T40" fmla="*/ 53 w 65"/>
                  <a:gd name="T41" fmla="*/ 28 h 100"/>
                  <a:gd name="T42" fmla="*/ 52 w 65"/>
                  <a:gd name="T43" fmla="*/ 30 h 100"/>
                  <a:gd name="T44" fmla="*/ 49 w 65"/>
                  <a:gd name="T45" fmla="*/ 37 h 100"/>
                  <a:gd name="T46" fmla="*/ 52 w 65"/>
                  <a:gd name="T47" fmla="*/ 44 h 100"/>
                  <a:gd name="T48" fmla="*/ 51 w 65"/>
                  <a:gd name="T49" fmla="*/ 48 h 100"/>
                  <a:gd name="T50" fmla="*/ 40 w 65"/>
                  <a:gd name="T51" fmla="*/ 58 h 100"/>
                  <a:gd name="T52" fmla="*/ 38 w 65"/>
                  <a:gd name="T53" fmla="*/ 61 h 100"/>
                  <a:gd name="T54" fmla="*/ 35 w 65"/>
                  <a:gd name="T55" fmla="*/ 69 h 100"/>
                  <a:gd name="T56" fmla="*/ 38 w 65"/>
                  <a:gd name="T57" fmla="*/ 74 h 100"/>
                  <a:gd name="T58" fmla="*/ 31 w 65"/>
                  <a:gd name="T59" fmla="*/ 76 h 100"/>
                  <a:gd name="T60" fmla="*/ 33 w 65"/>
                  <a:gd name="T61" fmla="*/ 78 h 100"/>
                  <a:gd name="T62" fmla="*/ 34 w 65"/>
                  <a:gd name="T63" fmla="*/ 78 h 100"/>
                  <a:gd name="T64" fmla="*/ 36 w 65"/>
                  <a:gd name="T65" fmla="*/ 78 h 100"/>
                  <a:gd name="T66" fmla="*/ 36 w 65"/>
                  <a:gd name="T67" fmla="*/ 80 h 100"/>
                  <a:gd name="T68" fmla="*/ 36 w 65"/>
                  <a:gd name="T69" fmla="*/ 82 h 100"/>
                  <a:gd name="T70" fmla="*/ 36 w 65"/>
                  <a:gd name="T71" fmla="*/ 88 h 100"/>
                  <a:gd name="T72" fmla="*/ 36 w 65"/>
                  <a:gd name="T73" fmla="*/ 90 h 100"/>
                  <a:gd name="T74" fmla="*/ 35 w 65"/>
                  <a:gd name="T75" fmla="*/ 91 h 100"/>
                  <a:gd name="T76" fmla="*/ 35 w 65"/>
                  <a:gd name="T77" fmla="*/ 94 h 100"/>
                  <a:gd name="T78" fmla="*/ 31 w 65"/>
                  <a:gd name="T79" fmla="*/ 98 h 100"/>
                  <a:gd name="T80" fmla="*/ 29 w 65"/>
                  <a:gd name="T81" fmla="*/ 99 h 100"/>
                  <a:gd name="T82" fmla="*/ 26 w 65"/>
                  <a:gd name="T83" fmla="*/ 100 h 100"/>
                  <a:gd name="T84" fmla="*/ 50 w 65"/>
                  <a:gd name="T85" fmla="*/ 10 h 100"/>
                  <a:gd name="T86" fmla="*/ 51 w 65"/>
                  <a:gd name="T87" fmla="*/ 9 h 100"/>
                  <a:gd name="T88" fmla="*/ 62 w 65"/>
                  <a:gd name="T89" fmla="*/ 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5" h="100">
                    <a:moveTo>
                      <a:pt x="20" y="9"/>
                    </a:moveTo>
                    <a:lnTo>
                      <a:pt x="20" y="9"/>
                    </a:lnTo>
                    <a:lnTo>
                      <a:pt x="21" y="11"/>
                    </a:lnTo>
                    <a:lnTo>
                      <a:pt x="22" y="12"/>
                    </a:lnTo>
                    <a:lnTo>
                      <a:pt x="22" y="12"/>
                    </a:lnTo>
                    <a:lnTo>
                      <a:pt x="24" y="13"/>
                    </a:lnTo>
                    <a:lnTo>
                      <a:pt x="24" y="14"/>
                    </a:lnTo>
                    <a:lnTo>
                      <a:pt x="27" y="13"/>
                    </a:lnTo>
                    <a:lnTo>
                      <a:pt x="29" y="14"/>
                    </a:lnTo>
                    <a:lnTo>
                      <a:pt x="30" y="14"/>
                    </a:lnTo>
                    <a:lnTo>
                      <a:pt x="31" y="14"/>
                    </a:lnTo>
                    <a:lnTo>
                      <a:pt x="32" y="11"/>
                    </a:lnTo>
                    <a:lnTo>
                      <a:pt x="33" y="8"/>
                    </a:lnTo>
                    <a:lnTo>
                      <a:pt x="35" y="7"/>
                    </a:lnTo>
                    <a:lnTo>
                      <a:pt x="35" y="5"/>
                    </a:lnTo>
                    <a:lnTo>
                      <a:pt x="37" y="2"/>
                    </a:lnTo>
                    <a:lnTo>
                      <a:pt x="41" y="2"/>
                    </a:lnTo>
                    <a:lnTo>
                      <a:pt x="44" y="0"/>
                    </a:lnTo>
                    <a:lnTo>
                      <a:pt x="49" y="0"/>
                    </a:lnTo>
                    <a:lnTo>
                      <a:pt x="49" y="1"/>
                    </a:lnTo>
                    <a:lnTo>
                      <a:pt x="49" y="5"/>
                    </a:lnTo>
                    <a:lnTo>
                      <a:pt x="47" y="8"/>
                    </a:lnTo>
                    <a:lnTo>
                      <a:pt x="48" y="9"/>
                    </a:lnTo>
                    <a:lnTo>
                      <a:pt x="49" y="10"/>
                    </a:lnTo>
                    <a:lnTo>
                      <a:pt x="50" y="10"/>
                    </a:lnTo>
                    <a:moveTo>
                      <a:pt x="0" y="16"/>
                    </a:moveTo>
                    <a:lnTo>
                      <a:pt x="1" y="17"/>
                    </a:lnTo>
                    <a:lnTo>
                      <a:pt x="1" y="18"/>
                    </a:lnTo>
                    <a:lnTo>
                      <a:pt x="3" y="16"/>
                    </a:lnTo>
                    <a:lnTo>
                      <a:pt x="4" y="17"/>
                    </a:lnTo>
                    <a:lnTo>
                      <a:pt x="5" y="16"/>
                    </a:lnTo>
                    <a:lnTo>
                      <a:pt x="6" y="17"/>
                    </a:lnTo>
                    <a:lnTo>
                      <a:pt x="6" y="17"/>
                    </a:lnTo>
                    <a:moveTo>
                      <a:pt x="65" y="13"/>
                    </a:moveTo>
                    <a:lnTo>
                      <a:pt x="61" y="14"/>
                    </a:lnTo>
                    <a:lnTo>
                      <a:pt x="59" y="18"/>
                    </a:lnTo>
                    <a:lnTo>
                      <a:pt x="57" y="17"/>
                    </a:lnTo>
                    <a:lnTo>
                      <a:pt x="56" y="22"/>
                    </a:lnTo>
                    <a:lnTo>
                      <a:pt x="57" y="25"/>
                    </a:lnTo>
                    <a:lnTo>
                      <a:pt x="55" y="27"/>
                    </a:lnTo>
                    <a:lnTo>
                      <a:pt x="52" y="28"/>
                    </a:lnTo>
                    <a:lnTo>
                      <a:pt x="53" y="28"/>
                    </a:lnTo>
                    <a:lnTo>
                      <a:pt x="54" y="30"/>
                    </a:lnTo>
                    <a:lnTo>
                      <a:pt x="52" y="30"/>
                    </a:lnTo>
                    <a:lnTo>
                      <a:pt x="51" y="31"/>
                    </a:lnTo>
                    <a:lnTo>
                      <a:pt x="49" y="37"/>
                    </a:lnTo>
                    <a:lnTo>
                      <a:pt x="49" y="43"/>
                    </a:lnTo>
                    <a:lnTo>
                      <a:pt x="52" y="44"/>
                    </a:lnTo>
                    <a:lnTo>
                      <a:pt x="50" y="46"/>
                    </a:lnTo>
                    <a:lnTo>
                      <a:pt x="51" y="48"/>
                    </a:lnTo>
                    <a:lnTo>
                      <a:pt x="42" y="55"/>
                    </a:lnTo>
                    <a:lnTo>
                      <a:pt x="40" y="58"/>
                    </a:lnTo>
                    <a:lnTo>
                      <a:pt x="38" y="60"/>
                    </a:lnTo>
                    <a:lnTo>
                      <a:pt x="38" y="61"/>
                    </a:lnTo>
                    <a:lnTo>
                      <a:pt x="39" y="62"/>
                    </a:lnTo>
                    <a:lnTo>
                      <a:pt x="35" y="69"/>
                    </a:lnTo>
                    <a:lnTo>
                      <a:pt x="37" y="69"/>
                    </a:lnTo>
                    <a:lnTo>
                      <a:pt x="38" y="74"/>
                    </a:lnTo>
                    <a:lnTo>
                      <a:pt x="33" y="75"/>
                    </a:lnTo>
                    <a:lnTo>
                      <a:pt x="31" y="76"/>
                    </a:lnTo>
                    <a:lnTo>
                      <a:pt x="32" y="77"/>
                    </a:lnTo>
                    <a:lnTo>
                      <a:pt x="33" y="78"/>
                    </a:lnTo>
                    <a:lnTo>
                      <a:pt x="33" y="79"/>
                    </a:lnTo>
                    <a:lnTo>
                      <a:pt x="34" y="78"/>
                    </a:lnTo>
                    <a:lnTo>
                      <a:pt x="36" y="79"/>
                    </a:lnTo>
                    <a:lnTo>
                      <a:pt x="36" y="78"/>
                    </a:lnTo>
                    <a:lnTo>
                      <a:pt x="37" y="78"/>
                    </a:lnTo>
                    <a:lnTo>
                      <a:pt x="36" y="80"/>
                    </a:lnTo>
                    <a:lnTo>
                      <a:pt x="36" y="80"/>
                    </a:lnTo>
                    <a:lnTo>
                      <a:pt x="36" y="82"/>
                    </a:lnTo>
                    <a:lnTo>
                      <a:pt x="35" y="86"/>
                    </a:lnTo>
                    <a:lnTo>
                      <a:pt x="36" y="88"/>
                    </a:lnTo>
                    <a:lnTo>
                      <a:pt x="36" y="89"/>
                    </a:lnTo>
                    <a:lnTo>
                      <a:pt x="36" y="90"/>
                    </a:lnTo>
                    <a:lnTo>
                      <a:pt x="35" y="91"/>
                    </a:lnTo>
                    <a:lnTo>
                      <a:pt x="35" y="91"/>
                    </a:lnTo>
                    <a:lnTo>
                      <a:pt x="35" y="92"/>
                    </a:lnTo>
                    <a:lnTo>
                      <a:pt x="35" y="94"/>
                    </a:lnTo>
                    <a:lnTo>
                      <a:pt x="33" y="97"/>
                    </a:lnTo>
                    <a:lnTo>
                      <a:pt x="31" y="98"/>
                    </a:lnTo>
                    <a:lnTo>
                      <a:pt x="30" y="99"/>
                    </a:lnTo>
                    <a:lnTo>
                      <a:pt x="29" y="99"/>
                    </a:lnTo>
                    <a:lnTo>
                      <a:pt x="28" y="99"/>
                    </a:lnTo>
                    <a:lnTo>
                      <a:pt x="26" y="100"/>
                    </a:lnTo>
                    <a:lnTo>
                      <a:pt x="26" y="100"/>
                    </a:lnTo>
                    <a:moveTo>
                      <a:pt x="50" y="10"/>
                    </a:moveTo>
                    <a:lnTo>
                      <a:pt x="51" y="10"/>
                    </a:lnTo>
                    <a:lnTo>
                      <a:pt x="51" y="9"/>
                    </a:lnTo>
                    <a:lnTo>
                      <a:pt x="58" y="6"/>
                    </a:lnTo>
                    <a:lnTo>
                      <a:pt x="62" y="6"/>
                    </a:lnTo>
                  </a:path>
                </a:pathLst>
              </a:custGeom>
              <a:noFill/>
              <a:ln w="9525" cap="rnd">
                <a:solidFill>
                  <a:srgbClr val="7670B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32" name="Freeform 1363">
                <a:extLst>
                  <a:ext uri="{FF2B5EF4-FFF2-40B4-BE49-F238E27FC236}">
                    <a16:creationId xmlns:a16="http://schemas.microsoft.com/office/drawing/2014/main" id="{00000000-0008-0000-0300-0000600400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" y="692"/>
                <a:ext cx="82" cy="67"/>
              </a:xfrm>
              <a:custGeom>
                <a:avLst/>
                <a:gdLst>
                  <a:gd name="T0" fmla="*/ 1 w 82"/>
                  <a:gd name="T1" fmla="*/ 67 h 67"/>
                  <a:gd name="T2" fmla="*/ 0 w 82"/>
                  <a:gd name="T3" fmla="*/ 67 h 67"/>
                  <a:gd name="T4" fmla="*/ 1 w 82"/>
                  <a:gd name="T5" fmla="*/ 67 h 67"/>
                  <a:gd name="T6" fmla="*/ 75 w 82"/>
                  <a:gd name="T7" fmla="*/ 0 h 67"/>
                  <a:gd name="T8" fmla="*/ 74 w 82"/>
                  <a:gd name="T9" fmla="*/ 0 h 67"/>
                  <a:gd name="T10" fmla="*/ 75 w 82"/>
                  <a:gd name="T11" fmla="*/ 0 h 67"/>
                  <a:gd name="T12" fmla="*/ 77 w 82"/>
                  <a:gd name="T13" fmla="*/ 1 h 67"/>
                  <a:gd name="T14" fmla="*/ 80 w 82"/>
                  <a:gd name="T15" fmla="*/ 3 h 67"/>
                  <a:gd name="T16" fmla="*/ 80 w 82"/>
                  <a:gd name="T17" fmla="*/ 8 h 67"/>
                  <a:gd name="T18" fmla="*/ 80 w 82"/>
                  <a:gd name="T19" fmla="*/ 8 h 67"/>
                  <a:gd name="T20" fmla="*/ 82 w 82"/>
                  <a:gd name="T21" fmla="*/ 10 h 67"/>
                  <a:gd name="T22" fmla="*/ 80 w 82"/>
                  <a:gd name="T23" fmla="*/ 17 h 67"/>
                  <a:gd name="T24" fmla="*/ 80 w 82"/>
                  <a:gd name="T25" fmla="*/ 17 h 67"/>
                  <a:gd name="T26" fmla="*/ 79 w 82"/>
                  <a:gd name="T27" fmla="*/ 24 h 67"/>
                  <a:gd name="T28" fmla="*/ 79 w 82"/>
                  <a:gd name="T29" fmla="*/ 25 h 67"/>
                  <a:gd name="T30" fmla="*/ 76 w 82"/>
                  <a:gd name="T31" fmla="*/ 28 h 67"/>
                  <a:gd name="T32" fmla="*/ 75 w 82"/>
                  <a:gd name="T33" fmla="*/ 32 h 67"/>
                  <a:gd name="T34" fmla="*/ 71 w 82"/>
                  <a:gd name="T35" fmla="*/ 3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2" h="67">
                    <a:moveTo>
                      <a:pt x="1" y="67"/>
                    </a:moveTo>
                    <a:lnTo>
                      <a:pt x="0" y="67"/>
                    </a:lnTo>
                    <a:lnTo>
                      <a:pt x="1" y="67"/>
                    </a:lnTo>
                    <a:moveTo>
                      <a:pt x="75" y="0"/>
                    </a:moveTo>
                    <a:lnTo>
                      <a:pt x="74" y="0"/>
                    </a:lnTo>
                    <a:lnTo>
                      <a:pt x="75" y="0"/>
                    </a:lnTo>
                    <a:lnTo>
                      <a:pt x="77" y="1"/>
                    </a:lnTo>
                    <a:lnTo>
                      <a:pt x="80" y="3"/>
                    </a:lnTo>
                    <a:lnTo>
                      <a:pt x="80" y="8"/>
                    </a:lnTo>
                    <a:lnTo>
                      <a:pt x="80" y="8"/>
                    </a:lnTo>
                    <a:lnTo>
                      <a:pt x="82" y="10"/>
                    </a:lnTo>
                    <a:lnTo>
                      <a:pt x="80" y="17"/>
                    </a:lnTo>
                    <a:lnTo>
                      <a:pt x="80" y="17"/>
                    </a:lnTo>
                    <a:lnTo>
                      <a:pt x="79" y="24"/>
                    </a:lnTo>
                    <a:lnTo>
                      <a:pt x="79" y="25"/>
                    </a:lnTo>
                    <a:lnTo>
                      <a:pt x="76" y="28"/>
                    </a:lnTo>
                    <a:lnTo>
                      <a:pt x="75" y="32"/>
                    </a:lnTo>
                    <a:lnTo>
                      <a:pt x="71" y="37"/>
                    </a:lnTo>
                  </a:path>
                </a:pathLst>
              </a:custGeom>
              <a:noFill/>
              <a:ln w="9525" cap="rnd">
                <a:solidFill>
                  <a:srgbClr val="7670B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33" name="Freeform 1364">
                <a:extLst>
                  <a:ext uri="{FF2B5EF4-FFF2-40B4-BE49-F238E27FC236}">
                    <a16:creationId xmlns:a16="http://schemas.microsoft.com/office/drawing/2014/main" id="{00000000-0008-0000-0300-0000610400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" y="596"/>
                <a:ext cx="80" cy="96"/>
              </a:xfrm>
              <a:custGeom>
                <a:avLst/>
                <a:gdLst>
                  <a:gd name="T0" fmla="*/ 79 w 80"/>
                  <a:gd name="T1" fmla="*/ 72 h 96"/>
                  <a:gd name="T2" fmla="*/ 78 w 80"/>
                  <a:gd name="T3" fmla="*/ 73 h 96"/>
                  <a:gd name="T4" fmla="*/ 80 w 80"/>
                  <a:gd name="T5" fmla="*/ 75 h 96"/>
                  <a:gd name="T6" fmla="*/ 79 w 80"/>
                  <a:gd name="T7" fmla="*/ 77 h 96"/>
                  <a:gd name="T8" fmla="*/ 78 w 80"/>
                  <a:gd name="T9" fmla="*/ 77 h 96"/>
                  <a:gd name="T10" fmla="*/ 78 w 80"/>
                  <a:gd name="T11" fmla="*/ 79 h 96"/>
                  <a:gd name="T12" fmla="*/ 76 w 80"/>
                  <a:gd name="T13" fmla="*/ 78 h 96"/>
                  <a:gd name="T14" fmla="*/ 76 w 80"/>
                  <a:gd name="T15" fmla="*/ 78 h 96"/>
                  <a:gd name="T16" fmla="*/ 72 w 80"/>
                  <a:gd name="T17" fmla="*/ 83 h 96"/>
                  <a:gd name="T18" fmla="*/ 68 w 80"/>
                  <a:gd name="T19" fmla="*/ 83 h 96"/>
                  <a:gd name="T20" fmla="*/ 67 w 80"/>
                  <a:gd name="T21" fmla="*/ 81 h 96"/>
                  <a:gd name="T22" fmla="*/ 64 w 80"/>
                  <a:gd name="T23" fmla="*/ 82 h 96"/>
                  <a:gd name="T24" fmla="*/ 63 w 80"/>
                  <a:gd name="T25" fmla="*/ 84 h 96"/>
                  <a:gd name="T26" fmla="*/ 62 w 80"/>
                  <a:gd name="T27" fmla="*/ 86 h 96"/>
                  <a:gd name="T28" fmla="*/ 60 w 80"/>
                  <a:gd name="T29" fmla="*/ 89 h 96"/>
                  <a:gd name="T30" fmla="*/ 61 w 80"/>
                  <a:gd name="T31" fmla="*/ 91 h 96"/>
                  <a:gd name="T32" fmla="*/ 60 w 80"/>
                  <a:gd name="T33" fmla="*/ 92 h 96"/>
                  <a:gd name="T34" fmla="*/ 57 w 80"/>
                  <a:gd name="T35" fmla="*/ 91 h 96"/>
                  <a:gd name="T36" fmla="*/ 56 w 80"/>
                  <a:gd name="T37" fmla="*/ 92 h 96"/>
                  <a:gd name="T38" fmla="*/ 55 w 80"/>
                  <a:gd name="T39" fmla="*/ 93 h 96"/>
                  <a:gd name="T40" fmla="*/ 52 w 80"/>
                  <a:gd name="T41" fmla="*/ 96 h 96"/>
                  <a:gd name="T42" fmla="*/ 41 w 80"/>
                  <a:gd name="T43" fmla="*/ 9 h 96"/>
                  <a:gd name="T44" fmla="*/ 43 w 80"/>
                  <a:gd name="T45" fmla="*/ 10 h 96"/>
                  <a:gd name="T46" fmla="*/ 46 w 80"/>
                  <a:gd name="T47" fmla="*/ 9 h 96"/>
                  <a:gd name="T48" fmla="*/ 49 w 80"/>
                  <a:gd name="T49" fmla="*/ 9 h 96"/>
                  <a:gd name="T50" fmla="*/ 50 w 80"/>
                  <a:gd name="T51" fmla="*/ 8 h 96"/>
                  <a:gd name="T52" fmla="*/ 53 w 80"/>
                  <a:gd name="T53" fmla="*/ 8 h 96"/>
                  <a:gd name="T54" fmla="*/ 55 w 80"/>
                  <a:gd name="T55" fmla="*/ 7 h 96"/>
                  <a:gd name="T56" fmla="*/ 55 w 80"/>
                  <a:gd name="T57" fmla="*/ 8 h 96"/>
                  <a:gd name="T58" fmla="*/ 58 w 80"/>
                  <a:gd name="T59" fmla="*/ 9 h 96"/>
                  <a:gd name="T60" fmla="*/ 2 w 80"/>
                  <a:gd name="T61" fmla="*/ 0 h 96"/>
                  <a:gd name="T62" fmla="*/ 2 w 80"/>
                  <a:gd name="T63" fmla="*/ 1 h 96"/>
                  <a:gd name="T64" fmla="*/ 3 w 80"/>
                  <a:gd name="T65" fmla="*/ 0 h 96"/>
                  <a:gd name="T66" fmla="*/ 3 w 80"/>
                  <a:gd name="T67" fmla="*/ 2 h 96"/>
                  <a:gd name="T68" fmla="*/ 2 w 80"/>
                  <a:gd name="T69" fmla="*/ 2 h 96"/>
                  <a:gd name="T70" fmla="*/ 0 w 80"/>
                  <a:gd name="T71" fmla="*/ 4 h 96"/>
                  <a:gd name="T72" fmla="*/ 1 w 80"/>
                  <a:gd name="T73" fmla="*/ 3 h 96"/>
                  <a:gd name="T74" fmla="*/ 2 w 80"/>
                  <a:gd name="T75" fmla="*/ 4 h 96"/>
                  <a:gd name="T76" fmla="*/ 3 w 80"/>
                  <a:gd name="T77" fmla="*/ 5 h 96"/>
                  <a:gd name="T78" fmla="*/ 8 w 80"/>
                  <a:gd name="T79" fmla="*/ 5 h 96"/>
                  <a:gd name="T80" fmla="*/ 9 w 80"/>
                  <a:gd name="T81" fmla="*/ 4 h 96"/>
                  <a:gd name="T82" fmla="*/ 11 w 80"/>
                  <a:gd name="T83" fmla="*/ 6 h 96"/>
                  <a:gd name="T84" fmla="*/ 16 w 80"/>
                  <a:gd name="T85" fmla="*/ 5 h 96"/>
                  <a:gd name="T86" fmla="*/ 17 w 80"/>
                  <a:gd name="T87" fmla="*/ 5 h 96"/>
                  <a:gd name="T88" fmla="*/ 18 w 80"/>
                  <a:gd name="T89" fmla="*/ 7 h 96"/>
                  <a:gd name="T90" fmla="*/ 18 w 80"/>
                  <a:gd name="T91" fmla="*/ 7 h 96"/>
                  <a:gd name="T92" fmla="*/ 21 w 80"/>
                  <a:gd name="T93" fmla="*/ 7 h 96"/>
                  <a:gd name="T94" fmla="*/ 21 w 80"/>
                  <a:gd name="T95" fmla="*/ 7 h 96"/>
                  <a:gd name="T96" fmla="*/ 21 w 80"/>
                  <a:gd name="T97" fmla="*/ 7 h 96"/>
                  <a:gd name="T98" fmla="*/ 21 w 80"/>
                  <a:gd name="T99" fmla="*/ 6 h 96"/>
                  <a:gd name="T100" fmla="*/ 21 w 80"/>
                  <a:gd name="T101" fmla="*/ 6 h 96"/>
                  <a:gd name="T102" fmla="*/ 21 w 80"/>
                  <a:gd name="T103" fmla="*/ 6 h 96"/>
                  <a:gd name="T104" fmla="*/ 23 w 80"/>
                  <a:gd name="T105" fmla="*/ 4 h 96"/>
                  <a:gd name="T106" fmla="*/ 25 w 80"/>
                  <a:gd name="T107" fmla="*/ 5 h 96"/>
                  <a:gd name="T108" fmla="*/ 25 w 80"/>
                  <a:gd name="T109" fmla="*/ 6 h 96"/>
                  <a:gd name="T110" fmla="*/ 24 w 80"/>
                  <a:gd name="T111" fmla="*/ 6 h 96"/>
                  <a:gd name="T112" fmla="*/ 26 w 80"/>
                  <a:gd name="T113" fmla="*/ 8 h 96"/>
                  <a:gd name="T114" fmla="*/ 27 w 80"/>
                  <a:gd name="T115" fmla="*/ 8 h 96"/>
                  <a:gd name="T116" fmla="*/ 29 w 80"/>
                  <a:gd name="T117" fmla="*/ 7 h 96"/>
                  <a:gd name="T118" fmla="*/ 29 w 80"/>
                  <a:gd name="T119" fmla="*/ 7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0" h="96">
                    <a:moveTo>
                      <a:pt x="79" y="72"/>
                    </a:moveTo>
                    <a:lnTo>
                      <a:pt x="78" y="73"/>
                    </a:lnTo>
                    <a:lnTo>
                      <a:pt x="80" y="75"/>
                    </a:lnTo>
                    <a:lnTo>
                      <a:pt x="79" y="77"/>
                    </a:lnTo>
                    <a:lnTo>
                      <a:pt x="78" y="77"/>
                    </a:lnTo>
                    <a:lnTo>
                      <a:pt x="78" y="79"/>
                    </a:lnTo>
                    <a:lnTo>
                      <a:pt x="76" y="78"/>
                    </a:lnTo>
                    <a:lnTo>
                      <a:pt x="76" y="78"/>
                    </a:lnTo>
                    <a:lnTo>
                      <a:pt x="72" y="83"/>
                    </a:lnTo>
                    <a:lnTo>
                      <a:pt x="68" y="83"/>
                    </a:lnTo>
                    <a:lnTo>
                      <a:pt x="67" y="81"/>
                    </a:lnTo>
                    <a:lnTo>
                      <a:pt x="64" y="82"/>
                    </a:lnTo>
                    <a:lnTo>
                      <a:pt x="63" y="84"/>
                    </a:lnTo>
                    <a:lnTo>
                      <a:pt x="62" y="86"/>
                    </a:lnTo>
                    <a:lnTo>
                      <a:pt x="60" y="89"/>
                    </a:lnTo>
                    <a:lnTo>
                      <a:pt x="61" y="91"/>
                    </a:lnTo>
                    <a:lnTo>
                      <a:pt x="60" y="92"/>
                    </a:lnTo>
                    <a:lnTo>
                      <a:pt x="57" y="91"/>
                    </a:lnTo>
                    <a:lnTo>
                      <a:pt x="56" y="92"/>
                    </a:lnTo>
                    <a:lnTo>
                      <a:pt x="55" y="93"/>
                    </a:lnTo>
                    <a:lnTo>
                      <a:pt x="52" y="96"/>
                    </a:lnTo>
                    <a:moveTo>
                      <a:pt x="41" y="9"/>
                    </a:moveTo>
                    <a:lnTo>
                      <a:pt x="43" y="10"/>
                    </a:lnTo>
                    <a:lnTo>
                      <a:pt x="46" y="9"/>
                    </a:lnTo>
                    <a:lnTo>
                      <a:pt x="49" y="9"/>
                    </a:lnTo>
                    <a:lnTo>
                      <a:pt x="50" y="8"/>
                    </a:lnTo>
                    <a:lnTo>
                      <a:pt x="53" y="8"/>
                    </a:lnTo>
                    <a:lnTo>
                      <a:pt x="55" y="7"/>
                    </a:lnTo>
                    <a:lnTo>
                      <a:pt x="55" y="8"/>
                    </a:lnTo>
                    <a:lnTo>
                      <a:pt x="58" y="9"/>
                    </a:lnTo>
                    <a:moveTo>
                      <a:pt x="2" y="0"/>
                    </a:moveTo>
                    <a:lnTo>
                      <a:pt x="2" y="1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2" y="4"/>
                    </a:lnTo>
                    <a:lnTo>
                      <a:pt x="3" y="5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1" y="6"/>
                    </a:lnTo>
                    <a:lnTo>
                      <a:pt x="16" y="5"/>
                    </a:lnTo>
                    <a:lnTo>
                      <a:pt x="17" y="5"/>
                    </a:lnTo>
                    <a:lnTo>
                      <a:pt x="18" y="7"/>
                    </a:lnTo>
                    <a:lnTo>
                      <a:pt x="18" y="7"/>
                    </a:lnTo>
                    <a:lnTo>
                      <a:pt x="21" y="7"/>
                    </a:lnTo>
                    <a:lnTo>
                      <a:pt x="21" y="7"/>
                    </a:lnTo>
                    <a:lnTo>
                      <a:pt x="21" y="7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23" y="4"/>
                    </a:lnTo>
                    <a:lnTo>
                      <a:pt x="25" y="5"/>
                    </a:lnTo>
                    <a:lnTo>
                      <a:pt x="25" y="6"/>
                    </a:lnTo>
                    <a:lnTo>
                      <a:pt x="24" y="6"/>
                    </a:lnTo>
                    <a:lnTo>
                      <a:pt x="26" y="8"/>
                    </a:lnTo>
                    <a:lnTo>
                      <a:pt x="27" y="8"/>
                    </a:lnTo>
                    <a:lnTo>
                      <a:pt x="29" y="7"/>
                    </a:lnTo>
                    <a:lnTo>
                      <a:pt x="29" y="7"/>
                    </a:lnTo>
                  </a:path>
                </a:pathLst>
              </a:custGeom>
              <a:noFill/>
              <a:ln w="9525" cap="rnd">
                <a:solidFill>
                  <a:srgbClr val="7670B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34" name="Freeform 1365">
                <a:extLst>
                  <a:ext uri="{FF2B5EF4-FFF2-40B4-BE49-F238E27FC236}">
                    <a16:creationId xmlns:a16="http://schemas.microsoft.com/office/drawing/2014/main" id="{00000000-0008-0000-0300-0000620400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4" y="518"/>
                <a:ext cx="3" cy="14"/>
              </a:xfrm>
              <a:custGeom>
                <a:avLst/>
                <a:gdLst>
                  <a:gd name="T0" fmla="*/ 1 w 3"/>
                  <a:gd name="T1" fmla="*/ 14 h 14"/>
                  <a:gd name="T2" fmla="*/ 1 w 3"/>
                  <a:gd name="T3" fmla="*/ 14 h 14"/>
                  <a:gd name="T4" fmla="*/ 0 w 3"/>
                  <a:gd name="T5" fmla="*/ 0 h 14"/>
                  <a:gd name="T6" fmla="*/ 1 w 3"/>
                  <a:gd name="T7" fmla="*/ 3 h 14"/>
                  <a:gd name="T8" fmla="*/ 1 w 3"/>
                  <a:gd name="T9" fmla="*/ 4 h 14"/>
                  <a:gd name="T10" fmla="*/ 1 w 3"/>
                  <a:gd name="T11" fmla="*/ 4 h 14"/>
                  <a:gd name="T12" fmla="*/ 3 w 3"/>
                  <a:gd name="T13" fmla="*/ 4 h 14"/>
                  <a:gd name="T14" fmla="*/ 3 w 3"/>
                  <a:gd name="T15" fmla="*/ 5 h 14"/>
                  <a:gd name="T16" fmla="*/ 3 w 3"/>
                  <a:gd name="T17" fmla="*/ 6 h 14"/>
                  <a:gd name="T18" fmla="*/ 2 w 3"/>
                  <a:gd name="T19" fmla="*/ 9 h 14"/>
                  <a:gd name="T20" fmla="*/ 2 w 3"/>
                  <a:gd name="T21" fmla="*/ 9 h 14"/>
                  <a:gd name="T22" fmla="*/ 1 w 3"/>
                  <a:gd name="T23" fmla="*/ 11 h 14"/>
                  <a:gd name="T24" fmla="*/ 2 w 3"/>
                  <a:gd name="T25" fmla="*/ 14 h 14"/>
                  <a:gd name="T26" fmla="*/ 1 w 3"/>
                  <a:gd name="T2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" h="14">
                    <a:moveTo>
                      <a:pt x="1" y="14"/>
                    </a:moveTo>
                    <a:lnTo>
                      <a:pt x="1" y="14"/>
                    </a:lnTo>
                    <a:moveTo>
                      <a:pt x="0" y="0"/>
                    </a:move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3" y="6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1" y="11"/>
                    </a:lnTo>
                    <a:lnTo>
                      <a:pt x="2" y="14"/>
                    </a:lnTo>
                    <a:lnTo>
                      <a:pt x="1" y="14"/>
                    </a:lnTo>
                  </a:path>
                </a:pathLst>
              </a:custGeom>
              <a:noFill/>
              <a:ln w="9525" cap="rnd">
                <a:solidFill>
                  <a:srgbClr val="7670B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35" name="Freeform 1366">
                <a:extLst>
                  <a:ext uri="{FF2B5EF4-FFF2-40B4-BE49-F238E27FC236}">
                    <a16:creationId xmlns:a16="http://schemas.microsoft.com/office/drawing/2014/main" id="{00000000-0008-0000-0300-000063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" y="518"/>
                <a:ext cx="3" cy="14"/>
              </a:xfrm>
              <a:custGeom>
                <a:avLst/>
                <a:gdLst>
                  <a:gd name="T0" fmla="*/ 1 w 3"/>
                  <a:gd name="T1" fmla="*/ 14 h 14"/>
                  <a:gd name="T2" fmla="*/ 2 w 3"/>
                  <a:gd name="T3" fmla="*/ 14 h 14"/>
                  <a:gd name="T4" fmla="*/ 1 w 3"/>
                  <a:gd name="T5" fmla="*/ 11 h 14"/>
                  <a:gd name="T6" fmla="*/ 2 w 3"/>
                  <a:gd name="T7" fmla="*/ 9 h 14"/>
                  <a:gd name="T8" fmla="*/ 2 w 3"/>
                  <a:gd name="T9" fmla="*/ 9 h 14"/>
                  <a:gd name="T10" fmla="*/ 3 w 3"/>
                  <a:gd name="T11" fmla="*/ 6 h 14"/>
                  <a:gd name="T12" fmla="*/ 3 w 3"/>
                  <a:gd name="T13" fmla="*/ 5 h 14"/>
                  <a:gd name="T14" fmla="*/ 3 w 3"/>
                  <a:gd name="T15" fmla="*/ 4 h 14"/>
                  <a:gd name="T16" fmla="*/ 1 w 3"/>
                  <a:gd name="T17" fmla="*/ 4 h 14"/>
                  <a:gd name="T18" fmla="*/ 1 w 3"/>
                  <a:gd name="T19" fmla="*/ 4 h 14"/>
                  <a:gd name="T20" fmla="*/ 1 w 3"/>
                  <a:gd name="T21" fmla="*/ 3 h 14"/>
                  <a:gd name="T22" fmla="*/ 0 w 3"/>
                  <a:gd name="T2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14">
                    <a:moveTo>
                      <a:pt x="1" y="14"/>
                    </a:moveTo>
                    <a:lnTo>
                      <a:pt x="2" y="14"/>
                    </a:lnTo>
                    <a:lnTo>
                      <a:pt x="1" y="11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rgbClr val="7670B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36" name="Freeform 1367">
                <a:extLst>
                  <a:ext uri="{FF2B5EF4-FFF2-40B4-BE49-F238E27FC236}">
                    <a16:creationId xmlns:a16="http://schemas.microsoft.com/office/drawing/2014/main" id="{00000000-0008-0000-0300-000064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" y="413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0 h 2"/>
                  <a:gd name="T4" fmla="*/ 1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2"/>
                    </a:lnTo>
                  </a:path>
                </a:pathLst>
              </a:custGeom>
              <a:noFill/>
              <a:ln w="9525" cap="rnd">
                <a:solidFill>
                  <a:srgbClr val="7670B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37" name="Freeform 1368">
                <a:extLst>
                  <a:ext uri="{FF2B5EF4-FFF2-40B4-BE49-F238E27FC236}">
                    <a16:creationId xmlns:a16="http://schemas.microsoft.com/office/drawing/2014/main" id="{00000000-0008-0000-0300-000065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" y="413"/>
                <a:ext cx="8" cy="10"/>
              </a:xfrm>
              <a:custGeom>
                <a:avLst/>
                <a:gdLst>
                  <a:gd name="T0" fmla="*/ 8 w 8"/>
                  <a:gd name="T1" fmla="*/ 10 h 10"/>
                  <a:gd name="T2" fmla="*/ 8 w 8"/>
                  <a:gd name="T3" fmla="*/ 9 h 10"/>
                  <a:gd name="T4" fmla="*/ 7 w 8"/>
                  <a:gd name="T5" fmla="*/ 9 h 10"/>
                  <a:gd name="T6" fmla="*/ 7 w 8"/>
                  <a:gd name="T7" fmla="*/ 10 h 10"/>
                  <a:gd name="T8" fmla="*/ 6 w 8"/>
                  <a:gd name="T9" fmla="*/ 10 h 10"/>
                  <a:gd name="T10" fmla="*/ 5 w 8"/>
                  <a:gd name="T11" fmla="*/ 9 h 10"/>
                  <a:gd name="T12" fmla="*/ 5 w 8"/>
                  <a:gd name="T13" fmla="*/ 6 h 10"/>
                  <a:gd name="T14" fmla="*/ 5 w 8"/>
                  <a:gd name="T15" fmla="*/ 6 h 10"/>
                  <a:gd name="T16" fmla="*/ 5 w 8"/>
                  <a:gd name="T17" fmla="*/ 6 h 10"/>
                  <a:gd name="T18" fmla="*/ 4 w 8"/>
                  <a:gd name="T19" fmla="*/ 5 h 10"/>
                  <a:gd name="T20" fmla="*/ 3 w 8"/>
                  <a:gd name="T21" fmla="*/ 5 h 10"/>
                  <a:gd name="T22" fmla="*/ 2 w 8"/>
                  <a:gd name="T23" fmla="*/ 5 h 10"/>
                  <a:gd name="T24" fmla="*/ 0 w 8"/>
                  <a:gd name="T25" fmla="*/ 5 h 10"/>
                  <a:gd name="T26" fmla="*/ 3 w 8"/>
                  <a:gd name="T27" fmla="*/ 2 h 10"/>
                  <a:gd name="T28" fmla="*/ 3 w 8"/>
                  <a:gd name="T29" fmla="*/ 0 h 10"/>
                  <a:gd name="T30" fmla="*/ 3 w 8"/>
                  <a:gd name="T31" fmla="*/ 0 h 10"/>
                  <a:gd name="T32" fmla="*/ 2 w 8"/>
                  <a:gd name="T3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" h="10">
                    <a:moveTo>
                      <a:pt x="8" y="10"/>
                    </a:moveTo>
                    <a:lnTo>
                      <a:pt x="8" y="9"/>
                    </a:lnTo>
                    <a:lnTo>
                      <a:pt x="7" y="9"/>
                    </a:lnTo>
                    <a:lnTo>
                      <a:pt x="7" y="10"/>
                    </a:lnTo>
                    <a:lnTo>
                      <a:pt x="6" y="10"/>
                    </a:ln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</a:path>
                </a:pathLst>
              </a:custGeom>
              <a:noFill/>
              <a:ln w="9525" cap="rnd">
                <a:solidFill>
                  <a:srgbClr val="7670B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38" name="Freeform 1369">
                <a:extLst>
                  <a:ext uri="{FF2B5EF4-FFF2-40B4-BE49-F238E27FC236}">
                    <a16:creationId xmlns:a16="http://schemas.microsoft.com/office/drawing/2014/main" id="{00000000-0008-0000-0300-000066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" y="416"/>
                <a:ext cx="58" cy="12"/>
              </a:xfrm>
              <a:custGeom>
                <a:avLst/>
                <a:gdLst>
                  <a:gd name="T0" fmla="*/ 58 w 58"/>
                  <a:gd name="T1" fmla="*/ 1 h 12"/>
                  <a:gd name="T2" fmla="*/ 54 w 58"/>
                  <a:gd name="T3" fmla="*/ 0 h 12"/>
                  <a:gd name="T4" fmla="*/ 51 w 58"/>
                  <a:gd name="T5" fmla="*/ 1 h 12"/>
                  <a:gd name="T6" fmla="*/ 50 w 58"/>
                  <a:gd name="T7" fmla="*/ 0 h 12"/>
                  <a:gd name="T8" fmla="*/ 40 w 58"/>
                  <a:gd name="T9" fmla="*/ 2 h 12"/>
                  <a:gd name="T10" fmla="*/ 39 w 58"/>
                  <a:gd name="T11" fmla="*/ 2 h 12"/>
                  <a:gd name="T12" fmla="*/ 37 w 58"/>
                  <a:gd name="T13" fmla="*/ 1 h 12"/>
                  <a:gd name="T14" fmla="*/ 33 w 58"/>
                  <a:gd name="T15" fmla="*/ 2 h 12"/>
                  <a:gd name="T16" fmla="*/ 33 w 58"/>
                  <a:gd name="T17" fmla="*/ 2 h 12"/>
                  <a:gd name="T18" fmla="*/ 32 w 58"/>
                  <a:gd name="T19" fmla="*/ 2 h 12"/>
                  <a:gd name="T20" fmla="*/ 31 w 58"/>
                  <a:gd name="T21" fmla="*/ 2 h 12"/>
                  <a:gd name="T22" fmla="*/ 28 w 58"/>
                  <a:gd name="T23" fmla="*/ 1 h 12"/>
                  <a:gd name="T24" fmla="*/ 25 w 58"/>
                  <a:gd name="T25" fmla="*/ 1 h 12"/>
                  <a:gd name="T26" fmla="*/ 24 w 58"/>
                  <a:gd name="T27" fmla="*/ 3 h 12"/>
                  <a:gd name="T28" fmla="*/ 22 w 58"/>
                  <a:gd name="T29" fmla="*/ 4 h 12"/>
                  <a:gd name="T30" fmla="*/ 21 w 58"/>
                  <a:gd name="T31" fmla="*/ 6 h 12"/>
                  <a:gd name="T32" fmla="*/ 20 w 58"/>
                  <a:gd name="T33" fmla="*/ 6 h 12"/>
                  <a:gd name="T34" fmla="*/ 21 w 58"/>
                  <a:gd name="T35" fmla="*/ 8 h 12"/>
                  <a:gd name="T36" fmla="*/ 20 w 58"/>
                  <a:gd name="T37" fmla="*/ 9 h 12"/>
                  <a:gd name="T38" fmla="*/ 19 w 58"/>
                  <a:gd name="T39" fmla="*/ 9 h 12"/>
                  <a:gd name="T40" fmla="*/ 16 w 58"/>
                  <a:gd name="T41" fmla="*/ 10 h 12"/>
                  <a:gd name="T42" fmla="*/ 15 w 58"/>
                  <a:gd name="T43" fmla="*/ 12 h 12"/>
                  <a:gd name="T44" fmla="*/ 14 w 58"/>
                  <a:gd name="T45" fmla="*/ 11 h 12"/>
                  <a:gd name="T46" fmla="*/ 12 w 58"/>
                  <a:gd name="T47" fmla="*/ 12 h 12"/>
                  <a:gd name="T48" fmla="*/ 11 w 58"/>
                  <a:gd name="T49" fmla="*/ 9 h 12"/>
                  <a:gd name="T50" fmla="*/ 8 w 58"/>
                  <a:gd name="T51" fmla="*/ 9 h 12"/>
                  <a:gd name="T52" fmla="*/ 6 w 58"/>
                  <a:gd name="T53" fmla="*/ 8 h 12"/>
                  <a:gd name="T54" fmla="*/ 2 w 58"/>
                  <a:gd name="T55" fmla="*/ 10 h 12"/>
                  <a:gd name="T56" fmla="*/ 2 w 58"/>
                  <a:gd name="T57" fmla="*/ 10 h 12"/>
                  <a:gd name="T58" fmla="*/ 0 w 58"/>
                  <a:gd name="T59" fmla="*/ 9 h 12"/>
                  <a:gd name="T60" fmla="*/ 0 w 58"/>
                  <a:gd name="T61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8" h="12">
                    <a:moveTo>
                      <a:pt x="58" y="1"/>
                    </a:moveTo>
                    <a:lnTo>
                      <a:pt x="54" y="0"/>
                    </a:lnTo>
                    <a:lnTo>
                      <a:pt x="51" y="1"/>
                    </a:lnTo>
                    <a:lnTo>
                      <a:pt x="50" y="0"/>
                    </a:lnTo>
                    <a:lnTo>
                      <a:pt x="40" y="2"/>
                    </a:lnTo>
                    <a:lnTo>
                      <a:pt x="39" y="2"/>
                    </a:lnTo>
                    <a:lnTo>
                      <a:pt x="37" y="1"/>
                    </a:lnTo>
                    <a:lnTo>
                      <a:pt x="33" y="2"/>
                    </a:lnTo>
                    <a:lnTo>
                      <a:pt x="33" y="2"/>
                    </a:lnTo>
                    <a:lnTo>
                      <a:pt x="32" y="2"/>
                    </a:lnTo>
                    <a:lnTo>
                      <a:pt x="31" y="2"/>
                    </a:lnTo>
                    <a:lnTo>
                      <a:pt x="28" y="1"/>
                    </a:lnTo>
                    <a:lnTo>
                      <a:pt x="25" y="1"/>
                    </a:lnTo>
                    <a:lnTo>
                      <a:pt x="24" y="3"/>
                    </a:lnTo>
                    <a:lnTo>
                      <a:pt x="22" y="4"/>
                    </a:lnTo>
                    <a:lnTo>
                      <a:pt x="21" y="6"/>
                    </a:lnTo>
                    <a:lnTo>
                      <a:pt x="20" y="6"/>
                    </a:lnTo>
                    <a:lnTo>
                      <a:pt x="21" y="8"/>
                    </a:lnTo>
                    <a:lnTo>
                      <a:pt x="20" y="9"/>
                    </a:lnTo>
                    <a:lnTo>
                      <a:pt x="19" y="9"/>
                    </a:lnTo>
                    <a:lnTo>
                      <a:pt x="16" y="10"/>
                    </a:lnTo>
                    <a:lnTo>
                      <a:pt x="15" y="12"/>
                    </a:lnTo>
                    <a:lnTo>
                      <a:pt x="14" y="11"/>
                    </a:lnTo>
                    <a:lnTo>
                      <a:pt x="12" y="12"/>
                    </a:lnTo>
                    <a:lnTo>
                      <a:pt x="11" y="9"/>
                    </a:lnTo>
                    <a:lnTo>
                      <a:pt x="8" y="9"/>
                    </a:lnTo>
                    <a:lnTo>
                      <a:pt x="6" y="8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9"/>
                    </a:lnTo>
                    <a:lnTo>
                      <a:pt x="0" y="8"/>
                    </a:lnTo>
                  </a:path>
                </a:pathLst>
              </a:custGeom>
              <a:noFill/>
              <a:ln w="9525" cap="rnd">
                <a:solidFill>
                  <a:srgbClr val="7670B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39" name="Freeform 1370">
                <a:extLst>
                  <a:ext uri="{FF2B5EF4-FFF2-40B4-BE49-F238E27FC236}">
                    <a16:creationId xmlns:a16="http://schemas.microsoft.com/office/drawing/2014/main" id="{00000000-0008-0000-0300-000067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" y="182"/>
                <a:ext cx="10" cy="20"/>
              </a:xfrm>
              <a:custGeom>
                <a:avLst/>
                <a:gdLst>
                  <a:gd name="T0" fmla="*/ 9 w 10"/>
                  <a:gd name="T1" fmla="*/ 0 h 20"/>
                  <a:gd name="T2" fmla="*/ 7 w 10"/>
                  <a:gd name="T3" fmla="*/ 1 h 20"/>
                  <a:gd name="T4" fmla="*/ 7 w 10"/>
                  <a:gd name="T5" fmla="*/ 2 h 20"/>
                  <a:gd name="T6" fmla="*/ 5 w 10"/>
                  <a:gd name="T7" fmla="*/ 2 h 20"/>
                  <a:gd name="T8" fmla="*/ 4 w 10"/>
                  <a:gd name="T9" fmla="*/ 2 h 20"/>
                  <a:gd name="T10" fmla="*/ 5 w 10"/>
                  <a:gd name="T11" fmla="*/ 5 h 20"/>
                  <a:gd name="T12" fmla="*/ 4 w 10"/>
                  <a:gd name="T13" fmla="*/ 5 h 20"/>
                  <a:gd name="T14" fmla="*/ 4 w 10"/>
                  <a:gd name="T15" fmla="*/ 6 h 20"/>
                  <a:gd name="T16" fmla="*/ 4 w 10"/>
                  <a:gd name="T17" fmla="*/ 6 h 20"/>
                  <a:gd name="T18" fmla="*/ 4 w 10"/>
                  <a:gd name="T19" fmla="*/ 6 h 20"/>
                  <a:gd name="T20" fmla="*/ 1 w 10"/>
                  <a:gd name="T21" fmla="*/ 7 h 20"/>
                  <a:gd name="T22" fmla="*/ 1 w 10"/>
                  <a:gd name="T23" fmla="*/ 8 h 20"/>
                  <a:gd name="T24" fmla="*/ 1 w 10"/>
                  <a:gd name="T25" fmla="*/ 8 h 20"/>
                  <a:gd name="T26" fmla="*/ 2 w 10"/>
                  <a:gd name="T27" fmla="*/ 10 h 20"/>
                  <a:gd name="T28" fmla="*/ 2 w 10"/>
                  <a:gd name="T29" fmla="*/ 10 h 20"/>
                  <a:gd name="T30" fmla="*/ 0 w 10"/>
                  <a:gd name="T31" fmla="*/ 12 h 20"/>
                  <a:gd name="T32" fmla="*/ 1 w 10"/>
                  <a:gd name="T33" fmla="*/ 13 h 20"/>
                  <a:gd name="T34" fmla="*/ 1 w 10"/>
                  <a:gd name="T35" fmla="*/ 14 h 20"/>
                  <a:gd name="T36" fmla="*/ 1 w 10"/>
                  <a:gd name="T37" fmla="*/ 15 h 20"/>
                  <a:gd name="T38" fmla="*/ 2 w 10"/>
                  <a:gd name="T39" fmla="*/ 16 h 20"/>
                  <a:gd name="T40" fmla="*/ 2 w 10"/>
                  <a:gd name="T41" fmla="*/ 17 h 20"/>
                  <a:gd name="T42" fmla="*/ 1 w 10"/>
                  <a:gd name="T43" fmla="*/ 19 h 20"/>
                  <a:gd name="T44" fmla="*/ 1 w 10"/>
                  <a:gd name="T45" fmla="*/ 20 h 20"/>
                  <a:gd name="T46" fmla="*/ 3 w 10"/>
                  <a:gd name="T47" fmla="*/ 17 h 20"/>
                  <a:gd name="T48" fmla="*/ 3 w 10"/>
                  <a:gd name="T49" fmla="*/ 17 h 20"/>
                  <a:gd name="T50" fmla="*/ 4 w 10"/>
                  <a:gd name="T51" fmla="*/ 15 h 20"/>
                  <a:gd name="T52" fmla="*/ 5 w 10"/>
                  <a:gd name="T53" fmla="*/ 14 h 20"/>
                  <a:gd name="T54" fmla="*/ 5 w 10"/>
                  <a:gd name="T55" fmla="*/ 14 h 20"/>
                  <a:gd name="T56" fmla="*/ 7 w 10"/>
                  <a:gd name="T57" fmla="*/ 14 h 20"/>
                  <a:gd name="T58" fmla="*/ 8 w 10"/>
                  <a:gd name="T59" fmla="*/ 11 h 20"/>
                  <a:gd name="T60" fmla="*/ 9 w 10"/>
                  <a:gd name="T61" fmla="*/ 8 h 20"/>
                  <a:gd name="T62" fmla="*/ 10 w 10"/>
                  <a:gd name="T63" fmla="*/ 1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" h="20">
                    <a:moveTo>
                      <a:pt x="9" y="0"/>
                    </a:moveTo>
                    <a:lnTo>
                      <a:pt x="7" y="1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5" y="5"/>
                    </a:lnTo>
                    <a:lnTo>
                      <a:pt x="4" y="5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2"/>
                    </a:lnTo>
                    <a:lnTo>
                      <a:pt x="1" y="13"/>
                    </a:lnTo>
                    <a:lnTo>
                      <a:pt x="1" y="14"/>
                    </a:lnTo>
                    <a:lnTo>
                      <a:pt x="1" y="15"/>
                    </a:lnTo>
                    <a:lnTo>
                      <a:pt x="2" y="16"/>
                    </a:lnTo>
                    <a:lnTo>
                      <a:pt x="2" y="17"/>
                    </a:lnTo>
                    <a:lnTo>
                      <a:pt x="1" y="19"/>
                    </a:lnTo>
                    <a:lnTo>
                      <a:pt x="1" y="20"/>
                    </a:lnTo>
                    <a:lnTo>
                      <a:pt x="3" y="17"/>
                    </a:lnTo>
                    <a:lnTo>
                      <a:pt x="3" y="17"/>
                    </a:lnTo>
                    <a:lnTo>
                      <a:pt x="4" y="15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7" y="14"/>
                    </a:lnTo>
                    <a:lnTo>
                      <a:pt x="8" y="11"/>
                    </a:lnTo>
                    <a:lnTo>
                      <a:pt x="9" y="8"/>
                    </a:lnTo>
                    <a:lnTo>
                      <a:pt x="10" y="11"/>
                    </a:lnTo>
                  </a:path>
                </a:pathLst>
              </a:custGeom>
              <a:noFill/>
              <a:ln w="9525" cap="rnd">
                <a:solidFill>
                  <a:srgbClr val="7670B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40" name="Freeform 1371">
                <a:extLst>
                  <a:ext uri="{FF2B5EF4-FFF2-40B4-BE49-F238E27FC236}">
                    <a16:creationId xmlns:a16="http://schemas.microsoft.com/office/drawing/2014/main" id="{00000000-0008-0000-0300-000068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" y="189"/>
                <a:ext cx="37" cy="12"/>
              </a:xfrm>
              <a:custGeom>
                <a:avLst/>
                <a:gdLst>
                  <a:gd name="T0" fmla="*/ 37 w 37"/>
                  <a:gd name="T1" fmla="*/ 5 h 12"/>
                  <a:gd name="T2" fmla="*/ 37 w 37"/>
                  <a:gd name="T3" fmla="*/ 4 h 12"/>
                  <a:gd name="T4" fmla="*/ 36 w 37"/>
                  <a:gd name="T5" fmla="*/ 3 h 12"/>
                  <a:gd name="T6" fmla="*/ 34 w 37"/>
                  <a:gd name="T7" fmla="*/ 0 h 12"/>
                  <a:gd name="T8" fmla="*/ 29 w 37"/>
                  <a:gd name="T9" fmla="*/ 1 h 12"/>
                  <a:gd name="T10" fmla="*/ 26 w 37"/>
                  <a:gd name="T11" fmla="*/ 1 h 12"/>
                  <a:gd name="T12" fmla="*/ 25 w 37"/>
                  <a:gd name="T13" fmla="*/ 1 h 12"/>
                  <a:gd name="T14" fmla="*/ 24 w 37"/>
                  <a:gd name="T15" fmla="*/ 1 h 12"/>
                  <a:gd name="T16" fmla="*/ 23 w 37"/>
                  <a:gd name="T17" fmla="*/ 1 h 12"/>
                  <a:gd name="T18" fmla="*/ 21 w 37"/>
                  <a:gd name="T19" fmla="*/ 3 h 12"/>
                  <a:gd name="T20" fmla="*/ 21 w 37"/>
                  <a:gd name="T21" fmla="*/ 3 h 12"/>
                  <a:gd name="T22" fmla="*/ 18 w 37"/>
                  <a:gd name="T23" fmla="*/ 4 h 12"/>
                  <a:gd name="T24" fmla="*/ 15 w 37"/>
                  <a:gd name="T25" fmla="*/ 4 h 12"/>
                  <a:gd name="T26" fmla="*/ 15 w 37"/>
                  <a:gd name="T27" fmla="*/ 4 h 12"/>
                  <a:gd name="T28" fmla="*/ 7 w 37"/>
                  <a:gd name="T29" fmla="*/ 4 h 12"/>
                  <a:gd name="T30" fmla="*/ 6 w 37"/>
                  <a:gd name="T31" fmla="*/ 6 h 12"/>
                  <a:gd name="T32" fmla="*/ 4 w 37"/>
                  <a:gd name="T33" fmla="*/ 8 h 12"/>
                  <a:gd name="T34" fmla="*/ 3 w 37"/>
                  <a:gd name="T35" fmla="*/ 8 h 12"/>
                  <a:gd name="T36" fmla="*/ 1 w 37"/>
                  <a:gd name="T37" fmla="*/ 8 h 12"/>
                  <a:gd name="T38" fmla="*/ 0 w 37"/>
                  <a:gd name="T39" fmla="*/ 8 h 12"/>
                  <a:gd name="T40" fmla="*/ 0 w 37"/>
                  <a:gd name="T4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7" h="12">
                    <a:moveTo>
                      <a:pt x="37" y="5"/>
                    </a:moveTo>
                    <a:lnTo>
                      <a:pt x="37" y="4"/>
                    </a:lnTo>
                    <a:lnTo>
                      <a:pt x="36" y="3"/>
                    </a:lnTo>
                    <a:lnTo>
                      <a:pt x="34" y="0"/>
                    </a:lnTo>
                    <a:lnTo>
                      <a:pt x="29" y="1"/>
                    </a:lnTo>
                    <a:lnTo>
                      <a:pt x="26" y="1"/>
                    </a:lnTo>
                    <a:lnTo>
                      <a:pt x="25" y="1"/>
                    </a:lnTo>
                    <a:lnTo>
                      <a:pt x="24" y="1"/>
                    </a:lnTo>
                    <a:lnTo>
                      <a:pt x="23" y="1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18" y="4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7" y="4"/>
                    </a:lnTo>
                    <a:lnTo>
                      <a:pt x="6" y="6"/>
                    </a:lnTo>
                    <a:lnTo>
                      <a:pt x="4" y="8"/>
                    </a:lnTo>
                    <a:lnTo>
                      <a:pt x="3" y="8"/>
                    </a:lnTo>
                    <a:lnTo>
                      <a:pt x="1" y="8"/>
                    </a:lnTo>
                    <a:lnTo>
                      <a:pt x="0" y="8"/>
                    </a:lnTo>
                    <a:lnTo>
                      <a:pt x="0" y="12"/>
                    </a:lnTo>
                  </a:path>
                </a:pathLst>
              </a:custGeom>
              <a:noFill/>
              <a:ln w="9525" cap="rnd">
                <a:solidFill>
                  <a:srgbClr val="7670B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41" name="Freeform 1372">
                <a:extLst>
                  <a:ext uri="{FF2B5EF4-FFF2-40B4-BE49-F238E27FC236}">
                    <a16:creationId xmlns:a16="http://schemas.microsoft.com/office/drawing/2014/main" id="{00000000-0008-0000-0300-000069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" y="538"/>
                <a:ext cx="14" cy="49"/>
              </a:xfrm>
              <a:custGeom>
                <a:avLst/>
                <a:gdLst>
                  <a:gd name="T0" fmla="*/ 0 w 42"/>
                  <a:gd name="T1" fmla="*/ 0 h 147"/>
                  <a:gd name="T2" fmla="*/ 9 w 42"/>
                  <a:gd name="T3" fmla="*/ 3 h 147"/>
                  <a:gd name="T4" fmla="*/ 14 w 42"/>
                  <a:gd name="T5" fmla="*/ 0 h 147"/>
                  <a:gd name="T6" fmla="*/ 15 w 42"/>
                  <a:gd name="T7" fmla="*/ 3 h 147"/>
                  <a:gd name="T8" fmla="*/ 15 w 42"/>
                  <a:gd name="T9" fmla="*/ 3 h 147"/>
                  <a:gd name="T10" fmla="*/ 15 w 42"/>
                  <a:gd name="T11" fmla="*/ 4 h 147"/>
                  <a:gd name="T12" fmla="*/ 15 w 42"/>
                  <a:gd name="T13" fmla="*/ 6 h 147"/>
                  <a:gd name="T14" fmla="*/ 12 w 42"/>
                  <a:gd name="T15" fmla="*/ 8 h 147"/>
                  <a:gd name="T16" fmla="*/ 12 w 42"/>
                  <a:gd name="T17" fmla="*/ 8 h 147"/>
                  <a:gd name="T18" fmla="*/ 13 w 42"/>
                  <a:gd name="T19" fmla="*/ 12 h 147"/>
                  <a:gd name="T20" fmla="*/ 13 w 42"/>
                  <a:gd name="T21" fmla="*/ 12 h 147"/>
                  <a:gd name="T22" fmla="*/ 13 w 42"/>
                  <a:gd name="T23" fmla="*/ 12 h 147"/>
                  <a:gd name="T24" fmla="*/ 20 w 42"/>
                  <a:gd name="T25" fmla="*/ 11 h 147"/>
                  <a:gd name="T26" fmla="*/ 23 w 42"/>
                  <a:gd name="T27" fmla="*/ 10 h 147"/>
                  <a:gd name="T28" fmla="*/ 23 w 42"/>
                  <a:gd name="T29" fmla="*/ 15 h 147"/>
                  <a:gd name="T30" fmla="*/ 24 w 42"/>
                  <a:gd name="T31" fmla="*/ 22 h 147"/>
                  <a:gd name="T32" fmla="*/ 24 w 42"/>
                  <a:gd name="T33" fmla="*/ 22 h 147"/>
                  <a:gd name="T34" fmla="*/ 24 w 42"/>
                  <a:gd name="T35" fmla="*/ 22 h 147"/>
                  <a:gd name="T36" fmla="*/ 28 w 42"/>
                  <a:gd name="T37" fmla="*/ 25 h 147"/>
                  <a:gd name="T38" fmla="*/ 27 w 42"/>
                  <a:gd name="T39" fmla="*/ 28 h 147"/>
                  <a:gd name="T40" fmla="*/ 27 w 42"/>
                  <a:gd name="T41" fmla="*/ 28 h 147"/>
                  <a:gd name="T42" fmla="*/ 27 w 42"/>
                  <a:gd name="T43" fmla="*/ 28 h 147"/>
                  <a:gd name="T44" fmla="*/ 29 w 42"/>
                  <a:gd name="T45" fmla="*/ 29 h 147"/>
                  <a:gd name="T46" fmla="*/ 24 w 42"/>
                  <a:gd name="T47" fmla="*/ 32 h 147"/>
                  <a:gd name="T48" fmla="*/ 24 w 42"/>
                  <a:gd name="T49" fmla="*/ 32 h 147"/>
                  <a:gd name="T50" fmla="*/ 24 w 42"/>
                  <a:gd name="T51" fmla="*/ 41 h 147"/>
                  <a:gd name="T52" fmla="*/ 24 w 42"/>
                  <a:gd name="T53" fmla="*/ 41 h 147"/>
                  <a:gd name="T54" fmla="*/ 28 w 42"/>
                  <a:gd name="T55" fmla="*/ 44 h 147"/>
                  <a:gd name="T56" fmla="*/ 28 w 42"/>
                  <a:gd name="T57" fmla="*/ 44 h 147"/>
                  <a:gd name="T58" fmla="*/ 36 w 42"/>
                  <a:gd name="T59" fmla="*/ 43 h 147"/>
                  <a:gd name="T60" fmla="*/ 40 w 42"/>
                  <a:gd name="T61" fmla="*/ 48 h 147"/>
                  <a:gd name="T62" fmla="*/ 37 w 42"/>
                  <a:gd name="T63" fmla="*/ 53 h 147"/>
                  <a:gd name="T64" fmla="*/ 37 w 42"/>
                  <a:gd name="T65" fmla="*/ 53 h 147"/>
                  <a:gd name="T66" fmla="*/ 41 w 42"/>
                  <a:gd name="T67" fmla="*/ 56 h 147"/>
                  <a:gd name="T68" fmla="*/ 41 w 42"/>
                  <a:gd name="T69" fmla="*/ 59 h 147"/>
                  <a:gd name="T70" fmla="*/ 40 w 42"/>
                  <a:gd name="T71" fmla="*/ 63 h 147"/>
                  <a:gd name="T72" fmla="*/ 39 w 42"/>
                  <a:gd name="T73" fmla="*/ 66 h 147"/>
                  <a:gd name="T74" fmla="*/ 39 w 42"/>
                  <a:gd name="T75" fmla="*/ 66 h 147"/>
                  <a:gd name="T76" fmla="*/ 42 w 42"/>
                  <a:gd name="T77" fmla="*/ 69 h 147"/>
                  <a:gd name="T78" fmla="*/ 23 w 42"/>
                  <a:gd name="T79" fmla="*/ 75 h 147"/>
                  <a:gd name="T80" fmla="*/ 21 w 42"/>
                  <a:gd name="T81" fmla="*/ 74 h 147"/>
                  <a:gd name="T82" fmla="*/ 17 w 42"/>
                  <a:gd name="T83" fmla="*/ 73 h 147"/>
                  <a:gd name="T84" fmla="*/ 2 w 42"/>
                  <a:gd name="T85" fmla="*/ 81 h 147"/>
                  <a:gd name="T86" fmla="*/ 19 w 42"/>
                  <a:gd name="T87" fmla="*/ 108 h 147"/>
                  <a:gd name="T88" fmla="*/ 20 w 42"/>
                  <a:gd name="T89" fmla="*/ 110 h 147"/>
                  <a:gd name="T90" fmla="*/ 21 w 42"/>
                  <a:gd name="T91" fmla="*/ 110 h 147"/>
                  <a:gd name="T92" fmla="*/ 25 w 42"/>
                  <a:gd name="T93" fmla="*/ 110 h 147"/>
                  <a:gd name="T94" fmla="*/ 27 w 42"/>
                  <a:gd name="T95" fmla="*/ 110 h 147"/>
                  <a:gd name="T96" fmla="*/ 28 w 42"/>
                  <a:gd name="T97" fmla="*/ 114 h 147"/>
                  <a:gd name="T98" fmla="*/ 24 w 42"/>
                  <a:gd name="T99" fmla="*/ 121 h 147"/>
                  <a:gd name="T100" fmla="*/ 23 w 42"/>
                  <a:gd name="T101" fmla="*/ 125 h 147"/>
                  <a:gd name="T102" fmla="*/ 23 w 42"/>
                  <a:gd name="T103" fmla="*/ 127 h 147"/>
                  <a:gd name="T104" fmla="*/ 21 w 42"/>
                  <a:gd name="T105" fmla="*/ 138 h 147"/>
                  <a:gd name="T106" fmla="*/ 8 w 42"/>
                  <a:gd name="T107" fmla="*/ 14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2" h="147">
                    <a:moveTo>
                      <a:pt x="0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8" y="44"/>
                      <a:pt x="28" y="44"/>
                      <a:pt x="28" y="44"/>
                    </a:cubicBezTo>
                    <a:cubicBezTo>
                      <a:pt x="28" y="44"/>
                      <a:pt x="28" y="44"/>
                      <a:pt x="28" y="44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40" y="48"/>
                      <a:pt x="40" y="48"/>
                      <a:pt x="40" y="48"/>
                    </a:cubicBezTo>
                    <a:cubicBezTo>
                      <a:pt x="37" y="53"/>
                      <a:pt x="37" y="53"/>
                      <a:pt x="37" y="53"/>
                    </a:cubicBezTo>
                    <a:cubicBezTo>
                      <a:pt x="37" y="53"/>
                      <a:pt x="37" y="53"/>
                      <a:pt x="37" y="53"/>
                    </a:cubicBezTo>
                    <a:cubicBezTo>
                      <a:pt x="41" y="56"/>
                      <a:pt x="41" y="56"/>
                      <a:pt x="41" y="56"/>
                    </a:cubicBezTo>
                    <a:cubicBezTo>
                      <a:pt x="41" y="59"/>
                      <a:pt x="41" y="59"/>
                      <a:pt x="41" y="59"/>
                    </a:cubicBezTo>
                    <a:cubicBezTo>
                      <a:pt x="40" y="63"/>
                      <a:pt x="40" y="63"/>
                      <a:pt x="40" y="63"/>
                    </a:cubicBezTo>
                    <a:cubicBezTo>
                      <a:pt x="39" y="66"/>
                      <a:pt x="39" y="66"/>
                      <a:pt x="39" y="66"/>
                    </a:cubicBezTo>
                    <a:cubicBezTo>
                      <a:pt x="39" y="66"/>
                      <a:pt x="39" y="66"/>
                      <a:pt x="39" y="66"/>
                    </a:cubicBezTo>
                    <a:cubicBezTo>
                      <a:pt x="42" y="69"/>
                      <a:pt x="42" y="69"/>
                      <a:pt x="42" y="69"/>
                    </a:cubicBezTo>
                    <a:cubicBezTo>
                      <a:pt x="23" y="75"/>
                      <a:pt x="23" y="75"/>
                      <a:pt x="23" y="75"/>
                    </a:cubicBezTo>
                    <a:cubicBezTo>
                      <a:pt x="21" y="74"/>
                      <a:pt x="21" y="74"/>
                      <a:pt x="21" y="74"/>
                    </a:cubicBezTo>
                    <a:cubicBezTo>
                      <a:pt x="17" y="73"/>
                      <a:pt x="17" y="73"/>
                      <a:pt x="17" y="73"/>
                    </a:cubicBezTo>
                    <a:cubicBezTo>
                      <a:pt x="2" y="81"/>
                      <a:pt x="2" y="81"/>
                      <a:pt x="2" y="81"/>
                    </a:cubicBezTo>
                    <a:cubicBezTo>
                      <a:pt x="19" y="108"/>
                      <a:pt x="19" y="108"/>
                      <a:pt x="19" y="108"/>
                    </a:cubicBezTo>
                    <a:cubicBezTo>
                      <a:pt x="20" y="110"/>
                      <a:pt x="20" y="110"/>
                      <a:pt x="20" y="110"/>
                    </a:cubicBezTo>
                    <a:cubicBezTo>
                      <a:pt x="21" y="110"/>
                      <a:pt x="21" y="110"/>
                      <a:pt x="21" y="110"/>
                    </a:cubicBezTo>
                    <a:cubicBezTo>
                      <a:pt x="25" y="110"/>
                      <a:pt x="25" y="110"/>
                      <a:pt x="25" y="110"/>
                    </a:cubicBezTo>
                    <a:cubicBezTo>
                      <a:pt x="27" y="110"/>
                      <a:pt x="27" y="110"/>
                      <a:pt x="27" y="110"/>
                    </a:cubicBezTo>
                    <a:cubicBezTo>
                      <a:pt x="28" y="114"/>
                      <a:pt x="28" y="114"/>
                      <a:pt x="28" y="114"/>
                    </a:cubicBezTo>
                    <a:cubicBezTo>
                      <a:pt x="24" y="121"/>
                      <a:pt x="24" y="121"/>
                      <a:pt x="24" y="121"/>
                    </a:cubicBezTo>
                    <a:cubicBezTo>
                      <a:pt x="23" y="125"/>
                      <a:pt x="23" y="125"/>
                      <a:pt x="23" y="125"/>
                    </a:cubicBezTo>
                    <a:cubicBezTo>
                      <a:pt x="23" y="127"/>
                      <a:pt x="23" y="127"/>
                      <a:pt x="23" y="127"/>
                    </a:cubicBezTo>
                    <a:cubicBezTo>
                      <a:pt x="21" y="138"/>
                      <a:pt x="21" y="138"/>
                      <a:pt x="21" y="138"/>
                    </a:cubicBezTo>
                    <a:cubicBezTo>
                      <a:pt x="8" y="147"/>
                      <a:pt x="8" y="147"/>
                      <a:pt x="8" y="147"/>
                    </a:cubicBezTo>
                  </a:path>
                </a:pathLst>
              </a:custGeom>
              <a:noFill/>
              <a:ln w="9525" cap="rnd">
                <a:solidFill>
                  <a:srgbClr val="7670B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42" name="Freeform 1373">
                <a:extLst>
                  <a:ext uri="{FF2B5EF4-FFF2-40B4-BE49-F238E27FC236}">
                    <a16:creationId xmlns:a16="http://schemas.microsoft.com/office/drawing/2014/main" id="{00000000-0008-0000-0300-00006A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" y="765"/>
                <a:ext cx="2" cy="8"/>
              </a:xfrm>
              <a:custGeom>
                <a:avLst/>
                <a:gdLst>
                  <a:gd name="T0" fmla="*/ 0 w 2"/>
                  <a:gd name="T1" fmla="*/ 0 h 8"/>
                  <a:gd name="T2" fmla="*/ 1 w 2"/>
                  <a:gd name="T3" fmla="*/ 2 h 8"/>
                  <a:gd name="T4" fmla="*/ 1 w 2"/>
                  <a:gd name="T5" fmla="*/ 4 h 8"/>
                  <a:gd name="T6" fmla="*/ 1 w 2"/>
                  <a:gd name="T7" fmla="*/ 7 h 8"/>
                  <a:gd name="T8" fmla="*/ 2 w 2"/>
                  <a:gd name="T9" fmla="*/ 8 h 8"/>
                  <a:gd name="T10" fmla="*/ 2 w 2"/>
                  <a:gd name="T1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8">
                    <a:moveTo>
                      <a:pt x="0" y="0"/>
                    </a:moveTo>
                    <a:lnTo>
                      <a:pt x="1" y="2"/>
                    </a:lnTo>
                    <a:lnTo>
                      <a:pt x="1" y="4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2" y="8"/>
                    </a:lnTo>
                  </a:path>
                </a:pathLst>
              </a:custGeom>
              <a:noFill/>
              <a:ln w="9525" cap="rnd">
                <a:solidFill>
                  <a:srgbClr val="7670B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43" name="Freeform 1374">
                <a:extLst>
                  <a:ext uri="{FF2B5EF4-FFF2-40B4-BE49-F238E27FC236}">
                    <a16:creationId xmlns:a16="http://schemas.microsoft.com/office/drawing/2014/main" id="{00000000-0008-0000-0300-00006B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" y="718"/>
                <a:ext cx="21" cy="6"/>
              </a:xfrm>
              <a:custGeom>
                <a:avLst/>
                <a:gdLst>
                  <a:gd name="T0" fmla="*/ 21 w 21"/>
                  <a:gd name="T1" fmla="*/ 6 h 6"/>
                  <a:gd name="T2" fmla="*/ 17 w 21"/>
                  <a:gd name="T3" fmla="*/ 6 h 6"/>
                  <a:gd name="T4" fmla="*/ 16 w 21"/>
                  <a:gd name="T5" fmla="*/ 5 h 6"/>
                  <a:gd name="T6" fmla="*/ 14 w 21"/>
                  <a:gd name="T7" fmla="*/ 5 h 6"/>
                  <a:gd name="T8" fmla="*/ 13 w 21"/>
                  <a:gd name="T9" fmla="*/ 5 h 6"/>
                  <a:gd name="T10" fmla="*/ 12 w 21"/>
                  <a:gd name="T11" fmla="*/ 5 h 6"/>
                  <a:gd name="T12" fmla="*/ 12 w 21"/>
                  <a:gd name="T13" fmla="*/ 5 h 6"/>
                  <a:gd name="T14" fmla="*/ 11 w 21"/>
                  <a:gd name="T15" fmla="*/ 5 h 6"/>
                  <a:gd name="T16" fmla="*/ 9 w 21"/>
                  <a:gd name="T17" fmla="*/ 5 h 6"/>
                  <a:gd name="T18" fmla="*/ 8 w 21"/>
                  <a:gd name="T19" fmla="*/ 5 h 6"/>
                  <a:gd name="T20" fmla="*/ 6 w 21"/>
                  <a:gd name="T21" fmla="*/ 5 h 6"/>
                  <a:gd name="T22" fmla="*/ 5 w 21"/>
                  <a:gd name="T23" fmla="*/ 5 h 6"/>
                  <a:gd name="T24" fmla="*/ 6 w 21"/>
                  <a:gd name="T25" fmla="*/ 1 h 6"/>
                  <a:gd name="T26" fmla="*/ 5 w 21"/>
                  <a:gd name="T27" fmla="*/ 2 h 6"/>
                  <a:gd name="T28" fmla="*/ 4 w 21"/>
                  <a:gd name="T29" fmla="*/ 2 h 6"/>
                  <a:gd name="T30" fmla="*/ 2 w 21"/>
                  <a:gd name="T31" fmla="*/ 0 h 6"/>
                  <a:gd name="T32" fmla="*/ 0 w 21"/>
                  <a:gd name="T3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" h="6">
                    <a:moveTo>
                      <a:pt x="21" y="6"/>
                    </a:moveTo>
                    <a:lnTo>
                      <a:pt x="17" y="6"/>
                    </a:lnTo>
                    <a:lnTo>
                      <a:pt x="16" y="5"/>
                    </a:lnTo>
                    <a:lnTo>
                      <a:pt x="14" y="5"/>
                    </a:lnTo>
                    <a:lnTo>
                      <a:pt x="13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1" y="5"/>
                    </a:lnTo>
                    <a:lnTo>
                      <a:pt x="9" y="5"/>
                    </a:lnTo>
                    <a:lnTo>
                      <a:pt x="8" y="5"/>
                    </a:lnTo>
                    <a:lnTo>
                      <a:pt x="6" y="5"/>
                    </a:lnTo>
                    <a:lnTo>
                      <a:pt x="5" y="5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rgbClr val="7670B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44" name="Freeform 1375">
                <a:extLst>
                  <a:ext uri="{FF2B5EF4-FFF2-40B4-BE49-F238E27FC236}">
                    <a16:creationId xmlns:a16="http://schemas.microsoft.com/office/drawing/2014/main" id="{00000000-0008-0000-0300-00006C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" y="603"/>
                <a:ext cx="12" cy="4"/>
              </a:xfrm>
              <a:custGeom>
                <a:avLst/>
                <a:gdLst>
                  <a:gd name="T0" fmla="*/ 12 w 12"/>
                  <a:gd name="T1" fmla="*/ 2 h 4"/>
                  <a:gd name="T2" fmla="*/ 10 w 12"/>
                  <a:gd name="T3" fmla="*/ 3 h 4"/>
                  <a:gd name="T4" fmla="*/ 9 w 12"/>
                  <a:gd name="T5" fmla="*/ 3 h 4"/>
                  <a:gd name="T6" fmla="*/ 8 w 12"/>
                  <a:gd name="T7" fmla="*/ 2 h 4"/>
                  <a:gd name="T8" fmla="*/ 4 w 12"/>
                  <a:gd name="T9" fmla="*/ 3 h 4"/>
                  <a:gd name="T10" fmla="*/ 3 w 12"/>
                  <a:gd name="T11" fmla="*/ 4 h 4"/>
                  <a:gd name="T12" fmla="*/ 3 w 12"/>
                  <a:gd name="T13" fmla="*/ 4 h 4"/>
                  <a:gd name="T14" fmla="*/ 2 w 12"/>
                  <a:gd name="T15" fmla="*/ 3 h 4"/>
                  <a:gd name="T16" fmla="*/ 2 w 12"/>
                  <a:gd name="T17" fmla="*/ 3 h 4"/>
                  <a:gd name="T18" fmla="*/ 1 w 12"/>
                  <a:gd name="T19" fmla="*/ 1 h 4"/>
                  <a:gd name="T20" fmla="*/ 0 w 12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4">
                    <a:moveTo>
                      <a:pt x="12" y="2"/>
                    </a:moveTo>
                    <a:lnTo>
                      <a:pt x="10" y="3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4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rgbClr val="7670B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45" name="Freeform 1376">
                <a:extLst>
                  <a:ext uri="{FF2B5EF4-FFF2-40B4-BE49-F238E27FC236}">
                    <a16:creationId xmlns:a16="http://schemas.microsoft.com/office/drawing/2014/main" id="{00000000-0008-0000-0300-00006D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" y="537"/>
                <a:ext cx="16" cy="6"/>
              </a:xfrm>
              <a:custGeom>
                <a:avLst/>
                <a:gdLst>
                  <a:gd name="T0" fmla="*/ 16 w 16"/>
                  <a:gd name="T1" fmla="*/ 0 h 6"/>
                  <a:gd name="T2" fmla="*/ 13 w 16"/>
                  <a:gd name="T3" fmla="*/ 3 h 6"/>
                  <a:gd name="T4" fmla="*/ 12 w 16"/>
                  <a:gd name="T5" fmla="*/ 4 h 6"/>
                  <a:gd name="T6" fmla="*/ 11 w 16"/>
                  <a:gd name="T7" fmla="*/ 4 h 6"/>
                  <a:gd name="T8" fmla="*/ 7 w 16"/>
                  <a:gd name="T9" fmla="*/ 4 h 6"/>
                  <a:gd name="T10" fmla="*/ 7 w 16"/>
                  <a:gd name="T11" fmla="*/ 5 h 6"/>
                  <a:gd name="T12" fmla="*/ 7 w 16"/>
                  <a:gd name="T13" fmla="*/ 2 h 6"/>
                  <a:gd name="T14" fmla="*/ 5 w 16"/>
                  <a:gd name="T15" fmla="*/ 4 h 6"/>
                  <a:gd name="T16" fmla="*/ 5 w 16"/>
                  <a:gd name="T17" fmla="*/ 4 h 6"/>
                  <a:gd name="T18" fmla="*/ 5 w 16"/>
                  <a:gd name="T19" fmla="*/ 4 h 6"/>
                  <a:gd name="T20" fmla="*/ 4 w 16"/>
                  <a:gd name="T21" fmla="*/ 4 h 6"/>
                  <a:gd name="T22" fmla="*/ 4 w 16"/>
                  <a:gd name="T23" fmla="*/ 4 h 6"/>
                  <a:gd name="T24" fmla="*/ 2 w 16"/>
                  <a:gd name="T25" fmla="*/ 5 h 6"/>
                  <a:gd name="T26" fmla="*/ 2 w 16"/>
                  <a:gd name="T27" fmla="*/ 4 h 6"/>
                  <a:gd name="T28" fmla="*/ 0 w 16"/>
                  <a:gd name="T2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" h="6">
                    <a:moveTo>
                      <a:pt x="16" y="0"/>
                    </a:moveTo>
                    <a:lnTo>
                      <a:pt x="13" y="3"/>
                    </a:lnTo>
                    <a:lnTo>
                      <a:pt x="12" y="4"/>
                    </a:lnTo>
                    <a:lnTo>
                      <a:pt x="11" y="4"/>
                    </a:lnTo>
                    <a:lnTo>
                      <a:pt x="7" y="4"/>
                    </a:lnTo>
                    <a:lnTo>
                      <a:pt x="7" y="5"/>
                    </a:lnTo>
                    <a:lnTo>
                      <a:pt x="7" y="2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0" y="6"/>
                    </a:lnTo>
                  </a:path>
                </a:pathLst>
              </a:custGeom>
              <a:noFill/>
              <a:ln w="9525" cap="rnd">
                <a:solidFill>
                  <a:srgbClr val="7670B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46" name="Freeform 1377">
                <a:extLst>
                  <a:ext uri="{FF2B5EF4-FFF2-40B4-BE49-F238E27FC236}">
                    <a16:creationId xmlns:a16="http://schemas.microsoft.com/office/drawing/2014/main" id="{00000000-0008-0000-0300-00006E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193"/>
                <a:ext cx="3" cy="3"/>
              </a:xfrm>
              <a:custGeom>
                <a:avLst/>
                <a:gdLst>
                  <a:gd name="T0" fmla="*/ 3 w 3"/>
                  <a:gd name="T1" fmla="*/ 2 h 3"/>
                  <a:gd name="T2" fmla="*/ 2 w 3"/>
                  <a:gd name="T3" fmla="*/ 2 h 3"/>
                  <a:gd name="T4" fmla="*/ 1 w 3"/>
                  <a:gd name="T5" fmla="*/ 3 h 3"/>
                  <a:gd name="T6" fmla="*/ 0 w 3"/>
                  <a:gd name="T7" fmla="*/ 2 h 3"/>
                  <a:gd name="T8" fmla="*/ 0 w 3"/>
                  <a:gd name="T9" fmla="*/ 2 h 3"/>
                  <a:gd name="T10" fmla="*/ 0 w 3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lnTo>
                      <a:pt x="2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rgbClr val="7670B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47" name="Line 1378">
                <a:extLst>
                  <a:ext uri="{FF2B5EF4-FFF2-40B4-BE49-F238E27FC236}">
                    <a16:creationId xmlns:a16="http://schemas.microsoft.com/office/drawing/2014/main" id="{00000000-0008-0000-0300-00006F04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8" y="80"/>
                <a:ext cx="1" cy="1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48" name="Freeform 1379">
                <a:extLst>
                  <a:ext uri="{FF2B5EF4-FFF2-40B4-BE49-F238E27FC236}">
                    <a16:creationId xmlns:a16="http://schemas.microsoft.com/office/drawing/2014/main" id="{00000000-0008-0000-0300-000070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1" y="77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2 h 4"/>
                  <a:gd name="T4" fmla="*/ 2 w 4"/>
                  <a:gd name="T5" fmla="*/ 0 h 4"/>
                  <a:gd name="T6" fmla="*/ 4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1" y="2"/>
                    </a:ln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49" name="Freeform 1380">
                <a:extLst>
                  <a:ext uri="{FF2B5EF4-FFF2-40B4-BE49-F238E27FC236}">
                    <a16:creationId xmlns:a16="http://schemas.microsoft.com/office/drawing/2014/main" id="{00000000-0008-0000-0300-000071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" y="79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50" name="Freeform 1381">
                <a:extLst>
                  <a:ext uri="{FF2B5EF4-FFF2-40B4-BE49-F238E27FC236}">
                    <a16:creationId xmlns:a16="http://schemas.microsoft.com/office/drawing/2014/main" id="{00000000-0008-0000-0300-000072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" y="76"/>
                <a:ext cx="3" cy="5"/>
              </a:xfrm>
              <a:custGeom>
                <a:avLst/>
                <a:gdLst>
                  <a:gd name="T0" fmla="*/ 0 w 3"/>
                  <a:gd name="T1" fmla="*/ 5 h 5"/>
                  <a:gd name="T2" fmla="*/ 0 w 3"/>
                  <a:gd name="T3" fmla="*/ 4 h 5"/>
                  <a:gd name="T4" fmla="*/ 0 w 3"/>
                  <a:gd name="T5" fmla="*/ 3 h 5"/>
                  <a:gd name="T6" fmla="*/ 0 w 3"/>
                  <a:gd name="T7" fmla="*/ 3 h 5"/>
                  <a:gd name="T8" fmla="*/ 1 w 3"/>
                  <a:gd name="T9" fmla="*/ 0 h 5"/>
                  <a:gd name="T10" fmla="*/ 3 w 3"/>
                  <a:gd name="T1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lnTo>
                      <a:pt x="0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3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51" name="Line 1382">
                <a:extLst>
                  <a:ext uri="{FF2B5EF4-FFF2-40B4-BE49-F238E27FC236}">
                    <a16:creationId xmlns:a16="http://schemas.microsoft.com/office/drawing/2014/main" id="{00000000-0008-0000-0300-00007304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9" y="81"/>
                <a:ext cx="0" cy="1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52" name="Line 1383">
                <a:extLst>
                  <a:ext uri="{FF2B5EF4-FFF2-40B4-BE49-F238E27FC236}">
                    <a16:creationId xmlns:a16="http://schemas.microsoft.com/office/drawing/2014/main" id="{00000000-0008-0000-0300-00007404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0" y="81"/>
                <a:ext cx="0" cy="1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53" name="Line 1384">
                <a:extLst>
                  <a:ext uri="{FF2B5EF4-FFF2-40B4-BE49-F238E27FC236}">
                    <a16:creationId xmlns:a16="http://schemas.microsoft.com/office/drawing/2014/main" id="{00000000-0008-0000-0300-00007504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" y="82"/>
                <a:ext cx="1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54" name="Freeform 1385">
                <a:extLst>
                  <a:ext uri="{FF2B5EF4-FFF2-40B4-BE49-F238E27FC236}">
                    <a16:creationId xmlns:a16="http://schemas.microsoft.com/office/drawing/2014/main" id="{00000000-0008-0000-0300-000076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" y="81"/>
                <a:ext cx="4" cy="2"/>
              </a:xfrm>
              <a:custGeom>
                <a:avLst/>
                <a:gdLst>
                  <a:gd name="T0" fmla="*/ 4 w 4"/>
                  <a:gd name="T1" fmla="*/ 2 h 2"/>
                  <a:gd name="T2" fmla="*/ 4 w 4"/>
                  <a:gd name="T3" fmla="*/ 1 h 2"/>
                  <a:gd name="T4" fmla="*/ 1 w 4"/>
                  <a:gd name="T5" fmla="*/ 0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4" y="1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55" name="Freeform 1386">
                <a:extLst>
                  <a:ext uri="{FF2B5EF4-FFF2-40B4-BE49-F238E27FC236}">
                    <a16:creationId xmlns:a16="http://schemas.microsoft.com/office/drawing/2014/main" id="{00000000-0008-0000-0300-000077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" y="83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56" name="Freeform 1387">
                <a:extLst>
                  <a:ext uri="{FF2B5EF4-FFF2-40B4-BE49-F238E27FC236}">
                    <a16:creationId xmlns:a16="http://schemas.microsoft.com/office/drawing/2014/main" id="{00000000-0008-0000-0300-000078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" y="81"/>
                <a:ext cx="6" cy="2"/>
              </a:xfrm>
              <a:custGeom>
                <a:avLst/>
                <a:gdLst>
                  <a:gd name="T0" fmla="*/ 1 w 6"/>
                  <a:gd name="T1" fmla="*/ 0 h 2"/>
                  <a:gd name="T2" fmla="*/ 1 w 6"/>
                  <a:gd name="T3" fmla="*/ 1 h 2"/>
                  <a:gd name="T4" fmla="*/ 0 w 6"/>
                  <a:gd name="T5" fmla="*/ 2 h 2"/>
                  <a:gd name="T6" fmla="*/ 1 w 6"/>
                  <a:gd name="T7" fmla="*/ 2 h 2"/>
                  <a:gd name="T8" fmla="*/ 4 w 6"/>
                  <a:gd name="T9" fmla="*/ 1 h 2"/>
                  <a:gd name="T10" fmla="*/ 6 w 6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2">
                    <a:moveTo>
                      <a:pt x="1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4" y="1"/>
                    </a:lnTo>
                    <a:lnTo>
                      <a:pt x="6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57" name="Freeform 1388">
                <a:extLst>
                  <a:ext uri="{FF2B5EF4-FFF2-40B4-BE49-F238E27FC236}">
                    <a16:creationId xmlns:a16="http://schemas.microsoft.com/office/drawing/2014/main" id="{00000000-0008-0000-0300-000079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81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1 w 2"/>
                  <a:gd name="T3" fmla="*/ 1 h 3"/>
                  <a:gd name="T4" fmla="*/ 2 w 2"/>
                  <a:gd name="T5" fmla="*/ 3 h 3"/>
                  <a:gd name="T6" fmla="*/ 2 w 2"/>
                  <a:gd name="T7" fmla="*/ 1 h 3"/>
                  <a:gd name="T8" fmla="*/ 1 w 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1" y="1"/>
                    </a:lnTo>
                    <a:lnTo>
                      <a:pt x="2" y="3"/>
                    </a:lnTo>
                    <a:lnTo>
                      <a:pt x="2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58" name="Freeform 1389">
                <a:extLst>
                  <a:ext uri="{FF2B5EF4-FFF2-40B4-BE49-F238E27FC236}">
                    <a16:creationId xmlns:a16="http://schemas.microsoft.com/office/drawing/2014/main" id="{00000000-0008-0000-0300-00007A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82"/>
                <a:ext cx="5" cy="2"/>
              </a:xfrm>
              <a:custGeom>
                <a:avLst/>
                <a:gdLst>
                  <a:gd name="T0" fmla="*/ 1 w 5"/>
                  <a:gd name="T1" fmla="*/ 2 h 2"/>
                  <a:gd name="T2" fmla="*/ 0 w 5"/>
                  <a:gd name="T3" fmla="*/ 1 h 2"/>
                  <a:gd name="T4" fmla="*/ 3 w 5"/>
                  <a:gd name="T5" fmla="*/ 0 h 2"/>
                  <a:gd name="T6" fmla="*/ 5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1" y="2"/>
                    </a:moveTo>
                    <a:lnTo>
                      <a:pt x="0" y="1"/>
                    </a:ln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59" name="Freeform 1390">
                <a:extLst>
                  <a:ext uri="{FF2B5EF4-FFF2-40B4-BE49-F238E27FC236}">
                    <a16:creationId xmlns:a16="http://schemas.microsoft.com/office/drawing/2014/main" id="{00000000-0008-0000-0300-00007B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" y="82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0"/>
                    </a:lnTo>
                    <a:lnTo>
                      <a:pt x="1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60" name="Freeform 1391">
                <a:extLst>
                  <a:ext uri="{FF2B5EF4-FFF2-40B4-BE49-F238E27FC236}">
                    <a16:creationId xmlns:a16="http://schemas.microsoft.com/office/drawing/2014/main" id="{00000000-0008-0000-0300-00007C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84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61" name="Freeform 1392">
                <a:extLst>
                  <a:ext uri="{FF2B5EF4-FFF2-40B4-BE49-F238E27FC236}">
                    <a16:creationId xmlns:a16="http://schemas.microsoft.com/office/drawing/2014/main" id="{00000000-0008-0000-0300-00007D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" y="81"/>
                <a:ext cx="6" cy="4"/>
              </a:xfrm>
              <a:custGeom>
                <a:avLst/>
                <a:gdLst>
                  <a:gd name="T0" fmla="*/ 6 w 6"/>
                  <a:gd name="T1" fmla="*/ 0 h 4"/>
                  <a:gd name="T2" fmla="*/ 6 w 6"/>
                  <a:gd name="T3" fmla="*/ 1 h 4"/>
                  <a:gd name="T4" fmla="*/ 5 w 6"/>
                  <a:gd name="T5" fmla="*/ 1 h 4"/>
                  <a:gd name="T6" fmla="*/ 4 w 6"/>
                  <a:gd name="T7" fmla="*/ 3 h 4"/>
                  <a:gd name="T8" fmla="*/ 3 w 6"/>
                  <a:gd name="T9" fmla="*/ 3 h 4"/>
                  <a:gd name="T10" fmla="*/ 2 w 6"/>
                  <a:gd name="T11" fmla="*/ 3 h 4"/>
                  <a:gd name="T12" fmla="*/ 0 w 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6" y="0"/>
                    </a:moveTo>
                    <a:lnTo>
                      <a:pt x="6" y="1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0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62" name="Freeform 1393">
                <a:extLst>
                  <a:ext uri="{FF2B5EF4-FFF2-40B4-BE49-F238E27FC236}">
                    <a16:creationId xmlns:a16="http://schemas.microsoft.com/office/drawing/2014/main" id="{00000000-0008-0000-0300-00007E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" y="81"/>
                <a:ext cx="3" cy="4"/>
              </a:xfrm>
              <a:custGeom>
                <a:avLst/>
                <a:gdLst>
                  <a:gd name="T0" fmla="*/ 0 w 3"/>
                  <a:gd name="T1" fmla="*/ 0 h 4"/>
                  <a:gd name="T2" fmla="*/ 1 w 3"/>
                  <a:gd name="T3" fmla="*/ 2 h 4"/>
                  <a:gd name="T4" fmla="*/ 2 w 3"/>
                  <a:gd name="T5" fmla="*/ 4 h 4"/>
                  <a:gd name="T6" fmla="*/ 3 w 3"/>
                  <a:gd name="T7" fmla="*/ 3 h 4"/>
                  <a:gd name="T8" fmla="*/ 2 w 3"/>
                  <a:gd name="T9" fmla="*/ 1 h 4"/>
                  <a:gd name="T10" fmla="*/ 2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1" y="2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2" y="1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63" name="Freeform 1394">
                <a:extLst>
                  <a:ext uri="{FF2B5EF4-FFF2-40B4-BE49-F238E27FC236}">
                    <a16:creationId xmlns:a16="http://schemas.microsoft.com/office/drawing/2014/main" id="{00000000-0008-0000-0300-00007F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" y="82"/>
                <a:ext cx="8" cy="4"/>
              </a:xfrm>
              <a:custGeom>
                <a:avLst/>
                <a:gdLst>
                  <a:gd name="T0" fmla="*/ 0 w 8"/>
                  <a:gd name="T1" fmla="*/ 4 h 4"/>
                  <a:gd name="T2" fmla="*/ 3 w 8"/>
                  <a:gd name="T3" fmla="*/ 3 h 4"/>
                  <a:gd name="T4" fmla="*/ 5 w 8"/>
                  <a:gd name="T5" fmla="*/ 2 h 4"/>
                  <a:gd name="T6" fmla="*/ 6 w 8"/>
                  <a:gd name="T7" fmla="*/ 2 h 4"/>
                  <a:gd name="T8" fmla="*/ 8 w 8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0" y="4"/>
                    </a:moveTo>
                    <a:lnTo>
                      <a:pt x="3" y="3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8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64" name="Freeform 1395">
                <a:extLst>
                  <a:ext uri="{FF2B5EF4-FFF2-40B4-BE49-F238E27FC236}">
                    <a16:creationId xmlns:a16="http://schemas.microsoft.com/office/drawing/2014/main" id="{00000000-0008-0000-0300-000080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" y="85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3 w 3"/>
                  <a:gd name="T3" fmla="*/ 0 h 2"/>
                  <a:gd name="T4" fmla="*/ 0 w 3"/>
                  <a:gd name="T5" fmla="*/ 1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65" name="Freeform 1396">
                <a:extLst>
                  <a:ext uri="{FF2B5EF4-FFF2-40B4-BE49-F238E27FC236}">
                    <a16:creationId xmlns:a16="http://schemas.microsoft.com/office/drawing/2014/main" id="{00000000-0008-0000-0300-000081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" y="81"/>
                <a:ext cx="3" cy="6"/>
              </a:xfrm>
              <a:custGeom>
                <a:avLst/>
                <a:gdLst>
                  <a:gd name="T0" fmla="*/ 0 w 3"/>
                  <a:gd name="T1" fmla="*/ 6 h 6"/>
                  <a:gd name="T2" fmla="*/ 0 w 3"/>
                  <a:gd name="T3" fmla="*/ 4 h 6"/>
                  <a:gd name="T4" fmla="*/ 2 w 3"/>
                  <a:gd name="T5" fmla="*/ 2 h 6"/>
                  <a:gd name="T6" fmla="*/ 3 w 3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66" name="Freeform 1397">
                <a:extLst>
                  <a:ext uri="{FF2B5EF4-FFF2-40B4-BE49-F238E27FC236}">
                    <a16:creationId xmlns:a16="http://schemas.microsoft.com/office/drawing/2014/main" id="{00000000-0008-0000-0300-000082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" y="86"/>
                <a:ext cx="5" cy="3"/>
              </a:xfrm>
              <a:custGeom>
                <a:avLst/>
                <a:gdLst>
                  <a:gd name="T0" fmla="*/ 2 w 5"/>
                  <a:gd name="T1" fmla="*/ 1 h 3"/>
                  <a:gd name="T2" fmla="*/ 0 w 5"/>
                  <a:gd name="T3" fmla="*/ 2 h 3"/>
                  <a:gd name="T4" fmla="*/ 0 w 5"/>
                  <a:gd name="T5" fmla="*/ 3 h 3"/>
                  <a:gd name="T6" fmla="*/ 3 w 5"/>
                  <a:gd name="T7" fmla="*/ 1 h 3"/>
                  <a:gd name="T8" fmla="*/ 5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2" y="1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3" y="1"/>
                    </a:lnTo>
                    <a:lnTo>
                      <a:pt x="5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67" name="Freeform 1398">
                <a:extLst>
                  <a:ext uri="{FF2B5EF4-FFF2-40B4-BE49-F238E27FC236}">
                    <a16:creationId xmlns:a16="http://schemas.microsoft.com/office/drawing/2014/main" id="{00000000-0008-0000-0300-000083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" y="89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68" name="Freeform 1399">
                <a:extLst>
                  <a:ext uri="{FF2B5EF4-FFF2-40B4-BE49-F238E27FC236}">
                    <a16:creationId xmlns:a16="http://schemas.microsoft.com/office/drawing/2014/main" id="{00000000-0008-0000-0300-000084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" y="84"/>
                <a:ext cx="8" cy="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6 h 6"/>
                  <a:gd name="T4" fmla="*/ 8 w 8"/>
                  <a:gd name="T5" fmla="*/ 3 h 6"/>
                  <a:gd name="T6" fmla="*/ 8 w 8"/>
                  <a:gd name="T7" fmla="*/ 2 h 6"/>
                  <a:gd name="T8" fmla="*/ 5 w 8"/>
                  <a:gd name="T9" fmla="*/ 3 h 6"/>
                  <a:gd name="T10" fmla="*/ 4 w 8"/>
                  <a:gd name="T11" fmla="*/ 2 h 6"/>
                  <a:gd name="T12" fmla="*/ 1 w 8"/>
                  <a:gd name="T13" fmla="*/ 1 h 6"/>
                  <a:gd name="T14" fmla="*/ 0 w 8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lnTo>
                      <a:pt x="7" y="6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5" y="3"/>
                    </a:lnTo>
                    <a:lnTo>
                      <a:pt x="4" y="2"/>
                    </a:ln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69" name="Freeform 1400">
                <a:extLst>
                  <a:ext uri="{FF2B5EF4-FFF2-40B4-BE49-F238E27FC236}">
                    <a16:creationId xmlns:a16="http://schemas.microsoft.com/office/drawing/2014/main" id="{00000000-0008-0000-0300-000085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" y="81"/>
                <a:ext cx="9" cy="9"/>
              </a:xfrm>
              <a:custGeom>
                <a:avLst/>
                <a:gdLst>
                  <a:gd name="T0" fmla="*/ 0 w 9"/>
                  <a:gd name="T1" fmla="*/ 0 h 9"/>
                  <a:gd name="T2" fmla="*/ 0 w 9"/>
                  <a:gd name="T3" fmla="*/ 1 h 9"/>
                  <a:gd name="T4" fmla="*/ 2 w 9"/>
                  <a:gd name="T5" fmla="*/ 3 h 9"/>
                  <a:gd name="T6" fmla="*/ 2 w 9"/>
                  <a:gd name="T7" fmla="*/ 5 h 9"/>
                  <a:gd name="T8" fmla="*/ 3 w 9"/>
                  <a:gd name="T9" fmla="*/ 5 h 9"/>
                  <a:gd name="T10" fmla="*/ 4 w 9"/>
                  <a:gd name="T11" fmla="*/ 3 h 9"/>
                  <a:gd name="T12" fmla="*/ 5 w 9"/>
                  <a:gd name="T13" fmla="*/ 3 h 9"/>
                  <a:gd name="T14" fmla="*/ 5 w 9"/>
                  <a:gd name="T15" fmla="*/ 5 h 9"/>
                  <a:gd name="T16" fmla="*/ 9 w 9"/>
                  <a:gd name="T1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0" y="0"/>
                    </a:moveTo>
                    <a:lnTo>
                      <a:pt x="0" y="1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9" y="9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70" name="Freeform 1401">
                <a:extLst>
                  <a:ext uri="{FF2B5EF4-FFF2-40B4-BE49-F238E27FC236}">
                    <a16:creationId xmlns:a16="http://schemas.microsoft.com/office/drawing/2014/main" id="{00000000-0008-0000-0300-000086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" y="81"/>
                <a:ext cx="6" cy="10"/>
              </a:xfrm>
              <a:custGeom>
                <a:avLst/>
                <a:gdLst>
                  <a:gd name="T0" fmla="*/ 4 w 6"/>
                  <a:gd name="T1" fmla="*/ 0 h 10"/>
                  <a:gd name="T2" fmla="*/ 2 w 6"/>
                  <a:gd name="T3" fmla="*/ 2 h 10"/>
                  <a:gd name="T4" fmla="*/ 2 w 6"/>
                  <a:gd name="T5" fmla="*/ 4 h 10"/>
                  <a:gd name="T6" fmla="*/ 0 w 6"/>
                  <a:gd name="T7" fmla="*/ 7 h 10"/>
                  <a:gd name="T8" fmla="*/ 3 w 6"/>
                  <a:gd name="T9" fmla="*/ 10 h 10"/>
                  <a:gd name="T10" fmla="*/ 6 w 6"/>
                  <a:gd name="T11" fmla="*/ 4 h 10"/>
                  <a:gd name="T12" fmla="*/ 4 w 6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0">
                    <a:moveTo>
                      <a:pt x="4" y="0"/>
                    </a:moveTo>
                    <a:lnTo>
                      <a:pt x="2" y="2"/>
                    </a:lnTo>
                    <a:lnTo>
                      <a:pt x="2" y="4"/>
                    </a:lnTo>
                    <a:lnTo>
                      <a:pt x="0" y="7"/>
                    </a:lnTo>
                    <a:lnTo>
                      <a:pt x="3" y="10"/>
                    </a:lnTo>
                    <a:lnTo>
                      <a:pt x="6" y="4"/>
                    </a:lnTo>
                    <a:lnTo>
                      <a:pt x="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71" name="Freeform 1402">
                <a:extLst>
                  <a:ext uri="{FF2B5EF4-FFF2-40B4-BE49-F238E27FC236}">
                    <a16:creationId xmlns:a16="http://schemas.microsoft.com/office/drawing/2014/main" id="{00000000-0008-0000-0300-000087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" y="87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4 w 4"/>
                  <a:gd name="T3" fmla="*/ 2 h 4"/>
                  <a:gd name="T4" fmla="*/ 1 w 4"/>
                  <a:gd name="T5" fmla="*/ 0 h 4"/>
                  <a:gd name="T6" fmla="*/ 0 w 4"/>
                  <a:gd name="T7" fmla="*/ 3 h 4"/>
                  <a:gd name="T8" fmla="*/ 4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4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72" name="Freeform 1403">
                <a:extLst>
                  <a:ext uri="{FF2B5EF4-FFF2-40B4-BE49-F238E27FC236}">
                    <a16:creationId xmlns:a16="http://schemas.microsoft.com/office/drawing/2014/main" id="{00000000-0008-0000-0300-000088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" y="81"/>
                <a:ext cx="19" cy="11"/>
              </a:xfrm>
              <a:custGeom>
                <a:avLst/>
                <a:gdLst>
                  <a:gd name="T0" fmla="*/ 19 w 19"/>
                  <a:gd name="T1" fmla="*/ 9 h 11"/>
                  <a:gd name="T2" fmla="*/ 18 w 19"/>
                  <a:gd name="T3" fmla="*/ 9 h 11"/>
                  <a:gd name="T4" fmla="*/ 15 w 19"/>
                  <a:gd name="T5" fmla="*/ 11 h 11"/>
                  <a:gd name="T6" fmla="*/ 14 w 19"/>
                  <a:gd name="T7" fmla="*/ 9 h 11"/>
                  <a:gd name="T8" fmla="*/ 16 w 19"/>
                  <a:gd name="T9" fmla="*/ 7 h 11"/>
                  <a:gd name="T10" fmla="*/ 18 w 19"/>
                  <a:gd name="T11" fmla="*/ 6 h 11"/>
                  <a:gd name="T12" fmla="*/ 19 w 19"/>
                  <a:gd name="T13" fmla="*/ 4 h 11"/>
                  <a:gd name="T14" fmla="*/ 19 w 19"/>
                  <a:gd name="T15" fmla="*/ 3 h 11"/>
                  <a:gd name="T16" fmla="*/ 17 w 19"/>
                  <a:gd name="T17" fmla="*/ 6 h 11"/>
                  <a:gd name="T18" fmla="*/ 14 w 19"/>
                  <a:gd name="T19" fmla="*/ 6 h 11"/>
                  <a:gd name="T20" fmla="*/ 12 w 19"/>
                  <a:gd name="T21" fmla="*/ 8 h 11"/>
                  <a:gd name="T22" fmla="*/ 10 w 19"/>
                  <a:gd name="T23" fmla="*/ 6 h 11"/>
                  <a:gd name="T24" fmla="*/ 9 w 19"/>
                  <a:gd name="T25" fmla="*/ 5 h 11"/>
                  <a:gd name="T26" fmla="*/ 8 w 19"/>
                  <a:gd name="T27" fmla="*/ 6 h 11"/>
                  <a:gd name="T28" fmla="*/ 6 w 19"/>
                  <a:gd name="T29" fmla="*/ 6 h 11"/>
                  <a:gd name="T30" fmla="*/ 5 w 19"/>
                  <a:gd name="T31" fmla="*/ 3 h 11"/>
                  <a:gd name="T32" fmla="*/ 6 w 19"/>
                  <a:gd name="T33" fmla="*/ 1 h 11"/>
                  <a:gd name="T34" fmla="*/ 6 w 19"/>
                  <a:gd name="T35" fmla="*/ 1 h 11"/>
                  <a:gd name="T36" fmla="*/ 2 w 19"/>
                  <a:gd name="T37" fmla="*/ 2 h 11"/>
                  <a:gd name="T38" fmla="*/ 1 w 19"/>
                  <a:gd name="T39" fmla="*/ 1 h 11"/>
                  <a:gd name="T40" fmla="*/ 0 w 19"/>
                  <a:gd name="T4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" h="11">
                    <a:moveTo>
                      <a:pt x="19" y="9"/>
                    </a:moveTo>
                    <a:lnTo>
                      <a:pt x="18" y="9"/>
                    </a:lnTo>
                    <a:lnTo>
                      <a:pt x="15" y="11"/>
                    </a:lnTo>
                    <a:lnTo>
                      <a:pt x="14" y="9"/>
                    </a:lnTo>
                    <a:lnTo>
                      <a:pt x="16" y="7"/>
                    </a:lnTo>
                    <a:lnTo>
                      <a:pt x="18" y="6"/>
                    </a:lnTo>
                    <a:lnTo>
                      <a:pt x="19" y="4"/>
                    </a:lnTo>
                    <a:lnTo>
                      <a:pt x="19" y="3"/>
                    </a:lnTo>
                    <a:lnTo>
                      <a:pt x="17" y="6"/>
                    </a:lnTo>
                    <a:lnTo>
                      <a:pt x="14" y="6"/>
                    </a:lnTo>
                    <a:lnTo>
                      <a:pt x="12" y="8"/>
                    </a:lnTo>
                    <a:lnTo>
                      <a:pt x="10" y="6"/>
                    </a:lnTo>
                    <a:lnTo>
                      <a:pt x="9" y="5"/>
                    </a:lnTo>
                    <a:lnTo>
                      <a:pt x="8" y="6"/>
                    </a:lnTo>
                    <a:lnTo>
                      <a:pt x="6" y="6"/>
                    </a:lnTo>
                    <a:lnTo>
                      <a:pt x="5" y="3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73" name="Freeform 1404">
                <a:extLst>
                  <a:ext uri="{FF2B5EF4-FFF2-40B4-BE49-F238E27FC236}">
                    <a16:creationId xmlns:a16="http://schemas.microsoft.com/office/drawing/2014/main" id="{00000000-0008-0000-0300-000089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" y="90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0 w 2"/>
                  <a:gd name="T3" fmla="*/ 1 h 2"/>
                  <a:gd name="T4" fmla="*/ 0 w 2"/>
                  <a:gd name="T5" fmla="*/ 1 h 2"/>
                  <a:gd name="T6" fmla="*/ 2 w 2"/>
                  <a:gd name="T7" fmla="*/ 0 h 2"/>
                  <a:gd name="T8" fmla="*/ 0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74" name="Freeform 1405">
                <a:extLst>
                  <a:ext uri="{FF2B5EF4-FFF2-40B4-BE49-F238E27FC236}">
                    <a16:creationId xmlns:a16="http://schemas.microsoft.com/office/drawing/2014/main" id="{00000000-0008-0000-0300-00008A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" y="81"/>
                <a:ext cx="3" cy="11"/>
              </a:xfrm>
              <a:custGeom>
                <a:avLst/>
                <a:gdLst>
                  <a:gd name="T0" fmla="*/ 1 w 3"/>
                  <a:gd name="T1" fmla="*/ 0 h 11"/>
                  <a:gd name="T2" fmla="*/ 3 w 3"/>
                  <a:gd name="T3" fmla="*/ 1 h 11"/>
                  <a:gd name="T4" fmla="*/ 1 w 3"/>
                  <a:gd name="T5" fmla="*/ 7 h 11"/>
                  <a:gd name="T6" fmla="*/ 2 w 3"/>
                  <a:gd name="T7" fmla="*/ 10 h 11"/>
                  <a:gd name="T8" fmla="*/ 0 w 3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1">
                    <a:moveTo>
                      <a:pt x="1" y="0"/>
                    </a:moveTo>
                    <a:lnTo>
                      <a:pt x="3" y="1"/>
                    </a:lnTo>
                    <a:lnTo>
                      <a:pt x="1" y="7"/>
                    </a:lnTo>
                    <a:lnTo>
                      <a:pt x="2" y="10"/>
                    </a:lnTo>
                    <a:lnTo>
                      <a:pt x="0" y="1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75" name="Freeform 1406">
                <a:extLst>
                  <a:ext uri="{FF2B5EF4-FFF2-40B4-BE49-F238E27FC236}">
                    <a16:creationId xmlns:a16="http://schemas.microsoft.com/office/drawing/2014/main" id="{00000000-0008-0000-0300-00008B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" y="81"/>
                <a:ext cx="8" cy="12"/>
              </a:xfrm>
              <a:custGeom>
                <a:avLst/>
                <a:gdLst>
                  <a:gd name="T0" fmla="*/ 8 w 8"/>
                  <a:gd name="T1" fmla="*/ 12 h 12"/>
                  <a:gd name="T2" fmla="*/ 6 w 8"/>
                  <a:gd name="T3" fmla="*/ 12 h 12"/>
                  <a:gd name="T4" fmla="*/ 3 w 8"/>
                  <a:gd name="T5" fmla="*/ 4 h 12"/>
                  <a:gd name="T6" fmla="*/ 0 w 8"/>
                  <a:gd name="T7" fmla="*/ 2 h 12"/>
                  <a:gd name="T8" fmla="*/ 1 w 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8" y="12"/>
                    </a:moveTo>
                    <a:lnTo>
                      <a:pt x="6" y="12"/>
                    </a:lnTo>
                    <a:lnTo>
                      <a:pt x="3" y="4"/>
                    </a:lnTo>
                    <a:lnTo>
                      <a:pt x="0" y="2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76" name="Freeform 1407">
                <a:extLst>
                  <a:ext uri="{FF2B5EF4-FFF2-40B4-BE49-F238E27FC236}">
                    <a16:creationId xmlns:a16="http://schemas.microsoft.com/office/drawing/2014/main" id="{00000000-0008-0000-0300-00008C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" y="12"/>
                <a:ext cx="3" cy="6"/>
              </a:xfrm>
              <a:custGeom>
                <a:avLst/>
                <a:gdLst>
                  <a:gd name="T0" fmla="*/ 3 w 3"/>
                  <a:gd name="T1" fmla="*/ 6 h 6"/>
                  <a:gd name="T2" fmla="*/ 3 w 3"/>
                  <a:gd name="T3" fmla="*/ 1 h 6"/>
                  <a:gd name="T4" fmla="*/ 1 w 3"/>
                  <a:gd name="T5" fmla="*/ 0 h 6"/>
                  <a:gd name="T6" fmla="*/ 0 w 3"/>
                  <a:gd name="T7" fmla="*/ 4 h 6"/>
                  <a:gd name="T8" fmla="*/ 3 w 3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">
                    <a:moveTo>
                      <a:pt x="3" y="6"/>
                    </a:moveTo>
                    <a:lnTo>
                      <a:pt x="3" y="1"/>
                    </a:lnTo>
                    <a:lnTo>
                      <a:pt x="1" y="0"/>
                    </a:lnTo>
                    <a:lnTo>
                      <a:pt x="0" y="4"/>
                    </a:lnTo>
                    <a:lnTo>
                      <a:pt x="3" y="6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77" name="Freeform 1408">
                <a:extLst>
                  <a:ext uri="{FF2B5EF4-FFF2-40B4-BE49-F238E27FC236}">
                    <a16:creationId xmlns:a16="http://schemas.microsoft.com/office/drawing/2014/main" id="{00000000-0008-0000-0300-00008D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" y="5"/>
                <a:ext cx="19" cy="16"/>
              </a:xfrm>
              <a:custGeom>
                <a:avLst/>
                <a:gdLst>
                  <a:gd name="T0" fmla="*/ 7 w 19"/>
                  <a:gd name="T1" fmla="*/ 16 h 16"/>
                  <a:gd name="T2" fmla="*/ 3 w 19"/>
                  <a:gd name="T3" fmla="*/ 13 h 16"/>
                  <a:gd name="T4" fmla="*/ 6 w 19"/>
                  <a:gd name="T5" fmla="*/ 11 h 16"/>
                  <a:gd name="T6" fmla="*/ 5 w 19"/>
                  <a:gd name="T7" fmla="*/ 10 h 16"/>
                  <a:gd name="T8" fmla="*/ 0 w 19"/>
                  <a:gd name="T9" fmla="*/ 12 h 16"/>
                  <a:gd name="T10" fmla="*/ 0 w 19"/>
                  <a:gd name="T11" fmla="*/ 11 h 16"/>
                  <a:gd name="T12" fmla="*/ 0 w 19"/>
                  <a:gd name="T13" fmla="*/ 7 h 16"/>
                  <a:gd name="T14" fmla="*/ 6 w 19"/>
                  <a:gd name="T15" fmla="*/ 6 h 16"/>
                  <a:gd name="T16" fmla="*/ 8 w 19"/>
                  <a:gd name="T17" fmla="*/ 7 h 16"/>
                  <a:gd name="T18" fmla="*/ 9 w 19"/>
                  <a:gd name="T19" fmla="*/ 5 h 16"/>
                  <a:gd name="T20" fmla="*/ 4 w 19"/>
                  <a:gd name="T21" fmla="*/ 2 h 16"/>
                  <a:gd name="T22" fmla="*/ 5 w 19"/>
                  <a:gd name="T23" fmla="*/ 1 h 16"/>
                  <a:gd name="T24" fmla="*/ 10 w 19"/>
                  <a:gd name="T25" fmla="*/ 0 h 16"/>
                  <a:gd name="T26" fmla="*/ 10 w 19"/>
                  <a:gd name="T27" fmla="*/ 3 h 16"/>
                  <a:gd name="T28" fmla="*/ 14 w 19"/>
                  <a:gd name="T29" fmla="*/ 2 h 16"/>
                  <a:gd name="T30" fmla="*/ 15 w 19"/>
                  <a:gd name="T31" fmla="*/ 3 h 16"/>
                  <a:gd name="T32" fmla="*/ 12 w 19"/>
                  <a:gd name="T33" fmla="*/ 6 h 16"/>
                  <a:gd name="T34" fmla="*/ 15 w 19"/>
                  <a:gd name="T35" fmla="*/ 9 h 16"/>
                  <a:gd name="T36" fmla="*/ 17 w 19"/>
                  <a:gd name="T37" fmla="*/ 8 h 16"/>
                  <a:gd name="T38" fmla="*/ 18 w 19"/>
                  <a:gd name="T39" fmla="*/ 6 h 16"/>
                  <a:gd name="T40" fmla="*/ 19 w 19"/>
                  <a:gd name="T41" fmla="*/ 6 h 16"/>
                  <a:gd name="T42" fmla="*/ 19 w 19"/>
                  <a:gd name="T43" fmla="*/ 9 h 16"/>
                  <a:gd name="T44" fmla="*/ 15 w 19"/>
                  <a:gd name="T45" fmla="*/ 13 h 16"/>
                  <a:gd name="T46" fmla="*/ 15 w 19"/>
                  <a:gd name="T47" fmla="*/ 13 h 16"/>
                  <a:gd name="T48" fmla="*/ 10 w 19"/>
                  <a:gd name="T49" fmla="*/ 12 h 16"/>
                  <a:gd name="T50" fmla="*/ 10 w 19"/>
                  <a:gd name="T51" fmla="*/ 14 h 16"/>
                  <a:gd name="T52" fmla="*/ 10 w 19"/>
                  <a:gd name="T53" fmla="*/ 14 h 16"/>
                  <a:gd name="T54" fmla="*/ 7 w 19"/>
                  <a:gd name="T5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" h="16">
                    <a:moveTo>
                      <a:pt x="7" y="16"/>
                    </a:moveTo>
                    <a:lnTo>
                      <a:pt x="3" y="13"/>
                    </a:lnTo>
                    <a:lnTo>
                      <a:pt x="6" y="11"/>
                    </a:lnTo>
                    <a:lnTo>
                      <a:pt x="5" y="10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0" y="7"/>
                    </a:lnTo>
                    <a:lnTo>
                      <a:pt x="6" y="6"/>
                    </a:lnTo>
                    <a:lnTo>
                      <a:pt x="8" y="7"/>
                    </a:lnTo>
                    <a:lnTo>
                      <a:pt x="9" y="5"/>
                    </a:lnTo>
                    <a:lnTo>
                      <a:pt x="4" y="2"/>
                    </a:lnTo>
                    <a:lnTo>
                      <a:pt x="5" y="1"/>
                    </a:lnTo>
                    <a:lnTo>
                      <a:pt x="10" y="0"/>
                    </a:lnTo>
                    <a:lnTo>
                      <a:pt x="10" y="3"/>
                    </a:lnTo>
                    <a:lnTo>
                      <a:pt x="14" y="2"/>
                    </a:lnTo>
                    <a:lnTo>
                      <a:pt x="15" y="3"/>
                    </a:lnTo>
                    <a:lnTo>
                      <a:pt x="12" y="6"/>
                    </a:lnTo>
                    <a:lnTo>
                      <a:pt x="15" y="9"/>
                    </a:lnTo>
                    <a:lnTo>
                      <a:pt x="17" y="8"/>
                    </a:lnTo>
                    <a:lnTo>
                      <a:pt x="18" y="6"/>
                    </a:lnTo>
                    <a:lnTo>
                      <a:pt x="19" y="6"/>
                    </a:lnTo>
                    <a:lnTo>
                      <a:pt x="19" y="9"/>
                    </a:lnTo>
                    <a:lnTo>
                      <a:pt x="15" y="13"/>
                    </a:lnTo>
                    <a:lnTo>
                      <a:pt x="15" y="13"/>
                    </a:lnTo>
                    <a:lnTo>
                      <a:pt x="10" y="12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7" y="16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78" name="Freeform 1409">
                <a:extLst>
                  <a:ext uri="{FF2B5EF4-FFF2-40B4-BE49-F238E27FC236}">
                    <a16:creationId xmlns:a16="http://schemas.microsoft.com/office/drawing/2014/main" id="{00000000-0008-0000-0300-00008E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" y="12"/>
                <a:ext cx="2" cy="12"/>
              </a:xfrm>
              <a:custGeom>
                <a:avLst/>
                <a:gdLst>
                  <a:gd name="T0" fmla="*/ 2 w 2"/>
                  <a:gd name="T1" fmla="*/ 12 h 12"/>
                  <a:gd name="T2" fmla="*/ 1 w 2"/>
                  <a:gd name="T3" fmla="*/ 10 h 12"/>
                  <a:gd name="T4" fmla="*/ 0 w 2"/>
                  <a:gd name="T5" fmla="*/ 8 h 12"/>
                  <a:gd name="T6" fmla="*/ 1 w 2"/>
                  <a:gd name="T7" fmla="*/ 4 h 12"/>
                  <a:gd name="T8" fmla="*/ 2 w 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2">
                    <a:moveTo>
                      <a:pt x="2" y="12"/>
                    </a:moveTo>
                    <a:lnTo>
                      <a:pt x="1" y="10"/>
                    </a:lnTo>
                    <a:lnTo>
                      <a:pt x="0" y="8"/>
                    </a:lnTo>
                    <a:lnTo>
                      <a:pt x="1" y="4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79" name="Freeform 1410">
                <a:extLst>
                  <a:ext uri="{FF2B5EF4-FFF2-40B4-BE49-F238E27FC236}">
                    <a16:creationId xmlns:a16="http://schemas.microsoft.com/office/drawing/2014/main" id="{00000000-0008-0000-0300-00008F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" y="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80" name="Freeform 1411">
                <a:extLst>
                  <a:ext uri="{FF2B5EF4-FFF2-40B4-BE49-F238E27FC236}">
                    <a16:creationId xmlns:a16="http://schemas.microsoft.com/office/drawing/2014/main" id="{00000000-0008-0000-0300-000090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" y="20"/>
                <a:ext cx="8" cy="8"/>
              </a:xfrm>
              <a:custGeom>
                <a:avLst/>
                <a:gdLst>
                  <a:gd name="T0" fmla="*/ 5 w 8"/>
                  <a:gd name="T1" fmla="*/ 8 h 8"/>
                  <a:gd name="T2" fmla="*/ 1 w 8"/>
                  <a:gd name="T3" fmla="*/ 6 h 8"/>
                  <a:gd name="T4" fmla="*/ 2 w 8"/>
                  <a:gd name="T5" fmla="*/ 4 h 8"/>
                  <a:gd name="T6" fmla="*/ 0 w 8"/>
                  <a:gd name="T7" fmla="*/ 3 h 8"/>
                  <a:gd name="T8" fmla="*/ 2 w 8"/>
                  <a:gd name="T9" fmla="*/ 1 h 8"/>
                  <a:gd name="T10" fmla="*/ 4 w 8"/>
                  <a:gd name="T11" fmla="*/ 0 h 8"/>
                  <a:gd name="T12" fmla="*/ 6 w 8"/>
                  <a:gd name="T13" fmla="*/ 2 h 8"/>
                  <a:gd name="T14" fmla="*/ 4 w 8"/>
                  <a:gd name="T15" fmla="*/ 3 h 8"/>
                  <a:gd name="T16" fmla="*/ 4 w 8"/>
                  <a:gd name="T17" fmla="*/ 4 h 8"/>
                  <a:gd name="T18" fmla="*/ 7 w 8"/>
                  <a:gd name="T19" fmla="*/ 4 h 8"/>
                  <a:gd name="T20" fmla="*/ 8 w 8"/>
                  <a:gd name="T21" fmla="*/ 5 h 8"/>
                  <a:gd name="T22" fmla="*/ 6 w 8"/>
                  <a:gd name="T23" fmla="*/ 6 h 8"/>
                  <a:gd name="T24" fmla="*/ 5 w 8"/>
                  <a:gd name="T2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8">
                    <a:moveTo>
                      <a:pt x="5" y="8"/>
                    </a:moveTo>
                    <a:lnTo>
                      <a:pt x="1" y="6"/>
                    </a:lnTo>
                    <a:lnTo>
                      <a:pt x="2" y="4"/>
                    </a:ln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6" y="2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7" y="4"/>
                    </a:lnTo>
                    <a:lnTo>
                      <a:pt x="8" y="5"/>
                    </a:lnTo>
                    <a:lnTo>
                      <a:pt x="6" y="6"/>
                    </a:lnTo>
                    <a:lnTo>
                      <a:pt x="5" y="8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81" name="Freeform 1412">
                <a:extLst>
                  <a:ext uri="{FF2B5EF4-FFF2-40B4-BE49-F238E27FC236}">
                    <a16:creationId xmlns:a16="http://schemas.microsoft.com/office/drawing/2014/main" id="{00000000-0008-0000-0300-000091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" y="28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2 h 3"/>
                  <a:gd name="T4" fmla="*/ 1 w 2"/>
                  <a:gd name="T5" fmla="*/ 2 h 3"/>
                  <a:gd name="T6" fmla="*/ 1 w 2"/>
                  <a:gd name="T7" fmla="*/ 2 h 3"/>
                  <a:gd name="T8" fmla="*/ 1 w 2"/>
                  <a:gd name="T9" fmla="*/ 2 h 3"/>
                  <a:gd name="T10" fmla="*/ 0 w 2"/>
                  <a:gd name="T11" fmla="*/ 0 h 3"/>
                  <a:gd name="T12" fmla="*/ 0 w 2"/>
                  <a:gd name="T13" fmla="*/ 1 h 3"/>
                  <a:gd name="T14" fmla="*/ 1 w 2"/>
                  <a:gd name="T15" fmla="*/ 2 h 3"/>
                  <a:gd name="T16" fmla="*/ 1 w 2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lnTo>
                      <a:pt x="2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1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82" name="Line 1413">
                <a:extLst>
                  <a:ext uri="{FF2B5EF4-FFF2-40B4-BE49-F238E27FC236}">
                    <a16:creationId xmlns:a16="http://schemas.microsoft.com/office/drawing/2014/main" id="{00000000-0008-0000-0300-00009204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3" y="31"/>
                <a:ext cx="1" cy="1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83" name="Freeform 1414">
                <a:extLst>
                  <a:ext uri="{FF2B5EF4-FFF2-40B4-BE49-F238E27FC236}">
                    <a16:creationId xmlns:a16="http://schemas.microsoft.com/office/drawing/2014/main" id="{00000000-0008-0000-0300-000093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" y="0"/>
                <a:ext cx="28" cy="32"/>
              </a:xfrm>
              <a:custGeom>
                <a:avLst/>
                <a:gdLst>
                  <a:gd name="T0" fmla="*/ 3 w 28"/>
                  <a:gd name="T1" fmla="*/ 31 h 32"/>
                  <a:gd name="T2" fmla="*/ 3 w 28"/>
                  <a:gd name="T3" fmla="*/ 30 h 32"/>
                  <a:gd name="T4" fmla="*/ 1 w 28"/>
                  <a:gd name="T5" fmla="*/ 29 h 32"/>
                  <a:gd name="T6" fmla="*/ 2 w 28"/>
                  <a:gd name="T7" fmla="*/ 26 h 32"/>
                  <a:gd name="T8" fmla="*/ 6 w 28"/>
                  <a:gd name="T9" fmla="*/ 26 h 32"/>
                  <a:gd name="T10" fmla="*/ 6 w 28"/>
                  <a:gd name="T11" fmla="*/ 25 h 32"/>
                  <a:gd name="T12" fmla="*/ 5 w 28"/>
                  <a:gd name="T13" fmla="*/ 24 h 32"/>
                  <a:gd name="T14" fmla="*/ 4 w 28"/>
                  <a:gd name="T15" fmla="*/ 21 h 32"/>
                  <a:gd name="T16" fmla="*/ 8 w 28"/>
                  <a:gd name="T17" fmla="*/ 21 h 32"/>
                  <a:gd name="T18" fmla="*/ 13 w 28"/>
                  <a:gd name="T19" fmla="*/ 21 h 32"/>
                  <a:gd name="T20" fmla="*/ 10 w 28"/>
                  <a:gd name="T21" fmla="*/ 20 h 32"/>
                  <a:gd name="T22" fmla="*/ 8 w 28"/>
                  <a:gd name="T23" fmla="*/ 19 h 32"/>
                  <a:gd name="T24" fmla="*/ 8 w 28"/>
                  <a:gd name="T25" fmla="*/ 17 h 32"/>
                  <a:gd name="T26" fmla="*/ 6 w 28"/>
                  <a:gd name="T27" fmla="*/ 14 h 32"/>
                  <a:gd name="T28" fmla="*/ 3 w 28"/>
                  <a:gd name="T29" fmla="*/ 16 h 32"/>
                  <a:gd name="T30" fmla="*/ 0 w 28"/>
                  <a:gd name="T31" fmla="*/ 14 h 32"/>
                  <a:gd name="T32" fmla="*/ 0 w 28"/>
                  <a:gd name="T33" fmla="*/ 12 h 32"/>
                  <a:gd name="T34" fmla="*/ 3 w 28"/>
                  <a:gd name="T35" fmla="*/ 13 h 32"/>
                  <a:gd name="T36" fmla="*/ 2 w 28"/>
                  <a:gd name="T37" fmla="*/ 10 h 32"/>
                  <a:gd name="T38" fmla="*/ 1 w 28"/>
                  <a:gd name="T39" fmla="*/ 9 h 32"/>
                  <a:gd name="T40" fmla="*/ 1 w 28"/>
                  <a:gd name="T41" fmla="*/ 7 h 32"/>
                  <a:gd name="T42" fmla="*/ 6 w 28"/>
                  <a:gd name="T43" fmla="*/ 8 h 32"/>
                  <a:gd name="T44" fmla="*/ 8 w 28"/>
                  <a:gd name="T45" fmla="*/ 12 h 32"/>
                  <a:gd name="T46" fmla="*/ 8 w 28"/>
                  <a:gd name="T47" fmla="*/ 7 h 32"/>
                  <a:gd name="T48" fmla="*/ 6 w 28"/>
                  <a:gd name="T49" fmla="*/ 5 h 32"/>
                  <a:gd name="T50" fmla="*/ 6 w 28"/>
                  <a:gd name="T51" fmla="*/ 2 h 32"/>
                  <a:gd name="T52" fmla="*/ 7 w 28"/>
                  <a:gd name="T53" fmla="*/ 1 h 32"/>
                  <a:gd name="T54" fmla="*/ 8 w 28"/>
                  <a:gd name="T55" fmla="*/ 0 h 32"/>
                  <a:gd name="T56" fmla="*/ 8 w 28"/>
                  <a:gd name="T57" fmla="*/ 0 h 32"/>
                  <a:gd name="T58" fmla="*/ 10 w 28"/>
                  <a:gd name="T59" fmla="*/ 1 h 32"/>
                  <a:gd name="T60" fmla="*/ 10 w 28"/>
                  <a:gd name="T61" fmla="*/ 4 h 32"/>
                  <a:gd name="T62" fmla="*/ 12 w 28"/>
                  <a:gd name="T63" fmla="*/ 3 h 32"/>
                  <a:gd name="T64" fmla="*/ 12 w 28"/>
                  <a:gd name="T65" fmla="*/ 4 h 32"/>
                  <a:gd name="T66" fmla="*/ 13 w 28"/>
                  <a:gd name="T67" fmla="*/ 4 h 32"/>
                  <a:gd name="T68" fmla="*/ 16 w 28"/>
                  <a:gd name="T69" fmla="*/ 1 h 32"/>
                  <a:gd name="T70" fmla="*/ 17 w 28"/>
                  <a:gd name="T71" fmla="*/ 3 h 32"/>
                  <a:gd name="T72" fmla="*/ 19 w 28"/>
                  <a:gd name="T73" fmla="*/ 0 h 32"/>
                  <a:gd name="T74" fmla="*/ 19 w 28"/>
                  <a:gd name="T75" fmla="*/ 0 h 32"/>
                  <a:gd name="T76" fmla="*/ 21 w 28"/>
                  <a:gd name="T77" fmla="*/ 1 h 32"/>
                  <a:gd name="T78" fmla="*/ 21 w 28"/>
                  <a:gd name="T79" fmla="*/ 1 h 32"/>
                  <a:gd name="T80" fmla="*/ 20 w 28"/>
                  <a:gd name="T81" fmla="*/ 3 h 32"/>
                  <a:gd name="T82" fmla="*/ 21 w 28"/>
                  <a:gd name="T83" fmla="*/ 7 h 32"/>
                  <a:gd name="T84" fmla="*/ 23 w 28"/>
                  <a:gd name="T85" fmla="*/ 5 h 32"/>
                  <a:gd name="T86" fmla="*/ 27 w 28"/>
                  <a:gd name="T87" fmla="*/ 5 h 32"/>
                  <a:gd name="T88" fmla="*/ 28 w 28"/>
                  <a:gd name="T89" fmla="*/ 8 h 32"/>
                  <a:gd name="T90" fmla="*/ 26 w 28"/>
                  <a:gd name="T91" fmla="*/ 12 h 32"/>
                  <a:gd name="T92" fmla="*/ 28 w 28"/>
                  <a:gd name="T93" fmla="*/ 12 h 32"/>
                  <a:gd name="T94" fmla="*/ 27 w 28"/>
                  <a:gd name="T95" fmla="*/ 16 h 32"/>
                  <a:gd name="T96" fmla="*/ 24 w 28"/>
                  <a:gd name="T97" fmla="*/ 16 h 32"/>
                  <a:gd name="T98" fmla="*/ 25 w 28"/>
                  <a:gd name="T99" fmla="*/ 18 h 32"/>
                  <a:gd name="T100" fmla="*/ 21 w 28"/>
                  <a:gd name="T101" fmla="*/ 19 h 32"/>
                  <a:gd name="T102" fmla="*/ 19 w 28"/>
                  <a:gd name="T103" fmla="*/ 18 h 32"/>
                  <a:gd name="T104" fmla="*/ 16 w 28"/>
                  <a:gd name="T105" fmla="*/ 20 h 32"/>
                  <a:gd name="T106" fmla="*/ 16 w 28"/>
                  <a:gd name="T107" fmla="*/ 21 h 32"/>
                  <a:gd name="T108" fmla="*/ 15 w 28"/>
                  <a:gd name="T109" fmla="*/ 23 h 32"/>
                  <a:gd name="T110" fmla="*/ 18 w 28"/>
                  <a:gd name="T111" fmla="*/ 22 h 32"/>
                  <a:gd name="T112" fmla="*/ 22 w 28"/>
                  <a:gd name="T113" fmla="*/ 22 h 32"/>
                  <a:gd name="T114" fmla="*/ 23 w 28"/>
                  <a:gd name="T115" fmla="*/ 23 h 32"/>
                  <a:gd name="T116" fmla="*/ 20 w 28"/>
                  <a:gd name="T117" fmla="*/ 26 h 32"/>
                  <a:gd name="T118" fmla="*/ 19 w 28"/>
                  <a:gd name="T119" fmla="*/ 28 h 32"/>
                  <a:gd name="T120" fmla="*/ 16 w 28"/>
                  <a:gd name="T121" fmla="*/ 31 h 32"/>
                  <a:gd name="T122" fmla="*/ 14 w 28"/>
                  <a:gd name="T12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8" h="32">
                    <a:moveTo>
                      <a:pt x="3" y="31"/>
                    </a:moveTo>
                    <a:lnTo>
                      <a:pt x="3" y="30"/>
                    </a:lnTo>
                    <a:lnTo>
                      <a:pt x="1" y="29"/>
                    </a:lnTo>
                    <a:lnTo>
                      <a:pt x="2" y="26"/>
                    </a:lnTo>
                    <a:lnTo>
                      <a:pt x="6" y="26"/>
                    </a:lnTo>
                    <a:lnTo>
                      <a:pt x="6" y="25"/>
                    </a:lnTo>
                    <a:lnTo>
                      <a:pt x="5" y="24"/>
                    </a:lnTo>
                    <a:lnTo>
                      <a:pt x="4" y="21"/>
                    </a:lnTo>
                    <a:lnTo>
                      <a:pt x="8" y="21"/>
                    </a:lnTo>
                    <a:lnTo>
                      <a:pt x="13" y="21"/>
                    </a:lnTo>
                    <a:lnTo>
                      <a:pt x="10" y="20"/>
                    </a:lnTo>
                    <a:lnTo>
                      <a:pt x="8" y="19"/>
                    </a:lnTo>
                    <a:lnTo>
                      <a:pt x="8" y="17"/>
                    </a:lnTo>
                    <a:lnTo>
                      <a:pt x="6" y="14"/>
                    </a:lnTo>
                    <a:lnTo>
                      <a:pt x="3" y="16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3" y="13"/>
                    </a:lnTo>
                    <a:lnTo>
                      <a:pt x="2" y="10"/>
                    </a:lnTo>
                    <a:lnTo>
                      <a:pt x="1" y="9"/>
                    </a:lnTo>
                    <a:lnTo>
                      <a:pt x="1" y="7"/>
                    </a:lnTo>
                    <a:lnTo>
                      <a:pt x="6" y="8"/>
                    </a:lnTo>
                    <a:lnTo>
                      <a:pt x="8" y="12"/>
                    </a:lnTo>
                    <a:lnTo>
                      <a:pt x="8" y="7"/>
                    </a:lnTo>
                    <a:lnTo>
                      <a:pt x="6" y="5"/>
                    </a:lnTo>
                    <a:lnTo>
                      <a:pt x="6" y="2"/>
                    </a:lnTo>
                    <a:lnTo>
                      <a:pt x="7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0" y="4"/>
                    </a:lnTo>
                    <a:lnTo>
                      <a:pt x="12" y="3"/>
                    </a:lnTo>
                    <a:lnTo>
                      <a:pt x="12" y="4"/>
                    </a:lnTo>
                    <a:lnTo>
                      <a:pt x="13" y="4"/>
                    </a:lnTo>
                    <a:lnTo>
                      <a:pt x="16" y="1"/>
                    </a:lnTo>
                    <a:lnTo>
                      <a:pt x="17" y="3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0" y="3"/>
                    </a:lnTo>
                    <a:lnTo>
                      <a:pt x="21" y="7"/>
                    </a:lnTo>
                    <a:lnTo>
                      <a:pt x="23" y="5"/>
                    </a:lnTo>
                    <a:lnTo>
                      <a:pt x="27" y="5"/>
                    </a:lnTo>
                    <a:lnTo>
                      <a:pt x="28" y="8"/>
                    </a:lnTo>
                    <a:lnTo>
                      <a:pt x="26" y="12"/>
                    </a:lnTo>
                    <a:lnTo>
                      <a:pt x="28" y="12"/>
                    </a:lnTo>
                    <a:lnTo>
                      <a:pt x="27" y="16"/>
                    </a:lnTo>
                    <a:lnTo>
                      <a:pt x="24" y="16"/>
                    </a:lnTo>
                    <a:lnTo>
                      <a:pt x="25" y="18"/>
                    </a:lnTo>
                    <a:lnTo>
                      <a:pt x="21" y="19"/>
                    </a:lnTo>
                    <a:lnTo>
                      <a:pt x="19" y="18"/>
                    </a:lnTo>
                    <a:lnTo>
                      <a:pt x="16" y="20"/>
                    </a:lnTo>
                    <a:lnTo>
                      <a:pt x="16" y="21"/>
                    </a:lnTo>
                    <a:lnTo>
                      <a:pt x="15" y="23"/>
                    </a:lnTo>
                    <a:lnTo>
                      <a:pt x="18" y="22"/>
                    </a:lnTo>
                    <a:lnTo>
                      <a:pt x="22" y="22"/>
                    </a:lnTo>
                    <a:lnTo>
                      <a:pt x="23" y="23"/>
                    </a:lnTo>
                    <a:lnTo>
                      <a:pt x="20" y="26"/>
                    </a:lnTo>
                    <a:lnTo>
                      <a:pt x="19" y="28"/>
                    </a:lnTo>
                    <a:lnTo>
                      <a:pt x="16" y="31"/>
                    </a:lnTo>
                    <a:lnTo>
                      <a:pt x="14" y="3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84" name="Freeform 1415">
                <a:extLst>
                  <a:ext uri="{FF2B5EF4-FFF2-40B4-BE49-F238E27FC236}">
                    <a16:creationId xmlns:a16="http://schemas.microsoft.com/office/drawing/2014/main" id="{00000000-0008-0000-0300-000094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" y="32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85" name="Freeform 1416">
                <a:extLst>
                  <a:ext uri="{FF2B5EF4-FFF2-40B4-BE49-F238E27FC236}">
                    <a16:creationId xmlns:a16="http://schemas.microsoft.com/office/drawing/2014/main" id="{00000000-0008-0000-0300-000095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" y="24"/>
                <a:ext cx="2" cy="11"/>
              </a:xfrm>
              <a:custGeom>
                <a:avLst/>
                <a:gdLst>
                  <a:gd name="T0" fmla="*/ 2 w 2"/>
                  <a:gd name="T1" fmla="*/ 11 h 11"/>
                  <a:gd name="T2" fmla="*/ 0 w 2"/>
                  <a:gd name="T3" fmla="*/ 10 h 11"/>
                  <a:gd name="T4" fmla="*/ 0 w 2"/>
                  <a:gd name="T5" fmla="*/ 7 h 11"/>
                  <a:gd name="T6" fmla="*/ 0 w 2"/>
                  <a:gd name="T7" fmla="*/ 4 h 11"/>
                  <a:gd name="T8" fmla="*/ 0 w 2"/>
                  <a:gd name="T9" fmla="*/ 1 h 11"/>
                  <a:gd name="T10" fmla="*/ 0 w 2"/>
                  <a:gd name="T11" fmla="*/ 1 h 11"/>
                  <a:gd name="T12" fmla="*/ 2 w 2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1">
                    <a:moveTo>
                      <a:pt x="2" y="11"/>
                    </a:moveTo>
                    <a:lnTo>
                      <a:pt x="0" y="10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86" name="Freeform 1417">
                <a:extLst>
                  <a:ext uri="{FF2B5EF4-FFF2-40B4-BE49-F238E27FC236}">
                    <a16:creationId xmlns:a16="http://schemas.microsoft.com/office/drawing/2014/main" id="{00000000-0008-0000-0300-000096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" y="32"/>
                <a:ext cx="4" cy="3"/>
              </a:xfrm>
              <a:custGeom>
                <a:avLst/>
                <a:gdLst>
                  <a:gd name="T0" fmla="*/ 4 w 4"/>
                  <a:gd name="T1" fmla="*/ 3 h 3"/>
                  <a:gd name="T2" fmla="*/ 4 w 4"/>
                  <a:gd name="T3" fmla="*/ 3 h 3"/>
                  <a:gd name="T4" fmla="*/ 0 w 4"/>
                  <a:gd name="T5" fmla="*/ 1 h 3"/>
                  <a:gd name="T6" fmla="*/ 0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lnTo>
                      <a:pt x="4" y="3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87" name="Line 1418">
                <a:extLst>
                  <a:ext uri="{FF2B5EF4-FFF2-40B4-BE49-F238E27FC236}">
                    <a16:creationId xmlns:a16="http://schemas.microsoft.com/office/drawing/2014/main" id="{00000000-0008-0000-0300-00009704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7" y="36"/>
                <a:ext cx="0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88" name="Line 1419">
                <a:extLst>
                  <a:ext uri="{FF2B5EF4-FFF2-40B4-BE49-F238E27FC236}">
                    <a16:creationId xmlns:a16="http://schemas.microsoft.com/office/drawing/2014/main" id="{00000000-0008-0000-0300-00009804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3" y="35"/>
                <a:ext cx="4" cy="1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89" name="Freeform 1420">
                <a:extLst>
                  <a:ext uri="{FF2B5EF4-FFF2-40B4-BE49-F238E27FC236}">
                    <a16:creationId xmlns:a16="http://schemas.microsoft.com/office/drawing/2014/main" id="{00000000-0008-0000-0300-000099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35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90" name="Freeform 1421">
                <a:extLst>
                  <a:ext uri="{FF2B5EF4-FFF2-40B4-BE49-F238E27FC236}">
                    <a16:creationId xmlns:a16="http://schemas.microsoft.com/office/drawing/2014/main" id="{00000000-0008-0000-0300-00009A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" y="3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91" name="Freeform 1422">
                <a:extLst>
                  <a:ext uri="{FF2B5EF4-FFF2-40B4-BE49-F238E27FC236}">
                    <a16:creationId xmlns:a16="http://schemas.microsoft.com/office/drawing/2014/main" id="{00000000-0008-0000-0300-00009B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" y="3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92" name="Freeform 1423">
                <a:extLst>
                  <a:ext uri="{FF2B5EF4-FFF2-40B4-BE49-F238E27FC236}">
                    <a16:creationId xmlns:a16="http://schemas.microsoft.com/office/drawing/2014/main" id="{00000000-0008-0000-0300-00009C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" y="34"/>
                <a:ext cx="7" cy="5"/>
              </a:xfrm>
              <a:custGeom>
                <a:avLst/>
                <a:gdLst>
                  <a:gd name="T0" fmla="*/ 0 w 7"/>
                  <a:gd name="T1" fmla="*/ 2 h 5"/>
                  <a:gd name="T2" fmla="*/ 4 w 7"/>
                  <a:gd name="T3" fmla="*/ 0 h 5"/>
                  <a:gd name="T4" fmla="*/ 7 w 7"/>
                  <a:gd name="T5" fmla="*/ 1 h 5"/>
                  <a:gd name="T6" fmla="*/ 7 w 7"/>
                  <a:gd name="T7" fmla="*/ 5 h 5"/>
                  <a:gd name="T8" fmla="*/ 7 w 7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5">
                    <a:moveTo>
                      <a:pt x="0" y="2"/>
                    </a:moveTo>
                    <a:lnTo>
                      <a:pt x="4" y="0"/>
                    </a:lnTo>
                    <a:lnTo>
                      <a:pt x="7" y="1"/>
                    </a:lnTo>
                    <a:lnTo>
                      <a:pt x="7" y="5"/>
                    </a:lnTo>
                    <a:lnTo>
                      <a:pt x="7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93" name="Freeform 1424">
                <a:extLst>
                  <a:ext uri="{FF2B5EF4-FFF2-40B4-BE49-F238E27FC236}">
                    <a16:creationId xmlns:a16="http://schemas.microsoft.com/office/drawing/2014/main" id="{00000000-0008-0000-0300-00009D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" y="23"/>
                <a:ext cx="13" cy="17"/>
              </a:xfrm>
              <a:custGeom>
                <a:avLst/>
                <a:gdLst>
                  <a:gd name="T0" fmla="*/ 0 w 13"/>
                  <a:gd name="T1" fmla="*/ 9 h 17"/>
                  <a:gd name="T2" fmla="*/ 1 w 13"/>
                  <a:gd name="T3" fmla="*/ 9 h 17"/>
                  <a:gd name="T4" fmla="*/ 6 w 13"/>
                  <a:gd name="T5" fmla="*/ 6 h 17"/>
                  <a:gd name="T6" fmla="*/ 9 w 13"/>
                  <a:gd name="T7" fmla="*/ 3 h 17"/>
                  <a:gd name="T8" fmla="*/ 11 w 13"/>
                  <a:gd name="T9" fmla="*/ 0 h 17"/>
                  <a:gd name="T10" fmla="*/ 11 w 13"/>
                  <a:gd name="T11" fmla="*/ 1 h 17"/>
                  <a:gd name="T12" fmla="*/ 13 w 13"/>
                  <a:gd name="T13" fmla="*/ 4 h 17"/>
                  <a:gd name="T14" fmla="*/ 11 w 13"/>
                  <a:gd name="T15" fmla="*/ 8 h 17"/>
                  <a:gd name="T16" fmla="*/ 9 w 13"/>
                  <a:gd name="T17" fmla="*/ 12 h 17"/>
                  <a:gd name="T18" fmla="*/ 6 w 13"/>
                  <a:gd name="T19" fmla="*/ 15 h 17"/>
                  <a:gd name="T20" fmla="*/ 5 w 13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7">
                    <a:moveTo>
                      <a:pt x="0" y="9"/>
                    </a:moveTo>
                    <a:lnTo>
                      <a:pt x="1" y="9"/>
                    </a:lnTo>
                    <a:lnTo>
                      <a:pt x="6" y="6"/>
                    </a:lnTo>
                    <a:lnTo>
                      <a:pt x="9" y="3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3" y="4"/>
                    </a:lnTo>
                    <a:lnTo>
                      <a:pt x="11" y="8"/>
                    </a:lnTo>
                    <a:lnTo>
                      <a:pt x="9" y="12"/>
                    </a:lnTo>
                    <a:lnTo>
                      <a:pt x="6" y="15"/>
                    </a:lnTo>
                    <a:lnTo>
                      <a:pt x="5" y="17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94" name="Freeform 1425">
                <a:extLst>
                  <a:ext uri="{FF2B5EF4-FFF2-40B4-BE49-F238E27FC236}">
                    <a16:creationId xmlns:a16="http://schemas.microsoft.com/office/drawing/2014/main" id="{00000000-0008-0000-0300-00009E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" y="38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3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1" y="1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95" name="Freeform 1426">
                <a:extLst>
                  <a:ext uri="{FF2B5EF4-FFF2-40B4-BE49-F238E27FC236}">
                    <a16:creationId xmlns:a16="http://schemas.microsoft.com/office/drawing/2014/main" id="{00000000-0008-0000-0300-00009F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" y="36"/>
                <a:ext cx="5" cy="4"/>
              </a:xfrm>
              <a:custGeom>
                <a:avLst/>
                <a:gdLst>
                  <a:gd name="T0" fmla="*/ 0 w 5"/>
                  <a:gd name="T1" fmla="*/ 3 h 4"/>
                  <a:gd name="T2" fmla="*/ 2 w 5"/>
                  <a:gd name="T3" fmla="*/ 0 h 4"/>
                  <a:gd name="T4" fmla="*/ 5 w 5"/>
                  <a:gd name="T5" fmla="*/ 0 h 4"/>
                  <a:gd name="T6" fmla="*/ 2 w 5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0" y="3"/>
                    </a:moveTo>
                    <a:lnTo>
                      <a:pt x="2" y="0"/>
                    </a:lnTo>
                    <a:lnTo>
                      <a:pt x="5" y="0"/>
                    </a:lnTo>
                    <a:lnTo>
                      <a:pt x="2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96" name="Freeform 1427">
                <a:extLst>
                  <a:ext uri="{FF2B5EF4-FFF2-40B4-BE49-F238E27FC236}">
                    <a16:creationId xmlns:a16="http://schemas.microsoft.com/office/drawing/2014/main" id="{00000000-0008-0000-0300-0000A0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" y="38"/>
                <a:ext cx="1" cy="3"/>
              </a:xfrm>
              <a:custGeom>
                <a:avLst/>
                <a:gdLst>
                  <a:gd name="T0" fmla="*/ 0 w 1"/>
                  <a:gd name="T1" fmla="*/ 0 h 3"/>
                  <a:gd name="T2" fmla="*/ 1 w 1"/>
                  <a:gd name="T3" fmla="*/ 0 h 3"/>
                  <a:gd name="T4" fmla="*/ 1 w 1"/>
                  <a:gd name="T5" fmla="*/ 0 h 3"/>
                  <a:gd name="T6" fmla="*/ 1 w 1"/>
                  <a:gd name="T7" fmla="*/ 1 h 3"/>
                  <a:gd name="T8" fmla="*/ 0 w 1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97" name="Line 1428">
                <a:extLst>
                  <a:ext uri="{FF2B5EF4-FFF2-40B4-BE49-F238E27FC236}">
                    <a16:creationId xmlns:a16="http://schemas.microsoft.com/office/drawing/2014/main" id="{00000000-0008-0000-0300-0000A104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6" y="41"/>
                <a:ext cx="0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98" name="Freeform 1429">
                <a:extLst>
                  <a:ext uri="{FF2B5EF4-FFF2-40B4-BE49-F238E27FC236}">
                    <a16:creationId xmlns:a16="http://schemas.microsoft.com/office/drawing/2014/main" id="{00000000-0008-0000-0300-0000A2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" y="39"/>
                <a:ext cx="2" cy="3"/>
              </a:xfrm>
              <a:custGeom>
                <a:avLst/>
                <a:gdLst>
                  <a:gd name="T0" fmla="*/ 0 w 2"/>
                  <a:gd name="T1" fmla="*/ 2 h 3"/>
                  <a:gd name="T2" fmla="*/ 1 w 2"/>
                  <a:gd name="T3" fmla="*/ 3 h 3"/>
                  <a:gd name="T4" fmla="*/ 2 w 2"/>
                  <a:gd name="T5" fmla="*/ 1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lnTo>
                      <a:pt x="1" y="3"/>
                    </a:lnTo>
                    <a:lnTo>
                      <a:pt x="2" y="1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99" name="Freeform 1430">
                <a:extLst>
                  <a:ext uri="{FF2B5EF4-FFF2-40B4-BE49-F238E27FC236}">
                    <a16:creationId xmlns:a16="http://schemas.microsoft.com/office/drawing/2014/main" id="{00000000-0008-0000-0300-0000A3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" y="40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0 w 2"/>
                  <a:gd name="T3" fmla="*/ 1 h 3"/>
                  <a:gd name="T4" fmla="*/ 1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0" y="1"/>
                    </a:lnTo>
                    <a:lnTo>
                      <a:pt x="1" y="3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00" name="Freeform 1431">
                <a:extLst>
                  <a:ext uri="{FF2B5EF4-FFF2-40B4-BE49-F238E27FC236}">
                    <a16:creationId xmlns:a16="http://schemas.microsoft.com/office/drawing/2014/main" id="{00000000-0008-0000-0300-0000A4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" y="35"/>
                <a:ext cx="4" cy="10"/>
              </a:xfrm>
              <a:custGeom>
                <a:avLst/>
                <a:gdLst>
                  <a:gd name="T0" fmla="*/ 0 w 4"/>
                  <a:gd name="T1" fmla="*/ 10 h 10"/>
                  <a:gd name="T2" fmla="*/ 2 w 4"/>
                  <a:gd name="T3" fmla="*/ 10 h 10"/>
                  <a:gd name="T4" fmla="*/ 4 w 4"/>
                  <a:gd name="T5" fmla="*/ 8 h 10"/>
                  <a:gd name="T6" fmla="*/ 1 w 4"/>
                  <a:gd name="T7" fmla="*/ 5 h 10"/>
                  <a:gd name="T8" fmla="*/ 2 w 4"/>
                  <a:gd name="T9" fmla="*/ 3 h 10"/>
                  <a:gd name="T10" fmla="*/ 0 w 4"/>
                  <a:gd name="T11" fmla="*/ 3 h 10"/>
                  <a:gd name="T12" fmla="*/ 2 w 4"/>
                  <a:gd name="T13" fmla="*/ 0 h 10"/>
                  <a:gd name="T14" fmla="*/ 2 w 4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0">
                    <a:moveTo>
                      <a:pt x="0" y="10"/>
                    </a:moveTo>
                    <a:lnTo>
                      <a:pt x="2" y="10"/>
                    </a:lnTo>
                    <a:lnTo>
                      <a:pt x="4" y="8"/>
                    </a:lnTo>
                    <a:lnTo>
                      <a:pt x="1" y="5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01" name="Freeform 1432">
                <a:extLst>
                  <a:ext uri="{FF2B5EF4-FFF2-40B4-BE49-F238E27FC236}">
                    <a16:creationId xmlns:a16="http://schemas.microsoft.com/office/drawing/2014/main" id="{00000000-0008-0000-0300-0000A5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1" y="37"/>
                <a:ext cx="4" cy="10"/>
              </a:xfrm>
              <a:custGeom>
                <a:avLst/>
                <a:gdLst>
                  <a:gd name="T0" fmla="*/ 1 w 4"/>
                  <a:gd name="T1" fmla="*/ 10 h 10"/>
                  <a:gd name="T2" fmla="*/ 0 w 4"/>
                  <a:gd name="T3" fmla="*/ 7 h 10"/>
                  <a:gd name="T4" fmla="*/ 1 w 4"/>
                  <a:gd name="T5" fmla="*/ 5 h 10"/>
                  <a:gd name="T6" fmla="*/ 2 w 4"/>
                  <a:gd name="T7" fmla="*/ 2 h 10"/>
                  <a:gd name="T8" fmla="*/ 3 w 4"/>
                  <a:gd name="T9" fmla="*/ 0 h 10"/>
                  <a:gd name="T10" fmla="*/ 4 w 4"/>
                  <a:gd name="T11" fmla="*/ 2 h 10"/>
                  <a:gd name="T12" fmla="*/ 4 w 4"/>
                  <a:gd name="T13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0">
                    <a:moveTo>
                      <a:pt x="1" y="10"/>
                    </a:moveTo>
                    <a:lnTo>
                      <a:pt x="0" y="7"/>
                    </a:lnTo>
                    <a:lnTo>
                      <a:pt x="1" y="5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4" y="2"/>
                    </a:lnTo>
                    <a:lnTo>
                      <a:pt x="4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02" name="Freeform 1433">
                <a:extLst>
                  <a:ext uri="{FF2B5EF4-FFF2-40B4-BE49-F238E27FC236}">
                    <a16:creationId xmlns:a16="http://schemas.microsoft.com/office/drawing/2014/main" id="{00000000-0008-0000-0300-0000A6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" y="33"/>
                <a:ext cx="7" cy="14"/>
              </a:xfrm>
              <a:custGeom>
                <a:avLst/>
                <a:gdLst>
                  <a:gd name="T0" fmla="*/ 0 w 7"/>
                  <a:gd name="T1" fmla="*/ 3 h 14"/>
                  <a:gd name="T2" fmla="*/ 2 w 7"/>
                  <a:gd name="T3" fmla="*/ 4 h 14"/>
                  <a:gd name="T4" fmla="*/ 3 w 7"/>
                  <a:gd name="T5" fmla="*/ 0 h 14"/>
                  <a:gd name="T6" fmla="*/ 7 w 7"/>
                  <a:gd name="T7" fmla="*/ 4 h 14"/>
                  <a:gd name="T8" fmla="*/ 4 w 7"/>
                  <a:gd name="T9" fmla="*/ 6 h 14"/>
                  <a:gd name="T10" fmla="*/ 0 w 7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3"/>
                    </a:moveTo>
                    <a:lnTo>
                      <a:pt x="2" y="4"/>
                    </a:lnTo>
                    <a:lnTo>
                      <a:pt x="3" y="0"/>
                    </a:lnTo>
                    <a:lnTo>
                      <a:pt x="7" y="4"/>
                    </a:lnTo>
                    <a:lnTo>
                      <a:pt x="4" y="6"/>
                    </a:lnTo>
                    <a:lnTo>
                      <a:pt x="0" y="1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03" name="Freeform 1434">
                <a:extLst>
                  <a:ext uri="{FF2B5EF4-FFF2-40B4-BE49-F238E27FC236}">
                    <a16:creationId xmlns:a16="http://schemas.microsoft.com/office/drawing/2014/main" id="{00000000-0008-0000-0300-0000A7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" y="45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4 h 4"/>
                  <a:gd name="T4" fmla="*/ 2 w 4"/>
                  <a:gd name="T5" fmla="*/ 0 h 4"/>
                  <a:gd name="T6" fmla="*/ 4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1" y="4"/>
                    </a:ln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04" name="Line 1435">
                <a:extLst>
                  <a:ext uri="{FF2B5EF4-FFF2-40B4-BE49-F238E27FC236}">
                    <a16:creationId xmlns:a16="http://schemas.microsoft.com/office/drawing/2014/main" id="{00000000-0008-0000-0300-0000A804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1" y="50"/>
                <a:ext cx="0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05" name="Freeform 1436">
                <a:extLst>
                  <a:ext uri="{FF2B5EF4-FFF2-40B4-BE49-F238E27FC236}">
                    <a16:creationId xmlns:a16="http://schemas.microsoft.com/office/drawing/2014/main" id="{00000000-0008-0000-0300-0000A9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" y="48"/>
                <a:ext cx="4" cy="3"/>
              </a:xfrm>
              <a:custGeom>
                <a:avLst/>
                <a:gdLst>
                  <a:gd name="T0" fmla="*/ 0 w 4"/>
                  <a:gd name="T1" fmla="*/ 2 h 3"/>
                  <a:gd name="T2" fmla="*/ 4 w 4"/>
                  <a:gd name="T3" fmla="*/ 0 h 3"/>
                  <a:gd name="T4" fmla="*/ 4 w 4"/>
                  <a:gd name="T5" fmla="*/ 2 h 3"/>
                  <a:gd name="T6" fmla="*/ 2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lnTo>
                      <a:pt x="4" y="0"/>
                    </a:lnTo>
                    <a:lnTo>
                      <a:pt x="4" y="2"/>
                    </a:lnTo>
                    <a:lnTo>
                      <a:pt x="2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06" name="Freeform 1437">
                <a:extLst>
                  <a:ext uri="{FF2B5EF4-FFF2-40B4-BE49-F238E27FC236}">
                    <a16:creationId xmlns:a16="http://schemas.microsoft.com/office/drawing/2014/main" id="{00000000-0008-0000-0300-0000AA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" y="47"/>
                <a:ext cx="0" cy="5"/>
              </a:xfrm>
              <a:custGeom>
                <a:avLst/>
                <a:gdLst>
                  <a:gd name="T0" fmla="*/ 5 h 5"/>
                  <a:gd name="T1" fmla="*/ 4 h 5"/>
                  <a:gd name="T2" fmla="*/ 1 h 5"/>
                  <a:gd name="T3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lnTo>
                      <a:pt x="0" y="4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07" name="Freeform 1438">
                <a:extLst>
                  <a:ext uri="{FF2B5EF4-FFF2-40B4-BE49-F238E27FC236}">
                    <a16:creationId xmlns:a16="http://schemas.microsoft.com/office/drawing/2014/main" id="{00000000-0008-0000-0300-0000AB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" y="5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0 w 3"/>
                  <a:gd name="T5" fmla="*/ 1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1 h 2"/>
                  <a:gd name="T12" fmla="*/ 3 w 3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08" name="Freeform 1439">
                <a:extLst>
                  <a:ext uri="{FF2B5EF4-FFF2-40B4-BE49-F238E27FC236}">
                    <a16:creationId xmlns:a16="http://schemas.microsoft.com/office/drawing/2014/main" id="{00000000-0008-0000-0300-0000AC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" y="38"/>
                <a:ext cx="11" cy="15"/>
              </a:xfrm>
              <a:custGeom>
                <a:avLst/>
                <a:gdLst>
                  <a:gd name="T0" fmla="*/ 5 w 11"/>
                  <a:gd name="T1" fmla="*/ 15 h 15"/>
                  <a:gd name="T2" fmla="*/ 3 w 11"/>
                  <a:gd name="T3" fmla="*/ 14 h 15"/>
                  <a:gd name="T4" fmla="*/ 2 w 11"/>
                  <a:gd name="T5" fmla="*/ 12 h 15"/>
                  <a:gd name="T6" fmla="*/ 1 w 11"/>
                  <a:gd name="T7" fmla="*/ 9 h 15"/>
                  <a:gd name="T8" fmla="*/ 2 w 11"/>
                  <a:gd name="T9" fmla="*/ 7 h 15"/>
                  <a:gd name="T10" fmla="*/ 1 w 11"/>
                  <a:gd name="T11" fmla="*/ 6 h 15"/>
                  <a:gd name="T12" fmla="*/ 0 w 11"/>
                  <a:gd name="T13" fmla="*/ 4 h 15"/>
                  <a:gd name="T14" fmla="*/ 1 w 11"/>
                  <a:gd name="T15" fmla="*/ 1 h 15"/>
                  <a:gd name="T16" fmla="*/ 4 w 11"/>
                  <a:gd name="T17" fmla="*/ 0 h 15"/>
                  <a:gd name="T18" fmla="*/ 5 w 11"/>
                  <a:gd name="T19" fmla="*/ 2 h 15"/>
                  <a:gd name="T20" fmla="*/ 9 w 11"/>
                  <a:gd name="T21" fmla="*/ 4 h 15"/>
                  <a:gd name="T22" fmla="*/ 10 w 11"/>
                  <a:gd name="T23" fmla="*/ 6 h 15"/>
                  <a:gd name="T24" fmla="*/ 11 w 11"/>
                  <a:gd name="T25" fmla="*/ 7 h 15"/>
                  <a:gd name="T26" fmla="*/ 9 w 11"/>
                  <a:gd name="T27" fmla="*/ 14 h 15"/>
                  <a:gd name="T28" fmla="*/ 7 w 11"/>
                  <a:gd name="T29" fmla="*/ 15 h 15"/>
                  <a:gd name="T30" fmla="*/ 6 w 11"/>
                  <a:gd name="T31" fmla="*/ 15 h 15"/>
                  <a:gd name="T32" fmla="*/ 5 w 11"/>
                  <a:gd name="T3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" h="15">
                    <a:moveTo>
                      <a:pt x="5" y="15"/>
                    </a:moveTo>
                    <a:lnTo>
                      <a:pt x="3" y="14"/>
                    </a:lnTo>
                    <a:lnTo>
                      <a:pt x="2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1" y="6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5" y="2"/>
                    </a:lnTo>
                    <a:lnTo>
                      <a:pt x="9" y="4"/>
                    </a:lnTo>
                    <a:lnTo>
                      <a:pt x="10" y="6"/>
                    </a:lnTo>
                    <a:lnTo>
                      <a:pt x="11" y="7"/>
                    </a:lnTo>
                    <a:lnTo>
                      <a:pt x="9" y="14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09" name="Freeform 1440">
                <a:extLst>
                  <a:ext uri="{FF2B5EF4-FFF2-40B4-BE49-F238E27FC236}">
                    <a16:creationId xmlns:a16="http://schemas.microsoft.com/office/drawing/2014/main" id="{00000000-0008-0000-0300-0000AD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19"/>
                <a:ext cx="34" cy="36"/>
              </a:xfrm>
              <a:custGeom>
                <a:avLst/>
                <a:gdLst>
                  <a:gd name="T0" fmla="*/ 6 w 34"/>
                  <a:gd name="T1" fmla="*/ 35 h 36"/>
                  <a:gd name="T2" fmla="*/ 2 w 34"/>
                  <a:gd name="T3" fmla="*/ 33 h 36"/>
                  <a:gd name="T4" fmla="*/ 1 w 34"/>
                  <a:gd name="T5" fmla="*/ 30 h 36"/>
                  <a:gd name="T6" fmla="*/ 3 w 34"/>
                  <a:gd name="T7" fmla="*/ 24 h 36"/>
                  <a:gd name="T8" fmla="*/ 6 w 34"/>
                  <a:gd name="T9" fmla="*/ 22 h 36"/>
                  <a:gd name="T10" fmla="*/ 11 w 34"/>
                  <a:gd name="T11" fmla="*/ 26 h 36"/>
                  <a:gd name="T12" fmla="*/ 11 w 34"/>
                  <a:gd name="T13" fmla="*/ 23 h 36"/>
                  <a:gd name="T14" fmla="*/ 9 w 34"/>
                  <a:gd name="T15" fmla="*/ 20 h 36"/>
                  <a:gd name="T16" fmla="*/ 6 w 34"/>
                  <a:gd name="T17" fmla="*/ 17 h 36"/>
                  <a:gd name="T18" fmla="*/ 1 w 34"/>
                  <a:gd name="T19" fmla="*/ 17 h 36"/>
                  <a:gd name="T20" fmla="*/ 0 w 34"/>
                  <a:gd name="T21" fmla="*/ 12 h 36"/>
                  <a:gd name="T22" fmla="*/ 4 w 34"/>
                  <a:gd name="T23" fmla="*/ 12 h 36"/>
                  <a:gd name="T24" fmla="*/ 8 w 34"/>
                  <a:gd name="T25" fmla="*/ 15 h 36"/>
                  <a:gd name="T26" fmla="*/ 8 w 34"/>
                  <a:gd name="T27" fmla="*/ 15 h 36"/>
                  <a:gd name="T28" fmla="*/ 7 w 34"/>
                  <a:gd name="T29" fmla="*/ 11 h 36"/>
                  <a:gd name="T30" fmla="*/ 9 w 34"/>
                  <a:gd name="T31" fmla="*/ 9 h 36"/>
                  <a:gd name="T32" fmla="*/ 6 w 34"/>
                  <a:gd name="T33" fmla="*/ 7 h 36"/>
                  <a:gd name="T34" fmla="*/ 6 w 34"/>
                  <a:gd name="T35" fmla="*/ 2 h 36"/>
                  <a:gd name="T36" fmla="*/ 6 w 34"/>
                  <a:gd name="T37" fmla="*/ 0 h 36"/>
                  <a:gd name="T38" fmla="*/ 8 w 34"/>
                  <a:gd name="T39" fmla="*/ 1 h 36"/>
                  <a:gd name="T40" fmla="*/ 8 w 34"/>
                  <a:gd name="T41" fmla="*/ 1 h 36"/>
                  <a:gd name="T42" fmla="*/ 10 w 34"/>
                  <a:gd name="T43" fmla="*/ 4 h 36"/>
                  <a:gd name="T44" fmla="*/ 14 w 34"/>
                  <a:gd name="T45" fmla="*/ 5 h 36"/>
                  <a:gd name="T46" fmla="*/ 15 w 34"/>
                  <a:gd name="T47" fmla="*/ 3 h 36"/>
                  <a:gd name="T48" fmla="*/ 16 w 34"/>
                  <a:gd name="T49" fmla="*/ 8 h 36"/>
                  <a:gd name="T50" fmla="*/ 18 w 34"/>
                  <a:gd name="T51" fmla="*/ 5 h 36"/>
                  <a:gd name="T52" fmla="*/ 21 w 34"/>
                  <a:gd name="T53" fmla="*/ 11 h 36"/>
                  <a:gd name="T54" fmla="*/ 24 w 34"/>
                  <a:gd name="T55" fmla="*/ 8 h 36"/>
                  <a:gd name="T56" fmla="*/ 22 w 34"/>
                  <a:gd name="T57" fmla="*/ 2 h 36"/>
                  <a:gd name="T58" fmla="*/ 23 w 34"/>
                  <a:gd name="T59" fmla="*/ 1 h 36"/>
                  <a:gd name="T60" fmla="*/ 25 w 34"/>
                  <a:gd name="T61" fmla="*/ 3 h 36"/>
                  <a:gd name="T62" fmla="*/ 25 w 34"/>
                  <a:gd name="T63" fmla="*/ 7 h 36"/>
                  <a:gd name="T64" fmla="*/ 28 w 34"/>
                  <a:gd name="T65" fmla="*/ 4 h 36"/>
                  <a:gd name="T66" fmla="*/ 30 w 34"/>
                  <a:gd name="T67" fmla="*/ 4 h 36"/>
                  <a:gd name="T68" fmla="*/ 31 w 34"/>
                  <a:gd name="T69" fmla="*/ 5 h 36"/>
                  <a:gd name="T70" fmla="*/ 34 w 34"/>
                  <a:gd name="T71" fmla="*/ 4 h 36"/>
                  <a:gd name="T72" fmla="*/ 33 w 34"/>
                  <a:gd name="T73" fmla="*/ 8 h 36"/>
                  <a:gd name="T74" fmla="*/ 30 w 34"/>
                  <a:gd name="T75" fmla="*/ 11 h 36"/>
                  <a:gd name="T76" fmla="*/ 31 w 34"/>
                  <a:gd name="T77" fmla="*/ 13 h 36"/>
                  <a:gd name="T78" fmla="*/ 30 w 34"/>
                  <a:gd name="T79" fmla="*/ 16 h 36"/>
                  <a:gd name="T80" fmla="*/ 25 w 34"/>
                  <a:gd name="T81" fmla="*/ 23 h 36"/>
                  <a:gd name="T82" fmla="*/ 22 w 34"/>
                  <a:gd name="T83" fmla="*/ 2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4" h="36">
                    <a:moveTo>
                      <a:pt x="6" y="36"/>
                    </a:moveTo>
                    <a:lnTo>
                      <a:pt x="6" y="35"/>
                    </a:lnTo>
                    <a:lnTo>
                      <a:pt x="4" y="33"/>
                    </a:lnTo>
                    <a:lnTo>
                      <a:pt x="2" y="33"/>
                    </a:lnTo>
                    <a:lnTo>
                      <a:pt x="1" y="33"/>
                    </a:lnTo>
                    <a:lnTo>
                      <a:pt x="1" y="30"/>
                    </a:lnTo>
                    <a:lnTo>
                      <a:pt x="2" y="28"/>
                    </a:lnTo>
                    <a:lnTo>
                      <a:pt x="3" y="24"/>
                    </a:lnTo>
                    <a:lnTo>
                      <a:pt x="3" y="22"/>
                    </a:lnTo>
                    <a:lnTo>
                      <a:pt x="6" y="22"/>
                    </a:lnTo>
                    <a:lnTo>
                      <a:pt x="9" y="24"/>
                    </a:lnTo>
                    <a:lnTo>
                      <a:pt x="11" y="26"/>
                    </a:lnTo>
                    <a:lnTo>
                      <a:pt x="12" y="25"/>
                    </a:lnTo>
                    <a:lnTo>
                      <a:pt x="11" y="23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7" y="18"/>
                    </a:lnTo>
                    <a:lnTo>
                      <a:pt x="6" y="17"/>
                    </a:lnTo>
                    <a:lnTo>
                      <a:pt x="4" y="17"/>
                    </a:lnTo>
                    <a:lnTo>
                      <a:pt x="1" y="17"/>
                    </a:lnTo>
                    <a:lnTo>
                      <a:pt x="1" y="13"/>
                    </a:lnTo>
                    <a:lnTo>
                      <a:pt x="0" y="12"/>
                    </a:lnTo>
                    <a:lnTo>
                      <a:pt x="2" y="10"/>
                    </a:lnTo>
                    <a:lnTo>
                      <a:pt x="4" y="12"/>
                    </a:lnTo>
                    <a:lnTo>
                      <a:pt x="6" y="13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9" y="13"/>
                    </a:lnTo>
                    <a:lnTo>
                      <a:pt x="7" y="11"/>
                    </a:lnTo>
                    <a:lnTo>
                      <a:pt x="6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6" y="7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10" y="1"/>
                    </a:lnTo>
                    <a:lnTo>
                      <a:pt x="10" y="4"/>
                    </a:lnTo>
                    <a:lnTo>
                      <a:pt x="12" y="6"/>
                    </a:lnTo>
                    <a:lnTo>
                      <a:pt x="14" y="5"/>
                    </a:lnTo>
                    <a:lnTo>
                      <a:pt x="14" y="2"/>
                    </a:lnTo>
                    <a:lnTo>
                      <a:pt x="15" y="3"/>
                    </a:lnTo>
                    <a:lnTo>
                      <a:pt x="14" y="8"/>
                    </a:lnTo>
                    <a:lnTo>
                      <a:pt x="16" y="8"/>
                    </a:lnTo>
                    <a:lnTo>
                      <a:pt x="16" y="4"/>
                    </a:lnTo>
                    <a:lnTo>
                      <a:pt x="18" y="5"/>
                    </a:lnTo>
                    <a:lnTo>
                      <a:pt x="20" y="8"/>
                    </a:lnTo>
                    <a:lnTo>
                      <a:pt x="21" y="11"/>
                    </a:lnTo>
                    <a:lnTo>
                      <a:pt x="23" y="10"/>
                    </a:lnTo>
                    <a:lnTo>
                      <a:pt x="24" y="8"/>
                    </a:lnTo>
                    <a:lnTo>
                      <a:pt x="23" y="6"/>
                    </a:lnTo>
                    <a:lnTo>
                      <a:pt x="22" y="2"/>
                    </a:lnTo>
                    <a:lnTo>
                      <a:pt x="21" y="0"/>
                    </a:lnTo>
                    <a:lnTo>
                      <a:pt x="23" y="1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6" y="4"/>
                    </a:lnTo>
                    <a:lnTo>
                      <a:pt x="25" y="7"/>
                    </a:lnTo>
                    <a:lnTo>
                      <a:pt x="26" y="7"/>
                    </a:lnTo>
                    <a:lnTo>
                      <a:pt x="28" y="4"/>
                    </a:lnTo>
                    <a:lnTo>
                      <a:pt x="29" y="3"/>
                    </a:lnTo>
                    <a:lnTo>
                      <a:pt x="30" y="4"/>
                    </a:lnTo>
                    <a:lnTo>
                      <a:pt x="30" y="5"/>
                    </a:lnTo>
                    <a:lnTo>
                      <a:pt x="31" y="5"/>
                    </a:lnTo>
                    <a:lnTo>
                      <a:pt x="33" y="3"/>
                    </a:lnTo>
                    <a:lnTo>
                      <a:pt x="34" y="4"/>
                    </a:lnTo>
                    <a:lnTo>
                      <a:pt x="34" y="5"/>
                    </a:lnTo>
                    <a:lnTo>
                      <a:pt x="33" y="8"/>
                    </a:lnTo>
                    <a:lnTo>
                      <a:pt x="32" y="10"/>
                    </a:lnTo>
                    <a:lnTo>
                      <a:pt x="30" y="11"/>
                    </a:lnTo>
                    <a:lnTo>
                      <a:pt x="30" y="13"/>
                    </a:lnTo>
                    <a:lnTo>
                      <a:pt x="31" y="13"/>
                    </a:lnTo>
                    <a:lnTo>
                      <a:pt x="30" y="15"/>
                    </a:lnTo>
                    <a:lnTo>
                      <a:pt x="30" y="16"/>
                    </a:lnTo>
                    <a:lnTo>
                      <a:pt x="27" y="19"/>
                    </a:lnTo>
                    <a:lnTo>
                      <a:pt x="25" y="23"/>
                    </a:lnTo>
                    <a:lnTo>
                      <a:pt x="24" y="25"/>
                    </a:lnTo>
                    <a:lnTo>
                      <a:pt x="22" y="29"/>
                    </a:lnTo>
                    <a:lnTo>
                      <a:pt x="20" y="3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10" name="Freeform 1441">
                <a:extLst>
                  <a:ext uri="{FF2B5EF4-FFF2-40B4-BE49-F238E27FC236}">
                    <a16:creationId xmlns:a16="http://schemas.microsoft.com/office/drawing/2014/main" id="{00000000-0008-0000-0300-0000AE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" y="5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11" name="Freeform 1442">
                <a:extLst>
                  <a:ext uri="{FF2B5EF4-FFF2-40B4-BE49-F238E27FC236}">
                    <a16:creationId xmlns:a16="http://schemas.microsoft.com/office/drawing/2014/main" id="{00000000-0008-0000-0300-0000AF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0" y="40"/>
                <a:ext cx="3" cy="17"/>
              </a:xfrm>
              <a:custGeom>
                <a:avLst/>
                <a:gdLst>
                  <a:gd name="T0" fmla="*/ 0 w 3"/>
                  <a:gd name="T1" fmla="*/ 0 h 17"/>
                  <a:gd name="T2" fmla="*/ 0 w 3"/>
                  <a:gd name="T3" fmla="*/ 6 h 17"/>
                  <a:gd name="T4" fmla="*/ 0 w 3"/>
                  <a:gd name="T5" fmla="*/ 10 h 17"/>
                  <a:gd name="T6" fmla="*/ 1 w 3"/>
                  <a:gd name="T7" fmla="*/ 12 h 17"/>
                  <a:gd name="T8" fmla="*/ 1 w 3"/>
                  <a:gd name="T9" fmla="*/ 16 h 17"/>
                  <a:gd name="T10" fmla="*/ 3 w 3"/>
                  <a:gd name="T11" fmla="*/ 17 h 17"/>
                  <a:gd name="T12" fmla="*/ 3 w 3"/>
                  <a:gd name="T13" fmla="*/ 16 h 17"/>
                  <a:gd name="T14" fmla="*/ 2 w 3"/>
                  <a:gd name="T15" fmla="*/ 14 h 17"/>
                  <a:gd name="T16" fmla="*/ 2 w 3"/>
                  <a:gd name="T17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17">
                    <a:moveTo>
                      <a:pt x="0" y="0"/>
                    </a:moveTo>
                    <a:lnTo>
                      <a:pt x="0" y="6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1" y="16"/>
                    </a:lnTo>
                    <a:lnTo>
                      <a:pt x="3" y="17"/>
                    </a:lnTo>
                    <a:lnTo>
                      <a:pt x="3" y="16"/>
                    </a:lnTo>
                    <a:lnTo>
                      <a:pt x="2" y="14"/>
                    </a:lnTo>
                    <a:lnTo>
                      <a:pt x="2" y="1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12" name="Freeform 1443">
                <a:extLst>
                  <a:ext uri="{FF2B5EF4-FFF2-40B4-BE49-F238E27FC236}">
                    <a16:creationId xmlns:a16="http://schemas.microsoft.com/office/drawing/2014/main" id="{00000000-0008-0000-0300-0000B0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" y="53"/>
                <a:ext cx="2" cy="4"/>
              </a:xfrm>
              <a:custGeom>
                <a:avLst/>
                <a:gdLst>
                  <a:gd name="T0" fmla="*/ 1 w 2"/>
                  <a:gd name="T1" fmla="*/ 0 h 4"/>
                  <a:gd name="T2" fmla="*/ 1 w 2"/>
                  <a:gd name="T3" fmla="*/ 0 h 4"/>
                  <a:gd name="T4" fmla="*/ 1 w 2"/>
                  <a:gd name="T5" fmla="*/ 2 h 4"/>
                  <a:gd name="T6" fmla="*/ 2 w 2"/>
                  <a:gd name="T7" fmla="*/ 3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lnTo>
                      <a:pt x="1" y="0"/>
                    </a:lnTo>
                    <a:lnTo>
                      <a:pt x="1" y="2"/>
                    </a:lnTo>
                    <a:lnTo>
                      <a:pt x="2" y="3"/>
                    </a:lnTo>
                    <a:lnTo>
                      <a:pt x="0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13" name="Freeform 1444">
                <a:extLst>
                  <a:ext uri="{FF2B5EF4-FFF2-40B4-BE49-F238E27FC236}">
                    <a16:creationId xmlns:a16="http://schemas.microsoft.com/office/drawing/2014/main" id="{00000000-0008-0000-0300-0000B1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" y="55"/>
                <a:ext cx="19" cy="2"/>
              </a:xfrm>
              <a:custGeom>
                <a:avLst/>
                <a:gdLst>
                  <a:gd name="T0" fmla="*/ 19 w 19"/>
                  <a:gd name="T1" fmla="*/ 2 h 2"/>
                  <a:gd name="T2" fmla="*/ 16 w 19"/>
                  <a:gd name="T3" fmla="*/ 2 h 2"/>
                  <a:gd name="T4" fmla="*/ 15 w 19"/>
                  <a:gd name="T5" fmla="*/ 2 h 2"/>
                  <a:gd name="T6" fmla="*/ 14 w 19"/>
                  <a:gd name="T7" fmla="*/ 2 h 2"/>
                  <a:gd name="T8" fmla="*/ 12 w 19"/>
                  <a:gd name="T9" fmla="*/ 2 h 2"/>
                  <a:gd name="T10" fmla="*/ 8 w 19"/>
                  <a:gd name="T11" fmla="*/ 1 h 2"/>
                  <a:gd name="T12" fmla="*/ 4 w 19"/>
                  <a:gd name="T13" fmla="*/ 0 h 2"/>
                  <a:gd name="T14" fmla="*/ 4 w 19"/>
                  <a:gd name="T15" fmla="*/ 0 h 2"/>
                  <a:gd name="T16" fmla="*/ 3 w 19"/>
                  <a:gd name="T17" fmla="*/ 0 h 2"/>
                  <a:gd name="T18" fmla="*/ 2 w 19"/>
                  <a:gd name="T19" fmla="*/ 1 h 2"/>
                  <a:gd name="T20" fmla="*/ 2 w 19"/>
                  <a:gd name="T21" fmla="*/ 1 h 2"/>
                  <a:gd name="T22" fmla="*/ 0 w 19"/>
                  <a:gd name="T23" fmla="*/ 1 h 2"/>
                  <a:gd name="T24" fmla="*/ 1 w 19"/>
                  <a:gd name="T25" fmla="*/ 2 h 2"/>
                  <a:gd name="T26" fmla="*/ 2 w 19"/>
                  <a:gd name="T2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2">
                    <a:moveTo>
                      <a:pt x="19" y="2"/>
                    </a:moveTo>
                    <a:lnTo>
                      <a:pt x="16" y="2"/>
                    </a:lnTo>
                    <a:lnTo>
                      <a:pt x="15" y="2"/>
                    </a:lnTo>
                    <a:lnTo>
                      <a:pt x="14" y="2"/>
                    </a:lnTo>
                    <a:lnTo>
                      <a:pt x="12" y="2"/>
                    </a:lnTo>
                    <a:lnTo>
                      <a:pt x="8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2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14" name="Freeform 1445">
                <a:extLst>
                  <a:ext uri="{FF2B5EF4-FFF2-40B4-BE49-F238E27FC236}">
                    <a16:creationId xmlns:a16="http://schemas.microsoft.com/office/drawing/2014/main" id="{00000000-0008-0000-0300-0000B2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" y="9"/>
                <a:ext cx="57" cy="49"/>
              </a:xfrm>
              <a:custGeom>
                <a:avLst/>
                <a:gdLst>
                  <a:gd name="T0" fmla="*/ 1 w 57"/>
                  <a:gd name="T1" fmla="*/ 2 h 49"/>
                  <a:gd name="T2" fmla="*/ 8 w 57"/>
                  <a:gd name="T3" fmla="*/ 1 h 49"/>
                  <a:gd name="T4" fmla="*/ 11 w 57"/>
                  <a:gd name="T5" fmla="*/ 1 h 49"/>
                  <a:gd name="T6" fmla="*/ 15 w 57"/>
                  <a:gd name="T7" fmla="*/ 4 h 49"/>
                  <a:gd name="T8" fmla="*/ 16 w 57"/>
                  <a:gd name="T9" fmla="*/ 8 h 49"/>
                  <a:gd name="T10" fmla="*/ 14 w 57"/>
                  <a:gd name="T11" fmla="*/ 13 h 49"/>
                  <a:gd name="T12" fmla="*/ 19 w 57"/>
                  <a:gd name="T13" fmla="*/ 9 h 49"/>
                  <a:gd name="T14" fmla="*/ 23 w 57"/>
                  <a:gd name="T15" fmla="*/ 6 h 49"/>
                  <a:gd name="T16" fmla="*/ 25 w 57"/>
                  <a:gd name="T17" fmla="*/ 9 h 49"/>
                  <a:gd name="T18" fmla="*/ 26 w 57"/>
                  <a:gd name="T19" fmla="*/ 12 h 49"/>
                  <a:gd name="T20" fmla="*/ 28 w 57"/>
                  <a:gd name="T21" fmla="*/ 8 h 49"/>
                  <a:gd name="T22" fmla="*/ 32 w 57"/>
                  <a:gd name="T23" fmla="*/ 7 h 49"/>
                  <a:gd name="T24" fmla="*/ 32 w 57"/>
                  <a:gd name="T25" fmla="*/ 9 h 49"/>
                  <a:gd name="T26" fmla="*/ 36 w 57"/>
                  <a:gd name="T27" fmla="*/ 10 h 49"/>
                  <a:gd name="T28" fmla="*/ 36 w 57"/>
                  <a:gd name="T29" fmla="*/ 14 h 49"/>
                  <a:gd name="T30" fmla="*/ 32 w 57"/>
                  <a:gd name="T31" fmla="*/ 17 h 49"/>
                  <a:gd name="T32" fmla="*/ 34 w 57"/>
                  <a:gd name="T33" fmla="*/ 18 h 49"/>
                  <a:gd name="T34" fmla="*/ 43 w 57"/>
                  <a:gd name="T35" fmla="*/ 13 h 49"/>
                  <a:gd name="T36" fmla="*/ 44 w 57"/>
                  <a:gd name="T37" fmla="*/ 16 h 49"/>
                  <a:gd name="T38" fmla="*/ 48 w 57"/>
                  <a:gd name="T39" fmla="*/ 17 h 49"/>
                  <a:gd name="T40" fmla="*/ 50 w 57"/>
                  <a:gd name="T41" fmla="*/ 19 h 49"/>
                  <a:gd name="T42" fmla="*/ 55 w 57"/>
                  <a:gd name="T43" fmla="*/ 19 h 49"/>
                  <a:gd name="T44" fmla="*/ 56 w 57"/>
                  <a:gd name="T45" fmla="*/ 23 h 49"/>
                  <a:gd name="T46" fmla="*/ 57 w 57"/>
                  <a:gd name="T47" fmla="*/ 26 h 49"/>
                  <a:gd name="T48" fmla="*/ 56 w 57"/>
                  <a:gd name="T49" fmla="*/ 29 h 49"/>
                  <a:gd name="T50" fmla="*/ 51 w 57"/>
                  <a:gd name="T51" fmla="*/ 32 h 49"/>
                  <a:gd name="T52" fmla="*/ 47 w 57"/>
                  <a:gd name="T53" fmla="*/ 36 h 49"/>
                  <a:gd name="T54" fmla="*/ 44 w 57"/>
                  <a:gd name="T55" fmla="*/ 37 h 49"/>
                  <a:gd name="T56" fmla="*/ 44 w 57"/>
                  <a:gd name="T57" fmla="*/ 42 h 49"/>
                  <a:gd name="T58" fmla="*/ 40 w 57"/>
                  <a:gd name="T59" fmla="*/ 44 h 49"/>
                  <a:gd name="T60" fmla="*/ 39 w 57"/>
                  <a:gd name="T61" fmla="*/ 47 h 49"/>
                  <a:gd name="T62" fmla="*/ 33 w 57"/>
                  <a:gd name="T63" fmla="*/ 48 h 49"/>
                  <a:gd name="T64" fmla="*/ 25 w 57"/>
                  <a:gd name="T65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7" h="49">
                    <a:moveTo>
                      <a:pt x="0" y="3"/>
                    </a:moveTo>
                    <a:lnTo>
                      <a:pt x="1" y="2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3"/>
                    </a:lnTo>
                    <a:lnTo>
                      <a:pt x="15" y="4"/>
                    </a:lnTo>
                    <a:lnTo>
                      <a:pt x="13" y="7"/>
                    </a:lnTo>
                    <a:lnTo>
                      <a:pt x="16" y="8"/>
                    </a:lnTo>
                    <a:lnTo>
                      <a:pt x="14" y="11"/>
                    </a:lnTo>
                    <a:lnTo>
                      <a:pt x="14" y="13"/>
                    </a:lnTo>
                    <a:lnTo>
                      <a:pt x="16" y="11"/>
                    </a:lnTo>
                    <a:lnTo>
                      <a:pt x="19" y="9"/>
                    </a:lnTo>
                    <a:lnTo>
                      <a:pt x="22" y="7"/>
                    </a:lnTo>
                    <a:lnTo>
                      <a:pt x="23" y="6"/>
                    </a:lnTo>
                    <a:lnTo>
                      <a:pt x="24" y="6"/>
                    </a:lnTo>
                    <a:lnTo>
                      <a:pt x="25" y="9"/>
                    </a:lnTo>
                    <a:lnTo>
                      <a:pt x="23" y="14"/>
                    </a:lnTo>
                    <a:lnTo>
                      <a:pt x="26" y="12"/>
                    </a:lnTo>
                    <a:lnTo>
                      <a:pt x="26" y="11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2" y="7"/>
                    </a:lnTo>
                    <a:lnTo>
                      <a:pt x="33" y="7"/>
                    </a:lnTo>
                    <a:lnTo>
                      <a:pt x="32" y="9"/>
                    </a:lnTo>
                    <a:lnTo>
                      <a:pt x="34" y="9"/>
                    </a:lnTo>
                    <a:lnTo>
                      <a:pt x="36" y="10"/>
                    </a:lnTo>
                    <a:lnTo>
                      <a:pt x="37" y="11"/>
                    </a:lnTo>
                    <a:lnTo>
                      <a:pt x="36" y="14"/>
                    </a:lnTo>
                    <a:lnTo>
                      <a:pt x="34" y="16"/>
                    </a:lnTo>
                    <a:lnTo>
                      <a:pt x="32" y="17"/>
                    </a:lnTo>
                    <a:lnTo>
                      <a:pt x="33" y="18"/>
                    </a:lnTo>
                    <a:lnTo>
                      <a:pt x="34" y="18"/>
                    </a:lnTo>
                    <a:lnTo>
                      <a:pt x="40" y="15"/>
                    </a:lnTo>
                    <a:lnTo>
                      <a:pt x="43" y="13"/>
                    </a:lnTo>
                    <a:lnTo>
                      <a:pt x="44" y="15"/>
                    </a:lnTo>
                    <a:lnTo>
                      <a:pt x="44" y="16"/>
                    </a:lnTo>
                    <a:lnTo>
                      <a:pt x="47" y="16"/>
                    </a:lnTo>
                    <a:lnTo>
                      <a:pt x="48" y="17"/>
                    </a:lnTo>
                    <a:lnTo>
                      <a:pt x="48" y="20"/>
                    </a:lnTo>
                    <a:lnTo>
                      <a:pt x="50" y="19"/>
                    </a:lnTo>
                    <a:lnTo>
                      <a:pt x="53" y="17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6" y="23"/>
                    </a:lnTo>
                    <a:lnTo>
                      <a:pt x="56" y="24"/>
                    </a:lnTo>
                    <a:lnTo>
                      <a:pt x="57" y="26"/>
                    </a:lnTo>
                    <a:lnTo>
                      <a:pt x="57" y="27"/>
                    </a:lnTo>
                    <a:lnTo>
                      <a:pt x="56" y="29"/>
                    </a:lnTo>
                    <a:lnTo>
                      <a:pt x="55" y="30"/>
                    </a:lnTo>
                    <a:lnTo>
                      <a:pt x="51" y="32"/>
                    </a:lnTo>
                    <a:lnTo>
                      <a:pt x="47" y="34"/>
                    </a:lnTo>
                    <a:lnTo>
                      <a:pt x="47" y="36"/>
                    </a:lnTo>
                    <a:lnTo>
                      <a:pt x="47" y="36"/>
                    </a:lnTo>
                    <a:lnTo>
                      <a:pt x="44" y="37"/>
                    </a:lnTo>
                    <a:lnTo>
                      <a:pt x="45" y="40"/>
                    </a:lnTo>
                    <a:lnTo>
                      <a:pt x="44" y="42"/>
                    </a:lnTo>
                    <a:lnTo>
                      <a:pt x="42" y="43"/>
                    </a:lnTo>
                    <a:lnTo>
                      <a:pt x="40" y="44"/>
                    </a:lnTo>
                    <a:lnTo>
                      <a:pt x="42" y="46"/>
                    </a:lnTo>
                    <a:lnTo>
                      <a:pt x="39" y="47"/>
                    </a:lnTo>
                    <a:lnTo>
                      <a:pt x="34" y="49"/>
                    </a:lnTo>
                    <a:lnTo>
                      <a:pt x="33" y="48"/>
                    </a:lnTo>
                    <a:lnTo>
                      <a:pt x="29" y="48"/>
                    </a:lnTo>
                    <a:lnTo>
                      <a:pt x="25" y="48"/>
                    </a:lnTo>
                    <a:lnTo>
                      <a:pt x="25" y="48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15" name="Freeform 1446">
                <a:extLst>
                  <a:ext uri="{FF2B5EF4-FFF2-40B4-BE49-F238E27FC236}">
                    <a16:creationId xmlns:a16="http://schemas.microsoft.com/office/drawing/2014/main" id="{00000000-0008-0000-0300-0000B3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36"/>
                <a:ext cx="25" cy="25"/>
              </a:xfrm>
              <a:custGeom>
                <a:avLst/>
                <a:gdLst>
                  <a:gd name="T0" fmla="*/ 25 w 25"/>
                  <a:gd name="T1" fmla="*/ 11 h 25"/>
                  <a:gd name="T2" fmla="*/ 22 w 25"/>
                  <a:gd name="T3" fmla="*/ 17 h 25"/>
                  <a:gd name="T4" fmla="*/ 21 w 25"/>
                  <a:gd name="T5" fmla="*/ 17 h 25"/>
                  <a:gd name="T6" fmla="*/ 21 w 25"/>
                  <a:gd name="T7" fmla="*/ 19 h 25"/>
                  <a:gd name="T8" fmla="*/ 17 w 25"/>
                  <a:gd name="T9" fmla="*/ 21 h 25"/>
                  <a:gd name="T10" fmla="*/ 17 w 25"/>
                  <a:gd name="T11" fmla="*/ 21 h 25"/>
                  <a:gd name="T12" fmla="*/ 15 w 25"/>
                  <a:gd name="T13" fmla="*/ 20 h 25"/>
                  <a:gd name="T14" fmla="*/ 14 w 25"/>
                  <a:gd name="T15" fmla="*/ 22 h 25"/>
                  <a:gd name="T16" fmla="*/ 9 w 25"/>
                  <a:gd name="T17" fmla="*/ 24 h 25"/>
                  <a:gd name="T18" fmla="*/ 8 w 25"/>
                  <a:gd name="T19" fmla="*/ 22 h 25"/>
                  <a:gd name="T20" fmla="*/ 7 w 25"/>
                  <a:gd name="T21" fmla="*/ 24 h 25"/>
                  <a:gd name="T22" fmla="*/ 5 w 25"/>
                  <a:gd name="T23" fmla="*/ 25 h 25"/>
                  <a:gd name="T24" fmla="*/ 5 w 25"/>
                  <a:gd name="T25" fmla="*/ 22 h 25"/>
                  <a:gd name="T26" fmla="*/ 7 w 25"/>
                  <a:gd name="T27" fmla="*/ 17 h 25"/>
                  <a:gd name="T28" fmla="*/ 6 w 25"/>
                  <a:gd name="T29" fmla="*/ 16 h 25"/>
                  <a:gd name="T30" fmla="*/ 5 w 25"/>
                  <a:gd name="T31" fmla="*/ 17 h 25"/>
                  <a:gd name="T32" fmla="*/ 4 w 25"/>
                  <a:gd name="T33" fmla="*/ 18 h 25"/>
                  <a:gd name="T34" fmla="*/ 1 w 25"/>
                  <a:gd name="T35" fmla="*/ 18 h 25"/>
                  <a:gd name="T36" fmla="*/ 1 w 25"/>
                  <a:gd name="T37" fmla="*/ 16 h 25"/>
                  <a:gd name="T38" fmla="*/ 0 w 25"/>
                  <a:gd name="T39" fmla="*/ 15 h 25"/>
                  <a:gd name="T40" fmla="*/ 0 w 25"/>
                  <a:gd name="T41" fmla="*/ 14 h 25"/>
                  <a:gd name="T42" fmla="*/ 4 w 25"/>
                  <a:gd name="T43" fmla="*/ 15 h 25"/>
                  <a:gd name="T44" fmla="*/ 5 w 25"/>
                  <a:gd name="T45" fmla="*/ 14 h 25"/>
                  <a:gd name="T46" fmla="*/ 5 w 25"/>
                  <a:gd name="T47" fmla="*/ 12 h 25"/>
                  <a:gd name="T48" fmla="*/ 6 w 25"/>
                  <a:gd name="T49" fmla="*/ 12 h 25"/>
                  <a:gd name="T50" fmla="*/ 8 w 25"/>
                  <a:gd name="T51" fmla="*/ 13 h 25"/>
                  <a:gd name="T52" fmla="*/ 9 w 25"/>
                  <a:gd name="T53" fmla="*/ 9 h 25"/>
                  <a:gd name="T54" fmla="*/ 11 w 25"/>
                  <a:gd name="T55" fmla="*/ 11 h 25"/>
                  <a:gd name="T56" fmla="*/ 12 w 25"/>
                  <a:gd name="T57" fmla="*/ 9 h 25"/>
                  <a:gd name="T58" fmla="*/ 14 w 25"/>
                  <a:gd name="T59" fmla="*/ 10 h 25"/>
                  <a:gd name="T60" fmla="*/ 13 w 25"/>
                  <a:gd name="T61" fmla="*/ 13 h 25"/>
                  <a:gd name="T62" fmla="*/ 16 w 25"/>
                  <a:gd name="T63" fmla="*/ 14 h 25"/>
                  <a:gd name="T64" fmla="*/ 18 w 25"/>
                  <a:gd name="T65" fmla="*/ 12 h 25"/>
                  <a:gd name="T66" fmla="*/ 16 w 25"/>
                  <a:gd name="T67" fmla="*/ 10 h 25"/>
                  <a:gd name="T68" fmla="*/ 16 w 25"/>
                  <a:gd name="T69" fmla="*/ 8 h 25"/>
                  <a:gd name="T70" fmla="*/ 15 w 25"/>
                  <a:gd name="T71" fmla="*/ 7 h 25"/>
                  <a:gd name="T72" fmla="*/ 16 w 25"/>
                  <a:gd name="T73" fmla="*/ 5 h 25"/>
                  <a:gd name="T74" fmla="*/ 16 w 25"/>
                  <a:gd name="T75" fmla="*/ 5 h 25"/>
                  <a:gd name="T76" fmla="*/ 19 w 25"/>
                  <a:gd name="T77" fmla="*/ 7 h 25"/>
                  <a:gd name="T78" fmla="*/ 20 w 25"/>
                  <a:gd name="T79" fmla="*/ 9 h 25"/>
                  <a:gd name="T80" fmla="*/ 21 w 25"/>
                  <a:gd name="T81" fmla="*/ 10 h 25"/>
                  <a:gd name="T82" fmla="*/ 24 w 25"/>
                  <a:gd name="T83" fmla="*/ 6 h 25"/>
                  <a:gd name="T84" fmla="*/ 21 w 25"/>
                  <a:gd name="T85" fmla="*/ 3 h 25"/>
                  <a:gd name="T86" fmla="*/ 23 w 25"/>
                  <a:gd name="T87" fmla="*/ 1 h 25"/>
                  <a:gd name="T88" fmla="*/ 24 w 25"/>
                  <a:gd name="T89" fmla="*/ 2 h 25"/>
                  <a:gd name="T90" fmla="*/ 25 w 25"/>
                  <a:gd name="T91" fmla="*/ 0 h 25"/>
                  <a:gd name="T92" fmla="*/ 25 w 25"/>
                  <a:gd name="T9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5" h="25">
                    <a:moveTo>
                      <a:pt x="25" y="11"/>
                    </a:moveTo>
                    <a:lnTo>
                      <a:pt x="22" y="17"/>
                    </a:lnTo>
                    <a:lnTo>
                      <a:pt x="21" y="17"/>
                    </a:lnTo>
                    <a:lnTo>
                      <a:pt x="21" y="19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15" y="20"/>
                    </a:lnTo>
                    <a:lnTo>
                      <a:pt x="14" y="22"/>
                    </a:lnTo>
                    <a:lnTo>
                      <a:pt x="9" y="24"/>
                    </a:lnTo>
                    <a:lnTo>
                      <a:pt x="8" y="22"/>
                    </a:lnTo>
                    <a:lnTo>
                      <a:pt x="7" y="24"/>
                    </a:lnTo>
                    <a:lnTo>
                      <a:pt x="5" y="25"/>
                    </a:lnTo>
                    <a:lnTo>
                      <a:pt x="5" y="22"/>
                    </a:lnTo>
                    <a:lnTo>
                      <a:pt x="7" y="17"/>
                    </a:lnTo>
                    <a:lnTo>
                      <a:pt x="6" y="16"/>
                    </a:lnTo>
                    <a:lnTo>
                      <a:pt x="5" y="17"/>
                    </a:lnTo>
                    <a:lnTo>
                      <a:pt x="4" y="18"/>
                    </a:lnTo>
                    <a:lnTo>
                      <a:pt x="1" y="18"/>
                    </a:lnTo>
                    <a:lnTo>
                      <a:pt x="1" y="16"/>
                    </a:lnTo>
                    <a:lnTo>
                      <a:pt x="0" y="15"/>
                    </a:lnTo>
                    <a:lnTo>
                      <a:pt x="0" y="14"/>
                    </a:lnTo>
                    <a:lnTo>
                      <a:pt x="4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6" y="12"/>
                    </a:lnTo>
                    <a:lnTo>
                      <a:pt x="8" y="13"/>
                    </a:lnTo>
                    <a:lnTo>
                      <a:pt x="9" y="9"/>
                    </a:lnTo>
                    <a:lnTo>
                      <a:pt x="11" y="11"/>
                    </a:lnTo>
                    <a:lnTo>
                      <a:pt x="12" y="9"/>
                    </a:lnTo>
                    <a:lnTo>
                      <a:pt x="14" y="10"/>
                    </a:lnTo>
                    <a:lnTo>
                      <a:pt x="13" y="13"/>
                    </a:lnTo>
                    <a:lnTo>
                      <a:pt x="16" y="14"/>
                    </a:lnTo>
                    <a:lnTo>
                      <a:pt x="18" y="12"/>
                    </a:lnTo>
                    <a:lnTo>
                      <a:pt x="16" y="10"/>
                    </a:lnTo>
                    <a:lnTo>
                      <a:pt x="16" y="8"/>
                    </a:lnTo>
                    <a:lnTo>
                      <a:pt x="15" y="7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9" y="7"/>
                    </a:lnTo>
                    <a:lnTo>
                      <a:pt x="20" y="9"/>
                    </a:lnTo>
                    <a:lnTo>
                      <a:pt x="21" y="10"/>
                    </a:lnTo>
                    <a:lnTo>
                      <a:pt x="24" y="6"/>
                    </a:lnTo>
                    <a:lnTo>
                      <a:pt x="21" y="3"/>
                    </a:lnTo>
                    <a:lnTo>
                      <a:pt x="23" y="1"/>
                    </a:lnTo>
                    <a:lnTo>
                      <a:pt x="24" y="2"/>
                    </a:lnTo>
                    <a:lnTo>
                      <a:pt x="25" y="0"/>
                    </a:lnTo>
                    <a:lnTo>
                      <a:pt x="25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16" name="Freeform 1447">
                <a:extLst>
                  <a:ext uri="{FF2B5EF4-FFF2-40B4-BE49-F238E27FC236}">
                    <a16:creationId xmlns:a16="http://schemas.microsoft.com/office/drawing/2014/main" id="{00000000-0008-0000-0300-0000B4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" y="14"/>
                <a:ext cx="23" cy="47"/>
              </a:xfrm>
              <a:custGeom>
                <a:avLst/>
                <a:gdLst>
                  <a:gd name="T0" fmla="*/ 3 w 23"/>
                  <a:gd name="T1" fmla="*/ 47 h 47"/>
                  <a:gd name="T2" fmla="*/ 4 w 23"/>
                  <a:gd name="T3" fmla="*/ 46 h 47"/>
                  <a:gd name="T4" fmla="*/ 1 w 23"/>
                  <a:gd name="T5" fmla="*/ 46 h 47"/>
                  <a:gd name="T6" fmla="*/ 0 w 23"/>
                  <a:gd name="T7" fmla="*/ 45 h 47"/>
                  <a:gd name="T8" fmla="*/ 1 w 23"/>
                  <a:gd name="T9" fmla="*/ 43 h 47"/>
                  <a:gd name="T10" fmla="*/ 2 w 23"/>
                  <a:gd name="T11" fmla="*/ 40 h 47"/>
                  <a:gd name="T12" fmla="*/ 5 w 23"/>
                  <a:gd name="T13" fmla="*/ 33 h 47"/>
                  <a:gd name="T14" fmla="*/ 9 w 23"/>
                  <a:gd name="T15" fmla="*/ 26 h 47"/>
                  <a:gd name="T16" fmla="*/ 9 w 23"/>
                  <a:gd name="T17" fmla="*/ 22 h 47"/>
                  <a:gd name="T18" fmla="*/ 10 w 23"/>
                  <a:gd name="T19" fmla="*/ 19 h 47"/>
                  <a:gd name="T20" fmla="*/ 12 w 23"/>
                  <a:gd name="T21" fmla="*/ 13 h 47"/>
                  <a:gd name="T22" fmla="*/ 15 w 23"/>
                  <a:gd name="T23" fmla="*/ 6 h 47"/>
                  <a:gd name="T24" fmla="*/ 19 w 23"/>
                  <a:gd name="T25" fmla="*/ 0 h 47"/>
                  <a:gd name="T26" fmla="*/ 20 w 23"/>
                  <a:gd name="T27" fmla="*/ 1 h 47"/>
                  <a:gd name="T28" fmla="*/ 21 w 23"/>
                  <a:gd name="T29" fmla="*/ 1 h 47"/>
                  <a:gd name="T30" fmla="*/ 21 w 23"/>
                  <a:gd name="T31" fmla="*/ 8 h 47"/>
                  <a:gd name="T32" fmla="*/ 22 w 23"/>
                  <a:gd name="T33" fmla="*/ 8 h 47"/>
                  <a:gd name="T34" fmla="*/ 23 w 23"/>
                  <a:gd name="T35" fmla="*/ 14 h 47"/>
                  <a:gd name="T36" fmla="*/ 21 w 23"/>
                  <a:gd name="T37" fmla="*/ 17 h 47"/>
                  <a:gd name="T38" fmla="*/ 16 w 23"/>
                  <a:gd name="T39" fmla="*/ 21 h 47"/>
                  <a:gd name="T40" fmla="*/ 16 w 23"/>
                  <a:gd name="T41" fmla="*/ 2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3" h="47">
                    <a:moveTo>
                      <a:pt x="3" y="47"/>
                    </a:moveTo>
                    <a:lnTo>
                      <a:pt x="4" y="46"/>
                    </a:lnTo>
                    <a:lnTo>
                      <a:pt x="1" y="46"/>
                    </a:lnTo>
                    <a:lnTo>
                      <a:pt x="0" y="45"/>
                    </a:lnTo>
                    <a:lnTo>
                      <a:pt x="1" y="43"/>
                    </a:lnTo>
                    <a:lnTo>
                      <a:pt x="2" y="40"/>
                    </a:lnTo>
                    <a:lnTo>
                      <a:pt x="5" y="33"/>
                    </a:lnTo>
                    <a:lnTo>
                      <a:pt x="9" y="26"/>
                    </a:lnTo>
                    <a:lnTo>
                      <a:pt x="9" y="22"/>
                    </a:lnTo>
                    <a:lnTo>
                      <a:pt x="10" y="19"/>
                    </a:lnTo>
                    <a:lnTo>
                      <a:pt x="12" y="13"/>
                    </a:lnTo>
                    <a:lnTo>
                      <a:pt x="15" y="6"/>
                    </a:lnTo>
                    <a:lnTo>
                      <a:pt x="19" y="0"/>
                    </a:lnTo>
                    <a:lnTo>
                      <a:pt x="20" y="1"/>
                    </a:lnTo>
                    <a:lnTo>
                      <a:pt x="21" y="1"/>
                    </a:lnTo>
                    <a:lnTo>
                      <a:pt x="21" y="8"/>
                    </a:lnTo>
                    <a:lnTo>
                      <a:pt x="22" y="8"/>
                    </a:lnTo>
                    <a:lnTo>
                      <a:pt x="23" y="14"/>
                    </a:lnTo>
                    <a:lnTo>
                      <a:pt x="21" y="17"/>
                    </a:lnTo>
                    <a:lnTo>
                      <a:pt x="16" y="21"/>
                    </a:lnTo>
                    <a:lnTo>
                      <a:pt x="16" y="2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17" name="Freeform 1448">
                <a:extLst>
                  <a:ext uri="{FF2B5EF4-FFF2-40B4-BE49-F238E27FC236}">
                    <a16:creationId xmlns:a16="http://schemas.microsoft.com/office/drawing/2014/main" id="{00000000-0008-0000-0300-0000B5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" y="53"/>
                <a:ext cx="17" cy="13"/>
              </a:xfrm>
              <a:custGeom>
                <a:avLst/>
                <a:gdLst>
                  <a:gd name="T0" fmla="*/ 0 w 17"/>
                  <a:gd name="T1" fmla="*/ 13 h 13"/>
                  <a:gd name="T2" fmla="*/ 1 w 17"/>
                  <a:gd name="T3" fmla="*/ 11 h 13"/>
                  <a:gd name="T4" fmla="*/ 2 w 17"/>
                  <a:gd name="T5" fmla="*/ 11 h 13"/>
                  <a:gd name="T6" fmla="*/ 4 w 17"/>
                  <a:gd name="T7" fmla="*/ 8 h 13"/>
                  <a:gd name="T8" fmla="*/ 6 w 17"/>
                  <a:gd name="T9" fmla="*/ 4 h 13"/>
                  <a:gd name="T10" fmla="*/ 9 w 17"/>
                  <a:gd name="T11" fmla="*/ 1 h 13"/>
                  <a:gd name="T12" fmla="*/ 9 w 17"/>
                  <a:gd name="T13" fmla="*/ 1 h 13"/>
                  <a:gd name="T14" fmla="*/ 11 w 17"/>
                  <a:gd name="T15" fmla="*/ 0 h 13"/>
                  <a:gd name="T16" fmla="*/ 14 w 17"/>
                  <a:gd name="T17" fmla="*/ 1 h 13"/>
                  <a:gd name="T18" fmla="*/ 17 w 17"/>
                  <a:gd name="T19" fmla="*/ 2 h 13"/>
                  <a:gd name="T20" fmla="*/ 17 w 17"/>
                  <a:gd name="T21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3">
                    <a:moveTo>
                      <a:pt x="0" y="13"/>
                    </a:moveTo>
                    <a:lnTo>
                      <a:pt x="1" y="11"/>
                    </a:lnTo>
                    <a:lnTo>
                      <a:pt x="2" y="11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4" y="1"/>
                    </a:lnTo>
                    <a:lnTo>
                      <a:pt x="17" y="2"/>
                    </a:lnTo>
                    <a:lnTo>
                      <a:pt x="17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18" name="Freeform 1449">
                <a:extLst>
                  <a:ext uri="{FF2B5EF4-FFF2-40B4-BE49-F238E27FC236}">
                    <a16:creationId xmlns:a16="http://schemas.microsoft.com/office/drawing/2014/main" id="{00000000-0008-0000-0300-0000B6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" y="61"/>
                <a:ext cx="2" cy="5"/>
              </a:xfrm>
              <a:custGeom>
                <a:avLst/>
                <a:gdLst>
                  <a:gd name="T0" fmla="*/ 0 w 2"/>
                  <a:gd name="T1" fmla="*/ 5 h 5"/>
                  <a:gd name="T2" fmla="*/ 2 w 2"/>
                  <a:gd name="T3" fmla="*/ 2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0" y="5"/>
                    </a:moveTo>
                    <a:lnTo>
                      <a:pt x="2" y="2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19" name="Freeform 1450">
                <a:extLst>
                  <a:ext uri="{FF2B5EF4-FFF2-40B4-BE49-F238E27FC236}">
                    <a16:creationId xmlns:a16="http://schemas.microsoft.com/office/drawing/2014/main" id="{00000000-0008-0000-0300-0000B7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" y="66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2 h 2"/>
                  <a:gd name="T4" fmla="*/ 0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1" y="2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20" name="Line 1451">
                <a:extLst>
                  <a:ext uri="{FF2B5EF4-FFF2-40B4-BE49-F238E27FC236}">
                    <a16:creationId xmlns:a16="http://schemas.microsoft.com/office/drawing/2014/main" id="{00000000-0008-0000-0300-0000B804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0" y="68"/>
                <a:ext cx="2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21" name="Freeform 1452">
                <a:extLst>
                  <a:ext uri="{FF2B5EF4-FFF2-40B4-BE49-F238E27FC236}">
                    <a16:creationId xmlns:a16="http://schemas.microsoft.com/office/drawing/2014/main" id="{00000000-0008-0000-0300-0000B9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56"/>
                <a:ext cx="24" cy="14"/>
              </a:xfrm>
              <a:custGeom>
                <a:avLst/>
                <a:gdLst>
                  <a:gd name="T0" fmla="*/ 0 w 24"/>
                  <a:gd name="T1" fmla="*/ 1 h 14"/>
                  <a:gd name="T2" fmla="*/ 1 w 24"/>
                  <a:gd name="T3" fmla="*/ 1 h 14"/>
                  <a:gd name="T4" fmla="*/ 2 w 24"/>
                  <a:gd name="T5" fmla="*/ 0 h 14"/>
                  <a:gd name="T6" fmla="*/ 1 w 24"/>
                  <a:gd name="T7" fmla="*/ 2 h 14"/>
                  <a:gd name="T8" fmla="*/ 0 w 24"/>
                  <a:gd name="T9" fmla="*/ 4 h 14"/>
                  <a:gd name="T10" fmla="*/ 0 w 24"/>
                  <a:gd name="T11" fmla="*/ 4 h 14"/>
                  <a:gd name="T12" fmla="*/ 2 w 24"/>
                  <a:gd name="T13" fmla="*/ 5 h 14"/>
                  <a:gd name="T14" fmla="*/ 4 w 24"/>
                  <a:gd name="T15" fmla="*/ 4 h 14"/>
                  <a:gd name="T16" fmla="*/ 5 w 24"/>
                  <a:gd name="T17" fmla="*/ 4 h 14"/>
                  <a:gd name="T18" fmla="*/ 5 w 24"/>
                  <a:gd name="T19" fmla="*/ 4 h 14"/>
                  <a:gd name="T20" fmla="*/ 4 w 24"/>
                  <a:gd name="T21" fmla="*/ 5 h 14"/>
                  <a:gd name="T22" fmla="*/ 5 w 24"/>
                  <a:gd name="T23" fmla="*/ 5 h 14"/>
                  <a:gd name="T24" fmla="*/ 6 w 24"/>
                  <a:gd name="T25" fmla="*/ 5 h 14"/>
                  <a:gd name="T26" fmla="*/ 8 w 24"/>
                  <a:gd name="T27" fmla="*/ 5 h 14"/>
                  <a:gd name="T28" fmla="*/ 11 w 24"/>
                  <a:gd name="T29" fmla="*/ 5 h 14"/>
                  <a:gd name="T30" fmla="*/ 13 w 24"/>
                  <a:gd name="T31" fmla="*/ 5 h 14"/>
                  <a:gd name="T32" fmla="*/ 14 w 24"/>
                  <a:gd name="T33" fmla="*/ 7 h 14"/>
                  <a:gd name="T34" fmla="*/ 16 w 24"/>
                  <a:gd name="T35" fmla="*/ 7 h 14"/>
                  <a:gd name="T36" fmla="*/ 17 w 24"/>
                  <a:gd name="T37" fmla="*/ 7 h 14"/>
                  <a:gd name="T38" fmla="*/ 20 w 24"/>
                  <a:gd name="T39" fmla="*/ 6 h 14"/>
                  <a:gd name="T40" fmla="*/ 22 w 24"/>
                  <a:gd name="T41" fmla="*/ 7 h 14"/>
                  <a:gd name="T42" fmla="*/ 24 w 24"/>
                  <a:gd name="T43" fmla="*/ 8 h 14"/>
                  <a:gd name="T44" fmla="*/ 23 w 24"/>
                  <a:gd name="T45" fmla="*/ 10 h 14"/>
                  <a:gd name="T46" fmla="*/ 21 w 24"/>
                  <a:gd name="T47" fmla="*/ 12 h 14"/>
                  <a:gd name="T48" fmla="*/ 21 w 24"/>
                  <a:gd name="T4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4" h="14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5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8" y="5"/>
                    </a:lnTo>
                    <a:lnTo>
                      <a:pt x="11" y="5"/>
                    </a:lnTo>
                    <a:lnTo>
                      <a:pt x="13" y="5"/>
                    </a:lnTo>
                    <a:lnTo>
                      <a:pt x="14" y="7"/>
                    </a:lnTo>
                    <a:lnTo>
                      <a:pt x="16" y="7"/>
                    </a:lnTo>
                    <a:lnTo>
                      <a:pt x="17" y="7"/>
                    </a:lnTo>
                    <a:lnTo>
                      <a:pt x="20" y="6"/>
                    </a:lnTo>
                    <a:lnTo>
                      <a:pt x="22" y="7"/>
                    </a:lnTo>
                    <a:lnTo>
                      <a:pt x="24" y="8"/>
                    </a:lnTo>
                    <a:lnTo>
                      <a:pt x="23" y="10"/>
                    </a:lnTo>
                    <a:lnTo>
                      <a:pt x="21" y="12"/>
                    </a:lnTo>
                    <a:lnTo>
                      <a:pt x="21" y="1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22" name="Line 1453">
                <a:extLst>
                  <a:ext uri="{FF2B5EF4-FFF2-40B4-BE49-F238E27FC236}">
                    <a16:creationId xmlns:a16="http://schemas.microsoft.com/office/drawing/2014/main" id="{00000000-0008-0000-0300-0000BA04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7" y="69"/>
                <a:ext cx="1" cy="2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23" name="Freeform 1454">
                <a:extLst>
                  <a:ext uri="{FF2B5EF4-FFF2-40B4-BE49-F238E27FC236}">
                    <a16:creationId xmlns:a16="http://schemas.microsoft.com/office/drawing/2014/main" id="{00000000-0008-0000-0300-0000BB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" y="70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  <a:gd name="T8" fmla="*/ 1 w 1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24" name="Freeform 1455">
                <a:extLst>
                  <a:ext uri="{FF2B5EF4-FFF2-40B4-BE49-F238E27FC236}">
                    <a16:creationId xmlns:a16="http://schemas.microsoft.com/office/drawing/2014/main" id="{00000000-0008-0000-0300-0000BC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" y="57"/>
                <a:ext cx="4" cy="16"/>
              </a:xfrm>
              <a:custGeom>
                <a:avLst/>
                <a:gdLst>
                  <a:gd name="T0" fmla="*/ 3 w 4"/>
                  <a:gd name="T1" fmla="*/ 0 h 16"/>
                  <a:gd name="T2" fmla="*/ 1 w 4"/>
                  <a:gd name="T3" fmla="*/ 3 h 16"/>
                  <a:gd name="T4" fmla="*/ 1 w 4"/>
                  <a:gd name="T5" fmla="*/ 5 h 16"/>
                  <a:gd name="T6" fmla="*/ 2 w 4"/>
                  <a:gd name="T7" fmla="*/ 4 h 16"/>
                  <a:gd name="T8" fmla="*/ 4 w 4"/>
                  <a:gd name="T9" fmla="*/ 4 h 16"/>
                  <a:gd name="T10" fmla="*/ 4 w 4"/>
                  <a:gd name="T11" fmla="*/ 7 h 16"/>
                  <a:gd name="T12" fmla="*/ 2 w 4"/>
                  <a:gd name="T13" fmla="*/ 9 h 16"/>
                  <a:gd name="T14" fmla="*/ 0 w 4"/>
                  <a:gd name="T15" fmla="*/ 11 h 16"/>
                  <a:gd name="T16" fmla="*/ 0 w 4"/>
                  <a:gd name="T17" fmla="*/ 14 h 16"/>
                  <a:gd name="T18" fmla="*/ 1 w 4"/>
                  <a:gd name="T1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16">
                    <a:moveTo>
                      <a:pt x="3" y="0"/>
                    </a:moveTo>
                    <a:lnTo>
                      <a:pt x="1" y="3"/>
                    </a:lnTo>
                    <a:lnTo>
                      <a:pt x="1" y="5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7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1" y="16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25" name="Line 1456">
                <a:extLst>
                  <a:ext uri="{FF2B5EF4-FFF2-40B4-BE49-F238E27FC236}">
                    <a16:creationId xmlns:a16="http://schemas.microsoft.com/office/drawing/2014/main" id="{00000000-0008-0000-0300-0000BD04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8" y="71"/>
                <a:ext cx="1" cy="2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26" name="Line 1457">
                <a:extLst>
                  <a:ext uri="{FF2B5EF4-FFF2-40B4-BE49-F238E27FC236}">
                    <a16:creationId xmlns:a16="http://schemas.microsoft.com/office/drawing/2014/main" id="{00000000-0008-0000-0300-0000BE04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" y="73"/>
                <a:ext cx="0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27" name="Freeform 1458">
                <a:extLst>
                  <a:ext uri="{FF2B5EF4-FFF2-40B4-BE49-F238E27FC236}">
                    <a16:creationId xmlns:a16="http://schemas.microsoft.com/office/drawing/2014/main" id="{00000000-0008-0000-0300-0000BF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" y="67"/>
                <a:ext cx="7" cy="6"/>
              </a:xfrm>
              <a:custGeom>
                <a:avLst/>
                <a:gdLst>
                  <a:gd name="T0" fmla="*/ 0 w 7"/>
                  <a:gd name="T1" fmla="*/ 5 h 6"/>
                  <a:gd name="T2" fmla="*/ 1 w 7"/>
                  <a:gd name="T3" fmla="*/ 1 h 6"/>
                  <a:gd name="T4" fmla="*/ 3 w 7"/>
                  <a:gd name="T5" fmla="*/ 0 h 6"/>
                  <a:gd name="T6" fmla="*/ 5 w 7"/>
                  <a:gd name="T7" fmla="*/ 0 h 6"/>
                  <a:gd name="T8" fmla="*/ 6 w 7"/>
                  <a:gd name="T9" fmla="*/ 1 h 6"/>
                  <a:gd name="T10" fmla="*/ 7 w 7"/>
                  <a:gd name="T11" fmla="*/ 4 h 6"/>
                  <a:gd name="T12" fmla="*/ 7 w 7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6">
                    <a:moveTo>
                      <a:pt x="0" y="5"/>
                    </a:moveTo>
                    <a:lnTo>
                      <a:pt x="1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7" y="4"/>
                    </a:lnTo>
                    <a:lnTo>
                      <a:pt x="7" y="6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28" name="Freeform 1459">
                <a:extLst>
                  <a:ext uri="{FF2B5EF4-FFF2-40B4-BE49-F238E27FC236}">
                    <a16:creationId xmlns:a16="http://schemas.microsoft.com/office/drawing/2014/main" id="{00000000-0008-0000-0300-0000C0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" y="68"/>
                <a:ext cx="7" cy="5"/>
              </a:xfrm>
              <a:custGeom>
                <a:avLst/>
                <a:gdLst>
                  <a:gd name="T0" fmla="*/ 3 w 7"/>
                  <a:gd name="T1" fmla="*/ 5 h 5"/>
                  <a:gd name="T2" fmla="*/ 3 w 7"/>
                  <a:gd name="T3" fmla="*/ 5 h 5"/>
                  <a:gd name="T4" fmla="*/ 5 w 7"/>
                  <a:gd name="T5" fmla="*/ 4 h 5"/>
                  <a:gd name="T6" fmla="*/ 4 w 7"/>
                  <a:gd name="T7" fmla="*/ 4 h 5"/>
                  <a:gd name="T8" fmla="*/ 1 w 7"/>
                  <a:gd name="T9" fmla="*/ 5 h 5"/>
                  <a:gd name="T10" fmla="*/ 0 w 7"/>
                  <a:gd name="T11" fmla="*/ 4 h 5"/>
                  <a:gd name="T12" fmla="*/ 4 w 7"/>
                  <a:gd name="T13" fmla="*/ 2 h 5"/>
                  <a:gd name="T14" fmla="*/ 6 w 7"/>
                  <a:gd name="T15" fmla="*/ 1 h 5"/>
                  <a:gd name="T16" fmla="*/ 7 w 7"/>
                  <a:gd name="T17" fmla="*/ 0 h 5"/>
                  <a:gd name="T18" fmla="*/ 7 w 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5">
                    <a:moveTo>
                      <a:pt x="3" y="5"/>
                    </a:moveTo>
                    <a:lnTo>
                      <a:pt x="3" y="5"/>
                    </a:lnTo>
                    <a:lnTo>
                      <a:pt x="5" y="4"/>
                    </a:lnTo>
                    <a:lnTo>
                      <a:pt x="4" y="4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4" y="2"/>
                    </a:lnTo>
                    <a:lnTo>
                      <a:pt x="6" y="1"/>
                    </a:lnTo>
                    <a:lnTo>
                      <a:pt x="7" y="0"/>
                    </a:lnTo>
                    <a:lnTo>
                      <a:pt x="7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29" name="Freeform 1460">
                <a:extLst>
                  <a:ext uri="{FF2B5EF4-FFF2-40B4-BE49-F238E27FC236}">
                    <a16:creationId xmlns:a16="http://schemas.microsoft.com/office/drawing/2014/main" id="{00000000-0008-0000-0300-0000C1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" y="66"/>
                <a:ext cx="2" cy="8"/>
              </a:xfrm>
              <a:custGeom>
                <a:avLst/>
                <a:gdLst>
                  <a:gd name="T0" fmla="*/ 0 w 2"/>
                  <a:gd name="T1" fmla="*/ 8 h 8"/>
                  <a:gd name="T2" fmla="*/ 0 w 2"/>
                  <a:gd name="T3" fmla="*/ 3 h 8"/>
                  <a:gd name="T4" fmla="*/ 2 w 2"/>
                  <a:gd name="T5" fmla="*/ 1 h 8"/>
                  <a:gd name="T6" fmla="*/ 2 w 2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8">
                    <a:moveTo>
                      <a:pt x="0" y="8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30" name="Freeform 1461">
                <a:extLst>
                  <a:ext uri="{FF2B5EF4-FFF2-40B4-BE49-F238E27FC236}">
                    <a16:creationId xmlns:a16="http://schemas.microsoft.com/office/drawing/2014/main" id="{00000000-0008-0000-0300-0000C2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" y="66"/>
                <a:ext cx="14" cy="8"/>
              </a:xfrm>
              <a:custGeom>
                <a:avLst/>
                <a:gdLst>
                  <a:gd name="T0" fmla="*/ 14 w 14"/>
                  <a:gd name="T1" fmla="*/ 7 h 8"/>
                  <a:gd name="T2" fmla="*/ 8 w 14"/>
                  <a:gd name="T3" fmla="*/ 8 h 8"/>
                  <a:gd name="T4" fmla="*/ 3 w 14"/>
                  <a:gd name="T5" fmla="*/ 7 h 8"/>
                  <a:gd name="T6" fmla="*/ 3 w 14"/>
                  <a:gd name="T7" fmla="*/ 6 h 8"/>
                  <a:gd name="T8" fmla="*/ 0 w 14"/>
                  <a:gd name="T9" fmla="*/ 4 h 8"/>
                  <a:gd name="T10" fmla="*/ 0 w 14"/>
                  <a:gd name="T11" fmla="*/ 3 h 8"/>
                  <a:gd name="T12" fmla="*/ 0 w 14"/>
                  <a:gd name="T13" fmla="*/ 2 h 8"/>
                  <a:gd name="T14" fmla="*/ 2 w 14"/>
                  <a:gd name="T15" fmla="*/ 3 h 8"/>
                  <a:gd name="T16" fmla="*/ 3 w 14"/>
                  <a:gd name="T17" fmla="*/ 1 h 8"/>
                  <a:gd name="T18" fmla="*/ 7 w 14"/>
                  <a:gd name="T19" fmla="*/ 0 h 8"/>
                  <a:gd name="T20" fmla="*/ 8 w 14"/>
                  <a:gd name="T21" fmla="*/ 0 h 8"/>
                  <a:gd name="T22" fmla="*/ 10 w 14"/>
                  <a:gd name="T23" fmla="*/ 2 h 8"/>
                  <a:gd name="T24" fmla="*/ 12 w 14"/>
                  <a:gd name="T25" fmla="*/ 2 h 8"/>
                  <a:gd name="T26" fmla="*/ 12 w 14"/>
                  <a:gd name="T2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8">
                    <a:moveTo>
                      <a:pt x="14" y="7"/>
                    </a:moveTo>
                    <a:lnTo>
                      <a:pt x="8" y="8"/>
                    </a:lnTo>
                    <a:lnTo>
                      <a:pt x="3" y="7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3" y="1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2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31" name="Line 1462">
                <a:extLst>
                  <a:ext uri="{FF2B5EF4-FFF2-40B4-BE49-F238E27FC236}">
                    <a16:creationId xmlns:a16="http://schemas.microsoft.com/office/drawing/2014/main" id="{00000000-0008-0000-0300-0000C304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2" y="73"/>
                <a:ext cx="1" cy="1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32" name="Freeform 1463">
                <a:extLst>
                  <a:ext uri="{FF2B5EF4-FFF2-40B4-BE49-F238E27FC236}">
                    <a16:creationId xmlns:a16="http://schemas.microsoft.com/office/drawing/2014/main" id="{00000000-0008-0000-0300-0000C4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7" y="68"/>
                <a:ext cx="9" cy="6"/>
              </a:xfrm>
              <a:custGeom>
                <a:avLst/>
                <a:gdLst>
                  <a:gd name="T0" fmla="*/ 2 w 9"/>
                  <a:gd name="T1" fmla="*/ 6 h 6"/>
                  <a:gd name="T2" fmla="*/ 2 w 9"/>
                  <a:gd name="T3" fmla="*/ 6 h 6"/>
                  <a:gd name="T4" fmla="*/ 1 w 9"/>
                  <a:gd name="T5" fmla="*/ 4 h 6"/>
                  <a:gd name="T6" fmla="*/ 0 w 9"/>
                  <a:gd name="T7" fmla="*/ 1 h 6"/>
                  <a:gd name="T8" fmla="*/ 2 w 9"/>
                  <a:gd name="T9" fmla="*/ 0 h 6"/>
                  <a:gd name="T10" fmla="*/ 4 w 9"/>
                  <a:gd name="T11" fmla="*/ 1 h 6"/>
                  <a:gd name="T12" fmla="*/ 4 w 9"/>
                  <a:gd name="T13" fmla="*/ 0 h 6"/>
                  <a:gd name="T14" fmla="*/ 7 w 9"/>
                  <a:gd name="T15" fmla="*/ 0 h 6"/>
                  <a:gd name="T16" fmla="*/ 7 w 9"/>
                  <a:gd name="T17" fmla="*/ 0 h 6"/>
                  <a:gd name="T18" fmla="*/ 6 w 9"/>
                  <a:gd name="T19" fmla="*/ 3 h 6"/>
                  <a:gd name="T20" fmla="*/ 9 w 9"/>
                  <a:gd name="T21" fmla="*/ 1 h 6"/>
                  <a:gd name="T22" fmla="*/ 9 w 9"/>
                  <a:gd name="T2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6">
                    <a:moveTo>
                      <a:pt x="2" y="6"/>
                    </a:moveTo>
                    <a:lnTo>
                      <a:pt x="2" y="6"/>
                    </a:lnTo>
                    <a:lnTo>
                      <a:pt x="1" y="4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3"/>
                    </a:lnTo>
                    <a:lnTo>
                      <a:pt x="9" y="1"/>
                    </a:lnTo>
                    <a:lnTo>
                      <a:pt x="9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33" name="Freeform 1464">
                <a:extLst>
                  <a:ext uri="{FF2B5EF4-FFF2-40B4-BE49-F238E27FC236}">
                    <a16:creationId xmlns:a16="http://schemas.microsoft.com/office/drawing/2014/main" id="{00000000-0008-0000-0300-0000C5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" y="67"/>
                <a:ext cx="8" cy="8"/>
              </a:xfrm>
              <a:custGeom>
                <a:avLst/>
                <a:gdLst>
                  <a:gd name="T0" fmla="*/ 3 w 8"/>
                  <a:gd name="T1" fmla="*/ 6 h 8"/>
                  <a:gd name="T2" fmla="*/ 3 w 8"/>
                  <a:gd name="T3" fmla="*/ 6 h 8"/>
                  <a:gd name="T4" fmla="*/ 2 w 8"/>
                  <a:gd name="T5" fmla="*/ 3 h 8"/>
                  <a:gd name="T6" fmla="*/ 0 w 8"/>
                  <a:gd name="T7" fmla="*/ 1 h 8"/>
                  <a:gd name="T8" fmla="*/ 1 w 8"/>
                  <a:gd name="T9" fmla="*/ 0 h 8"/>
                  <a:gd name="T10" fmla="*/ 4 w 8"/>
                  <a:gd name="T11" fmla="*/ 0 h 8"/>
                  <a:gd name="T12" fmla="*/ 3 w 8"/>
                  <a:gd name="T13" fmla="*/ 2 h 8"/>
                  <a:gd name="T14" fmla="*/ 5 w 8"/>
                  <a:gd name="T15" fmla="*/ 1 h 8"/>
                  <a:gd name="T16" fmla="*/ 7 w 8"/>
                  <a:gd name="T17" fmla="*/ 4 h 8"/>
                  <a:gd name="T18" fmla="*/ 8 w 8"/>
                  <a:gd name="T19" fmla="*/ 7 h 8"/>
                  <a:gd name="T20" fmla="*/ 8 w 8"/>
                  <a:gd name="T2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" h="8">
                    <a:moveTo>
                      <a:pt x="3" y="6"/>
                    </a:moveTo>
                    <a:lnTo>
                      <a:pt x="3" y="6"/>
                    </a:lnTo>
                    <a:lnTo>
                      <a:pt x="2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3" y="2"/>
                    </a:lnTo>
                    <a:lnTo>
                      <a:pt x="5" y="1"/>
                    </a:lnTo>
                    <a:lnTo>
                      <a:pt x="7" y="4"/>
                    </a:lnTo>
                    <a:lnTo>
                      <a:pt x="8" y="7"/>
                    </a:lnTo>
                    <a:lnTo>
                      <a:pt x="8" y="8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34" name="Freeform 1465">
                <a:extLst>
                  <a:ext uri="{FF2B5EF4-FFF2-40B4-BE49-F238E27FC236}">
                    <a16:creationId xmlns:a16="http://schemas.microsoft.com/office/drawing/2014/main" id="{00000000-0008-0000-0300-0000C6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" y="71"/>
                <a:ext cx="1" cy="4"/>
              </a:xfrm>
              <a:custGeom>
                <a:avLst/>
                <a:gdLst>
                  <a:gd name="T0" fmla="*/ 1 w 1"/>
                  <a:gd name="T1" fmla="*/ 4 h 4"/>
                  <a:gd name="T2" fmla="*/ 0 w 1"/>
                  <a:gd name="T3" fmla="*/ 3 h 4"/>
                  <a:gd name="T4" fmla="*/ 0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35" name="Freeform 1466">
                <a:extLst>
                  <a:ext uri="{FF2B5EF4-FFF2-40B4-BE49-F238E27FC236}">
                    <a16:creationId xmlns:a16="http://schemas.microsoft.com/office/drawing/2014/main" id="{00000000-0008-0000-0300-0000C7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" y="68"/>
                <a:ext cx="4" cy="8"/>
              </a:xfrm>
              <a:custGeom>
                <a:avLst/>
                <a:gdLst>
                  <a:gd name="T0" fmla="*/ 1 w 4"/>
                  <a:gd name="T1" fmla="*/ 3 h 8"/>
                  <a:gd name="T2" fmla="*/ 1 w 4"/>
                  <a:gd name="T3" fmla="*/ 3 h 8"/>
                  <a:gd name="T4" fmla="*/ 0 w 4"/>
                  <a:gd name="T5" fmla="*/ 1 h 8"/>
                  <a:gd name="T6" fmla="*/ 1 w 4"/>
                  <a:gd name="T7" fmla="*/ 0 h 8"/>
                  <a:gd name="T8" fmla="*/ 4 w 4"/>
                  <a:gd name="T9" fmla="*/ 2 h 8"/>
                  <a:gd name="T10" fmla="*/ 2 w 4"/>
                  <a:gd name="T11" fmla="*/ 7 h 8"/>
                  <a:gd name="T12" fmla="*/ 2 w 4"/>
                  <a:gd name="T13" fmla="*/ 8 h 8"/>
                  <a:gd name="T14" fmla="*/ 2 w 4"/>
                  <a:gd name="T1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8">
                    <a:moveTo>
                      <a:pt x="1" y="3"/>
                    </a:moveTo>
                    <a:lnTo>
                      <a:pt x="1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4" y="2"/>
                    </a:lnTo>
                    <a:lnTo>
                      <a:pt x="2" y="7"/>
                    </a:lnTo>
                    <a:lnTo>
                      <a:pt x="2" y="8"/>
                    </a:lnTo>
                    <a:lnTo>
                      <a:pt x="2" y="7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36" name="Freeform 1467">
                <a:extLst>
                  <a:ext uri="{FF2B5EF4-FFF2-40B4-BE49-F238E27FC236}">
                    <a16:creationId xmlns:a16="http://schemas.microsoft.com/office/drawing/2014/main" id="{00000000-0008-0000-0300-0000C8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" y="66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2 w 7"/>
                  <a:gd name="T3" fmla="*/ 6 h 10"/>
                  <a:gd name="T4" fmla="*/ 1 w 7"/>
                  <a:gd name="T5" fmla="*/ 1 h 10"/>
                  <a:gd name="T6" fmla="*/ 4 w 7"/>
                  <a:gd name="T7" fmla="*/ 0 h 10"/>
                  <a:gd name="T8" fmla="*/ 5 w 7"/>
                  <a:gd name="T9" fmla="*/ 3 h 10"/>
                  <a:gd name="T10" fmla="*/ 4 w 7"/>
                  <a:gd name="T11" fmla="*/ 4 h 10"/>
                  <a:gd name="T12" fmla="*/ 6 w 7"/>
                  <a:gd name="T13" fmla="*/ 4 h 10"/>
                  <a:gd name="T14" fmla="*/ 7 w 7"/>
                  <a:gd name="T15" fmla="*/ 5 h 10"/>
                  <a:gd name="T16" fmla="*/ 3 w 7"/>
                  <a:gd name="T17" fmla="*/ 10 h 10"/>
                  <a:gd name="T18" fmla="*/ 3 w 7"/>
                  <a:gd name="T19" fmla="*/ 10 h 10"/>
                  <a:gd name="T20" fmla="*/ 0 w 7"/>
                  <a:gd name="T2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" h="10">
                    <a:moveTo>
                      <a:pt x="0" y="10"/>
                    </a:moveTo>
                    <a:lnTo>
                      <a:pt x="2" y="6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5" y="3"/>
                    </a:lnTo>
                    <a:lnTo>
                      <a:pt x="4" y="4"/>
                    </a:lnTo>
                    <a:lnTo>
                      <a:pt x="6" y="4"/>
                    </a:lnTo>
                    <a:lnTo>
                      <a:pt x="7" y="5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0" y="1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37" name="Freeform 1468">
                <a:extLst>
                  <a:ext uri="{FF2B5EF4-FFF2-40B4-BE49-F238E27FC236}">
                    <a16:creationId xmlns:a16="http://schemas.microsoft.com/office/drawing/2014/main" id="{00000000-0008-0000-0300-0000C9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1" y="74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38" name="Freeform 1469">
                <a:extLst>
                  <a:ext uri="{FF2B5EF4-FFF2-40B4-BE49-F238E27FC236}">
                    <a16:creationId xmlns:a16="http://schemas.microsoft.com/office/drawing/2014/main" id="{00000000-0008-0000-0300-0000CA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" y="74"/>
                <a:ext cx="4" cy="3"/>
              </a:xfrm>
              <a:custGeom>
                <a:avLst/>
                <a:gdLst>
                  <a:gd name="T0" fmla="*/ 0 w 4"/>
                  <a:gd name="T1" fmla="*/ 2 h 3"/>
                  <a:gd name="T2" fmla="*/ 0 w 4"/>
                  <a:gd name="T3" fmla="*/ 2 h 3"/>
                  <a:gd name="T4" fmla="*/ 2 w 4"/>
                  <a:gd name="T5" fmla="*/ 3 h 3"/>
                  <a:gd name="T6" fmla="*/ 2 w 4"/>
                  <a:gd name="T7" fmla="*/ 3 h 3"/>
                  <a:gd name="T8" fmla="*/ 3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39" name="Freeform 1470">
                <a:extLst>
                  <a:ext uri="{FF2B5EF4-FFF2-40B4-BE49-F238E27FC236}">
                    <a16:creationId xmlns:a16="http://schemas.microsoft.com/office/drawing/2014/main" id="{00000000-0008-0000-0300-0000CB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" y="73"/>
                <a:ext cx="3" cy="4"/>
              </a:xfrm>
              <a:custGeom>
                <a:avLst/>
                <a:gdLst>
                  <a:gd name="T0" fmla="*/ 1 w 3"/>
                  <a:gd name="T1" fmla="*/ 4 h 4"/>
                  <a:gd name="T2" fmla="*/ 0 w 3"/>
                  <a:gd name="T3" fmla="*/ 1 h 4"/>
                  <a:gd name="T4" fmla="*/ 1 w 3"/>
                  <a:gd name="T5" fmla="*/ 0 h 4"/>
                  <a:gd name="T6" fmla="*/ 2 w 3"/>
                  <a:gd name="T7" fmla="*/ 0 h 4"/>
                  <a:gd name="T8" fmla="*/ 3 w 3"/>
                  <a:gd name="T9" fmla="*/ 3 h 4"/>
                  <a:gd name="T10" fmla="*/ 3 w 3"/>
                  <a:gd name="T1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3"/>
                    </a:lnTo>
                    <a:lnTo>
                      <a:pt x="3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40" name="Freeform 1471">
                <a:extLst>
                  <a:ext uri="{FF2B5EF4-FFF2-40B4-BE49-F238E27FC236}">
                    <a16:creationId xmlns:a16="http://schemas.microsoft.com/office/drawing/2014/main" id="{00000000-0008-0000-0300-0000CC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" y="76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41" name="Freeform 1472">
                <a:extLst>
                  <a:ext uri="{FF2B5EF4-FFF2-40B4-BE49-F238E27FC236}">
                    <a16:creationId xmlns:a16="http://schemas.microsoft.com/office/drawing/2014/main" id="{00000000-0008-0000-0300-0000CD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" y="74"/>
                <a:ext cx="3" cy="3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0 h 3"/>
                  <a:gd name="T4" fmla="*/ 3 w 3"/>
                  <a:gd name="T5" fmla="*/ 0 h 3"/>
                  <a:gd name="T6" fmla="*/ 2 w 3"/>
                  <a:gd name="T7" fmla="*/ 3 h 3"/>
                  <a:gd name="T8" fmla="*/ 1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2" y="3"/>
                    </a:lnTo>
                    <a:lnTo>
                      <a:pt x="1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42" name="Freeform 1473">
                <a:extLst>
                  <a:ext uri="{FF2B5EF4-FFF2-40B4-BE49-F238E27FC236}">
                    <a16:creationId xmlns:a16="http://schemas.microsoft.com/office/drawing/2014/main" id="{00000000-0008-0000-0300-0000CE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" y="75"/>
                <a:ext cx="0" cy="3"/>
              </a:xfrm>
              <a:custGeom>
                <a:avLst/>
                <a:gdLst>
                  <a:gd name="T0" fmla="*/ 0 h 3"/>
                  <a:gd name="T1" fmla="*/ 1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43" name="Line 1474">
                <a:extLst>
                  <a:ext uri="{FF2B5EF4-FFF2-40B4-BE49-F238E27FC236}">
                    <a16:creationId xmlns:a16="http://schemas.microsoft.com/office/drawing/2014/main" id="{00000000-0008-0000-0300-0000CF04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8" y="78"/>
                <a:ext cx="0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44" name="Freeform 1475">
                <a:extLst>
                  <a:ext uri="{FF2B5EF4-FFF2-40B4-BE49-F238E27FC236}">
                    <a16:creationId xmlns:a16="http://schemas.microsoft.com/office/drawing/2014/main" id="{00000000-0008-0000-0300-0000D0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" y="73"/>
                <a:ext cx="4" cy="5"/>
              </a:xfrm>
              <a:custGeom>
                <a:avLst/>
                <a:gdLst>
                  <a:gd name="T0" fmla="*/ 0 w 4"/>
                  <a:gd name="T1" fmla="*/ 0 h 5"/>
                  <a:gd name="T2" fmla="*/ 0 w 4"/>
                  <a:gd name="T3" fmla="*/ 1 h 5"/>
                  <a:gd name="T4" fmla="*/ 0 w 4"/>
                  <a:gd name="T5" fmla="*/ 4 h 5"/>
                  <a:gd name="T6" fmla="*/ 1 w 4"/>
                  <a:gd name="T7" fmla="*/ 5 h 5"/>
                  <a:gd name="T8" fmla="*/ 3 w 4"/>
                  <a:gd name="T9" fmla="*/ 5 h 5"/>
                  <a:gd name="T10" fmla="*/ 2 w 4"/>
                  <a:gd name="T11" fmla="*/ 4 h 5"/>
                  <a:gd name="T12" fmla="*/ 1 w 4"/>
                  <a:gd name="T13" fmla="*/ 3 h 5"/>
                  <a:gd name="T14" fmla="*/ 1 w 4"/>
                  <a:gd name="T15" fmla="*/ 0 h 5"/>
                  <a:gd name="T16" fmla="*/ 3 w 4"/>
                  <a:gd name="T17" fmla="*/ 0 h 5"/>
                  <a:gd name="T18" fmla="*/ 4 w 4"/>
                  <a:gd name="T19" fmla="*/ 0 h 5"/>
                  <a:gd name="T20" fmla="*/ 3 w 4"/>
                  <a:gd name="T2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lnTo>
                      <a:pt x="0" y="1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3" y="5"/>
                    </a:lnTo>
                    <a:lnTo>
                      <a:pt x="2" y="4"/>
                    </a:lnTo>
                    <a:lnTo>
                      <a:pt x="1" y="3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3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45" name="Freeform 1476">
                <a:extLst>
                  <a:ext uri="{FF2B5EF4-FFF2-40B4-BE49-F238E27FC236}">
                    <a16:creationId xmlns:a16="http://schemas.microsoft.com/office/drawing/2014/main" id="{00000000-0008-0000-0300-0000D1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73"/>
                <a:ext cx="4" cy="6"/>
              </a:xfrm>
              <a:custGeom>
                <a:avLst/>
                <a:gdLst>
                  <a:gd name="T0" fmla="*/ 3 w 4"/>
                  <a:gd name="T1" fmla="*/ 6 h 6"/>
                  <a:gd name="T2" fmla="*/ 3 w 4"/>
                  <a:gd name="T3" fmla="*/ 5 h 6"/>
                  <a:gd name="T4" fmla="*/ 2 w 4"/>
                  <a:gd name="T5" fmla="*/ 4 h 6"/>
                  <a:gd name="T6" fmla="*/ 3 w 4"/>
                  <a:gd name="T7" fmla="*/ 3 h 6"/>
                  <a:gd name="T8" fmla="*/ 1 w 4"/>
                  <a:gd name="T9" fmla="*/ 3 h 6"/>
                  <a:gd name="T10" fmla="*/ 0 w 4"/>
                  <a:gd name="T11" fmla="*/ 2 h 6"/>
                  <a:gd name="T12" fmla="*/ 2 w 4"/>
                  <a:gd name="T13" fmla="*/ 1 h 6"/>
                  <a:gd name="T14" fmla="*/ 4 w 4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6">
                    <a:moveTo>
                      <a:pt x="3" y="6"/>
                    </a:moveTo>
                    <a:lnTo>
                      <a:pt x="3" y="5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2" y="1"/>
                    </a:lnTo>
                    <a:lnTo>
                      <a:pt x="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46" name="Freeform 1477">
                <a:extLst>
                  <a:ext uri="{FF2B5EF4-FFF2-40B4-BE49-F238E27FC236}">
                    <a16:creationId xmlns:a16="http://schemas.microsoft.com/office/drawing/2014/main" id="{00000000-0008-0000-0300-0000D2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" y="73"/>
                <a:ext cx="2" cy="6"/>
              </a:xfrm>
              <a:custGeom>
                <a:avLst/>
                <a:gdLst>
                  <a:gd name="T0" fmla="*/ 2 w 2"/>
                  <a:gd name="T1" fmla="*/ 0 h 6"/>
                  <a:gd name="T2" fmla="*/ 1 w 2"/>
                  <a:gd name="T3" fmla="*/ 1 h 6"/>
                  <a:gd name="T4" fmla="*/ 1 w 2"/>
                  <a:gd name="T5" fmla="*/ 2 h 6"/>
                  <a:gd name="T6" fmla="*/ 1 w 2"/>
                  <a:gd name="T7" fmla="*/ 3 h 6"/>
                  <a:gd name="T8" fmla="*/ 0 w 2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6">
                    <a:moveTo>
                      <a:pt x="2" y="0"/>
                    </a:moveTo>
                    <a:lnTo>
                      <a:pt x="1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6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47" name="Freeform 1478">
                <a:extLst>
                  <a:ext uri="{FF2B5EF4-FFF2-40B4-BE49-F238E27FC236}">
                    <a16:creationId xmlns:a16="http://schemas.microsoft.com/office/drawing/2014/main" id="{00000000-0008-0000-0300-0000D3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7" y="74"/>
                <a:ext cx="3" cy="5"/>
              </a:xfrm>
              <a:custGeom>
                <a:avLst/>
                <a:gdLst>
                  <a:gd name="T0" fmla="*/ 1 w 3"/>
                  <a:gd name="T1" fmla="*/ 4 h 5"/>
                  <a:gd name="T2" fmla="*/ 0 w 3"/>
                  <a:gd name="T3" fmla="*/ 5 h 5"/>
                  <a:gd name="T4" fmla="*/ 1 w 3"/>
                  <a:gd name="T5" fmla="*/ 5 h 5"/>
                  <a:gd name="T6" fmla="*/ 3 w 3"/>
                  <a:gd name="T7" fmla="*/ 3 h 5"/>
                  <a:gd name="T8" fmla="*/ 2 w 3"/>
                  <a:gd name="T9" fmla="*/ 2 h 5"/>
                  <a:gd name="T10" fmla="*/ 2 w 3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4"/>
                    </a:moveTo>
                    <a:lnTo>
                      <a:pt x="0" y="5"/>
                    </a:lnTo>
                    <a:lnTo>
                      <a:pt x="1" y="5"/>
                    </a:lnTo>
                    <a:lnTo>
                      <a:pt x="3" y="3"/>
                    </a:lnTo>
                    <a:lnTo>
                      <a:pt x="2" y="2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48" name="Freeform 1479">
                <a:extLst>
                  <a:ext uri="{FF2B5EF4-FFF2-40B4-BE49-F238E27FC236}">
                    <a16:creationId xmlns:a16="http://schemas.microsoft.com/office/drawing/2014/main" id="{00000000-0008-0000-0300-0000D4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" y="7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49" name="Freeform 1480">
                <a:extLst>
                  <a:ext uri="{FF2B5EF4-FFF2-40B4-BE49-F238E27FC236}">
                    <a16:creationId xmlns:a16="http://schemas.microsoft.com/office/drawing/2014/main" id="{00000000-0008-0000-0300-0000D5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" y="76"/>
                <a:ext cx="1" cy="4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4 h 4"/>
                  <a:gd name="T4" fmla="*/ 1 w 1"/>
                  <a:gd name="T5" fmla="*/ 3 h 4"/>
                  <a:gd name="T6" fmla="*/ 1 w 1"/>
                  <a:gd name="T7" fmla="*/ 2 h 4"/>
                  <a:gd name="T8" fmla="*/ 1 w 1"/>
                  <a:gd name="T9" fmla="*/ 1 h 4"/>
                  <a:gd name="T10" fmla="*/ 0 w 1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lnTo>
                      <a:pt x="1" y="4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50" name="Freeform 1481">
                <a:extLst>
                  <a:ext uri="{FF2B5EF4-FFF2-40B4-BE49-F238E27FC236}">
                    <a16:creationId xmlns:a16="http://schemas.microsoft.com/office/drawing/2014/main" id="{00000000-0008-0000-0300-0000D6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7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51" name="Freeform 1482">
                <a:extLst>
                  <a:ext uri="{FF2B5EF4-FFF2-40B4-BE49-F238E27FC236}">
                    <a16:creationId xmlns:a16="http://schemas.microsoft.com/office/drawing/2014/main" id="{00000000-0008-0000-0300-0000D7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" y="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52" name="Freeform 1483">
                <a:extLst>
                  <a:ext uri="{FF2B5EF4-FFF2-40B4-BE49-F238E27FC236}">
                    <a16:creationId xmlns:a16="http://schemas.microsoft.com/office/drawing/2014/main" id="{00000000-0008-0000-0300-0000D8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" y="7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1 w 3"/>
                  <a:gd name="T5" fmla="*/ 0 h 3"/>
                  <a:gd name="T6" fmla="*/ 3 w 3"/>
                  <a:gd name="T7" fmla="*/ 2 h 3"/>
                  <a:gd name="T8" fmla="*/ 3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3" y="2"/>
                    </a:lnTo>
                    <a:lnTo>
                      <a:pt x="3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53" name="Freeform 1484">
                <a:extLst>
                  <a:ext uri="{FF2B5EF4-FFF2-40B4-BE49-F238E27FC236}">
                    <a16:creationId xmlns:a16="http://schemas.microsoft.com/office/drawing/2014/main" id="{00000000-0008-0000-0300-0000D9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80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0 w 4"/>
                  <a:gd name="T3" fmla="*/ 1 h 1"/>
                  <a:gd name="T4" fmla="*/ 3 w 4"/>
                  <a:gd name="T5" fmla="*/ 0 h 1"/>
                  <a:gd name="T6" fmla="*/ 4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lnTo>
                      <a:pt x="0" y="1"/>
                    </a:lnTo>
                    <a:lnTo>
                      <a:pt x="3" y="0"/>
                    </a:lnTo>
                    <a:lnTo>
                      <a:pt x="4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54" name="Freeform 1485">
                <a:extLst>
                  <a:ext uri="{FF2B5EF4-FFF2-40B4-BE49-F238E27FC236}">
                    <a16:creationId xmlns:a16="http://schemas.microsoft.com/office/drawing/2014/main" id="{00000000-0008-0000-0300-0000DA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" y="76"/>
                <a:ext cx="7" cy="5"/>
              </a:xfrm>
              <a:custGeom>
                <a:avLst/>
                <a:gdLst>
                  <a:gd name="T0" fmla="*/ 1 w 7"/>
                  <a:gd name="T1" fmla="*/ 5 h 5"/>
                  <a:gd name="T2" fmla="*/ 0 w 7"/>
                  <a:gd name="T3" fmla="*/ 4 h 5"/>
                  <a:gd name="T4" fmla="*/ 1 w 7"/>
                  <a:gd name="T5" fmla="*/ 3 h 5"/>
                  <a:gd name="T6" fmla="*/ 2 w 7"/>
                  <a:gd name="T7" fmla="*/ 2 h 5"/>
                  <a:gd name="T8" fmla="*/ 4 w 7"/>
                  <a:gd name="T9" fmla="*/ 0 h 5"/>
                  <a:gd name="T10" fmla="*/ 5 w 7"/>
                  <a:gd name="T11" fmla="*/ 0 h 5"/>
                  <a:gd name="T12" fmla="*/ 5 w 7"/>
                  <a:gd name="T13" fmla="*/ 3 h 5"/>
                  <a:gd name="T14" fmla="*/ 7 w 7"/>
                  <a:gd name="T15" fmla="*/ 5 h 5"/>
                  <a:gd name="T16" fmla="*/ 7 w 7"/>
                  <a:gd name="T17" fmla="*/ 2 h 5"/>
                  <a:gd name="T18" fmla="*/ 7 w 7"/>
                  <a:gd name="T1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3"/>
                    </a:lnTo>
                    <a:lnTo>
                      <a:pt x="7" y="5"/>
                    </a:lnTo>
                    <a:lnTo>
                      <a:pt x="7" y="2"/>
                    </a:lnTo>
                    <a:lnTo>
                      <a:pt x="7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55" name="Freeform 1486">
                <a:extLst>
                  <a:ext uri="{FF2B5EF4-FFF2-40B4-BE49-F238E27FC236}">
                    <a16:creationId xmlns:a16="http://schemas.microsoft.com/office/drawing/2014/main" id="{00000000-0008-0000-0300-0000DB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" y="76"/>
                <a:ext cx="5" cy="5"/>
              </a:xfrm>
              <a:custGeom>
                <a:avLst/>
                <a:gdLst>
                  <a:gd name="T0" fmla="*/ 0 w 5"/>
                  <a:gd name="T1" fmla="*/ 0 h 5"/>
                  <a:gd name="T2" fmla="*/ 3 w 5"/>
                  <a:gd name="T3" fmla="*/ 2 h 5"/>
                  <a:gd name="T4" fmla="*/ 5 w 5"/>
                  <a:gd name="T5" fmla="*/ 4 h 5"/>
                  <a:gd name="T6" fmla="*/ 5 w 5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3" y="2"/>
                    </a:lnTo>
                    <a:lnTo>
                      <a:pt x="5" y="4"/>
                    </a:lnTo>
                    <a:lnTo>
                      <a:pt x="5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56" name="Freeform 1487">
                <a:extLst>
                  <a:ext uri="{FF2B5EF4-FFF2-40B4-BE49-F238E27FC236}">
                    <a16:creationId xmlns:a16="http://schemas.microsoft.com/office/drawing/2014/main" id="{00000000-0008-0000-0300-0000DC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" y="71"/>
                <a:ext cx="11" cy="10"/>
              </a:xfrm>
              <a:custGeom>
                <a:avLst/>
                <a:gdLst>
                  <a:gd name="T0" fmla="*/ 2 w 11"/>
                  <a:gd name="T1" fmla="*/ 10 h 10"/>
                  <a:gd name="T2" fmla="*/ 2 w 11"/>
                  <a:gd name="T3" fmla="*/ 9 h 10"/>
                  <a:gd name="T4" fmla="*/ 2 w 11"/>
                  <a:gd name="T5" fmla="*/ 7 h 10"/>
                  <a:gd name="T6" fmla="*/ 0 w 11"/>
                  <a:gd name="T7" fmla="*/ 6 h 10"/>
                  <a:gd name="T8" fmla="*/ 1 w 11"/>
                  <a:gd name="T9" fmla="*/ 4 h 10"/>
                  <a:gd name="T10" fmla="*/ 2 w 11"/>
                  <a:gd name="T11" fmla="*/ 2 h 10"/>
                  <a:gd name="T12" fmla="*/ 4 w 11"/>
                  <a:gd name="T13" fmla="*/ 0 h 10"/>
                  <a:gd name="T14" fmla="*/ 5 w 11"/>
                  <a:gd name="T15" fmla="*/ 2 h 10"/>
                  <a:gd name="T16" fmla="*/ 6 w 11"/>
                  <a:gd name="T17" fmla="*/ 1 h 10"/>
                  <a:gd name="T18" fmla="*/ 6 w 11"/>
                  <a:gd name="T19" fmla="*/ 3 h 10"/>
                  <a:gd name="T20" fmla="*/ 7 w 11"/>
                  <a:gd name="T21" fmla="*/ 5 h 10"/>
                  <a:gd name="T22" fmla="*/ 7 w 11"/>
                  <a:gd name="T23" fmla="*/ 5 h 10"/>
                  <a:gd name="T24" fmla="*/ 8 w 11"/>
                  <a:gd name="T25" fmla="*/ 2 h 10"/>
                  <a:gd name="T26" fmla="*/ 11 w 11"/>
                  <a:gd name="T27" fmla="*/ 2 h 10"/>
                  <a:gd name="T28" fmla="*/ 11 w 11"/>
                  <a:gd name="T29" fmla="*/ 5 h 10"/>
                  <a:gd name="T30" fmla="*/ 11 w 11"/>
                  <a:gd name="T31" fmla="*/ 6 h 10"/>
                  <a:gd name="T32" fmla="*/ 11 w 11"/>
                  <a:gd name="T33" fmla="*/ 9 h 10"/>
                  <a:gd name="T34" fmla="*/ 11 w 11"/>
                  <a:gd name="T3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" h="10">
                    <a:moveTo>
                      <a:pt x="2" y="10"/>
                    </a:moveTo>
                    <a:lnTo>
                      <a:pt x="2" y="9"/>
                    </a:lnTo>
                    <a:lnTo>
                      <a:pt x="2" y="7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" y="2"/>
                    </a:lnTo>
                    <a:lnTo>
                      <a:pt x="6" y="1"/>
                    </a:lnTo>
                    <a:lnTo>
                      <a:pt x="6" y="3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2"/>
                    </a:lnTo>
                    <a:lnTo>
                      <a:pt x="11" y="2"/>
                    </a:lnTo>
                    <a:lnTo>
                      <a:pt x="11" y="5"/>
                    </a:lnTo>
                    <a:lnTo>
                      <a:pt x="11" y="6"/>
                    </a:lnTo>
                    <a:lnTo>
                      <a:pt x="11" y="9"/>
                    </a:lnTo>
                    <a:lnTo>
                      <a:pt x="11" y="1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57" name="Freeform 1488">
                <a:extLst>
                  <a:ext uri="{FF2B5EF4-FFF2-40B4-BE49-F238E27FC236}">
                    <a16:creationId xmlns:a16="http://schemas.microsoft.com/office/drawing/2014/main" id="{00000000-0008-0000-0300-0000DD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" y="74"/>
                <a:ext cx="14" cy="7"/>
              </a:xfrm>
              <a:custGeom>
                <a:avLst/>
                <a:gdLst>
                  <a:gd name="T0" fmla="*/ 2 w 14"/>
                  <a:gd name="T1" fmla="*/ 7 h 7"/>
                  <a:gd name="T2" fmla="*/ 0 w 14"/>
                  <a:gd name="T3" fmla="*/ 7 h 7"/>
                  <a:gd name="T4" fmla="*/ 1 w 14"/>
                  <a:gd name="T5" fmla="*/ 4 h 7"/>
                  <a:gd name="T6" fmla="*/ 1 w 14"/>
                  <a:gd name="T7" fmla="*/ 2 h 7"/>
                  <a:gd name="T8" fmla="*/ 1 w 14"/>
                  <a:gd name="T9" fmla="*/ 1 h 7"/>
                  <a:gd name="T10" fmla="*/ 1 w 14"/>
                  <a:gd name="T11" fmla="*/ 0 h 7"/>
                  <a:gd name="T12" fmla="*/ 2 w 14"/>
                  <a:gd name="T13" fmla="*/ 0 h 7"/>
                  <a:gd name="T14" fmla="*/ 3 w 14"/>
                  <a:gd name="T15" fmla="*/ 0 h 7"/>
                  <a:gd name="T16" fmla="*/ 6 w 14"/>
                  <a:gd name="T17" fmla="*/ 2 h 7"/>
                  <a:gd name="T18" fmla="*/ 8 w 14"/>
                  <a:gd name="T19" fmla="*/ 2 h 7"/>
                  <a:gd name="T20" fmla="*/ 11 w 14"/>
                  <a:gd name="T21" fmla="*/ 2 h 7"/>
                  <a:gd name="T22" fmla="*/ 14 w 14"/>
                  <a:gd name="T23" fmla="*/ 2 h 7"/>
                  <a:gd name="T24" fmla="*/ 14 w 14"/>
                  <a:gd name="T2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7"/>
                    </a:moveTo>
                    <a:lnTo>
                      <a:pt x="0" y="7"/>
                    </a:lnTo>
                    <a:lnTo>
                      <a:pt x="1" y="4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6" y="2"/>
                    </a:lnTo>
                    <a:lnTo>
                      <a:pt x="8" y="2"/>
                    </a:lnTo>
                    <a:lnTo>
                      <a:pt x="11" y="2"/>
                    </a:lnTo>
                    <a:lnTo>
                      <a:pt x="14" y="2"/>
                    </a:lnTo>
                    <a:lnTo>
                      <a:pt x="14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58" name="Freeform 1489">
                <a:extLst>
                  <a:ext uri="{FF2B5EF4-FFF2-40B4-BE49-F238E27FC236}">
                    <a16:creationId xmlns:a16="http://schemas.microsoft.com/office/drawing/2014/main" id="{00000000-0008-0000-0300-0000DE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" y="79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0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59" name="Freeform 1490">
                <a:extLst>
                  <a:ext uri="{FF2B5EF4-FFF2-40B4-BE49-F238E27FC236}">
                    <a16:creationId xmlns:a16="http://schemas.microsoft.com/office/drawing/2014/main" id="{00000000-0008-0000-0300-0000DF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" y="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60" name="Freeform 1491">
                <a:extLst>
                  <a:ext uri="{FF2B5EF4-FFF2-40B4-BE49-F238E27FC236}">
                    <a16:creationId xmlns:a16="http://schemas.microsoft.com/office/drawing/2014/main" id="{00000000-0008-0000-0300-0000E0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" y="79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1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61" name="Freeform 1492">
                <a:extLst>
                  <a:ext uri="{FF2B5EF4-FFF2-40B4-BE49-F238E27FC236}">
                    <a16:creationId xmlns:a16="http://schemas.microsoft.com/office/drawing/2014/main" id="{00000000-0008-0000-0300-0000E1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" y="90"/>
                <a:ext cx="5" cy="3"/>
              </a:xfrm>
              <a:custGeom>
                <a:avLst/>
                <a:gdLst>
                  <a:gd name="T0" fmla="*/ 5 w 5"/>
                  <a:gd name="T1" fmla="*/ 0 h 3"/>
                  <a:gd name="T2" fmla="*/ 2 w 5"/>
                  <a:gd name="T3" fmla="*/ 3 h 3"/>
                  <a:gd name="T4" fmla="*/ 2 w 5"/>
                  <a:gd name="T5" fmla="*/ 3 h 3"/>
                  <a:gd name="T6" fmla="*/ 0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0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62" name="Freeform 1493">
                <a:extLst>
                  <a:ext uri="{FF2B5EF4-FFF2-40B4-BE49-F238E27FC236}">
                    <a16:creationId xmlns:a16="http://schemas.microsoft.com/office/drawing/2014/main" id="{00000000-0008-0000-0300-0000E2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" y="87"/>
                <a:ext cx="6" cy="6"/>
              </a:xfrm>
              <a:custGeom>
                <a:avLst/>
                <a:gdLst>
                  <a:gd name="T0" fmla="*/ 6 w 6"/>
                  <a:gd name="T1" fmla="*/ 5 h 6"/>
                  <a:gd name="T2" fmla="*/ 5 w 6"/>
                  <a:gd name="T3" fmla="*/ 6 h 6"/>
                  <a:gd name="T4" fmla="*/ 4 w 6"/>
                  <a:gd name="T5" fmla="*/ 4 h 6"/>
                  <a:gd name="T6" fmla="*/ 4 w 6"/>
                  <a:gd name="T7" fmla="*/ 3 h 6"/>
                  <a:gd name="T8" fmla="*/ 2 w 6"/>
                  <a:gd name="T9" fmla="*/ 5 h 6"/>
                  <a:gd name="T10" fmla="*/ 2 w 6"/>
                  <a:gd name="T11" fmla="*/ 6 h 6"/>
                  <a:gd name="T12" fmla="*/ 1 w 6"/>
                  <a:gd name="T13" fmla="*/ 5 h 6"/>
                  <a:gd name="T14" fmla="*/ 1 w 6"/>
                  <a:gd name="T15" fmla="*/ 5 h 6"/>
                  <a:gd name="T16" fmla="*/ 0 w 6"/>
                  <a:gd name="T17" fmla="*/ 4 h 6"/>
                  <a:gd name="T18" fmla="*/ 0 w 6"/>
                  <a:gd name="T19" fmla="*/ 1 h 6"/>
                  <a:gd name="T20" fmla="*/ 0 w 6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6">
                    <a:moveTo>
                      <a:pt x="6" y="5"/>
                    </a:moveTo>
                    <a:lnTo>
                      <a:pt x="5" y="6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63" name="Freeform 1494">
                <a:extLst>
                  <a:ext uri="{FF2B5EF4-FFF2-40B4-BE49-F238E27FC236}">
                    <a16:creationId xmlns:a16="http://schemas.microsoft.com/office/drawing/2014/main" id="{00000000-0008-0000-0300-0000E3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" y="81"/>
                <a:ext cx="9" cy="13"/>
              </a:xfrm>
              <a:custGeom>
                <a:avLst/>
                <a:gdLst>
                  <a:gd name="T0" fmla="*/ 0 w 9"/>
                  <a:gd name="T1" fmla="*/ 0 h 13"/>
                  <a:gd name="T2" fmla="*/ 1 w 9"/>
                  <a:gd name="T3" fmla="*/ 0 h 13"/>
                  <a:gd name="T4" fmla="*/ 1 w 9"/>
                  <a:gd name="T5" fmla="*/ 2 h 13"/>
                  <a:gd name="T6" fmla="*/ 1 w 9"/>
                  <a:gd name="T7" fmla="*/ 4 h 13"/>
                  <a:gd name="T8" fmla="*/ 1 w 9"/>
                  <a:gd name="T9" fmla="*/ 6 h 13"/>
                  <a:gd name="T10" fmla="*/ 3 w 9"/>
                  <a:gd name="T11" fmla="*/ 7 h 13"/>
                  <a:gd name="T12" fmla="*/ 3 w 9"/>
                  <a:gd name="T13" fmla="*/ 6 h 13"/>
                  <a:gd name="T14" fmla="*/ 4 w 9"/>
                  <a:gd name="T15" fmla="*/ 8 h 13"/>
                  <a:gd name="T16" fmla="*/ 4 w 9"/>
                  <a:gd name="T17" fmla="*/ 10 h 13"/>
                  <a:gd name="T18" fmla="*/ 3 w 9"/>
                  <a:gd name="T19" fmla="*/ 11 h 13"/>
                  <a:gd name="T20" fmla="*/ 3 w 9"/>
                  <a:gd name="T21" fmla="*/ 11 h 13"/>
                  <a:gd name="T22" fmla="*/ 3 w 9"/>
                  <a:gd name="T23" fmla="*/ 13 h 13"/>
                  <a:gd name="T24" fmla="*/ 5 w 9"/>
                  <a:gd name="T25" fmla="*/ 12 h 13"/>
                  <a:gd name="T26" fmla="*/ 7 w 9"/>
                  <a:gd name="T27" fmla="*/ 10 h 13"/>
                  <a:gd name="T28" fmla="*/ 9 w 9"/>
                  <a:gd name="T29" fmla="*/ 8 h 13"/>
                  <a:gd name="T30" fmla="*/ 9 w 9"/>
                  <a:gd name="T31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" h="13">
                    <a:moveTo>
                      <a:pt x="0" y="0"/>
                    </a:moveTo>
                    <a:lnTo>
                      <a:pt x="1" y="0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1" y="6"/>
                    </a:lnTo>
                    <a:lnTo>
                      <a:pt x="3" y="7"/>
                    </a:lnTo>
                    <a:lnTo>
                      <a:pt x="3" y="6"/>
                    </a:lnTo>
                    <a:lnTo>
                      <a:pt x="4" y="8"/>
                    </a:lnTo>
                    <a:lnTo>
                      <a:pt x="4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3" y="13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9" y="8"/>
                    </a:lnTo>
                    <a:lnTo>
                      <a:pt x="9" y="8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64" name="Freeform 1495">
                <a:extLst>
                  <a:ext uri="{FF2B5EF4-FFF2-40B4-BE49-F238E27FC236}">
                    <a16:creationId xmlns:a16="http://schemas.microsoft.com/office/drawing/2014/main" id="{00000000-0008-0000-0300-0000E4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" y="91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1 w 3"/>
                  <a:gd name="T3" fmla="*/ 2 h 4"/>
                  <a:gd name="T4" fmla="*/ 2 w 3"/>
                  <a:gd name="T5" fmla="*/ 0 h 4"/>
                  <a:gd name="T6" fmla="*/ 3 w 3"/>
                  <a:gd name="T7" fmla="*/ 1 h 4"/>
                  <a:gd name="T8" fmla="*/ 3 w 3"/>
                  <a:gd name="T9" fmla="*/ 2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1" y="2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65" name="Freeform 1496">
                <a:extLst>
                  <a:ext uri="{FF2B5EF4-FFF2-40B4-BE49-F238E27FC236}">
                    <a16:creationId xmlns:a16="http://schemas.microsoft.com/office/drawing/2014/main" id="{00000000-0008-0000-0300-0000E5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" y="95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66" name="Freeform 1497">
                <a:extLst>
                  <a:ext uri="{FF2B5EF4-FFF2-40B4-BE49-F238E27FC236}">
                    <a16:creationId xmlns:a16="http://schemas.microsoft.com/office/drawing/2014/main" id="{00000000-0008-0000-0300-0000E6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" y="92"/>
                <a:ext cx="0" cy="4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67" name="Freeform 1498">
                <a:extLst>
                  <a:ext uri="{FF2B5EF4-FFF2-40B4-BE49-F238E27FC236}">
                    <a16:creationId xmlns:a16="http://schemas.microsoft.com/office/drawing/2014/main" id="{00000000-0008-0000-0300-0000E7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" y="94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2 w 3"/>
                  <a:gd name="T3" fmla="*/ 2 h 2"/>
                  <a:gd name="T4" fmla="*/ 0 w 3"/>
                  <a:gd name="T5" fmla="*/ 2 h 2"/>
                  <a:gd name="T6" fmla="*/ 0 w 3"/>
                  <a:gd name="T7" fmla="*/ 0 h 2"/>
                  <a:gd name="T8" fmla="*/ 0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2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68" name="Freeform 1499">
                <a:extLst>
                  <a:ext uri="{FF2B5EF4-FFF2-40B4-BE49-F238E27FC236}">
                    <a16:creationId xmlns:a16="http://schemas.microsoft.com/office/drawing/2014/main" id="{00000000-0008-0000-0300-0000E8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" y="92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1 w 3"/>
                  <a:gd name="T3" fmla="*/ 3 h 4"/>
                  <a:gd name="T4" fmla="*/ 0 w 3"/>
                  <a:gd name="T5" fmla="*/ 1 h 4"/>
                  <a:gd name="T6" fmla="*/ 1 w 3"/>
                  <a:gd name="T7" fmla="*/ 0 h 4"/>
                  <a:gd name="T8" fmla="*/ 2 w 3"/>
                  <a:gd name="T9" fmla="*/ 3 h 4"/>
                  <a:gd name="T10" fmla="*/ 3 w 3"/>
                  <a:gd name="T11" fmla="*/ 4 h 4"/>
                  <a:gd name="T12" fmla="*/ 3 w 3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1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3"/>
                    </a:lnTo>
                    <a:lnTo>
                      <a:pt x="3" y="4"/>
                    </a:lnTo>
                    <a:lnTo>
                      <a:pt x="3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69" name="Freeform 1500">
                <a:extLst>
                  <a:ext uri="{FF2B5EF4-FFF2-40B4-BE49-F238E27FC236}">
                    <a16:creationId xmlns:a16="http://schemas.microsoft.com/office/drawing/2014/main" id="{00000000-0008-0000-0300-0000E9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" y="9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1 h 4"/>
                  <a:gd name="T4" fmla="*/ 1 w 1"/>
                  <a:gd name="T5" fmla="*/ 1 h 4"/>
                  <a:gd name="T6" fmla="*/ 1 w 1"/>
                  <a:gd name="T7" fmla="*/ 4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4"/>
                    </a:lnTo>
                    <a:lnTo>
                      <a:pt x="1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70" name="Freeform 1501">
                <a:extLst>
                  <a:ext uri="{FF2B5EF4-FFF2-40B4-BE49-F238E27FC236}">
                    <a16:creationId xmlns:a16="http://schemas.microsoft.com/office/drawing/2014/main" id="{00000000-0008-0000-0300-0000EA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" y="95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0 w 3"/>
                  <a:gd name="T3" fmla="*/ 1 h 2"/>
                  <a:gd name="T4" fmla="*/ 0 w 3"/>
                  <a:gd name="T5" fmla="*/ 0 h 2"/>
                  <a:gd name="T6" fmla="*/ 1 w 3"/>
                  <a:gd name="T7" fmla="*/ 0 h 2"/>
                  <a:gd name="T8" fmla="*/ 2 w 3"/>
                  <a:gd name="T9" fmla="*/ 0 h 2"/>
                  <a:gd name="T10" fmla="*/ 2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3 w 3"/>
                  <a:gd name="T19" fmla="*/ 2 h 2"/>
                  <a:gd name="T20" fmla="*/ 2 w 3"/>
                  <a:gd name="T21" fmla="*/ 2 h 2"/>
                  <a:gd name="T22" fmla="*/ 2 w 3"/>
                  <a:gd name="T2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71" name="Freeform 1502">
                <a:extLst>
                  <a:ext uri="{FF2B5EF4-FFF2-40B4-BE49-F238E27FC236}">
                    <a16:creationId xmlns:a16="http://schemas.microsoft.com/office/drawing/2014/main" id="{00000000-0008-0000-0300-0000EB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" y="92"/>
                <a:ext cx="6" cy="5"/>
              </a:xfrm>
              <a:custGeom>
                <a:avLst/>
                <a:gdLst>
                  <a:gd name="T0" fmla="*/ 6 w 6"/>
                  <a:gd name="T1" fmla="*/ 5 h 5"/>
                  <a:gd name="T2" fmla="*/ 4 w 6"/>
                  <a:gd name="T3" fmla="*/ 4 h 5"/>
                  <a:gd name="T4" fmla="*/ 4 w 6"/>
                  <a:gd name="T5" fmla="*/ 1 h 5"/>
                  <a:gd name="T6" fmla="*/ 1 w 6"/>
                  <a:gd name="T7" fmla="*/ 0 h 5"/>
                  <a:gd name="T8" fmla="*/ 0 w 6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6" y="5"/>
                    </a:moveTo>
                    <a:lnTo>
                      <a:pt x="4" y="4"/>
                    </a:lnTo>
                    <a:lnTo>
                      <a:pt x="4" y="1"/>
                    </a:ln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72" name="Freeform 1503">
                <a:extLst>
                  <a:ext uri="{FF2B5EF4-FFF2-40B4-BE49-F238E27FC236}">
                    <a16:creationId xmlns:a16="http://schemas.microsoft.com/office/drawing/2014/main" id="{00000000-0008-0000-0300-0000EC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" y="94"/>
                <a:ext cx="4" cy="4"/>
              </a:xfrm>
              <a:custGeom>
                <a:avLst/>
                <a:gdLst>
                  <a:gd name="T0" fmla="*/ 4 w 4"/>
                  <a:gd name="T1" fmla="*/ 0 h 4"/>
                  <a:gd name="T2" fmla="*/ 2 w 4"/>
                  <a:gd name="T3" fmla="*/ 1 h 4"/>
                  <a:gd name="T4" fmla="*/ 1 w 4"/>
                  <a:gd name="T5" fmla="*/ 4 h 4"/>
                  <a:gd name="T6" fmla="*/ 0 w 4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2" y="1"/>
                    </a:lnTo>
                    <a:lnTo>
                      <a:pt x="1" y="4"/>
                    </a:lnTo>
                    <a:lnTo>
                      <a:pt x="0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73" name="Freeform 1504">
                <a:extLst>
                  <a:ext uri="{FF2B5EF4-FFF2-40B4-BE49-F238E27FC236}">
                    <a16:creationId xmlns:a16="http://schemas.microsoft.com/office/drawing/2014/main" id="{00000000-0008-0000-0300-0000ED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" y="95"/>
                <a:ext cx="3" cy="4"/>
              </a:xfrm>
              <a:custGeom>
                <a:avLst/>
                <a:gdLst>
                  <a:gd name="T0" fmla="*/ 2 w 3"/>
                  <a:gd name="T1" fmla="*/ 0 h 4"/>
                  <a:gd name="T2" fmla="*/ 3 w 3"/>
                  <a:gd name="T3" fmla="*/ 0 h 4"/>
                  <a:gd name="T4" fmla="*/ 3 w 3"/>
                  <a:gd name="T5" fmla="*/ 1 h 4"/>
                  <a:gd name="T6" fmla="*/ 1 w 3"/>
                  <a:gd name="T7" fmla="*/ 2 h 4"/>
                  <a:gd name="T8" fmla="*/ 2 w 3"/>
                  <a:gd name="T9" fmla="*/ 3 h 4"/>
                  <a:gd name="T10" fmla="*/ 0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0"/>
                    </a:moveTo>
                    <a:lnTo>
                      <a:pt x="3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2" y="3"/>
                    </a:lnTo>
                    <a:lnTo>
                      <a:pt x="0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74" name="Freeform 1505">
                <a:extLst>
                  <a:ext uri="{FF2B5EF4-FFF2-40B4-BE49-F238E27FC236}">
                    <a16:creationId xmlns:a16="http://schemas.microsoft.com/office/drawing/2014/main" id="{00000000-0008-0000-0300-0000EE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" y="92"/>
                <a:ext cx="7" cy="7"/>
              </a:xfrm>
              <a:custGeom>
                <a:avLst/>
                <a:gdLst>
                  <a:gd name="T0" fmla="*/ 2 w 7"/>
                  <a:gd name="T1" fmla="*/ 7 h 7"/>
                  <a:gd name="T2" fmla="*/ 3 w 7"/>
                  <a:gd name="T3" fmla="*/ 5 h 7"/>
                  <a:gd name="T4" fmla="*/ 4 w 7"/>
                  <a:gd name="T5" fmla="*/ 4 h 7"/>
                  <a:gd name="T6" fmla="*/ 7 w 7"/>
                  <a:gd name="T7" fmla="*/ 2 h 7"/>
                  <a:gd name="T8" fmla="*/ 6 w 7"/>
                  <a:gd name="T9" fmla="*/ 0 h 7"/>
                  <a:gd name="T10" fmla="*/ 6 w 7"/>
                  <a:gd name="T11" fmla="*/ 0 h 7"/>
                  <a:gd name="T12" fmla="*/ 4 w 7"/>
                  <a:gd name="T13" fmla="*/ 2 h 7"/>
                  <a:gd name="T14" fmla="*/ 3 w 7"/>
                  <a:gd name="T15" fmla="*/ 2 h 7"/>
                  <a:gd name="T16" fmla="*/ 3 w 7"/>
                  <a:gd name="T17" fmla="*/ 0 h 7"/>
                  <a:gd name="T18" fmla="*/ 2 w 7"/>
                  <a:gd name="T19" fmla="*/ 0 h 7"/>
                  <a:gd name="T20" fmla="*/ 1 w 7"/>
                  <a:gd name="T21" fmla="*/ 1 h 7"/>
                  <a:gd name="T22" fmla="*/ 0 w 7"/>
                  <a:gd name="T23" fmla="*/ 6 h 7"/>
                  <a:gd name="T24" fmla="*/ 0 w 7"/>
                  <a:gd name="T25" fmla="*/ 6 h 7"/>
                  <a:gd name="T26" fmla="*/ 1 w 7"/>
                  <a:gd name="T27" fmla="*/ 6 h 7"/>
                  <a:gd name="T28" fmla="*/ 2 w 7"/>
                  <a:gd name="T2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7">
                    <a:moveTo>
                      <a:pt x="2" y="7"/>
                    </a:moveTo>
                    <a:lnTo>
                      <a:pt x="3" y="5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2" y="7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75" name="Freeform 1506">
                <a:extLst>
                  <a:ext uri="{FF2B5EF4-FFF2-40B4-BE49-F238E27FC236}">
                    <a16:creationId xmlns:a16="http://schemas.microsoft.com/office/drawing/2014/main" id="{00000000-0008-0000-0300-0000EF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" y="92"/>
                <a:ext cx="4" cy="8"/>
              </a:xfrm>
              <a:custGeom>
                <a:avLst/>
                <a:gdLst>
                  <a:gd name="T0" fmla="*/ 4 w 4"/>
                  <a:gd name="T1" fmla="*/ 7 h 8"/>
                  <a:gd name="T2" fmla="*/ 2 w 4"/>
                  <a:gd name="T3" fmla="*/ 8 h 8"/>
                  <a:gd name="T4" fmla="*/ 1 w 4"/>
                  <a:gd name="T5" fmla="*/ 6 h 8"/>
                  <a:gd name="T6" fmla="*/ 0 w 4"/>
                  <a:gd name="T7" fmla="*/ 2 h 8"/>
                  <a:gd name="T8" fmla="*/ 3 w 4"/>
                  <a:gd name="T9" fmla="*/ 0 h 8"/>
                  <a:gd name="T10" fmla="*/ 4 w 4"/>
                  <a:gd name="T11" fmla="*/ 3 h 8"/>
                  <a:gd name="T12" fmla="*/ 4 w 4"/>
                  <a:gd name="T1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8">
                    <a:moveTo>
                      <a:pt x="4" y="7"/>
                    </a:moveTo>
                    <a:lnTo>
                      <a:pt x="2" y="8"/>
                    </a:lnTo>
                    <a:lnTo>
                      <a:pt x="1" y="6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4" y="3"/>
                    </a:lnTo>
                    <a:lnTo>
                      <a:pt x="4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76" name="Freeform 1507">
                <a:extLst>
                  <a:ext uri="{FF2B5EF4-FFF2-40B4-BE49-F238E27FC236}">
                    <a16:creationId xmlns:a16="http://schemas.microsoft.com/office/drawing/2014/main" id="{00000000-0008-0000-0300-0000F0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" y="96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0 w 4"/>
                  <a:gd name="T3" fmla="*/ 0 h 4"/>
                  <a:gd name="T4" fmla="*/ 1 w 4"/>
                  <a:gd name="T5" fmla="*/ 2 h 4"/>
                  <a:gd name="T6" fmla="*/ 2 w 4"/>
                  <a:gd name="T7" fmla="*/ 4 h 4"/>
                  <a:gd name="T8" fmla="*/ 4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2" y="4"/>
                    </a:lnTo>
                    <a:lnTo>
                      <a:pt x="4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77" name="Freeform 1508">
                <a:extLst>
                  <a:ext uri="{FF2B5EF4-FFF2-40B4-BE49-F238E27FC236}">
                    <a16:creationId xmlns:a16="http://schemas.microsoft.com/office/drawing/2014/main" id="{00000000-0008-0000-0300-0000F1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" y="95"/>
                <a:ext cx="4" cy="6"/>
              </a:xfrm>
              <a:custGeom>
                <a:avLst/>
                <a:gdLst>
                  <a:gd name="T0" fmla="*/ 3 w 4"/>
                  <a:gd name="T1" fmla="*/ 6 h 6"/>
                  <a:gd name="T2" fmla="*/ 4 w 4"/>
                  <a:gd name="T3" fmla="*/ 6 h 6"/>
                  <a:gd name="T4" fmla="*/ 1 w 4"/>
                  <a:gd name="T5" fmla="*/ 5 h 6"/>
                  <a:gd name="T6" fmla="*/ 0 w 4"/>
                  <a:gd name="T7" fmla="*/ 3 h 6"/>
                  <a:gd name="T8" fmla="*/ 0 w 4"/>
                  <a:gd name="T9" fmla="*/ 0 h 6"/>
                  <a:gd name="T10" fmla="*/ 0 w 4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6">
                    <a:moveTo>
                      <a:pt x="3" y="6"/>
                    </a:moveTo>
                    <a:lnTo>
                      <a:pt x="4" y="6"/>
                    </a:lnTo>
                    <a:lnTo>
                      <a:pt x="1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78" name="Freeform 1509">
                <a:extLst>
                  <a:ext uri="{FF2B5EF4-FFF2-40B4-BE49-F238E27FC236}">
                    <a16:creationId xmlns:a16="http://schemas.microsoft.com/office/drawing/2014/main" id="{00000000-0008-0000-0300-0000F2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" y="92"/>
                <a:ext cx="7" cy="10"/>
              </a:xfrm>
              <a:custGeom>
                <a:avLst/>
                <a:gdLst>
                  <a:gd name="T0" fmla="*/ 1 w 7"/>
                  <a:gd name="T1" fmla="*/ 10 h 10"/>
                  <a:gd name="T2" fmla="*/ 0 w 7"/>
                  <a:gd name="T3" fmla="*/ 9 h 10"/>
                  <a:gd name="T4" fmla="*/ 0 w 7"/>
                  <a:gd name="T5" fmla="*/ 8 h 10"/>
                  <a:gd name="T6" fmla="*/ 2 w 7"/>
                  <a:gd name="T7" fmla="*/ 8 h 10"/>
                  <a:gd name="T8" fmla="*/ 2 w 7"/>
                  <a:gd name="T9" fmla="*/ 7 h 10"/>
                  <a:gd name="T10" fmla="*/ 0 w 7"/>
                  <a:gd name="T11" fmla="*/ 6 h 10"/>
                  <a:gd name="T12" fmla="*/ 0 w 7"/>
                  <a:gd name="T13" fmla="*/ 3 h 10"/>
                  <a:gd name="T14" fmla="*/ 0 w 7"/>
                  <a:gd name="T15" fmla="*/ 1 h 10"/>
                  <a:gd name="T16" fmla="*/ 2 w 7"/>
                  <a:gd name="T17" fmla="*/ 0 h 10"/>
                  <a:gd name="T18" fmla="*/ 3 w 7"/>
                  <a:gd name="T19" fmla="*/ 0 h 10"/>
                  <a:gd name="T20" fmla="*/ 5 w 7"/>
                  <a:gd name="T21" fmla="*/ 1 h 10"/>
                  <a:gd name="T22" fmla="*/ 6 w 7"/>
                  <a:gd name="T23" fmla="*/ 2 h 10"/>
                  <a:gd name="T24" fmla="*/ 7 w 7"/>
                  <a:gd name="T25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10">
                    <a:moveTo>
                      <a:pt x="1" y="10"/>
                    </a:moveTo>
                    <a:lnTo>
                      <a:pt x="0" y="9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2" y="7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1"/>
                    </a:lnTo>
                    <a:lnTo>
                      <a:pt x="6" y="2"/>
                    </a:lnTo>
                    <a:lnTo>
                      <a:pt x="7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79" name="Freeform 1510">
                <a:extLst>
                  <a:ext uri="{FF2B5EF4-FFF2-40B4-BE49-F238E27FC236}">
                    <a16:creationId xmlns:a16="http://schemas.microsoft.com/office/drawing/2014/main" id="{00000000-0008-0000-0300-0000F3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" y="97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1 w 7"/>
                  <a:gd name="T3" fmla="*/ 5 h 7"/>
                  <a:gd name="T4" fmla="*/ 3 w 7"/>
                  <a:gd name="T5" fmla="*/ 5 h 7"/>
                  <a:gd name="T6" fmla="*/ 6 w 7"/>
                  <a:gd name="T7" fmla="*/ 0 h 7"/>
                  <a:gd name="T8" fmla="*/ 7 w 7"/>
                  <a:gd name="T9" fmla="*/ 2 h 7"/>
                  <a:gd name="T10" fmla="*/ 5 w 7"/>
                  <a:gd name="T1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1" y="5"/>
                    </a:lnTo>
                    <a:lnTo>
                      <a:pt x="3" y="5"/>
                    </a:lnTo>
                    <a:lnTo>
                      <a:pt x="6" y="0"/>
                    </a:lnTo>
                    <a:lnTo>
                      <a:pt x="7" y="2"/>
                    </a:lnTo>
                    <a:lnTo>
                      <a:pt x="5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80" name="Freeform 1511">
                <a:extLst>
                  <a:ext uri="{FF2B5EF4-FFF2-40B4-BE49-F238E27FC236}">
                    <a16:creationId xmlns:a16="http://schemas.microsoft.com/office/drawing/2014/main" id="{00000000-0008-0000-0300-0000F4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" y="96"/>
                <a:ext cx="6" cy="8"/>
              </a:xfrm>
              <a:custGeom>
                <a:avLst/>
                <a:gdLst>
                  <a:gd name="T0" fmla="*/ 0 w 6"/>
                  <a:gd name="T1" fmla="*/ 8 h 8"/>
                  <a:gd name="T2" fmla="*/ 2 w 6"/>
                  <a:gd name="T3" fmla="*/ 5 h 8"/>
                  <a:gd name="T4" fmla="*/ 4 w 6"/>
                  <a:gd name="T5" fmla="*/ 4 h 8"/>
                  <a:gd name="T6" fmla="*/ 6 w 6"/>
                  <a:gd name="T7" fmla="*/ 3 h 8"/>
                  <a:gd name="T8" fmla="*/ 5 w 6"/>
                  <a:gd name="T9" fmla="*/ 1 h 8"/>
                  <a:gd name="T10" fmla="*/ 5 w 6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2" y="5"/>
                    </a:lnTo>
                    <a:lnTo>
                      <a:pt x="4" y="4"/>
                    </a:lnTo>
                    <a:lnTo>
                      <a:pt x="6" y="3"/>
                    </a:lnTo>
                    <a:lnTo>
                      <a:pt x="5" y="1"/>
                    </a:lnTo>
                    <a:lnTo>
                      <a:pt x="5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81" name="Freeform 1512">
                <a:extLst>
                  <a:ext uri="{FF2B5EF4-FFF2-40B4-BE49-F238E27FC236}">
                    <a16:creationId xmlns:a16="http://schemas.microsoft.com/office/drawing/2014/main" id="{00000000-0008-0000-0300-0000F5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" y="100"/>
                <a:ext cx="2" cy="5"/>
              </a:xfrm>
              <a:custGeom>
                <a:avLst/>
                <a:gdLst>
                  <a:gd name="T0" fmla="*/ 0 w 2"/>
                  <a:gd name="T1" fmla="*/ 5 h 5"/>
                  <a:gd name="T2" fmla="*/ 0 w 2"/>
                  <a:gd name="T3" fmla="*/ 3 h 5"/>
                  <a:gd name="T4" fmla="*/ 1 w 2"/>
                  <a:gd name="T5" fmla="*/ 2 h 5"/>
                  <a:gd name="T6" fmla="*/ 1 w 2"/>
                  <a:gd name="T7" fmla="*/ 0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0" y="5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82" name="Line 1513">
                <a:extLst>
                  <a:ext uri="{FF2B5EF4-FFF2-40B4-BE49-F238E27FC236}">
                    <a16:creationId xmlns:a16="http://schemas.microsoft.com/office/drawing/2014/main" id="{00000000-0008-0000-0300-0000F604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4" y="105"/>
                <a:ext cx="0" cy="1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83" name="Freeform 1514">
                <a:extLst>
                  <a:ext uri="{FF2B5EF4-FFF2-40B4-BE49-F238E27FC236}">
                    <a16:creationId xmlns:a16="http://schemas.microsoft.com/office/drawing/2014/main" id="{00000000-0008-0000-0300-0000F7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" y="10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0 w 1"/>
                  <a:gd name="T3" fmla="*/ 4 h 4"/>
                  <a:gd name="T4" fmla="*/ 0 w 1"/>
                  <a:gd name="T5" fmla="*/ 1 h 4"/>
                  <a:gd name="T6" fmla="*/ 1 w 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84" name="Freeform 1515">
                <a:extLst>
                  <a:ext uri="{FF2B5EF4-FFF2-40B4-BE49-F238E27FC236}">
                    <a16:creationId xmlns:a16="http://schemas.microsoft.com/office/drawing/2014/main" id="{00000000-0008-0000-0300-0000F8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" y="101"/>
                <a:ext cx="4" cy="5"/>
              </a:xfrm>
              <a:custGeom>
                <a:avLst/>
                <a:gdLst>
                  <a:gd name="T0" fmla="*/ 4 w 4"/>
                  <a:gd name="T1" fmla="*/ 5 h 5"/>
                  <a:gd name="T2" fmla="*/ 1 w 4"/>
                  <a:gd name="T3" fmla="*/ 2 h 5"/>
                  <a:gd name="T4" fmla="*/ 0 w 4"/>
                  <a:gd name="T5" fmla="*/ 1 h 5"/>
                  <a:gd name="T6" fmla="*/ 0 w 4"/>
                  <a:gd name="T7" fmla="*/ 1 h 5"/>
                  <a:gd name="T8" fmla="*/ 0 w 4"/>
                  <a:gd name="T9" fmla="*/ 1 h 5"/>
                  <a:gd name="T10" fmla="*/ 1 w 4"/>
                  <a:gd name="T11" fmla="*/ 1 h 5"/>
                  <a:gd name="T12" fmla="*/ 2 w 4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4" y="5"/>
                    </a:moveTo>
                    <a:lnTo>
                      <a:pt x="1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85" name="Freeform 1516">
                <a:extLst>
                  <a:ext uri="{FF2B5EF4-FFF2-40B4-BE49-F238E27FC236}">
                    <a16:creationId xmlns:a16="http://schemas.microsoft.com/office/drawing/2014/main" id="{00000000-0008-0000-0300-0000F9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" y="97"/>
                <a:ext cx="5" cy="9"/>
              </a:xfrm>
              <a:custGeom>
                <a:avLst/>
                <a:gdLst>
                  <a:gd name="T0" fmla="*/ 1 w 5"/>
                  <a:gd name="T1" fmla="*/ 3 h 9"/>
                  <a:gd name="T2" fmla="*/ 2 w 5"/>
                  <a:gd name="T3" fmla="*/ 2 h 9"/>
                  <a:gd name="T4" fmla="*/ 4 w 5"/>
                  <a:gd name="T5" fmla="*/ 1 h 9"/>
                  <a:gd name="T6" fmla="*/ 5 w 5"/>
                  <a:gd name="T7" fmla="*/ 0 h 9"/>
                  <a:gd name="T8" fmla="*/ 4 w 5"/>
                  <a:gd name="T9" fmla="*/ 2 h 9"/>
                  <a:gd name="T10" fmla="*/ 3 w 5"/>
                  <a:gd name="T11" fmla="*/ 3 h 9"/>
                  <a:gd name="T12" fmla="*/ 3 w 5"/>
                  <a:gd name="T13" fmla="*/ 3 h 9"/>
                  <a:gd name="T14" fmla="*/ 2 w 5"/>
                  <a:gd name="T15" fmla="*/ 5 h 9"/>
                  <a:gd name="T16" fmla="*/ 0 w 5"/>
                  <a:gd name="T17" fmla="*/ 7 h 9"/>
                  <a:gd name="T18" fmla="*/ 1 w 5"/>
                  <a:gd name="T19" fmla="*/ 7 h 9"/>
                  <a:gd name="T20" fmla="*/ 3 w 5"/>
                  <a:gd name="T21" fmla="*/ 7 h 9"/>
                  <a:gd name="T22" fmla="*/ 2 w 5"/>
                  <a:gd name="T23" fmla="*/ 9 h 9"/>
                  <a:gd name="T24" fmla="*/ 2 w 5"/>
                  <a:gd name="T2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" h="9">
                    <a:moveTo>
                      <a:pt x="1" y="3"/>
                    </a:moveTo>
                    <a:lnTo>
                      <a:pt x="2" y="2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2" y="5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2" y="9"/>
                    </a:lnTo>
                    <a:lnTo>
                      <a:pt x="2" y="9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86" name="Freeform 1517">
                <a:extLst>
                  <a:ext uri="{FF2B5EF4-FFF2-40B4-BE49-F238E27FC236}">
                    <a16:creationId xmlns:a16="http://schemas.microsoft.com/office/drawing/2014/main" id="{00000000-0008-0000-0300-0000FA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" y="100"/>
                <a:ext cx="2" cy="7"/>
              </a:xfrm>
              <a:custGeom>
                <a:avLst/>
                <a:gdLst>
                  <a:gd name="T0" fmla="*/ 0 w 2"/>
                  <a:gd name="T1" fmla="*/ 7 h 7"/>
                  <a:gd name="T2" fmla="*/ 1 w 2"/>
                  <a:gd name="T3" fmla="*/ 4 h 7"/>
                  <a:gd name="T4" fmla="*/ 2 w 2"/>
                  <a:gd name="T5" fmla="*/ 2 h 7"/>
                  <a:gd name="T6" fmla="*/ 2 w 2"/>
                  <a:gd name="T7" fmla="*/ 0 h 7"/>
                  <a:gd name="T8" fmla="*/ 2 w 2"/>
                  <a:gd name="T9" fmla="*/ 0 h 7"/>
                  <a:gd name="T10" fmla="*/ 2 w 2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7">
                    <a:moveTo>
                      <a:pt x="0" y="7"/>
                    </a:moveTo>
                    <a:lnTo>
                      <a:pt x="1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87" name="Freeform 1518">
                <a:extLst>
                  <a:ext uri="{FF2B5EF4-FFF2-40B4-BE49-F238E27FC236}">
                    <a16:creationId xmlns:a16="http://schemas.microsoft.com/office/drawing/2014/main" id="{00000000-0008-0000-0300-0000FB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" y="106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1 h 2"/>
                  <a:gd name="T4" fmla="*/ 1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88" name="Freeform 1519">
                <a:extLst>
                  <a:ext uri="{FF2B5EF4-FFF2-40B4-BE49-F238E27FC236}">
                    <a16:creationId xmlns:a16="http://schemas.microsoft.com/office/drawing/2014/main" id="{00000000-0008-0000-0300-0000FC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" y="97"/>
                <a:ext cx="8" cy="11"/>
              </a:xfrm>
              <a:custGeom>
                <a:avLst/>
                <a:gdLst>
                  <a:gd name="T0" fmla="*/ 8 w 8"/>
                  <a:gd name="T1" fmla="*/ 0 h 11"/>
                  <a:gd name="T2" fmla="*/ 4 w 8"/>
                  <a:gd name="T3" fmla="*/ 0 h 11"/>
                  <a:gd name="T4" fmla="*/ 3 w 8"/>
                  <a:gd name="T5" fmla="*/ 2 h 11"/>
                  <a:gd name="T6" fmla="*/ 2 w 8"/>
                  <a:gd name="T7" fmla="*/ 2 h 11"/>
                  <a:gd name="T8" fmla="*/ 4 w 8"/>
                  <a:gd name="T9" fmla="*/ 3 h 11"/>
                  <a:gd name="T10" fmla="*/ 3 w 8"/>
                  <a:gd name="T11" fmla="*/ 5 h 11"/>
                  <a:gd name="T12" fmla="*/ 0 w 8"/>
                  <a:gd name="T13" fmla="*/ 4 h 11"/>
                  <a:gd name="T14" fmla="*/ 0 w 8"/>
                  <a:gd name="T15" fmla="*/ 7 h 11"/>
                  <a:gd name="T16" fmla="*/ 3 w 8"/>
                  <a:gd name="T17" fmla="*/ 7 h 11"/>
                  <a:gd name="T18" fmla="*/ 7 w 8"/>
                  <a:gd name="T1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11">
                    <a:moveTo>
                      <a:pt x="8" y="0"/>
                    </a:moveTo>
                    <a:lnTo>
                      <a:pt x="4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4" y="3"/>
                    </a:lnTo>
                    <a:lnTo>
                      <a:pt x="3" y="5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3" y="7"/>
                    </a:lnTo>
                    <a:lnTo>
                      <a:pt x="7" y="1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89" name="Freeform 1520">
                <a:extLst>
                  <a:ext uri="{FF2B5EF4-FFF2-40B4-BE49-F238E27FC236}">
                    <a16:creationId xmlns:a16="http://schemas.microsoft.com/office/drawing/2014/main" id="{00000000-0008-0000-0300-0000FD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" y="102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1 h 6"/>
                  <a:gd name="T4" fmla="*/ 6 w 6"/>
                  <a:gd name="T5" fmla="*/ 2 h 6"/>
                  <a:gd name="T6" fmla="*/ 6 w 6"/>
                  <a:gd name="T7" fmla="*/ 4 h 6"/>
                  <a:gd name="T8" fmla="*/ 0 w 6"/>
                  <a:gd name="T9" fmla="*/ 6 h 6"/>
                  <a:gd name="T10" fmla="*/ 0 w 6"/>
                  <a:gd name="T11" fmla="*/ 5 h 6"/>
                  <a:gd name="T12" fmla="*/ 1 w 6"/>
                  <a:gd name="T13" fmla="*/ 3 h 6"/>
                  <a:gd name="T14" fmla="*/ 1 w 6"/>
                  <a:gd name="T15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6" y="1"/>
                    </a:lnTo>
                    <a:lnTo>
                      <a:pt x="6" y="2"/>
                    </a:lnTo>
                    <a:lnTo>
                      <a:pt x="6" y="4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3"/>
                    </a:lnTo>
                    <a:lnTo>
                      <a:pt x="1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90" name="Freeform 1521">
                <a:extLst>
                  <a:ext uri="{FF2B5EF4-FFF2-40B4-BE49-F238E27FC236}">
                    <a16:creationId xmlns:a16="http://schemas.microsoft.com/office/drawing/2014/main" id="{00000000-0008-0000-0300-0000FE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" y="106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91" name="Freeform 1522">
                <a:extLst>
                  <a:ext uri="{FF2B5EF4-FFF2-40B4-BE49-F238E27FC236}">
                    <a16:creationId xmlns:a16="http://schemas.microsoft.com/office/drawing/2014/main" id="{00000000-0008-0000-0300-0000FF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" y="101"/>
                <a:ext cx="4" cy="7"/>
              </a:xfrm>
              <a:custGeom>
                <a:avLst/>
                <a:gdLst>
                  <a:gd name="T0" fmla="*/ 0 w 4"/>
                  <a:gd name="T1" fmla="*/ 7 h 7"/>
                  <a:gd name="T2" fmla="*/ 0 w 4"/>
                  <a:gd name="T3" fmla="*/ 5 h 7"/>
                  <a:gd name="T4" fmla="*/ 0 w 4"/>
                  <a:gd name="T5" fmla="*/ 3 h 7"/>
                  <a:gd name="T6" fmla="*/ 1 w 4"/>
                  <a:gd name="T7" fmla="*/ 1 h 7"/>
                  <a:gd name="T8" fmla="*/ 4 w 4"/>
                  <a:gd name="T9" fmla="*/ 0 h 7"/>
                  <a:gd name="T10" fmla="*/ 4 w 4"/>
                  <a:gd name="T11" fmla="*/ 1 h 7"/>
                  <a:gd name="T12" fmla="*/ 3 w 4"/>
                  <a:gd name="T13" fmla="*/ 3 h 7"/>
                  <a:gd name="T14" fmla="*/ 4 w 4"/>
                  <a:gd name="T15" fmla="*/ 5 h 7"/>
                  <a:gd name="T16" fmla="*/ 4 w 4"/>
                  <a:gd name="T17" fmla="*/ 6 h 7"/>
                  <a:gd name="T18" fmla="*/ 0 w 4"/>
                  <a:gd name="T1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lnTo>
                      <a:pt x="0" y="5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3"/>
                    </a:lnTo>
                    <a:lnTo>
                      <a:pt x="4" y="5"/>
                    </a:lnTo>
                    <a:lnTo>
                      <a:pt x="4" y="6"/>
                    </a:lnTo>
                    <a:lnTo>
                      <a:pt x="0" y="7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92" name="Freeform 1523">
                <a:extLst>
                  <a:ext uri="{FF2B5EF4-FFF2-40B4-BE49-F238E27FC236}">
                    <a16:creationId xmlns:a16="http://schemas.microsoft.com/office/drawing/2014/main" id="{00000000-0008-0000-0300-00000005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" y="106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1" y="1"/>
                    </a:lnTo>
                    <a:lnTo>
                      <a:pt x="2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93" name="Freeform 1524">
                <a:extLst>
                  <a:ext uri="{FF2B5EF4-FFF2-40B4-BE49-F238E27FC236}">
                    <a16:creationId xmlns:a16="http://schemas.microsoft.com/office/drawing/2014/main" id="{00000000-0008-0000-0300-00000105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" y="102"/>
                <a:ext cx="4" cy="7"/>
              </a:xfrm>
              <a:custGeom>
                <a:avLst/>
                <a:gdLst>
                  <a:gd name="T0" fmla="*/ 0 w 4"/>
                  <a:gd name="T1" fmla="*/ 7 h 7"/>
                  <a:gd name="T2" fmla="*/ 0 w 4"/>
                  <a:gd name="T3" fmla="*/ 6 h 7"/>
                  <a:gd name="T4" fmla="*/ 1 w 4"/>
                  <a:gd name="T5" fmla="*/ 6 h 7"/>
                  <a:gd name="T6" fmla="*/ 0 w 4"/>
                  <a:gd name="T7" fmla="*/ 4 h 7"/>
                  <a:gd name="T8" fmla="*/ 1 w 4"/>
                  <a:gd name="T9" fmla="*/ 3 h 7"/>
                  <a:gd name="T10" fmla="*/ 1 w 4"/>
                  <a:gd name="T11" fmla="*/ 1 h 7"/>
                  <a:gd name="T12" fmla="*/ 2 w 4"/>
                  <a:gd name="T13" fmla="*/ 0 h 7"/>
                  <a:gd name="T14" fmla="*/ 4 w 4"/>
                  <a:gd name="T15" fmla="*/ 0 h 7"/>
                  <a:gd name="T16" fmla="*/ 3 w 4"/>
                  <a:gd name="T17" fmla="*/ 3 h 7"/>
                  <a:gd name="T18" fmla="*/ 3 w 4"/>
                  <a:gd name="T19" fmla="*/ 4 h 7"/>
                  <a:gd name="T20" fmla="*/ 4 w 4"/>
                  <a:gd name="T21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lnTo>
                      <a:pt x="0" y="6"/>
                    </a:lnTo>
                    <a:lnTo>
                      <a:pt x="1" y="6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94" name="Freeform 1525">
                <a:extLst>
                  <a:ext uri="{FF2B5EF4-FFF2-40B4-BE49-F238E27FC236}">
                    <a16:creationId xmlns:a16="http://schemas.microsoft.com/office/drawing/2014/main" id="{00000000-0008-0000-0300-00000205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100"/>
                <a:ext cx="11" cy="9"/>
              </a:xfrm>
              <a:custGeom>
                <a:avLst/>
                <a:gdLst>
                  <a:gd name="T0" fmla="*/ 0 w 11"/>
                  <a:gd name="T1" fmla="*/ 0 h 9"/>
                  <a:gd name="T2" fmla="*/ 1 w 11"/>
                  <a:gd name="T3" fmla="*/ 0 h 9"/>
                  <a:gd name="T4" fmla="*/ 3 w 11"/>
                  <a:gd name="T5" fmla="*/ 2 h 9"/>
                  <a:gd name="T6" fmla="*/ 4 w 11"/>
                  <a:gd name="T7" fmla="*/ 3 h 9"/>
                  <a:gd name="T8" fmla="*/ 5 w 11"/>
                  <a:gd name="T9" fmla="*/ 5 h 9"/>
                  <a:gd name="T10" fmla="*/ 7 w 11"/>
                  <a:gd name="T11" fmla="*/ 8 h 9"/>
                  <a:gd name="T12" fmla="*/ 8 w 11"/>
                  <a:gd name="T13" fmla="*/ 8 h 9"/>
                  <a:gd name="T14" fmla="*/ 7 w 11"/>
                  <a:gd name="T15" fmla="*/ 9 h 9"/>
                  <a:gd name="T16" fmla="*/ 9 w 11"/>
                  <a:gd name="T17" fmla="*/ 9 h 9"/>
                  <a:gd name="T18" fmla="*/ 10 w 11"/>
                  <a:gd name="T19" fmla="*/ 9 h 9"/>
                  <a:gd name="T20" fmla="*/ 11 w 11"/>
                  <a:gd name="T21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" h="9">
                    <a:moveTo>
                      <a:pt x="0" y="0"/>
                    </a:moveTo>
                    <a:lnTo>
                      <a:pt x="1" y="0"/>
                    </a:lnTo>
                    <a:lnTo>
                      <a:pt x="3" y="2"/>
                    </a:lnTo>
                    <a:lnTo>
                      <a:pt x="4" y="3"/>
                    </a:lnTo>
                    <a:lnTo>
                      <a:pt x="5" y="5"/>
                    </a:lnTo>
                    <a:lnTo>
                      <a:pt x="7" y="8"/>
                    </a:lnTo>
                    <a:lnTo>
                      <a:pt x="8" y="8"/>
                    </a:lnTo>
                    <a:lnTo>
                      <a:pt x="7" y="9"/>
                    </a:lnTo>
                    <a:lnTo>
                      <a:pt x="9" y="9"/>
                    </a:lnTo>
                    <a:lnTo>
                      <a:pt x="10" y="9"/>
                    </a:lnTo>
                    <a:lnTo>
                      <a:pt x="11" y="8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95" name="Freeform 1526">
                <a:extLst>
                  <a:ext uri="{FF2B5EF4-FFF2-40B4-BE49-F238E27FC236}">
                    <a16:creationId xmlns:a16="http://schemas.microsoft.com/office/drawing/2014/main" id="{00000000-0008-0000-0300-00000305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" y="108"/>
                <a:ext cx="7" cy="2"/>
              </a:xfrm>
              <a:custGeom>
                <a:avLst/>
                <a:gdLst>
                  <a:gd name="T0" fmla="*/ 0 w 7"/>
                  <a:gd name="T1" fmla="*/ 0 h 2"/>
                  <a:gd name="T2" fmla="*/ 2 w 7"/>
                  <a:gd name="T3" fmla="*/ 2 h 2"/>
                  <a:gd name="T4" fmla="*/ 7 w 7"/>
                  <a:gd name="T5" fmla="*/ 2 h 2"/>
                  <a:gd name="T6" fmla="*/ 7 w 7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7" y="2"/>
                    </a:lnTo>
                    <a:lnTo>
                      <a:pt x="7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96" name="Freeform 1527">
                <a:extLst>
                  <a:ext uri="{FF2B5EF4-FFF2-40B4-BE49-F238E27FC236}">
                    <a16:creationId xmlns:a16="http://schemas.microsoft.com/office/drawing/2014/main" id="{00000000-0008-0000-0300-00000405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" y="107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97" name="Freeform 1528">
                <a:extLst>
                  <a:ext uri="{FF2B5EF4-FFF2-40B4-BE49-F238E27FC236}">
                    <a16:creationId xmlns:a16="http://schemas.microsoft.com/office/drawing/2014/main" id="{00000000-0008-0000-0300-00000505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" y="109"/>
                <a:ext cx="4" cy="2"/>
              </a:xfrm>
              <a:custGeom>
                <a:avLst/>
                <a:gdLst>
                  <a:gd name="T0" fmla="*/ 4 w 4"/>
                  <a:gd name="T1" fmla="*/ 2 h 2"/>
                  <a:gd name="T2" fmla="*/ 4 w 4"/>
                  <a:gd name="T3" fmla="*/ 1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98" name="Freeform 1529">
                <a:extLst>
                  <a:ext uri="{FF2B5EF4-FFF2-40B4-BE49-F238E27FC236}">
                    <a16:creationId xmlns:a16="http://schemas.microsoft.com/office/drawing/2014/main" id="{00000000-0008-0000-0300-00000605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" y="109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1 w 2"/>
                  <a:gd name="T3" fmla="*/ 0 h 4"/>
                  <a:gd name="T4" fmla="*/ 2 w 2"/>
                  <a:gd name="T5" fmla="*/ 1 h 4"/>
                  <a:gd name="T6" fmla="*/ 1 w 2"/>
                  <a:gd name="T7" fmla="*/ 3 h 4"/>
                  <a:gd name="T8" fmla="*/ 1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1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99" name="Freeform 1530">
                <a:extLst>
                  <a:ext uri="{FF2B5EF4-FFF2-40B4-BE49-F238E27FC236}">
                    <a16:creationId xmlns:a16="http://schemas.microsoft.com/office/drawing/2014/main" id="{00000000-0008-0000-0300-00000705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" y="107"/>
                <a:ext cx="4" cy="6"/>
              </a:xfrm>
              <a:custGeom>
                <a:avLst/>
                <a:gdLst>
                  <a:gd name="T0" fmla="*/ 4 w 4"/>
                  <a:gd name="T1" fmla="*/ 2 h 6"/>
                  <a:gd name="T2" fmla="*/ 3 w 4"/>
                  <a:gd name="T3" fmla="*/ 0 h 6"/>
                  <a:gd name="T4" fmla="*/ 0 w 4"/>
                  <a:gd name="T5" fmla="*/ 0 h 6"/>
                  <a:gd name="T6" fmla="*/ 0 w 4"/>
                  <a:gd name="T7" fmla="*/ 2 h 6"/>
                  <a:gd name="T8" fmla="*/ 2 w 4"/>
                  <a:gd name="T9" fmla="*/ 4 h 6"/>
                  <a:gd name="T10" fmla="*/ 2 w 4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6">
                    <a:moveTo>
                      <a:pt x="4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6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900" name="Line 1531">
                <a:extLst>
                  <a:ext uri="{FF2B5EF4-FFF2-40B4-BE49-F238E27FC236}">
                    <a16:creationId xmlns:a16="http://schemas.microsoft.com/office/drawing/2014/main" id="{00000000-0008-0000-0300-00000805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4" y="111"/>
                <a:ext cx="1" cy="2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901" name="Freeform 1532">
                <a:extLst>
                  <a:ext uri="{FF2B5EF4-FFF2-40B4-BE49-F238E27FC236}">
                    <a16:creationId xmlns:a16="http://schemas.microsoft.com/office/drawing/2014/main" id="{00000000-0008-0000-0300-00000905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" y="113"/>
                <a:ext cx="0" cy="3"/>
              </a:xfrm>
              <a:custGeom>
                <a:avLst/>
                <a:gdLst>
                  <a:gd name="T0" fmla="*/ 0 h 3"/>
                  <a:gd name="T1" fmla="*/ 1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902" name="Freeform 1533">
                <a:extLst>
                  <a:ext uri="{FF2B5EF4-FFF2-40B4-BE49-F238E27FC236}">
                    <a16:creationId xmlns:a16="http://schemas.microsoft.com/office/drawing/2014/main" id="{00000000-0008-0000-0300-00000A05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" y="98"/>
                <a:ext cx="6" cy="19"/>
              </a:xfrm>
              <a:custGeom>
                <a:avLst/>
                <a:gdLst>
                  <a:gd name="T0" fmla="*/ 0 w 6"/>
                  <a:gd name="T1" fmla="*/ 3 h 19"/>
                  <a:gd name="T2" fmla="*/ 1 w 6"/>
                  <a:gd name="T3" fmla="*/ 3 h 19"/>
                  <a:gd name="T4" fmla="*/ 2 w 6"/>
                  <a:gd name="T5" fmla="*/ 0 h 19"/>
                  <a:gd name="T6" fmla="*/ 3 w 6"/>
                  <a:gd name="T7" fmla="*/ 0 h 19"/>
                  <a:gd name="T8" fmla="*/ 4 w 6"/>
                  <a:gd name="T9" fmla="*/ 1 h 19"/>
                  <a:gd name="T10" fmla="*/ 6 w 6"/>
                  <a:gd name="T11" fmla="*/ 3 h 19"/>
                  <a:gd name="T12" fmla="*/ 6 w 6"/>
                  <a:gd name="T13" fmla="*/ 6 h 19"/>
                  <a:gd name="T14" fmla="*/ 5 w 6"/>
                  <a:gd name="T15" fmla="*/ 10 h 19"/>
                  <a:gd name="T16" fmla="*/ 5 w 6"/>
                  <a:gd name="T17" fmla="*/ 13 h 19"/>
                  <a:gd name="T18" fmla="*/ 5 w 6"/>
                  <a:gd name="T19" fmla="*/ 14 h 19"/>
                  <a:gd name="T20" fmla="*/ 5 w 6"/>
                  <a:gd name="T21" fmla="*/ 17 h 19"/>
                  <a:gd name="T22" fmla="*/ 4 w 6"/>
                  <a:gd name="T2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19">
                    <a:moveTo>
                      <a:pt x="0" y="3"/>
                    </a:moveTo>
                    <a:lnTo>
                      <a:pt x="1" y="3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5" y="10"/>
                    </a:lnTo>
                    <a:lnTo>
                      <a:pt x="5" y="13"/>
                    </a:lnTo>
                    <a:lnTo>
                      <a:pt x="5" y="14"/>
                    </a:lnTo>
                    <a:lnTo>
                      <a:pt x="5" y="17"/>
                    </a:lnTo>
                    <a:lnTo>
                      <a:pt x="4" y="19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903" name="Freeform 1534">
                <a:extLst>
                  <a:ext uri="{FF2B5EF4-FFF2-40B4-BE49-F238E27FC236}">
                    <a16:creationId xmlns:a16="http://schemas.microsoft.com/office/drawing/2014/main" id="{00000000-0008-0000-0300-00000B05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" y="112"/>
                <a:ext cx="7" cy="5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0 h 5"/>
                  <a:gd name="T4" fmla="*/ 5 w 7"/>
                  <a:gd name="T5" fmla="*/ 0 h 5"/>
                  <a:gd name="T6" fmla="*/ 4 w 7"/>
                  <a:gd name="T7" fmla="*/ 1 h 5"/>
                  <a:gd name="T8" fmla="*/ 0 w 7"/>
                  <a:gd name="T9" fmla="*/ 1 h 5"/>
                  <a:gd name="T10" fmla="*/ 0 w 7"/>
                  <a:gd name="T11" fmla="*/ 4 h 5"/>
                  <a:gd name="T12" fmla="*/ 6 w 7"/>
                  <a:gd name="T13" fmla="*/ 4 h 5"/>
                  <a:gd name="T14" fmla="*/ 6 w 7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lnTo>
                      <a:pt x="7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6" y="4"/>
                    </a:lnTo>
                    <a:lnTo>
                      <a:pt x="6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904" name="Freeform 1535">
                <a:extLst>
                  <a:ext uri="{FF2B5EF4-FFF2-40B4-BE49-F238E27FC236}">
                    <a16:creationId xmlns:a16="http://schemas.microsoft.com/office/drawing/2014/main" id="{00000000-0008-0000-0300-00000C05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" y="108"/>
                <a:ext cx="6" cy="10"/>
              </a:xfrm>
              <a:custGeom>
                <a:avLst/>
                <a:gdLst>
                  <a:gd name="T0" fmla="*/ 1 w 6"/>
                  <a:gd name="T1" fmla="*/ 10 h 10"/>
                  <a:gd name="T2" fmla="*/ 1 w 6"/>
                  <a:gd name="T3" fmla="*/ 9 h 10"/>
                  <a:gd name="T4" fmla="*/ 1 w 6"/>
                  <a:gd name="T5" fmla="*/ 8 h 10"/>
                  <a:gd name="T6" fmla="*/ 1 w 6"/>
                  <a:gd name="T7" fmla="*/ 8 h 10"/>
                  <a:gd name="T8" fmla="*/ 2 w 6"/>
                  <a:gd name="T9" fmla="*/ 6 h 10"/>
                  <a:gd name="T10" fmla="*/ 1 w 6"/>
                  <a:gd name="T11" fmla="*/ 4 h 10"/>
                  <a:gd name="T12" fmla="*/ 0 w 6"/>
                  <a:gd name="T13" fmla="*/ 3 h 10"/>
                  <a:gd name="T14" fmla="*/ 0 w 6"/>
                  <a:gd name="T15" fmla="*/ 3 h 10"/>
                  <a:gd name="T16" fmla="*/ 1 w 6"/>
                  <a:gd name="T17" fmla="*/ 2 h 10"/>
                  <a:gd name="T18" fmla="*/ 2 w 6"/>
                  <a:gd name="T19" fmla="*/ 2 h 10"/>
                  <a:gd name="T20" fmla="*/ 5 w 6"/>
                  <a:gd name="T21" fmla="*/ 1 h 10"/>
                  <a:gd name="T22" fmla="*/ 6 w 6"/>
                  <a:gd name="T2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10">
                    <a:moveTo>
                      <a:pt x="1" y="10"/>
                    </a:moveTo>
                    <a:lnTo>
                      <a:pt x="1" y="9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5" y="1"/>
                    </a:lnTo>
                    <a:lnTo>
                      <a:pt x="6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</p:grpSp>
        <p:grpSp>
          <p:nvGrpSpPr>
            <p:cNvPr id="2616" name="Group 1737">
              <a:extLst>
                <a:ext uri="{FF2B5EF4-FFF2-40B4-BE49-F238E27FC236}">
                  <a16:creationId xmlns:a16="http://schemas.microsoft.com/office/drawing/2014/main" id="{00000000-0008-0000-0300-0000040000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" y="107"/>
              <a:ext cx="170" cy="122"/>
              <a:chOff x="297" y="107"/>
              <a:chExt cx="170" cy="122"/>
            </a:xfrm>
          </p:grpSpPr>
          <p:sp>
            <p:nvSpPr>
              <p:cNvPr id="3505" name="Freeform 1537">
                <a:extLst>
                  <a:ext uri="{FF2B5EF4-FFF2-40B4-BE49-F238E27FC236}">
                    <a16:creationId xmlns:a16="http://schemas.microsoft.com/office/drawing/2014/main" id="{00000000-0008-0000-0300-00007D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" y="113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1 w 2"/>
                  <a:gd name="T3" fmla="*/ 5 h 5"/>
                  <a:gd name="T4" fmla="*/ 0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lnTo>
                      <a:pt x="1" y="5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06" name="Line 1538">
                <a:extLst>
                  <a:ext uri="{FF2B5EF4-FFF2-40B4-BE49-F238E27FC236}">
                    <a16:creationId xmlns:a16="http://schemas.microsoft.com/office/drawing/2014/main" id="{00000000-0008-0000-0300-00007E03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9" y="116"/>
                <a:ext cx="1" cy="2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07" name="Line 1539">
                <a:extLst>
                  <a:ext uri="{FF2B5EF4-FFF2-40B4-BE49-F238E27FC236}">
                    <a16:creationId xmlns:a16="http://schemas.microsoft.com/office/drawing/2014/main" id="{00000000-0008-0000-0300-00007F03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5" y="117"/>
                <a:ext cx="0" cy="1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08" name="Freeform 1540">
                <a:extLst>
                  <a:ext uri="{FF2B5EF4-FFF2-40B4-BE49-F238E27FC236}">
                    <a16:creationId xmlns:a16="http://schemas.microsoft.com/office/drawing/2014/main" id="{00000000-0008-0000-0300-000080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" y="118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3 h 3"/>
                  <a:gd name="T4" fmla="*/ 0 w 2"/>
                  <a:gd name="T5" fmla="*/ 2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09" name="Freeform 1541">
                <a:extLst>
                  <a:ext uri="{FF2B5EF4-FFF2-40B4-BE49-F238E27FC236}">
                    <a16:creationId xmlns:a16="http://schemas.microsoft.com/office/drawing/2014/main" id="{00000000-0008-0000-0300-000081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" y="107"/>
                <a:ext cx="5" cy="15"/>
              </a:xfrm>
              <a:custGeom>
                <a:avLst/>
                <a:gdLst>
                  <a:gd name="T0" fmla="*/ 4 w 5"/>
                  <a:gd name="T1" fmla="*/ 15 h 15"/>
                  <a:gd name="T2" fmla="*/ 2 w 5"/>
                  <a:gd name="T3" fmla="*/ 14 h 15"/>
                  <a:gd name="T4" fmla="*/ 1 w 5"/>
                  <a:gd name="T5" fmla="*/ 12 h 15"/>
                  <a:gd name="T6" fmla="*/ 1 w 5"/>
                  <a:gd name="T7" fmla="*/ 11 h 15"/>
                  <a:gd name="T8" fmla="*/ 0 w 5"/>
                  <a:gd name="T9" fmla="*/ 10 h 15"/>
                  <a:gd name="T10" fmla="*/ 1 w 5"/>
                  <a:gd name="T11" fmla="*/ 8 h 15"/>
                  <a:gd name="T12" fmla="*/ 2 w 5"/>
                  <a:gd name="T13" fmla="*/ 7 h 15"/>
                  <a:gd name="T14" fmla="*/ 2 w 5"/>
                  <a:gd name="T15" fmla="*/ 4 h 15"/>
                  <a:gd name="T16" fmla="*/ 4 w 5"/>
                  <a:gd name="T17" fmla="*/ 0 h 15"/>
                  <a:gd name="T18" fmla="*/ 4 w 5"/>
                  <a:gd name="T19" fmla="*/ 1 h 15"/>
                  <a:gd name="T20" fmla="*/ 4 w 5"/>
                  <a:gd name="T21" fmla="*/ 4 h 15"/>
                  <a:gd name="T22" fmla="*/ 5 w 5"/>
                  <a:gd name="T23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5">
                    <a:moveTo>
                      <a:pt x="4" y="15"/>
                    </a:moveTo>
                    <a:lnTo>
                      <a:pt x="2" y="14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0" y="10"/>
                    </a:lnTo>
                    <a:lnTo>
                      <a:pt x="1" y="8"/>
                    </a:lnTo>
                    <a:lnTo>
                      <a:pt x="2" y="7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4"/>
                    </a:lnTo>
                    <a:lnTo>
                      <a:pt x="5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10" name="Freeform 1542">
                <a:extLst>
                  <a:ext uri="{FF2B5EF4-FFF2-40B4-BE49-F238E27FC236}">
                    <a16:creationId xmlns:a16="http://schemas.microsoft.com/office/drawing/2014/main" id="{00000000-0008-0000-0300-000082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" y="116"/>
                <a:ext cx="2" cy="6"/>
              </a:xfrm>
              <a:custGeom>
                <a:avLst/>
                <a:gdLst>
                  <a:gd name="T0" fmla="*/ 0 w 2"/>
                  <a:gd name="T1" fmla="*/ 6 h 6"/>
                  <a:gd name="T2" fmla="*/ 1 w 2"/>
                  <a:gd name="T3" fmla="*/ 5 h 6"/>
                  <a:gd name="T4" fmla="*/ 2 w 2"/>
                  <a:gd name="T5" fmla="*/ 2 h 6"/>
                  <a:gd name="T6" fmla="*/ 2 w 2"/>
                  <a:gd name="T7" fmla="*/ 1 h 6"/>
                  <a:gd name="T8" fmla="*/ 2 w 2"/>
                  <a:gd name="T9" fmla="*/ 0 h 6"/>
                  <a:gd name="T10" fmla="*/ 0 w 2"/>
                  <a:gd name="T11" fmla="*/ 2 h 6"/>
                  <a:gd name="T12" fmla="*/ 0 w 2"/>
                  <a:gd name="T13" fmla="*/ 2 h 6"/>
                  <a:gd name="T14" fmla="*/ 0 w 2"/>
                  <a:gd name="T15" fmla="*/ 3 h 6"/>
                  <a:gd name="T16" fmla="*/ 0 w 2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6">
                    <a:moveTo>
                      <a:pt x="0" y="6"/>
                    </a:moveTo>
                    <a:lnTo>
                      <a:pt x="1" y="5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6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11" name="Freeform 1543">
                <a:extLst>
                  <a:ext uri="{FF2B5EF4-FFF2-40B4-BE49-F238E27FC236}">
                    <a16:creationId xmlns:a16="http://schemas.microsoft.com/office/drawing/2014/main" id="{00000000-0008-0000-0300-000083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" y="122"/>
                <a:ext cx="4" cy="1"/>
              </a:xfrm>
              <a:custGeom>
                <a:avLst/>
                <a:gdLst>
                  <a:gd name="T0" fmla="*/ 4 w 4"/>
                  <a:gd name="T1" fmla="*/ 1 h 1"/>
                  <a:gd name="T2" fmla="*/ 2 w 4"/>
                  <a:gd name="T3" fmla="*/ 1 h 1"/>
                  <a:gd name="T4" fmla="*/ 0 w 4"/>
                  <a:gd name="T5" fmla="*/ 0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12" name="Freeform 1544">
                <a:extLst>
                  <a:ext uri="{FF2B5EF4-FFF2-40B4-BE49-F238E27FC236}">
                    <a16:creationId xmlns:a16="http://schemas.microsoft.com/office/drawing/2014/main" id="{00000000-0008-0000-0300-000084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" y="118"/>
                <a:ext cx="8" cy="5"/>
              </a:xfrm>
              <a:custGeom>
                <a:avLst/>
                <a:gdLst>
                  <a:gd name="T0" fmla="*/ 8 w 8"/>
                  <a:gd name="T1" fmla="*/ 0 h 5"/>
                  <a:gd name="T2" fmla="*/ 0 w 8"/>
                  <a:gd name="T3" fmla="*/ 1 h 5"/>
                  <a:gd name="T4" fmla="*/ 0 w 8"/>
                  <a:gd name="T5" fmla="*/ 3 h 5"/>
                  <a:gd name="T6" fmla="*/ 3 w 8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5">
                    <a:moveTo>
                      <a:pt x="8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3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13" name="Freeform 1545">
                <a:extLst>
                  <a:ext uri="{FF2B5EF4-FFF2-40B4-BE49-F238E27FC236}">
                    <a16:creationId xmlns:a16="http://schemas.microsoft.com/office/drawing/2014/main" id="{00000000-0008-0000-0300-000085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" y="118"/>
                <a:ext cx="2" cy="6"/>
              </a:xfrm>
              <a:custGeom>
                <a:avLst/>
                <a:gdLst>
                  <a:gd name="T0" fmla="*/ 0 w 2"/>
                  <a:gd name="T1" fmla="*/ 0 h 6"/>
                  <a:gd name="T2" fmla="*/ 0 w 2"/>
                  <a:gd name="T3" fmla="*/ 1 h 6"/>
                  <a:gd name="T4" fmla="*/ 2 w 2"/>
                  <a:gd name="T5" fmla="*/ 1 h 6"/>
                  <a:gd name="T6" fmla="*/ 2 w 2"/>
                  <a:gd name="T7" fmla="*/ 3 h 6"/>
                  <a:gd name="T8" fmla="*/ 2 w 2"/>
                  <a:gd name="T9" fmla="*/ 5 h 6"/>
                  <a:gd name="T10" fmla="*/ 2 w 2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6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2" y="6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14" name="Freeform 1546">
                <a:extLst>
                  <a:ext uri="{FF2B5EF4-FFF2-40B4-BE49-F238E27FC236}">
                    <a16:creationId xmlns:a16="http://schemas.microsoft.com/office/drawing/2014/main" id="{00000000-0008-0000-0300-000086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123"/>
                <a:ext cx="4" cy="2"/>
              </a:xfrm>
              <a:custGeom>
                <a:avLst/>
                <a:gdLst>
                  <a:gd name="T0" fmla="*/ 4 w 4"/>
                  <a:gd name="T1" fmla="*/ 2 h 2"/>
                  <a:gd name="T2" fmla="*/ 2 w 4"/>
                  <a:gd name="T3" fmla="*/ 1 h 2"/>
                  <a:gd name="T4" fmla="*/ 1 w 4"/>
                  <a:gd name="T5" fmla="*/ 0 h 2"/>
                  <a:gd name="T6" fmla="*/ 0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15" name="Freeform 1547">
                <a:extLst>
                  <a:ext uri="{FF2B5EF4-FFF2-40B4-BE49-F238E27FC236}">
                    <a16:creationId xmlns:a16="http://schemas.microsoft.com/office/drawing/2014/main" id="{00000000-0008-0000-0300-000087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" y="121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2 w 3"/>
                  <a:gd name="T3" fmla="*/ 3 h 4"/>
                  <a:gd name="T4" fmla="*/ 1 w 3"/>
                  <a:gd name="T5" fmla="*/ 1 h 4"/>
                  <a:gd name="T6" fmla="*/ 0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lnTo>
                      <a:pt x="2" y="3"/>
                    </a:ln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16" name="Freeform 1548">
                <a:extLst>
                  <a:ext uri="{FF2B5EF4-FFF2-40B4-BE49-F238E27FC236}">
                    <a16:creationId xmlns:a16="http://schemas.microsoft.com/office/drawing/2014/main" id="{00000000-0008-0000-0300-000088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" y="123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17" name="Freeform 1549">
                <a:extLst>
                  <a:ext uri="{FF2B5EF4-FFF2-40B4-BE49-F238E27FC236}">
                    <a16:creationId xmlns:a16="http://schemas.microsoft.com/office/drawing/2014/main" id="{00000000-0008-0000-0300-000089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" y="12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1 h 3"/>
                  <a:gd name="T4" fmla="*/ 1 w 3"/>
                  <a:gd name="T5" fmla="*/ 0 h 3"/>
                  <a:gd name="T6" fmla="*/ 2 w 3"/>
                  <a:gd name="T7" fmla="*/ 2 h 3"/>
                  <a:gd name="T8" fmla="*/ 3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2" y="2"/>
                    </a:lnTo>
                    <a:lnTo>
                      <a:pt x="3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18" name="Freeform 1550">
                <a:extLst>
                  <a:ext uri="{FF2B5EF4-FFF2-40B4-BE49-F238E27FC236}">
                    <a16:creationId xmlns:a16="http://schemas.microsoft.com/office/drawing/2014/main" id="{00000000-0008-0000-0300-00008A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" y="125"/>
                <a:ext cx="4" cy="3"/>
              </a:xfrm>
              <a:custGeom>
                <a:avLst/>
                <a:gdLst>
                  <a:gd name="T0" fmla="*/ 0 w 4"/>
                  <a:gd name="T1" fmla="*/ 2 h 3"/>
                  <a:gd name="T2" fmla="*/ 2 w 4"/>
                  <a:gd name="T3" fmla="*/ 2 h 3"/>
                  <a:gd name="T4" fmla="*/ 4 w 4"/>
                  <a:gd name="T5" fmla="*/ 3 h 3"/>
                  <a:gd name="T6" fmla="*/ 4 w 4"/>
                  <a:gd name="T7" fmla="*/ 2 h 3"/>
                  <a:gd name="T8" fmla="*/ 3 w 4"/>
                  <a:gd name="T9" fmla="*/ 0 h 3"/>
                  <a:gd name="T10" fmla="*/ 1 w 4"/>
                  <a:gd name="T11" fmla="*/ 0 h 3"/>
                  <a:gd name="T12" fmla="*/ 0 w 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lnTo>
                      <a:pt x="2" y="2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19" name="Freeform 1551">
                <a:extLst>
                  <a:ext uri="{FF2B5EF4-FFF2-40B4-BE49-F238E27FC236}">
                    <a16:creationId xmlns:a16="http://schemas.microsoft.com/office/drawing/2014/main" id="{00000000-0008-0000-0300-00008B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" y="113"/>
                <a:ext cx="11" cy="15"/>
              </a:xfrm>
              <a:custGeom>
                <a:avLst/>
                <a:gdLst>
                  <a:gd name="T0" fmla="*/ 0 w 11"/>
                  <a:gd name="T1" fmla="*/ 15 h 15"/>
                  <a:gd name="T2" fmla="*/ 5 w 11"/>
                  <a:gd name="T3" fmla="*/ 13 h 15"/>
                  <a:gd name="T4" fmla="*/ 5 w 11"/>
                  <a:gd name="T5" fmla="*/ 12 h 15"/>
                  <a:gd name="T6" fmla="*/ 6 w 11"/>
                  <a:gd name="T7" fmla="*/ 12 h 15"/>
                  <a:gd name="T8" fmla="*/ 6 w 11"/>
                  <a:gd name="T9" fmla="*/ 11 h 15"/>
                  <a:gd name="T10" fmla="*/ 6 w 11"/>
                  <a:gd name="T11" fmla="*/ 10 h 15"/>
                  <a:gd name="T12" fmla="*/ 5 w 11"/>
                  <a:gd name="T13" fmla="*/ 9 h 15"/>
                  <a:gd name="T14" fmla="*/ 6 w 11"/>
                  <a:gd name="T15" fmla="*/ 7 h 15"/>
                  <a:gd name="T16" fmla="*/ 8 w 11"/>
                  <a:gd name="T17" fmla="*/ 4 h 15"/>
                  <a:gd name="T18" fmla="*/ 11 w 11"/>
                  <a:gd name="T19" fmla="*/ 0 h 15"/>
                  <a:gd name="T20" fmla="*/ 11 w 11"/>
                  <a:gd name="T2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" h="15">
                    <a:moveTo>
                      <a:pt x="0" y="15"/>
                    </a:moveTo>
                    <a:lnTo>
                      <a:pt x="5" y="13"/>
                    </a:lnTo>
                    <a:lnTo>
                      <a:pt x="5" y="12"/>
                    </a:lnTo>
                    <a:lnTo>
                      <a:pt x="6" y="12"/>
                    </a:lnTo>
                    <a:lnTo>
                      <a:pt x="6" y="11"/>
                    </a:lnTo>
                    <a:lnTo>
                      <a:pt x="6" y="10"/>
                    </a:lnTo>
                    <a:lnTo>
                      <a:pt x="5" y="9"/>
                    </a:lnTo>
                    <a:lnTo>
                      <a:pt x="6" y="7"/>
                    </a:lnTo>
                    <a:lnTo>
                      <a:pt x="8" y="4"/>
                    </a:lnTo>
                    <a:lnTo>
                      <a:pt x="11" y="0"/>
                    </a:lnTo>
                    <a:lnTo>
                      <a:pt x="1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20" name="Freeform 1552">
                <a:extLst>
                  <a:ext uri="{FF2B5EF4-FFF2-40B4-BE49-F238E27FC236}">
                    <a16:creationId xmlns:a16="http://schemas.microsoft.com/office/drawing/2014/main" id="{00000000-0008-0000-0300-00008C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" y="109"/>
                <a:ext cx="15" cy="20"/>
              </a:xfrm>
              <a:custGeom>
                <a:avLst/>
                <a:gdLst>
                  <a:gd name="T0" fmla="*/ 8 w 15"/>
                  <a:gd name="T1" fmla="*/ 20 h 20"/>
                  <a:gd name="T2" fmla="*/ 6 w 15"/>
                  <a:gd name="T3" fmla="*/ 18 h 20"/>
                  <a:gd name="T4" fmla="*/ 5 w 15"/>
                  <a:gd name="T5" fmla="*/ 17 h 20"/>
                  <a:gd name="T6" fmla="*/ 5 w 15"/>
                  <a:gd name="T7" fmla="*/ 16 h 20"/>
                  <a:gd name="T8" fmla="*/ 4 w 15"/>
                  <a:gd name="T9" fmla="*/ 17 h 20"/>
                  <a:gd name="T10" fmla="*/ 3 w 15"/>
                  <a:gd name="T11" fmla="*/ 17 h 20"/>
                  <a:gd name="T12" fmla="*/ 2 w 15"/>
                  <a:gd name="T13" fmla="*/ 18 h 20"/>
                  <a:gd name="T14" fmla="*/ 2 w 15"/>
                  <a:gd name="T15" fmla="*/ 18 h 20"/>
                  <a:gd name="T16" fmla="*/ 2 w 15"/>
                  <a:gd name="T17" fmla="*/ 19 h 20"/>
                  <a:gd name="T18" fmla="*/ 2 w 15"/>
                  <a:gd name="T19" fmla="*/ 19 h 20"/>
                  <a:gd name="T20" fmla="*/ 1 w 15"/>
                  <a:gd name="T21" fmla="*/ 20 h 20"/>
                  <a:gd name="T22" fmla="*/ 1 w 15"/>
                  <a:gd name="T23" fmla="*/ 19 h 20"/>
                  <a:gd name="T24" fmla="*/ 1 w 15"/>
                  <a:gd name="T25" fmla="*/ 18 h 20"/>
                  <a:gd name="T26" fmla="*/ 0 w 15"/>
                  <a:gd name="T27" fmla="*/ 16 h 20"/>
                  <a:gd name="T28" fmla="*/ 0 w 15"/>
                  <a:gd name="T29" fmla="*/ 15 h 20"/>
                  <a:gd name="T30" fmla="*/ 0 w 15"/>
                  <a:gd name="T31" fmla="*/ 14 h 20"/>
                  <a:gd name="T32" fmla="*/ 1 w 15"/>
                  <a:gd name="T33" fmla="*/ 12 h 20"/>
                  <a:gd name="T34" fmla="*/ 2 w 15"/>
                  <a:gd name="T35" fmla="*/ 11 h 20"/>
                  <a:gd name="T36" fmla="*/ 2 w 15"/>
                  <a:gd name="T37" fmla="*/ 10 h 20"/>
                  <a:gd name="T38" fmla="*/ 3 w 15"/>
                  <a:gd name="T39" fmla="*/ 8 h 20"/>
                  <a:gd name="T40" fmla="*/ 3 w 15"/>
                  <a:gd name="T41" fmla="*/ 6 h 20"/>
                  <a:gd name="T42" fmla="*/ 4 w 15"/>
                  <a:gd name="T43" fmla="*/ 5 h 20"/>
                  <a:gd name="T44" fmla="*/ 4 w 15"/>
                  <a:gd name="T45" fmla="*/ 5 h 20"/>
                  <a:gd name="T46" fmla="*/ 7 w 15"/>
                  <a:gd name="T47" fmla="*/ 3 h 20"/>
                  <a:gd name="T48" fmla="*/ 10 w 15"/>
                  <a:gd name="T49" fmla="*/ 2 h 20"/>
                  <a:gd name="T50" fmla="*/ 13 w 15"/>
                  <a:gd name="T51" fmla="*/ 1 h 20"/>
                  <a:gd name="T52" fmla="*/ 15 w 15"/>
                  <a:gd name="T5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" h="20">
                    <a:moveTo>
                      <a:pt x="8" y="20"/>
                    </a:moveTo>
                    <a:lnTo>
                      <a:pt x="6" y="18"/>
                    </a:lnTo>
                    <a:lnTo>
                      <a:pt x="5" y="17"/>
                    </a:lnTo>
                    <a:lnTo>
                      <a:pt x="5" y="16"/>
                    </a:lnTo>
                    <a:lnTo>
                      <a:pt x="4" y="17"/>
                    </a:lnTo>
                    <a:lnTo>
                      <a:pt x="3" y="17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2" y="19"/>
                    </a:lnTo>
                    <a:lnTo>
                      <a:pt x="2" y="19"/>
                    </a:lnTo>
                    <a:lnTo>
                      <a:pt x="1" y="20"/>
                    </a:lnTo>
                    <a:lnTo>
                      <a:pt x="1" y="19"/>
                    </a:lnTo>
                    <a:lnTo>
                      <a:pt x="1" y="18"/>
                    </a:lnTo>
                    <a:lnTo>
                      <a:pt x="0" y="16"/>
                    </a:lnTo>
                    <a:lnTo>
                      <a:pt x="0" y="15"/>
                    </a:lnTo>
                    <a:lnTo>
                      <a:pt x="0" y="14"/>
                    </a:lnTo>
                    <a:lnTo>
                      <a:pt x="1" y="12"/>
                    </a:lnTo>
                    <a:lnTo>
                      <a:pt x="2" y="11"/>
                    </a:lnTo>
                    <a:lnTo>
                      <a:pt x="2" y="10"/>
                    </a:lnTo>
                    <a:lnTo>
                      <a:pt x="3" y="8"/>
                    </a:lnTo>
                    <a:lnTo>
                      <a:pt x="3" y="6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10" y="2"/>
                    </a:lnTo>
                    <a:lnTo>
                      <a:pt x="13" y="1"/>
                    </a:lnTo>
                    <a:lnTo>
                      <a:pt x="15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21" name="Line 1553">
                <a:extLst>
                  <a:ext uri="{FF2B5EF4-FFF2-40B4-BE49-F238E27FC236}">
                    <a16:creationId xmlns:a16="http://schemas.microsoft.com/office/drawing/2014/main" id="{00000000-0008-0000-0300-00008D03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" y="129"/>
                <a:ext cx="0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22" name="Line 1554">
                <a:extLst>
                  <a:ext uri="{FF2B5EF4-FFF2-40B4-BE49-F238E27FC236}">
                    <a16:creationId xmlns:a16="http://schemas.microsoft.com/office/drawing/2014/main" id="{00000000-0008-0000-0300-00008E03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1" y="128"/>
                <a:ext cx="3" cy="1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23" name="Freeform 1555">
                <a:extLst>
                  <a:ext uri="{FF2B5EF4-FFF2-40B4-BE49-F238E27FC236}">
                    <a16:creationId xmlns:a16="http://schemas.microsoft.com/office/drawing/2014/main" id="{00000000-0008-0000-0300-00008F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" y="124"/>
                <a:ext cx="1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1 h 5"/>
                  <a:gd name="T4" fmla="*/ 0 w 1"/>
                  <a:gd name="T5" fmla="*/ 3 h 5"/>
                  <a:gd name="T6" fmla="*/ 0 w 1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24" name="Line 1556">
                <a:extLst>
                  <a:ext uri="{FF2B5EF4-FFF2-40B4-BE49-F238E27FC236}">
                    <a16:creationId xmlns:a16="http://schemas.microsoft.com/office/drawing/2014/main" id="{00000000-0008-0000-0300-00009003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1" y="129"/>
                <a:ext cx="1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25" name="Freeform 1557">
                <a:extLst>
                  <a:ext uri="{FF2B5EF4-FFF2-40B4-BE49-F238E27FC236}">
                    <a16:creationId xmlns:a16="http://schemas.microsoft.com/office/drawing/2014/main" id="{00000000-0008-0000-0300-000091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" y="128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1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26" name="Freeform 1558">
                <a:extLst>
                  <a:ext uri="{FF2B5EF4-FFF2-40B4-BE49-F238E27FC236}">
                    <a16:creationId xmlns:a16="http://schemas.microsoft.com/office/drawing/2014/main" id="{00000000-0008-0000-0300-000092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" y="124"/>
                <a:ext cx="8" cy="6"/>
              </a:xfrm>
              <a:custGeom>
                <a:avLst/>
                <a:gdLst>
                  <a:gd name="T0" fmla="*/ 2 w 8"/>
                  <a:gd name="T1" fmla="*/ 0 h 6"/>
                  <a:gd name="T2" fmla="*/ 1 w 8"/>
                  <a:gd name="T3" fmla="*/ 0 h 6"/>
                  <a:gd name="T4" fmla="*/ 0 w 8"/>
                  <a:gd name="T5" fmla="*/ 0 h 6"/>
                  <a:gd name="T6" fmla="*/ 0 w 8"/>
                  <a:gd name="T7" fmla="*/ 0 h 6"/>
                  <a:gd name="T8" fmla="*/ 0 w 8"/>
                  <a:gd name="T9" fmla="*/ 3 h 6"/>
                  <a:gd name="T10" fmla="*/ 1 w 8"/>
                  <a:gd name="T11" fmla="*/ 4 h 6"/>
                  <a:gd name="T12" fmla="*/ 2 w 8"/>
                  <a:gd name="T13" fmla="*/ 4 h 6"/>
                  <a:gd name="T14" fmla="*/ 3 w 8"/>
                  <a:gd name="T15" fmla="*/ 6 h 6"/>
                  <a:gd name="T16" fmla="*/ 6 w 8"/>
                  <a:gd name="T17" fmla="*/ 5 h 6"/>
                  <a:gd name="T18" fmla="*/ 8 w 8"/>
                  <a:gd name="T1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6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3" y="6"/>
                    </a:lnTo>
                    <a:lnTo>
                      <a:pt x="6" y="5"/>
                    </a:lnTo>
                    <a:lnTo>
                      <a:pt x="8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27" name="Freeform 1559">
                <a:extLst>
                  <a:ext uri="{FF2B5EF4-FFF2-40B4-BE49-F238E27FC236}">
                    <a16:creationId xmlns:a16="http://schemas.microsoft.com/office/drawing/2014/main" id="{00000000-0008-0000-0300-000093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" y="126"/>
                <a:ext cx="7" cy="6"/>
              </a:xfrm>
              <a:custGeom>
                <a:avLst/>
                <a:gdLst>
                  <a:gd name="T0" fmla="*/ 7 w 7"/>
                  <a:gd name="T1" fmla="*/ 2 h 6"/>
                  <a:gd name="T2" fmla="*/ 6 w 7"/>
                  <a:gd name="T3" fmla="*/ 2 h 6"/>
                  <a:gd name="T4" fmla="*/ 2 w 7"/>
                  <a:gd name="T5" fmla="*/ 0 h 6"/>
                  <a:gd name="T6" fmla="*/ 2 w 7"/>
                  <a:gd name="T7" fmla="*/ 6 h 6"/>
                  <a:gd name="T8" fmla="*/ 1 w 7"/>
                  <a:gd name="T9" fmla="*/ 5 h 6"/>
                  <a:gd name="T10" fmla="*/ 0 w 7"/>
                  <a:gd name="T11" fmla="*/ 2 h 6"/>
                  <a:gd name="T12" fmla="*/ 0 w 7"/>
                  <a:gd name="T1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6">
                    <a:moveTo>
                      <a:pt x="7" y="2"/>
                    </a:moveTo>
                    <a:lnTo>
                      <a:pt x="6" y="2"/>
                    </a:lnTo>
                    <a:lnTo>
                      <a:pt x="2" y="0"/>
                    </a:lnTo>
                    <a:lnTo>
                      <a:pt x="2" y="6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28" name="Freeform 1560">
                <a:extLst>
                  <a:ext uri="{FF2B5EF4-FFF2-40B4-BE49-F238E27FC236}">
                    <a16:creationId xmlns:a16="http://schemas.microsoft.com/office/drawing/2014/main" id="{00000000-0008-0000-0300-000094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" y="127"/>
                <a:ext cx="3" cy="6"/>
              </a:xfrm>
              <a:custGeom>
                <a:avLst/>
                <a:gdLst>
                  <a:gd name="T0" fmla="*/ 3 w 3"/>
                  <a:gd name="T1" fmla="*/ 1 h 6"/>
                  <a:gd name="T2" fmla="*/ 2 w 3"/>
                  <a:gd name="T3" fmla="*/ 0 h 6"/>
                  <a:gd name="T4" fmla="*/ 1 w 3"/>
                  <a:gd name="T5" fmla="*/ 0 h 6"/>
                  <a:gd name="T6" fmla="*/ 0 w 3"/>
                  <a:gd name="T7" fmla="*/ 2 h 6"/>
                  <a:gd name="T8" fmla="*/ 3 w 3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">
                    <a:moveTo>
                      <a:pt x="3" y="1"/>
                    </a:moveTo>
                    <a:lnTo>
                      <a:pt x="2" y="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3" y="6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29" name="Freeform 1561">
                <a:extLst>
                  <a:ext uri="{FF2B5EF4-FFF2-40B4-BE49-F238E27FC236}">
                    <a16:creationId xmlns:a16="http://schemas.microsoft.com/office/drawing/2014/main" id="{00000000-0008-0000-0300-000095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" y="1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30" name="Freeform 1562">
                <a:extLst>
                  <a:ext uri="{FF2B5EF4-FFF2-40B4-BE49-F238E27FC236}">
                    <a16:creationId xmlns:a16="http://schemas.microsoft.com/office/drawing/2014/main" id="{00000000-0008-0000-0300-000096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" y="130"/>
                <a:ext cx="7" cy="4"/>
              </a:xfrm>
              <a:custGeom>
                <a:avLst/>
                <a:gdLst>
                  <a:gd name="T0" fmla="*/ 7 w 7"/>
                  <a:gd name="T1" fmla="*/ 3 h 4"/>
                  <a:gd name="T2" fmla="*/ 6 w 7"/>
                  <a:gd name="T3" fmla="*/ 3 h 4"/>
                  <a:gd name="T4" fmla="*/ 6 w 7"/>
                  <a:gd name="T5" fmla="*/ 2 h 4"/>
                  <a:gd name="T6" fmla="*/ 4 w 7"/>
                  <a:gd name="T7" fmla="*/ 1 h 4"/>
                  <a:gd name="T8" fmla="*/ 2 w 7"/>
                  <a:gd name="T9" fmla="*/ 0 h 4"/>
                  <a:gd name="T10" fmla="*/ 2 w 7"/>
                  <a:gd name="T11" fmla="*/ 1 h 4"/>
                  <a:gd name="T12" fmla="*/ 3 w 7"/>
                  <a:gd name="T13" fmla="*/ 3 h 4"/>
                  <a:gd name="T14" fmla="*/ 2 w 7"/>
                  <a:gd name="T15" fmla="*/ 4 h 4"/>
                  <a:gd name="T16" fmla="*/ 0 w 7"/>
                  <a:gd name="T1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">
                    <a:moveTo>
                      <a:pt x="7" y="3"/>
                    </a:moveTo>
                    <a:lnTo>
                      <a:pt x="6" y="3"/>
                    </a:lnTo>
                    <a:lnTo>
                      <a:pt x="6" y="2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0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31" name="Freeform 1563">
                <a:extLst>
                  <a:ext uri="{FF2B5EF4-FFF2-40B4-BE49-F238E27FC236}">
                    <a16:creationId xmlns:a16="http://schemas.microsoft.com/office/drawing/2014/main" id="{00000000-0008-0000-0300-000097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" y="122"/>
                <a:ext cx="5" cy="12"/>
              </a:xfrm>
              <a:custGeom>
                <a:avLst/>
                <a:gdLst>
                  <a:gd name="T0" fmla="*/ 0 w 5"/>
                  <a:gd name="T1" fmla="*/ 12 h 12"/>
                  <a:gd name="T2" fmla="*/ 1 w 5"/>
                  <a:gd name="T3" fmla="*/ 10 h 12"/>
                  <a:gd name="T4" fmla="*/ 1 w 5"/>
                  <a:gd name="T5" fmla="*/ 9 h 12"/>
                  <a:gd name="T6" fmla="*/ 2 w 5"/>
                  <a:gd name="T7" fmla="*/ 1 h 12"/>
                  <a:gd name="T8" fmla="*/ 3 w 5"/>
                  <a:gd name="T9" fmla="*/ 0 h 12"/>
                  <a:gd name="T10" fmla="*/ 4 w 5"/>
                  <a:gd name="T11" fmla="*/ 1 h 12"/>
                  <a:gd name="T12" fmla="*/ 4 w 5"/>
                  <a:gd name="T13" fmla="*/ 2 h 12"/>
                  <a:gd name="T14" fmla="*/ 5 w 5"/>
                  <a:gd name="T15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2">
                    <a:moveTo>
                      <a:pt x="0" y="12"/>
                    </a:moveTo>
                    <a:lnTo>
                      <a:pt x="1" y="10"/>
                    </a:lnTo>
                    <a:lnTo>
                      <a:pt x="1" y="9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5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32" name="Freeform 1564">
                <a:extLst>
                  <a:ext uri="{FF2B5EF4-FFF2-40B4-BE49-F238E27FC236}">
                    <a16:creationId xmlns:a16="http://schemas.microsoft.com/office/drawing/2014/main" id="{00000000-0008-0000-0300-000098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" y="134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33" name="Freeform 1565">
                <a:extLst>
                  <a:ext uri="{FF2B5EF4-FFF2-40B4-BE49-F238E27FC236}">
                    <a16:creationId xmlns:a16="http://schemas.microsoft.com/office/drawing/2014/main" id="{00000000-0008-0000-0300-000099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" y="132"/>
                <a:ext cx="6" cy="4"/>
              </a:xfrm>
              <a:custGeom>
                <a:avLst/>
                <a:gdLst>
                  <a:gd name="T0" fmla="*/ 1 w 6"/>
                  <a:gd name="T1" fmla="*/ 1 h 4"/>
                  <a:gd name="T2" fmla="*/ 0 w 6"/>
                  <a:gd name="T3" fmla="*/ 0 h 4"/>
                  <a:gd name="T4" fmla="*/ 0 w 6"/>
                  <a:gd name="T5" fmla="*/ 2 h 4"/>
                  <a:gd name="T6" fmla="*/ 1 w 6"/>
                  <a:gd name="T7" fmla="*/ 3 h 4"/>
                  <a:gd name="T8" fmla="*/ 2 w 6"/>
                  <a:gd name="T9" fmla="*/ 4 h 4"/>
                  <a:gd name="T10" fmla="*/ 3 w 6"/>
                  <a:gd name="T11" fmla="*/ 4 h 4"/>
                  <a:gd name="T12" fmla="*/ 4 w 6"/>
                  <a:gd name="T13" fmla="*/ 4 h 4"/>
                  <a:gd name="T14" fmla="*/ 5 w 6"/>
                  <a:gd name="T15" fmla="*/ 4 h 4"/>
                  <a:gd name="T16" fmla="*/ 6 w 6"/>
                  <a:gd name="T1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4">
                    <a:moveTo>
                      <a:pt x="1" y="1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6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34" name="Freeform 1566">
                <a:extLst>
                  <a:ext uri="{FF2B5EF4-FFF2-40B4-BE49-F238E27FC236}">
                    <a16:creationId xmlns:a16="http://schemas.microsoft.com/office/drawing/2014/main" id="{00000000-0008-0000-0300-00009A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" y="122"/>
                <a:ext cx="14" cy="15"/>
              </a:xfrm>
              <a:custGeom>
                <a:avLst/>
                <a:gdLst>
                  <a:gd name="T0" fmla="*/ 3 w 14"/>
                  <a:gd name="T1" fmla="*/ 7 h 15"/>
                  <a:gd name="T2" fmla="*/ 4 w 14"/>
                  <a:gd name="T3" fmla="*/ 8 h 15"/>
                  <a:gd name="T4" fmla="*/ 3 w 14"/>
                  <a:gd name="T5" fmla="*/ 10 h 15"/>
                  <a:gd name="T6" fmla="*/ 2 w 14"/>
                  <a:gd name="T7" fmla="*/ 11 h 15"/>
                  <a:gd name="T8" fmla="*/ 0 w 14"/>
                  <a:gd name="T9" fmla="*/ 13 h 15"/>
                  <a:gd name="T10" fmla="*/ 0 w 14"/>
                  <a:gd name="T11" fmla="*/ 15 h 15"/>
                  <a:gd name="T12" fmla="*/ 1 w 14"/>
                  <a:gd name="T13" fmla="*/ 14 h 15"/>
                  <a:gd name="T14" fmla="*/ 3 w 14"/>
                  <a:gd name="T15" fmla="*/ 12 h 15"/>
                  <a:gd name="T16" fmla="*/ 4 w 14"/>
                  <a:gd name="T17" fmla="*/ 12 h 15"/>
                  <a:gd name="T18" fmla="*/ 4 w 14"/>
                  <a:gd name="T19" fmla="*/ 11 h 15"/>
                  <a:gd name="T20" fmla="*/ 4 w 14"/>
                  <a:gd name="T21" fmla="*/ 10 h 15"/>
                  <a:gd name="T22" fmla="*/ 5 w 14"/>
                  <a:gd name="T23" fmla="*/ 8 h 15"/>
                  <a:gd name="T24" fmla="*/ 5 w 14"/>
                  <a:gd name="T25" fmla="*/ 6 h 15"/>
                  <a:gd name="T26" fmla="*/ 5 w 14"/>
                  <a:gd name="T27" fmla="*/ 5 h 15"/>
                  <a:gd name="T28" fmla="*/ 5 w 14"/>
                  <a:gd name="T29" fmla="*/ 2 h 15"/>
                  <a:gd name="T30" fmla="*/ 5 w 14"/>
                  <a:gd name="T31" fmla="*/ 0 h 15"/>
                  <a:gd name="T32" fmla="*/ 5 w 14"/>
                  <a:gd name="T33" fmla="*/ 0 h 15"/>
                  <a:gd name="T34" fmla="*/ 6 w 14"/>
                  <a:gd name="T35" fmla="*/ 0 h 15"/>
                  <a:gd name="T36" fmla="*/ 8 w 14"/>
                  <a:gd name="T37" fmla="*/ 1 h 15"/>
                  <a:gd name="T38" fmla="*/ 11 w 14"/>
                  <a:gd name="T39" fmla="*/ 2 h 15"/>
                  <a:gd name="T40" fmla="*/ 12 w 14"/>
                  <a:gd name="T41" fmla="*/ 2 h 15"/>
                  <a:gd name="T42" fmla="*/ 14 w 14"/>
                  <a:gd name="T43" fmla="*/ 1 h 15"/>
                  <a:gd name="T44" fmla="*/ 13 w 14"/>
                  <a:gd name="T45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" h="15">
                    <a:moveTo>
                      <a:pt x="3" y="7"/>
                    </a:moveTo>
                    <a:lnTo>
                      <a:pt x="4" y="8"/>
                    </a:lnTo>
                    <a:lnTo>
                      <a:pt x="3" y="10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3" y="12"/>
                    </a:lnTo>
                    <a:lnTo>
                      <a:pt x="4" y="12"/>
                    </a:lnTo>
                    <a:lnTo>
                      <a:pt x="4" y="11"/>
                    </a:lnTo>
                    <a:lnTo>
                      <a:pt x="4" y="10"/>
                    </a:lnTo>
                    <a:lnTo>
                      <a:pt x="5" y="8"/>
                    </a:lnTo>
                    <a:lnTo>
                      <a:pt x="5" y="6"/>
                    </a:lnTo>
                    <a:lnTo>
                      <a:pt x="5" y="5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4" y="1"/>
                    </a:lnTo>
                    <a:lnTo>
                      <a:pt x="13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35" name="Freeform 1567">
                <a:extLst>
                  <a:ext uri="{FF2B5EF4-FFF2-40B4-BE49-F238E27FC236}">
                    <a16:creationId xmlns:a16="http://schemas.microsoft.com/office/drawing/2014/main" id="{00000000-0008-0000-0300-00009B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" y="13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  <a:gd name="T6" fmla="*/ 1 w 1"/>
                  <a:gd name="T7" fmla="*/ 1 h 1"/>
                  <a:gd name="T8" fmla="*/ 0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36" name="Freeform 1568">
                <a:extLst>
                  <a:ext uri="{FF2B5EF4-FFF2-40B4-BE49-F238E27FC236}">
                    <a16:creationId xmlns:a16="http://schemas.microsoft.com/office/drawing/2014/main" id="{00000000-0008-0000-0300-00009C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" y="127"/>
                <a:ext cx="10" cy="12"/>
              </a:xfrm>
              <a:custGeom>
                <a:avLst/>
                <a:gdLst>
                  <a:gd name="T0" fmla="*/ 10 w 10"/>
                  <a:gd name="T1" fmla="*/ 12 h 12"/>
                  <a:gd name="T2" fmla="*/ 9 w 10"/>
                  <a:gd name="T3" fmla="*/ 11 h 12"/>
                  <a:gd name="T4" fmla="*/ 8 w 10"/>
                  <a:gd name="T5" fmla="*/ 11 h 12"/>
                  <a:gd name="T6" fmla="*/ 6 w 10"/>
                  <a:gd name="T7" fmla="*/ 10 h 12"/>
                  <a:gd name="T8" fmla="*/ 4 w 10"/>
                  <a:gd name="T9" fmla="*/ 11 h 12"/>
                  <a:gd name="T10" fmla="*/ 2 w 10"/>
                  <a:gd name="T11" fmla="*/ 9 h 12"/>
                  <a:gd name="T12" fmla="*/ 2 w 10"/>
                  <a:gd name="T13" fmla="*/ 7 h 12"/>
                  <a:gd name="T14" fmla="*/ 0 w 10"/>
                  <a:gd name="T15" fmla="*/ 6 h 12"/>
                  <a:gd name="T16" fmla="*/ 0 w 10"/>
                  <a:gd name="T17" fmla="*/ 4 h 12"/>
                  <a:gd name="T18" fmla="*/ 1 w 10"/>
                  <a:gd name="T19" fmla="*/ 4 h 12"/>
                  <a:gd name="T20" fmla="*/ 1 w 10"/>
                  <a:gd name="T21" fmla="*/ 2 h 12"/>
                  <a:gd name="T22" fmla="*/ 1 w 10"/>
                  <a:gd name="T23" fmla="*/ 2 h 12"/>
                  <a:gd name="T24" fmla="*/ 2 w 10"/>
                  <a:gd name="T25" fmla="*/ 1 h 12"/>
                  <a:gd name="T26" fmla="*/ 3 w 10"/>
                  <a:gd name="T27" fmla="*/ 0 h 12"/>
                  <a:gd name="T28" fmla="*/ 4 w 10"/>
                  <a:gd name="T29" fmla="*/ 0 h 12"/>
                  <a:gd name="T30" fmla="*/ 5 w 10"/>
                  <a:gd name="T3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" h="12">
                    <a:moveTo>
                      <a:pt x="10" y="12"/>
                    </a:moveTo>
                    <a:lnTo>
                      <a:pt x="9" y="11"/>
                    </a:lnTo>
                    <a:lnTo>
                      <a:pt x="8" y="11"/>
                    </a:lnTo>
                    <a:lnTo>
                      <a:pt x="6" y="10"/>
                    </a:lnTo>
                    <a:lnTo>
                      <a:pt x="4" y="11"/>
                    </a:lnTo>
                    <a:lnTo>
                      <a:pt x="2" y="9"/>
                    </a:lnTo>
                    <a:lnTo>
                      <a:pt x="2" y="7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37" name="Freeform 1569">
                <a:extLst>
                  <a:ext uri="{FF2B5EF4-FFF2-40B4-BE49-F238E27FC236}">
                    <a16:creationId xmlns:a16="http://schemas.microsoft.com/office/drawing/2014/main" id="{00000000-0008-0000-0300-00009D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" y="138"/>
                <a:ext cx="4" cy="1"/>
              </a:xfrm>
              <a:custGeom>
                <a:avLst/>
                <a:gdLst>
                  <a:gd name="T0" fmla="*/ 4 w 4"/>
                  <a:gd name="T1" fmla="*/ 1 h 1"/>
                  <a:gd name="T2" fmla="*/ 4 w 4"/>
                  <a:gd name="T3" fmla="*/ 1 h 1"/>
                  <a:gd name="T4" fmla="*/ 4 w 4"/>
                  <a:gd name="T5" fmla="*/ 0 h 1"/>
                  <a:gd name="T6" fmla="*/ 4 w 4"/>
                  <a:gd name="T7" fmla="*/ 0 h 1"/>
                  <a:gd name="T8" fmla="*/ 2 w 4"/>
                  <a:gd name="T9" fmla="*/ 0 h 1"/>
                  <a:gd name="T10" fmla="*/ 1 w 4"/>
                  <a:gd name="T11" fmla="*/ 0 h 1"/>
                  <a:gd name="T12" fmla="*/ 0 w 4"/>
                  <a:gd name="T13" fmla="*/ 1 h 1"/>
                  <a:gd name="T14" fmla="*/ 0 w 4"/>
                  <a:gd name="T1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lnTo>
                      <a:pt x="4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38" name="Freeform 1570">
                <a:extLst>
                  <a:ext uri="{FF2B5EF4-FFF2-40B4-BE49-F238E27FC236}">
                    <a16:creationId xmlns:a16="http://schemas.microsoft.com/office/drawing/2014/main" id="{00000000-0008-0000-0300-00009E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" y="139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lnTo>
                      <a:pt x="3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39" name="Freeform 1571">
                <a:extLst>
                  <a:ext uri="{FF2B5EF4-FFF2-40B4-BE49-F238E27FC236}">
                    <a16:creationId xmlns:a16="http://schemas.microsoft.com/office/drawing/2014/main" id="{00000000-0008-0000-0300-00009F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" y="137"/>
                <a:ext cx="4" cy="4"/>
              </a:xfrm>
              <a:custGeom>
                <a:avLst/>
                <a:gdLst>
                  <a:gd name="T0" fmla="*/ 4 w 4"/>
                  <a:gd name="T1" fmla="*/ 0 h 4"/>
                  <a:gd name="T2" fmla="*/ 4 w 4"/>
                  <a:gd name="T3" fmla="*/ 0 h 4"/>
                  <a:gd name="T4" fmla="*/ 1 w 4"/>
                  <a:gd name="T5" fmla="*/ 1 h 4"/>
                  <a:gd name="T6" fmla="*/ 0 w 4"/>
                  <a:gd name="T7" fmla="*/ 1 h 4"/>
                  <a:gd name="T8" fmla="*/ 0 w 4"/>
                  <a:gd name="T9" fmla="*/ 2 h 4"/>
                  <a:gd name="T10" fmla="*/ 3 w 4"/>
                  <a:gd name="T11" fmla="*/ 2 h 4"/>
                  <a:gd name="T12" fmla="*/ 3 w 4"/>
                  <a:gd name="T13" fmla="*/ 4 h 4"/>
                  <a:gd name="T14" fmla="*/ 1 w 4"/>
                  <a:gd name="T15" fmla="*/ 3 h 4"/>
                  <a:gd name="T16" fmla="*/ 0 w 4"/>
                  <a:gd name="T1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4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3" y="2"/>
                    </a:lnTo>
                    <a:lnTo>
                      <a:pt x="3" y="4"/>
                    </a:lnTo>
                    <a:lnTo>
                      <a:pt x="1" y="3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40" name="Freeform 1572">
                <a:extLst>
                  <a:ext uri="{FF2B5EF4-FFF2-40B4-BE49-F238E27FC236}">
                    <a16:creationId xmlns:a16="http://schemas.microsoft.com/office/drawing/2014/main" id="{00000000-0008-0000-0300-0000A0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" y="135"/>
                <a:ext cx="5" cy="6"/>
              </a:xfrm>
              <a:custGeom>
                <a:avLst/>
                <a:gdLst>
                  <a:gd name="T0" fmla="*/ 0 w 5"/>
                  <a:gd name="T1" fmla="*/ 6 h 6"/>
                  <a:gd name="T2" fmla="*/ 3 w 5"/>
                  <a:gd name="T3" fmla="*/ 2 h 6"/>
                  <a:gd name="T4" fmla="*/ 5 w 5"/>
                  <a:gd name="T5" fmla="*/ 0 h 6"/>
                  <a:gd name="T6" fmla="*/ 5 w 5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0" y="6"/>
                    </a:moveTo>
                    <a:lnTo>
                      <a:pt x="3" y="2"/>
                    </a:lnTo>
                    <a:lnTo>
                      <a:pt x="5" y="0"/>
                    </a:lnTo>
                    <a:lnTo>
                      <a:pt x="5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41" name="Freeform 1573">
                <a:extLst>
                  <a:ext uri="{FF2B5EF4-FFF2-40B4-BE49-F238E27FC236}">
                    <a16:creationId xmlns:a16="http://schemas.microsoft.com/office/drawing/2014/main" id="{00000000-0008-0000-0300-0000A1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" y="13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0 h 3"/>
                  <a:gd name="T4" fmla="*/ 0 w 3"/>
                  <a:gd name="T5" fmla="*/ 3 h 3"/>
                  <a:gd name="T6" fmla="*/ 3 w 3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3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42" name="Freeform 1574">
                <a:extLst>
                  <a:ext uri="{FF2B5EF4-FFF2-40B4-BE49-F238E27FC236}">
                    <a16:creationId xmlns:a16="http://schemas.microsoft.com/office/drawing/2014/main" id="{00000000-0008-0000-0300-0000A2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" y="14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43" name="Freeform 1575">
                <a:extLst>
                  <a:ext uri="{FF2B5EF4-FFF2-40B4-BE49-F238E27FC236}">
                    <a16:creationId xmlns:a16="http://schemas.microsoft.com/office/drawing/2014/main" id="{00000000-0008-0000-0300-0000A3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" y="141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1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44" name="Line 1576">
                <a:extLst>
                  <a:ext uri="{FF2B5EF4-FFF2-40B4-BE49-F238E27FC236}">
                    <a16:creationId xmlns:a16="http://schemas.microsoft.com/office/drawing/2014/main" id="{00000000-0008-0000-0300-0000A403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7" y="142"/>
                <a:ext cx="2" cy="1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45" name="Freeform 1577">
                <a:extLst>
                  <a:ext uri="{FF2B5EF4-FFF2-40B4-BE49-F238E27FC236}">
                    <a16:creationId xmlns:a16="http://schemas.microsoft.com/office/drawing/2014/main" id="{00000000-0008-0000-0300-0000A5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" y="117"/>
                <a:ext cx="8" cy="26"/>
              </a:xfrm>
              <a:custGeom>
                <a:avLst/>
                <a:gdLst>
                  <a:gd name="T0" fmla="*/ 6 w 8"/>
                  <a:gd name="T1" fmla="*/ 0 h 26"/>
                  <a:gd name="T2" fmla="*/ 8 w 8"/>
                  <a:gd name="T3" fmla="*/ 1 h 26"/>
                  <a:gd name="T4" fmla="*/ 8 w 8"/>
                  <a:gd name="T5" fmla="*/ 4 h 26"/>
                  <a:gd name="T6" fmla="*/ 8 w 8"/>
                  <a:gd name="T7" fmla="*/ 6 h 26"/>
                  <a:gd name="T8" fmla="*/ 6 w 8"/>
                  <a:gd name="T9" fmla="*/ 6 h 26"/>
                  <a:gd name="T10" fmla="*/ 6 w 8"/>
                  <a:gd name="T11" fmla="*/ 8 h 26"/>
                  <a:gd name="T12" fmla="*/ 7 w 8"/>
                  <a:gd name="T13" fmla="*/ 10 h 26"/>
                  <a:gd name="T14" fmla="*/ 7 w 8"/>
                  <a:gd name="T15" fmla="*/ 12 h 26"/>
                  <a:gd name="T16" fmla="*/ 6 w 8"/>
                  <a:gd name="T17" fmla="*/ 14 h 26"/>
                  <a:gd name="T18" fmla="*/ 5 w 8"/>
                  <a:gd name="T19" fmla="*/ 16 h 26"/>
                  <a:gd name="T20" fmla="*/ 5 w 8"/>
                  <a:gd name="T21" fmla="*/ 17 h 26"/>
                  <a:gd name="T22" fmla="*/ 4 w 8"/>
                  <a:gd name="T23" fmla="*/ 19 h 26"/>
                  <a:gd name="T24" fmla="*/ 2 w 8"/>
                  <a:gd name="T25" fmla="*/ 21 h 26"/>
                  <a:gd name="T26" fmla="*/ 2 w 8"/>
                  <a:gd name="T27" fmla="*/ 22 h 26"/>
                  <a:gd name="T28" fmla="*/ 0 w 8"/>
                  <a:gd name="T2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" h="26">
                    <a:moveTo>
                      <a:pt x="6" y="0"/>
                    </a:moveTo>
                    <a:lnTo>
                      <a:pt x="8" y="1"/>
                    </a:lnTo>
                    <a:lnTo>
                      <a:pt x="8" y="4"/>
                    </a:lnTo>
                    <a:lnTo>
                      <a:pt x="8" y="6"/>
                    </a:lnTo>
                    <a:lnTo>
                      <a:pt x="6" y="6"/>
                    </a:lnTo>
                    <a:lnTo>
                      <a:pt x="6" y="8"/>
                    </a:lnTo>
                    <a:lnTo>
                      <a:pt x="7" y="10"/>
                    </a:lnTo>
                    <a:lnTo>
                      <a:pt x="7" y="12"/>
                    </a:lnTo>
                    <a:lnTo>
                      <a:pt x="6" y="14"/>
                    </a:lnTo>
                    <a:lnTo>
                      <a:pt x="5" y="16"/>
                    </a:lnTo>
                    <a:lnTo>
                      <a:pt x="5" y="17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2" y="22"/>
                    </a:lnTo>
                    <a:lnTo>
                      <a:pt x="0" y="26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46" name="Freeform 1578">
                <a:extLst>
                  <a:ext uri="{FF2B5EF4-FFF2-40B4-BE49-F238E27FC236}">
                    <a16:creationId xmlns:a16="http://schemas.microsoft.com/office/drawing/2014/main" id="{00000000-0008-0000-0300-0000A6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" y="139"/>
                <a:ext cx="1" cy="5"/>
              </a:xfrm>
              <a:custGeom>
                <a:avLst/>
                <a:gdLst>
                  <a:gd name="T0" fmla="*/ 1 w 1"/>
                  <a:gd name="T1" fmla="*/ 5 h 5"/>
                  <a:gd name="T2" fmla="*/ 1 w 1"/>
                  <a:gd name="T3" fmla="*/ 3 h 5"/>
                  <a:gd name="T4" fmla="*/ 0 w 1"/>
                  <a:gd name="T5" fmla="*/ 1 h 5"/>
                  <a:gd name="T6" fmla="*/ 0 w 1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lnTo>
                      <a:pt x="1" y="3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47" name="Freeform 1579">
                <a:extLst>
                  <a:ext uri="{FF2B5EF4-FFF2-40B4-BE49-F238E27FC236}">
                    <a16:creationId xmlns:a16="http://schemas.microsoft.com/office/drawing/2014/main" id="{00000000-0008-0000-0300-0000A7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" y="140"/>
                <a:ext cx="4" cy="5"/>
              </a:xfrm>
              <a:custGeom>
                <a:avLst/>
                <a:gdLst>
                  <a:gd name="T0" fmla="*/ 0 w 4"/>
                  <a:gd name="T1" fmla="*/ 1 h 5"/>
                  <a:gd name="T2" fmla="*/ 0 w 4"/>
                  <a:gd name="T3" fmla="*/ 1 h 5"/>
                  <a:gd name="T4" fmla="*/ 1 w 4"/>
                  <a:gd name="T5" fmla="*/ 0 h 5"/>
                  <a:gd name="T6" fmla="*/ 3 w 4"/>
                  <a:gd name="T7" fmla="*/ 1 h 5"/>
                  <a:gd name="T8" fmla="*/ 4 w 4"/>
                  <a:gd name="T9" fmla="*/ 1 h 5"/>
                  <a:gd name="T10" fmla="*/ 4 w 4"/>
                  <a:gd name="T11" fmla="*/ 2 h 5"/>
                  <a:gd name="T12" fmla="*/ 3 w 4"/>
                  <a:gd name="T13" fmla="*/ 2 h 5"/>
                  <a:gd name="T14" fmla="*/ 2 w 4"/>
                  <a:gd name="T15" fmla="*/ 2 h 5"/>
                  <a:gd name="T16" fmla="*/ 2 w 4"/>
                  <a:gd name="T17" fmla="*/ 2 h 5"/>
                  <a:gd name="T18" fmla="*/ 2 w 4"/>
                  <a:gd name="T19" fmla="*/ 2 h 5"/>
                  <a:gd name="T20" fmla="*/ 3 w 4"/>
                  <a:gd name="T21" fmla="*/ 3 h 5"/>
                  <a:gd name="T22" fmla="*/ 3 w 4"/>
                  <a:gd name="T23" fmla="*/ 3 h 5"/>
                  <a:gd name="T24" fmla="*/ 4 w 4"/>
                  <a:gd name="T25" fmla="*/ 4 h 5"/>
                  <a:gd name="T26" fmla="*/ 4 w 4"/>
                  <a:gd name="T27" fmla="*/ 5 h 5"/>
                  <a:gd name="T28" fmla="*/ 2 w 4"/>
                  <a:gd name="T29" fmla="*/ 4 h 5"/>
                  <a:gd name="T30" fmla="*/ 1 w 4"/>
                  <a:gd name="T31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" h="5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2" y="4"/>
                    </a:lnTo>
                    <a:lnTo>
                      <a:pt x="1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48" name="Freeform 1580">
                <a:extLst>
                  <a:ext uri="{FF2B5EF4-FFF2-40B4-BE49-F238E27FC236}">
                    <a16:creationId xmlns:a16="http://schemas.microsoft.com/office/drawing/2014/main" id="{00000000-0008-0000-0300-0000A8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" y="141"/>
                <a:ext cx="0" cy="4"/>
              </a:xfrm>
              <a:custGeom>
                <a:avLst/>
                <a:gdLst>
                  <a:gd name="T0" fmla="*/ 0 h 4"/>
                  <a:gd name="T1" fmla="*/ 3 h 4"/>
                  <a:gd name="T2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0"/>
                    </a:moveTo>
                    <a:lnTo>
                      <a:pt x="0" y="3"/>
                    </a:lnTo>
                    <a:lnTo>
                      <a:pt x="0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49" name="Freeform 1581">
                <a:extLst>
                  <a:ext uri="{FF2B5EF4-FFF2-40B4-BE49-F238E27FC236}">
                    <a16:creationId xmlns:a16="http://schemas.microsoft.com/office/drawing/2014/main" id="{00000000-0008-0000-0300-0000A9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" y="139"/>
                <a:ext cx="4" cy="6"/>
              </a:xfrm>
              <a:custGeom>
                <a:avLst/>
                <a:gdLst>
                  <a:gd name="T0" fmla="*/ 0 w 4"/>
                  <a:gd name="T1" fmla="*/ 6 h 6"/>
                  <a:gd name="T2" fmla="*/ 0 w 4"/>
                  <a:gd name="T3" fmla="*/ 6 h 6"/>
                  <a:gd name="T4" fmla="*/ 1 w 4"/>
                  <a:gd name="T5" fmla="*/ 4 h 6"/>
                  <a:gd name="T6" fmla="*/ 2 w 4"/>
                  <a:gd name="T7" fmla="*/ 2 h 6"/>
                  <a:gd name="T8" fmla="*/ 3 w 4"/>
                  <a:gd name="T9" fmla="*/ 0 h 6"/>
                  <a:gd name="T10" fmla="*/ 4 w 4"/>
                  <a:gd name="T11" fmla="*/ 0 h 6"/>
                  <a:gd name="T12" fmla="*/ 4 w 4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0" y="6"/>
                    </a:moveTo>
                    <a:lnTo>
                      <a:pt x="0" y="6"/>
                    </a:lnTo>
                    <a:lnTo>
                      <a:pt x="1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50" name="Freeform 1582">
                <a:extLst>
                  <a:ext uri="{FF2B5EF4-FFF2-40B4-BE49-F238E27FC236}">
                    <a16:creationId xmlns:a16="http://schemas.microsoft.com/office/drawing/2014/main" id="{00000000-0008-0000-0300-0000AA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" y="139"/>
                <a:ext cx="2" cy="7"/>
              </a:xfrm>
              <a:custGeom>
                <a:avLst/>
                <a:gdLst>
                  <a:gd name="T0" fmla="*/ 0 w 2"/>
                  <a:gd name="T1" fmla="*/ 0 h 7"/>
                  <a:gd name="T2" fmla="*/ 1 w 2"/>
                  <a:gd name="T3" fmla="*/ 0 h 7"/>
                  <a:gd name="T4" fmla="*/ 1 w 2"/>
                  <a:gd name="T5" fmla="*/ 2 h 7"/>
                  <a:gd name="T6" fmla="*/ 2 w 2"/>
                  <a:gd name="T7" fmla="*/ 4 h 7"/>
                  <a:gd name="T8" fmla="*/ 2 w 2"/>
                  <a:gd name="T9" fmla="*/ 5 h 7"/>
                  <a:gd name="T10" fmla="*/ 2 w 2"/>
                  <a:gd name="T11" fmla="*/ 6 h 7"/>
                  <a:gd name="T12" fmla="*/ 2 w 2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7">
                    <a:moveTo>
                      <a:pt x="0" y="0"/>
                    </a:moveTo>
                    <a:lnTo>
                      <a:pt x="1" y="0"/>
                    </a:lnTo>
                    <a:lnTo>
                      <a:pt x="1" y="2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2" y="7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51" name="Freeform 1583">
                <a:extLst>
                  <a:ext uri="{FF2B5EF4-FFF2-40B4-BE49-F238E27FC236}">
                    <a16:creationId xmlns:a16="http://schemas.microsoft.com/office/drawing/2014/main" id="{00000000-0008-0000-0300-0000AB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" y="14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2 h 2"/>
                  <a:gd name="T4" fmla="*/ 0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52" name="Freeform 1584">
                <a:extLst>
                  <a:ext uri="{FF2B5EF4-FFF2-40B4-BE49-F238E27FC236}">
                    <a16:creationId xmlns:a16="http://schemas.microsoft.com/office/drawing/2014/main" id="{00000000-0008-0000-0300-0000AC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14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1" y="2"/>
                    </a:lnTo>
                    <a:lnTo>
                      <a:pt x="2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53" name="Freeform 1585">
                <a:extLst>
                  <a:ext uri="{FF2B5EF4-FFF2-40B4-BE49-F238E27FC236}">
                    <a16:creationId xmlns:a16="http://schemas.microsoft.com/office/drawing/2014/main" id="{00000000-0008-0000-0300-0000AD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" y="142"/>
                <a:ext cx="8" cy="5"/>
              </a:xfrm>
              <a:custGeom>
                <a:avLst/>
                <a:gdLst>
                  <a:gd name="T0" fmla="*/ 1 w 8"/>
                  <a:gd name="T1" fmla="*/ 5 h 5"/>
                  <a:gd name="T2" fmla="*/ 1 w 8"/>
                  <a:gd name="T3" fmla="*/ 4 h 5"/>
                  <a:gd name="T4" fmla="*/ 1 w 8"/>
                  <a:gd name="T5" fmla="*/ 3 h 5"/>
                  <a:gd name="T6" fmla="*/ 1 w 8"/>
                  <a:gd name="T7" fmla="*/ 3 h 5"/>
                  <a:gd name="T8" fmla="*/ 0 w 8"/>
                  <a:gd name="T9" fmla="*/ 2 h 5"/>
                  <a:gd name="T10" fmla="*/ 0 w 8"/>
                  <a:gd name="T11" fmla="*/ 1 h 5"/>
                  <a:gd name="T12" fmla="*/ 0 w 8"/>
                  <a:gd name="T13" fmla="*/ 0 h 5"/>
                  <a:gd name="T14" fmla="*/ 1 w 8"/>
                  <a:gd name="T15" fmla="*/ 0 h 5"/>
                  <a:gd name="T16" fmla="*/ 4 w 8"/>
                  <a:gd name="T17" fmla="*/ 0 h 5"/>
                  <a:gd name="T18" fmla="*/ 5 w 8"/>
                  <a:gd name="T19" fmla="*/ 0 h 5"/>
                  <a:gd name="T20" fmla="*/ 5 w 8"/>
                  <a:gd name="T21" fmla="*/ 1 h 5"/>
                  <a:gd name="T22" fmla="*/ 5 w 8"/>
                  <a:gd name="T23" fmla="*/ 2 h 5"/>
                  <a:gd name="T24" fmla="*/ 7 w 8"/>
                  <a:gd name="T25" fmla="*/ 2 h 5"/>
                  <a:gd name="T26" fmla="*/ 8 w 8"/>
                  <a:gd name="T27" fmla="*/ 2 h 5"/>
                  <a:gd name="T28" fmla="*/ 7 w 8"/>
                  <a:gd name="T2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" h="5">
                    <a:moveTo>
                      <a:pt x="1" y="5"/>
                    </a:move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7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54" name="Freeform 1586">
                <a:extLst>
                  <a:ext uri="{FF2B5EF4-FFF2-40B4-BE49-F238E27FC236}">
                    <a16:creationId xmlns:a16="http://schemas.microsoft.com/office/drawing/2014/main" id="{00000000-0008-0000-0300-0000AE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" y="144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1 h 3"/>
                  <a:gd name="T4" fmla="*/ 2 w 3"/>
                  <a:gd name="T5" fmla="*/ 3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1"/>
                    </a:lnTo>
                    <a:lnTo>
                      <a:pt x="2" y="3"/>
                    </a:lnTo>
                    <a:lnTo>
                      <a:pt x="3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55" name="Freeform 1587">
                <a:extLst>
                  <a:ext uri="{FF2B5EF4-FFF2-40B4-BE49-F238E27FC236}">
                    <a16:creationId xmlns:a16="http://schemas.microsoft.com/office/drawing/2014/main" id="{00000000-0008-0000-0300-0000AF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" y="141"/>
                <a:ext cx="2" cy="7"/>
              </a:xfrm>
              <a:custGeom>
                <a:avLst/>
                <a:gdLst>
                  <a:gd name="T0" fmla="*/ 0 w 2"/>
                  <a:gd name="T1" fmla="*/ 7 h 7"/>
                  <a:gd name="T2" fmla="*/ 0 w 2"/>
                  <a:gd name="T3" fmla="*/ 4 h 7"/>
                  <a:gd name="T4" fmla="*/ 0 w 2"/>
                  <a:gd name="T5" fmla="*/ 2 h 7"/>
                  <a:gd name="T6" fmla="*/ 0 w 2"/>
                  <a:gd name="T7" fmla="*/ 2 h 7"/>
                  <a:gd name="T8" fmla="*/ 0 w 2"/>
                  <a:gd name="T9" fmla="*/ 1 h 7"/>
                  <a:gd name="T10" fmla="*/ 0 w 2"/>
                  <a:gd name="T11" fmla="*/ 0 h 7"/>
                  <a:gd name="T12" fmla="*/ 1 w 2"/>
                  <a:gd name="T13" fmla="*/ 2 h 7"/>
                  <a:gd name="T14" fmla="*/ 1 w 2"/>
                  <a:gd name="T15" fmla="*/ 2 h 7"/>
                  <a:gd name="T16" fmla="*/ 2 w 2"/>
                  <a:gd name="T1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7">
                    <a:moveTo>
                      <a:pt x="0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56" name="Freeform 1588">
                <a:extLst>
                  <a:ext uri="{FF2B5EF4-FFF2-40B4-BE49-F238E27FC236}">
                    <a16:creationId xmlns:a16="http://schemas.microsoft.com/office/drawing/2014/main" id="{00000000-0008-0000-0300-0000B0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" y="146"/>
                <a:ext cx="4" cy="2"/>
              </a:xfrm>
              <a:custGeom>
                <a:avLst/>
                <a:gdLst>
                  <a:gd name="T0" fmla="*/ 0 w 4"/>
                  <a:gd name="T1" fmla="*/ 1 h 2"/>
                  <a:gd name="T2" fmla="*/ 2 w 4"/>
                  <a:gd name="T3" fmla="*/ 1 h 2"/>
                  <a:gd name="T4" fmla="*/ 3 w 4"/>
                  <a:gd name="T5" fmla="*/ 1 h 2"/>
                  <a:gd name="T6" fmla="*/ 4 w 4"/>
                  <a:gd name="T7" fmla="*/ 2 h 2"/>
                  <a:gd name="T8" fmla="*/ 4 w 4"/>
                  <a:gd name="T9" fmla="*/ 1 h 2"/>
                  <a:gd name="T10" fmla="*/ 4 w 4"/>
                  <a:gd name="T11" fmla="*/ 1 h 2"/>
                  <a:gd name="T12" fmla="*/ 3 w 4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0" y="1"/>
                    </a:moveTo>
                    <a:lnTo>
                      <a:pt x="2" y="1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57" name="Freeform 1589">
                <a:extLst>
                  <a:ext uri="{FF2B5EF4-FFF2-40B4-BE49-F238E27FC236}">
                    <a16:creationId xmlns:a16="http://schemas.microsoft.com/office/drawing/2014/main" id="{00000000-0008-0000-0300-0000B1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" y="148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58" name="Freeform 1590">
                <a:extLst>
                  <a:ext uri="{FF2B5EF4-FFF2-40B4-BE49-F238E27FC236}">
                    <a16:creationId xmlns:a16="http://schemas.microsoft.com/office/drawing/2014/main" id="{00000000-0008-0000-0300-0000B2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" y="146"/>
                <a:ext cx="0" cy="3"/>
              </a:xfrm>
              <a:custGeom>
                <a:avLst/>
                <a:gdLst>
                  <a:gd name="T0" fmla="*/ 0 h 3"/>
                  <a:gd name="T1" fmla="*/ 1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59" name="Freeform 1591">
                <a:extLst>
                  <a:ext uri="{FF2B5EF4-FFF2-40B4-BE49-F238E27FC236}">
                    <a16:creationId xmlns:a16="http://schemas.microsoft.com/office/drawing/2014/main" id="{00000000-0008-0000-0300-0000B3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" y="146"/>
                <a:ext cx="4" cy="4"/>
              </a:xfrm>
              <a:custGeom>
                <a:avLst/>
                <a:gdLst>
                  <a:gd name="T0" fmla="*/ 0 w 4"/>
                  <a:gd name="T1" fmla="*/ 1 h 4"/>
                  <a:gd name="T2" fmla="*/ 1 w 4"/>
                  <a:gd name="T3" fmla="*/ 2 h 4"/>
                  <a:gd name="T4" fmla="*/ 1 w 4"/>
                  <a:gd name="T5" fmla="*/ 2 h 4"/>
                  <a:gd name="T6" fmla="*/ 2 w 4"/>
                  <a:gd name="T7" fmla="*/ 1 h 4"/>
                  <a:gd name="T8" fmla="*/ 2 w 4"/>
                  <a:gd name="T9" fmla="*/ 0 h 4"/>
                  <a:gd name="T10" fmla="*/ 4 w 4"/>
                  <a:gd name="T11" fmla="*/ 0 h 4"/>
                  <a:gd name="T12" fmla="*/ 4 w 4"/>
                  <a:gd name="T13" fmla="*/ 1 h 4"/>
                  <a:gd name="T14" fmla="*/ 3 w 4"/>
                  <a:gd name="T15" fmla="*/ 2 h 4"/>
                  <a:gd name="T16" fmla="*/ 3 w 4"/>
                  <a:gd name="T17" fmla="*/ 3 h 4"/>
                  <a:gd name="T18" fmla="*/ 3 w 4"/>
                  <a:gd name="T1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4">
                    <a:moveTo>
                      <a:pt x="0" y="1"/>
                    </a:moveTo>
                    <a:lnTo>
                      <a:pt x="1" y="2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60" name="Freeform 1592">
                <a:extLst>
                  <a:ext uri="{FF2B5EF4-FFF2-40B4-BE49-F238E27FC236}">
                    <a16:creationId xmlns:a16="http://schemas.microsoft.com/office/drawing/2014/main" id="{00000000-0008-0000-0300-0000B4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" y="1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61" name="Line 1593">
                <a:extLst>
                  <a:ext uri="{FF2B5EF4-FFF2-40B4-BE49-F238E27FC236}">
                    <a16:creationId xmlns:a16="http://schemas.microsoft.com/office/drawing/2014/main" id="{00000000-0008-0000-0300-0000B503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3" y="151"/>
                <a:ext cx="0" cy="1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62" name="Freeform 1594">
                <a:extLst>
                  <a:ext uri="{FF2B5EF4-FFF2-40B4-BE49-F238E27FC236}">
                    <a16:creationId xmlns:a16="http://schemas.microsoft.com/office/drawing/2014/main" id="{00000000-0008-0000-0300-0000B6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" y="128"/>
                <a:ext cx="12" cy="27"/>
              </a:xfrm>
              <a:custGeom>
                <a:avLst/>
                <a:gdLst>
                  <a:gd name="T0" fmla="*/ 0 w 12"/>
                  <a:gd name="T1" fmla="*/ 27 h 27"/>
                  <a:gd name="T2" fmla="*/ 5 w 12"/>
                  <a:gd name="T3" fmla="*/ 26 h 27"/>
                  <a:gd name="T4" fmla="*/ 7 w 12"/>
                  <a:gd name="T5" fmla="*/ 26 h 27"/>
                  <a:gd name="T6" fmla="*/ 8 w 12"/>
                  <a:gd name="T7" fmla="*/ 26 h 27"/>
                  <a:gd name="T8" fmla="*/ 11 w 12"/>
                  <a:gd name="T9" fmla="*/ 24 h 27"/>
                  <a:gd name="T10" fmla="*/ 8 w 12"/>
                  <a:gd name="T11" fmla="*/ 22 h 27"/>
                  <a:gd name="T12" fmla="*/ 9 w 12"/>
                  <a:gd name="T13" fmla="*/ 20 h 27"/>
                  <a:gd name="T14" fmla="*/ 9 w 12"/>
                  <a:gd name="T15" fmla="*/ 19 h 27"/>
                  <a:gd name="T16" fmla="*/ 8 w 12"/>
                  <a:gd name="T17" fmla="*/ 16 h 27"/>
                  <a:gd name="T18" fmla="*/ 8 w 12"/>
                  <a:gd name="T19" fmla="*/ 15 h 27"/>
                  <a:gd name="T20" fmla="*/ 9 w 12"/>
                  <a:gd name="T21" fmla="*/ 14 h 27"/>
                  <a:gd name="T22" fmla="*/ 11 w 12"/>
                  <a:gd name="T23" fmla="*/ 13 h 27"/>
                  <a:gd name="T24" fmla="*/ 12 w 12"/>
                  <a:gd name="T25" fmla="*/ 13 h 27"/>
                  <a:gd name="T26" fmla="*/ 12 w 12"/>
                  <a:gd name="T27" fmla="*/ 12 h 27"/>
                  <a:gd name="T28" fmla="*/ 12 w 12"/>
                  <a:gd name="T29" fmla="*/ 12 h 27"/>
                  <a:gd name="T30" fmla="*/ 12 w 12"/>
                  <a:gd name="T31" fmla="*/ 12 h 27"/>
                  <a:gd name="T32" fmla="*/ 11 w 12"/>
                  <a:gd name="T33" fmla="*/ 8 h 27"/>
                  <a:gd name="T34" fmla="*/ 11 w 12"/>
                  <a:gd name="T35" fmla="*/ 7 h 27"/>
                  <a:gd name="T36" fmla="*/ 9 w 12"/>
                  <a:gd name="T37" fmla="*/ 9 h 27"/>
                  <a:gd name="T38" fmla="*/ 8 w 12"/>
                  <a:gd name="T39" fmla="*/ 9 h 27"/>
                  <a:gd name="T40" fmla="*/ 10 w 12"/>
                  <a:gd name="T41" fmla="*/ 6 h 27"/>
                  <a:gd name="T42" fmla="*/ 10 w 12"/>
                  <a:gd name="T43" fmla="*/ 6 h 27"/>
                  <a:gd name="T44" fmla="*/ 11 w 12"/>
                  <a:gd name="T45" fmla="*/ 5 h 27"/>
                  <a:gd name="T46" fmla="*/ 9 w 12"/>
                  <a:gd name="T47" fmla="*/ 4 h 27"/>
                  <a:gd name="T48" fmla="*/ 7 w 12"/>
                  <a:gd name="T49" fmla="*/ 7 h 27"/>
                  <a:gd name="T50" fmla="*/ 6 w 12"/>
                  <a:gd name="T51" fmla="*/ 6 h 27"/>
                  <a:gd name="T52" fmla="*/ 7 w 12"/>
                  <a:gd name="T53" fmla="*/ 4 h 27"/>
                  <a:gd name="T54" fmla="*/ 8 w 12"/>
                  <a:gd name="T55" fmla="*/ 1 h 27"/>
                  <a:gd name="T56" fmla="*/ 7 w 12"/>
                  <a:gd name="T5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" h="27">
                    <a:moveTo>
                      <a:pt x="0" y="27"/>
                    </a:moveTo>
                    <a:lnTo>
                      <a:pt x="5" y="26"/>
                    </a:lnTo>
                    <a:lnTo>
                      <a:pt x="7" y="26"/>
                    </a:lnTo>
                    <a:lnTo>
                      <a:pt x="8" y="26"/>
                    </a:lnTo>
                    <a:lnTo>
                      <a:pt x="11" y="24"/>
                    </a:lnTo>
                    <a:lnTo>
                      <a:pt x="8" y="22"/>
                    </a:lnTo>
                    <a:lnTo>
                      <a:pt x="9" y="20"/>
                    </a:lnTo>
                    <a:lnTo>
                      <a:pt x="9" y="19"/>
                    </a:lnTo>
                    <a:lnTo>
                      <a:pt x="8" y="16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1" y="8"/>
                    </a:lnTo>
                    <a:lnTo>
                      <a:pt x="11" y="7"/>
                    </a:lnTo>
                    <a:lnTo>
                      <a:pt x="9" y="9"/>
                    </a:lnTo>
                    <a:lnTo>
                      <a:pt x="8" y="9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1" y="5"/>
                    </a:lnTo>
                    <a:lnTo>
                      <a:pt x="9" y="4"/>
                    </a:lnTo>
                    <a:lnTo>
                      <a:pt x="7" y="7"/>
                    </a:lnTo>
                    <a:lnTo>
                      <a:pt x="6" y="6"/>
                    </a:lnTo>
                    <a:lnTo>
                      <a:pt x="7" y="4"/>
                    </a:lnTo>
                    <a:lnTo>
                      <a:pt x="8" y="1"/>
                    </a:lnTo>
                    <a:lnTo>
                      <a:pt x="7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63" name="Freeform 1595">
                <a:extLst>
                  <a:ext uri="{FF2B5EF4-FFF2-40B4-BE49-F238E27FC236}">
                    <a16:creationId xmlns:a16="http://schemas.microsoft.com/office/drawing/2014/main" id="{00000000-0008-0000-0300-0000B7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" y="152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64" name="Freeform 1596">
                <a:extLst>
                  <a:ext uri="{FF2B5EF4-FFF2-40B4-BE49-F238E27FC236}">
                    <a16:creationId xmlns:a16="http://schemas.microsoft.com/office/drawing/2014/main" id="{00000000-0008-0000-0300-0000B8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" y="149"/>
                <a:ext cx="6" cy="7"/>
              </a:xfrm>
              <a:custGeom>
                <a:avLst/>
                <a:gdLst>
                  <a:gd name="T0" fmla="*/ 6 w 6"/>
                  <a:gd name="T1" fmla="*/ 1 h 7"/>
                  <a:gd name="T2" fmla="*/ 5 w 6"/>
                  <a:gd name="T3" fmla="*/ 1 h 7"/>
                  <a:gd name="T4" fmla="*/ 5 w 6"/>
                  <a:gd name="T5" fmla="*/ 1 h 7"/>
                  <a:gd name="T6" fmla="*/ 3 w 6"/>
                  <a:gd name="T7" fmla="*/ 0 h 7"/>
                  <a:gd name="T8" fmla="*/ 0 w 6"/>
                  <a:gd name="T9" fmla="*/ 1 h 7"/>
                  <a:gd name="T10" fmla="*/ 0 w 6"/>
                  <a:gd name="T11" fmla="*/ 2 h 7"/>
                  <a:gd name="T12" fmla="*/ 0 w 6"/>
                  <a:gd name="T13" fmla="*/ 2 h 7"/>
                  <a:gd name="T14" fmla="*/ 2 w 6"/>
                  <a:gd name="T15" fmla="*/ 3 h 7"/>
                  <a:gd name="T16" fmla="*/ 4 w 6"/>
                  <a:gd name="T17" fmla="*/ 4 h 7"/>
                  <a:gd name="T18" fmla="*/ 4 w 6"/>
                  <a:gd name="T19" fmla="*/ 5 h 7"/>
                  <a:gd name="T20" fmla="*/ 4 w 6"/>
                  <a:gd name="T21" fmla="*/ 6 h 7"/>
                  <a:gd name="T22" fmla="*/ 3 w 6"/>
                  <a:gd name="T2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7">
                    <a:moveTo>
                      <a:pt x="6" y="1"/>
                    </a:moveTo>
                    <a:lnTo>
                      <a:pt x="5" y="1"/>
                    </a:lnTo>
                    <a:lnTo>
                      <a:pt x="5" y="1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4" y="6"/>
                    </a:lnTo>
                    <a:lnTo>
                      <a:pt x="3" y="7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65" name="Line 1597">
                <a:extLst>
                  <a:ext uri="{FF2B5EF4-FFF2-40B4-BE49-F238E27FC236}">
                    <a16:creationId xmlns:a16="http://schemas.microsoft.com/office/drawing/2014/main" id="{00000000-0008-0000-0300-0000B903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6" y="156"/>
                <a:ext cx="5" cy="1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66" name="Line 1598">
                <a:extLst>
                  <a:ext uri="{FF2B5EF4-FFF2-40B4-BE49-F238E27FC236}">
                    <a16:creationId xmlns:a16="http://schemas.microsoft.com/office/drawing/2014/main" id="{00000000-0008-0000-0300-0000BA03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8" y="158"/>
                <a:ext cx="1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67" name="Freeform 1599">
                <a:extLst>
                  <a:ext uri="{FF2B5EF4-FFF2-40B4-BE49-F238E27FC236}">
                    <a16:creationId xmlns:a16="http://schemas.microsoft.com/office/drawing/2014/main" id="{00000000-0008-0000-0300-0000BB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" y="158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68" name="Freeform 1600">
                <a:extLst>
                  <a:ext uri="{FF2B5EF4-FFF2-40B4-BE49-F238E27FC236}">
                    <a16:creationId xmlns:a16="http://schemas.microsoft.com/office/drawing/2014/main" id="{00000000-0008-0000-0300-0000BC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" y="158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1 h 3"/>
                  <a:gd name="T4" fmla="*/ 0 w 1"/>
                  <a:gd name="T5" fmla="*/ 0 h 3"/>
                  <a:gd name="T6" fmla="*/ 0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69" name="Line 1601">
                <a:extLst>
                  <a:ext uri="{FF2B5EF4-FFF2-40B4-BE49-F238E27FC236}">
                    <a16:creationId xmlns:a16="http://schemas.microsoft.com/office/drawing/2014/main" id="{00000000-0008-0000-0300-0000BD03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7" y="161"/>
                <a:ext cx="0" cy="1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70" name="Freeform 1602">
                <a:extLst>
                  <a:ext uri="{FF2B5EF4-FFF2-40B4-BE49-F238E27FC236}">
                    <a16:creationId xmlns:a16="http://schemas.microsoft.com/office/drawing/2014/main" id="{00000000-0008-0000-0300-0000BE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" y="132"/>
                <a:ext cx="18" cy="32"/>
              </a:xfrm>
              <a:custGeom>
                <a:avLst/>
                <a:gdLst>
                  <a:gd name="T0" fmla="*/ 0 w 18"/>
                  <a:gd name="T1" fmla="*/ 32 h 32"/>
                  <a:gd name="T2" fmla="*/ 1 w 18"/>
                  <a:gd name="T3" fmla="*/ 31 h 32"/>
                  <a:gd name="T4" fmla="*/ 2 w 18"/>
                  <a:gd name="T5" fmla="*/ 29 h 32"/>
                  <a:gd name="T6" fmla="*/ 2 w 18"/>
                  <a:gd name="T7" fmla="*/ 29 h 32"/>
                  <a:gd name="T8" fmla="*/ 3 w 18"/>
                  <a:gd name="T9" fmla="*/ 28 h 32"/>
                  <a:gd name="T10" fmla="*/ 4 w 18"/>
                  <a:gd name="T11" fmla="*/ 26 h 32"/>
                  <a:gd name="T12" fmla="*/ 3 w 18"/>
                  <a:gd name="T13" fmla="*/ 26 h 32"/>
                  <a:gd name="T14" fmla="*/ 2 w 18"/>
                  <a:gd name="T15" fmla="*/ 26 h 32"/>
                  <a:gd name="T16" fmla="*/ 3 w 18"/>
                  <a:gd name="T17" fmla="*/ 26 h 32"/>
                  <a:gd name="T18" fmla="*/ 4 w 18"/>
                  <a:gd name="T19" fmla="*/ 25 h 32"/>
                  <a:gd name="T20" fmla="*/ 4 w 18"/>
                  <a:gd name="T21" fmla="*/ 25 h 32"/>
                  <a:gd name="T22" fmla="*/ 6 w 18"/>
                  <a:gd name="T23" fmla="*/ 24 h 32"/>
                  <a:gd name="T24" fmla="*/ 7 w 18"/>
                  <a:gd name="T25" fmla="*/ 24 h 32"/>
                  <a:gd name="T26" fmla="*/ 8 w 18"/>
                  <a:gd name="T27" fmla="*/ 23 h 32"/>
                  <a:gd name="T28" fmla="*/ 9 w 18"/>
                  <a:gd name="T29" fmla="*/ 23 h 32"/>
                  <a:gd name="T30" fmla="*/ 10 w 18"/>
                  <a:gd name="T31" fmla="*/ 22 h 32"/>
                  <a:gd name="T32" fmla="*/ 11 w 18"/>
                  <a:gd name="T33" fmla="*/ 22 h 32"/>
                  <a:gd name="T34" fmla="*/ 12 w 18"/>
                  <a:gd name="T35" fmla="*/ 22 h 32"/>
                  <a:gd name="T36" fmla="*/ 14 w 18"/>
                  <a:gd name="T37" fmla="*/ 22 h 32"/>
                  <a:gd name="T38" fmla="*/ 14 w 18"/>
                  <a:gd name="T39" fmla="*/ 23 h 32"/>
                  <a:gd name="T40" fmla="*/ 15 w 18"/>
                  <a:gd name="T41" fmla="*/ 24 h 32"/>
                  <a:gd name="T42" fmla="*/ 16 w 18"/>
                  <a:gd name="T43" fmla="*/ 24 h 32"/>
                  <a:gd name="T44" fmla="*/ 16 w 18"/>
                  <a:gd name="T45" fmla="*/ 24 h 32"/>
                  <a:gd name="T46" fmla="*/ 16 w 18"/>
                  <a:gd name="T47" fmla="*/ 24 h 32"/>
                  <a:gd name="T48" fmla="*/ 16 w 18"/>
                  <a:gd name="T49" fmla="*/ 23 h 32"/>
                  <a:gd name="T50" fmla="*/ 15 w 18"/>
                  <a:gd name="T51" fmla="*/ 22 h 32"/>
                  <a:gd name="T52" fmla="*/ 15 w 18"/>
                  <a:gd name="T53" fmla="*/ 22 h 32"/>
                  <a:gd name="T54" fmla="*/ 15 w 18"/>
                  <a:gd name="T55" fmla="*/ 22 h 32"/>
                  <a:gd name="T56" fmla="*/ 12 w 18"/>
                  <a:gd name="T57" fmla="*/ 20 h 32"/>
                  <a:gd name="T58" fmla="*/ 13 w 18"/>
                  <a:gd name="T59" fmla="*/ 18 h 32"/>
                  <a:gd name="T60" fmla="*/ 13 w 18"/>
                  <a:gd name="T61" fmla="*/ 17 h 32"/>
                  <a:gd name="T62" fmla="*/ 11 w 18"/>
                  <a:gd name="T63" fmla="*/ 17 h 32"/>
                  <a:gd name="T64" fmla="*/ 10 w 18"/>
                  <a:gd name="T65" fmla="*/ 17 h 32"/>
                  <a:gd name="T66" fmla="*/ 10 w 18"/>
                  <a:gd name="T67" fmla="*/ 17 h 32"/>
                  <a:gd name="T68" fmla="*/ 10 w 18"/>
                  <a:gd name="T69" fmla="*/ 16 h 32"/>
                  <a:gd name="T70" fmla="*/ 11 w 18"/>
                  <a:gd name="T71" fmla="*/ 13 h 32"/>
                  <a:gd name="T72" fmla="*/ 13 w 18"/>
                  <a:gd name="T73" fmla="*/ 9 h 32"/>
                  <a:gd name="T74" fmla="*/ 14 w 18"/>
                  <a:gd name="T75" fmla="*/ 7 h 32"/>
                  <a:gd name="T76" fmla="*/ 15 w 18"/>
                  <a:gd name="T77" fmla="*/ 7 h 32"/>
                  <a:gd name="T78" fmla="*/ 14 w 18"/>
                  <a:gd name="T79" fmla="*/ 5 h 32"/>
                  <a:gd name="T80" fmla="*/ 13 w 18"/>
                  <a:gd name="T81" fmla="*/ 2 h 32"/>
                  <a:gd name="T82" fmla="*/ 15 w 18"/>
                  <a:gd name="T83" fmla="*/ 2 h 32"/>
                  <a:gd name="T84" fmla="*/ 17 w 18"/>
                  <a:gd name="T85" fmla="*/ 0 h 32"/>
                  <a:gd name="T86" fmla="*/ 18 w 18"/>
                  <a:gd name="T87" fmla="*/ 2 h 32"/>
                  <a:gd name="T88" fmla="*/ 18 w 18"/>
                  <a:gd name="T89" fmla="*/ 5 h 32"/>
                  <a:gd name="T90" fmla="*/ 17 w 18"/>
                  <a:gd name="T91" fmla="*/ 6 h 32"/>
                  <a:gd name="T92" fmla="*/ 16 w 18"/>
                  <a:gd name="T93" fmla="*/ 8 h 32"/>
                  <a:gd name="T94" fmla="*/ 16 w 18"/>
                  <a:gd name="T95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8" h="32">
                    <a:moveTo>
                      <a:pt x="0" y="32"/>
                    </a:moveTo>
                    <a:lnTo>
                      <a:pt x="1" y="31"/>
                    </a:lnTo>
                    <a:lnTo>
                      <a:pt x="2" y="29"/>
                    </a:lnTo>
                    <a:lnTo>
                      <a:pt x="2" y="29"/>
                    </a:lnTo>
                    <a:lnTo>
                      <a:pt x="3" y="28"/>
                    </a:lnTo>
                    <a:lnTo>
                      <a:pt x="4" y="26"/>
                    </a:lnTo>
                    <a:lnTo>
                      <a:pt x="3" y="26"/>
                    </a:lnTo>
                    <a:lnTo>
                      <a:pt x="2" y="26"/>
                    </a:lnTo>
                    <a:lnTo>
                      <a:pt x="3" y="26"/>
                    </a:lnTo>
                    <a:lnTo>
                      <a:pt x="4" y="25"/>
                    </a:lnTo>
                    <a:lnTo>
                      <a:pt x="4" y="25"/>
                    </a:lnTo>
                    <a:lnTo>
                      <a:pt x="6" y="24"/>
                    </a:lnTo>
                    <a:lnTo>
                      <a:pt x="7" y="24"/>
                    </a:lnTo>
                    <a:lnTo>
                      <a:pt x="8" y="23"/>
                    </a:lnTo>
                    <a:lnTo>
                      <a:pt x="9" y="23"/>
                    </a:lnTo>
                    <a:lnTo>
                      <a:pt x="10" y="22"/>
                    </a:lnTo>
                    <a:lnTo>
                      <a:pt x="11" y="22"/>
                    </a:lnTo>
                    <a:lnTo>
                      <a:pt x="12" y="22"/>
                    </a:lnTo>
                    <a:lnTo>
                      <a:pt x="14" y="22"/>
                    </a:lnTo>
                    <a:lnTo>
                      <a:pt x="14" y="23"/>
                    </a:lnTo>
                    <a:lnTo>
                      <a:pt x="15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3"/>
                    </a:lnTo>
                    <a:lnTo>
                      <a:pt x="15" y="22"/>
                    </a:lnTo>
                    <a:lnTo>
                      <a:pt x="15" y="22"/>
                    </a:lnTo>
                    <a:lnTo>
                      <a:pt x="15" y="22"/>
                    </a:lnTo>
                    <a:lnTo>
                      <a:pt x="12" y="20"/>
                    </a:lnTo>
                    <a:lnTo>
                      <a:pt x="13" y="18"/>
                    </a:lnTo>
                    <a:lnTo>
                      <a:pt x="13" y="17"/>
                    </a:lnTo>
                    <a:lnTo>
                      <a:pt x="11" y="17"/>
                    </a:lnTo>
                    <a:lnTo>
                      <a:pt x="10" y="17"/>
                    </a:lnTo>
                    <a:lnTo>
                      <a:pt x="10" y="17"/>
                    </a:lnTo>
                    <a:lnTo>
                      <a:pt x="10" y="16"/>
                    </a:lnTo>
                    <a:lnTo>
                      <a:pt x="11" y="13"/>
                    </a:lnTo>
                    <a:lnTo>
                      <a:pt x="13" y="9"/>
                    </a:lnTo>
                    <a:lnTo>
                      <a:pt x="14" y="7"/>
                    </a:lnTo>
                    <a:lnTo>
                      <a:pt x="15" y="7"/>
                    </a:lnTo>
                    <a:lnTo>
                      <a:pt x="14" y="5"/>
                    </a:lnTo>
                    <a:lnTo>
                      <a:pt x="13" y="2"/>
                    </a:lnTo>
                    <a:lnTo>
                      <a:pt x="15" y="2"/>
                    </a:lnTo>
                    <a:lnTo>
                      <a:pt x="17" y="0"/>
                    </a:lnTo>
                    <a:lnTo>
                      <a:pt x="18" y="2"/>
                    </a:lnTo>
                    <a:lnTo>
                      <a:pt x="18" y="5"/>
                    </a:lnTo>
                    <a:lnTo>
                      <a:pt x="17" y="6"/>
                    </a:lnTo>
                    <a:lnTo>
                      <a:pt x="16" y="8"/>
                    </a:lnTo>
                    <a:lnTo>
                      <a:pt x="16" y="9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71" name="Freeform 1603">
                <a:extLst>
                  <a:ext uri="{FF2B5EF4-FFF2-40B4-BE49-F238E27FC236}">
                    <a16:creationId xmlns:a16="http://schemas.microsoft.com/office/drawing/2014/main" id="{00000000-0008-0000-0300-0000BF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" y="151"/>
                <a:ext cx="17" cy="13"/>
              </a:xfrm>
              <a:custGeom>
                <a:avLst/>
                <a:gdLst>
                  <a:gd name="T0" fmla="*/ 0 w 17"/>
                  <a:gd name="T1" fmla="*/ 6 h 13"/>
                  <a:gd name="T2" fmla="*/ 1 w 17"/>
                  <a:gd name="T3" fmla="*/ 10 h 13"/>
                  <a:gd name="T4" fmla="*/ 4 w 17"/>
                  <a:gd name="T5" fmla="*/ 9 h 13"/>
                  <a:gd name="T6" fmla="*/ 6 w 17"/>
                  <a:gd name="T7" fmla="*/ 9 h 13"/>
                  <a:gd name="T8" fmla="*/ 6 w 17"/>
                  <a:gd name="T9" fmla="*/ 13 h 13"/>
                  <a:gd name="T10" fmla="*/ 9 w 17"/>
                  <a:gd name="T11" fmla="*/ 13 h 13"/>
                  <a:gd name="T12" fmla="*/ 10 w 17"/>
                  <a:gd name="T13" fmla="*/ 12 h 13"/>
                  <a:gd name="T14" fmla="*/ 9 w 17"/>
                  <a:gd name="T15" fmla="*/ 8 h 13"/>
                  <a:gd name="T16" fmla="*/ 9 w 17"/>
                  <a:gd name="T17" fmla="*/ 8 h 13"/>
                  <a:gd name="T18" fmla="*/ 14 w 17"/>
                  <a:gd name="T19" fmla="*/ 3 h 13"/>
                  <a:gd name="T20" fmla="*/ 15 w 17"/>
                  <a:gd name="T21" fmla="*/ 2 h 13"/>
                  <a:gd name="T22" fmla="*/ 15 w 17"/>
                  <a:gd name="T23" fmla="*/ 1 h 13"/>
                  <a:gd name="T24" fmla="*/ 15 w 17"/>
                  <a:gd name="T25" fmla="*/ 1 h 13"/>
                  <a:gd name="T26" fmla="*/ 17 w 17"/>
                  <a:gd name="T2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13">
                    <a:moveTo>
                      <a:pt x="0" y="6"/>
                    </a:moveTo>
                    <a:lnTo>
                      <a:pt x="1" y="10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6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14" y="3"/>
                    </a:lnTo>
                    <a:lnTo>
                      <a:pt x="15" y="2"/>
                    </a:lnTo>
                    <a:lnTo>
                      <a:pt x="15" y="1"/>
                    </a:lnTo>
                    <a:lnTo>
                      <a:pt x="15" y="1"/>
                    </a:lnTo>
                    <a:lnTo>
                      <a:pt x="17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72" name="Freeform 1604">
                <a:extLst>
                  <a:ext uri="{FF2B5EF4-FFF2-40B4-BE49-F238E27FC236}">
                    <a16:creationId xmlns:a16="http://schemas.microsoft.com/office/drawing/2014/main" id="{00000000-0008-0000-0300-0000C0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" y="158"/>
                <a:ext cx="4" cy="7"/>
              </a:xfrm>
              <a:custGeom>
                <a:avLst/>
                <a:gdLst>
                  <a:gd name="T0" fmla="*/ 4 w 4"/>
                  <a:gd name="T1" fmla="*/ 0 h 7"/>
                  <a:gd name="T2" fmla="*/ 1 w 4"/>
                  <a:gd name="T3" fmla="*/ 2 h 7"/>
                  <a:gd name="T4" fmla="*/ 0 w 4"/>
                  <a:gd name="T5" fmla="*/ 7 h 7"/>
                  <a:gd name="T6" fmla="*/ 1 w 4"/>
                  <a:gd name="T7" fmla="*/ 7 h 7"/>
                  <a:gd name="T8" fmla="*/ 2 w 4"/>
                  <a:gd name="T9" fmla="*/ 7 h 7"/>
                  <a:gd name="T10" fmla="*/ 4 w 4"/>
                  <a:gd name="T11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7">
                    <a:moveTo>
                      <a:pt x="4" y="0"/>
                    </a:moveTo>
                    <a:lnTo>
                      <a:pt x="1" y="2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4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73" name="Freeform 1605">
                <a:extLst>
                  <a:ext uri="{FF2B5EF4-FFF2-40B4-BE49-F238E27FC236}">
                    <a16:creationId xmlns:a16="http://schemas.microsoft.com/office/drawing/2014/main" id="{00000000-0008-0000-0300-0000C1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" y="164"/>
                <a:ext cx="0" cy="2"/>
              </a:xfrm>
              <a:custGeom>
                <a:avLst/>
                <a:gdLst>
                  <a:gd name="T0" fmla="*/ 1 h 2"/>
                  <a:gd name="T1" fmla="*/ 2 h 2"/>
                  <a:gd name="T2" fmla="*/ 0 h 2"/>
                  <a:gd name="T3" fmla="*/ 0 h 2"/>
                  <a:gd name="T4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74" name="Freeform 1606">
                <a:extLst>
                  <a:ext uri="{FF2B5EF4-FFF2-40B4-BE49-F238E27FC236}">
                    <a16:creationId xmlns:a16="http://schemas.microsoft.com/office/drawing/2014/main" id="{00000000-0008-0000-0300-0000C2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" y="16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75" name="Freeform 1607">
                <a:extLst>
                  <a:ext uri="{FF2B5EF4-FFF2-40B4-BE49-F238E27FC236}">
                    <a16:creationId xmlns:a16="http://schemas.microsoft.com/office/drawing/2014/main" id="{00000000-0008-0000-0300-0000C3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" y="163"/>
                <a:ext cx="4" cy="3"/>
              </a:xfrm>
              <a:custGeom>
                <a:avLst/>
                <a:gdLst>
                  <a:gd name="T0" fmla="*/ 4 w 4"/>
                  <a:gd name="T1" fmla="*/ 3 h 3"/>
                  <a:gd name="T2" fmla="*/ 3 w 4"/>
                  <a:gd name="T3" fmla="*/ 3 h 3"/>
                  <a:gd name="T4" fmla="*/ 3 w 4"/>
                  <a:gd name="T5" fmla="*/ 2 h 3"/>
                  <a:gd name="T6" fmla="*/ 3 w 4"/>
                  <a:gd name="T7" fmla="*/ 2 h 3"/>
                  <a:gd name="T8" fmla="*/ 3 w 4"/>
                  <a:gd name="T9" fmla="*/ 1 h 3"/>
                  <a:gd name="T10" fmla="*/ 3 w 4"/>
                  <a:gd name="T11" fmla="*/ 1 h 3"/>
                  <a:gd name="T12" fmla="*/ 3 w 4"/>
                  <a:gd name="T13" fmla="*/ 0 h 3"/>
                  <a:gd name="T14" fmla="*/ 1 w 4"/>
                  <a:gd name="T15" fmla="*/ 1 h 3"/>
                  <a:gd name="T16" fmla="*/ 0 w 4"/>
                  <a:gd name="T17" fmla="*/ 3 h 3"/>
                  <a:gd name="T18" fmla="*/ 1 w 4"/>
                  <a:gd name="T19" fmla="*/ 3 h 3"/>
                  <a:gd name="T20" fmla="*/ 3 w 4"/>
                  <a:gd name="T21" fmla="*/ 3 h 3"/>
                  <a:gd name="T22" fmla="*/ 4 w 4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lnTo>
                      <a:pt x="3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3" y="3"/>
                    </a:lnTo>
                    <a:lnTo>
                      <a:pt x="4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76" name="Freeform 1608">
                <a:extLst>
                  <a:ext uri="{FF2B5EF4-FFF2-40B4-BE49-F238E27FC236}">
                    <a16:creationId xmlns:a16="http://schemas.microsoft.com/office/drawing/2014/main" id="{00000000-0008-0000-0300-0000C4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" y="165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0 w 2"/>
                  <a:gd name="T3" fmla="*/ 2 h 2"/>
                  <a:gd name="T4" fmla="*/ 2 w 2"/>
                  <a:gd name="T5" fmla="*/ 2 h 2"/>
                  <a:gd name="T6" fmla="*/ 1 w 2"/>
                  <a:gd name="T7" fmla="*/ 0 h 2"/>
                  <a:gd name="T8" fmla="*/ 0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77" name="Freeform 1609">
                <a:extLst>
                  <a:ext uri="{FF2B5EF4-FFF2-40B4-BE49-F238E27FC236}">
                    <a16:creationId xmlns:a16="http://schemas.microsoft.com/office/drawing/2014/main" id="{00000000-0008-0000-0300-0000C5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" y="162"/>
                <a:ext cx="2" cy="6"/>
              </a:xfrm>
              <a:custGeom>
                <a:avLst/>
                <a:gdLst>
                  <a:gd name="T0" fmla="*/ 2 w 2"/>
                  <a:gd name="T1" fmla="*/ 0 h 6"/>
                  <a:gd name="T2" fmla="*/ 2 w 2"/>
                  <a:gd name="T3" fmla="*/ 1 h 6"/>
                  <a:gd name="T4" fmla="*/ 1 w 2"/>
                  <a:gd name="T5" fmla="*/ 2 h 6"/>
                  <a:gd name="T6" fmla="*/ 0 w 2"/>
                  <a:gd name="T7" fmla="*/ 5 h 6"/>
                  <a:gd name="T8" fmla="*/ 0 w 2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6">
                    <a:moveTo>
                      <a:pt x="2" y="0"/>
                    </a:moveTo>
                    <a:lnTo>
                      <a:pt x="2" y="1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6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78" name="Freeform 1610">
                <a:extLst>
                  <a:ext uri="{FF2B5EF4-FFF2-40B4-BE49-F238E27FC236}">
                    <a16:creationId xmlns:a16="http://schemas.microsoft.com/office/drawing/2014/main" id="{00000000-0008-0000-0300-0000C6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" y="169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79" name="Freeform 1611">
                <a:extLst>
                  <a:ext uri="{FF2B5EF4-FFF2-40B4-BE49-F238E27FC236}">
                    <a16:creationId xmlns:a16="http://schemas.microsoft.com/office/drawing/2014/main" id="{00000000-0008-0000-0300-0000C7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" y="167"/>
                <a:ext cx="3" cy="3"/>
              </a:xfrm>
              <a:custGeom>
                <a:avLst/>
                <a:gdLst>
                  <a:gd name="T0" fmla="*/ 1 w 3"/>
                  <a:gd name="T1" fmla="*/ 3 h 3"/>
                  <a:gd name="T2" fmla="*/ 3 w 3"/>
                  <a:gd name="T3" fmla="*/ 2 h 3"/>
                  <a:gd name="T4" fmla="*/ 2 w 3"/>
                  <a:gd name="T5" fmla="*/ 0 h 3"/>
                  <a:gd name="T6" fmla="*/ 0 w 3"/>
                  <a:gd name="T7" fmla="*/ 1 h 3"/>
                  <a:gd name="T8" fmla="*/ 1 w 3"/>
                  <a:gd name="T9" fmla="*/ 3 h 3"/>
                  <a:gd name="T10" fmla="*/ 1 w 3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lnTo>
                      <a:pt x="3" y="2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1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80" name="Freeform 1612">
                <a:extLst>
                  <a:ext uri="{FF2B5EF4-FFF2-40B4-BE49-F238E27FC236}">
                    <a16:creationId xmlns:a16="http://schemas.microsoft.com/office/drawing/2014/main" id="{00000000-0008-0000-0300-0000C8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" y="169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2 w 4"/>
                  <a:gd name="T3" fmla="*/ 0 h 1"/>
                  <a:gd name="T4" fmla="*/ 1 w 4"/>
                  <a:gd name="T5" fmla="*/ 1 h 1"/>
                  <a:gd name="T6" fmla="*/ 0 w 4"/>
                  <a:gd name="T7" fmla="*/ 1 h 1"/>
                  <a:gd name="T8" fmla="*/ 0 w 4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2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81" name="Freeform 1613">
                <a:extLst>
                  <a:ext uri="{FF2B5EF4-FFF2-40B4-BE49-F238E27FC236}">
                    <a16:creationId xmlns:a16="http://schemas.microsoft.com/office/drawing/2014/main" id="{00000000-0008-0000-0300-0000C9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" y="17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82" name="Freeform 1614">
                <a:extLst>
                  <a:ext uri="{FF2B5EF4-FFF2-40B4-BE49-F238E27FC236}">
                    <a16:creationId xmlns:a16="http://schemas.microsoft.com/office/drawing/2014/main" id="{00000000-0008-0000-0300-0000CA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" y="170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83" name="Freeform 1615">
                <a:extLst>
                  <a:ext uri="{FF2B5EF4-FFF2-40B4-BE49-F238E27FC236}">
                    <a16:creationId xmlns:a16="http://schemas.microsoft.com/office/drawing/2014/main" id="{00000000-0008-0000-0300-0000CB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" y="167"/>
                <a:ext cx="1" cy="4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4 h 4"/>
                  <a:gd name="T4" fmla="*/ 1 w 1"/>
                  <a:gd name="T5" fmla="*/ 4 h 4"/>
                  <a:gd name="T6" fmla="*/ 0 w 1"/>
                  <a:gd name="T7" fmla="*/ 3 h 4"/>
                  <a:gd name="T8" fmla="*/ 1 w 1"/>
                  <a:gd name="T9" fmla="*/ 2 h 4"/>
                  <a:gd name="T10" fmla="*/ 0 w 1"/>
                  <a:gd name="T11" fmla="*/ 2 h 4"/>
                  <a:gd name="T12" fmla="*/ 1 w 1"/>
                  <a:gd name="T13" fmla="*/ 0 h 4"/>
                  <a:gd name="T14" fmla="*/ 1 w 1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lnTo>
                      <a:pt x="1" y="4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84" name="Freeform 1616">
                <a:extLst>
                  <a:ext uri="{FF2B5EF4-FFF2-40B4-BE49-F238E27FC236}">
                    <a16:creationId xmlns:a16="http://schemas.microsoft.com/office/drawing/2014/main" id="{00000000-0008-0000-0300-0000CC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" y="166"/>
                <a:ext cx="9" cy="6"/>
              </a:xfrm>
              <a:custGeom>
                <a:avLst/>
                <a:gdLst>
                  <a:gd name="T0" fmla="*/ 9 w 9"/>
                  <a:gd name="T1" fmla="*/ 4 h 6"/>
                  <a:gd name="T2" fmla="*/ 9 w 9"/>
                  <a:gd name="T3" fmla="*/ 3 h 6"/>
                  <a:gd name="T4" fmla="*/ 8 w 9"/>
                  <a:gd name="T5" fmla="*/ 1 h 6"/>
                  <a:gd name="T6" fmla="*/ 7 w 9"/>
                  <a:gd name="T7" fmla="*/ 2 h 6"/>
                  <a:gd name="T8" fmla="*/ 4 w 9"/>
                  <a:gd name="T9" fmla="*/ 1 h 6"/>
                  <a:gd name="T10" fmla="*/ 3 w 9"/>
                  <a:gd name="T11" fmla="*/ 0 h 6"/>
                  <a:gd name="T12" fmla="*/ 2 w 9"/>
                  <a:gd name="T13" fmla="*/ 0 h 6"/>
                  <a:gd name="T14" fmla="*/ 1 w 9"/>
                  <a:gd name="T15" fmla="*/ 0 h 6"/>
                  <a:gd name="T16" fmla="*/ 0 w 9"/>
                  <a:gd name="T17" fmla="*/ 2 h 6"/>
                  <a:gd name="T18" fmla="*/ 2 w 9"/>
                  <a:gd name="T19" fmla="*/ 3 h 6"/>
                  <a:gd name="T20" fmla="*/ 2 w 9"/>
                  <a:gd name="T21" fmla="*/ 4 h 6"/>
                  <a:gd name="T22" fmla="*/ 3 w 9"/>
                  <a:gd name="T23" fmla="*/ 4 h 6"/>
                  <a:gd name="T24" fmla="*/ 3 w 9"/>
                  <a:gd name="T25" fmla="*/ 4 h 6"/>
                  <a:gd name="T26" fmla="*/ 3 w 9"/>
                  <a:gd name="T27" fmla="*/ 5 h 6"/>
                  <a:gd name="T28" fmla="*/ 4 w 9"/>
                  <a:gd name="T2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" h="6">
                    <a:moveTo>
                      <a:pt x="9" y="4"/>
                    </a:moveTo>
                    <a:lnTo>
                      <a:pt x="9" y="3"/>
                    </a:lnTo>
                    <a:lnTo>
                      <a:pt x="8" y="1"/>
                    </a:lnTo>
                    <a:lnTo>
                      <a:pt x="7" y="2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4" y="6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85" name="Freeform 1617">
                <a:extLst>
                  <a:ext uri="{FF2B5EF4-FFF2-40B4-BE49-F238E27FC236}">
                    <a16:creationId xmlns:a16="http://schemas.microsoft.com/office/drawing/2014/main" id="{00000000-0008-0000-0300-0000CD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" y="166"/>
                <a:ext cx="2" cy="6"/>
              </a:xfrm>
              <a:custGeom>
                <a:avLst/>
                <a:gdLst>
                  <a:gd name="T0" fmla="*/ 2 w 2"/>
                  <a:gd name="T1" fmla="*/ 0 h 6"/>
                  <a:gd name="T2" fmla="*/ 0 w 2"/>
                  <a:gd name="T3" fmla="*/ 0 h 6"/>
                  <a:gd name="T4" fmla="*/ 0 w 2"/>
                  <a:gd name="T5" fmla="*/ 2 h 6"/>
                  <a:gd name="T6" fmla="*/ 1 w 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6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86" name="Freeform 1618">
                <a:extLst>
                  <a:ext uri="{FF2B5EF4-FFF2-40B4-BE49-F238E27FC236}">
                    <a16:creationId xmlns:a16="http://schemas.microsoft.com/office/drawing/2014/main" id="{00000000-0008-0000-0300-0000CE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" y="171"/>
                <a:ext cx="7" cy="2"/>
              </a:xfrm>
              <a:custGeom>
                <a:avLst/>
                <a:gdLst>
                  <a:gd name="T0" fmla="*/ 0 w 7"/>
                  <a:gd name="T1" fmla="*/ 2 h 2"/>
                  <a:gd name="T2" fmla="*/ 1 w 7"/>
                  <a:gd name="T3" fmla="*/ 1 h 2"/>
                  <a:gd name="T4" fmla="*/ 2 w 7"/>
                  <a:gd name="T5" fmla="*/ 0 h 2"/>
                  <a:gd name="T6" fmla="*/ 3 w 7"/>
                  <a:gd name="T7" fmla="*/ 0 h 2"/>
                  <a:gd name="T8" fmla="*/ 4 w 7"/>
                  <a:gd name="T9" fmla="*/ 1 h 2"/>
                  <a:gd name="T10" fmla="*/ 5 w 7"/>
                  <a:gd name="T11" fmla="*/ 2 h 2"/>
                  <a:gd name="T12" fmla="*/ 6 w 7"/>
                  <a:gd name="T13" fmla="*/ 2 h 2"/>
                  <a:gd name="T14" fmla="*/ 6 w 7"/>
                  <a:gd name="T15" fmla="*/ 2 h 2"/>
                  <a:gd name="T16" fmla="*/ 7 w 7"/>
                  <a:gd name="T17" fmla="*/ 1 h 2"/>
                  <a:gd name="T18" fmla="*/ 6 w 7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2">
                    <a:moveTo>
                      <a:pt x="0" y="2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1"/>
                    </a:lnTo>
                    <a:lnTo>
                      <a:pt x="6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87" name="Freeform 1619">
                <a:extLst>
                  <a:ext uri="{FF2B5EF4-FFF2-40B4-BE49-F238E27FC236}">
                    <a16:creationId xmlns:a16="http://schemas.microsoft.com/office/drawing/2014/main" id="{00000000-0008-0000-0300-0000CF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" y="170"/>
                <a:ext cx="5" cy="3"/>
              </a:xfrm>
              <a:custGeom>
                <a:avLst/>
                <a:gdLst>
                  <a:gd name="T0" fmla="*/ 0 w 5"/>
                  <a:gd name="T1" fmla="*/ 2 h 3"/>
                  <a:gd name="T2" fmla="*/ 1 w 5"/>
                  <a:gd name="T3" fmla="*/ 3 h 3"/>
                  <a:gd name="T4" fmla="*/ 1 w 5"/>
                  <a:gd name="T5" fmla="*/ 3 h 3"/>
                  <a:gd name="T6" fmla="*/ 1 w 5"/>
                  <a:gd name="T7" fmla="*/ 3 h 3"/>
                  <a:gd name="T8" fmla="*/ 3 w 5"/>
                  <a:gd name="T9" fmla="*/ 3 h 3"/>
                  <a:gd name="T10" fmla="*/ 5 w 5"/>
                  <a:gd name="T11" fmla="*/ 2 h 3"/>
                  <a:gd name="T12" fmla="*/ 5 w 5"/>
                  <a:gd name="T13" fmla="*/ 1 h 3"/>
                  <a:gd name="T14" fmla="*/ 5 w 5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2"/>
                    </a:move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3" y="3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5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88" name="Freeform 1620">
                <a:extLst>
                  <a:ext uri="{FF2B5EF4-FFF2-40B4-BE49-F238E27FC236}">
                    <a16:creationId xmlns:a16="http://schemas.microsoft.com/office/drawing/2014/main" id="{00000000-0008-0000-0300-0000D0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" y="171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1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89" name="Freeform 1621">
                <a:extLst>
                  <a:ext uri="{FF2B5EF4-FFF2-40B4-BE49-F238E27FC236}">
                    <a16:creationId xmlns:a16="http://schemas.microsoft.com/office/drawing/2014/main" id="{00000000-0008-0000-0300-0000D1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" y="168"/>
                <a:ext cx="0" cy="5"/>
              </a:xfrm>
              <a:custGeom>
                <a:avLst/>
                <a:gdLst>
                  <a:gd name="T0" fmla="*/ 0 h 5"/>
                  <a:gd name="T1" fmla="*/ 3 h 5"/>
                  <a:gd name="T2" fmla="*/ 3 h 5"/>
                  <a:gd name="T3" fmla="*/ 4 h 5"/>
                  <a:gd name="T4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90" name="Freeform 1622">
                <a:extLst>
                  <a:ext uri="{FF2B5EF4-FFF2-40B4-BE49-F238E27FC236}">
                    <a16:creationId xmlns:a16="http://schemas.microsoft.com/office/drawing/2014/main" id="{00000000-0008-0000-0300-0000D2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" y="170"/>
                <a:ext cx="4" cy="3"/>
              </a:xfrm>
              <a:custGeom>
                <a:avLst/>
                <a:gdLst>
                  <a:gd name="T0" fmla="*/ 4 w 4"/>
                  <a:gd name="T1" fmla="*/ 3 h 3"/>
                  <a:gd name="T2" fmla="*/ 3 w 4"/>
                  <a:gd name="T3" fmla="*/ 3 h 3"/>
                  <a:gd name="T4" fmla="*/ 1 w 4"/>
                  <a:gd name="T5" fmla="*/ 0 h 3"/>
                  <a:gd name="T6" fmla="*/ 0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lnTo>
                      <a:pt x="3" y="3"/>
                    </a:ln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91" name="Freeform 1623">
                <a:extLst>
                  <a:ext uri="{FF2B5EF4-FFF2-40B4-BE49-F238E27FC236}">
                    <a16:creationId xmlns:a16="http://schemas.microsoft.com/office/drawing/2014/main" id="{00000000-0008-0000-0300-0000D3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" y="145"/>
                <a:ext cx="17" cy="29"/>
              </a:xfrm>
              <a:custGeom>
                <a:avLst/>
                <a:gdLst>
                  <a:gd name="T0" fmla="*/ 0 w 17"/>
                  <a:gd name="T1" fmla="*/ 28 h 29"/>
                  <a:gd name="T2" fmla="*/ 1 w 17"/>
                  <a:gd name="T3" fmla="*/ 29 h 29"/>
                  <a:gd name="T4" fmla="*/ 3 w 17"/>
                  <a:gd name="T5" fmla="*/ 26 h 29"/>
                  <a:gd name="T6" fmla="*/ 4 w 17"/>
                  <a:gd name="T7" fmla="*/ 22 h 29"/>
                  <a:gd name="T8" fmla="*/ 5 w 17"/>
                  <a:gd name="T9" fmla="*/ 22 h 29"/>
                  <a:gd name="T10" fmla="*/ 6 w 17"/>
                  <a:gd name="T11" fmla="*/ 22 h 29"/>
                  <a:gd name="T12" fmla="*/ 10 w 17"/>
                  <a:gd name="T13" fmla="*/ 19 h 29"/>
                  <a:gd name="T14" fmla="*/ 11 w 17"/>
                  <a:gd name="T15" fmla="*/ 15 h 29"/>
                  <a:gd name="T16" fmla="*/ 15 w 17"/>
                  <a:gd name="T17" fmla="*/ 10 h 29"/>
                  <a:gd name="T18" fmla="*/ 15 w 17"/>
                  <a:gd name="T19" fmla="*/ 8 h 29"/>
                  <a:gd name="T20" fmla="*/ 16 w 17"/>
                  <a:gd name="T21" fmla="*/ 4 h 29"/>
                  <a:gd name="T22" fmla="*/ 17 w 17"/>
                  <a:gd name="T23" fmla="*/ 3 h 29"/>
                  <a:gd name="T24" fmla="*/ 17 w 17"/>
                  <a:gd name="T25" fmla="*/ 2 h 29"/>
                  <a:gd name="T26" fmla="*/ 16 w 17"/>
                  <a:gd name="T27" fmla="*/ 0 h 29"/>
                  <a:gd name="T28" fmla="*/ 16 w 17"/>
                  <a:gd name="T29" fmla="*/ 0 h 29"/>
                  <a:gd name="T30" fmla="*/ 10 w 17"/>
                  <a:gd name="T31" fmla="*/ 3 h 29"/>
                  <a:gd name="T32" fmla="*/ 9 w 17"/>
                  <a:gd name="T33" fmla="*/ 5 h 29"/>
                  <a:gd name="T34" fmla="*/ 10 w 17"/>
                  <a:gd name="T35" fmla="*/ 7 h 29"/>
                  <a:gd name="T36" fmla="*/ 8 w 17"/>
                  <a:gd name="T37" fmla="*/ 10 h 29"/>
                  <a:gd name="T38" fmla="*/ 7 w 17"/>
                  <a:gd name="T39" fmla="*/ 11 h 29"/>
                  <a:gd name="T40" fmla="*/ 5 w 17"/>
                  <a:gd name="T41" fmla="*/ 12 h 29"/>
                  <a:gd name="T42" fmla="*/ 4 w 17"/>
                  <a:gd name="T43" fmla="*/ 1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" h="29">
                    <a:moveTo>
                      <a:pt x="0" y="28"/>
                    </a:moveTo>
                    <a:lnTo>
                      <a:pt x="1" y="29"/>
                    </a:lnTo>
                    <a:lnTo>
                      <a:pt x="3" y="26"/>
                    </a:lnTo>
                    <a:lnTo>
                      <a:pt x="4" y="22"/>
                    </a:lnTo>
                    <a:lnTo>
                      <a:pt x="5" y="22"/>
                    </a:lnTo>
                    <a:lnTo>
                      <a:pt x="6" y="22"/>
                    </a:lnTo>
                    <a:lnTo>
                      <a:pt x="10" y="19"/>
                    </a:lnTo>
                    <a:lnTo>
                      <a:pt x="11" y="15"/>
                    </a:lnTo>
                    <a:lnTo>
                      <a:pt x="15" y="10"/>
                    </a:lnTo>
                    <a:lnTo>
                      <a:pt x="15" y="8"/>
                    </a:lnTo>
                    <a:lnTo>
                      <a:pt x="16" y="4"/>
                    </a:lnTo>
                    <a:lnTo>
                      <a:pt x="17" y="3"/>
                    </a:lnTo>
                    <a:lnTo>
                      <a:pt x="17" y="2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0" y="3"/>
                    </a:lnTo>
                    <a:lnTo>
                      <a:pt x="9" y="5"/>
                    </a:lnTo>
                    <a:lnTo>
                      <a:pt x="10" y="7"/>
                    </a:lnTo>
                    <a:lnTo>
                      <a:pt x="8" y="10"/>
                    </a:lnTo>
                    <a:lnTo>
                      <a:pt x="7" y="11"/>
                    </a:lnTo>
                    <a:lnTo>
                      <a:pt x="5" y="12"/>
                    </a:lnTo>
                    <a:lnTo>
                      <a:pt x="4" y="1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92" name="Freeform 1624">
                <a:extLst>
                  <a:ext uri="{FF2B5EF4-FFF2-40B4-BE49-F238E27FC236}">
                    <a16:creationId xmlns:a16="http://schemas.microsoft.com/office/drawing/2014/main" id="{00000000-0008-0000-0300-0000D4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" y="166"/>
                <a:ext cx="4" cy="10"/>
              </a:xfrm>
              <a:custGeom>
                <a:avLst/>
                <a:gdLst>
                  <a:gd name="T0" fmla="*/ 3 w 4"/>
                  <a:gd name="T1" fmla="*/ 10 h 10"/>
                  <a:gd name="T2" fmla="*/ 4 w 4"/>
                  <a:gd name="T3" fmla="*/ 6 h 10"/>
                  <a:gd name="T4" fmla="*/ 1 w 4"/>
                  <a:gd name="T5" fmla="*/ 5 h 10"/>
                  <a:gd name="T6" fmla="*/ 0 w 4"/>
                  <a:gd name="T7" fmla="*/ 2 h 10"/>
                  <a:gd name="T8" fmla="*/ 0 w 4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0">
                    <a:moveTo>
                      <a:pt x="3" y="10"/>
                    </a:moveTo>
                    <a:lnTo>
                      <a:pt x="4" y="6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93" name="Freeform 1625">
                <a:extLst>
                  <a:ext uri="{FF2B5EF4-FFF2-40B4-BE49-F238E27FC236}">
                    <a16:creationId xmlns:a16="http://schemas.microsoft.com/office/drawing/2014/main" id="{00000000-0008-0000-0300-0000D5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" y="172"/>
                <a:ext cx="1" cy="4"/>
              </a:xfrm>
              <a:custGeom>
                <a:avLst/>
                <a:gdLst>
                  <a:gd name="T0" fmla="*/ 1 w 1"/>
                  <a:gd name="T1" fmla="*/ 4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lnTo>
                      <a:pt x="0" y="3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94" name="Freeform 1626">
                <a:extLst>
                  <a:ext uri="{FF2B5EF4-FFF2-40B4-BE49-F238E27FC236}">
                    <a16:creationId xmlns:a16="http://schemas.microsoft.com/office/drawing/2014/main" id="{00000000-0008-0000-0300-0000D6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" y="170"/>
                <a:ext cx="7" cy="7"/>
              </a:xfrm>
              <a:custGeom>
                <a:avLst/>
                <a:gdLst>
                  <a:gd name="T0" fmla="*/ 3 w 7"/>
                  <a:gd name="T1" fmla="*/ 7 h 7"/>
                  <a:gd name="T2" fmla="*/ 7 w 7"/>
                  <a:gd name="T3" fmla="*/ 3 h 7"/>
                  <a:gd name="T4" fmla="*/ 6 w 7"/>
                  <a:gd name="T5" fmla="*/ 2 h 7"/>
                  <a:gd name="T6" fmla="*/ 4 w 7"/>
                  <a:gd name="T7" fmla="*/ 0 h 7"/>
                  <a:gd name="T8" fmla="*/ 0 w 7"/>
                  <a:gd name="T9" fmla="*/ 0 h 7"/>
                  <a:gd name="T10" fmla="*/ 1 w 7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7">
                    <a:moveTo>
                      <a:pt x="3" y="7"/>
                    </a:moveTo>
                    <a:lnTo>
                      <a:pt x="7" y="3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1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95" name="Freeform 1627">
                <a:extLst>
                  <a:ext uri="{FF2B5EF4-FFF2-40B4-BE49-F238E27FC236}">
                    <a16:creationId xmlns:a16="http://schemas.microsoft.com/office/drawing/2014/main" id="{00000000-0008-0000-0300-0000D7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" y="173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3 w 3"/>
                  <a:gd name="T3" fmla="*/ 4 h 4"/>
                  <a:gd name="T4" fmla="*/ 2 w 3"/>
                  <a:gd name="T5" fmla="*/ 4 h 4"/>
                  <a:gd name="T6" fmla="*/ 1 w 3"/>
                  <a:gd name="T7" fmla="*/ 3 h 4"/>
                  <a:gd name="T8" fmla="*/ 0 w 3"/>
                  <a:gd name="T9" fmla="*/ 2 h 4"/>
                  <a:gd name="T10" fmla="*/ 1 w 3"/>
                  <a:gd name="T11" fmla="*/ 0 h 4"/>
                  <a:gd name="T12" fmla="*/ 2 w 3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lnTo>
                      <a:pt x="3" y="4"/>
                    </a:lnTo>
                    <a:lnTo>
                      <a:pt x="2" y="4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96" name="Freeform 1628">
                <a:extLst>
                  <a:ext uri="{FF2B5EF4-FFF2-40B4-BE49-F238E27FC236}">
                    <a16:creationId xmlns:a16="http://schemas.microsoft.com/office/drawing/2014/main" id="{00000000-0008-0000-0300-0000D8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" y="17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0 w 1"/>
                  <a:gd name="T7" fmla="*/ 1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97" name="Freeform 1629">
                <a:extLst>
                  <a:ext uri="{FF2B5EF4-FFF2-40B4-BE49-F238E27FC236}">
                    <a16:creationId xmlns:a16="http://schemas.microsoft.com/office/drawing/2014/main" id="{00000000-0008-0000-0300-0000D9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" y="17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98" name="Freeform 1630">
                <a:extLst>
                  <a:ext uri="{FF2B5EF4-FFF2-40B4-BE49-F238E27FC236}">
                    <a16:creationId xmlns:a16="http://schemas.microsoft.com/office/drawing/2014/main" id="{00000000-0008-0000-0300-0000DA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" y="171"/>
                <a:ext cx="5" cy="8"/>
              </a:xfrm>
              <a:custGeom>
                <a:avLst/>
                <a:gdLst>
                  <a:gd name="T0" fmla="*/ 0 w 5"/>
                  <a:gd name="T1" fmla="*/ 0 h 8"/>
                  <a:gd name="T2" fmla="*/ 0 w 5"/>
                  <a:gd name="T3" fmla="*/ 0 h 8"/>
                  <a:gd name="T4" fmla="*/ 1 w 5"/>
                  <a:gd name="T5" fmla="*/ 3 h 8"/>
                  <a:gd name="T6" fmla="*/ 2 w 5"/>
                  <a:gd name="T7" fmla="*/ 6 h 8"/>
                  <a:gd name="T8" fmla="*/ 3 w 5"/>
                  <a:gd name="T9" fmla="*/ 7 h 8"/>
                  <a:gd name="T10" fmla="*/ 3 w 5"/>
                  <a:gd name="T11" fmla="*/ 7 h 8"/>
                  <a:gd name="T12" fmla="*/ 3 w 5"/>
                  <a:gd name="T13" fmla="*/ 8 h 8"/>
                  <a:gd name="T14" fmla="*/ 3 w 5"/>
                  <a:gd name="T15" fmla="*/ 7 h 8"/>
                  <a:gd name="T16" fmla="*/ 5 w 5"/>
                  <a:gd name="T17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8">
                    <a:moveTo>
                      <a:pt x="0" y="0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2" y="6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8"/>
                    </a:lnTo>
                    <a:lnTo>
                      <a:pt x="3" y="7"/>
                    </a:lnTo>
                    <a:lnTo>
                      <a:pt x="5" y="6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99" name="Freeform 1631">
                <a:extLst>
                  <a:ext uri="{FF2B5EF4-FFF2-40B4-BE49-F238E27FC236}">
                    <a16:creationId xmlns:a16="http://schemas.microsoft.com/office/drawing/2014/main" id="{00000000-0008-0000-0300-0000DB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" y="177"/>
                <a:ext cx="8" cy="3"/>
              </a:xfrm>
              <a:custGeom>
                <a:avLst/>
                <a:gdLst>
                  <a:gd name="T0" fmla="*/ 0 w 8"/>
                  <a:gd name="T1" fmla="*/ 0 h 3"/>
                  <a:gd name="T2" fmla="*/ 1 w 8"/>
                  <a:gd name="T3" fmla="*/ 1 h 3"/>
                  <a:gd name="T4" fmla="*/ 4 w 8"/>
                  <a:gd name="T5" fmla="*/ 2 h 3"/>
                  <a:gd name="T6" fmla="*/ 5 w 8"/>
                  <a:gd name="T7" fmla="*/ 3 h 3"/>
                  <a:gd name="T8" fmla="*/ 7 w 8"/>
                  <a:gd name="T9" fmla="*/ 3 h 3"/>
                  <a:gd name="T10" fmla="*/ 8 w 8"/>
                  <a:gd name="T11" fmla="*/ 2 h 3"/>
                  <a:gd name="T12" fmla="*/ 7 w 8"/>
                  <a:gd name="T13" fmla="*/ 1 h 3"/>
                  <a:gd name="T14" fmla="*/ 6 w 8"/>
                  <a:gd name="T15" fmla="*/ 0 h 3"/>
                  <a:gd name="T16" fmla="*/ 4 w 8"/>
                  <a:gd name="T17" fmla="*/ 0 h 3"/>
                  <a:gd name="T18" fmla="*/ 3 w 8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3">
                    <a:moveTo>
                      <a:pt x="0" y="0"/>
                    </a:moveTo>
                    <a:lnTo>
                      <a:pt x="1" y="1"/>
                    </a:lnTo>
                    <a:lnTo>
                      <a:pt x="4" y="2"/>
                    </a:lnTo>
                    <a:lnTo>
                      <a:pt x="5" y="3"/>
                    </a:lnTo>
                    <a:lnTo>
                      <a:pt x="7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00" name="Freeform 1632">
                <a:extLst>
                  <a:ext uri="{FF2B5EF4-FFF2-40B4-BE49-F238E27FC236}">
                    <a16:creationId xmlns:a16="http://schemas.microsoft.com/office/drawing/2014/main" id="{00000000-0008-0000-0300-0000DC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" y="176"/>
                <a:ext cx="5" cy="4"/>
              </a:xfrm>
              <a:custGeom>
                <a:avLst/>
                <a:gdLst>
                  <a:gd name="T0" fmla="*/ 1 w 5"/>
                  <a:gd name="T1" fmla="*/ 4 h 4"/>
                  <a:gd name="T2" fmla="*/ 0 w 5"/>
                  <a:gd name="T3" fmla="*/ 4 h 4"/>
                  <a:gd name="T4" fmla="*/ 1 w 5"/>
                  <a:gd name="T5" fmla="*/ 3 h 4"/>
                  <a:gd name="T6" fmla="*/ 3 w 5"/>
                  <a:gd name="T7" fmla="*/ 1 h 4"/>
                  <a:gd name="T8" fmla="*/ 4 w 5"/>
                  <a:gd name="T9" fmla="*/ 0 h 4"/>
                  <a:gd name="T10" fmla="*/ 4 w 5"/>
                  <a:gd name="T11" fmla="*/ 1 h 4"/>
                  <a:gd name="T12" fmla="*/ 5 w 5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1" y="4"/>
                    </a:moveTo>
                    <a:lnTo>
                      <a:pt x="0" y="4"/>
                    </a:lnTo>
                    <a:lnTo>
                      <a:pt x="1" y="3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5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01" name="Freeform 1633">
                <a:extLst>
                  <a:ext uri="{FF2B5EF4-FFF2-40B4-BE49-F238E27FC236}">
                    <a16:creationId xmlns:a16="http://schemas.microsoft.com/office/drawing/2014/main" id="{00000000-0008-0000-0300-0000DD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" y="172"/>
                <a:ext cx="6" cy="8"/>
              </a:xfrm>
              <a:custGeom>
                <a:avLst/>
                <a:gdLst>
                  <a:gd name="T0" fmla="*/ 5 w 6"/>
                  <a:gd name="T1" fmla="*/ 0 h 8"/>
                  <a:gd name="T2" fmla="*/ 5 w 6"/>
                  <a:gd name="T3" fmla="*/ 1 h 8"/>
                  <a:gd name="T4" fmla="*/ 5 w 6"/>
                  <a:gd name="T5" fmla="*/ 1 h 8"/>
                  <a:gd name="T6" fmla="*/ 6 w 6"/>
                  <a:gd name="T7" fmla="*/ 3 h 8"/>
                  <a:gd name="T8" fmla="*/ 5 w 6"/>
                  <a:gd name="T9" fmla="*/ 4 h 8"/>
                  <a:gd name="T10" fmla="*/ 5 w 6"/>
                  <a:gd name="T11" fmla="*/ 7 h 8"/>
                  <a:gd name="T12" fmla="*/ 4 w 6"/>
                  <a:gd name="T13" fmla="*/ 7 h 8"/>
                  <a:gd name="T14" fmla="*/ 3 w 6"/>
                  <a:gd name="T15" fmla="*/ 3 h 8"/>
                  <a:gd name="T16" fmla="*/ 0 w 6"/>
                  <a:gd name="T17" fmla="*/ 5 h 8"/>
                  <a:gd name="T18" fmla="*/ 1 w 6"/>
                  <a:gd name="T19" fmla="*/ 6 h 8"/>
                  <a:gd name="T20" fmla="*/ 2 w 6"/>
                  <a:gd name="T21" fmla="*/ 7 h 8"/>
                  <a:gd name="T22" fmla="*/ 2 w 6"/>
                  <a:gd name="T23" fmla="*/ 8 h 8"/>
                  <a:gd name="T24" fmla="*/ 1 w 6"/>
                  <a:gd name="T2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8">
                    <a:moveTo>
                      <a:pt x="5" y="0"/>
                    </a:moveTo>
                    <a:lnTo>
                      <a:pt x="5" y="1"/>
                    </a:lnTo>
                    <a:lnTo>
                      <a:pt x="5" y="1"/>
                    </a:lnTo>
                    <a:lnTo>
                      <a:pt x="6" y="3"/>
                    </a:lnTo>
                    <a:lnTo>
                      <a:pt x="5" y="4"/>
                    </a:lnTo>
                    <a:lnTo>
                      <a:pt x="5" y="7"/>
                    </a:lnTo>
                    <a:lnTo>
                      <a:pt x="4" y="7"/>
                    </a:lnTo>
                    <a:lnTo>
                      <a:pt x="3" y="3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2" y="8"/>
                    </a:lnTo>
                    <a:lnTo>
                      <a:pt x="1" y="8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02" name="Freeform 1634">
                <a:extLst>
                  <a:ext uri="{FF2B5EF4-FFF2-40B4-BE49-F238E27FC236}">
                    <a16:creationId xmlns:a16="http://schemas.microsoft.com/office/drawing/2014/main" id="{00000000-0008-0000-0300-0000DE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" y="174"/>
                <a:ext cx="3" cy="7"/>
              </a:xfrm>
              <a:custGeom>
                <a:avLst/>
                <a:gdLst>
                  <a:gd name="T0" fmla="*/ 0 w 3"/>
                  <a:gd name="T1" fmla="*/ 7 h 7"/>
                  <a:gd name="T2" fmla="*/ 1 w 3"/>
                  <a:gd name="T3" fmla="*/ 5 h 7"/>
                  <a:gd name="T4" fmla="*/ 3 w 3"/>
                  <a:gd name="T5" fmla="*/ 4 h 7"/>
                  <a:gd name="T6" fmla="*/ 3 w 3"/>
                  <a:gd name="T7" fmla="*/ 1 h 7"/>
                  <a:gd name="T8" fmla="*/ 2 w 3"/>
                  <a:gd name="T9" fmla="*/ 0 h 7"/>
                  <a:gd name="T10" fmla="*/ 1 w 3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7">
                    <a:moveTo>
                      <a:pt x="0" y="7"/>
                    </a:moveTo>
                    <a:lnTo>
                      <a:pt x="1" y="5"/>
                    </a:lnTo>
                    <a:lnTo>
                      <a:pt x="3" y="4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1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03" name="Freeform 1635">
                <a:extLst>
                  <a:ext uri="{FF2B5EF4-FFF2-40B4-BE49-F238E27FC236}">
                    <a16:creationId xmlns:a16="http://schemas.microsoft.com/office/drawing/2014/main" id="{00000000-0008-0000-0300-0000DF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" y="181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04" name="Freeform 1636">
                <a:extLst>
                  <a:ext uri="{FF2B5EF4-FFF2-40B4-BE49-F238E27FC236}">
                    <a16:creationId xmlns:a16="http://schemas.microsoft.com/office/drawing/2014/main" id="{00000000-0008-0000-0300-0000E0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" y="180"/>
                <a:ext cx="4" cy="1"/>
              </a:xfrm>
              <a:custGeom>
                <a:avLst/>
                <a:gdLst>
                  <a:gd name="T0" fmla="*/ 4 w 4"/>
                  <a:gd name="T1" fmla="*/ 1 h 1"/>
                  <a:gd name="T2" fmla="*/ 4 w 4"/>
                  <a:gd name="T3" fmla="*/ 1 h 1"/>
                  <a:gd name="T4" fmla="*/ 2 w 4"/>
                  <a:gd name="T5" fmla="*/ 1 h 1"/>
                  <a:gd name="T6" fmla="*/ 0 w 4"/>
                  <a:gd name="T7" fmla="*/ 1 h 1"/>
                  <a:gd name="T8" fmla="*/ 0 w 4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lnTo>
                      <a:pt x="4" y="1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05" name="Freeform 1637">
                <a:extLst>
                  <a:ext uri="{FF2B5EF4-FFF2-40B4-BE49-F238E27FC236}">
                    <a16:creationId xmlns:a16="http://schemas.microsoft.com/office/drawing/2014/main" id="{00000000-0008-0000-0300-0000E1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" y="168"/>
                <a:ext cx="8" cy="13"/>
              </a:xfrm>
              <a:custGeom>
                <a:avLst/>
                <a:gdLst>
                  <a:gd name="T0" fmla="*/ 0 w 8"/>
                  <a:gd name="T1" fmla="*/ 4 h 13"/>
                  <a:gd name="T2" fmla="*/ 1 w 8"/>
                  <a:gd name="T3" fmla="*/ 2 h 13"/>
                  <a:gd name="T4" fmla="*/ 1 w 8"/>
                  <a:gd name="T5" fmla="*/ 1 h 13"/>
                  <a:gd name="T6" fmla="*/ 1 w 8"/>
                  <a:gd name="T7" fmla="*/ 0 h 13"/>
                  <a:gd name="T8" fmla="*/ 3 w 8"/>
                  <a:gd name="T9" fmla="*/ 0 h 13"/>
                  <a:gd name="T10" fmla="*/ 4 w 8"/>
                  <a:gd name="T11" fmla="*/ 1 h 13"/>
                  <a:gd name="T12" fmla="*/ 4 w 8"/>
                  <a:gd name="T13" fmla="*/ 0 h 13"/>
                  <a:gd name="T14" fmla="*/ 6 w 8"/>
                  <a:gd name="T15" fmla="*/ 0 h 13"/>
                  <a:gd name="T16" fmla="*/ 7 w 8"/>
                  <a:gd name="T17" fmla="*/ 0 h 13"/>
                  <a:gd name="T18" fmla="*/ 8 w 8"/>
                  <a:gd name="T19" fmla="*/ 4 h 13"/>
                  <a:gd name="T20" fmla="*/ 6 w 8"/>
                  <a:gd name="T21" fmla="*/ 12 h 13"/>
                  <a:gd name="T22" fmla="*/ 5 w 8"/>
                  <a:gd name="T2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3">
                    <a:moveTo>
                      <a:pt x="0" y="4"/>
                    </a:move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4"/>
                    </a:lnTo>
                    <a:lnTo>
                      <a:pt x="6" y="12"/>
                    </a:lnTo>
                    <a:lnTo>
                      <a:pt x="5" y="1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06" name="Freeform 1638">
                <a:extLst>
                  <a:ext uri="{FF2B5EF4-FFF2-40B4-BE49-F238E27FC236}">
                    <a16:creationId xmlns:a16="http://schemas.microsoft.com/office/drawing/2014/main" id="{00000000-0008-0000-0300-0000E2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" y="180"/>
                <a:ext cx="4" cy="2"/>
              </a:xfrm>
              <a:custGeom>
                <a:avLst/>
                <a:gdLst>
                  <a:gd name="T0" fmla="*/ 1 w 4"/>
                  <a:gd name="T1" fmla="*/ 1 h 2"/>
                  <a:gd name="T2" fmla="*/ 0 w 4"/>
                  <a:gd name="T3" fmla="*/ 2 h 2"/>
                  <a:gd name="T4" fmla="*/ 1 w 4"/>
                  <a:gd name="T5" fmla="*/ 2 h 2"/>
                  <a:gd name="T6" fmla="*/ 2 w 4"/>
                  <a:gd name="T7" fmla="*/ 1 h 2"/>
                  <a:gd name="T8" fmla="*/ 3 w 4"/>
                  <a:gd name="T9" fmla="*/ 0 h 2"/>
                  <a:gd name="T10" fmla="*/ 4 w 4"/>
                  <a:gd name="T11" fmla="*/ 0 h 2"/>
                  <a:gd name="T12" fmla="*/ 4 w 4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1" y="1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07" name="Freeform 1639">
                <a:extLst>
                  <a:ext uri="{FF2B5EF4-FFF2-40B4-BE49-F238E27FC236}">
                    <a16:creationId xmlns:a16="http://schemas.microsoft.com/office/drawing/2014/main" id="{00000000-0008-0000-0300-0000E3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" y="174"/>
                <a:ext cx="8" cy="8"/>
              </a:xfrm>
              <a:custGeom>
                <a:avLst/>
                <a:gdLst>
                  <a:gd name="T0" fmla="*/ 0 w 8"/>
                  <a:gd name="T1" fmla="*/ 8 h 8"/>
                  <a:gd name="T2" fmla="*/ 0 w 8"/>
                  <a:gd name="T3" fmla="*/ 8 h 8"/>
                  <a:gd name="T4" fmla="*/ 3 w 8"/>
                  <a:gd name="T5" fmla="*/ 8 h 8"/>
                  <a:gd name="T6" fmla="*/ 6 w 8"/>
                  <a:gd name="T7" fmla="*/ 7 h 8"/>
                  <a:gd name="T8" fmla="*/ 7 w 8"/>
                  <a:gd name="T9" fmla="*/ 7 h 8"/>
                  <a:gd name="T10" fmla="*/ 8 w 8"/>
                  <a:gd name="T11" fmla="*/ 5 h 8"/>
                  <a:gd name="T12" fmla="*/ 8 w 8"/>
                  <a:gd name="T13" fmla="*/ 5 h 8"/>
                  <a:gd name="T14" fmla="*/ 4 w 8"/>
                  <a:gd name="T15" fmla="*/ 0 h 8"/>
                  <a:gd name="T16" fmla="*/ 1 w 8"/>
                  <a:gd name="T17" fmla="*/ 6 h 8"/>
                  <a:gd name="T18" fmla="*/ 0 w 8"/>
                  <a:gd name="T19" fmla="*/ 8 h 8"/>
                  <a:gd name="T20" fmla="*/ 0 w 8"/>
                  <a:gd name="T21" fmla="*/ 8 h 8"/>
                  <a:gd name="T22" fmla="*/ 0 w 8"/>
                  <a:gd name="T2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8">
                    <a:moveTo>
                      <a:pt x="0" y="8"/>
                    </a:moveTo>
                    <a:lnTo>
                      <a:pt x="0" y="8"/>
                    </a:lnTo>
                    <a:lnTo>
                      <a:pt x="3" y="8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4" y="0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08" name="Freeform 1640">
                <a:extLst>
                  <a:ext uri="{FF2B5EF4-FFF2-40B4-BE49-F238E27FC236}">
                    <a16:creationId xmlns:a16="http://schemas.microsoft.com/office/drawing/2014/main" id="{00000000-0008-0000-0300-0000E4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" y="181"/>
                <a:ext cx="5" cy="3"/>
              </a:xfrm>
              <a:custGeom>
                <a:avLst/>
                <a:gdLst>
                  <a:gd name="T0" fmla="*/ 5 w 5"/>
                  <a:gd name="T1" fmla="*/ 3 h 3"/>
                  <a:gd name="T2" fmla="*/ 4 w 5"/>
                  <a:gd name="T3" fmla="*/ 3 h 3"/>
                  <a:gd name="T4" fmla="*/ 2 w 5"/>
                  <a:gd name="T5" fmla="*/ 3 h 3"/>
                  <a:gd name="T6" fmla="*/ 0 w 5"/>
                  <a:gd name="T7" fmla="*/ 2 h 3"/>
                  <a:gd name="T8" fmla="*/ 0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5" y="3"/>
                    </a:moveTo>
                    <a:lnTo>
                      <a:pt x="4" y="3"/>
                    </a:ln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09" name="Freeform 1641">
                <a:extLst>
                  <a:ext uri="{FF2B5EF4-FFF2-40B4-BE49-F238E27FC236}">
                    <a16:creationId xmlns:a16="http://schemas.microsoft.com/office/drawing/2014/main" id="{00000000-0008-0000-0300-0000E5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" y="182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0 w 5"/>
                  <a:gd name="T3" fmla="*/ 0 h 3"/>
                  <a:gd name="T4" fmla="*/ 2 w 5"/>
                  <a:gd name="T5" fmla="*/ 0 h 3"/>
                  <a:gd name="T6" fmla="*/ 3 w 5"/>
                  <a:gd name="T7" fmla="*/ 2 h 3"/>
                  <a:gd name="T8" fmla="*/ 5 w 5"/>
                  <a:gd name="T9" fmla="*/ 3 h 3"/>
                  <a:gd name="T10" fmla="*/ 5 w 5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3" y="2"/>
                    </a:lnTo>
                    <a:lnTo>
                      <a:pt x="5" y="3"/>
                    </a:lnTo>
                    <a:lnTo>
                      <a:pt x="5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10" name="Freeform 1642">
                <a:extLst>
                  <a:ext uri="{FF2B5EF4-FFF2-40B4-BE49-F238E27FC236}">
                    <a16:creationId xmlns:a16="http://schemas.microsoft.com/office/drawing/2014/main" id="{00000000-0008-0000-0300-0000E6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" y="18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0 w 1"/>
                  <a:gd name="T3" fmla="*/ 0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11" name="Freeform 1643">
                <a:extLst>
                  <a:ext uri="{FF2B5EF4-FFF2-40B4-BE49-F238E27FC236}">
                    <a16:creationId xmlns:a16="http://schemas.microsoft.com/office/drawing/2014/main" id="{00000000-0008-0000-0300-0000E7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" y="177"/>
                <a:ext cx="6" cy="9"/>
              </a:xfrm>
              <a:custGeom>
                <a:avLst/>
                <a:gdLst>
                  <a:gd name="T0" fmla="*/ 5 w 6"/>
                  <a:gd name="T1" fmla="*/ 9 h 9"/>
                  <a:gd name="T2" fmla="*/ 6 w 6"/>
                  <a:gd name="T3" fmla="*/ 8 h 9"/>
                  <a:gd name="T4" fmla="*/ 5 w 6"/>
                  <a:gd name="T5" fmla="*/ 5 h 9"/>
                  <a:gd name="T6" fmla="*/ 2 w 6"/>
                  <a:gd name="T7" fmla="*/ 5 h 9"/>
                  <a:gd name="T8" fmla="*/ 1 w 6"/>
                  <a:gd name="T9" fmla="*/ 5 h 9"/>
                  <a:gd name="T10" fmla="*/ 0 w 6"/>
                  <a:gd name="T11" fmla="*/ 4 h 9"/>
                  <a:gd name="T12" fmla="*/ 1 w 6"/>
                  <a:gd name="T13" fmla="*/ 1 h 9"/>
                  <a:gd name="T14" fmla="*/ 2 w 6"/>
                  <a:gd name="T15" fmla="*/ 1 h 9"/>
                  <a:gd name="T16" fmla="*/ 3 w 6"/>
                  <a:gd name="T17" fmla="*/ 1 h 9"/>
                  <a:gd name="T18" fmla="*/ 3 w 6"/>
                  <a:gd name="T1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9">
                    <a:moveTo>
                      <a:pt x="5" y="9"/>
                    </a:moveTo>
                    <a:lnTo>
                      <a:pt x="6" y="8"/>
                    </a:lnTo>
                    <a:lnTo>
                      <a:pt x="5" y="5"/>
                    </a:lnTo>
                    <a:lnTo>
                      <a:pt x="2" y="5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12" name="Freeform 1644">
                <a:extLst>
                  <a:ext uri="{FF2B5EF4-FFF2-40B4-BE49-F238E27FC236}">
                    <a16:creationId xmlns:a16="http://schemas.microsoft.com/office/drawing/2014/main" id="{00000000-0008-0000-0300-0000E8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" y="184"/>
                <a:ext cx="6" cy="2"/>
              </a:xfrm>
              <a:custGeom>
                <a:avLst/>
                <a:gdLst>
                  <a:gd name="T0" fmla="*/ 0 w 6"/>
                  <a:gd name="T1" fmla="*/ 1 h 2"/>
                  <a:gd name="T2" fmla="*/ 1 w 6"/>
                  <a:gd name="T3" fmla="*/ 2 h 2"/>
                  <a:gd name="T4" fmla="*/ 3 w 6"/>
                  <a:gd name="T5" fmla="*/ 2 h 2"/>
                  <a:gd name="T6" fmla="*/ 5 w 6"/>
                  <a:gd name="T7" fmla="*/ 2 h 2"/>
                  <a:gd name="T8" fmla="*/ 6 w 6"/>
                  <a:gd name="T9" fmla="*/ 1 h 2"/>
                  <a:gd name="T10" fmla="*/ 5 w 6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2">
                    <a:moveTo>
                      <a:pt x="0" y="1"/>
                    </a:moveTo>
                    <a:lnTo>
                      <a:pt x="1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6" y="1"/>
                    </a:lnTo>
                    <a:lnTo>
                      <a:pt x="5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13" name="Freeform 1645">
                <a:extLst>
                  <a:ext uri="{FF2B5EF4-FFF2-40B4-BE49-F238E27FC236}">
                    <a16:creationId xmlns:a16="http://schemas.microsoft.com/office/drawing/2014/main" id="{00000000-0008-0000-0300-0000E9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" y="18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14" name="Freeform 1646">
                <a:extLst>
                  <a:ext uri="{FF2B5EF4-FFF2-40B4-BE49-F238E27FC236}">
                    <a16:creationId xmlns:a16="http://schemas.microsoft.com/office/drawing/2014/main" id="{00000000-0008-0000-0300-0000EA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" y="181"/>
                <a:ext cx="3" cy="6"/>
              </a:xfrm>
              <a:custGeom>
                <a:avLst/>
                <a:gdLst>
                  <a:gd name="T0" fmla="*/ 2 w 3"/>
                  <a:gd name="T1" fmla="*/ 6 h 6"/>
                  <a:gd name="T2" fmla="*/ 2 w 3"/>
                  <a:gd name="T3" fmla="*/ 5 h 6"/>
                  <a:gd name="T4" fmla="*/ 3 w 3"/>
                  <a:gd name="T5" fmla="*/ 4 h 6"/>
                  <a:gd name="T6" fmla="*/ 3 w 3"/>
                  <a:gd name="T7" fmla="*/ 4 h 6"/>
                  <a:gd name="T8" fmla="*/ 2 w 3"/>
                  <a:gd name="T9" fmla="*/ 2 h 6"/>
                  <a:gd name="T10" fmla="*/ 0 w 3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6">
                    <a:moveTo>
                      <a:pt x="2" y="6"/>
                    </a:moveTo>
                    <a:lnTo>
                      <a:pt x="2" y="5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15" name="Freeform 1647">
                <a:extLst>
                  <a:ext uri="{FF2B5EF4-FFF2-40B4-BE49-F238E27FC236}">
                    <a16:creationId xmlns:a16="http://schemas.microsoft.com/office/drawing/2014/main" id="{00000000-0008-0000-0300-0000EB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" y="186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16" name="Freeform 1648">
                <a:extLst>
                  <a:ext uri="{FF2B5EF4-FFF2-40B4-BE49-F238E27FC236}">
                    <a16:creationId xmlns:a16="http://schemas.microsoft.com/office/drawing/2014/main" id="{00000000-0008-0000-0300-0000EC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" y="182"/>
                <a:ext cx="3" cy="6"/>
              </a:xfrm>
              <a:custGeom>
                <a:avLst/>
                <a:gdLst>
                  <a:gd name="T0" fmla="*/ 2 w 3"/>
                  <a:gd name="T1" fmla="*/ 6 h 6"/>
                  <a:gd name="T2" fmla="*/ 2 w 3"/>
                  <a:gd name="T3" fmla="*/ 6 h 6"/>
                  <a:gd name="T4" fmla="*/ 0 w 3"/>
                  <a:gd name="T5" fmla="*/ 4 h 6"/>
                  <a:gd name="T6" fmla="*/ 0 w 3"/>
                  <a:gd name="T7" fmla="*/ 2 h 6"/>
                  <a:gd name="T8" fmla="*/ 1 w 3"/>
                  <a:gd name="T9" fmla="*/ 1 h 6"/>
                  <a:gd name="T10" fmla="*/ 1 w 3"/>
                  <a:gd name="T11" fmla="*/ 1 h 6"/>
                  <a:gd name="T12" fmla="*/ 3 w 3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6">
                    <a:moveTo>
                      <a:pt x="2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17" name="Freeform 1649">
                <a:extLst>
                  <a:ext uri="{FF2B5EF4-FFF2-40B4-BE49-F238E27FC236}">
                    <a16:creationId xmlns:a16="http://schemas.microsoft.com/office/drawing/2014/main" id="{00000000-0008-0000-0300-0000ED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" y="179"/>
                <a:ext cx="3" cy="9"/>
              </a:xfrm>
              <a:custGeom>
                <a:avLst/>
                <a:gdLst>
                  <a:gd name="T0" fmla="*/ 2 w 3"/>
                  <a:gd name="T1" fmla="*/ 1 h 9"/>
                  <a:gd name="T2" fmla="*/ 2 w 3"/>
                  <a:gd name="T3" fmla="*/ 0 h 9"/>
                  <a:gd name="T4" fmla="*/ 3 w 3"/>
                  <a:gd name="T5" fmla="*/ 0 h 9"/>
                  <a:gd name="T6" fmla="*/ 3 w 3"/>
                  <a:gd name="T7" fmla="*/ 3 h 9"/>
                  <a:gd name="T8" fmla="*/ 3 w 3"/>
                  <a:gd name="T9" fmla="*/ 3 h 9"/>
                  <a:gd name="T10" fmla="*/ 3 w 3"/>
                  <a:gd name="T11" fmla="*/ 6 h 9"/>
                  <a:gd name="T12" fmla="*/ 2 w 3"/>
                  <a:gd name="T13" fmla="*/ 8 h 9"/>
                  <a:gd name="T14" fmla="*/ 0 w 3"/>
                  <a:gd name="T15" fmla="*/ 9 h 9"/>
                  <a:gd name="T16" fmla="*/ 0 w 3"/>
                  <a:gd name="T1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9">
                    <a:moveTo>
                      <a:pt x="2" y="1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0" y="9"/>
                    </a:lnTo>
                    <a:lnTo>
                      <a:pt x="0" y="9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18" name="Freeform 1650">
                <a:extLst>
                  <a:ext uri="{FF2B5EF4-FFF2-40B4-BE49-F238E27FC236}">
                    <a16:creationId xmlns:a16="http://schemas.microsoft.com/office/drawing/2014/main" id="{00000000-0008-0000-0300-0000EE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" y="188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19" name="Freeform 1651">
                <a:extLst>
                  <a:ext uri="{FF2B5EF4-FFF2-40B4-BE49-F238E27FC236}">
                    <a16:creationId xmlns:a16="http://schemas.microsoft.com/office/drawing/2014/main" id="{00000000-0008-0000-0300-0000EF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184"/>
                <a:ext cx="4" cy="5"/>
              </a:xfrm>
              <a:custGeom>
                <a:avLst/>
                <a:gdLst>
                  <a:gd name="T0" fmla="*/ 2 w 4"/>
                  <a:gd name="T1" fmla="*/ 5 h 5"/>
                  <a:gd name="T2" fmla="*/ 0 w 4"/>
                  <a:gd name="T3" fmla="*/ 4 h 5"/>
                  <a:gd name="T4" fmla="*/ 0 w 4"/>
                  <a:gd name="T5" fmla="*/ 2 h 5"/>
                  <a:gd name="T6" fmla="*/ 0 w 4"/>
                  <a:gd name="T7" fmla="*/ 1 h 5"/>
                  <a:gd name="T8" fmla="*/ 0 w 4"/>
                  <a:gd name="T9" fmla="*/ 0 h 5"/>
                  <a:gd name="T10" fmla="*/ 0 w 4"/>
                  <a:gd name="T11" fmla="*/ 0 h 5"/>
                  <a:gd name="T12" fmla="*/ 1 w 4"/>
                  <a:gd name="T13" fmla="*/ 0 h 5"/>
                  <a:gd name="T14" fmla="*/ 3 w 4"/>
                  <a:gd name="T15" fmla="*/ 0 h 5"/>
                  <a:gd name="T16" fmla="*/ 4 w 4"/>
                  <a:gd name="T1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20" name="Line 1652">
                <a:extLst>
                  <a:ext uri="{FF2B5EF4-FFF2-40B4-BE49-F238E27FC236}">
                    <a16:creationId xmlns:a16="http://schemas.microsoft.com/office/drawing/2014/main" id="{00000000-0008-0000-0300-0000F003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60" y="187"/>
                <a:ext cx="1" cy="2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21" name="Line 1653">
                <a:extLst>
                  <a:ext uri="{FF2B5EF4-FFF2-40B4-BE49-F238E27FC236}">
                    <a16:creationId xmlns:a16="http://schemas.microsoft.com/office/drawing/2014/main" id="{00000000-0008-0000-0300-0000F103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1" y="188"/>
                <a:ext cx="0" cy="1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22" name="Line 1654">
                <a:extLst>
                  <a:ext uri="{FF2B5EF4-FFF2-40B4-BE49-F238E27FC236}">
                    <a16:creationId xmlns:a16="http://schemas.microsoft.com/office/drawing/2014/main" id="{00000000-0008-0000-0300-0000F203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8" y="189"/>
                <a:ext cx="1" cy="1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23" name="Freeform 1655">
                <a:extLst>
                  <a:ext uri="{FF2B5EF4-FFF2-40B4-BE49-F238E27FC236}">
                    <a16:creationId xmlns:a16="http://schemas.microsoft.com/office/drawing/2014/main" id="{00000000-0008-0000-0300-0000F3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" y="171"/>
                <a:ext cx="12" cy="20"/>
              </a:xfrm>
              <a:custGeom>
                <a:avLst/>
                <a:gdLst>
                  <a:gd name="T0" fmla="*/ 0 w 12"/>
                  <a:gd name="T1" fmla="*/ 11 h 20"/>
                  <a:gd name="T2" fmla="*/ 3 w 12"/>
                  <a:gd name="T3" fmla="*/ 12 h 20"/>
                  <a:gd name="T4" fmla="*/ 4 w 12"/>
                  <a:gd name="T5" fmla="*/ 13 h 20"/>
                  <a:gd name="T6" fmla="*/ 4 w 12"/>
                  <a:gd name="T7" fmla="*/ 13 h 20"/>
                  <a:gd name="T8" fmla="*/ 5 w 12"/>
                  <a:gd name="T9" fmla="*/ 12 h 20"/>
                  <a:gd name="T10" fmla="*/ 4 w 12"/>
                  <a:gd name="T11" fmla="*/ 11 h 20"/>
                  <a:gd name="T12" fmla="*/ 4 w 12"/>
                  <a:gd name="T13" fmla="*/ 10 h 20"/>
                  <a:gd name="T14" fmla="*/ 4 w 12"/>
                  <a:gd name="T15" fmla="*/ 10 h 20"/>
                  <a:gd name="T16" fmla="*/ 1 w 12"/>
                  <a:gd name="T17" fmla="*/ 9 h 20"/>
                  <a:gd name="T18" fmla="*/ 0 w 12"/>
                  <a:gd name="T19" fmla="*/ 9 h 20"/>
                  <a:gd name="T20" fmla="*/ 0 w 12"/>
                  <a:gd name="T21" fmla="*/ 7 h 20"/>
                  <a:gd name="T22" fmla="*/ 0 w 12"/>
                  <a:gd name="T23" fmla="*/ 7 h 20"/>
                  <a:gd name="T24" fmla="*/ 0 w 12"/>
                  <a:gd name="T25" fmla="*/ 6 h 20"/>
                  <a:gd name="T26" fmla="*/ 2 w 12"/>
                  <a:gd name="T27" fmla="*/ 3 h 20"/>
                  <a:gd name="T28" fmla="*/ 3 w 12"/>
                  <a:gd name="T29" fmla="*/ 3 h 20"/>
                  <a:gd name="T30" fmla="*/ 3 w 12"/>
                  <a:gd name="T31" fmla="*/ 3 h 20"/>
                  <a:gd name="T32" fmla="*/ 5 w 12"/>
                  <a:gd name="T33" fmla="*/ 6 h 20"/>
                  <a:gd name="T34" fmla="*/ 5 w 12"/>
                  <a:gd name="T35" fmla="*/ 5 h 20"/>
                  <a:gd name="T36" fmla="*/ 4 w 12"/>
                  <a:gd name="T37" fmla="*/ 2 h 20"/>
                  <a:gd name="T38" fmla="*/ 3 w 12"/>
                  <a:gd name="T39" fmla="*/ 1 h 20"/>
                  <a:gd name="T40" fmla="*/ 3 w 12"/>
                  <a:gd name="T41" fmla="*/ 0 h 20"/>
                  <a:gd name="T42" fmla="*/ 3 w 12"/>
                  <a:gd name="T43" fmla="*/ 0 h 20"/>
                  <a:gd name="T44" fmla="*/ 3 w 12"/>
                  <a:gd name="T45" fmla="*/ 0 h 20"/>
                  <a:gd name="T46" fmla="*/ 5 w 12"/>
                  <a:gd name="T47" fmla="*/ 1 h 20"/>
                  <a:gd name="T48" fmla="*/ 6 w 12"/>
                  <a:gd name="T49" fmla="*/ 2 h 20"/>
                  <a:gd name="T50" fmla="*/ 7 w 12"/>
                  <a:gd name="T51" fmla="*/ 3 h 20"/>
                  <a:gd name="T52" fmla="*/ 7 w 12"/>
                  <a:gd name="T53" fmla="*/ 4 h 20"/>
                  <a:gd name="T54" fmla="*/ 8 w 12"/>
                  <a:gd name="T55" fmla="*/ 3 h 20"/>
                  <a:gd name="T56" fmla="*/ 9 w 12"/>
                  <a:gd name="T57" fmla="*/ 4 h 20"/>
                  <a:gd name="T58" fmla="*/ 9 w 12"/>
                  <a:gd name="T59" fmla="*/ 5 h 20"/>
                  <a:gd name="T60" fmla="*/ 9 w 12"/>
                  <a:gd name="T61" fmla="*/ 6 h 20"/>
                  <a:gd name="T62" fmla="*/ 9 w 12"/>
                  <a:gd name="T63" fmla="*/ 6 h 20"/>
                  <a:gd name="T64" fmla="*/ 10 w 12"/>
                  <a:gd name="T65" fmla="*/ 5 h 20"/>
                  <a:gd name="T66" fmla="*/ 10 w 12"/>
                  <a:gd name="T67" fmla="*/ 5 h 20"/>
                  <a:gd name="T68" fmla="*/ 11 w 12"/>
                  <a:gd name="T69" fmla="*/ 5 h 20"/>
                  <a:gd name="T70" fmla="*/ 10 w 12"/>
                  <a:gd name="T71" fmla="*/ 7 h 20"/>
                  <a:gd name="T72" fmla="*/ 10 w 12"/>
                  <a:gd name="T73" fmla="*/ 8 h 20"/>
                  <a:gd name="T74" fmla="*/ 11 w 12"/>
                  <a:gd name="T75" fmla="*/ 11 h 20"/>
                  <a:gd name="T76" fmla="*/ 11 w 12"/>
                  <a:gd name="T77" fmla="*/ 12 h 20"/>
                  <a:gd name="T78" fmla="*/ 12 w 12"/>
                  <a:gd name="T79" fmla="*/ 16 h 20"/>
                  <a:gd name="T80" fmla="*/ 11 w 12"/>
                  <a:gd name="T81" fmla="*/ 17 h 20"/>
                  <a:gd name="T82" fmla="*/ 11 w 12"/>
                  <a:gd name="T83" fmla="*/ 18 h 20"/>
                  <a:gd name="T84" fmla="*/ 10 w 12"/>
                  <a:gd name="T85" fmla="*/ 19 h 20"/>
                  <a:gd name="T86" fmla="*/ 9 w 12"/>
                  <a:gd name="T8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0" y="11"/>
                    </a:moveTo>
                    <a:lnTo>
                      <a:pt x="3" y="12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5" y="12"/>
                    </a:lnTo>
                    <a:lnTo>
                      <a:pt x="4" y="11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5" y="6"/>
                    </a:lnTo>
                    <a:lnTo>
                      <a:pt x="5" y="5"/>
                    </a:lnTo>
                    <a:lnTo>
                      <a:pt x="4" y="2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5" y="1"/>
                    </a:lnTo>
                    <a:lnTo>
                      <a:pt x="6" y="2"/>
                    </a:lnTo>
                    <a:lnTo>
                      <a:pt x="7" y="3"/>
                    </a:lnTo>
                    <a:lnTo>
                      <a:pt x="7" y="4"/>
                    </a:lnTo>
                    <a:lnTo>
                      <a:pt x="8" y="3"/>
                    </a:lnTo>
                    <a:lnTo>
                      <a:pt x="9" y="4"/>
                    </a:lnTo>
                    <a:lnTo>
                      <a:pt x="9" y="5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1" y="5"/>
                    </a:lnTo>
                    <a:lnTo>
                      <a:pt x="10" y="7"/>
                    </a:lnTo>
                    <a:lnTo>
                      <a:pt x="10" y="8"/>
                    </a:lnTo>
                    <a:lnTo>
                      <a:pt x="11" y="11"/>
                    </a:lnTo>
                    <a:lnTo>
                      <a:pt x="11" y="12"/>
                    </a:lnTo>
                    <a:lnTo>
                      <a:pt x="12" y="16"/>
                    </a:lnTo>
                    <a:lnTo>
                      <a:pt x="11" y="17"/>
                    </a:lnTo>
                    <a:lnTo>
                      <a:pt x="11" y="18"/>
                    </a:lnTo>
                    <a:lnTo>
                      <a:pt x="10" y="19"/>
                    </a:lnTo>
                    <a:lnTo>
                      <a:pt x="9" y="2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24" name="Freeform 1656">
                <a:extLst>
                  <a:ext uri="{FF2B5EF4-FFF2-40B4-BE49-F238E27FC236}">
                    <a16:creationId xmlns:a16="http://schemas.microsoft.com/office/drawing/2014/main" id="{00000000-0008-0000-0300-0000F4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" y="182"/>
                <a:ext cx="14" cy="9"/>
              </a:xfrm>
              <a:custGeom>
                <a:avLst/>
                <a:gdLst>
                  <a:gd name="T0" fmla="*/ 0 w 14"/>
                  <a:gd name="T1" fmla="*/ 9 h 9"/>
                  <a:gd name="T2" fmla="*/ 2 w 14"/>
                  <a:gd name="T3" fmla="*/ 8 h 9"/>
                  <a:gd name="T4" fmla="*/ 2 w 14"/>
                  <a:gd name="T5" fmla="*/ 6 h 9"/>
                  <a:gd name="T6" fmla="*/ 3 w 14"/>
                  <a:gd name="T7" fmla="*/ 6 h 9"/>
                  <a:gd name="T8" fmla="*/ 6 w 14"/>
                  <a:gd name="T9" fmla="*/ 6 h 9"/>
                  <a:gd name="T10" fmla="*/ 6 w 14"/>
                  <a:gd name="T11" fmla="*/ 5 h 9"/>
                  <a:gd name="T12" fmla="*/ 9 w 14"/>
                  <a:gd name="T13" fmla="*/ 3 h 9"/>
                  <a:gd name="T14" fmla="*/ 11 w 14"/>
                  <a:gd name="T15" fmla="*/ 3 h 9"/>
                  <a:gd name="T16" fmla="*/ 13 w 14"/>
                  <a:gd name="T17" fmla="*/ 0 h 9"/>
                  <a:gd name="T18" fmla="*/ 14 w 14"/>
                  <a:gd name="T19" fmla="*/ 2 h 9"/>
                  <a:gd name="T20" fmla="*/ 12 w 14"/>
                  <a:gd name="T21" fmla="*/ 5 h 9"/>
                  <a:gd name="T22" fmla="*/ 12 w 14"/>
                  <a:gd name="T23" fmla="*/ 5 h 9"/>
                  <a:gd name="T24" fmla="*/ 8 w 14"/>
                  <a:gd name="T25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9">
                    <a:moveTo>
                      <a:pt x="0" y="9"/>
                    </a:moveTo>
                    <a:lnTo>
                      <a:pt x="2" y="8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1" y="3"/>
                    </a:lnTo>
                    <a:lnTo>
                      <a:pt x="13" y="0"/>
                    </a:lnTo>
                    <a:lnTo>
                      <a:pt x="14" y="2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8" y="6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25" name="Freeform 1657">
                <a:extLst>
                  <a:ext uri="{FF2B5EF4-FFF2-40B4-BE49-F238E27FC236}">
                    <a16:creationId xmlns:a16="http://schemas.microsoft.com/office/drawing/2014/main" id="{00000000-0008-0000-0300-0000F5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" y="19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26" name="Freeform 1658">
                <a:extLst>
                  <a:ext uri="{FF2B5EF4-FFF2-40B4-BE49-F238E27FC236}">
                    <a16:creationId xmlns:a16="http://schemas.microsoft.com/office/drawing/2014/main" id="{00000000-0008-0000-0300-0000F6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" y="19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27" name="Freeform 1659">
                <a:extLst>
                  <a:ext uri="{FF2B5EF4-FFF2-40B4-BE49-F238E27FC236}">
                    <a16:creationId xmlns:a16="http://schemas.microsoft.com/office/drawing/2014/main" id="{00000000-0008-0000-0300-0000F7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" y="177"/>
                <a:ext cx="12" cy="14"/>
              </a:xfrm>
              <a:custGeom>
                <a:avLst/>
                <a:gdLst>
                  <a:gd name="T0" fmla="*/ 12 w 12"/>
                  <a:gd name="T1" fmla="*/ 3 h 14"/>
                  <a:gd name="T2" fmla="*/ 11 w 12"/>
                  <a:gd name="T3" fmla="*/ 3 h 14"/>
                  <a:gd name="T4" fmla="*/ 8 w 12"/>
                  <a:gd name="T5" fmla="*/ 3 h 14"/>
                  <a:gd name="T6" fmla="*/ 7 w 12"/>
                  <a:gd name="T7" fmla="*/ 4 h 14"/>
                  <a:gd name="T8" fmla="*/ 7 w 12"/>
                  <a:gd name="T9" fmla="*/ 0 h 14"/>
                  <a:gd name="T10" fmla="*/ 6 w 12"/>
                  <a:gd name="T11" fmla="*/ 0 h 14"/>
                  <a:gd name="T12" fmla="*/ 5 w 12"/>
                  <a:gd name="T13" fmla="*/ 3 h 14"/>
                  <a:gd name="T14" fmla="*/ 4 w 12"/>
                  <a:gd name="T15" fmla="*/ 2 h 14"/>
                  <a:gd name="T16" fmla="*/ 1 w 12"/>
                  <a:gd name="T17" fmla="*/ 4 h 14"/>
                  <a:gd name="T18" fmla="*/ 4 w 12"/>
                  <a:gd name="T19" fmla="*/ 6 h 14"/>
                  <a:gd name="T20" fmla="*/ 0 w 12"/>
                  <a:gd name="T21" fmla="*/ 9 h 14"/>
                  <a:gd name="T22" fmla="*/ 2 w 12"/>
                  <a:gd name="T23" fmla="*/ 14 h 14"/>
                  <a:gd name="T24" fmla="*/ 4 w 12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4">
                    <a:moveTo>
                      <a:pt x="12" y="3"/>
                    </a:moveTo>
                    <a:lnTo>
                      <a:pt x="11" y="3"/>
                    </a:lnTo>
                    <a:lnTo>
                      <a:pt x="8" y="3"/>
                    </a:lnTo>
                    <a:lnTo>
                      <a:pt x="7" y="4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3"/>
                    </a:lnTo>
                    <a:lnTo>
                      <a:pt x="4" y="2"/>
                    </a:lnTo>
                    <a:lnTo>
                      <a:pt x="1" y="4"/>
                    </a:lnTo>
                    <a:lnTo>
                      <a:pt x="4" y="6"/>
                    </a:lnTo>
                    <a:lnTo>
                      <a:pt x="0" y="9"/>
                    </a:lnTo>
                    <a:lnTo>
                      <a:pt x="2" y="14"/>
                    </a:lnTo>
                    <a:lnTo>
                      <a:pt x="4" y="1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28" name="Freeform 1660">
                <a:extLst>
                  <a:ext uri="{FF2B5EF4-FFF2-40B4-BE49-F238E27FC236}">
                    <a16:creationId xmlns:a16="http://schemas.microsoft.com/office/drawing/2014/main" id="{00000000-0008-0000-0300-0000F8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" y="187"/>
                <a:ext cx="7" cy="5"/>
              </a:xfrm>
              <a:custGeom>
                <a:avLst/>
                <a:gdLst>
                  <a:gd name="T0" fmla="*/ 0 w 7"/>
                  <a:gd name="T1" fmla="*/ 5 h 5"/>
                  <a:gd name="T2" fmla="*/ 2 w 7"/>
                  <a:gd name="T3" fmla="*/ 3 h 5"/>
                  <a:gd name="T4" fmla="*/ 7 w 7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0" y="5"/>
                    </a:moveTo>
                    <a:lnTo>
                      <a:pt x="2" y="3"/>
                    </a:lnTo>
                    <a:lnTo>
                      <a:pt x="7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29" name="Freeform 1661">
                <a:extLst>
                  <a:ext uri="{FF2B5EF4-FFF2-40B4-BE49-F238E27FC236}">
                    <a16:creationId xmlns:a16="http://schemas.microsoft.com/office/drawing/2014/main" id="{00000000-0008-0000-0300-0000F9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" y="188"/>
                <a:ext cx="8" cy="5"/>
              </a:xfrm>
              <a:custGeom>
                <a:avLst/>
                <a:gdLst>
                  <a:gd name="T0" fmla="*/ 3 w 8"/>
                  <a:gd name="T1" fmla="*/ 0 h 5"/>
                  <a:gd name="T2" fmla="*/ 0 w 8"/>
                  <a:gd name="T3" fmla="*/ 1 h 5"/>
                  <a:gd name="T4" fmla="*/ 2 w 8"/>
                  <a:gd name="T5" fmla="*/ 5 h 5"/>
                  <a:gd name="T6" fmla="*/ 5 w 8"/>
                  <a:gd name="T7" fmla="*/ 5 h 5"/>
                  <a:gd name="T8" fmla="*/ 6 w 8"/>
                  <a:gd name="T9" fmla="*/ 5 h 5"/>
                  <a:gd name="T10" fmla="*/ 8 w 8"/>
                  <a:gd name="T11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5">
                    <a:moveTo>
                      <a:pt x="3" y="0"/>
                    </a:moveTo>
                    <a:lnTo>
                      <a:pt x="0" y="1"/>
                    </a:lnTo>
                    <a:lnTo>
                      <a:pt x="2" y="5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8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30" name="Freeform 1662">
                <a:extLst>
                  <a:ext uri="{FF2B5EF4-FFF2-40B4-BE49-F238E27FC236}">
                    <a16:creationId xmlns:a16="http://schemas.microsoft.com/office/drawing/2014/main" id="{00000000-0008-0000-0300-0000FA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" y="191"/>
                <a:ext cx="5" cy="3"/>
              </a:xfrm>
              <a:custGeom>
                <a:avLst/>
                <a:gdLst>
                  <a:gd name="T0" fmla="*/ 4 w 5"/>
                  <a:gd name="T1" fmla="*/ 0 h 3"/>
                  <a:gd name="T2" fmla="*/ 5 w 5"/>
                  <a:gd name="T3" fmla="*/ 2 h 3"/>
                  <a:gd name="T4" fmla="*/ 3 w 5"/>
                  <a:gd name="T5" fmla="*/ 3 h 3"/>
                  <a:gd name="T6" fmla="*/ 3 w 5"/>
                  <a:gd name="T7" fmla="*/ 3 h 3"/>
                  <a:gd name="T8" fmla="*/ 0 w 5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4" y="0"/>
                    </a:moveTo>
                    <a:lnTo>
                      <a:pt x="5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31" name="Freeform 1663">
                <a:extLst>
                  <a:ext uri="{FF2B5EF4-FFF2-40B4-BE49-F238E27FC236}">
                    <a16:creationId xmlns:a16="http://schemas.microsoft.com/office/drawing/2014/main" id="{00000000-0008-0000-0300-0000FB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" y="187"/>
                <a:ext cx="7" cy="8"/>
              </a:xfrm>
              <a:custGeom>
                <a:avLst/>
                <a:gdLst>
                  <a:gd name="T0" fmla="*/ 0 w 7"/>
                  <a:gd name="T1" fmla="*/ 8 h 8"/>
                  <a:gd name="T2" fmla="*/ 1 w 7"/>
                  <a:gd name="T3" fmla="*/ 7 h 8"/>
                  <a:gd name="T4" fmla="*/ 0 w 7"/>
                  <a:gd name="T5" fmla="*/ 3 h 8"/>
                  <a:gd name="T6" fmla="*/ 5 w 7"/>
                  <a:gd name="T7" fmla="*/ 0 h 8"/>
                  <a:gd name="T8" fmla="*/ 6 w 7"/>
                  <a:gd name="T9" fmla="*/ 1 h 8"/>
                  <a:gd name="T10" fmla="*/ 7 w 7"/>
                  <a:gd name="T1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8">
                    <a:moveTo>
                      <a:pt x="0" y="8"/>
                    </a:moveTo>
                    <a:lnTo>
                      <a:pt x="1" y="7"/>
                    </a:lnTo>
                    <a:lnTo>
                      <a:pt x="0" y="3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7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32" name="Freeform 1664">
                <a:extLst>
                  <a:ext uri="{FF2B5EF4-FFF2-40B4-BE49-F238E27FC236}">
                    <a16:creationId xmlns:a16="http://schemas.microsoft.com/office/drawing/2014/main" id="{00000000-0008-0000-0300-0000FC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" y="188"/>
                <a:ext cx="1" cy="7"/>
              </a:xfrm>
              <a:custGeom>
                <a:avLst/>
                <a:gdLst>
                  <a:gd name="T0" fmla="*/ 1 w 1"/>
                  <a:gd name="T1" fmla="*/ 0 h 7"/>
                  <a:gd name="T2" fmla="*/ 1 w 1"/>
                  <a:gd name="T3" fmla="*/ 2 h 7"/>
                  <a:gd name="T4" fmla="*/ 1 w 1"/>
                  <a:gd name="T5" fmla="*/ 5 h 7"/>
                  <a:gd name="T6" fmla="*/ 0 w 1"/>
                  <a:gd name="T7" fmla="*/ 7 h 7"/>
                  <a:gd name="T8" fmla="*/ 0 w 1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lnTo>
                      <a:pt x="1" y="2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7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33" name="Freeform 1665">
                <a:extLst>
                  <a:ext uri="{FF2B5EF4-FFF2-40B4-BE49-F238E27FC236}">
                    <a16:creationId xmlns:a16="http://schemas.microsoft.com/office/drawing/2014/main" id="{00000000-0008-0000-0300-0000FD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" y="195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34" name="Freeform 1666">
                <a:extLst>
                  <a:ext uri="{FF2B5EF4-FFF2-40B4-BE49-F238E27FC236}">
                    <a16:creationId xmlns:a16="http://schemas.microsoft.com/office/drawing/2014/main" id="{00000000-0008-0000-0300-0000FE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" y="193"/>
                <a:ext cx="5" cy="3"/>
              </a:xfrm>
              <a:custGeom>
                <a:avLst/>
                <a:gdLst>
                  <a:gd name="T0" fmla="*/ 5 w 5"/>
                  <a:gd name="T1" fmla="*/ 0 h 3"/>
                  <a:gd name="T2" fmla="*/ 1 w 5"/>
                  <a:gd name="T3" fmla="*/ 3 h 3"/>
                  <a:gd name="T4" fmla="*/ 0 w 5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lnTo>
                      <a:pt x="1" y="3"/>
                    </a:lnTo>
                    <a:lnTo>
                      <a:pt x="0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35" name="Freeform 1667">
                <a:extLst>
                  <a:ext uri="{FF2B5EF4-FFF2-40B4-BE49-F238E27FC236}">
                    <a16:creationId xmlns:a16="http://schemas.microsoft.com/office/drawing/2014/main" id="{00000000-0008-0000-0300-0000FF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" y="195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36" name="Freeform 1668">
                <a:extLst>
                  <a:ext uri="{FF2B5EF4-FFF2-40B4-BE49-F238E27FC236}">
                    <a16:creationId xmlns:a16="http://schemas.microsoft.com/office/drawing/2014/main" id="{00000000-0008-0000-0300-000000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" y="193"/>
                <a:ext cx="8" cy="4"/>
              </a:xfrm>
              <a:custGeom>
                <a:avLst/>
                <a:gdLst>
                  <a:gd name="T0" fmla="*/ 8 w 8"/>
                  <a:gd name="T1" fmla="*/ 2 h 4"/>
                  <a:gd name="T2" fmla="*/ 7 w 8"/>
                  <a:gd name="T3" fmla="*/ 2 h 4"/>
                  <a:gd name="T4" fmla="*/ 7 w 8"/>
                  <a:gd name="T5" fmla="*/ 1 h 4"/>
                  <a:gd name="T6" fmla="*/ 5 w 8"/>
                  <a:gd name="T7" fmla="*/ 2 h 4"/>
                  <a:gd name="T8" fmla="*/ 2 w 8"/>
                  <a:gd name="T9" fmla="*/ 0 h 4"/>
                  <a:gd name="T10" fmla="*/ 0 w 8"/>
                  <a:gd name="T11" fmla="*/ 2 h 4"/>
                  <a:gd name="T12" fmla="*/ 2 w 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">
                    <a:moveTo>
                      <a:pt x="8" y="2"/>
                    </a:moveTo>
                    <a:lnTo>
                      <a:pt x="7" y="2"/>
                    </a:lnTo>
                    <a:lnTo>
                      <a:pt x="7" y="1"/>
                    </a:lnTo>
                    <a:lnTo>
                      <a:pt x="5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37" name="Freeform 1669">
                <a:extLst>
                  <a:ext uri="{FF2B5EF4-FFF2-40B4-BE49-F238E27FC236}">
                    <a16:creationId xmlns:a16="http://schemas.microsoft.com/office/drawing/2014/main" id="{00000000-0008-0000-0300-000001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" y="195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1 h 2"/>
                  <a:gd name="T4" fmla="*/ 1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38" name="Freeform 1670">
                <a:extLst>
                  <a:ext uri="{FF2B5EF4-FFF2-40B4-BE49-F238E27FC236}">
                    <a16:creationId xmlns:a16="http://schemas.microsoft.com/office/drawing/2014/main" id="{00000000-0008-0000-0300-000002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" y="190"/>
                <a:ext cx="7" cy="7"/>
              </a:xfrm>
              <a:custGeom>
                <a:avLst/>
                <a:gdLst>
                  <a:gd name="T0" fmla="*/ 3 w 7"/>
                  <a:gd name="T1" fmla="*/ 7 h 7"/>
                  <a:gd name="T2" fmla="*/ 0 w 7"/>
                  <a:gd name="T3" fmla="*/ 6 h 7"/>
                  <a:gd name="T4" fmla="*/ 0 w 7"/>
                  <a:gd name="T5" fmla="*/ 4 h 7"/>
                  <a:gd name="T6" fmla="*/ 2 w 7"/>
                  <a:gd name="T7" fmla="*/ 3 h 7"/>
                  <a:gd name="T8" fmla="*/ 5 w 7"/>
                  <a:gd name="T9" fmla="*/ 0 h 7"/>
                  <a:gd name="T10" fmla="*/ 7 w 7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7">
                    <a:moveTo>
                      <a:pt x="3" y="7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3"/>
                    </a:lnTo>
                    <a:lnTo>
                      <a:pt x="5" y="0"/>
                    </a:lnTo>
                    <a:lnTo>
                      <a:pt x="7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39" name="Line 1671">
                <a:extLst>
                  <a:ext uri="{FF2B5EF4-FFF2-40B4-BE49-F238E27FC236}">
                    <a16:creationId xmlns:a16="http://schemas.microsoft.com/office/drawing/2014/main" id="{00000000-0008-0000-0300-00000304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1" y="196"/>
                <a:ext cx="0" cy="1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40" name="Freeform 1672">
                <a:extLst>
                  <a:ext uri="{FF2B5EF4-FFF2-40B4-BE49-F238E27FC236}">
                    <a16:creationId xmlns:a16="http://schemas.microsoft.com/office/drawing/2014/main" id="{00000000-0008-0000-0300-000004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" y="194"/>
                <a:ext cx="6" cy="3"/>
              </a:xfrm>
              <a:custGeom>
                <a:avLst/>
                <a:gdLst>
                  <a:gd name="T0" fmla="*/ 6 w 6"/>
                  <a:gd name="T1" fmla="*/ 3 h 3"/>
                  <a:gd name="T2" fmla="*/ 6 w 6"/>
                  <a:gd name="T3" fmla="*/ 2 h 3"/>
                  <a:gd name="T4" fmla="*/ 4 w 6"/>
                  <a:gd name="T5" fmla="*/ 0 h 3"/>
                  <a:gd name="T6" fmla="*/ 1 w 6"/>
                  <a:gd name="T7" fmla="*/ 1 h 3"/>
                  <a:gd name="T8" fmla="*/ 0 w 6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6" y="2"/>
                    </a:lnTo>
                    <a:lnTo>
                      <a:pt x="4" y="0"/>
                    </a:lnTo>
                    <a:lnTo>
                      <a:pt x="1" y="1"/>
                    </a:lnTo>
                    <a:lnTo>
                      <a:pt x="0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41" name="Freeform 1673">
                <a:extLst>
                  <a:ext uri="{FF2B5EF4-FFF2-40B4-BE49-F238E27FC236}">
                    <a16:creationId xmlns:a16="http://schemas.microsoft.com/office/drawing/2014/main" id="{00000000-0008-0000-0300-000005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" y="183"/>
                <a:ext cx="17" cy="14"/>
              </a:xfrm>
              <a:custGeom>
                <a:avLst/>
                <a:gdLst>
                  <a:gd name="T0" fmla="*/ 0 w 17"/>
                  <a:gd name="T1" fmla="*/ 14 h 14"/>
                  <a:gd name="T2" fmla="*/ 0 w 17"/>
                  <a:gd name="T3" fmla="*/ 14 h 14"/>
                  <a:gd name="T4" fmla="*/ 0 w 17"/>
                  <a:gd name="T5" fmla="*/ 12 h 14"/>
                  <a:gd name="T6" fmla="*/ 2 w 17"/>
                  <a:gd name="T7" fmla="*/ 11 h 14"/>
                  <a:gd name="T8" fmla="*/ 3 w 17"/>
                  <a:gd name="T9" fmla="*/ 12 h 14"/>
                  <a:gd name="T10" fmla="*/ 3 w 17"/>
                  <a:gd name="T11" fmla="*/ 12 h 14"/>
                  <a:gd name="T12" fmla="*/ 3 w 17"/>
                  <a:gd name="T13" fmla="*/ 12 h 14"/>
                  <a:gd name="T14" fmla="*/ 4 w 17"/>
                  <a:gd name="T15" fmla="*/ 10 h 14"/>
                  <a:gd name="T16" fmla="*/ 4 w 17"/>
                  <a:gd name="T17" fmla="*/ 10 h 14"/>
                  <a:gd name="T18" fmla="*/ 3 w 17"/>
                  <a:gd name="T19" fmla="*/ 10 h 14"/>
                  <a:gd name="T20" fmla="*/ 3 w 17"/>
                  <a:gd name="T21" fmla="*/ 10 h 14"/>
                  <a:gd name="T22" fmla="*/ 2 w 17"/>
                  <a:gd name="T23" fmla="*/ 9 h 14"/>
                  <a:gd name="T24" fmla="*/ 2 w 17"/>
                  <a:gd name="T25" fmla="*/ 8 h 14"/>
                  <a:gd name="T26" fmla="*/ 3 w 17"/>
                  <a:gd name="T27" fmla="*/ 6 h 14"/>
                  <a:gd name="T28" fmla="*/ 3 w 17"/>
                  <a:gd name="T29" fmla="*/ 5 h 14"/>
                  <a:gd name="T30" fmla="*/ 6 w 17"/>
                  <a:gd name="T31" fmla="*/ 3 h 14"/>
                  <a:gd name="T32" fmla="*/ 8 w 17"/>
                  <a:gd name="T33" fmla="*/ 2 h 14"/>
                  <a:gd name="T34" fmla="*/ 9 w 17"/>
                  <a:gd name="T35" fmla="*/ 3 h 14"/>
                  <a:gd name="T36" fmla="*/ 10 w 17"/>
                  <a:gd name="T37" fmla="*/ 2 h 14"/>
                  <a:gd name="T38" fmla="*/ 11 w 17"/>
                  <a:gd name="T39" fmla="*/ 0 h 14"/>
                  <a:gd name="T40" fmla="*/ 12 w 17"/>
                  <a:gd name="T41" fmla="*/ 1 h 14"/>
                  <a:gd name="T42" fmla="*/ 13 w 17"/>
                  <a:gd name="T43" fmla="*/ 2 h 14"/>
                  <a:gd name="T44" fmla="*/ 14 w 17"/>
                  <a:gd name="T45" fmla="*/ 4 h 14"/>
                  <a:gd name="T46" fmla="*/ 15 w 17"/>
                  <a:gd name="T47" fmla="*/ 5 h 14"/>
                  <a:gd name="T48" fmla="*/ 17 w 17"/>
                  <a:gd name="T49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" h="14">
                    <a:moveTo>
                      <a:pt x="0" y="14"/>
                    </a:moveTo>
                    <a:lnTo>
                      <a:pt x="0" y="14"/>
                    </a:lnTo>
                    <a:lnTo>
                      <a:pt x="0" y="12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2" y="9"/>
                    </a:lnTo>
                    <a:lnTo>
                      <a:pt x="2" y="8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6" y="3"/>
                    </a:lnTo>
                    <a:lnTo>
                      <a:pt x="8" y="2"/>
                    </a:lnTo>
                    <a:lnTo>
                      <a:pt x="9" y="3"/>
                    </a:lnTo>
                    <a:lnTo>
                      <a:pt x="10" y="2"/>
                    </a:lnTo>
                    <a:lnTo>
                      <a:pt x="11" y="0"/>
                    </a:lnTo>
                    <a:lnTo>
                      <a:pt x="12" y="1"/>
                    </a:lnTo>
                    <a:lnTo>
                      <a:pt x="13" y="2"/>
                    </a:lnTo>
                    <a:lnTo>
                      <a:pt x="14" y="4"/>
                    </a:lnTo>
                    <a:lnTo>
                      <a:pt x="15" y="5"/>
                    </a:lnTo>
                    <a:lnTo>
                      <a:pt x="17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42" name="Freeform 1674">
                <a:extLst>
                  <a:ext uri="{FF2B5EF4-FFF2-40B4-BE49-F238E27FC236}">
                    <a16:creationId xmlns:a16="http://schemas.microsoft.com/office/drawing/2014/main" id="{00000000-0008-0000-0300-000006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" y="196"/>
                <a:ext cx="4" cy="1"/>
              </a:xfrm>
              <a:custGeom>
                <a:avLst/>
                <a:gdLst>
                  <a:gd name="T0" fmla="*/ 4 w 4"/>
                  <a:gd name="T1" fmla="*/ 1 h 1"/>
                  <a:gd name="T2" fmla="*/ 3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43" name="Freeform 1675">
                <a:extLst>
                  <a:ext uri="{FF2B5EF4-FFF2-40B4-BE49-F238E27FC236}">
                    <a16:creationId xmlns:a16="http://schemas.microsoft.com/office/drawing/2014/main" id="{00000000-0008-0000-0300-000007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" y="195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2 w 2"/>
                  <a:gd name="T3" fmla="*/ 0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0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44" name="Freeform 1676">
                <a:extLst>
                  <a:ext uri="{FF2B5EF4-FFF2-40B4-BE49-F238E27FC236}">
                    <a16:creationId xmlns:a16="http://schemas.microsoft.com/office/drawing/2014/main" id="{00000000-0008-0000-0300-000008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" y="194"/>
                <a:ext cx="3" cy="3"/>
              </a:xfrm>
              <a:custGeom>
                <a:avLst/>
                <a:gdLst>
                  <a:gd name="T0" fmla="*/ 1 w 3"/>
                  <a:gd name="T1" fmla="*/ 3 h 3"/>
                  <a:gd name="T2" fmla="*/ 2 w 3"/>
                  <a:gd name="T3" fmla="*/ 2 h 3"/>
                  <a:gd name="T4" fmla="*/ 3 w 3"/>
                  <a:gd name="T5" fmla="*/ 0 h 3"/>
                  <a:gd name="T6" fmla="*/ 1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lnTo>
                      <a:pt x="2" y="2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45" name="Line 1677">
                <a:extLst>
                  <a:ext uri="{FF2B5EF4-FFF2-40B4-BE49-F238E27FC236}">
                    <a16:creationId xmlns:a16="http://schemas.microsoft.com/office/drawing/2014/main" id="{00000000-0008-0000-0300-00000904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3" y="197"/>
                <a:ext cx="0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46" name="Freeform 1678">
                <a:extLst>
                  <a:ext uri="{FF2B5EF4-FFF2-40B4-BE49-F238E27FC236}">
                    <a16:creationId xmlns:a16="http://schemas.microsoft.com/office/drawing/2014/main" id="{00000000-0008-0000-0300-00000A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" y="198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0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47" name="Freeform 1679">
                <a:extLst>
                  <a:ext uri="{FF2B5EF4-FFF2-40B4-BE49-F238E27FC236}">
                    <a16:creationId xmlns:a16="http://schemas.microsoft.com/office/drawing/2014/main" id="{00000000-0008-0000-0300-00000B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" y="197"/>
                <a:ext cx="6" cy="2"/>
              </a:xfrm>
              <a:custGeom>
                <a:avLst/>
                <a:gdLst>
                  <a:gd name="T0" fmla="*/ 0 w 6"/>
                  <a:gd name="T1" fmla="*/ 0 h 2"/>
                  <a:gd name="T2" fmla="*/ 1 w 6"/>
                  <a:gd name="T3" fmla="*/ 2 h 2"/>
                  <a:gd name="T4" fmla="*/ 2 w 6"/>
                  <a:gd name="T5" fmla="*/ 2 h 2"/>
                  <a:gd name="T6" fmla="*/ 3 w 6"/>
                  <a:gd name="T7" fmla="*/ 2 h 2"/>
                  <a:gd name="T8" fmla="*/ 5 w 6"/>
                  <a:gd name="T9" fmla="*/ 1 h 2"/>
                  <a:gd name="T10" fmla="*/ 6 w 6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2">
                    <a:moveTo>
                      <a:pt x="0" y="0"/>
                    </a:moveTo>
                    <a:lnTo>
                      <a:pt x="1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5" y="1"/>
                    </a:lnTo>
                    <a:lnTo>
                      <a:pt x="6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48" name="Freeform 1680">
                <a:extLst>
                  <a:ext uri="{FF2B5EF4-FFF2-40B4-BE49-F238E27FC236}">
                    <a16:creationId xmlns:a16="http://schemas.microsoft.com/office/drawing/2014/main" id="{00000000-0008-0000-0300-00000C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" y="197"/>
                <a:ext cx="5" cy="3"/>
              </a:xfrm>
              <a:custGeom>
                <a:avLst/>
                <a:gdLst>
                  <a:gd name="T0" fmla="*/ 5 w 5"/>
                  <a:gd name="T1" fmla="*/ 3 h 3"/>
                  <a:gd name="T2" fmla="*/ 5 w 5"/>
                  <a:gd name="T3" fmla="*/ 2 h 3"/>
                  <a:gd name="T4" fmla="*/ 2 w 5"/>
                  <a:gd name="T5" fmla="*/ 1 h 3"/>
                  <a:gd name="T6" fmla="*/ 0 w 5"/>
                  <a:gd name="T7" fmla="*/ 2 h 3"/>
                  <a:gd name="T8" fmla="*/ 0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5" y="3"/>
                    </a:moveTo>
                    <a:lnTo>
                      <a:pt x="5" y="2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49" name="Freeform 1681">
                <a:extLst>
                  <a:ext uri="{FF2B5EF4-FFF2-40B4-BE49-F238E27FC236}">
                    <a16:creationId xmlns:a16="http://schemas.microsoft.com/office/drawing/2014/main" id="{00000000-0008-0000-0300-00000D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" y="197"/>
                <a:ext cx="4" cy="3"/>
              </a:xfrm>
              <a:custGeom>
                <a:avLst/>
                <a:gdLst>
                  <a:gd name="T0" fmla="*/ 2 w 4"/>
                  <a:gd name="T1" fmla="*/ 3 h 3"/>
                  <a:gd name="T2" fmla="*/ 0 w 4"/>
                  <a:gd name="T3" fmla="*/ 1 h 3"/>
                  <a:gd name="T4" fmla="*/ 1 w 4"/>
                  <a:gd name="T5" fmla="*/ 0 h 3"/>
                  <a:gd name="T6" fmla="*/ 4 w 4"/>
                  <a:gd name="T7" fmla="*/ 1 h 3"/>
                  <a:gd name="T8" fmla="*/ 4 w 4"/>
                  <a:gd name="T9" fmla="*/ 1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50" name="Freeform 1682">
                <a:extLst>
                  <a:ext uri="{FF2B5EF4-FFF2-40B4-BE49-F238E27FC236}">
                    <a16:creationId xmlns:a16="http://schemas.microsoft.com/office/drawing/2014/main" id="{00000000-0008-0000-0300-00000E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" y="197"/>
                <a:ext cx="8" cy="3"/>
              </a:xfrm>
              <a:custGeom>
                <a:avLst/>
                <a:gdLst>
                  <a:gd name="T0" fmla="*/ 8 w 8"/>
                  <a:gd name="T1" fmla="*/ 0 h 3"/>
                  <a:gd name="T2" fmla="*/ 7 w 8"/>
                  <a:gd name="T3" fmla="*/ 1 h 3"/>
                  <a:gd name="T4" fmla="*/ 6 w 8"/>
                  <a:gd name="T5" fmla="*/ 2 h 3"/>
                  <a:gd name="T6" fmla="*/ 4 w 8"/>
                  <a:gd name="T7" fmla="*/ 3 h 3"/>
                  <a:gd name="T8" fmla="*/ 0 w 8"/>
                  <a:gd name="T9" fmla="*/ 3 h 3"/>
                  <a:gd name="T10" fmla="*/ 2 w 8"/>
                  <a:gd name="T11" fmla="*/ 0 h 3"/>
                  <a:gd name="T12" fmla="*/ 2 w 8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">
                    <a:moveTo>
                      <a:pt x="8" y="0"/>
                    </a:moveTo>
                    <a:lnTo>
                      <a:pt x="7" y="1"/>
                    </a:lnTo>
                    <a:lnTo>
                      <a:pt x="6" y="2"/>
                    </a:lnTo>
                    <a:lnTo>
                      <a:pt x="4" y="3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51" name="Freeform 1683">
                <a:extLst>
                  <a:ext uri="{FF2B5EF4-FFF2-40B4-BE49-F238E27FC236}">
                    <a16:creationId xmlns:a16="http://schemas.microsoft.com/office/drawing/2014/main" id="{00000000-0008-0000-0300-00000F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" y="197"/>
                <a:ext cx="11" cy="4"/>
              </a:xfrm>
              <a:custGeom>
                <a:avLst/>
                <a:gdLst>
                  <a:gd name="T0" fmla="*/ 11 w 11"/>
                  <a:gd name="T1" fmla="*/ 0 h 4"/>
                  <a:gd name="T2" fmla="*/ 9 w 11"/>
                  <a:gd name="T3" fmla="*/ 2 h 4"/>
                  <a:gd name="T4" fmla="*/ 4 w 11"/>
                  <a:gd name="T5" fmla="*/ 3 h 4"/>
                  <a:gd name="T6" fmla="*/ 2 w 11"/>
                  <a:gd name="T7" fmla="*/ 4 h 4"/>
                  <a:gd name="T8" fmla="*/ 2 w 11"/>
                  <a:gd name="T9" fmla="*/ 4 h 4"/>
                  <a:gd name="T10" fmla="*/ 1 w 11"/>
                  <a:gd name="T11" fmla="*/ 4 h 4"/>
                  <a:gd name="T12" fmla="*/ 1 w 11"/>
                  <a:gd name="T13" fmla="*/ 1 h 4"/>
                  <a:gd name="T14" fmla="*/ 0 w 11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4">
                    <a:moveTo>
                      <a:pt x="11" y="0"/>
                    </a:moveTo>
                    <a:lnTo>
                      <a:pt x="9" y="2"/>
                    </a:lnTo>
                    <a:lnTo>
                      <a:pt x="4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52" name="Freeform 1684">
                <a:extLst>
                  <a:ext uri="{FF2B5EF4-FFF2-40B4-BE49-F238E27FC236}">
                    <a16:creationId xmlns:a16="http://schemas.microsoft.com/office/drawing/2014/main" id="{00000000-0008-0000-0300-000010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" y="199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0"/>
                    </a:lnTo>
                    <a:lnTo>
                      <a:pt x="0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53" name="Freeform 1685">
                <a:extLst>
                  <a:ext uri="{FF2B5EF4-FFF2-40B4-BE49-F238E27FC236}">
                    <a16:creationId xmlns:a16="http://schemas.microsoft.com/office/drawing/2014/main" id="{00000000-0008-0000-0300-000011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" y="199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0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54" name="Freeform 1686">
                <a:extLst>
                  <a:ext uri="{FF2B5EF4-FFF2-40B4-BE49-F238E27FC236}">
                    <a16:creationId xmlns:a16="http://schemas.microsoft.com/office/drawing/2014/main" id="{00000000-0008-0000-0300-000012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" y="200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  <a:gd name="T8" fmla="*/ 1 w 1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1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55" name="Freeform 1687">
                <a:extLst>
                  <a:ext uri="{FF2B5EF4-FFF2-40B4-BE49-F238E27FC236}">
                    <a16:creationId xmlns:a16="http://schemas.microsoft.com/office/drawing/2014/main" id="{00000000-0008-0000-0300-000013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" y="200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3 w 9"/>
                  <a:gd name="T3" fmla="*/ 0 h 2"/>
                  <a:gd name="T4" fmla="*/ 5 w 9"/>
                  <a:gd name="T5" fmla="*/ 0 h 2"/>
                  <a:gd name="T6" fmla="*/ 6 w 9"/>
                  <a:gd name="T7" fmla="*/ 1 h 2"/>
                  <a:gd name="T8" fmla="*/ 7 w 9"/>
                  <a:gd name="T9" fmla="*/ 1 h 2"/>
                  <a:gd name="T10" fmla="*/ 8 w 9"/>
                  <a:gd name="T11" fmla="*/ 2 h 2"/>
                  <a:gd name="T12" fmla="*/ 9 w 9"/>
                  <a:gd name="T13" fmla="*/ 2 h 2"/>
                  <a:gd name="T14" fmla="*/ 8 w 9"/>
                  <a:gd name="T15" fmla="*/ 1 h 2"/>
                  <a:gd name="T16" fmla="*/ 7 w 9"/>
                  <a:gd name="T17" fmla="*/ 0 h 2"/>
                  <a:gd name="T18" fmla="*/ 6 w 9"/>
                  <a:gd name="T19" fmla="*/ 0 h 2"/>
                  <a:gd name="T20" fmla="*/ 6 w 9"/>
                  <a:gd name="T2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56" name="Freeform 1688">
                <a:extLst>
                  <a:ext uri="{FF2B5EF4-FFF2-40B4-BE49-F238E27FC236}">
                    <a16:creationId xmlns:a16="http://schemas.microsoft.com/office/drawing/2014/main" id="{00000000-0008-0000-0300-000014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" y="197"/>
                <a:ext cx="2" cy="6"/>
              </a:xfrm>
              <a:custGeom>
                <a:avLst/>
                <a:gdLst>
                  <a:gd name="T0" fmla="*/ 0 w 2"/>
                  <a:gd name="T1" fmla="*/ 6 h 6"/>
                  <a:gd name="T2" fmla="*/ 1 w 2"/>
                  <a:gd name="T3" fmla="*/ 6 h 6"/>
                  <a:gd name="T4" fmla="*/ 2 w 2"/>
                  <a:gd name="T5" fmla="*/ 2 h 6"/>
                  <a:gd name="T6" fmla="*/ 1 w 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0" y="6"/>
                    </a:moveTo>
                    <a:lnTo>
                      <a:pt x="1" y="6"/>
                    </a:lnTo>
                    <a:lnTo>
                      <a:pt x="2" y="2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57" name="Line 1689">
                <a:extLst>
                  <a:ext uri="{FF2B5EF4-FFF2-40B4-BE49-F238E27FC236}">
                    <a16:creationId xmlns:a16="http://schemas.microsoft.com/office/drawing/2014/main" id="{00000000-0008-0000-0300-00001504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5" y="203"/>
                <a:ext cx="3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58" name="Line 1690">
                <a:extLst>
                  <a:ext uri="{FF2B5EF4-FFF2-40B4-BE49-F238E27FC236}">
                    <a16:creationId xmlns:a16="http://schemas.microsoft.com/office/drawing/2014/main" id="{00000000-0008-0000-0300-00001604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3" y="204"/>
                <a:ext cx="0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59" name="Freeform 1691">
                <a:extLst>
                  <a:ext uri="{FF2B5EF4-FFF2-40B4-BE49-F238E27FC236}">
                    <a16:creationId xmlns:a16="http://schemas.microsoft.com/office/drawing/2014/main" id="{00000000-0008-0000-0300-000017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" y="198"/>
                <a:ext cx="4" cy="6"/>
              </a:xfrm>
              <a:custGeom>
                <a:avLst/>
                <a:gdLst>
                  <a:gd name="T0" fmla="*/ 0 w 4"/>
                  <a:gd name="T1" fmla="*/ 6 h 6"/>
                  <a:gd name="T2" fmla="*/ 3 w 4"/>
                  <a:gd name="T3" fmla="*/ 2 h 6"/>
                  <a:gd name="T4" fmla="*/ 4 w 4"/>
                  <a:gd name="T5" fmla="*/ 0 h 6"/>
                  <a:gd name="T6" fmla="*/ 4 w 4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0" y="6"/>
                    </a:moveTo>
                    <a:lnTo>
                      <a:pt x="3" y="2"/>
                    </a:lnTo>
                    <a:lnTo>
                      <a:pt x="4" y="0"/>
                    </a:lnTo>
                    <a:lnTo>
                      <a:pt x="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60" name="Freeform 1692">
                <a:extLst>
                  <a:ext uri="{FF2B5EF4-FFF2-40B4-BE49-F238E27FC236}">
                    <a16:creationId xmlns:a16="http://schemas.microsoft.com/office/drawing/2014/main" id="{00000000-0008-0000-0300-000018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" y="197"/>
                <a:ext cx="5" cy="8"/>
              </a:xfrm>
              <a:custGeom>
                <a:avLst/>
                <a:gdLst>
                  <a:gd name="T0" fmla="*/ 5 w 5"/>
                  <a:gd name="T1" fmla="*/ 0 h 8"/>
                  <a:gd name="T2" fmla="*/ 5 w 5"/>
                  <a:gd name="T3" fmla="*/ 3 h 8"/>
                  <a:gd name="T4" fmla="*/ 3 w 5"/>
                  <a:gd name="T5" fmla="*/ 4 h 8"/>
                  <a:gd name="T6" fmla="*/ 3 w 5"/>
                  <a:gd name="T7" fmla="*/ 6 h 8"/>
                  <a:gd name="T8" fmla="*/ 3 w 5"/>
                  <a:gd name="T9" fmla="*/ 6 h 8"/>
                  <a:gd name="T10" fmla="*/ 3 w 5"/>
                  <a:gd name="T11" fmla="*/ 7 h 8"/>
                  <a:gd name="T12" fmla="*/ 0 w 5"/>
                  <a:gd name="T13" fmla="*/ 8 h 8"/>
                  <a:gd name="T14" fmla="*/ 0 w 5"/>
                  <a:gd name="T1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8">
                    <a:moveTo>
                      <a:pt x="5" y="0"/>
                    </a:moveTo>
                    <a:lnTo>
                      <a:pt x="5" y="3"/>
                    </a:lnTo>
                    <a:lnTo>
                      <a:pt x="3" y="4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7"/>
                    </a:lnTo>
                    <a:lnTo>
                      <a:pt x="0" y="8"/>
                    </a:lnTo>
                    <a:lnTo>
                      <a:pt x="0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61" name="Freeform 1693">
                <a:extLst>
                  <a:ext uri="{FF2B5EF4-FFF2-40B4-BE49-F238E27FC236}">
                    <a16:creationId xmlns:a16="http://schemas.microsoft.com/office/drawing/2014/main" id="{00000000-0008-0000-0300-000019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" y="197"/>
                <a:ext cx="4" cy="8"/>
              </a:xfrm>
              <a:custGeom>
                <a:avLst/>
                <a:gdLst>
                  <a:gd name="T0" fmla="*/ 2 w 4"/>
                  <a:gd name="T1" fmla="*/ 0 h 8"/>
                  <a:gd name="T2" fmla="*/ 0 w 4"/>
                  <a:gd name="T3" fmla="*/ 6 h 8"/>
                  <a:gd name="T4" fmla="*/ 1 w 4"/>
                  <a:gd name="T5" fmla="*/ 8 h 8"/>
                  <a:gd name="T6" fmla="*/ 4 w 4"/>
                  <a:gd name="T7" fmla="*/ 6 h 8"/>
                  <a:gd name="T8" fmla="*/ 4 w 4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2" y="0"/>
                    </a:moveTo>
                    <a:lnTo>
                      <a:pt x="0" y="6"/>
                    </a:lnTo>
                    <a:lnTo>
                      <a:pt x="1" y="8"/>
                    </a:lnTo>
                    <a:lnTo>
                      <a:pt x="4" y="6"/>
                    </a:lnTo>
                    <a:lnTo>
                      <a:pt x="4" y="6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62" name="Freeform 1694">
                <a:extLst>
                  <a:ext uri="{FF2B5EF4-FFF2-40B4-BE49-F238E27FC236}">
                    <a16:creationId xmlns:a16="http://schemas.microsoft.com/office/drawing/2014/main" id="{00000000-0008-0000-0300-00001A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" y="199"/>
                <a:ext cx="5" cy="6"/>
              </a:xfrm>
              <a:custGeom>
                <a:avLst/>
                <a:gdLst>
                  <a:gd name="T0" fmla="*/ 5 w 5"/>
                  <a:gd name="T1" fmla="*/ 0 h 6"/>
                  <a:gd name="T2" fmla="*/ 3 w 5"/>
                  <a:gd name="T3" fmla="*/ 2 h 6"/>
                  <a:gd name="T4" fmla="*/ 3 w 5"/>
                  <a:gd name="T5" fmla="*/ 2 h 6"/>
                  <a:gd name="T6" fmla="*/ 3 w 5"/>
                  <a:gd name="T7" fmla="*/ 2 h 6"/>
                  <a:gd name="T8" fmla="*/ 0 w 5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5" y="0"/>
                    </a:move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0" y="6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63" name="Freeform 1695">
                <a:extLst>
                  <a:ext uri="{FF2B5EF4-FFF2-40B4-BE49-F238E27FC236}">
                    <a16:creationId xmlns:a16="http://schemas.microsoft.com/office/drawing/2014/main" id="{00000000-0008-0000-0300-00001B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" y="202"/>
                <a:ext cx="4" cy="3"/>
              </a:xfrm>
              <a:custGeom>
                <a:avLst/>
                <a:gdLst>
                  <a:gd name="T0" fmla="*/ 0 w 4"/>
                  <a:gd name="T1" fmla="*/ 2 h 3"/>
                  <a:gd name="T2" fmla="*/ 1 w 4"/>
                  <a:gd name="T3" fmla="*/ 3 h 3"/>
                  <a:gd name="T4" fmla="*/ 4 w 4"/>
                  <a:gd name="T5" fmla="*/ 3 h 3"/>
                  <a:gd name="T6" fmla="*/ 4 w 4"/>
                  <a:gd name="T7" fmla="*/ 2 h 3"/>
                  <a:gd name="T8" fmla="*/ 2 w 4"/>
                  <a:gd name="T9" fmla="*/ 2 h 3"/>
                  <a:gd name="T10" fmla="*/ 0 w 4"/>
                  <a:gd name="T11" fmla="*/ 0 h 3"/>
                  <a:gd name="T12" fmla="*/ 0 w 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lnTo>
                      <a:pt x="1" y="3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64" name="Freeform 1696">
                <a:extLst>
                  <a:ext uri="{FF2B5EF4-FFF2-40B4-BE49-F238E27FC236}">
                    <a16:creationId xmlns:a16="http://schemas.microsoft.com/office/drawing/2014/main" id="{00000000-0008-0000-0300-00001C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" y="202"/>
                <a:ext cx="7" cy="4"/>
              </a:xfrm>
              <a:custGeom>
                <a:avLst/>
                <a:gdLst>
                  <a:gd name="T0" fmla="*/ 7 w 7"/>
                  <a:gd name="T1" fmla="*/ 3 h 4"/>
                  <a:gd name="T2" fmla="*/ 7 w 7"/>
                  <a:gd name="T3" fmla="*/ 2 h 4"/>
                  <a:gd name="T4" fmla="*/ 7 w 7"/>
                  <a:gd name="T5" fmla="*/ 1 h 4"/>
                  <a:gd name="T6" fmla="*/ 5 w 7"/>
                  <a:gd name="T7" fmla="*/ 0 h 4"/>
                  <a:gd name="T8" fmla="*/ 4 w 7"/>
                  <a:gd name="T9" fmla="*/ 0 h 4"/>
                  <a:gd name="T10" fmla="*/ 4 w 7"/>
                  <a:gd name="T11" fmla="*/ 1 h 4"/>
                  <a:gd name="T12" fmla="*/ 3 w 7"/>
                  <a:gd name="T13" fmla="*/ 2 h 4"/>
                  <a:gd name="T14" fmla="*/ 2 w 7"/>
                  <a:gd name="T15" fmla="*/ 1 h 4"/>
                  <a:gd name="T16" fmla="*/ 2 w 7"/>
                  <a:gd name="T17" fmla="*/ 1 h 4"/>
                  <a:gd name="T18" fmla="*/ 1 w 7"/>
                  <a:gd name="T19" fmla="*/ 1 h 4"/>
                  <a:gd name="T20" fmla="*/ 1 w 7"/>
                  <a:gd name="T21" fmla="*/ 1 h 4"/>
                  <a:gd name="T22" fmla="*/ 0 w 7"/>
                  <a:gd name="T23" fmla="*/ 2 h 4"/>
                  <a:gd name="T24" fmla="*/ 0 w 7"/>
                  <a:gd name="T25" fmla="*/ 2 h 4"/>
                  <a:gd name="T26" fmla="*/ 0 w 7"/>
                  <a:gd name="T27" fmla="*/ 3 h 4"/>
                  <a:gd name="T28" fmla="*/ 0 w 7"/>
                  <a:gd name="T2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4">
                    <a:moveTo>
                      <a:pt x="7" y="3"/>
                    </a:moveTo>
                    <a:lnTo>
                      <a:pt x="7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65" name="Freeform 1697">
                <a:extLst>
                  <a:ext uri="{FF2B5EF4-FFF2-40B4-BE49-F238E27FC236}">
                    <a16:creationId xmlns:a16="http://schemas.microsoft.com/office/drawing/2014/main" id="{00000000-0008-0000-0300-00001D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" y="204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0 w 4"/>
                  <a:gd name="T3" fmla="*/ 2 h 3"/>
                  <a:gd name="T4" fmla="*/ 2 w 4"/>
                  <a:gd name="T5" fmla="*/ 1 h 3"/>
                  <a:gd name="T6" fmla="*/ 2 w 4"/>
                  <a:gd name="T7" fmla="*/ 1 h 3"/>
                  <a:gd name="T8" fmla="*/ 4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lnTo>
                      <a:pt x="0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66" name="Freeform 1698">
                <a:extLst>
                  <a:ext uri="{FF2B5EF4-FFF2-40B4-BE49-F238E27FC236}">
                    <a16:creationId xmlns:a16="http://schemas.microsoft.com/office/drawing/2014/main" id="{00000000-0008-0000-0300-00001E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" y="204"/>
                <a:ext cx="4" cy="4"/>
              </a:xfrm>
              <a:custGeom>
                <a:avLst/>
                <a:gdLst>
                  <a:gd name="T0" fmla="*/ 4 w 4"/>
                  <a:gd name="T1" fmla="*/ 2 h 4"/>
                  <a:gd name="T2" fmla="*/ 2 w 4"/>
                  <a:gd name="T3" fmla="*/ 0 h 4"/>
                  <a:gd name="T4" fmla="*/ 0 w 4"/>
                  <a:gd name="T5" fmla="*/ 2 h 4"/>
                  <a:gd name="T6" fmla="*/ 2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67" name="Line 1699">
                <a:extLst>
                  <a:ext uri="{FF2B5EF4-FFF2-40B4-BE49-F238E27FC236}">
                    <a16:creationId xmlns:a16="http://schemas.microsoft.com/office/drawing/2014/main" id="{00000000-0008-0000-0300-00001F04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1" y="208"/>
                <a:ext cx="1" cy="1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68" name="Line 1700">
                <a:extLst>
                  <a:ext uri="{FF2B5EF4-FFF2-40B4-BE49-F238E27FC236}">
                    <a16:creationId xmlns:a16="http://schemas.microsoft.com/office/drawing/2014/main" id="{00000000-0008-0000-0300-00002004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8" y="209"/>
                <a:ext cx="0" cy="1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69" name="Freeform 1701">
                <a:extLst>
                  <a:ext uri="{FF2B5EF4-FFF2-40B4-BE49-F238E27FC236}">
                    <a16:creationId xmlns:a16="http://schemas.microsoft.com/office/drawing/2014/main" id="{00000000-0008-0000-0300-000021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" y="200"/>
                <a:ext cx="7" cy="10"/>
              </a:xfrm>
              <a:custGeom>
                <a:avLst/>
                <a:gdLst>
                  <a:gd name="T0" fmla="*/ 7 w 7"/>
                  <a:gd name="T1" fmla="*/ 5 h 10"/>
                  <a:gd name="T2" fmla="*/ 5 w 7"/>
                  <a:gd name="T3" fmla="*/ 8 h 10"/>
                  <a:gd name="T4" fmla="*/ 3 w 7"/>
                  <a:gd name="T5" fmla="*/ 10 h 10"/>
                  <a:gd name="T6" fmla="*/ 0 w 7"/>
                  <a:gd name="T7" fmla="*/ 10 h 10"/>
                  <a:gd name="T8" fmla="*/ 0 w 7"/>
                  <a:gd name="T9" fmla="*/ 9 h 10"/>
                  <a:gd name="T10" fmla="*/ 1 w 7"/>
                  <a:gd name="T11" fmla="*/ 8 h 10"/>
                  <a:gd name="T12" fmla="*/ 6 w 7"/>
                  <a:gd name="T13" fmla="*/ 1 h 10"/>
                  <a:gd name="T14" fmla="*/ 6 w 7"/>
                  <a:gd name="T15" fmla="*/ 0 h 10"/>
                  <a:gd name="T16" fmla="*/ 6 w 7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0">
                    <a:moveTo>
                      <a:pt x="7" y="5"/>
                    </a:moveTo>
                    <a:lnTo>
                      <a:pt x="5" y="8"/>
                    </a:lnTo>
                    <a:lnTo>
                      <a:pt x="3" y="10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1" y="8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70" name="Freeform 1702">
                <a:extLst>
                  <a:ext uri="{FF2B5EF4-FFF2-40B4-BE49-F238E27FC236}">
                    <a16:creationId xmlns:a16="http://schemas.microsoft.com/office/drawing/2014/main" id="{00000000-0008-0000-0300-000022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" y="202"/>
                <a:ext cx="11" cy="8"/>
              </a:xfrm>
              <a:custGeom>
                <a:avLst/>
                <a:gdLst>
                  <a:gd name="T0" fmla="*/ 11 w 11"/>
                  <a:gd name="T1" fmla="*/ 0 h 8"/>
                  <a:gd name="T2" fmla="*/ 11 w 11"/>
                  <a:gd name="T3" fmla="*/ 1 h 8"/>
                  <a:gd name="T4" fmla="*/ 10 w 11"/>
                  <a:gd name="T5" fmla="*/ 2 h 8"/>
                  <a:gd name="T6" fmla="*/ 10 w 11"/>
                  <a:gd name="T7" fmla="*/ 5 h 8"/>
                  <a:gd name="T8" fmla="*/ 7 w 11"/>
                  <a:gd name="T9" fmla="*/ 7 h 8"/>
                  <a:gd name="T10" fmla="*/ 6 w 11"/>
                  <a:gd name="T11" fmla="*/ 8 h 8"/>
                  <a:gd name="T12" fmla="*/ 6 w 11"/>
                  <a:gd name="T13" fmla="*/ 8 h 8"/>
                  <a:gd name="T14" fmla="*/ 5 w 11"/>
                  <a:gd name="T15" fmla="*/ 7 h 8"/>
                  <a:gd name="T16" fmla="*/ 4 w 11"/>
                  <a:gd name="T17" fmla="*/ 7 h 8"/>
                  <a:gd name="T18" fmla="*/ 2 w 11"/>
                  <a:gd name="T19" fmla="*/ 6 h 8"/>
                  <a:gd name="T20" fmla="*/ 0 w 11"/>
                  <a:gd name="T21" fmla="*/ 5 h 8"/>
                  <a:gd name="T22" fmla="*/ 2 w 11"/>
                  <a:gd name="T2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8">
                    <a:moveTo>
                      <a:pt x="11" y="0"/>
                    </a:moveTo>
                    <a:lnTo>
                      <a:pt x="11" y="1"/>
                    </a:lnTo>
                    <a:lnTo>
                      <a:pt x="10" y="2"/>
                    </a:lnTo>
                    <a:lnTo>
                      <a:pt x="10" y="5"/>
                    </a:lnTo>
                    <a:lnTo>
                      <a:pt x="7" y="7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5" y="7"/>
                    </a:lnTo>
                    <a:lnTo>
                      <a:pt x="4" y="7"/>
                    </a:lnTo>
                    <a:lnTo>
                      <a:pt x="2" y="6"/>
                    </a:lnTo>
                    <a:lnTo>
                      <a:pt x="0" y="5"/>
                    </a:lnTo>
                    <a:lnTo>
                      <a:pt x="2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71" name="Freeform 1703">
                <a:extLst>
                  <a:ext uri="{FF2B5EF4-FFF2-40B4-BE49-F238E27FC236}">
                    <a16:creationId xmlns:a16="http://schemas.microsoft.com/office/drawing/2014/main" id="{00000000-0008-0000-0300-000023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" y="207"/>
                <a:ext cx="6" cy="4"/>
              </a:xfrm>
              <a:custGeom>
                <a:avLst/>
                <a:gdLst>
                  <a:gd name="T0" fmla="*/ 6 w 6"/>
                  <a:gd name="T1" fmla="*/ 4 h 4"/>
                  <a:gd name="T2" fmla="*/ 5 w 6"/>
                  <a:gd name="T3" fmla="*/ 3 h 4"/>
                  <a:gd name="T4" fmla="*/ 3 w 6"/>
                  <a:gd name="T5" fmla="*/ 3 h 4"/>
                  <a:gd name="T6" fmla="*/ 1 w 6"/>
                  <a:gd name="T7" fmla="*/ 2 h 4"/>
                  <a:gd name="T8" fmla="*/ 0 w 6"/>
                  <a:gd name="T9" fmla="*/ 0 h 4"/>
                  <a:gd name="T10" fmla="*/ 0 w 6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4">
                    <a:moveTo>
                      <a:pt x="6" y="4"/>
                    </a:moveTo>
                    <a:lnTo>
                      <a:pt x="5" y="3"/>
                    </a:lnTo>
                    <a:lnTo>
                      <a:pt x="3" y="3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72" name="Freeform 1704">
                <a:extLst>
                  <a:ext uri="{FF2B5EF4-FFF2-40B4-BE49-F238E27FC236}">
                    <a16:creationId xmlns:a16="http://schemas.microsoft.com/office/drawing/2014/main" id="{00000000-0008-0000-0300-000024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" y="200"/>
                <a:ext cx="10" cy="12"/>
              </a:xfrm>
              <a:custGeom>
                <a:avLst/>
                <a:gdLst>
                  <a:gd name="T0" fmla="*/ 0 w 10"/>
                  <a:gd name="T1" fmla="*/ 9 h 12"/>
                  <a:gd name="T2" fmla="*/ 0 w 10"/>
                  <a:gd name="T3" fmla="*/ 9 h 12"/>
                  <a:gd name="T4" fmla="*/ 0 w 10"/>
                  <a:gd name="T5" fmla="*/ 12 h 12"/>
                  <a:gd name="T6" fmla="*/ 4 w 10"/>
                  <a:gd name="T7" fmla="*/ 9 h 12"/>
                  <a:gd name="T8" fmla="*/ 5 w 10"/>
                  <a:gd name="T9" fmla="*/ 8 h 12"/>
                  <a:gd name="T10" fmla="*/ 6 w 10"/>
                  <a:gd name="T11" fmla="*/ 6 h 12"/>
                  <a:gd name="T12" fmla="*/ 8 w 10"/>
                  <a:gd name="T13" fmla="*/ 6 h 12"/>
                  <a:gd name="T14" fmla="*/ 10 w 10"/>
                  <a:gd name="T15" fmla="*/ 1 h 12"/>
                  <a:gd name="T16" fmla="*/ 10 w 10"/>
                  <a:gd name="T17" fmla="*/ 0 h 12"/>
                  <a:gd name="T18" fmla="*/ 9 w 10"/>
                  <a:gd name="T19" fmla="*/ 0 h 12"/>
                  <a:gd name="T20" fmla="*/ 6 w 10"/>
                  <a:gd name="T21" fmla="*/ 2 h 12"/>
                  <a:gd name="T22" fmla="*/ 5 w 10"/>
                  <a:gd name="T23" fmla="*/ 2 h 12"/>
                  <a:gd name="T24" fmla="*/ 5 w 10"/>
                  <a:gd name="T25" fmla="*/ 3 h 12"/>
                  <a:gd name="T26" fmla="*/ 4 w 10"/>
                  <a:gd name="T27" fmla="*/ 5 h 12"/>
                  <a:gd name="T28" fmla="*/ 3 w 10"/>
                  <a:gd name="T2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lnTo>
                      <a:pt x="0" y="9"/>
                    </a:lnTo>
                    <a:lnTo>
                      <a:pt x="0" y="12"/>
                    </a:lnTo>
                    <a:lnTo>
                      <a:pt x="4" y="9"/>
                    </a:lnTo>
                    <a:lnTo>
                      <a:pt x="5" y="8"/>
                    </a:lnTo>
                    <a:lnTo>
                      <a:pt x="6" y="6"/>
                    </a:lnTo>
                    <a:lnTo>
                      <a:pt x="8" y="6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4" y="5"/>
                    </a:lnTo>
                    <a:lnTo>
                      <a:pt x="3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73" name="Freeform 1705">
                <a:extLst>
                  <a:ext uri="{FF2B5EF4-FFF2-40B4-BE49-F238E27FC236}">
                    <a16:creationId xmlns:a16="http://schemas.microsoft.com/office/drawing/2014/main" id="{00000000-0008-0000-0300-000025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" y="208"/>
                <a:ext cx="3" cy="5"/>
              </a:xfrm>
              <a:custGeom>
                <a:avLst/>
                <a:gdLst>
                  <a:gd name="T0" fmla="*/ 3 w 3"/>
                  <a:gd name="T1" fmla="*/ 1 h 5"/>
                  <a:gd name="T2" fmla="*/ 2 w 3"/>
                  <a:gd name="T3" fmla="*/ 0 h 5"/>
                  <a:gd name="T4" fmla="*/ 1 w 3"/>
                  <a:gd name="T5" fmla="*/ 1 h 5"/>
                  <a:gd name="T6" fmla="*/ 0 w 3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3" y="1"/>
                    </a:moveTo>
                    <a:lnTo>
                      <a:pt x="2" y="0"/>
                    </a:lnTo>
                    <a:lnTo>
                      <a:pt x="1" y="1"/>
                    </a:lnTo>
                    <a:lnTo>
                      <a:pt x="0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74" name="Freeform 1706">
                <a:extLst>
                  <a:ext uri="{FF2B5EF4-FFF2-40B4-BE49-F238E27FC236}">
                    <a16:creationId xmlns:a16="http://schemas.microsoft.com/office/drawing/2014/main" id="{00000000-0008-0000-0300-000026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" y="208"/>
                <a:ext cx="5" cy="6"/>
              </a:xfrm>
              <a:custGeom>
                <a:avLst/>
                <a:gdLst>
                  <a:gd name="T0" fmla="*/ 4 w 5"/>
                  <a:gd name="T1" fmla="*/ 6 h 6"/>
                  <a:gd name="T2" fmla="*/ 5 w 5"/>
                  <a:gd name="T3" fmla="*/ 5 h 6"/>
                  <a:gd name="T4" fmla="*/ 5 w 5"/>
                  <a:gd name="T5" fmla="*/ 5 h 6"/>
                  <a:gd name="T6" fmla="*/ 5 w 5"/>
                  <a:gd name="T7" fmla="*/ 3 h 6"/>
                  <a:gd name="T8" fmla="*/ 5 w 5"/>
                  <a:gd name="T9" fmla="*/ 1 h 6"/>
                  <a:gd name="T10" fmla="*/ 3 w 5"/>
                  <a:gd name="T11" fmla="*/ 1 h 6"/>
                  <a:gd name="T12" fmla="*/ 3 w 5"/>
                  <a:gd name="T13" fmla="*/ 1 h 6"/>
                  <a:gd name="T14" fmla="*/ 2 w 5"/>
                  <a:gd name="T15" fmla="*/ 0 h 6"/>
                  <a:gd name="T16" fmla="*/ 1 w 5"/>
                  <a:gd name="T17" fmla="*/ 0 h 6"/>
                  <a:gd name="T18" fmla="*/ 1 w 5"/>
                  <a:gd name="T19" fmla="*/ 2 h 6"/>
                  <a:gd name="T20" fmla="*/ 0 w 5"/>
                  <a:gd name="T21" fmla="*/ 1 h 6"/>
                  <a:gd name="T22" fmla="*/ 1 w 5"/>
                  <a:gd name="T23" fmla="*/ 3 h 6"/>
                  <a:gd name="T24" fmla="*/ 2 w 5"/>
                  <a:gd name="T25" fmla="*/ 3 h 6"/>
                  <a:gd name="T26" fmla="*/ 2 w 5"/>
                  <a:gd name="T27" fmla="*/ 4 h 6"/>
                  <a:gd name="T28" fmla="*/ 3 w 5"/>
                  <a:gd name="T29" fmla="*/ 5 h 6"/>
                  <a:gd name="T30" fmla="*/ 3 w 5"/>
                  <a:gd name="T31" fmla="*/ 5 h 6"/>
                  <a:gd name="T32" fmla="*/ 4 w 5"/>
                  <a:gd name="T3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" h="6">
                    <a:moveTo>
                      <a:pt x="4" y="6"/>
                    </a:moveTo>
                    <a:lnTo>
                      <a:pt x="5" y="5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6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75" name="Freeform 1707">
                <a:extLst>
                  <a:ext uri="{FF2B5EF4-FFF2-40B4-BE49-F238E27FC236}">
                    <a16:creationId xmlns:a16="http://schemas.microsoft.com/office/drawing/2014/main" id="{00000000-0008-0000-0300-000027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" y="213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3 w 3"/>
                  <a:gd name="T3" fmla="*/ 1 h 2"/>
                  <a:gd name="T4" fmla="*/ 3 w 3"/>
                  <a:gd name="T5" fmla="*/ 1 h 2"/>
                  <a:gd name="T6" fmla="*/ 0 w 3"/>
                  <a:gd name="T7" fmla="*/ 1 h 2"/>
                  <a:gd name="T8" fmla="*/ 0 w 3"/>
                  <a:gd name="T9" fmla="*/ 2 h 2"/>
                  <a:gd name="T10" fmla="*/ 0 w 3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3" y="1"/>
                    </a:lnTo>
                    <a:lnTo>
                      <a:pt x="3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76" name="Freeform 1708">
                <a:extLst>
                  <a:ext uri="{FF2B5EF4-FFF2-40B4-BE49-F238E27FC236}">
                    <a16:creationId xmlns:a16="http://schemas.microsoft.com/office/drawing/2014/main" id="{00000000-0008-0000-0300-000028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" y="202"/>
                <a:ext cx="5" cy="14"/>
              </a:xfrm>
              <a:custGeom>
                <a:avLst/>
                <a:gdLst>
                  <a:gd name="T0" fmla="*/ 4 w 5"/>
                  <a:gd name="T1" fmla="*/ 14 h 14"/>
                  <a:gd name="T2" fmla="*/ 3 w 5"/>
                  <a:gd name="T3" fmla="*/ 12 h 14"/>
                  <a:gd name="T4" fmla="*/ 4 w 5"/>
                  <a:gd name="T5" fmla="*/ 10 h 14"/>
                  <a:gd name="T6" fmla="*/ 5 w 5"/>
                  <a:gd name="T7" fmla="*/ 11 h 14"/>
                  <a:gd name="T8" fmla="*/ 4 w 5"/>
                  <a:gd name="T9" fmla="*/ 8 h 14"/>
                  <a:gd name="T10" fmla="*/ 2 w 5"/>
                  <a:gd name="T11" fmla="*/ 6 h 14"/>
                  <a:gd name="T12" fmla="*/ 1 w 5"/>
                  <a:gd name="T13" fmla="*/ 3 h 14"/>
                  <a:gd name="T14" fmla="*/ 0 w 5"/>
                  <a:gd name="T15" fmla="*/ 3 h 14"/>
                  <a:gd name="T16" fmla="*/ 1 w 5"/>
                  <a:gd name="T17" fmla="*/ 2 h 14"/>
                  <a:gd name="T18" fmla="*/ 1 w 5"/>
                  <a:gd name="T19" fmla="*/ 1 h 14"/>
                  <a:gd name="T20" fmla="*/ 2 w 5"/>
                  <a:gd name="T21" fmla="*/ 0 h 14"/>
                  <a:gd name="T22" fmla="*/ 3 w 5"/>
                  <a:gd name="T23" fmla="*/ 0 h 14"/>
                  <a:gd name="T24" fmla="*/ 3 w 5"/>
                  <a:gd name="T25" fmla="*/ 0 h 14"/>
                  <a:gd name="T26" fmla="*/ 4 w 5"/>
                  <a:gd name="T27" fmla="*/ 1 h 14"/>
                  <a:gd name="T28" fmla="*/ 5 w 5"/>
                  <a:gd name="T2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14">
                    <a:moveTo>
                      <a:pt x="4" y="14"/>
                    </a:moveTo>
                    <a:lnTo>
                      <a:pt x="3" y="12"/>
                    </a:lnTo>
                    <a:lnTo>
                      <a:pt x="4" y="10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2" y="6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5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77" name="Freeform 1709">
                <a:extLst>
                  <a:ext uri="{FF2B5EF4-FFF2-40B4-BE49-F238E27FC236}">
                    <a16:creationId xmlns:a16="http://schemas.microsoft.com/office/drawing/2014/main" id="{00000000-0008-0000-0300-000029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" y="209"/>
                <a:ext cx="11" cy="7"/>
              </a:xfrm>
              <a:custGeom>
                <a:avLst/>
                <a:gdLst>
                  <a:gd name="T0" fmla="*/ 5 w 11"/>
                  <a:gd name="T1" fmla="*/ 3 h 7"/>
                  <a:gd name="T2" fmla="*/ 3 w 11"/>
                  <a:gd name="T3" fmla="*/ 3 h 7"/>
                  <a:gd name="T4" fmla="*/ 2 w 11"/>
                  <a:gd name="T5" fmla="*/ 3 h 7"/>
                  <a:gd name="T6" fmla="*/ 0 w 11"/>
                  <a:gd name="T7" fmla="*/ 3 h 7"/>
                  <a:gd name="T8" fmla="*/ 1 w 11"/>
                  <a:gd name="T9" fmla="*/ 0 h 7"/>
                  <a:gd name="T10" fmla="*/ 3 w 11"/>
                  <a:gd name="T11" fmla="*/ 0 h 7"/>
                  <a:gd name="T12" fmla="*/ 5 w 11"/>
                  <a:gd name="T13" fmla="*/ 1 h 7"/>
                  <a:gd name="T14" fmla="*/ 8 w 11"/>
                  <a:gd name="T15" fmla="*/ 3 h 7"/>
                  <a:gd name="T16" fmla="*/ 9 w 11"/>
                  <a:gd name="T17" fmla="*/ 4 h 7"/>
                  <a:gd name="T18" fmla="*/ 11 w 11"/>
                  <a:gd name="T19" fmla="*/ 6 h 7"/>
                  <a:gd name="T20" fmla="*/ 11 w 11"/>
                  <a:gd name="T2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" h="7">
                    <a:moveTo>
                      <a:pt x="5" y="3"/>
                    </a:moveTo>
                    <a:lnTo>
                      <a:pt x="3" y="3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5" y="1"/>
                    </a:lnTo>
                    <a:lnTo>
                      <a:pt x="8" y="3"/>
                    </a:lnTo>
                    <a:lnTo>
                      <a:pt x="9" y="4"/>
                    </a:lnTo>
                    <a:lnTo>
                      <a:pt x="11" y="6"/>
                    </a:lnTo>
                    <a:lnTo>
                      <a:pt x="11" y="7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78" name="Freeform 1710">
                <a:extLst>
                  <a:ext uri="{FF2B5EF4-FFF2-40B4-BE49-F238E27FC236}">
                    <a16:creationId xmlns:a16="http://schemas.microsoft.com/office/drawing/2014/main" id="{00000000-0008-0000-0300-00002A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" y="212"/>
                <a:ext cx="7" cy="4"/>
              </a:xfrm>
              <a:custGeom>
                <a:avLst/>
                <a:gdLst>
                  <a:gd name="T0" fmla="*/ 7 w 7"/>
                  <a:gd name="T1" fmla="*/ 3 h 4"/>
                  <a:gd name="T2" fmla="*/ 5 w 7"/>
                  <a:gd name="T3" fmla="*/ 3 h 4"/>
                  <a:gd name="T4" fmla="*/ 2 w 7"/>
                  <a:gd name="T5" fmla="*/ 4 h 4"/>
                  <a:gd name="T6" fmla="*/ 0 w 7"/>
                  <a:gd name="T7" fmla="*/ 3 h 4"/>
                  <a:gd name="T8" fmla="*/ 1 w 7"/>
                  <a:gd name="T9" fmla="*/ 3 h 4"/>
                  <a:gd name="T10" fmla="*/ 2 w 7"/>
                  <a:gd name="T11" fmla="*/ 2 h 4"/>
                  <a:gd name="T12" fmla="*/ 4 w 7"/>
                  <a:gd name="T13" fmla="*/ 1 h 4"/>
                  <a:gd name="T14" fmla="*/ 5 w 7"/>
                  <a:gd name="T15" fmla="*/ 1 h 4"/>
                  <a:gd name="T16" fmla="*/ 4 w 7"/>
                  <a:gd name="T17" fmla="*/ 0 h 4"/>
                  <a:gd name="T18" fmla="*/ 4 w 7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4">
                    <a:moveTo>
                      <a:pt x="7" y="3"/>
                    </a:moveTo>
                    <a:lnTo>
                      <a:pt x="5" y="3"/>
                    </a:lnTo>
                    <a:lnTo>
                      <a:pt x="2" y="4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79" name="Freeform 1711">
                <a:extLst>
                  <a:ext uri="{FF2B5EF4-FFF2-40B4-BE49-F238E27FC236}">
                    <a16:creationId xmlns:a16="http://schemas.microsoft.com/office/drawing/2014/main" id="{00000000-0008-0000-0300-00002B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" y="2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80" name="Freeform 1712">
                <a:extLst>
                  <a:ext uri="{FF2B5EF4-FFF2-40B4-BE49-F238E27FC236}">
                    <a16:creationId xmlns:a16="http://schemas.microsoft.com/office/drawing/2014/main" id="{00000000-0008-0000-0300-00002C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" y="203"/>
                <a:ext cx="22" cy="14"/>
              </a:xfrm>
              <a:custGeom>
                <a:avLst/>
                <a:gdLst>
                  <a:gd name="T0" fmla="*/ 0 w 22"/>
                  <a:gd name="T1" fmla="*/ 1 h 14"/>
                  <a:gd name="T2" fmla="*/ 2 w 22"/>
                  <a:gd name="T3" fmla="*/ 0 h 14"/>
                  <a:gd name="T4" fmla="*/ 4 w 22"/>
                  <a:gd name="T5" fmla="*/ 0 h 14"/>
                  <a:gd name="T6" fmla="*/ 7 w 22"/>
                  <a:gd name="T7" fmla="*/ 0 h 14"/>
                  <a:gd name="T8" fmla="*/ 9 w 22"/>
                  <a:gd name="T9" fmla="*/ 1 h 14"/>
                  <a:gd name="T10" fmla="*/ 9 w 22"/>
                  <a:gd name="T11" fmla="*/ 4 h 14"/>
                  <a:gd name="T12" fmla="*/ 10 w 22"/>
                  <a:gd name="T13" fmla="*/ 4 h 14"/>
                  <a:gd name="T14" fmla="*/ 13 w 22"/>
                  <a:gd name="T15" fmla="*/ 3 h 14"/>
                  <a:gd name="T16" fmla="*/ 14 w 22"/>
                  <a:gd name="T17" fmla="*/ 2 h 14"/>
                  <a:gd name="T18" fmla="*/ 14 w 22"/>
                  <a:gd name="T19" fmla="*/ 1 h 14"/>
                  <a:gd name="T20" fmla="*/ 14 w 22"/>
                  <a:gd name="T21" fmla="*/ 1 h 14"/>
                  <a:gd name="T22" fmla="*/ 15 w 22"/>
                  <a:gd name="T23" fmla="*/ 1 h 14"/>
                  <a:gd name="T24" fmla="*/ 16 w 22"/>
                  <a:gd name="T25" fmla="*/ 1 h 14"/>
                  <a:gd name="T26" fmla="*/ 16 w 22"/>
                  <a:gd name="T27" fmla="*/ 1 h 14"/>
                  <a:gd name="T28" fmla="*/ 18 w 22"/>
                  <a:gd name="T29" fmla="*/ 4 h 14"/>
                  <a:gd name="T30" fmla="*/ 19 w 22"/>
                  <a:gd name="T31" fmla="*/ 7 h 14"/>
                  <a:gd name="T32" fmla="*/ 20 w 22"/>
                  <a:gd name="T33" fmla="*/ 9 h 14"/>
                  <a:gd name="T34" fmla="*/ 21 w 22"/>
                  <a:gd name="T35" fmla="*/ 11 h 14"/>
                  <a:gd name="T36" fmla="*/ 21 w 22"/>
                  <a:gd name="T37" fmla="*/ 14 h 14"/>
                  <a:gd name="T38" fmla="*/ 22 w 22"/>
                  <a:gd name="T39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2" h="14">
                    <a:moveTo>
                      <a:pt x="0" y="1"/>
                    </a:moveTo>
                    <a:lnTo>
                      <a:pt x="2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9" y="1"/>
                    </a:lnTo>
                    <a:lnTo>
                      <a:pt x="9" y="4"/>
                    </a:lnTo>
                    <a:lnTo>
                      <a:pt x="10" y="4"/>
                    </a:lnTo>
                    <a:lnTo>
                      <a:pt x="13" y="3"/>
                    </a:lnTo>
                    <a:lnTo>
                      <a:pt x="14" y="2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8" y="4"/>
                    </a:lnTo>
                    <a:lnTo>
                      <a:pt x="19" y="7"/>
                    </a:lnTo>
                    <a:lnTo>
                      <a:pt x="20" y="9"/>
                    </a:lnTo>
                    <a:lnTo>
                      <a:pt x="21" y="11"/>
                    </a:lnTo>
                    <a:lnTo>
                      <a:pt x="21" y="14"/>
                    </a:lnTo>
                    <a:lnTo>
                      <a:pt x="22" y="1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81" name="Freeform 1713">
                <a:extLst>
                  <a:ext uri="{FF2B5EF4-FFF2-40B4-BE49-F238E27FC236}">
                    <a16:creationId xmlns:a16="http://schemas.microsoft.com/office/drawing/2014/main" id="{00000000-0008-0000-0300-00002D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" y="215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2 h 2"/>
                  <a:gd name="T4" fmla="*/ 0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82" name="Freeform 1714">
                <a:extLst>
                  <a:ext uri="{FF2B5EF4-FFF2-40B4-BE49-F238E27FC236}">
                    <a16:creationId xmlns:a16="http://schemas.microsoft.com/office/drawing/2014/main" id="{00000000-0008-0000-0300-00002E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" y="211"/>
                <a:ext cx="4" cy="6"/>
              </a:xfrm>
              <a:custGeom>
                <a:avLst/>
                <a:gdLst>
                  <a:gd name="T0" fmla="*/ 4 w 4"/>
                  <a:gd name="T1" fmla="*/ 6 h 6"/>
                  <a:gd name="T2" fmla="*/ 3 w 4"/>
                  <a:gd name="T3" fmla="*/ 5 h 6"/>
                  <a:gd name="T4" fmla="*/ 3 w 4"/>
                  <a:gd name="T5" fmla="*/ 4 h 6"/>
                  <a:gd name="T6" fmla="*/ 3 w 4"/>
                  <a:gd name="T7" fmla="*/ 2 h 6"/>
                  <a:gd name="T8" fmla="*/ 2 w 4"/>
                  <a:gd name="T9" fmla="*/ 0 h 6"/>
                  <a:gd name="T10" fmla="*/ 0 w 4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6">
                    <a:moveTo>
                      <a:pt x="4" y="6"/>
                    </a:moveTo>
                    <a:lnTo>
                      <a:pt x="3" y="5"/>
                    </a:lnTo>
                    <a:lnTo>
                      <a:pt x="3" y="4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83" name="Freeform 1715">
                <a:extLst>
                  <a:ext uri="{FF2B5EF4-FFF2-40B4-BE49-F238E27FC236}">
                    <a16:creationId xmlns:a16="http://schemas.microsoft.com/office/drawing/2014/main" id="{00000000-0008-0000-0300-00002F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" y="218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2 h 2"/>
                  <a:gd name="T4" fmla="*/ 0 w 3"/>
                  <a:gd name="T5" fmla="*/ 0 h 2"/>
                  <a:gd name="T6" fmla="*/ 2 w 3"/>
                  <a:gd name="T7" fmla="*/ 1 h 2"/>
                  <a:gd name="T8" fmla="*/ 3 w 3"/>
                  <a:gd name="T9" fmla="*/ 2 h 2"/>
                  <a:gd name="T10" fmla="*/ 3 w 3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3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84" name="Freeform 1716">
                <a:extLst>
                  <a:ext uri="{FF2B5EF4-FFF2-40B4-BE49-F238E27FC236}">
                    <a16:creationId xmlns:a16="http://schemas.microsoft.com/office/drawing/2014/main" id="{00000000-0008-0000-0300-000030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" y="217"/>
                <a:ext cx="4" cy="3"/>
              </a:xfrm>
              <a:custGeom>
                <a:avLst/>
                <a:gdLst>
                  <a:gd name="T0" fmla="*/ 0 w 4"/>
                  <a:gd name="T1" fmla="*/ 1 h 3"/>
                  <a:gd name="T2" fmla="*/ 2 w 4"/>
                  <a:gd name="T3" fmla="*/ 3 h 3"/>
                  <a:gd name="T4" fmla="*/ 3 w 4"/>
                  <a:gd name="T5" fmla="*/ 3 h 3"/>
                  <a:gd name="T6" fmla="*/ 4 w 4"/>
                  <a:gd name="T7" fmla="*/ 3 h 3"/>
                  <a:gd name="T8" fmla="*/ 3 w 4"/>
                  <a:gd name="T9" fmla="*/ 1 h 3"/>
                  <a:gd name="T10" fmla="*/ 1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1"/>
                    </a:moveTo>
                    <a:lnTo>
                      <a:pt x="2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3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85" name="Freeform 1717">
                <a:extLst>
                  <a:ext uri="{FF2B5EF4-FFF2-40B4-BE49-F238E27FC236}">
                    <a16:creationId xmlns:a16="http://schemas.microsoft.com/office/drawing/2014/main" id="{00000000-0008-0000-0300-000031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" y="210"/>
                <a:ext cx="13" cy="11"/>
              </a:xfrm>
              <a:custGeom>
                <a:avLst/>
                <a:gdLst>
                  <a:gd name="T0" fmla="*/ 0 w 13"/>
                  <a:gd name="T1" fmla="*/ 5 h 11"/>
                  <a:gd name="T2" fmla="*/ 0 w 13"/>
                  <a:gd name="T3" fmla="*/ 9 h 11"/>
                  <a:gd name="T4" fmla="*/ 0 w 13"/>
                  <a:gd name="T5" fmla="*/ 11 h 11"/>
                  <a:gd name="T6" fmla="*/ 7 w 13"/>
                  <a:gd name="T7" fmla="*/ 7 h 11"/>
                  <a:gd name="T8" fmla="*/ 9 w 13"/>
                  <a:gd name="T9" fmla="*/ 6 h 11"/>
                  <a:gd name="T10" fmla="*/ 9 w 13"/>
                  <a:gd name="T11" fmla="*/ 4 h 11"/>
                  <a:gd name="T12" fmla="*/ 9 w 13"/>
                  <a:gd name="T13" fmla="*/ 5 h 11"/>
                  <a:gd name="T14" fmla="*/ 9 w 13"/>
                  <a:gd name="T15" fmla="*/ 5 h 11"/>
                  <a:gd name="T16" fmla="*/ 10 w 13"/>
                  <a:gd name="T17" fmla="*/ 5 h 11"/>
                  <a:gd name="T18" fmla="*/ 11 w 13"/>
                  <a:gd name="T19" fmla="*/ 6 h 11"/>
                  <a:gd name="T20" fmla="*/ 12 w 13"/>
                  <a:gd name="T21" fmla="*/ 5 h 11"/>
                  <a:gd name="T22" fmla="*/ 11 w 13"/>
                  <a:gd name="T23" fmla="*/ 3 h 11"/>
                  <a:gd name="T24" fmla="*/ 13 w 13"/>
                  <a:gd name="T2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11">
                    <a:moveTo>
                      <a:pt x="0" y="5"/>
                    </a:moveTo>
                    <a:lnTo>
                      <a:pt x="0" y="9"/>
                    </a:lnTo>
                    <a:lnTo>
                      <a:pt x="0" y="11"/>
                    </a:lnTo>
                    <a:lnTo>
                      <a:pt x="7" y="7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10" y="5"/>
                    </a:lnTo>
                    <a:lnTo>
                      <a:pt x="11" y="6"/>
                    </a:lnTo>
                    <a:lnTo>
                      <a:pt x="12" y="5"/>
                    </a:lnTo>
                    <a:lnTo>
                      <a:pt x="11" y="3"/>
                    </a:lnTo>
                    <a:lnTo>
                      <a:pt x="1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86" name="Freeform 1718">
                <a:extLst>
                  <a:ext uri="{FF2B5EF4-FFF2-40B4-BE49-F238E27FC236}">
                    <a16:creationId xmlns:a16="http://schemas.microsoft.com/office/drawing/2014/main" id="{00000000-0008-0000-0300-000032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" y="219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3 h 3"/>
                  <a:gd name="T4" fmla="*/ 0 w 2"/>
                  <a:gd name="T5" fmla="*/ 1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lnTo>
                      <a:pt x="1" y="3"/>
                    </a:lnTo>
                    <a:lnTo>
                      <a:pt x="0" y="1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87" name="Line 1719">
                <a:extLst>
                  <a:ext uri="{FF2B5EF4-FFF2-40B4-BE49-F238E27FC236}">
                    <a16:creationId xmlns:a16="http://schemas.microsoft.com/office/drawing/2014/main" id="{00000000-0008-0000-0300-00003304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" y="221"/>
                <a:ext cx="1" cy="1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88" name="Freeform 1720">
                <a:extLst>
                  <a:ext uri="{FF2B5EF4-FFF2-40B4-BE49-F238E27FC236}">
                    <a16:creationId xmlns:a16="http://schemas.microsoft.com/office/drawing/2014/main" id="{00000000-0008-0000-0300-000034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" y="220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1 w 2"/>
                  <a:gd name="T3" fmla="*/ 3 h 3"/>
                  <a:gd name="T4" fmla="*/ 2 w 2"/>
                  <a:gd name="T5" fmla="*/ 1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1" y="3"/>
                    </a:lnTo>
                    <a:lnTo>
                      <a:pt x="2" y="1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89" name="Freeform 1721">
                <a:extLst>
                  <a:ext uri="{FF2B5EF4-FFF2-40B4-BE49-F238E27FC236}">
                    <a16:creationId xmlns:a16="http://schemas.microsoft.com/office/drawing/2014/main" id="{00000000-0008-0000-0300-000035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" y="222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90" name="Freeform 1722">
                <a:extLst>
                  <a:ext uri="{FF2B5EF4-FFF2-40B4-BE49-F238E27FC236}">
                    <a16:creationId xmlns:a16="http://schemas.microsoft.com/office/drawing/2014/main" id="{00000000-0008-0000-0300-000036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" y="220"/>
                <a:ext cx="2" cy="4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2 h 4"/>
                  <a:gd name="T4" fmla="*/ 1 w 2"/>
                  <a:gd name="T5" fmla="*/ 1 h 4"/>
                  <a:gd name="T6" fmla="*/ 2 w 2"/>
                  <a:gd name="T7" fmla="*/ 0 h 4"/>
                  <a:gd name="T8" fmla="*/ 2 w 2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lnTo>
                      <a:pt x="1" y="2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2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91" name="Freeform 1723">
                <a:extLst>
                  <a:ext uri="{FF2B5EF4-FFF2-40B4-BE49-F238E27FC236}">
                    <a16:creationId xmlns:a16="http://schemas.microsoft.com/office/drawing/2014/main" id="{00000000-0008-0000-0300-000037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" y="223"/>
                <a:ext cx="5" cy="1"/>
              </a:xfrm>
              <a:custGeom>
                <a:avLst/>
                <a:gdLst>
                  <a:gd name="T0" fmla="*/ 5 w 5"/>
                  <a:gd name="T1" fmla="*/ 1 h 1"/>
                  <a:gd name="T2" fmla="*/ 3 w 5"/>
                  <a:gd name="T3" fmla="*/ 1 h 1"/>
                  <a:gd name="T4" fmla="*/ 1 w 5"/>
                  <a:gd name="T5" fmla="*/ 0 h 1"/>
                  <a:gd name="T6" fmla="*/ 0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1"/>
                    </a:moveTo>
                    <a:lnTo>
                      <a:pt x="3" y="1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92" name="Freeform 1724">
                <a:extLst>
                  <a:ext uri="{FF2B5EF4-FFF2-40B4-BE49-F238E27FC236}">
                    <a16:creationId xmlns:a16="http://schemas.microsoft.com/office/drawing/2014/main" id="{00000000-0008-0000-0300-000038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" y="213"/>
                <a:ext cx="9" cy="11"/>
              </a:xfrm>
              <a:custGeom>
                <a:avLst/>
                <a:gdLst>
                  <a:gd name="T0" fmla="*/ 0 w 9"/>
                  <a:gd name="T1" fmla="*/ 11 h 11"/>
                  <a:gd name="T2" fmla="*/ 1 w 9"/>
                  <a:gd name="T3" fmla="*/ 11 h 11"/>
                  <a:gd name="T4" fmla="*/ 2 w 9"/>
                  <a:gd name="T5" fmla="*/ 10 h 11"/>
                  <a:gd name="T6" fmla="*/ 3 w 9"/>
                  <a:gd name="T7" fmla="*/ 9 h 11"/>
                  <a:gd name="T8" fmla="*/ 3 w 9"/>
                  <a:gd name="T9" fmla="*/ 9 h 11"/>
                  <a:gd name="T10" fmla="*/ 4 w 9"/>
                  <a:gd name="T11" fmla="*/ 8 h 11"/>
                  <a:gd name="T12" fmla="*/ 4 w 9"/>
                  <a:gd name="T13" fmla="*/ 7 h 11"/>
                  <a:gd name="T14" fmla="*/ 2 w 9"/>
                  <a:gd name="T15" fmla="*/ 5 h 11"/>
                  <a:gd name="T16" fmla="*/ 2 w 9"/>
                  <a:gd name="T17" fmla="*/ 5 h 11"/>
                  <a:gd name="T18" fmla="*/ 3 w 9"/>
                  <a:gd name="T19" fmla="*/ 4 h 11"/>
                  <a:gd name="T20" fmla="*/ 5 w 9"/>
                  <a:gd name="T21" fmla="*/ 4 h 11"/>
                  <a:gd name="T22" fmla="*/ 5 w 9"/>
                  <a:gd name="T23" fmla="*/ 3 h 11"/>
                  <a:gd name="T24" fmla="*/ 5 w 9"/>
                  <a:gd name="T25" fmla="*/ 2 h 11"/>
                  <a:gd name="T26" fmla="*/ 5 w 9"/>
                  <a:gd name="T27" fmla="*/ 0 h 11"/>
                  <a:gd name="T28" fmla="*/ 5 w 9"/>
                  <a:gd name="T29" fmla="*/ 0 h 11"/>
                  <a:gd name="T30" fmla="*/ 7 w 9"/>
                  <a:gd name="T31" fmla="*/ 1 h 11"/>
                  <a:gd name="T32" fmla="*/ 7 w 9"/>
                  <a:gd name="T33" fmla="*/ 1 h 11"/>
                  <a:gd name="T34" fmla="*/ 8 w 9"/>
                  <a:gd name="T35" fmla="*/ 2 h 11"/>
                  <a:gd name="T36" fmla="*/ 8 w 9"/>
                  <a:gd name="T37" fmla="*/ 3 h 11"/>
                  <a:gd name="T38" fmla="*/ 8 w 9"/>
                  <a:gd name="T39" fmla="*/ 4 h 11"/>
                  <a:gd name="T40" fmla="*/ 7 w 9"/>
                  <a:gd name="T41" fmla="*/ 6 h 11"/>
                  <a:gd name="T42" fmla="*/ 9 w 9"/>
                  <a:gd name="T43" fmla="*/ 5 h 11"/>
                  <a:gd name="T44" fmla="*/ 9 w 9"/>
                  <a:gd name="T45" fmla="*/ 7 h 11"/>
                  <a:gd name="T46" fmla="*/ 9 w 9"/>
                  <a:gd name="T47" fmla="*/ 9 h 11"/>
                  <a:gd name="T48" fmla="*/ 8 w 9"/>
                  <a:gd name="T4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" h="11">
                    <a:moveTo>
                      <a:pt x="0" y="11"/>
                    </a:moveTo>
                    <a:lnTo>
                      <a:pt x="1" y="11"/>
                    </a:lnTo>
                    <a:lnTo>
                      <a:pt x="2" y="10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4" y="8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7" y="6"/>
                    </a:lnTo>
                    <a:lnTo>
                      <a:pt x="9" y="5"/>
                    </a:lnTo>
                    <a:lnTo>
                      <a:pt x="9" y="7"/>
                    </a:lnTo>
                    <a:lnTo>
                      <a:pt x="9" y="9"/>
                    </a:lnTo>
                    <a:lnTo>
                      <a:pt x="8" y="1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93" name="Line 1725">
                <a:extLst>
                  <a:ext uri="{FF2B5EF4-FFF2-40B4-BE49-F238E27FC236}">
                    <a16:creationId xmlns:a16="http://schemas.microsoft.com/office/drawing/2014/main" id="{00000000-0008-0000-0300-00003904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3" y="224"/>
                <a:ext cx="0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94" name="Freeform 1726">
                <a:extLst>
                  <a:ext uri="{FF2B5EF4-FFF2-40B4-BE49-F238E27FC236}">
                    <a16:creationId xmlns:a16="http://schemas.microsoft.com/office/drawing/2014/main" id="{00000000-0008-0000-0300-00003A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" y="220"/>
                <a:ext cx="3" cy="5"/>
              </a:xfrm>
              <a:custGeom>
                <a:avLst/>
                <a:gdLst>
                  <a:gd name="T0" fmla="*/ 2 w 3"/>
                  <a:gd name="T1" fmla="*/ 0 h 5"/>
                  <a:gd name="T2" fmla="*/ 2 w 3"/>
                  <a:gd name="T3" fmla="*/ 2 h 5"/>
                  <a:gd name="T4" fmla="*/ 1 w 3"/>
                  <a:gd name="T5" fmla="*/ 3 h 5"/>
                  <a:gd name="T6" fmla="*/ 0 w 3"/>
                  <a:gd name="T7" fmla="*/ 4 h 5"/>
                  <a:gd name="T8" fmla="*/ 2 w 3"/>
                  <a:gd name="T9" fmla="*/ 5 h 5"/>
                  <a:gd name="T10" fmla="*/ 3 w 3"/>
                  <a:gd name="T11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2" y="0"/>
                    </a:move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2" y="5"/>
                    </a:lnTo>
                    <a:lnTo>
                      <a:pt x="3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95" name="Freeform 1727">
                <a:extLst>
                  <a:ext uri="{FF2B5EF4-FFF2-40B4-BE49-F238E27FC236}">
                    <a16:creationId xmlns:a16="http://schemas.microsoft.com/office/drawing/2014/main" id="{00000000-0008-0000-0300-00003B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" y="22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1 h 2"/>
                  <a:gd name="T4" fmla="*/ 1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1"/>
                    </a:lnTo>
                    <a:lnTo>
                      <a:pt x="1" y="2"/>
                    </a:lnTo>
                    <a:lnTo>
                      <a:pt x="3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96" name="Freeform 1728">
                <a:extLst>
                  <a:ext uri="{FF2B5EF4-FFF2-40B4-BE49-F238E27FC236}">
                    <a16:creationId xmlns:a16="http://schemas.microsoft.com/office/drawing/2014/main" id="{00000000-0008-0000-0300-00003C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" y="224"/>
                <a:ext cx="3" cy="2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2 h 2"/>
                  <a:gd name="T4" fmla="*/ 2 w 3"/>
                  <a:gd name="T5" fmla="*/ 1 h 2"/>
                  <a:gd name="T6" fmla="*/ 3 w 3"/>
                  <a:gd name="T7" fmla="*/ 0 h 2"/>
                  <a:gd name="T8" fmla="*/ 3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lnTo>
                      <a:pt x="1" y="2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97" name="Freeform 1729">
                <a:extLst>
                  <a:ext uri="{FF2B5EF4-FFF2-40B4-BE49-F238E27FC236}">
                    <a16:creationId xmlns:a16="http://schemas.microsoft.com/office/drawing/2014/main" id="{00000000-0008-0000-0300-00003D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" y="224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98" name="Freeform 1730">
                <a:extLst>
                  <a:ext uri="{FF2B5EF4-FFF2-40B4-BE49-F238E27FC236}">
                    <a16:creationId xmlns:a16="http://schemas.microsoft.com/office/drawing/2014/main" id="{00000000-0008-0000-0300-00003E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" y="224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1 w 2"/>
                  <a:gd name="T3" fmla="*/ 2 h 3"/>
                  <a:gd name="T4" fmla="*/ 2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1" y="2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99" name="Freeform 1731">
                <a:extLst>
                  <a:ext uri="{FF2B5EF4-FFF2-40B4-BE49-F238E27FC236}">
                    <a16:creationId xmlns:a16="http://schemas.microsoft.com/office/drawing/2014/main" id="{00000000-0008-0000-0300-00003F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" y="208"/>
                <a:ext cx="17" cy="19"/>
              </a:xfrm>
              <a:custGeom>
                <a:avLst/>
                <a:gdLst>
                  <a:gd name="T0" fmla="*/ 2 w 17"/>
                  <a:gd name="T1" fmla="*/ 19 h 19"/>
                  <a:gd name="T2" fmla="*/ 3 w 17"/>
                  <a:gd name="T3" fmla="*/ 18 h 19"/>
                  <a:gd name="T4" fmla="*/ 3 w 17"/>
                  <a:gd name="T5" fmla="*/ 17 h 19"/>
                  <a:gd name="T6" fmla="*/ 3 w 17"/>
                  <a:gd name="T7" fmla="*/ 16 h 19"/>
                  <a:gd name="T8" fmla="*/ 3 w 17"/>
                  <a:gd name="T9" fmla="*/ 14 h 19"/>
                  <a:gd name="T10" fmla="*/ 4 w 17"/>
                  <a:gd name="T11" fmla="*/ 14 h 19"/>
                  <a:gd name="T12" fmla="*/ 4 w 17"/>
                  <a:gd name="T13" fmla="*/ 16 h 19"/>
                  <a:gd name="T14" fmla="*/ 6 w 17"/>
                  <a:gd name="T15" fmla="*/ 17 h 19"/>
                  <a:gd name="T16" fmla="*/ 7 w 17"/>
                  <a:gd name="T17" fmla="*/ 17 h 19"/>
                  <a:gd name="T18" fmla="*/ 7 w 17"/>
                  <a:gd name="T19" fmla="*/ 15 h 19"/>
                  <a:gd name="T20" fmla="*/ 9 w 17"/>
                  <a:gd name="T21" fmla="*/ 15 h 19"/>
                  <a:gd name="T22" fmla="*/ 10 w 17"/>
                  <a:gd name="T23" fmla="*/ 14 h 19"/>
                  <a:gd name="T24" fmla="*/ 11 w 17"/>
                  <a:gd name="T25" fmla="*/ 14 h 19"/>
                  <a:gd name="T26" fmla="*/ 10 w 17"/>
                  <a:gd name="T27" fmla="*/ 11 h 19"/>
                  <a:gd name="T28" fmla="*/ 16 w 17"/>
                  <a:gd name="T29" fmla="*/ 8 h 19"/>
                  <a:gd name="T30" fmla="*/ 17 w 17"/>
                  <a:gd name="T31" fmla="*/ 6 h 19"/>
                  <a:gd name="T32" fmla="*/ 16 w 17"/>
                  <a:gd name="T33" fmla="*/ 5 h 19"/>
                  <a:gd name="T34" fmla="*/ 16 w 17"/>
                  <a:gd name="T35" fmla="*/ 4 h 19"/>
                  <a:gd name="T36" fmla="*/ 14 w 17"/>
                  <a:gd name="T37" fmla="*/ 5 h 19"/>
                  <a:gd name="T38" fmla="*/ 14 w 17"/>
                  <a:gd name="T39" fmla="*/ 4 h 19"/>
                  <a:gd name="T40" fmla="*/ 14 w 17"/>
                  <a:gd name="T41" fmla="*/ 1 h 19"/>
                  <a:gd name="T42" fmla="*/ 12 w 17"/>
                  <a:gd name="T43" fmla="*/ 0 h 19"/>
                  <a:gd name="T44" fmla="*/ 8 w 17"/>
                  <a:gd name="T45" fmla="*/ 4 h 19"/>
                  <a:gd name="T46" fmla="*/ 9 w 17"/>
                  <a:gd name="T47" fmla="*/ 5 h 19"/>
                  <a:gd name="T48" fmla="*/ 10 w 17"/>
                  <a:gd name="T49" fmla="*/ 6 h 19"/>
                  <a:gd name="T50" fmla="*/ 8 w 17"/>
                  <a:gd name="T51" fmla="*/ 6 h 19"/>
                  <a:gd name="T52" fmla="*/ 8 w 17"/>
                  <a:gd name="T53" fmla="*/ 6 h 19"/>
                  <a:gd name="T54" fmla="*/ 6 w 17"/>
                  <a:gd name="T55" fmla="*/ 3 h 19"/>
                  <a:gd name="T56" fmla="*/ 2 w 17"/>
                  <a:gd name="T57" fmla="*/ 5 h 19"/>
                  <a:gd name="T58" fmla="*/ 3 w 17"/>
                  <a:gd name="T59" fmla="*/ 6 h 19"/>
                  <a:gd name="T60" fmla="*/ 5 w 17"/>
                  <a:gd name="T61" fmla="*/ 6 h 19"/>
                  <a:gd name="T62" fmla="*/ 5 w 17"/>
                  <a:gd name="T63" fmla="*/ 7 h 19"/>
                  <a:gd name="T64" fmla="*/ 2 w 17"/>
                  <a:gd name="T65" fmla="*/ 8 h 19"/>
                  <a:gd name="T66" fmla="*/ 1 w 17"/>
                  <a:gd name="T67" fmla="*/ 12 h 19"/>
                  <a:gd name="T68" fmla="*/ 2 w 17"/>
                  <a:gd name="T69" fmla="*/ 12 h 19"/>
                  <a:gd name="T70" fmla="*/ 3 w 17"/>
                  <a:gd name="T71" fmla="*/ 12 h 19"/>
                  <a:gd name="T72" fmla="*/ 1 w 17"/>
                  <a:gd name="T73" fmla="*/ 14 h 19"/>
                  <a:gd name="T74" fmla="*/ 0 w 17"/>
                  <a:gd name="T75" fmla="*/ 17 h 19"/>
                  <a:gd name="T76" fmla="*/ 1 w 17"/>
                  <a:gd name="T77" fmla="*/ 18 h 19"/>
                  <a:gd name="T78" fmla="*/ 2 w 17"/>
                  <a:gd name="T7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7" h="19">
                    <a:moveTo>
                      <a:pt x="2" y="19"/>
                    </a:moveTo>
                    <a:lnTo>
                      <a:pt x="3" y="18"/>
                    </a:lnTo>
                    <a:lnTo>
                      <a:pt x="3" y="17"/>
                    </a:lnTo>
                    <a:lnTo>
                      <a:pt x="3" y="16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4" y="16"/>
                    </a:lnTo>
                    <a:lnTo>
                      <a:pt x="6" y="17"/>
                    </a:lnTo>
                    <a:lnTo>
                      <a:pt x="7" y="17"/>
                    </a:lnTo>
                    <a:lnTo>
                      <a:pt x="7" y="15"/>
                    </a:lnTo>
                    <a:lnTo>
                      <a:pt x="9" y="15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0" y="11"/>
                    </a:lnTo>
                    <a:lnTo>
                      <a:pt x="16" y="8"/>
                    </a:lnTo>
                    <a:lnTo>
                      <a:pt x="17" y="6"/>
                    </a:lnTo>
                    <a:lnTo>
                      <a:pt x="16" y="5"/>
                    </a:lnTo>
                    <a:lnTo>
                      <a:pt x="16" y="4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1"/>
                    </a:lnTo>
                    <a:lnTo>
                      <a:pt x="12" y="0"/>
                    </a:lnTo>
                    <a:lnTo>
                      <a:pt x="8" y="4"/>
                    </a:lnTo>
                    <a:lnTo>
                      <a:pt x="9" y="5"/>
                    </a:lnTo>
                    <a:lnTo>
                      <a:pt x="10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6" y="3"/>
                    </a:lnTo>
                    <a:lnTo>
                      <a:pt x="2" y="5"/>
                    </a:lnTo>
                    <a:lnTo>
                      <a:pt x="3" y="6"/>
                    </a:lnTo>
                    <a:lnTo>
                      <a:pt x="5" y="6"/>
                    </a:lnTo>
                    <a:lnTo>
                      <a:pt x="5" y="7"/>
                    </a:lnTo>
                    <a:lnTo>
                      <a:pt x="2" y="8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1" y="14"/>
                    </a:lnTo>
                    <a:lnTo>
                      <a:pt x="0" y="17"/>
                    </a:lnTo>
                    <a:lnTo>
                      <a:pt x="1" y="18"/>
                    </a:lnTo>
                    <a:lnTo>
                      <a:pt x="2" y="19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00" name="Freeform 1732">
                <a:extLst>
                  <a:ext uri="{FF2B5EF4-FFF2-40B4-BE49-F238E27FC236}">
                    <a16:creationId xmlns:a16="http://schemas.microsoft.com/office/drawing/2014/main" id="{00000000-0008-0000-0300-000040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" y="227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01" name="Line 1733">
                <a:extLst>
                  <a:ext uri="{FF2B5EF4-FFF2-40B4-BE49-F238E27FC236}">
                    <a16:creationId xmlns:a16="http://schemas.microsoft.com/office/drawing/2014/main" id="{00000000-0008-0000-0300-00004104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2" y="227"/>
                <a:ext cx="0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02" name="Freeform 1734">
                <a:extLst>
                  <a:ext uri="{FF2B5EF4-FFF2-40B4-BE49-F238E27FC236}">
                    <a16:creationId xmlns:a16="http://schemas.microsoft.com/office/drawing/2014/main" id="{00000000-0008-0000-0300-000042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" y="222"/>
                <a:ext cx="2" cy="6"/>
              </a:xfrm>
              <a:custGeom>
                <a:avLst/>
                <a:gdLst>
                  <a:gd name="T0" fmla="*/ 2 w 2"/>
                  <a:gd name="T1" fmla="*/ 6 h 6"/>
                  <a:gd name="T2" fmla="*/ 2 w 2"/>
                  <a:gd name="T3" fmla="*/ 6 h 6"/>
                  <a:gd name="T4" fmla="*/ 1 w 2"/>
                  <a:gd name="T5" fmla="*/ 5 h 6"/>
                  <a:gd name="T6" fmla="*/ 0 w 2"/>
                  <a:gd name="T7" fmla="*/ 5 h 6"/>
                  <a:gd name="T8" fmla="*/ 0 w 2"/>
                  <a:gd name="T9" fmla="*/ 4 h 6"/>
                  <a:gd name="T10" fmla="*/ 0 w 2"/>
                  <a:gd name="T11" fmla="*/ 1 h 6"/>
                  <a:gd name="T12" fmla="*/ 1 w 2"/>
                  <a:gd name="T13" fmla="*/ 0 h 6"/>
                  <a:gd name="T14" fmla="*/ 2 w 2"/>
                  <a:gd name="T15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6">
                    <a:moveTo>
                      <a:pt x="2" y="6"/>
                    </a:moveTo>
                    <a:lnTo>
                      <a:pt x="2" y="6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03" name="Freeform 1735">
                <a:extLst>
                  <a:ext uri="{FF2B5EF4-FFF2-40B4-BE49-F238E27FC236}">
                    <a16:creationId xmlns:a16="http://schemas.microsoft.com/office/drawing/2014/main" id="{00000000-0008-0000-0300-000043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" y="226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0 w 2"/>
                  <a:gd name="T3" fmla="*/ 1 h 3"/>
                  <a:gd name="T4" fmla="*/ 1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0" y="1"/>
                    </a:lnTo>
                    <a:lnTo>
                      <a:pt x="1" y="2"/>
                    </a:lnTo>
                    <a:lnTo>
                      <a:pt x="2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04" name="Freeform 1736">
                <a:extLst>
                  <a:ext uri="{FF2B5EF4-FFF2-40B4-BE49-F238E27FC236}">
                    <a16:creationId xmlns:a16="http://schemas.microsoft.com/office/drawing/2014/main" id="{00000000-0008-0000-0300-00004404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" y="227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2 h 2"/>
                  <a:gd name="T4" fmla="*/ 0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</p:grpSp>
        <p:grpSp>
          <p:nvGrpSpPr>
            <p:cNvPr id="2617" name="Group 1938">
              <a:extLst>
                <a:ext uri="{FF2B5EF4-FFF2-40B4-BE49-F238E27FC236}">
                  <a16:creationId xmlns:a16="http://schemas.microsoft.com/office/drawing/2014/main" id="{00000000-0008-0000-0300-0000050000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8" y="219"/>
              <a:ext cx="134" cy="209"/>
              <a:chOff x="238" y="219"/>
              <a:chExt cx="134" cy="209"/>
            </a:xfrm>
          </p:grpSpPr>
          <p:sp>
            <p:nvSpPr>
              <p:cNvPr id="3305" name="Freeform 1738">
                <a:extLst>
                  <a:ext uri="{FF2B5EF4-FFF2-40B4-BE49-F238E27FC236}">
                    <a16:creationId xmlns:a16="http://schemas.microsoft.com/office/drawing/2014/main" id="{00000000-0008-0000-0300-0000B5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" y="225"/>
                <a:ext cx="6" cy="4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2 h 4"/>
                  <a:gd name="T4" fmla="*/ 5 w 6"/>
                  <a:gd name="T5" fmla="*/ 2 h 4"/>
                  <a:gd name="T6" fmla="*/ 4 w 6"/>
                  <a:gd name="T7" fmla="*/ 2 h 4"/>
                  <a:gd name="T8" fmla="*/ 3 w 6"/>
                  <a:gd name="T9" fmla="*/ 0 h 4"/>
                  <a:gd name="T10" fmla="*/ 2 w 6"/>
                  <a:gd name="T11" fmla="*/ 1 h 4"/>
                  <a:gd name="T12" fmla="*/ 1 w 6"/>
                  <a:gd name="T13" fmla="*/ 2 h 4"/>
                  <a:gd name="T14" fmla="*/ 0 w 6"/>
                  <a:gd name="T15" fmla="*/ 2 h 4"/>
                  <a:gd name="T16" fmla="*/ 0 w 6"/>
                  <a:gd name="T17" fmla="*/ 3 h 4"/>
                  <a:gd name="T18" fmla="*/ 0 w 6"/>
                  <a:gd name="T19" fmla="*/ 4 h 4"/>
                  <a:gd name="T20" fmla="*/ 0 w 6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6" y="2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06" name="Freeform 1739">
                <a:extLst>
                  <a:ext uri="{FF2B5EF4-FFF2-40B4-BE49-F238E27FC236}">
                    <a16:creationId xmlns:a16="http://schemas.microsoft.com/office/drawing/2014/main" id="{00000000-0008-0000-0300-0000B6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" y="219"/>
                <a:ext cx="5" cy="11"/>
              </a:xfrm>
              <a:custGeom>
                <a:avLst/>
                <a:gdLst>
                  <a:gd name="T0" fmla="*/ 1 w 5"/>
                  <a:gd name="T1" fmla="*/ 11 h 11"/>
                  <a:gd name="T2" fmla="*/ 3 w 5"/>
                  <a:gd name="T3" fmla="*/ 10 h 11"/>
                  <a:gd name="T4" fmla="*/ 4 w 5"/>
                  <a:gd name="T5" fmla="*/ 9 h 11"/>
                  <a:gd name="T6" fmla="*/ 5 w 5"/>
                  <a:gd name="T7" fmla="*/ 3 h 11"/>
                  <a:gd name="T8" fmla="*/ 5 w 5"/>
                  <a:gd name="T9" fmla="*/ 1 h 11"/>
                  <a:gd name="T10" fmla="*/ 3 w 5"/>
                  <a:gd name="T11" fmla="*/ 0 h 11"/>
                  <a:gd name="T12" fmla="*/ 2 w 5"/>
                  <a:gd name="T13" fmla="*/ 2 h 11"/>
                  <a:gd name="T14" fmla="*/ 3 w 5"/>
                  <a:gd name="T15" fmla="*/ 3 h 11"/>
                  <a:gd name="T16" fmla="*/ 3 w 5"/>
                  <a:gd name="T17" fmla="*/ 4 h 11"/>
                  <a:gd name="T18" fmla="*/ 1 w 5"/>
                  <a:gd name="T19" fmla="*/ 4 h 11"/>
                  <a:gd name="T20" fmla="*/ 1 w 5"/>
                  <a:gd name="T21" fmla="*/ 6 h 11"/>
                  <a:gd name="T22" fmla="*/ 0 w 5"/>
                  <a:gd name="T23" fmla="*/ 7 h 11"/>
                  <a:gd name="T24" fmla="*/ 0 w 5"/>
                  <a:gd name="T25" fmla="*/ 9 h 11"/>
                  <a:gd name="T26" fmla="*/ 0 w 5"/>
                  <a:gd name="T27" fmla="*/ 10 h 11"/>
                  <a:gd name="T28" fmla="*/ 1 w 5"/>
                  <a:gd name="T29" fmla="*/ 9 h 11"/>
                  <a:gd name="T30" fmla="*/ 1 w 5"/>
                  <a:gd name="T31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11">
                    <a:moveTo>
                      <a:pt x="1" y="11"/>
                    </a:moveTo>
                    <a:lnTo>
                      <a:pt x="3" y="10"/>
                    </a:lnTo>
                    <a:lnTo>
                      <a:pt x="4" y="9"/>
                    </a:lnTo>
                    <a:lnTo>
                      <a:pt x="5" y="3"/>
                    </a:lnTo>
                    <a:lnTo>
                      <a:pt x="5" y="1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1" y="4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9"/>
                    </a:lnTo>
                    <a:lnTo>
                      <a:pt x="1" y="1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07" name="Freeform 1740">
                <a:extLst>
                  <a:ext uri="{FF2B5EF4-FFF2-40B4-BE49-F238E27FC236}">
                    <a16:creationId xmlns:a16="http://schemas.microsoft.com/office/drawing/2014/main" id="{00000000-0008-0000-0300-0000B7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" y="22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0 w 2"/>
                  <a:gd name="T3" fmla="*/ 1 h 2"/>
                  <a:gd name="T4" fmla="*/ 1 w 2"/>
                  <a:gd name="T5" fmla="*/ 0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2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08" name="Freeform 1741">
                <a:extLst>
                  <a:ext uri="{FF2B5EF4-FFF2-40B4-BE49-F238E27FC236}">
                    <a16:creationId xmlns:a16="http://schemas.microsoft.com/office/drawing/2014/main" id="{00000000-0008-0000-0300-0000B8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" y="229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09" name="Freeform 1742">
                <a:extLst>
                  <a:ext uri="{FF2B5EF4-FFF2-40B4-BE49-F238E27FC236}">
                    <a16:creationId xmlns:a16="http://schemas.microsoft.com/office/drawing/2014/main" id="{00000000-0008-0000-0300-0000B9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" y="228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2 h 2"/>
                  <a:gd name="T4" fmla="*/ 0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10" name="Line 1743">
                <a:extLst>
                  <a:ext uri="{FF2B5EF4-FFF2-40B4-BE49-F238E27FC236}">
                    <a16:creationId xmlns:a16="http://schemas.microsoft.com/office/drawing/2014/main" id="{00000000-0008-0000-0300-0000BA02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6" y="229"/>
                <a:ext cx="1" cy="2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11" name="Freeform 1744">
                <a:extLst>
                  <a:ext uri="{FF2B5EF4-FFF2-40B4-BE49-F238E27FC236}">
                    <a16:creationId xmlns:a16="http://schemas.microsoft.com/office/drawing/2014/main" id="{00000000-0008-0000-0300-0000BB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" y="230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2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12" name="Freeform 1745">
                <a:extLst>
                  <a:ext uri="{FF2B5EF4-FFF2-40B4-BE49-F238E27FC236}">
                    <a16:creationId xmlns:a16="http://schemas.microsoft.com/office/drawing/2014/main" id="{00000000-0008-0000-0300-0000BC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" y="230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1 h 2"/>
                  <a:gd name="T8" fmla="*/ 1 w 1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13" name="Freeform 1746">
                <a:extLst>
                  <a:ext uri="{FF2B5EF4-FFF2-40B4-BE49-F238E27FC236}">
                    <a16:creationId xmlns:a16="http://schemas.microsoft.com/office/drawing/2014/main" id="{00000000-0008-0000-0300-0000BD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" y="228"/>
                <a:ext cx="7" cy="4"/>
              </a:xfrm>
              <a:custGeom>
                <a:avLst/>
                <a:gdLst>
                  <a:gd name="T0" fmla="*/ 0 w 7"/>
                  <a:gd name="T1" fmla="*/ 4 h 4"/>
                  <a:gd name="T2" fmla="*/ 1 w 7"/>
                  <a:gd name="T3" fmla="*/ 4 h 4"/>
                  <a:gd name="T4" fmla="*/ 1 w 7"/>
                  <a:gd name="T5" fmla="*/ 4 h 4"/>
                  <a:gd name="T6" fmla="*/ 3 w 7"/>
                  <a:gd name="T7" fmla="*/ 2 h 4"/>
                  <a:gd name="T8" fmla="*/ 6 w 7"/>
                  <a:gd name="T9" fmla="*/ 4 h 4"/>
                  <a:gd name="T10" fmla="*/ 7 w 7"/>
                  <a:gd name="T11" fmla="*/ 3 h 4"/>
                  <a:gd name="T12" fmla="*/ 6 w 7"/>
                  <a:gd name="T13" fmla="*/ 1 h 4"/>
                  <a:gd name="T14" fmla="*/ 4 w 7"/>
                  <a:gd name="T15" fmla="*/ 1 h 4"/>
                  <a:gd name="T16" fmla="*/ 3 w 7"/>
                  <a:gd name="T17" fmla="*/ 0 h 4"/>
                  <a:gd name="T18" fmla="*/ 2 w 7"/>
                  <a:gd name="T19" fmla="*/ 1 h 4"/>
                  <a:gd name="T20" fmla="*/ 1 w 7"/>
                  <a:gd name="T21" fmla="*/ 1 h 4"/>
                  <a:gd name="T22" fmla="*/ 0 w 7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0" y="4"/>
                    </a:moveTo>
                    <a:lnTo>
                      <a:pt x="1" y="4"/>
                    </a:lnTo>
                    <a:lnTo>
                      <a:pt x="1" y="4"/>
                    </a:lnTo>
                    <a:lnTo>
                      <a:pt x="3" y="2"/>
                    </a:lnTo>
                    <a:lnTo>
                      <a:pt x="6" y="4"/>
                    </a:lnTo>
                    <a:lnTo>
                      <a:pt x="7" y="3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14" name="Freeform 1747">
                <a:extLst>
                  <a:ext uri="{FF2B5EF4-FFF2-40B4-BE49-F238E27FC236}">
                    <a16:creationId xmlns:a16="http://schemas.microsoft.com/office/drawing/2014/main" id="{00000000-0008-0000-0300-0000BE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" y="228"/>
                <a:ext cx="3" cy="4"/>
              </a:xfrm>
              <a:custGeom>
                <a:avLst/>
                <a:gdLst>
                  <a:gd name="T0" fmla="*/ 1 w 3"/>
                  <a:gd name="T1" fmla="*/ 4 h 4"/>
                  <a:gd name="T2" fmla="*/ 1 w 3"/>
                  <a:gd name="T3" fmla="*/ 3 h 4"/>
                  <a:gd name="T4" fmla="*/ 0 w 3"/>
                  <a:gd name="T5" fmla="*/ 2 h 4"/>
                  <a:gd name="T6" fmla="*/ 0 w 3"/>
                  <a:gd name="T7" fmla="*/ 1 h 4"/>
                  <a:gd name="T8" fmla="*/ 1 w 3"/>
                  <a:gd name="T9" fmla="*/ 0 h 4"/>
                  <a:gd name="T10" fmla="*/ 2 w 3"/>
                  <a:gd name="T11" fmla="*/ 2 h 4"/>
                  <a:gd name="T12" fmla="*/ 3 w 3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lnTo>
                      <a:pt x="1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2"/>
                    </a:lnTo>
                    <a:lnTo>
                      <a:pt x="3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15" name="Line 1748">
                <a:extLst>
                  <a:ext uri="{FF2B5EF4-FFF2-40B4-BE49-F238E27FC236}">
                    <a16:creationId xmlns:a16="http://schemas.microsoft.com/office/drawing/2014/main" id="{00000000-0008-0000-0300-0000BF02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8" y="234"/>
                <a:ext cx="3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16" name="Freeform 1749">
                <a:extLst>
                  <a:ext uri="{FF2B5EF4-FFF2-40B4-BE49-F238E27FC236}">
                    <a16:creationId xmlns:a16="http://schemas.microsoft.com/office/drawing/2014/main" id="{00000000-0008-0000-0300-0000C0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" y="230"/>
                <a:ext cx="1" cy="4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1 w 1"/>
                  <a:gd name="T5" fmla="*/ 1 h 4"/>
                  <a:gd name="T6" fmla="*/ 0 w 1"/>
                  <a:gd name="T7" fmla="*/ 0 h 4"/>
                  <a:gd name="T8" fmla="*/ 0 w 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lnTo>
                      <a:pt x="1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17" name="Freeform 1750">
                <a:extLst>
                  <a:ext uri="{FF2B5EF4-FFF2-40B4-BE49-F238E27FC236}">
                    <a16:creationId xmlns:a16="http://schemas.microsoft.com/office/drawing/2014/main" id="{00000000-0008-0000-0300-0000C1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" y="232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2 h 3"/>
                  <a:gd name="T4" fmla="*/ 1 w 1"/>
                  <a:gd name="T5" fmla="*/ 1 h 3"/>
                  <a:gd name="T6" fmla="*/ 0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lnTo>
                      <a:pt x="1" y="2"/>
                    </a:ln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18" name="Freeform 1751">
                <a:extLst>
                  <a:ext uri="{FF2B5EF4-FFF2-40B4-BE49-F238E27FC236}">
                    <a16:creationId xmlns:a16="http://schemas.microsoft.com/office/drawing/2014/main" id="{00000000-0008-0000-0300-0000C2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" y="231"/>
                <a:ext cx="3" cy="4"/>
              </a:xfrm>
              <a:custGeom>
                <a:avLst/>
                <a:gdLst>
                  <a:gd name="T0" fmla="*/ 0 w 3"/>
                  <a:gd name="T1" fmla="*/ 0 h 4"/>
                  <a:gd name="T2" fmla="*/ 1 w 3"/>
                  <a:gd name="T3" fmla="*/ 1 h 4"/>
                  <a:gd name="T4" fmla="*/ 2 w 3"/>
                  <a:gd name="T5" fmla="*/ 3 h 4"/>
                  <a:gd name="T6" fmla="*/ 3 w 3"/>
                  <a:gd name="T7" fmla="*/ 4 h 4"/>
                  <a:gd name="T8" fmla="*/ 3 w 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1" y="1"/>
                    </a:lnTo>
                    <a:lnTo>
                      <a:pt x="2" y="3"/>
                    </a:lnTo>
                    <a:lnTo>
                      <a:pt x="3" y="4"/>
                    </a:lnTo>
                    <a:lnTo>
                      <a:pt x="3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19" name="Freeform 1752">
                <a:extLst>
                  <a:ext uri="{FF2B5EF4-FFF2-40B4-BE49-F238E27FC236}">
                    <a16:creationId xmlns:a16="http://schemas.microsoft.com/office/drawing/2014/main" id="{00000000-0008-0000-0300-0000C3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" y="233"/>
                <a:ext cx="6" cy="2"/>
              </a:xfrm>
              <a:custGeom>
                <a:avLst/>
                <a:gdLst>
                  <a:gd name="T0" fmla="*/ 0 w 6"/>
                  <a:gd name="T1" fmla="*/ 2 h 2"/>
                  <a:gd name="T2" fmla="*/ 1 w 6"/>
                  <a:gd name="T3" fmla="*/ 1 h 2"/>
                  <a:gd name="T4" fmla="*/ 4 w 6"/>
                  <a:gd name="T5" fmla="*/ 0 h 2"/>
                  <a:gd name="T6" fmla="*/ 4 w 6"/>
                  <a:gd name="T7" fmla="*/ 0 h 2"/>
                  <a:gd name="T8" fmla="*/ 6 w 6"/>
                  <a:gd name="T9" fmla="*/ 1 h 2"/>
                  <a:gd name="T10" fmla="*/ 6 w 6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2">
                    <a:moveTo>
                      <a:pt x="0" y="2"/>
                    </a:moveTo>
                    <a:lnTo>
                      <a:pt x="1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6" y="1"/>
                    </a:lnTo>
                    <a:lnTo>
                      <a:pt x="6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20" name="Freeform 1753">
                <a:extLst>
                  <a:ext uri="{FF2B5EF4-FFF2-40B4-BE49-F238E27FC236}">
                    <a16:creationId xmlns:a16="http://schemas.microsoft.com/office/drawing/2014/main" id="{00000000-0008-0000-0300-0000C4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" y="231"/>
                <a:ext cx="4" cy="5"/>
              </a:xfrm>
              <a:custGeom>
                <a:avLst/>
                <a:gdLst>
                  <a:gd name="T0" fmla="*/ 4 w 4"/>
                  <a:gd name="T1" fmla="*/ 3 h 5"/>
                  <a:gd name="T2" fmla="*/ 4 w 4"/>
                  <a:gd name="T3" fmla="*/ 1 h 5"/>
                  <a:gd name="T4" fmla="*/ 3 w 4"/>
                  <a:gd name="T5" fmla="*/ 0 h 5"/>
                  <a:gd name="T6" fmla="*/ 2 w 4"/>
                  <a:gd name="T7" fmla="*/ 2 h 5"/>
                  <a:gd name="T8" fmla="*/ 1 w 4"/>
                  <a:gd name="T9" fmla="*/ 1 h 5"/>
                  <a:gd name="T10" fmla="*/ 0 w 4"/>
                  <a:gd name="T11" fmla="*/ 1 h 5"/>
                  <a:gd name="T12" fmla="*/ 0 w 4"/>
                  <a:gd name="T13" fmla="*/ 3 h 5"/>
                  <a:gd name="T14" fmla="*/ 0 w 4"/>
                  <a:gd name="T15" fmla="*/ 4 h 5"/>
                  <a:gd name="T16" fmla="*/ 0 w 4"/>
                  <a:gd name="T17" fmla="*/ 4 h 5"/>
                  <a:gd name="T18" fmla="*/ 3 w 4"/>
                  <a:gd name="T1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5">
                    <a:moveTo>
                      <a:pt x="4" y="3"/>
                    </a:moveTo>
                    <a:lnTo>
                      <a:pt x="4" y="1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3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21" name="Line 1754">
                <a:extLst>
                  <a:ext uri="{FF2B5EF4-FFF2-40B4-BE49-F238E27FC236}">
                    <a16:creationId xmlns:a16="http://schemas.microsoft.com/office/drawing/2014/main" id="{00000000-0008-0000-0300-0000C502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7" y="236"/>
                <a:ext cx="1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22" name="Freeform 1755">
                <a:extLst>
                  <a:ext uri="{FF2B5EF4-FFF2-40B4-BE49-F238E27FC236}">
                    <a16:creationId xmlns:a16="http://schemas.microsoft.com/office/drawing/2014/main" id="{00000000-0008-0000-0300-0000C6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" y="227"/>
                <a:ext cx="7" cy="9"/>
              </a:xfrm>
              <a:custGeom>
                <a:avLst/>
                <a:gdLst>
                  <a:gd name="T0" fmla="*/ 3 w 7"/>
                  <a:gd name="T1" fmla="*/ 7 h 9"/>
                  <a:gd name="T2" fmla="*/ 4 w 7"/>
                  <a:gd name="T3" fmla="*/ 9 h 9"/>
                  <a:gd name="T4" fmla="*/ 5 w 7"/>
                  <a:gd name="T5" fmla="*/ 8 h 9"/>
                  <a:gd name="T6" fmla="*/ 5 w 7"/>
                  <a:gd name="T7" fmla="*/ 6 h 9"/>
                  <a:gd name="T8" fmla="*/ 6 w 7"/>
                  <a:gd name="T9" fmla="*/ 5 h 9"/>
                  <a:gd name="T10" fmla="*/ 7 w 7"/>
                  <a:gd name="T11" fmla="*/ 4 h 9"/>
                  <a:gd name="T12" fmla="*/ 7 w 7"/>
                  <a:gd name="T13" fmla="*/ 2 h 9"/>
                  <a:gd name="T14" fmla="*/ 5 w 7"/>
                  <a:gd name="T15" fmla="*/ 1 h 9"/>
                  <a:gd name="T16" fmla="*/ 3 w 7"/>
                  <a:gd name="T17" fmla="*/ 0 h 9"/>
                  <a:gd name="T18" fmla="*/ 0 w 7"/>
                  <a:gd name="T1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9">
                    <a:moveTo>
                      <a:pt x="3" y="7"/>
                    </a:moveTo>
                    <a:lnTo>
                      <a:pt x="4" y="9"/>
                    </a:lnTo>
                    <a:lnTo>
                      <a:pt x="5" y="8"/>
                    </a:lnTo>
                    <a:lnTo>
                      <a:pt x="5" y="6"/>
                    </a:lnTo>
                    <a:lnTo>
                      <a:pt x="6" y="5"/>
                    </a:lnTo>
                    <a:lnTo>
                      <a:pt x="7" y="4"/>
                    </a:lnTo>
                    <a:lnTo>
                      <a:pt x="7" y="2"/>
                    </a:lnTo>
                    <a:lnTo>
                      <a:pt x="5" y="1"/>
                    </a:lnTo>
                    <a:lnTo>
                      <a:pt x="3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23" name="Freeform 1756">
                <a:extLst>
                  <a:ext uri="{FF2B5EF4-FFF2-40B4-BE49-F238E27FC236}">
                    <a16:creationId xmlns:a16="http://schemas.microsoft.com/office/drawing/2014/main" id="{00000000-0008-0000-0300-0000C7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" y="234"/>
                <a:ext cx="4" cy="2"/>
              </a:xfrm>
              <a:custGeom>
                <a:avLst/>
                <a:gdLst>
                  <a:gd name="T0" fmla="*/ 0 w 4"/>
                  <a:gd name="T1" fmla="*/ 2 h 2"/>
                  <a:gd name="T2" fmla="*/ 1 w 4"/>
                  <a:gd name="T3" fmla="*/ 2 h 2"/>
                  <a:gd name="T4" fmla="*/ 4 w 4"/>
                  <a:gd name="T5" fmla="*/ 1 h 2"/>
                  <a:gd name="T6" fmla="*/ 3 w 4"/>
                  <a:gd name="T7" fmla="*/ 0 h 2"/>
                  <a:gd name="T8" fmla="*/ 3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1" y="2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24" name="Freeform 1757">
                <a:extLst>
                  <a:ext uri="{FF2B5EF4-FFF2-40B4-BE49-F238E27FC236}">
                    <a16:creationId xmlns:a16="http://schemas.microsoft.com/office/drawing/2014/main" id="{00000000-0008-0000-0300-0000C8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" y="229"/>
                <a:ext cx="2" cy="8"/>
              </a:xfrm>
              <a:custGeom>
                <a:avLst/>
                <a:gdLst>
                  <a:gd name="T0" fmla="*/ 0 w 2"/>
                  <a:gd name="T1" fmla="*/ 0 h 8"/>
                  <a:gd name="T2" fmla="*/ 0 w 2"/>
                  <a:gd name="T3" fmla="*/ 0 h 8"/>
                  <a:gd name="T4" fmla="*/ 1 w 2"/>
                  <a:gd name="T5" fmla="*/ 3 h 8"/>
                  <a:gd name="T6" fmla="*/ 1 w 2"/>
                  <a:gd name="T7" fmla="*/ 5 h 8"/>
                  <a:gd name="T8" fmla="*/ 1 w 2"/>
                  <a:gd name="T9" fmla="*/ 7 h 8"/>
                  <a:gd name="T10" fmla="*/ 2 w 2"/>
                  <a:gd name="T1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8">
                    <a:moveTo>
                      <a:pt x="0" y="0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2" y="8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25" name="Freeform 1758">
                <a:extLst>
                  <a:ext uri="{FF2B5EF4-FFF2-40B4-BE49-F238E27FC236}">
                    <a16:creationId xmlns:a16="http://schemas.microsoft.com/office/drawing/2014/main" id="{00000000-0008-0000-0300-0000C9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" y="235"/>
                <a:ext cx="6" cy="2"/>
              </a:xfrm>
              <a:custGeom>
                <a:avLst/>
                <a:gdLst>
                  <a:gd name="T0" fmla="*/ 0 w 6"/>
                  <a:gd name="T1" fmla="*/ 2 h 2"/>
                  <a:gd name="T2" fmla="*/ 2 w 6"/>
                  <a:gd name="T3" fmla="*/ 1 h 2"/>
                  <a:gd name="T4" fmla="*/ 4 w 6"/>
                  <a:gd name="T5" fmla="*/ 0 h 2"/>
                  <a:gd name="T6" fmla="*/ 5 w 6"/>
                  <a:gd name="T7" fmla="*/ 0 h 2"/>
                  <a:gd name="T8" fmla="*/ 6 w 6"/>
                  <a:gd name="T9" fmla="*/ 0 h 2"/>
                  <a:gd name="T10" fmla="*/ 6 w 6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2">
                    <a:moveTo>
                      <a:pt x="0" y="2"/>
                    </a:moveTo>
                    <a:lnTo>
                      <a:pt x="2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26" name="Line 1759">
                <a:extLst>
                  <a:ext uri="{FF2B5EF4-FFF2-40B4-BE49-F238E27FC236}">
                    <a16:creationId xmlns:a16="http://schemas.microsoft.com/office/drawing/2014/main" id="{00000000-0008-0000-0300-0000CA02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2" y="237"/>
                <a:ext cx="1" cy="1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27" name="Freeform 1760">
                <a:extLst>
                  <a:ext uri="{FF2B5EF4-FFF2-40B4-BE49-F238E27FC236}">
                    <a16:creationId xmlns:a16="http://schemas.microsoft.com/office/drawing/2014/main" id="{00000000-0008-0000-0300-0000CB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" y="234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1 w 3"/>
                  <a:gd name="T3" fmla="*/ 3 h 4"/>
                  <a:gd name="T4" fmla="*/ 0 w 3"/>
                  <a:gd name="T5" fmla="*/ 2 h 4"/>
                  <a:gd name="T6" fmla="*/ 0 w 3"/>
                  <a:gd name="T7" fmla="*/ 1 h 4"/>
                  <a:gd name="T8" fmla="*/ 0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lnTo>
                      <a:pt x="1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28" name="Freeform 1761">
                <a:extLst>
                  <a:ext uri="{FF2B5EF4-FFF2-40B4-BE49-F238E27FC236}">
                    <a16:creationId xmlns:a16="http://schemas.microsoft.com/office/drawing/2014/main" id="{00000000-0008-0000-0300-0000CC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" y="236"/>
                <a:ext cx="10" cy="2"/>
              </a:xfrm>
              <a:custGeom>
                <a:avLst/>
                <a:gdLst>
                  <a:gd name="T0" fmla="*/ 0 w 10"/>
                  <a:gd name="T1" fmla="*/ 2 h 2"/>
                  <a:gd name="T2" fmla="*/ 1 w 10"/>
                  <a:gd name="T3" fmla="*/ 1 h 2"/>
                  <a:gd name="T4" fmla="*/ 3 w 10"/>
                  <a:gd name="T5" fmla="*/ 1 h 2"/>
                  <a:gd name="T6" fmla="*/ 3 w 10"/>
                  <a:gd name="T7" fmla="*/ 1 h 2"/>
                  <a:gd name="T8" fmla="*/ 5 w 10"/>
                  <a:gd name="T9" fmla="*/ 0 h 2"/>
                  <a:gd name="T10" fmla="*/ 7 w 10"/>
                  <a:gd name="T11" fmla="*/ 1 h 2"/>
                  <a:gd name="T12" fmla="*/ 8 w 10"/>
                  <a:gd name="T13" fmla="*/ 2 h 2"/>
                  <a:gd name="T14" fmla="*/ 8 w 10"/>
                  <a:gd name="T15" fmla="*/ 2 h 2"/>
                  <a:gd name="T16" fmla="*/ 10 w 10"/>
                  <a:gd name="T1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2">
                    <a:moveTo>
                      <a:pt x="0" y="2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1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29" name="Freeform 1762">
                <a:extLst>
                  <a:ext uri="{FF2B5EF4-FFF2-40B4-BE49-F238E27FC236}">
                    <a16:creationId xmlns:a16="http://schemas.microsoft.com/office/drawing/2014/main" id="{00000000-0008-0000-0300-0000CD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" y="238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1 w 3"/>
                  <a:gd name="T3" fmla="*/ 2 h 2"/>
                  <a:gd name="T4" fmla="*/ 0 w 3"/>
                  <a:gd name="T5" fmla="*/ 1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lnTo>
                      <a:pt x="1" y="2"/>
                    </a:ln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30" name="Freeform 1763">
                <a:extLst>
                  <a:ext uri="{FF2B5EF4-FFF2-40B4-BE49-F238E27FC236}">
                    <a16:creationId xmlns:a16="http://schemas.microsoft.com/office/drawing/2014/main" id="{00000000-0008-0000-0300-0000CE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" y="239"/>
                <a:ext cx="4" cy="1"/>
              </a:xfrm>
              <a:custGeom>
                <a:avLst/>
                <a:gdLst>
                  <a:gd name="T0" fmla="*/ 2 w 4"/>
                  <a:gd name="T1" fmla="*/ 1 h 1"/>
                  <a:gd name="T2" fmla="*/ 3 w 4"/>
                  <a:gd name="T3" fmla="*/ 1 h 1"/>
                  <a:gd name="T4" fmla="*/ 3 w 4"/>
                  <a:gd name="T5" fmla="*/ 1 h 1"/>
                  <a:gd name="T6" fmla="*/ 4 w 4"/>
                  <a:gd name="T7" fmla="*/ 1 h 1"/>
                  <a:gd name="T8" fmla="*/ 4 w 4"/>
                  <a:gd name="T9" fmla="*/ 0 h 1"/>
                  <a:gd name="T10" fmla="*/ 4 w 4"/>
                  <a:gd name="T11" fmla="*/ 0 h 1"/>
                  <a:gd name="T12" fmla="*/ 0 w 4"/>
                  <a:gd name="T13" fmla="*/ 0 h 1"/>
                  <a:gd name="T14" fmla="*/ 0 w 4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">
                    <a:moveTo>
                      <a:pt x="2" y="1"/>
                    </a:move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31" name="Freeform 1764">
                <a:extLst>
                  <a:ext uri="{FF2B5EF4-FFF2-40B4-BE49-F238E27FC236}">
                    <a16:creationId xmlns:a16="http://schemas.microsoft.com/office/drawing/2014/main" id="{00000000-0008-0000-0300-0000CF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" y="238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1 w 2"/>
                  <a:gd name="T5" fmla="*/ 1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32" name="Freeform 1765">
                <a:extLst>
                  <a:ext uri="{FF2B5EF4-FFF2-40B4-BE49-F238E27FC236}">
                    <a16:creationId xmlns:a16="http://schemas.microsoft.com/office/drawing/2014/main" id="{00000000-0008-0000-0300-0000D0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" y="240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0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33" name="Freeform 1766">
                <a:extLst>
                  <a:ext uri="{FF2B5EF4-FFF2-40B4-BE49-F238E27FC236}">
                    <a16:creationId xmlns:a16="http://schemas.microsoft.com/office/drawing/2014/main" id="{00000000-0008-0000-0300-0000D1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" y="222"/>
                <a:ext cx="9" cy="19"/>
              </a:xfrm>
              <a:custGeom>
                <a:avLst/>
                <a:gdLst>
                  <a:gd name="T0" fmla="*/ 1 w 9"/>
                  <a:gd name="T1" fmla="*/ 19 h 19"/>
                  <a:gd name="T2" fmla="*/ 3 w 9"/>
                  <a:gd name="T3" fmla="*/ 17 h 19"/>
                  <a:gd name="T4" fmla="*/ 3 w 9"/>
                  <a:gd name="T5" fmla="*/ 16 h 19"/>
                  <a:gd name="T6" fmla="*/ 4 w 9"/>
                  <a:gd name="T7" fmla="*/ 16 h 19"/>
                  <a:gd name="T8" fmla="*/ 6 w 9"/>
                  <a:gd name="T9" fmla="*/ 16 h 19"/>
                  <a:gd name="T10" fmla="*/ 6 w 9"/>
                  <a:gd name="T11" fmla="*/ 14 h 19"/>
                  <a:gd name="T12" fmla="*/ 8 w 9"/>
                  <a:gd name="T13" fmla="*/ 12 h 19"/>
                  <a:gd name="T14" fmla="*/ 7 w 9"/>
                  <a:gd name="T15" fmla="*/ 12 h 19"/>
                  <a:gd name="T16" fmla="*/ 6 w 9"/>
                  <a:gd name="T17" fmla="*/ 10 h 19"/>
                  <a:gd name="T18" fmla="*/ 8 w 9"/>
                  <a:gd name="T19" fmla="*/ 11 h 19"/>
                  <a:gd name="T20" fmla="*/ 9 w 9"/>
                  <a:gd name="T21" fmla="*/ 11 h 19"/>
                  <a:gd name="T22" fmla="*/ 9 w 9"/>
                  <a:gd name="T23" fmla="*/ 10 h 19"/>
                  <a:gd name="T24" fmla="*/ 9 w 9"/>
                  <a:gd name="T25" fmla="*/ 9 h 19"/>
                  <a:gd name="T26" fmla="*/ 9 w 9"/>
                  <a:gd name="T27" fmla="*/ 8 h 19"/>
                  <a:gd name="T28" fmla="*/ 8 w 9"/>
                  <a:gd name="T29" fmla="*/ 6 h 19"/>
                  <a:gd name="T30" fmla="*/ 7 w 9"/>
                  <a:gd name="T31" fmla="*/ 6 h 19"/>
                  <a:gd name="T32" fmla="*/ 8 w 9"/>
                  <a:gd name="T33" fmla="*/ 5 h 19"/>
                  <a:gd name="T34" fmla="*/ 9 w 9"/>
                  <a:gd name="T35" fmla="*/ 2 h 19"/>
                  <a:gd name="T36" fmla="*/ 8 w 9"/>
                  <a:gd name="T37" fmla="*/ 0 h 19"/>
                  <a:gd name="T38" fmla="*/ 5 w 9"/>
                  <a:gd name="T39" fmla="*/ 5 h 19"/>
                  <a:gd name="T40" fmla="*/ 2 w 9"/>
                  <a:gd name="T41" fmla="*/ 11 h 19"/>
                  <a:gd name="T42" fmla="*/ 2 w 9"/>
                  <a:gd name="T43" fmla="*/ 13 h 19"/>
                  <a:gd name="T44" fmla="*/ 0 w 9"/>
                  <a:gd name="T45" fmla="*/ 18 h 19"/>
                  <a:gd name="T46" fmla="*/ 1 w 9"/>
                  <a:gd name="T4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19">
                    <a:moveTo>
                      <a:pt x="1" y="19"/>
                    </a:moveTo>
                    <a:lnTo>
                      <a:pt x="3" y="17"/>
                    </a:lnTo>
                    <a:lnTo>
                      <a:pt x="3" y="16"/>
                    </a:lnTo>
                    <a:lnTo>
                      <a:pt x="4" y="16"/>
                    </a:lnTo>
                    <a:lnTo>
                      <a:pt x="6" y="16"/>
                    </a:lnTo>
                    <a:lnTo>
                      <a:pt x="6" y="14"/>
                    </a:lnTo>
                    <a:lnTo>
                      <a:pt x="8" y="12"/>
                    </a:lnTo>
                    <a:lnTo>
                      <a:pt x="7" y="12"/>
                    </a:lnTo>
                    <a:lnTo>
                      <a:pt x="6" y="10"/>
                    </a:lnTo>
                    <a:lnTo>
                      <a:pt x="8" y="11"/>
                    </a:lnTo>
                    <a:lnTo>
                      <a:pt x="9" y="11"/>
                    </a:lnTo>
                    <a:lnTo>
                      <a:pt x="9" y="10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8" y="6"/>
                    </a:lnTo>
                    <a:lnTo>
                      <a:pt x="7" y="6"/>
                    </a:lnTo>
                    <a:lnTo>
                      <a:pt x="8" y="5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5" y="5"/>
                    </a:lnTo>
                    <a:lnTo>
                      <a:pt x="2" y="11"/>
                    </a:lnTo>
                    <a:lnTo>
                      <a:pt x="2" y="13"/>
                    </a:lnTo>
                    <a:lnTo>
                      <a:pt x="0" y="18"/>
                    </a:lnTo>
                    <a:lnTo>
                      <a:pt x="1" y="19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34" name="Freeform 1767">
                <a:extLst>
                  <a:ext uri="{FF2B5EF4-FFF2-40B4-BE49-F238E27FC236}">
                    <a16:creationId xmlns:a16="http://schemas.microsoft.com/office/drawing/2014/main" id="{00000000-0008-0000-0300-0000D2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" y="240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1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35" name="Freeform 1768">
                <a:extLst>
                  <a:ext uri="{FF2B5EF4-FFF2-40B4-BE49-F238E27FC236}">
                    <a16:creationId xmlns:a16="http://schemas.microsoft.com/office/drawing/2014/main" id="{00000000-0008-0000-0300-0000D3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" y="237"/>
                <a:ext cx="7" cy="5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1 w 7"/>
                  <a:gd name="T5" fmla="*/ 1 h 5"/>
                  <a:gd name="T6" fmla="*/ 3 w 7"/>
                  <a:gd name="T7" fmla="*/ 2 h 5"/>
                  <a:gd name="T8" fmla="*/ 4 w 7"/>
                  <a:gd name="T9" fmla="*/ 4 h 5"/>
                  <a:gd name="T10" fmla="*/ 6 w 7"/>
                  <a:gd name="T11" fmla="*/ 5 h 5"/>
                  <a:gd name="T12" fmla="*/ 7 w 7"/>
                  <a:gd name="T13" fmla="*/ 5 h 5"/>
                  <a:gd name="T14" fmla="*/ 7 w 7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5">
                    <a:moveTo>
                      <a:pt x="0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3" y="2"/>
                    </a:lnTo>
                    <a:lnTo>
                      <a:pt x="4" y="4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7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36" name="Freeform 1769">
                <a:extLst>
                  <a:ext uri="{FF2B5EF4-FFF2-40B4-BE49-F238E27FC236}">
                    <a16:creationId xmlns:a16="http://schemas.microsoft.com/office/drawing/2014/main" id="{00000000-0008-0000-0300-0000D4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" y="239"/>
                <a:ext cx="0" cy="5"/>
              </a:xfrm>
              <a:custGeom>
                <a:avLst/>
                <a:gdLst>
                  <a:gd name="T0" fmla="*/ 0 h 5"/>
                  <a:gd name="T1" fmla="*/ 1 h 5"/>
                  <a:gd name="T2" fmla="*/ 2 h 5"/>
                  <a:gd name="T3" fmla="*/ 3 h 5"/>
                  <a:gd name="T4" fmla="*/ 4 h 5"/>
                  <a:gd name="T5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37" name="Freeform 1770">
                <a:extLst>
                  <a:ext uri="{FF2B5EF4-FFF2-40B4-BE49-F238E27FC236}">
                    <a16:creationId xmlns:a16="http://schemas.microsoft.com/office/drawing/2014/main" id="{00000000-0008-0000-0300-0000D5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" y="239"/>
                <a:ext cx="3" cy="5"/>
              </a:xfrm>
              <a:custGeom>
                <a:avLst/>
                <a:gdLst>
                  <a:gd name="T0" fmla="*/ 3 w 3"/>
                  <a:gd name="T1" fmla="*/ 5 h 5"/>
                  <a:gd name="T2" fmla="*/ 2 w 3"/>
                  <a:gd name="T3" fmla="*/ 4 h 5"/>
                  <a:gd name="T4" fmla="*/ 2 w 3"/>
                  <a:gd name="T5" fmla="*/ 3 h 5"/>
                  <a:gd name="T6" fmla="*/ 2 w 3"/>
                  <a:gd name="T7" fmla="*/ 1 h 5"/>
                  <a:gd name="T8" fmla="*/ 2 w 3"/>
                  <a:gd name="T9" fmla="*/ 1 h 5"/>
                  <a:gd name="T10" fmla="*/ 1 w 3"/>
                  <a:gd name="T11" fmla="*/ 0 h 5"/>
                  <a:gd name="T12" fmla="*/ 1 w 3"/>
                  <a:gd name="T13" fmla="*/ 0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lnTo>
                      <a:pt x="2" y="4"/>
                    </a:lnTo>
                    <a:lnTo>
                      <a:pt x="2" y="3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38" name="Line 1771">
                <a:extLst>
                  <a:ext uri="{FF2B5EF4-FFF2-40B4-BE49-F238E27FC236}">
                    <a16:creationId xmlns:a16="http://schemas.microsoft.com/office/drawing/2014/main" id="{00000000-0008-0000-0300-0000D602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4" y="244"/>
                <a:ext cx="2" cy="1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39" name="Freeform 1772">
                <a:extLst>
                  <a:ext uri="{FF2B5EF4-FFF2-40B4-BE49-F238E27FC236}">
                    <a16:creationId xmlns:a16="http://schemas.microsoft.com/office/drawing/2014/main" id="{00000000-0008-0000-0300-0000D7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" y="241"/>
                <a:ext cx="5" cy="4"/>
              </a:xfrm>
              <a:custGeom>
                <a:avLst/>
                <a:gdLst>
                  <a:gd name="T0" fmla="*/ 5 w 5"/>
                  <a:gd name="T1" fmla="*/ 4 h 4"/>
                  <a:gd name="T2" fmla="*/ 5 w 5"/>
                  <a:gd name="T3" fmla="*/ 4 h 4"/>
                  <a:gd name="T4" fmla="*/ 1 w 5"/>
                  <a:gd name="T5" fmla="*/ 4 h 4"/>
                  <a:gd name="T6" fmla="*/ 2 w 5"/>
                  <a:gd name="T7" fmla="*/ 3 h 4"/>
                  <a:gd name="T8" fmla="*/ 0 w 5"/>
                  <a:gd name="T9" fmla="*/ 3 h 4"/>
                  <a:gd name="T10" fmla="*/ 0 w 5"/>
                  <a:gd name="T11" fmla="*/ 1 h 4"/>
                  <a:gd name="T12" fmla="*/ 2 w 5"/>
                  <a:gd name="T13" fmla="*/ 0 h 4"/>
                  <a:gd name="T14" fmla="*/ 3 w 5"/>
                  <a:gd name="T15" fmla="*/ 1 h 4"/>
                  <a:gd name="T16" fmla="*/ 5 w 5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4">
                    <a:moveTo>
                      <a:pt x="5" y="4"/>
                    </a:moveTo>
                    <a:lnTo>
                      <a:pt x="5" y="4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5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40" name="Freeform 1773">
                <a:extLst>
                  <a:ext uri="{FF2B5EF4-FFF2-40B4-BE49-F238E27FC236}">
                    <a16:creationId xmlns:a16="http://schemas.microsoft.com/office/drawing/2014/main" id="{00000000-0008-0000-0300-0000D8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" y="244"/>
                <a:ext cx="5" cy="2"/>
              </a:xfrm>
              <a:custGeom>
                <a:avLst/>
                <a:gdLst>
                  <a:gd name="T0" fmla="*/ 5 w 5"/>
                  <a:gd name="T1" fmla="*/ 2 h 2"/>
                  <a:gd name="T2" fmla="*/ 5 w 5"/>
                  <a:gd name="T3" fmla="*/ 2 h 2"/>
                  <a:gd name="T4" fmla="*/ 3 w 5"/>
                  <a:gd name="T5" fmla="*/ 1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5" y="2"/>
                    </a:moveTo>
                    <a:lnTo>
                      <a:pt x="5" y="2"/>
                    </a:lnTo>
                    <a:lnTo>
                      <a:pt x="3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41" name="Freeform 1774">
                <a:extLst>
                  <a:ext uri="{FF2B5EF4-FFF2-40B4-BE49-F238E27FC236}">
                    <a16:creationId xmlns:a16="http://schemas.microsoft.com/office/drawing/2014/main" id="{00000000-0008-0000-0300-0000D9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" y="246"/>
                <a:ext cx="5" cy="2"/>
              </a:xfrm>
              <a:custGeom>
                <a:avLst/>
                <a:gdLst>
                  <a:gd name="T0" fmla="*/ 1 w 5"/>
                  <a:gd name="T1" fmla="*/ 2 h 2"/>
                  <a:gd name="T2" fmla="*/ 0 w 5"/>
                  <a:gd name="T3" fmla="*/ 0 h 2"/>
                  <a:gd name="T4" fmla="*/ 2 w 5"/>
                  <a:gd name="T5" fmla="*/ 0 h 2"/>
                  <a:gd name="T6" fmla="*/ 5 w 5"/>
                  <a:gd name="T7" fmla="*/ 0 h 2"/>
                  <a:gd name="T8" fmla="*/ 5 w 5"/>
                  <a:gd name="T9" fmla="*/ 1 h 2"/>
                  <a:gd name="T10" fmla="*/ 5 w 5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1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42" name="Freeform 1775">
                <a:extLst>
                  <a:ext uri="{FF2B5EF4-FFF2-40B4-BE49-F238E27FC236}">
                    <a16:creationId xmlns:a16="http://schemas.microsoft.com/office/drawing/2014/main" id="{00000000-0008-0000-0300-0000DA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" y="247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2 w 4"/>
                  <a:gd name="T3" fmla="*/ 1 h 4"/>
                  <a:gd name="T4" fmla="*/ 3 w 4"/>
                  <a:gd name="T5" fmla="*/ 1 h 4"/>
                  <a:gd name="T6" fmla="*/ 4 w 4"/>
                  <a:gd name="T7" fmla="*/ 4 h 4"/>
                  <a:gd name="T8" fmla="*/ 4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2" y="1"/>
                    </a:lnTo>
                    <a:lnTo>
                      <a:pt x="3" y="1"/>
                    </a:lnTo>
                    <a:lnTo>
                      <a:pt x="4" y="4"/>
                    </a:lnTo>
                    <a:lnTo>
                      <a:pt x="4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43" name="Freeform 1776">
                <a:extLst>
                  <a:ext uri="{FF2B5EF4-FFF2-40B4-BE49-F238E27FC236}">
                    <a16:creationId xmlns:a16="http://schemas.microsoft.com/office/drawing/2014/main" id="{00000000-0008-0000-0300-0000DB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" y="246"/>
                <a:ext cx="4" cy="5"/>
              </a:xfrm>
              <a:custGeom>
                <a:avLst/>
                <a:gdLst>
                  <a:gd name="T0" fmla="*/ 2 w 4"/>
                  <a:gd name="T1" fmla="*/ 5 h 5"/>
                  <a:gd name="T2" fmla="*/ 4 w 4"/>
                  <a:gd name="T3" fmla="*/ 5 h 5"/>
                  <a:gd name="T4" fmla="*/ 4 w 4"/>
                  <a:gd name="T5" fmla="*/ 4 h 5"/>
                  <a:gd name="T6" fmla="*/ 4 w 4"/>
                  <a:gd name="T7" fmla="*/ 3 h 5"/>
                  <a:gd name="T8" fmla="*/ 2 w 4"/>
                  <a:gd name="T9" fmla="*/ 2 h 5"/>
                  <a:gd name="T10" fmla="*/ 0 w 4"/>
                  <a:gd name="T11" fmla="*/ 0 h 5"/>
                  <a:gd name="T12" fmla="*/ 0 w 4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lnTo>
                      <a:pt x="4" y="5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44" name="Freeform 1777">
                <a:extLst>
                  <a:ext uri="{FF2B5EF4-FFF2-40B4-BE49-F238E27FC236}">
                    <a16:creationId xmlns:a16="http://schemas.microsoft.com/office/drawing/2014/main" id="{00000000-0008-0000-0300-0000DC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48"/>
                <a:ext cx="5" cy="3"/>
              </a:xfrm>
              <a:custGeom>
                <a:avLst/>
                <a:gdLst>
                  <a:gd name="T0" fmla="*/ 2 w 5"/>
                  <a:gd name="T1" fmla="*/ 2 h 3"/>
                  <a:gd name="T2" fmla="*/ 2 w 5"/>
                  <a:gd name="T3" fmla="*/ 2 h 3"/>
                  <a:gd name="T4" fmla="*/ 4 w 5"/>
                  <a:gd name="T5" fmla="*/ 3 h 3"/>
                  <a:gd name="T6" fmla="*/ 5 w 5"/>
                  <a:gd name="T7" fmla="*/ 3 h 3"/>
                  <a:gd name="T8" fmla="*/ 3 w 5"/>
                  <a:gd name="T9" fmla="*/ 1 h 3"/>
                  <a:gd name="T10" fmla="*/ 1 w 5"/>
                  <a:gd name="T11" fmla="*/ 0 h 3"/>
                  <a:gd name="T12" fmla="*/ 0 w 5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2" y="2"/>
                    </a:moveTo>
                    <a:lnTo>
                      <a:pt x="2" y="2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45" name="Freeform 1778">
                <a:extLst>
                  <a:ext uri="{FF2B5EF4-FFF2-40B4-BE49-F238E27FC236}">
                    <a16:creationId xmlns:a16="http://schemas.microsoft.com/office/drawing/2014/main" id="{00000000-0008-0000-0300-0000DD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" y="244"/>
                <a:ext cx="10" cy="8"/>
              </a:xfrm>
              <a:custGeom>
                <a:avLst/>
                <a:gdLst>
                  <a:gd name="T0" fmla="*/ 10 w 10"/>
                  <a:gd name="T1" fmla="*/ 0 h 8"/>
                  <a:gd name="T2" fmla="*/ 9 w 10"/>
                  <a:gd name="T3" fmla="*/ 0 h 8"/>
                  <a:gd name="T4" fmla="*/ 7 w 10"/>
                  <a:gd name="T5" fmla="*/ 2 h 8"/>
                  <a:gd name="T6" fmla="*/ 5 w 10"/>
                  <a:gd name="T7" fmla="*/ 4 h 8"/>
                  <a:gd name="T8" fmla="*/ 5 w 10"/>
                  <a:gd name="T9" fmla="*/ 4 h 8"/>
                  <a:gd name="T10" fmla="*/ 3 w 10"/>
                  <a:gd name="T11" fmla="*/ 6 h 8"/>
                  <a:gd name="T12" fmla="*/ 2 w 10"/>
                  <a:gd name="T13" fmla="*/ 7 h 8"/>
                  <a:gd name="T14" fmla="*/ 0 w 10"/>
                  <a:gd name="T1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lnTo>
                      <a:pt x="9" y="0"/>
                    </a:lnTo>
                    <a:lnTo>
                      <a:pt x="7" y="2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6"/>
                    </a:lnTo>
                    <a:lnTo>
                      <a:pt x="2" y="7"/>
                    </a:lnTo>
                    <a:lnTo>
                      <a:pt x="0" y="8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46" name="Freeform 1779">
                <a:extLst>
                  <a:ext uri="{FF2B5EF4-FFF2-40B4-BE49-F238E27FC236}">
                    <a16:creationId xmlns:a16="http://schemas.microsoft.com/office/drawing/2014/main" id="{00000000-0008-0000-0300-0000DE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" y="249"/>
                <a:ext cx="7" cy="3"/>
              </a:xfrm>
              <a:custGeom>
                <a:avLst/>
                <a:gdLst>
                  <a:gd name="T0" fmla="*/ 0 w 7"/>
                  <a:gd name="T1" fmla="*/ 3 h 3"/>
                  <a:gd name="T2" fmla="*/ 2 w 7"/>
                  <a:gd name="T3" fmla="*/ 2 h 3"/>
                  <a:gd name="T4" fmla="*/ 2 w 7"/>
                  <a:gd name="T5" fmla="*/ 2 h 3"/>
                  <a:gd name="T6" fmla="*/ 1 w 7"/>
                  <a:gd name="T7" fmla="*/ 2 h 3"/>
                  <a:gd name="T8" fmla="*/ 0 w 7"/>
                  <a:gd name="T9" fmla="*/ 2 h 3"/>
                  <a:gd name="T10" fmla="*/ 1 w 7"/>
                  <a:gd name="T11" fmla="*/ 1 h 3"/>
                  <a:gd name="T12" fmla="*/ 1 w 7"/>
                  <a:gd name="T13" fmla="*/ 0 h 3"/>
                  <a:gd name="T14" fmla="*/ 3 w 7"/>
                  <a:gd name="T15" fmla="*/ 0 h 3"/>
                  <a:gd name="T16" fmla="*/ 5 w 7"/>
                  <a:gd name="T17" fmla="*/ 2 h 3"/>
                  <a:gd name="T18" fmla="*/ 7 w 7"/>
                  <a:gd name="T1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3">
                    <a:moveTo>
                      <a:pt x="0" y="3"/>
                    </a:moveTo>
                    <a:lnTo>
                      <a:pt x="2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5" y="2"/>
                    </a:lnTo>
                    <a:lnTo>
                      <a:pt x="7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47" name="Line 1780">
                <a:extLst>
                  <a:ext uri="{FF2B5EF4-FFF2-40B4-BE49-F238E27FC236}">
                    <a16:creationId xmlns:a16="http://schemas.microsoft.com/office/drawing/2014/main" id="{00000000-0008-0000-0300-0000DF02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" y="252"/>
                <a:ext cx="1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48" name="Freeform 1781">
                <a:extLst>
                  <a:ext uri="{FF2B5EF4-FFF2-40B4-BE49-F238E27FC236}">
                    <a16:creationId xmlns:a16="http://schemas.microsoft.com/office/drawing/2014/main" id="{00000000-0008-0000-0300-0000E0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" y="244"/>
                <a:ext cx="9" cy="9"/>
              </a:xfrm>
              <a:custGeom>
                <a:avLst/>
                <a:gdLst>
                  <a:gd name="T0" fmla="*/ 4 w 9"/>
                  <a:gd name="T1" fmla="*/ 8 h 9"/>
                  <a:gd name="T2" fmla="*/ 1 w 9"/>
                  <a:gd name="T3" fmla="*/ 9 h 9"/>
                  <a:gd name="T4" fmla="*/ 0 w 9"/>
                  <a:gd name="T5" fmla="*/ 8 h 9"/>
                  <a:gd name="T6" fmla="*/ 0 w 9"/>
                  <a:gd name="T7" fmla="*/ 7 h 9"/>
                  <a:gd name="T8" fmla="*/ 2 w 9"/>
                  <a:gd name="T9" fmla="*/ 5 h 9"/>
                  <a:gd name="T10" fmla="*/ 2 w 9"/>
                  <a:gd name="T11" fmla="*/ 4 h 9"/>
                  <a:gd name="T12" fmla="*/ 4 w 9"/>
                  <a:gd name="T13" fmla="*/ 3 h 9"/>
                  <a:gd name="T14" fmla="*/ 6 w 9"/>
                  <a:gd name="T15" fmla="*/ 3 h 9"/>
                  <a:gd name="T16" fmla="*/ 6 w 9"/>
                  <a:gd name="T17" fmla="*/ 3 h 9"/>
                  <a:gd name="T18" fmla="*/ 8 w 9"/>
                  <a:gd name="T19" fmla="*/ 3 h 9"/>
                  <a:gd name="T20" fmla="*/ 8 w 9"/>
                  <a:gd name="T21" fmla="*/ 3 h 9"/>
                  <a:gd name="T22" fmla="*/ 9 w 9"/>
                  <a:gd name="T23" fmla="*/ 2 h 9"/>
                  <a:gd name="T24" fmla="*/ 7 w 9"/>
                  <a:gd name="T25" fmla="*/ 1 h 9"/>
                  <a:gd name="T26" fmla="*/ 7 w 9"/>
                  <a:gd name="T27" fmla="*/ 1 h 9"/>
                  <a:gd name="T28" fmla="*/ 7 w 9"/>
                  <a:gd name="T2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" h="9">
                    <a:moveTo>
                      <a:pt x="4" y="8"/>
                    </a:moveTo>
                    <a:lnTo>
                      <a:pt x="1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4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49" name="Freeform 1782">
                <a:extLst>
                  <a:ext uri="{FF2B5EF4-FFF2-40B4-BE49-F238E27FC236}">
                    <a16:creationId xmlns:a16="http://schemas.microsoft.com/office/drawing/2014/main" id="{00000000-0008-0000-0300-0000E1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" y="249"/>
                <a:ext cx="2" cy="5"/>
              </a:xfrm>
              <a:custGeom>
                <a:avLst/>
                <a:gdLst>
                  <a:gd name="T0" fmla="*/ 0 w 2"/>
                  <a:gd name="T1" fmla="*/ 3 h 5"/>
                  <a:gd name="T2" fmla="*/ 0 w 2"/>
                  <a:gd name="T3" fmla="*/ 3 h 5"/>
                  <a:gd name="T4" fmla="*/ 1 w 2"/>
                  <a:gd name="T5" fmla="*/ 5 h 5"/>
                  <a:gd name="T6" fmla="*/ 2 w 2"/>
                  <a:gd name="T7" fmla="*/ 4 h 5"/>
                  <a:gd name="T8" fmla="*/ 2 w 2"/>
                  <a:gd name="T9" fmla="*/ 3 h 5"/>
                  <a:gd name="T10" fmla="*/ 2 w 2"/>
                  <a:gd name="T11" fmla="*/ 0 h 5"/>
                  <a:gd name="T12" fmla="*/ 0 w 2"/>
                  <a:gd name="T1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5">
                    <a:moveTo>
                      <a:pt x="0" y="3"/>
                    </a:moveTo>
                    <a:lnTo>
                      <a:pt x="0" y="3"/>
                    </a:lnTo>
                    <a:lnTo>
                      <a:pt x="1" y="5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50" name="Freeform 1783">
                <a:extLst>
                  <a:ext uri="{FF2B5EF4-FFF2-40B4-BE49-F238E27FC236}">
                    <a16:creationId xmlns:a16="http://schemas.microsoft.com/office/drawing/2014/main" id="{00000000-0008-0000-0300-0000E2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" y="250"/>
                <a:ext cx="3" cy="4"/>
              </a:xfrm>
              <a:custGeom>
                <a:avLst/>
                <a:gdLst>
                  <a:gd name="T0" fmla="*/ 3 w 3"/>
                  <a:gd name="T1" fmla="*/ 0 h 4"/>
                  <a:gd name="T2" fmla="*/ 0 w 3"/>
                  <a:gd name="T3" fmla="*/ 2 h 4"/>
                  <a:gd name="T4" fmla="*/ 0 w 3"/>
                  <a:gd name="T5" fmla="*/ 4 h 4"/>
                  <a:gd name="T6" fmla="*/ 0 w 3"/>
                  <a:gd name="T7" fmla="*/ 4 h 4"/>
                  <a:gd name="T8" fmla="*/ 2 w 3"/>
                  <a:gd name="T9" fmla="*/ 3 h 4"/>
                  <a:gd name="T10" fmla="*/ 2 w 3"/>
                  <a:gd name="T11" fmla="*/ 2 h 4"/>
                  <a:gd name="T12" fmla="*/ 3 w 3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4">
                    <a:moveTo>
                      <a:pt x="3" y="0"/>
                    </a:move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51" name="Freeform 1784">
                <a:extLst>
                  <a:ext uri="{FF2B5EF4-FFF2-40B4-BE49-F238E27FC236}">
                    <a16:creationId xmlns:a16="http://schemas.microsoft.com/office/drawing/2014/main" id="{00000000-0008-0000-0300-0000E3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" y="252"/>
                <a:ext cx="7" cy="4"/>
              </a:xfrm>
              <a:custGeom>
                <a:avLst/>
                <a:gdLst>
                  <a:gd name="T0" fmla="*/ 7 w 7"/>
                  <a:gd name="T1" fmla="*/ 4 h 4"/>
                  <a:gd name="T2" fmla="*/ 6 w 7"/>
                  <a:gd name="T3" fmla="*/ 4 h 4"/>
                  <a:gd name="T4" fmla="*/ 4 w 7"/>
                  <a:gd name="T5" fmla="*/ 3 h 4"/>
                  <a:gd name="T6" fmla="*/ 3 w 7"/>
                  <a:gd name="T7" fmla="*/ 2 h 4"/>
                  <a:gd name="T8" fmla="*/ 1 w 7"/>
                  <a:gd name="T9" fmla="*/ 2 h 4"/>
                  <a:gd name="T10" fmla="*/ 0 w 7"/>
                  <a:gd name="T11" fmla="*/ 2 h 4"/>
                  <a:gd name="T12" fmla="*/ 1 w 7"/>
                  <a:gd name="T13" fmla="*/ 0 h 4"/>
                  <a:gd name="T14" fmla="*/ 2 w 7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4">
                    <a:moveTo>
                      <a:pt x="7" y="4"/>
                    </a:moveTo>
                    <a:lnTo>
                      <a:pt x="6" y="4"/>
                    </a:lnTo>
                    <a:lnTo>
                      <a:pt x="4" y="3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52" name="Line 1785">
                <a:extLst>
                  <a:ext uri="{FF2B5EF4-FFF2-40B4-BE49-F238E27FC236}">
                    <a16:creationId xmlns:a16="http://schemas.microsoft.com/office/drawing/2014/main" id="{00000000-0008-0000-0300-0000E402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" y="256"/>
                <a:ext cx="0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53" name="Freeform 1786">
                <a:extLst>
                  <a:ext uri="{FF2B5EF4-FFF2-40B4-BE49-F238E27FC236}">
                    <a16:creationId xmlns:a16="http://schemas.microsoft.com/office/drawing/2014/main" id="{00000000-0008-0000-0300-0000E5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" y="257"/>
                <a:ext cx="2" cy="0"/>
              </a:xfrm>
              <a:custGeom>
                <a:avLst/>
                <a:gdLst>
                  <a:gd name="T0" fmla="*/ 2 w 2"/>
                  <a:gd name="T1" fmla="*/ 1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54" name="Freeform 1787">
                <a:extLst>
                  <a:ext uri="{FF2B5EF4-FFF2-40B4-BE49-F238E27FC236}">
                    <a16:creationId xmlns:a16="http://schemas.microsoft.com/office/drawing/2014/main" id="{00000000-0008-0000-0300-0000E6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" y="257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55" name="Line 1788">
                <a:extLst>
                  <a:ext uri="{FF2B5EF4-FFF2-40B4-BE49-F238E27FC236}">
                    <a16:creationId xmlns:a16="http://schemas.microsoft.com/office/drawing/2014/main" id="{00000000-0008-0000-0300-0000E702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3" y="257"/>
                <a:ext cx="2" cy="1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56" name="Freeform 1789">
                <a:extLst>
                  <a:ext uri="{FF2B5EF4-FFF2-40B4-BE49-F238E27FC236}">
                    <a16:creationId xmlns:a16="http://schemas.microsoft.com/office/drawing/2014/main" id="{00000000-0008-0000-0300-0000E8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" y="257"/>
                <a:ext cx="9" cy="3"/>
              </a:xfrm>
              <a:custGeom>
                <a:avLst/>
                <a:gdLst>
                  <a:gd name="T0" fmla="*/ 0 w 9"/>
                  <a:gd name="T1" fmla="*/ 3 h 3"/>
                  <a:gd name="T2" fmla="*/ 1 w 9"/>
                  <a:gd name="T3" fmla="*/ 3 h 3"/>
                  <a:gd name="T4" fmla="*/ 2 w 9"/>
                  <a:gd name="T5" fmla="*/ 2 h 3"/>
                  <a:gd name="T6" fmla="*/ 4 w 9"/>
                  <a:gd name="T7" fmla="*/ 1 h 3"/>
                  <a:gd name="T8" fmla="*/ 4 w 9"/>
                  <a:gd name="T9" fmla="*/ 0 h 3"/>
                  <a:gd name="T10" fmla="*/ 7 w 9"/>
                  <a:gd name="T11" fmla="*/ 0 h 3"/>
                  <a:gd name="T12" fmla="*/ 7 w 9"/>
                  <a:gd name="T13" fmla="*/ 0 h 3"/>
                  <a:gd name="T14" fmla="*/ 9 w 9"/>
                  <a:gd name="T15" fmla="*/ 2 h 3"/>
                  <a:gd name="T16" fmla="*/ 8 w 9"/>
                  <a:gd name="T17" fmla="*/ 3 h 3"/>
                  <a:gd name="T18" fmla="*/ 7 w 9"/>
                  <a:gd name="T19" fmla="*/ 3 h 3"/>
                  <a:gd name="T20" fmla="*/ 7 w 9"/>
                  <a:gd name="T21" fmla="*/ 3 h 3"/>
                  <a:gd name="T22" fmla="*/ 6 w 9"/>
                  <a:gd name="T23" fmla="*/ 2 h 3"/>
                  <a:gd name="T24" fmla="*/ 5 w 9"/>
                  <a:gd name="T25" fmla="*/ 3 h 3"/>
                  <a:gd name="T26" fmla="*/ 5 w 9"/>
                  <a:gd name="T2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1" y="3"/>
                    </a:lnTo>
                    <a:lnTo>
                      <a:pt x="2" y="2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9" y="2"/>
                    </a:lnTo>
                    <a:lnTo>
                      <a:pt x="8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6" y="2"/>
                    </a:lnTo>
                    <a:lnTo>
                      <a:pt x="5" y="3"/>
                    </a:lnTo>
                    <a:lnTo>
                      <a:pt x="5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57" name="Freeform 1790">
                <a:extLst>
                  <a:ext uri="{FF2B5EF4-FFF2-40B4-BE49-F238E27FC236}">
                    <a16:creationId xmlns:a16="http://schemas.microsoft.com/office/drawing/2014/main" id="{00000000-0008-0000-0300-0000E9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" y="25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2 h 3"/>
                  <a:gd name="T10" fmla="*/ 0 w 3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58" name="Freeform 1791">
                <a:extLst>
                  <a:ext uri="{FF2B5EF4-FFF2-40B4-BE49-F238E27FC236}">
                    <a16:creationId xmlns:a16="http://schemas.microsoft.com/office/drawing/2014/main" id="{00000000-0008-0000-0300-0000EA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" y="256"/>
                <a:ext cx="13" cy="6"/>
              </a:xfrm>
              <a:custGeom>
                <a:avLst/>
                <a:gdLst>
                  <a:gd name="T0" fmla="*/ 13 w 13"/>
                  <a:gd name="T1" fmla="*/ 2 h 6"/>
                  <a:gd name="T2" fmla="*/ 12 w 13"/>
                  <a:gd name="T3" fmla="*/ 3 h 6"/>
                  <a:gd name="T4" fmla="*/ 9 w 13"/>
                  <a:gd name="T5" fmla="*/ 4 h 6"/>
                  <a:gd name="T6" fmla="*/ 8 w 13"/>
                  <a:gd name="T7" fmla="*/ 6 h 6"/>
                  <a:gd name="T8" fmla="*/ 6 w 13"/>
                  <a:gd name="T9" fmla="*/ 4 h 6"/>
                  <a:gd name="T10" fmla="*/ 3 w 13"/>
                  <a:gd name="T11" fmla="*/ 4 h 6"/>
                  <a:gd name="T12" fmla="*/ 0 w 13"/>
                  <a:gd name="T13" fmla="*/ 4 h 6"/>
                  <a:gd name="T14" fmla="*/ 1 w 13"/>
                  <a:gd name="T15" fmla="*/ 1 h 6"/>
                  <a:gd name="T16" fmla="*/ 1 w 13"/>
                  <a:gd name="T17" fmla="*/ 0 h 6"/>
                  <a:gd name="T18" fmla="*/ 4 w 13"/>
                  <a:gd name="T19" fmla="*/ 0 h 6"/>
                  <a:gd name="T20" fmla="*/ 5 w 13"/>
                  <a:gd name="T21" fmla="*/ 1 h 6"/>
                  <a:gd name="T22" fmla="*/ 6 w 13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6">
                    <a:moveTo>
                      <a:pt x="13" y="2"/>
                    </a:moveTo>
                    <a:lnTo>
                      <a:pt x="12" y="3"/>
                    </a:lnTo>
                    <a:lnTo>
                      <a:pt x="9" y="4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3" y="4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5" y="1"/>
                    </a:lnTo>
                    <a:lnTo>
                      <a:pt x="6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59" name="Freeform 1792">
                <a:extLst>
                  <a:ext uri="{FF2B5EF4-FFF2-40B4-BE49-F238E27FC236}">
                    <a16:creationId xmlns:a16="http://schemas.microsoft.com/office/drawing/2014/main" id="{00000000-0008-0000-0300-0000EB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" y="258"/>
                <a:ext cx="7" cy="4"/>
              </a:xfrm>
              <a:custGeom>
                <a:avLst/>
                <a:gdLst>
                  <a:gd name="T0" fmla="*/ 0 w 7"/>
                  <a:gd name="T1" fmla="*/ 4 h 4"/>
                  <a:gd name="T2" fmla="*/ 3 w 7"/>
                  <a:gd name="T3" fmla="*/ 2 h 4"/>
                  <a:gd name="T4" fmla="*/ 6 w 7"/>
                  <a:gd name="T5" fmla="*/ 1 h 4"/>
                  <a:gd name="T6" fmla="*/ 7 w 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4">
                    <a:moveTo>
                      <a:pt x="0" y="4"/>
                    </a:moveTo>
                    <a:lnTo>
                      <a:pt x="3" y="2"/>
                    </a:lnTo>
                    <a:lnTo>
                      <a:pt x="6" y="1"/>
                    </a:lnTo>
                    <a:lnTo>
                      <a:pt x="7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60" name="Freeform 1793">
                <a:extLst>
                  <a:ext uri="{FF2B5EF4-FFF2-40B4-BE49-F238E27FC236}">
                    <a16:creationId xmlns:a16="http://schemas.microsoft.com/office/drawing/2014/main" id="{00000000-0008-0000-0300-0000EC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" y="260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1 h 3"/>
                  <a:gd name="T4" fmla="*/ 0 w 2"/>
                  <a:gd name="T5" fmla="*/ 3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1"/>
                    </a:lnTo>
                    <a:lnTo>
                      <a:pt x="0" y="3"/>
                    </a:lnTo>
                    <a:lnTo>
                      <a:pt x="0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61" name="Freeform 1794">
                <a:extLst>
                  <a:ext uri="{FF2B5EF4-FFF2-40B4-BE49-F238E27FC236}">
                    <a16:creationId xmlns:a16="http://schemas.microsoft.com/office/drawing/2014/main" id="{00000000-0008-0000-0300-0000ED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" y="262"/>
                <a:ext cx="6" cy="2"/>
              </a:xfrm>
              <a:custGeom>
                <a:avLst/>
                <a:gdLst>
                  <a:gd name="T0" fmla="*/ 0 w 6"/>
                  <a:gd name="T1" fmla="*/ 1 h 2"/>
                  <a:gd name="T2" fmla="*/ 1 w 6"/>
                  <a:gd name="T3" fmla="*/ 1 h 2"/>
                  <a:gd name="T4" fmla="*/ 3 w 6"/>
                  <a:gd name="T5" fmla="*/ 0 h 2"/>
                  <a:gd name="T6" fmla="*/ 4 w 6"/>
                  <a:gd name="T7" fmla="*/ 0 h 2"/>
                  <a:gd name="T8" fmla="*/ 6 w 6"/>
                  <a:gd name="T9" fmla="*/ 1 h 2"/>
                  <a:gd name="T10" fmla="*/ 4 w 6"/>
                  <a:gd name="T11" fmla="*/ 2 h 2"/>
                  <a:gd name="T12" fmla="*/ 4 w 6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">
                    <a:moveTo>
                      <a:pt x="0" y="1"/>
                    </a:moveTo>
                    <a:lnTo>
                      <a:pt x="1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4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62" name="Freeform 1795">
                <a:extLst>
                  <a:ext uri="{FF2B5EF4-FFF2-40B4-BE49-F238E27FC236}">
                    <a16:creationId xmlns:a16="http://schemas.microsoft.com/office/drawing/2014/main" id="{00000000-0008-0000-0300-0000EE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" y="260"/>
                <a:ext cx="5" cy="6"/>
              </a:xfrm>
              <a:custGeom>
                <a:avLst/>
                <a:gdLst>
                  <a:gd name="T0" fmla="*/ 5 w 5"/>
                  <a:gd name="T1" fmla="*/ 6 h 6"/>
                  <a:gd name="T2" fmla="*/ 3 w 5"/>
                  <a:gd name="T3" fmla="*/ 5 h 6"/>
                  <a:gd name="T4" fmla="*/ 0 w 5"/>
                  <a:gd name="T5" fmla="*/ 5 h 6"/>
                  <a:gd name="T6" fmla="*/ 1 w 5"/>
                  <a:gd name="T7" fmla="*/ 3 h 6"/>
                  <a:gd name="T8" fmla="*/ 2 w 5"/>
                  <a:gd name="T9" fmla="*/ 2 h 6"/>
                  <a:gd name="T10" fmla="*/ 3 w 5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lnTo>
                      <a:pt x="3" y="5"/>
                    </a:lnTo>
                    <a:lnTo>
                      <a:pt x="0" y="5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63" name="Freeform 1796">
                <a:extLst>
                  <a:ext uri="{FF2B5EF4-FFF2-40B4-BE49-F238E27FC236}">
                    <a16:creationId xmlns:a16="http://schemas.microsoft.com/office/drawing/2014/main" id="{00000000-0008-0000-0300-0000EF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" y="267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64" name="Freeform 1797">
                <a:extLst>
                  <a:ext uri="{FF2B5EF4-FFF2-40B4-BE49-F238E27FC236}">
                    <a16:creationId xmlns:a16="http://schemas.microsoft.com/office/drawing/2014/main" id="{00000000-0008-0000-0300-0000F0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" y="262"/>
                <a:ext cx="3" cy="6"/>
              </a:xfrm>
              <a:custGeom>
                <a:avLst/>
                <a:gdLst>
                  <a:gd name="T0" fmla="*/ 3 w 3"/>
                  <a:gd name="T1" fmla="*/ 6 h 6"/>
                  <a:gd name="T2" fmla="*/ 3 w 3"/>
                  <a:gd name="T3" fmla="*/ 6 h 6"/>
                  <a:gd name="T4" fmla="*/ 2 w 3"/>
                  <a:gd name="T5" fmla="*/ 6 h 6"/>
                  <a:gd name="T6" fmla="*/ 1 w 3"/>
                  <a:gd name="T7" fmla="*/ 5 h 6"/>
                  <a:gd name="T8" fmla="*/ 0 w 3"/>
                  <a:gd name="T9" fmla="*/ 5 h 6"/>
                  <a:gd name="T10" fmla="*/ 0 w 3"/>
                  <a:gd name="T11" fmla="*/ 3 h 6"/>
                  <a:gd name="T12" fmla="*/ 0 w 3"/>
                  <a:gd name="T13" fmla="*/ 3 h 6"/>
                  <a:gd name="T14" fmla="*/ 1 w 3"/>
                  <a:gd name="T15" fmla="*/ 3 h 6"/>
                  <a:gd name="T16" fmla="*/ 1 w 3"/>
                  <a:gd name="T17" fmla="*/ 1 h 6"/>
                  <a:gd name="T18" fmla="*/ 1 w 3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6">
                    <a:moveTo>
                      <a:pt x="3" y="6"/>
                    </a:moveTo>
                    <a:lnTo>
                      <a:pt x="3" y="6"/>
                    </a:lnTo>
                    <a:lnTo>
                      <a:pt x="2" y="6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65" name="Freeform 1798">
                <a:extLst>
                  <a:ext uri="{FF2B5EF4-FFF2-40B4-BE49-F238E27FC236}">
                    <a16:creationId xmlns:a16="http://schemas.microsoft.com/office/drawing/2014/main" id="{00000000-0008-0000-0300-0000F1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" y="267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2 w 3"/>
                  <a:gd name="T3" fmla="*/ 0 h 2"/>
                  <a:gd name="T4" fmla="*/ 3 w 3"/>
                  <a:gd name="T5" fmla="*/ 1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2" y="0"/>
                    </a:lnTo>
                    <a:lnTo>
                      <a:pt x="3" y="1"/>
                    </a:lnTo>
                    <a:lnTo>
                      <a:pt x="2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66" name="Freeform 1799">
                <a:extLst>
                  <a:ext uri="{FF2B5EF4-FFF2-40B4-BE49-F238E27FC236}">
                    <a16:creationId xmlns:a16="http://schemas.microsoft.com/office/drawing/2014/main" id="{00000000-0008-0000-0300-0000F2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" y="267"/>
                <a:ext cx="3" cy="3"/>
              </a:xfrm>
              <a:custGeom>
                <a:avLst/>
                <a:gdLst>
                  <a:gd name="T0" fmla="*/ 1 w 3"/>
                  <a:gd name="T1" fmla="*/ 3 h 3"/>
                  <a:gd name="T2" fmla="*/ 0 w 3"/>
                  <a:gd name="T3" fmla="*/ 2 h 3"/>
                  <a:gd name="T4" fmla="*/ 1 w 3"/>
                  <a:gd name="T5" fmla="*/ 0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67" name="Freeform 1800">
                <a:extLst>
                  <a:ext uri="{FF2B5EF4-FFF2-40B4-BE49-F238E27FC236}">
                    <a16:creationId xmlns:a16="http://schemas.microsoft.com/office/drawing/2014/main" id="{00000000-0008-0000-0300-0000F3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" y="266"/>
                <a:ext cx="7" cy="4"/>
              </a:xfrm>
              <a:custGeom>
                <a:avLst/>
                <a:gdLst>
                  <a:gd name="T0" fmla="*/ 0 w 7"/>
                  <a:gd name="T1" fmla="*/ 3 h 4"/>
                  <a:gd name="T2" fmla="*/ 0 w 7"/>
                  <a:gd name="T3" fmla="*/ 4 h 4"/>
                  <a:gd name="T4" fmla="*/ 1 w 7"/>
                  <a:gd name="T5" fmla="*/ 4 h 4"/>
                  <a:gd name="T6" fmla="*/ 3 w 7"/>
                  <a:gd name="T7" fmla="*/ 2 h 4"/>
                  <a:gd name="T8" fmla="*/ 6 w 7"/>
                  <a:gd name="T9" fmla="*/ 1 h 4"/>
                  <a:gd name="T10" fmla="*/ 7 w 7"/>
                  <a:gd name="T11" fmla="*/ 0 h 4"/>
                  <a:gd name="T12" fmla="*/ 6 w 7"/>
                  <a:gd name="T13" fmla="*/ 0 h 4"/>
                  <a:gd name="T14" fmla="*/ 4 w 7"/>
                  <a:gd name="T15" fmla="*/ 0 h 4"/>
                  <a:gd name="T16" fmla="*/ 2 w 7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">
                    <a:moveTo>
                      <a:pt x="0" y="3"/>
                    </a:moveTo>
                    <a:lnTo>
                      <a:pt x="0" y="4"/>
                    </a:lnTo>
                    <a:lnTo>
                      <a:pt x="1" y="4"/>
                    </a:lnTo>
                    <a:lnTo>
                      <a:pt x="3" y="2"/>
                    </a:lnTo>
                    <a:lnTo>
                      <a:pt x="6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68" name="Freeform 1801">
                <a:extLst>
                  <a:ext uri="{FF2B5EF4-FFF2-40B4-BE49-F238E27FC236}">
                    <a16:creationId xmlns:a16="http://schemas.microsoft.com/office/drawing/2014/main" id="{00000000-0008-0000-0300-0000F4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" y="263"/>
                <a:ext cx="14" cy="9"/>
              </a:xfrm>
              <a:custGeom>
                <a:avLst/>
                <a:gdLst>
                  <a:gd name="T0" fmla="*/ 0 w 14"/>
                  <a:gd name="T1" fmla="*/ 1 h 9"/>
                  <a:gd name="T2" fmla="*/ 0 w 14"/>
                  <a:gd name="T3" fmla="*/ 3 h 9"/>
                  <a:gd name="T4" fmla="*/ 1 w 14"/>
                  <a:gd name="T5" fmla="*/ 2 h 9"/>
                  <a:gd name="T6" fmla="*/ 4 w 14"/>
                  <a:gd name="T7" fmla="*/ 0 h 9"/>
                  <a:gd name="T8" fmla="*/ 7 w 14"/>
                  <a:gd name="T9" fmla="*/ 1 h 9"/>
                  <a:gd name="T10" fmla="*/ 8 w 14"/>
                  <a:gd name="T11" fmla="*/ 3 h 9"/>
                  <a:gd name="T12" fmla="*/ 8 w 14"/>
                  <a:gd name="T13" fmla="*/ 4 h 9"/>
                  <a:gd name="T14" fmla="*/ 9 w 14"/>
                  <a:gd name="T15" fmla="*/ 5 h 9"/>
                  <a:gd name="T16" fmla="*/ 10 w 14"/>
                  <a:gd name="T17" fmla="*/ 8 h 9"/>
                  <a:gd name="T18" fmla="*/ 11 w 14"/>
                  <a:gd name="T19" fmla="*/ 9 h 9"/>
                  <a:gd name="T20" fmla="*/ 11 w 14"/>
                  <a:gd name="T21" fmla="*/ 7 h 9"/>
                  <a:gd name="T22" fmla="*/ 12 w 14"/>
                  <a:gd name="T23" fmla="*/ 7 h 9"/>
                  <a:gd name="T24" fmla="*/ 12 w 14"/>
                  <a:gd name="T25" fmla="*/ 6 h 9"/>
                  <a:gd name="T26" fmla="*/ 13 w 14"/>
                  <a:gd name="T27" fmla="*/ 6 h 9"/>
                  <a:gd name="T28" fmla="*/ 14 w 14"/>
                  <a:gd name="T29" fmla="*/ 4 h 9"/>
                  <a:gd name="T30" fmla="*/ 14 w 14"/>
                  <a:gd name="T3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" h="9">
                    <a:moveTo>
                      <a:pt x="0" y="1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7" y="1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9" y="5"/>
                    </a:lnTo>
                    <a:lnTo>
                      <a:pt x="10" y="8"/>
                    </a:lnTo>
                    <a:lnTo>
                      <a:pt x="11" y="9"/>
                    </a:lnTo>
                    <a:lnTo>
                      <a:pt x="11" y="7"/>
                    </a:lnTo>
                    <a:lnTo>
                      <a:pt x="12" y="7"/>
                    </a:lnTo>
                    <a:lnTo>
                      <a:pt x="12" y="6"/>
                    </a:lnTo>
                    <a:lnTo>
                      <a:pt x="13" y="6"/>
                    </a:lnTo>
                    <a:lnTo>
                      <a:pt x="14" y="4"/>
                    </a:lnTo>
                    <a:lnTo>
                      <a:pt x="14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69" name="Freeform 1802">
                <a:extLst>
                  <a:ext uri="{FF2B5EF4-FFF2-40B4-BE49-F238E27FC236}">
                    <a16:creationId xmlns:a16="http://schemas.microsoft.com/office/drawing/2014/main" id="{00000000-0008-0000-0300-0000F5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" y="275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2 w 4"/>
                  <a:gd name="T3" fmla="*/ 0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2" y="0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70" name="Line 1803">
                <a:extLst>
                  <a:ext uri="{FF2B5EF4-FFF2-40B4-BE49-F238E27FC236}">
                    <a16:creationId xmlns:a16="http://schemas.microsoft.com/office/drawing/2014/main" id="{00000000-0008-0000-0300-0000F602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" y="276"/>
                <a:ext cx="2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71" name="Freeform 1804">
                <a:extLst>
                  <a:ext uri="{FF2B5EF4-FFF2-40B4-BE49-F238E27FC236}">
                    <a16:creationId xmlns:a16="http://schemas.microsoft.com/office/drawing/2014/main" id="{00000000-0008-0000-0300-0000F7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" y="275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72" name="Freeform 1805">
                <a:extLst>
                  <a:ext uri="{FF2B5EF4-FFF2-40B4-BE49-F238E27FC236}">
                    <a16:creationId xmlns:a16="http://schemas.microsoft.com/office/drawing/2014/main" id="{00000000-0008-0000-0300-0000F8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" y="280"/>
                <a:ext cx="9" cy="2"/>
              </a:xfrm>
              <a:custGeom>
                <a:avLst/>
                <a:gdLst>
                  <a:gd name="T0" fmla="*/ 0 w 9"/>
                  <a:gd name="T1" fmla="*/ 1 h 2"/>
                  <a:gd name="T2" fmla="*/ 0 w 9"/>
                  <a:gd name="T3" fmla="*/ 2 h 2"/>
                  <a:gd name="T4" fmla="*/ 1 w 9"/>
                  <a:gd name="T5" fmla="*/ 2 h 2"/>
                  <a:gd name="T6" fmla="*/ 2 w 9"/>
                  <a:gd name="T7" fmla="*/ 2 h 2"/>
                  <a:gd name="T8" fmla="*/ 5 w 9"/>
                  <a:gd name="T9" fmla="*/ 1 h 2"/>
                  <a:gd name="T10" fmla="*/ 8 w 9"/>
                  <a:gd name="T11" fmla="*/ 0 h 2"/>
                  <a:gd name="T12" fmla="*/ 9 w 9"/>
                  <a:gd name="T13" fmla="*/ 0 h 2"/>
                  <a:gd name="T14" fmla="*/ 8 w 9"/>
                  <a:gd name="T15" fmla="*/ 2 h 2"/>
                  <a:gd name="T16" fmla="*/ 8 w 9"/>
                  <a:gd name="T1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2">
                    <a:moveTo>
                      <a:pt x="0" y="1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5" y="1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8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73" name="Freeform 1806">
                <a:extLst>
                  <a:ext uri="{FF2B5EF4-FFF2-40B4-BE49-F238E27FC236}">
                    <a16:creationId xmlns:a16="http://schemas.microsoft.com/office/drawing/2014/main" id="{00000000-0008-0000-0300-0000F9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" y="280"/>
                <a:ext cx="6" cy="3"/>
              </a:xfrm>
              <a:custGeom>
                <a:avLst/>
                <a:gdLst>
                  <a:gd name="T0" fmla="*/ 5 w 6"/>
                  <a:gd name="T1" fmla="*/ 2 h 3"/>
                  <a:gd name="T2" fmla="*/ 4 w 6"/>
                  <a:gd name="T3" fmla="*/ 2 h 3"/>
                  <a:gd name="T4" fmla="*/ 0 w 6"/>
                  <a:gd name="T5" fmla="*/ 3 h 3"/>
                  <a:gd name="T6" fmla="*/ 1 w 6"/>
                  <a:gd name="T7" fmla="*/ 1 h 3"/>
                  <a:gd name="T8" fmla="*/ 4 w 6"/>
                  <a:gd name="T9" fmla="*/ 0 h 3"/>
                  <a:gd name="T10" fmla="*/ 6 w 6"/>
                  <a:gd name="T1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">
                    <a:moveTo>
                      <a:pt x="5" y="2"/>
                    </a:moveTo>
                    <a:lnTo>
                      <a:pt x="4" y="2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6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74" name="Freeform 1807">
                <a:extLst>
                  <a:ext uri="{FF2B5EF4-FFF2-40B4-BE49-F238E27FC236}">
                    <a16:creationId xmlns:a16="http://schemas.microsoft.com/office/drawing/2014/main" id="{00000000-0008-0000-0300-0000FA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" y="282"/>
                <a:ext cx="5" cy="2"/>
              </a:xfrm>
              <a:custGeom>
                <a:avLst/>
                <a:gdLst>
                  <a:gd name="T0" fmla="*/ 4 w 5"/>
                  <a:gd name="T1" fmla="*/ 2 h 2"/>
                  <a:gd name="T2" fmla="*/ 5 w 5"/>
                  <a:gd name="T3" fmla="*/ 2 h 2"/>
                  <a:gd name="T4" fmla="*/ 1 w 5"/>
                  <a:gd name="T5" fmla="*/ 1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4" y="2"/>
                    </a:moveTo>
                    <a:lnTo>
                      <a:pt x="5" y="2"/>
                    </a:ln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75" name="Freeform 1808">
                <a:extLst>
                  <a:ext uri="{FF2B5EF4-FFF2-40B4-BE49-F238E27FC236}">
                    <a16:creationId xmlns:a16="http://schemas.microsoft.com/office/drawing/2014/main" id="{00000000-0008-0000-0300-0000FB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" y="280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3 h 4"/>
                  <a:gd name="T4" fmla="*/ 2 w 4"/>
                  <a:gd name="T5" fmla="*/ 1 h 4"/>
                  <a:gd name="T6" fmla="*/ 3 w 4"/>
                  <a:gd name="T7" fmla="*/ 0 h 4"/>
                  <a:gd name="T8" fmla="*/ 4 w 4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1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76" name="Freeform 1809">
                <a:extLst>
                  <a:ext uri="{FF2B5EF4-FFF2-40B4-BE49-F238E27FC236}">
                    <a16:creationId xmlns:a16="http://schemas.microsoft.com/office/drawing/2014/main" id="{00000000-0008-0000-0300-0000FC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" y="283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0 w 4"/>
                  <a:gd name="T3" fmla="*/ 1 h 1"/>
                  <a:gd name="T4" fmla="*/ 1 w 4"/>
                  <a:gd name="T5" fmla="*/ 0 h 1"/>
                  <a:gd name="T6" fmla="*/ 1 w 4"/>
                  <a:gd name="T7" fmla="*/ 0 h 1"/>
                  <a:gd name="T8" fmla="*/ 3 w 4"/>
                  <a:gd name="T9" fmla="*/ 1 h 1"/>
                  <a:gd name="T10" fmla="*/ 4 w 4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1"/>
                    </a:lnTo>
                    <a:lnTo>
                      <a:pt x="4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77" name="Freeform 1810">
                <a:extLst>
                  <a:ext uri="{FF2B5EF4-FFF2-40B4-BE49-F238E27FC236}">
                    <a16:creationId xmlns:a16="http://schemas.microsoft.com/office/drawing/2014/main" id="{00000000-0008-0000-0300-0000FD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" y="282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78" name="Freeform 1811">
                <a:extLst>
                  <a:ext uri="{FF2B5EF4-FFF2-40B4-BE49-F238E27FC236}">
                    <a16:creationId xmlns:a16="http://schemas.microsoft.com/office/drawing/2014/main" id="{00000000-0008-0000-0300-0000FE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" y="281"/>
                <a:ext cx="8" cy="6"/>
              </a:xfrm>
              <a:custGeom>
                <a:avLst/>
                <a:gdLst>
                  <a:gd name="T0" fmla="*/ 0 w 8"/>
                  <a:gd name="T1" fmla="*/ 0 h 6"/>
                  <a:gd name="T2" fmla="*/ 0 w 8"/>
                  <a:gd name="T3" fmla="*/ 0 h 6"/>
                  <a:gd name="T4" fmla="*/ 1 w 8"/>
                  <a:gd name="T5" fmla="*/ 0 h 6"/>
                  <a:gd name="T6" fmla="*/ 1 w 8"/>
                  <a:gd name="T7" fmla="*/ 1 h 6"/>
                  <a:gd name="T8" fmla="*/ 2 w 8"/>
                  <a:gd name="T9" fmla="*/ 1 h 6"/>
                  <a:gd name="T10" fmla="*/ 3 w 8"/>
                  <a:gd name="T11" fmla="*/ 0 h 6"/>
                  <a:gd name="T12" fmla="*/ 3 w 8"/>
                  <a:gd name="T13" fmla="*/ 1 h 6"/>
                  <a:gd name="T14" fmla="*/ 5 w 8"/>
                  <a:gd name="T15" fmla="*/ 2 h 6"/>
                  <a:gd name="T16" fmla="*/ 7 w 8"/>
                  <a:gd name="T17" fmla="*/ 2 h 6"/>
                  <a:gd name="T18" fmla="*/ 8 w 8"/>
                  <a:gd name="T19" fmla="*/ 3 h 6"/>
                  <a:gd name="T20" fmla="*/ 8 w 8"/>
                  <a:gd name="T21" fmla="*/ 6 h 6"/>
                  <a:gd name="T22" fmla="*/ 8 w 8"/>
                  <a:gd name="T2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6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8" y="3"/>
                    </a:lnTo>
                    <a:lnTo>
                      <a:pt x="8" y="6"/>
                    </a:lnTo>
                    <a:lnTo>
                      <a:pt x="8" y="6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79" name="Freeform 1812">
                <a:extLst>
                  <a:ext uri="{FF2B5EF4-FFF2-40B4-BE49-F238E27FC236}">
                    <a16:creationId xmlns:a16="http://schemas.microsoft.com/office/drawing/2014/main" id="{00000000-0008-0000-0300-0000FF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" y="284"/>
                <a:ext cx="3" cy="4"/>
              </a:xfrm>
              <a:custGeom>
                <a:avLst/>
                <a:gdLst>
                  <a:gd name="T0" fmla="*/ 0 w 3"/>
                  <a:gd name="T1" fmla="*/ 0 h 4"/>
                  <a:gd name="T2" fmla="*/ 0 w 3"/>
                  <a:gd name="T3" fmla="*/ 1 h 4"/>
                  <a:gd name="T4" fmla="*/ 1 w 3"/>
                  <a:gd name="T5" fmla="*/ 2 h 4"/>
                  <a:gd name="T6" fmla="*/ 2 w 3"/>
                  <a:gd name="T7" fmla="*/ 4 h 4"/>
                  <a:gd name="T8" fmla="*/ 3 w 3"/>
                  <a:gd name="T9" fmla="*/ 3 h 4"/>
                  <a:gd name="T10" fmla="*/ 2 w 3"/>
                  <a:gd name="T11" fmla="*/ 1 h 4"/>
                  <a:gd name="T12" fmla="*/ 1 w 3"/>
                  <a:gd name="T13" fmla="*/ 0 h 4"/>
                  <a:gd name="T14" fmla="*/ 1 w 3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0" y="1"/>
                    </a:lnTo>
                    <a:lnTo>
                      <a:pt x="1" y="2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80" name="Freeform 1813">
                <a:extLst>
                  <a:ext uri="{FF2B5EF4-FFF2-40B4-BE49-F238E27FC236}">
                    <a16:creationId xmlns:a16="http://schemas.microsoft.com/office/drawing/2014/main" id="{00000000-0008-0000-0300-000000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" y="287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81" name="Freeform 1814">
                <a:extLst>
                  <a:ext uri="{FF2B5EF4-FFF2-40B4-BE49-F238E27FC236}">
                    <a16:creationId xmlns:a16="http://schemas.microsoft.com/office/drawing/2014/main" id="{00000000-0008-0000-0300-000001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" y="277"/>
                <a:ext cx="10" cy="12"/>
              </a:xfrm>
              <a:custGeom>
                <a:avLst/>
                <a:gdLst>
                  <a:gd name="T0" fmla="*/ 8 w 10"/>
                  <a:gd name="T1" fmla="*/ 12 h 12"/>
                  <a:gd name="T2" fmla="*/ 9 w 10"/>
                  <a:gd name="T3" fmla="*/ 12 h 12"/>
                  <a:gd name="T4" fmla="*/ 9 w 10"/>
                  <a:gd name="T5" fmla="*/ 10 h 12"/>
                  <a:gd name="T6" fmla="*/ 10 w 10"/>
                  <a:gd name="T7" fmla="*/ 7 h 12"/>
                  <a:gd name="T8" fmla="*/ 9 w 10"/>
                  <a:gd name="T9" fmla="*/ 6 h 12"/>
                  <a:gd name="T10" fmla="*/ 8 w 10"/>
                  <a:gd name="T11" fmla="*/ 5 h 12"/>
                  <a:gd name="T12" fmla="*/ 8 w 10"/>
                  <a:gd name="T13" fmla="*/ 4 h 12"/>
                  <a:gd name="T14" fmla="*/ 8 w 10"/>
                  <a:gd name="T15" fmla="*/ 3 h 12"/>
                  <a:gd name="T16" fmla="*/ 8 w 10"/>
                  <a:gd name="T17" fmla="*/ 2 h 12"/>
                  <a:gd name="T18" fmla="*/ 8 w 10"/>
                  <a:gd name="T19" fmla="*/ 2 h 12"/>
                  <a:gd name="T20" fmla="*/ 8 w 10"/>
                  <a:gd name="T21" fmla="*/ 2 h 12"/>
                  <a:gd name="T22" fmla="*/ 5 w 10"/>
                  <a:gd name="T23" fmla="*/ 3 h 12"/>
                  <a:gd name="T24" fmla="*/ 6 w 10"/>
                  <a:gd name="T25" fmla="*/ 1 h 12"/>
                  <a:gd name="T26" fmla="*/ 3 w 10"/>
                  <a:gd name="T27" fmla="*/ 1 h 12"/>
                  <a:gd name="T28" fmla="*/ 2 w 10"/>
                  <a:gd name="T29" fmla="*/ 1 h 12"/>
                  <a:gd name="T30" fmla="*/ 0 w 10"/>
                  <a:gd name="T31" fmla="*/ 1 h 12"/>
                  <a:gd name="T32" fmla="*/ 2 w 10"/>
                  <a:gd name="T33" fmla="*/ 0 h 12"/>
                  <a:gd name="T34" fmla="*/ 2 w 10"/>
                  <a:gd name="T3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" h="12">
                    <a:moveTo>
                      <a:pt x="8" y="12"/>
                    </a:moveTo>
                    <a:lnTo>
                      <a:pt x="9" y="12"/>
                    </a:lnTo>
                    <a:lnTo>
                      <a:pt x="9" y="10"/>
                    </a:lnTo>
                    <a:lnTo>
                      <a:pt x="10" y="7"/>
                    </a:lnTo>
                    <a:lnTo>
                      <a:pt x="9" y="6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5" y="3"/>
                    </a:lnTo>
                    <a:lnTo>
                      <a:pt x="6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82" name="Freeform 1815">
                <a:extLst>
                  <a:ext uri="{FF2B5EF4-FFF2-40B4-BE49-F238E27FC236}">
                    <a16:creationId xmlns:a16="http://schemas.microsoft.com/office/drawing/2014/main" id="{00000000-0008-0000-0300-000002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" y="284"/>
                <a:ext cx="6" cy="7"/>
              </a:xfrm>
              <a:custGeom>
                <a:avLst/>
                <a:gdLst>
                  <a:gd name="T0" fmla="*/ 5 w 6"/>
                  <a:gd name="T1" fmla="*/ 5 h 7"/>
                  <a:gd name="T2" fmla="*/ 5 w 6"/>
                  <a:gd name="T3" fmla="*/ 3 h 7"/>
                  <a:gd name="T4" fmla="*/ 6 w 6"/>
                  <a:gd name="T5" fmla="*/ 1 h 7"/>
                  <a:gd name="T6" fmla="*/ 6 w 6"/>
                  <a:gd name="T7" fmla="*/ 0 h 7"/>
                  <a:gd name="T8" fmla="*/ 3 w 6"/>
                  <a:gd name="T9" fmla="*/ 3 h 7"/>
                  <a:gd name="T10" fmla="*/ 2 w 6"/>
                  <a:gd name="T11" fmla="*/ 2 h 7"/>
                  <a:gd name="T12" fmla="*/ 2 w 6"/>
                  <a:gd name="T13" fmla="*/ 2 h 7"/>
                  <a:gd name="T14" fmla="*/ 0 w 6"/>
                  <a:gd name="T15" fmla="*/ 4 h 7"/>
                  <a:gd name="T16" fmla="*/ 0 w 6"/>
                  <a:gd name="T17" fmla="*/ 5 h 7"/>
                  <a:gd name="T18" fmla="*/ 0 w 6"/>
                  <a:gd name="T19" fmla="*/ 5 h 7"/>
                  <a:gd name="T20" fmla="*/ 0 w 6"/>
                  <a:gd name="T21" fmla="*/ 5 h 7"/>
                  <a:gd name="T22" fmla="*/ 0 w 6"/>
                  <a:gd name="T23" fmla="*/ 5 h 7"/>
                  <a:gd name="T24" fmla="*/ 2 w 6"/>
                  <a:gd name="T2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7">
                    <a:moveTo>
                      <a:pt x="5" y="5"/>
                    </a:moveTo>
                    <a:lnTo>
                      <a:pt x="5" y="3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3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2" y="7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83" name="Freeform 1816">
                <a:extLst>
                  <a:ext uri="{FF2B5EF4-FFF2-40B4-BE49-F238E27FC236}">
                    <a16:creationId xmlns:a16="http://schemas.microsoft.com/office/drawing/2014/main" id="{00000000-0008-0000-0300-000003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" y="283"/>
                <a:ext cx="8" cy="8"/>
              </a:xfrm>
              <a:custGeom>
                <a:avLst/>
                <a:gdLst>
                  <a:gd name="T0" fmla="*/ 8 w 8"/>
                  <a:gd name="T1" fmla="*/ 8 h 8"/>
                  <a:gd name="T2" fmla="*/ 6 w 8"/>
                  <a:gd name="T3" fmla="*/ 8 h 8"/>
                  <a:gd name="T4" fmla="*/ 4 w 8"/>
                  <a:gd name="T5" fmla="*/ 7 h 8"/>
                  <a:gd name="T6" fmla="*/ 4 w 8"/>
                  <a:gd name="T7" fmla="*/ 6 h 8"/>
                  <a:gd name="T8" fmla="*/ 2 w 8"/>
                  <a:gd name="T9" fmla="*/ 6 h 8"/>
                  <a:gd name="T10" fmla="*/ 1 w 8"/>
                  <a:gd name="T11" fmla="*/ 6 h 8"/>
                  <a:gd name="T12" fmla="*/ 1 w 8"/>
                  <a:gd name="T13" fmla="*/ 6 h 8"/>
                  <a:gd name="T14" fmla="*/ 0 w 8"/>
                  <a:gd name="T15" fmla="*/ 6 h 8"/>
                  <a:gd name="T16" fmla="*/ 1 w 8"/>
                  <a:gd name="T17" fmla="*/ 4 h 8"/>
                  <a:gd name="T18" fmla="*/ 2 w 8"/>
                  <a:gd name="T19" fmla="*/ 2 h 8"/>
                  <a:gd name="T20" fmla="*/ 2 w 8"/>
                  <a:gd name="T21" fmla="*/ 2 h 8"/>
                  <a:gd name="T22" fmla="*/ 4 w 8"/>
                  <a:gd name="T23" fmla="*/ 1 h 8"/>
                  <a:gd name="T24" fmla="*/ 4 w 8"/>
                  <a:gd name="T25" fmla="*/ 0 h 8"/>
                  <a:gd name="T26" fmla="*/ 5 w 8"/>
                  <a:gd name="T27" fmla="*/ 1 h 8"/>
                  <a:gd name="T28" fmla="*/ 7 w 8"/>
                  <a:gd name="T2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" h="8">
                    <a:moveTo>
                      <a:pt x="8" y="8"/>
                    </a:moveTo>
                    <a:lnTo>
                      <a:pt x="6" y="8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5" y="1"/>
                    </a:lnTo>
                    <a:lnTo>
                      <a:pt x="7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84" name="Freeform 1817">
                <a:extLst>
                  <a:ext uri="{FF2B5EF4-FFF2-40B4-BE49-F238E27FC236}">
                    <a16:creationId xmlns:a16="http://schemas.microsoft.com/office/drawing/2014/main" id="{00000000-0008-0000-0300-000004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" y="291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85" name="Freeform 1818">
                <a:extLst>
                  <a:ext uri="{FF2B5EF4-FFF2-40B4-BE49-F238E27FC236}">
                    <a16:creationId xmlns:a16="http://schemas.microsoft.com/office/drawing/2014/main" id="{00000000-0008-0000-0300-000005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" y="291"/>
                <a:ext cx="9" cy="3"/>
              </a:xfrm>
              <a:custGeom>
                <a:avLst/>
                <a:gdLst>
                  <a:gd name="T0" fmla="*/ 1 w 9"/>
                  <a:gd name="T1" fmla="*/ 2 h 3"/>
                  <a:gd name="T2" fmla="*/ 0 w 9"/>
                  <a:gd name="T3" fmla="*/ 0 h 3"/>
                  <a:gd name="T4" fmla="*/ 1 w 9"/>
                  <a:gd name="T5" fmla="*/ 0 h 3"/>
                  <a:gd name="T6" fmla="*/ 2 w 9"/>
                  <a:gd name="T7" fmla="*/ 0 h 3"/>
                  <a:gd name="T8" fmla="*/ 4 w 9"/>
                  <a:gd name="T9" fmla="*/ 0 h 3"/>
                  <a:gd name="T10" fmla="*/ 5 w 9"/>
                  <a:gd name="T11" fmla="*/ 0 h 3"/>
                  <a:gd name="T12" fmla="*/ 6 w 9"/>
                  <a:gd name="T13" fmla="*/ 1 h 3"/>
                  <a:gd name="T14" fmla="*/ 7 w 9"/>
                  <a:gd name="T15" fmla="*/ 3 h 3"/>
                  <a:gd name="T16" fmla="*/ 9 w 9"/>
                  <a:gd name="T17" fmla="*/ 3 h 3"/>
                  <a:gd name="T18" fmla="*/ 9 w 9"/>
                  <a:gd name="T1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7" y="3"/>
                    </a:lnTo>
                    <a:lnTo>
                      <a:pt x="9" y="3"/>
                    </a:lnTo>
                    <a:lnTo>
                      <a:pt x="9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86" name="Freeform 1819">
                <a:extLst>
                  <a:ext uri="{FF2B5EF4-FFF2-40B4-BE49-F238E27FC236}">
                    <a16:creationId xmlns:a16="http://schemas.microsoft.com/office/drawing/2014/main" id="{00000000-0008-0000-0300-000006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" y="289"/>
                <a:ext cx="3" cy="5"/>
              </a:xfrm>
              <a:custGeom>
                <a:avLst/>
                <a:gdLst>
                  <a:gd name="T0" fmla="*/ 0 w 3"/>
                  <a:gd name="T1" fmla="*/ 2 h 5"/>
                  <a:gd name="T2" fmla="*/ 1 w 3"/>
                  <a:gd name="T3" fmla="*/ 2 h 5"/>
                  <a:gd name="T4" fmla="*/ 1 w 3"/>
                  <a:gd name="T5" fmla="*/ 5 h 5"/>
                  <a:gd name="T6" fmla="*/ 3 w 3"/>
                  <a:gd name="T7" fmla="*/ 4 h 5"/>
                  <a:gd name="T8" fmla="*/ 3 w 3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">
                    <a:moveTo>
                      <a:pt x="0" y="2"/>
                    </a:moveTo>
                    <a:lnTo>
                      <a:pt x="1" y="2"/>
                    </a:lnTo>
                    <a:lnTo>
                      <a:pt x="1" y="5"/>
                    </a:lnTo>
                    <a:lnTo>
                      <a:pt x="3" y="4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87" name="Freeform 1820">
                <a:extLst>
                  <a:ext uri="{FF2B5EF4-FFF2-40B4-BE49-F238E27FC236}">
                    <a16:creationId xmlns:a16="http://schemas.microsoft.com/office/drawing/2014/main" id="{00000000-0008-0000-0300-000007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" y="293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88" name="Freeform 1821">
                <a:extLst>
                  <a:ext uri="{FF2B5EF4-FFF2-40B4-BE49-F238E27FC236}">
                    <a16:creationId xmlns:a16="http://schemas.microsoft.com/office/drawing/2014/main" id="{00000000-0008-0000-0300-000008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" y="296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2 h 2"/>
                  <a:gd name="T4" fmla="*/ 2 w 3"/>
                  <a:gd name="T5" fmla="*/ 2 h 2"/>
                  <a:gd name="T6" fmla="*/ 0 w 3"/>
                  <a:gd name="T7" fmla="*/ 0 h 2"/>
                  <a:gd name="T8" fmla="*/ 1 w 3"/>
                  <a:gd name="T9" fmla="*/ 0 h 2"/>
                  <a:gd name="T10" fmla="*/ 3 w 3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1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89" name="Freeform 1822">
                <a:extLst>
                  <a:ext uri="{FF2B5EF4-FFF2-40B4-BE49-F238E27FC236}">
                    <a16:creationId xmlns:a16="http://schemas.microsoft.com/office/drawing/2014/main" id="{00000000-0008-0000-0300-000009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" y="298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90" name="Freeform 1823">
                <a:extLst>
                  <a:ext uri="{FF2B5EF4-FFF2-40B4-BE49-F238E27FC236}">
                    <a16:creationId xmlns:a16="http://schemas.microsoft.com/office/drawing/2014/main" id="{00000000-0008-0000-0300-00000A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" y="291"/>
                <a:ext cx="10" cy="8"/>
              </a:xfrm>
              <a:custGeom>
                <a:avLst/>
                <a:gdLst>
                  <a:gd name="T0" fmla="*/ 0 w 10"/>
                  <a:gd name="T1" fmla="*/ 5 h 8"/>
                  <a:gd name="T2" fmla="*/ 2 w 10"/>
                  <a:gd name="T3" fmla="*/ 4 h 8"/>
                  <a:gd name="T4" fmla="*/ 3 w 10"/>
                  <a:gd name="T5" fmla="*/ 4 h 8"/>
                  <a:gd name="T6" fmla="*/ 2 w 10"/>
                  <a:gd name="T7" fmla="*/ 6 h 8"/>
                  <a:gd name="T8" fmla="*/ 1 w 10"/>
                  <a:gd name="T9" fmla="*/ 7 h 8"/>
                  <a:gd name="T10" fmla="*/ 1 w 10"/>
                  <a:gd name="T11" fmla="*/ 8 h 8"/>
                  <a:gd name="T12" fmla="*/ 2 w 10"/>
                  <a:gd name="T13" fmla="*/ 7 h 8"/>
                  <a:gd name="T14" fmla="*/ 4 w 10"/>
                  <a:gd name="T15" fmla="*/ 6 h 8"/>
                  <a:gd name="T16" fmla="*/ 4 w 10"/>
                  <a:gd name="T17" fmla="*/ 6 h 8"/>
                  <a:gd name="T18" fmla="*/ 5 w 10"/>
                  <a:gd name="T19" fmla="*/ 4 h 8"/>
                  <a:gd name="T20" fmla="*/ 4 w 10"/>
                  <a:gd name="T21" fmla="*/ 1 h 8"/>
                  <a:gd name="T22" fmla="*/ 5 w 10"/>
                  <a:gd name="T23" fmla="*/ 0 h 8"/>
                  <a:gd name="T24" fmla="*/ 6 w 10"/>
                  <a:gd name="T25" fmla="*/ 3 h 8"/>
                  <a:gd name="T26" fmla="*/ 7 w 10"/>
                  <a:gd name="T27" fmla="*/ 4 h 8"/>
                  <a:gd name="T28" fmla="*/ 7 w 10"/>
                  <a:gd name="T29" fmla="*/ 5 h 8"/>
                  <a:gd name="T30" fmla="*/ 8 w 10"/>
                  <a:gd name="T31" fmla="*/ 5 h 8"/>
                  <a:gd name="T32" fmla="*/ 10 w 10"/>
                  <a:gd name="T3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" h="8">
                    <a:moveTo>
                      <a:pt x="0" y="5"/>
                    </a:moveTo>
                    <a:lnTo>
                      <a:pt x="2" y="4"/>
                    </a:lnTo>
                    <a:lnTo>
                      <a:pt x="3" y="4"/>
                    </a:lnTo>
                    <a:lnTo>
                      <a:pt x="2" y="6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2" y="7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5" y="4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6" y="3"/>
                    </a:lnTo>
                    <a:lnTo>
                      <a:pt x="7" y="4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10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91" name="Freeform 1824">
                <a:extLst>
                  <a:ext uri="{FF2B5EF4-FFF2-40B4-BE49-F238E27FC236}">
                    <a16:creationId xmlns:a16="http://schemas.microsoft.com/office/drawing/2014/main" id="{00000000-0008-0000-0300-00000B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" y="298"/>
                <a:ext cx="4" cy="5"/>
              </a:xfrm>
              <a:custGeom>
                <a:avLst/>
                <a:gdLst>
                  <a:gd name="T0" fmla="*/ 4 w 4"/>
                  <a:gd name="T1" fmla="*/ 5 h 5"/>
                  <a:gd name="T2" fmla="*/ 3 w 4"/>
                  <a:gd name="T3" fmla="*/ 3 h 5"/>
                  <a:gd name="T4" fmla="*/ 1 w 4"/>
                  <a:gd name="T5" fmla="*/ 3 h 5"/>
                  <a:gd name="T6" fmla="*/ 0 w 4"/>
                  <a:gd name="T7" fmla="*/ 0 h 5"/>
                  <a:gd name="T8" fmla="*/ 3 w 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4" y="5"/>
                    </a:moveTo>
                    <a:lnTo>
                      <a:pt x="3" y="3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92" name="Freeform 1825">
                <a:extLst>
                  <a:ext uri="{FF2B5EF4-FFF2-40B4-BE49-F238E27FC236}">
                    <a16:creationId xmlns:a16="http://schemas.microsoft.com/office/drawing/2014/main" id="{00000000-0008-0000-0300-00000C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" y="303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2 w 3"/>
                  <a:gd name="T3" fmla="*/ 3 h 4"/>
                  <a:gd name="T4" fmla="*/ 1 w 3"/>
                  <a:gd name="T5" fmla="*/ 2 h 4"/>
                  <a:gd name="T6" fmla="*/ 1 w 3"/>
                  <a:gd name="T7" fmla="*/ 0 h 4"/>
                  <a:gd name="T8" fmla="*/ 0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lnTo>
                      <a:pt x="2" y="3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93" name="Freeform 1826">
                <a:extLst>
                  <a:ext uri="{FF2B5EF4-FFF2-40B4-BE49-F238E27FC236}">
                    <a16:creationId xmlns:a16="http://schemas.microsoft.com/office/drawing/2014/main" id="{00000000-0008-0000-0300-00000D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" y="305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1 w 4"/>
                  <a:gd name="T3" fmla="*/ 0 h 2"/>
                  <a:gd name="T4" fmla="*/ 3 w 4"/>
                  <a:gd name="T5" fmla="*/ 0 h 2"/>
                  <a:gd name="T6" fmla="*/ 3 w 4"/>
                  <a:gd name="T7" fmla="*/ 0 h 2"/>
                  <a:gd name="T8" fmla="*/ 4 w 4"/>
                  <a:gd name="T9" fmla="*/ 0 h 2"/>
                  <a:gd name="T10" fmla="*/ 4 w 4"/>
                  <a:gd name="T11" fmla="*/ 1 h 2"/>
                  <a:gd name="T12" fmla="*/ 1 w 4"/>
                  <a:gd name="T13" fmla="*/ 2 h 2"/>
                  <a:gd name="T14" fmla="*/ 1 w 4"/>
                  <a:gd name="T1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1" y="2"/>
                    </a:lnTo>
                    <a:lnTo>
                      <a:pt x="1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94" name="Freeform 1827">
                <a:extLst>
                  <a:ext uri="{FF2B5EF4-FFF2-40B4-BE49-F238E27FC236}">
                    <a16:creationId xmlns:a16="http://schemas.microsoft.com/office/drawing/2014/main" id="{00000000-0008-0000-0300-00000E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" y="305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1 w 3"/>
                  <a:gd name="T3" fmla="*/ 2 h 2"/>
                  <a:gd name="T4" fmla="*/ 0 w 3"/>
                  <a:gd name="T5" fmla="*/ 2 h 2"/>
                  <a:gd name="T6" fmla="*/ 1 w 3"/>
                  <a:gd name="T7" fmla="*/ 0 h 2"/>
                  <a:gd name="T8" fmla="*/ 2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95" name="Freeform 1828">
                <a:extLst>
                  <a:ext uri="{FF2B5EF4-FFF2-40B4-BE49-F238E27FC236}">
                    <a16:creationId xmlns:a16="http://schemas.microsoft.com/office/drawing/2014/main" id="{00000000-0008-0000-0300-00000F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" y="307"/>
                <a:ext cx="9" cy="2"/>
              </a:xfrm>
              <a:custGeom>
                <a:avLst/>
                <a:gdLst>
                  <a:gd name="T0" fmla="*/ 0 w 9"/>
                  <a:gd name="T1" fmla="*/ 1 h 2"/>
                  <a:gd name="T2" fmla="*/ 0 w 9"/>
                  <a:gd name="T3" fmla="*/ 1 h 2"/>
                  <a:gd name="T4" fmla="*/ 5 w 9"/>
                  <a:gd name="T5" fmla="*/ 2 h 2"/>
                  <a:gd name="T6" fmla="*/ 8 w 9"/>
                  <a:gd name="T7" fmla="*/ 2 h 2"/>
                  <a:gd name="T8" fmla="*/ 9 w 9"/>
                  <a:gd name="T9" fmla="*/ 2 h 2"/>
                  <a:gd name="T10" fmla="*/ 9 w 9"/>
                  <a:gd name="T11" fmla="*/ 1 h 2"/>
                  <a:gd name="T12" fmla="*/ 6 w 9"/>
                  <a:gd name="T13" fmla="*/ 0 h 2"/>
                  <a:gd name="T14" fmla="*/ 4 w 9"/>
                  <a:gd name="T15" fmla="*/ 0 h 2"/>
                  <a:gd name="T16" fmla="*/ 4 w 9"/>
                  <a:gd name="T1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2">
                    <a:moveTo>
                      <a:pt x="0" y="1"/>
                    </a:moveTo>
                    <a:lnTo>
                      <a:pt x="0" y="1"/>
                    </a:lnTo>
                    <a:lnTo>
                      <a:pt x="5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96" name="Freeform 1829">
                <a:extLst>
                  <a:ext uri="{FF2B5EF4-FFF2-40B4-BE49-F238E27FC236}">
                    <a16:creationId xmlns:a16="http://schemas.microsoft.com/office/drawing/2014/main" id="{00000000-0008-0000-0300-000010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" y="308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0 w 3"/>
                  <a:gd name="T3" fmla="*/ 1 h 2"/>
                  <a:gd name="T4" fmla="*/ 0 w 3"/>
                  <a:gd name="T5" fmla="*/ 0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97" name="Freeform 1830">
                <a:extLst>
                  <a:ext uri="{FF2B5EF4-FFF2-40B4-BE49-F238E27FC236}">
                    <a16:creationId xmlns:a16="http://schemas.microsoft.com/office/drawing/2014/main" id="{00000000-0008-0000-0300-000011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" y="310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98" name="Freeform 1831">
                <a:extLst>
                  <a:ext uri="{FF2B5EF4-FFF2-40B4-BE49-F238E27FC236}">
                    <a16:creationId xmlns:a16="http://schemas.microsoft.com/office/drawing/2014/main" id="{00000000-0008-0000-0300-000012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" y="309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2 w 3"/>
                  <a:gd name="T3" fmla="*/ 2 h 2"/>
                  <a:gd name="T4" fmla="*/ 2 w 3"/>
                  <a:gd name="T5" fmla="*/ 1 h 2"/>
                  <a:gd name="T6" fmla="*/ 3 w 3"/>
                  <a:gd name="T7" fmla="*/ 0 h 2"/>
                  <a:gd name="T8" fmla="*/ 2 w 3"/>
                  <a:gd name="T9" fmla="*/ 0 h 2"/>
                  <a:gd name="T10" fmla="*/ 1 w 3"/>
                  <a:gd name="T11" fmla="*/ 0 h 2"/>
                  <a:gd name="T12" fmla="*/ 0 w 3"/>
                  <a:gd name="T13" fmla="*/ 0 h 2"/>
                  <a:gd name="T14" fmla="*/ 0 w 3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2" y="2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99" name="Freeform 1832">
                <a:extLst>
                  <a:ext uri="{FF2B5EF4-FFF2-40B4-BE49-F238E27FC236}">
                    <a16:creationId xmlns:a16="http://schemas.microsoft.com/office/drawing/2014/main" id="{00000000-0008-0000-0300-000013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" y="309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2 w 3"/>
                  <a:gd name="T3" fmla="*/ 0 h 2"/>
                  <a:gd name="T4" fmla="*/ 0 w 3"/>
                  <a:gd name="T5" fmla="*/ 1 h 2"/>
                  <a:gd name="T6" fmla="*/ 0 w 3"/>
                  <a:gd name="T7" fmla="*/ 2 h 2"/>
                  <a:gd name="T8" fmla="*/ 2 w 3"/>
                  <a:gd name="T9" fmla="*/ 2 h 2"/>
                  <a:gd name="T10" fmla="*/ 3 w 3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3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00" name="Freeform 1833">
                <a:extLst>
                  <a:ext uri="{FF2B5EF4-FFF2-40B4-BE49-F238E27FC236}">
                    <a16:creationId xmlns:a16="http://schemas.microsoft.com/office/drawing/2014/main" id="{00000000-0008-0000-0300-000014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" y="313"/>
                <a:ext cx="6" cy="1"/>
              </a:xfrm>
              <a:custGeom>
                <a:avLst/>
                <a:gdLst>
                  <a:gd name="T0" fmla="*/ 1 w 6"/>
                  <a:gd name="T1" fmla="*/ 1 h 1"/>
                  <a:gd name="T2" fmla="*/ 0 w 6"/>
                  <a:gd name="T3" fmla="*/ 0 h 1"/>
                  <a:gd name="T4" fmla="*/ 0 w 6"/>
                  <a:gd name="T5" fmla="*/ 0 h 1"/>
                  <a:gd name="T6" fmla="*/ 1 w 6"/>
                  <a:gd name="T7" fmla="*/ 0 h 1"/>
                  <a:gd name="T8" fmla="*/ 3 w 6"/>
                  <a:gd name="T9" fmla="*/ 0 h 1"/>
                  <a:gd name="T10" fmla="*/ 3 w 6"/>
                  <a:gd name="T11" fmla="*/ 0 h 1"/>
                  <a:gd name="T12" fmla="*/ 6 w 6"/>
                  <a:gd name="T13" fmla="*/ 0 h 1"/>
                  <a:gd name="T14" fmla="*/ 6 w 6"/>
                  <a:gd name="T15" fmla="*/ 1 h 1"/>
                  <a:gd name="T16" fmla="*/ 6 w 6"/>
                  <a:gd name="T1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">
                    <a:moveTo>
                      <a:pt x="1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01" name="Freeform 1834">
                <a:extLst>
                  <a:ext uri="{FF2B5EF4-FFF2-40B4-BE49-F238E27FC236}">
                    <a16:creationId xmlns:a16="http://schemas.microsoft.com/office/drawing/2014/main" id="{00000000-0008-0000-0300-000015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" y="311"/>
                <a:ext cx="4" cy="3"/>
              </a:xfrm>
              <a:custGeom>
                <a:avLst/>
                <a:gdLst>
                  <a:gd name="T0" fmla="*/ 1 w 4"/>
                  <a:gd name="T1" fmla="*/ 3 h 3"/>
                  <a:gd name="T2" fmla="*/ 1 w 4"/>
                  <a:gd name="T3" fmla="*/ 3 h 3"/>
                  <a:gd name="T4" fmla="*/ 0 w 4"/>
                  <a:gd name="T5" fmla="*/ 2 h 3"/>
                  <a:gd name="T6" fmla="*/ 0 w 4"/>
                  <a:gd name="T7" fmla="*/ 1 h 3"/>
                  <a:gd name="T8" fmla="*/ 0 w 4"/>
                  <a:gd name="T9" fmla="*/ 0 h 3"/>
                  <a:gd name="T10" fmla="*/ 2 w 4"/>
                  <a:gd name="T11" fmla="*/ 0 h 3"/>
                  <a:gd name="T12" fmla="*/ 4 w 4"/>
                  <a:gd name="T13" fmla="*/ 0 h 3"/>
                  <a:gd name="T14" fmla="*/ 4 w 4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3">
                    <a:moveTo>
                      <a:pt x="1" y="3"/>
                    </a:moveTo>
                    <a:lnTo>
                      <a:pt x="1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02" name="Freeform 1835">
                <a:extLst>
                  <a:ext uri="{FF2B5EF4-FFF2-40B4-BE49-F238E27FC236}">
                    <a16:creationId xmlns:a16="http://schemas.microsoft.com/office/drawing/2014/main" id="{00000000-0008-0000-0300-000016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" y="312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2 w 5"/>
                  <a:gd name="T3" fmla="*/ 1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lnTo>
                      <a:pt x="2" y="1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03" name="Freeform 1836">
                <a:extLst>
                  <a:ext uri="{FF2B5EF4-FFF2-40B4-BE49-F238E27FC236}">
                    <a16:creationId xmlns:a16="http://schemas.microsoft.com/office/drawing/2014/main" id="{00000000-0008-0000-0300-000017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" y="31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0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04" name="Line 1837">
                <a:extLst>
                  <a:ext uri="{FF2B5EF4-FFF2-40B4-BE49-F238E27FC236}">
                    <a16:creationId xmlns:a16="http://schemas.microsoft.com/office/drawing/2014/main" id="{00000000-0008-0000-0300-00001803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9" y="314"/>
                <a:ext cx="1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05" name="Line 1838">
                <a:extLst>
                  <a:ext uri="{FF2B5EF4-FFF2-40B4-BE49-F238E27FC236}">
                    <a16:creationId xmlns:a16="http://schemas.microsoft.com/office/drawing/2014/main" id="{00000000-0008-0000-0300-00001903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6" y="314"/>
                <a:ext cx="1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06" name="Freeform 1839">
                <a:extLst>
                  <a:ext uri="{FF2B5EF4-FFF2-40B4-BE49-F238E27FC236}">
                    <a16:creationId xmlns:a16="http://schemas.microsoft.com/office/drawing/2014/main" id="{00000000-0008-0000-0300-00001A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" y="314"/>
                <a:ext cx="8" cy="1"/>
              </a:xfrm>
              <a:custGeom>
                <a:avLst/>
                <a:gdLst>
                  <a:gd name="T0" fmla="*/ 0 w 8"/>
                  <a:gd name="T1" fmla="*/ 0 h 1"/>
                  <a:gd name="T2" fmla="*/ 0 w 8"/>
                  <a:gd name="T3" fmla="*/ 0 h 1"/>
                  <a:gd name="T4" fmla="*/ 3 w 8"/>
                  <a:gd name="T5" fmla="*/ 1 h 1"/>
                  <a:gd name="T6" fmla="*/ 5 w 8"/>
                  <a:gd name="T7" fmla="*/ 0 h 1"/>
                  <a:gd name="T8" fmla="*/ 6 w 8"/>
                  <a:gd name="T9" fmla="*/ 0 h 1"/>
                  <a:gd name="T10" fmla="*/ 6 w 8"/>
                  <a:gd name="T11" fmla="*/ 0 h 1"/>
                  <a:gd name="T12" fmla="*/ 8 w 8"/>
                  <a:gd name="T13" fmla="*/ 0 h 1"/>
                  <a:gd name="T14" fmla="*/ 8 w 8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">
                    <a:moveTo>
                      <a:pt x="0" y="0"/>
                    </a:moveTo>
                    <a:lnTo>
                      <a:pt x="0" y="0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8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07" name="Freeform 1840">
                <a:extLst>
                  <a:ext uri="{FF2B5EF4-FFF2-40B4-BE49-F238E27FC236}">
                    <a16:creationId xmlns:a16="http://schemas.microsoft.com/office/drawing/2014/main" id="{00000000-0008-0000-0300-00001B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" y="314"/>
                <a:ext cx="6" cy="2"/>
              </a:xfrm>
              <a:custGeom>
                <a:avLst/>
                <a:gdLst>
                  <a:gd name="T0" fmla="*/ 6 w 6"/>
                  <a:gd name="T1" fmla="*/ 2 h 2"/>
                  <a:gd name="T2" fmla="*/ 5 w 6"/>
                  <a:gd name="T3" fmla="*/ 2 h 2"/>
                  <a:gd name="T4" fmla="*/ 1 w 6"/>
                  <a:gd name="T5" fmla="*/ 1 h 2"/>
                  <a:gd name="T6" fmla="*/ 0 w 6"/>
                  <a:gd name="T7" fmla="*/ 0 h 2"/>
                  <a:gd name="T8" fmla="*/ 0 w 6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6" y="2"/>
                    </a:moveTo>
                    <a:lnTo>
                      <a:pt x="5" y="2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08" name="Freeform 1841">
                <a:extLst>
                  <a:ext uri="{FF2B5EF4-FFF2-40B4-BE49-F238E27FC236}">
                    <a16:creationId xmlns:a16="http://schemas.microsoft.com/office/drawing/2014/main" id="{00000000-0008-0000-0300-00001C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" y="314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3 h 3"/>
                  <a:gd name="T4" fmla="*/ 0 w 1"/>
                  <a:gd name="T5" fmla="*/ 2 h 3"/>
                  <a:gd name="T6" fmla="*/ 0 w 1"/>
                  <a:gd name="T7" fmla="*/ 1 h 3"/>
                  <a:gd name="T8" fmla="*/ 1 w 1"/>
                  <a:gd name="T9" fmla="*/ 0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09" name="Freeform 1842">
                <a:extLst>
                  <a:ext uri="{FF2B5EF4-FFF2-40B4-BE49-F238E27FC236}">
                    <a16:creationId xmlns:a16="http://schemas.microsoft.com/office/drawing/2014/main" id="{00000000-0008-0000-0300-00001D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" y="316"/>
                <a:ext cx="3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2 w 3"/>
                  <a:gd name="T5" fmla="*/ 1 h 2"/>
                  <a:gd name="T6" fmla="*/ 2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lnTo>
                      <a:pt x="3" y="2"/>
                    </a:lnTo>
                    <a:lnTo>
                      <a:pt x="2" y="1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10" name="Freeform 1843">
                <a:extLst>
                  <a:ext uri="{FF2B5EF4-FFF2-40B4-BE49-F238E27FC236}">
                    <a16:creationId xmlns:a16="http://schemas.microsoft.com/office/drawing/2014/main" id="{00000000-0008-0000-0300-00001E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" y="316"/>
                <a:ext cx="7" cy="5"/>
              </a:xfrm>
              <a:custGeom>
                <a:avLst/>
                <a:gdLst>
                  <a:gd name="T0" fmla="*/ 2 w 7"/>
                  <a:gd name="T1" fmla="*/ 5 h 5"/>
                  <a:gd name="T2" fmla="*/ 2 w 7"/>
                  <a:gd name="T3" fmla="*/ 4 h 5"/>
                  <a:gd name="T4" fmla="*/ 3 w 7"/>
                  <a:gd name="T5" fmla="*/ 4 h 5"/>
                  <a:gd name="T6" fmla="*/ 5 w 7"/>
                  <a:gd name="T7" fmla="*/ 3 h 5"/>
                  <a:gd name="T8" fmla="*/ 4 w 7"/>
                  <a:gd name="T9" fmla="*/ 2 h 5"/>
                  <a:gd name="T10" fmla="*/ 1 w 7"/>
                  <a:gd name="T11" fmla="*/ 2 h 5"/>
                  <a:gd name="T12" fmla="*/ 1 w 7"/>
                  <a:gd name="T13" fmla="*/ 2 h 5"/>
                  <a:gd name="T14" fmla="*/ 0 w 7"/>
                  <a:gd name="T15" fmla="*/ 0 h 5"/>
                  <a:gd name="T16" fmla="*/ 3 w 7"/>
                  <a:gd name="T17" fmla="*/ 0 h 5"/>
                  <a:gd name="T18" fmla="*/ 6 w 7"/>
                  <a:gd name="T19" fmla="*/ 0 h 5"/>
                  <a:gd name="T20" fmla="*/ 7 w 7"/>
                  <a:gd name="T2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" h="5">
                    <a:moveTo>
                      <a:pt x="2" y="5"/>
                    </a:moveTo>
                    <a:lnTo>
                      <a:pt x="2" y="4"/>
                    </a:lnTo>
                    <a:lnTo>
                      <a:pt x="3" y="4"/>
                    </a:lnTo>
                    <a:lnTo>
                      <a:pt x="5" y="3"/>
                    </a:lnTo>
                    <a:lnTo>
                      <a:pt x="4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7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11" name="Freeform 1844">
                <a:extLst>
                  <a:ext uri="{FF2B5EF4-FFF2-40B4-BE49-F238E27FC236}">
                    <a16:creationId xmlns:a16="http://schemas.microsoft.com/office/drawing/2014/main" id="{00000000-0008-0000-0300-00001F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" y="318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2 h 3"/>
                  <a:gd name="T4" fmla="*/ 2 w 2"/>
                  <a:gd name="T5" fmla="*/ 0 h 3"/>
                  <a:gd name="T6" fmla="*/ 1 w 2"/>
                  <a:gd name="T7" fmla="*/ 0 h 3"/>
                  <a:gd name="T8" fmla="*/ 0 w 2"/>
                  <a:gd name="T9" fmla="*/ 0 h 3"/>
                  <a:gd name="T10" fmla="*/ 0 w 2"/>
                  <a:gd name="T11" fmla="*/ 2 h 3"/>
                  <a:gd name="T12" fmla="*/ 0 w 2"/>
                  <a:gd name="T13" fmla="*/ 3 h 3"/>
                  <a:gd name="T14" fmla="*/ 1 w 2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12" name="Freeform 1845">
                <a:extLst>
                  <a:ext uri="{FF2B5EF4-FFF2-40B4-BE49-F238E27FC236}">
                    <a16:creationId xmlns:a16="http://schemas.microsoft.com/office/drawing/2014/main" id="{00000000-0008-0000-0300-000020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" y="320"/>
                <a:ext cx="3" cy="4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2 h 4"/>
                  <a:gd name="T4" fmla="*/ 3 w 3"/>
                  <a:gd name="T5" fmla="*/ 1 h 4"/>
                  <a:gd name="T6" fmla="*/ 3 w 3"/>
                  <a:gd name="T7" fmla="*/ 1 h 4"/>
                  <a:gd name="T8" fmla="*/ 2 w 3"/>
                  <a:gd name="T9" fmla="*/ 0 h 4"/>
                  <a:gd name="T10" fmla="*/ 1 w 3"/>
                  <a:gd name="T11" fmla="*/ 1 h 4"/>
                  <a:gd name="T12" fmla="*/ 1 w 3"/>
                  <a:gd name="T13" fmla="*/ 2 h 4"/>
                  <a:gd name="T14" fmla="*/ 1 w 3"/>
                  <a:gd name="T15" fmla="*/ 2 h 4"/>
                  <a:gd name="T16" fmla="*/ 0 w 3"/>
                  <a:gd name="T17" fmla="*/ 3 h 4"/>
                  <a:gd name="T18" fmla="*/ 1 w 3"/>
                  <a:gd name="T19" fmla="*/ 3 h 4"/>
                  <a:gd name="T20" fmla="*/ 2 w 3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lnTo>
                      <a:pt x="3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2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13" name="Freeform 1846">
                <a:extLst>
                  <a:ext uri="{FF2B5EF4-FFF2-40B4-BE49-F238E27FC236}">
                    <a16:creationId xmlns:a16="http://schemas.microsoft.com/office/drawing/2014/main" id="{00000000-0008-0000-0300-000021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" y="32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2 w 3"/>
                  <a:gd name="T3" fmla="*/ 2 h 3"/>
                  <a:gd name="T4" fmla="*/ 2 w 3"/>
                  <a:gd name="T5" fmla="*/ 1 h 3"/>
                  <a:gd name="T6" fmla="*/ 3 w 3"/>
                  <a:gd name="T7" fmla="*/ 1 h 3"/>
                  <a:gd name="T8" fmla="*/ 2 w 3"/>
                  <a:gd name="T9" fmla="*/ 0 h 3"/>
                  <a:gd name="T10" fmla="*/ 0 w 3"/>
                  <a:gd name="T11" fmla="*/ 1 h 3"/>
                  <a:gd name="T12" fmla="*/ 0 w 3"/>
                  <a:gd name="T13" fmla="*/ 1 h 3"/>
                  <a:gd name="T14" fmla="*/ 0 w 3"/>
                  <a:gd name="T15" fmla="*/ 1 h 3"/>
                  <a:gd name="T16" fmla="*/ 0 w 3"/>
                  <a:gd name="T17" fmla="*/ 2 h 3"/>
                  <a:gd name="T18" fmla="*/ 0 w 3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2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14" name="Freeform 1847">
                <a:extLst>
                  <a:ext uri="{FF2B5EF4-FFF2-40B4-BE49-F238E27FC236}">
                    <a16:creationId xmlns:a16="http://schemas.microsoft.com/office/drawing/2014/main" id="{00000000-0008-0000-0300-000022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" y="324"/>
                <a:ext cx="4" cy="3"/>
              </a:xfrm>
              <a:custGeom>
                <a:avLst/>
                <a:gdLst>
                  <a:gd name="T0" fmla="*/ 3 w 4"/>
                  <a:gd name="T1" fmla="*/ 3 h 3"/>
                  <a:gd name="T2" fmla="*/ 4 w 4"/>
                  <a:gd name="T3" fmla="*/ 2 h 3"/>
                  <a:gd name="T4" fmla="*/ 3 w 4"/>
                  <a:gd name="T5" fmla="*/ 1 h 3"/>
                  <a:gd name="T6" fmla="*/ 2 w 4"/>
                  <a:gd name="T7" fmla="*/ 0 h 3"/>
                  <a:gd name="T8" fmla="*/ 0 w 4"/>
                  <a:gd name="T9" fmla="*/ 1 h 3"/>
                  <a:gd name="T10" fmla="*/ 0 w 4"/>
                  <a:gd name="T11" fmla="*/ 2 h 3"/>
                  <a:gd name="T12" fmla="*/ 1 w 4"/>
                  <a:gd name="T13" fmla="*/ 2 h 3"/>
                  <a:gd name="T14" fmla="*/ 2 w 4"/>
                  <a:gd name="T15" fmla="*/ 3 h 3"/>
                  <a:gd name="T16" fmla="*/ 3 w 4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3">
                    <a:moveTo>
                      <a:pt x="3" y="3"/>
                    </a:moveTo>
                    <a:lnTo>
                      <a:pt x="4" y="2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2" y="3"/>
                    </a:lnTo>
                    <a:lnTo>
                      <a:pt x="3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15" name="Freeform 1848">
                <a:extLst>
                  <a:ext uri="{FF2B5EF4-FFF2-40B4-BE49-F238E27FC236}">
                    <a16:creationId xmlns:a16="http://schemas.microsoft.com/office/drawing/2014/main" id="{00000000-0008-0000-0300-000023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" y="329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1 h 2"/>
                  <a:gd name="T4" fmla="*/ 2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1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16" name="Freeform 1849">
                <a:extLst>
                  <a:ext uri="{FF2B5EF4-FFF2-40B4-BE49-F238E27FC236}">
                    <a16:creationId xmlns:a16="http://schemas.microsoft.com/office/drawing/2014/main" id="{00000000-0008-0000-0300-000024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" y="331"/>
                <a:ext cx="4" cy="4"/>
              </a:xfrm>
              <a:custGeom>
                <a:avLst/>
                <a:gdLst>
                  <a:gd name="T0" fmla="*/ 1 w 4"/>
                  <a:gd name="T1" fmla="*/ 4 h 4"/>
                  <a:gd name="T2" fmla="*/ 0 w 4"/>
                  <a:gd name="T3" fmla="*/ 3 h 4"/>
                  <a:gd name="T4" fmla="*/ 1 w 4"/>
                  <a:gd name="T5" fmla="*/ 1 h 4"/>
                  <a:gd name="T6" fmla="*/ 2 w 4"/>
                  <a:gd name="T7" fmla="*/ 0 h 4"/>
                  <a:gd name="T8" fmla="*/ 3 w 4"/>
                  <a:gd name="T9" fmla="*/ 0 h 4"/>
                  <a:gd name="T10" fmla="*/ 4 w 4"/>
                  <a:gd name="T11" fmla="*/ 1 h 4"/>
                  <a:gd name="T12" fmla="*/ 4 w 4"/>
                  <a:gd name="T13" fmla="*/ 3 h 4"/>
                  <a:gd name="T14" fmla="*/ 1 w 4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1" y="4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4" y="3"/>
                    </a:lnTo>
                    <a:lnTo>
                      <a:pt x="1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17" name="Freeform 1850">
                <a:extLst>
                  <a:ext uri="{FF2B5EF4-FFF2-40B4-BE49-F238E27FC236}">
                    <a16:creationId xmlns:a16="http://schemas.microsoft.com/office/drawing/2014/main" id="{00000000-0008-0000-0300-000025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" y="333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1 h 2"/>
                  <a:gd name="T4" fmla="*/ 1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18" name="Freeform 1851">
                <a:extLst>
                  <a:ext uri="{FF2B5EF4-FFF2-40B4-BE49-F238E27FC236}">
                    <a16:creationId xmlns:a16="http://schemas.microsoft.com/office/drawing/2014/main" id="{00000000-0008-0000-0300-000026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" y="329"/>
                <a:ext cx="5" cy="6"/>
              </a:xfrm>
              <a:custGeom>
                <a:avLst/>
                <a:gdLst>
                  <a:gd name="T0" fmla="*/ 2 w 5"/>
                  <a:gd name="T1" fmla="*/ 6 h 6"/>
                  <a:gd name="T2" fmla="*/ 0 w 5"/>
                  <a:gd name="T3" fmla="*/ 5 h 6"/>
                  <a:gd name="T4" fmla="*/ 2 w 5"/>
                  <a:gd name="T5" fmla="*/ 3 h 6"/>
                  <a:gd name="T6" fmla="*/ 2 w 5"/>
                  <a:gd name="T7" fmla="*/ 2 h 6"/>
                  <a:gd name="T8" fmla="*/ 4 w 5"/>
                  <a:gd name="T9" fmla="*/ 1 h 6"/>
                  <a:gd name="T10" fmla="*/ 4 w 5"/>
                  <a:gd name="T11" fmla="*/ 1 h 6"/>
                  <a:gd name="T12" fmla="*/ 5 w 5"/>
                  <a:gd name="T13" fmla="*/ 0 h 6"/>
                  <a:gd name="T14" fmla="*/ 5 w 5"/>
                  <a:gd name="T15" fmla="*/ 2 h 6"/>
                  <a:gd name="T16" fmla="*/ 5 w 5"/>
                  <a:gd name="T17" fmla="*/ 3 h 6"/>
                  <a:gd name="T18" fmla="*/ 4 w 5"/>
                  <a:gd name="T19" fmla="*/ 5 h 6"/>
                  <a:gd name="T20" fmla="*/ 4 w 5"/>
                  <a:gd name="T21" fmla="*/ 5 h 6"/>
                  <a:gd name="T22" fmla="*/ 3 w 5"/>
                  <a:gd name="T23" fmla="*/ 4 h 6"/>
                  <a:gd name="T24" fmla="*/ 3 w 5"/>
                  <a:gd name="T25" fmla="*/ 6 h 6"/>
                  <a:gd name="T26" fmla="*/ 2 w 5"/>
                  <a:gd name="T2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" h="6">
                    <a:moveTo>
                      <a:pt x="2" y="6"/>
                    </a:moveTo>
                    <a:lnTo>
                      <a:pt x="0" y="5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3" y="4"/>
                    </a:lnTo>
                    <a:lnTo>
                      <a:pt x="3" y="6"/>
                    </a:lnTo>
                    <a:lnTo>
                      <a:pt x="2" y="6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19" name="Freeform 1852">
                <a:extLst>
                  <a:ext uri="{FF2B5EF4-FFF2-40B4-BE49-F238E27FC236}">
                    <a16:creationId xmlns:a16="http://schemas.microsoft.com/office/drawing/2014/main" id="{00000000-0008-0000-0300-000027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" y="337"/>
                <a:ext cx="7" cy="4"/>
              </a:xfrm>
              <a:custGeom>
                <a:avLst/>
                <a:gdLst>
                  <a:gd name="T0" fmla="*/ 0 w 7"/>
                  <a:gd name="T1" fmla="*/ 4 h 4"/>
                  <a:gd name="T2" fmla="*/ 2 w 7"/>
                  <a:gd name="T3" fmla="*/ 3 h 4"/>
                  <a:gd name="T4" fmla="*/ 5 w 7"/>
                  <a:gd name="T5" fmla="*/ 3 h 4"/>
                  <a:gd name="T6" fmla="*/ 7 w 7"/>
                  <a:gd name="T7" fmla="*/ 3 h 4"/>
                  <a:gd name="T8" fmla="*/ 7 w 7"/>
                  <a:gd name="T9" fmla="*/ 3 h 4"/>
                  <a:gd name="T10" fmla="*/ 5 w 7"/>
                  <a:gd name="T11" fmla="*/ 2 h 4"/>
                  <a:gd name="T12" fmla="*/ 5 w 7"/>
                  <a:gd name="T13" fmla="*/ 1 h 4"/>
                  <a:gd name="T14" fmla="*/ 5 w 7"/>
                  <a:gd name="T15" fmla="*/ 0 h 4"/>
                  <a:gd name="T16" fmla="*/ 3 w 7"/>
                  <a:gd name="T1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">
                    <a:moveTo>
                      <a:pt x="0" y="4"/>
                    </a:moveTo>
                    <a:lnTo>
                      <a:pt x="2" y="3"/>
                    </a:lnTo>
                    <a:lnTo>
                      <a:pt x="5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3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20" name="Freeform 1853">
                <a:extLst>
                  <a:ext uri="{FF2B5EF4-FFF2-40B4-BE49-F238E27FC236}">
                    <a16:creationId xmlns:a16="http://schemas.microsoft.com/office/drawing/2014/main" id="{00000000-0008-0000-0300-000028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" y="34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21" name="Freeform 1854">
                <a:extLst>
                  <a:ext uri="{FF2B5EF4-FFF2-40B4-BE49-F238E27FC236}">
                    <a16:creationId xmlns:a16="http://schemas.microsoft.com/office/drawing/2014/main" id="{00000000-0008-0000-0300-000029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" y="338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3 w 4"/>
                  <a:gd name="T3" fmla="*/ 2 h 4"/>
                  <a:gd name="T4" fmla="*/ 4 w 4"/>
                  <a:gd name="T5" fmla="*/ 1 h 4"/>
                  <a:gd name="T6" fmla="*/ 4 w 4"/>
                  <a:gd name="T7" fmla="*/ 1 h 4"/>
                  <a:gd name="T8" fmla="*/ 3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3" y="2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22" name="Freeform 1855">
                <a:extLst>
                  <a:ext uri="{FF2B5EF4-FFF2-40B4-BE49-F238E27FC236}">
                    <a16:creationId xmlns:a16="http://schemas.microsoft.com/office/drawing/2014/main" id="{00000000-0008-0000-0300-00002A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" y="338"/>
                <a:ext cx="17" cy="6"/>
              </a:xfrm>
              <a:custGeom>
                <a:avLst/>
                <a:gdLst>
                  <a:gd name="T0" fmla="*/ 17 w 17"/>
                  <a:gd name="T1" fmla="*/ 0 h 6"/>
                  <a:gd name="T2" fmla="*/ 15 w 17"/>
                  <a:gd name="T3" fmla="*/ 1 h 6"/>
                  <a:gd name="T4" fmla="*/ 12 w 17"/>
                  <a:gd name="T5" fmla="*/ 2 h 6"/>
                  <a:gd name="T6" fmla="*/ 11 w 17"/>
                  <a:gd name="T7" fmla="*/ 4 h 6"/>
                  <a:gd name="T8" fmla="*/ 9 w 17"/>
                  <a:gd name="T9" fmla="*/ 5 h 6"/>
                  <a:gd name="T10" fmla="*/ 7 w 17"/>
                  <a:gd name="T11" fmla="*/ 4 h 6"/>
                  <a:gd name="T12" fmla="*/ 7 w 17"/>
                  <a:gd name="T13" fmla="*/ 4 h 6"/>
                  <a:gd name="T14" fmla="*/ 6 w 17"/>
                  <a:gd name="T15" fmla="*/ 4 h 6"/>
                  <a:gd name="T16" fmla="*/ 4 w 17"/>
                  <a:gd name="T17" fmla="*/ 6 h 6"/>
                  <a:gd name="T18" fmla="*/ 3 w 17"/>
                  <a:gd name="T19" fmla="*/ 5 h 6"/>
                  <a:gd name="T20" fmla="*/ 4 w 17"/>
                  <a:gd name="T21" fmla="*/ 3 h 6"/>
                  <a:gd name="T22" fmla="*/ 2 w 17"/>
                  <a:gd name="T23" fmla="*/ 3 h 6"/>
                  <a:gd name="T24" fmla="*/ 0 w 17"/>
                  <a:gd name="T25" fmla="*/ 5 h 6"/>
                  <a:gd name="T26" fmla="*/ 0 w 17"/>
                  <a:gd name="T27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6">
                    <a:moveTo>
                      <a:pt x="17" y="0"/>
                    </a:moveTo>
                    <a:lnTo>
                      <a:pt x="15" y="1"/>
                    </a:lnTo>
                    <a:lnTo>
                      <a:pt x="12" y="2"/>
                    </a:lnTo>
                    <a:lnTo>
                      <a:pt x="11" y="4"/>
                    </a:lnTo>
                    <a:lnTo>
                      <a:pt x="9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6" y="4"/>
                    </a:lnTo>
                    <a:lnTo>
                      <a:pt x="4" y="6"/>
                    </a:lnTo>
                    <a:lnTo>
                      <a:pt x="3" y="5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0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23" name="Freeform 1856">
                <a:extLst>
                  <a:ext uri="{FF2B5EF4-FFF2-40B4-BE49-F238E27FC236}">
                    <a16:creationId xmlns:a16="http://schemas.microsoft.com/office/drawing/2014/main" id="{00000000-0008-0000-0300-00002B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" y="341"/>
                <a:ext cx="6" cy="4"/>
              </a:xfrm>
              <a:custGeom>
                <a:avLst/>
                <a:gdLst>
                  <a:gd name="T0" fmla="*/ 4 w 6"/>
                  <a:gd name="T1" fmla="*/ 1 h 4"/>
                  <a:gd name="T2" fmla="*/ 6 w 6"/>
                  <a:gd name="T3" fmla="*/ 0 h 4"/>
                  <a:gd name="T4" fmla="*/ 4 w 6"/>
                  <a:gd name="T5" fmla="*/ 0 h 4"/>
                  <a:gd name="T6" fmla="*/ 3 w 6"/>
                  <a:gd name="T7" fmla="*/ 0 h 4"/>
                  <a:gd name="T8" fmla="*/ 2 w 6"/>
                  <a:gd name="T9" fmla="*/ 0 h 4"/>
                  <a:gd name="T10" fmla="*/ 0 w 6"/>
                  <a:gd name="T11" fmla="*/ 3 h 4"/>
                  <a:gd name="T12" fmla="*/ 0 w 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1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24" name="Freeform 1857">
                <a:extLst>
                  <a:ext uri="{FF2B5EF4-FFF2-40B4-BE49-F238E27FC236}">
                    <a16:creationId xmlns:a16="http://schemas.microsoft.com/office/drawing/2014/main" id="{00000000-0008-0000-0300-00002C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" y="342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0 w 4"/>
                  <a:gd name="T3" fmla="*/ 3 h 3"/>
                  <a:gd name="T4" fmla="*/ 1 w 4"/>
                  <a:gd name="T5" fmla="*/ 3 h 3"/>
                  <a:gd name="T6" fmla="*/ 4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lnTo>
                      <a:pt x="0" y="3"/>
                    </a:lnTo>
                    <a:lnTo>
                      <a:pt x="1" y="3"/>
                    </a:lnTo>
                    <a:lnTo>
                      <a:pt x="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25" name="Freeform 1858">
                <a:extLst>
                  <a:ext uri="{FF2B5EF4-FFF2-40B4-BE49-F238E27FC236}">
                    <a16:creationId xmlns:a16="http://schemas.microsoft.com/office/drawing/2014/main" id="{00000000-0008-0000-0300-00002D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" y="340"/>
                <a:ext cx="3" cy="6"/>
              </a:xfrm>
              <a:custGeom>
                <a:avLst/>
                <a:gdLst>
                  <a:gd name="T0" fmla="*/ 0 w 3"/>
                  <a:gd name="T1" fmla="*/ 6 h 6"/>
                  <a:gd name="T2" fmla="*/ 1 w 3"/>
                  <a:gd name="T3" fmla="*/ 5 h 6"/>
                  <a:gd name="T4" fmla="*/ 2 w 3"/>
                  <a:gd name="T5" fmla="*/ 4 h 6"/>
                  <a:gd name="T6" fmla="*/ 3 w 3"/>
                  <a:gd name="T7" fmla="*/ 2 h 6"/>
                  <a:gd name="T8" fmla="*/ 1 w 3"/>
                  <a:gd name="T9" fmla="*/ 0 h 6"/>
                  <a:gd name="T10" fmla="*/ 0 w 3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6">
                    <a:moveTo>
                      <a:pt x="0" y="6"/>
                    </a:moveTo>
                    <a:lnTo>
                      <a:pt x="1" y="5"/>
                    </a:lnTo>
                    <a:lnTo>
                      <a:pt x="2" y="4"/>
                    </a:lnTo>
                    <a:lnTo>
                      <a:pt x="3" y="2"/>
                    </a:ln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26" name="Freeform 1859">
                <a:extLst>
                  <a:ext uri="{FF2B5EF4-FFF2-40B4-BE49-F238E27FC236}">
                    <a16:creationId xmlns:a16="http://schemas.microsoft.com/office/drawing/2014/main" id="{00000000-0008-0000-0300-00002E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" y="341"/>
                <a:ext cx="3" cy="5"/>
              </a:xfrm>
              <a:custGeom>
                <a:avLst/>
                <a:gdLst>
                  <a:gd name="T0" fmla="*/ 3 w 3"/>
                  <a:gd name="T1" fmla="*/ 0 h 5"/>
                  <a:gd name="T2" fmla="*/ 0 w 3"/>
                  <a:gd name="T3" fmla="*/ 2 h 5"/>
                  <a:gd name="T4" fmla="*/ 3 w 3"/>
                  <a:gd name="T5" fmla="*/ 5 h 5"/>
                  <a:gd name="T6" fmla="*/ 3 w 3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3" y="0"/>
                    </a:moveTo>
                    <a:lnTo>
                      <a:pt x="0" y="2"/>
                    </a:lnTo>
                    <a:lnTo>
                      <a:pt x="3" y="5"/>
                    </a:lnTo>
                    <a:lnTo>
                      <a:pt x="3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27" name="Freeform 1860">
                <a:extLst>
                  <a:ext uri="{FF2B5EF4-FFF2-40B4-BE49-F238E27FC236}">
                    <a16:creationId xmlns:a16="http://schemas.microsoft.com/office/drawing/2014/main" id="{00000000-0008-0000-0300-00002F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" y="343"/>
                <a:ext cx="9" cy="4"/>
              </a:xfrm>
              <a:custGeom>
                <a:avLst/>
                <a:gdLst>
                  <a:gd name="T0" fmla="*/ 9 w 9"/>
                  <a:gd name="T1" fmla="*/ 0 h 4"/>
                  <a:gd name="T2" fmla="*/ 7 w 9"/>
                  <a:gd name="T3" fmla="*/ 1 h 4"/>
                  <a:gd name="T4" fmla="*/ 5 w 9"/>
                  <a:gd name="T5" fmla="*/ 0 h 4"/>
                  <a:gd name="T6" fmla="*/ 5 w 9"/>
                  <a:gd name="T7" fmla="*/ 0 h 4"/>
                  <a:gd name="T8" fmla="*/ 3 w 9"/>
                  <a:gd name="T9" fmla="*/ 1 h 4"/>
                  <a:gd name="T10" fmla="*/ 1 w 9"/>
                  <a:gd name="T11" fmla="*/ 3 h 4"/>
                  <a:gd name="T12" fmla="*/ 0 w 9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lnTo>
                      <a:pt x="7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0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28" name="Line 1861">
                <a:extLst>
                  <a:ext uri="{FF2B5EF4-FFF2-40B4-BE49-F238E27FC236}">
                    <a16:creationId xmlns:a16="http://schemas.microsoft.com/office/drawing/2014/main" id="{00000000-0008-0000-0300-00003003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6" y="348"/>
                <a:ext cx="1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29" name="Freeform 1862">
                <a:extLst>
                  <a:ext uri="{FF2B5EF4-FFF2-40B4-BE49-F238E27FC236}">
                    <a16:creationId xmlns:a16="http://schemas.microsoft.com/office/drawing/2014/main" id="{00000000-0008-0000-0300-000031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" y="346"/>
                <a:ext cx="4" cy="3"/>
              </a:xfrm>
              <a:custGeom>
                <a:avLst/>
                <a:gdLst>
                  <a:gd name="T0" fmla="*/ 2 w 4"/>
                  <a:gd name="T1" fmla="*/ 3 h 3"/>
                  <a:gd name="T2" fmla="*/ 3 w 4"/>
                  <a:gd name="T3" fmla="*/ 3 h 3"/>
                  <a:gd name="T4" fmla="*/ 4 w 4"/>
                  <a:gd name="T5" fmla="*/ 2 h 3"/>
                  <a:gd name="T6" fmla="*/ 3 w 4"/>
                  <a:gd name="T7" fmla="*/ 0 h 3"/>
                  <a:gd name="T8" fmla="*/ 2 w 4"/>
                  <a:gd name="T9" fmla="*/ 0 h 3"/>
                  <a:gd name="T10" fmla="*/ 1 w 4"/>
                  <a:gd name="T11" fmla="*/ 1 h 3"/>
                  <a:gd name="T12" fmla="*/ 1 w 4"/>
                  <a:gd name="T13" fmla="*/ 2 h 3"/>
                  <a:gd name="T14" fmla="*/ 0 w 4"/>
                  <a:gd name="T15" fmla="*/ 3 h 3"/>
                  <a:gd name="T16" fmla="*/ 2 w 4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lnTo>
                      <a:pt x="3" y="3"/>
                    </a:lnTo>
                    <a:lnTo>
                      <a:pt x="4" y="2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2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30" name="Freeform 1863">
                <a:extLst>
                  <a:ext uri="{FF2B5EF4-FFF2-40B4-BE49-F238E27FC236}">
                    <a16:creationId xmlns:a16="http://schemas.microsoft.com/office/drawing/2014/main" id="{00000000-0008-0000-0300-000032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" y="348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31" name="Freeform 1864">
                <a:extLst>
                  <a:ext uri="{FF2B5EF4-FFF2-40B4-BE49-F238E27FC236}">
                    <a16:creationId xmlns:a16="http://schemas.microsoft.com/office/drawing/2014/main" id="{00000000-0008-0000-0300-000033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" y="345"/>
                <a:ext cx="15" cy="5"/>
              </a:xfrm>
              <a:custGeom>
                <a:avLst/>
                <a:gdLst>
                  <a:gd name="T0" fmla="*/ 0 w 15"/>
                  <a:gd name="T1" fmla="*/ 5 h 5"/>
                  <a:gd name="T2" fmla="*/ 2 w 15"/>
                  <a:gd name="T3" fmla="*/ 4 h 5"/>
                  <a:gd name="T4" fmla="*/ 4 w 15"/>
                  <a:gd name="T5" fmla="*/ 4 h 5"/>
                  <a:gd name="T6" fmla="*/ 7 w 15"/>
                  <a:gd name="T7" fmla="*/ 2 h 5"/>
                  <a:gd name="T8" fmla="*/ 10 w 15"/>
                  <a:gd name="T9" fmla="*/ 1 h 5"/>
                  <a:gd name="T10" fmla="*/ 13 w 15"/>
                  <a:gd name="T11" fmla="*/ 0 h 5"/>
                  <a:gd name="T12" fmla="*/ 14 w 15"/>
                  <a:gd name="T13" fmla="*/ 0 h 5"/>
                  <a:gd name="T14" fmla="*/ 15 w 15"/>
                  <a:gd name="T15" fmla="*/ 0 h 5"/>
                  <a:gd name="T16" fmla="*/ 15 w 15"/>
                  <a:gd name="T17" fmla="*/ 1 h 5"/>
                  <a:gd name="T18" fmla="*/ 14 w 15"/>
                  <a:gd name="T19" fmla="*/ 2 h 5"/>
                  <a:gd name="T20" fmla="*/ 14 w 15"/>
                  <a:gd name="T2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" h="5">
                    <a:moveTo>
                      <a:pt x="0" y="5"/>
                    </a:moveTo>
                    <a:lnTo>
                      <a:pt x="2" y="4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5" y="1"/>
                    </a:lnTo>
                    <a:lnTo>
                      <a:pt x="14" y="2"/>
                    </a:lnTo>
                    <a:lnTo>
                      <a:pt x="14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32" name="Freeform 1865">
                <a:extLst>
                  <a:ext uri="{FF2B5EF4-FFF2-40B4-BE49-F238E27FC236}">
                    <a16:creationId xmlns:a16="http://schemas.microsoft.com/office/drawing/2014/main" id="{00000000-0008-0000-0300-000034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" y="349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0 h 1"/>
                  <a:gd name="T4" fmla="*/ 2 w 4"/>
                  <a:gd name="T5" fmla="*/ 0 h 1"/>
                  <a:gd name="T6" fmla="*/ 4 w 4"/>
                  <a:gd name="T7" fmla="*/ 0 h 1"/>
                  <a:gd name="T8" fmla="*/ 4 w 4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33" name="Freeform 1866">
                <a:extLst>
                  <a:ext uri="{FF2B5EF4-FFF2-40B4-BE49-F238E27FC236}">
                    <a16:creationId xmlns:a16="http://schemas.microsoft.com/office/drawing/2014/main" id="{00000000-0008-0000-0300-000035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" y="347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2 w 3"/>
                  <a:gd name="T3" fmla="*/ 3 h 3"/>
                  <a:gd name="T4" fmla="*/ 0 w 3"/>
                  <a:gd name="T5" fmla="*/ 3 h 3"/>
                  <a:gd name="T6" fmla="*/ 0 w 3"/>
                  <a:gd name="T7" fmla="*/ 2 h 3"/>
                  <a:gd name="T8" fmla="*/ 0 w 3"/>
                  <a:gd name="T9" fmla="*/ 1 h 3"/>
                  <a:gd name="T10" fmla="*/ 0 w 3"/>
                  <a:gd name="T11" fmla="*/ 0 h 3"/>
                  <a:gd name="T12" fmla="*/ 1 w 3"/>
                  <a:gd name="T13" fmla="*/ 0 h 3"/>
                  <a:gd name="T14" fmla="*/ 2 w 3"/>
                  <a:gd name="T15" fmla="*/ 1 h 3"/>
                  <a:gd name="T16" fmla="*/ 2 w 3"/>
                  <a:gd name="T17" fmla="*/ 1 h 3"/>
                  <a:gd name="T18" fmla="*/ 2 w 3"/>
                  <a:gd name="T19" fmla="*/ 1 h 3"/>
                  <a:gd name="T20" fmla="*/ 3 w 3"/>
                  <a:gd name="T2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2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34" name="Freeform 1867">
                <a:extLst>
                  <a:ext uri="{FF2B5EF4-FFF2-40B4-BE49-F238E27FC236}">
                    <a16:creationId xmlns:a16="http://schemas.microsoft.com/office/drawing/2014/main" id="{00000000-0008-0000-0300-000036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" y="348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0 w 2"/>
                  <a:gd name="T3" fmla="*/ 1 h 2"/>
                  <a:gd name="T4" fmla="*/ 0 w 2"/>
                  <a:gd name="T5" fmla="*/ 0 h 2"/>
                  <a:gd name="T6" fmla="*/ 1 w 2"/>
                  <a:gd name="T7" fmla="*/ 0 h 2"/>
                  <a:gd name="T8" fmla="*/ 1 w 2"/>
                  <a:gd name="T9" fmla="*/ 0 h 2"/>
                  <a:gd name="T10" fmla="*/ 1 w 2"/>
                  <a:gd name="T11" fmla="*/ 1 h 2"/>
                  <a:gd name="T12" fmla="*/ 1 w 2"/>
                  <a:gd name="T13" fmla="*/ 1 h 2"/>
                  <a:gd name="T14" fmla="*/ 2 w 2"/>
                  <a:gd name="T15" fmla="*/ 1 h 2"/>
                  <a:gd name="T16" fmla="*/ 1 w 2"/>
                  <a:gd name="T17" fmla="*/ 2 h 2"/>
                  <a:gd name="T18" fmla="*/ 0 w 2"/>
                  <a:gd name="T1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35" name="Freeform 1868">
                <a:extLst>
                  <a:ext uri="{FF2B5EF4-FFF2-40B4-BE49-F238E27FC236}">
                    <a16:creationId xmlns:a16="http://schemas.microsoft.com/office/drawing/2014/main" id="{00000000-0008-0000-0300-000037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" y="342"/>
                <a:ext cx="10" cy="8"/>
              </a:xfrm>
              <a:custGeom>
                <a:avLst/>
                <a:gdLst>
                  <a:gd name="T0" fmla="*/ 4 w 10"/>
                  <a:gd name="T1" fmla="*/ 8 h 8"/>
                  <a:gd name="T2" fmla="*/ 4 w 10"/>
                  <a:gd name="T3" fmla="*/ 8 h 8"/>
                  <a:gd name="T4" fmla="*/ 4 w 10"/>
                  <a:gd name="T5" fmla="*/ 8 h 8"/>
                  <a:gd name="T6" fmla="*/ 5 w 10"/>
                  <a:gd name="T7" fmla="*/ 8 h 8"/>
                  <a:gd name="T8" fmla="*/ 6 w 10"/>
                  <a:gd name="T9" fmla="*/ 7 h 8"/>
                  <a:gd name="T10" fmla="*/ 5 w 10"/>
                  <a:gd name="T11" fmla="*/ 6 h 8"/>
                  <a:gd name="T12" fmla="*/ 3 w 10"/>
                  <a:gd name="T13" fmla="*/ 6 h 8"/>
                  <a:gd name="T14" fmla="*/ 1 w 10"/>
                  <a:gd name="T15" fmla="*/ 6 h 8"/>
                  <a:gd name="T16" fmla="*/ 0 w 10"/>
                  <a:gd name="T17" fmla="*/ 4 h 8"/>
                  <a:gd name="T18" fmla="*/ 0 w 10"/>
                  <a:gd name="T19" fmla="*/ 3 h 8"/>
                  <a:gd name="T20" fmla="*/ 1 w 10"/>
                  <a:gd name="T21" fmla="*/ 2 h 8"/>
                  <a:gd name="T22" fmla="*/ 3 w 10"/>
                  <a:gd name="T23" fmla="*/ 2 h 8"/>
                  <a:gd name="T24" fmla="*/ 4 w 10"/>
                  <a:gd name="T25" fmla="*/ 2 h 8"/>
                  <a:gd name="T26" fmla="*/ 4 w 10"/>
                  <a:gd name="T27" fmla="*/ 4 h 8"/>
                  <a:gd name="T28" fmla="*/ 6 w 10"/>
                  <a:gd name="T29" fmla="*/ 4 h 8"/>
                  <a:gd name="T30" fmla="*/ 7 w 10"/>
                  <a:gd name="T31" fmla="*/ 3 h 8"/>
                  <a:gd name="T32" fmla="*/ 9 w 10"/>
                  <a:gd name="T33" fmla="*/ 2 h 8"/>
                  <a:gd name="T34" fmla="*/ 10 w 10"/>
                  <a:gd name="T3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" h="8">
                    <a:moveTo>
                      <a:pt x="4" y="8"/>
                    </a:moveTo>
                    <a:lnTo>
                      <a:pt x="4" y="8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6" y="7"/>
                    </a:lnTo>
                    <a:lnTo>
                      <a:pt x="5" y="6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6" y="4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36" name="Freeform 1869">
                <a:extLst>
                  <a:ext uri="{FF2B5EF4-FFF2-40B4-BE49-F238E27FC236}">
                    <a16:creationId xmlns:a16="http://schemas.microsoft.com/office/drawing/2014/main" id="{00000000-0008-0000-0300-000038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" y="350"/>
                <a:ext cx="5" cy="2"/>
              </a:xfrm>
              <a:custGeom>
                <a:avLst/>
                <a:gdLst>
                  <a:gd name="T0" fmla="*/ 0 w 5"/>
                  <a:gd name="T1" fmla="*/ 2 h 2"/>
                  <a:gd name="T2" fmla="*/ 0 w 5"/>
                  <a:gd name="T3" fmla="*/ 2 h 2"/>
                  <a:gd name="T4" fmla="*/ 4 w 5"/>
                  <a:gd name="T5" fmla="*/ 0 h 2"/>
                  <a:gd name="T6" fmla="*/ 5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37" name="Freeform 1870">
                <a:extLst>
                  <a:ext uri="{FF2B5EF4-FFF2-40B4-BE49-F238E27FC236}">
                    <a16:creationId xmlns:a16="http://schemas.microsoft.com/office/drawing/2014/main" id="{00000000-0008-0000-0300-000039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" y="347"/>
                <a:ext cx="3" cy="6"/>
              </a:xfrm>
              <a:custGeom>
                <a:avLst/>
                <a:gdLst>
                  <a:gd name="T0" fmla="*/ 1 w 3"/>
                  <a:gd name="T1" fmla="*/ 1 h 6"/>
                  <a:gd name="T2" fmla="*/ 2 w 3"/>
                  <a:gd name="T3" fmla="*/ 0 h 6"/>
                  <a:gd name="T4" fmla="*/ 1 w 3"/>
                  <a:gd name="T5" fmla="*/ 1 h 6"/>
                  <a:gd name="T6" fmla="*/ 1 w 3"/>
                  <a:gd name="T7" fmla="*/ 2 h 6"/>
                  <a:gd name="T8" fmla="*/ 0 w 3"/>
                  <a:gd name="T9" fmla="*/ 4 h 6"/>
                  <a:gd name="T10" fmla="*/ 1 w 3"/>
                  <a:gd name="T11" fmla="*/ 6 h 6"/>
                  <a:gd name="T12" fmla="*/ 3 w 3"/>
                  <a:gd name="T13" fmla="*/ 3 h 6"/>
                  <a:gd name="T14" fmla="*/ 3 w 3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">
                    <a:moveTo>
                      <a:pt x="1" y="1"/>
                    </a:moveTo>
                    <a:lnTo>
                      <a:pt x="2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3" y="3"/>
                    </a:lnTo>
                    <a:lnTo>
                      <a:pt x="3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38" name="Freeform 1871">
                <a:extLst>
                  <a:ext uri="{FF2B5EF4-FFF2-40B4-BE49-F238E27FC236}">
                    <a16:creationId xmlns:a16="http://schemas.microsoft.com/office/drawing/2014/main" id="{00000000-0008-0000-0300-00003A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" y="351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2 h 3"/>
                  <a:gd name="T6" fmla="*/ 1 w 1"/>
                  <a:gd name="T7" fmla="*/ 0 h 3"/>
                  <a:gd name="T8" fmla="*/ 0 w 1"/>
                  <a:gd name="T9" fmla="*/ 0 h 3"/>
                  <a:gd name="T10" fmla="*/ 0 w 1"/>
                  <a:gd name="T11" fmla="*/ 0 h 3"/>
                  <a:gd name="T12" fmla="*/ 0 w 1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39" name="Line 1872">
                <a:extLst>
                  <a:ext uri="{FF2B5EF4-FFF2-40B4-BE49-F238E27FC236}">
                    <a16:creationId xmlns:a16="http://schemas.microsoft.com/office/drawing/2014/main" id="{00000000-0008-0000-0300-00003B03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" y="352"/>
                <a:ext cx="3" cy="2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40" name="Freeform 1873">
                <a:extLst>
                  <a:ext uri="{FF2B5EF4-FFF2-40B4-BE49-F238E27FC236}">
                    <a16:creationId xmlns:a16="http://schemas.microsoft.com/office/drawing/2014/main" id="{00000000-0008-0000-0300-00003C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" y="354"/>
                <a:ext cx="4" cy="2"/>
              </a:xfrm>
              <a:custGeom>
                <a:avLst/>
                <a:gdLst>
                  <a:gd name="T0" fmla="*/ 4 w 4"/>
                  <a:gd name="T1" fmla="*/ 2 h 2"/>
                  <a:gd name="T2" fmla="*/ 2 w 4"/>
                  <a:gd name="T3" fmla="*/ 2 h 2"/>
                  <a:gd name="T4" fmla="*/ 2 w 4"/>
                  <a:gd name="T5" fmla="*/ 2 h 2"/>
                  <a:gd name="T6" fmla="*/ 0 w 4"/>
                  <a:gd name="T7" fmla="*/ 2 h 2"/>
                  <a:gd name="T8" fmla="*/ 1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2" y="2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41" name="Freeform 1874">
                <a:extLst>
                  <a:ext uri="{FF2B5EF4-FFF2-40B4-BE49-F238E27FC236}">
                    <a16:creationId xmlns:a16="http://schemas.microsoft.com/office/drawing/2014/main" id="{00000000-0008-0000-0300-00003D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" y="345"/>
                <a:ext cx="8" cy="12"/>
              </a:xfrm>
              <a:custGeom>
                <a:avLst/>
                <a:gdLst>
                  <a:gd name="T0" fmla="*/ 7 w 8"/>
                  <a:gd name="T1" fmla="*/ 6 h 12"/>
                  <a:gd name="T2" fmla="*/ 6 w 8"/>
                  <a:gd name="T3" fmla="*/ 6 h 12"/>
                  <a:gd name="T4" fmla="*/ 8 w 8"/>
                  <a:gd name="T5" fmla="*/ 4 h 12"/>
                  <a:gd name="T6" fmla="*/ 7 w 8"/>
                  <a:gd name="T7" fmla="*/ 0 h 12"/>
                  <a:gd name="T8" fmla="*/ 4 w 8"/>
                  <a:gd name="T9" fmla="*/ 2 h 12"/>
                  <a:gd name="T10" fmla="*/ 4 w 8"/>
                  <a:gd name="T11" fmla="*/ 4 h 12"/>
                  <a:gd name="T12" fmla="*/ 6 w 8"/>
                  <a:gd name="T13" fmla="*/ 3 h 12"/>
                  <a:gd name="T14" fmla="*/ 4 w 8"/>
                  <a:gd name="T15" fmla="*/ 7 h 12"/>
                  <a:gd name="T16" fmla="*/ 1 w 8"/>
                  <a:gd name="T17" fmla="*/ 8 h 12"/>
                  <a:gd name="T18" fmla="*/ 1 w 8"/>
                  <a:gd name="T19" fmla="*/ 9 h 12"/>
                  <a:gd name="T20" fmla="*/ 3 w 8"/>
                  <a:gd name="T21" fmla="*/ 9 h 12"/>
                  <a:gd name="T22" fmla="*/ 3 w 8"/>
                  <a:gd name="T23" fmla="*/ 10 h 12"/>
                  <a:gd name="T24" fmla="*/ 0 w 8"/>
                  <a:gd name="T25" fmla="*/ 11 h 12"/>
                  <a:gd name="T26" fmla="*/ 0 w 8"/>
                  <a:gd name="T27" fmla="*/ 11 h 12"/>
                  <a:gd name="T28" fmla="*/ 0 w 8"/>
                  <a:gd name="T29" fmla="*/ 12 h 12"/>
                  <a:gd name="T30" fmla="*/ 0 w 8"/>
                  <a:gd name="T31" fmla="*/ 12 h 12"/>
                  <a:gd name="T32" fmla="*/ 5 w 8"/>
                  <a:gd name="T33" fmla="*/ 11 h 12"/>
                  <a:gd name="T34" fmla="*/ 7 w 8"/>
                  <a:gd name="T35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" h="12">
                    <a:moveTo>
                      <a:pt x="7" y="6"/>
                    </a:moveTo>
                    <a:lnTo>
                      <a:pt x="6" y="6"/>
                    </a:lnTo>
                    <a:lnTo>
                      <a:pt x="8" y="4"/>
                    </a:lnTo>
                    <a:lnTo>
                      <a:pt x="7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6" y="3"/>
                    </a:lnTo>
                    <a:lnTo>
                      <a:pt x="4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3" y="9"/>
                    </a:lnTo>
                    <a:lnTo>
                      <a:pt x="3" y="10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5" y="11"/>
                    </a:lnTo>
                    <a:lnTo>
                      <a:pt x="7" y="9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42" name="Freeform 1875">
                <a:extLst>
                  <a:ext uri="{FF2B5EF4-FFF2-40B4-BE49-F238E27FC236}">
                    <a16:creationId xmlns:a16="http://schemas.microsoft.com/office/drawing/2014/main" id="{00000000-0008-0000-0300-00003E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" y="355"/>
                <a:ext cx="6" cy="3"/>
              </a:xfrm>
              <a:custGeom>
                <a:avLst/>
                <a:gdLst>
                  <a:gd name="T0" fmla="*/ 4 w 6"/>
                  <a:gd name="T1" fmla="*/ 3 h 3"/>
                  <a:gd name="T2" fmla="*/ 4 w 6"/>
                  <a:gd name="T3" fmla="*/ 2 h 3"/>
                  <a:gd name="T4" fmla="*/ 4 w 6"/>
                  <a:gd name="T5" fmla="*/ 1 h 3"/>
                  <a:gd name="T6" fmla="*/ 6 w 6"/>
                  <a:gd name="T7" fmla="*/ 0 h 3"/>
                  <a:gd name="T8" fmla="*/ 5 w 6"/>
                  <a:gd name="T9" fmla="*/ 0 h 3"/>
                  <a:gd name="T10" fmla="*/ 3 w 6"/>
                  <a:gd name="T11" fmla="*/ 1 h 3"/>
                  <a:gd name="T12" fmla="*/ 1 w 6"/>
                  <a:gd name="T13" fmla="*/ 1 h 3"/>
                  <a:gd name="T14" fmla="*/ 0 w 6"/>
                  <a:gd name="T1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3">
                    <a:moveTo>
                      <a:pt x="4" y="3"/>
                    </a:moveTo>
                    <a:lnTo>
                      <a:pt x="4" y="2"/>
                    </a:lnTo>
                    <a:lnTo>
                      <a:pt x="4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43" name="Freeform 1876">
                <a:extLst>
                  <a:ext uri="{FF2B5EF4-FFF2-40B4-BE49-F238E27FC236}">
                    <a16:creationId xmlns:a16="http://schemas.microsoft.com/office/drawing/2014/main" id="{00000000-0008-0000-0300-00003F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" y="358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4 w 5"/>
                  <a:gd name="T3" fmla="*/ 0 h 2"/>
                  <a:gd name="T4" fmla="*/ 3 w 5"/>
                  <a:gd name="T5" fmla="*/ 1 h 2"/>
                  <a:gd name="T6" fmla="*/ 1 w 5"/>
                  <a:gd name="T7" fmla="*/ 2 h 2"/>
                  <a:gd name="T8" fmla="*/ 0 w 5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lnTo>
                      <a:pt x="4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44" name="Freeform 1877">
                <a:extLst>
                  <a:ext uri="{FF2B5EF4-FFF2-40B4-BE49-F238E27FC236}">
                    <a16:creationId xmlns:a16="http://schemas.microsoft.com/office/drawing/2014/main" id="{00000000-0008-0000-0300-000040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" y="357"/>
                <a:ext cx="2" cy="4"/>
              </a:xfrm>
              <a:custGeom>
                <a:avLst/>
                <a:gdLst>
                  <a:gd name="T0" fmla="*/ 0 w 2"/>
                  <a:gd name="T1" fmla="*/ 4 h 4"/>
                  <a:gd name="T2" fmla="*/ 2 w 2"/>
                  <a:gd name="T3" fmla="*/ 3 h 4"/>
                  <a:gd name="T4" fmla="*/ 2 w 2"/>
                  <a:gd name="T5" fmla="*/ 1 h 4"/>
                  <a:gd name="T6" fmla="*/ 2 w 2"/>
                  <a:gd name="T7" fmla="*/ 0 h 4"/>
                  <a:gd name="T8" fmla="*/ 0 w 2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45" name="Freeform 1878">
                <a:extLst>
                  <a:ext uri="{FF2B5EF4-FFF2-40B4-BE49-F238E27FC236}">
                    <a16:creationId xmlns:a16="http://schemas.microsoft.com/office/drawing/2014/main" id="{00000000-0008-0000-0300-000041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" y="358"/>
                <a:ext cx="5" cy="5"/>
              </a:xfrm>
              <a:custGeom>
                <a:avLst/>
                <a:gdLst>
                  <a:gd name="T0" fmla="*/ 0 w 5"/>
                  <a:gd name="T1" fmla="*/ 5 h 5"/>
                  <a:gd name="T2" fmla="*/ 2 w 5"/>
                  <a:gd name="T3" fmla="*/ 4 h 5"/>
                  <a:gd name="T4" fmla="*/ 3 w 5"/>
                  <a:gd name="T5" fmla="*/ 3 h 5"/>
                  <a:gd name="T6" fmla="*/ 5 w 5"/>
                  <a:gd name="T7" fmla="*/ 0 h 5"/>
                  <a:gd name="T8" fmla="*/ 4 w 5"/>
                  <a:gd name="T9" fmla="*/ 0 h 5"/>
                  <a:gd name="T10" fmla="*/ 3 w 5"/>
                  <a:gd name="T11" fmla="*/ 0 h 5"/>
                  <a:gd name="T12" fmla="*/ 2 w 5"/>
                  <a:gd name="T13" fmla="*/ 1 h 5"/>
                  <a:gd name="T14" fmla="*/ 1 w 5"/>
                  <a:gd name="T15" fmla="*/ 0 h 5"/>
                  <a:gd name="T16" fmla="*/ 0 w 5"/>
                  <a:gd name="T17" fmla="*/ 0 h 5"/>
                  <a:gd name="T18" fmla="*/ 0 w 5"/>
                  <a:gd name="T19" fmla="*/ 0 h 5"/>
                  <a:gd name="T20" fmla="*/ 0 w 5"/>
                  <a:gd name="T21" fmla="*/ 2 h 5"/>
                  <a:gd name="T22" fmla="*/ 0 w 5"/>
                  <a:gd name="T23" fmla="*/ 4 h 5"/>
                  <a:gd name="T24" fmla="*/ 0 w 5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lnTo>
                      <a:pt x="2" y="4"/>
                    </a:lnTo>
                    <a:lnTo>
                      <a:pt x="3" y="3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46" name="Freeform 1879">
                <a:extLst>
                  <a:ext uri="{FF2B5EF4-FFF2-40B4-BE49-F238E27FC236}">
                    <a16:creationId xmlns:a16="http://schemas.microsoft.com/office/drawing/2014/main" id="{00000000-0008-0000-0300-000042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" y="358"/>
                <a:ext cx="5" cy="5"/>
              </a:xfrm>
              <a:custGeom>
                <a:avLst/>
                <a:gdLst>
                  <a:gd name="T0" fmla="*/ 5 w 5"/>
                  <a:gd name="T1" fmla="*/ 5 h 5"/>
                  <a:gd name="T2" fmla="*/ 3 w 5"/>
                  <a:gd name="T3" fmla="*/ 5 h 5"/>
                  <a:gd name="T4" fmla="*/ 2 w 5"/>
                  <a:gd name="T5" fmla="*/ 4 h 5"/>
                  <a:gd name="T6" fmla="*/ 1 w 5"/>
                  <a:gd name="T7" fmla="*/ 3 h 5"/>
                  <a:gd name="T8" fmla="*/ 0 w 5"/>
                  <a:gd name="T9" fmla="*/ 3 h 5"/>
                  <a:gd name="T10" fmla="*/ 0 w 5"/>
                  <a:gd name="T11" fmla="*/ 3 h 5"/>
                  <a:gd name="T12" fmla="*/ 1 w 5"/>
                  <a:gd name="T13" fmla="*/ 1 h 5"/>
                  <a:gd name="T14" fmla="*/ 1 w 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3" y="5"/>
                    </a:lnTo>
                    <a:lnTo>
                      <a:pt x="2" y="4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47" name="Freeform 1880">
                <a:extLst>
                  <a:ext uri="{FF2B5EF4-FFF2-40B4-BE49-F238E27FC236}">
                    <a16:creationId xmlns:a16="http://schemas.microsoft.com/office/drawing/2014/main" id="{00000000-0008-0000-0300-000043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" y="36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0" y="1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48" name="Freeform 1881">
                <a:extLst>
                  <a:ext uri="{FF2B5EF4-FFF2-40B4-BE49-F238E27FC236}">
                    <a16:creationId xmlns:a16="http://schemas.microsoft.com/office/drawing/2014/main" id="{00000000-0008-0000-0300-000044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" y="361"/>
                <a:ext cx="6" cy="3"/>
              </a:xfrm>
              <a:custGeom>
                <a:avLst/>
                <a:gdLst>
                  <a:gd name="T0" fmla="*/ 0 w 6"/>
                  <a:gd name="T1" fmla="*/ 3 h 3"/>
                  <a:gd name="T2" fmla="*/ 2 w 6"/>
                  <a:gd name="T3" fmla="*/ 1 h 3"/>
                  <a:gd name="T4" fmla="*/ 3 w 6"/>
                  <a:gd name="T5" fmla="*/ 1 h 3"/>
                  <a:gd name="T6" fmla="*/ 5 w 6"/>
                  <a:gd name="T7" fmla="*/ 0 h 3"/>
                  <a:gd name="T8" fmla="*/ 6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0" y="3"/>
                    </a:moveTo>
                    <a:lnTo>
                      <a:pt x="2" y="1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6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49" name="Freeform 1882">
                <a:extLst>
                  <a:ext uri="{FF2B5EF4-FFF2-40B4-BE49-F238E27FC236}">
                    <a16:creationId xmlns:a16="http://schemas.microsoft.com/office/drawing/2014/main" id="{00000000-0008-0000-0300-000045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" y="361"/>
                <a:ext cx="6" cy="4"/>
              </a:xfrm>
              <a:custGeom>
                <a:avLst/>
                <a:gdLst>
                  <a:gd name="T0" fmla="*/ 0 w 6"/>
                  <a:gd name="T1" fmla="*/ 1 h 4"/>
                  <a:gd name="T2" fmla="*/ 0 w 6"/>
                  <a:gd name="T3" fmla="*/ 0 h 4"/>
                  <a:gd name="T4" fmla="*/ 2 w 6"/>
                  <a:gd name="T5" fmla="*/ 1 h 4"/>
                  <a:gd name="T6" fmla="*/ 4 w 6"/>
                  <a:gd name="T7" fmla="*/ 3 h 4"/>
                  <a:gd name="T8" fmla="*/ 6 w 6"/>
                  <a:gd name="T9" fmla="*/ 4 h 4"/>
                  <a:gd name="T10" fmla="*/ 6 w 6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4">
                    <a:moveTo>
                      <a:pt x="0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4" y="3"/>
                    </a:lnTo>
                    <a:lnTo>
                      <a:pt x="6" y="4"/>
                    </a:lnTo>
                    <a:lnTo>
                      <a:pt x="6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50" name="Freeform 1883">
                <a:extLst>
                  <a:ext uri="{FF2B5EF4-FFF2-40B4-BE49-F238E27FC236}">
                    <a16:creationId xmlns:a16="http://schemas.microsoft.com/office/drawing/2014/main" id="{00000000-0008-0000-0300-000046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" y="358"/>
                <a:ext cx="8" cy="8"/>
              </a:xfrm>
              <a:custGeom>
                <a:avLst/>
                <a:gdLst>
                  <a:gd name="T0" fmla="*/ 7 w 8"/>
                  <a:gd name="T1" fmla="*/ 2 h 8"/>
                  <a:gd name="T2" fmla="*/ 8 w 8"/>
                  <a:gd name="T3" fmla="*/ 0 h 8"/>
                  <a:gd name="T4" fmla="*/ 7 w 8"/>
                  <a:gd name="T5" fmla="*/ 0 h 8"/>
                  <a:gd name="T6" fmla="*/ 6 w 8"/>
                  <a:gd name="T7" fmla="*/ 0 h 8"/>
                  <a:gd name="T8" fmla="*/ 3 w 8"/>
                  <a:gd name="T9" fmla="*/ 4 h 8"/>
                  <a:gd name="T10" fmla="*/ 3 w 8"/>
                  <a:gd name="T11" fmla="*/ 5 h 8"/>
                  <a:gd name="T12" fmla="*/ 1 w 8"/>
                  <a:gd name="T13" fmla="*/ 6 h 8"/>
                  <a:gd name="T14" fmla="*/ 0 w 8"/>
                  <a:gd name="T15" fmla="*/ 8 h 8"/>
                  <a:gd name="T16" fmla="*/ 1 w 8"/>
                  <a:gd name="T17" fmla="*/ 8 h 8"/>
                  <a:gd name="T18" fmla="*/ 4 w 8"/>
                  <a:gd name="T19" fmla="*/ 8 h 8"/>
                  <a:gd name="T20" fmla="*/ 5 w 8"/>
                  <a:gd name="T21" fmla="*/ 8 h 8"/>
                  <a:gd name="T22" fmla="*/ 6 w 8"/>
                  <a:gd name="T23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8">
                    <a:moveTo>
                      <a:pt x="7" y="2"/>
                    </a:move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6" y="6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51" name="Freeform 1884">
                <a:extLst>
                  <a:ext uri="{FF2B5EF4-FFF2-40B4-BE49-F238E27FC236}">
                    <a16:creationId xmlns:a16="http://schemas.microsoft.com/office/drawing/2014/main" id="{00000000-0008-0000-0300-000047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" y="365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0 w 2"/>
                  <a:gd name="T3" fmla="*/ 1 h 1"/>
                  <a:gd name="T4" fmla="*/ 1 w 2"/>
                  <a:gd name="T5" fmla="*/ 0 h 1"/>
                  <a:gd name="T6" fmla="*/ 1 w 2"/>
                  <a:gd name="T7" fmla="*/ 0 h 1"/>
                  <a:gd name="T8" fmla="*/ 2 w 2"/>
                  <a:gd name="T9" fmla="*/ 0 h 1"/>
                  <a:gd name="T10" fmla="*/ 1 w 2"/>
                  <a:gd name="T11" fmla="*/ 1 h 1"/>
                  <a:gd name="T12" fmla="*/ 1 w 2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52" name="Freeform 1885">
                <a:extLst>
                  <a:ext uri="{FF2B5EF4-FFF2-40B4-BE49-F238E27FC236}">
                    <a16:creationId xmlns:a16="http://schemas.microsoft.com/office/drawing/2014/main" id="{00000000-0008-0000-0300-000048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" y="36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1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1" y="1"/>
                    </a:lnTo>
                    <a:lnTo>
                      <a:pt x="2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53" name="Freeform 1886">
                <a:extLst>
                  <a:ext uri="{FF2B5EF4-FFF2-40B4-BE49-F238E27FC236}">
                    <a16:creationId xmlns:a16="http://schemas.microsoft.com/office/drawing/2014/main" id="{00000000-0008-0000-0300-000049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" y="363"/>
                <a:ext cx="3" cy="7"/>
              </a:xfrm>
              <a:custGeom>
                <a:avLst/>
                <a:gdLst>
                  <a:gd name="T0" fmla="*/ 0 w 3"/>
                  <a:gd name="T1" fmla="*/ 7 h 7"/>
                  <a:gd name="T2" fmla="*/ 0 w 3"/>
                  <a:gd name="T3" fmla="*/ 6 h 7"/>
                  <a:gd name="T4" fmla="*/ 1 w 3"/>
                  <a:gd name="T5" fmla="*/ 4 h 7"/>
                  <a:gd name="T6" fmla="*/ 2 w 3"/>
                  <a:gd name="T7" fmla="*/ 4 h 7"/>
                  <a:gd name="T8" fmla="*/ 2 w 3"/>
                  <a:gd name="T9" fmla="*/ 3 h 7"/>
                  <a:gd name="T10" fmla="*/ 2 w 3"/>
                  <a:gd name="T11" fmla="*/ 1 h 7"/>
                  <a:gd name="T12" fmla="*/ 3 w 3"/>
                  <a:gd name="T13" fmla="*/ 1 h 7"/>
                  <a:gd name="T14" fmla="*/ 3 w 3"/>
                  <a:gd name="T15" fmla="*/ 0 h 7"/>
                  <a:gd name="T16" fmla="*/ 2 w 3"/>
                  <a:gd name="T17" fmla="*/ 0 h 7"/>
                  <a:gd name="T18" fmla="*/ 2 w 3"/>
                  <a:gd name="T19" fmla="*/ 1 h 7"/>
                  <a:gd name="T20" fmla="*/ 2 w 3"/>
                  <a:gd name="T21" fmla="*/ 2 h 7"/>
                  <a:gd name="T22" fmla="*/ 1 w 3"/>
                  <a:gd name="T23" fmla="*/ 3 h 7"/>
                  <a:gd name="T24" fmla="*/ 0 w 3"/>
                  <a:gd name="T25" fmla="*/ 3 h 7"/>
                  <a:gd name="T26" fmla="*/ 0 w 3"/>
                  <a:gd name="T27" fmla="*/ 4 h 7"/>
                  <a:gd name="T28" fmla="*/ 0 w 3"/>
                  <a:gd name="T29" fmla="*/ 5 h 7"/>
                  <a:gd name="T30" fmla="*/ 0 w 3"/>
                  <a:gd name="T31" fmla="*/ 6 h 7"/>
                  <a:gd name="T32" fmla="*/ 0 w 3"/>
                  <a:gd name="T3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" h="7">
                    <a:moveTo>
                      <a:pt x="0" y="7"/>
                    </a:moveTo>
                    <a:lnTo>
                      <a:pt x="0" y="6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54" name="Freeform 1887">
                <a:extLst>
                  <a:ext uri="{FF2B5EF4-FFF2-40B4-BE49-F238E27FC236}">
                    <a16:creationId xmlns:a16="http://schemas.microsoft.com/office/drawing/2014/main" id="{00000000-0008-0000-0300-00004A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" y="366"/>
                <a:ext cx="4" cy="5"/>
              </a:xfrm>
              <a:custGeom>
                <a:avLst/>
                <a:gdLst>
                  <a:gd name="T0" fmla="*/ 0 w 4"/>
                  <a:gd name="T1" fmla="*/ 5 h 5"/>
                  <a:gd name="T2" fmla="*/ 0 w 4"/>
                  <a:gd name="T3" fmla="*/ 3 h 5"/>
                  <a:gd name="T4" fmla="*/ 1 w 4"/>
                  <a:gd name="T5" fmla="*/ 2 h 5"/>
                  <a:gd name="T6" fmla="*/ 2 w 4"/>
                  <a:gd name="T7" fmla="*/ 1 h 5"/>
                  <a:gd name="T8" fmla="*/ 3 w 4"/>
                  <a:gd name="T9" fmla="*/ 0 h 5"/>
                  <a:gd name="T10" fmla="*/ 4 w 4"/>
                  <a:gd name="T11" fmla="*/ 0 h 5"/>
                  <a:gd name="T12" fmla="*/ 3 w 4"/>
                  <a:gd name="T13" fmla="*/ 2 h 5"/>
                  <a:gd name="T14" fmla="*/ 2 w 4"/>
                  <a:gd name="T15" fmla="*/ 3 h 5"/>
                  <a:gd name="T16" fmla="*/ 2 w 4"/>
                  <a:gd name="T17" fmla="*/ 3 h 5"/>
                  <a:gd name="T18" fmla="*/ 1 w 4"/>
                  <a:gd name="T19" fmla="*/ 4 h 5"/>
                  <a:gd name="T20" fmla="*/ 0 w 4"/>
                  <a:gd name="T21" fmla="*/ 4 h 5"/>
                  <a:gd name="T22" fmla="*/ 0 w 4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5">
                    <a:moveTo>
                      <a:pt x="0" y="5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55" name="Freeform 1888">
                <a:extLst>
                  <a:ext uri="{FF2B5EF4-FFF2-40B4-BE49-F238E27FC236}">
                    <a16:creationId xmlns:a16="http://schemas.microsoft.com/office/drawing/2014/main" id="{00000000-0008-0000-0300-00004B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" y="367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1 w 2"/>
                  <a:gd name="T3" fmla="*/ 2 h 4"/>
                  <a:gd name="T4" fmla="*/ 2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lnTo>
                      <a:pt x="1" y="2"/>
                    </a:lnTo>
                    <a:lnTo>
                      <a:pt x="2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56" name="Freeform 1889">
                <a:extLst>
                  <a:ext uri="{FF2B5EF4-FFF2-40B4-BE49-F238E27FC236}">
                    <a16:creationId xmlns:a16="http://schemas.microsoft.com/office/drawing/2014/main" id="{00000000-0008-0000-0300-00004C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" y="363"/>
                <a:ext cx="2" cy="8"/>
              </a:xfrm>
              <a:custGeom>
                <a:avLst/>
                <a:gdLst>
                  <a:gd name="T0" fmla="*/ 2 w 2"/>
                  <a:gd name="T1" fmla="*/ 8 h 8"/>
                  <a:gd name="T2" fmla="*/ 2 w 2"/>
                  <a:gd name="T3" fmla="*/ 5 h 8"/>
                  <a:gd name="T4" fmla="*/ 2 w 2"/>
                  <a:gd name="T5" fmla="*/ 3 h 8"/>
                  <a:gd name="T6" fmla="*/ 1 w 2"/>
                  <a:gd name="T7" fmla="*/ 1 h 8"/>
                  <a:gd name="T8" fmla="*/ 0 w 2"/>
                  <a:gd name="T9" fmla="*/ 0 h 8"/>
                  <a:gd name="T10" fmla="*/ 0 w 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8">
                    <a:moveTo>
                      <a:pt x="2" y="8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57" name="Freeform 1890">
                <a:extLst>
                  <a:ext uri="{FF2B5EF4-FFF2-40B4-BE49-F238E27FC236}">
                    <a16:creationId xmlns:a16="http://schemas.microsoft.com/office/drawing/2014/main" id="{00000000-0008-0000-0300-00004D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" y="372"/>
                <a:ext cx="3" cy="4"/>
              </a:xfrm>
              <a:custGeom>
                <a:avLst/>
                <a:gdLst>
                  <a:gd name="T0" fmla="*/ 0 w 3"/>
                  <a:gd name="T1" fmla="*/ 4 h 4"/>
                  <a:gd name="T2" fmla="*/ 0 w 3"/>
                  <a:gd name="T3" fmla="*/ 3 h 4"/>
                  <a:gd name="T4" fmla="*/ 1 w 3"/>
                  <a:gd name="T5" fmla="*/ 2 h 4"/>
                  <a:gd name="T6" fmla="*/ 1 w 3"/>
                  <a:gd name="T7" fmla="*/ 1 h 4"/>
                  <a:gd name="T8" fmla="*/ 2 w 3"/>
                  <a:gd name="T9" fmla="*/ 0 h 4"/>
                  <a:gd name="T10" fmla="*/ 3 w 3"/>
                  <a:gd name="T11" fmla="*/ 0 h 4"/>
                  <a:gd name="T12" fmla="*/ 3 w 3"/>
                  <a:gd name="T13" fmla="*/ 0 h 4"/>
                  <a:gd name="T14" fmla="*/ 3 w 3"/>
                  <a:gd name="T15" fmla="*/ 0 h 4"/>
                  <a:gd name="T16" fmla="*/ 3 w 3"/>
                  <a:gd name="T17" fmla="*/ 0 h 4"/>
                  <a:gd name="T18" fmla="*/ 3 w 3"/>
                  <a:gd name="T19" fmla="*/ 1 h 4"/>
                  <a:gd name="T20" fmla="*/ 2 w 3"/>
                  <a:gd name="T21" fmla="*/ 3 h 4"/>
                  <a:gd name="T22" fmla="*/ 2 w 3"/>
                  <a:gd name="T23" fmla="*/ 3 h 4"/>
                  <a:gd name="T24" fmla="*/ 0 w 3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0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58" name="Freeform 1891">
                <a:extLst>
                  <a:ext uri="{FF2B5EF4-FFF2-40B4-BE49-F238E27FC236}">
                    <a16:creationId xmlns:a16="http://schemas.microsoft.com/office/drawing/2014/main" id="{00000000-0008-0000-0300-00004E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" y="377"/>
                <a:ext cx="4" cy="4"/>
              </a:xfrm>
              <a:custGeom>
                <a:avLst/>
                <a:gdLst>
                  <a:gd name="T0" fmla="*/ 1 w 4"/>
                  <a:gd name="T1" fmla="*/ 4 h 4"/>
                  <a:gd name="T2" fmla="*/ 0 w 4"/>
                  <a:gd name="T3" fmla="*/ 4 h 4"/>
                  <a:gd name="T4" fmla="*/ 0 w 4"/>
                  <a:gd name="T5" fmla="*/ 3 h 4"/>
                  <a:gd name="T6" fmla="*/ 1 w 4"/>
                  <a:gd name="T7" fmla="*/ 2 h 4"/>
                  <a:gd name="T8" fmla="*/ 2 w 4"/>
                  <a:gd name="T9" fmla="*/ 2 h 4"/>
                  <a:gd name="T10" fmla="*/ 2 w 4"/>
                  <a:gd name="T11" fmla="*/ 1 h 4"/>
                  <a:gd name="T12" fmla="*/ 3 w 4"/>
                  <a:gd name="T13" fmla="*/ 0 h 4"/>
                  <a:gd name="T14" fmla="*/ 4 w 4"/>
                  <a:gd name="T15" fmla="*/ 0 h 4"/>
                  <a:gd name="T16" fmla="*/ 3 w 4"/>
                  <a:gd name="T17" fmla="*/ 0 h 4"/>
                  <a:gd name="T18" fmla="*/ 3 w 4"/>
                  <a:gd name="T19" fmla="*/ 2 h 4"/>
                  <a:gd name="T20" fmla="*/ 2 w 4"/>
                  <a:gd name="T21" fmla="*/ 3 h 4"/>
                  <a:gd name="T22" fmla="*/ 1 w 4"/>
                  <a:gd name="T23" fmla="*/ 4 h 4"/>
                  <a:gd name="T24" fmla="*/ 1 w 4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4">
                    <a:moveTo>
                      <a:pt x="1" y="4"/>
                    </a:moveTo>
                    <a:lnTo>
                      <a:pt x="0" y="4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59" name="Freeform 1892">
                <a:extLst>
                  <a:ext uri="{FF2B5EF4-FFF2-40B4-BE49-F238E27FC236}">
                    <a16:creationId xmlns:a16="http://schemas.microsoft.com/office/drawing/2014/main" id="{00000000-0008-0000-0300-00004F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" y="379"/>
                <a:ext cx="1" cy="3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1 h 3"/>
                  <a:gd name="T4" fmla="*/ 0 w 1"/>
                  <a:gd name="T5" fmla="*/ 2 h 3"/>
                  <a:gd name="T6" fmla="*/ 1 w 1"/>
                  <a:gd name="T7" fmla="*/ 3 h 3"/>
                  <a:gd name="T8" fmla="*/ 1 w 1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1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60" name="Freeform 1893">
                <a:extLst>
                  <a:ext uri="{FF2B5EF4-FFF2-40B4-BE49-F238E27FC236}">
                    <a16:creationId xmlns:a16="http://schemas.microsoft.com/office/drawing/2014/main" id="{00000000-0008-0000-0300-000050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" y="38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61" name="Freeform 1894">
                <a:extLst>
                  <a:ext uri="{FF2B5EF4-FFF2-40B4-BE49-F238E27FC236}">
                    <a16:creationId xmlns:a16="http://schemas.microsoft.com/office/drawing/2014/main" id="{00000000-0008-0000-0300-000051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" y="377"/>
                <a:ext cx="10" cy="8"/>
              </a:xfrm>
              <a:custGeom>
                <a:avLst/>
                <a:gdLst>
                  <a:gd name="T0" fmla="*/ 4 w 10"/>
                  <a:gd name="T1" fmla="*/ 8 h 8"/>
                  <a:gd name="T2" fmla="*/ 7 w 10"/>
                  <a:gd name="T3" fmla="*/ 4 h 8"/>
                  <a:gd name="T4" fmla="*/ 10 w 10"/>
                  <a:gd name="T5" fmla="*/ 3 h 8"/>
                  <a:gd name="T6" fmla="*/ 10 w 10"/>
                  <a:gd name="T7" fmla="*/ 2 h 8"/>
                  <a:gd name="T8" fmla="*/ 7 w 10"/>
                  <a:gd name="T9" fmla="*/ 1 h 8"/>
                  <a:gd name="T10" fmla="*/ 3 w 10"/>
                  <a:gd name="T11" fmla="*/ 0 h 8"/>
                  <a:gd name="T12" fmla="*/ 2 w 10"/>
                  <a:gd name="T13" fmla="*/ 1 h 8"/>
                  <a:gd name="T14" fmla="*/ 0 w 10"/>
                  <a:gd name="T15" fmla="*/ 4 h 8"/>
                  <a:gd name="T16" fmla="*/ 0 w 10"/>
                  <a:gd name="T17" fmla="*/ 6 h 8"/>
                  <a:gd name="T18" fmla="*/ 1 w 10"/>
                  <a:gd name="T19" fmla="*/ 6 h 8"/>
                  <a:gd name="T20" fmla="*/ 4 w 10"/>
                  <a:gd name="T21" fmla="*/ 8 h 8"/>
                  <a:gd name="T22" fmla="*/ 4 w 10"/>
                  <a:gd name="T2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8">
                    <a:moveTo>
                      <a:pt x="4" y="8"/>
                    </a:moveTo>
                    <a:lnTo>
                      <a:pt x="7" y="4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7" y="1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4" y="8"/>
                    </a:lnTo>
                    <a:lnTo>
                      <a:pt x="4" y="8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62" name="Line 1895">
                <a:extLst>
                  <a:ext uri="{FF2B5EF4-FFF2-40B4-BE49-F238E27FC236}">
                    <a16:creationId xmlns:a16="http://schemas.microsoft.com/office/drawing/2014/main" id="{00000000-0008-0000-0300-00005203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7" y="385"/>
                <a:ext cx="0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63" name="Freeform 1896">
                <a:extLst>
                  <a:ext uri="{FF2B5EF4-FFF2-40B4-BE49-F238E27FC236}">
                    <a16:creationId xmlns:a16="http://schemas.microsoft.com/office/drawing/2014/main" id="{00000000-0008-0000-0300-000053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" y="383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1 w 4"/>
                  <a:gd name="T3" fmla="*/ 0 h 2"/>
                  <a:gd name="T4" fmla="*/ 2 w 4"/>
                  <a:gd name="T5" fmla="*/ 2 h 2"/>
                  <a:gd name="T6" fmla="*/ 4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1" y="0"/>
                    </a:lnTo>
                    <a:lnTo>
                      <a:pt x="2" y="2"/>
                    </a:lnTo>
                    <a:lnTo>
                      <a:pt x="4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64" name="Freeform 1897">
                <a:extLst>
                  <a:ext uri="{FF2B5EF4-FFF2-40B4-BE49-F238E27FC236}">
                    <a16:creationId xmlns:a16="http://schemas.microsoft.com/office/drawing/2014/main" id="{00000000-0008-0000-0300-000054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" y="381"/>
                <a:ext cx="3" cy="4"/>
              </a:xfrm>
              <a:custGeom>
                <a:avLst/>
                <a:gdLst>
                  <a:gd name="T0" fmla="*/ 1 w 3"/>
                  <a:gd name="T1" fmla="*/ 4 h 4"/>
                  <a:gd name="T2" fmla="*/ 0 w 3"/>
                  <a:gd name="T3" fmla="*/ 4 h 4"/>
                  <a:gd name="T4" fmla="*/ 1 w 3"/>
                  <a:gd name="T5" fmla="*/ 3 h 4"/>
                  <a:gd name="T6" fmla="*/ 1 w 3"/>
                  <a:gd name="T7" fmla="*/ 2 h 4"/>
                  <a:gd name="T8" fmla="*/ 2 w 3"/>
                  <a:gd name="T9" fmla="*/ 1 h 4"/>
                  <a:gd name="T10" fmla="*/ 2 w 3"/>
                  <a:gd name="T11" fmla="*/ 1 h 4"/>
                  <a:gd name="T12" fmla="*/ 2 w 3"/>
                  <a:gd name="T13" fmla="*/ 0 h 4"/>
                  <a:gd name="T14" fmla="*/ 3 w 3"/>
                  <a:gd name="T15" fmla="*/ 1 h 4"/>
                  <a:gd name="T16" fmla="*/ 2 w 3"/>
                  <a:gd name="T17" fmla="*/ 2 h 4"/>
                  <a:gd name="T18" fmla="*/ 2 w 3"/>
                  <a:gd name="T19" fmla="*/ 3 h 4"/>
                  <a:gd name="T20" fmla="*/ 1 w 3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lnTo>
                      <a:pt x="0" y="4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65" name="Freeform 1898">
                <a:extLst>
                  <a:ext uri="{FF2B5EF4-FFF2-40B4-BE49-F238E27FC236}">
                    <a16:creationId xmlns:a16="http://schemas.microsoft.com/office/drawing/2014/main" id="{00000000-0008-0000-0300-000055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" y="386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0 w 2"/>
                  <a:gd name="T3" fmla="*/ 1 h 2"/>
                  <a:gd name="T4" fmla="*/ 1 w 2"/>
                  <a:gd name="T5" fmla="*/ 0 h 2"/>
                  <a:gd name="T6" fmla="*/ 2 w 2"/>
                  <a:gd name="T7" fmla="*/ 0 h 2"/>
                  <a:gd name="T8" fmla="*/ 2 w 2"/>
                  <a:gd name="T9" fmla="*/ 1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66" name="Freeform 1899">
                <a:extLst>
                  <a:ext uri="{FF2B5EF4-FFF2-40B4-BE49-F238E27FC236}">
                    <a16:creationId xmlns:a16="http://schemas.microsoft.com/office/drawing/2014/main" id="{00000000-0008-0000-0300-000056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" y="394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67" name="Freeform 1900">
                <a:extLst>
                  <a:ext uri="{FF2B5EF4-FFF2-40B4-BE49-F238E27FC236}">
                    <a16:creationId xmlns:a16="http://schemas.microsoft.com/office/drawing/2014/main" id="{00000000-0008-0000-0300-000057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" y="391"/>
                <a:ext cx="3" cy="5"/>
              </a:xfrm>
              <a:custGeom>
                <a:avLst/>
                <a:gdLst>
                  <a:gd name="T0" fmla="*/ 0 w 3"/>
                  <a:gd name="T1" fmla="*/ 5 h 5"/>
                  <a:gd name="T2" fmla="*/ 2 w 3"/>
                  <a:gd name="T3" fmla="*/ 5 h 5"/>
                  <a:gd name="T4" fmla="*/ 3 w 3"/>
                  <a:gd name="T5" fmla="*/ 0 h 5"/>
                  <a:gd name="T6" fmla="*/ 0 w 3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lnTo>
                      <a:pt x="2" y="5"/>
                    </a:lnTo>
                    <a:lnTo>
                      <a:pt x="3" y="0"/>
                    </a:lnTo>
                    <a:lnTo>
                      <a:pt x="0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68" name="Freeform 1901">
                <a:extLst>
                  <a:ext uri="{FF2B5EF4-FFF2-40B4-BE49-F238E27FC236}">
                    <a16:creationId xmlns:a16="http://schemas.microsoft.com/office/drawing/2014/main" id="{00000000-0008-0000-0300-000058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" y="395"/>
                <a:ext cx="3" cy="3"/>
              </a:xfrm>
              <a:custGeom>
                <a:avLst/>
                <a:gdLst>
                  <a:gd name="T0" fmla="*/ 1 w 3"/>
                  <a:gd name="T1" fmla="*/ 3 h 3"/>
                  <a:gd name="T2" fmla="*/ 1 w 3"/>
                  <a:gd name="T3" fmla="*/ 2 h 3"/>
                  <a:gd name="T4" fmla="*/ 0 w 3"/>
                  <a:gd name="T5" fmla="*/ 1 h 3"/>
                  <a:gd name="T6" fmla="*/ 1 w 3"/>
                  <a:gd name="T7" fmla="*/ 0 h 3"/>
                  <a:gd name="T8" fmla="*/ 3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lnTo>
                      <a:pt x="1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69" name="Freeform 1902">
                <a:extLst>
                  <a:ext uri="{FF2B5EF4-FFF2-40B4-BE49-F238E27FC236}">
                    <a16:creationId xmlns:a16="http://schemas.microsoft.com/office/drawing/2014/main" id="{00000000-0008-0000-0300-000059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" y="387"/>
                <a:ext cx="9" cy="12"/>
              </a:xfrm>
              <a:custGeom>
                <a:avLst/>
                <a:gdLst>
                  <a:gd name="T0" fmla="*/ 0 w 9"/>
                  <a:gd name="T1" fmla="*/ 0 h 12"/>
                  <a:gd name="T2" fmla="*/ 0 w 9"/>
                  <a:gd name="T3" fmla="*/ 2 h 12"/>
                  <a:gd name="T4" fmla="*/ 2 w 9"/>
                  <a:gd name="T5" fmla="*/ 3 h 12"/>
                  <a:gd name="T6" fmla="*/ 3 w 9"/>
                  <a:gd name="T7" fmla="*/ 6 h 12"/>
                  <a:gd name="T8" fmla="*/ 3 w 9"/>
                  <a:gd name="T9" fmla="*/ 8 h 12"/>
                  <a:gd name="T10" fmla="*/ 4 w 9"/>
                  <a:gd name="T11" fmla="*/ 10 h 12"/>
                  <a:gd name="T12" fmla="*/ 4 w 9"/>
                  <a:gd name="T13" fmla="*/ 11 h 12"/>
                  <a:gd name="T14" fmla="*/ 4 w 9"/>
                  <a:gd name="T15" fmla="*/ 12 h 12"/>
                  <a:gd name="T16" fmla="*/ 5 w 9"/>
                  <a:gd name="T17" fmla="*/ 12 h 12"/>
                  <a:gd name="T18" fmla="*/ 5 w 9"/>
                  <a:gd name="T19" fmla="*/ 11 h 12"/>
                  <a:gd name="T20" fmla="*/ 5 w 9"/>
                  <a:gd name="T21" fmla="*/ 10 h 12"/>
                  <a:gd name="T22" fmla="*/ 4 w 9"/>
                  <a:gd name="T23" fmla="*/ 9 h 12"/>
                  <a:gd name="T24" fmla="*/ 4 w 9"/>
                  <a:gd name="T25" fmla="*/ 8 h 12"/>
                  <a:gd name="T26" fmla="*/ 5 w 9"/>
                  <a:gd name="T27" fmla="*/ 8 h 12"/>
                  <a:gd name="T28" fmla="*/ 6 w 9"/>
                  <a:gd name="T29" fmla="*/ 8 h 12"/>
                  <a:gd name="T30" fmla="*/ 6 w 9"/>
                  <a:gd name="T31" fmla="*/ 10 h 12"/>
                  <a:gd name="T32" fmla="*/ 7 w 9"/>
                  <a:gd name="T33" fmla="*/ 9 h 12"/>
                  <a:gd name="T34" fmla="*/ 8 w 9"/>
                  <a:gd name="T35" fmla="*/ 11 h 12"/>
                  <a:gd name="T36" fmla="*/ 9 w 9"/>
                  <a:gd name="T37" fmla="*/ 12 h 12"/>
                  <a:gd name="T38" fmla="*/ 9 w 9"/>
                  <a:gd name="T3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" h="12">
                    <a:moveTo>
                      <a:pt x="0" y="0"/>
                    </a:moveTo>
                    <a:lnTo>
                      <a:pt x="0" y="2"/>
                    </a:lnTo>
                    <a:lnTo>
                      <a:pt x="2" y="3"/>
                    </a:lnTo>
                    <a:lnTo>
                      <a:pt x="3" y="6"/>
                    </a:lnTo>
                    <a:lnTo>
                      <a:pt x="3" y="8"/>
                    </a:lnTo>
                    <a:lnTo>
                      <a:pt x="4" y="10"/>
                    </a:lnTo>
                    <a:lnTo>
                      <a:pt x="4" y="11"/>
                    </a:lnTo>
                    <a:lnTo>
                      <a:pt x="4" y="12"/>
                    </a:lnTo>
                    <a:lnTo>
                      <a:pt x="5" y="12"/>
                    </a:lnTo>
                    <a:lnTo>
                      <a:pt x="5" y="11"/>
                    </a:lnTo>
                    <a:lnTo>
                      <a:pt x="5" y="10"/>
                    </a:lnTo>
                    <a:lnTo>
                      <a:pt x="4" y="9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6" y="8"/>
                    </a:lnTo>
                    <a:lnTo>
                      <a:pt x="6" y="10"/>
                    </a:lnTo>
                    <a:lnTo>
                      <a:pt x="7" y="9"/>
                    </a:lnTo>
                    <a:lnTo>
                      <a:pt x="8" y="11"/>
                    </a:lnTo>
                    <a:lnTo>
                      <a:pt x="9" y="12"/>
                    </a:lnTo>
                    <a:lnTo>
                      <a:pt x="9" y="1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70" name="Freeform 1903">
                <a:extLst>
                  <a:ext uri="{FF2B5EF4-FFF2-40B4-BE49-F238E27FC236}">
                    <a16:creationId xmlns:a16="http://schemas.microsoft.com/office/drawing/2014/main" id="{00000000-0008-0000-0300-00005A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" y="40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71" name="Freeform 1904">
                <a:extLst>
                  <a:ext uri="{FF2B5EF4-FFF2-40B4-BE49-F238E27FC236}">
                    <a16:creationId xmlns:a16="http://schemas.microsoft.com/office/drawing/2014/main" id="{00000000-0008-0000-0300-00005B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" y="388"/>
                <a:ext cx="7" cy="15"/>
              </a:xfrm>
              <a:custGeom>
                <a:avLst/>
                <a:gdLst>
                  <a:gd name="T0" fmla="*/ 0 w 7"/>
                  <a:gd name="T1" fmla="*/ 15 h 15"/>
                  <a:gd name="T2" fmla="*/ 0 w 7"/>
                  <a:gd name="T3" fmla="*/ 13 h 15"/>
                  <a:gd name="T4" fmla="*/ 1 w 7"/>
                  <a:gd name="T5" fmla="*/ 11 h 15"/>
                  <a:gd name="T6" fmla="*/ 1 w 7"/>
                  <a:gd name="T7" fmla="*/ 11 h 15"/>
                  <a:gd name="T8" fmla="*/ 2 w 7"/>
                  <a:gd name="T9" fmla="*/ 12 h 15"/>
                  <a:gd name="T10" fmla="*/ 3 w 7"/>
                  <a:gd name="T11" fmla="*/ 12 h 15"/>
                  <a:gd name="T12" fmla="*/ 4 w 7"/>
                  <a:gd name="T13" fmla="*/ 11 h 15"/>
                  <a:gd name="T14" fmla="*/ 3 w 7"/>
                  <a:gd name="T15" fmla="*/ 11 h 15"/>
                  <a:gd name="T16" fmla="*/ 3 w 7"/>
                  <a:gd name="T17" fmla="*/ 11 h 15"/>
                  <a:gd name="T18" fmla="*/ 2 w 7"/>
                  <a:gd name="T19" fmla="*/ 11 h 15"/>
                  <a:gd name="T20" fmla="*/ 1 w 7"/>
                  <a:gd name="T21" fmla="*/ 11 h 15"/>
                  <a:gd name="T22" fmla="*/ 2 w 7"/>
                  <a:gd name="T23" fmla="*/ 9 h 15"/>
                  <a:gd name="T24" fmla="*/ 4 w 7"/>
                  <a:gd name="T25" fmla="*/ 7 h 15"/>
                  <a:gd name="T26" fmla="*/ 7 w 7"/>
                  <a:gd name="T27" fmla="*/ 6 h 15"/>
                  <a:gd name="T28" fmla="*/ 7 w 7"/>
                  <a:gd name="T29" fmla="*/ 5 h 15"/>
                  <a:gd name="T30" fmla="*/ 7 w 7"/>
                  <a:gd name="T31" fmla="*/ 4 h 15"/>
                  <a:gd name="T32" fmla="*/ 5 w 7"/>
                  <a:gd name="T33" fmla="*/ 4 h 15"/>
                  <a:gd name="T34" fmla="*/ 4 w 7"/>
                  <a:gd name="T35" fmla="*/ 6 h 15"/>
                  <a:gd name="T36" fmla="*/ 2 w 7"/>
                  <a:gd name="T37" fmla="*/ 7 h 15"/>
                  <a:gd name="T38" fmla="*/ 2 w 7"/>
                  <a:gd name="T39" fmla="*/ 7 h 15"/>
                  <a:gd name="T40" fmla="*/ 2 w 7"/>
                  <a:gd name="T41" fmla="*/ 5 h 15"/>
                  <a:gd name="T42" fmla="*/ 4 w 7"/>
                  <a:gd name="T43" fmla="*/ 3 h 15"/>
                  <a:gd name="T44" fmla="*/ 4 w 7"/>
                  <a:gd name="T45" fmla="*/ 2 h 15"/>
                  <a:gd name="T46" fmla="*/ 4 w 7"/>
                  <a:gd name="T4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15">
                    <a:moveTo>
                      <a:pt x="0" y="15"/>
                    </a:moveTo>
                    <a:lnTo>
                      <a:pt x="0" y="13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4" y="11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2" y="11"/>
                    </a:lnTo>
                    <a:lnTo>
                      <a:pt x="1" y="11"/>
                    </a:lnTo>
                    <a:lnTo>
                      <a:pt x="2" y="9"/>
                    </a:lnTo>
                    <a:lnTo>
                      <a:pt x="4" y="7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5" y="4"/>
                    </a:lnTo>
                    <a:lnTo>
                      <a:pt x="4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72" name="Freeform 1905">
                <a:extLst>
                  <a:ext uri="{FF2B5EF4-FFF2-40B4-BE49-F238E27FC236}">
                    <a16:creationId xmlns:a16="http://schemas.microsoft.com/office/drawing/2014/main" id="{00000000-0008-0000-0300-00005C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" y="400"/>
                <a:ext cx="5" cy="6"/>
              </a:xfrm>
              <a:custGeom>
                <a:avLst/>
                <a:gdLst>
                  <a:gd name="T0" fmla="*/ 0 w 5"/>
                  <a:gd name="T1" fmla="*/ 6 h 6"/>
                  <a:gd name="T2" fmla="*/ 0 w 5"/>
                  <a:gd name="T3" fmla="*/ 5 h 6"/>
                  <a:gd name="T4" fmla="*/ 1 w 5"/>
                  <a:gd name="T5" fmla="*/ 5 h 6"/>
                  <a:gd name="T6" fmla="*/ 1 w 5"/>
                  <a:gd name="T7" fmla="*/ 4 h 6"/>
                  <a:gd name="T8" fmla="*/ 2 w 5"/>
                  <a:gd name="T9" fmla="*/ 4 h 6"/>
                  <a:gd name="T10" fmla="*/ 3 w 5"/>
                  <a:gd name="T11" fmla="*/ 4 h 6"/>
                  <a:gd name="T12" fmla="*/ 3 w 5"/>
                  <a:gd name="T13" fmla="*/ 3 h 6"/>
                  <a:gd name="T14" fmla="*/ 4 w 5"/>
                  <a:gd name="T15" fmla="*/ 3 h 6"/>
                  <a:gd name="T16" fmla="*/ 4 w 5"/>
                  <a:gd name="T17" fmla="*/ 3 h 6"/>
                  <a:gd name="T18" fmla="*/ 3 w 5"/>
                  <a:gd name="T19" fmla="*/ 2 h 6"/>
                  <a:gd name="T20" fmla="*/ 4 w 5"/>
                  <a:gd name="T21" fmla="*/ 1 h 6"/>
                  <a:gd name="T22" fmla="*/ 4 w 5"/>
                  <a:gd name="T23" fmla="*/ 1 h 6"/>
                  <a:gd name="T24" fmla="*/ 5 w 5"/>
                  <a:gd name="T25" fmla="*/ 0 h 6"/>
                  <a:gd name="T26" fmla="*/ 4 w 5"/>
                  <a:gd name="T27" fmla="*/ 0 h 6"/>
                  <a:gd name="T28" fmla="*/ 3 w 5"/>
                  <a:gd name="T2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6">
                    <a:moveTo>
                      <a:pt x="0" y="6"/>
                    </a:moveTo>
                    <a:lnTo>
                      <a:pt x="0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73" name="Freeform 1906">
                <a:extLst>
                  <a:ext uri="{FF2B5EF4-FFF2-40B4-BE49-F238E27FC236}">
                    <a16:creationId xmlns:a16="http://schemas.microsoft.com/office/drawing/2014/main" id="{00000000-0008-0000-0300-00005D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" y="405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2" y="0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74" name="Freeform 1907">
                <a:extLst>
                  <a:ext uri="{FF2B5EF4-FFF2-40B4-BE49-F238E27FC236}">
                    <a16:creationId xmlns:a16="http://schemas.microsoft.com/office/drawing/2014/main" id="{00000000-0008-0000-0300-00005E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" y="403"/>
                <a:ext cx="3" cy="4"/>
              </a:xfrm>
              <a:custGeom>
                <a:avLst/>
                <a:gdLst>
                  <a:gd name="T0" fmla="*/ 0 w 3"/>
                  <a:gd name="T1" fmla="*/ 4 h 4"/>
                  <a:gd name="T2" fmla="*/ 1 w 3"/>
                  <a:gd name="T3" fmla="*/ 2 h 4"/>
                  <a:gd name="T4" fmla="*/ 2 w 3"/>
                  <a:gd name="T5" fmla="*/ 1 h 4"/>
                  <a:gd name="T6" fmla="*/ 3 w 3"/>
                  <a:gd name="T7" fmla="*/ 1 h 4"/>
                  <a:gd name="T8" fmla="*/ 3 w 3"/>
                  <a:gd name="T9" fmla="*/ 0 h 4"/>
                  <a:gd name="T10" fmla="*/ 0 w 3"/>
                  <a:gd name="T1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75" name="Freeform 1908">
                <a:extLst>
                  <a:ext uri="{FF2B5EF4-FFF2-40B4-BE49-F238E27FC236}">
                    <a16:creationId xmlns:a16="http://schemas.microsoft.com/office/drawing/2014/main" id="{00000000-0008-0000-0300-00005F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" y="406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2 w 3"/>
                  <a:gd name="T3" fmla="*/ 0 h 1"/>
                  <a:gd name="T4" fmla="*/ 1 w 3"/>
                  <a:gd name="T5" fmla="*/ 1 h 1"/>
                  <a:gd name="T6" fmla="*/ 0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lnTo>
                      <a:pt x="2" y="0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76" name="Freeform 1909">
                <a:extLst>
                  <a:ext uri="{FF2B5EF4-FFF2-40B4-BE49-F238E27FC236}">
                    <a16:creationId xmlns:a16="http://schemas.microsoft.com/office/drawing/2014/main" id="{00000000-0008-0000-0300-000060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" y="401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5 w 6"/>
                  <a:gd name="T3" fmla="*/ 2 h 6"/>
                  <a:gd name="T4" fmla="*/ 5 w 6"/>
                  <a:gd name="T5" fmla="*/ 2 h 6"/>
                  <a:gd name="T6" fmla="*/ 3 w 6"/>
                  <a:gd name="T7" fmla="*/ 2 h 6"/>
                  <a:gd name="T8" fmla="*/ 2 w 6"/>
                  <a:gd name="T9" fmla="*/ 1 h 6"/>
                  <a:gd name="T10" fmla="*/ 2 w 6"/>
                  <a:gd name="T11" fmla="*/ 4 h 6"/>
                  <a:gd name="T12" fmla="*/ 2 w 6"/>
                  <a:gd name="T13" fmla="*/ 5 h 6"/>
                  <a:gd name="T14" fmla="*/ 2 w 6"/>
                  <a:gd name="T15" fmla="*/ 5 h 6"/>
                  <a:gd name="T16" fmla="*/ 0 w 6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5" y="2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2" y="1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0" y="6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77" name="Freeform 1910">
                <a:extLst>
                  <a:ext uri="{FF2B5EF4-FFF2-40B4-BE49-F238E27FC236}">
                    <a16:creationId xmlns:a16="http://schemas.microsoft.com/office/drawing/2014/main" id="{00000000-0008-0000-0300-000061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" y="406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1 w 2"/>
                  <a:gd name="T5" fmla="*/ 1 h 2"/>
                  <a:gd name="T6" fmla="*/ 0 w 2"/>
                  <a:gd name="T7" fmla="*/ 0 h 2"/>
                  <a:gd name="T8" fmla="*/ 0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2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78" name="Freeform 1911">
                <a:extLst>
                  <a:ext uri="{FF2B5EF4-FFF2-40B4-BE49-F238E27FC236}">
                    <a16:creationId xmlns:a16="http://schemas.microsoft.com/office/drawing/2014/main" id="{00000000-0008-0000-0300-000062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" y="406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  <a:gd name="T8" fmla="*/ 1 w 1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79" name="Freeform 1912">
                <a:extLst>
                  <a:ext uri="{FF2B5EF4-FFF2-40B4-BE49-F238E27FC236}">
                    <a16:creationId xmlns:a16="http://schemas.microsoft.com/office/drawing/2014/main" id="{00000000-0008-0000-0300-000063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" y="407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80" name="Freeform 1913">
                <a:extLst>
                  <a:ext uri="{FF2B5EF4-FFF2-40B4-BE49-F238E27FC236}">
                    <a16:creationId xmlns:a16="http://schemas.microsoft.com/office/drawing/2014/main" id="{00000000-0008-0000-0300-000064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" y="403"/>
                <a:ext cx="2" cy="6"/>
              </a:xfrm>
              <a:custGeom>
                <a:avLst/>
                <a:gdLst>
                  <a:gd name="T0" fmla="*/ 2 w 2"/>
                  <a:gd name="T1" fmla="*/ 4 h 6"/>
                  <a:gd name="T2" fmla="*/ 2 w 2"/>
                  <a:gd name="T3" fmla="*/ 5 h 6"/>
                  <a:gd name="T4" fmla="*/ 0 w 2"/>
                  <a:gd name="T5" fmla="*/ 6 h 6"/>
                  <a:gd name="T6" fmla="*/ 0 w 2"/>
                  <a:gd name="T7" fmla="*/ 5 h 6"/>
                  <a:gd name="T8" fmla="*/ 0 w 2"/>
                  <a:gd name="T9" fmla="*/ 5 h 6"/>
                  <a:gd name="T10" fmla="*/ 1 w 2"/>
                  <a:gd name="T11" fmla="*/ 1 h 6"/>
                  <a:gd name="T12" fmla="*/ 0 w 2"/>
                  <a:gd name="T13" fmla="*/ 1 h 6"/>
                  <a:gd name="T14" fmla="*/ 1 w 2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6">
                    <a:moveTo>
                      <a:pt x="2" y="4"/>
                    </a:moveTo>
                    <a:lnTo>
                      <a:pt x="2" y="5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81" name="Freeform 1914">
                <a:extLst>
                  <a:ext uri="{FF2B5EF4-FFF2-40B4-BE49-F238E27FC236}">
                    <a16:creationId xmlns:a16="http://schemas.microsoft.com/office/drawing/2014/main" id="{00000000-0008-0000-0300-000065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" y="408"/>
                <a:ext cx="4" cy="3"/>
              </a:xfrm>
              <a:custGeom>
                <a:avLst/>
                <a:gdLst>
                  <a:gd name="T0" fmla="*/ 4 w 4"/>
                  <a:gd name="T1" fmla="*/ 3 h 3"/>
                  <a:gd name="T2" fmla="*/ 3 w 4"/>
                  <a:gd name="T3" fmla="*/ 2 h 3"/>
                  <a:gd name="T4" fmla="*/ 2 w 4"/>
                  <a:gd name="T5" fmla="*/ 2 h 3"/>
                  <a:gd name="T6" fmla="*/ 2 w 4"/>
                  <a:gd name="T7" fmla="*/ 1 h 3"/>
                  <a:gd name="T8" fmla="*/ 2 w 4"/>
                  <a:gd name="T9" fmla="*/ 0 h 3"/>
                  <a:gd name="T10" fmla="*/ 0 w 4"/>
                  <a:gd name="T11" fmla="*/ 1 h 3"/>
                  <a:gd name="T12" fmla="*/ 1 w 4"/>
                  <a:gd name="T13" fmla="*/ 0 h 3"/>
                  <a:gd name="T14" fmla="*/ 3 w 4"/>
                  <a:gd name="T15" fmla="*/ 0 h 3"/>
                  <a:gd name="T16" fmla="*/ 3 w 4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lnTo>
                      <a:pt x="3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82" name="Freeform 1915">
                <a:extLst>
                  <a:ext uri="{FF2B5EF4-FFF2-40B4-BE49-F238E27FC236}">
                    <a16:creationId xmlns:a16="http://schemas.microsoft.com/office/drawing/2014/main" id="{00000000-0008-0000-0300-000066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" y="406"/>
                <a:ext cx="3" cy="5"/>
              </a:xfrm>
              <a:custGeom>
                <a:avLst/>
                <a:gdLst>
                  <a:gd name="T0" fmla="*/ 3 w 3"/>
                  <a:gd name="T1" fmla="*/ 0 h 5"/>
                  <a:gd name="T2" fmla="*/ 2 w 3"/>
                  <a:gd name="T3" fmla="*/ 2 h 5"/>
                  <a:gd name="T4" fmla="*/ 0 w 3"/>
                  <a:gd name="T5" fmla="*/ 4 h 5"/>
                  <a:gd name="T6" fmla="*/ 0 w 3"/>
                  <a:gd name="T7" fmla="*/ 5 h 5"/>
                  <a:gd name="T8" fmla="*/ 0 w 3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">
                    <a:moveTo>
                      <a:pt x="3" y="0"/>
                    </a:moveTo>
                    <a:lnTo>
                      <a:pt x="2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83" name="Freeform 1916">
                <a:extLst>
                  <a:ext uri="{FF2B5EF4-FFF2-40B4-BE49-F238E27FC236}">
                    <a16:creationId xmlns:a16="http://schemas.microsoft.com/office/drawing/2014/main" id="{00000000-0008-0000-0300-000067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" y="40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1 w 3"/>
                  <a:gd name="T3" fmla="*/ 2 h 3"/>
                  <a:gd name="T4" fmla="*/ 2 w 3"/>
                  <a:gd name="T5" fmla="*/ 2 h 3"/>
                  <a:gd name="T6" fmla="*/ 2 w 3"/>
                  <a:gd name="T7" fmla="*/ 1 h 3"/>
                  <a:gd name="T8" fmla="*/ 3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1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84" name="Freeform 1917">
                <a:extLst>
                  <a:ext uri="{FF2B5EF4-FFF2-40B4-BE49-F238E27FC236}">
                    <a16:creationId xmlns:a16="http://schemas.microsoft.com/office/drawing/2014/main" id="{00000000-0008-0000-0300-000068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" y="41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85" name="Freeform 1918">
                <a:extLst>
                  <a:ext uri="{FF2B5EF4-FFF2-40B4-BE49-F238E27FC236}">
                    <a16:creationId xmlns:a16="http://schemas.microsoft.com/office/drawing/2014/main" id="{00000000-0008-0000-0300-000069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" y="41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0 w 2"/>
                  <a:gd name="T3" fmla="*/ 1 h 1"/>
                  <a:gd name="T4" fmla="*/ 2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0" y="1"/>
                    </a:lnTo>
                    <a:lnTo>
                      <a:pt x="2" y="0"/>
                    </a:lnTo>
                    <a:lnTo>
                      <a:pt x="2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86" name="Line 1919">
                <a:extLst>
                  <a:ext uri="{FF2B5EF4-FFF2-40B4-BE49-F238E27FC236}">
                    <a16:creationId xmlns:a16="http://schemas.microsoft.com/office/drawing/2014/main" id="{00000000-0008-0000-0300-00006A03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0" y="413"/>
                <a:ext cx="1" cy="1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87" name="Freeform 1920">
                <a:extLst>
                  <a:ext uri="{FF2B5EF4-FFF2-40B4-BE49-F238E27FC236}">
                    <a16:creationId xmlns:a16="http://schemas.microsoft.com/office/drawing/2014/main" id="{00000000-0008-0000-0300-00006B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" y="411"/>
                <a:ext cx="9" cy="3"/>
              </a:xfrm>
              <a:custGeom>
                <a:avLst/>
                <a:gdLst>
                  <a:gd name="T0" fmla="*/ 9 w 9"/>
                  <a:gd name="T1" fmla="*/ 0 h 3"/>
                  <a:gd name="T2" fmla="*/ 7 w 9"/>
                  <a:gd name="T3" fmla="*/ 1 h 3"/>
                  <a:gd name="T4" fmla="*/ 4 w 9"/>
                  <a:gd name="T5" fmla="*/ 3 h 3"/>
                  <a:gd name="T6" fmla="*/ 3 w 9"/>
                  <a:gd name="T7" fmla="*/ 3 h 3"/>
                  <a:gd name="T8" fmla="*/ 1 w 9"/>
                  <a:gd name="T9" fmla="*/ 2 h 3"/>
                  <a:gd name="T10" fmla="*/ 0 w 9"/>
                  <a:gd name="T11" fmla="*/ 2 h 3"/>
                  <a:gd name="T12" fmla="*/ 1 w 9"/>
                  <a:gd name="T13" fmla="*/ 1 h 3"/>
                  <a:gd name="T14" fmla="*/ 2 w 9"/>
                  <a:gd name="T15" fmla="*/ 0 h 3"/>
                  <a:gd name="T16" fmla="*/ 3 w 9"/>
                  <a:gd name="T17" fmla="*/ 1 h 3"/>
                  <a:gd name="T18" fmla="*/ 4 w 9"/>
                  <a:gd name="T19" fmla="*/ 0 h 3"/>
                  <a:gd name="T20" fmla="*/ 4 w 9"/>
                  <a:gd name="T2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" h="3">
                    <a:moveTo>
                      <a:pt x="9" y="0"/>
                    </a:moveTo>
                    <a:lnTo>
                      <a:pt x="7" y="1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88" name="Freeform 1921">
                <a:extLst>
                  <a:ext uri="{FF2B5EF4-FFF2-40B4-BE49-F238E27FC236}">
                    <a16:creationId xmlns:a16="http://schemas.microsoft.com/office/drawing/2014/main" id="{00000000-0008-0000-0300-00006C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" y="413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89" name="Freeform 1922">
                <a:extLst>
                  <a:ext uri="{FF2B5EF4-FFF2-40B4-BE49-F238E27FC236}">
                    <a16:creationId xmlns:a16="http://schemas.microsoft.com/office/drawing/2014/main" id="{00000000-0008-0000-0300-00006D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" y="410"/>
                <a:ext cx="6" cy="7"/>
              </a:xfrm>
              <a:custGeom>
                <a:avLst/>
                <a:gdLst>
                  <a:gd name="T0" fmla="*/ 0 w 6"/>
                  <a:gd name="T1" fmla="*/ 4 h 7"/>
                  <a:gd name="T2" fmla="*/ 0 w 6"/>
                  <a:gd name="T3" fmla="*/ 1 h 7"/>
                  <a:gd name="T4" fmla="*/ 3 w 6"/>
                  <a:gd name="T5" fmla="*/ 0 h 7"/>
                  <a:gd name="T6" fmla="*/ 5 w 6"/>
                  <a:gd name="T7" fmla="*/ 2 h 7"/>
                  <a:gd name="T8" fmla="*/ 5 w 6"/>
                  <a:gd name="T9" fmla="*/ 3 h 7"/>
                  <a:gd name="T10" fmla="*/ 4 w 6"/>
                  <a:gd name="T11" fmla="*/ 5 h 7"/>
                  <a:gd name="T12" fmla="*/ 4 w 6"/>
                  <a:gd name="T13" fmla="*/ 6 h 7"/>
                  <a:gd name="T14" fmla="*/ 5 w 6"/>
                  <a:gd name="T15" fmla="*/ 6 h 7"/>
                  <a:gd name="T16" fmla="*/ 6 w 6"/>
                  <a:gd name="T17" fmla="*/ 7 h 7"/>
                  <a:gd name="T18" fmla="*/ 5 w 6"/>
                  <a:gd name="T1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7">
                    <a:moveTo>
                      <a:pt x="0" y="4"/>
                    </a:moveTo>
                    <a:lnTo>
                      <a:pt x="0" y="1"/>
                    </a:lnTo>
                    <a:lnTo>
                      <a:pt x="3" y="0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4" y="5"/>
                    </a:lnTo>
                    <a:lnTo>
                      <a:pt x="4" y="6"/>
                    </a:lnTo>
                    <a:lnTo>
                      <a:pt x="5" y="6"/>
                    </a:lnTo>
                    <a:lnTo>
                      <a:pt x="6" y="7"/>
                    </a:lnTo>
                    <a:lnTo>
                      <a:pt x="5" y="7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90" name="Freeform 1923">
                <a:extLst>
                  <a:ext uri="{FF2B5EF4-FFF2-40B4-BE49-F238E27FC236}">
                    <a16:creationId xmlns:a16="http://schemas.microsoft.com/office/drawing/2014/main" id="{00000000-0008-0000-0300-00006E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" y="414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0 w 1"/>
                  <a:gd name="T3" fmla="*/ 3 h 3"/>
                  <a:gd name="T4" fmla="*/ 0 w 1"/>
                  <a:gd name="T5" fmla="*/ 2 h 3"/>
                  <a:gd name="T6" fmla="*/ 0 w 1"/>
                  <a:gd name="T7" fmla="*/ 1 h 3"/>
                  <a:gd name="T8" fmla="*/ 1 w 1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91" name="Freeform 1924">
                <a:extLst>
                  <a:ext uri="{FF2B5EF4-FFF2-40B4-BE49-F238E27FC236}">
                    <a16:creationId xmlns:a16="http://schemas.microsoft.com/office/drawing/2014/main" id="{00000000-0008-0000-0300-00006F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" y="415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1 w 2"/>
                  <a:gd name="T3" fmla="*/ 1 h 3"/>
                  <a:gd name="T4" fmla="*/ 0 w 2"/>
                  <a:gd name="T5" fmla="*/ 2 h 3"/>
                  <a:gd name="T6" fmla="*/ 0 w 2"/>
                  <a:gd name="T7" fmla="*/ 3 h 3"/>
                  <a:gd name="T8" fmla="*/ 0 w 2"/>
                  <a:gd name="T9" fmla="*/ 3 h 3"/>
                  <a:gd name="T10" fmla="*/ 2 w 2"/>
                  <a:gd name="T11" fmla="*/ 2 h 3"/>
                  <a:gd name="T12" fmla="*/ 2 w 2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2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92" name="Freeform 1925">
                <a:extLst>
                  <a:ext uri="{FF2B5EF4-FFF2-40B4-BE49-F238E27FC236}">
                    <a16:creationId xmlns:a16="http://schemas.microsoft.com/office/drawing/2014/main" id="{00000000-0008-0000-0300-000070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" y="417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93" name="Freeform 1926">
                <a:extLst>
                  <a:ext uri="{FF2B5EF4-FFF2-40B4-BE49-F238E27FC236}">
                    <a16:creationId xmlns:a16="http://schemas.microsoft.com/office/drawing/2014/main" id="{00000000-0008-0000-0300-000071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" y="417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5 w 5"/>
                  <a:gd name="T3" fmla="*/ 1 h 2"/>
                  <a:gd name="T4" fmla="*/ 2 w 5"/>
                  <a:gd name="T5" fmla="*/ 2 h 2"/>
                  <a:gd name="T6" fmla="*/ 0 w 5"/>
                  <a:gd name="T7" fmla="*/ 2 h 2"/>
                  <a:gd name="T8" fmla="*/ 0 w 5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lnTo>
                      <a:pt x="5" y="1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94" name="Freeform 1927">
                <a:extLst>
                  <a:ext uri="{FF2B5EF4-FFF2-40B4-BE49-F238E27FC236}">
                    <a16:creationId xmlns:a16="http://schemas.microsoft.com/office/drawing/2014/main" id="{00000000-0008-0000-0300-000072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" y="412"/>
                <a:ext cx="8" cy="8"/>
              </a:xfrm>
              <a:custGeom>
                <a:avLst/>
                <a:gdLst>
                  <a:gd name="T0" fmla="*/ 1 w 8"/>
                  <a:gd name="T1" fmla="*/ 8 h 8"/>
                  <a:gd name="T2" fmla="*/ 2 w 8"/>
                  <a:gd name="T3" fmla="*/ 7 h 8"/>
                  <a:gd name="T4" fmla="*/ 2 w 8"/>
                  <a:gd name="T5" fmla="*/ 7 h 8"/>
                  <a:gd name="T6" fmla="*/ 2 w 8"/>
                  <a:gd name="T7" fmla="*/ 6 h 8"/>
                  <a:gd name="T8" fmla="*/ 2 w 8"/>
                  <a:gd name="T9" fmla="*/ 6 h 8"/>
                  <a:gd name="T10" fmla="*/ 1 w 8"/>
                  <a:gd name="T11" fmla="*/ 6 h 8"/>
                  <a:gd name="T12" fmla="*/ 0 w 8"/>
                  <a:gd name="T13" fmla="*/ 5 h 8"/>
                  <a:gd name="T14" fmla="*/ 2 w 8"/>
                  <a:gd name="T15" fmla="*/ 4 h 8"/>
                  <a:gd name="T16" fmla="*/ 2 w 8"/>
                  <a:gd name="T17" fmla="*/ 4 h 8"/>
                  <a:gd name="T18" fmla="*/ 4 w 8"/>
                  <a:gd name="T19" fmla="*/ 3 h 8"/>
                  <a:gd name="T20" fmla="*/ 6 w 8"/>
                  <a:gd name="T21" fmla="*/ 3 h 8"/>
                  <a:gd name="T22" fmla="*/ 8 w 8"/>
                  <a:gd name="T2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8">
                    <a:moveTo>
                      <a:pt x="1" y="8"/>
                    </a:moveTo>
                    <a:lnTo>
                      <a:pt x="2" y="7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0" y="5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3"/>
                    </a:lnTo>
                    <a:lnTo>
                      <a:pt x="6" y="3"/>
                    </a:lnTo>
                    <a:lnTo>
                      <a:pt x="8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95" name="Freeform 1928">
                <a:extLst>
                  <a:ext uri="{FF2B5EF4-FFF2-40B4-BE49-F238E27FC236}">
                    <a16:creationId xmlns:a16="http://schemas.microsoft.com/office/drawing/2014/main" id="{00000000-0008-0000-0300-000073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" y="415"/>
                <a:ext cx="7" cy="5"/>
              </a:xfrm>
              <a:custGeom>
                <a:avLst/>
                <a:gdLst>
                  <a:gd name="T0" fmla="*/ 1 w 7"/>
                  <a:gd name="T1" fmla="*/ 5 h 5"/>
                  <a:gd name="T2" fmla="*/ 7 w 7"/>
                  <a:gd name="T3" fmla="*/ 1 h 5"/>
                  <a:gd name="T4" fmla="*/ 4 w 7"/>
                  <a:gd name="T5" fmla="*/ 0 h 5"/>
                  <a:gd name="T6" fmla="*/ 1 w 7"/>
                  <a:gd name="T7" fmla="*/ 1 h 5"/>
                  <a:gd name="T8" fmla="*/ 0 w 7"/>
                  <a:gd name="T9" fmla="*/ 4 h 5"/>
                  <a:gd name="T10" fmla="*/ 1 w 7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5">
                    <a:moveTo>
                      <a:pt x="1" y="5"/>
                    </a:moveTo>
                    <a:lnTo>
                      <a:pt x="7" y="1"/>
                    </a:lnTo>
                    <a:lnTo>
                      <a:pt x="4" y="0"/>
                    </a:lnTo>
                    <a:lnTo>
                      <a:pt x="1" y="1"/>
                    </a:lnTo>
                    <a:lnTo>
                      <a:pt x="0" y="4"/>
                    </a:lnTo>
                    <a:lnTo>
                      <a:pt x="1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96" name="Freeform 1929">
                <a:extLst>
                  <a:ext uri="{FF2B5EF4-FFF2-40B4-BE49-F238E27FC236}">
                    <a16:creationId xmlns:a16="http://schemas.microsoft.com/office/drawing/2014/main" id="{00000000-0008-0000-0300-000074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414"/>
                <a:ext cx="4" cy="6"/>
              </a:xfrm>
              <a:custGeom>
                <a:avLst/>
                <a:gdLst>
                  <a:gd name="T0" fmla="*/ 0 w 4"/>
                  <a:gd name="T1" fmla="*/ 6 h 6"/>
                  <a:gd name="T2" fmla="*/ 0 w 4"/>
                  <a:gd name="T3" fmla="*/ 6 h 6"/>
                  <a:gd name="T4" fmla="*/ 0 w 4"/>
                  <a:gd name="T5" fmla="*/ 5 h 6"/>
                  <a:gd name="T6" fmla="*/ 2 w 4"/>
                  <a:gd name="T7" fmla="*/ 3 h 6"/>
                  <a:gd name="T8" fmla="*/ 4 w 4"/>
                  <a:gd name="T9" fmla="*/ 0 h 6"/>
                  <a:gd name="T10" fmla="*/ 4 w 4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5"/>
                    </a:lnTo>
                    <a:lnTo>
                      <a:pt x="2" y="3"/>
                    </a:lnTo>
                    <a:lnTo>
                      <a:pt x="4" y="0"/>
                    </a:lnTo>
                    <a:lnTo>
                      <a:pt x="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97" name="Freeform 1930">
                <a:extLst>
                  <a:ext uri="{FF2B5EF4-FFF2-40B4-BE49-F238E27FC236}">
                    <a16:creationId xmlns:a16="http://schemas.microsoft.com/office/drawing/2014/main" id="{00000000-0008-0000-0300-000075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420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2 w 3"/>
                  <a:gd name="T3" fmla="*/ 0 h 1"/>
                  <a:gd name="T4" fmla="*/ 0 w 3"/>
                  <a:gd name="T5" fmla="*/ 1 h 1"/>
                  <a:gd name="T6" fmla="*/ 0 w 3"/>
                  <a:gd name="T7" fmla="*/ 1 h 1"/>
                  <a:gd name="T8" fmla="*/ 0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98" name="Freeform 1931">
                <a:extLst>
                  <a:ext uri="{FF2B5EF4-FFF2-40B4-BE49-F238E27FC236}">
                    <a16:creationId xmlns:a16="http://schemas.microsoft.com/office/drawing/2014/main" id="{00000000-0008-0000-0300-000076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" y="42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1 w 1"/>
                  <a:gd name="T7" fmla="*/ 0 h 2"/>
                  <a:gd name="T8" fmla="*/ 1 w 1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99" name="Freeform 1932">
                <a:extLst>
                  <a:ext uri="{FF2B5EF4-FFF2-40B4-BE49-F238E27FC236}">
                    <a16:creationId xmlns:a16="http://schemas.microsoft.com/office/drawing/2014/main" id="{00000000-0008-0000-0300-000077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" y="417"/>
                <a:ext cx="7" cy="5"/>
              </a:xfrm>
              <a:custGeom>
                <a:avLst/>
                <a:gdLst>
                  <a:gd name="T0" fmla="*/ 1 w 7"/>
                  <a:gd name="T1" fmla="*/ 5 h 5"/>
                  <a:gd name="T2" fmla="*/ 1 w 7"/>
                  <a:gd name="T3" fmla="*/ 4 h 5"/>
                  <a:gd name="T4" fmla="*/ 0 w 7"/>
                  <a:gd name="T5" fmla="*/ 3 h 5"/>
                  <a:gd name="T6" fmla="*/ 1 w 7"/>
                  <a:gd name="T7" fmla="*/ 3 h 5"/>
                  <a:gd name="T8" fmla="*/ 3 w 7"/>
                  <a:gd name="T9" fmla="*/ 2 h 5"/>
                  <a:gd name="T10" fmla="*/ 5 w 7"/>
                  <a:gd name="T11" fmla="*/ 0 h 5"/>
                  <a:gd name="T12" fmla="*/ 6 w 7"/>
                  <a:gd name="T13" fmla="*/ 2 h 5"/>
                  <a:gd name="T14" fmla="*/ 7 w 7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5">
                    <a:moveTo>
                      <a:pt x="1" y="5"/>
                    </a:moveTo>
                    <a:lnTo>
                      <a:pt x="1" y="4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6" y="2"/>
                    </a:lnTo>
                    <a:lnTo>
                      <a:pt x="7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00" name="Freeform 1933">
                <a:extLst>
                  <a:ext uri="{FF2B5EF4-FFF2-40B4-BE49-F238E27FC236}">
                    <a16:creationId xmlns:a16="http://schemas.microsoft.com/office/drawing/2014/main" id="{00000000-0008-0000-0300-000078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" y="422"/>
                <a:ext cx="4" cy="1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3" y="1"/>
                    </a:lnTo>
                    <a:lnTo>
                      <a:pt x="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01" name="Freeform 1934">
                <a:extLst>
                  <a:ext uri="{FF2B5EF4-FFF2-40B4-BE49-F238E27FC236}">
                    <a16:creationId xmlns:a16="http://schemas.microsoft.com/office/drawing/2014/main" id="{00000000-0008-0000-0300-000079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" y="419"/>
                <a:ext cx="4" cy="5"/>
              </a:xfrm>
              <a:custGeom>
                <a:avLst/>
                <a:gdLst>
                  <a:gd name="T0" fmla="*/ 1 w 4"/>
                  <a:gd name="T1" fmla="*/ 0 h 5"/>
                  <a:gd name="T2" fmla="*/ 0 w 4"/>
                  <a:gd name="T3" fmla="*/ 0 h 5"/>
                  <a:gd name="T4" fmla="*/ 0 w 4"/>
                  <a:gd name="T5" fmla="*/ 0 h 5"/>
                  <a:gd name="T6" fmla="*/ 1 w 4"/>
                  <a:gd name="T7" fmla="*/ 1 h 5"/>
                  <a:gd name="T8" fmla="*/ 2 w 4"/>
                  <a:gd name="T9" fmla="*/ 2 h 5"/>
                  <a:gd name="T10" fmla="*/ 3 w 4"/>
                  <a:gd name="T11" fmla="*/ 3 h 5"/>
                  <a:gd name="T12" fmla="*/ 2 w 4"/>
                  <a:gd name="T13" fmla="*/ 4 h 5"/>
                  <a:gd name="T14" fmla="*/ 2 w 4"/>
                  <a:gd name="T15" fmla="*/ 4 h 5"/>
                  <a:gd name="T16" fmla="*/ 3 w 4"/>
                  <a:gd name="T17" fmla="*/ 5 h 5"/>
                  <a:gd name="T18" fmla="*/ 3 w 4"/>
                  <a:gd name="T19" fmla="*/ 5 h 5"/>
                  <a:gd name="T20" fmla="*/ 4 w 4"/>
                  <a:gd name="T21" fmla="*/ 3 h 5"/>
                  <a:gd name="T22" fmla="*/ 4 w 4"/>
                  <a:gd name="T2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3"/>
                    </a:lnTo>
                    <a:lnTo>
                      <a:pt x="4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02" name="Freeform 1935">
                <a:extLst>
                  <a:ext uri="{FF2B5EF4-FFF2-40B4-BE49-F238E27FC236}">
                    <a16:creationId xmlns:a16="http://schemas.microsoft.com/office/drawing/2014/main" id="{00000000-0008-0000-0300-00007A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" y="421"/>
                <a:ext cx="3" cy="3"/>
              </a:xfrm>
              <a:custGeom>
                <a:avLst/>
                <a:gdLst>
                  <a:gd name="T0" fmla="*/ 1 w 3"/>
                  <a:gd name="T1" fmla="*/ 3 h 3"/>
                  <a:gd name="T2" fmla="*/ 0 w 3"/>
                  <a:gd name="T3" fmla="*/ 3 h 3"/>
                  <a:gd name="T4" fmla="*/ 0 w 3"/>
                  <a:gd name="T5" fmla="*/ 3 h 3"/>
                  <a:gd name="T6" fmla="*/ 1 w 3"/>
                  <a:gd name="T7" fmla="*/ 2 h 3"/>
                  <a:gd name="T8" fmla="*/ 1 w 3"/>
                  <a:gd name="T9" fmla="*/ 1 h 3"/>
                  <a:gd name="T10" fmla="*/ 2 w 3"/>
                  <a:gd name="T11" fmla="*/ 1 h 3"/>
                  <a:gd name="T12" fmla="*/ 3 w 3"/>
                  <a:gd name="T13" fmla="*/ 0 h 3"/>
                  <a:gd name="T14" fmla="*/ 3 w 3"/>
                  <a:gd name="T1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3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03" name="Freeform 1936">
                <a:extLst>
                  <a:ext uri="{FF2B5EF4-FFF2-40B4-BE49-F238E27FC236}">
                    <a16:creationId xmlns:a16="http://schemas.microsoft.com/office/drawing/2014/main" id="{00000000-0008-0000-0300-00007B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" y="424"/>
                <a:ext cx="8" cy="4"/>
              </a:xfrm>
              <a:custGeom>
                <a:avLst/>
                <a:gdLst>
                  <a:gd name="T0" fmla="*/ 0 w 8"/>
                  <a:gd name="T1" fmla="*/ 3 h 4"/>
                  <a:gd name="T2" fmla="*/ 1 w 8"/>
                  <a:gd name="T3" fmla="*/ 4 h 4"/>
                  <a:gd name="T4" fmla="*/ 2 w 8"/>
                  <a:gd name="T5" fmla="*/ 4 h 4"/>
                  <a:gd name="T6" fmla="*/ 1 w 8"/>
                  <a:gd name="T7" fmla="*/ 2 h 4"/>
                  <a:gd name="T8" fmla="*/ 1 w 8"/>
                  <a:gd name="T9" fmla="*/ 2 h 4"/>
                  <a:gd name="T10" fmla="*/ 2 w 8"/>
                  <a:gd name="T11" fmla="*/ 2 h 4"/>
                  <a:gd name="T12" fmla="*/ 2 w 8"/>
                  <a:gd name="T13" fmla="*/ 1 h 4"/>
                  <a:gd name="T14" fmla="*/ 4 w 8"/>
                  <a:gd name="T15" fmla="*/ 1 h 4"/>
                  <a:gd name="T16" fmla="*/ 6 w 8"/>
                  <a:gd name="T17" fmla="*/ 2 h 4"/>
                  <a:gd name="T18" fmla="*/ 8 w 8"/>
                  <a:gd name="T19" fmla="*/ 0 h 4"/>
                  <a:gd name="T20" fmla="*/ 6 w 8"/>
                  <a:gd name="T21" fmla="*/ 0 h 4"/>
                  <a:gd name="T22" fmla="*/ 4 w 8"/>
                  <a:gd name="T2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4">
                    <a:moveTo>
                      <a:pt x="0" y="3"/>
                    </a:moveTo>
                    <a:lnTo>
                      <a:pt x="1" y="4"/>
                    </a:lnTo>
                    <a:lnTo>
                      <a:pt x="2" y="4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04" name="Freeform 1937">
                <a:extLst>
                  <a:ext uri="{FF2B5EF4-FFF2-40B4-BE49-F238E27FC236}">
                    <a16:creationId xmlns:a16="http://schemas.microsoft.com/office/drawing/2014/main" id="{00000000-0008-0000-0300-00007C03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427"/>
                <a:ext cx="6" cy="1"/>
              </a:xfrm>
              <a:custGeom>
                <a:avLst/>
                <a:gdLst>
                  <a:gd name="T0" fmla="*/ 0 w 6"/>
                  <a:gd name="T1" fmla="*/ 1 h 1"/>
                  <a:gd name="T2" fmla="*/ 1 w 6"/>
                  <a:gd name="T3" fmla="*/ 1 h 1"/>
                  <a:gd name="T4" fmla="*/ 3 w 6"/>
                  <a:gd name="T5" fmla="*/ 1 h 1"/>
                  <a:gd name="T6" fmla="*/ 4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6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</p:grpSp>
        <p:grpSp>
          <p:nvGrpSpPr>
            <p:cNvPr id="2618" name="Group 2139">
              <a:extLst>
                <a:ext uri="{FF2B5EF4-FFF2-40B4-BE49-F238E27FC236}">
                  <a16:creationId xmlns:a16="http://schemas.microsoft.com/office/drawing/2014/main" id="{00000000-0008-0000-0300-0000060000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" y="422"/>
              <a:ext cx="196" cy="151"/>
              <a:chOff x="67" y="422"/>
              <a:chExt cx="196" cy="151"/>
            </a:xfrm>
          </p:grpSpPr>
          <p:sp>
            <p:nvSpPr>
              <p:cNvPr id="3105" name="Freeform 1939">
                <a:extLst>
                  <a:ext uri="{FF2B5EF4-FFF2-40B4-BE49-F238E27FC236}">
                    <a16:creationId xmlns:a16="http://schemas.microsoft.com/office/drawing/2014/main" id="{00000000-0008-0000-0300-0000ED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" y="429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2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06" name="Freeform 1940">
                <a:extLst>
                  <a:ext uri="{FF2B5EF4-FFF2-40B4-BE49-F238E27FC236}">
                    <a16:creationId xmlns:a16="http://schemas.microsoft.com/office/drawing/2014/main" id="{00000000-0008-0000-0300-0000EE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" y="422"/>
                <a:ext cx="15" cy="8"/>
              </a:xfrm>
              <a:custGeom>
                <a:avLst/>
                <a:gdLst>
                  <a:gd name="T0" fmla="*/ 15 w 15"/>
                  <a:gd name="T1" fmla="*/ 8 h 8"/>
                  <a:gd name="T2" fmla="*/ 15 w 15"/>
                  <a:gd name="T3" fmla="*/ 7 h 8"/>
                  <a:gd name="T4" fmla="*/ 15 w 15"/>
                  <a:gd name="T5" fmla="*/ 6 h 8"/>
                  <a:gd name="T6" fmla="*/ 11 w 15"/>
                  <a:gd name="T7" fmla="*/ 1 h 8"/>
                  <a:gd name="T8" fmla="*/ 11 w 15"/>
                  <a:gd name="T9" fmla="*/ 0 h 8"/>
                  <a:gd name="T10" fmla="*/ 4 w 15"/>
                  <a:gd name="T11" fmla="*/ 4 h 8"/>
                  <a:gd name="T12" fmla="*/ 4 w 15"/>
                  <a:gd name="T13" fmla="*/ 3 h 8"/>
                  <a:gd name="T14" fmla="*/ 1 w 15"/>
                  <a:gd name="T15" fmla="*/ 5 h 8"/>
                  <a:gd name="T16" fmla="*/ 0 w 15"/>
                  <a:gd name="T1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8">
                    <a:moveTo>
                      <a:pt x="15" y="8"/>
                    </a:moveTo>
                    <a:lnTo>
                      <a:pt x="15" y="7"/>
                    </a:lnTo>
                    <a:lnTo>
                      <a:pt x="15" y="6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1" y="5"/>
                    </a:lnTo>
                    <a:lnTo>
                      <a:pt x="0" y="8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07" name="Freeform 1941">
                <a:extLst>
                  <a:ext uri="{FF2B5EF4-FFF2-40B4-BE49-F238E27FC236}">
                    <a16:creationId xmlns:a16="http://schemas.microsoft.com/office/drawing/2014/main" id="{00000000-0008-0000-0300-0000EF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" y="427"/>
                <a:ext cx="5" cy="3"/>
              </a:xfrm>
              <a:custGeom>
                <a:avLst/>
                <a:gdLst>
                  <a:gd name="T0" fmla="*/ 0 w 5"/>
                  <a:gd name="T1" fmla="*/ 3 h 3"/>
                  <a:gd name="T2" fmla="*/ 0 w 5"/>
                  <a:gd name="T3" fmla="*/ 3 h 3"/>
                  <a:gd name="T4" fmla="*/ 3 w 5"/>
                  <a:gd name="T5" fmla="*/ 1 h 3"/>
                  <a:gd name="T6" fmla="*/ 4 w 5"/>
                  <a:gd name="T7" fmla="*/ 0 h 3"/>
                  <a:gd name="T8" fmla="*/ 5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08" name="Line 1942">
                <a:extLst>
                  <a:ext uri="{FF2B5EF4-FFF2-40B4-BE49-F238E27FC236}">
                    <a16:creationId xmlns:a16="http://schemas.microsoft.com/office/drawing/2014/main" id="{00000000-0008-0000-0300-0000F001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7" y="428"/>
                <a:ext cx="3" cy="2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09" name="Freeform 1943">
                <a:extLst>
                  <a:ext uri="{FF2B5EF4-FFF2-40B4-BE49-F238E27FC236}">
                    <a16:creationId xmlns:a16="http://schemas.microsoft.com/office/drawing/2014/main" id="{00000000-0008-0000-0300-0000F1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" y="427"/>
                <a:ext cx="7" cy="3"/>
              </a:xfrm>
              <a:custGeom>
                <a:avLst/>
                <a:gdLst>
                  <a:gd name="T0" fmla="*/ 0 w 7"/>
                  <a:gd name="T1" fmla="*/ 0 h 3"/>
                  <a:gd name="T2" fmla="*/ 1 w 7"/>
                  <a:gd name="T3" fmla="*/ 0 h 3"/>
                  <a:gd name="T4" fmla="*/ 2 w 7"/>
                  <a:gd name="T5" fmla="*/ 1 h 3"/>
                  <a:gd name="T6" fmla="*/ 4 w 7"/>
                  <a:gd name="T7" fmla="*/ 1 h 3"/>
                  <a:gd name="T8" fmla="*/ 5 w 7"/>
                  <a:gd name="T9" fmla="*/ 2 h 3"/>
                  <a:gd name="T10" fmla="*/ 7 w 7"/>
                  <a:gd name="T11" fmla="*/ 3 h 3"/>
                  <a:gd name="T12" fmla="*/ 7 w 7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3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5" y="2"/>
                    </a:lnTo>
                    <a:lnTo>
                      <a:pt x="7" y="3"/>
                    </a:lnTo>
                    <a:lnTo>
                      <a:pt x="7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10" name="Freeform 1944">
                <a:extLst>
                  <a:ext uri="{FF2B5EF4-FFF2-40B4-BE49-F238E27FC236}">
                    <a16:creationId xmlns:a16="http://schemas.microsoft.com/office/drawing/2014/main" id="{00000000-0008-0000-0300-0000F2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" y="425"/>
                <a:ext cx="19" cy="5"/>
              </a:xfrm>
              <a:custGeom>
                <a:avLst/>
                <a:gdLst>
                  <a:gd name="T0" fmla="*/ 19 w 19"/>
                  <a:gd name="T1" fmla="*/ 5 h 5"/>
                  <a:gd name="T2" fmla="*/ 19 w 19"/>
                  <a:gd name="T3" fmla="*/ 4 h 5"/>
                  <a:gd name="T4" fmla="*/ 19 w 19"/>
                  <a:gd name="T5" fmla="*/ 4 h 5"/>
                  <a:gd name="T6" fmla="*/ 18 w 19"/>
                  <a:gd name="T7" fmla="*/ 3 h 5"/>
                  <a:gd name="T8" fmla="*/ 16 w 19"/>
                  <a:gd name="T9" fmla="*/ 1 h 5"/>
                  <a:gd name="T10" fmla="*/ 14 w 19"/>
                  <a:gd name="T11" fmla="*/ 2 h 5"/>
                  <a:gd name="T12" fmla="*/ 14 w 19"/>
                  <a:gd name="T13" fmla="*/ 1 h 5"/>
                  <a:gd name="T14" fmla="*/ 12 w 19"/>
                  <a:gd name="T15" fmla="*/ 0 h 5"/>
                  <a:gd name="T16" fmla="*/ 10 w 19"/>
                  <a:gd name="T17" fmla="*/ 0 h 5"/>
                  <a:gd name="T18" fmla="*/ 8 w 19"/>
                  <a:gd name="T19" fmla="*/ 1 h 5"/>
                  <a:gd name="T20" fmla="*/ 7 w 19"/>
                  <a:gd name="T21" fmla="*/ 2 h 5"/>
                  <a:gd name="T22" fmla="*/ 5 w 19"/>
                  <a:gd name="T23" fmla="*/ 3 h 5"/>
                  <a:gd name="T24" fmla="*/ 3 w 19"/>
                  <a:gd name="T25" fmla="*/ 3 h 5"/>
                  <a:gd name="T26" fmla="*/ 2 w 19"/>
                  <a:gd name="T27" fmla="*/ 4 h 5"/>
                  <a:gd name="T28" fmla="*/ 0 w 19"/>
                  <a:gd name="T29" fmla="*/ 5 h 5"/>
                  <a:gd name="T30" fmla="*/ 0 w 19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5">
                    <a:moveTo>
                      <a:pt x="19" y="5"/>
                    </a:moveTo>
                    <a:lnTo>
                      <a:pt x="19" y="4"/>
                    </a:lnTo>
                    <a:lnTo>
                      <a:pt x="19" y="4"/>
                    </a:lnTo>
                    <a:lnTo>
                      <a:pt x="18" y="3"/>
                    </a:lnTo>
                    <a:lnTo>
                      <a:pt x="16" y="1"/>
                    </a:lnTo>
                    <a:lnTo>
                      <a:pt x="14" y="2"/>
                    </a:lnTo>
                    <a:lnTo>
                      <a:pt x="14" y="1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11" name="Freeform 1945">
                <a:extLst>
                  <a:ext uri="{FF2B5EF4-FFF2-40B4-BE49-F238E27FC236}">
                    <a16:creationId xmlns:a16="http://schemas.microsoft.com/office/drawing/2014/main" id="{00000000-0008-0000-0300-0000F3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" y="4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12" name="Freeform 1946">
                <a:extLst>
                  <a:ext uri="{FF2B5EF4-FFF2-40B4-BE49-F238E27FC236}">
                    <a16:creationId xmlns:a16="http://schemas.microsoft.com/office/drawing/2014/main" id="{00000000-0008-0000-0300-0000F4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" y="43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13" name="Freeform 1947">
                <a:extLst>
                  <a:ext uri="{FF2B5EF4-FFF2-40B4-BE49-F238E27FC236}">
                    <a16:creationId xmlns:a16="http://schemas.microsoft.com/office/drawing/2014/main" id="{00000000-0008-0000-0300-0000F5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" y="430"/>
                <a:ext cx="6" cy="1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1 h 1"/>
                  <a:gd name="T4" fmla="*/ 0 w 6"/>
                  <a:gd name="T5" fmla="*/ 1 h 1"/>
                  <a:gd name="T6" fmla="*/ 4 w 6"/>
                  <a:gd name="T7" fmla="*/ 1 h 1"/>
                  <a:gd name="T8" fmla="*/ 6 w 6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4" y="1"/>
                    </a:lnTo>
                    <a:lnTo>
                      <a:pt x="6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14" name="Freeform 1948">
                <a:extLst>
                  <a:ext uri="{FF2B5EF4-FFF2-40B4-BE49-F238E27FC236}">
                    <a16:creationId xmlns:a16="http://schemas.microsoft.com/office/drawing/2014/main" id="{00000000-0008-0000-0300-0000F6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" y="430"/>
                <a:ext cx="7" cy="2"/>
              </a:xfrm>
              <a:custGeom>
                <a:avLst/>
                <a:gdLst>
                  <a:gd name="T0" fmla="*/ 0 w 7"/>
                  <a:gd name="T1" fmla="*/ 0 h 2"/>
                  <a:gd name="T2" fmla="*/ 1 w 7"/>
                  <a:gd name="T3" fmla="*/ 1 h 2"/>
                  <a:gd name="T4" fmla="*/ 4 w 7"/>
                  <a:gd name="T5" fmla="*/ 2 h 2"/>
                  <a:gd name="T6" fmla="*/ 6 w 7"/>
                  <a:gd name="T7" fmla="*/ 1 h 2"/>
                  <a:gd name="T8" fmla="*/ 7 w 7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1" y="1"/>
                    </a:lnTo>
                    <a:lnTo>
                      <a:pt x="4" y="2"/>
                    </a:lnTo>
                    <a:lnTo>
                      <a:pt x="6" y="1"/>
                    </a:lnTo>
                    <a:lnTo>
                      <a:pt x="7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15" name="Freeform 1949">
                <a:extLst>
                  <a:ext uri="{FF2B5EF4-FFF2-40B4-BE49-F238E27FC236}">
                    <a16:creationId xmlns:a16="http://schemas.microsoft.com/office/drawing/2014/main" id="{00000000-0008-0000-0300-0000F7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" y="430"/>
                <a:ext cx="7" cy="2"/>
              </a:xfrm>
              <a:custGeom>
                <a:avLst/>
                <a:gdLst>
                  <a:gd name="T0" fmla="*/ 0 w 7"/>
                  <a:gd name="T1" fmla="*/ 2 h 2"/>
                  <a:gd name="T2" fmla="*/ 5 w 7"/>
                  <a:gd name="T3" fmla="*/ 1 h 2"/>
                  <a:gd name="T4" fmla="*/ 7 w 7"/>
                  <a:gd name="T5" fmla="*/ 0 h 2"/>
                  <a:gd name="T6" fmla="*/ 5 w 7"/>
                  <a:gd name="T7" fmla="*/ 0 h 2"/>
                  <a:gd name="T8" fmla="*/ 3 w 7"/>
                  <a:gd name="T9" fmla="*/ 0 h 2"/>
                  <a:gd name="T10" fmla="*/ 0 w 7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2">
                    <a:moveTo>
                      <a:pt x="0" y="2"/>
                    </a:moveTo>
                    <a:lnTo>
                      <a:pt x="5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16" name="Freeform 1950">
                <a:extLst>
                  <a:ext uri="{FF2B5EF4-FFF2-40B4-BE49-F238E27FC236}">
                    <a16:creationId xmlns:a16="http://schemas.microsoft.com/office/drawing/2014/main" id="{00000000-0008-0000-0300-0000F8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" y="430"/>
                <a:ext cx="6" cy="4"/>
              </a:xfrm>
              <a:custGeom>
                <a:avLst/>
                <a:gdLst>
                  <a:gd name="T0" fmla="*/ 6 w 6"/>
                  <a:gd name="T1" fmla="*/ 0 h 4"/>
                  <a:gd name="T2" fmla="*/ 4 w 6"/>
                  <a:gd name="T3" fmla="*/ 1 h 4"/>
                  <a:gd name="T4" fmla="*/ 4 w 6"/>
                  <a:gd name="T5" fmla="*/ 3 h 4"/>
                  <a:gd name="T6" fmla="*/ 2 w 6"/>
                  <a:gd name="T7" fmla="*/ 4 h 4"/>
                  <a:gd name="T8" fmla="*/ 0 w 6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">
                    <a:moveTo>
                      <a:pt x="6" y="0"/>
                    </a:moveTo>
                    <a:lnTo>
                      <a:pt x="4" y="1"/>
                    </a:lnTo>
                    <a:lnTo>
                      <a:pt x="4" y="3"/>
                    </a:lnTo>
                    <a:lnTo>
                      <a:pt x="2" y="4"/>
                    </a:lnTo>
                    <a:lnTo>
                      <a:pt x="0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17" name="Freeform 1951">
                <a:extLst>
                  <a:ext uri="{FF2B5EF4-FFF2-40B4-BE49-F238E27FC236}">
                    <a16:creationId xmlns:a16="http://schemas.microsoft.com/office/drawing/2014/main" id="{00000000-0008-0000-0300-0000F9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" y="434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18" name="Freeform 1952">
                <a:extLst>
                  <a:ext uri="{FF2B5EF4-FFF2-40B4-BE49-F238E27FC236}">
                    <a16:creationId xmlns:a16="http://schemas.microsoft.com/office/drawing/2014/main" id="{00000000-0008-0000-0300-0000FA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" y="435"/>
                <a:ext cx="5" cy="4"/>
              </a:xfrm>
              <a:custGeom>
                <a:avLst/>
                <a:gdLst>
                  <a:gd name="T0" fmla="*/ 5 w 5"/>
                  <a:gd name="T1" fmla="*/ 0 h 4"/>
                  <a:gd name="T2" fmla="*/ 5 w 5"/>
                  <a:gd name="T3" fmla="*/ 1 h 4"/>
                  <a:gd name="T4" fmla="*/ 3 w 5"/>
                  <a:gd name="T5" fmla="*/ 3 h 4"/>
                  <a:gd name="T6" fmla="*/ 0 w 5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0"/>
                    </a:moveTo>
                    <a:lnTo>
                      <a:pt x="5" y="1"/>
                    </a:lnTo>
                    <a:lnTo>
                      <a:pt x="3" y="3"/>
                    </a:lnTo>
                    <a:lnTo>
                      <a:pt x="0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19" name="Freeform 1953">
                <a:extLst>
                  <a:ext uri="{FF2B5EF4-FFF2-40B4-BE49-F238E27FC236}">
                    <a16:creationId xmlns:a16="http://schemas.microsoft.com/office/drawing/2014/main" id="{00000000-0008-0000-0300-0000FB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" y="432"/>
                <a:ext cx="5" cy="7"/>
              </a:xfrm>
              <a:custGeom>
                <a:avLst/>
                <a:gdLst>
                  <a:gd name="T0" fmla="*/ 2 w 5"/>
                  <a:gd name="T1" fmla="*/ 7 h 7"/>
                  <a:gd name="T2" fmla="*/ 2 w 5"/>
                  <a:gd name="T3" fmla="*/ 7 h 7"/>
                  <a:gd name="T4" fmla="*/ 0 w 5"/>
                  <a:gd name="T5" fmla="*/ 7 h 7"/>
                  <a:gd name="T6" fmla="*/ 1 w 5"/>
                  <a:gd name="T7" fmla="*/ 6 h 7"/>
                  <a:gd name="T8" fmla="*/ 5 w 5"/>
                  <a:gd name="T9" fmla="*/ 4 h 7"/>
                  <a:gd name="T10" fmla="*/ 5 w 5"/>
                  <a:gd name="T11" fmla="*/ 3 h 7"/>
                  <a:gd name="T12" fmla="*/ 2 w 5"/>
                  <a:gd name="T13" fmla="*/ 2 h 7"/>
                  <a:gd name="T14" fmla="*/ 2 w 5"/>
                  <a:gd name="T15" fmla="*/ 1 h 7"/>
                  <a:gd name="T16" fmla="*/ 3 w 5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7">
                    <a:moveTo>
                      <a:pt x="2" y="7"/>
                    </a:moveTo>
                    <a:lnTo>
                      <a:pt x="2" y="7"/>
                    </a:lnTo>
                    <a:lnTo>
                      <a:pt x="0" y="7"/>
                    </a:lnTo>
                    <a:lnTo>
                      <a:pt x="1" y="6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20" name="Freeform 1954">
                <a:extLst>
                  <a:ext uri="{FF2B5EF4-FFF2-40B4-BE49-F238E27FC236}">
                    <a16:creationId xmlns:a16="http://schemas.microsoft.com/office/drawing/2014/main" id="{00000000-0008-0000-0300-0000FC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" y="443"/>
                <a:ext cx="4" cy="2"/>
              </a:xfrm>
              <a:custGeom>
                <a:avLst/>
                <a:gdLst>
                  <a:gd name="T0" fmla="*/ 2 w 4"/>
                  <a:gd name="T1" fmla="*/ 2 h 2"/>
                  <a:gd name="T2" fmla="*/ 0 w 4"/>
                  <a:gd name="T3" fmla="*/ 1 h 2"/>
                  <a:gd name="T4" fmla="*/ 4 w 4"/>
                  <a:gd name="T5" fmla="*/ 0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21" name="Freeform 1955">
                <a:extLst>
                  <a:ext uri="{FF2B5EF4-FFF2-40B4-BE49-F238E27FC236}">
                    <a16:creationId xmlns:a16="http://schemas.microsoft.com/office/drawing/2014/main" id="{00000000-0008-0000-0300-0000FD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" y="443"/>
                <a:ext cx="2" cy="4"/>
              </a:xfrm>
              <a:custGeom>
                <a:avLst/>
                <a:gdLst>
                  <a:gd name="T0" fmla="*/ 2 w 2"/>
                  <a:gd name="T1" fmla="*/ 0 h 4"/>
                  <a:gd name="T2" fmla="*/ 2 w 2"/>
                  <a:gd name="T3" fmla="*/ 4 h 4"/>
                  <a:gd name="T4" fmla="*/ 0 w 2"/>
                  <a:gd name="T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2" y="4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22" name="Freeform 1956">
                <a:extLst>
                  <a:ext uri="{FF2B5EF4-FFF2-40B4-BE49-F238E27FC236}">
                    <a16:creationId xmlns:a16="http://schemas.microsoft.com/office/drawing/2014/main" id="{00000000-0008-0000-0300-0000FE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" y="444"/>
                <a:ext cx="3" cy="4"/>
              </a:xfrm>
              <a:custGeom>
                <a:avLst/>
                <a:gdLst>
                  <a:gd name="T0" fmla="*/ 3 w 3"/>
                  <a:gd name="T1" fmla="*/ 1 h 4"/>
                  <a:gd name="T2" fmla="*/ 3 w 3"/>
                  <a:gd name="T3" fmla="*/ 1 h 4"/>
                  <a:gd name="T4" fmla="*/ 2 w 3"/>
                  <a:gd name="T5" fmla="*/ 0 h 4"/>
                  <a:gd name="T6" fmla="*/ 1 w 3"/>
                  <a:gd name="T7" fmla="*/ 0 h 4"/>
                  <a:gd name="T8" fmla="*/ 0 w 3"/>
                  <a:gd name="T9" fmla="*/ 2 h 4"/>
                  <a:gd name="T10" fmla="*/ 0 w 3"/>
                  <a:gd name="T11" fmla="*/ 3 h 4"/>
                  <a:gd name="T12" fmla="*/ 2 w 3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lnTo>
                      <a:pt x="3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2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23" name="Freeform 1957">
                <a:extLst>
                  <a:ext uri="{FF2B5EF4-FFF2-40B4-BE49-F238E27FC236}">
                    <a16:creationId xmlns:a16="http://schemas.microsoft.com/office/drawing/2014/main" id="{00000000-0008-0000-0300-0000FF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" y="44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24" name="Freeform 1958">
                <a:extLst>
                  <a:ext uri="{FF2B5EF4-FFF2-40B4-BE49-F238E27FC236}">
                    <a16:creationId xmlns:a16="http://schemas.microsoft.com/office/drawing/2014/main" id="{00000000-0008-0000-0300-000000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" y="448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0"/>
                    </a:lnTo>
                    <a:lnTo>
                      <a:pt x="1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25" name="Freeform 1959">
                <a:extLst>
                  <a:ext uri="{FF2B5EF4-FFF2-40B4-BE49-F238E27FC236}">
                    <a16:creationId xmlns:a16="http://schemas.microsoft.com/office/drawing/2014/main" id="{00000000-0008-0000-0300-000001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" y="449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26" name="Freeform 1960">
                <a:extLst>
                  <a:ext uri="{FF2B5EF4-FFF2-40B4-BE49-F238E27FC236}">
                    <a16:creationId xmlns:a16="http://schemas.microsoft.com/office/drawing/2014/main" id="{00000000-0008-0000-0300-000002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" y="448"/>
                <a:ext cx="6" cy="3"/>
              </a:xfrm>
              <a:custGeom>
                <a:avLst/>
                <a:gdLst>
                  <a:gd name="T0" fmla="*/ 6 w 6"/>
                  <a:gd name="T1" fmla="*/ 0 h 3"/>
                  <a:gd name="T2" fmla="*/ 5 w 6"/>
                  <a:gd name="T3" fmla="*/ 1 h 3"/>
                  <a:gd name="T4" fmla="*/ 4 w 6"/>
                  <a:gd name="T5" fmla="*/ 0 h 3"/>
                  <a:gd name="T6" fmla="*/ 3 w 6"/>
                  <a:gd name="T7" fmla="*/ 1 h 3"/>
                  <a:gd name="T8" fmla="*/ 0 w 6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lnTo>
                      <a:pt x="5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0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27" name="Line 1961">
                <a:extLst>
                  <a:ext uri="{FF2B5EF4-FFF2-40B4-BE49-F238E27FC236}">
                    <a16:creationId xmlns:a16="http://schemas.microsoft.com/office/drawing/2014/main" id="{00000000-0008-0000-0300-00000302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6" y="451"/>
                <a:ext cx="0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28" name="Freeform 1962">
                <a:extLst>
                  <a:ext uri="{FF2B5EF4-FFF2-40B4-BE49-F238E27FC236}">
                    <a16:creationId xmlns:a16="http://schemas.microsoft.com/office/drawing/2014/main" id="{00000000-0008-0000-0300-000004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" y="430"/>
                <a:ext cx="15" cy="22"/>
              </a:xfrm>
              <a:custGeom>
                <a:avLst/>
                <a:gdLst>
                  <a:gd name="T0" fmla="*/ 3 w 15"/>
                  <a:gd name="T1" fmla="*/ 21 h 22"/>
                  <a:gd name="T2" fmla="*/ 2 w 15"/>
                  <a:gd name="T3" fmla="*/ 22 h 22"/>
                  <a:gd name="T4" fmla="*/ 0 w 15"/>
                  <a:gd name="T5" fmla="*/ 20 h 22"/>
                  <a:gd name="T6" fmla="*/ 1 w 15"/>
                  <a:gd name="T7" fmla="*/ 18 h 22"/>
                  <a:gd name="T8" fmla="*/ 2 w 15"/>
                  <a:gd name="T9" fmla="*/ 15 h 22"/>
                  <a:gd name="T10" fmla="*/ 2 w 15"/>
                  <a:gd name="T11" fmla="*/ 14 h 22"/>
                  <a:gd name="T12" fmla="*/ 3 w 15"/>
                  <a:gd name="T13" fmla="*/ 12 h 22"/>
                  <a:gd name="T14" fmla="*/ 3 w 15"/>
                  <a:gd name="T15" fmla="*/ 11 h 22"/>
                  <a:gd name="T16" fmla="*/ 3 w 15"/>
                  <a:gd name="T17" fmla="*/ 11 h 22"/>
                  <a:gd name="T18" fmla="*/ 5 w 15"/>
                  <a:gd name="T19" fmla="*/ 9 h 22"/>
                  <a:gd name="T20" fmla="*/ 6 w 15"/>
                  <a:gd name="T21" fmla="*/ 8 h 22"/>
                  <a:gd name="T22" fmla="*/ 7 w 15"/>
                  <a:gd name="T23" fmla="*/ 9 h 22"/>
                  <a:gd name="T24" fmla="*/ 8 w 15"/>
                  <a:gd name="T25" fmla="*/ 9 h 22"/>
                  <a:gd name="T26" fmla="*/ 8 w 15"/>
                  <a:gd name="T27" fmla="*/ 8 h 22"/>
                  <a:gd name="T28" fmla="*/ 8 w 15"/>
                  <a:gd name="T29" fmla="*/ 7 h 22"/>
                  <a:gd name="T30" fmla="*/ 9 w 15"/>
                  <a:gd name="T31" fmla="*/ 7 h 22"/>
                  <a:gd name="T32" fmla="*/ 12 w 15"/>
                  <a:gd name="T33" fmla="*/ 7 h 22"/>
                  <a:gd name="T34" fmla="*/ 14 w 15"/>
                  <a:gd name="T35" fmla="*/ 6 h 22"/>
                  <a:gd name="T36" fmla="*/ 15 w 15"/>
                  <a:gd name="T37" fmla="*/ 6 h 22"/>
                  <a:gd name="T38" fmla="*/ 12 w 15"/>
                  <a:gd name="T39" fmla="*/ 5 h 22"/>
                  <a:gd name="T40" fmla="*/ 9 w 15"/>
                  <a:gd name="T41" fmla="*/ 4 h 22"/>
                  <a:gd name="T42" fmla="*/ 12 w 15"/>
                  <a:gd name="T43" fmla="*/ 3 h 22"/>
                  <a:gd name="T44" fmla="*/ 11 w 15"/>
                  <a:gd name="T45" fmla="*/ 2 h 22"/>
                  <a:gd name="T46" fmla="*/ 13 w 15"/>
                  <a:gd name="T47" fmla="*/ 0 h 22"/>
                  <a:gd name="T48" fmla="*/ 14 w 15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" h="22">
                    <a:moveTo>
                      <a:pt x="3" y="21"/>
                    </a:moveTo>
                    <a:lnTo>
                      <a:pt x="2" y="22"/>
                    </a:lnTo>
                    <a:lnTo>
                      <a:pt x="0" y="20"/>
                    </a:lnTo>
                    <a:lnTo>
                      <a:pt x="1" y="18"/>
                    </a:lnTo>
                    <a:lnTo>
                      <a:pt x="2" y="15"/>
                    </a:lnTo>
                    <a:lnTo>
                      <a:pt x="2" y="14"/>
                    </a:lnTo>
                    <a:lnTo>
                      <a:pt x="3" y="12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7" y="9"/>
                    </a:lnTo>
                    <a:lnTo>
                      <a:pt x="8" y="9"/>
                    </a:lnTo>
                    <a:lnTo>
                      <a:pt x="8" y="8"/>
                    </a:lnTo>
                    <a:lnTo>
                      <a:pt x="8" y="7"/>
                    </a:lnTo>
                    <a:lnTo>
                      <a:pt x="9" y="7"/>
                    </a:lnTo>
                    <a:lnTo>
                      <a:pt x="12" y="7"/>
                    </a:lnTo>
                    <a:lnTo>
                      <a:pt x="14" y="6"/>
                    </a:lnTo>
                    <a:lnTo>
                      <a:pt x="15" y="6"/>
                    </a:lnTo>
                    <a:lnTo>
                      <a:pt x="12" y="5"/>
                    </a:lnTo>
                    <a:lnTo>
                      <a:pt x="9" y="4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29" name="Freeform 1963">
                <a:extLst>
                  <a:ext uri="{FF2B5EF4-FFF2-40B4-BE49-F238E27FC236}">
                    <a16:creationId xmlns:a16="http://schemas.microsoft.com/office/drawing/2014/main" id="{00000000-0008-0000-0300-000005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" y="447"/>
                <a:ext cx="3" cy="7"/>
              </a:xfrm>
              <a:custGeom>
                <a:avLst/>
                <a:gdLst>
                  <a:gd name="T0" fmla="*/ 1 w 3"/>
                  <a:gd name="T1" fmla="*/ 7 h 7"/>
                  <a:gd name="T2" fmla="*/ 2 w 3"/>
                  <a:gd name="T3" fmla="*/ 5 h 7"/>
                  <a:gd name="T4" fmla="*/ 1 w 3"/>
                  <a:gd name="T5" fmla="*/ 3 h 7"/>
                  <a:gd name="T6" fmla="*/ 0 w 3"/>
                  <a:gd name="T7" fmla="*/ 1 h 7"/>
                  <a:gd name="T8" fmla="*/ 2 w 3"/>
                  <a:gd name="T9" fmla="*/ 0 h 7"/>
                  <a:gd name="T10" fmla="*/ 3 w 3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7">
                    <a:moveTo>
                      <a:pt x="1" y="7"/>
                    </a:moveTo>
                    <a:lnTo>
                      <a:pt x="2" y="5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3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30" name="Freeform 1964">
                <a:extLst>
                  <a:ext uri="{FF2B5EF4-FFF2-40B4-BE49-F238E27FC236}">
                    <a16:creationId xmlns:a16="http://schemas.microsoft.com/office/drawing/2014/main" id="{00000000-0008-0000-0300-000006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" y="45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31" name="Freeform 1965">
                <a:extLst>
                  <a:ext uri="{FF2B5EF4-FFF2-40B4-BE49-F238E27FC236}">
                    <a16:creationId xmlns:a16="http://schemas.microsoft.com/office/drawing/2014/main" id="{00000000-0008-0000-0300-000007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" y="445"/>
                <a:ext cx="8" cy="10"/>
              </a:xfrm>
              <a:custGeom>
                <a:avLst/>
                <a:gdLst>
                  <a:gd name="T0" fmla="*/ 1 w 8"/>
                  <a:gd name="T1" fmla="*/ 5 h 10"/>
                  <a:gd name="T2" fmla="*/ 0 w 8"/>
                  <a:gd name="T3" fmla="*/ 5 h 10"/>
                  <a:gd name="T4" fmla="*/ 1 w 8"/>
                  <a:gd name="T5" fmla="*/ 8 h 10"/>
                  <a:gd name="T6" fmla="*/ 2 w 8"/>
                  <a:gd name="T7" fmla="*/ 7 h 10"/>
                  <a:gd name="T8" fmla="*/ 4 w 8"/>
                  <a:gd name="T9" fmla="*/ 7 h 10"/>
                  <a:gd name="T10" fmla="*/ 4 w 8"/>
                  <a:gd name="T11" fmla="*/ 8 h 10"/>
                  <a:gd name="T12" fmla="*/ 5 w 8"/>
                  <a:gd name="T13" fmla="*/ 9 h 10"/>
                  <a:gd name="T14" fmla="*/ 5 w 8"/>
                  <a:gd name="T15" fmla="*/ 10 h 10"/>
                  <a:gd name="T16" fmla="*/ 7 w 8"/>
                  <a:gd name="T17" fmla="*/ 10 h 10"/>
                  <a:gd name="T18" fmla="*/ 8 w 8"/>
                  <a:gd name="T19" fmla="*/ 7 h 10"/>
                  <a:gd name="T20" fmla="*/ 7 w 8"/>
                  <a:gd name="T21" fmla="*/ 7 h 10"/>
                  <a:gd name="T22" fmla="*/ 5 w 8"/>
                  <a:gd name="T23" fmla="*/ 6 h 10"/>
                  <a:gd name="T24" fmla="*/ 5 w 8"/>
                  <a:gd name="T25" fmla="*/ 4 h 10"/>
                  <a:gd name="T26" fmla="*/ 3 w 8"/>
                  <a:gd name="T27" fmla="*/ 1 h 10"/>
                  <a:gd name="T28" fmla="*/ 2 w 8"/>
                  <a:gd name="T29" fmla="*/ 1 h 10"/>
                  <a:gd name="T30" fmla="*/ 2 w 8"/>
                  <a:gd name="T31" fmla="*/ 1 h 10"/>
                  <a:gd name="T32" fmla="*/ 1 w 8"/>
                  <a:gd name="T3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" h="10">
                    <a:moveTo>
                      <a:pt x="1" y="5"/>
                    </a:moveTo>
                    <a:lnTo>
                      <a:pt x="0" y="5"/>
                    </a:lnTo>
                    <a:lnTo>
                      <a:pt x="1" y="8"/>
                    </a:lnTo>
                    <a:lnTo>
                      <a:pt x="2" y="7"/>
                    </a:lnTo>
                    <a:lnTo>
                      <a:pt x="4" y="7"/>
                    </a:lnTo>
                    <a:lnTo>
                      <a:pt x="4" y="8"/>
                    </a:lnTo>
                    <a:lnTo>
                      <a:pt x="5" y="9"/>
                    </a:lnTo>
                    <a:lnTo>
                      <a:pt x="5" y="10"/>
                    </a:lnTo>
                    <a:lnTo>
                      <a:pt x="7" y="10"/>
                    </a:lnTo>
                    <a:lnTo>
                      <a:pt x="8" y="7"/>
                    </a:lnTo>
                    <a:lnTo>
                      <a:pt x="7" y="7"/>
                    </a:lnTo>
                    <a:lnTo>
                      <a:pt x="5" y="6"/>
                    </a:lnTo>
                    <a:lnTo>
                      <a:pt x="5" y="4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32" name="Freeform 1966">
                <a:extLst>
                  <a:ext uri="{FF2B5EF4-FFF2-40B4-BE49-F238E27FC236}">
                    <a16:creationId xmlns:a16="http://schemas.microsoft.com/office/drawing/2014/main" id="{00000000-0008-0000-0300-000008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" y="453"/>
                <a:ext cx="5" cy="5"/>
              </a:xfrm>
              <a:custGeom>
                <a:avLst/>
                <a:gdLst>
                  <a:gd name="T0" fmla="*/ 2 w 5"/>
                  <a:gd name="T1" fmla="*/ 5 h 5"/>
                  <a:gd name="T2" fmla="*/ 2 w 5"/>
                  <a:gd name="T3" fmla="*/ 4 h 5"/>
                  <a:gd name="T4" fmla="*/ 0 w 5"/>
                  <a:gd name="T5" fmla="*/ 3 h 5"/>
                  <a:gd name="T6" fmla="*/ 0 w 5"/>
                  <a:gd name="T7" fmla="*/ 2 h 5"/>
                  <a:gd name="T8" fmla="*/ 2 w 5"/>
                  <a:gd name="T9" fmla="*/ 2 h 5"/>
                  <a:gd name="T10" fmla="*/ 3 w 5"/>
                  <a:gd name="T11" fmla="*/ 2 h 5"/>
                  <a:gd name="T12" fmla="*/ 3 w 5"/>
                  <a:gd name="T13" fmla="*/ 0 h 5"/>
                  <a:gd name="T14" fmla="*/ 5 w 5"/>
                  <a:gd name="T15" fmla="*/ 0 h 5"/>
                  <a:gd name="T16" fmla="*/ 5 w 5"/>
                  <a:gd name="T1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5">
                    <a:moveTo>
                      <a:pt x="2" y="5"/>
                    </a:moveTo>
                    <a:lnTo>
                      <a:pt x="2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33" name="Freeform 1967">
                <a:extLst>
                  <a:ext uri="{FF2B5EF4-FFF2-40B4-BE49-F238E27FC236}">
                    <a16:creationId xmlns:a16="http://schemas.microsoft.com/office/drawing/2014/main" id="{00000000-0008-0000-0300-000009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" y="448"/>
                <a:ext cx="8" cy="10"/>
              </a:xfrm>
              <a:custGeom>
                <a:avLst/>
                <a:gdLst>
                  <a:gd name="T0" fmla="*/ 0 w 8"/>
                  <a:gd name="T1" fmla="*/ 0 h 10"/>
                  <a:gd name="T2" fmla="*/ 1 w 8"/>
                  <a:gd name="T3" fmla="*/ 2 h 10"/>
                  <a:gd name="T4" fmla="*/ 1 w 8"/>
                  <a:gd name="T5" fmla="*/ 3 h 10"/>
                  <a:gd name="T6" fmla="*/ 1 w 8"/>
                  <a:gd name="T7" fmla="*/ 5 h 10"/>
                  <a:gd name="T8" fmla="*/ 4 w 8"/>
                  <a:gd name="T9" fmla="*/ 7 h 10"/>
                  <a:gd name="T10" fmla="*/ 4 w 8"/>
                  <a:gd name="T11" fmla="*/ 10 h 10"/>
                  <a:gd name="T12" fmla="*/ 7 w 8"/>
                  <a:gd name="T13" fmla="*/ 9 h 10"/>
                  <a:gd name="T14" fmla="*/ 8 w 8"/>
                  <a:gd name="T1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0">
                    <a:moveTo>
                      <a:pt x="0" y="0"/>
                    </a:moveTo>
                    <a:lnTo>
                      <a:pt x="1" y="2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4" y="7"/>
                    </a:lnTo>
                    <a:lnTo>
                      <a:pt x="4" y="10"/>
                    </a:lnTo>
                    <a:lnTo>
                      <a:pt x="7" y="9"/>
                    </a:lnTo>
                    <a:lnTo>
                      <a:pt x="8" y="1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34" name="Line 1968">
                <a:extLst>
                  <a:ext uri="{FF2B5EF4-FFF2-40B4-BE49-F238E27FC236}">
                    <a16:creationId xmlns:a16="http://schemas.microsoft.com/office/drawing/2014/main" id="{00000000-0008-0000-0300-00000A02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17" y="458"/>
                <a:ext cx="1" cy="2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35" name="Line 1969">
                <a:extLst>
                  <a:ext uri="{FF2B5EF4-FFF2-40B4-BE49-F238E27FC236}">
                    <a16:creationId xmlns:a16="http://schemas.microsoft.com/office/drawing/2014/main" id="{00000000-0008-0000-0300-00000B02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8" y="460"/>
                <a:ext cx="0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36" name="Freeform 1970">
                <a:extLst>
                  <a:ext uri="{FF2B5EF4-FFF2-40B4-BE49-F238E27FC236}">
                    <a16:creationId xmlns:a16="http://schemas.microsoft.com/office/drawing/2014/main" id="{00000000-0008-0000-0300-00000C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" y="460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37" name="Freeform 1971">
                <a:extLst>
                  <a:ext uri="{FF2B5EF4-FFF2-40B4-BE49-F238E27FC236}">
                    <a16:creationId xmlns:a16="http://schemas.microsoft.com/office/drawing/2014/main" id="{00000000-0008-0000-0300-00000D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" y="456"/>
                <a:ext cx="8" cy="9"/>
              </a:xfrm>
              <a:custGeom>
                <a:avLst/>
                <a:gdLst>
                  <a:gd name="T0" fmla="*/ 1 w 8"/>
                  <a:gd name="T1" fmla="*/ 9 h 9"/>
                  <a:gd name="T2" fmla="*/ 1 w 8"/>
                  <a:gd name="T3" fmla="*/ 7 h 9"/>
                  <a:gd name="T4" fmla="*/ 2 w 8"/>
                  <a:gd name="T5" fmla="*/ 6 h 9"/>
                  <a:gd name="T6" fmla="*/ 2 w 8"/>
                  <a:gd name="T7" fmla="*/ 5 h 9"/>
                  <a:gd name="T8" fmla="*/ 4 w 8"/>
                  <a:gd name="T9" fmla="*/ 8 h 9"/>
                  <a:gd name="T10" fmla="*/ 5 w 8"/>
                  <a:gd name="T11" fmla="*/ 7 h 9"/>
                  <a:gd name="T12" fmla="*/ 3 w 8"/>
                  <a:gd name="T13" fmla="*/ 4 h 9"/>
                  <a:gd name="T14" fmla="*/ 3 w 8"/>
                  <a:gd name="T15" fmla="*/ 4 h 9"/>
                  <a:gd name="T16" fmla="*/ 1 w 8"/>
                  <a:gd name="T17" fmla="*/ 4 h 9"/>
                  <a:gd name="T18" fmla="*/ 0 w 8"/>
                  <a:gd name="T19" fmla="*/ 3 h 9"/>
                  <a:gd name="T20" fmla="*/ 2 w 8"/>
                  <a:gd name="T21" fmla="*/ 1 h 9"/>
                  <a:gd name="T22" fmla="*/ 3 w 8"/>
                  <a:gd name="T23" fmla="*/ 2 h 9"/>
                  <a:gd name="T24" fmla="*/ 3 w 8"/>
                  <a:gd name="T25" fmla="*/ 3 h 9"/>
                  <a:gd name="T26" fmla="*/ 4 w 8"/>
                  <a:gd name="T27" fmla="*/ 2 h 9"/>
                  <a:gd name="T28" fmla="*/ 3 w 8"/>
                  <a:gd name="T29" fmla="*/ 1 h 9"/>
                  <a:gd name="T30" fmla="*/ 4 w 8"/>
                  <a:gd name="T31" fmla="*/ 0 h 9"/>
                  <a:gd name="T32" fmla="*/ 4 w 8"/>
                  <a:gd name="T33" fmla="*/ 0 h 9"/>
                  <a:gd name="T34" fmla="*/ 8 w 8"/>
                  <a:gd name="T35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" h="9">
                    <a:moveTo>
                      <a:pt x="1" y="9"/>
                    </a:moveTo>
                    <a:lnTo>
                      <a:pt x="1" y="7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4" y="8"/>
                    </a:lnTo>
                    <a:lnTo>
                      <a:pt x="5" y="7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8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38" name="Freeform 1972">
                <a:extLst>
                  <a:ext uri="{FF2B5EF4-FFF2-40B4-BE49-F238E27FC236}">
                    <a16:creationId xmlns:a16="http://schemas.microsoft.com/office/drawing/2014/main" id="{00000000-0008-0000-0300-00000E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" y="449"/>
                <a:ext cx="15" cy="16"/>
              </a:xfrm>
              <a:custGeom>
                <a:avLst/>
                <a:gdLst>
                  <a:gd name="T0" fmla="*/ 0 w 15"/>
                  <a:gd name="T1" fmla="*/ 16 h 16"/>
                  <a:gd name="T2" fmla="*/ 1 w 15"/>
                  <a:gd name="T3" fmla="*/ 16 h 16"/>
                  <a:gd name="T4" fmla="*/ 2 w 15"/>
                  <a:gd name="T5" fmla="*/ 15 h 16"/>
                  <a:gd name="T6" fmla="*/ 3 w 15"/>
                  <a:gd name="T7" fmla="*/ 14 h 16"/>
                  <a:gd name="T8" fmla="*/ 4 w 15"/>
                  <a:gd name="T9" fmla="*/ 12 h 16"/>
                  <a:gd name="T10" fmla="*/ 5 w 15"/>
                  <a:gd name="T11" fmla="*/ 12 h 16"/>
                  <a:gd name="T12" fmla="*/ 6 w 15"/>
                  <a:gd name="T13" fmla="*/ 10 h 16"/>
                  <a:gd name="T14" fmla="*/ 7 w 15"/>
                  <a:gd name="T15" fmla="*/ 10 h 16"/>
                  <a:gd name="T16" fmla="*/ 9 w 15"/>
                  <a:gd name="T17" fmla="*/ 9 h 16"/>
                  <a:gd name="T18" fmla="*/ 10 w 15"/>
                  <a:gd name="T19" fmla="*/ 9 h 16"/>
                  <a:gd name="T20" fmla="*/ 11 w 15"/>
                  <a:gd name="T21" fmla="*/ 8 h 16"/>
                  <a:gd name="T22" fmla="*/ 11 w 15"/>
                  <a:gd name="T23" fmla="*/ 7 h 16"/>
                  <a:gd name="T24" fmla="*/ 11 w 15"/>
                  <a:gd name="T25" fmla="*/ 6 h 16"/>
                  <a:gd name="T26" fmla="*/ 9 w 15"/>
                  <a:gd name="T27" fmla="*/ 7 h 16"/>
                  <a:gd name="T28" fmla="*/ 7 w 15"/>
                  <a:gd name="T29" fmla="*/ 7 h 16"/>
                  <a:gd name="T30" fmla="*/ 7 w 15"/>
                  <a:gd name="T31" fmla="*/ 5 h 16"/>
                  <a:gd name="T32" fmla="*/ 9 w 15"/>
                  <a:gd name="T33" fmla="*/ 4 h 16"/>
                  <a:gd name="T34" fmla="*/ 11 w 15"/>
                  <a:gd name="T35" fmla="*/ 3 h 16"/>
                  <a:gd name="T36" fmla="*/ 14 w 15"/>
                  <a:gd name="T37" fmla="*/ 1 h 16"/>
                  <a:gd name="T38" fmla="*/ 15 w 15"/>
                  <a:gd name="T39" fmla="*/ 0 h 16"/>
                  <a:gd name="T40" fmla="*/ 15 w 15"/>
                  <a:gd name="T4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" h="16">
                    <a:moveTo>
                      <a:pt x="0" y="16"/>
                    </a:moveTo>
                    <a:lnTo>
                      <a:pt x="1" y="16"/>
                    </a:lnTo>
                    <a:lnTo>
                      <a:pt x="2" y="15"/>
                    </a:lnTo>
                    <a:lnTo>
                      <a:pt x="3" y="14"/>
                    </a:lnTo>
                    <a:lnTo>
                      <a:pt x="4" y="12"/>
                    </a:lnTo>
                    <a:lnTo>
                      <a:pt x="5" y="12"/>
                    </a:lnTo>
                    <a:lnTo>
                      <a:pt x="6" y="10"/>
                    </a:lnTo>
                    <a:lnTo>
                      <a:pt x="7" y="10"/>
                    </a:lnTo>
                    <a:lnTo>
                      <a:pt x="9" y="9"/>
                    </a:lnTo>
                    <a:lnTo>
                      <a:pt x="10" y="9"/>
                    </a:lnTo>
                    <a:lnTo>
                      <a:pt x="11" y="8"/>
                    </a:lnTo>
                    <a:lnTo>
                      <a:pt x="11" y="7"/>
                    </a:lnTo>
                    <a:lnTo>
                      <a:pt x="11" y="6"/>
                    </a:lnTo>
                    <a:lnTo>
                      <a:pt x="9" y="7"/>
                    </a:lnTo>
                    <a:lnTo>
                      <a:pt x="7" y="7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1" y="3"/>
                    </a:lnTo>
                    <a:lnTo>
                      <a:pt x="14" y="1"/>
                    </a:lnTo>
                    <a:lnTo>
                      <a:pt x="15" y="0"/>
                    </a:lnTo>
                    <a:lnTo>
                      <a:pt x="15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39" name="Freeform 1973">
                <a:extLst>
                  <a:ext uri="{FF2B5EF4-FFF2-40B4-BE49-F238E27FC236}">
                    <a16:creationId xmlns:a16="http://schemas.microsoft.com/office/drawing/2014/main" id="{00000000-0008-0000-0300-00000F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" y="458"/>
                <a:ext cx="3" cy="7"/>
              </a:xfrm>
              <a:custGeom>
                <a:avLst/>
                <a:gdLst>
                  <a:gd name="T0" fmla="*/ 3 w 3"/>
                  <a:gd name="T1" fmla="*/ 0 h 7"/>
                  <a:gd name="T2" fmla="*/ 3 w 3"/>
                  <a:gd name="T3" fmla="*/ 1 h 7"/>
                  <a:gd name="T4" fmla="*/ 3 w 3"/>
                  <a:gd name="T5" fmla="*/ 2 h 7"/>
                  <a:gd name="T6" fmla="*/ 2 w 3"/>
                  <a:gd name="T7" fmla="*/ 3 h 7"/>
                  <a:gd name="T8" fmla="*/ 0 w 3"/>
                  <a:gd name="T9" fmla="*/ 7 h 7"/>
                  <a:gd name="T10" fmla="*/ 0 w 3"/>
                  <a:gd name="T1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7">
                    <a:moveTo>
                      <a:pt x="3" y="0"/>
                    </a:move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0" y="7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40" name="Freeform 1974">
                <a:extLst>
                  <a:ext uri="{FF2B5EF4-FFF2-40B4-BE49-F238E27FC236}">
                    <a16:creationId xmlns:a16="http://schemas.microsoft.com/office/drawing/2014/main" id="{00000000-0008-0000-0300-000010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" y="465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41" name="Freeform 1975">
                <a:extLst>
                  <a:ext uri="{FF2B5EF4-FFF2-40B4-BE49-F238E27FC236}">
                    <a16:creationId xmlns:a16="http://schemas.microsoft.com/office/drawing/2014/main" id="{00000000-0008-0000-0300-000011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" y="466"/>
                <a:ext cx="14" cy="15"/>
              </a:xfrm>
              <a:custGeom>
                <a:avLst/>
                <a:gdLst>
                  <a:gd name="T0" fmla="*/ 2 w 14"/>
                  <a:gd name="T1" fmla="*/ 15 h 15"/>
                  <a:gd name="T2" fmla="*/ 1 w 14"/>
                  <a:gd name="T3" fmla="*/ 13 h 15"/>
                  <a:gd name="T4" fmla="*/ 0 w 14"/>
                  <a:gd name="T5" fmla="*/ 11 h 15"/>
                  <a:gd name="T6" fmla="*/ 2 w 14"/>
                  <a:gd name="T7" fmla="*/ 12 h 15"/>
                  <a:gd name="T8" fmla="*/ 3 w 14"/>
                  <a:gd name="T9" fmla="*/ 13 h 15"/>
                  <a:gd name="T10" fmla="*/ 4 w 14"/>
                  <a:gd name="T11" fmla="*/ 13 h 15"/>
                  <a:gd name="T12" fmla="*/ 6 w 14"/>
                  <a:gd name="T13" fmla="*/ 12 h 15"/>
                  <a:gd name="T14" fmla="*/ 4 w 14"/>
                  <a:gd name="T15" fmla="*/ 11 h 15"/>
                  <a:gd name="T16" fmla="*/ 3 w 14"/>
                  <a:gd name="T17" fmla="*/ 10 h 15"/>
                  <a:gd name="T18" fmla="*/ 6 w 14"/>
                  <a:gd name="T19" fmla="*/ 9 h 15"/>
                  <a:gd name="T20" fmla="*/ 6 w 14"/>
                  <a:gd name="T21" fmla="*/ 6 h 15"/>
                  <a:gd name="T22" fmla="*/ 8 w 14"/>
                  <a:gd name="T23" fmla="*/ 5 h 15"/>
                  <a:gd name="T24" fmla="*/ 9 w 14"/>
                  <a:gd name="T25" fmla="*/ 5 h 15"/>
                  <a:gd name="T26" fmla="*/ 8 w 14"/>
                  <a:gd name="T27" fmla="*/ 3 h 15"/>
                  <a:gd name="T28" fmla="*/ 11 w 14"/>
                  <a:gd name="T29" fmla="*/ 1 h 15"/>
                  <a:gd name="T30" fmla="*/ 11 w 14"/>
                  <a:gd name="T31" fmla="*/ 0 h 15"/>
                  <a:gd name="T32" fmla="*/ 11 w 14"/>
                  <a:gd name="T33" fmla="*/ 1 h 15"/>
                  <a:gd name="T34" fmla="*/ 12 w 14"/>
                  <a:gd name="T35" fmla="*/ 2 h 15"/>
                  <a:gd name="T36" fmla="*/ 14 w 14"/>
                  <a:gd name="T3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" h="15">
                    <a:moveTo>
                      <a:pt x="2" y="15"/>
                    </a:moveTo>
                    <a:lnTo>
                      <a:pt x="1" y="13"/>
                    </a:lnTo>
                    <a:lnTo>
                      <a:pt x="0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6" y="12"/>
                    </a:lnTo>
                    <a:lnTo>
                      <a:pt x="4" y="11"/>
                    </a:lnTo>
                    <a:lnTo>
                      <a:pt x="3" y="10"/>
                    </a:lnTo>
                    <a:lnTo>
                      <a:pt x="6" y="9"/>
                    </a:lnTo>
                    <a:lnTo>
                      <a:pt x="6" y="6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8" y="3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2" y="2"/>
                    </a:lnTo>
                    <a:lnTo>
                      <a:pt x="1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42" name="Freeform 1976">
                <a:extLst>
                  <a:ext uri="{FF2B5EF4-FFF2-40B4-BE49-F238E27FC236}">
                    <a16:creationId xmlns:a16="http://schemas.microsoft.com/office/drawing/2014/main" id="{00000000-0008-0000-0300-000012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" y="48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43" name="Freeform 1977">
                <a:extLst>
                  <a:ext uri="{FF2B5EF4-FFF2-40B4-BE49-F238E27FC236}">
                    <a16:creationId xmlns:a16="http://schemas.microsoft.com/office/drawing/2014/main" id="{00000000-0008-0000-0300-000013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" y="482"/>
                <a:ext cx="5" cy="3"/>
              </a:xfrm>
              <a:custGeom>
                <a:avLst/>
                <a:gdLst>
                  <a:gd name="T0" fmla="*/ 5 w 5"/>
                  <a:gd name="T1" fmla="*/ 3 h 3"/>
                  <a:gd name="T2" fmla="*/ 4 w 5"/>
                  <a:gd name="T3" fmla="*/ 3 h 3"/>
                  <a:gd name="T4" fmla="*/ 2 w 5"/>
                  <a:gd name="T5" fmla="*/ 2 h 3"/>
                  <a:gd name="T6" fmla="*/ 0 w 5"/>
                  <a:gd name="T7" fmla="*/ 2 h 3"/>
                  <a:gd name="T8" fmla="*/ 0 w 5"/>
                  <a:gd name="T9" fmla="*/ 1 h 3"/>
                  <a:gd name="T10" fmla="*/ 2 w 5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3">
                    <a:moveTo>
                      <a:pt x="5" y="3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44" name="Freeform 1978">
                <a:extLst>
                  <a:ext uri="{FF2B5EF4-FFF2-40B4-BE49-F238E27FC236}">
                    <a16:creationId xmlns:a16="http://schemas.microsoft.com/office/drawing/2014/main" id="{00000000-0008-0000-0300-000014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" y="481"/>
                <a:ext cx="3" cy="5"/>
              </a:xfrm>
              <a:custGeom>
                <a:avLst/>
                <a:gdLst>
                  <a:gd name="T0" fmla="*/ 1 w 3"/>
                  <a:gd name="T1" fmla="*/ 5 h 5"/>
                  <a:gd name="T2" fmla="*/ 0 w 3"/>
                  <a:gd name="T3" fmla="*/ 5 h 5"/>
                  <a:gd name="T4" fmla="*/ 1 w 3"/>
                  <a:gd name="T5" fmla="*/ 3 h 5"/>
                  <a:gd name="T6" fmla="*/ 3 w 3"/>
                  <a:gd name="T7" fmla="*/ 1 h 5"/>
                  <a:gd name="T8" fmla="*/ 3 w 3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lnTo>
                      <a:pt x="0" y="5"/>
                    </a:lnTo>
                    <a:lnTo>
                      <a:pt x="1" y="3"/>
                    </a:lnTo>
                    <a:lnTo>
                      <a:pt x="3" y="1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45" name="Freeform 1979">
                <a:extLst>
                  <a:ext uri="{FF2B5EF4-FFF2-40B4-BE49-F238E27FC236}">
                    <a16:creationId xmlns:a16="http://schemas.microsoft.com/office/drawing/2014/main" id="{00000000-0008-0000-0300-000015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" y="485"/>
                <a:ext cx="9" cy="7"/>
              </a:xfrm>
              <a:custGeom>
                <a:avLst/>
                <a:gdLst>
                  <a:gd name="T0" fmla="*/ 0 w 9"/>
                  <a:gd name="T1" fmla="*/ 7 h 7"/>
                  <a:gd name="T2" fmla="*/ 1 w 9"/>
                  <a:gd name="T3" fmla="*/ 7 h 7"/>
                  <a:gd name="T4" fmla="*/ 3 w 9"/>
                  <a:gd name="T5" fmla="*/ 6 h 7"/>
                  <a:gd name="T6" fmla="*/ 6 w 9"/>
                  <a:gd name="T7" fmla="*/ 4 h 7"/>
                  <a:gd name="T8" fmla="*/ 7 w 9"/>
                  <a:gd name="T9" fmla="*/ 5 h 7"/>
                  <a:gd name="T10" fmla="*/ 9 w 9"/>
                  <a:gd name="T11" fmla="*/ 5 h 7"/>
                  <a:gd name="T12" fmla="*/ 8 w 9"/>
                  <a:gd name="T13" fmla="*/ 3 h 7"/>
                  <a:gd name="T14" fmla="*/ 7 w 9"/>
                  <a:gd name="T15" fmla="*/ 2 h 7"/>
                  <a:gd name="T16" fmla="*/ 5 w 9"/>
                  <a:gd name="T17" fmla="*/ 2 h 7"/>
                  <a:gd name="T18" fmla="*/ 5 w 9"/>
                  <a:gd name="T19" fmla="*/ 0 h 7"/>
                  <a:gd name="T20" fmla="*/ 2 w 9"/>
                  <a:gd name="T2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" h="7">
                    <a:moveTo>
                      <a:pt x="0" y="7"/>
                    </a:moveTo>
                    <a:lnTo>
                      <a:pt x="1" y="7"/>
                    </a:lnTo>
                    <a:lnTo>
                      <a:pt x="3" y="6"/>
                    </a:lnTo>
                    <a:lnTo>
                      <a:pt x="6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2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46" name="Freeform 1980">
                <a:extLst>
                  <a:ext uri="{FF2B5EF4-FFF2-40B4-BE49-F238E27FC236}">
                    <a16:creationId xmlns:a16="http://schemas.microsoft.com/office/drawing/2014/main" id="{00000000-0008-0000-0300-000016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" y="491"/>
                <a:ext cx="3" cy="2"/>
              </a:xfrm>
              <a:custGeom>
                <a:avLst/>
                <a:gdLst>
                  <a:gd name="T0" fmla="*/ 1 w 3"/>
                  <a:gd name="T1" fmla="*/ 2 h 2"/>
                  <a:gd name="T2" fmla="*/ 0 w 3"/>
                  <a:gd name="T3" fmla="*/ 1 h 2"/>
                  <a:gd name="T4" fmla="*/ 0 w 3"/>
                  <a:gd name="T5" fmla="*/ 0 h 2"/>
                  <a:gd name="T6" fmla="*/ 2 w 3"/>
                  <a:gd name="T7" fmla="*/ 0 h 2"/>
                  <a:gd name="T8" fmla="*/ 3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47" name="Freeform 1981">
                <a:extLst>
                  <a:ext uri="{FF2B5EF4-FFF2-40B4-BE49-F238E27FC236}">
                    <a16:creationId xmlns:a16="http://schemas.microsoft.com/office/drawing/2014/main" id="{00000000-0008-0000-0300-000017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" y="490"/>
                <a:ext cx="2" cy="4"/>
              </a:xfrm>
              <a:custGeom>
                <a:avLst/>
                <a:gdLst>
                  <a:gd name="T0" fmla="*/ 2 w 2"/>
                  <a:gd name="T1" fmla="*/ 0 h 4"/>
                  <a:gd name="T2" fmla="*/ 1 w 2"/>
                  <a:gd name="T3" fmla="*/ 1 h 4"/>
                  <a:gd name="T4" fmla="*/ 0 w 2"/>
                  <a:gd name="T5" fmla="*/ 3 h 4"/>
                  <a:gd name="T6" fmla="*/ 0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48" name="Freeform 1982">
                <a:extLst>
                  <a:ext uri="{FF2B5EF4-FFF2-40B4-BE49-F238E27FC236}">
                    <a16:creationId xmlns:a16="http://schemas.microsoft.com/office/drawing/2014/main" id="{00000000-0008-0000-0300-000018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" y="493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0 w 3"/>
                  <a:gd name="T3" fmla="*/ 2 h 2"/>
                  <a:gd name="T4" fmla="*/ 2 w 3"/>
                  <a:gd name="T5" fmla="*/ 1 h 2"/>
                  <a:gd name="T6" fmla="*/ 3 w 3"/>
                  <a:gd name="T7" fmla="*/ 0 h 2"/>
                  <a:gd name="T8" fmla="*/ 3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0" y="2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49" name="Freeform 1983">
                <a:extLst>
                  <a:ext uri="{FF2B5EF4-FFF2-40B4-BE49-F238E27FC236}">
                    <a16:creationId xmlns:a16="http://schemas.microsoft.com/office/drawing/2014/main" id="{00000000-0008-0000-0300-000019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" y="488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0 w 7"/>
                  <a:gd name="T3" fmla="*/ 6 h 7"/>
                  <a:gd name="T4" fmla="*/ 0 w 7"/>
                  <a:gd name="T5" fmla="*/ 5 h 7"/>
                  <a:gd name="T6" fmla="*/ 1 w 7"/>
                  <a:gd name="T7" fmla="*/ 3 h 7"/>
                  <a:gd name="T8" fmla="*/ 5 w 7"/>
                  <a:gd name="T9" fmla="*/ 1 h 7"/>
                  <a:gd name="T10" fmla="*/ 6 w 7"/>
                  <a:gd name="T11" fmla="*/ 0 h 7"/>
                  <a:gd name="T12" fmla="*/ 7 w 7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0" y="6"/>
                    </a:lnTo>
                    <a:lnTo>
                      <a:pt x="0" y="5"/>
                    </a:lnTo>
                    <a:lnTo>
                      <a:pt x="1" y="3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7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50" name="Freeform 1984">
                <a:extLst>
                  <a:ext uri="{FF2B5EF4-FFF2-40B4-BE49-F238E27FC236}">
                    <a16:creationId xmlns:a16="http://schemas.microsoft.com/office/drawing/2014/main" id="{00000000-0008-0000-0300-00001A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" y="494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5 w 5"/>
                  <a:gd name="T3" fmla="*/ 0 h 2"/>
                  <a:gd name="T4" fmla="*/ 3 w 5"/>
                  <a:gd name="T5" fmla="*/ 1 h 2"/>
                  <a:gd name="T6" fmla="*/ 2 w 5"/>
                  <a:gd name="T7" fmla="*/ 2 h 2"/>
                  <a:gd name="T8" fmla="*/ 0 w 5"/>
                  <a:gd name="T9" fmla="*/ 2 h 2"/>
                  <a:gd name="T10" fmla="*/ 0 w 5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51" name="Freeform 1985">
                <a:extLst>
                  <a:ext uri="{FF2B5EF4-FFF2-40B4-BE49-F238E27FC236}">
                    <a16:creationId xmlns:a16="http://schemas.microsoft.com/office/drawing/2014/main" id="{00000000-0008-0000-0300-00001B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" y="494"/>
                <a:ext cx="5" cy="3"/>
              </a:xfrm>
              <a:custGeom>
                <a:avLst/>
                <a:gdLst>
                  <a:gd name="T0" fmla="*/ 0 w 5"/>
                  <a:gd name="T1" fmla="*/ 3 h 3"/>
                  <a:gd name="T2" fmla="*/ 1 w 5"/>
                  <a:gd name="T3" fmla="*/ 2 h 3"/>
                  <a:gd name="T4" fmla="*/ 3 w 5"/>
                  <a:gd name="T5" fmla="*/ 1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lnTo>
                      <a:pt x="1" y="2"/>
                    </a:lnTo>
                    <a:lnTo>
                      <a:pt x="3" y="1"/>
                    </a:lnTo>
                    <a:lnTo>
                      <a:pt x="5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52" name="Freeform 1986">
                <a:extLst>
                  <a:ext uri="{FF2B5EF4-FFF2-40B4-BE49-F238E27FC236}">
                    <a16:creationId xmlns:a16="http://schemas.microsoft.com/office/drawing/2014/main" id="{00000000-0008-0000-0300-00001C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" y="497"/>
                <a:ext cx="3" cy="0"/>
              </a:xfrm>
              <a:custGeom>
                <a:avLst/>
                <a:gdLst>
                  <a:gd name="T0" fmla="*/ 0 w 3"/>
                  <a:gd name="T1" fmla="*/ 1 w 3"/>
                  <a:gd name="T2" fmla="*/ 2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53" name="Freeform 1987">
                <a:extLst>
                  <a:ext uri="{FF2B5EF4-FFF2-40B4-BE49-F238E27FC236}">
                    <a16:creationId xmlns:a16="http://schemas.microsoft.com/office/drawing/2014/main" id="{00000000-0008-0000-0300-00001D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" y="494"/>
                <a:ext cx="15" cy="8"/>
              </a:xfrm>
              <a:custGeom>
                <a:avLst/>
                <a:gdLst>
                  <a:gd name="T0" fmla="*/ 6 w 15"/>
                  <a:gd name="T1" fmla="*/ 8 h 8"/>
                  <a:gd name="T2" fmla="*/ 15 w 15"/>
                  <a:gd name="T3" fmla="*/ 7 h 8"/>
                  <a:gd name="T4" fmla="*/ 15 w 15"/>
                  <a:gd name="T5" fmla="*/ 4 h 8"/>
                  <a:gd name="T6" fmla="*/ 15 w 15"/>
                  <a:gd name="T7" fmla="*/ 3 h 8"/>
                  <a:gd name="T8" fmla="*/ 15 w 15"/>
                  <a:gd name="T9" fmla="*/ 1 h 8"/>
                  <a:gd name="T10" fmla="*/ 14 w 15"/>
                  <a:gd name="T11" fmla="*/ 0 h 8"/>
                  <a:gd name="T12" fmla="*/ 8 w 15"/>
                  <a:gd name="T13" fmla="*/ 5 h 8"/>
                  <a:gd name="T14" fmla="*/ 0 w 15"/>
                  <a:gd name="T15" fmla="*/ 6 h 8"/>
                  <a:gd name="T16" fmla="*/ 0 w 15"/>
                  <a:gd name="T17" fmla="*/ 7 h 8"/>
                  <a:gd name="T18" fmla="*/ 6 w 15"/>
                  <a:gd name="T1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8">
                    <a:moveTo>
                      <a:pt x="6" y="8"/>
                    </a:moveTo>
                    <a:lnTo>
                      <a:pt x="15" y="7"/>
                    </a:lnTo>
                    <a:lnTo>
                      <a:pt x="15" y="4"/>
                    </a:lnTo>
                    <a:lnTo>
                      <a:pt x="15" y="3"/>
                    </a:lnTo>
                    <a:lnTo>
                      <a:pt x="15" y="1"/>
                    </a:lnTo>
                    <a:lnTo>
                      <a:pt x="14" y="0"/>
                    </a:lnTo>
                    <a:lnTo>
                      <a:pt x="8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6" y="8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54" name="Freeform 1988">
                <a:extLst>
                  <a:ext uri="{FF2B5EF4-FFF2-40B4-BE49-F238E27FC236}">
                    <a16:creationId xmlns:a16="http://schemas.microsoft.com/office/drawing/2014/main" id="{00000000-0008-0000-0300-00001E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" y="499"/>
                <a:ext cx="6" cy="4"/>
              </a:xfrm>
              <a:custGeom>
                <a:avLst/>
                <a:gdLst>
                  <a:gd name="T0" fmla="*/ 2 w 6"/>
                  <a:gd name="T1" fmla="*/ 4 h 4"/>
                  <a:gd name="T2" fmla="*/ 4 w 6"/>
                  <a:gd name="T3" fmla="*/ 3 h 4"/>
                  <a:gd name="T4" fmla="*/ 4 w 6"/>
                  <a:gd name="T5" fmla="*/ 2 h 4"/>
                  <a:gd name="T6" fmla="*/ 4 w 6"/>
                  <a:gd name="T7" fmla="*/ 1 h 4"/>
                  <a:gd name="T8" fmla="*/ 5 w 6"/>
                  <a:gd name="T9" fmla="*/ 0 h 4"/>
                  <a:gd name="T10" fmla="*/ 6 w 6"/>
                  <a:gd name="T11" fmla="*/ 0 h 4"/>
                  <a:gd name="T12" fmla="*/ 3 w 6"/>
                  <a:gd name="T13" fmla="*/ 0 h 4"/>
                  <a:gd name="T14" fmla="*/ 0 w 6"/>
                  <a:gd name="T1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4" y="3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55" name="Freeform 1989">
                <a:extLst>
                  <a:ext uri="{FF2B5EF4-FFF2-40B4-BE49-F238E27FC236}">
                    <a16:creationId xmlns:a16="http://schemas.microsoft.com/office/drawing/2014/main" id="{00000000-0008-0000-0300-00001F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" y="495"/>
                <a:ext cx="11" cy="10"/>
              </a:xfrm>
              <a:custGeom>
                <a:avLst/>
                <a:gdLst>
                  <a:gd name="T0" fmla="*/ 11 w 11"/>
                  <a:gd name="T1" fmla="*/ 5 h 10"/>
                  <a:gd name="T2" fmla="*/ 9 w 11"/>
                  <a:gd name="T3" fmla="*/ 7 h 10"/>
                  <a:gd name="T4" fmla="*/ 8 w 11"/>
                  <a:gd name="T5" fmla="*/ 7 h 10"/>
                  <a:gd name="T6" fmla="*/ 6 w 11"/>
                  <a:gd name="T7" fmla="*/ 8 h 10"/>
                  <a:gd name="T8" fmla="*/ 4 w 11"/>
                  <a:gd name="T9" fmla="*/ 8 h 10"/>
                  <a:gd name="T10" fmla="*/ 3 w 11"/>
                  <a:gd name="T11" fmla="*/ 9 h 10"/>
                  <a:gd name="T12" fmla="*/ 0 w 11"/>
                  <a:gd name="T13" fmla="*/ 10 h 10"/>
                  <a:gd name="T14" fmla="*/ 1 w 11"/>
                  <a:gd name="T15" fmla="*/ 5 h 10"/>
                  <a:gd name="T16" fmla="*/ 5 w 11"/>
                  <a:gd name="T17" fmla="*/ 5 h 10"/>
                  <a:gd name="T18" fmla="*/ 7 w 11"/>
                  <a:gd name="T19" fmla="*/ 4 h 10"/>
                  <a:gd name="T20" fmla="*/ 6 w 11"/>
                  <a:gd name="T21" fmla="*/ 3 h 10"/>
                  <a:gd name="T22" fmla="*/ 1 w 11"/>
                  <a:gd name="T23" fmla="*/ 3 h 10"/>
                  <a:gd name="T24" fmla="*/ 3 w 11"/>
                  <a:gd name="T25" fmla="*/ 0 h 10"/>
                  <a:gd name="T26" fmla="*/ 6 w 11"/>
                  <a:gd name="T27" fmla="*/ 0 h 10"/>
                  <a:gd name="T28" fmla="*/ 8 w 11"/>
                  <a:gd name="T2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" h="10">
                    <a:moveTo>
                      <a:pt x="11" y="5"/>
                    </a:moveTo>
                    <a:lnTo>
                      <a:pt x="9" y="7"/>
                    </a:lnTo>
                    <a:lnTo>
                      <a:pt x="8" y="7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3" y="9"/>
                    </a:lnTo>
                    <a:lnTo>
                      <a:pt x="0" y="10"/>
                    </a:lnTo>
                    <a:lnTo>
                      <a:pt x="1" y="5"/>
                    </a:lnTo>
                    <a:lnTo>
                      <a:pt x="5" y="5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1" y="3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8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56" name="Freeform 1990">
                <a:extLst>
                  <a:ext uri="{FF2B5EF4-FFF2-40B4-BE49-F238E27FC236}">
                    <a16:creationId xmlns:a16="http://schemas.microsoft.com/office/drawing/2014/main" id="{00000000-0008-0000-0300-000020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" y="490"/>
                <a:ext cx="9" cy="15"/>
              </a:xfrm>
              <a:custGeom>
                <a:avLst/>
                <a:gdLst>
                  <a:gd name="T0" fmla="*/ 0 w 9"/>
                  <a:gd name="T1" fmla="*/ 15 h 15"/>
                  <a:gd name="T2" fmla="*/ 0 w 9"/>
                  <a:gd name="T3" fmla="*/ 15 h 15"/>
                  <a:gd name="T4" fmla="*/ 2 w 9"/>
                  <a:gd name="T5" fmla="*/ 13 h 15"/>
                  <a:gd name="T6" fmla="*/ 3 w 9"/>
                  <a:gd name="T7" fmla="*/ 12 h 15"/>
                  <a:gd name="T8" fmla="*/ 5 w 9"/>
                  <a:gd name="T9" fmla="*/ 12 h 15"/>
                  <a:gd name="T10" fmla="*/ 8 w 9"/>
                  <a:gd name="T11" fmla="*/ 11 h 15"/>
                  <a:gd name="T12" fmla="*/ 9 w 9"/>
                  <a:gd name="T13" fmla="*/ 10 h 15"/>
                  <a:gd name="T14" fmla="*/ 9 w 9"/>
                  <a:gd name="T15" fmla="*/ 8 h 15"/>
                  <a:gd name="T16" fmla="*/ 9 w 9"/>
                  <a:gd name="T17" fmla="*/ 8 h 15"/>
                  <a:gd name="T18" fmla="*/ 8 w 9"/>
                  <a:gd name="T19" fmla="*/ 7 h 15"/>
                  <a:gd name="T20" fmla="*/ 7 w 9"/>
                  <a:gd name="T21" fmla="*/ 7 h 15"/>
                  <a:gd name="T22" fmla="*/ 6 w 9"/>
                  <a:gd name="T23" fmla="*/ 7 h 15"/>
                  <a:gd name="T24" fmla="*/ 5 w 9"/>
                  <a:gd name="T25" fmla="*/ 6 h 15"/>
                  <a:gd name="T26" fmla="*/ 7 w 9"/>
                  <a:gd name="T27" fmla="*/ 5 h 15"/>
                  <a:gd name="T28" fmla="*/ 8 w 9"/>
                  <a:gd name="T29" fmla="*/ 4 h 15"/>
                  <a:gd name="T30" fmla="*/ 8 w 9"/>
                  <a:gd name="T31" fmla="*/ 3 h 15"/>
                  <a:gd name="T32" fmla="*/ 8 w 9"/>
                  <a:gd name="T33" fmla="*/ 0 h 15"/>
                  <a:gd name="T34" fmla="*/ 8 w 9"/>
                  <a:gd name="T35" fmla="*/ 0 h 15"/>
                  <a:gd name="T36" fmla="*/ 7 w 9"/>
                  <a:gd name="T37" fmla="*/ 0 h 15"/>
                  <a:gd name="T38" fmla="*/ 7 w 9"/>
                  <a:gd name="T3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" h="15">
                    <a:moveTo>
                      <a:pt x="0" y="15"/>
                    </a:moveTo>
                    <a:lnTo>
                      <a:pt x="0" y="15"/>
                    </a:lnTo>
                    <a:lnTo>
                      <a:pt x="2" y="13"/>
                    </a:lnTo>
                    <a:lnTo>
                      <a:pt x="3" y="12"/>
                    </a:lnTo>
                    <a:lnTo>
                      <a:pt x="5" y="12"/>
                    </a:lnTo>
                    <a:lnTo>
                      <a:pt x="8" y="11"/>
                    </a:lnTo>
                    <a:lnTo>
                      <a:pt x="9" y="10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8" y="7"/>
                    </a:lnTo>
                    <a:lnTo>
                      <a:pt x="7" y="7"/>
                    </a:lnTo>
                    <a:lnTo>
                      <a:pt x="6" y="7"/>
                    </a:lnTo>
                    <a:lnTo>
                      <a:pt x="5" y="6"/>
                    </a:lnTo>
                    <a:lnTo>
                      <a:pt x="7" y="5"/>
                    </a:lnTo>
                    <a:lnTo>
                      <a:pt x="8" y="4"/>
                    </a:lnTo>
                    <a:lnTo>
                      <a:pt x="8" y="3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57" name="Freeform 1991">
                <a:extLst>
                  <a:ext uri="{FF2B5EF4-FFF2-40B4-BE49-F238E27FC236}">
                    <a16:creationId xmlns:a16="http://schemas.microsoft.com/office/drawing/2014/main" id="{00000000-0008-0000-0300-000021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" y="492"/>
                <a:ext cx="10" cy="13"/>
              </a:xfrm>
              <a:custGeom>
                <a:avLst/>
                <a:gdLst>
                  <a:gd name="T0" fmla="*/ 6 w 10"/>
                  <a:gd name="T1" fmla="*/ 2 h 13"/>
                  <a:gd name="T2" fmla="*/ 7 w 10"/>
                  <a:gd name="T3" fmla="*/ 2 h 13"/>
                  <a:gd name="T4" fmla="*/ 8 w 10"/>
                  <a:gd name="T5" fmla="*/ 1 h 13"/>
                  <a:gd name="T6" fmla="*/ 8 w 10"/>
                  <a:gd name="T7" fmla="*/ 1 h 13"/>
                  <a:gd name="T8" fmla="*/ 9 w 10"/>
                  <a:gd name="T9" fmla="*/ 0 h 13"/>
                  <a:gd name="T10" fmla="*/ 10 w 10"/>
                  <a:gd name="T11" fmla="*/ 1 h 13"/>
                  <a:gd name="T12" fmla="*/ 10 w 10"/>
                  <a:gd name="T13" fmla="*/ 3 h 13"/>
                  <a:gd name="T14" fmla="*/ 10 w 10"/>
                  <a:gd name="T15" fmla="*/ 5 h 13"/>
                  <a:gd name="T16" fmla="*/ 10 w 10"/>
                  <a:gd name="T17" fmla="*/ 5 h 13"/>
                  <a:gd name="T18" fmla="*/ 9 w 10"/>
                  <a:gd name="T19" fmla="*/ 6 h 13"/>
                  <a:gd name="T20" fmla="*/ 8 w 10"/>
                  <a:gd name="T21" fmla="*/ 7 h 13"/>
                  <a:gd name="T22" fmla="*/ 7 w 10"/>
                  <a:gd name="T23" fmla="*/ 9 h 13"/>
                  <a:gd name="T24" fmla="*/ 6 w 10"/>
                  <a:gd name="T25" fmla="*/ 10 h 13"/>
                  <a:gd name="T26" fmla="*/ 5 w 10"/>
                  <a:gd name="T27" fmla="*/ 11 h 13"/>
                  <a:gd name="T28" fmla="*/ 4 w 10"/>
                  <a:gd name="T29" fmla="*/ 12 h 13"/>
                  <a:gd name="T30" fmla="*/ 2 w 10"/>
                  <a:gd name="T31" fmla="*/ 12 h 13"/>
                  <a:gd name="T32" fmla="*/ 0 w 10"/>
                  <a:gd name="T33" fmla="*/ 13 h 13"/>
                  <a:gd name="T34" fmla="*/ 0 w 10"/>
                  <a:gd name="T3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" h="13">
                    <a:moveTo>
                      <a:pt x="6" y="2"/>
                    </a:moveTo>
                    <a:lnTo>
                      <a:pt x="7" y="2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0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6"/>
                    </a:lnTo>
                    <a:lnTo>
                      <a:pt x="8" y="7"/>
                    </a:lnTo>
                    <a:lnTo>
                      <a:pt x="7" y="9"/>
                    </a:lnTo>
                    <a:lnTo>
                      <a:pt x="6" y="10"/>
                    </a:lnTo>
                    <a:lnTo>
                      <a:pt x="5" y="11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3"/>
                    </a:lnTo>
                    <a:lnTo>
                      <a:pt x="0" y="1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58" name="Freeform 1992">
                <a:extLst>
                  <a:ext uri="{FF2B5EF4-FFF2-40B4-BE49-F238E27FC236}">
                    <a16:creationId xmlns:a16="http://schemas.microsoft.com/office/drawing/2014/main" id="{00000000-0008-0000-0300-000022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" y="503"/>
                <a:ext cx="5" cy="3"/>
              </a:xfrm>
              <a:custGeom>
                <a:avLst/>
                <a:gdLst>
                  <a:gd name="T0" fmla="*/ 0 w 5"/>
                  <a:gd name="T1" fmla="*/ 3 h 3"/>
                  <a:gd name="T2" fmla="*/ 0 w 5"/>
                  <a:gd name="T3" fmla="*/ 2 h 3"/>
                  <a:gd name="T4" fmla="*/ 1 w 5"/>
                  <a:gd name="T5" fmla="*/ 0 h 3"/>
                  <a:gd name="T6" fmla="*/ 5 w 5"/>
                  <a:gd name="T7" fmla="*/ 0 h 3"/>
                  <a:gd name="T8" fmla="*/ 5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5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59" name="Freeform 1993">
                <a:extLst>
                  <a:ext uri="{FF2B5EF4-FFF2-40B4-BE49-F238E27FC236}">
                    <a16:creationId xmlns:a16="http://schemas.microsoft.com/office/drawing/2014/main" id="{00000000-0008-0000-0300-000023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" y="505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1 w 3"/>
                  <a:gd name="T3" fmla="*/ 2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1" y="2"/>
                    </a:lnTo>
                    <a:lnTo>
                      <a:pt x="0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60" name="Freeform 1994">
                <a:extLst>
                  <a:ext uri="{FF2B5EF4-FFF2-40B4-BE49-F238E27FC236}">
                    <a16:creationId xmlns:a16="http://schemas.microsoft.com/office/drawing/2014/main" id="{00000000-0008-0000-0300-000024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" y="504"/>
                <a:ext cx="10" cy="4"/>
              </a:xfrm>
              <a:custGeom>
                <a:avLst/>
                <a:gdLst>
                  <a:gd name="T0" fmla="*/ 10 w 10"/>
                  <a:gd name="T1" fmla="*/ 1 h 4"/>
                  <a:gd name="T2" fmla="*/ 10 w 10"/>
                  <a:gd name="T3" fmla="*/ 0 h 4"/>
                  <a:gd name="T4" fmla="*/ 9 w 10"/>
                  <a:gd name="T5" fmla="*/ 3 h 4"/>
                  <a:gd name="T6" fmla="*/ 7 w 10"/>
                  <a:gd name="T7" fmla="*/ 3 h 4"/>
                  <a:gd name="T8" fmla="*/ 7 w 10"/>
                  <a:gd name="T9" fmla="*/ 1 h 4"/>
                  <a:gd name="T10" fmla="*/ 0 w 10"/>
                  <a:gd name="T11" fmla="*/ 2 h 4"/>
                  <a:gd name="T12" fmla="*/ 2 w 10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4">
                    <a:moveTo>
                      <a:pt x="10" y="1"/>
                    </a:moveTo>
                    <a:lnTo>
                      <a:pt x="10" y="0"/>
                    </a:lnTo>
                    <a:lnTo>
                      <a:pt x="9" y="3"/>
                    </a:lnTo>
                    <a:lnTo>
                      <a:pt x="7" y="3"/>
                    </a:lnTo>
                    <a:lnTo>
                      <a:pt x="7" y="1"/>
                    </a:lnTo>
                    <a:lnTo>
                      <a:pt x="0" y="2"/>
                    </a:lnTo>
                    <a:lnTo>
                      <a:pt x="2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61" name="Freeform 1995">
                <a:extLst>
                  <a:ext uri="{FF2B5EF4-FFF2-40B4-BE49-F238E27FC236}">
                    <a16:creationId xmlns:a16="http://schemas.microsoft.com/office/drawing/2014/main" id="{00000000-0008-0000-0300-000025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" y="508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62" name="Freeform 1996">
                <a:extLst>
                  <a:ext uri="{FF2B5EF4-FFF2-40B4-BE49-F238E27FC236}">
                    <a16:creationId xmlns:a16="http://schemas.microsoft.com/office/drawing/2014/main" id="{00000000-0008-0000-0300-000026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" y="508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63" name="Freeform 1997">
                <a:extLst>
                  <a:ext uri="{FF2B5EF4-FFF2-40B4-BE49-F238E27FC236}">
                    <a16:creationId xmlns:a16="http://schemas.microsoft.com/office/drawing/2014/main" id="{00000000-0008-0000-0300-000027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" y="506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3 w 3"/>
                  <a:gd name="T3" fmla="*/ 4 h 4"/>
                  <a:gd name="T4" fmla="*/ 1 w 3"/>
                  <a:gd name="T5" fmla="*/ 4 h 4"/>
                  <a:gd name="T6" fmla="*/ 0 w 3"/>
                  <a:gd name="T7" fmla="*/ 2 h 4"/>
                  <a:gd name="T8" fmla="*/ 0 w 3"/>
                  <a:gd name="T9" fmla="*/ 1 h 4"/>
                  <a:gd name="T10" fmla="*/ 0 w 3"/>
                  <a:gd name="T11" fmla="*/ 1 h 4"/>
                  <a:gd name="T12" fmla="*/ 1 w 3"/>
                  <a:gd name="T13" fmla="*/ 1 h 4"/>
                  <a:gd name="T14" fmla="*/ 0 w 3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lnTo>
                      <a:pt x="3" y="4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64" name="Freeform 1998">
                <a:extLst>
                  <a:ext uri="{FF2B5EF4-FFF2-40B4-BE49-F238E27FC236}">
                    <a16:creationId xmlns:a16="http://schemas.microsoft.com/office/drawing/2014/main" id="{00000000-0008-0000-0300-000028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" y="505"/>
                <a:ext cx="14" cy="6"/>
              </a:xfrm>
              <a:custGeom>
                <a:avLst/>
                <a:gdLst>
                  <a:gd name="T0" fmla="*/ 0 w 14"/>
                  <a:gd name="T1" fmla="*/ 6 h 6"/>
                  <a:gd name="T2" fmla="*/ 1 w 14"/>
                  <a:gd name="T3" fmla="*/ 6 h 6"/>
                  <a:gd name="T4" fmla="*/ 3 w 14"/>
                  <a:gd name="T5" fmla="*/ 5 h 6"/>
                  <a:gd name="T6" fmla="*/ 4 w 14"/>
                  <a:gd name="T7" fmla="*/ 4 h 6"/>
                  <a:gd name="T8" fmla="*/ 6 w 14"/>
                  <a:gd name="T9" fmla="*/ 4 h 6"/>
                  <a:gd name="T10" fmla="*/ 6 w 14"/>
                  <a:gd name="T11" fmla="*/ 4 h 6"/>
                  <a:gd name="T12" fmla="*/ 6 w 14"/>
                  <a:gd name="T13" fmla="*/ 3 h 6"/>
                  <a:gd name="T14" fmla="*/ 7 w 14"/>
                  <a:gd name="T15" fmla="*/ 2 h 6"/>
                  <a:gd name="T16" fmla="*/ 8 w 14"/>
                  <a:gd name="T17" fmla="*/ 1 h 6"/>
                  <a:gd name="T18" fmla="*/ 9 w 14"/>
                  <a:gd name="T19" fmla="*/ 0 h 6"/>
                  <a:gd name="T20" fmla="*/ 10 w 14"/>
                  <a:gd name="T21" fmla="*/ 0 h 6"/>
                  <a:gd name="T22" fmla="*/ 12 w 14"/>
                  <a:gd name="T23" fmla="*/ 0 h 6"/>
                  <a:gd name="T24" fmla="*/ 14 w 14"/>
                  <a:gd name="T2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6">
                    <a:moveTo>
                      <a:pt x="0" y="6"/>
                    </a:moveTo>
                    <a:lnTo>
                      <a:pt x="1" y="6"/>
                    </a:lnTo>
                    <a:lnTo>
                      <a:pt x="3" y="5"/>
                    </a:lnTo>
                    <a:lnTo>
                      <a:pt x="4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7" y="2"/>
                    </a:lnTo>
                    <a:lnTo>
                      <a:pt x="8" y="1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65" name="Freeform 1999">
                <a:extLst>
                  <a:ext uri="{FF2B5EF4-FFF2-40B4-BE49-F238E27FC236}">
                    <a16:creationId xmlns:a16="http://schemas.microsoft.com/office/drawing/2014/main" id="{00000000-0008-0000-0300-000029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" y="51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0 w 1"/>
                  <a:gd name="T3" fmla="*/ 3 h 3"/>
                  <a:gd name="T4" fmla="*/ 0 w 1"/>
                  <a:gd name="T5" fmla="*/ 1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66" name="Freeform 2000">
                <a:extLst>
                  <a:ext uri="{FF2B5EF4-FFF2-40B4-BE49-F238E27FC236}">
                    <a16:creationId xmlns:a16="http://schemas.microsoft.com/office/drawing/2014/main" id="{00000000-0008-0000-0300-00002A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" y="509"/>
                <a:ext cx="1" cy="4"/>
              </a:xfrm>
              <a:custGeom>
                <a:avLst/>
                <a:gdLst>
                  <a:gd name="T0" fmla="*/ 0 w 1"/>
                  <a:gd name="T1" fmla="*/ 0 h 4"/>
                  <a:gd name="T2" fmla="*/ 0 w 1"/>
                  <a:gd name="T3" fmla="*/ 0 h 4"/>
                  <a:gd name="T4" fmla="*/ 0 w 1"/>
                  <a:gd name="T5" fmla="*/ 3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67" name="Freeform 2001">
                <a:extLst>
                  <a:ext uri="{FF2B5EF4-FFF2-40B4-BE49-F238E27FC236}">
                    <a16:creationId xmlns:a16="http://schemas.microsoft.com/office/drawing/2014/main" id="{00000000-0008-0000-0300-00002B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" y="506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1 w 14"/>
                  <a:gd name="T3" fmla="*/ 7 h 7"/>
                  <a:gd name="T4" fmla="*/ 3 w 14"/>
                  <a:gd name="T5" fmla="*/ 5 h 7"/>
                  <a:gd name="T6" fmla="*/ 4 w 14"/>
                  <a:gd name="T7" fmla="*/ 7 h 7"/>
                  <a:gd name="T8" fmla="*/ 5 w 14"/>
                  <a:gd name="T9" fmla="*/ 5 h 7"/>
                  <a:gd name="T10" fmla="*/ 7 w 14"/>
                  <a:gd name="T11" fmla="*/ 5 h 7"/>
                  <a:gd name="T12" fmla="*/ 8 w 14"/>
                  <a:gd name="T13" fmla="*/ 5 h 7"/>
                  <a:gd name="T14" fmla="*/ 7 w 14"/>
                  <a:gd name="T15" fmla="*/ 3 h 7"/>
                  <a:gd name="T16" fmla="*/ 9 w 14"/>
                  <a:gd name="T17" fmla="*/ 2 h 7"/>
                  <a:gd name="T18" fmla="*/ 11 w 14"/>
                  <a:gd name="T19" fmla="*/ 1 h 7"/>
                  <a:gd name="T20" fmla="*/ 13 w 14"/>
                  <a:gd name="T21" fmla="*/ 0 h 7"/>
                  <a:gd name="T22" fmla="*/ 14 w 14"/>
                  <a:gd name="T23" fmla="*/ 2 h 7"/>
                  <a:gd name="T24" fmla="*/ 14 w 14"/>
                  <a:gd name="T2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1" y="7"/>
                    </a:lnTo>
                    <a:lnTo>
                      <a:pt x="3" y="5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1" y="1"/>
                    </a:lnTo>
                    <a:lnTo>
                      <a:pt x="13" y="0"/>
                    </a:lnTo>
                    <a:lnTo>
                      <a:pt x="14" y="2"/>
                    </a:lnTo>
                    <a:lnTo>
                      <a:pt x="14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68" name="Freeform 2002">
                <a:extLst>
                  <a:ext uri="{FF2B5EF4-FFF2-40B4-BE49-F238E27FC236}">
                    <a16:creationId xmlns:a16="http://schemas.microsoft.com/office/drawing/2014/main" id="{00000000-0008-0000-0300-00002C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" y="509"/>
                <a:ext cx="9" cy="4"/>
              </a:xfrm>
              <a:custGeom>
                <a:avLst/>
                <a:gdLst>
                  <a:gd name="T0" fmla="*/ 9 w 9"/>
                  <a:gd name="T1" fmla="*/ 0 h 4"/>
                  <a:gd name="T2" fmla="*/ 8 w 9"/>
                  <a:gd name="T3" fmla="*/ 1 h 4"/>
                  <a:gd name="T4" fmla="*/ 6 w 9"/>
                  <a:gd name="T5" fmla="*/ 2 h 4"/>
                  <a:gd name="T6" fmla="*/ 3 w 9"/>
                  <a:gd name="T7" fmla="*/ 3 h 4"/>
                  <a:gd name="T8" fmla="*/ 0 w 9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lnTo>
                      <a:pt x="8" y="1"/>
                    </a:lnTo>
                    <a:lnTo>
                      <a:pt x="6" y="2"/>
                    </a:lnTo>
                    <a:lnTo>
                      <a:pt x="3" y="3"/>
                    </a:lnTo>
                    <a:lnTo>
                      <a:pt x="0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69" name="Line 2003">
                <a:extLst>
                  <a:ext uri="{FF2B5EF4-FFF2-40B4-BE49-F238E27FC236}">
                    <a16:creationId xmlns:a16="http://schemas.microsoft.com/office/drawing/2014/main" id="{00000000-0008-0000-0300-00002D02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0" y="512"/>
                <a:ext cx="4" cy="2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70" name="Freeform 2004">
                <a:extLst>
                  <a:ext uri="{FF2B5EF4-FFF2-40B4-BE49-F238E27FC236}">
                    <a16:creationId xmlns:a16="http://schemas.microsoft.com/office/drawing/2014/main" id="{00000000-0008-0000-0300-00002E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" y="513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0" y="1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71" name="Freeform 2005">
                <a:extLst>
                  <a:ext uri="{FF2B5EF4-FFF2-40B4-BE49-F238E27FC236}">
                    <a16:creationId xmlns:a16="http://schemas.microsoft.com/office/drawing/2014/main" id="{00000000-0008-0000-0300-00002F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" y="511"/>
                <a:ext cx="5" cy="3"/>
              </a:xfrm>
              <a:custGeom>
                <a:avLst/>
                <a:gdLst>
                  <a:gd name="T0" fmla="*/ 5 w 5"/>
                  <a:gd name="T1" fmla="*/ 2 h 3"/>
                  <a:gd name="T2" fmla="*/ 4 w 5"/>
                  <a:gd name="T3" fmla="*/ 2 h 3"/>
                  <a:gd name="T4" fmla="*/ 2 w 5"/>
                  <a:gd name="T5" fmla="*/ 3 h 3"/>
                  <a:gd name="T6" fmla="*/ 1 w 5"/>
                  <a:gd name="T7" fmla="*/ 3 h 3"/>
                  <a:gd name="T8" fmla="*/ 0 w 5"/>
                  <a:gd name="T9" fmla="*/ 2 h 3"/>
                  <a:gd name="T10" fmla="*/ 2 w 5"/>
                  <a:gd name="T11" fmla="*/ 1 h 3"/>
                  <a:gd name="T12" fmla="*/ 2 w 5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5" y="2"/>
                    </a:moveTo>
                    <a:lnTo>
                      <a:pt x="4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2" y="1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72" name="Freeform 2006">
                <a:extLst>
                  <a:ext uri="{FF2B5EF4-FFF2-40B4-BE49-F238E27FC236}">
                    <a16:creationId xmlns:a16="http://schemas.microsoft.com/office/drawing/2014/main" id="{00000000-0008-0000-0300-000030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" y="51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73" name="Line 2007">
                <a:extLst>
                  <a:ext uri="{FF2B5EF4-FFF2-40B4-BE49-F238E27FC236}">
                    <a16:creationId xmlns:a16="http://schemas.microsoft.com/office/drawing/2014/main" id="{00000000-0008-0000-0300-00003102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5" y="515"/>
                <a:ext cx="0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74" name="Freeform 2008">
                <a:extLst>
                  <a:ext uri="{FF2B5EF4-FFF2-40B4-BE49-F238E27FC236}">
                    <a16:creationId xmlns:a16="http://schemas.microsoft.com/office/drawing/2014/main" id="{00000000-0008-0000-0300-000032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" y="511"/>
                <a:ext cx="4" cy="4"/>
              </a:xfrm>
              <a:custGeom>
                <a:avLst/>
                <a:gdLst>
                  <a:gd name="T0" fmla="*/ 3 w 4"/>
                  <a:gd name="T1" fmla="*/ 4 h 4"/>
                  <a:gd name="T2" fmla="*/ 3 w 4"/>
                  <a:gd name="T3" fmla="*/ 3 h 4"/>
                  <a:gd name="T4" fmla="*/ 4 w 4"/>
                  <a:gd name="T5" fmla="*/ 3 h 4"/>
                  <a:gd name="T6" fmla="*/ 4 w 4"/>
                  <a:gd name="T7" fmla="*/ 2 h 4"/>
                  <a:gd name="T8" fmla="*/ 4 w 4"/>
                  <a:gd name="T9" fmla="*/ 0 h 4"/>
                  <a:gd name="T10" fmla="*/ 4 w 4"/>
                  <a:gd name="T11" fmla="*/ 0 h 4"/>
                  <a:gd name="T12" fmla="*/ 3 w 4"/>
                  <a:gd name="T13" fmla="*/ 0 h 4"/>
                  <a:gd name="T14" fmla="*/ 3 w 4"/>
                  <a:gd name="T15" fmla="*/ 0 h 4"/>
                  <a:gd name="T16" fmla="*/ 2 w 4"/>
                  <a:gd name="T17" fmla="*/ 1 h 4"/>
                  <a:gd name="T18" fmla="*/ 0 w 4"/>
                  <a:gd name="T1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4">
                    <a:moveTo>
                      <a:pt x="3" y="4"/>
                    </a:moveTo>
                    <a:lnTo>
                      <a:pt x="3" y="3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75" name="Freeform 2009">
                <a:extLst>
                  <a:ext uri="{FF2B5EF4-FFF2-40B4-BE49-F238E27FC236}">
                    <a16:creationId xmlns:a16="http://schemas.microsoft.com/office/drawing/2014/main" id="{00000000-0008-0000-0300-000033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" y="513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2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76" name="Freeform 2010">
                <a:extLst>
                  <a:ext uri="{FF2B5EF4-FFF2-40B4-BE49-F238E27FC236}">
                    <a16:creationId xmlns:a16="http://schemas.microsoft.com/office/drawing/2014/main" id="{00000000-0008-0000-0300-000034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" y="516"/>
                <a:ext cx="3" cy="0"/>
              </a:xfrm>
              <a:custGeom>
                <a:avLst/>
                <a:gdLst>
                  <a:gd name="T0" fmla="*/ 3 w 3"/>
                  <a:gd name="T1" fmla="*/ 1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77" name="Freeform 2011">
                <a:extLst>
                  <a:ext uri="{FF2B5EF4-FFF2-40B4-BE49-F238E27FC236}">
                    <a16:creationId xmlns:a16="http://schemas.microsoft.com/office/drawing/2014/main" id="{00000000-0008-0000-0300-000035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" y="513"/>
                <a:ext cx="5" cy="3"/>
              </a:xfrm>
              <a:custGeom>
                <a:avLst/>
                <a:gdLst>
                  <a:gd name="T0" fmla="*/ 5 w 5"/>
                  <a:gd name="T1" fmla="*/ 0 h 3"/>
                  <a:gd name="T2" fmla="*/ 5 w 5"/>
                  <a:gd name="T3" fmla="*/ 1 h 3"/>
                  <a:gd name="T4" fmla="*/ 3 w 5"/>
                  <a:gd name="T5" fmla="*/ 2 h 3"/>
                  <a:gd name="T6" fmla="*/ 3 w 5"/>
                  <a:gd name="T7" fmla="*/ 2 h 3"/>
                  <a:gd name="T8" fmla="*/ 0 w 5"/>
                  <a:gd name="T9" fmla="*/ 3 h 3"/>
                  <a:gd name="T10" fmla="*/ 0 w 5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lnTo>
                      <a:pt x="5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0" y="3"/>
                    </a:lnTo>
                    <a:lnTo>
                      <a:pt x="0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78" name="Freeform 2012">
                <a:extLst>
                  <a:ext uri="{FF2B5EF4-FFF2-40B4-BE49-F238E27FC236}">
                    <a16:creationId xmlns:a16="http://schemas.microsoft.com/office/drawing/2014/main" id="{00000000-0008-0000-0300-000036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" y="515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1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79" name="Freeform 2013">
                <a:extLst>
                  <a:ext uri="{FF2B5EF4-FFF2-40B4-BE49-F238E27FC236}">
                    <a16:creationId xmlns:a16="http://schemas.microsoft.com/office/drawing/2014/main" id="{00000000-0008-0000-0300-000037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" y="514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3 h 3"/>
                  <a:gd name="T4" fmla="*/ 0 w 2"/>
                  <a:gd name="T5" fmla="*/ 2 h 3"/>
                  <a:gd name="T6" fmla="*/ 0 w 2"/>
                  <a:gd name="T7" fmla="*/ 1 h 3"/>
                  <a:gd name="T8" fmla="*/ 1 w 2"/>
                  <a:gd name="T9" fmla="*/ 0 h 3"/>
                  <a:gd name="T10" fmla="*/ 2 w 2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1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80" name="Freeform 2014">
                <a:extLst>
                  <a:ext uri="{FF2B5EF4-FFF2-40B4-BE49-F238E27FC236}">
                    <a16:creationId xmlns:a16="http://schemas.microsoft.com/office/drawing/2014/main" id="{00000000-0008-0000-0300-000038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" y="516"/>
                <a:ext cx="8" cy="2"/>
              </a:xfrm>
              <a:custGeom>
                <a:avLst/>
                <a:gdLst>
                  <a:gd name="T0" fmla="*/ 5 w 8"/>
                  <a:gd name="T1" fmla="*/ 2 h 2"/>
                  <a:gd name="T2" fmla="*/ 7 w 8"/>
                  <a:gd name="T3" fmla="*/ 2 h 2"/>
                  <a:gd name="T4" fmla="*/ 8 w 8"/>
                  <a:gd name="T5" fmla="*/ 1 h 2"/>
                  <a:gd name="T6" fmla="*/ 8 w 8"/>
                  <a:gd name="T7" fmla="*/ 0 h 2"/>
                  <a:gd name="T8" fmla="*/ 5 w 8"/>
                  <a:gd name="T9" fmla="*/ 0 h 2"/>
                  <a:gd name="T10" fmla="*/ 2 w 8"/>
                  <a:gd name="T11" fmla="*/ 0 h 2"/>
                  <a:gd name="T12" fmla="*/ 1 w 8"/>
                  <a:gd name="T13" fmla="*/ 1 h 2"/>
                  <a:gd name="T14" fmla="*/ 0 w 8"/>
                  <a:gd name="T1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2">
                    <a:moveTo>
                      <a:pt x="5" y="2"/>
                    </a:moveTo>
                    <a:lnTo>
                      <a:pt x="7" y="2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81" name="Freeform 2015">
                <a:extLst>
                  <a:ext uri="{FF2B5EF4-FFF2-40B4-BE49-F238E27FC236}">
                    <a16:creationId xmlns:a16="http://schemas.microsoft.com/office/drawing/2014/main" id="{00000000-0008-0000-0300-000039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" y="518"/>
                <a:ext cx="3" cy="1"/>
              </a:xfrm>
              <a:custGeom>
                <a:avLst/>
                <a:gdLst>
                  <a:gd name="T0" fmla="*/ 0 w 3"/>
                  <a:gd name="T1" fmla="*/ 1 h 1"/>
                  <a:gd name="T2" fmla="*/ 1 w 3"/>
                  <a:gd name="T3" fmla="*/ 1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82" name="Line 2016">
                <a:extLst>
                  <a:ext uri="{FF2B5EF4-FFF2-40B4-BE49-F238E27FC236}">
                    <a16:creationId xmlns:a16="http://schemas.microsoft.com/office/drawing/2014/main" id="{00000000-0008-0000-0300-00003A02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" y="519"/>
                <a:ext cx="2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83" name="Freeform 2017">
                <a:extLst>
                  <a:ext uri="{FF2B5EF4-FFF2-40B4-BE49-F238E27FC236}">
                    <a16:creationId xmlns:a16="http://schemas.microsoft.com/office/drawing/2014/main" id="{00000000-0008-0000-0300-00003B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" y="517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1 w 4"/>
                  <a:gd name="T3" fmla="*/ 3 h 3"/>
                  <a:gd name="T4" fmla="*/ 1 w 4"/>
                  <a:gd name="T5" fmla="*/ 0 h 3"/>
                  <a:gd name="T6" fmla="*/ 2 w 4"/>
                  <a:gd name="T7" fmla="*/ 0 h 3"/>
                  <a:gd name="T8" fmla="*/ 3 w 4"/>
                  <a:gd name="T9" fmla="*/ 1 h 3"/>
                  <a:gd name="T10" fmla="*/ 3 w 4"/>
                  <a:gd name="T11" fmla="*/ 1 h 3"/>
                  <a:gd name="T12" fmla="*/ 4 w 4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lnTo>
                      <a:pt x="1" y="3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84" name="Line 2018">
                <a:extLst>
                  <a:ext uri="{FF2B5EF4-FFF2-40B4-BE49-F238E27FC236}">
                    <a16:creationId xmlns:a16="http://schemas.microsoft.com/office/drawing/2014/main" id="{00000000-0008-0000-0300-00003C02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" y="518"/>
                <a:ext cx="3" cy="2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85" name="Freeform 2019">
                <a:extLst>
                  <a:ext uri="{FF2B5EF4-FFF2-40B4-BE49-F238E27FC236}">
                    <a16:creationId xmlns:a16="http://schemas.microsoft.com/office/drawing/2014/main" id="{00000000-0008-0000-0300-00003D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" y="519"/>
                <a:ext cx="3" cy="1"/>
              </a:xfrm>
              <a:custGeom>
                <a:avLst/>
                <a:gdLst>
                  <a:gd name="T0" fmla="*/ 0 w 3"/>
                  <a:gd name="T1" fmla="*/ 1 h 1"/>
                  <a:gd name="T2" fmla="*/ 0 w 3"/>
                  <a:gd name="T3" fmla="*/ 1 h 1"/>
                  <a:gd name="T4" fmla="*/ 2 w 3"/>
                  <a:gd name="T5" fmla="*/ 1 h 1"/>
                  <a:gd name="T6" fmla="*/ 3 w 3"/>
                  <a:gd name="T7" fmla="*/ 0 h 1"/>
                  <a:gd name="T8" fmla="*/ 3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3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86" name="Freeform 2020">
                <a:extLst>
                  <a:ext uri="{FF2B5EF4-FFF2-40B4-BE49-F238E27FC236}">
                    <a16:creationId xmlns:a16="http://schemas.microsoft.com/office/drawing/2014/main" id="{00000000-0008-0000-0300-00003E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" y="519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0 w 2"/>
                  <a:gd name="T3" fmla="*/ 1 h 2"/>
                  <a:gd name="T4" fmla="*/ 2 w 2"/>
                  <a:gd name="T5" fmla="*/ 0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0" y="1"/>
                    </a:lnTo>
                    <a:lnTo>
                      <a:pt x="2" y="0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87" name="Freeform 2021">
                <a:extLst>
                  <a:ext uri="{FF2B5EF4-FFF2-40B4-BE49-F238E27FC236}">
                    <a16:creationId xmlns:a16="http://schemas.microsoft.com/office/drawing/2014/main" id="{00000000-0008-0000-0300-00003F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" y="520"/>
                <a:ext cx="6" cy="1"/>
              </a:xfrm>
              <a:custGeom>
                <a:avLst/>
                <a:gdLst>
                  <a:gd name="T0" fmla="*/ 0 w 6"/>
                  <a:gd name="T1" fmla="*/ 1 h 1"/>
                  <a:gd name="T2" fmla="*/ 0 w 6"/>
                  <a:gd name="T3" fmla="*/ 1 h 1"/>
                  <a:gd name="T4" fmla="*/ 3 w 6"/>
                  <a:gd name="T5" fmla="*/ 0 h 1"/>
                  <a:gd name="T6" fmla="*/ 3 w 6"/>
                  <a:gd name="T7" fmla="*/ 0 h 1"/>
                  <a:gd name="T8" fmla="*/ 5 w 6"/>
                  <a:gd name="T9" fmla="*/ 1 h 1"/>
                  <a:gd name="T10" fmla="*/ 6 w 6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lnTo>
                      <a:pt x="0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5" y="1"/>
                    </a:lnTo>
                    <a:lnTo>
                      <a:pt x="6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88" name="Freeform 2022">
                <a:extLst>
                  <a:ext uri="{FF2B5EF4-FFF2-40B4-BE49-F238E27FC236}">
                    <a16:creationId xmlns:a16="http://schemas.microsoft.com/office/drawing/2014/main" id="{00000000-0008-0000-0300-000040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" y="515"/>
                <a:ext cx="5" cy="7"/>
              </a:xfrm>
              <a:custGeom>
                <a:avLst/>
                <a:gdLst>
                  <a:gd name="T0" fmla="*/ 4 w 5"/>
                  <a:gd name="T1" fmla="*/ 7 h 7"/>
                  <a:gd name="T2" fmla="*/ 4 w 5"/>
                  <a:gd name="T3" fmla="*/ 7 h 7"/>
                  <a:gd name="T4" fmla="*/ 5 w 5"/>
                  <a:gd name="T5" fmla="*/ 5 h 7"/>
                  <a:gd name="T6" fmla="*/ 2 w 5"/>
                  <a:gd name="T7" fmla="*/ 4 h 7"/>
                  <a:gd name="T8" fmla="*/ 0 w 5"/>
                  <a:gd name="T9" fmla="*/ 3 h 7"/>
                  <a:gd name="T10" fmla="*/ 0 w 5"/>
                  <a:gd name="T11" fmla="*/ 1 h 7"/>
                  <a:gd name="T12" fmla="*/ 2 w 5"/>
                  <a:gd name="T13" fmla="*/ 0 h 7"/>
                  <a:gd name="T14" fmla="*/ 4 w 5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7">
                    <a:moveTo>
                      <a:pt x="4" y="7"/>
                    </a:moveTo>
                    <a:lnTo>
                      <a:pt x="4" y="7"/>
                    </a:lnTo>
                    <a:lnTo>
                      <a:pt x="5" y="5"/>
                    </a:lnTo>
                    <a:lnTo>
                      <a:pt x="2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89" name="Freeform 2023">
                <a:extLst>
                  <a:ext uri="{FF2B5EF4-FFF2-40B4-BE49-F238E27FC236}">
                    <a16:creationId xmlns:a16="http://schemas.microsoft.com/office/drawing/2014/main" id="{00000000-0008-0000-0300-000041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" y="522"/>
                <a:ext cx="2" cy="0"/>
              </a:xfrm>
              <a:custGeom>
                <a:avLst/>
                <a:gdLst>
                  <a:gd name="T0" fmla="*/ 1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90" name="Freeform 2024">
                <a:extLst>
                  <a:ext uri="{FF2B5EF4-FFF2-40B4-BE49-F238E27FC236}">
                    <a16:creationId xmlns:a16="http://schemas.microsoft.com/office/drawing/2014/main" id="{00000000-0008-0000-0300-000042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" y="520"/>
                <a:ext cx="12" cy="3"/>
              </a:xfrm>
              <a:custGeom>
                <a:avLst/>
                <a:gdLst>
                  <a:gd name="T0" fmla="*/ 0 w 12"/>
                  <a:gd name="T1" fmla="*/ 1 h 3"/>
                  <a:gd name="T2" fmla="*/ 0 w 12"/>
                  <a:gd name="T3" fmla="*/ 2 h 3"/>
                  <a:gd name="T4" fmla="*/ 2 w 12"/>
                  <a:gd name="T5" fmla="*/ 1 h 3"/>
                  <a:gd name="T6" fmla="*/ 3 w 12"/>
                  <a:gd name="T7" fmla="*/ 0 h 3"/>
                  <a:gd name="T8" fmla="*/ 4 w 12"/>
                  <a:gd name="T9" fmla="*/ 1 h 3"/>
                  <a:gd name="T10" fmla="*/ 5 w 12"/>
                  <a:gd name="T11" fmla="*/ 2 h 3"/>
                  <a:gd name="T12" fmla="*/ 7 w 12"/>
                  <a:gd name="T13" fmla="*/ 2 h 3"/>
                  <a:gd name="T14" fmla="*/ 8 w 12"/>
                  <a:gd name="T15" fmla="*/ 2 h 3"/>
                  <a:gd name="T16" fmla="*/ 11 w 12"/>
                  <a:gd name="T17" fmla="*/ 2 h 3"/>
                  <a:gd name="T18" fmla="*/ 12 w 12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3">
                    <a:moveTo>
                      <a:pt x="0" y="1"/>
                    </a:moveTo>
                    <a:lnTo>
                      <a:pt x="0" y="2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11" y="2"/>
                    </a:lnTo>
                    <a:lnTo>
                      <a:pt x="12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91" name="Freeform 2025">
                <a:extLst>
                  <a:ext uri="{FF2B5EF4-FFF2-40B4-BE49-F238E27FC236}">
                    <a16:creationId xmlns:a16="http://schemas.microsoft.com/office/drawing/2014/main" id="{00000000-0008-0000-0300-000043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" y="513"/>
                <a:ext cx="12" cy="10"/>
              </a:xfrm>
              <a:custGeom>
                <a:avLst/>
                <a:gdLst>
                  <a:gd name="T0" fmla="*/ 9 w 12"/>
                  <a:gd name="T1" fmla="*/ 10 h 10"/>
                  <a:gd name="T2" fmla="*/ 12 w 12"/>
                  <a:gd name="T3" fmla="*/ 7 h 10"/>
                  <a:gd name="T4" fmla="*/ 11 w 12"/>
                  <a:gd name="T5" fmla="*/ 0 h 10"/>
                  <a:gd name="T6" fmla="*/ 3 w 12"/>
                  <a:gd name="T7" fmla="*/ 2 h 10"/>
                  <a:gd name="T8" fmla="*/ 2 w 12"/>
                  <a:gd name="T9" fmla="*/ 3 h 10"/>
                  <a:gd name="T10" fmla="*/ 0 w 12"/>
                  <a:gd name="T11" fmla="*/ 5 h 10"/>
                  <a:gd name="T12" fmla="*/ 1 w 12"/>
                  <a:gd name="T13" fmla="*/ 5 h 10"/>
                  <a:gd name="T14" fmla="*/ 4 w 12"/>
                  <a:gd name="T15" fmla="*/ 7 h 10"/>
                  <a:gd name="T16" fmla="*/ 6 w 12"/>
                  <a:gd name="T17" fmla="*/ 9 h 10"/>
                  <a:gd name="T18" fmla="*/ 9 w 12"/>
                  <a:gd name="T1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0">
                    <a:moveTo>
                      <a:pt x="9" y="10"/>
                    </a:moveTo>
                    <a:lnTo>
                      <a:pt x="12" y="7"/>
                    </a:lnTo>
                    <a:lnTo>
                      <a:pt x="11" y="0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4" y="7"/>
                    </a:lnTo>
                    <a:lnTo>
                      <a:pt x="6" y="9"/>
                    </a:lnTo>
                    <a:lnTo>
                      <a:pt x="9" y="1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92" name="Freeform 2026">
                <a:extLst>
                  <a:ext uri="{FF2B5EF4-FFF2-40B4-BE49-F238E27FC236}">
                    <a16:creationId xmlns:a16="http://schemas.microsoft.com/office/drawing/2014/main" id="{00000000-0008-0000-0300-000044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" y="522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3 w 4"/>
                  <a:gd name="T3" fmla="*/ 0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3" y="0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93" name="Freeform 2027">
                <a:extLst>
                  <a:ext uri="{FF2B5EF4-FFF2-40B4-BE49-F238E27FC236}">
                    <a16:creationId xmlns:a16="http://schemas.microsoft.com/office/drawing/2014/main" id="{00000000-0008-0000-0300-000045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" y="518"/>
                <a:ext cx="4" cy="5"/>
              </a:xfrm>
              <a:custGeom>
                <a:avLst/>
                <a:gdLst>
                  <a:gd name="T0" fmla="*/ 4 w 4"/>
                  <a:gd name="T1" fmla="*/ 5 h 5"/>
                  <a:gd name="T2" fmla="*/ 1 w 4"/>
                  <a:gd name="T3" fmla="*/ 5 h 5"/>
                  <a:gd name="T4" fmla="*/ 0 w 4"/>
                  <a:gd name="T5" fmla="*/ 2 h 5"/>
                  <a:gd name="T6" fmla="*/ 0 w 4"/>
                  <a:gd name="T7" fmla="*/ 1 h 5"/>
                  <a:gd name="T8" fmla="*/ 0 w 4"/>
                  <a:gd name="T9" fmla="*/ 0 h 5"/>
                  <a:gd name="T10" fmla="*/ 2 w 4"/>
                  <a:gd name="T11" fmla="*/ 0 h 5"/>
                  <a:gd name="T12" fmla="*/ 3 w 4"/>
                  <a:gd name="T13" fmla="*/ 0 h 5"/>
                  <a:gd name="T14" fmla="*/ 3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4" y="5"/>
                    </a:moveTo>
                    <a:lnTo>
                      <a:pt x="1" y="5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94" name="Freeform 2028">
                <a:extLst>
                  <a:ext uri="{FF2B5EF4-FFF2-40B4-BE49-F238E27FC236}">
                    <a16:creationId xmlns:a16="http://schemas.microsoft.com/office/drawing/2014/main" id="{00000000-0008-0000-0300-000046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" y="522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0 w 4"/>
                  <a:gd name="T3" fmla="*/ 1 h 1"/>
                  <a:gd name="T4" fmla="*/ 2 w 4"/>
                  <a:gd name="T5" fmla="*/ 1 h 1"/>
                  <a:gd name="T6" fmla="*/ 4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95" name="Freeform 2029">
                <a:extLst>
                  <a:ext uri="{FF2B5EF4-FFF2-40B4-BE49-F238E27FC236}">
                    <a16:creationId xmlns:a16="http://schemas.microsoft.com/office/drawing/2014/main" id="{00000000-0008-0000-0300-000047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" y="521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1 w 3"/>
                  <a:gd name="T3" fmla="*/ 2 h 2"/>
                  <a:gd name="T4" fmla="*/ 0 w 3"/>
                  <a:gd name="T5" fmla="*/ 1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1" y="2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96" name="Freeform 2030">
                <a:extLst>
                  <a:ext uri="{FF2B5EF4-FFF2-40B4-BE49-F238E27FC236}">
                    <a16:creationId xmlns:a16="http://schemas.microsoft.com/office/drawing/2014/main" id="{00000000-0008-0000-0300-000048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" y="523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97" name="Freeform 2031">
                <a:extLst>
                  <a:ext uri="{FF2B5EF4-FFF2-40B4-BE49-F238E27FC236}">
                    <a16:creationId xmlns:a16="http://schemas.microsoft.com/office/drawing/2014/main" id="{00000000-0008-0000-0300-000049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" y="522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98" name="Freeform 2032">
                <a:extLst>
                  <a:ext uri="{FF2B5EF4-FFF2-40B4-BE49-F238E27FC236}">
                    <a16:creationId xmlns:a16="http://schemas.microsoft.com/office/drawing/2014/main" id="{00000000-0008-0000-0300-00004A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" y="520"/>
                <a:ext cx="6" cy="4"/>
              </a:xfrm>
              <a:custGeom>
                <a:avLst/>
                <a:gdLst>
                  <a:gd name="T0" fmla="*/ 3 w 6"/>
                  <a:gd name="T1" fmla="*/ 4 h 4"/>
                  <a:gd name="T2" fmla="*/ 6 w 6"/>
                  <a:gd name="T3" fmla="*/ 3 h 4"/>
                  <a:gd name="T4" fmla="*/ 5 w 6"/>
                  <a:gd name="T5" fmla="*/ 0 h 4"/>
                  <a:gd name="T6" fmla="*/ 4 w 6"/>
                  <a:gd name="T7" fmla="*/ 0 h 4"/>
                  <a:gd name="T8" fmla="*/ 2 w 6"/>
                  <a:gd name="T9" fmla="*/ 0 h 4"/>
                  <a:gd name="T10" fmla="*/ 2 w 6"/>
                  <a:gd name="T11" fmla="*/ 0 h 4"/>
                  <a:gd name="T12" fmla="*/ 1 w 6"/>
                  <a:gd name="T13" fmla="*/ 1 h 4"/>
                  <a:gd name="T14" fmla="*/ 0 w 6"/>
                  <a:gd name="T15" fmla="*/ 2 h 4"/>
                  <a:gd name="T16" fmla="*/ 1 w 6"/>
                  <a:gd name="T17" fmla="*/ 3 h 4"/>
                  <a:gd name="T18" fmla="*/ 3 w 6"/>
                  <a:gd name="T1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4">
                    <a:moveTo>
                      <a:pt x="3" y="4"/>
                    </a:moveTo>
                    <a:lnTo>
                      <a:pt x="6" y="3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3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99" name="Freeform 2033">
                <a:extLst>
                  <a:ext uri="{FF2B5EF4-FFF2-40B4-BE49-F238E27FC236}">
                    <a16:creationId xmlns:a16="http://schemas.microsoft.com/office/drawing/2014/main" id="{00000000-0008-0000-0300-00004B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" y="520"/>
                <a:ext cx="1" cy="4"/>
              </a:xfrm>
              <a:custGeom>
                <a:avLst/>
                <a:gdLst>
                  <a:gd name="T0" fmla="*/ 0 w 1"/>
                  <a:gd name="T1" fmla="*/ 0 h 4"/>
                  <a:gd name="T2" fmla="*/ 0 w 1"/>
                  <a:gd name="T3" fmla="*/ 0 h 4"/>
                  <a:gd name="T4" fmla="*/ 1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0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00" name="Freeform 2034">
                <a:extLst>
                  <a:ext uri="{FF2B5EF4-FFF2-40B4-BE49-F238E27FC236}">
                    <a16:creationId xmlns:a16="http://schemas.microsoft.com/office/drawing/2014/main" id="{00000000-0008-0000-0300-00004C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" y="523"/>
                <a:ext cx="5" cy="2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0 h 2"/>
                  <a:gd name="T4" fmla="*/ 5 w 5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lnTo>
                      <a:pt x="5" y="0"/>
                    </a:lnTo>
                    <a:lnTo>
                      <a:pt x="5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01" name="Freeform 2035">
                <a:extLst>
                  <a:ext uri="{FF2B5EF4-FFF2-40B4-BE49-F238E27FC236}">
                    <a16:creationId xmlns:a16="http://schemas.microsoft.com/office/drawing/2014/main" id="{00000000-0008-0000-0300-00004D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" y="524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02" name="Line 2036">
                <a:extLst>
                  <a:ext uri="{FF2B5EF4-FFF2-40B4-BE49-F238E27FC236}">
                    <a16:creationId xmlns:a16="http://schemas.microsoft.com/office/drawing/2014/main" id="{00000000-0008-0000-0300-00004E02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9" y="525"/>
                <a:ext cx="2" cy="1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03" name="Freeform 2037">
                <a:extLst>
                  <a:ext uri="{FF2B5EF4-FFF2-40B4-BE49-F238E27FC236}">
                    <a16:creationId xmlns:a16="http://schemas.microsoft.com/office/drawing/2014/main" id="{00000000-0008-0000-0300-00004F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" y="521"/>
                <a:ext cx="3" cy="6"/>
              </a:xfrm>
              <a:custGeom>
                <a:avLst/>
                <a:gdLst>
                  <a:gd name="T0" fmla="*/ 3 w 3"/>
                  <a:gd name="T1" fmla="*/ 6 h 6"/>
                  <a:gd name="T2" fmla="*/ 1 w 3"/>
                  <a:gd name="T3" fmla="*/ 5 h 6"/>
                  <a:gd name="T4" fmla="*/ 0 w 3"/>
                  <a:gd name="T5" fmla="*/ 3 h 6"/>
                  <a:gd name="T6" fmla="*/ 0 w 3"/>
                  <a:gd name="T7" fmla="*/ 1 h 6"/>
                  <a:gd name="T8" fmla="*/ 2 w 3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">
                    <a:moveTo>
                      <a:pt x="3" y="6"/>
                    </a:moveTo>
                    <a:lnTo>
                      <a:pt x="1" y="5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04" name="Freeform 2038">
                <a:extLst>
                  <a:ext uri="{FF2B5EF4-FFF2-40B4-BE49-F238E27FC236}">
                    <a16:creationId xmlns:a16="http://schemas.microsoft.com/office/drawing/2014/main" id="{00000000-0008-0000-0300-000050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" y="527"/>
                <a:ext cx="2" cy="0"/>
              </a:xfrm>
              <a:custGeom>
                <a:avLst/>
                <a:gdLst>
                  <a:gd name="T0" fmla="*/ 2 w 2"/>
                  <a:gd name="T1" fmla="*/ 1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05" name="Freeform 2039">
                <a:extLst>
                  <a:ext uri="{FF2B5EF4-FFF2-40B4-BE49-F238E27FC236}">
                    <a16:creationId xmlns:a16="http://schemas.microsoft.com/office/drawing/2014/main" id="{00000000-0008-0000-0300-000051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" y="517"/>
                <a:ext cx="4" cy="11"/>
              </a:xfrm>
              <a:custGeom>
                <a:avLst/>
                <a:gdLst>
                  <a:gd name="T0" fmla="*/ 2 w 4"/>
                  <a:gd name="T1" fmla="*/ 0 h 11"/>
                  <a:gd name="T2" fmla="*/ 4 w 4"/>
                  <a:gd name="T3" fmla="*/ 3 h 11"/>
                  <a:gd name="T4" fmla="*/ 4 w 4"/>
                  <a:gd name="T5" fmla="*/ 3 h 11"/>
                  <a:gd name="T6" fmla="*/ 4 w 4"/>
                  <a:gd name="T7" fmla="*/ 4 h 11"/>
                  <a:gd name="T8" fmla="*/ 4 w 4"/>
                  <a:gd name="T9" fmla="*/ 5 h 11"/>
                  <a:gd name="T10" fmla="*/ 3 w 4"/>
                  <a:gd name="T11" fmla="*/ 8 h 11"/>
                  <a:gd name="T12" fmla="*/ 1 w 4"/>
                  <a:gd name="T13" fmla="*/ 9 h 11"/>
                  <a:gd name="T14" fmla="*/ 0 w 4"/>
                  <a:gd name="T15" fmla="*/ 11 h 11"/>
                  <a:gd name="T16" fmla="*/ 0 w 4"/>
                  <a:gd name="T1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11">
                    <a:moveTo>
                      <a:pt x="2" y="0"/>
                    </a:moveTo>
                    <a:lnTo>
                      <a:pt x="4" y="3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3" y="8"/>
                    </a:lnTo>
                    <a:lnTo>
                      <a:pt x="1" y="9"/>
                    </a:lnTo>
                    <a:lnTo>
                      <a:pt x="0" y="11"/>
                    </a:lnTo>
                    <a:lnTo>
                      <a:pt x="0" y="1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06" name="Freeform 2040">
                <a:extLst>
                  <a:ext uri="{FF2B5EF4-FFF2-40B4-BE49-F238E27FC236}">
                    <a16:creationId xmlns:a16="http://schemas.microsoft.com/office/drawing/2014/main" id="{00000000-0008-0000-0300-000052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" y="527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0 w 2"/>
                  <a:gd name="T3" fmla="*/ 1 h 1"/>
                  <a:gd name="T4" fmla="*/ 0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07" name="Freeform 2041">
                <a:extLst>
                  <a:ext uri="{FF2B5EF4-FFF2-40B4-BE49-F238E27FC236}">
                    <a16:creationId xmlns:a16="http://schemas.microsoft.com/office/drawing/2014/main" id="{00000000-0008-0000-0300-000053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" y="525"/>
                <a:ext cx="0" cy="4"/>
              </a:xfrm>
              <a:custGeom>
                <a:avLst/>
                <a:gdLst>
                  <a:gd name="T0" fmla="*/ 0 h 4"/>
                  <a:gd name="T1" fmla="*/ 2 h 4"/>
                  <a:gd name="T2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0"/>
                    </a:moveTo>
                    <a:lnTo>
                      <a:pt x="0" y="2"/>
                    </a:lnTo>
                    <a:lnTo>
                      <a:pt x="0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08" name="Freeform 2042">
                <a:extLst>
                  <a:ext uri="{FF2B5EF4-FFF2-40B4-BE49-F238E27FC236}">
                    <a16:creationId xmlns:a16="http://schemas.microsoft.com/office/drawing/2014/main" id="{00000000-0008-0000-0300-000054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" y="524"/>
                <a:ext cx="10" cy="5"/>
              </a:xfrm>
              <a:custGeom>
                <a:avLst/>
                <a:gdLst>
                  <a:gd name="T0" fmla="*/ 0 w 10"/>
                  <a:gd name="T1" fmla="*/ 5 h 5"/>
                  <a:gd name="T2" fmla="*/ 2 w 10"/>
                  <a:gd name="T3" fmla="*/ 3 h 5"/>
                  <a:gd name="T4" fmla="*/ 4 w 10"/>
                  <a:gd name="T5" fmla="*/ 1 h 5"/>
                  <a:gd name="T6" fmla="*/ 4 w 10"/>
                  <a:gd name="T7" fmla="*/ 1 h 5"/>
                  <a:gd name="T8" fmla="*/ 7 w 10"/>
                  <a:gd name="T9" fmla="*/ 0 h 5"/>
                  <a:gd name="T10" fmla="*/ 10 w 10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5">
                    <a:moveTo>
                      <a:pt x="0" y="5"/>
                    </a:moveTo>
                    <a:lnTo>
                      <a:pt x="2" y="3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7" y="0"/>
                    </a:lnTo>
                    <a:lnTo>
                      <a:pt x="1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09" name="Freeform 2043">
                <a:extLst>
                  <a:ext uri="{FF2B5EF4-FFF2-40B4-BE49-F238E27FC236}">
                    <a16:creationId xmlns:a16="http://schemas.microsoft.com/office/drawing/2014/main" id="{00000000-0008-0000-0300-000055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" y="526"/>
                <a:ext cx="10" cy="3"/>
              </a:xfrm>
              <a:custGeom>
                <a:avLst/>
                <a:gdLst>
                  <a:gd name="T0" fmla="*/ 0 w 10"/>
                  <a:gd name="T1" fmla="*/ 3 h 3"/>
                  <a:gd name="T2" fmla="*/ 1 w 10"/>
                  <a:gd name="T3" fmla="*/ 2 h 3"/>
                  <a:gd name="T4" fmla="*/ 1 w 10"/>
                  <a:gd name="T5" fmla="*/ 2 h 3"/>
                  <a:gd name="T6" fmla="*/ 3 w 10"/>
                  <a:gd name="T7" fmla="*/ 1 h 3"/>
                  <a:gd name="T8" fmla="*/ 5 w 10"/>
                  <a:gd name="T9" fmla="*/ 0 h 3"/>
                  <a:gd name="T10" fmla="*/ 6 w 10"/>
                  <a:gd name="T11" fmla="*/ 1 h 3"/>
                  <a:gd name="T12" fmla="*/ 7 w 10"/>
                  <a:gd name="T13" fmla="*/ 2 h 3"/>
                  <a:gd name="T14" fmla="*/ 8 w 10"/>
                  <a:gd name="T15" fmla="*/ 3 h 3"/>
                  <a:gd name="T16" fmla="*/ 10 w 10"/>
                  <a:gd name="T1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2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7" y="2"/>
                    </a:lnTo>
                    <a:lnTo>
                      <a:pt x="8" y="3"/>
                    </a:lnTo>
                    <a:lnTo>
                      <a:pt x="1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10" name="Freeform 2044">
                <a:extLst>
                  <a:ext uri="{FF2B5EF4-FFF2-40B4-BE49-F238E27FC236}">
                    <a16:creationId xmlns:a16="http://schemas.microsoft.com/office/drawing/2014/main" id="{00000000-0008-0000-0300-000056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" y="528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11" name="Freeform 2045">
                <a:extLst>
                  <a:ext uri="{FF2B5EF4-FFF2-40B4-BE49-F238E27FC236}">
                    <a16:creationId xmlns:a16="http://schemas.microsoft.com/office/drawing/2014/main" id="{00000000-0008-0000-0300-000057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" y="526"/>
                <a:ext cx="3" cy="6"/>
              </a:xfrm>
              <a:custGeom>
                <a:avLst/>
                <a:gdLst>
                  <a:gd name="T0" fmla="*/ 2 w 3"/>
                  <a:gd name="T1" fmla="*/ 6 h 6"/>
                  <a:gd name="T2" fmla="*/ 2 w 3"/>
                  <a:gd name="T3" fmla="*/ 5 h 6"/>
                  <a:gd name="T4" fmla="*/ 1 w 3"/>
                  <a:gd name="T5" fmla="*/ 3 h 6"/>
                  <a:gd name="T6" fmla="*/ 0 w 3"/>
                  <a:gd name="T7" fmla="*/ 1 h 6"/>
                  <a:gd name="T8" fmla="*/ 1 w 3"/>
                  <a:gd name="T9" fmla="*/ 0 h 6"/>
                  <a:gd name="T10" fmla="*/ 3 w 3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6">
                    <a:moveTo>
                      <a:pt x="2" y="6"/>
                    </a:moveTo>
                    <a:lnTo>
                      <a:pt x="2" y="5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12" name="Freeform 2046">
                <a:extLst>
                  <a:ext uri="{FF2B5EF4-FFF2-40B4-BE49-F238E27FC236}">
                    <a16:creationId xmlns:a16="http://schemas.microsoft.com/office/drawing/2014/main" id="{00000000-0008-0000-0300-000058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" y="529"/>
                <a:ext cx="4" cy="3"/>
              </a:xfrm>
              <a:custGeom>
                <a:avLst/>
                <a:gdLst>
                  <a:gd name="T0" fmla="*/ 4 w 4"/>
                  <a:gd name="T1" fmla="*/ 3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0 h 3"/>
                  <a:gd name="T8" fmla="*/ 0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lnTo>
                      <a:pt x="3" y="0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13" name="Freeform 2047">
                <a:extLst>
                  <a:ext uri="{FF2B5EF4-FFF2-40B4-BE49-F238E27FC236}">
                    <a16:creationId xmlns:a16="http://schemas.microsoft.com/office/drawing/2014/main" id="{00000000-0008-0000-0300-000059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" y="527"/>
                <a:ext cx="8" cy="5"/>
              </a:xfrm>
              <a:custGeom>
                <a:avLst/>
                <a:gdLst>
                  <a:gd name="T0" fmla="*/ 8 w 8"/>
                  <a:gd name="T1" fmla="*/ 4 h 5"/>
                  <a:gd name="T2" fmla="*/ 6 w 8"/>
                  <a:gd name="T3" fmla="*/ 3 h 5"/>
                  <a:gd name="T4" fmla="*/ 6 w 8"/>
                  <a:gd name="T5" fmla="*/ 1 h 5"/>
                  <a:gd name="T6" fmla="*/ 6 w 8"/>
                  <a:gd name="T7" fmla="*/ 0 h 5"/>
                  <a:gd name="T8" fmla="*/ 1 w 8"/>
                  <a:gd name="T9" fmla="*/ 0 h 5"/>
                  <a:gd name="T10" fmla="*/ 0 w 8"/>
                  <a:gd name="T11" fmla="*/ 3 h 5"/>
                  <a:gd name="T12" fmla="*/ 1 w 8"/>
                  <a:gd name="T13" fmla="*/ 5 h 5"/>
                  <a:gd name="T14" fmla="*/ 1 w 8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5">
                    <a:moveTo>
                      <a:pt x="8" y="4"/>
                    </a:moveTo>
                    <a:lnTo>
                      <a:pt x="6" y="3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1" y="5"/>
                    </a:lnTo>
                    <a:lnTo>
                      <a:pt x="1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14" name="Freeform 2048">
                <a:extLst>
                  <a:ext uri="{FF2B5EF4-FFF2-40B4-BE49-F238E27FC236}">
                    <a16:creationId xmlns:a16="http://schemas.microsoft.com/office/drawing/2014/main" id="{00000000-0008-0000-0300-00005A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" y="532"/>
                <a:ext cx="11" cy="0"/>
              </a:xfrm>
              <a:custGeom>
                <a:avLst/>
                <a:gdLst>
                  <a:gd name="T0" fmla="*/ 11 w 11"/>
                  <a:gd name="T1" fmla="*/ 11 w 11"/>
                  <a:gd name="T2" fmla="*/ 10 w 11"/>
                  <a:gd name="T3" fmla="*/ 7 w 11"/>
                  <a:gd name="T4" fmla="*/ 0 w 11"/>
                  <a:gd name="T5" fmla="*/ 0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1">
                    <a:moveTo>
                      <a:pt x="11" y="0"/>
                    </a:moveTo>
                    <a:lnTo>
                      <a:pt x="11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15" name="Freeform 2049">
                <a:extLst>
                  <a:ext uri="{FF2B5EF4-FFF2-40B4-BE49-F238E27FC236}">
                    <a16:creationId xmlns:a16="http://schemas.microsoft.com/office/drawing/2014/main" id="{00000000-0008-0000-0300-00005B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" y="529"/>
                <a:ext cx="5" cy="4"/>
              </a:xfrm>
              <a:custGeom>
                <a:avLst/>
                <a:gdLst>
                  <a:gd name="T0" fmla="*/ 5 w 5"/>
                  <a:gd name="T1" fmla="*/ 0 h 4"/>
                  <a:gd name="T2" fmla="*/ 0 w 5"/>
                  <a:gd name="T3" fmla="*/ 2 h 4"/>
                  <a:gd name="T4" fmla="*/ 1 w 5"/>
                  <a:gd name="T5" fmla="*/ 4 h 4"/>
                  <a:gd name="T6" fmla="*/ 1 w 5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0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1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16" name="Freeform 2050">
                <a:extLst>
                  <a:ext uri="{FF2B5EF4-FFF2-40B4-BE49-F238E27FC236}">
                    <a16:creationId xmlns:a16="http://schemas.microsoft.com/office/drawing/2014/main" id="{00000000-0008-0000-0300-00005C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" y="532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1 h 2"/>
                  <a:gd name="T4" fmla="*/ 2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1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17" name="Freeform 2051">
                <a:extLst>
                  <a:ext uri="{FF2B5EF4-FFF2-40B4-BE49-F238E27FC236}">
                    <a16:creationId xmlns:a16="http://schemas.microsoft.com/office/drawing/2014/main" id="{00000000-0008-0000-0300-00005D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" y="533"/>
                <a:ext cx="6" cy="1"/>
              </a:xfrm>
              <a:custGeom>
                <a:avLst/>
                <a:gdLst>
                  <a:gd name="T0" fmla="*/ 0 w 6"/>
                  <a:gd name="T1" fmla="*/ 0 h 1"/>
                  <a:gd name="T2" fmla="*/ 2 w 6"/>
                  <a:gd name="T3" fmla="*/ 1 h 1"/>
                  <a:gd name="T4" fmla="*/ 3 w 6"/>
                  <a:gd name="T5" fmla="*/ 1 h 1"/>
                  <a:gd name="T6" fmla="*/ 4 w 6"/>
                  <a:gd name="T7" fmla="*/ 1 h 1"/>
                  <a:gd name="T8" fmla="*/ 6 w 6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lnTo>
                      <a:pt x="2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6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18" name="Freeform 2052">
                <a:extLst>
                  <a:ext uri="{FF2B5EF4-FFF2-40B4-BE49-F238E27FC236}">
                    <a16:creationId xmlns:a16="http://schemas.microsoft.com/office/drawing/2014/main" id="{00000000-0008-0000-0300-00005E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" y="531"/>
                <a:ext cx="7" cy="3"/>
              </a:xfrm>
              <a:custGeom>
                <a:avLst/>
                <a:gdLst>
                  <a:gd name="T0" fmla="*/ 0 w 7"/>
                  <a:gd name="T1" fmla="*/ 1 h 3"/>
                  <a:gd name="T2" fmla="*/ 0 w 7"/>
                  <a:gd name="T3" fmla="*/ 2 h 3"/>
                  <a:gd name="T4" fmla="*/ 3 w 7"/>
                  <a:gd name="T5" fmla="*/ 3 h 3"/>
                  <a:gd name="T6" fmla="*/ 7 w 7"/>
                  <a:gd name="T7" fmla="*/ 2 h 3"/>
                  <a:gd name="T8" fmla="*/ 7 w 7"/>
                  <a:gd name="T9" fmla="*/ 0 h 3"/>
                  <a:gd name="T10" fmla="*/ 7 w 7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3">
                    <a:moveTo>
                      <a:pt x="0" y="1"/>
                    </a:moveTo>
                    <a:lnTo>
                      <a:pt x="0" y="2"/>
                    </a:lnTo>
                    <a:lnTo>
                      <a:pt x="3" y="3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7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19" name="Freeform 2053">
                <a:extLst>
                  <a:ext uri="{FF2B5EF4-FFF2-40B4-BE49-F238E27FC236}">
                    <a16:creationId xmlns:a16="http://schemas.microsoft.com/office/drawing/2014/main" id="{00000000-0008-0000-0300-00005F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" y="532"/>
                <a:ext cx="13" cy="4"/>
              </a:xfrm>
              <a:custGeom>
                <a:avLst/>
                <a:gdLst>
                  <a:gd name="T0" fmla="*/ 1 w 13"/>
                  <a:gd name="T1" fmla="*/ 4 h 4"/>
                  <a:gd name="T2" fmla="*/ 1 w 13"/>
                  <a:gd name="T3" fmla="*/ 3 h 4"/>
                  <a:gd name="T4" fmla="*/ 0 w 13"/>
                  <a:gd name="T5" fmla="*/ 3 h 4"/>
                  <a:gd name="T6" fmla="*/ 2 w 13"/>
                  <a:gd name="T7" fmla="*/ 2 h 4"/>
                  <a:gd name="T8" fmla="*/ 6 w 13"/>
                  <a:gd name="T9" fmla="*/ 2 h 4"/>
                  <a:gd name="T10" fmla="*/ 7 w 13"/>
                  <a:gd name="T11" fmla="*/ 2 h 4"/>
                  <a:gd name="T12" fmla="*/ 9 w 13"/>
                  <a:gd name="T13" fmla="*/ 2 h 4"/>
                  <a:gd name="T14" fmla="*/ 12 w 13"/>
                  <a:gd name="T15" fmla="*/ 1 h 4"/>
                  <a:gd name="T16" fmla="*/ 13 w 13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4">
                    <a:moveTo>
                      <a:pt x="1" y="4"/>
                    </a:moveTo>
                    <a:lnTo>
                      <a:pt x="1" y="3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9" y="2"/>
                    </a:lnTo>
                    <a:lnTo>
                      <a:pt x="12" y="1"/>
                    </a:lnTo>
                    <a:lnTo>
                      <a:pt x="1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20" name="Freeform 2054">
                <a:extLst>
                  <a:ext uri="{FF2B5EF4-FFF2-40B4-BE49-F238E27FC236}">
                    <a16:creationId xmlns:a16="http://schemas.microsoft.com/office/drawing/2014/main" id="{00000000-0008-0000-0300-000060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" y="535"/>
                <a:ext cx="6" cy="1"/>
              </a:xfrm>
              <a:custGeom>
                <a:avLst/>
                <a:gdLst>
                  <a:gd name="T0" fmla="*/ 1 w 6"/>
                  <a:gd name="T1" fmla="*/ 1 h 1"/>
                  <a:gd name="T2" fmla="*/ 0 w 6"/>
                  <a:gd name="T3" fmla="*/ 0 h 1"/>
                  <a:gd name="T4" fmla="*/ 2 w 6"/>
                  <a:gd name="T5" fmla="*/ 0 h 1"/>
                  <a:gd name="T6" fmla="*/ 3 w 6"/>
                  <a:gd name="T7" fmla="*/ 0 h 1"/>
                  <a:gd name="T8" fmla="*/ 3 w 6"/>
                  <a:gd name="T9" fmla="*/ 0 h 1"/>
                  <a:gd name="T10" fmla="*/ 4 w 6"/>
                  <a:gd name="T11" fmla="*/ 1 h 1"/>
                  <a:gd name="T12" fmla="*/ 6 w 6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">
                    <a:moveTo>
                      <a:pt x="1" y="1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6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21" name="Line 2055">
                <a:extLst>
                  <a:ext uri="{FF2B5EF4-FFF2-40B4-BE49-F238E27FC236}">
                    <a16:creationId xmlns:a16="http://schemas.microsoft.com/office/drawing/2014/main" id="{00000000-0008-0000-0300-00006102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8" y="536"/>
                <a:ext cx="0" cy="2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22" name="Line 2056">
                <a:extLst>
                  <a:ext uri="{FF2B5EF4-FFF2-40B4-BE49-F238E27FC236}">
                    <a16:creationId xmlns:a16="http://schemas.microsoft.com/office/drawing/2014/main" id="{00000000-0008-0000-0300-00006202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47" y="536"/>
                <a:ext cx="1" cy="2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23" name="Freeform 2057">
                <a:extLst>
                  <a:ext uri="{FF2B5EF4-FFF2-40B4-BE49-F238E27FC236}">
                    <a16:creationId xmlns:a16="http://schemas.microsoft.com/office/drawing/2014/main" id="{00000000-0008-0000-0300-000063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" y="53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24" name="Freeform 2058">
                <a:extLst>
                  <a:ext uri="{FF2B5EF4-FFF2-40B4-BE49-F238E27FC236}">
                    <a16:creationId xmlns:a16="http://schemas.microsoft.com/office/drawing/2014/main" id="{00000000-0008-0000-0300-000064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" y="536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1 w 4"/>
                  <a:gd name="T3" fmla="*/ 0 h 2"/>
                  <a:gd name="T4" fmla="*/ 2 w 4"/>
                  <a:gd name="T5" fmla="*/ 1 h 2"/>
                  <a:gd name="T6" fmla="*/ 4 w 4"/>
                  <a:gd name="T7" fmla="*/ 2 h 2"/>
                  <a:gd name="T8" fmla="*/ 4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4" y="2"/>
                    </a:lnTo>
                    <a:lnTo>
                      <a:pt x="4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25" name="Freeform 2059">
                <a:extLst>
                  <a:ext uri="{FF2B5EF4-FFF2-40B4-BE49-F238E27FC236}">
                    <a16:creationId xmlns:a16="http://schemas.microsoft.com/office/drawing/2014/main" id="{00000000-0008-0000-0300-000065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" y="536"/>
                <a:ext cx="4" cy="3"/>
              </a:xfrm>
              <a:custGeom>
                <a:avLst/>
                <a:gdLst>
                  <a:gd name="T0" fmla="*/ 2 w 4"/>
                  <a:gd name="T1" fmla="*/ 3 h 3"/>
                  <a:gd name="T2" fmla="*/ 1 w 4"/>
                  <a:gd name="T3" fmla="*/ 1 h 3"/>
                  <a:gd name="T4" fmla="*/ 0 w 4"/>
                  <a:gd name="T5" fmla="*/ 0 h 3"/>
                  <a:gd name="T6" fmla="*/ 2 w 4"/>
                  <a:gd name="T7" fmla="*/ 0 h 3"/>
                  <a:gd name="T8" fmla="*/ 4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26" name="Freeform 2060">
                <a:extLst>
                  <a:ext uri="{FF2B5EF4-FFF2-40B4-BE49-F238E27FC236}">
                    <a16:creationId xmlns:a16="http://schemas.microsoft.com/office/drawing/2014/main" id="{00000000-0008-0000-0300-000066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" y="536"/>
                <a:ext cx="4" cy="5"/>
              </a:xfrm>
              <a:custGeom>
                <a:avLst/>
                <a:gdLst>
                  <a:gd name="T0" fmla="*/ 1 w 4"/>
                  <a:gd name="T1" fmla="*/ 5 h 5"/>
                  <a:gd name="T2" fmla="*/ 3 w 4"/>
                  <a:gd name="T3" fmla="*/ 3 h 5"/>
                  <a:gd name="T4" fmla="*/ 4 w 4"/>
                  <a:gd name="T5" fmla="*/ 0 h 5"/>
                  <a:gd name="T6" fmla="*/ 2 w 4"/>
                  <a:gd name="T7" fmla="*/ 1 h 5"/>
                  <a:gd name="T8" fmla="*/ 0 w 4"/>
                  <a:gd name="T9" fmla="*/ 1 h 5"/>
                  <a:gd name="T10" fmla="*/ 0 w 4"/>
                  <a:gd name="T11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1" y="5"/>
                    </a:moveTo>
                    <a:lnTo>
                      <a:pt x="3" y="3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0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27" name="Freeform 2061">
                <a:extLst>
                  <a:ext uri="{FF2B5EF4-FFF2-40B4-BE49-F238E27FC236}">
                    <a16:creationId xmlns:a16="http://schemas.microsoft.com/office/drawing/2014/main" id="{00000000-0008-0000-0300-000067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" y="540"/>
                <a:ext cx="2" cy="1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1 w 2"/>
                  <a:gd name="T7" fmla="*/ 1 h 1"/>
                  <a:gd name="T8" fmla="*/ 2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28" name="Freeform 2062">
                <a:extLst>
                  <a:ext uri="{FF2B5EF4-FFF2-40B4-BE49-F238E27FC236}">
                    <a16:creationId xmlns:a16="http://schemas.microsoft.com/office/drawing/2014/main" id="{00000000-0008-0000-0300-000068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" y="539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1 h 2"/>
                  <a:gd name="T3" fmla="*/ 0 h 2"/>
                  <a:gd name="T4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29" name="Line 2063">
                <a:extLst>
                  <a:ext uri="{FF2B5EF4-FFF2-40B4-BE49-F238E27FC236}">
                    <a16:creationId xmlns:a16="http://schemas.microsoft.com/office/drawing/2014/main" id="{00000000-0008-0000-0300-00006902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" y="541"/>
                <a:ext cx="0" cy="1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30" name="Freeform 2064">
                <a:extLst>
                  <a:ext uri="{FF2B5EF4-FFF2-40B4-BE49-F238E27FC236}">
                    <a16:creationId xmlns:a16="http://schemas.microsoft.com/office/drawing/2014/main" id="{00000000-0008-0000-0300-00006A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" y="542"/>
                <a:ext cx="4" cy="1"/>
              </a:xfrm>
              <a:custGeom>
                <a:avLst/>
                <a:gdLst>
                  <a:gd name="T0" fmla="*/ 4 w 4"/>
                  <a:gd name="T1" fmla="*/ 1 h 1"/>
                  <a:gd name="T2" fmla="*/ 2 w 4"/>
                  <a:gd name="T3" fmla="*/ 1 h 1"/>
                  <a:gd name="T4" fmla="*/ 1 w 4"/>
                  <a:gd name="T5" fmla="*/ 1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31" name="Freeform 2065">
                <a:extLst>
                  <a:ext uri="{FF2B5EF4-FFF2-40B4-BE49-F238E27FC236}">
                    <a16:creationId xmlns:a16="http://schemas.microsoft.com/office/drawing/2014/main" id="{00000000-0008-0000-0300-00006B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" y="543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2 w 3"/>
                  <a:gd name="T3" fmla="*/ 1 h 1"/>
                  <a:gd name="T4" fmla="*/ 2 w 3"/>
                  <a:gd name="T5" fmla="*/ 0 h 1"/>
                  <a:gd name="T6" fmla="*/ 1 w 3"/>
                  <a:gd name="T7" fmla="*/ 0 h 1"/>
                  <a:gd name="T8" fmla="*/ 0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32" name="Line 2066">
                <a:extLst>
                  <a:ext uri="{FF2B5EF4-FFF2-40B4-BE49-F238E27FC236}">
                    <a16:creationId xmlns:a16="http://schemas.microsoft.com/office/drawing/2014/main" id="{00000000-0008-0000-0300-00006C02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" y="542"/>
                <a:ext cx="2" cy="2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33" name="Freeform 2067">
                <a:extLst>
                  <a:ext uri="{FF2B5EF4-FFF2-40B4-BE49-F238E27FC236}">
                    <a16:creationId xmlns:a16="http://schemas.microsoft.com/office/drawing/2014/main" id="{00000000-0008-0000-0300-00006D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" y="537"/>
                <a:ext cx="4" cy="7"/>
              </a:xfrm>
              <a:custGeom>
                <a:avLst/>
                <a:gdLst>
                  <a:gd name="T0" fmla="*/ 0 w 4"/>
                  <a:gd name="T1" fmla="*/ 7 h 7"/>
                  <a:gd name="T2" fmla="*/ 4 w 4"/>
                  <a:gd name="T3" fmla="*/ 5 h 7"/>
                  <a:gd name="T4" fmla="*/ 4 w 4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lnTo>
                      <a:pt x="4" y="5"/>
                    </a:lnTo>
                    <a:lnTo>
                      <a:pt x="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34" name="Freeform 2068">
                <a:extLst>
                  <a:ext uri="{FF2B5EF4-FFF2-40B4-BE49-F238E27FC236}">
                    <a16:creationId xmlns:a16="http://schemas.microsoft.com/office/drawing/2014/main" id="{00000000-0008-0000-0300-00006E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" y="543"/>
                <a:ext cx="3" cy="2"/>
              </a:xfrm>
              <a:custGeom>
                <a:avLst/>
                <a:gdLst>
                  <a:gd name="T0" fmla="*/ 1 w 3"/>
                  <a:gd name="T1" fmla="*/ 2 h 2"/>
                  <a:gd name="T2" fmla="*/ 0 w 3"/>
                  <a:gd name="T3" fmla="*/ 1 h 2"/>
                  <a:gd name="T4" fmla="*/ 1 w 3"/>
                  <a:gd name="T5" fmla="*/ 0 h 2"/>
                  <a:gd name="T6" fmla="*/ 1 w 3"/>
                  <a:gd name="T7" fmla="*/ 0 h 2"/>
                  <a:gd name="T8" fmla="*/ 1 w 3"/>
                  <a:gd name="T9" fmla="*/ 0 h 2"/>
                  <a:gd name="T10" fmla="*/ 2 w 3"/>
                  <a:gd name="T11" fmla="*/ 0 h 2"/>
                  <a:gd name="T12" fmla="*/ 3 w 3"/>
                  <a:gd name="T13" fmla="*/ 1 h 2"/>
                  <a:gd name="T14" fmla="*/ 3 w 3"/>
                  <a:gd name="T15" fmla="*/ 1 h 2"/>
                  <a:gd name="T16" fmla="*/ 2 w 3"/>
                  <a:gd name="T17" fmla="*/ 2 h 2"/>
                  <a:gd name="T18" fmla="*/ 1 w 3"/>
                  <a:gd name="T1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35" name="Freeform 2069">
                <a:extLst>
                  <a:ext uri="{FF2B5EF4-FFF2-40B4-BE49-F238E27FC236}">
                    <a16:creationId xmlns:a16="http://schemas.microsoft.com/office/drawing/2014/main" id="{00000000-0008-0000-0300-00006F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" y="544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36" name="Freeform 2070">
                <a:extLst>
                  <a:ext uri="{FF2B5EF4-FFF2-40B4-BE49-F238E27FC236}">
                    <a16:creationId xmlns:a16="http://schemas.microsoft.com/office/drawing/2014/main" id="{00000000-0008-0000-0300-000070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" y="543"/>
                <a:ext cx="4" cy="3"/>
              </a:xfrm>
              <a:custGeom>
                <a:avLst/>
                <a:gdLst>
                  <a:gd name="T0" fmla="*/ 4 w 4"/>
                  <a:gd name="T1" fmla="*/ 1 h 3"/>
                  <a:gd name="T2" fmla="*/ 4 w 4"/>
                  <a:gd name="T3" fmla="*/ 1 h 3"/>
                  <a:gd name="T4" fmla="*/ 1 w 4"/>
                  <a:gd name="T5" fmla="*/ 3 h 3"/>
                  <a:gd name="T6" fmla="*/ 0 w 4"/>
                  <a:gd name="T7" fmla="*/ 2 h 3"/>
                  <a:gd name="T8" fmla="*/ 1 w 4"/>
                  <a:gd name="T9" fmla="*/ 1 h 3"/>
                  <a:gd name="T10" fmla="*/ 1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1"/>
                    </a:moveTo>
                    <a:lnTo>
                      <a:pt x="4" y="1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37" name="Freeform 2071">
                <a:extLst>
                  <a:ext uri="{FF2B5EF4-FFF2-40B4-BE49-F238E27FC236}">
                    <a16:creationId xmlns:a16="http://schemas.microsoft.com/office/drawing/2014/main" id="{00000000-0008-0000-0300-000071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" y="54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38" name="Freeform 2072">
                <a:extLst>
                  <a:ext uri="{FF2B5EF4-FFF2-40B4-BE49-F238E27FC236}">
                    <a16:creationId xmlns:a16="http://schemas.microsoft.com/office/drawing/2014/main" id="{00000000-0008-0000-0300-000072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" y="540"/>
                <a:ext cx="13" cy="6"/>
              </a:xfrm>
              <a:custGeom>
                <a:avLst/>
                <a:gdLst>
                  <a:gd name="T0" fmla="*/ 1 w 13"/>
                  <a:gd name="T1" fmla="*/ 6 h 6"/>
                  <a:gd name="T2" fmla="*/ 0 w 13"/>
                  <a:gd name="T3" fmla="*/ 5 h 6"/>
                  <a:gd name="T4" fmla="*/ 6 w 13"/>
                  <a:gd name="T5" fmla="*/ 2 h 6"/>
                  <a:gd name="T6" fmla="*/ 8 w 13"/>
                  <a:gd name="T7" fmla="*/ 0 h 6"/>
                  <a:gd name="T8" fmla="*/ 11 w 13"/>
                  <a:gd name="T9" fmla="*/ 0 h 6"/>
                  <a:gd name="T10" fmla="*/ 12 w 13"/>
                  <a:gd name="T11" fmla="*/ 0 h 6"/>
                  <a:gd name="T12" fmla="*/ 12 w 13"/>
                  <a:gd name="T13" fmla="*/ 1 h 6"/>
                  <a:gd name="T14" fmla="*/ 13 w 13"/>
                  <a:gd name="T15" fmla="*/ 2 h 6"/>
                  <a:gd name="T16" fmla="*/ 13 w 13"/>
                  <a:gd name="T1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6">
                    <a:moveTo>
                      <a:pt x="1" y="6"/>
                    </a:moveTo>
                    <a:lnTo>
                      <a:pt x="0" y="5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2" y="1"/>
                    </a:lnTo>
                    <a:lnTo>
                      <a:pt x="13" y="2"/>
                    </a:lnTo>
                    <a:lnTo>
                      <a:pt x="13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39" name="Freeform 2073">
                <a:extLst>
                  <a:ext uri="{FF2B5EF4-FFF2-40B4-BE49-F238E27FC236}">
                    <a16:creationId xmlns:a16="http://schemas.microsoft.com/office/drawing/2014/main" id="{00000000-0008-0000-0300-000073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" y="543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1 w 2"/>
                  <a:gd name="T3" fmla="*/ 2 h 3"/>
                  <a:gd name="T4" fmla="*/ 2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1" y="2"/>
                    </a:lnTo>
                    <a:lnTo>
                      <a:pt x="2" y="2"/>
                    </a:lnTo>
                    <a:lnTo>
                      <a:pt x="2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40" name="Line 2074">
                <a:extLst>
                  <a:ext uri="{FF2B5EF4-FFF2-40B4-BE49-F238E27FC236}">
                    <a16:creationId xmlns:a16="http://schemas.microsoft.com/office/drawing/2014/main" id="{00000000-0008-0000-0300-00007402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7" y="544"/>
                <a:ext cx="3" cy="2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41" name="Freeform 2075">
                <a:extLst>
                  <a:ext uri="{FF2B5EF4-FFF2-40B4-BE49-F238E27FC236}">
                    <a16:creationId xmlns:a16="http://schemas.microsoft.com/office/drawing/2014/main" id="{00000000-0008-0000-0300-000075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" y="544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1 h 2"/>
                  <a:gd name="T6" fmla="*/ 2 w 2"/>
                  <a:gd name="T7" fmla="*/ 1 h 2"/>
                  <a:gd name="T8" fmla="*/ 1 w 2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42" name="Freeform 2076">
                <a:extLst>
                  <a:ext uri="{FF2B5EF4-FFF2-40B4-BE49-F238E27FC236}">
                    <a16:creationId xmlns:a16="http://schemas.microsoft.com/office/drawing/2014/main" id="{00000000-0008-0000-0300-000076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" y="545"/>
                <a:ext cx="3" cy="1"/>
              </a:xfrm>
              <a:custGeom>
                <a:avLst/>
                <a:gdLst>
                  <a:gd name="T0" fmla="*/ 0 w 3"/>
                  <a:gd name="T1" fmla="*/ 1 h 1"/>
                  <a:gd name="T2" fmla="*/ 0 w 3"/>
                  <a:gd name="T3" fmla="*/ 1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lnTo>
                      <a:pt x="0" y="1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43" name="Freeform 2077">
                <a:extLst>
                  <a:ext uri="{FF2B5EF4-FFF2-40B4-BE49-F238E27FC236}">
                    <a16:creationId xmlns:a16="http://schemas.microsoft.com/office/drawing/2014/main" id="{00000000-0008-0000-0300-000077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" y="545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0 h 1"/>
                  <a:gd name="T4" fmla="*/ 3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0"/>
                    </a:lnTo>
                    <a:lnTo>
                      <a:pt x="3" y="1"/>
                    </a:lnTo>
                    <a:lnTo>
                      <a:pt x="3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44" name="Line 2078">
                <a:extLst>
                  <a:ext uri="{FF2B5EF4-FFF2-40B4-BE49-F238E27FC236}">
                    <a16:creationId xmlns:a16="http://schemas.microsoft.com/office/drawing/2014/main" id="{00000000-0008-0000-0300-00007802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2" y="546"/>
                <a:ext cx="0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45" name="Freeform 2079">
                <a:extLst>
                  <a:ext uri="{FF2B5EF4-FFF2-40B4-BE49-F238E27FC236}">
                    <a16:creationId xmlns:a16="http://schemas.microsoft.com/office/drawing/2014/main" id="{00000000-0008-0000-0300-000079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" y="537"/>
                <a:ext cx="12" cy="9"/>
              </a:xfrm>
              <a:custGeom>
                <a:avLst/>
                <a:gdLst>
                  <a:gd name="T0" fmla="*/ 5 w 12"/>
                  <a:gd name="T1" fmla="*/ 8 h 9"/>
                  <a:gd name="T2" fmla="*/ 4 w 12"/>
                  <a:gd name="T3" fmla="*/ 7 h 9"/>
                  <a:gd name="T4" fmla="*/ 3 w 12"/>
                  <a:gd name="T5" fmla="*/ 5 h 9"/>
                  <a:gd name="T6" fmla="*/ 1 w 12"/>
                  <a:gd name="T7" fmla="*/ 6 h 9"/>
                  <a:gd name="T8" fmla="*/ 0 w 12"/>
                  <a:gd name="T9" fmla="*/ 6 h 9"/>
                  <a:gd name="T10" fmla="*/ 0 w 12"/>
                  <a:gd name="T11" fmla="*/ 6 h 9"/>
                  <a:gd name="T12" fmla="*/ 0 w 12"/>
                  <a:gd name="T13" fmla="*/ 4 h 9"/>
                  <a:gd name="T14" fmla="*/ 1 w 12"/>
                  <a:gd name="T15" fmla="*/ 4 h 9"/>
                  <a:gd name="T16" fmla="*/ 2 w 12"/>
                  <a:gd name="T17" fmla="*/ 3 h 9"/>
                  <a:gd name="T18" fmla="*/ 3 w 12"/>
                  <a:gd name="T19" fmla="*/ 1 h 9"/>
                  <a:gd name="T20" fmla="*/ 6 w 12"/>
                  <a:gd name="T21" fmla="*/ 0 h 9"/>
                  <a:gd name="T22" fmla="*/ 7 w 12"/>
                  <a:gd name="T23" fmla="*/ 2 h 9"/>
                  <a:gd name="T24" fmla="*/ 7 w 12"/>
                  <a:gd name="T25" fmla="*/ 3 h 9"/>
                  <a:gd name="T26" fmla="*/ 7 w 12"/>
                  <a:gd name="T27" fmla="*/ 4 h 9"/>
                  <a:gd name="T28" fmla="*/ 9 w 12"/>
                  <a:gd name="T29" fmla="*/ 6 h 9"/>
                  <a:gd name="T30" fmla="*/ 10 w 12"/>
                  <a:gd name="T31" fmla="*/ 7 h 9"/>
                  <a:gd name="T32" fmla="*/ 10 w 12"/>
                  <a:gd name="T33" fmla="*/ 9 h 9"/>
                  <a:gd name="T34" fmla="*/ 11 w 12"/>
                  <a:gd name="T35" fmla="*/ 8 h 9"/>
                  <a:gd name="T36" fmla="*/ 12 w 12"/>
                  <a:gd name="T3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" h="9">
                    <a:moveTo>
                      <a:pt x="5" y="8"/>
                    </a:moveTo>
                    <a:lnTo>
                      <a:pt x="4" y="7"/>
                    </a:lnTo>
                    <a:lnTo>
                      <a:pt x="3" y="5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3" y="1"/>
                    </a:lnTo>
                    <a:lnTo>
                      <a:pt x="6" y="0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7" y="4"/>
                    </a:lnTo>
                    <a:lnTo>
                      <a:pt x="9" y="6"/>
                    </a:lnTo>
                    <a:lnTo>
                      <a:pt x="10" y="7"/>
                    </a:lnTo>
                    <a:lnTo>
                      <a:pt x="10" y="9"/>
                    </a:lnTo>
                    <a:lnTo>
                      <a:pt x="11" y="8"/>
                    </a:lnTo>
                    <a:lnTo>
                      <a:pt x="12" y="9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46" name="Freeform 2080">
                <a:extLst>
                  <a:ext uri="{FF2B5EF4-FFF2-40B4-BE49-F238E27FC236}">
                    <a16:creationId xmlns:a16="http://schemas.microsoft.com/office/drawing/2014/main" id="{00000000-0008-0000-0300-00007A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" y="544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0 w 3"/>
                  <a:gd name="T3" fmla="*/ 1 h 2"/>
                  <a:gd name="T4" fmla="*/ 3 w 3"/>
                  <a:gd name="T5" fmla="*/ 0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0" y="1"/>
                    </a:lnTo>
                    <a:lnTo>
                      <a:pt x="3" y="0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47" name="Freeform 2081">
                <a:extLst>
                  <a:ext uri="{FF2B5EF4-FFF2-40B4-BE49-F238E27FC236}">
                    <a16:creationId xmlns:a16="http://schemas.microsoft.com/office/drawing/2014/main" id="{00000000-0008-0000-0300-00007B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" y="546"/>
                <a:ext cx="3" cy="0"/>
              </a:xfrm>
              <a:custGeom>
                <a:avLst/>
                <a:gdLst>
                  <a:gd name="T0" fmla="*/ 3 w 3"/>
                  <a:gd name="T1" fmla="*/ 2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48" name="Freeform 2082">
                <a:extLst>
                  <a:ext uri="{FF2B5EF4-FFF2-40B4-BE49-F238E27FC236}">
                    <a16:creationId xmlns:a16="http://schemas.microsoft.com/office/drawing/2014/main" id="{00000000-0008-0000-0300-00007C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" y="546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49" name="Freeform 2083">
                <a:extLst>
                  <a:ext uri="{FF2B5EF4-FFF2-40B4-BE49-F238E27FC236}">
                    <a16:creationId xmlns:a16="http://schemas.microsoft.com/office/drawing/2014/main" id="{00000000-0008-0000-0300-00007D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" y="546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50" name="Freeform 2084">
                <a:extLst>
                  <a:ext uri="{FF2B5EF4-FFF2-40B4-BE49-F238E27FC236}">
                    <a16:creationId xmlns:a16="http://schemas.microsoft.com/office/drawing/2014/main" id="{00000000-0008-0000-0300-00007E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" y="54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51" name="Line 2085">
                <a:extLst>
                  <a:ext uri="{FF2B5EF4-FFF2-40B4-BE49-F238E27FC236}">
                    <a16:creationId xmlns:a16="http://schemas.microsoft.com/office/drawing/2014/main" id="{00000000-0008-0000-0300-00007F02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6" y="547"/>
                <a:ext cx="1" cy="1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52" name="Freeform 2086">
                <a:extLst>
                  <a:ext uri="{FF2B5EF4-FFF2-40B4-BE49-F238E27FC236}">
                    <a16:creationId xmlns:a16="http://schemas.microsoft.com/office/drawing/2014/main" id="{00000000-0008-0000-0300-000080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" y="546"/>
                <a:ext cx="6" cy="2"/>
              </a:xfrm>
              <a:custGeom>
                <a:avLst/>
                <a:gdLst>
                  <a:gd name="T0" fmla="*/ 0 w 6"/>
                  <a:gd name="T1" fmla="*/ 0 h 2"/>
                  <a:gd name="T2" fmla="*/ 1 w 6"/>
                  <a:gd name="T3" fmla="*/ 1 h 2"/>
                  <a:gd name="T4" fmla="*/ 1 w 6"/>
                  <a:gd name="T5" fmla="*/ 2 h 2"/>
                  <a:gd name="T6" fmla="*/ 3 w 6"/>
                  <a:gd name="T7" fmla="*/ 2 h 2"/>
                  <a:gd name="T8" fmla="*/ 5 w 6"/>
                  <a:gd name="T9" fmla="*/ 1 h 2"/>
                  <a:gd name="T10" fmla="*/ 6 w 6"/>
                  <a:gd name="T11" fmla="*/ 0 h 2"/>
                  <a:gd name="T12" fmla="*/ 6 w 6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">
                    <a:moveTo>
                      <a:pt x="0" y="0"/>
                    </a:moveTo>
                    <a:lnTo>
                      <a:pt x="1" y="1"/>
                    </a:lnTo>
                    <a:lnTo>
                      <a:pt x="1" y="2"/>
                    </a:lnTo>
                    <a:lnTo>
                      <a:pt x="3" y="2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6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53" name="Freeform 2087">
                <a:extLst>
                  <a:ext uri="{FF2B5EF4-FFF2-40B4-BE49-F238E27FC236}">
                    <a16:creationId xmlns:a16="http://schemas.microsoft.com/office/drawing/2014/main" id="{00000000-0008-0000-0300-000081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" y="54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54" name="Freeform 2088">
                <a:extLst>
                  <a:ext uri="{FF2B5EF4-FFF2-40B4-BE49-F238E27FC236}">
                    <a16:creationId xmlns:a16="http://schemas.microsoft.com/office/drawing/2014/main" id="{00000000-0008-0000-0300-000082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" y="546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1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55" name="Freeform 2089">
                <a:extLst>
                  <a:ext uri="{FF2B5EF4-FFF2-40B4-BE49-F238E27FC236}">
                    <a16:creationId xmlns:a16="http://schemas.microsoft.com/office/drawing/2014/main" id="{00000000-0008-0000-0300-000083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" y="548"/>
                <a:ext cx="3" cy="0"/>
              </a:xfrm>
              <a:custGeom>
                <a:avLst/>
                <a:gdLst>
                  <a:gd name="T0" fmla="*/ 0 w 3"/>
                  <a:gd name="T1" fmla="*/ 1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56" name="Freeform 2090">
                <a:extLst>
                  <a:ext uri="{FF2B5EF4-FFF2-40B4-BE49-F238E27FC236}">
                    <a16:creationId xmlns:a16="http://schemas.microsoft.com/office/drawing/2014/main" id="{00000000-0008-0000-0300-000084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" y="546"/>
                <a:ext cx="5" cy="3"/>
              </a:xfrm>
              <a:custGeom>
                <a:avLst/>
                <a:gdLst>
                  <a:gd name="T0" fmla="*/ 0 w 5"/>
                  <a:gd name="T1" fmla="*/ 2 h 3"/>
                  <a:gd name="T2" fmla="*/ 0 w 5"/>
                  <a:gd name="T3" fmla="*/ 3 h 3"/>
                  <a:gd name="T4" fmla="*/ 1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3"/>
                    </a:lnTo>
                    <a:lnTo>
                      <a:pt x="5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57" name="Freeform 2091">
                <a:extLst>
                  <a:ext uri="{FF2B5EF4-FFF2-40B4-BE49-F238E27FC236}">
                    <a16:creationId xmlns:a16="http://schemas.microsoft.com/office/drawing/2014/main" id="{00000000-0008-0000-0300-000085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" y="548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58" name="Freeform 2092">
                <a:extLst>
                  <a:ext uri="{FF2B5EF4-FFF2-40B4-BE49-F238E27FC236}">
                    <a16:creationId xmlns:a16="http://schemas.microsoft.com/office/drawing/2014/main" id="{00000000-0008-0000-0300-000086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546"/>
                <a:ext cx="2" cy="6"/>
              </a:xfrm>
              <a:custGeom>
                <a:avLst/>
                <a:gdLst>
                  <a:gd name="T0" fmla="*/ 0 w 2"/>
                  <a:gd name="T1" fmla="*/ 0 h 6"/>
                  <a:gd name="T2" fmla="*/ 2 w 2"/>
                  <a:gd name="T3" fmla="*/ 2 h 6"/>
                  <a:gd name="T4" fmla="*/ 1 w 2"/>
                  <a:gd name="T5" fmla="*/ 5 h 6"/>
                  <a:gd name="T6" fmla="*/ 1 w 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0" y="0"/>
                    </a:moveTo>
                    <a:lnTo>
                      <a:pt x="2" y="2"/>
                    </a:lnTo>
                    <a:lnTo>
                      <a:pt x="1" y="5"/>
                    </a:lnTo>
                    <a:lnTo>
                      <a:pt x="1" y="6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59" name="Freeform 2093">
                <a:extLst>
                  <a:ext uri="{FF2B5EF4-FFF2-40B4-BE49-F238E27FC236}">
                    <a16:creationId xmlns:a16="http://schemas.microsoft.com/office/drawing/2014/main" id="{00000000-0008-0000-0300-000087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" y="552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60" name="Line 2094">
                <a:extLst>
                  <a:ext uri="{FF2B5EF4-FFF2-40B4-BE49-F238E27FC236}">
                    <a16:creationId xmlns:a16="http://schemas.microsoft.com/office/drawing/2014/main" id="{00000000-0008-0000-0300-00008802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" y="552"/>
                <a:ext cx="2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61" name="Freeform 2095">
                <a:extLst>
                  <a:ext uri="{FF2B5EF4-FFF2-40B4-BE49-F238E27FC236}">
                    <a16:creationId xmlns:a16="http://schemas.microsoft.com/office/drawing/2014/main" id="{00000000-0008-0000-0300-000089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" y="546"/>
                <a:ext cx="7" cy="6"/>
              </a:xfrm>
              <a:custGeom>
                <a:avLst/>
                <a:gdLst>
                  <a:gd name="T0" fmla="*/ 7 w 7"/>
                  <a:gd name="T1" fmla="*/ 6 h 6"/>
                  <a:gd name="T2" fmla="*/ 7 w 7"/>
                  <a:gd name="T3" fmla="*/ 5 h 6"/>
                  <a:gd name="T4" fmla="*/ 7 w 7"/>
                  <a:gd name="T5" fmla="*/ 4 h 6"/>
                  <a:gd name="T6" fmla="*/ 5 w 7"/>
                  <a:gd name="T7" fmla="*/ 4 h 6"/>
                  <a:gd name="T8" fmla="*/ 3 w 7"/>
                  <a:gd name="T9" fmla="*/ 4 h 6"/>
                  <a:gd name="T10" fmla="*/ 1 w 7"/>
                  <a:gd name="T11" fmla="*/ 4 h 6"/>
                  <a:gd name="T12" fmla="*/ 2 w 7"/>
                  <a:gd name="T13" fmla="*/ 2 h 6"/>
                  <a:gd name="T14" fmla="*/ 0 w 7"/>
                  <a:gd name="T15" fmla="*/ 1 h 6"/>
                  <a:gd name="T16" fmla="*/ 0 w 7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6">
                    <a:moveTo>
                      <a:pt x="7" y="6"/>
                    </a:moveTo>
                    <a:lnTo>
                      <a:pt x="7" y="5"/>
                    </a:lnTo>
                    <a:lnTo>
                      <a:pt x="7" y="4"/>
                    </a:lnTo>
                    <a:lnTo>
                      <a:pt x="5" y="4"/>
                    </a:lnTo>
                    <a:lnTo>
                      <a:pt x="3" y="4"/>
                    </a:lnTo>
                    <a:lnTo>
                      <a:pt x="1" y="4"/>
                    </a:lnTo>
                    <a:lnTo>
                      <a:pt x="2" y="2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62" name="Freeform 2096">
                <a:extLst>
                  <a:ext uri="{FF2B5EF4-FFF2-40B4-BE49-F238E27FC236}">
                    <a16:creationId xmlns:a16="http://schemas.microsoft.com/office/drawing/2014/main" id="{00000000-0008-0000-0300-00008A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" y="548"/>
                <a:ext cx="5" cy="7"/>
              </a:xfrm>
              <a:custGeom>
                <a:avLst/>
                <a:gdLst>
                  <a:gd name="T0" fmla="*/ 4 w 5"/>
                  <a:gd name="T1" fmla="*/ 7 h 7"/>
                  <a:gd name="T2" fmla="*/ 5 w 5"/>
                  <a:gd name="T3" fmla="*/ 5 h 7"/>
                  <a:gd name="T4" fmla="*/ 5 w 5"/>
                  <a:gd name="T5" fmla="*/ 2 h 7"/>
                  <a:gd name="T6" fmla="*/ 1 w 5"/>
                  <a:gd name="T7" fmla="*/ 0 h 7"/>
                  <a:gd name="T8" fmla="*/ 0 w 5"/>
                  <a:gd name="T9" fmla="*/ 3 h 7"/>
                  <a:gd name="T10" fmla="*/ 0 w 5"/>
                  <a:gd name="T11" fmla="*/ 3 h 7"/>
                  <a:gd name="T12" fmla="*/ 4 w 5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7">
                    <a:moveTo>
                      <a:pt x="4" y="7"/>
                    </a:moveTo>
                    <a:lnTo>
                      <a:pt x="5" y="5"/>
                    </a:lnTo>
                    <a:lnTo>
                      <a:pt x="5" y="2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4" y="7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63" name="Freeform 2097">
                <a:extLst>
                  <a:ext uri="{FF2B5EF4-FFF2-40B4-BE49-F238E27FC236}">
                    <a16:creationId xmlns:a16="http://schemas.microsoft.com/office/drawing/2014/main" id="{00000000-0008-0000-0300-00008B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" y="551"/>
                <a:ext cx="3" cy="4"/>
              </a:xfrm>
              <a:custGeom>
                <a:avLst/>
                <a:gdLst>
                  <a:gd name="T0" fmla="*/ 1 w 3"/>
                  <a:gd name="T1" fmla="*/ 4 h 4"/>
                  <a:gd name="T2" fmla="*/ 2 w 3"/>
                  <a:gd name="T3" fmla="*/ 4 h 4"/>
                  <a:gd name="T4" fmla="*/ 2 w 3"/>
                  <a:gd name="T5" fmla="*/ 3 h 4"/>
                  <a:gd name="T6" fmla="*/ 3 w 3"/>
                  <a:gd name="T7" fmla="*/ 0 h 4"/>
                  <a:gd name="T8" fmla="*/ 0 w 3"/>
                  <a:gd name="T9" fmla="*/ 2 h 4"/>
                  <a:gd name="T10" fmla="*/ 0 w 3"/>
                  <a:gd name="T11" fmla="*/ 3 h 4"/>
                  <a:gd name="T12" fmla="*/ 1 w 3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lnTo>
                      <a:pt x="2" y="4"/>
                    </a:lnTo>
                    <a:lnTo>
                      <a:pt x="2" y="3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64" name="Freeform 2098">
                <a:extLst>
                  <a:ext uri="{FF2B5EF4-FFF2-40B4-BE49-F238E27FC236}">
                    <a16:creationId xmlns:a16="http://schemas.microsoft.com/office/drawing/2014/main" id="{00000000-0008-0000-0300-00008C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" y="549"/>
                <a:ext cx="11" cy="8"/>
              </a:xfrm>
              <a:custGeom>
                <a:avLst/>
                <a:gdLst>
                  <a:gd name="T0" fmla="*/ 1 w 11"/>
                  <a:gd name="T1" fmla="*/ 0 h 8"/>
                  <a:gd name="T2" fmla="*/ 2 w 11"/>
                  <a:gd name="T3" fmla="*/ 1 h 8"/>
                  <a:gd name="T4" fmla="*/ 0 w 11"/>
                  <a:gd name="T5" fmla="*/ 3 h 8"/>
                  <a:gd name="T6" fmla="*/ 2 w 11"/>
                  <a:gd name="T7" fmla="*/ 4 h 8"/>
                  <a:gd name="T8" fmla="*/ 4 w 11"/>
                  <a:gd name="T9" fmla="*/ 4 h 8"/>
                  <a:gd name="T10" fmla="*/ 6 w 11"/>
                  <a:gd name="T11" fmla="*/ 6 h 8"/>
                  <a:gd name="T12" fmla="*/ 7 w 11"/>
                  <a:gd name="T13" fmla="*/ 6 h 8"/>
                  <a:gd name="T14" fmla="*/ 5 w 11"/>
                  <a:gd name="T15" fmla="*/ 3 h 8"/>
                  <a:gd name="T16" fmla="*/ 6 w 11"/>
                  <a:gd name="T17" fmla="*/ 3 h 8"/>
                  <a:gd name="T18" fmla="*/ 7 w 11"/>
                  <a:gd name="T19" fmla="*/ 4 h 8"/>
                  <a:gd name="T20" fmla="*/ 9 w 11"/>
                  <a:gd name="T21" fmla="*/ 5 h 8"/>
                  <a:gd name="T22" fmla="*/ 10 w 11"/>
                  <a:gd name="T23" fmla="*/ 7 h 8"/>
                  <a:gd name="T24" fmla="*/ 11 w 11"/>
                  <a:gd name="T2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8">
                    <a:moveTo>
                      <a:pt x="1" y="0"/>
                    </a:moveTo>
                    <a:lnTo>
                      <a:pt x="2" y="1"/>
                    </a:lnTo>
                    <a:lnTo>
                      <a:pt x="0" y="3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7" y="4"/>
                    </a:lnTo>
                    <a:lnTo>
                      <a:pt x="9" y="5"/>
                    </a:lnTo>
                    <a:lnTo>
                      <a:pt x="10" y="7"/>
                    </a:lnTo>
                    <a:lnTo>
                      <a:pt x="11" y="8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65" name="Line 2099">
                <a:extLst>
                  <a:ext uri="{FF2B5EF4-FFF2-40B4-BE49-F238E27FC236}">
                    <a16:creationId xmlns:a16="http://schemas.microsoft.com/office/drawing/2014/main" id="{00000000-0008-0000-0300-00008D02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" y="557"/>
                <a:ext cx="0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66" name="Freeform 2100">
                <a:extLst>
                  <a:ext uri="{FF2B5EF4-FFF2-40B4-BE49-F238E27FC236}">
                    <a16:creationId xmlns:a16="http://schemas.microsoft.com/office/drawing/2014/main" id="{00000000-0008-0000-0300-00008E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" y="548"/>
                <a:ext cx="6" cy="9"/>
              </a:xfrm>
              <a:custGeom>
                <a:avLst/>
                <a:gdLst>
                  <a:gd name="T0" fmla="*/ 5 w 6"/>
                  <a:gd name="T1" fmla="*/ 9 h 9"/>
                  <a:gd name="T2" fmla="*/ 5 w 6"/>
                  <a:gd name="T3" fmla="*/ 9 h 9"/>
                  <a:gd name="T4" fmla="*/ 6 w 6"/>
                  <a:gd name="T5" fmla="*/ 7 h 9"/>
                  <a:gd name="T6" fmla="*/ 5 w 6"/>
                  <a:gd name="T7" fmla="*/ 7 h 9"/>
                  <a:gd name="T8" fmla="*/ 5 w 6"/>
                  <a:gd name="T9" fmla="*/ 5 h 9"/>
                  <a:gd name="T10" fmla="*/ 4 w 6"/>
                  <a:gd name="T11" fmla="*/ 4 h 9"/>
                  <a:gd name="T12" fmla="*/ 2 w 6"/>
                  <a:gd name="T13" fmla="*/ 4 h 9"/>
                  <a:gd name="T14" fmla="*/ 1 w 6"/>
                  <a:gd name="T15" fmla="*/ 3 h 9"/>
                  <a:gd name="T16" fmla="*/ 0 w 6"/>
                  <a:gd name="T17" fmla="*/ 1 h 9"/>
                  <a:gd name="T18" fmla="*/ 0 w 6"/>
                  <a:gd name="T19" fmla="*/ 0 h 9"/>
                  <a:gd name="T20" fmla="*/ 1 w 6"/>
                  <a:gd name="T2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9">
                    <a:moveTo>
                      <a:pt x="5" y="9"/>
                    </a:moveTo>
                    <a:lnTo>
                      <a:pt x="5" y="9"/>
                    </a:lnTo>
                    <a:lnTo>
                      <a:pt x="6" y="7"/>
                    </a:lnTo>
                    <a:lnTo>
                      <a:pt x="5" y="7"/>
                    </a:lnTo>
                    <a:lnTo>
                      <a:pt x="5" y="5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67" name="Freeform 2101">
                <a:extLst>
                  <a:ext uri="{FF2B5EF4-FFF2-40B4-BE49-F238E27FC236}">
                    <a16:creationId xmlns:a16="http://schemas.microsoft.com/office/drawing/2014/main" id="{00000000-0008-0000-0300-00008F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" y="546"/>
                <a:ext cx="5" cy="11"/>
              </a:xfrm>
              <a:custGeom>
                <a:avLst/>
                <a:gdLst>
                  <a:gd name="T0" fmla="*/ 5 w 5"/>
                  <a:gd name="T1" fmla="*/ 11 h 11"/>
                  <a:gd name="T2" fmla="*/ 5 w 5"/>
                  <a:gd name="T3" fmla="*/ 10 h 11"/>
                  <a:gd name="T4" fmla="*/ 3 w 5"/>
                  <a:gd name="T5" fmla="*/ 10 h 11"/>
                  <a:gd name="T6" fmla="*/ 1 w 5"/>
                  <a:gd name="T7" fmla="*/ 8 h 11"/>
                  <a:gd name="T8" fmla="*/ 1 w 5"/>
                  <a:gd name="T9" fmla="*/ 6 h 11"/>
                  <a:gd name="T10" fmla="*/ 2 w 5"/>
                  <a:gd name="T11" fmla="*/ 3 h 11"/>
                  <a:gd name="T12" fmla="*/ 1 w 5"/>
                  <a:gd name="T13" fmla="*/ 2 h 11"/>
                  <a:gd name="T14" fmla="*/ 0 w 5"/>
                  <a:gd name="T1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1">
                    <a:moveTo>
                      <a:pt x="5" y="11"/>
                    </a:moveTo>
                    <a:lnTo>
                      <a:pt x="5" y="10"/>
                    </a:lnTo>
                    <a:lnTo>
                      <a:pt x="3" y="10"/>
                    </a:lnTo>
                    <a:lnTo>
                      <a:pt x="1" y="8"/>
                    </a:lnTo>
                    <a:lnTo>
                      <a:pt x="1" y="6"/>
                    </a:lnTo>
                    <a:lnTo>
                      <a:pt x="2" y="3"/>
                    </a:lnTo>
                    <a:lnTo>
                      <a:pt x="1" y="2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68" name="Freeform 2102">
                <a:extLst>
                  <a:ext uri="{FF2B5EF4-FFF2-40B4-BE49-F238E27FC236}">
                    <a16:creationId xmlns:a16="http://schemas.microsoft.com/office/drawing/2014/main" id="{00000000-0008-0000-0300-000090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" y="55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69" name="Freeform 2103">
                <a:extLst>
                  <a:ext uri="{FF2B5EF4-FFF2-40B4-BE49-F238E27FC236}">
                    <a16:creationId xmlns:a16="http://schemas.microsoft.com/office/drawing/2014/main" id="{00000000-0008-0000-0300-000091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" y="556"/>
                <a:ext cx="4" cy="4"/>
              </a:xfrm>
              <a:custGeom>
                <a:avLst/>
                <a:gdLst>
                  <a:gd name="T0" fmla="*/ 3 w 4"/>
                  <a:gd name="T1" fmla="*/ 4 h 4"/>
                  <a:gd name="T2" fmla="*/ 4 w 4"/>
                  <a:gd name="T3" fmla="*/ 1 h 4"/>
                  <a:gd name="T4" fmla="*/ 1 w 4"/>
                  <a:gd name="T5" fmla="*/ 0 h 4"/>
                  <a:gd name="T6" fmla="*/ 0 w 4"/>
                  <a:gd name="T7" fmla="*/ 0 h 4"/>
                  <a:gd name="T8" fmla="*/ 0 w 4"/>
                  <a:gd name="T9" fmla="*/ 1 h 4"/>
                  <a:gd name="T10" fmla="*/ 1 w 4"/>
                  <a:gd name="T11" fmla="*/ 2 h 4"/>
                  <a:gd name="T12" fmla="*/ 3 w 4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3" y="4"/>
                    </a:moveTo>
                    <a:lnTo>
                      <a:pt x="4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3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70" name="Freeform 2104">
                <a:extLst>
                  <a:ext uri="{FF2B5EF4-FFF2-40B4-BE49-F238E27FC236}">
                    <a16:creationId xmlns:a16="http://schemas.microsoft.com/office/drawing/2014/main" id="{00000000-0008-0000-0300-000092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" y="556"/>
                <a:ext cx="7" cy="5"/>
              </a:xfrm>
              <a:custGeom>
                <a:avLst/>
                <a:gdLst>
                  <a:gd name="T0" fmla="*/ 0 w 7"/>
                  <a:gd name="T1" fmla="*/ 5 h 5"/>
                  <a:gd name="T2" fmla="*/ 0 w 7"/>
                  <a:gd name="T3" fmla="*/ 4 h 5"/>
                  <a:gd name="T4" fmla="*/ 3 w 7"/>
                  <a:gd name="T5" fmla="*/ 4 h 5"/>
                  <a:gd name="T6" fmla="*/ 7 w 7"/>
                  <a:gd name="T7" fmla="*/ 3 h 5"/>
                  <a:gd name="T8" fmla="*/ 7 w 7"/>
                  <a:gd name="T9" fmla="*/ 0 h 5"/>
                  <a:gd name="T10" fmla="*/ 3 w 7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5">
                    <a:moveTo>
                      <a:pt x="0" y="5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7" y="3"/>
                    </a:lnTo>
                    <a:lnTo>
                      <a:pt x="7" y="0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71" name="Freeform 2105">
                <a:extLst>
                  <a:ext uri="{FF2B5EF4-FFF2-40B4-BE49-F238E27FC236}">
                    <a16:creationId xmlns:a16="http://schemas.microsoft.com/office/drawing/2014/main" id="{00000000-0008-0000-0300-000093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" y="556"/>
                <a:ext cx="4" cy="5"/>
              </a:xfrm>
              <a:custGeom>
                <a:avLst/>
                <a:gdLst>
                  <a:gd name="T0" fmla="*/ 4 w 4"/>
                  <a:gd name="T1" fmla="*/ 0 h 5"/>
                  <a:gd name="T2" fmla="*/ 4 w 4"/>
                  <a:gd name="T3" fmla="*/ 0 h 5"/>
                  <a:gd name="T4" fmla="*/ 1 w 4"/>
                  <a:gd name="T5" fmla="*/ 0 h 5"/>
                  <a:gd name="T6" fmla="*/ 1 w 4"/>
                  <a:gd name="T7" fmla="*/ 2 h 5"/>
                  <a:gd name="T8" fmla="*/ 0 w 4"/>
                  <a:gd name="T9" fmla="*/ 3 h 5"/>
                  <a:gd name="T10" fmla="*/ 0 w 4"/>
                  <a:gd name="T11" fmla="*/ 4 h 5"/>
                  <a:gd name="T12" fmla="*/ 1 w 4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4" y="0"/>
                    </a:moveTo>
                    <a:lnTo>
                      <a:pt x="4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72" name="Freeform 2106">
                <a:extLst>
                  <a:ext uri="{FF2B5EF4-FFF2-40B4-BE49-F238E27FC236}">
                    <a16:creationId xmlns:a16="http://schemas.microsoft.com/office/drawing/2014/main" id="{00000000-0008-0000-0300-000094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" y="557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3 w 4"/>
                  <a:gd name="T3" fmla="*/ 3 h 4"/>
                  <a:gd name="T4" fmla="*/ 1 w 4"/>
                  <a:gd name="T5" fmla="*/ 1 h 4"/>
                  <a:gd name="T6" fmla="*/ 0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73" name="Freeform 2107">
                <a:extLst>
                  <a:ext uri="{FF2B5EF4-FFF2-40B4-BE49-F238E27FC236}">
                    <a16:creationId xmlns:a16="http://schemas.microsoft.com/office/drawing/2014/main" id="{00000000-0008-0000-0300-000095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" y="559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0 w 2"/>
                  <a:gd name="T5" fmla="*/ 1 h 2"/>
                  <a:gd name="T6" fmla="*/ 0 w 2"/>
                  <a:gd name="T7" fmla="*/ 0 h 2"/>
                  <a:gd name="T8" fmla="*/ 1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74" name="Freeform 2108">
                <a:extLst>
                  <a:ext uri="{FF2B5EF4-FFF2-40B4-BE49-F238E27FC236}">
                    <a16:creationId xmlns:a16="http://schemas.microsoft.com/office/drawing/2014/main" id="{00000000-0008-0000-0300-000096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" y="559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0" y="2"/>
                    </a:lnTo>
                    <a:lnTo>
                      <a:pt x="2" y="1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75" name="Freeform 2109">
                <a:extLst>
                  <a:ext uri="{FF2B5EF4-FFF2-40B4-BE49-F238E27FC236}">
                    <a16:creationId xmlns:a16="http://schemas.microsoft.com/office/drawing/2014/main" id="{00000000-0008-0000-0300-000097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" y="558"/>
                <a:ext cx="20" cy="3"/>
              </a:xfrm>
              <a:custGeom>
                <a:avLst/>
                <a:gdLst>
                  <a:gd name="T0" fmla="*/ 20 w 20"/>
                  <a:gd name="T1" fmla="*/ 0 h 3"/>
                  <a:gd name="T2" fmla="*/ 20 w 20"/>
                  <a:gd name="T3" fmla="*/ 0 h 3"/>
                  <a:gd name="T4" fmla="*/ 18 w 20"/>
                  <a:gd name="T5" fmla="*/ 0 h 3"/>
                  <a:gd name="T6" fmla="*/ 15 w 20"/>
                  <a:gd name="T7" fmla="*/ 0 h 3"/>
                  <a:gd name="T8" fmla="*/ 13 w 20"/>
                  <a:gd name="T9" fmla="*/ 0 h 3"/>
                  <a:gd name="T10" fmla="*/ 10 w 20"/>
                  <a:gd name="T11" fmla="*/ 2 h 3"/>
                  <a:gd name="T12" fmla="*/ 8 w 20"/>
                  <a:gd name="T13" fmla="*/ 2 h 3"/>
                  <a:gd name="T14" fmla="*/ 6 w 20"/>
                  <a:gd name="T15" fmla="*/ 2 h 3"/>
                  <a:gd name="T16" fmla="*/ 3 w 20"/>
                  <a:gd name="T17" fmla="*/ 3 h 3"/>
                  <a:gd name="T18" fmla="*/ 2 w 20"/>
                  <a:gd name="T19" fmla="*/ 3 h 3"/>
                  <a:gd name="T20" fmla="*/ 2 w 20"/>
                  <a:gd name="T21" fmla="*/ 3 h 3"/>
                  <a:gd name="T22" fmla="*/ 1 w 20"/>
                  <a:gd name="T23" fmla="*/ 3 h 3"/>
                  <a:gd name="T24" fmla="*/ 0 w 20"/>
                  <a:gd name="T2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lnTo>
                      <a:pt x="20" y="0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0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76" name="Freeform 2110">
                <a:extLst>
                  <a:ext uri="{FF2B5EF4-FFF2-40B4-BE49-F238E27FC236}">
                    <a16:creationId xmlns:a16="http://schemas.microsoft.com/office/drawing/2014/main" id="{00000000-0008-0000-0300-000098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" y="557"/>
                <a:ext cx="4" cy="5"/>
              </a:xfrm>
              <a:custGeom>
                <a:avLst/>
                <a:gdLst>
                  <a:gd name="T0" fmla="*/ 4 w 4"/>
                  <a:gd name="T1" fmla="*/ 5 h 5"/>
                  <a:gd name="T2" fmla="*/ 4 w 4"/>
                  <a:gd name="T3" fmla="*/ 4 h 5"/>
                  <a:gd name="T4" fmla="*/ 3 w 4"/>
                  <a:gd name="T5" fmla="*/ 1 h 5"/>
                  <a:gd name="T6" fmla="*/ 2 w 4"/>
                  <a:gd name="T7" fmla="*/ 2 h 5"/>
                  <a:gd name="T8" fmla="*/ 1 w 4"/>
                  <a:gd name="T9" fmla="*/ 0 h 5"/>
                  <a:gd name="T10" fmla="*/ 0 w 4"/>
                  <a:gd name="T11" fmla="*/ 1 h 5"/>
                  <a:gd name="T12" fmla="*/ 0 w 4"/>
                  <a:gd name="T13" fmla="*/ 2 h 5"/>
                  <a:gd name="T14" fmla="*/ 4 w 4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4" y="5"/>
                    </a:moveTo>
                    <a:lnTo>
                      <a:pt x="4" y="4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4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77" name="Freeform 2111">
                <a:extLst>
                  <a:ext uri="{FF2B5EF4-FFF2-40B4-BE49-F238E27FC236}">
                    <a16:creationId xmlns:a16="http://schemas.microsoft.com/office/drawing/2014/main" id="{00000000-0008-0000-0300-000099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" y="561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78" name="Freeform 2112">
                <a:extLst>
                  <a:ext uri="{FF2B5EF4-FFF2-40B4-BE49-F238E27FC236}">
                    <a16:creationId xmlns:a16="http://schemas.microsoft.com/office/drawing/2014/main" id="{00000000-0008-0000-0300-00009A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" y="56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79" name="Freeform 2113">
                <a:extLst>
                  <a:ext uri="{FF2B5EF4-FFF2-40B4-BE49-F238E27FC236}">
                    <a16:creationId xmlns:a16="http://schemas.microsoft.com/office/drawing/2014/main" id="{00000000-0008-0000-0300-00009B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561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80" name="Freeform 2114">
                <a:extLst>
                  <a:ext uri="{FF2B5EF4-FFF2-40B4-BE49-F238E27FC236}">
                    <a16:creationId xmlns:a16="http://schemas.microsoft.com/office/drawing/2014/main" id="{00000000-0008-0000-0300-00009C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" y="56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0 w 2"/>
                  <a:gd name="T3" fmla="*/ 0 h 1"/>
                  <a:gd name="T4" fmla="*/ 2 w 2"/>
                  <a:gd name="T5" fmla="*/ 0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81" name="Freeform 2115">
                <a:extLst>
                  <a:ext uri="{FF2B5EF4-FFF2-40B4-BE49-F238E27FC236}">
                    <a16:creationId xmlns:a16="http://schemas.microsoft.com/office/drawing/2014/main" id="{00000000-0008-0000-0300-00009D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" y="560"/>
                <a:ext cx="3" cy="4"/>
              </a:xfrm>
              <a:custGeom>
                <a:avLst/>
                <a:gdLst>
                  <a:gd name="T0" fmla="*/ 0 w 3"/>
                  <a:gd name="T1" fmla="*/ 0 h 4"/>
                  <a:gd name="T2" fmla="*/ 1 w 3"/>
                  <a:gd name="T3" fmla="*/ 2 h 4"/>
                  <a:gd name="T4" fmla="*/ 3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1" y="2"/>
                    </a:lnTo>
                    <a:lnTo>
                      <a:pt x="3" y="3"/>
                    </a:lnTo>
                    <a:lnTo>
                      <a:pt x="3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82" name="Freeform 2116">
                <a:extLst>
                  <a:ext uri="{FF2B5EF4-FFF2-40B4-BE49-F238E27FC236}">
                    <a16:creationId xmlns:a16="http://schemas.microsoft.com/office/drawing/2014/main" id="{00000000-0008-0000-0300-00009E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" y="563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83" name="Freeform 2117">
                <a:extLst>
                  <a:ext uri="{FF2B5EF4-FFF2-40B4-BE49-F238E27FC236}">
                    <a16:creationId xmlns:a16="http://schemas.microsoft.com/office/drawing/2014/main" id="{00000000-0008-0000-0300-00009F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" y="563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84" name="Freeform 2118">
                <a:extLst>
                  <a:ext uri="{FF2B5EF4-FFF2-40B4-BE49-F238E27FC236}">
                    <a16:creationId xmlns:a16="http://schemas.microsoft.com/office/drawing/2014/main" id="{00000000-0008-0000-0300-0000A0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" y="56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85" name="Freeform 2119">
                <a:extLst>
                  <a:ext uri="{FF2B5EF4-FFF2-40B4-BE49-F238E27FC236}">
                    <a16:creationId xmlns:a16="http://schemas.microsoft.com/office/drawing/2014/main" id="{00000000-0008-0000-0300-0000A1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" y="563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1 w 3"/>
                  <a:gd name="T3" fmla="*/ 0 h 3"/>
                  <a:gd name="T4" fmla="*/ 1 w 3"/>
                  <a:gd name="T5" fmla="*/ 1 h 3"/>
                  <a:gd name="T6" fmla="*/ 1 w 3"/>
                  <a:gd name="T7" fmla="*/ 1 h 3"/>
                  <a:gd name="T8" fmla="*/ 1 w 3"/>
                  <a:gd name="T9" fmla="*/ 2 h 3"/>
                  <a:gd name="T10" fmla="*/ 2 w 3"/>
                  <a:gd name="T11" fmla="*/ 3 h 3"/>
                  <a:gd name="T12" fmla="*/ 2 w 3"/>
                  <a:gd name="T13" fmla="*/ 1 h 3"/>
                  <a:gd name="T14" fmla="*/ 3 w 3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2" y="3"/>
                    </a:ln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86" name="Freeform 2120">
                <a:extLst>
                  <a:ext uri="{FF2B5EF4-FFF2-40B4-BE49-F238E27FC236}">
                    <a16:creationId xmlns:a16="http://schemas.microsoft.com/office/drawing/2014/main" id="{00000000-0008-0000-0300-0000A2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" y="562"/>
                <a:ext cx="12" cy="4"/>
              </a:xfrm>
              <a:custGeom>
                <a:avLst/>
                <a:gdLst>
                  <a:gd name="T0" fmla="*/ 0 w 12"/>
                  <a:gd name="T1" fmla="*/ 0 h 4"/>
                  <a:gd name="T2" fmla="*/ 3 w 12"/>
                  <a:gd name="T3" fmla="*/ 0 h 4"/>
                  <a:gd name="T4" fmla="*/ 4 w 12"/>
                  <a:gd name="T5" fmla="*/ 1 h 4"/>
                  <a:gd name="T6" fmla="*/ 4 w 12"/>
                  <a:gd name="T7" fmla="*/ 2 h 4"/>
                  <a:gd name="T8" fmla="*/ 4 w 12"/>
                  <a:gd name="T9" fmla="*/ 2 h 4"/>
                  <a:gd name="T10" fmla="*/ 5 w 12"/>
                  <a:gd name="T11" fmla="*/ 3 h 4"/>
                  <a:gd name="T12" fmla="*/ 5 w 12"/>
                  <a:gd name="T13" fmla="*/ 4 h 4"/>
                  <a:gd name="T14" fmla="*/ 6 w 12"/>
                  <a:gd name="T15" fmla="*/ 3 h 4"/>
                  <a:gd name="T16" fmla="*/ 7 w 12"/>
                  <a:gd name="T17" fmla="*/ 1 h 4"/>
                  <a:gd name="T18" fmla="*/ 7 w 12"/>
                  <a:gd name="T19" fmla="*/ 1 h 4"/>
                  <a:gd name="T20" fmla="*/ 7 w 12"/>
                  <a:gd name="T21" fmla="*/ 0 h 4"/>
                  <a:gd name="T22" fmla="*/ 7 w 12"/>
                  <a:gd name="T23" fmla="*/ 0 h 4"/>
                  <a:gd name="T24" fmla="*/ 11 w 12"/>
                  <a:gd name="T25" fmla="*/ 0 h 4"/>
                  <a:gd name="T26" fmla="*/ 11 w 12"/>
                  <a:gd name="T27" fmla="*/ 1 h 4"/>
                  <a:gd name="T28" fmla="*/ 12 w 12"/>
                  <a:gd name="T29" fmla="*/ 1 h 4"/>
                  <a:gd name="T30" fmla="*/ 12 w 12"/>
                  <a:gd name="T31" fmla="*/ 2 h 4"/>
                  <a:gd name="T32" fmla="*/ 12 w 12"/>
                  <a:gd name="T3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4">
                    <a:moveTo>
                      <a:pt x="0" y="0"/>
                    </a:moveTo>
                    <a:lnTo>
                      <a:pt x="3" y="0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6" y="3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2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87" name="Freeform 2121">
                <a:extLst>
                  <a:ext uri="{FF2B5EF4-FFF2-40B4-BE49-F238E27FC236}">
                    <a16:creationId xmlns:a16="http://schemas.microsoft.com/office/drawing/2014/main" id="{00000000-0008-0000-0300-0000A3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" y="552"/>
                <a:ext cx="12" cy="14"/>
              </a:xfrm>
              <a:custGeom>
                <a:avLst/>
                <a:gdLst>
                  <a:gd name="T0" fmla="*/ 0 w 12"/>
                  <a:gd name="T1" fmla="*/ 0 h 14"/>
                  <a:gd name="T2" fmla="*/ 0 w 12"/>
                  <a:gd name="T3" fmla="*/ 2 h 14"/>
                  <a:gd name="T4" fmla="*/ 0 w 12"/>
                  <a:gd name="T5" fmla="*/ 3 h 14"/>
                  <a:gd name="T6" fmla="*/ 2 w 12"/>
                  <a:gd name="T7" fmla="*/ 4 h 14"/>
                  <a:gd name="T8" fmla="*/ 3 w 12"/>
                  <a:gd name="T9" fmla="*/ 5 h 14"/>
                  <a:gd name="T10" fmla="*/ 5 w 12"/>
                  <a:gd name="T11" fmla="*/ 7 h 14"/>
                  <a:gd name="T12" fmla="*/ 5 w 12"/>
                  <a:gd name="T13" fmla="*/ 7 h 14"/>
                  <a:gd name="T14" fmla="*/ 7 w 12"/>
                  <a:gd name="T15" fmla="*/ 9 h 14"/>
                  <a:gd name="T16" fmla="*/ 10 w 12"/>
                  <a:gd name="T17" fmla="*/ 12 h 14"/>
                  <a:gd name="T18" fmla="*/ 11 w 12"/>
                  <a:gd name="T19" fmla="*/ 13 h 14"/>
                  <a:gd name="T20" fmla="*/ 12 w 12"/>
                  <a:gd name="T21" fmla="*/ 14 h 14"/>
                  <a:gd name="T22" fmla="*/ 12 w 12"/>
                  <a:gd name="T23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14"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2" y="4"/>
                    </a:lnTo>
                    <a:lnTo>
                      <a:pt x="3" y="5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7" y="9"/>
                    </a:lnTo>
                    <a:lnTo>
                      <a:pt x="10" y="12"/>
                    </a:lnTo>
                    <a:lnTo>
                      <a:pt x="11" y="13"/>
                    </a:lnTo>
                    <a:lnTo>
                      <a:pt x="12" y="14"/>
                    </a:lnTo>
                    <a:lnTo>
                      <a:pt x="12" y="1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88" name="Freeform 2122">
                <a:extLst>
                  <a:ext uri="{FF2B5EF4-FFF2-40B4-BE49-F238E27FC236}">
                    <a16:creationId xmlns:a16="http://schemas.microsoft.com/office/drawing/2014/main" id="{00000000-0008-0000-0300-0000A4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" y="560"/>
                <a:ext cx="14" cy="6"/>
              </a:xfrm>
              <a:custGeom>
                <a:avLst/>
                <a:gdLst>
                  <a:gd name="T0" fmla="*/ 1 w 14"/>
                  <a:gd name="T1" fmla="*/ 6 h 6"/>
                  <a:gd name="T2" fmla="*/ 1 w 14"/>
                  <a:gd name="T3" fmla="*/ 6 h 6"/>
                  <a:gd name="T4" fmla="*/ 1 w 14"/>
                  <a:gd name="T5" fmla="*/ 5 h 6"/>
                  <a:gd name="T6" fmla="*/ 0 w 14"/>
                  <a:gd name="T7" fmla="*/ 5 h 6"/>
                  <a:gd name="T8" fmla="*/ 0 w 14"/>
                  <a:gd name="T9" fmla="*/ 4 h 6"/>
                  <a:gd name="T10" fmla="*/ 0 w 14"/>
                  <a:gd name="T11" fmla="*/ 4 h 6"/>
                  <a:gd name="T12" fmla="*/ 0 w 14"/>
                  <a:gd name="T13" fmla="*/ 4 h 6"/>
                  <a:gd name="T14" fmla="*/ 2 w 14"/>
                  <a:gd name="T15" fmla="*/ 3 h 6"/>
                  <a:gd name="T16" fmla="*/ 7 w 14"/>
                  <a:gd name="T17" fmla="*/ 1 h 6"/>
                  <a:gd name="T18" fmla="*/ 7 w 14"/>
                  <a:gd name="T19" fmla="*/ 1 h 6"/>
                  <a:gd name="T20" fmla="*/ 11 w 14"/>
                  <a:gd name="T21" fmla="*/ 0 h 6"/>
                  <a:gd name="T22" fmla="*/ 13 w 14"/>
                  <a:gd name="T23" fmla="*/ 1 h 6"/>
                  <a:gd name="T24" fmla="*/ 14 w 14"/>
                  <a:gd name="T25" fmla="*/ 0 h 6"/>
                  <a:gd name="T26" fmla="*/ 14 w 14"/>
                  <a:gd name="T2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6">
                    <a:moveTo>
                      <a:pt x="1" y="6"/>
                    </a:moveTo>
                    <a:lnTo>
                      <a:pt x="1" y="6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3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13" y="1"/>
                    </a:lnTo>
                    <a:lnTo>
                      <a:pt x="14" y="0"/>
                    </a:lnTo>
                    <a:lnTo>
                      <a:pt x="1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89" name="Freeform 2123">
                <a:extLst>
                  <a:ext uri="{FF2B5EF4-FFF2-40B4-BE49-F238E27FC236}">
                    <a16:creationId xmlns:a16="http://schemas.microsoft.com/office/drawing/2014/main" id="{00000000-0008-0000-0300-0000A5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" y="56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90" name="Freeform 2124">
                <a:extLst>
                  <a:ext uri="{FF2B5EF4-FFF2-40B4-BE49-F238E27FC236}">
                    <a16:creationId xmlns:a16="http://schemas.microsoft.com/office/drawing/2014/main" id="{00000000-0008-0000-0300-0000A6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" y="565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91" name="Freeform 2125">
                <a:extLst>
                  <a:ext uri="{FF2B5EF4-FFF2-40B4-BE49-F238E27FC236}">
                    <a16:creationId xmlns:a16="http://schemas.microsoft.com/office/drawing/2014/main" id="{00000000-0008-0000-0300-0000A7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" y="562"/>
                <a:ext cx="7" cy="6"/>
              </a:xfrm>
              <a:custGeom>
                <a:avLst/>
                <a:gdLst>
                  <a:gd name="T0" fmla="*/ 6 w 7"/>
                  <a:gd name="T1" fmla="*/ 6 h 6"/>
                  <a:gd name="T2" fmla="*/ 0 w 7"/>
                  <a:gd name="T3" fmla="*/ 5 h 6"/>
                  <a:gd name="T4" fmla="*/ 1 w 7"/>
                  <a:gd name="T5" fmla="*/ 3 h 6"/>
                  <a:gd name="T6" fmla="*/ 1 w 7"/>
                  <a:gd name="T7" fmla="*/ 2 h 6"/>
                  <a:gd name="T8" fmla="*/ 2 w 7"/>
                  <a:gd name="T9" fmla="*/ 1 h 6"/>
                  <a:gd name="T10" fmla="*/ 4 w 7"/>
                  <a:gd name="T11" fmla="*/ 0 h 6"/>
                  <a:gd name="T12" fmla="*/ 7 w 7"/>
                  <a:gd name="T13" fmla="*/ 1 h 6"/>
                  <a:gd name="T14" fmla="*/ 7 w 7"/>
                  <a:gd name="T15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6">
                    <a:moveTo>
                      <a:pt x="6" y="6"/>
                    </a:moveTo>
                    <a:lnTo>
                      <a:pt x="0" y="5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7" y="1"/>
                    </a:lnTo>
                    <a:lnTo>
                      <a:pt x="7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92" name="Line 2126">
                <a:extLst>
                  <a:ext uri="{FF2B5EF4-FFF2-40B4-BE49-F238E27FC236}">
                    <a16:creationId xmlns:a16="http://schemas.microsoft.com/office/drawing/2014/main" id="{00000000-0008-0000-0300-0000A802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9" y="567"/>
                <a:ext cx="0" cy="1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93" name="Freeform 2127">
                <a:extLst>
                  <a:ext uri="{FF2B5EF4-FFF2-40B4-BE49-F238E27FC236}">
                    <a16:creationId xmlns:a16="http://schemas.microsoft.com/office/drawing/2014/main" id="{00000000-0008-0000-0300-0000A9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" y="56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94" name="Freeform 2128">
                <a:extLst>
                  <a:ext uri="{FF2B5EF4-FFF2-40B4-BE49-F238E27FC236}">
                    <a16:creationId xmlns:a16="http://schemas.microsoft.com/office/drawing/2014/main" id="{00000000-0008-0000-0300-0000AA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" y="565"/>
                <a:ext cx="10" cy="5"/>
              </a:xfrm>
              <a:custGeom>
                <a:avLst/>
                <a:gdLst>
                  <a:gd name="T0" fmla="*/ 10 w 10"/>
                  <a:gd name="T1" fmla="*/ 5 h 5"/>
                  <a:gd name="T2" fmla="*/ 9 w 10"/>
                  <a:gd name="T3" fmla="*/ 4 h 5"/>
                  <a:gd name="T4" fmla="*/ 7 w 10"/>
                  <a:gd name="T5" fmla="*/ 4 h 5"/>
                  <a:gd name="T6" fmla="*/ 7 w 10"/>
                  <a:gd name="T7" fmla="*/ 4 h 5"/>
                  <a:gd name="T8" fmla="*/ 6 w 10"/>
                  <a:gd name="T9" fmla="*/ 5 h 5"/>
                  <a:gd name="T10" fmla="*/ 5 w 10"/>
                  <a:gd name="T11" fmla="*/ 5 h 5"/>
                  <a:gd name="T12" fmla="*/ 4 w 10"/>
                  <a:gd name="T13" fmla="*/ 5 h 5"/>
                  <a:gd name="T14" fmla="*/ 4 w 10"/>
                  <a:gd name="T15" fmla="*/ 5 h 5"/>
                  <a:gd name="T16" fmla="*/ 3 w 10"/>
                  <a:gd name="T17" fmla="*/ 5 h 5"/>
                  <a:gd name="T18" fmla="*/ 1 w 10"/>
                  <a:gd name="T19" fmla="*/ 4 h 5"/>
                  <a:gd name="T20" fmla="*/ 1 w 10"/>
                  <a:gd name="T21" fmla="*/ 2 h 5"/>
                  <a:gd name="T22" fmla="*/ 0 w 10"/>
                  <a:gd name="T23" fmla="*/ 2 h 5"/>
                  <a:gd name="T24" fmla="*/ 0 w 10"/>
                  <a:gd name="T25" fmla="*/ 0 h 5"/>
                  <a:gd name="T26" fmla="*/ 2 w 10"/>
                  <a:gd name="T27" fmla="*/ 0 h 5"/>
                  <a:gd name="T28" fmla="*/ 2 w 10"/>
                  <a:gd name="T2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" h="5">
                    <a:moveTo>
                      <a:pt x="10" y="5"/>
                    </a:moveTo>
                    <a:lnTo>
                      <a:pt x="9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6" y="5"/>
                    </a:lnTo>
                    <a:lnTo>
                      <a:pt x="5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1" y="4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95" name="Freeform 2129">
                <a:extLst>
                  <a:ext uri="{FF2B5EF4-FFF2-40B4-BE49-F238E27FC236}">
                    <a16:creationId xmlns:a16="http://schemas.microsoft.com/office/drawing/2014/main" id="{00000000-0008-0000-0300-0000AB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" y="564"/>
                <a:ext cx="9" cy="7"/>
              </a:xfrm>
              <a:custGeom>
                <a:avLst/>
                <a:gdLst>
                  <a:gd name="T0" fmla="*/ 0 w 9"/>
                  <a:gd name="T1" fmla="*/ 7 h 7"/>
                  <a:gd name="T2" fmla="*/ 1 w 9"/>
                  <a:gd name="T3" fmla="*/ 7 h 7"/>
                  <a:gd name="T4" fmla="*/ 2 w 9"/>
                  <a:gd name="T5" fmla="*/ 4 h 7"/>
                  <a:gd name="T6" fmla="*/ 2 w 9"/>
                  <a:gd name="T7" fmla="*/ 1 h 7"/>
                  <a:gd name="T8" fmla="*/ 2 w 9"/>
                  <a:gd name="T9" fmla="*/ 0 h 7"/>
                  <a:gd name="T10" fmla="*/ 4 w 9"/>
                  <a:gd name="T11" fmla="*/ 1 h 7"/>
                  <a:gd name="T12" fmla="*/ 6 w 9"/>
                  <a:gd name="T13" fmla="*/ 2 h 7"/>
                  <a:gd name="T14" fmla="*/ 7 w 9"/>
                  <a:gd name="T15" fmla="*/ 2 h 7"/>
                  <a:gd name="T16" fmla="*/ 8 w 9"/>
                  <a:gd name="T17" fmla="*/ 3 h 7"/>
                  <a:gd name="T18" fmla="*/ 9 w 9"/>
                  <a:gd name="T1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7">
                    <a:moveTo>
                      <a:pt x="0" y="7"/>
                    </a:moveTo>
                    <a:lnTo>
                      <a:pt x="1" y="7"/>
                    </a:lnTo>
                    <a:lnTo>
                      <a:pt x="2" y="4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4" y="1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8" y="3"/>
                    </a:lnTo>
                    <a:lnTo>
                      <a:pt x="9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96" name="Line 2130">
                <a:extLst>
                  <a:ext uri="{FF2B5EF4-FFF2-40B4-BE49-F238E27FC236}">
                    <a16:creationId xmlns:a16="http://schemas.microsoft.com/office/drawing/2014/main" id="{00000000-0008-0000-0300-0000AC02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9" y="568"/>
                <a:ext cx="0" cy="3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97" name="Freeform 2131">
                <a:extLst>
                  <a:ext uri="{FF2B5EF4-FFF2-40B4-BE49-F238E27FC236}">
                    <a16:creationId xmlns:a16="http://schemas.microsoft.com/office/drawing/2014/main" id="{00000000-0008-0000-0300-0000AD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" y="57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98" name="Freeform 2132">
                <a:extLst>
                  <a:ext uri="{FF2B5EF4-FFF2-40B4-BE49-F238E27FC236}">
                    <a16:creationId xmlns:a16="http://schemas.microsoft.com/office/drawing/2014/main" id="{00000000-0008-0000-0300-0000AE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" y="570"/>
                <a:ext cx="3" cy="1"/>
              </a:xfrm>
              <a:custGeom>
                <a:avLst/>
                <a:gdLst>
                  <a:gd name="T0" fmla="*/ 0 w 3"/>
                  <a:gd name="T1" fmla="*/ 1 h 1"/>
                  <a:gd name="T2" fmla="*/ 0 w 3"/>
                  <a:gd name="T3" fmla="*/ 0 h 1"/>
                  <a:gd name="T4" fmla="*/ 3 w 3"/>
                  <a:gd name="T5" fmla="*/ 1 h 1"/>
                  <a:gd name="T6" fmla="*/ 2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lnTo>
                      <a:pt x="0" y="0"/>
                    </a:lnTo>
                    <a:lnTo>
                      <a:pt x="3" y="1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99" name="Freeform 2133">
                <a:extLst>
                  <a:ext uri="{FF2B5EF4-FFF2-40B4-BE49-F238E27FC236}">
                    <a16:creationId xmlns:a16="http://schemas.microsoft.com/office/drawing/2014/main" id="{00000000-0008-0000-0300-0000AF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" y="57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00" name="Freeform 2134">
                <a:extLst>
                  <a:ext uri="{FF2B5EF4-FFF2-40B4-BE49-F238E27FC236}">
                    <a16:creationId xmlns:a16="http://schemas.microsoft.com/office/drawing/2014/main" id="{00000000-0008-0000-0300-0000B0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" y="567"/>
                <a:ext cx="11" cy="5"/>
              </a:xfrm>
              <a:custGeom>
                <a:avLst/>
                <a:gdLst>
                  <a:gd name="T0" fmla="*/ 0 w 11"/>
                  <a:gd name="T1" fmla="*/ 4 h 5"/>
                  <a:gd name="T2" fmla="*/ 3 w 11"/>
                  <a:gd name="T3" fmla="*/ 3 h 5"/>
                  <a:gd name="T4" fmla="*/ 3 w 11"/>
                  <a:gd name="T5" fmla="*/ 3 h 5"/>
                  <a:gd name="T6" fmla="*/ 4 w 11"/>
                  <a:gd name="T7" fmla="*/ 3 h 5"/>
                  <a:gd name="T8" fmla="*/ 7 w 11"/>
                  <a:gd name="T9" fmla="*/ 4 h 5"/>
                  <a:gd name="T10" fmla="*/ 8 w 11"/>
                  <a:gd name="T11" fmla="*/ 5 h 5"/>
                  <a:gd name="T12" fmla="*/ 11 w 11"/>
                  <a:gd name="T13" fmla="*/ 4 h 5"/>
                  <a:gd name="T14" fmla="*/ 9 w 11"/>
                  <a:gd name="T15" fmla="*/ 3 h 5"/>
                  <a:gd name="T16" fmla="*/ 7 w 11"/>
                  <a:gd name="T17" fmla="*/ 2 h 5"/>
                  <a:gd name="T18" fmla="*/ 5 w 11"/>
                  <a:gd name="T19" fmla="*/ 2 h 5"/>
                  <a:gd name="T20" fmla="*/ 5 w 11"/>
                  <a:gd name="T21" fmla="*/ 2 h 5"/>
                  <a:gd name="T22" fmla="*/ 5 w 11"/>
                  <a:gd name="T23" fmla="*/ 2 h 5"/>
                  <a:gd name="T24" fmla="*/ 8 w 11"/>
                  <a:gd name="T25" fmla="*/ 1 h 5"/>
                  <a:gd name="T26" fmla="*/ 7 w 11"/>
                  <a:gd name="T27" fmla="*/ 1 h 5"/>
                  <a:gd name="T28" fmla="*/ 7 w 11"/>
                  <a:gd name="T29" fmla="*/ 0 h 5"/>
                  <a:gd name="T30" fmla="*/ 4 w 11"/>
                  <a:gd name="T31" fmla="*/ 0 h 5"/>
                  <a:gd name="T32" fmla="*/ 3 w 11"/>
                  <a:gd name="T3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" h="5">
                    <a:moveTo>
                      <a:pt x="0" y="4"/>
                    </a:moveTo>
                    <a:lnTo>
                      <a:pt x="3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7" y="4"/>
                    </a:lnTo>
                    <a:lnTo>
                      <a:pt x="8" y="5"/>
                    </a:lnTo>
                    <a:lnTo>
                      <a:pt x="11" y="4"/>
                    </a:lnTo>
                    <a:lnTo>
                      <a:pt x="9" y="3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3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01" name="Freeform 2135">
                <a:extLst>
                  <a:ext uri="{FF2B5EF4-FFF2-40B4-BE49-F238E27FC236}">
                    <a16:creationId xmlns:a16="http://schemas.microsoft.com/office/drawing/2014/main" id="{00000000-0008-0000-0300-0000B1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" y="572"/>
                <a:ext cx="3" cy="0"/>
              </a:xfrm>
              <a:custGeom>
                <a:avLst/>
                <a:gdLst>
                  <a:gd name="T0" fmla="*/ 0 w 3"/>
                  <a:gd name="T1" fmla="*/ 2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2" y="0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02" name="Freeform 2136">
                <a:extLst>
                  <a:ext uri="{FF2B5EF4-FFF2-40B4-BE49-F238E27FC236}">
                    <a16:creationId xmlns:a16="http://schemas.microsoft.com/office/drawing/2014/main" id="{00000000-0008-0000-0300-0000B2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" y="571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1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03" name="Freeform 2137">
                <a:extLst>
                  <a:ext uri="{FF2B5EF4-FFF2-40B4-BE49-F238E27FC236}">
                    <a16:creationId xmlns:a16="http://schemas.microsoft.com/office/drawing/2014/main" id="{00000000-0008-0000-0300-0000B3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" y="573"/>
                <a:ext cx="5" cy="0"/>
              </a:xfrm>
              <a:custGeom>
                <a:avLst/>
                <a:gdLst>
                  <a:gd name="T0" fmla="*/ 5 w 5"/>
                  <a:gd name="T1" fmla="*/ 0 w 5"/>
                  <a:gd name="T2" fmla="*/ 1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">
                    <a:moveTo>
                      <a:pt x="5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04" name="Freeform 2138">
                <a:extLst>
                  <a:ext uri="{FF2B5EF4-FFF2-40B4-BE49-F238E27FC236}">
                    <a16:creationId xmlns:a16="http://schemas.microsoft.com/office/drawing/2014/main" id="{00000000-0008-0000-0300-0000B402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" y="57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</p:grpSp>
        <p:grpSp>
          <p:nvGrpSpPr>
            <p:cNvPr id="2619" name="Group 2340">
              <a:extLst>
                <a:ext uri="{FF2B5EF4-FFF2-40B4-BE49-F238E27FC236}">
                  <a16:creationId xmlns:a16="http://schemas.microsoft.com/office/drawing/2014/main" id="{00000000-0008-0000-0300-0000070000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" y="572"/>
              <a:ext cx="97" cy="118"/>
              <a:chOff x="10" y="572"/>
              <a:chExt cx="97" cy="118"/>
            </a:xfrm>
          </p:grpSpPr>
          <p:sp>
            <p:nvSpPr>
              <p:cNvPr id="2905" name="Freeform 2140">
                <a:extLst>
                  <a:ext uri="{FF2B5EF4-FFF2-40B4-BE49-F238E27FC236}">
                    <a16:creationId xmlns:a16="http://schemas.microsoft.com/office/drawing/2014/main" id="{00000000-0008-0000-0300-000025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" y="573"/>
                <a:ext cx="7" cy="3"/>
              </a:xfrm>
              <a:custGeom>
                <a:avLst/>
                <a:gdLst>
                  <a:gd name="T0" fmla="*/ 0 w 7"/>
                  <a:gd name="T1" fmla="*/ 0 h 3"/>
                  <a:gd name="T2" fmla="*/ 1 w 7"/>
                  <a:gd name="T3" fmla="*/ 2 h 3"/>
                  <a:gd name="T4" fmla="*/ 1 w 7"/>
                  <a:gd name="T5" fmla="*/ 2 h 3"/>
                  <a:gd name="T6" fmla="*/ 1 w 7"/>
                  <a:gd name="T7" fmla="*/ 3 h 3"/>
                  <a:gd name="T8" fmla="*/ 6 w 7"/>
                  <a:gd name="T9" fmla="*/ 3 h 3"/>
                  <a:gd name="T10" fmla="*/ 7 w 7"/>
                  <a:gd name="T11" fmla="*/ 3 h 3"/>
                  <a:gd name="T12" fmla="*/ 6 w 7"/>
                  <a:gd name="T13" fmla="*/ 1 h 3"/>
                  <a:gd name="T14" fmla="*/ 4 w 7"/>
                  <a:gd name="T15" fmla="*/ 0 h 3"/>
                  <a:gd name="T16" fmla="*/ 4 w 7"/>
                  <a:gd name="T17" fmla="*/ 0 h 3"/>
                  <a:gd name="T18" fmla="*/ 4 w 7"/>
                  <a:gd name="T19" fmla="*/ 0 h 3"/>
                  <a:gd name="T20" fmla="*/ 4 w 7"/>
                  <a:gd name="T2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" h="3">
                    <a:moveTo>
                      <a:pt x="0" y="0"/>
                    </a:move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06" name="Freeform 2141">
                <a:extLst>
                  <a:ext uri="{FF2B5EF4-FFF2-40B4-BE49-F238E27FC236}">
                    <a16:creationId xmlns:a16="http://schemas.microsoft.com/office/drawing/2014/main" id="{00000000-0008-0000-0300-000026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" y="572"/>
                <a:ext cx="17" cy="5"/>
              </a:xfrm>
              <a:custGeom>
                <a:avLst/>
                <a:gdLst>
                  <a:gd name="T0" fmla="*/ 17 w 17"/>
                  <a:gd name="T1" fmla="*/ 5 h 5"/>
                  <a:gd name="T2" fmla="*/ 16 w 17"/>
                  <a:gd name="T3" fmla="*/ 4 h 5"/>
                  <a:gd name="T4" fmla="*/ 15 w 17"/>
                  <a:gd name="T5" fmla="*/ 3 h 5"/>
                  <a:gd name="T6" fmla="*/ 14 w 17"/>
                  <a:gd name="T7" fmla="*/ 2 h 5"/>
                  <a:gd name="T8" fmla="*/ 12 w 17"/>
                  <a:gd name="T9" fmla="*/ 1 h 5"/>
                  <a:gd name="T10" fmla="*/ 12 w 17"/>
                  <a:gd name="T11" fmla="*/ 1 h 5"/>
                  <a:gd name="T12" fmla="*/ 10 w 17"/>
                  <a:gd name="T13" fmla="*/ 0 h 5"/>
                  <a:gd name="T14" fmla="*/ 9 w 17"/>
                  <a:gd name="T15" fmla="*/ 0 h 5"/>
                  <a:gd name="T16" fmla="*/ 5 w 17"/>
                  <a:gd name="T17" fmla="*/ 2 h 5"/>
                  <a:gd name="T18" fmla="*/ 4 w 17"/>
                  <a:gd name="T19" fmla="*/ 2 h 5"/>
                  <a:gd name="T20" fmla="*/ 3 w 17"/>
                  <a:gd name="T21" fmla="*/ 2 h 5"/>
                  <a:gd name="T22" fmla="*/ 3 w 17"/>
                  <a:gd name="T23" fmla="*/ 2 h 5"/>
                  <a:gd name="T24" fmla="*/ 0 w 17"/>
                  <a:gd name="T25" fmla="*/ 3 h 5"/>
                  <a:gd name="T26" fmla="*/ 0 w 17"/>
                  <a:gd name="T2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5">
                    <a:moveTo>
                      <a:pt x="17" y="5"/>
                    </a:moveTo>
                    <a:lnTo>
                      <a:pt x="16" y="4"/>
                    </a:lnTo>
                    <a:lnTo>
                      <a:pt x="15" y="3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0" y="3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07" name="Freeform 2142">
                <a:extLst>
                  <a:ext uri="{FF2B5EF4-FFF2-40B4-BE49-F238E27FC236}">
                    <a16:creationId xmlns:a16="http://schemas.microsoft.com/office/drawing/2014/main" id="{00000000-0008-0000-0300-000027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" y="57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08" name="Freeform 2143">
                <a:extLst>
                  <a:ext uri="{FF2B5EF4-FFF2-40B4-BE49-F238E27FC236}">
                    <a16:creationId xmlns:a16="http://schemas.microsoft.com/office/drawing/2014/main" id="{00000000-0008-0000-0300-000028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" y="574"/>
                <a:ext cx="7" cy="5"/>
              </a:xfrm>
              <a:custGeom>
                <a:avLst/>
                <a:gdLst>
                  <a:gd name="T0" fmla="*/ 7 w 7"/>
                  <a:gd name="T1" fmla="*/ 5 h 5"/>
                  <a:gd name="T2" fmla="*/ 7 w 7"/>
                  <a:gd name="T3" fmla="*/ 3 h 5"/>
                  <a:gd name="T4" fmla="*/ 7 w 7"/>
                  <a:gd name="T5" fmla="*/ 3 h 5"/>
                  <a:gd name="T6" fmla="*/ 7 w 7"/>
                  <a:gd name="T7" fmla="*/ 1 h 5"/>
                  <a:gd name="T8" fmla="*/ 7 w 7"/>
                  <a:gd name="T9" fmla="*/ 0 h 5"/>
                  <a:gd name="T10" fmla="*/ 7 w 7"/>
                  <a:gd name="T11" fmla="*/ 0 h 5"/>
                  <a:gd name="T12" fmla="*/ 4 w 7"/>
                  <a:gd name="T13" fmla="*/ 0 h 5"/>
                  <a:gd name="T14" fmla="*/ 0 w 7"/>
                  <a:gd name="T15" fmla="*/ 0 h 5"/>
                  <a:gd name="T16" fmla="*/ 0 w 7"/>
                  <a:gd name="T17" fmla="*/ 3 h 5"/>
                  <a:gd name="T18" fmla="*/ 2 w 7"/>
                  <a:gd name="T19" fmla="*/ 3 h 5"/>
                  <a:gd name="T20" fmla="*/ 4 w 7"/>
                  <a:gd name="T21" fmla="*/ 4 h 5"/>
                  <a:gd name="T22" fmla="*/ 7 w 7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5"/>
                    </a:moveTo>
                    <a:lnTo>
                      <a:pt x="7" y="3"/>
                    </a:lnTo>
                    <a:lnTo>
                      <a:pt x="7" y="3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4" y="4"/>
                    </a:lnTo>
                    <a:lnTo>
                      <a:pt x="7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09" name="Freeform 2144">
                <a:extLst>
                  <a:ext uri="{FF2B5EF4-FFF2-40B4-BE49-F238E27FC236}">
                    <a16:creationId xmlns:a16="http://schemas.microsoft.com/office/drawing/2014/main" id="{00000000-0008-0000-0300-000029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" y="57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10" name="Freeform 2145">
                <a:extLst>
                  <a:ext uri="{FF2B5EF4-FFF2-40B4-BE49-F238E27FC236}">
                    <a16:creationId xmlns:a16="http://schemas.microsoft.com/office/drawing/2014/main" id="{00000000-0008-0000-0300-00002A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" y="575"/>
                <a:ext cx="7" cy="4"/>
              </a:xfrm>
              <a:custGeom>
                <a:avLst/>
                <a:gdLst>
                  <a:gd name="T0" fmla="*/ 0 w 7"/>
                  <a:gd name="T1" fmla="*/ 4 h 4"/>
                  <a:gd name="T2" fmla="*/ 0 w 7"/>
                  <a:gd name="T3" fmla="*/ 3 h 4"/>
                  <a:gd name="T4" fmla="*/ 0 w 7"/>
                  <a:gd name="T5" fmla="*/ 2 h 4"/>
                  <a:gd name="T6" fmla="*/ 0 w 7"/>
                  <a:gd name="T7" fmla="*/ 1 h 4"/>
                  <a:gd name="T8" fmla="*/ 4 w 7"/>
                  <a:gd name="T9" fmla="*/ 0 h 4"/>
                  <a:gd name="T10" fmla="*/ 5 w 7"/>
                  <a:gd name="T11" fmla="*/ 0 h 4"/>
                  <a:gd name="T12" fmla="*/ 6 w 7"/>
                  <a:gd name="T13" fmla="*/ 1 h 4"/>
                  <a:gd name="T14" fmla="*/ 7 w 7"/>
                  <a:gd name="T1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4">
                    <a:moveTo>
                      <a:pt x="0" y="4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7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11" name="Freeform 2146">
                <a:extLst>
                  <a:ext uri="{FF2B5EF4-FFF2-40B4-BE49-F238E27FC236}">
                    <a16:creationId xmlns:a16="http://schemas.microsoft.com/office/drawing/2014/main" id="{00000000-0008-0000-0300-00002B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" y="579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12" name="Freeform 2147">
                <a:extLst>
                  <a:ext uri="{FF2B5EF4-FFF2-40B4-BE49-F238E27FC236}">
                    <a16:creationId xmlns:a16="http://schemas.microsoft.com/office/drawing/2014/main" id="{00000000-0008-0000-0300-00002C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" y="57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13" name="Freeform 2148">
                <a:extLst>
                  <a:ext uri="{FF2B5EF4-FFF2-40B4-BE49-F238E27FC236}">
                    <a16:creationId xmlns:a16="http://schemas.microsoft.com/office/drawing/2014/main" id="{00000000-0008-0000-0300-00002D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" y="576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0 h 4"/>
                  <a:gd name="T4" fmla="*/ 2 w 2"/>
                  <a:gd name="T5" fmla="*/ 1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1"/>
                    </a:lnTo>
                    <a:lnTo>
                      <a:pt x="2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14" name="Freeform 2149">
                <a:extLst>
                  <a:ext uri="{FF2B5EF4-FFF2-40B4-BE49-F238E27FC236}">
                    <a16:creationId xmlns:a16="http://schemas.microsoft.com/office/drawing/2014/main" id="{00000000-0008-0000-0300-00002E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" y="579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15" name="Freeform 2150">
                <a:extLst>
                  <a:ext uri="{FF2B5EF4-FFF2-40B4-BE49-F238E27FC236}">
                    <a16:creationId xmlns:a16="http://schemas.microsoft.com/office/drawing/2014/main" id="{00000000-0008-0000-0300-00002F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" y="578"/>
                <a:ext cx="5" cy="4"/>
              </a:xfrm>
              <a:custGeom>
                <a:avLst/>
                <a:gdLst>
                  <a:gd name="T0" fmla="*/ 0 w 5"/>
                  <a:gd name="T1" fmla="*/ 4 h 4"/>
                  <a:gd name="T2" fmla="*/ 0 w 5"/>
                  <a:gd name="T3" fmla="*/ 4 h 4"/>
                  <a:gd name="T4" fmla="*/ 5 w 5"/>
                  <a:gd name="T5" fmla="*/ 1 h 4"/>
                  <a:gd name="T6" fmla="*/ 5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lnTo>
                      <a:pt x="0" y="4"/>
                    </a:lnTo>
                    <a:lnTo>
                      <a:pt x="5" y="1"/>
                    </a:lnTo>
                    <a:lnTo>
                      <a:pt x="5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16" name="Freeform 2151">
                <a:extLst>
                  <a:ext uri="{FF2B5EF4-FFF2-40B4-BE49-F238E27FC236}">
                    <a16:creationId xmlns:a16="http://schemas.microsoft.com/office/drawing/2014/main" id="{00000000-0008-0000-0300-000030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" y="580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3 h 3"/>
                  <a:gd name="T4" fmla="*/ 2 w 2"/>
                  <a:gd name="T5" fmla="*/ 1 h 3"/>
                  <a:gd name="T6" fmla="*/ 1 w 2"/>
                  <a:gd name="T7" fmla="*/ 0 h 3"/>
                  <a:gd name="T8" fmla="*/ 1 w 2"/>
                  <a:gd name="T9" fmla="*/ 0 h 3"/>
                  <a:gd name="T10" fmla="*/ 0 w 2"/>
                  <a:gd name="T11" fmla="*/ 0 h 3"/>
                  <a:gd name="T12" fmla="*/ 0 w 2"/>
                  <a:gd name="T13" fmla="*/ 3 h 3"/>
                  <a:gd name="T14" fmla="*/ 0 w 2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17" name="Freeform 2152">
                <a:extLst>
                  <a:ext uri="{FF2B5EF4-FFF2-40B4-BE49-F238E27FC236}">
                    <a16:creationId xmlns:a16="http://schemas.microsoft.com/office/drawing/2014/main" id="{00000000-0008-0000-0300-000031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" y="58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0 w 1"/>
                  <a:gd name="T3" fmla="*/ 2 h 3"/>
                  <a:gd name="T4" fmla="*/ 0 w 1"/>
                  <a:gd name="T5" fmla="*/ 1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18" name="Freeform 2153">
                <a:extLst>
                  <a:ext uri="{FF2B5EF4-FFF2-40B4-BE49-F238E27FC236}">
                    <a16:creationId xmlns:a16="http://schemas.microsoft.com/office/drawing/2014/main" id="{00000000-0008-0000-0300-000032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" y="580"/>
                <a:ext cx="2" cy="5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0 h 5"/>
                  <a:gd name="T4" fmla="*/ 1 w 2"/>
                  <a:gd name="T5" fmla="*/ 2 h 5"/>
                  <a:gd name="T6" fmla="*/ 1 w 2"/>
                  <a:gd name="T7" fmla="*/ 3 h 5"/>
                  <a:gd name="T8" fmla="*/ 2 w 2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2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19" name="Freeform 2154">
                <a:extLst>
                  <a:ext uri="{FF2B5EF4-FFF2-40B4-BE49-F238E27FC236}">
                    <a16:creationId xmlns:a16="http://schemas.microsoft.com/office/drawing/2014/main" id="{00000000-0008-0000-0300-000033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" y="576"/>
                <a:ext cx="4" cy="10"/>
              </a:xfrm>
              <a:custGeom>
                <a:avLst/>
                <a:gdLst>
                  <a:gd name="T0" fmla="*/ 2 w 4"/>
                  <a:gd name="T1" fmla="*/ 10 h 10"/>
                  <a:gd name="T2" fmla="*/ 2 w 4"/>
                  <a:gd name="T3" fmla="*/ 7 h 10"/>
                  <a:gd name="T4" fmla="*/ 1 w 4"/>
                  <a:gd name="T5" fmla="*/ 5 h 10"/>
                  <a:gd name="T6" fmla="*/ 1 w 4"/>
                  <a:gd name="T7" fmla="*/ 4 h 10"/>
                  <a:gd name="T8" fmla="*/ 0 w 4"/>
                  <a:gd name="T9" fmla="*/ 3 h 10"/>
                  <a:gd name="T10" fmla="*/ 0 w 4"/>
                  <a:gd name="T11" fmla="*/ 1 h 10"/>
                  <a:gd name="T12" fmla="*/ 2 w 4"/>
                  <a:gd name="T13" fmla="*/ 0 h 10"/>
                  <a:gd name="T14" fmla="*/ 4 w 4"/>
                  <a:gd name="T15" fmla="*/ 1 h 10"/>
                  <a:gd name="T16" fmla="*/ 4 w 4"/>
                  <a:gd name="T17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10">
                    <a:moveTo>
                      <a:pt x="2" y="10"/>
                    </a:moveTo>
                    <a:lnTo>
                      <a:pt x="2" y="7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4" y="1"/>
                    </a:lnTo>
                    <a:lnTo>
                      <a:pt x="4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20" name="Freeform 2155">
                <a:extLst>
                  <a:ext uri="{FF2B5EF4-FFF2-40B4-BE49-F238E27FC236}">
                    <a16:creationId xmlns:a16="http://schemas.microsoft.com/office/drawing/2014/main" id="{00000000-0008-0000-0300-000034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" y="578"/>
                <a:ext cx="2" cy="8"/>
              </a:xfrm>
              <a:custGeom>
                <a:avLst/>
                <a:gdLst>
                  <a:gd name="T0" fmla="*/ 0 w 2"/>
                  <a:gd name="T1" fmla="*/ 0 h 8"/>
                  <a:gd name="T2" fmla="*/ 1 w 2"/>
                  <a:gd name="T3" fmla="*/ 4 h 8"/>
                  <a:gd name="T4" fmla="*/ 1 w 2"/>
                  <a:gd name="T5" fmla="*/ 7 h 8"/>
                  <a:gd name="T6" fmla="*/ 2 w 2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8">
                    <a:moveTo>
                      <a:pt x="0" y="0"/>
                    </a:moveTo>
                    <a:lnTo>
                      <a:pt x="1" y="4"/>
                    </a:lnTo>
                    <a:lnTo>
                      <a:pt x="1" y="7"/>
                    </a:lnTo>
                    <a:lnTo>
                      <a:pt x="2" y="8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21" name="Freeform 2156">
                <a:extLst>
                  <a:ext uri="{FF2B5EF4-FFF2-40B4-BE49-F238E27FC236}">
                    <a16:creationId xmlns:a16="http://schemas.microsoft.com/office/drawing/2014/main" id="{00000000-0008-0000-0300-000035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" y="580"/>
                <a:ext cx="9" cy="6"/>
              </a:xfrm>
              <a:custGeom>
                <a:avLst/>
                <a:gdLst>
                  <a:gd name="T0" fmla="*/ 7 w 9"/>
                  <a:gd name="T1" fmla="*/ 6 h 6"/>
                  <a:gd name="T2" fmla="*/ 7 w 9"/>
                  <a:gd name="T3" fmla="*/ 6 h 6"/>
                  <a:gd name="T4" fmla="*/ 9 w 9"/>
                  <a:gd name="T5" fmla="*/ 1 h 6"/>
                  <a:gd name="T6" fmla="*/ 7 w 9"/>
                  <a:gd name="T7" fmla="*/ 0 h 6"/>
                  <a:gd name="T8" fmla="*/ 4 w 9"/>
                  <a:gd name="T9" fmla="*/ 0 h 6"/>
                  <a:gd name="T10" fmla="*/ 2 w 9"/>
                  <a:gd name="T11" fmla="*/ 0 h 6"/>
                  <a:gd name="T12" fmla="*/ 2 w 9"/>
                  <a:gd name="T13" fmla="*/ 0 h 6"/>
                  <a:gd name="T14" fmla="*/ 1 w 9"/>
                  <a:gd name="T15" fmla="*/ 3 h 6"/>
                  <a:gd name="T16" fmla="*/ 4 w 9"/>
                  <a:gd name="T17" fmla="*/ 4 h 6"/>
                  <a:gd name="T18" fmla="*/ 0 w 9"/>
                  <a:gd name="T19" fmla="*/ 5 h 6"/>
                  <a:gd name="T20" fmla="*/ 1 w 9"/>
                  <a:gd name="T21" fmla="*/ 6 h 6"/>
                  <a:gd name="T22" fmla="*/ 3 w 9"/>
                  <a:gd name="T23" fmla="*/ 6 h 6"/>
                  <a:gd name="T24" fmla="*/ 7 w 9"/>
                  <a:gd name="T2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6">
                    <a:moveTo>
                      <a:pt x="7" y="6"/>
                    </a:moveTo>
                    <a:lnTo>
                      <a:pt x="7" y="6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3"/>
                    </a:lnTo>
                    <a:lnTo>
                      <a:pt x="4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7" y="6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22" name="Freeform 2157">
                <a:extLst>
                  <a:ext uri="{FF2B5EF4-FFF2-40B4-BE49-F238E27FC236}">
                    <a16:creationId xmlns:a16="http://schemas.microsoft.com/office/drawing/2014/main" id="{00000000-0008-0000-0300-000036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" y="583"/>
                <a:ext cx="10" cy="3"/>
              </a:xfrm>
              <a:custGeom>
                <a:avLst/>
                <a:gdLst>
                  <a:gd name="T0" fmla="*/ 10 w 10"/>
                  <a:gd name="T1" fmla="*/ 3 h 3"/>
                  <a:gd name="T2" fmla="*/ 7 w 10"/>
                  <a:gd name="T3" fmla="*/ 3 h 3"/>
                  <a:gd name="T4" fmla="*/ 7 w 10"/>
                  <a:gd name="T5" fmla="*/ 3 h 3"/>
                  <a:gd name="T6" fmla="*/ 5 w 10"/>
                  <a:gd name="T7" fmla="*/ 3 h 3"/>
                  <a:gd name="T8" fmla="*/ 4 w 10"/>
                  <a:gd name="T9" fmla="*/ 3 h 3"/>
                  <a:gd name="T10" fmla="*/ 3 w 10"/>
                  <a:gd name="T11" fmla="*/ 2 h 3"/>
                  <a:gd name="T12" fmla="*/ 0 w 10"/>
                  <a:gd name="T13" fmla="*/ 1 h 3"/>
                  <a:gd name="T14" fmla="*/ 0 w 10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3">
                    <a:moveTo>
                      <a:pt x="10" y="3"/>
                    </a:moveTo>
                    <a:lnTo>
                      <a:pt x="7" y="3"/>
                    </a:lnTo>
                    <a:lnTo>
                      <a:pt x="7" y="3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3" y="2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23" name="Freeform 2158">
                <a:extLst>
                  <a:ext uri="{FF2B5EF4-FFF2-40B4-BE49-F238E27FC236}">
                    <a16:creationId xmlns:a16="http://schemas.microsoft.com/office/drawing/2014/main" id="{00000000-0008-0000-0300-000037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" y="5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24" name="Line 2159">
                <a:extLst>
                  <a:ext uri="{FF2B5EF4-FFF2-40B4-BE49-F238E27FC236}">
                    <a16:creationId xmlns:a16="http://schemas.microsoft.com/office/drawing/2014/main" id="{00000000-0008-0000-0300-00003801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" y="586"/>
                <a:ext cx="1" cy="2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25" name="Freeform 2160">
                <a:extLst>
                  <a:ext uri="{FF2B5EF4-FFF2-40B4-BE49-F238E27FC236}">
                    <a16:creationId xmlns:a16="http://schemas.microsoft.com/office/drawing/2014/main" id="{00000000-0008-0000-0300-000039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" y="578"/>
                <a:ext cx="11" cy="10"/>
              </a:xfrm>
              <a:custGeom>
                <a:avLst/>
                <a:gdLst>
                  <a:gd name="T0" fmla="*/ 4 w 11"/>
                  <a:gd name="T1" fmla="*/ 10 h 10"/>
                  <a:gd name="T2" fmla="*/ 3 w 11"/>
                  <a:gd name="T3" fmla="*/ 9 h 10"/>
                  <a:gd name="T4" fmla="*/ 1 w 11"/>
                  <a:gd name="T5" fmla="*/ 9 h 10"/>
                  <a:gd name="T6" fmla="*/ 1 w 11"/>
                  <a:gd name="T7" fmla="*/ 7 h 10"/>
                  <a:gd name="T8" fmla="*/ 0 w 11"/>
                  <a:gd name="T9" fmla="*/ 6 h 10"/>
                  <a:gd name="T10" fmla="*/ 2 w 11"/>
                  <a:gd name="T11" fmla="*/ 4 h 10"/>
                  <a:gd name="T12" fmla="*/ 8 w 11"/>
                  <a:gd name="T13" fmla="*/ 1 h 10"/>
                  <a:gd name="T14" fmla="*/ 11 w 11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0">
                    <a:moveTo>
                      <a:pt x="4" y="10"/>
                    </a:moveTo>
                    <a:lnTo>
                      <a:pt x="3" y="9"/>
                    </a:lnTo>
                    <a:lnTo>
                      <a:pt x="1" y="9"/>
                    </a:lnTo>
                    <a:lnTo>
                      <a:pt x="1" y="7"/>
                    </a:lnTo>
                    <a:lnTo>
                      <a:pt x="0" y="6"/>
                    </a:lnTo>
                    <a:lnTo>
                      <a:pt x="2" y="4"/>
                    </a:lnTo>
                    <a:lnTo>
                      <a:pt x="8" y="1"/>
                    </a:lnTo>
                    <a:lnTo>
                      <a:pt x="1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26" name="Freeform 2161">
                <a:extLst>
                  <a:ext uri="{FF2B5EF4-FFF2-40B4-BE49-F238E27FC236}">
                    <a16:creationId xmlns:a16="http://schemas.microsoft.com/office/drawing/2014/main" id="{00000000-0008-0000-0300-00003A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" y="588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27" name="Freeform 2162">
                <a:extLst>
                  <a:ext uri="{FF2B5EF4-FFF2-40B4-BE49-F238E27FC236}">
                    <a16:creationId xmlns:a16="http://schemas.microsoft.com/office/drawing/2014/main" id="{00000000-0008-0000-0300-00003B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" y="588"/>
                <a:ext cx="4" cy="1"/>
              </a:xfrm>
              <a:custGeom>
                <a:avLst/>
                <a:gdLst>
                  <a:gd name="T0" fmla="*/ 0 w 4"/>
                  <a:gd name="T1" fmla="*/ 0 h 1"/>
                  <a:gd name="T2" fmla="*/ 1 w 4"/>
                  <a:gd name="T3" fmla="*/ 0 h 1"/>
                  <a:gd name="T4" fmla="*/ 3 w 4"/>
                  <a:gd name="T5" fmla="*/ 1 h 1"/>
                  <a:gd name="T6" fmla="*/ 4 w 4"/>
                  <a:gd name="T7" fmla="*/ 0 h 1"/>
                  <a:gd name="T8" fmla="*/ 4 w 4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lnTo>
                      <a:pt x="1" y="0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28" name="Freeform 2163">
                <a:extLst>
                  <a:ext uri="{FF2B5EF4-FFF2-40B4-BE49-F238E27FC236}">
                    <a16:creationId xmlns:a16="http://schemas.microsoft.com/office/drawing/2014/main" id="{00000000-0008-0000-0300-00003C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" y="58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2 w 3"/>
                  <a:gd name="T3" fmla="*/ 2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2" y="2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29" name="Freeform 2164">
                <a:extLst>
                  <a:ext uri="{FF2B5EF4-FFF2-40B4-BE49-F238E27FC236}">
                    <a16:creationId xmlns:a16="http://schemas.microsoft.com/office/drawing/2014/main" id="{00000000-0008-0000-0300-00003D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" y="586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2 w 3"/>
                  <a:gd name="T3" fmla="*/ 3 h 4"/>
                  <a:gd name="T4" fmla="*/ 1 w 3"/>
                  <a:gd name="T5" fmla="*/ 3 h 4"/>
                  <a:gd name="T6" fmla="*/ 0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lnTo>
                      <a:pt x="2" y="3"/>
                    </a:lnTo>
                    <a:lnTo>
                      <a:pt x="1" y="3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30" name="Freeform 2165">
                <a:extLst>
                  <a:ext uri="{FF2B5EF4-FFF2-40B4-BE49-F238E27FC236}">
                    <a16:creationId xmlns:a16="http://schemas.microsoft.com/office/drawing/2014/main" id="{00000000-0008-0000-0300-00003E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" y="588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31" name="Line 2166">
                <a:extLst>
                  <a:ext uri="{FF2B5EF4-FFF2-40B4-BE49-F238E27FC236}">
                    <a16:creationId xmlns:a16="http://schemas.microsoft.com/office/drawing/2014/main" id="{00000000-0008-0000-0300-00003F01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" y="590"/>
                <a:ext cx="2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32" name="Freeform 2167">
                <a:extLst>
                  <a:ext uri="{FF2B5EF4-FFF2-40B4-BE49-F238E27FC236}">
                    <a16:creationId xmlns:a16="http://schemas.microsoft.com/office/drawing/2014/main" id="{00000000-0008-0000-0300-000040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" y="589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33" name="Line 2168">
                <a:extLst>
                  <a:ext uri="{FF2B5EF4-FFF2-40B4-BE49-F238E27FC236}">
                    <a16:creationId xmlns:a16="http://schemas.microsoft.com/office/drawing/2014/main" id="{00000000-0008-0000-0300-00004101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6" y="590"/>
                <a:ext cx="1" cy="1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34" name="Freeform 2169">
                <a:extLst>
                  <a:ext uri="{FF2B5EF4-FFF2-40B4-BE49-F238E27FC236}">
                    <a16:creationId xmlns:a16="http://schemas.microsoft.com/office/drawing/2014/main" id="{00000000-0008-0000-0300-000042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" y="588"/>
                <a:ext cx="4" cy="3"/>
              </a:xfrm>
              <a:custGeom>
                <a:avLst/>
                <a:gdLst>
                  <a:gd name="T0" fmla="*/ 0 w 4"/>
                  <a:gd name="T1" fmla="*/ 0 h 3"/>
                  <a:gd name="T2" fmla="*/ 2 w 4"/>
                  <a:gd name="T3" fmla="*/ 0 h 3"/>
                  <a:gd name="T4" fmla="*/ 3 w 4"/>
                  <a:gd name="T5" fmla="*/ 1 h 3"/>
                  <a:gd name="T6" fmla="*/ 4 w 4"/>
                  <a:gd name="T7" fmla="*/ 3 h 3"/>
                  <a:gd name="T8" fmla="*/ 4 w 4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lnTo>
                      <a:pt x="2" y="0"/>
                    </a:lnTo>
                    <a:lnTo>
                      <a:pt x="3" y="1"/>
                    </a:lnTo>
                    <a:lnTo>
                      <a:pt x="4" y="3"/>
                    </a:lnTo>
                    <a:lnTo>
                      <a:pt x="4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35" name="Freeform 2170">
                <a:extLst>
                  <a:ext uri="{FF2B5EF4-FFF2-40B4-BE49-F238E27FC236}">
                    <a16:creationId xmlns:a16="http://schemas.microsoft.com/office/drawing/2014/main" id="{00000000-0008-0000-0300-000043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" y="591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36" name="Freeform 2171">
                <a:extLst>
                  <a:ext uri="{FF2B5EF4-FFF2-40B4-BE49-F238E27FC236}">
                    <a16:creationId xmlns:a16="http://schemas.microsoft.com/office/drawing/2014/main" id="{00000000-0008-0000-0300-000044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" y="590"/>
                <a:ext cx="2" cy="5"/>
              </a:xfrm>
              <a:custGeom>
                <a:avLst/>
                <a:gdLst>
                  <a:gd name="T0" fmla="*/ 0 w 2"/>
                  <a:gd name="T1" fmla="*/ 0 h 5"/>
                  <a:gd name="T2" fmla="*/ 1 w 2"/>
                  <a:gd name="T3" fmla="*/ 1 h 5"/>
                  <a:gd name="T4" fmla="*/ 2 w 2"/>
                  <a:gd name="T5" fmla="*/ 3 h 5"/>
                  <a:gd name="T6" fmla="*/ 1 w 2"/>
                  <a:gd name="T7" fmla="*/ 4 h 5"/>
                  <a:gd name="T8" fmla="*/ 0 w 2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lnTo>
                      <a:pt x="1" y="1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0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37" name="Freeform 2172">
                <a:extLst>
                  <a:ext uri="{FF2B5EF4-FFF2-40B4-BE49-F238E27FC236}">
                    <a16:creationId xmlns:a16="http://schemas.microsoft.com/office/drawing/2014/main" id="{00000000-0008-0000-0300-000045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" y="590"/>
                <a:ext cx="3" cy="5"/>
              </a:xfrm>
              <a:custGeom>
                <a:avLst/>
                <a:gdLst>
                  <a:gd name="T0" fmla="*/ 0 w 3"/>
                  <a:gd name="T1" fmla="*/ 5 h 5"/>
                  <a:gd name="T2" fmla="*/ 2 w 3"/>
                  <a:gd name="T3" fmla="*/ 5 h 5"/>
                  <a:gd name="T4" fmla="*/ 2 w 3"/>
                  <a:gd name="T5" fmla="*/ 5 h 5"/>
                  <a:gd name="T6" fmla="*/ 3 w 3"/>
                  <a:gd name="T7" fmla="*/ 5 h 5"/>
                  <a:gd name="T8" fmla="*/ 3 w 3"/>
                  <a:gd name="T9" fmla="*/ 3 h 5"/>
                  <a:gd name="T10" fmla="*/ 2 w 3"/>
                  <a:gd name="T11" fmla="*/ 0 h 5"/>
                  <a:gd name="T12" fmla="*/ 2 w 3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lnTo>
                      <a:pt x="2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3"/>
                    </a:lnTo>
                    <a:lnTo>
                      <a:pt x="2" y="0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38" name="Freeform 2173">
                <a:extLst>
                  <a:ext uri="{FF2B5EF4-FFF2-40B4-BE49-F238E27FC236}">
                    <a16:creationId xmlns:a16="http://schemas.microsoft.com/office/drawing/2014/main" id="{00000000-0008-0000-0300-000046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" y="586"/>
                <a:ext cx="9" cy="10"/>
              </a:xfrm>
              <a:custGeom>
                <a:avLst/>
                <a:gdLst>
                  <a:gd name="T0" fmla="*/ 2 w 9"/>
                  <a:gd name="T1" fmla="*/ 10 h 10"/>
                  <a:gd name="T2" fmla="*/ 3 w 9"/>
                  <a:gd name="T3" fmla="*/ 10 h 10"/>
                  <a:gd name="T4" fmla="*/ 3 w 9"/>
                  <a:gd name="T5" fmla="*/ 8 h 10"/>
                  <a:gd name="T6" fmla="*/ 3 w 9"/>
                  <a:gd name="T7" fmla="*/ 8 h 10"/>
                  <a:gd name="T8" fmla="*/ 5 w 9"/>
                  <a:gd name="T9" fmla="*/ 8 h 10"/>
                  <a:gd name="T10" fmla="*/ 5 w 9"/>
                  <a:gd name="T11" fmla="*/ 7 h 10"/>
                  <a:gd name="T12" fmla="*/ 4 w 9"/>
                  <a:gd name="T13" fmla="*/ 7 h 10"/>
                  <a:gd name="T14" fmla="*/ 4 w 9"/>
                  <a:gd name="T15" fmla="*/ 6 h 10"/>
                  <a:gd name="T16" fmla="*/ 1 w 9"/>
                  <a:gd name="T17" fmla="*/ 5 h 10"/>
                  <a:gd name="T18" fmla="*/ 0 w 9"/>
                  <a:gd name="T19" fmla="*/ 3 h 10"/>
                  <a:gd name="T20" fmla="*/ 2 w 9"/>
                  <a:gd name="T21" fmla="*/ 0 h 10"/>
                  <a:gd name="T22" fmla="*/ 4 w 9"/>
                  <a:gd name="T23" fmla="*/ 0 h 10"/>
                  <a:gd name="T24" fmla="*/ 5 w 9"/>
                  <a:gd name="T25" fmla="*/ 2 h 10"/>
                  <a:gd name="T26" fmla="*/ 7 w 9"/>
                  <a:gd name="T27" fmla="*/ 2 h 10"/>
                  <a:gd name="T28" fmla="*/ 7 w 9"/>
                  <a:gd name="T29" fmla="*/ 2 h 10"/>
                  <a:gd name="T30" fmla="*/ 7 w 9"/>
                  <a:gd name="T31" fmla="*/ 4 h 10"/>
                  <a:gd name="T32" fmla="*/ 8 w 9"/>
                  <a:gd name="T33" fmla="*/ 6 h 10"/>
                  <a:gd name="T34" fmla="*/ 9 w 9"/>
                  <a:gd name="T35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" h="10">
                    <a:moveTo>
                      <a:pt x="2" y="10"/>
                    </a:moveTo>
                    <a:lnTo>
                      <a:pt x="3" y="10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5" y="8"/>
                    </a:lnTo>
                    <a:lnTo>
                      <a:pt x="5" y="7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1" y="5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4"/>
                    </a:lnTo>
                    <a:lnTo>
                      <a:pt x="8" y="6"/>
                    </a:lnTo>
                    <a:lnTo>
                      <a:pt x="9" y="8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39" name="Freeform 2174">
                <a:extLst>
                  <a:ext uri="{FF2B5EF4-FFF2-40B4-BE49-F238E27FC236}">
                    <a16:creationId xmlns:a16="http://schemas.microsoft.com/office/drawing/2014/main" id="{00000000-0008-0000-0300-000047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" y="592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2 h 4"/>
                  <a:gd name="T4" fmla="*/ 2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lnTo>
                      <a:pt x="2" y="2"/>
                    </a:lnTo>
                    <a:lnTo>
                      <a:pt x="2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40" name="Freeform 2175">
                <a:extLst>
                  <a:ext uri="{FF2B5EF4-FFF2-40B4-BE49-F238E27FC236}">
                    <a16:creationId xmlns:a16="http://schemas.microsoft.com/office/drawing/2014/main" id="{00000000-0008-0000-0300-000048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" y="584"/>
                <a:ext cx="8" cy="12"/>
              </a:xfrm>
              <a:custGeom>
                <a:avLst/>
                <a:gdLst>
                  <a:gd name="T0" fmla="*/ 8 w 8"/>
                  <a:gd name="T1" fmla="*/ 12 h 12"/>
                  <a:gd name="T2" fmla="*/ 6 w 8"/>
                  <a:gd name="T3" fmla="*/ 11 h 12"/>
                  <a:gd name="T4" fmla="*/ 5 w 8"/>
                  <a:gd name="T5" fmla="*/ 8 h 12"/>
                  <a:gd name="T6" fmla="*/ 4 w 8"/>
                  <a:gd name="T7" fmla="*/ 6 h 12"/>
                  <a:gd name="T8" fmla="*/ 0 w 8"/>
                  <a:gd name="T9" fmla="*/ 5 h 12"/>
                  <a:gd name="T10" fmla="*/ 0 w 8"/>
                  <a:gd name="T11" fmla="*/ 4 h 12"/>
                  <a:gd name="T12" fmla="*/ 2 w 8"/>
                  <a:gd name="T13" fmla="*/ 4 h 12"/>
                  <a:gd name="T14" fmla="*/ 0 w 8"/>
                  <a:gd name="T15" fmla="*/ 2 h 12"/>
                  <a:gd name="T16" fmla="*/ 1 w 8"/>
                  <a:gd name="T17" fmla="*/ 0 h 12"/>
                  <a:gd name="T18" fmla="*/ 4 w 8"/>
                  <a:gd name="T19" fmla="*/ 0 h 12"/>
                  <a:gd name="T20" fmla="*/ 5 w 8"/>
                  <a:gd name="T21" fmla="*/ 2 h 12"/>
                  <a:gd name="T22" fmla="*/ 7 w 8"/>
                  <a:gd name="T23" fmla="*/ 3 h 12"/>
                  <a:gd name="T24" fmla="*/ 6 w 8"/>
                  <a:gd name="T25" fmla="*/ 5 h 12"/>
                  <a:gd name="T26" fmla="*/ 8 w 8"/>
                  <a:gd name="T27" fmla="*/ 8 h 12"/>
                  <a:gd name="T28" fmla="*/ 8 w 8"/>
                  <a:gd name="T2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" h="12">
                    <a:moveTo>
                      <a:pt x="8" y="12"/>
                    </a:moveTo>
                    <a:lnTo>
                      <a:pt x="6" y="11"/>
                    </a:lnTo>
                    <a:lnTo>
                      <a:pt x="5" y="8"/>
                    </a:lnTo>
                    <a:lnTo>
                      <a:pt x="4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5" y="2"/>
                    </a:lnTo>
                    <a:lnTo>
                      <a:pt x="7" y="3"/>
                    </a:lnTo>
                    <a:lnTo>
                      <a:pt x="6" y="5"/>
                    </a:lnTo>
                    <a:lnTo>
                      <a:pt x="8" y="8"/>
                    </a:lnTo>
                    <a:lnTo>
                      <a:pt x="8" y="8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41" name="Freeform 2176">
                <a:extLst>
                  <a:ext uri="{FF2B5EF4-FFF2-40B4-BE49-F238E27FC236}">
                    <a16:creationId xmlns:a16="http://schemas.microsoft.com/office/drawing/2014/main" id="{00000000-0008-0000-0300-000049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" y="596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42" name="Freeform 2177">
                <a:extLst>
                  <a:ext uri="{FF2B5EF4-FFF2-40B4-BE49-F238E27FC236}">
                    <a16:creationId xmlns:a16="http://schemas.microsoft.com/office/drawing/2014/main" id="{00000000-0008-0000-0300-00004A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" y="59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43" name="Freeform 2178">
                <a:extLst>
                  <a:ext uri="{FF2B5EF4-FFF2-40B4-BE49-F238E27FC236}">
                    <a16:creationId xmlns:a16="http://schemas.microsoft.com/office/drawing/2014/main" id="{00000000-0008-0000-0300-00004B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" y="596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44" name="Freeform 2179">
                <a:extLst>
                  <a:ext uri="{FF2B5EF4-FFF2-40B4-BE49-F238E27FC236}">
                    <a16:creationId xmlns:a16="http://schemas.microsoft.com/office/drawing/2014/main" id="{00000000-0008-0000-0300-00004C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" y="596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0 w 5"/>
                  <a:gd name="T3" fmla="*/ 0 h 1"/>
                  <a:gd name="T4" fmla="*/ 2 w 5"/>
                  <a:gd name="T5" fmla="*/ 0 h 1"/>
                  <a:gd name="T6" fmla="*/ 4 w 5"/>
                  <a:gd name="T7" fmla="*/ 1 h 1"/>
                  <a:gd name="T8" fmla="*/ 5 w 5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4" y="1"/>
                    </a:lnTo>
                    <a:lnTo>
                      <a:pt x="5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45" name="Freeform 2180">
                <a:extLst>
                  <a:ext uri="{FF2B5EF4-FFF2-40B4-BE49-F238E27FC236}">
                    <a16:creationId xmlns:a16="http://schemas.microsoft.com/office/drawing/2014/main" id="{00000000-0008-0000-0300-00004D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" y="587"/>
                <a:ext cx="6" cy="11"/>
              </a:xfrm>
              <a:custGeom>
                <a:avLst/>
                <a:gdLst>
                  <a:gd name="T0" fmla="*/ 5 w 6"/>
                  <a:gd name="T1" fmla="*/ 9 h 11"/>
                  <a:gd name="T2" fmla="*/ 4 w 6"/>
                  <a:gd name="T3" fmla="*/ 9 h 11"/>
                  <a:gd name="T4" fmla="*/ 3 w 6"/>
                  <a:gd name="T5" fmla="*/ 11 h 11"/>
                  <a:gd name="T6" fmla="*/ 1 w 6"/>
                  <a:gd name="T7" fmla="*/ 10 h 11"/>
                  <a:gd name="T8" fmla="*/ 0 w 6"/>
                  <a:gd name="T9" fmla="*/ 9 h 11"/>
                  <a:gd name="T10" fmla="*/ 1 w 6"/>
                  <a:gd name="T11" fmla="*/ 8 h 11"/>
                  <a:gd name="T12" fmla="*/ 3 w 6"/>
                  <a:gd name="T13" fmla="*/ 7 h 11"/>
                  <a:gd name="T14" fmla="*/ 3 w 6"/>
                  <a:gd name="T15" fmla="*/ 6 h 11"/>
                  <a:gd name="T16" fmla="*/ 3 w 6"/>
                  <a:gd name="T17" fmla="*/ 5 h 11"/>
                  <a:gd name="T18" fmla="*/ 3 w 6"/>
                  <a:gd name="T19" fmla="*/ 3 h 11"/>
                  <a:gd name="T20" fmla="*/ 4 w 6"/>
                  <a:gd name="T21" fmla="*/ 0 h 11"/>
                  <a:gd name="T22" fmla="*/ 4 w 6"/>
                  <a:gd name="T23" fmla="*/ 0 h 11"/>
                  <a:gd name="T24" fmla="*/ 5 w 6"/>
                  <a:gd name="T25" fmla="*/ 0 h 11"/>
                  <a:gd name="T26" fmla="*/ 6 w 6"/>
                  <a:gd name="T27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11">
                    <a:moveTo>
                      <a:pt x="5" y="9"/>
                    </a:moveTo>
                    <a:lnTo>
                      <a:pt x="4" y="9"/>
                    </a:lnTo>
                    <a:lnTo>
                      <a:pt x="3" y="11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1" y="8"/>
                    </a:lnTo>
                    <a:lnTo>
                      <a:pt x="3" y="7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3" y="3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46" name="Freeform 2181">
                <a:extLst>
                  <a:ext uri="{FF2B5EF4-FFF2-40B4-BE49-F238E27FC236}">
                    <a16:creationId xmlns:a16="http://schemas.microsoft.com/office/drawing/2014/main" id="{00000000-0008-0000-0300-00004E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" y="585"/>
                <a:ext cx="6" cy="13"/>
              </a:xfrm>
              <a:custGeom>
                <a:avLst/>
                <a:gdLst>
                  <a:gd name="T0" fmla="*/ 5 w 6"/>
                  <a:gd name="T1" fmla="*/ 0 h 13"/>
                  <a:gd name="T2" fmla="*/ 6 w 6"/>
                  <a:gd name="T3" fmla="*/ 1 h 13"/>
                  <a:gd name="T4" fmla="*/ 5 w 6"/>
                  <a:gd name="T5" fmla="*/ 5 h 13"/>
                  <a:gd name="T6" fmla="*/ 5 w 6"/>
                  <a:gd name="T7" fmla="*/ 8 h 13"/>
                  <a:gd name="T8" fmla="*/ 3 w 6"/>
                  <a:gd name="T9" fmla="*/ 10 h 13"/>
                  <a:gd name="T10" fmla="*/ 2 w 6"/>
                  <a:gd name="T11" fmla="*/ 11 h 13"/>
                  <a:gd name="T12" fmla="*/ 0 w 6"/>
                  <a:gd name="T1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3">
                    <a:moveTo>
                      <a:pt x="5" y="0"/>
                    </a:moveTo>
                    <a:lnTo>
                      <a:pt x="6" y="1"/>
                    </a:lnTo>
                    <a:lnTo>
                      <a:pt x="5" y="5"/>
                    </a:lnTo>
                    <a:lnTo>
                      <a:pt x="5" y="8"/>
                    </a:lnTo>
                    <a:lnTo>
                      <a:pt x="3" y="10"/>
                    </a:lnTo>
                    <a:lnTo>
                      <a:pt x="2" y="11"/>
                    </a:lnTo>
                    <a:lnTo>
                      <a:pt x="0" y="1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47" name="Freeform 2182">
                <a:extLst>
                  <a:ext uri="{FF2B5EF4-FFF2-40B4-BE49-F238E27FC236}">
                    <a16:creationId xmlns:a16="http://schemas.microsoft.com/office/drawing/2014/main" id="{00000000-0008-0000-0300-00004F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" y="598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48" name="Freeform 2183">
                <a:extLst>
                  <a:ext uri="{FF2B5EF4-FFF2-40B4-BE49-F238E27FC236}">
                    <a16:creationId xmlns:a16="http://schemas.microsoft.com/office/drawing/2014/main" id="{00000000-0008-0000-0300-000050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" y="588"/>
                <a:ext cx="6" cy="10"/>
              </a:xfrm>
              <a:custGeom>
                <a:avLst/>
                <a:gdLst>
                  <a:gd name="T0" fmla="*/ 0 w 6"/>
                  <a:gd name="T1" fmla="*/ 3 h 10"/>
                  <a:gd name="T2" fmla="*/ 0 w 6"/>
                  <a:gd name="T3" fmla="*/ 1 h 10"/>
                  <a:gd name="T4" fmla="*/ 0 w 6"/>
                  <a:gd name="T5" fmla="*/ 0 h 10"/>
                  <a:gd name="T6" fmla="*/ 2 w 6"/>
                  <a:gd name="T7" fmla="*/ 0 h 10"/>
                  <a:gd name="T8" fmla="*/ 5 w 6"/>
                  <a:gd name="T9" fmla="*/ 0 h 10"/>
                  <a:gd name="T10" fmla="*/ 6 w 6"/>
                  <a:gd name="T11" fmla="*/ 0 h 10"/>
                  <a:gd name="T12" fmla="*/ 6 w 6"/>
                  <a:gd name="T13" fmla="*/ 2 h 10"/>
                  <a:gd name="T14" fmla="*/ 6 w 6"/>
                  <a:gd name="T15" fmla="*/ 4 h 10"/>
                  <a:gd name="T16" fmla="*/ 5 w 6"/>
                  <a:gd name="T17" fmla="*/ 5 h 10"/>
                  <a:gd name="T18" fmla="*/ 4 w 6"/>
                  <a:gd name="T19" fmla="*/ 8 h 10"/>
                  <a:gd name="T20" fmla="*/ 3 w 6"/>
                  <a:gd name="T21" fmla="*/ 9 h 10"/>
                  <a:gd name="T22" fmla="*/ 2 w 6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10">
                    <a:moveTo>
                      <a:pt x="0" y="3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4"/>
                    </a:lnTo>
                    <a:lnTo>
                      <a:pt x="5" y="5"/>
                    </a:lnTo>
                    <a:lnTo>
                      <a:pt x="4" y="8"/>
                    </a:lnTo>
                    <a:lnTo>
                      <a:pt x="3" y="9"/>
                    </a:lnTo>
                    <a:lnTo>
                      <a:pt x="2" y="1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49" name="Freeform 2184">
                <a:extLst>
                  <a:ext uri="{FF2B5EF4-FFF2-40B4-BE49-F238E27FC236}">
                    <a16:creationId xmlns:a16="http://schemas.microsoft.com/office/drawing/2014/main" id="{00000000-0008-0000-0300-000051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" y="598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0 w 2"/>
                  <a:gd name="T3" fmla="*/ 1 h 1"/>
                  <a:gd name="T4" fmla="*/ 1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2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50" name="Freeform 2185">
                <a:extLst>
                  <a:ext uri="{FF2B5EF4-FFF2-40B4-BE49-F238E27FC236}">
                    <a16:creationId xmlns:a16="http://schemas.microsoft.com/office/drawing/2014/main" id="{00000000-0008-0000-0300-000052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" y="596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  <a:gd name="T8" fmla="*/ 0 w 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51" name="Freeform 2186">
                <a:extLst>
                  <a:ext uri="{FF2B5EF4-FFF2-40B4-BE49-F238E27FC236}">
                    <a16:creationId xmlns:a16="http://schemas.microsoft.com/office/drawing/2014/main" id="{00000000-0008-0000-0300-000053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" y="59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52" name="Freeform 2187">
                <a:extLst>
                  <a:ext uri="{FF2B5EF4-FFF2-40B4-BE49-F238E27FC236}">
                    <a16:creationId xmlns:a16="http://schemas.microsoft.com/office/drawing/2014/main" id="{00000000-0008-0000-0300-000054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" y="598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53" name="Freeform 2188">
                <a:extLst>
                  <a:ext uri="{FF2B5EF4-FFF2-40B4-BE49-F238E27FC236}">
                    <a16:creationId xmlns:a16="http://schemas.microsoft.com/office/drawing/2014/main" id="{00000000-0008-0000-0300-000055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" y="59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2 w 7"/>
                  <a:gd name="T3" fmla="*/ 5 h 7"/>
                  <a:gd name="T4" fmla="*/ 5 w 7"/>
                  <a:gd name="T5" fmla="*/ 2 h 7"/>
                  <a:gd name="T6" fmla="*/ 6 w 7"/>
                  <a:gd name="T7" fmla="*/ 0 h 7"/>
                  <a:gd name="T8" fmla="*/ 7 w 7"/>
                  <a:gd name="T9" fmla="*/ 1 h 7"/>
                  <a:gd name="T10" fmla="*/ 7 w 7"/>
                  <a:gd name="T11" fmla="*/ 3 h 7"/>
                  <a:gd name="T12" fmla="*/ 7 w 7"/>
                  <a:gd name="T1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2" y="5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7" y="3"/>
                    </a:lnTo>
                    <a:lnTo>
                      <a:pt x="7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54" name="Freeform 2189">
                <a:extLst>
                  <a:ext uri="{FF2B5EF4-FFF2-40B4-BE49-F238E27FC236}">
                    <a16:creationId xmlns:a16="http://schemas.microsoft.com/office/drawing/2014/main" id="{00000000-0008-0000-0300-000056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" y="598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0 h 2"/>
                  <a:gd name="T4" fmla="*/ 2 w 5"/>
                  <a:gd name="T5" fmla="*/ 0 h 2"/>
                  <a:gd name="T6" fmla="*/ 3 w 5"/>
                  <a:gd name="T7" fmla="*/ 1 h 2"/>
                  <a:gd name="T8" fmla="*/ 4 w 5"/>
                  <a:gd name="T9" fmla="*/ 2 h 2"/>
                  <a:gd name="T10" fmla="*/ 5 w 5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5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55" name="Freeform 2190">
                <a:extLst>
                  <a:ext uri="{FF2B5EF4-FFF2-40B4-BE49-F238E27FC236}">
                    <a16:creationId xmlns:a16="http://schemas.microsoft.com/office/drawing/2014/main" id="{00000000-0008-0000-0300-000057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" y="594"/>
                <a:ext cx="5" cy="7"/>
              </a:xfrm>
              <a:custGeom>
                <a:avLst/>
                <a:gdLst>
                  <a:gd name="T0" fmla="*/ 2 w 5"/>
                  <a:gd name="T1" fmla="*/ 7 h 7"/>
                  <a:gd name="T2" fmla="*/ 3 w 5"/>
                  <a:gd name="T3" fmla="*/ 7 h 7"/>
                  <a:gd name="T4" fmla="*/ 3 w 5"/>
                  <a:gd name="T5" fmla="*/ 6 h 7"/>
                  <a:gd name="T6" fmla="*/ 5 w 5"/>
                  <a:gd name="T7" fmla="*/ 4 h 7"/>
                  <a:gd name="T8" fmla="*/ 5 w 5"/>
                  <a:gd name="T9" fmla="*/ 1 h 7"/>
                  <a:gd name="T10" fmla="*/ 3 w 5"/>
                  <a:gd name="T11" fmla="*/ 2 h 7"/>
                  <a:gd name="T12" fmla="*/ 2 w 5"/>
                  <a:gd name="T13" fmla="*/ 0 h 7"/>
                  <a:gd name="T14" fmla="*/ 1 w 5"/>
                  <a:gd name="T15" fmla="*/ 0 h 7"/>
                  <a:gd name="T16" fmla="*/ 0 w 5"/>
                  <a:gd name="T17" fmla="*/ 2 h 7"/>
                  <a:gd name="T18" fmla="*/ 1 w 5"/>
                  <a:gd name="T19" fmla="*/ 2 h 7"/>
                  <a:gd name="T20" fmla="*/ 1 w 5"/>
                  <a:gd name="T21" fmla="*/ 4 h 7"/>
                  <a:gd name="T22" fmla="*/ 0 w 5"/>
                  <a:gd name="T23" fmla="*/ 5 h 7"/>
                  <a:gd name="T24" fmla="*/ 0 w 5"/>
                  <a:gd name="T25" fmla="*/ 6 h 7"/>
                  <a:gd name="T26" fmla="*/ 1 w 5"/>
                  <a:gd name="T27" fmla="*/ 7 h 7"/>
                  <a:gd name="T28" fmla="*/ 1 w 5"/>
                  <a:gd name="T29" fmla="*/ 7 h 7"/>
                  <a:gd name="T30" fmla="*/ 2 w 5"/>
                  <a:gd name="T3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7">
                    <a:moveTo>
                      <a:pt x="2" y="7"/>
                    </a:moveTo>
                    <a:lnTo>
                      <a:pt x="3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2" y="7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56" name="Freeform 2191">
                <a:extLst>
                  <a:ext uri="{FF2B5EF4-FFF2-40B4-BE49-F238E27FC236}">
                    <a16:creationId xmlns:a16="http://schemas.microsoft.com/office/drawing/2014/main" id="{00000000-0008-0000-0300-000058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" y="596"/>
                <a:ext cx="9" cy="7"/>
              </a:xfrm>
              <a:custGeom>
                <a:avLst/>
                <a:gdLst>
                  <a:gd name="T0" fmla="*/ 2 w 9"/>
                  <a:gd name="T1" fmla="*/ 7 h 7"/>
                  <a:gd name="T2" fmla="*/ 0 w 9"/>
                  <a:gd name="T3" fmla="*/ 7 h 7"/>
                  <a:gd name="T4" fmla="*/ 0 w 9"/>
                  <a:gd name="T5" fmla="*/ 5 h 7"/>
                  <a:gd name="T6" fmla="*/ 0 w 9"/>
                  <a:gd name="T7" fmla="*/ 5 h 7"/>
                  <a:gd name="T8" fmla="*/ 2 w 9"/>
                  <a:gd name="T9" fmla="*/ 2 h 7"/>
                  <a:gd name="T10" fmla="*/ 4 w 9"/>
                  <a:gd name="T11" fmla="*/ 3 h 7"/>
                  <a:gd name="T12" fmla="*/ 5 w 9"/>
                  <a:gd name="T13" fmla="*/ 3 h 7"/>
                  <a:gd name="T14" fmla="*/ 7 w 9"/>
                  <a:gd name="T15" fmla="*/ 0 h 7"/>
                  <a:gd name="T16" fmla="*/ 9 w 9"/>
                  <a:gd name="T1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7">
                    <a:moveTo>
                      <a:pt x="2" y="7"/>
                    </a:moveTo>
                    <a:lnTo>
                      <a:pt x="0" y="7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2" y="2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7" y="0"/>
                    </a:lnTo>
                    <a:lnTo>
                      <a:pt x="9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57" name="Freeform 2192">
                <a:extLst>
                  <a:ext uri="{FF2B5EF4-FFF2-40B4-BE49-F238E27FC236}">
                    <a16:creationId xmlns:a16="http://schemas.microsoft.com/office/drawing/2014/main" id="{00000000-0008-0000-0300-000059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" y="602"/>
                <a:ext cx="7" cy="1"/>
              </a:xfrm>
              <a:custGeom>
                <a:avLst/>
                <a:gdLst>
                  <a:gd name="T0" fmla="*/ 7 w 7"/>
                  <a:gd name="T1" fmla="*/ 0 h 1"/>
                  <a:gd name="T2" fmla="*/ 6 w 7"/>
                  <a:gd name="T3" fmla="*/ 0 h 1"/>
                  <a:gd name="T4" fmla="*/ 4 w 7"/>
                  <a:gd name="T5" fmla="*/ 1 h 1"/>
                  <a:gd name="T6" fmla="*/ 2 w 7"/>
                  <a:gd name="T7" fmla="*/ 1 h 1"/>
                  <a:gd name="T8" fmla="*/ 0 w 7"/>
                  <a:gd name="T9" fmla="*/ 1 h 1"/>
                  <a:gd name="T10" fmla="*/ 0 w 7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">
                    <a:moveTo>
                      <a:pt x="7" y="0"/>
                    </a:moveTo>
                    <a:lnTo>
                      <a:pt x="6" y="0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58" name="Freeform 2193">
                <a:extLst>
                  <a:ext uri="{FF2B5EF4-FFF2-40B4-BE49-F238E27FC236}">
                    <a16:creationId xmlns:a16="http://schemas.microsoft.com/office/drawing/2014/main" id="{00000000-0008-0000-0300-00005A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" y="604"/>
                <a:ext cx="4" cy="2"/>
              </a:xfrm>
              <a:custGeom>
                <a:avLst/>
                <a:gdLst>
                  <a:gd name="T0" fmla="*/ 0 w 4"/>
                  <a:gd name="T1" fmla="*/ 2 h 2"/>
                  <a:gd name="T2" fmla="*/ 1 w 4"/>
                  <a:gd name="T3" fmla="*/ 1 h 2"/>
                  <a:gd name="T4" fmla="*/ 2 w 4"/>
                  <a:gd name="T5" fmla="*/ 0 h 2"/>
                  <a:gd name="T6" fmla="*/ 4 w 4"/>
                  <a:gd name="T7" fmla="*/ 0 h 2"/>
                  <a:gd name="T8" fmla="*/ 4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59" name="Freeform 2194">
                <a:extLst>
                  <a:ext uri="{FF2B5EF4-FFF2-40B4-BE49-F238E27FC236}">
                    <a16:creationId xmlns:a16="http://schemas.microsoft.com/office/drawing/2014/main" id="{00000000-0008-0000-0300-00005B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" y="604"/>
                <a:ext cx="7" cy="4"/>
              </a:xfrm>
              <a:custGeom>
                <a:avLst/>
                <a:gdLst>
                  <a:gd name="T0" fmla="*/ 0 w 7"/>
                  <a:gd name="T1" fmla="*/ 0 h 4"/>
                  <a:gd name="T2" fmla="*/ 1 w 7"/>
                  <a:gd name="T3" fmla="*/ 1 h 4"/>
                  <a:gd name="T4" fmla="*/ 3 w 7"/>
                  <a:gd name="T5" fmla="*/ 1 h 4"/>
                  <a:gd name="T6" fmla="*/ 5 w 7"/>
                  <a:gd name="T7" fmla="*/ 2 h 4"/>
                  <a:gd name="T8" fmla="*/ 7 w 7"/>
                  <a:gd name="T9" fmla="*/ 3 h 4"/>
                  <a:gd name="T10" fmla="*/ 7 w 7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4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5" y="2"/>
                    </a:lnTo>
                    <a:lnTo>
                      <a:pt x="7" y="3"/>
                    </a:lnTo>
                    <a:lnTo>
                      <a:pt x="7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60" name="Freeform 2195">
                <a:extLst>
                  <a:ext uri="{FF2B5EF4-FFF2-40B4-BE49-F238E27FC236}">
                    <a16:creationId xmlns:a16="http://schemas.microsoft.com/office/drawing/2014/main" id="{00000000-0008-0000-0300-00005C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" y="606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61" name="Freeform 2196">
                <a:extLst>
                  <a:ext uri="{FF2B5EF4-FFF2-40B4-BE49-F238E27FC236}">
                    <a16:creationId xmlns:a16="http://schemas.microsoft.com/office/drawing/2014/main" id="{00000000-0008-0000-0300-00005D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" y="608"/>
                <a:ext cx="3" cy="1"/>
              </a:xfrm>
              <a:custGeom>
                <a:avLst/>
                <a:gdLst>
                  <a:gd name="T0" fmla="*/ 0 w 3"/>
                  <a:gd name="T1" fmla="*/ 1 h 1"/>
                  <a:gd name="T2" fmla="*/ 2 w 3"/>
                  <a:gd name="T3" fmla="*/ 1 h 1"/>
                  <a:gd name="T4" fmla="*/ 3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1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62" name="Freeform 2197">
                <a:extLst>
                  <a:ext uri="{FF2B5EF4-FFF2-40B4-BE49-F238E27FC236}">
                    <a16:creationId xmlns:a16="http://schemas.microsoft.com/office/drawing/2014/main" id="{00000000-0008-0000-0300-00005E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" y="602"/>
                <a:ext cx="12" cy="8"/>
              </a:xfrm>
              <a:custGeom>
                <a:avLst/>
                <a:gdLst>
                  <a:gd name="T0" fmla="*/ 3 w 12"/>
                  <a:gd name="T1" fmla="*/ 8 h 8"/>
                  <a:gd name="T2" fmla="*/ 8 w 12"/>
                  <a:gd name="T3" fmla="*/ 6 h 8"/>
                  <a:gd name="T4" fmla="*/ 12 w 12"/>
                  <a:gd name="T5" fmla="*/ 6 h 8"/>
                  <a:gd name="T6" fmla="*/ 12 w 12"/>
                  <a:gd name="T7" fmla="*/ 4 h 8"/>
                  <a:gd name="T8" fmla="*/ 7 w 12"/>
                  <a:gd name="T9" fmla="*/ 3 h 8"/>
                  <a:gd name="T10" fmla="*/ 4 w 12"/>
                  <a:gd name="T11" fmla="*/ 0 h 8"/>
                  <a:gd name="T12" fmla="*/ 2 w 12"/>
                  <a:gd name="T13" fmla="*/ 0 h 8"/>
                  <a:gd name="T14" fmla="*/ 3 w 12"/>
                  <a:gd name="T15" fmla="*/ 2 h 8"/>
                  <a:gd name="T16" fmla="*/ 0 w 12"/>
                  <a:gd name="T17" fmla="*/ 2 h 8"/>
                  <a:gd name="T18" fmla="*/ 4 w 12"/>
                  <a:gd name="T19" fmla="*/ 4 h 8"/>
                  <a:gd name="T20" fmla="*/ 2 w 12"/>
                  <a:gd name="T21" fmla="*/ 6 h 8"/>
                  <a:gd name="T22" fmla="*/ 3 w 12"/>
                  <a:gd name="T23" fmla="*/ 8 h 8"/>
                  <a:gd name="T24" fmla="*/ 3 w 12"/>
                  <a:gd name="T2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8">
                    <a:moveTo>
                      <a:pt x="3" y="8"/>
                    </a:moveTo>
                    <a:lnTo>
                      <a:pt x="8" y="6"/>
                    </a:lnTo>
                    <a:lnTo>
                      <a:pt x="12" y="6"/>
                    </a:lnTo>
                    <a:lnTo>
                      <a:pt x="12" y="4"/>
                    </a:lnTo>
                    <a:lnTo>
                      <a:pt x="7" y="3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3" y="8"/>
                    </a:lnTo>
                    <a:lnTo>
                      <a:pt x="3" y="8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63" name="Freeform 2198">
                <a:extLst>
                  <a:ext uri="{FF2B5EF4-FFF2-40B4-BE49-F238E27FC236}">
                    <a16:creationId xmlns:a16="http://schemas.microsoft.com/office/drawing/2014/main" id="{00000000-0008-0000-0300-00005F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" y="60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3 w 3"/>
                  <a:gd name="T3" fmla="*/ 1 h 3"/>
                  <a:gd name="T4" fmla="*/ 2 w 3"/>
                  <a:gd name="T5" fmla="*/ 1 h 3"/>
                  <a:gd name="T6" fmla="*/ 0 w 3"/>
                  <a:gd name="T7" fmla="*/ 2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3" y="1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64" name="Freeform 2199">
                <a:extLst>
                  <a:ext uri="{FF2B5EF4-FFF2-40B4-BE49-F238E27FC236}">
                    <a16:creationId xmlns:a16="http://schemas.microsoft.com/office/drawing/2014/main" id="{00000000-0008-0000-0300-000060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" y="608"/>
                <a:ext cx="3" cy="3"/>
              </a:xfrm>
              <a:custGeom>
                <a:avLst/>
                <a:gdLst>
                  <a:gd name="T0" fmla="*/ 1 w 3"/>
                  <a:gd name="T1" fmla="*/ 3 h 3"/>
                  <a:gd name="T2" fmla="*/ 3 w 3"/>
                  <a:gd name="T3" fmla="*/ 2 h 3"/>
                  <a:gd name="T4" fmla="*/ 2 w 3"/>
                  <a:gd name="T5" fmla="*/ 0 h 3"/>
                  <a:gd name="T6" fmla="*/ 0 w 3"/>
                  <a:gd name="T7" fmla="*/ 0 h 3"/>
                  <a:gd name="T8" fmla="*/ 1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lnTo>
                      <a:pt x="3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1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65" name="Freeform 2200">
                <a:extLst>
                  <a:ext uri="{FF2B5EF4-FFF2-40B4-BE49-F238E27FC236}">
                    <a16:creationId xmlns:a16="http://schemas.microsoft.com/office/drawing/2014/main" id="{00000000-0008-0000-0300-000061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" y="609"/>
                <a:ext cx="5" cy="3"/>
              </a:xfrm>
              <a:custGeom>
                <a:avLst/>
                <a:gdLst>
                  <a:gd name="T0" fmla="*/ 3 w 5"/>
                  <a:gd name="T1" fmla="*/ 3 h 3"/>
                  <a:gd name="T2" fmla="*/ 4 w 5"/>
                  <a:gd name="T3" fmla="*/ 3 h 3"/>
                  <a:gd name="T4" fmla="*/ 4 w 5"/>
                  <a:gd name="T5" fmla="*/ 3 h 3"/>
                  <a:gd name="T6" fmla="*/ 3 w 5"/>
                  <a:gd name="T7" fmla="*/ 2 h 3"/>
                  <a:gd name="T8" fmla="*/ 1 w 5"/>
                  <a:gd name="T9" fmla="*/ 2 h 3"/>
                  <a:gd name="T10" fmla="*/ 0 w 5"/>
                  <a:gd name="T11" fmla="*/ 2 h 3"/>
                  <a:gd name="T12" fmla="*/ 0 w 5"/>
                  <a:gd name="T13" fmla="*/ 2 h 3"/>
                  <a:gd name="T14" fmla="*/ 0 w 5"/>
                  <a:gd name="T15" fmla="*/ 2 h 3"/>
                  <a:gd name="T16" fmla="*/ 2 w 5"/>
                  <a:gd name="T17" fmla="*/ 0 h 3"/>
                  <a:gd name="T18" fmla="*/ 3 w 5"/>
                  <a:gd name="T19" fmla="*/ 0 h 3"/>
                  <a:gd name="T20" fmla="*/ 5 w 5"/>
                  <a:gd name="T2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3">
                    <a:moveTo>
                      <a:pt x="3" y="3"/>
                    </a:moveTo>
                    <a:lnTo>
                      <a:pt x="4" y="3"/>
                    </a:lnTo>
                    <a:lnTo>
                      <a:pt x="4" y="3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66" name="Freeform 2201">
                <a:extLst>
                  <a:ext uri="{FF2B5EF4-FFF2-40B4-BE49-F238E27FC236}">
                    <a16:creationId xmlns:a16="http://schemas.microsoft.com/office/drawing/2014/main" id="{00000000-0008-0000-0300-000062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" y="61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67" name="Freeform 2202">
                <a:extLst>
                  <a:ext uri="{FF2B5EF4-FFF2-40B4-BE49-F238E27FC236}">
                    <a16:creationId xmlns:a16="http://schemas.microsoft.com/office/drawing/2014/main" id="{00000000-0008-0000-0300-000063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" y="612"/>
                <a:ext cx="3" cy="1"/>
              </a:xfrm>
              <a:custGeom>
                <a:avLst/>
                <a:gdLst>
                  <a:gd name="T0" fmla="*/ 0 w 3"/>
                  <a:gd name="T1" fmla="*/ 1 h 1"/>
                  <a:gd name="T2" fmla="*/ 0 w 3"/>
                  <a:gd name="T3" fmla="*/ 0 h 1"/>
                  <a:gd name="T4" fmla="*/ 2 w 3"/>
                  <a:gd name="T5" fmla="*/ 0 h 1"/>
                  <a:gd name="T6" fmla="*/ 3 w 3"/>
                  <a:gd name="T7" fmla="*/ 1 h 1"/>
                  <a:gd name="T8" fmla="*/ 3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3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68" name="Freeform 2203">
                <a:extLst>
                  <a:ext uri="{FF2B5EF4-FFF2-40B4-BE49-F238E27FC236}">
                    <a16:creationId xmlns:a16="http://schemas.microsoft.com/office/drawing/2014/main" id="{00000000-0008-0000-0300-000064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" y="612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2 w 3"/>
                  <a:gd name="T3" fmla="*/ 1 h 1"/>
                  <a:gd name="T4" fmla="*/ 3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69" name="Freeform 2204">
                <a:extLst>
                  <a:ext uri="{FF2B5EF4-FFF2-40B4-BE49-F238E27FC236}">
                    <a16:creationId xmlns:a16="http://schemas.microsoft.com/office/drawing/2014/main" id="{00000000-0008-0000-0300-000065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" y="602"/>
                <a:ext cx="41" cy="12"/>
              </a:xfrm>
              <a:custGeom>
                <a:avLst/>
                <a:gdLst>
                  <a:gd name="T0" fmla="*/ 40 w 41"/>
                  <a:gd name="T1" fmla="*/ 11 h 12"/>
                  <a:gd name="T2" fmla="*/ 40 w 41"/>
                  <a:gd name="T3" fmla="*/ 12 h 12"/>
                  <a:gd name="T4" fmla="*/ 41 w 41"/>
                  <a:gd name="T5" fmla="*/ 10 h 12"/>
                  <a:gd name="T6" fmla="*/ 40 w 41"/>
                  <a:gd name="T7" fmla="*/ 10 h 12"/>
                  <a:gd name="T8" fmla="*/ 38 w 41"/>
                  <a:gd name="T9" fmla="*/ 9 h 12"/>
                  <a:gd name="T10" fmla="*/ 38 w 41"/>
                  <a:gd name="T11" fmla="*/ 8 h 12"/>
                  <a:gd name="T12" fmla="*/ 36 w 41"/>
                  <a:gd name="T13" fmla="*/ 8 h 12"/>
                  <a:gd name="T14" fmla="*/ 33 w 41"/>
                  <a:gd name="T15" fmla="*/ 8 h 12"/>
                  <a:gd name="T16" fmla="*/ 33 w 41"/>
                  <a:gd name="T17" fmla="*/ 9 h 12"/>
                  <a:gd name="T18" fmla="*/ 32 w 41"/>
                  <a:gd name="T19" fmla="*/ 10 h 12"/>
                  <a:gd name="T20" fmla="*/ 32 w 41"/>
                  <a:gd name="T21" fmla="*/ 10 h 12"/>
                  <a:gd name="T22" fmla="*/ 31 w 41"/>
                  <a:gd name="T23" fmla="*/ 11 h 12"/>
                  <a:gd name="T24" fmla="*/ 29 w 41"/>
                  <a:gd name="T25" fmla="*/ 11 h 12"/>
                  <a:gd name="T26" fmla="*/ 27 w 41"/>
                  <a:gd name="T27" fmla="*/ 9 h 12"/>
                  <a:gd name="T28" fmla="*/ 26 w 41"/>
                  <a:gd name="T29" fmla="*/ 8 h 12"/>
                  <a:gd name="T30" fmla="*/ 24 w 41"/>
                  <a:gd name="T31" fmla="*/ 8 h 12"/>
                  <a:gd name="T32" fmla="*/ 24 w 41"/>
                  <a:gd name="T33" fmla="*/ 8 h 12"/>
                  <a:gd name="T34" fmla="*/ 21 w 41"/>
                  <a:gd name="T35" fmla="*/ 9 h 12"/>
                  <a:gd name="T36" fmla="*/ 20 w 41"/>
                  <a:gd name="T37" fmla="*/ 9 h 12"/>
                  <a:gd name="T38" fmla="*/ 19 w 41"/>
                  <a:gd name="T39" fmla="*/ 7 h 12"/>
                  <a:gd name="T40" fmla="*/ 18 w 41"/>
                  <a:gd name="T41" fmla="*/ 7 h 12"/>
                  <a:gd name="T42" fmla="*/ 16 w 41"/>
                  <a:gd name="T43" fmla="*/ 6 h 12"/>
                  <a:gd name="T44" fmla="*/ 13 w 41"/>
                  <a:gd name="T45" fmla="*/ 6 h 12"/>
                  <a:gd name="T46" fmla="*/ 11 w 41"/>
                  <a:gd name="T47" fmla="*/ 7 h 12"/>
                  <a:gd name="T48" fmla="*/ 10 w 41"/>
                  <a:gd name="T49" fmla="*/ 4 h 12"/>
                  <a:gd name="T50" fmla="*/ 16 w 41"/>
                  <a:gd name="T51" fmla="*/ 5 h 12"/>
                  <a:gd name="T52" fmla="*/ 16 w 41"/>
                  <a:gd name="T53" fmla="*/ 4 h 12"/>
                  <a:gd name="T54" fmla="*/ 16 w 41"/>
                  <a:gd name="T55" fmla="*/ 4 h 12"/>
                  <a:gd name="T56" fmla="*/ 14 w 41"/>
                  <a:gd name="T57" fmla="*/ 3 h 12"/>
                  <a:gd name="T58" fmla="*/ 12 w 41"/>
                  <a:gd name="T59" fmla="*/ 3 h 12"/>
                  <a:gd name="T60" fmla="*/ 9 w 41"/>
                  <a:gd name="T61" fmla="*/ 3 h 12"/>
                  <a:gd name="T62" fmla="*/ 6 w 41"/>
                  <a:gd name="T63" fmla="*/ 2 h 12"/>
                  <a:gd name="T64" fmla="*/ 3 w 41"/>
                  <a:gd name="T65" fmla="*/ 1 h 12"/>
                  <a:gd name="T66" fmla="*/ 1 w 41"/>
                  <a:gd name="T67" fmla="*/ 1 h 12"/>
                  <a:gd name="T68" fmla="*/ 0 w 41"/>
                  <a:gd name="T69" fmla="*/ 0 h 12"/>
                  <a:gd name="T70" fmla="*/ 0 w 41"/>
                  <a:gd name="T7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1" h="12">
                    <a:moveTo>
                      <a:pt x="40" y="11"/>
                    </a:moveTo>
                    <a:lnTo>
                      <a:pt x="40" y="12"/>
                    </a:lnTo>
                    <a:lnTo>
                      <a:pt x="41" y="10"/>
                    </a:lnTo>
                    <a:lnTo>
                      <a:pt x="40" y="10"/>
                    </a:lnTo>
                    <a:lnTo>
                      <a:pt x="38" y="9"/>
                    </a:lnTo>
                    <a:lnTo>
                      <a:pt x="38" y="8"/>
                    </a:lnTo>
                    <a:lnTo>
                      <a:pt x="36" y="8"/>
                    </a:lnTo>
                    <a:lnTo>
                      <a:pt x="33" y="8"/>
                    </a:lnTo>
                    <a:lnTo>
                      <a:pt x="33" y="9"/>
                    </a:lnTo>
                    <a:lnTo>
                      <a:pt x="32" y="10"/>
                    </a:lnTo>
                    <a:lnTo>
                      <a:pt x="32" y="10"/>
                    </a:lnTo>
                    <a:lnTo>
                      <a:pt x="31" y="11"/>
                    </a:lnTo>
                    <a:lnTo>
                      <a:pt x="29" y="11"/>
                    </a:lnTo>
                    <a:lnTo>
                      <a:pt x="27" y="9"/>
                    </a:lnTo>
                    <a:lnTo>
                      <a:pt x="26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1" y="9"/>
                    </a:lnTo>
                    <a:lnTo>
                      <a:pt x="20" y="9"/>
                    </a:lnTo>
                    <a:lnTo>
                      <a:pt x="19" y="7"/>
                    </a:lnTo>
                    <a:lnTo>
                      <a:pt x="18" y="7"/>
                    </a:lnTo>
                    <a:lnTo>
                      <a:pt x="16" y="6"/>
                    </a:lnTo>
                    <a:lnTo>
                      <a:pt x="13" y="6"/>
                    </a:lnTo>
                    <a:lnTo>
                      <a:pt x="11" y="7"/>
                    </a:lnTo>
                    <a:lnTo>
                      <a:pt x="10" y="4"/>
                    </a:lnTo>
                    <a:lnTo>
                      <a:pt x="16" y="5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4" y="3"/>
                    </a:lnTo>
                    <a:lnTo>
                      <a:pt x="12" y="3"/>
                    </a:lnTo>
                    <a:lnTo>
                      <a:pt x="9" y="3"/>
                    </a:lnTo>
                    <a:lnTo>
                      <a:pt x="6" y="2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70" name="Freeform 2205">
                <a:extLst>
                  <a:ext uri="{FF2B5EF4-FFF2-40B4-BE49-F238E27FC236}">
                    <a16:creationId xmlns:a16="http://schemas.microsoft.com/office/drawing/2014/main" id="{00000000-0008-0000-0300-000066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" y="611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0 w 2"/>
                  <a:gd name="T3" fmla="*/ 3 h 3"/>
                  <a:gd name="T4" fmla="*/ 1 w 2"/>
                  <a:gd name="T5" fmla="*/ 1 h 3"/>
                  <a:gd name="T6" fmla="*/ 2 w 2"/>
                  <a:gd name="T7" fmla="*/ 0 h 3"/>
                  <a:gd name="T8" fmla="*/ 2 w 2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2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71" name="Freeform 2206">
                <a:extLst>
                  <a:ext uri="{FF2B5EF4-FFF2-40B4-BE49-F238E27FC236}">
                    <a16:creationId xmlns:a16="http://schemas.microsoft.com/office/drawing/2014/main" id="{00000000-0008-0000-0300-000067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" y="612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1 h 3"/>
                  <a:gd name="T6" fmla="*/ 0 w 1"/>
                  <a:gd name="T7" fmla="*/ 0 h 3"/>
                  <a:gd name="T8" fmla="*/ 1 w 1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72" name="Freeform 2207">
                <a:extLst>
                  <a:ext uri="{FF2B5EF4-FFF2-40B4-BE49-F238E27FC236}">
                    <a16:creationId xmlns:a16="http://schemas.microsoft.com/office/drawing/2014/main" id="{00000000-0008-0000-0300-000068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" y="612"/>
                <a:ext cx="8" cy="3"/>
              </a:xfrm>
              <a:custGeom>
                <a:avLst/>
                <a:gdLst>
                  <a:gd name="T0" fmla="*/ 0 w 8"/>
                  <a:gd name="T1" fmla="*/ 0 h 3"/>
                  <a:gd name="T2" fmla="*/ 1 w 8"/>
                  <a:gd name="T3" fmla="*/ 0 h 3"/>
                  <a:gd name="T4" fmla="*/ 3 w 8"/>
                  <a:gd name="T5" fmla="*/ 0 h 3"/>
                  <a:gd name="T6" fmla="*/ 4 w 8"/>
                  <a:gd name="T7" fmla="*/ 0 h 3"/>
                  <a:gd name="T8" fmla="*/ 7 w 8"/>
                  <a:gd name="T9" fmla="*/ 2 h 3"/>
                  <a:gd name="T10" fmla="*/ 8 w 8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3">
                    <a:moveTo>
                      <a:pt x="0" y="0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7" y="2"/>
                    </a:lnTo>
                    <a:lnTo>
                      <a:pt x="8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73" name="Freeform 2208">
                <a:extLst>
                  <a:ext uri="{FF2B5EF4-FFF2-40B4-BE49-F238E27FC236}">
                    <a16:creationId xmlns:a16="http://schemas.microsoft.com/office/drawing/2014/main" id="{00000000-0008-0000-0300-000069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" y="613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1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1"/>
                    </a:lnTo>
                    <a:lnTo>
                      <a:pt x="1" y="2"/>
                    </a:lnTo>
                    <a:lnTo>
                      <a:pt x="2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74" name="Freeform 2209">
                <a:extLst>
                  <a:ext uri="{FF2B5EF4-FFF2-40B4-BE49-F238E27FC236}">
                    <a16:creationId xmlns:a16="http://schemas.microsoft.com/office/drawing/2014/main" id="{00000000-0008-0000-0300-00006A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" y="612"/>
                <a:ext cx="8" cy="3"/>
              </a:xfrm>
              <a:custGeom>
                <a:avLst/>
                <a:gdLst>
                  <a:gd name="T0" fmla="*/ 0 w 8"/>
                  <a:gd name="T1" fmla="*/ 3 h 3"/>
                  <a:gd name="T2" fmla="*/ 2 w 8"/>
                  <a:gd name="T3" fmla="*/ 3 h 3"/>
                  <a:gd name="T4" fmla="*/ 2 w 8"/>
                  <a:gd name="T5" fmla="*/ 3 h 3"/>
                  <a:gd name="T6" fmla="*/ 4 w 8"/>
                  <a:gd name="T7" fmla="*/ 2 h 3"/>
                  <a:gd name="T8" fmla="*/ 5 w 8"/>
                  <a:gd name="T9" fmla="*/ 1 h 3"/>
                  <a:gd name="T10" fmla="*/ 6 w 8"/>
                  <a:gd name="T11" fmla="*/ 0 h 3"/>
                  <a:gd name="T12" fmla="*/ 6 w 8"/>
                  <a:gd name="T13" fmla="*/ 0 h 3"/>
                  <a:gd name="T14" fmla="*/ 6 w 8"/>
                  <a:gd name="T15" fmla="*/ 0 h 3"/>
                  <a:gd name="T16" fmla="*/ 5 w 8"/>
                  <a:gd name="T17" fmla="*/ 0 h 3"/>
                  <a:gd name="T18" fmla="*/ 8 w 8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3">
                    <a:moveTo>
                      <a:pt x="0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4" y="2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8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75" name="Freeform 2210">
                <a:extLst>
                  <a:ext uri="{FF2B5EF4-FFF2-40B4-BE49-F238E27FC236}">
                    <a16:creationId xmlns:a16="http://schemas.microsoft.com/office/drawing/2014/main" id="{00000000-0008-0000-0300-00006B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" y="610"/>
                <a:ext cx="11" cy="5"/>
              </a:xfrm>
              <a:custGeom>
                <a:avLst/>
                <a:gdLst>
                  <a:gd name="T0" fmla="*/ 0 w 11"/>
                  <a:gd name="T1" fmla="*/ 1 h 5"/>
                  <a:gd name="T2" fmla="*/ 1 w 11"/>
                  <a:gd name="T3" fmla="*/ 1 h 5"/>
                  <a:gd name="T4" fmla="*/ 2 w 11"/>
                  <a:gd name="T5" fmla="*/ 0 h 5"/>
                  <a:gd name="T6" fmla="*/ 5 w 11"/>
                  <a:gd name="T7" fmla="*/ 0 h 5"/>
                  <a:gd name="T8" fmla="*/ 7 w 11"/>
                  <a:gd name="T9" fmla="*/ 0 h 5"/>
                  <a:gd name="T10" fmla="*/ 7 w 11"/>
                  <a:gd name="T11" fmla="*/ 0 h 5"/>
                  <a:gd name="T12" fmla="*/ 9 w 11"/>
                  <a:gd name="T13" fmla="*/ 0 h 5"/>
                  <a:gd name="T14" fmla="*/ 11 w 11"/>
                  <a:gd name="T15" fmla="*/ 0 h 5"/>
                  <a:gd name="T16" fmla="*/ 9 w 11"/>
                  <a:gd name="T17" fmla="*/ 3 h 5"/>
                  <a:gd name="T18" fmla="*/ 9 w 11"/>
                  <a:gd name="T1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5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9" y="3"/>
                    </a:lnTo>
                    <a:lnTo>
                      <a:pt x="9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76" name="Freeform 2211">
                <a:extLst>
                  <a:ext uri="{FF2B5EF4-FFF2-40B4-BE49-F238E27FC236}">
                    <a16:creationId xmlns:a16="http://schemas.microsoft.com/office/drawing/2014/main" id="{00000000-0008-0000-0300-00006C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" y="613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0 w 1"/>
                  <a:gd name="T5" fmla="*/ 0 h 3"/>
                  <a:gd name="T6" fmla="*/ 0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77" name="Freeform 2212">
                <a:extLst>
                  <a:ext uri="{FF2B5EF4-FFF2-40B4-BE49-F238E27FC236}">
                    <a16:creationId xmlns:a16="http://schemas.microsoft.com/office/drawing/2014/main" id="{00000000-0008-0000-0300-00006D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" y="612"/>
                <a:ext cx="3" cy="4"/>
              </a:xfrm>
              <a:custGeom>
                <a:avLst/>
                <a:gdLst>
                  <a:gd name="T0" fmla="*/ 0 w 3"/>
                  <a:gd name="T1" fmla="*/ 0 h 4"/>
                  <a:gd name="T2" fmla="*/ 1 w 3"/>
                  <a:gd name="T3" fmla="*/ 0 h 4"/>
                  <a:gd name="T4" fmla="*/ 1 w 3"/>
                  <a:gd name="T5" fmla="*/ 2 h 4"/>
                  <a:gd name="T6" fmla="*/ 2 w 3"/>
                  <a:gd name="T7" fmla="*/ 3 h 4"/>
                  <a:gd name="T8" fmla="*/ 3 w 3"/>
                  <a:gd name="T9" fmla="*/ 4 h 4"/>
                  <a:gd name="T10" fmla="*/ 3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1" y="0"/>
                    </a:lnTo>
                    <a:lnTo>
                      <a:pt x="1" y="2"/>
                    </a:lnTo>
                    <a:lnTo>
                      <a:pt x="2" y="3"/>
                    </a:lnTo>
                    <a:lnTo>
                      <a:pt x="3" y="4"/>
                    </a:lnTo>
                    <a:lnTo>
                      <a:pt x="3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78" name="Freeform 2213">
                <a:extLst>
                  <a:ext uri="{FF2B5EF4-FFF2-40B4-BE49-F238E27FC236}">
                    <a16:creationId xmlns:a16="http://schemas.microsoft.com/office/drawing/2014/main" id="{00000000-0008-0000-0300-00006E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" y="614"/>
                <a:ext cx="3" cy="2"/>
              </a:xfrm>
              <a:custGeom>
                <a:avLst/>
                <a:gdLst>
                  <a:gd name="T0" fmla="*/ 1 w 3"/>
                  <a:gd name="T1" fmla="*/ 1 h 2"/>
                  <a:gd name="T2" fmla="*/ 0 w 3"/>
                  <a:gd name="T3" fmla="*/ 2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79" name="Freeform 2214">
                <a:extLst>
                  <a:ext uri="{FF2B5EF4-FFF2-40B4-BE49-F238E27FC236}">
                    <a16:creationId xmlns:a16="http://schemas.microsoft.com/office/drawing/2014/main" id="{00000000-0008-0000-0300-00006F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" y="614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2 w 2"/>
                  <a:gd name="T3" fmla="*/ 3 h 4"/>
                  <a:gd name="T4" fmla="*/ 2 w 2"/>
                  <a:gd name="T5" fmla="*/ 0 h 4"/>
                  <a:gd name="T6" fmla="*/ 1 w 2"/>
                  <a:gd name="T7" fmla="*/ 1 h 4"/>
                  <a:gd name="T8" fmla="*/ 0 w 2"/>
                  <a:gd name="T9" fmla="*/ 4 h 4"/>
                  <a:gd name="T10" fmla="*/ 2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4"/>
                    </a:lnTo>
                    <a:lnTo>
                      <a:pt x="2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80" name="Freeform 2215">
                <a:extLst>
                  <a:ext uri="{FF2B5EF4-FFF2-40B4-BE49-F238E27FC236}">
                    <a16:creationId xmlns:a16="http://schemas.microsoft.com/office/drawing/2014/main" id="{00000000-0008-0000-0300-000070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" y="613"/>
                <a:ext cx="1" cy="5"/>
              </a:xfrm>
              <a:custGeom>
                <a:avLst/>
                <a:gdLst>
                  <a:gd name="T0" fmla="*/ 1 w 1"/>
                  <a:gd name="T1" fmla="*/ 5 h 5"/>
                  <a:gd name="T2" fmla="*/ 0 w 1"/>
                  <a:gd name="T3" fmla="*/ 5 h 5"/>
                  <a:gd name="T4" fmla="*/ 0 w 1"/>
                  <a:gd name="T5" fmla="*/ 4 h 5"/>
                  <a:gd name="T6" fmla="*/ 0 w 1"/>
                  <a:gd name="T7" fmla="*/ 3 h 5"/>
                  <a:gd name="T8" fmla="*/ 1 w 1"/>
                  <a:gd name="T9" fmla="*/ 1 h 5"/>
                  <a:gd name="T10" fmla="*/ 1 w 1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81" name="Freeform 2216">
                <a:extLst>
                  <a:ext uri="{FF2B5EF4-FFF2-40B4-BE49-F238E27FC236}">
                    <a16:creationId xmlns:a16="http://schemas.microsoft.com/office/drawing/2014/main" id="{00000000-0008-0000-0300-000071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" y="618"/>
                <a:ext cx="8" cy="1"/>
              </a:xfrm>
              <a:custGeom>
                <a:avLst/>
                <a:gdLst>
                  <a:gd name="T0" fmla="*/ 8 w 8"/>
                  <a:gd name="T1" fmla="*/ 1 h 1"/>
                  <a:gd name="T2" fmla="*/ 5 w 8"/>
                  <a:gd name="T3" fmla="*/ 1 h 1"/>
                  <a:gd name="T4" fmla="*/ 3 w 8"/>
                  <a:gd name="T5" fmla="*/ 1 h 1"/>
                  <a:gd name="T6" fmla="*/ 1 w 8"/>
                  <a:gd name="T7" fmla="*/ 1 h 1"/>
                  <a:gd name="T8" fmla="*/ 0 w 8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">
                    <a:moveTo>
                      <a:pt x="8" y="1"/>
                    </a:moveTo>
                    <a:lnTo>
                      <a:pt x="5" y="1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82" name="Freeform 2217">
                <a:extLst>
                  <a:ext uri="{FF2B5EF4-FFF2-40B4-BE49-F238E27FC236}">
                    <a16:creationId xmlns:a16="http://schemas.microsoft.com/office/drawing/2014/main" id="{00000000-0008-0000-0300-000072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" y="619"/>
                <a:ext cx="15" cy="12"/>
              </a:xfrm>
              <a:custGeom>
                <a:avLst/>
                <a:gdLst>
                  <a:gd name="T0" fmla="*/ 14 w 15"/>
                  <a:gd name="T1" fmla="*/ 12 h 12"/>
                  <a:gd name="T2" fmla="*/ 15 w 15"/>
                  <a:gd name="T3" fmla="*/ 12 h 12"/>
                  <a:gd name="T4" fmla="*/ 13 w 15"/>
                  <a:gd name="T5" fmla="*/ 11 h 12"/>
                  <a:gd name="T6" fmla="*/ 11 w 15"/>
                  <a:gd name="T7" fmla="*/ 11 h 12"/>
                  <a:gd name="T8" fmla="*/ 9 w 15"/>
                  <a:gd name="T9" fmla="*/ 10 h 12"/>
                  <a:gd name="T10" fmla="*/ 7 w 15"/>
                  <a:gd name="T11" fmla="*/ 10 h 12"/>
                  <a:gd name="T12" fmla="*/ 6 w 15"/>
                  <a:gd name="T13" fmla="*/ 9 h 12"/>
                  <a:gd name="T14" fmla="*/ 5 w 15"/>
                  <a:gd name="T15" fmla="*/ 9 h 12"/>
                  <a:gd name="T16" fmla="*/ 5 w 15"/>
                  <a:gd name="T17" fmla="*/ 9 h 12"/>
                  <a:gd name="T18" fmla="*/ 5 w 15"/>
                  <a:gd name="T19" fmla="*/ 8 h 12"/>
                  <a:gd name="T20" fmla="*/ 5 w 15"/>
                  <a:gd name="T21" fmla="*/ 8 h 12"/>
                  <a:gd name="T22" fmla="*/ 6 w 15"/>
                  <a:gd name="T23" fmla="*/ 6 h 12"/>
                  <a:gd name="T24" fmla="*/ 8 w 15"/>
                  <a:gd name="T25" fmla="*/ 8 h 12"/>
                  <a:gd name="T26" fmla="*/ 9 w 15"/>
                  <a:gd name="T27" fmla="*/ 8 h 12"/>
                  <a:gd name="T28" fmla="*/ 10 w 15"/>
                  <a:gd name="T29" fmla="*/ 7 h 12"/>
                  <a:gd name="T30" fmla="*/ 8 w 15"/>
                  <a:gd name="T31" fmla="*/ 5 h 12"/>
                  <a:gd name="T32" fmla="*/ 7 w 15"/>
                  <a:gd name="T33" fmla="*/ 5 h 12"/>
                  <a:gd name="T34" fmla="*/ 12 w 15"/>
                  <a:gd name="T35" fmla="*/ 5 h 12"/>
                  <a:gd name="T36" fmla="*/ 13 w 15"/>
                  <a:gd name="T37" fmla="*/ 4 h 12"/>
                  <a:gd name="T38" fmla="*/ 10 w 15"/>
                  <a:gd name="T39" fmla="*/ 4 h 12"/>
                  <a:gd name="T40" fmla="*/ 8 w 15"/>
                  <a:gd name="T41" fmla="*/ 3 h 12"/>
                  <a:gd name="T42" fmla="*/ 5 w 15"/>
                  <a:gd name="T43" fmla="*/ 3 h 12"/>
                  <a:gd name="T44" fmla="*/ 0 w 15"/>
                  <a:gd name="T45" fmla="*/ 4 h 12"/>
                  <a:gd name="T46" fmla="*/ 0 w 15"/>
                  <a:gd name="T47" fmla="*/ 4 h 12"/>
                  <a:gd name="T48" fmla="*/ 0 w 15"/>
                  <a:gd name="T49" fmla="*/ 3 h 12"/>
                  <a:gd name="T50" fmla="*/ 1 w 15"/>
                  <a:gd name="T51" fmla="*/ 2 h 12"/>
                  <a:gd name="T52" fmla="*/ 5 w 15"/>
                  <a:gd name="T53" fmla="*/ 2 h 12"/>
                  <a:gd name="T54" fmla="*/ 7 w 15"/>
                  <a:gd name="T55" fmla="*/ 2 h 12"/>
                  <a:gd name="T56" fmla="*/ 9 w 15"/>
                  <a:gd name="T57" fmla="*/ 2 h 12"/>
                  <a:gd name="T58" fmla="*/ 11 w 15"/>
                  <a:gd name="T59" fmla="*/ 2 h 12"/>
                  <a:gd name="T60" fmla="*/ 12 w 15"/>
                  <a:gd name="T61" fmla="*/ 2 h 12"/>
                  <a:gd name="T62" fmla="*/ 12 w 15"/>
                  <a:gd name="T63" fmla="*/ 2 h 12"/>
                  <a:gd name="T64" fmla="*/ 12 w 15"/>
                  <a:gd name="T65" fmla="*/ 1 h 12"/>
                  <a:gd name="T66" fmla="*/ 10 w 15"/>
                  <a:gd name="T6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" h="12">
                    <a:moveTo>
                      <a:pt x="14" y="12"/>
                    </a:moveTo>
                    <a:lnTo>
                      <a:pt x="15" y="12"/>
                    </a:lnTo>
                    <a:lnTo>
                      <a:pt x="13" y="11"/>
                    </a:lnTo>
                    <a:lnTo>
                      <a:pt x="11" y="11"/>
                    </a:lnTo>
                    <a:lnTo>
                      <a:pt x="9" y="10"/>
                    </a:lnTo>
                    <a:lnTo>
                      <a:pt x="7" y="10"/>
                    </a:lnTo>
                    <a:lnTo>
                      <a:pt x="6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6" y="6"/>
                    </a:lnTo>
                    <a:lnTo>
                      <a:pt x="8" y="8"/>
                    </a:lnTo>
                    <a:lnTo>
                      <a:pt x="9" y="8"/>
                    </a:lnTo>
                    <a:lnTo>
                      <a:pt x="10" y="7"/>
                    </a:lnTo>
                    <a:lnTo>
                      <a:pt x="8" y="5"/>
                    </a:lnTo>
                    <a:lnTo>
                      <a:pt x="7" y="5"/>
                    </a:lnTo>
                    <a:lnTo>
                      <a:pt x="12" y="5"/>
                    </a:lnTo>
                    <a:lnTo>
                      <a:pt x="13" y="4"/>
                    </a:lnTo>
                    <a:lnTo>
                      <a:pt x="10" y="4"/>
                    </a:lnTo>
                    <a:lnTo>
                      <a:pt x="8" y="3"/>
                    </a:lnTo>
                    <a:lnTo>
                      <a:pt x="5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9" y="2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83" name="Freeform 2218">
                <a:extLst>
                  <a:ext uri="{FF2B5EF4-FFF2-40B4-BE49-F238E27FC236}">
                    <a16:creationId xmlns:a16="http://schemas.microsoft.com/office/drawing/2014/main" id="{00000000-0008-0000-0300-000073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" y="631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84" name="Freeform 2219">
                <a:extLst>
                  <a:ext uri="{FF2B5EF4-FFF2-40B4-BE49-F238E27FC236}">
                    <a16:creationId xmlns:a16="http://schemas.microsoft.com/office/drawing/2014/main" id="{00000000-0008-0000-0300-000074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" y="630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1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1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85" name="Freeform 2220">
                <a:extLst>
                  <a:ext uri="{FF2B5EF4-FFF2-40B4-BE49-F238E27FC236}">
                    <a16:creationId xmlns:a16="http://schemas.microsoft.com/office/drawing/2014/main" id="{00000000-0008-0000-0300-000075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" y="632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86" name="Freeform 2221">
                <a:extLst>
                  <a:ext uri="{FF2B5EF4-FFF2-40B4-BE49-F238E27FC236}">
                    <a16:creationId xmlns:a16="http://schemas.microsoft.com/office/drawing/2014/main" id="{00000000-0008-0000-0300-000076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" y="631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2 h 2"/>
                  <a:gd name="T4" fmla="*/ 0 w 2"/>
                  <a:gd name="T5" fmla="*/ 1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2"/>
                    </a:ln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87" name="Line 2222">
                <a:extLst>
                  <a:ext uri="{FF2B5EF4-FFF2-40B4-BE49-F238E27FC236}">
                    <a16:creationId xmlns:a16="http://schemas.microsoft.com/office/drawing/2014/main" id="{00000000-0008-0000-0300-00007701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" y="633"/>
                <a:ext cx="2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88" name="Freeform 2223">
                <a:extLst>
                  <a:ext uri="{FF2B5EF4-FFF2-40B4-BE49-F238E27FC236}">
                    <a16:creationId xmlns:a16="http://schemas.microsoft.com/office/drawing/2014/main" id="{00000000-0008-0000-0300-000078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" y="63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89" name="Freeform 2224">
                <a:extLst>
                  <a:ext uri="{FF2B5EF4-FFF2-40B4-BE49-F238E27FC236}">
                    <a16:creationId xmlns:a16="http://schemas.microsoft.com/office/drawing/2014/main" id="{00000000-0008-0000-0300-000079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" y="630"/>
                <a:ext cx="6" cy="3"/>
              </a:xfrm>
              <a:custGeom>
                <a:avLst/>
                <a:gdLst>
                  <a:gd name="T0" fmla="*/ 0 w 6"/>
                  <a:gd name="T1" fmla="*/ 2 h 3"/>
                  <a:gd name="T2" fmla="*/ 1 w 6"/>
                  <a:gd name="T3" fmla="*/ 0 h 3"/>
                  <a:gd name="T4" fmla="*/ 4 w 6"/>
                  <a:gd name="T5" fmla="*/ 2 h 3"/>
                  <a:gd name="T6" fmla="*/ 4 w 6"/>
                  <a:gd name="T7" fmla="*/ 1 h 3"/>
                  <a:gd name="T8" fmla="*/ 6 w 6"/>
                  <a:gd name="T9" fmla="*/ 2 h 3"/>
                  <a:gd name="T10" fmla="*/ 6 w 6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">
                    <a:moveTo>
                      <a:pt x="0" y="2"/>
                    </a:moveTo>
                    <a:lnTo>
                      <a:pt x="1" y="0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6" y="2"/>
                    </a:lnTo>
                    <a:lnTo>
                      <a:pt x="6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90" name="Freeform 2225">
                <a:extLst>
                  <a:ext uri="{FF2B5EF4-FFF2-40B4-BE49-F238E27FC236}">
                    <a16:creationId xmlns:a16="http://schemas.microsoft.com/office/drawing/2014/main" id="{00000000-0008-0000-0300-00007A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" y="633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2 w 4"/>
                  <a:gd name="T3" fmla="*/ 0 h 1"/>
                  <a:gd name="T4" fmla="*/ 3 w 4"/>
                  <a:gd name="T5" fmla="*/ 0 h 1"/>
                  <a:gd name="T6" fmla="*/ 4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91" name="Freeform 2226">
                <a:extLst>
                  <a:ext uri="{FF2B5EF4-FFF2-40B4-BE49-F238E27FC236}">
                    <a16:creationId xmlns:a16="http://schemas.microsoft.com/office/drawing/2014/main" id="{00000000-0008-0000-0300-00007B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" y="633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92" name="Freeform 2227">
                <a:extLst>
                  <a:ext uri="{FF2B5EF4-FFF2-40B4-BE49-F238E27FC236}">
                    <a16:creationId xmlns:a16="http://schemas.microsoft.com/office/drawing/2014/main" id="{00000000-0008-0000-0300-00007C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" y="631"/>
                <a:ext cx="5" cy="3"/>
              </a:xfrm>
              <a:custGeom>
                <a:avLst/>
                <a:gdLst>
                  <a:gd name="T0" fmla="*/ 4 w 5"/>
                  <a:gd name="T1" fmla="*/ 2 h 3"/>
                  <a:gd name="T2" fmla="*/ 1 w 5"/>
                  <a:gd name="T3" fmla="*/ 3 h 3"/>
                  <a:gd name="T4" fmla="*/ 0 w 5"/>
                  <a:gd name="T5" fmla="*/ 2 h 3"/>
                  <a:gd name="T6" fmla="*/ 3 w 5"/>
                  <a:gd name="T7" fmla="*/ 0 h 3"/>
                  <a:gd name="T8" fmla="*/ 5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4" y="2"/>
                    </a:moveTo>
                    <a:lnTo>
                      <a:pt x="1" y="3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93" name="Freeform 2228">
                <a:extLst>
                  <a:ext uri="{FF2B5EF4-FFF2-40B4-BE49-F238E27FC236}">
                    <a16:creationId xmlns:a16="http://schemas.microsoft.com/office/drawing/2014/main" id="{00000000-0008-0000-0300-00007D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" y="630"/>
                <a:ext cx="4" cy="5"/>
              </a:xfrm>
              <a:custGeom>
                <a:avLst/>
                <a:gdLst>
                  <a:gd name="T0" fmla="*/ 2 w 4"/>
                  <a:gd name="T1" fmla="*/ 3 h 5"/>
                  <a:gd name="T2" fmla="*/ 3 w 4"/>
                  <a:gd name="T3" fmla="*/ 5 h 5"/>
                  <a:gd name="T4" fmla="*/ 4 w 4"/>
                  <a:gd name="T5" fmla="*/ 4 h 5"/>
                  <a:gd name="T6" fmla="*/ 4 w 4"/>
                  <a:gd name="T7" fmla="*/ 4 h 5"/>
                  <a:gd name="T8" fmla="*/ 4 w 4"/>
                  <a:gd name="T9" fmla="*/ 4 h 5"/>
                  <a:gd name="T10" fmla="*/ 3 w 4"/>
                  <a:gd name="T11" fmla="*/ 3 h 5"/>
                  <a:gd name="T12" fmla="*/ 3 w 4"/>
                  <a:gd name="T13" fmla="*/ 2 h 5"/>
                  <a:gd name="T14" fmla="*/ 2 w 4"/>
                  <a:gd name="T15" fmla="*/ 1 h 5"/>
                  <a:gd name="T16" fmla="*/ 1 w 4"/>
                  <a:gd name="T17" fmla="*/ 1 h 5"/>
                  <a:gd name="T18" fmla="*/ 0 w 4"/>
                  <a:gd name="T19" fmla="*/ 0 h 5"/>
                  <a:gd name="T20" fmla="*/ 0 w 4"/>
                  <a:gd name="T21" fmla="*/ 0 h 5"/>
                  <a:gd name="T22" fmla="*/ 0 w 4"/>
                  <a:gd name="T2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5">
                    <a:moveTo>
                      <a:pt x="2" y="3"/>
                    </a:moveTo>
                    <a:lnTo>
                      <a:pt x="3" y="5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94" name="Freeform 2229">
                <a:extLst>
                  <a:ext uri="{FF2B5EF4-FFF2-40B4-BE49-F238E27FC236}">
                    <a16:creationId xmlns:a16="http://schemas.microsoft.com/office/drawing/2014/main" id="{00000000-0008-0000-0300-00007E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" y="634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95" name="Line 2230">
                <a:extLst>
                  <a:ext uri="{FF2B5EF4-FFF2-40B4-BE49-F238E27FC236}">
                    <a16:creationId xmlns:a16="http://schemas.microsoft.com/office/drawing/2014/main" id="{00000000-0008-0000-0300-00007F01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" y="635"/>
                <a:ext cx="0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96" name="Freeform 2231">
                <a:extLst>
                  <a:ext uri="{FF2B5EF4-FFF2-40B4-BE49-F238E27FC236}">
                    <a16:creationId xmlns:a16="http://schemas.microsoft.com/office/drawing/2014/main" id="{00000000-0008-0000-0300-000080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" y="633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0 h 2"/>
                  <a:gd name="T4" fmla="*/ 1 w 5"/>
                  <a:gd name="T5" fmla="*/ 1 h 2"/>
                  <a:gd name="T6" fmla="*/ 3 w 5"/>
                  <a:gd name="T7" fmla="*/ 1 h 2"/>
                  <a:gd name="T8" fmla="*/ 3 w 5"/>
                  <a:gd name="T9" fmla="*/ 2 h 2"/>
                  <a:gd name="T10" fmla="*/ 5 w 5"/>
                  <a:gd name="T11" fmla="*/ 2 h 2"/>
                  <a:gd name="T12" fmla="*/ 5 w 5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5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97" name="Freeform 2232">
                <a:extLst>
                  <a:ext uri="{FF2B5EF4-FFF2-40B4-BE49-F238E27FC236}">
                    <a16:creationId xmlns:a16="http://schemas.microsoft.com/office/drawing/2014/main" id="{00000000-0008-0000-0300-000081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" y="637"/>
                <a:ext cx="3" cy="0"/>
              </a:xfrm>
              <a:custGeom>
                <a:avLst/>
                <a:gdLst>
                  <a:gd name="T0" fmla="*/ 3 w 3"/>
                  <a:gd name="T1" fmla="*/ 1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98" name="Freeform 2233">
                <a:extLst>
                  <a:ext uri="{FF2B5EF4-FFF2-40B4-BE49-F238E27FC236}">
                    <a16:creationId xmlns:a16="http://schemas.microsoft.com/office/drawing/2014/main" id="{00000000-0008-0000-0300-000082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" y="637"/>
                <a:ext cx="4" cy="0"/>
              </a:xfrm>
              <a:custGeom>
                <a:avLst/>
                <a:gdLst>
                  <a:gd name="T0" fmla="*/ 4 w 4"/>
                  <a:gd name="T1" fmla="*/ 2 w 4"/>
                  <a:gd name="T2" fmla="*/ 0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99" name="Freeform 2234">
                <a:extLst>
                  <a:ext uri="{FF2B5EF4-FFF2-40B4-BE49-F238E27FC236}">
                    <a16:creationId xmlns:a16="http://schemas.microsoft.com/office/drawing/2014/main" id="{00000000-0008-0000-0300-000083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" y="637"/>
                <a:ext cx="6" cy="1"/>
              </a:xfrm>
              <a:custGeom>
                <a:avLst/>
                <a:gdLst>
                  <a:gd name="T0" fmla="*/ 6 w 6"/>
                  <a:gd name="T1" fmla="*/ 1 h 1"/>
                  <a:gd name="T2" fmla="*/ 5 w 6"/>
                  <a:gd name="T3" fmla="*/ 1 h 1"/>
                  <a:gd name="T4" fmla="*/ 1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">
                    <a:moveTo>
                      <a:pt x="6" y="1"/>
                    </a:moveTo>
                    <a:lnTo>
                      <a:pt x="5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00" name="Freeform 2235">
                <a:extLst>
                  <a:ext uri="{FF2B5EF4-FFF2-40B4-BE49-F238E27FC236}">
                    <a16:creationId xmlns:a16="http://schemas.microsoft.com/office/drawing/2014/main" id="{00000000-0008-0000-0300-000084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" y="634"/>
                <a:ext cx="5" cy="5"/>
              </a:xfrm>
              <a:custGeom>
                <a:avLst/>
                <a:gdLst>
                  <a:gd name="T0" fmla="*/ 5 w 5"/>
                  <a:gd name="T1" fmla="*/ 3 h 5"/>
                  <a:gd name="T2" fmla="*/ 4 w 5"/>
                  <a:gd name="T3" fmla="*/ 5 h 5"/>
                  <a:gd name="T4" fmla="*/ 2 w 5"/>
                  <a:gd name="T5" fmla="*/ 5 h 5"/>
                  <a:gd name="T6" fmla="*/ 1 w 5"/>
                  <a:gd name="T7" fmla="*/ 5 h 5"/>
                  <a:gd name="T8" fmla="*/ 2 w 5"/>
                  <a:gd name="T9" fmla="*/ 4 h 5"/>
                  <a:gd name="T10" fmla="*/ 0 w 5"/>
                  <a:gd name="T11" fmla="*/ 4 h 5"/>
                  <a:gd name="T12" fmla="*/ 0 w 5"/>
                  <a:gd name="T13" fmla="*/ 1 h 5"/>
                  <a:gd name="T14" fmla="*/ 3 w 5"/>
                  <a:gd name="T15" fmla="*/ 2 h 5"/>
                  <a:gd name="T16" fmla="*/ 3 w 5"/>
                  <a:gd name="T17" fmla="*/ 0 h 5"/>
                  <a:gd name="T18" fmla="*/ 5 w 5"/>
                  <a:gd name="T19" fmla="*/ 0 h 5"/>
                  <a:gd name="T20" fmla="*/ 5 w 5"/>
                  <a:gd name="T2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5">
                    <a:moveTo>
                      <a:pt x="5" y="3"/>
                    </a:moveTo>
                    <a:lnTo>
                      <a:pt x="4" y="5"/>
                    </a:lnTo>
                    <a:lnTo>
                      <a:pt x="2" y="5"/>
                    </a:lnTo>
                    <a:lnTo>
                      <a:pt x="1" y="5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01" name="Freeform 2236">
                <a:extLst>
                  <a:ext uri="{FF2B5EF4-FFF2-40B4-BE49-F238E27FC236}">
                    <a16:creationId xmlns:a16="http://schemas.microsoft.com/office/drawing/2014/main" id="{00000000-0008-0000-0300-000085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" y="635"/>
                <a:ext cx="4" cy="5"/>
              </a:xfrm>
              <a:custGeom>
                <a:avLst/>
                <a:gdLst>
                  <a:gd name="T0" fmla="*/ 3 w 4"/>
                  <a:gd name="T1" fmla="*/ 5 h 5"/>
                  <a:gd name="T2" fmla="*/ 4 w 4"/>
                  <a:gd name="T3" fmla="*/ 4 h 5"/>
                  <a:gd name="T4" fmla="*/ 4 w 4"/>
                  <a:gd name="T5" fmla="*/ 3 h 5"/>
                  <a:gd name="T6" fmla="*/ 4 w 4"/>
                  <a:gd name="T7" fmla="*/ 1 h 5"/>
                  <a:gd name="T8" fmla="*/ 2 w 4"/>
                  <a:gd name="T9" fmla="*/ 0 h 5"/>
                  <a:gd name="T10" fmla="*/ 0 w 4"/>
                  <a:gd name="T11" fmla="*/ 2 h 5"/>
                  <a:gd name="T12" fmla="*/ 3 w 4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3" y="5"/>
                    </a:moveTo>
                    <a:lnTo>
                      <a:pt x="4" y="4"/>
                    </a:lnTo>
                    <a:lnTo>
                      <a:pt x="4" y="3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3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02" name="Line 2237">
                <a:extLst>
                  <a:ext uri="{FF2B5EF4-FFF2-40B4-BE49-F238E27FC236}">
                    <a16:creationId xmlns:a16="http://schemas.microsoft.com/office/drawing/2014/main" id="{00000000-0008-0000-0300-00008601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" y="640"/>
                <a:ext cx="1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03" name="Freeform 2238">
                <a:extLst>
                  <a:ext uri="{FF2B5EF4-FFF2-40B4-BE49-F238E27FC236}">
                    <a16:creationId xmlns:a16="http://schemas.microsoft.com/office/drawing/2014/main" id="{00000000-0008-0000-0300-000087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" y="63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1 w 2"/>
                  <a:gd name="T5" fmla="*/ 1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2"/>
                    </a:ln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04" name="Freeform 2239">
                <a:extLst>
                  <a:ext uri="{FF2B5EF4-FFF2-40B4-BE49-F238E27FC236}">
                    <a16:creationId xmlns:a16="http://schemas.microsoft.com/office/drawing/2014/main" id="{00000000-0008-0000-0300-000088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" y="638"/>
                <a:ext cx="10" cy="3"/>
              </a:xfrm>
              <a:custGeom>
                <a:avLst/>
                <a:gdLst>
                  <a:gd name="T0" fmla="*/ 0 w 10"/>
                  <a:gd name="T1" fmla="*/ 3 h 3"/>
                  <a:gd name="T2" fmla="*/ 2 w 10"/>
                  <a:gd name="T3" fmla="*/ 3 h 3"/>
                  <a:gd name="T4" fmla="*/ 3 w 10"/>
                  <a:gd name="T5" fmla="*/ 3 h 3"/>
                  <a:gd name="T6" fmla="*/ 4 w 10"/>
                  <a:gd name="T7" fmla="*/ 2 h 3"/>
                  <a:gd name="T8" fmla="*/ 4 w 10"/>
                  <a:gd name="T9" fmla="*/ 1 h 3"/>
                  <a:gd name="T10" fmla="*/ 4 w 10"/>
                  <a:gd name="T11" fmla="*/ 1 h 3"/>
                  <a:gd name="T12" fmla="*/ 6 w 10"/>
                  <a:gd name="T13" fmla="*/ 1 h 3"/>
                  <a:gd name="T14" fmla="*/ 6 w 10"/>
                  <a:gd name="T15" fmla="*/ 3 h 3"/>
                  <a:gd name="T16" fmla="*/ 7 w 10"/>
                  <a:gd name="T17" fmla="*/ 3 h 3"/>
                  <a:gd name="T18" fmla="*/ 6 w 10"/>
                  <a:gd name="T19" fmla="*/ 1 h 3"/>
                  <a:gd name="T20" fmla="*/ 9 w 10"/>
                  <a:gd name="T21" fmla="*/ 0 h 3"/>
                  <a:gd name="T22" fmla="*/ 10 w 10"/>
                  <a:gd name="T2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lnTo>
                      <a:pt x="2" y="3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1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05" name="Freeform 2240">
                <a:extLst>
                  <a:ext uri="{FF2B5EF4-FFF2-40B4-BE49-F238E27FC236}">
                    <a16:creationId xmlns:a16="http://schemas.microsoft.com/office/drawing/2014/main" id="{00000000-0008-0000-0300-000089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" y="641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06" name="Freeform 2241">
                <a:extLst>
                  <a:ext uri="{FF2B5EF4-FFF2-40B4-BE49-F238E27FC236}">
                    <a16:creationId xmlns:a16="http://schemas.microsoft.com/office/drawing/2014/main" id="{00000000-0008-0000-0300-00008A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" y="640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2 h 4"/>
                  <a:gd name="T4" fmla="*/ 3 w 4"/>
                  <a:gd name="T5" fmla="*/ 1 h 4"/>
                  <a:gd name="T6" fmla="*/ 4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1" y="2"/>
                    </a:lnTo>
                    <a:lnTo>
                      <a:pt x="3" y="1"/>
                    </a:lnTo>
                    <a:lnTo>
                      <a:pt x="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07" name="Freeform 2242">
                <a:extLst>
                  <a:ext uri="{FF2B5EF4-FFF2-40B4-BE49-F238E27FC236}">
                    <a16:creationId xmlns:a16="http://schemas.microsoft.com/office/drawing/2014/main" id="{00000000-0008-0000-0300-00008B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" y="641"/>
                <a:ext cx="4" cy="3"/>
              </a:xfrm>
              <a:custGeom>
                <a:avLst/>
                <a:gdLst>
                  <a:gd name="T0" fmla="*/ 1 w 4"/>
                  <a:gd name="T1" fmla="*/ 3 h 3"/>
                  <a:gd name="T2" fmla="*/ 1 w 4"/>
                  <a:gd name="T3" fmla="*/ 3 h 3"/>
                  <a:gd name="T4" fmla="*/ 0 w 4"/>
                  <a:gd name="T5" fmla="*/ 1 h 3"/>
                  <a:gd name="T6" fmla="*/ 3 w 4"/>
                  <a:gd name="T7" fmla="*/ 0 h 3"/>
                  <a:gd name="T8" fmla="*/ 4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3"/>
                    </a:moveTo>
                    <a:lnTo>
                      <a:pt x="1" y="3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08" name="Freeform 2243">
                <a:extLst>
                  <a:ext uri="{FF2B5EF4-FFF2-40B4-BE49-F238E27FC236}">
                    <a16:creationId xmlns:a16="http://schemas.microsoft.com/office/drawing/2014/main" id="{00000000-0008-0000-0300-00008C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" y="641"/>
                <a:ext cx="4" cy="5"/>
              </a:xfrm>
              <a:custGeom>
                <a:avLst/>
                <a:gdLst>
                  <a:gd name="T0" fmla="*/ 4 w 4"/>
                  <a:gd name="T1" fmla="*/ 0 h 5"/>
                  <a:gd name="T2" fmla="*/ 4 w 4"/>
                  <a:gd name="T3" fmla="*/ 0 h 5"/>
                  <a:gd name="T4" fmla="*/ 3 w 4"/>
                  <a:gd name="T5" fmla="*/ 0 h 5"/>
                  <a:gd name="T6" fmla="*/ 2 w 4"/>
                  <a:gd name="T7" fmla="*/ 3 h 5"/>
                  <a:gd name="T8" fmla="*/ 2 w 4"/>
                  <a:gd name="T9" fmla="*/ 4 h 5"/>
                  <a:gd name="T10" fmla="*/ 0 w 4"/>
                  <a:gd name="T11" fmla="*/ 5 h 5"/>
                  <a:gd name="T12" fmla="*/ 0 w 4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4" y="0"/>
                    </a:moveTo>
                    <a:lnTo>
                      <a:pt x="4" y="0"/>
                    </a:lnTo>
                    <a:lnTo>
                      <a:pt x="3" y="0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09" name="Freeform 2244">
                <a:extLst>
                  <a:ext uri="{FF2B5EF4-FFF2-40B4-BE49-F238E27FC236}">
                    <a16:creationId xmlns:a16="http://schemas.microsoft.com/office/drawing/2014/main" id="{00000000-0008-0000-0300-00008D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" y="644"/>
                <a:ext cx="6" cy="3"/>
              </a:xfrm>
              <a:custGeom>
                <a:avLst/>
                <a:gdLst>
                  <a:gd name="T0" fmla="*/ 6 w 6"/>
                  <a:gd name="T1" fmla="*/ 3 h 3"/>
                  <a:gd name="T2" fmla="*/ 5 w 6"/>
                  <a:gd name="T3" fmla="*/ 2 h 3"/>
                  <a:gd name="T4" fmla="*/ 4 w 6"/>
                  <a:gd name="T5" fmla="*/ 2 h 3"/>
                  <a:gd name="T6" fmla="*/ 0 w 6"/>
                  <a:gd name="T7" fmla="*/ 2 h 3"/>
                  <a:gd name="T8" fmla="*/ 2 w 6"/>
                  <a:gd name="T9" fmla="*/ 1 h 3"/>
                  <a:gd name="T10" fmla="*/ 1 w 6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5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2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10" name="Freeform 2245">
                <a:extLst>
                  <a:ext uri="{FF2B5EF4-FFF2-40B4-BE49-F238E27FC236}">
                    <a16:creationId xmlns:a16="http://schemas.microsoft.com/office/drawing/2014/main" id="{00000000-0008-0000-0300-00008E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" y="64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11" name="Freeform 2246">
                <a:extLst>
                  <a:ext uri="{FF2B5EF4-FFF2-40B4-BE49-F238E27FC236}">
                    <a16:creationId xmlns:a16="http://schemas.microsoft.com/office/drawing/2014/main" id="{00000000-0008-0000-0300-00008F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" y="646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0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12" name="Freeform 2247">
                <a:extLst>
                  <a:ext uri="{FF2B5EF4-FFF2-40B4-BE49-F238E27FC236}">
                    <a16:creationId xmlns:a16="http://schemas.microsoft.com/office/drawing/2014/main" id="{00000000-0008-0000-0300-000090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" y="643"/>
                <a:ext cx="2" cy="6"/>
              </a:xfrm>
              <a:custGeom>
                <a:avLst/>
                <a:gdLst>
                  <a:gd name="T0" fmla="*/ 0 w 2"/>
                  <a:gd name="T1" fmla="*/ 6 h 6"/>
                  <a:gd name="T2" fmla="*/ 1 w 2"/>
                  <a:gd name="T3" fmla="*/ 3 h 6"/>
                  <a:gd name="T4" fmla="*/ 2 w 2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6">
                    <a:moveTo>
                      <a:pt x="0" y="6"/>
                    </a:moveTo>
                    <a:lnTo>
                      <a:pt x="1" y="3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13" name="Line 2248">
                <a:extLst>
                  <a:ext uri="{FF2B5EF4-FFF2-40B4-BE49-F238E27FC236}">
                    <a16:creationId xmlns:a16="http://schemas.microsoft.com/office/drawing/2014/main" id="{00000000-0008-0000-0300-00009101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0" y="647"/>
                <a:ext cx="2" cy="2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14" name="Freeform 2249">
                <a:extLst>
                  <a:ext uri="{FF2B5EF4-FFF2-40B4-BE49-F238E27FC236}">
                    <a16:creationId xmlns:a16="http://schemas.microsoft.com/office/drawing/2014/main" id="{00000000-0008-0000-0300-000092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" y="648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0 h 1"/>
                  <a:gd name="T4" fmla="*/ 2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2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15" name="Freeform 2250">
                <a:extLst>
                  <a:ext uri="{FF2B5EF4-FFF2-40B4-BE49-F238E27FC236}">
                    <a16:creationId xmlns:a16="http://schemas.microsoft.com/office/drawing/2014/main" id="{00000000-0008-0000-0300-000093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" y="648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0 h 2"/>
                  <a:gd name="T4" fmla="*/ 1 w 2"/>
                  <a:gd name="T5" fmla="*/ 1 h 2"/>
                  <a:gd name="T6" fmla="*/ 0 w 2"/>
                  <a:gd name="T7" fmla="*/ 1 h 2"/>
                  <a:gd name="T8" fmla="*/ 0 w 2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16" name="Freeform 2251">
                <a:extLst>
                  <a:ext uri="{FF2B5EF4-FFF2-40B4-BE49-F238E27FC236}">
                    <a16:creationId xmlns:a16="http://schemas.microsoft.com/office/drawing/2014/main" id="{00000000-0008-0000-0300-000094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" y="64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0 w 2"/>
                  <a:gd name="T3" fmla="*/ 1 h 2"/>
                  <a:gd name="T4" fmla="*/ 0 w 2"/>
                  <a:gd name="T5" fmla="*/ 1 h 2"/>
                  <a:gd name="T6" fmla="*/ 1 w 2"/>
                  <a:gd name="T7" fmla="*/ 0 h 2"/>
                  <a:gd name="T8" fmla="*/ 1 w 2"/>
                  <a:gd name="T9" fmla="*/ 0 h 2"/>
                  <a:gd name="T10" fmla="*/ 2 w 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17" name="Freeform 2252">
                <a:extLst>
                  <a:ext uri="{FF2B5EF4-FFF2-40B4-BE49-F238E27FC236}">
                    <a16:creationId xmlns:a16="http://schemas.microsoft.com/office/drawing/2014/main" id="{00000000-0008-0000-0300-000095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" y="649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18" name="Freeform 2253">
                <a:extLst>
                  <a:ext uri="{FF2B5EF4-FFF2-40B4-BE49-F238E27FC236}">
                    <a16:creationId xmlns:a16="http://schemas.microsoft.com/office/drawing/2014/main" id="{00000000-0008-0000-0300-000096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" y="649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0 h 2"/>
                  <a:gd name="T4" fmla="*/ 1 w 2"/>
                  <a:gd name="T5" fmla="*/ 1 h 2"/>
                  <a:gd name="T6" fmla="*/ 0 w 2"/>
                  <a:gd name="T7" fmla="*/ 2 h 2"/>
                  <a:gd name="T8" fmla="*/ 0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19" name="Freeform 2254">
                <a:extLst>
                  <a:ext uri="{FF2B5EF4-FFF2-40B4-BE49-F238E27FC236}">
                    <a16:creationId xmlns:a16="http://schemas.microsoft.com/office/drawing/2014/main" id="{00000000-0008-0000-0300-000097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" y="650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2 w 3"/>
                  <a:gd name="T3" fmla="*/ 1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2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20" name="Freeform 2255">
                <a:extLst>
                  <a:ext uri="{FF2B5EF4-FFF2-40B4-BE49-F238E27FC236}">
                    <a16:creationId xmlns:a16="http://schemas.microsoft.com/office/drawing/2014/main" id="{00000000-0008-0000-0300-000098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" y="65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21" name="Line 2256">
                <a:extLst>
                  <a:ext uri="{FF2B5EF4-FFF2-40B4-BE49-F238E27FC236}">
                    <a16:creationId xmlns:a16="http://schemas.microsoft.com/office/drawing/2014/main" id="{00000000-0008-0000-0300-00009901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0" y="651"/>
                <a:ext cx="1" cy="1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22" name="Freeform 2257">
                <a:extLst>
                  <a:ext uri="{FF2B5EF4-FFF2-40B4-BE49-F238E27FC236}">
                    <a16:creationId xmlns:a16="http://schemas.microsoft.com/office/drawing/2014/main" id="{00000000-0008-0000-0300-00009A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" y="65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23" name="Freeform 2258">
                <a:extLst>
                  <a:ext uri="{FF2B5EF4-FFF2-40B4-BE49-F238E27FC236}">
                    <a16:creationId xmlns:a16="http://schemas.microsoft.com/office/drawing/2014/main" id="{00000000-0008-0000-0300-00009B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" y="65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1 w 1"/>
                  <a:gd name="T5" fmla="*/ 0 h 1"/>
                  <a:gd name="T6" fmla="*/ 1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24" name="Freeform 2259">
                <a:extLst>
                  <a:ext uri="{FF2B5EF4-FFF2-40B4-BE49-F238E27FC236}">
                    <a16:creationId xmlns:a16="http://schemas.microsoft.com/office/drawing/2014/main" id="{00000000-0008-0000-0300-00009C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" y="651"/>
                <a:ext cx="2" cy="2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2 h 2"/>
                  <a:gd name="T4" fmla="*/ 0 w 2"/>
                  <a:gd name="T5" fmla="*/ 1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2" y="2"/>
                    </a:lnTo>
                    <a:lnTo>
                      <a:pt x="0" y="1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25" name="Line 2260">
                <a:extLst>
                  <a:ext uri="{FF2B5EF4-FFF2-40B4-BE49-F238E27FC236}">
                    <a16:creationId xmlns:a16="http://schemas.microsoft.com/office/drawing/2014/main" id="{00000000-0008-0000-0300-00009D01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" y="653"/>
                <a:ext cx="2" cy="1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26" name="Freeform 2261">
                <a:extLst>
                  <a:ext uri="{FF2B5EF4-FFF2-40B4-BE49-F238E27FC236}">
                    <a16:creationId xmlns:a16="http://schemas.microsoft.com/office/drawing/2014/main" id="{00000000-0008-0000-0300-00009E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" y="652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3 w 4"/>
                  <a:gd name="T3" fmla="*/ 1 h 2"/>
                  <a:gd name="T4" fmla="*/ 1 w 4"/>
                  <a:gd name="T5" fmla="*/ 0 h 2"/>
                  <a:gd name="T6" fmla="*/ 1 w 4"/>
                  <a:gd name="T7" fmla="*/ 2 h 2"/>
                  <a:gd name="T8" fmla="*/ 0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3" y="1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27" name="Freeform 2262">
                <a:extLst>
                  <a:ext uri="{FF2B5EF4-FFF2-40B4-BE49-F238E27FC236}">
                    <a16:creationId xmlns:a16="http://schemas.microsoft.com/office/drawing/2014/main" id="{00000000-0008-0000-0300-00009F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" y="652"/>
                <a:ext cx="5" cy="2"/>
              </a:xfrm>
              <a:custGeom>
                <a:avLst/>
                <a:gdLst>
                  <a:gd name="T0" fmla="*/ 5 w 5"/>
                  <a:gd name="T1" fmla="*/ 2 h 2"/>
                  <a:gd name="T2" fmla="*/ 5 w 5"/>
                  <a:gd name="T3" fmla="*/ 0 h 2"/>
                  <a:gd name="T4" fmla="*/ 3 w 5"/>
                  <a:gd name="T5" fmla="*/ 1 h 2"/>
                  <a:gd name="T6" fmla="*/ 2 w 5"/>
                  <a:gd name="T7" fmla="*/ 2 h 2"/>
                  <a:gd name="T8" fmla="*/ 1 w 5"/>
                  <a:gd name="T9" fmla="*/ 2 h 2"/>
                  <a:gd name="T10" fmla="*/ 0 w 5"/>
                  <a:gd name="T11" fmla="*/ 2 h 2"/>
                  <a:gd name="T12" fmla="*/ 1 w 5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">
                    <a:moveTo>
                      <a:pt x="5" y="2"/>
                    </a:move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28" name="Freeform 2263">
                <a:extLst>
                  <a:ext uri="{FF2B5EF4-FFF2-40B4-BE49-F238E27FC236}">
                    <a16:creationId xmlns:a16="http://schemas.microsoft.com/office/drawing/2014/main" id="{00000000-0008-0000-0300-0000A0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" y="649"/>
                <a:ext cx="4" cy="6"/>
              </a:xfrm>
              <a:custGeom>
                <a:avLst/>
                <a:gdLst>
                  <a:gd name="T0" fmla="*/ 3 w 4"/>
                  <a:gd name="T1" fmla="*/ 6 h 6"/>
                  <a:gd name="T2" fmla="*/ 2 w 4"/>
                  <a:gd name="T3" fmla="*/ 5 h 6"/>
                  <a:gd name="T4" fmla="*/ 0 w 4"/>
                  <a:gd name="T5" fmla="*/ 4 h 6"/>
                  <a:gd name="T6" fmla="*/ 0 w 4"/>
                  <a:gd name="T7" fmla="*/ 4 h 6"/>
                  <a:gd name="T8" fmla="*/ 0 w 4"/>
                  <a:gd name="T9" fmla="*/ 4 h 6"/>
                  <a:gd name="T10" fmla="*/ 0 w 4"/>
                  <a:gd name="T11" fmla="*/ 3 h 6"/>
                  <a:gd name="T12" fmla="*/ 0 w 4"/>
                  <a:gd name="T13" fmla="*/ 3 h 6"/>
                  <a:gd name="T14" fmla="*/ 1 w 4"/>
                  <a:gd name="T15" fmla="*/ 2 h 6"/>
                  <a:gd name="T16" fmla="*/ 2 w 4"/>
                  <a:gd name="T17" fmla="*/ 1 h 6"/>
                  <a:gd name="T18" fmla="*/ 3 w 4"/>
                  <a:gd name="T19" fmla="*/ 1 h 6"/>
                  <a:gd name="T20" fmla="*/ 4 w 4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3" y="6"/>
                    </a:moveTo>
                    <a:lnTo>
                      <a:pt x="2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29" name="Freeform 2264">
                <a:extLst>
                  <a:ext uri="{FF2B5EF4-FFF2-40B4-BE49-F238E27FC236}">
                    <a16:creationId xmlns:a16="http://schemas.microsoft.com/office/drawing/2014/main" id="{00000000-0008-0000-0300-0000A1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" y="655"/>
                <a:ext cx="2" cy="0"/>
              </a:xfrm>
              <a:custGeom>
                <a:avLst/>
                <a:gdLst>
                  <a:gd name="T0" fmla="*/ 2 w 2"/>
                  <a:gd name="T1" fmla="*/ 1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30" name="Freeform 2265">
                <a:extLst>
                  <a:ext uri="{FF2B5EF4-FFF2-40B4-BE49-F238E27FC236}">
                    <a16:creationId xmlns:a16="http://schemas.microsoft.com/office/drawing/2014/main" id="{00000000-0008-0000-0300-0000A2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" y="651"/>
                <a:ext cx="8" cy="4"/>
              </a:xfrm>
              <a:custGeom>
                <a:avLst/>
                <a:gdLst>
                  <a:gd name="T0" fmla="*/ 7 w 8"/>
                  <a:gd name="T1" fmla="*/ 4 h 4"/>
                  <a:gd name="T2" fmla="*/ 6 w 8"/>
                  <a:gd name="T3" fmla="*/ 3 h 4"/>
                  <a:gd name="T4" fmla="*/ 7 w 8"/>
                  <a:gd name="T5" fmla="*/ 2 h 4"/>
                  <a:gd name="T6" fmla="*/ 8 w 8"/>
                  <a:gd name="T7" fmla="*/ 1 h 4"/>
                  <a:gd name="T8" fmla="*/ 8 w 8"/>
                  <a:gd name="T9" fmla="*/ 0 h 4"/>
                  <a:gd name="T10" fmla="*/ 7 w 8"/>
                  <a:gd name="T11" fmla="*/ 0 h 4"/>
                  <a:gd name="T12" fmla="*/ 7 w 8"/>
                  <a:gd name="T13" fmla="*/ 1 h 4"/>
                  <a:gd name="T14" fmla="*/ 5 w 8"/>
                  <a:gd name="T15" fmla="*/ 2 h 4"/>
                  <a:gd name="T16" fmla="*/ 3 w 8"/>
                  <a:gd name="T17" fmla="*/ 3 h 4"/>
                  <a:gd name="T18" fmla="*/ 1 w 8"/>
                  <a:gd name="T19" fmla="*/ 3 h 4"/>
                  <a:gd name="T20" fmla="*/ 0 w 8"/>
                  <a:gd name="T21" fmla="*/ 2 h 4"/>
                  <a:gd name="T22" fmla="*/ 0 w 8"/>
                  <a:gd name="T23" fmla="*/ 1 h 4"/>
                  <a:gd name="T24" fmla="*/ 0 w 8"/>
                  <a:gd name="T2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7" y="4"/>
                    </a:moveTo>
                    <a:lnTo>
                      <a:pt x="6" y="3"/>
                    </a:lnTo>
                    <a:lnTo>
                      <a:pt x="7" y="2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2"/>
                    </a:lnTo>
                    <a:lnTo>
                      <a:pt x="3" y="3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31" name="Freeform 2266">
                <a:extLst>
                  <a:ext uri="{FF2B5EF4-FFF2-40B4-BE49-F238E27FC236}">
                    <a16:creationId xmlns:a16="http://schemas.microsoft.com/office/drawing/2014/main" id="{00000000-0008-0000-0300-0000A3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" y="653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2 h 3"/>
                  <a:gd name="T4" fmla="*/ 3 w 3"/>
                  <a:gd name="T5" fmla="*/ 0 h 3"/>
                  <a:gd name="T6" fmla="*/ 1 w 3"/>
                  <a:gd name="T7" fmla="*/ 1 h 3"/>
                  <a:gd name="T8" fmla="*/ 0 w 3"/>
                  <a:gd name="T9" fmla="*/ 2 h 3"/>
                  <a:gd name="T10" fmla="*/ 0 w 3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2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32" name="Freeform 2267">
                <a:extLst>
                  <a:ext uri="{FF2B5EF4-FFF2-40B4-BE49-F238E27FC236}">
                    <a16:creationId xmlns:a16="http://schemas.microsoft.com/office/drawing/2014/main" id="{00000000-0008-0000-0300-0000A4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" y="653"/>
                <a:ext cx="6" cy="4"/>
              </a:xfrm>
              <a:custGeom>
                <a:avLst/>
                <a:gdLst>
                  <a:gd name="T0" fmla="*/ 6 w 6"/>
                  <a:gd name="T1" fmla="*/ 0 h 4"/>
                  <a:gd name="T2" fmla="*/ 5 w 6"/>
                  <a:gd name="T3" fmla="*/ 2 h 4"/>
                  <a:gd name="T4" fmla="*/ 2 w 6"/>
                  <a:gd name="T5" fmla="*/ 3 h 4"/>
                  <a:gd name="T6" fmla="*/ 2 w 6"/>
                  <a:gd name="T7" fmla="*/ 4 h 4"/>
                  <a:gd name="T8" fmla="*/ 0 w 6"/>
                  <a:gd name="T9" fmla="*/ 4 h 4"/>
                  <a:gd name="T10" fmla="*/ 0 w 6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4">
                    <a:moveTo>
                      <a:pt x="6" y="0"/>
                    </a:moveTo>
                    <a:lnTo>
                      <a:pt x="5" y="2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33" name="Freeform 2268">
                <a:extLst>
                  <a:ext uri="{FF2B5EF4-FFF2-40B4-BE49-F238E27FC236}">
                    <a16:creationId xmlns:a16="http://schemas.microsoft.com/office/drawing/2014/main" id="{00000000-0008-0000-0300-0000A5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" y="653"/>
                <a:ext cx="1" cy="4"/>
              </a:xfrm>
              <a:custGeom>
                <a:avLst/>
                <a:gdLst>
                  <a:gd name="T0" fmla="*/ 0 w 1"/>
                  <a:gd name="T1" fmla="*/ 0 h 4"/>
                  <a:gd name="T2" fmla="*/ 1 w 1"/>
                  <a:gd name="T3" fmla="*/ 1 h 4"/>
                  <a:gd name="T4" fmla="*/ 1 w 1"/>
                  <a:gd name="T5" fmla="*/ 3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1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34" name="Freeform 2269">
                <a:extLst>
                  <a:ext uri="{FF2B5EF4-FFF2-40B4-BE49-F238E27FC236}">
                    <a16:creationId xmlns:a16="http://schemas.microsoft.com/office/drawing/2014/main" id="{00000000-0008-0000-0300-0000A6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" y="654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1" y="3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35" name="Freeform 2270">
                <a:extLst>
                  <a:ext uri="{FF2B5EF4-FFF2-40B4-BE49-F238E27FC236}">
                    <a16:creationId xmlns:a16="http://schemas.microsoft.com/office/drawing/2014/main" id="{00000000-0008-0000-0300-0000A7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" y="646"/>
                <a:ext cx="9" cy="11"/>
              </a:xfrm>
              <a:custGeom>
                <a:avLst/>
                <a:gdLst>
                  <a:gd name="T0" fmla="*/ 0 w 9"/>
                  <a:gd name="T1" fmla="*/ 11 h 11"/>
                  <a:gd name="T2" fmla="*/ 2 w 9"/>
                  <a:gd name="T3" fmla="*/ 9 h 11"/>
                  <a:gd name="T4" fmla="*/ 4 w 9"/>
                  <a:gd name="T5" fmla="*/ 7 h 11"/>
                  <a:gd name="T6" fmla="*/ 5 w 9"/>
                  <a:gd name="T7" fmla="*/ 9 h 11"/>
                  <a:gd name="T8" fmla="*/ 6 w 9"/>
                  <a:gd name="T9" fmla="*/ 8 h 11"/>
                  <a:gd name="T10" fmla="*/ 8 w 9"/>
                  <a:gd name="T11" fmla="*/ 7 h 11"/>
                  <a:gd name="T12" fmla="*/ 9 w 9"/>
                  <a:gd name="T13" fmla="*/ 3 h 11"/>
                  <a:gd name="T14" fmla="*/ 9 w 9"/>
                  <a:gd name="T15" fmla="*/ 2 h 11"/>
                  <a:gd name="T16" fmla="*/ 5 w 9"/>
                  <a:gd name="T17" fmla="*/ 0 h 11"/>
                  <a:gd name="T18" fmla="*/ 5 w 9"/>
                  <a:gd name="T19" fmla="*/ 5 h 11"/>
                  <a:gd name="T20" fmla="*/ 3 w 9"/>
                  <a:gd name="T21" fmla="*/ 3 h 11"/>
                  <a:gd name="T22" fmla="*/ 2 w 9"/>
                  <a:gd name="T23" fmla="*/ 3 h 11"/>
                  <a:gd name="T24" fmla="*/ 2 w 9"/>
                  <a:gd name="T25" fmla="*/ 6 h 11"/>
                  <a:gd name="T26" fmla="*/ 0 w 9"/>
                  <a:gd name="T27" fmla="*/ 7 h 11"/>
                  <a:gd name="T28" fmla="*/ 0 w 9"/>
                  <a:gd name="T2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" h="11">
                    <a:moveTo>
                      <a:pt x="0" y="11"/>
                    </a:moveTo>
                    <a:lnTo>
                      <a:pt x="2" y="9"/>
                    </a:lnTo>
                    <a:lnTo>
                      <a:pt x="4" y="7"/>
                    </a:lnTo>
                    <a:lnTo>
                      <a:pt x="5" y="9"/>
                    </a:lnTo>
                    <a:lnTo>
                      <a:pt x="6" y="8"/>
                    </a:lnTo>
                    <a:lnTo>
                      <a:pt x="8" y="7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0" y="1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36" name="Line 2271">
                <a:extLst>
                  <a:ext uri="{FF2B5EF4-FFF2-40B4-BE49-F238E27FC236}">
                    <a16:creationId xmlns:a16="http://schemas.microsoft.com/office/drawing/2014/main" id="{00000000-0008-0000-0300-0000A801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" y="657"/>
                <a:ext cx="0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37" name="Freeform 2272">
                <a:extLst>
                  <a:ext uri="{FF2B5EF4-FFF2-40B4-BE49-F238E27FC236}">
                    <a16:creationId xmlns:a16="http://schemas.microsoft.com/office/drawing/2014/main" id="{00000000-0008-0000-0300-0000A9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" y="655"/>
                <a:ext cx="7" cy="2"/>
              </a:xfrm>
              <a:custGeom>
                <a:avLst/>
                <a:gdLst>
                  <a:gd name="T0" fmla="*/ 0 w 7"/>
                  <a:gd name="T1" fmla="*/ 1 h 2"/>
                  <a:gd name="T2" fmla="*/ 3 w 7"/>
                  <a:gd name="T3" fmla="*/ 0 h 2"/>
                  <a:gd name="T4" fmla="*/ 4 w 7"/>
                  <a:gd name="T5" fmla="*/ 1 h 2"/>
                  <a:gd name="T6" fmla="*/ 4 w 7"/>
                  <a:gd name="T7" fmla="*/ 1 h 2"/>
                  <a:gd name="T8" fmla="*/ 6 w 7"/>
                  <a:gd name="T9" fmla="*/ 2 h 2"/>
                  <a:gd name="T10" fmla="*/ 7 w 7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2">
                    <a:moveTo>
                      <a:pt x="0" y="1"/>
                    </a:moveTo>
                    <a:lnTo>
                      <a:pt x="3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6" y="2"/>
                    </a:lnTo>
                    <a:lnTo>
                      <a:pt x="7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38" name="Line 2273">
                <a:extLst>
                  <a:ext uri="{FF2B5EF4-FFF2-40B4-BE49-F238E27FC236}">
                    <a16:creationId xmlns:a16="http://schemas.microsoft.com/office/drawing/2014/main" id="{00000000-0008-0000-0300-0000AA01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" y="657"/>
                <a:ext cx="0" cy="1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39" name="Freeform 2274">
                <a:extLst>
                  <a:ext uri="{FF2B5EF4-FFF2-40B4-BE49-F238E27FC236}">
                    <a16:creationId xmlns:a16="http://schemas.microsoft.com/office/drawing/2014/main" id="{00000000-0008-0000-0300-0000AB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" y="656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40" name="Freeform 2275">
                <a:extLst>
                  <a:ext uri="{FF2B5EF4-FFF2-40B4-BE49-F238E27FC236}">
                    <a16:creationId xmlns:a16="http://schemas.microsoft.com/office/drawing/2014/main" id="{00000000-0008-0000-0300-0000AC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" y="656"/>
                <a:ext cx="4" cy="2"/>
              </a:xfrm>
              <a:custGeom>
                <a:avLst/>
                <a:gdLst>
                  <a:gd name="T0" fmla="*/ 0 w 4"/>
                  <a:gd name="T1" fmla="*/ 2 h 2"/>
                  <a:gd name="T2" fmla="*/ 0 w 4"/>
                  <a:gd name="T3" fmla="*/ 1 h 2"/>
                  <a:gd name="T4" fmla="*/ 1 w 4"/>
                  <a:gd name="T5" fmla="*/ 0 h 2"/>
                  <a:gd name="T6" fmla="*/ 4 w 4"/>
                  <a:gd name="T7" fmla="*/ 0 h 2"/>
                  <a:gd name="T8" fmla="*/ 4 w 4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4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41" name="Freeform 2276">
                <a:extLst>
                  <a:ext uri="{FF2B5EF4-FFF2-40B4-BE49-F238E27FC236}">
                    <a16:creationId xmlns:a16="http://schemas.microsoft.com/office/drawing/2014/main" id="{00000000-0008-0000-0300-0000AD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" y="657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2 w 5"/>
                  <a:gd name="T3" fmla="*/ 1 h 1"/>
                  <a:gd name="T4" fmla="*/ 3 w 5"/>
                  <a:gd name="T5" fmla="*/ 1 h 1"/>
                  <a:gd name="T6" fmla="*/ 5 w 5"/>
                  <a:gd name="T7" fmla="*/ 1 h 1"/>
                  <a:gd name="T8" fmla="*/ 5 w 5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2" y="1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5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42" name="Line 2277">
                <a:extLst>
                  <a:ext uri="{FF2B5EF4-FFF2-40B4-BE49-F238E27FC236}">
                    <a16:creationId xmlns:a16="http://schemas.microsoft.com/office/drawing/2014/main" id="{00000000-0008-0000-0300-0000AE01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" y="658"/>
                <a:ext cx="0" cy="1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43" name="Freeform 2278">
                <a:extLst>
                  <a:ext uri="{FF2B5EF4-FFF2-40B4-BE49-F238E27FC236}">
                    <a16:creationId xmlns:a16="http://schemas.microsoft.com/office/drawing/2014/main" id="{00000000-0008-0000-0300-0000AF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" y="656"/>
                <a:ext cx="10" cy="3"/>
              </a:xfrm>
              <a:custGeom>
                <a:avLst/>
                <a:gdLst>
                  <a:gd name="T0" fmla="*/ 10 w 10"/>
                  <a:gd name="T1" fmla="*/ 1 h 3"/>
                  <a:gd name="T2" fmla="*/ 10 w 10"/>
                  <a:gd name="T3" fmla="*/ 2 h 3"/>
                  <a:gd name="T4" fmla="*/ 7 w 10"/>
                  <a:gd name="T5" fmla="*/ 2 h 3"/>
                  <a:gd name="T6" fmla="*/ 7 w 10"/>
                  <a:gd name="T7" fmla="*/ 3 h 3"/>
                  <a:gd name="T8" fmla="*/ 5 w 10"/>
                  <a:gd name="T9" fmla="*/ 3 h 3"/>
                  <a:gd name="T10" fmla="*/ 0 w 10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3">
                    <a:moveTo>
                      <a:pt x="10" y="1"/>
                    </a:moveTo>
                    <a:lnTo>
                      <a:pt x="10" y="2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5" y="3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44" name="Freeform 2279">
                <a:extLst>
                  <a:ext uri="{FF2B5EF4-FFF2-40B4-BE49-F238E27FC236}">
                    <a16:creationId xmlns:a16="http://schemas.microsoft.com/office/drawing/2014/main" id="{00000000-0008-0000-0300-0000B0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" y="658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45" name="Freeform 2280">
                <a:extLst>
                  <a:ext uri="{FF2B5EF4-FFF2-40B4-BE49-F238E27FC236}">
                    <a16:creationId xmlns:a16="http://schemas.microsoft.com/office/drawing/2014/main" id="{00000000-0008-0000-0300-0000B1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" y="653"/>
                <a:ext cx="4" cy="6"/>
              </a:xfrm>
              <a:custGeom>
                <a:avLst/>
                <a:gdLst>
                  <a:gd name="T0" fmla="*/ 3 w 4"/>
                  <a:gd name="T1" fmla="*/ 6 h 6"/>
                  <a:gd name="T2" fmla="*/ 4 w 4"/>
                  <a:gd name="T3" fmla="*/ 4 h 6"/>
                  <a:gd name="T4" fmla="*/ 4 w 4"/>
                  <a:gd name="T5" fmla="*/ 3 h 6"/>
                  <a:gd name="T6" fmla="*/ 3 w 4"/>
                  <a:gd name="T7" fmla="*/ 3 h 6"/>
                  <a:gd name="T8" fmla="*/ 3 w 4"/>
                  <a:gd name="T9" fmla="*/ 1 h 6"/>
                  <a:gd name="T10" fmla="*/ 2 w 4"/>
                  <a:gd name="T11" fmla="*/ 0 h 6"/>
                  <a:gd name="T12" fmla="*/ 0 w 4"/>
                  <a:gd name="T13" fmla="*/ 3 h 6"/>
                  <a:gd name="T14" fmla="*/ 1 w 4"/>
                  <a:gd name="T15" fmla="*/ 6 h 6"/>
                  <a:gd name="T16" fmla="*/ 3 w 4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6">
                    <a:moveTo>
                      <a:pt x="3" y="6"/>
                    </a:moveTo>
                    <a:lnTo>
                      <a:pt x="4" y="4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1" y="6"/>
                    </a:lnTo>
                    <a:lnTo>
                      <a:pt x="3" y="6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46" name="Freeform 2281">
                <a:extLst>
                  <a:ext uri="{FF2B5EF4-FFF2-40B4-BE49-F238E27FC236}">
                    <a16:creationId xmlns:a16="http://schemas.microsoft.com/office/drawing/2014/main" id="{00000000-0008-0000-0300-0000B2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" y="658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2 h 2"/>
                  <a:gd name="T4" fmla="*/ 1 w 2"/>
                  <a:gd name="T5" fmla="*/ 0 h 2"/>
                  <a:gd name="T6" fmla="*/ 2 w 2"/>
                  <a:gd name="T7" fmla="*/ 0 h 2"/>
                  <a:gd name="T8" fmla="*/ 2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47" name="Freeform 2282">
                <a:extLst>
                  <a:ext uri="{FF2B5EF4-FFF2-40B4-BE49-F238E27FC236}">
                    <a16:creationId xmlns:a16="http://schemas.microsoft.com/office/drawing/2014/main" id="{00000000-0008-0000-0300-0000B3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" y="656"/>
                <a:ext cx="4" cy="4"/>
              </a:xfrm>
              <a:custGeom>
                <a:avLst/>
                <a:gdLst>
                  <a:gd name="T0" fmla="*/ 0 w 4"/>
                  <a:gd name="T1" fmla="*/ 1 h 4"/>
                  <a:gd name="T2" fmla="*/ 3 w 4"/>
                  <a:gd name="T3" fmla="*/ 1 h 4"/>
                  <a:gd name="T4" fmla="*/ 3 w 4"/>
                  <a:gd name="T5" fmla="*/ 0 h 4"/>
                  <a:gd name="T6" fmla="*/ 4 w 4"/>
                  <a:gd name="T7" fmla="*/ 0 h 4"/>
                  <a:gd name="T8" fmla="*/ 4 w 4"/>
                  <a:gd name="T9" fmla="*/ 2 h 4"/>
                  <a:gd name="T10" fmla="*/ 3 w 4"/>
                  <a:gd name="T11" fmla="*/ 3 h 4"/>
                  <a:gd name="T12" fmla="*/ 3 w 4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0" y="1"/>
                    </a:moveTo>
                    <a:lnTo>
                      <a:pt x="3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3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48" name="Freeform 2283">
                <a:extLst>
                  <a:ext uri="{FF2B5EF4-FFF2-40B4-BE49-F238E27FC236}">
                    <a16:creationId xmlns:a16="http://schemas.microsoft.com/office/drawing/2014/main" id="{00000000-0008-0000-0300-0000B4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" y="658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1 w 4"/>
                  <a:gd name="T3" fmla="*/ 0 h 2"/>
                  <a:gd name="T4" fmla="*/ 1 w 4"/>
                  <a:gd name="T5" fmla="*/ 2 h 2"/>
                  <a:gd name="T6" fmla="*/ 4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1" y="0"/>
                    </a:lnTo>
                    <a:lnTo>
                      <a:pt x="1" y="2"/>
                    </a:lnTo>
                    <a:lnTo>
                      <a:pt x="4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49" name="Freeform 2284">
                <a:extLst>
                  <a:ext uri="{FF2B5EF4-FFF2-40B4-BE49-F238E27FC236}">
                    <a16:creationId xmlns:a16="http://schemas.microsoft.com/office/drawing/2014/main" id="{00000000-0008-0000-0300-0000B5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" y="66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0"/>
                    </a:lnTo>
                    <a:lnTo>
                      <a:pt x="1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50" name="Freeform 2285">
                <a:extLst>
                  <a:ext uri="{FF2B5EF4-FFF2-40B4-BE49-F238E27FC236}">
                    <a16:creationId xmlns:a16="http://schemas.microsoft.com/office/drawing/2014/main" id="{00000000-0008-0000-0300-0000B6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" y="656"/>
                <a:ext cx="9" cy="5"/>
              </a:xfrm>
              <a:custGeom>
                <a:avLst/>
                <a:gdLst>
                  <a:gd name="T0" fmla="*/ 0 w 9"/>
                  <a:gd name="T1" fmla="*/ 5 h 5"/>
                  <a:gd name="T2" fmla="*/ 1 w 9"/>
                  <a:gd name="T3" fmla="*/ 4 h 5"/>
                  <a:gd name="T4" fmla="*/ 2 w 9"/>
                  <a:gd name="T5" fmla="*/ 5 h 5"/>
                  <a:gd name="T6" fmla="*/ 3 w 9"/>
                  <a:gd name="T7" fmla="*/ 5 h 5"/>
                  <a:gd name="T8" fmla="*/ 3 w 9"/>
                  <a:gd name="T9" fmla="*/ 4 h 5"/>
                  <a:gd name="T10" fmla="*/ 4 w 9"/>
                  <a:gd name="T11" fmla="*/ 1 h 5"/>
                  <a:gd name="T12" fmla="*/ 5 w 9"/>
                  <a:gd name="T13" fmla="*/ 0 h 5"/>
                  <a:gd name="T14" fmla="*/ 5 w 9"/>
                  <a:gd name="T15" fmla="*/ 1 h 5"/>
                  <a:gd name="T16" fmla="*/ 7 w 9"/>
                  <a:gd name="T17" fmla="*/ 2 h 5"/>
                  <a:gd name="T18" fmla="*/ 8 w 9"/>
                  <a:gd name="T19" fmla="*/ 3 h 5"/>
                  <a:gd name="T20" fmla="*/ 8 w 9"/>
                  <a:gd name="T21" fmla="*/ 3 h 5"/>
                  <a:gd name="T22" fmla="*/ 9 w 9"/>
                  <a:gd name="T2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lnTo>
                      <a:pt x="1" y="4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7" y="2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51" name="Freeform 2286">
                <a:extLst>
                  <a:ext uri="{FF2B5EF4-FFF2-40B4-BE49-F238E27FC236}">
                    <a16:creationId xmlns:a16="http://schemas.microsoft.com/office/drawing/2014/main" id="{00000000-0008-0000-0300-0000B7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" y="639"/>
                <a:ext cx="30" cy="22"/>
              </a:xfrm>
              <a:custGeom>
                <a:avLst/>
                <a:gdLst>
                  <a:gd name="T0" fmla="*/ 30 w 30"/>
                  <a:gd name="T1" fmla="*/ 0 h 22"/>
                  <a:gd name="T2" fmla="*/ 27 w 30"/>
                  <a:gd name="T3" fmla="*/ 2 h 22"/>
                  <a:gd name="T4" fmla="*/ 25 w 30"/>
                  <a:gd name="T5" fmla="*/ 3 h 22"/>
                  <a:gd name="T6" fmla="*/ 25 w 30"/>
                  <a:gd name="T7" fmla="*/ 4 h 22"/>
                  <a:gd name="T8" fmla="*/ 22 w 30"/>
                  <a:gd name="T9" fmla="*/ 6 h 22"/>
                  <a:gd name="T10" fmla="*/ 22 w 30"/>
                  <a:gd name="T11" fmla="*/ 6 h 22"/>
                  <a:gd name="T12" fmla="*/ 21 w 30"/>
                  <a:gd name="T13" fmla="*/ 5 h 22"/>
                  <a:gd name="T14" fmla="*/ 20 w 30"/>
                  <a:gd name="T15" fmla="*/ 5 h 22"/>
                  <a:gd name="T16" fmla="*/ 20 w 30"/>
                  <a:gd name="T17" fmla="*/ 6 h 22"/>
                  <a:gd name="T18" fmla="*/ 20 w 30"/>
                  <a:gd name="T19" fmla="*/ 7 h 22"/>
                  <a:gd name="T20" fmla="*/ 20 w 30"/>
                  <a:gd name="T21" fmla="*/ 9 h 22"/>
                  <a:gd name="T22" fmla="*/ 18 w 30"/>
                  <a:gd name="T23" fmla="*/ 11 h 22"/>
                  <a:gd name="T24" fmla="*/ 20 w 30"/>
                  <a:gd name="T25" fmla="*/ 14 h 22"/>
                  <a:gd name="T26" fmla="*/ 20 w 30"/>
                  <a:gd name="T27" fmla="*/ 18 h 22"/>
                  <a:gd name="T28" fmla="*/ 21 w 30"/>
                  <a:gd name="T29" fmla="*/ 19 h 22"/>
                  <a:gd name="T30" fmla="*/ 21 w 30"/>
                  <a:gd name="T31" fmla="*/ 20 h 22"/>
                  <a:gd name="T32" fmla="*/ 20 w 30"/>
                  <a:gd name="T33" fmla="*/ 20 h 22"/>
                  <a:gd name="T34" fmla="*/ 19 w 30"/>
                  <a:gd name="T35" fmla="*/ 21 h 22"/>
                  <a:gd name="T36" fmla="*/ 17 w 30"/>
                  <a:gd name="T37" fmla="*/ 19 h 22"/>
                  <a:gd name="T38" fmla="*/ 15 w 30"/>
                  <a:gd name="T39" fmla="*/ 19 h 22"/>
                  <a:gd name="T40" fmla="*/ 14 w 30"/>
                  <a:gd name="T41" fmla="*/ 21 h 22"/>
                  <a:gd name="T42" fmla="*/ 11 w 30"/>
                  <a:gd name="T43" fmla="*/ 21 h 22"/>
                  <a:gd name="T44" fmla="*/ 10 w 30"/>
                  <a:gd name="T45" fmla="*/ 21 h 22"/>
                  <a:gd name="T46" fmla="*/ 8 w 30"/>
                  <a:gd name="T47" fmla="*/ 22 h 22"/>
                  <a:gd name="T48" fmla="*/ 7 w 30"/>
                  <a:gd name="T49" fmla="*/ 20 h 22"/>
                  <a:gd name="T50" fmla="*/ 9 w 30"/>
                  <a:gd name="T51" fmla="*/ 20 h 22"/>
                  <a:gd name="T52" fmla="*/ 10 w 30"/>
                  <a:gd name="T53" fmla="*/ 19 h 22"/>
                  <a:gd name="T54" fmla="*/ 13 w 30"/>
                  <a:gd name="T55" fmla="*/ 18 h 22"/>
                  <a:gd name="T56" fmla="*/ 14 w 30"/>
                  <a:gd name="T57" fmla="*/ 17 h 22"/>
                  <a:gd name="T58" fmla="*/ 13 w 30"/>
                  <a:gd name="T59" fmla="*/ 16 h 22"/>
                  <a:gd name="T60" fmla="*/ 14 w 30"/>
                  <a:gd name="T61" fmla="*/ 15 h 22"/>
                  <a:gd name="T62" fmla="*/ 15 w 30"/>
                  <a:gd name="T63" fmla="*/ 13 h 22"/>
                  <a:gd name="T64" fmla="*/ 13 w 30"/>
                  <a:gd name="T65" fmla="*/ 14 h 22"/>
                  <a:gd name="T66" fmla="*/ 13 w 30"/>
                  <a:gd name="T67" fmla="*/ 15 h 22"/>
                  <a:gd name="T68" fmla="*/ 12 w 30"/>
                  <a:gd name="T69" fmla="*/ 16 h 22"/>
                  <a:gd name="T70" fmla="*/ 9 w 30"/>
                  <a:gd name="T71" fmla="*/ 19 h 22"/>
                  <a:gd name="T72" fmla="*/ 6 w 30"/>
                  <a:gd name="T73" fmla="*/ 18 h 22"/>
                  <a:gd name="T74" fmla="*/ 5 w 30"/>
                  <a:gd name="T75" fmla="*/ 18 h 22"/>
                  <a:gd name="T76" fmla="*/ 1 w 30"/>
                  <a:gd name="T77" fmla="*/ 17 h 22"/>
                  <a:gd name="T78" fmla="*/ 0 w 30"/>
                  <a:gd name="T79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0" h="22">
                    <a:moveTo>
                      <a:pt x="30" y="1"/>
                    </a:moveTo>
                    <a:lnTo>
                      <a:pt x="30" y="0"/>
                    </a:lnTo>
                    <a:lnTo>
                      <a:pt x="30" y="0"/>
                    </a:lnTo>
                    <a:lnTo>
                      <a:pt x="27" y="2"/>
                    </a:lnTo>
                    <a:lnTo>
                      <a:pt x="26" y="2"/>
                    </a:lnTo>
                    <a:lnTo>
                      <a:pt x="25" y="3"/>
                    </a:lnTo>
                    <a:lnTo>
                      <a:pt x="25" y="3"/>
                    </a:lnTo>
                    <a:lnTo>
                      <a:pt x="25" y="4"/>
                    </a:lnTo>
                    <a:lnTo>
                      <a:pt x="25" y="5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1" y="6"/>
                    </a:lnTo>
                    <a:lnTo>
                      <a:pt x="21" y="5"/>
                    </a:lnTo>
                    <a:lnTo>
                      <a:pt x="20" y="5"/>
                    </a:lnTo>
                    <a:lnTo>
                      <a:pt x="20" y="5"/>
                    </a:lnTo>
                    <a:lnTo>
                      <a:pt x="20" y="5"/>
                    </a:lnTo>
                    <a:lnTo>
                      <a:pt x="20" y="6"/>
                    </a:lnTo>
                    <a:lnTo>
                      <a:pt x="20" y="6"/>
                    </a:lnTo>
                    <a:lnTo>
                      <a:pt x="20" y="7"/>
                    </a:lnTo>
                    <a:lnTo>
                      <a:pt x="21" y="8"/>
                    </a:lnTo>
                    <a:lnTo>
                      <a:pt x="20" y="9"/>
                    </a:lnTo>
                    <a:lnTo>
                      <a:pt x="18" y="11"/>
                    </a:lnTo>
                    <a:lnTo>
                      <a:pt x="18" y="11"/>
                    </a:lnTo>
                    <a:lnTo>
                      <a:pt x="18" y="12"/>
                    </a:lnTo>
                    <a:lnTo>
                      <a:pt x="20" y="14"/>
                    </a:lnTo>
                    <a:lnTo>
                      <a:pt x="20" y="17"/>
                    </a:lnTo>
                    <a:lnTo>
                      <a:pt x="20" y="18"/>
                    </a:lnTo>
                    <a:lnTo>
                      <a:pt x="20" y="19"/>
                    </a:lnTo>
                    <a:lnTo>
                      <a:pt x="21" y="19"/>
                    </a:lnTo>
                    <a:lnTo>
                      <a:pt x="21" y="19"/>
                    </a:lnTo>
                    <a:lnTo>
                      <a:pt x="21" y="20"/>
                    </a:lnTo>
                    <a:lnTo>
                      <a:pt x="21" y="20"/>
                    </a:lnTo>
                    <a:lnTo>
                      <a:pt x="20" y="20"/>
                    </a:lnTo>
                    <a:lnTo>
                      <a:pt x="19" y="20"/>
                    </a:lnTo>
                    <a:lnTo>
                      <a:pt x="19" y="21"/>
                    </a:lnTo>
                    <a:lnTo>
                      <a:pt x="18" y="20"/>
                    </a:lnTo>
                    <a:lnTo>
                      <a:pt x="17" y="19"/>
                    </a:lnTo>
                    <a:lnTo>
                      <a:pt x="16" y="19"/>
                    </a:lnTo>
                    <a:lnTo>
                      <a:pt x="15" y="19"/>
                    </a:lnTo>
                    <a:lnTo>
                      <a:pt x="14" y="20"/>
                    </a:lnTo>
                    <a:lnTo>
                      <a:pt x="14" y="21"/>
                    </a:lnTo>
                    <a:lnTo>
                      <a:pt x="12" y="21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10" y="21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7" y="22"/>
                    </a:lnTo>
                    <a:lnTo>
                      <a:pt x="7" y="20"/>
                    </a:lnTo>
                    <a:lnTo>
                      <a:pt x="7" y="20"/>
                    </a:lnTo>
                    <a:lnTo>
                      <a:pt x="9" y="20"/>
                    </a:lnTo>
                    <a:lnTo>
                      <a:pt x="9" y="20"/>
                    </a:lnTo>
                    <a:lnTo>
                      <a:pt x="10" y="19"/>
                    </a:lnTo>
                    <a:lnTo>
                      <a:pt x="12" y="18"/>
                    </a:lnTo>
                    <a:lnTo>
                      <a:pt x="13" y="18"/>
                    </a:lnTo>
                    <a:lnTo>
                      <a:pt x="14" y="17"/>
                    </a:lnTo>
                    <a:lnTo>
                      <a:pt x="14" y="17"/>
                    </a:lnTo>
                    <a:lnTo>
                      <a:pt x="13" y="17"/>
                    </a:lnTo>
                    <a:lnTo>
                      <a:pt x="13" y="16"/>
                    </a:lnTo>
                    <a:lnTo>
                      <a:pt x="13" y="16"/>
                    </a:lnTo>
                    <a:lnTo>
                      <a:pt x="14" y="15"/>
                    </a:lnTo>
                    <a:lnTo>
                      <a:pt x="15" y="14"/>
                    </a:lnTo>
                    <a:lnTo>
                      <a:pt x="15" y="13"/>
                    </a:lnTo>
                    <a:lnTo>
                      <a:pt x="15" y="13"/>
                    </a:lnTo>
                    <a:lnTo>
                      <a:pt x="13" y="14"/>
                    </a:lnTo>
                    <a:lnTo>
                      <a:pt x="13" y="15"/>
                    </a:lnTo>
                    <a:lnTo>
                      <a:pt x="13" y="15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1" y="17"/>
                    </a:lnTo>
                    <a:lnTo>
                      <a:pt x="9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5" y="18"/>
                    </a:lnTo>
                    <a:lnTo>
                      <a:pt x="5" y="18"/>
                    </a:lnTo>
                    <a:lnTo>
                      <a:pt x="3" y="17"/>
                    </a:lnTo>
                    <a:lnTo>
                      <a:pt x="1" y="17"/>
                    </a:lnTo>
                    <a:lnTo>
                      <a:pt x="0" y="17"/>
                    </a:lnTo>
                    <a:lnTo>
                      <a:pt x="0" y="16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52" name="Freeform 2287">
                <a:extLst>
                  <a:ext uri="{FF2B5EF4-FFF2-40B4-BE49-F238E27FC236}">
                    <a16:creationId xmlns:a16="http://schemas.microsoft.com/office/drawing/2014/main" id="{00000000-0008-0000-0300-0000B8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" y="659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1 h 2"/>
                  <a:gd name="T4" fmla="*/ 2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53" name="Freeform 2288">
                <a:extLst>
                  <a:ext uri="{FF2B5EF4-FFF2-40B4-BE49-F238E27FC236}">
                    <a16:creationId xmlns:a16="http://schemas.microsoft.com/office/drawing/2014/main" id="{00000000-0008-0000-0300-0000B9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" y="661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1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54" name="Freeform 2289">
                <a:extLst>
                  <a:ext uri="{FF2B5EF4-FFF2-40B4-BE49-F238E27FC236}">
                    <a16:creationId xmlns:a16="http://schemas.microsoft.com/office/drawing/2014/main" id="{00000000-0008-0000-0300-0000BA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" y="659"/>
                <a:ext cx="4" cy="3"/>
              </a:xfrm>
              <a:custGeom>
                <a:avLst/>
                <a:gdLst>
                  <a:gd name="T0" fmla="*/ 4 w 4"/>
                  <a:gd name="T1" fmla="*/ 3 h 3"/>
                  <a:gd name="T2" fmla="*/ 4 w 4"/>
                  <a:gd name="T3" fmla="*/ 3 h 3"/>
                  <a:gd name="T4" fmla="*/ 4 w 4"/>
                  <a:gd name="T5" fmla="*/ 2 h 3"/>
                  <a:gd name="T6" fmla="*/ 4 w 4"/>
                  <a:gd name="T7" fmla="*/ 2 h 3"/>
                  <a:gd name="T8" fmla="*/ 1 w 4"/>
                  <a:gd name="T9" fmla="*/ 2 h 3"/>
                  <a:gd name="T10" fmla="*/ 1 w 4"/>
                  <a:gd name="T11" fmla="*/ 3 h 3"/>
                  <a:gd name="T12" fmla="*/ 0 w 4"/>
                  <a:gd name="T13" fmla="*/ 3 h 3"/>
                  <a:gd name="T14" fmla="*/ 0 w 4"/>
                  <a:gd name="T15" fmla="*/ 2 h 3"/>
                  <a:gd name="T16" fmla="*/ 0 w 4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lnTo>
                      <a:pt x="4" y="3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55" name="Freeform 2290">
                <a:extLst>
                  <a:ext uri="{FF2B5EF4-FFF2-40B4-BE49-F238E27FC236}">
                    <a16:creationId xmlns:a16="http://schemas.microsoft.com/office/drawing/2014/main" id="{00000000-0008-0000-0300-0000BB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" y="661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3 w 4"/>
                  <a:gd name="T5" fmla="*/ 0 h 1"/>
                  <a:gd name="T6" fmla="*/ 4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0"/>
                    </a:lnTo>
                    <a:lnTo>
                      <a:pt x="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56" name="Line 2291">
                <a:extLst>
                  <a:ext uri="{FF2B5EF4-FFF2-40B4-BE49-F238E27FC236}">
                    <a16:creationId xmlns:a16="http://schemas.microsoft.com/office/drawing/2014/main" id="{00000000-0008-0000-0300-0000BC01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" y="662"/>
                <a:ext cx="1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57" name="Freeform 2292">
                <a:extLst>
                  <a:ext uri="{FF2B5EF4-FFF2-40B4-BE49-F238E27FC236}">
                    <a16:creationId xmlns:a16="http://schemas.microsoft.com/office/drawing/2014/main" id="{00000000-0008-0000-0300-0000BD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" y="661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58" name="Freeform 2293">
                <a:extLst>
                  <a:ext uri="{FF2B5EF4-FFF2-40B4-BE49-F238E27FC236}">
                    <a16:creationId xmlns:a16="http://schemas.microsoft.com/office/drawing/2014/main" id="{00000000-0008-0000-0300-0000BE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" y="656"/>
                <a:ext cx="7" cy="6"/>
              </a:xfrm>
              <a:custGeom>
                <a:avLst/>
                <a:gdLst>
                  <a:gd name="T0" fmla="*/ 0 w 7"/>
                  <a:gd name="T1" fmla="*/ 6 h 6"/>
                  <a:gd name="T2" fmla="*/ 0 w 7"/>
                  <a:gd name="T3" fmla="*/ 4 h 6"/>
                  <a:gd name="T4" fmla="*/ 0 w 7"/>
                  <a:gd name="T5" fmla="*/ 3 h 6"/>
                  <a:gd name="T6" fmla="*/ 1 w 7"/>
                  <a:gd name="T7" fmla="*/ 3 h 6"/>
                  <a:gd name="T8" fmla="*/ 2 w 7"/>
                  <a:gd name="T9" fmla="*/ 3 h 6"/>
                  <a:gd name="T10" fmla="*/ 3 w 7"/>
                  <a:gd name="T11" fmla="*/ 2 h 6"/>
                  <a:gd name="T12" fmla="*/ 3 w 7"/>
                  <a:gd name="T13" fmla="*/ 2 h 6"/>
                  <a:gd name="T14" fmla="*/ 4 w 7"/>
                  <a:gd name="T15" fmla="*/ 2 h 6"/>
                  <a:gd name="T16" fmla="*/ 5 w 7"/>
                  <a:gd name="T17" fmla="*/ 3 h 6"/>
                  <a:gd name="T18" fmla="*/ 5 w 7"/>
                  <a:gd name="T19" fmla="*/ 3 h 6"/>
                  <a:gd name="T20" fmla="*/ 6 w 7"/>
                  <a:gd name="T21" fmla="*/ 3 h 6"/>
                  <a:gd name="T22" fmla="*/ 5 w 7"/>
                  <a:gd name="T23" fmla="*/ 2 h 6"/>
                  <a:gd name="T24" fmla="*/ 5 w 7"/>
                  <a:gd name="T25" fmla="*/ 2 h 6"/>
                  <a:gd name="T26" fmla="*/ 6 w 7"/>
                  <a:gd name="T27" fmla="*/ 0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0" y="6"/>
                    </a:moveTo>
                    <a:lnTo>
                      <a:pt x="0" y="4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7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59" name="Line 2294">
                <a:extLst>
                  <a:ext uri="{FF2B5EF4-FFF2-40B4-BE49-F238E27FC236}">
                    <a16:creationId xmlns:a16="http://schemas.microsoft.com/office/drawing/2014/main" id="{00000000-0008-0000-0300-0000BF01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2" y="661"/>
                <a:ext cx="1" cy="1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60" name="Freeform 2295">
                <a:extLst>
                  <a:ext uri="{FF2B5EF4-FFF2-40B4-BE49-F238E27FC236}">
                    <a16:creationId xmlns:a16="http://schemas.microsoft.com/office/drawing/2014/main" id="{00000000-0008-0000-0300-0000C0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" y="662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61" name="Line 2296">
                <a:extLst>
                  <a:ext uri="{FF2B5EF4-FFF2-40B4-BE49-F238E27FC236}">
                    <a16:creationId xmlns:a16="http://schemas.microsoft.com/office/drawing/2014/main" id="{00000000-0008-0000-0300-0000C101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" y="661"/>
                <a:ext cx="2" cy="1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62" name="Freeform 2297">
                <a:extLst>
                  <a:ext uri="{FF2B5EF4-FFF2-40B4-BE49-F238E27FC236}">
                    <a16:creationId xmlns:a16="http://schemas.microsoft.com/office/drawing/2014/main" id="{00000000-0008-0000-0300-0000C2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" y="659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1 w 2"/>
                  <a:gd name="T3" fmla="*/ 0 h 3"/>
                  <a:gd name="T4" fmla="*/ 2 w 2"/>
                  <a:gd name="T5" fmla="*/ 1 h 3"/>
                  <a:gd name="T6" fmla="*/ 2 w 2"/>
                  <a:gd name="T7" fmla="*/ 3 h 3"/>
                  <a:gd name="T8" fmla="*/ 2 w 2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2" y="3"/>
                    </a:lnTo>
                    <a:lnTo>
                      <a:pt x="2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63" name="Freeform 2298">
                <a:extLst>
                  <a:ext uri="{FF2B5EF4-FFF2-40B4-BE49-F238E27FC236}">
                    <a16:creationId xmlns:a16="http://schemas.microsoft.com/office/drawing/2014/main" id="{00000000-0008-0000-0300-0000C3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" y="662"/>
                <a:ext cx="4" cy="0"/>
              </a:xfrm>
              <a:custGeom>
                <a:avLst/>
                <a:gdLst>
                  <a:gd name="T0" fmla="*/ 0 w 4"/>
                  <a:gd name="T1" fmla="*/ 1 w 4"/>
                  <a:gd name="T2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1" y="0"/>
                    </a:lnTo>
                    <a:lnTo>
                      <a:pt x="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64" name="Freeform 2299">
                <a:extLst>
                  <a:ext uri="{FF2B5EF4-FFF2-40B4-BE49-F238E27FC236}">
                    <a16:creationId xmlns:a16="http://schemas.microsoft.com/office/drawing/2014/main" id="{00000000-0008-0000-0300-0000C4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" y="6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65" name="Freeform 2300">
                <a:extLst>
                  <a:ext uri="{FF2B5EF4-FFF2-40B4-BE49-F238E27FC236}">
                    <a16:creationId xmlns:a16="http://schemas.microsoft.com/office/drawing/2014/main" id="{00000000-0008-0000-0300-0000C5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" y="644"/>
                <a:ext cx="11" cy="18"/>
              </a:xfrm>
              <a:custGeom>
                <a:avLst/>
                <a:gdLst>
                  <a:gd name="T0" fmla="*/ 2 w 11"/>
                  <a:gd name="T1" fmla="*/ 18 h 18"/>
                  <a:gd name="T2" fmla="*/ 1 w 11"/>
                  <a:gd name="T3" fmla="*/ 17 h 18"/>
                  <a:gd name="T4" fmla="*/ 0 w 11"/>
                  <a:gd name="T5" fmla="*/ 17 h 18"/>
                  <a:gd name="T6" fmla="*/ 0 w 11"/>
                  <a:gd name="T7" fmla="*/ 16 h 18"/>
                  <a:gd name="T8" fmla="*/ 1 w 11"/>
                  <a:gd name="T9" fmla="*/ 16 h 18"/>
                  <a:gd name="T10" fmla="*/ 4 w 11"/>
                  <a:gd name="T11" fmla="*/ 15 h 18"/>
                  <a:gd name="T12" fmla="*/ 4 w 11"/>
                  <a:gd name="T13" fmla="*/ 15 h 18"/>
                  <a:gd name="T14" fmla="*/ 7 w 11"/>
                  <a:gd name="T15" fmla="*/ 15 h 18"/>
                  <a:gd name="T16" fmla="*/ 8 w 11"/>
                  <a:gd name="T17" fmla="*/ 15 h 18"/>
                  <a:gd name="T18" fmla="*/ 9 w 11"/>
                  <a:gd name="T19" fmla="*/ 15 h 18"/>
                  <a:gd name="T20" fmla="*/ 10 w 11"/>
                  <a:gd name="T21" fmla="*/ 13 h 18"/>
                  <a:gd name="T22" fmla="*/ 11 w 11"/>
                  <a:gd name="T23" fmla="*/ 13 h 18"/>
                  <a:gd name="T24" fmla="*/ 11 w 11"/>
                  <a:gd name="T25" fmla="*/ 12 h 18"/>
                  <a:gd name="T26" fmla="*/ 9 w 11"/>
                  <a:gd name="T27" fmla="*/ 12 h 18"/>
                  <a:gd name="T28" fmla="*/ 8 w 11"/>
                  <a:gd name="T29" fmla="*/ 13 h 18"/>
                  <a:gd name="T30" fmla="*/ 6 w 11"/>
                  <a:gd name="T31" fmla="*/ 13 h 18"/>
                  <a:gd name="T32" fmla="*/ 3 w 11"/>
                  <a:gd name="T33" fmla="*/ 13 h 18"/>
                  <a:gd name="T34" fmla="*/ 2 w 11"/>
                  <a:gd name="T35" fmla="*/ 13 h 18"/>
                  <a:gd name="T36" fmla="*/ 1 w 11"/>
                  <a:gd name="T37" fmla="*/ 12 h 18"/>
                  <a:gd name="T38" fmla="*/ 2 w 11"/>
                  <a:gd name="T39" fmla="*/ 9 h 18"/>
                  <a:gd name="T40" fmla="*/ 0 w 11"/>
                  <a:gd name="T41" fmla="*/ 7 h 18"/>
                  <a:gd name="T42" fmla="*/ 0 w 11"/>
                  <a:gd name="T43" fmla="*/ 7 h 18"/>
                  <a:gd name="T44" fmla="*/ 2 w 11"/>
                  <a:gd name="T45" fmla="*/ 5 h 18"/>
                  <a:gd name="T46" fmla="*/ 2 w 11"/>
                  <a:gd name="T47" fmla="*/ 5 h 18"/>
                  <a:gd name="T48" fmla="*/ 3 w 11"/>
                  <a:gd name="T49" fmla="*/ 3 h 18"/>
                  <a:gd name="T50" fmla="*/ 4 w 11"/>
                  <a:gd name="T51" fmla="*/ 1 h 18"/>
                  <a:gd name="T52" fmla="*/ 6 w 11"/>
                  <a:gd name="T5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" h="18">
                    <a:moveTo>
                      <a:pt x="2" y="18"/>
                    </a:moveTo>
                    <a:lnTo>
                      <a:pt x="1" y="17"/>
                    </a:lnTo>
                    <a:lnTo>
                      <a:pt x="0" y="17"/>
                    </a:lnTo>
                    <a:lnTo>
                      <a:pt x="0" y="16"/>
                    </a:lnTo>
                    <a:lnTo>
                      <a:pt x="1" y="16"/>
                    </a:lnTo>
                    <a:lnTo>
                      <a:pt x="4" y="15"/>
                    </a:lnTo>
                    <a:lnTo>
                      <a:pt x="4" y="15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9" y="15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9" y="12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3" y="13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2" y="9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3"/>
                    </a:lnTo>
                    <a:lnTo>
                      <a:pt x="4" y="1"/>
                    </a:lnTo>
                    <a:lnTo>
                      <a:pt x="6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66" name="Freeform 2301">
                <a:extLst>
                  <a:ext uri="{FF2B5EF4-FFF2-40B4-BE49-F238E27FC236}">
                    <a16:creationId xmlns:a16="http://schemas.microsoft.com/office/drawing/2014/main" id="{00000000-0008-0000-0300-0000C6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" y="662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67" name="Freeform 2302">
                <a:extLst>
                  <a:ext uri="{FF2B5EF4-FFF2-40B4-BE49-F238E27FC236}">
                    <a16:creationId xmlns:a16="http://schemas.microsoft.com/office/drawing/2014/main" id="{00000000-0008-0000-0300-0000C7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" y="662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68" name="Freeform 2303">
                <a:extLst>
                  <a:ext uri="{FF2B5EF4-FFF2-40B4-BE49-F238E27FC236}">
                    <a16:creationId xmlns:a16="http://schemas.microsoft.com/office/drawing/2014/main" id="{00000000-0008-0000-0300-0000C8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" y="66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69" name="Line 2304">
                <a:extLst>
                  <a:ext uri="{FF2B5EF4-FFF2-40B4-BE49-F238E27FC236}">
                    <a16:creationId xmlns:a16="http://schemas.microsoft.com/office/drawing/2014/main" id="{00000000-0008-0000-0300-0000C901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" y="662"/>
                <a:ext cx="1" cy="1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70" name="Freeform 2305">
                <a:extLst>
                  <a:ext uri="{FF2B5EF4-FFF2-40B4-BE49-F238E27FC236}">
                    <a16:creationId xmlns:a16="http://schemas.microsoft.com/office/drawing/2014/main" id="{00000000-0008-0000-0300-0000CA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" y="662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1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71" name="Freeform 2306">
                <a:extLst>
                  <a:ext uri="{FF2B5EF4-FFF2-40B4-BE49-F238E27FC236}">
                    <a16:creationId xmlns:a16="http://schemas.microsoft.com/office/drawing/2014/main" id="{00000000-0008-0000-0300-0000CB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" y="662"/>
                <a:ext cx="2" cy="2"/>
              </a:xfrm>
              <a:custGeom>
                <a:avLst/>
                <a:gdLst>
                  <a:gd name="T0" fmla="*/ 0 w 2"/>
                  <a:gd name="T1" fmla="*/ 1 h 2"/>
                  <a:gd name="T2" fmla="*/ 0 w 2"/>
                  <a:gd name="T3" fmla="*/ 2 h 2"/>
                  <a:gd name="T4" fmla="*/ 2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72" name="Freeform 2307">
                <a:extLst>
                  <a:ext uri="{FF2B5EF4-FFF2-40B4-BE49-F238E27FC236}">
                    <a16:creationId xmlns:a16="http://schemas.microsoft.com/office/drawing/2014/main" id="{00000000-0008-0000-0300-0000CC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" y="662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0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73" name="Freeform 2308">
                <a:extLst>
                  <a:ext uri="{FF2B5EF4-FFF2-40B4-BE49-F238E27FC236}">
                    <a16:creationId xmlns:a16="http://schemas.microsoft.com/office/drawing/2014/main" id="{00000000-0008-0000-0300-0000CD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" y="662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1 w 2"/>
                  <a:gd name="T3" fmla="*/ 2 h 3"/>
                  <a:gd name="T4" fmla="*/ 2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1" y="2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74" name="Freeform 2309">
                <a:extLst>
                  <a:ext uri="{FF2B5EF4-FFF2-40B4-BE49-F238E27FC236}">
                    <a16:creationId xmlns:a16="http://schemas.microsoft.com/office/drawing/2014/main" id="{00000000-0008-0000-0300-0000CE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" y="66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75" name="Freeform 2310">
                <a:extLst>
                  <a:ext uri="{FF2B5EF4-FFF2-40B4-BE49-F238E27FC236}">
                    <a16:creationId xmlns:a16="http://schemas.microsoft.com/office/drawing/2014/main" id="{00000000-0008-0000-0300-0000CF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" y="662"/>
                <a:ext cx="1" cy="4"/>
              </a:xfrm>
              <a:custGeom>
                <a:avLst/>
                <a:gdLst>
                  <a:gd name="T0" fmla="*/ 1 w 1"/>
                  <a:gd name="T1" fmla="*/ 4 h 4"/>
                  <a:gd name="T2" fmla="*/ 0 w 1"/>
                  <a:gd name="T3" fmla="*/ 4 h 4"/>
                  <a:gd name="T4" fmla="*/ 1 w 1"/>
                  <a:gd name="T5" fmla="*/ 3 h 4"/>
                  <a:gd name="T6" fmla="*/ 1 w 1"/>
                  <a:gd name="T7" fmla="*/ 3 h 4"/>
                  <a:gd name="T8" fmla="*/ 0 w 1"/>
                  <a:gd name="T9" fmla="*/ 1 h 4"/>
                  <a:gd name="T10" fmla="*/ 1 w 1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lnTo>
                      <a:pt x="0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76" name="Freeform 2311">
                <a:extLst>
                  <a:ext uri="{FF2B5EF4-FFF2-40B4-BE49-F238E27FC236}">
                    <a16:creationId xmlns:a16="http://schemas.microsoft.com/office/drawing/2014/main" id="{00000000-0008-0000-0300-0000D0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" y="66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1 w 3"/>
                  <a:gd name="T3" fmla="*/ 0 h 3"/>
                  <a:gd name="T4" fmla="*/ 2 w 3"/>
                  <a:gd name="T5" fmla="*/ 0 h 3"/>
                  <a:gd name="T6" fmla="*/ 2 w 3"/>
                  <a:gd name="T7" fmla="*/ 0 h 3"/>
                  <a:gd name="T8" fmla="*/ 3 w 3"/>
                  <a:gd name="T9" fmla="*/ 2 h 3"/>
                  <a:gd name="T10" fmla="*/ 3 w 3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2"/>
                    </a:lnTo>
                    <a:lnTo>
                      <a:pt x="3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77" name="Freeform 2312">
                <a:extLst>
                  <a:ext uri="{FF2B5EF4-FFF2-40B4-BE49-F238E27FC236}">
                    <a16:creationId xmlns:a16="http://schemas.microsoft.com/office/drawing/2014/main" id="{00000000-0008-0000-0300-0000D1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" y="665"/>
                <a:ext cx="4" cy="4"/>
              </a:xfrm>
              <a:custGeom>
                <a:avLst/>
                <a:gdLst>
                  <a:gd name="T0" fmla="*/ 3 w 4"/>
                  <a:gd name="T1" fmla="*/ 4 h 4"/>
                  <a:gd name="T2" fmla="*/ 4 w 4"/>
                  <a:gd name="T3" fmla="*/ 2 h 4"/>
                  <a:gd name="T4" fmla="*/ 3 w 4"/>
                  <a:gd name="T5" fmla="*/ 0 h 4"/>
                  <a:gd name="T6" fmla="*/ 1 w 4"/>
                  <a:gd name="T7" fmla="*/ 0 h 4"/>
                  <a:gd name="T8" fmla="*/ 0 w 4"/>
                  <a:gd name="T9" fmla="*/ 0 h 4"/>
                  <a:gd name="T10" fmla="*/ 1 w 4"/>
                  <a:gd name="T11" fmla="*/ 1 h 4"/>
                  <a:gd name="T12" fmla="*/ 1 w 4"/>
                  <a:gd name="T13" fmla="*/ 2 h 4"/>
                  <a:gd name="T14" fmla="*/ 2 w 4"/>
                  <a:gd name="T15" fmla="*/ 2 h 4"/>
                  <a:gd name="T16" fmla="*/ 2 w 4"/>
                  <a:gd name="T17" fmla="*/ 3 h 4"/>
                  <a:gd name="T18" fmla="*/ 3 w 4"/>
                  <a:gd name="T19" fmla="*/ 4 h 4"/>
                  <a:gd name="T20" fmla="*/ 3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3" y="4"/>
                    </a:moveTo>
                    <a:lnTo>
                      <a:pt x="4" y="2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3" y="4"/>
                    </a:lnTo>
                    <a:lnTo>
                      <a:pt x="3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78" name="Freeform 2313">
                <a:extLst>
                  <a:ext uri="{FF2B5EF4-FFF2-40B4-BE49-F238E27FC236}">
                    <a16:creationId xmlns:a16="http://schemas.microsoft.com/office/drawing/2014/main" id="{00000000-0008-0000-0300-0000D2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" y="664"/>
                <a:ext cx="4" cy="6"/>
              </a:xfrm>
              <a:custGeom>
                <a:avLst/>
                <a:gdLst>
                  <a:gd name="T0" fmla="*/ 4 w 4"/>
                  <a:gd name="T1" fmla="*/ 6 h 6"/>
                  <a:gd name="T2" fmla="*/ 2 w 4"/>
                  <a:gd name="T3" fmla="*/ 5 h 6"/>
                  <a:gd name="T4" fmla="*/ 1 w 4"/>
                  <a:gd name="T5" fmla="*/ 3 h 6"/>
                  <a:gd name="T6" fmla="*/ 0 w 4"/>
                  <a:gd name="T7" fmla="*/ 0 h 6"/>
                  <a:gd name="T8" fmla="*/ 3 w 4"/>
                  <a:gd name="T9" fmla="*/ 0 h 6"/>
                  <a:gd name="T10" fmla="*/ 4 w 4"/>
                  <a:gd name="T11" fmla="*/ 3 h 6"/>
                  <a:gd name="T12" fmla="*/ 4 w 4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4" y="6"/>
                    </a:moveTo>
                    <a:lnTo>
                      <a:pt x="2" y="5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4" y="3"/>
                    </a:lnTo>
                    <a:lnTo>
                      <a:pt x="4" y="6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79" name="Freeform 2314">
                <a:extLst>
                  <a:ext uri="{FF2B5EF4-FFF2-40B4-BE49-F238E27FC236}">
                    <a16:creationId xmlns:a16="http://schemas.microsoft.com/office/drawing/2014/main" id="{00000000-0008-0000-0300-0000D3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" y="67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80" name="Freeform 2315">
                <a:extLst>
                  <a:ext uri="{FF2B5EF4-FFF2-40B4-BE49-F238E27FC236}">
                    <a16:creationId xmlns:a16="http://schemas.microsoft.com/office/drawing/2014/main" id="{00000000-0008-0000-0300-0000D4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" y="663"/>
                <a:ext cx="7" cy="8"/>
              </a:xfrm>
              <a:custGeom>
                <a:avLst/>
                <a:gdLst>
                  <a:gd name="T0" fmla="*/ 3 w 7"/>
                  <a:gd name="T1" fmla="*/ 8 h 8"/>
                  <a:gd name="T2" fmla="*/ 2 w 7"/>
                  <a:gd name="T3" fmla="*/ 8 h 8"/>
                  <a:gd name="T4" fmla="*/ 1 w 7"/>
                  <a:gd name="T5" fmla="*/ 8 h 8"/>
                  <a:gd name="T6" fmla="*/ 0 w 7"/>
                  <a:gd name="T7" fmla="*/ 7 h 8"/>
                  <a:gd name="T8" fmla="*/ 0 w 7"/>
                  <a:gd name="T9" fmla="*/ 7 h 8"/>
                  <a:gd name="T10" fmla="*/ 0 w 7"/>
                  <a:gd name="T11" fmla="*/ 5 h 8"/>
                  <a:gd name="T12" fmla="*/ 1 w 7"/>
                  <a:gd name="T13" fmla="*/ 3 h 8"/>
                  <a:gd name="T14" fmla="*/ 0 w 7"/>
                  <a:gd name="T15" fmla="*/ 1 h 8"/>
                  <a:gd name="T16" fmla="*/ 0 w 7"/>
                  <a:gd name="T17" fmla="*/ 0 h 8"/>
                  <a:gd name="T18" fmla="*/ 2 w 7"/>
                  <a:gd name="T19" fmla="*/ 1 h 8"/>
                  <a:gd name="T20" fmla="*/ 2 w 7"/>
                  <a:gd name="T21" fmla="*/ 2 h 8"/>
                  <a:gd name="T22" fmla="*/ 3 w 7"/>
                  <a:gd name="T23" fmla="*/ 2 h 8"/>
                  <a:gd name="T24" fmla="*/ 3 w 7"/>
                  <a:gd name="T25" fmla="*/ 2 h 8"/>
                  <a:gd name="T26" fmla="*/ 3 w 7"/>
                  <a:gd name="T27" fmla="*/ 1 h 8"/>
                  <a:gd name="T28" fmla="*/ 3 w 7"/>
                  <a:gd name="T29" fmla="*/ 0 h 8"/>
                  <a:gd name="T30" fmla="*/ 4 w 7"/>
                  <a:gd name="T31" fmla="*/ 0 h 8"/>
                  <a:gd name="T32" fmla="*/ 4 w 7"/>
                  <a:gd name="T33" fmla="*/ 0 h 8"/>
                  <a:gd name="T34" fmla="*/ 7 w 7"/>
                  <a:gd name="T35" fmla="*/ 0 h 8"/>
                  <a:gd name="T36" fmla="*/ 7 w 7"/>
                  <a:gd name="T3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" h="8">
                    <a:moveTo>
                      <a:pt x="3" y="8"/>
                    </a:moveTo>
                    <a:lnTo>
                      <a:pt x="2" y="8"/>
                    </a:lnTo>
                    <a:lnTo>
                      <a:pt x="1" y="8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7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81" name="Freeform 2316">
                <a:extLst>
                  <a:ext uri="{FF2B5EF4-FFF2-40B4-BE49-F238E27FC236}">
                    <a16:creationId xmlns:a16="http://schemas.microsoft.com/office/drawing/2014/main" id="{00000000-0008-0000-0300-0000D5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" y="671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82" name="Freeform 2317">
                <a:extLst>
                  <a:ext uri="{FF2B5EF4-FFF2-40B4-BE49-F238E27FC236}">
                    <a16:creationId xmlns:a16="http://schemas.microsoft.com/office/drawing/2014/main" id="{00000000-0008-0000-0300-0000D6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" y="671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83" name="Freeform 2318">
                <a:extLst>
                  <a:ext uri="{FF2B5EF4-FFF2-40B4-BE49-F238E27FC236}">
                    <a16:creationId xmlns:a16="http://schemas.microsoft.com/office/drawing/2014/main" id="{00000000-0008-0000-0300-0000D7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" y="668"/>
                <a:ext cx="14" cy="5"/>
              </a:xfrm>
              <a:custGeom>
                <a:avLst/>
                <a:gdLst>
                  <a:gd name="T0" fmla="*/ 14 w 14"/>
                  <a:gd name="T1" fmla="*/ 3 h 5"/>
                  <a:gd name="T2" fmla="*/ 14 w 14"/>
                  <a:gd name="T3" fmla="*/ 3 h 5"/>
                  <a:gd name="T4" fmla="*/ 13 w 14"/>
                  <a:gd name="T5" fmla="*/ 3 h 5"/>
                  <a:gd name="T6" fmla="*/ 12 w 14"/>
                  <a:gd name="T7" fmla="*/ 2 h 5"/>
                  <a:gd name="T8" fmla="*/ 12 w 14"/>
                  <a:gd name="T9" fmla="*/ 2 h 5"/>
                  <a:gd name="T10" fmla="*/ 11 w 14"/>
                  <a:gd name="T11" fmla="*/ 2 h 5"/>
                  <a:gd name="T12" fmla="*/ 12 w 14"/>
                  <a:gd name="T13" fmla="*/ 0 h 5"/>
                  <a:gd name="T14" fmla="*/ 11 w 14"/>
                  <a:gd name="T15" fmla="*/ 0 h 5"/>
                  <a:gd name="T16" fmla="*/ 9 w 14"/>
                  <a:gd name="T17" fmla="*/ 1 h 5"/>
                  <a:gd name="T18" fmla="*/ 7 w 14"/>
                  <a:gd name="T19" fmla="*/ 1 h 5"/>
                  <a:gd name="T20" fmla="*/ 6 w 14"/>
                  <a:gd name="T21" fmla="*/ 1 h 5"/>
                  <a:gd name="T22" fmla="*/ 5 w 14"/>
                  <a:gd name="T23" fmla="*/ 4 h 5"/>
                  <a:gd name="T24" fmla="*/ 4 w 14"/>
                  <a:gd name="T25" fmla="*/ 5 h 5"/>
                  <a:gd name="T26" fmla="*/ 3 w 14"/>
                  <a:gd name="T27" fmla="*/ 4 h 5"/>
                  <a:gd name="T28" fmla="*/ 1 w 14"/>
                  <a:gd name="T29" fmla="*/ 4 h 5"/>
                  <a:gd name="T30" fmla="*/ 1 w 14"/>
                  <a:gd name="T31" fmla="*/ 2 h 5"/>
                  <a:gd name="T32" fmla="*/ 0 w 14"/>
                  <a:gd name="T3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5">
                    <a:moveTo>
                      <a:pt x="14" y="3"/>
                    </a:moveTo>
                    <a:lnTo>
                      <a:pt x="14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4"/>
                    </a:lnTo>
                    <a:lnTo>
                      <a:pt x="4" y="5"/>
                    </a:lnTo>
                    <a:lnTo>
                      <a:pt x="3" y="4"/>
                    </a:lnTo>
                    <a:lnTo>
                      <a:pt x="1" y="4"/>
                    </a:lnTo>
                    <a:lnTo>
                      <a:pt x="1" y="2"/>
                    </a:lnTo>
                    <a:lnTo>
                      <a:pt x="0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84" name="Freeform 2319">
                <a:extLst>
                  <a:ext uri="{FF2B5EF4-FFF2-40B4-BE49-F238E27FC236}">
                    <a16:creationId xmlns:a16="http://schemas.microsoft.com/office/drawing/2014/main" id="{00000000-0008-0000-0300-0000D8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" y="666"/>
                <a:ext cx="3" cy="7"/>
              </a:xfrm>
              <a:custGeom>
                <a:avLst/>
                <a:gdLst>
                  <a:gd name="T0" fmla="*/ 3 w 3"/>
                  <a:gd name="T1" fmla="*/ 7 h 7"/>
                  <a:gd name="T2" fmla="*/ 3 w 3"/>
                  <a:gd name="T3" fmla="*/ 7 h 7"/>
                  <a:gd name="T4" fmla="*/ 2 w 3"/>
                  <a:gd name="T5" fmla="*/ 6 h 7"/>
                  <a:gd name="T6" fmla="*/ 1 w 3"/>
                  <a:gd name="T7" fmla="*/ 5 h 7"/>
                  <a:gd name="T8" fmla="*/ 0 w 3"/>
                  <a:gd name="T9" fmla="*/ 2 h 7"/>
                  <a:gd name="T10" fmla="*/ 0 w 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7">
                    <a:moveTo>
                      <a:pt x="3" y="7"/>
                    </a:moveTo>
                    <a:lnTo>
                      <a:pt x="3" y="7"/>
                    </a:lnTo>
                    <a:lnTo>
                      <a:pt x="2" y="6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85" name="Freeform 2320">
                <a:extLst>
                  <a:ext uri="{FF2B5EF4-FFF2-40B4-BE49-F238E27FC236}">
                    <a16:creationId xmlns:a16="http://schemas.microsoft.com/office/drawing/2014/main" id="{00000000-0008-0000-0300-0000D9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" y="672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2 h 3"/>
                  <a:gd name="T4" fmla="*/ 1 w 1"/>
                  <a:gd name="T5" fmla="*/ 1 h 3"/>
                  <a:gd name="T6" fmla="*/ 1 w 1"/>
                  <a:gd name="T7" fmla="*/ 0 h 3"/>
                  <a:gd name="T8" fmla="*/ 1 w 1"/>
                  <a:gd name="T9" fmla="*/ 1 h 3"/>
                  <a:gd name="T10" fmla="*/ 0 w 1"/>
                  <a:gd name="T11" fmla="*/ 0 h 3"/>
                  <a:gd name="T12" fmla="*/ 0 w 1"/>
                  <a:gd name="T13" fmla="*/ 0 h 3"/>
                  <a:gd name="T14" fmla="*/ 0 w 1"/>
                  <a:gd name="T15" fmla="*/ 1 h 3"/>
                  <a:gd name="T16" fmla="*/ 0 w 1"/>
                  <a:gd name="T17" fmla="*/ 2 h 3"/>
                  <a:gd name="T18" fmla="*/ 0 w 1"/>
                  <a:gd name="T19" fmla="*/ 3 h 3"/>
                  <a:gd name="T20" fmla="*/ 1 w 1"/>
                  <a:gd name="T2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86" name="Line 2321">
                <a:extLst>
                  <a:ext uri="{FF2B5EF4-FFF2-40B4-BE49-F238E27FC236}">
                    <a16:creationId xmlns:a16="http://schemas.microsoft.com/office/drawing/2014/main" id="{00000000-0008-0000-0300-0000DA01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" y="675"/>
                <a:ext cx="1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87" name="Freeform 2322">
                <a:extLst>
                  <a:ext uri="{FF2B5EF4-FFF2-40B4-BE49-F238E27FC236}">
                    <a16:creationId xmlns:a16="http://schemas.microsoft.com/office/drawing/2014/main" id="{00000000-0008-0000-0300-0000DB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" y="667"/>
                <a:ext cx="6" cy="8"/>
              </a:xfrm>
              <a:custGeom>
                <a:avLst/>
                <a:gdLst>
                  <a:gd name="T0" fmla="*/ 6 w 6"/>
                  <a:gd name="T1" fmla="*/ 0 h 8"/>
                  <a:gd name="T2" fmla="*/ 6 w 6"/>
                  <a:gd name="T3" fmla="*/ 0 h 8"/>
                  <a:gd name="T4" fmla="*/ 6 w 6"/>
                  <a:gd name="T5" fmla="*/ 2 h 8"/>
                  <a:gd name="T6" fmla="*/ 5 w 6"/>
                  <a:gd name="T7" fmla="*/ 3 h 8"/>
                  <a:gd name="T8" fmla="*/ 2 w 6"/>
                  <a:gd name="T9" fmla="*/ 4 h 8"/>
                  <a:gd name="T10" fmla="*/ 1 w 6"/>
                  <a:gd name="T11" fmla="*/ 5 h 8"/>
                  <a:gd name="T12" fmla="*/ 0 w 6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8">
                    <a:moveTo>
                      <a:pt x="6" y="0"/>
                    </a:moveTo>
                    <a:lnTo>
                      <a:pt x="6" y="0"/>
                    </a:lnTo>
                    <a:lnTo>
                      <a:pt x="6" y="2"/>
                    </a:lnTo>
                    <a:lnTo>
                      <a:pt x="5" y="3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0" y="8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88" name="Freeform 2323">
                <a:extLst>
                  <a:ext uri="{FF2B5EF4-FFF2-40B4-BE49-F238E27FC236}">
                    <a16:creationId xmlns:a16="http://schemas.microsoft.com/office/drawing/2014/main" id="{00000000-0008-0000-0300-0000DC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" y="673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1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3"/>
                    </a:lnTo>
                    <a:lnTo>
                      <a:pt x="1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89" name="Freeform 2324">
                <a:extLst>
                  <a:ext uri="{FF2B5EF4-FFF2-40B4-BE49-F238E27FC236}">
                    <a16:creationId xmlns:a16="http://schemas.microsoft.com/office/drawing/2014/main" id="{00000000-0008-0000-0300-0000DD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" y="675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90" name="Freeform 2325">
                <a:extLst>
                  <a:ext uri="{FF2B5EF4-FFF2-40B4-BE49-F238E27FC236}">
                    <a16:creationId xmlns:a16="http://schemas.microsoft.com/office/drawing/2014/main" id="{00000000-0008-0000-0300-0000DE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" y="670"/>
                <a:ext cx="9" cy="6"/>
              </a:xfrm>
              <a:custGeom>
                <a:avLst/>
                <a:gdLst>
                  <a:gd name="T0" fmla="*/ 0 w 9"/>
                  <a:gd name="T1" fmla="*/ 5 h 6"/>
                  <a:gd name="T2" fmla="*/ 1 w 9"/>
                  <a:gd name="T3" fmla="*/ 3 h 6"/>
                  <a:gd name="T4" fmla="*/ 3 w 9"/>
                  <a:gd name="T5" fmla="*/ 2 h 6"/>
                  <a:gd name="T6" fmla="*/ 4 w 9"/>
                  <a:gd name="T7" fmla="*/ 1 h 6"/>
                  <a:gd name="T8" fmla="*/ 6 w 9"/>
                  <a:gd name="T9" fmla="*/ 0 h 6"/>
                  <a:gd name="T10" fmla="*/ 7 w 9"/>
                  <a:gd name="T11" fmla="*/ 2 h 6"/>
                  <a:gd name="T12" fmla="*/ 9 w 9"/>
                  <a:gd name="T13" fmla="*/ 4 h 6"/>
                  <a:gd name="T14" fmla="*/ 9 w 9"/>
                  <a:gd name="T15" fmla="*/ 5 h 6"/>
                  <a:gd name="T16" fmla="*/ 8 w 9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6">
                    <a:moveTo>
                      <a:pt x="0" y="5"/>
                    </a:moveTo>
                    <a:lnTo>
                      <a:pt x="1" y="3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6" y="0"/>
                    </a:lnTo>
                    <a:lnTo>
                      <a:pt x="7" y="2"/>
                    </a:lnTo>
                    <a:lnTo>
                      <a:pt x="9" y="4"/>
                    </a:lnTo>
                    <a:lnTo>
                      <a:pt x="9" y="5"/>
                    </a:lnTo>
                    <a:lnTo>
                      <a:pt x="8" y="6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91" name="Freeform 2326">
                <a:extLst>
                  <a:ext uri="{FF2B5EF4-FFF2-40B4-BE49-F238E27FC236}">
                    <a16:creationId xmlns:a16="http://schemas.microsoft.com/office/drawing/2014/main" id="{00000000-0008-0000-0300-0000DF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" y="672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2 w 3"/>
                  <a:gd name="T3" fmla="*/ 1 h 4"/>
                  <a:gd name="T4" fmla="*/ 0 w 3"/>
                  <a:gd name="T5" fmla="*/ 0 h 4"/>
                  <a:gd name="T6" fmla="*/ 1 w 3"/>
                  <a:gd name="T7" fmla="*/ 3 h 4"/>
                  <a:gd name="T8" fmla="*/ 3 w 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lnTo>
                      <a:pt x="2" y="1"/>
                    </a:lnTo>
                    <a:lnTo>
                      <a:pt x="0" y="0"/>
                    </a:lnTo>
                    <a:lnTo>
                      <a:pt x="1" y="3"/>
                    </a:lnTo>
                    <a:lnTo>
                      <a:pt x="3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92" name="Freeform 2327">
                <a:extLst>
                  <a:ext uri="{FF2B5EF4-FFF2-40B4-BE49-F238E27FC236}">
                    <a16:creationId xmlns:a16="http://schemas.microsoft.com/office/drawing/2014/main" id="{00000000-0008-0000-0300-0000E0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" y="676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93" name="Freeform 2328">
                <a:extLst>
                  <a:ext uri="{FF2B5EF4-FFF2-40B4-BE49-F238E27FC236}">
                    <a16:creationId xmlns:a16="http://schemas.microsoft.com/office/drawing/2014/main" id="{00000000-0008-0000-0300-0000E1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" y="676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94" name="Freeform 2329">
                <a:extLst>
                  <a:ext uri="{FF2B5EF4-FFF2-40B4-BE49-F238E27FC236}">
                    <a16:creationId xmlns:a16="http://schemas.microsoft.com/office/drawing/2014/main" id="{00000000-0008-0000-0300-0000E2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" y="676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95" name="Freeform 2330">
                <a:extLst>
                  <a:ext uri="{FF2B5EF4-FFF2-40B4-BE49-F238E27FC236}">
                    <a16:creationId xmlns:a16="http://schemas.microsoft.com/office/drawing/2014/main" id="{00000000-0008-0000-0300-0000E3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" y="672"/>
                <a:ext cx="7" cy="7"/>
              </a:xfrm>
              <a:custGeom>
                <a:avLst/>
                <a:gdLst>
                  <a:gd name="T0" fmla="*/ 7 w 7"/>
                  <a:gd name="T1" fmla="*/ 7 h 7"/>
                  <a:gd name="T2" fmla="*/ 6 w 7"/>
                  <a:gd name="T3" fmla="*/ 6 h 7"/>
                  <a:gd name="T4" fmla="*/ 4 w 7"/>
                  <a:gd name="T5" fmla="*/ 6 h 7"/>
                  <a:gd name="T6" fmla="*/ 3 w 7"/>
                  <a:gd name="T7" fmla="*/ 4 h 7"/>
                  <a:gd name="T8" fmla="*/ 2 w 7"/>
                  <a:gd name="T9" fmla="*/ 3 h 7"/>
                  <a:gd name="T10" fmla="*/ 2 w 7"/>
                  <a:gd name="T11" fmla="*/ 2 h 7"/>
                  <a:gd name="T12" fmla="*/ 0 w 7"/>
                  <a:gd name="T13" fmla="*/ 0 h 7"/>
                  <a:gd name="T14" fmla="*/ 1 w 7"/>
                  <a:gd name="T15" fmla="*/ 0 h 7"/>
                  <a:gd name="T16" fmla="*/ 1 w 7"/>
                  <a:gd name="T17" fmla="*/ 0 h 7"/>
                  <a:gd name="T18" fmla="*/ 3 w 7"/>
                  <a:gd name="T19" fmla="*/ 0 h 7"/>
                  <a:gd name="T20" fmla="*/ 5 w 7"/>
                  <a:gd name="T21" fmla="*/ 3 h 7"/>
                  <a:gd name="T22" fmla="*/ 6 w 7"/>
                  <a:gd name="T23" fmla="*/ 3 h 7"/>
                  <a:gd name="T24" fmla="*/ 7 w 7"/>
                  <a:gd name="T25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7">
                    <a:moveTo>
                      <a:pt x="7" y="7"/>
                    </a:moveTo>
                    <a:lnTo>
                      <a:pt x="6" y="6"/>
                    </a:lnTo>
                    <a:lnTo>
                      <a:pt x="4" y="6"/>
                    </a:lnTo>
                    <a:lnTo>
                      <a:pt x="3" y="4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7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96" name="Line 2331">
                <a:extLst>
                  <a:ext uri="{FF2B5EF4-FFF2-40B4-BE49-F238E27FC236}">
                    <a16:creationId xmlns:a16="http://schemas.microsoft.com/office/drawing/2014/main" id="{00000000-0008-0000-0300-0000E401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" y="677"/>
                <a:ext cx="2" cy="2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97" name="Freeform 2332">
                <a:extLst>
                  <a:ext uri="{FF2B5EF4-FFF2-40B4-BE49-F238E27FC236}">
                    <a16:creationId xmlns:a16="http://schemas.microsoft.com/office/drawing/2014/main" id="{00000000-0008-0000-0300-0000E5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" y="671"/>
                <a:ext cx="4" cy="9"/>
              </a:xfrm>
              <a:custGeom>
                <a:avLst/>
                <a:gdLst>
                  <a:gd name="T0" fmla="*/ 4 w 4"/>
                  <a:gd name="T1" fmla="*/ 9 h 9"/>
                  <a:gd name="T2" fmla="*/ 3 w 4"/>
                  <a:gd name="T3" fmla="*/ 8 h 9"/>
                  <a:gd name="T4" fmla="*/ 2 w 4"/>
                  <a:gd name="T5" fmla="*/ 6 h 9"/>
                  <a:gd name="T6" fmla="*/ 1 w 4"/>
                  <a:gd name="T7" fmla="*/ 6 h 9"/>
                  <a:gd name="T8" fmla="*/ 0 w 4"/>
                  <a:gd name="T9" fmla="*/ 5 h 9"/>
                  <a:gd name="T10" fmla="*/ 1 w 4"/>
                  <a:gd name="T11" fmla="*/ 3 h 9"/>
                  <a:gd name="T12" fmla="*/ 1 w 4"/>
                  <a:gd name="T13" fmla="*/ 3 h 9"/>
                  <a:gd name="T14" fmla="*/ 3 w 4"/>
                  <a:gd name="T15" fmla="*/ 3 h 9"/>
                  <a:gd name="T16" fmla="*/ 4 w 4"/>
                  <a:gd name="T17" fmla="*/ 2 h 9"/>
                  <a:gd name="T18" fmla="*/ 3 w 4"/>
                  <a:gd name="T19" fmla="*/ 1 h 9"/>
                  <a:gd name="T20" fmla="*/ 4 w 4"/>
                  <a:gd name="T21" fmla="*/ 0 h 9"/>
                  <a:gd name="T22" fmla="*/ 4 w 4"/>
                  <a:gd name="T23" fmla="*/ 0 h 9"/>
                  <a:gd name="T24" fmla="*/ 4 w 4"/>
                  <a:gd name="T2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9">
                    <a:moveTo>
                      <a:pt x="4" y="9"/>
                    </a:moveTo>
                    <a:lnTo>
                      <a:pt x="3" y="8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0" y="5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98" name="Freeform 2333">
                <a:extLst>
                  <a:ext uri="{FF2B5EF4-FFF2-40B4-BE49-F238E27FC236}">
                    <a16:creationId xmlns:a16="http://schemas.microsoft.com/office/drawing/2014/main" id="{00000000-0008-0000-0300-0000E6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" y="680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1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99" name="Freeform 2334">
                <a:extLst>
                  <a:ext uri="{FF2B5EF4-FFF2-40B4-BE49-F238E27FC236}">
                    <a16:creationId xmlns:a16="http://schemas.microsoft.com/office/drawing/2014/main" id="{00000000-0008-0000-0300-0000E7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" y="676"/>
                <a:ext cx="8" cy="8"/>
              </a:xfrm>
              <a:custGeom>
                <a:avLst/>
                <a:gdLst>
                  <a:gd name="T0" fmla="*/ 0 w 8"/>
                  <a:gd name="T1" fmla="*/ 0 h 8"/>
                  <a:gd name="T2" fmla="*/ 1 w 8"/>
                  <a:gd name="T3" fmla="*/ 2 h 8"/>
                  <a:gd name="T4" fmla="*/ 4 w 8"/>
                  <a:gd name="T5" fmla="*/ 3 h 8"/>
                  <a:gd name="T6" fmla="*/ 4 w 8"/>
                  <a:gd name="T7" fmla="*/ 7 h 8"/>
                  <a:gd name="T8" fmla="*/ 6 w 8"/>
                  <a:gd name="T9" fmla="*/ 8 h 8"/>
                  <a:gd name="T10" fmla="*/ 6 w 8"/>
                  <a:gd name="T11" fmla="*/ 5 h 8"/>
                  <a:gd name="T12" fmla="*/ 6 w 8"/>
                  <a:gd name="T13" fmla="*/ 5 h 8"/>
                  <a:gd name="T14" fmla="*/ 7 w 8"/>
                  <a:gd name="T15" fmla="*/ 7 h 8"/>
                  <a:gd name="T16" fmla="*/ 8 w 8"/>
                  <a:gd name="T17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8">
                    <a:moveTo>
                      <a:pt x="0" y="0"/>
                    </a:moveTo>
                    <a:lnTo>
                      <a:pt x="1" y="2"/>
                    </a:lnTo>
                    <a:lnTo>
                      <a:pt x="4" y="3"/>
                    </a:lnTo>
                    <a:lnTo>
                      <a:pt x="4" y="7"/>
                    </a:lnTo>
                    <a:lnTo>
                      <a:pt x="6" y="8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7" y="7"/>
                    </a:lnTo>
                    <a:lnTo>
                      <a:pt x="8" y="7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00" name="Freeform 2335">
                <a:extLst>
                  <a:ext uri="{FF2B5EF4-FFF2-40B4-BE49-F238E27FC236}">
                    <a16:creationId xmlns:a16="http://schemas.microsoft.com/office/drawing/2014/main" id="{00000000-0008-0000-0300-0000E8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" y="680"/>
                <a:ext cx="3" cy="6"/>
              </a:xfrm>
              <a:custGeom>
                <a:avLst/>
                <a:gdLst>
                  <a:gd name="T0" fmla="*/ 2 w 3"/>
                  <a:gd name="T1" fmla="*/ 6 h 6"/>
                  <a:gd name="T2" fmla="*/ 2 w 3"/>
                  <a:gd name="T3" fmla="*/ 4 h 6"/>
                  <a:gd name="T4" fmla="*/ 3 w 3"/>
                  <a:gd name="T5" fmla="*/ 4 h 6"/>
                  <a:gd name="T6" fmla="*/ 1 w 3"/>
                  <a:gd name="T7" fmla="*/ 3 h 6"/>
                  <a:gd name="T8" fmla="*/ 2 w 3"/>
                  <a:gd name="T9" fmla="*/ 2 h 6"/>
                  <a:gd name="T10" fmla="*/ 0 w 3"/>
                  <a:gd name="T11" fmla="*/ 0 h 6"/>
                  <a:gd name="T12" fmla="*/ 0 w 3"/>
                  <a:gd name="T13" fmla="*/ 5 h 6"/>
                  <a:gd name="T14" fmla="*/ 2 w 3"/>
                  <a:gd name="T1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">
                    <a:moveTo>
                      <a:pt x="2" y="6"/>
                    </a:moveTo>
                    <a:lnTo>
                      <a:pt x="2" y="4"/>
                    </a:lnTo>
                    <a:lnTo>
                      <a:pt x="3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2" y="6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01" name="Freeform 2336">
                <a:extLst>
                  <a:ext uri="{FF2B5EF4-FFF2-40B4-BE49-F238E27FC236}">
                    <a16:creationId xmlns:a16="http://schemas.microsoft.com/office/drawing/2014/main" id="{00000000-0008-0000-0300-0000E9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" y="677"/>
                <a:ext cx="8" cy="10"/>
              </a:xfrm>
              <a:custGeom>
                <a:avLst/>
                <a:gdLst>
                  <a:gd name="T0" fmla="*/ 7 w 8"/>
                  <a:gd name="T1" fmla="*/ 10 h 10"/>
                  <a:gd name="T2" fmla="*/ 8 w 8"/>
                  <a:gd name="T3" fmla="*/ 9 h 10"/>
                  <a:gd name="T4" fmla="*/ 5 w 8"/>
                  <a:gd name="T5" fmla="*/ 6 h 10"/>
                  <a:gd name="T6" fmla="*/ 5 w 8"/>
                  <a:gd name="T7" fmla="*/ 4 h 10"/>
                  <a:gd name="T8" fmla="*/ 4 w 8"/>
                  <a:gd name="T9" fmla="*/ 3 h 10"/>
                  <a:gd name="T10" fmla="*/ 4 w 8"/>
                  <a:gd name="T11" fmla="*/ 2 h 10"/>
                  <a:gd name="T12" fmla="*/ 0 w 8"/>
                  <a:gd name="T13" fmla="*/ 0 h 10"/>
                  <a:gd name="T14" fmla="*/ 0 w 8"/>
                  <a:gd name="T15" fmla="*/ 1 h 10"/>
                  <a:gd name="T16" fmla="*/ 0 w 8"/>
                  <a:gd name="T17" fmla="*/ 3 h 10"/>
                  <a:gd name="T18" fmla="*/ 0 w 8"/>
                  <a:gd name="T19" fmla="*/ 4 h 10"/>
                  <a:gd name="T20" fmla="*/ 2 w 8"/>
                  <a:gd name="T21" fmla="*/ 6 h 10"/>
                  <a:gd name="T22" fmla="*/ 7 w 8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0">
                    <a:moveTo>
                      <a:pt x="7" y="10"/>
                    </a:moveTo>
                    <a:lnTo>
                      <a:pt x="8" y="9"/>
                    </a:lnTo>
                    <a:lnTo>
                      <a:pt x="5" y="6"/>
                    </a:lnTo>
                    <a:lnTo>
                      <a:pt x="5" y="4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7" y="1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02" name="Freeform 2337">
                <a:extLst>
                  <a:ext uri="{FF2B5EF4-FFF2-40B4-BE49-F238E27FC236}">
                    <a16:creationId xmlns:a16="http://schemas.microsoft.com/office/drawing/2014/main" id="{00000000-0008-0000-0300-0000EA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" y="685"/>
                <a:ext cx="4" cy="5"/>
              </a:xfrm>
              <a:custGeom>
                <a:avLst/>
                <a:gdLst>
                  <a:gd name="T0" fmla="*/ 4 w 4"/>
                  <a:gd name="T1" fmla="*/ 1 h 5"/>
                  <a:gd name="T2" fmla="*/ 2 w 4"/>
                  <a:gd name="T3" fmla="*/ 1 h 5"/>
                  <a:gd name="T4" fmla="*/ 0 w 4"/>
                  <a:gd name="T5" fmla="*/ 0 h 5"/>
                  <a:gd name="T6" fmla="*/ 2 w 4"/>
                  <a:gd name="T7" fmla="*/ 4 h 5"/>
                  <a:gd name="T8" fmla="*/ 3 w 4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4" y="1"/>
                    </a:moveTo>
                    <a:lnTo>
                      <a:pt x="2" y="1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3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03" name="Freeform 2338">
                <a:extLst>
                  <a:ext uri="{FF2B5EF4-FFF2-40B4-BE49-F238E27FC236}">
                    <a16:creationId xmlns:a16="http://schemas.microsoft.com/office/drawing/2014/main" id="{00000000-0008-0000-0300-0000EB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" y="676"/>
                <a:ext cx="21" cy="14"/>
              </a:xfrm>
              <a:custGeom>
                <a:avLst/>
                <a:gdLst>
                  <a:gd name="T0" fmla="*/ 21 w 21"/>
                  <a:gd name="T1" fmla="*/ 0 h 14"/>
                  <a:gd name="T2" fmla="*/ 20 w 21"/>
                  <a:gd name="T3" fmla="*/ 1 h 14"/>
                  <a:gd name="T4" fmla="*/ 18 w 21"/>
                  <a:gd name="T5" fmla="*/ 2 h 14"/>
                  <a:gd name="T6" fmla="*/ 17 w 21"/>
                  <a:gd name="T7" fmla="*/ 4 h 14"/>
                  <a:gd name="T8" fmla="*/ 17 w 21"/>
                  <a:gd name="T9" fmla="*/ 5 h 14"/>
                  <a:gd name="T10" fmla="*/ 16 w 21"/>
                  <a:gd name="T11" fmla="*/ 4 h 14"/>
                  <a:gd name="T12" fmla="*/ 14 w 21"/>
                  <a:gd name="T13" fmla="*/ 6 h 14"/>
                  <a:gd name="T14" fmla="*/ 13 w 21"/>
                  <a:gd name="T15" fmla="*/ 6 h 14"/>
                  <a:gd name="T16" fmla="*/ 13 w 21"/>
                  <a:gd name="T17" fmla="*/ 6 h 14"/>
                  <a:gd name="T18" fmla="*/ 13 w 21"/>
                  <a:gd name="T19" fmla="*/ 6 h 14"/>
                  <a:gd name="T20" fmla="*/ 13 w 21"/>
                  <a:gd name="T21" fmla="*/ 8 h 14"/>
                  <a:gd name="T22" fmla="*/ 12 w 21"/>
                  <a:gd name="T23" fmla="*/ 9 h 14"/>
                  <a:gd name="T24" fmla="*/ 11 w 21"/>
                  <a:gd name="T25" fmla="*/ 10 h 14"/>
                  <a:gd name="T26" fmla="*/ 9 w 21"/>
                  <a:gd name="T27" fmla="*/ 11 h 14"/>
                  <a:gd name="T28" fmla="*/ 7 w 21"/>
                  <a:gd name="T29" fmla="*/ 11 h 14"/>
                  <a:gd name="T30" fmla="*/ 6 w 21"/>
                  <a:gd name="T31" fmla="*/ 12 h 14"/>
                  <a:gd name="T32" fmla="*/ 6 w 21"/>
                  <a:gd name="T33" fmla="*/ 13 h 14"/>
                  <a:gd name="T34" fmla="*/ 3 w 21"/>
                  <a:gd name="T35" fmla="*/ 14 h 14"/>
                  <a:gd name="T36" fmla="*/ 3 w 21"/>
                  <a:gd name="T37" fmla="*/ 14 h 14"/>
                  <a:gd name="T38" fmla="*/ 2 w 21"/>
                  <a:gd name="T39" fmla="*/ 13 h 14"/>
                  <a:gd name="T40" fmla="*/ 2 w 21"/>
                  <a:gd name="T41" fmla="*/ 13 h 14"/>
                  <a:gd name="T42" fmla="*/ 2 w 21"/>
                  <a:gd name="T43" fmla="*/ 10 h 14"/>
                  <a:gd name="T44" fmla="*/ 1 w 21"/>
                  <a:gd name="T45" fmla="*/ 8 h 14"/>
                  <a:gd name="T46" fmla="*/ 0 w 21"/>
                  <a:gd name="T47" fmla="*/ 7 h 14"/>
                  <a:gd name="T48" fmla="*/ 0 w 21"/>
                  <a:gd name="T49" fmla="*/ 6 h 14"/>
                  <a:gd name="T50" fmla="*/ 1 w 21"/>
                  <a:gd name="T51" fmla="*/ 7 h 14"/>
                  <a:gd name="T52" fmla="*/ 2 w 21"/>
                  <a:gd name="T53" fmla="*/ 8 h 14"/>
                  <a:gd name="T54" fmla="*/ 2 w 21"/>
                  <a:gd name="T55" fmla="*/ 7 h 14"/>
                  <a:gd name="T56" fmla="*/ 2 w 21"/>
                  <a:gd name="T57" fmla="*/ 6 h 14"/>
                  <a:gd name="T58" fmla="*/ 0 w 21"/>
                  <a:gd name="T59" fmla="*/ 3 h 14"/>
                  <a:gd name="T60" fmla="*/ 2 w 21"/>
                  <a:gd name="T61" fmla="*/ 3 h 14"/>
                  <a:gd name="T62" fmla="*/ 2 w 21"/>
                  <a:gd name="T63" fmla="*/ 3 h 14"/>
                  <a:gd name="T64" fmla="*/ 2 w 21"/>
                  <a:gd name="T65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" h="14">
                    <a:moveTo>
                      <a:pt x="21" y="0"/>
                    </a:moveTo>
                    <a:lnTo>
                      <a:pt x="20" y="1"/>
                    </a:lnTo>
                    <a:lnTo>
                      <a:pt x="18" y="2"/>
                    </a:lnTo>
                    <a:lnTo>
                      <a:pt x="17" y="4"/>
                    </a:lnTo>
                    <a:lnTo>
                      <a:pt x="17" y="5"/>
                    </a:lnTo>
                    <a:lnTo>
                      <a:pt x="16" y="4"/>
                    </a:lnTo>
                    <a:lnTo>
                      <a:pt x="14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8"/>
                    </a:lnTo>
                    <a:lnTo>
                      <a:pt x="12" y="9"/>
                    </a:lnTo>
                    <a:lnTo>
                      <a:pt x="11" y="10"/>
                    </a:lnTo>
                    <a:lnTo>
                      <a:pt x="9" y="11"/>
                    </a:lnTo>
                    <a:lnTo>
                      <a:pt x="7" y="11"/>
                    </a:lnTo>
                    <a:lnTo>
                      <a:pt x="6" y="12"/>
                    </a:lnTo>
                    <a:lnTo>
                      <a:pt x="6" y="13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2" y="10"/>
                    </a:lnTo>
                    <a:lnTo>
                      <a:pt x="1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04" name="Line 2339">
                <a:extLst>
                  <a:ext uri="{FF2B5EF4-FFF2-40B4-BE49-F238E27FC236}">
                    <a16:creationId xmlns:a16="http://schemas.microsoft.com/office/drawing/2014/main" id="{00000000-0008-0000-0300-0000EC01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" y="686"/>
                <a:ext cx="1" cy="4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</p:grpSp>
        <p:grpSp>
          <p:nvGrpSpPr>
            <p:cNvPr id="2620" name="Group 2541">
              <a:extLst>
                <a:ext uri="{FF2B5EF4-FFF2-40B4-BE49-F238E27FC236}">
                  <a16:creationId xmlns:a16="http://schemas.microsoft.com/office/drawing/2014/main" id="{00000000-0008-0000-0300-0000080000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679"/>
              <a:ext cx="217" cy="173"/>
              <a:chOff x="0" y="679"/>
              <a:chExt cx="217" cy="173"/>
            </a:xfrm>
          </p:grpSpPr>
          <p:sp>
            <p:nvSpPr>
              <p:cNvPr id="2705" name="Freeform 2341">
                <a:extLst>
                  <a:ext uri="{FF2B5EF4-FFF2-40B4-BE49-F238E27FC236}">
                    <a16:creationId xmlns:a16="http://schemas.microsoft.com/office/drawing/2014/main" id="{00000000-0008-0000-0300-00005D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" y="679"/>
                <a:ext cx="3" cy="13"/>
              </a:xfrm>
              <a:custGeom>
                <a:avLst/>
                <a:gdLst>
                  <a:gd name="T0" fmla="*/ 0 w 3"/>
                  <a:gd name="T1" fmla="*/ 13 h 13"/>
                  <a:gd name="T2" fmla="*/ 1 w 3"/>
                  <a:gd name="T3" fmla="*/ 11 h 13"/>
                  <a:gd name="T4" fmla="*/ 1 w 3"/>
                  <a:gd name="T5" fmla="*/ 9 h 13"/>
                  <a:gd name="T6" fmla="*/ 2 w 3"/>
                  <a:gd name="T7" fmla="*/ 7 h 13"/>
                  <a:gd name="T8" fmla="*/ 2 w 3"/>
                  <a:gd name="T9" fmla="*/ 5 h 13"/>
                  <a:gd name="T10" fmla="*/ 2 w 3"/>
                  <a:gd name="T11" fmla="*/ 4 h 13"/>
                  <a:gd name="T12" fmla="*/ 3 w 3"/>
                  <a:gd name="T13" fmla="*/ 4 h 13"/>
                  <a:gd name="T14" fmla="*/ 0 w 3"/>
                  <a:gd name="T15" fmla="*/ 3 h 13"/>
                  <a:gd name="T16" fmla="*/ 0 w 3"/>
                  <a:gd name="T17" fmla="*/ 2 h 13"/>
                  <a:gd name="T18" fmla="*/ 0 w 3"/>
                  <a:gd name="T19" fmla="*/ 1 h 13"/>
                  <a:gd name="T20" fmla="*/ 1 w 3"/>
                  <a:gd name="T21" fmla="*/ 1 h 13"/>
                  <a:gd name="T22" fmla="*/ 2 w 3"/>
                  <a:gd name="T2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13">
                    <a:moveTo>
                      <a:pt x="0" y="13"/>
                    </a:moveTo>
                    <a:lnTo>
                      <a:pt x="1" y="11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06" name="Line 2342">
                <a:extLst>
                  <a:ext uri="{FF2B5EF4-FFF2-40B4-BE49-F238E27FC236}">
                    <a16:creationId xmlns:a16="http://schemas.microsoft.com/office/drawing/2014/main" id="{00000000-0008-0000-0300-00005E00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" y="690"/>
                <a:ext cx="1" cy="2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07" name="Freeform 2343">
                <a:extLst>
                  <a:ext uri="{FF2B5EF4-FFF2-40B4-BE49-F238E27FC236}">
                    <a16:creationId xmlns:a16="http://schemas.microsoft.com/office/drawing/2014/main" id="{00000000-0008-0000-0300-00005F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" y="686"/>
                <a:ext cx="5" cy="6"/>
              </a:xfrm>
              <a:custGeom>
                <a:avLst/>
                <a:gdLst>
                  <a:gd name="T0" fmla="*/ 0 w 5"/>
                  <a:gd name="T1" fmla="*/ 4 h 6"/>
                  <a:gd name="T2" fmla="*/ 5 w 5"/>
                  <a:gd name="T3" fmla="*/ 6 h 6"/>
                  <a:gd name="T4" fmla="*/ 5 w 5"/>
                  <a:gd name="T5" fmla="*/ 5 h 6"/>
                  <a:gd name="T6" fmla="*/ 5 w 5"/>
                  <a:gd name="T7" fmla="*/ 4 h 6"/>
                  <a:gd name="T8" fmla="*/ 4 w 5"/>
                  <a:gd name="T9" fmla="*/ 2 h 6"/>
                  <a:gd name="T10" fmla="*/ 3 w 5"/>
                  <a:gd name="T11" fmla="*/ 1 h 6"/>
                  <a:gd name="T12" fmla="*/ 3 w 5"/>
                  <a:gd name="T13" fmla="*/ 1 h 6"/>
                  <a:gd name="T14" fmla="*/ 2 w 5"/>
                  <a:gd name="T15" fmla="*/ 1 h 6"/>
                  <a:gd name="T16" fmla="*/ 1 w 5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6">
                    <a:moveTo>
                      <a:pt x="0" y="4"/>
                    </a:moveTo>
                    <a:lnTo>
                      <a:pt x="5" y="6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08" name="Freeform 2344">
                <a:extLst>
                  <a:ext uri="{FF2B5EF4-FFF2-40B4-BE49-F238E27FC236}">
                    <a16:creationId xmlns:a16="http://schemas.microsoft.com/office/drawing/2014/main" id="{00000000-0008-0000-0300-000060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" y="686"/>
                <a:ext cx="4" cy="8"/>
              </a:xfrm>
              <a:custGeom>
                <a:avLst/>
                <a:gdLst>
                  <a:gd name="T0" fmla="*/ 4 w 4"/>
                  <a:gd name="T1" fmla="*/ 8 h 8"/>
                  <a:gd name="T2" fmla="*/ 2 w 4"/>
                  <a:gd name="T3" fmla="*/ 6 h 8"/>
                  <a:gd name="T4" fmla="*/ 0 w 4"/>
                  <a:gd name="T5" fmla="*/ 1 h 8"/>
                  <a:gd name="T6" fmla="*/ 2 w 4"/>
                  <a:gd name="T7" fmla="*/ 0 h 8"/>
                  <a:gd name="T8" fmla="*/ 4 w 4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2" y="6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4" y="8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09" name="Freeform 2345">
                <a:extLst>
                  <a:ext uri="{FF2B5EF4-FFF2-40B4-BE49-F238E27FC236}">
                    <a16:creationId xmlns:a16="http://schemas.microsoft.com/office/drawing/2014/main" id="{00000000-0008-0000-0300-000061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" y="691"/>
                <a:ext cx="4" cy="5"/>
              </a:xfrm>
              <a:custGeom>
                <a:avLst/>
                <a:gdLst>
                  <a:gd name="T0" fmla="*/ 4 w 4"/>
                  <a:gd name="T1" fmla="*/ 5 h 5"/>
                  <a:gd name="T2" fmla="*/ 4 w 4"/>
                  <a:gd name="T3" fmla="*/ 3 h 5"/>
                  <a:gd name="T4" fmla="*/ 0 w 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4" y="5"/>
                    </a:moveTo>
                    <a:lnTo>
                      <a:pt x="4" y="3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10" name="Freeform 2346">
                <a:extLst>
                  <a:ext uri="{FF2B5EF4-FFF2-40B4-BE49-F238E27FC236}">
                    <a16:creationId xmlns:a16="http://schemas.microsoft.com/office/drawing/2014/main" id="{00000000-0008-0000-0300-000062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" y="683"/>
                <a:ext cx="12" cy="15"/>
              </a:xfrm>
              <a:custGeom>
                <a:avLst/>
                <a:gdLst>
                  <a:gd name="T0" fmla="*/ 12 w 12"/>
                  <a:gd name="T1" fmla="*/ 3 h 15"/>
                  <a:gd name="T2" fmla="*/ 12 w 12"/>
                  <a:gd name="T3" fmla="*/ 1 h 15"/>
                  <a:gd name="T4" fmla="*/ 11 w 12"/>
                  <a:gd name="T5" fmla="*/ 0 h 15"/>
                  <a:gd name="T6" fmla="*/ 11 w 12"/>
                  <a:gd name="T7" fmla="*/ 0 h 15"/>
                  <a:gd name="T8" fmla="*/ 8 w 12"/>
                  <a:gd name="T9" fmla="*/ 4 h 15"/>
                  <a:gd name="T10" fmla="*/ 4 w 12"/>
                  <a:gd name="T11" fmla="*/ 6 h 15"/>
                  <a:gd name="T12" fmla="*/ 4 w 12"/>
                  <a:gd name="T13" fmla="*/ 8 h 15"/>
                  <a:gd name="T14" fmla="*/ 0 w 12"/>
                  <a:gd name="T15" fmla="*/ 9 h 15"/>
                  <a:gd name="T16" fmla="*/ 2 w 12"/>
                  <a:gd name="T17" fmla="*/ 11 h 15"/>
                  <a:gd name="T18" fmla="*/ 5 w 12"/>
                  <a:gd name="T1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5">
                    <a:moveTo>
                      <a:pt x="12" y="3"/>
                    </a:moveTo>
                    <a:lnTo>
                      <a:pt x="12" y="1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8" y="4"/>
                    </a:lnTo>
                    <a:lnTo>
                      <a:pt x="4" y="6"/>
                    </a:lnTo>
                    <a:lnTo>
                      <a:pt x="4" y="8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5" y="1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11" name="Freeform 2347">
                <a:extLst>
                  <a:ext uri="{FF2B5EF4-FFF2-40B4-BE49-F238E27FC236}">
                    <a16:creationId xmlns:a16="http://schemas.microsoft.com/office/drawing/2014/main" id="{00000000-0008-0000-0300-000063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" y="692"/>
                <a:ext cx="5" cy="7"/>
              </a:xfrm>
              <a:custGeom>
                <a:avLst/>
                <a:gdLst>
                  <a:gd name="T0" fmla="*/ 0 w 5"/>
                  <a:gd name="T1" fmla="*/ 6 h 7"/>
                  <a:gd name="T2" fmla="*/ 1 w 5"/>
                  <a:gd name="T3" fmla="*/ 7 h 7"/>
                  <a:gd name="T4" fmla="*/ 2 w 5"/>
                  <a:gd name="T5" fmla="*/ 6 h 7"/>
                  <a:gd name="T6" fmla="*/ 2 w 5"/>
                  <a:gd name="T7" fmla="*/ 5 h 7"/>
                  <a:gd name="T8" fmla="*/ 5 w 5"/>
                  <a:gd name="T9" fmla="*/ 4 h 7"/>
                  <a:gd name="T10" fmla="*/ 5 w 5"/>
                  <a:gd name="T11" fmla="*/ 1 h 7"/>
                  <a:gd name="T12" fmla="*/ 5 w 5"/>
                  <a:gd name="T13" fmla="*/ 0 h 7"/>
                  <a:gd name="T14" fmla="*/ 5 w 5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7">
                    <a:moveTo>
                      <a:pt x="0" y="6"/>
                    </a:moveTo>
                    <a:lnTo>
                      <a:pt x="1" y="7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5" y="4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12" name="Freeform 2348">
                <a:extLst>
                  <a:ext uri="{FF2B5EF4-FFF2-40B4-BE49-F238E27FC236}">
                    <a16:creationId xmlns:a16="http://schemas.microsoft.com/office/drawing/2014/main" id="{00000000-0008-0000-0300-000064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" y="692"/>
                <a:ext cx="6" cy="7"/>
              </a:xfrm>
              <a:custGeom>
                <a:avLst/>
                <a:gdLst>
                  <a:gd name="T0" fmla="*/ 0 w 6"/>
                  <a:gd name="T1" fmla="*/ 1 h 7"/>
                  <a:gd name="T2" fmla="*/ 1 w 6"/>
                  <a:gd name="T3" fmla="*/ 0 h 7"/>
                  <a:gd name="T4" fmla="*/ 1 w 6"/>
                  <a:gd name="T5" fmla="*/ 0 h 7"/>
                  <a:gd name="T6" fmla="*/ 3 w 6"/>
                  <a:gd name="T7" fmla="*/ 1 h 7"/>
                  <a:gd name="T8" fmla="*/ 4 w 6"/>
                  <a:gd name="T9" fmla="*/ 3 h 7"/>
                  <a:gd name="T10" fmla="*/ 5 w 6"/>
                  <a:gd name="T11" fmla="*/ 5 h 7"/>
                  <a:gd name="T12" fmla="*/ 6 w 6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7">
                    <a:moveTo>
                      <a:pt x="0" y="1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" y="1"/>
                    </a:lnTo>
                    <a:lnTo>
                      <a:pt x="4" y="3"/>
                    </a:lnTo>
                    <a:lnTo>
                      <a:pt x="5" y="5"/>
                    </a:lnTo>
                    <a:lnTo>
                      <a:pt x="6" y="7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13" name="Freeform 2349">
                <a:extLst>
                  <a:ext uri="{FF2B5EF4-FFF2-40B4-BE49-F238E27FC236}">
                    <a16:creationId xmlns:a16="http://schemas.microsoft.com/office/drawing/2014/main" id="{00000000-0008-0000-0300-000065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" y="689"/>
                <a:ext cx="8" cy="11"/>
              </a:xfrm>
              <a:custGeom>
                <a:avLst/>
                <a:gdLst>
                  <a:gd name="T0" fmla="*/ 3 w 8"/>
                  <a:gd name="T1" fmla="*/ 2 h 11"/>
                  <a:gd name="T2" fmla="*/ 0 w 8"/>
                  <a:gd name="T3" fmla="*/ 0 h 11"/>
                  <a:gd name="T4" fmla="*/ 6 w 8"/>
                  <a:gd name="T5" fmla="*/ 11 h 11"/>
                  <a:gd name="T6" fmla="*/ 8 w 8"/>
                  <a:gd name="T7" fmla="*/ 10 h 11"/>
                  <a:gd name="T8" fmla="*/ 7 w 8"/>
                  <a:gd name="T9" fmla="*/ 8 h 11"/>
                  <a:gd name="T10" fmla="*/ 7 w 8"/>
                  <a:gd name="T11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1">
                    <a:moveTo>
                      <a:pt x="3" y="2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8" y="10"/>
                    </a:lnTo>
                    <a:lnTo>
                      <a:pt x="7" y="8"/>
                    </a:lnTo>
                    <a:lnTo>
                      <a:pt x="7" y="7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14" name="Freeform 2350">
                <a:extLst>
                  <a:ext uri="{FF2B5EF4-FFF2-40B4-BE49-F238E27FC236}">
                    <a16:creationId xmlns:a16="http://schemas.microsoft.com/office/drawing/2014/main" id="{00000000-0008-0000-0300-000066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" y="692"/>
                <a:ext cx="9" cy="8"/>
              </a:xfrm>
              <a:custGeom>
                <a:avLst/>
                <a:gdLst>
                  <a:gd name="T0" fmla="*/ 0 w 9"/>
                  <a:gd name="T1" fmla="*/ 7 h 8"/>
                  <a:gd name="T2" fmla="*/ 1 w 9"/>
                  <a:gd name="T3" fmla="*/ 8 h 8"/>
                  <a:gd name="T4" fmla="*/ 2 w 9"/>
                  <a:gd name="T5" fmla="*/ 8 h 8"/>
                  <a:gd name="T6" fmla="*/ 3 w 9"/>
                  <a:gd name="T7" fmla="*/ 8 h 8"/>
                  <a:gd name="T8" fmla="*/ 4 w 9"/>
                  <a:gd name="T9" fmla="*/ 8 h 8"/>
                  <a:gd name="T10" fmla="*/ 5 w 9"/>
                  <a:gd name="T11" fmla="*/ 7 h 8"/>
                  <a:gd name="T12" fmla="*/ 5 w 9"/>
                  <a:gd name="T13" fmla="*/ 7 h 8"/>
                  <a:gd name="T14" fmla="*/ 6 w 9"/>
                  <a:gd name="T15" fmla="*/ 6 h 8"/>
                  <a:gd name="T16" fmla="*/ 8 w 9"/>
                  <a:gd name="T17" fmla="*/ 6 h 8"/>
                  <a:gd name="T18" fmla="*/ 8 w 9"/>
                  <a:gd name="T19" fmla="*/ 5 h 8"/>
                  <a:gd name="T20" fmla="*/ 8 w 9"/>
                  <a:gd name="T21" fmla="*/ 4 h 8"/>
                  <a:gd name="T22" fmla="*/ 9 w 9"/>
                  <a:gd name="T23" fmla="*/ 0 h 8"/>
                  <a:gd name="T24" fmla="*/ 9 w 9"/>
                  <a:gd name="T2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8">
                    <a:moveTo>
                      <a:pt x="0" y="7"/>
                    </a:moveTo>
                    <a:lnTo>
                      <a:pt x="1" y="8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6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15" name="Freeform 2351">
                <a:extLst>
                  <a:ext uri="{FF2B5EF4-FFF2-40B4-BE49-F238E27FC236}">
                    <a16:creationId xmlns:a16="http://schemas.microsoft.com/office/drawing/2014/main" id="{00000000-0008-0000-0300-000067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" y="701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0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16" name="Freeform 2352">
                <a:extLst>
                  <a:ext uri="{FF2B5EF4-FFF2-40B4-BE49-F238E27FC236}">
                    <a16:creationId xmlns:a16="http://schemas.microsoft.com/office/drawing/2014/main" id="{00000000-0008-0000-0300-000068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" y="70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17" name="Freeform 2353">
                <a:extLst>
                  <a:ext uri="{FF2B5EF4-FFF2-40B4-BE49-F238E27FC236}">
                    <a16:creationId xmlns:a16="http://schemas.microsoft.com/office/drawing/2014/main" id="{00000000-0008-0000-0300-000069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" y="696"/>
                <a:ext cx="16" cy="8"/>
              </a:xfrm>
              <a:custGeom>
                <a:avLst/>
                <a:gdLst>
                  <a:gd name="T0" fmla="*/ 16 w 16"/>
                  <a:gd name="T1" fmla="*/ 5 h 8"/>
                  <a:gd name="T2" fmla="*/ 15 w 16"/>
                  <a:gd name="T3" fmla="*/ 5 h 8"/>
                  <a:gd name="T4" fmla="*/ 13 w 16"/>
                  <a:gd name="T5" fmla="*/ 4 h 8"/>
                  <a:gd name="T6" fmla="*/ 12 w 16"/>
                  <a:gd name="T7" fmla="*/ 5 h 8"/>
                  <a:gd name="T8" fmla="*/ 11 w 16"/>
                  <a:gd name="T9" fmla="*/ 5 h 8"/>
                  <a:gd name="T10" fmla="*/ 10 w 16"/>
                  <a:gd name="T11" fmla="*/ 5 h 8"/>
                  <a:gd name="T12" fmla="*/ 12 w 16"/>
                  <a:gd name="T13" fmla="*/ 3 h 8"/>
                  <a:gd name="T14" fmla="*/ 13 w 16"/>
                  <a:gd name="T15" fmla="*/ 1 h 8"/>
                  <a:gd name="T16" fmla="*/ 14 w 16"/>
                  <a:gd name="T17" fmla="*/ 0 h 8"/>
                  <a:gd name="T18" fmla="*/ 13 w 16"/>
                  <a:gd name="T19" fmla="*/ 0 h 8"/>
                  <a:gd name="T20" fmla="*/ 12 w 16"/>
                  <a:gd name="T21" fmla="*/ 1 h 8"/>
                  <a:gd name="T22" fmla="*/ 11 w 16"/>
                  <a:gd name="T23" fmla="*/ 2 h 8"/>
                  <a:gd name="T24" fmla="*/ 11 w 16"/>
                  <a:gd name="T25" fmla="*/ 1 h 8"/>
                  <a:gd name="T26" fmla="*/ 10 w 16"/>
                  <a:gd name="T27" fmla="*/ 1 h 8"/>
                  <a:gd name="T28" fmla="*/ 10 w 16"/>
                  <a:gd name="T29" fmla="*/ 3 h 8"/>
                  <a:gd name="T30" fmla="*/ 10 w 16"/>
                  <a:gd name="T31" fmla="*/ 3 h 8"/>
                  <a:gd name="T32" fmla="*/ 9 w 16"/>
                  <a:gd name="T33" fmla="*/ 5 h 8"/>
                  <a:gd name="T34" fmla="*/ 9 w 16"/>
                  <a:gd name="T35" fmla="*/ 5 h 8"/>
                  <a:gd name="T36" fmla="*/ 7 w 16"/>
                  <a:gd name="T37" fmla="*/ 5 h 8"/>
                  <a:gd name="T38" fmla="*/ 6 w 16"/>
                  <a:gd name="T39" fmla="*/ 5 h 8"/>
                  <a:gd name="T40" fmla="*/ 5 w 16"/>
                  <a:gd name="T41" fmla="*/ 6 h 8"/>
                  <a:gd name="T42" fmla="*/ 3 w 16"/>
                  <a:gd name="T43" fmla="*/ 8 h 8"/>
                  <a:gd name="T44" fmla="*/ 2 w 16"/>
                  <a:gd name="T45" fmla="*/ 7 h 8"/>
                  <a:gd name="T46" fmla="*/ 1 w 16"/>
                  <a:gd name="T47" fmla="*/ 6 h 8"/>
                  <a:gd name="T48" fmla="*/ 1 w 16"/>
                  <a:gd name="T49" fmla="*/ 6 h 8"/>
                  <a:gd name="T50" fmla="*/ 3 w 16"/>
                  <a:gd name="T51" fmla="*/ 4 h 8"/>
                  <a:gd name="T52" fmla="*/ 4 w 16"/>
                  <a:gd name="T53" fmla="*/ 3 h 8"/>
                  <a:gd name="T54" fmla="*/ 4 w 16"/>
                  <a:gd name="T55" fmla="*/ 2 h 8"/>
                  <a:gd name="T56" fmla="*/ 2 w 16"/>
                  <a:gd name="T57" fmla="*/ 4 h 8"/>
                  <a:gd name="T58" fmla="*/ 1 w 16"/>
                  <a:gd name="T59" fmla="*/ 5 h 8"/>
                  <a:gd name="T60" fmla="*/ 0 w 16"/>
                  <a:gd name="T61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" h="8">
                    <a:moveTo>
                      <a:pt x="16" y="5"/>
                    </a:moveTo>
                    <a:lnTo>
                      <a:pt x="15" y="5"/>
                    </a:lnTo>
                    <a:lnTo>
                      <a:pt x="13" y="4"/>
                    </a:lnTo>
                    <a:lnTo>
                      <a:pt x="12" y="5"/>
                    </a:lnTo>
                    <a:lnTo>
                      <a:pt x="11" y="5"/>
                    </a:lnTo>
                    <a:lnTo>
                      <a:pt x="10" y="5"/>
                    </a:lnTo>
                    <a:lnTo>
                      <a:pt x="12" y="3"/>
                    </a:lnTo>
                    <a:lnTo>
                      <a:pt x="13" y="1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2" y="1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7" y="5"/>
                    </a:lnTo>
                    <a:lnTo>
                      <a:pt x="6" y="5"/>
                    </a:lnTo>
                    <a:lnTo>
                      <a:pt x="5" y="6"/>
                    </a:lnTo>
                    <a:lnTo>
                      <a:pt x="3" y="8"/>
                    </a:lnTo>
                    <a:lnTo>
                      <a:pt x="2" y="7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3" y="4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0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18" name="Freeform 2354">
                <a:extLst>
                  <a:ext uri="{FF2B5EF4-FFF2-40B4-BE49-F238E27FC236}">
                    <a16:creationId xmlns:a16="http://schemas.microsoft.com/office/drawing/2014/main" id="{00000000-0008-0000-0300-00006A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" y="701"/>
                <a:ext cx="9" cy="3"/>
              </a:xfrm>
              <a:custGeom>
                <a:avLst/>
                <a:gdLst>
                  <a:gd name="T0" fmla="*/ 9 w 9"/>
                  <a:gd name="T1" fmla="*/ 0 h 3"/>
                  <a:gd name="T2" fmla="*/ 9 w 9"/>
                  <a:gd name="T3" fmla="*/ 1 h 3"/>
                  <a:gd name="T4" fmla="*/ 7 w 9"/>
                  <a:gd name="T5" fmla="*/ 1 h 3"/>
                  <a:gd name="T6" fmla="*/ 6 w 9"/>
                  <a:gd name="T7" fmla="*/ 1 h 3"/>
                  <a:gd name="T8" fmla="*/ 5 w 9"/>
                  <a:gd name="T9" fmla="*/ 1 h 3"/>
                  <a:gd name="T10" fmla="*/ 4 w 9"/>
                  <a:gd name="T11" fmla="*/ 2 h 3"/>
                  <a:gd name="T12" fmla="*/ 3 w 9"/>
                  <a:gd name="T13" fmla="*/ 2 h 3"/>
                  <a:gd name="T14" fmla="*/ 2 w 9"/>
                  <a:gd name="T15" fmla="*/ 3 h 3"/>
                  <a:gd name="T16" fmla="*/ 0 w 9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3">
                    <a:moveTo>
                      <a:pt x="9" y="0"/>
                    </a:moveTo>
                    <a:lnTo>
                      <a:pt x="9" y="1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0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19" name="Freeform 2355">
                <a:extLst>
                  <a:ext uri="{FF2B5EF4-FFF2-40B4-BE49-F238E27FC236}">
                    <a16:creationId xmlns:a16="http://schemas.microsoft.com/office/drawing/2014/main" id="{00000000-0008-0000-0300-00006B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" y="702"/>
                <a:ext cx="10" cy="3"/>
              </a:xfrm>
              <a:custGeom>
                <a:avLst/>
                <a:gdLst>
                  <a:gd name="T0" fmla="*/ 0 w 10"/>
                  <a:gd name="T1" fmla="*/ 3 h 3"/>
                  <a:gd name="T2" fmla="*/ 1 w 10"/>
                  <a:gd name="T3" fmla="*/ 2 h 3"/>
                  <a:gd name="T4" fmla="*/ 3 w 10"/>
                  <a:gd name="T5" fmla="*/ 0 h 3"/>
                  <a:gd name="T6" fmla="*/ 4 w 10"/>
                  <a:gd name="T7" fmla="*/ 0 h 3"/>
                  <a:gd name="T8" fmla="*/ 5 w 10"/>
                  <a:gd name="T9" fmla="*/ 0 h 3"/>
                  <a:gd name="T10" fmla="*/ 5 w 10"/>
                  <a:gd name="T11" fmla="*/ 0 h 3"/>
                  <a:gd name="T12" fmla="*/ 8 w 10"/>
                  <a:gd name="T13" fmla="*/ 0 h 3"/>
                  <a:gd name="T14" fmla="*/ 10 w 10"/>
                  <a:gd name="T15" fmla="*/ 1 h 3"/>
                  <a:gd name="T16" fmla="*/ 10 w 10"/>
                  <a:gd name="T1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lnTo>
                      <a:pt x="1" y="2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20" name="Freeform 2356">
                <a:extLst>
                  <a:ext uri="{FF2B5EF4-FFF2-40B4-BE49-F238E27FC236}">
                    <a16:creationId xmlns:a16="http://schemas.microsoft.com/office/drawing/2014/main" id="{00000000-0008-0000-0300-00006C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" y="703"/>
                <a:ext cx="3" cy="3"/>
              </a:xfrm>
              <a:custGeom>
                <a:avLst/>
                <a:gdLst>
                  <a:gd name="T0" fmla="*/ 0 w 3"/>
                  <a:gd name="T1" fmla="*/ 1 h 3"/>
                  <a:gd name="T2" fmla="*/ 0 w 3"/>
                  <a:gd name="T3" fmla="*/ 0 h 3"/>
                  <a:gd name="T4" fmla="*/ 2 w 3"/>
                  <a:gd name="T5" fmla="*/ 1 h 3"/>
                  <a:gd name="T6" fmla="*/ 3 w 3"/>
                  <a:gd name="T7" fmla="*/ 3 h 3"/>
                  <a:gd name="T8" fmla="*/ 3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3"/>
                    </a:lnTo>
                    <a:lnTo>
                      <a:pt x="3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21" name="Freeform 2357">
                <a:extLst>
                  <a:ext uri="{FF2B5EF4-FFF2-40B4-BE49-F238E27FC236}">
                    <a16:creationId xmlns:a16="http://schemas.microsoft.com/office/drawing/2014/main" id="{00000000-0008-0000-0300-00006D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" y="705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1 w 3"/>
                  <a:gd name="T3" fmla="*/ 2 h 3"/>
                  <a:gd name="T4" fmla="*/ 2 w 3"/>
                  <a:gd name="T5" fmla="*/ 3 h 3"/>
                  <a:gd name="T6" fmla="*/ 2 w 3"/>
                  <a:gd name="T7" fmla="*/ 2 h 3"/>
                  <a:gd name="T8" fmla="*/ 2 w 3"/>
                  <a:gd name="T9" fmla="*/ 2 h 3"/>
                  <a:gd name="T10" fmla="*/ 3 w 3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1" y="2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22" name="Freeform 2358">
                <a:extLst>
                  <a:ext uri="{FF2B5EF4-FFF2-40B4-BE49-F238E27FC236}">
                    <a16:creationId xmlns:a16="http://schemas.microsoft.com/office/drawing/2014/main" id="{00000000-0008-0000-0300-00006E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" y="70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23" name="Freeform 2359">
                <a:extLst>
                  <a:ext uri="{FF2B5EF4-FFF2-40B4-BE49-F238E27FC236}">
                    <a16:creationId xmlns:a16="http://schemas.microsoft.com/office/drawing/2014/main" id="{00000000-0008-0000-0300-00006F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" y="705"/>
                <a:ext cx="2" cy="5"/>
              </a:xfrm>
              <a:custGeom>
                <a:avLst/>
                <a:gdLst>
                  <a:gd name="T0" fmla="*/ 2 w 2"/>
                  <a:gd name="T1" fmla="*/ 3 h 5"/>
                  <a:gd name="T2" fmla="*/ 1 w 2"/>
                  <a:gd name="T3" fmla="*/ 5 h 5"/>
                  <a:gd name="T4" fmla="*/ 0 w 2"/>
                  <a:gd name="T5" fmla="*/ 5 h 5"/>
                  <a:gd name="T6" fmla="*/ 0 w 2"/>
                  <a:gd name="T7" fmla="*/ 4 h 5"/>
                  <a:gd name="T8" fmla="*/ 0 w 2"/>
                  <a:gd name="T9" fmla="*/ 4 h 5"/>
                  <a:gd name="T10" fmla="*/ 0 w 2"/>
                  <a:gd name="T11" fmla="*/ 3 h 5"/>
                  <a:gd name="T12" fmla="*/ 0 w 2"/>
                  <a:gd name="T13" fmla="*/ 1 h 5"/>
                  <a:gd name="T14" fmla="*/ 0 w 2"/>
                  <a:gd name="T15" fmla="*/ 0 h 5"/>
                  <a:gd name="T16" fmla="*/ 1 w 2"/>
                  <a:gd name="T1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5">
                    <a:moveTo>
                      <a:pt x="2" y="3"/>
                    </a:moveTo>
                    <a:lnTo>
                      <a:pt x="1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24" name="Freeform 2360">
                <a:extLst>
                  <a:ext uri="{FF2B5EF4-FFF2-40B4-BE49-F238E27FC236}">
                    <a16:creationId xmlns:a16="http://schemas.microsoft.com/office/drawing/2014/main" id="{00000000-0008-0000-0300-000070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" y="704"/>
                <a:ext cx="15" cy="12"/>
              </a:xfrm>
              <a:custGeom>
                <a:avLst/>
                <a:gdLst>
                  <a:gd name="T0" fmla="*/ 0 w 15"/>
                  <a:gd name="T1" fmla="*/ 12 h 12"/>
                  <a:gd name="T2" fmla="*/ 0 w 15"/>
                  <a:gd name="T3" fmla="*/ 12 h 12"/>
                  <a:gd name="T4" fmla="*/ 2 w 15"/>
                  <a:gd name="T5" fmla="*/ 11 h 12"/>
                  <a:gd name="T6" fmla="*/ 3 w 15"/>
                  <a:gd name="T7" fmla="*/ 10 h 12"/>
                  <a:gd name="T8" fmla="*/ 3 w 15"/>
                  <a:gd name="T9" fmla="*/ 9 h 12"/>
                  <a:gd name="T10" fmla="*/ 4 w 15"/>
                  <a:gd name="T11" fmla="*/ 7 h 12"/>
                  <a:gd name="T12" fmla="*/ 6 w 15"/>
                  <a:gd name="T13" fmla="*/ 6 h 12"/>
                  <a:gd name="T14" fmla="*/ 8 w 15"/>
                  <a:gd name="T15" fmla="*/ 5 h 12"/>
                  <a:gd name="T16" fmla="*/ 8 w 15"/>
                  <a:gd name="T17" fmla="*/ 4 h 12"/>
                  <a:gd name="T18" fmla="*/ 8 w 15"/>
                  <a:gd name="T19" fmla="*/ 3 h 12"/>
                  <a:gd name="T20" fmla="*/ 9 w 15"/>
                  <a:gd name="T21" fmla="*/ 3 h 12"/>
                  <a:gd name="T22" fmla="*/ 9 w 15"/>
                  <a:gd name="T23" fmla="*/ 3 h 12"/>
                  <a:gd name="T24" fmla="*/ 11 w 15"/>
                  <a:gd name="T25" fmla="*/ 3 h 12"/>
                  <a:gd name="T26" fmla="*/ 13 w 15"/>
                  <a:gd name="T27" fmla="*/ 3 h 12"/>
                  <a:gd name="T28" fmla="*/ 13 w 15"/>
                  <a:gd name="T29" fmla="*/ 1 h 12"/>
                  <a:gd name="T30" fmla="*/ 15 w 15"/>
                  <a:gd name="T3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" h="12">
                    <a:moveTo>
                      <a:pt x="0" y="12"/>
                    </a:moveTo>
                    <a:lnTo>
                      <a:pt x="0" y="12"/>
                    </a:lnTo>
                    <a:lnTo>
                      <a:pt x="2" y="11"/>
                    </a:lnTo>
                    <a:lnTo>
                      <a:pt x="3" y="10"/>
                    </a:lnTo>
                    <a:lnTo>
                      <a:pt x="3" y="9"/>
                    </a:lnTo>
                    <a:lnTo>
                      <a:pt x="4" y="7"/>
                    </a:lnTo>
                    <a:lnTo>
                      <a:pt x="6" y="6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3" y="1"/>
                    </a:lnTo>
                    <a:lnTo>
                      <a:pt x="15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25" name="Freeform 2361">
                <a:extLst>
                  <a:ext uri="{FF2B5EF4-FFF2-40B4-BE49-F238E27FC236}">
                    <a16:creationId xmlns:a16="http://schemas.microsoft.com/office/drawing/2014/main" id="{00000000-0008-0000-0300-000071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" y="700"/>
                <a:ext cx="14" cy="16"/>
              </a:xfrm>
              <a:custGeom>
                <a:avLst/>
                <a:gdLst>
                  <a:gd name="T0" fmla="*/ 14 w 14"/>
                  <a:gd name="T1" fmla="*/ 4 h 16"/>
                  <a:gd name="T2" fmla="*/ 12 w 14"/>
                  <a:gd name="T3" fmla="*/ 5 h 16"/>
                  <a:gd name="T4" fmla="*/ 12 w 14"/>
                  <a:gd name="T5" fmla="*/ 5 h 16"/>
                  <a:gd name="T6" fmla="*/ 11 w 14"/>
                  <a:gd name="T7" fmla="*/ 3 h 16"/>
                  <a:gd name="T8" fmla="*/ 11 w 14"/>
                  <a:gd name="T9" fmla="*/ 2 h 16"/>
                  <a:gd name="T10" fmla="*/ 11 w 14"/>
                  <a:gd name="T11" fmla="*/ 0 h 16"/>
                  <a:gd name="T12" fmla="*/ 10 w 14"/>
                  <a:gd name="T13" fmla="*/ 0 h 16"/>
                  <a:gd name="T14" fmla="*/ 10 w 14"/>
                  <a:gd name="T15" fmla="*/ 3 h 16"/>
                  <a:gd name="T16" fmla="*/ 11 w 14"/>
                  <a:gd name="T17" fmla="*/ 4 h 16"/>
                  <a:gd name="T18" fmla="*/ 11 w 14"/>
                  <a:gd name="T19" fmla="*/ 5 h 16"/>
                  <a:gd name="T20" fmla="*/ 12 w 14"/>
                  <a:gd name="T21" fmla="*/ 6 h 16"/>
                  <a:gd name="T22" fmla="*/ 9 w 14"/>
                  <a:gd name="T23" fmla="*/ 6 h 16"/>
                  <a:gd name="T24" fmla="*/ 8 w 14"/>
                  <a:gd name="T25" fmla="*/ 6 h 16"/>
                  <a:gd name="T26" fmla="*/ 9 w 14"/>
                  <a:gd name="T27" fmla="*/ 8 h 16"/>
                  <a:gd name="T28" fmla="*/ 9 w 14"/>
                  <a:gd name="T29" fmla="*/ 9 h 16"/>
                  <a:gd name="T30" fmla="*/ 8 w 14"/>
                  <a:gd name="T31" fmla="*/ 9 h 16"/>
                  <a:gd name="T32" fmla="*/ 8 w 14"/>
                  <a:gd name="T33" fmla="*/ 9 h 16"/>
                  <a:gd name="T34" fmla="*/ 8 w 14"/>
                  <a:gd name="T35" fmla="*/ 10 h 16"/>
                  <a:gd name="T36" fmla="*/ 8 w 14"/>
                  <a:gd name="T37" fmla="*/ 12 h 16"/>
                  <a:gd name="T38" fmla="*/ 7 w 14"/>
                  <a:gd name="T39" fmla="*/ 14 h 16"/>
                  <a:gd name="T40" fmla="*/ 6 w 14"/>
                  <a:gd name="T41" fmla="*/ 14 h 16"/>
                  <a:gd name="T42" fmla="*/ 3 w 14"/>
                  <a:gd name="T43" fmla="*/ 11 h 16"/>
                  <a:gd name="T44" fmla="*/ 3 w 14"/>
                  <a:gd name="T45" fmla="*/ 12 h 16"/>
                  <a:gd name="T46" fmla="*/ 3 w 14"/>
                  <a:gd name="T47" fmla="*/ 12 h 16"/>
                  <a:gd name="T48" fmla="*/ 2 w 14"/>
                  <a:gd name="T49" fmla="*/ 14 h 16"/>
                  <a:gd name="T50" fmla="*/ 0 w 14"/>
                  <a:gd name="T5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" h="16">
                    <a:moveTo>
                      <a:pt x="14" y="4"/>
                    </a:moveTo>
                    <a:lnTo>
                      <a:pt x="12" y="5"/>
                    </a:lnTo>
                    <a:lnTo>
                      <a:pt x="12" y="5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10" y="3"/>
                    </a:lnTo>
                    <a:lnTo>
                      <a:pt x="11" y="4"/>
                    </a:lnTo>
                    <a:lnTo>
                      <a:pt x="11" y="5"/>
                    </a:lnTo>
                    <a:lnTo>
                      <a:pt x="12" y="6"/>
                    </a:lnTo>
                    <a:lnTo>
                      <a:pt x="9" y="6"/>
                    </a:lnTo>
                    <a:lnTo>
                      <a:pt x="8" y="6"/>
                    </a:lnTo>
                    <a:lnTo>
                      <a:pt x="9" y="8"/>
                    </a:lnTo>
                    <a:lnTo>
                      <a:pt x="9" y="9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8" y="10"/>
                    </a:lnTo>
                    <a:lnTo>
                      <a:pt x="8" y="12"/>
                    </a:lnTo>
                    <a:lnTo>
                      <a:pt x="7" y="14"/>
                    </a:lnTo>
                    <a:lnTo>
                      <a:pt x="6" y="14"/>
                    </a:lnTo>
                    <a:lnTo>
                      <a:pt x="3" y="1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2" y="14"/>
                    </a:lnTo>
                    <a:lnTo>
                      <a:pt x="0" y="16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26" name="Line 2362">
                <a:extLst>
                  <a:ext uri="{FF2B5EF4-FFF2-40B4-BE49-F238E27FC236}">
                    <a16:creationId xmlns:a16="http://schemas.microsoft.com/office/drawing/2014/main" id="{00000000-0008-0000-0300-00007200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" y="716"/>
                <a:ext cx="2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27" name="Freeform 2363">
                <a:extLst>
                  <a:ext uri="{FF2B5EF4-FFF2-40B4-BE49-F238E27FC236}">
                    <a16:creationId xmlns:a16="http://schemas.microsoft.com/office/drawing/2014/main" id="{00000000-0008-0000-0300-000073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" y="716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0 w 2"/>
                  <a:gd name="T3" fmla="*/ 1 h 1"/>
                  <a:gd name="T4" fmla="*/ 1 w 2"/>
                  <a:gd name="T5" fmla="*/ 0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28" name="Freeform 2364">
                <a:extLst>
                  <a:ext uri="{FF2B5EF4-FFF2-40B4-BE49-F238E27FC236}">
                    <a16:creationId xmlns:a16="http://schemas.microsoft.com/office/drawing/2014/main" id="{00000000-0008-0000-0300-000074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" y="716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29" name="Freeform 2365">
                <a:extLst>
                  <a:ext uri="{FF2B5EF4-FFF2-40B4-BE49-F238E27FC236}">
                    <a16:creationId xmlns:a16="http://schemas.microsoft.com/office/drawing/2014/main" id="{00000000-0008-0000-0300-000075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" y="701"/>
                <a:ext cx="18" cy="17"/>
              </a:xfrm>
              <a:custGeom>
                <a:avLst/>
                <a:gdLst>
                  <a:gd name="T0" fmla="*/ 18 w 18"/>
                  <a:gd name="T1" fmla="*/ 15 h 17"/>
                  <a:gd name="T2" fmla="*/ 18 w 18"/>
                  <a:gd name="T3" fmla="*/ 14 h 17"/>
                  <a:gd name="T4" fmla="*/ 18 w 18"/>
                  <a:gd name="T5" fmla="*/ 14 h 17"/>
                  <a:gd name="T6" fmla="*/ 18 w 18"/>
                  <a:gd name="T7" fmla="*/ 14 h 17"/>
                  <a:gd name="T8" fmla="*/ 14 w 18"/>
                  <a:gd name="T9" fmla="*/ 15 h 17"/>
                  <a:gd name="T10" fmla="*/ 13 w 18"/>
                  <a:gd name="T11" fmla="*/ 15 h 17"/>
                  <a:gd name="T12" fmla="*/ 12 w 18"/>
                  <a:gd name="T13" fmla="*/ 16 h 17"/>
                  <a:gd name="T14" fmla="*/ 10 w 18"/>
                  <a:gd name="T15" fmla="*/ 16 h 17"/>
                  <a:gd name="T16" fmla="*/ 10 w 18"/>
                  <a:gd name="T17" fmla="*/ 16 h 17"/>
                  <a:gd name="T18" fmla="*/ 10 w 18"/>
                  <a:gd name="T19" fmla="*/ 15 h 17"/>
                  <a:gd name="T20" fmla="*/ 10 w 18"/>
                  <a:gd name="T21" fmla="*/ 13 h 17"/>
                  <a:gd name="T22" fmla="*/ 12 w 18"/>
                  <a:gd name="T23" fmla="*/ 12 h 17"/>
                  <a:gd name="T24" fmla="*/ 13 w 18"/>
                  <a:gd name="T25" fmla="*/ 12 h 17"/>
                  <a:gd name="T26" fmla="*/ 15 w 18"/>
                  <a:gd name="T27" fmla="*/ 12 h 17"/>
                  <a:gd name="T28" fmla="*/ 15 w 18"/>
                  <a:gd name="T29" fmla="*/ 11 h 17"/>
                  <a:gd name="T30" fmla="*/ 12 w 18"/>
                  <a:gd name="T31" fmla="*/ 11 h 17"/>
                  <a:gd name="T32" fmla="*/ 13 w 18"/>
                  <a:gd name="T33" fmla="*/ 9 h 17"/>
                  <a:gd name="T34" fmla="*/ 12 w 18"/>
                  <a:gd name="T35" fmla="*/ 9 h 17"/>
                  <a:gd name="T36" fmla="*/ 13 w 18"/>
                  <a:gd name="T37" fmla="*/ 7 h 17"/>
                  <a:gd name="T38" fmla="*/ 13 w 18"/>
                  <a:gd name="T39" fmla="*/ 7 h 17"/>
                  <a:gd name="T40" fmla="*/ 14 w 18"/>
                  <a:gd name="T41" fmla="*/ 6 h 17"/>
                  <a:gd name="T42" fmla="*/ 14 w 18"/>
                  <a:gd name="T43" fmla="*/ 5 h 17"/>
                  <a:gd name="T44" fmla="*/ 15 w 18"/>
                  <a:gd name="T45" fmla="*/ 4 h 17"/>
                  <a:gd name="T46" fmla="*/ 15 w 18"/>
                  <a:gd name="T47" fmla="*/ 3 h 17"/>
                  <a:gd name="T48" fmla="*/ 17 w 18"/>
                  <a:gd name="T49" fmla="*/ 3 h 17"/>
                  <a:gd name="T50" fmla="*/ 18 w 18"/>
                  <a:gd name="T51" fmla="*/ 2 h 17"/>
                  <a:gd name="T52" fmla="*/ 17 w 18"/>
                  <a:gd name="T53" fmla="*/ 1 h 17"/>
                  <a:gd name="T54" fmla="*/ 17 w 18"/>
                  <a:gd name="T55" fmla="*/ 0 h 17"/>
                  <a:gd name="T56" fmla="*/ 16 w 18"/>
                  <a:gd name="T57" fmla="*/ 1 h 17"/>
                  <a:gd name="T58" fmla="*/ 16 w 18"/>
                  <a:gd name="T59" fmla="*/ 2 h 17"/>
                  <a:gd name="T60" fmla="*/ 14 w 18"/>
                  <a:gd name="T61" fmla="*/ 2 h 17"/>
                  <a:gd name="T62" fmla="*/ 13 w 18"/>
                  <a:gd name="T63" fmla="*/ 5 h 17"/>
                  <a:gd name="T64" fmla="*/ 11 w 18"/>
                  <a:gd name="T65" fmla="*/ 7 h 17"/>
                  <a:gd name="T66" fmla="*/ 11 w 18"/>
                  <a:gd name="T67" fmla="*/ 8 h 17"/>
                  <a:gd name="T68" fmla="*/ 10 w 18"/>
                  <a:gd name="T69" fmla="*/ 8 h 17"/>
                  <a:gd name="T70" fmla="*/ 10 w 18"/>
                  <a:gd name="T71" fmla="*/ 9 h 17"/>
                  <a:gd name="T72" fmla="*/ 10 w 18"/>
                  <a:gd name="T73" fmla="*/ 9 h 17"/>
                  <a:gd name="T74" fmla="*/ 9 w 18"/>
                  <a:gd name="T75" fmla="*/ 11 h 17"/>
                  <a:gd name="T76" fmla="*/ 9 w 18"/>
                  <a:gd name="T77" fmla="*/ 13 h 17"/>
                  <a:gd name="T78" fmla="*/ 8 w 18"/>
                  <a:gd name="T79" fmla="*/ 13 h 17"/>
                  <a:gd name="T80" fmla="*/ 8 w 18"/>
                  <a:gd name="T81" fmla="*/ 13 h 17"/>
                  <a:gd name="T82" fmla="*/ 7 w 18"/>
                  <a:gd name="T83" fmla="*/ 14 h 17"/>
                  <a:gd name="T84" fmla="*/ 6 w 18"/>
                  <a:gd name="T85" fmla="*/ 14 h 17"/>
                  <a:gd name="T86" fmla="*/ 6 w 18"/>
                  <a:gd name="T87" fmla="*/ 15 h 17"/>
                  <a:gd name="T88" fmla="*/ 5 w 18"/>
                  <a:gd name="T89" fmla="*/ 17 h 17"/>
                  <a:gd name="T90" fmla="*/ 5 w 18"/>
                  <a:gd name="T91" fmla="*/ 15 h 17"/>
                  <a:gd name="T92" fmla="*/ 4 w 18"/>
                  <a:gd name="T93" fmla="*/ 15 h 17"/>
                  <a:gd name="T94" fmla="*/ 3 w 18"/>
                  <a:gd name="T95" fmla="*/ 14 h 17"/>
                  <a:gd name="T96" fmla="*/ 2 w 18"/>
                  <a:gd name="T97" fmla="*/ 13 h 17"/>
                  <a:gd name="T98" fmla="*/ 3 w 18"/>
                  <a:gd name="T99" fmla="*/ 12 h 17"/>
                  <a:gd name="T100" fmla="*/ 3 w 18"/>
                  <a:gd name="T101" fmla="*/ 11 h 17"/>
                  <a:gd name="T102" fmla="*/ 3 w 18"/>
                  <a:gd name="T103" fmla="*/ 10 h 17"/>
                  <a:gd name="T104" fmla="*/ 1 w 18"/>
                  <a:gd name="T105" fmla="*/ 11 h 17"/>
                  <a:gd name="T106" fmla="*/ 0 w 18"/>
                  <a:gd name="T107" fmla="*/ 11 h 17"/>
                  <a:gd name="T108" fmla="*/ 0 w 18"/>
                  <a:gd name="T109" fmla="*/ 10 h 17"/>
                  <a:gd name="T110" fmla="*/ 0 w 18"/>
                  <a:gd name="T111" fmla="*/ 9 h 17"/>
                  <a:gd name="T112" fmla="*/ 1 w 18"/>
                  <a:gd name="T113" fmla="*/ 9 h 17"/>
                  <a:gd name="T114" fmla="*/ 2 w 18"/>
                  <a:gd name="T115" fmla="*/ 9 h 17"/>
                  <a:gd name="T116" fmla="*/ 2 w 18"/>
                  <a:gd name="T117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8" h="17">
                    <a:moveTo>
                      <a:pt x="18" y="15"/>
                    </a:moveTo>
                    <a:lnTo>
                      <a:pt x="18" y="14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4" y="15"/>
                    </a:lnTo>
                    <a:lnTo>
                      <a:pt x="13" y="15"/>
                    </a:lnTo>
                    <a:lnTo>
                      <a:pt x="12" y="16"/>
                    </a:lnTo>
                    <a:lnTo>
                      <a:pt x="10" y="16"/>
                    </a:lnTo>
                    <a:lnTo>
                      <a:pt x="10" y="16"/>
                    </a:lnTo>
                    <a:lnTo>
                      <a:pt x="10" y="15"/>
                    </a:lnTo>
                    <a:lnTo>
                      <a:pt x="10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5" y="12"/>
                    </a:lnTo>
                    <a:lnTo>
                      <a:pt x="15" y="11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2" y="9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5" y="4"/>
                    </a:lnTo>
                    <a:lnTo>
                      <a:pt x="15" y="3"/>
                    </a:lnTo>
                    <a:lnTo>
                      <a:pt x="17" y="3"/>
                    </a:lnTo>
                    <a:lnTo>
                      <a:pt x="18" y="2"/>
                    </a:lnTo>
                    <a:lnTo>
                      <a:pt x="17" y="1"/>
                    </a:lnTo>
                    <a:lnTo>
                      <a:pt x="17" y="0"/>
                    </a:lnTo>
                    <a:lnTo>
                      <a:pt x="16" y="1"/>
                    </a:lnTo>
                    <a:lnTo>
                      <a:pt x="16" y="2"/>
                    </a:lnTo>
                    <a:lnTo>
                      <a:pt x="14" y="2"/>
                    </a:lnTo>
                    <a:lnTo>
                      <a:pt x="13" y="5"/>
                    </a:lnTo>
                    <a:lnTo>
                      <a:pt x="11" y="7"/>
                    </a:lnTo>
                    <a:lnTo>
                      <a:pt x="11" y="8"/>
                    </a:lnTo>
                    <a:lnTo>
                      <a:pt x="10" y="8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9" y="11"/>
                    </a:lnTo>
                    <a:lnTo>
                      <a:pt x="9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7" y="14"/>
                    </a:lnTo>
                    <a:lnTo>
                      <a:pt x="6" y="14"/>
                    </a:lnTo>
                    <a:lnTo>
                      <a:pt x="6" y="15"/>
                    </a:lnTo>
                    <a:lnTo>
                      <a:pt x="5" y="17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3" y="12"/>
                    </a:lnTo>
                    <a:lnTo>
                      <a:pt x="3" y="11"/>
                    </a:lnTo>
                    <a:lnTo>
                      <a:pt x="3" y="10"/>
                    </a:lnTo>
                    <a:lnTo>
                      <a:pt x="1" y="11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2" y="9"/>
                    </a:lnTo>
                    <a:lnTo>
                      <a:pt x="2" y="8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30" name="Freeform 2366">
                <a:extLst>
                  <a:ext uri="{FF2B5EF4-FFF2-40B4-BE49-F238E27FC236}">
                    <a16:creationId xmlns:a16="http://schemas.microsoft.com/office/drawing/2014/main" id="{00000000-0008-0000-0300-000076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" y="716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3 h 3"/>
                  <a:gd name="T4" fmla="*/ 0 w 2"/>
                  <a:gd name="T5" fmla="*/ 0 h 3"/>
                  <a:gd name="T6" fmla="*/ 1 w 2"/>
                  <a:gd name="T7" fmla="*/ 0 h 3"/>
                  <a:gd name="T8" fmla="*/ 2 w 2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31" name="Freeform 2367">
                <a:extLst>
                  <a:ext uri="{FF2B5EF4-FFF2-40B4-BE49-F238E27FC236}">
                    <a16:creationId xmlns:a16="http://schemas.microsoft.com/office/drawing/2014/main" id="{00000000-0008-0000-0300-000077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" y="717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1 h 3"/>
                  <a:gd name="T4" fmla="*/ 0 w 3"/>
                  <a:gd name="T5" fmla="*/ 1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2" y="1"/>
                    </a:lnTo>
                    <a:lnTo>
                      <a:pt x="0" y="1"/>
                    </a:lnTo>
                    <a:lnTo>
                      <a:pt x="0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32" name="Freeform 2368">
                <a:extLst>
                  <a:ext uri="{FF2B5EF4-FFF2-40B4-BE49-F238E27FC236}">
                    <a16:creationId xmlns:a16="http://schemas.microsoft.com/office/drawing/2014/main" id="{00000000-0008-0000-0300-000078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" y="706"/>
                <a:ext cx="6" cy="16"/>
              </a:xfrm>
              <a:custGeom>
                <a:avLst/>
                <a:gdLst>
                  <a:gd name="T0" fmla="*/ 6 w 6"/>
                  <a:gd name="T1" fmla="*/ 0 h 16"/>
                  <a:gd name="T2" fmla="*/ 5 w 6"/>
                  <a:gd name="T3" fmla="*/ 3 h 16"/>
                  <a:gd name="T4" fmla="*/ 3 w 6"/>
                  <a:gd name="T5" fmla="*/ 6 h 16"/>
                  <a:gd name="T6" fmla="*/ 3 w 6"/>
                  <a:gd name="T7" fmla="*/ 8 h 16"/>
                  <a:gd name="T8" fmla="*/ 2 w 6"/>
                  <a:gd name="T9" fmla="*/ 10 h 16"/>
                  <a:gd name="T10" fmla="*/ 1 w 6"/>
                  <a:gd name="T11" fmla="*/ 12 h 16"/>
                  <a:gd name="T12" fmla="*/ 1 w 6"/>
                  <a:gd name="T13" fmla="*/ 14 h 16"/>
                  <a:gd name="T14" fmla="*/ 1 w 6"/>
                  <a:gd name="T15" fmla="*/ 14 h 16"/>
                  <a:gd name="T16" fmla="*/ 0 w 6"/>
                  <a:gd name="T1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6">
                    <a:moveTo>
                      <a:pt x="6" y="0"/>
                    </a:moveTo>
                    <a:lnTo>
                      <a:pt x="5" y="3"/>
                    </a:lnTo>
                    <a:lnTo>
                      <a:pt x="3" y="6"/>
                    </a:lnTo>
                    <a:lnTo>
                      <a:pt x="3" y="8"/>
                    </a:lnTo>
                    <a:lnTo>
                      <a:pt x="2" y="10"/>
                    </a:lnTo>
                    <a:lnTo>
                      <a:pt x="1" y="12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0" y="16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33" name="Freeform 2369">
                <a:extLst>
                  <a:ext uri="{FF2B5EF4-FFF2-40B4-BE49-F238E27FC236}">
                    <a16:creationId xmlns:a16="http://schemas.microsoft.com/office/drawing/2014/main" id="{00000000-0008-0000-0300-000079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" y="717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5 h 5"/>
                  <a:gd name="T4" fmla="*/ 1 w 2"/>
                  <a:gd name="T5" fmla="*/ 3 h 5"/>
                  <a:gd name="T6" fmla="*/ 1 w 2"/>
                  <a:gd name="T7" fmla="*/ 3 h 5"/>
                  <a:gd name="T8" fmla="*/ 0 w 2"/>
                  <a:gd name="T9" fmla="*/ 0 h 5"/>
                  <a:gd name="T10" fmla="*/ 0 w 2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2" y="5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34" name="Freeform 2370">
                <a:extLst>
                  <a:ext uri="{FF2B5EF4-FFF2-40B4-BE49-F238E27FC236}">
                    <a16:creationId xmlns:a16="http://schemas.microsoft.com/office/drawing/2014/main" id="{00000000-0008-0000-0300-00007A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" y="719"/>
                <a:ext cx="5" cy="4"/>
              </a:xfrm>
              <a:custGeom>
                <a:avLst/>
                <a:gdLst>
                  <a:gd name="T0" fmla="*/ 4 w 5"/>
                  <a:gd name="T1" fmla="*/ 2 h 4"/>
                  <a:gd name="T2" fmla="*/ 5 w 5"/>
                  <a:gd name="T3" fmla="*/ 1 h 4"/>
                  <a:gd name="T4" fmla="*/ 4 w 5"/>
                  <a:gd name="T5" fmla="*/ 0 h 4"/>
                  <a:gd name="T6" fmla="*/ 3 w 5"/>
                  <a:gd name="T7" fmla="*/ 1 h 4"/>
                  <a:gd name="T8" fmla="*/ 3 w 5"/>
                  <a:gd name="T9" fmla="*/ 2 h 4"/>
                  <a:gd name="T10" fmla="*/ 0 w 5"/>
                  <a:gd name="T11" fmla="*/ 4 h 4"/>
                  <a:gd name="T12" fmla="*/ 0 w 5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4" y="2"/>
                    </a:moveTo>
                    <a:lnTo>
                      <a:pt x="5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0" y="4"/>
                    </a:lnTo>
                    <a:lnTo>
                      <a:pt x="0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35" name="Freeform 2371">
                <a:extLst>
                  <a:ext uri="{FF2B5EF4-FFF2-40B4-BE49-F238E27FC236}">
                    <a16:creationId xmlns:a16="http://schemas.microsoft.com/office/drawing/2014/main" id="{00000000-0008-0000-0300-00007B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" y="721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1" y="2"/>
                    </a:lnTo>
                    <a:lnTo>
                      <a:pt x="2" y="1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36" name="Freeform 2372">
                <a:extLst>
                  <a:ext uri="{FF2B5EF4-FFF2-40B4-BE49-F238E27FC236}">
                    <a16:creationId xmlns:a16="http://schemas.microsoft.com/office/drawing/2014/main" id="{00000000-0008-0000-0300-00007C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" y="718"/>
                <a:ext cx="3" cy="6"/>
              </a:xfrm>
              <a:custGeom>
                <a:avLst/>
                <a:gdLst>
                  <a:gd name="T0" fmla="*/ 0 w 3"/>
                  <a:gd name="T1" fmla="*/ 6 h 6"/>
                  <a:gd name="T2" fmla="*/ 2 w 3"/>
                  <a:gd name="T3" fmla="*/ 4 h 6"/>
                  <a:gd name="T4" fmla="*/ 3 w 3"/>
                  <a:gd name="T5" fmla="*/ 3 h 6"/>
                  <a:gd name="T6" fmla="*/ 3 w 3"/>
                  <a:gd name="T7" fmla="*/ 2 h 6"/>
                  <a:gd name="T8" fmla="*/ 3 w 3"/>
                  <a:gd name="T9" fmla="*/ 2 h 6"/>
                  <a:gd name="T10" fmla="*/ 3 w 3"/>
                  <a:gd name="T11" fmla="*/ 2 h 6"/>
                  <a:gd name="T12" fmla="*/ 3 w 3"/>
                  <a:gd name="T13" fmla="*/ 1 h 6"/>
                  <a:gd name="T14" fmla="*/ 2 w 3"/>
                  <a:gd name="T15" fmla="*/ 1 h 6"/>
                  <a:gd name="T16" fmla="*/ 2 w 3"/>
                  <a:gd name="T17" fmla="*/ 0 h 6"/>
                  <a:gd name="T18" fmla="*/ 1 w 3"/>
                  <a:gd name="T19" fmla="*/ 0 h 6"/>
                  <a:gd name="T20" fmla="*/ 0 w 3"/>
                  <a:gd name="T2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6">
                    <a:moveTo>
                      <a:pt x="0" y="6"/>
                    </a:moveTo>
                    <a:lnTo>
                      <a:pt x="2" y="4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37" name="Freeform 2373">
                <a:extLst>
                  <a:ext uri="{FF2B5EF4-FFF2-40B4-BE49-F238E27FC236}">
                    <a16:creationId xmlns:a16="http://schemas.microsoft.com/office/drawing/2014/main" id="{00000000-0008-0000-0300-00007D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" y="723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38" name="Freeform 2374">
                <a:extLst>
                  <a:ext uri="{FF2B5EF4-FFF2-40B4-BE49-F238E27FC236}">
                    <a16:creationId xmlns:a16="http://schemas.microsoft.com/office/drawing/2014/main" id="{00000000-0008-0000-0300-00007E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" y="724"/>
                <a:ext cx="4" cy="0"/>
              </a:xfrm>
              <a:custGeom>
                <a:avLst/>
                <a:gdLst>
                  <a:gd name="T0" fmla="*/ 0 w 4"/>
                  <a:gd name="T1" fmla="*/ 2 w 4"/>
                  <a:gd name="T2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39" name="Freeform 2375">
                <a:extLst>
                  <a:ext uri="{FF2B5EF4-FFF2-40B4-BE49-F238E27FC236}">
                    <a16:creationId xmlns:a16="http://schemas.microsoft.com/office/drawing/2014/main" id="{00000000-0008-0000-0300-00007F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" y="719"/>
                <a:ext cx="1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1 h 5"/>
                  <a:gd name="T4" fmla="*/ 1 w 1"/>
                  <a:gd name="T5" fmla="*/ 5 h 5"/>
                  <a:gd name="T6" fmla="*/ 1 w 1"/>
                  <a:gd name="T7" fmla="*/ 5 h 5"/>
                  <a:gd name="T8" fmla="*/ 1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lnTo>
                      <a:pt x="0" y="1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40" name="Freeform 2376">
                <a:extLst>
                  <a:ext uri="{FF2B5EF4-FFF2-40B4-BE49-F238E27FC236}">
                    <a16:creationId xmlns:a16="http://schemas.microsoft.com/office/drawing/2014/main" id="{00000000-0008-0000-0300-000080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" y="722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0 w 1"/>
                  <a:gd name="T5" fmla="*/ 2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41" name="Freeform 2377">
                <a:extLst>
                  <a:ext uri="{FF2B5EF4-FFF2-40B4-BE49-F238E27FC236}">
                    <a16:creationId xmlns:a16="http://schemas.microsoft.com/office/drawing/2014/main" id="{00000000-0008-0000-0300-000081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" y="718"/>
                <a:ext cx="3" cy="7"/>
              </a:xfrm>
              <a:custGeom>
                <a:avLst/>
                <a:gdLst>
                  <a:gd name="T0" fmla="*/ 3 w 3"/>
                  <a:gd name="T1" fmla="*/ 1 h 7"/>
                  <a:gd name="T2" fmla="*/ 2 w 3"/>
                  <a:gd name="T3" fmla="*/ 0 h 7"/>
                  <a:gd name="T4" fmla="*/ 1 w 3"/>
                  <a:gd name="T5" fmla="*/ 0 h 7"/>
                  <a:gd name="T6" fmla="*/ 0 w 3"/>
                  <a:gd name="T7" fmla="*/ 3 h 7"/>
                  <a:gd name="T8" fmla="*/ 0 w 3"/>
                  <a:gd name="T9" fmla="*/ 6 h 7"/>
                  <a:gd name="T10" fmla="*/ 1 w 3"/>
                  <a:gd name="T1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7">
                    <a:moveTo>
                      <a:pt x="3" y="1"/>
                    </a:moveTo>
                    <a:lnTo>
                      <a:pt x="2" y="0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1" y="7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42" name="Freeform 2378">
                <a:extLst>
                  <a:ext uri="{FF2B5EF4-FFF2-40B4-BE49-F238E27FC236}">
                    <a16:creationId xmlns:a16="http://schemas.microsoft.com/office/drawing/2014/main" id="{00000000-0008-0000-0300-000082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" y="719"/>
                <a:ext cx="3" cy="7"/>
              </a:xfrm>
              <a:custGeom>
                <a:avLst/>
                <a:gdLst>
                  <a:gd name="T0" fmla="*/ 0 w 3"/>
                  <a:gd name="T1" fmla="*/ 6 h 7"/>
                  <a:gd name="T2" fmla="*/ 1 w 3"/>
                  <a:gd name="T3" fmla="*/ 6 h 7"/>
                  <a:gd name="T4" fmla="*/ 1 w 3"/>
                  <a:gd name="T5" fmla="*/ 7 h 7"/>
                  <a:gd name="T6" fmla="*/ 1 w 3"/>
                  <a:gd name="T7" fmla="*/ 6 h 7"/>
                  <a:gd name="T8" fmla="*/ 3 w 3"/>
                  <a:gd name="T9" fmla="*/ 3 h 7"/>
                  <a:gd name="T10" fmla="*/ 2 w 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7">
                    <a:moveTo>
                      <a:pt x="0" y="6"/>
                    </a:moveTo>
                    <a:lnTo>
                      <a:pt x="1" y="6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3" y="3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43" name="Freeform 2379">
                <a:extLst>
                  <a:ext uri="{FF2B5EF4-FFF2-40B4-BE49-F238E27FC236}">
                    <a16:creationId xmlns:a16="http://schemas.microsoft.com/office/drawing/2014/main" id="{00000000-0008-0000-0300-000083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" y="708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1 w 6"/>
                  <a:gd name="T3" fmla="*/ 15 h 18"/>
                  <a:gd name="T4" fmla="*/ 1 w 6"/>
                  <a:gd name="T5" fmla="*/ 14 h 18"/>
                  <a:gd name="T6" fmla="*/ 2 w 6"/>
                  <a:gd name="T7" fmla="*/ 13 h 18"/>
                  <a:gd name="T8" fmla="*/ 2 w 6"/>
                  <a:gd name="T9" fmla="*/ 12 h 18"/>
                  <a:gd name="T10" fmla="*/ 3 w 6"/>
                  <a:gd name="T11" fmla="*/ 8 h 18"/>
                  <a:gd name="T12" fmla="*/ 4 w 6"/>
                  <a:gd name="T13" fmla="*/ 5 h 18"/>
                  <a:gd name="T14" fmla="*/ 5 w 6"/>
                  <a:gd name="T15" fmla="*/ 2 h 18"/>
                  <a:gd name="T16" fmla="*/ 6 w 6"/>
                  <a:gd name="T1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1" y="15"/>
                    </a:lnTo>
                    <a:lnTo>
                      <a:pt x="1" y="14"/>
                    </a:lnTo>
                    <a:lnTo>
                      <a:pt x="2" y="13"/>
                    </a:lnTo>
                    <a:lnTo>
                      <a:pt x="2" y="12"/>
                    </a:lnTo>
                    <a:lnTo>
                      <a:pt x="3" y="8"/>
                    </a:lnTo>
                    <a:lnTo>
                      <a:pt x="4" y="5"/>
                    </a:lnTo>
                    <a:lnTo>
                      <a:pt x="5" y="2"/>
                    </a:lnTo>
                    <a:lnTo>
                      <a:pt x="6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44" name="Freeform 2380">
                <a:extLst>
                  <a:ext uri="{FF2B5EF4-FFF2-40B4-BE49-F238E27FC236}">
                    <a16:creationId xmlns:a16="http://schemas.microsoft.com/office/drawing/2014/main" id="{00000000-0008-0000-0300-000084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" y="724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1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45" name="Freeform 2381">
                <a:extLst>
                  <a:ext uri="{FF2B5EF4-FFF2-40B4-BE49-F238E27FC236}">
                    <a16:creationId xmlns:a16="http://schemas.microsoft.com/office/drawing/2014/main" id="{00000000-0008-0000-0300-000085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" y="721"/>
                <a:ext cx="3" cy="5"/>
              </a:xfrm>
              <a:custGeom>
                <a:avLst/>
                <a:gdLst>
                  <a:gd name="T0" fmla="*/ 1 w 3"/>
                  <a:gd name="T1" fmla="*/ 5 h 5"/>
                  <a:gd name="T2" fmla="*/ 1 w 3"/>
                  <a:gd name="T3" fmla="*/ 4 h 5"/>
                  <a:gd name="T4" fmla="*/ 3 w 3"/>
                  <a:gd name="T5" fmla="*/ 4 h 5"/>
                  <a:gd name="T6" fmla="*/ 3 w 3"/>
                  <a:gd name="T7" fmla="*/ 3 h 5"/>
                  <a:gd name="T8" fmla="*/ 3 w 3"/>
                  <a:gd name="T9" fmla="*/ 2 h 5"/>
                  <a:gd name="T10" fmla="*/ 3 w 3"/>
                  <a:gd name="T11" fmla="*/ 0 h 5"/>
                  <a:gd name="T12" fmla="*/ 1 w 3"/>
                  <a:gd name="T13" fmla="*/ 0 h 5"/>
                  <a:gd name="T14" fmla="*/ 1 w 3"/>
                  <a:gd name="T15" fmla="*/ 0 h 5"/>
                  <a:gd name="T16" fmla="*/ 0 w 3"/>
                  <a:gd name="T17" fmla="*/ 5 h 5"/>
                  <a:gd name="T18" fmla="*/ 1 w 3"/>
                  <a:gd name="T1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lnTo>
                      <a:pt x="1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5"/>
                    </a:lnTo>
                    <a:lnTo>
                      <a:pt x="1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46" name="Freeform 2382">
                <a:extLst>
                  <a:ext uri="{FF2B5EF4-FFF2-40B4-BE49-F238E27FC236}">
                    <a16:creationId xmlns:a16="http://schemas.microsoft.com/office/drawing/2014/main" id="{00000000-0008-0000-0300-000086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" y="724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3 w 3"/>
                  <a:gd name="T5" fmla="*/ 2 h 3"/>
                  <a:gd name="T6" fmla="*/ 3 w 3"/>
                  <a:gd name="T7" fmla="*/ 0 h 3"/>
                  <a:gd name="T8" fmla="*/ 3 w 3"/>
                  <a:gd name="T9" fmla="*/ 0 h 3"/>
                  <a:gd name="T10" fmla="*/ 0 w 3"/>
                  <a:gd name="T11" fmla="*/ 1 h 3"/>
                  <a:gd name="T12" fmla="*/ 0 w 3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47" name="Freeform 2383">
                <a:extLst>
                  <a:ext uri="{FF2B5EF4-FFF2-40B4-BE49-F238E27FC236}">
                    <a16:creationId xmlns:a16="http://schemas.microsoft.com/office/drawing/2014/main" id="{00000000-0008-0000-0300-000087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" y="724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1 w 3"/>
                  <a:gd name="T3" fmla="*/ 1 h 3"/>
                  <a:gd name="T4" fmla="*/ 3 w 3"/>
                  <a:gd name="T5" fmla="*/ 0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1" y="1"/>
                    </a:lnTo>
                    <a:lnTo>
                      <a:pt x="3" y="0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48" name="Line 2384">
                <a:extLst>
                  <a:ext uri="{FF2B5EF4-FFF2-40B4-BE49-F238E27FC236}">
                    <a16:creationId xmlns:a16="http://schemas.microsoft.com/office/drawing/2014/main" id="{00000000-0008-0000-0300-00008800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" y="727"/>
                <a:ext cx="0" cy="1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49" name="Freeform 2385">
                <a:extLst>
                  <a:ext uri="{FF2B5EF4-FFF2-40B4-BE49-F238E27FC236}">
                    <a16:creationId xmlns:a16="http://schemas.microsoft.com/office/drawing/2014/main" id="{00000000-0008-0000-0300-000089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" y="716"/>
                <a:ext cx="7" cy="13"/>
              </a:xfrm>
              <a:custGeom>
                <a:avLst/>
                <a:gdLst>
                  <a:gd name="T0" fmla="*/ 6 w 7"/>
                  <a:gd name="T1" fmla="*/ 4 h 13"/>
                  <a:gd name="T2" fmla="*/ 6 w 7"/>
                  <a:gd name="T3" fmla="*/ 5 h 13"/>
                  <a:gd name="T4" fmla="*/ 7 w 7"/>
                  <a:gd name="T5" fmla="*/ 7 h 13"/>
                  <a:gd name="T6" fmla="*/ 6 w 7"/>
                  <a:gd name="T7" fmla="*/ 8 h 13"/>
                  <a:gd name="T8" fmla="*/ 6 w 7"/>
                  <a:gd name="T9" fmla="*/ 9 h 13"/>
                  <a:gd name="T10" fmla="*/ 6 w 7"/>
                  <a:gd name="T11" fmla="*/ 10 h 13"/>
                  <a:gd name="T12" fmla="*/ 5 w 7"/>
                  <a:gd name="T13" fmla="*/ 12 h 13"/>
                  <a:gd name="T14" fmla="*/ 4 w 7"/>
                  <a:gd name="T15" fmla="*/ 13 h 13"/>
                  <a:gd name="T16" fmla="*/ 3 w 7"/>
                  <a:gd name="T17" fmla="*/ 13 h 13"/>
                  <a:gd name="T18" fmla="*/ 3 w 7"/>
                  <a:gd name="T19" fmla="*/ 12 h 13"/>
                  <a:gd name="T20" fmla="*/ 1 w 7"/>
                  <a:gd name="T21" fmla="*/ 13 h 13"/>
                  <a:gd name="T22" fmla="*/ 1 w 7"/>
                  <a:gd name="T23" fmla="*/ 13 h 13"/>
                  <a:gd name="T24" fmla="*/ 0 w 7"/>
                  <a:gd name="T25" fmla="*/ 13 h 13"/>
                  <a:gd name="T26" fmla="*/ 1 w 7"/>
                  <a:gd name="T27" fmla="*/ 12 h 13"/>
                  <a:gd name="T28" fmla="*/ 1 w 7"/>
                  <a:gd name="T29" fmla="*/ 11 h 13"/>
                  <a:gd name="T30" fmla="*/ 1 w 7"/>
                  <a:gd name="T31" fmla="*/ 10 h 13"/>
                  <a:gd name="T32" fmla="*/ 0 w 7"/>
                  <a:gd name="T33" fmla="*/ 8 h 13"/>
                  <a:gd name="T34" fmla="*/ 1 w 7"/>
                  <a:gd name="T35" fmla="*/ 8 h 13"/>
                  <a:gd name="T36" fmla="*/ 2 w 7"/>
                  <a:gd name="T37" fmla="*/ 8 h 13"/>
                  <a:gd name="T38" fmla="*/ 3 w 7"/>
                  <a:gd name="T39" fmla="*/ 8 h 13"/>
                  <a:gd name="T40" fmla="*/ 4 w 7"/>
                  <a:gd name="T41" fmla="*/ 7 h 13"/>
                  <a:gd name="T42" fmla="*/ 3 w 7"/>
                  <a:gd name="T43" fmla="*/ 6 h 13"/>
                  <a:gd name="T44" fmla="*/ 2 w 7"/>
                  <a:gd name="T45" fmla="*/ 7 h 13"/>
                  <a:gd name="T46" fmla="*/ 1 w 7"/>
                  <a:gd name="T47" fmla="*/ 6 h 13"/>
                  <a:gd name="T48" fmla="*/ 1 w 7"/>
                  <a:gd name="T49" fmla="*/ 4 h 13"/>
                  <a:gd name="T50" fmla="*/ 2 w 7"/>
                  <a:gd name="T51" fmla="*/ 1 h 13"/>
                  <a:gd name="T52" fmla="*/ 3 w 7"/>
                  <a:gd name="T53" fmla="*/ 0 h 13"/>
                  <a:gd name="T54" fmla="*/ 3 w 7"/>
                  <a:gd name="T5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" h="13">
                    <a:moveTo>
                      <a:pt x="6" y="4"/>
                    </a:moveTo>
                    <a:lnTo>
                      <a:pt x="6" y="5"/>
                    </a:lnTo>
                    <a:lnTo>
                      <a:pt x="7" y="7"/>
                    </a:lnTo>
                    <a:lnTo>
                      <a:pt x="6" y="8"/>
                    </a:lnTo>
                    <a:lnTo>
                      <a:pt x="6" y="9"/>
                    </a:lnTo>
                    <a:lnTo>
                      <a:pt x="6" y="10"/>
                    </a:lnTo>
                    <a:lnTo>
                      <a:pt x="5" y="12"/>
                    </a:lnTo>
                    <a:lnTo>
                      <a:pt x="4" y="13"/>
                    </a:lnTo>
                    <a:lnTo>
                      <a:pt x="3" y="13"/>
                    </a:lnTo>
                    <a:lnTo>
                      <a:pt x="3" y="12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0" y="13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4" y="7"/>
                    </a:lnTo>
                    <a:lnTo>
                      <a:pt x="3" y="6"/>
                    </a:lnTo>
                    <a:lnTo>
                      <a:pt x="2" y="7"/>
                    </a:lnTo>
                    <a:lnTo>
                      <a:pt x="1" y="6"/>
                    </a:lnTo>
                    <a:lnTo>
                      <a:pt x="1" y="4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50" name="Freeform 2386">
                <a:extLst>
                  <a:ext uri="{FF2B5EF4-FFF2-40B4-BE49-F238E27FC236}">
                    <a16:creationId xmlns:a16="http://schemas.microsoft.com/office/drawing/2014/main" id="{00000000-0008-0000-0300-00008A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" y="728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1" y="2"/>
                    </a:ln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51" name="Freeform 2387">
                <a:extLst>
                  <a:ext uri="{FF2B5EF4-FFF2-40B4-BE49-F238E27FC236}">
                    <a16:creationId xmlns:a16="http://schemas.microsoft.com/office/drawing/2014/main" id="{00000000-0008-0000-0300-00008B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" y="730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2 h 2"/>
                  <a:gd name="T4" fmla="*/ 1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52" name="Freeform 2388">
                <a:extLst>
                  <a:ext uri="{FF2B5EF4-FFF2-40B4-BE49-F238E27FC236}">
                    <a16:creationId xmlns:a16="http://schemas.microsoft.com/office/drawing/2014/main" id="{00000000-0008-0000-0300-00008C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" y="732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53" name="Freeform 2389">
                <a:extLst>
                  <a:ext uri="{FF2B5EF4-FFF2-40B4-BE49-F238E27FC236}">
                    <a16:creationId xmlns:a16="http://schemas.microsoft.com/office/drawing/2014/main" id="{00000000-0008-0000-0300-00008D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" y="732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54" name="Freeform 2390">
                <a:extLst>
                  <a:ext uri="{FF2B5EF4-FFF2-40B4-BE49-F238E27FC236}">
                    <a16:creationId xmlns:a16="http://schemas.microsoft.com/office/drawing/2014/main" id="{00000000-0008-0000-0300-00008E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" y="727"/>
                <a:ext cx="8" cy="8"/>
              </a:xfrm>
              <a:custGeom>
                <a:avLst/>
                <a:gdLst>
                  <a:gd name="T0" fmla="*/ 8 w 8"/>
                  <a:gd name="T1" fmla="*/ 8 h 8"/>
                  <a:gd name="T2" fmla="*/ 8 w 8"/>
                  <a:gd name="T3" fmla="*/ 7 h 8"/>
                  <a:gd name="T4" fmla="*/ 8 w 8"/>
                  <a:gd name="T5" fmla="*/ 6 h 8"/>
                  <a:gd name="T6" fmla="*/ 7 w 8"/>
                  <a:gd name="T7" fmla="*/ 5 h 8"/>
                  <a:gd name="T8" fmla="*/ 7 w 8"/>
                  <a:gd name="T9" fmla="*/ 4 h 8"/>
                  <a:gd name="T10" fmla="*/ 4 w 8"/>
                  <a:gd name="T11" fmla="*/ 1 h 8"/>
                  <a:gd name="T12" fmla="*/ 3 w 8"/>
                  <a:gd name="T13" fmla="*/ 0 h 8"/>
                  <a:gd name="T14" fmla="*/ 2 w 8"/>
                  <a:gd name="T15" fmla="*/ 0 h 8"/>
                  <a:gd name="T16" fmla="*/ 1 w 8"/>
                  <a:gd name="T17" fmla="*/ 1 h 8"/>
                  <a:gd name="T18" fmla="*/ 2 w 8"/>
                  <a:gd name="T19" fmla="*/ 2 h 8"/>
                  <a:gd name="T20" fmla="*/ 1 w 8"/>
                  <a:gd name="T21" fmla="*/ 5 h 8"/>
                  <a:gd name="T22" fmla="*/ 0 w 8"/>
                  <a:gd name="T23" fmla="*/ 6 h 8"/>
                  <a:gd name="T24" fmla="*/ 0 w 8"/>
                  <a:gd name="T2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8">
                    <a:moveTo>
                      <a:pt x="8" y="8"/>
                    </a:moveTo>
                    <a:lnTo>
                      <a:pt x="8" y="7"/>
                    </a:lnTo>
                    <a:lnTo>
                      <a:pt x="8" y="6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55" name="Freeform 2391">
                <a:extLst>
                  <a:ext uri="{FF2B5EF4-FFF2-40B4-BE49-F238E27FC236}">
                    <a16:creationId xmlns:a16="http://schemas.microsoft.com/office/drawing/2014/main" id="{00000000-0008-0000-0300-00008F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" y="723"/>
                <a:ext cx="10" cy="12"/>
              </a:xfrm>
              <a:custGeom>
                <a:avLst/>
                <a:gdLst>
                  <a:gd name="T0" fmla="*/ 6 w 10"/>
                  <a:gd name="T1" fmla="*/ 12 h 12"/>
                  <a:gd name="T2" fmla="*/ 6 w 10"/>
                  <a:gd name="T3" fmla="*/ 12 h 12"/>
                  <a:gd name="T4" fmla="*/ 8 w 10"/>
                  <a:gd name="T5" fmla="*/ 10 h 12"/>
                  <a:gd name="T6" fmla="*/ 8 w 10"/>
                  <a:gd name="T7" fmla="*/ 9 h 12"/>
                  <a:gd name="T8" fmla="*/ 7 w 10"/>
                  <a:gd name="T9" fmla="*/ 9 h 12"/>
                  <a:gd name="T10" fmla="*/ 9 w 10"/>
                  <a:gd name="T11" fmla="*/ 6 h 12"/>
                  <a:gd name="T12" fmla="*/ 10 w 10"/>
                  <a:gd name="T13" fmla="*/ 0 h 12"/>
                  <a:gd name="T14" fmla="*/ 10 w 10"/>
                  <a:gd name="T15" fmla="*/ 0 h 12"/>
                  <a:gd name="T16" fmla="*/ 5 w 10"/>
                  <a:gd name="T17" fmla="*/ 1 h 12"/>
                  <a:gd name="T18" fmla="*/ 4 w 10"/>
                  <a:gd name="T19" fmla="*/ 1 h 12"/>
                  <a:gd name="T20" fmla="*/ 3 w 10"/>
                  <a:gd name="T21" fmla="*/ 3 h 12"/>
                  <a:gd name="T22" fmla="*/ 3 w 10"/>
                  <a:gd name="T23" fmla="*/ 4 h 12"/>
                  <a:gd name="T24" fmla="*/ 2 w 10"/>
                  <a:gd name="T25" fmla="*/ 4 h 12"/>
                  <a:gd name="T26" fmla="*/ 1 w 10"/>
                  <a:gd name="T27" fmla="*/ 3 h 12"/>
                  <a:gd name="T28" fmla="*/ 0 w 10"/>
                  <a:gd name="T29" fmla="*/ 5 h 12"/>
                  <a:gd name="T30" fmla="*/ 1 w 10"/>
                  <a:gd name="T31" fmla="*/ 6 h 12"/>
                  <a:gd name="T32" fmla="*/ 2 w 10"/>
                  <a:gd name="T33" fmla="*/ 7 h 12"/>
                  <a:gd name="T34" fmla="*/ 3 w 10"/>
                  <a:gd name="T35" fmla="*/ 7 h 12"/>
                  <a:gd name="T36" fmla="*/ 4 w 10"/>
                  <a:gd name="T37" fmla="*/ 10 h 12"/>
                  <a:gd name="T38" fmla="*/ 5 w 10"/>
                  <a:gd name="T39" fmla="*/ 11 h 12"/>
                  <a:gd name="T40" fmla="*/ 5 w 10"/>
                  <a:gd name="T41" fmla="*/ 11 h 12"/>
                  <a:gd name="T42" fmla="*/ 6 w 10"/>
                  <a:gd name="T4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" h="12">
                    <a:moveTo>
                      <a:pt x="6" y="12"/>
                    </a:moveTo>
                    <a:lnTo>
                      <a:pt x="6" y="12"/>
                    </a:lnTo>
                    <a:lnTo>
                      <a:pt x="8" y="10"/>
                    </a:lnTo>
                    <a:lnTo>
                      <a:pt x="8" y="9"/>
                    </a:lnTo>
                    <a:lnTo>
                      <a:pt x="7" y="9"/>
                    </a:lnTo>
                    <a:lnTo>
                      <a:pt x="9" y="6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4" y="10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6" y="1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56" name="Freeform 2392">
                <a:extLst>
                  <a:ext uri="{FF2B5EF4-FFF2-40B4-BE49-F238E27FC236}">
                    <a16:creationId xmlns:a16="http://schemas.microsoft.com/office/drawing/2014/main" id="{00000000-0008-0000-0300-000090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" y="735"/>
                <a:ext cx="2" cy="4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3 h 4"/>
                  <a:gd name="T4" fmla="*/ 1 w 2"/>
                  <a:gd name="T5" fmla="*/ 3 h 4"/>
                  <a:gd name="T6" fmla="*/ 2 w 2"/>
                  <a:gd name="T7" fmla="*/ 2 h 4"/>
                  <a:gd name="T8" fmla="*/ 2 w 2"/>
                  <a:gd name="T9" fmla="*/ 1 h 4"/>
                  <a:gd name="T10" fmla="*/ 1 w 2"/>
                  <a:gd name="T11" fmla="*/ 0 h 4"/>
                  <a:gd name="T12" fmla="*/ 0 w 2"/>
                  <a:gd name="T13" fmla="*/ 1 h 4"/>
                  <a:gd name="T14" fmla="*/ 0 w 2"/>
                  <a:gd name="T15" fmla="*/ 3 h 4"/>
                  <a:gd name="T16" fmla="*/ 0 w 2"/>
                  <a:gd name="T17" fmla="*/ 4 h 4"/>
                  <a:gd name="T18" fmla="*/ 1 w 2"/>
                  <a:gd name="T1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lnTo>
                      <a:pt x="1" y="3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57" name="Freeform 2393">
                <a:extLst>
                  <a:ext uri="{FF2B5EF4-FFF2-40B4-BE49-F238E27FC236}">
                    <a16:creationId xmlns:a16="http://schemas.microsoft.com/office/drawing/2014/main" id="{00000000-0008-0000-0300-000091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" y="734"/>
                <a:ext cx="1" cy="6"/>
              </a:xfrm>
              <a:custGeom>
                <a:avLst/>
                <a:gdLst>
                  <a:gd name="T0" fmla="*/ 0 w 1"/>
                  <a:gd name="T1" fmla="*/ 0 h 6"/>
                  <a:gd name="T2" fmla="*/ 1 w 1"/>
                  <a:gd name="T3" fmla="*/ 4 h 6"/>
                  <a:gd name="T4" fmla="*/ 1 w 1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6">
                    <a:moveTo>
                      <a:pt x="0" y="0"/>
                    </a:moveTo>
                    <a:lnTo>
                      <a:pt x="1" y="4"/>
                    </a:lnTo>
                    <a:lnTo>
                      <a:pt x="1" y="6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58" name="Line 2394">
                <a:extLst>
                  <a:ext uri="{FF2B5EF4-FFF2-40B4-BE49-F238E27FC236}">
                    <a16:creationId xmlns:a16="http://schemas.microsoft.com/office/drawing/2014/main" id="{00000000-0008-0000-0300-00009200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" y="735"/>
                <a:ext cx="0" cy="5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59" name="Freeform 2395">
                <a:extLst>
                  <a:ext uri="{FF2B5EF4-FFF2-40B4-BE49-F238E27FC236}">
                    <a16:creationId xmlns:a16="http://schemas.microsoft.com/office/drawing/2014/main" id="{00000000-0008-0000-0300-000093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" y="740"/>
                <a:ext cx="3" cy="0"/>
              </a:xfrm>
              <a:custGeom>
                <a:avLst/>
                <a:gdLst>
                  <a:gd name="T0" fmla="*/ 3 w 3"/>
                  <a:gd name="T1" fmla="*/ 1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60" name="Freeform 2396">
                <a:extLst>
                  <a:ext uri="{FF2B5EF4-FFF2-40B4-BE49-F238E27FC236}">
                    <a16:creationId xmlns:a16="http://schemas.microsoft.com/office/drawing/2014/main" id="{00000000-0008-0000-0300-000094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" y="738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  <a:gd name="T8" fmla="*/ 1 w 2"/>
                  <a:gd name="T9" fmla="*/ 0 h 2"/>
                  <a:gd name="T10" fmla="*/ 0 w 2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61" name="Freeform 2397">
                <a:extLst>
                  <a:ext uri="{FF2B5EF4-FFF2-40B4-BE49-F238E27FC236}">
                    <a16:creationId xmlns:a16="http://schemas.microsoft.com/office/drawing/2014/main" id="{00000000-0008-0000-0300-000095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" y="739"/>
                <a:ext cx="5" cy="2"/>
              </a:xfrm>
              <a:custGeom>
                <a:avLst/>
                <a:gdLst>
                  <a:gd name="T0" fmla="*/ 5 w 5"/>
                  <a:gd name="T1" fmla="*/ 1 h 2"/>
                  <a:gd name="T2" fmla="*/ 5 w 5"/>
                  <a:gd name="T3" fmla="*/ 1 h 2"/>
                  <a:gd name="T4" fmla="*/ 5 w 5"/>
                  <a:gd name="T5" fmla="*/ 0 h 2"/>
                  <a:gd name="T6" fmla="*/ 4 w 5"/>
                  <a:gd name="T7" fmla="*/ 0 h 2"/>
                  <a:gd name="T8" fmla="*/ 4 w 5"/>
                  <a:gd name="T9" fmla="*/ 1 h 2"/>
                  <a:gd name="T10" fmla="*/ 3 w 5"/>
                  <a:gd name="T11" fmla="*/ 1 h 2"/>
                  <a:gd name="T12" fmla="*/ 1 w 5"/>
                  <a:gd name="T13" fmla="*/ 2 h 2"/>
                  <a:gd name="T14" fmla="*/ 0 w 5"/>
                  <a:gd name="T1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5" y="1"/>
                    </a:moveTo>
                    <a:lnTo>
                      <a:pt x="5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62" name="Line 2398">
                <a:extLst>
                  <a:ext uri="{FF2B5EF4-FFF2-40B4-BE49-F238E27FC236}">
                    <a16:creationId xmlns:a16="http://schemas.microsoft.com/office/drawing/2014/main" id="{00000000-0008-0000-0300-00009600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" y="742"/>
                <a:ext cx="0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63" name="Freeform 2399">
                <a:extLst>
                  <a:ext uri="{FF2B5EF4-FFF2-40B4-BE49-F238E27FC236}">
                    <a16:creationId xmlns:a16="http://schemas.microsoft.com/office/drawing/2014/main" id="{00000000-0008-0000-0300-000097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" y="740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1 w 3"/>
                  <a:gd name="T3" fmla="*/ 2 h 2"/>
                  <a:gd name="T4" fmla="*/ 3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1" y="2"/>
                    </a:lnTo>
                    <a:lnTo>
                      <a:pt x="3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64" name="Freeform 2400">
                <a:extLst>
                  <a:ext uri="{FF2B5EF4-FFF2-40B4-BE49-F238E27FC236}">
                    <a16:creationId xmlns:a16="http://schemas.microsoft.com/office/drawing/2014/main" id="{00000000-0008-0000-0300-000098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" y="741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0 w 2"/>
                  <a:gd name="T5" fmla="*/ 1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65" name="Freeform 2401">
                <a:extLst>
                  <a:ext uri="{FF2B5EF4-FFF2-40B4-BE49-F238E27FC236}">
                    <a16:creationId xmlns:a16="http://schemas.microsoft.com/office/drawing/2014/main" id="{00000000-0008-0000-0300-000099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" y="740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2 w 5"/>
                  <a:gd name="T3" fmla="*/ 1 h 3"/>
                  <a:gd name="T4" fmla="*/ 2 w 5"/>
                  <a:gd name="T5" fmla="*/ 2 h 3"/>
                  <a:gd name="T6" fmla="*/ 4 w 5"/>
                  <a:gd name="T7" fmla="*/ 3 h 3"/>
                  <a:gd name="T8" fmla="*/ 5 w 5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2" y="1"/>
                    </a:lnTo>
                    <a:lnTo>
                      <a:pt x="2" y="2"/>
                    </a:lnTo>
                    <a:lnTo>
                      <a:pt x="4" y="3"/>
                    </a:lnTo>
                    <a:lnTo>
                      <a:pt x="5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66" name="Freeform 2402">
                <a:extLst>
                  <a:ext uri="{FF2B5EF4-FFF2-40B4-BE49-F238E27FC236}">
                    <a16:creationId xmlns:a16="http://schemas.microsoft.com/office/drawing/2014/main" id="{00000000-0008-0000-0300-00009A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" y="740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0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67" name="Freeform 2403">
                <a:extLst>
                  <a:ext uri="{FF2B5EF4-FFF2-40B4-BE49-F238E27FC236}">
                    <a16:creationId xmlns:a16="http://schemas.microsoft.com/office/drawing/2014/main" id="{00000000-0008-0000-0300-00009B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" y="742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3 w 3"/>
                  <a:gd name="T3" fmla="*/ 1 h 2"/>
                  <a:gd name="T4" fmla="*/ 1 w 3"/>
                  <a:gd name="T5" fmla="*/ 1 h 2"/>
                  <a:gd name="T6" fmla="*/ 0 w 3"/>
                  <a:gd name="T7" fmla="*/ 2 h 2"/>
                  <a:gd name="T8" fmla="*/ 0 w 3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3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68" name="Freeform 2404">
                <a:extLst>
                  <a:ext uri="{FF2B5EF4-FFF2-40B4-BE49-F238E27FC236}">
                    <a16:creationId xmlns:a16="http://schemas.microsoft.com/office/drawing/2014/main" id="{00000000-0008-0000-0300-00009C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" y="740"/>
                <a:ext cx="4" cy="5"/>
              </a:xfrm>
              <a:custGeom>
                <a:avLst/>
                <a:gdLst>
                  <a:gd name="T0" fmla="*/ 4 w 4"/>
                  <a:gd name="T1" fmla="*/ 4 h 5"/>
                  <a:gd name="T2" fmla="*/ 2 w 4"/>
                  <a:gd name="T3" fmla="*/ 5 h 5"/>
                  <a:gd name="T4" fmla="*/ 1 w 4"/>
                  <a:gd name="T5" fmla="*/ 4 h 5"/>
                  <a:gd name="T6" fmla="*/ 0 w 4"/>
                  <a:gd name="T7" fmla="*/ 3 h 5"/>
                  <a:gd name="T8" fmla="*/ 1 w 4"/>
                  <a:gd name="T9" fmla="*/ 2 h 5"/>
                  <a:gd name="T10" fmla="*/ 2 w 4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4" y="4"/>
                    </a:moveTo>
                    <a:lnTo>
                      <a:pt x="2" y="5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69" name="Freeform 2405">
                <a:extLst>
                  <a:ext uri="{FF2B5EF4-FFF2-40B4-BE49-F238E27FC236}">
                    <a16:creationId xmlns:a16="http://schemas.microsoft.com/office/drawing/2014/main" id="{00000000-0008-0000-0300-00009D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" y="740"/>
                <a:ext cx="9" cy="6"/>
              </a:xfrm>
              <a:custGeom>
                <a:avLst/>
                <a:gdLst>
                  <a:gd name="T0" fmla="*/ 0 w 9"/>
                  <a:gd name="T1" fmla="*/ 6 h 6"/>
                  <a:gd name="T2" fmla="*/ 1 w 9"/>
                  <a:gd name="T3" fmla="*/ 4 h 6"/>
                  <a:gd name="T4" fmla="*/ 4 w 9"/>
                  <a:gd name="T5" fmla="*/ 2 h 6"/>
                  <a:gd name="T6" fmla="*/ 5 w 9"/>
                  <a:gd name="T7" fmla="*/ 1 h 6"/>
                  <a:gd name="T8" fmla="*/ 7 w 9"/>
                  <a:gd name="T9" fmla="*/ 1 h 6"/>
                  <a:gd name="T10" fmla="*/ 7 w 9"/>
                  <a:gd name="T11" fmla="*/ 1 h 6"/>
                  <a:gd name="T12" fmla="*/ 9 w 9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6">
                    <a:moveTo>
                      <a:pt x="0" y="6"/>
                    </a:moveTo>
                    <a:lnTo>
                      <a:pt x="1" y="4"/>
                    </a:lnTo>
                    <a:lnTo>
                      <a:pt x="4" y="2"/>
                    </a:lnTo>
                    <a:lnTo>
                      <a:pt x="5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9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70" name="Freeform 2406">
                <a:extLst>
                  <a:ext uri="{FF2B5EF4-FFF2-40B4-BE49-F238E27FC236}">
                    <a16:creationId xmlns:a16="http://schemas.microsoft.com/office/drawing/2014/main" id="{00000000-0008-0000-0300-00009E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" y="74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71" name="Freeform 2407">
                <a:extLst>
                  <a:ext uri="{FF2B5EF4-FFF2-40B4-BE49-F238E27FC236}">
                    <a16:creationId xmlns:a16="http://schemas.microsoft.com/office/drawing/2014/main" id="{00000000-0008-0000-0300-00009F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" y="742"/>
                <a:ext cx="6" cy="5"/>
              </a:xfrm>
              <a:custGeom>
                <a:avLst/>
                <a:gdLst>
                  <a:gd name="T0" fmla="*/ 3 w 6"/>
                  <a:gd name="T1" fmla="*/ 0 h 5"/>
                  <a:gd name="T2" fmla="*/ 3 w 6"/>
                  <a:gd name="T3" fmla="*/ 1 h 5"/>
                  <a:gd name="T4" fmla="*/ 0 w 6"/>
                  <a:gd name="T5" fmla="*/ 2 h 5"/>
                  <a:gd name="T6" fmla="*/ 1 w 6"/>
                  <a:gd name="T7" fmla="*/ 5 h 5"/>
                  <a:gd name="T8" fmla="*/ 2 w 6"/>
                  <a:gd name="T9" fmla="*/ 5 h 5"/>
                  <a:gd name="T10" fmla="*/ 6 w 6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5">
                    <a:moveTo>
                      <a:pt x="3" y="0"/>
                    </a:moveTo>
                    <a:lnTo>
                      <a:pt x="3" y="1"/>
                    </a:lnTo>
                    <a:lnTo>
                      <a:pt x="0" y="2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6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72" name="Freeform 2408">
                <a:extLst>
                  <a:ext uri="{FF2B5EF4-FFF2-40B4-BE49-F238E27FC236}">
                    <a16:creationId xmlns:a16="http://schemas.microsoft.com/office/drawing/2014/main" id="{00000000-0008-0000-0300-0000A0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" y="734"/>
                <a:ext cx="9" cy="14"/>
              </a:xfrm>
              <a:custGeom>
                <a:avLst/>
                <a:gdLst>
                  <a:gd name="T0" fmla="*/ 6 w 9"/>
                  <a:gd name="T1" fmla="*/ 13 h 14"/>
                  <a:gd name="T2" fmla="*/ 6 w 9"/>
                  <a:gd name="T3" fmla="*/ 13 h 14"/>
                  <a:gd name="T4" fmla="*/ 8 w 9"/>
                  <a:gd name="T5" fmla="*/ 13 h 14"/>
                  <a:gd name="T6" fmla="*/ 9 w 9"/>
                  <a:gd name="T7" fmla="*/ 11 h 14"/>
                  <a:gd name="T8" fmla="*/ 8 w 9"/>
                  <a:gd name="T9" fmla="*/ 8 h 14"/>
                  <a:gd name="T10" fmla="*/ 8 w 9"/>
                  <a:gd name="T11" fmla="*/ 7 h 14"/>
                  <a:gd name="T12" fmla="*/ 8 w 9"/>
                  <a:gd name="T13" fmla="*/ 6 h 14"/>
                  <a:gd name="T14" fmla="*/ 7 w 9"/>
                  <a:gd name="T15" fmla="*/ 5 h 14"/>
                  <a:gd name="T16" fmla="*/ 6 w 9"/>
                  <a:gd name="T17" fmla="*/ 3 h 14"/>
                  <a:gd name="T18" fmla="*/ 6 w 9"/>
                  <a:gd name="T19" fmla="*/ 2 h 14"/>
                  <a:gd name="T20" fmla="*/ 4 w 9"/>
                  <a:gd name="T21" fmla="*/ 0 h 14"/>
                  <a:gd name="T22" fmla="*/ 1 w 9"/>
                  <a:gd name="T23" fmla="*/ 0 h 14"/>
                  <a:gd name="T24" fmla="*/ 0 w 9"/>
                  <a:gd name="T25" fmla="*/ 6 h 14"/>
                  <a:gd name="T26" fmla="*/ 2 w 9"/>
                  <a:gd name="T27" fmla="*/ 6 h 14"/>
                  <a:gd name="T28" fmla="*/ 4 w 9"/>
                  <a:gd name="T29" fmla="*/ 8 h 14"/>
                  <a:gd name="T30" fmla="*/ 2 w 9"/>
                  <a:gd name="T31" fmla="*/ 9 h 14"/>
                  <a:gd name="T32" fmla="*/ 2 w 9"/>
                  <a:gd name="T3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" h="14">
                    <a:moveTo>
                      <a:pt x="6" y="13"/>
                    </a:moveTo>
                    <a:lnTo>
                      <a:pt x="6" y="13"/>
                    </a:lnTo>
                    <a:lnTo>
                      <a:pt x="8" y="13"/>
                    </a:lnTo>
                    <a:lnTo>
                      <a:pt x="9" y="11"/>
                    </a:lnTo>
                    <a:lnTo>
                      <a:pt x="8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7" y="5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1" y="0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2" y="9"/>
                    </a:lnTo>
                    <a:lnTo>
                      <a:pt x="2" y="1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73" name="Line 2409">
                <a:extLst>
                  <a:ext uri="{FF2B5EF4-FFF2-40B4-BE49-F238E27FC236}">
                    <a16:creationId xmlns:a16="http://schemas.microsoft.com/office/drawing/2014/main" id="{00000000-0008-0000-0300-0000A100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" y="748"/>
                <a:ext cx="0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74" name="Freeform 2410">
                <a:extLst>
                  <a:ext uri="{FF2B5EF4-FFF2-40B4-BE49-F238E27FC236}">
                    <a16:creationId xmlns:a16="http://schemas.microsoft.com/office/drawing/2014/main" id="{00000000-0008-0000-0300-0000A2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" y="742"/>
                <a:ext cx="3" cy="8"/>
              </a:xfrm>
              <a:custGeom>
                <a:avLst/>
                <a:gdLst>
                  <a:gd name="T0" fmla="*/ 0 w 3"/>
                  <a:gd name="T1" fmla="*/ 8 h 8"/>
                  <a:gd name="T2" fmla="*/ 1 w 3"/>
                  <a:gd name="T3" fmla="*/ 4 h 8"/>
                  <a:gd name="T4" fmla="*/ 3 w 3"/>
                  <a:gd name="T5" fmla="*/ 0 h 8"/>
                  <a:gd name="T6" fmla="*/ 3 w 3"/>
                  <a:gd name="T7" fmla="*/ 3 h 8"/>
                  <a:gd name="T8" fmla="*/ 3 w 3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8">
                    <a:moveTo>
                      <a:pt x="0" y="8"/>
                    </a:moveTo>
                    <a:lnTo>
                      <a:pt x="1" y="4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3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75" name="Freeform 2411">
                <a:extLst>
                  <a:ext uri="{FF2B5EF4-FFF2-40B4-BE49-F238E27FC236}">
                    <a16:creationId xmlns:a16="http://schemas.microsoft.com/office/drawing/2014/main" id="{00000000-0008-0000-0300-0000A3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" y="744"/>
                <a:ext cx="10" cy="8"/>
              </a:xfrm>
              <a:custGeom>
                <a:avLst/>
                <a:gdLst>
                  <a:gd name="T0" fmla="*/ 0 w 10"/>
                  <a:gd name="T1" fmla="*/ 8 h 8"/>
                  <a:gd name="T2" fmla="*/ 0 w 10"/>
                  <a:gd name="T3" fmla="*/ 8 h 8"/>
                  <a:gd name="T4" fmla="*/ 0 w 10"/>
                  <a:gd name="T5" fmla="*/ 7 h 8"/>
                  <a:gd name="T6" fmla="*/ 1 w 10"/>
                  <a:gd name="T7" fmla="*/ 7 h 8"/>
                  <a:gd name="T8" fmla="*/ 3 w 10"/>
                  <a:gd name="T9" fmla="*/ 8 h 8"/>
                  <a:gd name="T10" fmla="*/ 5 w 10"/>
                  <a:gd name="T11" fmla="*/ 6 h 8"/>
                  <a:gd name="T12" fmla="*/ 4 w 10"/>
                  <a:gd name="T13" fmla="*/ 5 h 8"/>
                  <a:gd name="T14" fmla="*/ 2 w 10"/>
                  <a:gd name="T15" fmla="*/ 6 h 8"/>
                  <a:gd name="T16" fmla="*/ 0 w 10"/>
                  <a:gd name="T17" fmla="*/ 6 h 8"/>
                  <a:gd name="T18" fmla="*/ 0 w 10"/>
                  <a:gd name="T19" fmla="*/ 5 h 8"/>
                  <a:gd name="T20" fmla="*/ 1 w 10"/>
                  <a:gd name="T21" fmla="*/ 4 h 8"/>
                  <a:gd name="T22" fmla="*/ 3 w 10"/>
                  <a:gd name="T23" fmla="*/ 3 h 8"/>
                  <a:gd name="T24" fmla="*/ 5 w 10"/>
                  <a:gd name="T25" fmla="*/ 2 h 8"/>
                  <a:gd name="T26" fmla="*/ 5 w 10"/>
                  <a:gd name="T27" fmla="*/ 1 h 8"/>
                  <a:gd name="T28" fmla="*/ 5 w 10"/>
                  <a:gd name="T29" fmla="*/ 0 h 8"/>
                  <a:gd name="T30" fmla="*/ 6 w 10"/>
                  <a:gd name="T31" fmla="*/ 0 h 8"/>
                  <a:gd name="T32" fmla="*/ 6 w 10"/>
                  <a:gd name="T33" fmla="*/ 1 h 8"/>
                  <a:gd name="T34" fmla="*/ 7 w 10"/>
                  <a:gd name="T35" fmla="*/ 2 h 8"/>
                  <a:gd name="T36" fmla="*/ 10 w 10"/>
                  <a:gd name="T3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3" y="8"/>
                    </a:lnTo>
                    <a:lnTo>
                      <a:pt x="5" y="6"/>
                    </a:lnTo>
                    <a:lnTo>
                      <a:pt x="4" y="5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3" y="3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7" y="2"/>
                    </a:lnTo>
                    <a:lnTo>
                      <a:pt x="1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76" name="Freeform 2412">
                <a:extLst>
                  <a:ext uri="{FF2B5EF4-FFF2-40B4-BE49-F238E27FC236}">
                    <a16:creationId xmlns:a16="http://schemas.microsoft.com/office/drawing/2014/main" id="{00000000-0008-0000-0300-0000A4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" y="748"/>
                <a:ext cx="1" cy="4"/>
              </a:xfrm>
              <a:custGeom>
                <a:avLst/>
                <a:gdLst>
                  <a:gd name="T0" fmla="*/ 0 w 1"/>
                  <a:gd name="T1" fmla="*/ 0 h 4"/>
                  <a:gd name="T2" fmla="*/ 0 w 1"/>
                  <a:gd name="T3" fmla="*/ 4 h 4"/>
                  <a:gd name="T4" fmla="*/ 1 w 1"/>
                  <a:gd name="T5" fmla="*/ 4 h 4"/>
                  <a:gd name="T6" fmla="*/ 1 w 1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lnTo>
                      <a:pt x="0" y="4"/>
                    </a:lnTo>
                    <a:lnTo>
                      <a:pt x="1" y="4"/>
                    </a:lnTo>
                    <a:lnTo>
                      <a:pt x="1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77" name="Freeform 2413">
                <a:extLst>
                  <a:ext uri="{FF2B5EF4-FFF2-40B4-BE49-F238E27FC236}">
                    <a16:creationId xmlns:a16="http://schemas.microsoft.com/office/drawing/2014/main" id="{00000000-0008-0000-0300-0000A5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" y="750"/>
                <a:ext cx="1" cy="3"/>
              </a:xfrm>
              <a:custGeom>
                <a:avLst/>
                <a:gdLst>
                  <a:gd name="T0" fmla="*/ 0 w 1"/>
                  <a:gd name="T1" fmla="*/ 0 h 3"/>
                  <a:gd name="T2" fmla="*/ 1 w 1"/>
                  <a:gd name="T3" fmla="*/ 2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lnTo>
                      <a:pt x="1" y="2"/>
                    </a:lnTo>
                    <a:lnTo>
                      <a:pt x="0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78" name="Freeform 2414">
                <a:extLst>
                  <a:ext uri="{FF2B5EF4-FFF2-40B4-BE49-F238E27FC236}">
                    <a16:creationId xmlns:a16="http://schemas.microsoft.com/office/drawing/2014/main" id="{00000000-0008-0000-0300-0000A6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" y="752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1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1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79" name="Freeform 2415">
                <a:extLst>
                  <a:ext uri="{FF2B5EF4-FFF2-40B4-BE49-F238E27FC236}">
                    <a16:creationId xmlns:a16="http://schemas.microsoft.com/office/drawing/2014/main" id="{00000000-0008-0000-0300-0000A7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" y="753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80" name="Freeform 2416">
                <a:extLst>
                  <a:ext uri="{FF2B5EF4-FFF2-40B4-BE49-F238E27FC236}">
                    <a16:creationId xmlns:a16="http://schemas.microsoft.com/office/drawing/2014/main" id="{00000000-0008-0000-0300-0000A8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" y="75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2 h 3"/>
                  <a:gd name="T4" fmla="*/ 1 w 3"/>
                  <a:gd name="T5" fmla="*/ 1 h 3"/>
                  <a:gd name="T6" fmla="*/ 1 w 3"/>
                  <a:gd name="T7" fmla="*/ 0 h 3"/>
                  <a:gd name="T8" fmla="*/ 2 w 3"/>
                  <a:gd name="T9" fmla="*/ 0 h 3"/>
                  <a:gd name="T10" fmla="*/ 2 w 3"/>
                  <a:gd name="T11" fmla="*/ 0 h 3"/>
                  <a:gd name="T12" fmla="*/ 3 w 3"/>
                  <a:gd name="T13" fmla="*/ 2 h 3"/>
                  <a:gd name="T14" fmla="*/ 2 w 3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2"/>
                    </a:lnTo>
                    <a:lnTo>
                      <a:pt x="2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81" name="Freeform 2417">
                <a:extLst>
                  <a:ext uri="{FF2B5EF4-FFF2-40B4-BE49-F238E27FC236}">
                    <a16:creationId xmlns:a16="http://schemas.microsoft.com/office/drawing/2014/main" id="{00000000-0008-0000-0300-0000A9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" y="744"/>
                <a:ext cx="7" cy="12"/>
              </a:xfrm>
              <a:custGeom>
                <a:avLst/>
                <a:gdLst>
                  <a:gd name="T0" fmla="*/ 0 w 7"/>
                  <a:gd name="T1" fmla="*/ 6 h 12"/>
                  <a:gd name="T2" fmla="*/ 1 w 7"/>
                  <a:gd name="T3" fmla="*/ 5 h 12"/>
                  <a:gd name="T4" fmla="*/ 2 w 7"/>
                  <a:gd name="T5" fmla="*/ 5 h 12"/>
                  <a:gd name="T6" fmla="*/ 2 w 7"/>
                  <a:gd name="T7" fmla="*/ 5 h 12"/>
                  <a:gd name="T8" fmla="*/ 2 w 7"/>
                  <a:gd name="T9" fmla="*/ 7 h 12"/>
                  <a:gd name="T10" fmla="*/ 3 w 7"/>
                  <a:gd name="T11" fmla="*/ 8 h 12"/>
                  <a:gd name="T12" fmla="*/ 4 w 7"/>
                  <a:gd name="T13" fmla="*/ 7 h 12"/>
                  <a:gd name="T14" fmla="*/ 4 w 7"/>
                  <a:gd name="T15" fmla="*/ 6 h 12"/>
                  <a:gd name="T16" fmla="*/ 3 w 7"/>
                  <a:gd name="T17" fmla="*/ 4 h 12"/>
                  <a:gd name="T18" fmla="*/ 4 w 7"/>
                  <a:gd name="T19" fmla="*/ 3 h 12"/>
                  <a:gd name="T20" fmla="*/ 5 w 7"/>
                  <a:gd name="T21" fmla="*/ 2 h 12"/>
                  <a:gd name="T22" fmla="*/ 6 w 7"/>
                  <a:gd name="T23" fmla="*/ 1 h 12"/>
                  <a:gd name="T24" fmla="*/ 6 w 7"/>
                  <a:gd name="T25" fmla="*/ 1 h 12"/>
                  <a:gd name="T26" fmla="*/ 7 w 7"/>
                  <a:gd name="T27" fmla="*/ 0 h 12"/>
                  <a:gd name="T28" fmla="*/ 7 w 7"/>
                  <a:gd name="T29" fmla="*/ 1 h 12"/>
                  <a:gd name="T30" fmla="*/ 7 w 7"/>
                  <a:gd name="T31" fmla="*/ 3 h 12"/>
                  <a:gd name="T32" fmla="*/ 6 w 7"/>
                  <a:gd name="T33" fmla="*/ 5 h 12"/>
                  <a:gd name="T34" fmla="*/ 5 w 7"/>
                  <a:gd name="T35" fmla="*/ 8 h 12"/>
                  <a:gd name="T36" fmla="*/ 5 w 7"/>
                  <a:gd name="T37" fmla="*/ 11 h 12"/>
                  <a:gd name="T38" fmla="*/ 4 w 7"/>
                  <a:gd name="T39" fmla="*/ 12 h 12"/>
                  <a:gd name="T40" fmla="*/ 3 w 7"/>
                  <a:gd name="T4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" h="12">
                    <a:moveTo>
                      <a:pt x="0" y="6"/>
                    </a:moveTo>
                    <a:lnTo>
                      <a:pt x="1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7"/>
                    </a:lnTo>
                    <a:lnTo>
                      <a:pt x="3" y="8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3" y="4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7" y="3"/>
                    </a:lnTo>
                    <a:lnTo>
                      <a:pt x="6" y="5"/>
                    </a:lnTo>
                    <a:lnTo>
                      <a:pt x="5" y="8"/>
                    </a:lnTo>
                    <a:lnTo>
                      <a:pt x="5" y="11"/>
                    </a:lnTo>
                    <a:lnTo>
                      <a:pt x="4" y="12"/>
                    </a:lnTo>
                    <a:lnTo>
                      <a:pt x="3" y="1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82" name="Freeform 2418">
                <a:extLst>
                  <a:ext uri="{FF2B5EF4-FFF2-40B4-BE49-F238E27FC236}">
                    <a16:creationId xmlns:a16="http://schemas.microsoft.com/office/drawing/2014/main" id="{00000000-0008-0000-0300-0000AA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" y="754"/>
                <a:ext cx="2" cy="5"/>
              </a:xfrm>
              <a:custGeom>
                <a:avLst/>
                <a:gdLst>
                  <a:gd name="T0" fmla="*/ 0 w 2"/>
                  <a:gd name="T1" fmla="*/ 5 h 5"/>
                  <a:gd name="T2" fmla="*/ 0 w 2"/>
                  <a:gd name="T3" fmla="*/ 4 h 5"/>
                  <a:gd name="T4" fmla="*/ 1 w 2"/>
                  <a:gd name="T5" fmla="*/ 3 h 5"/>
                  <a:gd name="T6" fmla="*/ 1 w 2"/>
                  <a:gd name="T7" fmla="*/ 1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0" y="5"/>
                    </a:moveTo>
                    <a:lnTo>
                      <a:pt x="0" y="4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83" name="Freeform 2419">
                <a:extLst>
                  <a:ext uri="{FF2B5EF4-FFF2-40B4-BE49-F238E27FC236}">
                    <a16:creationId xmlns:a16="http://schemas.microsoft.com/office/drawing/2014/main" id="{00000000-0008-0000-0300-0000AB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" y="750"/>
                <a:ext cx="10" cy="9"/>
              </a:xfrm>
              <a:custGeom>
                <a:avLst/>
                <a:gdLst>
                  <a:gd name="T0" fmla="*/ 10 w 10"/>
                  <a:gd name="T1" fmla="*/ 5 h 9"/>
                  <a:gd name="T2" fmla="*/ 10 w 10"/>
                  <a:gd name="T3" fmla="*/ 4 h 9"/>
                  <a:gd name="T4" fmla="*/ 10 w 10"/>
                  <a:gd name="T5" fmla="*/ 2 h 9"/>
                  <a:gd name="T6" fmla="*/ 10 w 10"/>
                  <a:gd name="T7" fmla="*/ 1 h 9"/>
                  <a:gd name="T8" fmla="*/ 8 w 10"/>
                  <a:gd name="T9" fmla="*/ 0 h 9"/>
                  <a:gd name="T10" fmla="*/ 7 w 10"/>
                  <a:gd name="T11" fmla="*/ 0 h 9"/>
                  <a:gd name="T12" fmla="*/ 7 w 10"/>
                  <a:gd name="T13" fmla="*/ 0 h 9"/>
                  <a:gd name="T14" fmla="*/ 6 w 10"/>
                  <a:gd name="T15" fmla="*/ 1 h 9"/>
                  <a:gd name="T16" fmla="*/ 5 w 10"/>
                  <a:gd name="T17" fmla="*/ 2 h 9"/>
                  <a:gd name="T18" fmla="*/ 4 w 10"/>
                  <a:gd name="T19" fmla="*/ 1 h 9"/>
                  <a:gd name="T20" fmla="*/ 4 w 10"/>
                  <a:gd name="T21" fmla="*/ 1 h 9"/>
                  <a:gd name="T22" fmla="*/ 3 w 10"/>
                  <a:gd name="T23" fmla="*/ 2 h 9"/>
                  <a:gd name="T24" fmla="*/ 2 w 10"/>
                  <a:gd name="T25" fmla="*/ 2 h 9"/>
                  <a:gd name="T26" fmla="*/ 2 w 10"/>
                  <a:gd name="T27" fmla="*/ 2 h 9"/>
                  <a:gd name="T28" fmla="*/ 1 w 10"/>
                  <a:gd name="T29" fmla="*/ 3 h 9"/>
                  <a:gd name="T30" fmla="*/ 1 w 10"/>
                  <a:gd name="T31" fmla="*/ 5 h 9"/>
                  <a:gd name="T32" fmla="*/ 0 w 10"/>
                  <a:gd name="T33" fmla="*/ 6 h 9"/>
                  <a:gd name="T34" fmla="*/ 1 w 10"/>
                  <a:gd name="T35" fmla="*/ 8 h 9"/>
                  <a:gd name="T36" fmla="*/ 1 w 10"/>
                  <a:gd name="T37" fmla="*/ 8 h 9"/>
                  <a:gd name="T38" fmla="*/ 1 w 10"/>
                  <a:gd name="T3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9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84" name="Freeform 2420">
                <a:extLst>
                  <a:ext uri="{FF2B5EF4-FFF2-40B4-BE49-F238E27FC236}">
                    <a16:creationId xmlns:a16="http://schemas.microsoft.com/office/drawing/2014/main" id="{00000000-0008-0000-0300-0000AC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" y="756"/>
                <a:ext cx="4" cy="3"/>
              </a:xfrm>
              <a:custGeom>
                <a:avLst/>
                <a:gdLst>
                  <a:gd name="T0" fmla="*/ 1 w 4"/>
                  <a:gd name="T1" fmla="*/ 0 h 3"/>
                  <a:gd name="T2" fmla="*/ 0 w 4"/>
                  <a:gd name="T3" fmla="*/ 1 h 3"/>
                  <a:gd name="T4" fmla="*/ 0 w 4"/>
                  <a:gd name="T5" fmla="*/ 3 h 3"/>
                  <a:gd name="T6" fmla="*/ 1 w 4"/>
                  <a:gd name="T7" fmla="*/ 3 h 3"/>
                  <a:gd name="T8" fmla="*/ 3 w 4"/>
                  <a:gd name="T9" fmla="*/ 2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3" y="2"/>
                    </a:lnTo>
                    <a:lnTo>
                      <a:pt x="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85" name="Freeform 2421">
                <a:extLst>
                  <a:ext uri="{FF2B5EF4-FFF2-40B4-BE49-F238E27FC236}">
                    <a16:creationId xmlns:a16="http://schemas.microsoft.com/office/drawing/2014/main" id="{00000000-0008-0000-0300-0000AD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" y="75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86" name="Freeform 2422">
                <a:extLst>
                  <a:ext uri="{FF2B5EF4-FFF2-40B4-BE49-F238E27FC236}">
                    <a16:creationId xmlns:a16="http://schemas.microsoft.com/office/drawing/2014/main" id="{00000000-0008-0000-0300-0000AE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" y="76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87" name="Freeform 2423">
                <a:extLst>
                  <a:ext uri="{FF2B5EF4-FFF2-40B4-BE49-F238E27FC236}">
                    <a16:creationId xmlns:a16="http://schemas.microsoft.com/office/drawing/2014/main" id="{00000000-0008-0000-0300-0000AF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" y="759"/>
                <a:ext cx="7" cy="3"/>
              </a:xfrm>
              <a:custGeom>
                <a:avLst/>
                <a:gdLst>
                  <a:gd name="T0" fmla="*/ 2 w 7"/>
                  <a:gd name="T1" fmla="*/ 3 h 3"/>
                  <a:gd name="T2" fmla="*/ 5 w 7"/>
                  <a:gd name="T3" fmla="*/ 2 h 3"/>
                  <a:gd name="T4" fmla="*/ 6 w 7"/>
                  <a:gd name="T5" fmla="*/ 1 h 3"/>
                  <a:gd name="T6" fmla="*/ 7 w 7"/>
                  <a:gd name="T7" fmla="*/ 1 h 3"/>
                  <a:gd name="T8" fmla="*/ 6 w 7"/>
                  <a:gd name="T9" fmla="*/ 0 h 3"/>
                  <a:gd name="T10" fmla="*/ 3 w 7"/>
                  <a:gd name="T11" fmla="*/ 1 h 3"/>
                  <a:gd name="T12" fmla="*/ 0 w 7"/>
                  <a:gd name="T13" fmla="*/ 2 h 3"/>
                  <a:gd name="T14" fmla="*/ 1 w 7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3">
                    <a:moveTo>
                      <a:pt x="2" y="3"/>
                    </a:moveTo>
                    <a:lnTo>
                      <a:pt x="5" y="2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3" y="1"/>
                    </a:lnTo>
                    <a:lnTo>
                      <a:pt x="0" y="2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88" name="Freeform 2424">
                <a:extLst>
                  <a:ext uri="{FF2B5EF4-FFF2-40B4-BE49-F238E27FC236}">
                    <a16:creationId xmlns:a16="http://schemas.microsoft.com/office/drawing/2014/main" id="{00000000-0008-0000-0300-0000B0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" y="755"/>
                <a:ext cx="3" cy="8"/>
              </a:xfrm>
              <a:custGeom>
                <a:avLst/>
                <a:gdLst>
                  <a:gd name="T0" fmla="*/ 0 w 3"/>
                  <a:gd name="T1" fmla="*/ 1 h 8"/>
                  <a:gd name="T2" fmla="*/ 0 w 3"/>
                  <a:gd name="T3" fmla="*/ 1 h 8"/>
                  <a:gd name="T4" fmla="*/ 0 w 3"/>
                  <a:gd name="T5" fmla="*/ 4 h 8"/>
                  <a:gd name="T6" fmla="*/ 0 w 3"/>
                  <a:gd name="T7" fmla="*/ 4 h 8"/>
                  <a:gd name="T8" fmla="*/ 0 w 3"/>
                  <a:gd name="T9" fmla="*/ 6 h 8"/>
                  <a:gd name="T10" fmla="*/ 0 w 3"/>
                  <a:gd name="T11" fmla="*/ 7 h 8"/>
                  <a:gd name="T12" fmla="*/ 1 w 3"/>
                  <a:gd name="T13" fmla="*/ 8 h 8"/>
                  <a:gd name="T14" fmla="*/ 1 w 3"/>
                  <a:gd name="T15" fmla="*/ 8 h 8"/>
                  <a:gd name="T16" fmla="*/ 1 w 3"/>
                  <a:gd name="T17" fmla="*/ 7 h 8"/>
                  <a:gd name="T18" fmla="*/ 2 w 3"/>
                  <a:gd name="T19" fmla="*/ 7 h 8"/>
                  <a:gd name="T20" fmla="*/ 2 w 3"/>
                  <a:gd name="T21" fmla="*/ 6 h 8"/>
                  <a:gd name="T22" fmla="*/ 1 w 3"/>
                  <a:gd name="T23" fmla="*/ 5 h 8"/>
                  <a:gd name="T24" fmla="*/ 1 w 3"/>
                  <a:gd name="T25" fmla="*/ 5 h 8"/>
                  <a:gd name="T26" fmla="*/ 2 w 3"/>
                  <a:gd name="T27" fmla="*/ 4 h 8"/>
                  <a:gd name="T28" fmla="*/ 2 w 3"/>
                  <a:gd name="T29" fmla="*/ 2 h 8"/>
                  <a:gd name="T30" fmla="*/ 3 w 3"/>
                  <a:gd name="T31" fmla="*/ 1 h 8"/>
                  <a:gd name="T32" fmla="*/ 3 w 3"/>
                  <a:gd name="T33" fmla="*/ 0 h 8"/>
                  <a:gd name="T34" fmla="*/ 3 w 3"/>
                  <a:gd name="T3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" h="8">
                    <a:moveTo>
                      <a:pt x="0" y="1"/>
                    </a:moveTo>
                    <a:lnTo>
                      <a:pt x="0" y="1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89" name="Freeform 2425">
                <a:extLst>
                  <a:ext uri="{FF2B5EF4-FFF2-40B4-BE49-F238E27FC236}">
                    <a16:creationId xmlns:a16="http://schemas.microsoft.com/office/drawing/2014/main" id="{00000000-0008-0000-0300-0000B1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" y="754"/>
                <a:ext cx="7" cy="9"/>
              </a:xfrm>
              <a:custGeom>
                <a:avLst/>
                <a:gdLst>
                  <a:gd name="T0" fmla="*/ 6 w 7"/>
                  <a:gd name="T1" fmla="*/ 0 h 9"/>
                  <a:gd name="T2" fmla="*/ 7 w 7"/>
                  <a:gd name="T3" fmla="*/ 0 h 9"/>
                  <a:gd name="T4" fmla="*/ 5 w 7"/>
                  <a:gd name="T5" fmla="*/ 0 h 9"/>
                  <a:gd name="T6" fmla="*/ 3 w 7"/>
                  <a:gd name="T7" fmla="*/ 2 h 9"/>
                  <a:gd name="T8" fmla="*/ 3 w 7"/>
                  <a:gd name="T9" fmla="*/ 4 h 9"/>
                  <a:gd name="T10" fmla="*/ 3 w 7"/>
                  <a:gd name="T11" fmla="*/ 4 h 9"/>
                  <a:gd name="T12" fmla="*/ 2 w 7"/>
                  <a:gd name="T13" fmla="*/ 6 h 9"/>
                  <a:gd name="T14" fmla="*/ 0 w 7"/>
                  <a:gd name="T15" fmla="*/ 8 h 9"/>
                  <a:gd name="T16" fmla="*/ 0 w 7"/>
                  <a:gd name="T1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9">
                    <a:moveTo>
                      <a:pt x="6" y="0"/>
                    </a:moveTo>
                    <a:lnTo>
                      <a:pt x="7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0" y="9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90" name="Freeform 2426">
                <a:extLst>
                  <a:ext uri="{FF2B5EF4-FFF2-40B4-BE49-F238E27FC236}">
                    <a16:creationId xmlns:a16="http://schemas.microsoft.com/office/drawing/2014/main" id="{00000000-0008-0000-0300-0000B2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" y="759"/>
                <a:ext cx="9" cy="4"/>
              </a:xfrm>
              <a:custGeom>
                <a:avLst/>
                <a:gdLst>
                  <a:gd name="T0" fmla="*/ 9 w 9"/>
                  <a:gd name="T1" fmla="*/ 4 h 4"/>
                  <a:gd name="T2" fmla="*/ 6 w 9"/>
                  <a:gd name="T3" fmla="*/ 4 h 4"/>
                  <a:gd name="T4" fmla="*/ 1 w 9"/>
                  <a:gd name="T5" fmla="*/ 3 h 4"/>
                  <a:gd name="T6" fmla="*/ 1 w 9"/>
                  <a:gd name="T7" fmla="*/ 3 h 4"/>
                  <a:gd name="T8" fmla="*/ 1 w 9"/>
                  <a:gd name="T9" fmla="*/ 3 h 4"/>
                  <a:gd name="T10" fmla="*/ 0 w 9"/>
                  <a:gd name="T11" fmla="*/ 2 h 4"/>
                  <a:gd name="T12" fmla="*/ 0 w 9"/>
                  <a:gd name="T13" fmla="*/ 1 h 4"/>
                  <a:gd name="T14" fmla="*/ 0 w 9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4">
                    <a:moveTo>
                      <a:pt x="9" y="4"/>
                    </a:moveTo>
                    <a:lnTo>
                      <a:pt x="6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91" name="Freeform 2427">
                <a:extLst>
                  <a:ext uri="{FF2B5EF4-FFF2-40B4-BE49-F238E27FC236}">
                    <a16:creationId xmlns:a16="http://schemas.microsoft.com/office/drawing/2014/main" id="{00000000-0008-0000-0300-0000B3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" y="759"/>
                <a:ext cx="5" cy="5"/>
              </a:xfrm>
              <a:custGeom>
                <a:avLst/>
                <a:gdLst>
                  <a:gd name="T0" fmla="*/ 3 w 5"/>
                  <a:gd name="T1" fmla="*/ 2 h 5"/>
                  <a:gd name="T2" fmla="*/ 3 w 5"/>
                  <a:gd name="T3" fmla="*/ 1 h 5"/>
                  <a:gd name="T4" fmla="*/ 2 w 5"/>
                  <a:gd name="T5" fmla="*/ 1 h 5"/>
                  <a:gd name="T6" fmla="*/ 1 w 5"/>
                  <a:gd name="T7" fmla="*/ 0 h 5"/>
                  <a:gd name="T8" fmla="*/ 1 w 5"/>
                  <a:gd name="T9" fmla="*/ 1 h 5"/>
                  <a:gd name="T10" fmla="*/ 0 w 5"/>
                  <a:gd name="T11" fmla="*/ 1 h 5"/>
                  <a:gd name="T12" fmla="*/ 0 w 5"/>
                  <a:gd name="T13" fmla="*/ 1 h 5"/>
                  <a:gd name="T14" fmla="*/ 0 w 5"/>
                  <a:gd name="T15" fmla="*/ 2 h 5"/>
                  <a:gd name="T16" fmla="*/ 1 w 5"/>
                  <a:gd name="T17" fmla="*/ 2 h 5"/>
                  <a:gd name="T18" fmla="*/ 4 w 5"/>
                  <a:gd name="T19" fmla="*/ 5 h 5"/>
                  <a:gd name="T20" fmla="*/ 4 w 5"/>
                  <a:gd name="T21" fmla="*/ 5 h 5"/>
                  <a:gd name="T22" fmla="*/ 5 w 5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5">
                    <a:moveTo>
                      <a:pt x="3" y="2"/>
                    </a:moveTo>
                    <a:lnTo>
                      <a:pt x="3" y="1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5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92" name="Freeform 2428">
                <a:extLst>
                  <a:ext uri="{FF2B5EF4-FFF2-40B4-BE49-F238E27FC236}">
                    <a16:creationId xmlns:a16="http://schemas.microsoft.com/office/drawing/2014/main" id="{00000000-0008-0000-0300-0000B4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" y="763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93" name="Freeform 2429">
                <a:extLst>
                  <a:ext uri="{FF2B5EF4-FFF2-40B4-BE49-F238E27FC236}">
                    <a16:creationId xmlns:a16="http://schemas.microsoft.com/office/drawing/2014/main" id="{00000000-0008-0000-0300-0000B5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" y="762"/>
                <a:ext cx="4" cy="2"/>
              </a:xfrm>
              <a:custGeom>
                <a:avLst/>
                <a:gdLst>
                  <a:gd name="T0" fmla="*/ 0 w 4"/>
                  <a:gd name="T1" fmla="*/ 2 h 2"/>
                  <a:gd name="T2" fmla="*/ 0 w 4"/>
                  <a:gd name="T3" fmla="*/ 1 h 2"/>
                  <a:gd name="T4" fmla="*/ 0 w 4"/>
                  <a:gd name="T5" fmla="*/ 1 h 2"/>
                  <a:gd name="T6" fmla="*/ 1 w 4"/>
                  <a:gd name="T7" fmla="*/ 0 h 2"/>
                  <a:gd name="T8" fmla="*/ 4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4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94" name="Freeform 2430">
                <a:extLst>
                  <a:ext uri="{FF2B5EF4-FFF2-40B4-BE49-F238E27FC236}">
                    <a16:creationId xmlns:a16="http://schemas.microsoft.com/office/drawing/2014/main" id="{00000000-0008-0000-0300-0000B6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" y="761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1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95" name="Freeform 2431">
                <a:extLst>
                  <a:ext uri="{FF2B5EF4-FFF2-40B4-BE49-F238E27FC236}">
                    <a16:creationId xmlns:a16="http://schemas.microsoft.com/office/drawing/2014/main" id="{00000000-0008-0000-0300-0000B7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" y="759"/>
                <a:ext cx="5" cy="6"/>
              </a:xfrm>
              <a:custGeom>
                <a:avLst/>
                <a:gdLst>
                  <a:gd name="T0" fmla="*/ 4 w 5"/>
                  <a:gd name="T1" fmla="*/ 0 h 6"/>
                  <a:gd name="T2" fmla="*/ 5 w 5"/>
                  <a:gd name="T3" fmla="*/ 1 h 6"/>
                  <a:gd name="T4" fmla="*/ 5 w 5"/>
                  <a:gd name="T5" fmla="*/ 4 h 6"/>
                  <a:gd name="T6" fmla="*/ 3 w 5"/>
                  <a:gd name="T7" fmla="*/ 5 h 6"/>
                  <a:gd name="T8" fmla="*/ 3 w 5"/>
                  <a:gd name="T9" fmla="*/ 5 h 6"/>
                  <a:gd name="T10" fmla="*/ 2 w 5"/>
                  <a:gd name="T11" fmla="*/ 4 h 6"/>
                  <a:gd name="T12" fmla="*/ 1 w 5"/>
                  <a:gd name="T13" fmla="*/ 4 h 6"/>
                  <a:gd name="T14" fmla="*/ 1 w 5"/>
                  <a:gd name="T15" fmla="*/ 5 h 6"/>
                  <a:gd name="T16" fmla="*/ 0 w 5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6">
                    <a:moveTo>
                      <a:pt x="4" y="0"/>
                    </a:moveTo>
                    <a:lnTo>
                      <a:pt x="5" y="1"/>
                    </a:lnTo>
                    <a:lnTo>
                      <a:pt x="5" y="4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96" name="Freeform 2432">
                <a:extLst>
                  <a:ext uri="{FF2B5EF4-FFF2-40B4-BE49-F238E27FC236}">
                    <a16:creationId xmlns:a16="http://schemas.microsoft.com/office/drawing/2014/main" id="{00000000-0008-0000-0300-0000B8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" y="756"/>
                <a:ext cx="1" cy="9"/>
              </a:xfrm>
              <a:custGeom>
                <a:avLst/>
                <a:gdLst>
                  <a:gd name="T0" fmla="*/ 1 w 1"/>
                  <a:gd name="T1" fmla="*/ 9 h 9"/>
                  <a:gd name="T2" fmla="*/ 0 w 1"/>
                  <a:gd name="T3" fmla="*/ 8 h 9"/>
                  <a:gd name="T4" fmla="*/ 0 w 1"/>
                  <a:gd name="T5" fmla="*/ 6 h 9"/>
                  <a:gd name="T6" fmla="*/ 0 w 1"/>
                  <a:gd name="T7" fmla="*/ 6 h 9"/>
                  <a:gd name="T8" fmla="*/ 0 w 1"/>
                  <a:gd name="T9" fmla="*/ 5 h 9"/>
                  <a:gd name="T10" fmla="*/ 0 w 1"/>
                  <a:gd name="T11" fmla="*/ 4 h 9"/>
                  <a:gd name="T12" fmla="*/ 0 w 1"/>
                  <a:gd name="T13" fmla="*/ 3 h 9"/>
                  <a:gd name="T14" fmla="*/ 1 w 1"/>
                  <a:gd name="T15" fmla="*/ 0 h 9"/>
                  <a:gd name="T16" fmla="*/ 1 w 1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9">
                    <a:moveTo>
                      <a:pt x="1" y="9"/>
                    </a:moveTo>
                    <a:lnTo>
                      <a:pt x="0" y="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97" name="Freeform 2433">
                <a:extLst>
                  <a:ext uri="{FF2B5EF4-FFF2-40B4-BE49-F238E27FC236}">
                    <a16:creationId xmlns:a16="http://schemas.microsoft.com/office/drawing/2014/main" id="{00000000-0008-0000-0300-0000B9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" y="763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2 w 2"/>
                  <a:gd name="T3" fmla="*/ 0 h 3"/>
                  <a:gd name="T4" fmla="*/ 2 w 2"/>
                  <a:gd name="T5" fmla="*/ 1 h 3"/>
                  <a:gd name="T6" fmla="*/ 1 w 2"/>
                  <a:gd name="T7" fmla="*/ 2 h 3"/>
                  <a:gd name="T8" fmla="*/ 0 w 2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2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98" name="Freeform 2434">
                <a:extLst>
                  <a:ext uri="{FF2B5EF4-FFF2-40B4-BE49-F238E27FC236}">
                    <a16:creationId xmlns:a16="http://schemas.microsoft.com/office/drawing/2014/main" id="{00000000-0008-0000-0300-0000BA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" y="764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1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99" name="Freeform 2435">
                <a:extLst>
                  <a:ext uri="{FF2B5EF4-FFF2-40B4-BE49-F238E27FC236}">
                    <a16:creationId xmlns:a16="http://schemas.microsoft.com/office/drawing/2014/main" id="{00000000-0008-0000-0300-0000BB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" y="76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00" name="Freeform 2436">
                <a:extLst>
                  <a:ext uri="{FF2B5EF4-FFF2-40B4-BE49-F238E27FC236}">
                    <a16:creationId xmlns:a16="http://schemas.microsoft.com/office/drawing/2014/main" id="{00000000-0008-0000-0300-0000BC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" y="765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01" name="Freeform 2437">
                <a:extLst>
                  <a:ext uri="{FF2B5EF4-FFF2-40B4-BE49-F238E27FC236}">
                    <a16:creationId xmlns:a16="http://schemas.microsoft.com/office/drawing/2014/main" id="{00000000-0008-0000-0300-0000BD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" y="766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2 w 3"/>
                  <a:gd name="T3" fmla="*/ 1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lnTo>
                      <a:pt x="2" y="1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02" name="Freeform 2438">
                <a:extLst>
                  <a:ext uri="{FF2B5EF4-FFF2-40B4-BE49-F238E27FC236}">
                    <a16:creationId xmlns:a16="http://schemas.microsoft.com/office/drawing/2014/main" id="{00000000-0008-0000-0300-0000BE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" y="760"/>
                <a:ext cx="5" cy="7"/>
              </a:xfrm>
              <a:custGeom>
                <a:avLst/>
                <a:gdLst>
                  <a:gd name="T0" fmla="*/ 5 w 5"/>
                  <a:gd name="T1" fmla="*/ 0 h 7"/>
                  <a:gd name="T2" fmla="*/ 5 w 5"/>
                  <a:gd name="T3" fmla="*/ 0 h 7"/>
                  <a:gd name="T4" fmla="*/ 4 w 5"/>
                  <a:gd name="T5" fmla="*/ 0 h 7"/>
                  <a:gd name="T6" fmla="*/ 4 w 5"/>
                  <a:gd name="T7" fmla="*/ 0 h 7"/>
                  <a:gd name="T8" fmla="*/ 2 w 5"/>
                  <a:gd name="T9" fmla="*/ 2 h 7"/>
                  <a:gd name="T10" fmla="*/ 0 w 5"/>
                  <a:gd name="T11" fmla="*/ 1 h 7"/>
                  <a:gd name="T12" fmla="*/ 1 w 5"/>
                  <a:gd name="T13" fmla="*/ 3 h 7"/>
                  <a:gd name="T14" fmla="*/ 2 w 5"/>
                  <a:gd name="T15" fmla="*/ 4 h 7"/>
                  <a:gd name="T16" fmla="*/ 4 w 5"/>
                  <a:gd name="T17" fmla="*/ 1 h 7"/>
                  <a:gd name="T18" fmla="*/ 4 w 5"/>
                  <a:gd name="T19" fmla="*/ 4 h 7"/>
                  <a:gd name="T20" fmla="*/ 4 w 5"/>
                  <a:gd name="T21" fmla="*/ 7 h 7"/>
                  <a:gd name="T22" fmla="*/ 4 w 5"/>
                  <a:gd name="T2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7">
                    <a:moveTo>
                      <a:pt x="5" y="0"/>
                    </a:move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2" y="4"/>
                    </a:lnTo>
                    <a:lnTo>
                      <a:pt x="4" y="1"/>
                    </a:lnTo>
                    <a:lnTo>
                      <a:pt x="4" y="4"/>
                    </a:lnTo>
                    <a:lnTo>
                      <a:pt x="4" y="7"/>
                    </a:lnTo>
                    <a:lnTo>
                      <a:pt x="4" y="7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03" name="Freeform 2439">
                <a:extLst>
                  <a:ext uri="{FF2B5EF4-FFF2-40B4-BE49-F238E27FC236}">
                    <a16:creationId xmlns:a16="http://schemas.microsoft.com/office/drawing/2014/main" id="{00000000-0008-0000-0300-0000BF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" y="764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2 w 3"/>
                  <a:gd name="T5" fmla="*/ 2 h 3"/>
                  <a:gd name="T6" fmla="*/ 3 w 3"/>
                  <a:gd name="T7" fmla="*/ 1 h 3"/>
                  <a:gd name="T8" fmla="*/ 3 w 3"/>
                  <a:gd name="T9" fmla="*/ 1 h 3"/>
                  <a:gd name="T10" fmla="*/ 3 w 3"/>
                  <a:gd name="T11" fmla="*/ 1 h 3"/>
                  <a:gd name="T12" fmla="*/ 3 w 3"/>
                  <a:gd name="T13" fmla="*/ 0 h 3"/>
                  <a:gd name="T14" fmla="*/ 3 w 3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04" name="Freeform 2440">
                <a:extLst>
                  <a:ext uri="{FF2B5EF4-FFF2-40B4-BE49-F238E27FC236}">
                    <a16:creationId xmlns:a16="http://schemas.microsoft.com/office/drawing/2014/main" id="{00000000-0008-0000-0300-0000C0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" y="761"/>
                <a:ext cx="4" cy="8"/>
              </a:xfrm>
              <a:custGeom>
                <a:avLst/>
                <a:gdLst>
                  <a:gd name="T0" fmla="*/ 4 w 4"/>
                  <a:gd name="T1" fmla="*/ 8 h 8"/>
                  <a:gd name="T2" fmla="*/ 4 w 4"/>
                  <a:gd name="T3" fmla="*/ 6 h 8"/>
                  <a:gd name="T4" fmla="*/ 4 w 4"/>
                  <a:gd name="T5" fmla="*/ 5 h 8"/>
                  <a:gd name="T6" fmla="*/ 4 w 4"/>
                  <a:gd name="T7" fmla="*/ 4 h 8"/>
                  <a:gd name="T8" fmla="*/ 3 w 4"/>
                  <a:gd name="T9" fmla="*/ 2 h 8"/>
                  <a:gd name="T10" fmla="*/ 2 w 4"/>
                  <a:gd name="T11" fmla="*/ 1 h 8"/>
                  <a:gd name="T12" fmla="*/ 1 w 4"/>
                  <a:gd name="T13" fmla="*/ 1 h 8"/>
                  <a:gd name="T14" fmla="*/ 1 w 4"/>
                  <a:gd name="T15" fmla="*/ 0 h 8"/>
                  <a:gd name="T16" fmla="*/ 1 w 4"/>
                  <a:gd name="T17" fmla="*/ 0 h 8"/>
                  <a:gd name="T18" fmla="*/ 0 w 4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4" y="6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3" y="2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05" name="Line 2441">
                <a:extLst>
                  <a:ext uri="{FF2B5EF4-FFF2-40B4-BE49-F238E27FC236}">
                    <a16:creationId xmlns:a16="http://schemas.microsoft.com/office/drawing/2014/main" id="{00000000-0008-0000-0300-0000C100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" y="767"/>
                <a:ext cx="0" cy="2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06" name="Freeform 2442">
                <a:extLst>
                  <a:ext uri="{FF2B5EF4-FFF2-40B4-BE49-F238E27FC236}">
                    <a16:creationId xmlns:a16="http://schemas.microsoft.com/office/drawing/2014/main" id="{00000000-0008-0000-0300-0000C2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767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2 h 3"/>
                  <a:gd name="T4" fmla="*/ 2 w 2"/>
                  <a:gd name="T5" fmla="*/ 1 h 3"/>
                  <a:gd name="T6" fmla="*/ 1 w 2"/>
                  <a:gd name="T7" fmla="*/ 0 h 3"/>
                  <a:gd name="T8" fmla="*/ 0 w 2"/>
                  <a:gd name="T9" fmla="*/ 1 h 3"/>
                  <a:gd name="T10" fmla="*/ 0 w 2"/>
                  <a:gd name="T11" fmla="*/ 3 h 3"/>
                  <a:gd name="T12" fmla="*/ 2 w 2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2" y="2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2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07" name="Freeform 2443">
                <a:extLst>
                  <a:ext uri="{FF2B5EF4-FFF2-40B4-BE49-F238E27FC236}">
                    <a16:creationId xmlns:a16="http://schemas.microsoft.com/office/drawing/2014/main" id="{00000000-0008-0000-0300-0000C3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" y="764"/>
                <a:ext cx="8" cy="7"/>
              </a:xfrm>
              <a:custGeom>
                <a:avLst/>
                <a:gdLst>
                  <a:gd name="T0" fmla="*/ 5 w 8"/>
                  <a:gd name="T1" fmla="*/ 3 h 7"/>
                  <a:gd name="T2" fmla="*/ 3 w 8"/>
                  <a:gd name="T3" fmla="*/ 3 h 7"/>
                  <a:gd name="T4" fmla="*/ 2 w 8"/>
                  <a:gd name="T5" fmla="*/ 5 h 7"/>
                  <a:gd name="T6" fmla="*/ 1 w 8"/>
                  <a:gd name="T7" fmla="*/ 7 h 7"/>
                  <a:gd name="T8" fmla="*/ 0 w 8"/>
                  <a:gd name="T9" fmla="*/ 6 h 7"/>
                  <a:gd name="T10" fmla="*/ 0 w 8"/>
                  <a:gd name="T11" fmla="*/ 5 h 7"/>
                  <a:gd name="T12" fmla="*/ 0 w 8"/>
                  <a:gd name="T13" fmla="*/ 1 h 7"/>
                  <a:gd name="T14" fmla="*/ 4 w 8"/>
                  <a:gd name="T15" fmla="*/ 0 h 7"/>
                  <a:gd name="T16" fmla="*/ 8 w 8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7">
                    <a:moveTo>
                      <a:pt x="5" y="3"/>
                    </a:moveTo>
                    <a:lnTo>
                      <a:pt x="3" y="3"/>
                    </a:lnTo>
                    <a:lnTo>
                      <a:pt x="2" y="5"/>
                    </a:lnTo>
                    <a:lnTo>
                      <a:pt x="1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08" name="Freeform 2444">
                <a:extLst>
                  <a:ext uri="{FF2B5EF4-FFF2-40B4-BE49-F238E27FC236}">
                    <a16:creationId xmlns:a16="http://schemas.microsoft.com/office/drawing/2014/main" id="{00000000-0008-0000-0300-0000C4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" y="769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09" name="Freeform 2445">
                <a:extLst>
                  <a:ext uri="{FF2B5EF4-FFF2-40B4-BE49-F238E27FC236}">
                    <a16:creationId xmlns:a16="http://schemas.microsoft.com/office/drawing/2014/main" id="{00000000-0008-0000-0300-0000C5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" y="767"/>
                <a:ext cx="5" cy="6"/>
              </a:xfrm>
              <a:custGeom>
                <a:avLst/>
                <a:gdLst>
                  <a:gd name="T0" fmla="*/ 5 w 5"/>
                  <a:gd name="T1" fmla="*/ 5 h 6"/>
                  <a:gd name="T2" fmla="*/ 4 w 5"/>
                  <a:gd name="T3" fmla="*/ 6 h 6"/>
                  <a:gd name="T4" fmla="*/ 2 w 5"/>
                  <a:gd name="T5" fmla="*/ 5 h 6"/>
                  <a:gd name="T6" fmla="*/ 2 w 5"/>
                  <a:gd name="T7" fmla="*/ 4 h 6"/>
                  <a:gd name="T8" fmla="*/ 1 w 5"/>
                  <a:gd name="T9" fmla="*/ 5 h 6"/>
                  <a:gd name="T10" fmla="*/ 0 w 5"/>
                  <a:gd name="T11" fmla="*/ 5 h 6"/>
                  <a:gd name="T12" fmla="*/ 0 w 5"/>
                  <a:gd name="T13" fmla="*/ 5 h 6"/>
                  <a:gd name="T14" fmla="*/ 1 w 5"/>
                  <a:gd name="T15" fmla="*/ 3 h 6"/>
                  <a:gd name="T16" fmla="*/ 1 w 5"/>
                  <a:gd name="T17" fmla="*/ 2 h 6"/>
                  <a:gd name="T18" fmla="*/ 3 w 5"/>
                  <a:gd name="T19" fmla="*/ 2 h 6"/>
                  <a:gd name="T20" fmla="*/ 5 w 5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6">
                    <a:moveTo>
                      <a:pt x="5" y="5"/>
                    </a:moveTo>
                    <a:lnTo>
                      <a:pt x="4" y="6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3" y="2"/>
                    </a:lnTo>
                    <a:lnTo>
                      <a:pt x="5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10" name="Freeform 2446">
                <a:extLst>
                  <a:ext uri="{FF2B5EF4-FFF2-40B4-BE49-F238E27FC236}">
                    <a16:creationId xmlns:a16="http://schemas.microsoft.com/office/drawing/2014/main" id="{00000000-0008-0000-0300-0000C6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" y="750"/>
                <a:ext cx="11" cy="23"/>
              </a:xfrm>
              <a:custGeom>
                <a:avLst/>
                <a:gdLst>
                  <a:gd name="T0" fmla="*/ 11 w 11"/>
                  <a:gd name="T1" fmla="*/ 19 h 23"/>
                  <a:gd name="T2" fmla="*/ 11 w 11"/>
                  <a:gd name="T3" fmla="*/ 20 h 23"/>
                  <a:gd name="T4" fmla="*/ 10 w 11"/>
                  <a:gd name="T5" fmla="*/ 22 h 23"/>
                  <a:gd name="T6" fmla="*/ 8 w 11"/>
                  <a:gd name="T7" fmla="*/ 23 h 23"/>
                  <a:gd name="T8" fmla="*/ 6 w 11"/>
                  <a:gd name="T9" fmla="*/ 23 h 23"/>
                  <a:gd name="T10" fmla="*/ 6 w 11"/>
                  <a:gd name="T11" fmla="*/ 22 h 23"/>
                  <a:gd name="T12" fmla="*/ 6 w 11"/>
                  <a:gd name="T13" fmla="*/ 21 h 23"/>
                  <a:gd name="T14" fmla="*/ 5 w 11"/>
                  <a:gd name="T15" fmla="*/ 21 h 23"/>
                  <a:gd name="T16" fmla="*/ 4 w 11"/>
                  <a:gd name="T17" fmla="*/ 21 h 23"/>
                  <a:gd name="T18" fmla="*/ 4 w 11"/>
                  <a:gd name="T19" fmla="*/ 16 h 23"/>
                  <a:gd name="T20" fmla="*/ 4 w 11"/>
                  <a:gd name="T21" fmla="*/ 14 h 23"/>
                  <a:gd name="T22" fmla="*/ 4 w 11"/>
                  <a:gd name="T23" fmla="*/ 14 h 23"/>
                  <a:gd name="T24" fmla="*/ 4 w 11"/>
                  <a:gd name="T25" fmla="*/ 14 h 23"/>
                  <a:gd name="T26" fmla="*/ 4 w 11"/>
                  <a:gd name="T27" fmla="*/ 15 h 23"/>
                  <a:gd name="T28" fmla="*/ 3 w 11"/>
                  <a:gd name="T29" fmla="*/ 16 h 23"/>
                  <a:gd name="T30" fmla="*/ 3 w 11"/>
                  <a:gd name="T31" fmla="*/ 18 h 23"/>
                  <a:gd name="T32" fmla="*/ 3 w 11"/>
                  <a:gd name="T33" fmla="*/ 18 h 23"/>
                  <a:gd name="T34" fmla="*/ 2 w 11"/>
                  <a:gd name="T35" fmla="*/ 18 h 23"/>
                  <a:gd name="T36" fmla="*/ 2 w 11"/>
                  <a:gd name="T37" fmla="*/ 17 h 23"/>
                  <a:gd name="T38" fmla="*/ 2 w 11"/>
                  <a:gd name="T39" fmla="*/ 16 h 23"/>
                  <a:gd name="T40" fmla="*/ 1 w 11"/>
                  <a:gd name="T41" fmla="*/ 16 h 23"/>
                  <a:gd name="T42" fmla="*/ 1 w 11"/>
                  <a:gd name="T43" fmla="*/ 15 h 23"/>
                  <a:gd name="T44" fmla="*/ 1 w 11"/>
                  <a:gd name="T45" fmla="*/ 14 h 23"/>
                  <a:gd name="T46" fmla="*/ 1 w 11"/>
                  <a:gd name="T47" fmla="*/ 14 h 23"/>
                  <a:gd name="T48" fmla="*/ 0 w 11"/>
                  <a:gd name="T49" fmla="*/ 12 h 23"/>
                  <a:gd name="T50" fmla="*/ 0 w 11"/>
                  <a:gd name="T51" fmla="*/ 8 h 23"/>
                  <a:gd name="T52" fmla="*/ 1 w 11"/>
                  <a:gd name="T53" fmla="*/ 8 h 23"/>
                  <a:gd name="T54" fmla="*/ 2 w 11"/>
                  <a:gd name="T55" fmla="*/ 7 h 23"/>
                  <a:gd name="T56" fmla="*/ 0 w 11"/>
                  <a:gd name="T57" fmla="*/ 6 h 23"/>
                  <a:gd name="T58" fmla="*/ 1 w 11"/>
                  <a:gd name="T59" fmla="*/ 5 h 23"/>
                  <a:gd name="T60" fmla="*/ 2 w 11"/>
                  <a:gd name="T61" fmla="*/ 3 h 23"/>
                  <a:gd name="T62" fmla="*/ 4 w 11"/>
                  <a:gd name="T63" fmla="*/ 1 h 23"/>
                  <a:gd name="T64" fmla="*/ 5 w 11"/>
                  <a:gd name="T6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" h="23">
                    <a:moveTo>
                      <a:pt x="11" y="19"/>
                    </a:moveTo>
                    <a:lnTo>
                      <a:pt x="11" y="20"/>
                    </a:lnTo>
                    <a:lnTo>
                      <a:pt x="10" y="22"/>
                    </a:lnTo>
                    <a:lnTo>
                      <a:pt x="8" y="23"/>
                    </a:lnTo>
                    <a:lnTo>
                      <a:pt x="6" y="23"/>
                    </a:lnTo>
                    <a:lnTo>
                      <a:pt x="6" y="22"/>
                    </a:lnTo>
                    <a:lnTo>
                      <a:pt x="6" y="21"/>
                    </a:lnTo>
                    <a:lnTo>
                      <a:pt x="5" y="21"/>
                    </a:lnTo>
                    <a:lnTo>
                      <a:pt x="4" y="21"/>
                    </a:lnTo>
                    <a:lnTo>
                      <a:pt x="4" y="16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5"/>
                    </a:lnTo>
                    <a:lnTo>
                      <a:pt x="3" y="16"/>
                    </a:lnTo>
                    <a:lnTo>
                      <a:pt x="3" y="18"/>
                    </a:lnTo>
                    <a:lnTo>
                      <a:pt x="3" y="18"/>
                    </a:lnTo>
                    <a:lnTo>
                      <a:pt x="2" y="18"/>
                    </a:lnTo>
                    <a:lnTo>
                      <a:pt x="2" y="17"/>
                    </a:lnTo>
                    <a:lnTo>
                      <a:pt x="2" y="16"/>
                    </a:lnTo>
                    <a:lnTo>
                      <a:pt x="1" y="16"/>
                    </a:lnTo>
                    <a:lnTo>
                      <a:pt x="1" y="15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2" y="7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2" y="3"/>
                    </a:lnTo>
                    <a:lnTo>
                      <a:pt x="4" y="1"/>
                    </a:lnTo>
                    <a:lnTo>
                      <a:pt x="5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11" name="Freeform 2447">
                <a:extLst>
                  <a:ext uri="{FF2B5EF4-FFF2-40B4-BE49-F238E27FC236}">
                    <a16:creationId xmlns:a16="http://schemas.microsoft.com/office/drawing/2014/main" id="{00000000-0008-0000-0300-0000C7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" y="766"/>
                <a:ext cx="6" cy="8"/>
              </a:xfrm>
              <a:custGeom>
                <a:avLst/>
                <a:gdLst>
                  <a:gd name="T0" fmla="*/ 6 w 6"/>
                  <a:gd name="T1" fmla="*/ 0 h 8"/>
                  <a:gd name="T2" fmla="*/ 6 w 6"/>
                  <a:gd name="T3" fmla="*/ 2 h 8"/>
                  <a:gd name="T4" fmla="*/ 6 w 6"/>
                  <a:gd name="T5" fmla="*/ 6 h 8"/>
                  <a:gd name="T6" fmla="*/ 6 w 6"/>
                  <a:gd name="T7" fmla="*/ 7 h 8"/>
                  <a:gd name="T8" fmla="*/ 5 w 6"/>
                  <a:gd name="T9" fmla="*/ 7 h 8"/>
                  <a:gd name="T10" fmla="*/ 5 w 6"/>
                  <a:gd name="T11" fmla="*/ 8 h 8"/>
                  <a:gd name="T12" fmla="*/ 4 w 6"/>
                  <a:gd name="T13" fmla="*/ 8 h 8"/>
                  <a:gd name="T14" fmla="*/ 1 w 6"/>
                  <a:gd name="T15" fmla="*/ 6 h 8"/>
                  <a:gd name="T16" fmla="*/ 0 w 6"/>
                  <a:gd name="T17" fmla="*/ 5 h 8"/>
                  <a:gd name="T18" fmla="*/ 0 w 6"/>
                  <a:gd name="T19" fmla="*/ 6 h 8"/>
                  <a:gd name="T20" fmla="*/ 0 w 6"/>
                  <a:gd name="T21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8">
                    <a:moveTo>
                      <a:pt x="6" y="0"/>
                    </a:moveTo>
                    <a:lnTo>
                      <a:pt x="6" y="2"/>
                    </a:lnTo>
                    <a:lnTo>
                      <a:pt x="6" y="6"/>
                    </a:lnTo>
                    <a:lnTo>
                      <a:pt x="6" y="7"/>
                    </a:lnTo>
                    <a:lnTo>
                      <a:pt x="5" y="7"/>
                    </a:lnTo>
                    <a:lnTo>
                      <a:pt x="5" y="8"/>
                    </a:lnTo>
                    <a:lnTo>
                      <a:pt x="4" y="8"/>
                    </a:lnTo>
                    <a:lnTo>
                      <a:pt x="1" y="6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12" name="Freeform 2448">
                <a:extLst>
                  <a:ext uri="{FF2B5EF4-FFF2-40B4-BE49-F238E27FC236}">
                    <a16:creationId xmlns:a16="http://schemas.microsoft.com/office/drawing/2014/main" id="{00000000-0008-0000-0300-0000C8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" y="764"/>
                <a:ext cx="8" cy="10"/>
              </a:xfrm>
              <a:custGeom>
                <a:avLst/>
                <a:gdLst>
                  <a:gd name="T0" fmla="*/ 3 w 8"/>
                  <a:gd name="T1" fmla="*/ 2 h 10"/>
                  <a:gd name="T2" fmla="*/ 6 w 8"/>
                  <a:gd name="T3" fmla="*/ 1 h 10"/>
                  <a:gd name="T4" fmla="*/ 7 w 8"/>
                  <a:gd name="T5" fmla="*/ 1 h 10"/>
                  <a:gd name="T6" fmla="*/ 8 w 8"/>
                  <a:gd name="T7" fmla="*/ 6 h 10"/>
                  <a:gd name="T8" fmla="*/ 8 w 8"/>
                  <a:gd name="T9" fmla="*/ 6 h 10"/>
                  <a:gd name="T10" fmla="*/ 8 w 8"/>
                  <a:gd name="T11" fmla="*/ 6 h 10"/>
                  <a:gd name="T12" fmla="*/ 6 w 8"/>
                  <a:gd name="T13" fmla="*/ 7 h 10"/>
                  <a:gd name="T14" fmla="*/ 4 w 8"/>
                  <a:gd name="T15" fmla="*/ 8 h 10"/>
                  <a:gd name="T16" fmla="*/ 4 w 8"/>
                  <a:gd name="T17" fmla="*/ 6 h 10"/>
                  <a:gd name="T18" fmla="*/ 2 w 8"/>
                  <a:gd name="T19" fmla="*/ 8 h 10"/>
                  <a:gd name="T20" fmla="*/ 0 w 8"/>
                  <a:gd name="T21" fmla="*/ 10 h 10"/>
                  <a:gd name="T22" fmla="*/ 0 w 8"/>
                  <a:gd name="T23" fmla="*/ 8 h 10"/>
                  <a:gd name="T24" fmla="*/ 0 w 8"/>
                  <a:gd name="T25" fmla="*/ 8 h 10"/>
                  <a:gd name="T26" fmla="*/ 1 w 8"/>
                  <a:gd name="T27" fmla="*/ 6 h 10"/>
                  <a:gd name="T28" fmla="*/ 1 w 8"/>
                  <a:gd name="T29" fmla="*/ 6 h 10"/>
                  <a:gd name="T30" fmla="*/ 0 w 8"/>
                  <a:gd name="T31" fmla="*/ 2 h 10"/>
                  <a:gd name="T32" fmla="*/ 0 w 8"/>
                  <a:gd name="T3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" h="10">
                    <a:moveTo>
                      <a:pt x="3" y="2"/>
                    </a:moveTo>
                    <a:lnTo>
                      <a:pt x="6" y="1"/>
                    </a:lnTo>
                    <a:lnTo>
                      <a:pt x="7" y="1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6" y="7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13" name="Freeform 2449">
                <a:extLst>
                  <a:ext uri="{FF2B5EF4-FFF2-40B4-BE49-F238E27FC236}">
                    <a16:creationId xmlns:a16="http://schemas.microsoft.com/office/drawing/2014/main" id="{00000000-0008-0000-0300-0000C9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" y="772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1 w 3"/>
                  <a:gd name="T3" fmla="*/ 3 h 3"/>
                  <a:gd name="T4" fmla="*/ 2 w 3"/>
                  <a:gd name="T5" fmla="*/ 3 h 3"/>
                  <a:gd name="T6" fmla="*/ 2 w 3"/>
                  <a:gd name="T7" fmla="*/ 3 h 3"/>
                  <a:gd name="T8" fmla="*/ 3 w 3"/>
                  <a:gd name="T9" fmla="*/ 3 h 3"/>
                  <a:gd name="T10" fmla="*/ 2 w 3"/>
                  <a:gd name="T11" fmla="*/ 1 h 3"/>
                  <a:gd name="T12" fmla="*/ 2 w 3"/>
                  <a:gd name="T13" fmla="*/ 0 h 3"/>
                  <a:gd name="T14" fmla="*/ 2 w 3"/>
                  <a:gd name="T15" fmla="*/ 0 h 3"/>
                  <a:gd name="T16" fmla="*/ 1 w 3"/>
                  <a:gd name="T17" fmla="*/ 1 h 3"/>
                  <a:gd name="T18" fmla="*/ 0 w 3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14" name="Freeform 2450">
                <a:extLst>
                  <a:ext uri="{FF2B5EF4-FFF2-40B4-BE49-F238E27FC236}">
                    <a16:creationId xmlns:a16="http://schemas.microsoft.com/office/drawing/2014/main" id="{00000000-0008-0000-0300-0000CA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" y="77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15" name="Freeform 2451">
                <a:extLst>
                  <a:ext uri="{FF2B5EF4-FFF2-40B4-BE49-F238E27FC236}">
                    <a16:creationId xmlns:a16="http://schemas.microsoft.com/office/drawing/2014/main" id="{00000000-0008-0000-0300-0000CB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" y="759"/>
                <a:ext cx="7" cy="16"/>
              </a:xfrm>
              <a:custGeom>
                <a:avLst/>
                <a:gdLst>
                  <a:gd name="T0" fmla="*/ 4 w 7"/>
                  <a:gd name="T1" fmla="*/ 0 h 16"/>
                  <a:gd name="T2" fmla="*/ 5 w 7"/>
                  <a:gd name="T3" fmla="*/ 0 h 16"/>
                  <a:gd name="T4" fmla="*/ 4 w 7"/>
                  <a:gd name="T5" fmla="*/ 2 h 16"/>
                  <a:gd name="T6" fmla="*/ 4 w 7"/>
                  <a:gd name="T7" fmla="*/ 3 h 16"/>
                  <a:gd name="T8" fmla="*/ 4 w 7"/>
                  <a:gd name="T9" fmla="*/ 4 h 16"/>
                  <a:gd name="T10" fmla="*/ 4 w 7"/>
                  <a:gd name="T11" fmla="*/ 5 h 16"/>
                  <a:gd name="T12" fmla="*/ 6 w 7"/>
                  <a:gd name="T13" fmla="*/ 6 h 16"/>
                  <a:gd name="T14" fmla="*/ 7 w 7"/>
                  <a:gd name="T15" fmla="*/ 7 h 16"/>
                  <a:gd name="T16" fmla="*/ 7 w 7"/>
                  <a:gd name="T17" fmla="*/ 7 h 16"/>
                  <a:gd name="T18" fmla="*/ 7 w 7"/>
                  <a:gd name="T19" fmla="*/ 10 h 16"/>
                  <a:gd name="T20" fmla="*/ 7 w 7"/>
                  <a:gd name="T21" fmla="*/ 13 h 16"/>
                  <a:gd name="T22" fmla="*/ 6 w 7"/>
                  <a:gd name="T23" fmla="*/ 15 h 16"/>
                  <a:gd name="T24" fmla="*/ 3 w 7"/>
                  <a:gd name="T25" fmla="*/ 16 h 16"/>
                  <a:gd name="T26" fmla="*/ 2 w 7"/>
                  <a:gd name="T27" fmla="*/ 16 h 16"/>
                  <a:gd name="T28" fmla="*/ 0 w 7"/>
                  <a:gd name="T29" fmla="*/ 15 h 16"/>
                  <a:gd name="T30" fmla="*/ 0 w 7"/>
                  <a:gd name="T31" fmla="*/ 13 h 16"/>
                  <a:gd name="T32" fmla="*/ 1 w 7"/>
                  <a:gd name="T33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" h="16">
                    <a:moveTo>
                      <a:pt x="4" y="0"/>
                    </a:moveTo>
                    <a:lnTo>
                      <a:pt x="5" y="0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6" y="6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10"/>
                    </a:lnTo>
                    <a:lnTo>
                      <a:pt x="7" y="13"/>
                    </a:lnTo>
                    <a:lnTo>
                      <a:pt x="6" y="15"/>
                    </a:lnTo>
                    <a:lnTo>
                      <a:pt x="3" y="16"/>
                    </a:lnTo>
                    <a:lnTo>
                      <a:pt x="2" y="16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1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16" name="Freeform 2452">
                <a:extLst>
                  <a:ext uri="{FF2B5EF4-FFF2-40B4-BE49-F238E27FC236}">
                    <a16:creationId xmlns:a16="http://schemas.microsoft.com/office/drawing/2014/main" id="{00000000-0008-0000-0300-0000CC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" y="775"/>
                <a:ext cx="2" cy="0"/>
              </a:xfrm>
              <a:custGeom>
                <a:avLst/>
                <a:gdLst>
                  <a:gd name="T0" fmla="*/ 2 w 2"/>
                  <a:gd name="T1" fmla="*/ 1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17" name="Freeform 2453">
                <a:extLst>
                  <a:ext uri="{FF2B5EF4-FFF2-40B4-BE49-F238E27FC236}">
                    <a16:creationId xmlns:a16="http://schemas.microsoft.com/office/drawing/2014/main" id="{00000000-0008-0000-0300-0000CD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" y="775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18" name="Freeform 2454">
                <a:extLst>
                  <a:ext uri="{FF2B5EF4-FFF2-40B4-BE49-F238E27FC236}">
                    <a16:creationId xmlns:a16="http://schemas.microsoft.com/office/drawing/2014/main" id="{00000000-0008-0000-0300-0000CE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" y="773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1 w 3"/>
                  <a:gd name="T3" fmla="*/ 0 h 3"/>
                  <a:gd name="T4" fmla="*/ 1 w 3"/>
                  <a:gd name="T5" fmla="*/ 1 h 3"/>
                  <a:gd name="T6" fmla="*/ 2 w 3"/>
                  <a:gd name="T7" fmla="*/ 2 h 3"/>
                  <a:gd name="T8" fmla="*/ 3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2" y="2"/>
                    </a:lnTo>
                    <a:lnTo>
                      <a:pt x="3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19" name="Freeform 2455">
                <a:extLst>
                  <a:ext uri="{FF2B5EF4-FFF2-40B4-BE49-F238E27FC236}">
                    <a16:creationId xmlns:a16="http://schemas.microsoft.com/office/drawing/2014/main" id="{00000000-0008-0000-0300-0000CF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" y="775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4 w 5"/>
                  <a:gd name="T3" fmla="*/ 1 h 2"/>
                  <a:gd name="T4" fmla="*/ 3 w 5"/>
                  <a:gd name="T5" fmla="*/ 1 h 2"/>
                  <a:gd name="T6" fmla="*/ 2 w 5"/>
                  <a:gd name="T7" fmla="*/ 1 h 2"/>
                  <a:gd name="T8" fmla="*/ 1 w 5"/>
                  <a:gd name="T9" fmla="*/ 1 h 2"/>
                  <a:gd name="T10" fmla="*/ 0 w 5"/>
                  <a:gd name="T11" fmla="*/ 1 h 2"/>
                  <a:gd name="T12" fmla="*/ 0 w 5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lnTo>
                      <a:pt x="4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20" name="Freeform 2456">
                <a:extLst>
                  <a:ext uri="{FF2B5EF4-FFF2-40B4-BE49-F238E27FC236}">
                    <a16:creationId xmlns:a16="http://schemas.microsoft.com/office/drawing/2014/main" id="{00000000-0008-0000-0300-0000D0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" y="774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3 h 3"/>
                  <a:gd name="T4" fmla="*/ 0 w 2"/>
                  <a:gd name="T5" fmla="*/ 1 h 3"/>
                  <a:gd name="T6" fmla="*/ 0 w 2"/>
                  <a:gd name="T7" fmla="*/ 0 h 3"/>
                  <a:gd name="T8" fmla="*/ 1 w 2"/>
                  <a:gd name="T9" fmla="*/ 0 h 3"/>
                  <a:gd name="T10" fmla="*/ 1 w 2"/>
                  <a:gd name="T11" fmla="*/ 0 h 3"/>
                  <a:gd name="T12" fmla="*/ 2 w 2"/>
                  <a:gd name="T13" fmla="*/ 1 h 3"/>
                  <a:gd name="T14" fmla="*/ 2 w 2"/>
                  <a:gd name="T1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1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1"/>
                    </a:lnTo>
                    <a:lnTo>
                      <a:pt x="2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21" name="Freeform 2457">
                <a:extLst>
                  <a:ext uri="{FF2B5EF4-FFF2-40B4-BE49-F238E27FC236}">
                    <a16:creationId xmlns:a16="http://schemas.microsoft.com/office/drawing/2014/main" id="{00000000-0008-0000-0300-0000D1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" y="776"/>
                <a:ext cx="6" cy="1"/>
              </a:xfrm>
              <a:custGeom>
                <a:avLst/>
                <a:gdLst>
                  <a:gd name="T0" fmla="*/ 0 w 6"/>
                  <a:gd name="T1" fmla="*/ 1 h 1"/>
                  <a:gd name="T2" fmla="*/ 1 w 6"/>
                  <a:gd name="T3" fmla="*/ 1 h 1"/>
                  <a:gd name="T4" fmla="*/ 6 w 6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lnTo>
                      <a:pt x="1" y="1"/>
                    </a:lnTo>
                    <a:lnTo>
                      <a:pt x="6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22" name="Freeform 2458">
                <a:extLst>
                  <a:ext uri="{FF2B5EF4-FFF2-40B4-BE49-F238E27FC236}">
                    <a16:creationId xmlns:a16="http://schemas.microsoft.com/office/drawing/2014/main" id="{00000000-0008-0000-0300-0000D2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" y="777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23" name="Freeform 2459">
                <a:extLst>
                  <a:ext uri="{FF2B5EF4-FFF2-40B4-BE49-F238E27FC236}">
                    <a16:creationId xmlns:a16="http://schemas.microsoft.com/office/drawing/2014/main" id="{00000000-0008-0000-0300-0000D3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" y="775"/>
                <a:ext cx="5" cy="3"/>
              </a:xfrm>
              <a:custGeom>
                <a:avLst/>
                <a:gdLst>
                  <a:gd name="T0" fmla="*/ 1 w 5"/>
                  <a:gd name="T1" fmla="*/ 3 h 3"/>
                  <a:gd name="T2" fmla="*/ 2 w 5"/>
                  <a:gd name="T3" fmla="*/ 3 h 3"/>
                  <a:gd name="T4" fmla="*/ 5 w 5"/>
                  <a:gd name="T5" fmla="*/ 2 h 3"/>
                  <a:gd name="T6" fmla="*/ 5 w 5"/>
                  <a:gd name="T7" fmla="*/ 0 h 3"/>
                  <a:gd name="T8" fmla="*/ 5 w 5"/>
                  <a:gd name="T9" fmla="*/ 0 h 3"/>
                  <a:gd name="T10" fmla="*/ 2 w 5"/>
                  <a:gd name="T11" fmla="*/ 0 h 3"/>
                  <a:gd name="T12" fmla="*/ 0 w 5"/>
                  <a:gd name="T13" fmla="*/ 0 h 3"/>
                  <a:gd name="T14" fmla="*/ 1 w 5"/>
                  <a:gd name="T15" fmla="*/ 3 h 3"/>
                  <a:gd name="T16" fmla="*/ 1 w 5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3">
                    <a:moveTo>
                      <a:pt x="1" y="3"/>
                    </a:moveTo>
                    <a:lnTo>
                      <a:pt x="2" y="3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1" y="3"/>
                    </a:lnTo>
                    <a:lnTo>
                      <a:pt x="1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24" name="Freeform 2460">
                <a:extLst>
                  <a:ext uri="{FF2B5EF4-FFF2-40B4-BE49-F238E27FC236}">
                    <a16:creationId xmlns:a16="http://schemas.microsoft.com/office/drawing/2014/main" id="{00000000-0008-0000-0300-0000D4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" y="778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25" name="Freeform 2461">
                <a:extLst>
                  <a:ext uri="{FF2B5EF4-FFF2-40B4-BE49-F238E27FC236}">
                    <a16:creationId xmlns:a16="http://schemas.microsoft.com/office/drawing/2014/main" id="{00000000-0008-0000-0300-0000D5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" y="776"/>
                <a:ext cx="1" cy="3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2 h 3"/>
                  <a:gd name="T4" fmla="*/ 1 w 1"/>
                  <a:gd name="T5" fmla="*/ 2 h 3"/>
                  <a:gd name="T6" fmla="*/ 1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1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26" name="Freeform 2462">
                <a:extLst>
                  <a:ext uri="{FF2B5EF4-FFF2-40B4-BE49-F238E27FC236}">
                    <a16:creationId xmlns:a16="http://schemas.microsoft.com/office/drawing/2014/main" id="{00000000-0008-0000-0300-0000D6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" y="764"/>
                <a:ext cx="6" cy="15"/>
              </a:xfrm>
              <a:custGeom>
                <a:avLst/>
                <a:gdLst>
                  <a:gd name="T0" fmla="*/ 5 w 6"/>
                  <a:gd name="T1" fmla="*/ 15 h 15"/>
                  <a:gd name="T2" fmla="*/ 6 w 6"/>
                  <a:gd name="T3" fmla="*/ 9 h 15"/>
                  <a:gd name="T4" fmla="*/ 5 w 6"/>
                  <a:gd name="T5" fmla="*/ 7 h 15"/>
                  <a:gd name="T6" fmla="*/ 6 w 6"/>
                  <a:gd name="T7" fmla="*/ 2 h 15"/>
                  <a:gd name="T8" fmla="*/ 5 w 6"/>
                  <a:gd name="T9" fmla="*/ 0 h 15"/>
                  <a:gd name="T10" fmla="*/ 4 w 6"/>
                  <a:gd name="T11" fmla="*/ 0 h 15"/>
                  <a:gd name="T12" fmla="*/ 3 w 6"/>
                  <a:gd name="T13" fmla="*/ 2 h 15"/>
                  <a:gd name="T14" fmla="*/ 2 w 6"/>
                  <a:gd name="T15" fmla="*/ 7 h 15"/>
                  <a:gd name="T16" fmla="*/ 0 w 6"/>
                  <a:gd name="T17" fmla="*/ 12 h 15"/>
                  <a:gd name="T18" fmla="*/ 0 w 6"/>
                  <a:gd name="T19" fmla="*/ 14 h 15"/>
                  <a:gd name="T20" fmla="*/ 0 w 6"/>
                  <a:gd name="T21" fmla="*/ 15 h 15"/>
                  <a:gd name="T22" fmla="*/ 0 w 6"/>
                  <a:gd name="T2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15">
                    <a:moveTo>
                      <a:pt x="5" y="15"/>
                    </a:moveTo>
                    <a:lnTo>
                      <a:pt x="6" y="9"/>
                    </a:lnTo>
                    <a:lnTo>
                      <a:pt x="5" y="7"/>
                    </a:lnTo>
                    <a:lnTo>
                      <a:pt x="6" y="2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2"/>
                    </a:lnTo>
                    <a:lnTo>
                      <a:pt x="2" y="7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0" y="1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27" name="Freeform 2463">
                <a:extLst>
                  <a:ext uri="{FF2B5EF4-FFF2-40B4-BE49-F238E27FC236}">
                    <a16:creationId xmlns:a16="http://schemas.microsoft.com/office/drawing/2014/main" id="{00000000-0008-0000-0300-0000D7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" y="775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3 w 3"/>
                  <a:gd name="T3" fmla="*/ 2 h 4"/>
                  <a:gd name="T4" fmla="*/ 3 w 3"/>
                  <a:gd name="T5" fmla="*/ 2 h 4"/>
                  <a:gd name="T6" fmla="*/ 1 w 3"/>
                  <a:gd name="T7" fmla="*/ 0 h 4"/>
                  <a:gd name="T8" fmla="*/ 0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lnTo>
                      <a:pt x="3" y="2"/>
                    </a:lnTo>
                    <a:lnTo>
                      <a:pt x="3" y="2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1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28" name="Freeform 2464">
                <a:extLst>
                  <a:ext uri="{FF2B5EF4-FFF2-40B4-BE49-F238E27FC236}">
                    <a16:creationId xmlns:a16="http://schemas.microsoft.com/office/drawing/2014/main" id="{00000000-0008-0000-0300-0000D8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" y="778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29" name="Line 2465">
                <a:extLst>
                  <a:ext uri="{FF2B5EF4-FFF2-40B4-BE49-F238E27FC236}">
                    <a16:creationId xmlns:a16="http://schemas.microsoft.com/office/drawing/2014/main" id="{00000000-0008-0000-0300-0000D900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" y="779"/>
                <a:ext cx="0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30" name="Freeform 2466">
                <a:extLst>
                  <a:ext uri="{FF2B5EF4-FFF2-40B4-BE49-F238E27FC236}">
                    <a16:creationId xmlns:a16="http://schemas.microsoft.com/office/drawing/2014/main" id="{00000000-0008-0000-0300-0000DA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" y="776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0 h 3"/>
                  <a:gd name="T4" fmla="*/ 2 w 2"/>
                  <a:gd name="T5" fmla="*/ 1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0"/>
                    </a:lnTo>
                    <a:lnTo>
                      <a:pt x="2" y="1"/>
                    </a:lnTo>
                    <a:lnTo>
                      <a:pt x="2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31" name="Freeform 2467">
                <a:extLst>
                  <a:ext uri="{FF2B5EF4-FFF2-40B4-BE49-F238E27FC236}">
                    <a16:creationId xmlns:a16="http://schemas.microsoft.com/office/drawing/2014/main" id="{00000000-0008-0000-0300-0000DB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" y="767"/>
                <a:ext cx="1" cy="12"/>
              </a:xfrm>
              <a:custGeom>
                <a:avLst/>
                <a:gdLst>
                  <a:gd name="T0" fmla="*/ 1 w 1"/>
                  <a:gd name="T1" fmla="*/ 12 h 12"/>
                  <a:gd name="T2" fmla="*/ 1 w 1"/>
                  <a:gd name="T3" fmla="*/ 11 h 12"/>
                  <a:gd name="T4" fmla="*/ 1 w 1"/>
                  <a:gd name="T5" fmla="*/ 11 h 12"/>
                  <a:gd name="T6" fmla="*/ 1 w 1"/>
                  <a:gd name="T7" fmla="*/ 10 h 12"/>
                  <a:gd name="T8" fmla="*/ 1 w 1"/>
                  <a:gd name="T9" fmla="*/ 9 h 12"/>
                  <a:gd name="T10" fmla="*/ 0 w 1"/>
                  <a:gd name="T11" fmla="*/ 8 h 12"/>
                  <a:gd name="T12" fmla="*/ 0 w 1"/>
                  <a:gd name="T13" fmla="*/ 6 h 12"/>
                  <a:gd name="T14" fmla="*/ 0 w 1"/>
                  <a:gd name="T15" fmla="*/ 5 h 12"/>
                  <a:gd name="T16" fmla="*/ 0 w 1"/>
                  <a:gd name="T17" fmla="*/ 4 h 12"/>
                  <a:gd name="T18" fmla="*/ 0 w 1"/>
                  <a:gd name="T19" fmla="*/ 2 h 12"/>
                  <a:gd name="T20" fmla="*/ 0 w 1"/>
                  <a:gd name="T21" fmla="*/ 1 h 12"/>
                  <a:gd name="T22" fmla="*/ 0 w 1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12">
                    <a:moveTo>
                      <a:pt x="1" y="12"/>
                    </a:moveTo>
                    <a:lnTo>
                      <a:pt x="1" y="11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1" y="9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32" name="Freeform 2468">
                <a:extLst>
                  <a:ext uri="{FF2B5EF4-FFF2-40B4-BE49-F238E27FC236}">
                    <a16:creationId xmlns:a16="http://schemas.microsoft.com/office/drawing/2014/main" id="{00000000-0008-0000-0300-0000DC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" y="7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33" name="Freeform 2469">
                <a:extLst>
                  <a:ext uri="{FF2B5EF4-FFF2-40B4-BE49-F238E27FC236}">
                    <a16:creationId xmlns:a16="http://schemas.microsoft.com/office/drawing/2014/main" id="{00000000-0008-0000-0300-0000DD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" y="779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  <a:gd name="T8" fmla="*/ 2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34" name="Freeform 2470">
                <a:extLst>
                  <a:ext uri="{FF2B5EF4-FFF2-40B4-BE49-F238E27FC236}">
                    <a16:creationId xmlns:a16="http://schemas.microsoft.com/office/drawing/2014/main" id="{00000000-0008-0000-0300-0000DE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" y="779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35" name="Freeform 2471">
                <a:extLst>
                  <a:ext uri="{FF2B5EF4-FFF2-40B4-BE49-F238E27FC236}">
                    <a16:creationId xmlns:a16="http://schemas.microsoft.com/office/drawing/2014/main" id="{00000000-0008-0000-0300-0000DF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" y="779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1 h 2"/>
                  <a:gd name="T4" fmla="*/ 1 w 5"/>
                  <a:gd name="T5" fmla="*/ 1 h 2"/>
                  <a:gd name="T6" fmla="*/ 2 w 5"/>
                  <a:gd name="T7" fmla="*/ 2 h 2"/>
                  <a:gd name="T8" fmla="*/ 3 w 5"/>
                  <a:gd name="T9" fmla="*/ 2 h 2"/>
                  <a:gd name="T10" fmla="*/ 4 w 5"/>
                  <a:gd name="T11" fmla="*/ 1 h 2"/>
                  <a:gd name="T12" fmla="*/ 5 w 5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5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36" name="Freeform 2472">
                <a:extLst>
                  <a:ext uri="{FF2B5EF4-FFF2-40B4-BE49-F238E27FC236}">
                    <a16:creationId xmlns:a16="http://schemas.microsoft.com/office/drawing/2014/main" id="{00000000-0008-0000-0300-0000E0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" y="77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37" name="Freeform 2473">
                <a:extLst>
                  <a:ext uri="{FF2B5EF4-FFF2-40B4-BE49-F238E27FC236}">
                    <a16:creationId xmlns:a16="http://schemas.microsoft.com/office/drawing/2014/main" id="{00000000-0008-0000-0300-0000E1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" y="77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2 h 3"/>
                  <a:gd name="T4" fmla="*/ 0 w 3"/>
                  <a:gd name="T5" fmla="*/ 3 h 3"/>
                  <a:gd name="T6" fmla="*/ 1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2" y="2"/>
                    </a:lnTo>
                    <a:lnTo>
                      <a:pt x="0" y="3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38" name="Freeform 2474">
                <a:extLst>
                  <a:ext uri="{FF2B5EF4-FFF2-40B4-BE49-F238E27FC236}">
                    <a16:creationId xmlns:a16="http://schemas.microsoft.com/office/drawing/2014/main" id="{00000000-0008-0000-0300-0000E2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" y="779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0 w 2"/>
                  <a:gd name="T3" fmla="*/ 1 h 3"/>
                  <a:gd name="T4" fmla="*/ 2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0" y="1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39" name="Freeform 2475">
                <a:extLst>
                  <a:ext uri="{FF2B5EF4-FFF2-40B4-BE49-F238E27FC236}">
                    <a16:creationId xmlns:a16="http://schemas.microsoft.com/office/drawing/2014/main" id="{00000000-0008-0000-0300-0000E3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" y="780"/>
                <a:ext cx="4" cy="3"/>
              </a:xfrm>
              <a:custGeom>
                <a:avLst/>
                <a:gdLst>
                  <a:gd name="T0" fmla="*/ 2 w 4"/>
                  <a:gd name="T1" fmla="*/ 3 h 3"/>
                  <a:gd name="T2" fmla="*/ 4 w 4"/>
                  <a:gd name="T3" fmla="*/ 1 h 3"/>
                  <a:gd name="T4" fmla="*/ 3 w 4"/>
                  <a:gd name="T5" fmla="*/ 0 h 3"/>
                  <a:gd name="T6" fmla="*/ 0 w 4"/>
                  <a:gd name="T7" fmla="*/ 1 h 3"/>
                  <a:gd name="T8" fmla="*/ 1 w 4"/>
                  <a:gd name="T9" fmla="*/ 3 h 3"/>
                  <a:gd name="T10" fmla="*/ 2 w 4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lnTo>
                      <a:pt x="4" y="1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2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40" name="Freeform 2476">
                <a:extLst>
                  <a:ext uri="{FF2B5EF4-FFF2-40B4-BE49-F238E27FC236}">
                    <a16:creationId xmlns:a16="http://schemas.microsoft.com/office/drawing/2014/main" id="{00000000-0008-0000-0300-0000E4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" y="781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41" name="Freeform 2477">
                <a:extLst>
                  <a:ext uri="{FF2B5EF4-FFF2-40B4-BE49-F238E27FC236}">
                    <a16:creationId xmlns:a16="http://schemas.microsoft.com/office/drawing/2014/main" id="{00000000-0008-0000-0300-0000E5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" y="780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1 h 4"/>
                  <a:gd name="T4" fmla="*/ 2 w 2"/>
                  <a:gd name="T5" fmla="*/ 1 h 4"/>
                  <a:gd name="T6" fmla="*/ 2 w 2"/>
                  <a:gd name="T7" fmla="*/ 2 h 4"/>
                  <a:gd name="T8" fmla="*/ 2 w 2"/>
                  <a:gd name="T9" fmla="*/ 2 h 4"/>
                  <a:gd name="T10" fmla="*/ 1 w 2"/>
                  <a:gd name="T11" fmla="*/ 3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42" name="Freeform 2478">
                <a:extLst>
                  <a:ext uri="{FF2B5EF4-FFF2-40B4-BE49-F238E27FC236}">
                    <a16:creationId xmlns:a16="http://schemas.microsoft.com/office/drawing/2014/main" id="{00000000-0008-0000-0300-0000E6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" y="78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3 h 3"/>
                  <a:gd name="T4" fmla="*/ 2 w 2"/>
                  <a:gd name="T5" fmla="*/ 3 h 3"/>
                  <a:gd name="T6" fmla="*/ 1 w 2"/>
                  <a:gd name="T7" fmla="*/ 2 h 3"/>
                  <a:gd name="T8" fmla="*/ 0 w 2"/>
                  <a:gd name="T9" fmla="*/ 2 h 3"/>
                  <a:gd name="T10" fmla="*/ 0 w 2"/>
                  <a:gd name="T11" fmla="*/ 2 h 3"/>
                  <a:gd name="T12" fmla="*/ 0 w 2"/>
                  <a:gd name="T13" fmla="*/ 1 h 3"/>
                  <a:gd name="T14" fmla="*/ 1 w 2"/>
                  <a:gd name="T15" fmla="*/ 0 h 3"/>
                  <a:gd name="T16" fmla="*/ 1 w 2"/>
                  <a:gd name="T17" fmla="*/ 0 h 3"/>
                  <a:gd name="T18" fmla="*/ 2 w 2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43" name="Freeform 2479">
                <a:extLst>
                  <a:ext uri="{FF2B5EF4-FFF2-40B4-BE49-F238E27FC236}">
                    <a16:creationId xmlns:a16="http://schemas.microsoft.com/office/drawing/2014/main" id="{00000000-0008-0000-0300-0000E7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" y="784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44" name="Freeform 2480">
                <a:extLst>
                  <a:ext uri="{FF2B5EF4-FFF2-40B4-BE49-F238E27FC236}">
                    <a16:creationId xmlns:a16="http://schemas.microsoft.com/office/drawing/2014/main" id="{00000000-0008-0000-0300-0000E8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" y="78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  <a:gd name="T8" fmla="*/ 1 w 1"/>
                  <a:gd name="T9" fmla="*/ 0 h 1"/>
                  <a:gd name="T10" fmla="*/ 0 w 1"/>
                  <a:gd name="T11" fmla="*/ 1 h 1"/>
                  <a:gd name="T12" fmla="*/ 1 w 1"/>
                  <a:gd name="T13" fmla="*/ 1 h 1"/>
                  <a:gd name="T14" fmla="*/ 1 w 1"/>
                  <a:gd name="T15" fmla="*/ 1 h 1"/>
                  <a:gd name="T16" fmla="*/ 1 w 1"/>
                  <a:gd name="T1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45" name="Freeform 2481">
                <a:extLst>
                  <a:ext uri="{FF2B5EF4-FFF2-40B4-BE49-F238E27FC236}">
                    <a16:creationId xmlns:a16="http://schemas.microsoft.com/office/drawing/2014/main" id="{00000000-0008-0000-0300-0000E9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" y="786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46" name="Freeform 2482">
                <a:extLst>
                  <a:ext uri="{FF2B5EF4-FFF2-40B4-BE49-F238E27FC236}">
                    <a16:creationId xmlns:a16="http://schemas.microsoft.com/office/drawing/2014/main" id="{00000000-0008-0000-0300-0000EA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" y="782"/>
                <a:ext cx="7" cy="6"/>
              </a:xfrm>
              <a:custGeom>
                <a:avLst/>
                <a:gdLst>
                  <a:gd name="T0" fmla="*/ 5 w 7"/>
                  <a:gd name="T1" fmla="*/ 6 h 6"/>
                  <a:gd name="T2" fmla="*/ 7 w 7"/>
                  <a:gd name="T3" fmla="*/ 6 h 6"/>
                  <a:gd name="T4" fmla="*/ 7 w 7"/>
                  <a:gd name="T5" fmla="*/ 3 h 6"/>
                  <a:gd name="T6" fmla="*/ 6 w 7"/>
                  <a:gd name="T7" fmla="*/ 3 h 6"/>
                  <a:gd name="T8" fmla="*/ 1 w 7"/>
                  <a:gd name="T9" fmla="*/ 1 h 6"/>
                  <a:gd name="T10" fmla="*/ 1 w 7"/>
                  <a:gd name="T11" fmla="*/ 0 h 6"/>
                  <a:gd name="T12" fmla="*/ 1 w 7"/>
                  <a:gd name="T13" fmla="*/ 0 h 6"/>
                  <a:gd name="T14" fmla="*/ 0 w 7"/>
                  <a:gd name="T15" fmla="*/ 1 h 6"/>
                  <a:gd name="T16" fmla="*/ 0 w 7"/>
                  <a:gd name="T17" fmla="*/ 2 h 6"/>
                  <a:gd name="T18" fmla="*/ 3 w 7"/>
                  <a:gd name="T19" fmla="*/ 5 h 6"/>
                  <a:gd name="T20" fmla="*/ 5 w 7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" h="6">
                    <a:moveTo>
                      <a:pt x="5" y="6"/>
                    </a:moveTo>
                    <a:lnTo>
                      <a:pt x="7" y="6"/>
                    </a:lnTo>
                    <a:lnTo>
                      <a:pt x="7" y="3"/>
                    </a:lnTo>
                    <a:lnTo>
                      <a:pt x="6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3" y="5"/>
                    </a:lnTo>
                    <a:lnTo>
                      <a:pt x="5" y="6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47" name="Freeform 2483">
                <a:extLst>
                  <a:ext uri="{FF2B5EF4-FFF2-40B4-BE49-F238E27FC236}">
                    <a16:creationId xmlns:a16="http://schemas.microsoft.com/office/drawing/2014/main" id="{00000000-0008-0000-0300-0000EB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" y="78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1 w 2"/>
                  <a:gd name="T5" fmla="*/ 1 h 1"/>
                  <a:gd name="T6" fmla="*/ 1 w 2"/>
                  <a:gd name="T7" fmla="*/ 0 h 1"/>
                  <a:gd name="T8" fmla="*/ 0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48" name="Freeform 2484">
                <a:extLst>
                  <a:ext uri="{FF2B5EF4-FFF2-40B4-BE49-F238E27FC236}">
                    <a16:creationId xmlns:a16="http://schemas.microsoft.com/office/drawing/2014/main" id="{00000000-0008-0000-0300-0000EC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" y="783"/>
                <a:ext cx="2" cy="6"/>
              </a:xfrm>
              <a:custGeom>
                <a:avLst/>
                <a:gdLst>
                  <a:gd name="T0" fmla="*/ 2 w 2"/>
                  <a:gd name="T1" fmla="*/ 5 h 6"/>
                  <a:gd name="T2" fmla="*/ 1 w 2"/>
                  <a:gd name="T3" fmla="*/ 6 h 6"/>
                  <a:gd name="T4" fmla="*/ 1 w 2"/>
                  <a:gd name="T5" fmla="*/ 6 h 6"/>
                  <a:gd name="T6" fmla="*/ 1 w 2"/>
                  <a:gd name="T7" fmla="*/ 6 h 6"/>
                  <a:gd name="T8" fmla="*/ 0 w 2"/>
                  <a:gd name="T9" fmla="*/ 4 h 6"/>
                  <a:gd name="T10" fmla="*/ 0 w 2"/>
                  <a:gd name="T11" fmla="*/ 1 h 6"/>
                  <a:gd name="T12" fmla="*/ 0 w 2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6">
                    <a:moveTo>
                      <a:pt x="2" y="5"/>
                    </a:move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49" name="Freeform 2485">
                <a:extLst>
                  <a:ext uri="{FF2B5EF4-FFF2-40B4-BE49-F238E27FC236}">
                    <a16:creationId xmlns:a16="http://schemas.microsoft.com/office/drawing/2014/main" id="{00000000-0008-0000-0300-0000ED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" y="787"/>
                <a:ext cx="1" cy="3"/>
              </a:xfrm>
              <a:custGeom>
                <a:avLst/>
                <a:gdLst>
                  <a:gd name="T0" fmla="*/ 0 w 1"/>
                  <a:gd name="T1" fmla="*/ 0 h 3"/>
                  <a:gd name="T2" fmla="*/ 1 w 1"/>
                  <a:gd name="T3" fmla="*/ 1 h 3"/>
                  <a:gd name="T4" fmla="*/ 1 w 1"/>
                  <a:gd name="T5" fmla="*/ 1 h 3"/>
                  <a:gd name="T6" fmla="*/ 1 w 1"/>
                  <a:gd name="T7" fmla="*/ 2 h 3"/>
                  <a:gd name="T8" fmla="*/ 0 w 1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50" name="Freeform 2486">
                <a:extLst>
                  <a:ext uri="{FF2B5EF4-FFF2-40B4-BE49-F238E27FC236}">
                    <a16:creationId xmlns:a16="http://schemas.microsoft.com/office/drawing/2014/main" id="{00000000-0008-0000-0300-0000EE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" y="785"/>
                <a:ext cx="8" cy="8"/>
              </a:xfrm>
              <a:custGeom>
                <a:avLst/>
                <a:gdLst>
                  <a:gd name="T0" fmla="*/ 5 w 8"/>
                  <a:gd name="T1" fmla="*/ 8 h 8"/>
                  <a:gd name="T2" fmla="*/ 4 w 8"/>
                  <a:gd name="T3" fmla="*/ 7 h 8"/>
                  <a:gd name="T4" fmla="*/ 1 w 8"/>
                  <a:gd name="T5" fmla="*/ 7 h 8"/>
                  <a:gd name="T6" fmla="*/ 1 w 8"/>
                  <a:gd name="T7" fmla="*/ 5 h 8"/>
                  <a:gd name="T8" fmla="*/ 0 w 8"/>
                  <a:gd name="T9" fmla="*/ 4 h 8"/>
                  <a:gd name="T10" fmla="*/ 0 w 8"/>
                  <a:gd name="T11" fmla="*/ 4 h 8"/>
                  <a:gd name="T12" fmla="*/ 0 w 8"/>
                  <a:gd name="T13" fmla="*/ 3 h 8"/>
                  <a:gd name="T14" fmla="*/ 0 w 8"/>
                  <a:gd name="T15" fmla="*/ 3 h 8"/>
                  <a:gd name="T16" fmla="*/ 3 w 8"/>
                  <a:gd name="T17" fmla="*/ 1 h 8"/>
                  <a:gd name="T18" fmla="*/ 5 w 8"/>
                  <a:gd name="T19" fmla="*/ 1 h 8"/>
                  <a:gd name="T20" fmla="*/ 7 w 8"/>
                  <a:gd name="T21" fmla="*/ 0 h 8"/>
                  <a:gd name="T22" fmla="*/ 8 w 8"/>
                  <a:gd name="T2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8">
                    <a:moveTo>
                      <a:pt x="5" y="8"/>
                    </a:moveTo>
                    <a:lnTo>
                      <a:pt x="4" y="7"/>
                    </a:lnTo>
                    <a:lnTo>
                      <a:pt x="1" y="7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7" y="0"/>
                    </a:lnTo>
                    <a:lnTo>
                      <a:pt x="8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51" name="Line 2487">
                <a:extLst>
                  <a:ext uri="{FF2B5EF4-FFF2-40B4-BE49-F238E27FC236}">
                    <a16:creationId xmlns:a16="http://schemas.microsoft.com/office/drawing/2014/main" id="{00000000-0008-0000-0300-0000EF00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" y="794"/>
                <a:ext cx="1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52" name="Freeform 2488">
                <a:extLst>
                  <a:ext uri="{FF2B5EF4-FFF2-40B4-BE49-F238E27FC236}">
                    <a16:creationId xmlns:a16="http://schemas.microsoft.com/office/drawing/2014/main" id="{00000000-0008-0000-0300-0000F0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" y="793"/>
                <a:ext cx="9" cy="1"/>
              </a:xfrm>
              <a:custGeom>
                <a:avLst/>
                <a:gdLst>
                  <a:gd name="T0" fmla="*/ 6 w 9"/>
                  <a:gd name="T1" fmla="*/ 1 h 1"/>
                  <a:gd name="T2" fmla="*/ 7 w 9"/>
                  <a:gd name="T3" fmla="*/ 1 h 1"/>
                  <a:gd name="T4" fmla="*/ 9 w 9"/>
                  <a:gd name="T5" fmla="*/ 1 h 1"/>
                  <a:gd name="T6" fmla="*/ 8 w 9"/>
                  <a:gd name="T7" fmla="*/ 0 h 1"/>
                  <a:gd name="T8" fmla="*/ 5 w 9"/>
                  <a:gd name="T9" fmla="*/ 0 h 1"/>
                  <a:gd name="T10" fmla="*/ 4 w 9"/>
                  <a:gd name="T11" fmla="*/ 1 h 1"/>
                  <a:gd name="T12" fmla="*/ 3 w 9"/>
                  <a:gd name="T13" fmla="*/ 1 h 1"/>
                  <a:gd name="T14" fmla="*/ 0 w 9"/>
                  <a:gd name="T1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1">
                    <a:moveTo>
                      <a:pt x="6" y="1"/>
                    </a:moveTo>
                    <a:lnTo>
                      <a:pt x="7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53" name="Line 2489">
                <a:extLst>
                  <a:ext uri="{FF2B5EF4-FFF2-40B4-BE49-F238E27FC236}">
                    <a16:creationId xmlns:a16="http://schemas.microsoft.com/office/drawing/2014/main" id="{00000000-0008-0000-0300-0000F100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" y="794"/>
                <a:ext cx="1" cy="1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54" name="Freeform 2490">
                <a:extLst>
                  <a:ext uri="{FF2B5EF4-FFF2-40B4-BE49-F238E27FC236}">
                    <a16:creationId xmlns:a16="http://schemas.microsoft.com/office/drawing/2014/main" id="{00000000-0008-0000-0300-0000F2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" y="794"/>
                <a:ext cx="6" cy="1"/>
              </a:xfrm>
              <a:custGeom>
                <a:avLst/>
                <a:gdLst>
                  <a:gd name="T0" fmla="*/ 0 w 6"/>
                  <a:gd name="T1" fmla="*/ 1 h 1"/>
                  <a:gd name="T2" fmla="*/ 2 w 6"/>
                  <a:gd name="T3" fmla="*/ 1 h 1"/>
                  <a:gd name="T4" fmla="*/ 5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lnTo>
                      <a:pt x="2" y="1"/>
                    </a:lnTo>
                    <a:lnTo>
                      <a:pt x="5" y="1"/>
                    </a:lnTo>
                    <a:lnTo>
                      <a:pt x="6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55" name="Freeform 2491">
                <a:extLst>
                  <a:ext uri="{FF2B5EF4-FFF2-40B4-BE49-F238E27FC236}">
                    <a16:creationId xmlns:a16="http://schemas.microsoft.com/office/drawing/2014/main" id="{00000000-0008-0000-0300-0000F3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" y="79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56" name="Freeform 2492">
                <a:extLst>
                  <a:ext uri="{FF2B5EF4-FFF2-40B4-BE49-F238E27FC236}">
                    <a16:creationId xmlns:a16="http://schemas.microsoft.com/office/drawing/2014/main" id="{00000000-0008-0000-0300-0000F4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" y="791"/>
                <a:ext cx="2" cy="5"/>
              </a:xfrm>
              <a:custGeom>
                <a:avLst/>
                <a:gdLst>
                  <a:gd name="T0" fmla="*/ 0 w 2"/>
                  <a:gd name="T1" fmla="*/ 3 h 5"/>
                  <a:gd name="T2" fmla="*/ 0 w 2"/>
                  <a:gd name="T3" fmla="*/ 1 h 5"/>
                  <a:gd name="T4" fmla="*/ 0 w 2"/>
                  <a:gd name="T5" fmla="*/ 0 h 5"/>
                  <a:gd name="T6" fmla="*/ 0 w 2"/>
                  <a:gd name="T7" fmla="*/ 0 h 5"/>
                  <a:gd name="T8" fmla="*/ 1 w 2"/>
                  <a:gd name="T9" fmla="*/ 1 h 5"/>
                  <a:gd name="T10" fmla="*/ 2 w 2"/>
                  <a:gd name="T11" fmla="*/ 1 h 5"/>
                  <a:gd name="T12" fmla="*/ 2 w 2"/>
                  <a:gd name="T13" fmla="*/ 3 h 5"/>
                  <a:gd name="T14" fmla="*/ 2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3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3"/>
                    </a:lnTo>
                    <a:lnTo>
                      <a:pt x="2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57" name="Line 2493">
                <a:extLst>
                  <a:ext uri="{FF2B5EF4-FFF2-40B4-BE49-F238E27FC236}">
                    <a16:creationId xmlns:a16="http://schemas.microsoft.com/office/drawing/2014/main" id="{00000000-0008-0000-0300-0000F500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8" y="797"/>
                <a:ext cx="1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58" name="Freeform 2494">
                <a:extLst>
                  <a:ext uri="{FF2B5EF4-FFF2-40B4-BE49-F238E27FC236}">
                    <a16:creationId xmlns:a16="http://schemas.microsoft.com/office/drawing/2014/main" id="{00000000-0008-0000-0300-0000F6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" y="794"/>
                <a:ext cx="3" cy="4"/>
              </a:xfrm>
              <a:custGeom>
                <a:avLst/>
                <a:gdLst>
                  <a:gd name="T0" fmla="*/ 3 w 3"/>
                  <a:gd name="T1" fmla="*/ 2 h 4"/>
                  <a:gd name="T2" fmla="*/ 3 w 3"/>
                  <a:gd name="T3" fmla="*/ 2 h 4"/>
                  <a:gd name="T4" fmla="*/ 3 w 3"/>
                  <a:gd name="T5" fmla="*/ 3 h 4"/>
                  <a:gd name="T6" fmla="*/ 2 w 3"/>
                  <a:gd name="T7" fmla="*/ 4 h 4"/>
                  <a:gd name="T8" fmla="*/ 1 w 3"/>
                  <a:gd name="T9" fmla="*/ 3 h 4"/>
                  <a:gd name="T10" fmla="*/ 0 w 3"/>
                  <a:gd name="T11" fmla="*/ 3 h 4"/>
                  <a:gd name="T12" fmla="*/ 0 w 3"/>
                  <a:gd name="T13" fmla="*/ 1 h 4"/>
                  <a:gd name="T14" fmla="*/ 1 w 3"/>
                  <a:gd name="T15" fmla="*/ 1 h 4"/>
                  <a:gd name="T16" fmla="*/ 1 w 3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4">
                    <a:moveTo>
                      <a:pt x="3" y="2"/>
                    </a:moveTo>
                    <a:lnTo>
                      <a:pt x="3" y="2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59" name="Freeform 2495">
                <a:extLst>
                  <a:ext uri="{FF2B5EF4-FFF2-40B4-BE49-F238E27FC236}">
                    <a16:creationId xmlns:a16="http://schemas.microsoft.com/office/drawing/2014/main" id="{00000000-0008-0000-0300-0000F7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" y="788"/>
                <a:ext cx="5" cy="11"/>
              </a:xfrm>
              <a:custGeom>
                <a:avLst/>
                <a:gdLst>
                  <a:gd name="T0" fmla="*/ 5 w 5"/>
                  <a:gd name="T1" fmla="*/ 9 h 11"/>
                  <a:gd name="T2" fmla="*/ 5 w 5"/>
                  <a:gd name="T3" fmla="*/ 9 h 11"/>
                  <a:gd name="T4" fmla="*/ 5 w 5"/>
                  <a:gd name="T5" fmla="*/ 9 h 11"/>
                  <a:gd name="T6" fmla="*/ 4 w 5"/>
                  <a:gd name="T7" fmla="*/ 10 h 11"/>
                  <a:gd name="T8" fmla="*/ 3 w 5"/>
                  <a:gd name="T9" fmla="*/ 11 h 11"/>
                  <a:gd name="T10" fmla="*/ 3 w 5"/>
                  <a:gd name="T11" fmla="*/ 10 h 11"/>
                  <a:gd name="T12" fmla="*/ 2 w 5"/>
                  <a:gd name="T13" fmla="*/ 10 h 11"/>
                  <a:gd name="T14" fmla="*/ 2 w 5"/>
                  <a:gd name="T15" fmla="*/ 9 h 11"/>
                  <a:gd name="T16" fmla="*/ 2 w 5"/>
                  <a:gd name="T17" fmla="*/ 8 h 11"/>
                  <a:gd name="T18" fmla="*/ 2 w 5"/>
                  <a:gd name="T19" fmla="*/ 7 h 11"/>
                  <a:gd name="T20" fmla="*/ 0 w 5"/>
                  <a:gd name="T21" fmla="*/ 6 h 11"/>
                  <a:gd name="T22" fmla="*/ 0 w 5"/>
                  <a:gd name="T23" fmla="*/ 4 h 11"/>
                  <a:gd name="T24" fmla="*/ 0 w 5"/>
                  <a:gd name="T25" fmla="*/ 4 h 11"/>
                  <a:gd name="T26" fmla="*/ 1 w 5"/>
                  <a:gd name="T27" fmla="*/ 2 h 11"/>
                  <a:gd name="T28" fmla="*/ 1 w 5"/>
                  <a:gd name="T29" fmla="*/ 2 h 11"/>
                  <a:gd name="T30" fmla="*/ 3 w 5"/>
                  <a:gd name="T31" fmla="*/ 0 h 11"/>
                  <a:gd name="T32" fmla="*/ 2 w 5"/>
                  <a:gd name="T3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" h="11">
                    <a:moveTo>
                      <a:pt x="5" y="9"/>
                    </a:moveTo>
                    <a:lnTo>
                      <a:pt x="5" y="9"/>
                    </a:lnTo>
                    <a:lnTo>
                      <a:pt x="5" y="9"/>
                    </a:lnTo>
                    <a:lnTo>
                      <a:pt x="4" y="10"/>
                    </a:lnTo>
                    <a:lnTo>
                      <a:pt x="3" y="11"/>
                    </a:lnTo>
                    <a:lnTo>
                      <a:pt x="3" y="10"/>
                    </a:lnTo>
                    <a:lnTo>
                      <a:pt x="2" y="10"/>
                    </a:lnTo>
                    <a:lnTo>
                      <a:pt x="2" y="9"/>
                    </a:lnTo>
                    <a:lnTo>
                      <a:pt x="2" y="8"/>
                    </a:lnTo>
                    <a:lnTo>
                      <a:pt x="2" y="7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2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60" name="Freeform 2496">
                <a:extLst>
                  <a:ext uri="{FF2B5EF4-FFF2-40B4-BE49-F238E27FC236}">
                    <a16:creationId xmlns:a16="http://schemas.microsoft.com/office/drawing/2014/main" id="{00000000-0008-0000-0300-0000F8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" y="793"/>
                <a:ext cx="8" cy="6"/>
              </a:xfrm>
              <a:custGeom>
                <a:avLst/>
                <a:gdLst>
                  <a:gd name="T0" fmla="*/ 8 w 8"/>
                  <a:gd name="T1" fmla="*/ 2 h 6"/>
                  <a:gd name="T2" fmla="*/ 7 w 8"/>
                  <a:gd name="T3" fmla="*/ 2 h 6"/>
                  <a:gd name="T4" fmla="*/ 4 w 8"/>
                  <a:gd name="T5" fmla="*/ 4 h 6"/>
                  <a:gd name="T6" fmla="*/ 3 w 8"/>
                  <a:gd name="T7" fmla="*/ 5 h 6"/>
                  <a:gd name="T8" fmla="*/ 2 w 8"/>
                  <a:gd name="T9" fmla="*/ 6 h 6"/>
                  <a:gd name="T10" fmla="*/ 1 w 8"/>
                  <a:gd name="T11" fmla="*/ 4 h 6"/>
                  <a:gd name="T12" fmla="*/ 1 w 8"/>
                  <a:gd name="T13" fmla="*/ 3 h 6"/>
                  <a:gd name="T14" fmla="*/ 0 w 8"/>
                  <a:gd name="T15" fmla="*/ 2 h 6"/>
                  <a:gd name="T16" fmla="*/ 3 w 8"/>
                  <a:gd name="T17" fmla="*/ 1 h 6"/>
                  <a:gd name="T18" fmla="*/ 3 w 8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6">
                    <a:moveTo>
                      <a:pt x="8" y="2"/>
                    </a:moveTo>
                    <a:lnTo>
                      <a:pt x="7" y="2"/>
                    </a:lnTo>
                    <a:lnTo>
                      <a:pt x="4" y="4"/>
                    </a:lnTo>
                    <a:lnTo>
                      <a:pt x="3" y="5"/>
                    </a:lnTo>
                    <a:lnTo>
                      <a:pt x="2" y="6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3" y="1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61" name="Freeform 2497">
                <a:extLst>
                  <a:ext uri="{FF2B5EF4-FFF2-40B4-BE49-F238E27FC236}">
                    <a16:creationId xmlns:a16="http://schemas.microsoft.com/office/drawing/2014/main" id="{00000000-0008-0000-0300-0000F9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" y="797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1 h 3"/>
                  <a:gd name="T4" fmla="*/ 1 w 1"/>
                  <a:gd name="T5" fmla="*/ 0 h 3"/>
                  <a:gd name="T6" fmla="*/ 0 w 1"/>
                  <a:gd name="T7" fmla="*/ 0 h 3"/>
                  <a:gd name="T8" fmla="*/ 0 w 1"/>
                  <a:gd name="T9" fmla="*/ 2 h 3"/>
                  <a:gd name="T10" fmla="*/ 0 w 1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62" name="Freeform 2498">
                <a:extLst>
                  <a:ext uri="{FF2B5EF4-FFF2-40B4-BE49-F238E27FC236}">
                    <a16:creationId xmlns:a16="http://schemas.microsoft.com/office/drawing/2014/main" id="{00000000-0008-0000-0300-0000FA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" y="798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1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63" name="Freeform 2499">
                <a:extLst>
                  <a:ext uri="{FF2B5EF4-FFF2-40B4-BE49-F238E27FC236}">
                    <a16:creationId xmlns:a16="http://schemas.microsoft.com/office/drawing/2014/main" id="{00000000-0008-0000-0300-0000FB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" y="798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2 h 3"/>
                  <a:gd name="T4" fmla="*/ 2 w 3"/>
                  <a:gd name="T5" fmla="*/ 1 h 3"/>
                  <a:gd name="T6" fmla="*/ 2 w 3"/>
                  <a:gd name="T7" fmla="*/ 0 h 3"/>
                  <a:gd name="T8" fmla="*/ 1 w 3"/>
                  <a:gd name="T9" fmla="*/ 0 h 3"/>
                  <a:gd name="T10" fmla="*/ 0 w 3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64" name="Freeform 2500">
                <a:extLst>
                  <a:ext uri="{FF2B5EF4-FFF2-40B4-BE49-F238E27FC236}">
                    <a16:creationId xmlns:a16="http://schemas.microsoft.com/office/drawing/2014/main" id="{00000000-0008-0000-0300-0000FC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" y="797"/>
                <a:ext cx="1" cy="4"/>
              </a:xfrm>
              <a:custGeom>
                <a:avLst/>
                <a:gdLst>
                  <a:gd name="T0" fmla="*/ 1 w 1"/>
                  <a:gd name="T1" fmla="*/ 3 h 4"/>
                  <a:gd name="T2" fmla="*/ 0 w 1"/>
                  <a:gd name="T3" fmla="*/ 4 h 4"/>
                  <a:gd name="T4" fmla="*/ 0 w 1"/>
                  <a:gd name="T5" fmla="*/ 3 h 4"/>
                  <a:gd name="T6" fmla="*/ 0 w 1"/>
                  <a:gd name="T7" fmla="*/ 2 h 4"/>
                  <a:gd name="T8" fmla="*/ 0 w 1"/>
                  <a:gd name="T9" fmla="*/ 1 h 4"/>
                  <a:gd name="T10" fmla="*/ 0 w 1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65" name="Freeform 2501">
                <a:extLst>
                  <a:ext uri="{FF2B5EF4-FFF2-40B4-BE49-F238E27FC236}">
                    <a16:creationId xmlns:a16="http://schemas.microsoft.com/office/drawing/2014/main" id="{00000000-0008-0000-0300-0000FD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" y="800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3 w 4"/>
                  <a:gd name="T3" fmla="*/ 0 h 2"/>
                  <a:gd name="T4" fmla="*/ 3 w 4"/>
                  <a:gd name="T5" fmla="*/ 0 h 2"/>
                  <a:gd name="T6" fmla="*/ 1 w 4"/>
                  <a:gd name="T7" fmla="*/ 2 h 2"/>
                  <a:gd name="T8" fmla="*/ 1 w 4"/>
                  <a:gd name="T9" fmla="*/ 2 h 2"/>
                  <a:gd name="T10" fmla="*/ 0 w 4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66" name="Freeform 2502">
                <a:extLst>
                  <a:ext uri="{FF2B5EF4-FFF2-40B4-BE49-F238E27FC236}">
                    <a16:creationId xmlns:a16="http://schemas.microsoft.com/office/drawing/2014/main" id="{00000000-0008-0000-0300-0000FE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" y="800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3 h 3"/>
                  <a:gd name="T4" fmla="*/ 2 w 3"/>
                  <a:gd name="T5" fmla="*/ 1 h 3"/>
                  <a:gd name="T6" fmla="*/ 3 w 3"/>
                  <a:gd name="T7" fmla="*/ 0 h 3"/>
                  <a:gd name="T8" fmla="*/ 1 w 3"/>
                  <a:gd name="T9" fmla="*/ 0 h 3"/>
                  <a:gd name="T10" fmla="*/ 1 w 3"/>
                  <a:gd name="T11" fmla="*/ 3 h 3"/>
                  <a:gd name="T12" fmla="*/ 0 w 3"/>
                  <a:gd name="T13" fmla="*/ 3 h 3"/>
                  <a:gd name="T14" fmla="*/ 0 w 3"/>
                  <a:gd name="T15" fmla="*/ 3 h 3"/>
                  <a:gd name="T16" fmla="*/ 0 w 3"/>
                  <a:gd name="T17" fmla="*/ 2 h 3"/>
                  <a:gd name="T18" fmla="*/ 0 w 3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67" name="Freeform 2503">
                <a:extLst>
                  <a:ext uri="{FF2B5EF4-FFF2-40B4-BE49-F238E27FC236}">
                    <a16:creationId xmlns:a16="http://schemas.microsoft.com/office/drawing/2014/main" id="{00000000-0008-0000-0300-0000FF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" y="796"/>
                <a:ext cx="6" cy="8"/>
              </a:xfrm>
              <a:custGeom>
                <a:avLst/>
                <a:gdLst>
                  <a:gd name="T0" fmla="*/ 3 w 6"/>
                  <a:gd name="T1" fmla="*/ 8 h 8"/>
                  <a:gd name="T2" fmla="*/ 1 w 6"/>
                  <a:gd name="T3" fmla="*/ 6 h 8"/>
                  <a:gd name="T4" fmla="*/ 0 w 6"/>
                  <a:gd name="T5" fmla="*/ 5 h 8"/>
                  <a:gd name="T6" fmla="*/ 2 w 6"/>
                  <a:gd name="T7" fmla="*/ 2 h 8"/>
                  <a:gd name="T8" fmla="*/ 3 w 6"/>
                  <a:gd name="T9" fmla="*/ 1 h 8"/>
                  <a:gd name="T10" fmla="*/ 6 w 6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8">
                    <a:moveTo>
                      <a:pt x="3" y="8"/>
                    </a:moveTo>
                    <a:lnTo>
                      <a:pt x="1" y="6"/>
                    </a:lnTo>
                    <a:lnTo>
                      <a:pt x="0" y="5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6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68" name="Freeform 2504">
                <a:extLst>
                  <a:ext uri="{FF2B5EF4-FFF2-40B4-BE49-F238E27FC236}">
                    <a16:creationId xmlns:a16="http://schemas.microsoft.com/office/drawing/2014/main" id="{00000000-0008-0000-0300-000000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" y="802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69" name="Freeform 2505">
                <a:extLst>
                  <a:ext uri="{FF2B5EF4-FFF2-40B4-BE49-F238E27FC236}">
                    <a16:creationId xmlns:a16="http://schemas.microsoft.com/office/drawing/2014/main" id="{00000000-0008-0000-0300-000001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800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1 w 1"/>
                  <a:gd name="T3" fmla="*/ 0 h 4"/>
                  <a:gd name="T4" fmla="*/ 1 w 1"/>
                  <a:gd name="T5" fmla="*/ 0 h 4"/>
                  <a:gd name="T6" fmla="*/ 0 w 1"/>
                  <a:gd name="T7" fmla="*/ 2 h 4"/>
                  <a:gd name="T8" fmla="*/ 0 w 1"/>
                  <a:gd name="T9" fmla="*/ 2 h 4"/>
                  <a:gd name="T10" fmla="*/ 0 w 1"/>
                  <a:gd name="T11" fmla="*/ 3 h 4"/>
                  <a:gd name="T12" fmla="*/ 0 w 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70" name="Freeform 2506">
                <a:extLst>
                  <a:ext uri="{FF2B5EF4-FFF2-40B4-BE49-F238E27FC236}">
                    <a16:creationId xmlns:a16="http://schemas.microsoft.com/office/drawing/2014/main" id="{00000000-0008-0000-0300-000002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" y="804"/>
                <a:ext cx="2" cy="0"/>
              </a:xfrm>
              <a:custGeom>
                <a:avLst/>
                <a:gdLst>
                  <a:gd name="T0" fmla="*/ 2 w 2"/>
                  <a:gd name="T1" fmla="*/ 1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71" name="Line 2507">
                <a:extLst>
                  <a:ext uri="{FF2B5EF4-FFF2-40B4-BE49-F238E27FC236}">
                    <a16:creationId xmlns:a16="http://schemas.microsoft.com/office/drawing/2014/main" id="{00000000-0008-0000-0300-00000301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76" y="801"/>
                <a:ext cx="1" cy="3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72" name="Freeform 2508">
                <a:extLst>
                  <a:ext uri="{FF2B5EF4-FFF2-40B4-BE49-F238E27FC236}">
                    <a16:creationId xmlns:a16="http://schemas.microsoft.com/office/drawing/2014/main" id="{00000000-0008-0000-0300-000004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" y="799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1 w 2"/>
                  <a:gd name="T3" fmla="*/ 5 h 5"/>
                  <a:gd name="T4" fmla="*/ 1 w 2"/>
                  <a:gd name="T5" fmla="*/ 5 h 5"/>
                  <a:gd name="T6" fmla="*/ 0 w 2"/>
                  <a:gd name="T7" fmla="*/ 5 h 5"/>
                  <a:gd name="T8" fmla="*/ 0 w 2"/>
                  <a:gd name="T9" fmla="*/ 3 h 5"/>
                  <a:gd name="T10" fmla="*/ 0 w 2"/>
                  <a:gd name="T11" fmla="*/ 3 h 5"/>
                  <a:gd name="T12" fmla="*/ 0 w 2"/>
                  <a:gd name="T13" fmla="*/ 0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1" y="5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73" name="Line 2509">
                <a:extLst>
                  <a:ext uri="{FF2B5EF4-FFF2-40B4-BE49-F238E27FC236}">
                    <a16:creationId xmlns:a16="http://schemas.microsoft.com/office/drawing/2014/main" id="{00000000-0008-0000-0300-00000501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5" y="804"/>
                <a:ext cx="1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74" name="Freeform 2510">
                <a:extLst>
                  <a:ext uri="{FF2B5EF4-FFF2-40B4-BE49-F238E27FC236}">
                    <a16:creationId xmlns:a16="http://schemas.microsoft.com/office/drawing/2014/main" id="{00000000-0008-0000-0300-000006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" y="790"/>
                <a:ext cx="7" cy="14"/>
              </a:xfrm>
              <a:custGeom>
                <a:avLst/>
                <a:gdLst>
                  <a:gd name="T0" fmla="*/ 7 w 7"/>
                  <a:gd name="T1" fmla="*/ 0 h 14"/>
                  <a:gd name="T2" fmla="*/ 7 w 7"/>
                  <a:gd name="T3" fmla="*/ 1 h 14"/>
                  <a:gd name="T4" fmla="*/ 7 w 7"/>
                  <a:gd name="T5" fmla="*/ 3 h 14"/>
                  <a:gd name="T6" fmla="*/ 5 w 7"/>
                  <a:gd name="T7" fmla="*/ 1 h 14"/>
                  <a:gd name="T8" fmla="*/ 4 w 7"/>
                  <a:gd name="T9" fmla="*/ 0 h 14"/>
                  <a:gd name="T10" fmla="*/ 4 w 7"/>
                  <a:gd name="T11" fmla="*/ 1 h 14"/>
                  <a:gd name="T12" fmla="*/ 3 w 7"/>
                  <a:gd name="T13" fmla="*/ 2 h 14"/>
                  <a:gd name="T14" fmla="*/ 3 w 7"/>
                  <a:gd name="T15" fmla="*/ 4 h 14"/>
                  <a:gd name="T16" fmla="*/ 2 w 7"/>
                  <a:gd name="T17" fmla="*/ 5 h 14"/>
                  <a:gd name="T18" fmla="*/ 1 w 7"/>
                  <a:gd name="T19" fmla="*/ 7 h 14"/>
                  <a:gd name="T20" fmla="*/ 1 w 7"/>
                  <a:gd name="T21" fmla="*/ 9 h 14"/>
                  <a:gd name="T22" fmla="*/ 0 w 7"/>
                  <a:gd name="T23" fmla="*/ 10 h 14"/>
                  <a:gd name="T24" fmla="*/ 1 w 7"/>
                  <a:gd name="T25" fmla="*/ 12 h 14"/>
                  <a:gd name="T26" fmla="*/ 1 w 7"/>
                  <a:gd name="T27" fmla="*/ 14 h 14"/>
                  <a:gd name="T28" fmla="*/ 0 w 7"/>
                  <a:gd name="T2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14">
                    <a:moveTo>
                      <a:pt x="7" y="0"/>
                    </a:moveTo>
                    <a:lnTo>
                      <a:pt x="7" y="1"/>
                    </a:lnTo>
                    <a:lnTo>
                      <a:pt x="7" y="3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1" y="7"/>
                    </a:lnTo>
                    <a:lnTo>
                      <a:pt x="1" y="9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1" y="14"/>
                    </a:lnTo>
                    <a:lnTo>
                      <a:pt x="0" y="1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75" name="Freeform 2511">
                <a:extLst>
                  <a:ext uri="{FF2B5EF4-FFF2-40B4-BE49-F238E27FC236}">
                    <a16:creationId xmlns:a16="http://schemas.microsoft.com/office/drawing/2014/main" id="{00000000-0008-0000-0300-000007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" y="799"/>
                <a:ext cx="4" cy="6"/>
              </a:xfrm>
              <a:custGeom>
                <a:avLst/>
                <a:gdLst>
                  <a:gd name="T0" fmla="*/ 2 w 4"/>
                  <a:gd name="T1" fmla="*/ 6 h 6"/>
                  <a:gd name="T2" fmla="*/ 1 w 4"/>
                  <a:gd name="T3" fmla="*/ 5 h 6"/>
                  <a:gd name="T4" fmla="*/ 1 w 4"/>
                  <a:gd name="T5" fmla="*/ 4 h 6"/>
                  <a:gd name="T6" fmla="*/ 0 w 4"/>
                  <a:gd name="T7" fmla="*/ 2 h 6"/>
                  <a:gd name="T8" fmla="*/ 1 w 4"/>
                  <a:gd name="T9" fmla="*/ 1 h 6"/>
                  <a:gd name="T10" fmla="*/ 1 w 4"/>
                  <a:gd name="T11" fmla="*/ 1 h 6"/>
                  <a:gd name="T12" fmla="*/ 1 w 4"/>
                  <a:gd name="T13" fmla="*/ 0 h 6"/>
                  <a:gd name="T14" fmla="*/ 1 w 4"/>
                  <a:gd name="T15" fmla="*/ 0 h 6"/>
                  <a:gd name="T16" fmla="*/ 3 w 4"/>
                  <a:gd name="T17" fmla="*/ 0 h 6"/>
                  <a:gd name="T18" fmla="*/ 3 w 4"/>
                  <a:gd name="T19" fmla="*/ 2 h 6"/>
                  <a:gd name="T20" fmla="*/ 3 w 4"/>
                  <a:gd name="T21" fmla="*/ 3 h 6"/>
                  <a:gd name="T22" fmla="*/ 4 w 4"/>
                  <a:gd name="T23" fmla="*/ 4 h 6"/>
                  <a:gd name="T24" fmla="*/ 4 w 4"/>
                  <a:gd name="T25" fmla="*/ 5 h 6"/>
                  <a:gd name="T26" fmla="*/ 3 w 4"/>
                  <a:gd name="T27" fmla="*/ 5 h 6"/>
                  <a:gd name="T28" fmla="*/ 3 w 4"/>
                  <a:gd name="T29" fmla="*/ 5 h 6"/>
                  <a:gd name="T30" fmla="*/ 2 w 4"/>
                  <a:gd name="T31" fmla="*/ 5 h 6"/>
                  <a:gd name="T32" fmla="*/ 2 w 4"/>
                  <a:gd name="T33" fmla="*/ 4 h 6"/>
                  <a:gd name="T34" fmla="*/ 2 w 4"/>
                  <a:gd name="T35" fmla="*/ 4 h 6"/>
                  <a:gd name="T36" fmla="*/ 2 w 4"/>
                  <a:gd name="T37" fmla="*/ 5 h 6"/>
                  <a:gd name="T38" fmla="*/ 2 w 4"/>
                  <a:gd name="T3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6">
                    <a:moveTo>
                      <a:pt x="2" y="6"/>
                    </a:moveTo>
                    <a:lnTo>
                      <a:pt x="1" y="5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6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76" name="Freeform 2512">
                <a:extLst>
                  <a:ext uri="{FF2B5EF4-FFF2-40B4-BE49-F238E27FC236}">
                    <a16:creationId xmlns:a16="http://schemas.microsoft.com/office/drawing/2014/main" id="{00000000-0008-0000-0300-000008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" y="796"/>
                <a:ext cx="13" cy="9"/>
              </a:xfrm>
              <a:custGeom>
                <a:avLst/>
                <a:gdLst>
                  <a:gd name="T0" fmla="*/ 0 w 13"/>
                  <a:gd name="T1" fmla="*/ 1 h 9"/>
                  <a:gd name="T2" fmla="*/ 1 w 13"/>
                  <a:gd name="T3" fmla="*/ 0 h 9"/>
                  <a:gd name="T4" fmla="*/ 1 w 13"/>
                  <a:gd name="T5" fmla="*/ 0 h 9"/>
                  <a:gd name="T6" fmla="*/ 3 w 13"/>
                  <a:gd name="T7" fmla="*/ 0 h 9"/>
                  <a:gd name="T8" fmla="*/ 4 w 13"/>
                  <a:gd name="T9" fmla="*/ 1 h 9"/>
                  <a:gd name="T10" fmla="*/ 4 w 13"/>
                  <a:gd name="T11" fmla="*/ 1 h 9"/>
                  <a:gd name="T12" fmla="*/ 5 w 13"/>
                  <a:gd name="T13" fmla="*/ 2 h 9"/>
                  <a:gd name="T14" fmla="*/ 6 w 13"/>
                  <a:gd name="T15" fmla="*/ 4 h 9"/>
                  <a:gd name="T16" fmla="*/ 7 w 13"/>
                  <a:gd name="T17" fmla="*/ 5 h 9"/>
                  <a:gd name="T18" fmla="*/ 8 w 13"/>
                  <a:gd name="T19" fmla="*/ 7 h 9"/>
                  <a:gd name="T20" fmla="*/ 8 w 13"/>
                  <a:gd name="T21" fmla="*/ 8 h 9"/>
                  <a:gd name="T22" fmla="*/ 11 w 13"/>
                  <a:gd name="T23" fmla="*/ 9 h 9"/>
                  <a:gd name="T24" fmla="*/ 12 w 13"/>
                  <a:gd name="T25" fmla="*/ 9 h 9"/>
                  <a:gd name="T26" fmla="*/ 13 w 13"/>
                  <a:gd name="T27" fmla="*/ 9 h 9"/>
                  <a:gd name="T28" fmla="*/ 13 w 13"/>
                  <a:gd name="T29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" h="9">
                    <a:moveTo>
                      <a:pt x="0" y="1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2"/>
                    </a:lnTo>
                    <a:lnTo>
                      <a:pt x="6" y="4"/>
                    </a:lnTo>
                    <a:lnTo>
                      <a:pt x="7" y="5"/>
                    </a:lnTo>
                    <a:lnTo>
                      <a:pt x="8" y="7"/>
                    </a:lnTo>
                    <a:lnTo>
                      <a:pt x="8" y="8"/>
                    </a:lnTo>
                    <a:lnTo>
                      <a:pt x="11" y="9"/>
                    </a:lnTo>
                    <a:lnTo>
                      <a:pt x="12" y="9"/>
                    </a:lnTo>
                    <a:lnTo>
                      <a:pt x="13" y="9"/>
                    </a:lnTo>
                    <a:lnTo>
                      <a:pt x="13" y="8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77" name="Freeform 2513">
                <a:extLst>
                  <a:ext uri="{FF2B5EF4-FFF2-40B4-BE49-F238E27FC236}">
                    <a16:creationId xmlns:a16="http://schemas.microsoft.com/office/drawing/2014/main" id="{00000000-0008-0000-0300-000009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" y="802"/>
                <a:ext cx="1" cy="3"/>
              </a:xfrm>
              <a:custGeom>
                <a:avLst/>
                <a:gdLst>
                  <a:gd name="T0" fmla="*/ 0 w 1"/>
                  <a:gd name="T1" fmla="*/ 0 h 3"/>
                  <a:gd name="T2" fmla="*/ 1 w 1"/>
                  <a:gd name="T3" fmla="*/ 3 h 3"/>
                  <a:gd name="T4" fmla="*/ 0 w 1"/>
                  <a:gd name="T5" fmla="*/ 3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lnTo>
                      <a:pt x="1" y="3"/>
                    </a:lnTo>
                    <a:lnTo>
                      <a:pt x="0" y="3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78" name="Freeform 2514">
                <a:extLst>
                  <a:ext uri="{FF2B5EF4-FFF2-40B4-BE49-F238E27FC236}">
                    <a16:creationId xmlns:a16="http://schemas.microsoft.com/office/drawing/2014/main" id="{00000000-0008-0000-0300-00000A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" y="803"/>
                <a:ext cx="0" cy="3"/>
              </a:xfrm>
              <a:custGeom>
                <a:avLst/>
                <a:gdLst>
                  <a:gd name="T0" fmla="*/ 3 h 3"/>
                  <a:gd name="T1" fmla="*/ 1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79" name="Freeform 2515">
                <a:extLst>
                  <a:ext uri="{FF2B5EF4-FFF2-40B4-BE49-F238E27FC236}">
                    <a16:creationId xmlns:a16="http://schemas.microsoft.com/office/drawing/2014/main" id="{00000000-0008-0000-0300-00000B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80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80" name="Freeform 2516">
                <a:extLst>
                  <a:ext uri="{FF2B5EF4-FFF2-40B4-BE49-F238E27FC236}">
                    <a16:creationId xmlns:a16="http://schemas.microsoft.com/office/drawing/2014/main" id="{00000000-0008-0000-0300-00000C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" y="803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2 w 3"/>
                  <a:gd name="T3" fmla="*/ 1 h 4"/>
                  <a:gd name="T4" fmla="*/ 2 w 3"/>
                  <a:gd name="T5" fmla="*/ 1 h 4"/>
                  <a:gd name="T6" fmla="*/ 2 w 3"/>
                  <a:gd name="T7" fmla="*/ 0 h 4"/>
                  <a:gd name="T8" fmla="*/ 1 w 3"/>
                  <a:gd name="T9" fmla="*/ 0 h 4"/>
                  <a:gd name="T10" fmla="*/ 0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81" name="Line 2517">
                <a:extLst>
                  <a:ext uri="{FF2B5EF4-FFF2-40B4-BE49-F238E27FC236}">
                    <a16:creationId xmlns:a16="http://schemas.microsoft.com/office/drawing/2014/main" id="{00000000-0008-0000-0300-00000D01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15" y="806"/>
                <a:ext cx="1" cy="1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82" name="Freeform 2518">
                <a:extLst>
                  <a:ext uri="{FF2B5EF4-FFF2-40B4-BE49-F238E27FC236}">
                    <a16:creationId xmlns:a16="http://schemas.microsoft.com/office/drawing/2014/main" id="{00000000-0008-0000-0300-00000E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" y="806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1 h 1"/>
                  <a:gd name="T4" fmla="*/ 0 w 3"/>
                  <a:gd name="T5" fmla="*/ 0 h 1"/>
                  <a:gd name="T6" fmla="*/ 1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83" name="Freeform 2519">
                <a:extLst>
                  <a:ext uri="{FF2B5EF4-FFF2-40B4-BE49-F238E27FC236}">
                    <a16:creationId xmlns:a16="http://schemas.microsoft.com/office/drawing/2014/main" id="{00000000-0008-0000-0300-00000F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" y="804"/>
                <a:ext cx="11" cy="6"/>
              </a:xfrm>
              <a:custGeom>
                <a:avLst/>
                <a:gdLst>
                  <a:gd name="T0" fmla="*/ 11 w 11"/>
                  <a:gd name="T1" fmla="*/ 2 h 6"/>
                  <a:gd name="T2" fmla="*/ 11 w 11"/>
                  <a:gd name="T3" fmla="*/ 2 h 6"/>
                  <a:gd name="T4" fmla="*/ 11 w 11"/>
                  <a:gd name="T5" fmla="*/ 1 h 6"/>
                  <a:gd name="T6" fmla="*/ 10 w 11"/>
                  <a:gd name="T7" fmla="*/ 1 h 6"/>
                  <a:gd name="T8" fmla="*/ 8 w 11"/>
                  <a:gd name="T9" fmla="*/ 2 h 6"/>
                  <a:gd name="T10" fmla="*/ 8 w 11"/>
                  <a:gd name="T11" fmla="*/ 1 h 6"/>
                  <a:gd name="T12" fmla="*/ 7 w 11"/>
                  <a:gd name="T13" fmla="*/ 0 h 6"/>
                  <a:gd name="T14" fmla="*/ 7 w 11"/>
                  <a:gd name="T15" fmla="*/ 3 h 6"/>
                  <a:gd name="T16" fmla="*/ 7 w 11"/>
                  <a:gd name="T17" fmla="*/ 4 h 6"/>
                  <a:gd name="T18" fmla="*/ 7 w 11"/>
                  <a:gd name="T19" fmla="*/ 5 h 6"/>
                  <a:gd name="T20" fmla="*/ 1 w 11"/>
                  <a:gd name="T21" fmla="*/ 6 h 6"/>
                  <a:gd name="T22" fmla="*/ 0 w 11"/>
                  <a:gd name="T23" fmla="*/ 5 h 6"/>
                  <a:gd name="T24" fmla="*/ 1 w 11"/>
                  <a:gd name="T25" fmla="*/ 3 h 6"/>
                  <a:gd name="T26" fmla="*/ 1 w 11"/>
                  <a:gd name="T2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" h="6">
                    <a:moveTo>
                      <a:pt x="11" y="2"/>
                    </a:moveTo>
                    <a:lnTo>
                      <a:pt x="11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8" y="2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7" y="3"/>
                    </a:lnTo>
                    <a:lnTo>
                      <a:pt x="7" y="4"/>
                    </a:lnTo>
                    <a:lnTo>
                      <a:pt x="7" y="5"/>
                    </a:lnTo>
                    <a:lnTo>
                      <a:pt x="1" y="6"/>
                    </a:lnTo>
                    <a:lnTo>
                      <a:pt x="0" y="5"/>
                    </a:lnTo>
                    <a:lnTo>
                      <a:pt x="1" y="3"/>
                    </a:lnTo>
                    <a:lnTo>
                      <a:pt x="1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84" name="Freeform 2520">
                <a:extLst>
                  <a:ext uri="{FF2B5EF4-FFF2-40B4-BE49-F238E27FC236}">
                    <a16:creationId xmlns:a16="http://schemas.microsoft.com/office/drawing/2014/main" id="{00000000-0008-0000-0300-000010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" y="807"/>
                <a:ext cx="1" cy="5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5 h 5"/>
                  <a:gd name="T4" fmla="*/ 1 w 1"/>
                  <a:gd name="T5" fmla="*/ 5 h 5"/>
                  <a:gd name="T6" fmla="*/ 1 w 1"/>
                  <a:gd name="T7" fmla="*/ 4 h 5"/>
                  <a:gd name="T8" fmla="*/ 1 w 1"/>
                  <a:gd name="T9" fmla="*/ 4 h 5"/>
                  <a:gd name="T10" fmla="*/ 1 w 1"/>
                  <a:gd name="T11" fmla="*/ 4 h 5"/>
                  <a:gd name="T12" fmla="*/ 0 w 1"/>
                  <a:gd name="T13" fmla="*/ 2 h 5"/>
                  <a:gd name="T14" fmla="*/ 0 w 1"/>
                  <a:gd name="T15" fmla="*/ 1 h 5"/>
                  <a:gd name="T16" fmla="*/ 0 w 1"/>
                  <a:gd name="T17" fmla="*/ 0 h 5"/>
                  <a:gd name="T18" fmla="*/ 0 w 1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85" name="Freeform 2521">
                <a:extLst>
                  <a:ext uri="{FF2B5EF4-FFF2-40B4-BE49-F238E27FC236}">
                    <a16:creationId xmlns:a16="http://schemas.microsoft.com/office/drawing/2014/main" id="{00000000-0008-0000-0300-000011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" y="828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2 w 3"/>
                  <a:gd name="T3" fmla="*/ 3 h 3"/>
                  <a:gd name="T4" fmla="*/ 1 w 3"/>
                  <a:gd name="T5" fmla="*/ 1 h 3"/>
                  <a:gd name="T6" fmla="*/ 0 w 3"/>
                  <a:gd name="T7" fmla="*/ 1 h 3"/>
                  <a:gd name="T8" fmla="*/ 0 w 3"/>
                  <a:gd name="T9" fmla="*/ 1 h 3"/>
                  <a:gd name="T10" fmla="*/ 0 w 3"/>
                  <a:gd name="T11" fmla="*/ 0 h 3"/>
                  <a:gd name="T12" fmla="*/ 3 w 3"/>
                  <a:gd name="T13" fmla="*/ 0 h 3"/>
                  <a:gd name="T14" fmla="*/ 3 w 3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2" y="3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86" name="Freeform 2522">
                <a:extLst>
                  <a:ext uri="{FF2B5EF4-FFF2-40B4-BE49-F238E27FC236}">
                    <a16:creationId xmlns:a16="http://schemas.microsoft.com/office/drawing/2014/main" id="{00000000-0008-0000-0300-000012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" y="798"/>
                <a:ext cx="32" cy="38"/>
              </a:xfrm>
              <a:custGeom>
                <a:avLst/>
                <a:gdLst>
                  <a:gd name="T0" fmla="*/ 27 w 32"/>
                  <a:gd name="T1" fmla="*/ 0 h 38"/>
                  <a:gd name="T2" fmla="*/ 25 w 32"/>
                  <a:gd name="T3" fmla="*/ 0 h 38"/>
                  <a:gd name="T4" fmla="*/ 26 w 32"/>
                  <a:gd name="T5" fmla="*/ 2 h 38"/>
                  <a:gd name="T6" fmla="*/ 27 w 32"/>
                  <a:gd name="T7" fmla="*/ 3 h 38"/>
                  <a:gd name="T8" fmla="*/ 27 w 32"/>
                  <a:gd name="T9" fmla="*/ 4 h 38"/>
                  <a:gd name="T10" fmla="*/ 28 w 32"/>
                  <a:gd name="T11" fmla="*/ 6 h 38"/>
                  <a:gd name="T12" fmla="*/ 29 w 32"/>
                  <a:gd name="T13" fmla="*/ 6 h 38"/>
                  <a:gd name="T14" fmla="*/ 30 w 32"/>
                  <a:gd name="T15" fmla="*/ 6 h 38"/>
                  <a:gd name="T16" fmla="*/ 31 w 32"/>
                  <a:gd name="T17" fmla="*/ 7 h 38"/>
                  <a:gd name="T18" fmla="*/ 32 w 32"/>
                  <a:gd name="T19" fmla="*/ 9 h 38"/>
                  <a:gd name="T20" fmla="*/ 30 w 32"/>
                  <a:gd name="T21" fmla="*/ 9 h 38"/>
                  <a:gd name="T22" fmla="*/ 29 w 32"/>
                  <a:gd name="T23" fmla="*/ 10 h 38"/>
                  <a:gd name="T24" fmla="*/ 28 w 32"/>
                  <a:gd name="T25" fmla="*/ 11 h 38"/>
                  <a:gd name="T26" fmla="*/ 27 w 32"/>
                  <a:gd name="T27" fmla="*/ 12 h 38"/>
                  <a:gd name="T28" fmla="*/ 26 w 32"/>
                  <a:gd name="T29" fmla="*/ 12 h 38"/>
                  <a:gd name="T30" fmla="*/ 24 w 32"/>
                  <a:gd name="T31" fmla="*/ 13 h 38"/>
                  <a:gd name="T32" fmla="*/ 23 w 32"/>
                  <a:gd name="T33" fmla="*/ 12 h 38"/>
                  <a:gd name="T34" fmla="*/ 22 w 32"/>
                  <a:gd name="T35" fmla="*/ 13 h 38"/>
                  <a:gd name="T36" fmla="*/ 21 w 32"/>
                  <a:gd name="T37" fmla="*/ 14 h 38"/>
                  <a:gd name="T38" fmla="*/ 20 w 32"/>
                  <a:gd name="T39" fmla="*/ 14 h 38"/>
                  <a:gd name="T40" fmla="*/ 20 w 32"/>
                  <a:gd name="T41" fmla="*/ 15 h 38"/>
                  <a:gd name="T42" fmla="*/ 20 w 32"/>
                  <a:gd name="T43" fmla="*/ 16 h 38"/>
                  <a:gd name="T44" fmla="*/ 19 w 32"/>
                  <a:gd name="T45" fmla="*/ 17 h 38"/>
                  <a:gd name="T46" fmla="*/ 18 w 32"/>
                  <a:gd name="T47" fmla="*/ 17 h 38"/>
                  <a:gd name="T48" fmla="*/ 17 w 32"/>
                  <a:gd name="T49" fmla="*/ 16 h 38"/>
                  <a:gd name="T50" fmla="*/ 16 w 32"/>
                  <a:gd name="T51" fmla="*/ 15 h 38"/>
                  <a:gd name="T52" fmla="*/ 15 w 32"/>
                  <a:gd name="T53" fmla="*/ 18 h 38"/>
                  <a:gd name="T54" fmla="*/ 17 w 32"/>
                  <a:gd name="T55" fmla="*/ 18 h 38"/>
                  <a:gd name="T56" fmla="*/ 20 w 32"/>
                  <a:gd name="T57" fmla="*/ 18 h 38"/>
                  <a:gd name="T58" fmla="*/ 20 w 32"/>
                  <a:gd name="T59" fmla="*/ 18 h 38"/>
                  <a:gd name="T60" fmla="*/ 20 w 32"/>
                  <a:gd name="T61" fmla="*/ 18 h 38"/>
                  <a:gd name="T62" fmla="*/ 20 w 32"/>
                  <a:gd name="T63" fmla="*/ 19 h 38"/>
                  <a:gd name="T64" fmla="*/ 18 w 32"/>
                  <a:gd name="T65" fmla="*/ 22 h 38"/>
                  <a:gd name="T66" fmla="*/ 17 w 32"/>
                  <a:gd name="T67" fmla="*/ 22 h 38"/>
                  <a:gd name="T68" fmla="*/ 16 w 32"/>
                  <a:gd name="T69" fmla="*/ 23 h 38"/>
                  <a:gd name="T70" fmla="*/ 14 w 32"/>
                  <a:gd name="T71" fmla="*/ 24 h 38"/>
                  <a:gd name="T72" fmla="*/ 11 w 32"/>
                  <a:gd name="T73" fmla="*/ 23 h 38"/>
                  <a:gd name="T74" fmla="*/ 8 w 32"/>
                  <a:gd name="T75" fmla="*/ 23 h 38"/>
                  <a:gd name="T76" fmla="*/ 8 w 32"/>
                  <a:gd name="T77" fmla="*/ 23 h 38"/>
                  <a:gd name="T78" fmla="*/ 7 w 32"/>
                  <a:gd name="T79" fmla="*/ 24 h 38"/>
                  <a:gd name="T80" fmla="*/ 10 w 32"/>
                  <a:gd name="T81" fmla="*/ 25 h 38"/>
                  <a:gd name="T82" fmla="*/ 9 w 32"/>
                  <a:gd name="T83" fmla="*/ 25 h 38"/>
                  <a:gd name="T84" fmla="*/ 11 w 32"/>
                  <a:gd name="T85" fmla="*/ 25 h 38"/>
                  <a:gd name="T86" fmla="*/ 13 w 32"/>
                  <a:gd name="T87" fmla="*/ 25 h 38"/>
                  <a:gd name="T88" fmla="*/ 13 w 32"/>
                  <a:gd name="T89" fmla="*/ 26 h 38"/>
                  <a:gd name="T90" fmla="*/ 11 w 32"/>
                  <a:gd name="T91" fmla="*/ 27 h 38"/>
                  <a:gd name="T92" fmla="*/ 12 w 32"/>
                  <a:gd name="T93" fmla="*/ 28 h 38"/>
                  <a:gd name="T94" fmla="*/ 10 w 32"/>
                  <a:gd name="T95" fmla="*/ 29 h 38"/>
                  <a:gd name="T96" fmla="*/ 10 w 32"/>
                  <a:gd name="T97" fmla="*/ 29 h 38"/>
                  <a:gd name="T98" fmla="*/ 7 w 32"/>
                  <a:gd name="T99" fmla="*/ 30 h 38"/>
                  <a:gd name="T100" fmla="*/ 5 w 32"/>
                  <a:gd name="T101" fmla="*/ 32 h 38"/>
                  <a:gd name="T102" fmla="*/ 4 w 32"/>
                  <a:gd name="T103" fmla="*/ 32 h 38"/>
                  <a:gd name="T104" fmla="*/ 2 w 32"/>
                  <a:gd name="T105" fmla="*/ 31 h 38"/>
                  <a:gd name="T106" fmla="*/ 3 w 32"/>
                  <a:gd name="T107" fmla="*/ 33 h 38"/>
                  <a:gd name="T108" fmla="*/ 2 w 32"/>
                  <a:gd name="T109" fmla="*/ 35 h 38"/>
                  <a:gd name="T110" fmla="*/ 1 w 32"/>
                  <a:gd name="T111" fmla="*/ 36 h 38"/>
                  <a:gd name="T112" fmla="*/ 0 w 32"/>
                  <a:gd name="T113" fmla="*/ 37 h 38"/>
                  <a:gd name="T114" fmla="*/ 0 w 32"/>
                  <a:gd name="T11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2" h="38">
                    <a:moveTo>
                      <a:pt x="27" y="0"/>
                    </a:moveTo>
                    <a:lnTo>
                      <a:pt x="25" y="0"/>
                    </a:lnTo>
                    <a:lnTo>
                      <a:pt x="26" y="2"/>
                    </a:lnTo>
                    <a:lnTo>
                      <a:pt x="27" y="3"/>
                    </a:lnTo>
                    <a:lnTo>
                      <a:pt x="27" y="4"/>
                    </a:lnTo>
                    <a:lnTo>
                      <a:pt x="28" y="6"/>
                    </a:lnTo>
                    <a:lnTo>
                      <a:pt x="29" y="6"/>
                    </a:lnTo>
                    <a:lnTo>
                      <a:pt x="30" y="6"/>
                    </a:lnTo>
                    <a:lnTo>
                      <a:pt x="31" y="7"/>
                    </a:lnTo>
                    <a:lnTo>
                      <a:pt x="32" y="9"/>
                    </a:lnTo>
                    <a:lnTo>
                      <a:pt x="30" y="9"/>
                    </a:lnTo>
                    <a:lnTo>
                      <a:pt x="29" y="10"/>
                    </a:lnTo>
                    <a:lnTo>
                      <a:pt x="28" y="11"/>
                    </a:lnTo>
                    <a:lnTo>
                      <a:pt x="27" y="12"/>
                    </a:lnTo>
                    <a:lnTo>
                      <a:pt x="26" y="12"/>
                    </a:lnTo>
                    <a:lnTo>
                      <a:pt x="24" y="13"/>
                    </a:lnTo>
                    <a:lnTo>
                      <a:pt x="23" y="12"/>
                    </a:lnTo>
                    <a:lnTo>
                      <a:pt x="22" y="13"/>
                    </a:lnTo>
                    <a:lnTo>
                      <a:pt x="21" y="14"/>
                    </a:lnTo>
                    <a:lnTo>
                      <a:pt x="20" y="14"/>
                    </a:lnTo>
                    <a:lnTo>
                      <a:pt x="20" y="15"/>
                    </a:lnTo>
                    <a:lnTo>
                      <a:pt x="20" y="16"/>
                    </a:lnTo>
                    <a:lnTo>
                      <a:pt x="19" y="17"/>
                    </a:lnTo>
                    <a:lnTo>
                      <a:pt x="18" y="17"/>
                    </a:lnTo>
                    <a:lnTo>
                      <a:pt x="17" y="16"/>
                    </a:lnTo>
                    <a:lnTo>
                      <a:pt x="16" y="15"/>
                    </a:lnTo>
                    <a:lnTo>
                      <a:pt x="15" y="18"/>
                    </a:lnTo>
                    <a:lnTo>
                      <a:pt x="17" y="18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0" y="19"/>
                    </a:lnTo>
                    <a:lnTo>
                      <a:pt x="18" y="22"/>
                    </a:lnTo>
                    <a:lnTo>
                      <a:pt x="17" y="22"/>
                    </a:lnTo>
                    <a:lnTo>
                      <a:pt x="16" y="23"/>
                    </a:lnTo>
                    <a:lnTo>
                      <a:pt x="14" y="24"/>
                    </a:lnTo>
                    <a:lnTo>
                      <a:pt x="11" y="23"/>
                    </a:lnTo>
                    <a:lnTo>
                      <a:pt x="8" y="23"/>
                    </a:lnTo>
                    <a:lnTo>
                      <a:pt x="8" y="23"/>
                    </a:lnTo>
                    <a:lnTo>
                      <a:pt x="7" y="24"/>
                    </a:lnTo>
                    <a:lnTo>
                      <a:pt x="10" y="25"/>
                    </a:lnTo>
                    <a:lnTo>
                      <a:pt x="9" y="25"/>
                    </a:lnTo>
                    <a:lnTo>
                      <a:pt x="11" y="25"/>
                    </a:lnTo>
                    <a:lnTo>
                      <a:pt x="13" y="25"/>
                    </a:lnTo>
                    <a:lnTo>
                      <a:pt x="13" y="26"/>
                    </a:lnTo>
                    <a:lnTo>
                      <a:pt x="11" y="27"/>
                    </a:lnTo>
                    <a:lnTo>
                      <a:pt x="12" y="28"/>
                    </a:lnTo>
                    <a:lnTo>
                      <a:pt x="10" y="29"/>
                    </a:lnTo>
                    <a:lnTo>
                      <a:pt x="10" y="29"/>
                    </a:lnTo>
                    <a:lnTo>
                      <a:pt x="7" y="30"/>
                    </a:lnTo>
                    <a:lnTo>
                      <a:pt x="5" y="32"/>
                    </a:lnTo>
                    <a:lnTo>
                      <a:pt x="4" y="32"/>
                    </a:lnTo>
                    <a:lnTo>
                      <a:pt x="2" y="31"/>
                    </a:lnTo>
                    <a:lnTo>
                      <a:pt x="3" y="33"/>
                    </a:lnTo>
                    <a:lnTo>
                      <a:pt x="2" y="35"/>
                    </a:lnTo>
                    <a:lnTo>
                      <a:pt x="1" y="36"/>
                    </a:lnTo>
                    <a:lnTo>
                      <a:pt x="0" y="37"/>
                    </a:lnTo>
                    <a:lnTo>
                      <a:pt x="0" y="38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87" name="Freeform 2523">
                <a:extLst>
                  <a:ext uri="{FF2B5EF4-FFF2-40B4-BE49-F238E27FC236}">
                    <a16:creationId xmlns:a16="http://schemas.microsoft.com/office/drawing/2014/main" id="{00000000-0008-0000-0300-000013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" y="834"/>
                <a:ext cx="3" cy="5"/>
              </a:xfrm>
              <a:custGeom>
                <a:avLst/>
                <a:gdLst>
                  <a:gd name="T0" fmla="*/ 1 w 3"/>
                  <a:gd name="T1" fmla="*/ 2 h 5"/>
                  <a:gd name="T2" fmla="*/ 1 w 3"/>
                  <a:gd name="T3" fmla="*/ 1 h 5"/>
                  <a:gd name="T4" fmla="*/ 3 w 3"/>
                  <a:gd name="T5" fmla="*/ 0 h 5"/>
                  <a:gd name="T6" fmla="*/ 3 w 3"/>
                  <a:gd name="T7" fmla="*/ 2 h 5"/>
                  <a:gd name="T8" fmla="*/ 0 w 3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">
                    <a:moveTo>
                      <a:pt x="1" y="2"/>
                    </a:moveTo>
                    <a:lnTo>
                      <a:pt x="1" y="1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0" y="5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88" name="Freeform 2524">
                <a:extLst>
                  <a:ext uri="{FF2B5EF4-FFF2-40B4-BE49-F238E27FC236}">
                    <a16:creationId xmlns:a16="http://schemas.microsoft.com/office/drawing/2014/main" id="{00000000-0008-0000-0300-000014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" y="837"/>
                <a:ext cx="4" cy="3"/>
              </a:xfrm>
              <a:custGeom>
                <a:avLst/>
                <a:gdLst>
                  <a:gd name="T0" fmla="*/ 4 w 4"/>
                  <a:gd name="T1" fmla="*/ 3 h 3"/>
                  <a:gd name="T2" fmla="*/ 3 w 4"/>
                  <a:gd name="T3" fmla="*/ 2 h 3"/>
                  <a:gd name="T4" fmla="*/ 0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lnTo>
                      <a:pt x="3" y="2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89" name="Freeform 2525">
                <a:extLst>
                  <a:ext uri="{FF2B5EF4-FFF2-40B4-BE49-F238E27FC236}">
                    <a16:creationId xmlns:a16="http://schemas.microsoft.com/office/drawing/2014/main" id="{00000000-0008-0000-0300-000015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" y="836"/>
                <a:ext cx="6" cy="4"/>
              </a:xfrm>
              <a:custGeom>
                <a:avLst/>
                <a:gdLst>
                  <a:gd name="T0" fmla="*/ 0 w 6"/>
                  <a:gd name="T1" fmla="*/ 4 h 4"/>
                  <a:gd name="T2" fmla="*/ 3 w 6"/>
                  <a:gd name="T3" fmla="*/ 2 h 4"/>
                  <a:gd name="T4" fmla="*/ 4 w 6"/>
                  <a:gd name="T5" fmla="*/ 1 h 4"/>
                  <a:gd name="T6" fmla="*/ 6 w 6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">
                    <a:moveTo>
                      <a:pt x="0" y="4"/>
                    </a:moveTo>
                    <a:lnTo>
                      <a:pt x="3" y="2"/>
                    </a:lnTo>
                    <a:lnTo>
                      <a:pt x="4" y="1"/>
                    </a:lnTo>
                    <a:lnTo>
                      <a:pt x="6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90" name="Freeform 2526">
                <a:extLst>
                  <a:ext uri="{FF2B5EF4-FFF2-40B4-BE49-F238E27FC236}">
                    <a16:creationId xmlns:a16="http://schemas.microsoft.com/office/drawing/2014/main" id="{00000000-0008-0000-0300-000016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" y="839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2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2"/>
                    </a:lnTo>
                    <a:lnTo>
                      <a:pt x="0" y="2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91" name="Freeform 2527">
                <a:extLst>
                  <a:ext uri="{FF2B5EF4-FFF2-40B4-BE49-F238E27FC236}">
                    <a16:creationId xmlns:a16="http://schemas.microsoft.com/office/drawing/2014/main" id="{00000000-0008-0000-0300-000017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" y="840"/>
                <a:ext cx="2" cy="2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0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92" name="Freeform 2528">
                <a:extLst>
                  <a:ext uri="{FF2B5EF4-FFF2-40B4-BE49-F238E27FC236}">
                    <a16:creationId xmlns:a16="http://schemas.microsoft.com/office/drawing/2014/main" id="{00000000-0008-0000-0300-000018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" y="840"/>
                <a:ext cx="4" cy="3"/>
              </a:xfrm>
              <a:custGeom>
                <a:avLst/>
                <a:gdLst>
                  <a:gd name="T0" fmla="*/ 4 w 4"/>
                  <a:gd name="T1" fmla="*/ 3 h 3"/>
                  <a:gd name="T2" fmla="*/ 2 w 4"/>
                  <a:gd name="T3" fmla="*/ 2 h 3"/>
                  <a:gd name="T4" fmla="*/ 1 w 4"/>
                  <a:gd name="T5" fmla="*/ 2 h 3"/>
                  <a:gd name="T6" fmla="*/ 1 w 4"/>
                  <a:gd name="T7" fmla="*/ 1 h 3"/>
                  <a:gd name="T8" fmla="*/ 0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lnTo>
                      <a:pt x="2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93" name="Line 2529">
                <a:extLst>
                  <a:ext uri="{FF2B5EF4-FFF2-40B4-BE49-F238E27FC236}">
                    <a16:creationId xmlns:a16="http://schemas.microsoft.com/office/drawing/2014/main" id="{00000000-0008-0000-0300-00001901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" y="843"/>
                <a:ext cx="1" cy="0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94" name="Freeform 2530">
                <a:extLst>
                  <a:ext uri="{FF2B5EF4-FFF2-40B4-BE49-F238E27FC236}">
                    <a16:creationId xmlns:a16="http://schemas.microsoft.com/office/drawing/2014/main" id="{00000000-0008-0000-0300-00001A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" y="842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95" name="Freeform 2531">
                <a:extLst>
                  <a:ext uri="{FF2B5EF4-FFF2-40B4-BE49-F238E27FC236}">
                    <a16:creationId xmlns:a16="http://schemas.microsoft.com/office/drawing/2014/main" id="{00000000-0008-0000-0300-00001B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" y="836"/>
                <a:ext cx="8" cy="8"/>
              </a:xfrm>
              <a:custGeom>
                <a:avLst/>
                <a:gdLst>
                  <a:gd name="T0" fmla="*/ 8 w 8"/>
                  <a:gd name="T1" fmla="*/ 0 h 8"/>
                  <a:gd name="T2" fmla="*/ 6 w 8"/>
                  <a:gd name="T3" fmla="*/ 1 h 8"/>
                  <a:gd name="T4" fmla="*/ 5 w 8"/>
                  <a:gd name="T5" fmla="*/ 2 h 8"/>
                  <a:gd name="T6" fmla="*/ 4 w 8"/>
                  <a:gd name="T7" fmla="*/ 3 h 8"/>
                  <a:gd name="T8" fmla="*/ 2 w 8"/>
                  <a:gd name="T9" fmla="*/ 3 h 8"/>
                  <a:gd name="T10" fmla="*/ 1 w 8"/>
                  <a:gd name="T11" fmla="*/ 4 h 8"/>
                  <a:gd name="T12" fmla="*/ 1 w 8"/>
                  <a:gd name="T13" fmla="*/ 6 h 8"/>
                  <a:gd name="T14" fmla="*/ 1 w 8"/>
                  <a:gd name="T15" fmla="*/ 7 h 8"/>
                  <a:gd name="T16" fmla="*/ 2 w 8"/>
                  <a:gd name="T17" fmla="*/ 8 h 8"/>
                  <a:gd name="T18" fmla="*/ 0 w 8"/>
                  <a:gd name="T1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lnTo>
                      <a:pt x="6" y="1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0" y="8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96" name="Freeform 2532">
                <a:extLst>
                  <a:ext uri="{FF2B5EF4-FFF2-40B4-BE49-F238E27FC236}">
                    <a16:creationId xmlns:a16="http://schemas.microsoft.com/office/drawing/2014/main" id="{00000000-0008-0000-0300-00001C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" y="843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5 w 5"/>
                  <a:gd name="T3" fmla="*/ 0 h 2"/>
                  <a:gd name="T4" fmla="*/ 5 w 5"/>
                  <a:gd name="T5" fmla="*/ 2 h 2"/>
                  <a:gd name="T6" fmla="*/ 4 w 5"/>
                  <a:gd name="T7" fmla="*/ 1 h 2"/>
                  <a:gd name="T8" fmla="*/ 3 w 5"/>
                  <a:gd name="T9" fmla="*/ 1 h 2"/>
                  <a:gd name="T10" fmla="*/ 2 w 5"/>
                  <a:gd name="T11" fmla="*/ 1 h 2"/>
                  <a:gd name="T12" fmla="*/ 0 w 5"/>
                  <a:gd name="T13" fmla="*/ 0 h 2"/>
                  <a:gd name="T14" fmla="*/ 0 w 5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lnTo>
                      <a:pt x="5" y="0"/>
                    </a:lnTo>
                    <a:lnTo>
                      <a:pt x="5" y="2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97" name="Line 2533">
                <a:extLst>
                  <a:ext uri="{FF2B5EF4-FFF2-40B4-BE49-F238E27FC236}">
                    <a16:creationId xmlns:a16="http://schemas.microsoft.com/office/drawing/2014/main" id="{00000000-0008-0000-0300-00001D01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8" y="844"/>
                <a:ext cx="2" cy="2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98" name="Freeform 2534">
                <a:extLst>
                  <a:ext uri="{FF2B5EF4-FFF2-40B4-BE49-F238E27FC236}">
                    <a16:creationId xmlns:a16="http://schemas.microsoft.com/office/drawing/2014/main" id="{00000000-0008-0000-0300-00001E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" y="846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99" name="Line 2535">
                <a:extLst>
                  <a:ext uri="{FF2B5EF4-FFF2-40B4-BE49-F238E27FC236}">
                    <a16:creationId xmlns:a16="http://schemas.microsoft.com/office/drawing/2014/main" id="{00000000-0008-0000-0300-00001F010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" y="847"/>
                <a:ext cx="0" cy="1"/>
              </a:xfrm>
              <a:prstGeom prst="line">
                <a:avLst/>
              </a:pr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00" name="Freeform 2536">
                <a:extLst>
                  <a:ext uri="{FF2B5EF4-FFF2-40B4-BE49-F238E27FC236}">
                    <a16:creationId xmlns:a16="http://schemas.microsoft.com/office/drawing/2014/main" id="{00000000-0008-0000-0300-000020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" y="844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2 w 3"/>
                  <a:gd name="T3" fmla="*/ 3 h 4"/>
                  <a:gd name="T4" fmla="*/ 2 w 3"/>
                  <a:gd name="T5" fmla="*/ 2 h 4"/>
                  <a:gd name="T6" fmla="*/ 1 w 3"/>
                  <a:gd name="T7" fmla="*/ 2 h 4"/>
                  <a:gd name="T8" fmla="*/ 0 w 3"/>
                  <a:gd name="T9" fmla="*/ 2 h 4"/>
                  <a:gd name="T10" fmla="*/ 0 w 3"/>
                  <a:gd name="T11" fmla="*/ 1 h 4"/>
                  <a:gd name="T12" fmla="*/ 0 w 3"/>
                  <a:gd name="T13" fmla="*/ 0 h 4"/>
                  <a:gd name="T14" fmla="*/ 3 w 3"/>
                  <a:gd name="T15" fmla="*/ 1 h 4"/>
                  <a:gd name="T16" fmla="*/ 3 w 3"/>
                  <a:gd name="T17" fmla="*/ 2 h 4"/>
                  <a:gd name="T18" fmla="*/ 3 w 3"/>
                  <a:gd name="T1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4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01" name="Freeform 2537">
                <a:extLst>
                  <a:ext uri="{FF2B5EF4-FFF2-40B4-BE49-F238E27FC236}">
                    <a16:creationId xmlns:a16="http://schemas.microsoft.com/office/drawing/2014/main" id="{00000000-0008-0000-0300-000021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" y="844"/>
                <a:ext cx="10" cy="7"/>
              </a:xfrm>
              <a:custGeom>
                <a:avLst/>
                <a:gdLst>
                  <a:gd name="T0" fmla="*/ 0 w 10"/>
                  <a:gd name="T1" fmla="*/ 7 h 7"/>
                  <a:gd name="T2" fmla="*/ 1 w 10"/>
                  <a:gd name="T3" fmla="*/ 5 h 7"/>
                  <a:gd name="T4" fmla="*/ 3 w 10"/>
                  <a:gd name="T5" fmla="*/ 5 h 7"/>
                  <a:gd name="T6" fmla="*/ 3 w 10"/>
                  <a:gd name="T7" fmla="*/ 4 h 7"/>
                  <a:gd name="T8" fmla="*/ 5 w 10"/>
                  <a:gd name="T9" fmla="*/ 3 h 7"/>
                  <a:gd name="T10" fmla="*/ 6 w 10"/>
                  <a:gd name="T11" fmla="*/ 3 h 7"/>
                  <a:gd name="T12" fmla="*/ 7 w 10"/>
                  <a:gd name="T13" fmla="*/ 3 h 7"/>
                  <a:gd name="T14" fmla="*/ 7 w 10"/>
                  <a:gd name="T15" fmla="*/ 2 h 7"/>
                  <a:gd name="T16" fmla="*/ 9 w 10"/>
                  <a:gd name="T17" fmla="*/ 1 h 7"/>
                  <a:gd name="T18" fmla="*/ 10 w 10"/>
                  <a:gd name="T19" fmla="*/ 1 h 7"/>
                  <a:gd name="T20" fmla="*/ 10 w 10"/>
                  <a:gd name="T21" fmla="*/ 0 h 7"/>
                  <a:gd name="T22" fmla="*/ 10 w 10"/>
                  <a:gd name="T23" fmla="*/ 0 h 7"/>
                  <a:gd name="T24" fmla="*/ 9 w 10"/>
                  <a:gd name="T25" fmla="*/ 0 h 7"/>
                  <a:gd name="T26" fmla="*/ 8 w 10"/>
                  <a:gd name="T27" fmla="*/ 0 h 7"/>
                  <a:gd name="T28" fmla="*/ 5 w 10"/>
                  <a:gd name="T29" fmla="*/ 2 h 7"/>
                  <a:gd name="T30" fmla="*/ 4 w 10"/>
                  <a:gd name="T31" fmla="*/ 2 h 7"/>
                  <a:gd name="T32" fmla="*/ 3 w 10"/>
                  <a:gd name="T3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" h="7">
                    <a:moveTo>
                      <a:pt x="0" y="7"/>
                    </a:moveTo>
                    <a:lnTo>
                      <a:pt x="1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3" y="0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02" name="Freeform 2538">
                <a:extLst>
                  <a:ext uri="{FF2B5EF4-FFF2-40B4-BE49-F238E27FC236}">
                    <a16:creationId xmlns:a16="http://schemas.microsoft.com/office/drawing/2014/main" id="{00000000-0008-0000-0300-000022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" y="84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0 h 3"/>
                  <a:gd name="T4" fmla="*/ 1 w 3"/>
                  <a:gd name="T5" fmla="*/ 1 h 3"/>
                  <a:gd name="T6" fmla="*/ 1 w 3"/>
                  <a:gd name="T7" fmla="*/ 2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2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3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03" name="Freeform 2539">
                <a:extLst>
                  <a:ext uri="{FF2B5EF4-FFF2-40B4-BE49-F238E27FC236}">
                    <a16:creationId xmlns:a16="http://schemas.microsoft.com/office/drawing/2014/main" id="{00000000-0008-0000-0300-000023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" y="85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04" name="Freeform 2540">
                <a:extLst>
                  <a:ext uri="{FF2B5EF4-FFF2-40B4-BE49-F238E27FC236}">
                    <a16:creationId xmlns:a16="http://schemas.microsoft.com/office/drawing/2014/main" id="{00000000-0008-0000-0300-00002401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" y="851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4 w 5"/>
                  <a:gd name="T3" fmla="*/ 0 h 1"/>
                  <a:gd name="T4" fmla="*/ 3 w 5"/>
                  <a:gd name="T5" fmla="*/ 0 h 1"/>
                  <a:gd name="T6" fmla="*/ 2 w 5"/>
                  <a:gd name="T7" fmla="*/ 0 h 1"/>
                  <a:gd name="T8" fmla="*/ 1 w 5"/>
                  <a:gd name="T9" fmla="*/ 1 h 1"/>
                  <a:gd name="T10" fmla="*/ 0 w 5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 cap="rnd">
                <a:solidFill>
                  <a:srgbClr val="008E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</p:grpSp>
        <p:sp>
          <p:nvSpPr>
            <p:cNvPr id="2621" name="Freeform 2542">
              <a:extLst>
                <a:ext uri="{FF2B5EF4-FFF2-40B4-BE49-F238E27FC236}">
                  <a16:creationId xmlns:a16="http://schemas.microsoft.com/office/drawing/2014/main" id="{00000000-0008-0000-0300-000009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" y="851"/>
              <a:ext cx="3" cy="2"/>
            </a:xfrm>
            <a:custGeom>
              <a:avLst/>
              <a:gdLst>
                <a:gd name="T0" fmla="*/ 3 w 3"/>
                <a:gd name="T1" fmla="*/ 2 h 2"/>
                <a:gd name="T2" fmla="*/ 1 w 3"/>
                <a:gd name="T3" fmla="*/ 1 h 2"/>
                <a:gd name="T4" fmla="*/ 1 w 3"/>
                <a:gd name="T5" fmla="*/ 1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22" name="Freeform 2543">
              <a:extLst>
                <a:ext uri="{FF2B5EF4-FFF2-40B4-BE49-F238E27FC236}">
                  <a16:creationId xmlns:a16="http://schemas.microsoft.com/office/drawing/2014/main" id="{00000000-0008-0000-0300-00000A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" y="849"/>
              <a:ext cx="3" cy="6"/>
            </a:xfrm>
            <a:custGeom>
              <a:avLst/>
              <a:gdLst>
                <a:gd name="T0" fmla="*/ 3 w 3"/>
                <a:gd name="T1" fmla="*/ 2 h 6"/>
                <a:gd name="T2" fmla="*/ 3 w 3"/>
                <a:gd name="T3" fmla="*/ 0 h 6"/>
                <a:gd name="T4" fmla="*/ 2 w 3"/>
                <a:gd name="T5" fmla="*/ 1 h 6"/>
                <a:gd name="T6" fmla="*/ 2 w 3"/>
                <a:gd name="T7" fmla="*/ 2 h 6"/>
                <a:gd name="T8" fmla="*/ 3 w 3"/>
                <a:gd name="T9" fmla="*/ 3 h 6"/>
                <a:gd name="T10" fmla="*/ 3 w 3"/>
                <a:gd name="T11" fmla="*/ 4 h 6"/>
                <a:gd name="T12" fmla="*/ 3 w 3"/>
                <a:gd name="T13" fmla="*/ 5 h 6"/>
                <a:gd name="T14" fmla="*/ 1 w 3"/>
                <a:gd name="T15" fmla="*/ 5 h 6"/>
                <a:gd name="T16" fmla="*/ 0 w 3"/>
                <a:gd name="T17" fmla="*/ 5 h 6"/>
                <a:gd name="T18" fmla="*/ 1 w 3"/>
                <a:gd name="T1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6">
                  <a:moveTo>
                    <a:pt x="3" y="2"/>
                  </a:moveTo>
                  <a:lnTo>
                    <a:pt x="3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1" y="6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23" name="Freeform 2544">
              <a:extLst>
                <a:ext uri="{FF2B5EF4-FFF2-40B4-BE49-F238E27FC236}">
                  <a16:creationId xmlns:a16="http://schemas.microsoft.com/office/drawing/2014/main" id="{00000000-0008-0000-0300-00000B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97" y="852"/>
              <a:ext cx="2" cy="5"/>
            </a:xfrm>
            <a:custGeom>
              <a:avLst/>
              <a:gdLst>
                <a:gd name="T0" fmla="*/ 0 w 2"/>
                <a:gd name="T1" fmla="*/ 5 h 5"/>
                <a:gd name="T2" fmla="*/ 1 w 2"/>
                <a:gd name="T3" fmla="*/ 4 h 5"/>
                <a:gd name="T4" fmla="*/ 2 w 2"/>
                <a:gd name="T5" fmla="*/ 3 h 5"/>
                <a:gd name="T6" fmla="*/ 2 w 2"/>
                <a:gd name="T7" fmla="*/ 2 h 5"/>
                <a:gd name="T8" fmla="*/ 2 w 2"/>
                <a:gd name="T9" fmla="*/ 2 h 5"/>
                <a:gd name="T10" fmla="*/ 1 w 2"/>
                <a:gd name="T11" fmla="*/ 0 h 5"/>
                <a:gd name="T12" fmla="*/ 1 w 2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lnTo>
                    <a:pt x="1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24" name="Freeform 2545">
              <a:extLst>
                <a:ext uri="{FF2B5EF4-FFF2-40B4-BE49-F238E27FC236}">
                  <a16:creationId xmlns:a16="http://schemas.microsoft.com/office/drawing/2014/main" id="{00000000-0008-0000-0300-00000C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" y="851"/>
              <a:ext cx="9" cy="6"/>
            </a:xfrm>
            <a:custGeom>
              <a:avLst/>
              <a:gdLst>
                <a:gd name="T0" fmla="*/ 8 w 9"/>
                <a:gd name="T1" fmla="*/ 4 h 6"/>
                <a:gd name="T2" fmla="*/ 8 w 9"/>
                <a:gd name="T3" fmla="*/ 4 h 6"/>
                <a:gd name="T4" fmla="*/ 9 w 9"/>
                <a:gd name="T5" fmla="*/ 6 h 6"/>
                <a:gd name="T6" fmla="*/ 4 w 9"/>
                <a:gd name="T7" fmla="*/ 6 h 6"/>
                <a:gd name="T8" fmla="*/ 2 w 9"/>
                <a:gd name="T9" fmla="*/ 4 h 6"/>
                <a:gd name="T10" fmla="*/ 1 w 9"/>
                <a:gd name="T11" fmla="*/ 4 h 6"/>
                <a:gd name="T12" fmla="*/ 0 w 9"/>
                <a:gd name="T13" fmla="*/ 1 h 6"/>
                <a:gd name="T14" fmla="*/ 2 w 9"/>
                <a:gd name="T15" fmla="*/ 1 h 6"/>
                <a:gd name="T16" fmla="*/ 2 w 9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6">
                  <a:moveTo>
                    <a:pt x="8" y="4"/>
                  </a:moveTo>
                  <a:lnTo>
                    <a:pt x="8" y="4"/>
                  </a:lnTo>
                  <a:lnTo>
                    <a:pt x="9" y="6"/>
                  </a:lnTo>
                  <a:lnTo>
                    <a:pt x="4" y="6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0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25" name="Freeform 2546">
              <a:extLst>
                <a:ext uri="{FF2B5EF4-FFF2-40B4-BE49-F238E27FC236}">
                  <a16:creationId xmlns:a16="http://schemas.microsoft.com/office/drawing/2014/main" id="{00000000-0008-0000-0300-00000D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" y="853"/>
              <a:ext cx="8" cy="6"/>
            </a:xfrm>
            <a:custGeom>
              <a:avLst/>
              <a:gdLst>
                <a:gd name="T0" fmla="*/ 6 w 8"/>
                <a:gd name="T1" fmla="*/ 6 h 6"/>
                <a:gd name="T2" fmla="*/ 7 w 8"/>
                <a:gd name="T3" fmla="*/ 3 h 6"/>
                <a:gd name="T4" fmla="*/ 6 w 8"/>
                <a:gd name="T5" fmla="*/ 4 h 6"/>
                <a:gd name="T6" fmla="*/ 5 w 8"/>
                <a:gd name="T7" fmla="*/ 5 h 6"/>
                <a:gd name="T8" fmla="*/ 4 w 8"/>
                <a:gd name="T9" fmla="*/ 5 h 6"/>
                <a:gd name="T10" fmla="*/ 3 w 8"/>
                <a:gd name="T11" fmla="*/ 5 h 6"/>
                <a:gd name="T12" fmla="*/ 4 w 8"/>
                <a:gd name="T13" fmla="*/ 3 h 6"/>
                <a:gd name="T14" fmla="*/ 3 w 8"/>
                <a:gd name="T15" fmla="*/ 2 h 6"/>
                <a:gd name="T16" fmla="*/ 2 w 8"/>
                <a:gd name="T17" fmla="*/ 3 h 6"/>
                <a:gd name="T18" fmla="*/ 1 w 8"/>
                <a:gd name="T19" fmla="*/ 2 h 6"/>
                <a:gd name="T20" fmla="*/ 0 w 8"/>
                <a:gd name="T21" fmla="*/ 2 h 6"/>
                <a:gd name="T22" fmla="*/ 3 w 8"/>
                <a:gd name="T23" fmla="*/ 1 h 6"/>
                <a:gd name="T24" fmla="*/ 4 w 8"/>
                <a:gd name="T25" fmla="*/ 1 h 6"/>
                <a:gd name="T26" fmla="*/ 5 w 8"/>
                <a:gd name="T27" fmla="*/ 1 h 6"/>
                <a:gd name="T28" fmla="*/ 8 w 8"/>
                <a:gd name="T29" fmla="*/ 1 h 6"/>
                <a:gd name="T30" fmla="*/ 8 w 8"/>
                <a:gd name="T31" fmla="*/ 0 h 6"/>
                <a:gd name="T32" fmla="*/ 7 w 8"/>
                <a:gd name="T33" fmla="*/ 0 h 6"/>
                <a:gd name="T34" fmla="*/ 5 w 8"/>
                <a:gd name="T35" fmla="*/ 0 h 6"/>
                <a:gd name="T36" fmla="*/ 4 w 8"/>
                <a:gd name="T37" fmla="*/ 0 h 6"/>
                <a:gd name="T38" fmla="*/ 4 w 8"/>
                <a:gd name="T3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lnTo>
                    <a:pt x="7" y="3"/>
                  </a:lnTo>
                  <a:lnTo>
                    <a:pt x="6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4" y="3"/>
                  </a:lnTo>
                  <a:lnTo>
                    <a:pt x="3" y="2"/>
                  </a:lnTo>
                  <a:lnTo>
                    <a:pt x="2" y="3"/>
                  </a:lnTo>
                  <a:lnTo>
                    <a:pt x="1" y="2"/>
                  </a:lnTo>
                  <a:lnTo>
                    <a:pt x="0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26" name="Freeform 2547">
              <a:extLst>
                <a:ext uri="{FF2B5EF4-FFF2-40B4-BE49-F238E27FC236}">
                  <a16:creationId xmlns:a16="http://schemas.microsoft.com/office/drawing/2014/main" id="{00000000-0008-0000-0300-00000E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" y="855"/>
              <a:ext cx="3" cy="4"/>
            </a:xfrm>
            <a:custGeom>
              <a:avLst/>
              <a:gdLst>
                <a:gd name="T0" fmla="*/ 0 w 3"/>
                <a:gd name="T1" fmla="*/ 4 h 4"/>
                <a:gd name="T2" fmla="*/ 2 w 3"/>
                <a:gd name="T3" fmla="*/ 4 h 4"/>
                <a:gd name="T4" fmla="*/ 3 w 3"/>
                <a:gd name="T5" fmla="*/ 1 h 4"/>
                <a:gd name="T6" fmla="*/ 3 w 3"/>
                <a:gd name="T7" fmla="*/ 1 h 4"/>
                <a:gd name="T8" fmla="*/ 3 w 3"/>
                <a:gd name="T9" fmla="*/ 0 h 4"/>
                <a:gd name="T10" fmla="*/ 2 w 3"/>
                <a:gd name="T1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0" y="4"/>
                  </a:moveTo>
                  <a:lnTo>
                    <a:pt x="2" y="4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1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27" name="Freeform 2548">
              <a:extLst>
                <a:ext uri="{FF2B5EF4-FFF2-40B4-BE49-F238E27FC236}">
                  <a16:creationId xmlns:a16="http://schemas.microsoft.com/office/drawing/2014/main" id="{00000000-0008-0000-0300-00000F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97" y="852"/>
              <a:ext cx="11" cy="8"/>
            </a:xfrm>
            <a:custGeom>
              <a:avLst/>
              <a:gdLst>
                <a:gd name="T0" fmla="*/ 11 w 11"/>
                <a:gd name="T1" fmla="*/ 0 h 8"/>
                <a:gd name="T2" fmla="*/ 10 w 11"/>
                <a:gd name="T3" fmla="*/ 0 h 8"/>
                <a:gd name="T4" fmla="*/ 9 w 11"/>
                <a:gd name="T5" fmla="*/ 1 h 8"/>
                <a:gd name="T6" fmla="*/ 8 w 11"/>
                <a:gd name="T7" fmla="*/ 1 h 8"/>
                <a:gd name="T8" fmla="*/ 9 w 11"/>
                <a:gd name="T9" fmla="*/ 3 h 8"/>
                <a:gd name="T10" fmla="*/ 7 w 11"/>
                <a:gd name="T11" fmla="*/ 4 h 8"/>
                <a:gd name="T12" fmla="*/ 6 w 11"/>
                <a:gd name="T13" fmla="*/ 4 h 8"/>
                <a:gd name="T14" fmla="*/ 7 w 11"/>
                <a:gd name="T15" fmla="*/ 6 h 8"/>
                <a:gd name="T16" fmla="*/ 6 w 11"/>
                <a:gd name="T17" fmla="*/ 7 h 8"/>
                <a:gd name="T18" fmla="*/ 6 w 11"/>
                <a:gd name="T19" fmla="*/ 6 h 8"/>
                <a:gd name="T20" fmla="*/ 6 w 11"/>
                <a:gd name="T21" fmla="*/ 4 h 8"/>
                <a:gd name="T22" fmla="*/ 5 w 11"/>
                <a:gd name="T23" fmla="*/ 5 h 8"/>
                <a:gd name="T24" fmla="*/ 4 w 11"/>
                <a:gd name="T25" fmla="*/ 5 h 8"/>
                <a:gd name="T26" fmla="*/ 3 w 11"/>
                <a:gd name="T27" fmla="*/ 8 h 8"/>
                <a:gd name="T28" fmla="*/ 0 w 11"/>
                <a:gd name="T29" fmla="*/ 6 h 8"/>
                <a:gd name="T30" fmla="*/ 0 w 11"/>
                <a:gd name="T3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lnTo>
                    <a:pt x="10" y="0"/>
                  </a:lnTo>
                  <a:lnTo>
                    <a:pt x="9" y="1"/>
                  </a:lnTo>
                  <a:lnTo>
                    <a:pt x="8" y="1"/>
                  </a:lnTo>
                  <a:lnTo>
                    <a:pt x="9" y="3"/>
                  </a:lnTo>
                  <a:lnTo>
                    <a:pt x="7" y="4"/>
                  </a:lnTo>
                  <a:lnTo>
                    <a:pt x="6" y="4"/>
                  </a:lnTo>
                  <a:lnTo>
                    <a:pt x="7" y="6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3" y="8"/>
                  </a:lnTo>
                  <a:lnTo>
                    <a:pt x="0" y="6"/>
                  </a:lnTo>
                  <a:lnTo>
                    <a:pt x="0" y="5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28" name="Freeform 2549">
              <a:extLst>
                <a:ext uri="{FF2B5EF4-FFF2-40B4-BE49-F238E27FC236}">
                  <a16:creationId xmlns:a16="http://schemas.microsoft.com/office/drawing/2014/main" id="{00000000-0008-0000-0300-000010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" y="856"/>
              <a:ext cx="6" cy="4"/>
            </a:xfrm>
            <a:custGeom>
              <a:avLst/>
              <a:gdLst>
                <a:gd name="T0" fmla="*/ 6 w 6"/>
                <a:gd name="T1" fmla="*/ 0 h 4"/>
                <a:gd name="T2" fmla="*/ 6 w 6"/>
                <a:gd name="T3" fmla="*/ 2 h 4"/>
                <a:gd name="T4" fmla="*/ 4 w 6"/>
                <a:gd name="T5" fmla="*/ 2 h 4"/>
                <a:gd name="T6" fmla="*/ 3 w 6"/>
                <a:gd name="T7" fmla="*/ 3 h 4"/>
                <a:gd name="T8" fmla="*/ 2 w 6"/>
                <a:gd name="T9" fmla="*/ 4 h 4"/>
                <a:gd name="T10" fmla="*/ 0 w 6"/>
                <a:gd name="T11" fmla="*/ 4 h 4"/>
                <a:gd name="T12" fmla="*/ 0 w 6"/>
                <a:gd name="T13" fmla="*/ 3 h 4"/>
                <a:gd name="T14" fmla="*/ 1 w 6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6" y="0"/>
                  </a:moveTo>
                  <a:lnTo>
                    <a:pt x="6" y="2"/>
                  </a:lnTo>
                  <a:lnTo>
                    <a:pt x="4" y="2"/>
                  </a:lnTo>
                  <a:lnTo>
                    <a:pt x="3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29" name="Freeform 2550">
              <a:extLst>
                <a:ext uri="{FF2B5EF4-FFF2-40B4-BE49-F238E27FC236}">
                  <a16:creationId xmlns:a16="http://schemas.microsoft.com/office/drawing/2014/main" id="{00000000-0008-0000-0300-000011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" y="852"/>
              <a:ext cx="9" cy="9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2 h 9"/>
                <a:gd name="T4" fmla="*/ 8 w 9"/>
                <a:gd name="T5" fmla="*/ 3 h 9"/>
                <a:gd name="T6" fmla="*/ 7 w 9"/>
                <a:gd name="T7" fmla="*/ 5 h 9"/>
                <a:gd name="T8" fmla="*/ 6 w 9"/>
                <a:gd name="T9" fmla="*/ 5 h 9"/>
                <a:gd name="T10" fmla="*/ 6 w 9"/>
                <a:gd name="T11" fmla="*/ 8 h 9"/>
                <a:gd name="T12" fmla="*/ 7 w 9"/>
                <a:gd name="T13" fmla="*/ 8 h 9"/>
                <a:gd name="T14" fmla="*/ 6 w 9"/>
                <a:gd name="T15" fmla="*/ 9 h 9"/>
                <a:gd name="T16" fmla="*/ 5 w 9"/>
                <a:gd name="T17" fmla="*/ 9 h 9"/>
                <a:gd name="T18" fmla="*/ 2 w 9"/>
                <a:gd name="T19" fmla="*/ 8 h 9"/>
                <a:gd name="T20" fmla="*/ 0 w 9"/>
                <a:gd name="T21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9" y="2"/>
                  </a:lnTo>
                  <a:lnTo>
                    <a:pt x="8" y="3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8"/>
                  </a:lnTo>
                  <a:lnTo>
                    <a:pt x="7" y="8"/>
                  </a:lnTo>
                  <a:lnTo>
                    <a:pt x="6" y="9"/>
                  </a:lnTo>
                  <a:lnTo>
                    <a:pt x="5" y="9"/>
                  </a:lnTo>
                  <a:lnTo>
                    <a:pt x="2" y="8"/>
                  </a:lnTo>
                  <a:lnTo>
                    <a:pt x="0" y="8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30" name="Freeform 2551">
              <a:extLst>
                <a:ext uri="{FF2B5EF4-FFF2-40B4-BE49-F238E27FC236}">
                  <a16:creationId xmlns:a16="http://schemas.microsoft.com/office/drawing/2014/main" id="{00000000-0008-0000-0300-000012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" y="860"/>
              <a:ext cx="7" cy="2"/>
            </a:xfrm>
            <a:custGeom>
              <a:avLst/>
              <a:gdLst>
                <a:gd name="T0" fmla="*/ 7 w 7"/>
                <a:gd name="T1" fmla="*/ 2 h 2"/>
                <a:gd name="T2" fmla="*/ 7 w 7"/>
                <a:gd name="T3" fmla="*/ 2 h 2"/>
                <a:gd name="T4" fmla="*/ 5 w 7"/>
                <a:gd name="T5" fmla="*/ 2 h 2"/>
                <a:gd name="T6" fmla="*/ 2 w 7"/>
                <a:gd name="T7" fmla="*/ 0 h 2"/>
                <a:gd name="T8" fmla="*/ 0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2"/>
                  </a:moveTo>
                  <a:lnTo>
                    <a:pt x="7" y="2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31" name="Freeform 2552">
              <a:extLst>
                <a:ext uri="{FF2B5EF4-FFF2-40B4-BE49-F238E27FC236}">
                  <a16:creationId xmlns:a16="http://schemas.microsoft.com/office/drawing/2014/main" id="{00000000-0008-0000-0300-000013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" y="862"/>
              <a:ext cx="3" cy="1"/>
            </a:xfrm>
            <a:custGeom>
              <a:avLst/>
              <a:gdLst>
                <a:gd name="T0" fmla="*/ 3 w 3"/>
                <a:gd name="T1" fmla="*/ 1 h 1"/>
                <a:gd name="T2" fmla="*/ 2 w 3"/>
                <a:gd name="T3" fmla="*/ 0 h 1"/>
                <a:gd name="T4" fmla="*/ 2 w 3"/>
                <a:gd name="T5" fmla="*/ 0 h 1"/>
                <a:gd name="T6" fmla="*/ 0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32" name="Freeform 2553">
              <a:extLst>
                <a:ext uri="{FF2B5EF4-FFF2-40B4-BE49-F238E27FC236}">
                  <a16:creationId xmlns:a16="http://schemas.microsoft.com/office/drawing/2014/main" id="{00000000-0008-0000-0300-000014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" y="859"/>
              <a:ext cx="6" cy="4"/>
            </a:xfrm>
            <a:custGeom>
              <a:avLst/>
              <a:gdLst>
                <a:gd name="T0" fmla="*/ 6 w 6"/>
                <a:gd name="T1" fmla="*/ 1 h 4"/>
                <a:gd name="T2" fmla="*/ 4 w 6"/>
                <a:gd name="T3" fmla="*/ 1 h 4"/>
                <a:gd name="T4" fmla="*/ 3 w 6"/>
                <a:gd name="T5" fmla="*/ 3 h 4"/>
                <a:gd name="T6" fmla="*/ 1 w 6"/>
                <a:gd name="T7" fmla="*/ 4 h 4"/>
                <a:gd name="T8" fmla="*/ 0 w 6"/>
                <a:gd name="T9" fmla="*/ 4 h 4"/>
                <a:gd name="T10" fmla="*/ 1 w 6"/>
                <a:gd name="T11" fmla="*/ 2 h 4"/>
                <a:gd name="T12" fmla="*/ 2 w 6"/>
                <a:gd name="T13" fmla="*/ 1 h 4"/>
                <a:gd name="T14" fmla="*/ 3 w 6"/>
                <a:gd name="T15" fmla="*/ 0 h 4"/>
                <a:gd name="T16" fmla="*/ 3 w 6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4">
                  <a:moveTo>
                    <a:pt x="6" y="1"/>
                  </a:moveTo>
                  <a:lnTo>
                    <a:pt x="4" y="1"/>
                  </a:lnTo>
                  <a:lnTo>
                    <a:pt x="3" y="3"/>
                  </a:lnTo>
                  <a:lnTo>
                    <a:pt x="1" y="4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33" name="Freeform 2554">
              <a:extLst>
                <a:ext uri="{FF2B5EF4-FFF2-40B4-BE49-F238E27FC236}">
                  <a16:creationId xmlns:a16="http://schemas.microsoft.com/office/drawing/2014/main" id="{00000000-0008-0000-0300-000015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" y="860"/>
              <a:ext cx="11" cy="4"/>
            </a:xfrm>
            <a:custGeom>
              <a:avLst/>
              <a:gdLst>
                <a:gd name="T0" fmla="*/ 11 w 11"/>
                <a:gd name="T1" fmla="*/ 0 h 4"/>
                <a:gd name="T2" fmla="*/ 10 w 11"/>
                <a:gd name="T3" fmla="*/ 0 h 4"/>
                <a:gd name="T4" fmla="*/ 7 w 11"/>
                <a:gd name="T5" fmla="*/ 1 h 4"/>
                <a:gd name="T6" fmla="*/ 6 w 11"/>
                <a:gd name="T7" fmla="*/ 3 h 4"/>
                <a:gd name="T8" fmla="*/ 6 w 11"/>
                <a:gd name="T9" fmla="*/ 4 h 4"/>
                <a:gd name="T10" fmla="*/ 5 w 11"/>
                <a:gd name="T11" fmla="*/ 2 h 4"/>
                <a:gd name="T12" fmla="*/ 4 w 11"/>
                <a:gd name="T13" fmla="*/ 4 h 4"/>
                <a:gd name="T14" fmla="*/ 1 w 11"/>
                <a:gd name="T15" fmla="*/ 3 h 4"/>
                <a:gd name="T16" fmla="*/ 0 w 11"/>
                <a:gd name="T17" fmla="*/ 3 h 4"/>
                <a:gd name="T18" fmla="*/ 0 w 11"/>
                <a:gd name="T1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4">
                  <a:moveTo>
                    <a:pt x="11" y="0"/>
                  </a:moveTo>
                  <a:lnTo>
                    <a:pt x="10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2"/>
                  </a:lnTo>
                  <a:lnTo>
                    <a:pt x="4" y="4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34" name="Freeform 2555">
              <a:extLst>
                <a:ext uri="{FF2B5EF4-FFF2-40B4-BE49-F238E27FC236}">
                  <a16:creationId xmlns:a16="http://schemas.microsoft.com/office/drawing/2014/main" id="{00000000-0008-0000-0300-000016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" y="57"/>
              <a:ext cx="4" cy="10"/>
            </a:xfrm>
            <a:custGeom>
              <a:avLst/>
              <a:gdLst>
                <a:gd name="T0" fmla="*/ 4 w 4"/>
                <a:gd name="T1" fmla="*/ 9 h 10"/>
                <a:gd name="T2" fmla="*/ 3 w 4"/>
                <a:gd name="T3" fmla="*/ 10 h 10"/>
                <a:gd name="T4" fmla="*/ 1 w 4"/>
                <a:gd name="T5" fmla="*/ 9 h 10"/>
                <a:gd name="T6" fmla="*/ 1 w 4"/>
                <a:gd name="T7" fmla="*/ 7 h 10"/>
                <a:gd name="T8" fmla="*/ 1 w 4"/>
                <a:gd name="T9" fmla="*/ 7 h 10"/>
                <a:gd name="T10" fmla="*/ 1 w 4"/>
                <a:gd name="T11" fmla="*/ 6 h 10"/>
                <a:gd name="T12" fmla="*/ 0 w 4"/>
                <a:gd name="T13" fmla="*/ 4 h 10"/>
                <a:gd name="T14" fmla="*/ 0 w 4"/>
                <a:gd name="T15" fmla="*/ 3 h 10"/>
                <a:gd name="T16" fmla="*/ 3 w 4"/>
                <a:gd name="T17" fmla="*/ 1 h 10"/>
                <a:gd name="T18" fmla="*/ 4 w 4"/>
                <a:gd name="T19" fmla="*/ 0 h 10"/>
                <a:gd name="T20" fmla="*/ 4 w 4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0">
                  <a:moveTo>
                    <a:pt x="4" y="9"/>
                  </a:moveTo>
                  <a:lnTo>
                    <a:pt x="3" y="10"/>
                  </a:lnTo>
                  <a:lnTo>
                    <a:pt x="1" y="9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1"/>
                  </a:lnTo>
                  <a:lnTo>
                    <a:pt x="4" y="0"/>
                  </a:lnTo>
                  <a:lnTo>
                    <a:pt x="4" y="0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35" name="Freeform 2556">
              <a:extLst>
                <a:ext uri="{FF2B5EF4-FFF2-40B4-BE49-F238E27FC236}">
                  <a16:creationId xmlns:a16="http://schemas.microsoft.com/office/drawing/2014/main" id="{00000000-0008-0000-0300-000017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" y="48"/>
              <a:ext cx="12" cy="23"/>
            </a:xfrm>
            <a:custGeom>
              <a:avLst/>
              <a:gdLst>
                <a:gd name="T0" fmla="*/ 0 w 12"/>
                <a:gd name="T1" fmla="*/ 9 h 23"/>
                <a:gd name="T2" fmla="*/ 1 w 12"/>
                <a:gd name="T3" fmla="*/ 10 h 23"/>
                <a:gd name="T4" fmla="*/ 2 w 12"/>
                <a:gd name="T5" fmla="*/ 9 h 23"/>
                <a:gd name="T6" fmla="*/ 2 w 12"/>
                <a:gd name="T7" fmla="*/ 8 h 23"/>
                <a:gd name="T8" fmla="*/ 1 w 12"/>
                <a:gd name="T9" fmla="*/ 7 h 23"/>
                <a:gd name="T10" fmla="*/ 2 w 12"/>
                <a:gd name="T11" fmla="*/ 5 h 23"/>
                <a:gd name="T12" fmla="*/ 3 w 12"/>
                <a:gd name="T13" fmla="*/ 8 h 23"/>
                <a:gd name="T14" fmla="*/ 4 w 12"/>
                <a:gd name="T15" fmla="*/ 6 h 23"/>
                <a:gd name="T16" fmla="*/ 8 w 12"/>
                <a:gd name="T17" fmla="*/ 4 h 23"/>
                <a:gd name="T18" fmla="*/ 5 w 12"/>
                <a:gd name="T19" fmla="*/ 1 h 23"/>
                <a:gd name="T20" fmla="*/ 8 w 12"/>
                <a:gd name="T21" fmla="*/ 0 h 23"/>
                <a:gd name="T22" fmla="*/ 10 w 12"/>
                <a:gd name="T23" fmla="*/ 4 h 23"/>
                <a:gd name="T24" fmla="*/ 9 w 12"/>
                <a:gd name="T25" fmla="*/ 6 h 23"/>
                <a:gd name="T26" fmla="*/ 11 w 12"/>
                <a:gd name="T27" fmla="*/ 7 h 23"/>
                <a:gd name="T28" fmla="*/ 11 w 12"/>
                <a:gd name="T29" fmla="*/ 7 h 23"/>
                <a:gd name="T30" fmla="*/ 12 w 12"/>
                <a:gd name="T31" fmla="*/ 11 h 23"/>
                <a:gd name="T32" fmla="*/ 11 w 12"/>
                <a:gd name="T33" fmla="*/ 12 h 23"/>
                <a:gd name="T34" fmla="*/ 9 w 12"/>
                <a:gd name="T35" fmla="*/ 15 h 23"/>
                <a:gd name="T36" fmla="*/ 5 w 12"/>
                <a:gd name="T37" fmla="*/ 19 h 23"/>
                <a:gd name="T38" fmla="*/ 7 w 12"/>
                <a:gd name="T39" fmla="*/ 20 h 23"/>
                <a:gd name="T40" fmla="*/ 6 w 12"/>
                <a:gd name="T41" fmla="*/ 20 h 23"/>
                <a:gd name="T42" fmla="*/ 4 w 12"/>
                <a:gd name="T43" fmla="*/ 23 h 23"/>
                <a:gd name="T44" fmla="*/ 1 w 12"/>
                <a:gd name="T45" fmla="*/ 22 h 23"/>
                <a:gd name="T46" fmla="*/ 2 w 12"/>
                <a:gd name="T47" fmla="*/ 16 h 23"/>
                <a:gd name="T48" fmla="*/ 0 w 12"/>
                <a:gd name="T49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" h="23">
                  <a:moveTo>
                    <a:pt x="0" y="9"/>
                  </a:moveTo>
                  <a:lnTo>
                    <a:pt x="1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1" y="7"/>
                  </a:lnTo>
                  <a:lnTo>
                    <a:pt x="2" y="5"/>
                  </a:lnTo>
                  <a:lnTo>
                    <a:pt x="3" y="8"/>
                  </a:lnTo>
                  <a:lnTo>
                    <a:pt x="4" y="6"/>
                  </a:lnTo>
                  <a:lnTo>
                    <a:pt x="8" y="4"/>
                  </a:lnTo>
                  <a:lnTo>
                    <a:pt x="5" y="1"/>
                  </a:lnTo>
                  <a:lnTo>
                    <a:pt x="8" y="0"/>
                  </a:lnTo>
                  <a:lnTo>
                    <a:pt x="10" y="4"/>
                  </a:lnTo>
                  <a:lnTo>
                    <a:pt x="9" y="6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9" y="15"/>
                  </a:lnTo>
                  <a:lnTo>
                    <a:pt x="5" y="19"/>
                  </a:lnTo>
                  <a:lnTo>
                    <a:pt x="7" y="20"/>
                  </a:lnTo>
                  <a:lnTo>
                    <a:pt x="6" y="20"/>
                  </a:lnTo>
                  <a:lnTo>
                    <a:pt x="4" y="23"/>
                  </a:lnTo>
                  <a:lnTo>
                    <a:pt x="1" y="22"/>
                  </a:lnTo>
                  <a:lnTo>
                    <a:pt x="2" y="16"/>
                  </a:lnTo>
                  <a:lnTo>
                    <a:pt x="0" y="18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36" name="Freeform 2557">
              <a:extLst>
                <a:ext uri="{FF2B5EF4-FFF2-40B4-BE49-F238E27FC236}">
                  <a16:creationId xmlns:a16="http://schemas.microsoft.com/office/drawing/2014/main" id="{00000000-0008-0000-0300-000018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" y="104"/>
              <a:ext cx="2" cy="5"/>
            </a:xfrm>
            <a:custGeom>
              <a:avLst/>
              <a:gdLst>
                <a:gd name="T0" fmla="*/ 0 w 2"/>
                <a:gd name="T1" fmla="*/ 5 h 5"/>
                <a:gd name="T2" fmla="*/ 1 w 2"/>
                <a:gd name="T3" fmla="*/ 4 h 5"/>
                <a:gd name="T4" fmla="*/ 2 w 2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lnTo>
                    <a:pt x="1" y="4"/>
                  </a:lnTo>
                  <a:lnTo>
                    <a:pt x="2" y="0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37" name="Freeform 2558">
              <a:extLst>
                <a:ext uri="{FF2B5EF4-FFF2-40B4-BE49-F238E27FC236}">
                  <a16:creationId xmlns:a16="http://schemas.microsoft.com/office/drawing/2014/main" id="{00000000-0008-0000-0300-000019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" y="740"/>
              <a:ext cx="2" cy="2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1 h 2"/>
                <a:gd name="T4" fmla="*/ 1 w 2"/>
                <a:gd name="T5" fmla="*/ 1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38" name="Freeform 2559">
              <a:extLst>
                <a:ext uri="{FF2B5EF4-FFF2-40B4-BE49-F238E27FC236}">
                  <a16:creationId xmlns:a16="http://schemas.microsoft.com/office/drawing/2014/main" id="{00000000-0008-0000-0300-00001A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" y="732"/>
              <a:ext cx="8" cy="11"/>
            </a:xfrm>
            <a:custGeom>
              <a:avLst/>
              <a:gdLst>
                <a:gd name="T0" fmla="*/ 8 w 8"/>
                <a:gd name="T1" fmla="*/ 8 h 11"/>
                <a:gd name="T2" fmla="*/ 8 w 8"/>
                <a:gd name="T3" fmla="*/ 10 h 11"/>
                <a:gd name="T4" fmla="*/ 7 w 8"/>
                <a:gd name="T5" fmla="*/ 11 h 11"/>
                <a:gd name="T6" fmla="*/ 6 w 8"/>
                <a:gd name="T7" fmla="*/ 11 h 11"/>
                <a:gd name="T8" fmla="*/ 5 w 8"/>
                <a:gd name="T9" fmla="*/ 10 h 11"/>
                <a:gd name="T10" fmla="*/ 4 w 8"/>
                <a:gd name="T11" fmla="*/ 9 h 11"/>
                <a:gd name="T12" fmla="*/ 4 w 8"/>
                <a:gd name="T13" fmla="*/ 9 h 11"/>
                <a:gd name="T14" fmla="*/ 4 w 8"/>
                <a:gd name="T15" fmla="*/ 7 h 11"/>
                <a:gd name="T16" fmla="*/ 2 w 8"/>
                <a:gd name="T17" fmla="*/ 6 h 11"/>
                <a:gd name="T18" fmla="*/ 1 w 8"/>
                <a:gd name="T19" fmla="*/ 7 h 11"/>
                <a:gd name="T20" fmla="*/ 1 w 8"/>
                <a:gd name="T21" fmla="*/ 7 h 11"/>
                <a:gd name="T22" fmla="*/ 0 w 8"/>
                <a:gd name="T23" fmla="*/ 6 h 11"/>
                <a:gd name="T24" fmla="*/ 1 w 8"/>
                <a:gd name="T25" fmla="*/ 5 h 11"/>
                <a:gd name="T26" fmla="*/ 2 w 8"/>
                <a:gd name="T27" fmla="*/ 4 h 11"/>
                <a:gd name="T28" fmla="*/ 3 w 8"/>
                <a:gd name="T29" fmla="*/ 3 h 11"/>
                <a:gd name="T30" fmla="*/ 3 w 8"/>
                <a:gd name="T31" fmla="*/ 2 h 11"/>
                <a:gd name="T32" fmla="*/ 4 w 8"/>
                <a:gd name="T33" fmla="*/ 1 h 11"/>
                <a:gd name="T34" fmla="*/ 4 w 8"/>
                <a:gd name="T35" fmla="*/ 1 h 11"/>
                <a:gd name="T36" fmla="*/ 6 w 8"/>
                <a:gd name="T37" fmla="*/ 1 h 11"/>
                <a:gd name="T38" fmla="*/ 7 w 8"/>
                <a:gd name="T39" fmla="*/ 0 h 11"/>
                <a:gd name="T40" fmla="*/ 7 w 8"/>
                <a:gd name="T4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11">
                  <a:moveTo>
                    <a:pt x="8" y="8"/>
                  </a:moveTo>
                  <a:lnTo>
                    <a:pt x="8" y="10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0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7"/>
                  </a:lnTo>
                  <a:lnTo>
                    <a:pt x="2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0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39" name="Freeform 2560">
              <a:extLst>
                <a:ext uri="{FF2B5EF4-FFF2-40B4-BE49-F238E27FC236}">
                  <a16:creationId xmlns:a16="http://schemas.microsoft.com/office/drawing/2014/main" id="{00000000-0008-0000-0300-00001B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" y="748"/>
              <a:ext cx="7" cy="8"/>
            </a:xfrm>
            <a:custGeom>
              <a:avLst/>
              <a:gdLst>
                <a:gd name="T0" fmla="*/ 0 w 7"/>
                <a:gd name="T1" fmla="*/ 8 h 8"/>
                <a:gd name="T2" fmla="*/ 1 w 7"/>
                <a:gd name="T3" fmla="*/ 7 h 8"/>
                <a:gd name="T4" fmla="*/ 1 w 7"/>
                <a:gd name="T5" fmla="*/ 4 h 8"/>
                <a:gd name="T6" fmla="*/ 2 w 7"/>
                <a:gd name="T7" fmla="*/ 1 h 8"/>
                <a:gd name="T8" fmla="*/ 3 w 7"/>
                <a:gd name="T9" fmla="*/ 0 h 8"/>
                <a:gd name="T10" fmla="*/ 3 w 7"/>
                <a:gd name="T11" fmla="*/ 0 h 8"/>
                <a:gd name="T12" fmla="*/ 4 w 7"/>
                <a:gd name="T13" fmla="*/ 0 h 8"/>
                <a:gd name="T14" fmla="*/ 7 w 7"/>
                <a:gd name="T15" fmla="*/ 2 h 8"/>
                <a:gd name="T16" fmla="*/ 7 w 7"/>
                <a:gd name="T1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8">
                  <a:moveTo>
                    <a:pt x="0" y="8"/>
                  </a:moveTo>
                  <a:lnTo>
                    <a:pt x="1" y="7"/>
                  </a:lnTo>
                  <a:lnTo>
                    <a:pt x="1" y="4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7" y="2"/>
                  </a:lnTo>
                  <a:lnTo>
                    <a:pt x="7" y="2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40" name="Freeform 2561">
              <a:extLst>
                <a:ext uri="{FF2B5EF4-FFF2-40B4-BE49-F238E27FC236}">
                  <a16:creationId xmlns:a16="http://schemas.microsoft.com/office/drawing/2014/main" id="{00000000-0008-0000-0300-00001C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" y="573"/>
              <a:ext cx="8" cy="11"/>
            </a:xfrm>
            <a:custGeom>
              <a:avLst/>
              <a:gdLst>
                <a:gd name="T0" fmla="*/ 8 w 8"/>
                <a:gd name="T1" fmla="*/ 5 h 11"/>
                <a:gd name="T2" fmla="*/ 6 w 8"/>
                <a:gd name="T3" fmla="*/ 4 h 11"/>
                <a:gd name="T4" fmla="*/ 6 w 8"/>
                <a:gd name="T5" fmla="*/ 0 h 11"/>
                <a:gd name="T6" fmla="*/ 5 w 8"/>
                <a:gd name="T7" fmla="*/ 0 h 11"/>
                <a:gd name="T8" fmla="*/ 1 w 8"/>
                <a:gd name="T9" fmla="*/ 1 h 11"/>
                <a:gd name="T10" fmla="*/ 0 w 8"/>
                <a:gd name="T11" fmla="*/ 4 h 11"/>
                <a:gd name="T12" fmla="*/ 1 w 8"/>
                <a:gd name="T13" fmla="*/ 5 h 11"/>
                <a:gd name="T14" fmla="*/ 0 w 8"/>
                <a:gd name="T15" fmla="*/ 8 h 11"/>
                <a:gd name="T16" fmla="*/ 0 w 8"/>
                <a:gd name="T17" fmla="*/ 8 h 11"/>
                <a:gd name="T18" fmla="*/ 0 w 8"/>
                <a:gd name="T19" fmla="*/ 9 h 11"/>
                <a:gd name="T20" fmla="*/ 0 w 8"/>
                <a:gd name="T21" fmla="*/ 10 h 11"/>
                <a:gd name="T22" fmla="*/ 1 w 8"/>
                <a:gd name="T23" fmla="*/ 11 h 11"/>
                <a:gd name="T24" fmla="*/ 1 w 8"/>
                <a:gd name="T25" fmla="*/ 11 h 11"/>
                <a:gd name="T26" fmla="*/ 3 w 8"/>
                <a:gd name="T27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1">
                  <a:moveTo>
                    <a:pt x="8" y="5"/>
                  </a:moveTo>
                  <a:lnTo>
                    <a:pt x="6" y="4"/>
                  </a:lnTo>
                  <a:lnTo>
                    <a:pt x="6" y="0"/>
                  </a:lnTo>
                  <a:lnTo>
                    <a:pt x="5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3" y="9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41" name="Freeform 2562">
              <a:extLst>
                <a:ext uri="{FF2B5EF4-FFF2-40B4-BE49-F238E27FC236}">
                  <a16:creationId xmlns:a16="http://schemas.microsoft.com/office/drawing/2014/main" id="{00000000-0008-0000-0300-00001D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" y="587"/>
              <a:ext cx="9" cy="10"/>
            </a:xfrm>
            <a:custGeom>
              <a:avLst/>
              <a:gdLst>
                <a:gd name="T0" fmla="*/ 8 w 9"/>
                <a:gd name="T1" fmla="*/ 10 h 10"/>
                <a:gd name="T2" fmla="*/ 8 w 9"/>
                <a:gd name="T3" fmla="*/ 10 h 10"/>
                <a:gd name="T4" fmla="*/ 9 w 9"/>
                <a:gd name="T5" fmla="*/ 9 h 10"/>
                <a:gd name="T6" fmla="*/ 7 w 9"/>
                <a:gd name="T7" fmla="*/ 9 h 10"/>
                <a:gd name="T8" fmla="*/ 4 w 9"/>
                <a:gd name="T9" fmla="*/ 7 h 10"/>
                <a:gd name="T10" fmla="*/ 2 w 9"/>
                <a:gd name="T11" fmla="*/ 6 h 10"/>
                <a:gd name="T12" fmla="*/ 2 w 9"/>
                <a:gd name="T13" fmla="*/ 5 h 10"/>
                <a:gd name="T14" fmla="*/ 2 w 9"/>
                <a:gd name="T15" fmla="*/ 4 h 10"/>
                <a:gd name="T16" fmla="*/ 1 w 9"/>
                <a:gd name="T17" fmla="*/ 3 h 10"/>
                <a:gd name="T18" fmla="*/ 1 w 9"/>
                <a:gd name="T19" fmla="*/ 2 h 10"/>
                <a:gd name="T20" fmla="*/ 0 w 9"/>
                <a:gd name="T21" fmla="*/ 1 h 10"/>
                <a:gd name="T22" fmla="*/ 0 w 9"/>
                <a:gd name="T23" fmla="*/ 1 h 10"/>
                <a:gd name="T24" fmla="*/ 0 w 9"/>
                <a:gd name="T25" fmla="*/ 0 h 10"/>
                <a:gd name="T26" fmla="*/ 0 w 9"/>
                <a:gd name="T27" fmla="*/ 0 h 10"/>
                <a:gd name="T28" fmla="*/ 0 w 9"/>
                <a:gd name="T29" fmla="*/ 0 h 10"/>
                <a:gd name="T30" fmla="*/ 2 w 9"/>
                <a:gd name="T31" fmla="*/ 1 h 10"/>
                <a:gd name="T32" fmla="*/ 2 w 9"/>
                <a:gd name="T3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" h="10">
                  <a:moveTo>
                    <a:pt x="8" y="10"/>
                  </a:moveTo>
                  <a:lnTo>
                    <a:pt x="8" y="10"/>
                  </a:lnTo>
                  <a:lnTo>
                    <a:pt x="9" y="9"/>
                  </a:lnTo>
                  <a:lnTo>
                    <a:pt x="7" y="9"/>
                  </a:lnTo>
                  <a:lnTo>
                    <a:pt x="4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2" y="1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42" name="Freeform 2563">
              <a:extLst>
                <a:ext uri="{FF2B5EF4-FFF2-40B4-BE49-F238E27FC236}">
                  <a16:creationId xmlns:a16="http://schemas.microsoft.com/office/drawing/2014/main" id="{00000000-0008-0000-0300-00001E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" y="803"/>
              <a:ext cx="5" cy="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3 w 5"/>
                <a:gd name="T5" fmla="*/ 0 h 1"/>
                <a:gd name="T6" fmla="*/ 2 w 5"/>
                <a:gd name="T7" fmla="*/ 0 h 1"/>
                <a:gd name="T8" fmla="*/ 1 w 5"/>
                <a:gd name="T9" fmla="*/ 0 h 1"/>
                <a:gd name="T10" fmla="*/ 0 w 5"/>
                <a:gd name="T11" fmla="*/ 1 h 1"/>
                <a:gd name="T12" fmla="*/ 0 w 5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43" name="Freeform 2564">
              <a:extLst>
                <a:ext uri="{FF2B5EF4-FFF2-40B4-BE49-F238E27FC236}">
                  <a16:creationId xmlns:a16="http://schemas.microsoft.com/office/drawing/2014/main" id="{00000000-0008-0000-0300-00001F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" y="270"/>
              <a:ext cx="14" cy="10"/>
            </a:xfrm>
            <a:custGeom>
              <a:avLst/>
              <a:gdLst>
                <a:gd name="T0" fmla="*/ 14 w 14"/>
                <a:gd name="T1" fmla="*/ 6 h 10"/>
                <a:gd name="T2" fmla="*/ 11 w 14"/>
                <a:gd name="T3" fmla="*/ 6 h 10"/>
                <a:gd name="T4" fmla="*/ 13 w 14"/>
                <a:gd name="T5" fmla="*/ 7 h 10"/>
                <a:gd name="T6" fmla="*/ 10 w 14"/>
                <a:gd name="T7" fmla="*/ 9 h 10"/>
                <a:gd name="T8" fmla="*/ 9 w 14"/>
                <a:gd name="T9" fmla="*/ 9 h 10"/>
                <a:gd name="T10" fmla="*/ 9 w 14"/>
                <a:gd name="T11" fmla="*/ 10 h 10"/>
                <a:gd name="T12" fmla="*/ 9 w 14"/>
                <a:gd name="T13" fmla="*/ 7 h 10"/>
                <a:gd name="T14" fmla="*/ 10 w 14"/>
                <a:gd name="T15" fmla="*/ 5 h 10"/>
                <a:gd name="T16" fmla="*/ 5 w 14"/>
                <a:gd name="T17" fmla="*/ 7 h 10"/>
                <a:gd name="T18" fmla="*/ 2 w 14"/>
                <a:gd name="T19" fmla="*/ 8 h 10"/>
                <a:gd name="T20" fmla="*/ 1 w 14"/>
                <a:gd name="T21" fmla="*/ 8 h 10"/>
                <a:gd name="T22" fmla="*/ 0 w 14"/>
                <a:gd name="T23" fmla="*/ 7 h 10"/>
                <a:gd name="T24" fmla="*/ 1 w 14"/>
                <a:gd name="T25" fmla="*/ 7 h 10"/>
                <a:gd name="T26" fmla="*/ 1 w 14"/>
                <a:gd name="T27" fmla="*/ 7 h 10"/>
                <a:gd name="T28" fmla="*/ 3 w 14"/>
                <a:gd name="T29" fmla="*/ 5 h 10"/>
                <a:gd name="T30" fmla="*/ 5 w 14"/>
                <a:gd name="T31" fmla="*/ 2 h 10"/>
                <a:gd name="T32" fmla="*/ 7 w 14"/>
                <a:gd name="T33" fmla="*/ 0 h 10"/>
                <a:gd name="T34" fmla="*/ 7 w 14"/>
                <a:gd name="T3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10">
                  <a:moveTo>
                    <a:pt x="14" y="6"/>
                  </a:moveTo>
                  <a:lnTo>
                    <a:pt x="11" y="6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9" y="9"/>
                  </a:lnTo>
                  <a:lnTo>
                    <a:pt x="9" y="10"/>
                  </a:lnTo>
                  <a:lnTo>
                    <a:pt x="9" y="7"/>
                  </a:lnTo>
                  <a:lnTo>
                    <a:pt x="10" y="5"/>
                  </a:lnTo>
                  <a:lnTo>
                    <a:pt x="5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3" y="5"/>
                  </a:lnTo>
                  <a:lnTo>
                    <a:pt x="5" y="2"/>
                  </a:lnTo>
                  <a:lnTo>
                    <a:pt x="7" y="0"/>
                  </a:lnTo>
                  <a:lnTo>
                    <a:pt x="7" y="0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44" name="Freeform 2565">
              <a:extLst>
                <a:ext uri="{FF2B5EF4-FFF2-40B4-BE49-F238E27FC236}">
                  <a16:creationId xmlns:a16="http://schemas.microsoft.com/office/drawing/2014/main" id="{00000000-0008-0000-0300-000020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" y="342"/>
              <a:ext cx="6" cy="6"/>
            </a:xfrm>
            <a:custGeom>
              <a:avLst/>
              <a:gdLst>
                <a:gd name="T0" fmla="*/ 3 w 6"/>
                <a:gd name="T1" fmla="*/ 5 h 6"/>
                <a:gd name="T2" fmla="*/ 1 w 6"/>
                <a:gd name="T3" fmla="*/ 6 h 6"/>
                <a:gd name="T4" fmla="*/ 0 w 6"/>
                <a:gd name="T5" fmla="*/ 5 h 6"/>
                <a:gd name="T6" fmla="*/ 0 w 6"/>
                <a:gd name="T7" fmla="*/ 5 h 6"/>
                <a:gd name="T8" fmla="*/ 0 w 6"/>
                <a:gd name="T9" fmla="*/ 4 h 6"/>
                <a:gd name="T10" fmla="*/ 2 w 6"/>
                <a:gd name="T11" fmla="*/ 2 h 6"/>
                <a:gd name="T12" fmla="*/ 4 w 6"/>
                <a:gd name="T13" fmla="*/ 1 h 6"/>
                <a:gd name="T14" fmla="*/ 6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5"/>
                  </a:moveTo>
                  <a:lnTo>
                    <a:pt x="1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1"/>
                  </a:lnTo>
                  <a:lnTo>
                    <a:pt x="6" y="0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45" name="Freeform 2566">
              <a:extLst>
                <a:ext uri="{FF2B5EF4-FFF2-40B4-BE49-F238E27FC236}">
                  <a16:creationId xmlns:a16="http://schemas.microsoft.com/office/drawing/2014/main" id="{00000000-0008-0000-0300-000021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" y="363"/>
              <a:ext cx="3" cy="10"/>
            </a:xfrm>
            <a:custGeom>
              <a:avLst/>
              <a:gdLst>
                <a:gd name="T0" fmla="*/ 2 w 3"/>
                <a:gd name="T1" fmla="*/ 10 h 10"/>
                <a:gd name="T2" fmla="*/ 2 w 3"/>
                <a:gd name="T3" fmla="*/ 9 h 10"/>
                <a:gd name="T4" fmla="*/ 2 w 3"/>
                <a:gd name="T5" fmla="*/ 8 h 10"/>
                <a:gd name="T6" fmla="*/ 2 w 3"/>
                <a:gd name="T7" fmla="*/ 6 h 10"/>
                <a:gd name="T8" fmla="*/ 1 w 3"/>
                <a:gd name="T9" fmla="*/ 7 h 10"/>
                <a:gd name="T10" fmla="*/ 0 w 3"/>
                <a:gd name="T11" fmla="*/ 7 h 10"/>
                <a:gd name="T12" fmla="*/ 0 w 3"/>
                <a:gd name="T13" fmla="*/ 7 h 10"/>
                <a:gd name="T14" fmla="*/ 0 w 3"/>
                <a:gd name="T15" fmla="*/ 6 h 10"/>
                <a:gd name="T16" fmla="*/ 1 w 3"/>
                <a:gd name="T17" fmla="*/ 4 h 10"/>
                <a:gd name="T18" fmla="*/ 1 w 3"/>
                <a:gd name="T19" fmla="*/ 2 h 10"/>
                <a:gd name="T20" fmla="*/ 1 w 3"/>
                <a:gd name="T21" fmla="*/ 1 h 10"/>
                <a:gd name="T22" fmla="*/ 3 w 3"/>
                <a:gd name="T2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10">
                  <a:moveTo>
                    <a:pt x="2" y="10"/>
                  </a:moveTo>
                  <a:lnTo>
                    <a:pt x="2" y="9"/>
                  </a:lnTo>
                  <a:lnTo>
                    <a:pt x="2" y="8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1"/>
                  </a:lnTo>
                  <a:lnTo>
                    <a:pt x="3" y="0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46" name="Freeform 2567">
              <a:extLst>
                <a:ext uri="{FF2B5EF4-FFF2-40B4-BE49-F238E27FC236}">
                  <a16:creationId xmlns:a16="http://schemas.microsoft.com/office/drawing/2014/main" id="{00000000-0008-0000-0300-000022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" y="372"/>
              <a:ext cx="4" cy="9"/>
            </a:xfrm>
            <a:custGeom>
              <a:avLst/>
              <a:gdLst>
                <a:gd name="T0" fmla="*/ 3 w 4"/>
                <a:gd name="T1" fmla="*/ 9 h 9"/>
                <a:gd name="T2" fmla="*/ 2 w 4"/>
                <a:gd name="T3" fmla="*/ 9 h 9"/>
                <a:gd name="T4" fmla="*/ 3 w 4"/>
                <a:gd name="T5" fmla="*/ 9 h 9"/>
                <a:gd name="T6" fmla="*/ 3 w 4"/>
                <a:gd name="T7" fmla="*/ 7 h 9"/>
                <a:gd name="T8" fmla="*/ 3 w 4"/>
                <a:gd name="T9" fmla="*/ 7 h 9"/>
                <a:gd name="T10" fmla="*/ 2 w 4"/>
                <a:gd name="T11" fmla="*/ 5 h 9"/>
                <a:gd name="T12" fmla="*/ 0 w 4"/>
                <a:gd name="T13" fmla="*/ 3 h 9"/>
                <a:gd name="T14" fmla="*/ 1 w 4"/>
                <a:gd name="T15" fmla="*/ 1 h 9"/>
                <a:gd name="T16" fmla="*/ 2 w 4"/>
                <a:gd name="T17" fmla="*/ 1 h 9"/>
                <a:gd name="T18" fmla="*/ 2 w 4"/>
                <a:gd name="T19" fmla="*/ 0 h 9"/>
                <a:gd name="T20" fmla="*/ 3 w 4"/>
                <a:gd name="T21" fmla="*/ 1 h 9"/>
                <a:gd name="T22" fmla="*/ 4 w 4"/>
                <a:gd name="T23" fmla="*/ 2 h 9"/>
                <a:gd name="T24" fmla="*/ 4 w 4"/>
                <a:gd name="T25" fmla="*/ 2 h 9"/>
                <a:gd name="T26" fmla="*/ 4 w 4"/>
                <a:gd name="T2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9">
                  <a:moveTo>
                    <a:pt x="3" y="9"/>
                  </a:moveTo>
                  <a:lnTo>
                    <a:pt x="2" y="9"/>
                  </a:lnTo>
                  <a:lnTo>
                    <a:pt x="3" y="9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1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47" name="Freeform 2568">
              <a:extLst>
                <a:ext uri="{FF2B5EF4-FFF2-40B4-BE49-F238E27FC236}">
                  <a16:creationId xmlns:a16="http://schemas.microsoft.com/office/drawing/2014/main" id="{00000000-0008-0000-0300-000023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" y="381"/>
              <a:ext cx="4" cy="4"/>
            </a:xfrm>
            <a:custGeom>
              <a:avLst/>
              <a:gdLst>
                <a:gd name="T0" fmla="*/ 4 w 4"/>
                <a:gd name="T1" fmla="*/ 4 h 4"/>
                <a:gd name="T2" fmla="*/ 2 w 4"/>
                <a:gd name="T3" fmla="*/ 3 h 4"/>
                <a:gd name="T4" fmla="*/ 3 w 4"/>
                <a:gd name="T5" fmla="*/ 1 h 4"/>
                <a:gd name="T6" fmla="*/ 2 w 4"/>
                <a:gd name="T7" fmla="*/ 1 h 4"/>
                <a:gd name="T8" fmla="*/ 1 w 4"/>
                <a:gd name="T9" fmla="*/ 1 h 4"/>
                <a:gd name="T10" fmla="*/ 0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2" y="3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48" name="Freeform 2569">
              <a:extLst>
                <a:ext uri="{FF2B5EF4-FFF2-40B4-BE49-F238E27FC236}">
                  <a16:creationId xmlns:a16="http://schemas.microsoft.com/office/drawing/2014/main" id="{00000000-0008-0000-0300-000024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" y="377"/>
              <a:ext cx="7" cy="12"/>
            </a:xfrm>
            <a:custGeom>
              <a:avLst/>
              <a:gdLst>
                <a:gd name="T0" fmla="*/ 3 w 7"/>
                <a:gd name="T1" fmla="*/ 12 h 12"/>
                <a:gd name="T2" fmla="*/ 2 w 7"/>
                <a:gd name="T3" fmla="*/ 12 h 12"/>
                <a:gd name="T4" fmla="*/ 1 w 7"/>
                <a:gd name="T5" fmla="*/ 11 h 12"/>
                <a:gd name="T6" fmla="*/ 1 w 7"/>
                <a:gd name="T7" fmla="*/ 10 h 12"/>
                <a:gd name="T8" fmla="*/ 1 w 7"/>
                <a:gd name="T9" fmla="*/ 10 h 12"/>
                <a:gd name="T10" fmla="*/ 1 w 7"/>
                <a:gd name="T11" fmla="*/ 9 h 12"/>
                <a:gd name="T12" fmla="*/ 1 w 7"/>
                <a:gd name="T13" fmla="*/ 9 h 12"/>
                <a:gd name="T14" fmla="*/ 0 w 7"/>
                <a:gd name="T15" fmla="*/ 7 h 12"/>
                <a:gd name="T16" fmla="*/ 0 w 7"/>
                <a:gd name="T17" fmla="*/ 5 h 12"/>
                <a:gd name="T18" fmla="*/ 2 w 7"/>
                <a:gd name="T19" fmla="*/ 3 h 12"/>
                <a:gd name="T20" fmla="*/ 3 w 7"/>
                <a:gd name="T21" fmla="*/ 1 h 12"/>
                <a:gd name="T22" fmla="*/ 3 w 7"/>
                <a:gd name="T23" fmla="*/ 1 h 12"/>
                <a:gd name="T24" fmla="*/ 5 w 7"/>
                <a:gd name="T25" fmla="*/ 0 h 12"/>
                <a:gd name="T26" fmla="*/ 7 w 7"/>
                <a:gd name="T27" fmla="*/ 2 h 12"/>
                <a:gd name="T28" fmla="*/ 7 w 7"/>
                <a:gd name="T2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2">
                  <a:moveTo>
                    <a:pt x="3" y="12"/>
                  </a:move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2" y="3"/>
                  </a:lnTo>
                  <a:lnTo>
                    <a:pt x="3" y="1"/>
                  </a:lnTo>
                  <a:lnTo>
                    <a:pt x="3" y="1"/>
                  </a:lnTo>
                  <a:lnTo>
                    <a:pt x="5" y="0"/>
                  </a:lnTo>
                  <a:lnTo>
                    <a:pt x="7" y="2"/>
                  </a:lnTo>
                  <a:lnTo>
                    <a:pt x="7" y="2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49" name="Freeform 2570">
              <a:extLst>
                <a:ext uri="{FF2B5EF4-FFF2-40B4-BE49-F238E27FC236}">
                  <a16:creationId xmlns:a16="http://schemas.microsoft.com/office/drawing/2014/main" id="{00000000-0008-0000-0300-000025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" y="386"/>
              <a:ext cx="4" cy="4"/>
            </a:xfrm>
            <a:custGeom>
              <a:avLst/>
              <a:gdLst>
                <a:gd name="T0" fmla="*/ 4 w 4"/>
                <a:gd name="T1" fmla="*/ 3 h 4"/>
                <a:gd name="T2" fmla="*/ 3 w 4"/>
                <a:gd name="T3" fmla="*/ 3 h 4"/>
                <a:gd name="T4" fmla="*/ 3 w 4"/>
                <a:gd name="T5" fmla="*/ 2 h 4"/>
                <a:gd name="T6" fmla="*/ 3 w 4"/>
                <a:gd name="T7" fmla="*/ 0 h 4"/>
                <a:gd name="T8" fmla="*/ 2 w 4"/>
                <a:gd name="T9" fmla="*/ 2 h 4"/>
                <a:gd name="T10" fmla="*/ 2 w 4"/>
                <a:gd name="T11" fmla="*/ 2 h 4"/>
                <a:gd name="T12" fmla="*/ 2 w 4"/>
                <a:gd name="T13" fmla="*/ 4 h 4"/>
                <a:gd name="T14" fmla="*/ 1 w 4"/>
                <a:gd name="T15" fmla="*/ 4 h 4"/>
                <a:gd name="T16" fmla="*/ 0 w 4"/>
                <a:gd name="T17" fmla="*/ 4 h 4"/>
                <a:gd name="T18" fmla="*/ 0 w 4"/>
                <a:gd name="T19" fmla="*/ 4 h 4"/>
                <a:gd name="T20" fmla="*/ 0 w 4"/>
                <a:gd name="T21" fmla="*/ 4 h 4"/>
                <a:gd name="T22" fmla="*/ 1 w 4"/>
                <a:gd name="T23" fmla="*/ 2 h 4"/>
                <a:gd name="T24" fmla="*/ 0 w 4"/>
                <a:gd name="T2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4">
                  <a:moveTo>
                    <a:pt x="4" y="3"/>
                  </a:moveTo>
                  <a:lnTo>
                    <a:pt x="3" y="3"/>
                  </a:lnTo>
                  <a:lnTo>
                    <a:pt x="3" y="2"/>
                  </a:lnTo>
                  <a:lnTo>
                    <a:pt x="3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2"/>
                  </a:lnTo>
                  <a:lnTo>
                    <a:pt x="0" y="3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50" name="Freeform 2571">
              <a:extLst>
                <a:ext uri="{FF2B5EF4-FFF2-40B4-BE49-F238E27FC236}">
                  <a16:creationId xmlns:a16="http://schemas.microsoft.com/office/drawing/2014/main" id="{00000000-0008-0000-0300-000026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" y="389"/>
              <a:ext cx="5" cy="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5 h 5"/>
                <a:gd name="T4" fmla="*/ 2 w 5"/>
                <a:gd name="T5" fmla="*/ 5 h 5"/>
                <a:gd name="T6" fmla="*/ 2 w 5"/>
                <a:gd name="T7" fmla="*/ 4 h 5"/>
                <a:gd name="T8" fmla="*/ 2 w 5"/>
                <a:gd name="T9" fmla="*/ 4 h 5"/>
                <a:gd name="T10" fmla="*/ 1 w 5"/>
                <a:gd name="T11" fmla="*/ 4 h 5"/>
                <a:gd name="T12" fmla="*/ 1 w 5"/>
                <a:gd name="T13" fmla="*/ 3 h 5"/>
                <a:gd name="T14" fmla="*/ 0 w 5"/>
                <a:gd name="T15" fmla="*/ 2 h 5"/>
                <a:gd name="T16" fmla="*/ 1 w 5"/>
                <a:gd name="T17" fmla="*/ 2 h 5"/>
                <a:gd name="T18" fmla="*/ 2 w 5"/>
                <a:gd name="T19" fmla="*/ 2 h 5"/>
                <a:gd name="T20" fmla="*/ 2 w 5"/>
                <a:gd name="T21" fmla="*/ 1 h 5"/>
                <a:gd name="T22" fmla="*/ 2 w 5"/>
                <a:gd name="T23" fmla="*/ 0 h 5"/>
                <a:gd name="T24" fmla="*/ 2 w 5"/>
                <a:gd name="T2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5">
                  <a:moveTo>
                    <a:pt x="5" y="5"/>
                  </a:moveTo>
                  <a:lnTo>
                    <a:pt x="5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51" name="Freeform 2572">
              <a:extLst>
                <a:ext uri="{FF2B5EF4-FFF2-40B4-BE49-F238E27FC236}">
                  <a16:creationId xmlns:a16="http://schemas.microsoft.com/office/drawing/2014/main" id="{00000000-0008-0000-0300-000027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" y="801"/>
              <a:ext cx="4" cy="6"/>
            </a:xfrm>
            <a:custGeom>
              <a:avLst/>
              <a:gdLst>
                <a:gd name="T0" fmla="*/ 4 w 4"/>
                <a:gd name="T1" fmla="*/ 6 h 6"/>
                <a:gd name="T2" fmla="*/ 4 w 4"/>
                <a:gd name="T3" fmla="*/ 6 h 6"/>
                <a:gd name="T4" fmla="*/ 0 w 4"/>
                <a:gd name="T5" fmla="*/ 3 h 6"/>
                <a:gd name="T6" fmla="*/ 0 w 4"/>
                <a:gd name="T7" fmla="*/ 2 h 6"/>
                <a:gd name="T8" fmla="*/ 1 w 4"/>
                <a:gd name="T9" fmla="*/ 0 h 6"/>
                <a:gd name="T10" fmla="*/ 1 w 4"/>
                <a:gd name="T11" fmla="*/ 0 h 6"/>
                <a:gd name="T12" fmla="*/ 4 w 4"/>
                <a:gd name="T13" fmla="*/ 2 h 6"/>
                <a:gd name="T14" fmla="*/ 4 w 4"/>
                <a:gd name="T15" fmla="*/ 3 h 6"/>
                <a:gd name="T16" fmla="*/ 4 w 4"/>
                <a:gd name="T17" fmla="*/ 6 h 6"/>
                <a:gd name="T18" fmla="*/ 4 w 4"/>
                <a:gd name="T1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lnTo>
                    <a:pt x="4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6"/>
                  </a:lnTo>
                  <a:lnTo>
                    <a:pt x="4" y="6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52" name="Freeform 2573">
              <a:extLst>
                <a:ext uri="{FF2B5EF4-FFF2-40B4-BE49-F238E27FC236}">
                  <a16:creationId xmlns:a16="http://schemas.microsoft.com/office/drawing/2014/main" id="{00000000-0008-0000-0300-000028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" y="804"/>
              <a:ext cx="4" cy="4"/>
            </a:xfrm>
            <a:custGeom>
              <a:avLst/>
              <a:gdLst>
                <a:gd name="T0" fmla="*/ 1 w 4"/>
                <a:gd name="T1" fmla="*/ 4 h 4"/>
                <a:gd name="T2" fmla="*/ 1 w 4"/>
                <a:gd name="T3" fmla="*/ 4 h 4"/>
                <a:gd name="T4" fmla="*/ 0 w 4"/>
                <a:gd name="T5" fmla="*/ 4 h 4"/>
                <a:gd name="T6" fmla="*/ 0 w 4"/>
                <a:gd name="T7" fmla="*/ 4 h 4"/>
                <a:gd name="T8" fmla="*/ 0 w 4"/>
                <a:gd name="T9" fmla="*/ 4 h 4"/>
                <a:gd name="T10" fmla="*/ 0 w 4"/>
                <a:gd name="T11" fmla="*/ 3 h 4"/>
                <a:gd name="T12" fmla="*/ 0 w 4"/>
                <a:gd name="T13" fmla="*/ 2 h 4"/>
                <a:gd name="T14" fmla="*/ 0 w 4"/>
                <a:gd name="T15" fmla="*/ 2 h 4"/>
                <a:gd name="T16" fmla="*/ 0 w 4"/>
                <a:gd name="T17" fmla="*/ 0 h 4"/>
                <a:gd name="T18" fmla="*/ 1 w 4"/>
                <a:gd name="T19" fmla="*/ 0 h 4"/>
                <a:gd name="T20" fmla="*/ 2 w 4"/>
                <a:gd name="T21" fmla="*/ 0 h 4"/>
                <a:gd name="T22" fmla="*/ 2 w 4"/>
                <a:gd name="T23" fmla="*/ 0 h 4"/>
                <a:gd name="T24" fmla="*/ 2 w 4"/>
                <a:gd name="T25" fmla="*/ 1 h 4"/>
                <a:gd name="T26" fmla="*/ 3 w 4"/>
                <a:gd name="T27" fmla="*/ 1 h 4"/>
                <a:gd name="T28" fmla="*/ 3 w 4"/>
                <a:gd name="T29" fmla="*/ 0 h 4"/>
                <a:gd name="T30" fmla="*/ 3 w 4"/>
                <a:gd name="T31" fmla="*/ 0 h 4"/>
                <a:gd name="T32" fmla="*/ 4 w 4"/>
                <a:gd name="T33" fmla="*/ 1 h 4"/>
                <a:gd name="T34" fmla="*/ 3 w 4"/>
                <a:gd name="T35" fmla="*/ 1 h 4"/>
                <a:gd name="T36" fmla="*/ 2 w 4"/>
                <a:gd name="T37" fmla="*/ 2 h 4"/>
                <a:gd name="T38" fmla="*/ 2 w 4"/>
                <a:gd name="T39" fmla="*/ 3 h 4"/>
                <a:gd name="T40" fmla="*/ 1 w 4"/>
                <a:gd name="T4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1" y="4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53" name="Freeform 2574">
              <a:extLst>
                <a:ext uri="{FF2B5EF4-FFF2-40B4-BE49-F238E27FC236}">
                  <a16:creationId xmlns:a16="http://schemas.microsoft.com/office/drawing/2014/main" id="{00000000-0008-0000-0300-000029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" y="534"/>
              <a:ext cx="5" cy="2"/>
            </a:xfrm>
            <a:custGeom>
              <a:avLst/>
              <a:gdLst>
                <a:gd name="T0" fmla="*/ 2 w 5"/>
                <a:gd name="T1" fmla="*/ 2 h 2"/>
                <a:gd name="T2" fmla="*/ 4 w 5"/>
                <a:gd name="T3" fmla="*/ 2 h 2"/>
                <a:gd name="T4" fmla="*/ 5 w 5"/>
                <a:gd name="T5" fmla="*/ 2 h 2"/>
                <a:gd name="T6" fmla="*/ 5 w 5"/>
                <a:gd name="T7" fmla="*/ 0 h 2"/>
                <a:gd name="T8" fmla="*/ 1 w 5"/>
                <a:gd name="T9" fmla="*/ 0 h 2"/>
                <a:gd name="T10" fmla="*/ 0 w 5"/>
                <a:gd name="T11" fmla="*/ 0 h 2"/>
                <a:gd name="T12" fmla="*/ 0 w 5"/>
                <a:gd name="T13" fmla="*/ 1 h 2"/>
                <a:gd name="T14" fmla="*/ 1 w 5"/>
                <a:gd name="T15" fmla="*/ 1 h 2"/>
                <a:gd name="T16" fmla="*/ 1 w 5"/>
                <a:gd name="T17" fmla="*/ 1 h 2"/>
                <a:gd name="T18" fmla="*/ 2 w 5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2">
                  <a:moveTo>
                    <a:pt x="2" y="2"/>
                  </a:moveTo>
                  <a:lnTo>
                    <a:pt x="4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2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54" name="Freeform 2575">
              <a:extLst>
                <a:ext uri="{FF2B5EF4-FFF2-40B4-BE49-F238E27FC236}">
                  <a16:creationId xmlns:a16="http://schemas.microsoft.com/office/drawing/2014/main" id="{00000000-0008-0000-0300-00002A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" y="535"/>
              <a:ext cx="9" cy="7"/>
            </a:xfrm>
            <a:custGeom>
              <a:avLst/>
              <a:gdLst>
                <a:gd name="T0" fmla="*/ 9 w 9"/>
                <a:gd name="T1" fmla="*/ 2 h 7"/>
                <a:gd name="T2" fmla="*/ 9 w 9"/>
                <a:gd name="T3" fmla="*/ 2 h 7"/>
                <a:gd name="T4" fmla="*/ 9 w 9"/>
                <a:gd name="T5" fmla="*/ 2 h 7"/>
                <a:gd name="T6" fmla="*/ 9 w 9"/>
                <a:gd name="T7" fmla="*/ 1 h 7"/>
                <a:gd name="T8" fmla="*/ 9 w 9"/>
                <a:gd name="T9" fmla="*/ 0 h 7"/>
                <a:gd name="T10" fmla="*/ 8 w 9"/>
                <a:gd name="T11" fmla="*/ 0 h 7"/>
                <a:gd name="T12" fmla="*/ 7 w 9"/>
                <a:gd name="T13" fmla="*/ 0 h 7"/>
                <a:gd name="T14" fmla="*/ 6 w 9"/>
                <a:gd name="T15" fmla="*/ 3 h 7"/>
                <a:gd name="T16" fmla="*/ 5 w 9"/>
                <a:gd name="T17" fmla="*/ 3 h 7"/>
                <a:gd name="T18" fmla="*/ 3 w 9"/>
                <a:gd name="T19" fmla="*/ 2 h 7"/>
                <a:gd name="T20" fmla="*/ 1 w 9"/>
                <a:gd name="T21" fmla="*/ 3 h 7"/>
                <a:gd name="T22" fmla="*/ 1 w 9"/>
                <a:gd name="T23" fmla="*/ 5 h 7"/>
                <a:gd name="T24" fmla="*/ 0 w 9"/>
                <a:gd name="T25" fmla="*/ 6 h 7"/>
                <a:gd name="T26" fmla="*/ 0 w 9"/>
                <a:gd name="T27" fmla="*/ 6 h 7"/>
                <a:gd name="T28" fmla="*/ 0 w 9"/>
                <a:gd name="T2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7">
                  <a:moveTo>
                    <a:pt x="9" y="2"/>
                  </a:move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3"/>
                  </a:lnTo>
                  <a:lnTo>
                    <a:pt x="5" y="3"/>
                  </a:lnTo>
                  <a:lnTo>
                    <a:pt x="3" y="2"/>
                  </a:lnTo>
                  <a:lnTo>
                    <a:pt x="1" y="3"/>
                  </a:lnTo>
                  <a:lnTo>
                    <a:pt x="1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55" name="Freeform 2576">
              <a:extLst>
                <a:ext uri="{FF2B5EF4-FFF2-40B4-BE49-F238E27FC236}">
                  <a16:creationId xmlns:a16="http://schemas.microsoft.com/office/drawing/2014/main" id="{00000000-0008-0000-0300-00002B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" y="81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1 h 3"/>
                <a:gd name="T6" fmla="*/ 1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56" name="Freeform 2577">
              <a:extLst>
                <a:ext uri="{FF2B5EF4-FFF2-40B4-BE49-F238E27FC236}">
                  <a16:creationId xmlns:a16="http://schemas.microsoft.com/office/drawing/2014/main" id="{00000000-0008-0000-0300-00002C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" y="81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1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57" name="Line 2578">
              <a:extLst>
                <a:ext uri="{FF2B5EF4-FFF2-40B4-BE49-F238E27FC236}">
                  <a16:creationId xmlns:a16="http://schemas.microsoft.com/office/drawing/2014/main" id="{00000000-0008-0000-0300-00002D0000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8" y="82"/>
              <a:ext cx="0" cy="0"/>
            </a:xfrm>
            <a:prstGeom prst="line">
              <a:avLst/>
            </a:pr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58" name="Freeform 2579">
              <a:extLst>
                <a:ext uri="{FF2B5EF4-FFF2-40B4-BE49-F238E27FC236}">
                  <a16:creationId xmlns:a16="http://schemas.microsoft.com/office/drawing/2014/main" id="{00000000-0008-0000-0300-00002E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" y="45"/>
              <a:ext cx="3" cy="9"/>
            </a:xfrm>
            <a:custGeom>
              <a:avLst/>
              <a:gdLst>
                <a:gd name="T0" fmla="*/ 0 w 3"/>
                <a:gd name="T1" fmla="*/ 0 h 9"/>
                <a:gd name="T2" fmla="*/ 0 w 3"/>
                <a:gd name="T3" fmla="*/ 1 h 9"/>
                <a:gd name="T4" fmla="*/ 0 w 3"/>
                <a:gd name="T5" fmla="*/ 7 h 9"/>
                <a:gd name="T6" fmla="*/ 0 w 3"/>
                <a:gd name="T7" fmla="*/ 9 h 9"/>
                <a:gd name="T8" fmla="*/ 2 w 3"/>
                <a:gd name="T9" fmla="*/ 7 h 9"/>
                <a:gd name="T10" fmla="*/ 2 w 3"/>
                <a:gd name="T11" fmla="*/ 4 h 9"/>
                <a:gd name="T12" fmla="*/ 3 w 3"/>
                <a:gd name="T1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9">
                  <a:moveTo>
                    <a:pt x="0" y="0"/>
                  </a:moveTo>
                  <a:lnTo>
                    <a:pt x="0" y="1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7"/>
                  </a:lnTo>
                  <a:lnTo>
                    <a:pt x="2" y="4"/>
                  </a:lnTo>
                  <a:lnTo>
                    <a:pt x="3" y="4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59" name="Freeform 2580">
              <a:extLst>
                <a:ext uri="{FF2B5EF4-FFF2-40B4-BE49-F238E27FC236}">
                  <a16:creationId xmlns:a16="http://schemas.microsoft.com/office/drawing/2014/main" id="{00000000-0008-0000-0300-00002F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" y="39"/>
              <a:ext cx="0" cy="6"/>
            </a:xfrm>
            <a:custGeom>
              <a:avLst/>
              <a:gdLst>
                <a:gd name="T0" fmla="*/ 0 h 6"/>
                <a:gd name="T1" fmla="*/ 3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3"/>
                  </a:lnTo>
                  <a:lnTo>
                    <a:pt x="0" y="6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60" name="Freeform 2581">
              <a:extLst>
                <a:ext uri="{FF2B5EF4-FFF2-40B4-BE49-F238E27FC236}">
                  <a16:creationId xmlns:a16="http://schemas.microsoft.com/office/drawing/2014/main" id="{00000000-0008-0000-0300-000030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" y="129"/>
              <a:ext cx="11" cy="12"/>
            </a:xfrm>
            <a:custGeom>
              <a:avLst/>
              <a:gdLst>
                <a:gd name="T0" fmla="*/ 11 w 11"/>
                <a:gd name="T1" fmla="*/ 12 h 12"/>
                <a:gd name="T2" fmla="*/ 11 w 11"/>
                <a:gd name="T3" fmla="*/ 12 h 12"/>
                <a:gd name="T4" fmla="*/ 9 w 11"/>
                <a:gd name="T5" fmla="*/ 12 h 12"/>
                <a:gd name="T6" fmla="*/ 5 w 11"/>
                <a:gd name="T7" fmla="*/ 10 h 12"/>
                <a:gd name="T8" fmla="*/ 4 w 11"/>
                <a:gd name="T9" fmla="*/ 8 h 12"/>
                <a:gd name="T10" fmla="*/ 2 w 11"/>
                <a:gd name="T11" fmla="*/ 6 h 12"/>
                <a:gd name="T12" fmla="*/ 1 w 11"/>
                <a:gd name="T13" fmla="*/ 6 h 12"/>
                <a:gd name="T14" fmla="*/ 1 w 11"/>
                <a:gd name="T15" fmla="*/ 5 h 12"/>
                <a:gd name="T16" fmla="*/ 1 w 11"/>
                <a:gd name="T17" fmla="*/ 3 h 12"/>
                <a:gd name="T18" fmla="*/ 0 w 11"/>
                <a:gd name="T19" fmla="*/ 2 h 12"/>
                <a:gd name="T20" fmla="*/ 1 w 11"/>
                <a:gd name="T21" fmla="*/ 1 h 12"/>
                <a:gd name="T22" fmla="*/ 1 w 11"/>
                <a:gd name="T23" fmla="*/ 1 h 12"/>
                <a:gd name="T24" fmla="*/ 3 w 11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12">
                  <a:moveTo>
                    <a:pt x="11" y="12"/>
                  </a:moveTo>
                  <a:lnTo>
                    <a:pt x="11" y="12"/>
                  </a:lnTo>
                  <a:lnTo>
                    <a:pt x="9" y="12"/>
                  </a:lnTo>
                  <a:lnTo>
                    <a:pt x="5" y="10"/>
                  </a:lnTo>
                  <a:lnTo>
                    <a:pt x="4" y="8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3" y="0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61" name="Freeform 2582">
              <a:extLst>
                <a:ext uri="{FF2B5EF4-FFF2-40B4-BE49-F238E27FC236}">
                  <a16:creationId xmlns:a16="http://schemas.microsoft.com/office/drawing/2014/main" id="{00000000-0008-0000-0300-000031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" y="131"/>
              <a:ext cx="13" cy="17"/>
            </a:xfrm>
            <a:custGeom>
              <a:avLst/>
              <a:gdLst>
                <a:gd name="T0" fmla="*/ 0 w 13"/>
                <a:gd name="T1" fmla="*/ 0 h 17"/>
                <a:gd name="T2" fmla="*/ 0 w 13"/>
                <a:gd name="T3" fmla="*/ 0 h 17"/>
                <a:gd name="T4" fmla="*/ 1 w 13"/>
                <a:gd name="T5" fmla="*/ 0 h 17"/>
                <a:gd name="T6" fmla="*/ 2 w 13"/>
                <a:gd name="T7" fmla="*/ 2 h 17"/>
                <a:gd name="T8" fmla="*/ 2 w 13"/>
                <a:gd name="T9" fmla="*/ 3 h 17"/>
                <a:gd name="T10" fmla="*/ 3 w 13"/>
                <a:gd name="T11" fmla="*/ 4 h 17"/>
                <a:gd name="T12" fmla="*/ 4 w 13"/>
                <a:gd name="T13" fmla="*/ 7 h 17"/>
                <a:gd name="T14" fmla="*/ 5 w 13"/>
                <a:gd name="T15" fmla="*/ 9 h 17"/>
                <a:gd name="T16" fmla="*/ 8 w 13"/>
                <a:gd name="T17" fmla="*/ 9 h 17"/>
                <a:gd name="T18" fmla="*/ 10 w 13"/>
                <a:gd name="T19" fmla="*/ 9 h 17"/>
                <a:gd name="T20" fmla="*/ 12 w 13"/>
                <a:gd name="T21" fmla="*/ 9 h 17"/>
                <a:gd name="T22" fmla="*/ 12 w 13"/>
                <a:gd name="T23" fmla="*/ 11 h 17"/>
                <a:gd name="T24" fmla="*/ 11 w 13"/>
                <a:gd name="T25" fmla="*/ 12 h 17"/>
                <a:gd name="T26" fmla="*/ 11 w 13"/>
                <a:gd name="T27" fmla="*/ 15 h 17"/>
                <a:gd name="T28" fmla="*/ 11 w 13"/>
                <a:gd name="T29" fmla="*/ 16 h 17"/>
                <a:gd name="T30" fmla="*/ 12 w 13"/>
                <a:gd name="T31" fmla="*/ 17 h 17"/>
                <a:gd name="T32" fmla="*/ 13 w 13"/>
                <a:gd name="T33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7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2"/>
                  </a:lnTo>
                  <a:lnTo>
                    <a:pt x="2" y="3"/>
                  </a:lnTo>
                  <a:lnTo>
                    <a:pt x="3" y="4"/>
                  </a:lnTo>
                  <a:lnTo>
                    <a:pt x="4" y="7"/>
                  </a:lnTo>
                  <a:lnTo>
                    <a:pt x="5" y="9"/>
                  </a:lnTo>
                  <a:lnTo>
                    <a:pt x="8" y="9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11" y="15"/>
                  </a:lnTo>
                  <a:lnTo>
                    <a:pt x="11" y="16"/>
                  </a:lnTo>
                  <a:lnTo>
                    <a:pt x="12" y="17"/>
                  </a:lnTo>
                  <a:lnTo>
                    <a:pt x="13" y="16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62" name="Freeform 2583">
              <a:extLst>
                <a:ext uri="{FF2B5EF4-FFF2-40B4-BE49-F238E27FC236}">
                  <a16:creationId xmlns:a16="http://schemas.microsoft.com/office/drawing/2014/main" id="{00000000-0008-0000-0300-000032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" y="127"/>
              <a:ext cx="7" cy="4"/>
            </a:xfrm>
            <a:custGeom>
              <a:avLst/>
              <a:gdLst>
                <a:gd name="T0" fmla="*/ 0 w 7"/>
                <a:gd name="T1" fmla="*/ 2 h 4"/>
                <a:gd name="T2" fmla="*/ 0 w 7"/>
                <a:gd name="T3" fmla="*/ 2 h 4"/>
                <a:gd name="T4" fmla="*/ 3 w 7"/>
                <a:gd name="T5" fmla="*/ 1 h 4"/>
                <a:gd name="T6" fmla="*/ 4 w 7"/>
                <a:gd name="T7" fmla="*/ 1 h 4"/>
                <a:gd name="T8" fmla="*/ 5 w 7"/>
                <a:gd name="T9" fmla="*/ 0 h 4"/>
                <a:gd name="T10" fmla="*/ 6 w 7"/>
                <a:gd name="T11" fmla="*/ 0 h 4"/>
                <a:gd name="T12" fmla="*/ 7 w 7"/>
                <a:gd name="T13" fmla="*/ 2 h 4"/>
                <a:gd name="T14" fmla="*/ 6 w 7"/>
                <a:gd name="T15" fmla="*/ 3 h 4"/>
                <a:gd name="T16" fmla="*/ 6 w 7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">
                  <a:moveTo>
                    <a:pt x="0" y="2"/>
                  </a:moveTo>
                  <a:lnTo>
                    <a:pt x="0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2"/>
                  </a:lnTo>
                  <a:lnTo>
                    <a:pt x="6" y="3"/>
                  </a:lnTo>
                  <a:lnTo>
                    <a:pt x="6" y="4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63" name="Freeform 2584">
              <a:extLst>
                <a:ext uri="{FF2B5EF4-FFF2-40B4-BE49-F238E27FC236}">
                  <a16:creationId xmlns:a16="http://schemas.microsoft.com/office/drawing/2014/main" id="{00000000-0008-0000-0300-000033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" y="325"/>
              <a:ext cx="4" cy="6"/>
            </a:xfrm>
            <a:custGeom>
              <a:avLst/>
              <a:gdLst>
                <a:gd name="T0" fmla="*/ 0 w 4"/>
                <a:gd name="T1" fmla="*/ 0 h 6"/>
                <a:gd name="T2" fmla="*/ 1 w 4"/>
                <a:gd name="T3" fmla="*/ 1 h 6"/>
                <a:gd name="T4" fmla="*/ 1 w 4"/>
                <a:gd name="T5" fmla="*/ 1 h 6"/>
                <a:gd name="T6" fmla="*/ 2 w 4"/>
                <a:gd name="T7" fmla="*/ 3 h 6"/>
                <a:gd name="T8" fmla="*/ 2 w 4"/>
                <a:gd name="T9" fmla="*/ 4 h 6"/>
                <a:gd name="T10" fmla="*/ 2 w 4"/>
                <a:gd name="T11" fmla="*/ 6 h 6"/>
                <a:gd name="T12" fmla="*/ 4 w 4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4" y="6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64" name="Freeform 2585">
              <a:extLst>
                <a:ext uri="{FF2B5EF4-FFF2-40B4-BE49-F238E27FC236}">
                  <a16:creationId xmlns:a16="http://schemas.microsoft.com/office/drawing/2014/main" id="{00000000-0008-0000-0300-000034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" y="332"/>
              <a:ext cx="4" cy="7"/>
            </a:xfrm>
            <a:custGeom>
              <a:avLst/>
              <a:gdLst>
                <a:gd name="T0" fmla="*/ 4 w 4"/>
                <a:gd name="T1" fmla="*/ 7 h 7"/>
                <a:gd name="T2" fmla="*/ 4 w 4"/>
                <a:gd name="T3" fmla="*/ 6 h 7"/>
                <a:gd name="T4" fmla="*/ 2 w 4"/>
                <a:gd name="T5" fmla="*/ 7 h 7"/>
                <a:gd name="T6" fmla="*/ 0 w 4"/>
                <a:gd name="T7" fmla="*/ 6 h 7"/>
                <a:gd name="T8" fmla="*/ 0 w 4"/>
                <a:gd name="T9" fmla="*/ 4 h 7"/>
                <a:gd name="T10" fmla="*/ 4 w 4"/>
                <a:gd name="T11" fmla="*/ 2 h 7"/>
                <a:gd name="T12" fmla="*/ 4 w 4"/>
                <a:gd name="T13" fmla="*/ 0 h 7"/>
                <a:gd name="T14" fmla="*/ 4 w 4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7">
                  <a:moveTo>
                    <a:pt x="4" y="7"/>
                  </a:moveTo>
                  <a:lnTo>
                    <a:pt x="4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65" name="Freeform 2586">
              <a:extLst>
                <a:ext uri="{FF2B5EF4-FFF2-40B4-BE49-F238E27FC236}">
                  <a16:creationId xmlns:a16="http://schemas.microsoft.com/office/drawing/2014/main" id="{00000000-0008-0000-0300-000035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" y="338"/>
              <a:ext cx="6" cy="2"/>
            </a:xfrm>
            <a:custGeom>
              <a:avLst/>
              <a:gdLst>
                <a:gd name="T0" fmla="*/ 6 w 6"/>
                <a:gd name="T1" fmla="*/ 0 h 2"/>
                <a:gd name="T2" fmla="*/ 5 w 6"/>
                <a:gd name="T3" fmla="*/ 1 h 2"/>
                <a:gd name="T4" fmla="*/ 2 w 6"/>
                <a:gd name="T5" fmla="*/ 1 h 2"/>
                <a:gd name="T6" fmla="*/ 1 w 6"/>
                <a:gd name="T7" fmla="*/ 2 h 2"/>
                <a:gd name="T8" fmla="*/ 0 w 6"/>
                <a:gd name="T9" fmla="*/ 2 h 2"/>
                <a:gd name="T10" fmla="*/ 0 w 6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">
                  <a:moveTo>
                    <a:pt x="6" y="0"/>
                  </a:moveTo>
                  <a:lnTo>
                    <a:pt x="5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1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66" name="Freeform 2587">
              <a:extLst>
                <a:ext uri="{FF2B5EF4-FFF2-40B4-BE49-F238E27FC236}">
                  <a16:creationId xmlns:a16="http://schemas.microsoft.com/office/drawing/2014/main" id="{00000000-0008-0000-0300-000036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" y="325"/>
              <a:ext cx="6" cy="3"/>
            </a:xfrm>
            <a:custGeom>
              <a:avLst/>
              <a:gdLst>
                <a:gd name="T0" fmla="*/ 1 w 6"/>
                <a:gd name="T1" fmla="*/ 3 h 3"/>
                <a:gd name="T2" fmla="*/ 1 w 6"/>
                <a:gd name="T3" fmla="*/ 2 h 3"/>
                <a:gd name="T4" fmla="*/ 0 w 6"/>
                <a:gd name="T5" fmla="*/ 0 h 3"/>
                <a:gd name="T6" fmla="*/ 3 w 6"/>
                <a:gd name="T7" fmla="*/ 0 h 3"/>
                <a:gd name="T8" fmla="*/ 6 w 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">
                  <a:moveTo>
                    <a:pt x="1" y="3"/>
                  </a:moveTo>
                  <a:lnTo>
                    <a:pt x="1" y="2"/>
                  </a:ln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67" name="Freeform 2588">
              <a:extLst>
                <a:ext uri="{FF2B5EF4-FFF2-40B4-BE49-F238E27FC236}">
                  <a16:creationId xmlns:a16="http://schemas.microsoft.com/office/drawing/2014/main" id="{00000000-0008-0000-0300-000037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" y="324"/>
              <a:ext cx="5" cy="7"/>
            </a:xfrm>
            <a:custGeom>
              <a:avLst/>
              <a:gdLst>
                <a:gd name="T0" fmla="*/ 5 w 5"/>
                <a:gd name="T1" fmla="*/ 7 h 7"/>
                <a:gd name="T2" fmla="*/ 3 w 5"/>
                <a:gd name="T3" fmla="*/ 6 h 7"/>
                <a:gd name="T4" fmla="*/ 5 w 5"/>
                <a:gd name="T5" fmla="*/ 6 h 7"/>
                <a:gd name="T6" fmla="*/ 4 w 5"/>
                <a:gd name="T7" fmla="*/ 4 h 7"/>
                <a:gd name="T8" fmla="*/ 2 w 5"/>
                <a:gd name="T9" fmla="*/ 3 h 7"/>
                <a:gd name="T10" fmla="*/ 0 w 5"/>
                <a:gd name="T11" fmla="*/ 2 h 7"/>
                <a:gd name="T12" fmla="*/ 1 w 5"/>
                <a:gd name="T13" fmla="*/ 1 h 7"/>
                <a:gd name="T14" fmla="*/ 2 w 5"/>
                <a:gd name="T15" fmla="*/ 1 h 7"/>
                <a:gd name="T16" fmla="*/ 4 w 5"/>
                <a:gd name="T17" fmla="*/ 0 h 7"/>
                <a:gd name="T18" fmla="*/ 4 w 5"/>
                <a:gd name="T19" fmla="*/ 0 h 7"/>
                <a:gd name="T20" fmla="*/ 5 w 5"/>
                <a:gd name="T2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7">
                  <a:moveTo>
                    <a:pt x="5" y="7"/>
                  </a:moveTo>
                  <a:lnTo>
                    <a:pt x="3" y="6"/>
                  </a:lnTo>
                  <a:lnTo>
                    <a:pt x="5" y="6"/>
                  </a:lnTo>
                  <a:lnTo>
                    <a:pt x="4" y="4"/>
                  </a:lnTo>
                  <a:lnTo>
                    <a:pt x="2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1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68" name="Freeform 2589">
              <a:extLst>
                <a:ext uri="{FF2B5EF4-FFF2-40B4-BE49-F238E27FC236}">
                  <a16:creationId xmlns:a16="http://schemas.microsoft.com/office/drawing/2014/main" id="{00000000-0008-0000-0300-000038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" y="331"/>
              <a:ext cx="0" cy="1"/>
            </a:xfrm>
            <a:custGeom>
              <a:avLst/>
              <a:gdLst>
                <a:gd name="T0" fmla="*/ 1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69" name="Freeform 2590">
              <a:extLst>
                <a:ext uri="{FF2B5EF4-FFF2-40B4-BE49-F238E27FC236}">
                  <a16:creationId xmlns:a16="http://schemas.microsoft.com/office/drawing/2014/main" id="{00000000-0008-0000-0300-000039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" y="320"/>
              <a:ext cx="14" cy="4"/>
            </a:xfrm>
            <a:custGeom>
              <a:avLst/>
              <a:gdLst>
                <a:gd name="T0" fmla="*/ 9 w 14"/>
                <a:gd name="T1" fmla="*/ 4 h 4"/>
                <a:gd name="T2" fmla="*/ 8 w 14"/>
                <a:gd name="T3" fmla="*/ 4 h 4"/>
                <a:gd name="T4" fmla="*/ 7 w 14"/>
                <a:gd name="T5" fmla="*/ 3 h 4"/>
                <a:gd name="T6" fmla="*/ 9 w 14"/>
                <a:gd name="T7" fmla="*/ 2 h 4"/>
                <a:gd name="T8" fmla="*/ 11 w 14"/>
                <a:gd name="T9" fmla="*/ 1 h 4"/>
                <a:gd name="T10" fmla="*/ 14 w 14"/>
                <a:gd name="T11" fmla="*/ 1 h 4"/>
                <a:gd name="T12" fmla="*/ 13 w 14"/>
                <a:gd name="T13" fmla="*/ 0 h 4"/>
                <a:gd name="T14" fmla="*/ 11 w 14"/>
                <a:gd name="T15" fmla="*/ 0 h 4"/>
                <a:gd name="T16" fmla="*/ 9 w 14"/>
                <a:gd name="T17" fmla="*/ 0 h 4"/>
                <a:gd name="T18" fmla="*/ 9 w 14"/>
                <a:gd name="T19" fmla="*/ 0 h 4"/>
                <a:gd name="T20" fmla="*/ 6 w 14"/>
                <a:gd name="T21" fmla="*/ 3 h 4"/>
                <a:gd name="T22" fmla="*/ 2 w 14"/>
                <a:gd name="T23" fmla="*/ 3 h 4"/>
                <a:gd name="T24" fmla="*/ 0 w 14"/>
                <a:gd name="T25" fmla="*/ 4 h 4"/>
                <a:gd name="T26" fmla="*/ 1 w 14"/>
                <a:gd name="T2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4">
                  <a:moveTo>
                    <a:pt x="9" y="4"/>
                  </a:moveTo>
                  <a:lnTo>
                    <a:pt x="8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1" y="1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3"/>
                  </a:lnTo>
                  <a:lnTo>
                    <a:pt x="2" y="3"/>
                  </a:lnTo>
                  <a:lnTo>
                    <a:pt x="0" y="4"/>
                  </a:lnTo>
                  <a:lnTo>
                    <a:pt x="1" y="1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70" name="Freeform 2591">
              <a:extLst>
                <a:ext uri="{FF2B5EF4-FFF2-40B4-BE49-F238E27FC236}">
                  <a16:creationId xmlns:a16="http://schemas.microsoft.com/office/drawing/2014/main" id="{00000000-0008-0000-0300-00003A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" y="324"/>
              <a:ext cx="4" cy="2"/>
            </a:xfrm>
            <a:custGeom>
              <a:avLst/>
              <a:gdLst>
                <a:gd name="T0" fmla="*/ 0 w 4"/>
                <a:gd name="T1" fmla="*/ 1 h 2"/>
                <a:gd name="T2" fmla="*/ 0 w 4"/>
                <a:gd name="T3" fmla="*/ 0 h 2"/>
                <a:gd name="T4" fmla="*/ 4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1"/>
                  </a:moveTo>
                  <a:lnTo>
                    <a:pt x="0" y="0"/>
                  </a:lnTo>
                  <a:lnTo>
                    <a:pt x="4" y="2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71" name="Freeform 2592">
              <a:extLst>
                <a:ext uri="{FF2B5EF4-FFF2-40B4-BE49-F238E27FC236}">
                  <a16:creationId xmlns:a16="http://schemas.microsoft.com/office/drawing/2014/main" id="{00000000-0008-0000-0300-00003B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" y="324"/>
              <a:ext cx="2" cy="2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2 w 2"/>
                <a:gd name="T5" fmla="*/ 1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2"/>
                  </a:ln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72" name="Line 2593">
              <a:extLst>
                <a:ext uri="{FF2B5EF4-FFF2-40B4-BE49-F238E27FC236}">
                  <a16:creationId xmlns:a16="http://schemas.microsoft.com/office/drawing/2014/main" id="{00000000-0008-0000-0300-00003C0000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2" y="329"/>
              <a:ext cx="1" cy="0"/>
            </a:xfrm>
            <a:prstGeom prst="line">
              <a:avLst/>
            </a:pr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73" name="Line 2594">
              <a:extLst>
                <a:ext uri="{FF2B5EF4-FFF2-40B4-BE49-F238E27FC236}">
                  <a16:creationId xmlns:a16="http://schemas.microsoft.com/office/drawing/2014/main" id="{00000000-0008-0000-0300-00003D0000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1" y="328"/>
              <a:ext cx="1" cy="1"/>
            </a:xfrm>
            <a:prstGeom prst="line">
              <a:avLst/>
            </a:pr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74" name="Freeform 2595">
              <a:extLst>
                <a:ext uri="{FF2B5EF4-FFF2-40B4-BE49-F238E27FC236}">
                  <a16:creationId xmlns:a16="http://schemas.microsoft.com/office/drawing/2014/main" id="{00000000-0008-0000-0300-00003E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" y="556"/>
              <a:ext cx="10" cy="3"/>
            </a:xfrm>
            <a:custGeom>
              <a:avLst/>
              <a:gdLst>
                <a:gd name="T0" fmla="*/ 1 w 10"/>
                <a:gd name="T1" fmla="*/ 3 h 3"/>
                <a:gd name="T2" fmla="*/ 0 w 10"/>
                <a:gd name="T3" fmla="*/ 2 h 3"/>
                <a:gd name="T4" fmla="*/ 0 w 10"/>
                <a:gd name="T5" fmla="*/ 2 h 3"/>
                <a:gd name="T6" fmla="*/ 4 w 10"/>
                <a:gd name="T7" fmla="*/ 1 h 3"/>
                <a:gd name="T8" fmla="*/ 10 w 10"/>
                <a:gd name="T9" fmla="*/ 0 h 3"/>
                <a:gd name="T10" fmla="*/ 9 w 10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3">
                  <a:moveTo>
                    <a:pt x="1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4" y="1"/>
                  </a:lnTo>
                  <a:lnTo>
                    <a:pt x="10" y="0"/>
                  </a:lnTo>
                  <a:lnTo>
                    <a:pt x="9" y="0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75" name="Freeform 2596">
              <a:extLst>
                <a:ext uri="{FF2B5EF4-FFF2-40B4-BE49-F238E27FC236}">
                  <a16:creationId xmlns:a16="http://schemas.microsoft.com/office/drawing/2014/main" id="{00000000-0008-0000-0300-00003F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" y="552"/>
              <a:ext cx="18" cy="5"/>
            </a:xfrm>
            <a:custGeom>
              <a:avLst/>
              <a:gdLst>
                <a:gd name="T0" fmla="*/ 18 w 18"/>
                <a:gd name="T1" fmla="*/ 4 h 5"/>
                <a:gd name="T2" fmla="*/ 14 w 18"/>
                <a:gd name="T3" fmla="*/ 4 h 5"/>
                <a:gd name="T4" fmla="*/ 12 w 18"/>
                <a:gd name="T5" fmla="*/ 4 h 5"/>
                <a:gd name="T6" fmla="*/ 9 w 18"/>
                <a:gd name="T7" fmla="*/ 4 h 5"/>
                <a:gd name="T8" fmla="*/ 7 w 18"/>
                <a:gd name="T9" fmla="*/ 5 h 5"/>
                <a:gd name="T10" fmla="*/ 6 w 18"/>
                <a:gd name="T11" fmla="*/ 5 h 5"/>
                <a:gd name="T12" fmla="*/ 4 w 18"/>
                <a:gd name="T13" fmla="*/ 5 h 5"/>
                <a:gd name="T14" fmla="*/ 2 w 18"/>
                <a:gd name="T15" fmla="*/ 5 h 5"/>
                <a:gd name="T16" fmla="*/ 0 w 18"/>
                <a:gd name="T17" fmla="*/ 5 h 5"/>
                <a:gd name="T18" fmla="*/ 0 w 18"/>
                <a:gd name="T19" fmla="*/ 4 h 5"/>
                <a:gd name="T20" fmla="*/ 0 w 18"/>
                <a:gd name="T21" fmla="*/ 3 h 5"/>
                <a:gd name="T22" fmla="*/ 0 w 18"/>
                <a:gd name="T23" fmla="*/ 2 h 5"/>
                <a:gd name="T24" fmla="*/ 0 w 18"/>
                <a:gd name="T25" fmla="*/ 1 h 5"/>
                <a:gd name="T26" fmla="*/ 1 w 18"/>
                <a:gd name="T27" fmla="*/ 0 h 5"/>
                <a:gd name="T28" fmla="*/ 3 w 18"/>
                <a:gd name="T2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5">
                  <a:moveTo>
                    <a:pt x="18" y="4"/>
                  </a:moveTo>
                  <a:lnTo>
                    <a:pt x="14" y="4"/>
                  </a:lnTo>
                  <a:lnTo>
                    <a:pt x="12" y="4"/>
                  </a:lnTo>
                  <a:lnTo>
                    <a:pt x="9" y="4"/>
                  </a:lnTo>
                  <a:lnTo>
                    <a:pt x="7" y="5"/>
                  </a:lnTo>
                  <a:lnTo>
                    <a:pt x="6" y="5"/>
                  </a:lnTo>
                  <a:lnTo>
                    <a:pt x="4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76" name="Freeform 2597">
              <a:extLst>
                <a:ext uri="{FF2B5EF4-FFF2-40B4-BE49-F238E27FC236}">
                  <a16:creationId xmlns:a16="http://schemas.microsoft.com/office/drawing/2014/main" id="{00000000-0008-0000-0300-000040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" y="555"/>
              <a:ext cx="2" cy="1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1" y="0"/>
                  </a:lnTo>
                  <a:lnTo>
                    <a:pt x="0" y="1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77" name="Freeform 2598">
              <a:extLst>
                <a:ext uri="{FF2B5EF4-FFF2-40B4-BE49-F238E27FC236}">
                  <a16:creationId xmlns:a16="http://schemas.microsoft.com/office/drawing/2014/main" id="{00000000-0008-0000-0300-000041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" y="638"/>
              <a:ext cx="6" cy="2"/>
            </a:xfrm>
            <a:custGeom>
              <a:avLst/>
              <a:gdLst>
                <a:gd name="T0" fmla="*/ 0 w 6"/>
                <a:gd name="T1" fmla="*/ 0 h 2"/>
                <a:gd name="T2" fmla="*/ 3 w 6"/>
                <a:gd name="T3" fmla="*/ 1 h 2"/>
                <a:gd name="T4" fmla="*/ 4 w 6"/>
                <a:gd name="T5" fmla="*/ 1 h 2"/>
                <a:gd name="T6" fmla="*/ 4 w 6"/>
                <a:gd name="T7" fmla="*/ 2 h 2"/>
                <a:gd name="T8" fmla="*/ 6 w 6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0" y="0"/>
                  </a:moveTo>
                  <a:lnTo>
                    <a:pt x="3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6" y="2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78" name="Line 2599">
              <a:extLst>
                <a:ext uri="{FF2B5EF4-FFF2-40B4-BE49-F238E27FC236}">
                  <a16:creationId xmlns:a16="http://schemas.microsoft.com/office/drawing/2014/main" id="{00000000-0008-0000-0300-0000420000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" y="640"/>
              <a:ext cx="0" cy="0"/>
            </a:xfrm>
            <a:prstGeom prst="line">
              <a:avLst/>
            </a:pr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79" name="Freeform 2600">
              <a:extLst>
                <a:ext uri="{FF2B5EF4-FFF2-40B4-BE49-F238E27FC236}">
                  <a16:creationId xmlns:a16="http://schemas.microsoft.com/office/drawing/2014/main" id="{00000000-0008-0000-0300-000043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" y="505"/>
              <a:ext cx="4" cy="3"/>
            </a:xfrm>
            <a:custGeom>
              <a:avLst/>
              <a:gdLst>
                <a:gd name="T0" fmla="*/ 4 w 4"/>
                <a:gd name="T1" fmla="*/ 3 h 3"/>
                <a:gd name="T2" fmla="*/ 2 w 4"/>
                <a:gd name="T3" fmla="*/ 2 h 3"/>
                <a:gd name="T4" fmla="*/ 1 w 4"/>
                <a:gd name="T5" fmla="*/ 0 h 3"/>
                <a:gd name="T6" fmla="*/ 0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4" y="3"/>
                  </a:moveTo>
                  <a:lnTo>
                    <a:pt x="2" y="2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80" name="Freeform 2601">
              <a:extLst>
                <a:ext uri="{FF2B5EF4-FFF2-40B4-BE49-F238E27FC236}">
                  <a16:creationId xmlns:a16="http://schemas.microsoft.com/office/drawing/2014/main" id="{00000000-0008-0000-0300-000044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" y="509"/>
              <a:ext cx="4" cy="3"/>
            </a:xfrm>
            <a:custGeom>
              <a:avLst/>
              <a:gdLst>
                <a:gd name="T0" fmla="*/ 0 w 4"/>
                <a:gd name="T1" fmla="*/ 3 h 3"/>
                <a:gd name="T2" fmla="*/ 4 w 4"/>
                <a:gd name="T3" fmla="*/ 2 h 3"/>
                <a:gd name="T4" fmla="*/ 2 w 4"/>
                <a:gd name="T5" fmla="*/ 0 h 3"/>
                <a:gd name="T6" fmla="*/ 2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81" name="Line 2602">
              <a:extLst>
                <a:ext uri="{FF2B5EF4-FFF2-40B4-BE49-F238E27FC236}">
                  <a16:creationId xmlns:a16="http://schemas.microsoft.com/office/drawing/2014/main" id="{00000000-0008-0000-0300-0000450000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64" y="508"/>
              <a:ext cx="2" cy="1"/>
            </a:xfrm>
            <a:prstGeom prst="line">
              <a:avLst/>
            </a:pr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82" name="Line 2603">
              <a:extLst>
                <a:ext uri="{FF2B5EF4-FFF2-40B4-BE49-F238E27FC236}">
                  <a16:creationId xmlns:a16="http://schemas.microsoft.com/office/drawing/2014/main" id="{00000000-0008-0000-0300-0000460000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" y="515"/>
              <a:ext cx="4" cy="1"/>
            </a:xfrm>
            <a:prstGeom prst="line">
              <a:avLst/>
            </a:pr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83" name="Freeform 2604">
              <a:extLst>
                <a:ext uri="{FF2B5EF4-FFF2-40B4-BE49-F238E27FC236}">
                  <a16:creationId xmlns:a16="http://schemas.microsoft.com/office/drawing/2014/main" id="{00000000-0008-0000-0300-000047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" y="509"/>
              <a:ext cx="10" cy="9"/>
            </a:xfrm>
            <a:custGeom>
              <a:avLst/>
              <a:gdLst>
                <a:gd name="T0" fmla="*/ 10 w 10"/>
                <a:gd name="T1" fmla="*/ 0 h 9"/>
                <a:gd name="T2" fmla="*/ 8 w 10"/>
                <a:gd name="T3" fmla="*/ 1 h 9"/>
                <a:gd name="T4" fmla="*/ 5 w 10"/>
                <a:gd name="T5" fmla="*/ 0 h 9"/>
                <a:gd name="T6" fmla="*/ 0 w 10"/>
                <a:gd name="T7" fmla="*/ 5 h 9"/>
                <a:gd name="T8" fmla="*/ 4 w 10"/>
                <a:gd name="T9" fmla="*/ 9 h 9"/>
                <a:gd name="T10" fmla="*/ 4 w 10"/>
                <a:gd name="T11" fmla="*/ 9 h 9"/>
                <a:gd name="T12" fmla="*/ 6 w 10"/>
                <a:gd name="T13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9">
                  <a:moveTo>
                    <a:pt x="10" y="0"/>
                  </a:moveTo>
                  <a:lnTo>
                    <a:pt x="8" y="1"/>
                  </a:lnTo>
                  <a:lnTo>
                    <a:pt x="5" y="0"/>
                  </a:lnTo>
                  <a:lnTo>
                    <a:pt x="0" y="5"/>
                  </a:lnTo>
                  <a:lnTo>
                    <a:pt x="4" y="9"/>
                  </a:lnTo>
                  <a:lnTo>
                    <a:pt x="4" y="9"/>
                  </a:lnTo>
                  <a:lnTo>
                    <a:pt x="6" y="8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84" name="Line 2605">
              <a:extLst>
                <a:ext uri="{FF2B5EF4-FFF2-40B4-BE49-F238E27FC236}">
                  <a16:creationId xmlns:a16="http://schemas.microsoft.com/office/drawing/2014/main" id="{00000000-0008-0000-0300-0000480000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7" y="516"/>
              <a:ext cx="1" cy="1"/>
            </a:xfrm>
            <a:prstGeom prst="line">
              <a:avLst/>
            </a:pr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85" name="Freeform 2606">
              <a:extLst>
                <a:ext uri="{FF2B5EF4-FFF2-40B4-BE49-F238E27FC236}">
                  <a16:creationId xmlns:a16="http://schemas.microsoft.com/office/drawing/2014/main" id="{00000000-0008-0000-0300-000049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" y="515"/>
              <a:ext cx="7" cy="0"/>
            </a:xfrm>
            <a:custGeom>
              <a:avLst/>
              <a:gdLst>
                <a:gd name="T0" fmla="*/ 0 w 7"/>
                <a:gd name="T1" fmla="*/ 0 w 7"/>
                <a:gd name="T2" fmla="*/ 6 w 7"/>
                <a:gd name="T3" fmla="*/ 7 w 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7" y="0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86" name="Line 2607">
              <a:extLst>
                <a:ext uri="{FF2B5EF4-FFF2-40B4-BE49-F238E27FC236}">
                  <a16:creationId xmlns:a16="http://schemas.microsoft.com/office/drawing/2014/main" id="{00000000-0008-0000-0300-00004A0000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9" y="514"/>
              <a:ext cx="1" cy="1"/>
            </a:xfrm>
            <a:prstGeom prst="line">
              <a:avLst/>
            </a:pr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87" name="Freeform 2608">
              <a:extLst>
                <a:ext uri="{FF2B5EF4-FFF2-40B4-BE49-F238E27FC236}">
                  <a16:creationId xmlns:a16="http://schemas.microsoft.com/office/drawing/2014/main" id="{00000000-0008-0000-0300-00004B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" y="479"/>
              <a:ext cx="6" cy="8"/>
            </a:xfrm>
            <a:custGeom>
              <a:avLst/>
              <a:gdLst>
                <a:gd name="T0" fmla="*/ 6 w 6"/>
                <a:gd name="T1" fmla="*/ 0 h 8"/>
                <a:gd name="T2" fmla="*/ 6 w 6"/>
                <a:gd name="T3" fmla="*/ 1 h 8"/>
                <a:gd name="T4" fmla="*/ 4 w 6"/>
                <a:gd name="T5" fmla="*/ 2 h 8"/>
                <a:gd name="T6" fmla="*/ 3 w 6"/>
                <a:gd name="T7" fmla="*/ 3 h 8"/>
                <a:gd name="T8" fmla="*/ 2 w 6"/>
                <a:gd name="T9" fmla="*/ 5 h 8"/>
                <a:gd name="T10" fmla="*/ 2 w 6"/>
                <a:gd name="T11" fmla="*/ 6 h 8"/>
                <a:gd name="T12" fmla="*/ 1 w 6"/>
                <a:gd name="T13" fmla="*/ 7 h 8"/>
                <a:gd name="T14" fmla="*/ 1 w 6"/>
                <a:gd name="T15" fmla="*/ 7 h 8"/>
                <a:gd name="T16" fmla="*/ 0 w 6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6" y="0"/>
                  </a:moveTo>
                  <a:lnTo>
                    <a:pt x="6" y="1"/>
                  </a:lnTo>
                  <a:lnTo>
                    <a:pt x="4" y="2"/>
                  </a:lnTo>
                  <a:lnTo>
                    <a:pt x="3" y="3"/>
                  </a:lnTo>
                  <a:lnTo>
                    <a:pt x="2" y="5"/>
                  </a:lnTo>
                  <a:lnTo>
                    <a:pt x="2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8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88" name="Freeform 2609">
              <a:extLst>
                <a:ext uri="{FF2B5EF4-FFF2-40B4-BE49-F238E27FC236}">
                  <a16:creationId xmlns:a16="http://schemas.microsoft.com/office/drawing/2014/main" id="{00000000-0008-0000-0300-00004C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" y="485"/>
              <a:ext cx="5" cy="3"/>
            </a:xfrm>
            <a:custGeom>
              <a:avLst/>
              <a:gdLst>
                <a:gd name="T0" fmla="*/ 0 w 5"/>
                <a:gd name="T1" fmla="*/ 3 h 3"/>
                <a:gd name="T2" fmla="*/ 1 w 5"/>
                <a:gd name="T3" fmla="*/ 3 h 3"/>
                <a:gd name="T4" fmla="*/ 1 w 5"/>
                <a:gd name="T5" fmla="*/ 3 h 3"/>
                <a:gd name="T6" fmla="*/ 4 w 5"/>
                <a:gd name="T7" fmla="*/ 2 h 3"/>
                <a:gd name="T8" fmla="*/ 4 w 5"/>
                <a:gd name="T9" fmla="*/ 1 h 3"/>
                <a:gd name="T10" fmla="*/ 5 w 5"/>
                <a:gd name="T11" fmla="*/ 1 h 3"/>
                <a:gd name="T12" fmla="*/ 4 w 5"/>
                <a:gd name="T13" fmla="*/ 0 h 3"/>
                <a:gd name="T14" fmla="*/ 3 w 5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89" name="Line 2610">
              <a:extLst>
                <a:ext uri="{FF2B5EF4-FFF2-40B4-BE49-F238E27FC236}">
                  <a16:creationId xmlns:a16="http://schemas.microsoft.com/office/drawing/2014/main" id="{00000000-0008-0000-0300-00004D0000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4" y="485"/>
              <a:ext cx="0" cy="0"/>
            </a:xfrm>
            <a:prstGeom prst="line">
              <a:avLst/>
            </a:pr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90" name="Freeform 2611">
              <a:extLst>
                <a:ext uri="{FF2B5EF4-FFF2-40B4-BE49-F238E27FC236}">
                  <a16:creationId xmlns:a16="http://schemas.microsoft.com/office/drawing/2014/main" id="{00000000-0008-0000-0300-00004E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" y="479"/>
              <a:ext cx="2" cy="2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1 h 2"/>
                <a:gd name="T4" fmla="*/ 2 w 2"/>
                <a:gd name="T5" fmla="*/ 0 h 2"/>
                <a:gd name="T6" fmla="*/ 1 w 2"/>
                <a:gd name="T7" fmla="*/ 0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91" name="Freeform 2612">
              <a:extLst>
                <a:ext uri="{FF2B5EF4-FFF2-40B4-BE49-F238E27FC236}">
                  <a16:creationId xmlns:a16="http://schemas.microsoft.com/office/drawing/2014/main" id="{00000000-0008-0000-0300-00004F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" y="481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92" name="Freeform 2613">
              <a:extLst>
                <a:ext uri="{FF2B5EF4-FFF2-40B4-BE49-F238E27FC236}">
                  <a16:creationId xmlns:a16="http://schemas.microsoft.com/office/drawing/2014/main" id="{00000000-0008-0000-0300-000050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" y="487"/>
              <a:ext cx="12" cy="8"/>
            </a:xfrm>
            <a:custGeom>
              <a:avLst/>
              <a:gdLst>
                <a:gd name="T0" fmla="*/ 12 w 12"/>
                <a:gd name="T1" fmla="*/ 0 h 8"/>
                <a:gd name="T2" fmla="*/ 10 w 12"/>
                <a:gd name="T3" fmla="*/ 1 h 8"/>
                <a:gd name="T4" fmla="*/ 8 w 12"/>
                <a:gd name="T5" fmla="*/ 3 h 8"/>
                <a:gd name="T6" fmla="*/ 6 w 12"/>
                <a:gd name="T7" fmla="*/ 4 h 8"/>
                <a:gd name="T8" fmla="*/ 4 w 12"/>
                <a:gd name="T9" fmla="*/ 6 h 8"/>
                <a:gd name="T10" fmla="*/ 3 w 12"/>
                <a:gd name="T11" fmla="*/ 7 h 8"/>
                <a:gd name="T12" fmla="*/ 1 w 12"/>
                <a:gd name="T13" fmla="*/ 7 h 8"/>
                <a:gd name="T14" fmla="*/ 0 w 12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8">
                  <a:moveTo>
                    <a:pt x="12" y="0"/>
                  </a:moveTo>
                  <a:lnTo>
                    <a:pt x="10" y="1"/>
                  </a:lnTo>
                  <a:lnTo>
                    <a:pt x="8" y="3"/>
                  </a:lnTo>
                  <a:lnTo>
                    <a:pt x="6" y="4"/>
                  </a:lnTo>
                  <a:lnTo>
                    <a:pt x="4" y="6"/>
                  </a:lnTo>
                  <a:lnTo>
                    <a:pt x="3" y="7"/>
                  </a:lnTo>
                  <a:lnTo>
                    <a:pt x="1" y="7"/>
                  </a:lnTo>
                  <a:lnTo>
                    <a:pt x="0" y="8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93" name="Freeform 2614">
              <a:extLst>
                <a:ext uri="{FF2B5EF4-FFF2-40B4-BE49-F238E27FC236}">
                  <a16:creationId xmlns:a16="http://schemas.microsoft.com/office/drawing/2014/main" id="{00000000-0008-0000-0300-000051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" y="495"/>
              <a:ext cx="3" cy="2"/>
            </a:xfrm>
            <a:custGeom>
              <a:avLst/>
              <a:gdLst>
                <a:gd name="T0" fmla="*/ 3 w 3"/>
                <a:gd name="T1" fmla="*/ 0 h 2"/>
                <a:gd name="T2" fmla="*/ 2 w 3"/>
                <a:gd name="T3" fmla="*/ 0 h 2"/>
                <a:gd name="T4" fmla="*/ 0 w 3"/>
                <a:gd name="T5" fmla="*/ 1 h 2"/>
                <a:gd name="T6" fmla="*/ 0 w 3"/>
                <a:gd name="T7" fmla="*/ 2 h 2"/>
                <a:gd name="T8" fmla="*/ 0 w 3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94" name="Freeform 2615">
              <a:extLst>
                <a:ext uri="{FF2B5EF4-FFF2-40B4-BE49-F238E27FC236}">
                  <a16:creationId xmlns:a16="http://schemas.microsoft.com/office/drawing/2014/main" id="{00000000-0008-0000-0300-000052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" y="216"/>
              <a:ext cx="2" cy="2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1"/>
                  </a:lnTo>
                  <a:lnTo>
                    <a:pt x="2" y="2"/>
                  </a:lnTo>
                  <a:lnTo>
                    <a:pt x="2" y="2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95" name="Freeform 2616">
              <a:extLst>
                <a:ext uri="{FF2B5EF4-FFF2-40B4-BE49-F238E27FC236}">
                  <a16:creationId xmlns:a16="http://schemas.microsoft.com/office/drawing/2014/main" id="{00000000-0008-0000-0300-000053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" y="217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1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96" name="Freeform 2617">
              <a:extLst>
                <a:ext uri="{FF2B5EF4-FFF2-40B4-BE49-F238E27FC236}">
                  <a16:creationId xmlns:a16="http://schemas.microsoft.com/office/drawing/2014/main" id="{00000000-0008-0000-0300-000054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" y="218"/>
              <a:ext cx="6" cy="2"/>
            </a:xfrm>
            <a:custGeom>
              <a:avLst/>
              <a:gdLst>
                <a:gd name="T0" fmla="*/ 0 w 6"/>
                <a:gd name="T1" fmla="*/ 1 h 2"/>
                <a:gd name="T2" fmla="*/ 2 w 6"/>
                <a:gd name="T3" fmla="*/ 2 h 2"/>
                <a:gd name="T4" fmla="*/ 3 w 6"/>
                <a:gd name="T5" fmla="*/ 1 h 2"/>
                <a:gd name="T6" fmla="*/ 2 w 6"/>
                <a:gd name="T7" fmla="*/ 0 h 2"/>
                <a:gd name="T8" fmla="*/ 4 w 6"/>
                <a:gd name="T9" fmla="*/ 0 h 2"/>
                <a:gd name="T10" fmla="*/ 4 w 6"/>
                <a:gd name="T11" fmla="*/ 1 h 2"/>
                <a:gd name="T12" fmla="*/ 5 w 6"/>
                <a:gd name="T13" fmla="*/ 1 h 2"/>
                <a:gd name="T14" fmla="*/ 6 w 6"/>
                <a:gd name="T15" fmla="*/ 1 h 2"/>
                <a:gd name="T16" fmla="*/ 6 w 6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2">
                  <a:moveTo>
                    <a:pt x="0" y="1"/>
                  </a:moveTo>
                  <a:lnTo>
                    <a:pt x="2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97" name="Freeform 2618">
              <a:extLst>
                <a:ext uri="{FF2B5EF4-FFF2-40B4-BE49-F238E27FC236}">
                  <a16:creationId xmlns:a16="http://schemas.microsoft.com/office/drawing/2014/main" id="{00000000-0008-0000-0300-000055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" y="221"/>
              <a:ext cx="6" cy="3"/>
            </a:xfrm>
            <a:custGeom>
              <a:avLst/>
              <a:gdLst>
                <a:gd name="T0" fmla="*/ 6 w 6"/>
                <a:gd name="T1" fmla="*/ 2 h 3"/>
                <a:gd name="T2" fmla="*/ 5 w 6"/>
                <a:gd name="T3" fmla="*/ 1 h 3"/>
                <a:gd name="T4" fmla="*/ 5 w 6"/>
                <a:gd name="T5" fmla="*/ 0 h 3"/>
                <a:gd name="T6" fmla="*/ 4 w 6"/>
                <a:gd name="T7" fmla="*/ 0 h 3"/>
                <a:gd name="T8" fmla="*/ 3 w 6"/>
                <a:gd name="T9" fmla="*/ 0 h 3"/>
                <a:gd name="T10" fmla="*/ 3 w 6"/>
                <a:gd name="T11" fmla="*/ 1 h 3"/>
                <a:gd name="T12" fmla="*/ 3 w 6"/>
                <a:gd name="T13" fmla="*/ 2 h 3"/>
                <a:gd name="T14" fmla="*/ 3 w 6"/>
                <a:gd name="T15" fmla="*/ 2 h 3"/>
                <a:gd name="T16" fmla="*/ 2 w 6"/>
                <a:gd name="T17" fmla="*/ 3 h 3"/>
                <a:gd name="T18" fmla="*/ 2 w 6"/>
                <a:gd name="T19" fmla="*/ 3 h 3"/>
                <a:gd name="T20" fmla="*/ 0 w 6"/>
                <a:gd name="T2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3">
                  <a:moveTo>
                    <a:pt x="6" y="2"/>
                  </a:move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1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98" name="Freeform 2619">
              <a:extLst>
                <a:ext uri="{FF2B5EF4-FFF2-40B4-BE49-F238E27FC236}">
                  <a16:creationId xmlns:a16="http://schemas.microsoft.com/office/drawing/2014/main" id="{00000000-0008-0000-0300-000056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" y="563"/>
              <a:ext cx="4" cy="6"/>
            </a:xfrm>
            <a:custGeom>
              <a:avLst/>
              <a:gdLst>
                <a:gd name="T0" fmla="*/ 2 w 4"/>
                <a:gd name="T1" fmla="*/ 6 h 6"/>
                <a:gd name="T2" fmla="*/ 3 w 4"/>
                <a:gd name="T3" fmla="*/ 5 h 6"/>
                <a:gd name="T4" fmla="*/ 3 w 4"/>
                <a:gd name="T5" fmla="*/ 5 h 6"/>
                <a:gd name="T6" fmla="*/ 4 w 4"/>
                <a:gd name="T7" fmla="*/ 0 h 6"/>
                <a:gd name="T8" fmla="*/ 2 w 4"/>
                <a:gd name="T9" fmla="*/ 0 h 6"/>
                <a:gd name="T10" fmla="*/ 2 w 4"/>
                <a:gd name="T11" fmla="*/ 1 h 6"/>
                <a:gd name="T12" fmla="*/ 0 w 4"/>
                <a:gd name="T13" fmla="*/ 1 h 6"/>
                <a:gd name="T14" fmla="*/ 0 w 4"/>
                <a:gd name="T15" fmla="*/ 2 h 6"/>
                <a:gd name="T16" fmla="*/ 2 w 4"/>
                <a:gd name="T17" fmla="*/ 2 h 6"/>
                <a:gd name="T18" fmla="*/ 2 w 4"/>
                <a:gd name="T19" fmla="*/ 4 h 6"/>
                <a:gd name="T20" fmla="*/ 2 w 4"/>
                <a:gd name="T21" fmla="*/ 5 h 6"/>
                <a:gd name="T22" fmla="*/ 2 w 4"/>
                <a:gd name="T2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6">
                  <a:moveTo>
                    <a:pt x="2" y="6"/>
                  </a:moveTo>
                  <a:lnTo>
                    <a:pt x="3" y="5"/>
                  </a:lnTo>
                  <a:lnTo>
                    <a:pt x="3" y="5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99" name="Freeform 2620">
              <a:extLst>
                <a:ext uri="{FF2B5EF4-FFF2-40B4-BE49-F238E27FC236}">
                  <a16:creationId xmlns:a16="http://schemas.microsoft.com/office/drawing/2014/main" id="{00000000-0008-0000-0300-000057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" y="570"/>
              <a:ext cx="10" cy="4"/>
            </a:xfrm>
            <a:custGeom>
              <a:avLst/>
              <a:gdLst>
                <a:gd name="T0" fmla="*/ 10 w 10"/>
                <a:gd name="T1" fmla="*/ 4 h 4"/>
                <a:gd name="T2" fmla="*/ 9 w 10"/>
                <a:gd name="T3" fmla="*/ 4 h 4"/>
                <a:gd name="T4" fmla="*/ 9 w 10"/>
                <a:gd name="T5" fmla="*/ 2 h 4"/>
                <a:gd name="T6" fmla="*/ 5 w 10"/>
                <a:gd name="T7" fmla="*/ 2 h 4"/>
                <a:gd name="T8" fmla="*/ 4 w 10"/>
                <a:gd name="T9" fmla="*/ 2 h 4"/>
                <a:gd name="T10" fmla="*/ 3 w 10"/>
                <a:gd name="T11" fmla="*/ 2 h 4"/>
                <a:gd name="T12" fmla="*/ 0 w 10"/>
                <a:gd name="T13" fmla="*/ 1 h 4"/>
                <a:gd name="T14" fmla="*/ 1 w 10"/>
                <a:gd name="T15" fmla="*/ 0 h 4"/>
                <a:gd name="T16" fmla="*/ 4 w 10"/>
                <a:gd name="T17" fmla="*/ 0 h 4"/>
                <a:gd name="T18" fmla="*/ 5 w 10"/>
                <a:gd name="T19" fmla="*/ 0 h 4"/>
                <a:gd name="T20" fmla="*/ 8 w 10"/>
                <a:gd name="T21" fmla="*/ 1 h 4"/>
                <a:gd name="T22" fmla="*/ 9 w 10"/>
                <a:gd name="T2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4">
                  <a:moveTo>
                    <a:pt x="10" y="4"/>
                  </a:moveTo>
                  <a:lnTo>
                    <a:pt x="9" y="4"/>
                  </a:lnTo>
                  <a:lnTo>
                    <a:pt x="9" y="2"/>
                  </a:lnTo>
                  <a:lnTo>
                    <a:pt x="5" y="2"/>
                  </a:lnTo>
                  <a:lnTo>
                    <a:pt x="4" y="2"/>
                  </a:lnTo>
                  <a:lnTo>
                    <a:pt x="3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8" y="1"/>
                  </a:lnTo>
                  <a:lnTo>
                    <a:pt x="9" y="1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700" name="Freeform 2621">
              <a:extLst>
                <a:ext uri="{FF2B5EF4-FFF2-40B4-BE49-F238E27FC236}">
                  <a16:creationId xmlns:a16="http://schemas.microsoft.com/office/drawing/2014/main" id="{00000000-0008-0000-0300-000058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" y="693"/>
              <a:ext cx="5" cy="13"/>
            </a:xfrm>
            <a:custGeom>
              <a:avLst/>
              <a:gdLst>
                <a:gd name="T0" fmla="*/ 1 w 5"/>
                <a:gd name="T1" fmla="*/ 12 h 13"/>
                <a:gd name="T2" fmla="*/ 2 w 5"/>
                <a:gd name="T3" fmla="*/ 12 h 13"/>
                <a:gd name="T4" fmla="*/ 3 w 5"/>
                <a:gd name="T5" fmla="*/ 13 h 13"/>
                <a:gd name="T6" fmla="*/ 3 w 5"/>
                <a:gd name="T7" fmla="*/ 13 h 13"/>
                <a:gd name="T8" fmla="*/ 4 w 5"/>
                <a:gd name="T9" fmla="*/ 13 h 13"/>
                <a:gd name="T10" fmla="*/ 4 w 5"/>
                <a:gd name="T11" fmla="*/ 13 h 13"/>
                <a:gd name="T12" fmla="*/ 4 w 5"/>
                <a:gd name="T13" fmla="*/ 12 h 13"/>
                <a:gd name="T14" fmla="*/ 5 w 5"/>
                <a:gd name="T15" fmla="*/ 11 h 13"/>
                <a:gd name="T16" fmla="*/ 4 w 5"/>
                <a:gd name="T17" fmla="*/ 11 h 13"/>
                <a:gd name="T18" fmla="*/ 3 w 5"/>
                <a:gd name="T19" fmla="*/ 11 h 13"/>
                <a:gd name="T20" fmla="*/ 2 w 5"/>
                <a:gd name="T21" fmla="*/ 11 h 13"/>
                <a:gd name="T22" fmla="*/ 1 w 5"/>
                <a:gd name="T23" fmla="*/ 10 h 13"/>
                <a:gd name="T24" fmla="*/ 0 w 5"/>
                <a:gd name="T25" fmla="*/ 10 h 13"/>
                <a:gd name="T26" fmla="*/ 0 w 5"/>
                <a:gd name="T27" fmla="*/ 9 h 13"/>
                <a:gd name="T28" fmla="*/ 0 w 5"/>
                <a:gd name="T29" fmla="*/ 8 h 13"/>
                <a:gd name="T30" fmla="*/ 1 w 5"/>
                <a:gd name="T31" fmla="*/ 7 h 13"/>
                <a:gd name="T32" fmla="*/ 2 w 5"/>
                <a:gd name="T33" fmla="*/ 7 h 13"/>
                <a:gd name="T34" fmla="*/ 3 w 5"/>
                <a:gd name="T35" fmla="*/ 8 h 13"/>
                <a:gd name="T36" fmla="*/ 5 w 5"/>
                <a:gd name="T37" fmla="*/ 7 h 13"/>
                <a:gd name="T38" fmla="*/ 4 w 5"/>
                <a:gd name="T39" fmla="*/ 6 h 13"/>
                <a:gd name="T40" fmla="*/ 4 w 5"/>
                <a:gd name="T41" fmla="*/ 6 h 13"/>
                <a:gd name="T42" fmla="*/ 4 w 5"/>
                <a:gd name="T43" fmla="*/ 4 h 13"/>
                <a:gd name="T44" fmla="*/ 4 w 5"/>
                <a:gd name="T45" fmla="*/ 3 h 13"/>
                <a:gd name="T46" fmla="*/ 4 w 5"/>
                <a:gd name="T47" fmla="*/ 1 h 13"/>
                <a:gd name="T48" fmla="*/ 4 w 5"/>
                <a:gd name="T49" fmla="*/ 0 h 13"/>
                <a:gd name="T50" fmla="*/ 4 w 5"/>
                <a:gd name="T5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" h="13">
                  <a:moveTo>
                    <a:pt x="1" y="12"/>
                  </a:moveTo>
                  <a:lnTo>
                    <a:pt x="2" y="12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1" y="7"/>
                  </a:lnTo>
                  <a:lnTo>
                    <a:pt x="2" y="7"/>
                  </a:lnTo>
                  <a:lnTo>
                    <a:pt x="3" y="8"/>
                  </a:lnTo>
                  <a:lnTo>
                    <a:pt x="5" y="7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0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701" name="Freeform 2622">
              <a:extLst>
                <a:ext uri="{FF2B5EF4-FFF2-40B4-BE49-F238E27FC236}">
                  <a16:creationId xmlns:a16="http://schemas.microsoft.com/office/drawing/2014/main" id="{00000000-0008-0000-0300-000059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" y="694"/>
              <a:ext cx="7" cy="20"/>
            </a:xfrm>
            <a:custGeom>
              <a:avLst/>
              <a:gdLst>
                <a:gd name="T0" fmla="*/ 4 w 7"/>
                <a:gd name="T1" fmla="*/ 20 h 20"/>
                <a:gd name="T2" fmla="*/ 6 w 7"/>
                <a:gd name="T3" fmla="*/ 17 h 20"/>
                <a:gd name="T4" fmla="*/ 5 w 7"/>
                <a:gd name="T5" fmla="*/ 14 h 20"/>
                <a:gd name="T6" fmla="*/ 4 w 7"/>
                <a:gd name="T7" fmla="*/ 14 h 20"/>
                <a:gd name="T8" fmla="*/ 4 w 7"/>
                <a:gd name="T9" fmla="*/ 13 h 20"/>
                <a:gd name="T10" fmla="*/ 4 w 7"/>
                <a:gd name="T11" fmla="*/ 13 h 20"/>
                <a:gd name="T12" fmla="*/ 5 w 7"/>
                <a:gd name="T13" fmla="*/ 13 h 20"/>
                <a:gd name="T14" fmla="*/ 6 w 7"/>
                <a:gd name="T15" fmla="*/ 12 h 20"/>
                <a:gd name="T16" fmla="*/ 6 w 7"/>
                <a:gd name="T17" fmla="*/ 11 h 20"/>
                <a:gd name="T18" fmla="*/ 6 w 7"/>
                <a:gd name="T19" fmla="*/ 10 h 20"/>
                <a:gd name="T20" fmla="*/ 7 w 7"/>
                <a:gd name="T21" fmla="*/ 9 h 20"/>
                <a:gd name="T22" fmla="*/ 7 w 7"/>
                <a:gd name="T23" fmla="*/ 7 h 20"/>
                <a:gd name="T24" fmla="*/ 6 w 7"/>
                <a:gd name="T25" fmla="*/ 7 h 20"/>
                <a:gd name="T26" fmla="*/ 4 w 7"/>
                <a:gd name="T27" fmla="*/ 6 h 20"/>
                <a:gd name="T28" fmla="*/ 3 w 7"/>
                <a:gd name="T29" fmla="*/ 2 h 20"/>
                <a:gd name="T30" fmla="*/ 2 w 7"/>
                <a:gd name="T31" fmla="*/ 1 h 20"/>
                <a:gd name="T32" fmla="*/ 2 w 7"/>
                <a:gd name="T33" fmla="*/ 1 h 20"/>
                <a:gd name="T34" fmla="*/ 2 w 7"/>
                <a:gd name="T35" fmla="*/ 0 h 20"/>
                <a:gd name="T36" fmla="*/ 1 w 7"/>
                <a:gd name="T37" fmla="*/ 1 h 20"/>
                <a:gd name="T38" fmla="*/ 1 w 7"/>
                <a:gd name="T39" fmla="*/ 4 h 20"/>
                <a:gd name="T40" fmla="*/ 1 w 7"/>
                <a:gd name="T41" fmla="*/ 7 h 20"/>
                <a:gd name="T42" fmla="*/ 2 w 7"/>
                <a:gd name="T43" fmla="*/ 11 h 20"/>
                <a:gd name="T44" fmla="*/ 0 w 7"/>
                <a:gd name="T45" fmla="*/ 11 h 20"/>
                <a:gd name="T46" fmla="*/ 0 w 7"/>
                <a:gd name="T47" fmla="*/ 15 h 20"/>
                <a:gd name="T48" fmla="*/ 2 w 7"/>
                <a:gd name="T49" fmla="*/ 17 h 20"/>
                <a:gd name="T50" fmla="*/ 3 w 7"/>
                <a:gd name="T51" fmla="*/ 16 h 20"/>
                <a:gd name="T52" fmla="*/ 3 w 7"/>
                <a:gd name="T53" fmla="*/ 19 h 20"/>
                <a:gd name="T54" fmla="*/ 4 w 7"/>
                <a:gd name="T5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" h="20">
                  <a:moveTo>
                    <a:pt x="4" y="20"/>
                  </a:moveTo>
                  <a:lnTo>
                    <a:pt x="6" y="17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5" y="13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7" y="9"/>
                  </a:lnTo>
                  <a:lnTo>
                    <a:pt x="7" y="7"/>
                  </a:lnTo>
                  <a:lnTo>
                    <a:pt x="6" y="7"/>
                  </a:lnTo>
                  <a:lnTo>
                    <a:pt x="4" y="6"/>
                  </a:lnTo>
                  <a:lnTo>
                    <a:pt x="3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4"/>
                  </a:lnTo>
                  <a:lnTo>
                    <a:pt x="1" y="7"/>
                  </a:lnTo>
                  <a:lnTo>
                    <a:pt x="2" y="11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2" y="17"/>
                  </a:lnTo>
                  <a:lnTo>
                    <a:pt x="3" y="16"/>
                  </a:lnTo>
                  <a:lnTo>
                    <a:pt x="3" y="19"/>
                  </a:lnTo>
                  <a:lnTo>
                    <a:pt x="4" y="20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702" name="Freeform 2623">
              <a:extLst>
                <a:ext uri="{FF2B5EF4-FFF2-40B4-BE49-F238E27FC236}">
                  <a16:creationId xmlns:a16="http://schemas.microsoft.com/office/drawing/2014/main" id="{00000000-0008-0000-0300-00005A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" y="789"/>
              <a:ext cx="20" cy="48"/>
            </a:xfrm>
            <a:custGeom>
              <a:avLst/>
              <a:gdLst>
                <a:gd name="T0" fmla="*/ 20 w 20"/>
                <a:gd name="T1" fmla="*/ 48 h 48"/>
                <a:gd name="T2" fmla="*/ 19 w 20"/>
                <a:gd name="T3" fmla="*/ 47 h 48"/>
                <a:gd name="T4" fmla="*/ 17 w 20"/>
                <a:gd name="T5" fmla="*/ 46 h 48"/>
                <a:gd name="T6" fmla="*/ 15 w 20"/>
                <a:gd name="T7" fmla="*/ 45 h 48"/>
                <a:gd name="T8" fmla="*/ 15 w 20"/>
                <a:gd name="T9" fmla="*/ 44 h 48"/>
                <a:gd name="T10" fmla="*/ 14 w 20"/>
                <a:gd name="T11" fmla="*/ 42 h 48"/>
                <a:gd name="T12" fmla="*/ 14 w 20"/>
                <a:gd name="T13" fmla="*/ 39 h 48"/>
                <a:gd name="T14" fmla="*/ 14 w 20"/>
                <a:gd name="T15" fmla="*/ 39 h 48"/>
                <a:gd name="T16" fmla="*/ 14 w 20"/>
                <a:gd name="T17" fmla="*/ 38 h 48"/>
                <a:gd name="T18" fmla="*/ 13 w 20"/>
                <a:gd name="T19" fmla="*/ 38 h 48"/>
                <a:gd name="T20" fmla="*/ 12 w 20"/>
                <a:gd name="T21" fmla="*/ 38 h 48"/>
                <a:gd name="T22" fmla="*/ 11 w 20"/>
                <a:gd name="T23" fmla="*/ 38 h 48"/>
                <a:gd name="T24" fmla="*/ 10 w 20"/>
                <a:gd name="T25" fmla="*/ 38 h 48"/>
                <a:gd name="T26" fmla="*/ 9 w 20"/>
                <a:gd name="T27" fmla="*/ 37 h 48"/>
                <a:gd name="T28" fmla="*/ 8 w 20"/>
                <a:gd name="T29" fmla="*/ 37 h 48"/>
                <a:gd name="T30" fmla="*/ 7 w 20"/>
                <a:gd name="T31" fmla="*/ 36 h 48"/>
                <a:gd name="T32" fmla="*/ 8 w 20"/>
                <a:gd name="T33" fmla="*/ 34 h 48"/>
                <a:gd name="T34" fmla="*/ 6 w 20"/>
                <a:gd name="T35" fmla="*/ 33 h 48"/>
                <a:gd name="T36" fmla="*/ 4 w 20"/>
                <a:gd name="T37" fmla="*/ 32 h 48"/>
                <a:gd name="T38" fmla="*/ 3 w 20"/>
                <a:gd name="T39" fmla="*/ 32 h 48"/>
                <a:gd name="T40" fmla="*/ 3 w 20"/>
                <a:gd name="T41" fmla="*/ 31 h 48"/>
                <a:gd name="T42" fmla="*/ 2 w 20"/>
                <a:gd name="T43" fmla="*/ 29 h 48"/>
                <a:gd name="T44" fmla="*/ 2 w 20"/>
                <a:gd name="T45" fmla="*/ 27 h 48"/>
                <a:gd name="T46" fmla="*/ 1 w 20"/>
                <a:gd name="T47" fmla="*/ 24 h 48"/>
                <a:gd name="T48" fmla="*/ 0 w 20"/>
                <a:gd name="T49" fmla="*/ 23 h 48"/>
                <a:gd name="T50" fmla="*/ 0 w 20"/>
                <a:gd name="T51" fmla="*/ 22 h 48"/>
                <a:gd name="T52" fmla="*/ 0 w 20"/>
                <a:gd name="T53" fmla="*/ 20 h 48"/>
                <a:gd name="T54" fmla="*/ 0 w 20"/>
                <a:gd name="T55" fmla="*/ 18 h 48"/>
                <a:gd name="T56" fmla="*/ 2 w 20"/>
                <a:gd name="T57" fmla="*/ 15 h 48"/>
                <a:gd name="T58" fmla="*/ 2 w 20"/>
                <a:gd name="T59" fmla="*/ 13 h 48"/>
                <a:gd name="T60" fmla="*/ 2 w 20"/>
                <a:gd name="T61" fmla="*/ 13 h 48"/>
                <a:gd name="T62" fmla="*/ 3 w 20"/>
                <a:gd name="T63" fmla="*/ 10 h 48"/>
                <a:gd name="T64" fmla="*/ 4 w 20"/>
                <a:gd name="T65" fmla="*/ 9 h 48"/>
                <a:gd name="T66" fmla="*/ 4 w 20"/>
                <a:gd name="T67" fmla="*/ 7 h 48"/>
                <a:gd name="T68" fmla="*/ 4 w 20"/>
                <a:gd name="T69" fmla="*/ 6 h 48"/>
                <a:gd name="T70" fmla="*/ 4 w 20"/>
                <a:gd name="T71" fmla="*/ 6 h 48"/>
                <a:gd name="T72" fmla="*/ 5 w 20"/>
                <a:gd name="T73" fmla="*/ 7 h 48"/>
                <a:gd name="T74" fmla="*/ 6 w 20"/>
                <a:gd name="T75" fmla="*/ 8 h 48"/>
                <a:gd name="T76" fmla="*/ 7 w 20"/>
                <a:gd name="T77" fmla="*/ 7 h 48"/>
                <a:gd name="T78" fmla="*/ 7 w 20"/>
                <a:gd name="T79" fmla="*/ 7 h 48"/>
                <a:gd name="T80" fmla="*/ 6 w 20"/>
                <a:gd name="T81" fmla="*/ 7 h 48"/>
                <a:gd name="T82" fmla="*/ 6 w 20"/>
                <a:gd name="T83" fmla="*/ 6 h 48"/>
                <a:gd name="T84" fmla="*/ 5 w 20"/>
                <a:gd name="T85" fmla="*/ 5 h 48"/>
                <a:gd name="T86" fmla="*/ 5 w 20"/>
                <a:gd name="T87" fmla="*/ 5 h 48"/>
                <a:gd name="T88" fmla="*/ 5 w 20"/>
                <a:gd name="T89" fmla="*/ 5 h 48"/>
                <a:gd name="T90" fmla="*/ 5 w 20"/>
                <a:gd name="T91" fmla="*/ 4 h 48"/>
                <a:gd name="T92" fmla="*/ 5 w 20"/>
                <a:gd name="T93" fmla="*/ 3 h 48"/>
                <a:gd name="T94" fmla="*/ 5 w 20"/>
                <a:gd name="T95" fmla="*/ 0 h 48"/>
                <a:gd name="T96" fmla="*/ 6 w 20"/>
                <a:gd name="T97" fmla="*/ 1 h 48"/>
                <a:gd name="T98" fmla="*/ 7 w 20"/>
                <a:gd name="T99" fmla="*/ 1 h 48"/>
                <a:gd name="T100" fmla="*/ 7 w 20"/>
                <a:gd name="T101" fmla="*/ 1 h 48"/>
                <a:gd name="T102" fmla="*/ 8 w 20"/>
                <a:gd name="T103" fmla="*/ 2 h 48"/>
                <a:gd name="T104" fmla="*/ 8 w 20"/>
                <a:gd name="T105" fmla="*/ 3 h 48"/>
                <a:gd name="T106" fmla="*/ 9 w 20"/>
                <a:gd name="T107" fmla="*/ 5 h 48"/>
                <a:gd name="T108" fmla="*/ 10 w 20"/>
                <a:gd name="T109" fmla="*/ 5 h 48"/>
                <a:gd name="T110" fmla="*/ 10 w 20"/>
                <a:gd name="T111" fmla="*/ 5 h 48"/>
                <a:gd name="T112" fmla="*/ 10 w 20"/>
                <a:gd name="T113" fmla="*/ 6 h 48"/>
                <a:gd name="T114" fmla="*/ 10 w 20"/>
                <a:gd name="T115" fmla="*/ 7 h 48"/>
                <a:gd name="T116" fmla="*/ 9 w 20"/>
                <a:gd name="T117" fmla="*/ 10 h 48"/>
                <a:gd name="T118" fmla="*/ 10 w 20"/>
                <a:gd name="T119" fmla="*/ 11 h 48"/>
                <a:gd name="T120" fmla="*/ 11 w 20"/>
                <a:gd name="T121" fmla="*/ 8 h 48"/>
                <a:gd name="T122" fmla="*/ 13 w 20"/>
                <a:gd name="T123" fmla="*/ 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" h="48">
                  <a:moveTo>
                    <a:pt x="20" y="48"/>
                  </a:moveTo>
                  <a:lnTo>
                    <a:pt x="19" y="47"/>
                  </a:lnTo>
                  <a:lnTo>
                    <a:pt x="17" y="46"/>
                  </a:lnTo>
                  <a:lnTo>
                    <a:pt x="15" y="45"/>
                  </a:lnTo>
                  <a:lnTo>
                    <a:pt x="15" y="44"/>
                  </a:lnTo>
                  <a:lnTo>
                    <a:pt x="14" y="42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4" y="38"/>
                  </a:lnTo>
                  <a:lnTo>
                    <a:pt x="13" y="38"/>
                  </a:lnTo>
                  <a:lnTo>
                    <a:pt x="12" y="38"/>
                  </a:lnTo>
                  <a:lnTo>
                    <a:pt x="11" y="38"/>
                  </a:lnTo>
                  <a:lnTo>
                    <a:pt x="10" y="38"/>
                  </a:lnTo>
                  <a:lnTo>
                    <a:pt x="9" y="37"/>
                  </a:lnTo>
                  <a:lnTo>
                    <a:pt x="8" y="37"/>
                  </a:lnTo>
                  <a:lnTo>
                    <a:pt x="7" y="36"/>
                  </a:lnTo>
                  <a:lnTo>
                    <a:pt x="8" y="34"/>
                  </a:lnTo>
                  <a:lnTo>
                    <a:pt x="6" y="33"/>
                  </a:lnTo>
                  <a:lnTo>
                    <a:pt x="4" y="32"/>
                  </a:lnTo>
                  <a:lnTo>
                    <a:pt x="3" y="32"/>
                  </a:lnTo>
                  <a:lnTo>
                    <a:pt x="3" y="31"/>
                  </a:lnTo>
                  <a:lnTo>
                    <a:pt x="2" y="29"/>
                  </a:lnTo>
                  <a:lnTo>
                    <a:pt x="2" y="27"/>
                  </a:lnTo>
                  <a:lnTo>
                    <a:pt x="1" y="24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2" y="15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3" y="10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6"/>
                  </a:lnTo>
                  <a:lnTo>
                    <a:pt x="5" y="7"/>
                  </a:lnTo>
                  <a:lnTo>
                    <a:pt x="6" y="8"/>
                  </a:lnTo>
                  <a:lnTo>
                    <a:pt x="7" y="7"/>
                  </a:lnTo>
                  <a:lnTo>
                    <a:pt x="7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0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10" y="11"/>
                  </a:lnTo>
                  <a:lnTo>
                    <a:pt x="11" y="8"/>
                  </a:lnTo>
                  <a:lnTo>
                    <a:pt x="13" y="8"/>
                  </a:lnTo>
                </a:path>
              </a:pathLst>
            </a:custGeom>
            <a:noFill/>
            <a:ln w="0" cap="rnd">
              <a:solidFill>
                <a:srgbClr val="008E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703" name="Freeform 2624">
              <a:extLst>
                <a:ext uri="{FF2B5EF4-FFF2-40B4-BE49-F238E27FC236}">
                  <a16:creationId xmlns:a16="http://schemas.microsoft.com/office/drawing/2014/main" id="{00000000-0008-0000-0300-00005B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" y="113"/>
              <a:ext cx="368" cy="706"/>
            </a:xfrm>
            <a:custGeom>
              <a:avLst/>
              <a:gdLst>
                <a:gd name="T0" fmla="*/ 3 w 368"/>
                <a:gd name="T1" fmla="*/ 705 h 706"/>
                <a:gd name="T2" fmla="*/ 7 w 368"/>
                <a:gd name="T3" fmla="*/ 702 h 706"/>
                <a:gd name="T4" fmla="*/ 11 w 368"/>
                <a:gd name="T5" fmla="*/ 693 h 706"/>
                <a:gd name="T6" fmla="*/ 12 w 368"/>
                <a:gd name="T7" fmla="*/ 686 h 706"/>
                <a:gd name="T8" fmla="*/ 13 w 368"/>
                <a:gd name="T9" fmla="*/ 674 h 706"/>
                <a:gd name="T10" fmla="*/ 11 w 368"/>
                <a:gd name="T11" fmla="*/ 658 h 706"/>
                <a:gd name="T12" fmla="*/ 19 w 368"/>
                <a:gd name="T13" fmla="*/ 653 h 706"/>
                <a:gd name="T14" fmla="*/ 18 w 368"/>
                <a:gd name="T15" fmla="*/ 646 h 706"/>
                <a:gd name="T16" fmla="*/ 19 w 368"/>
                <a:gd name="T17" fmla="*/ 641 h 706"/>
                <a:gd name="T18" fmla="*/ 29 w 368"/>
                <a:gd name="T19" fmla="*/ 638 h 706"/>
                <a:gd name="T20" fmla="*/ 39 w 368"/>
                <a:gd name="T21" fmla="*/ 625 h 706"/>
                <a:gd name="T22" fmla="*/ 42 w 368"/>
                <a:gd name="T23" fmla="*/ 607 h 706"/>
                <a:gd name="T24" fmla="*/ 37 w 368"/>
                <a:gd name="T25" fmla="*/ 587 h 706"/>
                <a:gd name="T26" fmla="*/ 32 w 368"/>
                <a:gd name="T27" fmla="*/ 571 h 706"/>
                <a:gd name="T28" fmla="*/ 46 w 368"/>
                <a:gd name="T29" fmla="*/ 566 h 706"/>
                <a:gd name="T30" fmla="*/ 52 w 368"/>
                <a:gd name="T31" fmla="*/ 549 h 706"/>
                <a:gd name="T32" fmla="*/ 41 w 368"/>
                <a:gd name="T33" fmla="*/ 533 h 706"/>
                <a:gd name="T34" fmla="*/ 32 w 368"/>
                <a:gd name="T35" fmla="*/ 517 h 706"/>
                <a:gd name="T36" fmla="*/ 35 w 368"/>
                <a:gd name="T37" fmla="*/ 499 h 706"/>
                <a:gd name="T38" fmla="*/ 35 w 368"/>
                <a:gd name="T39" fmla="*/ 479 h 706"/>
                <a:gd name="T40" fmla="*/ 33 w 368"/>
                <a:gd name="T41" fmla="*/ 453 h 706"/>
                <a:gd name="T42" fmla="*/ 33 w 368"/>
                <a:gd name="T43" fmla="*/ 429 h 706"/>
                <a:gd name="T44" fmla="*/ 37 w 368"/>
                <a:gd name="T45" fmla="*/ 411 h 706"/>
                <a:gd name="T46" fmla="*/ 45 w 368"/>
                <a:gd name="T47" fmla="*/ 390 h 706"/>
                <a:gd name="T48" fmla="*/ 62 w 368"/>
                <a:gd name="T49" fmla="*/ 371 h 706"/>
                <a:gd name="T50" fmla="*/ 87 w 368"/>
                <a:gd name="T51" fmla="*/ 375 h 706"/>
                <a:gd name="T52" fmla="*/ 95 w 368"/>
                <a:gd name="T53" fmla="*/ 356 h 706"/>
                <a:gd name="T54" fmla="*/ 83 w 368"/>
                <a:gd name="T55" fmla="*/ 335 h 706"/>
                <a:gd name="T56" fmla="*/ 95 w 368"/>
                <a:gd name="T57" fmla="*/ 313 h 706"/>
                <a:gd name="T58" fmla="*/ 105 w 368"/>
                <a:gd name="T59" fmla="*/ 284 h 706"/>
                <a:gd name="T60" fmla="*/ 109 w 368"/>
                <a:gd name="T61" fmla="*/ 259 h 706"/>
                <a:gd name="T62" fmla="*/ 111 w 368"/>
                <a:gd name="T63" fmla="*/ 238 h 706"/>
                <a:gd name="T64" fmla="*/ 130 w 368"/>
                <a:gd name="T65" fmla="*/ 222 h 706"/>
                <a:gd name="T66" fmla="*/ 141 w 368"/>
                <a:gd name="T67" fmla="*/ 197 h 706"/>
                <a:gd name="T68" fmla="*/ 154 w 368"/>
                <a:gd name="T69" fmla="*/ 175 h 706"/>
                <a:gd name="T70" fmla="*/ 150 w 368"/>
                <a:gd name="T71" fmla="*/ 148 h 706"/>
                <a:gd name="T72" fmla="*/ 161 w 368"/>
                <a:gd name="T73" fmla="*/ 123 h 706"/>
                <a:gd name="T74" fmla="*/ 179 w 368"/>
                <a:gd name="T75" fmla="*/ 111 h 706"/>
                <a:gd name="T76" fmla="*/ 193 w 368"/>
                <a:gd name="T77" fmla="*/ 108 h 706"/>
                <a:gd name="T78" fmla="*/ 193 w 368"/>
                <a:gd name="T79" fmla="*/ 87 h 706"/>
                <a:gd name="T80" fmla="*/ 210 w 368"/>
                <a:gd name="T81" fmla="*/ 82 h 706"/>
                <a:gd name="T82" fmla="*/ 234 w 368"/>
                <a:gd name="T83" fmla="*/ 89 h 706"/>
                <a:gd name="T84" fmla="*/ 239 w 368"/>
                <a:gd name="T85" fmla="*/ 74 h 706"/>
                <a:gd name="T86" fmla="*/ 241 w 368"/>
                <a:gd name="T87" fmla="*/ 50 h 706"/>
                <a:gd name="T88" fmla="*/ 249 w 368"/>
                <a:gd name="T89" fmla="*/ 40 h 706"/>
                <a:gd name="T90" fmla="*/ 258 w 368"/>
                <a:gd name="T91" fmla="*/ 36 h 706"/>
                <a:gd name="T92" fmla="*/ 272 w 368"/>
                <a:gd name="T93" fmla="*/ 28 h 706"/>
                <a:gd name="T94" fmla="*/ 283 w 368"/>
                <a:gd name="T95" fmla="*/ 43 h 706"/>
                <a:gd name="T96" fmla="*/ 294 w 368"/>
                <a:gd name="T97" fmla="*/ 60 h 706"/>
                <a:gd name="T98" fmla="*/ 308 w 368"/>
                <a:gd name="T99" fmla="*/ 60 h 706"/>
                <a:gd name="T100" fmla="*/ 320 w 368"/>
                <a:gd name="T101" fmla="*/ 58 h 706"/>
                <a:gd name="T102" fmla="*/ 335 w 368"/>
                <a:gd name="T103" fmla="*/ 53 h 706"/>
                <a:gd name="T104" fmla="*/ 349 w 368"/>
                <a:gd name="T105" fmla="*/ 58 h 706"/>
                <a:gd name="T106" fmla="*/ 354 w 368"/>
                <a:gd name="T107" fmla="*/ 59 h 706"/>
                <a:gd name="T108" fmla="*/ 357 w 368"/>
                <a:gd name="T109" fmla="*/ 54 h 706"/>
                <a:gd name="T110" fmla="*/ 360 w 368"/>
                <a:gd name="T111" fmla="*/ 40 h 706"/>
                <a:gd name="T112" fmla="*/ 368 w 368"/>
                <a:gd name="T113" fmla="*/ 31 h 706"/>
                <a:gd name="T114" fmla="*/ 365 w 368"/>
                <a:gd name="T115" fmla="*/ 21 h 706"/>
                <a:gd name="T116" fmla="*/ 365 w 368"/>
                <a:gd name="T117" fmla="*/ 8 h 706"/>
                <a:gd name="T118" fmla="*/ 364 w 368"/>
                <a:gd name="T119" fmla="*/ 2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8" h="706">
                  <a:moveTo>
                    <a:pt x="0" y="698"/>
                  </a:moveTo>
                  <a:lnTo>
                    <a:pt x="0" y="699"/>
                  </a:lnTo>
                  <a:lnTo>
                    <a:pt x="0" y="699"/>
                  </a:lnTo>
                  <a:lnTo>
                    <a:pt x="0" y="699"/>
                  </a:lnTo>
                  <a:lnTo>
                    <a:pt x="0" y="700"/>
                  </a:lnTo>
                  <a:lnTo>
                    <a:pt x="0" y="701"/>
                  </a:lnTo>
                  <a:lnTo>
                    <a:pt x="0" y="701"/>
                  </a:lnTo>
                  <a:lnTo>
                    <a:pt x="0" y="702"/>
                  </a:lnTo>
                  <a:lnTo>
                    <a:pt x="0" y="703"/>
                  </a:lnTo>
                  <a:lnTo>
                    <a:pt x="0" y="705"/>
                  </a:lnTo>
                  <a:lnTo>
                    <a:pt x="1" y="705"/>
                  </a:lnTo>
                  <a:lnTo>
                    <a:pt x="1" y="705"/>
                  </a:lnTo>
                  <a:lnTo>
                    <a:pt x="2" y="705"/>
                  </a:lnTo>
                  <a:lnTo>
                    <a:pt x="2" y="706"/>
                  </a:lnTo>
                  <a:lnTo>
                    <a:pt x="3" y="706"/>
                  </a:lnTo>
                  <a:lnTo>
                    <a:pt x="3" y="705"/>
                  </a:lnTo>
                  <a:lnTo>
                    <a:pt x="3" y="705"/>
                  </a:lnTo>
                  <a:lnTo>
                    <a:pt x="3" y="705"/>
                  </a:lnTo>
                  <a:lnTo>
                    <a:pt x="3" y="704"/>
                  </a:lnTo>
                  <a:lnTo>
                    <a:pt x="4" y="704"/>
                  </a:lnTo>
                  <a:lnTo>
                    <a:pt x="4" y="705"/>
                  </a:lnTo>
                  <a:lnTo>
                    <a:pt x="4" y="704"/>
                  </a:lnTo>
                  <a:lnTo>
                    <a:pt x="4" y="705"/>
                  </a:lnTo>
                  <a:lnTo>
                    <a:pt x="5" y="705"/>
                  </a:lnTo>
                  <a:lnTo>
                    <a:pt x="5" y="705"/>
                  </a:lnTo>
                  <a:lnTo>
                    <a:pt x="5" y="705"/>
                  </a:lnTo>
                  <a:lnTo>
                    <a:pt x="5" y="704"/>
                  </a:lnTo>
                  <a:lnTo>
                    <a:pt x="5" y="704"/>
                  </a:lnTo>
                  <a:lnTo>
                    <a:pt x="6" y="704"/>
                  </a:lnTo>
                  <a:lnTo>
                    <a:pt x="6" y="704"/>
                  </a:lnTo>
                  <a:lnTo>
                    <a:pt x="6" y="704"/>
                  </a:lnTo>
                  <a:lnTo>
                    <a:pt x="7" y="704"/>
                  </a:lnTo>
                  <a:lnTo>
                    <a:pt x="7" y="702"/>
                  </a:lnTo>
                  <a:lnTo>
                    <a:pt x="7" y="702"/>
                  </a:lnTo>
                  <a:lnTo>
                    <a:pt x="8" y="702"/>
                  </a:lnTo>
                  <a:lnTo>
                    <a:pt x="8" y="702"/>
                  </a:lnTo>
                  <a:lnTo>
                    <a:pt x="8" y="701"/>
                  </a:lnTo>
                  <a:lnTo>
                    <a:pt x="8" y="701"/>
                  </a:lnTo>
                  <a:lnTo>
                    <a:pt x="8" y="699"/>
                  </a:lnTo>
                  <a:lnTo>
                    <a:pt x="8" y="699"/>
                  </a:lnTo>
                  <a:lnTo>
                    <a:pt x="8" y="699"/>
                  </a:lnTo>
                  <a:lnTo>
                    <a:pt x="8" y="699"/>
                  </a:lnTo>
                  <a:lnTo>
                    <a:pt x="8" y="698"/>
                  </a:lnTo>
                  <a:lnTo>
                    <a:pt x="8" y="698"/>
                  </a:lnTo>
                  <a:lnTo>
                    <a:pt x="9" y="697"/>
                  </a:lnTo>
                  <a:lnTo>
                    <a:pt x="9" y="697"/>
                  </a:lnTo>
                  <a:lnTo>
                    <a:pt x="9" y="696"/>
                  </a:lnTo>
                  <a:lnTo>
                    <a:pt x="9" y="695"/>
                  </a:lnTo>
                  <a:lnTo>
                    <a:pt x="10" y="695"/>
                  </a:lnTo>
                  <a:lnTo>
                    <a:pt x="10" y="694"/>
                  </a:lnTo>
                  <a:lnTo>
                    <a:pt x="11" y="693"/>
                  </a:lnTo>
                  <a:lnTo>
                    <a:pt x="11" y="692"/>
                  </a:lnTo>
                  <a:lnTo>
                    <a:pt x="11" y="692"/>
                  </a:lnTo>
                  <a:lnTo>
                    <a:pt x="12" y="691"/>
                  </a:lnTo>
                  <a:lnTo>
                    <a:pt x="11" y="691"/>
                  </a:lnTo>
                  <a:lnTo>
                    <a:pt x="11" y="691"/>
                  </a:lnTo>
                  <a:lnTo>
                    <a:pt x="11" y="691"/>
                  </a:lnTo>
                  <a:lnTo>
                    <a:pt x="11" y="690"/>
                  </a:lnTo>
                  <a:lnTo>
                    <a:pt x="11" y="690"/>
                  </a:lnTo>
                  <a:lnTo>
                    <a:pt x="12" y="689"/>
                  </a:lnTo>
                  <a:lnTo>
                    <a:pt x="12" y="689"/>
                  </a:lnTo>
                  <a:lnTo>
                    <a:pt x="12" y="689"/>
                  </a:lnTo>
                  <a:lnTo>
                    <a:pt x="12" y="688"/>
                  </a:lnTo>
                  <a:lnTo>
                    <a:pt x="12" y="688"/>
                  </a:lnTo>
                  <a:lnTo>
                    <a:pt x="12" y="687"/>
                  </a:lnTo>
                  <a:lnTo>
                    <a:pt x="12" y="687"/>
                  </a:lnTo>
                  <a:lnTo>
                    <a:pt x="12" y="687"/>
                  </a:lnTo>
                  <a:lnTo>
                    <a:pt x="12" y="686"/>
                  </a:lnTo>
                  <a:lnTo>
                    <a:pt x="12" y="685"/>
                  </a:lnTo>
                  <a:lnTo>
                    <a:pt x="12" y="685"/>
                  </a:lnTo>
                  <a:lnTo>
                    <a:pt x="12" y="684"/>
                  </a:lnTo>
                  <a:lnTo>
                    <a:pt x="13" y="683"/>
                  </a:lnTo>
                  <a:lnTo>
                    <a:pt x="13" y="683"/>
                  </a:lnTo>
                  <a:lnTo>
                    <a:pt x="13" y="683"/>
                  </a:lnTo>
                  <a:lnTo>
                    <a:pt x="14" y="683"/>
                  </a:lnTo>
                  <a:lnTo>
                    <a:pt x="14" y="683"/>
                  </a:lnTo>
                  <a:lnTo>
                    <a:pt x="14" y="681"/>
                  </a:lnTo>
                  <a:lnTo>
                    <a:pt x="14" y="679"/>
                  </a:lnTo>
                  <a:lnTo>
                    <a:pt x="14" y="678"/>
                  </a:lnTo>
                  <a:lnTo>
                    <a:pt x="14" y="678"/>
                  </a:lnTo>
                  <a:lnTo>
                    <a:pt x="14" y="676"/>
                  </a:lnTo>
                  <a:lnTo>
                    <a:pt x="14" y="676"/>
                  </a:lnTo>
                  <a:lnTo>
                    <a:pt x="13" y="675"/>
                  </a:lnTo>
                  <a:lnTo>
                    <a:pt x="13" y="674"/>
                  </a:lnTo>
                  <a:lnTo>
                    <a:pt x="13" y="674"/>
                  </a:lnTo>
                  <a:lnTo>
                    <a:pt x="13" y="673"/>
                  </a:lnTo>
                  <a:lnTo>
                    <a:pt x="12" y="672"/>
                  </a:lnTo>
                  <a:lnTo>
                    <a:pt x="12" y="671"/>
                  </a:lnTo>
                  <a:lnTo>
                    <a:pt x="12" y="670"/>
                  </a:lnTo>
                  <a:lnTo>
                    <a:pt x="12" y="668"/>
                  </a:lnTo>
                  <a:lnTo>
                    <a:pt x="12" y="667"/>
                  </a:lnTo>
                  <a:lnTo>
                    <a:pt x="12" y="666"/>
                  </a:lnTo>
                  <a:lnTo>
                    <a:pt x="12" y="666"/>
                  </a:lnTo>
                  <a:lnTo>
                    <a:pt x="11" y="665"/>
                  </a:lnTo>
                  <a:lnTo>
                    <a:pt x="11" y="663"/>
                  </a:lnTo>
                  <a:lnTo>
                    <a:pt x="10" y="661"/>
                  </a:lnTo>
                  <a:lnTo>
                    <a:pt x="10" y="661"/>
                  </a:lnTo>
                  <a:lnTo>
                    <a:pt x="10" y="660"/>
                  </a:lnTo>
                  <a:lnTo>
                    <a:pt x="10" y="659"/>
                  </a:lnTo>
                  <a:lnTo>
                    <a:pt x="10" y="659"/>
                  </a:lnTo>
                  <a:lnTo>
                    <a:pt x="11" y="658"/>
                  </a:lnTo>
                  <a:lnTo>
                    <a:pt x="11" y="658"/>
                  </a:lnTo>
                  <a:lnTo>
                    <a:pt x="11" y="658"/>
                  </a:lnTo>
                  <a:lnTo>
                    <a:pt x="12" y="657"/>
                  </a:lnTo>
                  <a:lnTo>
                    <a:pt x="13" y="657"/>
                  </a:lnTo>
                  <a:lnTo>
                    <a:pt x="13" y="657"/>
                  </a:lnTo>
                  <a:lnTo>
                    <a:pt x="13" y="656"/>
                  </a:lnTo>
                  <a:lnTo>
                    <a:pt x="14" y="656"/>
                  </a:lnTo>
                  <a:lnTo>
                    <a:pt x="14" y="656"/>
                  </a:lnTo>
                  <a:lnTo>
                    <a:pt x="15" y="656"/>
                  </a:lnTo>
                  <a:lnTo>
                    <a:pt x="16" y="656"/>
                  </a:lnTo>
                  <a:lnTo>
                    <a:pt x="16" y="656"/>
                  </a:lnTo>
                  <a:lnTo>
                    <a:pt x="16" y="656"/>
                  </a:lnTo>
                  <a:lnTo>
                    <a:pt x="16" y="655"/>
                  </a:lnTo>
                  <a:lnTo>
                    <a:pt x="16" y="655"/>
                  </a:lnTo>
                  <a:lnTo>
                    <a:pt x="17" y="654"/>
                  </a:lnTo>
                  <a:lnTo>
                    <a:pt x="17" y="653"/>
                  </a:lnTo>
                  <a:lnTo>
                    <a:pt x="18" y="653"/>
                  </a:lnTo>
                  <a:lnTo>
                    <a:pt x="19" y="653"/>
                  </a:lnTo>
                  <a:lnTo>
                    <a:pt x="19" y="653"/>
                  </a:lnTo>
                  <a:lnTo>
                    <a:pt x="19" y="653"/>
                  </a:lnTo>
                  <a:lnTo>
                    <a:pt x="19" y="653"/>
                  </a:lnTo>
                  <a:lnTo>
                    <a:pt x="19" y="652"/>
                  </a:lnTo>
                  <a:lnTo>
                    <a:pt x="19" y="651"/>
                  </a:lnTo>
                  <a:lnTo>
                    <a:pt x="19" y="651"/>
                  </a:lnTo>
                  <a:lnTo>
                    <a:pt x="18" y="650"/>
                  </a:lnTo>
                  <a:lnTo>
                    <a:pt x="18" y="650"/>
                  </a:lnTo>
                  <a:lnTo>
                    <a:pt x="19" y="649"/>
                  </a:lnTo>
                  <a:lnTo>
                    <a:pt x="19" y="649"/>
                  </a:lnTo>
                  <a:lnTo>
                    <a:pt x="19" y="648"/>
                  </a:lnTo>
                  <a:lnTo>
                    <a:pt x="18" y="647"/>
                  </a:lnTo>
                  <a:lnTo>
                    <a:pt x="19" y="647"/>
                  </a:lnTo>
                  <a:lnTo>
                    <a:pt x="18" y="647"/>
                  </a:lnTo>
                  <a:lnTo>
                    <a:pt x="18" y="646"/>
                  </a:lnTo>
                  <a:lnTo>
                    <a:pt x="18" y="646"/>
                  </a:lnTo>
                  <a:lnTo>
                    <a:pt x="18" y="646"/>
                  </a:lnTo>
                  <a:lnTo>
                    <a:pt x="17" y="645"/>
                  </a:lnTo>
                  <a:lnTo>
                    <a:pt x="17" y="645"/>
                  </a:lnTo>
                  <a:lnTo>
                    <a:pt x="17" y="644"/>
                  </a:lnTo>
                  <a:lnTo>
                    <a:pt x="17" y="644"/>
                  </a:lnTo>
                  <a:lnTo>
                    <a:pt x="16" y="644"/>
                  </a:lnTo>
                  <a:lnTo>
                    <a:pt x="16" y="644"/>
                  </a:lnTo>
                  <a:lnTo>
                    <a:pt x="16" y="644"/>
                  </a:lnTo>
                  <a:lnTo>
                    <a:pt x="16" y="644"/>
                  </a:lnTo>
                  <a:lnTo>
                    <a:pt x="17" y="643"/>
                  </a:lnTo>
                  <a:lnTo>
                    <a:pt x="17" y="643"/>
                  </a:lnTo>
                  <a:lnTo>
                    <a:pt x="17" y="643"/>
                  </a:lnTo>
                  <a:lnTo>
                    <a:pt x="17" y="642"/>
                  </a:lnTo>
                  <a:lnTo>
                    <a:pt x="17" y="642"/>
                  </a:lnTo>
                  <a:lnTo>
                    <a:pt x="18" y="642"/>
                  </a:lnTo>
                  <a:lnTo>
                    <a:pt x="18" y="642"/>
                  </a:lnTo>
                  <a:lnTo>
                    <a:pt x="19" y="642"/>
                  </a:lnTo>
                  <a:lnTo>
                    <a:pt x="19" y="641"/>
                  </a:lnTo>
                  <a:lnTo>
                    <a:pt x="19" y="641"/>
                  </a:lnTo>
                  <a:lnTo>
                    <a:pt x="19" y="641"/>
                  </a:lnTo>
                  <a:lnTo>
                    <a:pt x="21" y="640"/>
                  </a:lnTo>
                  <a:lnTo>
                    <a:pt x="21" y="640"/>
                  </a:lnTo>
                  <a:lnTo>
                    <a:pt x="22" y="641"/>
                  </a:lnTo>
                  <a:lnTo>
                    <a:pt x="22" y="641"/>
                  </a:lnTo>
                  <a:lnTo>
                    <a:pt x="23" y="641"/>
                  </a:lnTo>
                  <a:lnTo>
                    <a:pt x="23" y="641"/>
                  </a:lnTo>
                  <a:lnTo>
                    <a:pt x="24" y="641"/>
                  </a:lnTo>
                  <a:lnTo>
                    <a:pt x="25" y="641"/>
                  </a:lnTo>
                  <a:lnTo>
                    <a:pt x="26" y="641"/>
                  </a:lnTo>
                  <a:lnTo>
                    <a:pt x="27" y="641"/>
                  </a:lnTo>
                  <a:lnTo>
                    <a:pt x="27" y="641"/>
                  </a:lnTo>
                  <a:lnTo>
                    <a:pt x="27" y="640"/>
                  </a:lnTo>
                  <a:lnTo>
                    <a:pt x="28" y="640"/>
                  </a:lnTo>
                  <a:lnTo>
                    <a:pt x="29" y="639"/>
                  </a:lnTo>
                  <a:lnTo>
                    <a:pt x="29" y="638"/>
                  </a:lnTo>
                  <a:lnTo>
                    <a:pt x="31" y="638"/>
                  </a:lnTo>
                  <a:lnTo>
                    <a:pt x="32" y="637"/>
                  </a:lnTo>
                  <a:lnTo>
                    <a:pt x="32" y="636"/>
                  </a:lnTo>
                  <a:lnTo>
                    <a:pt x="33" y="635"/>
                  </a:lnTo>
                  <a:lnTo>
                    <a:pt x="33" y="635"/>
                  </a:lnTo>
                  <a:lnTo>
                    <a:pt x="34" y="634"/>
                  </a:lnTo>
                  <a:lnTo>
                    <a:pt x="34" y="633"/>
                  </a:lnTo>
                  <a:lnTo>
                    <a:pt x="35" y="633"/>
                  </a:lnTo>
                  <a:lnTo>
                    <a:pt x="36" y="632"/>
                  </a:lnTo>
                  <a:lnTo>
                    <a:pt x="37" y="631"/>
                  </a:lnTo>
                  <a:lnTo>
                    <a:pt x="37" y="630"/>
                  </a:lnTo>
                  <a:lnTo>
                    <a:pt x="38" y="628"/>
                  </a:lnTo>
                  <a:lnTo>
                    <a:pt x="38" y="628"/>
                  </a:lnTo>
                  <a:lnTo>
                    <a:pt x="38" y="628"/>
                  </a:lnTo>
                  <a:lnTo>
                    <a:pt x="38" y="627"/>
                  </a:lnTo>
                  <a:lnTo>
                    <a:pt x="39" y="626"/>
                  </a:lnTo>
                  <a:lnTo>
                    <a:pt x="39" y="625"/>
                  </a:lnTo>
                  <a:lnTo>
                    <a:pt x="39" y="624"/>
                  </a:lnTo>
                  <a:lnTo>
                    <a:pt x="40" y="622"/>
                  </a:lnTo>
                  <a:lnTo>
                    <a:pt x="39" y="620"/>
                  </a:lnTo>
                  <a:lnTo>
                    <a:pt x="39" y="619"/>
                  </a:lnTo>
                  <a:lnTo>
                    <a:pt x="39" y="618"/>
                  </a:lnTo>
                  <a:lnTo>
                    <a:pt x="39" y="617"/>
                  </a:lnTo>
                  <a:lnTo>
                    <a:pt x="39" y="616"/>
                  </a:lnTo>
                  <a:lnTo>
                    <a:pt x="39" y="615"/>
                  </a:lnTo>
                  <a:lnTo>
                    <a:pt x="39" y="614"/>
                  </a:lnTo>
                  <a:lnTo>
                    <a:pt x="39" y="613"/>
                  </a:lnTo>
                  <a:lnTo>
                    <a:pt x="39" y="613"/>
                  </a:lnTo>
                  <a:lnTo>
                    <a:pt x="40" y="612"/>
                  </a:lnTo>
                  <a:lnTo>
                    <a:pt x="40" y="612"/>
                  </a:lnTo>
                  <a:lnTo>
                    <a:pt x="41" y="611"/>
                  </a:lnTo>
                  <a:lnTo>
                    <a:pt x="41" y="610"/>
                  </a:lnTo>
                  <a:lnTo>
                    <a:pt x="42" y="608"/>
                  </a:lnTo>
                  <a:lnTo>
                    <a:pt x="42" y="607"/>
                  </a:lnTo>
                  <a:lnTo>
                    <a:pt x="42" y="606"/>
                  </a:lnTo>
                  <a:lnTo>
                    <a:pt x="42" y="604"/>
                  </a:lnTo>
                  <a:lnTo>
                    <a:pt x="42" y="603"/>
                  </a:lnTo>
                  <a:lnTo>
                    <a:pt x="42" y="603"/>
                  </a:lnTo>
                  <a:lnTo>
                    <a:pt x="42" y="601"/>
                  </a:lnTo>
                  <a:lnTo>
                    <a:pt x="42" y="600"/>
                  </a:lnTo>
                  <a:lnTo>
                    <a:pt x="42" y="599"/>
                  </a:lnTo>
                  <a:lnTo>
                    <a:pt x="41" y="598"/>
                  </a:lnTo>
                  <a:lnTo>
                    <a:pt x="41" y="597"/>
                  </a:lnTo>
                  <a:lnTo>
                    <a:pt x="40" y="596"/>
                  </a:lnTo>
                  <a:lnTo>
                    <a:pt x="40" y="595"/>
                  </a:lnTo>
                  <a:lnTo>
                    <a:pt x="40" y="594"/>
                  </a:lnTo>
                  <a:lnTo>
                    <a:pt x="40" y="593"/>
                  </a:lnTo>
                  <a:lnTo>
                    <a:pt x="39" y="591"/>
                  </a:lnTo>
                  <a:lnTo>
                    <a:pt x="38" y="590"/>
                  </a:lnTo>
                  <a:lnTo>
                    <a:pt x="37" y="588"/>
                  </a:lnTo>
                  <a:lnTo>
                    <a:pt x="37" y="587"/>
                  </a:lnTo>
                  <a:lnTo>
                    <a:pt x="36" y="587"/>
                  </a:lnTo>
                  <a:lnTo>
                    <a:pt x="36" y="587"/>
                  </a:lnTo>
                  <a:lnTo>
                    <a:pt x="36" y="585"/>
                  </a:lnTo>
                  <a:lnTo>
                    <a:pt x="36" y="584"/>
                  </a:lnTo>
                  <a:lnTo>
                    <a:pt x="35" y="583"/>
                  </a:lnTo>
                  <a:lnTo>
                    <a:pt x="35" y="581"/>
                  </a:lnTo>
                  <a:lnTo>
                    <a:pt x="35" y="580"/>
                  </a:lnTo>
                  <a:lnTo>
                    <a:pt x="35" y="579"/>
                  </a:lnTo>
                  <a:lnTo>
                    <a:pt x="35" y="579"/>
                  </a:lnTo>
                  <a:lnTo>
                    <a:pt x="35" y="577"/>
                  </a:lnTo>
                  <a:lnTo>
                    <a:pt x="35" y="577"/>
                  </a:lnTo>
                  <a:lnTo>
                    <a:pt x="34" y="576"/>
                  </a:lnTo>
                  <a:lnTo>
                    <a:pt x="34" y="575"/>
                  </a:lnTo>
                  <a:lnTo>
                    <a:pt x="34" y="574"/>
                  </a:lnTo>
                  <a:lnTo>
                    <a:pt x="33" y="573"/>
                  </a:lnTo>
                  <a:lnTo>
                    <a:pt x="33" y="572"/>
                  </a:lnTo>
                  <a:lnTo>
                    <a:pt x="32" y="571"/>
                  </a:lnTo>
                  <a:lnTo>
                    <a:pt x="32" y="569"/>
                  </a:lnTo>
                  <a:lnTo>
                    <a:pt x="32" y="568"/>
                  </a:lnTo>
                  <a:lnTo>
                    <a:pt x="32" y="568"/>
                  </a:lnTo>
                  <a:lnTo>
                    <a:pt x="32" y="568"/>
                  </a:lnTo>
                  <a:lnTo>
                    <a:pt x="34" y="568"/>
                  </a:lnTo>
                  <a:lnTo>
                    <a:pt x="35" y="567"/>
                  </a:lnTo>
                  <a:lnTo>
                    <a:pt x="37" y="567"/>
                  </a:lnTo>
                  <a:lnTo>
                    <a:pt x="37" y="567"/>
                  </a:lnTo>
                  <a:lnTo>
                    <a:pt x="39" y="566"/>
                  </a:lnTo>
                  <a:lnTo>
                    <a:pt x="40" y="566"/>
                  </a:lnTo>
                  <a:lnTo>
                    <a:pt x="42" y="566"/>
                  </a:lnTo>
                  <a:lnTo>
                    <a:pt x="43" y="567"/>
                  </a:lnTo>
                  <a:lnTo>
                    <a:pt x="44" y="567"/>
                  </a:lnTo>
                  <a:lnTo>
                    <a:pt x="44" y="567"/>
                  </a:lnTo>
                  <a:lnTo>
                    <a:pt x="45" y="566"/>
                  </a:lnTo>
                  <a:lnTo>
                    <a:pt x="46" y="566"/>
                  </a:lnTo>
                  <a:lnTo>
                    <a:pt x="46" y="566"/>
                  </a:lnTo>
                  <a:lnTo>
                    <a:pt x="46" y="566"/>
                  </a:lnTo>
                  <a:lnTo>
                    <a:pt x="46" y="566"/>
                  </a:lnTo>
                  <a:lnTo>
                    <a:pt x="46" y="565"/>
                  </a:lnTo>
                  <a:lnTo>
                    <a:pt x="47" y="563"/>
                  </a:lnTo>
                  <a:lnTo>
                    <a:pt x="47" y="562"/>
                  </a:lnTo>
                  <a:lnTo>
                    <a:pt x="47" y="561"/>
                  </a:lnTo>
                  <a:lnTo>
                    <a:pt x="48" y="559"/>
                  </a:lnTo>
                  <a:lnTo>
                    <a:pt x="48" y="559"/>
                  </a:lnTo>
                  <a:lnTo>
                    <a:pt x="49" y="558"/>
                  </a:lnTo>
                  <a:lnTo>
                    <a:pt x="50" y="557"/>
                  </a:lnTo>
                  <a:lnTo>
                    <a:pt x="50" y="556"/>
                  </a:lnTo>
                  <a:lnTo>
                    <a:pt x="51" y="554"/>
                  </a:lnTo>
                  <a:lnTo>
                    <a:pt x="51" y="553"/>
                  </a:lnTo>
                  <a:lnTo>
                    <a:pt x="51" y="553"/>
                  </a:lnTo>
                  <a:lnTo>
                    <a:pt x="52" y="551"/>
                  </a:lnTo>
                  <a:lnTo>
                    <a:pt x="52" y="550"/>
                  </a:lnTo>
                  <a:lnTo>
                    <a:pt x="52" y="549"/>
                  </a:lnTo>
                  <a:lnTo>
                    <a:pt x="52" y="549"/>
                  </a:lnTo>
                  <a:lnTo>
                    <a:pt x="53" y="547"/>
                  </a:lnTo>
                  <a:lnTo>
                    <a:pt x="52" y="546"/>
                  </a:lnTo>
                  <a:lnTo>
                    <a:pt x="51" y="544"/>
                  </a:lnTo>
                  <a:lnTo>
                    <a:pt x="50" y="542"/>
                  </a:lnTo>
                  <a:lnTo>
                    <a:pt x="49" y="541"/>
                  </a:lnTo>
                  <a:lnTo>
                    <a:pt x="48" y="540"/>
                  </a:lnTo>
                  <a:lnTo>
                    <a:pt x="48" y="540"/>
                  </a:lnTo>
                  <a:lnTo>
                    <a:pt x="47" y="538"/>
                  </a:lnTo>
                  <a:lnTo>
                    <a:pt x="46" y="537"/>
                  </a:lnTo>
                  <a:lnTo>
                    <a:pt x="46" y="536"/>
                  </a:lnTo>
                  <a:lnTo>
                    <a:pt x="45" y="535"/>
                  </a:lnTo>
                  <a:lnTo>
                    <a:pt x="45" y="534"/>
                  </a:lnTo>
                  <a:lnTo>
                    <a:pt x="44" y="533"/>
                  </a:lnTo>
                  <a:lnTo>
                    <a:pt x="42" y="533"/>
                  </a:lnTo>
                  <a:lnTo>
                    <a:pt x="41" y="533"/>
                  </a:lnTo>
                  <a:lnTo>
                    <a:pt x="41" y="533"/>
                  </a:lnTo>
                  <a:lnTo>
                    <a:pt x="40" y="533"/>
                  </a:lnTo>
                  <a:lnTo>
                    <a:pt x="39" y="533"/>
                  </a:lnTo>
                  <a:lnTo>
                    <a:pt x="38" y="532"/>
                  </a:lnTo>
                  <a:lnTo>
                    <a:pt x="38" y="531"/>
                  </a:lnTo>
                  <a:lnTo>
                    <a:pt x="38" y="531"/>
                  </a:lnTo>
                  <a:lnTo>
                    <a:pt x="37" y="530"/>
                  </a:lnTo>
                  <a:lnTo>
                    <a:pt x="37" y="530"/>
                  </a:lnTo>
                  <a:lnTo>
                    <a:pt x="36" y="529"/>
                  </a:lnTo>
                  <a:lnTo>
                    <a:pt x="35" y="528"/>
                  </a:lnTo>
                  <a:lnTo>
                    <a:pt x="34" y="527"/>
                  </a:lnTo>
                  <a:lnTo>
                    <a:pt x="33" y="526"/>
                  </a:lnTo>
                  <a:lnTo>
                    <a:pt x="32" y="524"/>
                  </a:lnTo>
                  <a:lnTo>
                    <a:pt x="31" y="522"/>
                  </a:lnTo>
                  <a:lnTo>
                    <a:pt x="31" y="521"/>
                  </a:lnTo>
                  <a:lnTo>
                    <a:pt x="31" y="520"/>
                  </a:lnTo>
                  <a:lnTo>
                    <a:pt x="32" y="520"/>
                  </a:lnTo>
                  <a:lnTo>
                    <a:pt x="32" y="517"/>
                  </a:lnTo>
                  <a:lnTo>
                    <a:pt x="32" y="516"/>
                  </a:lnTo>
                  <a:lnTo>
                    <a:pt x="32" y="515"/>
                  </a:lnTo>
                  <a:lnTo>
                    <a:pt x="32" y="514"/>
                  </a:lnTo>
                  <a:lnTo>
                    <a:pt x="33" y="513"/>
                  </a:lnTo>
                  <a:lnTo>
                    <a:pt x="33" y="512"/>
                  </a:lnTo>
                  <a:lnTo>
                    <a:pt x="33" y="511"/>
                  </a:lnTo>
                  <a:lnTo>
                    <a:pt x="33" y="510"/>
                  </a:lnTo>
                  <a:lnTo>
                    <a:pt x="33" y="509"/>
                  </a:lnTo>
                  <a:lnTo>
                    <a:pt x="33" y="508"/>
                  </a:lnTo>
                  <a:lnTo>
                    <a:pt x="34" y="506"/>
                  </a:lnTo>
                  <a:lnTo>
                    <a:pt x="34" y="505"/>
                  </a:lnTo>
                  <a:lnTo>
                    <a:pt x="34" y="504"/>
                  </a:lnTo>
                  <a:lnTo>
                    <a:pt x="34" y="503"/>
                  </a:lnTo>
                  <a:lnTo>
                    <a:pt x="35" y="502"/>
                  </a:lnTo>
                  <a:lnTo>
                    <a:pt x="35" y="500"/>
                  </a:lnTo>
                  <a:lnTo>
                    <a:pt x="35" y="500"/>
                  </a:lnTo>
                  <a:lnTo>
                    <a:pt x="35" y="499"/>
                  </a:lnTo>
                  <a:lnTo>
                    <a:pt x="36" y="496"/>
                  </a:lnTo>
                  <a:lnTo>
                    <a:pt x="36" y="496"/>
                  </a:lnTo>
                  <a:lnTo>
                    <a:pt x="36" y="495"/>
                  </a:lnTo>
                  <a:lnTo>
                    <a:pt x="36" y="494"/>
                  </a:lnTo>
                  <a:lnTo>
                    <a:pt x="36" y="493"/>
                  </a:lnTo>
                  <a:lnTo>
                    <a:pt x="37" y="492"/>
                  </a:lnTo>
                  <a:lnTo>
                    <a:pt x="37" y="490"/>
                  </a:lnTo>
                  <a:lnTo>
                    <a:pt x="37" y="489"/>
                  </a:lnTo>
                  <a:lnTo>
                    <a:pt x="37" y="487"/>
                  </a:lnTo>
                  <a:lnTo>
                    <a:pt x="37" y="486"/>
                  </a:lnTo>
                  <a:lnTo>
                    <a:pt x="37" y="485"/>
                  </a:lnTo>
                  <a:lnTo>
                    <a:pt x="36" y="484"/>
                  </a:lnTo>
                  <a:lnTo>
                    <a:pt x="36" y="483"/>
                  </a:lnTo>
                  <a:lnTo>
                    <a:pt x="36" y="482"/>
                  </a:lnTo>
                  <a:lnTo>
                    <a:pt x="35" y="481"/>
                  </a:lnTo>
                  <a:lnTo>
                    <a:pt x="35" y="480"/>
                  </a:lnTo>
                  <a:lnTo>
                    <a:pt x="35" y="479"/>
                  </a:lnTo>
                  <a:lnTo>
                    <a:pt x="34" y="476"/>
                  </a:lnTo>
                  <a:lnTo>
                    <a:pt x="34" y="475"/>
                  </a:lnTo>
                  <a:lnTo>
                    <a:pt x="33" y="473"/>
                  </a:lnTo>
                  <a:lnTo>
                    <a:pt x="32" y="469"/>
                  </a:lnTo>
                  <a:lnTo>
                    <a:pt x="32" y="468"/>
                  </a:lnTo>
                  <a:lnTo>
                    <a:pt x="31" y="466"/>
                  </a:lnTo>
                  <a:lnTo>
                    <a:pt x="31" y="465"/>
                  </a:lnTo>
                  <a:lnTo>
                    <a:pt x="31" y="464"/>
                  </a:lnTo>
                  <a:lnTo>
                    <a:pt x="32" y="463"/>
                  </a:lnTo>
                  <a:lnTo>
                    <a:pt x="32" y="463"/>
                  </a:lnTo>
                  <a:lnTo>
                    <a:pt x="32" y="462"/>
                  </a:lnTo>
                  <a:lnTo>
                    <a:pt x="32" y="461"/>
                  </a:lnTo>
                  <a:lnTo>
                    <a:pt x="32" y="460"/>
                  </a:lnTo>
                  <a:lnTo>
                    <a:pt x="33" y="459"/>
                  </a:lnTo>
                  <a:lnTo>
                    <a:pt x="33" y="458"/>
                  </a:lnTo>
                  <a:lnTo>
                    <a:pt x="34" y="456"/>
                  </a:lnTo>
                  <a:lnTo>
                    <a:pt x="33" y="453"/>
                  </a:lnTo>
                  <a:lnTo>
                    <a:pt x="33" y="451"/>
                  </a:lnTo>
                  <a:lnTo>
                    <a:pt x="33" y="450"/>
                  </a:lnTo>
                  <a:lnTo>
                    <a:pt x="33" y="449"/>
                  </a:lnTo>
                  <a:lnTo>
                    <a:pt x="32" y="446"/>
                  </a:lnTo>
                  <a:lnTo>
                    <a:pt x="33" y="445"/>
                  </a:lnTo>
                  <a:lnTo>
                    <a:pt x="34" y="443"/>
                  </a:lnTo>
                  <a:lnTo>
                    <a:pt x="35" y="443"/>
                  </a:lnTo>
                  <a:lnTo>
                    <a:pt x="35" y="442"/>
                  </a:lnTo>
                  <a:lnTo>
                    <a:pt x="37" y="440"/>
                  </a:lnTo>
                  <a:lnTo>
                    <a:pt x="36" y="438"/>
                  </a:lnTo>
                  <a:lnTo>
                    <a:pt x="36" y="436"/>
                  </a:lnTo>
                  <a:lnTo>
                    <a:pt x="35" y="434"/>
                  </a:lnTo>
                  <a:lnTo>
                    <a:pt x="35" y="433"/>
                  </a:lnTo>
                  <a:lnTo>
                    <a:pt x="34" y="433"/>
                  </a:lnTo>
                  <a:lnTo>
                    <a:pt x="34" y="431"/>
                  </a:lnTo>
                  <a:lnTo>
                    <a:pt x="34" y="431"/>
                  </a:lnTo>
                  <a:lnTo>
                    <a:pt x="33" y="429"/>
                  </a:lnTo>
                  <a:lnTo>
                    <a:pt x="32" y="428"/>
                  </a:lnTo>
                  <a:lnTo>
                    <a:pt x="32" y="427"/>
                  </a:lnTo>
                  <a:lnTo>
                    <a:pt x="32" y="427"/>
                  </a:lnTo>
                  <a:lnTo>
                    <a:pt x="32" y="426"/>
                  </a:lnTo>
                  <a:lnTo>
                    <a:pt x="31" y="424"/>
                  </a:lnTo>
                  <a:lnTo>
                    <a:pt x="31" y="422"/>
                  </a:lnTo>
                  <a:lnTo>
                    <a:pt x="32" y="420"/>
                  </a:lnTo>
                  <a:lnTo>
                    <a:pt x="32" y="419"/>
                  </a:lnTo>
                  <a:lnTo>
                    <a:pt x="32" y="419"/>
                  </a:lnTo>
                  <a:lnTo>
                    <a:pt x="33" y="418"/>
                  </a:lnTo>
                  <a:lnTo>
                    <a:pt x="33" y="418"/>
                  </a:lnTo>
                  <a:lnTo>
                    <a:pt x="33" y="418"/>
                  </a:lnTo>
                  <a:lnTo>
                    <a:pt x="34" y="417"/>
                  </a:lnTo>
                  <a:lnTo>
                    <a:pt x="34" y="417"/>
                  </a:lnTo>
                  <a:lnTo>
                    <a:pt x="34" y="416"/>
                  </a:lnTo>
                  <a:lnTo>
                    <a:pt x="36" y="413"/>
                  </a:lnTo>
                  <a:lnTo>
                    <a:pt x="37" y="411"/>
                  </a:lnTo>
                  <a:lnTo>
                    <a:pt x="38" y="410"/>
                  </a:lnTo>
                  <a:lnTo>
                    <a:pt x="38" y="409"/>
                  </a:lnTo>
                  <a:lnTo>
                    <a:pt x="38" y="406"/>
                  </a:lnTo>
                  <a:lnTo>
                    <a:pt x="37" y="405"/>
                  </a:lnTo>
                  <a:lnTo>
                    <a:pt x="37" y="402"/>
                  </a:lnTo>
                  <a:lnTo>
                    <a:pt x="37" y="401"/>
                  </a:lnTo>
                  <a:lnTo>
                    <a:pt x="37" y="401"/>
                  </a:lnTo>
                  <a:lnTo>
                    <a:pt x="38" y="400"/>
                  </a:lnTo>
                  <a:lnTo>
                    <a:pt x="39" y="399"/>
                  </a:lnTo>
                  <a:lnTo>
                    <a:pt x="40" y="398"/>
                  </a:lnTo>
                  <a:lnTo>
                    <a:pt x="41" y="396"/>
                  </a:lnTo>
                  <a:lnTo>
                    <a:pt x="41" y="395"/>
                  </a:lnTo>
                  <a:lnTo>
                    <a:pt x="42" y="394"/>
                  </a:lnTo>
                  <a:lnTo>
                    <a:pt x="43" y="393"/>
                  </a:lnTo>
                  <a:lnTo>
                    <a:pt x="44" y="391"/>
                  </a:lnTo>
                  <a:lnTo>
                    <a:pt x="44" y="390"/>
                  </a:lnTo>
                  <a:lnTo>
                    <a:pt x="45" y="390"/>
                  </a:lnTo>
                  <a:lnTo>
                    <a:pt x="46" y="389"/>
                  </a:lnTo>
                  <a:lnTo>
                    <a:pt x="47" y="387"/>
                  </a:lnTo>
                  <a:lnTo>
                    <a:pt x="47" y="386"/>
                  </a:lnTo>
                  <a:lnTo>
                    <a:pt x="48" y="385"/>
                  </a:lnTo>
                  <a:lnTo>
                    <a:pt x="48" y="384"/>
                  </a:lnTo>
                  <a:lnTo>
                    <a:pt x="50" y="382"/>
                  </a:lnTo>
                  <a:lnTo>
                    <a:pt x="51" y="381"/>
                  </a:lnTo>
                  <a:lnTo>
                    <a:pt x="52" y="379"/>
                  </a:lnTo>
                  <a:lnTo>
                    <a:pt x="53" y="378"/>
                  </a:lnTo>
                  <a:lnTo>
                    <a:pt x="53" y="377"/>
                  </a:lnTo>
                  <a:lnTo>
                    <a:pt x="55" y="376"/>
                  </a:lnTo>
                  <a:lnTo>
                    <a:pt x="55" y="376"/>
                  </a:lnTo>
                  <a:lnTo>
                    <a:pt x="57" y="374"/>
                  </a:lnTo>
                  <a:lnTo>
                    <a:pt x="58" y="373"/>
                  </a:lnTo>
                  <a:lnTo>
                    <a:pt x="60" y="372"/>
                  </a:lnTo>
                  <a:lnTo>
                    <a:pt x="61" y="372"/>
                  </a:lnTo>
                  <a:lnTo>
                    <a:pt x="62" y="371"/>
                  </a:lnTo>
                  <a:lnTo>
                    <a:pt x="65" y="371"/>
                  </a:lnTo>
                  <a:lnTo>
                    <a:pt x="65" y="371"/>
                  </a:lnTo>
                  <a:lnTo>
                    <a:pt x="66" y="371"/>
                  </a:lnTo>
                  <a:lnTo>
                    <a:pt x="67" y="370"/>
                  </a:lnTo>
                  <a:lnTo>
                    <a:pt x="68" y="370"/>
                  </a:lnTo>
                  <a:lnTo>
                    <a:pt x="71" y="371"/>
                  </a:lnTo>
                  <a:lnTo>
                    <a:pt x="73" y="371"/>
                  </a:lnTo>
                  <a:lnTo>
                    <a:pt x="75" y="371"/>
                  </a:lnTo>
                  <a:lnTo>
                    <a:pt x="77" y="372"/>
                  </a:lnTo>
                  <a:lnTo>
                    <a:pt x="80" y="373"/>
                  </a:lnTo>
                  <a:lnTo>
                    <a:pt x="81" y="373"/>
                  </a:lnTo>
                  <a:lnTo>
                    <a:pt x="82" y="373"/>
                  </a:lnTo>
                  <a:lnTo>
                    <a:pt x="82" y="373"/>
                  </a:lnTo>
                  <a:lnTo>
                    <a:pt x="85" y="374"/>
                  </a:lnTo>
                  <a:lnTo>
                    <a:pt x="86" y="375"/>
                  </a:lnTo>
                  <a:lnTo>
                    <a:pt x="86" y="375"/>
                  </a:lnTo>
                  <a:lnTo>
                    <a:pt x="87" y="375"/>
                  </a:lnTo>
                  <a:lnTo>
                    <a:pt x="88" y="375"/>
                  </a:lnTo>
                  <a:lnTo>
                    <a:pt x="88" y="376"/>
                  </a:lnTo>
                  <a:lnTo>
                    <a:pt x="89" y="376"/>
                  </a:lnTo>
                  <a:lnTo>
                    <a:pt x="90" y="375"/>
                  </a:lnTo>
                  <a:lnTo>
                    <a:pt x="91" y="373"/>
                  </a:lnTo>
                  <a:lnTo>
                    <a:pt x="91" y="372"/>
                  </a:lnTo>
                  <a:lnTo>
                    <a:pt x="92" y="371"/>
                  </a:lnTo>
                  <a:lnTo>
                    <a:pt x="93" y="370"/>
                  </a:lnTo>
                  <a:lnTo>
                    <a:pt x="93" y="368"/>
                  </a:lnTo>
                  <a:lnTo>
                    <a:pt x="94" y="367"/>
                  </a:lnTo>
                  <a:lnTo>
                    <a:pt x="94" y="366"/>
                  </a:lnTo>
                  <a:lnTo>
                    <a:pt x="95" y="364"/>
                  </a:lnTo>
                  <a:lnTo>
                    <a:pt x="95" y="364"/>
                  </a:lnTo>
                  <a:lnTo>
                    <a:pt x="95" y="362"/>
                  </a:lnTo>
                  <a:lnTo>
                    <a:pt x="95" y="360"/>
                  </a:lnTo>
                  <a:lnTo>
                    <a:pt x="95" y="358"/>
                  </a:lnTo>
                  <a:lnTo>
                    <a:pt x="95" y="356"/>
                  </a:lnTo>
                  <a:lnTo>
                    <a:pt x="95" y="353"/>
                  </a:lnTo>
                  <a:lnTo>
                    <a:pt x="94" y="352"/>
                  </a:lnTo>
                  <a:lnTo>
                    <a:pt x="94" y="351"/>
                  </a:lnTo>
                  <a:lnTo>
                    <a:pt x="94" y="348"/>
                  </a:lnTo>
                  <a:lnTo>
                    <a:pt x="94" y="348"/>
                  </a:lnTo>
                  <a:lnTo>
                    <a:pt x="94" y="347"/>
                  </a:lnTo>
                  <a:lnTo>
                    <a:pt x="93" y="346"/>
                  </a:lnTo>
                  <a:lnTo>
                    <a:pt x="92" y="345"/>
                  </a:lnTo>
                  <a:lnTo>
                    <a:pt x="89" y="344"/>
                  </a:lnTo>
                  <a:lnTo>
                    <a:pt x="88" y="344"/>
                  </a:lnTo>
                  <a:lnTo>
                    <a:pt x="87" y="343"/>
                  </a:lnTo>
                  <a:lnTo>
                    <a:pt x="85" y="341"/>
                  </a:lnTo>
                  <a:lnTo>
                    <a:pt x="84" y="341"/>
                  </a:lnTo>
                  <a:lnTo>
                    <a:pt x="83" y="340"/>
                  </a:lnTo>
                  <a:lnTo>
                    <a:pt x="81" y="339"/>
                  </a:lnTo>
                  <a:lnTo>
                    <a:pt x="82" y="337"/>
                  </a:lnTo>
                  <a:lnTo>
                    <a:pt x="83" y="335"/>
                  </a:lnTo>
                  <a:lnTo>
                    <a:pt x="84" y="332"/>
                  </a:lnTo>
                  <a:lnTo>
                    <a:pt x="85" y="330"/>
                  </a:lnTo>
                  <a:lnTo>
                    <a:pt x="86" y="329"/>
                  </a:lnTo>
                  <a:lnTo>
                    <a:pt x="87" y="328"/>
                  </a:lnTo>
                  <a:lnTo>
                    <a:pt x="87" y="327"/>
                  </a:lnTo>
                  <a:lnTo>
                    <a:pt x="88" y="326"/>
                  </a:lnTo>
                  <a:lnTo>
                    <a:pt x="89" y="325"/>
                  </a:lnTo>
                  <a:lnTo>
                    <a:pt x="89" y="324"/>
                  </a:lnTo>
                  <a:lnTo>
                    <a:pt x="89" y="323"/>
                  </a:lnTo>
                  <a:lnTo>
                    <a:pt x="91" y="321"/>
                  </a:lnTo>
                  <a:lnTo>
                    <a:pt x="92" y="319"/>
                  </a:lnTo>
                  <a:lnTo>
                    <a:pt x="93" y="317"/>
                  </a:lnTo>
                  <a:lnTo>
                    <a:pt x="93" y="317"/>
                  </a:lnTo>
                  <a:lnTo>
                    <a:pt x="94" y="316"/>
                  </a:lnTo>
                  <a:lnTo>
                    <a:pt x="94" y="315"/>
                  </a:lnTo>
                  <a:lnTo>
                    <a:pt x="95" y="314"/>
                  </a:lnTo>
                  <a:lnTo>
                    <a:pt x="95" y="313"/>
                  </a:lnTo>
                  <a:lnTo>
                    <a:pt x="96" y="311"/>
                  </a:lnTo>
                  <a:lnTo>
                    <a:pt x="98" y="309"/>
                  </a:lnTo>
                  <a:lnTo>
                    <a:pt x="98" y="308"/>
                  </a:lnTo>
                  <a:lnTo>
                    <a:pt x="100" y="306"/>
                  </a:lnTo>
                  <a:lnTo>
                    <a:pt x="100" y="304"/>
                  </a:lnTo>
                  <a:lnTo>
                    <a:pt x="101" y="303"/>
                  </a:lnTo>
                  <a:lnTo>
                    <a:pt x="101" y="301"/>
                  </a:lnTo>
                  <a:lnTo>
                    <a:pt x="101" y="299"/>
                  </a:lnTo>
                  <a:lnTo>
                    <a:pt x="102" y="298"/>
                  </a:lnTo>
                  <a:lnTo>
                    <a:pt x="102" y="296"/>
                  </a:lnTo>
                  <a:lnTo>
                    <a:pt x="103" y="295"/>
                  </a:lnTo>
                  <a:lnTo>
                    <a:pt x="105" y="293"/>
                  </a:lnTo>
                  <a:lnTo>
                    <a:pt x="105" y="292"/>
                  </a:lnTo>
                  <a:lnTo>
                    <a:pt x="105" y="289"/>
                  </a:lnTo>
                  <a:lnTo>
                    <a:pt x="105" y="288"/>
                  </a:lnTo>
                  <a:lnTo>
                    <a:pt x="105" y="285"/>
                  </a:lnTo>
                  <a:lnTo>
                    <a:pt x="105" y="284"/>
                  </a:lnTo>
                  <a:lnTo>
                    <a:pt x="105" y="283"/>
                  </a:lnTo>
                  <a:lnTo>
                    <a:pt x="105" y="283"/>
                  </a:lnTo>
                  <a:lnTo>
                    <a:pt x="105" y="282"/>
                  </a:lnTo>
                  <a:lnTo>
                    <a:pt x="105" y="280"/>
                  </a:lnTo>
                  <a:lnTo>
                    <a:pt x="105" y="278"/>
                  </a:lnTo>
                  <a:lnTo>
                    <a:pt x="105" y="277"/>
                  </a:lnTo>
                  <a:lnTo>
                    <a:pt x="105" y="276"/>
                  </a:lnTo>
                  <a:lnTo>
                    <a:pt x="106" y="274"/>
                  </a:lnTo>
                  <a:lnTo>
                    <a:pt x="106" y="272"/>
                  </a:lnTo>
                  <a:lnTo>
                    <a:pt x="106" y="270"/>
                  </a:lnTo>
                  <a:lnTo>
                    <a:pt x="106" y="268"/>
                  </a:lnTo>
                  <a:lnTo>
                    <a:pt x="107" y="267"/>
                  </a:lnTo>
                  <a:lnTo>
                    <a:pt x="107" y="264"/>
                  </a:lnTo>
                  <a:lnTo>
                    <a:pt x="108" y="263"/>
                  </a:lnTo>
                  <a:lnTo>
                    <a:pt x="108" y="263"/>
                  </a:lnTo>
                  <a:lnTo>
                    <a:pt x="108" y="261"/>
                  </a:lnTo>
                  <a:lnTo>
                    <a:pt x="109" y="259"/>
                  </a:lnTo>
                  <a:lnTo>
                    <a:pt x="108" y="257"/>
                  </a:lnTo>
                  <a:lnTo>
                    <a:pt x="108" y="256"/>
                  </a:lnTo>
                  <a:lnTo>
                    <a:pt x="108" y="255"/>
                  </a:lnTo>
                  <a:lnTo>
                    <a:pt x="108" y="253"/>
                  </a:lnTo>
                  <a:lnTo>
                    <a:pt x="108" y="252"/>
                  </a:lnTo>
                  <a:lnTo>
                    <a:pt x="108" y="252"/>
                  </a:lnTo>
                  <a:lnTo>
                    <a:pt x="108" y="250"/>
                  </a:lnTo>
                  <a:lnTo>
                    <a:pt x="107" y="249"/>
                  </a:lnTo>
                  <a:lnTo>
                    <a:pt x="107" y="247"/>
                  </a:lnTo>
                  <a:lnTo>
                    <a:pt x="107" y="246"/>
                  </a:lnTo>
                  <a:lnTo>
                    <a:pt x="107" y="244"/>
                  </a:lnTo>
                  <a:lnTo>
                    <a:pt x="107" y="243"/>
                  </a:lnTo>
                  <a:lnTo>
                    <a:pt x="106" y="241"/>
                  </a:lnTo>
                  <a:lnTo>
                    <a:pt x="106" y="238"/>
                  </a:lnTo>
                  <a:lnTo>
                    <a:pt x="108" y="238"/>
                  </a:lnTo>
                  <a:lnTo>
                    <a:pt x="109" y="238"/>
                  </a:lnTo>
                  <a:lnTo>
                    <a:pt x="111" y="238"/>
                  </a:lnTo>
                  <a:lnTo>
                    <a:pt x="112" y="238"/>
                  </a:lnTo>
                  <a:lnTo>
                    <a:pt x="114" y="238"/>
                  </a:lnTo>
                  <a:lnTo>
                    <a:pt x="115" y="238"/>
                  </a:lnTo>
                  <a:lnTo>
                    <a:pt x="117" y="237"/>
                  </a:lnTo>
                  <a:lnTo>
                    <a:pt x="120" y="237"/>
                  </a:lnTo>
                  <a:lnTo>
                    <a:pt x="122" y="235"/>
                  </a:lnTo>
                  <a:lnTo>
                    <a:pt x="124" y="234"/>
                  </a:lnTo>
                  <a:lnTo>
                    <a:pt x="125" y="234"/>
                  </a:lnTo>
                  <a:lnTo>
                    <a:pt x="127" y="232"/>
                  </a:lnTo>
                  <a:lnTo>
                    <a:pt x="128" y="231"/>
                  </a:lnTo>
                  <a:lnTo>
                    <a:pt x="130" y="230"/>
                  </a:lnTo>
                  <a:lnTo>
                    <a:pt x="131" y="229"/>
                  </a:lnTo>
                  <a:lnTo>
                    <a:pt x="131" y="229"/>
                  </a:lnTo>
                  <a:lnTo>
                    <a:pt x="131" y="227"/>
                  </a:lnTo>
                  <a:lnTo>
                    <a:pt x="131" y="225"/>
                  </a:lnTo>
                  <a:lnTo>
                    <a:pt x="130" y="223"/>
                  </a:lnTo>
                  <a:lnTo>
                    <a:pt x="130" y="222"/>
                  </a:lnTo>
                  <a:lnTo>
                    <a:pt x="129" y="219"/>
                  </a:lnTo>
                  <a:lnTo>
                    <a:pt x="129" y="217"/>
                  </a:lnTo>
                  <a:lnTo>
                    <a:pt x="129" y="216"/>
                  </a:lnTo>
                  <a:lnTo>
                    <a:pt x="130" y="214"/>
                  </a:lnTo>
                  <a:lnTo>
                    <a:pt x="130" y="213"/>
                  </a:lnTo>
                  <a:lnTo>
                    <a:pt x="132" y="211"/>
                  </a:lnTo>
                  <a:lnTo>
                    <a:pt x="133" y="211"/>
                  </a:lnTo>
                  <a:lnTo>
                    <a:pt x="133" y="210"/>
                  </a:lnTo>
                  <a:lnTo>
                    <a:pt x="135" y="209"/>
                  </a:lnTo>
                  <a:lnTo>
                    <a:pt x="136" y="207"/>
                  </a:lnTo>
                  <a:lnTo>
                    <a:pt x="137" y="205"/>
                  </a:lnTo>
                  <a:lnTo>
                    <a:pt x="137" y="204"/>
                  </a:lnTo>
                  <a:lnTo>
                    <a:pt x="138" y="203"/>
                  </a:lnTo>
                  <a:lnTo>
                    <a:pt x="138" y="201"/>
                  </a:lnTo>
                  <a:lnTo>
                    <a:pt x="139" y="201"/>
                  </a:lnTo>
                  <a:lnTo>
                    <a:pt x="140" y="199"/>
                  </a:lnTo>
                  <a:lnTo>
                    <a:pt x="141" y="197"/>
                  </a:lnTo>
                  <a:lnTo>
                    <a:pt x="141" y="197"/>
                  </a:lnTo>
                  <a:lnTo>
                    <a:pt x="142" y="195"/>
                  </a:lnTo>
                  <a:lnTo>
                    <a:pt x="143" y="194"/>
                  </a:lnTo>
                  <a:lnTo>
                    <a:pt x="143" y="192"/>
                  </a:lnTo>
                  <a:lnTo>
                    <a:pt x="144" y="190"/>
                  </a:lnTo>
                  <a:lnTo>
                    <a:pt x="145" y="188"/>
                  </a:lnTo>
                  <a:lnTo>
                    <a:pt x="146" y="187"/>
                  </a:lnTo>
                  <a:lnTo>
                    <a:pt x="148" y="185"/>
                  </a:lnTo>
                  <a:lnTo>
                    <a:pt x="148" y="185"/>
                  </a:lnTo>
                  <a:lnTo>
                    <a:pt x="149" y="183"/>
                  </a:lnTo>
                  <a:lnTo>
                    <a:pt x="151" y="181"/>
                  </a:lnTo>
                  <a:lnTo>
                    <a:pt x="152" y="181"/>
                  </a:lnTo>
                  <a:lnTo>
                    <a:pt x="153" y="179"/>
                  </a:lnTo>
                  <a:lnTo>
                    <a:pt x="154" y="179"/>
                  </a:lnTo>
                  <a:lnTo>
                    <a:pt x="154" y="178"/>
                  </a:lnTo>
                  <a:lnTo>
                    <a:pt x="154" y="177"/>
                  </a:lnTo>
                  <a:lnTo>
                    <a:pt x="154" y="175"/>
                  </a:lnTo>
                  <a:lnTo>
                    <a:pt x="154" y="175"/>
                  </a:lnTo>
                  <a:lnTo>
                    <a:pt x="154" y="172"/>
                  </a:lnTo>
                  <a:lnTo>
                    <a:pt x="154" y="171"/>
                  </a:lnTo>
                  <a:lnTo>
                    <a:pt x="154" y="170"/>
                  </a:lnTo>
                  <a:lnTo>
                    <a:pt x="154" y="169"/>
                  </a:lnTo>
                  <a:lnTo>
                    <a:pt x="153" y="167"/>
                  </a:lnTo>
                  <a:lnTo>
                    <a:pt x="152" y="165"/>
                  </a:lnTo>
                  <a:lnTo>
                    <a:pt x="151" y="163"/>
                  </a:lnTo>
                  <a:lnTo>
                    <a:pt x="151" y="162"/>
                  </a:lnTo>
                  <a:lnTo>
                    <a:pt x="149" y="159"/>
                  </a:lnTo>
                  <a:lnTo>
                    <a:pt x="148" y="158"/>
                  </a:lnTo>
                  <a:lnTo>
                    <a:pt x="148" y="157"/>
                  </a:lnTo>
                  <a:lnTo>
                    <a:pt x="146" y="154"/>
                  </a:lnTo>
                  <a:lnTo>
                    <a:pt x="146" y="152"/>
                  </a:lnTo>
                  <a:lnTo>
                    <a:pt x="147" y="151"/>
                  </a:lnTo>
                  <a:lnTo>
                    <a:pt x="148" y="148"/>
                  </a:lnTo>
                  <a:lnTo>
                    <a:pt x="150" y="148"/>
                  </a:lnTo>
                  <a:lnTo>
                    <a:pt x="151" y="148"/>
                  </a:lnTo>
                  <a:lnTo>
                    <a:pt x="153" y="147"/>
                  </a:lnTo>
                  <a:lnTo>
                    <a:pt x="154" y="147"/>
                  </a:lnTo>
                  <a:lnTo>
                    <a:pt x="155" y="146"/>
                  </a:lnTo>
                  <a:lnTo>
                    <a:pt x="156" y="143"/>
                  </a:lnTo>
                  <a:lnTo>
                    <a:pt x="156" y="142"/>
                  </a:lnTo>
                  <a:lnTo>
                    <a:pt x="157" y="140"/>
                  </a:lnTo>
                  <a:lnTo>
                    <a:pt x="158" y="138"/>
                  </a:lnTo>
                  <a:lnTo>
                    <a:pt x="158" y="136"/>
                  </a:lnTo>
                  <a:lnTo>
                    <a:pt x="159" y="134"/>
                  </a:lnTo>
                  <a:lnTo>
                    <a:pt x="159" y="132"/>
                  </a:lnTo>
                  <a:lnTo>
                    <a:pt x="160" y="131"/>
                  </a:lnTo>
                  <a:lnTo>
                    <a:pt x="160" y="128"/>
                  </a:lnTo>
                  <a:lnTo>
                    <a:pt x="160" y="127"/>
                  </a:lnTo>
                  <a:lnTo>
                    <a:pt x="161" y="126"/>
                  </a:lnTo>
                  <a:lnTo>
                    <a:pt x="161" y="124"/>
                  </a:lnTo>
                  <a:lnTo>
                    <a:pt x="161" y="123"/>
                  </a:lnTo>
                  <a:lnTo>
                    <a:pt x="162" y="122"/>
                  </a:lnTo>
                  <a:lnTo>
                    <a:pt x="163" y="120"/>
                  </a:lnTo>
                  <a:lnTo>
                    <a:pt x="165" y="119"/>
                  </a:lnTo>
                  <a:lnTo>
                    <a:pt x="166" y="118"/>
                  </a:lnTo>
                  <a:lnTo>
                    <a:pt x="166" y="118"/>
                  </a:lnTo>
                  <a:lnTo>
                    <a:pt x="167" y="118"/>
                  </a:lnTo>
                  <a:lnTo>
                    <a:pt x="168" y="116"/>
                  </a:lnTo>
                  <a:lnTo>
                    <a:pt x="169" y="116"/>
                  </a:lnTo>
                  <a:lnTo>
                    <a:pt x="170" y="115"/>
                  </a:lnTo>
                  <a:lnTo>
                    <a:pt x="172" y="113"/>
                  </a:lnTo>
                  <a:lnTo>
                    <a:pt x="172" y="112"/>
                  </a:lnTo>
                  <a:lnTo>
                    <a:pt x="173" y="110"/>
                  </a:lnTo>
                  <a:lnTo>
                    <a:pt x="174" y="109"/>
                  </a:lnTo>
                  <a:lnTo>
                    <a:pt x="176" y="110"/>
                  </a:lnTo>
                  <a:lnTo>
                    <a:pt x="177" y="110"/>
                  </a:lnTo>
                  <a:lnTo>
                    <a:pt x="178" y="111"/>
                  </a:lnTo>
                  <a:lnTo>
                    <a:pt x="179" y="111"/>
                  </a:lnTo>
                  <a:lnTo>
                    <a:pt x="181" y="112"/>
                  </a:lnTo>
                  <a:lnTo>
                    <a:pt x="182" y="113"/>
                  </a:lnTo>
                  <a:lnTo>
                    <a:pt x="184" y="114"/>
                  </a:lnTo>
                  <a:lnTo>
                    <a:pt x="185" y="115"/>
                  </a:lnTo>
                  <a:lnTo>
                    <a:pt x="187" y="116"/>
                  </a:lnTo>
                  <a:lnTo>
                    <a:pt x="188" y="117"/>
                  </a:lnTo>
                  <a:lnTo>
                    <a:pt x="189" y="118"/>
                  </a:lnTo>
                  <a:lnTo>
                    <a:pt x="190" y="116"/>
                  </a:lnTo>
                  <a:lnTo>
                    <a:pt x="191" y="115"/>
                  </a:lnTo>
                  <a:lnTo>
                    <a:pt x="191" y="113"/>
                  </a:lnTo>
                  <a:lnTo>
                    <a:pt x="192" y="112"/>
                  </a:lnTo>
                  <a:lnTo>
                    <a:pt x="192" y="111"/>
                  </a:lnTo>
                  <a:lnTo>
                    <a:pt x="192" y="111"/>
                  </a:lnTo>
                  <a:lnTo>
                    <a:pt x="192" y="110"/>
                  </a:lnTo>
                  <a:lnTo>
                    <a:pt x="193" y="109"/>
                  </a:lnTo>
                  <a:lnTo>
                    <a:pt x="193" y="109"/>
                  </a:lnTo>
                  <a:lnTo>
                    <a:pt x="193" y="108"/>
                  </a:lnTo>
                  <a:lnTo>
                    <a:pt x="194" y="106"/>
                  </a:lnTo>
                  <a:lnTo>
                    <a:pt x="194" y="104"/>
                  </a:lnTo>
                  <a:lnTo>
                    <a:pt x="194" y="103"/>
                  </a:lnTo>
                  <a:lnTo>
                    <a:pt x="195" y="103"/>
                  </a:lnTo>
                  <a:lnTo>
                    <a:pt x="194" y="101"/>
                  </a:lnTo>
                  <a:lnTo>
                    <a:pt x="194" y="99"/>
                  </a:lnTo>
                  <a:lnTo>
                    <a:pt x="194" y="99"/>
                  </a:lnTo>
                  <a:lnTo>
                    <a:pt x="194" y="98"/>
                  </a:lnTo>
                  <a:lnTo>
                    <a:pt x="194" y="97"/>
                  </a:lnTo>
                  <a:lnTo>
                    <a:pt x="194" y="96"/>
                  </a:lnTo>
                  <a:lnTo>
                    <a:pt x="193" y="93"/>
                  </a:lnTo>
                  <a:lnTo>
                    <a:pt x="193" y="91"/>
                  </a:lnTo>
                  <a:lnTo>
                    <a:pt x="193" y="89"/>
                  </a:lnTo>
                  <a:lnTo>
                    <a:pt x="193" y="89"/>
                  </a:lnTo>
                  <a:lnTo>
                    <a:pt x="193" y="88"/>
                  </a:lnTo>
                  <a:lnTo>
                    <a:pt x="193" y="88"/>
                  </a:lnTo>
                  <a:lnTo>
                    <a:pt x="193" y="87"/>
                  </a:lnTo>
                  <a:lnTo>
                    <a:pt x="193" y="86"/>
                  </a:lnTo>
                  <a:lnTo>
                    <a:pt x="193" y="85"/>
                  </a:lnTo>
                  <a:lnTo>
                    <a:pt x="193" y="84"/>
                  </a:lnTo>
                  <a:lnTo>
                    <a:pt x="193" y="84"/>
                  </a:lnTo>
                  <a:lnTo>
                    <a:pt x="193" y="83"/>
                  </a:lnTo>
                  <a:lnTo>
                    <a:pt x="193" y="81"/>
                  </a:lnTo>
                  <a:lnTo>
                    <a:pt x="195" y="80"/>
                  </a:lnTo>
                  <a:lnTo>
                    <a:pt x="197" y="79"/>
                  </a:lnTo>
                  <a:lnTo>
                    <a:pt x="198" y="78"/>
                  </a:lnTo>
                  <a:lnTo>
                    <a:pt x="200" y="77"/>
                  </a:lnTo>
                  <a:lnTo>
                    <a:pt x="201" y="78"/>
                  </a:lnTo>
                  <a:lnTo>
                    <a:pt x="201" y="79"/>
                  </a:lnTo>
                  <a:lnTo>
                    <a:pt x="203" y="81"/>
                  </a:lnTo>
                  <a:lnTo>
                    <a:pt x="205" y="82"/>
                  </a:lnTo>
                  <a:lnTo>
                    <a:pt x="207" y="82"/>
                  </a:lnTo>
                  <a:lnTo>
                    <a:pt x="208" y="82"/>
                  </a:lnTo>
                  <a:lnTo>
                    <a:pt x="210" y="82"/>
                  </a:lnTo>
                  <a:lnTo>
                    <a:pt x="212" y="81"/>
                  </a:lnTo>
                  <a:lnTo>
                    <a:pt x="214" y="81"/>
                  </a:lnTo>
                  <a:lnTo>
                    <a:pt x="215" y="81"/>
                  </a:lnTo>
                  <a:lnTo>
                    <a:pt x="216" y="82"/>
                  </a:lnTo>
                  <a:lnTo>
                    <a:pt x="217" y="83"/>
                  </a:lnTo>
                  <a:lnTo>
                    <a:pt x="220" y="83"/>
                  </a:lnTo>
                  <a:lnTo>
                    <a:pt x="220" y="83"/>
                  </a:lnTo>
                  <a:lnTo>
                    <a:pt x="222" y="84"/>
                  </a:lnTo>
                  <a:lnTo>
                    <a:pt x="223" y="84"/>
                  </a:lnTo>
                  <a:lnTo>
                    <a:pt x="225" y="85"/>
                  </a:lnTo>
                  <a:lnTo>
                    <a:pt x="226" y="86"/>
                  </a:lnTo>
                  <a:lnTo>
                    <a:pt x="227" y="86"/>
                  </a:lnTo>
                  <a:lnTo>
                    <a:pt x="230" y="87"/>
                  </a:lnTo>
                  <a:lnTo>
                    <a:pt x="231" y="88"/>
                  </a:lnTo>
                  <a:lnTo>
                    <a:pt x="233" y="88"/>
                  </a:lnTo>
                  <a:lnTo>
                    <a:pt x="233" y="88"/>
                  </a:lnTo>
                  <a:lnTo>
                    <a:pt x="234" y="89"/>
                  </a:lnTo>
                  <a:lnTo>
                    <a:pt x="237" y="90"/>
                  </a:lnTo>
                  <a:lnTo>
                    <a:pt x="237" y="88"/>
                  </a:lnTo>
                  <a:lnTo>
                    <a:pt x="238" y="88"/>
                  </a:lnTo>
                  <a:lnTo>
                    <a:pt x="238" y="87"/>
                  </a:lnTo>
                  <a:lnTo>
                    <a:pt x="239" y="87"/>
                  </a:lnTo>
                  <a:lnTo>
                    <a:pt x="240" y="85"/>
                  </a:lnTo>
                  <a:lnTo>
                    <a:pt x="240" y="84"/>
                  </a:lnTo>
                  <a:lnTo>
                    <a:pt x="241" y="84"/>
                  </a:lnTo>
                  <a:lnTo>
                    <a:pt x="241" y="83"/>
                  </a:lnTo>
                  <a:lnTo>
                    <a:pt x="243" y="80"/>
                  </a:lnTo>
                  <a:lnTo>
                    <a:pt x="241" y="79"/>
                  </a:lnTo>
                  <a:lnTo>
                    <a:pt x="239" y="79"/>
                  </a:lnTo>
                  <a:lnTo>
                    <a:pt x="238" y="78"/>
                  </a:lnTo>
                  <a:lnTo>
                    <a:pt x="238" y="78"/>
                  </a:lnTo>
                  <a:lnTo>
                    <a:pt x="236" y="77"/>
                  </a:lnTo>
                  <a:lnTo>
                    <a:pt x="237" y="75"/>
                  </a:lnTo>
                  <a:lnTo>
                    <a:pt x="239" y="74"/>
                  </a:lnTo>
                  <a:lnTo>
                    <a:pt x="239" y="73"/>
                  </a:lnTo>
                  <a:lnTo>
                    <a:pt x="241" y="71"/>
                  </a:lnTo>
                  <a:lnTo>
                    <a:pt x="241" y="69"/>
                  </a:lnTo>
                  <a:lnTo>
                    <a:pt x="242" y="68"/>
                  </a:lnTo>
                  <a:lnTo>
                    <a:pt x="242" y="66"/>
                  </a:lnTo>
                  <a:lnTo>
                    <a:pt x="243" y="64"/>
                  </a:lnTo>
                  <a:lnTo>
                    <a:pt x="243" y="62"/>
                  </a:lnTo>
                  <a:lnTo>
                    <a:pt x="244" y="61"/>
                  </a:lnTo>
                  <a:lnTo>
                    <a:pt x="244" y="60"/>
                  </a:lnTo>
                  <a:lnTo>
                    <a:pt x="244" y="59"/>
                  </a:lnTo>
                  <a:lnTo>
                    <a:pt x="243" y="57"/>
                  </a:lnTo>
                  <a:lnTo>
                    <a:pt x="243" y="57"/>
                  </a:lnTo>
                  <a:lnTo>
                    <a:pt x="243" y="54"/>
                  </a:lnTo>
                  <a:lnTo>
                    <a:pt x="243" y="53"/>
                  </a:lnTo>
                  <a:lnTo>
                    <a:pt x="242" y="52"/>
                  </a:lnTo>
                  <a:lnTo>
                    <a:pt x="241" y="51"/>
                  </a:lnTo>
                  <a:lnTo>
                    <a:pt x="241" y="50"/>
                  </a:lnTo>
                  <a:lnTo>
                    <a:pt x="240" y="49"/>
                  </a:lnTo>
                  <a:lnTo>
                    <a:pt x="238" y="47"/>
                  </a:lnTo>
                  <a:lnTo>
                    <a:pt x="237" y="46"/>
                  </a:lnTo>
                  <a:lnTo>
                    <a:pt x="236" y="45"/>
                  </a:lnTo>
                  <a:lnTo>
                    <a:pt x="238" y="44"/>
                  </a:lnTo>
                  <a:lnTo>
                    <a:pt x="239" y="44"/>
                  </a:lnTo>
                  <a:lnTo>
                    <a:pt x="242" y="44"/>
                  </a:lnTo>
                  <a:lnTo>
                    <a:pt x="244" y="43"/>
                  </a:lnTo>
                  <a:lnTo>
                    <a:pt x="245" y="43"/>
                  </a:lnTo>
                  <a:lnTo>
                    <a:pt x="246" y="43"/>
                  </a:lnTo>
                  <a:lnTo>
                    <a:pt x="248" y="43"/>
                  </a:lnTo>
                  <a:lnTo>
                    <a:pt x="248" y="43"/>
                  </a:lnTo>
                  <a:lnTo>
                    <a:pt x="249" y="42"/>
                  </a:lnTo>
                  <a:lnTo>
                    <a:pt x="249" y="41"/>
                  </a:lnTo>
                  <a:lnTo>
                    <a:pt x="249" y="41"/>
                  </a:lnTo>
                  <a:lnTo>
                    <a:pt x="249" y="41"/>
                  </a:lnTo>
                  <a:lnTo>
                    <a:pt x="249" y="40"/>
                  </a:lnTo>
                  <a:lnTo>
                    <a:pt x="250" y="40"/>
                  </a:lnTo>
                  <a:lnTo>
                    <a:pt x="250" y="39"/>
                  </a:lnTo>
                  <a:lnTo>
                    <a:pt x="251" y="39"/>
                  </a:lnTo>
                  <a:lnTo>
                    <a:pt x="251" y="39"/>
                  </a:lnTo>
                  <a:lnTo>
                    <a:pt x="252" y="39"/>
                  </a:lnTo>
                  <a:lnTo>
                    <a:pt x="252" y="39"/>
                  </a:lnTo>
                  <a:lnTo>
                    <a:pt x="252" y="39"/>
                  </a:lnTo>
                  <a:lnTo>
                    <a:pt x="254" y="40"/>
                  </a:lnTo>
                  <a:lnTo>
                    <a:pt x="255" y="41"/>
                  </a:lnTo>
                  <a:lnTo>
                    <a:pt x="255" y="41"/>
                  </a:lnTo>
                  <a:lnTo>
                    <a:pt x="257" y="43"/>
                  </a:lnTo>
                  <a:lnTo>
                    <a:pt x="259" y="43"/>
                  </a:lnTo>
                  <a:lnTo>
                    <a:pt x="260" y="41"/>
                  </a:lnTo>
                  <a:lnTo>
                    <a:pt x="260" y="39"/>
                  </a:lnTo>
                  <a:lnTo>
                    <a:pt x="259" y="38"/>
                  </a:lnTo>
                  <a:lnTo>
                    <a:pt x="258" y="37"/>
                  </a:lnTo>
                  <a:lnTo>
                    <a:pt x="258" y="36"/>
                  </a:lnTo>
                  <a:lnTo>
                    <a:pt x="257" y="35"/>
                  </a:lnTo>
                  <a:lnTo>
                    <a:pt x="257" y="34"/>
                  </a:lnTo>
                  <a:lnTo>
                    <a:pt x="257" y="32"/>
                  </a:lnTo>
                  <a:lnTo>
                    <a:pt x="257" y="32"/>
                  </a:lnTo>
                  <a:lnTo>
                    <a:pt x="257" y="31"/>
                  </a:lnTo>
                  <a:lnTo>
                    <a:pt x="257" y="31"/>
                  </a:lnTo>
                  <a:lnTo>
                    <a:pt x="259" y="29"/>
                  </a:lnTo>
                  <a:lnTo>
                    <a:pt x="261" y="27"/>
                  </a:lnTo>
                  <a:lnTo>
                    <a:pt x="262" y="25"/>
                  </a:lnTo>
                  <a:lnTo>
                    <a:pt x="263" y="25"/>
                  </a:lnTo>
                  <a:lnTo>
                    <a:pt x="265" y="26"/>
                  </a:lnTo>
                  <a:lnTo>
                    <a:pt x="266" y="26"/>
                  </a:lnTo>
                  <a:lnTo>
                    <a:pt x="268" y="26"/>
                  </a:lnTo>
                  <a:lnTo>
                    <a:pt x="269" y="26"/>
                  </a:lnTo>
                  <a:lnTo>
                    <a:pt x="270" y="26"/>
                  </a:lnTo>
                  <a:lnTo>
                    <a:pt x="271" y="27"/>
                  </a:lnTo>
                  <a:lnTo>
                    <a:pt x="272" y="28"/>
                  </a:lnTo>
                  <a:lnTo>
                    <a:pt x="272" y="29"/>
                  </a:lnTo>
                  <a:lnTo>
                    <a:pt x="273" y="29"/>
                  </a:lnTo>
                  <a:lnTo>
                    <a:pt x="273" y="30"/>
                  </a:lnTo>
                  <a:lnTo>
                    <a:pt x="275" y="32"/>
                  </a:lnTo>
                  <a:lnTo>
                    <a:pt x="275" y="33"/>
                  </a:lnTo>
                  <a:lnTo>
                    <a:pt x="276" y="33"/>
                  </a:lnTo>
                  <a:lnTo>
                    <a:pt x="277" y="35"/>
                  </a:lnTo>
                  <a:lnTo>
                    <a:pt x="278" y="36"/>
                  </a:lnTo>
                  <a:lnTo>
                    <a:pt x="279" y="37"/>
                  </a:lnTo>
                  <a:lnTo>
                    <a:pt x="279" y="37"/>
                  </a:lnTo>
                  <a:lnTo>
                    <a:pt x="280" y="38"/>
                  </a:lnTo>
                  <a:lnTo>
                    <a:pt x="281" y="39"/>
                  </a:lnTo>
                  <a:lnTo>
                    <a:pt x="281" y="40"/>
                  </a:lnTo>
                  <a:lnTo>
                    <a:pt x="281" y="40"/>
                  </a:lnTo>
                  <a:lnTo>
                    <a:pt x="282" y="41"/>
                  </a:lnTo>
                  <a:lnTo>
                    <a:pt x="283" y="42"/>
                  </a:lnTo>
                  <a:lnTo>
                    <a:pt x="283" y="43"/>
                  </a:lnTo>
                  <a:lnTo>
                    <a:pt x="285" y="45"/>
                  </a:lnTo>
                  <a:lnTo>
                    <a:pt x="286" y="46"/>
                  </a:lnTo>
                  <a:lnTo>
                    <a:pt x="286" y="47"/>
                  </a:lnTo>
                  <a:lnTo>
                    <a:pt x="286" y="47"/>
                  </a:lnTo>
                  <a:lnTo>
                    <a:pt x="286" y="48"/>
                  </a:lnTo>
                  <a:lnTo>
                    <a:pt x="288" y="51"/>
                  </a:lnTo>
                  <a:lnTo>
                    <a:pt x="289" y="51"/>
                  </a:lnTo>
                  <a:lnTo>
                    <a:pt x="290" y="54"/>
                  </a:lnTo>
                  <a:lnTo>
                    <a:pt x="291" y="54"/>
                  </a:lnTo>
                  <a:lnTo>
                    <a:pt x="291" y="55"/>
                  </a:lnTo>
                  <a:lnTo>
                    <a:pt x="291" y="56"/>
                  </a:lnTo>
                  <a:lnTo>
                    <a:pt x="292" y="59"/>
                  </a:lnTo>
                  <a:lnTo>
                    <a:pt x="292" y="59"/>
                  </a:lnTo>
                  <a:lnTo>
                    <a:pt x="292" y="61"/>
                  </a:lnTo>
                  <a:lnTo>
                    <a:pt x="293" y="60"/>
                  </a:lnTo>
                  <a:lnTo>
                    <a:pt x="293" y="60"/>
                  </a:lnTo>
                  <a:lnTo>
                    <a:pt x="294" y="60"/>
                  </a:lnTo>
                  <a:lnTo>
                    <a:pt x="295" y="59"/>
                  </a:lnTo>
                  <a:lnTo>
                    <a:pt x="296" y="58"/>
                  </a:lnTo>
                  <a:lnTo>
                    <a:pt x="297" y="59"/>
                  </a:lnTo>
                  <a:lnTo>
                    <a:pt x="297" y="59"/>
                  </a:lnTo>
                  <a:lnTo>
                    <a:pt x="298" y="59"/>
                  </a:lnTo>
                  <a:lnTo>
                    <a:pt x="299" y="60"/>
                  </a:lnTo>
                  <a:lnTo>
                    <a:pt x="299" y="60"/>
                  </a:lnTo>
                  <a:lnTo>
                    <a:pt x="300" y="60"/>
                  </a:lnTo>
                  <a:lnTo>
                    <a:pt x="300" y="60"/>
                  </a:lnTo>
                  <a:lnTo>
                    <a:pt x="300" y="60"/>
                  </a:lnTo>
                  <a:lnTo>
                    <a:pt x="301" y="60"/>
                  </a:lnTo>
                  <a:lnTo>
                    <a:pt x="301" y="61"/>
                  </a:lnTo>
                  <a:lnTo>
                    <a:pt x="303" y="61"/>
                  </a:lnTo>
                  <a:lnTo>
                    <a:pt x="304" y="61"/>
                  </a:lnTo>
                  <a:lnTo>
                    <a:pt x="306" y="61"/>
                  </a:lnTo>
                  <a:lnTo>
                    <a:pt x="307" y="60"/>
                  </a:lnTo>
                  <a:lnTo>
                    <a:pt x="308" y="60"/>
                  </a:lnTo>
                  <a:lnTo>
                    <a:pt x="308" y="61"/>
                  </a:lnTo>
                  <a:lnTo>
                    <a:pt x="309" y="61"/>
                  </a:lnTo>
                  <a:lnTo>
                    <a:pt x="309" y="61"/>
                  </a:lnTo>
                  <a:lnTo>
                    <a:pt x="310" y="62"/>
                  </a:lnTo>
                  <a:lnTo>
                    <a:pt x="311" y="63"/>
                  </a:lnTo>
                  <a:lnTo>
                    <a:pt x="312" y="64"/>
                  </a:lnTo>
                  <a:lnTo>
                    <a:pt x="313" y="63"/>
                  </a:lnTo>
                  <a:lnTo>
                    <a:pt x="313" y="63"/>
                  </a:lnTo>
                  <a:lnTo>
                    <a:pt x="313" y="63"/>
                  </a:lnTo>
                  <a:lnTo>
                    <a:pt x="315" y="61"/>
                  </a:lnTo>
                  <a:lnTo>
                    <a:pt x="315" y="61"/>
                  </a:lnTo>
                  <a:lnTo>
                    <a:pt x="315" y="61"/>
                  </a:lnTo>
                  <a:lnTo>
                    <a:pt x="316" y="60"/>
                  </a:lnTo>
                  <a:lnTo>
                    <a:pt x="316" y="60"/>
                  </a:lnTo>
                  <a:lnTo>
                    <a:pt x="317" y="59"/>
                  </a:lnTo>
                  <a:lnTo>
                    <a:pt x="319" y="59"/>
                  </a:lnTo>
                  <a:lnTo>
                    <a:pt x="320" y="58"/>
                  </a:lnTo>
                  <a:lnTo>
                    <a:pt x="321" y="58"/>
                  </a:lnTo>
                  <a:lnTo>
                    <a:pt x="322" y="58"/>
                  </a:lnTo>
                  <a:lnTo>
                    <a:pt x="323" y="57"/>
                  </a:lnTo>
                  <a:lnTo>
                    <a:pt x="324" y="54"/>
                  </a:lnTo>
                  <a:lnTo>
                    <a:pt x="324" y="53"/>
                  </a:lnTo>
                  <a:lnTo>
                    <a:pt x="324" y="52"/>
                  </a:lnTo>
                  <a:lnTo>
                    <a:pt x="324" y="50"/>
                  </a:lnTo>
                  <a:lnTo>
                    <a:pt x="325" y="49"/>
                  </a:lnTo>
                  <a:lnTo>
                    <a:pt x="326" y="48"/>
                  </a:lnTo>
                  <a:lnTo>
                    <a:pt x="328" y="48"/>
                  </a:lnTo>
                  <a:lnTo>
                    <a:pt x="329" y="49"/>
                  </a:lnTo>
                  <a:lnTo>
                    <a:pt x="330" y="49"/>
                  </a:lnTo>
                  <a:lnTo>
                    <a:pt x="331" y="51"/>
                  </a:lnTo>
                  <a:lnTo>
                    <a:pt x="333" y="50"/>
                  </a:lnTo>
                  <a:lnTo>
                    <a:pt x="333" y="53"/>
                  </a:lnTo>
                  <a:lnTo>
                    <a:pt x="334" y="53"/>
                  </a:lnTo>
                  <a:lnTo>
                    <a:pt x="335" y="53"/>
                  </a:lnTo>
                  <a:lnTo>
                    <a:pt x="335" y="53"/>
                  </a:lnTo>
                  <a:lnTo>
                    <a:pt x="336" y="54"/>
                  </a:lnTo>
                  <a:lnTo>
                    <a:pt x="337" y="54"/>
                  </a:lnTo>
                  <a:lnTo>
                    <a:pt x="337" y="54"/>
                  </a:lnTo>
                  <a:lnTo>
                    <a:pt x="338" y="54"/>
                  </a:lnTo>
                  <a:lnTo>
                    <a:pt x="340" y="55"/>
                  </a:lnTo>
                  <a:lnTo>
                    <a:pt x="340" y="55"/>
                  </a:lnTo>
                  <a:lnTo>
                    <a:pt x="341" y="55"/>
                  </a:lnTo>
                  <a:lnTo>
                    <a:pt x="342" y="55"/>
                  </a:lnTo>
                  <a:lnTo>
                    <a:pt x="342" y="55"/>
                  </a:lnTo>
                  <a:lnTo>
                    <a:pt x="344" y="55"/>
                  </a:lnTo>
                  <a:lnTo>
                    <a:pt x="345" y="56"/>
                  </a:lnTo>
                  <a:lnTo>
                    <a:pt x="345" y="56"/>
                  </a:lnTo>
                  <a:lnTo>
                    <a:pt x="346" y="56"/>
                  </a:lnTo>
                  <a:lnTo>
                    <a:pt x="347" y="57"/>
                  </a:lnTo>
                  <a:lnTo>
                    <a:pt x="348" y="57"/>
                  </a:lnTo>
                  <a:lnTo>
                    <a:pt x="349" y="58"/>
                  </a:lnTo>
                  <a:lnTo>
                    <a:pt x="350" y="58"/>
                  </a:lnTo>
                  <a:lnTo>
                    <a:pt x="350" y="59"/>
                  </a:lnTo>
                  <a:lnTo>
                    <a:pt x="350" y="59"/>
                  </a:lnTo>
                  <a:lnTo>
                    <a:pt x="350" y="59"/>
                  </a:lnTo>
                  <a:lnTo>
                    <a:pt x="351" y="60"/>
                  </a:lnTo>
                  <a:lnTo>
                    <a:pt x="352" y="62"/>
                  </a:lnTo>
                  <a:lnTo>
                    <a:pt x="353" y="63"/>
                  </a:lnTo>
                  <a:lnTo>
                    <a:pt x="353" y="62"/>
                  </a:lnTo>
                  <a:lnTo>
                    <a:pt x="353" y="61"/>
                  </a:lnTo>
                  <a:lnTo>
                    <a:pt x="353" y="61"/>
                  </a:lnTo>
                  <a:lnTo>
                    <a:pt x="353" y="59"/>
                  </a:lnTo>
                  <a:lnTo>
                    <a:pt x="353" y="59"/>
                  </a:lnTo>
                  <a:lnTo>
                    <a:pt x="353" y="59"/>
                  </a:lnTo>
                  <a:lnTo>
                    <a:pt x="353" y="59"/>
                  </a:lnTo>
                  <a:lnTo>
                    <a:pt x="353" y="59"/>
                  </a:lnTo>
                  <a:lnTo>
                    <a:pt x="354" y="59"/>
                  </a:lnTo>
                  <a:lnTo>
                    <a:pt x="354" y="59"/>
                  </a:lnTo>
                  <a:lnTo>
                    <a:pt x="354" y="58"/>
                  </a:lnTo>
                  <a:lnTo>
                    <a:pt x="354" y="59"/>
                  </a:lnTo>
                  <a:lnTo>
                    <a:pt x="354" y="59"/>
                  </a:lnTo>
                  <a:lnTo>
                    <a:pt x="355" y="59"/>
                  </a:lnTo>
                  <a:lnTo>
                    <a:pt x="355" y="58"/>
                  </a:lnTo>
                  <a:lnTo>
                    <a:pt x="355" y="58"/>
                  </a:lnTo>
                  <a:lnTo>
                    <a:pt x="356" y="58"/>
                  </a:lnTo>
                  <a:lnTo>
                    <a:pt x="356" y="58"/>
                  </a:lnTo>
                  <a:lnTo>
                    <a:pt x="356" y="58"/>
                  </a:lnTo>
                  <a:lnTo>
                    <a:pt x="356" y="58"/>
                  </a:lnTo>
                  <a:lnTo>
                    <a:pt x="356" y="57"/>
                  </a:lnTo>
                  <a:lnTo>
                    <a:pt x="356" y="57"/>
                  </a:lnTo>
                  <a:lnTo>
                    <a:pt x="357" y="56"/>
                  </a:lnTo>
                  <a:lnTo>
                    <a:pt x="357" y="55"/>
                  </a:lnTo>
                  <a:lnTo>
                    <a:pt x="357" y="55"/>
                  </a:lnTo>
                  <a:lnTo>
                    <a:pt x="357" y="54"/>
                  </a:lnTo>
                  <a:lnTo>
                    <a:pt x="357" y="54"/>
                  </a:lnTo>
                  <a:lnTo>
                    <a:pt x="356" y="54"/>
                  </a:lnTo>
                  <a:lnTo>
                    <a:pt x="356" y="53"/>
                  </a:lnTo>
                  <a:lnTo>
                    <a:pt x="356" y="52"/>
                  </a:lnTo>
                  <a:lnTo>
                    <a:pt x="356" y="52"/>
                  </a:lnTo>
                  <a:lnTo>
                    <a:pt x="357" y="51"/>
                  </a:lnTo>
                  <a:lnTo>
                    <a:pt x="356" y="51"/>
                  </a:lnTo>
                  <a:lnTo>
                    <a:pt x="356" y="51"/>
                  </a:lnTo>
                  <a:lnTo>
                    <a:pt x="356" y="49"/>
                  </a:lnTo>
                  <a:lnTo>
                    <a:pt x="356" y="46"/>
                  </a:lnTo>
                  <a:lnTo>
                    <a:pt x="357" y="45"/>
                  </a:lnTo>
                  <a:lnTo>
                    <a:pt x="358" y="44"/>
                  </a:lnTo>
                  <a:lnTo>
                    <a:pt x="358" y="44"/>
                  </a:lnTo>
                  <a:lnTo>
                    <a:pt x="358" y="43"/>
                  </a:lnTo>
                  <a:lnTo>
                    <a:pt x="358" y="43"/>
                  </a:lnTo>
                  <a:lnTo>
                    <a:pt x="358" y="42"/>
                  </a:lnTo>
                  <a:lnTo>
                    <a:pt x="359" y="42"/>
                  </a:lnTo>
                  <a:lnTo>
                    <a:pt x="360" y="40"/>
                  </a:lnTo>
                  <a:lnTo>
                    <a:pt x="361" y="40"/>
                  </a:lnTo>
                  <a:lnTo>
                    <a:pt x="361" y="39"/>
                  </a:lnTo>
                  <a:lnTo>
                    <a:pt x="361" y="39"/>
                  </a:lnTo>
                  <a:lnTo>
                    <a:pt x="363" y="38"/>
                  </a:lnTo>
                  <a:lnTo>
                    <a:pt x="364" y="39"/>
                  </a:lnTo>
                  <a:lnTo>
                    <a:pt x="365" y="39"/>
                  </a:lnTo>
                  <a:lnTo>
                    <a:pt x="365" y="39"/>
                  </a:lnTo>
                  <a:lnTo>
                    <a:pt x="366" y="39"/>
                  </a:lnTo>
                  <a:lnTo>
                    <a:pt x="366" y="38"/>
                  </a:lnTo>
                  <a:lnTo>
                    <a:pt x="366" y="38"/>
                  </a:lnTo>
                  <a:lnTo>
                    <a:pt x="366" y="37"/>
                  </a:lnTo>
                  <a:lnTo>
                    <a:pt x="367" y="37"/>
                  </a:lnTo>
                  <a:lnTo>
                    <a:pt x="367" y="37"/>
                  </a:lnTo>
                  <a:lnTo>
                    <a:pt x="367" y="34"/>
                  </a:lnTo>
                  <a:lnTo>
                    <a:pt x="367" y="33"/>
                  </a:lnTo>
                  <a:lnTo>
                    <a:pt x="367" y="32"/>
                  </a:lnTo>
                  <a:lnTo>
                    <a:pt x="368" y="31"/>
                  </a:lnTo>
                  <a:lnTo>
                    <a:pt x="368" y="31"/>
                  </a:lnTo>
                  <a:lnTo>
                    <a:pt x="368" y="30"/>
                  </a:lnTo>
                  <a:lnTo>
                    <a:pt x="368" y="30"/>
                  </a:lnTo>
                  <a:lnTo>
                    <a:pt x="368" y="29"/>
                  </a:lnTo>
                  <a:lnTo>
                    <a:pt x="368" y="29"/>
                  </a:lnTo>
                  <a:lnTo>
                    <a:pt x="368" y="29"/>
                  </a:lnTo>
                  <a:lnTo>
                    <a:pt x="368" y="29"/>
                  </a:lnTo>
                  <a:lnTo>
                    <a:pt x="367" y="28"/>
                  </a:lnTo>
                  <a:lnTo>
                    <a:pt x="367" y="27"/>
                  </a:lnTo>
                  <a:lnTo>
                    <a:pt x="367" y="26"/>
                  </a:lnTo>
                  <a:lnTo>
                    <a:pt x="366" y="26"/>
                  </a:lnTo>
                  <a:lnTo>
                    <a:pt x="366" y="26"/>
                  </a:lnTo>
                  <a:lnTo>
                    <a:pt x="366" y="24"/>
                  </a:lnTo>
                  <a:lnTo>
                    <a:pt x="366" y="24"/>
                  </a:lnTo>
                  <a:lnTo>
                    <a:pt x="366" y="23"/>
                  </a:lnTo>
                  <a:lnTo>
                    <a:pt x="366" y="22"/>
                  </a:lnTo>
                  <a:lnTo>
                    <a:pt x="365" y="21"/>
                  </a:lnTo>
                  <a:lnTo>
                    <a:pt x="365" y="20"/>
                  </a:lnTo>
                  <a:lnTo>
                    <a:pt x="364" y="19"/>
                  </a:lnTo>
                  <a:lnTo>
                    <a:pt x="364" y="18"/>
                  </a:lnTo>
                  <a:lnTo>
                    <a:pt x="365" y="17"/>
                  </a:lnTo>
                  <a:lnTo>
                    <a:pt x="364" y="15"/>
                  </a:lnTo>
                  <a:lnTo>
                    <a:pt x="364" y="14"/>
                  </a:lnTo>
                  <a:lnTo>
                    <a:pt x="364" y="13"/>
                  </a:lnTo>
                  <a:lnTo>
                    <a:pt x="364" y="13"/>
                  </a:lnTo>
                  <a:lnTo>
                    <a:pt x="364" y="12"/>
                  </a:lnTo>
                  <a:lnTo>
                    <a:pt x="364" y="12"/>
                  </a:lnTo>
                  <a:lnTo>
                    <a:pt x="364" y="11"/>
                  </a:lnTo>
                  <a:lnTo>
                    <a:pt x="364" y="11"/>
                  </a:lnTo>
                  <a:lnTo>
                    <a:pt x="364" y="11"/>
                  </a:lnTo>
                  <a:lnTo>
                    <a:pt x="364" y="10"/>
                  </a:lnTo>
                  <a:lnTo>
                    <a:pt x="364" y="9"/>
                  </a:lnTo>
                  <a:lnTo>
                    <a:pt x="364" y="9"/>
                  </a:lnTo>
                  <a:lnTo>
                    <a:pt x="365" y="8"/>
                  </a:lnTo>
                  <a:lnTo>
                    <a:pt x="365" y="8"/>
                  </a:lnTo>
                  <a:lnTo>
                    <a:pt x="365" y="7"/>
                  </a:lnTo>
                  <a:lnTo>
                    <a:pt x="365" y="7"/>
                  </a:lnTo>
                  <a:lnTo>
                    <a:pt x="365" y="6"/>
                  </a:lnTo>
                  <a:lnTo>
                    <a:pt x="365" y="5"/>
                  </a:lnTo>
                  <a:lnTo>
                    <a:pt x="366" y="5"/>
                  </a:lnTo>
                  <a:lnTo>
                    <a:pt x="365" y="5"/>
                  </a:lnTo>
                  <a:lnTo>
                    <a:pt x="365" y="4"/>
                  </a:lnTo>
                  <a:lnTo>
                    <a:pt x="365" y="4"/>
                  </a:lnTo>
                  <a:lnTo>
                    <a:pt x="364" y="4"/>
                  </a:lnTo>
                  <a:lnTo>
                    <a:pt x="365" y="4"/>
                  </a:lnTo>
                  <a:lnTo>
                    <a:pt x="365" y="4"/>
                  </a:lnTo>
                  <a:lnTo>
                    <a:pt x="364" y="4"/>
                  </a:lnTo>
                  <a:lnTo>
                    <a:pt x="364" y="3"/>
                  </a:lnTo>
                  <a:lnTo>
                    <a:pt x="364" y="3"/>
                  </a:lnTo>
                  <a:lnTo>
                    <a:pt x="364" y="3"/>
                  </a:lnTo>
                  <a:lnTo>
                    <a:pt x="364" y="2"/>
                  </a:lnTo>
                  <a:lnTo>
                    <a:pt x="364" y="2"/>
                  </a:lnTo>
                  <a:lnTo>
                    <a:pt x="364" y="1"/>
                  </a:lnTo>
                  <a:lnTo>
                    <a:pt x="364" y="1"/>
                  </a:lnTo>
                  <a:lnTo>
                    <a:pt x="364" y="0"/>
                  </a:lnTo>
                </a:path>
              </a:pathLst>
            </a:custGeom>
            <a:noFill/>
            <a:ln w="9525" cap="flat">
              <a:solidFill>
                <a:srgbClr val="7670B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704" name="Freeform 2625">
              <a:extLst>
                <a:ext uri="{FF2B5EF4-FFF2-40B4-BE49-F238E27FC236}">
                  <a16:creationId xmlns:a16="http://schemas.microsoft.com/office/drawing/2014/main" id="{00000000-0008-0000-0300-00005C00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" y="65"/>
              <a:ext cx="113" cy="63"/>
            </a:xfrm>
            <a:custGeom>
              <a:avLst/>
              <a:gdLst>
                <a:gd name="T0" fmla="*/ 1 w 113"/>
                <a:gd name="T1" fmla="*/ 47 h 63"/>
                <a:gd name="T2" fmla="*/ 1 w 113"/>
                <a:gd name="T3" fmla="*/ 44 h 63"/>
                <a:gd name="T4" fmla="*/ 3 w 113"/>
                <a:gd name="T5" fmla="*/ 39 h 63"/>
                <a:gd name="T6" fmla="*/ 1 w 113"/>
                <a:gd name="T7" fmla="*/ 36 h 63"/>
                <a:gd name="T8" fmla="*/ 1 w 113"/>
                <a:gd name="T9" fmla="*/ 34 h 63"/>
                <a:gd name="T10" fmla="*/ 3 w 113"/>
                <a:gd name="T11" fmla="*/ 31 h 63"/>
                <a:gd name="T12" fmla="*/ 5 w 113"/>
                <a:gd name="T13" fmla="*/ 29 h 63"/>
                <a:gd name="T14" fmla="*/ 7 w 113"/>
                <a:gd name="T15" fmla="*/ 26 h 63"/>
                <a:gd name="T16" fmla="*/ 9 w 113"/>
                <a:gd name="T17" fmla="*/ 21 h 63"/>
                <a:gd name="T18" fmla="*/ 10 w 113"/>
                <a:gd name="T19" fmla="*/ 17 h 63"/>
                <a:gd name="T20" fmla="*/ 12 w 113"/>
                <a:gd name="T21" fmla="*/ 15 h 63"/>
                <a:gd name="T22" fmla="*/ 18 w 113"/>
                <a:gd name="T23" fmla="*/ 13 h 63"/>
                <a:gd name="T24" fmla="*/ 20 w 113"/>
                <a:gd name="T25" fmla="*/ 14 h 63"/>
                <a:gd name="T26" fmla="*/ 22 w 113"/>
                <a:gd name="T27" fmla="*/ 15 h 63"/>
                <a:gd name="T28" fmla="*/ 23 w 113"/>
                <a:gd name="T29" fmla="*/ 14 h 63"/>
                <a:gd name="T30" fmla="*/ 27 w 113"/>
                <a:gd name="T31" fmla="*/ 12 h 63"/>
                <a:gd name="T32" fmla="*/ 28 w 113"/>
                <a:gd name="T33" fmla="*/ 11 h 63"/>
                <a:gd name="T34" fmla="*/ 28 w 113"/>
                <a:gd name="T35" fmla="*/ 9 h 63"/>
                <a:gd name="T36" fmla="*/ 31 w 113"/>
                <a:gd name="T37" fmla="*/ 6 h 63"/>
                <a:gd name="T38" fmla="*/ 33 w 113"/>
                <a:gd name="T39" fmla="*/ 2 h 63"/>
                <a:gd name="T40" fmla="*/ 36 w 113"/>
                <a:gd name="T41" fmla="*/ 2 h 63"/>
                <a:gd name="T42" fmla="*/ 41 w 113"/>
                <a:gd name="T43" fmla="*/ 2 h 63"/>
                <a:gd name="T44" fmla="*/ 43 w 113"/>
                <a:gd name="T45" fmla="*/ 5 h 63"/>
                <a:gd name="T46" fmla="*/ 46 w 113"/>
                <a:gd name="T47" fmla="*/ 9 h 63"/>
                <a:gd name="T48" fmla="*/ 52 w 113"/>
                <a:gd name="T49" fmla="*/ 11 h 63"/>
                <a:gd name="T50" fmla="*/ 54 w 113"/>
                <a:gd name="T51" fmla="*/ 15 h 63"/>
                <a:gd name="T52" fmla="*/ 59 w 113"/>
                <a:gd name="T53" fmla="*/ 16 h 63"/>
                <a:gd name="T54" fmla="*/ 66 w 113"/>
                <a:gd name="T55" fmla="*/ 18 h 63"/>
                <a:gd name="T56" fmla="*/ 72 w 113"/>
                <a:gd name="T57" fmla="*/ 19 h 63"/>
                <a:gd name="T58" fmla="*/ 74 w 113"/>
                <a:gd name="T59" fmla="*/ 23 h 63"/>
                <a:gd name="T60" fmla="*/ 76 w 113"/>
                <a:gd name="T61" fmla="*/ 26 h 63"/>
                <a:gd name="T62" fmla="*/ 78 w 113"/>
                <a:gd name="T63" fmla="*/ 29 h 63"/>
                <a:gd name="T64" fmla="*/ 78 w 113"/>
                <a:gd name="T65" fmla="*/ 35 h 63"/>
                <a:gd name="T66" fmla="*/ 76 w 113"/>
                <a:gd name="T67" fmla="*/ 43 h 63"/>
                <a:gd name="T68" fmla="*/ 72 w 113"/>
                <a:gd name="T69" fmla="*/ 51 h 63"/>
                <a:gd name="T70" fmla="*/ 73 w 113"/>
                <a:gd name="T71" fmla="*/ 58 h 63"/>
                <a:gd name="T72" fmla="*/ 77 w 113"/>
                <a:gd name="T73" fmla="*/ 61 h 63"/>
                <a:gd name="T74" fmla="*/ 78 w 113"/>
                <a:gd name="T75" fmla="*/ 62 h 63"/>
                <a:gd name="T76" fmla="*/ 80 w 113"/>
                <a:gd name="T77" fmla="*/ 62 h 63"/>
                <a:gd name="T78" fmla="*/ 83 w 113"/>
                <a:gd name="T79" fmla="*/ 55 h 63"/>
                <a:gd name="T80" fmla="*/ 82 w 113"/>
                <a:gd name="T81" fmla="*/ 52 h 63"/>
                <a:gd name="T82" fmla="*/ 83 w 113"/>
                <a:gd name="T83" fmla="*/ 50 h 63"/>
                <a:gd name="T84" fmla="*/ 83 w 113"/>
                <a:gd name="T85" fmla="*/ 47 h 63"/>
                <a:gd name="T86" fmla="*/ 82 w 113"/>
                <a:gd name="T87" fmla="*/ 42 h 63"/>
                <a:gd name="T88" fmla="*/ 86 w 113"/>
                <a:gd name="T89" fmla="*/ 40 h 63"/>
                <a:gd name="T90" fmla="*/ 89 w 113"/>
                <a:gd name="T91" fmla="*/ 35 h 63"/>
                <a:gd name="T92" fmla="*/ 92 w 113"/>
                <a:gd name="T93" fmla="*/ 32 h 63"/>
                <a:gd name="T94" fmla="*/ 94 w 113"/>
                <a:gd name="T95" fmla="*/ 33 h 63"/>
                <a:gd name="T96" fmla="*/ 96 w 113"/>
                <a:gd name="T97" fmla="*/ 26 h 63"/>
                <a:gd name="T98" fmla="*/ 97 w 113"/>
                <a:gd name="T99" fmla="*/ 22 h 63"/>
                <a:gd name="T100" fmla="*/ 95 w 113"/>
                <a:gd name="T101" fmla="*/ 19 h 63"/>
                <a:gd name="T102" fmla="*/ 94 w 113"/>
                <a:gd name="T103" fmla="*/ 15 h 63"/>
                <a:gd name="T104" fmla="*/ 105 w 113"/>
                <a:gd name="T105" fmla="*/ 21 h 63"/>
                <a:gd name="T106" fmla="*/ 111 w 113"/>
                <a:gd name="T107" fmla="*/ 20 h 63"/>
                <a:gd name="T108" fmla="*/ 113 w 113"/>
                <a:gd name="T109" fmla="*/ 15 h 63"/>
                <a:gd name="T110" fmla="*/ 112 w 113"/>
                <a:gd name="T111" fmla="*/ 10 h 63"/>
                <a:gd name="T112" fmla="*/ 110 w 113"/>
                <a:gd name="T113" fmla="*/ 9 h 63"/>
                <a:gd name="T114" fmla="*/ 109 w 113"/>
                <a:gd name="T115" fmla="*/ 5 h 63"/>
                <a:gd name="T116" fmla="*/ 108 w 113"/>
                <a:gd name="T117" fmla="*/ 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3" h="63">
                  <a:moveTo>
                    <a:pt x="1" y="48"/>
                  </a:moveTo>
                  <a:lnTo>
                    <a:pt x="2" y="48"/>
                  </a:lnTo>
                  <a:lnTo>
                    <a:pt x="2" y="47"/>
                  </a:lnTo>
                  <a:lnTo>
                    <a:pt x="2" y="47"/>
                  </a:lnTo>
                  <a:lnTo>
                    <a:pt x="1" y="47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1" y="44"/>
                  </a:lnTo>
                  <a:lnTo>
                    <a:pt x="1" y="44"/>
                  </a:lnTo>
                  <a:lnTo>
                    <a:pt x="1" y="44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3" y="41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2" y="36"/>
                  </a:lnTo>
                  <a:lnTo>
                    <a:pt x="1" y="36"/>
                  </a:lnTo>
                  <a:lnTo>
                    <a:pt x="1" y="36"/>
                  </a:lnTo>
                  <a:lnTo>
                    <a:pt x="1" y="36"/>
                  </a:lnTo>
                  <a:lnTo>
                    <a:pt x="0" y="35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1" y="33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5" y="30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6" y="28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6" y="24"/>
                  </a:lnTo>
                  <a:lnTo>
                    <a:pt x="7" y="24"/>
                  </a:lnTo>
                  <a:lnTo>
                    <a:pt x="9" y="21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10" y="18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1" y="15"/>
                  </a:lnTo>
                  <a:lnTo>
                    <a:pt x="12" y="15"/>
                  </a:lnTo>
                  <a:lnTo>
                    <a:pt x="14" y="13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7" y="13"/>
                  </a:lnTo>
                  <a:lnTo>
                    <a:pt x="18" y="13"/>
                  </a:lnTo>
                  <a:lnTo>
                    <a:pt x="18" y="14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3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3"/>
                  </a:lnTo>
                  <a:lnTo>
                    <a:pt x="25" y="13"/>
                  </a:lnTo>
                  <a:lnTo>
                    <a:pt x="27" y="12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9" y="9"/>
                  </a:lnTo>
                  <a:lnTo>
                    <a:pt x="30" y="7"/>
                  </a:lnTo>
                  <a:lnTo>
                    <a:pt x="30" y="6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3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7" y="1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2" y="3"/>
                  </a:lnTo>
                  <a:lnTo>
                    <a:pt x="42" y="4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43" y="6"/>
                  </a:lnTo>
                  <a:lnTo>
                    <a:pt x="44" y="7"/>
                  </a:lnTo>
                  <a:lnTo>
                    <a:pt x="46" y="8"/>
                  </a:lnTo>
                  <a:lnTo>
                    <a:pt x="46" y="9"/>
                  </a:lnTo>
                  <a:lnTo>
                    <a:pt x="47" y="9"/>
                  </a:lnTo>
                  <a:lnTo>
                    <a:pt x="49" y="10"/>
                  </a:lnTo>
                  <a:lnTo>
                    <a:pt x="50" y="10"/>
                  </a:lnTo>
                  <a:lnTo>
                    <a:pt x="51" y="11"/>
                  </a:lnTo>
                  <a:lnTo>
                    <a:pt x="52" y="11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3"/>
                  </a:lnTo>
                  <a:lnTo>
                    <a:pt x="53" y="14"/>
                  </a:lnTo>
                  <a:lnTo>
                    <a:pt x="54" y="15"/>
                  </a:lnTo>
                  <a:lnTo>
                    <a:pt x="55" y="15"/>
                  </a:lnTo>
                  <a:lnTo>
                    <a:pt x="56" y="15"/>
                  </a:lnTo>
                  <a:lnTo>
                    <a:pt x="57" y="15"/>
                  </a:lnTo>
                  <a:lnTo>
                    <a:pt x="59" y="16"/>
                  </a:lnTo>
                  <a:lnTo>
                    <a:pt x="59" y="16"/>
                  </a:lnTo>
                  <a:lnTo>
                    <a:pt x="60" y="16"/>
                  </a:lnTo>
                  <a:lnTo>
                    <a:pt x="61" y="16"/>
                  </a:lnTo>
                  <a:lnTo>
                    <a:pt x="63" y="17"/>
                  </a:lnTo>
                  <a:lnTo>
                    <a:pt x="64" y="17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8" y="18"/>
                  </a:lnTo>
                  <a:lnTo>
                    <a:pt x="69" y="18"/>
                  </a:lnTo>
                  <a:lnTo>
                    <a:pt x="71" y="19"/>
                  </a:lnTo>
                  <a:lnTo>
                    <a:pt x="72" y="19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3" y="21"/>
                  </a:lnTo>
                  <a:lnTo>
                    <a:pt x="73" y="22"/>
                  </a:lnTo>
                  <a:lnTo>
                    <a:pt x="74" y="23"/>
                  </a:lnTo>
                  <a:lnTo>
                    <a:pt x="74" y="23"/>
                  </a:lnTo>
                  <a:lnTo>
                    <a:pt x="74" y="24"/>
                  </a:lnTo>
                  <a:lnTo>
                    <a:pt x="75" y="24"/>
                  </a:lnTo>
                  <a:lnTo>
                    <a:pt x="75" y="25"/>
                  </a:lnTo>
                  <a:lnTo>
                    <a:pt x="76" y="26"/>
                  </a:lnTo>
                  <a:lnTo>
                    <a:pt x="77" y="27"/>
                  </a:lnTo>
                  <a:lnTo>
                    <a:pt x="77" y="27"/>
                  </a:lnTo>
                  <a:lnTo>
                    <a:pt x="77" y="28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79" y="30"/>
                  </a:lnTo>
                  <a:lnTo>
                    <a:pt x="79" y="31"/>
                  </a:lnTo>
                  <a:lnTo>
                    <a:pt x="79" y="34"/>
                  </a:lnTo>
                  <a:lnTo>
                    <a:pt x="79" y="34"/>
                  </a:lnTo>
                  <a:lnTo>
                    <a:pt x="78" y="35"/>
                  </a:lnTo>
                  <a:lnTo>
                    <a:pt x="78" y="37"/>
                  </a:lnTo>
                  <a:lnTo>
                    <a:pt x="77" y="39"/>
                  </a:lnTo>
                  <a:lnTo>
                    <a:pt x="77" y="41"/>
                  </a:lnTo>
                  <a:lnTo>
                    <a:pt x="76" y="41"/>
                  </a:lnTo>
                  <a:lnTo>
                    <a:pt x="76" y="43"/>
                  </a:lnTo>
                  <a:lnTo>
                    <a:pt x="75" y="45"/>
                  </a:lnTo>
                  <a:lnTo>
                    <a:pt x="74" y="47"/>
                  </a:lnTo>
                  <a:lnTo>
                    <a:pt x="73" y="48"/>
                  </a:lnTo>
                  <a:lnTo>
                    <a:pt x="72" y="50"/>
                  </a:lnTo>
                  <a:lnTo>
                    <a:pt x="72" y="51"/>
                  </a:lnTo>
                  <a:lnTo>
                    <a:pt x="72" y="52"/>
                  </a:lnTo>
                  <a:lnTo>
                    <a:pt x="73" y="53"/>
                  </a:lnTo>
                  <a:lnTo>
                    <a:pt x="73" y="54"/>
                  </a:lnTo>
                  <a:lnTo>
                    <a:pt x="73" y="57"/>
                  </a:lnTo>
                  <a:lnTo>
                    <a:pt x="73" y="58"/>
                  </a:lnTo>
                  <a:lnTo>
                    <a:pt x="74" y="59"/>
                  </a:lnTo>
                  <a:lnTo>
                    <a:pt x="75" y="59"/>
                  </a:lnTo>
                  <a:lnTo>
                    <a:pt x="75" y="60"/>
                  </a:lnTo>
                  <a:lnTo>
                    <a:pt x="77" y="61"/>
                  </a:lnTo>
                  <a:lnTo>
                    <a:pt x="77" y="61"/>
                  </a:lnTo>
                  <a:lnTo>
                    <a:pt x="78" y="61"/>
                  </a:lnTo>
                  <a:lnTo>
                    <a:pt x="78" y="61"/>
                  </a:lnTo>
                  <a:lnTo>
                    <a:pt x="78" y="61"/>
                  </a:lnTo>
                  <a:lnTo>
                    <a:pt x="78" y="61"/>
                  </a:lnTo>
                  <a:lnTo>
                    <a:pt x="78" y="62"/>
                  </a:lnTo>
                  <a:lnTo>
                    <a:pt x="79" y="62"/>
                  </a:lnTo>
                  <a:lnTo>
                    <a:pt x="79" y="62"/>
                  </a:lnTo>
                  <a:lnTo>
                    <a:pt x="79" y="62"/>
                  </a:lnTo>
                  <a:lnTo>
                    <a:pt x="80" y="63"/>
                  </a:lnTo>
                  <a:lnTo>
                    <a:pt x="80" y="62"/>
                  </a:lnTo>
                  <a:lnTo>
                    <a:pt x="80" y="61"/>
                  </a:lnTo>
                  <a:lnTo>
                    <a:pt x="81" y="60"/>
                  </a:lnTo>
                  <a:lnTo>
                    <a:pt x="81" y="59"/>
                  </a:lnTo>
                  <a:lnTo>
                    <a:pt x="82" y="59"/>
                  </a:lnTo>
                  <a:lnTo>
                    <a:pt x="83" y="55"/>
                  </a:lnTo>
                  <a:lnTo>
                    <a:pt x="83" y="55"/>
                  </a:lnTo>
                  <a:lnTo>
                    <a:pt x="83" y="55"/>
                  </a:lnTo>
                  <a:lnTo>
                    <a:pt x="82" y="54"/>
                  </a:lnTo>
                  <a:lnTo>
                    <a:pt x="83" y="52"/>
                  </a:lnTo>
                  <a:lnTo>
                    <a:pt x="82" y="52"/>
                  </a:lnTo>
                  <a:lnTo>
                    <a:pt x="83" y="52"/>
                  </a:lnTo>
                  <a:lnTo>
                    <a:pt x="83" y="51"/>
                  </a:lnTo>
                  <a:lnTo>
                    <a:pt x="83" y="51"/>
                  </a:lnTo>
                  <a:lnTo>
                    <a:pt x="83" y="51"/>
                  </a:lnTo>
                  <a:lnTo>
                    <a:pt x="83" y="50"/>
                  </a:lnTo>
                  <a:lnTo>
                    <a:pt x="83" y="49"/>
                  </a:lnTo>
                  <a:lnTo>
                    <a:pt x="83" y="49"/>
                  </a:lnTo>
                  <a:lnTo>
                    <a:pt x="83" y="49"/>
                  </a:lnTo>
                  <a:lnTo>
                    <a:pt x="83" y="47"/>
                  </a:lnTo>
                  <a:lnTo>
                    <a:pt x="83" y="47"/>
                  </a:lnTo>
                  <a:lnTo>
                    <a:pt x="82" y="47"/>
                  </a:lnTo>
                  <a:lnTo>
                    <a:pt x="82" y="46"/>
                  </a:lnTo>
                  <a:lnTo>
                    <a:pt x="81" y="46"/>
                  </a:lnTo>
                  <a:lnTo>
                    <a:pt x="81" y="43"/>
                  </a:lnTo>
                  <a:lnTo>
                    <a:pt x="82" y="42"/>
                  </a:lnTo>
                  <a:lnTo>
                    <a:pt x="83" y="41"/>
                  </a:lnTo>
                  <a:lnTo>
                    <a:pt x="84" y="41"/>
                  </a:lnTo>
                  <a:lnTo>
                    <a:pt x="85" y="41"/>
                  </a:lnTo>
                  <a:lnTo>
                    <a:pt x="86" y="40"/>
                  </a:lnTo>
                  <a:lnTo>
                    <a:pt x="86" y="40"/>
                  </a:lnTo>
                  <a:lnTo>
                    <a:pt x="86" y="41"/>
                  </a:lnTo>
                  <a:lnTo>
                    <a:pt x="87" y="40"/>
                  </a:lnTo>
                  <a:lnTo>
                    <a:pt x="89" y="37"/>
                  </a:lnTo>
                  <a:lnTo>
                    <a:pt x="89" y="36"/>
                  </a:lnTo>
                  <a:lnTo>
                    <a:pt x="89" y="35"/>
                  </a:lnTo>
                  <a:lnTo>
                    <a:pt x="89" y="35"/>
                  </a:lnTo>
                  <a:lnTo>
                    <a:pt x="89" y="35"/>
                  </a:lnTo>
                  <a:lnTo>
                    <a:pt x="91" y="34"/>
                  </a:lnTo>
                  <a:lnTo>
                    <a:pt x="91" y="34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3" y="32"/>
                  </a:lnTo>
                  <a:lnTo>
                    <a:pt x="94" y="33"/>
                  </a:lnTo>
                  <a:lnTo>
                    <a:pt x="94" y="33"/>
                  </a:lnTo>
                  <a:lnTo>
                    <a:pt x="94" y="33"/>
                  </a:lnTo>
                  <a:lnTo>
                    <a:pt x="95" y="32"/>
                  </a:lnTo>
                  <a:lnTo>
                    <a:pt x="96" y="30"/>
                  </a:lnTo>
                  <a:lnTo>
                    <a:pt x="97" y="28"/>
                  </a:lnTo>
                  <a:lnTo>
                    <a:pt x="97" y="27"/>
                  </a:lnTo>
                  <a:lnTo>
                    <a:pt x="96" y="26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6" y="24"/>
                  </a:lnTo>
                  <a:lnTo>
                    <a:pt x="97" y="23"/>
                  </a:lnTo>
                  <a:lnTo>
                    <a:pt x="97" y="22"/>
                  </a:lnTo>
                  <a:lnTo>
                    <a:pt x="97" y="22"/>
                  </a:lnTo>
                  <a:lnTo>
                    <a:pt x="97" y="21"/>
                  </a:lnTo>
                  <a:lnTo>
                    <a:pt x="96" y="20"/>
                  </a:lnTo>
                  <a:lnTo>
                    <a:pt x="96" y="19"/>
                  </a:lnTo>
                  <a:lnTo>
                    <a:pt x="95" y="19"/>
                  </a:lnTo>
                  <a:lnTo>
                    <a:pt x="94" y="17"/>
                  </a:lnTo>
                  <a:lnTo>
                    <a:pt x="94" y="17"/>
                  </a:lnTo>
                  <a:lnTo>
                    <a:pt x="93" y="16"/>
                  </a:lnTo>
                  <a:lnTo>
                    <a:pt x="94" y="16"/>
                  </a:lnTo>
                  <a:lnTo>
                    <a:pt x="94" y="15"/>
                  </a:lnTo>
                  <a:lnTo>
                    <a:pt x="97" y="16"/>
                  </a:lnTo>
                  <a:lnTo>
                    <a:pt x="97" y="16"/>
                  </a:lnTo>
                  <a:lnTo>
                    <a:pt x="100" y="18"/>
                  </a:lnTo>
                  <a:lnTo>
                    <a:pt x="102" y="19"/>
                  </a:lnTo>
                  <a:lnTo>
                    <a:pt x="105" y="21"/>
                  </a:lnTo>
                  <a:lnTo>
                    <a:pt x="107" y="20"/>
                  </a:lnTo>
                  <a:lnTo>
                    <a:pt x="109" y="20"/>
                  </a:lnTo>
                  <a:lnTo>
                    <a:pt x="109" y="20"/>
                  </a:lnTo>
                  <a:lnTo>
                    <a:pt x="110" y="20"/>
                  </a:lnTo>
                  <a:lnTo>
                    <a:pt x="111" y="20"/>
                  </a:lnTo>
                  <a:lnTo>
                    <a:pt x="113" y="17"/>
                  </a:lnTo>
                  <a:lnTo>
                    <a:pt x="113" y="16"/>
                  </a:lnTo>
                  <a:lnTo>
                    <a:pt x="113" y="16"/>
                  </a:lnTo>
                  <a:lnTo>
                    <a:pt x="113" y="15"/>
                  </a:lnTo>
                  <a:lnTo>
                    <a:pt x="113" y="15"/>
                  </a:lnTo>
                  <a:lnTo>
                    <a:pt x="113" y="13"/>
                  </a:lnTo>
                  <a:lnTo>
                    <a:pt x="112" y="12"/>
                  </a:lnTo>
                  <a:lnTo>
                    <a:pt x="111" y="11"/>
                  </a:lnTo>
                  <a:lnTo>
                    <a:pt x="111" y="10"/>
                  </a:lnTo>
                  <a:lnTo>
                    <a:pt x="112" y="10"/>
                  </a:lnTo>
                  <a:lnTo>
                    <a:pt x="112" y="10"/>
                  </a:lnTo>
                  <a:lnTo>
                    <a:pt x="111" y="9"/>
                  </a:lnTo>
                  <a:lnTo>
                    <a:pt x="111" y="10"/>
                  </a:lnTo>
                  <a:lnTo>
                    <a:pt x="110" y="9"/>
                  </a:lnTo>
                  <a:lnTo>
                    <a:pt x="110" y="9"/>
                  </a:lnTo>
                  <a:lnTo>
                    <a:pt x="110" y="8"/>
                  </a:lnTo>
                  <a:lnTo>
                    <a:pt x="110" y="8"/>
                  </a:lnTo>
                  <a:lnTo>
                    <a:pt x="110" y="6"/>
                  </a:lnTo>
                  <a:lnTo>
                    <a:pt x="109" y="6"/>
                  </a:lnTo>
                  <a:lnTo>
                    <a:pt x="109" y="5"/>
                  </a:lnTo>
                  <a:lnTo>
                    <a:pt x="109" y="6"/>
                  </a:lnTo>
                  <a:lnTo>
                    <a:pt x="109" y="5"/>
                  </a:lnTo>
                  <a:lnTo>
                    <a:pt x="108" y="5"/>
                  </a:lnTo>
                  <a:lnTo>
                    <a:pt x="108" y="5"/>
                  </a:lnTo>
                  <a:lnTo>
                    <a:pt x="108" y="4"/>
                  </a:lnTo>
                  <a:lnTo>
                    <a:pt x="107" y="4"/>
                  </a:lnTo>
                </a:path>
              </a:pathLst>
            </a:custGeom>
            <a:noFill/>
            <a:ln w="9525" cap="flat">
              <a:solidFill>
                <a:srgbClr val="7670B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23" name="Gruppe 22"/>
          <p:cNvGrpSpPr/>
          <p:nvPr/>
        </p:nvGrpSpPr>
        <p:grpSpPr>
          <a:xfrm>
            <a:off x="2100824" y="2677123"/>
            <a:ext cx="3252412" cy="3184611"/>
            <a:chOff x="66061" y="3993450"/>
            <a:chExt cx="3252412" cy="3184611"/>
          </a:xfrm>
        </p:grpSpPr>
        <p:sp>
          <p:nvSpPr>
            <p:cNvPr id="3915" name="TekstSylinder 3914"/>
            <p:cNvSpPr txBox="1"/>
            <p:nvPr/>
          </p:nvSpPr>
          <p:spPr>
            <a:xfrm>
              <a:off x="66061" y="3993450"/>
              <a:ext cx="10839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600" dirty="0"/>
                <a:t>Oslo (19%)</a:t>
              </a:r>
            </a:p>
          </p:txBody>
        </p:sp>
        <p:cxnSp>
          <p:nvCxnSpPr>
            <p:cNvPr id="14" name="Rett pil 13"/>
            <p:cNvCxnSpPr>
              <a:cxnSpLocks/>
              <a:endCxn id="3716" idx="6"/>
            </p:cNvCxnSpPr>
            <p:nvPr/>
          </p:nvCxnSpPr>
          <p:spPr>
            <a:xfrm>
              <a:off x="920330" y="4402339"/>
              <a:ext cx="2398143" cy="2775722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e 2">
            <a:extLst>
              <a:ext uri="{FF2B5EF4-FFF2-40B4-BE49-F238E27FC236}">
                <a16:creationId xmlns:a16="http://schemas.microsoft.com/office/drawing/2014/main" id="{8A48E418-5F8B-474B-A0CD-B80A6DC8574C}"/>
              </a:ext>
            </a:extLst>
          </p:cNvPr>
          <p:cNvGrpSpPr/>
          <p:nvPr/>
        </p:nvGrpSpPr>
        <p:grpSpPr>
          <a:xfrm>
            <a:off x="9167755" y="4187994"/>
            <a:ext cx="2694045" cy="1918973"/>
            <a:chOff x="9167755" y="4187994"/>
            <a:chExt cx="2694045" cy="1918973"/>
          </a:xfrm>
        </p:grpSpPr>
        <p:sp>
          <p:nvSpPr>
            <p:cNvPr id="10" name="TekstSylinder 9"/>
            <p:cNvSpPr txBox="1"/>
            <p:nvPr/>
          </p:nvSpPr>
          <p:spPr>
            <a:xfrm>
              <a:off x="9167755" y="4187994"/>
              <a:ext cx="2694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/>
                <a:t>Grunnskole som høyeste fullførte utdanning i befolkningen (over 16 år):</a:t>
              </a:r>
            </a:p>
          </p:txBody>
        </p:sp>
        <p:grpSp>
          <p:nvGrpSpPr>
            <p:cNvPr id="3905" name="Gruppe 3904">
              <a:extLst>
                <a:ext uri="{FF2B5EF4-FFF2-40B4-BE49-F238E27FC236}">
                  <a16:creationId xmlns:a16="http://schemas.microsoft.com/office/drawing/2014/main" id="{F16387DD-C440-489F-B6B4-75DA03974AD9}"/>
                </a:ext>
              </a:extLst>
            </p:cNvPr>
            <p:cNvGrpSpPr/>
            <p:nvPr/>
          </p:nvGrpSpPr>
          <p:grpSpPr>
            <a:xfrm>
              <a:off x="9301824" y="5142102"/>
              <a:ext cx="1175253" cy="964865"/>
              <a:chOff x="7197638" y="5569495"/>
              <a:chExt cx="1175253" cy="964865"/>
            </a:xfrm>
          </p:grpSpPr>
          <p:sp>
            <p:nvSpPr>
              <p:cNvPr id="3906" name="Ellipse 3905">
                <a:extLst>
                  <a:ext uri="{FF2B5EF4-FFF2-40B4-BE49-F238E27FC236}">
                    <a16:creationId xmlns:a16="http://schemas.microsoft.com/office/drawing/2014/main" id="{0E9A8244-B517-4230-9F43-67A16D144214}"/>
                  </a:ext>
                </a:extLst>
              </p:cNvPr>
              <p:cNvSpPr/>
              <p:nvPr/>
            </p:nvSpPr>
            <p:spPr>
              <a:xfrm>
                <a:off x="7197638" y="5596674"/>
                <a:ext cx="216024" cy="240974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3908" name="Ellipse 3907">
                <a:extLst>
                  <a:ext uri="{FF2B5EF4-FFF2-40B4-BE49-F238E27FC236}">
                    <a16:creationId xmlns:a16="http://schemas.microsoft.com/office/drawing/2014/main" id="{BDB99405-91CA-4CE8-885E-117834B849B1}"/>
                  </a:ext>
                </a:extLst>
              </p:cNvPr>
              <p:cNvSpPr/>
              <p:nvPr/>
            </p:nvSpPr>
            <p:spPr>
              <a:xfrm>
                <a:off x="7197638" y="5946401"/>
                <a:ext cx="216024" cy="24097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3909" name="TekstSylinder 3908">
                <a:extLst>
                  <a:ext uri="{FF2B5EF4-FFF2-40B4-BE49-F238E27FC236}">
                    <a16:creationId xmlns:a16="http://schemas.microsoft.com/office/drawing/2014/main" id="{6884DBB4-B73D-4213-865C-6D395E74F276}"/>
                  </a:ext>
                </a:extLst>
              </p:cNvPr>
              <p:cNvSpPr txBox="1"/>
              <p:nvPr/>
            </p:nvSpPr>
            <p:spPr>
              <a:xfrm>
                <a:off x="7380312" y="5569495"/>
                <a:ext cx="9925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400" dirty="0"/>
                  <a:t>Under 24%</a:t>
                </a:r>
              </a:p>
            </p:txBody>
          </p:sp>
          <p:sp>
            <p:nvSpPr>
              <p:cNvPr id="3911" name="TekstSylinder 3910">
                <a:extLst>
                  <a:ext uri="{FF2B5EF4-FFF2-40B4-BE49-F238E27FC236}">
                    <a16:creationId xmlns:a16="http://schemas.microsoft.com/office/drawing/2014/main" id="{7062C63E-6D86-4D73-839D-F58CE5FBF603}"/>
                  </a:ext>
                </a:extLst>
              </p:cNvPr>
              <p:cNvSpPr txBox="1"/>
              <p:nvPr/>
            </p:nvSpPr>
            <p:spPr>
              <a:xfrm>
                <a:off x="7380312" y="5918806"/>
                <a:ext cx="97654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400" dirty="0"/>
                  <a:t>24% – 27%</a:t>
                </a:r>
              </a:p>
            </p:txBody>
          </p:sp>
          <p:sp>
            <p:nvSpPr>
              <p:cNvPr id="3912" name="Ellipse 3911">
                <a:extLst>
                  <a:ext uri="{FF2B5EF4-FFF2-40B4-BE49-F238E27FC236}">
                    <a16:creationId xmlns:a16="http://schemas.microsoft.com/office/drawing/2014/main" id="{A310F875-4DBE-4FB8-AC2F-D458DC519405}"/>
                  </a:ext>
                </a:extLst>
              </p:cNvPr>
              <p:cNvSpPr/>
              <p:nvPr/>
            </p:nvSpPr>
            <p:spPr>
              <a:xfrm>
                <a:off x="7200292" y="6254178"/>
                <a:ext cx="216024" cy="24097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3913" name="TekstSylinder 3912">
                <a:extLst>
                  <a:ext uri="{FF2B5EF4-FFF2-40B4-BE49-F238E27FC236}">
                    <a16:creationId xmlns:a16="http://schemas.microsoft.com/office/drawing/2014/main" id="{521ABEDF-9FF2-4546-8766-D79D5F15CD35}"/>
                  </a:ext>
                </a:extLst>
              </p:cNvPr>
              <p:cNvSpPr txBox="1"/>
              <p:nvPr/>
            </p:nvSpPr>
            <p:spPr>
              <a:xfrm>
                <a:off x="7382966" y="6226583"/>
                <a:ext cx="88665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400" dirty="0"/>
                  <a:t>Over 27%</a:t>
                </a:r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DF769645-30DB-1C53-FA2D-7136692F7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400"/>
            <a:ext cx="5212705" cy="1072080"/>
          </a:xfrm>
        </p:spPr>
        <p:txBody>
          <a:bodyPr/>
          <a:lstStyle/>
          <a:p>
            <a:r>
              <a:rPr lang="nb-NO" dirty="0"/>
              <a:t>En av fire i Norge har kun grunnskoleutdanning</a:t>
            </a:r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B68E541D-1815-7EC3-F0D1-0A37A86C066E}"/>
              </a:ext>
            </a:extLst>
          </p:cNvPr>
          <p:cNvGrpSpPr/>
          <p:nvPr/>
        </p:nvGrpSpPr>
        <p:grpSpPr>
          <a:xfrm>
            <a:off x="2676883" y="1975275"/>
            <a:ext cx="3662189" cy="3150875"/>
            <a:chOff x="2676883" y="1975275"/>
            <a:chExt cx="3662189" cy="3150875"/>
          </a:xfrm>
        </p:grpSpPr>
        <p:grpSp>
          <p:nvGrpSpPr>
            <p:cNvPr id="24" name="Gruppe 23"/>
            <p:cNvGrpSpPr/>
            <p:nvPr/>
          </p:nvGrpSpPr>
          <p:grpSpPr>
            <a:xfrm>
              <a:off x="2676883" y="1975275"/>
              <a:ext cx="2676353" cy="3150875"/>
              <a:chOff x="1655676" y="6273316"/>
              <a:chExt cx="2676353" cy="3150875"/>
            </a:xfrm>
          </p:grpSpPr>
          <p:sp>
            <p:nvSpPr>
              <p:cNvPr id="12" name="TekstSylinder 11"/>
              <p:cNvSpPr txBox="1"/>
              <p:nvPr/>
            </p:nvSpPr>
            <p:spPr>
              <a:xfrm>
                <a:off x="1655676" y="6273316"/>
                <a:ext cx="25836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600" dirty="0"/>
                  <a:t>Innlandet og Nordland (28%)</a:t>
                </a:r>
              </a:p>
            </p:txBody>
          </p:sp>
          <p:cxnSp>
            <p:nvCxnSpPr>
              <p:cNvPr id="3918" name="Rett pil 3917"/>
              <p:cNvCxnSpPr>
                <a:cxnSpLocks/>
              </p:cNvCxnSpPr>
              <p:nvPr/>
            </p:nvCxnSpPr>
            <p:spPr>
              <a:xfrm>
                <a:off x="2977177" y="6625355"/>
                <a:ext cx="1354852" cy="2798836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" name="Rett pil 3917">
              <a:extLst>
                <a:ext uri="{FF2B5EF4-FFF2-40B4-BE49-F238E27FC236}">
                  <a16:creationId xmlns:a16="http://schemas.microsoft.com/office/drawing/2014/main" id="{4E0EDC78-FEBE-A8E3-8C15-33F514AA2806}"/>
                </a:ext>
              </a:extLst>
            </p:cNvPr>
            <p:cNvCxnSpPr>
              <a:cxnSpLocks/>
            </p:cNvCxnSpPr>
            <p:nvPr/>
          </p:nvCxnSpPr>
          <p:spPr>
            <a:xfrm>
              <a:off x="4190476" y="2308650"/>
              <a:ext cx="2148596" cy="284667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7125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B0A0A31-1059-71E2-D74E-97A3C5963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400"/>
            <a:ext cx="10515600" cy="1072080"/>
          </a:xfrm>
        </p:spPr>
        <p:txBody>
          <a:bodyPr anchor="ctr">
            <a:normAutofit/>
          </a:bodyPr>
          <a:lstStyle/>
          <a:p>
            <a:r>
              <a:rPr lang="nb-NO" dirty="0"/>
              <a:t>Arbeidsledige mer attraktive for næringslivet – Menn i helse – flere helsefagarbeidere</a:t>
            </a:r>
          </a:p>
        </p:txBody>
      </p:sp>
      <p:pic>
        <p:nvPicPr>
          <p:cNvPr id="6" name="Bilde 5" descr="Et bilde som inneholder avis, tekst, Menneskeansikt, klær&#10;&#10;Automatisk generert beskrivelse">
            <a:extLst>
              <a:ext uri="{FF2B5EF4-FFF2-40B4-BE49-F238E27FC236}">
                <a16:creationId xmlns:a16="http://schemas.microsoft.com/office/drawing/2014/main" id="{E8E174CB-9B06-8C0F-2BBD-4BF58F3298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29" b="4243"/>
          <a:stretch/>
        </p:blipFill>
        <p:spPr>
          <a:xfrm>
            <a:off x="838200" y="1825625"/>
            <a:ext cx="5181600" cy="4351338"/>
          </a:xfrm>
          <a:prstGeom prst="rect">
            <a:avLst/>
          </a:prstGeom>
          <a:noFill/>
        </p:spPr>
      </p:pic>
      <p:pic>
        <p:nvPicPr>
          <p:cNvPr id="9" name="Plassholder for innhold 8" descr="Et bilde som inneholder tekst, avis, klær, Nyheter&#10;&#10;Automatisk generert beskrivelse">
            <a:extLst>
              <a:ext uri="{FF2B5EF4-FFF2-40B4-BE49-F238E27FC236}">
                <a16:creationId xmlns:a16="http://schemas.microsoft.com/office/drawing/2014/main" id="{E702E06B-9471-632C-B6D9-E54C5B9A81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b="9702"/>
          <a:stretch/>
        </p:blipFill>
        <p:spPr>
          <a:xfrm>
            <a:off x="6172200" y="1825625"/>
            <a:ext cx="5181600" cy="4351338"/>
          </a:xfrm>
          <a:noFill/>
        </p:spPr>
      </p:pic>
    </p:spTree>
    <p:extLst>
      <p:ext uri="{BB962C8B-B14F-4D97-AF65-F5344CB8AC3E}">
        <p14:creationId xmlns:p14="http://schemas.microsoft.com/office/powerpoint/2010/main" val="4007203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2E142FC-0A03-FF3F-6881-5810222A0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4000" b="1" dirty="0">
                <a:solidFill>
                  <a:srgbClr val="000000"/>
                </a:solidFill>
                <a:effectLst/>
                <a:latin typeface="Lora" panose="020B06040202020202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NAV i Vefsn jakter på Helserekrutter</a:t>
            </a:r>
            <a:b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b-NO" dirty="0"/>
          </a:p>
        </p:txBody>
      </p:sp>
      <p:pic>
        <p:nvPicPr>
          <p:cNvPr id="3" name="Bilde 2" descr="Et bilde som inneholder person, stående, innendørs, poserer&#10;&#10;Automatisk generert beskrivelse">
            <a:extLst>
              <a:ext uri="{FF2B5EF4-FFF2-40B4-BE49-F238E27FC236}">
                <a16:creationId xmlns:a16="http://schemas.microsoft.com/office/drawing/2014/main" id="{A72FE6EC-0997-498B-04FA-392C261D5A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465" y="2200247"/>
            <a:ext cx="5728335" cy="36353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98F11F39-94FC-7E36-6C0D-6F9D074A7130}"/>
              </a:ext>
            </a:extLst>
          </p:cNvPr>
          <p:cNvSpPr txBox="1"/>
          <p:nvPr/>
        </p:nvSpPr>
        <p:spPr>
          <a:xfrm>
            <a:off x="1054967" y="2200247"/>
            <a:ext cx="4353732" cy="396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nb-NO" sz="2000" b="1" dirty="0">
                <a:solidFill>
                  <a:srgbClr val="333333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Tidligere har prosjektet Helserekrutter satset hovedsakelig på menn under det de kaller for Menn i Helse, men nå åpnes det også opp for at kvinner kan delta i denne rekrutt-utdanningen Vefsn, med mulighet for kortere utdanningstid mot fast arbeid innen helse.</a:t>
            </a:r>
          </a:p>
          <a:p>
            <a:pPr>
              <a:lnSpc>
                <a:spcPct val="107000"/>
              </a:lnSpc>
              <a:spcAft>
                <a:spcPts val="1125"/>
              </a:spcAft>
            </a:pPr>
            <a:endParaRPr lang="nb-NO" sz="2000" b="1" dirty="0">
              <a:solidFill>
                <a:srgbClr val="333333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125"/>
              </a:spcAft>
            </a:pPr>
            <a:endParaRPr lang="nb-NO" sz="2000" b="1" dirty="0">
              <a:solidFill>
                <a:srgbClr val="333333"/>
              </a:solidFill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925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979D08-F15D-0660-9552-1B5F5328E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NRK Nordland, 15.11.22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4729433-224A-2B34-1E64-57A9988D4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92" y="1647825"/>
            <a:ext cx="7503268" cy="508635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E80989D2-FCEA-71EF-E49D-8DA7E0102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460" y="2226944"/>
            <a:ext cx="5408902" cy="457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22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Menneskeansikt, avis, klær&#10;&#10;Automatisk generert beskrivelse">
            <a:extLst>
              <a:ext uri="{FF2B5EF4-FFF2-40B4-BE49-F238E27FC236}">
                <a16:creationId xmlns:a16="http://schemas.microsoft.com/office/drawing/2014/main" id="{EC7E0AE3-BA54-B3D7-021C-E6328C87B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89"/>
          <a:stretch/>
        </p:blipFill>
        <p:spPr>
          <a:xfrm>
            <a:off x="838200" y="2416175"/>
            <a:ext cx="8188325" cy="3170238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C72F8F64-89F2-7FCD-24B0-E1B41E057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7963" y="2416175"/>
            <a:ext cx="2255838" cy="3170238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34C7DA7-7615-273D-8FE9-101F6958F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400"/>
            <a:ext cx="10515600" cy="1072080"/>
          </a:xfrm>
        </p:spPr>
        <p:txBody>
          <a:bodyPr anchor="ctr">
            <a:normAutofit/>
          </a:bodyPr>
          <a:lstStyle/>
          <a:p>
            <a:r>
              <a:rPr lang="nb-NO" dirty="0"/>
              <a:t>Samarbeid med fylkeskommunen om kvalifisering:</a:t>
            </a:r>
          </a:p>
        </p:txBody>
      </p:sp>
    </p:spTree>
    <p:extLst>
      <p:ext uri="{BB962C8B-B14F-4D97-AF65-F5344CB8AC3E}">
        <p14:creationId xmlns:p14="http://schemas.microsoft.com/office/powerpoint/2010/main" val="253152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1BEDF8B-C329-C55C-752F-B78B997A0E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6" r="-2" b="11742"/>
          <a:stretch/>
        </p:blipFill>
        <p:spPr bwMode="auto">
          <a:xfrm>
            <a:off x="5973237" y="602647"/>
            <a:ext cx="5652706" cy="5652706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Content Placeholder 2">
            <a:extLst>
              <a:ext uri="{FF2B5EF4-FFF2-40B4-BE49-F238E27FC236}">
                <a16:creationId xmlns:a16="http://schemas.microsoft.com/office/drawing/2014/main" id="{D3B2A143-8B88-7137-D4DE-EC8793D8D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51021" cy="4351338"/>
          </a:xfrm>
        </p:spPr>
        <p:txBody>
          <a:bodyPr>
            <a:normAutofit/>
          </a:bodyPr>
          <a:lstStyle/>
          <a:p>
            <a:r>
              <a:rPr lang="nb-NO" dirty="0"/>
              <a:t>Nordland fylkeskommune har </a:t>
            </a:r>
            <a:r>
              <a:rPr lang="nb-NO"/>
              <a:t>tatt initiativ.</a:t>
            </a:r>
            <a:endParaRPr lang="nb-NO" dirty="0"/>
          </a:p>
          <a:p>
            <a:r>
              <a:rPr lang="nb-NO" dirty="0"/>
              <a:t>Deltakerne er Statsforvalteren, KS, Helse Nord, Nordlandsforskning og NAV Nordland.</a:t>
            </a:r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Juni 2023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33" name="Title 3">
            <a:extLst>
              <a:ext uri="{FF2B5EF4-FFF2-40B4-BE49-F238E27FC236}">
                <a16:creationId xmlns:a16="http://schemas.microsoft.com/office/drawing/2014/main" id="{D394D7A4-65BE-7799-4994-04FE6F817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400"/>
            <a:ext cx="5533571" cy="1072080"/>
          </a:xfrm>
        </p:spPr>
        <p:txBody>
          <a:bodyPr/>
          <a:lstStyle/>
          <a:p>
            <a:r>
              <a:rPr lang="en-US" dirty="0" err="1"/>
              <a:t>Partnerskap</a:t>
            </a:r>
            <a:r>
              <a:rPr lang="en-US" dirty="0"/>
              <a:t> for </a:t>
            </a:r>
            <a:r>
              <a:rPr lang="en-US" dirty="0" err="1"/>
              <a:t>ung</a:t>
            </a:r>
            <a:r>
              <a:rPr lang="en-US" dirty="0"/>
              <a:t> </a:t>
            </a:r>
            <a:r>
              <a:rPr lang="en-US" dirty="0" err="1"/>
              <a:t>inkludering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26059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830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0" name="Rett linje 89">
            <a:extLst>
              <a:ext uri="{FF2B5EF4-FFF2-40B4-BE49-F238E27FC236}">
                <a16:creationId xmlns:a16="http://schemas.microsoft.com/office/drawing/2014/main" id="{5E9D5AC9-DBF2-EF4E-855A-EB2E6A50D80D}"/>
              </a:ext>
            </a:extLst>
          </p:cNvPr>
          <p:cNvCxnSpPr>
            <a:cxnSpLocks/>
            <a:stCxn id="82" idx="2"/>
            <a:endCxn id="85" idx="0"/>
          </p:cNvCxnSpPr>
          <p:nvPr/>
        </p:nvCxnSpPr>
        <p:spPr>
          <a:xfrm flipH="1">
            <a:off x="3881873" y="2986338"/>
            <a:ext cx="1" cy="170067"/>
          </a:xfrm>
          <a:prstGeom prst="line">
            <a:avLst/>
          </a:prstGeom>
          <a:ln w="28575">
            <a:solidFill>
              <a:srgbClr val="337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vrundet rektangel 1">
            <a:extLst>
              <a:ext uri="{FF2B5EF4-FFF2-40B4-BE49-F238E27FC236}">
                <a16:creationId xmlns:a16="http://schemas.microsoft.com/office/drawing/2014/main" id="{C09160C4-12AF-EF4B-87EF-8F5631CB8789}"/>
              </a:ext>
            </a:extLst>
          </p:cNvPr>
          <p:cNvSpPr/>
          <p:nvPr/>
        </p:nvSpPr>
        <p:spPr>
          <a:xfrm>
            <a:off x="4103180" y="836712"/>
            <a:ext cx="4752528" cy="720080"/>
          </a:xfrm>
          <a:prstGeom prst="roundRect">
            <a:avLst>
              <a:gd name="adj" fmla="val 6611"/>
            </a:avLst>
          </a:prstGeom>
          <a:solidFill>
            <a:srgbClr val="99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tx1"/>
                </a:solidFill>
              </a:rPr>
              <a:t>Arbeids- og velferdsdirektoratet</a:t>
            </a:r>
          </a:p>
        </p:txBody>
      </p:sp>
      <p:cxnSp>
        <p:nvCxnSpPr>
          <p:cNvPr id="22" name="Rett linje 21">
            <a:extLst>
              <a:ext uri="{FF2B5EF4-FFF2-40B4-BE49-F238E27FC236}">
                <a16:creationId xmlns:a16="http://schemas.microsoft.com/office/drawing/2014/main" id="{D12D7898-BB1C-B74C-885F-5577DDDFAC23}"/>
              </a:ext>
            </a:extLst>
          </p:cNvPr>
          <p:cNvCxnSpPr>
            <a:cxnSpLocks/>
          </p:cNvCxnSpPr>
          <p:nvPr/>
        </p:nvCxnSpPr>
        <p:spPr>
          <a:xfrm flipV="1">
            <a:off x="4948573" y="1617770"/>
            <a:ext cx="0" cy="4187495"/>
          </a:xfrm>
          <a:prstGeom prst="line">
            <a:avLst/>
          </a:prstGeom>
          <a:ln w="28575">
            <a:solidFill>
              <a:srgbClr val="337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tt linje 40">
            <a:extLst>
              <a:ext uri="{FF2B5EF4-FFF2-40B4-BE49-F238E27FC236}">
                <a16:creationId xmlns:a16="http://schemas.microsoft.com/office/drawing/2014/main" id="{11B01345-E98C-464A-9993-04FDE462D581}"/>
              </a:ext>
            </a:extLst>
          </p:cNvPr>
          <p:cNvCxnSpPr>
            <a:cxnSpLocks/>
          </p:cNvCxnSpPr>
          <p:nvPr/>
        </p:nvCxnSpPr>
        <p:spPr>
          <a:xfrm flipH="1" flipV="1">
            <a:off x="8086641" y="1617770"/>
            <a:ext cx="1881" cy="3431212"/>
          </a:xfrm>
          <a:prstGeom prst="line">
            <a:avLst/>
          </a:prstGeom>
          <a:ln w="28575">
            <a:solidFill>
              <a:srgbClr val="337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tt linje 46">
            <a:extLst>
              <a:ext uri="{FF2B5EF4-FFF2-40B4-BE49-F238E27FC236}">
                <a16:creationId xmlns:a16="http://schemas.microsoft.com/office/drawing/2014/main" id="{02947B20-EF2A-F743-B500-75B5D3FAAC60}"/>
              </a:ext>
            </a:extLst>
          </p:cNvPr>
          <p:cNvCxnSpPr>
            <a:cxnSpLocks/>
          </p:cNvCxnSpPr>
          <p:nvPr/>
        </p:nvCxnSpPr>
        <p:spPr>
          <a:xfrm flipV="1">
            <a:off x="7509205" y="1617770"/>
            <a:ext cx="0" cy="4186800"/>
          </a:xfrm>
          <a:prstGeom prst="line">
            <a:avLst/>
          </a:prstGeom>
          <a:ln w="28575">
            <a:solidFill>
              <a:srgbClr val="337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kstSylinder 69">
            <a:extLst>
              <a:ext uri="{FF2B5EF4-FFF2-40B4-BE49-F238E27FC236}">
                <a16:creationId xmlns:a16="http://schemas.microsoft.com/office/drawing/2014/main" id="{0686F410-BE1D-5948-B90B-21EC5A1B276F}"/>
              </a:ext>
            </a:extLst>
          </p:cNvPr>
          <p:cNvSpPr txBox="1"/>
          <p:nvPr/>
        </p:nvSpPr>
        <p:spPr>
          <a:xfrm>
            <a:off x="5376251" y="1749802"/>
            <a:ext cx="2136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dirty="0"/>
              <a:t>Ytelseslinjen</a:t>
            </a:r>
          </a:p>
        </p:txBody>
      </p:sp>
      <p:sp>
        <p:nvSpPr>
          <p:cNvPr id="71" name="Avrundet rektangel 70">
            <a:extLst>
              <a:ext uri="{FF2B5EF4-FFF2-40B4-BE49-F238E27FC236}">
                <a16:creationId xmlns:a16="http://schemas.microsoft.com/office/drawing/2014/main" id="{46A9CD14-E077-BE4D-A8F7-5408476B8E99}"/>
              </a:ext>
            </a:extLst>
          </p:cNvPr>
          <p:cNvSpPr/>
          <p:nvPr/>
        </p:nvSpPr>
        <p:spPr>
          <a:xfrm>
            <a:off x="5570594" y="2230751"/>
            <a:ext cx="1717624" cy="755587"/>
          </a:xfrm>
          <a:prstGeom prst="roundRect">
            <a:avLst>
              <a:gd name="adj" fmla="val 5490"/>
            </a:avLst>
          </a:prstGeom>
          <a:solidFill>
            <a:srgbClr val="CCD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NAV Arbeid og ytelser</a:t>
            </a:r>
            <a:endParaRPr lang="nb-NO" sz="1200" dirty="0">
              <a:solidFill>
                <a:schemeClr val="tx1"/>
              </a:solidFill>
            </a:endParaRPr>
          </a:p>
        </p:txBody>
      </p:sp>
      <p:sp>
        <p:nvSpPr>
          <p:cNvPr id="74" name="Avrundet rektangel 73">
            <a:extLst>
              <a:ext uri="{FF2B5EF4-FFF2-40B4-BE49-F238E27FC236}">
                <a16:creationId xmlns:a16="http://schemas.microsoft.com/office/drawing/2014/main" id="{94592955-87BC-F34B-9C19-2980C2DB25AD}"/>
              </a:ext>
            </a:extLst>
          </p:cNvPr>
          <p:cNvSpPr/>
          <p:nvPr/>
        </p:nvSpPr>
        <p:spPr>
          <a:xfrm>
            <a:off x="5565049" y="3170162"/>
            <a:ext cx="1717624" cy="755587"/>
          </a:xfrm>
          <a:prstGeom prst="roundRect">
            <a:avLst>
              <a:gd name="adj" fmla="val 5490"/>
            </a:avLst>
          </a:prstGeom>
          <a:solidFill>
            <a:srgbClr val="CCD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NAV Familie- og pensjonsytelser</a:t>
            </a:r>
            <a:endParaRPr lang="nb-NO" sz="1200" dirty="0">
              <a:solidFill>
                <a:schemeClr val="tx1"/>
              </a:solidFill>
            </a:endParaRPr>
          </a:p>
        </p:txBody>
      </p:sp>
      <p:sp>
        <p:nvSpPr>
          <p:cNvPr id="75" name="Avrundet rektangel 74">
            <a:extLst>
              <a:ext uri="{FF2B5EF4-FFF2-40B4-BE49-F238E27FC236}">
                <a16:creationId xmlns:a16="http://schemas.microsoft.com/office/drawing/2014/main" id="{6EC24E35-D470-3F4B-9120-12D5DD144CFB}"/>
              </a:ext>
            </a:extLst>
          </p:cNvPr>
          <p:cNvSpPr/>
          <p:nvPr/>
        </p:nvSpPr>
        <p:spPr>
          <a:xfrm>
            <a:off x="5570316" y="4109573"/>
            <a:ext cx="1717624" cy="755587"/>
          </a:xfrm>
          <a:prstGeom prst="roundRect">
            <a:avLst>
              <a:gd name="adj" fmla="val 5490"/>
            </a:avLst>
          </a:prstGeom>
          <a:solidFill>
            <a:srgbClr val="CCD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NAV Kontroll</a:t>
            </a:r>
            <a:endParaRPr lang="nb-NO" sz="1200" dirty="0">
              <a:solidFill>
                <a:schemeClr val="tx1"/>
              </a:solidFill>
            </a:endParaRPr>
          </a:p>
        </p:txBody>
      </p:sp>
      <p:sp>
        <p:nvSpPr>
          <p:cNvPr id="76" name="Avrundet rektangel 75">
            <a:extLst>
              <a:ext uri="{FF2B5EF4-FFF2-40B4-BE49-F238E27FC236}">
                <a16:creationId xmlns:a16="http://schemas.microsoft.com/office/drawing/2014/main" id="{99587B09-A892-1C40-9EA3-6640FB1AEEE0}"/>
              </a:ext>
            </a:extLst>
          </p:cNvPr>
          <p:cNvSpPr/>
          <p:nvPr/>
        </p:nvSpPr>
        <p:spPr>
          <a:xfrm>
            <a:off x="5571460" y="5048983"/>
            <a:ext cx="1717624" cy="755587"/>
          </a:xfrm>
          <a:prstGeom prst="roundRect">
            <a:avLst>
              <a:gd name="adj" fmla="val 5490"/>
            </a:avLst>
          </a:prstGeom>
          <a:solidFill>
            <a:srgbClr val="CCD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NAV Klageinstans</a:t>
            </a:r>
            <a:endParaRPr lang="nb-NO" sz="1200" dirty="0">
              <a:solidFill>
                <a:schemeClr val="tx1"/>
              </a:solidFill>
            </a:endParaRPr>
          </a:p>
        </p:txBody>
      </p:sp>
      <p:cxnSp>
        <p:nvCxnSpPr>
          <p:cNvPr id="77" name="Rett linje 76">
            <a:extLst>
              <a:ext uri="{FF2B5EF4-FFF2-40B4-BE49-F238E27FC236}">
                <a16:creationId xmlns:a16="http://schemas.microsoft.com/office/drawing/2014/main" id="{2E0C4756-4FAD-394D-9976-B995DB412B98}"/>
              </a:ext>
            </a:extLst>
          </p:cNvPr>
          <p:cNvCxnSpPr>
            <a:cxnSpLocks/>
          </p:cNvCxnSpPr>
          <p:nvPr/>
        </p:nvCxnSpPr>
        <p:spPr>
          <a:xfrm flipH="1" flipV="1">
            <a:off x="7364818" y="2602076"/>
            <a:ext cx="144016" cy="1"/>
          </a:xfrm>
          <a:prstGeom prst="line">
            <a:avLst/>
          </a:prstGeom>
          <a:ln w="28575">
            <a:solidFill>
              <a:srgbClr val="337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Rett linje 77">
            <a:extLst>
              <a:ext uri="{FF2B5EF4-FFF2-40B4-BE49-F238E27FC236}">
                <a16:creationId xmlns:a16="http://schemas.microsoft.com/office/drawing/2014/main" id="{675C497C-76FA-2F48-9D35-42F7536A3400}"/>
              </a:ext>
            </a:extLst>
          </p:cNvPr>
          <p:cNvCxnSpPr>
            <a:cxnSpLocks/>
          </p:cNvCxnSpPr>
          <p:nvPr/>
        </p:nvCxnSpPr>
        <p:spPr>
          <a:xfrm flipH="1" flipV="1">
            <a:off x="7364818" y="3536189"/>
            <a:ext cx="144016" cy="1"/>
          </a:xfrm>
          <a:prstGeom prst="line">
            <a:avLst/>
          </a:prstGeom>
          <a:ln w="28575">
            <a:solidFill>
              <a:srgbClr val="337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Rett linje 78">
            <a:extLst>
              <a:ext uri="{FF2B5EF4-FFF2-40B4-BE49-F238E27FC236}">
                <a16:creationId xmlns:a16="http://schemas.microsoft.com/office/drawing/2014/main" id="{D24DB20C-E505-6044-98BD-D9F7F9207C56}"/>
              </a:ext>
            </a:extLst>
          </p:cNvPr>
          <p:cNvCxnSpPr>
            <a:cxnSpLocks/>
          </p:cNvCxnSpPr>
          <p:nvPr/>
        </p:nvCxnSpPr>
        <p:spPr>
          <a:xfrm flipH="1" flipV="1">
            <a:off x="7364818" y="4470301"/>
            <a:ext cx="144016" cy="1"/>
          </a:xfrm>
          <a:prstGeom prst="line">
            <a:avLst/>
          </a:prstGeom>
          <a:ln w="28575">
            <a:solidFill>
              <a:srgbClr val="337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Rett linje 79">
            <a:extLst>
              <a:ext uri="{FF2B5EF4-FFF2-40B4-BE49-F238E27FC236}">
                <a16:creationId xmlns:a16="http://schemas.microsoft.com/office/drawing/2014/main" id="{12CDF280-F203-9E47-868D-C670BD4C242C}"/>
              </a:ext>
            </a:extLst>
          </p:cNvPr>
          <p:cNvCxnSpPr>
            <a:cxnSpLocks/>
          </p:cNvCxnSpPr>
          <p:nvPr/>
        </p:nvCxnSpPr>
        <p:spPr>
          <a:xfrm flipH="1" flipV="1">
            <a:off x="7366944" y="5415010"/>
            <a:ext cx="144016" cy="1"/>
          </a:xfrm>
          <a:prstGeom prst="line">
            <a:avLst/>
          </a:prstGeom>
          <a:ln w="28575">
            <a:solidFill>
              <a:srgbClr val="337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Rett linje 80">
            <a:extLst>
              <a:ext uri="{FF2B5EF4-FFF2-40B4-BE49-F238E27FC236}">
                <a16:creationId xmlns:a16="http://schemas.microsoft.com/office/drawing/2014/main" id="{038B4BCF-7B9C-6445-A439-994F9F9D089F}"/>
              </a:ext>
            </a:extLst>
          </p:cNvPr>
          <p:cNvCxnSpPr>
            <a:cxnSpLocks/>
          </p:cNvCxnSpPr>
          <p:nvPr/>
        </p:nvCxnSpPr>
        <p:spPr>
          <a:xfrm>
            <a:off x="6163528" y="2085515"/>
            <a:ext cx="438598" cy="0"/>
          </a:xfrm>
          <a:prstGeom prst="line">
            <a:avLst/>
          </a:prstGeom>
          <a:ln w="28575">
            <a:solidFill>
              <a:srgbClr val="337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Avrundet rektangel 81">
            <a:extLst>
              <a:ext uri="{FF2B5EF4-FFF2-40B4-BE49-F238E27FC236}">
                <a16:creationId xmlns:a16="http://schemas.microsoft.com/office/drawing/2014/main" id="{6EF67821-43A1-0143-8035-2F01866CFC96}"/>
              </a:ext>
            </a:extLst>
          </p:cNvPr>
          <p:cNvSpPr/>
          <p:nvPr/>
        </p:nvSpPr>
        <p:spPr>
          <a:xfrm>
            <a:off x="3023061" y="2230751"/>
            <a:ext cx="1717624" cy="755587"/>
          </a:xfrm>
          <a:prstGeom prst="roundRect">
            <a:avLst>
              <a:gd name="adj" fmla="val 5490"/>
            </a:avLst>
          </a:prstGeom>
          <a:solidFill>
            <a:srgbClr val="CCD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NAV Fylke</a:t>
            </a:r>
          </a:p>
          <a:p>
            <a:pPr algn="ctr"/>
            <a:r>
              <a:rPr lang="nb-NO" sz="1200" dirty="0">
                <a:solidFill>
                  <a:schemeClr val="tx1"/>
                </a:solidFill>
              </a:rPr>
              <a:t>med spesialenheter</a:t>
            </a:r>
          </a:p>
        </p:txBody>
      </p:sp>
      <p:sp>
        <p:nvSpPr>
          <p:cNvPr id="83" name="TekstSylinder 82">
            <a:extLst>
              <a:ext uri="{FF2B5EF4-FFF2-40B4-BE49-F238E27FC236}">
                <a16:creationId xmlns:a16="http://schemas.microsoft.com/office/drawing/2014/main" id="{C8E169BF-8915-904B-8D10-5925A9D4DD63}"/>
              </a:ext>
            </a:extLst>
          </p:cNvPr>
          <p:cNvSpPr txBox="1"/>
          <p:nvPr/>
        </p:nvSpPr>
        <p:spPr>
          <a:xfrm>
            <a:off x="2796475" y="1750099"/>
            <a:ext cx="2325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dirty="0"/>
              <a:t>Arbeids- og tjenestelinjen</a:t>
            </a:r>
          </a:p>
        </p:txBody>
      </p:sp>
      <p:cxnSp>
        <p:nvCxnSpPr>
          <p:cNvPr id="84" name="Rett linje 83">
            <a:extLst>
              <a:ext uri="{FF2B5EF4-FFF2-40B4-BE49-F238E27FC236}">
                <a16:creationId xmlns:a16="http://schemas.microsoft.com/office/drawing/2014/main" id="{561558CE-8C1A-A543-A407-A96B95D427F8}"/>
              </a:ext>
            </a:extLst>
          </p:cNvPr>
          <p:cNvCxnSpPr>
            <a:cxnSpLocks/>
          </p:cNvCxnSpPr>
          <p:nvPr/>
        </p:nvCxnSpPr>
        <p:spPr>
          <a:xfrm>
            <a:off x="3668016" y="2086734"/>
            <a:ext cx="438598" cy="0"/>
          </a:xfrm>
          <a:prstGeom prst="line">
            <a:avLst/>
          </a:prstGeom>
          <a:ln w="28575">
            <a:solidFill>
              <a:srgbClr val="337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Avrundet rektangel 84">
            <a:extLst>
              <a:ext uri="{FF2B5EF4-FFF2-40B4-BE49-F238E27FC236}">
                <a16:creationId xmlns:a16="http://schemas.microsoft.com/office/drawing/2014/main" id="{BA7AEE64-1F1F-914B-89B8-954ADFE4EE15}"/>
              </a:ext>
            </a:extLst>
          </p:cNvPr>
          <p:cNvSpPr/>
          <p:nvPr/>
        </p:nvSpPr>
        <p:spPr>
          <a:xfrm>
            <a:off x="3023060" y="3156405"/>
            <a:ext cx="1717624" cy="755587"/>
          </a:xfrm>
          <a:prstGeom prst="roundRect">
            <a:avLst>
              <a:gd name="adj" fmla="val 5490"/>
            </a:avLst>
          </a:prstGeom>
          <a:solidFill>
            <a:srgbClr val="CCD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NAV-kontor</a:t>
            </a:r>
            <a:endParaRPr lang="nb-NO" sz="1200" dirty="0">
              <a:solidFill>
                <a:schemeClr val="tx1"/>
              </a:solidFill>
            </a:endParaRPr>
          </a:p>
        </p:txBody>
      </p:sp>
      <p:sp>
        <p:nvSpPr>
          <p:cNvPr id="86" name="Avrundet rektangel 85">
            <a:extLst>
              <a:ext uri="{FF2B5EF4-FFF2-40B4-BE49-F238E27FC236}">
                <a16:creationId xmlns:a16="http://schemas.microsoft.com/office/drawing/2014/main" id="{0B8E0F12-0507-9B47-B6C2-DC982EEF255E}"/>
              </a:ext>
            </a:extLst>
          </p:cNvPr>
          <p:cNvSpPr/>
          <p:nvPr/>
        </p:nvSpPr>
        <p:spPr>
          <a:xfrm>
            <a:off x="3023060" y="4214279"/>
            <a:ext cx="1717624" cy="755587"/>
          </a:xfrm>
          <a:prstGeom prst="roundRect">
            <a:avLst>
              <a:gd name="adj" fmla="val 5490"/>
            </a:avLst>
          </a:prstGeom>
          <a:solidFill>
            <a:srgbClr val="CCD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NAV Kontaktsenter</a:t>
            </a:r>
            <a:endParaRPr lang="nb-NO" sz="1200" dirty="0">
              <a:solidFill>
                <a:schemeClr val="tx1"/>
              </a:solidFill>
            </a:endParaRPr>
          </a:p>
        </p:txBody>
      </p:sp>
      <p:sp>
        <p:nvSpPr>
          <p:cNvPr id="87" name="Avrundet rektangel 86">
            <a:extLst>
              <a:ext uri="{FF2B5EF4-FFF2-40B4-BE49-F238E27FC236}">
                <a16:creationId xmlns:a16="http://schemas.microsoft.com/office/drawing/2014/main" id="{C89835A7-5DB8-0048-B570-47481C57BCF5}"/>
              </a:ext>
            </a:extLst>
          </p:cNvPr>
          <p:cNvSpPr/>
          <p:nvPr/>
        </p:nvSpPr>
        <p:spPr>
          <a:xfrm>
            <a:off x="3023060" y="5048983"/>
            <a:ext cx="1717624" cy="755587"/>
          </a:xfrm>
          <a:prstGeom prst="roundRect">
            <a:avLst>
              <a:gd name="adj" fmla="val 5490"/>
            </a:avLst>
          </a:prstGeom>
          <a:solidFill>
            <a:srgbClr val="CCD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NAV Hjelpemidler</a:t>
            </a:r>
            <a:endParaRPr lang="nb-NO" sz="1200" dirty="0">
              <a:solidFill>
                <a:schemeClr val="tx1"/>
              </a:solidFill>
            </a:endParaRPr>
          </a:p>
        </p:txBody>
      </p:sp>
      <p:sp>
        <p:nvSpPr>
          <p:cNvPr id="88" name="Avrundet rektangel 87">
            <a:extLst>
              <a:ext uri="{FF2B5EF4-FFF2-40B4-BE49-F238E27FC236}">
                <a16:creationId xmlns:a16="http://schemas.microsoft.com/office/drawing/2014/main" id="{1849F0B2-3EBD-6A43-99B9-6F56837D7B49}"/>
              </a:ext>
            </a:extLst>
          </p:cNvPr>
          <p:cNvSpPr/>
          <p:nvPr/>
        </p:nvSpPr>
        <p:spPr>
          <a:xfrm>
            <a:off x="1737823" y="3297989"/>
            <a:ext cx="1181293" cy="472417"/>
          </a:xfrm>
          <a:prstGeom prst="roundRect">
            <a:avLst>
              <a:gd name="adj" fmla="val 5490"/>
            </a:avLst>
          </a:prstGeom>
          <a:solidFill>
            <a:srgbClr val="C6C2BF"/>
          </a:solidFill>
          <a:ln>
            <a:noFill/>
          </a:ln>
          <a:effectLst>
            <a:outerShdw blurRad="50800" dist="38100" sx="99000" sy="99000" algn="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nb-NO" sz="1200" dirty="0">
                <a:solidFill>
                  <a:schemeClr val="tx1"/>
                </a:solidFill>
              </a:rPr>
              <a:t>Partnerskap </a:t>
            </a:r>
          </a:p>
          <a:p>
            <a:pPr algn="ctr"/>
            <a:r>
              <a:rPr lang="nb-NO" sz="1200" dirty="0">
                <a:solidFill>
                  <a:schemeClr val="tx1"/>
                </a:solidFill>
              </a:rPr>
              <a:t>med kommuner</a:t>
            </a:r>
            <a:endParaRPr lang="nb-NO" sz="1050" dirty="0">
              <a:solidFill>
                <a:schemeClr val="tx1"/>
              </a:solidFill>
            </a:endParaRPr>
          </a:p>
        </p:txBody>
      </p:sp>
      <p:cxnSp>
        <p:nvCxnSpPr>
          <p:cNvPr id="89" name="Rett linje 88">
            <a:extLst>
              <a:ext uri="{FF2B5EF4-FFF2-40B4-BE49-F238E27FC236}">
                <a16:creationId xmlns:a16="http://schemas.microsoft.com/office/drawing/2014/main" id="{F99A6563-0606-BA4F-B4E3-9312A4ED193A}"/>
              </a:ext>
            </a:extLst>
          </p:cNvPr>
          <p:cNvCxnSpPr>
            <a:cxnSpLocks/>
          </p:cNvCxnSpPr>
          <p:nvPr/>
        </p:nvCxnSpPr>
        <p:spPr>
          <a:xfrm flipH="1" flipV="1">
            <a:off x="4796308" y="2596778"/>
            <a:ext cx="144016" cy="1"/>
          </a:xfrm>
          <a:prstGeom prst="line">
            <a:avLst/>
          </a:prstGeom>
          <a:ln w="28575">
            <a:solidFill>
              <a:srgbClr val="337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Rett linje 90">
            <a:extLst>
              <a:ext uri="{FF2B5EF4-FFF2-40B4-BE49-F238E27FC236}">
                <a16:creationId xmlns:a16="http://schemas.microsoft.com/office/drawing/2014/main" id="{F5246B87-D9EB-4940-A892-3F42343445C3}"/>
              </a:ext>
            </a:extLst>
          </p:cNvPr>
          <p:cNvCxnSpPr>
            <a:cxnSpLocks/>
          </p:cNvCxnSpPr>
          <p:nvPr/>
        </p:nvCxnSpPr>
        <p:spPr>
          <a:xfrm flipH="1" flipV="1">
            <a:off x="4800559" y="4580306"/>
            <a:ext cx="144016" cy="1"/>
          </a:xfrm>
          <a:prstGeom prst="line">
            <a:avLst/>
          </a:prstGeom>
          <a:ln w="28575">
            <a:solidFill>
              <a:srgbClr val="337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Rett linje 91">
            <a:extLst>
              <a:ext uri="{FF2B5EF4-FFF2-40B4-BE49-F238E27FC236}">
                <a16:creationId xmlns:a16="http://schemas.microsoft.com/office/drawing/2014/main" id="{98527BA3-B746-AE49-B640-AAF74AC5A666}"/>
              </a:ext>
            </a:extLst>
          </p:cNvPr>
          <p:cNvCxnSpPr>
            <a:cxnSpLocks/>
          </p:cNvCxnSpPr>
          <p:nvPr/>
        </p:nvCxnSpPr>
        <p:spPr>
          <a:xfrm flipH="1" flipV="1">
            <a:off x="4789251" y="5415010"/>
            <a:ext cx="144016" cy="1"/>
          </a:xfrm>
          <a:prstGeom prst="line">
            <a:avLst/>
          </a:prstGeom>
          <a:ln w="28575">
            <a:solidFill>
              <a:srgbClr val="337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kstSylinder 92">
            <a:extLst>
              <a:ext uri="{FF2B5EF4-FFF2-40B4-BE49-F238E27FC236}">
                <a16:creationId xmlns:a16="http://schemas.microsoft.com/office/drawing/2014/main" id="{B754CAB5-575D-4648-BDC4-6AC832642965}"/>
              </a:ext>
            </a:extLst>
          </p:cNvPr>
          <p:cNvSpPr txBox="1"/>
          <p:nvPr/>
        </p:nvSpPr>
        <p:spPr>
          <a:xfrm>
            <a:off x="8063620" y="1749802"/>
            <a:ext cx="2136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dirty="0"/>
              <a:t>Økonomilinjen</a:t>
            </a:r>
          </a:p>
        </p:txBody>
      </p:sp>
      <p:sp>
        <p:nvSpPr>
          <p:cNvPr id="94" name="Avrundet rektangel 93">
            <a:extLst>
              <a:ext uri="{FF2B5EF4-FFF2-40B4-BE49-F238E27FC236}">
                <a16:creationId xmlns:a16="http://schemas.microsoft.com/office/drawing/2014/main" id="{8595FA46-C55E-434F-94A9-DCB6D93DBED7}"/>
              </a:ext>
            </a:extLst>
          </p:cNvPr>
          <p:cNvSpPr/>
          <p:nvPr/>
        </p:nvSpPr>
        <p:spPr>
          <a:xfrm>
            <a:off x="8298951" y="2230750"/>
            <a:ext cx="1717624" cy="755587"/>
          </a:xfrm>
          <a:prstGeom prst="roundRect">
            <a:avLst>
              <a:gd name="adj" fmla="val 5490"/>
            </a:avLst>
          </a:prstGeom>
          <a:solidFill>
            <a:srgbClr val="CCD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NAV Økonomi pensjon</a:t>
            </a:r>
          </a:p>
        </p:txBody>
      </p:sp>
      <p:sp>
        <p:nvSpPr>
          <p:cNvPr id="95" name="Avrundet rektangel 94">
            <a:extLst>
              <a:ext uri="{FF2B5EF4-FFF2-40B4-BE49-F238E27FC236}">
                <a16:creationId xmlns:a16="http://schemas.microsoft.com/office/drawing/2014/main" id="{227F4014-188E-1F40-A89C-C3876F5036C8}"/>
              </a:ext>
            </a:extLst>
          </p:cNvPr>
          <p:cNvSpPr/>
          <p:nvPr/>
        </p:nvSpPr>
        <p:spPr>
          <a:xfrm>
            <a:off x="8293406" y="3170161"/>
            <a:ext cx="1717624" cy="755587"/>
          </a:xfrm>
          <a:prstGeom prst="roundRect">
            <a:avLst>
              <a:gd name="adj" fmla="val 5490"/>
            </a:avLst>
          </a:prstGeom>
          <a:solidFill>
            <a:srgbClr val="CCD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NAV Økonomi stønad</a:t>
            </a:r>
            <a:endParaRPr lang="nb-NO" sz="1200" dirty="0">
              <a:solidFill>
                <a:schemeClr val="tx1"/>
              </a:solidFill>
            </a:endParaRPr>
          </a:p>
        </p:txBody>
      </p:sp>
      <p:sp>
        <p:nvSpPr>
          <p:cNvPr id="96" name="Avrundet rektangel 95">
            <a:extLst>
              <a:ext uri="{FF2B5EF4-FFF2-40B4-BE49-F238E27FC236}">
                <a16:creationId xmlns:a16="http://schemas.microsoft.com/office/drawing/2014/main" id="{CE5AF00A-A1B1-2744-BD51-D6192E96799E}"/>
              </a:ext>
            </a:extLst>
          </p:cNvPr>
          <p:cNvSpPr/>
          <p:nvPr/>
        </p:nvSpPr>
        <p:spPr>
          <a:xfrm>
            <a:off x="8298673" y="4109572"/>
            <a:ext cx="1717624" cy="755587"/>
          </a:xfrm>
          <a:prstGeom prst="roundRect">
            <a:avLst>
              <a:gd name="adj" fmla="val 5490"/>
            </a:avLst>
          </a:prstGeom>
          <a:solidFill>
            <a:srgbClr val="CCD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NAV Økonomiteneste</a:t>
            </a:r>
            <a:endParaRPr lang="nb-NO" sz="1200" dirty="0">
              <a:solidFill>
                <a:schemeClr val="tx1"/>
              </a:solidFill>
            </a:endParaRPr>
          </a:p>
        </p:txBody>
      </p:sp>
      <p:cxnSp>
        <p:nvCxnSpPr>
          <p:cNvPr id="97" name="Rett linje 96">
            <a:extLst>
              <a:ext uri="{FF2B5EF4-FFF2-40B4-BE49-F238E27FC236}">
                <a16:creationId xmlns:a16="http://schemas.microsoft.com/office/drawing/2014/main" id="{47A5C847-0344-0741-93DE-7FD022EF571C}"/>
              </a:ext>
            </a:extLst>
          </p:cNvPr>
          <p:cNvCxnSpPr>
            <a:cxnSpLocks/>
          </p:cNvCxnSpPr>
          <p:nvPr/>
        </p:nvCxnSpPr>
        <p:spPr>
          <a:xfrm flipH="1" flipV="1">
            <a:off x="8088521" y="2592781"/>
            <a:ext cx="144016" cy="1"/>
          </a:xfrm>
          <a:prstGeom prst="line">
            <a:avLst/>
          </a:prstGeom>
          <a:ln w="28575">
            <a:solidFill>
              <a:srgbClr val="337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Rett linje 97">
            <a:extLst>
              <a:ext uri="{FF2B5EF4-FFF2-40B4-BE49-F238E27FC236}">
                <a16:creationId xmlns:a16="http://schemas.microsoft.com/office/drawing/2014/main" id="{C4DA5A7F-0ACA-7145-A8A3-E75C2B8FD5F9}"/>
              </a:ext>
            </a:extLst>
          </p:cNvPr>
          <p:cNvCxnSpPr>
            <a:cxnSpLocks/>
          </p:cNvCxnSpPr>
          <p:nvPr/>
        </p:nvCxnSpPr>
        <p:spPr>
          <a:xfrm flipH="1" flipV="1">
            <a:off x="8088521" y="3526894"/>
            <a:ext cx="144016" cy="1"/>
          </a:xfrm>
          <a:prstGeom prst="line">
            <a:avLst/>
          </a:prstGeom>
          <a:ln w="28575">
            <a:solidFill>
              <a:srgbClr val="337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Rett linje 98">
            <a:extLst>
              <a:ext uri="{FF2B5EF4-FFF2-40B4-BE49-F238E27FC236}">
                <a16:creationId xmlns:a16="http://schemas.microsoft.com/office/drawing/2014/main" id="{DDD3FC7A-6C04-5F46-B6DC-8EC0433D7C58}"/>
              </a:ext>
            </a:extLst>
          </p:cNvPr>
          <p:cNvCxnSpPr>
            <a:cxnSpLocks/>
          </p:cNvCxnSpPr>
          <p:nvPr/>
        </p:nvCxnSpPr>
        <p:spPr>
          <a:xfrm flipH="1" flipV="1">
            <a:off x="8088521" y="4461006"/>
            <a:ext cx="144016" cy="1"/>
          </a:xfrm>
          <a:prstGeom prst="line">
            <a:avLst/>
          </a:prstGeom>
          <a:ln w="28575">
            <a:solidFill>
              <a:srgbClr val="337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Rett linje 99">
            <a:extLst>
              <a:ext uri="{FF2B5EF4-FFF2-40B4-BE49-F238E27FC236}">
                <a16:creationId xmlns:a16="http://schemas.microsoft.com/office/drawing/2014/main" id="{27F664C5-5E26-9649-A308-3C96750D741E}"/>
              </a:ext>
            </a:extLst>
          </p:cNvPr>
          <p:cNvCxnSpPr>
            <a:cxnSpLocks/>
          </p:cNvCxnSpPr>
          <p:nvPr/>
        </p:nvCxnSpPr>
        <p:spPr>
          <a:xfrm>
            <a:off x="8927020" y="2083967"/>
            <a:ext cx="438598" cy="0"/>
          </a:xfrm>
          <a:prstGeom prst="line">
            <a:avLst/>
          </a:prstGeom>
          <a:ln w="28575">
            <a:solidFill>
              <a:srgbClr val="337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tt linje 47">
            <a:extLst>
              <a:ext uri="{FF2B5EF4-FFF2-40B4-BE49-F238E27FC236}">
                <a16:creationId xmlns:a16="http://schemas.microsoft.com/office/drawing/2014/main" id="{5CBDFD6D-0C31-4A76-972A-8743301E3E54}"/>
              </a:ext>
            </a:extLst>
          </p:cNvPr>
          <p:cNvCxnSpPr>
            <a:cxnSpLocks/>
            <a:stCxn id="85" idx="1"/>
            <a:endCxn id="88" idx="3"/>
          </p:cNvCxnSpPr>
          <p:nvPr/>
        </p:nvCxnSpPr>
        <p:spPr>
          <a:xfrm flipH="1" flipV="1">
            <a:off x="2919116" y="3534198"/>
            <a:ext cx="103945" cy="1"/>
          </a:xfrm>
          <a:prstGeom prst="line">
            <a:avLst/>
          </a:prstGeom>
          <a:ln w="12700">
            <a:solidFill>
              <a:srgbClr val="337C9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tt linje 36">
            <a:extLst>
              <a:ext uri="{FF2B5EF4-FFF2-40B4-BE49-F238E27FC236}">
                <a16:creationId xmlns:a16="http://schemas.microsoft.com/office/drawing/2014/main" id="{C6E1F5DA-B5DD-4A0C-9542-42D3E4D3F79A}"/>
              </a:ext>
            </a:extLst>
          </p:cNvPr>
          <p:cNvCxnSpPr>
            <a:cxnSpLocks/>
          </p:cNvCxnSpPr>
          <p:nvPr/>
        </p:nvCxnSpPr>
        <p:spPr>
          <a:xfrm flipH="1" flipV="1">
            <a:off x="4948708" y="2749178"/>
            <a:ext cx="144016" cy="1"/>
          </a:xfrm>
          <a:prstGeom prst="line">
            <a:avLst/>
          </a:prstGeom>
          <a:ln w="28575">
            <a:solidFill>
              <a:srgbClr val="337C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317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4981438" y="61010"/>
            <a:ext cx="1421507" cy="575945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/>
            <a:r>
              <a:rPr lang="nb-NO" sz="12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Direktør</a:t>
            </a:r>
            <a:endParaRPr lang="nb-NO" sz="1200" dirty="0">
              <a:latin typeface="Times New Roman"/>
              <a:ea typeface="Times New Roman"/>
            </a:endParaRPr>
          </a:p>
          <a:p>
            <a:pPr algn="ctr" fontAlgn="base"/>
            <a:r>
              <a:rPr lang="nb-NO" sz="1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Cathrine Stavnes</a:t>
            </a:r>
            <a:endParaRPr lang="nb-NO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2687079" y="1417173"/>
            <a:ext cx="2059305" cy="518795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/>
            <a:r>
              <a:rPr lang="nb-NO" sz="900" b="1" dirty="0">
                <a:solidFill>
                  <a:srgbClr val="000000"/>
                </a:solidFill>
                <a:ea typeface="Times New Roman"/>
                <a:cs typeface="Times New Roman"/>
              </a:rPr>
              <a:t>NAV Arbeidsrådgivning og ROL </a:t>
            </a:r>
          </a:p>
          <a:p>
            <a:pPr algn="ctr" fontAlgn="base"/>
            <a:r>
              <a:rPr lang="nb-NO" sz="900" b="1" dirty="0">
                <a:solidFill>
                  <a:srgbClr val="000000"/>
                </a:solidFill>
                <a:ea typeface="Verdana" panose="020B0604030504040204" pitchFamily="34" charset="0"/>
                <a:cs typeface="Times New Roman"/>
              </a:rPr>
              <a:t>Kontorsjef </a:t>
            </a:r>
            <a:r>
              <a:rPr lang="nb-NO" sz="9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Per Arne Imøy</a:t>
            </a:r>
            <a:endParaRPr lang="nb-NO" sz="9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5" name="Line 16"/>
          <p:cNvCxnSpPr/>
          <p:nvPr/>
        </p:nvCxnSpPr>
        <p:spPr bwMode="auto">
          <a:xfrm>
            <a:off x="5754370" y="15208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Line 18"/>
          <p:cNvCxnSpPr/>
          <p:nvPr/>
        </p:nvCxnSpPr>
        <p:spPr bwMode="auto">
          <a:xfrm>
            <a:off x="6569075" y="931546"/>
            <a:ext cx="0" cy="12509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Line 20"/>
          <p:cNvCxnSpPr/>
          <p:nvPr/>
        </p:nvCxnSpPr>
        <p:spPr bwMode="auto">
          <a:xfrm>
            <a:off x="3134995" y="226898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1785621" y="318771"/>
            <a:ext cx="11525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ts val="540"/>
              </a:spcBef>
            </a:pPr>
            <a:r>
              <a:rPr lang="nb-NO" sz="1200">
                <a:latin typeface="Times New Roman"/>
                <a:ea typeface="Times New Roman"/>
              </a:rPr>
              <a:t> </a:t>
            </a:r>
          </a:p>
        </p:txBody>
      </p:sp>
      <p:sp>
        <p:nvSpPr>
          <p:cNvPr id="67" name="Rectangle 6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b-NO"/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4746384" y="753236"/>
            <a:ext cx="2088232" cy="579968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fontAlgn="base"/>
            <a:r>
              <a:rPr lang="nb-NO" sz="900" b="1" dirty="0">
                <a:solidFill>
                  <a:srgbClr val="000000"/>
                </a:solidFill>
                <a:ea typeface="Times New Roman"/>
                <a:cs typeface="Times New Roman"/>
              </a:rPr>
              <a:t>Administrasjon og virksomhets-</a:t>
            </a:r>
            <a:endParaRPr lang="nb-NO" sz="900" dirty="0">
              <a:ea typeface="Times New Roman"/>
            </a:endParaRPr>
          </a:p>
          <a:p>
            <a:pPr algn="ctr" fontAlgn="base"/>
            <a:r>
              <a:rPr lang="nb-NO" sz="900" b="1" dirty="0">
                <a:solidFill>
                  <a:srgbClr val="000000"/>
                </a:solidFill>
                <a:ea typeface="Times New Roman"/>
                <a:cs typeface="Times New Roman"/>
              </a:rPr>
              <a:t>styring</a:t>
            </a:r>
            <a:endParaRPr lang="nb-NO" sz="900" dirty="0">
              <a:ea typeface="Times New Roman"/>
            </a:endParaRPr>
          </a:p>
          <a:p>
            <a:pPr algn="ctr" fontAlgn="base"/>
            <a:r>
              <a:rPr lang="nb-NO" sz="900" b="1" dirty="0">
                <a:solidFill>
                  <a:srgbClr val="000000"/>
                </a:solidFill>
                <a:ea typeface="Times New Roman"/>
                <a:cs typeface="Times New Roman"/>
              </a:rPr>
              <a:t>Avdelingsdirektør</a:t>
            </a:r>
            <a:endParaRPr lang="nb-NO" sz="900" dirty="0">
              <a:ea typeface="Times New Roman"/>
            </a:endParaRPr>
          </a:p>
          <a:p>
            <a:pPr algn="ctr" fontAlgn="base"/>
            <a:r>
              <a:rPr lang="nb-NO" sz="9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Erik Seljeås</a:t>
            </a:r>
            <a:endParaRPr lang="nb-NO" sz="9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2786793" y="739304"/>
            <a:ext cx="1876425" cy="579968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fontAlgn="base"/>
            <a:r>
              <a:rPr lang="nb-NO" sz="900" b="1" dirty="0">
                <a:solidFill>
                  <a:srgbClr val="000000"/>
                </a:solidFill>
                <a:ea typeface="Times New Roman"/>
                <a:cs typeface="Times New Roman"/>
              </a:rPr>
              <a:t>Marked og kompetanse</a:t>
            </a:r>
            <a:endParaRPr lang="nb-NO" sz="900" dirty="0">
              <a:ea typeface="Times New Roman"/>
            </a:endParaRPr>
          </a:p>
          <a:p>
            <a:pPr algn="ctr" fontAlgn="base"/>
            <a:r>
              <a:rPr lang="nb-NO" sz="900" b="1" dirty="0">
                <a:solidFill>
                  <a:srgbClr val="000000"/>
                </a:solidFill>
                <a:ea typeface="Times New Roman"/>
                <a:cs typeface="Times New Roman"/>
              </a:rPr>
              <a:t>Avdelingsdirektør</a:t>
            </a:r>
            <a:endParaRPr lang="nb-NO" sz="900" dirty="0">
              <a:ea typeface="Times New Roman"/>
            </a:endParaRPr>
          </a:p>
          <a:p>
            <a:pPr algn="ctr" fontAlgn="base"/>
            <a:r>
              <a:rPr lang="nb-NO" sz="900" b="1" dirty="0">
                <a:ea typeface="Verdana" panose="020B0604030504040204" pitchFamily="34" charset="0"/>
                <a:cs typeface="Verdana" panose="020B0604030504040204" pitchFamily="34" charset="0"/>
              </a:rPr>
              <a:t>Petter Bugge Richardsen</a:t>
            </a:r>
          </a:p>
        </p:txBody>
      </p:sp>
      <p:sp>
        <p:nvSpPr>
          <p:cNvPr id="75" name="AutoShape 6"/>
          <p:cNvSpPr>
            <a:spLocks noChangeArrowheads="1"/>
          </p:cNvSpPr>
          <p:nvPr/>
        </p:nvSpPr>
        <p:spPr bwMode="auto">
          <a:xfrm>
            <a:off x="1559497" y="2060848"/>
            <a:ext cx="802386" cy="36004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fontAlgn="base"/>
            <a:r>
              <a:rPr lang="nb-NO" sz="10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TO</a:t>
            </a:r>
            <a:endParaRPr lang="nb-NO" sz="1000" dirty="0">
              <a:latin typeface="Times New Roman"/>
              <a:ea typeface="Times New Roman"/>
            </a:endParaRPr>
          </a:p>
          <a:p>
            <a:pPr algn="ctr" fontAlgn="base"/>
            <a:r>
              <a:rPr lang="nb-NO" sz="10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Vesterålen</a:t>
            </a:r>
            <a:endParaRPr lang="nb-NO" sz="1000" dirty="0">
              <a:latin typeface="Times New Roman"/>
              <a:ea typeface="Times New Roman"/>
            </a:endParaRPr>
          </a:p>
        </p:txBody>
      </p:sp>
      <p:sp>
        <p:nvSpPr>
          <p:cNvPr id="76" name="AutoShape 55"/>
          <p:cNvSpPr>
            <a:spLocks noChangeArrowheads="1"/>
          </p:cNvSpPr>
          <p:nvPr/>
        </p:nvSpPr>
        <p:spPr bwMode="auto">
          <a:xfrm>
            <a:off x="3208453" y="2107219"/>
            <a:ext cx="777702" cy="284895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Lødingen</a:t>
            </a:r>
            <a:endParaRPr lang="nb-NO" sz="1100">
              <a:latin typeface="Times New Roman"/>
              <a:ea typeface="Times New Roman"/>
            </a:endParaRPr>
          </a:p>
        </p:txBody>
      </p:sp>
      <p:sp>
        <p:nvSpPr>
          <p:cNvPr id="77" name="AutoShape 62"/>
          <p:cNvSpPr>
            <a:spLocks noChangeArrowheads="1"/>
          </p:cNvSpPr>
          <p:nvPr/>
        </p:nvSpPr>
        <p:spPr bwMode="auto">
          <a:xfrm>
            <a:off x="6072210" y="2123602"/>
            <a:ext cx="655836" cy="252128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Andøy</a:t>
            </a:r>
            <a:endParaRPr lang="nb-NO" sz="1100">
              <a:latin typeface="Times New Roman"/>
              <a:ea typeface="Times New Roman"/>
            </a:endParaRPr>
          </a:p>
        </p:txBody>
      </p:sp>
      <p:sp>
        <p:nvSpPr>
          <p:cNvPr id="78" name="AutoShape 63"/>
          <p:cNvSpPr>
            <a:spLocks noChangeArrowheads="1"/>
          </p:cNvSpPr>
          <p:nvPr/>
        </p:nvSpPr>
        <p:spPr bwMode="auto">
          <a:xfrm>
            <a:off x="2424460" y="2110433"/>
            <a:ext cx="739753" cy="261599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Sortland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79" name="AutoShape 64"/>
          <p:cNvSpPr>
            <a:spLocks noChangeArrowheads="1"/>
          </p:cNvSpPr>
          <p:nvPr/>
        </p:nvSpPr>
        <p:spPr bwMode="auto">
          <a:xfrm>
            <a:off x="5304554" y="2130753"/>
            <a:ext cx="705010" cy="252128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Øksnes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80" name="AutoShape 65"/>
          <p:cNvSpPr>
            <a:spLocks noChangeArrowheads="1"/>
          </p:cNvSpPr>
          <p:nvPr/>
        </p:nvSpPr>
        <p:spPr bwMode="auto">
          <a:xfrm>
            <a:off x="4016441" y="2115196"/>
            <a:ext cx="508847" cy="276225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Bø</a:t>
            </a:r>
            <a:endParaRPr lang="nb-NO" sz="1100">
              <a:latin typeface="Times New Roman"/>
              <a:ea typeface="Times New Roman"/>
            </a:endParaRPr>
          </a:p>
        </p:txBody>
      </p:sp>
      <p:sp>
        <p:nvSpPr>
          <p:cNvPr id="81" name="AutoShape 66"/>
          <p:cNvSpPr>
            <a:spLocks noChangeArrowheads="1"/>
          </p:cNvSpPr>
          <p:nvPr/>
        </p:nvSpPr>
        <p:spPr bwMode="auto">
          <a:xfrm>
            <a:off x="4567899" y="2130753"/>
            <a:ext cx="674009" cy="269255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Hadsel</a:t>
            </a:r>
            <a:endParaRPr lang="nb-NO" sz="1100">
              <a:latin typeface="Times New Roman"/>
              <a:ea typeface="Times New Roman"/>
            </a:endParaRPr>
          </a:p>
        </p:txBody>
      </p:sp>
      <p:cxnSp>
        <p:nvCxnSpPr>
          <p:cNvPr id="82" name="Line 20"/>
          <p:cNvCxnSpPr/>
          <p:nvPr/>
        </p:nvCxnSpPr>
        <p:spPr bwMode="auto">
          <a:xfrm>
            <a:off x="3177097" y="40411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3" name="AutoShape 61"/>
          <p:cNvSpPr>
            <a:spLocks noChangeArrowheads="1"/>
          </p:cNvSpPr>
          <p:nvPr/>
        </p:nvSpPr>
        <p:spPr bwMode="auto">
          <a:xfrm>
            <a:off x="4021217" y="2594793"/>
            <a:ext cx="824901" cy="290863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Moskenes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84" name="AutoShape 67"/>
          <p:cNvSpPr>
            <a:spLocks noChangeArrowheads="1"/>
          </p:cNvSpPr>
          <p:nvPr/>
        </p:nvSpPr>
        <p:spPr bwMode="auto">
          <a:xfrm>
            <a:off x="4854200" y="2609422"/>
            <a:ext cx="705825" cy="285750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Vågan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85" name="AutoShape 69"/>
          <p:cNvSpPr>
            <a:spLocks noChangeArrowheads="1"/>
          </p:cNvSpPr>
          <p:nvPr/>
        </p:nvSpPr>
        <p:spPr bwMode="auto">
          <a:xfrm>
            <a:off x="3267465" y="2605634"/>
            <a:ext cx="760993" cy="288032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Flakstad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86" name="AutoShape 70"/>
          <p:cNvSpPr>
            <a:spLocks noChangeArrowheads="1"/>
          </p:cNvSpPr>
          <p:nvPr/>
        </p:nvSpPr>
        <p:spPr bwMode="auto">
          <a:xfrm>
            <a:off x="2456868" y="2606327"/>
            <a:ext cx="820229" cy="288032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Vestvågøy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87" name="AutoShape 6"/>
          <p:cNvSpPr>
            <a:spLocks noChangeArrowheads="1"/>
          </p:cNvSpPr>
          <p:nvPr/>
        </p:nvSpPr>
        <p:spPr bwMode="auto">
          <a:xfrm>
            <a:off x="1559497" y="2606326"/>
            <a:ext cx="802386" cy="288032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fontAlgn="base"/>
            <a:r>
              <a:rPr lang="nb-NO" sz="10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</a:t>
            </a:r>
          </a:p>
          <a:p>
            <a:pPr algn="ctr" fontAlgn="base"/>
            <a:r>
              <a:rPr lang="nb-NO" sz="10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Lofoten</a:t>
            </a:r>
          </a:p>
        </p:txBody>
      </p:sp>
      <p:sp>
        <p:nvSpPr>
          <p:cNvPr id="88" name="AutoShape 29"/>
          <p:cNvSpPr>
            <a:spLocks noChangeArrowheads="1"/>
          </p:cNvSpPr>
          <p:nvPr/>
        </p:nvSpPr>
        <p:spPr bwMode="auto">
          <a:xfrm>
            <a:off x="2439213" y="3113049"/>
            <a:ext cx="632452" cy="213357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Narvik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90" name="AutoShape 54"/>
          <p:cNvSpPr>
            <a:spLocks noChangeArrowheads="1"/>
          </p:cNvSpPr>
          <p:nvPr/>
        </p:nvSpPr>
        <p:spPr bwMode="auto">
          <a:xfrm>
            <a:off x="3073072" y="3094043"/>
            <a:ext cx="698857" cy="248567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Evenes 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92" name="AutoShape 6"/>
          <p:cNvSpPr>
            <a:spLocks noChangeArrowheads="1"/>
          </p:cNvSpPr>
          <p:nvPr/>
        </p:nvSpPr>
        <p:spPr bwMode="auto">
          <a:xfrm>
            <a:off x="1559497" y="3038375"/>
            <a:ext cx="802386" cy="360039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fontAlgn="base"/>
            <a:r>
              <a:rPr lang="nb-NO" sz="1000" b="1" dirty="0">
                <a:latin typeface="Arial"/>
                <a:ea typeface="Times New Roman"/>
                <a:cs typeface="Times New Roman"/>
              </a:rPr>
              <a:t>NAV Narvik</a:t>
            </a:r>
            <a:endParaRPr lang="nb-NO" sz="1000" b="1" dirty="0">
              <a:latin typeface="Times New Roman"/>
              <a:ea typeface="Times New Roman"/>
            </a:endParaRPr>
          </a:p>
        </p:txBody>
      </p:sp>
      <p:cxnSp>
        <p:nvCxnSpPr>
          <p:cNvPr id="93" name="Line 16"/>
          <p:cNvCxnSpPr/>
          <p:nvPr/>
        </p:nvCxnSpPr>
        <p:spPr bwMode="auto">
          <a:xfrm>
            <a:off x="6078358" y="382364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4" name="AutoShape 49"/>
          <p:cNvSpPr>
            <a:spLocks noChangeArrowheads="1"/>
          </p:cNvSpPr>
          <p:nvPr/>
        </p:nvSpPr>
        <p:spPr bwMode="auto">
          <a:xfrm>
            <a:off x="3133354" y="3516707"/>
            <a:ext cx="638574" cy="247650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Saltdal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95" name="AutoShape 57"/>
          <p:cNvSpPr>
            <a:spLocks noChangeArrowheads="1"/>
          </p:cNvSpPr>
          <p:nvPr/>
        </p:nvSpPr>
        <p:spPr bwMode="auto">
          <a:xfrm>
            <a:off x="4533729" y="3492468"/>
            <a:ext cx="742347" cy="276225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Sørfold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96" name="AutoShape 58"/>
          <p:cNvSpPr>
            <a:spLocks noChangeArrowheads="1"/>
          </p:cNvSpPr>
          <p:nvPr/>
        </p:nvSpPr>
        <p:spPr bwMode="auto">
          <a:xfrm>
            <a:off x="2439213" y="3497657"/>
            <a:ext cx="695161" cy="266700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Fauske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97" name="AutoShape 60"/>
          <p:cNvSpPr>
            <a:spLocks noChangeArrowheads="1"/>
          </p:cNvSpPr>
          <p:nvPr/>
        </p:nvSpPr>
        <p:spPr bwMode="auto">
          <a:xfrm>
            <a:off x="3766797" y="3512911"/>
            <a:ext cx="774812" cy="257175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Hamarøy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98" name="AutoShape 6"/>
          <p:cNvSpPr>
            <a:spLocks noChangeArrowheads="1"/>
          </p:cNvSpPr>
          <p:nvPr/>
        </p:nvSpPr>
        <p:spPr bwMode="auto">
          <a:xfrm>
            <a:off x="1571586" y="3497657"/>
            <a:ext cx="790297" cy="404812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fontAlgn="base"/>
            <a:r>
              <a:rPr lang="nb-NO" sz="10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</a:t>
            </a:r>
            <a:endParaRPr lang="nb-NO" sz="1000" dirty="0">
              <a:latin typeface="Times New Roman"/>
              <a:ea typeface="Times New Roman"/>
            </a:endParaRPr>
          </a:p>
          <a:p>
            <a:pPr algn="ctr" fontAlgn="base"/>
            <a:r>
              <a:rPr lang="nb-NO" sz="10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Indre Salten</a:t>
            </a:r>
            <a:endParaRPr lang="nb-NO" sz="1000" dirty="0">
              <a:latin typeface="Times New Roman"/>
              <a:ea typeface="Times New Roman"/>
            </a:endParaRPr>
          </a:p>
        </p:txBody>
      </p:sp>
      <p:sp>
        <p:nvSpPr>
          <p:cNvPr id="99" name="AutoShape 41"/>
          <p:cNvSpPr>
            <a:spLocks noChangeArrowheads="1"/>
          </p:cNvSpPr>
          <p:nvPr/>
        </p:nvSpPr>
        <p:spPr bwMode="auto">
          <a:xfrm>
            <a:off x="2441686" y="3992410"/>
            <a:ext cx="629978" cy="240409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Bodø</a:t>
            </a:r>
            <a:endParaRPr lang="nb-NO" sz="1100">
              <a:latin typeface="Times New Roman"/>
              <a:ea typeface="Times New Roman"/>
            </a:endParaRPr>
          </a:p>
        </p:txBody>
      </p:sp>
      <p:sp>
        <p:nvSpPr>
          <p:cNvPr id="100" name="AutoShape 42"/>
          <p:cNvSpPr>
            <a:spLocks noChangeArrowheads="1"/>
          </p:cNvSpPr>
          <p:nvPr/>
        </p:nvSpPr>
        <p:spPr bwMode="auto">
          <a:xfrm>
            <a:off x="3107082" y="4278976"/>
            <a:ext cx="643749" cy="232889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Meløy</a:t>
            </a:r>
            <a:endParaRPr lang="nb-NO" sz="1100">
              <a:latin typeface="Times New Roman"/>
              <a:ea typeface="Times New Roman"/>
            </a:endParaRPr>
          </a:p>
        </p:txBody>
      </p:sp>
      <p:sp>
        <p:nvSpPr>
          <p:cNvPr id="101" name="AutoShape 43"/>
          <p:cNvSpPr>
            <a:spLocks noChangeArrowheads="1"/>
          </p:cNvSpPr>
          <p:nvPr/>
        </p:nvSpPr>
        <p:spPr bwMode="auto">
          <a:xfrm>
            <a:off x="2423592" y="4293096"/>
            <a:ext cx="681260" cy="216024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Rødøy</a:t>
            </a:r>
            <a:endParaRPr lang="nb-NO" sz="1100">
              <a:latin typeface="Times New Roman"/>
              <a:ea typeface="Times New Roman"/>
            </a:endParaRPr>
          </a:p>
        </p:txBody>
      </p:sp>
      <p:sp>
        <p:nvSpPr>
          <p:cNvPr id="102" name="AutoShape 47"/>
          <p:cNvSpPr>
            <a:spLocks noChangeArrowheads="1"/>
          </p:cNvSpPr>
          <p:nvPr/>
        </p:nvSpPr>
        <p:spPr bwMode="auto">
          <a:xfrm>
            <a:off x="3764215" y="4289807"/>
            <a:ext cx="779975" cy="219313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Gildeskål</a:t>
            </a:r>
            <a:endParaRPr lang="nb-NO" sz="1100">
              <a:latin typeface="Times New Roman"/>
              <a:ea typeface="Times New Roman"/>
            </a:endParaRPr>
          </a:p>
        </p:txBody>
      </p:sp>
      <p:sp>
        <p:nvSpPr>
          <p:cNvPr id="103" name="AutoShape 48"/>
          <p:cNvSpPr>
            <a:spLocks noChangeArrowheads="1"/>
          </p:cNvSpPr>
          <p:nvPr/>
        </p:nvSpPr>
        <p:spPr bwMode="auto">
          <a:xfrm>
            <a:off x="5249600" y="3513368"/>
            <a:ext cx="636788" cy="263373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Beiarn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104" name="AutoShape 52"/>
          <p:cNvSpPr>
            <a:spLocks noChangeArrowheads="1"/>
          </p:cNvSpPr>
          <p:nvPr/>
        </p:nvSpPr>
        <p:spPr bwMode="auto">
          <a:xfrm>
            <a:off x="3749064" y="4014158"/>
            <a:ext cx="526174" cy="240409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algn="ctr"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Røst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105" name="AutoShape 59"/>
          <p:cNvSpPr>
            <a:spLocks noChangeArrowheads="1"/>
          </p:cNvSpPr>
          <p:nvPr/>
        </p:nvSpPr>
        <p:spPr bwMode="auto">
          <a:xfrm>
            <a:off x="4335628" y="4010508"/>
            <a:ext cx="698857" cy="242540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Steigen</a:t>
            </a:r>
            <a:endParaRPr lang="nb-NO" sz="1100">
              <a:latin typeface="Times New Roman"/>
              <a:ea typeface="Times New Roman"/>
            </a:endParaRPr>
          </a:p>
        </p:txBody>
      </p:sp>
      <p:sp>
        <p:nvSpPr>
          <p:cNvPr id="106" name="AutoShape 68"/>
          <p:cNvSpPr>
            <a:spLocks noChangeArrowheads="1"/>
          </p:cNvSpPr>
          <p:nvPr/>
        </p:nvSpPr>
        <p:spPr bwMode="auto">
          <a:xfrm>
            <a:off x="3081669" y="3996463"/>
            <a:ext cx="617611" cy="242570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Værøy</a:t>
            </a:r>
            <a:endParaRPr lang="nb-NO" sz="1100">
              <a:latin typeface="Times New Roman"/>
              <a:ea typeface="Times New Roman"/>
            </a:endParaRPr>
          </a:p>
        </p:txBody>
      </p:sp>
      <p:sp>
        <p:nvSpPr>
          <p:cNvPr id="107" name="AutoShape 6"/>
          <p:cNvSpPr>
            <a:spLocks noChangeArrowheads="1"/>
          </p:cNvSpPr>
          <p:nvPr/>
        </p:nvSpPr>
        <p:spPr bwMode="auto">
          <a:xfrm>
            <a:off x="1591856" y="4049066"/>
            <a:ext cx="737669" cy="388046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fontAlgn="base"/>
            <a:r>
              <a:rPr lang="nb-NO" sz="105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TO</a:t>
            </a:r>
            <a:endParaRPr lang="nb-NO" sz="1050" dirty="0">
              <a:latin typeface="Times New Roman"/>
              <a:ea typeface="Times New Roman"/>
            </a:endParaRPr>
          </a:p>
          <a:p>
            <a:pPr algn="ctr" fontAlgn="base"/>
            <a:r>
              <a:rPr lang="nb-NO" sz="105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Ytre Salten</a:t>
            </a:r>
            <a:endParaRPr lang="nb-NO" sz="1050" dirty="0">
              <a:latin typeface="Times New Roman"/>
              <a:ea typeface="Times New Roman"/>
            </a:endParaRPr>
          </a:p>
        </p:txBody>
      </p:sp>
      <p:sp>
        <p:nvSpPr>
          <p:cNvPr id="108" name="AutoShape 10"/>
          <p:cNvSpPr>
            <a:spLocks noChangeArrowheads="1"/>
          </p:cNvSpPr>
          <p:nvPr/>
        </p:nvSpPr>
        <p:spPr bwMode="auto">
          <a:xfrm>
            <a:off x="2399568" y="4694750"/>
            <a:ext cx="576085" cy="226702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Rana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109" name="AutoShape 46"/>
          <p:cNvSpPr>
            <a:spLocks noChangeArrowheads="1"/>
          </p:cNvSpPr>
          <p:nvPr/>
        </p:nvSpPr>
        <p:spPr bwMode="auto">
          <a:xfrm>
            <a:off x="2956878" y="4694304"/>
            <a:ext cx="642463" cy="225487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Lurøy</a:t>
            </a:r>
            <a:endParaRPr lang="nb-NO" sz="1100">
              <a:latin typeface="Times New Roman"/>
              <a:ea typeface="Times New Roman"/>
            </a:endParaRPr>
          </a:p>
        </p:txBody>
      </p:sp>
      <p:sp>
        <p:nvSpPr>
          <p:cNvPr id="110" name="AutoShape 50"/>
          <p:cNvSpPr>
            <a:spLocks noChangeArrowheads="1"/>
          </p:cNvSpPr>
          <p:nvPr/>
        </p:nvSpPr>
        <p:spPr bwMode="auto">
          <a:xfrm>
            <a:off x="3649783" y="4694749"/>
            <a:ext cx="590294" cy="221935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Nesna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111" name="AutoShape 51"/>
          <p:cNvSpPr>
            <a:spLocks noChangeArrowheads="1"/>
          </p:cNvSpPr>
          <p:nvPr/>
        </p:nvSpPr>
        <p:spPr bwMode="auto">
          <a:xfrm>
            <a:off x="4281620" y="4709395"/>
            <a:ext cx="716115" cy="212059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Hemnes</a:t>
            </a:r>
            <a:endParaRPr lang="nb-NO" sz="1100">
              <a:latin typeface="Times New Roman"/>
              <a:ea typeface="Times New Roman"/>
            </a:endParaRPr>
          </a:p>
        </p:txBody>
      </p:sp>
      <p:sp>
        <p:nvSpPr>
          <p:cNvPr id="112" name="AutoShape 6"/>
          <p:cNvSpPr>
            <a:spLocks noChangeArrowheads="1"/>
          </p:cNvSpPr>
          <p:nvPr/>
        </p:nvSpPr>
        <p:spPr bwMode="auto">
          <a:xfrm>
            <a:off x="1571585" y="4520444"/>
            <a:ext cx="757940" cy="360039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fontAlgn="base"/>
            <a:r>
              <a:rPr lang="nb-NO" sz="105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TO</a:t>
            </a:r>
            <a:endParaRPr lang="nb-NO" sz="1050" dirty="0">
              <a:latin typeface="Times New Roman"/>
              <a:ea typeface="Times New Roman"/>
            </a:endParaRPr>
          </a:p>
          <a:p>
            <a:pPr algn="ctr" fontAlgn="base"/>
            <a:r>
              <a:rPr lang="nb-NO" sz="105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Rana</a:t>
            </a:r>
            <a:endParaRPr lang="nb-NO" sz="1050" dirty="0">
              <a:latin typeface="Times New Roman"/>
              <a:ea typeface="Times New Roman"/>
            </a:endParaRPr>
          </a:p>
        </p:txBody>
      </p:sp>
      <p:sp>
        <p:nvSpPr>
          <p:cNvPr id="113" name="AutoShape 6"/>
          <p:cNvSpPr>
            <a:spLocks noChangeArrowheads="1"/>
          </p:cNvSpPr>
          <p:nvPr/>
        </p:nvSpPr>
        <p:spPr bwMode="auto">
          <a:xfrm>
            <a:off x="1591856" y="5456254"/>
            <a:ext cx="696882" cy="404812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fontAlgn="base"/>
            <a:r>
              <a:rPr lang="nb-NO" sz="10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Ytre </a:t>
            </a:r>
          </a:p>
          <a:p>
            <a:pPr algn="ctr" fontAlgn="base"/>
            <a:r>
              <a:rPr lang="nb-NO" sz="10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Helgeland</a:t>
            </a:r>
            <a:endParaRPr lang="nb-NO" sz="1000" dirty="0">
              <a:latin typeface="Times New Roman"/>
              <a:ea typeface="Times New Roman"/>
            </a:endParaRPr>
          </a:p>
        </p:txBody>
      </p:sp>
      <p:sp>
        <p:nvSpPr>
          <p:cNvPr id="114" name="AutoShape 35"/>
          <p:cNvSpPr>
            <a:spLocks noChangeArrowheads="1"/>
          </p:cNvSpPr>
          <p:nvPr/>
        </p:nvSpPr>
        <p:spPr bwMode="auto">
          <a:xfrm>
            <a:off x="3980040" y="5519406"/>
            <a:ext cx="614803" cy="226702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Herøy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115" name="AutoShape 36"/>
          <p:cNvSpPr>
            <a:spLocks noChangeArrowheads="1"/>
          </p:cNvSpPr>
          <p:nvPr/>
        </p:nvSpPr>
        <p:spPr bwMode="auto">
          <a:xfrm>
            <a:off x="2376796" y="5529629"/>
            <a:ext cx="804174" cy="202407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Alstahaug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116" name="AutoShape 37"/>
          <p:cNvSpPr>
            <a:spLocks noChangeArrowheads="1"/>
          </p:cNvSpPr>
          <p:nvPr/>
        </p:nvSpPr>
        <p:spPr bwMode="auto">
          <a:xfrm>
            <a:off x="3175866" y="5529629"/>
            <a:ext cx="810289" cy="214019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Leirfjord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117" name="AutoShape 44"/>
          <p:cNvSpPr>
            <a:spLocks noChangeArrowheads="1"/>
          </p:cNvSpPr>
          <p:nvPr/>
        </p:nvSpPr>
        <p:spPr bwMode="auto">
          <a:xfrm>
            <a:off x="4605697" y="5516955"/>
            <a:ext cx="698857" cy="229153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Dønna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118" name="AutoShape 45"/>
          <p:cNvSpPr>
            <a:spLocks noChangeArrowheads="1"/>
          </p:cNvSpPr>
          <p:nvPr/>
        </p:nvSpPr>
        <p:spPr bwMode="auto">
          <a:xfrm>
            <a:off x="5297273" y="5516629"/>
            <a:ext cx="649393" cy="215407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Træna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120" name="AutoShape 31"/>
          <p:cNvSpPr>
            <a:spLocks noChangeArrowheads="1"/>
          </p:cNvSpPr>
          <p:nvPr/>
        </p:nvSpPr>
        <p:spPr bwMode="auto">
          <a:xfrm>
            <a:off x="3081669" y="6030794"/>
            <a:ext cx="672496" cy="251646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Sømna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121" name="AutoShape 32"/>
          <p:cNvSpPr>
            <a:spLocks noChangeArrowheads="1"/>
          </p:cNvSpPr>
          <p:nvPr/>
        </p:nvSpPr>
        <p:spPr bwMode="auto">
          <a:xfrm>
            <a:off x="2372923" y="6048241"/>
            <a:ext cx="706059" cy="236947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Brønnøy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122" name="AutoShape 33"/>
          <p:cNvSpPr>
            <a:spLocks noChangeArrowheads="1"/>
          </p:cNvSpPr>
          <p:nvPr/>
        </p:nvSpPr>
        <p:spPr bwMode="auto">
          <a:xfrm>
            <a:off x="3764215" y="6030794"/>
            <a:ext cx="542106" cy="225486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Vega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123" name="AutoShape 34"/>
          <p:cNvSpPr>
            <a:spLocks noChangeArrowheads="1"/>
          </p:cNvSpPr>
          <p:nvPr/>
        </p:nvSpPr>
        <p:spPr bwMode="auto">
          <a:xfrm>
            <a:off x="4293386" y="6044221"/>
            <a:ext cx="755722" cy="212059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Vevelstad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124" name="AutoShape 6"/>
          <p:cNvSpPr>
            <a:spLocks noChangeArrowheads="1"/>
          </p:cNvSpPr>
          <p:nvPr/>
        </p:nvSpPr>
        <p:spPr bwMode="auto">
          <a:xfrm>
            <a:off x="1591856" y="5911277"/>
            <a:ext cx="681422" cy="477945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fontAlgn="base"/>
            <a:r>
              <a:rPr lang="nb-NO" sz="10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Sør </a:t>
            </a:r>
          </a:p>
          <a:p>
            <a:pPr algn="ctr" fontAlgn="base"/>
            <a:r>
              <a:rPr lang="nb-NO" sz="10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Helgeland</a:t>
            </a:r>
            <a:endParaRPr lang="nb-NO" sz="1000" dirty="0">
              <a:latin typeface="Times New Roman"/>
              <a:ea typeface="Times New Roman"/>
            </a:endParaRPr>
          </a:p>
        </p:txBody>
      </p:sp>
      <p:sp>
        <p:nvSpPr>
          <p:cNvPr id="125" name="AutoShape 38"/>
          <p:cNvSpPr>
            <a:spLocks noChangeArrowheads="1"/>
          </p:cNvSpPr>
          <p:nvPr/>
        </p:nvSpPr>
        <p:spPr bwMode="auto">
          <a:xfrm>
            <a:off x="2349909" y="5075988"/>
            <a:ext cx="766480" cy="238125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Vefsn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126" name="AutoShape 39"/>
          <p:cNvSpPr>
            <a:spLocks noChangeArrowheads="1"/>
          </p:cNvSpPr>
          <p:nvPr/>
        </p:nvSpPr>
        <p:spPr bwMode="auto">
          <a:xfrm>
            <a:off x="3123554" y="5076817"/>
            <a:ext cx="658173" cy="238125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Grane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127" name="AutoShape 40"/>
          <p:cNvSpPr>
            <a:spLocks noChangeArrowheads="1"/>
          </p:cNvSpPr>
          <p:nvPr/>
        </p:nvSpPr>
        <p:spPr bwMode="auto">
          <a:xfrm>
            <a:off x="5034485" y="4709395"/>
            <a:ext cx="862568" cy="212059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 Hattfjelldal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128" name="AutoShape 6"/>
          <p:cNvSpPr>
            <a:spLocks noChangeArrowheads="1"/>
          </p:cNvSpPr>
          <p:nvPr/>
        </p:nvSpPr>
        <p:spPr bwMode="auto">
          <a:xfrm>
            <a:off x="1616366" y="5004401"/>
            <a:ext cx="681422" cy="404812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fontAlgn="base"/>
            <a:r>
              <a:rPr lang="nb-NO" sz="10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NAV</a:t>
            </a:r>
            <a:endParaRPr lang="nb-NO" sz="1000" dirty="0">
              <a:latin typeface="Times New Roman"/>
              <a:ea typeface="Times New Roman"/>
            </a:endParaRPr>
          </a:p>
          <a:p>
            <a:pPr fontAlgn="base"/>
            <a:r>
              <a:rPr lang="nb-NO" sz="10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Vefsna</a:t>
            </a:r>
            <a:endParaRPr lang="nb-NO" sz="1000" dirty="0">
              <a:latin typeface="Times New Roman"/>
              <a:ea typeface="Times New Roman"/>
            </a:endParaRPr>
          </a:p>
        </p:txBody>
      </p:sp>
      <p:sp>
        <p:nvSpPr>
          <p:cNvPr id="129" name="TekstSylinder 128"/>
          <p:cNvSpPr txBox="1"/>
          <p:nvPr/>
        </p:nvSpPr>
        <p:spPr>
          <a:xfrm>
            <a:off x="6323790" y="2420888"/>
            <a:ext cx="4937656" cy="28315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3200" b="1" u="sng" dirty="0">
                <a:solidFill>
                  <a:srgbClr val="C00000"/>
                </a:solidFill>
              </a:rPr>
              <a:t>NAV i Nordland:</a:t>
            </a:r>
          </a:p>
          <a:p>
            <a:pPr algn="ctr"/>
            <a:r>
              <a:rPr lang="nb-NO" sz="3200" b="1" dirty="0">
                <a:solidFill>
                  <a:srgbClr val="C00000"/>
                </a:solidFill>
              </a:rPr>
              <a:t>Partnerskap med                41 kommuner</a:t>
            </a:r>
          </a:p>
          <a:p>
            <a:pPr algn="ctr"/>
            <a:r>
              <a:rPr lang="nb-NO" sz="3200" b="1" dirty="0">
                <a:solidFill>
                  <a:srgbClr val="C00000"/>
                </a:solidFill>
              </a:rPr>
              <a:t>24 NAV-kontor</a:t>
            </a:r>
          </a:p>
          <a:p>
            <a:pPr algn="ctr"/>
            <a:r>
              <a:rPr lang="nb-NO" sz="3200" b="1" dirty="0">
                <a:solidFill>
                  <a:srgbClr val="C00000"/>
                </a:solidFill>
              </a:rPr>
              <a:t>20 NAV-ledere</a:t>
            </a:r>
          </a:p>
          <a:p>
            <a:pPr algn="ctr"/>
            <a:endParaRPr lang="nb-NO" b="1" dirty="0">
              <a:solidFill>
                <a:srgbClr val="C00000"/>
              </a:solidFill>
            </a:endParaRPr>
          </a:p>
        </p:txBody>
      </p:sp>
      <p:pic>
        <p:nvPicPr>
          <p:cNvPr id="130" name="Bilde 129" descr="NAV log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832" y="5246343"/>
            <a:ext cx="1716405" cy="108331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AutoShape 54">
            <a:extLst>
              <a:ext uri="{FF2B5EF4-FFF2-40B4-BE49-F238E27FC236}">
                <a16:creationId xmlns:a16="http://schemas.microsoft.com/office/drawing/2014/main" id="{4D331D60-EA1A-483C-B7E8-EEAF66678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4994" y="3100883"/>
            <a:ext cx="698857" cy="248567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fontAlgn="base"/>
            <a:r>
              <a:rPr lang="nb-NO" sz="7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Gratangen</a:t>
            </a:r>
            <a:endParaRPr lang="nb-NO" sz="1100" dirty="0">
              <a:latin typeface="Times New Roman"/>
              <a:ea typeface="Times New Roman"/>
            </a:endParaRPr>
          </a:p>
        </p:txBody>
      </p:sp>
      <p:sp>
        <p:nvSpPr>
          <p:cNvPr id="132" name="AutoShape 4">
            <a:extLst>
              <a:ext uri="{FF2B5EF4-FFF2-40B4-BE49-F238E27FC236}">
                <a16:creationId xmlns:a16="http://schemas.microsoft.com/office/drawing/2014/main" id="{492C3965-8F1B-4446-ACB4-07A35FCD0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7782" y="755771"/>
            <a:ext cx="2088232" cy="579968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fontAlgn="base"/>
            <a:r>
              <a:rPr lang="nb-NO" sz="900" b="1" dirty="0">
                <a:solidFill>
                  <a:srgbClr val="000000"/>
                </a:solidFill>
                <a:ea typeface="Times New Roman"/>
                <a:cs typeface="Times New Roman"/>
              </a:rPr>
              <a:t>NAV Arbeidslivssenter </a:t>
            </a:r>
          </a:p>
          <a:p>
            <a:pPr algn="ctr" fontAlgn="base"/>
            <a:r>
              <a:rPr lang="nb-NO" sz="900" b="1" dirty="0">
                <a:solidFill>
                  <a:srgbClr val="000000"/>
                </a:solidFill>
                <a:ea typeface="Times New Roman"/>
                <a:cs typeface="Times New Roman"/>
              </a:rPr>
              <a:t>Avdelingsdirektør Siw Lauritzen</a:t>
            </a:r>
            <a:endParaRPr lang="nb-NO" sz="1100" dirty="0">
              <a:ea typeface="Times New Roman"/>
            </a:endParaRPr>
          </a:p>
        </p:txBody>
      </p:sp>
      <p:cxnSp>
        <p:nvCxnSpPr>
          <p:cNvPr id="4" name="Rett linje 3">
            <a:extLst>
              <a:ext uri="{FF2B5EF4-FFF2-40B4-BE49-F238E27FC236}">
                <a16:creationId xmlns:a16="http://schemas.microsoft.com/office/drawing/2014/main" id="{4CE47A92-3C20-4919-8BA1-187E0866340E}"/>
              </a:ext>
            </a:extLst>
          </p:cNvPr>
          <p:cNvCxnSpPr>
            <a:cxnSpLocks/>
          </p:cNvCxnSpPr>
          <p:nvPr/>
        </p:nvCxnSpPr>
        <p:spPr>
          <a:xfrm flipH="1">
            <a:off x="3678671" y="1319272"/>
            <a:ext cx="8274" cy="979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976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E53D1681-8092-5BC2-8B8E-D41E5AEF18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Tillitsreformen:</a:t>
            </a:r>
          </a:p>
        </p:txBody>
      </p:sp>
    </p:spTree>
    <p:extLst>
      <p:ext uri="{BB962C8B-B14F-4D97-AF65-F5344CB8AC3E}">
        <p14:creationId xmlns:p14="http://schemas.microsoft.com/office/powerpoint/2010/main" val="2051095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A21AA9BF-489A-C222-0A32-D025C7438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8" b="89985" l="9994" r="89986">
                        <a14:foregroundMark x1="51997" y1="9598" x2="51997" y2="95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9110" y="587280"/>
            <a:ext cx="10103892" cy="568343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435BA8C-19FB-F612-F923-A957A038E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59" y="2294506"/>
            <a:ext cx="505763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/>
              <a:t>Hva tenker du at tillitsreformen kan bety for NAV?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77993A5C-60D1-BBE7-D719-61F25B77F9FF}"/>
              </a:ext>
            </a:extLst>
          </p:cNvPr>
          <p:cNvSpPr txBox="1"/>
          <p:nvPr/>
        </p:nvSpPr>
        <p:spPr>
          <a:xfrm>
            <a:off x="9848255" y="6506807"/>
            <a:ext cx="171337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Kilde bilder: Colourbox.com</a:t>
            </a:r>
          </a:p>
        </p:txBody>
      </p:sp>
    </p:spTree>
    <p:extLst>
      <p:ext uri="{BB962C8B-B14F-4D97-AF65-F5344CB8AC3E}">
        <p14:creationId xmlns:p14="http://schemas.microsoft.com/office/powerpoint/2010/main" val="4061517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3" descr="Et bilde som inneholder tekst&#10;&#10;Automatisk generert beskrivelse">
            <a:extLst>
              <a:ext uri="{FF2B5EF4-FFF2-40B4-BE49-F238E27FC236}">
                <a16:creationId xmlns:a16="http://schemas.microsoft.com/office/drawing/2014/main" id="{79C7A805-1CE1-0067-5968-7E84B2C6F5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5" r="-1" b="-1"/>
          <a:stretch/>
        </p:blipFill>
        <p:spPr>
          <a:xfrm>
            <a:off x="2076378" y="519895"/>
            <a:ext cx="7394416" cy="5818209"/>
          </a:xfrm>
          <a:prstGeom prst="ellipse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E8CDD480-3060-0A8D-21EC-9A5B54D98479}"/>
              </a:ext>
            </a:extLst>
          </p:cNvPr>
          <p:cNvSpPr/>
          <p:nvPr/>
        </p:nvSpPr>
        <p:spPr>
          <a:xfrm>
            <a:off x="1745811" y="112069"/>
            <a:ext cx="8289235" cy="6633860"/>
          </a:xfrm>
          <a:prstGeom prst="ellipse">
            <a:avLst/>
          </a:prstGeom>
          <a:gradFill>
            <a:gsLst>
              <a:gs pos="57942">
                <a:schemeClr val="bg1">
                  <a:lumMod val="85000"/>
                  <a:alpha val="0"/>
                </a:schemeClr>
              </a:gs>
              <a:gs pos="30356">
                <a:srgbClr val="E7E8E9">
                  <a:alpha val="11000"/>
                </a:srgbClr>
              </a:gs>
              <a:gs pos="24118">
                <a:srgbClr val="EAEBED">
                  <a:alpha val="69000"/>
                </a:srgbClr>
              </a:gs>
              <a:gs pos="11046">
                <a:srgbClr val="F1F2F5">
                  <a:alpha val="10000"/>
                </a:srgbClr>
              </a:gs>
              <a:gs pos="0">
                <a:schemeClr val="accent1">
                  <a:lumMod val="5000"/>
                  <a:lumOff val="95000"/>
                  <a:alpha val="23000"/>
                </a:schemeClr>
              </a:gs>
              <a:gs pos="74000">
                <a:schemeClr val="bg1">
                  <a:lumMod val="95000"/>
                  <a:alpha val="23000"/>
                </a:schemeClr>
              </a:gs>
              <a:gs pos="83000">
                <a:schemeClr val="bg2">
                  <a:alpha val="71000"/>
                </a:schemeClr>
              </a:gs>
              <a:gs pos="47570">
                <a:srgbClr val="DEDFDF">
                  <a:alpha val="44000"/>
                </a:srgbClr>
              </a:gs>
              <a:gs pos="100000">
                <a:schemeClr val="bg1">
                  <a:lumMod val="8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433D2A50-13DE-EDBE-CB60-06B47278498A}"/>
              </a:ext>
            </a:extLst>
          </p:cNvPr>
          <p:cNvSpPr/>
          <p:nvPr/>
        </p:nvSpPr>
        <p:spPr>
          <a:xfrm>
            <a:off x="310161" y="2974848"/>
            <a:ext cx="3649256" cy="3363256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1" u="none" strike="noStrike" kern="0" cap="none" spc="0" normalizeH="0" baseline="0" noProof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Tillitsreformen er regjeringens satsing på å gi tilbake tillit til de som jobber i førstelinja i hele offentlig sektor, både ved å detaljstyre mindre og øke deres handlingsrom.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1" u="none" strike="noStrike" kern="0" cap="none" spc="0" normalizeH="0" baseline="0" noProof="0">
              <a:ln>
                <a:noFill/>
              </a:ln>
              <a:solidFill>
                <a:srgbClr val="403D3D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1" u="none" strike="noStrike" kern="0" cap="none" spc="0" normalizeH="0" baseline="0" noProof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Målet er å gi mer velferd og bedre tjenester til innbyggerne, og til rett tid.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  <a:cs typeface="+mn-cs"/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DE8D82BF-06C4-52B2-7977-AB6764290491}"/>
              </a:ext>
            </a:extLst>
          </p:cNvPr>
          <p:cNvSpPr txBox="1"/>
          <p:nvPr/>
        </p:nvSpPr>
        <p:spPr>
          <a:xfrm>
            <a:off x="2067536" y="5916251"/>
            <a:ext cx="15963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Kilde: regjeringen.no</a:t>
            </a:r>
          </a:p>
        </p:txBody>
      </p:sp>
      <p:sp>
        <p:nvSpPr>
          <p:cNvPr id="5" name="Rektangel: avrundede hjørner 4">
            <a:extLst>
              <a:ext uri="{FF2B5EF4-FFF2-40B4-BE49-F238E27FC236}">
                <a16:creationId xmlns:a16="http://schemas.microsoft.com/office/drawing/2014/main" id="{94FA6767-6551-7EAC-5506-8429D6B1CF73}"/>
              </a:ext>
            </a:extLst>
          </p:cNvPr>
          <p:cNvSpPr/>
          <p:nvPr/>
        </p:nvSpPr>
        <p:spPr>
          <a:xfrm>
            <a:off x="8210418" y="2957009"/>
            <a:ext cx="3649256" cy="3363256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0AA340B9-3310-AD1A-A4C5-4C0F2F7CDB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85" r="15890"/>
          <a:stretch/>
        </p:blipFill>
        <p:spPr>
          <a:xfrm>
            <a:off x="10660395" y="2212668"/>
            <a:ext cx="1281808" cy="1466034"/>
          </a:xfrm>
          <a:prstGeom prst="ellipse">
            <a:avLst/>
          </a:prstGeom>
        </p:spPr>
      </p:pic>
      <p:sp>
        <p:nvSpPr>
          <p:cNvPr id="12" name="Snakkeboble: oval 11">
            <a:extLst>
              <a:ext uri="{FF2B5EF4-FFF2-40B4-BE49-F238E27FC236}">
                <a16:creationId xmlns:a16="http://schemas.microsoft.com/office/drawing/2014/main" id="{DC441B7F-972B-79F6-A8BA-1D44CF555F55}"/>
              </a:ext>
            </a:extLst>
          </p:cNvPr>
          <p:cNvSpPr/>
          <p:nvPr/>
        </p:nvSpPr>
        <p:spPr>
          <a:xfrm>
            <a:off x="5653901" y="33124"/>
            <a:ext cx="2869246" cy="2127728"/>
          </a:xfrm>
          <a:prstGeom prst="wedgeEllipseCallout">
            <a:avLst>
              <a:gd name="adj1" fmla="val -34407"/>
              <a:gd name="adj2" fmla="val 57725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Hvorfor har vi en tillitsreform i NAV?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97914E13-4AEA-34FF-F5F0-2E86199EEF3E}"/>
              </a:ext>
            </a:extLst>
          </p:cNvPr>
          <p:cNvSpPr txBox="1"/>
          <p:nvPr/>
        </p:nvSpPr>
        <p:spPr>
          <a:xfrm>
            <a:off x="8478270" y="3255043"/>
            <a:ext cx="19850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Arial" panose="020B0604020202020204" pitchFamily="34" charset="0"/>
              </a:rPr>
              <a:t>NAV-direktør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Arial" panose="020B0604020202020204" pitchFamily="34" charset="0"/>
              </a:rPr>
              <a:t>Hans Christian Holte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FDDB02FD-0D04-B71F-3917-8948125DF9AA}"/>
              </a:ext>
            </a:extLst>
          </p:cNvPr>
          <p:cNvSpPr txBox="1"/>
          <p:nvPr/>
        </p:nvSpPr>
        <p:spPr>
          <a:xfrm>
            <a:off x="8478269" y="3936757"/>
            <a:ext cx="315817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1" u="none" strike="noStrike" kern="0" cap="none" spc="0" normalizeH="0" baseline="0" noProof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«Tillitsreformen handler om at alle dere ansatte skal få tillit, bruke deres faglighet og ha et handlingsrom til å finne gode løsninger sammen med brukerne. Vi skal sammen finne de riktige tiltakene for nå målet med reformen»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9D944DF8-41E0-F912-BE6A-DE6B83F92233}"/>
              </a:ext>
            </a:extLst>
          </p:cNvPr>
          <p:cNvSpPr txBox="1"/>
          <p:nvPr/>
        </p:nvSpPr>
        <p:spPr>
          <a:xfrm>
            <a:off x="9923069" y="6522797"/>
            <a:ext cx="171337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Kilde bilde: Colourbox.com</a:t>
            </a:r>
          </a:p>
        </p:txBody>
      </p:sp>
    </p:spTree>
    <p:extLst>
      <p:ext uri="{BB962C8B-B14F-4D97-AF65-F5344CB8AC3E}">
        <p14:creationId xmlns:p14="http://schemas.microsoft.com/office/powerpoint/2010/main" val="130538796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Rett linje 23">
            <a:extLst>
              <a:ext uri="{FF2B5EF4-FFF2-40B4-BE49-F238E27FC236}">
                <a16:creationId xmlns:a16="http://schemas.microsoft.com/office/drawing/2014/main" id="{EA7969F9-B9D6-5030-7B9F-2B0BB0CFA7C6}"/>
              </a:ext>
            </a:extLst>
          </p:cNvPr>
          <p:cNvCxnSpPr>
            <a:cxnSpLocks/>
          </p:cNvCxnSpPr>
          <p:nvPr/>
        </p:nvCxnSpPr>
        <p:spPr>
          <a:xfrm>
            <a:off x="3950918" y="2589942"/>
            <a:ext cx="0" cy="2194096"/>
          </a:xfrm>
          <a:prstGeom prst="line">
            <a:avLst/>
          </a:prstGeom>
          <a:ln w="19050">
            <a:solidFill>
              <a:srgbClr val="AD37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A5E959DB-5EEA-452F-9737-BFB89E1EE3D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A5E959DB-5EEA-452F-9737-BFB89E1EE3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Rett linje 23">
            <a:extLst>
              <a:ext uri="{FF2B5EF4-FFF2-40B4-BE49-F238E27FC236}">
                <a16:creationId xmlns:a16="http://schemas.microsoft.com/office/drawing/2014/main" id="{3B13A60C-684A-6FDA-1CDC-422884439578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4972859" y="2505712"/>
            <a:ext cx="0" cy="2194096"/>
          </a:xfrm>
          <a:prstGeom prst="line">
            <a:avLst/>
          </a:prstGeom>
          <a:ln w="19050">
            <a:solidFill>
              <a:srgbClr val="AD37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linje 23">
            <a:extLst>
              <a:ext uri="{FF2B5EF4-FFF2-40B4-BE49-F238E27FC236}">
                <a16:creationId xmlns:a16="http://schemas.microsoft.com/office/drawing/2014/main" id="{8D3A686D-ADA7-5E6B-F90D-63CCDB67D47C}"/>
              </a:ext>
            </a:extLst>
          </p:cNvPr>
          <p:cNvCxnSpPr>
            <a:cxnSpLocks/>
          </p:cNvCxnSpPr>
          <p:nvPr/>
        </p:nvCxnSpPr>
        <p:spPr>
          <a:xfrm flipH="1">
            <a:off x="6999604" y="2496539"/>
            <a:ext cx="8575" cy="2205381"/>
          </a:xfrm>
          <a:prstGeom prst="line">
            <a:avLst/>
          </a:prstGeom>
          <a:ln w="19050">
            <a:solidFill>
              <a:srgbClr val="AD37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l: femkant 6">
            <a:extLst>
              <a:ext uri="{FF2B5EF4-FFF2-40B4-BE49-F238E27FC236}">
                <a16:creationId xmlns:a16="http://schemas.microsoft.com/office/drawing/2014/main" id="{0354708D-6B58-0FA1-2288-73278C476960}"/>
              </a:ext>
            </a:extLst>
          </p:cNvPr>
          <p:cNvSpPr/>
          <p:nvPr/>
        </p:nvSpPr>
        <p:spPr>
          <a:xfrm>
            <a:off x="3105721" y="2493610"/>
            <a:ext cx="6849250" cy="1561802"/>
          </a:xfrm>
          <a:prstGeom prst="homePlate">
            <a:avLst>
              <a:gd name="adj" fmla="val 39461"/>
            </a:avLst>
          </a:prstGeom>
          <a:solidFill>
            <a:srgbClr val="E1919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E558F9E-1C77-CB44-D23D-5F516C1EB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63" y="255361"/>
            <a:ext cx="11932216" cy="668338"/>
          </a:xfrm>
        </p:spPr>
        <p:txBody>
          <a:bodyPr vert="horz"/>
          <a:lstStyle/>
          <a:p>
            <a:pPr algn="ctr"/>
            <a:r>
              <a:rPr lang="nb-NO"/>
              <a:t>Tidslinje for arbeidet med tillitsreformen</a:t>
            </a:r>
          </a:p>
        </p:txBody>
      </p:sp>
      <p:sp>
        <p:nvSpPr>
          <p:cNvPr id="19" name="Pil: femkant 18">
            <a:extLst>
              <a:ext uri="{FF2B5EF4-FFF2-40B4-BE49-F238E27FC236}">
                <a16:creationId xmlns:a16="http://schemas.microsoft.com/office/drawing/2014/main" id="{3D285798-D017-9779-993F-C51223B10D3F}"/>
              </a:ext>
            </a:extLst>
          </p:cNvPr>
          <p:cNvSpPr/>
          <p:nvPr/>
        </p:nvSpPr>
        <p:spPr>
          <a:xfrm>
            <a:off x="3293707" y="3249156"/>
            <a:ext cx="3724185" cy="663951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  <a:cs typeface="+mn-cs"/>
            </a:endParaRPr>
          </a:p>
        </p:txBody>
      </p:sp>
      <p:sp>
        <p:nvSpPr>
          <p:cNvPr id="8" name="Pil: vinkeltegn 7">
            <a:extLst>
              <a:ext uri="{FF2B5EF4-FFF2-40B4-BE49-F238E27FC236}">
                <a16:creationId xmlns:a16="http://schemas.microsoft.com/office/drawing/2014/main" id="{FA086E84-FAAE-7981-2FE2-FC9B5C405C24}"/>
              </a:ext>
            </a:extLst>
          </p:cNvPr>
          <p:cNvSpPr/>
          <p:nvPr/>
        </p:nvSpPr>
        <p:spPr>
          <a:xfrm>
            <a:off x="9667674" y="2493610"/>
            <a:ext cx="837992" cy="1584614"/>
          </a:xfrm>
          <a:prstGeom prst="chevron">
            <a:avLst>
              <a:gd name="adj" fmla="val 57638"/>
            </a:avLst>
          </a:prstGeom>
          <a:solidFill>
            <a:srgbClr val="E1919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  <a:cs typeface="+mn-cs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8AE74A07-8F53-256E-4CB5-0E68E4B9E9FD}"/>
              </a:ext>
            </a:extLst>
          </p:cNvPr>
          <p:cNvSpPr txBox="1"/>
          <p:nvPr/>
        </p:nvSpPr>
        <p:spPr>
          <a:xfrm>
            <a:off x="10454842" y="2685752"/>
            <a:ext cx="1661071" cy="1200329"/>
          </a:xfrm>
          <a:prstGeom prst="rect">
            <a:avLst/>
          </a:prstGeom>
          <a:solidFill>
            <a:srgbClr val="C9C9C9"/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317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Kontinuerlig arbeid</a:t>
            </a:r>
            <a:r>
              <a:rPr kumimoji="0" lang="nb-NO" sz="1200" b="1" i="0" u="none" strike="noStrike" kern="0" cap="none" spc="0" normalizeH="0" baseline="0" noProof="0">
                <a:ln>
                  <a:noFill/>
                </a:ln>
                <a:solidFill>
                  <a:srgbClr val="3E3832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Arial" panose="020B0604020202020204" pitchFamily="34" charset="0"/>
                <a:sym typeface="Source Sans Pro Semibold"/>
              </a:rPr>
              <a:t> </a:t>
            </a:r>
            <a:r>
              <a:rPr kumimoji="0" lang="nb-NO" sz="1200" b="0" i="0" u="none" strike="noStrike" kern="0" cap="none" spc="0" normalizeH="0" baseline="0" noProof="0">
                <a:ln>
                  <a:noFill/>
                </a:ln>
                <a:solidFill>
                  <a:srgbClr val="3E3832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Arial" panose="020B0604020202020204" pitchFamily="34" charset="0"/>
                <a:sym typeface="Source Sans Pro Semibold"/>
              </a:rPr>
              <a:t>for å videreutvikle tilliten internt og tilliten vi viser i møte med brukerne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  <a:cs typeface="+mn-cs"/>
            </a:endParaRPr>
          </a:p>
        </p:txBody>
      </p:sp>
      <p:pic>
        <p:nvPicPr>
          <p:cNvPr id="14" name="Grafikk 13" descr="Gruppe med menn kontur">
            <a:extLst>
              <a:ext uri="{FF2B5EF4-FFF2-40B4-BE49-F238E27FC236}">
                <a16:creationId xmlns:a16="http://schemas.microsoft.com/office/drawing/2014/main" id="{B8B738BB-1DAE-CB52-9FAE-9FFD62AAF5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39100" y="3286584"/>
            <a:ext cx="589856" cy="589856"/>
          </a:xfrm>
          <a:prstGeom prst="rect">
            <a:avLst/>
          </a:prstGeom>
        </p:spPr>
      </p:pic>
      <p:sp>
        <p:nvSpPr>
          <p:cNvPr id="20" name="TekstSylinder 19">
            <a:extLst>
              <a:ext uri="{FF2B5EF4-FFF2-40B4-BE49-F238E27FC236}">
                <a16:creationId xmlns:a16="http://schemas.microsoft.com/office/drawing/2014/main" id="{94E81CE2-D330-A1C0-7E8E-BDC91497EFDE}"/>
              </a:ext>
            </a:extLst>
          </p:cNvPr>
          <p:cNvSpPr txBox="1"/>
          <p:nvPr/>
        </p:nvSpPr>
        <p:spPr>
          <a:xfrm>
            <a:off x="4028956" y="3433108"/>
            <a:ext cx="25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Aktivering av organisasjonen</a:t>
            </a:r>
          </a:p>
        </p:txBody>
      </p:sp>
      <p:sp>
        <p:nvSpPr>
          <p:cNvPr id="21" name="Pil: femkant 20">
            <a:extLst>
              <a:ext uri="{FF2B5EF4-FFF2-40B4-BE49-F238E27FC236}">
                <a16:creationId xmlns:a16="http://schemas.microsoft.com/office/drawing/2014/main" id="{77B6B5C2-0963-09F3-5868-5CA641F6B962}"/>
              </a:ext>
            </a:extLst>
          </p:cNvPr>
          <p:cNvSpPr/>
          <p:nvPr/>
        </p:nvSpPr>
        <p:spPr>
          <a:xfrm>
            <a:off x="7070785" y="3249156"/>
            <a:ext cx="2395346" cy="663951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  <a:cs typeface="+mn-cs"/>
            </a:endParaRPr>
          </a:p>
        </p:txBody>
      </p:sp>
      <p:pic>
        <p:nvPicPr>
          <p:cNvPr id="22" name="Grafikk 21" descr="Gruppe med menn kontur">
            <a:extLst>
              <a:ext uri="{FF2B5EF4-FFF2-40B4-BE49-F238E27FC236}">
                <a16:creationId xmlns:a16="http://schemas.microsoft.com/office/drawing/2014/main" id="{807970CB-BC4E-BE2D-ABCE-675B57FD73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37985" y="3286584"/>
            <a:ext cx="590618" cy="590618"/>
          </a:xfrm>
          <a:prstGeom prst="rect">
            <a:avLst/>
          </a:prstGeom>
        </p:spPr>
      </p:pic>
      <p:sp>
        <p:nvSpPr>
          <p:cNvPr id="23" name="TekstSylinder 22">
            <a:extLst>
              <a:ext uri="{FF2B5EF4-FFF2-40B4-BE49-F238E27FC236}">
                <a16:creationId xmlns:a16="http://schemas.microsoft.com/office/drawing/2014/main" id="{97AA98B4-C929-23BA-CCB5-E4F86E3AFF9E}"/>
              </a:ext>
            </a:extLst>
          </p:cNvPr>
          <p:cNvSpPr txBox="1"/>
          <p:nvPr/>
        </p:nvSpPr>
        <p:spPr>
          <a:xfrm>
            <a:off x="7709957" y="3319521"/>
            <a:ext cx="1604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Organisasjonen jobber med tiltak</a:t>
            </a: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5D6E929D-0760-50A3-32A7-96A5988905B2}"/>
              </a:ext>
            </a:extLst>
          </p:cNvPr>
          <p:cNvSpPr txBox="1"/>
          <p:nvPr/>
        </p:nvSpPr>
        <p:spPr>
          <a:xfrm>
            <a:off x="5949263" y="4711064"/>
            <a:ext cx="21372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Oktober</a:t>
            </a: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 </a:t>
            </a: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2023</a:t>
            </a: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Anbefalinger til tiltak</a:t>
            </a:r>
          </a:p>
        </p:txBody>
      </p:sp>
      <p:sp>
        <p:nvSpPr>
          <p:cNvPr id="13" name="Pil: femkant 12">
            <a:extLst>
              <a:ext uri="{FF2B5EF4-FFF2-40B4-BE49-F238E27FC236}">
                <a16:creationId xmlns:a16="http://schemas.microsoft.com/office/drawing/2014/main" id="{F08CA09E-11C0-1436-FADE-8148DE8E3692}"/>
              </a:ext>
            </a:extLst>
          </p:cNvPr>
          <p:cNvSpPr/>
          <p:nvPr/>
        </p:nvSpPr>
        <p:spPr>
          <a:xfrm>
            <a:off x="3162879" y="2637383"/>
            <a:ext cx="1766145" cy="468000"/>
          </a:xfrm>
          <a:prstGeom prst="homePlate">
            <a:avLst/>
          </a:prstGeom>
          <a:solidFill>
            <a:srgbClr val="FFABAB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Kartlegging</a:t>
            </a:r>
          </a:p>
        </p:txBody>
      </p:sp>
      <p:sp>
        <p:nvSpPr>
          <p:cNvPr id="16" name="Pil: femkant 15">
            <a:extLst>
              <a:ext uri="{FF2B5EF4-FFF2-40B4-BE49-F238E27FC236}">
                <a16:creationId xmlns:a16="http://schemas.microsoft.com/office/drawing/2014/main" id="{CEF683B1-4129-89A0-DA83-047D9CE94D19}"/>
              </a:ext>
            </a:extLst>
          </p:cNvPr>
          <p:cNvSpPr/>
          <p:nvPr/>
        </p:nvSpPr>
        <p:spPr>
          <a:xfrm>
            <a:off x="4968551" y="2637384"/>
            <a:ext cx="2082616" cy="468000"/>
          </a:xfrm>
          <a:prstGeom prst="homePlate">
            <a:avLst/>
          </a:prstGeom>
          <a:solidFill>
            <a:srgbClr val="FFABAB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Identifisering av tiltak</a:t>
            </a:r>
          </a:p>
        </p:txBody>
      </p:sp>
      <p:sp>
        <p:nvSpPr>
          <p:cNvPr id="17" name="Pil: femkant 16">
            <a:extLst>
              <a:ext uri="{FF2B5EF4-FFF2-40B4-BE49-F238E27FC236}">
                <a16:creationId xmlns:a16="http://schemas.microsoft.com/office/drawing/2014/main" id="{FADD5B09-0326-458E-D99E-F2E936CD69A9}"/>
              </a:ext>
            </a:extLst>
          </p:cNvPr>
          <p:cNvSpPr/>
          <p:nvPr/>
        </p:nvSpPr>
        <p:spPr>
          <a:xfrm>
            <a:off x="7137985" y="2637383"/>
            <a:ext cx="2194065" cy="468000"/>
          </a:xfrm>
          <a:prstGeom prst="homePlate">
            <a:avLst/>
          </a:prstGeom>
          <a:solidFill>
            <a:srgbClr val="FFABAB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Oppfølging</a:t>
            </a:r>
          </a:p>
        </p:txBody>
      </p:sp>
      <p:sp>
        <p:nvSpPr>
          <p:cNvPr id="18" name="TekstSylinder 24">
            <a:extLst>
              <a:ext uri="{FF2B5EF4-FFF2-40B4-BE49-F238E27FC236}">
                <a16:creationId xmlns:a16="http://schemas.microsoft.com/office/drawing/2014/main" id="{A8D1C22F-B6FB-3BED-794F-EE8DCB285C1D}"/>
              </a:ext>
            </a:extLst>
          </p:cNvPr>
          <p:cNvSpPr txBox="1"/>
          <p:nvPr/>
        </p:nvSpPr>
        <p:spPr>
          <a:xfrm>
            <a:off x="4067221" y="4701920"/>
            <a:ext cx="178701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Juni 2023</a:t>
            </a: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Kartlegging fullført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  <a:cs typeface="+mn-cs"/>
            </a:endParaRP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C1FE39D9-5A30-9A4F-D9BA-C5F6AB90A592}"/>
              </a:ext>
            </a:extLst>
          </p:cNvPr>
          <p:cNvSpPr/>
          <p:nvPr/>
        </p:nvSpPr>
        <p:spPr>
          <a:xfrm>
            <a:off x="0" y="2493610"/>
            <a:ext cx="3100273" cy="156180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  <a:cs typeface="+mn-cs"/>
            </a:endParaRP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FB9362C4-D3FB-9538-6897-D7F4F5B283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348" b="63467" l="15292" r="22959"/>
                    </a14:imgEffect>
                  </a14:imgLayer>
                </a14:imgProps>
              </a:ext>
            </a:extLst>
          </a:blip>
          <a:srcRect l="14334" t="45333" r="76083" b="34518"/>
          <a:stretch/>
        </p:blipFill>
        <p:spPr>
          <a:xfrm>
            <a:off x="675804" y="2622615"/>
            <a:ext cx="379932" cy="449311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C4707209-DB3D-AD9D-1719-26C802DB7EAE}"/>
              </a:ext>
            </a:extLst>
          </p:cNvPr>
          <p:cNvSpPr txBox="1"/>
          <p:nvPr/>
        </p:nvSpPr>
        <p:spPr>
          <a:xfrm>
            <a:off x="99363" y="2980967"/>
            <a:ext cx="14978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Oktober 2021: </a:t>
            </a: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Regjeringen lanserer tillitsreformen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C41E8317-323C-B7AE-A872-B2D6F12AC51C}"/>
              </a:ext>
            </a:extLst>
          </p:cNvPr>
          <p:cNvSpPr txBox="1"/>
          <p:nvPr/>
        </p:nvSpPr>
        <p:spPr>
          <a:xfrm>
            <a:off x="1634487" y="2980967"/>
            <a:ext cx="1126540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Høst 2022:</a:t>
            </a: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​</a:t>
            </a:r>
            <a:b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</a:b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Mandat,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forberedende aktiviteter</a:t>
            </a:r>
            <a:endParaRPr kumimoji="0" lang="nb-NO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  <a:cs typeface="+mn-cs"/>
            </a:endParaRPr>
          </a:p>
        </p:txBody>
      </p:sp>
      <p:pic>
        <p:nvPicPr>
          <p:cNvPr id="36" name="Bilde 35">
            <a:extLst>
              <a:ext uri="{FF2B5EF4-FFF2-40B4-BE49-F238E27FC236}">
                <a16:creationId xmlns:a16="http://schemas.microsoft.com/office/drawing/2014/main" id="{34BD7596-AB9F-EA80-58E7-F028408121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727" y="2589942"/>
            <a:ext cx="688839" cy="433679"/>
          </a:xfrm>
          <a:prstGeom prst="rect">
            <a:avLst/>
          </a:prstGeom>
        </p:spPr>
      </p:pic>
      <p:sp>
        <p:nvSpPr>
          <p:cNvPr id="27" name="TekstSylinder 24">
            <a:extLst>
              <a:ext uri="{FF2B5EF4-FFF2-40B4-BE49-F238E27FC236}">
                <a16:creationId xmlns:a16="http://schemas.microsoft.com/office/drawing/2014/main" id="{0CD51A00-2CE7-3372-1157-534B7A28FF8A}"/>
              </a:ext>
            </a:extLst>
          </p:cNvPr>
          <p:cNvSpPr txBox="1"/>
          <p:nvPr/>
        </p:nvSpPr>
        <p:spPr>
          <a:xfrm>
            <a:off x="2761027" y="4722660"/>
            <a:ext cx="1787012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Mars 2023</a:t>
            </a: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Utsendelse av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rPr>
              <a:t>samtalepakker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  <a:cs typeface="+mn-cs"/>
            </a:endParaRPr>
          </a:p>
        </p:txBody>
      </p:sp>
      <p:sp>
        <p:nvSpPr>
          <p:cNvPr id="29" name="Rombe 28">
            <a:extLst>
              <a:ext uri="{FF2B5EF4-FFF2-40B4-BE49-F238E27FC236}">
                <a16:creationId xmlns:a16="http://schemas.microsoft.com/office/drawing/2014/main" id="{151FACD3-DFD8-296A-ADFB-4C50E3974B72}"/>
              </a:ext>
            </a:extLst>
          </p:cNvPr>
          <p:cNvSpPr/>
          <p:nvPr/>
        </p:nvSpPr>
        <p:spPr>
          <a:xfrm>
            <a:off x="3904514" y="4701920"/>
            <a:ext cx="95031" cy="82118"/>
          </a:xfrm>
          <a:prstGeom prst="diamond">
            <a:avLst/>
          </a:prstGeom>
          <a:solidFill>
            <a:srgbClr val="AD37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010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himmel, utendørs, vann, solnedgang&#10;&#10;Automatisk generert beskrivelse">
            <a:extLst>
              <a:ext uri="{FF2B5EF4-FFF2-40B4-BE49-F238E27FC236}">
                <a16:creationId xmlns:a16="http://schemas.microsoft.com/office/drawing/2014/main" id="{0E508ECB-EC18-FD92-E46D-D2788A88E9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72"/>
          <a:stretch/>
        </p:blipFill>
        <p:spPr>
          <a:xfrm>
            <a:off x="57508" y="335"/>
            <a:ext cx="12225890" cy="6857665"/>
          </a:xfrm>
          <a:prstGeom prst="rect">
            <a:avLst/>
          </a:prstGeom>
        </p:spPr>
      </p:pic>
      <p:sp>
        <p:nvSpPr>
          <p:cNvPr id="5" name="Rektangel: avrundede hjørner 4">
            <a:extLst>
              <a:ext uri="{FF2B5EF4-FFF2-40B4-BE49-F238E27FC236}">
                <a16:creationId xmlns:a16="http://schemas.microsoft.com/office/drawing/2014/main" id="{AC8E6187-BE9D-D91B-30D1-9D0901DD8118}"/>
              </a:ext>
            </a:extLst>
          </p:cNvPr>
          <p:cNvSpPr/>
          <p:nvPr/>
        </p:nvSpPr>
        <p:spPr>
          <a:xfrm>
            <a:off x="301275" y="319572"/>
            <a:ext cx="5529944" cy="2475910"/>
          </a:xfrm>
          <a:prstGeom prst="roundRect">
            <a:avLst/>
          </a:prstGeom>
          <a:solidFill>
            <a:srgbClr val="E3B0A8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id="{3CC01029-19BA-2B8D-701B-6D82873D2441}"/>
              </a:ext>
            </a:extLst>
          </p:cNvPr>
          <p:cNvSpPr/>
          <p:nvPr/>
        </p:nvSpPr>
        <p:spPr>
          <a:xfrm>
            <a:off x="283028" y="3733228"/>
            <a:ext cx="5529944" cy="2448631"/>
          </a:xfrm>
          <a:prstGeom prst="roundRect">
            <a:avLst/>
          </a:prstGeom>
          <a:solidFill>
            <a:srgbClr val="E3B0A8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ktangel: avrundede hjørner 8">
            <a:extLst>
              <a:ext uri="{FF2B5EF4-FFF2-40B4-BE49-F238E27FC236}">
                <a16:creationId xmlns:a16="http://schemas.microsoft.com/office/drawing/2014/main" id="{CEE2568E-9343-84EB-ACFA-D79E62E230F7}"/>
              </a:ext>
            </a:extLst>
          </p:cNvPr>
          <p:cNvSpPr/>
          <p:nvPr/>
        </p:nvSpPr>
        <p:spPr>
          <a:xfrm>
            <a:off x="6492180" y="319573"/>
            <a:ext cx="5529944" cy="2475909"/>
          </a:xfrm>
          <a:prstGeom prst="roundRect">
            <a:avLst/>
          </a:prstGeom>
          <a:solidFill>
            <a:srgbClr val="E3B0A8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ktangel: avrundede hjørner 10">
            <a:extLst>
              <a:ext uri="{FF2B5EF4-FFF2-40B4-BE49-F238E27FC236}">
                <a16:creationId xmlns:a16="http://schemas.microsoft.com/office/drawing/2014/main" id="{7D8795C1-CA51-A540-310B-8A570FD1F9E2}"/>
              </a:ext>
            </a:extLst>
          </p:cNvPr>
          <p:cNvSpPr/>
          <p:nvPr/>
        </p:nvSpPr>
        <p:spPr>
          <a:xfrm>
            <a:off x="6397275" y="3733227"/>
            <a:ext cx="5529944" cy="2448631"/>
          </a:xfrm>
          <a:prstGeom prst="roundRect">
            <a:avLst/>
          </a:prstGeom>
          <a:solidFill>
            <a:srgbClr val="E3B0A8">
              <a:alpha val="39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A09FEF8-6AA7-FB47-1F8D-91371F33D0E7}"/>
              </a:ext>
            </a:extLst>
          </p:cNvPr>
          <p:cNvSpPr/>
          <p:nvPr/>
        </p:nvSpPr>
        <p:spPr>
          <a:xfrm>
            <a:off x="491300" y="733271"/>
            <a:ext cx="1403425" cy="1403425"/>
          </a:xfrm>
          <a:prstGeom prst="ellipse">
            <a:avLst/>
          </a:prstGeom>
          <a:blipFill>
            <a:blip r:embed="rId4">
              <a:duotone>
                <a:prstClr val="black"/>
                <a:srgbClr val="E3B0A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80" b="94101" l="15829" r="81143">
                          <a14:foregroundMark x1="18857" y1="87717" x2="18857" y2="87717"/>
                          <a14:foregroundMark x1="17359" y1="88202" x2="17359" y2="88202"/>
                          <a14:foregroundMark x1="15829" y1="88202" x2="15829" y2="88202"/>
                          <a14:foregroundMark x1="15829" y1="87717" x2="15829" y2="87717"/>
                          <a14:foregroundMark x1="21136" y1="94141" x2="21136" y2="94141"/>
                          <a14:foregroundMark x1="24165" y1="78343" x2="24165" y2="78343"/>
                          <a14:foregroundMark x1="30253" y1="75879" x2="30253" y2="75879"/>
                          <a14:foregroundMark x1="41648" y1="74384" x2="41648" y2="74384"/>
                          <a14:foregroundMark x1="57977" y1="71919" x2="57977" y2="71919"/>
                          <a14:foregroundMark x1="69372" y1="26020" x2="69372" y2="26020"/>
                          <a14:foregroundMark x1="81143" y1="34384" x2="81143" y2="34384"/>
                          <a14:foregroundMark x1="27599" y1="89697" x2="28723" y2="90182"/>
                          <a14:foregroundMark x1="28723" y1="87717" x2="28723" y2="87717"/>
                          <a14:foregroundMark x1="64440" y1="30949" x2="64440" y2="30949"/>
                          <a14:foregroundMark x1="62160" y1="35879" x2="62160" y2="35879"/>
                          <a14:foregroundMark x1="70122" y1="62061" x2="70122" y2="620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000" r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15B1455-7131-AEF4-C5EF-A1637410EBF7}"/>
              </a:ext>
            </a:extLst>
          </p:cNvPr>
          <p:cNvSpPr/>
          <p:nvPr/>
        </p:nvSpPr>
        <p:spPr>
          <a:xfrm>
            <a:off x="6492180" y="733271"/>
            <a:ext cx="1403425" cy="1403425"/>
          </a:xfrm>
          <a:prstGeom prst="ellipse">
            <a:avLst/>
          </a:prstGeom>
          <a:blipFill>
            <a:blip r:embed="rId6">
              <a:duotone>
                <a:prstClr val="black"/>
                <a:srgbClr val="FFE1D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4AFE02FD-DA8C-A011-55DD-FFA8EAB88F8F}"/>
              </a:ext>
            </a:extLst>
          </p:cNvPr>
          <p:cNvSpPr txBox="1"/>
          <p:nvPr/>
        </p:nvSpPr>
        <p:spPr>
          <a:xfrm>
            <a:off x="283028" y="2909954"/>
            <a:ext cx="11896151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 Semibold"/>
                <a:ea typeface="Source Sans Pro Semibold"/>
                <a:cs typeface="+mn-cs"/>
              </a:rPr>
              <a:t>Slik skal vi jobbe i NAV for å nå målene med tillitsreformen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EE6B11B6-0785-E4E2-EAC6-16334721497A}"/>
              </a:ext>
            </a:extLst>
          </p:cNvPr>
          <p:cNvSpPr/>
          <p:nvPr/>
        </p:nvSpPr>
        <p:spPr>
          <a:xfrm>
            <a:off x="453625" y="4115716"/>
            <a:ext cx="1403425" cy="1403425"/>
          </a:xfrm>
          <a:prstGeom prst="ellipse">
            <a:avLst/>
          </a:prstGeom>
          <a:blipFill>
            <a:blip r:embed="rId7">
              <a:duotone>
                <a:prstClr val="black"/>
                <a:srgbClr val="F1D8D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TekstSylinder 32">
            <a:extLst>
              <a:ext uri="{FF2B5EF4-FFF2-40B4-BE49-F238E27FC236}">
                <a16:creationId xmlns:a16="http://schemas.microsoft.com/office/drawing/2014/main" id="{E09807D1-440E-85B1-D7FE-D53D33C0DF89}"/>
              </a:ext>
            </a:extLst>
          </p:cNvPr>
          <p:cNvSpPr txBox="1"/>
          <p:nvPr/>
        </p:nvSpPr>
        <p:spPr>
          <a:xfrm>
            <a:off x="8014068" y="4106251"/>
            <a:ext cx="3724060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 SemiBold"/>
                <a:ea typeface="Source Sans Pro SemiBold"/>
                <a:cs typeface="Arial"/>
              </a:rPr>
              <a:t>Vi skal videreutvikle tilliten internt og i møte med brukerne ved å legge til rette for lokale prosesser for utvikling av tillit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1" i="0" u="none" strike="noStrike" kern="1200" cap="none" spc="0" normalizeH="0" baseline="0" noProof="0">
              <a:ln>
                <a:noFill/>
              </a:ln>
              <a:solidFill>
                <a:srgbClr val="403D3D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  <a:cs typeface="Arial"/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1EEAB87-8F18-F389-32FA-DFE2A2E8C91C}"/>
              </a:ext>
            </a:extLst>
          </p:cNvPr>
          <p:cNvSpPr/>
          <p:nvPr/>
        </p:nvSpPr>
        <p:spPr>
          <a:xfrm>
            <a:off x="6503959" y="4115716"/>
            <a:ext cx="1403425" cy="1403425"/>
          </a:xfrm>
          <a:prstGeom prst="ellipse">
            <a:avLst/>
          </a:prstGeom>
          <a:blipFill>
            <a:blip r:embed="rId8">
              <a:duotone>
                <a:prstClr val="black"/>
                <a:srgbClr val="F1D8D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9"/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9" name="TekstSylinder 38">
            <a:extLst>
              <a:ext uri="{FF2B5EF4-FFF2-40B4-BE49-F238E27FC236}">
                <a16:creationId xmlns:a16="http://schemas.microsoft.com/office/drawing/2014/main" id="{9F35305E-89DB-ED7E-6C69-C4D72F32CA12}"/>
              </a:ext>
            </a:extLst>
          </p:cNvPr>
          <p:cNvSpPr txBox="1"/>
          <p:nvPr/>
        </p:nvSpPr>
        <p:spPr>
          <a:xfrm>
            <a:off x="9809933" y="6506027"/>
            <a:ext cx="179148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Kilde bilder: Colourbox.com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CDC618CA-B586-5BB1-B8AA-9DFF37A00EB6}"/>
              </a:ext>
            </a:extLst>
          </p:cNvPr>
          <p:cNvSpPr/>
          <p:nvPr/>
        </p:nvSpPr>
        <p:spPr>
          <a:xfrm>
            <a:off x="10331475" y="5248773"/>
            <a:ext cx="1420009" cy="830997"/>
          </a:xfrm>
          <a:prstGeom prst="ellipse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Tema for denne samtalepakken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6BEF3C56-737E-C1BE-5F1B-1A657CC21FFA}"/>
              </a:ext>
            </a:extLst>
          </p:cNvPr>
          <p:cNvSpPr txBox="1"/>
          <p:nvPr/>
        </p:nvSpPr>
        <p:spPr>
          <a:xfrm>
            <a:off x="2027698" y="957361"/>
            <a:ext cx="37240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  <a:cs typeface="Arial"/>
              </a:rPr>
              <a:t>Vi skal styrke handlingsrommet for lokal kompetanse- og tjenesteutvikling ved å foreslå forsøk som gjennomføres lokalt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5038307F-A225-D293-3DBC-324297E72F29}"/>
              </a:ext>
            </a:extLst>
          </p:cNvPr>
          <p:cNvSpPr txBox="1"/>
          <p:nvPr/>
        </p:nvSpPr>
        <p:spPr>
          <a:xfrm>
            <a:off x="7947903" y="849160"/>
            <a:ext cx="3724060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 SemiBold"/>
                <a:ea typeface="Source Sans Pro SemiBold"/>
                <a:cs typeface="Arial"/>
              </a:rPr>
              <a:t>Vi skal f</a:t>
            </a:r>
            <a:r>
              <a:rPr kumimoji="0" lang="nb-NO" sz="1800" b="1" i="0" u="none" strike="noStrike" kern="1200" cap="none" spc="0" normalizeH="0" baseline="0" noProof="0" err="1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 SemiBold"/>
                <a:ea typeface="Source Sans Pro SemiBold"/>
                <a:cs typeface="Arial"/>
              </a:rPr>
              <a:t>orbedre</a:t>
            </a: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 SemiBold"/>
                <a:ea typeface="Source Sans Pro SemiBold"/>
                <a:cs typeface="Arial"/>
              </a:rPr>
              <a:t> hvordan vi styrer organisasjonen gjennom å se på hvordan vi setter mål, og om de resultatene vi måler på er de som virkelig gir verdi for NAV</a:t>
            </a:r>
            <a:endParaRPr kumimoji="0" lang="nb-NO" sz="1800" b="1" i="0" u="none" strike="noStrike" kern="1200" cap="none" spc="0" normalizeH="0" baseline="0" noProof="0">
              <a:ln>
                <a:noFill/>
              </a:ln>
              <a:solidFill>
                <a:srgbClr val="403D3D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  <a:cs typeface="Arial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B6573C1C-C986-1564-EBF5-BFBD510CEE55}"/>
              </a:ext>
            </a:extLst>
          </p:cNvPr>
          <p:cNvSpPr txBox="1"/>
          <p:nvPr/>
        </p:nvSpPr>
        <p:spPr>
          <a:xfrm>
            <a:off x="1894725" y="4318812"/>
            <a:ext cx="3724060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403D3D"/>
                </a:solidFill>
                <a:effectLst/>
                <a:uLnTx/>
                <a:uFillTx/>
                <a:latin typeface="Source Sans Pro SemiBold"/>
                <a:ea typeface="Source Sans Pro SemiBold"/>
                <a:cs typeface="Arial"/>
              </a:rPr>
              <a:t>Vi skal styrke partssamarbeidet ved å se på hvordan medbestemmelsesapparatet kan involveres i ulike prosesser</a:t>
            </a:r>
            <a:endParaRPr kumimoji="0" lang="nb-NO" sz="1800" b="1" i="0" u="none" strike="noStrike" kern="1200" cap="none" spc="0" normalizeH="0" baseline="0" noProof="0">
              <a:ln>
                <a:noFill/>
              </a:ln>
              <a:solidFill>
                <a:srgbClr val="403D3D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24867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tema">
  <a:themeElements>
    <a:clrScheme name="NAV">
      <a:dk1>
        <a:srgbClr val="000000"/>
      </a:dk1>
      <a:lt1>
        <a:srgbClr val="FFFFFF"/>
      </a:lt1>
      <a:dk2>
        <a:srgbClr val="3E3832"/>
      </a:dk2>
      <a:lt2>
        <a:srgbClr val="E9E7E7"/>
      </a:lt2>
      <a:accent1>
        <a:srgbClr val="C30000"/>
      </a:accent1>
      <a:accent2>
        <a:srgbClr val="0067C5"/>
      </a:accent2>
      <a:accent3>
        <a:srgbClr val="A2AD00"/>
      </a:accent3>
      <a:accent4>
        <a:srgbClr val="FF9100"/>
      </a:accent4>
      <a:accent5>
        <a:srgbClr val="06893A"/>
      </a:accent5>
      <a:accent6>
        <a:srgbClr val="634689"/>
      </a:accent6>
      <a:hlink>
        <a:srgbClr val="0067C5"/>
      </a:hlink>
      <a:folHlink>
        <a:srgbClr val="63468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B0123D0-EAF0-49D1-B774-E8D06FB9B61C}" vid="{2C0C07A7-A903-4988-8925-53FC2A42362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7E65A06535134BB6543CA873CF9A2F" ma:contentTypeVersion="4" ma:contentTypeDescription="Create a new document." ma:contentTypeScope="" ma:versionID="757e1809b7ebecc77c4a0fab95ebad24">
  <xsd:schema xmlns:xsd="http://www.w3.org/2001/XMLSchema" xmlns:xs="http://www.w3.org/2001/XMLSchema" xmlns:p="http://schemas.microsoft.com/office/2006/metadata/properties" xmlns:ns2="592fd046-3995-49ad-acf6-c4b61f6de1b7" xmlns:ns3="7ce2af75-0ddc-4d3c-bec5-fd2e6f7242b2" targetNamespace="http://schemas.microsoft.com/office/2006/metadata/properties" ma:root="true" ma:fieldsID="4462275920ebeef43f426981f4cd14de" ns2:_="" ns3:_="">
    <xsd:import namespace="592fd046-3995-49ad-acf6-c4b61f6de1b7"/>
    <xsd:import namespace="7ce2af75-0ddc-4d3c-bec5-fd2e6f7242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2fd046-3995-49ad-acf6-c4b61f6de1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e2af75-0ddc-4d3c-bec5-fd2e6f7242b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0BA16CF-69EA-4443-BEE0-73385E2EED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8B9AFB-8F40-4990-AB29-3CA3D61BEE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2fd046-3995-49ad-acf6-c4b61f6de1b7"/>
    <ds:schemaRef ds:uri="7ce2af75-0ddc-4d3c-bec5-fd2e6f7242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C591905-A811-45D1-A44B-D4999240A5F2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www.w3.org/XML/1998/namespace"/>
    <ds:schemaRef ds:uri="http://purl.org/dc/terms/"/>
    <ds:schemaRef ds:uri="f979e152-3237-4567-8e98-aa3526074255"/>
    <ds:schemaRef ds:uri="30ac3786-78c3-414b-815f-b4fca2e0bd4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NAV_Mørk Grå</Template>
  <TotalTime>1046</TotalTime>
  <Words>2259</Words>
  <Application>Microsoft Office PowerPoint</Application>
  <PresentationFormat>Widescreen</PresentationFormat>
  <Paragraphs>369</Paragraphs>
  <Slides>28</Slides>
  <Notes>10</Notes>
  <HiddenSlides>0</HiddenSlides>
  <MMClips>0</MMClips>
  <ScaleCrop>false</ScaleCrop>
  <HeadingPairs>
    <vt:vector size="8" baseType="variant">
      <vt:variant>
        <vt:lpstr>Brukte skrifter</vt:lpstr>
      </vt:variant>
      <vt:variant>
        <vt:i4>12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28</vt:i4>
      </vt:variant>
    </vt:vector>
  </HeadingPairs>
  <TitlesOfParts>
    <vt:vector size="42" baseType="lpstr">
      <vt:lpstr>Arial</vt:lpstr>
      <vt:lpstr>Calibri</vt:lpstr>
      <vt:lpstr>Lato</vt:lpstr>
      <vt:lpstr>Lora</vt:lpstr>
      <vt:lpstr>RecifeTextWeb</vt:lpstr>
      <vt:lpstr>Segoe UI</vt:lpstr>
      <vt:lpstr>Source Sans Pro</vt:lpstr>
      <vt:lpstr>Source Sans Pro SemiBold</vt:lpstr>
      <vt:lpstr>Source Sans Pro SemiBold</vt:lpstr>
      <vt:lpstr>Symbol</vt:lpstr>
      <vt:lpstr>Times New Roman</vt:lpstr>
      <vt:lpstr>Verdana</vt:lpstr>
      <vt:lpstr>Office-tema</vt:lpstr>
      <vt:lpstr>think-cell Slide</vt:lpstr>
      <vt:lpstr>Brukerutvalget for NAV i Nordland - aktuelt og om tillitsreformen</vt:lpstr>
      <vt:lpstr>PowerPoint-presentasjon</vt:lpstr>
      <vt:lpstr>PowerPoint-presentasjon</vt:lpstr>
      <vt:lpstr>PowerPoint-presentasjon</vt:lpstr>
      <vt:lpstr>Tillitsreformen:</vt:lpstr>
      <vt:lpstr>Hva tenker du at tillitsreformen kan bety for NAV?</vt:lpstr>
      <vt:lpstr>PowerPoint-presentasjon</vt:lpstr>
      <vt:lpstr>Tidslinje for arbeidet med tillitsreformen</vt:lpstr>
      <vt:lpstr>PowerPoint-presentasjon</vt:lpstr>
      <vt:lpstr>PowerPoint-presentasjon</vt:lpstr>
      <vt:lpstr>PowerPoint-presentasjon</vt:lpstr>
      <vt:lpstr>Hvordan utvikle tilliten mellom NAV og bruker:</vt:lpstr>
      <vt:lpstr>På hvilke områder trenger NAV å vise mer tillit mot brukerne? </vt:lpstr>
      <vt:lpstr> Hvordan kan brukerutvalg involveres i lokal tjenesteutvikling?  </vt:lpstr>
      <vt:lpstr>Innsikt fra storskalasamling 31. mai</vt:lpstr>
      <vt:lpstr>Hovedfunn overordnet</vt:lpstr>
      <vt:lpstr>Funn vedr: Tillit i relasjon til bruker </vt:lpstr>
      <vt:lpstr>Hovedtemaer fordelt per oppgavene</vt:lpstr>
      <vt:lpstr>Tillit i relasjon til bruker </vt:lpstr>
      <vt:lpstr>Aktuelle saker fra Nordland</vt:lpstr>
      <vt:lpstr>Nordlands arbeidsmarked:</vt:lpstr>
      <vt:lpstr>En av fire i Norge har kun grunnskoleutdanning</vt:lpstr>
      <vt:lpstr>Arbeidsledige mer attraktive for næringslivet – Menn i helse – flere helsefagarbeidere</vt:lpstr>
      <vt:lpstr>NAV i Vefsn jakter på Helserekrutter </vt:lpstr>
      <vt:lpstr>NRK Nordland, 15.11.22</vt:lpstr>
      <vt:lpstr>Samarbeid med fylkeskommunen om kvalifisering:</vt:lpstr>
      <vt:lpstr>Partnerskap for ung inkludering:</vt:lpstr>
      <vt:lpstr>PowerPoint-presentasjon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Ledermøte NAV Nordland</dc:title>
  <dc:subject/>
  <dc:creator>Stavnes, Cathrine</dc:creator>
  <cp:keywords/>
  <dc:description/>
  <cp:lastModifiedBy>Stavnes, Cathrine</cp:lastModifiedBy>
  <cp:revision>14</cp:revision>
  <cp:lastPrinted>2020-04-21T11:47:02Z</cp:lastPrinted>
  <dcterms:created xsi:type="dcterms:W3CDTF">2022-10-14T06:30:00Z</dcterms:created>
  <dcterms:modified xsi:type="dcterms:W3CDTF">2023-09-12T08:28:39Z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0x010100B47E65A06535134BB6543CA873CF9A2F</vt:lpwstr>
  </property>
  <property fmtid="{D5CDD505-2E9C-101B-9397-08002B2CF9AE}" pid="3" name="MSIP_Label_d3491420-1ae2-4120-89e6-e6f668f067e2_Enabled">
    <vt:lpwstr>true</vt:lpwstr>
  </property>
  <property fmtid="{D5CDD505-2E9C-101B-9397-08002B2CF9AE}" pid="4" name="MSIP_Label_d3491420-1ae2-4120-89e6-e6f668f067e2_SetDate">
    <vt:lpwstr>2020-07-17T08:50:42Z</vt:lpwstr>
  </property>
  <property fmtid="{D5CDD505-2E9C-101B-9397-08002B2CF9AE}" pid="5" name="MSIP_Label_d3491420-1ae2-4120-89e6-e6f668f067e2_Method">
    <vt:lpwstr>Standard</vt:lpwstr>
  </property>
  <property fmtid="{D5CDD505-2E9C-101B-9397-08002B2CF9AE}" pid="6" name="MSIP_Label_d3491420-1ae2-4120-89e6-e6f668f067e2_Name">
    <vt:lpwstr>d3491420-1ae2-4120-89e6-e6f668f067e2</vt:lpwstr>
  </property>
  <property fmtid="{D5CDD505-2E9C-101B-9397-08002B2CF9AE}" pid="7" name="MSIP_Label_d3491420-1ae2-4120-89e6-e6f668f067e2_SiteId">
    <vt:lpwstr>62366534-1ec3-4962-8869-9b5535279d0b</vt:lpwstr>
  </property>
  <property fmtid="{D5CDD505-2E9C-101B-9397-08002B2CF9AE}" pid="8" name="MSIP_Label_d3491420-1ae2-4120-89e6-e6f668f067e2_ActionId">
    <vt:lpwstr>6d3ec064-dec6-4fa1-9805-10fdcf9ce574</vt:lpwstr>
  </property>
  <property fmtid="{D5CDD505-2E9C-101B-9397-08002B2CF9AE}" pid="9" name="MSIP_Label_d3491420-1ae2-4120-89e6-e6f668f067e2_ContentBits">
    <vt:lpwstr>0</vt:lpwstr>
  </property>
</Properties>
</file>