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10" r:id="rId5"/>
    <p:sldId id="313" r:id="rId6"/>
    <p:sldId id="306" r:id="rId7"/>
    <p:sldId id="309" r:id="rId8"/>
    <p:sldId id="312" r:id="rId9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E3832"/>
    <a:srgbClr val="A2AD00"/>
    <a:srgbClr val="06893A"/>
    <a:srgbClr val="005B82"/>
    <a:srgbClr val="66CBEC"/>
    <a:srgbClr val="EFEFEF"/>
    <a:srgbClr val="DADADA"/>
    <a:srgbClr val="878787"/>
    <a:srgbClr val="C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06349-BAE7-4D65-9A03-C56BB450BDB0}" v="1" dt="2022-03-31T06:38:09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32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4068" y="96"/>
      </p:cViewPr>
      <p:guideLst>
        <p:guide orient="horz" pos="2880"/>
        <p:guide pos="2160"/>
        <p:guide orient="horz"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73818A2-FD41-4D22-A2CC-EACD65CF517D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4" y="9377317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721C896C-C257-4A1E-825A-9675EAA753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72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D27AC590-C690-4C66-A9B0-FC94C92781FF}" type="datetimeFigureOut">
              <a:rPr lang="nb-NO" smtClean="0"/>
              <a:t>26.09.2023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1" y="4689514"/>
            <a:ext cx="5486400" cy="4442699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4" y="9377317"/>
            <a:ext cx="2971800" cy="49363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D6DA9652-8B23-4303-8DD9-125F2182B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00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A9652-8B23-4303-8DD9-125F2182BB0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522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A9652-8B23-4303-8DD9-125F2182BB0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412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A9652-8B23-4303-8DD9-125F2182BB0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694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0" y="2460972"/>
            <a:ext cx="9144001" cy="3907015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6" name="Rectangle 2"/>
          <p:cNvSpPr txBox="1">
            <a:spLocks noChangeArrowheads="1"/>
          </p:cNvSpPr>
          <p:nvPr userDrawn="1"/>
        </p:nvSpPr>
        <p:spPr bwMode="auto">
          <a:xfrm>
            <a:off x="1411287" y="6282977"/>
            <a:ext cx="6135384" cy="22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sz="1000" kern="0" dirty="0"/>
          </a:p>
        </p:txBody>
      </p:sp>
      <p:sp>
        <p:nvSpPr>
          <p:cNvPr id="27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3179" y="5873025"/>
            <a:ext cx="4246364" cy="49434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  //  </a:t>
            </a:r>
            <a:r>
              <a:rPr lang="nb-NO" dirty="0" err="1"/>
              <a:t>Innholdsansvarlig</a:t>
            </a:r>
            <a:endParaRPr lang="nb-NO" dirty="0"/>
          </a:p>
        </p:txBody>
      </p:sp>
      <p:sp>
        <p:nvSpPr>
          <p:cNvPr id="2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15937" y="2796010"/>
            <a:ext cx="6230137" cy="12241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Klikk for å legge til en tittel</a:t>
            </a:r>
          </a:p>
        </p:txBody>
      </p:sp>
      <p:pic>
        <p:nvPicPr>
          <p:cNvPr id="29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22"/>
          <a:stretch/>
        </p:blipFill>
        <p:spPr bwMode="auto">
          <a:xfrm>
            <a:off x="3833808" y="4537422"/>
            <a:ext cx="3014662" cy="183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65"/>
          <a:stretch/>
        </p:blipFill>
        <p:spPr bwMode="auto">
          <a:xfrm>
            <a:off x="5484013" y="2460972"/>
            <a:ext cx="2524125" cy="390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29" b="79949"/>
          <a:stretch/>
        </p:blipFill>
        <p:spPr bwMode="auto">
          <a:xfrm>
            <a:off x="0" y="5378064"/>
            <a:ext cx="829692" cy="9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b="71268"/>
          <a:stretch/>
        </p:blipFill>
        <p:spPr bwMode="auto">
          <a:xfrm>
            <a:off x="0" y="4949439"/>
            <a:ext cx="667544" cy="141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Plassholder for bilde 3"/>
          <p:cNvSpPr>
            <a:spLocks noGrp="1" noChangeAspect="1"/>
          </p:cNvSpPr>
          <p:nvPr>
            <p:ph type="pic" sz="quarter" idx="11" hasCustomPrompt="1"/>
          </p:nvPr>
        </p:nvSpPr>
        <p:spPr bwMode="auto">
          <a:xfrm>
            <a:off x="6443137" y="2457512"/>
            <a:ext cx="2703775" cy="3910014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7578" h="3910014">
                <a:moveTo>
                  <a:pt x="0" y="3910014"/>
                </a:moveTo>
                <a:lnTo>
                  <a:pt x="1391767" y="0"/>
                </a:lnTo>
                <a:lnTo>
                  <a:pt x="2407409" y="794"/>
                </a:lnTo>
                <a:cubicBezTo>
                  <a:pt x="2403143" y="1303073"/>
                  <a:pt x="2410453" y="2607671"/>
                  <a:pt x="2406187" y="3909950"/>
                </a:cubicBezTo>
                <a:lnTo>
                  <a:pt x="0" y="391001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ikonet for å legge til et bilde</a:t>
            </a:r>
          </a:p>
        </p:txBody>
      </p:sp>
      <p:pic>
        <p:nvPicPr>
          <p:cNvPr id="34" name="Picture 6" descr="F:\F2823_KOM\Felles Filer\Rådgivingseksjonen\Profil og materiell\5. Profil og design\NAV profil\nav_logo\Til mal\nav_farger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250" y="795114"/>
            <a:ext cx="1383501" cy="87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22332" y="4210242"/>
            <a:ext cx="5040313" cy="64787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legge til en undertittel</a:t>
            </a:r>
          </a:p>
        </p:txBody>
      </p:sp>
    </p:spTree>
    <p:extLst>
      <p:ext uri="{BB962C8B-B14F-4D97-AF65-F5344CB8AC3E}">
        <p14:creationId xmlns:p14="http://schemas.microsoft.com/office/powerpoint/2010/main" val="385872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5763" y="1412776"/>
            <a:ext cx="8372475" cy="485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3"/>
            <a:endParaRPr lang="nb-NO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90500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66865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5763" y="1405546"/>
            <a:ext cx="5338365" cy="48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3"/>
            <a:endParaRPr lang="nb-NO" dirty="0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0" hasCustomPrompt="1"/>
          </p:nvPr>
        </p:nvSpPr>
        <p:spPr>
          <a:xfrm>
            <a:off x="5867400" y="1412776"/>
            <a:ext cx="2902330" cy="48752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Klikk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42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3" hasCustomPrompt="1"/>
          </p:nvPr>
        </p:nvSpPr>
        <p:spPr bwMode="auto">
          <a:xfrm>
            <a:off x="4654282" y="1410353"/>
            <a:ext cx="4114229" cy="69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Font typeface="Wingdings" panose="05000000000000000000" pitchFamily="2" charset="2"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2" hasCustomPrompt="1"/>
          </p:nvPr>
        </p:nvSpPr>
        <p:spPr bwMode="auto">
          <a:xfrm>
            <a:off x="385763" y="1414163"/>
            <a:ext cx="4114229" cy="69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2200"/>
            </a:lvl1pPr>
            <a:lvl4pPr marL="1371600" indent="0">
              <a:buNone/>
              <a:defRPr/>
            </a:lvl4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quarter" idx="14"/>
          </p:nvPr>
        </p:nvSpPr>
        <p:spPr>
          <a:xfrm>
            <a:off x="395288" y="2276832"/>
            <a:ext cx="4105275" cy="399130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quarter" idx="15"/>
          </p:nvPr>
        </p:nvSpPr>
        <p:spPr>
          <a:xfrm>
            <a:off x="4654282" y="2276872"/>
            <a:ext cx="4105275" cy="399130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2196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8181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7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tekst 19"/>
          <p:cNvSpPr>
            <a:spLocks noGrp="1"/>
          </p:cNvSpPr>
          <p:nvPr>
            <p:ph type="body" sz="quarter" idx="25" hasCustomPrompt="1"/>
          </p:nvPr>
        </p:nvSpPr>
        <p:spPr>
          <a:xfrm>
            <a:off x="385282" y="5837328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1" name="Plassholder for tekst 19"/>
          <p:cNvSpPr>
            <a:spLocks noGrp="1"/>
          </p:cNvSpPr>
          <p:nvPr>
            <p:ph type="body" sz="quarter" idx="26" hasCustomPrompt="1"/>
          </p:nvPr>
        </p:nvSpPr>
        <p:spPr>
          <a:xfrm>
            <a:off x="385282" y="1412776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2" name="Plassholder for tekst 19"/>
          <p:cNvSpPr>
            <a:spLocks noGrp="1"/>
          </p:cNvSpPr>
          <p:nvPr>
            <p:ph type="body" sz="quarter" idx="27" hasCustomPrompt="1"/>
          </p:nvPr>
        </p:nvSpPr>
        <p:spPr>
          <a:xfrm>
            <a:off x="385282" y="5205250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3" name="Plassholder for tekst 19"/>
          <p:cNvSpPr>
            <a:spLocks noGrp="1"/>
          </p:cNvSpPr>
          <p:nvPr>
            <p:ph type="body" sz="quarter" idx="28" hasCustomPrompt="1"/>
          </p:nvPr>
        </p:nvSpPr>
        <p:spPr>
          <a:xfrm>
            <a:off x="385282" y="4573171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4" name="Plassholder for tekst 19"/>
          <p:cNvSpPr>
            <a:spLocks noGrp="1"/>
          </p:cNvSpPr>
          <p:nvPr>
            <p:ph type="body" sz="quarter" idx="29" hasCustomPrompt="1"/>
          </p:nvPr>
        </p:nvSpPr>
        <p:spPr>
          <a:xfrm>
            <a:off x="385282" y="3941092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5" name="Plassholder for tekst 19"/>
          <p:cNvSpPr>
            <a:spLocks noGrp="1"/>
          </p:cNvSpPr>
          <p:nvPr>
            <p:ph type="body" sz="quarter" idx="30" hasCustomPrompt="1"/>
          </p:nvPr>
        </p:nvSpPr>
        <p:spPr>
          <a:xfrm>
            <a:off x="385282" y="2044855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6" name="Plassholder for tekst 19"/>
          <p:cNvSpPr>
            <a:spLocks noGrp="1"/>
          </p:cNvSpPr>
          <p:nvPr>
            <p:ph type="body" sz="quarter" idx="31" hasCustomPrompt="1"/>
          </p:nvPr>
        </p:nvSpPr>
        <p:spPr>
          <a:xfrm>
            <a:off x="385282" y="2676934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7" name="Plassholder for tekst 19"/>
          <p:cNvSpPr>
            <a:spLocks noGrp="1"/>
          </p:cNvSpPr>
          <p:nvPr>
            <p:ph type="body" sz="quarter" idx="32" hasCustomPrompt="1"/>
          </p:nvPr>
        </p:nvSpPr>
        <p:spPr>
          <a:xfrm>
            <a:off x="385282" y="3309013"/>
            <a:ext cx="5086350" cy="4191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 b="0"/>
            </a:lvl1pPr>
          </a:lstStyle>
          <a:p>
            <a:pPr lvl="0"/>
            <a:r>
              <a:rPr lang="nb-NO" dirty="0"/>
              <a:t>Klikk for å sette inn tema</a:t>
            </a:r>
          </a:p>
        </p:txBody>
      </p:sp>
      <p:sp>
        <p:nvSpPr>
          <p:cNvPr id="28" name="Plassholder for tekst 19"/>
          <p:cNvSpPr>
            <a:spLocks noGrp="1"/>
          </p:cNvSpPr>
          <p:nvPr>
            <p:ph type="body" sz="quarter" idx="33" hasCustomPrompt="1"/>
          </p:nvPr>
        </p:nvSpPr>
        <p:spPr>
          <a:xfrm>
            <a:off x="5724128" y="5837328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29" name="Plassholder for tekst 19"/>
          <p:cNvSpPr>
            <a:spLocks noGrp="1"/>
          </p:cNvSpPr>
          <p:nvPr>
            <p:ph type="body" sz="quarter" idx="34" hasCustomPrompt="1"/>
          </p:nvPr>
        </p:nvSpPr>
        <p:spPr>
          <a:xfrm>
            <a:off x="5724128" y="1412776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 baseline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30" name="Plassholder for tekst 19"/>
          <p:cNvSpPr>
            <a:spLocks noGrp="1"/>
          </p:cNvSpPr>
          <p:nvPr>
            <p:ph type="body" sz="quarter" idx="35" hasCustomPrompt="1"/>
          </p:nvPr>
        </p:nvSpPr>
        <p:spPr>
          <a:xfrm>
            <a:off x="5724128" y="5205250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31" name="Plassholder for tekst 19"/>
          <p:cNvSpPr>
            <a:spLocks noGrp="1"/>
          </p:cNvSpPr>
          <p:nvPr>
            <p:ph type="body" sz="quarter" idx="36" hasCustomPrompt="1"/>
          </p:nvPr>
        </p:nvSpPr>
        <p:spPr>
          <a:xfrm>
            <a:off x="5724128" y="4573171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32" name="Plassholder for tekst 19"/>
          <p:cNvSpPr>
            <a:spLocks noGrp="1"/>
          </p:cNvSpPr>
          <p:nvPr>
            <p:ph type="body" sz="quarter" idx="37" hasCustomPrompt="1"/>
          </p:nvPr>
        </p:nvSpPr>
        <p:spPr>
          <a:xfrm>
            <a:off x="5724128" y="3941092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33" name="Plassholder for tekst 19"/>
          <p:cNvSpPr>
            <a:spLocks noGrp="1"/>
          </p:cNvSpPr>
          <p:nvPr>
            <p:ph type="body" sz="quarter" idx="38" hasCustomPrompt="1"/>
          </p:nvPr>
        </p:nvSpPr>
        <p:spPr>
          <a:xfrm>
            <a:off x="5724128" y="2044855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34" name="Plassholder for tekst 19"/>
          <p:cNvSpPr>
            <a:spLocks noGrp="1"/>
          </p:cNvSpPr>
          <p:nvPr>
            <p:ph type="body" sz="quarter" idx="39" hasCustomPrompt="1"/>
          </p:nvPr>
        </p:nvSpPr>
        <p:spPr>
          <a:xfrm>
            <a:off x="5724128" y="2676934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35" name="Plassholder for tekst 19"/>
          <p:cNvSpPr>
            <a:spLocks noGrp="1"/>
          </p:cNvSpPr>
          <p:nvPr>
            <p:ph type="body" sz="quarter" idx="40" hasCustomPrompt="1"/>
          </p:nvPr>
        </p:nvSpPr>
        <p:spPr>
          <a:xfrm>
            <a:off x="5724128" y="3309013"/>
            <a:ext cx="3052679" cy="4191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 dirty="0"/>
              <a:t>Klikk for å sette inn ansvarlig</a:t>
            </a:r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90500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311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7" y="2016452"/>
            <a:ext cx="7469187" cy="1362075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>
              <a:defRPr sz="2800" b="0" cap="all">
                <a:ln w="127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0"/>
          </p:nvPr>
        </p:nvSpPr>
        <p:spPr>
          <a:xfrm>
            <a:off x="837407" y="3725864"/>
            <a:ext cx="5484743" cy="1236662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6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49"/>
          <a:stretch/>
        </p:blipFill>
        <p:spPr bwMode="auto">
          <a:xfrm>
            <a:off x="4187032" y="5265737"/>
            <a:ext cx="3014662" cy="15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3"/>
          <a:stretch/>
        </p:blipFill>
        <p:spPr bwMode="auto">
          <a:xfrm>
            <a:off x="5694363" y="3551237"/>
            <a:ext cx="2524125" cy="330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8" b="73344"/>
          <a:stretch/>
        </p:blipFill>
        <p:spPr bwMode="auto">
          <a:xfrm>
            <a:off x="-2" y="5541962"/>
            <a:ext cx="1048545" cy="13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F:\F2823_KOM\Felles Filer\Rådgivingseksjonen\Profil og materiell\5. Profil og design\NAV profil\nav_logo\Til mal\nav_logo_Hvit_ubakgrunn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593725"/>
            <a:ext cx="1383501" cy="87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84"/>
          <a:stretch/>
        </p:blipFill>
        <p:spPr bwMode="auto">
          <a:xfrm>
            <a:off x="-1519204" y="6170909"/>
            <a:ext cx="2524125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837407" y="2016452"/>
            <a:ext cx="7469187" cy="136207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anchor="t">
            <a:normAutofit/>
          </a:bodyPr>
          <a:lstStyle>
            <a:lvl1pPr algn="l">
              <a:defRPr sz="2800" b="0" cap="all">
                <a:ln w="12700">
                  <a:noFill/>
                </a:ln>
                <a:solidFill>
                  <a:srgbClr val="3E3832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0"/>
          </p:nvPr>
        </p:nvSpPr>
        <p:spPr>
          <a:xfrm>
            <a:off x="837407" y="3725864"/>
            <a:ext cx="5484743" cy="1236662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rgbClr val="3E383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4515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DOKUMENT\Logo\2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8" b="23104"/>
          <a:stretch/>
        </p:blipFill>
        <p:spPr bwMode="auto">
          <a:xfrm>
            <a:off x="8721457" y="6048072"/>
            <a:ext cx="422544" cy="80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:\DOKUMENT\Logo\1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96"/>
          <a:stretch/>
        </p:blipFill>
        <p:spPr bwMode="auto">
          <a:xfrm>
            <a:off x="8339662" y="6434282"/>
            <a:ext cx="706438" cy="42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412776"/>
            <a:ext cx="8372475" cy="485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3"/>
            <a:endParaRPr lang="nb-NO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90500"/>
            <a:ext cx="8386763" cy="108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04" y="6431900"/>
            <a:ext cx="451944" cy="2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2" r:id="rId5"/>
    <p:sldLayoutId id="2147483654" r:id="rId6"/>
    <p:sldLayoutId id="2147483656" r:id="rId7"/>
    <p:sldLayoutId id="2147483655" r:id="rId8"/>
    <p:sldLayoutId id="2147483653" r:id="rId9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3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977AF292-E203-4B39-8C6D-44B4CA765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Pensjonsytelser (alder-, gjenlevende- og krigspensjon)</a:t>
            </a:r>
          </a:p>
          <a:p>
            <a:r>
              <a:rPr lang="nb-NO" dirty="0"/>
              <a:t>Supplerende stønad</a:t>
            </a:r>
          </a:p>
          <a:p>
            <a:r>
              <a:rPr lang="nb-NO" dirty="0"/>
              <a:t>Foreldrepenger</a:t>
            </a:r>
          </a:p>
          <a:p>
            <a:r>
              <a:rPr lang="nb-NO" dirty="0"/>
              <a:t>Barnebidrag og farskap</a:t>
            </a:r>
          </a:p>
          <a:p>
            <a:r>
              <a:rPr lang="nb-NO" dirty="0"/>
              <a:t>Yrkesskade og menerstatning</a:t>
            </a:r>
          </a:p>
          <a:p>
            <a:r>
              <a:rPr lang="nb-NO" dirty="0"/>
              <a:t>Kontantstøtte</a:t>
            </a:r>
          </a:p>
          <a:p>
            <a:r>
              <a:rPr lang="nb-NO" dirty="0"/>
              <a:t>Barnetrygd</a:t>
            </a:r>
          </a:p>
          <a:p>
            <a:r>
              <a:rPr lang="nb-NO" dirty="0"/>
              <a:t>Gravferdsstønad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70DB4E4-F224-42C5-9A46-F9F3CA00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NAV Familie- og pensjonsytelser – våre områder</a:t>
            </a:r>
          </a:p>
        </p:txBody>
      </p:sp>
    </p:spTree>
    <p:extLst>
      <p:ext uri="{BB962C8B-B14F-4D97-AF65-F5344CB8AC3E}">
        <p14:creationId xmlns:p14="http://schemas.microsoft.com/office/powerpoint/2010/main" val="382122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DC3BA0A-8E80-46B4-92FB-5C168225D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Ny virksomhetsstrategi i NAV</a:t>
            </a:r>
          </a:p>
          <a:p>
            <a:r>
              <a:rPr lang="nb-NO"/>
              <a:t>Strategisk </a:t>
            </a:r>
            <a:r>
              <a:rPr lang="nb-NO" dirty="0"/>
              <a:t>ambisjon: «Alle får ytelsene de har krav på – enkelt og forutsigbart»</a:t>
            </a:r>
          </a:p>
          <a:p>
            <a:pPr lvl="1"/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Brukerne kan enkelt søke om ytelser når det er nødvendig å søke, og får ytelsene automatisk når det er mulig.</a:t>
            </a:r>
            <a:endParaRPr lang="nb-NO" dirty="0"/>
          </a:p>
          <a:p>
            <a:pPr lvl="1"/>
            <a:endParaRPr lang="nb-NO" dirty="0"/>
          </a:p>
          <a:p>
            <a:r>
              <a:rPr lang="nb-NO" dirty="0"/>
              <a:t>Medfører digitalisering for brukerne og oss -modernisering av fagsystemer</a:t>
            </a:r>
          </a:p>
          <a:p>
            <a:r>
              <a:rPr lang="nb-NO" dirty="0"/>
              <a:t>Organisasjonsendringer – færre ansatte på sikt</a:t>
            </a:r>
          </a:p>
          <a:p>
            <a:r>
              <a:rPr lang="nb-NO" dirty="0"/>
              <a:t>Kompetanse og kultur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A3AD377-D003-40D7-8735-3EE5CEB7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Hva jobber vi med utover det daglige</a:t>
            </a:r>
          </a:p>
        </p:txBody>
      </p:sp>
    </p:spTree>
    <p:extLst>
      <p:ext uri="{BB962C8B-B14F-4D97-AF65-F5344CB8AC3E}">
        <p14:creationId xmlns:p14="http://schemas.microsoft.com/office/powerpoint/2010/main" val="272069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022087B-7015-4FE7-9955-F1623849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Økt saksmengde i NAV  </a:t>
            </a:r>
          </a:p>
          <a:p>
            <a:r>
              <a:rPr lang="nb-NO" dirty="0"/>
              <a:t>Endret og strengere regelverk på fagområder som har stort volum </a:t>
            </a:r>
          </a:p>
          <a:p>
            <a:r>
              <a:rPr lang="nb-NO" dirty="0"/>
              <a:t>«Balansegang» mellom forvaltningsmessige krav til vedtak og det at det skal være forståelig for brukerne</a:t>
            </a:r>
          </a:p>
          <a:p>
            <a:r>
              <a:rPr lang="nb-NO" dirty="0"/>
              <a:t>Redusert tillit til NAV </a:t>
            </a:r>
          </a:p>
          <a:p>
            <a:r>
              <a:rPr lang="nb-NO" dirty="0"/>
              <a:t>Enklere å klage – digitale løsninger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835BE22C-7A45-437C-8763-7ABCE061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Flere klager – hvorfor ? </a:t>
            </a:r>
          </a:p>
        </p:txBody>
      </p:sp>
    </p:spTree>
    <p:extLst>
      <p:ext uri="{BB962C8B-B14F-4D97-AF65-F5344CB8AC3E}">
        <p14:creationId xmlns:p14="http://schemas.microsoft.com/office/powerpoint/2010/main" val="285866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C3E4538-6FF0-4885-8495-F78910BF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Bedre språk i vedtakene - fokus</a:t>
            </a:r>
          </a:p>
          <a:p>
            <a:r>
              <a:rPr lang="nb-NO" dirty="0"/>
              <a:t>Kortere svartidsfrister for søknader </a:t>
            </a:r>
          </a:p>
          <a:p>
            <a:r>
              <a:rPr lang="nb-NO" dirty="0"/>
              <a:t>Klarere og bedre «klagedialog» på nett, for å unngå unødvendige klager </a:t>
            </a:r>
          </a:p>
          <a:p>
            <a:r>
              <a:rPr lang="nb-NO" dirty="0"/>
              <a:t>Bedre informasjon på nav.no og i søknadsskjemaer</a:t>
            </a:r>
          </a:p>
          <a:p>
            <a:r>
              <a:rPr lang="nb-NO" dirty="0"/>
              <a:t>Lettere tilgang direkte til saksbehandlerne i vedtaksinstansen (telefon, chat ol. ) 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CC0F881-7D94-4838-8AEF-F21159CF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Forslag til tiltak</a:t>
            </a:r>
          </a:p>
        </p:txBody>
      </p:sp>
    </p:spTree>
    <p:extLst>
      <p:ext uri="{BB962C8B-B14F-4D97-AF65-F5344CB8AC3E}">
        <p14:creationId xmlns:p14="http://schemas.microsoft.com/office/powerpoint/2010/main" val="277814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9E64794-9481-4EDD-A6ED-2F7B380B0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i="0" dirty="0">
                <a:solidFill>
                  <a:srgbClr val="262626"/>
                </a:solidFill>
                <a:effectLst/>
                <a:latin typeface="Source Sans Pro" panose="020B0604020202020204" pitchFamily="34" charset="0"/>
              </a:rPr>
              <a:t>Foreldrepenger: Kraftig vekst i andelen småbarnsforeldre som tar ulønnet permisjon</a:t>
            </a:r>
          </a:p>
          <a:p>
            <a:r>
              <a:rPr lang="nb-NO" b="1" i="0" dirty="0">
                <a:solidFill>
                  <a:srgbClr val="262626"/>
                </a:solidFill>
                <a:effectLst/>
                <a:latin typeface="Source Sans Pro" panose="020B0503030403020204" pitchFamily="34" charset="0"/>
              </a:rPr>
              <a:t>Barnetrygd og kontantstøtte – Praksisendring ved opphold i et annet EØS-land</a:t>
            </a:r>
          </a:p>
          <a:p>
            <a:r>
              <a:rPr lang="nb-NO" b="1" i="0" dirty="0">
                <a:solidFill>
                  <a:srgbClr val="262626"/>
                </a:solidFill>
                <a:effectLst/>
                <a:latin typeface="Source Sans Pro" panose="020B0503030403020204" pitchFamily="34" charset="0"/>
              </a:rPr>
              <a:t>Økt kjøpekraft for alderspensjonistene i 2021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A1FA9A1F-2D76-462B-B8CD-A10DD621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nav.no</a:t>
            </a:r>
          </a:p>
        </p:txBody>
      </p:sp>
    </p:spTree>
    <p:extLst>
      <p:ext uri="{BB962C8B-B14F-4D97-AF65-F5344CB8AC3E}">
        <p14:creationId xmlns:p14="http://schemas.microsoft.com/office/powerpoint/2010/main" val="320778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V-mal bokmål (4.3).pptx" id="{1F28A9C7-34AF-43D7-98CC-B2CE44DA7130}" vid="{0FCDE893-48EE-49A9-9E83-353B5A51E3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FE62EE477D042848D5D71AB81CA92" ma:contentTypeVersion="16" ma:contentTypeDescription="Create a new document." ma:contentTypeScope="" ma:versionID="68602bd1d63f593a7f9ff0a8ab3f009e">
  <xsd:schema xmlns:xsd="http://www.w3.org/2001/XMLSchema" xmlns:xs="http://www.w3.org/2001/XMLSchema" xmlns:p="http://schemas.microsoft.com/office/2006/metadata/properties" xmlns:ns2="64a02336-eae7-4eec-abb8-a24232d93693" xmlns:ns3="77b14c51-acec-4e6a-b9f6-f56afd8b11d2" targetNamespace="http://schemas.microsoft.com/office/2006/metadata/properties" ma:root="true" ma:fieldsID="ea535dc9cd7a52863ecc9657fd9a8e9c" ns2:_="" ns3:_="">
    <xsd:import namespace="64a02336-eae7-4eec-abb8-a24232d93693"/>
    <xsd:import namespace="77b14c51-acec-4e6a-b9f6-f56afd8b11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02336-eae7-4eec-abb8-a24232d936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14c51-acec-4e6a-b9f6-f56afd8b11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539eb1e-9090-41b6-b549-942b0a360b0d}" ma:internalName="TaxCatchAll" ma:showField="CatchAllData" ma:web="77b14c51-acec-4e6a-b9f6-f56afd8b11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a02336-eae7-4eec-abb8-a24232d93693">
      <Terms xmlns="http://schemas.microsoft.com/office/infopath/2007/PartnerControls"/>
    </lcf76f155ced4ddcb4097134ff3c332f>
    <TaxCatchAll xmlns="77b14c51-acec-4e6a-b9f6-f56afd8b11d2" xsi:nil="true"/>
  </documentManagement>
</p:properties>
</file>

<file path=customXml/itemProps1.xml><?xml version="1.0" encoding="utf-8"?>
<ds:datastoreItem xmlns:ds="http://schemas.openxmlformats.org/officeDocument/2006/customXml" ds:itemID="{8D0B7A80-9629-4C4F-8346-AA0E79F09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02336-eae7-4eec-abb8-a24232d93693"/>
    <ds:schemaRef ds:uri="77b14c51-acec-4e6a-b9f6-f56afd8b11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A45FF7-D0A9-468D-A3B4-A14B23CD4F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3FD9B-CD3F-4C09-B7DA-3468F418FCF6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7b14c51-acec-4e6a-b9f6-f56afd8b11d2"/>
    <ds:schemaRef ds:uri="64a02336-eae7-4eec-abb8-a24232d9369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4837</TotalTime>
  <Words>227</Words>
  <Application>Microsoft Office PowerPoint</Application>
  <PresentationFormat>Skjermfremvisning (4:3)</PresentationFormat>
  <Paragraphs>40</Paragraphs>
  <Slides>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Source Sans Pro</vt:lpstr>
      <vt:lpstr>Wingdings</vt:lpstr>
      <vt:lpstr>Office-tema</vt:lpstr>
      <vt:lpstr>NAV Familie- og pensjonsytelser – våre områder</vt:lpstr>
      <vt:lpstr>Hva jobber vi med utover det daglige</vt:lpstr>
      <vt:lpstr>Flere klager – hvorfor ? </vt:lpstr>
      <vt:lpstr>Forslag til tiltak</vt:lpstr>
      <vt:lpstr>Fra nav.no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Mathilde Skjelbostad</dc:creator>
  <cp:lastModifiedBy>Ekanger, Viviann</cp:lastModifiedBy>
  <cp:revision>65</cp:revision>
  <cp:lastPrinted>2022-03-31T06:38:10Z</cp:lastPrinted>
  <dcterms:created xsi:type="dcterms:W3CDTF">2016-07-21T07:47:37Z</dcterms:created>
  <dcterms:modified xsi:type="dcterms:W3CDTF">2023-09-26T08:21:04Z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0x010100195FE62EE477D042848D5D71AB81CA92</vt:lpwstr>
  </property>
  <property fmtid="{D5CDD505-2E9C-101B-9397-08002B2CF9AE}" pid="3" name="MSIP_Label_9396317e-03ca-4ddd-bc6f-adf29e7f1a41_Enabled">
    <vt:lpwstr>true</vt:lpwstr>
  </property>
  <property fmtid="{D5CDD505-2E9C-101B-9397-08002B2CF9AE}" pid="4" name="MSIP_Label_9396317e-03ca-4ddd-bc6f-adf29e7f1a41_SetDate">
    <vt:lpwstr>2023-09-26T08:20:49Z</vt:lpwstr>
  </property>
  <property fmtid="{D5CDD505-2E9C-101B-9397-08002B2CF9AE}" pid="5" name="MSIP_Label_9396317e-03ca-4ddd-bc6f-adf29e7f1a41_Method">
    <vt:lpwstr>Standard</vt:lpwstr>
  </property>
  <property fmtid="{D5CDD505-2E9C-101B-9397-08002B2CF9AE}" pid="6" name="MSIP_Label_9396317e-03ca-4ddd-bc6f-adf29e7f1a41_Name">
    <vt:lpwstr>9396317e-03ca-4ddd-bc6f-adf29e7f1a41</vt:lpwstr>
  </property>
  <property fmtid="{D5CDD505-2E9C-101B-9397-08002B2CF9AE}" pid="7" name="MSIP_Label_9396317e-03ca-4ddd-bc6f-adf29e7f1a41_SiteId">
    <vt:lpwstr>62366534-1ec3-4962-8869-9b5535279d0b</vt:lpwstr>
  </property>
  <property fmtid="{D5CDD505-2E9C-101B-9397-08002B2CF9AE}" pid="8" name="MSIP_Label_9396317e-03ca-4ddd-bc6f-adf29e7f1a41_ActionId">
    <vt:lpwstr>b131c88b-9ed0-486f-b322-8090bb76b16f</vt:lpwstr>
  </property>
  <property fmtid="{D5CDD505-2E9C-101B-9397-08002B2CF9AE}" pid="9" name="MSIP_Label_9396317e-03ca-4ddd-bc6f-adf29e7f1a41_ContentBits">
    <vt:lpwstr>0</vt:lpwstr>
  </property>
</Properties>
</file>