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147481244" r:id="rId5"/>
    <p:sldId id="265" r:id="rId6"/>
    <p:sldId id="266" r:id="rId7"/>
    <p:sldId id="2147481246" r:id="rId8"/>
    <p:sldId id="259" r:id="rId9"/>
    <p:sldId id="260" r:id="rId10"/>
    <p:sldId id="2147481248" r:id="rId11"/>
    <p:sldId id="2147481247" r:id="rId12"/>
    <p:sldId id="2147481245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02C36F-F374-B253-40CC-8F106B028CD9}" name="Holstad, Lars Petter" initials="HLP" userId="S::Lars.Petter.Holstad@nav.no::aff31009-2be1-469e-8066-60dca2c4a36d" providerId="AD"/>
  <p188:author id="{23562C7A-DD1F-31B9-8801-39666E4F7A11}" name="Holstad, Lars Petter" initials="HP" userId="S::lars.petter.holstad@nav.no::aff31009-2be1-469e-8066-60dca2c4a3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2F2A"/>
    <a:srgbClr val="3E3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18BFCD-DD74-45DF-889D-6DC3BB22F866}" v="4" dt="2025-02-14T09:29:45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22" autoAdjust="0"/>
    <p:restoredTop sz="75589" autoAdjust="0"/>
  </p:normalViewPr>
  <p:slideViewPr>
    <p:cSldViewPr snapToGrid="0">
      <p:cViewPr varScale="1">
        <p:scale>
          <a:sx n="63" d="100"/>
          <a:sy n="63" d="100"/>
        </p:scale>
        <p:origin x="955" y="58"/>
      </p:cViewPr>
      <p:guideLst/>
    </p:cSldViewPr>
  </p:slideViewPr>
  <p:outlineViewPr>
    <p:cViewPr>
      <p:scale>
        <a:sx n="33" d="100"/>
        <a:sy n="33" d="100"/>
      </p:scale>
      <p:origin x="0" y="-49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06FD-D711-124E-A3E3-0FBE1F8F0CE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4BBF-70B9-8047-B02F-2484F1EA6A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86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Presentasjon: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Takk for invitasjon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Første gang vi deltar i BU i tilknytning til virksomhetsplanleggingsprosessen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Håper dette kan føre til innspill fra dere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dirty="0"/>
              <a:t>Bakgrunn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Nav i snart 20 år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Nav kontor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nb-NO" dirty="0"/>
              <a:t>Startet i Sørfold – Truffet </a:t>
            </a:r>
            <a:r>
              <a:rPr lang="nb-NO" dirty="0" err="1"/>
              <a:t>Zoy</a:t>
            </a:r>
            <a:r>
              <a:rPr lang="nb-NO" dirty="0"/>
              <a:t> i rolle som markedskoordinator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nb-NO" dirty="0"/>
              <a:t>Jobbet med hele tjenestebredden til Nav-kontoret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Fylkesledd siste 7-8 år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nb-NO" dirty="0"/>
              <a:t>Innføringskoordinator - Digitalisering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nb-NO" dirty="0"/>
              <a:t>Internkommunikasjon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nb-NO" dirty="0"/>
              <a:t>Redaktør (Navet) – Intranett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nb-NO" dirty="0"/>
              <a:t>Samhandlingsteam fagnettverk og ledernettverk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nb-NO" dirty="0"/>
              <a:t>M365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nb-NO" dirty="0"/>
              <a:t>IKT-koordinator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441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A9652-8B23-4303-8DD9-125F2182BB0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769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Nordlandstall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EEFBC-E1EB-4706-9A8A-807C8CB5C0B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89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A9652-8B23-4303-8DD9-125F2182BB0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709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050"/>
              </a:lnSpc>
            </a:pPr>
            <a:endParaRPr lang="en-US" b="1" i="0" dirty="0">
              <a:solidFill>
                <a:srgbClr val="3E3832"/>
              </a:solidFill>
              <a:effectLst/>
              <a:latin typeface="Segoe UI" panose="020B0502040204020203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033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3238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3C6E9-E773-C897-10B0-50E87D229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4D9572A-F948-D438-093A-5056F1639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579FDB5-B4D0-00BF-106B-1D05FE5C2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522B09-D150-207F-9938-E4397C8A3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694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362F2A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1A4B6243-656A-E448-AE6D-5187B76AA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88" y="6356350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0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7"/>
            <a:ext cx="5652706" cy="5652706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76149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161212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66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0"/>
            <a:ext cx="8995930" cy="51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18" y="907450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1999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70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0"/>
            <a:ext cx="12192000" cy="1294006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6000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206601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150134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218187FF-9479-F146-8240-5C009B411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945" y="294838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0" y="3429000"/>
            <a:ext cx="8724900" cy="1222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107EB73A-062C-C045-956F-A891AF581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945" y="201366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4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14353" y="1405547"/>
            <a:ext cx="7117820" cy="48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0" hasCustomPrompt="1"/>
          </p:nvPr>
        </p:nvSpPr>
        <p:spPr>
          <a:xfrm>
            <a:off x="7823200" y="1412778"/>
            <a:ext cx="3869773" cy="48752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3592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55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29CA91F-E19A-D84E-BDCE-60610D23E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04AED8B-6DCE-AD46-8907-CB80A3E9C6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FF74A066-A61E-B34F-8F56-C94B8EDF6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833406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AF31CECD-F77C-234C-B70C-F9DF775D6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5402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03256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83948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00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21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469835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39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73623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369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1" y="6356350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0" y="1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109859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6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52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4" r:id="rId6"/>
    <p:sldLayoutId id="2147483655" r:id="rId7"/>
    <p:sldLayoutId id="2147483661" r:id="rId8"/>
    <p:sldLayoutId id="2147483662" r:id="rId9"/>
    <p:sldLayoutId id="2147483667" r:id="rId10"/>
    <p:sldLayoutId id="2147483670" r:id="rId11"/>
    <p:sldLayoutId id="2147483671" r:id="rId12"/>
    <p:sldLayoutId id="2147483663" r:id="rId13"/>
    <p:sldLayoutId id="2147483669" r:id="rId14"/>
    <p:sldLayoutId id="2147483672" r:id="rId15"/>
    <p:sldLayoutId id="2147483673" r:id="rId16"/>
    <p:sldLayoutId id="2147483674" r:id="rId17"/>
    <p:sldLayoutId id="2147483675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vno.sharepoint.com/:w:/r/sites/enhet-nordland/Delte%20dokumenter/Om%20NAV%20Nordland/Virksomhetsstyring/Virksomhetsplan/2023/M%C3%A5l-%20og%20disponeringsbrev%202023%20til%20fylkene.docx?d=w8b326d8166e448d49b35fab9db34d187&amp;csf=1&amp;web=1&amp;e=kBnkA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10" Type="http://schemas.microsoft.com/office/2007/relationships/hdphoto" Target="../media/hdphoto1.wdp"/><Relationship Id="rId4" Type="http://schemas.openxmlformats.org/officeDocument/2006/relationships/image" Target="../media/image6.w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C24D12-2EF9-6D79-9B3C-FC3626430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/>
          <a:p>
            <a:r>
              <a:rPr lang="nb-NO" sz="2800" dirty="0"/>
              <a:t>Forventninger og føringer for Nav i Nordland i 2025</a:t>
            </a:r>
            <a:br>
              <a:rPr lang="nb-NO" sz="2800" dirty="0"/>
            </a:br>
            <a:r>
              <a:rPr lang="nb-NO" sz="2800" dirty="0"/>
              <a:t>- Virksomhetsplanlegging</a:t>
            </a:r>
          </a:p>
        </p:txBody>
      </p:sp>
      <p:pic>
        <p:nvPicPr>
          <p:cNvPr id="11" name="Plassholder for bilde 10" descr="Ekstremt nærbilde av kompass">
            <a:extLst>
              <a:ext uri="{FF2B5EF4-FFF2-40B4-BE49-F238E27FC236}">
                <a16:creationId xmlns:a16="http://schemas.microsoft.com/office/drawing/2014/main" id="{2858C9D0-ED17-742A-4C34-DF9B9FF050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2361" r="22666"/>
          <a:stretch/>
        </p:blipFill>
        <p:spPr>
          <a:xfrm>
            <a:off x="6160021" y="10"/>
            <a:ext cx="6031979" cy="6857990"/>
          </a:xfrm>
          <a:noFill/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A0E592C-4C06-FD3F-7387-1C1CCDCF0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314" y="6193407"/>
            <a:ext cx="5062686" cy="431800"/>
          </a:xfrm>
        </p:spPr>
        <p:txBody>
          <a:bodyPr anchor="b">
            <a:normAutofit fontScale="62500" lnSpcReduction="20000"/>
          </a:bodyPr>
          <a:lstStyle/>
          <a:p>
            <a:r>
              <a:rPr lang="nb-NO" dirty="0"/>
              <a:t>Brukerutvalg - 14. februar 2025</a:t>
            </a:r>
          </a:p>
          <a:p>
            <a:r>
              <a:rPr lang="nb-NO" dirty="0"/>
              <a:t>Lars Petter Holstad, seniorrådgiver, Nav Nordland</a:t>
            </a:r>
          </a:p>
        </p:txBody>
      </p:sp>
    </p:spTree>
    <p:extLst>
      <p:ext uri="{BB962C8B-B14F-4D97-AF65-F5344CB8AC3E}">
        <p14:creationId xmlns:p14="http://schemas.microsoft.com/office/powerpoint/2010/main" val="236719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21404" y="999281"/>
            <a:ext cx="8372475" cy="41438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sz="2000" dirty="0">
              <a:latin typeface="Arial"/>
              <a:cs typeface="Arial"/>
              <a:hlinkClick r:id="rId3"/>
            </a:endParaRPr>
          </a:p>
          <a:p>
            <a:r>
              <a:rPr lang="nb-NO" sz="2000" dirty="0">
                <a:latin typeface="Arial"/>
                <a:cs typeface="Arial"/>
              </a:rPr>
              <a:t>Mål og disponeringsbrev til fylkene for 2025 (Foreløpig)</a:t>
            </a:r>
          </a:p>
          <a:p>
            <a:r>
              <a:rPr lang="nb-NO" sz="2000" dirty="0">
                <a:latin typeface="Arial"/>
                <a:cs typeface="Arial"/>
              </a:rPr>
              <a:t>Virksomhetsstrategi – NAV 2030</a:t>
            </a:r>
          </a:p>
          <a:p>
            <a:r>
              <a:rPr lang="nb-NO" sz="2000" dirty="0">
                <a:latin typeface="Arial"/>
                <a:cs typeface="Arial"/>
              </a:rPr>
              <a:t>NAVs omverdensanalyse 2023–2035</a:t>
            </a:r>
          </a:p>
          <a:p>
            <a:r>
              <a:rPr lang="nb-NO" sz="2000" dirty="0">
                <a:latin typeface="Arial"/>
                <a:cs typeface="Arial"/>
              </a:rPr>
              <a:t>Barnets beste – En veileder for deg som jobber i NAV</a:t>
            </a:r>
          </a:p>
          <a:p>
            <a:r>
              <a:rPr lang="nb-NO" sz="2000" dirty="0">
                <a:latin typeface="Arial"/>
                <a:cs typeface="Arial"/>
              </a:rPr>
              <a:t>FNs </a:t>
            </a:r>
            <a:r>
              <a:rPr lang="nb-NO" sz="2000" dirty="0" err="1">
                <a:latin typeface="Arial"/>
                <a:cs typeface="Arial"/>
              </a:rPr>
              <a:t>bærekraftsmål</a:t>
            </a:r>
            <a:endParaRPr lang="nb-NO" sz="2000" dirty="0">
              <a:latin typeface="Arial"/>
              <a:cs typeface="Arial"/>
            </a:endParaRPr>
          </a:p>
          <a:p>
            <a:r>
              <a:rPr lang="nb-NO" sz="2000" dirty="0">
                <a:latin typeface="Arial"/>
                <a:cs typeface="Arial"/>
              </a:rPr>
              <a:t>Nasjonale mål og hovedprioriteringer for de sosiale tjenestene i arbeids- og velferdsforvaltningen i 2025</a:t>
            </a:r>
          </a:p>
          <a:p>
            <a:r>
              <a:rPr lang="nb-NO" sz="2000" dirty="0">
                <a:latin typeface="Arial"/>
                <a:cs typeface="Arial"/>
              </a:rPr>
              <a:t>Kompetanseplan for NAV i Nordland 2025</a:t>
            </a:r>
            <a:endParaRPr lang="nb-NO" sz="2000" dirty="0"/>
          </a:p>
          <a:p>
            <a:pPr marL="0" indent="0">
              <a:buNone/>
            </a:pPr>
            <a:endParaRPr lang="nb-NO" sz="1400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nb-NO" sz="1400" i="1" dirty="0">
                <a:latin typeface="Arial"/>
                <a:cs typeface="Arial"/>
              </a:rPr>
              <a:t>Det forventes at enhetene overholder alle relevante bestemmelser som er nedfelt i lov, rundskriv, retningslinjer og strategier, selv når disse ikke er omtalt her. 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4" y="399223"/>
            <a:ext cx="11182351" cy="680357"/>
          </a:xfrm>
        </p:spPr>
        <p:txBody>
          <a:bodyPr>
            <a:normAutofit/>
          </a:bodyPr>
          <a:lstStyle/>
          <a:p>
            <a:r>
              <a:rPr lang="nb-NO" sz="2800" b="1">
                <a:latin typeface="Calibri" panose="020F0502020204030204" pitchFamily="34" charset="0"/>
                <a:cs typeface="Calibri" panose="020F0502020204030204" pitchFamily="34" charset="0"/>
              </a:rPr>
              <a:t>Grunnlagsdokumenter</a:t>
            </a:r>
          </a:p>
        </p:txBody>
      </p:sp>
      <p:sp>
        <p:nvSpPr>
          <p:cNvPr id="6" name="Rektangel 5"/>
          <p:cNvSpPr/>
          <p:nvPr/>
        </p:nvSpPr>
        <p:spPr>
          <a:xfrm>
            <a:off x="1921404" y="5246546"/>
            <a:ext cx="2446405" cy="990767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nb-NO" sz="2000" b="1">
                <a:solidFill>
                  <a:srgbClr val="FFFFFF"/>
                </a:solidFill>
                <a:latin typeface="Arial"/>
              </a:rPr>
              <a:t>Flere i arbeid</a:t>
            </a:r>
          </a:p>
        </p:txBody>
      </p:sp>
      <p:sp>
        <p:nvSpPr>
          <p:cNvPr id="7" name="Rektangel 6"/>
          <p:cNvSpPr/>
          <p:nvPr/>
        </p:nvSpPr>
        <p:spPr>
          <a:xfrm>
            <a:off x="7752185" y="5246546"/>
            <a:ext cx="2527825" cy="973423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nb-NO" sz="2000" b="1">
                <a:solidFill>
                  <a:prstClr val="white"/>
                </a:solidFill>
                <a:latin typeface="Arial"/>
              </a:rPr>
              <a:t>Pålitelig forvaltning</a:t>
            </a:r>
          </a:p>
        </p:txBody>
      </p:sp>
      <p:sp>
        <p:nvSpPr>
          <p:cNvPr id="9" name="Rektangel 8"/>
          <p:cNvSpPr/>
          <p:nvPr/>
        </p:nvSpPr>
        <p:spPr>
          <a:xfrm>
            <a:off x="4799856" y="5229202"/>
            <a:ext cx="2478947" cy="9907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nb-NO" sz="2000" b="1">
                <a:solidFill>
                  <a:srgbClr val="FFFFFF"/>
                </a:solidFill>
                <a:latin typeface="Arial"/>
              </a:rPr>
              <a:t>Bedre brukermøter</a:t>
            </a:r>
          </a:p>
        </p:txBody>
      </p:sp>
    </p:spTree>
    <p:extLst>
      <p:ext uri="{BB962C8B-B14F-4D97-AF65-F5344CB8AC3E}">
        <p14:creationId xmlns:p14="http://schemas.microsoft.com/office/powerpoint/2010/main" val="1734179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kstSylinder 106"/>
          <p:cNvSpPr txBox="1"/>
          <p:nvPr/>
        </p:nvSpPr>
        <p:spPr>
          <a:xfrm>
            <a:off x="695905" y="4337132"/>
            <a:ext cx="1723601" cy="142628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77">
              <a:defRPr/>
            </a:pPr>
            <a:r>
              <a:rPr lang="nb-NO" sz="1200" b="1" u="sng">
                <a:latin typeface="Calibri"/>
              </a:rPr>
              <a:t>Uføre: 19 455</a:t>
            </a:r>
            <a:endParaRPr lang="nb-NO" sz="2400"/>
          </a:p>
          <a:p>
            <a:pPr defTabSz="914377">
              <a:defRPr/>
            </a:pPr>
            <a:r>
              <a:rPr lang="nb-NO" sz="1200">
                <a:latin typeface="Calibri"/>
              </a:rPr>
              <a:t>Utgjør 13,1 % av befolkningen 18-67 år.</a:t>
            </a:r>
            <a:endParaRPr lang="nb-NO" sz="1200">
              <a:latin typeface="Calibri"/>
              <a:cs typeface="Calibri"/>
            </a:endParaRPr>
          </a:p>
          <a:p>
            <a:pPr defTabSz="914377">
              <a:defRPr/>
            </a:pPr>
            <a:endParaRPr lang="nb-NO" sz="600" i="1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Personer med sykdom eller skade som i hovedsak ikke lenger er i stand til å arbeide.</a:t>
            </a:r>
            <a:endParaRPr lang="nb-NO" sz="1067" i="1">
              <a:latin typeface="Calibri"/>
              <a:cs typeface="Calibri"/>
            </a:endParaRPr>
          </a:p>
        </p:txBody>
      </p:sp>
      <p:sp>
        <p:nvSpPr>
          <p:cNvPr id="109" name="TekstSylinder 108"/>
          <p:cNvSpPr txBox="1"/>
          <p:nvPr/>
        </p:nvSpPr>
        <p:spPr>
          <a:xfrm>
            <a:off x="7506484" y="4358603"/>
            <a:ext cx="2737627" cy="20521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77">
              <a:defRPr/>
            </a:pPr>
            <a:r>
              <a:rPr lang="nb-NO" sz="1200" b="1" u="sng">
                <a:latin typeface="Calibri"/>
              </a:rPr>
              <a:t>Nedsatt arbeidsevne: 10 153</a:t>
            </a:r>
            <a:endParaRPr lang="nb-NO" sz="1200" b="1" u="sng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1200">
                <a:latin typeface="Calibri"/>
              </a:rPr>
              <a:t>Utgjør 6,8 % av befolkningen 18-67 år.</a:t>
            </a:r>
            <a:endParaRPr lang="nb-NO" sz="1200">
              <a:latin typeface="Calibri"/>
              <a:cs typeface="Calibri"/>
            </a:endParaRPr>
          </a:p>
          <a:p>
            <a:pPr defTabSz="914377">
              <a:defRPr/>
            </a:pPr>
            <a:endParaRPr lang="nb-NO" sz="600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Personer med nedsatt arbeidsevne pga. </a:t>
            </a:r>
            <a:endParaRPr lang="nb-NO" sz="1067" i="1"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sykdom, skade eller lyte. Trenger tiltak, </a:t>
            </a:r>
            <a:endParaRPr lang="nb-NO" sz="1067" i="1"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behandling eller oppfølging med en </a:t>
            </a:r>
            <a:endParaRPr lang="nb-NO" sz="1067" i="1"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viss varighet for å komme tilbake i </a:t>
            </a:r>
            <a:endParaRPr lang="nb-NO" sz="1067" i="1"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arbeid. </a:t>
            </a:r>
            <a:endParaRPr lang="nb-NO" sz="1067" i="1">
              <a:latin typeface="Calibri"/>
              <a:cs typeface="Calibri"/>
            </a:endParaRPr>
          </a:p>
          <a:p>
            <a:pPr defTabSz="914377">
              <a:defRPr/>
            </a:pPr>
            <a:endParaRPr lang="nb-NO" sz="600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1200" b="1">
                <a:latin typeface="Calibri"/>
              </a:rPr>
              <a:t>7 034 </a:t>
            </a:r>
            <a:r>
              <a:rPr lang="nb-NO" sz="1200">
                <a:latin typeface="Calibri"/>
              </a:rPr>
              <a:t>har arbeidsavklaringspenger (AAP), dette utgjør 4,7 % av </a:t>
            </a:r>
            <a:endParaRPr lang="nb-NO" sz="1200"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200">
                <a:latin typeface="Calibri"/>
              </a:rPr>
              <a:t>befolkningen 18-67 år.</a:t>
            </a:r>
            <a:endParaRPr lang="nb-NO" sz="1200">
              <a:latin typeface="Calibri"/>
              <a:cs typeface="Calibri"/>
            </a:endParaRPr>
          </a:p>
        </p:txBody>
      </p:sp>
      <p:sp>
        <p:nvSpPr>
          <p:cNvPr id="111" name="TekstSylinder 110"/>
          <p:cNvSpPr txBox="1"/>
          <p:nvPr/>
        </p:nvSpPr>
        <p:spPr>
          <a:xfrm>
            <a:off x="7522935" y="2262034"/>
            <a:ext cx="3335035" cy="14467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77">
              <a:defRPr/>
            </a:pPr>
            <a:r>
              <a:rPr lang="nb-NO" sz="1200" b="1" u="sng">
                <a:highlight>
                  <a:srgbClr val="FFFF00"/>
                </a:highlight>
                <a:latin typeface="Calibri"/>
              </a:rPr>
              <a:t>Sykefravær: 8 100</a:t>
            </a:r>
            <a:endParaRPr lang="nb-NO" sz="1200" b="1" u="sng">
              <a:solidFill>
                <a:prstClr val="black"/>
              </a:solidFill>
              <a:highlight>
                <a:srgbClr val="FFFF00"/>
              </a:highlight>
              <a:latin typeface="Calibri"/>
            </a:endParaRPr>
          </a:p>
          <a:p>
            <a:pPr defTabSz="914377">
              <a:defRPr/>
            </a:pPr>
            <a:r>
              <a:rPr lang="nb-NO" sz="1067" i="1">
                <a:highlight>
                  <a:srgbClr val="FFFF00"/>
                </a:highlight>
                <a:latin typeface="Calibri"/>
              </a:rPr>
              <a:t>Gjennomsnittlig antall personer per måned med fravær fra arbeid og som mottar sykepenger fra NAV. </a:t>
            </a:r>
            <a:endParaRPr lang="nb-NO" sz="1067" i="1">
              <a:highlight>
                <a:srgbClr val="FFFF00"/>
              </a:highlight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067" i="1">
                <a:highlight>
                  <a:srgbClr val="FFFF00"/>
                </a:highlight>
                <a:latin typeface="Calibri"/>
              </a:rPr>
              <a:t>Tall fra 2023.</a:t>
            </a:r>
            <a:endParaRPr lang="nb-NO" sz="1067" i="1">
              <a:highlight>
                <a:srgbClr val="FFFF00"/>
              </a:highlight>
              <a:latin typeface="Calibri"/>
              <a:cs typeface="Calibri"/>
            </a:endParaRPr>
          </a:p>
          <a:p>
            <a:pPr defTabSz="914377">
              <a:defRPr/>
            </a:pPr>
            <a:endParaRPr lang="nb-NO" sz="600">
              <a:solidFill>
                <a:prstClr val="black"/>
              </a:solidFill>
              <a:highlight>
                <a:srgbClr val="FFFF00"/>
              </a:highlight>
              <a:latin typeface="Calibri"/>
            </a:endParaRPr>
          </a:p>
          <a:p>
            <a:pPr defTabSz="914377">
              <a:defRPr/>
            </a:pPr>
            <a:r>
              <a:rPr lang="nb-NO" sz="1200" i="1">
                <a:highlight>
                  <a:srgbClr val="FFFF00"/>
                </a:highlight>
                <a:latin typeface="Calibri"/>
              </a:rPr>
              <a:t>4. kvartal 2023: </a:t>
            </a:r>
            <a:endParaRPr lang="nb-NO" sz="1200" i="1">
              <a:highlight>
                <a:srgbClr val="FFFF00"/>
              </a:highlight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200" i="1">
                <a:highlight>
                  <a:srgbClr val="FFFF00"/>
                </a:highlight>
                <a:latin typeface="Calibri"/>
              </a:rPr>
              <a:t>6,5 % legemeldt sykefravær som andel av avtalte dagsverk. </a:t>
            </a:r>
            <a:endParaRPr lang="nb-NO" sz="1200" i="1">
              <a:highlight>
                <a:srgbClr val="FFFF00"/>
              </a:highlight>
              <a:latin typeface="Calibri"/>
              <a:cs typeface="Calibri"/>
            </a:endParaRPr>
          </a:p>
        </p:txBody>
      </p:sp>
      <p:sp>
        <p:nvSpPr>
          <p:cNvPr id="113" name="TekstSylinder 112"/>
          <p:cNvSpPr txBox="1"/>
          <p:nvPr/>
        </p:nvSpPr>
        <p:spPr>
          <a:xfrm>
            <a:off x="702274" y="1148393"/>
            <a:ext cx="2181431" cy="1046633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pPr defTabSz="914377">
              <a:defRPr/>
            </a:pPr>
            <a:r>
              <a:rPr lang="nb-NO" sz="1200" b="1" u="sng">
                <a:latin typeface="Calibri"/>
              </a:rPr>
              <a:t>Helt ledige: 2 083</a:t>
            </a:r>
            <a:endParaRPr lang="nb-NO" sz="1200" b="1" u="sng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1200">
                <a:latin typeface="Calibri"/>
              </a:rPr>
              <a:t>Utgjør 1,7 % av arbeidsstyrken.</a:t>
            </a:r>
            <a:endParaRPr lang="nb-NO" sz="1200">
              <a:latin typeface="Calibri"/>
              <a:cs typeface="Calibri"/>
            </a:endParaRPr>
          </a:p>
          <a:p>
            <a:pPr defTabSz="914377">
              <a:defRPr/>
            </a:pPr>
            <a:endParaRPr lang="nb-NO" sz="400" i="1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Arbeidssøkere registrert hos NAV</a:t>
            </a:r>
            <a:endParaRPr lang="nb-NO" sz="1067" i="1"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og som er aktive arbeidssøkere og</a:t>
            </a:r>
            <a:endParaRPr lang="nb-NO" sz="1067" i="1"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kan ta arbeid på kort varsel.</a:t>
            </a:r>
            <a:endParaRPr lang="nb-NO" sz="1067" i="1">
              <a:latin typeface="Calibri"/>
              <a:cs typeface="Calibri"/>
            </a:endParaRPr>
          </a:p>
        </p:txBody>
      </p:sp>
      <p:sp>
        <p:nvSpPr>
          <p:cNvPr id="115" name="TekstSylinder 114"/>
          <p:cNvSpPr txBox="1"/>
          <p:nvPr/>
        </p:nvSpPr>
        <p:spPr>
          <a:xfrm>
            <a:off x="702274" y="2268905"/>
            <a:ext cx="2209900" cy="1087542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pPr defTabSz="914377">
              <a:defRPr/>
            </a:pPr>
            <a:r>
              <a:rPr lang="nb-NO" sz="1200" b="1" u="sng">
                <a:latin typeface="Calibri"/>
              </a:rPr>
              <a:t>Ledige på tiltak: 695</a:t>
            </a:r>
            <a:endParaRPr lang="nb-NO" sz="1200" b="1" u="sng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1200">
                <a:latin typeface="Calibri"/>
              </a:rPr>
              <a:t>Utgjør 0,6 % av arbeidsstyrken.</a:t>
            </a:r>
            <a:endParaRPr lang="nb-NO" sz="1200">
              <a:latin typeface="Calibri"/>
              <a:cs typeface="Calibri"/>
            </a:endParaRPr>
          </a:p>
          <a:p>
            <a:pPr defTabSz="914377">
              <a:defRPr/>
            </a:pPr>
            <a:endParaRPr lang="nb-NO" sz="400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1200">
                <a:latin typeface="Calibri"/>
              </a:rPr>
              <a:t>A</a:t>
            </a:r>
            <a:r>
              <a:rPr lang="nb-NO" sz="1067" i="1">
                <a:latin typeface="Calibri"/>
              </a:rPr>
              <a:t>rbeidssøkere som deltar på tiltak</a:t>
            </a:r>
            <a:endParaRPr lang="nb-NO" sz="1067" i="1"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i regi av NAV for å øke mulighetene</a:t>
            </a:r>
            <a:endParaRPr lang="nb-NO" sz="1067" i="1"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for å komme i arbeid</a:t>
            </a:r>
            <a:r>
              <a:rPr lang="nb-NO" sz="1200">
                <a:latin typeface="Calibri"/>
              </a:rPr>
              <a:t>. </a:t>
            </a:r>
            <a:endParaRPr lang="nb-NO" sz="1200">
              <a:latin typeface="Calibri"/>
              <a:cs typeface="Calibri"/>
            </a:endParaRPr>
          </a:p>
        </p:txBody>
      </p:sp>
      <p:sp>
        <p:nvSpPr>
          <p:cNvPr id="116" name="TekstSylinder 115"/>
          <p:cNvSpPr txBox="1"/>
          <p:nvPr/>
        </p:nvSpPr>
        <p:spPr>
          <a:xfrm>
            <a:off x="7522935" y="1094669"/>
            <a:ext cx="2499536" cy="9131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77">
              <a:defRPr/>
            </a:pPr>
            <a:r>
              <a:rPr lang="nb-NO" sz="1200" b="1" u="sng">
                <a:latin typeface="Calibri"/>
              </a:rPr>
              <a:t>Delvis ledige: 884</a:t>
            </a:r>
            <a:endParaRPr lang="nb-NO" sz="1200" b="1" u="sng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1200">
                <a:latin typeface="Calibri"/>
              </a:rPr>
              <a:t>Utgjør 0,7 % av arbeidsstyrken.</a:t>
            </a:r>
            <a:endParaRPr lang="nb-NO" sz="1200">
              <a:latin typeface="Calibri"/>
              <a:cs typeface="Calibri"/>
            </a:endParaRPr>
          </a:p>
          <a:p>
            <a:pPr defTabSz="914377">
              <a:defRPr/>
            </a:pPr>
            <a:endParaRPr lang="nb-NO" sz="600" i="1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Arbeidssøkere registrert hos NAV</a:t>
            </a:r>
            <a:endParaRPr lang="nb-NO" sz="1067" i="1">
              <a:latin typeface="Calibri"/>
              <a:cs typeface="Calibri"/>
            </a:endParaRPr>
          </a:p>
          <a:p>
            <a:pPr defTabSz="914377">
              <a:defRPr/>
            </a:pPr>
            <a:r>
              <a:rPr lang="nb-NO" sz="1067" i="1">
                <a:latin typeface="Calibri"/>
              </a:rPr>
              <a:t>som har noe arbeid. </a:t>
            </a:r>
            <a:endParaRPr lang="nb-NO" sz="1067" i="1">
              <a:latin typeface="Calibri"/>
              <a:cs typeface="Calibri"/>
            </a:endParaRPr>
          </a:p>
        </p:txBody>
      </p:sp>
      <p:sp>
        <p:nvSpPr>
          <p:cNvPr id="23" name="TekstSylinder 22"/>
          <p:cNvSpPr txBox="1"/>
          <p:nvPr/>
        </p:nvSpPr>
        <p:spPr>
          <a:xfrm>
            <a:off x="5435385" y="755412"/>
            <a:ext cx="152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nb-NO">
                <a:solidFill>
                  <a:prstClr val="black"/>
                </a:solidFill>
                <a:latin typeface="Calibri"/>
              </a:rPr>
              <a:t>Klar for arbeid</a:t>
            </a:r>
          </a:p>
        </p:txBody>
      </p:sp>
      <p:sp>
        <p:nvSpPr>
          <p:cNvPr id="84" name="TekstSylinder 83"/>
          <p:cNvSpPr txBox="1"/>
          <p:nvPr/>
        </p:nvSpPr>
        <p:spPr>
          <a:xfrm>
            <a:off x="153984" y="391447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b-NO">
                <a:solidFill>
                  <a:prstClr val="black"/>
                </a:solidFill>
                <a:latin typeface="Calibri"/>
              </a:rPr>
              <a:t>Har ikke arbeid</a:t>
            </a:r>
          </a:p>
        </p:txBody>
      </p:sp>
      <p:sp>
        <p:nvSpPr>
          <p:cNvPr id="85" name="TekstSylinder 84"/>
          <p:cNvSpPr txBox="1"/>
          <p:nvPr/>
        </p:nvSpPr>
        <p:spPr>
          <a:xfrm>
            <a:off x="10862695" y="392376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nb-NO">
                <a:solidFill>
                  <a:prstClr val="black"/>
                </a:solidFill>
                <a:latin typeface="Calibri"/>
              </a:rPr>
              <a:t>Har arbeid</a:t>
            </a:r>
          </a:p>
        </p:txBody>
      </p:sp>
      <p:sp>
        <p:nvSpPr>
          <p:cNvPr id="86" name="Rektangel 85"/>
          <p:cNvSpPr/>
          <p:nvPr/>
        </p:nvSpPr>
        <p:spPr>
          <a:xfrm>
            <a:off x="4079776" y="4849335"/>
            <a:ext cx="2592288" cy="1167640"/>
          </a:xfrm>
          <a:prstGeom prst="rect">
            <a:avLst/>
          </a:prstGeom>
          <a:solidFill>
            <a:srgbClr val="E9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Rektangel 86"/>
          <p:cNvSpPr/>
          <p:nvPr/>
        </p:nvSpPr>
        <p:spPr>
          <a:xfrm>
            <a:off x="4549828" y="4005065"/>
            <a:ext cx="2410269" cy="6977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6554609" y="1124745"/>
            <a:ext cx="551484" cy="489479"/>
          </a:xfrm>
          <a:prstGeom prst="rect">
            <a:avLst/>
          </a:prstGeom>
          <a:solidFill>
            <a:srgbClr val="00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4799856" y="1204306"/>
            <a:ext cx="648072" cy="978959"/>
          </a:xfrm>
          <a:prstGeom prst="rect">
            <a:avLst/>
          </a:prstGeom>
          <a:solidFill>
            <a:srgbClr val="5A0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4799856" y="2333875"/>
            <a:ext cx="648072" cy="227303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023992" y="1895233"/>
            <a:ext cx="576064" cy="1965817"/>
          </a:xfrm>
          <a:prstGeom prst="rect">
            <a:avLst/>
          </a:prstGeom>
          <a:solidFill>
            <a:srgbClr val="A2A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2" name="Rett linje 21"/>
          <p:cNvCxnSpPr>
            <a:cxnSpLocks/>
            <a:stCxn id="84" idx="3"/>
            <a:endCxn id="85" idx="1"/>
          </p:cNvCxnSpPr>
          <p:nvPr/>
        </p:nvCxnSpPr>
        <p:spPr>
          <a:xfrm>
            <a:off x="1810168" y="4099139"/>
            <a:ext cx="9052527" cy="92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kstSylinder 116"/>
          <p:cNvSpPr txBox="1"/>
          <p:nvPr/>
        </p:nvSpPr>
        <p:spPr>
          <a:xfrm>
            <a:off x="0" y="-1418"/>
            <a:ext cx="12192000" cy="76944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nb-NO" sz="2400">
                <a:latin typeface="Calibri"/>
              </a:rPr>
              <a:t>Kortvarig og langvarig fravær fra arbeid</a:t>
            </a:r>
          </a:p>
          <a:p>
            <a:pPr algn="ctr" defTabSz="914377">
              <a:defRPr/>
            </a:pPr>
            <a:r>
              <a:rPr lang="nb-NO" sz="2000">
                <a:latin typeface="Calibri"/>
              </a:rPr>
              <a:t>Inngang 2025</a:t>
            </a:r>
          </a:p>
        </p:txBody>
      </p:sp>
      <p:sp>
        <p:nvSpPr>
          <p:cNvPr id="93" name="Rektangel 92"/>
          <p:cNvSpPr/>
          <p:nvPr/>
        </p:nvSpPr>
        <p:spPr>
          <a:xfrm>
            <a:off x="4709082" y="1124744"/>
            <a:ext cx="829623" cy="1512168"/>
          </a:xfrm>
          <a:prstGeom prst="rect">
            <a:avLst/>
          </a:prstGeom>
          <a:noFill/>
          <a:ln>
            <a:solidFill>
              <a:srgbClr val="005B8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1991545" y="3645024"/>
            <a:ext cx="3919059" cy="245064"/>
          </a:xfrm>
          <a:prstGeom prst="rect">
            <a:avLst/>
          </a:prstGeom>
          <a:noFill/>
          <a:ln>
            <a:solidFill>
              <a:srgbClr val="005B8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TekstSylinder 94"/>
          <p:cNvSpPr txBox="1"/>
          <p:nvPr/>
        </p:nvSpPr>
        <p:spPr>
          <a:xfrm>
            <a:off x="1924847" y="3621646"/>
            <a:ext cx="4099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b-NO" sz="1100">
                <a:solidFill>
                  <a:prstClr val="black"/>
                </a:solidFill>
                <a:latin typeface="Calibri"/>
              </a:rPr>
              <a:t> Bruttoledighet er summen av helt ledige og arbeidssøkere på tiltak</a:t>
            </a:r>
          </a:p>
        </p:txBody>
      </p:sp>
      <p:sp>
        <p:nvSpPr>
          <p:cNvPr id="122" name="TekstSylinder 121"/>
          <p:cNvSpPr txBox="1"/>
          <p:nvPr/>
        </p:nvSpPr>
        <p:spPr>
          <a:xfrm>
            <a:off x="5387789" y="6165306"/>
            <a:ext cx="1508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nb-NO">
                <a:solidFill>
                  <a:prstClr val="black"/>
                </a:solidFill>
                <a:latin typeface="Calibri"/>
              </a:rPr>
              <a:t>I mindre grad</a:t>
            </a:r>
          </a:p>
          <a:p>
            <a:pPr algn="ctr" defTabSz="914377">
              <a:defRPr/>
            </a:pPr>
            <a:r>
              <a:rPr lang="nb-NO">
                <a:solidFill>
                  <a:prstClr val="black"/>
                </a:solidFill>
                <a:latin typeface="Calibri"/>
              </a:rPr>
              <a:t>klar for arbeid</a:t>
            </a:r>
          </a:p>
        </p:txBody>
      </p:sp>
      <p:sp>
        <p:nvSpPr>
          <p:cNvPr id="99" name="TekstSylinder 98"/>
          <p:cNvSpPr txBox="1"/>
          <p:nvPr/>
        </p:nvSpPr>
        <p:spPr>
          <a:xfrm>
            <a:off x="705033" y="6153687"/>
            <a:ext cx="4698940" cy="6260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>
              <a:defRPr/>
            </a:pPr>
            <a:r>
              <a:rPr lang="nb-NO" sz="867" i="1">
                <a:latin typeface="Calibri"/>
              </a:rPr>
              <a:t>Tall for personer bosatt i Nordland. </a:t>
            </a:r>
            <a:endParaRPr lang="nb-NO" sz="900" i="1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b-NO" sz="867" i="1">
                <a:solidFill>
                  <a:srgbClr val="000000"/>
                </a:solidFill>
                <a:latin typeface="Calibri"/>
              </a:rPr>
              <a:t>Arbeidssøkere, nedsatt arbeidsevne, arbeidsavklaringspenger og uføretrygd for desember 2024 (</a:t>
            </a:r>
            <a:r>
              <a:rPr lang="nb-NO" sz="867" i="1">
                <a:solidFill>
                  <a:srgbClr val="000000"/>
                </a:solidFill>
                <a:highlight>
                  <a:srgbClr val="FFFF00"/>
                </a:highlight>
              </a:rPr>
              <a:t>legemeldt sykefravær for 4.kv 2024 er klar 27. februar, antall personer med </a:t>
            </a:r>
            <a:r>
              <a:rPr lang="nb-NO" sz="867" i="1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sykefravær og sykepenger er ventet  klar 11. mars)</a:t>
            </a:r>
            <a:endParaRPr lang="nb-NO" sz="867">
              <a:solidFill>
                <a:prstClr val="black"/>
              </a:solidFill>
              <a:highlight>
                <a:srgbClr val="FFFF00"/>
              </a:highlight>
              <a:latin typeface="Calibri"/>
            </a:endParaRPr>
          </a:p>
        </p:txBody>
      </p:sp>
      <p:cxnSp>
        <p:nvCxnSpPr>
          <p:cNvPr id="4" name="Rett linje 3"/>
          <p:cNvCxnSpPr/>
          <p:nvPr/>
        </p:nvCxnSpPr>
        <p:spPr>
          <a:xfrm flipH="1">
            <a:off x="6142128" y="1124747"/>
            <a:ext cx="25880" cy="50405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1239077"/>
            <a:ext cx="317711" cy="893779"/>
          </a:xfrm>
          <a:prstGeom prst="rect">
            <a:avLst/>
          </a:prstGeom>
        </p:spPr>
      </p:pic>
      <p:pic>
        <p:nvPicPr>
          <p:cNvPr id="38" name="Bild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3" y="2463217"/>
            <a:ext cx="317711" cy="893777"/>
          </a:xfrm>
          <a:prstGeom prst="rect">
            <a:avLst/>
          </a:prstGeom>
        </p:spPr>
      </p:pic>
      <p:pic>
        <p:nvPicPr>
          <p:cNvPr id="41" name="Bild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4" y="2262033"/>
            <a:ext cx="317709" cy="893777"/>
          </a:xfrm>
          <a:prstGeom prst="rect">
            <a:avLst/>
          </a:prstGeom>
        </p:spPr>
      </p:pic>
      <p:pic>
        <p:nvPicPr>
          <p:cNvPr id="42" name="Bild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08" y="4347088"/>
            <a:ext cx="317709" cy="893777"/>
          </a:xfrm>
          <a:prstGeom prst="rect">
            <a:avLst/>
          </a:prstGeom>
        </p:spPr>
      </p:pic>
      <p:pic>
        <p:nvPicPr>
          <p:cNvPr id="43" name="Bild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655" y="1155522"/>
            <a:ext cx="317709" cy="893777"/>
          </a:xfrm>
          <a:prstGeom prst="rect">
            <a:avLst/>
          </a:prstGeom>
        </p:spPr>
      </p:pic>
      <p:pic>
        <p:nvPicPr>
          <p:cNvPr id="44" name="Bild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59" y="4986268"/>
            <a:ext cx="317709" cy="893777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0FB14AF9-1D69-45E6-AF85-770E8D9C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871" y="6300846"/>
            <a:ext cx="688965" cy="41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20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04825" y="494528"/>
            <a:ext cx="11182351" cy="577408"/>
          </a:xfrm>
        </p:spPr>
        <p:txBody>
          <a:bodyPr wrap="square" anchor="b">
            <a:normAutofit/>
          </a:bodyPr>
          <a:lstStyle/>
          <a:p>
            <a:r>
              <a:rPr lang="nb-NO" sz="2800" b="1" dirty="0">
                <a:latin typeface="Calibri" panose="020F0502020204030204" pitchFamily="34" charset="0"/>
                <a:cs typeface="Calibri" panose="020F0502020204030204" pitchFamily="34" charset="0"/>
              </a:rPr>
              <a:t>Nordlandssamfunnets største utfordringer i 2024 – Nå?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719403" y="1335319"/>
            <a:ext cx="7117820" cy="41873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nb-NO" b="1"/>
          </a:p>
          <a:p>
            <a:endParaRPr lang="nb-NO"/>
          </a:p>
          <a:p>
            <a:endParaRPr lang="nb-NO"/>
          </a:p>
          <a:p>
            <a:endParaRPr lang="nb-NO"/>
          </a:p>
          <a:p>
            <a:pPr marL="0" indent="0">
              <a:buNone/>
            </a:pPr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D94AE3B-ED17-48B2-BE1B-C791195C4B5F}"/>
              </a:ext>
            </a:extLst>
          </p:cNvPr>
          <p:cNvSpPr txBox="1"/>
          <p:nvPr/>
        </p:nvSpPr>
        <p:spPr>
          <a:xfrm>
            <a:off x="408577" y="2049103"/>
            <a:ext cx="5086292" cy="381642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Virksomhetene sliter med å finne og beholde arbeidskraft med nødvendig kompetanse. </a:t>
            </a:r>
          </a:p>
          <a:p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Befolkningen eldes; færre i yrkesaktiv alder fremover.</a:t>
            </a:r>
          </a:p>
          <a:p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1 av 5 nordlendinger står utenfor arbeidsmarkedet.</a:t>
            </a:r>
          </a:p>
          <a:p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A12E9CE-E2D3-A823-4B75-59260D33F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69" y="1827762"/>
            <a:ext cx="6711903" cy="388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907756-754B-649B-0193-0662ED9AD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2025: Store forventninger til Nav – flere i arbeid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B1B1F9-99E3-962F-5FCD-6CA3ED0A51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Stort behov for arbeidskraft i årene fremover, særlig i helsesektoren</a:t>
            </a:r>
          </a:p>
          <a:p>
            <a:pPr lvl="1"/>
            <a:endParaRPr lang="nb-NO" dirty="0"/>
          </a:p>
          <a:p>
            <a:r>
              <a:rPr lang="nb-NO" dirty="0"/>
              <a:t>Mange står utenfor og trenger bistand fra Nav for å komme seg i arbeid</a:t>
            </a:r>
          </a:p>
          <a:p>
            <a:pPr lvl="1"/>
            <a:r>
              <a:rPr lang="nb-NO" dirty="0"/>
              <a:t>Unge under 30 år </a:t>
            </a:r>
          </a:p>
          <a:p>
            <a:pPr lvl="1"/>
            <a:r>
              <a:rPr lang="nb-NO" dirty="0"/>
              <a:t>Innvandrere, herunder fordrevne fra Ukraina</a:t>
            </a:r>
          </a:p>
          <a:p>
            <a:pPr lvl="1"/>
            <a:r>
              <a:rPr lang="nb-NO" dirty="0"/>
              <a:t>Prognosene tilsier fortsatt vekst i antall AAP-mottakere</a:t>
            </a:r>
          </a:p>
          <a:p>
            <a:pPr lvl="1"/>
            <a:endParaRPr lang="nb-NO" dirty="0"/>
          </a:p>
          <a:p>
            <a:r>
              <a:rPr lang="nb-NO" dirty="0"/>
              <a:t>Sykefraværet i arbeidslivet er høyt, bidra til redusert fravær og hindre frafall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6" name="Plassholder for innhold 5" descr="Konstruksjons arbeidere som feirer">
            <a:extLst>
              <a:ext uri="{FF2B5EF4-FFF2-40B4-BE49-F238E27FC236}">
                <a16:creationId xmlns:a16="http://schemas.microsoft.com/office/drawing/2014/main" id="{BCE7D042-14AB-E579-CE94-D4E63A3F8B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3937"/>
            <a:ext cx="5181600" cy="3454713"/>
          </a:xfrm>
        </p:spPr>
      </p:pic>
    </p:spTree>
    <p:extLst>
      <p:ext uri="{BB962C8B-B14F-4D97-AF65-F5344CB8AC3E}">
        <p14:creationId xmlns:p14="http://schemas.microsoft.com/office/powerpoint/2010/main" val="24154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0B2F16-EC16-BD30-4EEB-65B16FA2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227"/>
            <a:ext cx="5639718" cy="5210978"/>
          </a:xfrm>
        </p:spPr>
        <p:txBody>
          <a:bodyPr>
            <a:norm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nb-NO" sz="1800" b="0" i="0">
                <a:effectLst/>
              </a:rPr>
              <a:t>Ungdomsgarantien videreføres – flere brukere mellom 16 og 30 år til arbeid og utdanning (1:50)</a:t>
            </a:r>
          </a:p>
          <a:p>
            <a:pPr rtl="0" fontAlgn="base">
              <a:buFont typeface="Arial" panose="020B0604020202020204" pitchFamily="34" charset="0"/>
              <a:buChar char="•"/>
            </a:pPr>
            <a:endParaRPr lang="nb-NO" sz="1800" b="0" i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b-NO" sz="1800" b="0" i="0">
                <a:effectLst/>
              </a:rPr>
              <a:t>Flere brukere skal i arbeid – gjelder særlig for: </a:t>
            </a:r>
          </a:p>
          <a:p>
            <a:pPr lvl="1" fontAlgn="base"/>
            <a:r>
              <a:rPr lang="nb-NO" sz="1800" b="0" i="0">
                <a:effectLst/>
              </a:rPr>
              <a:t>Brukere i målgruppen for ungdomsgarantien </a:t>
            </a:r>
          </a:p>
          <a:p>
            <a:pPr lvl="1" fontAlgn="base"/>
            <a:r>
              <a:rPr lang="nb-NO" sz="1800" b="0" i="0">
                <a:effectLst/>
              </a:rPr>
              <a:t>Brukere med nedsatt arbeidsevne, og som har deltatt på arbeidsmarkedstiltak </a:t>
            </a:r>
          </a:p>
          <a:p>
            <a:pPr lvl="1" fontAlgn="base"/>
            <a:r>
              <a:rPr lang="nb-NO" sz="1800" b="0" i="0">
                <a:effectLst/>
              </a:rPr>
              <a:t>Innvandrere fra landgruppe 3, herunder fordrevne ukrainere som skal raskt i arbeid </a:t>
            </a:r>
          </a:p>
          <a:p>
            <a:pPr fontAlgn="base"/>
            <a:endParaRPr lang="nb-NO" sz="1800" b="0" i="0">
              <a:effectLst/>
            </a:endParaRPr>
          </a:p>
          <a:p>
            <a:pPr fontAlgn="base"/>
            <a:r>
              <a:rPr lang="nb-NO" sz="1800" b="0" i="0">
                <a:effectLst/>
              </a:rPr>
              <a:t>Gi brukere muligheter for stabil tilknytning til arbeidslivet – en kunnskapsbasert opptrapping og gjennomføring av arbeidsmarkedstiltakene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endParaRPr lang="nb-NO" sz="1800" b="0" i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b-NO" sz="1800" b="0" i="0">
                <a:effectLst/>
              </a:rPr>
              <a:t>Fylkene skal bidra til å redusere sykefraværet og hindre frafall fra arbeidslivet</a:t>
            </a:r>
          </a:p>
        </p:txBody>
      </p:sp>
      <p:pic>
        <p:nvPicPr>
          <p:cNvPr id="10" name="Plassholder for innhold 9" descr="Arbeider ved hjelp av nettbrett">
            <a:extLst>
              <a:ext uri="{FF2B5EF4-FFF2-40B4-BE49-F238E27FC236}">
                <a16:creationId xmlns:a16="http://schemas.microsoft.com/office/drawing/2014/main" id="{CC4B7D7B-CC78-F35C-C0E6-0EC694D3E5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520" r="33769" b="-1"/>
          <a:stretch/>
        </p:blipFill>
        <p:spPr>
          <a:xfrm>
            <a:off x="6160021" y="10"/>
            <a:ext cx="6031979" cy="6857990"/>
          </a:xfr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03186FC-ECAB-C63C-9F37-4AE2EFEB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7362371" cy="1072080"/>
          </a:xfrm>
        </p:spPr>
        <p:txBody>
          <a:bodyPr anchor="ctr">
            <a:normAutofit/>
          </a:bodyPr>
          <a:lstStyle/>
          <a:p>
            <a:r>
              <a:rPr lang="nb-NO" b="0" i="0">
                <a:effectLst/>
              </a:rPr>
              <a:t>Følgende hovedprioriteringer for 2025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6897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C3D43-5AC5-D715-679A-A92F02C13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CE7015-9F33-992B-AED5-A1462649F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227"/>
            <a:ext cx="5639718" cy="5210978"/>
          </a:xfrm>
        </p:spPr>
        <p:txBody>
          <a:bodyPr>
            <a:normAutofit/>
          </a:bodyPr>
          <a:lstStyle/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Brukerperspektivet skal være sentralt i vårt arbeid. Møtet mellom forvaltningen og brukerne skal kjennetegnes av respekt, tillit, løsningsorientering og at brukerne får tjenester med god kvalitet.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Arbeids- og velferdsforvaltningen skal være tilgjengelig og ivareta brukernes ulike behov og forutsetninger for å benytte ulike kontaktformer. Brukerne skal, så langt det er mulig, tilbys digitale selvbetjeningsløsninger.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Nav Fylke/Region skal legge til rette for god tilgjengelighet til arbeids- og velferdsforvaltningens tjenester via telefon eller personlig frammøte for personer i Nav-kontoret. Dette inkluderer åpningstider for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drop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-in og bemannet vakttelefon for akutt nødhjelp.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Alle enheter og medarbeidere i Nav skal jobbe for at språket vårt er klart, forståelig og brukertilpasset i alle kommunikasjonskanaler. </a:t>
            </a:r>
            <a:endParaRPr lang="nb-NO" sz="1800" b="0" i="0" dirty="0">
              <a:effectLst/>
            </a:endParaRPr>
          </a:p>
        </p:txBody>
      </p:sp>
      <p:pic>
        <p:nvPicPr>
          <p:cNvPr id="10" name="Plassholder for innhold 9" descr="Arbeider ved hjelp av nettbrett">
            <a:extLst>
              <a:ext uri="{FF2B5EF4-FFF2-40B4-BE49-F238E27FC236}">
                <a16:creationId xmlns:a16="http://schemas.microsoft.com/office/drawing/2014/main" id="{20320E56-3D9F-DC3F-4A09-467D7F8A2F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520" r="33769" b="-1"/>
          <a:stretch/>
        </p:blipFill>
        <p:spPr>
          <a:xfrm>
            <a:off x="6160021" y="10"/>
            <a:ext cx="6031979" cy="6857990"/>
          </a:xfr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F4DB720-9CB1-794E-D225-979B2E36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7362371" cy="1072080"/>
          </a:xfrm>
        </p:spPr>
        <p:txBody>
          <a:bodyPr anchor="ctr">
            <a:normAutofit/>
          </a:bodyPr>
          <a:lstStyle/>
          <a:p>
            <a:r>
              <a:rPr lang="nb-NO" b="0" i="0" dirty="0">
                <a:effectLst/>
              </a:rPr>
              <a:t>Sammen finner vi løsninger med de som trenger oss mest - Brukermøtet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649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116908-5FDC-F120-DB7F-3E4F5B388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9183" y="2356920"/>
            <a:ext cx="5393634" cy="1072080"/>
          </a:xfrm>
        </p:spPr>
        <p:txBody>
          <a:bodyPr>
            <a:normAutofit fontScale="90000"/>
          </a:bodyPr>
          <a:lstStyle/>
          <a:p>
            <a:r>
              <a:rPr lang="nb-NO" sz="4400" dirty="0"/>
              <a:t>Innspill og spørsmål?</a:t>
            </a:r>
          </a:p>
        </p:txBody>
      </p:sp>
    </p:spTree>
    <p:extLst>
      <p:ext uri="{BB962C8B-B14F-4D97-AF65-F5344CB8AC3E}">
        <p14:creationId xmlns:p14="http://schemas.microsoft.com/office/powerpoint/2010/main" val="2277480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148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AV">
      <a:dk1>
        <a:srgbClr val="000000"/>
      </a:dk1>
      <a:lt1>
        <a:srgbClr val="FFFFFF"/>
      </a:lt1>
      <a:dk2>
        <a:srgbClr val="3E3832"/>
      </a:dk2>
      <a:lt2>
        <a:srgbClr val="E9E7E7"/>
      </a:lt2>
      <a:accent1>
        <a:srgbClr val="C30000"/>
      </a:accent1>
      <a:accent2>
        <a:srgbClr val="0067C5"/>
      </a:accent2>
      <a:accent3>
        <a:srgbClr val="A2AD00"/>
      </a:accent3>
      <a:accent4>
        <a:srgbClr val="FF9100"/>
      </a:accent4>
      <a:accent5>
        <a:srgbClr val="06893A"/>
      </a:accent5>
      <a:accent6>
        <a:srgbClr val="634689"/>
      </a:accent6>
      <a:hlink>
        <a:srgbClr val="0067C5"/>
      </a:hlink>
      <a:folHlink>
        <a:srgbClr val="6346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B0123D0-EAF0-49D1-B774-E8D06FB9B61C}" vid="{2C0C07A7-A903-4988-8925-53FC2A42362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DF7AEFF85090641B485CF797CBBAC94" ma:contentTypeVersion="6" ma:contentTypeDescription="Opprett et nytt dokument." ma:contentTypeScope="" ma:versionID="11be419f03cefb5a6aafc62aadea1c78">
  <xsd:schema xmlns:xsd="http://www.w3.org/2001/XMLSchema" xmlns:xs="http://www.w3.org/2001/XMLSchema" xmlns:p="http://schemas.microsoft.com/office/2006/metadata/properties" xmlns:ns2="16ef1315-72a3-42ae-8200-222aa65f435f" xmlns:ns3="be8d25d4-2e01-4d9a-96d0-c5599785e2e0" targetNamespace="http://schemas.microsoft.com/office/2006/metadata/properties" ma:root="true" ma:fieldsID="0604bed40b45d7759baa936c05d05f87" ns2:_="" ns3:_="">
    <xsd:import namespace="16ef1315-72a3-42ae-8200-222aa65f435f"/>
    <xsd:import namespace="be8d25d4-2e01-4d9a-96d0-c5599785e2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f1315-72a3-42ae-8200-222aa65f43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d25d4-2e01-4d9a-96d0-c5599785e2e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15A25D-CC3F-4780-9214-13AB68F4B2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ef1315-72a3-42ae-8200-222aa65f435f"/>
    <ds:schemaRef ds:uri="be8d25d4-2e01-4d9a-96d0-c5599785e2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BA16CF-69EA-4443-BEE0-73385E2EED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591905-A811-45D1-A44B-D4999240A5F2}">
  <ds:schemaRefs>
    <ds:schemaRef ds:uri="be8d25d4-2e01-4d9a-96d0-c5599785e2e0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16ef1315-72a3-42ae-8200-222aa65f435f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d3491420-1ae2-4120-89e6-e6f668f067e2}" enabled="1" method="Standard" siteId="{62366534-1ec3-4962-8869-9b5535279d0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NAV_Mørk Grå</Template>
  <TotalTime>564</TotalTime>
  <Words>798</Words>
  <Application>Microsoft Office PowerPoint</Application>
  <PresentationFormat>Widescreen</PresentationFormat>
  <Paragraphs>129</Paragraphs>
  <Slides>9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Aptos</vt:lpstr>
      <vt:lpstr>Arial</vt:lpstr>
      <vt:lpstr>Calibri</vt:lpstr>
      <vt:lpstr>Segoe UI</vt:lpstr>
      <vt:lpstr>Office-tema</vt:lpstr>
      <vt:lpstr>Forventninger og føringer for Nav i Nordland i 2025 - Virksomhetsplanlegging</vt:lpstr>
      <vt:lpstr>Grunnlagsdokumenter</vt:lpstr>
      <vt:lpstr>PowerPoint-presentasjon</vt:lpstr>
      <vt:lpstr>Nordlandssamfunnets største utfordringer i 2024 – Nå?</vt:lpstr>
      <vt:lpstr>2025: Store forventninger til Nav – flere i arbeid</vt:lpstr>
      <vt:lpstr>Følgende hovedprioriteringer for 2025</vt:lpstr>
      <vt:lpstr>Sammen finner vi løsninger med de som trenger oss mest - Brukermøtet</vt:lpstr>
      <vt:lpstr>Innspill og spørsmål?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for NAV i Nordland Føringer for høsten</dc:title>
  <dc:subject/>
  <dc:creator>Stavnes, Cathrine</dc:creator>
  <cp:keywords/>
  <dc:description/>
  <cp:lastModifiedBy>Nordnes, Åshild</cp:lastModifiedBy>
  <cp:revision>9</cp:revision>
  <cp:lastPrinted>2020-04-21T11:47:02Z</cp:lastPrinted>
  <dcterms:created xsi:type="dcterms:W3CDTF">2024-08-26T14:08:34Z</dcterms:created>
  <dcterms:modified xsi:type="dcterms:W3CDTF">2025-02-18T09:32:21Z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0x010100B4ABC25B1A7F4546834DC07304BFE463</vt:lpwstr>
  </property>
  <property fmtid="{D5CDD505-2E9C-101B-9397-08002B2CF9AE}" pid="3" name="MSIP_Label_d3491420-1ae2-4120-89e6-e6f668f067e2_Enabled">
    <vt:lpwstr>true</vt:lpwstr>
  </property>
  <property fmtid="{D5CDD505-2E9C-101B-9397-08002B2CF9AE}" pid="4" name="MSIP_Label_d3491420-1ae2-4120-89e6-e6f668f067e2_SetDate">
    <vt:lpwstr>2020-07-17T08:50:42Z</vt:lpwstr>
  </property>
  <property fmtid="{D5CDD505-2E9C-101B-9397-08002B2CF9AE}" pid="5" name="MSIP_Label_d3491420-1ae2-4120-89e6-e6f668f067e2_Method">
    <vt:lpwstr>Standard</vt:lpwstr>
  </property>
  <property fmtid="{D5CDD505-2E9C-101B-9397-08002B2CF9AE}" pid="6" name="MSIP_Label_d3491420-1ae2-4120-89e6-e6f668f067e2_Name">
    <vt:lpwstr>d3491420-1ae2-4120-89e6-e6f668f067e2</vt:lpwstr>
  </property>
  <property fmtid="{D5CDD505-2E9C-101B-9397-08002B2CF9AE}" pid="7" name="MSIP_Label_d3491420-1ae2-4120-89e6-e6f668f067e2_SiteId">
    <vt:lpwstr>62366534-1ec3-4962-8869-9b5535279d0b</vt:lpwstr>
  </property>
  <property fmtid="{D5CDD505-2E9C-101B-9397-08002B2CF9AE}" pid="8" name="MSIP_Label_d3491420-1ae2-4120-89e6-e6f668f067e2_ActionId">
    <vt:lpwstr>6d3ec064-dec6-4fa1-9805-10fdcf9ce574</vt:lpwstr>
  </property>
  <property fmtid="{D5CDD505-2E9C-101B-9397-08002B2CF9AE}" pid="9" name="MSIP_Label_d3491420-1ae2-4120-89e6-e6f668f067e2_ContentBits">
    <vt:lpwstr>0</vt:lpwstr>
  </property>
  <property fmtid="{D5CDD505-2E9C-101B-9397-08002B2CF9AE}" pid="10" name="Order">
    <vt:r8>300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ComplianceAssetId">
    <vt:lpwstr/>
  </property>
  <property fmtid="{D5CDD505-2E9C-101B-9397-08002B2CF9AE}" pid="16" name="TemplateUrl">
    <vt:lpwstr/>
  </property>
</Properties>
</file>