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147483536" r:id="rId5"/>
    <p:sldId id="2147199914" r:id="rId6"/>
    <p:sldId id="265" r:id="rId7"/>
    <p:sldId id="266" r:id="rId8"/>
    <p:sldId id="267" r:id="rId9"/>
    <p:sldId id="341" r:id="rId10"/>
    <p:sldId id="2147483548" r:id="rId11"/>
    <p:sldId id="2147483623" r:id="rId12"/>
    <p:sldId id="2147483352" r:id="rId13"/>
    <p:sldId id="2147199614" r:id="rId14"/>
    <p:sldId id="2147483549" r:id="rId15"/>
    <p:sldId id="2147483622" r:id="rId16"/>
    <p:sldId id="2147483621" r:id="rId17"/>
    <p:sldId id="2147483595" r:id="rId18"/>
    <p:sldId id="2147483579" r:id="rId19"/>
    <p:sldId id="2147483615" r:id="rId20"/>
    <p:sldId id="2147472454"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A534AD-229D-4583-9990-331973FF1038}" name="Ildgruben, Silja" initials="IS" userId="S::silja.ildgruben@nav.no::ff8b4e63-ebdf-4728-9832-8f6fa352d3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2F2A"/>
    <a:srgbClr val="3E3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6F427-B7D1-4828-B92A-17955E5C983F}" v="5" dt="2026-02-11T08:23:42.175"/>
    <p1510:client id="{5290C64F-691D-46FB-A7DB-3501332BC547}" v="5" dt="2026-02-11T06:55:47.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1" autoAdjust="0"/>
    <p:restoredTop sz="96327"/>
  </p:normalViewPr>
  <p:slideViewPr>
    <p:cSldViewPr snapToGrid="0" snapToObjects="1">
      <p:cViewPr varScale="1">
        <p:scale>
          <a:sx n="68" d="100"/>
          <a:sy n="68" d="100"/>
        </p:scale>
        <p:origin x="1123" y="331"/>
      </p:cViewPr>
      <p:guideLst/>
    </p:cSldViewPr>
  </p:slideViewPr>
  <p:notesTextViewPr>
    <p:cViewPr>
      <p:scale>
        <a:sx n="1" d="1"/>
        <a:sy n="1" d="1"/>
      </p:scale>
      <p:origin x="0" y="0"/>
    </p:cViewPr>
  </p:notesTextViewPr>
  <p:sorterViewPr>
    <p:cViewPr varScale="1">
      <p:scale>
        <a:sx n="1" d="1"/>
        <a:sy n="1" d="1"/>
      </p:scale>
      <p:origin x="0" y="-22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B06FD-D711-124E-A3E3-0FBE1F8F0CE4}" type="datetimeFigureOut">
              <a:rPr lang="nb-NO" smtClean="0"/>
              <a:t>12.02.2026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71B4BBF-70B9-8047-B02F-2484F1EA6A40}" type="slidenum">
              <a:rPr lang="nb-NO" smtClean="0"/>
              <a:t>3</a:t>
            </a:fld>
            <a:endParaRPr lang="nb-NO"/>
          </a:p>
        </p:txBody>
      </p:sp>
    </p:spTree>
    <p:extLst>
      <p:ext uri="{BB962C8B-B14F-4D97-AF65-F5344CB8AC3E}">
        <p14:creationId xmlns:p14="http://schemas.microsoft.com/office/powerpoint/2010/main" val="2655361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1B4BBF-70B9-8047-B02F-2484F1EA6A40}" type="slidenum">
              <a:rPr lang="nb-NO" smtClean="0"/>
              <a:t>5</a:t>
            </a:fld>
            <a:endParaRPr lang="nb-NO"/>
          </a:p>
        </p:txBody>
      </p:sp>
    </p:spTree>
    <p:extLst>
      <p:ext uri="{BB962C8B-B14F-4D97-AF65-F5344CB8AC3E}">
        <p14:creationId xmlns:p14="http://schemas.microsoft.com/office/powerpoint/2010/main" val="102824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6DA9652-8B23-4303-8DD9-125F2182BB03}" type="slidenum">
              <a:rPr lang="nb-NO" smtClean="0"/>
              <a:t>6</a:t>
            </a:fld>
            <a:endParaRPr lang="nb-NO"/>
          </a:p>
        </p:txBody>
      </p:sp>
    </p:spTree>
    <p:extLst>
      <p:ext uri="{BB962C8B-B14F-4D97-AF65-F5344CB8AC3E}">
        <p14:creationId xmlns:p14="http://schemas.microsoft.com/office/powerpoint/2010/main" val="355056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1B4BBF-70B9-8047-B02F-2484F1EA6A40}" type="slidenum">
              <a:rPr lang="nb-NO" smtClean="0"/>
              <a:t>9</a:t>
            </a:fld>
            <a:endParaRPr lang="nb-NO"/>
          </a:p>
        </p:txBody>
      </p:sp>
    </p:spTree>
    <p:extLst>
      <p:ext uri="{BB962C8B-B14F-4D97-AF65-F5344CB8AC3E}">
        <p14:creationId xmlns:p14="http://schemas.microsoft.com/office/powerpoint/2010/main" val="311954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1B4BBF-70B9-8047-B02F-2484F1EA6A40}" type="slidenum">
              <a:rPr lang="nb-NO" smtClean="0"/>
              <a:t>10</a:t>
            </a:fld>
            <a:endParaRPr lang="nb-NO"/>
          </a:p>
        </p:txBody>
      </p:sp>
    </p:spTree>
    <p:extLst>
      <p:ext uri="{BB962C8B-B14F-4D97-AF65-F5344CB8AC3E}">
        <p14:creationId xmlns:p14="http://schemas.microsoft.com/office/powerpoint/2010/main" val="3763582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emf"/><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362F2A"/>
          </a:solidFill>
          <a:ln>
            <a:noFill/>
          </a:ln>
          <a:effectLst/>
        </p:spPr>
        <p:txBody>
          <a:bodyPr lIns="1440000" tIns="468000" bIns="0" anchor="ctr" anchorCtr="0">
            <a:normAutofit/>
          </a:bodyPr>
          <a:lstStyle>
            <a:lvl1pPr marL="0" indent="0" algn="ctr">
              <a:buNone/>
              <a:defRPr sz="1400" baseline="0">
                <a:solidFill>
                  <a:schemeClr val="bg1"/>
                </a:solidFill>
              </a:defRPr>
            </a:lvl1pPr>
          </a:lstStyle>
          <a:p>
            <a:r>
              <a:rPr lang="nb-NO"/>
              <a:t>Klikk på ikonet for å legge til et bilde</a:t>
            </a:r>
            <a:endParaRPr lang="nb-NO" dirty="0"/>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pic>
        <p:nvPicPr>
          <p:cNvPr id="7" name="Grafikk 6">
            <a:extLst>
              <a:ext uri="{FF2B5EF4-FFF2-40B4-BE49-F238E27FC236}">
                <a16:creationId xmlns:a16="http://schemas.microsoft.com/office/drawing/2014/main" id="{1A4B6243-656A-E448-AE6D-5187B76AA0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dirty="0"/>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dirty="0"/>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39766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Tree>
    <p:extLst>
      <p:ext uri="{BB962C8B-B14F-4D97-AF65-F5344CB8AC3E}">
        <p14:creationId xmlns:p14="http://schemas.microsoft.com/office/powerpoint/2010/main" val="31999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dirty="0"/>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endParaRPr lang="nb-NO" dirty="0"/>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218187FF-9479-F146-8240-5C009B4119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dirty="0"/>
              <a:t>Klikk for å redigere teksten</a:t>
            </a:r>
          </a:p>
        </p:txBody>
      </p:sp>
      <p:pic>
        <p:nvPicPr>
          <p:cNvPr id="4" name="Grafikk 3">
            <a:extLst>
              <a:ext uri="{FF2B5EF4-FFF2-40B4-BE49-F238E27FC236}">
                <a16:creationId xmlns:a16="http://schemas.microsoft.com/office/drawing/2014/main" id="{107EB73A-062C-C045-956F-A891AF581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9CF15B-F898-72B9-FFB4-A90DE50613B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BD81918-EDF3-624D-1194-BC1A60D8F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A94D8C3-A158-5B55-AEFA-A8653F304C2A}"/>
              </a:ext>
            </a:extLst>
          </p:cNvPr>
          <p:cNvSpPr>
            <a:spLocks noGrp="1"/>
          </p:cNvSpPr>
          <p:nvPr>
            <p:ph type="dt" sz="half" idx="10"/>
          </p:nvPr>
        </p:nvSpPr>
        <p:spPr/>
        <p:txBody>
          <a:bodyPr/>
          <a:lstStyle/>
          <a:p>
            <a:fld id="{CC44C7F5-041C-4329-AF64-2A1F3C60EF7E}" type="datetimeFigureOut">
              <a:rPr lang="nb-NO" smtClean="0"/>
              <a:t>12.02.2026</a:t>
            </a:fld>
            <a:endParaRPr lang="nb-NO"/>
          </a:p>
        </p:txBody>
      </p:sp>
      <p:sp>
        <p:nvSpPr>
          <p:cNvPr id="5" name="Plassholder for bunntekst 4">
            <a:extLst>
              <a:ext uri="{FF2B5EF4-FFF2-40B4-BE49-F238E27FC236}">
                <a16:creationId xmlns:a16="http://schemas.microsoft.com/office/drawing/2014/main" id="{B22210D2-196D-08ED-9098-D2A00798B81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CC35809-C001-940E-DABE-15ACCE96CF4F}"/>
              </a:ext>
            </a:extLst>
          </p:cNvPr>
          <p:cNvSpPr>
            <a:spLocks noGrp="1"/>
          </p:cNvSpPr>
          <p:nvPr>
            <p:ph type="sldNum" sz="quarter" idx="12"/>
          </p:nvPr>
        </p:nvSpPr>
        <p:spPr/>
        <p:txBody>
          <a:bodyPr/>
          <a:lstStyle/>
          <a:p>
            <a:fld id="{D4B1DE94-52C3-43C7-98D4-EDCD74C95D42}" type="slidenum">
              <a:rPr lang="nb-NO" smtClean="0"/>
              <a:t>‹#›</a:t>
            </a:fld>
            <a:endParaRPr lang="nb-NO"/>
          </a:p>
        </p:txBody>
      </p:sp>
    </p:spTree>
    <p:extLst>
      <p:ext uri="{BB962C8B-B14F-4D97-AF65-F5344CB8AC3E}">
        <p14:creationId xmlns:p14="http://schemas.microsoft.com/office/powerpoint/2010/main" val="3459187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Onepager">
    <p:bg>
      <p:bgPr>
        <a:solidFill>
          <a:schemeClr val="bg2"/>
        </a:solidFill>
        <a:effectLst/>
      </p:bgPr>
    </p:bg>
    <p:spTree>
      <p:nvGrpSpPr>
        <p:cNvPr id="1" name=""/>
        <p:cNvGrpSpPr/>
        <p:nvPr/>
      </p:nvGrpSpPr>
      <p:grpSpPr>
        <a:xfrm>
          <a:off x="0" y="0"/>
          <a:ext cx="0" cy="0"/>
          <a:chOff x="0" y="0"/>
          <a:chExt cx="0" cy="0"/>
        </a:xfrm>
      </p:grpSpPr>
      <p:sp>
        <p:nvSpPr>
          <p:cNvPr id="2" name="Tittel 3">
            <a:extLst>
              <a:ext uri="{FF2B5EF4-FFF2-40B4-BE49-F238E27FC236}">
                <a16:creationId xmlns:a16="http://schemas.microsoft.com/office/drawing/2014/main" id="{D1AA343F-F4D8-4CE9-9BD4-6B7C983B0C3C}"/>
              </a:ext>
            </a:extLst>
          </p:cNvPr>
          <p:cNvSpPr txBox="1">
            <a:spLocks/>
          </p:cNvSpPr>
          <p:nvPr userDrawn="1"/>
        </p:nvSpPr>
        <p:spPr>
          <a:xfrm>
            <a:off x="340095" y="512803"/>
            <a:ext cx="2578348" cy="684220"/>
          </a:xfrm>
          <a:prstGeom prst="rect">
            <a:avLst/>
          </a:prstGeom>
          <a:noFill/>
          <a:ln w="12700">
            <a:noFill/>
            <a:miter lim="400000"/>
          </a:ln>
        </p:spPr>
        <p:txBody>
          <a:bodyPr vert="horz" lIns="86400" tIns="86400" rIns="86400" bIns="86400" rtlCol="0" anchor="ctr">
            <a:noAutofit/>
          </a:bodyPr>
          <a:lstStyle>
            <a:lvl1pPr algn="l" defTabSz="914400" rtl="0" eaLnBrk="1" latinLnBrk="0" hangingPunct="1">
              <a:lnSpc>
                <a:spcPct val="90000"/>
              </a:lnSpc>
              <a:spcBef>
                <a:spcPct val="0"/>
              </a:spcBef>
              <a:buNone/>
              <a:defRPr sz="3200" b="0" kern="1200">
                <a:solidFill>
                  <a:srgbClr val="29324F"/>
                </a:solidFill>
                <a:latin typeface="+mj-lt"/>
                <a:ea typeface="+mj-ea"/>
                <a:cs typeface="Arial" panose="020B0604020202020204" pitchFamily="34" charset="0"/>
              </a:defRPr>
            </a:lvl1pPr>
          </a:lstStyle>
          <a:p>
            <a:pPr defTabSz="1219200" hangingPunct="0"/>
            <a:r>
              <a:rPr lang="nb-NO" sz="2800" b="1" kern="0">
                <a:latin typeface="Source Sans Pro" panose="020B0503030403020204" pitchFamily="34" charset="0"/>
                <a:ea typeface="Baskerville" panose="02020502070401020303" pitchFamily="18" charset="0"/>
              </a:rPr>
              <a:t>NAV 2030</a:t>
            </a:r>
          </a:p>
        </p:txBody>
      </p:sp>
      <p:sp>
        <p:nvSpPr>
          <p:cNvPr id="3" name="TextBox 28">
            <a:extLst>
              <a:ext uri="{FF2B5EF4-FFF2-40B4-BE49-F238E27FC236}">
                <a16:creationId xmlns:a16="http://schemas.microsoft.com/office/drawing/2014/main" id="{6BF510DF-E8EC-4CDA-9EEE-740857932868}"/>
              </a:ext>
            </a:extLst>
          </p:cNvPr>
          <p:cNvSpPr txBox="1"/>
          <p:nvPr userDrawn="1"/>
        </p:nvSpPr>
        <p:spPr>
          <a:xfrm>
            <a:off x="340095" y="1061871"/>
            <a:ext cx="11410918" cy="43088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2200" u="none" strike="noStrike" kern="0" cap="none" spc="0" normalizeH="0" baseline="0" noProof="0">
                <a:ln>
                  <a:noFill/>
                </a:ln>
                <a:solidFill>
                  <a:srgbClr val="29324F"/>
                </a:solidFill>
                <a:effectLst/>
                <a:uLnTx/>
                <a:uFillTx/>
                <a:latin typeface="Source Sans Pro" panose="020B0503030403020204" pitchFamily="34" charset="0"/>
                <a:ea typeface="Baskerville" panose="02020502070401020303" pitchFamily="18" charset="0"/>
              </a:rPr>
              <a:t>NAV bidrar til sosial og økonomisk trygghet, og fremmer overgang til arbeid og aktivitet</a:t>
            </a:r>
            <a:endParaRPr kumimoji="0" lang="nb-NO" sz="2200" u="none" strike="noStrike" kern="1200" cap="none" spc="0" normalizeH="0" baseline="0" noProof="0">
              <a:ln>
                <a:noFill/>
              </a:ln>
              <a:solidFill>
                <a:srgbClr val="29324F"/>
              </a:solidFill>
              <a:effectLst/>
              <a:uLnTx/>
              <a:uFillTx/>
              <a:latin typeface="Source Sans Pro" panose="020B0503030403020204" pitchFamily="34" charset="0"/>
              <a:ea typeface="Baskerville" panose="02020502070401020303" pitchFamily="18" charset="0"/>
            </a:endParaRPr>
          </a:p>
        </p:txBody>
      </p:sp>
      <p:grpSp>
        <p:nvGrpSpPr>
          <p:cNvPr id="4" name="Group 1">
            <a:extLst>
              <a:ext uri="{FF2B5EF4-FFF2-40B4-BE49-F238E27FC236}">
                <a16:creationId xmlns:a16="http://schemas.microsoft.com/office/drawing/2014/main" id="{A48F2DD9-0952-49D8-97D3-F245BEB495D5}"/>
              </a:ext>
            </a:extLst>
          </p:cNvPr>
          <p:cNvGrpSpPr/>
          <p:nvPr userDrawn="1"/>
        </p:nvGrpSpPr>
        <p:grpSpPr>
          <a:xfrm>
            <a:off x="335087" y="5884697"/>
            <a:ext cx="7609224" cy="676299"/>
            <a:chOff x="612969" y="2076996"/>
            <a:chExt cx="9721094" cy="864000"/>
          </a:xfrm>
        </p:grpSpPr>
        <p:pic>
          <p:nvPicPr>
            <p:cNvPr id="5" name="Bilde 4" descr="Et bilde som inneholder tekst, vindu&#10;&#10;Automatisk generert beskrivelse">
              <a:extLst>
                <a:ext uri="{FF2B5EF4-FFF2-40B4-BE49-F238E27FC236}">
                  <a16:creationId xmlns:a16="http://schemas.microsoft.com/office/drawing/2014/main" id="{CD69ABBB-F078-41D6-890C-8A00E68548DE}"/>
                </a:ext>
              </a:extLst>
            </p:cNvPr>
            <p:cNvPicPr>
              <a:picLocks noChangeAspect="1"/>
            </p:cNvPicPr>
            <p:nvPr/>
          </p:nvPicPr>
          <p:blipFill>
            <a:blip r:embed="rId2"/>
            <a:stretch>
              <a:fillRect/>
            </a:stretch>
          </p:blipFill>
          <p:spPr>
            <a:xfrm>
              <a:off x="612969" y="2076996"/>
              <a:ext cx="864000" cy="864000"/>
            </a:xfrm>
            <a:prstGeom prst="rect">
              <a:avLst/>
            </a:prstGeom>
          </p:spPr>
        </p:pic>
        <p:pic>
          <p:nvPicPr>
            <p:cNvPr id="6" name="Bilde 5" descr="Et bilde som inneholder tekst&#10;&#10;Automatisk generert beskrivelse">
              <a:extLst>
                <a:ext uri="{FF2B5EF4-FFF2-40B4-BE49-F238E27FC236}">
                  <a16:creationId xmlns:a16="http://schemas.microsoft.com/office/drawing/2014/main" id="{207097EE-B36F-4955-BB44-1547198513CC}"/>
                </a:ext>
              </a:extLst>
            </p:cNvPr>
            <p:cNvPicPr>
              <a:picLocks noChangeAspect="1"/>
            </p:cNvPicPr>
            <p:nvPr/>
          </p:nvPicPr>
          <p:blipFill>
            <a:blip r:embed="rId3"/>
            <a:stretch>
              <a:fillRect/>
            </a:stretch>
          </p:blipFill>
          <p:spPr>
            <a:xfrm>
              <a:off x="1891289" y="2165672"/>
              <a:ext cx="720000" cy="720000"/>
            </a:xfrm>
            <a:prstGeom prst="rect">
              <a:avLst/>
            </a:prstGeom>
          </p:spPr>
        </p:pic>
        <p:pic>
          <p:nvPicPr>
            <p:cNvPr id="7" name="Bilde 6">
              <a:extLst>
                <a:ext uri="{FF2B5EF4-FFF2-40B4-BE49-F238E27FC236}">
                  <a16:creationId xmlns:a16="http://schemas.microsoft.com/office/drawing/2014/main" id="{C67F38B9-A6C6-4AB2-8A5A-CF9F5F8D42CD}"/>
                </a:ext>
              </a:extLst>
            </p:cNvPr>
            <p:cNvPicPr>
              <a:picLocks noChangeAspect="1"/>
            </p:cNvPicPr>
            <p:nvPr/>
          </p:nvPicPr>
          <p:blipFill>
            <a:blip r:embed="rId4"/>
            <a:stretch>
              <a:fillRect/>
            </a:stretch>
          </p:blipFill>
          <p:spPr>
            <a:xfrm>
              <a:off x="5752676" y="2165672"/>
              <a:ext cx="720000" cy="720000"/>
            </a:xfrm>
            <a:prstGeom prst="rect">
              <a:avLst/>
            </a:prstGeom>
          </p:spPr>
        </p:pic>
        <p:pic>
          <p:nvPicPr>
            <p:cNvPr id="8" name="Bilde 7" descr="Et bilde som inneholder pil&#10;&#10;Automatisk generert beskrivelse">
              <a:extLst>
                <a:ext uri="{FF2B5EF4-FFF2-40B4-BE49-F238E27FC236}">
                  <a16:creationId xmlns:a16="http://schemas.microsoft.com/office/drawing/2014/main" id="{5F1D2A93-BF96-4118-AFE1-E397FD33D864}"/>
                </a:ext>
              </a:extLst>
            </p:cNvPr>
            <p:cNvPicPr>
              <a:picLocks noChangeAspect="1"/>
            </p:cNvPicPr>
            <p:nvPr/>
          </p:nvPicPr>
          <p:blipFill>
            <a:blip r:embed="rId5"/>
            <a:stretch>
              <a:fillRect/>
            </a:stretch>
          </p:blipFill>
          <p:spPr>
            <a:xfrm>
              <a:off x="3178418" y="2165672"/>
              <a:ext cx="720000" cy="720000"/>
            </a:xfrm>
            <a:prstGeom prst="rect">
              <a:avLst/>
            </a:prstGeom>
          </p:spPr>
        </p:pic>
        <p:pic>
          <p:nvPicPr>
            <p:cNvPr id="9" name="Bilde 8">
              <a:extLst>
                <a:ext uri="{FF2B5EF4-FFF2-40B4-BE49-F238E27FC236}">
                  <a16:creationId xmlns:a16="http://schemas.microsoft.com/office/drawing/2014/main" id="{E85DE281-0D87-4AC1-8EF9-A87D694000BF}"/>
                </a:ext>
              </a:extLst>
            </p:cNvPr>
            <p:cNvPicPr>
              <a:picLocks noChangeAspect="1"/>
            </p:cNvPicPr>
            <p:nvPr/>
          </p:nvPicPr>
          <p:blipFill>
            <a:blip r:embed="rId6"/>
            <a:stretch>
              <a:fillRect/>
            </a:stretch>
          </p:blipFill>
          <p:spPr>
            <a:xfrm>
              <a:off x="4465547" y="2165672"/>
              <a:ext cx="720000" cy="720000"/>
            </a:xfrm>
            <a:prstGeom prst="rect">
              <a:avLst/>
            </a:prstGeom>
          </p:spPr>
        </p:pic>
        <p:pic>
          <p:nvPicPr>
            <p:cNvPr id="10" name="Bilde 9">
              <a:extLst>
                <a:ext uri="{FF2B5EF4-FFF2-40B4-BE49-F238E27FC236}">
                  <a16:creationId xmlns:a16="http://schemas.microsoft.com/office/drawing/2014/main" id="{083F46B9-2FD8-454B-AF94-3304D596B8D9}"/>
                </a:ext>
              </a:extLst>
            </p:cNvPr>
            <p:cNvPicPr>
              <a:picLocks noChangeAspect="1"/>
            </p:cNvPicPr>
            <p:nvPr/>
          </p:nvPicPr>
          <p:blipFill>
            <a:blip r:embed="rId7"/>
            <a:stretch>
              <a:fillRect/>
            </a:stretch>
          </p:blipFill>
          <p:spPr>
            <a:xfrm>
              <a:off x="9614063" y="2165672"/>
              <a:ext cx="720000" cy="720000"/>
            </a:xfrm>
            <a:prstGeom prst="rect">
              <a:avLst/>
            </a:prstGeom>
          </p:spPr>
        </p:pic>
        <p:pic>
          <p:nvPicPr>
            <p:cNvPr id="11" name="Bilde 10" descr="Et bilde som inneholder tekst, utklipp, vektorgrafikk, skilt&#10;&#10;Automatisk generert beskrivelse">
              <a:extLst>
                <a:ext uri="{FF2B5EF4-FFF2-40B4-BE49-F238E27FC236}">
                  <a16:creationId xmlns:a16="http://schemas.microsoft.com/office/drawing/2014/main" id="{C23E16E5-1AA3-4BB2-8945-EBCCDF2EA1D0}"/>
                </a:ext>
              </a:extLst>
            </p:cNvPr>
            <p:cNvPicPr>
              <a:picLocks noChangeAspect="1"/>
            </p:cNvPicPr>
            <p:nvPr/>
          </p:nvPicPr>
          <p:blipFill>
            <a:blip r:embed="rId8"/>
            <a:stretch>
              <a:fillRect/>
            </a:stretch>
          </p:blipFill>
          <p:spPr>
            <a:xfrm>
              <a:off x="7039805" y="2165672"/>
              <a:ext cx="720000" cy="720000"/>
            </a:xfrm>
            <a:prstGeom prst="rect">
              <a:avLst/>
            </a:prstGeom>
          </p:spPr>
        </p:pic>
        <p:pic>
          <p:nvPicPr>
            <p:cNvPr id="12" name="Bilde 11" descr="Et bilde som inneholder tekst&#10;&#10;Automatisk generert beskrivelse">
              <a:extLst>
                <a:ext uri="{FF2B5EF4-FFF2-40B4-BE49-F238E27FC236}">
                  <a16:creationId xmlns:a16="http://schemas.microsoft.com/office/drawing/2014/main" id="{86433AA8-CFA6-4259-9A5B-18AC43716258}"/>
                </a:ext>
              </a:extLst>
            </p:cNvPr>
            <p:cNvPicPr>
              <a:picLocks noChangeAspect="1"/>
            </p:cNvPicPr>
            <p:nvPr/>
          </p:nvPicPr>
          <p:blipFill>
            <a:blip r:embed="rId9"/>
            <a:stretch>
              <a:fillRect/>
            </a:stretch>
          </p:blipFill>
          <p:spPr>
            <a:xfrm>
              <a:off x="8326934" y="2165672"/>
              <a:ext cx="720000" cy="720000"/>
            </a:xfrm>
            <a:prstGeom prst="rect">
              <a:avLst/>
            </a:prstGeom>
          </p:spPr>
        </p:pic>
      </p:grpSp>
      <p:pic>
        <p:nvPicPr>
          <p:cNvPr id="13" name="Picture 4">
            <a:extLst>
              <a:ext uri="{FF2B5EF4-FFF2-40B4-BE49-F238E27FC236}">
                <a16:creationId xmlns:a16="http://schemas.microsoft.com/office/drawing/2014/main" id="{6A626887-746D-468E-A7B2-E7D1BD4E96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07159" y="5636144"/>
            <a:ext cx="1798513" cy="881547"/>
          </a:xfrm>
          <a:prstGeom prst="rect">
            <a:avLst/>
          </a:prstGeom>
        </p:spPr>
      </p:pic>
      <p:pic>
        <p:nvPicPr>
          <p:cNvPr id="14" name="Picture 5" descr="A picture containing person&#10;&#10;Description automatically generated">
            <a:extLst>
              <a:ext uri="{FF2B5EF4-FFF2-40B4-BE49-F238E27FC236}">
                <a16:creationId xmlns:a16="http://schemas.microsoft.com/office/drawing/2014/main" id="{25F17EDC-90D9-436A-8977-2098EAD9EC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40095" y="1751590"/>
            <a:ext cx="3657600" cy="2057400"/>
          </a:xfrm>
          <a:prstGeom prst="roundRect">
            <a:avLst/>
          </a:prstGeom>
          <a:scene3d>
            <a:camera prst="orthographicFront"/>
            <a:lightRig rig="threePt" dir="t"/>
          </a:scene3d>
          <a:sp3d>
            <a:bevelT w="0" h="0"/>
          </a:sp3d>
        </p:spPr>
      </p:pic>
      <p:pic>
        <p:nvPicPr>
          <p:cNvPr id="15" name="Picture 5">
            <a:extLst>
              <a:ext uri="{FF2B5EF4-FFF2-40B4-BE49-F238E27FC236}">
                <a16:creationId xmlns:a16="http://schemas.microsoft.com/office/drawing/2014/main" id="{98659D8A-A1B2-46F5-88D0-85BEA80084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4259227" y="1761554"/>
            <a:ext cx="3657600" cy="2057400"/>
          </a:xfrm>
          <a:prstGeom prst="roundRect">
            <a:avLst/>
          </a:prstGeom>
          <a:scene3d>
            <a:camera prst="orthographicFront"/>
            <a:lightRig rig="threePt" dir="t"/>
          </a:scene3d>
          <a:sp3d>
            <a:bevelT w="0" h="0"/>
          </a:sp3d>
        </p:spPr>
      </p:pic>
      <p:pic>
        <p:nvPicPr>
          <p:cNvPr id="16" name="Picture 5">
            <a:extLst>
              <a:ext uri="{FF2B5EF4-FFF2-40B4-BE49-F238E27FC236}">
                <a16:creationId xmlns:a16="http://schemas.microsoft.com/office/drawing/2014/main" id="{C3C86063-92DD-48D5-964F-81169F927E8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8178359" y="1751590"/>
            <a:ext cx="3657600" cy="2057400"/>
          </a:xfrm>
          <a:prstGeom prst="roundRect">
            <a:avLst/>
          </a:prstGeom>
          <a:scene3d>
            <a:camera prst="orthographicFront"/>
            <a:lightRig rig="threePt" dir="t"/>
          </a:scene3d>
          <a:sp3d>
            <a:bevelT w="0" h="0"/>
          </a:sp3d>
        </p:spPr>
      </p:pic>
      <p:sp>
        <p:nvSpPr>
          <p:cNvPr id="17" name="Rounded Rectangle 13">
            <a:extLst>
              <a:ext uri="{FF2B5EF4-FFF2-40B4-BE49-F238E27FC236}">
                <a16:creationId xmlns:a16="http://schemas.microsoft.com/office/drawing/2014/main" id="{B3038B83-30AA-46E0-8E53-23E8094E26E5}"/>
              </a:ext>
            </a:extLst>
          </p:cNvPr>
          <p:cNvSpPr/>
          <p:nvPr userDrawn="1"/>
        </p:nvSpPr>
        <p:spPr>
          <a:xfrm>
            <a:off x="364272" y="2063872"/>
            <a:ext cx="1736904" cy="15027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a:ln>
                  <a:noFill/>
                </a:ln>
                <a:solidFill>
                  <a:srgbClr val="29324F"/>
                </a:solidFill>
                <a:effectLst/>
                <a:uLnTx/>
                <a:uFillTx/>
                <a:latin typeface="Source Sans Pro"/>
                <a:ea typeface="+mn-ea"/>
                <a:cs typeface="+mn-cs"/>
              </a:rPr>
              <a:t>Vi mobiliserer arbeidskraft i et arbeidsliv i omstilling</a:t>
            </a:r>
          </a:p>
        </p:txBody>
      </p:sp>
      <p:sp>
        <p:nvSpPr>
          <p:cNvPr id="18" name="Rounded Rectangle 13">
            <a:extLst>
              <a:ext uri="{FF2B5EF4-FFF2-40B4-BE49-F238E27FC236}">
                <a16:creationId xmlns:a16="http://schemas.microsoft.com/office/drawing/2014/main" id="{43EAAA75-7EDF-4DF2-8EA8-BC8404E36B74}"/>
              </a:ext>
            </a:extLst>
          </p:cNvPr>
          <p:cNvSpPr/>
          <p:nvPr userDrawn="1"/>
        </p:nvSpPr>
        <p:spPr>
          <a:xfrm>
            <a:off x="4260953" y="2104696"/>
            <a:ext cx="1728000" cy="15027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a:ln>
                  <a:noFill/>
                </a:ln>
                <a:solidFill>
                  <a:srgbClr val="29324F"/>
                </a:solidFill>
                <a:effectLst/>
                <a:uLnTx/>
                <a:uFillTx/>
                <a:latin typeface="Source Sans Pro"/>
                <a:ea typeface="+mn-ea"/>
                <a:cs typeface="+mn-cs"/>
              </a:rPr>
              <a:t>Alle får pengene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a:ln>
                  <a:noFill/>
                </a:ln>
                <a:solidFill>
                  <a:srgbClr val="29324F"/>
                </a:solidFill>
                <a:effectLst/>
                <a:uLnTx/>
                <a:uFillTx/>
                <a:latin typeface="Source Sans Pro"/>
                <a:ea typeface="+mn-ea"/>
                <a:cs typeface="+mn-cs"/>
              </a:rPr>
              <a:t>de har krav på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a:ln>
                  <a:noFill/>
                </a:ln>
                <a:solidFill>
                  <a:srgbClr val="29324F"/>
                </a:solidFill>
                <a:effectLst/>
                <a:uLnTx/>
                <a:uFillTx/>
                <a:latin typeface="Source Sans Pro"/>
                <a:ea typeface="+mn-ea"/>
                <a:cs typeface="+mn-cs"/>
              </a:rPr>
              <a:t>– enkelt og forutsigbart</a:t>
            </a:r>
          </a:p>
        </p:txBody>
      </p:sp>
      <p:sp>
        <p:nvSpPr>
          <p:cNvPr id="19" name="Rounded Rectangle 13">
            <a:extLst>
              <a:ext uri="{FF2B5EF4-FFF2-40B4-BE49-F238E27FC236}">
                <a16:creationId xmlns:a16="http://schemas.microsoft.com/office/drawing/2014/main" id="{60FCD5C7-B5FA-4C4C-8F54-2555BA7EF15C}"/>
              </a:ext>
            </a:extLst>
          </p:cNvPr>
          <p:cNvSpPr/>
          <p:nvPr userDrawn="1"/>
        </p:nvSpPr>
        <p:spPr>
          <a:xfrm>
            <a:off x="8198283" y="2104697"/>
            <a:ext cx="1764000" cy="15027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lvl="0" algn="ctr">
              <a:defRPr/>
            </a:pPr>
            <a:r>
              <a:rPr lang="nb-NO" b="1">
                <a:solidFill>
                  <a:srgbClr val="29324F"/>
                </a:solidFill>
                <a:latin typeface="Source Sans Pro" panose="020B0503030403020204" pitchFamily="34" charset="0"/>
                <a:ea typeface="Source Sans Pro" panose="020B0503030403020204" pitchFamily="34" charset="0"/>
                <a:cs typeface="Arial" panose="020B0604020202020204" pitchFamily="34" charset="0"/>
              </a:rPr>
              <a:t>Sammen finner vi løsninger med dem som trenger det mest</a:t>
            </a:r>
            <a:endParaRPr kumimoji="0" lang="nb-NO" b="1" i="0" u="none" strike="noStrike" kern="1200" cap="none" spc="0" normalizeH="0" baseline="0" noProof="0">
              <a:ln>
                <a:noFill/>
              </a:ln>
              <a:solidFill>
                <a:srgbClr val="29324F"/>
              </a:solidFill>
              <a:effectLst/>
              <a:uLnTx/>
              <a:uFillTx/>
              <a:latin typeface="Source Sans Pro"/>
              <a:ea typeface="+mn-ea"/>
              <a:cs typeface="+mn-cs"/>
            </a:endParaRPr>
          </a:p>
        </p:txBody>
      </p:sp>
      <p:pic>
        <p:nvPicPr>
          <p:cNvPr id="20" name="Picture 4" descr="A picture containing person, indoor, person&#10;&#10;Description automatically generated">
            <a:extLst>
              <a:ext uri="{FF2B5EF4-FFF2-40B4-BE49-F238E27FC236}">
                <a16:creationId xmlns:a16="http://schemas.microsoft.com/office/drawing/2014/main" id="{227770FC-7FE3-4FDF-8FEB-152AA350858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0863" b="61849"/>
          <a:stretch/>
        </p:blipFill>
        <p:spPr>
          <a:xfrm flipH="1">
            <a:off x="1755052" y="4149758"/>
            <a:ext cx="8681895" cy="1334356"/>
          </a:xfrm>
          <a:prstGeom prst="roundRect">
            <a:avLst/>
          </a:prstGeom>
        </p:spPr>
      </p:pic>
      <p:sp>
        <p:nvSpPr>
          <p:cNvPr id="21" name="Rounded Rectangle 40">
            <a:extLst>
              <a:ext uri="{FF2B5EF4-FFF2-40B4-BE49-F238E27FC236}">
                <a16:creationId xmlns:a16="http://schemas.microsoft.com/office/drawing/2014/main" id="{9319C225-E64E-4CB5-8729-581FC88B2CB6}"/>
              </a:ext>
            </a:extLst>
          </p:cNvPr>
          <p:cNvSpPr/>
          <p:nvPr userDrawn="1"/>
        </p:nvSpPr>
        <p:spPr>
          <a:xfrm>
            <a:off x="5791861" y="4316608"/>
            <a:ext cx="4354332" cy="10745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a:solidFill>
                  <a:srgbClr val="29324F"/>
                </a:solidFill>
                <a:latin typeface="Source Sans Pro" panose="020B0503030403020204" pitchFamily="34" charset="0"/>
                <a:ea typeface="Source Sans Pro" panose="020B0503030403020204" pitchFamily="34" charset="0"/>
                <a:cs typeface="Arial" panose="020B0604020202020204" pitchFamily="34" charset="0"/>
              </a:rPr>
              <a:t>Sammen løser vi samfunnsoppdraget</a:t>
            </a:r>
          </a:p>
        </p:txBody>
      </p:sp>
    </p:spTree>
    <p:extLst>
      <p:ext uri="{BB962C8B-B14F-4D97-AF65-F5344CB8AC3E}">
        <p14:creationId xmlns:p14="http://schemas.microsoft.com/office/powerpoint/2010/main" val="380615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dirty="0"/>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tx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6" name="Grafikk 5">
            <a:extLst>
              <a:ext uri="{FF2B5EF4-FFF2-40B4-BE49-F238E27FC236}">
                <a16:creationId xmlns:a16="http://schemas.microsoft.com/office/drawing/2014/main" id="{AF31CECD-F77C-234C-B70C-F9DF775D63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dirty="0"/>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dirty="0"/>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dirty="0"/>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dirty="0"/>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endParaRPr lang="nb-NO" dirty="0"/>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dirty="0"/>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dirty="0"/>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dirty="0"/>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dirty="0">
                <a:solidFill>
                  <a:schemeClr val="accent1"/>
                </a:solidFill>
                <a:latin typeface="Arial" panose="020B0604020202020204" pitchFamily="34" charset="0"/>
                <a:ea typeface="Segoe UI" charset="0"/>
                <a:cs typeface="Arial" panose="020B0604020202020204" pitchFamily="34" charset="0"/>
              </a:rPr>
              <a:t>//</a:t>
            </a:r>
            <a:r>
              <a:rPr lang="nb-NO" sz="800" dirty="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dirty="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 id="2147483675" r:id="rId18"/>
    <p:sldLayoutId id="2147483676" r:id="rId19"/>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33D1316-2A36-EC34-8F87-38C9F691581D}"/>
              </a:ext>
            </a:extLst>
          </p:cNvPr>
          <p:cNvSpPr>
            <a:spLocks noGrp="1"/>
          </p:cNvSpPr>
          <p:nvPr>
            <p:ph type="ctrTitle"/>
          </p:nvPr>
        </p:nvSpPr>
        <p:spPr>
          <a:xfrm>
            <a:off x="525314" y="2684746"/>
            <a:ext cx="6551347" cy="1396431"/>
          </a:xfrm>
        </p:spPr>
        <p:txBody>
          <a:bodyPr/>
          <a:lstStyle/>
          <a:p>
            <a:r>
              <a:rPr lang="en-US" dirty="0" err="1"/>
              <a:t>Forventninger</a:t>
            </a:r>
            <a:r>
              <a:rPr lang="en-US" dirty="0"/>
              <a:t> </a:t>
            </a:r>
            <a:r>
              <a:rPr lang="en-US" dirty="0" err="1"/>
              <a:t>til</a:t>
            </a:r>
            <a:r>
              <a:rPr lang="en-US" dirty="0"/>
              <a:t> Nav </a:t>
            </a:r>
            <a:r>
              <a:rPr lang="en-US" dirty="0" err="1"/>
              <a:t>i</a:t>
            </a:r>
            <a:r>
              <a:rPr lang="en-US" dirty="0"/>
              <a:t> 2026:</a:t>
            </a:r>
          </a:p>
        </p:txBody>
      </p:sp>
      <p:sp>
        <p:nvSpPr>
          <p:cNvPr id="15" name="Text Placeholder 4">
            <a:extLst>
              <a:ext uri="{FF2B5EF4-FFF2-40B4-BE49-F238E27FC236}">
                <a16:creationId xmlns:a16="http://schemas.microsoft.com/office/drawing/2014/main" id="{2C3A30CE-C49B-101F-9713-185530058888}"/>
              </a:ext>
            </a:extLst>
          </p:cNvPr>
          <p:cNvSpPr>
            <a:spLocks noGrp="1"/>
          </p:cNvSpPr>
          <p:nvPr>
            <p:ph type="body" sz="quarter" idx="12"/>
          </p:nvPr>
        </p:nvSpPr>
        <p:spPr>
          <a:xfrm>
            <a:off x="525314" y="6193407"/>
            <a:ext cx="5062686" cy="431800"/>
          </a:xfrm>
        </p:spPr>
        <p:txBody>
          <a:bodyPr/>
          <a:lstStyle/>
          <a:p>
            <a:r>
              <a:rPr lang="en-US" dirty="0"/>
              <a:t>11.02.26//cathrine.stavnes@nav.no</a:t>
            </a:r>
          </a:p>
        </p:txBody>
      </p:sp>
      <p:pic>
        <p:nvPicPr>
          <p:cNvPr id="20" name="Plassholder for bilde 19" descr="Kompass og kart">
            <a:extLst>
              <a:ext uri="{FF2B5EF4-FFF2-40B4-BE49-F238E27FC236}">
                <a16:creationId xmlns:a16="http://schemas.microsoft.com/office/drawing/2014/main" id="{9CC62741-A834-91F6-4054-9C989B985761}"/>
              </a:ext>
            </a:extLst>
          </p:cNvPr>
          <p:cNvPicPr>
            <a:picLocks noGrp="1" noChangeAspect="1"/>
          </p:cNvPicPr>
          <p:nvPr>
            <p:ph type="pic" sz="quarter" idx="11"/>
          </p:nvPr>
        </p:nvPicPr>
        <p:blipFill>
          <a:blip r:embed="rId2"/>
          <a:srcRect l="30297" r="30297"/>
          <a:stretch>
            <a:fillRect/>
          </a:stretch>
        </p:blipFill>
        <p:spPr/>
      </p:pic>
    </p:spTree>
    <p:extLst>
      <p:ext uri="{BB962C8B-B14F-4D97-AF65-F5344CB8AC3E}">
        <p14:creationId xmlns:p14="http://schemas.microsoft.com/office/powerpoint/2010/main" val="190597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Line 16"/>
          <p:cNvCxnSpPr/>
          <p:nvPr/>
        </p:nvCxnSpPr>
        <p:spPr bwMode="auto">
          <a:xfrm>
            <a:off x="5754370" y="152082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Line 20"/>
          <p:cNvCxnSpPr/>
          <p:nvPr/>
        </p:nvCxnSpPr>
        <p:spPr bwMode="auto">
          <a:xfrm>
            <a:off x="3134995" y="2268984"/>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21"/>
          <p:cNvSpPr txBox="1">
            <a:spLocks noChangeArrowheads="1"/>
          </p:cNvSpPr>
          <p:nvPr/>
        </p:nvSpPr>
        <p:spPr bwMode="auto">
          <a:xfrm>
            <a:off x="1785621" y="318771"/>
            <a:ext cx="11525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ts val="54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Times New Roman"/>
                <a:ea typeface="Times New Roman"/>
                <a:cs typeface="+mn-cs"/>
              </a:rPr>
              <a:t> </a:t>
            </a:r>
          </a:p>
        </p:txBody>
      </p:sp>
      <p:sp>
        <p:nvSpPr>
          <p:cNvPr id="67" name="Rectangle 6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AutoShape 6"/>
          <p:cNvSpPr>
            <a:spLocks noChangeArrowheads="1"/>
          </p:cNvSpPr>
          <p:nvPr/>
        </p:nvSpPr>
        <p:spPr bwMode="auto">
          <a:xfrm>
            <a:off x="1559497" y="2060848"/>
            <a:ext cx="802386" cy="360040"/>
          </a:xfrm>
          <a:prstGeom prst="roundRect">
            <a:avLst>
              <a:gd name="adj" fmla="val 16667"/>
            </a:avLst>
          </a:prstGeom>
          <a:solidFill>
            <a:schemeClr val="bg1">
              <a:lumMod val="85000"/>
            </a:schemeClr>
          </a:solidFill>
          <a:ln w="9525">
            <a:solidFill>
              <a:schemeClr val="tx1"/>
            </a:solidFill>
            <a:round/>
            <a:headEnd/>
            <a:tailEnd/>
          </a:ln>
          <a:effectLst/>
        </p:spPr>
        <p:txBody>
          <a:bodyPr wrap="non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TO</a:t>
            </a:r>
            <a:endParaRPr kumimoji="0" lang="nb-NO" sz="1000" b="0" i="0" u="none" strike="noStrike" kern="1200" cap="none" spc="0" normalizeH="0" baseline="0" noProof="0" dirty="0">
              <a:ln>
                <a:noFill/>
              </a:ln>
              <a:solidFill>
                <a:srgbClr val="000000"/>
              </a:solidFill>
              <a:effectLst/>
              <a:uLnTx/>
              <a:uFillTx/>
              <a:latin typeface="Times New Roman"/>
              <a:ea typeface="Times New Roman"/>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Vesterålen</a:t>
            </a:r>
            <a:endParaRPr kumimoji="0" lang="nb-NO" sz="10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76" name="AutoShape 55"/>
          <p:cNvSpPr>
            <a:spLocks noChangeArrowheads="1"/>
          </p:cNvSpPr>
          <p:nvPr/>
        </p:nvSpPr>
        <p:spPr bwMode="auto">
          <a:xfrm>
            <a:off x="3208453" y="2107219"/>
            <a:ext cx="777702" cy="284895"/>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Lødingen</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77" name="AutoShape 62"/>
          <p:cNvSpPr>
            <a:spLocks noChangeArrowheads="1"/>
          </p:cNvSpPr>
          <p:nvPr/>
        </p:nvSpPr>
        <p:spPr bwMode="auto">
          <a:xfrm>
            <a:off x="6024180" y="2141790"/>
            <a:ext cx="655836" cy="252128"/>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Andøy</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78" name="AutoShape 63"/>
          <p:cNvSpPr>
            <a:spLocks noChangeArrowheads="1"/>
          </p:cNvSpPr>
          <p:nvPr/>
        </p:nvSpPr>
        <p:spPr bwMode="auto">
          <a:xfrm>
            <a:off x="2424460" y="2110433"/>
            <a:ext cx="739753" cy="261599"/>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Sortland</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79" name="AutoShape 64"/>
          <p:cNvSpPr>
            <a:spLocks noChangeArrowheads="1"/>
          </p:cNvSpPr>
          <p:nvPr/>
        </p:nvSpPr>
        <p:spPr bwMode="auto">
          <a:xfrm>
            <a:off x="5284519" y="2139293"/>
            <a:ext cx="705010" cy="252128"/>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Øksnes</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80" name="AutoShape 65"/>
          <p:cNvSpPr>
            <a:spLocks noChangeArrowheads="1"/>
          </p:cNvSpPr>
          <p:nvPr/>
        </p:nvSpPr>
        <p:spPr bwMode="auto">
          <a:xfrm>
            <a:off x="4016441" y="2115196"/>
            <a:ext cx="508847" cy="276225"/>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Bø</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81" name="AutoShape 66"/>
          <p:cNvSpPr>
            <a:spLocks noChangeArrowheads="1"/>
          </p:cNvSpPr>
          <p:nvPr/>
        </p:nvSpPr>
        <p:spPr bwMode="auto">
          <a:xfrm>
            <a:off x="4567899" y="2130753"/>
            <a:ext cx="674009" cy="269255"/>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Hadsel</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cxnSp>
        <p:nvCxnSpPr>
          <p:cNvPr id="82" name="Line 20"/>
          <p:cNvCxnSpPr/>
          <p:nvPr/>
        </p:nvCxnSpPr>
        <p:spPr bwMode="auto">
          <a:xfrm>
            <a:off x="3177097" y="40411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AutoShape 61"/>
          <p:cNvSpPr>
            <a:spLocks noChangeArrowheads="1"/>
          </p:cNvSpPr>
          <p:nvPr/>
        </p:nvSpPr>
        <p:spPr bwMode="auto">
          <a:xfrm>
            <a:off x="4021217" y="2594793"/>
            <a:ext cx="824901" cy="290863"/>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Moskenes</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84" name="AutoShape 67"/>
          <p:cNvSpPr>
            <a:spLocks noChangeArrowheads="1"/>
          </p:cNvSpPr>
          <p:nvPr/>
        </p:nvSpPr>
        <p:spPr bwMode="auto">
          <a:xfrm>
            <a:off x="4854200" y="2609422"/>
            <a:ext cx="705825" cy="28575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Vågan</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85" name="AutoShape 69"/>
          <p:cNvSpPr>
            <a:spLocks noChangeArrowheads="1"/>
          </p:cNvSpPr>
          <p:nvPr/>
        </p:nvSpPr>
        <p:spPr bwMode="auto">
          <a:xfrm>
            <a:off x="3267465" y="2605634"/>
            <a:ext cx="760993" cy="288032"/>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Flakstad</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86" name="AutoShape 70"/>
          <p:cNvSpPr>
            <a:spLocks noChangeArrowheads="1"/>
          </p:cNvSpPr>
          <p:nvPr/>
        </p:nvSpPr>
        <p:spPr bwMode="auto">
          <a:xfrm>
            <a:off x="2456868" y="2606327"/>
            <a:ext cx="820229" cy="288032"/>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Vestvågøy</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87" name="AutoShape 6"/>
          <p:cNvSpPr>
            <a:spLocks noChangeArrowheads="1"/>
          </p:cNvSpPr>
          <p:nvPr/>
        </p:nvSpPr>
        <p:spPr bwMode="auto">
          <a:xfrm>
            <a:off x="1559497" y="2606326"/>
            <a:ext cx="802386" cy="288032"/>
          </a:xfrm>
          <a:prstGeom prst="roundRect">
            <a:avLst>
              <a:gd name="adj" fmla="val 16667"/>
            </a:avLst>
          </a:prstGeom>
          <a:solidFill>
            <a:schemeClr val="accent4"/>
          </a:solidFill>
          <a:ln w="9525">
            <a:solidFill>
              <a:schemeClr val="tx1"/>
            </a:solidFill>
            <a:round/>
            <a:headEnd/>
            <a:tailEnd/>
          </a:ln>
          <a:effectLst/>
        </p:spPr>
        <p:txBody>
          <a:bodyPr wrap="non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Nav</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Lofoten</a:t>
            </a:r>
          </a:p>
        </p:txBody>
      </p:sp>
      <p:sp>
        <p:nvSpPr>
          <p:cNvPr id="88" name="AutoShape 29"/>
          <p:cNvSpPr>
            <a:spLocks noChangeArrowheads="1"/>
          </p:cNvSpPr>
          <p:nvPr/>
        </p:nvSpPr>
        <p:spPr bwMode="auto">
          <a:xfrm>
            <a:off x="2439213" y="3113049"/>
            <a:ext cx="632452" cy="213357"/>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Narvik</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90" name="AutoShape 54"/>
          <p:cNvSpPr>
            <a:spLocks noChangeArrowheads="1"/>
          </p:cNvSpPr>
          <p:nvPr/>
        </p:nvSpPr>
        <p:spPr bwMode="auto">
          <a:xfrm>
            <a:off x="3073072" y="3094043"/>
            <a:ext cx="698857" cy="248567"/>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 Evenes </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92" name="AutoShape 6"/>
          <p:cNvSpPr>
            <a:spLocks noChangeArrowheads="1"/>
          </p:cNvSpPr>
          <p:nvPr/>
        </p:nvSpPr>
        <p:spPr bwMode="auto">
          <a:xfrm>
            <a:off x="1559497" y="3038375"/>
            <a:ext cx="802386" cy="360039"/>
          </a:xfrm>
          <a:prstGeom prst="roundRect">
            <a:avLst>
              <a:gd name="adj" fmla="val 16667"/>
            </a:avLst>
          </a:prstGeom>
          <a:solidFill>
            <a:schemeClr val="accent4"/>
          </a:solidFill>
          <a:ln w="9525">
            <a:solidFill>
              <a:schemeClr val="tx1"/>
            </a:solidFill>
            <a:round/>
            <a:headEnd/>
            <a:tailEnd/>
          </a:ln>
          <a:effectLst/>
        </p:spPr>
        <p:txBody>
          <a:bodyPr wrap="squar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Nav Narvik</a:t>
            </a:r>
            <a:endParaRPr kumimoji="0" lang="nb-NO" sz="1000" b="1" i="0" u="none" strike="noStrike" kern="1200" cap="none" spc="0" normalizeH="0" baseline="0" noProof="0" dirty="0">
              <a:ln>
                <a:noFill/>
              </a:ln>
              <a:solidFill>
                <a:srgbClr val="000000"/>
              </a:solidFill>
              <a:effectLst/>
              <a:uLnTx/>
              <a:uFillTx/>
              <a:latin typeface="Times New Roman"/>
              <a:ea typeface="Times New Roman"/>
              <a:cs typeface="+mn-cs"/>
            </a:endParaRPr>
          </a:p>
        </p:txBody>
      </p:sp>
      <p:cxnSp>
        <p:nvCxnSpPr>
          <p:cNvPr id="93" name="Line 16"/>
          <p:cNvCxnSpPr/>
          <p:nvPr/>
        </p:nvCxnSpPr>
        <p:spPr bwMode="auto">
          <a:xfrm>
            <a:off x="6078358" y="382364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AutoShape 49"/>
          <p:cNvSpPr>
            <a:spLocks noChangeArrowheads="1"/>
          </p:cNvSpPr>
          <p:nvPr/>
        </p:nvSpPr>
        <p:spPr bwMode="auto">
          <a:xfrm>
            <a:off x="3133354" y="3516707"/>
            <a:ext cx="638574" cy="24765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Saltdal</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95" name="AutoShape 57"/>
          <p:cNvSpPr>
            <a:spLocks noChangeArrowheads="1"/>
          </p:cNvSpPr>
          <p:nvPr/>
        </p:nvSpPr>
        <p:spPr bwMode="auto">
          <a:xfrm>
            <a:off x="4533729" y="3512911"/>
            <a:ext cx="742347" cy="255782"/>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Sørfold</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96" name="AutoShape 58"/>
          <p:cNvSpPr>
            <a:spLocks noChangeArrowheads="1"/>
          </p:cNvSpPr>
          <p:nvPr/>
        </p:nvSpPr>
        <p:spPr bwMode="auto">
          <a:xfrm>
            <a:off x="2439213" y="3497657"/>
            <a:ext cx="695161" cy="26670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Fauske</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97" name="AutoShape 60"/>
          <p:cNvSpPr>
            <a:spLocks noChangeArrowheads="1"/>
          </p:cNvSpPr>
          <p:nvPr/>
        </p:nvSpPr>
        <p:spPr bwMode="auto">
          <a:xfrm>
            <a:off x="3766797" y="3512911"/>
            <a:ext cx="774812" cy="257175"/>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Hamarøy</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98" name="AutoShape 6"/>
          <p:cNvSpPr>
            <a:spLocks noChangeArrowheads="1"/>
          </p:cNvSpPr>
          <p:nvPr/>
        </p:nvSpPr>
        <p:spPr bwMode="auto">
          <a:xfrm>
            <a:off x="1571586" y="3497657"/>
            <a:ext cx="790297" cy="404812"/>
          </a:xfrm>
          <a:prstGeom prst="roundRect">
            <a:avLst>
              <a:gd name="adj" fmla="val 16667"/>
            </a:avLst>
          </a:prstGeom>
          <a:solidFill>
            <a:schemeClr val="accent4"/>
          </a:solidFill>
          <a:ln w="9525">
            <a:solidFill>
              <a:schemeClr val="tx1"/>
            </a:solidFill>
            <a:round/>
            <a:headEnd/>
            <a:tailEnd/>
          </a:ln>
          <a:effectLst/>
        </p:spPr>
        <p:txBody>
          <a:bodyPr wrap="non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Nav</a:t>
            </a:r>
            <a:endParaRPr kumimoji="0" lang="nb-NO" sz="1000" b="0" i="0" u="none" strike="noStrike" kern="1200" cap="none" spc="0" normalizeH="0" baseline="0" noProof="0" dirty="0">
              <a:ln>
                <a:noFill/>
              </a:ln>
              <a:solidFill>
                <a:srgbClr val="000000"/>
              </a:solidFill>
              <a:effectLst/>
              <a:uLnTx/>
              <a:uFillTx/>
              <a:latin typeface="Times New Roman"/>
              <a:ea typeface="Times New Roman"/>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Indre Salten</a:t>
            </a:r>
            <a:endParaRPr kumimoji="0" lang="nb-NO" sz="10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99" name="AutoShape 41"/>
          <p:cNvSpPr>
            <a:spLocks noChangeArrowheads="1"/>
          </p:cNvSpPr>
          <p:nvPr/>
        </p:nvSpPr>
        <p:spPr bwMode="auto">
          <a:xfrm>
            <a:off x="2428964" y="4015656"/>
            <a:ext cx="629978" cy="240409"/>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Bodø</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00" name="AutoShape 42"/>
          <p:cNvSpPr>
            <a:spLocks noChangeArrowheads="1"/>
          </p:cNvSpPr>
          <p:nvPr/>
        </p:nvSpPr>
        <p:spPr bwMode="auto">
          <a:xfrm>
            <a:off x="2434210" y="4286001"/>
            <a:ext cx="2107400" cy="232889"/>
          </a:xfrm>
          <a:prstGeom prst="roundRect">
            <a:avLst>
              <a:gd name="adj" fmla="val 16667"/>
            </a:avLst>
          </a:prstGeom>
          <a:solidFill>
            <a:schemeClr val="accent4"/>
          </a:solidFill>
          <a:ln w="9525">
            <a:solidFill>
              <a:schemeClr val="tx1"/>
            </a:solidFill>
            <a:round/>
            <a:headEnd/>
            <a:tailEnd/>
          </a:ln>
          <a:effec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Sør-Salten; Meløy, Gildeskål og Rødøy</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03" name="AutoShape 48"/>
          <p:cNvSpPr>
            <a:spLocks noChangeArrowheads="1"/>
          </p:cNvSpPr>
          <p:nvPr/>
        </p:nvSpPr>
        <p:spPr bwMode="auto">
          <a:xfrm>
            <a:off x="5249600" y="3513368"/>
            <a:ext cx="636788" cy="263373"/>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Beiarn</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04" name="AutoShape 52"/>
          <p:cNvSpPr>
            <a:spLocks noChangeArrowheads="1"/>
          </p:cNvSpPr>
          <p:nvPr/>
        </p:nvSpPr>
        <p:spPr bwMode="auto">
          <a:xfrm>
            <a:off x="3670740" y="4014158"/>
            <a:ext cx="526174" cy="240409"/>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Røst</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05" name="AutoShape 59"/>
          <p:cNvSpPr>
            <a:spLocks noChangeArrowheads="1"/>
          </p:cNvSpPr>
          <p:nvPr/>
        </p:nvSpPr>
        <p:spPr bwMode="auto">
          <a:xfrm>
            <a:off x="4218470" y="4019800"/>
            <a:ext cx="698857" cy="24254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Steigen</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06" name="AutoShape 68"/>
          <p:cNvSpPr>
            <a:spLocks noChangeArrowheads="1"/>
          </p:cNvSpPr>
          <p:nvPr/>
        </p:nvSpPr>
        <p:spPr bwMode="auto">
          <a:xfrm>
            <a:off x="3064382" y="4014158"/>
            <a:ext cx="617611" cy="24257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Værøy</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07" name="AutoShape 6"/>
          <p:cNvSpPr>
            <a:spLocks noChangeArrowheads="1"/>
          </p:cNvSpPr>
          <p:nvPr/>
        </p:nvSpPr>
        <p:spPr bwMode="auto">
          <a:xfrm>
            <a:off x="1591856" y="4049066"/>
            <a:ext cx="737669" cy="388046"/>
          </a:xfrm>
          <a:prstGeom prst="roundRect">
            <a:avLst>
              <a:gd name="adj" fmla="val 16667"/>
            </a:avLst>
          </a:prstGeom>
          <a:solidFill>
            <a:schemeClr val="bg1">
              <a:lumMod val="85000"/>
            </a:schemeClr>
          </a:solidFill>
          <a:ln w="9525">
            <a:solidFill>
              <a:schemeClr val="tx1"/>
            </a:solidFill>
            <a:round/>
            <a:headEnd/>
            <a:tailEnd/>
          </a:ln>
          <a:effectLst/>
        </p:spPr>
        <p:txBody>
          <a:bodyPr wrap="non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dirty="0">
                <a:ln>
                  <a:noFill/>
                </a:ln>
                <a:solidFill>
                  <a:srgbClr val="000000"/>
                </a:solidFill>
                <a:effectLst/>
                <a:uLnTx/>
                <a:uFillTx/>
                <a:latin typeface="Arial"/>
                <a:ea typeface="Times New Roman"/>
                <a:cs typeface="Times New Roman"/>
              </a:rPr>
              <a:t>TO</a:t>
            </a:r>
            <a:endParaRPr kumimoji="0" lang="nb-NO" sz="1050" b="0" i="0" u="none" strike="noStrike" kern="1200" cap="none" spc="0" normalizeH="0" baseline="0" noProof="0" dirty="0">
              <a:ln>
                <a:noFill/>
              </a:ln>
              <a:solidFill>
                <a:srgbClr val="000000"/>
              </a:solidFill>
              <a:effectLst/>
              <a:uLnTx/>
              <a:uFillTx/>
              <a:latin typeface="Times New Roman"/>
              <a:ea typeface="Times New Roman"/>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dirty="0">
                <a:ln>
                  <a:noFill/>
                </a:ln>
                <a:solidFill>
                  <a:srgbClr val="000000"/>
                </a:solidFill>
                <a:effectLst/>
                <a:uLnTx/>
                <a:uFillTx/>
                <a:latin typeface="Arial"/>
                <a:ea typeface="Times New Roman"/>
                <a:cs typeface="Times New Roman"/>
              </a:rPr>
              <a:t>Ytre Salten</a:t>
            </a:r>
            <a:endParaRPr kumimoji="0" lang="nb-NO" sz="105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08" name="AutoShape 10"/>
          <p:cNvSpPr>
            <a:spLocks noChangeArrowheads="1"/>
          </p:cNvSpPr>
          <p:nvPr/>
        </p:nvSpPr>
        <p:spPr bwMode="auto">
          <a:xfrm>
            <a:off x="2445399" y="4700463"/>
            <a:ext cx="576085" cy="226702"/>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Rana</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09" name="AutoShape 46"/>
          <p:cNvSpPr>
            <a:spLocks noChangeArrowheads="1"/>
          </p:cNvSpPr>
          <p:nvPr/>
        </p:nvSpPr>
        <p:spPr bwMode="auto">
          <a:xfrm>
            <a:off x="2998095" y="4693114"/>
            <a:ext cx="642463" cy="225487"/>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Lurøy</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0" name="AutoShape 50"/>
          <p:cNvSpPr>
            <a:spLocks noChangeArrowheads="1"/>
          </p:cNvSpPr>
          <p:nvPr/>
        </p:nvSpPr>
        <p:spPr bwMode="auto">
          <a:xfrm>
            <a:off x="3649783" y="4694749"/>
            <a:ext cx="590294" cy="221935"/>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Nesna</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1" name="AutoShape 51"/>
          <p:cNvSpPr>
            <a:spLocks noChangeArrowheads="1"/>
          </p:cNvSpPr>
          <p:nvPr/>
        </p:nvSpPr>
        <p:spPr bwMode="auto">
          <a:xfrm>
            <a:off x="4281620" y="4709395"/>
            <a:ext cx="716115" cy="212059"/>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Hemnes</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2" name="AutoShape 6"/>
          <p:cNvSpPr>
            <a:spLocks noChangeArrowheads="1"/>
          </p:cNvSpPr>
          <p:nvPr/>
        </p:nvSpPr>
        <p:spPr bwMode="auto">
          <a:xfrm>
            <a:off x="1561252" y="4586643"/>
            <a:ext cx="757940" cy="360039"/>
          </a:xfrm>
          <a:prstGeom prst="roundRect">
            <a:avLst>
              <a:gd name="adj" fmla="val 16667"/>
            </a:avLst>
          </a:prstGeom>
          <a:solidFill>
            <a:schemeClr val="bg1">
              <a:lumMod val="85000"/>
            </a:schemeClr>
          </a:solidFill>
          <a:ln w="9525">
            <a:solidFill>
              <a:schemeClr val="tx1"/>
            </a:solidFill>
            <a:round/>
            <a:headEnd/>
            <a:tailEnd/>
          </a:ln>
          <a:effectLst/>
        </p:spPr>
        <p:txBody>
          <a:bodyPr wrap="squar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dirty="0">
                <a:ln>
                  <a:noFill/>
                </a:ln>
                <a:solidFill>
                  <a:srgbClr val="000000"/>
                </a:solidFill>
                <a:effectLst/>
                <a:uLnTx/>
                <a:uFillTx/>
                <a:latin typeface="Arial"/>
                <a:ea typeface="Times New Roman"/>
                <a:cs typeface="Times New Roman"/>
              </a:rPr>
              <a:t>TO</a:t>
            </a:r>
            <a:endParaRPr kumimoji="0" lang="nb-NO" sz="1050" b="0" i="0" u="none" strike="noStrike" kern="1200" cap="none" spc="0" normalizeH="0" baseline="0" noProof="0" dirty="0">
              <a:ln>
                <a:noFill/>
              </a:ln>
              <a:solidFill>
                <a:srgbClr val="000000"/>
              </a:solidFill>
              <a:effectLst/>
              <a:uLnTx/>
              <a:uFillTx/>
              <a:latin typeface="Times New Roman"/>
              <a:ea typeface="Times New Roman"/>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dirty="0">
                <a:ln>
                  <a:noFill/>
                </a:ln>
                <a:solidFill>
                  <a:srgbClr val="000000"/>
                </a:solidFill>
                <a:effectLst/>
                <a:uLnTx/>
                <a:uFillTx/>
                <a:latin typeface="Arial"/>
                <a:ea typeface="Times New Roman"/>
                <a:cs typeface="Times New Roman"/>
              </a:rPr>
              <a:t>Rana</a:t>
            </a:r>
            <a:endParaRPr kumimoji="0" lang="nb-NO" sz="105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3" name="AutoShape 6"/>
          <p:cNvSpPr>
            <a:spLocks noChangeArrowheads="1"/>
          </p:cNvSpPr>
          <p:nvPr/>
        </p:nvSpPr>
        <p:spPr bwMode="auto">
          <a:xfrm>
            <a:off x="1591856" y="5456254"/>
            <a:ext cx="696882" cy="404812"/>
          </a:xfrm>
          <a:prstGeom prst="roundRect">
            <a:avLst>
              <a:gd name="adj" fmla="val 16667"/>
            </a:avLst>
          </a:prstGeom>
          <a:solidFill>
            <a:schemeClr val="accent4"/>
          </a:solidFill>
          <a:ln w="9525">
            <a:solidFill>
              <a:schemeClr val="tx1"/>
            </a:solidFill>
            <a:round/>
            <a:headEnd/>
            <a:tailEnd/>
          </a:ln>
          <a:effectLst/>
        </p:spPr>
        <p:txBody>
          <a:bodyPr wrap="non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Nav Ytre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Helgeland</a:t>
            </a:r>
            <a:endParaRPr kumimoji="0" lang="nb-NO" sz="10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4" name="AutoShape 35"/>
          <p:cNvSpPr>
            <a:spLocks noChangeArrowheads="1"/>
          </p:cNvSpPr>
          <p:nvPr/>
        </p:nvSpPr>
        <p:spPr bwMode="auto">
          <a:xfrm>
            <a:off x="3886403" y="5517481"/>
            <a:ext cx="614803" cy="226702"/>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Herøy</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5" name="AutoShape 36"/>
          <p:cNvSpPr>
            <a:spLocks noChangeArrowheads="1"/>
          </p:cNvSpPr>
          <p:nvPr/>
        </p:nvSpPr>
        <p:spPr bwMode="auto">
          <a:xfrm>
            <a:off x="2445399" y="5529629"/>
            <a:ext cx="804174" cy="202407"/>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Alstahaug</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6" name="AutoShape 37"/>
          <p:cNvSpPr>
            <a:spLocks noChangeArrowheads="1"/>
          </p:cNvSpPr>
          <p:nvPr/>
        </p:nvSpPr>
        <p:spPr bwMode="auto">
          <a:xfrm>
            <a:off x="3175866" y="5529629"/>
            <a:ext cx="696883" cy="214019"/>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Leirfjord</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7" name="AutoShape 44"/>
          <p:cNvSpPr>
            <a:spLocks noChangeArrowheads="1"/>
          </p:cNvSpPr>
          <p:nvPr/>
        </p:nvSpPr>
        <p:spPr bwMode="auto">
          <a:xfrm>
            <a:off x="4510717" y="5509755"/>
            <a:ext cx="698857" cy="229153"/>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Dønna</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18" name="AutoShape 45"/>
          <p:cNvSpPr>
            <a:spLocks noChangeArrowheads="1"/>
          </p:cNvSpPr>
          <p:nvPr/>
        </p:nvSpPr>
        <p:spPr bwMode="auto">
          <a:xfrm>
            <a:off x="5210695" y="5509755"/>
            <a:ext cx="649393" cy="215407"/>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Træna</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0" name="AutoShape 31"/>
          <p:cNvSpPr>
            <a:spLocks noChangeArrowheads="1"/>
          </p:cNvSpPr>
          <p:nvPr/>
        </p:nvSpPr>
        <p:spPr bwMode="auto">
          <a:xfrm>
            <a:off x="3094301" y="6011832"/>
            <a:ext cx="672496" cy="251646"/>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Sømna</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1" name="AutoShape 32"/>
          <p:cNvSpPr>
            <a:spLocks noChangeArrowheads="1"/>
          </p:cNvSpPr>
          <p:nvPr/>
        </p:nvSpPr>
        <p:spPr bwMode="auto">
          <a:xfrm>
            <a:off x="2444075" y="6019182"/>
            <a:ext cx="706059" cy="236947"/>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 Brønnøy</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2" name="AutoShape 33"/>
          <p:cNvSpPr>
            <a:spLocks noChangeArrowheads="1"/>
          </p:cNvSpPr>
          <p:nvPr/>
        </p:nvSpPr>
        <p:spPr bwMode="auto">
          <a:xfrm>
            <a:off x="3764215" y="6030794"/>
            <a:ext cx="542106" cy="225486"/>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Vega</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3" name="AutoShape 34"/>
          <p:cNvSpPr>
            <a:spLocks noChangeArrowheads="1"/>
          </p:cNvSpPr>
          <p:nvPr/>
        </p:nvSpPr>
        <p:spPr bwMode="auto">
          <a:xfrm>
            <a:off x="4293386" y="6044221"/>
            <a:ext cx="755722" cy="212059"/>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 Vevelstad</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4" name="AutoShape 6"/>
          <p:cNvSpPr>
            <a:spLocks noChangeArrowheads="1"/>
          </p:cNvSpPr>
          <p:nvPr/>
        </p:nvSpPr>
        <p:spPr bwMode="auto">
          <a:xfrm>
            <a:off x="1591856" y="5911277"/>
            <a:ext cx="681422" cy="477945"/>
          </a:xfrm>
          <a:prstGeom prst="roundRect">
            <a:avLst>
              <a:gd name="adj" fmla="val 16667"/>
            </a:avLst>
          </a:prstGeom>
          <a:solidFill>
            <a:schemeClr val="accent4"/>
          </a:solidFill>
          <a:ln w="9525">
            <a:solidFill>
              <a:schemeClr val="tx1"/>
            </a:solidFill>
            <a:round/>
            <a:headEnd/>
            <a:tailEnd/>
          </a:ln>
          <a:effectLst/>
        </p:spPr>
        <p:txBody>
          <a:bodyPr wrap="non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Nav Sør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Helgeland</a:t>
            </a:r>
            <a:endParaRPr kumimoji="0" lang="nb-NO" sz="10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5" name="AutoShape 38"/>
          <p:cNvSpPr>
            <a:spLocks noChangeArrowheads="1"/>
          </p:cNvSpPr>
          <p:nvPr/>
        </p:nvSpPr>
        <p:spPr bwMode="auto">
          <a:xfrm>
            <a:off x="2456867" y="5065098"/>
            <a:ext cx="766480" cy="238125"/>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Vefsn</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6" name="AutoShape 39"/>
          <p:cNvSpPr>
            <a:spLocks noChangeArrowheads="1"/>
          </p:cNvSpPr>
          <p:nvPr/>
        </p:nvSpPr>
        <p:spPr bwMode="auto">
          <a:xfrm>
            <a:off x="3123554" y="5076817"/>
            <a:ext cx="658173" cy="238125"/>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Grane</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7" name="AutoShape 40"/>
          <p:cNvSpPr>
            <a:spLocks noChangeArrowheads="1"/>
          </p:cNvSpPr>
          <p:nvPr/>
        </p:nvSpPr>
        <p:spPr bwMode="auto">
          <a:xfrm>
            <a:off x="5003853" y="4699686"/>
            <a:ext cx="862568" cy="212059"/>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Nav Hattfjelldal</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8" name="AutoShape 6"/>
          <p:cNvSpPr>
            <a:spLocks noChangeArrowheads="1"/>
          </p:cNvSpPr>
          <p:nvPr/>
        </p:nvSpPr>
        <p:spPr bwMode="auto">
          <a:xfrm>
            <a:off x="1616366" y="5004401"/>
            <a:ext cx="681422" cy="404812"/>
          </a:xfrm>
          <a:prstGeom prst="roundRect">
            <a:avLst>
              <a:gd name="adj" fmla="val 16667"/>
            </a:avLst>
          </a:prstGeom>
          <a:solidFill>
            <a:schemeClr val="accent4"/>
          </a:solidFill>
          <a:ln w="9525">
            <a:solidFill>
              <a:schemeClr val="tx1"/>
            </a:solidFill>
            <a:round/>
            <a:headEnd/>
            <a:tailEnd/>
          </a:ln>
          <a:effectLst/>
        </p:spPr>
        <p:txBody>
          <a:bodyPr wrap="squar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Nav</a:t>
            </a:r>
            <a:endParaRPr kumimoji="0" lang="nb-NO" sz="1000" b="0" i="0" u="none" strike="noStrike" kern="1200" cap="none" spc="0" normalizeH="0" baseline="0" noProof="0" dirty="0">
              <a:ln>
                <a:noFill/>
              </a:ln>
              <a:solidFill>
                <a:srgbClr val="000000"/>
              </a:solidFill>
              <a:effectLst/>
              <a:uLnTx/>
              <a:uFillTx/>
              <a:latin typeface="Times New Roman"/>
              <a:ea typeface="Times New Roman"/>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000000"/>
                </a:solidFill>
                <a:effectLst/>
                <a:uLnTx/>
                <a:uFillTx/>
                <a:latin typeface="Arial"/>
                <a:ea typeface="Times New Roman"/>
                <a:cs typeface="Times New Roman"/>
              </a:rPr>
              <a:t>Vefsna</a:t>
            </a:r>
            <a:endParaRPr kumimoji="0" lang="nb-NO" sz="10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129" name="TekstSylinder 128"/>
          <p:cNvSpPr txBox="1"/>
          <p:nvPr/>
        </p:nvSpPr>
        <p:spPr>
          <a:xfrm>
            <a:off x="6323790" y="2420888"/>
            <a:ext cx="4937656" cy="38164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C00000"/>
                </a:solidFill>
                <a:effectLst/>
                <a:uLnTx/>
                <a:uFillTx/>
                <a:latin typeface="Calibri" panose="020F0502020204030204"/>
                <a:ea typeface="+mn-ea"/>
                <a:cs typeface="+mn-cs"/>
              </a:rPr>
              <a:t>Partnerskap med                41 kommuner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C00000"/>
                </a:solidFill>
                <a:effectLst/>
                <a:uLnTx/>
                <a:uFillTx/>
                <a:latin typeface="Calibri" panose="020F0502020204030204"/>
                <a:ea typeface="+mn-ea"/>
                <a:cs typeface="+mn-cs"/>
              </a:rPr>
              <a:t>20 Nav-kontor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C00000"/>
                </a:solidFill>
                <a:effectLst/>
                <a:uLnTx/>
                <a:uFillTx/>
                <a:latin typeface="Calibri" panose="020F0502020204030204"/>
                <a:ea typeface="+mn-ea"/>
                <a:cs typeface="+mn-cs"/>
              </a:rPr>
              <a:t>7 Nav-kontor basert på vertskommunesamarbeid (oransje bakgrunn)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1" name="AutoShape 54">
            <a:extLst>
              <a:ext uri="{FF2B5EF4-FFF2-40B4-BE49-F238E27FC236}">
                <a16:creationId xmlns:a16="http://schemas.microsoft.com/office/drawing/2014/main" id="{4D331D60-EA1A-483C-B7E8-EEAF66678A4E}"/>
              </a:ext>
            </a:extLst>
          </p:cNvPr>
          <p:cNvSpPr>
            <a:spLocks noChangeArrowheads="1"/>
          </p:cNvSpPr>
          <p:nvPr/>
        </p:nvSpPr>
        <p:spPr bwMode="auto">
          <a:xfrm>
            <a:off x="3744994" y="3100883"/>
            <a:ext cx="698857" cy="248567"/>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0000"/>
                </a:solidFill>
                <a:effectLst/>
                <a:uLnTx/>
                <a:uFillTx/>
                <a:latin typeface="Arial"/>
                <a:ea typeface="Times New Roman"/>
                <a:cs typeface="Times New Roman"/>
              </a:rPr>
              <a:t> Gratangen</a:t>
            </a:r>
            <a:endParaRPr kumimoji="0" lang="nb-NO" sz="1100" b="0" i="0" u="none" strike="noStrike" kern="1200" cap="none" spc="0" normalizeH="0" baseline="0" noProof="0" dirty="0">
              <a:ln>
                <a:noFill/>
              </a:ln>
              <a:solidFill>
                <a:srgbClr val="000000"/>
              </a:solidFill>
              <a:effectLst/>
              <a:uLnTx/>
              <a:uFillTx/>
              <a:latin typeface="Times New Roman"/>
              <a:ea typeface="Times New Roman"/>
              <a:cs typeface="+mn-cs"/>
            </a:endParaRPr>
          </a:p>
        </p:txBody>
      </p:sp>
      <p:sp>
        <p:nvSpPr>
          <p:cNvPr id="2" name="TekstSylinder 1">
            <a:extLst>
              <a:ext uri="{FF2B5EF4-FFF2-40B4-BE49-F238E27FC236}">
                <a16:creationId xmlns:a16="http://schemas.microsoft.com/office/drawing/2014/main" id="{5E41B299-B7AF-633E-B78C-223FD1992586}"/>
              </a:ext>
            </a:extLst>
          </p:cNvPr>
          <p:cNvSpPr txBox="1"/>
          <p:nvPr/>
        </p:nvSpPr>
        <p:spPr>
          <a:xfrm>
            <a:off x="1504151" y="840450"/>
            <a:ext cx="88808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Organisering av Nav-kontorene i Nordland</a:t>
            </a:r>
          </a:p>
        </p:txBody>
      </p:sp>
    </p:spTree>
    <p:extLst>
      <p:ext uri="{BB962C8B-B14F-4D97-AF65-F5344CB8AC3E}">
        <p14:creationId xmlns:p14="http://schemas.microsoft.com/office/powerpoint/2010/main" val="9088743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F4CC71E-372A-4055-1279-CC0AEC15B9E4}"/>
              </a:ext>
            </a:extLst>
          </p:cNvPr>
          <p:cNvPicPr>
            <a:picLocks noChangeAspect="1"/>
          </p:cNvPicPr>
          <p:nvPr/>
        </p:nvPicPr>
        <p:blipFill>
          <a:blip r:embed="rId2"/>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197672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D8A5DEB-E66E-A8D4-4157-DDFCE59B85B9}"/>
              </a:ext>
            </a:extLst>
          </p:cNvPr>
          <p:cNvSpPr>
            <a:spLocks noGrp="1"/>
          </p:cNvSpPr>
          <p:nvPr>
            <p:ph type="ctrTitle"/>
          </p:nvPr>
        </p:nvSpPr>
        <p:spPr/>
        <p:txBody>
          <a:bodyPr/>
          <a:lstStyle/>
          <a:p>
            <a:r>
              <a:rPr lang="nb-NO" dirty="0"/>
              <a:t>Helhetlige Nav-tjenester og samarbeid</a:t>
            </a:r>
          </a:p>
        </p:txBody>
      </p:sp>
    </p:spTree>
    <p:extLst>
      <p:ext uri="{BB962C8B-B14F-4D97-AF65-F5344CB8AC3E}">
        <p14:creationId xmlns:p14="http://schemas.microsoft.com/office/powerpoint/2010/main" val="174103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29571A-F72D-0373-3656-6B282D73E255}"/>
              </a:ext>
            </a:extLst>
          </p:cNvPr>
          <p:cNvSpPr>
            <a:spLocks noGrp="1"/>
          </p:cNvSpPr>
          <p:nvPr>
            <p:ph type="ctrTitle"/>
          </p:nvPr>
        </p:nvSpPr>
        <p:spPr/>
        <p:txBody>
          <a:bodyPr/>
          <a:lstStyle/>
          <a:p>
            <a:endParaRPr lang="nb-NO"/>
          </a:p>
        </p:txBody>
      </p:sp>
      <p:sp>
        <p:nvSpPr>
          <p:cNvPr id="3" name="Undertittel 2">
            <a:extLst>
              <a:ext uri="{FF2B5EF4-FFF2-40B4-BE49-F238E27FC236}">
                <a16:creationId xmlns:a16="http://schemas.microsoft.com/office/drawing/2014/main" id="{60C55933-26E3-E047-98D6-027042FF1E24}"/>
              </a:ext>
            </a:extLst>
          </p:cNvPr>
          <p:cNvSpPr>
            <a:spLocks noGrp="1"/>
          </p:cNvSpPr>
          <p:nvPr>
            <p:ph type="subTitle" idx="1"/>
          </p:nvPr>
        </p:nvSpPr>
        <p:spPr/>
        <p:txBody>
          <a:bodyPr/>
          <a:lstStyle/>
          <a:p>
            <a:endParaRPr lang="nb-NO"/>
          </a:p>
        </p:txBody>
      </p:sp>
      <p:pic>
        <p:nvPicPr>
          <p:cNvPr id="5" name="Bilde 4" descr="Et bilde som inneholder tekst, klær, person, skjermbilde&#10;&#10;KI-generert innhold kan være feil.">
            <a:extLst>
              <a:ext uri="{FF2B5EF4-FFF2-40B4-BE49-F238E27FC236}">
                <a16:creationId xmlns:a16="http://schemas.microsoft.com/office/drawing/2014/main" id="{6909A4B4-FBDF-77D7-3E99-904115751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297661"/>
            <a:ext cx="9829801" cy="6045989"/>
          </a:xfrm>
          <a:prstGeom prst="rect">
            <a:avLst/>
          </a:prstGeom>
        </p:spPr>
      </p:pic>
    </p:spTree>
    <p:extLst>
      <p:ext uri="{BB962C8B-B14F-4D97-AF65-F5344CB8AC3E}">
        <p14:creationId xmlns:p14="http://schemas.microsoft.com/office/powerpoint/2010/main" val="2846144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F38207-B0CB-4BAD-28EC-4E70F1F56503}"/>
              </a:ext>
            </a:extLst>
          </p:cNvPr>
          <p:cNvSpPr>
            <a:spLocks noGrp="1"/>
          </p:cNvSpPr>
          <p:nvPr>
            <p:ph type="title"/>
          </p:nvPr>
        </p:nvSpPr>
        <p:spPr>
          <a:xfrm>
            <a:off x="838200" y="482400"/>
            <a:ext cx="10515600" cy="1072080"/>
          </a:xfrm>
        </p:spPr>
        <p:txBody>
          <a:bodyPr anchor="ctr">
            <a:normAutofit/>
          </a:bodyPr>
          <a:lstStyle/>
          <a:p>
            <a:r>
              <a:rPr lang="nb-NO" sz="2200" b="1" dirty="0"/>
              <a:t>Tett samarbeid på tvers av fag og sektorer gir arbeidssøkere etterspurt kompetanse og praksis innen industri og maritim næring.</a:t>
            </a:r>
            <a:br>
              <a:rPr lang="nb-NO" sz="2200" b="1" dirty="0"/>
            </a:br>
            <a:endParaRPr lang="nb-NO" sz="2200" b="1" dirty="0"/>
          </a:p>
        </p:txBody>
      </p:sp>
      <p:sp>
        <p:nvSpPr>
          <p:cNvPr id="3" name="Plassholder for innhold 2">
            <a:extLst>
              <a:ext uri="{FF2B5EF4-FFF2-40B4-BE49-F238E27FC236}">
                <a16:creationId xmlns:a16="http://schemas.microsoft.com/office/drawing/2014/main" id="{F5597455-BA7F-AC01-5825-7CEFCBFC817D}"/>
              </a:ext>
            </a:extLst>
          </p:cNvPr>
          <p:cNvSpPr>
            <a:spLocks noGrp="1"/>
          </p:cNvSpPr>
          <p:nvPr>
            <p:ph sz="half" idx="1"/>
          </p:nvPr>
        </p:nvSpPr>
        <p:spPr>
          <a:xfrm>
            <a:off x="838200" y="1825625"/>
            <a:ext cx="5181600" cy="4351338"/>
          </a:xfrm>
        </p:spPr>
        <p:txBody>
          <a:bodyPr>
            <a:normAutofit/>
          </a:bodyPr>
          <a:lstStyle/>
          <a:p>
            <a:endParaRPr lang="nb-NO" sz="1500" dirty="0"/>
          </a:p>
          <a:p>
            <a:r>
              <a:rPr lang="nb-NO" sz="1800" dirty="0"/>
              <a:t>– </a:t>
            </a:r>
            <a:r>
              <a:rPr lang="nb-NO" sz="1800" b="1" dirty="0"/>
              <a:t>Vi ser at næringen roper etter folk, men det er ikke nok arbeidssøkere som kan gå rett inn i jobb. Da tar vi inn folk som står utenfor arbeidslivet og gir dem nødvendig kompetanse for å komme i jobb. Det ser vi fungerer veldig bra, sier markedskoordinator Roy-Åge Edvardsen i Nav Ytre Helgeland.</a:t>
            </a:r>
          </a:p>
          <a:p>
            <a:endParaRPr lang="nb-NO" sz="1500" dirty="0"/>
          </a:p>
          <a:p>
            <a:r>
              <a:rPr lang="nb-NO" sz="1500" dirty="0"/>
              <a:t>Tiltaket er en del av AMO Kystkompetanse, et arbeidsmarkedskurs i regi av Nav Ytre Helgeland. Kurset har 12 deltakere og en planlagt varighet på 18–24 uker, med tilpasninger etter retning og delkurs. Deltakerne velger enten industriell eller maritim retning. Noen følger sveiseløp, mens andre går mot maritim praksis.</a:t>
            </a:r>
          </a:p>
          <a:p>
            <a:endParaRPr lang="nb-NO" sz="1500" dirty="0"/>
          </a:p>
        </p:txBody>
      </p:sp>
      <p:pic>
        <p:nvPicPr>
          <p:cNvPr id="12" name="Plassholder for innhold 11">
            <a:extLst>
              <a:ext uri="{FF2B5EF4-FFF2-40B4-BE49-F238E27FC236}">
                <a16:creationId xmlns:a16="http://schemas.microsoft.com/office/drawing/2014/main" id="{F1084CE7-9473-81D5-806D-3750B3C9DECF}"/>
              </a:ext>
            </a:extLst>
          </p:cNvPr>
          <p:cNvPicPr>
            <a:picLocks noGrp="1" noChangeAspect="1"/>
          </p:cNvPicPr>
          <p:nvPr>
            <p:ph sz="half" idx="2"/>
          </p:nvPr>
        </p:nvPicPr>
        <p:blipFill>
          <a:blip r:embed="rId2"/>
          <a:srcRect l="586" r="10100" b="-3"/>
          <a:stretch>
            <a:fillRect/>
          </a:stretch>
        </p:blipFill>
        <p:spPr>
          <a:xfrm>
            <a:off x="6172200" y="1825625"/>
            <a:ext cx="5181600" cy="4351338"/>
          </a:xfrm>
          <a:prstGeom prst="rect">
            <a:avLst/>
          </a:prstGeom>
          <a:noFill/>
        </p:spPr>
      </p:pic>
    </p:spTree>
    <p:extLst>
      <p:ext uri="{BB962C8B-B14F-4D97-AF65-F5344CB8AC3E}">
        <p14:creationId xmlns:p14="http://schemas.microsoft.com/office/powerpoint/2010/main" val="379519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de 1" descr="Et bilde som inneholder tekst, avis, papir, Utgivelse&#10;&#10;KI-generert innhold kan være feil.">
            <a:extLst>
              <a:ext uri="{FF2B5EF4-FFF2-40B4-BE49-F238E27FC236}">
                <a16:creationId xmlns:a16="http://schemas.microsoft.com/office/drawing/2014/main" id="{8545C011-BBE0-F283-02BC-47A65D792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500" r="-2" b="-2"/>
          <a:stretch>
            <a:fillRect/>
          </a:stretch>
        </p:blipFill>
        <p:spPr bwMode="auto">
          <a:xfrm>
            <a:off x="739503" y="3142423"/>
            <a:ext cx="3147582" cy="3147582"/>
          </a:xfrm>
          <a:prstGeom prst="ellipse">
            <a:avLst/>
          </a:prstGeo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lassholder for innhold 4" descr="Et bilde som inneholder tekst, skjermbilde, Nettsted, klær&#10;&#10;KI-generert innhold kan være feil.">
            <a:extLst>
              <a:ext uri="{FF2B5EF4-FFF2-40B4-BE49-F238E27FC236}">
                <a16:creationId xmlns:a16="http://schemas.microsoft.com/office/drawing/2014/main" id="{51EA9613-D035-E774-C044-C3182FC94364}"/>
              </a:ext>
            </a:extLst>
          </p:cNvPr>
          <p:cNvPicPr>
            <a:picLocks noGrp="1" noChangeAspect="1"/>
          </p:cNvPicPr>
          <p:nvPr>
            <p:ph type="pic" sz="quarter" idx="27"/>
          </p:nvPr>
        </p:nvPicPr>
        <p:blipFill>
          <a:blip r:embed="rId3"/>
          <a:srcRect t="12732" r="2" b="31519"/>
          <a:stretch>
            <a:fillRect/>
          </a:stretch>
        </p:blipFill>
        <p:spPr>
          <a:xfrm>
            <a:off x="3501368" y="140947"/>
            <a:ext cx="4658538" cy="3820886"/>
          </a:xfrm>
          <a:prstGeom prst="rect">
            <a:avLst/>
          </a:prstGeom>
          <a:noFill/>
        </p:spPr>
      </p:pic>
      <p:pic>
        <p:nvPicPr>
          <p:cNvPr id="2" name="Bilde 1">
            <a:extLst>
              <a:ext uri="{FF2B5EF4-FFF2-40B4-BE49-F238E27FC236}">
                <a16:creationId xmlns:a16="http://schemas.microsoft.com/office/drawing/2014/main" id="{CC798DC9-380F-D4E7-DBDC-F60547DAEC81}"/>
              </a:ext>
            </a:extLst>
          </p:cNvPr>
          <p:cNvPicPr>
            <a:picLocks noChangeAspect="1"/>
          </p:cNvPicPr>
          <p:nvPr/>
        </p:nvPicPr>
        <p:blipFill>
          <a:blip r:embed="rId4"/>
          <a:stretch>
            <a:fillRect/>
          </a:stretch>
        </p:blipFill>
        <p:spPr>
          <a:xfrm>
            <a:off x="6997905" y="3293585"/>
            <a:ext cx="3548743" cy="2845258"/>
          </a:xfrm>
          <a:prstGeom prst="rect">
            <a:avLst/>
          </a:prstGeom>
        </p:spPr>
      </p:pic>
    </p:spTree>
    <p:extLst>
      <p:ext uri="{BB962C8B-B14F-4D97-AF65-F5344CB8AC3E}">
        <p14:creationId xmlns:p14="http://schemas.microsoft.com/office/powerpoint/2010/main" val="3238907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64F40F-B450-BA7B-A895-13206009E67D}"/>
              </a:ext>
            </a:extLst>
          </p:cNvPr>
          <p:cNvSpPr>
            <a:spLocks noGrp="1"/>
          </p:cNvSpPr>
          <p:nvPr>
            <p:ph type="title"/>
          </p:nvPr>
        </p:nvSpPr>
        <p:spPr/>
        <p:txBody>
          <a:bodyPr/>
          <a:lstStyle/>
          <a:p>
            <a:r>
              <a:rPr lang="nb-NO" dirty="0"/>
              <a:t>Nav Rana – forebygging og opplæring om økonomi:</a:t>
            </a:r>
          </a:p>
        </p:txBody>
      </p:sp>
      <p:pic>
        <p:nvPicPr>
          <p:cNvPr id="6" name="Plassholder for innhold 5" descr="Et bilde som inneholder Menneskeansikt, klær, tekst, kvinne&#10;&#10;KI-generert innhold kan være feil.">
            <a:extLst>
              <a:ext uri="{FF2B5EF4-FFF2-40B4-BE49-F238E27FC236}">
                <a16:creationId xmlns:a16="http://schemas.microsoft.com/office/drawing/2014/main" id="{3E2F0178-44DB-4D37-B6F2-A65B3C3B1F26}"/>
              </a:ext>
            </a:extLst>
          </p:cNvPr>
          <p:cNvPicPr>
            <a:picLocks noGrp="1" noChangeAspect="1"/>
          </p:cNvPicPr>
          <p:nvPr>
            <p:ph sz="half" idx="1"/>
          </p:nvPr>
        </p:nvPicPr>
        <p:blipFill>
          <a:blip r:embed="rId2"/>
          <a:stretch>
            <a:fillRect/>
          </a:stretch>
        </p:blipFill>
        <p:spPr>
          <a:xfrm>
            <a:off x="1231493" y="1825625"/>
            <a:ext cx="4395014" cy="4351338"/>
          </a:xfrm>
          <a:prstGeom prst="rect">
            <a:avLst/>
          </a:prstGeom>
        </p:spPr>
      </p:pic>
      <p:sp>
        <p:nvSpPr>
          <p:cNvPr id="4" name="Plassholder for innhold 3">
            <a:extLst>
              <a:ext uri="{FF2B5EF4-FFF2-40B4-BE49-F238E27FC236}">
                <a16:creationId xmlns:a16="http://schemas.microsoft.com/office/drawing/2014/main" id="{47B531F1-062E-1143-33D0-C80739670547}"/>
              </a:ext>
            </a:extLst>
          </p:cNvPr>
          <p:cNvSpPr>
            <a:spLocks noGrp="1"/>
          </p:cNvSpPr>
          <p:nvPr>
            <p:ph sz="half" idx="2"/>
          </p:nvPr>
        </p:nvSpPr>
        <p:spPr/>
        <p:txBody>
          <a:bodyPr>
            <a:normAutofit fontScale="62500" lnSpcReduction="20000"/>
          </a:bodyPr>
          <a:lstStyle/>
          <a:p>
            <a:r>
              <a:rPr lang="nb-NO" dirty="0"/>
              <a:t>Nav-rådgiverne tok selv initiativ overfor Polarsirkelen videregående for å få lov å snakke med elevene om hverdagsøkonomi. Det er en del av samfunnsfaget.</a:t>
            </a:r>
          </a:p>
          <a:p>
            <a:r>
              <a:rPr lang="nb-NO" dirty="0"/>
              <a:t>– </a:t>
            </a:r>
            <a:r>
              <a:rPr lang="nb-NO" b="1" dirty="0"/>
              <a:t>Vi vil gjøre det vi kan for å hindre at flere unge kommer til oss på grunn av gjeldsproblemer</a:t>
            </a:r>
            <a:r>
              <a:rPr lang="nb-NO" dirty="0"/>
              <a:t>. Polarsirkelen videregående tok oss inn, og det fortjener de ros for, sier Wenche Rogne og legger til:</a:t>
            </a:r>
          </a:p>
          <a:p>
            <a:r>
              <a:rPr lang="nb-NO" dirty="0"/>
              <a:t>– Aller helst ønsker vi hverdagsøkonomi inn som en del av studieplanen.</a:t>
            </a:r>
          </a:p>
          <a:p>
            <a:r>
              <a:rPr lang="nb-NO" dirty="0"/>
              <a:t>Anna Haugsdal Evensen, Mathea Aurora Høgseth Benjaminsen og Sofie Bøe Pettersen støtter det.</a:t>
            </a:r>
          </a:p>
          <a:p>
            <a:r>
              <a:rPr lang="nb-NO" dirty="0"/>
              <a:t>– Flere burde ha kunnskap om økonomi i hverdagen, skjønne betydningen av å betale regninger, spare og planlegge. Det kan kanskje virke kjedelig for noen, men det er utrolig nyttig.</a:t>
            </a:r>
          </a:p>
          <a:p>
            <a:endParaRPr lang="nb-NO" dirty="0"/>
          </a:p>
        </p:txBody>
      </p:sp>
    </p:spTree>
    <p:extLst>
      <p:ext uri="{BB962C8B-B14F-4D97-AF65-F5344CB8AC3E}">
        <p14:creationId xmlns:p14="http://schemas.microsoft.com/office/powerpoint/2010/main" val="469922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83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40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vrundede hjørner 2">
            <a:extLst>
              <a:ext uri="{FF2B5EF4-FFF2-40B4-BE49-F238E27FC236}">
                <a16:creationId xmlns:a16="http://schemas.microsoft.com/office/drawing/2014/main" id="{229B139B-3FE8-186D-2EF1-DE332683421B}"/>
              </a:ext>
            </a:extLst>
          </p:cNvPr>
          <p:cNvSpPr/>
          <p:nvPr/>
        </p:nvSpPr>
        <p:spPr>
          <a:xfrm>
            <a:off x="3052293" y="934208"/>
            <a:ext cx="7635690" cy="3787992"/>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descr="Dumphuske med heldekkende fyll">
            <a:extLst>
              <a:ext uri="{FF2B5EF4-FFF2-40B4-BE49-F238E27FC236}">
                <a16:creationId xmlns:a16="http://schemas.microsoft.com/office/drawing/2014/main" id="{435B0B5E-D131-4A14-2027-242855D08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1714" y="1880459"/>
            <a:ext cx="2871061" cy="2838772"/>
          </a:xfrm>
          <a:prstGeom prst="rect">
            <a:avLst/>
          </a:prstGeom>
        </p:spPr>
      </p:pic>
      <p:pic>
        <p:nvPicPr>
          <p:cNvPr id="5" name="Grafikk 4" descr="Mynter med heldekkende fyll">
            <a:extLst>
              <a:ext uri="{FF2B5EF4-FFF2-40B4-BE49-F238E27FC236}">
                <a16:creationId xmlns:a16="http://schemas.microsoft.com/office/drawing/2014/main" id="{44A273E3-0E6E-3D89-3969-104D78FCA1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4369" y="3774772"/>
            <a:ext cx="746502" cy="746502"/>
          </a:xfrm>
          <a:prstGeom prst="rect">
            <a:avLst/>
          </a:prstGeom>
        </p:spPr>
      </p:pic>
      <p:pic>
        <p:nvPicPr>
          <p:cNvPr id="6" name="Grafikk 5" descr="Universell tilgang med heldekkende fyll">
            <a:extLst>
              <a:ext uri="{FF2B5EF4-FFF2-40B4-BE49-F238E27FC236}">
                <a16:creationId xmlns:a16="http://schemas.microsoft.com/office/drawing/2014/main" id="{65F89EB1-CF84-9F38-A5AD-7F7C4A0100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9276" y="1699647"/>
            <a:ext cx="1443925" cy="1392264"/>
          </a:xfrm>
          <a:prstGeom prst="rect">
            <a:avLst/>
          </a:prstGeom>
        </p:spPr>
      </p:pic>
      <p:sp>
        <p:nvSpPr>
          <p:cNvPr id="2" name="Ellipse 1">
            <a:extLst>
              <a:ext uri="{FF2B5EF4-FFF2-40B4-BE49-F238E27FC236}">
                <a16:creationId xmlns:a16="http://schemas.microsoft.com/office/drawing/2014/main" id="{53DECC79-99D8-A649-DD8A-3A05330177F7}"/>
              </a:ext>
            </a:extLst>
          </p:cNvPr>
          <p:cNvSpPr/>
          <p:nvPr/>
        </p:nvSpPr>
        <p:spPr>
          <a:xfrm>
            <a:off x="828823" y="711689"/>
            <a:ext cx="4344617" cy="41499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sz="3200" b="1">
              <a:ea typeface="Calibri"/>
              <a:cs typeface="Calibri"/>
            </a:endParaRPr>
          </a:p>
          <a:p>
            <a:pPr algn="ctr"/>
            <a:r>
              <a:rPr lang="nb-NO" sz="3200" b="1">
                <a:ea typeface="Calibri"/>
                <a:cs typeface="Calibri"/>
              </a:rPr>
              <a:t>-Flere i arbeid </a:t>
            </a:r>
            <a:endParaRPr lang="nb-NO" sz="3200">
              <a:solidFill>
                <a:srgbClr val="000000"/>
              </a:solidFill>
              <a:ea typeface="Calibri"/>
              <a:cs typeface="Calibri"/>
            </a:endParaRPr>
          </a:p>
          <a:p>
            <a:pPr algn="ctr"/>
            <a:r>
              <a:rPr lang="nb-NO" sz="3200" b="1">
                <a:ea typeface="Calibri"/>
                <a:cs typeface="Calibri"/>
              </a:rPr>
              <a:t>-Færre på ytelser </a:t>
            </a:r>
            <a:endParaRPr lang="nb-NO" sz="3200">
              <a:solidFill>
                <a:srgbClr val="000000"/>
              </a:solidFill>
              <a:ea typeface="Calibri"/>
              <a:cs typeface="Calibri"/>
            </a:endParaRPr>
          </a:p>
          <a:p>
            <a:pPr algn="ctr"/>
            <a:endParaRPr lang="nb-NO" sz="3200" b="1">
              <a:ea typeface="Calibri"/>
              <a:cs typeface="Calibri"/>
            </a:endParaRPr>
          </a:p>
          <a:p>
            <a:pPr algn="ctr"/>
            <a:r>
              <a:rPr lang="nb-NO" sz="3200">
                <a:ea typeface="Calibri"/>
                <a:cs typeface="Calibri"/>
              </a:rPr>
              <a:t> </a:t>
            </a:r>
            <a:endParaRPr lang="nb-NO" sz="3200" b="1">
              <a:ea typeface="Calibri"/>
              <a:cs typeface="Calibri"/>
            </a:endParaRPr>
          </a:p>
        </p:txBody>
      </p:sp>
      <p:cxnSp>
        <p:nvCxnSpPr>
          <p:cNvPr id="8" name="Rett pilkobling 7">
            <a:extLst>
              <a:ext uri="{FF2B5EF4-FFF2-40B4-BE49-F238E27FC236}">
                <a16:creationId xmlns:a16="http://schemas.microsoft.com/office/drawing/2014/main" id="{667E5107-AAF8-7B41-734E-101DF88258E8}"/>
              </a:ext>
            </a:extLst>
          </p:cNvPr>
          <p:cNvCxnSpPr/>
          <p:nvPr/>
        </p:nvCxnSpPr>
        <p:spPr>
          <a:xfrm>
            <a:off x="-3062907" y="6132272"/>
            <a:ext cx="14556999" cy="2069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TekstSylinder 9">
            <a:extLst>
              <a:ext uri="{FF2B5EF4-FFF2-40B4-BE49-F238E27FC236}">
                <a16:creationId xmlns:a16="http://schemas.microsoft.com/office/drawing/2014/main" id="{86FC4C6F-66C6-658F-1712-88D04EC3768C}"/>
              </a:ext>
            </a:extLst>
          </p:cNvPr>
          <p:cNvSpPr txBox="1"/>
          <p:nvPr/>
        </p:nvSpPr>
        <p:spPr>
          <a:xfrm>
            <a:off x="4915644" y="6123761"/>
            <a:ext cx="27214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ea typeface="Calibri"/>
                <a:cs typeface="Calibri"/>
              </a:rPr>
              <a:t>Viktige områder 2026</a:t>
            </a:r>
            <a:endParaRPr lang="nb-NO"/>
          </a:p>
        </p:txBody>
      </p:sp>
    </p:spTree>
    <p:extLst>
      <p:ext uri="{BB962C8B-B14F-4D97-AF65-F5344CB8AC3E}">
        <p14:creationId xmlns:p14="http://schemas.microsoft.com/office/powerpoint/2010/main" val="1809431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A4F12-AF12-54D4-867E-023F9D56AF4D}"/>
            </a:ext>
          </a:extLst>
        </p:cNvPr>
        <p:cNvGrpSpPr/>
        <p:nvPr/>
      </p:nvGrpSpPr>
      <p:grpSpPr>
        <a:xfrm>
          <a:off x="0" y="0"/>
          <a:ext cx="0" cy="0"/>
          <a:chOff x="0" y="0"/>
          <a:chExt cx="0" cy="0"/>
        </a:xfrm>
      </p:grpSpPr>
      <p:cxnSp>
        <p:nvCxnSpPr>
          <p:cNvPr id="8" name="Rett pilkobling 7">
            <a:extLst>
              <a:ext uri="{FF2B5EF4-FFF2-40B4-BE49-F238E27FC236}">
                <a16:creationId xmlns:a16="http://schemas.microsoft.com/office/drawing/2014/main" id="{395A97EF-551F-A125-9FE6-E72527FB6E17}"/>
              </a:ext>
            </a:extLst>
          </p:cNvPr>
          <p:cNvCxnSpPr/>
          <p:nvPr/>
        </p:nvCxnSpPr>
        <p:spPr>
          <a:xfrm flipV="1">
            <a:off x="711485" y="6117364"/>
            <a:ext cx="10782607" cy="4339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TekstSylinder 9">
            <a:extLst>
              <a:ext uri="{FF2B5EF4-FFF2-40B4-BE49-F238E27FC236}">
                <a16:creationId xmlns:a16="http://schemas.microsoft.com/office/drawing/2014/main" id="{8E48276B-437D-6E37-FE96-5CC10B93D2B7}"/>
              </a:ext>
            </a:extLst>
          </p:cNvPr>
          <p:cNvSpPr txBox="1"/>
          <p:nvPr/>
        </p:nvSpPr>
        <p:spPr>
          <a:xfrm>
            <a:off x="4915644" y="6123761"/>
            <a:ext cx="27214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ea typeface="Calibri"/>
                <a:cs typeface="Calibri"/>
              </a:rPr>
              <a:t>Viktige områder 2026</a:t>
            </a:r>
            <a:endParaRPr lang="nb-NO"/>
          </a:p>
        </p:txBody>
      </p:sp>
      <p:sp>
        <p:nvSpPr>
          <p:cNvPr id="12" name="Rektangel: avrundede hjørner 11">
            <a:extLst>
              <a:ext uri="{FF2B5EF4-FFF2-40B4-BE49-F238E27FC236}">
                <a16:creationId xmlns:a16="http://schemas.microsoft.com/office/drawing/2014/main" id="{D23CCEB1-9CF1-ADB7-48C8-1C6375746A78}"/>
              </a:ext>
            </a:extLst>
          </p:cNvPr>
          <p:cNvSpPr/>
          <p:nvPr/>
        </p:nvSpPr>
        <p:spPr>
          <a:xfrm>
            <a:off x="4349118" y="3221812"/>
            <a:ext cx="4272897" cy="12391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a:ea typeface="Calibri"/>
                <a:cs typeface="Calibri"/>
              </a:rPr>
              <a:t>Arbeidsinkludering</a:t>
            </a:r>
          </a:p>
        </p:txBody>
      </p:sp>
      <p:sp>
        <p:nvSpPr>
          <p:cNvPr id="14" name="Rektangel: avrundede hjørner 13">
            <a:extLst>
              <a:ext uri="{FF2B5EF4-FFF2-40B4-BE49-F238E27FC236}">
                <a16:creationId xmlns:a16="http://schemas.microsoft.com/office/drawing/2014/main" id="{9F2EA35F-DFE3-493F-AA49-BEE297BA6C08}"/>
              </a:ext>
            </a:extLst>
          </p:cNvPr>
          <p:cNvSpPr/>
          <p:nvPr/>
        </p:nvSpPr>
        <p:spPr>
          <a:xfrm>
            <a:off x="4349119" y="1775304"/>
            <a:ext cx="4272897" cy="12391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a:ea typeface="Calibri"/>
                <a:cs typeface="Calibri"/>
              </a:rPr>
              <a:t>Redusert </a:t>
            </a:r>
            <a:endParaRPr lang="nb-NO"/>
          </a:p>
          <a:p>
            <a:pPr algn="ctr"/>
            <a:r>
              <a:rPr lang="nb-NO" sz="2400">
                <a:ea typeface="Calibri"/>
                <a:cs typeface="Calibri"/>
              </a:rPr>
              <a:t>saksbehandlingstid</a:t>
            </a:r>
            <a:endParaRPr lang="nb-NO"/>
          </a:p>
        </p:txBody>
      </p:sp>
      <p:sp>
        <p:nvSpPr>
          <p:cNvPr id="16" name="Rektangel: avrundede hjørner 15">
            <a:extLst>
              <a:ext uri="{FF2B5EF4-FFF2-40B4-BE49-F238E27FC236}">
                <a16:creationId xmlns:a16="http://schemas.microsoft.com/office/drawing/2014/main" id="{8DDC071A-82AE-0CCF-E631-ED0B7008BCD6}"/>
              </a:ext>
            </a:extLst>
          </p:cNvPr>
          <p:cNvSpPr/>
          <p:nvPr/>
        </p:nvSpPr>
        <p:spPr>
          <a:xfrm>
            <a:off x="4349120" y="412745"/>
            <a:ext cx="4272897" cy="1239140"/>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a:extLst>
              <a:ext uri="{FF2B5EF4-FFF2-40B4-BE49-F238E27FC236}">
                <a16:creationId xmlns:a16="http://schemas.microsoft.com/office/drawing/2014/main" id="{2B7BF140-2536-737D-E5AE-9E8DE36C89EF}"/>
              </a:ext>
            </a:extLst>
          </p:cNvPr>
          <p:cNvSpPr/>
          <p:nvPr/>
        </p:nvSpPr>
        <p:spPr>
          <a:xfrm>
            <a:off x="3661926" y="3272508"/>
            <a:ext cx="1182951" cy="118675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a:extLst>
              <a:ext uri="{FF2B5EF4-FFF2-40B4-BE49-F238E27FC236}">
                <a16:creationId xmlns:a16="http://schemas.microsoft.com/office/drawing/2014/main" id="{9A97B663-A0C9-34B9-2A07-F9DF52B8D4F1}"/>
              </a:ext>
            </a:extLst>
          </p:cNvPr>
          <p:cNvSpPr/>
          <p:nvPr/>
        </p:nvSpPr>
        <p:spPr>
          <a:xfrm>
            <a:off x="3644753" y="1806626"/>
            <a:ext cx="1208784" cy="1206127"/>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Ellipse 23">
            <a:extLst>
              <a:ext uri="{FF2B5EF4-FFF2-40B4-BE49-F238E27FC236}">
                <a16:creationId xmlns:a16="http://schemas.microsoft.com/office/drawing/2014/main" id="{688B8495-FB24-F548-39D8-955CD752599D}"/>
              </a:ext>
            </a:extLst>
          </p:cNvPr>
          <p:cNvSpPr/>
          <p:nvPr/>
        </p:nvSpPr>
        <p:spPr>
          <a:xfrm>
            <a:off x="3649965" y="411781"/>
            <a:ext cx="1202326" cy="1231957"/>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Tittel 1">
            <a:extLst>
              <a:ext uri="{FF2B5EF4-FFF2-40B4-BE49-F238E27FC236}">
                <a16:creationId xmlns:a16="http://schemas.microsoft.com/office/drawing/2014/main" id="{2CADCAB6-C529-E9BF-AF85-D00102C35530}"/>
              </a:ext>
            </a:extLst>
          </p:cNvPr>
          <p:cNvSpPr>
            <a:spLocks noGrp="1"/>
          </p:cNvSpPr>
          <p:nvPr>
            <p:ph type="title"/>
          </p:nvPr>
        </p:nvSpPr>
        <p:spPr>
          <a:xfrm>
            <a:off x="3575285" y="-762472"/>
            <a:ext cx="5247861" cy="1072080"/>
          </a:xfrm>
        </p:spPr>
        <p:txBody>
          <a:bodyPr anchor="ctr">
            <a:normAutofit/>
          </a:bodyPr>
          <a:lstStyle/>
          <a:p>
            <a:r>
              <a:rPr lang="nb-NO">
                <a:latin typeface="Arial"/>
                <a:cs typeface="Arial"/>
              </a:rPr>
              <a:t> </a:t>
            </a:r>
          </a:p>
        </p:txBody>
      </p:sp>
      <p:sp>
        <p:nvSpPr>
          <p:cNvPr id="30" name="TekstSylinder 29">
            <a:extLst>
              <a:ext uri="{FF2B5EF4-FFF2-40B4-BE49-F238E27FC236}">
                <a16:creationId xmlns:a16="http://schemas.microsoft.com/office/drawing/2014/main" id="{D115FFD2-96A5-72FE-16FA-CCEEFC54EC78}"/>
              </a:ext>
            </a:extLst>
          </p:cNvPr>
          <p:cNvSpPr txBox="1"/>
          <p:nvPr/>
        </p:nvSpPr>
        <p:spPr>
          <a:xfrm>
            <a:off x="5130386" y="489067"/>
            <a:ext cx="24570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2400">
              <a:solidFill>
                <a:schemeClr val="bg1"/>
              </a:solidFill>
              <a:ea typeface="Calibri"/>
              <a:cs typeface="Calibri"/>
            </a:endParaRPr>
          </a:p>
          <a:p>
            <a:r>
              <a:rPr lang="nb-NO" sz="2400">
                <a:solidFill>
                  <a:schemeClr val="bg1"/>
                </a:solidFill>
                <a:ea typeface="Calibri"/>
                <a:cs typeface="Calibri"/>
              </a:rPr>
              <a:t>   Internkontroll</a:t>
            </a:r>
            <a:endParaRPr lang="nb-NO">
              <a:solidFill>
                <a:schemeClr val="bg1"/>
              </a:solidFill>
              <a:ea typeface="Calibri"/>
              <a:cs typeface="Calibri"/>
            </a:endParaRPr>
          </a:p>
        </p:txBody>
      </p:sp>
      <p:sp>
        <p:nvSpPr>
          <p:cNvPr id="38" name="TekstSylinder 37">
            <a:extLst>
              <a:ext uri="{FF2B5EF4-FFF2-40B4-BE49-F238E27FC236}">
                <a16:creationId xmlns:a16="http://schemas.microsoft.com/office/drawing/2014/main" id="{A2D3B1AA-079E-8D4A-435D-FAE93A7BC8F1}"/>
              </a:ext>
            </a:extLst>
          </p:cNvPr>
          <p:cNvSpPr txBox="1"/>
          <p:nvPr/>
        </p:nvSpPr>
        <p:spPr>
          <a:xfrm>
            <a:off x="5103237" y="3445867"/>
            <a:ext cx="28525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solidFill>
                  <a:schemeClr val="bg1"/>
                </a:solidFill>
                <a:ea typeface="Calibri"/>
                <a:cs typeface="Calibri"/>
              </a:rPr>
              <a:t> </a:t>
            </a:r>
            <a:endParaRPr lang="nb-NO" sz="2400">
              <a:solidFill>
                <a:schemeClr val="bg1"/>
              </a:solidFill>
            </a:endParaRPr>
          </a:p>
        </p:txBody>
      </p:sp>
      <p:cxnSp>
        <p:nvCxnSpPr>
          <p:cNvPr id="44" name="Rett pilkobling 43">
            <a:extLst>
              <a:ext uri="{FF2B5EF4-FFF2-40B4-BE49-F238E27FC236}">
                <a16:creationId xmlns:a16="http://schemas.microsoft.com/office/drawing/2014/main" id="{E785437F-00A6-1967-F127-9861191A8F1A}"/>
              </a:ext>
            </a:extLst>
          </p:cNvPr>
          <p:cNvCxnSpPr/>
          <p:nvPr/>
        </p:nvCxnSpPr>
        <p:spPr>
          <a:xfrm>
            <a:off x="458249" y="6137762"/>
            <a:ext cx="11152261" cy="28485"/>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47" name="Grafikk 46" descr="Utklippstavle emblem kontur">
            <a:extLst>
              <a:ext uri="{FF2B5EF4-FFF2-40B4-BE49-F238E27FC236}">
                <a16:creationId xmlns:a16="http://schemas.microsoft.com/office/drawing/2014/main" id="{83E6E0B6-7A9F-669D-835B-59837AA207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2967" y="550493"/>
            <a:ext cx="914400" cy="957128"/>
          </a:xfrm>
          <a:prstGeom prst="rect">
            <a:avLst/>
          </a:prstGeom>
        </p:spPr>
      </p:pic>
      <p:pic>
        <p:nvPicPr>
          <p:cNvPr id="2" name="Grafikk 1" descr="Liste med heldekkende fyll">
            <a:extLst>
              <a:ext uri="{FF2B5EF4-FFF2-40B4-BE49-F238E27FC236}">
                <a16:creationId xmlns:a16="http://schemas.microsoft.com/office/drawing/2014/main" id="{8C61400A-0224-3F3D-F5BD-50FABD9FE0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7762" y="1953358"/>
            <a:ext cx="914400" cy="914400"/>
          </a:xfrm>
          <a:prstGeom prst="rect">
            <a:avLst/>
          </a:prstGeom>
        </p:spPr>
      </p:pic>
      <p:pic>
        <p:nvPicPr>
          <p:cNvPr id="6" name="Grafikk 5" descr="Universell tilgang med heldekkende fyll">
            <a:extLst>
              <a:ext uri="{FF2B5EF4-FFF2-40B4-BE49-F238E27FC236}">
                <a16:creationId xmlns:a16="http://schemas.microsoft.com/office/drawing/2014/main" id="{FBDEF294-6862-5128-458D-4DFC57DE26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5887" y="3420291"/>
            <a:ext cx="927733" cy="888362"/>
          </a:xfrm>
          <a:prstGeom prst="rect">
            <a:avLst/>
          </a:prstGeom>
        </p:spPr>
      </p:pic>
    </p:spTree>
    <p:extLst>
      <p:ext uri="{BB962C8B-B14F-4D97-AF65-F5344CB8AC3E}">
        <p14:creationId xmlns:p14="http://schemas.microsoft.com/office/powerpoint/2010/main" val="401422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avrundede hjørner 8">
            <a:extLst>
              <a:ext uri="{FF2B5EF4-FFF2-40B4-BE49-F238E27FC236}">
                <a16:creationId xmlns:a16="http://schemas.microsoft.com/office/drawing/2014/main" id="{6FC55FE2-4CCD-BF24-24FD-50252EC64BC0}"/>
              </a:ext>
            </a:extLst>
          </p:cNvPr>
          <p:cNvSpPr/>
          <p:nvPr/>
        </p:nvSpPr>
        <p:spPr>
          <a:xfrm>
            <a:off x="4201633" y="2471060"/>
            <a:ext cx="4272897" cy="12391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dirty="0">
                <a:ea typeface="Calibri"/>
                <a:cs typeface="Calibri"/>
              </a:rPr>
              <a:t>Ekspertgruppen</a:t>
            </a:r>
          </a:p>
        </p:txBody>
      </p:sp>
      <p:sp>
        <p:nvSpPr>
          <p:cNvPr id="12" name="Ellipse 11">
            <a:extLst>
              <a:ext uri="{FF2B5EF4-FFF2-40B4-BE49-F238E27FC236}">
                <a16:creationId xmlns:a16="http://schemas.microsoft.com/office/drawing/2014/main" id="{4396C20F-66EE-AF19-9223-60BDD79E36FB}"/>
              </a:ext>
            </a:extLst>
          </p:cNvPr>
          <p:cNvSpPr/>
          <p:nvPr/>
        </p:nvSpPr>
        <p:spPr>
          <a:xfrm>
            <a:off x="3422264" y="2528943"/>
            <a:ext cx="1182951" cy="118675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avrundede hjørner 2">
            <a:extLst>
              <a:ext uri="{FF2B5EF4-FFF2-40B4-BE49-F238E27FC236}">
                <a16:creationId xmlns:a16="http://schemas.microsoft.com/office/drawing/2014/main" id="{0AAF3D07-B4B4-180C-7485-48522071FD1E}"/>
              </a:ext>
            </a:extLst>
          </p:cNvPr>
          <p:cNvSpPr/>
          <p:nvPr/>
        </p:nvSpPr>
        <p:spPr>
          <a:xfrm>
            <a:off x="4201634" y="1095586"/>
            <a:ext cx="4272897" cy="12391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dirty="0">
                <a:ea typeface="Calibri"/>
                <a:cs typeface="Calibri"/>
              </a:rPr>
              <a:t>Folketrygdutvalget</a:t>
            </a:r>
          </a:p>
        </p:txBody>
      </p:sp>
      <p:sp>
        <p:nvSpPr>
          <p:cNvPr id="5" name="Ellipse 4">
            <a:extLst>
              <a:ext uri="{FF2B5EF4-FFF2-40B4-BE49-F238E27FC236}">
                <a16:creationId xmlns:a16="http://schemas.microsoft.com/office/drawing/2014/main" id="{1B180DF6-11BF-2DB2-4201-38489D383DC2}"/>
              </a:ext>
            </a:extLst>
          </p:cNvPr>
          <p:cNvSpPr/>
          <p:nvPr/>
        </p:nvSpPr>
        <p:spPr>
          <a:xfrm>
            <a:off x="3422265" y="1146282"/>
            <a:ext cx="1182951" cy="118675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descr="Domstol med heldekkende fyll">
            <a:extLst>
              <a:ext uri="{FF2B5EF4-FFF2-40B4-BE49-F238E27FC236}">
                <a16:creationId xmlns:a16="http://schemas.microsoft.com/office/drawing/2014/main" id="{12215DD8-C2C8-AAB2-C91B-4C467B2A11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4335" y="1285189"/>
            <a:ext cx="914400" cy="914400"/>
          </a:xfrm>
          <a:prstGeom prst="rect">
            <a:avLst/>
          </a:prstGeom>
        </p:spPr>
      </p:pic>
      <p:pic>
        <p:nvPicPr>
          <p:cNvPr id="11" name="Grafikk 10" descr="Møte med heldekkende fyll">
            <a:extLst>
              <a:ext uri="{FF2B5EF4-FFF2-40B4-BE49-F238E27FC236}">
                <a16:creationId xmlns:a16="http://schemas.microsoft.com/office/drawing/2014/main" id="{AA00669F-3353-53BD-4BA7-E777D034BB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4336" y="2655324"/>
            <a:ext cx="914400" cy="914400"/>
          </a:xfrm>
          <a:prstGeom prst="rect">
            <a:avLst/>
          </a:prstGeom>
        </p:spPr>
      </p:pic>
      <p:sp>
        <p:nvSpPr>
          <p:cNvPr id="14" name="TekstSylinder 13">
            <a:extLst>
              <a:ext uri="{FF2B5EF4-FFF2-40B4-BE49-F238E27FC236}">
                <a16:creationId xmlns:a16="http://schemas.microsoft.com/office/drawing/2014/main" id="{82CFC066-65B9-B9D7-92DF-EF129BD25751}"/>
              </a:ext>
            </a:extLst>
          </p:cNvPr>
          <p:cNvSpPr txBox="1"/>
          <p:nvPr/>
        </p:nvSpPr>
        <p:spPr>
          <a:xfrm>
            <a:off x="4915644" y="6123761"/>
            <a:ext cx="27214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ea typeface="Calibri"/>
                <a:cs typeface="Calibri"/>
              </a:rPr>
              <a:t>Viktige områder 2026</a:t>
            </a:r>
            <a:endParaRPr lang="nb-NO"/>
          </a:p>
        </p:txBody>
      </p:sp>
      <p:cxnSp>
        <p:nvCxnSpPr>
          <p:cNvPr id="16" name="Rett pilkobling 15">
            <a:extLst>
              <a:ext uri="{FF2B5EF4-FFF2-40B4-BE49-F238E27FC236}">
                <a16:creationId xmlns:a16="http://schemas.microsoft.com/office/drawing/2014/main" id="{423A7C89-3E91-C639-1EC0-FF24A16B838D}"/>
              </a:ext>
            </a:extLst>
          </p:cNvPr>
          <p:cNvCxnSpPr/>
          <p:nvPr/>
        </p:nvCxnSpPr>
        <p:spPr>
          <a:xfrm>
            <a:off x="458249" y="6137762"/>
            <a:ext cx="11152261" cy="28485"/>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30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575954" y="1412777"/>
            <a:ext cx="9815576" cy="4859437"/>
          </a:xfrm>
        </p:spPr>
        <p:txBody>
          <a:bodyPr>
            <a:normAutofit fontScale="92500" lnSpcReduction="10000"/>
          </a:bodyPr>
          <a:lstStyle/>
          <a:p>
            <a:endParaRPr lang="nb-NO" dirty="0"/>
          </a:p>
          <a:p>
            <a:r>
              <a:rPr lang="nb-NO" dirty="0"/>
              <a:t>Lav ledighet over tid i Nordland</a:t>
            </a:r>
          </a:p>
          <a:p>
            <a:r>
              <a:rPr lang="nb-NO" dirty="0"/>
              <a:t>Høy andel utenforskap </a:t>
            </a:r>
            <a:r>
              <a:rPr lang="nb-NO" dirty="0" err="1"/>
              <a:t>pga</a:t>
            </a:r>
            <a:r>
              <a:rPr lang="nb-NO" dirty="0"/>
              <a:t> helse</a:t>
            </a:r>
          </a:p>
          <a:p>
            <a:r>
              <a:rPr lang="nb-NO" dirty="0"/>
              <a:t>Utdanningsnivået har betydning for varig inkludering i arbeidslivet</a:t>
            </a:r>
          </a:p>
          <a:p>
            <a:pPr marL="0" indent="0">
              <a:buNone/>
            </a:pPr>
            <a:endParaRPr lang="nb-NO" dirty="0"/>
          </a:p>
          <a:p>
            <a:r>
              <a:rPr lang="nb-NO" dirty="0"/>
              <a:t>Utfordrende befolkningsutvikling  </a:t>
            </a:r>
          </a:p>
          <a:p>
            <a:r>
              <a:rPr lang="nb-NO" dirty="0"/>
              <a:t>Samarbeid og tillitsbygging avgjørende for å lykkes!</a:t>
            </a:r>
          </a:p>
          <a:p>
            <a:pPr marL="0" indent="0">
              <a:buNone/>
            </a:pPr>
            <a:endParaRPr lang="nb-NO" dirty="0"/>
          </a:p>
          <a:p>
            <a:r>
              <a:rPr lang="nb-NO" dirty="0"/>
              <a:t>Nav, helse, utdanning, virksomheter, partene i arbeidslivet og andre offentlige etater.</a:t>
            </a:r>
          </a:p>
          <a:p>
            <a:endParaRPr lang="nb-NO" dirty="0"/>
          </a:p>
          <a:p>
            <a:endParaRPr lang="nb-NO" dirty="0"/>
          </a:p>
          <a:p>
            <a:pPr marL="0" indent="0">
              <a:buNone/>
            </a:pPr>
            <a:endParaRPr lang="nb-NO" dirty="0"/>
          </a:p>
          <a:p>
            <a:pPr marL="0" indent="0">
              <a:buNone/>
            </a:pPr>
            <a:endParaRPr lang="nb-NO" dirty="0"/>
          </a:p>
        </p:txBody>
      </p:sp>
      <p:sp>
        <p:nvSpPr>
          <p:cNvPr id="3" name="Tittel 2"/>
          <p:cNvSpPr>
            <a:spLocks noGrp="1"/>
          </p:cNvSpPr>
          <p:nvPr>
            <p:ph type="title"/>
          </p:nvPr>
        </p:nvSpPr>
        <p:spPr>
          <a:xfrm>
            <a:off x="480952" y="564394"/>
            <a:ext cx="9815576" cy="1083593"/>
          </a:xfrm>
        </p:spPr>
        <p:txBody>
          <a:bodyPr>
            <a:normAutofit/>
          </a:bodyPr>
          <a:lstStyle/>
          <a:p>
            <a:r>
              <a:rPr lang="nb-NO" b="1" dirty="0"/>
              <a:t>Mulighetenes arbeidsmarked – for arbeidssøkere:</a:t>
            </a:r>
            <a:endParaRPr lang="nb-NO" dirty="0"/>
          </a:p>
        </p:txBody>
      </p:sp>
    </p:spTree>
    <p:extLst>
      <p:ext uri="{BB962C8B-B14F-4D97-AF65-F5344CB8AC3E}">
        <p14:creationId xmlns:p14="http://schemas.microsoft.com/office/powerpoint/2010/main" val="1922275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FD4F89-4252-5C98-A95E-41C9B7830598}"/>
              </a:ext>
            </a:extLst>
          </p:cNvPr>
          <p:cNvSpPr>
            <a:spLocks noGrp="1"/>
          </p:cNvSpPr>
          <p:nvPr>
            <p:ph type="title"/>
          </p:nvPr>
        </p:nvSpPr>
        <p:spPr/>
        <p:txBody>
          <a:bodyPr/>
          <a:lstStyle/>
          <a:p>
            <a:r>
              <a:rPr lang="nb-NO" b="1" dirty="0"/>
              <a:t>Hvordan gi flere muligheten til å være i jobb:</a:t>
            </a:r>
          </a:p>
        </p:txBody>
      </p:sp>
      <p:sp>
        <p:nvSpPr>
          <p:cNvPr id="3" name="Plassholder for innhold 2">
            <a:extLst>
              <a:ext uri="{FF2B5EF4-FFF2-40B4-BE49-F238E27FC236}">
                <a16:creationId xmlns:a16="http://schemas.microsoft.com/office/drawing/2014/main" id="{39A27426-7CC9-5177-2EA2-96C1E410F3DF}"/>
              </a:ext>
            </a:extLst>
          </p:cNvPr>
          <p:cNvSpPr>
            <a:spLocks noGrp="1"/>
          </p:cNvSpPr>
          <p:nvPr>
            <p:ph idx="1"/>
          </p:nvPr>
        </p:nvSpPr>
        <p:spPr/>
        <p:txBody>
          <a:bodyPr/>
          <a:lstStyle/>
          <a:p>
            <a:r>
              <a:rPr lang="nb-NO" dirty="0"/>
              <a:t>Økt satsning på kvalifiseringstiltak i samarbeid med virksomheter, bransjer og videregående skole (og universitet)</a:t>
            </a:r>
          </a:p>
          <a:p>
            <a:r>
              <a:rPr lang="nb-NO" dirty="0"/>
              <a:t>Tett og spesialisert oppfølging gir gode resultater i form av overgang til arbeid (Jobbspesialister, ungdomsteam)</a:t>
            </a:r>
          </a:p>
          <a:p>
            <a:r>
              <a:rPr lang="nb-NO" dirty="0"/>
              <a:t>Arbeidsgiverteam der det er hensiktsmessig</a:t>
            </a:r>
          </a:p>
          <a:p>
            <a:endParaRPr lang="nb-NO" dirty="0"/>
          </a:p>
          <a:p>
            <a:r>
              <a:rPr lang="nb-NO" dirty="0"/>
              <a:t>Større Nav-kontor reduserer sårbarhet ved fravær og strammere budsjetter, og gir muligheten til spesialisering på tvers av kommunegrenser</a:t>
            </a:r>
          </a:p>
        </p:txBody>
      </p:sp>
    </p:spTree>
    <p:extLst>
      <p:ext uri="{BB962C8B-B14F-4D97-AF65-F5344CB8AC3E}">
        <p14:creationId xmlns:p14="http://schemas.microsoft.com/office/powerpoint/2010/main" val="3700255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F1CB607-D29F-ABC7-5238-907D5268DCD9}"/>
              </a:ext>
            </a:extLst>
          </p:cNvPr>
          <p:cNvSpPr>
            <a:spLocks noGrp="1"/>
          </p:cNvSpPr>
          <p:nvPr>
            <p:ph type="ctrTitle"/>
          </p:nvPr>
        </p:nvSpPr>
        <p:spPr/>
        <p:txBody>
          <a:bodyPr/>
          <a:lstStyle/>
          <a:p>
            <a:r>
              <a:rPr lang="nb-NO" dirty="0"/>
              <a:t>Nav i Nordland – organisering:</a:t>
            </a:r>
          </a:p>
        </p:txBody>
      </p:sp>
    </p:spTree>
    <p:extLst>
      <p:ext uri="{BB962C8B-B14F-4D97-AF65-F5344CB8AC3E}">
        <p14:creationId xmlns:p14="http://schemas.microsoft.com/office/powerpoint/2010/main" val="191334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kart, skjermbilde, Font&#10;&#10;KI-generert innhold kan være feil.">
            <a:extLst>
              <a:ext uri="{FF2B5EF4-FFF2-40B4-BE49-F238E27FC236}">
                <a16:creationId xmlns:a16="http://schemas.microsoft.com/office/drawing/2014/main" id="{F9122381-48AE-A881-B4CC-8ADB70639B3B}"/>
              </a:ext>
            </a:extLst>
          </p:cNvPr>
          <p:cNvPicPr>
            <a:picLocks noChangeAspect="1"/>
          </p:cNvPicPr>
          <p:nvPr/>
        </p:nvPicPr>
        <p:blipFill>
          <a:blip r:embed="rId3"/>
          <a:srcRect/>
          <a:stretch/>
        </p:blipFill>
        <p:spPr>
          <a:xfrm>
            <a:off x="0" y="0"/>
            <a:ext cx="12191980" cy="6857990"/>
          </a:xfrm>
          <a:prstGeom prst="rect">
            <a:avLst/>
          </a:prstGeom>
          <a:noFill/>
        </p:spPr>
      </p:pic>
    </p:spTree>
    <p:extLst>
      <p:ext uri="{BB962C8B-B14F-4D97-AF65-F5344CB8AC3E}">
        <p14:creationId xmlns:p14="http://schemas.microsoft.com/office/powerpoint/2010/main" val="1258675699"/>
      </p:ext>
    </p:extLst>
  </p:cSld>
  <p:clrMapOvr>
    <a:masterClrMapping/>
  </p:clrMapOvr>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0123D0-EAF0-49D1-B774-E8D06FB9B61C}" vid="{2C0C07A7-A903-4988-8925-53FC2A42362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7E65A06535134BB6543CA873CF9A2F" ma:contentTypeVersion="4" ma:contentTypeDescription="Create a new document." ma:contentTypeScope="" ma:versionID="757e1809b7ebecc77c4a0fab95ebad24">
  <xsd:schema xmlns:xsd="http://www.w3.org/2001/XMLSchema" xmlns:xs="http://www.w3.org/2001/XMLSchema" xmlns:p="http://schemas.microsoft.com/office/2006/metadata/properties" xmlns:ns2="592fd046-3995-49ad-acf6-c4b61f6de1b7" xmlns:ns3="7ce2af75-0ddc-4d3c-bec5-fd2e6f7242b2" targetNamespace="http://schemas.microsoft.com/office/2006/metadata/properties" ma:root="true" ma:fieldsID="4462275920ebeef43f426981f4cd14de" ns2:_="" ns3:_="">
    <xsd:import namespace="592fd046-3995-49ad-acf6-c4b61f6de1b7"/>
    <xsd:import namespace="7ce2af75-0ddc-4d3c-bec5-fd2e6f7242b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2fd046-3995-49ad-acf6-c4b61f6de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e2af75-0ddc-4d3c-bec5-fd2e6f7242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91905-A811-45D1-A44B-D4999240A5F2}">
  <ds:schemaRef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www.w3.org/XML/1998/namespace"/>
    <ds:schemaRef ds:uri="http://purl.org/dc/terms/"/>
    <ds:schemaRef ds:uri="f979e152-3237-4567-8e98-aa3526074255"/>
    <ds:schemaRef ds:uri="30ac3786-78c3-414b-815f-b4fca2e0bd42"/>
  </ds:schemaRefs>
</ds:datastoreItem>
</file>

<file path=customXml/itemProps2.xml><?xml version="1.0" encoding="utf-8"?>
<ds:datastoreItem xmlns:ds="http://schemas.openxmlformats.org/officeDocument/2006/customXml" ds:itemID="{D78B9AFB-8F40-4990-AB29-3CA3D61BEE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2fd046-3995-49ad-acf6-c4b61f6de1b7"/>
    <ds:schemaRef ds:uri="7ce2af75-0ddc-4d3c-bec5-fd2e6f7242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BA16CF-69EA-4443-BEE0-73385E2EEDD0}">
  <ds:schemaRefs>
    <ds:schemaRef ds:uri="http://schemas.microsoft.com/sharepoint/v3/contenttype/forms"/>
  </ds:schemaRefs>
</ds:datastoreItem>
</file>

<file path=docMetadata/LabelInfo.xml><?xml version="1.0" encoding="utf-8"?>
<clbl:labelList xmlns:clbl="http://schemas.microsoft.com/office/2020/mipLabelMetadata">
  <clbl:label id="{d3491420-1ae2-4120-89e6-e6f668f067e2}" enabled="1" method="Standard" siteId="{62366534-1ec3-4962-8869-9b5535279d0b}" removed="0"/>
</clbl:labelList>
</file>

<file path=docProps/app.xml><?xml version="1.0" encoding="utf-8"?>
<Properties xmlns="http://schemas.openxmlformats.org/officeDocument/2006/extended-properties" xmlns:vt="http://schemas.openxmlformats.org/officeDocument/2006/docPropsVTypes">
  <Template>NAV_Mørk Grå</Template>
  <TotalTime>1195</TotalTime>
  <Words>558</Words>
  <Application>Microsoft Office PowerPoint</Application>
  <PresentationFormat>Widescreen</PresentationFormat>
  <Paragraphs>117</Paragraphs>
  <Slides>17</Slides>
  <Notes>5</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Arial</vt:lpstr>
      <vt:lpstr>Calibri</vt:lpstr>
      <vt:lpstr>Segoe UI</vt:lpstr>
      <vt:lpstr>Source Sans Pro</vt:lpstr>
      <vt:lpstr>Times New Roman</vt:lpstr>
      <vt:lpstr>Office-tema</vt:lpstr>
      <vt:lpstr>Forventninger til Nav i 2026:</vt:lpstr>
      <vt:lpstr>PowerPoint-presentasjon</vt:lpstr>
      <vt:lpstr>PowerPoint-presentasjon</vt:lpstr>
      <vt:lpstr> </vt:lpstr>
      <vt:lpstr>PowerPoint-presentasjon</vt:lpstr>
      <vt:lpstr>Mulighetenes arbeidsmarked – for arbeidssøkere:</vt:lpstr>
      <vt:lpstr>Hvordan gi flere muligheten til å være i jobb:</vt:lpstr>
      <vt:lpstr>Nav i Nordland – organisering:</vt:lpstr>
      <vt:lpstr>PowerPoint-presentasjon</vt:lpstr>
      <vt:lpstr>PowerPoint-presentasjon</vt:lpstr>
      <vt:lpstr>PowerPoint-presentasjon</vt:lpstr>
      <vt:lpstr>Helhetlige Nav-tjenester og samarbeid</vt:lpstr>
      <vt:lpstr>PowerPoint-presentasjon</vt:lpstr>
      <vt:lpstr>Tett samarbeid på tvers av fag og sektorer gir arbeidssøkere etterspurt kompetanse og praksis innen industri og maritim næring. </vt:lpstr>
      <vt:lpstr>PowerPoint-presentasjon</vt:lpstr>
      <vt:lpstr>Nav Rana – forebygging og opplæring om økonomi:</vt:lpstr>
      <vt:lpstr>PowerPoint-presentasjon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Ledermøte NAV Nordland</dc:title>
  <dc:subject/>
  <dc:creator>Stavnes, Cathrine</dc:creator>
  <cp:keywords/>
  <dc:description/>
  <cp:lastModifiedBy>Nordnes, Åshild</cp:lastModifiedBy>
  <cp:revision>17</cp:revision>
  <cp:lastPrinted>2020-04-21T11:47:02Z</cp:lastPrinted>
  <dcterms:created xsi:type="dcterms:W3CDTF">2022-10-14T06:30:00Z</dcterms:created>
  <dcterms:modified xsi:type="dcterms:W3CDTF">2026-02-12T09:12:47Z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0x010100B47E65A06535134BB6543CA873CF9A2F</vt:lpwstr>
  </property>
  <property fmtid="{D5CDD505-2E9C-101B-9397-08002B2CF9AE}" pid="3" name="MSIP_Label_d3491420-1ae2-4120-89e6-e6f668f067e2_Enabled">
    <vt:lpwstr>true</vt:lpwstr>
  </property>
  <property fmtid="{D5CDD505-2E9C-101B-9397-08002B2CF9AE}" pid="4" name="MSIP_Label_d3491420-1ae2-4120-89e6-e6f668f067e2_SetDate">
    <vt:lpwstr>2020-07-17T08:50:42Z</vt:lpwstr>
  </property>
  <property fmtid="{D5CDD505-2E9C-101B-9397-08002B2CF9AE}" pid="5" name="MSIP_Label_d3491420-1ae2-4120-89e6-e6f668f067e2_Method">
    <vt:lpwstr>Standard</vt:lpwstr>
  </property>
  <property fmtid="{D5CDD505-2E9C-101B-9397-08002B2CF9AE}" pid="6" name="MSIP_Label_d3491420-1ae2-4120-89e6-e6f668f067e2_Name">
    <vt:lpwstr>d3491420-1ae2-4120-89e6-e6f668f067e2</vt:lpwstr>
  </property>
  <property fmtid="{D5CDD505-2E9C-101B-9397-08002B2CF9AE}" pid="7" name="MSIP_Label_d3491420-1ae2-4120-89e6-e6f668f067e2_SiteId">
    <vt:lpwstr>62366534-1ec3-4962-8869-9b5535279d0b</vt:lpwstr>
  </property>
  <property fmtid="{D5CDD505-2E9C-101B-9397-08002B2CF9AE}" pid="8" name="MSIP_Label_d3491420-1ae2-4120-89e6-e6f668f067e2_ActionId">
    <vt:lpwstr>6d3ec064-dec6-4fa1-9805-10fdcf9ce574</vt:lpwstr>
  </property>
  <property fmtid="{D5CDD505-2E9C-101B-9397-08002B2CF9AE}" pid="9" name="MSIP_Label_d3491420-1ae2-4120-89e6-e6f668f067e2_ContentBits">
    <vt:lpwstr>0</vt:lpwstr>
  </property>
</Properties>
</file>