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27"/>
  </p:notesMasterIdLst>
  <p:sldIdLst>
    <p:sldId id="2147483481" r:id="rId6"/>
    <p:sldId id="2147483479" r:id="rId7"/>
    <p:sldId id="2147483480" r:id="rId8"/>
    <p:sldId id="259" r:id="rId9"/>
    <p:sldId id="262" r:id="rId10"/>
    <p:sldId id="2147483465" r:id="rId11"/>
    <p:sldId id="2147483466" r:id="rId12"/>
    <p:sldId id="2147474323" r:id="rId13"/>
    <p:sldId id="266" r:id="rId14"/>
    <p:sldId id="2147199620" r:id="rId15"/>
    <p:sldId id="2147199624" r:id="rId16"/>
    <p:sldId id="2147199627" r:id="rId17"/>
    <p:sldId id="2147199629" r:id="rId18"/>
    <p:sldId id="2147199631" r:id="rId19"/>
    <p:sldId id="2147199633" r:id="rId20"/>
    <p:sldId id="2147474341" r:id="rId21"/>
    <p:sldId id="2147483469" r:id="rId22"/>
    <p:sldId id="2147483470" r:id="rId23"/>
    <p:sldId id="2147474343" r:id="rId24"/>
    <p:sldId id="2147483471" r:id="rId25"/>
    <p:sldId id="21474834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hl, Siri Einvold" userId="634883a4-1082-45bb-b527-93c6496548b8" providerId="ADAL" clId="{6BC7AA5F-F4D9-4DC8-832E-F7DF014898C0}"/>
    <pc:docChg chg="undo custSel delSld modSld">
      <pc:chgData name="Dahl, Siri Einvold" userId="634883a4-1082-45bb-b527-93c6496548b8" providerId="ADAL" clId="{6BC7AA5F-F4D9-4DC8-832E-F7DF014898C0}" dt="2025-09-23T16:03:10.829" v="39" actId="6549"/>
      <pc:docMkLst>
        <pc:docMk/>
      </pc:docMkLst>
      <pc:sldChg chg="del">
        <pc:chgData name="Dahl, Siri Einvold" userId="634883a4-1082-45bb-b527-93c6496548b8" providerId="ADAL" clId="{6BC7AA5F-F4D9-4DC8-832E-F7DF014898C0}" dt="2025-09-23T16:01:13.783" v="2" actId="47"/>
        <pc:sldMkLst>
          <pc:docMk/>
          <pc:sldMk cId="1779981299" sldId="260"/>
        </pc:sldMkLst>
      </pc:sldChg>
      <pc:sldChg chg="modNotesTx">
        <pc:chgData name="Dahl, Siri Einvold" userId="634883a4-1082-45bb-b527-93c6496548b8" providerId="ADAL" clId="{6BC7AA5F-F4D9-4DC8-832E-F7DF014898C0}" dt="2025-09-23T16:01:45.388" v="5" actId="6549"/>
        <pc:sldMkLst>
          <pc:docMk/>
          <pc:sldMk cId="3538045938" sldId="262"/>
        </pc:sldMkLst>
      </pc:sldChg>
      <pc:sldChg chg="del">
        <pc:chgData name="Dahl, Siri Einvold" userId="634883a4-1082-45bb-b527-93c6496548b8" providerId="ADAL" clId="{6BC7AA5F-F4D9-4DC8-832E-F7DF014898C0}" dt="2025-09-23T16:02:37.423" v="31" actId="47"/>
        <pc:sldMkLst>
          <pc:docMk/>
          <pc:sldMk cId="2157420720" sldId="2147199628"/>
        </pc:sldMkLst>
      </pc:sldChg>
      <pc:sldChg chg="del">
        <pc:chgData name="Dahl, Siri Einvold" userId="634883a4-1082-45bb-b527-93c6496548b8" providerId="ADAL" clId="{6BC7AA5F-F4D9-4DC8-832E-F7DF014898C0}" dt="2025-09-23T16:02:40.370" v="32" actId="47"/>
        <pc:sldMkLst>
          <pc:docMk/>
          <pc:sldMk cId="1724042088" sldId="2147199630"/>
        </pc:sldMkLst>
      </pc:sldChg>
      <pc:sldChg chg="del">
        <pc:chgData name="Dahl, Siri Einvold" userId="634883a4-1082-45bb-b527-93c6496548b8" providerId="ADAL" clId="{6BC7AA5F-F4D9-4DC8-832E-F7DF014898C0}" dt="2025-09-23T16:02:43.187" v="33" actId="47"/>
        <pc:sldMkLst>
          <pc:docMk/>
          <pc:sldMk cId="663850918" sldId="2147199632"/>
        </pc:sldMkLst>
      </pc:sldChg>
      <pc:sldChg chg="del">
        <pc:chgData name="Dahl, Siri Einvold" userId="634883a4-1082-45bb-b527-93c6496548b8" providerId="ADAL" clId="{6BC7AA5F-F4D9-4DC8-832E-F7DF014898C0}" dt="2025-09-23T16:02:45.703" v="34" actId="47"/>
        <pc:sldMkLst>
          <pc:docMk/>
          <pc:sldMk cId="1004183464" sldId="2147199634"/>
        </pc:sldMkLst>
      </pc:sldChg>
      <pc:sldChg chg="modNotesTx">
        <pc:chgData name="Dahl, Siri Einvold" userId="634883a4-1082-45bb-b527-93c6496548b8" providerId="ADAL" clId="{6BC7AA5F-F4D9-4DC8-832E-F7DF014898C0}" dt="2025-09-23T16:03:00.677" v="37" actId="6549"/>
        <pc:sldMkLst>
          <pc:docMk/>
          <pc:sldMk cId="3381821190" sldId="2147474343"/>
        </pc:sldMkLst>
      </pc:sldChg>
      <pc:sldChg chg="modNotesTx">
        <pc:chgData name="Dahl, Siri Einvold" userId="634883a4-1082-45bb-b527-93c6496548b8" providerId="ADAL" clId="{6BC7AA5F-F4D9-4DC8-832E-F7DF014898C0}" dt="2025-09-23T16:02:08.843" v="30" actId="20577"/>
        <pc:sldMkLst>
          <pc:docMk/>
          <pc:sldMk cId="1765602467" sldId="2147483465"/>
        </pc:sldMkLst>
      </pc:sldChg>
      <pc:sldChg chg="modNotesTx">
        <pc:chgData name="Dahl, Siri Einvold" userId="634883a4-1082-45bb-b527-93c6496548b8" providerId="ADAL" clId="{6BC7AA5F-F4D9-4DC8-832E-F7DF014898C0}" dt="2025-09-23T16:02:55.048" v="36" actId="6549"/>
        <pc:sldMkLst>
          <pc:docMk/>
          <pc:sldMk cId="3313383438" sldId="2147483469"/>
        </pc:sldMkLst>
      </pc:sldChg>
      <pc:sldChg chg="modNotesTx">
        <pc:chgData name="Dahl, Siri Einvold" userId="634883a4-1082-45bb-b527-93c6496548b8" providerId="ADAL" clId="{6BC7AA5F-F4D9-4DC8-832E-F7DF014898C0}" dt="2025-09-23T16:02:50.943" v="35" actId="6549"/>
        <pc:sldMkLst>
          <pc:docMk/>
          <pc:sldMk cId="8768423" sldId="2147483470"/>
        </pc:sldMkLst>
      </pc:sldChg>
      <pc:sldChg chg="modNotesTx">
        <pc:chgData name="Dahl, Siri Einvold" userId="634883a4-1082-45bb-b527-93c6496548b8" providerId="ADAL" clId="{6BC7AA5F-F4D9-4DC8-832E-F7DF014898C0}" dt="2025-09-23T16:03:04.565" v="38" actId="6549"/>
        <pc:sldMkLst>
          <pc:docMk/>
          <pc:sldMk cId="3055400633" sldId="2147483471"/>
        </pc:sldMkLst>
      </pc:sldChg>
      <pc:sldChg chg="modNotesTx">
        <pc:chgData name="Dahl, Siri Einvold" userId="634883a4-1082-45bb-b527-93c6496548b8" providerId="ADAL" clId="{6BC7AA5F-F4D9-4DC8-832E-F7DF014898C0}" dt="2025-09-23T16:03:10.829" v="39" actId="6549"/>
        <pc:sldMkLst>
          <pc:docMk/>
          <pc:sldMk cId="4012166965" sldId="2147483472"/>
        </pc:sldMkLst>
      </pc:sldChg>
      <pc:sldChg chg="del">
        <pc:chgData name="Dahl, Siri Einvold" userId="634883a4-1082-45bb-b527-93c6496548b8" providerId="ADAL" clId="{6BC7AA5F-F4D9-4DC8-832E-F7DF014898C0}" dt="2025-09-23T15:36:09.226" v="0" actId="47"/>
        <pc:sldMkLst>
          <pc:docMk/>
          <pc:sldMk cId="205149948" sldId="2147483473"/>
        </pc:sldMkLst>
      </pc:sldChg>
      <pc:sldChg chg="del">
        <pc:chgData name="Dahl, Siri Einvold" userId="634883a4-1082-45bb-b527-93c6496548b8" providerId="ADAL" clId="{6BC7AA5F-F4D9-4DC8-832E-F7DF014898C0}" dt="2025-09-23T15:36:09.226" v="0" actId="47"/>
        <pc:sldMkLst>
          <pc:docMk/>
          <pc:sldMk cId="2231876049" sldId="2147483474"/>
        </pc:sldMkLst>
      </pc:sldChg>
      <pc:sldChg chg="del">
        <pc:chgData name="Dahl, Siri Einvold" userId="634883a4-1082-45bb-b527-93c6496548b8" providerId="ADAL" clId="{6BC7AA5F-F4D9-4DC8-832E-F7DF014898C0}" dt="2025-09-23T15:36:09.226" v="0" actId="47"/>
        <pc:sldMkLst>
          <pc:docMk/>
          <pc:sldMk cId="44464473" sldId="2147483475"/>
        </pc:sldMkLst>
      </pc:sldChg>
      <pc:sldChg chg="del">
        <pc:chgData name="Dahl, Siri Einvold" userId="634883a4-1082-45bb-b527-93c6496548b8" providerId="ADAL" clId="{6BC7AA5F-F4D9-4DC8-832E-F7DF014898C0}" dt="2025-09-23T15:36:09.226" v="0" actId="47"/>
        <pc:sldMkLst>
          <pc:docMk/>
          <pc:sldMk cId="561942516" sldId="2147483476"/>
        </pc:sldMkLst>
      </pc:sldChg>
      <pc:sldChg chg="del">
        <pc:chgData name="Dahl, Siri Einvold" userId="634883a4-1082-45bb-b527-93c6496548b8" providerId="ADAL" clId="{6BC7AA5F-F4D9-4DC8-832E-F7DF014898C0}" dt="2025-09-23T15:36:16.290" v="1" actId="47"/>
        <pc:sldMkLst>
          <pc:docMk/>
          <pc:sldMk cId="2762070274" sldId="2147483477"/>
        </pc:sldMkLst>
      </pc:sldChg>
      <pc:sldChg chg="del">
        <pc:chgData name="Dahl, Siri Einvold" userId="634883a4-1082-45bb-b527-93c6496548b8" providerId="ADAL" clId="{6BC7AA5F-F4D9-4DC8-832E-F7DF014898C0}" dt="2025-09-23T15:36:09.226" v="0" actId="47"/>
        <pc:sldMkLst>
          <pc:docMk/>
          <pc:sldMk cId="3094292713" sldId="2147483478"/>
        </pc:sldMkLst>
      </pc:sldChg>
      <pc:sldChg chg="modNotesTx">
        <pc:chgData name="Dahl, Siri Einvold" userId="634883a4-1082-45bb-b527-93c6496548b8" providerId="ADAL" clId="{6BC7AA5F-F4D9-4DC8-832E-F7DF014898C0}" dt="2025-09-23T16:01:28.749" v="3" actId="6549"/>
        <pc:sldMkLst>
          <pc:docMk/>
          <pc:sldMk cId="3052296985" sldId="2147483479"/>
        </pc:sldMkLst>
      </pc:sldChg>
      <pc:sldChg chg="modNotesTx">
        <pc:chgData name="Dahl, Siri Einvold" userId="634883a4-1082-45bb-b527-93c6496548b8" providerId="ADAL" clId="{6BC7AA5F-F4D9-4DC8-832E-F7DF014898C0}" dt="2025-09-23T16:01:35.388" v="4" actId="6549"/>
        <pc:sldMkLst>
          <pc:docMk/>
          <pc:sldMk cId="3211778674" sldId="21474834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51A3C-8DDE-084F-AE46-F268EFE2F4F6}" type="doc">
      <dgm:prSet loTypeId="urn:microsoft.com/office/officeart/2005/8/layout/pyramid1" loCatId="pyramid" qsTypeId="urn:microsoft.com/office/officeart/2005/8/quickstyle/simple3" qsCatId="simple" csTypeId="urn:microsoft.com/office/officeart/2005/8/colors/colorful2" csCatId="colorful" phldr="1"/>
      <dgm:spPr/>
    </dgm:pt>
    <dgm:pt modelId="{9BFD4E59-00DF-9C47-B0EE-DEE36D7DBD95}">
      <dgm:prSet phldrT="[Tekst]" custT="1"/>
      <dgm:spPr/>
      <dgm:t>
        <a:bodyPr/>
        <a:lstStyle/>
        <a:p>
          <a:br>
            <a:rPr lang="nb-NO" sz="1400"/>
          </a:br>
          <a:br>
            <a:rPr lang="nb-NO" sz="1400"/>
          </a:br>
          <a:br>
            <a:rPr lang="nb-NO" sz="1400"/>
          </a:br>
          <a:r>
            <a:rPr lang="nb-NO" sz="1400" b="1"/>
            <a:t>NAV 2030</a:t>
          </a:r>
          <a:br>
            <a:rPr lang="nb-NO" sz="1400"/>
          </a:br>
          <a:r>
            <a:rPr lang="nb-NO" sz="1400"/>
            <a:t>Fire ambisjoner</a:t>
          </a:r>
        </a:p>
      </dgm:t>
    </dgm:pt>
    <dgm:pt modelId="{E583367C-2C29-9A47-8475-B2DD96F6DCDC}" type="parTrans" cxnId="{E499DCA0-B113-9E4B-8B5F-0D0BAC1038FD}">
      <dgm:prSet/>
      <dgm:spPr/>
      <dgm:t>
        <a:bodyPr/>
        <a:lstStyle/>
        <a:p>
          <a:endParaRPr lang="nb-NO"/>
        </a:p>
      </dgm:t>
    </dgm:pt>
    <dgm:pt modelId="{96804112-3728-904C-932C-D785B24E3B34}" type="sibTrans" cxnId="{E499DCA0-B113-9E4B-8B5F-0D0BAC1038FD}">
      <dgm:prSet/>
      <dgm:spPr/>
      <dgm:t>
        <a:bodyPr/>
        <a:lstStyle/>
        <a:p>
          <a:endParaRPr lang="nb-NO"/>
        </a:p>
      </dgm:t>
    </dgm:pt>
    <dgm:pt modelId="{D33A451C-E448-E142-8321-EBDDA1DD1F2A}">
      <dgm:prSet phldrT="[Tekst]"/>
      <dgm:spPr/>
      <dgm:t>
        <a:bodyPr/>
        <a:lstStyle/>
        <a:p>
          <a:br>
            <a:rPr lang="nb-NO"/>
          </a:br>
          <a:r>
            <a:rPr lang="nb-NO" b="1"/>
            <a:t>OPERATIVE MÅL FRA ÅR TIL ÅR</a:t>
          </a:r>
          <a:br>
            <a:rPr lang="nb-NO"/>
          </a:br>
          <a:r>
            <a:rPr lang="nb-NO"/>
            <a:t>I Mål- og disponeringsbrev til fylkene og Kommunebrevet</a:t>
          </a:r>
        </a:p>
      </dgm:t>
    </dgm:pt>
    <dgm:pt modelId="{8A0F6F64-A897-7548-A06C-9A329E71CF62}" type="parTrans" cxnId="{7B46B0D1-28F7-D54D-9C59-2C06BF54CAAD}">
      <dgm:prSet/>
      <dgm:spPr/>
      <dgm:t>
        <a:bodyPr/>
        <a:lstStyle/>
        <a:p>
          <a:endParaRPr lang="nb-NO"/>
        </a:p>
      </dgm:t>
    </dgm:pt>
    <dgm:pt modelId="{1D3A9175-CBB7-6348-9F30-B449A2AE5467}" type="sibTrans" cxnId="{7B46B0D1-28F7-D54D-9C59-2C06BF54CAAD}">
      <dgm:prSet/>
      <dgm:spPr/>
      <dgm:t>
        <a:bodyPr/>
        <a:lstStyle/>
        <a:p>
          <a:endParaRPr lang="nb-NO"/>
        </a:p>
      </dgm:t>
    </dgm:pt>
    <dgm:pt modelId="{75A25D89-BB1D-E444-9070-27507AFA3C89}">
      <dgm:prSet phldrT="[Tekst]" custT="1"/>
      <dgm:spPr/>
      <dgm:t>
        <a:bodyPr/>
        <a:lstStyle/>
        <a:p>
          <a:br>
            <a:rPr lang="nb-NO" sz="1800"/>
          </a:br>
          <a:r>
            <a:rPr lang="nb-NO" sz="1800" b="1"/>
            <a:t>GJENNOMFØRING I ENHETENE</a:t>
          </a:r>
        </a:p>
        <a:p>
          <a:r>
            <a:rPr lang="nb-NO" sz="1500" b="0"/>
            <a:t>Virksomhetsplan for NAV Troms og Finnmark </a:t>
          </a:r>
        </a:p>
        <a:p>
          <a:r>
            <a:rPr lang="nb-NO" sz="1500" b="0"/>
            <a:t>Lokale handlingsplaner i alle kontor og enheter</a:t>
          </a:r>
          <a:br>
            <a:rPr lang="nb-NO" sz="1800" b="1"/>
          </a:br>
          <a:endParaRPr lang="nb-NO" sz="1800"/>
        </a:p>
      </dgm:t>
    </dgm:pt>
    <dgm:pt modelId="{D5722CBE-76D9-9B49-81D5-9BDA1164EF4D}" type="parTrans" cxnId="{C95EB6AD-18AF-7442-8450-46E4E158F690}">
      <dgm:prSet/>
      <dgm:spPr/>
      <dgm:t>
        <a:bodyPr/>
        <a:lstStyle/>
        <a:p>
          <a:endParaRPr lang="nb-NO"/>
        </a:p>
      </dgm:t>
    </dgm:pt>
    <dgm:pt modelId="{89A729B1-946C-824F-AFC0-C74C96F9585C}" type="sibTrans" cxnId="{C95EB6AD-18AF-7442-8450-46E4E158F690}">
      <dgm:prSet/>
      <dgm:spPr/>
      <dgm:t>
        <a:bodyPr/>
        <a:lstStyle/>
        <a:p>
          <a:endParaRPr lang="nb-NO"/>
        </a:p>
      </dgm:t>
    </dgm:pt>
    <dgm:pt modelId="{3A0F76E9-3FD1-AF43-B60C-9DE3865B3704}">
      <dgm:prSet phldrT="[Tekst]"/>
      <dgm:spPr/>
      <dgm:t>
        <a:bodyPr/>
        <a:lstStyle/>
        <a:p>
          <a:br>
            <a:rPr lang="nb-NO"/>
          </a:br>
          <a:r>
            <a:rPr lang="nb-NO" b="1"/>
            <a:t>3-ÅRIGE PRIORITERINGER</a:t>
          </a:r>
          <a:br>
            <a:rPr lang="nb-NO"/>
          </a:br>
          <a:r>
            <a:rPr lang="nb-NO"/>
            <a:t>Operasjonalisering av NAV 2030</a:t>
          </a:r>
        </a:p>
      </dgm:t>
    </dgm:pt>
    <dgm:pt modelId="{CEF831E4-E80E-474F-929E-C2AEDA5807FE}" type="parTrans" cxnId="{067AF6AD-D41D-524A-A941-8F88058C451F}">
      <dgm:prSet/>
      <dgm:spPr/>
      <dgm:t>
        <a:bodyPr/>
        <a:lstStyle/>
        <a:p>
          <a:endParaRPr lang="nb-NO"/>
        </a:p>
      </dgm:t>
    </dgm:pt>
    <dgm:pt modelId="{FC704680-DC10-8244-9279-C12AC0463F04}" type="sibTrans" cxnId="{067AF6AD-D41D-524A-A941-8F88058C451F}">
      <dgm:prSet/>
      <dgm:spPr/>
      <dgm:t>
        <a:bodyPr/>
        <a:lstStyle/>
        <a:p>
          <a:endParaRPr lang="nb-NO"/>
        </a:p>
      </dgm:t>
    </dgm:pt>
    <dgm:pt modelId="{0F910CC0-B560-A94F-87D0-E1BAC40F8B36}" type="pres">
      <dgm:prSet presAssocID="{13251A3C-8DDE-084F-AE46-F268EFE2F4F6}" presName="Name0" presStyleCnt="0">
        <dgm:presLayoutVars>
          <dgm:dir/>
          <dgm:animLvl val="lvl"/>
          <dgm:resizeHandles val="exact"/>
        </dgm:presLayoutVars>
      </dgm:prSet>
      <dgm:spPr/>
    </dgm:pt>
    <dgm:pt modelId="{8E873481-5FF1-374E-958E-8BA8B59E8839}" type="pres">
      <dgm:prSet presAssocID="{9BFD4E59-00DF-9C47-B0EE-DEE36D7DBD95}" presName="Name8" presStyleCnt="0"/>
      <dgm:spPr/>
    </dgm:pt>
    <dgm:pt modelId="{8767EF09-807E-B140-BECB-DC440B9426FD}" type="pres">
      <dgm:prSet presAssocID="{9BFD4E59-00DF-9C47-B0EE-DEE36D7DBD95}" presName="level" presStyleLbl="node1" presStyleIdx="0" presStyleCnt="4">
        <dgm:presLayoutVars>
          <dgm:chMax val="1"/>
          <dgm:bulletEnabled val="1"/>
        </dgm:presLayoutVars>
      </dgm:prSet>
      <dgm:spPr/>
    </dgm:pt>
    <dgm:pt modelId="{2589E03B-07F3-A74E-9C73-48D37C940878}" type="pres">
      <dgm:prSet presAssocID="{9BFD4E59-00DF-9C47-B0EE-DEE36D7DBD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422E44-5E39-A840-9005-43D75EF6629B}" type="pres">
      <dgm:prSet presAssocID="{3A0F76E9-3FD1-AF43-B60C-9DE3865B3704}" presName="Name8" presStyleCnt="0"/>
      <dgm:spPr/>
    </dgm:pt>
    <dgm:pt modelId="{42510A62-6B1F-BA42-AAA1-892FC79AE30B}" type="pres">
      <dgm:prSet presAssocID="{3A0F76E9-3FD1-AF43-B60C-9DE3865B3704}" presName="level" presStyleLbl="node1" presStyleIdx="1" presStyleCnt="4" custLinFactNeighborY="0">
        <dgm:presLayoutVars>
          <dgm:chMax val="1"/>
          <dgm:bulletEnabled val="1"/>
        </dgm:presLayoutVars>
      </dgm:prSet>
      <dgm:spPr/>
    </dgm:pt>
    <dgm:pt modelId="{E68FA5B8-18C0-A940-A74C-7D12113F43D9}" type="pres">
      <dgm:prSet presAssocID="{3A0F76E9-3FD1-AF43-B60C-9DE3865B37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BA2880-0D7C-644A-86AB-01BB5433F38D}" type="pres">
      <dgm:prSet presAssocID="{D33A451C-E448-E142-8321-EBDDA1DD1F2A}" presName="Name8" presStyleCnt="0"/>
      <dgm:spPr/>
    </dgm:pt>
    <dgm:pt modelId="{2474BD6D-B4E6-854B-9AB1-58C84194C727}" type="pres">
      <dgm:prSet presAssocID="{D33A451C-E448-E142-8321-EBDDA1DD1F2A}" presName="level" presStyleLbl="node1" presStyleIdx="2" presStyleCnt="4">
        <dgm:presLayoutVars>
          <dgm:chMax val="1"/>
          <dgm:bulletEnabled val="1"/>
        </dgm:presLayoutVars>
      </dgm:prSet>
      <dgm:spPr/>
    </dgm:pt>
    <dgm:pt modelId="{F1EE8C07-5DFD-4A44-A820-C4A05EC27EEB}" type="pres">
      <dgm:prSet presAssocID="{D33A451C-E448-E142-8321-EBDDA1DD1F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B618BE-67B3-0E43-8815-9BBE5160F364}" type="pres">
      <dgm:prSet presAssocID="{75A25D89-BB1D-E444-9070-27507AFA3C89}" presName="Name8" presStyleCnt="0"/>
      <dgm:spPr/>
    </dgm:pt>
    <dgm:pt modelId="{2C38EA7D-9899-B04D-8C5E-A66F01D397BE}" type="pres">
      <dgm:prSet presAssocID="{75A25D89-BB1D-E444-9070-27507AFA3C89}" presName="level" presStyleLbl="node1" presStyleIdx="3" presStyleCnt="4" custLinFactY="100000" custLinFactNeighborX="23174" custLinFactNeighborY="100761">
        <dgm:presLayoutVars>
          <dgm:chMax val="1"/>
          <dgm:bulletEnabled val="1"/>
        </dgm:presLayoutVars>
      </dgm:prSet>
      <dgm:spPr/>
    </dgm:pt>
    <dgm:pt modelId="{D0BDFE0C-E367-2E49-BED6-7DE6154CD895}" type="pres">
      <dgm:prSet presAssocID="{75A25D89-BB1D-E444-9070-27507AFA3C8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5E49505-B2C0-EA40-BCDD-2D5351D26789}" type="presOf" srcId="{75A25D89-BB1D-E444-9070-27507AFA3C89}" destId="{D0BDFE0C-E367-2E49-BED6-7DE6154CD895}" srcOrd="1" destOrd="0" presId="urn:microsoft.com/office/officeart/2005/8/layout/pyramid1"/>
    <dgm:cxn modelId="{08638176-FC2E-CD40-9F49-3E45837D63EE}" type="presOf" srcId="{D33A451C-E448-E142-8321-EBDDA1DD1F2A}" destId="{F1EE8C07-5DFD-4A44-A820-C4A05EC27EEB}" srcOrd="1" destOrd="0" presId="urn:microsoft.com/office/officeart/2005/8/layout/pyramid1"/>
    <dgm:cxn modelId="{B8796477-C338-4549-A7A3-5F2A8C4166A2}" type="presOf" srcId="{75A25D89-BB1D-E444-9070-27507AFA3C89}" destId="{2C38EA7D-9899-B04D-8C5E-A66F01D397BE}" srcOrd="0" destOrd="0" presId="urn:microsoft.com/office/officeart/2005/8/layout/pyramid1"/>
    <dgm:cxn modelId="{E499DCA0-B113-9E4B-8B5F-0D0BAC1038FD}" srcId="{13251A3C-8DDE-084F-AE46-F268EFE2F4F6}" destId="{9BFD4E59-00DF-9C47-B0EE-DEE36D7DBD95}" srcOrd="0" destOrd="0" parTransId="{E583367C-2C29-9A47-8475-B2DD96F6DCDC}" sibTransId="{96804112-3728-904C-932C-D785B24E3B34}"/>
    <dgm:cxn modelId="{C95EB6AD-18AF-7442-8450-46E4E158F690}" srcId="{13251A3C-8DDE-084F-AE46-F268EFE2F4F6}" destId="{75A25D89-BB1D-E444-9070-27507AFA3C89}" srcOrd="3" destOrd="0" parTransId="{D5722CBE-76D9-9B49-81D5-9BDA1164EF4D}" sibTransId="{89A729B1-946C-824F-AFC0-C74C96F9585C}"/>
    <dgm:cxn modelId="{067AF6AD-D41D-524A-A941-8F88058C451F}" srcId="{13251A3C-8DDE-084F-AE46-F268EFE2F4F6}" destId="{3A0F76E9-3FD1-AF43-B60C-9DE3865B3704}" srcOrd="1" destOrd="0" parTransId="{CEF831E4-E80E-474F-929E-C2AEDA5807FE}" sibTransId="{FC704680-DC10-8244-9279-C12AC0463F04}"/>
    <dgm:cxn modelId="{9306E5C7-1E2B-FC43-BE3D-2C96B42E627A}" type="presOf" srcId="{D33A451C-E448-E142-8321-EBDDA1DD1F2A}" destId="{2474BD6D-B4E6-854B-9AB1-58C84194C727}" srcOrd="0" destOrd="0" presId="urn:microsoft.com/office/officeart/2005/8/layout/pyramid1"/>
    <dgm:cxn modelId="{7B46B0D1-28F7-D54D-9C59-2C06BF54CAAD}" srcId="{13251A3C-8DDE-084F-AE46-F268EFE2F4F6}" destId="{D33A451C-E448-E142-8321-EBDDA1DD1F2A}" srcOrd="2" destOrd="0" parTransId="{8A0F6F64-A897-7548-A06C-9A329E71CF62}" sibTransId="{1D3A9175-CBB7-6348-9F30-B449A2AE5467}"/>
    <dgm:cxn modelId="{36A676D3-1AE2-8441-87CA-6FC565ADB801}" type="presOf" srcId="{3A0F76E9-3FD1-AF43-B60C-9DE3865B3704}" destId="{E68FA5B8-18C0-A940-A74C-7D12113F43D9}" srcOrd="1" destOrd="0" presId="urn:microsoft.com/office/officeart/2005/8/layout/pyramid1"/>
    <dgm:cxn modelId="{9C67DDD6-1C3A-ED41-AA14-875DEAA3A44D}" type="presOf" srcId="{3A0F76E9-3FD1-AF43-B60C-9DE3865B3704}" destId="{42510A62-6B1F-BA42-AAA1-892FC79AE30B}" srcOrd="0" destOrd="0" presId="urn:microsoft.com/office/officeart/2005/8/layout/pyramid1"/>
    <dgm:cxn modelId="{3A8EFFE0-6942-754B-A58E-4B01EBBA9905}" type="presOf" srcId="{13251A3C-8DDE-084F-AE46-F268EFE2F4F6}" destId="{0F910CC0-B560-A94F-87D0-E1BAC40F8B36}" srcOrd="0" destOrd="0" presId="urn:microsoft.com/office/officeart/2005/8/layout/pyramid1"/>
    <dgm:cxn modelId="{8BE195EF-F97B-1B4E-A69C-191B3D1D18BE}" type="presOf" srcId="{9BFD4E59-00DF-9C47-B0EE-DEE36D7DBD95}" destId="{8767EF09-807E-B140-BECB-DC440B9426FD}" srcOrd="0" destOrd="0" presId="urn:microsoft.com/office/officeart/2005/8/layout/pyramid1"/>
    <dgm:cxn modelId="{520EA0FA-07E7-794F-B95C-DAEFD895833B}" type="presOf" srcId="{9BFD4E59-00DF-9C47-B0EE-DEE36D7DBD95}" destId="{2589E03B-07F3-A74E-9C73-48D37C940878}" srcOrd="1" destOrd="0" presId="urn:microsoft.com/office/officeart/2005/8/layout/pyramid1"/>
    <dgm:cxn modelId="{CEB081F7-7E0C-7E43-9B6A-C98FA9CD9F5F}" type="presParOf" srcId="{0F910CC0-B560-A94F-87D0-E1BAC40F8B36}" destId="{8E873481-5FF1-374E-958E-8BA8B59E8839}" srcOrd="0" destOrd="0" presId="urn:microsoft.com/office/officeart/2005/8/layout/pyramid1"/>
    <dgm:cxn modelId="{F3802978-FB57-0947-8E23-E7608ADA62B3}" type="presParOf" srcId="{8E873481-5FF1-374E-958E-8BA8B59E8839}" destId="{8767EF09-807E-B140-BECB-DC440B9426FD}" srcOrd="0" destOrd="0" presId="urn:microsoft.com/office/officeart/2005/8/layout/pyramid1"/>
    <dgm:cxn modelId="{40FCF6DB-CD86-064B-A741-E9CCF418B61F}" type="presParOf" srcId="{8E873481-5FF1-374E-958E-8BA8B59E8839}" destId="{2589E03B-07F3-A74E-9C73-48D37C940878}" srcOrd="1" destOrd="0" presId="urn:microsoft.com/office/officeart/2005/8/layout/pyramid1"/>
    <dgm:cxn modelId="{C0296810-20B7-0948-8ED9-EB6141AAE40C}" type="presParOf" srcId="{0F910CC0-B560-A94F-87D0-E1BAC40F8B36}" destId="{FD422E44-5E39-A840-9005-43D75EF6629B}" srcOrd="1" destOrd="0" presId="urn:microsoft.com/office/officeart/2005/8/layout/pyramid1"/>
    <dgm:cxn modelId="{FE02B484-0BA7-3244-8C6A-BEF52E023F9F}" type="presParOf" srcId="{FD422E44-5E39-A840-9005-43D75EF6629B}" destId="{42510A62-6B1F-BA42-AAA1-892FC79AE30B}" srcOrd="0" destOrd="0" presId="urn:microsoft.com/office/officeart/2005/8/layout/pyramid1"/>
    <dgm:cxn modelId="{8F52D1CA-BB0E-F84F-9AA1-D96AF4B4D3DC}" type="presParOf" srcId="{FD422E44-5E39-A840-9005-43D75EF6629B}" destId="{E68FA5B8-18C0-A940-A74C-7D12113F43D9}" srcOrd="1" destOrd="0" presId="urn:microsoft.com/office/officeart/2005/8/layout/pyramid1"/>
    <dgm:cxn modelId="{D225EF6F-AEEA-104C-9CEC-BE357B5D8846}" type="presParOf" srcId="{0F910CC0-B560-A94F-87D0-E1BAC40F8B36}" destId="{1BBA2880-0D7C-644A-86AB-01BB5433F38D}" srcOrd="2" destOrd="0" presId="urn:microsoft.com/office/officeart/2005/8/layout/pyramid1"/>
    <dgm:cxn modelId="{7D377937-1A29-884C-B761-BE0558AFA436}" type="presParOf" srcId="{1BBA2880-0D7C-644A-86AB-01BB5433F38D}" destId="{2474BD6D-B4E6-854B-9AB1-58C84194C727}" srcOrd="0" destOrd="0" presId="urn:microsoft.com/office/officeart/2005/8/layout/pyramid1"/>
    <dgm:cxn modelId="{EDA9AF23-2AC4-AA47-9952-95D215F43E7B}" type="presParOf" srcId="{1BBA2880-0D7C-644A-86AB-01BB5433F38D}" destId="{F1EE8C07-5DFD-4A44-A820-C4A05EC27EEB}" srcOrd="1" destOrd="0" presId="urn:microsoft.com/office/officeart/2005/8/layout/pyramid1"/>
    <dgm:cxn modelId="{8653E4E2-6F1C-2E4E-A0A6-F31EC1CB4222}" type="presParOf" srcId="{0F910CC0-B560-A94F-87D0-E1BAC40F8B36}" destId="{AFB618BE-67B3-0E43-8815-9BBE5160F364}" srcOrd="3" destOrd="0" presId="urn:microsoft.com/office/officeart/2005/8/layout/pyramid1"/>
    <dgm:cxn modelId="{D4B4B018-19B6-0244-85A5-283962B74958}" type="presParOf" srcId="{AFB618BE-67B3-0E43-8815-9BBE5160F364}" destId="{2C38EA7D-9899-B04D-8C5E-A66F01D397BE}" srcOrd="0" destOrd="0" presId="urn:microsoft.com/office/officeart/2005/8/layout/pyramid1"/>
    <dgm:cxn modelId="{D729223A-4020-324D-A71F-71755B31C0EC}" type="presParOf" srcId="{AFB618BE-67B3-0E43-8815-9BBE5160F364}" destId="{D0BDFE0C-E367-2E49-BED6-7DE6154CD89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EF09-807E-B140-BECB-DC440B9426FD}">
      <dsp:nvSpPr>
        <dsp:cNvPr id="0" name=""/>
        <dsp:cNvSpPr/>
      </dsp:nvSpPr>
      <dsp:spPr>
        <a:xfrm>
          <a:off x="2584069" y="0"/>
          <a:ext cx="1722712" cy="1348705"/>
        </a:xfrm>
        <a:prstGeom prst="trapezoid">
          <a:avLst>
            <a:gd name="adj" fmla="val 638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400" kern="1200"/>
          </a:br>
          <a:br>
            <a:rPr lang="nb-NO" sz="1400" kern="1200"/>
          </a:br>
          <a:br>
            <a:rPr lang="nb-NO" sz="1400" kern="1200"/>
          </a:br>
          <a:r>
            <a:rPr lang="nb-NO" sz="1400" b="1" kern="1200"/>
            <a:t>NAV 2030</a:t>
          </a:r>
          <a:br>
            <a:rPr lang="nb-NO" sz="1400" kern="1200"/>
          </a:br>
          <a:r>
            <a:rPr lang="nb-NO" sz="1400" kern="1200"/>
            <a:t>Fire ambisjoner</a:t>
          </a:r>
        </a:p>
      </dsp:txBody>
      <dsp:txXfrm>
        <a:off x="2584069" y="0"/>
        <a:ext cx="1722712" cy="1348705"/>
      </dsp:txXfrm>
    </dsp:sp>
    <dsp:sp modelId="{42510A62-6B1F-BA42-AAA1-892FC79AE30B}">
      <dsp:nvSpPr>
        <dsp:cNvPr id="0" name=""/>
        <dsp:cNvSpPr/>
      </dsp:nvSpPr>
      <dsp:spPr>
        <a:xfrm>
          <a:off x="1722712" y="1348705"/>
          <a:ext cx="3445425" cy="1348705"/>
        </a:xfrm>
        <a:prstGeom prst="trapezoid">
          <a:avLst>
            <a:gd name="adj" fmla="val 63865"/>
          </a:avLst>
        </a:prstGeom>
        <a:gradFill rotWithShape="0">
          <a:gsLst>
            <a:gs pos="0">
              <a:schemeClr val="accent2">
                <a:hueOff val="-1296249"/>
                <a:satOff val="-2795"/>
                <a:lumOff val="-35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96249"/>
                <a:satOff val="-2795"/>
                <a:lumOff val="-35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96249"/>
                <a:satOff val="-2795"/>
                <a:lumOff val="-35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800" kern="1200"/>
          </a:br>
          <a:r>
            <a:rPr lang="nb-NO" sz="1800" b="1" kern="1200"/>
            <a:t>3-ÅRIGE PRIORITERINGER</a:t>
          </a:r>
          <a:br>
            <a:rPr lang="nb-NO" sz="1800" kern="1200"/>
          </a:br>
          <a:r>
            <a:rPr lang="nb-NO" sz="1800" kern="1200"/>
            <a:t>Operasjonalisering av NAV 2030</a:t>
          </a:r>
        </a:p>
      </dsp:txBody>
      <dsp:txXfrm>
        <a:off x="2325662" y="1348705"/>
        <a:ext cx="2239526" cy="1348705"/>
      </dsp:txXfrm>
    </dsp:sp>
    <dsp:sp modelId="{2474BD6D-B4E6-854B-9AB1-58C84194C727}">
      <dsp:nvSpPr>
        <dsp:cNvPr id="0" name=""/>
        <dsp:cNvSpPr/>
      </dsp:nvSpPr>
      <dsp:spPr>
        <a:xfrm>
          <a:off x="861356" y="2697410"/>
          <a:ext cx="5168138" cy="1348705"/>
        </a:xfrm>
        <a:prstGeom prst="trapezoid">
          <a:avLst>
            <a:gd name="adj" fmla="val 63865"/>
          </a:avLst>
        </a:prstGeom>
        <a:gradFill rotWithShape="0">
          <a:gsLst>
            <a:gs pos="0">
              <a:schemeClr val="accent2">
                <a:hueOff val="-2592499"/>
                <a:satOff val="-5591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592499"/>
                <a:satOff val="-5591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592499"/>
                <a:satOff val="-5591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800" kern="1200"/>
          </a:br>
          <a:r>
            <a:rPr lang="nb-NO" sz="1800" b="1" kern="1200"/>
            <a:t>OPERATIVE MÅL FRA ÅR TIL ÅR</a:t>
          </a:r>
          <a:br>
            <a:rPr lang="nb-NO" sz="1800" kern="1200"/>
          </a:br>
          <a:r>
            <a:rPr lang="nb-NO" sz="1800" kern="1200"/>
            <a:t>I Mål- og disponeringsbrev til fylkene og Kommunebrevet</a:t>
          </a:r>
        </a:p>
      </dsp:txBody>
      <dsp:txXfrm>
        <a:off x="1765780" y="2697410"/>
        <a:ext cx="3359289" cy="1348705"/>
      </dsp:txXfrm>
    </dsp:sp>
    <dsp:sp modelId="{2C38EA7D-9899-B04D-8C5E-A66F01D397BE}">
      <dsp:nvSpPr>
        <dsp:cNvPr id="0" name=""/>
        <dsp:cNvSpPr/>
      </dsp:nvSpPr>
      <dsp:spPr>
        <a:xfrm>
          <a:off x="0" y="4046115"/>
          <a:ext cx="6890851" cy="1348705"/>
        </a:xfrm>
        <a:prstGeom prst="trapezoid">
          <a:avLst>
            <a:gd name="adj" fmla="val 63865"/>
          </a:avLst>
        </a:prstGeom>
        <a:gradFill rotWithShape="0">
          <a:gsLst>
            <a:gs pos="0">
              <a:schemeClr val="accent2">
                <a:hueOff val="-3888748"/>
                <a:satOff val="-8386"/>
                <a:lumOff val="-10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888748"/>
                <a:satOff val="-8386"/>
                <a:lumOff val="-10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888748"/>
                <a:satOff val="-8386"/>
                <a:lumOff val="-10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800" kern="1200"/>
          </a:br>
          <a:r>
            <a:rPr lang="nb-NO" sz="1800" b="1" kern="1200"/>
            <a:t>GJENNOMFØRING I ENHETENE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kern="1200"/>
            <a:t>Virksomhetsplan for NAV Troms og Finnmark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0" kern="1200"/>
            <a:t>Lokale handlingsplaner i alle kontor og enheter</a:t>
          </a:r>
          <a:br>
            <a:rPr lang="nb-NO" sz="1800" b="1" kern="1200"/>
          </a:br>
          <a:endParaRPr lang="nb-NO" sz="1800" kern="1200"/>
        </a:p>
      </dsp:txBody>
      <dsp:txXfrm>
        <a:off x="1205898" y="4046115"/>
        <a:ext cx="4479053" cy="1348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6293-029E-4E8E-8220-BD83F434AB8D}" type="datetimeFigureOut">
              <a:rPr lang="nb-NO" smtClean="0"/>
              <a:t>23.09.2025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3E88-AA05-419F-AA81-B2E69D7BBD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954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92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26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046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9680F-7EE3-4A46-85D9-50511253A57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2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17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69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73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8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57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 region, NKS, hjelpemiddel og f/p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Avdeling for brukeropplevelse skal sørge for god innsikt om brukeradferd og kanalbruk for å forbedre tjenestene, samt sikre en enhetlig metode for måling av brukeropplevelser i Nav. Avdelingen har det overordnede faglige ansvaret for brukermedvirkning som arbeidsfelt og metode.  Avdelingen for brukeropplevelse er nyopprettet som følge av omorganiseringen av direktoratet. Mai 2025.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307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B4BBF-70B9-8047-B02F-2484F1EA6A40}" type="slidenum">
              <a:rPr kumimoji="0" lang="nb-NO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307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34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14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nb-NO" sz="1200" dirty="0">
                <a:latin typeface="Arial"/>
                <a:cs typeface="Arial"/>
              </a:rPr>
              <a:t>(SIKTLINJA)			NAV 2030 – vår nye virksomhetsstrategi er siktlinja vår – alt vi gjør skal være i tråd med de fire ambisjonene som ligger der </a:t>
            </a:r>
          </a:p>
          <a:p>
            <a:pPr>
              <a:lnSpc>
                <a:spcPct val="110000"/>
              </a:lnSpc>
            </a:pPr>
            <a:endParaRPr lang="nb-NO" sz="12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200" dirty="0">
                <a:latin typeface="Arial"/>
                <a:cs typeface="Arial"/>
              </a:rPr>
              <a:t>(STYRINGSINFORMASJONEN) 	Virksomhetsstrategien er gjort enda mer konkret gjennom en treårsplan som gjelder for ut 2025, og disse finner vi igjen i </a:t>
            </a:r>
          </a:p>
          <a:p>
            <a:pPr>
              <a:lnSpc>
                <a:spcPct val="110000"/>
              </a:lnSpc>
            </a:pPr>
            <a:endParaRPr lang="nb-NO" sz="12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nb-NO" sz="1200" dirty="0">
                <a:latin typeface="Arial"/>
                <a:cs typeface="Arial"/>
              </a:rPr>
              <a:t>(STYRINGSINDIKATORENE </a:t>
            </a:r>
          </a:p>
          <a:p>
            <a:pPr>
              <a:lnSpc>
                <a:spcPct val="110000"/>
              </a:lnSpc>
            </a:pPr>
            <a:r>
              <a:rPr lang="nb-NO" sz="1200" dirty="0">
                <a:latin typeface="Arial"/>
                <a:cs typeface="Arial"/>
              </a:rPr>
              <a:t>/ -LEVERANSENE) 		…det årlige mål- og disponeringsbrevet. Endelig mål- og disponeringsbrev får vi i midten av februar – men målene og forventningene til oss er allerede satt i det foreløpige brevet som kom i slutten av desember </a:t>
            </a:r>
          </a:p>
          <a:p>
            <a:pPr>
              <a:lnSpc>
                <a:spcPct val="110000"/>
              </a:lnSpc>
            </a:pPr>
            <a:endParaRPr lang="nb-NO" sz="12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(LOKAL / REGIONAL STYRING) 	Fylket utarbeider virksomhetsplan som gir retning for arbeidet i fylket, og alle enhetenes lokale handlingsplaner skal legge vår felles virksomhetsplan til grunn for sine prioriteringer i form av tiltak og aktiviteter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lvl="0" indent="0">
              <a:buNone/>
            </a:pPr>
            <a:br>
              <a:rPr lang="nb-NO" sz="1200" b="1" dirty="0">
                <a:effectLst/>
              </a:rPr>
            </a:br>
            <a:r>
              <a:rPr lang="nb-NO" sz="1200" b="1" dirty="0">
                <a:effectLst/>
              </a:rPr>
              <a:t>Styrende dokumenter:</a:t>
            </a:r>
          </a:p>
          <a:p>
            <a:r>
              <a:rPr lang="nb-NO" sz="1200" dirty="0">
                <a:effectLst/>
              </a:rPr>
              <a:t>NAV 2030 – </a:t>
            </a:r>
            <a:r>
              <a:rPr lang="nb-NO" sz="1200" dirty="0" err="1">
                <a:effectLst/>
              </a:rPr>
              <a:t>NAVs</a:t>
            </a:r>
            <a:r>
              <a:rPr lang="nb-NO" sz="1200" dirty="0">
                <a:effectLst/>
              </a:rPr>
              <a:t> virksomhetsstrategi</a:t>
            </a:r>
            <a:r>
              <a:rPr lang="nb-NO" sz="1200" dirty="0"/>
              <a:t> </a:t>
            </a:r>
            <a:endParaRPr lang="nb-NO" sz="1200" dirty="0">
              <a:effectLst/>
            </a:endParaRPr>
          </a:p>
          <a:p>
            <a:pPr lvl="0"/>
            <a:r>
              <a:rPr lang="nb-NO" sz="1200" dirty="0">
                <a:effectLst/>
              </a:rPr>
              <a:t>Mål- og disponeringsbrev</a:t>
            </a:r>
          </a:p>
          <a:p>
            <a:pPr lvl="0"/>
            <a:r>
              <a:rPr lang="nb-NO" sz="1200" dirty="0"/>
              <a:t>Kommunebrevet</a:t>
            </a:r>
            <a:endParaRPr lang="nb-NO" sz="1200" dirty="0">
              <a:effectLst/>
            </a:endParaRPr>
          </a:p>
          <a:p>
            <a:r>
              <a:rPr lang="nb-NO" sz="1200" dirty="0"/>
              <a:t>Risikovurdering og årsrapport</a:t>
            </a:r>
          </a:p>
          <a:p>
            <a:pPr lvl="0"/>
            <a:r>
              <a:rPr lang="nb-NO" sz="1200" dirty="0"/>
              <a:t>Tillitsreformen</a:t>
            </a:r>
            <a:endParaRPr lang="nb-NO" sz="1200" b="1" dirty="0">
              <a:effectLst/>
            </a:endParaRPr>
          </a:p>
          <a:p>
            <a:pPr marL="0" indent="0">
              <a:buNone/>
            </a:pPr>
            <a:endParaRPr lang="nb-NO" sz="1200" dirty="0"/>
          </a:p>
          <a:p>
            <a:pPr marL="0" lvl="0" indent="0">
              <a:buNone/>
            </a:pPr>
            <a:r>
              <a:rPr lang="nb-NO" sz="1200" b="1" dirty="0">
                <a:effectLst/>
              </a:rPr>
              <a:t>Sentrale veiledere og retningslinjer for våre arbeidsprosesser:</a:t>
            </a:r>
            <a:endParaRPr lang="nb-NO" sz="1200" b="1" dirty="0"/>
          </a:p>
          <a:p>
            <a:pPr lvl="0"/>
            <a:r>
              <a:rPr lang="nb-NO" sz="1200" dirty="0">
                <a:effectLst/>
              </a:rPr>
              <a:t>Veileder for arbeidsrettet brukeroppfølging</a:t>
            </a:r>
          </a:p>
          <a:p>
            <a:pPr lvl="0"/>
            <a:r>
              <a:rPr lang="nb-NO" sz="1200" dirty="0">
                <a:effectLst/>
              </a:rPr>
              <a:t>Servicerutiner for NAV-kontor</a:t>
            </a:r>
          </a:p>
          <a:p>
            <a:pPr lvl="0"/>
            <a:r>
              <a:rPr lang="nb-NO" sz="1200" dirty="0">
                <a:effectLst/>
              </a:rPr>
              <a:t>Strategisk rammeverk for markedsarbeidet</a:t>
            </a:r>
          </a:p>
          <a:p>
            <a:pPr lvl="0"/>
            <a:r>
              <a:rPr lang="nb-NO" sz="1200" dirty="0"/>
              <a:t>Rapporter</a:t>
            </a:r>
          </a:p>
          <a:p>
            <a:pPr lvl="0"/>
            <a:r>
              <a:rPr lang="nb-NO" sz="1200" dirty="0"/>
              <a:t>Evalueringer</a:t>
            </a:r>
          </a:p>
          <a:p>
            <a:pPr lvl="0"/>
            <a:r>
              <a:rPr lang="nb-NO" sz="1200" dirty="0" err="1"/>
              <a:t>osv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75E636-A010-455F-9707-CCF9A9E537C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Personbrukerundersøkelser - kilder til kunnskap: kvalitative, kvantitative – meninger og adferd 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Kombinasjonen: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Kvantitative – hva som skjer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Kvalitative – hvorfor det skjer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Innsikt er ferskvare - hvilke behov er viktigst og må prioriteres?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Treenighet: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Virksomhet – verdifullt bidrar til måloppnåelse og skaper verdi for virksomheten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Mennesker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Brukeropplevelser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er flinke til å etterleve lovkrav – men det er ikke nødvendigvis etterlevelse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Navs forståelse av effektivitet må rette seg inn mot resultat -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Brukeropplevelser – hva er det vi vil at folk skal oppleve? Anerkjennelse og bekreftelse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 blir det vi måler - måloppnåelse tildeling/aktivitet </a:t>
            </a:r>
            <a:r>
              <a:rPr lang="nb-NO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brukeropplevelse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Skjæringspunktet mellom Navs mål og innbyggernes behov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å lære hva det viktigste er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Forstå folk – i stedet for å spørre hva de synes, må vi observere hvordan de tenker og hva de gjør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Individuelle opplevelser eller observasjoner er ikke innsikt - 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Personbrukerundersøkelser - kilder til kunnskap: kvalitative, kvantitative – meninger og adferd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Kombinasjonen: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Kvantitative – hva som skjer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Kvalitative – hvorfor det skjer  </a:t>
            </a:r>
          </a:p>
          <a:p>
            <a:pPr rtl="0" fontAlgn="base"/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63E88-AA05-419F-AA81-B2E69D7BBDB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073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Ungdomsgarantien videreføres</a:t>
            </a:r>
          </a:p>
          <a:p>
            <a:r>
              <a:rPr lang="nb-NO"/>
              <a:t>Flere brukere skal i arbeid – gjelder særlig for:</a:t>
            </a:r>
          </a:p>
          <a:p>
            <a:pPr lvl="1"/>
            <a:r>
              <a:rPr lang="nb-NO"/>
              <a:t>Brukere i målgruppen for ungdomsgarantien</a:t>
            </a:r>
          </a:p>
          <a:p>
            <a:pPr lvl="1"/>
            <a:r>
              <a:rPr lang="nb-NO"/>
              <a:t>Brukere med nedsatt arbeidsevne, og som har deltatt på arbeidsmarkedstiltak</a:t>
            </a:r>
          </a:p>
          <a:p>
            <a:pPr lvl="1"/>
            <a:r>
              <a:rPr lang="nb-NO"/>
              <a:t>Innvandrere fra landgruppe 3, herunder fordrevne ukrainere som skal raskt i arbeid</a:t>
            </a:r>
          </a:p>
          <a:p>
            <a:r>
              <a:rPr lang="nb-NO"/>
              <a:t>Gi brukere muligheter for stabil tilknytning til arbeidslivet – en kunnskapsbasert opptrapping og gjennomføring av arbeidsmarkedstiltakene</a:t>
            </a:r>
          </a:p>
          <a:p>
            <a:r>
              <a:rPr lang="nb-NO"/>
              <a:t>Fylkene skal bidra til å redusere sykefraværet og hindre frafall fra arbeidslivet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9680F-7EE3-4A46-85D9-50511253A57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87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5.emf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20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20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C6C2BF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D4799EC-1694-AB4F-9DD9-2188A933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274" y="1081899"/>
            <a:ext cx="1280329" cy="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9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40902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9971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2751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86959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13473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2056886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9BB863FB-78BD-F643-85E6-1AF7698DA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9303" y="2948384"/>
            <a:ext cx="1533393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0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909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753597-0942-6542-B314-5EB169889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9303" y="2003503"/>
            <a:ext cx="1533393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5" y="2684747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4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2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659326B-9C0B-44D9-9554-19DE27E6B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5" y="766374"/>
            <a:ext cx="235029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84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V 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B4E00C-5949-4FF0-9970-5C03189D5BF3}"/>
              </a:ext>
            </a:extLst>
          </p:cNvPr>
          <p:cNvSpPr txBox="1">
            <a:spLocks/>
          </p:cNvSpPr>
          <p:nvPr userDrawn="1"/>
        </p:nvSpPr>
        <p:spPr>
          <a:xfrm>
            <a:off x="3605751" y="5189574"/>
            <a:ext cx="4874473" cy="858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Arial" panose="020B0604020202020204" pitchFamily="34" charset="0"/>
              </a:rPr>
              <a:t>Virksomhetsstrategi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D7BE9A0-A4A0-4EC7-855E-5F1B7F9F1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19" y="1076657"/>
            <a:ext cx="7402937" cy="36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083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pa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3">
            <a:extLst>
              <a:ext uri="{FF2B5EF4-FFF2-40B4-BE49-F238E27FC236}">
                <a16:creationId xmlns:a16="http://schemas.microsoft.com/office/drawing/2014/main" id="{D1AA343F-F4D8-4CE9-9BD4-6B7C983B0C3C}"/>
              </a:ext>
            </a:extLst>
          </p:cNvPr>
          <p:cNvSpPr txBox="1">
            <a:spLocks/>
          </p:cNvSpPr>
          <p:nvPr userDrawn="1"/>
        </p:nvSpPr>
        <p:spPr>
          <a:xfrm>
            <a:off x="340095" y="512803"/>
            <a:ext cx="2578348" cy="68422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lIns="86400" tIns="86400" rIns="86400" bIns="864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29324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1219200" hangingPunct="0"/>
            <a:r>
              <a:rPr lang="nb-NO" sz="2800" b="1" kern="0">
                <a:latin typeface="Source Sans Pro" panose="020B0503030403020204" pitchFamily="34" charset="0"/>
                <a:ea typeface="Baskerville" panose="02020502070401020303" pitchFamily="18" charset="0"/>
              </a:rPr>
              <a:t>NAV 2030 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6BF510DF-E8EC-4CDA-9EEE-740857932868}"/>
              </a:ext>
            </a:extLst>
          </p:cNvPr>
          <p:cNvSpPr txBox="1"/>
          <p:nvPr userDrawn="1"/>
        </p:nvSpPr>
        <p:spPr>
          <a:xfrm>
            <a:off x="340095" y="1061871"/>
            <a:ext cx="11410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u="none" strike="noStrike" kern="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Baskerville" panose="02020502070401020303" pitchFamily="18" charset="0"/>
              </a:rPr>
              <a:t>NAV bidrar til sosial og økonomisk trygghet, og fremmer overgang til arbeid og aktivitet</a:t>
            </a:r>
            <a:endParaRPr kumimoji="0" lang="nb-NO" sz="220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 panose="020B0503030403020204" pitchFamily="34" charset="0"/>
              <a:ea typeface="Baskerville" panose="02020502070401020303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A48F2DD9-0952-49D8-97D3-F245BEB495D5}"/>
              </a:ext>
            </a:extLst>
          </p:cNvPr>
          <p:cNvGrpSpPr/>
          <p:nvPr userDrawn="1"/>
        </p:nvGrpSpPr>
        <p:grpSpPr>
          <a:xfrm>
            <a:off x="335087" y="5884697"/>
            <a:ext cx="7609224" cy="676299"/>
            <a:chOff x="612969" y="2076996"/>
            <a:chExt cx="9721094" cy="864000"/>
          </a:xfrm>
        </p:grpSpPr>
        <p:pic>
          <p:nvPicPr>
            <p:cNvPr id="5" name="Bilde 4" descr="Et bilde som inneholder tekst, vindu&#10;&#10;Automatisk generert beskrivelse">
              <a:extLst>
                <a:ext uri="{FF2B5EF4-FFF2-40B4-BE49-F238E27FC236}">
                  <a16:creationId xmlns:a16="http://schemas.microsoft.com/office/drawing/2014/main" id="{CD69ABBB-F078-41D6-890C-8A00E685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69" y="2076996"/>
              <a:ext cx="864000" cy="864000"/>
            </a:xfrm>
            <a:prstGeom prst="rect">
              <a:avLst/>
            </a:prstGeom>
          </p:spPr>
        </p:pic>
        <p:pic>
          <p:nvPicPr>
            <p:cNvPr id="6" name="Bilde 5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207097EE-B36F-4955-BB44-154719851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89" y="2165672"/>
              <a:ext cx="720000" cy="720000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C67F38B9-A6C6-4AB2-8A5A-CF9F5F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676" y="2165672"/>
              <a:ext cx="720000" cy="720000"/>
            </a:xfrm>
            <a:prstGeom prst="rect">
              <a:avLst/>
            </a:prstGeom>
          </p:spPr>
        </p:pic>
        <p:pic>
          <p:nvPicPr>
            <p:cNvPr id="8" name="Bilde 7" descr="Et bilde som inneholder pil&#10;&#10;Automatisk generert beskrivelse">
              <a:extLst>
                <a:ext uri="{FF2B5EF4-FFF2-40B4-BE49-F238E27FC236}">
                  <a16:creationId xmlns:a16="http://schemas.microsoft.com/office/drawing/2014/main" id="{5F1D2A93-BF96-4118-AFE1-E397FD33D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418" y="2165672"/>
              <a:ext cx="720000" cy="720000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E85DE281-0D87-4AC1-8EF9-A87D69400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547" y="2165672"/>
              <a:ext cx="720000" cy="72000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083F46B9-2FD8-454B-AF94-3304D596B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4063" y="2165672"/>
              <a:ext cx="720000" cy="720000"/>
            </a:xfrm>
            <a:prstGeom prst="rect">
              <a:avLst/>
            </a:prstGeom>
          </p:spPr>
        </p:pic>
        <p:pic>
          <p:nvPicPr>
            <p:cNvPr id="11" name="Bilde 10" descr="Et bilde som inneholder tekst, utklipp, vektorgrafikk, skilt&#10;&#10;Automatisk generert beskrivelse">
              <a:extLst>
                <a:ext uri="{FF2B5EF4-FFF2-40B4-BE49-F238E27FC236}">
                  <a16:creationId xmlns:a16="http://schemas.microsoft.com/office/drawing/2014/main" id="{C23E16E5-1AA3-4BB2-8945-EBCCDF2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9805" y="2165672"/>
              <a:ext cx="720000" cy="720000"/>
            </a:xfrm>
            <a:prstGeom prst="rect">
              <a:avLst/>
            </a:prstGeom>
          </p:spPr>
        </p:pic>
        <p:pic>
          <p:nvPicPr>
            <p:cNvPr id="12" name="Bilde 11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86433AA8-CFA6-4259-9A5B-18AC4371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934" y="2165672"/>
              <a:ext cx="720000" cy="720000"/>
            </a:xfrm>
            <a:prstGeom prst="rect">
              <a:avLst/>
            </a:prstGeom>
          </p:spPr>
        </p:pic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6A626887-746D-468E-A7B2-E7D1BD4E96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43" y="5716472"/>
            <a:ext cx="1634629" cy="801219"/>
          </a:xfrm>
          <a:prstGeom prst="rect">
            <a:avLst/>
          </a:prstGeom>
        </p:spPr>
      </p:pic>
      <p:pic>
        <p:nvPicPr>
          <p:cNvPr id="14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25F17EDC-90D9-436A-8977-2098EAD9EC3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5" y="1751590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98659D8A-A1B2-46F5-88D0-85BEA800840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9227" y="1761554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3C86063-92DD-48D5-964F-81169F927E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8359" y="1751590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B3038B83-30AA-46E0-8E53-23E8094E26E5}"/>
              </a:ext>
            </a:extLst>
          </p:cNvPr>
          <p:cNvSpPr/>
          <p:nvPr userDrawn="1"/>
        </p:nvSpPr>
        <p:spPr>
          <a:xfrm>
            <a:off x="364272" y="2063872"/>
            <a:ext cx="1736904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 mobiliserer arbeidskraft i et arbeidsliv i omstilling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43EAAA75-7EDF-4DF2-8EA8-BC8404E36B74}"/>
              </a:ext>
            </a:extLst>
          </p:cNvPr>
          <p:cNvSpPr/>
          <p:nvPr userDrawn="1"/>
        </p:nvSpPr>
        <p:spPr>
          <a:xfrm>
            <a:off x="4260953" y="2104696"/>
            <a:ext cx="1728000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Alle får pengene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 har krav på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– enkelt og forutsigbart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60FCD5C7-B5FA-4C4C-8F54-2555BA7EF15C}"/>
              </a:ext>
            </a:extLst>
          </p:cNvPr>
          <p:cNvSpPr/>
          <p:nvPr userDrawn="1"/>
        </p:nvSpPr>
        <p:spPr>
          <a:xfrm>
            <a:off x="8198283" y="2104697"/>
            <a:ext cx="1764000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lvl="0" algn="ctr">
              <a:defRPr/>
            </a:pPr>
            <a:r>
              <a:rPr lang="nb-NO" b="1">
                <a:solidFill>
                  <a:srgbClr val="29324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finner vi løsninger med dem som trenger det mest</a:t>
            </a:r>
            <a:endParaRPr kumimoji="0" lang="nb-NO" b="1" i="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20" name="Picture 4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227770FC-7FE3-4FDF-8FEB-152AA3508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3" b="61849"/>
          <a:stretch/>
        </p:blipFill>
        <p:spPr>
          <a:xfrm flipH="1">
            <a:off x="1747079" y="4162096"/>
            <a:ext cx="8681895" cy="1334356"/>
          </a:xfrm>
          <a:prstGeom prst="roundRect">
            <a:avLst/>
          </a:prstGeom>
        </p:spPr>
      </p:pic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9319C225-E64E-4CB5-8729-581FC88B2CB6}"/>
              </a:ext>
            </a:extLst>
          </p:cNvPr>
          <p:cNvSpPr/>
          <p:nvPr userDrawn="1"/>
        </p:nvSpPr>
        <p:spPr>
          <a:xfrm>
            <a:off x="5888472" y="4292010"/>
            <a:ext cx="4354332" cy="1074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29324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løser vi samfunnsoppdraget</a:t>
            </a:r>
          </a:p>
        </p:txBody>
      </p:sp>
    </p:spTree>
    <p:extLst>
      <p:ext uri="{BB962C8B-B14F-4D97-AF65-F5344CB8AC3E}">
        <p14:creationId xmlns:p14="http://schemas.microsoft.com/office/powerpoint/2010/main" val="141388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mbisjon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540000"/>
            <a:ext cx="10515600" cy="684000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4320000" cy="4104000"/>
          </a:xfrm>
          <a:prstGeom prst="roundRect">
            <a:avLst/>
          </a:prstGeom>
          <a:solidFill>
            <a:schemeClr val="bg2"/>
          </a:solidFill>
        </p:spPr>
        <p:txBody>
          <a:bodyPr tIns="252000" bIns="2520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12000" y="1548000"/>
            <a:ext cx="6660000" cy="457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Bilde 7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F3BF6545-F4DF-4184-9E95-75E5CA277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087" y="5884697"/>
            <a:ext cx="676299" cy="676299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D874E45-2372-45A1-943B-18193B8E3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5697" y="5954109"/>
            <a:ext cx="563583" cy="56358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D3DF184-2686-4BF4-A6D2-0753C5C398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8213" y="5954109"/>
            <a:ext cx="563583" cy="563582"/>
          </a:xfrm>
          <a:prstGeom prst="rect">
            <a:avLst/>
          </a:prstGeom>
        </p:spPr>
      </p:pic>
      <p:pic>
        <p:nvPicPr>
          <p:cNvPr id="11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F70B0FFA-1B8D-439A-B9AD-F4CF692744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3202" y="5954109"/>
            <a:ext cx="563583" cy="56358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F6591F9-C2BB-4156-A4D8-EB23B84CA7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50707" y="5954109"/>
            <a:ext cx="563583" cy="56358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D5825C5-00F3-40D6-9D55-8CEDE7D3320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80728" y="5954109"/>
            <a:ext cx="563583" cy="563582"/>
          </a:xfrm>
          <a:prstGeom prst="rect">
            <a:avLst/>
          </a:prstGeom>
        </p:spPr>
      </p:pic>
      <p:pic>
        <p:nvPicPr>
          <p:cNvPr id="14" name="Bilde 13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B98220D9-3289-4791-A4B8-B636750491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65718" y="5954109"/>
            <a:ext cx="563583" cy="563582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02D955CE-9EDC-409C-9C4B-6D3FACEC33B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73223" y="5954109"/>
            <a:ext cx="563583" cy="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mbisjon_gul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540000"/>
            <a:ext cx="10515600" cy="684000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4320000" cy="4104000"/>
          </a:xfrm>
          <a:prstGeom prst="roundRect">
            <a:avLst/>
          </a:prstGeom>
          <a:solidFill>
            <a:schemeClr val="bg2"/>
          </a:solidFill>
        </p:spPr>
        <p:txBody>
          <a:bodyPr tIns="252000" bIns="2520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12000" y="1548000"/>
            <a:ext cx="6660000" cy="457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Bilde 7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F3BF6545-F4DF-4184-9E95-75E5CA277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087" y="5884697"/>
            <a:ext cx="676299" cy="676299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D874E45-2372-45A1-943B-18193B8E3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5697" y="5954109"/>
            <a:ext cx="563583" cy="56358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D3DF184-2686-4BF4-A6D2-0753C5C398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8213" y="5954109"/>
            <a:ext cx="563583" cy="563582"/>
          </a:xfrm>
          <a:prstGeom prst="rect">
            <a:avLst/>
          </a:prstGeom>
        </p:spPr>
      </p:pic>
      <p:pic>
        <p:nvPicPr>
          <p:cNvPr id="11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F70B0FFA-1B8D-439A-B9AD-F4CF692744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3202" y="5954109"/>
            <a:ext cx="563583" cy="56358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F6591F9-C2BB-4156-A4D8-EB23B84CA7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50707" y="5954109"/>
            <a:ext cx="563583" cy="56358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D5825C5-00F3-40D6-9D55-8CEDE7D3320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80728" y="5954109"/>
            <a:ext cx="563583" cy="563582"/>
          </a:xfrm>
          <a:prstGeom prst="rect">
            <a:avLst/>
          </a:prstGeom>
        </p:spPr>
      </p:pic>
      <p:pic>
        <p:nvPicPr>
          <p:cNvPr id="14" name="Bilde 13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B98220D9-3289-4791-A4B8-B636750491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65718" y="5954109"/>
            <a:ext cx="563583" cy="563582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02D955CE-9EDC-409C-9C4B-6D3FACEC33B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73223" y="5954109"/>
            <a:ext cx="563583" cy="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6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bisjon_arb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896864B7-DA6B-45A4-961B-EDEFE5CF9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540000"/>
            <a:ext cx="10515600" cy="684000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4320000" cy="4104000"/>
          </a:xfrm>
          <a:prstGeom prst="roundRect">
            <a:avLst/>
          </a:prstGeom>
          <a:solidFill>
            <a:schemeClr val="bg2"/>
          </a:solidFill>
        </p:spPr>
        <p:txBody>
          <a:bodyPr tIns="252000" bIns="2520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Bilde 7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F3BF6545-F4DF-4184-9E95-75E5CA277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087" y="5884697"/>
            <a:ext cx="676299" cy="676299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D874E45-2372-45A1-943B-18193B8E34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5697" y="5954109"/>
            <a:ext cx="563583" cy="56358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D3DF184-2686-4BF4-A6D2-0753C5C398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58213" y="5954109"/>
            <a:ext cx="563583" cy="563582"/>
          </a:xfrm>
          <a:prstGeom prst="rect">
            <a:avLst/>
          </a:prstGeom>
        </p:spPr>
      </p:pic>
      <p:pic>
        <p:nvPicPr>
          <p:cNvPr id="11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F70B0FFA-1B8D-439A-B9AD-F4CF692744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202" y="5954109"/>
            <a:ext cx="563583" cy="56358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F6591F9-C2BB-4156-A4D8-EB23B84CA7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0707" y="5954109"/>
            <a:ext cx="563583" cy="56358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D5825C5-00F3-40D6-9D55-8CEDE7D3320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80728" y="5954109"/>
            <a:ext cx="563583" cy="563582"/>
          </a:xfrm>
          <a:prstGeom prst="rect">
            <a:avLst/>
          </a:prstGeom>
        </p:spPr>
      </p:pic>
      <p:pic>
        <p:nvPicPr>
          <p:cNvPr id="14" name="Bilde 13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B98220D9-3289-4791-A4B8-B6367504916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65718" y="5954109"/>
            <a:ext cx="563583" cy="563582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02D955CE-9EDC-409C-9C4B-6D3FACEC33B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3223" y="5954109"/>
            <a:ext cx="563583" cy="563582"/>
          </a:xfrm>
          <a:prstGeom prst="rect">
            <a:avLst/>
          </a:prstGeom>
        </p:spPr>
      </p:pic>
      <p:pic>
        <p:nvPicPr>
          <p:cNvPr id="17" name="Picture 30">
            <a:extLst>
              <a:ext uri="{FF2B5EF4-FFF2-40B4-BE49-F238E27FC236}">
                <a16:creationId xmlns:a16="http://schemas.microsoft.com/office/drawing/2014/main" id="{693007A8-5174-4A44-B077-29F7D9805E9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25809" y="6116622"/>
            <a:ext cx="826096" cy="4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bisjon_pe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A person wearing glasses and a scarf looking at a phone&#10;&#10;Description automatically generated with low confidence">
            <a:extLst>
              <a:ext uri="{FF2B5EF4-FFF2-40B4-BE49-F238E27FC236}">
                <a16:creationId xmlns:a16="http://schemas.microsoft.com/office/drawing/2014/main" id="{DC68659A-6DEA-4361-9AAA-2CC4B1FE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540000"/>
            <a:ext cx="10515600" cy="684000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4320000" cy="4104000"/>
          </a:xfrm>
          <a:prstGeom prst="roundRect">
            <a:avLst/>
          </a:prstGeom>
          <a:solidFill>
            <a:schemeClr val="bg2"/>
          </a:solidFill>
        </p:spPr>
        <p:txBody>
          <a:bodyPr tIns="252000" bIns="2520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Bilde 7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F3BF6545-F4DF-4184-9E95-75E5CA277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087" y="5884697"/>
            <a:ext cx="676299" cy="676299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D874E45-2372-45A1-943B-18193B8E34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5697" y="5954109"/>
            <a:ext cx="563583" cy="56358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D3DF184-2686-4BF4-A6D2-0753C5C398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58213" y="5954109"/>
            <a:ext cx="563583" cy="563582"/>
          </a:xfrm>
          <a:prstGeom prst="rect">
            <a:avLst/>
          </a:prstGeom>
        </p:spPr>
      </p:pic>
      <p:pic>
        <p:nvPicPr>
          <p:cNvPr id="11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F70B0FFA-1B8D-439A-B9AD-F4CF692744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202" y="5954109"/>
            <a:ext cx="563583" cy="56358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F6591F9-C2BB-4156-A4D8-EB23B84CA7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0707" y="5954109"/>
            <a:ext cx="563583" cy="56358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D5825C5-00F3-40D6-9D55-8CEDE7D3320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80728" y="5954109"/>
            <a:ext cx="563583" cy="563582"/>
          </a:xfrm>
          <a:prstGeom prst="rect">
            <a:avLst/>
          </a:prstGeom>
        </p:spPr>
      </p:pic>
      <p:pic>
        <p:nvPicPr>
          <p:cNvPr id="14" name="Bilde 13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B98220D9-3289-4791-A4B8-B6367504916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65718" y="5954109"/>
            <a:ext cx="563583" cy="563582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02D955CE-9EDC-409C-9C4B-6D3FACEC33B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3223" y="5954109"/>
            <a:ext cx="563583" cy="563582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F5511711-46D4-4B83-AA9E-D7078CA1491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09" y="6116622"/>
            <a:ext cx="828000" cy="4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8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bisjon_trenger det m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170D06CF-E0C7-49D7-A3C6-FE07FEA5F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540000"/>
            <a:ext cx="10515600" cy="684000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4320000" cy="4104000"/>
          </a:xfrm>
          <a:prstGeom prst="roundRect">
            <a:avLst/>
          </a:prstGeom>
          <a:solidFill>
            <a:schemeClr val="bg2"/>
          </a:solidFill>
        </p:spPr>
        <p:txBody>
          <a:bodyPr tIns="252000" bIns="2520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Bilde 7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F3BF6545-F4DF-4184-9E95-75E5CA277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087" y="5884697"/>
            <a:ext cx="676299" cy="676299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D874E45-2372-45A1-943B-18193B8E34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5697" y="5954109"/>
            <a:ext cx="563583" cy="56358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D3DF184-2686-4BF4-A6D2-0753C5C398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58213" y="5954109"/>
            <a:ext cx="563583" cy="563582"/>
          </a:xfrm>
          <a:prstGeom prst="rect">
            <a:avLst/>
          </a:prstGeom>
        </p:spPr>
      </p:pic>
      <p:pic>
        <p:nvPicPr>
          <p:cNvPr id="11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F70B0FFA-1B8D-439A-B9AD-F4CF692744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202" y="5954109"/>
            <a:ext cx="563583" cy="56358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F6591F9-C2BB-4156-A4D8-EB23B84CA7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0707" y="5954109"/>
            <a:ext cx="563583" cy="56358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D5825C5-00F3-40D6-9D55-8CEDE7D3320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80728" y="5954109"/>
            <a:ext cx="563583" cy="563582"/>
          </a:xfrm>
          <a:prstGeom prst="rect">
            <a:avLst/>
          </a:prstGeom>
        </p:spPr>
      </p:pic>
      <p:pic>
        <p:nvPicPr>
          <p:cNvPr id="14" name="Bilde 13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B98220D9-3289-4791-A4B8-B6367504916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65718" y="5954109"/>
            <a:ext cx="563583" cy="563582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02D955CE-9EDC-409C-9C4B-6D3FACEC33B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3223" y="5954109"/>
            <a:ext cx="563583" cy="563582"/>
          </a:xfrm>
          <a:prstGeom prst="rect">
            <a:avLst/>
          </a:prstGeom>
        </p:spPr>
      </p:pic>
      <p:pic>
        <p:nvPicPr>
          <p:cNvPr id="17" name="Picture 30">
            <a:extLst>
              <a:ext uri="{FF2B5EF4-FFF2-40B4-BE49-F238E27FC236}">
                <a16:creationId xmlns:a16="http://schemas.microsoft.com/office/drawing/2014/main" id="{731B4C20-BAB0-494A-BEE6-0125758A6DE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6303" y="6033591"/>
            <a:ext cx="826096" cy="4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45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bisjon_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6BA0D9E4-5135-4E67-925C-8B9A81012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1" y="-8242"/>
            <a:ext cx="12206651" cy="686624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540000"/>
            <a:ext cx="10515600" cy="684000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4320000" cy="4104000"/>
          </a:xfrm>
          <a:prstGeom prst="roundRect">
            <a:avLst/>
          </a:prstGeom>
          <a:solidFill>
            <a:schemeClr val="bg2"/>
          </a:solidFill>
        </p:spPr>
        <p:txBody>
          <a:bodyPr tIns="252000" bIns="252000">
            <a:norm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8" name="Bilde 7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F3BF6545-F4DF-4184-9E95-75E5CA2771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087" y="5884697"/>
            <a:ext cx="676299" cy="676299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D874E45-2372-45A1-943B-18193B8E34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35697" y="5954109"/>
            <a:ext cx="563583" cy="56358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D3DF184-2686-4BF4-A6D2-0753C5C398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58213" y="5954109"/>
            <a:ext cx="563583" cy="563582"/>
          </a:xfrm>
          <a:prstGeom prst="rect">
            <a:avLst/>
          </a:prstGeom>
        </p:spPr>
      </p:pic>
      <p:pic>
        <p:nvPicPr>
          <p:cNvPr id="11" name="Bilde 10" descr="Et bilde som inneholder pil&#10;&#10;Automatisk generert beskrivelse">
            <a:extLst>
              <a:ext uri="{FF2B5EF4-FFF2-40B4-BE49-F238E27FC236}">
                <a16:creationId xmlns:a16="http://schemas.microsoft.com/office/drawing/2014/main" id="{F70B0FFA-1B8D-439A-B9AD-F4CF692744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202" y="5954109"/>
            <a:ext cx="563583" cy="56358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F6591F9-C2BB-4156-A4D8-EB23B84CA7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0707" y="5954109"/>
            <a:ext cx="563583" cy="56358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D5825C5-00F3-40D6-9D55-8CEDE7D3320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80728" y="5954109"/>
            <a:ext cx="563583" cy="563582"/>
          </a:xfrm>
          <a:prstGeom prst="rect">
            <a:avLst/>
          </a:prstGeom>
        </p:spPr>
      </p:pic>
      <p:pic>
        <p:nvPicPr>
          <p:cNvPr id="14" name="Bilde 13" descr="Et bilde som inneholder tekst, utklipp, vektorgrafikk, skilt&#10;&#10;Automatisk generert beskrivelse">
            <a:extLst>
              <a:ext uri="{FF2B5EF4-FFF2-40B4-BE49-F238E27FC236}">
                <a16:creationId xmlns:a16="http://schemas.microsoft.com/office/drawing/2014/main" id="{B98220D9-3289-4791-A4B8-B6367504916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65718" y="5954109"/>
            <a:ext cx="563583" cy="563582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02D955CE-9EDC-409C-9C4B-6D3FACEC33B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3223" y="5954109"/>
            <a:ext cx="563583" cy="563582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D1D605C6-38D5-4F76-A89B-66BA41E8FBB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09" y="6116622"/>
            <a:ext cx="828000" cy="4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01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29324F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>
                <a:solidFill>
                  <a:srgbClr val="29324F"/>
                </a:solidFill>
              </a:defRPr>
            </a:lvl1pPr>
            <a:lvl2pPr>
              <a:buClrTx/>
              <a:defRPr/>
            </a:lvl2pPr>
          </a:lstStyle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02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29324F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</a:lstStyle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584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0D194B9-7ECA-4C39-8897-0BEFA4701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5" y="766374"/>
            <a:ext cx="2350290" cy="1152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29324F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5" y="2684747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29324F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4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932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E883CAD4-3021-43C6-B1F8-7E4AE29EEF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1839" y="729461"/>
            <a:ext cx="1188913" cy="11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5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0A9867CB-9424-6247-AF4B-FFCCA40FF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74921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0C30C810-DE10-B745-8CB9-7D254C95F2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314" y="4173253"/>
            <a:ext cx="8763173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undertittelen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6EBA474-9FC2-8545-9569-68B6453E98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BA4E41F-1D03-1746-B68A-521514BC0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274" y="1081899"/>
            <a:ext cx="1280329" cy="8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5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uten bilde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C0D194B9-7ECA-4C39-8897-0BEFA4701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5" y="766374"/>
            <a:ext cx="2350290" cy="1152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29324F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/>
              <a:t>Dato  //  </a:t>
            </a:r>
            <a:r>
              <a:rPr lang="en-GB" err="1"/>
              <a:t>Ansvarlig</a:t>
            </a:r>
            <a:endParaRPr lang="en-GB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5" y="2684747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29324F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4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932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 descr="Et bilde som inneholder tekst, vindu&#10;&#10;Automatisk generert beskrivelse">
            <a:extLst>
              <a:ext uri="{FF2B5EF4-FFF2-40B4-BE49-F238E27FC236}">
                <a16:creationId xmlns:a16="http://schemas.microsoft.com/office/drawing/2014/main" id="{E883CAD4-3021-43C6-B1F8-7E4AE29EEF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1839" y="729461"/>
            <a:ext cx="1188913" cy="11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10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932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1" y="2032570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29324F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4204250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591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901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997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926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bunn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6EC1B0-5A38-45F4-967F-672FA80A8A1B}"/>
              </a:ext>
            </a:extLst>
          </p:cNvPr>
          <p:cNvGrpSpPr/>
          <p:nvPr userDrawn="1"/>
        </p:nvGrpSpPr>
        <p:grpSpPr>
          <a:xfrm>
            <a:off x="335087" y="5884697"/>
            <a:ext cx="7609224" cy="676299"/>
            <a:chOff x="612969" y="2076996"/>
            <a:chExt cx="9721094" cy="864000"/>
          </a:xfrm>
        </p:grpSpPr>
        <p:pic>
          <p:nvPicPr>
            <p:cNvPr id="3" name="Bilde 2" descr="Et bilde som inneholder tekst, vindu&#10;&#10;Automatisk generert beskrivelse">
              <a:extLst>
                <a:ext uri="{FF2B5EF4-FFF2-40B4-BE49-F238E27FC236}">
                  <a16:creationId xmlns:a16="http://schemas.microsoft.com/office/drawing/2014/main" id="{76D184F1-9862-469B-95BD-094B2721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69" y="2076996"/>
              <a:ext cx="864000" cy="864000"/>
            </a:xfrm>
            <a:prstGeom prst="rect">
              <a:avLst/>
            </a:prstGeom>
          </p:spPr>
        </p:pic>
        <p:pic>
          <p:nvPicPr>
            <p:cNvPr id="4" name="Bilde 3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EF8FEF70-0FBF-40EE-BD60-0AA70E3A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89" y="2165672"/>
              <a:ext cx="720000" cy="720000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D3E9E36F-E179-4221-A13F-44265AAE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676" y="2165672"/>
              <a:ext cx="720000" cy="720000"/>
            </a:xfrm>
            <a:prstGeom prst="rect">
              <a:avLst/>
            </a:prstGeom>
          </p:spPr>
        </p:pic>
        <p:pic>
          <p:nvPicPr>
            <p:cNvPr id="6" name="Bilde 5" descr="Et bilde som inneholder pil&#10;&#10;Automatisk generert beskrivelse">
              <a:extLst>
                <a:ext uri="{FF2B5EF4-FFF2-40B4-BE49-F238E27FC236}">
                  <a16:creationId xmlns:a16="http://schemas.microsoft.com/office/drawing/2014/main" id="{68629B8A-9B88-480F-A9DF-7F63FD074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418" y="2165672"/>
              <a:ext cx="720000" cy="720000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2D63FE14-5695-4CE8-9EA5-D3BB466B4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547" y="2165672"/>
              <a:ext cx="720000" cy="720000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55570DCE-52AD-4C8E-8000-BC8133932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4063" y="2165672"/>
              <a:ext cx="720000" cy="720000"/>
            </a:xfrm>
            <a:prstGeom prst="rect">
              <a:avLst/>
            </a:prstGeom>
          </p:spPr>
        </p:pic>
        <p:pic>
          <p:nvPicPr>
            <p:cNvPr id="9" name="Bilde 8" descr="Et bilde som inneholder tekst, utklipp, vektorgrafikk, skilt&#10;&#10;Automatisk generert beskrivelse">
              <a:extLst>
                <a:ext uri="{FF2B5EF4-FFF2-40B4-BE49-F238E27FC236}">
                  <a16:creationId xmlns:a16="http://schemas.microsoft.com/office/drawing/2014/main" id="{B3341069-1DC2-4363-BA59-D177F79EA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9805" y="2165672"/>
              <a:ext cx="720000" cy="720000"/>
            </a:xfrm>
            <a:prstGeom prst="rect">
              <a:avLst/>
            </a:prstGeom>
          </p:spPr>
        </p:pic>
        <p:pic>
          <p:nvPicPr>
            <p:cNvPr id="10" name="Bilde 9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92065979-5FC3-4E52-9F98-3195EDA7B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934" y="2165672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223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med bunnlogo_2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6EC1B0-5A38-45F4-967F-672FA80A8A1B}"/>
              </a:ext>
            </a:extLst>
          </p:cNvPr>
          <p:cNvGrpSpPr/>
          <p:nvPr userDrawn="1"/>
        </p:nvGrpSpPr>
        <p:grpSpPr>
          <a:xfrm>
            <a:off x="335087" y="5884697"/>
            <a:ext cx="7609224" cy="676299"/>
            <a:chOff x="612969" y="2076996"/>
            <a:chExt cx="9721094" cy="864000"/>
          </a:xfrm>
        </p:grpSpPr>
        <p:pic>
          <p:nvPicPr>
            <p:cNvPr id="3" name="Bilde 2" descr="Et bilde som inneholder tekst, vindu&#10;&#10;Automatisk generert beskrivelse">
              <a:extLst>
                <a:ext uri="{FF2B5EF4-FFF2-40B4-BE49-F238E27FC236}">
                  <a16:creationId xmlns:a16="http://schemas.microsoft.com/office/drawing/2014/main" id="{76D184F1-9862-469B-95BD-094B2721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69" y="2076996"/>
              <a:ext cx="864000" cy="864000"/>
            </a:xfrm>
            <a:prstGeom prst="rect">
              <a:avLst/>
            </a:prstGeom>
          </p:spPr>
        </p:pic>
        <p:pic>
          <p:nvPicPr>
            <p:cNvPr id="4" name="Bilde 3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EF8FEF70-0FBF-40EE-BD60-0AA70E3A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89" y="2165672"/>
              <a:ext cx="720000" cy="720000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D3E9E36F-E179-4221-A13F-44265AAE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676" y="2165672"/>
              <a:ext cx="720000" cy="720000"/>
            </a:xfrm>
            <a:prstGeom prst="rect">
              <a:avLst/>
            </a:prstGeom>
          </p:spPr>
        </p:pic>
        <p:pic>
          <p:nvPicPr>
            <p:cNvPr id="6" name="Bilde 5" descr="Et bilde som inneholder pil&#10;&#10;Automatisk generert beskrivelse">
              <a:extLst>
                <a:ext uri="{FF2B5EF4-FFF2-40B4-BE49-F238E27FC236}">
                  <a16:creationId xmlns:a16="http://schemas.microsoft.com/office/drawing/2014/main" id="{68629B8A-9B88-480F-A9DF-7F63FD074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418" y="2165672"/>
              <a:ext cx="720000" cy="720000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2D63FE14-5695-4CE8-9EA5-D3BB466B4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547" y="2165672"/>
              <a:ext cx="720000" cy="720000"/>
            </a:xfrm>
            <a:prstGeom prst="rect">
              <a:avLst/>
            </a:prstGeom>
          </p:spPr>
        </p:pic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55570DCE-52AD-4C8E-8000-BC8133932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4063" y="2165672"/>
              <a:ext cx="720000" cy="720000"/>
            </a:xfrm>
            <a:prstGeom prst="rect">
              <a:avLst/>
            </a:prstGeom>
          </p:spPr>
        </p:pic>
        <p:pic>
          <p:nvPicPr>
            <p:cNvPr id="9" name="Bilde 8" descr="Et bilde som inneholder tekst, utklipp, vektorgrafikk, skilt&#10;&#10;Automatisk generert beskrivelse">
              <a:extLst>
                <a:ext uri="{FF2B5EF4-FFF2-40B4-BE49-F238E27FC236}">
                  <a16:creationId xmlns:a16="http://schemas.microsoft.com/office/drawing/2014/main" id="{B3341069-1DC2-4363-BA59-D177F79EA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9805" y="2165672"/>
              <a:ext cx="720000" cy="720000"/>
            </a:xfrm>
            <a:prstGeom prst="rect">
              <a:avLst/>
            </a:prstGeom>
          </p:spPr>
        </p:pic>
        <p:pic>
          <p:nvPicPr>
            <p:cNvPr id="10" name="Bilde 9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92065979-5FC3-4E52-9F98-3195EDA7B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934" y="2165672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844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615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t uten logo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2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rgbClr val="E9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550" y="3540205"/>
            <a:ext cx="10515600" cy="9262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undertittelen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685437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50631B-F2CE-490E-AC8A-DBEEF53DE8F1}"/>
              </a:ext>
            </a:extLst>
          </p:cNvPr>
          <p:cNvSpPr/>
          <p:nvPr userDrawn="1"/>
        </p:nvSpPr>
        <p:spPr>
          <a:xfrm>
            <a:off x="6722165" y="0"/>
            <a:ext cx="5469835" cy="6858000"/>
          </a:xfrm>
          <a:prstGeom prst="rect">
            <a:avLst/>
          </a:prstGeom>
          <a:solidFill>
            <a:srgbClr val="E3B0A8"/>
          </a:solidFill>
          <a:ln>
            <a:solidFill>
              <a:srgbClr val="E3B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1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40" y="6356351"/>
            <a:ext cx="447261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82400"/>
            <a:ext cx="5883965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62819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1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40" y="6356351"/>
            <a:ext cx="447261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82400"/>
            <a:ext cx="5883965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BDFF254-3D97-4054-8AA5-8CC14A3C8FFC}"/>
              </a:ext>
            </a:extLst>
          </p:cNvPr>
          <p:cNvSpPr/>
          <p:nvPr userDrawn="1"/>
        </p:nvSpPr>
        <p:spPr>
          <a:xfrm>
            <a:off x="6722165" y="0"/>
            <a:ext cx="5469835" cy="6858000"/>
          </a:xfrm>
          <a:prstGeom prst="rect">
            <a:avLst/>
          </a:prstGeom>
          <a:solidFill>
            <a:srgbClr val="9EBFE6"/>
          </a:solidFill>
          <a:ln>
            <a:solidFill>
              <a:srgbClr val="99C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629537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med bilde til høyre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7F87C9B-004D-4C0E-868E-3F411ACABD07}"/>
              </a:ext>
            </a:extLst>
          </p:cNvPr>
          <p:cNvSpPr/>
          <p:nvPr userDrawn="1"/>
        </p:nvSpPr>
        <p:spPr>
          <a:xfrm>
            <a:off x="6722165" y="0"/>
            <a:ext cx="5469835" cy="6858000"/>
          </a:xfrm>
          <a:prstGeom prst="rect">
            <a:avLst/>
          </a:prstGeom>
          <a:solidFill>
            <a:srgbClr val="FDD69A"/>
          </a:solidFill>
          <a:ln>
            <a:solidFill>
              <a:srgbClr val="FFD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1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40" y="6356351"/>
            <a:ext cx="447261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82400"/>
            <a:ext cx="5883965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63785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368D150-EFC2-4204-AB2F-BAFA3C976CA4}"/>
              </a:ext>
            </a:extLst>
          </p:cNvPr>
          <p:cNvSpPr/>
          <p:nvPr userDrawn="1"/>
        </p:nvSpPr>
        <p:spPr>
          <a:xfrm>
            <a:off x="0" y="2"/>
            <a:ext cx="4972594" cy="6857999"/>
          </a:xfrm>
          <a:prstGeom prst="rect">
            <a:avLst/>
          </a:prstGeom>
          <a:solidFill>
            <a:srgbClr val="E3B0A8"/>
          </a:solidFill>
          <a:ln>
            <a:solidFill>
              <a:srgbClr val="E3B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3190" y="1825625"/>
            <a:ext cx="597067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2" y="6356351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1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1" y="6356351"/>
            <a:ext cx="447261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3191" y="482400"/>
            <a:ext cx="5970671" cy="1072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419692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3190" y="1825625"/>
            <a:ext cx="597067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2" y="6356351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1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1" y="6356351"/>
            <a:ext cx="447261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3191" y="482400"/>
            <a:ext cx="5970671" cy="1072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0D45D7D-4964-4F49-92B7-2ABECD5B5824}"/>
              </a:ext>
            </a:extLst>
          </p:cNvPr>
          <p:cNvSpPr/>
          <p:nvPr userDrawn="1"/>
        </p:nvSpPr>
        <p:spPr>
          <a:xfrm>
            <a:off x="0" y="1"/>
            <a:ext cx="4972594" cy="6857999"/>
          </a:xfrm>
          <a:prstGeom prst="rect">
            <a:avLst/>
          </a:prstGeom>
          <a:solidFill>
            <a:srgbClr val="9EBFE6"/>
          </a:solidFill>
          <a:ln>
            <a:solidFill>
              <a:srgbClr val="99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955670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3190" y="1825625"/>
            <a:ext cx="597067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2" y="6356351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1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1" y="6356351"/>
            <a:ext cx="447261" cy="365125"/>
          </a:xfrm>
          <a:prstGeom prst="rect">
            <a:avLst/>
          </a:prstGeo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3191" y="482400"/>
            <a:ext cx="5970671" cy="1072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47141EC-0F68-4FAA-BE3E-AB5564228781}"/>
              </a:ext>
            </a:extLst>
          </p:cNvPr>
          <p:cNvSpPr/>
          <p:nvPr userDrawn="1"/>
        </p:nvSpPr>
        <p:spPr>
          <a:xfrm>
            <a:off x="0" y="2"/>
            <a:ext cx="4972594" cy="6857999"/>
          </a:xfrm>
          <a:prstGeom prst="rect">
            <a:avLst/>
          </a:prstGeom>
          <a:solidFill>
            <a:srgbClr val="FFD399"/>
          </a:solidFill>
          <a:ln>
            <a:solidFill>
              <a:srgbClr val="FFD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34132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68224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1726890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104622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12EB0DD-EFD5-46E0-B202-0A71010F3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55" y="2853000"/>
            <a:ext cx="235029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42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1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82A32B-370E-43D6-9007-427579A07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55" y="1746875"/>
            <a:ext cx="235029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09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2817812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6B05EFA-8779-410B-93C8-9D162E7BD033}"/>
              </a:ext>
            </a:extLst>
          </p:cNvPr>
          <p:cNvSpPr/>
          <p:nvPr userDrawn="1"/>
        </p:nvSpPr>
        <p:spPr>
          <a:xfrm>
            <a:off x="58757" y="52330"/>
            <a:ext cx="12074487" cy="6753340"/>
          </a:xfrm>
          <a:prstGeom prst="rect">
            <a:avLst/>
          </a:prstGeom>
          <a:noFill/>
          <a:ln w="254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24298847-C5FA-45F9-9F68-2508E99087C9}"/>
              </a:ext>
            </a:extLst>
          </p:cNvPr>
          <p:cNvCxnSpPr/>
          <p:nvPr userDrawn="1"/>
        </p:nvCxnSpPr>
        <p:spPr>
          <a:xfrm>
            <a:off x="4703846" y="4208824"/>
            <a:ext cx="2784309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791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llomtittel">
    <p:bg>
      <p:bgPr>
        <a:gradFill>
          <a:gsLst>
            <a:gs pos="0">
              <a:srgbClr val="FDD69A"/>
            </a:gs>
            <a:gs pos="100000">
              <a:srgbClr val="FDE9E7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2817812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teksten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6B05EFA-8779-410B-93C8-9D162E7BD033}"/>
              </a:ext>
            </a:extLst>
          </p:cNvPr>
          <p:cNvSpPr/>
          <p:nvPr userDrawn="1"/>
        </p:nvSpPr>
        <p:spPr>
          <a:xfrm>
            <a:off x="58757" y="52330"/>
            <a:ext cx="12074487" cy="6753340"/>
          </a:xfrm>
          <a:prstGeom prst="rect">
            <a:avLst/>
          </a:prstGeom>
          <a:noFill/>
          <a:ln w="254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Connector 2">
            <a:extLst>
              <a:ext uri="{FF2B5EF4-FFF2-40B4-BE49-F238E27FC236}">
                <a16:creationId xmlns:a16="http://schemas.microsoft.com/office/drawing/2014/main" id="{24298847-C5FA-45F9-9F68-2508E99087C9}"/>
              </a:ext>
            </a:extLst>
          </p:cNvPr>
          <p:cNvCxnSpPr/>
          <p:nvPr userDrawn="1"/>
        </p:nvCxnSpPr>
        <p:spPr>
          <a:xfrm>
            <a:off x="4703846" y="4208824"/>
            <a:ext cx="2784309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30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9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62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44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66219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8372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image" Target="../media/image4.emf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22994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DE9E7"/>
            </a:gs>
            <a:gs pos="100000">
              <a:srgbClr val="9EBFE6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Picture 30">
            <a:extLst>
              <a:ext uri="{FF2B5EF4-FFF2-40B4-BE49-F238E27FC236}">
                <a16:creationId xmlns:a16="http://schemas.microsoft.com/office/drawing/2014/main" id="{0E049AFD-B95D-443A-9E19-5CCF7086921F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11025809" y="6116622"/>
            <a:ext cx="826096" cy="4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3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29324F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800" kern="1200">
          <a:solidFill>
            <a:srgbClr val="29324F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rgbClr val="29324F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rgbClr val="29324F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rgbClr val="29324F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rgbClr val="29324F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samarbeidspartner/brukermedvirkning#refusj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ED27327-7A67-A977-E204-B9A5E4B9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694" r="-2" b="1716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A3A803-7C5C-6C0E-2547-81C73DDCEB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978400"/>
            <a:ext cx="12192000" cy="1294006"/>
          </a:xfrm>
        </p:spPr>
        <p:txBody>
          <a:bodyPr wrap="square" anchor="ctr">
            <a:normAutofit/>
          </a:bodyPr>
          <a:lstStyle/>
          <a:p>
            <a:r>
              <a:rPr lang="nb-NO"/>
              <a:t>Brukerrådet</a:t>
            </a:r>
          </a:p>
        </p:txBody>
      </p:sp>
    </p:spTree>
    <p:extLst>
      <p:ext uri="{BB962C8B-B14F-4D97-AF65-F5344CB8AC3E}">
        <p14:creationId xmlns:p14="http://schemas.microsoft.com/office/powerpoint/2010/main" val="132093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1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8974C4B-934D-464D-BFC3-1EBAF69EC8CF}"/>
              </a:ext>
            </a:extLst>
          </p:cNvPr>
          <p:cNvSpPr txBox="1">
            <a:spLocks/>
          </p:cNvSpPr>
          <p:nvPr/>
        </p:nvSpPr>
        <p:spPr>
          <a:xfrm>
            <a:off x="340094" y="404515"/>
            <a:ext cx="3271785" cy="68422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lIns="86400" tIns="86400" rIns="86400" bIns="864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NAV 2030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7B82D78F-1812-4424-BE1F-A3B452EA0B28}"/>
              </a:ext>
            </a:extLst>
          </p:cNvPr>
          <p:cNvSpPr txBox="1"/>
          <p:nvPr/>
        </p:nvSpPr>
        <p:spPr>
          <a:xfrm>
            <a:off x="340095" y="1025775"/>
            <a:ext cx="106445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NAV bidrar til sosial og økonomisk trygghet, og fremmer overgang til arbeid og aktivitet</a:t>
            </a: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8D518023-F104-48F3-A1CF-4D6A5EBFE7E7}"/>
              </a:ext>
            </a:extLst>
          </p:cNvPr>
          <p:cNvGrpSpPr/>
          <p:nvPr/>
        </p:nvGrpSpPr>
        <p:grpSpPr>
          <a:xfrm>
            <a:off x="335087" y="5884697"/>
            <a:ext cx="7609224" cy="676299"/>
            <a:chOff x="612969" y="2076996"/>
            <a:chExt cx="9721094" cy="864000"/>
          </a:xfrm>
        </p:grpSpPr>
        <p:pic>
          <p:nvPicPr>
            <p:cNvPr id="7" name="Bilde 45" descr="Et bilde som inneholder tekst, vindu&#10;&#10;Automatisk generert beskrivelse">
              <a:extLst>
                <a:ext uri="{FF2B5EF4-FFF2-40B4-BE49-F238E27FC236}">
                  <a16:creationId xmlns:a16="http://schemas.microsoft.com/office/drawing/2014/main" id="{3599FF5F-DA68-4225-9E24-92250CC27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69" y="2076996"/>
              <a:ext cx="864000" cy="864000"/>
            </a:xfrm>
            <a:prstGeom prst="rect">
              <a:avLst/>
            </a:prstGeom>
          </p:spPr>
        </p:pic>
        <p:pic>
          <p:nvPicPr>
            <p:cNvPr id="8" name="Bilde 50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637662A6-1870-4A1A-AA35-655B17268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89" y="2165672"/>
              <a:ext cx="720000" cy="720000"/>
            </a:xfrm>
            <a:prstGeom prst="rect">
              <a:avLst/>
            </a:prstGeom>
          </p:spPr>
        </p:pic>
        <p:pic>
          <p:nvPicPr>
            <p:cNvPr id="9" name="Bilde 51">
              <a:extLst>
                <a:ext uri="{FF2B5EF4-FFF2-40B4-BE49-F238E27FC236}">
                  <a16:creationId xmlns:a16="http://schemas.microsoft.com/office/drawing/2014/main" id="{7185168A-61F7-4139-8E54-41CE2E6A1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676" y="2165672"/>
              <a:ext cx="720000" cy="720000"/>
            </a:xfrm>
            <a:prstGeom prst="rect">
              <a:avLst/>
            </a:prstGeom>
          </p:spPr>
        </p:pic>
        <p:pic>
          <p:nvPicPr>
            <p:cNvPr id="10" name="Bilde 53" descr="Et bilde som inneholder pil&#10;&#10;Automatisk generert beskrivelse">
              <a:extLst>
                <a:ext uri="{FF2B5EF4-FFF2-40B4-BE49-F238E27FC236}">
                  <a16:creationId xmlns:a16="http://schemas.microsoft.com/office/drawing/2014/main" id="{BB84DB46-7243-4B47-9CE3-A63CBA943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418" y="2165672"/>
              <a:ext cx="720000" cy="720000"/>
            </a:xfrm>
            <a:prstGeom prst="rect">
              <a:avLst/>
            </a:prstGeom>
          </p:spPr>
        </p:pic>
        <p:pic>
          <p:nvPicPr>
            <p:cNvPr id="11" name="Bilde 54">
              <a:extLst>
                <a:ext uri="{FF2B5EF4-FFF2-40B4-BE49-F238E27FC236}">
                  <a16:creationId xmlns:a16="http://schemas.microsoft.com/office/drawing/2014/main" id="{F4257E5C-19D8-43EF-A7A7-391E983DD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547" y="2165672"/>
              <a:ext cx="720000" cy="720000"/>
            </a:xfrm>
            <a:prstGeom prst="rect">
              <a:avLst/>
            </a:prstGeom>
          </p:spPr>
        </p:pic>
        <p:pic>
          <p:nvPicPr>
            <p:cNvPr id="12" name="Bilde 55">
              <a:extLst>
                <a:ext uri="{FF2B5EF4-FFF2-40B4-BE49-F238E27FC236}">
                  <a16:creationId xmlns:a16="http://schemas.microsoft.com/office/drawing/2014/main" id="{420B11A4-947E-43C1-8386-29AF70305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4063" y="2165672"/>
              <a:ext cx="720000" cy="720000"/>
            </a:xfrm>
            <a:prstGeom prst="rect">
              <a:avLst/>
            </a:prstGeom>
          </p:spPr>
        </p:pic>
        <p:pic>
          <p:nvPicPr>
            <p:cNvPr id="13" name="Bilde 56" descr="Et bilde som inneholder tekst, utklipp, vektorgrafikk, skilt&#10;&#10;Automatisk generert beskrivelse">
              <a:extLst>
                <a:ext uri="{FF2B5EF4-FFF2-40B4-BE49-F238E27FC236}">
                  <a16:creationId xmlns:a16="http://schemas.microsoft.com/office/drawing/2014/main" id="{8C613469-8CF1-4823-ABE6-8198FCD7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9805" y="2165672"/>
              <a:ext cx="720000" cy="720000"/>
            </a:xfrm>
            <a:prstGeom prst="rect">
              <a:avLst/>
            </a:prstGeom>
          </p:spPr>
        </p:pic>
        <p:pic>
          <p:nvPicPr>
            <p:cNvPr id="14" name="Bilde 57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F9370CB7-886A-4780-BB90-61EA5BB8E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934" y="2165672"/>
              <a:ext cx="720000" cy="720000"/>
            </a:xfrm>
            <a:prstGeom prst="rect">
              <a:avLst/>
            </a:prstGeom>
          </p:spPr>
        </p:pic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30C97F2B-B8C4-450B-989A-F23B62564B3C}"/>
              </a:ext>
            </a:extLst>
          </p:cNvPr>
          <p:cNvGrpSpPr/>
          <p:nvPr/>
        </p:nvGrpSpPr>
        <p:grpSpPr>
          <a:xfrm>
            <a:off x="318727" y="1578226"/>
            <a:ext cx="3801368" cy="2871854"/>
            <a:chOff x="318727" y="1578226"/>
            <a:chExt cx="3801368" cy="2871854"/>
          </a:xfrm>
        </p:grpSpPr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D21CBA11-B39A-40F1-8866-2452DB8B88D1}"/>
                </a:ext>
              </a:extLst>
            </p:cNvPr>
            <p:cNvSpPr/>
            <p:nvPr/>
          </p:nvSpPr>
          <p:spPr>
            <a:xfrm>
              <a:off x="318727" y="1578226"/>
              <a:ext cx="3798156" cy="287185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Vi mobiliserer arbeidskraft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i et arbeidsliv i omstilling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O" sz="1500" b="0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Rektangel: avrundede hjørner 32">
              <a:extLst>
                <a:ext uri="{FF2B5EF4-FFF2-40B4-BE49-F238E27FC236}">
                  <a16:creationId xmlns:a16="http://schemas.microsoft.com/office/drawing/2014/main" id="{0DC50AD2-3284-4221-95C3-884361FB994D}"/>
                </a:ext>
              </a:extLst>
            </p:cNvPr>
            <p:cNvSpPr/>
            <p:nvPr/>
          </p:nvSpPr>
          <p:spPr>
            <a:xfrm>
              <a:off x="340095" y="2201422"/>
              <a:ext cx="3780000" cy="216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" tIns="45720" rIns="1800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Vi beveger arbeidskraft dit behovet er.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Vi synliggjør og realiserer ressursene hos dem som har utfordringer med å få eller beholde arbeid.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Vi prioriterer stabil tilknytning til arbeid fremfor raskeste vei til jobb.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Sammen med utdanningssektoren og arbeidsgiverne bidrar vi til kvalifisert arbeidskraft.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Source Sans Pro"/>
                  <a:cs typeface="Arial"/>
                </a:rPr>
                <a:t>Arbeidsgiverne er våre viktigste medspillere for å få folk i jobb, og arbeidsplassen er den viktigste arenaen for oppfølging. 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EE4DA27E-70E2-4BA2-B867-FF5968FB999E}"/>
              </a:ext>
            </a:extLst>
          </p:cNvPr>
          <p:cNvGrpSpPr/>
          <p:nvPr/>
        </p:nvGrpSpPr>
        <p:grpSpPr>
          <a:xfrm>
            <a:off x="4180427" y="1578226"/>
            <a:ext cx="3809209" cy="2871853"/>
            <a:chOff x="4180427" y="1578226"/>
            <a:chExt cx="3809209" cy="2871853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06630A7D-D1FC-4ECD-9418-B03FFB1B940F}"/>
                </a:ext>
              </a:extLst>
            </p:cNvPr>
            <p:cNvSpPr/>
            <p:nvPr/>
          </p:nvSpPr>
          <p:spPr>
            <a:xfrm>
              <a:off x="4191480" y="1578226"/>
              <a:ext cx="3798156" cy="28718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Alle får pengene de har krav på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– enkelt og forutsigbart</a:t>
              </a:r>
            </a:p>
          </p:txBody>
        </p:sp>
        <p:sp>
          <p:nvSpPr>
            <p:cNvPr id="19" name="Rektangel: avrundede hjørner 32">
              <a:extLst>
                <a:ext uri="{FF2B5EF4-FFF2-40B4-BE49-F238E27FC236}">
                  <a16:creationId xmlns:a16="http://schemas.microsoft.com/office/drawing/2014/main" id="{48568355-11D3-440E-BEA0-85A32578E886}"/>
                </a:ext>
              </a:extLst>
            </p:cNvPr>
            <p:cNvSpPr/>
            <p:nvPr/>
          </p:nvSpPr>
          <p:spPr>
            <a:xfrm>
              <a:off x="4180427" y="2201422"/>
              <a:ext cx="3780000" cy="216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" tIns="45720" rIns="1800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Relevante endringer i livssituasjoner blir fanget opp, slik at brukerne får pengene de har krav på automatisk. Det er enkelt å søke når det er nødvendig.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Alle får forståelig informasjon og veiledning om rettigheter og plikter.</a:t>
              </a:r>
              <a:endParaRPr kumimoji="0" lang="nb-NO" sz="1300" b="0" i="1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Saksbehandlingen er pålitelig, brukeren har innsikt i egen sak og resultatet er lett å forstå.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Vi forvalter opplysninger og regelverk pålitelig, slik at samfunnet har tillit til NAV.</a:t>
              </a: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8FB6F5F8-F759-4C50-A57F-8039468F3729}"/>
              </a:ext>
            </a:extLst>
          </p:cNvPr>
          <p:cNvGrpSpPr/>
          <p:nvPr/>
        </p:nvGrpSpPr>
        <p:grpSpPr>
          <a:xfrm>
            <a:off x="8064232" y="1578226"/>
            <a:ext cx="3798156" cy="2871853"/>
            <a:chOff x="8064232" y="1578226"/>
            <a:chExt cx="3798156" cy="2871853"/>
          </a:xfrm>
        </p:grpSpPr>
        <p:sp>
          <p:nvSpPr>
            <p:cNvPr id="17" name="Rounded Rectangle 43">
              <a:extLst>
                <a:ext uri="{FF2B5EF4-FFF2-40B4-BE49-F238E27FC236}">
                  <a16:creationId xmlns:a16="http://schemas.microsoft.com/office/drawing/2014/main" id="{B44AFEE2-8F8C-4A52-A0DC-A4DB97259379}"/>
                </a:ext>
              </a:extLst>
            </p:cNvPr>
            <p:cNvSpPr/>
            <p:nvPr/>
          </p:nvSpPr>
          <p:spPr>
            <a:xfrm>
              <a:off x="8064232" y="1578226"/>
              <a:ext cx="3798156" cy="287185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Sammen finner vi løsninger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med dem som trenger det mest</a:t>
              </a:r>
            </a:p>
          </p:txBody>
        </p:sp>
        <p:sp>
          <p:nvSpPr>
            <p:cNvPr id="20" name="Rektangel: avrundede hjørner 32">
              <a:extLst>
                <a:ext uri="{FF2B5EF4-FFF2-40B4-BE49-F238E27FC236}">
                  <a16:creationId xmlns:a16="http://schemas.microsoft.com/office/drawing/2014/main" id="{E6355A05-0923-4CEE-A595-F8C0DB25FC16}"/>
                </a:ext>
              </a:extLst>
            </p:cNvPr>
            <p:cNvSpPr/>
            <p:nvPr/>
          </p:nvSpPr>
          <p:spPr>
            <a:xfrm>
              <a:off x="8075118" y="2201422"/>
              <a:ext cx="3780000" cy="216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18000" tIns="45720" rIns="1800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Alle blir møtt med tillit og respekt. Brukerne blir forstått og medvirker til at vi finner løsninger sammen.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De som trenger flere og sammensatte tjenester, møter helhetlige løsninger som tilpasses deres livssituasjon.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De som får tett oppfølging, opplever kontinuitet og forutsigbarhet i møtet med NAV.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Brukerne møter helhetlige tjenester på tvers av NAV, helsesektoren og kommunesektoren.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59BCAB66-F12A-437B-9AFC-E39E601FE1A5}"/>
              </a:ext>
            </a:extLst>
          </p:cNvPr>
          <p:cNvGrpSpPr/>
          <p:nvPr/>
        </p:nvGrpSpPr>
        <p:grpSpPr>
          <a:xfrm>
            <a:off x="318727" y="4547286"/>
            <a:ext cx="11533178" cy="1284939"/>
            <a:chOff x="318727" y="4547286"/>
            <a:chExt cx="11533178" cy="1284939"/>
          </a:xfrm>
        </p:grpSpPr>
        <p:sp>
          <p:nvSpPr>
            <p:cNvPr id="21" name="Rounded Rectangle 61">
              <a:extLst>
                <a:ext uri="{FF2B5EF4-FFF2-40B4-BE49-F238E27FC236}">
                  <a16:creationId xmlns:a16="http://schemas.microsoft.com/office/drawing/2014/main" id="{3B1B8A4B-5A70-43F0-B943-0C2735EBBC02}"/>
                </a:ext>
              </a:extLst>
            </p:cNvPr>
            <p:cNvSpPr/>
            <p:nvPr/>
          </p:nvSpPr>
          <p:spPr>
            <a:xfrm>
              <a:off x="318727" y="4547286"/>
              <a:ext cx="11533178" cy="1284939"/>
            </a:xfrm>
            <a:prstGeom prst="roundRect">
              <a:avLst>
                <a:gd name="adj" fmla="val 2304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500" b="1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Sammen løser vi samfunnsoppdraget</a:t>
              </a:r>
            </a:p>
          </p:txBody>
        </p:sp>
        <p:sp>
          <p:nvSpPr>
            <p:cNvPr id="22" name="Rektangel: avrundede hjørner 32">
              <a:extLst>
                <a:ext uri="{FF2B5EF4-FFF2-40B4-BE49-F238E27FC236}">
                  <a16:creationId xmlns:a16="http://schemas.microsoft.com/office/drawing/2014/main" id="{0FDF605A-44BD-48F1-88EC-16B2F22EAC2C}"/>
                </a:ext>
              </a:extLst>
            </p:cNvPr>
            <p:cNvSpPr/>
            <p:nvPr/>
          </p:nvSpPr>
          <p:spPr>
            <a:xfrm>
              <a:off x="517592" y="4885830"/>
              <a:ext cx="3396698" cy="72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45720" rIns="9144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samarbeider for å møte brukernes og samfunnets behov.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utvikler og leverer tjenester vi vet virker.</a:t>
              </a:r>
            </a:p>
          </p:txBody>
        </p:sp>
        <p:sp>
          <p:nvSpPr>
            <p:cNvPr id="23" name="Rektangel: avrundede hjørner 32">
              <a:extLst>
                <a:ext uri="{FF2B5EF4-FFF2-40B4-BE49-F238E27FC236}">
                  <a16:creationId xmlns:a16="http://schemas.microsoft.com/office/drawing/2014/main" id="{51D98750-8733-4481-854B-3772E4C9306F}"/>
                </a:ext>
              </a:extLst>
            </p:cNvPr>
            <p:cNvSpPr/>
            <p:nvPr/>
          </p:nvSpPr>
          <p:spPr>
            <a:xfrm>
              <a:off x="4105831" y="4885829"/>
              <a:ext cx="4272049" cy="921681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45720" rIns="9144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er en samfunnsaktør som setter dagsorden.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har kompetanse og systemer til å løse oppgavene våre med kvalitet.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ivaretar brukernes rettssikkerhet.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4" name="Rektangel: avrundede hjørner 32">
              <a:extLst>
                <a:ext uri="{FF2B5EF4-FFF2-40B4-BE49-F238E27FC236}">
                  <a16:creationId xmlns:a16="http://schemas.microsoft.com/office/drawing/2014/main" id="{F7722F47-1486-42F4-A19A-FE9688BECFB0}"/>
                </a:ext>
              </a:extLst>
            </p:cNvPr>
            <p:cNvSpPr/>
            <p:nvPr/>
          </p:nvSpPr>
          <p:spPr>
            <a:xfrm>
              <a:off x="8340811" y="4885830"/>
              <a:ext cx="3498910" cy="720000"/>
            </a:xfrm>
            <a:prstGeom prst="roundRect">
              <a:avLst>
                <a:gd name="adj" fmla="val 76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0000" tIns="45720" rIns="91440" bIns="45720" rtlCol="0" anchor="t" anchorCtr="0"/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er en lærende organisasjon </a:t>
              </a: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/>
                </a:rPr>
                <a:t>som skaper mestring.</a:t>
              </a:r>
              <a:endParaRPr kumimoji="0" lang="nb-NO" sz="1300" b="0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b-NO" sz="1300" b="0" i="0" u="none" strike="noStrike" kern="1200" cap="none" spc="0" normalizeH="0" baseline="0" noProof="0">
                  <a:ln>
                    <a:noFill/>
                  </a:ln>
                  <a:solidFill>
                    <a:srgbClr val="29324F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Vi tar ansvar og viser hverandre tillit.</a:t>
              </a:r>
            </a:p>
          </p:txBody>
        </p:sp>
      </p:grpSp>
      <p:pic>
        <p:nvPicPr>
          <p:cNvPr id="25" name="Picture 30">
            <a:extLst>
              <a:ext uri="{FF2B5EF4-FFF2-40B4-BE49-F238E27FC236}">
                <a16:creationId xmlns:a16="http://schemas.microsoft.com/office/drawing/2014/main" id="{D4170073-F4EF-40FE-98CB-DB2DD45709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8517" y="5954107"/>
            <a:ext cx="1293388" cy="6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6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11E64-AE93-4525-BCE0-B1E0BDB4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/>
              <a:t>Vi mobiliserer arbeidskraft i et arbeidsliv i omstilling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2A0CDA-E941-4D11-A934-6A7232667E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Vi beveger arbeidskraft dit behovet er. </a:t>
            </a:r>
          </a:p>
          <a:p>
            <a:r>
              <a:rPr lang="nb-NO"/>
              <a:t>Vi synliggjør og realiserer ressursene hos dem som har utfordringer med å få eller beholde arbeid. </a:t>
            </a:r>
          </a:p>
          <a:p>
            <a:r>
              <a:rPr lang="nb-NO"/>
              <a:t>Vi prioriterer stabil tilknytning til arbeid fremfor raskeste vei til jobb.</a:t>
            </a:r>
          </a:p>
          <a:p>
            <a:r>
              <a:rPr lang="nb-NO"/>
              <a:t>Sammen med utdanningssektoren og arbeidsgiverne bidrar vi til kvalifisert arbeidskraft.</a:t>
            </a:r>
          </a:p>
          <a:p>
            <a:r>
              <a:rPr lang="nb-NO"/>
              <a:t>Arbeidsgiverne er våre viktigste medspillere for å få folk i jobb, og arbeidsplassen er den viktigste arenaen for oppfølging. </a:t>
            </a:r>
          </a:p>
        </p:txBody>
      </p:sp>
    </p:spTree>
    <p:extLst>
      <p:ext uri="{BB962C8B-B14F-4D97-AF65-F5344CB8AC3E}">
        <p14:creationId xmlns:p14="http://schemas.microsoft.com/office/powerpoint/2010/main" val="225067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74D357D-9D20-4223-92AE-1743D257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Alle får pengene de har krav på – enkelt og forutsigbart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9963E00-DC26-4992-A4AD-C077EA7B7F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Relevante endringer i livssituasjoner blir fanget opp, slik at brukerne får pengene de har krav på automatisk. Det er enkelt å søke når det er nødvendig.</a:t>
            </a:r>
          </a:p>
          <a:p>
            <a:r>
              <a:rPr lang="nb-NO"/>
              <a:t>Alle får forståelig informasjon og veiledning om rettigheter og plikter.</a:t>
            </a:r>
          </a:p>
          <a:p>
            <a:r>
              <a:rPr lang="nb-NO"/>
              <a:t>Saksbehandlingen er pålitelig, brukeren har innsikt i egen sak og resultatet er lett å forstå.</a:t>
            </a:r>
          </a:p>
          <a:p>
            <a:r>
              <a:rPr lang="nb-NO"/>
              <a:t>Vi forvalter opplysninger og regelverk pålitelig, slik at samfunnet har tillit til NAV.</a:t>
            </a:r>
          </a:p>
        </p:txBody>
      </p:sp>
    </p:spTree>
    <p:extLst>
      <p:ext uri="{BB962C8B-B14F-4D97-AF65-F5344CB8AC3E}">
        <p14:creationId xmlns:p14="http://schemas.microsoft.com/office/powerpoint/2010/main" val="397888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FFF883A-185C-4C36-9A5D-56A5FA88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Sammen finner vi løsninger med dem som trenger det mest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CC5EC61-3C27-4C8C-98D8-F73CA65EE4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Alle blir møtt med tillit og respekt. </a:t>
            </a:r>
            <a:r>
              <a:rPr lang="nb-NO" b="1"/>
              <a:t>Brukerne blir forstått og medvirker til at vi finner løsninger sammen.</a:t>
            </a:r>
          </a:p>
          <a:p>
            <a:r>
              <a:rPr lang="nb-NO"/>
              <a:t>De som trenger flere og sammensatte tjenester, møter helhetlige løsninger som tilpasses deres livssituasjon.</a:t>
            </a:r>
          </a:p>
          <a:p>
            <a:r>
              <a:rPr lang="nb-NO"/>
              <a:t>De som får tett oppfølging, opplever kontinuitet og forutsigbarhet i møtet med NAV.</a:t>
            </a:r>
          </a:p>
          <a:p>
            <a:r>
              <a:rPr lang="nb-NO"/>
              <a:t>Brukerne møter helhetlige tjenester på tvers av NAV, helsesektoren og kommunesektoren.</a:t>
            </a:r>
          </a:p>
        </p:txBody>
      </p:sp>
    </p:spTree>
    <p:extLst>
      <p:ext uri="{BB962C8B-B14F-4D97-AF65-F5344CB8AC3E}">
        <p14:creationId xmlns:p14="http://schemas.microsoft.com/office/powerpoint/2010/main" val="2908847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952A155-499E-46C5-8B45-DF0510E7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Sammen løser vi samfunnsoppdraget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D13B5F9-D2E9-4719-B1C8-8049750096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Vi samarbeider for å møte brukernes og samfunnets behov.</a:t>
            </a:r>
          </a:p>
          <a:p>
            <a:r>
              <a:rPr lang="nb-NO"/>
              <a:t>Vi utvikler og leverer tjenester vi vet virker.</a:t>
            </a:r>
          </a:p>
          <a:p>
            <a:r>
              <a:rPr lang="nb-NO"/>
              <a:t>Vi er en samfunnsaktør som setter dagsorden.</a:t>
            </a:r>
          </a:p>
          <a:p>
            <a:r>
              <a:rPr lang="nb-NO"/>
              <a:t>Vi har kompetanse og systemer til å løse oppgavene våre med kvalitet.</a:t>
            </a:r>
          </a:p>
          <a:p>
            <a:r>
              <a:rPr lang="nb-NO"/>
              <a:t>Vi ivaretar brukernes rettssikkerhet.</a:t>
            </a:r>
          </a:p>
          <a:p>
            <a:r>
              <a:rPr lang="nb-NO"/>
              <a:t>Vi er en lærende organisasjon som skaper mestring.</a:t>
            </a:r>
          </a:p>
          <a:p>
            <a:r>
              <a:rPr lang="nb-NO"/>
              <a:t>Vi tar ansvar og viser hverandre tillit.</a:t>
            </a:r>
          </a:p>
        </p:txBody>
      </p:sp>
    </p:spTree>
    <p:extLst>
      <p:ext uri="{BB962C8B-B14F-4D97-AF65-F5344CB8AC3E}">
        <p14:creationId xmlns:p14="http://schemas.microsoft.com/office/powerpoint/2010/main" val="71847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A103A9-1EF0-389C-2409-3163E819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10515600" cy="684000"/>
          </a:xfrm>
        </p:spPr>
        <p:txBody>
          <a:bodyPr anchor="ctr">
            <a:normAutofit/>
          </a:bodyPr>
          <a:lstStyle/>
          <a:p>
            <a:r>
              <a:rPr lang="nb-NO"/>
              <a:t>Prioriteringer i årets oppdragsbrev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3B87FC-0FC6-D2CF-6457-F64363F71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320000" cy="4104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2400"/>
              <a:t>Ungdomsgarantien</a:t>
            </a:r>
          </a:p>
          <a:p>
            <a:pPr>
              <a:spcAft>
                <a:spcPts val="600"/>
              </a:spcAft>
            </a:pPr>
            <a:r>
              <a:rPr lang="nb-NO" sz="2400"/>
              <a:t>Flere brukere i arbeid</a:t>
            </a:r>
          </a:p>
          <a:p>
            <a:pPr>
              <a:spcAft>
                <a:spcPts val="600"/>
              </a:spcAft>
            </a:pPr>
            <a:r>
              <a:rPr lang="nb-NO" sz="2400"/>
              <a:t>Gi brukere muligheter for stabil tilknytning til arbeidslivet</a:t>
            </a:r>
          </a:p>
          <a:p>
            <a:pPr>
              <a:spcAft>
                <a:spcPts val="600"/>
              </a:spcAft>
            </a:pPr>
            <a:r>
              <a:rPr lang="nb-NO" sz="2400"/>
              <a:t>Redusere sykefraværet og hindre frafall fra arbeidslivet</a:t>
            </a:r>
          </a:p>
        </p:txBody>
      </p:sp>
      <p:pic>
        <p:nvPicPr>
          <p:cNvPr id="5" name="Bilde 4" descr="Diagrammer på nettbrettvisning">
            <a:extLst>
              <a:ext uri="{FF2B5EF4-FFF2-40B4-BE49-F238E27FC236}">
                <a16:creationId xmlns:a16="http://schemas.microsoft.com/office/drawing/2014/main" id="{8FC65C6A-C1C8-1EE6-5B3E-E2CFF43A7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611225"/>
            <a:ext cx="5777600" cy="3856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28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0C8817F-01F8-FC5A-DDC4-537DA300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9" b="4314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000A823F-47B6-9EB6-C691-C31B6FF6A2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978400"/>
            <a:ext cx="12192000" cy="1294006"/>
          </a:xfrm>
        </p:spPr>
        <p:txBody>
          <a:bodyPr wrap="square" anchor="ctr">
            <a:normAutofit/>
          </a:bodyPr>
          <a:lstStyle/>
          <a:p>
            <a:r>
              <a:rPr lang="nb-NO"/>
              <a:t>Hva er et brukerråd?</a:t>
            </a:r>
          </a:p>
        </p:txBody>
      </p:sp>
    </p:spTree>
    <p:extLst>
      <p:ext uri="{BB962C8B-B14F-4D97-AF65-F5344CB8AC3E}">
        <p14:creationId xmlns:p14="http://schemas.microsoft.com/office/powerpoint/2010/main" val="331338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6474B4-6279-EBDC-44FC-6FFCFB24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Brukerråd = brukermedvirkning i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1C39DD-D8C3-1913-8B71-6BAE1F299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800" y="3083347"/>
            <a:ext cx="6845300" cy="4359275"/>
          </a:xfrm>
        </p:spPr>
        <p:txBody>
          <a:bodyPr/>
          <a:lstStyle/>
          <a:p>
            <a:r>
              <a:rPr lang="nb-NO"/>
              <a:t>Arena for brukermedvirkning</a:t>
            </a:r>
          </a:p>
          <a:p>
            <a:r>
              <a:rPr lang="nb-NO"/>
              <a:t>Stemme for erfaringer og perspektiver</a:t>
            </a:r>
          </a:p>
          <a:p>
            <a:r>
              <a:rPr lang="nb-NO"/>
              <a:t>Bidrar til utvikling og kvalitet i Nav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AF71223-B057-BC33-A01D-05719631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2" y="2070261"/>
            <a:ext cx="4769007" cy="31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062F82-853C-A727-7BF6-4B79B171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/>
              <a:t>Forventninger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79916DE-F332-86CA-DAFF-0DADD9161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200"/>
              <a:t>Psykologisk trygghet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200"/>
              <a:t>Bro mellom organisasjonene og Nav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200"/>
              <a:t>Dele erfaringer og synspunkter fra egne miljø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200"/>
              <a:t>Gi innspill til utvikling og kvalitet i Nav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200"/>
              <a:t>Delta aktivt i møter og prosesser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200"/>
              <a:t>Skape nettverk og samarbeid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2200"/>
              <a:t>Vise engasjement og vilje til å bidra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A9387B5C-FE98-12DE-CB85-9A137446D7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52504"/>
            <a:ext cx="5181600" cy="3497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182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E8328-3D95-0A72-3F58-027B9346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5327BBB-97C8-D4EA-8E46-DE7553CAD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153544"/>
              </p:ext>
            </p:extLst>
          </p:nvPr>
        </p:nvGraphicFramePr>
        <p:xfrm>
          <a:off x="1498601" y="1647033"/>
          <a:ext cx="8826500" cy="524548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85869">
                  <a:extLst>
                    <a:ext uri="{9D8B030D-6E8A-4147-A177-3AD203B41FA5}">
                      <a16:colId xmlns:a16="http://schemas.microsoft.com/office/drawing/2014/main" val="2358547876"/>
                    </a:ext>
                  </a:extLst>
                </a:gridCol>
                <a:gridCol w="6740631">
                  <a:extLst>
                    <a:ext uri="{9D8B030D-6E8A-4147-A177-3AD203B41FA5}">
                      <a16:colId xmlns:a16="http://schemas.microsoft.com/office/drawing/2014/main" val="2773559926"/>
                    </a:ext>
                  </a:extLst>
                </a:gridCol>
              </a:tblGrid>
              <a:tr h="299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Tidspunkt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Tema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3586591276"/>
                  </a:ext>
                </a:extLst>
              </a:tr>
              <a:tr h="39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11.00-11.15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Velkommen, praktisk informasjon og mål for dagen v/Kristin Røymo og Siri Dahl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3700330105"/>
                  </a:ext>
                </a:extLst>
              </a:tr>
              <a:tr h="1045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11.15-11.50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Presentasjonsrunde</a:t>
                      </a:r>
                    </a:p>
                    <a:p>
                      <a:pPr marL="342900" lvl="0" indent="-342900">
                        <a:buFont typeface="Aptos" panose="020B0004020202020204" pitchFamily="34" charset="0"/>
                        <a:buChar char="-"/>
                      </a:pPr>
                      <a:r>
                        <a:rPr lang="nb-NO" sz="2000">
                          <a:effectLst/>
                        </a:rPr>
                        <a:t>Organisasjonene</a:t>
                      </a:r>
                    </a:p>
                    <a:p>
                      <a:pPr marL="342900" lvl="0" indent="-342900">
                        <a:buFont typeface="Aptos" panose="020B0004020202020204" pitchFamily="34" charset="0"/>
                        <a:buChar char="-"/>
                      </a:pPr>
                      <a:r>
                        <a:rPr lang="nb-NO" sz="2000">
                          <a:effectLst/>
                        </a:rPr>
                        <a:t>Deltakerne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949968595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11.50-12.05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Pause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2909468245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12.05-12.25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Nav 2025-2030 v/Kristin Røymo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4078873043"/>
                  </a:ext>
                </a:extLst>
              </a:tr>
              <a:tr h="3676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12.25-12.55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Hva er et brukerråd </a:t>
                      </a: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3122674358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12.55-13.10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Pause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2574110457"/>
                  </a:ext>
                </a:extLst>
              </a:tr>
              <a:tr h="3756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13.10-13.25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Sekretariatets rolle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1726973390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13.25-13.40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Tilgjengelighet i Nav, ved Hanne Kristin Lorentsen, oppstart gruppearbeid</a:t>
                      </a: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2140524386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Ca 13.40-13.50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Pause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1112629637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13.50-14.15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Gruppearbeid og kort plenum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3151877413"/>
                  </a:ext>
                </a:extLst>
              </a:tr>
              <a:tr h="4082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14.15-14.30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0">
                          <a:effectLst/>
                        </a:rPr>
                        <a:t>Avslutning</a:t>
                      </a:r>
                      <a:endParaRPr lang="nb-NO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1383" marR="61383" marT="0" marB="0"/>
                </a:tc>
                <a:extLst>
                  <a:ext uri="{0D108BD9-81ED-4DB2-BD59-A6C34878D82A}">
                    <a16:rowId xmlns:a16="http://schemas.microsoft.com/office/drawing/2014/main" val="161521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96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FCEC905-6FAD-84C3-9EAB-5787E9497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" r="3" b="3"/>
          <a:stretch>
            <a:fillRect/>
          </a:stretch>
        </p:blipFill>
        <p:spPr>
          <a:xfrm>
            <a:off x="5973237" y="602647"/>
            <a:ext cx="5652706" cy="5652706"/>
          </a:xfrm>
          <a:prstGeom prst="ellipse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F055EC-4E0D-0B94-EC59-21F532E4A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1021" cy="4351338"/>
          </a:xfrm>
        </p:spPr>
        <p:txBody>
          <a:bodyPr>
            <a:normAutofit fontScale="92500"/>
          </a:bodyPr>
          <a:lstStyle/>
          <a:p>
            <a:r>
              <a:rPr lang="nb-NO"/>
              <a:t>Hvor mange faste møter i året?</a:t>
            </a:r>
          </a:p>
          <a:p>
            <a:r>
              <a:rPr lang="nb-NO"/>
              <a:t>Skal de være digitale, fysiske eller en kombinasjon?</a:t>
            </a:r>
          </a:p>
          <a:p>
            <a:r>
              <a:rPr lang="nb-NO"/>
              <a:t>Skal vi ha mulighet for ad hoc/ekstraordinære møter?</a:t>
            </a:r>
          </a:p>
          <a:p>
            <a:r>
              <a:rPr lang="nb-NO"/>
              <a:t>Skal brukerrådet delta i prosjekter i regi av Nav?</a:t>
            </a:r>
          </a:p>
          <a:p>
            <a:r>
              <a:rPr lang="nb-NO"/>
              <a:t>Er det andre rammer som må avklares?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F189BB1-862D-70EA-EACE-D48BC3BA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5533571" cy="1072080"/>
          </a:xfrm>
        </p:spPr>
        <p:txBody>
          <a:bodyPr anchor="ctr">
            <a:normAutofit/>
          </a:bodyPr>
          <a:lstStyle/>
          <a:p>
            <a:r>
              <a:rPr lang="nb-NO"/>
              <a:t>Møtepunkter for brukerrådet</a:t>
            </a:r>
          </a:p>
        </p:txBody>
      </p:sp>
    </p:spTree>
    <p:extLst>
      <p:ext uri="{BB962C8B-B14F-4D97-AF65-F5344CB8AC3E}">
        <p14:creationId xmlns:p14="http://schemas.microsoft.com/office/powerpoint/2010/main" val="305540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BF1CE2-D83E-3E30-21F5-13E71A55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Sekretariatet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6E3F3C-0337-E05D-DAA2-BEF9953B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/>
              <a:t>Hovedoppgaver:</a:t>
            </a:r>
          </a:p>
          <a:p>
            <a:pPr lvl="1"/>
            <a:r>
              <a:rPr lang="nb-NO"/>
              <a:t>Lage forslag til dagsorden</a:t>
            </a:r>
          </a:p>
          <a:p>
            <a:pPr lvl="1"/>
            <a:r>
              <a:rPr lang="nb-NO"/>
              <a:t>Forberede saker</a:t>
            </a:r>
          </a:p>
          <a:p>
            <a:pPr lvl="1"/>
            <a:r>
              <a:rPr lang="nb-NO"/>
              <a:t>Sikre oppfølging av saker i brukerrådet</a:t>
            </a:r>
          </a:p>
          <a:p>
            <a:pPr lvl="1"/>
            <a:endParaRPr lang="nb-NO"/>
          </a:p>
          <a:p>
            <a:pPr lvl="1"/>
            <a:endParaRPr lang="nb-NO"/>
          </a:p>
          <a:p>
            <a:r>
              <a:rPr lang="nb-NO"/>
              <a:t>Deltakere</a:t>
            </a:r>
          </a:p>
          <a:p>
            <a:pPr lvl="1"/>
            <a:r>
              <a:rPr lang="nb-NO"/>
              <a:t>1 fra hver av Nav-enhetene</a:t>
            </a:r>
          </a:p>
          <a:p>
            <a:pPr lvl="1"/>
            <a:r>
              <a:rPr lang="nb-NO"/>
              <a:t>1-2 fra organisasjonene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FBB63B0-AE44-427A-D807-8A68D763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590" y="266548"/>
            <a:ext cx="3696020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DB8593-9C72-776B-1D8D-E16F9187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 anchor="ctr">
            <a:normAutofit/>
          </a:bodyPr>
          <a:lstStyle/>
          <a:p>
            <a:r>
              <a:rPr lang="nb-NO"/>
              <a:t>Honorar/reiseregning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19F266-A20D-C8DD-9DE9-8C2FB9178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nb-NO" sz="2400"/>
              <a:t>573 kr pr time for medlemmer av brukerråd</a:t>
            </a:r>
          </a:p>
          <a:p>
            <a:pPr lvl="1"/>
            <a:r>
              <a:rPr lang="nb-NO"/>
              <a:t>Reisetid</a:t>
            </a:r>
          </a:p>
          <a:p>
            <a:pPr lvl="1"/>
            <a:r>
              <a:rPr lang="nb-NO"/>
              <a:t>Forberedelser</a:t>
            </a:r>
          </a:p>
          <a:p>
            <a:pPr lvl="1"/>
            <a:r>
              <a:rPr lang="nb-NO"/>
              <a:t>Møtetid</a:t>
            </a:r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marL="0" indent="0">
              <a:buNone/>
            </a:pPr>
            <a:r>
              <a:rPr lang="nb-NO">
                <a:hlinkClick r:id="rId3"/>
              </a:rPr>
              <a:t>https://www.nav.no/samarbeidspartner/brukermedvirkning#refusjon</a:t>
            </a:r>
            <a:endParaRPr lang="nb-NO"/>
          </a:p>
          <a:p>
            <a:pPr marL="457200" lvl="1" indent="0">
              <a:buNone/>
            </a:pPr>
            <a:endParaRPr lang="nb-NO"/>
          </a:p>
        </p:txBody>
      </p:sp>
      <p:pic>
        <p:nvPicPr>
          <p:cNvPr id="5" name="Bilde 4" descr="Stabler med gullmynter">
            <a:extLst>
              <a:ext uri="{FF2B5EF4-FFF2-40B4-BE49-F238E27FC236}">
                <a16:creationId xmlns:a16="http://schemas.microsoft.com/office/drawing/2014/main" id="{9FDF4473-CBBB-EF26-6C52-2FD0E868E1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1935"/>
            <a:ext cx="5181600" cy="3458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77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C1BE0D-6F85-4190-D476-C3C2F776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47861" cy="4351338"/>
          </a:xfrm>
        </p:spPr>
        <p:txBody>
          <a:bodyPr>
            <a:normAutofit/>
          </a:bodyPr>
          <a:lstStyle/>
          <a:p>
            <a:r>
              <a:rPr lang="nb-NO"/>
              <a:t>Bli kjent</a:t>
            </a:r>
          </a:p>
          <a:p>
            <a:r>
              <a:rPr lang="nb-NO"/>
              <a:t>Utforske brukermedvirkning og rollen til et brukerråd</a:t>
            </a:r>
          </a:p>
          <a:p>
            <a:r>
              <a:rPr lang="nb-NO"/>
              <a:t>Hva er tilgjengelighet i Nav</a:t>
            </a:r>
          </a:p>
        </p:txBody>
      </p:sp>
      <p:pic>
        <p:nvPicPr>
          <p:cNvPr id="5" name="Bilde 4" descr="Nærbilde av blinken">
            <a:extLst>
              <a:ext uri="{FF2B5EF4-FFF2-40B4-BE49-F238E27FC236}">
                <a16:creationId xmlns:a16="http://schemas.microsoft.com/office/drawing/2014/main" id="{BE4CDF2E-F791-1DE1-237C-0825197A2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24423" b="-2"/>
          <a:stretch>
            <a:fillRect/>
          </a:stretch>
        </p:blipFill>
        <p:spPr>
          <a:xfrm>
            <a:off x="20" y="1"/>
            <a:ext cx="605288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B4C001A-3D78-E7E2-10D6-1DBCE8C1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2400"/>
            <a:ext cx="5247861" cy="1072080"/>
          </a:xfrm>
        </p:spPr>
        <p:txBody>
          <a:bodyPr anchor="ctr">
            <a:normAutofit/>
          </a:bodyPr>
          <a:lstStyle/>
          <a:p>
            <a:r>
              <a:rPr lang="nb-NO"/>
              <a:t>Mål for dagen</a:t>
            </a:r>
          </a:p>
        </p:txBody>
      </p:sp>
    </p:spTree>
    <p:extLst>
      <p:ext uri="{BB962C8B-B14F-4D97-AF65-F5344CB8AC3E}">
        <p14:creationId xmlns:p14="http://schemas.microsoft.com/office/powerpoint/2010/main" val="150801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0ADC3C-CB78-08AF-A2B4-E539228CA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9835" cy="4351338"/>
          </a:xfrm>
        </p:spPr>
        <p:txBody>
          <a:bodyPr>
            <a:normAutofit/>
          </a:bodyPr>
          <a:lstStyle/>
          <a:p>
            <a:r>
              <a:rPr lang="nb-NO"/>
              <a:t>Hvem er vi?</a:t>
            </a:r>
          </a:p>
          <a:p>
            <a:endParaRPr lang="nb-NO"/>
          </a:p>
          <a:p>
            <a:r>
              <a:rPr lang="nb-NO"/>
              <a:t>Organisasjonene</a:t>
            </a:r>
          </a:p>
          <a:p>
            <a:r>
              <a:rPr lang="nb-NO"/>
              <a:t>Folkene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B48EF8-26F5-9191-D4B2-1B4D21BAD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6" r="10388"/>
          <a:stretch>
            <a:fillRect/>
          </a:stretch>
        </p:blipFill>
        <p:spPr>
          <a:xfrm>
            <a:off x="6160021" y="10"/>
            <a:ext cx="6031979" cy="685799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55A8D3D-AF8C-019E-B96D-399AA41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7362371" cy="1072080"/>
          </a:xfrm>
        </p:spPr>
        <p:txBody>
          <a:bodyPr anchor="ctr">
            <a:normAutofit/>
          </a:bodyPr>
          <a:lstStyle/>
          <a:p>
            <a:r>
              <a:rPr lang="nb-NO"/>
              <a:t>Bli kjent</a:t>
            </a:r>
          </a:p>
        </p:txBody>
      </p:sp>
    </p:spTree>
    <p:extLst>
      <p:ext uri="{BB962C8B-B14F-4D97-AF65-F5344CB8AC3E}">
        <p14:creationId xmlns:p14="http://schemas.microsoft.com/office/powerpoint/2010/main" val="353804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vrundet rektangel 1" descr="Arbeids- og velferdsdirektøren">
            <a:extLst>
              <a:ext uri="{FF2B5EF4-FFF2-40B4-BE49-F238E27FC236}">
                <a16:creationId xmlns:a16="http://schemas.microsoft.com/office/drawing/2014/main" id="{4465E41A-B4B6-745E-6189-7FB4F3EE7B38}"/>
              </a:ext>
            </a:extLst>
          </p:cNvPr>
          <p:cNvSpPr/>
          <p:nvPr/>
        </p:nvSpPr>
        <p:spPr>
          <a:xfrm>
            <a:off x="4663286" y="1253475"/>
            <a:ext cx="2410856" cy="707999"/>
          </a:xfrm>
          <a:prstGeom prst="roundRect">
            <a:avLst>
              <a:gd name="adj" fmla="val 6611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Arbeids- og velferdsdirektør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Assisterende arbeids- og velferdsdirektør</a:t>
            </a:r>
          </a:p>
        </p:txBody>
      </p:sp>
      <p:grpSp>
        <p:nvGrpSpPr>
          <p:cNvPr id="96" name="Gruppe 95" descr="Internrevisjonen er en objektiv funksjon direkte underlagt arbeids- og velferdsdirektøren.">
            <a:extLst>
              <a:ext uri="{FF2B5EF4-FFF2-40B4-BE49-F238E27FC236}">
                <a16:creationId xmlns:a16="http://schemas.microsoft.com/office/drawing/2014/main" id="{10E8B9B1-5276-9BFA-90B3-719305838F16}"/>
              </a:ext>
            </a:extLst>
          </p:cNvPr>
          <p:cNvGrpSpPr/>
          <p:nvPr/>
        </p:nvGrpSpPr>
        <p:grpSpPr>
          <a:xfrm>
            <a:off x="5881731" y="2159204"/>
            <a:ext cx="1278928" cy="205791"/>
            <a:chOff x="4455289" y="1721933"/>
            <a:chExt cx="1278928" cy="205790"/>
          </a:xfrm>
        </p:grpSpPr>
        <p:sp>
          <p:nvSpPr>
            <p:cNvPr id="3" name="Avrundet rektangel 81" descr="Internrevisjonen er en objektiv funksjon direkte underlagt arbeids- og velferdsdirektøren.">
              <a:extLst>
                <a:ext uri="{FF2B5EF4-FFF2-40B4-BE49-F238E27FC236}">
                  <a16:creationId xmlns:a16="http://schemas.microsoft.com/office/drawing/2014/main" id="{8698CCE8-C5BF-E0B5-30AD-07B1CC9C9FD9}"/>
                </a:ext>
              </a:extLst>
            </p:cNvPr>
            <p:cNvSpPr/>
            <p:nvPr/>
          </p:nvSpPr>
          <p:spPr>
            <a:xfrm>
              <a:off x="4626612" y="1721933"/>
              <a:ext cx="1107605" cy="205790"/>
            </a:xfrm>
            <a:prstGeom prst="roundRect">
              <a:avLst>
                <a:gd name="adj" fmla="val 5490"/>
              </a:avLst>
            </a:prstGeom>
            <a:solidFill>
              <a:srgbClr val="99B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45720" rIns="27000" bIns="4572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Internrevisjonen</a:t>
              </a:r>
            </a:p>
          </p:txBody>
        </p:sp>
        <p:cxnSp>
          <p:nvCxnSpPr>
            <p:cNvPr id="28" name="Rett linje 27" descr="Stiplet linje som viser at internrevisjonen er en objektiv funksjon direkte underlagt arbeids- og velferdsdirektøren.">
              <a:extLst>
                <a:ext uri="{FF2B5EF4-FFF2-40B4-BE49-F238E27FC236}">
                  <a16:creationId xmlns:a16="http://schemas.microsoft.com/office/drawing/2014/main" id="{7FE9D7C5-05AD-DBA5-61F9-4DEED33732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5289" y="1832344"/>
              <a:ext cx="161494" cy="388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" name="Avrundet rektangel 81">
            <a:extLst>
              <a:ext uri="{FF2B5EF4-FFF2-40B4-BE49-F238E27FC236}">
                <a16:creationId xmlns:a16="http://schemas.microsoft.com/office/drawing/2014/main" id="{967E3E3C-B1EA-045B-3773-BAD6A6A586A0}"/>
              </a:ext>
            </a:extLst>
          </p:cNvPr>
          <p:cNvSpPr/>
          <p:nvPr/>
        </p:nvSpPr>
        <p:spPr>
          <a:xfrm>
            <a:off x="9973540" y="2880373"/>
            <a:ext cx="1015109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Juridisk avdeling</a:t>
            </a:r>
          </a:p>
        </p:txBody>
      </p:sp>
      <p:sp>
        <p:nvSpPr>
          <p:cNvPr id="8" name="Avrundet rektangel 81">
            <a:extLst>
              <a:ext uri="{FF2B5EF4-FFF2-40B4-BE49-F238E27FC236}">
                <a16:creationId xmlns:a16="http://schemas.microsoft.com/office/drawing/2014/main" id="{104E07EF-4E4A-C6AC-5FBC-B074AEA36DEB}"/>
              </a:ext>
            </a:extLst>
          </p:cNvPr>
          <p:cNvSpPr/>
          <p:nvPr/>
        </p:nvSpPr>
        <p:spPr>
          <a:xfrm>
            <a:off x="191049" y="2880373"/>
            <a:ext cx="1044000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Arbeids-avdelingen</a:t>
            </a:r>
          </a:p>
        </p:txBody>
      </p:sp>
      <p:sp>
        <p:nvSpPr>
          <p:cNvPr id="10" name="Avrundet rektangel 81">
            <a:extLst>
              <a:ext uri="{FF2B5EF4-FFF2-40B4-BE49-F238E27FC236}">
                <a16:creationId xmlns:a16="http://schemas.microsoft.com/office/drawing/2014/main" id="{FC0A6674-1980-2BC8-164E-2F3A39A86ADE}"/>
              </a:ext>
            </a:extLst>
          </p:cNvPr>
          <p:cNvSpPr/>
          <p:nvPr/>
        </p:nvSpPr>
        <p:spPr>
          <a:xfrm>
            <a:off x="2467648" y="2880373"/>
            <a:ext cx="1069467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Ytelses-avdelingen</a:t>
            </a:r>
          </a:p>
        </p:txBody>
      </p:sp>
      <p:sp>
        <p:nvSpPr>
          <p:cNvPr id="129" name="Avrundet rektangel 81">
            <a:extLst>
              <a:ext uri="{FF2B5EF4-FFF2-40B4-BE49-F238E27FC236}">
                <a16:creationId xmlns:a16="http://schemas.microsoft.com/office/drawing/2014/main" id="{941BF7C4-2594-56E9-8ED7-8828677FBE90}"/>
              </a:ext>
            </a:extLst>
          </p:cNvPr>
          <p:cNvSpPr/>
          <p:nvPr/>
        </p:nvSpPr>
        <p:spPr>
          <a:xfrm>
            <a:off x="5504343" y="2880373"/>
            <a:ext cx="1142422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Kommunikasjons-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avdelingen</a:t>
            </a:r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C2D1D87B-F169-289E-2C3E-AB3DBBEBDC95}"/>
              </a:ext>
            </a:extLst>
          </p:cNvPr>
          <p:cNvCxnSpPr>
            <a:cxnSpLocks/>
          </p:cNvCxnSpPr>
          <p:nvPr/>
        </p:nvCxnSpPr>
        <p:spPr>
          <a:xfrm flipH="1" flipV="1">
            <a:off x="691056" y="2555576"/>
            <a:ext cx="10953240" cy="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4DD2AFE-A373-3254-D0F8-DB060F1DF1E8}"/>
              </a:ext>
            </a:extLst>
          </p:cNvPr>
          <p:cNvCxnSpPr>
            <a:cxnSpLocks/>
            <a:endCxn id="2" idx="2"/>
          </p:cNvCxnSpPr>
          <p:nvPr/>
        </p:nvCxnSpPr>
        <p:spPr>
          <a:xfrm flipH="1" flipV="1">
            <a:off x="5868714" y="1961474"/>
            <a:ext cx="2" cy="609852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5133E775-4C8D-F19C-F677-BA908DAE18A5}"/>
              </a:ext>
            </a:extLst>
          </p:cNvPr>
          <p:cNvCxnSpPr>
            <a:cxnSpLocks/>
          </p:cNvCxnSpPr>
          <p:nvPr/>
        </p:nvCxnSpPr>
        <p:spPr>
          <a:xfrm>
            <a:off x="707667" y="2569792"/>
            <a:ext cx="0" cy="306000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F0C37A67-12C2-62EF-4A84-66EA31A40D82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989648" y="2576227"/>
            <a:ext cx="0" cy="304146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8CEEEF24-D5E5-AF0E-DA02-FE214D8D18C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464559" y="2565817"/>
            <a:ext cx="0" cy="314556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tt linje 129">
            <a:extLst>
              <a:ext uri="{FF2B5EF4-FFF2-40B4-BE49-F238E27FC236}">
                <a16:creationId xmlns:a16="http://schemas.microsoft.com/office/drawing/2014/main" id="{1F5106DD-2E66-9FA5-D076-805F7F333D7D}"/>
              </a:ext>
            </a:extLst>
          </p:cNvPr>
          <p:cNvCxnSpPr>
            <a:cxnSpLocks/>
            <a:endCxn id="129" idx="0"/>
          </p:cNvCxnSpPr>
          <p:nvPr/>
        </p:nvCxnSpPr>
        <p:spPr>
          <a:xfrm>
            <a:off x="6071478" y="2547526"/>
            <a:ext cx="0" cy="332847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vrundet rektangel 86">
            <a:extLst>
              <a:ext uri="{FF2B5EF4-FFF2-40B4-BE49-F238E27FC236}">
                <a16:creationId xmlns:a16="http://schemas.microsoft.com/office/drawing/2014/main" id="{A27403C9-ECC7-10FC-528C-4837A9B4ACA9}"/>
              </a:ext>
            </a:extLst>
          </p:cNvPr>
          <p:cNvSpPr/>
          <p:nvPr/>
        </p:nvSpPr>
        <p:spPr>
          <a:xfrm>
            <a:off x="1362565" y="4554471"/>
            <a:ext cx="972087" cy="462695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 hjelpemidler og tilrettelegging</a:t>
            </a:r>
          </a:p>
        </p:txBody>
      </p:sp>
      <p:sp>
        <p:nvSpPr>
          <p:cNvPr id="39" name="Avrundet rektangel 81">
            <a:extLst>
              <a:ext uri="{FF2B5EF4-FFF2-40B4-BE49-F238E27FC236}">
                <a16:creationId xmlns:a16="http://schemas.microsoft.com/office/drawing/2014/main" id="{E077C2D9-3F9D-5573-3CC1-D376E03DD326}"/>
              </a:ext>
            </a:extLst>
          </p:cNvPr>
          <p:cNvSpPr/>
          <p:nvPr/>
        </p:nvSpPr>
        <p:spPr>
          <a:xfrm>
            <a:off x="229419" y="5159268"/>
            <a:ext cx="972000" cy="462694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 fylke/region</a:t>
            </a:r>
          </a:p>
        </p:txBody>
      </p:sp>
      <p:cxnSp>
        <p:nvCxnSpPr>
          <p:cNvPr id="30" name="Rett linje 29" descr="Linje som viser at NAV-kontorene ligger under NAV fylke/region, i arbeids- og tjenestelinjen.">
            <a:extLst>
              <a:ext uri="{FF2B5EF4-FFF2-40B4-BE49-F238E27FC236}">
                <a16:creationId xmlns:a16="http://schemas.microsoft.com/office/drawing/2014/main" id="{0CDEC31E-611B-178D-1D4F-8EAE50843637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708836" y="5621962"/>
            <a:ext cx="6583" cy="109201"/>
          </a:xfrm>
          <a:prstGeom prst="line">
            <a:avLst/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vrundet rektangel 84">
            <a:extLst>
              <a:ext uri="{FF2B5EF4-FFF2-40B4-BE49-F238E27FC236}">
                <a16:creationId xmlns:a16="http://schemas.microsoft.com/office/drawing/2014/main" id="{ED012539-3A16-1834-BA07-B4A869952324}"/>
              </a:ext>
            </a:extLst>
          </p:cNvPr>
          <p:cNvSpPr/>
          <p:nvPr/>
        </p:nvSpPr>
        <p:spPr>
          <a:xfrm>
            <a:off x="280775" y="5777014"/>
            <a:ext cx="955180" cy="462696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Nav-kontorer</a:t>
            </a:r>
          </a:p>
        </p:txBody>
      </p:sp>
      <p:sp>
        <p:nvSpPr>
          <p:cNvPr id="80" name="Avrundet rektangel 84">
            <a:extLst>
              <a:ext uri="{FF2B5EF4-FFF2-40B4-BE49-F238E27FC236}">
                <a16:creationId xmlns:a16="http://schemas.microsoft.com/office/drawing/2014/main" id="{7868E1B1-D6A7-663E-2C58-A531BDAE5173}"/>
              </a:ext>
            </a:extLst>
          </p:cNvPr>
          <p:cNvSpPr/>
          <p:nvPr/>
        </p:nvSpPr>
        <p:spPr>
          <a:xfrm>
            <a:off x="232722" y="5762867"/>
            <a:ext cx="955180" cy="462696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Nav-kontorer</a:t>
            </a:r>
          </a:p>
        </p:txBody>
      </p:sp>
      <p:sp>
        <p:nvSpPr>
          <p:cNvPr id="79" name="Avrundet rektangel 84">
            <a:extLst>
              <a:ext uri="{FF2B5EF4-FFF2-40B4-BE49-F238E27FC236}">
                <a16:creationId xmlns:a16="http://schemas.microsoft.com/office/drawing/2014/main" id="{099AF122-F7A6-649D-5FFE-CD3F99E35667}"/>
              </a:ext>
            </a:extLst>
          </p:cNvPr>
          <p:cNvSpPr/>
          <p:nvPr/>
        </p:nvSpPr>
        <p:spPr>
          <a:xfrm>
            <a:off x="184669" y="5735370"/>
            <a:ext cx="955180" cy="462696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Nav-kontorer</a:t>
            </a:r>
          </a:p>
        </p:txBody>
      </p:sp>
      <p:cxnSp>
        <p:nvCxnSpPr>
          <p:cNvPr id="100" name="Rett linje 99">
            <a:extLst>
              <a:ext uri="{FF2B5EF4-FFF2-40B4-BE49-F238E27FC236}">
                <a16:creationId xmlns:a16="http://schemas.microsoft.com/office/drawing/2014/main" id="{05562FEE-950D-DB5D-AEDB-49D216552B2C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1235955" y="6008362"/>
            <a:ext cx="17244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2" name="Avrundet rektangel 87">
            <a:extLst>
              <a:ext uri="{FF2B5EF4-FFF2-40B4-BE49-F238E27FC236}">
                <a16:creationId xmlns:a16="http://schemas.microsoft.com/office/drawing/2014/main" id="{3C2FEDD8-67BC-8E23-21BD-936F47B89352}"/>
              </a:ext>
            </a:extLst>
          </p:cNvPr>
          <p:cNvSpPr/>
          <p:nvPr/>
        </p:nvSpPr>
        <p:spPr>
          <a:xfrm>
            <a:off x="1382292" y="5832686"/>
            <a:ext cx="972087" cy="354313"/>
          </a:xfrm>
          <a:prstGeom prst="roundRect">
            <a:avLst>
              <a:gd name="adj" fmla="val 549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sx="99000" sy="990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Partnerskap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 kommuner</a:t>
            </a: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42DB4734-0934-C644-E9E2-F02ECD07E7C0}"/>
              </a:ext>
            </a:extLst>
          </p:cNvPr>
          <p:cNvSpPr txBox="1"/>
          <p:nvPr/>
        </p:nvSpPr>
        <p:spPr>
          <a:xfrm>
            <a:off x="2370609" y="4013181"/>
            <a:ext cx="126354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Ytelseslinjen</a:t>
            </a:r>
          </a:p>
        </p:txBody>
      </p:sp>
      <p:sp>
        <p:nvSpPr>
          <p:cNvPr id="32" name="Avrundet rektangel 70">
            <a:extLst>
              <a:ext uri="{FF2B5EF4-FFF2-40B4-BE49-F238E27FC236}">
                <a16:creationId xmlns:a16="http://schemas.microsoft.com/office/drawing/2014/main" id="{B8479573-BA01-E391-C30A-2EF56CD08F5E}"/>
              </a:ext>
            </a:extLst>
          </p:cNvPr>
          <p:cNvSpPr/>
          <p:nvPr/>
        </p:nvSpPr>
        <p:spPr>
          <a:xfrm>
            <a:off x="2529269" y="4554471"/>
            <a:ext cx="972000" cy="462696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 arbeid og ytelser</a:t>
            </a:r>
          </a:p>
        </p:txBody>
      </p:sp>
      <p:sp>
        <p:nvSpPr>
          <p:cNvPr id="33" name="Avrundet rektangel 73">
            <a:extLst>
              <a:ext uri="{FF2B5EF4-FFF2-40B4-BE49-F238E27FC236}">
                <a16:creationId xmlns:a16="http://schemas.microsoft.com/office/drawing/2014/main" id="{B9163637-CFBD-1915-80B7-1AB2ED1B9753}"/>
              </a:ext>
            </a:extLst>
          </p:cNvPr>
          <p:cNvSpPr/>
          <p:nvPr/>
        </p:nvSpPr>
        <p:spPr>
          <a:xfrm>
            <a:off x="2529775" y="5129094"/>
            <a:ext cx="972000" cy="462696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 familie- og pensjonsytelser</a:t>
            </a:r>
          </a:p>
        </p:txBody>
      </p:sp>
      <p:sp>
        <p:nvSpPr>
          <p:cNvPr id="34" name="Avrundet rektangel 74">
            <a:extLst>
              <a:ext uri="{FF2B5EF4-FFF2-40B4-BE49-F238E27FC236}">
                <a16:creationId xmlns:a16="http://schemas.microsoft.com/office/drawing/2014/main" id="{630A5B0D-13A3-187A-C5C9-857DE9CA026A}"/>
              </a:ext>
            </a:extLst>
          </p:cNvPr>
          <p:cNvSpPr/>
          <p:nvPr/>
        </p:nvSpPr>
        <p:spPr>
          <a:xfrm>
            <a:off x="2533725" y="5691099"/>
            <a:ext cx="972000" cy="462696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 kontroll</a:t>
            </a:r>
          </a:p>
        </p:txBody>
      </p: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E9E55DF4-F024-23BA-92BF-854B1E7A5C7B}"/>
              </a:ext>
            </a:extLst>
          </p:cNvPr>
          <p:cNvCxnSpPr>
            <a:cxnSpLocks/>
          </p:cNvCxnSpPr>
          <p:nvPr/>
        </p:nvCxnSpPr>
        <p:spPr>
          <a:xfrm>
            <a:off x="2435692" y="5356719"/>
            <a:ext cx="91721" cy="0"/>
          </a:xfrm>
          <a:prstGeom prst="line">
            <a:avLst/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Kobling: vinkel 74">
            <a:extLst>
              <a:ext uri="{FF2B5EF4-FFF2-40B4-BE49-F238E27FC236}">
                <a16:creationId xmlns:a16="http://schemas.microsoft.com/office/drawing/2014/main" id="{CBE79DB8-0708-C39B-8724-7082F51AD58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447769" y="3200773"/>
            <a:ext cx="85955" cy="2721674"/>
          </a:xfrm>
          <a:prstGeom prst="bentConnector3">
            <a:avLst>
              <a:gd name="adj1" fmla="val -11563"/>
            </a:avLst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tt linje 76">
            <a:extLst>
              <a:ext uri="{FF2B5EF4-FFF2-40B4-BE49-F238E27FC236}">
                <a16:creationId xmlns:a16="http://schemas.microsoft.com/office/drawing/2014/main" id="{706BD670-736F-F830-85F0-538CE9D1EAC6}"/>
              </a:ext>
            </a:extLst>
          </p:cNvPr>
          <p:cNvCxnSpPr>
            <a:cxnSpLocks/>
          </p:cNvCxnSpPr>
          <p:nvPr/>
        </p:nvCxnSpPr>
        <p:spPr>
          <a:xfrm>
            <a:off x="2435692" y="4843579"/>
            <a:ext cx="91721" cy="0"/>
          </a:xfrm>
          <a:prstGeom prst="line">
            <a:avLst/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uppe 72" descr="Økonomilinjen er underlagt økonomi- og styringsavdelingen, og er et resultatområde som ligger utenfor selve direktoratet. Økonomilinjen består av NAV Økonomi pensjon, NAV økonomi stønad og NAV økonomitjeneste.">
            <a:extLst>
              <a:ext uri="{FF2B5EF4-FFF2-40B4-BE49-F238E27FC236}">
                <a16:creationId xmlns:a16="http://schemas.microsoft.com/office/drawing/2014/main" id="{9B5CE53D-A6D4-7A80-92B6-0BA0D765E28F}"/>
              </a:ext>
            </a:extLst>
          </p:cNvPr>
          <p:cNvGrpSpPr/>
          <p:nvPr/>
        </p:nvGrpSpPr>
        <p:grpSpPr>
          <a:xfrm>
            <a:off x="8780901" y="4019176"/>
            <a:ext cx="1263543" cy="2157596"/>
            <a:chOff x="6725948" y="3677018"/>
            <a:chExt cx="1263542" cy="2157596"/>
          </a:xfrm>
        </p:grpSpPr>
        <p:sp>
          <p:nvSpPr>
            <p:cNvPr id="48" name="TekstSylinder 47">
              <a:extLst>
                <a:ext uri="{FF2B5EF4-FFF2-40B4-BE49-F238E27FC236}">
                  <a16:creationId xmlns:a16="http://schemas.microsoft.com/office/drawing/2014/main" id="{0345B0F4-5A92-E6FA-86A7-844E9E0CFE6E}"/>
                </a:ext>
              </a:extLst>
            </p:cNvPr>
            <p:cNvSpPr txBox="1"/>
            <p:nvPr/>
          </p:nvSpPr>
          <p:spPr>
            <a:xfrm>
              <a:off x="6725948" y="3677018"/>
              <a:ext cx="1263542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1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Økonomilinjen</a:t>
              </a:r>
            </a:p>
          </p:txBody>
        </p:sp>
        <p:sp>
          <p:nvSpPr>
            <p:cNvPr id="49" name="Avrundet rektangel 93">
              <a:extLst>
                <a:ext uri="{FF2B5EF4-FFF2-40B4-BE49-F238E27FC236}">
                  <a16:creationId xmlns:a16="http://schemas.microsoft.com/office/drawing/2014/main" id="{D240BD4E-0CA3-1350-68D1-FD12E357B04D}"/>
                </a:ext>
              </a:extLst>
            </p:cNvPr>
            <p:cNvSpPr/>
            <p:nvPr/>
          </p:nvSpPr>
          <p:spPr>
            <a:xfrm>
              <a:off x="6871952" y="4214683"/>
              <a:ext cx="972211" cy="462696"/>
            </a:xfrm>
            <a:prstGeom prst="roundRect">
              <a:avLst>
                <a:gd name="adj" fmla="val 5490"/>
              </a:avLst>
            </a:prstGeom>
            <a:solidFill>
              <a:srgbClr val="CCD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2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Nav økonomi pensjon</a:t>
              </a:r>
            </a:p>
          </p:txBody>
        </p:sp>
        <p:sp>
          <p:nvSpPr>
            <p:cNvPr id="50" name="Avrundet rektangel 94">
              <a:extLst>
                <a:ext uri="{FF2B5EF4-FFF2-40B4-BE49-F238E27FC236}">
                  <a16:creationId xmlns:a16="http://schemas.microsoft.com/office/drawing/2014/main" id="{83D747F8-7992-0F4F-260F-BE7DF224EF24}"/>
                </a:ext>
              </a:extLst>
            </p:cNvPr>
            <p:cNvSpPr/>
            <p:nvPr/>
          </p:nvSpPr>
          <p:spPr>
            <a:xfrm>
              <a:off x="6888461" y="4786935"/>
              <a:ext cx="971999" cy="462696"/>
            </a:xfrm>
            <a:prstGeom prst="roundRect">
              <a:avLst>
                <a:gd name="adj" fmla="val 5490"/>
              </a:avLst>
            </a:prstGeom>
            <a:solidFill>
              <a:srgbClr val="CCD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2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Nav økonomi stønad</a:t>
              </a:r>
            </a:p>
          </p:txBody>
        </p:sp>
        <p:sp>
          <p:nvSpPr>
            <p:cNvPr id="51" name="Avrundet rektangel 95">
              <a:extLst>
                <a:ext uri="{FF2B5EF4-FFF2-40B4-BE49-F238E27FC236}">
                  <a16:creationId xmlns:a16="http://schemas.microsoft.com/office/drawing/2014/main" id="{F6109C04-506D-9352-81D4-8B14405F40AD}"/>
                </a:ext>
              </a:extLst>
            </p:cNvPr>
            <p:cNvSpPr/>
            <p:nvPr/>
          </p:nvSpPr>
          <p:spPr>
            <a:xfrm>
              <a:off x="6898755" y="5371918"/>
              <a:ext cx="971999" cy="462696"/>
            </a:xfrm>
            <a:prstGeom prst="roundRect">
              <a:avLst>
                <a:gd name="adj" fmla="val 5490"/>
              </a:avLst>
            </a:prstGeom>
            <a:solidFill>
              <a:srgbClr val="CCD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2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Nav </a:t>
              </a:r>
              <a:r>
                <a:rPr lang="nn-NO" sz="825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ø</a:t>
              </a:r>
              <a:r>
                <a:rPr kumimoji="0" lang="nn-NO" sz="825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konomiteneste</a:t>
              </a:r>
              <a:endPara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840FEB20-65ED-8F66-943B-0B1AA1B587CA}"/>
              </a:ext>
            </a:extLst>
          </p:cNvPr>
          <p:cNvCxnSpPr>
            <a:cxnSpLocks/>
          </p:cNvCxnSpPr>
          <p:nvPr/>
        </p:nvCxnSpPr>
        <p:spPr>
          <a:xfrm>
            <a:off x="8851753" y="5378792"/>
            <a:ext cx="91721" cy="0"/>
          </a:xfrm>
          <a:prstGeom prst="line">
            <a:avLst/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4E098D55-0EB2-65EA-A2ED-D20121B9FF84}"/>
              </a:ext>
            </a:extLst>
          </p:cNvPr>
          <p:cNvCxnSpPr>
            <a:cxnSpLocks/>
          </p:cNvCxnSpPr>
          <p:nvPr/>
        </p:nvCxnSpPr>
        <p:spPr>
          <a:xfrm>
            <a:off x="8844564" y="4790821"/>
            <a:ext cx="91721" cy="0"/>
          </a:xfrm>
          <a:prstGeom prst="line">
            <a:avLst/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e 59" descr="I organisasjonskartet er avdelingene som er underlagt arbeids- og velferdsdirektøren markert med mørkeblå bokser.">
            <a:extLst>
              <a:ext uri="{FF2B5EF4-FFF2-40B4-BE49-F238E27FC236}">
                <a16:creationId xmlns:a16="http://schemas.microsoft.com/office/drawing/2014/main" id="{A0EAAD58-CD3C-99A7-0D82-18D10AE1D0EA}"/>
              </a:ext>
            </a:extLst>
          </p:cNvPr>
          <p:cNvGrpSpPr/>
          <p:nvPr/>
        </p:nvGrpSpPr>
        <p:grpSpPr>
          <a:xfrm>
            <a:off x="9443663" y="1150004"/>
            <a:ext cx="2081961" cy="430887"/>
            <a:chOff x="252932" y="4911742"/>
            <a:chExt cx="2081961" cy="430886"/>
          </a:xfrm>
        </p:grpSpPr>
        <p:sp>
          <p:nvSpPr>
            <p:cNvPr id="107" name="Avrundet rektangel 81">
              <a:extLst>
                <a:ext uri="{FF2B5EF4-FFF2-40B4-BE49-F238E27FC236}">
                  <a16:creationId xmlns:a16="http://schemas.microsoft.com/office/drawing/2014/main" id="{B2530231-FF6E-F824-3406-12BC88C3EFAF}"/>
                </a:ext>
              </a:extLst>
            </p:cNvPr>
            <p:cNvSpPr/>
            <p:nvPr/>
          </p:nvSpPr>
          <p:spPr>
            <a:xfrm>
              <a:off x="252932" y="4943592"/>
              <a:ext cx="650817" cy="359628"/>
            </a:xfrm>
            <a:prstGeom prst="roundRect">
              <a:avLst>
                <a:gd name="adj" fmla="val 5490"/>
              </a:avLst>
            </a:prstGeom>
            <a:solidFill>
              <a:srgbClr val="99BDC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TekstSylinder 161">
              <a:extLst>
                <a:ext uri="{FF2B5EF4-FFF2-40B4-BE49-F238E27FC236}">
                  <a16:creationId xmlns:a16="http://schemas.microsoft.com/office/drawing/2014/main" id="{9230F6E5-91C6-E30A-942A-FACBDCE56929}"/>
                </a:ext>
              </a:extLst>
            </p:cNvPr>
            <p:cNvSpPr txBox="1"/>
            <p:nvPr/>
          </p:nvSpPr>
          <p:spPr>
            <a:xfrm>
              <a:off x="944919" y="4911742"/>
              <a:ext cx="138997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Arbeids- og velferdsdirektoratet</a:t>
              </a:r>
            </a:p>
          </p:txBody>
        </p:sp>
      </p:grpSp>
      <p:grpSp>
        <p:nvGrpSpPr>
          <p:cNvPr id="61" name="Gruppe 60" descr="I organisasjonskartet er resultatområder utenfor selve direktoratet markert med lyseblå bokser.">
            <a:extLst>
              <a:ext uri="{FF2B5EF4-FFF2-40B4-BE49-F238E27FC236}">
                <a16:creationId xmlns:a16="http://schemas.microsoft.com/office/drawing/2014/main" id="{A3D574B9-4DF2-9991-F205-575D0D398806}"/>
              </a:ext>
            </a:extLst>
          </p:cNvPr>
          <p:cNvGrpSpPr/>
          <p:nvPr/>
        </p:nvGrpSpPr>
        <p:grpSpPr>
          <a:xfrm>
            <a:off x="9447877" y="1724325"/>
            <a:ext cx="1935935" cy="363189"/>
            <a:chOff x="257146" y="5486068"/>
            <a:chExt cx="1935935" cy="363189"/>
          </a:xfrm>
        </p:grpSpPr>
        <p:sp>
          <p:nvSpPr>
            <p:cNvPr id="110" name="Avrundet rektangel 81">
              <a:extLst>
                <a:ext uri="{FF2B5EF4-FFF2-40B4-BE49-F238E27FC236}">
                  <a16:creationId xmlns:a16="http://schemas.microsoft.com/office/drawing/2014/main" id="{EE3DD6C0-2462-C7AE-F075-75E04F1DB8F9}"/>
                </a:ext>
              </a:extLst>
            </p:cNvPr>
            <p:cNvSpPr/>
            <p:nvPr/>
          </p:nvSpPr>
          <p:spPr>
            <a:xfrm>
              <a:off x="257146" y="5486068"/>
              <a:ext cx="650817" cy="363189"/>
            </a:xfrm>
            <a:prstGeom prst="roundRect">
              <a:avLst>
                <a:gd name="adj" fmla="val 5490"/>
              </a:avLst>
            </a:prstGeom>
            <a:solidFill>
              <a:srgbClr val="CCD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TekstSylinder 110">
              <a:extLst>
                <a:ext uri="{FF2B5EF4-FFF2-40B4-BE49-F238E27FC236}">
                  <a16:creationId xmlns:a16="http://schemas.microsoft.com/office/drawing/2014/main" id="{633A704E-863E-43FE-8A2B-974FA85A1950}"/>
                </a:ext>
              </a:extLst>
            </p:cNvPr>
            <p:cNvSpPr txBox="1"/>
            <p:nvPr/>
          </p:nvSpPr>
          <p:spPr>
            <a:xfrm>
              <a:off x="944919" y="5510807"/>
              <a:ext cx="1248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Resultatområder</a:t>
              </a:r>
            </a:p>
          </p:txBody>
        </p:sp>
      </p:grpSp>
      <p:sp>
        <p:nvSpPr>
          <p:cNvPr id="46" name="Avrundet rektangel 81">
            <a:extLst>
              <a:ext uri="{FF2B5EF4-FFF2-40B4-BE49-F238E27FC236}">
                <a16:creationId xmlns:a16="http://schemas.microsoft.com/office/drawing/2014/main" id="{E6DF0487-257A-CB20-BB5B-795F50332FA4}"/>
              </a:ext>
            </a:extLst>
          </p:cNvPr>
          <p:cNvSpPr/>
          <p:nvPr/>
        </p:nvSpPr>
        <p:spPr>
          <a:xfrm>
            <a:off x="1326609" y="2880373"/>
            <a:ext cx="1044000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Velferds-avdelingen</a:t>
            </a:r>
          </a:p>
        </p:txBody>
      </p: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174D1B1A-6A26-F5BA-1011-01881F4DE992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848609" y="2565872"/>
            <a:ext cx="0" cy="314501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vrundet rektangel 81">
            <a:extLst>
              <a:ext uri="{FF2B5EF4-FFF2-40B4-BE49-F238E27FC236}">
                <a16:creationId xmlns:a16="http://schemas.microsoft.com/office/drawing/2014/main" id="{93896D17-CEB8-54A2-FB90-349AC25C9ABC}"/>
              </a:ext>
            </a:extLst>
          </p:cNvPr>
          <p:cNvSpPr/>
          <p:nvPr/>
        </p:nvSpPr>
        <p:spPr>
          <a:xfrm>
            <a:off x="7806045" y="2880373"/>
            <a:ext cx="1016412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Avdeling for mennesker og organisasjon</a:t>
            </a:r>
          </a:p>
        </p:txBody>
      </p:sp>
      <p:sp>
        <p:nvSpPr>
          <p:cNvPr id="5" name="Avrundet rektangel 81">
            <a:extLst>
              <a:ext uri="{FF2B5EF4-FFF2-40B4-BE49-F238E27FC236}">
                <a16:creationId xmlns:a16="http://schemas.microsoft.com/office/drawing/2014/main" id="{22672B19-BB3F-BF96-125B-DC4D8527E670}"/>
              </a:ext>
            </a:extLst>
          </p:cNvPr>
          <p:cNvSpPr/>
          <p:nvPr/>
        </p:nvSpPr>
        <p:spPr>
          <a:xfrm>
            <a:off x="6728665" y="2880373"/>
            <a:ext cx="1002282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Kunnskaps-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avdelingen</a:t>
            </a:r>
          </a:p>
        </p:txBody>
      </p:sp>
      <p:sp>
        <p:nvSpPr>
          <p:cNvPr id="6" name="Avrundet rektangel 81">
            <a:extLst>
              <a:ext uri="{FF2B5EF4-FFF2-40B4-BE49-F238E27FC236}">
                <a16:creationId xmlns:a16="http://schemas.microsoft.com/office/drawing/2014/main" id="{092FFCA8-1792-278E-474A-111D1D9C8EC9}"/>
              </a:ext>
            </a:extLst>
          </p:cNvPr>
          <p:cNvSpPr/>
          <p:nvPr/>
        </p:nvSpPr>
        <p:spPr>
          <a:xfrm>
            <a:off x="8917075" y="2880373"/>
            <a:ext cx="982042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Økonomi- og styrings-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avdelingen</a:t>
            </a:r>
          </a:p>
        </p:txBody>
      </p:sp>
      <p:sp>
        <p:nvSpPr>
          <p:cNvPr id="9" name="Avrundet rektangel 81">
            <a:extLst>
              <a:ext uri="{FF2B5EF4-FFF2-40B4-BE49-F238E27FC236}">
                <a16:creationId xmlns:a16="http://schemas.microsoft.com/office/drawing/2014/main" id="{22558D16-7290-D46F-B67D-AF453EDBDD4D}"/>
              </a:ext>
            </a:extLst>
          </p:cNvPr>
          <p:cNvSpPr/>
          <p:nvPr/>
        </p:nvSpPr>
        <p:spPr>
          <a:xfrm>
            <a:off x="4600233" y="2880373"/>
            <a:ext cx="846920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Teknologi-avdelingen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6F1FDE-7EE9-A183-86D3-A7841B4FFE2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9408096" y="2576227"/>
            <a:ext cx="0" cy="304146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F17EF3B-C35C-B438-7C0F-B18B06683C4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313459" y="2576227"/>
            <a:ext cx="0" cy="304146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A5DD21A7-9ED5-DB3B-E065-DB42557722D2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7229806" y="2583927"/>
            <a:ext cx="0" cy="296446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B21ED46C-6317-5DAB-992E-3B7C5A582994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5023692" y="2583927"/>
            <a:ext cx="0" cy="296446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vrundet rektangel 85">
            <a:extLst>
              <a:ext uri="{FF2B5EF4-FFF2-40B4-BE49-F238E27FC236}">
                <a16:creationId xmlns:a16="http://schemas.microsoft.com/office/drawing/2014/main" id="{FA031AFA-7CB6-DFF6-C615-B8176E09090D}"/>
              </a:ext>
            </a:extLst>
          </p:cNvPr>
          <p:cNvSpPr/>
          <p:nvPr/>
        </p:nvSpPr>
        <p:spPr>
          <a:xfrm>
            <a:off x="229098" y="4556843"/>
            <a:ext cx="972000" cy="462694"/>
          </a:xfrm>
          <a:prstGeom prst="roundRect">
            <a:avLst>
              <a:gd name="adj" fmla="val 5490"/>
            </a:avLst>
          </a:prstGeom>
          <a:solidFill>
            <a:srgbClr val="CCD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 kontaktsenter</a:t>
            </a:r>
          </a:p>
        </p:txBody>
      </p:sp>
      <p:sp>
        <p:nvSpPr>
          <p:cNvPr id="37" name="Avrundet rektangel 81">
            <a:extLst>
              <a:ext uri="{FF2B5EF4-FFF2-40B4-BE49-F238E27FC236}">
                <a16:creationId xmlns:a16="http://schemas.microsoft.com/office/drawing/2014/main" id="{4E2BD536-9610-3850-1950-6DA12E01FBFD}"/>
              </a:ext>
            </a:extLst>
          </p:cNvPr>
          <p:cNvSpPr/>
          <p:nvPr/>
        </p:nvSpPr>
        <p:spPr>
          <a:xfrm>
            <a:off x="3615888" y="2880373"/>
            <a:ext cx="923886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Avdeling for bruker-opplevelse</a:t>
            </a:r>
          </a:p>
        </p:txBody>
      </p:sp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A5A020D7-A8CE-EA8E-22BB-5FA9767FFCF7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4068905" y="2583927"/>
            <a:ext cx="0" cy="296446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tt linje 124" descr="Linje som viser at NAV-kontorene ligger under NAV fylke/region, i arbeids- og tjenestelinjen.">
            <a:extLst>
              <a:ext uri="{FF2B5EF4-FFF2-40B4-BE49-F238E27FC236}">
                <a16:creationId xmlns:a16="http://schemas.microsoft.com/office/drawing/2014/main" id="{DA7653F1-F9B0-763D-28B9-DA30726B674D}"/>
              </a:ext>
            </a:extLst>
          </p:cNvPr>
          <p:cNvCxnSpPr>
            <a:cxnSpLocks/>
            <a:stCxn id="46" idx="2"/>
            <a:endCxn id="44" idx="0"/>
          </p:cNvCxnSpPr>
          <p:nvPr/>
        </p:nvCxnSpPr>
        <p:spPr>
          <a:xfrm>
            <a:off x="1848609" y="3521173"/>
            <a:ext cx="0" cy="1033298"/>
          </a:xfrm>
          <a:prstGeom prst="line">
            <a:avLst/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Kobling: vinkel 34">
            <a:extLst>
              <a:ext uri="{FF2B5EF4-FFF2-40B4-BE49-F238E27FC236}">
                <a16:creationId xmlns:a16="http://schemas.microsoft.com/office/drawing/2014/main" id="{82D24342-B4E1-BD97-150B-9C113DCAB15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907135" y="3200772"/>
            <a:ext cx="36633" cy="2744651"/>
          </a:xfrm>
          <a:prstGeom prst="bentConnector3">
            <a:avLst>
              <a:gd name="adj1" fmla="val -135659"/>
            </a:avLst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vrundet rektangel 81">
            <a:extLst>
              <a:ext uri="{FF2B5EF4-FFF2-40B4-BE49-F238E27FC236}">
                <a16:creationId xmlns:a16="http://schemas.microsoft.com/office/drawing/2014/main" id="{4A191543-B666-7529-510A-29B53E01DB17}"/>
              </a:ext>
            </a:extLst>
          </p:cNvPr>
          <p:cNvSpPr/>
          <p:nvPr/>
        </p:nvSpPr>
        <p:spPr>
          <a:xfrm>
            <a:off x="11182357" y="2880373"/>
            <a:ext cx="923879" cy="640800"/>
          </a:xfrm>
          <a:prstGeom prst="roundRect">
            <a:avLst>
              <a:gd name="adj" fmla="val 5490"/>
            </a:avLst>
          </a:prstGeom>
          <a:solidFill>
            <a:srgbClr val="99B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 klageinstans</a:t>
            </a:r>
          </a:p>
        </p:txBody>
      </p:sp>
      <p:cxnSp>
        <p:nvCxnSpPr>
          <p:cNvPr id="93" name="Rett linje 92">
            <a:extLst>
              <a:ext uri="{FF2B5EF4-FFF2-40B4-BE49-F238E27FC236}">
                <a16:creationId xmlns:a16="http://schemas.microsoft.com/office/drawing/2014/main" id="{B581F8A8-E2AE-9E32-E98F-C13B55EE42FE}"/>
              </a:ext>
            </a:extLst>
          </p:cNvPr>
          <p:cNvCxnSpPr>
            <a:cxnSpLocks/>
            <a:stCxn id="7" idx="3"/>
            <a:endCxn id="72" idx="1"/>
          </p:cNvCxnSpPr>
          <p:nvPr/>
        </p:nvCxnSpPr>
        <p:spPr>
          <a:xfrm>
            <a:off x="10988649" y="3200773"/>
            <a:ext cx="193708" cy="0"/>
          </a:xfrm>
          <a:prstGeom prst="line">
            <a:avLst/>
          </a:prstGeom>
          <a:ln w="28575">
            <a:solidFill>
              <a:srgbClr val="337C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tt linje 97">
            <a:extLst>
              <a:ext uri="{FF2B5EF4-FFF2-40B4-BE49-F238E27FC236}">
                <a16:creationId xmlns:a16="http://schemas.microsoft.com/office/drawing/2014/main" id="{85EC3645-8957-DE85-5145-07FAFA1E351A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11644297" y="2547526"/>
            <a:ext cx="0" cy="332847"/>
          </a:xfrm>
          <a:prstGeom prst="line">
            <a:avLst/>
          </a:prstGeom>
          <a:ln w="28575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Kobling: vinkel 111">
            <a:extLst>
              <a:ext uri="{FF2B5EF4-FFF2-40B4-BE49-F238E27FC236}">
                <a16:creationId xmlns:a16="http://schemas.microsoft.com/office/drawing/2014/main" id="{BDC1E9C4-297B-FF0B-AC8E-5F82BB6D6397}"/>
              </a:ext>
            </a:extLst>
          </p:cNvPr>
          <p:cNvCxnSpPr>
            <a:cxnSpLocks/>
            <a:stCxn id="8" idx="1"/>
            <a:endCxn id="39" idx="1"/>
          </p:cNvCxnSpPr>
          <p:nvPr/>
        </p:nvCxnSpPr>
        <p:spPr>
          <a:xfrm rot="10800000" flipH="1" flipV="1">
            <a:off x="191049" y="3200773"/>
            <a:ext cx="38370" cy="2189842"/>
          </a:xfrm>
          <a:prstGeom prst="bentConnector3">
            <a:avLst>
              <a:gd name="adj1" fmla="val -207227"/>
            </a:avLst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tt linje 116">
            <a:extLst>
              <a:ext uri="{FF2B5EF4-FFF2-40B4-BE49-F238E27FC236}">
                <a16:creationId xmlns:a16="http://schemas.microsoft.com/office/drawing/2014/main" id="{945C3A5F-9A23-50AD-04CB-A6756FE295A5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14756" y="4788190"/>
            <a:ext cx="114342" cy="0"/>
          </a:xfrm>
          <a:prstGeom prst="line">
            <a:avLst/>
          </a:prstGeom>
          <a:ln w="12700">
            <a:solidFill>
              <a:srgbClr val="337C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kstSylinder 120">
            <a:extLst>
              <a:ext uri="{FF2B5EF4-FFF2-40B4-BE49-F238E27FC236}">
                <a16:creationId xmlns:a16="http://schemas.microsoft.com/office/drawing/2014/main" id="{A3CF6C36-6928-A4C8-F9AA-B7DE60C00CCC}"/>
              </a:ext>
            </a:extLst>
          </p:cNvPr>
          <p:cNvSpPr txBox="1"/>
          <p:nvPr/>
        </p:nvSpPr>
        <p:spPr>
          <a:xfrm>
            <a:off x="103205" y="4013181"/>
            <a:ext cx="126354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Arbeids- og tjenestelinjen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6824D4D-8A22-724A-0CA2-9482A567C5BF}"/>
              </a:ext>
            </a:extLst>
          </p:cNvPr>
          <p:cNvSpPr txBox="1"/>
          <p:nvPr/>
        </p:nvSpPr>
        <p:spPr>
          <a:xfrm>
            <a:off x="1320529" y="4013181"/>
            <a:ext cx="98919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Velferdslinjen</a:t>
            </a:r>
          </a:p>
        </p:txBody>
      </p:sp>
      <p:sp>
        <p:nvSpPr>
          <p:cNvPr id="20" name="Tittel 4">
            <a:extLst>
              <a:ext uri="{FF2B5EF4-FFF2-40B4-BE49-F238E27FC236}">
                <a16:creationId xmlns:a16="http://schemas.microsoft.com/office/drawing/2014/main" id="{671FF99C-66BA-87AB-437B-1DE4FEE6E88C}"/>
              </a:ext>
            </a:extLst>
          </p:cNvPr>
          <p:cNvSpPr txBox="1">
            <a:spLocks/>
          </p:cNvSpPr>
          <p:nvPr/>
        </p:nvSpPr>
        <p:spPr>
          <a:xfrm>
            <a:off x="2252236" y="526093"/>
            <a:ext cx="6955310" cy="485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Arbeids- og velferdsdirektoratet med linjer</a:t>
            </a:r>
          </a:p>
        </p:txBody>
      </p:sp>
    </p:spTree>
    <p:extLst>
      <p:ext uri="{BB962C8B-B14F-4D97-AF65-F5344CB8AC3E}">
        <p14:creationId xmlns:p14="http://schemas.microsoft.com/office/powerpoint/2010/main" val="176560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2AE346-5B77-86DB-7129-141796A7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34A1D9-EE01-DDC2-3A5E-C44FABE9F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2192000" cy="67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A81A9AF-766B-B042-91A0-97EC8766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Nav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183787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4A31F24-42B5-3685-9E53-866F9FFC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58" y="981894"/>
            <a:ext cx="6686070" cy="1072080"/>
          </a:xfrm>
        </p:spPr>
        <p:txBody>
          <a:bodyPr>
            <a:normAutofit fontScale="90000"/>
          </a:bodyPr>
          <a:lstStyle/>
          <a:p>
            <a:r>
              <a:rPr kumimoji="0" lang="nb-NO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NAV 2030 er siktlinja vår og setter retning for hvor vi skal</a:t>
            </a:r>
            <a:endParaRPr lang="nb-NO" sz="4000" b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0A9D68C-7399-809D-2EFA-C09DEE08F262}"/>
              </a:ext>
            </a:extLst>
          </p:cNvPr>
          <p:cNvGraphicFramePr/>
          <p:nvPr/>
        </p:nvGraphicFramePr>
        <p:xfrm>
          <a:off x="3687235" y="1079546"/>
          <a:ext cx="6890851" cy="539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191B4F58-D127-D66E-F46E-DECA5256C37A}"/>
              </a:ext>
            </a:extLst>
          </p:cNvPr>
          <p:cNvSpPr txBox="1"/>
          <p:nvPr/>
        </p:nvSpPr>
        <p:spPr>
          <a:xfrm>
            <a:off x="8004337" y="1611490"/>
            <a:ext cx="207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SIKTLINJE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3CCF279-E594-561C-8594-0BA480A3D875}"/>
              </a:ext>
            </a:extLst>
          </p:cNvPr>
          <p:cNvSpPr txBox="1"/>
          <p:nvPr/>
        </p:nvSpPr>
        <p:spPr>
          <a:xfrm>
            <a:off x="8704361" y="2854502"/>
            <a:ext cx="280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STYRINGSINFORMASJON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6321529-BF02-1A44-5C28-DAB437E010FA}"/>
              </a:ext>
            </a:extLst>
          </p:cNvPr>
          <p:cNvSpPr txBox="1"/>
          <p:nvPr/>
        </p:nvSpPr>
        <p:spPr>
          <a:xfrm>
            <a:off x="9641237" y="4103107"/>
            <a:ext cx="244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3E383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STYRINGSINDIKATORER / -LEVERANSER</a:t>
            </a:r>
          </a:p>
        </p:txBody>
      </p:sp>
      <p:sp>
        <p:nvSpPr>
          <p:cNvPr id="5" name="Tittel 2">
            <a:extLst>
              <a:ext uri="{FF2B5EF4-FFF2-40B4-BE49-F238E27FC236}">
                <a16:creationId xmlns:a16="http://schemas.microsoft.com/office/drawing/2014/main" id="{F1F5212A-2378-4738-B4DC-13CE271E2F37}"/>
              </a:ext>
            </a:extLst>
          </p:cNvPr>
          <p:cNvSpPr txBox="1">
            <a:spLocks/>
          </p:cNvSpPr>
          <p:nvPr/>
        </p:nvSpPr>
        <p:spPr>
          <a:xfrm>
            <a:off x="129258" y="4648010"/>
            <a:ext cx="3735606" cy="231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29324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900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Virksomhetsplanen med lokale handlingsplaner er planer for hva og hvordan vi skal gjennomføre ambisjonene i vårt fylke og våre enheter</a:t>
            </a:r>
            <a:endParaRPr kumimoji="0" lang="nb-NO" sz="1900" b="1" i="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Pil: høyre med hakk 8">
            <a:extLst>
              <a:ext uri="{FF2B5EF4-FFF2-40B4-BE49-F238E27FC236}">
                <a16:creationId xmlns:a16="http://schemas.microsoft.com/office/drawing/2014/main" id="{92AD29E7-D2F0-2EBA-6591-C2F9D531963E}"/>
              </a:ext>
            </a:extLst>
          </p:cNvPr>
          <p:cNvSpPr/>
          <p:nvPr/>
        </p:nvSpPr>
        <p:spPr>
          <a:xfrm rot="7275424">
            <a:off x="1404717" y="3750587"/>
            <a:ext cx="2667761" cy="384209"/>
          </a:xfrm>
          <a:prstGeom prst="notchedRightArrow">
            <a:avLst/>
          </a:prstGeom>
          <a:gradFill flip="none" rotWithShape="1">
            <a:gsLst>
              <a:gs pos="0">
                <a:srgbClr val="90A7E0">
                  <a:shade val="30000"/>
                  <a:satMod val="115000"/>
                </a:srgbClr>
              </a:gs>
              <a:gs pos="50000">
                <a:srgbClr val="90A7E0">
                  <a:shade val="67500"/>
                  <a:satMod val="115000"/>
                </a:srgbClr>
              </a:gs>
              <a:gs pos="100000">
                <a:srgbClr val="90A7E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E9E7E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Pil: høyre med hakk 10">
            <a:extLst>
              <a:ext uri="{FF2B5EF4-FFF2-40B4-BE49-F238E27FC236}">
                <a16:creationId xmlns:a16="http://schemas.microsoft.com/office/drawing/2014/main" id="{78B469E2-438C-802A-73C2-C5A563A02F25}"/>
              </a:ext>
            </a:extLst>
          </p:cNvPr>
          <p:cNvSpPr/>
          <p:nvPr/>
        </p:nvSpPr>
        <p:spPr>
          <a:xfrm rot="18142899">
            <a:off x="2275679" y="3000951"/>
            <a:ext cx="2667761" cy="384209"/>
          </a:xfrm>
          <a:prstGeom prst="notchedRightArrow">
            <a:avLst/>
          </a:prstGeom>
          <a:gradFill flip="none" rotWithShape="1">
            <a:gsLst>
              <a:gs pos="0">
                <a:srgbClr val="8AB792">
                  <a:shade val="30000"/>
                  <a:satMod val="115000"/>
                </a:srgbClr>
              </a:gs>
              <a:gs pos="50000">
                <a:srgbClr val="8AB792">
                  <a:shade val="67500"/>
                  <a:satMod val="115000"/>
                </a:srgbClr>
              </a:gs>
              <a:gs pos="100000">
                <a:srgbClr val="8AB792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E9E7E7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89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09DC0-DE59-435E-80AB-BBFDADFEAC90}"/>
              </a:ext>
            </a:extLst>
          </p:cNvPr>
          <p:cNvSpPr txBox="1">
            <a:spLocks/>
          </p:cNvSpPr>
          <p:nvPr/>
        </p:nvSpPr>
        <p:spPr>
          <a:xfrm>
            <a:off x="3605751" y="5189574"/>
            <a:ext cx="4874473" cy="858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Arial" panose="020B0604020202020204" pitchFamily="34" charset="0"/>
              </a:rPr>
              <a:t>Virksomhetsstrategi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0889FDD-936A-4F38-A34B-88DC8024D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19" y="1076657"/>
            <a:ext cx="7402937" cy="362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340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1FB287-42EA-4442-8B95-FC49B47206AC}" vid="{332084AD-AA22-453E-A7B6-EBA71D8AE16D}"/>
    </a:ext>
  </a:extLst>
</a:theme>
</file>

<file path=ppt/theme/theme2.xml><?xml version="1.0" encoding="utf-8"?>
<a:theme xmlns:a="http://schemas.openxmlformats.org/drawingml/2006/main" name="15_Office-tema">
  <a:themeElements>
    <a:clrScheme name="NAV">
      <a:dk1>
        <a:srgbClr val="3E3832"/>
      </a:dk1>
      <a:lt1>
        <a:srgbClr val="E9E7E7"/>
      </a:lt1>
      <a:dk2>
        <a:srgbClr val="44546A"/>
      </a:dk2>
      <a:lt2>
        <a:srgbClr val="FFFFFF"/>
      </a:lt2>
      <a:accent1>
        <a:srgbClr val="BA3A26"/>
      </a:accent1>
      <a:accent2>
        <a:srgbClr val="0067C5"/>
      </a:accent2>
      <a:accent3>
        <a:srgbClr val="06893A"/>
      </a:accent3>
      <a:accent4>
        <a:srgbClr val="FF9100"/>
      </a:accent4>
      <a:accent5>
        <a:srgbClr val="254B6D"/>
      </a:accent5>
      <a:accent6>
        <a:srgbClr val="634689"/>
      </a:accent6>
      <a:hlink>
        <a:srgbClr val="0563C1"/>
      </a:hlink>
      <a:folHlink>
        <a:srgbClr val="954F72"/>
      </a:folHlink>
    </a:clrScheme>
    <a:fontScheme name="NAV 203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8B592087-FDC7-41B8-85E9-E6978A96391F}" vid="{6DDD1906-B700-45BB-9988-6900D053CD6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CDDDCE2564ED42A691737283E76606" ma:contentTypeVersion="4" ma:contentTypeDescription="Opprett et nytt dokument." ma:contentTypeScope="" ma:versionID="29dd5c81730a2700fa129a6e8f1db087">
  <xsd:schema xmlns:xsd="http://www.w3.org/2001/XMLSchema" xmlns:xs="http://www.w3.org/2001/XMLSchema" xmlns:p="http://schemas.microsoft.com/office/2006/metadata/properties" xmlns:ns2="a8fda36c-1fd7-4d23-9a58-5df6f66596e0" targetNamespace="http://schemas.microsoft.com/office/2006/metadata/properties" ma:root="true" ma:fieldsID="ca71d6cb5083c140f56db2b11c20b688" ns2:_="">
    <xsd:import namespace="a8fda36c-1fd7-4d23-9a58-5df6f66596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da36c-1fd7-4d23-9a58-5df6f6659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452805-972C-4C5B-982E-625743C825F9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a8fda36c-1fd7-4d23-9a58-5df6f66596e0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449589-E2D7-4254-9485-9837D4D3CE7C}"/>
</file>

<file path=customXml/itemProps3.xml><?xml version="1.0" encoding="utf-8"?>
<ds:datastoreItem xmlns:ds="http://schemas.openxmlformats.org/officeDocument/2006/customXml" ds:itemID="{312EE1C8-42A6-4261-A17D-9C799A08CE1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df15bfe-616f-49eb-bf8f-6269de7f40a1}" enabled="1" method="Privileged" siteId="{62366534-1ec3-4962-8869-9b5535279d0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1587</Words>
  <Application>Microsoft Office PowerPoint</Application>
  <PresentationFormat>Widescreen</PresentationFormat>
  <Paragraphs>275</Paragraphs>
  <Slides>21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Segoe UI</vt:lpstr>
      <vt:lpstr>Source Sans Pro</vt:lpstr>
      <vt:lpstr>Symbol</vt:lpstr>
      <vt:lpstr>1_Office-tema</vt:lpstr>
      <vt:lpstr>15_Office-tema</vt:lpstr>
      <vt:lpstr>PowerPoint-presentasjon</vt:lpstr>
      <vt:lpstr>Agenda</vt:lpstr>
      <vt:lpstr>Honorar/reiseregning</vt:lpstr>
      <vt:lpstr>Mål for dagen</vt:lpstr>
      <vt:lpstr>Bli kjent</vt:lpstr>
      <vt:lpstr>PowerPoint-presentasjon</vt:lpstr>
      <vt:lpstr>Nav Troms og Finnmark</vt:lpstr>
      <vt:lpstr>NAV 2030 er siktlinja vår og setter retning for hvor vi skal</vt:lpstr>
      <vt:lpstr>PowerPoint-presentasjon</vt:lpstr>
      <vt:lpstr>PowerPoint-presentasjon</vt:lpstr>
      <vt:lpstr>PowerPoint-presentasjon</vt:lpstr>
      <vt:lpstr>Vi mobiliserer arbeidskraft i et arbeidsliv i omstilling</vt:lpstr>
      <vt:lpstr>Alle får pengene de har krav på – enkelt og forutsigbart</vt:lpstr>
      <vt:lpstr>Sammen finner vi løsninger med dem som trenger det mest</vt:lpstr>
      <vt:lpstr>Sammen løser vi samfunnsoppdraget</vt:lpstr>
      <vt:lpstr>Prioriteringer i årets oppdragsbrev</vt:lpstr>
      <vt:lpstr>PowerPoint-presentasjon</vt:lpstr>
      <vt:lpstr>Brukerråd = brukermedvirkning i praksis</vt:lpstr>
      <vt:lpstr>Forventninger</vt:lpstr>
      <vt:lpstr>Møtepunkter for brukerrådet</vt:lpstr>
      <vt:lpstr>Sekretariatet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Dahl, Siri Einvold</cp:lastModifiedBy>
  <cp:revision>2</cp:revision>
  <dcterms:created xsi:type="dcterms:W3CDTF">2025-09-18T07:51:28Z</dcterms:created>
  <dcterms:modified xsi:type="dcterms:W3CDTF">2025-09-23T16:03:14Z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0x0101000ACDDDCE2564ED42A691737283E76606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</Properties>
</file>