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147198340" r:id="rId6"/>
    <p:sldId id="374" r:id="rId7"/>
    <p:sldId id="2147199612" r:id="rId8"/>
    <p:sldId id="2952" r:id="rId9"/>
    <p:sldId id="2147199613" r:id="rId10"/>
    <p:sldId id="2147200401" r:id="rId11"/>
    <p:sldId id="259" r:id="rId12"/>
    <p:sldId id="2147200404" r:id="rId13"/>
    <p:sldId id="284" r:id="rId14"/>
    <p:sldId id="1037" r:id="rId15"/>
    <p:sldId id="265" r:id="rId16"/>
    <p:sldId id="272" r:id="rId17"/>
    <p:sldId id="2147472310" r:id="rId18"/>
    <p:sldId id="214747225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0B0DE-AA06-4A47-92DD-2328414079AB}" v="9" dt="2023-09-27T06:14:5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68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EEFBC-E1EB-4706-9A8A-807C8CB5C0B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6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EEFBC-E1EB-4706-9A8A-807C8CB5C0B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9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Talepunkter</a:t>
            </a:r>
            <a:r>
              <a:rPr lang="nb-NO" dirty="0"/>
              <a:t>:</a:t>
            </a:r>
          </a:p>
          <a:p>
            <a:r>
              <a:rPr lang="nb-NO" dirty="0"/>
              <a:t>Hensikten med denne samtalepakken er at vi skal sette i gang med refleksjoner over hva som utfordrer tilliten hos oss, og hva som skal til for at vi utvikler tilliten.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BC2A0-D0AE-493D-9512-5339A798562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Brukerveiledning: </a:t>
            </a:r>
          </a:p>
          <a:p>
            <a:r>
              <a:rPr lang="nb-NO"/>
              <a:t>Denne sliden gir oversikt over tanken bak og formålet med tillitsreformen fra regjerningen, og i tillegg siteres NAV-direktøren på hva tillitsreformen skal bety for oss i NAV.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BC2A0-D0AE-493D-9512-5339A798562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9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632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- Rød/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6D946EC5-47DE-E44B-8249-12BCB97C3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8000">
                <a:solidFill>
                  <a:srgbClr val="AD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nb-NO"/>
              <a:t>Tillitsreformen</a:t>
            </a:r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5663E576-7186-223A-42E8-6EC477527D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Tittel og dato</a:t>
            </a:r>
          </a:p>
        </p:txBody>
      </p:sp>
    </p:spTree>
    <p:extLst>
      <p:ext uri="{BB962C8B-B14F-4D97-AF65-F5344CB8AC3E}">
        <p14:creationId xmlns:p14="http://schemas.microsoft.com/office/powerpoint/2010/main" val="239393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microsoft.com/office/2007/relationships/hdphoto" Target="../media/hdphoto1.wdp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microsoft.com/office/2007/relationships/hdphoto" Target="../media/hdphoto1.wdp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lov/2006-06-16-20/%C2%A714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Brukerutvalg NAV Lofoten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4" y="4467225"/>
            <a:ext cx="5888738" cy="1314450"/>
          </a:xfrm>
        </p:spPr>
        <p:txBody>
          <a:bodyPr>
            <a:normAutofit fontScale="55000" lnSpcReduction="20000"/>
          </a:bodyPr>
          <a:lstStyle/>
          <a:p>
            <a:endParaRPr lang="nb-NO" dirty="0"/>
          </a:p>
          <a:p>
            <a:r>
              <a:rPr lang="nb-NO" dirty="0"/>
              <a:t>Elisabeth Pleym Olsen</a:t>
            </a:r>
          </a:p>
          <a:p>
            <a:r>
              <a:rPr lang="nb-NO" dirty="0"/>
              <a:t>Leder</a:t>
            </a:r>
          </a:p>
          <a:p>
            <a:r>
              <a:rPr lang="nb-NO" dirty="0"/>
              <a:t>NAV Lofoten</a:t>
            </a:r>
          </a:p>
          <a:p>
            <a:r>
              <a:rPr lang="nb-NO" dirty="0"/>
              <a:t>Leknes 27.09.23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93276C1-27E9-4A4B-8ED5-F667E78A6D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kstSylinder 106"/>
          <p:cNvSpPr txBox="1"/>
          <p:nvPr/>
        </p:nvSpPr>
        <p:spPr>
          <a:xfrm>
            <a:off x="676003" y="4695183"/>
            <a:ext cx="22483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Mottakere av uføretrygd: 1 765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Utgjør 12,2 % av befolkningen 18-67 år.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Personer med sykdom eller skade som i hovedsak ikke lenger er i stand til å arbeide.</a:t>
            </a:r>
          </a:p>
        </p:txBody>
      </p:sp>
      <p:sp>
        <p:nvSpPr>
          <p:cNvPr id="109" name="TekstSylinder 108"/>
          <p:cNvSpPr txBox="1"/>
          <p:nvPr/>
        </p:nvSpPr>
        <p:spPr>
          <a:xfrm>
            <a:off x="7653636" y="4225501"/>
            <a:ext cx="273762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Nedsatt arbeidsevne: 957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Utgjør 6,7 % av befolkningen 18-67 år.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Personer med nedsatt arbeidsevne pga.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sykdom, skade eller lyte. Trenger tiltak,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behandling eller oppfølging med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viss varighet for å komme tilbake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703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personer mottar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arbeidsavklarings-penger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(AAP), dette utgjør 4,9 %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befolkningen 18-67 år.</a:t>
            </a:r>
          </a:p>
        </p:txBody>
      </p:sp>
      <p:sp>
        <p:nvSpPr>
          <p:cNvPr id="111" name="TekstSylinder 110"/>
          <p:cNvSpPr txBox="1"/>
          <p:nvPr/>
        </p:nvSpPr>
        <p:spPr>
          <a:xfrm>
            <a:off x="7502904" y="2405926"/>
            <a:ext cx="2639710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Sykefravær: </a:t>
            </a: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798</a:t>
            </a:r>
            <a:endParaRPr kumimoji="0" lang="nb-NO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Gjennomsnittlig antall personer per måned som mottok sykepenger fra NAV i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Legemeldt sykefravær som andel av avtalte dagsverk 1. kvartal 2023: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b-NO" sz="1200" b="1" u="sng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,6 %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3" name="TekstSylinder 112"/>
          <p:cNvSpPr txBox="1"/>
          <p:nvPr/>
        </p:nvSpPr>
        <p:spPr>
          <a:xfrm>
            <a:off x="675784" y="1183687"/>
            <a:ext cx="21275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Helt ledige: 206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Utgjør 1,7 % av arbeidsstyrken.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Arbeidssøkere registrert hos NAV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 som er aktive arbeidssøkere 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 ta arbeid på kort varsel.</a:t>
            </a:r>
          </a:p>
        </p:txBody>
      </p:sp>
      <p:sp>
        <p:nvSpPr>
          <p:cNvPr id="115" name="TekstSylinder 114"/>
          <p:cNvSpPr txBox="1"/>
          <p:nvPr/>
        </p:nvSpPr>
        <p:spPr>
          <a:xfrm>
            <a:off x="678031" y="2356719"/>
            <a:ext cx="220445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Ledige på tiltak: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Utgjør 0,1 % av arbeidsstyrken.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rbeidssøkere som deltar på tiltak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regi av NAV for å øke mulighetene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å komme i arbeid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116" name="TekstSylinder 115"/>
          <p:cNvSpPr txBox="1"/>
          <p:nvPr/>
        </p:nvSpPr>
        <p:spPr>
          <a:xfrm>
            <a:off x="8831643" y="1092522"/>
            <a:ext cx="2499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Delvis ledige: 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Utgjør 0,7 % av arbeidsstyrken.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Arbeidssøkere registrert hos NAV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 har noe arbeid. 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5435384" y="755412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Klar for arbeid</a:t>
            </a:r>
          </a:p>
        </p:txBody>
      </p:sp>
      <p:sp>
        <p:nvSpPr>
          <p:cNvPr id="84" name="TekstSylinder 83"/>
          <p:cNvSpPr txBox="1"/>
          <p:nvPr/>
        </p:nvSpPr>
        <p:spPr>
          <a:xfrm>
            <a:off x="153984" y="39144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ikke arbeid</a:t>
            </a:r>
          </a:p>
        </p:txBody>
      </p:sp>
      <p:sp>
        <p:nvSpPr>
          <p:cNvPr id="85" name="TekstSylinder 84"/>
          <p:cNvSpPr txBox="1"/>
          <p:nvPr/>
        </p:nvSpPr>
        <p:spPr>
          <a:xfrm>
            <a:off x="10862694" y="392376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arbeid</a:t>
            </a:r>
          </a:p>
        </p:txBody>
      </p:sp>
      <p:sp>
        <p:nvSpPr>
          <p:cNvPr id="86" name="Rektangel 85"/>
          <p:cNvSpPr/>
          <p:nvPr/>
        </p:nvSpPr>
        <p:spPr>
          <a:xfrm>
            <a:off x="4079776" y="4849335"/>
            <a:ext cx="2592288" cy="116764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4549828" y="4005064"/>
            <a:ext cx="2410269" cy="6977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6754894" y="1124745"/>
            <a:ext cx="551484" cy="489479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4799856" y="1204305"/>
            <a:ext cx="648072" cy="978959"/>
          </a:xfrm>
          <a:prstGeom prst="rect">
            <a:avLst/>
          </a:prstGeom>
          <a:solidFill>
            <a:srgbClr val="5A0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4799856" y="2333875"/>
            <a:ext cx="648072" cy="227302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023992" y="1895232"/>
            <a:ext cx="576064" cy="1965817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Rett linje 21"/>
          <p:cNvCxnSpPr>
            <a:cxnSpLocks/>
            <a:stCxn id="84" idx="3"/>
            <a:endCxn id="85" idx="1"/>
          </p:cNvCxnSpPr>
          <p:nvPr/>
        </p:nvCxnSpPr>
        <p:spPr>
          <a:xfrm>
            <a:off x="1810168" y="4099138"/>
            <a:ext cx="9052526" cy="9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kstSylinder 116"/>
          <p:cNvSpPr txBox="1"/>
          <p:nvPr/>
        </p:nvSpPr>
        <p:spPr>
          <a:xfrm>
            <a:off x="0" y="-1418"/>
            <a:ext cx="12192000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Kortvarig og langvarig fravær fra arbeid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Lofoten</a:t>
            </a:r>
          </a:p>
        </p:txBody>
      </p:sp>
      <p:sp>
        <p:nvSpPr>
          <p:cNvPr id="93" name="Rektangel 92"/>
          <p:cNvSpPr/>
          <p:nvPr/>
        </p:nvSpPr>
        <p:spPr>
          <a:xfrm>
            <a:off x="4709081" y="1124744"/>
            <a:ext cx="829623" cy="1512168"/>
          </a:xfrm>
          <a:prstGeom prst="rect">
            <a:avLst/>
          </a:prstGeom>
          <a:noFill/>
          <a:ln>
            <a:solidFill>
              <a:srgbClr val="005B8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1991545" y="3645024"/>
            <a:ext cx="3919059" cy="245064"/>
          </a:xfrm>
          <a:prstGeom prst="rect">
            <a:avLst/>
          </a:prstGeom>
          <a:noFill/>
          <a:ln>
            <a:solidFill>
              <a:srgbClr val="005B8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kstSylinder 94"/>
          <p:cNvSpPr txBox="1"/>
          <p:nvPr/>
        </p:nvSpPr>
        <p:spPr>
          <a:xfrm>
            <a:off x="1924846" y="3621644"/>
            <a:ext cx="409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Bruttoledighet er summen av helt ledige og arbeidssøkere på tiltak</a:t>
            </a:r>
          </a:p>
        </p:txBody>
      </p:sp>
      <p:sp>
        <p:nvSpPr>
          <p:cNvPr id="122" name="TekstSylinder 121"/>
          <p:cNvSpPr txBox="1"/>
          <p:nvPr/>
        </p:nvSpPr>
        <p:spPr>
          <a:xfrm>
            <a:off x="5387788" y="6165305"/>
            <a:ext cx="150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mindre grad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klar for arbeid</a:t>
            </a:r>
          </a:p>
        </p:txBody>
      </p:sp>
      <p:sp>
        <p:nvSpPr>
          <p:cNvPr id="99" name="TekstSylinder 98"/>
          <p:cNvSpPr txBox="1"/>
          <p:nvPr/>
        </p:nvSpPr>
        <p:spPr>
          <a:xfrm>
            <a:off x="688848" y="6156428"/>
            <a:ext cx="39029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Tall for personer bosatt i kommunene Flakstad, Vestvågøy, Vågan og Moskenes.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Arbeidssøkere per august 2023, nedsatt arbeidsevne, arbeidsavklaringspenger og uføretrygd per juni 2023, sykefravær gjennomsnitt for 2022 og sykefraværsprosent for 1.kvartal 2023. 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Rett linje 3"/>
          <p:cNvCxnSpPr/>
          <p:nvPr/>
        </p:nvCxnSpPr>
        <p:spPr>
          <a:xfrm flipH="1">
            <a:off x="6142128" y="1124746"/>
            <a:ext cx="25880" cy="5040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239078"/>
            <a:ext cx="317710" cy="893778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463216"/>
            <a:ext cx="317710" cy="893777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262032"/>
            <a:ext cx="317709" cy="893777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36" y="4221089"/>
            <a:ext cx="317709" cy="89377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6" y="1124745"/>
            <a:ext cx="317709" cy="893777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58" y="4986266"/>
            <a:ext cx="317709" cy="893777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0FB14AF9-1D69-45E6-AF85-770E8D9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870" y="6300844"/>
            <a:ext cx="688965" cy="41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88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kstSylinder 106"/>
          <p:cNvSpPr txBox="1"/>
          <p:nvPr/>
        </p:nvSpPr>
        <p:spPr>
          <a:xfrm>
            <a:off x="340726" y="4695183"/>
            <a:ext cx="390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Mottakere </a:t>
            </a: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I alt          Under 30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 uføretrygd:   1 756	             89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 	      108 	             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	      872 	            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	      723 	             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	        62 	               6</a:t>
            </a:r>
          </a:p>
        </p:txBody>
      </p:sp>
      <p:sp>
        <p:nvSpPr>
          <p:cNvPr id="109" name="TekstSylinder 108"/>
          <p:cNvSpPr txBox="1"/>
          <p:nvPr/>
        </p:nvSpPr>
        <p:spPr>
          <a:xfrm>
            <a:off x="7703306" y="4225501"/>
            <a:ext cx="4215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I alt	           Under 30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Nedsatt arbeidsevne: 957		195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	               49		   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	             512		109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	             367		 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	               29		   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Arbeids- </a:t>
            </a: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               I alt                 Under 30 år</a:t>
            </a:r>
            <a:endParaRPr kumimoji="0" lang="nb-NO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avklaringspenger:        703 		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 	                36 		   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	              384 		  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	              263 		 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	                20		    *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TekstSylinder 110"/>
          <p:cNvSpPr txBox="1"/>
          <p:nvPr/>
        </p:nvSpPr>
        <p:spPr>
          <a:xfrm>
            <a:off x="7502904" y="2405926"/>
            <a:ext cx="3596276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Legemeldt</a:t>
            </a: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b-NO" sz="1200" b="1" dirty="0">
                <a:solidFill>
                  <a:prstClr val="black"/>
                </a:solidFill>
                <a:latin typeface="Calibri"/>
              </a:rPr>
              <a:t>      </a:t>
            </a: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alt</a:t>
            </a:r>
            <a:r>
              <a:rPr lang="nb-NO" sz="1200" b="1" dirty="0">
                <a:solidFill>
                  <a:prstClr val="black"/>
                </a:solidFill>
                <a:latin typeface="Calibri"/>
              </a:rPr>
              <a:t>            Under</a:t>
            </a: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30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sykefravær:</a:t>
            </a: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7,6 % 	5,5 %</a:t>
            </a: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	6,9 %	4,8 %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	8,5 %	5,9 %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	6,5 %	5,2 %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	9,0 %	3,8 %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3" name="TekstSylinder 112"/>
          <p:cNvSpPr txBox="1"/>
          <p:nvPr/>
        </p:nvSpPr>
        <p:spPr>
          <a:xfrm>
            <a:off x="675784" y="1183687"/>
            <a:ext cx="2823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I 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Helt ledige: 	206 	Under 30 år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 	   12	       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   	   94 	      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                 89 	     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          11 	        *</a:t>
            </a:r>
            <a:endParaRPr kumimoji="0" lang="nb-NO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TekstSylinder 114"/>
          <p:cNvSpPr txBox="1"/>
          <p:nvPr/>
        </p:nvSpPr>
        <p:spPr>
          <a:xfrm>
            <a:off x="678031" y="2379021"/>
            <a:ext cx="2823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I 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Ledige på tiltak:      16 	Under 30 år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	           *	        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	           9                     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	           6 	        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	           *	         * </a:t>
            </a:r>
          </a:p>
        </p:txBody>
      </p:sp>
      <p:sp>
        <p:nvSpPr>
          <p:cNvPr id="116" name="TekstSylinder 115"/>
          <p:cNvSpPr txBox="1"/>
          <p:nvPr/>
        </p:nvSpPr>
        <p:spPr>
          <a:xfrm>
            <a:off x="8005946" y="926820"/>
            <a:ext cx="2968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 alt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Delvis ledige: 	81 	Under 30 år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Flakstad:	  *	             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Vestvågøy:	37 	             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Vågan:	38	            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/>
              </a:rPr>
              <a:t>Moskenes:	  *	               *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5435384" y="755412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Klar for arbeid</a:t>
            </a:r>
          </a:p>
        </p:txBody>
      </p:sp>
      <p:sp>
        <p:nvSpPr>
          <p:cNvPr id="84" name="TekstSylinder 83"/>
          <p:cNvSpPr txBox="1"/>
          <p:nvPr/>
        </p:nvSpPr>
        <p:spPr>
          <a:xfrm>
            <a:off x="153984" y="39144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ikke arbeid</a:t>
            </a:r>
          </a:p>
        </p:txBody>
      </p:sp>
      <p:sp>
        <p:nvSpPr>
          <p:cNvPr id="85" name="TekstSylinder 84"/>
          <p:cNvSpPr txBox="1"/>
          <p:nvPr/>
        </p:nvSpPr>
        <p:spPr>
          <a:xfrm>
            <a:off x="10862694" y="392376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arbeid</a:t>
            </a:r>
          </a:p>
        </p:txBody>
      </p:sp>
      <p:sp>
        <p:nvSpPr>
          <p:cNvPr id="86" name="Rektangel 85"/>
          <p:cNvSpPr/>
          <p:nvPr/>
        </p:nvSpPr>
        <p:spPr>
          <a:xfrm>
            <a:off x="4079776" y="4849335"/>
            <a:ext cx="2592288" cy="116764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4549828" y="4005064"/>
            <a:ext cx="2410269" cy="6977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6754894" y="1124745"/>
            <a:ext cx="551484" cy="489479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4799856" y="1204305"/>
            <a:ext cx="648072" cy="978959"/>
          </a:xfrm>
          <a:prstGeom prst="rect">
            <a:avLst/>
          </a:prstGeom>
          <a:solidFill>
            <a:srgbClr val="5A0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4799856" y="2333875"/>
            <a:ext cx="648072" cy="227302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023992" y="1895232"/>
            <a:ext cx="576064" cy="1965817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Rett linje 21"/>
          <p:cNvCxnSpPr>
            <a:cxnSpLocks/>
            <a:stCxn id="84" idx="3"/>
            <a:endCxn id="85" idx="1"/>
          </p:cNvCxnSpPr>
          <p:nvPr/>
        </p:nvCxnSpPr>
        <p:spPr>
          <a:xfrm>
            <a:off x="1810168" y="4099138"/>
            <a:ext cx="9052526" cy="9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kstSylinder 116"/>
          <p:cNvSpPr txBox="1"/>
          <p:nvPr/>
        </p:nvSpPr>
        <p:spPr>
          <a:xfrm>
            <a:off x="0" y="-1418"/>
            <a:ext cx="12192000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Kortvarig og langvarig fravær fra arbeid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Lofoten</a:t>
            </a:r>
          </a:p>
        </p:txBody>
      </p:sp>
      <p:sp>
        <p:nvSpPr>
          <p:cNvPr id="93" name="Rektangel 92"/>
          <p:cNvSpPr/>
          <p:nvPr/>
        </p:nvSpPr>
        <p:spPr>
          <a:xfrm>
            <a:off x="4709081" y="1124744"/>
            <a:ext cx="829623" cy="1512168"/>
          </a:xfrm>
          <a:prstGeom prst="rect">
            <a:avLst/>
          </a:prstGeom>
          <a:noFill/>
          <a:ln>
            <a:solidFill>
              <a:srgbClr val="005B8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1991545" y="3645024"/>
            <a:ext cx="3919059" cy="245064"/>
          </a:xfrm>
          <a:prstGeom prst="rect">
            <a:avLst/>
          </a:prstGeom>
          <a:noFill/>
          <a:ln>
            <a:solidFill>
              <a:srgbClr val="005B8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kstSylinder 94"/>
          <p:cNvSpPr txBox="1"/>
          <p:nvPr/>
        </p:nvSpPr>
        <p:spPr>
          <a:xfrm>
            <a:off x="1924846" y="3621644"/>
            <a:ext cx="409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Bruttoledighet er summen av helt ledige og arbeidssøkere på tiltak</a:t>
            </a:r>
          </a:p>
        </p:txBody>
      </p:sp>
      <p:sp>
        <p:nvSpPr>
          <p:cNvPr id="122" name="TekstSylinder 121"/>
          <p:cNvSpPr txBox="1"/>
          <p:nvPr/>
        </p:nvSpPr>
        <p:spPr>
          <a:xfrm>
            <a:off x="5387788" y="6165305"/>
            <a:ext cx="150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mindre grad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klar for arbeid</a:t>
            </a:r>
          </a:p>
        </p:txBody>
      </p:sp>
      <p:sp>
        <p:nvSpPr>
          <p:cNvPr id="99" name="TekstSylinder 98"/>
          <p:cNvSpPr txBox="1"/>
          <p:nvPr/>
        </p:nvSpPr>
        <p:spPr>
          <a:xfrm>
            <a:off x="638516" y="6308486"/>
            <a:ext cx="39029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Tall for personer bosatt i kommunene Flakstad, Vestvågøy, Vågan og Moskenes.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Arbeidssøkere per august 2023, nedsatt arbeidsevne, arbeidsavklaringspenger og uføretrygd per juni 2023, sykefraværsprosent for 1.kvartal 2023. </a:t>
            </a:r>
          </a:p>
        </p:txBody>
      </p:sp>
      <p:cxnSp>
        <p:nvCxnSpPr>
          <p:cNvPr id="4" name="Rett linje 3"/>
          <p:cNvCxnSpPr/>
          <p:nvPr/>
        </p:nvCxnSpPr>
        <p:spPr>
          <a:xfrm flipH="1">
            <a:off x="6142128" y="1124746"/>
            <a:ext cx="25880" cy="5040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239078"/>
            <a:ext cx="317710" cy="893778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463216"/>
            <a:ext cx="317710" cy="893777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262032"/>
            <a:ext cx="317709" cy="893777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36" y="4221089"/>
            <a:ext cx="317709" cy="89377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6" y="1124745"/>
            <a:ext cx="317709" cy="893777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58" y="4986266"/>
            <a:ext cx="317709" cy="893777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0FB14AF9-1D69-45E6-AF85-770E8D9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870" y="6300844"/>
            <a:ext cx="688965" cy="41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6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>
            <a:extLst>
              <a:ext uri="{FF2B5EF4-FFF2-40B4-BE49-F238E27FC236}">
                <a16:creationId xmlns:a16="http://schemas.microsoft.com/office/drawing/2014/main" id="{DF1226BE-6FBA-41AE-BAA3-6C25C95B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2" y="401515"/>
            <a:ext cx="11996518" cy="1071563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/>
              <a:t>Arbeidssøkere: </a:t>
            </a:r>
            <a:br>
              <a:rPr lang="nb-NO" b="1" dirty="0"/>
            </a:br>
            <a:r>
              <a:rPr lang="nb-NO" b="1" dirty="0"/>
              <a:t>Innvandringsbakgrunn som andel av alle arbeidssøkere</a:t>
            </a:r>
            <a:br>
              <a:rPr lang="nb-NO" b="1" dirty="0"/>
            </a:br>
            <a:r>
              <a:rPr lang="nb-NO" sz="2200" dirty="0"/>
              <a:t>Tall for august 2023</a:t>
            </a:r>
            <a:endParaRPr lang="nb-NO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B216A00-4B63-4B16-8985-4C698AF98D2A}"/>
              </a:ext>
            </a:extLst>
          </p:cNvPr>
          <p:cNvGraphicFramePr>
            <a:graphicFrameLocks noGrp="1"/>
          </p:cNvGraphicFramePr>
          <p:nvPr/>
        </p:nvGraphicFramePr>
        <p:xfrm>
          <a:off x="600896" y="2423724"/>
          <a:ext cx="10652703" cy="3165987"/>
        </p:xfrm>
        <a:graphic>
          <a:graphicData uri="http://schemas.openxmlformats.org/drawingml/2006/table">
            <a:tbl>
              <a:tblPr/>
              <a:tblGrid>
                <a:gridCol w="601504">
                  <a:extLst>
                    <a:ext uri="{9D8B030D-6E8A-4147-A177-3AD203B41FA5}">
                      <a16:colId xmlns:a16="http://schemas.microsoft.com/office/drawing/2014/main" val="3326876756"/>
                    </a:ext>
                  </a:extLst>
                </a:gridCol>
                <a:gridCol w="2065840">
                  <a:extLst>
                    <a:ext uri="{9D8B030D-6E8A-4147-A177-3AD203B41FA5}">
                      <a16:colId xmlns:a16="http://schemas.microsoft.com/office/drawing/2014/main" val="2890029426"/>
                    </a:ext>
                  </a:extLst>
                </a:gridCol>
                <a:gridCol w="36954">
                  <a:extLst>
                    <a:ext uri="{9D8B030D-6E8A-4147-A177-3AD203B41FA5}">
                      <a16:colId xmlns:a16="http://schemas.microsoft.com/office/drawing/2014/main" val="2307835510"/>
                    </a:ext>
                  </a:extLst>
                </a:gridCol>
                <a:gridCol w="1589681">
                  <a:extLst>
                    <a:ext uri="{9D8B030D-6E8A-4147-A177-3AD203B41FA5}">
                      <a16:colId xmlns:a16="http://schemas.microsoft.com/office/drawing/2014/main" val="582211305"/>
                    </a:ext>
                  </a:extLst>
                </a:gridCol>
                <a:gridCol w="1589681">
                  <a:extLst>
                    <a:ext uri="{9D8B030D-6E8A-4147-A177-3AD203B41FA5}">
                      <a16:colId xmlns:a16="http://schemas.microsoft.com/office/drawing/2014/main" val="1272129132"/>
                    </a:ext>
                  </a:extLst>
                </a:gridCol>
                <a:gridCol w="1589681">
                  <a:extLst>
                    <a:ext uri="{9D8B030D-6E8A-4147-A177-3AD203B41FA5}">
                      <a16:colId xmlns:a16="http://schemas.microsoft.com/office/drawing/2014/main" val="2888068948"/>
                    </a:ext>
                  </a:extLst>
                </a:gridCol>
                <a:gridCol w="1589681">
                  <a:extLst>
                    <a:ext uri="{9D8B030D-6E8A-4147-A177-3AD203B41FA5}">
                      <a16:colId xmlns:a16="http://schemas.microsoft.com/office/drawing/2014/main" val="905713857"/>
                    </a:ext>
                  </a:extLst>
                </a:gridCol>
                <a:gridCol w="1589681">
                  <a:extLst>
                    <a:ext uri="{9D8B030D-6E8A-4147-A177-3AD203B41FA5}">
                      <a16:colId xmlns:a16="http://schemas.microsoft.com/office/drawing/2014/main" val="1060295806"/>
                    </a:ext>
                  </a:extLst>
                </a:gridCol>
              </a:tblGrid>
              <a:tr h="242509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7" marR="5777" marT="5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7" marR="5777" marT="5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7" marR="5777" marT="57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Andel av alle registrerte arbeidssøkere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585639"/>
                  </a:ext>
                </a:extLst>
              </a:tr>
              <a:tr h="1171367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7" marR="5777" marT="5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7" marR="5777" marT="5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7" marR="5777" marT="57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Ikke-innvandrere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Landgruppe 1:</a:t>
                      </a:r>
                    </a:p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nn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Vest-Europa (utenom Norge), USA, Canada, Australia og New Zealand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Landgruppe 2:</a:t>
                      </a:r>
                    </a:p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Østeuropeiske EU-land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Landgruppe 3:</a:t>
                      </a:r>
                    </a:p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Asia, Afrika, Amerika (utenom USA og Canada), Øst-Europa (utenfor EU), Oseania (utenom Australia og New Zealand)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Landgruppe 4: </a:t>
                      </a:r>
                    </a:p>
                    <a:p>
                      <a:pPr algn="ctr" fontAlgn="b"/>
                      <a:endParaRPr lang="nb-NO" sz="1000" b="1" i="0" u="none" strike="noStrike" dirty="0">
                        <a:solidFill>
                          <a:srgbClr val="2D29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2D29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Innvandrere, ikke bosatt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65182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 landet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45637"/>
                  </a:ext>
                </a:extLst>
              </a:tr>
              <a:tr h="1946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25376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Nordland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71281"/>
                  </a:ext>
                </a:extLst>
              </a:tr>
              <a:tr h="1946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777" marR="5777" marT="5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361545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 Lofoten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1072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1859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Flakstad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34417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1860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Vestvågøy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547610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1865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Svolvær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73822"/>
                  </a:ext>
                </a:extLst>
              </a:tr>
              <a:tr h="19467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1874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Moskenes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99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58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7624898-7423-ECC8-FC63-0D00591A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4193654" y="-321606"/>
            <a:ext cx="7887004" cy="7078006"/>
          </a:xfrm>
          <a:prstGeom prst="ellipse">
            <a:avLst/>
          </a:prstGeom>
        </p:spPr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59F5F915-8E97-B6AB-A85F-C193717D0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58" y="2725776"/>
            <a:ext cx="3697896" cy="1655762"/>
          </a:xfrm>
        </p:spPr>
        <p:txBody>
          <a:bodyPr/>
          <a:lstStyle/>
          <a:p>
            <a:r>
              <a:rPr lang="nb-NO" sz="3600" dirty="0"/>
              <a:t>Samtalepakke til alle brukerutvalg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90EF23-6353-EDA5-A316-48365FB768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34" y="3119978"/>
            <a:ext cx="688839" cy="43367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AD9E633-6B56-0799-524E-E4D47825D3BB}"/>
              </a:ext>
            </a:extLst>
          </p:cNvPr>
          <p:cNvSpPr txBox="1"/>
          <p:nvPr/>
        </p:nvSpPr>
        <p:spPr>
          <a:xfrm>
            <a:off x="9923069" y="6522797"/>
            <a:ext cx="1713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 bilde: Colourbox.com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BAE0807-9A40-E7ED-0D71-866AA8D0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997" y="-792580"/>
            <a:ext cx="9144000" cy="2387600"/>
          </a:xfrm>
        </p:spPr>
        <p:txBody>
          <a:bodyPr/>
          <a:lstStyle/>
          <a:p>
            <a:r>
              <a:rPr lang="nb-NO"/>
              <a:t>Tillitsreformen</a:t>
            </a:r>
          </a:p>
        </p:txBody>
      </p:sp>
    </p:spTree>
    <p:extLst>
      <p:ext uri="{BB962C8B-B14F-4D97-AF65-F5344CB8AC3E}">
        <p14:creationId xmlns:p14="http://schemas.microsoft.com/office/powerpoint/2010/main" val="189051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F042D-1917-44BB-0C86-0A0B52AF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6462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8A7632-C488-1DC4-F16C-C66AFB9A8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5550"/>
            <a:ext cx="9144000" cy="2762250"/>
          </a:xfrm>
        </p:spPr>
        <p:txBody>
          <a:bodyPr/>
          <a:lstStyle/>
          <a:p>
            <a:r>
              <a:rPr lang="nb-NO" b="1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Tillitsreformen er regjeringens prosjekt for å utvikle og fornye offentlig sektor. I NAV vil reformen handle om å gi medarbeidere tid og tillit til å gi brukerne bedre tjenester.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557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9C7A805-1CE1-0067-5968-7E84B2C6F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2076378" y="519895"/>
            <a:ext cx="7394416" cy="5818209"/>
          </a:xfrm>
          <a:prstGeom prst="ellipse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8CDD480-3060-0A8D-21EC-9A5B54D98479}"/>
              </a:ext>
            </a:extLst>
          </p:cNvPr>
          <p:cNvSpPr/>
          <p:nvPr/>
        </p:nvSpPr>
        <p:spPr>
          <a:xfrm>
            <a:off x="1745811" y="112069"/>
            <a:ext cx="8289235" cy="6633860"/>
          </a:xfrm>
          <a:prstGeom prst="ellipse">
            <a:avLst/>
          </a:prstGeom>
          <a:gradFill>
            <a:gsLst>
              <a:gs pos="57942">
                <a:schemeClr val="bg1">
                  <a:lumMod val="85000"/>
                  <a:alpha val="0"/>
                </a:schemeClr>
              </a:gs>
              <a:gs pos="30356">
                <a:srgbClr val="E7E8E9">
                  <a:alpha val="11000"/>
                </a:srgbClr>
              </a:gs>
              <a:gs pos="24118">
                <a:srgbClr val="EAEBED">
                  <a:alpha val="69000"/>
                </a:srgbClr>
              </a:gs>
              <a:gs pos="11046">
                <a:srgbClr val="F1F2F5">
                  <a:alpha val="1000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74000">
                <a:schemeClr val="bg1">
                  <a:lumMod val="95000"/>
                  <a:alpha val="23000"/>
                </a:schemeClr>
              </a:gs>
              <a:gs pos="83000">
                <a:schemeClr val="bg2">
                  <a:alpha val="71000"/>
                </a:schemeClr>
              </a:gs>
              <a:gs pos="47570">
                <a:srgbClr val="DEDFDF">
                  <a:alpha val="44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433D2A50-13DE-EDBE-CB60-06B47278498A}"/>
              </a:ext>
            </a:extLst>
          </p:cNvPr>
          <p:cNvSpPr/>
          <p:nvPr/>
        </p:nvSpPr>
        <p:spPr>
          <a:xfrm>
            <a:off x="310161" y="2974848"/>
            <a:ext cx="3649256" cy="336325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0" cap="none" spc="0" normalizeH="0" baseline="0" noProof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Tillitsreformen er regjeringens satsing på å gi tilbake tillit til de som jobber i førstelinja i hele offentlig sektor, både ved å detaljstyre mindre og øke deres handlingsrom.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0" cap="none" spc="0" normalizeH="0" baseline="0" noProof="0">
              <a:ln>
                <a:noFill/>
              </a:ln>
              <a:solidFill>
                <a:srgbClr val="403D3D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0" cap="none" spc="0" normalizeH="0" baseline="0" noProof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Målet er å gi mer velferd og bedre tjenester til innbyggerne, og til rett tid.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E8D82BF-06C4-52B2-7977-AB6764290491}"/>
              </a:ext>
            </a:extLst>
          </p:cNvPr>
          <p:cNvSpPr txBox="1"/>
          <p:nvPr/>
        </p:nvSpPr>
        <p:spPr>
          <a:xfrm>
            <a:off x="2067536" y="5916251"/>
            <a:ext cx="15963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Kilde: regjeringen.no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94FA6767-6551-7EAC-5506-8429D6B1CF73}"/>
              </a:ext>
            </a:extLst>
          </p:cNvPr>
          <p:cNvSpPr/>
          <p:nvPr/>
        </p:nvSpPr>
        <p:spPr>
          <a:xfrm>
            <a:off x="8210418" y="2957009"/>
            <a:ext cx="3649256" cy="336325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AA340B9-3310-AD1A-A4C5-4C0F2F7CD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5" r="15890"/>
          <a:stretch/>
        </p:blipFill>
        <p:spPr>
          <a:xfrm>
            <a:off x="10660395" y="2212668"/>
            <a:ext cx="1281808" cy="1466034"/>
          </a:xfrm>
          <a:prstGeom prst="ellipse">
            <a:avLst/>
          </a:prstGeom>
        </p:spPr>
      </p:pic>
      <p:sp>
        <p:nvSpPr>
          <p:cNvPr id="12" name="Snakkeboble: oval 11">
            <a:extLst>
              <a:ext uri="{FF2B5EF4-FFF2-40B4-BE49-F238E27FC236}">
                <a16:creationId xmlns:a16="http://schemas.microsoft.com/office/drawing/2014/main" id="{DC441B7F-972B-79F6-A8BA-1D44CF555F55}"/>
              </a:ext>
            </a:extLst>
          </p:cNvPr>
          <p:cNvSpPr/>
          <p:nvPr/>
        </p:nvSpPr>
        <p:spPr>
          <a:xfrm>
            <a:off x="5653901" y="33124"/>
            <a:ext cx="2869246" cy="2127728"/>
          </a:xfrm>
          <a:prstGeom prst="wedgeEllipseCallout">
            <a:avLst>
              <a:gd name="adj1" fmla="val -34407"/>
              <a:gd name="adj2" fmla="val 5772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Hvorfor har vi en tillitsreform i NAV?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7914E13-4AEA-34FF-F5F0-2E86199EEF3E}"/>
              </a:ext>
            </a:extLst>
          </p:cNvPr>
          <p:cNvSpPr txBox="1"/>
          <p:nvPr/>
        </p:nvSpPr>
        <p:spPr>
          <a:xfrm>
            <a:off x="8478270" y="3255043"/>
            <a:ext cx="198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NAV-direktør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Hans Christian Holte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DDB02FD-0D04-B71F-3917-8948125DF9AA}"/>
              </a:ext>
            </a:extLst>
          </p:cNvPr>
          <p:cNvSpPr txBox="1"/>
          <p:nvPr/>
        </p:nvSpPr>
        <p:spPr>
          <a:xfrm>
            <a:off x="8478269" y="3936757"/>
            <a:ext cx="31581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«Tillitsreformen handler om at alle dere medarbeidere skal få tillit, bruke deres faglighet og ha et handlingsrom til å finne gode løsninger sammen med brukerne. Vi skal sammen finne de riktige tiltakene for nå målet med reformen»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D944DF8-41E0-F912-BE6A-DE6B83F92233}"/>
              </a:ext>
            </a:extLst>
          </p:cNvPr>
          <p:cNvSpPr txBox="1"/>
          <p:nvPr/>
        </p:nvSpPr>
        <p:spPr>
          <a:xfrm>
            <a:off x="9923069" y="6522797"/>
            <a:ext cx="1713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 bilde: Colourbox.com</a:t>
            </a:r>
          </a:p>
        </p:txBody>
      </p:sp>
    </p:spTree>
    <p:extLst>
      <p:ext uri="{BB962C8B-B14F-4D97-AF65-F5344CB8AC3E}">
        <p14:creationId xmlns:p14="http://schemas.microsoft.com/office/powerpoint/2010/main" val="130538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EB43E-B9ED-4700-99AF-F57BB08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83" y="1966296"/>
            <a:ext cx="5182218" cy="1072080"/>
          </a:xfrm>
        </p:spPr>
        <p:txBody>
          <a:bodyPr>
            <a:normAutofit/>
          </a:bodyPr>
          <a:lstStyle/>
          <a:p>
            <a:pPr algn="ctr"/>
            <a:r>
              <a:rPr lang="nb-NO" sz="3000" b="1">
                <a:ea typeface="Source Sans Pro" panose="020B0503030403020204" pitchFamily="34" charset="0"/>
              </a:rPr>
              <a:t>NAVs samfunnsoppdrag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807D0-340C-4EB3-A2D9-E26DDD0529C7}"/>
              </a:ext>
            </a:extLst>
          </p:cNvPr>
          <p:cNvSpPr/>
          <p:nvPr/>
        </p:nvSpPr>
        <p:spPr>
          <a:xfrm>
            <a:off x="6252243" y="923398"/>
            <a:ext cx="5093874" cy="501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802357-A93C-484F-8C7A-A011BF6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81" y="1107050"/>
            <a:ext cx="2729985" cy="161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44C9B3-57E2-4414-8398-2063611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80" y="1316244"/>
            <a:ext cx="3024307" cy="14277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F4FACE9-DCC6-4364-981A-CA7B55EF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5797" y="2502336"/>
            <a:ext cx="3326263" cy="194389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1FE0A32-10F5-424D-B344-FC8189FD58CD}"/>
              </a:ext>
            </a:extLst>
          </p:cNvPr>
          <p:cNvSpPr/>
          <p:nvPr/>
        </p:nvSpPr>
        <p:spPr>
          <a:xfrm>
            <a:off x="0" y="6139543"/>
            <a:ext cx="154449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A3F619-A20F-42CF-BC9C-1E2F32F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96" y="1048900"/>
            <a:ext cx="1702849" cy="10720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2AA7E5B-1459-4985-9F66-722FD4DB1607}"/>
              </a:ext>
            </a:extLst>
          </p:cNvPr>
          <p:cNvSpPr txBox="1"/>
          <p:nvPr/>
        </p:nvSpPr>
        <p:spPr>
          <a:xfrm>
            <a:off x="845882" y="3343660"/>
            <a:ext cx="5093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NAV bidrar til sosial og økonomisk trygghet,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og fremmer overgang til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 og aktivitet.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E7F6FE-C51A-4AAD-8185-4F24A761B887}"/>
              </a:ext>
            </a:extLst>
          </p:cNvPr>
          <p:cNvSpPr/>
          <p:nvPr/>
        </p:nvSpPr>
        <p:spPr>
          <a:xfrm>
            <a:off x="614723" y="720653"/>
            <a:ext cx="10934380" cy="5416694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FC03D79-8C43-4AEA-A766-E9C7345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154" y="3978492"/>
            <a:ext cx="942716" cy="1889837"/>
          </a:xfrm>
          <a:prstGeom prst="rect">
            <a:avLst/>
          </a:prstGeom>
        </p:spPr>
      </p:pic>
      <p:pic>
        <p:nvPicPr>
          <p:cNvPr id="16" name="Bilde 1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0839B3B7-F176-4CDA-B0CE-55B3E137D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360" y="4009227"/>
            <a:ext cx="1096393" cy="1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5E9D5AC9-DBF2-EF4E-855A-EB2E6A50D80D}"/>
              </a:ext>
            </a:extLst>
          </p:cNvPr>
          <p:cNvCxnSpPr>
            <a:cxnSpLocks/>
            <a:stCxn id="82" idx="2"/>
            <a:endCxn id="85" idx="0"/>
          </p:cNvCxnSpPr>
          <p:nvPr/>
        </p:nvCxnSpPr>
        <p:spPr>
          <a:xfrm flipH="1">
            <a:off x="3881873" y="2986338"/>
            <a:ext cx="1" cy="170067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C09160C4-12AF-EF4B-87EF-8F5631CB8789}"/>
              </a:ext>
            </a:extLst>
          </p:cNvPr>
          <p:cNvSpPr/>
          <p:nvPr/>
        </p:nvSpPr>
        <p:spPr>
          <a:xfrm>
            <a:off x="4103180" y="836712"/>
            <a:ext cx="4752528" cy="720080"/>
          </a:xfrm>
          <a:prstGeom prst="roundRect">
            <a:avLst>
              <a:gd name="adj" fmla="val 6611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Arbeids- og velferdsdirektoratet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D12D7898-BB1C-B74C-885F-5577DDDFAC23}"/>
              </a:ext>
            </a:extLst>
          </p:cNvPr>
          <p:cNvCxnSpPr>
            <a:cxnSpLocks/>
          </p:cNvCxnSpPr>
          <p:nvPr/>
        </p:nvCxnSpPr>
        <p:spPr>
          <a:xfrm flipV="1">
            <a:off x="4948573" y="1617770"/>
            <a:ext cx="0" cy="4187495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11B01345-E98C-464A-9993-04FDE462D581}"/>
              </a:ext>
            </a:extLst>
          </p:cNvPr>
          <p:cNvCxnSpPr>
            <a:cxnSpLocks/>
          </p:cNvCxnSpPr>
          <p:nvPr/>
        </p:nvCxnSpPr>
        <p:spPr>
          <a:xfrm flipH="1" flipV="1">
            <a:off x="8086641" y="1617770"/>
            <a:ext cx="1881" cy="3431212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02947B20-EF2A-F743-B500-75B5D3FAAC60}"/>
              </a:ext>
            </a:extLst>
          </p:cNvPr>
          <p:cNvCxnSpPr>
            <a:cxnSpLocks/>
          </p:cNvCxnSpPr>
          <p:nvPr/>
        </p:nvCxnSpPr>
        <p:spPr>
          <a:xfrm flipV="1">
            <a:off x="7509205" y="1617770"/>
            <a:ext cx="0" cy="418680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0686F410-BE1D-5948-B90B-21EC5A1B276F}"/>
              </a:ext>
            </a:extLst>
          </p:cNvPr>
          <p:cNvSpPr txBox="1"/>
          <p:nvPr/>
        </p:nvSpPr>
        <p:spPr>
          <a:xfrm>
            <a:off x="5376251" y="1749802"/>
            <a:ext cx="213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Ytelseslinjen</a:t>
            </a:r>
          </a:p>
        </p:txBody>
      </p:sp>
      <p:sp>
        <p:nvSpPr>
          <p:cNvPr id="71" name="Avrundet rektangel 70">
            <a:extLst>
              <a:ext uri="{FF2B5EF4-FFF2-40B4-BE49-F238E27FC236}">
                <a16:creationId xmlns:a16="http://schemas.microsoft.com/office/drawing/2014/main" id="{46A9CD14-E077-BE4D-A8F7-5408476B8E99}"/>
              </a:ext>
            </a:extLst>
          </p:cNvPr>
          <p:cNvSpPr/>
          <p:nvPr/>
        </p:nvSpPr>
        <p:spPr>
          <a:xfrm>
            <a:off x="5570594" y="223075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Arbeid og ytelser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4" name="Avrundet rektangel 73">
            <a:extLst>
              <a:ext uri="{FF2B5EF4-FFF2-40B4-BE49-F238E27FC236}">
                <a16:creationId xmlns:a16="http://schemas.microsoft.com/office/drawing/2014/main" id="{94592955-87BC-F34B-9C19-2980C2DB25AD}"/>
              </a:ext>
            </a:extLst>
          </p:cNvPr>
          <p:cNvSpPr/>
          <p:nvPr/>
        </p:nvSpPr>
        <p:spPr>
          <a:xfrm>
            <a:off x="5565049" y="3170162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Familie- og pensjonsytelser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5" name="Avrundet rektangel 74">
            <a:extLst>
              <a:ext uri="{FF2B5EF4-FFF2-40B4-BE49-F238E27FC236}">
                <a16:creationId xmlns:a16="http://schemas.microsoft.com/office/drawing/2014/main" id="{6EC24E35-D470-3F4B-9120-12D5DD144CFB}"/>
              </a:ext>
            </a:extLst>
          </p:cNvPr>
          <p:cNvSpPr/>
          <p:nvPr/>
        </p:nvSpPr>
        <p:spPr>
          <a:xfrm>
            <a:off x="5570316" y="410957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Kontroll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6" name="Avrundet rektangel 75">
            <a:extLst>
              <a:ext uri="{FF2B5EF4-FFF2-40B4-BE49-F238E27FC236}">
                <a16:creationId xmlns:a16="http://schemas.microsoft.com/office/drawing/2014/main" id="{99587B09-A892-1C40-9EA3-6640FB1AEEE0}"/>
              </a:ext>
            </a:extLst>
          </p:cNvPr>
          <p:cNvSpPr/>
          <p:nvPr/>
        </p:nvSpPr>
        <p:spPr>
          <a:xfrm>
            <a:off x="5571460" y="504898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Klageinstans</a:t>
            </a:r>
            <a:endParaRPr lang="nb-NO" sz="1200" dirty="0">
              <a:solidFill>
                <a:schemeClr val="tx1"/>
              </a:solidFill>
            </a:endParaRP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2E0C4756-4FAD-394D-9976-B995DB412B98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260207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675C497C-76FA-2F48-9D35-42F7536A3400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3536189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D24DB20C-E505-6044-98BD-D9F7F9207C56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4470301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12CDF280-F203-9E47-868D-C670BD4C242C}"/>
              </a:ext>
            </a:extLst>
          </p:cNvPr>
          <p:cNvCxnSpPr>
            <a:cxnSpLocks/>
          </p:cNvCxnSpPr>
          <p:nvPr/>
        </p:nvCxnSpPr>
        <p:spPr>
          <a:xfrm flipH="1" flipV="1">
            <a:off x="7366944" y="5415010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tt linje 80">
            <a:extLst>
              <a:ext uri="{FF2B5EF4-FFF2-40B4-BE49-F238E27FC236}">
                <a16:creationId xmlns:a16="http://schemas.microsoft.com/office/drawing/2014/main" id="{038B4BCF-7B9C-6445-A439-994F9F9D089F}"/>
              </a:ext>
            </a:extLst>
          </p:cNvPr>
          <p:cNvCxnSpPr>
            <a:cxnSpLocks/>
          </p:cNvCxnSpPr>
          <p:nvPr/>
        </p:nvCxnSpPr>
        <p:spPr>
          <a:xfrm>
            <a:off x="6163528" y="2085515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vrundet rektangel 81">
            <a:extLst>
              <a:ext uri="{FF2B5EF4-FFF2-40B4-BE49-F238E27FC236}">
                <a16:creationId xmlns:a16="http://schemas.microsoft.com/office/drawing/2014/main" id="{6EF67821-43A1-0143-8035-2F01866CFC96}"/>
              </a:ext>
            </a:extLst>
          </p:cNvPr>
          <p:cNvSpPr/>
          <p:nvPr/>
        </p:nvSpPr>
        <p:spPr>
          <a:xfrm>
            <a:off x="3023061" y="223075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Fylke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med spesialenheter</a:t>
            </a:r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C8E169BF-8915-904B-8D10-5925A9D4DD63}"/>
              </a:ext>
            </a:extLst>
          </p:cNvPr>
          <p:cNvSpPr txBox="1"/>
          <p:nvPr/>
        </p:nvSpPr>
        <p:spPr>
          <a:xfrm>
            <a:off x="2796475" y="1750099"/>
            <a:ext cx="232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Arbeids- og tjenestelinjen</a:t>
            </a:r>
          </a:p>
        </p:txBody>
      </p: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61558CE-8C1A-A543-A407-A96B95D427F8}"/>
              </a:ext>
            </a:extLst>
          </p:cNvPr>
          <p:cNvCxnSpPr>
            <a:cxnSpLocks/>
          </p:cNvCxnSpPr>
          <p:nvPr/>
        </p:nvCxnSpPr>
        <p:spPr>
          <a:xfrm>
            <a:off x="3668016" y="2086734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vrundet rektangel 84">
            <a:extLst>
              <a:ext uri="{FF2B5EF4-FFF2-40B4-BE49-F238E27FC236}">
                <a16:creationId xmlns:a16="http://schemas.microsoft.com/office/drawing/2014/main" id="{BA7AEE64-1F1F-914B-89B8-954ADFE4EE15}"/>
              </a:ext>
            </a:extLst>
          </p:cNvPr>
          <p:cNvSpPr/>
          <p:nvPr/>
        </p:nvSpPr>
        <p:spPr>
          <a:xfrm>
            <a:off x="3023060" y="3156405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NAV-kontor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6" name="Avrundet rektangel 85">
            <a:extLst>
              <a:ext uri="{FF2B5EF4-FFF2-40B4-BE49-F238E27FC236}">
                <a16:creationId xmlns:a16="http://schemas.microsoft.com/office/drawing/2014/main" id="{0B8E0F12-0507-9B47-B6C2-DC982EEF255E}"/>
              </a:ext>
            </a:extLst>
          </p:cNvPr>
          <p:cNvSpPr/>
          <p:nvPr/>
        </p:nvSpPr>
        <p:spPr>
          <a:xfrm>
            <a:off x="3023060" y="4214279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Kontaktsenter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7" name="Avrundet rektangel 86">
            <a:extLst>
              <a:ext uri="{FF2B5EF4-FFF2-40B4-BE49-F238E27FC236}">
                <a16:creationId xmlns:a16="http://schemas.microsoft.com/office/drawing/2014/main" id="{C89835A7-5DB8-0048-B570-47481C57BCF5}"/>
              </a:ext>
            </a:extLst>
          </p:cNvPr>
          <p:cNvSpPr/>
          <p:nvPr/>
        </p:nvSpPr>
        <p:spPr>
          <a:xfrm>
            <a:off x="3023060" y="504898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Hjelpemidler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8" name="Avrundet rektangel 87">
            <a:extLst>
              <a:ext uri="{FF2B5EF4-FFF2-40B4-BE49-F238E27FC236}">
                <a16:creationId xmlns:a16="http://schemas.microsoft.com/office/drawing/2014/main" id="{1849F0B2-3EBD-6A43-99B9-6F56837D7B49}"/>
              </a:ext>
            </a:extLst>
          </p:cNvPr>
          <p:cNvSpPr/>
          <p:nvPr/>
        </p:nvSpPr>
        <p:spPr>
          <a:xfrm>
            <a:off x="1737823" y="3297989"/>
            <a:ext cx="1181293" cy="472417"/>
          </a:xfrm>
          <a:prstGeom prst="roundRect">
            <a:avLst>
              <a:gd name="adj" fmla="val 5490"/>
            </a:avLst>
          </a:prstGeom>
          <a:solidFill>
            <a:srgbClr val="C6C2BF"/>
          </a:solidFill>
          <a:ln>
            <a:noFill/>
          </a:ln>
          <a:effectLst>
            <a:outerShdw blurRad="50800" dist="38100" sx="99000" sy="990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Partnerskap 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med kommuner</a:t>
            </a:r>
            <a:endParaRPr lang="nb-NO" sz="1050" dirty="0">
              <a:solidFill>
                <a:schemeClr val="tx1"/>
              </a:solidFill>
            </a:endParaRPr>
          </a:p>
        </p:txBody>
      </p:sp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F99A6563-0606-BA4F-B4E3-9312A4ED193A}"/>
              </a:ext>
            </a:extLst>
          </p:cNvPr>
          <p:cNvCxnSpPr>
            <a:cxnSpLocks/>
          </p:cNvCxnSpPr>
          <p:nvPr/>
        </p:nvCxnSpPr>
        <p:spPr>
          <a:xfrm flipH="1" flipV="1">
            <a:off x="4796308" y="2596778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F5246B87-D9EB-4940-A892-3F42343445C3}"/>
              </a:ext>
            </a:extLst>
          </p:cNvPr>
          <p:cNvCxnSpPr>
            <a:cxnSpLocks/>
          </p:cNvCxnSpPr>
          <p:nvPr/>
        </p:nvCxnSpPr>
        <p:spPr>
          <a:xfrm flipH="1" flipV="1">
            <a:off x="4800559" y="458030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98527BA3-B746-AE49-B640-AAF74AC5A666}"/>
              </a:ext>
            </a:extLst>
          </p:cNvPr>
          <p:cNvCxnSpPr>
            <a:cxnSpLocks/>
          </p:cNvCxnSpPr>
          <p:nvPr/>
        </p:nvCxnSpPr>
        <p:spPr>
          <a:xfrm flipH="1" flipV="1">
            <a:off x="4789251" y="5415010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B754CAB5-575D-4648-BDC4-6AC832642965}"/>
              </a:ext>
            </a:extLst>
          </p:cNvPr>
          <p:cNvSpPr txBox="1"/>
          <p:nvPr/>
        </p:nvSpPr>
        <p:spPr>
          <a:xfrm>
            <a:off x="8063620" y="1749802"/>
            <a:ext cx="213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Økonomilinjen</a:t>
            </a:r>
          </a:p>
        </p:txBody>
      </p:sp>
      <p:sp>
        <p:nvSpPr>
          <p:cNvPr id="94" name="Avrundet rektangel 93">
            <a:extLst>
              <a:ext uri="{FF2B5EF4-FFF2-40B4-BE49-F238E27FC236}">
                <a16:creationId xmlns:a16="http://schemas.microsoft.com/office/drawing/2014/main" id="{8595FA46-C55E-434F-94A9-DCB6D93DBED7}"/>
              </a:ext>
            </a:extLst>
          </p:cNvPr>
          <p:cNvSpPr/>
          <p:nvPr/>
        </p:nvSpPr>
        <p:spPr>
          <a:xfrm>
            <a:off x="8298951" y="2230750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 pensjon</a:t>
            </a:r>
          </a:p>
        </p:txBody>
      </p:sp>
      <p:sp>
        <p:nvSpPr>
          <p:cNvPr id="95" name="Avrundet rektangel 94">
            <a:extLst>
              <a:ext uri="{FF2B5EF4-FFF2-40B4-BE49-F238E27FC236}">
                <a16:creationId xmlns:a16="http://schemas.microsoft.com/office/drawing/2014/main" id="{227F4014-188E-1F40-A89C-C3876F5036C8}"/>
              </a:ext>
            </a:extLst>
          </p:cNvPr>
          <p:cNvSpPr/>
          <p:nvPr/>
        </p:nvSpPr>
        <p:spPr>
          <a:xfrm>
            <a:off x="8293406" y="317016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 stønad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96" name="Avrundet rektangel 95">
            <a:extLst>
              <a:ext uri="{FF2B5EF4-FFF2-40B4-BE49-F238E27FC236}">
                <a16:creationId xmlns:a16="http://schemas.microsoft.com/office/drawing/2014/main" id="{CE5AF00A-A1B1-2744-BD51-D6192E96799E}"/>
              </a:ext>
            </a:extLst>
          </p:cNvPr>
          <p:cNvSpPr/>
          <p:nvPr/>
        </p:nvSpPr>
        <p:spPr>
          <a:xfrm>
            <a:off x="8298673" y="4109572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Økonomiteneste</a:t>
            </a:r>
            <a:endParaRPr lang="nb-NO" sz="1200" dirty="0">
              <a:solidFill>
                <a:schemeClr val="tx1"/>
              </a:solidFill>
            </a:endParaRPr>
          </a:p>
        </p:txBody>
      </p:sp>
      <p:cxnSp>
        <p:nvCxnSpPr>
          <p:cNvPr id="97" name="Rett linje 96">
            <a:extLst>
              <a:ext uri="{FF2B5EF4-FFF2-40B4-BE49-F238E27FC236}">
                <a16:creationId xmlns:a16="http://schemas.microsoft.com/office/drawing/2014/main" id="{47A5C847-0344-0741-93DE-7FD022EF571C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2592781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>
            <a:extLst>
              <a:ext uri="{FF2B5EF4-FFF2-40B4-BE49-F238E27FC236}">
                <a16:creationId xmlns:a16="http://schemas.microsoft.com/office/drawing/2014/main" id="{C4DA5A7F-0ACA-7145-A8A3-E75C2B8FD5F9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3526894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>
            <a:extLst>
              <a:ext uri="{FF2B5EF4-FFF2-40B4-BE49-F238E27FC236}">
                <a16:creationId xmlns:a16="http://schemas.microsoft.com/office/drawing/2014/main" id="{DDD3FC7A-6C04-5F46-B6DC-8EC0433D7C58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446100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tt linje 99">
            <a:extLst>
              <a:ext uri="{FF2B5EF4-FFF2-40B4-BE49-F238E27FC236}">
                <a16:creationId xmlns:a16="http://schemas.microsoft.com/office/drawing/2014/main" id="{27F664C5-5E26-9649-A308-3C96750D741E}"/>
              </a:ext>
            </a:extLst>
          </p:cNvPr>
          <p:cNvCxnSpPr>
            <a:cxnSpLocks/>
          </p:cNvCxnSpPr>
          <p:nvPr/>
        </p:nvCxnSpPr>
        <p:spPr>
          <a:xfrm>
            <a:off x="8927020" y="2083967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5CBDFD6D-0C31-4A76-972A-8743301E3E54}"/>
              </a:ext>
            </a:extLst>
          </p:cNvPr>
          <p:cNvCxnSpPr>
            <a:cxnSpLocks/>
            <a:stCxn id="85" idx="1"/>
            <a:endCxn id="88" idx="3"/>
          </p:cNvCxnSpPr>
          <p:nvPr/>
        </p:nvCxnSpPr>
        <p:spPr>
          <a:xfrm flipH="1" flipV="1">
            <a:off x="2919116" y="3534198"/>
            <a:ext cx="103945" cy="1"/>
          </a:xfrm>
          <a:prstGeom prst="line">
            <a:avLst/>
          </a:prstGeom>
          <a:ln w="12700">
            <a:solidFill>
              <a:srgbClr val="337C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C6E1F5DA-B5DD-4A0C-9542-42D3E4D3F79A}"/>
              </a:ext>
            </a:extLst>
          </p:cNvPr>
          <p:cNvCxnSpPr>
            <a:cxnSpLocks/>
          </p:cNvCxnSpPr>
          <p:nvPr/>
        </p:nvCxnSpPr>
        <p:spPr>
          <a:xfrm flipH="1" flipV="1">
            <a:off x="4948708" y="2749178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87079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 og ROL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Kontorsjef </a:t>
            </a:r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Arne Imøy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49909" y="5075988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23554" y="5076817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616366" y="5004401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6323790" y="2420888"/>
            <a:ext cx="4937656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b="1" u="sng" dirty="0">
                <a:solidFill>
                  <a:srgbClr val="C00000"/>
                </a:solidFill>
              </a:rPr>
              <a:t>NAV i Nordland: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Partnerskap med                41 kommuner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24 NAV-kontor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20 NAV-ledere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7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Aarbor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769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3045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18915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19396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0419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4598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827589" y="6273215"/>
            <a:ext cx="134485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044808" y="4796522"/>
            <a:ext cx="205203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118897" y="5811838"/>
            <a:ext cx="197849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555357" y="2891768"/>
            <a:ext cx="167704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4" y="373818"/>
            <a:ext cx="183305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17EC20D-5F84-F427-E1E9-DA579064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2622" y="-435935"/>
            <a:ext cx="15332148" cy="752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8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1F9C9-41E5-D11B-E25C-506324AC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Ungdomsgarantien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4BFB72-A085-B53D-3D46-917A1FD0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b-NO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Ungdomsgarantien er en forskriftsfestet styrking av ungdomsarbeidet i NAV og skal sikre individuelt tilpasset oppfølging så lenge det er behov for det, slik at flere unge får mulighet til å fullføre utdanning og komme i ordinært arbeid. </a:t>
            </a:r>
          </a:p>
          <a:p>
            <a:pPr algn="l"/>
            <a:r>
              <a:rPr lang="nb-NO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 Ungdomsgaraniten i NAV ble innført 1. juli 2023, og er starten på et målrettet</a:t>
            </a:r>
            <a:r>
              <a:rPr lang="nb-NO" b="0" i="0" u="sng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,</a:t>
            </a:r>
            <a:r>
              <a:rPr lang="nb-NO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 langsiktig arbeid for å justere oppfølgingspraksis i henhold til innholdet i forskriften. </a:t>
            </a:r>
          </a:p>
          <a:p>
            <a:r>
              <a:rPr lang="nb-NO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Ungdomsgarantien gjelder for personer fra fylte 16 år og fram til fylte 30 år som har fått fastslått at de har et behov for bistand fra Arbeids- og velferdsetaten for å komme i ordinært arbeid, jf. </a:t>
            </a:r>
            <a:r>
              <a:rPr lang="nb-NO" b="0" i="0" u="sng" dirty="0">
                <a:solidFill>
                  <a:srgbClr val="0067C5"/>
                </a:solidFill>
                <a:effectLst/>
                <a:latin typeface="Segoe UI" panose="020B0502040204020203" pitchFamily="34" charset="0"/>
                <a:hlinkClick r:id="rId2"/>
              </a:rPr>
              <a:t>arbeids- og velferdsforvaltningsloven § 14a</a:t>
            </a:r>
            <a:r>
              <a:rPr lang="nb-NO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67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FBF7A-F941-456F-8011-561CB397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Ungdomsgarantien forts…..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9FA439-F693-E019-D3CE-247A77B8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nb-NO" b="1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Fast kontaktperson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Unge som omfattes av ungdomsgarantien skal få tilbud om en fast kontaktperson. I tillegg kan de få tilbud om;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a. regelmessige oppfølgingssamtaler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b. veiledning om hvilke muligheter som finnes i arbeidsmarkedet med utgangspunkt i den enkeltes jobbønsker og forutsetninger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c. vurdering av utdanningsmuligheter og kvalifiserende tiltak basert på den enkeltes forutsetninger, behov, jobbønsker og situasjonen i arbeidsmarkedet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d. hjelp til og veiledning om arbeidsrelaterte, sosiale og økonomiske forhold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e. bistand til å samhandle med andre relevante instanser, blant annet utdanningsmyndighetene, barneverntjenesten og helsetjenesten</a:t>
            </a:r>
          </a:p>
          <a:p>
            <a:pPr algn="l"/>
            <a:r>
              <a:rPr lang="nb-NO" b="0" i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f. tilrettelegging og hjelpemidler på arbeidsplassen tilpasset den enkeltes behov og i samarbeid med arbeidsgiver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05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087DE-AD4D-6A0A-0882-EE8FF2C7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Ungdomsgarantien forts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C09CE5-E625-5A1F-D1C9-3DA9261D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Eget ungdomsteam</a:t>
            </a:r>
          </a:p>
          <a:p>
            <a:r>
              <a:rPr lang="nb-NO" dirty="0"/>
              <a:t>Temahjul for ungdom</a:t>
            </a:r>
          </a:p>
          <a:p>
            <a:r>
              <a:rPr lang="nb-NO" dirty="0"/>
              <a:t>Aktivitetsplikt etter LOST inntil 30 år</a:t>
            </a:r>
          </a:p>
          <a:p>
            <a:r>
              <a:rPr lang="nb-NO" dirty="0"/>
              <a:t>NAV i </a:t>
            </a:r>
            <a:r>
              <a:rPr lang="nb-NO" dirty="0" err="1"/>
              <a:t>Vg</a:t>
            </a:r>
            <a:r>
              <a:rPr lang="nb-NO" dirty="0"/>
              <a:t> skole sammen med politikontakt og helsesykepleier ?</a:t>
            </a:r>
          </a:p>
          <a:p>
            <a:r>
              <a:rPr lang="nb-NO" dirty="0"/>
              <a:t>Tett samarbeid med OT-koordinator</a:t>
            </a:r>
          </a:p>
          <a:p>
            <a:r>
              <a:rPr lang="nb-NO" dirty="0"/>
              <a:t>Prosjekt fra Statsforvalter om utvikling av sosiale tjenester for å forhindre barnefattigdom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67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5" id="{9AB3C832-BA94-EC4F-98B5-2EF4A750F6CE}" vid="{A80BE413-38D9-704F-93CB-AA25AF4189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27FFEEB8D1D4459011F2A813D82640" ma:contentTypeVersion="4" ma:contentTypeDescription="Opprett et nytt dokument." ma:contentTypeScope="" ma:versionID="485d190b1175191162b5591f2b726042">
  <xsd:schema xmlns:xsd="http://www.w3.org/2001/XMLSchema" xmlns:xs="http://www.w3.org/2001/XMLSchema" xmlns:p="http://schemas.microsoft.com/office/2006/metadata/properties" xmlns:ns2="1951b007-8472-42e6-a2f1-6da093f4c5ba" xmlns:ns3="a2d28713-6eb6-4aa0-943b-5496727ef1a0" targetNamespace="http://schemas.microsoft.com/office/2006/metadata/properties" ma:root="true" ma:fieldsID="3eb5c9fd8531461c99c1699ce9a07b0b" ns2:_="" ns3:_="">
    <xsd:import namespace="1951b007-8472-42e6-a2f1-6da093f4c5ba"/>
    <xsd:import namespace="a2d28713-6eb6-4aa0-943b-5496727ef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1b007-8472-42e6-a2f1-6da093f4c5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28713-6eb6-4aa0-943b-5496727ef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d28713-6eb6-4aa0-943b-5496727ef1a0">
      <UserInfo>
        <DisplayName>Jansen, Linn Christine</DisplayName>
        <AccountId>27730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0C665-D7F0-417E-A7FB-4FBCC7174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1b007-8472-42e6-a2f1-6da093f4c5ba"/>
    <ds:schemaRef ds:uri="a2d28713-6eb6-4aa0-943b-5496727ef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91905-A811-45D1-A44B-D4999240A5F2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951b007-8472-42e6-a2f1-6da093f4c5ba"/>
    <ds:schemaRef ds:uri="http://schemas.microsoft.com/office/infopath/2007/PartnerControls"/>
    <ds:schemaRef ds:uri="a2d28713-6eb6-4aa0-943b-5496727ef1a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NAV_Rød</Template>
  <TotalTime>16</TotalTime>
  <Words>1697</Words>
  <Application>Microsoft Office PowerPoint</Application>
  <PresentationFormat>Widescreen</PresentationFormat>
  <Paragraphs>462</Paragraphs>
  <Slides>15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Segoe UI</vt:lpstr>
      <vt:lpstr>Source Sans Pro</vt:lpstr>
      <vt:lpstr>Source Sans Pro Semibold</vt:lpstr>
      <vt:lpstr>Source Sans Pro Semibold</vt:lpstr>
      <vt:lpstr>Times New Roman</vt:lpstr>
      <vt:lpstr>Verdana</vt:lpstr>
      <vt:lpstr>Office-tema</vt:lpstr>
      <vt:lpstr>Brukerutvalg NAV Lofoten</vt:lpstr>
      <vt:lpstr>NAVs samfunnsoppdrag</vt:lpstr>
      <vt:lpstr>PowerPoint-presentasjon</vt:lpstr>
      <vt:lpstr>PowerPoint-presentasjon</vt:lpstr>
      <vt:lpstr>PowerPoint-presentasjon</vt:lpstr>
      <vt:lpstr>PowerPoint-presentasjon</vt:lpstr>
      <vt:lpstr>Ungdomsgarantien</vt:lpstr>
      <vt:lpstr>Ungdomsgarantien forts…..</vt:lpstr>
      <vt:lpstr>Ungdomsgarantien forts</vt:lpstr>
      <vt:lpstr>PowerPoint-presentasjon</vt:lpstr>
      <vt:lpstr>PowerPoint-presentasjon</vt:lpstr>
      <vt:lpstr>Arbeidssøkere:  Innvandringsbakgrunn som andel av alle arbeidssøkere Tall for august 2023</vt:lpstr>
      <vt:lpstr>Tillitsreformen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 overordnet</dc:title>
  <dc:subject/>
  <dc:creator>Nordnes, Åshild</dc:creator>
  <cp:keywords/>
  <dc:description/>
  <cp:lastModifiedBy>Åshild Nordnes</cp:lastModifiedBy>
  <cp:revision>4</cp:revision>
  <cp:lastPrinted>2020-04-21T11:47:02Z</cp:lastPrinted>
  <dcterms:created xsi:type="dcterms:W3CDTF">2023-09-26T10:39:22Z</dcterms:created>
  <dcterms:modified xsi:type="dcterms:W3CDTF">2023-09-28T06:47:38Z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0x0101004B27FFEEB8D1D4459011F2A813D82640</vt:lpwstr>
  </property>
  <property fmtid="{D5CDD505-2E9C-101B-9397-08002B2CF9AE}" pid="3" name="Order">
    <vt:r8>5100</vt:r8>
  </property>
  <property fmtid="{D5CDD505-2E9C-101B-9397-08002B2CF9AE}" pid="4" name="xd_Signature">
    <vt:bool>false</vt:bool>
  </property>
  <property fmtid="{D5CDD505-2E9C-101B-9397-08002B2CF9AE}" pid="5" name="SharedWithUsers">
    <vt:lpwstr>27730;#Jansen, Linn Christine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MSIP_Label_9396317e-03ca-4ddd-bc6f-adf29e7f1a41_Enabled">
    <vt:lpwstr>true</vt:lpwstr>
  </property>
  <property fmtid="{D5CDD505-2E9C-101B-9397-08002B2CF9AE}" pid="12" name="MSIP_Label_9396317e-03ca-4ddd-bc6f-adf29e7f1a41_SetDate">
    <vt:lpwstr>2023-09-26T10:40:11Z</vt:lpwstr>
  </property>
  <property fmtid="{D5CDD505-2E9C-101B-9397-08002B2CF9AE}" pid="13" name="MSIP_Label_9396317e-03ca-4ddd-bc6f-adf29e7f1a41_Method">
    <vt:lpwstr>Standard</vt:lpwstr>
  </property>
  <property fmtid="{D5CDD505-2E9C-101B-9397-08002B2CF9AE}" pid="14" name="MSIP_Label_9396317e-03ca-4ddd-bc6f-adf29e7f1a41_Name">
    <vt:lpwstr>9396317e-03ca-4ddd-bc6f-adf29e7f1a41</vt:lpwstr>
  </property>
  <property fmtid="{D5CDD505-2E9C-101B-9397-08002B2CF9AE}" pid="15" name="MSIP_Label_9396317e-03ca-4ddd-bc6f-adf29e7f1a41_SiteId">
    <vt:lpwstr>62366534-1ec3-4962-8869-9b5535279d0b</vt:lpwstr>
  </property>
  <property fmtid="{D5CDD505-2E9C-101B-9397-08002B2CF9AE}" pid="16" name="MSIP_Label_9396317e-03ca-4ddd-bc6f-adf29e7f1a41_ActionId">
    <vt:lpwstr>71b12880-ba75-43ac-bfd8-36d87d6e0d43</vt:lpwstr>
  </property>
  <property fmtid="{D5CDD505-2E9C-101B-9397-08002B2CF9AE}" pid="17" name="MSIP_Label_9396317e-03ca-4ddd-bc6f-adf29e7f1a41_ContentBits">
    <vt:lpwstr>0</vt:lpwstr>
  </property>
</Properties>
</file>