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317" r:id="rId5"/>
    <p:sldId id="310" r:id="rId6"/>
    <p:sldId id="311" r:id="rId7"/>
    <p:sldId id="306" r:id="rId8"/>
    <p:sldId id="308" r:id="rId9"/>
    <p:sldId id="298" r:id="rId10"/>
    <p:sldId id="299" r:id="rId11"/>
    <p:sldId id="304" r:id="rId12"/>
    <p:sldId id="300" r:id="rId13"/>
    <p:sldId id="302" r:id="rId14"/>
    <p:sldId id="301" r:id="rId15"/>
    <p:sldId id="305" r:id="rId16"/>
    <p:sldId id="273" r:id="rId17"/>
    <p:sldId id="293" r:id="rId18"/>
    <p:sldId id="276" r:id="rId19"/>
    <p:sldId id="294" r:id="rId20"/>
    <p:sldId id="318" r:id="rId21"/>
    <p:sldId id="315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ys stil 2 – uthev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7060" autoAdjust="0"/>
  </p:normalViewPr>
  <p:slideViewPr>
    <p:cSldViewPr snapToGrid="0">
      <p:cViewPr varScale="1">
        <p:scale>
          <a:sx n="75" d="100"/>
          <a:sy n="75" d="100"/>
        </p:scale>
        <p:origin x="68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mst-Klaussen, Thor" userId="0e2b3f07-7d8e-4b10-9fd4-ae2dbdb7567f" providerId="ADAL" clId="{91EF275C-703B-42F9-B13E-4ECF7106E147}"/>
    <pc:docChg chg="custSel delSld modSld">
      <pc:chgData name="Gamst-Klaussen, Thor" userId="0e2b3f07-7d8e-4b10-9fd4-ae2dbdb7567f" providerId="ADAL" clId="{91EF275C-703B-42F9-B13E-4ECF7106E147}" dt="2022-06-07T08:12:42.921" v="828" actId="1076"/>
      <pc:docMkLst>
        <pc:docMk/>
      </pc:docMkLst>
      <pc:sldChg chg="modNotesTx">
        <pc:chgData name="Gamst-Klaussen, Thor" userId="0e2b3f07-7d8e-4b10-9fd4-ae2dbdb7567f" providerId="ADAL" clId="{91EF275C-703B-42F9-B13E-4ECF7106E147}" dt="2022-06-07T07:01:47.721" v="1" actId="20577"/>
        <pc:sldMkLst>
          <pc:docMk/>
          <pc:sldMk cId="432273525" sldId="298"/>
        </pc:sldMkLst>
      </pc:sldChg>
      <pc:sldChg chg="modNotesTx">
        <pc:chgData name="Gamst-Klaussen, Thor" userId="0e2b3f07-7d8e-4b10-9fd4-ae2dbdb7567f" providerId="ADAL" clId="{91EF275C-703B-42F9-B13E-4ECF7106E147}" dt="2022-06-07T07:25:27.426" v="38" actId="20577"/>
        <pc:sldMkLst>
          <pc:docMk/>
          <pc:sldMk cId="646471033" sldId="299"/>
        </pc:sldMkLst>
      </pc:sldChg>
      <pc:sldChg chg="addSp modSp mod">
        <pc:chgData name="Gamst-Klaussen, Thor" userId="0e2b3f07-7d8e-4b10-9fd4-ae2dbdb7567f" providerId="ADAL" clId="{91EF275C-703B-42F9-B13E-4ECF7106E147}" dt="2022-06-07T08:12:42.921" v="828" actId="1076"/>
        <pc:sldMkLst>
          <pc:docMk/>
          <pc:sldMk cId="1295374248" sldId="304"/>
        </pc:sldMkLst>
        <pc:picChg chg="add mod modCrop">
          <ac:chgData name="Gamst-Klaussen, Thor" userId="0e2b3f07-7d8e-4b10-9fd4-ae2dbdb7567f" providerId="ADAL" clId="{91EF275C-703B-42F9-B13E-4ECF7106E147}" dt="2022-06-07T08:12:42.921" v="828" actId="1076"/>
          <ac:picMkLst>
            <pc:docMk/>
            <pc:sldMk cId="1295374248" sldId="304"/>
            <ac:picMk id="4" creationId="{BBD2D29F-36B4-4349-888E-A038A1EDD747}"/>
          </ac:picMkLst>
        </pc:picChg>
      </pc:sldChg>
      <pc:sldChg chg="modNotesTx">
        <pc:chgData name="Gamst-Klaussen, Thor" userId="0e2b3f07-7d8e-4b10-9fd4-ae2dbdb7567f" providerId="ADAL" clId="{91EF275C-703B-42F9-B13E-4ECF7106E147}" dt="2022-06-07T08:00:09.256" v="824" actId="20577"/>
        <pc:sldMkLst>
          <pc:docMk/>
          <pc:sldMk cId="3355315147" sldId="310"/>
        </pc:sldMkLst>
      </pc:sldChg>
      <pc:sldChg chg="del">
        <pc:chgData name="Gamst-Klaussen, Thor" userId="0e2b3f07-7d8e-4b10-9fd4-ae2dbdb7567f" providerId="ADAL" clId="{91EF275C-703B-42F9-B13E-4ECF7106E147}" dt="2022-06-07T07:01:10.242" v="0" actId="47"/>
        <pc:sldMkLst>
          <pc:docMk/>
          <pc:sldMk cId="693159681" sldId="319"/>
        </pc:sldMkLst>
      </pc:sldChg>
    </pc:docChg>
  </pc:docChgLst>
  <pc:docChgLst>
    <pc:chgData name="Gamst-Klaussen, Thor" userId="0e2b3f07-7d8e-4b10-9fd4-ae2dbdb7567f" providerId="ADAL" clId="{45066F19-6FCD-43D3-B351-10C693ADAFC8}"/>
    <pc:docChg chg="modSld">
      <pc:chgData name="Gamst-Klaussen, Thor" userId="0e2b3f07-7d8e-4b10-9fd4-ae2dbdb7567f" providerId="ADAL" clId="{45066F19-6FCD-43D3-B351-10C693ADAFC8}" dt="2022-06-23T08:19:59.755" v="2" actId="20577"/>
      <pc:docMkLst>
        <pc:docMk/>
      </pc:docMkLst>
      <pc:sldChg chg="modNotesTx">
        <pc:chgData name="Gamst-Klaussen, Thor" userId="0e2b3f07-7d8e-4b10-9fd4-ae2dbdb7567f" providerId="ADAL" clId="{45066F19-6FCD-43D3-B351-10C693ADAFC8}" dt="2022-06-23T08:19:59.755" v="2" actId="20577"/>
        <pc:sldMkLst>
          <pc:docMk/>
          <pc:sldMk cId="646471033" sldId="299"/>
        </pc:sldMkLst>
      </pc:sldChg>
      <pc:sldChg chg="modNotesTx">
        <pc:chgData name="Gamst-Klaussen, Thor" userId="0e2b3f07-7d8e-4b10-9fd4-ae2dbdb7567f" providerId="ADAL" clId="{45066F19-6FCD-43D3-B351-10C693ADAFC8}" dt="2022-06-23T08:19:40.602" v="1" actId="20577"/>
        <pc:sldMkLst>
          <pc:docMk/>
          <pc:sldMk cId="3355315147" sldId="3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'Ark1'!$F$21</c:f>
              <c:strCache>
                <c:ptCount val="1"/>
                <c:pt idx="0">
                  <c:v>Fylket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'Ark1'!$E$22:$E$24</c:f>
              <c:strCache>
                <c:ptCount val="3"/>
                <c:pt idx="0">
                  <c:v>Flere enn i dag</c:v>
                </c:pt>
                <c:pt idx="1">
                  <c:v>Samme som i dag</c:v>
                </c:pt>
                <c:pt idx="2">
                  <c:v>Færre enn i dag</c:v>
                </c:pt>
              </c:strCache>
            </c:strRef>
          </c:cat>
          <c:val>
            <c:numRef>
              <c:f>'Ark1'!$F$22:$F$24</c:f>
              <c:numCache>
                <c:formatCode>0</c:formatCode>
                <c:ptCount val="3"/>
                <c:pt idx="0">
                  <c:v>26.7</c:v>
                </c:pt>
                <c:pt idx="1">
                  <c:v>64.599999999999994</c:v>
                </c:pt>
                <c:pt idx="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A-454C-90C2-2010862088B9}"/>
            </c:ext>
          </c:extLst>
        </c:ser>
        <c:ser>
          <c:idx val="1"/>
          <c:order val="1"/>
          <c:tx>
            <c:strRef>
              <c:f>'Ark1'!$G$21</c:f>
              <c:strCache>
                <c:ptCount val="1"/>
                <c:pt idx="0">
                  <c:v>Landet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'Ark1'!$E$22:$E$24</c:f>
              <c:strCache>
                <c:ptCount val="3"/>
                <c:pt idx="0">
                  <c:v>Flere enn i dag</c:v>
                </c:pt>
                <c:pt idx="1">
                  <c:v>Samme som i dag</c:v>
                </c:pt>
                <c:pt idx="2">
                  <c:v>Færre enn i dag</c:v>
                </c:pt>
              </c:strCache>
            </c:strRef>
          </c:cat>
          <c:val>
            <c:numRef>
              <c:f>'Ark1'!$G$22:$G$24</c:f>
              <c:numCache>
                <c:formatCode>0</c:formatCode>
                <c:ptCount val="3"/>
                <c:pt idx="0">
                  <c:v>30.9</c:v>
                </c:pt>
                <c:pt idx="1">
                  <c:v>60.2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2A-454C-90C2-2010862088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60632879"/>
        <c:axId val="1660652015"/>
      </c:barChart>
      <c:catAx>
        <c:axId val="166063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0652015"/>
        <c:crosses val="autoZero"/>
        <c:auto val="1"/>
        <c:lblAlgn val="ctr"/>
        <c:lblOffset val="100"/>
        <c:noMultiLvlLbl val="0"/>
      </c:catAx>
      <c:valAx>
        <c:axId val="166065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063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'sp 3 sammenstilt'!$AE$9:$AE$20</c:f>
              <c:strCache>
                <c:ptCount val="12"/>
                <c:pt idx="0">
                  <c:v>Øst-viken</c:v>
                </c:pt>
                <c:pt idx="1">
                  <c:v>Vest-viken</c:v>
                </c:pt>
                <c:pt idx="2">
                  <c:v>Oslo</c:v>
                </c:pt>
                <c:pt idx="3">
                  <c:v>Innlandet</c:v>
                </c:pt>
                <c:pt idx="4">
                  <c:v>Vestfold og Telemark</c:v>
                </c:pt>
                <c:pt idx="5">
                  <c:v>Agder</c:v>
                </c:pt>
                <c:pt idx="6">
                  <c:v>Rogaland</c:v>
                </c:pt>
                <c:pt idx="7">
                  <c:v>Vestland</c:v>
                </c:pt>
                <c:pt idx="8">
                  <c:v>Møre og Romsdal</c:v>
                </c:pt>
                <c:pt idx="9">
                  <c:v>Trøndelag</c:v>
                </c:pt>
                <c:pt idx="10">
                  <c:v>Nordland</c:v>
                </c:pt>
                <c:pt idx="11">
                  <c:v>Troms og Finnmark</c:v>
                </c:pt>
              </c:strCache>
            </c:strRef>
          </c:cat>
          <c:val>
            <c:numRef>
              <c:f>'sp 3 sammenstilt'!$AF$9:$AF$20</c:f>
              <c:numCache>
                <c:formatCode>0%</c:formatCode>
                <c:ptCount val="12"/>
                <c:pt idx="0">
                  <c:v>0.26800000000000002</c:v>
                </c:pt>
                <c:pt idx="1">
                  <c:v>0.249</c:v>
                </c:pt>
                <c:pt idx="2">
                  <c:v>0.30599999999999999</c:v>
                </c:pt>
                <c:pt idx="3">
                  <c:v>0.23300000000000001</c:v>
                </c:pt>
                <c:pt idx="4">
                  <c:v>0.27800000000000002</c:v>
                </c:pt>
                <c:pt idx="5">
                  <c:v>0.23300000000000001</c:v>
                </c:pt>
                <c:pt idx="6">
                  <c:v>0.26400000000000001</c:v>
                </c:pt>
                <c:pt idx="7">
                  <c:v>0.28999999999999998</c:v>
                </c:pt>
                <c:pt idx="8">
                  <c:v>0.28199999999999997</c:v>
                </c:pt>
                <c:pt idx="9">
                  <c:v>0.27100000000000002</c:v>
                </c:pt>
                <c:pt idx="10">
                  <c:v>0.30299999999999999</c:v>
                </c:pt>
                <c:pt idx="11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5-4DF4-B5ED-733D863D77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26957231"/>
        <c:axId val="1626953487"/>
      </c:barChart>
      <c:catAx>
        <c:axId val="16269572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26953487"/>
        <c:crosses val="autoZero"/>
        <c:auto val="1"/>
        <c:lblAlgn val="ctr"/>
        <c:lblOffset val="100"/>
        <c:noMultiLvlLbl val="0"/>
      </c:catAx>
      <c:valAx>
        <c:axId val="1626953487"/>
        <c:scaling>
          <c:orientation val="minMax"/>
          <c:max val="0.4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26957231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FFFFFF"/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'sp 3 sammenstilt'!$AM$6</c:f>
              <c:strCache>
                <c:ptCount val="1"/>
                <c:pt idx="0">
                  <c:v>Fikk ikke ansatt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'sp 3 sammenstilt'!$AL$7:$AL$18</c:f>
              <c:strCache>
                <c:ptCount val="12"/>
                <c:pt idx="0">
                  <c:v>Øst-viken</c:v>
                </c:pt>
                <c:pt idx="1">
                  <c:v>Vest-viken</c:v>
                </c:pt>
                <c:pt idx="2">
                  <c:v>Oslo</c:v>
                </c:pt>
                <c:pt idx="3">
                  <c:v>Innlandet</c:v>
                </c:pt>
                <c:pt idx="4">
                  <c:v>Vestfold og Telemark</c:v>
                </c:pt>
                <c:pt idx="5">
                  <c:v>Agder</c:v>
                </c:pt>
                <c:pt idx="6">
                  <c:v>Rogaland</c:v>
                </c:pt>
                <c:pt idx="7">
                  <c:v>Vestland</c:v>
                </c:pt>
                <c:pt idx="8">
                  <c:v>Møre og Romsdal</c:v>
                </c:pt>
                <c:pt idx="9">
                  <c:v>Trøndelag</c:v>
                </c:pt>
                <c:pt idx="10">
                  <c:v>Nordland</c:v>
                </c:pt>
                <c:pt idx="11">
                  <c:v>Troms og Finnmark</c:v>
                </c:pt>
              </c:strCache>
            </c:strRef>
          </c:cat>
          <c:val>
            <c:numRef>
              <c:f>'sp 3 sammenstilt'!$AM$7:$AM$18</c:f>
              <c:numCache>
                <c:formatCode>0%</c:formatCode>
                <c:ptCount val="12"/>
                <c:pt idx="0">
                  <c:v>0.152</c:v>
                </c:pt>
                <c:pt idx="1">
                  <c:v>0.127</c:v>
                </c:pt>
                <c:pt idx="2">
                  <c:v>0.20499999999999999</c:v>
                </c:pt>
                <c:pt idx="3">
                  <c:v>0.155</c:v>
                </c:pt>
                <c:pt idx="4">
                  <c:v>0.20100000000000001</c:v>
                </c:pt>
                <c:pt idx="5">
                  <c:v>0.14699999999999999</c:v>
                </c:pt>
                <c:pt idx="6">
                  <c:v>0.161</c:v>
                </c:pt>
                <c:pt idx="7">
                  <c:v>0.184</c:v>
                </c:pt>
                <c:pt idx="8">
                  <c:v>0.151</c:v>
                </c:pt>
                <c:pt idx="9">
                  <c:v>0.18</c:v>
                </c:pt>
                <c:pt idx="10">
                  <c:v>0.19600000000000001</c:v>
                </c:pt>
                <c:pt idx="11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1-43D8-98A0-3B40D97A3B05}"/>
            </c:ext>
          </c:extLst>
        </c:ser>
        <c:ser>
          <c:idx val="1"/>
          <c:order val="1"/>
          <c:tx>
            <c:strRef>
              <c:f>'sp 3 sammenstilt'!$AN$6</c:f>
              <c:strCache>
                <c:ptCount val="1"/>
                <c:pt idx="0">
                  <c:v>Ansatt noen med lavere eller ingen formell kompetanse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'sp 3 sammenstilt'!$AL$7:$AL$18</c:f>
              <c:strCache>
                <c:ptCount val="12"/>
                <c:pt idx="0">
                  <c:v>Øst-viken</c:v>
                </c:pt>
                <c:pt idx="1">
                  <c:v>Vest-viken</c:v>
                </c:pt>
                <c:pt idx="2">
                  <c:v>Oslo</c:v>
                </c:pt>
                <c:pt idx="3">
                  <c:v>Innlandet</c:v>
                </c:pt>
                <c:pt idx="4">
                  <c:v>Vestfold og Telemark</c:v>
                </c:pt>
                <c:pt idx="5">
                  <c:v>Agder</c:v>
                </c:pt>
                <c:pt idx="6">
                  <c:v>Rogaland</c:v>
                </c:pt>
                <c:pt idx="7">
                  <c:v>Vestland</c:v>
                </c:pt>
                <c:pt idx="8">
                  <c:v>Møre og Romsdal</c:v>
                </c:pt>
                <c:pt idx="9">
                  <c:v>Trøndelag</c:v>
                </c:pt>
                <c:pt idx="10">
                  <c:v>Nordland</c:v>
                </c:pt>
                <c:pt idx="11">
                  <c:v>Troms og Finnmark</c:v>
                </c:pt>
              </c:strCache>
            </c:strRef>
          </c:cat>
          <c:val>
            <c:numRef>
              <c:f>'sp 3 sammenstilt'!$AN$7:$AN$18</c:f>
              <c:numCache>
                <c:formatCode>0%</c:formatCode>
                <c:ptCount val="12"/>
                <c:pt idx="0">
                  <c:v>0.11700000000000001</c:v>
                </c:pt>
                <c:pt idx="1">
                  <c:v>0.11799999999999999</c:v>
                </c:pt>
                <c:pt idx="2">
                  <c:v>9.9000000000000005E-2</c:v>
                </c:pt>
                <c:pt idx="3">
                  <c:v>7.6999999999999999E-2</c:v>
                </c:pt>
                <c:pt idx="4">
                  <c:v>7.4999999999999997E-2</c:v>
                </c:pt>
                <c:pt idx="5">
                  <c:v>8.6999999999999994E-2</c:v>
                </c:pt>
                <c:pt idx="6">
                  <c:v>0.104</c:v>
                </c:pt>
                <c:pt idx="7">
                  <c:v>0.107</c:v>
                </c:pt>
                <c:pt idx="8">
                  <c:v>0.13100000000000001</c:v>
                </c:pt>
                <c:pt idx="9">
                  <c:v>9.0999999999999998E-2</c:v>
                </c:pt>
                <c:pt idx="10">
                  <c:v>0.106</c:v>
                </c:pt>
                <c:pt idx="1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B1-43D8-98A0-3B40D97A3B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18592847"/>
        <c:axId val="2018581199"/>
      </c:barChart>
      <c:catAx>
        <c:axId val="201859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8581199"/>
        <c:crosses val="autoZero"/>
        <c:auto val="1"/>
        <c:lblAlgn val="ctr"/>
        <c:lblOffset val="100"/>
        <c:noMultiLvlLbl val="0"/>
      </c:catAx>
      <c:valAx>
        <c:axId val="2018581199"/>
        <c:scaling>
          <c:orientation val="minMax"/>
          <c:max val="0.5"/>
        </c:scaling>
        <c:delete val="1"/>
        <c:axPos val="b"/>
        <c:numFmt formatCode="0%" sourceLinked="1"/>
        <c:majorTickMark val="none"/>
        <c:minorTickMark val="none"/>
        <c:tickLblPos val="nextTo"/>
        <c:crossAx val="2018592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'sp 3'!$AE$5</c:f>
              <c:strCache>
                <c:ptCount val="1"/>
                <c:pt idx="0">
                  <c:v>Fikk ikke ansatt noen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3A-4B2B-89E8-3E459129B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'sp 3'!$AD$6:$AD$23</c:f>
              <c:strCache>
                <c:ptCount val="18"/>
                <c:pt idx="0">
                  <c:v>I alt</c:v>
                </c:pt>
                <c:pt idx="1">
                  <c:v>Jordbruk, skogbruk og fiske</c:v>
                </c:pt>
                <c:pt idx="2">
                  <c:v>Eiendomsdrift, forretningsmessig og faglig tjenesteyting</c:v>
                </c:pt>
                <c:pt idx="3">
                  <c:v>Personlig tjenesteyting</c:v>
                </c:pt>
                <c:pt idx="4">
                  <c:v>Informasjon og kommunikasjon</c:v>
                </c:pt>
                <c:pt idx="5">
                  <c:v>Industri, samlet</c:v>
                </c:pt>
                <c:pt idx="6">
                  <c:v>Prod. av maskiner og utstyr</c:v>
                </c:pt>
                <c:pt idx="7">
                  <c:v>Offentlig forvaltning</c:v>
                </c:pt>
                <c:pt idx="8">
                  <c:v>Varehandel, motorvognreparasjoner</c:v>
                </c:pt>
                <c:pt idx="9">
                  <c:v>Elektrisitet, vann og renovasjon</c:v>
                </c:pt>
                <c:pt idx="10">
                  <c:v>Nærings- og nytelsemidler</c:v>
                </c:pt>
                <c:pt idx="11">
                  <c:v>Undervisning</c:v>
                </c:pt>
                <c:pt idx="12">
                  <c:v>Transport og lagring</c:v>
                </c:pt>
                <c:pt idx="13">
                  <c:v>Prod. av metallvarer</c:v>
                </c:pt>
                <c:pt idx="14">
                  <c:v>Overnattings- og serveringsvirksomhet</c:v>
                </c:pt>
                <c:pt idx="15">
                  <c:v>Bygge- og anleggsvirksomhet</c:v>
                </c:pt>
                <c:pt idx="16">
                  <c:v>Prod. av annen industri</c:v>
                </c:pt>
                <c:pt idx="17">
                  <c:v>Helse- og sosialtjenester</c:v>
                </c:pt>
              </c:strCache>
            </c:strRef>
          </c:cat>
          <c:val>
            <c:numRef>
              <c:f>'sp 3'!$AE$6:$AE$23</c:f>
              <c:numCache>
                <c:formatCode>0%</c:formatCode>
                <c:ptCount val="18"/>
                <c:pt idx="0">
                  <c:v>0.17</c:v>
                </c:pt>
                <c:pt idx="1">
                  <c:v>6.3E-2</c:v>
                </c:pt>
                <c:pt idx="2">
                  <c:v>6.9000000000000006E-2</c:v>
                </c:pt>
                <c:pt idx="3">
                  <c:v>0.14599999999999999</c:v>
                </c:pt>
                <c:pt idx="4">
                  <c:v>0.154</c:v>
                </c:pt>
                <c:pt idx="5">
                  <c:v>0.155</c:v>
                </c:pt>
                <c:pt idx="6">
                  <c:v>0.125</c:v>
                </c:pt>
                <c:pt idx="7">
                  <c:v>0.154</c:v>
                </c:pt>
                <c:pt idx="8">
                  <c:v>9.6000000000000002E-2</c:v>
                </c:pt>
                <c:pt idx="9">
                  <c:v>0.2</c:v>
                </c:pt>
                <c:pt idx="10">
                  <c:v>0.154</c:v>
                </c:pt>
                <c:pt idx="11">
                  <c:v>0.111</c:v>
                </c:pt>
                <c:pt idx="12">
                  <c:v>0.19600000000000001</c:v>
                </c:pt>
                <c:pt idx="13">
                  <c:v>0</c:v>
                </c:pt>
                <c:pt idx="14">
                  <c:v>0.16700000000000001</c:v>
                </c:pt>
                <c:pt idx="15">
                  <c:v>0.151</c:v>
                </c:pt>
                <c:pt idx="16">
                  <c:v>0.2</c:v>
                </c:pt>
                <c:pt idx="17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A-4B2B-89E8-3E459129BC19}"/>
            </c:ext>
          </c:extLst>
        </c:ser>
        <c:ser>
          <c:idx val="1"/>
          <c:order val="1"/>
          <c:tx>
            <c:strRef>
              <c:f>'sp 3'!$AF$5</c:f>
              <c:strCache>
                <c:ptCount val="1"/>
                <c:pt idx="0">
                  <c:v> Ansatt noen med lavere eller annen formell kompetanse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'sp 3'!$AD$6:$AD$23</c:f>
              <c:strCache>
                <c:ptCount val="18"/>
                <c:pt idx="0">
                  <c:v>I alt</c:v>
                </c:pt>
                <c:pt idx="1">
                  <c:v>Jordbruk, skogbruk og fiske</c:v>
                </c:pt>
                <c:pt idx="2">
                  <c:v>Eiendomsdrift, forretningsmessig og faglig tjenesteyting</c:v>
                </c:pt>
                <c:pt idx="3">
                  <c:v>Personlig tjenesteyting</c:v>
                </c:pt>
                <c:pt idx="4">
                  <c:v>Informasjon og kommunikasjon</c:v>
                </c:pt>
                <c:pt idx="5">
                  <c:v>Industri, samlet</c:v>
                </c:pt>
                <c:pt idx="6">
                  <c:v>Prod. av maskiner og utstyr</c:v>
                </c:pt>
                <c:pt idx="7">
                  <c:v>Offentlig forvaltning</c:v>
                </c:pt>
                <c:pt idx="8">
                  <c:v>Varehandel, motorvognreparasjoner</c:v>
                </c:pt>
                <c:pt idx="9">
                  <c:v>Elektrisitet, vann og renovasjon</c:v>
                </c:pt>
                <c:pt idx="10">
                  <c:v>Nærings- og nytelsemidler</c:v>
                </c:pt>
                <c:pt idx="11">
                  <c:v>Undervisning</c:v>
                </c:pt>
                <c:pt idx="12">
                  <c:v>Transport og lagring</c:v>
                </c:pt>
                <c:pt idx="13">
                  <c:v>Prod. av metallvarer</c:v>
                </c:pt>
                <c:pt idx="14">
                  <c:v>Overnattings- og serveringsvirksomhet</c:v>
                </c:pt>
                <c:pt idx="15">
                  <c:v>Bygge- og anleggsvirksomhet</c:v>
                </c:pt>
                <c:pt idx="16">
                  <c:v>Prod. av annen industri</c:v>
                </c:pt>
                <c:pt idx="17">
                  <c:v>Helse- og sosialtjenester</c:v>
                </c:pt>
              </c:strCache>
            </c:strRef>
          </c:cat>
          <c:val>
            <c:numRef>
              <c:f>'sp 3'!$AF$6:$AF$23</c:f>
              <c:numCache>
                <c:formatCode>0%</c:formatCode>
                <c:ptCount val="18"/>
                <c:pt idx="0">
                  <c:v>0.14000000000000001</c:v>
                </c:pt>
                <c:pt idx="1">
                  <c:v>6.3E-2</c:v>
                </c:pt>
                <c:pt idx="2">
                  <c:v>9.1999999999999998E-2</c:v>
                </c:pt>
                <c:pt idx="3">
                  <c:v>6.3E-2</c:v>
                </c:pt>
                <c:pt idx="4">
                  <c:v>7.6999999999999999E-2</c:v>
                </c:pt>
                <c:pt idx="5">
                  <c:v>0.11799999999999999</c:v>
                </c:pt>
                <c:pt idx="6">
                  <c:v>0.125</c:v>
                </c:pt>
                <c:pt idx="7">
                  <c:v>0.10299999999999999</c:v>
                </c:pt>
                <c:pt idx="8">
                  <c:v>0.16400000000000001</c:v>
                </c:pt>
                <c:pt idx="9">
                  <c:v>0.1</c:v>
                </c:pt>
                <c:pt idx="10">
                  <c:v>0.154</c:v>
                </c:pt>
                <c:pt idx="11">
                  <c:v>0.2</c:v>
                </c:pt>
                <c:pt idx="12">
                  <c:v>0.13</c:v>
                </c:pt>
                <c:pt idx="13">
                  <c:v>0.33300000000000002</c:v>
                </c:pt>
                <c:pt idx="14">
                  <c:v>0.16700000000000001</c:v>
                </c:pt>
                <c:pt idx="15">
                  <c:v>0.186</c:v>
                </c:pt>
                <c:pt idx="16">
                  <c:v>0.2</c:v>
                </c:pt>
                <c:pt idx="17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A-4B2B-89E8-3E459129BC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19923551"/>
        <c:axId val="1719907743"/>
      </c:barChart>
      <c:catAx>
        <c:axId val="171992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19907743"/>
        <c:crosses val="autoZero"/>
        <c:auto val="1"/>
        <c:lblAlgn val="ctr"/>
        <c:lblOffset val="100"/>
        <c:noMultiLvlLbl val="0"/>
      </c:catAx>
      <c:valAx>
        <c:axId val="171990774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19923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04968552"/>
        <c:axId val="404969208"/>
      </c:barChart>
      <c:catAx>
        <c:axId val="404968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04969208"/>
        <c:crosses val="autoZero"/>
        <c:auto val="1"/>
        <c:lblAlgn val="ctr"/>
        <c:lblOffset val="100"/>
        <c:noMultiLvlLbl val="0"/>
      </c:catAx>
      <c:valAx>
        <c:axId val="404969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968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'TROMS og FINNMARK'!$C$17</c:f>
              <c:strCache>
                <c:ptCount val="1"/>
                <c:pt idx="0">
                  <c:v>12 Troms og Finnmark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'TROMS og FINNMARK'!$B$18:$B$32</c:f>
              <c:strCache>
                <c:ptCount val="15"/>
                <c:pt idx="0">
                  <c:v>Prod. av metallvarer</c:v>
                </c:pt>
                <c:pt idx="1">
                  <c:v>Elektrisitet, vann og renovasjon</c:v>
                </c:pt>
                <c:pt idx="2">
                  <c:v>Informasjon og kommunikasjon</c:v>
                </c:pt>
                <c:pt idx="3">
                  <c:v>Prod. av maskiner og utstyr</c:v>
                </c:pt>
                <c:pt idx="4">
                  <c:v>Jordbruk, skogbruk og fiske</c:v>
                </c:pt>
                <c:pt idx="5">
                  <c:v>Nærings- og nytelsemidler</c:v>
                </c:pt>
                <c:pt idx="6">
                  <c:v>Offentlig forvaltning</c:v>
                </c:pt>
                <c:pt idx="7">
                  <c:v>Personlig tjenesteyting</c:v>
                </c:pt>
                <c:pt idx="8">
                  <c:v>Undervisning</c:v>
                </c:pt>
                <c:pt idx="9">
                  <c:v>Transport og lagring</c:v>
                </c:pt>
                <c:pt idx="10">
                  <c:v>Overnattings- og serveringsvirksomhet</c:v>
                </c:pt>
                <c:pt idx="11">
                  <c:v>Varehandel, motorvognreparasjoner</c:v>
                </c:pt>
                <c:pt idx="12">
                  <c:v>Eiendomsdrift, forretningsmessig og faglig tjenesteyting</c:v>
                </c:pt>
                <c:pt idx="13">
                  <c:v>Bygge- og anleggsvirksomhet</c:v>
                </c:pt>
                <c:pt idx="14">
                  <c:v>Helse- og sosialtjeneste</c:v>
                </c:pt>
              </c:strCache>
            </c:strRef>
          </c:cat>
          <c:val>
            <c:numRef>
              <c:f>'TROMS og FINNMARK'!$C$18:$C$32</c:f>
              <c:numCache>
                <c:formatCode>General</c:formatCode>
                <c:ptCount val="15"/>
                <c:pt idx="0">
                  <c:v>17</c:v>
                </c:pt>
                <c:pt idx="1">
                  <c:v>29</c:v>
                </c:pt>
                <c:pt idx="2">
                  <c:v>43</c:v>
                </c:pt>
                <c:pt idx="3">
                  <c:v>46</c:v>
                </c:pt>
                <c:pt idx="4">
                  <c:v>68</c:v>
                </c:pt>
                <c:pt idx="5">
                  <c:v>76</c:v>
                </c:pt>
                <c:pt idx="6">
                  <c:v>89</c:v>
                </c:pt>
                <c:pt idx="7">
                  <c:v>117</c:v>
                </c:pt>
                <c:pt idx="8">
                  <c:v>146</c:v>
                </c:pt>
                <c:pt idx="9">
                  <c:v>243</c:v>
                </c:pt>
                <c:pt idx="10">
                  <c:v>392</c:v>
                </c:pt>
                <c:pt idx="11">
                  <c:v>412</c:v>
                </c:pt>
                <c:pt idx="12">
                  <c:v>464</c:v>
                </c:pt>
                <c:pt idx="13">
                  <c:v>766</c:v>
                </c:pt>
                <c:pt idx="14">
                  <c:v>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4-46C4-80C0-86ECC72093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2527631"/>
        <c:axId val="382534703"/>
      </c:barChart>
      <c:catAx>
        <c:axId val="382527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2534703"/>
        <c:crosses val="autoZero"/>
        <c:auto val="1"/>
        <c:lblAlgn val="ctr"/>
        <c:lblOffset val="100"/>
        <c:noMultiLvlLbl val="0"/>
      </c:catAx>
      <c:valAx>
        <c:axId val="3825347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2527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'Ark2'!$A$268:$A$284</c:f>
              <c:strCache>
                <c:ptCount val="17"/>
                <c:pt idx="0">
                  <c:v>Vernepleiere</c:v>
                </c:pt>
                <c:pt idx="1">
                  <c:v>Andre håndverkere</c:v>
                </c:pt>
                <c:pt idx="2">
                  <c:v>Grunnskolelærere</c:v>
                </c:pt>
                <c:pt idx="3">
                  <c:v>Rørleggere og VVS-montører</c:v>
                </c:pt>
                <c:pt idx="4">
                  <c:v>Legespesialister</c:v>
                </c:pt>
                <c:pt idx="5">
                  <c:v>Betongarbeidere</c:v>
                </c:pt>
                <c:pt idx="6">
                  <c:v>Servitører</c:v>
                </c:pt>
                <c:pt idx="7">
                  <c:v>Gatekjøkken- og kafémedarbeidere mv.</c:v>
                </c:pt>
                <c:pt idx="8">
                  <c:v>Telefon- og nettselgere</c:v>
                </c:pt>
                <c:pt idx="9">
                  <c:v>Andre salgsmedarbeidere</c:v>
                </c:pt>
                <c:pt idx="10">
                  <c:v>Butikkmedarbeidere</c:v>
                </c:pt>
                <c:pt idx="11">
                  <c:v>Andre personlige tjenesteytere</c:v>
                </c:pt>
                <c:pt idx="12">
                  <c:v>Kokker</c:v>
                </c:pt>
                <c:pt idx="13">
                  <c:v>Andre helseyrker</c:v>
                </c:pt>
                <c:pt idx="14">
                  <c:v>Helsefagarbeidere</c:v>
                </c:pt>
                <c:pt idx="15">
                  <c:v>Tømrere og snekkere</c:v>
                </c:pt>
                <c:pt idx="16">
                  <c:v>Sykepleiere</c:v>
                </c:pt>
              </c:strCache>
            </c:strRef>
          </c:cat>
          <c:val>
            <c:numRef>
              <c:f>'Ark2'!$B$268:$B$284</c:f>
              <c:numCache>
                <c:formatCode>General</c:formatCode>
                <c:ptCount val="17"/>
                <c:pt idx="0">
                  <c:v>50</c:v>
                </c:pt>
                <c:pt idx="1">
                  <c:v>54</c:v>
                </c:pt>
                <c:pt idx="2">
                  <c:v>62</c:v>
                </c:pt>
                <c:pt idx="3">
                  <c:v>65</c:v>
                </c:pt>
                <c:pt idx="4">
                  <c:v>66</c:v>
                </c:pt>
                <c:pt idx="5">
                  <c:v>67</c:v>
                </c:pt>
                <c:pt idx="6">
                  <c:v>79</c:v>
                </c:pt>
                <c:pt idx="7">
                  <c:v>82</c:v>
                </c:pt>
                <c:pt idx="8">
                  <c:v>84</c:v>
                </c:pt>
                <c:pt idx="9">
                  <c:v>111</c:v>
                </c:pt>
                <c:pt idx="10">
                  <c:v>115</c:v>
                </c:pt>
                <c:pt idx="11">
                  <c:v>137</c:v>
                </c:pt>
                <c:pt idx="12">
                  <c:v>139</c:v>
                </c:pt>
                <c:pt idx="13">
                  <c:v>158</c:v>
                </c:pt>
                <c:pt idx="14">
                  <c:v>205</c:v>
                </c:pt>
                <c:pt idx="15">
                  <c:v>242</c:v>
                </c:pt>
                <c:pt idx="16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F-4D39-99B0-522A94A593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15529839"/>
        <c:axId val="1215530671"/>
      </c:barChart>
      <c:catAx>
        <c:axId val="121552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15530671"/>
        <c:crosses val="autoZero"/>
        <c:auto val="1"/>
        <c:lblAlgn val="ctr"/>
        <c:lblOffset val="100"/>
        <c:noMultiLvlLbl val="0"/>
      </c:catAx>
      <c:valAx>
        <c:axId val="12155306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552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23.06.2022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i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71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bedriften som svarer at de hadde hatt rekrutteringsproblemer ble spurt om å oppgi hvor mange stillinger og personer det gjaldt, og innenfor hvilke yrker.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130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Svært stor mangel på arbeidskraft 1.kvartal gir en </a:t>
            </a:r>
            <a:r>
              <a:rPr lang="nn-NO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beregnet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mangel på 3992 </a:t>
            </a:r>
            <a:r>
              <a:rPr lang="nn-NO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personer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 2022.</a:t>
            </a:r>
          </a:p>
          <a:p>
            <a:endParaRPr lang="nn-NO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 Troms og Finnmark</a:t>
            </a:r>
            <a:r>
              <a:rPr lang="nn-NO" dirty="0"/>
              <a:t> 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3992</a:t>
            </a:r>
            <a:r>
              <a:rPr lang="nn-NO" dirty="0"/>
              <a:t> (nedre: 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3272 øvre:4716)</a:t>
            </a:r>
            <a:r>
              <a:rPr lang="nn-NO" dirty="0"/>
              <a:t>  Standard avvik 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387</a:t>
            </a:r>
            <a:r>
              <a:rPr lang="nn-NO" dirty="0"/>
              <a:t> </a:t>
            </a:r>
            <a:endParaRPr lang="nb-NO" dirty="0"/>
          </a:p>
          <a:p>
            <a:r>
              <a:rPr lang="nb-NO" dirty="0"/>
              <a:t>2021:  Estimert mangel 4269	(mye større konfidens intervall)</a:t>
            </a:r>
          </a:p>
          <a:p>
            <a:r>
              <a:rPr lang="nb-NO" dirty="0"/>
              <a:t>Estimert mangel	           95 % nedre	95 % øvre grense	Standard-avvik</a:t>
            </a:r>
          </a:p>
          <a:p>
            <a:r>
              <a:rPr lang="nb-NO" dirty="0"/>
              <a:t>12 Troms og Finnmark	4269	3020	6259	                              786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906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Fordelt på næring er det størst mangel innen helse og sosial, bygg og anlegg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4535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392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18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505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17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spørsmål om kor mange ansatte venter dere å ha om ett år, svarte: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02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Nettoandel er lik Andel som forventer flere ansatte minus de som forventer færre ansatte = nettoandel </a:t>
            </a:r>
          </a:p>
          <a:p>
            <a:r>
              <a:rPr lang="nb-NO" dirty="0"/>
              <a:t>nedre sjikt med 18 %, vest-viken og Rogaland ligger under med 16%. I fjor var nettoandelen i fylket 13% og høyeste for landet 19%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05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79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6871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inkluderes andelen som rapportere at de ikke fikk ansatt noen og de som ansatte noen med lavere eller ingen formell kompetanse. 31% bedriften i troms og finnmark rapporterte problemer med rekrutering de siste 3 månedene, Nordland e like bak med 30% av </a:t>
            </a:r>
            <a:r>
              <a:rPr lang="nb-NO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bedriftan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rapportere rekrutteringsproblemer.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18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95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24" y="2692414"/>
            <a:ext cx="5608156" cy="1813465"/>
          </a:xfrm>
        </p:spPr>
        <p:txBody>
          <a:bodyPr>
            <a:noAutofit/>
          </a:bodyPr>
          <a:lstStyle/>
          <a:p>
            <a:r>
              <a:rPr lang="nb-NO" sz="3200" err="1"/>
              <a:t>NAVs</a:t>
            </a:r>
            <a:r>
              <a:rPr lang="nb-NO" sz="3200"/>
              <a:t> bedriftsundersøkelse 2022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24" y="4093650"/>
            <a:ext cx="4459759" cy="1520411"/>
          </a:xfrm>
        </p:spPr>
        <p:txBody>
          <a:bodyPr>
            <a:normAutofit/>
          </a:bodyPr>
          <a:lstStyle/>
          <a:p>
            <a:r>
              <a:rPr lang="nb-NO"/>
              <a:t>Resultater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5A2625D-B5AC-4892-8A96-6F523EF65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31" y="1038069"/>
            <a:ext cx="6022270" cy="47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8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7C34B4AC-C969-463C-AFD0-4E4A55A124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1033996"/>
              </p:ext>
            </p:extLst>
          </p:nvPr>
        </p:nvGraphicFramePr>
        <p:xfrm>
          <a:off x="377686" y="288235"/>
          <a:ext cx="7921488" cy="619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CD254BAE-F1B0-43EA-BB0F-0863CF6C06B5}"/>
              </a:ext>
            </a:extLst>
          </p:cNvPr>
          <p:cNvSpPr txBox="1"/>
          <p:nvPr/>
        </p:nvSpPr>
        <p:spPr>
          <a:xfrm>
            <a:off x="8608979" y="2414778"/>
            <a:ext cx="3438094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Oslo sliter mest med å finne noen å ansette </a:t>
            </a:r>
          </a:p>
          <a:p>
            <a:endParaRPr lang="nb-NO" sz="2400" dirty="0"/>
          </a:p>
          <a:p>
            <a:r>
              <a:rPr lang="nb-NO" sz="2400" dirty="0"/>
              <a:t>Troms og Finnmark ansetter flest med lavere kompetanse</a:t>
            </a:r>
          </a:p>
        </p:txBody>
      </p:sp>
    </p:spTree>
    <p:extLst>
      <p:ext uri="{BB962C8B-B14F-4D97-AF65-F5344CB8AC3E}">
        <p14:creationId xmlns:p14="http://schemas.microsoft.com/office/powerpoint/2010/main" val="7480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B0B43D-34D4-41E4-A805-EE44C7FB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2" y="-92635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Helse- og sosialtjenester sliter mest med rekruttering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5D1EC88-0DB5-4104-B5FE-56BAC6568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025973"/>
              </p:ext>
            </p:extLst>
          </p:nvPr>
        </p:nvGraphicFramePr>
        <p:xfrm>
          <a:off x="573932" y="979446"/>
          <a:ext cx="10779868" cy="519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726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C193A1-EF56-4E9D-B4A8-1F13D54E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7038"/>
            <a:ext cx="10515600" cy="1072080"/>
          </a:xfrm>
        </p:spPr>
        <p:txBody>
          <a:bodyPr/>
          <a:lstStyle/>
          <a:p>
            <a:pPr algn="ctr"/>
            <a:r>
              <a:rPr lang="nb-NO" dirty="0"/>
              <a:t>Estimert mangel på arbeidskraft</a:t>
            </a:r>
          </a:p>
        </p:txBody>
      </p:sp>
    </p:spTree>
    <p:extLst>
      <p:ext uri="{BB962C8B-B14F-4D97-AF65-F5344CB8AC3E}">
        <p14:creationId xmlns:p14="http://schemas.microsoft.com/office/powerpoint/2010/main" val="3249801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3C13CEB1-EE4E-40F7-9EB6-07303C5D1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04" r="4942"/>
          <a:stretch/>
        </p:blipFill>
        <p:spPr>
          <a:xfrm>
            <a:off x="321878" y="891811"/>
            <a:ext cx="2091539" cy="286789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7718F14-34EB-478B-B411-93A895244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5" y="3825812"/>
            <a:ext cx="6639994" cy="230228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C1BDBF2-9869-4AF8-B330-8E5F648F6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963" y="-15308"/>
            <a:ext cx="5107950" cy="34079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49C8578-6889-46C9-BC74-2BF68F10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98" y="259959"/>
            <a:ext cx="5537614" cy="1263704"/>
          </a:xfrm>
        </p:spPr>
        <p:txBody>
          <a:bodyPr>
            <a:normAutofit/>
          </a:bodyPr>
          <a:lstStyle/>
          <a:p>
            <a:pPr algn="ctr"/>
            <a:r>
              <a:rPr lang="nb-NO" sz="3600" b="1" dirty="0">
                <a:solidFill>
                  <a:schemeClr val="tx1"/>
                </a:solidFill>
              </a:rPr>
              <a:t>Bedriftene i Troms og Finnmark kunne ansatt</a:t>
            </a:r>
            <a:endParaRPr lang="nb-NO" sz="36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2500BD-D555-459A-BF05-E7DD40F2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87" y="6440774"/>
            <a:ext cx="2241030" cy="2748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b-NO" sz="900"/>
              <a:t>Kilde: </a:t>
            </a:r>
            <a:r>
              <a:rPr lang="nb-NO" sz="900" err="1"/>
              <a:t>NAVs</a:t>
            </a:r>
            <a:r>
              <a:rPr lang="nb-NO" sz="900"/>
              <a:t> bedriftsundersøkelser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23D54CC8-E618-44E5-B80B-3D8A339CAA87}"/>
              </a:ext>
            </a:extLst>
          </p:cNvPr>
          <p:cNvSpPr txBox="1">
            <a:spLocks/>
          </p:cNvSpPr>
          <p:nvPr/>
        </p:nvSpPr>
        <p:spPr>
          <a:xfrm>
            <a:off x="7121712" y="4367057"/>
            <a:ext cx="5029201" cy="147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3600" b="1" dirty="0">
                <a:solidFill>
                  <a:schemeClr val="tx1"/>
                </a:solidFill>
              </a:rPr>
              <a:t>flere i 2022 om de fikk tak i personer med </a:t>
            </a:r>
          </a:p>
          <a:p>
            <a:pPr algn="ctr"/>
            <a:r>
              <a:rPr lang="nb-NO" sz="3600" b="1" dirty="0">
                <a:solidFill>
                  <a:schemeClr val="tx1"/>
                </a:solidFill>
              </a:rPr>
              <a:t>riktig kompetanse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110C433-87D4-41A7-91C0-B2D1E57125FE}"/>
              </a:ext>
            </a:extLst>
          </p:cNvPr>
          <p:cNvSpPr txBox="1">
            <a:spLocks/>
          </p:cNvSpPr>
          <p:nvPr/>
        </p:nvSpPr>
        <p:spPr>
          <a:xfrm>
            <a:off x="4020922" y="2041604"/>
            <a:ext cx="2390931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5400" b="1" dirty="0"/>
              <a:t>3992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B43397B-307C-4C60-B39B-5612EE7C345B}"/>
              </a:ext>
            </a:extLst>
          </p:cNvPr>
          <p:cNvSpPr/>
          <p:nvPr/>
        </p:nvSpPr>
        <p:spPr>
          <a:xfrm>
            <a:off x="4020922" y="1447792"/>
            <a:ext cx="2390931" cy="230228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C847CD-2736-4190-91D9-1E3F53B2E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722DC77C-94DC-4659-AE96-E93B9997B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109547"/>
              </p:ext>
            </p:extLst>
          </p:nvPr>
        </p:nvGraphicFramePr>
        <p:xfrm>
          <a:off x="838199" y="1197754"/>
          <a:ext cx="11123952" cy="549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21FE1783-C24F-4177-B5EA-47F74038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5130"/>
            <a:ext cx="10831643" cy="1072080"/>
          </a:xfrm>
        </p:spPr>
        <p:txBody>
          <a:bodyPr/>
          <a:lstStyle/>
          <a:p>
            <a:r>
              <a:rPr lang="nb-NO"/>
              <a:t>Størst mangel på arbeidskraft innen helse- og sosial </a:t>
            </a:r>
            <a:br>
              <a:rPr lang="nb-NO"/>
            </a:br>
            <a:r>
              <a:rPr lang="nb-NO"/>
              <a:t>og bygge- og anleggsvirksomhet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4EF28D3-F49B-4709-9A17-048115F65F05}"/>
              </a:ext>
            </a:extLst>
          </p:cNvPr>
          <p:cNvSpPr txBox="1"/>
          <p:nvPr/>
        </p:nvSpPr>
        <p:spPr>
          <a:xfrm>
            <a:off x="9173981" y="4193488"/>
            <a:ext cx="2326911" cy="26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Estimert mangel på arbeidskraft fordelt på næringer. Næringer med mangel 17 eller mer</a:t>
            </a:r>
            <a:r>
              <a:rPr lang="nb-NO" sz="1100">
                <a:latin typeface="Arial" panose="020B0604020202020204" pitchFamily="34" charset="0"/>
                <a:ea typeface="Calibri" panose="020F0502020204030204" pitchFamily="34" charset="0"/>
              </a:rPr>
              <a:t>. Troms og Finnmark</a:t>
            </a:r>
            <a:r>
              <a:rPr lang="nb-NO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i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Antall stillinger der bedriften ikke har fått ansatt noen eller bedriften har måttet ansette personer med lavere eller andre kvalifikasjoner enn det ble søkt etter</a:t>
            </a:r>
            <a:endParaRPr lang="nb-NO" sz="11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Kilde: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</a:p>
          <a:p>
            <a:endParaRPr lang="nb-NO" sz="110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50BA32B-2190-439A-A36B-091B72E2B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474779"/>
              </p:ext>
            </p:extLst>
          </p:nvPr>
        </p:nvGraphicFramePr>
        <p:xfrm>
          <a:off x="992029" y="1217210"/>
          <a:ext cx="10046086" cy="544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358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04E198-0450-44DC-9353-CB165251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38" y="859"/>
            <a:ext cx="11155262" cy="1072080"/>
          </a:xfrm>
        </p:spPr>
        <p:txBody>
          <a:bodyPr>
            <a:normAutofit/>
          </a:bodyPr>
          <a:lstStyle/>
          <a:p>
            <a:r>
              <a:rPr lang="nb-NO"/>
              <a:t>Tre av de fem mest etterspurte enkeltyrkene er innen helse</a:t>
            </a:r>
            <a:endParaRPr lang="nb-NO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B5E2190-EB12-4E97-BEBE-75D0CC986A96}"/>
              </a:ext>
            </a:extLst>
          </p:cNvPr>
          <p:cNvSpPr txBox="1"/>
          <p:nvPr/>
        </p:nvSpPr>
        <p:spPr>
          <a:xfrm>
            <a:off x="9497518" y="3491253"/>
            <a:ext cx="1856282" cy="292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Estimert mangel på arbeidskraft fordelt på yrker. Yrker med mangel 50 eller mer. </a:t>
            </a:r>
            <a:r>
              <a:rPr lang="nb-NO" sz="1100">
                <a:latin typeface="Arial" panose="020B0604020202020204" pitchFamily="34" charset="0"/>
                <a:ea typeface="Calibri" panose="020F0502020204030204" pitchFamily="34" charset="0"/>
              </a:rPr>
              <a:t>Troms og Finnmark</a:t>
            </a:r>
            <a:r>
              <a:rPr lang="nb-NO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i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Antall stillinger der bedriften ikke har fått ansatt noen eller bedriften har måttet ansette personer med lavere eller andre kvalifikasjoner enn det ble søkt etter</a:t>
            </a:r>
            <a:endParaRPr lang="nb-NO" sz="11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Kilde: </a:t>
            </a:r>
            <a:r>
              <a:rPr lang="nb-NO" sz="11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</a:p>
          <a:p>
            <a:endParaRPr lang="nb-NO" sz="1100"/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1AE5980D-B57F-48D9-A26E-6573E0911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060764"/>
              </p:ext>
            </p:extLst>
          </p:nvPr>
        </p:nvGraphicFramePr>
        <p:xfrm>
          <a:off x="293914" y="1035535"/>
          <a:ext cx="10969399" cy="534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230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53196C-8DCB-4A82-A1F0-95D9C54B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2080"/>
          </a:xfrm>
        </p:spPr>
        <p:txBody>
          <a:bodyPr>
            <a:normAutofit/>
          </a:bodyPr>
          <a:lstStyle/>
          <a:p>
            <a:r>
              <a:rPr lang="nb-NO"/>
              <a:t>Yrker med rekrutteringsproblemer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E7C3F0-1AD2-4D3C-95C8-F80FE3B57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895"/>
            <a:ext cx="10515600" cy="535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 dirty="0">
                <a:latin typeface="Arial"/>
                <a:cs typeface="Arial"/>
              </a:rPr>
              <a:t>I alt 71 yrker har rekrutteringsbehov på 25 medarbeidere eller mer</a:t>
            </a:r>
            <a:r>
              <a:rPr lang="nb-NO" sz="1400" dirty="0">
                <a:latin typeface="Arial"/>
                <a:cs typeface="Arial"/>
              </a:rPr>
              <a:t> (avrundet til nærmeste 25)</a:t>
            </a:r>
            <a:endParaRPr lang="nb-NO" sz="2000" dirty="0">
              <a:latin typeface="Arial"/>
              <a:cs typeface="Arial"/>
            </a:endParaRPr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B3B6234E-9B2B-464B-B0E9-DAFE42456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803687"/>
              </p:ext>
            </p:extLst>
          </p:nvPr>
        </p:nvGraphicFramePr>
        <p:xfrm>
          <a:off x="700088" y="964746"/>
          <a:ext cx="10653712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652973" imgH="5272914" progId="Excel.Sheet.12">
                  <p:embed/>
                </p:oleObj>
              </mc:Choice>
              <mc:Fallback>
                <p:oleObj name="Worksheet" r:id="rId3" imgW="10652973" imgH="5272914" progId="Excel.Sheet.12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B3B6234E-9B2B-464B-B0E9-DAFE424563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088" y="964746"/>
                        <a:ext cx="10653712" cy="527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48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7029F6-D2C0-4CDB-CE1E-358831AF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/>
              <a:t>Yrker med rekrutteringsproblemer</a:t>
            </a:r>
            <a:br>
              <a:rPr lang="nb-NO" dirty="0"/>
            </a:br>
            <a:r>
              <a:rPr lang="nb-NO"/>
              <a:t> forts.</a:t>
            </a:r>
            <a:endParaRPr lang="nb-NO" dirty="0"/>
          </a:p>
        </p:txBody>
      </p:sp>
      <p:pic>
        <p:nvPicPr>
          <p:cNvPr id="8" name="Bilde 8" descr="Et bilde som inneholder bord&#10;&#10;Automatisk generert beskrivelse">
            <a:extLst>
              <a:ext uri="{FF2B5EF4-FFF2-40B4-BE49-F238E27FC236}">
                <a16:creationId xmlns:a16="http://schemas.microsoft.com/office/drawing/2014/main" id="{4576E551-F3EA-B71B-70CF-DCF2A2AED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141" y="1952067"/>
            <a:ext cx="10515600" cy="1857277"/>
          </a:xfrm>
        </p:spPr>
      </p:pic>
    </p:spTree>
    <p:extLst>
      <p:ext uri="{BB962C8B-B14F-4D97-AF65-F5344CB8AC3E}">
        <p14:creationId xmlns:p14="http://schemas.microsoft.com/office/powerpoint/2010/main" val="180295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26934D-2FFD-428B-B31B-AA0D3B1A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BFB389-9FCA-4898-A4B1-51645F283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Svært mange virksomheter har planer om å øke bemanningen</a:t>
            </a:r>
          </a:p>
          <a:p>
            <a:endParaRPr lang="nb-NO" dirty="0"/>
          </a:p>
          <a:p>
            <a:r>
              <a:rPr lang="nb-NO" dirty="0"/>
              <a:t>Svært få arbeidssøkere</a:t>
            </a:r>
          </a:p>
          <a:p>
            <a:endParaRPr lang="nb-NO" dirty="0"/>
          </a:p>
          <a:p>
            <a:r>
              <a:rPr lang="nb-NO" dirty="0"/>
              <a:t>Betydelig mangel på arbeidskraft</a:t>
            </a:r>
          </a:p>
          <a:p>
            <a:endParaRPr lang="nb-NO" dirty="0"/>
          </a:p>
          <a:p>
            <a:r>
              <a:rPr lang="nb-NO" dirty="0"/>
              <a:t>Problem for virksomhetene – mulighet for de som står utenfor?</a:t>
            </a:r>
          </a:p>
        </p:txBody>
      </p:sp>
    </p:spTree>
    <p:extLst>
      <p:ext uri="{BB962C8B-B14F-4D97-AF65-F5344CB8AC3E}">
        <p14:creationId xmlns:p14="http://schemas.microsoft.com/office/powerpoint/2010/main" val="205076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45432BE-F5F3-ADF5-4784-37C3B590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/>
          <a:lstStyle/>
          <a:p>
            <a:r>
              <a:rPr lang="en-US" dirty="0"/>
              <a:t>NAVs </a:t>
            </a:r>
            <a:r>
              <a:rPr lang="en-US" dirty="0" err="1"/>
              <a:t>bedriftsundersøkelse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B1B20A-912F-8BA8-0FC9-E677092F1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 sz="2400" dirty="0"/>
              <a:t>Årlig undersøkelse som kartlegger etterspørselssiden av arbeidsmarkedet</a:t>
            </a:r>
          </a:p>
          <a:p>
            <a:endParaRPr lang="nb-NO" sz="2400" dirty="0"/>
          </a:p>
          <a:p>
            <a:r>
              <a:rPr lang="nb-NO" sz="2400" dirty="0"/>
              <a:t>11 000 offentlige og private virksomheter</a:t>
            </a:r>
          </a:p>
          <a:p>
            <a:endParaRPr lang="nb-NO" sz="2400" dirty="0"/>
          </a:p>
          <a:p>
            <a:r>
              <a:rPr lang="nb-NO" sz="2400" dirty="0"/>
              <a:t>792 bedrifter besvarte undersøkelsen i Troms og Finnmark</a:t>
            </a:r>
          </a:p>
          <a:p>
            <a:endParaRPr lang="en-US" sz="2600" dirty="0"/>
          </a:p>
        </p:txBody>
      </p:sp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E73BF540-BFF4-4ECF-8D2E-F0379F49A4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5277" r="-1" b="-1"/>
          <a:stretch/>
        </p:blipFill>
        <p:spPr>
          <a:xfrm>
            <a:off x="6342888" y="1825625"/>
            <a:ext cx="5181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335531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627E62-B9BA-4337-896C-2A9E5F21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/>
              <a:t>Hva får vi svar på gjennom bedriftsundersøkelsen?</a:t>
            </a:r>
            <a:br>
              <a:rPr lang="nb-NO"/>
            </a:br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800A509-6087-4004-B982-388C17A49A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20940" r="-2" b="11751"/>
          <a:stretch/>
        </p:blipFill>
        <p:spPr>
          <a:xfrm>
            <a:off x="838200" y="1825625"/>
            <a:ext cx="5181600" cy="4351338"/>
          </a:xfr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FDDCB5-119E-4F38-974F-C944B839D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 sz="2600" dirty="0"/>
              <a:t>Virksomhetens forventninger til sysselsettingsutvikling de neste 12 månedene</a:t>
            </a:r>
          </a:p>
          <a:p>
            <a:endParaRPr lang="nb-NO" sz="2600" dirty="0"/>
          </a:p>
          <a:p>
            <a:r>
              <a:rPr lang="nb-NO" sz="2600" dirty="0"/>
              <a:t>Andelen virksomheter som har hatt rekrutteringsproblemer</a:t>
            </a:r>
          </a:p>
          <a:p>
            <a:endParaRPr lang="nb-NO" sz="2600" dirty="0"/>
          </a:p>
          <a:p>
            <a:r>
              <a:rPr lang="nb-NO" sz="2600" dirty="0"/>
              <a:t>Den estimerte mangelen på arbeidskraft</a:t>
            </a:r>
          </a:p>
        </p:txBody>
      </p:sp>
    </p:spTree>
    <p:extLst>
      <p:ext uri="{BB962C8B-B14F-4D97-AF65-F5344CB8AC3E}">
        <p14:creationId xmlns:p14="http://schemas.microsoft.com/office/powerpoint/2010/main" val="402102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772CB-A90E-474A-9D4C-DE2D82DE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8" y="2356920"/>
            <a:ext cx="10515600" cy="1072080"/>
          </a:xfrm>
        </p:spPr>
        <p:txBody>
          <a:bodyPr/>
          <a:lstStyle/>
          <a:p>
            <a:pPr algn="ctr"/>
            <a:r>
              <a:rPr lang="nb-NO" dirty="0"/>
              <a:t>Sysselsettingsforventninger</a:t>
            </a:r>
          </a:p>
        </p:txBody>
      </p:sp>
    </p:spTree>
    <p:extLst>
      <p:ext uri="{BB962C8B-B14F-4D97-AF65-F5344CB8AC3E}">
        <p14:creationId xmlns:p14="http://schemas.microsoft.com/office/powerpoint/2010/main" val="37171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8B90A55B-33AD-428D-B1C4-CF45FD4D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nb-NO" u="sng" dirty="0" err="1"/>
              <a:t>NAVs</a:t>
            </a:r>
            <a:r>
              <a:rPr lang="nb-NO" u="sng" dirty="0"/>
              <a:t> SYSSELSETTINGSBAROMETER (%)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Hvor mange ansatte venter dere å ha om ett år?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EA7AC53-1A51-4170-8B4F-CD80E5F94C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9167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528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916699-26BC-4236-AE3A-7EC7F067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01" y="923370"/>
            <a:ext cx="10515600" cy="433634"/>
          </a:xfrm>
        </p:spPr>
        <p:txBody>
          <a:bodyPr>
            <a:noAutofit/>
          </a:bodyPr>
          <a:lstStyle/>
          <a:p>
            <a:pPr algn="ctr"/>
            <a:r>
              <a:rPr lang="nb-NO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NAVs</a:t>
            </a:r>
            <a:r>
              <a:rPr lang="nb-NO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sysselsettingsbarometer fordelt på fylker</a:t>
            </a:r>
            <a:br>
              <a:rPr lang="nb-NO" sz="3600" dirty="0"/>
            </a:br>
            <a:br>
              <a:rPr lang="nb-NO" sz="3600" dirty="0"/>
            </a:br>
            <a:endParaRPr lang="nb-NO" sz="3600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50661C2E-A01B-4280-906D-364D5B0E5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792892"/>
              </p:ext>
            </p:extLst>
          </p:nvPr>
        </p:nvGraphicFramePr>
        <p:xfrm>
          <a:off x="527901" y="1574276"/>
          <a:ext cx="10750484" cy="3926720"/>
        </p:xfrm>
        <a:graphic>
          <a:graphicData uri="http://schemas.openxmlformats.org/drawingml/2006/table">
            <a:tbl>
              <a:tblPr firstRow="1" firstCol="1"/>
              <a:tblGrid>
                <a:gridCol w="3715367">
                  <a:extLst>
                    <a:ext uri="{9D8B030D-6E8A-4147-A177-3AD203B41FA5}">
                      <a16:colId xmlns:a16="http://schemas.microsoft.com/office/drawing/2014/main" val="992179531"/>
                    </a:ext>
                  </a:extLst>
                </a:gridCol>
                <a:gridCol w="1444866">
                  <a:extLst>
                    <a:ext uri="{9D8B030D-6E8A-4147-A177-3AD203B41FA5}">
                      <a16:colId xmlns:a16="http://schemas.microsoft.com/office/drawing/2014/main" val="2735172211"/>
                    </a:ext>
                  </a:extLst>
                </a:gridCol>
                <a:gridCol w="1670625">
                  <a:extLst>
                    <a:ext uri="{9D8B030D-6E8A-4147-A177-3AD203B41FA5}">
                      <a16:colId xmlns:a16="http://schemas.microsoft.com/office/drawing/2014/main" val="3537644872"/>
                    </a:ext>
                  </a:extLst>
                </a:gridCol>
                <a:gridCol w="1763079">
                  <a:extLst>
                    <a:ext uri="{9D8B030D-6E8A-4147-A177-3AD203B41FA5}">
                      <a16:colId xmlns:a16="http://schemas.microsoft.com/office/drawing/2014/main" val="507707625"/>
                    </a:ext>
                  </a:extLst>
                </a:gridCol>
                <a:gridCol w="2156547">
                  <a:extLst>
                    <a:ext uri="{9D8B030D-6E8A-4147-A177-3AD203B41FA5}">
                      <a16:colId xmlns:a16="http://schemas.microsoft.com/office/drawing/2014/main" val="902531161"/>
                    </a:ext>
                  </a:extLst>
                </a:gridCol>
              </a:tblGrid>
              <a:tr h="260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Fylke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Nedgang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Uendret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Økning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Nettoandel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2762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Øst-viken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024905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Vest-viken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65742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Oslo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700483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Innlandet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00289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Vestfold og Telemark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825264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Agder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724970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Rogaland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062595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Vestland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774056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Møre og Romsdal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400018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Trøndelag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37661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Nordland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753394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Troms og Finnmark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216481"/>
                  </a:ext>
                </a:extLst>
              </a:tr>
              <a:tr h="26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Landet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60 %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22 %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266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7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DB07B51-9ED0-46F4-911D-FFF38359E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274782"/>
              </p:ext>
            </p:extLst>
          </p:nvPr>
        </p:nvGraphicFramePr>
        <p:xfrm>
          <a:off x="1118795" y="807011"/>
          <a:ext cx="9451360" cy="5843600"/>
        </p:xfrm>
        <a:graphic>
          <a:graphicData uri="http://schemas.openxmlformats.org/drawingml/2006/table">
            <a:tbl>
              <a:tblPr firstRow="1" firstCol="1" bandRow="1"/>
              <a:tblGrid>
                <a:gridCol w="4803766">
                  <a:extLst>
                    <a:ext uri="{9D8B030D-6E8A-4147-A177-3AD203B41FA5}">
                      <a16:colId xmlns:a16="http://schemas.microsoft.com/office/drawing/2014/main" val="1795293668"/>
                    </a:ext>
                  </a:extLst>
                </a:gridCol>
                <a:gridCol w="1215768">
                  <a:extLst>
                    <a:ext uri="{9D8B030D-6E8A-4147-A177-3AD203B41FA5}">
                      <a16:colId xmlns:a16="http://schemas.microsoft.com/office/drawing/2014/main" val="765098777"/>
                    </a:ext>
                  </a:extLst>
                </a:gridCol>
                <a:gridCol w="1000290">
                  <a:extLst>
                    <a:ext uri="{9D8B030D-6E8A-4147-A177-3AD203B41FA5}">
                      <a16:colId xmlns:a16="http://schemas.microsoft.com/office/drawing/2014/main" val="1042898104"/>
                    </a:ext>
                  </a:extLst>
                </a:gridCol>
                <a:gridCol w="1052677">
                  <a:extLst>
                    <a:ext uri="{9D8B030D-6E8A-4147-A177-3AD203B41FA5}">
                      <a16:colId xmlns:a16="http://schemas.microsoft.com/office/drawing/2014/main" val="3557902619"/>
                    </a:ext>
                  </a:extLst>
                </a:gridCol>
                <a:gridCol w="1378859">
                  <a:extLst>
                    <a:ext uri="{9D8B030D-6E8A-4147-A177-3AD203B41FA5}">
                      <a16:colId xmlns:a16="http://schemas.microsoft.com/office/drawing/2014/main" val="1703029599"/>
                    </a:ext>
                  </a:extLst>
                </a:gridCol>
              </a:tblGrid>
              <a:tr h="202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Næring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Nedgang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Samme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Økning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Nettoandel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820760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I alt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8,7 %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64,6 %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26,7 %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3281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Petroleum og kjemiske prod.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967045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Informasjon og kommunikasjon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93388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Prod. av maskiner og utstyr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23672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Overnattings- og serveringsvirksomhet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76948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Bergverksdrift og utvinning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193316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Trevarer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259366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Finansierings- og forsikringsvirksomhet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190191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Prod. av annen industri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54281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Industri, samlet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4816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Bygge- og anleggsvirksomhet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37 %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908568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Eiendomsdrift, forretningsmessig og faglig tjenesteyting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30 %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623931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Helse- og sosialtjeneste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28 %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049397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Elektrisitet, vann og renovasjon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144112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Nærings- og nytelsemidler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887415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Personlig tjenesteyting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518976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Varehandel, motorvognreparasjoner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276260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Offentlig forvaltning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601211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Jordbruk, skogbruk og fiske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33386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 og lagring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094841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Tekstil- og lærvarer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412311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Treforedling og grafisk prod.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071514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Prod. av metallvarer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82152"/>
                  </a:ext>
                </a:extLst>
              </a:tr>
              <a:tr h="202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Undervisning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13 %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-16 %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655" marR="8665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790373"/>
                  </a:ext>
                </a:extLst>
              </a:tr>
            </a:tbl>
          </a:graphicData>
        </a:graphic>
      </p:graphicFrame>
      <p:sp>
        <p:nvSpPr>
          <p:cNvPr id="7" name="Tittel 1">
            <a:extLst>
              <a:ext uri="{FF2B5EF4-FFF2-40B4-BE49-F238E27FC236}">
                <a16:creationId xmlns:a16="http://schemas.microsoft.com/office/drawing/2014/main" id="{1146BCF8-4B56-4C04-BEB8-4AB813DE7331}"/>
              </a:ext>
            </a:extLst>
          </p:cNvPr>
          <p:cNvSpPr txBox="1">
            <a:spLocks/>
          </p:cNvSpPr>
          <p:nvPr/>
        </p:nvSpPr>
        <p:spPr>
          <a:xfrm>
            <a:off x="122548" y="207389"/>
            <a:ext cx="10515600" cy="7050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2800" i="1" dirty="0" err="1">
                <a:latin typeface="Calibri" panose="020F0502020204030204" pitchFamily="34" charset="0"/>
                <a:ea typeface="Calibri" panose="020F0502020204030204" pitchFamily="34" charset="0"/>
              </a:rPr>
              <a:t>NAVs</a:t>
            </a:r>
            <a:r>
              <a:rPr lang="nb-NO" sz="2800" i="1" dirty="0">
                <a:latin typeface="Calibri" panose="020F0502020204030204" pitchFamily="34" charset="0"/>
                <a:ea typeface="Calibri" panose="020F0502020204030204" pitchFamily="34" charset="0"/>
              </a:rPr>
              <a:t> sysselsettingsbarometer fordelt på næringer</a:t>
            </a:r>
            <a:br>
              <a:rPr lang="nb-NO" sz="3600" dirty="0"/>
            </a:br>
            <a:br>
              <a:rPr lang="nb-NO" sz="3600" dirty="0"/>
            </a:b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64647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8DF259-1588-4E94-992C-EB77483B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5481"/>
            <a:ext cx="10515600" cy="1072080"/>
          </a:xfrm>
        </p:spPr>
        <p:txBody>
          <a:bodyPr/>
          <a:lstStyle/>
          <a:p>
            <a:pPr algn="ctr"/>
            <a:r>
              <a:rPr lang="nb-NO" dirty="0"/>
              <a:t>Rekrutteringsproblemer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BD2D29F-36B4-4349-888E-A038A1EDD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96"/>
          <a:stretch/>
        </p:blipFill>
        <p:spPr>
          <a:xfrm>
            <a:off x="1991072" y="3796316"/>
            <a:ext cx="8477250" cy="20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7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2AA59-A5D7-D635-FEAC-B1ACCD3B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en-US"/>
              <a:t>Størst rekrutteringsproblem i Troms og Finnmark og Oslo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F166B2-E169-444C-81B8-C526C94B0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137320"/>
              </p:ext>
            </p:extLst>
          </p:nvPr>
        </p:nvGraphicFramePr>
        <p:xfrm>
          <a:off x="1791511" y="1767259"/>
          <a:ext cx="915210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823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NAVs Bedriftsundersøkelse Nordland" id="{4FD09927-21C6-4582-82E5-3AF5E5A671A4}" vid="{A8A4148F-42A8-4D6E-BB2E-AA04F35463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AV">
    <a:dk1>
      <a:srgbClr val="000000"/>
    </a:dk1>
    <a:lt1>
      <a:srgbClr val="FFFFFF"/>
    </a:lt1>
    <a:dk2>
      <a:srgbClr val="3E3832"/>
    </a:dk2>
    <a:lt2>
      <a:srgbClr val="E9E7E7"/>
    </a:lt2>
    <a:accent1>
      <a:srgbClr val="C30000"/>
    </a:accent1>
    <a:accent2>
      <a:srgbClr val="0067C5"/>
    </a:accent2>
    <a:accent3>
      <a:srgbClr val="A2AD00"/>
    </a:accent3>
    <a:accent4>
      <a:srgbClr val="FF9100"/>
    </a:accent4>
    <a:accent5>
      <a:srgbClr val="06893A"/>
    </a:accent5>
    <a:accent6>
      <a:srgbClr val="634689"/>
    </a:accent6>
    <a:hlink>
      <a:srgbClr val="0067C5"/>
    </a:hlink>
    <a:folHlink>
      <a:srgbClr val="634689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a02336-eae7-4eec-abb8-a24232d93693">
      <Terms xmlns="http://schemas.microsoft.com/office/infopath/2007/PartnerControls"/>
    </lcf76f155ced4ddcb4097134ff3c332f>
    <TaxCatchAll xmlns="77b14c51-acec-4e6a-b9f6-f56afd8b11d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FE62EE477D042848D5D71AB81CA92" ma:contentTypeVersion="16" ma:contentTypeDescription="Create a new document." ma:contentTypeScope="" ma:versionID="68602bd1d63f593a7f9ff0a8ab3f009e">
  <xsd:schema xmlns:xsd="http://www.w3.org/2001/XMLSchema" xmlns:xs="http://www.w3.org/2001/XMLSchema" xmlns:p="http://schemas.microsoft.com/office/2006/metadata/properties" xmlns:ns2="64a02336-eae7-4eec-abb8-a24232d93693" xmlns:ns3="77b14c51-acec-4e6a-b9f6-f56afd8b11d2" targetNamespace="http://schemas.microsoft.com/office/2006/metadata/properties" ma:root="true" ma:fieldsID="ea535dc9cd7a52863ecc9657fd9a8e9c" ns2:_="" ns3:_="">
    <xsd:import namespace="64a02336-eae7-4eec-abb8-a24232d93693"/>
    <xsd:import namespace="77b14c51-acec-4e6a-b9f6-f56afd8b11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02336-eae7-4eec-abb8-a24232d93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28493a-ba9a-494e-af97-f05f01d29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14c51-acec-4e6a-b9f6-f56afd8b11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39eb1e-9090-41b6-b549-942b0a360b0d}" ma:internalName="TaxCatchAll" ma:showField="CatchAllData" ma:web="77b14c51-acec-4e6a-b9f6-f56afd8b11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91905-A811-45D1-A44B-D4999240A5F2}">
  <ds:schemaRefs>
    <ds:schemaRef ds:uri="0451f1ba-f957-4b29-9a9b-3214de782e9c"/>
    <ds:schemaRef ds:uri="7ce2af75-0ddc-4d3c-bec5-fd2e6f7242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A406E3-F76D-4910-BA8D-E26008B2B682}"/>
</file>

<file path=customXml/itemProps3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9310</TotalTime>
  <Words>961</Words>
  <Application>Microsoft Office PowerPoint</Application>
  <PresentationFormat>Widescreen</PresentationFormat>
  <Paragraphs>258</Paragraphs>
  <Slides>18</Slides>
  <Notes>15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</vt:lpstr>
      <vt:lpstr>Office-tema</vt:lpstr>
      <vt:lpstr>Worksheet</vt:lpstr>
      <vt:lpstr>NAVs bedriftsundersøkelse 2022</vt:lpstr>
      <vt:lpstr>NAVs bedriftsundersøkelse</vt:lpstr>
      <vt:lpstr>Hva får vi svar på gjennom bedriftsundersøkelsen? </vt:lpstr>
      <vt:lpstr>Sysselsettingsforventninger</vt:lpstr>
      <vt:lpstr>NAVs SYSSELSETTINGSBAROMETER (%)  Hvor mange ansatte venter dere å ha om ett år?</vt:lpstr>
      <vt:lpstr>NAVs sysselsettingsbarometer fordelt på fylker  </vt:lpstr>
      <vt:lpstr>PowerPoint-presentasjon</vt:lpstr>
      <vt:lpstr>Rekrutteringsproblemer</vt:lpstr>
      <vt:lpstr>Størst rekrutteringsproblem i Troms og Finnmark og Oslo</vt:lpstr>
      <vt:lpstr>PowerPoint-presentasjon</vt:lpstr>
      <vt:lpstr>Helse- og sosialtjenester sliter mest med rekruttering</vt:lpstr>
      <vt:lpstr>Estimert mangel på arbeidskraft</vt:lpstr>
      <vt:lpstr>Bedriftene i Troms og Finnmark kunne ansatt</vt:lpstr>
      <vt:lpstr>Størst mangel på arbeidskraft innen helse- og sosial  og bygge- og anleggsvirksomhet</vt:lpstr>
      <vt:lpstr>Tre av de fem mest etterspurte enkeltyrkene er innen helse</vt:lpstr>
      <vt:lpstr>Yrker med rekrutteringsproblemer </vt:lpstr>
      <vt:lpstr>Yrker med rekrutteringsproblemer  forts.</vt:lpstr>
      <vt:lpstr>Oppsummering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Bedriftsundersøkelsen 2020</dc:title>
  <dc:subject/>
  <dc:creator>Myrbakk, Hilde</dc:creator>
  <cp:keywords/>
  <dc:description/>
  <cp:lastModifiedBy>Gamst-Klaussen, Thor</cp:lastModifiedBy>
  <cp:revision>19</cp:revision>
  <cp:lastPrinted>2020-04-21T11:47:02Z</cp:lastPrinted>
  <dcterms:created xsi:type="dcterms:W3CDTF">2020-09-07T07:03:25Z</dcterms:created>
  <dcterms:modified xsi:type="dcterms:W3CDTF">2022-06-23T08:20:08Z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0x010100195FE62EE477D042848D5D71AB81CA92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2020-09-03T08:24:22Z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8921b105-4ec3-4959-9f7e-a8dd12df04c7</vt:lpwstr>
  </property>
  <property fmtid="{D5CDD505-2E9C-101B-9397-08002B2CF9AE}" pid="9" name="MSIP_Label_d3491420-1ae2-4120-89e6-e6f668f067e2_ContentBits">
    <vt:lpwstr>0</vt:lpwstr>
  </property>
</Properties>
</file>