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2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notesSlides/notesSlide4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notesSlides/notesSlide4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notesSlides/notesSlide47.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15.xml" ContentType="application/vnd.openxmlformats-officedocument.drawingml.chart+xml"/>
  <Override PartName="/ppt/theme/themeOverride14.xml" ContentType="application/vnd.openxmlformats-officedocument.themeOverride+xml"/>
  <Override PartName="/ppt/charts/chart16.xml" ContentType="application/vnd.openxmlformats-officedocument.drawingml.chart+xml"/>
  <Override PartName="/ppt/theme/themeOverride15.xml" ContentType="application/vnd.openxmlformats-officedocument.themeOverride+xml"/>
  <Override PartName="/ppt/notesSlides/notesSlide50.xml" ContentType="application/vnd.openxmlformats-officedocument.presentationml.notesSlide+xml"/>
  <Override PartName="/ppt/charts/chart17.xml" ContentType="application/vnd.openxmlformats-officedocument.drawingml.chart+xml"/>
  <Override PartName="/ppt/theme/themeOverride16.xml" ContentType="application/vnd.openxmlformats-officedocument.themeOverr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1" r:id="rId5"/>
    <p:sldMasterId id="2147483741" r:id="rId6"/>
  </p:sldMasterIdLst>
  <p:notesMasterIdLst>
    <p:notesMasterId r:id="rId69"/>
  </p:notesMasterIdLst>
  <p:sldIdLst>
    <p:sldId id="2147199723" r:id="rId7"/>
    <p:sldId id="2147199697" r:id="rId8"/>
    <p:sldId id="2147199711" r:id="rId9"/>
    <p:sldId id="748" r:id="rId10"/>
    <p:sldId id="2147199707" r:id="rId11"/>
    <p:sldId id="2147199675" r:id="rId12"/>
    <p:sldId id="2147197786" r:id="rId13"/>
    <p:sldId id="749" r:id="rId14"/>
    <p:sldId id="266" r:id="rId15"/>
    <p:sldId id="2147199699" r:id="rId16"/>
    <p:sldId id="2147199683" r:id="rId17"/>
    <p:sldId id="2147199725" r:id="rId18"/>
    <p:sldId id="274" r:id="rId19"/>
    <p:sldId id="2147199659" r:id="rId20"/>
    <p:sldId id="2147199685" r:id="rId21"/>
    <p:sldId id="694" r:id="rId22"/>
    <p:sldId id="2147199717" r:id="rId23"/>
    <p:sldId id="2147199698" r:id="rId24"/>
    <p:sldId id="746" r:id="rId25"/>
    <p:sldId id="2147199671" r:id="rId26"/>
    <p:sldId id="2147199710" r:id="rId27"/>
    <p:sldId id="2147199709" r:id="rId28"/>
    <p:sldId id="2147199688" r:id="rId29"/>
    <p:sldId id="2147199716" r:id="rId30"/>
    <p:sldId id="2147199689" r:id="rId31"/>
    <p:sldId id="259" r:id="rId32"/>
    <p:sldId id="712" r:id="rId33"/>
    <p:sldId id="688" r:id="rId34"/>
    <p:sldId id="2147199650" r:id="rId35"/>
    <p:sldId id="689" r:id="rId36"/>
    <p:sldId id="2147199695" r:id="rId37"/>
    <p:sldId id="2147199718" r:id="rId38"/>
    <p:sldId id="2147199690" r:id="rId39"/>
    <p:sldId id="671" r:id="rId40"/>
    <p:sldId id="2147199626" r:id="rId41"/>
    <p:sldId id="2147199641" r:id="rId42"/>
    <p:sldId id="2147199705" r:id="rId43"/>
    <p:sldId id="2147199719" r:id="rId44"/>
    <p:sldId id="2147199691" r:id="rId45"/>
    <p:sldId id="2147199651" r:id="rId46"/>
    <p:sldId id="697" r:id="rId47"/>
    <p:sldId id="696" r:id="rId48"/>
    <p:sldId id="2147199708" r:id="rId49"/>
    <p:sldId id="2147199720" r:id="rId50"/>
    <p:sldId id="2147199693" r:id="rId51"/>
    <p:sldId id="677" r:id="rId52"/>
    <p:sldId id="2147199713" r:id="rId53"/>
    <p:sldId id="2147199673" r:id="rId54"/>
    <p:sldId id="2147199655" r:id="rId55"/>
    <p:sldId id="592" r:id="rId56"/>
    <p:sldId id="2147199668" r:id="rId57"/>
    <p:sldId id="2147199721" r:id="rId58"/>
    <p:sldId id="562" r:id="rId59"/>
    <p:sldId id="681" r:id="rId60"/>
    <p:sldId id="690" r:id="rId61"/>
    <p:sldId id="2147199656" r:id="rId62"/>
    <p:sldId id="691" r:id="rId63"/>
    <p:sldId id="2147199722" r:id="rId64"/>
    <p:sldId id="3125" r:id="rId65"/>
    <p:sldId id="2147199724" r:id="rId66"/>
    <p:sldId id="2147199706" r:id="rId67"/>
    <p:sldId id="2147199703" r:id="rId6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ADF5B24A-6E37-487B-833B-7980C394DFDE}">
          <p14:sldIdLst>
            <p14:sldId id="2147199723"/>
            <p14:sldId id="2147199697"/>
            <p14:sldId id="2147199711"/>
            <p14:sldId id="748"/>
            <p14:sldId id="2147199707"/>
            <p14:sldId id="2147199675"/>
            <p14:sldId id="2147197786"/>
            <p14:sldId id="749"/>
            <p14:sldId id="266"/>
          </p14:sldIdLst>
        </p14:section>
        <p14:section name="Labour market" id="{43D28688-DA3B-4C99-A72C-038E72869BBA}">
          <p14:sldIdLst>
            <p14:sldId id="2147199699"/>
            <p14:sldId id="2147199683"/>
            <p14:sldId id="2147199725"/>
            <p14:sldId id="274"/>
            <p14:sldId id="2147199659"/>
            <p14:sldId id="2147199685"/>
            <p14:sldId id="694"/>
            <p14:sldId id="2147199717"/>
          </p14:sldIdLst>
        </p14:section>
        <p14:section name="Demographics" id="{CAFF016B-4065-4783-A68F-5DBFAEEA8077}">
          <p14:sldIdLst>
            <p14:sldId id="2147199698"/>
            <p14:sldId id="746"/>
            <p14:sldId id="2147199671"/>
            <p14:sldId id="2147199710"/>
            <p14:sldId id="2147199709"/>
            <p14:sldId id="2147199688"/>
            <p14:sldId id="2147199716"/>
          </p14:sldIdLst>
        </p14:section>
        <p14:section name="User expectations" id="{2ADD3E2C-0E80-425E-937D-02F6005E3102}">
          <p14:sldIdLst>
            <p14:sldId id="2147199689"/>
            <p14:sldId id="259"/>
            <p14:sldId id="712"/>
            <p14:sldId id="688"/>
            <p14:sldId id="2147199650"/>
            <p14:sldId id="689"/>
            <p14:sldId id="2147199695"/>
            <p14:sldId id="2147199718"/>
          </p14:sldIdLst>
        </p14:section>
        <p14:section name="Technology" id="{6CF5FE59-F3A8-4EC9-BDAA-51E636781E3A}">
          <p14:sldIdLst>
            <p14:sldId id="2147199690"/>
            <p14:sldId id="671"/>
            <p14:sldId id="2147199626"/>
            <p14:sldId id="2147199641"/>
            <p14:sldId id="2147199705"/>
            <p14:sldId id="2147199719"/>
          </p14:sldIdLst>
        </p14:section>
        <p14:section name="Living conditions" id="{54634C31-DC7A-4B92-BB1E-FB21458AF658}">
          <p14:sldIdLst>
            <p14:sldId id="2147199691"/>
            <p14:sldId id="2147199651"/>
            <p14:sldId id="697"/>
            <p14:sldId id="696"/>
            <p14:sldId id="2147199708"/>
            <p14:sldId id="2147199720"/>
          </p14:sldIdLst>
        </p14:section>
        <p14:section name="Health" id="{305D9540-7A91-4BEE-8AF6-63DD818DF5B9}">
          <p14:sldIdLst>
            <p14:sldId id="2147199693"/>
            <p14:sldId id="677"/>
            <p14:sldId id="2147199713"/>
            <p14:sldId id="2147199673"/>
            <p14:sldId id="2147199655"/>
            <p14:sldId id="592"/>
            <p14:sldId id="2147199668"/>
            <p14:sldId id="2147199721"/>
          </p14:sldIdLst>
        </p14:section>
        <p14:section name="Political trends" id="{298459AC-FD7C-4C88-8D16-35936D32DD47}">
          <p14:sldIdLst>
            <p14:sldId id="562"/>
            <p14:sldId id="681"/>
            <p14:sldId id="690"/>
            <p14:sldId id="2147199656"/>
            <p14:sldId id="691"/>
            <p14:sldId id="2147199722"/>
          </p14:sldIdLst>
        </p14:section>
        <p14:section name="Competence" id="{2281381E-4422-4BA1-8A5E-1E0925715477}">
          <p14:sldIdLst>
            <p14:sldId id="3125"/>
            <p14:sldId id="2147199724"/>
            <p14:sldId id="2147199706"/>
            <p14:sldId id="214719970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0C510F-1BB1-B98F-6A41-07CD3587F7CB}" name="Lien, Ole Christian" initials="LC" userId="S::ole.christian.lien@nav.no::273202a6-48ae-4110-b993-7f020695e2c7" providerId="AD"/>
  <p188:author id="{F371D610-C817-ED97-577D-44FDE0CCE58F}" name="Ringnes, Ida Frisak" initials="RIF" userId="S::Ida.Frisak.Ringnes@nav.no::b59d8213-1dd3-4463-abd2-23b77ac9626d" providerId="AD"/>
  <p188:author id="{920B082A-2DAD-8BC8-732A-5B971BDED5AF}" name="Nossen, Jon Petter" initials="NJP" userId="S::Jon.Petter.Nossen@nav.no::4276b89b-734f-4e0c-813a-0a48ebe67d4f" providerId="AD"/>
  <p188:author id="{6A5CD842-146A-F3E5-A0A6-9F4329F4CA54}" name="Friess, Marianne Åsheim" initials="FÅ" userId="S::marianne.asheim.friess@nav.no::fc1461f3-aaaf-4a21-a95b-0a4fd8f5ce67" providerId="AD"/>
  <p188:author id="{B4B1CC51-6183-A57C-86EB-09E39342371D}" name="Nyberg, Tor Erik" initials="NE" userId="S::tor.erik.nyberg@nav.no::86602162-afdc-4b7e-9f14-fe6ed5d484a5" providerId="AD"/>
  <p188:author id="{A0990E57-34AD-3255-45D0-77D81A013208}" name="Schjold, Hanne Røvig" initials="SR" userId="S::hanne.rovig.schjold@nav.no::72e82339-bab0-442f-8ca6-e6f386a713ee" providerId="AD"/>
  <p188:author id="{081869A5-A7D7-B0E9-920C-38EAFDF302F0}" name="Holbæk-Hanssen, Jørgen" initials="HJ" userId="S::jorgen.holbek-hanssen@nav.no::a3d0a255-9183-455d-a309-251e105a1144" providerId="AD"/>
  <p188:author id="{FF8917C9-34B0-84E9-D08E-785E8668A8F3}" name="Lien, Ole Christian" initials="LOC" userId="S::Ole.Christian.Lien@nav.no::273202a6-48ae-4110-b993-7f020695e2c7" providerId="AD"/>
  <p188:author id="{F18AE0C9-B807-9848-EB82-4C53374A7E33}" name="Sandvik, Raija Kristin" initials="SRK" userId="S::Raija.Kristin.Sandvik@nav.no::086f37df-ac80-4ffd-8133-fa03d7fd1edb" providerId="AD"/>
  <p188:author id="{A591D4E0-055F-8C33-49A8-7429A325A960}" name="Høibjerg, Gard Ringen" initials="HGR" userId="S::gard.ringen.hoibjerg@nav.no::294f0737-741a-46ff-b151-3b2308e4b780" providerId="AD"/>
  <p188:author id="{97FB26E3-12D3-EE67-BA8D-F55027E70DB9}" name="Holbæk-Hanssen, Jørgen" initials="HHJ" userId="S::Jorgen.Holbek-Hanssen@nav.no::a3d0a255-9183-455d-a309-251e105a1144" providerId="AD"/>
  <p188:author id="{1DABE4E7-7ACB-2FA9-6C33-D9CD3876265D}" name="Schjold, Hanne Røvig" initials="SHR" userId="S::Hanne.Rovig.Schjold@nav.no::72e82339-bab0-442f-8ca6-e6f386a713ee" providerId="AD"/>
  <p188:author id="{E77119F9-295C-2472-36E8-911B8D2F7ED8}" name="Røstad, Håkon" initials="RH" userId="S::Hakon.Rostad@nav.no::c1637928-4d10-4cf2-9484-0473857c74e2" providerId="AD"/>
  <p188:author id="{074F03FD-29D0-A9A0-71AC-8F86EF675224}" name="Ringnes, Ida Frisak" initials="RF" userId="S::ida.frisak.ringnes@nav.no::b59d8213-1dd3-4463-abd2-23b77ac9626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orgersen, Arne" initials="BA" lastIdx="9" clrIdx="0">
    <p:extLst>
      <p:ext uri="{19B8F6BF-5375-455C-9EA6-DF929625EA0E}">
        <p15:presenceInfo xmlns:p15="http://schemas.microsoft.com/office/powerpoint/2012/main" userId="S::arne.borgersen@nav.no::5b7421b7-34ee-4bb7-9d9e-27d5cfa49d23" providerId="AD"/>
      </p:ext>
    </p:extLst>
  </p:cmAuthor>
  <p:cmAuthor id="2" name="Wright, Magnus Ystebø" initials="WMY" lastIdx="3" clrIdx="1">
    <p:extLst>
      <p:ext uri="{19B8F6BF-5375-455C-9EA6-DF929625EA0E}">
        <p15:presenceInfo xmlns:p15="http://schemas.microsoft.com/office/powerpoint/2012/main" userId="S::Magnus.Ystebo.Wright@nav.no::92103ea6-1dde-4fed-b593-004455047983" providerId="AD"/>
      </p:ext>
    </p:extLst>
  </p:cmAuthor>
  <p:cmAuthor id="3" name="Lien, Ole Christian" initials="LOC" lastIdx="17" clrIdx="2">
    <p:extLst>
      <p:ext uri="{19B8F6BF-5375-455C-9EA6-DF929625EA0E}">
        <p15:presenceInfo xmlns:p15="http://schemas.microsoft.com/office/powerpoint/2012/main" userId="S::Ole.Christian.Lien@nav.no::273202a6-48ae-4110-b993-7f020695e2c7" providerId="AD"/>
      </p:ext>
    </p:extLst>
  </p:cmAuthor>
  <p:cmAuthor id="4" name="Vidal-Gil, Eugenia" initials="VE" lastIdx="4" clrIdx="3">
    <p:extLst>
      <p:ext uri="{19B8F6BF-5375-455C-9EA6-DF929625EA0E}">
        <p15:presenceInfo xmlns:p15="http://schemas.microsoft.com/office/powerpoint/2012/main" userId="S::eugenia.vidal-gil@nav.no::101174e8-6051-4185-9d42-cd459f6118aa" providerId="AD"/>
      </p:ext>
    </p:extLst>
  </p:cmAuthor>
  <p:cmAuthor id="5" name="Prabhu, Robindra" initials="PR" lastIdx="2" clrIdx="4">
    <p:extLst>
      <p:ext uri="{19B8F6BF-5375-455C-9EA6-DF929625EA0E}">
        <p15:presenceInfo xmlns:p15="http://schemas.microsoft.com/office/powerpoint/2012/main" userId="S::robindra.prabhu@nav.no::59803c5f-7f50-4f10-99ec-5d107a6be6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EE6"/>
    <a:srgbClr val="C30000"/>
    <a:srgbClr val="337C9B"/>
    <a:srgbClr val="323F42"/>
    <a:srgbClr val="FFFFFF"/>
    <a:srgbClr val="0C5472"/>
    <a:srgbClr val="000000"/>
    <a:srgbClr val="99BDCD"/>
    <a:srgbClr val="254652"/>
    <a:srgbClr val="194D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AE90F9-5AF8-4E12-8302-BEBE4EB6590A}" v="51" dt="2023-10-18T11:25:01.838"/>
    <p1510:client id="{40E283A0-DBA0-D546-90BD-37865F145F2A}" v="59" dt="2023-10-18T10:30:24.170"/>
    <p1510:client id="{D5937AE2-8F92-4B0F-A719-8DB598AB8586}" v="13" dt="2023-10-17T18:29:22.586"/>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ys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commentAuthors" Target="commentAuthor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microsoft.com/office/2018/10/relationships/authors" Target="authors.xml"/><Relationship Id="rId7" Type="http://schemas.openxmlformats.org/officeDocument/2006/relationships/slide" Target="slides/slide1.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Diagram%20i%20Microsoft%20PowerPoint"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5.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6.xlsx"/></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16.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3.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4.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5.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099244345038868"/>
          <c:y val="2.4262473768479731E-2"/>
          <c:w val="0.5341560963922386"/>
          <c:h val="0.83661785631231589"/>
        </c:manualLayout>
      </c:layout>
      <c:barChart>
        <c:barDir val="bar"/>
        <c:grouping val="stacked"/>
        <c:varyColors val="0"/>
        <c:ser>
          <c:idx val="0"/>
          <c:order val="0"/>
          <c:tx>
            <c:strRef>
              <c:f>'figur 10.1'!$C$6</c:f>
              <c:strCache>
                <c:ptCount val="1"/>
                <c:pt idx="0">
                  <c:v>NAV overall</c:v>
                </c:pt>
              </c:strCache>
            </c:strRef>
          </c:tx>
          <c:spPr>
            <a:solidFill>
              <a:srgbClr val="337C9B"/>
            </a:solidFill>
            <a:ln>
              <a:noFill/>
            </a:ln>
            <a:effectLst/>
          </c:spPr>
          <c:invertIfNegative val="0"/>
          <c:dPt>
            <c:idx val="0"/>
            <c:invertIfNegative val="0"/>
            <c:bubble3D val="0"/>
            <c:spPr>
              <a:solidFill>
                <a:srgbClr val="CCDEE6"/>
              </a:solidFill>
              <a:ln>
                <a:noFill/>
              </a:ln>
              <a:effectLst/>
            </c:spPr>
            <c:extLst>
              <c:ext xmlns:c16="http://schemas.microsoft.com/office/drawing/2014/chart" uri="{C3380CC4-5D6E-409C-BE32-E72D297353CC}">
                <c16:uniqueId val="{00000001-7216-4B69-B591-1730FEFF3874}"/>
              </c:ext>
            </c:extLst>
          </c:dPt>
          <c:dPt>
            <c:idx val="1"/>
            <c:invertIfNegative val="0"/>
            <c:bubble3D val="0"/>
            <c:spPr>
              <a:solidFill>
                <a:srgbClr val="CCDEE6"/>
              </a:solidFill>
              <a:ln>
                <a:noFill/>
              </a:ln>
              <a:effectLst/>
            </c:spPr>
            <c:extLst>
              <c:ext xmlns:c16="http://schemas.microsoft.com/office/drawing/2014/chart" uri="{C3380CC4-5D6E-409C-BE32-E72D297353CC}">
                <c16:uniqueId val="{00000003-7216-4B69-B591-1730FEFF3874}"/>
              </c:ext>
            </c:extLst>
          </c:dPt>
          <c:dPt>
            <c:idx val="2"/>
            <c:invertIfNegative val="0"/>
            <c:bubble3D val="0"/>
            <c:spPr>
              <a:solidFill>
                <a:srgbClr val="CCDEE6"/>
              </a:solidFill>
              <a:ln>
                <a:noFill/>
              </a:ln>
              <a:effectLst/>
            </c:spPr>
            <c:extLst>
              <c:ext xmlns:c16="http://schemas.microsoft.com/office/drawing/2014/chart" uri="{C3380CC4-5D6E-409C-BE32-E72D297353CC}">
                <c16:uniqueId val="{00000005-7216-4B69-B591-1730FEFF3874}"/>
              </c:ext>
            </c:extLst>
          </c:dPt>
          <c:dPt>
            <c:idx val="3"/>
            <c:invertIfNegative val="0"/>
            <c:bubble3D val="0"/>
            <c:spPr>
              <a:solidFill>
                <a:srgbClr val="CCDEE6"/>
              </a:solidFill>
              <a:ln>
                <a:noFill/>
              </a:ln>
              <a:effectLst/>
            </c:spPr>
            <c:extLst>
              <c:ext xmlns:c16="http://schemas.microsoft.com/office/drawing/2014/chart" uri="{C3380CC4-5D6E-409C-BE32-E72D297353CC}">
                <c16:uniqueId val="{00000007-7216-4B69-B591-1730FEFF3874}"/>
              </c:ext>
            </c:extLst>
          </c:dPt>
          <c:dPt>
            <c:idx val="4"/>
            <c:invertIfNegative val="0"/>
            <c:bubble3D val="0"/>
            <c:spPr>
              <a:solidFill>
                <a:srgbClr val="CCDEE6"/>
              </a:solidFill>
              <a:ln>
                <a:noFill/>
              </a:ln>
              <a:effectLst/>
            </c:spPr>
            <c:extLst>
              <c:ext xmlns:c16="http://schemas.microsoft.com/office/drawing/2014/chart" uri="{C3380CC4-5D6E-409C-BE32-E72D297353CC}">
                <c16:uniqueId val="{00000009-7216-4B69-B591-1730FEFF3874}"/>
              </c:ext>
            </c:extLst>
          </c:dPt>
          <c:cat>
            <c:strRef>
              <c:f>'figur 10.1'!$B$7:$B$17</c:f>
              <c:strCache>
                <c:ptCount val="11"/>
                <c:pt idx="0">
                  <c:v>Less trust in the public sector</c:v>
                </c:pt>
                <c:pt idx="1">
                  <c:v>Increasing political polarisation and conflict in Norway</c:v>
                </c:pt>
                <c:pt idx="2">
                  <c:v>Increased labour migration</c:v>
                </c:pt>
                <c:pt idx="3">
                  <c:v>Green transition and climate challenges</c:v>
                </c:pt>
                <c:pt idx="4">
                  <c:v>New international conflicts/wars</c:v>
                </c:pt>
                <c:pt idx="6">
                  <c:v>Increased exclusion of young people</c:v>
                </c:pt>
                <c:pt idx="7">
                  <c:v>Streamlining/rationalisation in the pub. sector</c:v>
                </c:pt>
                <c:pt idx="8">
                  <c:v>Increased prevalence of somatic and psychological disorders</c:v>
                </c:pt>
                <c:pt idx="9">
                  <c:v>Ageing population</c:v>
                </c:pt>
                <c:pt idx="10">
                  <c:v>Increased digitalisation in the public sector</c:v>
                </c:pt>
              </c:strCache>
            </c:strRef>
          </c:cat>
          <c:val>
            <c:numRef>
              <c:f>'figur 10.1'!$C$7:$C$17</c:f>
              <c:numCache>
                <c:formatCode>0.00</c:formatCode>
                <c:ptCount val="11"/>
                <c:pt idx="0">
                  <c:v>1.9151359999999999</c:v>
                </c:pt>
                <c:pt idx="1">
                  <c:v>1.9449080000000001</c:v>
                </c:pt>
                <c:pt idx="2">
                  <c:v>2</c:v>
                </c:pt>
                <c:pt idx="3">
                  <c:v>2.0559270000000001</c:v>
                </c:pt>
                <c:pt idx="4">
                  <c:v>2.0976629999999998</c:v>
                </c:pt>
                <c:pt idx="6">
                  <c:v>2.5333890000000001</c:v>
                </c:pt>
                <c:pt idx="7">
                  <c:v>2.5333890000000001</c:v>
                </c:pt>
                <c:pt idx="8">
                  <c:v>2.5417360000000002</c:v>
                </c:pt>
                <c:pt idx="9">
                  <c:v>2.5909849999999999</c:v>
                </c:pt>
                <c:pt idx="10">
                  <c:v>2.7084030000000001</c:v>
                </c:pt>
              </c:numCache>
            </c:numRef>
          </c:val>
          <c:extLst>
            <c:ext xmlns:c16="http://schemas.microsoft.com/office/drawing/2014/chart" uri="{C3380CC4-5D6E-409C-BE32-E72D297353CC}">
              <c16:uniqueId val="{0000000A-7216-4B69-B591-1730FEFF3874}"/>
            </c:ext>
          </c:extLst>
        </c:ser>
        <c:dLbls>
          <c:showLegendKey val="0"/>
          <c:showVal val="0"/>
          <c:showCatName val="0"/>
          <c:showSerName val="0"/>
          <c:showPercent val="0"/>
          <c:showBubbleSize val="0"/>
        </c:dLbls>
        <c:gapWidth val="86"/>
        <c:overlap val="100"/>
        <c:axId val="2079218208"/>
        <c:axId val="2079220704"/>
      </c:barChart>
      <c:catAx>
        <c:axId val="2079218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crossAx val="2079220704"/>
        <c:crosses val="autoZero"/>
        <c:auto val="1"/>
        <c:lblAlgn val="ctr"/>
        <c:lblOffset val="100"/>
        <c:noMultiLvlLbl val="0"/>
      </c:catAx>
      <c:valAx>
        <c:axId val="2079220704"/>
        <c:scaling>
          <c:orientation val="minMax"/>
          <c:max val="3"/>
          <c:min val="1"/>
        </c:scaling>
        <c:delete val="0"/>
        <c:axPos val="b"/>
        <c:majorGridlines>
          <c:spPr>
            <a:ln w="9525" cap="flat" cmpd="sng" algn="ctr">
              <a:solidFill>
                <a:schemeClr val="tx1">
                  <a:lumMod val="15000"/>
                  <a:lumOff val="85000"/>
                </a:schemeClr>
              </a:solidFill>
              <a:round/>
            </a:ln>
            <a:effectLst/>
          </c:spPr>
        </c:majorGridlines>
        <c:numFmt formatCode="@" sourceLinked="0"/>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crossAx val="2079218208"/>
        <c:crosses val="autoZero"/>
        <c:crossBetween val="between"/>
        <c:majorUnit val="1"/>
        <c:minorUnit val="0.5"/>
      </c:valAx>
      <c:spPr>
        <a:noFill/>
        <a:ln>
          <a:noFill/>
        </a:ln>
        <a:effectLst/>
      </c:spPr>
    </c:plotArea>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nb-NO"/>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'[Diagram i Microsoft PowerPoint]fig.8.2'!$A$4</c:f>
              <c:strCache>
                <c:ptCount val="1"/>
                <c:pt idx="0">
                  <c:v>Alle aldre</c:v>
                </c:pt>
              </c:strCache>
            </c:strRef>
          </c:tx>
          <c:spPr>
            <a:ln w="28575" cap="rnd">
              <a:solidFill>
                <a:srgbClr val="C00000"/>
              </a:solidFill>
              <a:round/>
            </a:ln>
            <a:effectLst/>
          </c:spPr>
          <c:marker>
            <c:symbol val="none"/>
          </c:marker>
          <c:cat>
            <c:numRef>
              <c:f>'[Diagram i Microsoft PowerPoint]fig.8.2'!$B$3:$Q$3</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numRef>
          </c:cat>
          <c:val>
            <c:numRef>
              <c:f>'[Diagram i Microsoft PowerPoint]fig.8.2'!$B$4:$Q$4</c:f>
              <c:numCache>
                <c:formatCode>General</c:formatCode>
                <c:ptCount val="16"/>
                <c:pt idx="0">
                  <c:v>7.9</c:v>
                </c:pt>
                <c:pt idx="1">
                  <c:v>8.1</c:v>
                </c:pt>
                <c:pt idx="2">
                  <c:v>8.1999999999999993</c:v>
                </c:pt>
                <c:pt idx="3">
                  <c:v>8.1</c:v>
                </c:pt>
                <c:pt idx="4">
                  <c:v>7.9</c:v>
                </c:pt>
                <c:pt idx="5">
                  <c:v>7.7</c:v>
                </c:pt>
                <c:pt idx="6">
                  <c:v>7.9</c:v>
                </c:pt>
                <c:pt idx="7">
                  <c:v>8.6</c:v>
                </c:pt>
                <c:pt idx="8">
                  <c:v>9</c:v>
                </c:pt>
                <c:pt idx="9">
                  <c:v>9.3000000000000007</c:v>
                </c:pt>
                <c:pt idx="10">
                  <c:v>9.4</c:v>
                </c:pt>
                <c:pt idx="11">
                  <c:v>9.6</c:v>
                </c:pt>
                <c:pt idx="12">
                  <c:v>9.8000000000000007</c:v>
                </c:pt>
                <c:pt idx="13">
                  <c:v>10.1</c:v>
                </c:pt>
                <c:pt idx="14">
                  <c:v>10.1</c:v>
                </c:pt>
                <c:pt idx="15" formatCode="0.0">
                  <c:v>9.9</c:v>
                </c:pt>
              </c:numCache>
            </c:numRef>
          </c:val>
          <c:smooth val="0"/>
          <c:extLst>
            <c:ext xmlns:c16="http://schemas.microsoft.com/office/drawing/2014/chart" uri="{C3380CC4-5D6E-409C-BE32-E72D297353CC}">
              <c16:uniqueId val="{00000000-6FB7-48C6-AFE8-A0B3B9C941DC}"/>
            </c:ext>
          </c:extLst>
        </c:ser>
        <c:dLbls>
          <c:showLegendKey val="0"/>
          <c:showVal val="0"/>
          <c:showCatName val="0"/>
          <c:showSerName val="0"/>
          <c:showPercent val="0"/>
          <c:showBubbleSize val="0"/>
        </c:dLbls>
        <c:smooth val="0"/>
        <c:axId val="724209232"/>
        <c:axId val="724205624"/>
      </c:lineChart>
      <c:catAx>
        <c:axId val="72420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nb-NO"/>
          </a:p>
        </c:txPr>
        <c:crossAx val="724205624"/>
        <c:crosses val="autoZero"/>
        <c:auto val="1"/>
        <c:lblAlgn val="ctr"/>
        <c:lblOffset val="100"/>
        <c:noMultiLvlLbl val="0"/>
      </c:catAx>
      <c:valAx>
        <c:axId val="724205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nb-NO"/>
          </a:p>
        </c:txPr>
        <c:crossAx val="724209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0000"/>
          </a:solidFill>
        </a:defRPr>
      </a:pPr>
      <a:endParaRPr lang="nb-NO"/>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'fig.8.2'!$A$4</c:f>
              <c:strCache>
                <c:ptCount val="1"/>
                <c:pt idx="0">
                  <c:v>All ages</c:v>
                </c:pt>
              </c:strCache>
            </c:strRef>
          </c:tx>
          <c:spPr>
            <a:ln w="28575" cap="rnd">
              <a:solidFill>
                <a:srgbClr val="C00000"/>
              </a:solidFill>
              <a:round/>
            </a:ln>
            <a:effectLst/>
          </c:spPr>
          <c:marker>
            <c:symbol val="none"/>
          </c:marker>
          <c:cat>
            <c:strRef>
              <c:f>'fig.8.2'!$B$3:$Q$3</c:f>
              <c:strCache>
                <c:ptCount val="16"/>
                <c:pt idx="0">
                  <c:v>2004-2006</c:v>
                </c:pt>
                <c:pt idx="1">
                  <c:v>2005-2007</c:v>
                </c:pt>
                <c:pt idx="2">
                  <c:v>2006-2008</c:v>
                </c:pt>
                <c:pt idx="3">
                  <c:v>2007-2009</c:v>
                </c:pt>
                <c:pt idx="4">
                  <c:v>2008-2010</c:v>
                </c:pt>
                <c:pt idx="5">
                  <c:v>2009-2011</c:v>
                </c:pt>
                <c:pt idx="6">
                  <c:v>2010-2012</c:v>
                </c:pt>
                <c:pt idx="7">
                  <c:v>2011-2013</c:v>
                </c:pt>
                <c:pt idx="8">
                  <c:v>2012-2014</c:v>
                </c:pt>
                <c:pt idx="9">
                  <c:v>2013-2015</c:v>
                </c:pt>
                <c:pt idx="10">
                  <c:v>2014-2016</c:v>
                </c:pt>
                <c:pt idx="11">
                  <c:v>2015-2017</c:v>
                </c:pt>
                <c:pt idx="12">
                  <c:v>2016-2018</c:v>
                </c:pt>
                <c:pt idx="13">
                  <c:v>2017-2019</c:v>
                </c:pt>
                <c:pt idx="14">
                  <c:v>2018-2020</c:v>
                </c:pt>
                <c:pt idx="15">
                  <c:v>2019-2021</c:v>
                </c:pt>
              </c:strCache>
            </c:strRef>
          </c:cat>
          <c:val>
            <c:numRef>
              <c:f>'fig.8.2'!$B$4:$Q$4</c:f>
              <c:numCache>
                <c:formatCode>General</c:formatCode>
                <c:ptCount val="16"/>
                <c:pt idx="0">
                  <c:v>7.9</c:v>
                </c:pt>
                <c:pt idx="1">
                  <c:v>8.1</c:v>
                </c:pt>
                <c:pt idx="2">
                  <c:v>8.1999999999999993</c:v>
                </c:pt>
                <c:pt idx="3">
                  <c:v>8.1</c:v>
                </c:pt>
                <c:pt idx="4">
                  <c:v>7.9</c:v>
                </c:pt>
                <c:pt idx="5">
                  <c:v>7.7</c:v>
                </c:pt>
                <c:pt idx="6">
                  <c:v>7.9</c:v>
                </c:pt>
                <c:pt idx="7">
                  <c:v>8.6</c:v>
                </c:pt>
                <c:pt idx="8">
                  <c:v>9</c:v>
                </c:pt>
                <c:pt idx="9">
                  <c:v>9.3000000000000007</c:v>
                </c:pt>
                <c:pt idx="10">
                  <c:v>9.4</c:v>
                </c:pt>
                <c:pt idx="11">
                  <c:v>9.6</c:v>
                </c:pt>
                <c:pt idx="12">
                  <c:v>9.8000000000000007</c:v>
                </c:pt>
                <c:pt idx="13">
                  <c:v>10.1</c:v>
                </c:pt>
                <c:pt idx="14">
                  <c:v>10.1</c:v>
                </c:pt>
                <c:pt idx="15" formatCode="0.0">
                  <c:v>9.9</c:v>
                </c:pt>
              </c:numCache>
            </c:numRef>
          </c:val>
          <c:smooth val="0"/>
          <c:extLst>
            <c:ext xmlns:c16="http://schemas.microsoft.com/office/drawing/2014/chart" uri="{C3380CC4-5D6E-409C-BE32-E72D297353CC}">
              <c16:uniqueId val="{00000000-F128-459B-B4E5-7DC04AF3EFFB}"/>
            </c:ext>
          </c:extLst>
        </c:ser>
        <c:ser>
          <c:idx val="1"/>
          <c:order val="1"/>
          <c:tx>
            <c:strRef>
              <c:f>'fig.8.2'!$A$5</c:f>
              <c:strCache>
                <c:ptCount val="1"/>
                <c:pt idx="0">
                  <c:v>0-17 years old</c:v>
                </c:pt>
              </c:strCache>
            </c:strRef>
          </c:tx>
          <c:spPr>
            <a:ln w="28575" cap="rnd">
              <a:solidFill>
                <a:schemeClr val="accent2"/>
              </a:solidFill>
              <a:round/>
            </a:ln>
            <a:effectLst/>
          </c:spPr>
          <c:marker>
            <c:symbol val="none"/>
          </c:marker>
          <c:cat>
            <c:strRef>
              <c:f>'fig.8.2'!$B$3:$Q$3</c:f>
              <c:strCache>
                <c:ptCount val="16"/>
                <c:pt idx="0">
                  <c:v>2004-2006</c:v>
                </c:pt>
                <c:pt idx="1">
                  <c:v>2005-2007</c:v>
                </c:pt>
                <c:pt idx="2">
                  <c:v>2006-2008</c:v>
                </c:pt>
                <c:pt idx="3">
                  <c:v>2007-2009</c:v>
                </c:pt>
                <c:pt idx="4">
                  <c:v>2008-2010</c:v>
                </c:pt>
                <c:pt idx="5">
                  <c:v>2009-2011</c:v>
                </c:pt>
                <c:pt idx="6">
                  <c:v>2010-2012</c:v>
                </c:pt>
                <c:pt idx="7">
                  <c:v>2011-2013</c:v>
                </c:pt>
                <c:pt idx="8">
                  <c:v>2012-2014</c:v>
                </c:pt>
                <c:pt idx="9">
                  <c:v>2013-2015</c:v>
                </c:pt>
                <c:pt idx="10">
                  <c:v>2014-2016</c:v>
                </c:pt>
                <c:pt idx="11">
                  <c:v>2015-2017</c:v>
                </c:pt>
                <c:pt idx="12">
                  <c:v>2016-2018</c:v>
                </c:pt>
                <c:pt idx="13">
                  <c:v>2017-2019</c:v>
                </c:pt>
                <c:pt idx="14">
                  <c:v>2018-2020</c:v>
                </c:pt>
                <c:pt idx="15">
                  <c:v>2019-2021</c:v>
                </c:pt>
              </c:strCache>
            </c:strRef>
          </c:cat>
          <c:val>
            <c:numRef>
              <c:f>'fig.8.2'!$B$5:$Q$5</c:f>
              <c:numCache>
                <c:formatCode>General</c:formatCode>
                <c:ptCount val="16"/>
                <c:pt idx="0">
                  <c:v>7</c:v>
                </c:pt>
                <c:pt idx="1">
                  <c:v>7.3</c:v>
                </c:pt>
                <c:pt idx="2">
                  <c:v>7.6</c:v>
                </c:pt>
                <c:pt idx="3">
                  <c:v>7.7</c:v>
                </c:pt>
                <c:pt idx="4">
                  <c:v>7.7</c:v>
                </c:pt>
                <c:pt idx="5">
                  <c:v>7.6</c:v>
                </c:pt>
                <c:pt idx="6">
                  <c:v>8</c:v>
                </c:pt>
                <c:pt idx="7">
                  <c:v>8.6</c:v>
                </c:pt>
                <c:pt idx="8">
                  <c:v>9.4</c:v>
                </c:pt>
                <c:pt idx="9">
                  <c:v>10</c:v>
                </c:pt>
                <c:pt idx="10">
                  <c:v>10.3</c:v>
                </c:pt>
                <c:pt idx="11">
                  <c:v>10.7</c:v>
                </c:pt>
                <c:pt idx="12">
                  <c:v>11.3</c:v>
                </c:pt>
                <c:pt idx="13">
                  <c:v>11.7</c:v>
                </c:pt>
                <c:pt idx="14">
                  <c:v>11.7</c:v>
                </c:pt>
                <c:pt idx="15" formatCode="0.0">
                  <c:v>11.3</c:v>
                </c:pt>
              </c:numCache>
            </c:numRef>
          </c:val>
          <c:smooth val="0"/>
          <c:extLst>
            <c:ext xmlns:c16="http://schemas.microsoft.com/office/drawing/2014/chart" uri="{C3380CC4-5D6E-409C-BE32-E72D297353CC}">
              <c16:uniqueId val="{00000001-F128-459B-B4E5-7DC04AF3EFFB}"/>
            </c:ext>
          </c:extLst>
        </c:ser>
        <c:ser>
          <c:idx val="2"/>
          <c:order val="2"/>
          <c:tx>
            <c:strRef>
              <c:f>'fig.8.2'!$A$6</c:f>
              <c:strCache>
                <c:ptCount val="1"/>
                <c:pt idx="0">
                  <c:v>Age 18–34</c:v>
                </c:pt>
              </c:strCache>
            </c:strRef>
          </c:tx>
          <c:spPr>
            <a:ln w="28575" cap="rnd">
              <a:solidFill>
                <a:srgbClr val="002060"/>
              </a:solidFill>
              <a:round/>
            </a:ln>
            <a:effectLst/>
          </c:spPr>
          <c:marker>
            <c:symbol val="none"/>
          </c:marker>
          <c:cat>
            <c:strRef>
              <c:f>'fig.8.2'!$B$3:$Q$3</c:f>
              <c:strCache>
                <c:ptCount val="16"/>
                <c:pt idx="0">
                  <c:v>2004-2006</c:v>
                </c:pt>
                <c:pt idx="1">
                  <c:v>2005-2007</c:v>
                </c:pt>
                <c:pt idx="2">
                  <c:v>2006-2008</c:v>
                </c:pt>
                <c:pt idx="3">
                  <c:v>2007-2009</c:v>
                </c:pt>
                <c:pt idx="4">
                  <c:v>2008-2010</c:v>
                </c:pt>
                <c:pt idx="5">
                  <c:v>2009-2011</c:v>
                </c:pt>
                <c:pt idx="6">
                  <c:v>2010-2012</c:v>
                </c:pt>
                <c:pt idx="7">
                  <c:v>2011-2013</c:v>
                </c:pt>
                <c:pt idx="8">
                  <c:v>2012-2014</c:v>
                </c:pt>
                <c:pt idx="9">
                  <c:v>2013-2015</c:v>
                </c:pt>
                <c:pt idx="10">
                  <c:v>2014-2016</c:v>
                </c:pt>
                <c:pt idx="11">
                  <c:v>2015-2017</c:v>
                </c:pt>
                <c:pt idx="12">
                  <c:v>2016-2018</c:v>
                </c:pt>
                <c:pt idx="13">
                  <c:v>2017-2019</c:v>
                </c:pt>
                <c:pt idx="14">
                  <c:v>2018-2020</c:v>
                </c:pt>
                <c:pt idx="15">
                  <c:v>2019-2021</c:v>
                </c:pt>
              </c:strCache>
            </c:strRef>
          </c:cat>
          <c:val>
            <c:numRef>
              <c:f>'fig.8.2'!$B$6:$Q$6</c:f>
              <c:numCache>
                <c:formatCode>General</c:formatCode>
                <c:ptCount val="16"/>
                <c:pt idx="0">
                  <c:v>9.6</c:v>
                </c:pt>
                <c:pt idx="1">
                  <c:v>9.9</c:v>
                </c:pt>
                <c:pt idx="2">
                  <c:v>10.3</c:v>
                </c:pt>
                <c:pt idx="3">
                  <c:v>10.7</c:v>
                </c:pt>
                <c:pt idx="4">
                  <c:v>11.1</c:v>
                </c:pt>
                <c:pt idx="5">
                  <c:v>11.4</c:v>
                </c:pt>
                <c:pt idx="6">
                  <c:v>12.2</c:v>
                </c:pt>
                <c:pt idx="7">
                  <c:v>13.8</c:v>
                </c:pt>
                <c:pt idx="8">
                  <c:v>14</c:v>
                </c:pt>
                <c:pt idx="9">
                  <c:v>14.1</c:v>
                </c:pt>
                <c:pt idx="10">
                  <c:v>14.3</c:v>
                </c:pt>
                <c:pt idx="11">
                  <c:v>14.4</c:v>
                </c:pt>
                <c:pt idx="12">
                  <c:v>14.7</c:v>
                </c:pt>
                <c:pt idx="13">
                  <c:v>14.8</c:v>
                </c:pt>
                <c:pt idx="14">
                  <c:v>14.5</c:v>
                </c:pt>
                <c:pt idx="15" formatCode="0.0">
                  <c:v>14.1</c:v>
                </c:pt>
              </c:numCache>
            </c:numRef>
          </c:val>
          <c:smooth val="0"/>
          <c:extLst>
            <c:ext xmlns:c16="http://schemas.microsoft.com/office/drawing/2014/chart" uri="{C3380CC4-5D6E-409C-BE32-E72D297353CC}">
              <c16:uniqueId val="{00000002-F128-459B-B4E5-7DC04AF3EFFB}"/>
            </c:ext>
          </c:extLst>
        </c:ser>
        <c:ser>
          <c:idx val="3"/>
          <c:order val="3"/>
          <c:tx>
            <c:strRef>
              <c:f>'fig.8.2'!$A$7</c:f>
              <c:strCache>
                <c:ptCount val="1"/>
                <c:pt idx="0">
                  <c:v>Age 35–49</c:v>
                </c:pt>
              </c:strCache>
            </c:strRef>
          </c:tx>
          <c:spPr>
            <a:ln w="28575" cap="rnd">
              <a:solidFill>
                <a:schemeClr val="accent4"/>
              </a:solidFill>
              <a:round/>
            </a:ln>
            <a:effectLst/>
          </c:spPr>
          <c:marker>
            <c:symbol val="none"/>
          </c:marker>
          <c:cat>
            <c:strRef>
              <c:f>'fig.8.2'!$B$3:$Q$3</c:f>
              <c:strCache>
                <c:ptCount val="16"/>
                <c:pt idx="0">
                  <c:v>2004-2006</c:v>
                </c:pt>
                <c:pt idx="1">
                  <c:v>2005-2007</c:v>
                </c:pt>
                <c:pt idx="2">
                  <c:v>2006-2008</c:v>
                </c:pt>
                <c:pt idx="3">
                  <c:v>2007-2009</c:v>
                </c:pt>
                <c:pt idx="4">
                  <c:v>2008-2010</c:v>
                </c:pt>
                <c:pt idx="5">
                  <c:v>2009-2011</c:v>
                </c:pt>
                <c:pt idx="6">
                  <c:v>2010-2012</c:v>
                </c:pt>
                <c:pt idx="7">
                  <c:v>2011-2013</c:v>
                </c:pt>
                <c:pt idx="8">
                  <c:v>2012-2014</c:v>
                </c:pt>
                <c:pt idx="9">
                  <c:v>2013-2015</c:v>
                </c:pt>
                <c:pt idx="10">
                  <c:v>2014-2016</c:v>
                </c:pt>
                <c:pt idx="11">
                  <c:v>2015-2017</c:v>
                </c:pt>
                <c:pt idx="12">
                  <c:v>2016-2018</c:v>
                </c:pt>
                <c:pt idx="13">
                  <c:v>2017-2019</c:v>
                </c:pt>
                <c:pt idx="14">
                  <c:v>2018-2020</c:v>
                </c:pt>
                <c:pt idx="15">
                  <c:v>2019-2021</c:v>
                </c:pt>
              </c:strCache>
            </c:strRef>
          </c:cat>
          <c:val>
            <c:numRef>
              <c:f>'fig.8.2'!$B$7:$Q$7</c:f>
              <c:numCache>
                <c:formatCode>General</c:formatCode>
                <c:ptCount val="16"/>
                <c:pt idx="0">
                  <c:v>5.5</c:v>
                </c:pt>
                <c:pt idx="1">
                  <c:v>5.7</c:v>
                </c:pt>
                <c:pt idx="2">
                  <c:v>5.9</c:v>
                </c:pt>
                <c:pt idx="3">
                  <c:v>5.9</c:v>
                </c:pt>
                <c:pt idx="4">
                  <c:v>5.9</c:v>
                </c:pt>
                <c:pt idx="5">
                  <c:v>5.9</c:v>
                </c:pt>
                <c:pt idx="6">
                  <c:v>6.2</c:v>
                </c:pt>
                <c:pt idx="7">
                  <c:v>6.7</c:v>
                </c:pt>
                <c:pt idx="8">
                  <c:v>7.2</c:v>
                </c:pt>
                <c:pt idx="9">
                  <c:v>7.8</c:v>
                </c:pt>
                <c:pt idx="10">
                  <c:v>8</c:v>
                </c:pt>
                <c:pt idx="11">
                  <c:v>8.3000000000000007</c:v>
                </c:pt>
                <c:pt idx="12">
                  <c:v>8.6</c:v>
                </c:pt>
                <c:pt idx="13">
                  <c:v>9.1</c:v>
                </c:pt>
                <c:pt idx="14">
                  <c:v>9.1999999999999993</c:v>
                </c:pt>
                <c:pt idx="15" formatCode="0.0">
                  <c:v>9.1</c:v>
                </c:pt>
              </c:numCache>
            </c:numRef>
          </c:val>
          <c:smooth val="0"/>
          <c:extLst>
            <c:ext xmlns:c16="http://schemas.microsoft.com/office/drawing/2014/chart" uri="{C3380CC4-5D6E-409C-BE32-E72D297353CC}">
              <c16:uniqueId val="{00000003-F128-459B-B4E5-7DC04AF3EFFB}"/>
            </c:ext>
          </c:extLst>
        </c:ser>
        <c:ser>
          <c:idx val="4"/>
          <c:order val="4"/>
          <c:tx>
            <c:strRef>
              <c:f>'fig.8.2'!$A$8</c:f>
              <c:strCache>
                <c:ptCount val="1"/>
                <c:pt idx="0">
                  <c:v>50–66</c:v>
                </c:pt>
              </c:strCache>
            </c:strRef>
          </c:tx>
          <c:spPr>
            <a:ln w="28575" cap="rnd">
              <a:solidFill>
                <a:schemeClr val="accent5"/>
              </a:solidFill>
              <a:round/>
            </a:ln>
            <a:effectLst/>
          </c:spPr>
          <c:marker>
            <c:symbol val="none"/>
          </c:marker>
          <c:cat>
            <c:strRef>
              <c:f>'fig.8.2'!$B$3:$Q$3</c:f>
              <c:strCache>
                <c:ptCount val="16"/>
                <c:pt idx="0">
                  <c:v>2004-2006</c:v>
                </c:pt>
                <c:pt idx="1">
                  <c:v>2005-2007</c:v>
                </c:pt>
                <c:pt idx="2">
                  <c:v>2006-2008</c:v>
                </c:pt>
                <c:pt idx="3">
                  <c:v>2007-2009</c:v>
                </c:pt>
                <c:pt idx="4">
                  <c:v>2008-2010</c:v>
                </c:pt>
                <c:pt idx="5">
                  <c:v>2009-2011</c:v>
                </c:pt>
                <c:pt idx="6">
                  <c:v>2010-2012</c:v>
                </c:pt>
                <c:pt idx="7">
                  <c:v>2011-2013</c:v>
                </c:pt>
                <c:pt idx="8">
                  <c:v>2012-2014</c:v>
                </c:pt>
                <c:pt idx="9">
                  <c:v>2013-2015</c:v>
                </c:pt>
                <c:pt idx="10">
                  <c:v>2014-2016</c:v>
                </c:pt>
                <c:pt idx="11">
                  <c:v>2015-2017</c:v>
                </c:pt>
                <c:pt idx="12">
                  <c:v>2016-2018</c:v>
                </c:pt>
                <c:pt idx="13">
                  <c:v>2017-2019</c:v>
                </c:pt>
                <c:pt idx="14">
                  <c:v>2018-2020</c:v>
                </c:pt>
                <c:pt idx="15">
                  <c:v>2019-2021</c:v>
                </c:pt>
              </c:strCache>
            </c:strRef>
          </c:cat>
          <c:val>
            <c:numRef>
              <c:f>'fig.8.2'!$B$8:$Q$8</c:f>
              <c:numCache>
                <c:formatCode>General</c:formatCode>
                <c:ptCount val="16"/>
                <c:pt idx="0">
                  <c:v>4.5</c:v>
                </c:pt>
                <c:pt idx="1">
                  <c:v>4.5999999999999996</c:v>
                </c:pt>
                <c:pt idx="2">
                  <c:v>4.8</c:v>
                </c:pt>
                <c:pt idx="3">
                  <c:v>4.8</c:v>
                </c:pt>
                <c:pt idx="4">
                  <c:v>4.5999999999999996</c:v>
                </c:pt>
                <c:pt idx="5">
                  <c:v>4.4000000000000004</c:v>
                </c:pt>
                <c:pt idx="6">
                  <c:v>4.5</c:v>
                </c:pt>
                <c:pt idx="7">
                  <c:v>4.8</c:v>
                </c:pt>
                <c:pt idx="8">
                  <c:v>5.0999999999999996</c:v>
                </c:pt>
                <c:pt idx="9">
                  <c:v>5.3</c:v>
                </c:pt>
                <c:pt idx="10">
                  <c:v>5.4</c:v>
                </c:pt>
                <c:pt idx="11">
                  <c:v>5.5</c:v>
                </c:pt>
                <c:pt idx="12">
                  <c:v>5.8</c:v>
                </c:pt>
                <c:pt idx="13">
                  <c:v>6</c:v>
                </c:pt>
                <c:pt idx="14">
                  <c:v>6.3</c:v>
                </c:pt>
                <c:pt idx="15" formatCode="0.0">
                  <c:v>6.3</c:v>
                </c:pt>
              </c:numCache>
            </c:numRef>
          </c:val>
          <c:smooth val="0"/>
          <c:extLst>
            <c:ext xmlns:c16="http://schemas.microsoft.com/office/drawing/2014/chart" uri="{C3380CC4-5D6E-409C-BE32-E72D297353CC}">
              <c16:uniqueId val="{00000004-F128-459B-B4E5-7DC04AF3EFFB}"/>
            </c:ext>
          </c:extLst>
        </c:ser>
        <c:ser>
          <c:idx val="5"/>
          <c:order val="5"/>
          <c:tx>
            <c:strRef>
              <c:f>'fig.8.2'!$A$9</c:f>
              <c:strCache>
                <c:ptCount val="1"/>
                <c:pt idx="0">
                  <c:v>Age 67 and up</c:v>
                </c:pt>
              </c:strCache>
            </c:strRef>
          </c:tx>
          <c:spPr>
            <a:ln w="28575" cap="rnd">
              <a:solidFill>
                <a:schemeClr val="accent6"/>
              </a:solidFill>
              <a:round/>
            </a:ln>
            <a:effectLst/>
          </c:spPr>
          <c:marker>
            <c:symbol val="none"/>
          </c:marker>
          <c:cat>
            <c:strRef>
              <c:f>'fig.8.2'!$B$3:$Q$3</c:f>
              <c:strCache>
                <c:ptCount val="16"/>
                <c:pt idx="0">
                  <c:v>2004-2006</c:v>
                </c:pt>
                <c:pt idx="1">
                  <c:v>2005-2007</c:v>
                </c:pt>
                <c:pt idx="2">
                  <c:v>2006-2008</c:v>
                </c:pt>
                <c:pt idx="3">
                  <c:v>2007-2009</c:v>
                </c:pt>
                <c:pt idx="4">
                  <c:v>2008-2010</c:v>
                </c:pt>
                <c:pt idx="5">
                  <c:v>2009-2011</c:v>
                </c:pt>
                <c:pt idx="6">
                  <c:v>2010-2012</c:v>
                </c:pt>
                <c:pt idx="7">
                  <c:v>2011-2013</c:v>
                </c:pt>
                <c:pt idx="8">
                  <c:v>2012-2014</c:v>
                </c:pt>
                <c:pt idx="9">
                  <c:v>2013-2015</c:v>
                </c:pt>
                <c:pt idx="10">
                  <c:v>2014-2016</c:v>
                </c:pt>
                <c:pt idx="11">
                  <c:v>2015-2017</c:v>
                </c:pt>
                <c:pt idx="12">
                  <c:v>2016-2018</c:v>
                </c:pt>
                <c:pt idx="13">
                  <c:v>2017-2019</c:v>
                </c:pt>
                <c:pt idx="14">
                  <c:v>2018-2020</c:v>
                </c:pt>
                <c:pt idx="15">
                  <c:v>2019-2021</c:v>
                </c:pt>
              </c:strCache>
            </c:strRef>
          </c:cat>
          <c:val>
            <c:numRef>
              <c:f>'fig.8.2'!$B$9:$Q$9</c:f>
              <c:numCache>
                <c:formatCode>General</c:formatCode>
                <c:ptCount val="16"/>
                <c:pt idx="0">
                  <c:v>16.899999999999999</c:v>
                </c:pt>
                <c:pt idx="1">
                  <c:v>16.5</c:v>
                </c:pt>
                <c:pt idx="2">
                  <c:v>15.8</c:v>
                </c:pt>
                <c:pt idx="3">
                  <c:v>14.6</c:v>
                </c:pt>
                <c:pt idx="4">
                  <c:v>12.8</c:v>
                </c:pt>
                <c:pt idx="5">
                  <c:v>11.1</c:v>
                </c:pt>
                <c:pt idx="6">
                  <c:v>10.1</c:v>
                </c:pt>
                <c:pt idx="7">
                  <c:v>9.9</c:v>
                </c:pt>
                <c:pt idx="8">
                  <c:v>9.6</c:v>
                </c:pt>
                <c:pt idx="9">
                  <c:v>9.3000000000000007</c:v>
                </c:pt>
                <c:pt idx="10">
                  <c:v>9.1</c:v>
                </c:pt>
                <c:pt idx="11">
                  <c:v>9</c:v>
                </c:pt>
                <c:pt idx="12">
                  <c:v>8.9</c:v>
                </c:pt>
                <c:pt idx="13">
                  <c:v>8.9</c:v>
                </c:pt>
                <c:pt idx="14">
                  <c:v>8.9</c:v>
                </c:pt>
                <c:pt idx="15" formatCode="0.0">
                  <c:v>8.9</c:v>
                </c:pt>
              </c:numCache>
            </c:numRef>
          </c:val>
          <c:smooth val="0"/>
          <c:extLst>
            <c:ext xmlns:c16="http://schemas.microsoft.com/office/drawing/2014/chart" uri="{C3380CC4-5D6E-409C-BE32-E72D297353CC}">
              <c16:uniqueId val="{00000005-F128-459B-B4E5-7DC04AF3EFFB}"/>
            </c:ext>
          </c:extLst>
        </c:ser>
        <c:dLbls>
          <c:showLegendKey val="0"/>
          <c:showVal val="0"/>
          <c:showCatName val="0"/>
          <c:showSerName val="0"/>
          <c:showPercent val="0"/>
          <c:showBubbleSize val="0"/>
        </c:dLbls>
        <c:smooth val="0"/>
        <c:axId val="724209232"/>
        <c:axId val="724205624"/>
      </c:lineChart>
      <c:catAx>
        <c:axId val="72420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crossAx val="724205624"/>
        <c:crosses val="autoZero"/>
        <c:auto val="1"/>
        <c:lblAlgn val="ctr"/>
        <c:lblOffset val="100"/>
        <c:noMultiLvlLbl val="0"/>
      </c:catAx>
      <c:valAx>
        <c:axId val="724205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crossAx val="724209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nb-NO"/>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997133749479298E-2"/>
          <c:y val="3.7417083658125676E-2"/>
          <c:w val="0.80628000304309788"/>
          <c:h val="0.82240497060904028"/>
        </c:manualLayout>
      </c:layout>
      <c:lineChart>
        <c:grouping val="standard"/>
        <c:varyColors val="0"/>
        <c:ser>
          <c:idx val="4"/>
          <c:order val="0"/>
          <c:tx>
            <c:strRef>
              <c:f>'Figur 9.2'!$B$2</c:f>
              <c:strCache>
                <c:ptCount val="1"/>
                <c:pt idx="0">
                  <c:v>Norway</c:v>
                </c:pt>
              </c:strCache>
            </c:strRef>
          </c:tx>
          <c:spPr>
            <a:ln w="28575" cap="rnd">
              <a:solidFill>
                <a:srgbClr val="0067C5"/>
              </a:solidFill>
              <a:prstDash val="solid"/>
              <a:round/>
            </a:ln>
            <a:effectLst/>
          </c:spPr>
          <c:marker>
            <c:symbol val="none"/>
          </c:marker>
          <c:cat>
            <c:numRef>
              <c:f>'Figur 9.2'!$A$3:$A$24</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'Figur 9.2'!$B$3:$B$24</c:f>
              <c:numCache>
                <c:formatCode>0.00</c:formatCode>
                <c:ptCount val="22"/>
                <c:pt idx="0">
                  <c:v>78.69</c:v>
                </c:pt>
                <c:pt idx="1">
                  <c:v>78.89</c:v>
                </c:pt>
                <c:pt idx="2">
                  <c:v>78.959999999999994</c:v>
                </c:pt>
                <c:pt idx="3">
                  <c:v>79.53</c:v>
                </c:pt>
                <c:pt idx="4">
                  <c:v>79.97</c:v>
                </c:pt>
                <c:pt idx="5">
                  <c:v>80.17</c:v>
                </c:pt>
                <c:pt idx="6">
                  <c:v>80.44</c:v>
                </c:pt>
                <c:pt idx="7">
                  <c:v>80.5</c:v>
                </c:pt>
                <c:pt idx="8">
                  <c:v>80.680000000000007</c:v>
                </c:pt>
                <c:pt idx="9">
                  <c:v>80.86</c:v>
                </c:pt>
                <c:pt idx="10">
                  <c:v>81.040000000000006</c:v>
                </c:pt>
                <c:pt idx="11">
                  <c:v>81.239999999999995</c:v>
                </c:pt>
                <c:pt idx="12">
                  <c:v>81.45</c:v>
                </c:pt>
                <c:pt idx="13">
                  <c:v>81.66</c:v>
                </c:pt>
                <c:pt idx="14">
                  <c:v>82.09</c:v>
                </c:pt>
                <c:pt idx="15">
                  <c:v>82.28</c:v>
                </c:pt>
                <c:pt idx="16">
                  <c:v>82.42</c:v>
                </c:pt>
                <c:pt idx="17">
                  <c:v>82.63</c:v>
                </c:pt>
                <c:pt idx="18">
                  <c:v>82.77</c:v>
                </c:pt>
                <c:pt idx="19">
                  <c:v>82.96</c:v>
                </c:pt>
                <c:pt idx="20">
                  <c:v>83.2</c:v>
                </c:pt>
                <c:pt idx="21">
                  <c:v>83.17</c:v>
                </c:pt>
              </c:numCache>
            </c:numRef>
          </c:val>
          <c:smooth val="0"/>
          <c:extLst>
            <c:ext xmlns:c16="http://schemas.microsoft.com/office/drawing/2014/chart" uri="{C3380CC4-5D6E-409C-BE32-E72D297353CC}">
              <c16:uniqueId val="{00000000-112B-4D6A-865E-93F52E3FD547}"/>
            </c:ext>
          </c:extLst>
        </c:ser>
        <c:ser>
          <c:idx val="2"/>
          <c:order val="1"/>
          <c:tx>
            <c:strRef>
              <c:f>'Figur 9.2'!$F$2</c:f>
              <c:strCache>
                <c:ptCount val="1"/>
                <c:pt idx="0">
                  <c:v>Iceland</c:v>
                </c:pt>
              </c:strCache>
            </c:strRef>
          </c:tx>
          <c:spPr>
            <a:ln w="28575" cap="rnd">
              <a:solidFill>
                <a:srgbClr val="0067C5">
                  <a:lumMod val="50000"/>
                </a:srgbClr>
              </a:solidFill>
              <a:prstDash val="solid"/>
              <a:round/>
            </a:ln>
            <a:effectLst/>
          </c:spPr>
          <c:marker>
            <c:symbol val="none"/>
          </c:marker>
          <c:cat>
            <c:numRef>
              <c:f>'Figur 9.2'!$A$3:$A$24</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'Figur 9.2'!$F$3:$F$24</c:f>
              <c:numCache>
                <c:formatCode>0.00</c:formatCode>
                <c:ptCount val="22"/>
                <c:pt idx="0">
                  <c:v>79.7</c:v>
                </c:pt>
                <c:pt idx="1">
                  <c:v>80.569999999999993</c:v>
                </c:pt>
                <c:pt idx="2">
                  <c:v>80.430000000000007</c:v>
                </c:pt>
                <c:pt idx="3">
                  <c:v>81.010000000000005</c:v>
                </c:pt>
                <c:pt idx="4">
                  <c:v>80.900000000000006</c:v>
                </c:pt>
                <c:pt idx="5">
                  <c:v>81.37</c:v>
                </c:pt>
                <c:pt idx="6">
                  <c:v>81.08</c:v>
                </c:pt>
                <c:pt idx="7">
                  <c:v>81.25</c:v>
                </c:pt>
                <c:pt idx="8">
                  <c:v>81.42</c:v>
                </c:pt>
                <c:pt idx="9">
                  <c:v>81.62</c:v>
                </c:pt>
                <c:pt idx="10">
                  <c:v>81.77</c:v>
                </c:pt>
                <c:pt idx="11">
                  <c:v>82.18</c:v>
                </c:pt>
                <c:pt idx="12">
                  <c:v>82.63</c:v>
                </c:pt>
                <c:pt idx="13">
                  <c:v>81.94</c:v>
                </c:pt>
                <c:pt idx="14">
                  <c:v>82.65</c:v>
                </c:pt>
                <c:pt idx="15">
                  <c:v>82.37</c:v>
                </c:pt>
                <c:pt idx="16">
                  <c:v>82.06</c:v>
                </c:pt>
                <c:pt idx="17">
                  <c:v>82.4</c:v>
                </c:pt>
                <c:pt idx="18">
                  <c:v>82.65</c:v>
                </c:pt>
                <c:pt idx="19">
                  <c:v>83.01</c:v>
                </c:pt>
                <c:pt idx="20">
                  <c:v>82.88</c:v>
                </c:pt>
              </c:numCache>
            </c:numRef>
          </c:val>
          <c:smooth val="0"/>
          <c:extLst>
            <c:ext xmlns:c16="http://schemas.microsoft.com/office/drawing/2014/chart" uri="{C3380CC4-5D6E-409C-BE32-E72D297353CC}">
              <c16:uniqueId val="{00000001-112B-4D6A-865E-93F52E3FD547}"/>
            </c:ext>
          </c:extLst>
        </c:ser>
        <c:ser>
          <c:idx val="0"/>
          <c:order val="2"/>
          <c:tx>
            <c:strRef>
              <c:f>'Figur 9.2'!$C$2</c:f>
              <c:strCache>
                <c:ptCount val="1"/>
                <c:pt idx="0">
                  <c:v>Sweden</c:v>
                </c:pt>
              </c:strCache>
            </c:strRef>
          </c:tx>
          <c:spPr>
            <a:ln w="28575" cap="rnd">
              <a:solidFill>
                <a:srgbClr val="FFFF00"/>
              </a:solidFill>
              <a:prstDash val="solid"/>
              <a:round/>
            </a:ln>
            <a:effectLst/>
          </c:spPr>
          <c:marker>
            <c:symbol val="none"/>
          </c:marker>
          <c:cat>
            <c:numRef>
              <c:f>'Figur 9.2'!$A$3:$A$24</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'Figur 9.2'!$C$3:$C$24</c:f>
              <c:numCache>
                <c:formatCode>0.00</c:formatCode>
                <c:ptCount val="22"/>
                <c:pt idx="0">
                  <c:v>79.739999999999995</c:v>
                </c:pt>
                <c:pt idx="1">
                  <c:v>79.84</c:v>
                </c:pt>
                <c:pt idx="2">
                  <c:v>79.94</c:v>
                </c:pt>
                <c:pt idx="3">
                  <c:v>80.19</c:v>
                </c:pt>
                <c:pt idx="4">
                  <c:v>80.55</c:v>
                </c:pt>
                <c:pt idx="5">
                  <c:v>80.62</c:v>
                </c:pt>
                <c:pt idx="6">
                  <c:v>80.83</c:v>
                </c:pt>
                <c:pt idx="7">
                  <c:v>80.97</c:v>
                </c:pt>
                <c:pt idx="8">
                  <c:v>81.14</c:v>
                </c:pt>
                <c:pt idx="9">
                  <c:v>81.37</c:v>
                </c:pt>
                <c:pt idx="10">
                  <c:v>81.52</c:v>
                </c:pt>
                <c:pt idx="11">
                  <c:v>81.760000000000005</c:v>
                </c:pt>
                <c:pt idx="12">
                  <c:v>81.73</c:v>
                </c:pt>
                <c:pt idx="13">
                  <c:v>81.94</c:v>
                </c:pt>
                <c:pt idx="14">
                  <c:v>82.22</c:v>
                </c:pt>
                <c:pt idx="15">
                  <c:v>82.19</c:v>
                </c:pt>
                <c:pt idx="16">
                  <c:v>82.34</c:v>
                </c:pt>
                <c:pt idx="17">
                  <c:v>82.44</c:v>
                </c:pt>
                <c:pt idx="18">
                  <c:v>82.53</c:v>
                </c:pt>
                <c:pt idx="19">
                  <c:v>83.05</c:v>
                </c:pt>
                <c:pt idx="20">
                  <c:v>82.43</c:v>
                </c:pt>
                <c:pt idx="21">
                  <c:v>83.02</c:v>
                </c:pt>
              </c:numCache>
            </c:numRef>
          </c:val>
          <c:smooth val="0"/>
          <c:extLst>
            <c:ext xmlns:c16="http://schemas.microsoft.com/office/drawing/2014/chart" uri="{C3380CC4-5D6E-409C-BE32-E72D297353CC}">
              <c16:uniqueId val="{00000002-112B-4D6A-865E-93F52E3FD547}"/>
            </c:ext>
          </c:extLst>
        </c:ser>
        <c:ser>
          <c:idx val="3"/>
          <c:order val="3"/>
          <c:tx>
            <c:strRef>
              <c:f>'Figur 9.2'!$E$2</c:f>
              <c:strCache>
                <c:ptCount val="1"/>
                <c:pt idx="0">
                  <c:v>Finland</c:v>
                </c:pt>
              </c:strCache>
            </c:strRef>
          </c:tx>
          <c:spPr>
            <a:ln w="28575" cap="rnd">
              <a:solidFill>
                <a:srgbClr val="FFFFFF"/>
              </a:solidFill>
              <a:prstDash val="solid"/>
              <a:round/>
            </a:ln>
            <a:effectLst/>
          </c:spPr>
          <c:marker>
            <c:symbol val="none"/>
          </c:marker>
          <c:cat>
            <c:numRef>
              <c:f>'Figur 9.2'!$A$3:$A$24</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'Figur 9.2'!$E$3:$E$24</c:f>
              <c:numCache>
                <c:formatCode>0.00</c:formatCode>
                <c:ptCount val="22"/>
                <c:pt idx="0">
                  <c:v>77.67</c:v>
                </c:pt>
                <c:pt idx="1">
                  <c:v>78.14</c:v>
                </c:pt>
                <c:pt idx="2">
                  <c:v>78.27</c:v>
                </c:pt>
                <c:pt idx="3">
                  <c:v>78.53</c:v>
                </c:pt>
                <c:pt idx="4">
                  <c:v>78.849999999999994</c:v>
                </c:pt>
                <c:pt idx="5">
                  <c:v>78.97</c:v>
                </c:pt>
                <c:pt idx="6">
                  <c:v>79.37</c:v>
                </c:pt>
                <c:pt idx="7">
                  <c:v>79.39</c:v>
                </c:pt>
                <c:pt idx="8">
                  <c:v>79.7</c:v>
                </c:pt>
                <c:pt idx="9">
                  <c:v>79.83</c:v>
                </c:pt>
                <c:pt idx="10">
                  <c:v>80.010000000000005</c:v>
                </c:pt>
                <c:pt idx="11">
                  <c:v>80.400000000000006</c:v>
                </c:pt>
                <c:pt idx="12">
                  <c:v>80.5</c:v>
                </c:pt>
                <c:pt idx="13">
                  <c:v>80.87</c:v>
                </c:pt>
                <c:pt idx="14">
                  <c:v>81.06</c:v>
                </c:pt>
                <c:pt idx="15">
                  <c:v>81.37</c:v>
                </c:pt>
                <c:pt idx="16">
                  <c:v>81.3</c:v>
                </c:pt>
                <c:pt idx="17">
                  <c:v>81.489999999999995</c:v>
                </c:pt>
                <c:pt idx="18">
                  <c:v>81.63</c:v>
                </c:pt>
                <c:pt idx="19">
                  <c:v>81.88</c:v>
                </c:pt>
                <c:pt idx="20">
                  <c:v>81.84</c:v>
                </c:pt>
                <c:pt idx="21">
                  <c:v>81.81</c:v>
                </c:pt>
              </c:numCache>
            </c:numRef>
          </c:val>
          <c:smooth val="0"/>
          <c:extLst>
            <c:ext xmlns:c16="http://schemas.microsoft.com/office/drawing/2014/chart" uri="{C3380CC4-5D6E-409C-BE32-E72D297353CC}">
              <c16:uniqueId val="{00000003-112B-4D6A-865E-93F52E3FD547}"/>
            </c:ext>
          </c:extLst>
        </c:ser>
        <c:ser>
          <c:idx val="1"/>
          <c:order val="4"/>
          <c:tx>
            <c:strRef>
              <c:f>'Figur 9.2'!$D$2</c:f>
              <c:strCache>
                <c:ptCount val="1"/>
                <c:pt idx="0">
                  <c:v>Denmark</c:v>
                </c:pt>
              </c:strCache>
            </c:strRef>
          </c:tx>
          <c:spPr>
            <a:ln w="28575" cap="rnd">
              <a:solidFill>
                <a:srgbClr val="C30000"/>
              </a:solidFill>
              <a:prstDash val="solid"/>
              <a:round/>
            </a:ln>
            <a:effectLst/>
          </c:spPr>
          <c:marker>
            <c:symbol val="none"/>
          </c:marker>
          <c:cat>
            <c:numRef>
              <c:f>'Figur 9.2'!$A$3:$A$24</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'Figur 9.2'!$D$3:$D$24</c:f>
              <c:numCache>
                <c:formatCode>0.00</c:formatCode>
                <c:ptCount val="22"/>
                <c:pt idx="0">
                  <c:v>76.819999999999993</c:v>
                </c:pt>
                <c:pt idx="1">
                  <c:v>76.98</c:v>
                </c:pt>
                <c:pt idx="2">
                  <c:v>77.099999999999994</c:v>
                </c:pt>
                <c:pt idx="3">
                  <c:v>77.400000000000006</c:v>
                </c:pt>
                <c:pt idx="4">
                  <c:v>77.790000000000006</c:v>
                </c:pt>
                <c:pt idx="5">
                  <c:v>78.23</c:v>
                </c:pt>
                <c:pt idx="6">
                  <c:v>78.22</c:v>
                </c:pt>
                <c:pt idx="7">
                  <c:v>78.349999999999994</c:v>
                </c:pt>
                <c:pt idx="8">
                  <c:v>78.72</c:v>
                </c:pt>
                <c:pt idx="9">
                  <c:v>78.959999999999994</c:v>
                </c:pt>
                <c:pt idx="10">
                  <c:v>79.239999999999995</c:v>
                </c:pt>
                <c:pt idx="11">
                  <c:v>79.790000000000006</c:v>
                </c:pt>
                <c:pt idx="12">
                  <c:v>80.09</c:v>
                </c:pt>
                <c:pt idx="13">
                  <c:v>80.31</c:v>
                </c:pt>
                <c:pt idx="14">
                  <c:v>80.64</c:v>
                </c:pt>
                <c:pt idx="15">
                  <c:v>80.75</c:v>
                </c:pt>
                <c:pt idx="16">
                  <c:v>80.88</c:v>
                </c:pt>
                <c:pt idx="17">
                  <c:v>81.11</c:v>
                </c:pt>
                <c:pt idx="18">
                  <c:v>80.989999999999995</c:v>
                </c:pt>
                <c:pt idx="19">
                  <c:v>81.430000000000007</c:v>
                </c:pt>
                <c:pt idx="20">
                  <c:v>81.55</c:v>
                </c:pt>
                <c:pt idx="21">
                  <c:v>81.44</c:v>
                </c:pt>
              </c:numCache>
            </c:numRef>
          </c:val>
          <c:smooth val="0"/>
          <c:extLst>
            <c:ext xmlns:c16="http://schemas.microsoft.com/office/drawing/2014/chart" uri="{C3380CC4-5D6E-409C-BE32-E72D297353CC}">
              <c16:uniqueId val="{00000004-112B-4D6A-865E-93F52E3FD547}"/>
            </c:ext>
          </c:extLst>
        </c:ser>
        <c:dLbls>
          <c:showLegendKey val="0"/>
          <c:showVal val="0"/>
          <c:showCatName val="0"/>
          <c:showSerName val="0"/>
          <c:showPercent val="0"/>
          <c:showBubbleSize val="0"/>
        </c:dLbls>
        <c:smooth val="0"/>
        <c:axId val="319744008"/>
        <c:axId val="319745648"/>
      </c:lineChart>
      <c:catAx>
        <c:axId val="319744008"/>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crossAx val="319745648"/>
        <c:crosses val="autoZero"/>
        <c:auto val="1"/>
        <c:lblAlgn val="ctr"/>
        <c:lblOffset val="100"/>
        <c:noMultiLvlLbl val="0"/>
      </c:catAx>
      <c:valAx>
        <c:axId val="319745648"/>
        <c:scaling>
          <c:orientation val="minMax"/>
          <c:min val="76"/>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crossAx val="319744008"/>
        <c:crosses val="autoZero"/>
        <c:crossBetween val="between"/>
      </c:valAx>
      <c:spPr>
        <a:noFill/>
        <a:ln>
          <a:noFill/>
        </a:ln>
        <a:effectLst/>
      </c:spPr>
    </c:plotArea>
    <c:legend>
      <c:legendPos val="r"/>
      <c:layout>
        <c:manualLayout>
          <c:xMode val="edge"/>
          <c:yMode val="edge"/>
          <c:x val="0.51795315757746296"/>
          <c:y val="0.44812165254343833"/>
          <c:w val="0.31680031570610706"/>
          <c:h val="0.369202026829979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CCDEE6"/>
    </a:solidFill>
    <a:ln w="9525" cap="flat" cmpd="sng" algn="ctr">
      <a:noFill/>
      <a:round/>
    </a:ln>
    <a:effectLst/>
  </c:spPr>
  <c:txPr>
    <a:bodyPr/>
    <a:lstStyle/>
    <a:p>
      <a:pPr>
        <a:defRPr/>
      </a:pPr>
      <a:endParaRPr lang="nb-NO"/>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0448544714387746E-2"/>
          <c:y val="3.0428769017980636E-2"/>
          <c:w val="0.93359425616772052"/>
          <c:h val="0.87337014408468649"/>
        </c:manualLayout>
      </c:layout>
      <c:lineChart>
        <c:grouping val="standard"/>
        <c:varyColors val="0"/>
        <c:ser>
          <c:idx val="1"/>
          <c:order val="0"/>
          <c:tx>
            <c:strRef>
              <c:f>'figur 9.1'!$B$30</c:f>
              <c:strCache>
                <c:ptCount val="1"/>
                <c:pt idx="0">
                  <c:v>Life expectancy</c:v>
                </c:pt>
              </c:strCache>
            </c:strRef>
          </c:tx>
          <c:spPr>
            <a:ln>
              <a:solidFill>
                <a:schemeClr val="accent1"/>
              </a:solidFill>
            </a:ln>
          </c:spPr>
          <c:marker>
            <c:spPr>
              <a:noFill/>
              <a:ln>
                <a:noFill/>
              </a:ln>
            </c:spPr>
          </c:marker>
          <c:cat>
            <c:numRef>
              <c:f>'figur 9.1'!$A$31:$A$66</c:f>
              <c:numCache>
                <c:formatCode>General</c:formatCode>
                <c:ptCount val="3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numCache>
            </c:numRef>
          </c:cat>
          <c:val>
            <c:numRef>
              <c:f>'figur 9.1'!$B$31:$B$66</c:f>
              <c:numCache>
                <c:formatCode>0.00</c:formatCode>
                <c:ptCount val="36"/>
                <c:pt idx="0">
                  <c:v>78.69</c:v>
                </c:pt>
                <c:pt idx="1">
                  <c:v>78.89</c:v>
                </c:pt>
                <c:pt idx="2">
                  <c:v>78.97</c:v>
                </c:pt>
                <c:pt idx="3">
                  <c:v>79.540000000000006</c:v>
                </c:pt>
                <c:pt idx="4">
                  <c:v>79.97</c:v>
                </c:pt>
                <c:pt idx="5">
                  <c:v>80.180000000000007</c:v>
                </c:pt>
                <c:pt idx="6">
                  <c:v>80.45</c:v>
                </c:pt>
                <c:pt idx="7">
                  <c:v>80.5</c:v>
                </c:pt>
                <c:pt idx="8">
                  <c:v>80.680000000000007</c:v>
                </c:pt>
                <c:pt idx="9">
                  <c:v>80.86</c:v>
                </c:pt>
                <c:pt idx="10">
                  <c:v>81.040000000000006</c:v>
                </c:pt>
                <c:pt idx="11">
                  <c:v>81.25</c:v>
                </c:pt>
                <c:pt idx="12">
                  <c:v>81.45</c:v>
                </c:pt>
                <c:pt idx="13">
                  <c:v>81.66</c:v>
                </c:pt>
                <c:pt idx="14">
                  <c:v>82.09</c:v>
                </c:pt>
                <c:pt idx="15">
                  <c:v>82.28</c:v>
                </c:pt>
                <c:pt idx="16">
                  <c:v>82.42</c:v>
                </c:pt>
                <c:pt idx="17">
                  <c:v>82.63</c:v>
                </c:pt>
                <c:pt idx="18">
                  <c:v>82.76</c:v>
                </c:pt>
                <c:pt idx="19">
                  <c:v>82.96</c:v>
                </c:pt>
                <c:pt idx="20">
                  <c:v>83.2</c:v>
                </c:pt>
                <c:pt idx="21">
                  <c:v>83.17</c:v>
                </c:pt>
                <c:pt idx="22">
                  <c:v>82.63</c:v>
                </c:pt>
              </c:numCache>
            </c:numRef>
          </c:val>
          <c:smooth val="0"/>
          <c:extLst>
            <c:ext xmlns:c16="http://schemas.microsoft.com/office/drawing/2014/chart" uri="{C3380CC4-5D6E-409C-BE32-E72D297353CC}">
              <c16:uniqueId val="{00000000-6C1E-4E36-BEFD-F292BA9A336F}"/>
            </c:ext>
          </c:extLst>
        </c:ser>
        <c:ser>
          <c:idx val="0"/>
          <c:order val="1"/>
          <c:tx>
            <c:strRef>
              <c:f>'figur 9.1'!$D$30</c:f>
              <c:strCache>
                <c:ptCount val="1"/>
                <c:pt idx="0">
                  <c:v>Expected healthy years of life</c:v>
                </c:pt>
              </c:strCache>
            </c:strRef>
          </c:tx>
          <c:spPr>
            <a:ln>
              <a:noFill/>
            </a:ln>
          </c:spPr>
          <c:marker>
            <c:spPr>
              <a:solidFill>
                <a:schemeClr val="accent3"/>
              </a:solidFill>
              <a:ln>
                <a:solidFill>
                  <a:schemeClr val="accent3"/>
                </a:solidFill>
              </a:ln>
            </c:spPr>
          </c:marker>
          <c:trendline>
            <c:spPr>
              <a:ln>
                <a:solidFill>
                  <a:schemeClr val="accent3"/>
                </a:solidFill>
                <a:prstDash val="sysDash"/>
              </a:ln>
            </c:spPr>
            <c:trendlineType val="log"/>
            <c:dispRSqr val="0"/>
            <c:dispEq val="0"/>
          </c:trendline>
          <c:cat>
            <c:numRef>
              <c:f>'figur 9.1'!$A$31:$A$66</c:f>
              <c:numCache>
                <c:formatCode>General</c:formatCode>
                <c:ptCount val="3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numCache>
            </c:numRef>
          </c:cat>
          <c:val>
            <c:numRef>
              <c:f>'figur 9.1'!$D$31:$D$66</c:f>
              <c:numCache>
                <c:formatCode>0.00</c:formatCode>
                <c:ptCount val="36"/>
                <c:pt idx="0">
                  <c:v>67.999553317416499</c:v>
                </c:pt>
                <c:pt idx="1">
                  <c:v>68.191581595777805</c:v>
                </c:pt>
                <c:pt idx="2">
                  <c:v>68.352799635516803</c:v>
                </c:pt>
                <c:pt idx="3">
                  <c:v>68.653321828632102</c:v>
                </c:pt>
                <c:pt idx="4">
                  <c:v>68.921962930001499</c:v>
                </c:pt>
                <c:pt idx="5">
                  <c:v>69.141413473981103</c:v>
                </c:pt>
                <c:pt idx="6">
                  <c:v>69.269679118238201</c:v>
                </c:pt>
                <c:pt idx="7">
                  <c:v>69.340526807333603</c:v>
                </c:pt>
                <c:pt idx="8">
                  <c:v>69.4505010566415</c:v>
                </c:pt>
                <c:pt idx="9">
                  <c:v>69.571179110328401</c:v>
                </c:pt>
                <c:pt idx="10">
                  <c:v>69.747542554639196</c:v>
                </c:pt>
                <c:pt idx="11">
                  <c:v>69.770586250397898</c:v>
                </c:pt>
                <c:pt idx="12">
                  <c:v>70.076301612400997</c:v>
                </c:pt>
                <c:pt idx="13">
                  <c:v>70.268559432909498</c:v>
                </c:pt>
                <c:pt idx="14">
                  <c:v>70.567091903364698</c:v>
                </c:pt>
                <c:pt idx="15">
                  <c:v>70.780620983299499</c:v>
                </c:pt>
                <c:pt idx="16">
                  <c:v>70.8240519243558</c:v>
                </c:pt>
                <c:pt idx="17">
                  <c:v>70.970066808951103</c:v>
                </c:pt>
                <c:pt idx="18">
                  <c:v>70.917623763010596</c:v>
                </c:pt>
                <c:pt idx="19">
                  <c:v>70.837303151244498</c:v>
                </c:pt>
              </c:numCache>
            </c:numRef>
          </c:val>
          <c:smooth val="0"/>
          <c:extLst>
            <c:ext xmlns:c16="http://schemas.microsoft.com/office/drawing/2014/chart" uri="{C3380CC4-5D6E-409C-BE32-E72D297353CC}">
              <c16:uniqueId val="{00000002-6C1E-4E36-BEFD-F292BA9A336F}"/>
            </c:ext>
          </c:extLst>
        </c:ser>
        <c:ser>
          <c:idx val="2"/>
          <c:order val="2"/>
          <c:tx>
            <c:strRef>
              <c:f>'figur 9.1'!$C$30</c:f>
              <c:strCache>
                <c:ptCount val="1"/>
                <c:pt idx="0">
                  <c:v>Life expectancy, projection</c:v>
                </c:pt>
              </c:strCache>
            </c:strRef>
          </c:tx>
          <c:spPr>
            <a:ln>
              <a:solidFill>
                <a:schemeClr val="accent1"/>
              </a:solidFill>
              <a:prstDash val="sysDash"/>
            </a:ln>
          </c:spPr>
          <c:marker>
            <c:spPr>
              <a:noFill/>
              <a:ln>
                <a:noFill/>
              </a:ln>
            </c:spPr>
          </c:marker>
          <c:cat>
            <c:numRef>
              <c:f>'figur 9.1'!$A$31:$A$66</c:f>
              <c:numCache>
                <c:formatCode>General</c:formatCode>
                <c:ptCount val="3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numCache>
            </c:numRef>
          </c:cat>
          <c:val>
            <c:numRef>
              <c:f>'figur 9.1'!$C$31:$C$66</c:f>
              <c:numCache>
                <c:formatCode>General</c:formatCode>
                <c:ptCount val="36"/>
                <c:pt idx="21" formatCode="0.0">
                  <c:v>83.1</c:v>
                </c:pt>
                <c:pt idx="22" formatCode="0.0">
                  <c:v>83.4</c:v>
                </c:pt>
                <c:pt idx="23" formatCode="0.0">
                  <c:v>83.6</c:v>
                </c:pt>
                <c:pt idx="24" formatCode="0.0">
                  <c:v>83.8</c:v>
                </c:pt>
                <c:pt idx="25" formatCode="0.0">
                  <c:v>84.1</c:v>
                </c:pt>
                <c:pt idx="26" formatCode="0.0">
                  <c:v>84.3</c:v>
                </c:pt>
                <c:pt idx="27" formatCode="0.0">
                  <c:v>84.5</c:v>
                </c:pt>
                <c:pt idx="28" formatCode="0.0">
                  <c:v>84.7</c:v>
                </c:pt>
                <c:pt idx="29" formatCode="0.0">
                  <c:v>84.9</c:v>
                </c:pt>
                <c:pt idx="30" formatCode="0.0">
                  <c:v>85.1</c:v>
                </c:pt>
                <c:pt idx="31" formatCode="0.0">
                  <c:v>85.3</c:v>
                </c:pt>
                <c:pt idx="32" formatCode="0.0">
                  <c:v>85.5</c:v>
                </c:pt>
                <c:pt idx="33" formatCode="0.0">
                  <c:v>85.7</c:v>
                </c:pt>
                <c:pt idx="34" formatCode="0.0">
                  <c:v>85.8</c:v>
                </c:pt>
                <c:pt idx="35" formatCode="0.0">
                  <c:v>86</c:v>
                </c:pt>
              </c:numCache>
            </c:numRef>
          </c:val>
          <c:smooth val="0"/>
          <c:extLst>
            <c:ext xmlns:c16="http://schemas.microsoft.com/office/drawing/2014/chart" uri="{C3380CC4-5D6E-409C-BE32-E72D297353CC}">
              <c16:uniqueId val="{00000003-6C1E-4E36-BEFD-F292BA9A336F}"/>
            </c:ext>
          </c:extLst>
        </c:ser>
        <c:dLbls>
          <c:showLegendKey val="0"/>
          <c:showVal val="0"/>
          <c:showCatName val="0"/>
          <c:showSerName val="0"/>
          <c:showPercent val="0"/>
          <c:showBubbleSize val="0"/>
        </c:dLbls>
        <c:marker val="1"/>
        <c:smooth val="0"/>
        <c:axId val="180177536"/>
        <c:axId val="180179328"/>
      </c:lineChart>
      <c:catAx>
        <c:axId val="180177536"/>
        <c:scaling>
          <c:orientation val="minMax"/>
        </c:scaling>
        <c:delete val="0"/>
        <c:axPos val="b"/>
        <c:numFmt formatCode="General" sourceLinked="1"/>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nb-NO"/>
          </a:p>
        </c:txPr>
        <c:crossAx val="180179328"/>
        <c:crosses val="autoZero"/>
        <c:auto val="1"/>
        <c:lblAlgn val="ctr"/>
        <c:lblOffset val="100"/>
        <c:noMultiLvlLbl val="0"/>
      </c:catAx>
      <c:valAx>
        <c:axId val="180179328"/>
        <c:scaling>
          <c:orientation val="minMax"/>
          <c:min val="60"/>
        </c:scaling>
        <c:delete val="0"/>
        <c:axPos val="l"/>
        <c:majorGridlines>
          <c:spPr>
            <a:ln>
              <a:solidFill>
                <a:schemeClr val="bg1">
                  <a:lumMod val="85000"/>
                </a:schemeClr>
              </a:solidFill>
            </a:ln>
          </c:spPr>
        </c:majorGridlines>
        <c:numFmt formatCode="0" sourceLinked="0"/>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nb-NO"/>
          </a:p>
        </c:txPr>
        <c:crossAx val="180177536"/>
        <c:crosses val="autoZero"/>
        <c:crossBetween val="between"/>
      </c:valAx>
    </c:plotArea>
    <c:legend>
      <c:legendPos val="r"/>
      <c:legendEntry>
        <c:idx val="2"/>
        <c:delete val="1"/>
      </c:legendEntry>
      <c:legendEntry>
        <c:idx val="3"/>
        <c:delete val="1"/>
      </c:legendEntry>
      <c:layout>
        <c:manualLayout>
          <c:xMode val="edge"/>
          <c:yMode val="edge"/>
          <c:x val="0.63925499266556585"/>
          <c:y val="0.19479106682054853"/>
          <c:w val="0.35038272719543334"/>
          <c:h val="0.39714218250421052"/>
        </c:manualLayout>
      </c:layout>
      <c:overlay val="0"/>
      <c:txPr>
        <a:bodyPr/>
        <a:lstStyle/>
        <a:p>
          <a:pPr>
            <a:defRPr sz="1400">
              <a:latin typeface="Arial" panose="020B0604020202020204" pitchFamily="34" charset="0"/>
              <a:cs typeface="Arial" panose="020B0604020202020204" pitchFamily="34" charset="0"/>
            </a:defRPr>
          </a:pPr>
          <a:endParaRPr lang="nb-NO"/>
        </a:p>
      </c:txPr>
    </c:legend>
    <c:plotVisOnly val="1"/>
    <c:dispBlanksAs val="gap"/>
    <c:showDLblsOverMax val="0"/>
  </c:chart>
  <c:spPr>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'figur 9.4'!$B$5</c:f>
              <c:strCache>
                <c:ptCount val="1"/>
                <c:pt idx="0">
                  <c:v>Women, all ages</c:v>
                </c:pt>
              </c:strCache>
            </c:strRef>
          </c:tx>
          <c:spPr>
            <a:ln w="28575" cap="rnd">
              <a:solidFill>
                <a:schemeClr val="accent1"/>
              </a:solidFill>
              <a:prstDash val="solid"/>
              <a:round/>
            </a:ln>
            <a:effectLst/>
          </c:spPr>
          <c:marker>
            <c:symbol val="none"/>
          </c:marker>
          <c:cat>
            <c:numRef>
              <c:f>'figur 9.4'!$A$6:$A$41</c:f>
              <c:numCache>
                <c:formatCode>0</c:formatCode>
                <c:ptCount val="3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numCache>
            </c:numRef>
          </c:cat>
          <c:val>
            <c:numRef>
              <c:f>'figur 9.4'!$B$6:$B$41</c:f>
              <c:numCache>
                <c:formatCode>#,##0</c:formatCode>
                <c:ptCount val="36"/>
                <c:pt idx="0">
                  <c:v>28868.684311460602</c:v>
                </c:pt>
                <c:pt idx="1">
                  <c:v>28639.1170863185</c:v>
                </c:pt>
                <c:pt idx="2">
                  <c:v>28468.0664556431</c:v>
                </c:pt>
                <c:pt idx="3">
                  <c:v>28010.1902251723</c:v>
                </c:pt>
                <c:pt idx="4">
                  <c:v>27613.647076678499</c:v>
                </c:pt>
                <c:pt idx="5">
                  <c:v>27303.408664158</c:v>
                </c:pt>
                <c:pt idx="6">
                  <c:v>27182.532318066998</c:v>
                </c:pt>
                <c:pt idx="7">
                  <c:v>27206.0565533638</c:v>
                </c:pt>
                <c:pt idx="8">
                  <c:v>26979.902408676</c:v>
                </c:pt>
                <c:pt idx="9">
                  <c:v>26866.524642779201</c:v>
                </c:pt>
                <c:pt idx="10">
                  <c:v>26636.337697763902</c:v>
                </c:pt>
                <c:pt idx="11">
                  <c:v>26612.831578656202</c:v>
                </c:pt>
                <c:pt idx="12">
                  <c:v>26264.473073578101</c:v>
                </c:pt>
                <c:pt idx="13">
                  <c:v>26033.535244797898</c:v>
                </c:pt>
                <c:pt idx="14">
                  <c:v>25569.300760596201</c:v>
                </c:pt>
                <c:pt idx="15">
                  <c:v>25371.2775016286</c:v>
                </c:pt>
                <c:pt idx="16">
                  <c:v>25496.038898249099</c:v>
                </c:pt>
                <c:pt idx="17">
                  <c:v>25479.4825286132</c:v>
                </c:pt>
                <c:pt idx="18">
                  <c:v>25720.855993049001</c:v>
                </c:pt>
                <c:pt idx="19">
                  <c:v>25947.172546383201</c:v>
                </c:pt>
              </c:numCache>
            </c:numRef>
          </c:val>
          <c:smooth val="0"/>
          <c:extLst>
            <c:ext xmlns:c16="http://schemas.microsoft.com/office/drawing/2014/chart" uri="{C3380CC4-5D6E-409C-BE32-E72D297353CC}">
              <c16:uniqueId val="{00000000-E8F8-4D8B-823D-023344EFBF92}"/>
            </c:ext>
          </c:extLst>
        </c:ser>
        <c:ser>
          <c:idx val="5"/>
          <c:order val="1"/>
          <c:tx>
            <c:strRef>
              <c:f>'figur 9.4'!$C$5</c:f>
              <c:strCache>
                <c:ptCount val="1"/>
                <c:pt idx="0">
                  <c:v>Projected</c:v>
                </c:pt>
              </c:strCache>
            </c:strRef>
          </c:tx>
          <c:spPr>
            <a:ln w="28575" cap="rnd">
              <a:solidFill>
                <a:schemeClr val="accent1"/>
              </a:solidFill>
              <a:prstDash val="sysDash"/>
              <a:round/>
            </a:ln>
            <a:effectLst/>
          </c:spPr>
          <c:marker>
            <c:symbol val="none"/>
          </c:marker>
          <c:cat>
            <c:numRef>
              <c:f>'figur 9.4'!$A$6:$A$41</c:f>
              <c:numCache>
                <c:formatCode>0</c:formatCode>
                <c:ptCount val="3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numCache>
            </c:numRef>
          </c:cat>
          <c:val>
            <c:numRef>
              <c:f>'figur 9.4'!$C$6:$C$41</c:f>
              <c:numCache>
                <c:formatCode>General</c:formatCode>
                <c:ptCount val="36"/>
                <c:pt idx="20" formatCode="#,##0">
                  <c:v>26098.179943239604</c:v>
                </c:pt>
                <c:pt idx="21" formatCode="#,##0">
                  <c:v>26060.143021357802</c:v>
                </c:pt>
                <c:pt idx="22" formatCode="#,##0">
                  <c:v>25969.625398673303</c:v>
                </c:pt>
                <c:pt idx="23" formatCode="#,##0">
                  <c:v>25901.913695930703</c:v>
                </c:pt>
                <c:pt idx="24" formatCode="#,##0">
                  <c:v>25901.7711764987</c:v>
                </c:pt>
                <c:pt idx="25" formatCode="#,##0">
                  <c:v>25894.8730058851</c:v>
                </c:pt>
                <c:pt idx="26" formatCode="#,##0">
                  <c:v>25908.970933579101</c:v>
                </c:pt>
                <c:pt idx="27" formatCode="#,##0">
                  <c:v>25945.002306199</c:v>
                </c:pt>
                <c:pt idx="28" formatCode="#,##0">
                  <c:v>25977.509879265399</c:v>
                </c:pt>
                <c:pt idx="29" formatCode="#,##0">
                  <c:v>26013.812091029598</c:v>
                </c:pt>
                <c:pt idx="30" formatCode="#,##0">
                  <c:v>26054.719998433702</c:v>
                </c:pt>
                <c:pt idx="31" formatCode="#,##0">
                  <c:v>26112.141655475301</c:v>
                </c:pt>
                <c:pt idx="32" formatCode="#,##0">
                  <c:v>26165.903005330896</c:v>
                </c:pt>
                <c:pt idx="33" formatCode="#,##0">
                  <c:v>26235.151486833904</c:v>
                </c:pt>
                <c:pt idx="34" formatCode="#,##0">
                  <c:v>26281.740438258301</c:v>
                </c:pt>
                <c:pt idx="35" formatCode="#,##0">
                  <c:v>26332.462739009999</c:v>
                </c:pt>
              </c:numCache>
            </c:numRef>
          </c:val>
          <c:smooth val="0"/>
          <c:extLst>
            <c:ext xmlns:c16="http://schemas.microsoft.com/office/drawing/2014/chart" uri="{C3380CC4-5D6E-409C-BE32-E72D297353CC}">
              <c16:uniqueId val="{00000001-E8F8-4D8B-823D-023344EFBF92}"/>
            </c:ext>
          </c:extLst>
        </c:ser>
        <c:ser>
          <c:idx val="0"/>
          <c:order val="2"/>
          <c:tx>
            <c:strRef>
              <c:f>'figur 9.4'!$D$5</c:f>
              <c:strCache>
                <c:ptCount val="1"/>
                <c:pt idx="0">
                  <c:v>Men, all ages</c:v>
                </c:pt>
              </c:strCache>
            </c:strRef>
          </c:tx>
          <c:spPr>
            <a:ln w="28575" cap="rnd">
              <a:solidFill>
                <a:schemeClr val="accent2"/>
              </a:solidFill>
              <a:round/>
            </a:ln>
            <a:effectLst/>
          </c:spPr>
          <c:marker>
            <c:symbol val="none"/>
          </c:marker>
          <c:cat>
            <c:numRef>
              <c:f>'figur 9.4'!$A$6:$A$41</c:f>
              <c:numCache>
                <c:formatCode>0</c:formatCode>
                <c:ptCount val="3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numCache>
            </c:numRef>
          </c:cat>
          <c:val>
            <c:numRef>
              <c:f>'figur 9.4'!$D$6:$D$41</c:f>
              <c:numCache>
                <c:formatCode>#,##0</c:formatCode>
                <c:ptCount val="36"/>
                <c:pt idx="0">
                  <c:v>30337.489106621299</c:v>
                </c:pt>
                <c:pt idx="1">
                  <c:v>29860.6478210487</c:v>
                </c:pt>
                <c:pt idx="2">
                  <c:v>29475.917694609601</c:v>
                </c:pt>
                <c:pt idx="3">
                  <c:v>28836.408817221902</c:v>
                </c:pt>
                <c:pt idx="4">
                  <c:v>28325.840541930302</c:v>
                </c:pt>
                <c:pt idx="5">
                  <c:v>27936.927206229801</c:v>
                </c:pt>
                <c:pt idx="6">
                  <c:v>27709.1027054595</c:v>
                </c:pt>
                <c:pt idx="7">
                  <c:v>27500.150221605199</c:v>
                </c:pt>
                <c:pt idx="8">
                  <c:v>27347.101478197801</c:v>
                </c:pt>
                <c:pt idx="9">
                  <c:v>27032.629425578802</c:v>
                </c:pt>
                <c:pt idx="10">
                  <c:v>26658.8454721903</c:v>
                </c:pt>
                <c:pt idx="11">
                  <c:v>26718.6998478682</c:v>
                </c:pt>
                <c:pt idx="12">
                  <c:v>26093.760744588799</c:v>
                </c:pt>
                <c:pt idx="13">
                  <c:v>25808.571231881298</c:v>
                </c:pt>
                <c:pt idx="14">
                  <c:v>25393.437336060801</c:v>
                </c:pt>
                <c:pt idx="15">
                  <c:v>25051.600513785299</c:v>
                </c:pt>
                <c:pt idx="16">
                  <c:v>24955.962145082602</c:v>
                </c:pt>
                <c:pt idx="17">
                  <c:v>24656.232619619899</c:v>
                </c:pt>
                <c:pt idx="18">
                  <c:v>24865.431856622999</c:v>
                </c:pt>
                <c:pt idx="19">
                  <c:v>25159.2385876398</c:v>
                </c:pt>
              </c:numCache>
            </c:numRef>
          </c:val>
          <c:smooth val="0"/>
          <c:extLst>
            <c:ext xmlns:c16="http://schemas.microsoft.com/office/drawing/2014/chart" uri="{C3380CC4-5D6E-409C-BE32-E72D297353CC}">
              <c16:uniqueId val="{00000002-E8F8-4D8B-823D-023344EFBF92}"/>
            </c:ext>
          </c:extLst>
        </c:ser>
        <c:ser>
          <c:idx val="2"/>
          <c:order val="3"/>
          <c:tx>
            <c:strRef>
              <c:f>'figur 9.4'!$E$5</c:f>
              <c:strCache>
                <c:ptCount val="1"/>
                <c:pt idx="0">
                  <c:v>Projected</c:v>
                </c:pt>
              </c:strCache>
            </c:strRef>
          </c:tx>
          <c:spPr>
            <a:ln w="28575" cap="rnd">
              <a:solidFill>
                <a:schemeClr val="accent2"/>
              </a:solidFill>
              <a:prstDash val="sysDash"/>
              <a:round/>
            </a:ln>
            <a:effectLst/>
          </c:spPr>
          <c:marker>
            <c:symbol val="none"/>
          </c:marker>
          <c:cat>
            <c:numRef>
              <c:f>'figur 9.4'!$A$6:$A$41</c:f>
              <c:numCache>
                <c:formatCode>0</c:formatCode>
                <c:ptCount val="3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numCache>
            </c:numRef>
          </c:cat>
          <c:val>
            <c:numRef>
              <c:f>'figur 9.4'!$E$6:$E$41</c:f>
              <c:numCache>
                <c:formatCode>General</c:formatCode>
                <c:ptCount val="36"/>
                <c:pt idx="20" formatCode="#,##0">
                  <c:v>25282.947248385201</c:v>
                </c:pt>
                <c:pt idx="21" formatCode="#,##0">
                  <c:v>25210.0702150777</c:v>
                </c:pt>
                <c:pt idx="22" formatCode="#,##0">
                  <c:v>25047.432289700999</c:v>
                </c:pt>
                <c:pt idx="23" formatCode="#,##0">
                  <c:v>24946.155651241599</c:v>
                </c:pt>
                <c:pt idx="24" formatCode="#,##0">
                  <c:v>24928.4299883366</c:v>
                </c:pt>
                <c:pt idx="25" formatCode="#,##0">
                  <c:v>24909.527060651097</c:v>
                </c:pt>
                <c:pt idx="26" formatCode="#,##0">
                  <c:v>24925.085407749702</c:v>
                </c:pt>
                <c:pt idx="27" formatCode="#,##0">
                  <c:v>24963.338018615101</c:v>
                </c:pt>
                <c:pt idx="28" formatCode="#,##0">
                  <c:v>25002.382312912501</c:v>
                </c:pt>
                <c:pt idx="29" formatCode="#,##0">
                  <c:v>25030.178164780096</c:v>
                </c:pt>
                <c:pt idx="30" formatCode="#,##0">
                  <c:v>25055.059681373397</c:v>
                </c:pt>
                <c:pt idx="31" formatCode="#,##0">
                  <c:v>25094.9204457331</c:v>
                </c:pt>
                <c:pt idx="32" formatCode="#,##0">
                  <c:v>25129.971267725399</c:v>
                </c:pt>
                <c:pt idx="33" formatCode="#,##0">
                  <c:v>25177.417696218301</c:v>
                </c:pt>
                <c:pt idx="34" formatCode="#,##0">
                  <c:v>25201.594801886204</c:v>
                </c:pt>
                <c:pt idx="35" formatCode="#,##0">
                  <c:v>25225.0224619287</c:v>
                </c:pt>
              </c:numCache>
            </c:numRef>
          </c:val>
          <c:smooth val="0"/>
          <c:extLst>
            <c:ext xmlns:c16="http://schemas.microsoft.com/office/drawing/2014/chart" uri="{C3380CC4-5D6E-409C-BE32-E72D297353CC}">
              <c16:uniqueId val="{00000003-E8F8-4D8B-823D-023344EFBF92}"/>
            </c:ext>
          </c:extLst>
        </c:ser>
        <c:ser>
          <c:idx val="3"/>
          <c:order val="4"/>
          <c:tx>
            <c:strRef>
              <c:f>'figur 9.4'!$F$5</c:f>
              <c:strCache>
                <c:ptCount val="1"/>
                <c:pt idx="0">
                  <c:v>Women, ages 20–69</c:v>
                </c:pt>
              </c:strCache>
            </c:strRef>
          </c:tx>
          <c:spPr>
            <a:ln w="28575" cap="rnd">
              <a:solidFill>
                <a:schemeClr val="accent3"/>
              </a:solidFill>
              <a:round/>
            </a:ln>
            <a:effectLst/>
          </c:spPr>
          <c:marker>
            <c:symbol val="none"/>
          </c:marker>
          <c:cat>
            <c:numRef>
              <c:f>'figur 9.4'!$A$6:$A$41</c:f>
              <c:numCache>
                <c:formatCode>0</c:formatCode>
                <c:ptCount val="3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numCache>
            </c:numRef>
          </c:cat>
          <c:val>
            <c:numRef>
              <c:f>'figur 9.4'!$F$6:$F$41</c:f>
              <c:numCache>
                <c:formatCode>#,##0</c:formatCode>
                <c:ptCount val="36"/>
                <c:pt idx="0">
                  <c:v>22927.738495161979</c:v>
                </c:pt>
                <c:pt idx="1">
                  <c:v>22792.559930625921</c:v>
                </c:pt>
                <c:pt idx="2">
                  <c:v>22683.028535084697</c:v>
                </c:pt>
                <c:pt idx="3">
                  <c:v>22464.093595153787</c:v>
                </c:pt>
                <c:pt idx="4">
                  <c:v>22370.351543374753</c:v>
                </c:pt>
                <c:pt idx="5">
                  <c:v>22260.820415274862</c:v>
                </c:pt>
                <c:pt idx="6">
                  <c:v>22169.498611585084</c:v>
                </c:pt>
                <c:pt idx="7">
                  <c:v>22247.205056153813</c:v>
                </c:pt>
                <c:pt idx="8">
                  <c:v>22192.629341154177</c:v>
                </c:pt>
                <c:pt idx="9">
                  <c:v>22195.177553943733</c:v>
                </c:pt>
                <c:pt idx="10">
                  <c:v>22140.439348776323</c:v>
                </c:pt>
                <c:pt idx="11">
                  <c:v>22089.962037739071</c:v>
                </c:pt>
                <c:pt idx="12">
                  <c:v>21837.139507992772</c:v>
                </c:pt>
                <c:pt idx="13">
                  <c:v>21724.254729857184</c:v>
                </c:pt>
                <c:pt idx="14">
                  <c:v>21428.569125018501</c:v>
                </c:pt>
                <c:pt idx="15">
                  <c:v>21224.299440294562</c:v>
                </c:pt>
                <c:pt idx="16">
                  <c:v>21275.614112932941</c:v>
                </c:pt>
                <c:pt idx="17">
                  <c:v>21125.852842984998</c:v>
                </c:pt>
                <c:pt idx="18">
                  <c:v>21282.137332126327</c:v>
                </c:pt>
                <c:pt idx="19">
                  <c:v>21679.549455825338</c:v>
                </c:pt>
              </c:numCache>
            </c:numRef>
          </c:val>
          <c:smooth val="0"/>
          <c:extLst>
            <c:ext xmlns:c16="http://schemas.microsoft.com/office/drawing/2014/chart" uri="{C3380CC4-5D6E-409C-BE32-E72D297353CC}">
              <c16:uniqueId val="{00000004-E8F8-4D8B-823D-023344EFBF92}"/>
            </c:ext>
          </c:extLst>
        </c:ser>
        <c:ser>
          <c:idx val="4"/>
          <c:order val="5"/>
          <c:tx>
            <c:strRef>
              <c:f>'figur 9.4'!$G$5</c:f>
              <c:strCache>
                <c:ptCount val="1"/>
                <c:pt idx="0">
                  <c:v>Projected</c:v>
                </c:pt>
              </c:strCache>
            </c:strRef>
          </c:tx>
          <c:spPr>
            <a:ln w="28575" cap="rnd">
              <a:solidFill>
                <a:schemeClr val="accent3"/>
              </a:solidFill>
              <a:prstDash val="sysDash"/>
              <a:round/>
            </a:ln>
            <a:effectLst/>
          </c:spPr>
          <c:marker>
            <c:symbol val="none"/>
          </c:marker>
          <c:cat>
            <c:numRef>
              <c:f>'figur 9.4'!$A$6:$A$41</c:f>
              <c:numCache>
                <c:formatCode>0</c:formatCode>
                <c:ptCount val="3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numCache>
            </c:numRef>
          </c:cat>
          <c:val>
            <c:numRef>
              <c:f>'figur 9.4'!$G$6:$G$41</c:f>
              <c:numCache>
                <c:formatCode>General</c:formatCode>
                <c:ptCount val="36"/>
                <c:pt idx="20" formatCode="#,##0">
                  <c:v>21750.543347210252</c:v>
                </c:pt>
                <c:pt idx="21" formatCode="#,##0">
                  <c:v>21615.485905280158</c:v>
                </c:pt>
                <c:pt idx="22" formatCode="#,##0">
                  <c:v>21406.514025038465</c:v>
                </c:pt>
                <c:pt idx="23" formatCode="#,##0">
                  <c:v>21243.33381372198</c:v>
                </c:pt>
                <c:pt idx="24" formatCode="#,##0">
                  <c:v>21163.103969647495</c:v>
                </c:pt>
                <c:pt idx="25" formatCode="#,##0">
                  <c:v>21062.163718521893</c:v>
                </c:pt>
                <c:pt idx="26" formatCode="#,##0">
                  <c:v>20971.413100652328</c:v>
                </c:pt>
                <c:pt idx="27" formatCode="#,##0">
                  <c:v>20889.360210130097</c:v>
                </c:pt>
                <c:pt idx="28" formatCode="#,##0">
                  <c:v>20804.654081688015</c:v>
                </c:pt>
                <c:pt idx="29" formatCode="#,##0">
                  <c:v>20729.897717196363</c:v>
                </c:pt>
                <c:pt idx="30" formatCode="#,##0">
                  <c:v>20657.679639957038</c:v>
                </c:pt>
                <c:pt idx="31" formatCode="#,##0">
                  <c:v>20590.058441133697</c:v>
                </c:pt>
                <c:pt idx="32" formatCode="#,##0">
                  <c:v>20506.75980196106</c:v>
                </c:pt>
                <c:pt idx="33" formatCode="#,##0">
                  <c:v>20445.132441047972</c:v>
                </c:pt>
                <c:pt idx="34" formatCode="#,##0">
                  <c:v>20375.367180085705</c:v>
                </c:pt>
                <c:pt idx="35" formatCode="#,##0">
                  <c:v>20306.642203164611</c:v>
                </c:pt>
              </c:numCache>
            </c:numRef>
          </c:val>
          <c:smooth val="0"/>
          <c:extLst>
            <c:ext xmlns:c16="http://schemas.microsoft.com/office/drawing/2014/chart" uri="{C3380CC4-5D6E-409C-BE32-E72D297353CC}">
              <c16:uniqueId val="{00000005-E8F8-4D8B-823D-023344EFBF92}"/>
            </c:ext>
          </c:extLst>
        </c:ser>
        <c:ser>
          <c:idx val="6"/>
          <c:order val="6"/>
          <c:tx>
            <c:strRef>
              <c:f>'figur 9.4'!$H$5</c:f>
              <c:strCache>
                <c:ptCount val="1"/>
                <c:pt idx="0">
                  <c:v>Men, ages 20–69</c:v>
                </c:pt>
              </c:strCache>
            </c:strRef>
          </c:tx>
          <c:spPr>
            <a:ln w="28575" cap="rnd">
              <a:solidFill>
                <a:schemeClr val="accent4"/>
              </a:solidFill>
              <a:round/>
            </a:ln>
            <a:effectLst/>
          </c:spPr>
          <c:marker>
            <c:symbol val="none"/>
          </c:marker>
          <c:cat>
            <c:numRef>
              <c:f>'figur 9.4'!$A$6:$A$41</c:f>
              <c:numCache>
                <c:formatCode>0</c:formatCode>
                <c:ptCount val="3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numCache>
            </c:numRef>
          </c:cat>
          <c:val>
            <c:numRef>
              <c:f>'figur 9.4'!$H$6:$H$41</c:f>
              <c:numCache>
                <c:formatCode>#,##0</c:formatCode>
                <c:ptCount val="36"/>
                <c:pt idx="0">
                  <c:v>26294.073351880666</c:v>
                </c:pt>
                <c:pt idx="1">
                  <c:v>25912.859667062843</c:v>
                </c:pt>
                <c:pt idx="2">
                  <c:v>25715.874499169258</c:v>
                </c:pt>
                <c:pt idx="3">
                  <c:v>25376.060963756845</c:v>
                </c:pt>
                <c:pt idx="4">
                  <c:v>25074.202652631666</c:v>
                </c:pt>
                <c:pt idx="5">
                  <c:v>24771.664847625205</c:v>
                </c:pt>
                <c:pt idx="6">
                  <c:v>24701.8459005726</c:v>
                </c:pt>
                <c:pt idx="7">
                  <c:v>24483.731327758313</c:v>
                </c:pt>
                <c:pt idx="8">
                  <c:v>24442.620804139351</c:v>
                </c:pt>
                <c:pt idx="9">
                  <c:v>24312.227974182246</c:v>
                </c:pt>
                <c:pt idx="10">
                  <c:v>24028.525134521435</c:v>
                </c:pt>
                <c:pt idx="11">
                  <c:v>23994.645701544236</c:v>
                </c:pt>
                <c:pt idx="12">
                  <c:v>23466.052600044331</c:v>
                </c:pt>
                <c:pt idx="13">
                  <c:v>23174.8206426381</c:v>
                </c:pt>
                <c:pt idx="14">
                  <c:v>22652.891175017467</c:v>
                </c:pt>
                <c:pt idx="15">
                  <c:v>22139.848895903961</c:v>
                </c:pt>
                <c:pt idx="16">
                  <c:v>21940.216501002931</c:v>
                </c:pt>
                <c:pt idx="17">
                  <c:v>21508.967381009978</c:v>
                </c:pt>
                <c:pt idx="18">
                  <c:v>21497.821828949473</c:v>
                </c:pt>
                <c:pt idx="19">
                  <c:v>21569.413519131747</c:v>
                </c:pt>
              </c:numCache>
            </c:numRef>
          </c:val>
          <c:smooth val="0"/>
          <c:extLst>
            <c:ext xmlns:c16="http://schemas.microsoft.com/office/drawing/2014/chart" uri="{C3380CC4-5D6E-409C-BE32-E72D297353CC}">
              <c16:uniqueId val="{00000006-E8F8-4D8B-823D-023344EFBF92}"/>
            </c:ext>
          </c:extLst>
        </c:ser>
        <c:ser>
          <c:idx val="7"/>
          <c:order val="7"/>
          <c:tx>
            <c:strRef>
              <c:f>'figur 9.4'!$I$5</c:f>
              <c:strCache>
                <c:ptCount val="1"/>
                <c:pt idx="0">
                  <c:v>Projected</c:v>
                </c:pt>
              </c:strCache>
            </c:strRef>
          </c:tx>
          <c:spPr>
            <a:ln w="28575" cap="rnd">
              <a:solidFill>
                <a:schemeClr val="accent4"/>
              </a:solidFill>
              <a:prstDash val="sysDash"/>
              <a:round/>
            </a:ln>
            <a:effectLst/>
          </c:spPr>
          <c:marker>
            <c:symbol val="none"/>
          </c:marker>
          <c:cat>
            <c:numRef>
              <c:f>'figur 9.4'!$A$6:$A$41</c:f>
              <c:numCache>
                <c:formatCode>0</c:formatCode>
                <c:ptCount val="3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numCache>
            </c:numRef>
          </c:cat>
          <c:val>
            <c:numRef>
              <c:f>'figur 9.4'!$I$6:$I$41</c:f>
              <c:numCache>
                <c:formatCode>General</c:formatCode>
                <c:ptCount val="36"/>
                <c:pt idx="20" formatCode="#,##0">
                  <c:v>21533.283849554042</c:v>
                </c:pt>
                <c:pt idx="21" formatCode="#,##0">
                  <c:v>21292.153953259687</c:v>
                </c:pt>
                <c:pt idx="22" formatCode="#,##0">
                  <c:v>20938.07955175767</c:v>
                </c:pt>
                <c:pt idx="23" formatCode="#,##0">
                  <c:v>20668.818695979578</c:v>
                </c:pt>
                <c:pt idx="24" formatCode="#,##0">
                  <c:v>20501.305702162277</c:v>
                </c:pt>
                <c:pt idx="25" formatCode="#,##0">
                  <c:v>20325.66857569831</c:v>
                </c:pt>
                <c:pt idx="26" formatCode="#,##0">
                  <c:v>20166.675231798228</c:v>
                </c:pt>
                <c:pt idx="27" formatCode="#,##0">
                  <c:v>20020.861687475324</c:v>
                </c:pt>
                <c:pt idx="28" formatCode="#,##0">
                  <c:v>19888.801547278727</c:v>
                </c:pt>
                <c:pt idx="29" formatCode="#,##0">
                  <c:v>19763.132740858495</c:v>
                </c:pt>
                <c:pt idx="30" formatCode="#,##0">
                  <c:v>19635.508219471507</c:v>
                </c:pt>
                <c:pt idx="31" formatCode="#,##0">
                  <c:v>19520.458540037169</c:v>
                </c:pt>
                <c:pt idx="32" formatCode="#,##0">
                  <c:v>19406.889307924615</c:v>
                </c:pt>
                <c:pt idx="33" formatCode="#,##0">
                  <c:v>19311.901921385834</c:v>
                </c:pt>
                <c:pt idx="34" formatCode="#,##0">
                  <c:v>19208.457492654841</c:v>
                </c:pt>
                <c:pt idx="35" formatCode="#,##0">
                  <c:v>19096.566139142244</c:v>
                </c:pt>
              </c:numCache>
            </c:numRef>
          </c:val>
          <c:smooth val="0"/>
          <c:extLst>
            <c:ext xmlns:c16="http://schemas.microsoft.com/office/drawing/2014/chart" uri="{C3380CC4-5D6E-409C-BE32-E72D297353CC}">
              <c16:uniqueId val="{00000007-E8F8-4D8B-823D-023344EFBF92}"/>
            </c:ext>
          </c:extLst>
        </c:ser>
        <c:dLbls>
          <c:showLegendKey val="0"/>
          <c:showVal val="0"/>
          <c:showCatName val="0"/>
          <c:showSerName val="0"/>
          <c:showPercent val="0"/>
          <c:showBubbleSize val="0"/>
        </c:dLbls>
        <c:smooth val="0"/>
        <c:axId val="791895024"/>
        <c:axId val="103658624"/>
      </c:lineChart>
      <c:catAx>
        <c:axId val="791895024"/>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03658624"/>
        <c:crosses val="autoZero"/>
        <c:auto val="1"/>
        <c:lblAlgn val="ctr"/>
        <c:lblOffset val="100"/>
        <c:noMultiLvlLbl val="0"/>
      </c:catAx>
      <c:valAx>
        <c:axId val="103658624"/>
        <c:scaling>
          <c:orientation val="minMax"/>
          <c:max val="32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791895024"/>
        <c:crosses val="autoZero"/>
        <c:crossBetween val="between"/>
        <c:majorUnit val="4000"/>
      </c:valAx>
      <c:spPr>
        <a:noFill/>
        <a:ln>
          <a:noFill/>
        </a:ln>
        <a:effectLst/>
      </c:spPr>
    </c:plotArea>
    <c:legend>
      <c:legendPos val="r"/>
      <c:legendEntry>
        <c:idx val="1"/>
        <c:delete val="1"/>
      </c:legendEntry>
      <c:legendEntry>
        <c:idx val="3"/>
        <c:delete val="1"/>
      </c:legendEntry>
      <c:legendEntry>
        <c:idx val="5"/>
        <c:delete val="1"/>
      </c:legendEntry>
      <c:legendEntry>
        <c:idx val="7"/>
        <c:delete val="1"/>
      </c:legendEntry>
      <c:layout>
        <c:manualLayout>
          <c:xMode val="edge"/>
          <c:yMode val="edge"/>
          <c:x val="0.68294722560717602"/>
          <c:y val="2.9293018781957166E-2"/>
          <c:w val="0.31368529627733716"/>
          <c:h val="0.4411304611957676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b-NO"/>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a:latin typeface="Arial" panose="020B0604020202020204" pitchFamily="34" charset="0"/>
                <a:cs typeface="Arial" panose="020B0604020202020204" pitchFamily="34" charset="0"/>
              </a:defRPr>
            </a:pPr>
            <a:r>
              <a:rPr lang="en-GB" sz="1200" b="1" noProof="0">
                <a:latin typeface="Arial" panose="020B0604020202020204" pitchFamily="34" charset="0"/>
                <a:cs typeface="Arial" panose="020B0604020202020204" pitchFamily="34" charset="0"/>
              </a:rPr>
              <a:t>Health-related benefits</a:t>
            </a:r>
            <a:r>
              <a:rPr lang="en-GB" sz="1200" b="1" baseline="0" noProof="0">
                <a:latin typeface="Arial" panose="020B0604020202020204" pitchFamily="34" charset="0"/>
                <a:cs typeface="Arial" panose="020B0604020202020204" pitchFamily="34" charset="0"/>
              </a:rPr>
              <a:t> as percentage of population aged 18–66</a:t>
            </a:r>
          </a:p>
          <a:p>
            <a:pPr>
              <a:defRPr sz="1200" b="1">
                <a:latin typeface="Arial" panose="020B0604020202020204" pitchFamily="34" charset="0"/>
                <a:cs typeface="Arial" panose="020B0604020202020204" pitchFamily="34" charset="0"/>
              </a:defRPr>
            </a:pPr>
            <a:r>
              <a:rPr lang="en-GB" sz="1200" b="1" baseline="0" noProof="0">
                <a:latin typeface="Arial" panose="020B0604020202020204" pitchFamily="34" charset="0"/>
                <a:cs typeface="Arial" panose="020B0604020202020204" pitchFamily="34" charset="0"/>
              </a:rPr>
              <a:t>(sum of sickness benefit, work assessment allowance and disability benefit)</a:t>
            </a:r>
          </a:p>
        </c:rich>
      </c:tx>
      <c:layout>
        <c:manualLayout>
          <c:xMode val="edge"/>
          <c:yMode val="edge"/>
          <c:x val="0.10383728118695906"/>
          <c:y val="2.3907519314851911E-2"/>
        </c:manualLayout>
      </c:layout>
      <c:overlay val="0"/>
    </c:title>
    <c:autoTitleDeleted val="0"/>
    <c:plotArea>
      <c:layout>
        <c:manualLayout>
          <c:layoutTarget val="inner"/>
          <c:xMode val="edge"/>
          <c:yMode val="edge"/>
          <c:x val="7.4321974776478353E-2"/>
          <c:y val="0.18076228857109566"/>
          <c:w val="0.88335323259930942"/>
          <c:h val="0.65867877994426904"/>
        </c:manualLayout>
      </c:layout>
      <c:lineChart>
        <c:grouping val="standard"/>
        <c:varyColors val="0"/>
        <c:ser>
          <c:idx val="3"/>
          <c:order val="0"/>
          <c:tx>
            <c:strRef>
              <c:f>'figur 9.4'!$N$2</c:f>
              <c:strCache>
                <c:ptCount val="1"/>
                <c:pt idx="0">
                  <c:v>Health-related benefits, total</c:v>
                </c:pt>
              </c:strCache>
            </c:strRef>
          </c:tx>
          <c:spPr>
            <a:ln>
              <a:solidFill>
                <a:srgbClr val="C30000"/>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FBD4-42A3-85ED-92100F4D9DBF}"/>
                </c:ext>
              </c:extLst>
            </c:dLbl>
            <c:dLbl>
              <c:idx val="1"/>
              <c:delete val="1"/>
              <c:extLst>
                <c:ext xmlns:c15="http://schemas.microsoft.com/office/drawing/2012/chart" uri="{CE6537A1-D6FC-4f65-9D91-7224C49458BB}"/>
                <c:ext xmlns:c16="http://schemas.microsoft.com/office/drawing/2014/chart" uri="{C3380CC4-5D6E-409C-BE32-E72D297353CC}">
                  <c16:uniqueId val="{00000001-FBD4-42A3-85ED-92100F4D9DBF}"/>
                </c:ext>
              </c:extLst>
            </c:dLbl>
            <c:dLbl>
              <c:idx val="2"/>
              <c:delete val="1"/>
              <c:extLst>
                <c:ext xmlns:c15="http://schemas.microsoft.com/office/drawing/2012/chart" uri="{CE6537A1-D6FC-4f65-9D91-7224C49458BB}"/>
                <c:ext xmlns:c16="http://schemas.microsoft.com/office/drawing/2014/chart" uri="{C3380CC4-5D6E-409C-BE32-E72D297353CC}">
                  <c16:uniqueId val="{00000002-FBD4-42A3-85ED-92100F4D9DBF}"/>
                </c:ext>
              </c:extLst>
            </c:dLbl>
            <c:dLbl>
              <c:idx val="3"/>
              <c:layout>
                <c:manualLayout>
                  <c:x val="-1.455912019262055E-2"/>
                  <c:y val="-6.0848401619969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BD4-42A3-85ED-92100F4D9DBF}"/>
                </c:ext>
              </c:extLst>
            </c:dLbl>
            <c:dLbl>
              <c:idx val="4"/>
              <c:delete val="1"/>
              <c:extLst>
                <c:ext xmlns:c15="http://schemas.microsoft.com/office/drawing/2012/chart" uri="{CE6537A1-D6FC-4f65-9D91-7224C49458BB}"/>
                <c:ext xmlns:c16="http://schemas.microsoft.com/office/drawing/2014/chart" uri="{C3380CC4-5D6E-409C-BE32-E72D297353CC}">
                  <c16:uniqueId val="{00000004-FBD4-42A3-85ED-92100F4D9DBF}"/>
                </c:ext>
              </c:extLst>
            </c:dLbl>
            <c:dLbl>
              <c:idx val="5"/>
              <c:delete val="1"/>
              <c:extLst>
                <c:ext xmlns:c15="http://schemas.microsoft.com/office/drawing/2012/chart" uri="{CE6537A1-D6FC-4f65-9D91-7224C49458BB}"/>
                <c:ext xmlns:c16="http://schemas.microsoft.com/office/drawing/2014/chart" uri="{C3380CC4-5D6E-409C-BE32-E72D297353CC}">
                  <c16:uniqueId val="{00000005-FBD4-42A3-85ED-92100F4D9DBF}"/>
                </c:ext>
              </c:extLst>
            </c:dLbl>
            <c:dLbl>
              <c:idx val="6"/>
              <c:delete val="1"/>
              <c:extLst>
                <c:ext xmlns:c15="http://schemas.microsoft.com/office/drawing/2012/chart" uri="{CE6537A1-D6FC-4f65-9D91-7224C49458BB}"/>
                <c:ext xmlns:c16="http://schemas.microsoft.com/office/drawing/2014/chart" uri="{C3380CC4-5D6E-409C-BE32-E72D297353CC}">
                  <c16:uniqueId val="{00000006-FBD4-42A3-85ED-92100F4D9DBF}"/>
                </c:ext>
              </c:extLst>
            </c:dLbl>
            <c:dLbl>
              <c:idx val="7"/>
              <c:delete val="1"/>
              <c:extLst>
                <c:ext xmlns:c15="http://schemas.microsoft.com/office/drawing/2012/chart" uri="{CE6537A1-D6FC-4f65-9D91-7224C49458BB}"/>
                <c:ext xmlns:c16="http://schemas.microsoft.com/office/drawing/2014/chart" uri="{C3380CC4-5D6E-409C-BE32-E72D297353CC}">
                  <c16:uniqueId val="{00000007-FBD4-42A3-85ED-92100F4D9DBF}"/>
                </c:ext>
              </c:extLst>
            </c:dLbl>
            <c:dLbl>
              <c:idx val="8"/>
              <c:delete val="1"/>
              <c:extLst>
                <c:ext xmlns:c15="http://schemas.microsoft.com/office/drawing/2012/chart" uri="{CE6537A1-D6FC-4f65-9D91-7224C49458BB}"/>
                <c:ext xmlns:c16="http://schemas.microsoft.com/office/drawing/2014/chart" uri="{C3380CC4-5D6E-409C-BE32-E72D297353CC}">
                  <c16:uniqueId val="{00000008-FBD4-42A3-85ED-92100F4D9DBF}"/>
                </c:ext>
              </c:extLst>
            </c:dLbl>
            <c:dLbl>
              <c:idx val="9"/>
              <c:delete val="1"/>
              <c:extLst>
                <c:ext xmlns:c15="http://schemas.microsoft.com/office/drawing/2012/chart" uri="{CE6537A1-D6FC-4f65-9D91-7224C49458BB}"/>
                <c:ext xmlns:c16="http://schemas.microsoft.com/office/drawing/2014/chart" uri="{C3380CC4-5D6E-409C-BE32-E72D297353CC}">
                  <c16:uniqueId val="{00000009-FBD4-42A3-85ED-92100F4D9DBF}"/>
                </c:ext>
              </c:extLst>
            </c:dLbl>
            <c:dLbl>
              <c:idx val="10"/>
              <c:layout>
                <c:manualLayout>
                  <c:x val="-2.6955814407496583E-2"/>
                  <c:y val="-6.59085127946407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BD4-42A3-85ED-92100F4D9DBF}"/>
                </c:ext>
              </c:extLst>
            </c:dLbl>
            <c:dLbl>
              <c:idx val="11"/>
              <c:delete val="1"/>
              <c:extLst>
                <c:ext xmlns:c15="http://schemas.microsoft.com/office/drawing/2012/chart" uri="{CE6537A1-D6FC-4f65-9D91-7224C49458BB}"/>
                <c:ext xmlns:c16="http://schemas.microsoft.com/office/drawing/2014/chart" uri="{C3380CC4-5D6E-409C-BE32-E72D297353CC}">
                  <c16:uniqueId val="{0000000B-FBD4-42A3-85ED-92100F4D9DBF}"/>
                </c:ext>
              </c:extLst>
            </c:dLbl>
            <c:dLbl>
              <c:idx val="12"/>
              <c:delete val="1"/>
              <c:extLst>
                <c:ext xmlns:c15="http://schemas.microsoft.com/office/drawing/2012/chart" uri="{CE6537A1-D6FC-4f65-9D91-7224C49458BB}"/>
                <c:ext xmlns:c16="http://schemas.microsoft.com/office/drawing/2014/chart" uri="{C3380CC4-5D6E-409C-BE32-E72D297353CC}">
                  <c16:uniqueId val="{0000000C-FBD4-42A3-85ED-92100F4D9DBF}"/>
                </c:ext>
              </c:extLst>
            </c:dLbl>
            <c:dLbl>
              <c:idx val="13"/>
              <c:delete val="1"/>
              <c:extLst>
                <c:ext xmlns:c15="http://schemas.microsoft.com/office/drawing/2012/chart" uri="{CE6537A1-D6FC-4f65-9D91-7224C49458BB}"/>
                <c:ext xmlns:c16="http://schemas.microsoft.com/office/drawing/2014/chart" uri="{C3380CC4-5D6E-409C-BE32-E72D297353CC}">
                  <c16:uniqueId val="{0000000D-FBD4-42A3-85ED-92100F4D9DBF}"/>
                </c:ext>
              </c:extLst>
            </c:dLbl>
            <c:dLbl>
              <c:idx val="14"/>
              <c:delete val="1"/>
              <c:extLst>
                <c:ext xmlns:c15="http://schemas.microsoft.com/office/drawing/2012/chart" uri="{CE6537A1-D6FC-4f65-9D91-7224C49458BB}"/>
                <c:ext xmlns:c16="http://schemas.microsoft.com/office/drawing/2014/chart" uri="{C3380CC4-5D6E-409C-BE32-E72D297353CC}">
                  <c16:uniqueId val="{0000000E-FBD4-42A3-85ED-92100F4D9DBF}"/>
                </c:ext>
              </c:extLst>
            </c:dLbl>
            <c:dLbl>
              <c:idx val="15"/>
              <c:delete val="1"/>
              <c:extLst>
                <c:ext xmlns:c15="http://schemas.microsoft.com/office/drawing/2012/chart" uri="{CE6537A1-D6FC-4f65-9D91-7224C49458BB}"/>
                <c:ext xmlns:c16="http://schemas.microsoft.com/office/drawing/2014/chart" uri="{C3380CC4-5D6E-409C-BE32-E72D297353CC}">
                  <c16:uniqueId val="{0000000F-FBD4-42A3-85ED-92100F4D9DBF}"/>
                </c:ext>
              </c:extLst>
            </c:dLbl>
            <c:dLbl>
              <c:idx val="16"/>
              <c:delete val="1"/>
              <c:extLst>
                <c:ext xmlns:c15="http://schemas.microsoft.com/office/drawing/2012/chart" uri="{CE6537A1-D6FC-4f65-9D91-7224C49458BB}"/>
                <c:ext xmlns:c16="http://schemas.microsoft.com/office/drawing/2014/chart" uri="{C3380CC4-5D6E-409C-BE32-E72D297353CC}">
                  <c16:uniqueId val="{00000010-FBD4-42A3-85ED-92100F4D9DBF}"/>
                </c:ext>
              </c:extLst>
            </c:dLbl>
            <c:dLbl>
              <c:idx val="17"/>
              <c:delete val="1"/>
              <c:extLst>
                <c:ext xmlns:c15="http://schemas.microsoft.com/office/drawing/2012/chart" uri="{CE6537A1-D6FC-4f65-9D91-7224C49458BB}"/>
                <c:ext xmlns:c16="http://schemas.microsoft.com/office/drawing/2014/chart" uri="{C3380CC4-5D6E-409C-BE32-E72D297353CC}">
                  <c16:uniqueId val="{00000011-FBD4-42A3-85ED-92100F4D9DBF}"/>
                </c:ext>
              </c:extLst>
            </c:dLbl>
            <c:dLbl>
              <c:idx val="18"/>
              <c:delete val="1"/>
              <c:extLst>
                <c:ext xmlns:c15="http://schemas.microsoft.com/office/drawing/2012/chart" uri="{CE6537A1-D6FC-4f65-9D91-7224C49458BB}"/>
                <c:ext xmlns:c16="http://schemas.microsoft.com/office/drawing/2014/chart" uri="{C3380CC4-5D6E-409C-BE32-E72D297353CC}">
                  <c16:uniqueId val="{00000012-FBD4-42A3-85ED-92100F4D9DBF}"/>
                </c:ext>
              </c:extLst>
            </c:dLbl>
            <c:dLbl>
              <c:idx val="19"/>
              <c:layout>
                <c:manualLayout>
                  <c:x val="-4.5069141667208955E-2"/>
                  <c:y val="-7.7812795203386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BD4-42A3-85ED-92100F4D9DBF}"/>
                </c:ext>
              </c:extLst>
            </c:dLbl>
            <c:dLbl>
              <c:idx val="20"/>
              <c:delete val="1"/>
              <c:extLst>
                <c:ext xmlns:c15="http://schemas.microsoft.com/office/drawing/2012/chart" uri="{CE6537A1-D6FC-4f65-9D91-7224C49458BB}"/>
                <c:ext xmlns:c16="http://schemas.microsoft.com/office/drawing/2014/chart" uri="{C3380CC4-5D6E-409C-BE32-E72D297353CC}">
                  <c16:uniqueId val="{00000014-FBD4-42A3-85ED-92100F4D9DBF}"/>
                </c:ext>
              </c:extLst>
            </c:dLbl>
            <c:dLbl>
              <c:idx val="21"/>
              <c:layout>
                <c:manualLayout>
                  <c:x val="-8.2644628099173556E-3"/>
                  <c:y val="-4.74288489398804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BD4-42A3-85ED-92100F4D9DBF}"/>
                </c:ext>
              </c:extLst>
            </c:dLbl>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'figur 9.4'!$J$3:$J$24</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'figur 9.4'!$N$3:$N$24</c:f>
              <c:numCache>
                <c:formatCode>0.0</c:formatCode>
                <c:ptCount val="22"/>
                <c:pt idx="0">
                  <c:v>16.636228902353437</c:v>
                </c:pt>
                <c:pt idx="1">
                  <c:v>17.443192375795284</c:v>
                </c:pt>
                <c:pt idx="2">
                  <c:v>18.108619677891756</c:v>
                </c:pt>
                <c:pt idx="3">
                  <c:v>18.966261106689906</c:v>
                </c:pt>
                <c:pt idx="4">
                  <c:v>18.253722951549058</c:v>
                </c:pt>
                <c:pt idx="5">
                  <c:v>18.568158028439733</c:v>
                </c:pt>
                <c:pt idx="6">
                  <c:v>18.398790840306177</c:v>
                </c:pt>
                <c:pt idx="7">
                  <c:v>18.244233965453727</c:v>
                </c:pt>
                <c:pt idx="8">
                  <c:v>18.253165527258744</c:v>
                </c:pt>
                <c:pt idx="9">
                  <c:v>18.478287313757725</c:v>
                </c:pt>
                <c:pt idx="10">
                  <c:v>18.720292343063903</c:v>
                </c:pt>
                <c:pt idx="11">
                  <c:v>18.407870385644664</c:v>
                </c:pt>
                <c:pt idx="12">
                  <c:v>18.120032151743452</c:v>
                </c:pt>
                <c:pt idx="13">
                  <c:v>17.786273339045131</c:v>
                </c:pt>
                <c:pt idx="14">
                  <c:v>17.488692636143313</c:v>
                </c:pt>
                <c:pt idx="15">
                  <c:v>17.411387547386298</c:v>
                </c:pt>
                <c:pt idx="16">
                  <c:v>17.367423081797192</c:v>
                </c:pt>
                <c:pt idx="17">
                  <c:v>17.219812367598102</c:v>
                </c:pt>
                <c:pt idx="18">
                  <c:v>16.971281599811341</c:v>
                </c:pt>
                <c:pt idx="19">
                  <c:v>16.887289476293446</c:v>
                </c:pt>
                <c:pt idx="20">
                  <c:v>17.732155176586467</c:v>
                </c:pt>
                <c:pt idx="21">
                  <c:v>17.941416482010421</c:v>
                </c:pt>
              </c:numCache>
            </c:numRef>
          </c:val>
          <c:smooth val="1"/>
          <c:extLst>
            <c:ext xmlns:c16="http://schemas.microsoft.com/office/drawing/2014/chart" uri="{C3380CC4-5D6E-409C-BE32-E72D297353CC}">
              <c16:uniqueId val="{00000016-FBD4-42A3-85ED-92100F4D9DBF}"/>
            </c:ext>
          </c:extLst>
        </c:ser>
        <c:dLbls>
          <c:showLegendKey val="0"/>
          <c:showVal val="0"/>
          <c:showCatName val="0"/>
          <c:showSerName val="0"/>
          <c:showPercent val="0"/>
          <c:showBubbleSize val="0"/>
        </c:dLbls>
        <c:smooth val="0"/>
        <c:axId val="103560704"/>
        <c:axId val="103562240"/>
      </c:lineChart>
      <c:catAx>
        <c:axId val="103560704"/>
        <c:scaling>
          <c:orientation val="minMax"/>
        </c:scaling>
        <c:delete val="0"/>
        <c:axPos val="b"/>
        <c:numFmt formatCode="General" sourceLinked="1"/>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nb-NO"/>
          </a:p>
        </c:txPr>
        <c:crossAx val="103562240"/>
        <c:crosses val="autoZero"/>
        <c:auto val="1"/>
        <c:lblAlgn val="ctr"/>
        <c:lblOffset val="100"/>
        <c:noMultiLvlLbl val="0"/>
      </c:catAx>
      <c:valAx>
        <c:axId val="103562240"/>
        <c:scaling>
          <c:orientation val="minMax"/>
          <c:max val="20"/>
          <c:min val="10"/>
        </c:scaling>
        <c:delete val="0"/>
        <c:axPos val="l"/>
        <c:majorGridlines>
          <c:spPr>
            <a:ln>
              <a:solidFill>
                <a:schemeClr val="bg1">
                  <a:lumMod val="85000"/>
                </a:schemeClr>
              </a:solidFill>
            </a:ln>
          </c:spPr>
        </c:majorGridlines>
        <c:numFmt formatCode="0" sourceLinked="0"/>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nb-NO"/>
          </a:p>
        </c:txPr>
        <c:crossAx val="103560704"/>
        <c:crosses val="autoZero"/>
        <c:crossBetween val="between"/>
      </c:valAx>
    </c:plotArea>
    <c:plotVisOnly val="1"/>
    <c:dispBlanksAs val="gap"/>
    <c:showDLblsOverMax val="0"/>
  </c:chart>
  <c:spPr>
    <a:ln>
      <a:noFill/>
    </a:ln>
  </c:spPr>
  <c:txPr>
    <a:bodyPr/>
    <a:lstStyle/>
    <a:p>
      <a:pPr>
        <a:defRPr sz="1000">
          <a:latin typeface="+mj-lt"/>
          <a:cs typeface="Times New Roman" panose="02020603050405020304" pitchFamily="18" charset="0"/>
        </a:defRPr>
      </a:pPr>
      <a:endParaRPr lang="nb-NO"/>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321974776478353E-2"/>
          <c:y val="3.5947712418300651E-2"/>
          <c:w val="0.88335323259930942"/>
          <c:h val="0.85033709021666426"/>
        </c:manualLayout>
      </c:layout>
      <c:lineChart>
        <c:grouping val="standard"/>
        <c:varyColors val="0"/>
        <c:ser>
          <c:idx val="3"/>
          <c:order val="0"/>
          <c:tx>
            <c:strRef>
              <c:f>'[Diagram i Microsoft PowerPoint]figur 9.4'!$N$2</c:f>
              <c:strCache>
                <c:ptCount val="1"/>
                <c:pt idx="0">
                  <c:v>Health-related benefits, total</c:v>
                </c:pt>
              </c:strCache>
            </c:strRef>
          </c:tx>
          <c:spPr>
            <a:ln w="31750">
              <a:solidFill>
                <a:srgbClr val="C30000"/>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3389-49AC-852C-61974B1CD023}"/>
                </c:ext>
              </c:extLst>
            </c:dLbl>
            <c:dLbl>
              <c:idx val="1"/>
              <c:delete val="1"/>
              <c:extLst>
                <c:ext xmlns:c15="http://schemas.microsoft.com/office/drawing/2012/chart" uri="{CE6537A1-D6FC-4f65-9D91-7224C49458BB}"/>
                <c:ext xmlns:c16="http://schemas.microsoft.com/office/drawing/2014/chart" uri="{C3380CC4-5D6E-409C-BE32-E72D297353CC}">
                  <c16:uniqueId val="{00000001-3389-49AC-852C-61974B1CD023}"/>
                </c:ext>
              </c:extLst>
            </c:dLbl>
            <c:dLbl>
              <c:idx val="2"/>
              <c:delete val="1"/>
              <c:extLst>
                <c:ext xmlns:c15="http://schemas.microsoft.com/office/drawing/2012/chart" uri="{CE6537A1-D6FC-4f65-9D91-7224C49458BB}"/>
                <c:ext xmlns:c16="http://schemas.microsoft.com/office/drawing/2014/chart" uri="{C3380CC4-5D6E-409C-BE32-E72D297353CC}">
                  <c16:uniqueId val="{00000002-3389-49AC-852C-61974B1CD023}"/>
                </c:ext>
              </c:extLst>
            </c:dLbl>
            <c:dLbl>
              <c:idx val="3"/>
              <c:layout>
                <c:manualLayout>
                  <c:x val="1.9697636624823925E-3"/>
                  <c:y val="-0.430748840291583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89-49AC-852C-61974B1CD023}"/>
                </c:ext>
              </c:extLst>
            </c:dLbl>
            <c:dLbl>
              <c:idx val="4"/>
              <c:delete val="1"/>
              <c:extLst>
                <c:ext xmlns:c15="http://schemas.microsoft.com/office/drawing/2012/chart" uri="{CE6537A1-D6FC-4f65-9D91-7224C49458BB}"/>
                <c:ext xmlns:c16="http://schemas.microsoft.com/office/drawing/2014/chart" uri="{C3380CC4-5D6E-409C-BE32-E72D297353CC}">
                  <c16:uniqueId val="{00000004-3389-49AC-852C-61974B1CD023}"/>
                </c:ext>
              </c:extLst>
            </c:dLbl>
            <c:dLbl>
              <c:idx val="5"/>
              <c:delete val="1"/>
              <c:extLst>
                <c:ext xmlns:c15="http://schemas.microsoft.com/office/drawing/2012/chart" uri="{CE6537A1-D6FC-4f65-9D91-7224C49458BB}"/>
                <c:ext xmlns:c16="http://schemas.microsoft.com/office/drawing/2014/chart" uri="{C3380CC4-5D6E-409C-BE32-E72D297353CC}">
                  <c16:uniqueId val="{00000005-3389-49AC-852C-61974B1CD023}"/>
                </c:ext>
              </c:extLst>
            </c:dLbl>
            <c:dLbl>
              <c:idx val="6"/>
              <c:delete val="1"/>
              <c:extLst>
                <c:ext xmlns:c15="http://schemas.microsoft.com/office/drawing/2012/chart" uri="{CE6537A1-D6FC-4f65-9D91-7224C49458BB}"/>
                <c:ext xmlns:c16="http://schemas.microsoft.com/office/drawing/2014/chart" uri="{C3380CC4-5D6E-409C-BE32-E72D297353CC}">
                  <c16:uniqueId val="{00000006-3389-49AC-852C-61974B1CD023}"/>
                </c:ext>
              </c:extLst>
            </c:dLbl>
            <c:dLbl>
              <c:idx val="7"/>
              <c:delete val="1"/>
              <c:extLst>
                <c:ext xmlns:c15="http://schemas.microsoft.com/office/drawing/2012/chart" uri="{CE6537A1-D6FC-4f65-9D91-7224C49458BB}"/>
                <c:ext xmlns:c16="http://schemas.microsoft.com/office/drawing/2014/chart" uri="{C3380CC4-5D6E-409C-BE32-E72D297353CC}">
                  <c16:uniqueId val="{00000007-3389-49AC-852C-61974B1CD023}"/>
                </c:ext>
              </c:extLst>
            </c:dLbl>
            <c:dLbl>
              <c:idx val="8"/>
              <c:delete val="1"/>
              <c:extLst>
                <c:ext xmlns:c15="http://schemas.microsoft.com/office/drawing/2012/chart" uri="{CE6537A1-D6FC-4f65-9D91-7224C49458BB}"/>
                <c:ext xmlns:c16="http://schemas.microsoft.com/office/drawing/2014/chart" uri="{C3380CC4-5D6E-409C-BE32-E72D297353CC}">
                  <c16:uniqueId val="{00000008-3389-49AC-852C-61974B1CD023}"/>
                </c:ext>
              </c:extLst>
            </c:dLbl>
            <c:dLbl>
              <c:idx val="9"/>
              <c:delete val="1"/>
              <c:extLst>
                <c:ext xmlns:c15="http://schemas.microsoft.com/office/drawing/2012/chart" uri="{CE6537A1-D6FC-4f65-9D91-7224C49458BB}"/>
                <c:ext xmlns:c16="http://schemas.microsoft.com/office/drawing/2014/chart" uri="{C3380CC4-5D6E-409C-BE32-E72D297353CC}">
                  <c16:uniqueId val="{00000009-3389-49AC-852C-61974B1CD023}"/>
                </c:ext>
              </c:extLst>
            </c:dLbl>
            <c:dLbl>
              <c:idx val="10"/>
              <c:layout>
                <c:manualLayout>
                  <c:x val="1.9697636624823201E-3"/>
                  <c:y val="-0.427435387673956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389-49AC-852C-61974B1CD023}"/>
                </c:ext>
              </c:extLst>
            </c:dLbl>
            <c:dLbl>
              <c:idx val="11"/>
              <c:delete val="1"/>
              <c:extLst>
                <c:ext xmlns:c15="http://schemas.microsoft.com/office/drawing/2012/chart" uri="{CE6537A1-D6FC-4f65-9D91-7224C49458BB}"/>
                <c:ext xmlns:c16="http://schemas.microsoft.com/office/drawing/2014/chart" uri="{C3380CC4-5D6E-409C-BE32-E72D297353CC}">
                  <c16:uniqueId val="{0000000B-3389-49AC-852C-61974B1CD023}"/>
                </c:ext>
              </c:extLst>
            </c:dLbl>
            <c:dLbl>
              <c:idx val="12"/>
              <c:delete val="1"/>
              <c:extLst>
                <c:ext xmlns:c15="http://schemas.microsoft.com/office/drawing/2012/chart" uri="{CE6537A1-D6FC-4f65-9D91-7224C49458BB}"/>
                <c:ext xmlns:c16="http://schemas.microsoft.com/office/drawing/2014/chart" uri="{C3380CC4-5D6E-409C-BE32-E72D297353CC}">
                  <c16:uniqueId val="{0000000C-3389-49AC-852C-61974B1CD023}"/>
                </c:ext>
              </c:extLst>
            </c:dLbl>
            <c:dLbl>
              <c:idx val="13"/>
              <c:delete val="1"/>
              <c:extLst>
                <c:ext xmlns:c15="http://schemas.microsoft.com/office/drawing/2012/chart" uri="{CE6537A1-D6FC-4f65-9D91-7224C49458BB}"/>
                <c:ext xmlns:c16="http://schemas.microsoft.com/office/drawing/2014/chart" uri="{C3380CC4-5D6E-409C-BE32-E72D297353CC}">
                  <c16:uniqueId val="{0000000D-3389-49AC-852C-61974B1CD023}"/>
                </c:ext>
              </c:extLst>
            </c:dLbl>
            <c:dLbl>
              <c:idx val="14"/>
              <c:delete val="1"/>
              <c:extLst>
                <c:ext xmlns:c15="http://schemas.microsoft.com/office/drawing/2012/chart" uri="{CE6537A1-D6FC-4f65-9D91-7224C49458BB}"/>
                <c:ext xmlns:c16="http://schemas.microsoft.com/office/drawing/2014/chart" uri="{C3380CC4-5D6E-409C-BE32-E72D297353CC}">
                  <c16:uniqueId val="{0000000E-3389-49AC-852C-61974B1CD023}"/>
                </c:ext>
              </c:extLst>
            </c:dLbl>
            <c:dLbl>
              <c:idx val="15"/>
              <c:delete val="1"/>
              <c:extLst>
                <c:ext xmlns:c15="http://schemas.microsoft.com/office/drawing/2012/chart" uri="{CE6537A1-D6FC-4f65-9D91-7224C49458BB}"/>
                <c:ext xmlns:c16="http://schemas.microsoft.com/office/drawing/2014/chart" uri="{C3380CC4-5D6E-409C-BE32-E72D297353CC}">
                  <c16:uniqueId val="{0000000F-3389-49AC-852C-61974B1CD023}"/>
                </c:ext>
              </c:extLst>
            </c:dLbl>
            <c:dLbl>
              <c:idx val="16"/>
              <c:delete val="1"/>
              <c:extLst>
                <c:ext xmlns:c15="http://schemas.microsoft.com/office/drawing/2012/chart" uri="{CE6537A1-D6FC-4f65-9D91-7224C49458BB}"/>
                <c:ext xmlns:c16="http://schemas.microsoft.com/office/drawing/2014/chart" uri="{C3380CC4-5D6E-409C-BE32-E72D297353CC}">
                  <c16:uniqueId val="{00000010-3389-49AC-852C-61974B1CD023}"/>
                </c:ext>
              </c:extLst>
            </c:dLbl>
            <c:dLbl>
              <c:idx val="17"/>
              <c:delete val="1"/>
              <c:extLst>
                <c:ext xmlns:c15="http://schemas.microsoft.com/office/drawing/2012/chart" uri="{CE6537A1-D6FC-4f65-9D91-7224C49458BB}"/>
                <c:ext xmlns:c16="http://schemas.microsoft.com/office/drawing/2014/chart" uri="{C3380CC4-5D6E-409C-BE32-E72D297353CC}">
                  <c16:uniqueId val="{00000011-3389-49AC-852C-61974B1CD023}"/>
                </c:ext>
              </c:extLst>
            </c:dLbl>
            <c:dLbl>
              <c:idx val="18"/>
              <c:delete val="1"/>
              <c:extLst>
                <c:ext xmlns:c15="http://schemas.microsoft.com/office/drawing/2012/chart" uri="{CE6537A1-D6FC-4f65-9D91-7224C49458BB}"/>
                <c:ext xmlns:c16="http://schemas.microsoft.com/office/drawing/2014/chart" uri="{C3380CC4-5D6E-409C-BE32-E72D297353CC}">
                  <c16:uniqueId val="{00000012-3389-49AC-852C-61974B1CD023}"/>
                </c:ext>
              </c:extLst>
            </c:dLbl>
            <c:dLbl>
              <c:idx val="19"/>
              <c:layout>
                <c:manualLayout>
                  <c:x val="-7.8790546499295702E-3"/>
                  <c:y val="-0.387673956262425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389-49AC-852C-61974B1CD023}"/>
                </c:ext>
              </c:extLst>
            </c:dLbl>
            <c:dLbl>
              <c:idx val="20"/>
              <c:delete val="1"/>
              <c:extLst>
                <c:ext xmlns:c15="http://schemas.microsoft.com/office/drawing/2012/chart" uri="{CE6537A1-D6FC-4f65-9D91-7224C49458BB}"/>
                <c:ext xmlns:c16="http://schemas.microsoft.com/office/drawing/2014/chart" uri="{C3380CC4-5D6E-409C-BE32-E72D297353CC}">
                  <c16:uniqueId val="{00000014-3389-49AC-852C-61974B1CD023}"/>
                </c:ext>
              </c:extLst>
            </c:dLbl>
            <c:dLbl>
              <c:idx val="21"/>
              <c:delete val="1"/>
              <c:extLst>
                <c:ext xmlns:c15="http://schemas.microsoft.com/office/drawing/2012/chart" uri="{CE6537A1-D6FC-4f65-9D91-7224C49458BB}"/>
                <c:ext xmlns:c16="http://schemas.microsoft.com/office/drawing/2014/chart" uri="{C3380CC4-5D6E-409C-BE32-E72D297353CC}">
                  <c16:uniqueId val="{00000015-3389-49AC-852C-61974B1CD023}"/>
                </c:ext>
              </c:extLst>
            </c:dLbl>
            <c:dLbl>
              <c:idx val="22"/>
              <c:layout>
                <c:manualLayout>
                  <c:x val="-1.4376801295833199E-16"/>
                  <c:y val="-0.448457486832204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389-49AC-852C-61974B1CD02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'[Diagram i Microsoft PowerPoint]figur 9.4'!$J$3:$J$25</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'[Diagram i Microsoft PowerPoint]figur 9.4'!$N$3:$N$25</c:f>
              <c:numCache>
                <c:formatCode>0.0</c:formatCode>
                <c:ptCount val="23"/>
                <c:pt idx="0">
                  <c:v>16.636228902353437</c:v>
                </c:pt>
                <c:pt idx="1">
                  <c:v>17.443192375795284</c:v>
                </c:pt>
                <c:pt idx="2">
                  <c:v>18.108619677891756</c:v>
                </c:pt>
                <c:pt idx="3">
                  <c:v>18.966261106689906</c:v>
                </c:pt>
                <c:pt idx="4">
                  <c:v>18.253722951549058</c:v>
                </c:pt>
                <c:pt idx="5">
                  <c:v>18.568158028439733</c:v>
                </c:pt>
                <c:pt idx="6">
                  <c:v>18.398790840306177</c:v>
                </c:pt>
                <c:pt idx="7">
                  <c:v>18.244233965453727</c:v>
                </c:pt>
                <c:pt idx="8">
                  <c:v>18.253165527258744</c:v>
                </c:pt>
                <c:pt idx="9">
                  <c:v>18.478287313757725</c:v>
                </c:pt>
                <c:pt idx="10">
                  <c:v>18.720292343063903</c:v>
                </c:pt>
                <c:pt idx="11">
                  <c:v>18.407870385644664</c:v>
                </c:pt>
                <c:pt idx="12">
                  <c:v>18.120032151743452</c:v>
                </c:pt>
                <c:pt idx="13">
                  <c:v>17.786273339045131</c:v>
                </c:pt>
                <c:pt idx="14">
                  <c:v>17.488692636143313</c:v>
                </c:pt>
                <c:pt idx="15">
                  <c:v>17.411387547386298</c:v>
                </c:pt>
                <c:pt idx="16">
                  <c:v>17.367423081797192</c:v>
                </c:pt>
                <c:pt idx="17">
                  <c:v>17.219812367598102</c:v>
                </c:pt>
                <c:pt idx="18">
                  <c:v>16.971281599811341</c:v>
                </c:pt>
                <c:pt idx="19">
                  <c:v>16.887289476293446</c:v>
                </c:pt>
                <c:pt idx="20">
                  <c:v>17.732155176586467</c:v>
                </c:pt>
                <c:pt idx="21">
                  <c:v>17.941416482010421</c:v>
                </c:pt>
                <c:pt idx="22">
                  <c:v>18.433120803161202</c:v>
                </c:pt>
              </c:numCache>
            </c:numRef>
          </c:val>
          <c:smooth val="0"/>
          <c:extLst>
            <c:ext xmlns:c16="http://schemas.microsoft.com/office/drawing/2014/chart" uri="{C3380CC4-5D6E-409C-BE32-E72D297353CC}">
              <c16:uniqueId val="{00000016-3389-49AC-852C-61974B1CD023}"/>
            </c:ext>
          </c:extLst>
        </c:ser>
        <c:dLbls>
          <c:showLegendKey val="0"/>
          <c:showVal val="0"/>
          <c:showCatName val="0"/>
          <c:showSerName val="0"/>
          <c:showPercent val="0"/>
          <c:showBubbleSize val="0"/>
        </c:dLbls>
        <c:smooth val="0"/>
        <c:axId val="103560704"/>
        <c:axId val="103562240"/>
      </c:lineChart>
      <c:catAx>
        <c:axId val="103560704"/>
        <c:scaling>
          <c:orientation val="minMax"/>
        </c:scaling>
        <c:delete val="0"/>
        <c:axPos val="b"/>
        <c:numFmt formatCode="General" sourceLinked="1"/>
        <c:majorTickMark val="out"/>
        <c:minorTickMark val="none"/>
        <c:tickLblPos val="nextTo"/>
        <c:spPr>
          <a:ln>
            <a:solidFill>
              <a:srgbClr val="000000"/>
            </a:solidFill>
          </a:ln>
        </c:spPr>
        <c:crossAx val="103562240"/>
        <c:crosses val="autoZero"/>
        <c:auto val="1"/>
        <c:lblAlgn val="ctr"/>
        <c:lblOffset val="100"/>
        <c:noMultiLvlLbl val="0"/>
      </c:catAx>
      <c:valAx>
        <c:axId val="103562240"/>
        <c:scaling>
          <c:orientation val="minMax"/>
          <c:min val="0"/>
        </c:scaling>
        <c:delete val="0"/>
        <c:axPos val="l"/>
        <c:majorGridlines>
          <c:spPr>
            <a:ln>
              <a:solidFill>
                <a:schemeClr val="bg1">
                  <a:lumMod val="85000"/>
                </a:schemeClr>
              </a:solidFill>
            </a:ln>
          </c:spPr>
        </c:majorGridlines>
        <c:numFmt formatCode="0" sourceLinked="0"/>
        <c:majorTickMark val="out"/>
        <c:minorTickMark val="none"/>
        <c:tickLblPos val="nextTo"/>
        <c:spPr>
          <a:ln>
            <a:solidFill>
              <a:srgbClr val="FFFFFF">
                <a:lumMod val="65000"/>
              </a:srgbClr>
            </a:solidFill>
          </a:ln>
        </c:spPr>
        <c:crossAx val="103560704"/>
        <c:crosses val="autoZero"/>
        <c:crossBetween val="between"/>
      </c:valAx>
    </c:plotArea>
    <c:plotVisOnly val="1"/>
    <c:dispBlanksAs val="gap"/>
    <c:showDLblsOverMax val="0"/>
  </c:chart>
  <c:spPr>
    <a:solidFill>
      <a:srgbClr val="CCDEE6"/>
    </a:solidFill>
    <a:ln>
      <a:noFill/>
    </a:ln>
  </c:spPr>
  <c:txPr>
    <a:bodyPr/>
    <a:lstStyle/>
    <a:p>
      <a:pPr>
        <a:defRPr sz="1200">
          <a:latin typeface="+mj-lt"/>
          <a:cs typeface="Times New Roman" panose="02020603050405020304" pitchFamily="18" charset="0"/>
        </a:defRPr>
      </a:pPr>
      <a:endParaRPr lang="nb-NO"/>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4321974776478353E-2"/>
          <c:y val="3.5947712418300651E-2"/>
          <c:w val="0.88335323259930942"/>
          <c:h val="0.80630609581511214"/>
        </c:manualLayout>
      </c:layout>
      <c:barChart>
        <c:barDir val="col"/>
        <c:grouping val="stacked"/>
        <c:varyColors val="0"/>
        <c:ser>
          <c:idx val="0"/>
          <c:order val="0"/>
          <c:tx>
            <c:strRef>
              <c:f>'[Chapter 8 Health.xlsx]Figure 8.7'!$J$2</c:f>
              <c:strCache>
                <c:ptCount val="1"/>
                <c:pt idx="0">
                  <c:v>Disability benefit</c:v>
                </c:pt>
              </c:strCache>
            </c:strRef>
          </c:tx>
          <c:invertIfNegative val="0"/>
          <c:cat>
            <c:numRef>
              <c:f>'[Chapter 8 Health.xlsx]Figure 8.7'!$I$3:$I$25</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'[Chapter 8 Health.xlsx]Figure 8.7'!$J$3:$J$25</c:f>
              <c:numCache>
                <c:formatCode>0.0</c:formatCode>
                <c:ptCount val="23"/>
                <c:pt idx="0">
                  <c:v>9.6190285028931193</c:v>
                </c:pt>
                <c:pt idx="1">
                  <c:v>9.7346512896510031</c:v>
                </c:pt>
                <c:pt idx="2">
                  <c:v>9.8611650434719014</c:v>
                </c:pt>
                <c:pt idx="3">
                  <c:v>10.077313831791598</c:v>
                </c:pt>
                <c:pt idx="4">
                  <c:v>10.019165769325369</c:v>
                </c:pt>
                <c:pt idx="5">
                  <c:v>9.8771175575592736</c:v>
                </c:pt>
                <c:pt idx="6">
                  <c:v>9.6426654874357816</c:v>
                </c:pt>
                <c:pt idx="7">
                  <c:v>9.4039951031778415</c:v>
                </c:pt>
                <c:pt idx="8">
                  <c:v>9.2472632123248335</c:v>
                </c:pt>
                <c:pt idx="9">
                  <c:v>9.1505841438617512</c:v>
                </c:pt>
                <c:pt idx="10">
                  <c:v>9.1723204225874273</c:v>
                </c:pt>
                <c:pt idx="11">
                  <c:v>9.2269987991984692</c:v>
                </c:pt>
                <c:pt idx="12">
                  <c:v>9.2156147884505586</c:v>
                </c:pt>
                <c:pt idx="13">
                  <c:v>9.0315273509423708</c:v>
                </c:pt>
                <c:pt idx="14">
                  <c:v>9.105757144458277</c:v>
                </c:pt>
                <c:pt idx="15">
                  <c:v>9.1491074895027804</c:v>
                </c:pt>
                <c:pt idx="16">
                  <c:v>9.195289803121053</c:v>
                </c:pt>
                <c:pt idx="17">
                  <c:v>9.3774784910244051</c:v>
                </c:pt>
                <c:pt idx="18">
                  <c:v>9.7177735807890429</c:v>
                </c:pt>
                <c:pt idx="19">
                  <c:v>9.9143529764117524</c:v>
                </c:pt>
                <c:pt idx="20">
                  <c:v>10.15393327031221</c:v>
                </c:pt>
                <c:pt idx="21">
                  <c:v>10.20733656942615</c:v>
                </c:pt>
                <c:pt idx="22">
                  <c:v>10.203660621753469</c:v>
                </c:pt>
              </c:numCache>
            </c:numRef>
          </c:val>
          <c:extLst>
            <c:ext xmlns:c16="http://schemas.microsoft.com/office/drawing/2014/chart" uri="{C3380CC4-5D6E-409C-BE32-E72D297353CC}">
              <c16:uniqueId val="{00000000-004F-4F77-8425-FE4FBADA1577}"/>
            </c:ext>
          </c:extLst>
        </c:ser>
        <c:ser>
          <c:idx val="1"/>
          <c:order val="1"/>
          <c:tx>
            <c:strRef>
              <c:f>'[Chapter 8 Health.xlsx]Figure 8.7'!$K$2</c:f>
              <c:strCache>
                <c:ptCount val="1"/>
                <c:pt idx="0">
                  <c:v>Work assessment allowance</c:v>
                </c:pt>
              </c:strCache>
            </c:strRef>
          </c:tx>
          <c:spPr>
            <a:ln>
              <a:solidFill>
                <a:schemeClr val="accent2"/>
              </a:solidFill>
            </a:ln>
          </c:spPr>
          <c:invertIfNegative val="0"/>
          <c:cat>
            <c:numRef>
              <c:f>'[Chapter 8 Health.xlsx]Figure 8.7'!$I$3:$I$25</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'[Chapter 8 Health.xlsx]Figure 8.7'!$K$3:$K$25</c:f>
              <c:numCache>
                <c:formatCode>0.0</c:formatCode>
                <c:ptCount val="23"/>
                <c:pt idx="0">
                  <c:v>2.7439573852452703</c:v>
                </c:pt>
                <c:pt idx="1">
                  <c:v>3.19533336400962</c:v>
                </c:pt>
                <c:pt idx="2">
                  <c:v>3.5823005890864894</c:v>
                </c:pt>
                <c:pt idx="3">
                  <c:v>4.0437305064671341</c:v>
                </c:pt>
                <c:pt idx="4">
                  <c:v>4.2708757490755866</c:v>
                </c:pt>
                <c:pt idx="5">
                  <c:v>4.5091809854944715</c:v>
                </c:pt>
                <c:pt idx="6">
                  <c:v>4.6653321912894397</c:v>
                </c:pt>
                <c:pt idx="7">
                  <c:v>4.6612072346513003</c:v>
                </c:pt>
                <c:pt idx="8">
                  <c:v>4.6684543808090968</c:v>
                </c:pt>
                <c:pt idx="9">
                  <c:v>5.0733573034628643</c:v>
                </c:pt>
                <c:pt idx="10">
                  <c:v>5.4656882774078719</c:v>
                </c:pt>
                <c:pt idx="11">
                  <c:v>5.3424151859997373</c:v>
                </c:pt>
                <c:pt idx="12">
                  <c:v>5.1005724840907538</c:v>
                </c:pt>
                <c:pt idx="13">
                  <c:v>4.9440570033670346</c:v>
                </c:pt>
                <c:pt idx="14">
                  <c:v>4.5259283005270143</c:v>
                </c:pt>
                <c:pt idx="15">
                  <c:v>4.4145754480798116</c:v>
                </c:pt>
                <c:pt idx="16">
                  <c:v>4.3197231759797097</c:v>
                </c:pt>
                <c:pt idx="17">
                  <c:v>4.1298593955092588</c:v>
                </c:pt>
                <c:pt idx="18">
                  <c:v>3.6154480158054558</c:v>
                </c:pt>
                <c:pt idx="19">
                  <c:v>3.3116381152214678</c:v>
                </c:pt>
                <c:pt idx="20">
                  <c:v>3.600776547744915</c:v>
                </c:pt>
                <c:pt idx="21">
                  <c:v>3.8158452040227728</c:v>
                </c:pt>
                <c:pt idx="22">
                  <c:v>3.9726506394149945</c:v>
                </c:pt>
              </c:numCache>
            </c:numRef>
          </c:val>
          <c:extLst>
            <c:ext xmlns:c16="http://schemas.microsoft.com/office/drawing/2014/chart" uri="{C3380CC4-5D6E-409C-BE32-E72D297353CC}">
              <c16:uniqueId val="{00000001-004F-4F77-8425-FE4FBADA1577}"/>
            </c:ext>
          </c:extLst>
        </c:ser>
        <c:ser>
          <c:idx val="2"/>
          <c:order val="2"/>
          <c:tx>
            <c:strRef>
              <c:f>'[Chapter 8 Health.xlsx]Figure 8.7'!$L$2</c:f>
              <c:strCache>
                <c:ptCount val="1"/>
                <c:pt idx="0">
                  <c:v>Sickness benefit</c:v>
                </c:pt>
              </c:strCache>
            </c:strRef>
          </c:tx>
          <c:invertIfNegative val="0"/>
          <c:cat>
            <c:numRef>
              <c:f>'[Chapter 8 Health.xlsx]Figure 8.7'!$I$3:$I$25</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'[Chapter 8 Health.xlsx]Figure 8.7'!$L$3:$L$25</c:f>
              <c:numCache>
                <c:formatCode>0.0</c:formatCode>
                <c:ptCount val="23"/>
                <c:pt idx="0">
                  <c:v>4.2732430142150486</c:v>
                </c:pt>
                <c:pt idx="1">
                  <c:v>4.5132077221346618</c:v>
                </c:pt>
                <c:pt idx="2">
                  <c:v>4.6651540453333658</c:v>
                </c:pt>
                <c:pt idx="3">
                  <c:v>4.8452167684311762</c:v>
                </c:pt>
                <c:pt idx="4">
                  <c:v>3.9636814331481021</c:v>
                </c:pt>
                <c:pt idx="5">
                  <c:v>4.1818594853859876</c:v>
                </c:pt>
                <c:pt idx="6">
                  <c:v>4.0907931615809536</c:v>
                </c:pt>
                <c:pt idx="7">
                  <c:v>4.1790316276245845</c:v>
                </c:pt>
                <c:pt idx="8">
                  <c:v>4.3374479341248122</c:v>
                </c:pt>
                <c:pt idx="9">
                  <c:v>4.2543458664331117</c:v>
                </c:pt>
                <c:pt idx="10">
                  <c:v>4.0822836430686049</c:v>
                </c:pt>
                <c:pt idx="11">
                  <c:v>3.8384564004464568</c:v>
                </c:pt>
                <c:pt idx="12">
                  <c:v>3.8038448792021402</c:v>
                </c:pt>
                <c:pt idx="13">
                  <c:v>3.8106889847357257</c:v>
                </c:pt>
                <c:pt idx="14">
                  <c:v>3.8570071911580213</c:v>
                </c:pt>
                <c:pt idx="15">
                  <c:v>3.8477046098037069</c:v>
                </c:pt>
                <c:pt idx="16">
                  <c:v>3.8524101026964281</c:v>
                </c:pt>
                <c:pt idx="17">
                  <c:v>3.7124744810644397</c:v>
                </c:pt>
                <c:pt idx="18">
                  <c:v>3.6380600032168418</c:v>
                </c:pt>
                <c:pt idx="19">
                  <c:v>3.6612983846602241</c:v>
                </c:pt>
                <c:pt idx="20">
                  <c:v>3.9774453585293412</c:v>
                </c:pt>
                <c:pt idx="21">
                  <c:v>3.9182347085614988</c:v>
                </c:pt>
                <c:pt idx="22">
                  <c:v>4.2568095419927383</c:v>
                </c:pt>
              </c:numCache>
            </c:numRef>
          </c:val>
          <c:extLst>
            <c:ext xmlns:c16="http://schemas.microsoft.com/office/drawing/2014/chart" uri="{C3380CC4-5D6E-409C-BE32-E72D297353CC}">
              <c16:uniqueId val="{00000002-004F-4F77-8425-FE4FBADA1577}"/>
            </c:ext>
          </c:extLst>
        </c:ser>
        <c:dLbls>
          <c:showLegendKey val="0"/>
          <c:showVal val="0"/>
          <c:showCatName val="0"/>
          <c:showSerName val="0"/>
          <c:showPercent val="0"/>
          <c:showBubbleSize val="0"/>
        </c:dLbls>
        <c:gapWidth val="150"/>
        <c:overlap val="100"/>
        <c:axId val="103560704"/>
        <c:axId val="103562240"/>
      </c:barChart>
      <c:lineChart>
        <c:grouping val="standard"/>
        <c:varyColors val="0"/>
        <c:ser>
          <c:idx val="3"/>
          <c:order val="3"/>
          <c:tx>
            <c:strRef>
              <c:f>'[Chapter 8 Health.xlsx]Figure 8.7'!$M$2</c:f>
              <c:strCache>
                <c:ptCount val="1"/>
                <c:pt idx="0">
                  <c:v>Health-related benefits, total</c:v>
                </c:pt>
              </c:strCache>
            </c:strRef>
          </c:tx>
          <c:spPr>
            <a:ln>
              <a:solidFill>
                <a:schemeClr val="accent4"/>
              </a:solidFill>
            </a:ln>
          </c:spPr>
          <c:marker>
            <c:symbol val="none"/>
          </c:marker>
          <c:cat>
            <c:numRef>
              <c:f>'[Chapter 8 Health.xlsx]Figure 8.7'!$I$3:$I$24</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'[Chapter 8 Health.xlsx]Figure 8.7'!$M$3:$M$25</c:f>
              <c:numCache>
                <c:formatCode>0.0</c:formatCode>
                <c:ptCount val="23"/>
                <c:pt idx="0">
                  <c:v>16.636228902353437</c:v>
                </c:pt>
                <c:pt idx="1">
                  <c:v>17.443192375795284</c:v>
                </c:pt>
                <c:pt idx="2">
                  <c:v>18.108619677891756</c:v>
                </c:pt>
                <c:pt idx="3">
                  <c:v>18.966261106689906</c:v>
                </c:pt>
                <c:pt idx="4">
                  <c:v>18.253722951549058</c:v>
                </c:pt>
                <c:pt idx="5">
                  <c:v>18.568158028439733</c:v>
                </c:pt>
                <c:pt idx="6">
                  <c:v>18.398790840306177</c:v>
                </c:pt>
                <c:pt idx="7">
                  <c:v>18.244233965453727</c:v>
                </c:pt>
                <c:pt idx="8">
                  <c:v>18.253165527258744</c:v>
                </c:pt>
                <c:pt idx="9">
                  <c:v>18.478287313757725</c:v>
                </c:pt>
                <c:pt idx="10">
                  <c:v>18.720292343063903</c:v>
                </c:pt>
                <c:pt idx="11">
                  <c:v>18.407870385644664</c:v>
                </c:pt>
                <c:pt idx="12">
                  <c:v>18.120032151743452</c:v>
                </c:pt>
                <c:pt idx="13">
                  <c:v>17.786273339045131</c:v>
                </c:pt>
                <c:pt idx="14">
                  <c:v>17.488692636143313</c:v>
                </c:pt>
                <c:pt idx="15">
                  <c:v>17.411387547386298</c:v>
                </c:pt>
                <c:pt idx="16">
                  <c:v>17.367423081797192</c:v>
                </c:pt>
                <c:pt idx="17">
                  <c:v>17.219812367598102</c:v>
                </c:pt>
                <c:pt idx="18">
                  <c:v>16.971281599811341</c:v>
                </c:pt>
                <c:pt idx="19">
                  <c:v>16.887289476293446</c:v>
                </c:pt>
                <c:pt idx="20">
                  <c:v>17.732155176586467</c:v>
                </c:pt>
                <c:pt idx="21">
                  <c:v>17.941416482010421</c:v>
                </c:pt>
                <c:pt idx="22">
                  <c:v>18.433120803161202</c:v>
                </c:pt>
              </c:numCache>
            </c:numRef>
          </c:val>
          <c:smooth val="0"/>
          <c:extLst>
            <c:ext xmlns:c16="http://schemas.microsoft.com/office/drawing/2014/chart" uri="{C3380CC4-5D6E-409C-BE32-E72D297353CC}">
              <c16:uniqueId val="{00000003-004F-4F77-8425-FE4FBADA1577}"/>
            </c:ext>
          </c:extLst>
        </c:ser>
        <c:dLbls>
          <c:showLegendKey val="0"/>
          <c:showVal val="0"/>
          <c:showCatName val="0"/>
          <c:showSerName val="0"/>
          <c:showPercent val="0"/>
          <c:showBubbleSize val="0"/>
        </c:dLbls>
        <c:marker val="1"/>
        <c:smooth val="0"/>
        <c:axId val="103560704"/>
        <c:axId val="103562240"/>
      </c:lineChart>
      <c:catAx>
        <c:axId val="103560704"/>
        <c:scaling>
          <c:orientation val="minMax"/>
        </c:scaling>
        <c:delete val="0"/>
        <c:axPos val="b"/>
        <c:numFmt formatCode="General" sourceLinked="1"/>
        <c:majorTickMark val="out"/>
        <c:minorTickMark val="none"/>
        <c:tickLblPos val="nextTo"/>
        <c:crossAx val="103562240"/>
        <c:crosses val="autoZero"/>
        <c:auto val="1"/>
        <c:lblAlgn val="ctr"/>
        <c:lblOffset val="100"/>
        <c:noMultiLvlLbl val="0"/>
      </c:catAx>
      <c:valAx>
        <c:axId val="103562240"/>
        <c:scaling>
          <c:orientation val="minMax"/>
        </c:scaling>
        <c:delete val="0"/>
        <c:axPos val="l"/>
        <c:majorGridlines>
          <c:spPr>
            <a:ln>
              <a:solidFill>
                <a:schemeClr val="bg1">
                  <a:lumMod val="85000"/>
                </a:schemeClr>
              </a:solidFill>
            </a:ln>
          </c:spPr>
        </c:majorGridlines>
        <c:numFmt formatCode="0" sourceLinked="0"/>
        <c:majorTickMark val="out"/>
        <c:minorTickMark val="none"/>
        <c:tickLblPos val="nextTo"/>
        <c:crossAx val="103560704"/>
        <c:crosses val="autoZero"/>
        <c:crossBetween val="between"/>
      </c:valAx>
    </c:plotArea>
    <c:legend>
      <c:legendPos val="b"/>
      <c:overlay val="0"/>
    </c:legend>
    <c:plotVisOnly val="1"/>
    <c:dispBlanksAs val="gap"/>
    <c:showDLblsOverMax val="0"/>
  </c:chart>
  <c:spPr>
    <a:ln>
      <a:noFill/>
    </a:ln>
  </c:spPr>
  <c:txPr>
    <a:bodyPr/>
    <a:lstStyle/>
    <a:p>
      <a:pPr>
        <a:defRPr sz="1200">
          <a:latin typeface="+mj-lt"/>
          <a:cs typeface="Times New Roman" panose="02020603050405020304" pitchFamily="18" charset="0"/>
        </a:defRPr>
      </a:pPr>
      <a:endParaRPr lang="nb-NO"/>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Sheet1!$A$4</c:f>
              <c:strCache>
                <c:ptCount val="1"/>
                <c:pt idx="0">
                  <c:v>2018</c:v>
                </c:pt>
              </c:strCache>
            </c:strRef>
          </c:tx>
          <c:spPr>
            <a:solidFill>
              <a:srgbClr val="323F42"/>
            </a:solidFill>
            <a:ln>
              <a:noFill/>
            </a:ln>
            <a:effectLst/>
          </c:spPr>
          <c:invertIfNegative val="0"/>
          <c:cat>
            <c:strRef>
              <c:f>Sheet1!$B$3:$C$3</c:f>
              <c:strCache>
                <c:ptCount val="2"/>
                <c:pt idx="0">
                  <c:v>To which degree do you believe
the Horizon Scan is useful
for your workplace?</c:v>
                </c:pt>
                <c:pt idx="1">
                  <c:v>To which degree do you believe
the Horizon Scan influences
NAV’s priorities?</c:v>
                </c:pt>
              </c:strCache>
            </c:strRef>
          </c:cat>
          <c:val>
            <c:numRef>
              <c:f>Sheet1!$D$4:$E$4</c:f>
              <c:numCache>
                <c:formatCode>0%</c:formatCode>
                <c:ptCount val="2"/>
                <c:pt idx="0">
                  <c:v>0.52</c:v>
                </c:pt>
                <c:pt idx="1">
                  <c:v>0.43</c:v>
                </c:pt>
              </c:numCache>
            </c:numRef>
          </c:val>
          <c:extLst>
            <c:ext xmlns:c16="http://schemas.microsoft.com/office/drawing/2014/chart" uri="{C3380CC4-5D6E-409C-BE32-E72D297353CC}">
              <c16:uniqueId val="{00000000-7A65-45EA-B923-E9223A51620C}"/>
            </c:ext>
          </c:extLst>
        </c:ser>
        <c:ser>
          <c:idx val="1"/>
          <c:order val="1"/>
          <c:tx>
            <c:strRef>
              <c:f>Sheet1!$A$5</c:f>
              <c:strCache>
                <c:ptCount val="1"/>
                <c:pt idx="0">
                  <c:v>2020</c:v>
                </c:pt>
              </c:strCache>
            </c:strRef>
          </c:tx>
          <c:spPr>
            <a:solidFill>
              <a:srgbClr val="337C9B"/>
            </a:solidFill>
            <a:ln>
              <a:noFill/>
            </a:ln>
            <a:effectLst/>
          </c:spPr>
          <c:invertIfNegative val="0"/>
          <c:cat>
            <c:strRef>
              <c:f>Sheet1!$B$3:$C$3</c:f>
              <c:strCache>
                <c:ptCount val="2"/>
                <c:pt idx="0">
                  <c:v>To which degree do you believe
the Horizon Scan is useful
for your workplace?</c:v>
                </c:pt>
                <c:pt idx="1">
                  <c:v>To which degree do you believe
the Horizon Scan influences
NAV’s priorities?</c:v>
                </c:pt>
              </c:strCache>
            </c:strRef>
          </c:cat>
          <c:val>
            <c:numRef>
              <c:f>Sheet1!$D$5:$E$5</c:f>
              <c:numCache>
                <c:formatCode>0%</c:formatCode>
                <c:ptCount val="2"/>
                <c:pt idx="0">
                  <c:v>0.54</c:v>
                </c:pt>
                <c:pt idx="1">
                  <c:v>0.46</c:v>
                </c:pt>
              </c:numCache>
            </c:numRef>
          </c:val>
          <c:extLst>
            <c:ext xmlns:c16="http://schemas.microsoft.com/office/drawing/2014/chart" uri="{C3380CC4-5D6E-409C-BE32-E72D297353CC}">
              <c16:uniqueId val="{00000001-7A65-45EA-B923-E9223A51620C}"/>
            </c:ext>
          </c:extLst>
        </c:ser>
        <c:ser>
          <c:idx val="2"/>
          <c:order val="2"/>
          <c:tx>
            <c:strRef>
              <c:f>Sheet1!$A$6</c:f>
              <c:strCache>
                <c:ptCount val="1"/>
                <c:pt idx="0">
                  <c:v>2022</c:v>
                </c:pt>
              </c:strCache>
            </c:strRef>
          </c:tx>
          <c:spPr>
            <a:solidFill>
              <a:srgbClr val="CCDEE6"/>
            </a:solidFill>
            <a:ln>
              <a:noFill/>
            </a:ln>
            <a:effectLst/>
          </c:spPr>
          <c:invertIfNegative val="0"/>
          <c:cat>
            <c:strRef>
              <c:f>Sheet1!$B$3:$C$3</c:f>
              <c:strCache>
                <c:ptCount val="2"/>
                <c:pt idx="0">
                  <c:v>To which degree do you believe
the Horizon Scan is useful
for your workplace?</c:v>
                </c:pt>
                <c:pt idx="1">
                  <c:v>To which degree do you believe
the Horizon Scan influences
NAV’s priorities?</c:v>
                </c:pt>
              </c:strCache>
            </c:strRef>
          </c:cat>
          <c:val>
            <c:numRef>
              <c:f>Sheet1!$D$6:$E$6</c:f>
              <c:numCache>
                <c:formatCode>0%</c:formatCode>
                <c:ptCount val="2"/>
                <c:pt idx="0">
                  <c:v>0.65</c:v>
                </c:pt>
                <c:pt idx="1">
                  <c:v>0.61</c:v>
                </c:pt>
              </c:numCache>
            </c:numRef>
          </c:val>
          <c:extLst>
            <c:ext xmlns:c16="http://schemas.microsoft.com/office/drawing/2014/chart" uri="{C3380CC4-5D6E-409C-BE32-E72D297353CC}">
              <c16:uniqueId val="{00000002-7A65-45EA-B923-E9223A51620C}"/>
            </c:ext>
          </c:extLst>
        </c:ser>
        <c:dLbls>
          <c:showLegendKey val="0"/>
          <c:showVal val="0"/>
          <c:showCatName val="0"/>
          <c:showSerName val="0"/>
          <c:showPercent val="0"/>
          <c:showBubbleSize val="0"/>
        </c:dLbls>
        <c:gapWidth val="219"/>
        <c:overlap val="-27"/>
        <c:axId val="570389936"/>
        <c:axId val="570390768"/>
      </c:barChart>
      <c:catAx>
        <c:axId val="57038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crossAx val="570390768"/>
        <c:crosses val="autoZero"/>
        <c:auto val="1"/>
        <c:lblAlgn val="ctr"/>
        <c:lblOffset val="100"/>
        <c:noMultiLvlLbl val="0"/>
      </c:catAx>
      <c:valAx>
        <c:axId val="570390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crossAx val="570389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solidFill>
      <a:schemeClr val="bg1"/>
    </a:solidFill>
    <a:ln w="9525" cap="flat" cmpd="sng" algn="ctr">
      <a:noFill/>
      <a:round/>
    </a:ln>
    <a:effectLst/>
  </c:spPr>
  <c:txPr>
    <a:bodyPr/>
    <a:lstStyle/>
    <a:p>
      <a:pPr>
        <a:defRPr sz="1400">
          <a:latin typeface="Arial" panose="020B0604020202020204" pitchFamily="34" charset="0"/>
          <a:cs typeface="Arial" panose="020B0604020202020204" pitchFamily="34" charset="0"/>
        </a:defRPr>
      </a:pPr>
      <a:endParaRPr lang="nb-N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'figur 7.5'!$B$6</c:f>
              <c:strCache>
                <c:ptCount val="1"/>
                <c:pt idx="0">
                  <c:v>2021*</c:v>
                </c:pt>
              </c:strCache>
            </c:strRef>
          </c:tx>
          <c:spPr>
            <a:solidFill>
              <a:srgbClr val="337C9B"/>
            </a:solidFill>
            <a:ln>
              <a:noFill/>
            </a:ln>
            <a:effectLst/>
          </c:spPr>
          <c:invertIfNegative val="0"/>
          <c:cat>
            <c:strRef>
              <c:f>'figur 7.5'!$C$5:$H$5</c:f>
              <c:strCache>
                <c:ptCount val="6"/>
                <c:pt idx="0">
                  <c:v>Public services except armed forces</c:v>
                </c:pt>
                <c:pt idx="1">
                  <c:v>Private services</c:v>
                </c:pt>
                <c:pt idx="2">
                  <c:v>Oil and gas production</c:v>
                </c:pt>
                <c:pt idx="3">
                  <c:v>Industry</c:v>
                </c:pt>
                <c:pt idx="4">
                  <c:v>Retail</c:v>
                </c:pt>
                <c:pt idx="5">
                  <c:v>Construction</c:v>
                </c:pt>
              </c:strCache>
            </c:strRef>
          </c:cat>
          <c:val>
            <c:numRef>
              <c:f>'figur 7.5'!$C$6:$H$6</c:f>
              <c:numCache>
                <c:formatCode>0</c:formatCode>
                <c:ptCount val="6"/>
                <c:pt idx="0">
                  <c:v>843.4</c:v>
                </c:pt>
                <c:pt idx="1">
                  <c:v>737.9</c:v>
                </c:pt>
                <c:pt idx="2">
                  <c:v>24.3</c:v>
                </c:pt>
                <c:pt idx="3">
                  <c:v>215.8</c:v>
                </c:pt>
                <c:pt idx="4">
                  <c:v>356.5</c:v>
                </c:pt>
                <c:pt idx="5">
                  <c:v>246.6</c:v>
                </c:pt>
              </c:numCache>
            </c:numRef>
          </c:val>
          <c:extLst>
            <c:ext xmlns:c16="http://schemas.microsoft.com/office/drawing/2014/chart" uri="{C3380CC4-5D6E-409C-BE32-E72D297353CC}">
              <c16:uniqueId val="{00000000-FC8D-40A5-89B8-58725279C3E6}"/>
            </c:ext>
          </c:extLst>
        </c:ser>
        <c:ser>
          <c:idx val="1"/>
          <c:order val="1"/>
          <c:tx>
            <c:strRef>
              <c:f>'figur 7.5'!$B$7</c:f>
              <c:strCache>
                <c:ptCount val="1"/>
                <c:pt idx="0">
                  <c:v>2040</c:v>
                </c:pt>
              </c:strCache>
            </c:strRef>
          </c:tx>
          <c:spPr>
            <a:solidFill>
              <a:srgbClr val="CCDEE6"/>
            </a:solidFill>
            <a:ln>
              <a:noFill/>
            </a:ln>
            <a:effectLst/>
          </c:spPr>
          <c:invertIfNegative val="0"/>
          <c:cat>
            <c:strRef>
              <c:f>'figur 7.5'!$C$5:$H$5</c:f>
              <c:strCache>
                <c:ptCount val="6"/>
                <c:pt idx="0">
                  <c:v>Public services except armed forces</c:v>
                </c:pt>
                <c:pt idx="1">
                  <c:v>Private services</c:v>
                </c:pt>
                <c:pt idx="2">
                  <c:v>Oil and gas production</c:v>
                </c:pt>
                <c:pt idx="3">
                  <c:v>Industry</c:v>
                </c:pt>
                <c:pt idx="4">
                  <c:v>Retail</c:v>
                </c:pt>
                <c:pt idx="5">
                  <c:v>Construction</c:v>
                </c:pt>
              </c:strCache>
            </c:strRef>
          </c:cat>
          <c:val>
            <c:numRef>
              <c:f>'figur 7.5'!$C$7:$H$7</c:f>
              <c:numCache>
                <c:formatCode>0</c:formatCode>
                <c:ptCount val="6"/>
                <c:pt idx="0">
                  <c:v>914.47723014831547</c:v>
                </c:pt>
                <c:pt idx="1">
                  <c:v>830.373836074829</c:v>
                </c:pt>
                <c:pt idx="2">
                  <c:v>17.878205642700195</c:v>
                </c:pt>
                <c:pt idx="3">
                  <c:v>193.955043548584</c:v>
                </c:pt>
                <c:pt idx="4">
                  <c:v>305.07381697082519</c:v>
                </c:pt>
                <c:pt idx="5">
                  <c:v>265.15691741943357</c:v>
                </c:pt>
              </c:numCache>
            </c:numRef>
          </c:val>
          <c:extLst>
            <c:ext xmlns:c16="http://schemas.microsoft.com/office/drawing/2014/chart" uri="{C3380CC4-5D6E-409C-BE32-E72D297353CC}">
              <c16:uniqueId val="{00000001-FC8D-40A5-89B8-58725279C3E6}"/>
            </c:ext>
          </c:extLst>
        </c:ser>
        <c:dLbls>
          <c:showLegendKey val="0"/>
          <c:showVal val="0"/>
          <c:showCatName val="0"/>
          <c:showSerName val="0"/>
          <c:showPercent val="0"/>
          <c:showBubbleSize val="0"/>
        </c:dLbls>
        <c:gapWidth val="219"/>
        <c:overlap val="-27"/>
        <c:axId val="1538470880"/>
        <c:axId val="1538463808"/>
      </c:barChart>
      <c:catAx>
        <c:axId val="153847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b-NO"/>
          </a:p>
        </c:txPr>
        <c:crossAx val="1538463808"/>
        <c:crosses val="autoZero"/>
        <c:auto val="1"/>
        <c:lblAlgn val="ctr"/>
        <c:lblOffset val="100"/>
        <c:noMultiLvlLbl val="0"/>
      </c:catAx>
      <c:valAx>
        <c:axId val="1538463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b-NO"/>
          </a:p>
        </c:txPr>
        <c:crossAx val="1538470880"/>
        <c:crosses val="autoZero"/>
        <c:crossBetween val="between"/>
      </c:valAx>
      <c:spPr>
        <a:noFill/>
        <a:ln>
          <a:noFill/>
        </a:ln>
        <a:effectLst/>
      </c:spPr>
    </c:plotArea>
    <c:legend>
      <c:legendPos val="b"/>
      <c:layout>
        <c:manualLayout>
          <c:xMode val="edge"/>
          <c:yMode val="edge"/>
          <c:x val="0.46879634759760674"/>
          <c:y val="4.6243692250463292E-2"/>
          <c:w val="0.35650861549022039"/>
          <c:h val="5.108662679600643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sz="1100"/>
      </a:pPr>
      <a:endParaRPr lang="nb-N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'[Chapter 4 Labour Market.xlsx]Figure 4.1'!$C$1</c:f>
              <c:strCache>
                <c:ptCount val="1"/>
                <c:pt idx="0">
                  <c:v>Compulsory education</c:v>
                </c:pt>
              </c:strCache>
            </c:strRef>
          </c:tx>
          <c:spPr>
            <a:ln w="28575" cap="rnd">
              <a:solidFill>
                <a:schemeClr val="accent2"/>
              </a:solidFill>
              <a:round/>
            </a:ln>
            <a:effectLst/>
          </c:spPr>
          <c:marker>
            <c:symbol val="none"/>
          </c:marker>
          <c:cat>
            <c:strRef>
              <c:f>'[Chapter 4 Labour Market.xlsx]Figure 4.1'!$A$2:$A$15</c:f>
              <c:strCache>
                <c:ptCount val="14"/>
                <c:pt idx="0">
                  <c:v>2010Q4</c:v>
                </c:pt>
                <c:pt idx="1">
                  <c:v>2011Q4</c:v>
                </c:pt>
                <c:pt idx="2">
                  <c:v>2012Q4</c:v>
                </c:pt>
                <c:pt idx="3">
                  <c:v>2013Q4</c:v>
                </c:pt>
                <c:pt idx="4">
                  <c:v>2014Q4</c:v>
                </c:pt>
                <c:pt idx="5">
                  <c:v>2015Q4</c:v>
                </c:pt>
                <c:pt idx="6">
                  <c:v>2016Q4</c:v>
                </c:pt>
                <c:pt idx="7">
                  <c:v>2017Q4</c:v>
                </c:pt>
                <c:pt idx="8">
                  <c:v>2018Q4</c:v>
                </c:pt>
                <c:pt idx="9">
                  <c:v>2019Q4</c:v>
                </c:pt>
                <c:pt idx="10">
                  <c:v>2020Q4</c:v>
                </c:pt>
                <c:pt idx="11">
                  <c:v>2021Q4</c:v>
                </c:pt>
                <c:pt idx="12">
                  <c:v>2022Q4</c:v>
                </c:pt>
                <c:pt idx="13">
                  <c:v>2023Q1</c:v>
                </c:pt>
              </c:strCache>
            </c:strRef>
          </c:cat>
          <c:val>
            <c:numRef>
              <c:f>'[Chapter 4 Labour Market.xlsx]Figure 4.1'!$C$2:$C$15</c:f>
              <c:numCache>
                <c:formatCode>0.0</c:formatCode>
                <c:ptCount val="14"/>
                <c:pt idx="0">
                  <c:v>6.3</c:v>
                </c:pt>
                <c:pt idx="1">
                  <c:v>6</c:v>
                </c:pt>
                <c:pt idx="2">
                  <c:v>6.6</c:v>
                </c:pt>
                <c:pt idx="3">
                  <c:v>7.3</c:v>
                </c:pt>
                <c:pt idx="4">
                  <c:v>7.2</c:v>
                </c:pt>
                <c:pt idx="5">
                  <c:v>8.9</c:v>
                </c:pt>
                <c:pt idx="6">
                  <c:v>8.9</c:v>
                </c:pt>
                <c:pt idx="7">
                  <c:v>8.5</c:v>
                </c:pt>
                <c:pt idx="8">
                  <c:v>7.9</c:v>
                </c:pt>
                <c:pt idx="9">
                  <c:v>8.1</c:v>
                </c:pt>
                <c:pt idx="10">
                  <c:v>9</c:v>
                </c:pt>
                <c:pt idx="11" formatCode="General">
                  <c:v>8.3000000000000007</c:v>
                </c:pt>
                <c:pt idx="12">
                  <c:v>8.6999999999999993</c:v>
                </c:pt>
                <c:pt idx="13" formatCode="General">
                  <c:v>9.9</c:v>
                </c:pt>
              </c:numCache>
            </c:numRef>
          </c:val>
          <c:smooth val="0"/>
          <c:extLst>
            <c:ext xmlns:c16="http://schemas.microsoft.com/office/drawing/2014/chart" uri="{C3380CC4-5D6E-409C-BE32-E72D297353CC}">
              <c16:uniqueId val="{00000000-A025-40BE-9336-FB5BE1AD9378}"/>
            </c:ext>
          </c:extLst>
        </c:ser>
        <c:ser>
          <c:idx val="0"/>
          <c:order val="1"/>
          <c:tx>
            <c:strRef>
              <c:f>'[Chapter 4 Labour Market.xlsx]Figure 4.1'!$B$1</c:f>
              <c:strCache>
                <c:ptCount val="1"/>
                <c:pt idx="0">
                  <c:v>Total</c:v>
                </c:pt>
              </c:strCache>
            </c:strRef>
          </c:tx>
          <c:spPr>
            <a:ln w="28575" cap="rnd">
              <a:solidFill>
                <a:schemeClr val="accent1"/>
              </a:solidFill>
              <a:round/>
            </a:ln>
            <a:effectLst/>
          </c:spPr>
          <c:marker>
            <c:symbol val="none"/>
          </c:marker>
          <c:cat>
            <c:strRef>
              <c:f>'[Chapter 4 Labour Market.xlsx]Figure 4.1'!$A$2:$A$15</c:f>
              <c:strCache>
                <c:ptCount val="14"/>
                <c:pt idx="0">
                  <c:v>2010Q4</c:v>
                </c:pt>
                <c:pt idx="1">
                  <c:v>2011Q4</c:v>
                </c:pt>
                <c:pt idx="2">
                  <c:v>2012Q4</c:v>
                </c:pt>
                <c:pt idx="3">
                  <c:v>2013Q4</c:v>
                </c:pt>
                <c:pt idx="4">
                  <c:v>2014Q4</c:v>
                </c:pt>
                <c:pt idx="5">
                  <c:v>2015Q4</c:v>
                </c:pt>
                <c:pt idx="6">
                  <c:v>2016Q4</c:v>
                </c:pt>
                <c:pt idx="7">
                  <c:v>2017Q4</c:v>
                </c:pt>
                <c:pt idx="8">
                  <c:v>2018Q4</c:v>
                </c:pt>
                <c:pt idx="9">
                  <c:v>2019Q4</c:v>
                </c:pt>
                <c:pt idx="10">
                  <c:v>2020Q4</c:v>
                </c:pt>
                <c:pt idx="11">
                  <c:v>2021Q4</c:v>
                </c:pt>
                <c:pt idx="12">
                  <c:v>2022Q4</c:v>
                </c:pt>
                <c:pt idx="13">
                  <c:v>2023Q1</c:v>
                </c:pt>
              </c:strCache>
            </c:strRef>
          </c:cat>
          <c:val>
            <c:numRef>
              <c:f>'[Chapter 4 Labour Market.xlsx]Figure 4.1'!$B$2:$B$15</c:f>
              <c:numCache>
                <c:formatCode>0.0</c:formatCode>
                <c:ptCount val="14"/>
                <c:pt idx="0">
                  <c:v>3.2</c:v>
                </c:pt>
                <c:pt idx="1">
                  <c:v>3</c:v>
                </c:pt>
                <c:pt idx="2">
                  <c:v>3.1</c:v>
                </c:pt>
                <c:pt idx="3">
                  <c:v>3.2</c:v>
                </c:pt>
                <c:pt idx="4">
                  <c:v>3.4</c:v>
                </c:pt>
                <c:pt idx="5">
                  <c:v>4.2</c:v>
                </c:pt>
                <c:pt idx="6">
                  <c:v>4.3</c:v>
                </c:pt>
                <c:pt idx="7">
                  <c:v>3.7</c:v>
                </c:pt>
                <c:pt idx="8">
                  <c:v>3.5</c:v>
                </c:pt>
                <c:pt idx="9">
                  <c:v>3.7</c:v>
                </c:pt>
                <c:pt idx="10">
                  <c:v>4.5999999999999996</c:v>
                </c:pt>
                <c:pt idx="11" formatCode="General">
                  <c:v>3.4</c:v>
                </c:pt>
                <c:pt idx="12" formatCode="General">
                  <c:v>3.1</c:v>
                </c:pt>
                <c:pt idx="13" formatCode="General">
                  <c:v>3.7</c:v>
                </c:pt>
              </c:numCache>
            </c:numRef>
          </c:val>
          <c:smooth val="0"/>
          <c:extLst>
            <c:ext xmlns:c16="http://schemas.microsoft.com/office/drawing/2014/chart" uri="{C3380CC4-5D6E-409C-BE32-E72D297353CC}">
              <c16:uniqueId val="{00000001-A025-40BE-9336-FB5BE1AD9378}"/>
            </c:ext>
          </c:extLst>
        </c:ser>
        <c:ser>
          <c:idx val="2"/>
          <c:order val="2"/>
          <c:tx>
            <c:strRef>
              <c:f>'[Chapter 4 Labour Market.xlsx]Figure 4.1'!$D$1</c:f>
              <c:strCache>
                <c:ptCount val="1"/>
                <c:pt idx="0">
                  <c:v>Upper secondary education</c:v>
                </c:pt>
              </c:strCache>
            </c:strRef>
          </c:tx>
          <c:spPr>
            <a:ln w="28575" cap="rnd">
              <a:solidFill>
                <a:schemeClr val="accent3"/>
              </a:solidFill>
              <a:round/>
            </a:ln>
            <a:effectLst/>
          </c:spPr>
          <c:marker>
            <c:symbol val="none"/>
          </c:marker>
          <c:cat>
            <c:strRef>
              <c:f>'[Chapter 4 Labour Market.xlsx]Figure 4.1'!$A$2:$A$15</c:f>
              <c:strCache>
                <c:ptCount val="14"/>
                <c:pt idx="0">
                  <c:v>2010Q4</c:v>
                </c:pt>
                <c:pt idx="1">
                  <c:v>2011Q4</c:v>
                </c:pt>
                <c:pt idx="2">
                  <c:v>2012Q4</c:v>
                </c:pt>
                <c:pt idx="3">
                  <c:v>2013Q4</c:v>
                </c:pt>
                <c:pt idx="4">
                  <c:v>2014Q4</c:v>
                </c:pt>
                <c:pt idx="5">
                  <c:v>2015Q4</c:v>
                </c:pt>
                <c:pt idx="6">
                  <c:v>2016Q4</c:v>
                </c:pt>
                <c:pt idx="7">
                  <c:v>2017Q4</c:v>
                </c:pt>
                <c:pt idx="8">
                  <c:v>2018Q4</c:v>
                </c:pt>
                <c:pt idx="9">
                  <c:v>2019Q4</c:v>
                </c:pt>
                <c:pt idx="10">
                  <c:v>2020Q4</c:v>
                </c:pt>
                <c:pt idx="11">
                  <c:v>2021Q4</c:v>
                </c:pt>
                <c:pt idx="12">
                  <c:v>2022Q4</c:v>
                </c:pt>
                <c:pt idx="13">
                  <c:v>2023Q1</c:v>
                </c:pt>
              </c:strCache>
            </c:strRef>
          </c:cat>
          <c:val>
            <c:numRef>
              <c:f>'[Chapter 4 Labour Market.xlsx]Figure 4.1'!$D$2:$D$15</c:f>
              <c:numCache>
                <c:formatCode>0.0</c:formatCode>
                <c:ptCount val="14"/>
                <c:pt idx="0">
                  <c:v>2.7</c:v>
                </c:pt>
                <c:pt idx="1">
                  <c:v>2.6</c:v>
                </c:pt>
                <c:pt idx="2">
                  <c:v>2.5</c:v>
                </c:pt>
                <c:pt idx="3">
                  <c:v>2.6</c:v>
                </c:pt>
                <c:pt idx="4">
                  <c:v>3.1</c:v>
                </c:pt>
                <c:pt idx="5">
                  <c:v>3.8</c:v>
                </c:pt>
                <c:pt idx="6">
                  <c:v>3.7</c:v>
                </c:pt>
                <c:pt idx="7">
                  <c:v>3.5</c:v>
                </c:pt>
                <c:pt idx="8">
                  <c:v>3.1</c:v>
                </c:pt>
                <c:pt idx="9">
                  <c:v>4</c:v>
                </c:pt>
                <c:pt idx="10">
                  <c:v>4.7</c:v>
                </c:pt>
                <c:pt idx="11" formatCode="General">
                  <c:v>2.8</c:v>
                </c:pt>
                <c:pt idx="12" formatCode="General">
                  <c:v>2.2000000000000002</c:v>
                </c:pt>
                <c:pt idx="13" formatCode="General">
                  <c:v>2.5</c:v>
                </c:pt>
              </c:numCache>
            </c:numRef>
          </c:val>
          <c:smooth val="0"/>
          <c:extLst>
            <c:ext xmlns:c16="http://schemas.microsoft.com/office/drawing/2014/chart" uri="{C3380CC4-5D6E-409C-BE32-E72D297353CC}">
              <c16:uniqueId val="{00000002-A025-40BE-9336-FB5BE1AD9378}"/>
            </c:ext>
          </c:extLst>
        </c:ser>
        <c:ser>
          <c:idx val="3"/>
          <c:order val="3"/>
          <c:tx>
            <c:strRef>
              <c:f>'[Chapter 4 Labour Market.xlsx]Figure 4.1'!$E$1</c:f>
              <c:strCache>
                <c:ptCount val="1"/>
                <c:pt idx="0">
                  <c:v>Higher education</c:v>
                </c:pt>
              </c:strCache>
            </c:strRef>
          </c:tx>
          <c:spPr>
            <a:ln w="28575" cap="rnd">
              <a:solidFill>
                <a:schemeClr val="accent4"/>
              </a:solidFill>
              <a:round/>
            </a:ln>
            <a:effectLst/>
          </c:spPr>
          <c:marker>
            <c:symbol val="none"/>
          </c:marker>
          <c:cat>
            <c:strRef>
              <c:f>'[Chapter 4 Labour Market.xlsx]Figure 4.1'!$A$2:$A$15</c:f>
              <c:strCache>
                <c:ptCount val="14"/>
                <c:pt idx="0">
                  <c:v>2010Q4</c:v>
                </c:pt>
                <c:pt idx="1">
                  <c:v>2011Q4</c:v>
                </c:pt>
                <c:pt idx="2">
                  <c:v>2012Q4</c:v>
                </c:pt>
                <c:pt idx="3">
                  <c:v>2013Q4</c:v>
                </c:pt>
                <c:pt idx="4">
                  <c:v>2014Q4</c:v>
                </c:pt>
                <c:pt idx="5">
                  <c:v>2015Q4</c:v>
                </c:pt>
                <c:pt idx="6">
                  <c:v>2016Q4</c:v>
                </c:pt>
                <c:pt idx="7">
                  <c:v>2017Q4</c:v>
                </c:pt>
                <c:pt idx="8">
                  <c:v>2018Q4</c:v>
                </c:pt>
                <c:pt idx="9">
                  <c:v>2019Q4</c:v>
                </c:pt>
                <c:pt idx="10">
                  <c:v>2020Q4</c:v>
                </c:pt>
                <c:pt idx="11">
                  <c:v>2021Q4</c:v>
                </c:pt>
                <c:pt idx="12">
                  <c:v>2022Q4</c:v>
                </c:pt>
                <c:pt idx="13">
                  <c:v>2023Q1</c:v>
                </c:pt>
              </c:strCache>
            </c:strRef>
          </c:cat>
          <c:val>
            <c:numRef>
              <c:f>'[Chapter 4 Labour Market.xlsx]Figure 4.1'!$E$2:$E$15</c:f>
              <c:numCache>
                <c:formatCode>0.0</c:formatCode>
                <c:ptCount val="14"/>
                <c:pt idx="0">
                  <c:v>2</c:v>
                </c:pt>
                <c:pt idx="1">
                  <c:v>1.7</c:v>
                </c:pt>
                <c:pt idx="2">
                  <c:v>1.9</c:v>
                </c:pt>
                <c:pt idx="3">
                  <c:v>1.8</c:v>
                </c:pt>
                <c:pt idx="4">
                  <c:v>2.2000000000000002</c:v>
                </c:pt>
                <c:pt idx="5">
                  <c:v>2.6</c:v>
                </c:pt>
                <c:pt idx="6">
                  <c:v>2.9</c:v>
                </c:pt>
                <c:pt idx="7">
                  <c:v>2.1</c:v>
                </c:pt>
                <c:pt idx="8">
                  <c:v>2.1</c:v>
                </c:pt>
                <c:pt idx="9">
                  <c:v>1.9</c:v>
                </c:pt>
                <c:pt idx="10">
                  <c:v>3</c:v>
                </c:pt>
                <c:pt idx="11">
                  <c:v>1.9</c:v>
                </c:pt>
                <c:pt idx="12">
                  <c:v>1.5</c:v>
                </c:pt>
                <c:pt idx="13" formatCode="General">
                  <c:v>2.1</c:v>
                </c:pt>
              </c:numCache>
            </c:numRef>
          </c:val>
          <c:smooth val="0"/>
          <c:extLst>
            <c:ext xmlns:c16="http://schemas.microsoft.com/office/drawing/2014/chart" uri="{C3380CC4-5D6E-409C-BE32-E72D297353CC}">
              <c16:uniqueId val="{00000003-A025-40BE-9336-FB5BE1AD9378}"/>
            </c:ext>
          </c:extLst>
        </c:ser>
        <c:dLbls>
          <c:showLegendKey val="0"/>
          <c:showVal val="0"/>
          <c:showCatName val="0"/>
          <c:showSerName val="0"/>
          <c:showPercent val="0"/>
          <c:showBubbleSize val="0"/>
        </c:dLbls>
        <c:smooth val="0"/>
        <c:axId val="920438928"/>
        <c:axId val="920439256"/>
      </c:lineChart>
      <c:catAx>
        <c:axId val="92043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nb-NO"/>
          </a:p>
        </c:txPr>
        <c:crossAx val="920439256"/>
        <c:crosses val="autoZero"/>
        <c:auto val="1"/>
        <c:lblAlgn val="ctr"/>
        <c:lblOffset val="100"/>
        <c:noMultiLvlLbl val="0"/>
      </c:catAx>
      <c:valAx>
        <c:axId val="920439256"/>
        <c:scaling>
          <c:orientation val="minMax"/>
          <c:max val="10.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nb-NO"/>
          </a:p>
        </c:txPr>
        <c:crossAx val="92043892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baseline="0">
          <a:solidFill>
            <a:schemeClr val="tx1"/>
          </a:solidFill>
        </a:defRPr>
      </a:pPr>
      <a:endParaRPr lang="nb-NO"/>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'Figur 4.2'!$B$25</c:f>
              <c:strCache>
                <c:ptCount val="1"/>
                <c:pt idx="0">
                  <c:v>2023</c:v>
                </c:pt>
              </c:strCache>
            </c:strRef>
          </c:tx>
          <c:spPr>
            <a:solidFill>
              <a:srgbClr val="CCDEE6"/>
            </a:solidFill>
            <a:ln>
              <a:noFill/>
            </a:ln>
            <a:effectLst/>
          </c:spPr>
          <c:invertIfNegative val="0"/>
          <c:cat>
            <c:strRef>
              <c:f>'Figur 4.2'!$B$26:$G$26</c:f>
              <c:strCache>
                <c:ptCount val="6"/>
                <c:pt idx="0">
                  <c:v>0-18 years old</c:v>
                </c:pt>
                <c:pt idx="1">
                  <c:v>Age 19–34</c:v>
                </c:pt>
                <c:pt idx="2">
                  <c:v>Age 35–49</c:v>
                </c:pt>
                <c:pt idx="3">
                  <c:v>Age 50–66</c:v>
                </c:pt>
                <c:pt idx="4">
                  <c:v>Age 67–74</c:v>
                </c:pt>
                <c:pt idx="5">
                  <c:v>Age 75 and up</c:v>
                </c:pt>
              </c:strCache>
            </c:strRef>
          </c:cat>
          <c:val>
            <c:numRef>
              <c:f>'Figur 4.2'!$B$27:$G$27</c:f>
              <c:numCache>
                <c:formatCode>[&gt;=10]#\ ##0;[&lt;10]#0.0</c:formatCode>
                <c:ptCount val="6"/>
                <c:pt idx="0">
                  <c:v>1177.098</c:v>
                </c:pt>
                <c:pt idx="1">
                  <c:v>1160.838</c:v>
                </c:pt>
                <c:pt idx="2">
                  <c:v>1086.8019999999999</c:v>
                </c:pt>
                <c:pt idx="3">
                  <c:v>1172.403</c:v>
                </c:pt>
                <c:pt idx="4">
                  <c:v>424.64</c:v>
                </c:pt>
                <c:pt idx="5">
                  <c:v>467.20299999999997</c:v>
                </c:pt>
              </c:numCache>
            </c:numRef>
          </c:val>
          <c:extLst>
            <c:ext xmlns:c16="http://schemas.microsoft.com/office/drawing/2014/chart" uri="{C3380CC4-5D6E-409C-BE32-E72D297353CC}">
              <c16:uniqueId val="{00000000-4731-4FF1-930B-669F42AFF570}"/>
            </c:ext>
          </c:extLst>
        </c:ser>
        <c:ser>
          <c:idx val="1"/>
          <c:order val="1"/>
          <c:tx>
            <c:strRef>
              <c:f>'Figur 4.2'!$H$25</c:f>
              <c:strCache>
                <c:ptCount val="1"/>
                <c:pt idx="0">
                  <c:v>2035</c:v>
                </c:pt>
              </c:strCache>
            </c:strRef>
          </c:tx>
          <c:spPr>
            <a:solidFill>
              <a:srgbClr val="337C9B"/>
            </a:solidFill>
            <a:ln>
              <a:noFill/>
            </a:ln>
            <a:effectLst/>
          </c:spPr>
          <c:invertIfNegative val="0"/>
          <c:dLbls>
            <c:dLbl>
              <c:idx val="0"/>
              <c:layout>
                <c:manualLayout>
                  <c:x val="1.0645083689636278E-2"/>
                  <c:y val="-5.9238749418690631E-2"/>
                </c:manualLayout>
              </c:layout>
              <c:tx>
                <c:rich>
                  <a:bodyPr/>
                  <a:lstStyle/>
                  <a:p>
                    <a:r>
                      <a:rPr lang="en-US"/>
                      <a:t>-6 %</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4731-4FF1-930B-669F42AFF570}"/>
                </c:ext>
              </c:extLst>
            </c:dLbl>
            <c:dLbl>
              <c:idx val="1"/>
              <c:tx>
                <c:rich>
                  <a:bodyPr/>
                  <a:lstStyle/>
                  <a:p>
                    <a:r>
                      <a:rPr lang="en-US"/>
                      <a:t>-3 %</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4731-4FF1-930B-669F42AFF570}"/>
                </c:ext>
              </c:extLst>
            </c:dLbl>
            <c:dLbl>
              <c:idx val="2"/>
              <c:tx>
                <c:rich>
                  <a:bodyPr/>
                  <a:lstStyle/>
                  <a:p>
                    <a:r>
                      <a:rPr lang="en-US"/>
                      <a:t>+8</a:t>
                    </a:r>
                    <a:r>
                      <a:rPr lang="en-US" baseline="0"/>
                      <a:t> %</a:t>
                    </a:r>
                    <a:endParaRPr lang="en-US"/>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4731-4FF1-930B-669F42AFF570}"/>
                </c:ext>
              </c:extLst>
            </c:dLbl>
            <c:dLbl>
              <c:idx val="3"/>
              <c:tx>
                <c:rich>
                  <a:bodyPr/>
                  <a:lstStyle/>
                  <a:p>
                    <a:r>
                      <a:rPr lang="en-US"/>
                      <a:t>+2 %</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4731-4FF1-930B-669F42AFF570}"/>
                </c:ext>
              </c:extLst>
            </c:dLbl>
            <c:dLbl>
              <c:idx val="4"/>
              <c:tx>
                <c:rich>
                  <a:bodyPr/>
                  <a:lstStyle/>
                  <a:p>
                    <a:r>
                      <a:rPr lang="en-US"/>
                      <a:t>+17 %</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4731-4FF1-930B-669F42AFF570}"/>
                </c:ext>
              </c:extLst>
            </c:dLbl>
            <c:dLbl>
              <c:idx val="5"/>
              <c:tx>
                <c:rich>
                  <a:bodyPr/>
                  <a:lstStyle/>
                  <a:p>
                    <a:r>
                      <a:rPr lang="en-US"/>
                      <a:t>+45 %</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6-4731-4FF1-930B-669F42AFF57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'Figur 4.2'!$B$26:$G$26</c:f>
              <c:strCache>
                <c:ptCount val="6"/>
                <c:pt idx="0">
                  <c:v>0-18 years old</c:v>
                </c:pt>
                <c:pt idx="1">
                  <c:v>Age 19–34</c:v>
                </c:pt>
                <c:pt idx="2">
                  <c:v>Age 35–49</c:v>
                </c:pt>
                <c:pt idx="3">
                  <c:v>Age 50–66</c:v>
                </c:pt>
                <c:pt idx="4">
                  <c:v>Age 67–74</c:v>
                </c:pt>
                <c:pt idx="5">
                  <c:v>Age 75 and up</c:v>
                </c:pt>
              </c:strCache>
            </c:strRef>
          </c:cat>
          <c:val>
            <c:numRef>
              <c:f>'Figur 4.2'!$H$27:$M$27</c:f>
              <c:numCache>
                <c:formatCode>[&gt;=10]#\ ##0;[&lt;10]#0.0</c:formatCode>
                <c:ptCount val="6"/>
                <c:pt idx="0">
                  <c:v>1109.8320000000001</c:v>
                </c:pt>
                <c:pt idx="1">
                  <c:v>1122.0640000000001</c:v>
                </c:pt>
                <c:pt idx="2">
                  <c:v>1170.521</c:v>
                </c:pt>
                <c:pt idx="3">
                  <c:v>1200.8789999999999</c:v>
                </c:pt>
                <c:pt idx="4">
                  <c:v>498.28699999999998</c:v>
                </c:pt>
                <c:pt idx="5">
                  <c:v>679.10699999999997</c:v>
                </c:pt>
              </c:numCache>
            </c:numRef>
          </c:val>
          <c:extLst>
            <c:ext xmlns:c15="http://schemas.microsoft.com/office/drawing/2012/chart" uri="{02D57815-91ED-43cb-92C2-25804820EDAC}">
              <c15:datalabelsRange>
                <c15:f>'Figur 4.2'!$T$27:$Y$27</c15:f>
                <c15:dlblRangeCache>
                  <c:ptCount val="6"/>
                  <c:pt idx="0">
                    <c:v>1 110 (-6 %)</c:v>
                  </c:pt>
                  <c:pt idx="1">
                    <c:v>1 122 (-3 %)</c:v>
                  </c:pt>
                  <c:pt idx="2">
                    <c:v>1 171 (8 %)</c:v>
                  </c:pt>
                  <c:pt idx="3">
                    <c:v>1 201 (2 %)</c:v>
                  </c:pt>
                  <c:pt idx="4">
                    <c:v>498 (17 %)</c:v>
                  </c:pt>
                  <c:pt idx="5">
                    <c:v>679 (45 %)</c:v>
                  </c:pt>
                </c15:dlblRangeCache>
              </c15:datalabelsRange>
            </c:ext>
            <c:ext xmlns:c16="http://schemas.microsoft.com/office/drawing/2014/chart" uri="{C3380CC4-5D6E-409C-BE32-E72D297353CC}">
              <c16:uniqueId val="{00000007-4731-4FF1-930B-669F42AFF570}"/>
            </c:ext>
          </c:extLst>
        </c:ser>
        <c:dLbls>
          <c:showLegendKey val="0"/>
          <c:showVal val="0"/>
          <c:showCatName val="0"/>
          <c:showSerName val="0"/>
          <c:showPercent val="0"/>
          <c:showBubbleSize val="0"/>
        </c:dLbls>
        <c:gapWidth val="219"/>
        <c:overlap val="-27"/>
        <c:axId val="140172288"/>
        <c:axId val="140173120"/>
      </c:barChart>
      <c:catAx>
        <c:axId val="14017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crossAx val="140173120"/>
        <c:crosses val="autoZero"/>
        <c:auto val="1"/>
        <c:lblAlgn val="ctr"/>
        <c:lblOffset val="100"/>
        <c:noMultiLvlLbl val="0"/>
      </c:catAx>
      <c:valAx>
        <c:axId val="140173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crossAx val="140172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b-N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'[Chapter 3 Demographics.xlsx]Figure 3.3'!$J$2</c:f>
              <c:strCache>
                <c:ptCount val="1"/>
                <c:pt idx="0">
                  <c:v>2022</c:v>
                </c:pt>
              </c:strCache>
            </c:strRef>
          </c:tx>
          <c:spPr>
            <a:solidFill>
              <a:srgbClr val="CCDEE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'[Chapter 3 Demographics.xlsx]Figure 3.3'!$K$1:$R$1</c:f>
              <c:strCache>
                <c:ptCount val="8"/>
                <c:pt idx="0">
                  <c:v>Retirement pension</c:v>
                </c:pt>
                <c:pt idx="1">
                  <c:v>Retirement pension, new claims</c:v>
                </c:pt>
                <c:pt idx="2">
                  <c:v>Assistive technology</c:v>
                </c:pt>
                <c:pt idx="3">
                  <c:v>Parental benefit</c:v>
                </c:pt>
                <c:pt idx="4">
                  <c:v>Sickness benefit</c:v>
                </c:pt>
                <c:pt idx="5">
                  <c:v>Work assessment allowance</c:v>
                </c:pt>
                <c:pt idx="6">
                  <c:v>Disability benefit</c:v>
                </c:pt>
                <c:pt idx="7">
                  <c:v>Unemployment benefit</c:v>
                </c:pt>
              </c:strCache>
            </c:strRef>
          </c:cat>
          <c:val>
            <c:numRef>
              <c:f>'[Chapter 3 Demographics.xlsx]Figure 3.3'!$K$2:$R$2</c:f>
              <c:numCache>
                <c:formatCode>_-* #\ ##0_-;\-* #\ ##0_-;_-* "-"??_-;_-@_-</c:formatCode>
                <c:ptCount val="8"/>
                <c:pt idx="0">
                  <c:v>1010582</c:v>
                </c:pt>
                <c:pt idx="1">
                  <c:v>59523</c:v>
                </c:pt>
                <c:pt idx="2">
                  <c:v>159731</c:v>
                </c:pt>
                <c:pt idx="3">
                  <c:v>67835</c:v>
                </c:pt>
                <c:pt idx="4">
                  <c:v>121257.90063182398</c:v>
                </c:pt>
                <c:pt idx="5">
                  <c:v>136000</c:v>
                </c:pt>
                <c:pt idx="6">
                  <c:v>363908</c:v>
                </c:pt>
                <c:pt idx="7">
                  <c:v>40191</c:v>
                </c:pt>
              </c:numCache>
            </c:numRef>
          </c:val>
          <c:extLst>
            <c:ext xmlns:c16="http://schemas.microsoft.com/office/drawing/2014/chart" uri="{C3380CC4-5D6E-409C-BE32-E72D297353CC}">
              <c16:uniqueId val="{00000000-1D7E-4792-9304-9D46DE4E65DE}"/>
            </c:ext>
          </c:extLst>
        </c:ser>
        <c:ser>
          <c:idx val="2"/>
          <c:order val="1"/>
          <c:tx>
            <c:strRef>
              <c:f>'[Chapter 3 Demographics.xlsx]Figure 3.3'!$J$3</c:f>
              <c:strCache>
                <c:ptCount val="1"/>
                <c:pt idx="0">
                  <c:v>2035</c:v>
                </c:pt>
              </c:strCache>
            </c:strRef>
          </c:tx>
          <c:spPr>
            <a:solidFill>
              <a:srgbClr val="337C9B"/>
            </a:solidFill>
            <a:ln>
              <a:noFill/>
            </a:ln>
            <a:effectLst/>
          </c:spPr>
          <c:invertIfNegative val="0"/>
          <c:dLbls>
            <c:dLbl>
              <c:idx val="0"/>
              <c:tx>
                <c:rich>
                  <a:bodyPr/>
                  <a:lstStyle/>
                  <a:p>
                    <a:fld id="{EA0DF211-134D-4525-A65F-7672EE0BA369}" type="CELLRANGE">
                      <a:rPr lang="en-US"/>
                      <a:pPr/>
                      <a:t>[CELLEOMRÅDE]</a:t>
                    </a:fld>
                    <a:endParaRPr lang="nb-NO"/>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1D7E-4792-9304-9D46DE4E65DE}"/>
                </c:ext>
              </c:extLst>
            </c:dLbl>
            <c:dLbl>
              <c:idx val="1"/>
              <c:layout>
                <c:manualLayout>
                  <c:x val="1.8588173347889189E-2"/>
                  <c:y val="-6.5256847823319766E-2"/>
                </c:manualLayout>
              </c:layout>
              <c:tx>
                <c:rich>
                  <a:bodyPr/>
                  <a:lstStyle/>
                  <a:p>
                    <a:fld id="{C92617E4-F34D-4BBE-9186-7E7F752DBE9A}" type="CELLRANGE">
                      <a:rPr lang="en-US"/>
                      <a:pPr/>
                      <a:t>[CELLEOMRÅDE]</a:t>
                    </a:fld>
                    <a:endParaRPr lang="nb-NO"/>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1D7E-4792-9304-9D46DE4E65DE}"/>
                </c:ext>
              </c:extLst>
            </c:dLbl>
            <c:dLbl>
              <c:idx val="2"/>
              <c:layout>
                <c:manualLayout>
                  <c:x val="1.9749934182132223E-2"/>
                  <c:y val="-2.3729762844843554E-2"/>
                </c:manualLayout>
              </c:layout>
              <c:tx>
                <c:rich>
                  <a:bodyPr/>
                  <a:lstStyle/>
                  <a:p>
                    <a:fld id="{C2B1DA94-534C-42FF-8BA0-E2D7291D932A}" type="CELLRANGE">
                      <a:rPr lang="en-US"/>
                      <a:pPr/>
                      <a:t>[CELLEOMRÅDE]</a:t>
                    </a:fld>
                    <a:endParaRPr lang="nb-NO"/>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1D7E-4792-9304-9D46DE4E65DE}"/>
                </c:ext>
              </c:extLst>
            </c:dLbl>
            <c:dLbl>
              <c:idx val="3"/>
              <c:layout>
                <c:manualLayout>
                  <c:x val="1.8588173347889106E-2"/>
                  <c:y val="-3.8560864622870776E-2"/>
                </c:manualLayout>
              </c:layout>
              <c:tx>
                <c:rich>
                  <a:bodyPr/>
                  <a:lstStyle/>
                  <a:p>
                    <a:fld id="{0F24304D-6FBF-4145-87F5-BBD15E6C3E9C}" type="CELLRANGE">
                      <a:rPr lang="en-US"/>
                      <a:pPr/>
                      <a:t>[CELLEOMRÅDE]</a:t>
                    </a:fld>
                    <a:endParaRPr lang="nb-NO"/>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1D7E-4792-9304-9D46DE4E65DE}"/>
                </c:ext>
              </c:extLst>
            </c:dLbl>
            <c:dLbl>
              <c:idx val="4"/>
              <c:layout>
                <c:manualLayout>
                  <c:x val="9.2940866739445946E-3"/>
                  <c:y val="-4.7459525689687108E-2"/>
                </c:manualLayout>
              </c:layout>
              <c:tx>
                <c:rich>
                  <a:bodyPr/>
                  <a:lstStyle/>
                  <a:p>
                    <a:fld id="{88282385-F34C-425D-A4BD-ECE591865AA1}" type="CELLRANGE">
                      <a:rPr lang="en-US"/>
                      <a:pPr/>
                      <a:t>[CELLEOMRÅDE]</a:t>
                    </a:fld>
                    <a:endParaRPr lang="nb-NO"/>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1D7E-4792-9304-9D46DE4E65DE}"/>
                </c:ext>
              </c:extLst>
            </c:dLbl>
            <c:dLbl>
              <c:idx val="5"/>
              <c:layout>
                <c:manualLayout>
                  <c:x val="1.3941130010916979E-2"/>
                  <c:y val="-6.2290627467714327E-2"/>
                </c:manualLayout>
              </c:layout>
              <c:tx>
                <c:rich>
                  <a:bodyPr/>
                  <a:lstStyle/>
                  <a:p>
                    <a:fld id="{A1003E61-0CA2-48F2-9C6B-7F2830451936}" type="CELLRANGE">
                      <a:rPr lang="en-US"/>
                      <a:pPr/>
                      <a:t>[CELLEOMRÅDE]</a:t>
                    </a:fld>
                    <a:endParaRPr lang="nb-NO"/>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D7E-4792-9304-9D46DE4E65DE}"/>
                </c:ext>
              </c:extLst>
            </c:dLbl>
            <c:dLbl>
              <c:idx val="6"/>
              <c:layout>
                <c:manualLayout>
                  <c:x val="1.1617608342430743E-2"/>
                  <c:y val="-3.2628423911659939E-2"/>
                </c:manualLayout>
              </c:layout>
              <c:tx>
                <c:rich>
                  <a:bodyPr/>
                  <a:lstStyle/>
                  <a:p>
                    <a:fld id="{6434C8EB-AC23-42F0-B844-BE6883147D81}" type="CELLRANGE">
                      <a:rPr lang="en-US"/>
                      <a:pPr/>
                      <a:t>[CELLEOMRÅDE]</a:t>
                    </a:fld>
                    <a:endParaRPr lang="nb-NO"/>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1D7E-4792-9304-9D46DE4E65DE}"/>
                </c:ext>
              </c:extLst>
            </c:dLbl>
            <c:dLbl>
              <c:idx val="7"/>
              <c:layout>
                <c:manualLayout>
                  <c:x val="5.8088041712153716E-3"/>
                  <c:y val="-6.822306817892522E-2"/>
                </c:manualLayout>
              </c:layout>
              <c:tx>
                <c:rich>
                  <a:bodyPr/>
                  <a:lstStyle/>
                  <a:p>
                    <a:fld id="{86BBE651-87C2-4F9B-A26E-2C7DC52697CE}" type="CELLRANGE">
                      <a:rPr lang="en-US"/>
                      <a:pPr/>
                      <a:t>[CELLEOMRÅDE]</a:t>
                    </a:fld>
                    <a:endParaRPr lang="nb-NO"/>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1D7E-4792-9304-9D46DE4E65D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'[Chapter 3 Demographics.xlsx]Figure 3.3'!$K$1:$R$1</c:f>
              <c:strCache>
                <c:ptCount val="8"/>
                <c:pt idx="0">
                  <c:v>Retirement pension</c:v>
                </c:pt>
                <c:pt idx="1">
                  <c:v>Retirement pension, new claims</c:v>
                </c:pt>
                <c:pt idx="2">
                  <c:v>Assistive technology</c:v>
                </c:pt>
                <c:pt idx="3">
                  <c:v>Parental benefit</c:v>
                </c:pt>
                <c:pt idx="4">
                  <c:v>Sickness benefit</c:v>
                </c:pt>
                <c:pt idx="5">
                  <c:v>Work assessment allowance</c:v>
                </c:pt>
                <c:pt idx="6">
                  <c:v>Disability benefit</c:v>
                </c:pt>
                <c:pt idx="7">
                  <c:v>Unemployment benefit</c:v>
                </c:pt>
              </c:strCache>
            </c:strRef>
          </c:cat>
          <c:val>
            <c:numRef>
              <c:f>'[Chapter 3 Demographics.xlsx]Figure 3.3'!$K$3:$R$3</c:f>
              <c:numCache>
                <c:formatCode>_-* #\ ##0_-;\-* #\ ##0_-;_-* "-"??_-;_-@_-</c:formatCode>
                <c:ptCount val="8"/>
                <c:pt idx="0">
                  <c:v>1365866</c:v>
                </c:pt>
                <c:pt idx="1">
                  <c:v>76100</c:v>
                </c:pt>
                <c:pt idx="2">
                  <c:v>218345</c:v>
                </c:pt>
                <c:pt idx="3">
                  <c:v>73704</c:v>
                </c:pt>
                <c:pt idx="4">
                  <c:v>122650.62611665341</c:v>
                </c:pt>
                <c:pt idx="5">
                  <c:v>127600</c:v>
                </c:pt>
                <c:pt idx="6">
                  <c:v>388187</c:v>
                </c:pt>
                <c:pt idx="7">
                  <c:v>48252.187213171113</c:v>
                </c:pt>
              </c:numCache>
            </c:numRef>
          </c:val>
          <c:extLst>
            <c:ext xmlns:c15="http://schemas.microsoft.com/office/drawing/2012/chart" uri="{02D57815-91ED-43cb-92C2-25804820EDAC}">
              <c15:datalabelsRange>
                <c15:f>'[Chapter 3 Demographics.xlsx]Figure 3.3'!$K$5:$R$5</c15:f>
                <c15:dlblRangeCache>
                  <c:ptCount val="8"/>
                  <c:pt idx="0">
                    <c:v> 1 366 (35 %) </c:v>
                  </c:pt>
                  <c:pt idx="1">
                    <c:v> 76 (28 %) </c:v>
                  </c:pt>
                  <c:pt idx="2">
                    <c:v> 218 (37 %) </c:v>
                  </c:pt>
                  <c:pt idx="3">
                    <c:v> 74 (9 %) </c:v>
                  </c:pt>
                  <c:pt idx="4">
                    <c:v> 123 (1 %) </c:v>
                  </c:pt>
                  <c:pt idx="5">
                    <c:v> 128 (-6 %) </c:v>
                  </c:pt>
                  <c:pt idx="6">
                    <c:v> 388 (7 %) </c:v>
                  </c:pt>
                  <c:pt idx="7">
                    <c:v> 48 (20 %) </c:v>
                  </c:pt>
                </c15:dlblRangeCache>
              </c15:datalabelsRange>
            </c:ext>
            <c:ext xmlns:c16="http://schemas.microsoft.com/office/drawing/2014/chart" uri="{C3380CC4-5D6E-409C-BE32-E72D297353CC}">
              <c16:uniqueId val="{00000009-1D7E-4792-9304-9D46DE4E65DE}"/>
            </c:ext>
          </c:extLst>
        </c:ser>
        <c:dLbls>
          <c:dLblPos val="outEnd"/>
          <c:showLegendKey val="0"/>
          <c:showVal val="1"/>
          <c:showCatName val="0"/>
          <c:showSerName val="0"/>
          <c:showPercent val="0"/>
          <c:showBubbleSize val="0"/>
        </c:dLbls>
        <c:gapWidth val="219"/>
        <c:overlap val="-27"/>
        <c:axId val="2099741215"/>
        <c:axId val="2099742047"/>
      </c:barChart>
      <c:catAx>
        <c:axId val="2099741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2099742047"/>
        <c:crosses val="autoZero"/>
        <c:auto val="1"/>
        <c:lblAlgn val="ctr"/>
        <c:lblOffset val="100"/>
        <c:noMultiLvlLbl val="0"/>
      </c:catAx>
      <c:valAx>
        <c:axId val="2099742047"/>
        <c:scaling>
          <c:orientation val="minMax"/>
          <c:max val="14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2099741215"/>
        <c:crosses val="autoZero"/>
        <c:crossBetween val="between"/>
        <c:dispUnits>
          <c:builtInUnit val="thousan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pPr>
      <a:endParaRPr lang="nb-NO"/>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'[Chapter 3 Demographics.xlsx]Figure 3.9'!$A$4</c:f>
              <c:strCache>
                <c:ptCount val="1"/>
                <c:pt idx="0">
                  <c:v>2023-2035</c:v>
                </c:pt>
              </c:strCache>
            </c:strRef>
          </c:tx>
          <c:spPr>
            <a:solidFill>
              <a:srgbClr val="337C9B"/>
            </a:solidFill>
            <a:ln>
              <a:noFill/>
            </a:ln>
            <a:effectLst/>
          </c:spPr>
          <c:invertIfNegative val="0"/>
          <c:dPt>
            <c:idx val="0"/>
            <c:invertIfNegative val="0"/>
            <c:bubble3D val="0"/>
            <c:spPr>
              <a:solidFill>
                <a:srgbClr val="CCDEE6"/>
              </a:solidFill>
              <a:ln>
                <a:noFill/>
              </a:ln>
              <a:effectLst/>
            </c:spPr>
            <c:extLst>
              <c:ext xmlns:c16="http://schemas.microsoft.com/office/drawing/2014/chart" uri="{C3380CC4-5D6E-409C-BE32-E72D297353CC}">
                <c16:uniqueId val="{00000001-8F0F-46C2-B348-55F6BE487997}"/>
              </c:ext>
            </c:extLst>
          </c:dPt>
          <c:dLbls>
            <c:dLbl>
              <c:idx val="0"/>
              <c:tx>
                <c:rich>
                  <a:bodyPr/>
                  <a:lstStyle/>
                  <a:p>
                    <a:fld id="{2508D1A7-C4D6-4964-B4BB-9DE0C34C8B2D}" type="CELLRANGE">
                      <a:rPr lang="en-US"/>
                      <a:pPr/>
                      <a:t>[CELLEOMRÅDE]</a:t>
                    </a:fld>
                    <a:endParaRPr lang="nb-NO"/>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F0F-46C2-B348-55F6BE487997}"/>
                </c:ext>
              </c:extLst>
            </c:dLbl>
            <c:dLbl>
              <c:idx val="1"/>
              <c:tx>
                <c:rich>
                  <a:bodyPr/>
                  <a:lstStyle/>
                  <a:p>
                    <a:fld id="{D93C507B-8A83-4F1B-96C1-662D05A6C97B}" type="CELLRANGE">
                      <a:rPr lang="nb-NO"/>
                      <a:pPr/>
                      <a:t>[CELLEOMRÅDE]</a:t>
                    </a:fld>
                    <a:endParaRPr lang="nb-NO"/>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F0F-46C2-B348-55F6BE487997}"/>
                </c:ext>
              </c:extLst>
            </c:dLbl>
            <c:dLbl>
              <c:idx val="2"/>
              <c:tx>
                <c:rich>
                  <a:bodyPr/>
                  <a:lstStyle/>
                  <a:p>
                    <a:fld id="{57D81E1D-36EE-4DF1-BF5B-783D65C02A2B}" type="CELLRANGE">
                      <a:rPr lang="nb-NO"/>
                      <a:pPr/>
                      <a:t>[CELLEOMRÅDE]</a:t>
                    </a:fld>
                    <a:endParaRPr lang="nb-NO"/>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F0F-46C2-B348-55F6BE487997}"/>
                </c:ext>
              </c:extLst>
            </c:dLbl>
            <c:dLbl>
              <c:idx val="3"/>
              <c:tx>
                <c:rich>
                  <a:bodyPr/>
                  <a:lstStyle/>
                  <a:p>
                    <a:fld id="{29AED874-5CA9-4262-8D4E-16D85306D967}" type="CELLRANGE">
                      <a:rPr lang="nb-NO"/>
                      <a:pPr/>
                      <a:t>[CELLEOMRÅDE]</a:t>
                    </a:fld>
                    <a:endParaRPr lang="nb-NO"/>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F0F-46C2-B348-55F6BE487997}"/>
                </c:ext>
              </c:extLst>
            </c:dLbl>
            <c:dLbl>
              <c:idx val="4"/>
              <c:tx>
                <c:rich>
                  <a:bodyPr/>
                  <a:lstStyle/>
                  <a:p>
                    <a:fld id="{A4DCA1B5-02F7-4A84-A146-51BBDE1132EF}" type="CELLRANGE">
                      <a:rPr lang="nb-NO"/>
                      <a:pPr/>
                      <a:t>[CELLEOMRÅDE]</a:t>
                    </a:fld>
                    <a:endParaRPr lang="nb-NO"/>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F0F-46C2-B348-55F6BE487997}"/>
                </c:ext>
              </c:extLst>
            </c:dLbl>
            <c:dLbl>
              <c:idx val="5"/>
              <c:tx>
                <c:rich>
                  <a:bodyPr/>
                  <a:lstStyle/>
                  <a:p>
                    <a:fld id="{747664F1-26AA-44A8-8745-035C09080103}" type="CELLRANGE">
                      <a:rPr lang="nb-NO"/>
                      <a:pPr/>
                      <a:t>[CELLEOMRÅDE]</a:t>
                    </a:fld>
                    <a:endParaRPr lang="nb-NO"/>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8F0F-46C2-B348-55F6BE487997}"/>
                </c:ext>
              </c:extLst>
            </c:dLbl>
            <c:dLbl>
              <c:idx val="6"/>
              <c:tx>
                <c:rich>
                  <a:bodyPr/>
                  <a:lstStyle/>
                  <a:p>
                    <a:fld id="{1B60CAE4-9B09-4623-A25A-E203BB462F48}" type="CELLRANGE">
                      <a:rPr lang="nb-NO"/>
                      <a:pPr/>
                      <a:t>[CELLEOMRÅDE]</a:t>
                    </a:fld>
                    <a:endParaRPr lang="nb-NO"/>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F0F-46C2-B348-55F6BE487997}"/>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'[Chapter 3 Demographics.xlsx]Figure 3.9'!$B$1:$H$1</c:f>
              <c:strCache>
                <c:ptCount val="7"/>
                <c:pt idx="0">
                  <c:v>Entire country (5.5)</c:v>
                </c:pt>
                <c:pt idx="1">
                  <c:v>Most centralised municipalities (1.1)</c:v>
                </c:pt>
                <c:pt idx="2">
                  <c:v>Second-most centralised municipalities (1.5)</c:v>
                </c:pt>
                <c:pt idx="3">
                  <c:v>Above average centralised municipalities (1.5)</c:v>
                </c:pt>
                <c:pt idx="4">
                  <c:v>Average centralised municipalities (0.9)</c:v>
                </c:pt>
                <c:pt idx="5">
                  <c:v>Second-least centralised municipalities (0.5)</c:v>
                </c:pt>
                <c:pt idx="6">
                  <c:v>Least centralised municipalities (0.2)</c:v>
                </c:pt>
              </c:strCache>
            </c:strRef>
          </c:cat>
          <c:val>
            <c:numRef>
              <c:f>'[Chapter 3 Demographics.xlsx]Figure 3.9'!$B$4:$H$4</c:f>
              <c:numCache>
                <c:formatCode>0.0\ %</c:formatCode>
                <c:ptCount val="7"/>
                <c:pt idx="0">
                  <c:v>5.3143896939761515E-2</c:v>
                </c:pt>
                <c:pt idx="1">
                  <c:v>8.3173604409840118E-2</c:v>
                </c:pt>
                <c:pt idx="2">
                  <c:v>7.6185142541596917E-2</c:v>
                </c:pt>
                <c:pt idx="3">
                  <c:v>6.3117004372834407E-2</c:v>
                </c:pt>
                <c:pt idx="4">
                  <c:v>1.7225404832951208E-2</c:v>
                </c:pt>
                <c:pt idx="5">
                  <c:v>-1.4898189706014642E-2</c:v>
                </c:pt>
                <c:pt idx="6">
                  <c:v>-9.6190974695166132E-3</c:v>
                </c:pt>
              </c:numCache>
            </c:numRef>
          </c:val>
          <c:extLst>
            <c:ext xmlns:c15="http://schemas.microsoft.com/office/drawing/2012/chart" uri="{02D57815-91ED-43cb-92C2-25804820EDAC}">
              <c15:datalabelsRange>
                <c15:f>'[Chapter 3 Demographics.xlsx]Figure 3.9'!$B$4:$H$4</c15:f>
                <c15:dlblRangeCache>
                  <c:ptCount val="7"/>
                  <c:pt idx="0">
                    <c:v>5,3 %</c:v>
                  </c:pt>
                  <c:pt idx="1">
                    <c:v>8,3 %</c:v>
                  </c:pt>
                  <c:pt idx="2">
                    <c:v>7,6 %</c:v>
                  </c:pt>
                  <c:pt idx="3">
                    <c:v>6,3 %</c:v>
                  </c:pt>
                  <c:pt idx="4">
                    <c:v>1,7 %</c:v>
                  </c:pt>
                  <c:pt idx="5">
                    <c:v>-1,5 %</c:v>
                  </c:pt>
                  <c:pt idx="6">
                    <c:v>-1,0 %</c:v>
                  </c:pt>
                </c15:dlblRangeCache>
              </c15:datalabelsRange>
            </c:ext>
            <c:ext xmlns:c16="http://schemas.microsoft.com/office/drawing/2014/chart" uri="{C3380CC4-5D6E-409C-BE32-E72D297353CC}">
              <c16:uniqueId val="{00000008-8F0F-46C2-B348-55F6BE487997}"/>
            </c:ext>
          </c:extLst>
        </c:ser>
        <c:dLbls>
          <c:showLegendKey val="0"/>
          <c:showVal val="0"/>
          <c:showCatName val="0"/>
          <c:showSerName val="0"/>
          <c:showPercent val="0"/>
          <c:showBubbleSize val="0"/>
        </c:dLbls>
        <c:gapWidth val="219"/>
        <c:overlap val="-27"/>
        <c:axId val="2114358959"/>
        <c:axId val="2114374767"/>
      </c:barChart>
      <c:catAx>
        <c:axId val="211435895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b-NO"/>
          </a:p>
        </c:txPr>
        <c:crossAx val="2114374767"/>
        <c:crosses val="autoZero"/>
        <c:auto val="1"/>
        <c:lblAlgn val="ctr"/>
        <c:lblOffset val="100"/>
        <c:noMultiLvlLbl val="0"/>
      </c:catAx>
      <c:valAx>
        <c:axId val="21143747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nb-NO"/>
          </a:p>
        </c:txPr>
        <c:crossAx val="21143589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50"/>
      </a:pPr>
      <a:endParaRPr lang="nb-NO"/>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ndard"/>
        <c:varyColors val="0"/>
        <c:ser>
          <c:idx val="0"/>
          <c:order val="0"/>
          <c:tx>
            <c:strRef>
              <c:f>'[Chapter 3 Demographics.xlsx]Figure 3.5'!$C$1</c:f>
              <c:strCache>
                <c:ptCount val="1"/>
                <c:pt idx="0">
                  <c:v>Immigration</c:v>
                </c:pt>
              </c:strCache>
            </c:strRef>
          </c:tx>
          <c:spPr>
            <a:solidFill>
              <a:schemeClr val="accent1">
                <a:lumMod val="75000"/>
              </a:schemeClr>
            </a:solidFill>
            <a:ln>
              <a:solidFill>
                <a:schemeClr val="accent1">
                  <a:lumMod val="75000"/>
                </a:schemeClr>
              </a:solidFill>
            </a:ln>
            <a:effectLst/>
          </c:spPr>
          <c:cat>
            <c:strRef>
              <c:f>'[Chapter 3 Demographics.xlsx]Figure 3.5'!$B$2:$B$86</c:f>
              <c:strCache>
                <c:ptCount val="85"/>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2022</c:v>
                </c:pt>
                <c:pt idx="72">
                  <c:v>2023</c:v>
                </c:pt>
                <c:pt idx="73">
                  <c:v>2024</c:v>
                </c:pt>
                <c:pt idx="74">
                  <c:v>2025</c:v>
                </c:pt>
                <c:pt idx="75">
                  <c:v>2026</c:v>
                </c:pt>
                <c:pt idx="76">
                  <c:v>2027</c:v>
                </c:pt>
                <c:pt idx="77">
                  <c:v>2028</c:v>
                </c:pt>
                <c:pt idx="78">
                  <c:v>2029</c:v>
                </c:pt>
                <c:pt idx="79">
                  <c:v>2030</c:v>
                </c:pt>
                <c:pt idx="80">
                  <c:v>2031</c:v>
                </c:pt>
                <c:pt idx="81">
                  <c:v>2032</c:v>
                </c:pt>
                <c:pt idx="82">
                  <c:v>2033</c:v>
                </c:pt>
                <c:pt idx="83">
                  <c:v>2034</c:v>
                </c:pt>
                <c:pt idx="84">
                  <c:v>2035</c:v>
                </c:pt>
              </c:strCache>
            </c:strRef>
          </c:cat>
          <c:val>
            <c:numRef>
              <c:f>'[Chapter 3 Demographics.xlsx]Figure 3.5'!$C$2:$C$86</c:f>
              <c:numCache>
                <c:formatCode>General</c:formatCode>
                <c:ptCount val="85"/>
                <c:pt idx="0">
                  <c:v>6046</c:v>
                </c:pt>
                <c:pt idx="1">
                  <c:v>5967</c:v>
                </c:pt>
                <c:pt idx="2">
                  <c:v>6454</c:v>
                </c:pt>
                <c:pt idx="3">
                  <c:v>6005</c:v>
                </c:pt>
                <c:pt idx="4">
                  <c:v>7089</c:v>
                </c:pt>
                <c:pt idx="5">
                  <c:v>8092</c:v>
                </c:pt>
                <c:pt idx="6">
                  <c:v>12263</c:v>
                </c:pt>
                <c:pt idx="7">
                  <c:v>10161</c:v>
                </c:pt>
                <c:pt idx="8">
                  <c:v>10586</c:v>
                </c:pt>
                <c:pt idx="9">
                  <c:v>13536</c:v>
                </c:pt>
                <c:pt idx="10">
                  <c:v>11426</c:v>
                </c:pt>
                <c:pt idx="11">
                  <c:v>12778</c:v>
                </c:pt>
                <c:pt idx="12">
                  <c:v>11983</c:v>
                </c:pt>
                <c:pt idx="13">
                  <c:v>12406</c:v>
                </c:pt>
                <c:pt idx="14">
                  <c:v>12148</c:v>
                </c:pt>
                <c:pt idx="15">
                  <c:v>12446</c:v>
                </c:pt>
                <c:pt idx="16">
                  <c:v>15379</c:v>
                </c:pt>
                <c:pt idx="17">
                  <c:v>15350</c:v>
                </c:pt>
                <c:pt idx="18">
                  <c:v>15641</c:v>
                </c:pt>
                <c:pt idx="19">
                  <c:v>17383</c:v>
                </c:pt>
                <c:pt idx="20">
                  <c:v>19297</c:v>
                </c:pt>
                <c:pt idx="21">
                  <c:v>18388</c:v>
                </c:pt>
                <c:pt idx="22">
                  <c:v>17383</c:v>
                </c:pt>
                <c:pt idx="23">
                  <c:v>19209</c:v>
                </c:pt>
                <c:pt idx="24">
                  <c:v>19551</c:v>
                </c:pt>
                <c:pt idx="25">
                  <c:v>18955</c:v>
                </c:pt>
                <c:pt idx="26">
                  <c:v>19403</c:v>
                </c:pt>
                <c:pt idx="27">
                  <c:v>18825</c:v>
                </c:pt>
                <c:pt idx="28">
                  <c:v>17831</c:v>
                </c:pt>
                <c:pt idx="29">
                  <c:v>18776</c:v>
                </c:pt>
                <c:pt idx="30">
                  <c:v>19698</c:v>
                </c:pt>
                <c:pt idx="31">
                  <c:v>20468</c:v>
                </c:pt>
                <c:pt idx="32">
                  <c:v>20063</c:v>
                </c:pt>
                <c:pt idx="33">
                  <c:v>19688</c:v>
                </c:pt>
                <c:pt idx="34">
                  <c:v>21858</c:v>
                </c:pt>
                <c:pt idx="35">
                  <c:v>24196</c:v>
                </c:pt>
                <c:pt idx="36">
                  <c:v>31149</c:v>
                </c:pt>
                <c:pt idx="37">
                  <c:v>29964</c:v>
                </c:pt>
                <c:pt idx="38">
                  <c:v>25847</c:v>
                </c:pt>
                <c:pt idx="39">
                  <c:v>25494</c:v>
                </c:pt>
                <c:pt idx="40">
                  <c:v>26283</c:v>
                </c:pt>
                <c:pt idx="41">
                  <c:v>26743</c:v>
                </c:pt>
                <c:pt idx="42">
                  <c:v>31711</c:v>
                </c:pt>
                <c:pt idx="43">
                  <c:v>26911</c:v>
                </c:pt>
                <c:pt idx="44">
                  <c:v>25678</c:v>
                </c:pt>
                <c:pt idx="45">
                  <c:v>26407</c:v>
                </c:pt>
                <c:pt idx="46">
                  <c:v>31957</c:v>
                </c:pt>
                <c:pt idx="47">
                  <c:v>36704</c:v>
                </c:pt>
                <c:pt idx="48">
                  <c:v>41841</c:v>
                </c:pt>
                <c:pt idx="49">
                  <c:v>36542</c:v>
                </c:pt>
                <c:pt idx="50">
                  <c:v>34264</c:v>
                </c:pt>
                <c:pt idx="51">
                  <c:v>40122</c:v>
                </c:pt>
                <c:pt idx="52">
                  <c:v>35957</c:v>
                </c:pt>
                <c:pt idx="53">
                  <c:v>36482</c:v>
                </c:pt>
                <c:pt idx="54">
                  <c:v>40148</c:v>
                </c:pt>
                <c:pt idx="55">
                  <c:v>45776</c:v>
                </c:pt>
                <c:pt idx="56">
                  <c:v>61774</c:v>
                </c:pt>
                <c:pt idx="57">
                  <c:v>66961</c:v>
                </c:pt>
                <c:pt idx="58">
                  <c:v>65186</c:v>
                </c:pt>
                <c:pt idx="59">
                  <c:v>73852</c:v>
                </c:pt>
                <c:pt idx="60">
                  <c:v>79498</c:v>
                </c:pt>
                <c:pt idx="61">
                  <c:v>78570</c:v>
                </c:pt>
                <c:pt idx="62">
                  <c:v>75789</c:v>
                </c:pt>
                <c:pt idx="63">
                  <c:v>70030</c:v>
                </c:pt>
                <c:pt idx="64">
                  <c:v>67276</c:v>
                </c:pt>
                <c:pt idx="65">
                  <c:v>66800</c:v>
                </c:pt>
                <c:pt idx="66">
                  <c:v>58192</c:v>
                </c:pt>
                <c:pt idx="67">
                  <c:v>52485</c:v>
                </c:pt>
                <c:pt idx="68">
                  <c:v>52153</c:v>
                </c:pt>
                <c:pt idx="69">
                  <c:v>38075</c:v>
                </c:pt>
                <c:pt idx="70">
                  <c:v>53947</c:v>
                </c:pt>
                <c:pt idx="71">
                  <c:v>90465</c:v>
                </c:pt>
                <c:pt idx="72">
                  <c:v>55122</c:v>
                </c:pt>
                <c:pt idx="73">
                  <c:v>43309</c:v>
                </c:pt>
                <c:pt idx="74">
                  <c:v>42894</c:v>
                </c:pt>
                <c:pt idx="75">
                  <c:v>42832</c:v>
                </c:pt>
                <c:pt idx="76">
                  <c:v>42683</c:v>
                </c:pt>
                <c:pt idx="77">
                  <c:v>42463</c:v>
                </c:pt>
                <c:pt idx="78">
                  <c:v>42198</c:v>
                </c:pt>
                <c:pt idx="79">
                  <c:v>41920</c:v>
                </c:pt>
                <c:pt idx="80">
                  <c:v>41651</c:v>
                </c:pt>
                <c:pt idx="81">
                  <c:v>41386</c:v>
                </c:pt>
                <c:pt idx="82">
                  <c:v>41120</c:v>
                </c:pt>
                <c:pt idx="83">
                  <c:v>40860</c:v>
                </c:pt>
                <c:pt idx="84">
                  <c:v>40615</c:v>
                </c:pt>
              </c:numCache>
            </c:numRef>
          </c:val>
          <c:extLst>
            <c:ext xmlns:c16="http://schemas.microsoft.com/office/drawing/2014/chart" uri="{C3380CC4-5D6E-409C-BE32-E72D297353CC}">
              <c16:uniqueId val="{00000000-478A-4738-9A2B-C956B8F85BDE}"/>
            </c:ext>
          </c:extLst>
        </c:ser>
        <c:ser>
          <c:idx val="1"/>
          <c:order val="1"/>
          <c:tx>
            <c:strRef>
              <c:f>'[Chapter 3 Demographics.xlsx]Figure 3.5'!$D$1</c:f>
              <c:strCache>
                <c:ptCount val="1"/>
                <c:pt idx="0">
                  <c:v>Emigration</c:v>
                </c:pt>
              </c:strCache>
            </c:strRef>
          </c:tx>
          <c:spPr>
            <a:solidFill>
              <a:schemeClr val="tx2">
                <a:lumMod val="40000"/>
                <a:lumOff val="60000"/>
              </a:schemeClr>
            </a:solidFill>
            <a:ln>
              <a:solidFill>
                <a:schemeClr val="tx2">
                  <a:lumMod val="40000"/>
                  <a:lumOff val="60000"/>
                </a:schemeClr>
              </a:solidFill>
            </a:ln>
            <a:effectLst/>
          </c:spPr>
          <c:cat>
            <c:strRef>
              <c:f>'[Chapter 3 Demographics.xlsx]Figure 3.5'!$B$2:$B$86</c:f>
              <c:strCache>
                <c:ptCount val="85"/>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2022</c:v>
                </c:pt>
                <c:pt idx="72">
                  <c:v>2023</c:v>
                </c:pt>
                <c:pt idx="73">
                  <c:v>2024</c:v>
                </c:pt>
                <c:pt idx="74">
                  <c:v>2025</c:v>
                </c:pt>
                <c:pt idx="75">
                  <c:v>2026</c:v>
                </c:pt>
                <c:pt idx="76">
                  <c:v>2027</c:v>
                </c:pt>
                <c:pt idx="77">
                  <c:v>2028</c:v>
                </c:pt>
                <c:pt idx="78">
                  <c:v>2029</c:v>
                </c:pt>
                <c:pt idx="79">
                  <c:v>2030</c:v>
                </c:pt>
                <c:pt idx="80">
                  <c:v>2031</c:v>
                </c:pt>
                <c:pt idx="81">
                  <c:v>2032</c:v>
                </c:pt>
                <c:pt idx="82">
                  <c:v>2033</c:v>
                </c:pt>
                <c:pt idx="83">
                  <c:v>2034</c:v>
                </c:pt>
                <c:pt idx="84">
                  <c:v>2035</c:v>
                </c:pt>
              </c:strCache>
            </c:strRef>
          </c:cat>
          <c:val>
            <c:numRef>
              <c:f>'[Chapter 3 Demographics.xlsx]Figure 3.5'!$D$2:$D$86</c:f>
              <c:numCache>
                <c:formatCode>General</c:formatCode>
                <c:ptCount val="85"/>
                <c:pt idx="0">
                  <c:v>-10172</c:v>
                </c:pt>
                <c:pt idx="1">
                  <c:v>-7803</c:v>
                </c:pt>
                <c:pt idx="2">
                  <c:v>-7529</c:v>
                </c:pt>
                <c:pt idx="3">
                  <c:v>-7295</c:v>
                </c:pt>
                <c:pt idx="4">
                  <c:v>-8728</c:v>
                </c:pt>
                <c:pt idx="5">
                  <c:v>-10156</c:v>
                </c:pt>
                <c:pt idx="6">
                  <c:v>-12599</c:v>
                </c:pt>
                <c:pt idx="7">
                  <c:v>-11266</c:v>
                </c:pt>
                <c:pt idx="8">
                  <c:v>-11807</c:v>
                </c:pt>
                <c:pt idx="9">
                  <c:v>-18681</c:v>
                </c:pt>
                <c:pt idx="10">
                  <c:v>-10610</c:v>
                </c:pt>
                <c:pt idx="11">
                  <c:v>-12534</c:v>
                </c:pt>
                <c:pt idx="12">
                  <c:v>-11364</c:v>
                </c:pt>
                <c:pt idx="13">
                  <c:v>-14264</c:v>
                </c:pt>
                <c:pt idx="14">
                  <c:v>-14021</c:v>
                </c:pt>
                <c:pt idx="15">
                  <c:v>-13391</c:v>
                </c:pt>
                <c:pt idx="16">
                  <c:v>-13022</c:v>
                </c:pt>
                <c:pt idx="17">
                  <c:v>-13644</c:v>
                </c:pt>
                <c:pt idx="18">
                  <c:v>-13526</c:v>
                </c:pt>
                <c:pt idx="19">
                  <c:v>-18352</c:v>
                </c:pt>
                <c:pt idx="20">
                  <c:v>-12682</c:v>
                </c:pt>
                <c:pt idx="21">
                  <c:v>-13965</c:v>
                </c:pt>
                <c:pt idx="22">
                  <c:v>-13939</c:v>
                </c:pt>
                <c:pt idx="23">
                  <c:v>-14287</c:v>
                </c:pt>
                <c:pt idx="24">
                  <c:v>-14782</c:v>
                </c:pt>
                <c:pt idx="25">
                  <c:v>-14066</c:v>
                </c:pt>
                <c:pt idx="26">
                  <c:v>-14369</c:v>
                </c:pt>
                <c:pt idx="27">
                  <c:v>-14851</c:v>
                </c:pt>
                <c:pt idx="28">
                  <c:v>-15085</c:v>
                </c:pt>
                <c:pt idx="29">
                  <c:v>-14705</c:v>
                </c:pt>
                <c:pt idx="30">
                  <c:v>-14522</c:v>
                </c:pt>
                <c:pt idx="31">
                  <c:v>-14728</c:v>
                </c:pt>
                <c:pt idx="32">
                  <c:v>-15778</c:v>
                </c:pt>
                <c:pt idx="33">
                  <c:v>-15927</c:v>
                </c:pt>
                <c:pt idx="34">
                  <c:v>-15630</c:v>
                </c:pt>
                <c:pt idx="35">
                  <c:v>-16745</c:v>
                </c:pt>
                <c:pt idx="36">
                  <c:v>-17380</c:v>
                </c:pt>
                <c:pt idx="37">
                  <c:v>-19821</c:v>
                </c:pt>
                <c:pt idx="38">
                  <c:v>-27300</c:v>
                </c:pt>
                <c:pt idx="39">
                  <c:v>-23784</c:v>
                </c:pt>
                <c:pt idx="40">
                  <c:v>-18238</c:v>
                </c:pt>
                <c:pt idx="41">
                  <c:v>-16801</c:v>
                </c:pt>
                <c:pt idx="42">
                  <c:v>-18903</c:v>
                </c:pt>
                <c:pt idx="43">
                  <c:v>-19475</c:v>
                </c:pt>
                <c:pt idx="44">
                  <c:v>-19312</c:v>
                </c:pt>
                <c:pt idx="45">
                  <c:v>-20590</c:v>
                </c:pt>
                <c:pt idx="46">
                  <c:v>-21257</c:v>
                </c:pt>
                <c:pt idx="47">
                  <c:v>-22881</c:v>
                </c:pt>
                <c:pt idx="48">
                  <c:v>-22842</c:v>
                </c:pt>
                <c:pt idx="49">
                  <c:v>-26854</c:v>
                </c:pt>
                <c:pt idx="50">
                  <c:v>-26309</c:v>
                </c:pt>
                <c:pt idx="51">
                  <c:v>-22948</c:v>
                </c:pt>
                <c:pt idx="52">
                  <c:v>-24672</c:v>
                </c:pt>
                <c:pt idx="53">
                  <c:v>-23271</c:v>
                </c:pt>
                <c:pt idx="54">
                  <c:v>-21709</c:v>
                </c:pt>
                <c:pt idx="55">
                  <c:v>-22053</c:v>
                </c:pt>
                <c:pt idx="56">
                  <c:v>-22122</c:v>
                </c:pt>
                <c:pt idx="57">
                  <c:v>-23615</c:v>
                </c:pt>
                <c:pt idx="58">
                  <c:v>-26549</c:v>
                </c:pt>
                <c:pt idx="59">
                  <c:v>-31506</c:v>
                </c:pt>
                <c:pt idx="60">
                  <c:v>-32466</c:v>
                </c:pt>
                <c:pt idx="61">
                  <c:v>-31227</c:v>
                </c:pt>
                <c:pt idx="62">
                  <c:v>-35716</c:v>
                </c:pt>
                <c:pt idx="63">
                  <c:v>-31875</c:v>
                </c:pt>
                <c:pt idx="64">
                  <c:v>-37474</c:v>
                </c:pt>
                <c:pt idx="65">
                  <c:v>-40724</c:v>
                </c:pt>
                <c:pt idx="66">
                  <c:v>-36843</c:v>
                </c:pt>
                <c:pt idx="67">
                  <c:v>-34382</c:v>
                </c:pt>
                <c:pt idx="68">
                  <c:v>-26826</c:v>
                </c:pt>
                <c:pt idx="69">
                  <c:v>-26744</c:v>
                </c:pt>
                <c:pt idx="70">
                  <c:v>-34297</c:v>
                </c:pt>
                <c:pt idx="71">
                  <c:v>-32360</c:v>
                </c:pt>
                <c:pt idx="72">
                  <c:v>-30959</c:v>
                </c:pt>
                <c:pt idx="73">
                  <c:v>-31490</c:v>
                </c:pt>
                <c:pt idx="74">
                  <c:v>-30619</c:v>
                </c:pt>
                <c:pt idx="75">
                  <c:v>-30142</c:v>
                </c:pt>
                <c:pt idx="76">
                  <c:v>-29760</c:v>
                </c:pt>
                <c:pt idx="77">
                  <c:v>-29258</c:v>
                </c:pt>
                <c:pt idx="78">
                  <c:v>-28973</c:v>
                </c:pt>
                <c:pt idx="79">
                  <c:v>-28862</c:v>
                </c:pt>
                <c:pt idx="80">
                  <c:v>-28832</c:v>
                </c:pt>
                <c:pt idx="81">
                  <c:v>-28688</c:v>
                </c:pt>
                <c:pt idx="82">
                  <c:v>-28520</c:v>
                </c:pt>
                <c:pt idx="83">
                  <c:v>-28407</c:v>
                </c:pt>
                <c:pt idx="84">
                  <c:v>-28347</c:v>
                </c:pt>
              </c:numCache>
            </c:numRef>
          </c:val>
          <c:extLst>
            <c:ext xmlns:c16="http://schemas.microsoft.com/office/drawing/2014/chart" uri="{C3380CC4-5D6E-409C-BE32-E72D297353CC}">
              <c16:uniqueId val="{00000001-478A-4738-9A2B-C956B8F85BDE}"/>
            </c:ext>
          </c:extLst>
        </c:ser>
        <c:ser>
          <c:idx val="2"/>
          <c:order val="2"/>
          <c:tx>
            <c:strRef>
              <c:f>'[Chapter 3 Demographics.xlsx]Figure 3.5'!$E$1</c:f>
              <c:strCache>
                <c:ptCount val="1"/>
                <c:pt idx="0">
                  <c:v>Net immigration</c:v>
                </c:pt>
              </c:strCache>
            </c:strRef>
          </c:tx>
          <c:spPr>
            <a:solidFill>
              <a:srgbClr val="C00000"/>
            </a:solidFill>
            <a:ln>
              <a:solidFill>
                <a:srgbClr val="C00000"/>
              </a:solidFill>
            </a:ln>
            <a:effectLst/>
          </c:spPr>
          <c:cat>
            <c:strRef>
              <c:f>'[Chapter 3 Demographics.xlsx]Figure 3.5'!$B$2:$B$86</c:f>
              <c:strCache>
                <c:ptCount val="85"/>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2022</c:v>
                </c:pt>
                <c:pt idx="72">
                  <c:v>2023</c:v>
                </c:pt>
                <c:pt idx="73">
                  <c:v>2024</c:v>
                </c:pt>
                <c:pt idx="74">
                  <c:v>2025</c:v>
                </c:pt>
                <c:pt idx="75">
                  <c:v>2026</c:v>
                </c:pt>
                <c:pt idx="76">
                  <c:v>2027</c:v>
                </c:pt>
                <c:pt idx="77">
                  <c:v>2028</c:v>
                </c:pt>
                <c:pt idx="78">
                  <c:v>2029</c:v>
                </c:pt>
                <c:pt idx="79">
                  <c:v>2030</c:v>
                </c:pt>
                <c:pt idx="80">
                  <c:v>2031</c:v>
                </c:pt>
                <c:pt idx="81">
                  <c:v>2032</c:v>
                </c:pt>
                <c:pt idx="82">
                  <c:v>2033</c:v>
                </c:pt>
                <c:pt idx="83">
                  <c:v>2034</c:v>
                </c:pt>
                <c:pt idx="84">
                  <c:v>2035</c:v>
                </c:pt>
              </c:strCache>
            </c:strRef>
          </c:cat>
          <c:val>
            <c:numRef>
              <c:f>'[Chapter 3 Demographics.xlsx]Figure 3.5'!$E$2:$E$86</c:f>
              <c:numCache>
                <c:formatCode>General</c:formatCode>
                <c:ptCount val="85"/>
                <c:pt idx="0">
                  <c:v>-2316</c:v>
                </c:pt>
                <c:pt idx="1">
                  <c:v>-2193</c:v>
                </c:pt>
                <c:pt idx="2">
                  <c:v>-1457</c:v>
                </c:pt>
                <c:pt idx="3">
                  <c:v>-1290</c:v>
                </c:pt>
                <c:pt idx="4">
                  <c:v>-1640</c:v>
                </c:pt>
                <c:pt idx="5">
                  <c:v>-2077</c:v>
                </c:pt>
                <c:pt idx="6">
                  <c:v>-90</c:v>
                </c:pt>
                <c:pt idx="7">
                  <c:v>-1105</c:v>
                </c:pt>
                <c:pt idx="8">
                  <c:v>-1221</c:v>
                </c:pt>
                <c:pt idx="9">
                  <c:v>-5145</c:v>
                </c:pt>
                <c:pt idx="10">
                  <c:v>816</c:v>
                </c:pt>
                <c:pt idx="11">
                  <c:v>244</c:v>
                </c:pt>
                <c:pt idx="12">
                  <c:v>619</c:v>
                </c:pt>
                <c:pt idx="13">
                  <c:v>-1858</c:v>
                </c:pt>
                <c:pt idx="14">
                  <c:v>-1873</c:v>
                </c:pt>
                <c:pt idx="15">
                  <c:v>-945</c:v>
                </c:pt>
                <c:pt idx="16">
                  <c:v>2357</c:v>
                </c:pt>
                <c:pt idx="17">
                  <c:v>1706</c:v>
                </c:pt>
                <c:pt idx="18">
                  <c:v>2115</c:v>
                </c:pt>
                <c:pt idx="19">
                  <c:v>-969</c:v>
                </c:pt>
                <c:pt idx="20">
                  <c:v>6615</c:v>
                </c:pt>
                <c:pt idx="21">
                  <c:v>4423</c:v>
                </c:pt>
                <c:pt idx="22">
                  <c:v>3444</c:v>
                </c:pt>
                <c:pt idx="23">
                  <c:v>4922</c:v>
                </c:pt>
                <c:pt idx="24">
                  <c:v>4769</c:v>
                </c:pt>
                <c:pt idx="25">
                  <c:v>4889</c:v>
                </c:pt>
                <c:pt idx="26">
                  <c:v>5034</c:v>
                </c:pt>
                <c:pt idx="27">
                  <c:v>3974</c:v>
                </c:pt>
                <c:pt idx="28">
                  <c:v>2746</c:v>
                </c:pt>
                <c:pt idx="29">
                  <c:v>4071</c:v>
                </c:pt>
                <c:pt idx="30">
                  <c:v>5176</c:v>
                </c:pt>
                <c:pt idx="31">
                  <c:v>5740</c:v>
                </c:pt>
                <c:pt idx="32">
                  <c:v>4285</c:v>
                </c:pt>
                <c:pt idx="33">
                  <c:v>3761</c:v>
                </c:pt>
                <c:pt idx="34">
                  <c:v>6228</c:v>
                </c:pt>
                <c:pt idx="35">
                  <c:v>7451</c:v>
                </c:pt>
                <c:pt idx="36">
                  <c:v>13769</c:v>
                </c:pt>
                <c:pt idx="37">
                  <c:v>10143</c:v>
                </c:pt>
                <c:pt idx="38">
                  <c:v>-1453</c:v>
                </c:pt>
                <c:pt idx="39">
                  <c:v>1710</c:v>
                </c:pt>
                <c:pt idx="40">
                  <c:v>8045</c:v>
                </c:pt>
                <c:pt idx="41">
                  <c:v>9942</c:v>
                </c:pt>
                <c:pt idx="42">
                  <c:v>12808</c:v>
                </c:pt>
                <c:pt idx="43">
                  <c:v>7436</c:v>
                </c:pt>
                <c:pt idx="44">
                  <c:v>6366</c:v>
                </c:pt>
                <c:pt idx="45">
                  <c:v>5817</c:v>
                </c:pt>
                <c:pt idx="46">
                  <c:v>10700</c:v>
                </c:pt>
                <c:pt idx="47">
                  <c:v>13823</c:v>
                </c:pt>
                <c:pt idx="48">
                  <c:v>18999</c:v>
                </c:pt>
                <c:pt idx="49">
                  <c:v>9688</c:v>
                </c:pt>
                <c:pt idx="50">
                  <c:v>7955</c:v>
                </c:pt>
                <c:pt idx="51">
                  <c:v>17174</c:v>
                </c:pt>
                <c:pt idx="52">
                  <c:v>11285</c:v>
                </c:pt>
                <c:pt idx="53">
                  <c:v>13211</c:v>
                </c:pt>
                <c:pt idx="54">
                  <c:v>18439</c:v>
                </c:pt>
                <c:pt idx="55">
                  <c:v>23723</c:v>
                </c:pt>
                <c:pt idx="56">
                  <c:v>39652</c:v>
                </c:pt>
                <c:pt idx="57">
                  <c:v>43346</c:v>
                </c:pt>
                <c:pt idx="58">
                  <c:v>38637</c:v>
                </c:pt>
                <c:pt idx="59">
                  <c:v>42346</c:v>
                </c:pt>
                <c:pt idx="60">
                  <c:v>47032</c:v>
                </c:pt>
                <c:pt idx="61">
                  <c:v>47343</c:v>
                </c:pt>
                <c:pt idx="62">
                  <c:v>40073</c:v>
                </c:pt>
                <c:pt idx="63">
                  <c:v>38155</c:v>
                </c:pt>
                <c:pt idx="64">
                  <c:v>29802</c:v>
                </c:pt>
                <c:pt idx="65">
                  <c:v>26076</c:v>
                </c:pt>
                <c:pt idx="66">
                  <c:v>21349</c:v>
                </c:pt>
                <c:pt idx="67">
                  <c:v>18103</c:v>
                </c:pt>
                <c:pt idx="68">
                  <c:v>25327</c:v>
                </c:pt>
                <c:pt idx="69">
                  <c:v>11331</c:v>
                </c:pt>
                <c:pt idx="70">
                  <c:v>19650</c:v>
                </c:pt>
                <c:pt idx="71">
                  <c:v>58105</c:v>
                </c:pt>
                <c:pt idx="72">
                  <c:v>24163</c:v>
                </c:pt>
                <c:pt idx="73">
                  <c:v>11819</c:v>
                </c:pt>
                <c:pt idx="74">
                  <c:v>12275</c:v>
                </c:pt>
                <c:pt idx="75">
                  <c:v>12690</c:v>
                </c:pt>
                <c:pt idx="76">
                  <c:v>12924</c:v>
                </c:pt>
                <c:pt idx="77">
                  <c:v>13204</c:v>
                </c:pt>
                <c:pt idx="78">
                  <c:v>13226</c:v>
                </c:pt>
                <c:pt idx="79">
                  <c:v>13058</c:v>
                </c:pt>
                <c:pt idx="80">
                  <c:v>12819</c:v>
                </c:pt>
                <c:pt idx="81">
                  <c:v>12698</c:v>
                </c:pt>
                <c:pt idx="82">
                  <c:v>12600</c:v>
                </c:pt>
                <c:pt idx="83">
                  <c:v>12454</c:v>
                </c:pt>
                <c:pt idx="84">
                  <c:v>12268</c:v>
                </c:pt>
              </c:numCache>
            </c:numRef>
          </c:val>
          <c:extLst>
            <c:ext xmlns:c16="http://schemas.microsoft.com/office/drawing/2014/chart" uri="{C3380CC4-5D6E-409C-BE32-E72D297353CC}">
              <c16:uniqueId val="{00000002-478A-4738-9A2B-C956B8F85BDE}"/>
            </c:ext>
          </c:extLst>
        </c:ser>
        <c:dLbls>
          <c:showLegendKey val="0"/>
          <c:showVal val="0"/>
          <c:showCatName val="0"/>
          <c:showSerName val="0"/>
          <c:showPercent val="0"/>
          <c:showBubbleSize val="0"/>
        </c:dLbls>
        <c:axId val="1949556351"/>
        <c:axId val="1949555519"/>
      </c:areaChart>
      <c:catAx>
        <c:axId val="1949556351"/>
        <c:scaling>
          <c:orientation val="minMax"/>
        </c:scaling>
        <c:delete val="0"/>
        <c:axPos val="b"/>
        <c:numFmt formatCode="General" sourceLinked="1"/>
        <c:majorTickMark val="out"/>
        <c:minorTickMark val="none"/>
        <c:tickLblPos val="low"/>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949555519"/>
        <c:crosses val="autoZero"/>
        <c:auto val="1"/>
        <c:lblAlgn val="ctr"/>
        <c:lblOffset val="100"/>
        <c:noMultiLvlLbl val="0"/>
      </c:catAx>
      <c:valAx>
        <c:axId val="19495555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949556351"/>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pPr>
      <a:endParaRPr lang="nb-NO"/>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a:t>Income after tax per consumption unit</a:t>
            </a:r>
            <a:r>
              <a:rPr lang="en-GB" sz="1600" baseline="0"/>
              <a:t> adjusted for inflation. 1986 = 100</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lineChart>
        <c:grouping val="standard"/>
        <c:varyColors val="0"/>
        <c:ser>
          <c:idx val="0"/>
          <c:order val="0"/>
          <c:tx>
            <c:strRef>
              <c:f>'fig3.1'!$A$4</c:f>
              <c:strCache>
                <c:ptCount val="1"/>
                <c:pt idx="0">
                  <c:v>Highest quintile</c:v>
                </c:pt>
              </c:strCache>
            </c:strRef>
          </c:tx>
          <c:spPr>
            <a:ln w="28575" cap="rnd">
              <a:solidFill>
                <a:schemeClr val="accent1"/>
              </a:solidFill>
              <a:round/>
            </a:ln>
            <a:effectLst/>
          </c:spPr>
          <c:marker>
            <c:symbol val="none"/>
          </c:marker>
          <c:cat>
            <c:numRef>
              <c:f>'fig3.1'!$B$3:$AJ$3</c:f>
              <c:numCache>
                <c:formatCode>General</c:formatCode>
                <c:ptCount val="35"/>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pt idx="34">
                  <c:v>2020</c:v>
                </c:pt>
              </c:numCache>
            </c:numRef>
          </c:cat>
          <c:val>
            <c:numRef>
              <c:f>'fig3.1'!$B$4:$AJ$4</c:f>
              <c:numCache>
                <c:formatCode>0</c:formatCode>
                <c:ptCount val="35"/>
                <c:pt idx="0" formatCode="General">
                  <c:v>100</c:v>
                </c:pt>
                <c:pt idx="1">
                  <c:v>103.78300500564301</c:v>
                </c:pt>
                <c:pt idx="2">
                  <c:v>104.051884957697</c:v>
                </c:pt>
                <c:pt idx="3">
                  <c:v>106.62723208140031</c:v>
                </c:pt>
                <c:pt idx="4">
                  <c:v>103.16203254882322</c:v>
                </c:pt>
                <c:pt idx="5">
                  <c:v>108.10439178456723</c:v>
                </c:pt>
                <c:pt idx="6">
                  <c:v>109.95166913817629</c:v>
                </c:pt>
                <c:pt idx="7">
                  <c:v>112.450390732429</c:v>
                </c:pt>
                <c:pt idx="8">
                  <c:v>113.99126228435017</c:v>
                </c:pt>
                <c:pt idx="9">
                  <c:v>114.85798044086597</c:v>
                </c:pt>
                <c:pt idx="10">
                  <c:v>122.28295174829368</c:v>
                </c:pt>
                <c:pt idx="11">
                  <c:v>127.49885816982382</c:v>
                </c:pt>
                <c:pt idx="12">
                  <c:v>131.922724332809</c:v>
                </c:pt>
                <c:pt idx="13">
                  <c:v>139.19518041230322</c:v>
                </c:pt>
                <c:pt idx="14">
                  <c:v>151.7434307113985</c:v>
                </c:pt>
                <c:pt idx="15">
                  <c:v>137.18062151061005</c:v>
                </c:pt>
                <c:pt idx="16">
                  <c:v>161.40342624838118</c:v>
                </c:pt>
                <c:pt idx="17">
                  <c:v>168.42498350896668</c:v>
                </c:pt>
                <c:pt idx="18">
                  <c:v>178.7064547173768</c:v>
                </c:pt>
                <c:pt idx="19">
                  <c:v>217.06578911166025</c:v>
                </c:pt>
                <c:pt idx="20">
                  <c:v>161.41187672094944</c:v>
                </c:pt>
                <c:pt idx="21">
                  <c:v>179.4234201249655</c:v>
                </c:pt>
                <c:pt idx="22">
                  <c:v>182.29628497539565</c:v>
                </c:pt>
                <c:pt idx="23">
                  <c:v>176.22446202403461</c:v>
                </c:pt>
                <c:pt idx="24">
                  <c:v>180.59323677544131</c:v>
                </c:pt>
                <c:pt idx="25">
                  <c:v>187.10784843182819</c:v>
                </c:pt>
                <c:pt idx="26">
                  <c:v>193.93855233830001</c:v>
                </c:pt>
                <c:pt idx="27">
                  <c:v>198.31948165409119</c:v>
                </c:pt>
                <c:pt idx="28">
                  <c:v>204.96313253583614</c:v>
                </c:pt>
                <c:pt idx="29">
                  <c:v>217.82605575541356</c:v>
                </c:pt>
                <c:pt idx="30">
                  <c:v>204.21173005772016</c:v>
                </c:pt>
                <c:pt idx="31">
                  <c:v>205.80761655833149</c:v>
                </c:pt>
                <c:pt idx="32">
                  <c:v>206.21166883255563</c:v>
                </c:pt>
                <c:pt idx="33">
                  <c:v>208.35923238598238</c:v>
                </c:pt>
                <c:pt idx="34">
                  <c:v>211.86042868364052</c:v>
                </c:pt>
              </c:numCache>
            </c:numRef>
          </c:val>
          <c:smooth val="0"/>
          <c:extLst>
            <c:ext xmlns:c16="http://schemas.microsoft.com/office/drawing/2014/chart" uri="{C3380CC4-5D6E-409C-BE32-E72D297353CC}">
              <c16:uniqueId val="{00000000-C36F-436F-B84B-343B8F79E499}"/>
            </c:ext>
          </c:extLst>
        </c:ser>
        <c:ser>
          <c:idx val="1"/>
          <c:order val="1"/>
          <c:tx>
            <c:strRef>
              <c:f>'fig3.1'!$A$5</c:f>
              <c:strCache>
                <c:ptCount val="1"/>
                <c:pt idx="0">
                  <c:v>All persons</c:v>
                </c:pt>
              </c:strCache>
            </c:strRef>
          </c:tx>
          <c:spPr>
            <a:ln w="28575" cap="rnd">
              <a:solidFill>
                <a:schemeClr val="accent2"/>
              </a:solidFill>
              <a:round/>
            </a:ln>
            <a:effectLst/>
          </c:spPr>
          <c:marker>
            <c:symbol val="none"/>
          </c:marker>
          <c:cat>
            <c:numRef>
              <c:f>'fig3.1'!$B$3:$AJ$3</c:f>
              <c:numCache>
                <c:formatCode>General</c:formatCode>
                <c:ptCount val="35"/>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pt idx="34">
                  <c:v>2020</c:v>
                </c:pt>
              </c:numCache>
            </c:numRef>
          </c:cat>
          <c:val>
            <c:numRef>
              <c:f>'fig3.1'!$B$5:$AJ$5</c:f>
              <c:numCache>
                <c:formatCode>0</c:formatCode>
                <c:ptCount val="35"/>
                <c:pt idx="0" formatCode="General">
                  <c:v>100</c:v>
                </c:pt>
                <c:pt idx="1">
                  <c:v>103.47375527005438</c:v>
                </c:pt>
                <c:pt idx="2">
                  <c:v>103.45255153832049</c:v>
                </c:pt>
                <c:pt idx="3">
                  <c:v>101.8747027594672</c:v>
                </c:pt>
                <c:pt idx="4">
                  <c:v>101.89012669433204</c:v>
                </c:pt>
                <c:pt idx="5">
                  <c:v>105.58651122025336</c:v>
                </c:pt>
                <c:pt idx="6">
                  <c:v>107.30426543942096</c:v>
                </c:pt>
                <c:pt idx="7">
                  <c:v>107.72152740270253</c:v>
                </c:pt>
                <c:pt idx="8">
                  <c:v>107.27746674966821</c:v>
                </c:pt>
                <c:pt idx="9">
                  <c:v>108.75640982735575</c:v>
                </c:pt>
                <c:pt idx="10">
                  <c:v>112.99498168153545</c:v>
                </c:pt>
                <c:pt idx="11">
                  <c:v>116.61737543006055</c:v>
                </c:pt>
                <c:pt idx="12">
                  <c:v>122.82525433666352</c:v>
                </c:pt>
                <c:pt idx="13">
                  <c:v>128.35938274581557</c:v>
                </c:pt>
                <c:pt idx="14">
                  <c:v>133.36580384776241</c:v>
                </c:pt>
                <c:pt idx="15">
                  <c:v>131.51264512024107</c:v>
                </c:pt>
                <c:pt idx="16">
                  <c:v>142.23793466547531</c:v>
                </c:pt>
                <c:pt idx="17">
                  <c:v>144.92428677542387</c:v>
                </c:pt>
                <c:pt idx="18">
                  <c:v>150.44391325356511</c:v>
                </c:pt>
                <c:pt idx="19">
                  <c:v>166.02825641114313</c:v>
                </c:pt>
                <c:pt idx="20">
                  <c:v>150.66335102828472</c:v>
                </c:pt>
                <c:pt idx="21">
                  <c:v>163.77453530935787</c:v>
                </c:pt>
                <c:pt idx="22">
                  <c:v>168.64378993078489</c:v>
                </c:pt>
                <c:pt idx="23">
                  <c:v>166.08756672120009</c:v>
                </c:pt>
                <c:pt idx="24">
                  <c:v>168.27421162686622</c:v>
                </c:pt>
                <c:pt idx="25">
                  <c:v>173.9548463258682</c:v>
                </c:pt>
                <c:pt idx="26">
                  <c:v>179.88310302184692</c:v>
                </c:pt>
                <c:pt idx="27">
                  <c:v>183.08558089071033</c:v>
                </c:pt>
                <c:pt idx="28">
                  <c:v>186.61254010018786</c:v>
                </c:pt>
                <c:pt idx="29">
                  <c:v>190.81122294692284</c:v>
                </c:pt>
                <c:pt idx="30">
                  <c:v>184.00859671208471</c:v>
                </c:pt>
                <c:pt idx="31">
                  <c:v>185.56576895684114</c:v>
                </c:pt>
                <c:pt idx="32">
                  <c:v>186.31831579107674</c:v>
                </c:pt>
                <c:pt idx="33">
                  <c:v>189.05092960547876</c:v>
                </c:pt>
                <c:pt idx="34">
                  <c:v>190.78613975046773</c:v>
                </c:pt>
              </c:numCache>
            </c:numRef>
          </c:val>
          <c:smooth val="0"/>
          <c:extLst>
            <c:ext xmlns:c16="http://schemas.microsoft.com/office/drawing/2014/chart" uri="{C3380CC4-5D6E-409C-BE32-E72D297353CC}">
              <c16:uniqueId val="{00000001-C36F-436F-B84B-343B8F79E499}"/>
            </c:ext>
          </c:extLst>
        </c:ser>
        <c:ser>
          <c:idx val="2"/>
          <c:order val="2"/>
          <c:tx>
            <c:strRef>
              <c:f>'fig3.1'!$A$6</c:f>
              <c:strCache>
                <c:ptCount val="1"/>
                <c:pt idx="0">
                  <c:v>Lowest quintile</c:v>
                </c:pt>
              </c:strCache>
            </c:strRef>
          </c:tx>
          <c:spPr>
            <a:ln w="28575" cap="rnd">
              <a:solidFill>
                <a:schemeClr val="accent3"/>
              </a:solidFill>
              <a:round/>
            </a:ln>
            <a:effectLst/>
          </c:spPr>
          <c:marker>
            <c:symbol val="none"/>
          </c:marker>
          <c:cat>
            <c:numRef>
              <c:f>'fig3.1'!$B$3:$AJ$3</c:f>
              <c:numCache>
                <c:formatCode>General</c:formatCode>
                <c:ptCount val="35"/>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pt idx="34">
                  <c:v>2020</c:v>
                </c:pt>
              </c:numCache>
            </c:numRef>
          </c:cat>
          <c:val>
            <c:numRef>
              <c:f>'fig3.1'!$B$6:$AJ$6</c:f>
              <c:numCache>
                <c:formatCode>0</c:formatCode>
                <c:ptCount val="35"/>
                <c:pt idx="0" formatCode="General">
                  <c:v>100</c:v>
                </c:pt>
                <c:pt idx="1">
                  <c:v>102.7499201424361</c:v>
                </c:pt>
                <c:pt idx="2">
                  <c:v>103.3417017912909</c:v>
                </c:pt>
                <c:pt idx="3">
                  <c:v>97.949083121043884</c:v>
                </c:pt>
                <c:pt idx="4">
                  <c:v>100.09415135904294</c:v>
                </c:pt>
                <c:pt idx="5">
                  <c:v>104.21517788521632</c:v>
                </c:pt>
                <c:pt idx="6">
                  <c:v>104.26924242187776</c:v>
                </c:pt>
                <c:pt idx="7">
                  <c:v>103.80210952251116</c:v>
                </c:pt>
                <c:pt idx="8">
                  <c:v>99.558290986192205</c:v>
                </c:pt>
                <c:pt idx="9">
                  <c:v>103.43443841880014</c:v>
                </c:pt>
                <c:pt idx="10">
                  <c:v>105.98207475926213</c:v>
                </c:pt>
                <c:pt idx="11">
                  <c:v>109.33749655030192</c:v>
                </c:pt>
                <c:pt idx="12">
                  <c:v>118.99960316343999</c:v>
                </c:pt>
                <c:pt idx="13">
                  <c:v>124.07204136889504</c:v>
                </c:pt>
                <c:pt idx="14">
                  <c:v>123.98326055396298</c:v>
                </c:pt>
                <c:pt idx="15">
                  <c:v>129.27731373959733</c:v>
                </c:pt>
                <c:pt idx="16">
                  <c:v>130.67546826646515</c:v>
                </c:pt>
                <c:pt idx="17">
                  <c:v>132.10186627028051</c:v>
                </c:pt>
                <c:pt idx="18">
                  <c:v>136.49284900896495</c:v>
                </c:pt>
                <c:pt idx="19">
                  <c:v>140.06107991052133</c:v>
                </c:pt>
                <c:pt idx="20">
                  <c:v>142.63310115022151</c:v>
                </c:pt>
                <c:pt idx="21">
                  <c:v>152.11440145216869</c:v>
                </c:pt>
                <c:pt idx="22">
                  <c:v>156.28040495295565</c:v>
                </c:pt>
                <c:pt idx="23">
                  <c:v>157.08222842632352</c:v>
                </c:pt>
                <c:pt idx="24">
                  <c:v>158.37293256924045</c:v>
                </c:pt>
                <c:pt idx="25">
                  <c:v>162.45578038554837</c:v>
                </c:pt>
                <c:pt idx="26">
                  <c:v>166.58336284627876</c:v>
                </c:pt>
                <c:pt idx="27">
                  <c:v>167.95952127604832</c:v>
                </c:pt>
                <c:pt idx="28">
                  <c:v>168.73409644693066</c:v>
                </c:pt>
                <c:pt idx="29">
                  <c:v>168.25129887749924</c:v>
                </c:pt>
                <c:pt idx="30">
                  <c:v>164.47127409756081</c:v>
                </c:pt>
                <c:pt idx="31">
                  <c:v>165.85580564917132</c:v>
                </c:pt>
                <c:pt idx="32">
                  <c:v>166.80511497796255</c:v>
                </c:pt>
                <c:pt idx="33">
                  <c:v>169.12176110580421</c:v>
                </c:pt>
                <c:pt idx="34">
                  <c:v>170.46076818155055</c:v>
                </c:pt>
              </c:numCache>
            </c:numRef>
          </c:val>
          <c:smooth val="0"/>
          <c:extLst>
            <c:ext xmlns:c16="http://schemas.microsoft.com/office/drawing/2014/chart" uri="{C3380CC4-5D6E-409C-BE32-E72D297353CC}">
              <c16:uniqueId val="{00000002-C36F-436F-B84B-343B8F79E499}"/>
            </c:ext>
          </c:extLst>
        </c:ser>
        <c:dLbls>
          <c:showLegendKey val="0"/>
          <c:showVal val="0"/>
          <c:showCatName val="0"/>
          <c:showSerName val="0"/>
          <c:showPercent val="0"/>
          <c:showBubbleSize val="0"/>
        </c:dLbls>
        <c:smooth val="0"/>
        <c:axId val="628771328"/>
        <c:axId val="696354144"/>
      </c:lineChart>
      <c:catAx>
        <c:axId val="628771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696354144"/>
        <c:crosses val="autoZero"/>
        <c:auto val="1"/>
        <c:lblAlgn val="ctr"/>
        <c:lblOffset val="100"/>
        <c:tickMarkSkip val="2"/>
        <c:noMultiLvlLbl val="0"/>
      </c:catAx>
      <c:valAx>
        <c:axId val="696354144"/>
        <c:scaling>
          <c:orientation val="minMax"/>
          <c:min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628771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2">
  <a:schemeClr val="accent2"/>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B06FD-D711-124E-A3E3-0FBE1F8F0CE4}" type="datetimeFigureOut">
              <a:rPr lang="nb-NO" smtClean="0"/>
              <a:t>18.10.2023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B4BBF-70B9-8047-B02F-2484F1EA6A40}" type="slidenum">
              <a:rPr lang="nb-NO" smtClean="0"/>
              <a:t>‹#›</a:t>
            </a:fld>
            <a:endParaRPr lang="nb-NO"/>
          </a:p>
        </p:txBody>
      </p:sp>
    </p:spTree>
    <p:extLst>
      <p:ext uri="{BB962C8B-B14F-4D97-AF65-F5344CB8AC3E}">
        <p14:creationId xmlns:p14="http://schemas.microsoft.com/office/powerpoint/2010/main" val="126386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memu.no/artikler/31-000-faerre-star-utenfor-arbeidsliv-eller-utdannin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1B4BBF-70B9-8047-B02F-2484F1EA6A40}" type="slidenum">
              <a:rPr lang="nb-NO" smtClean="0"/>
              <a:t>1</a:t>
            </a:fld>
            <a:endParaRPr lang="nb-NO"/>
          </a:p>
        </p:txBody>
      </p:sp>
    </p:spTree>
    <p:extLst>
      <p:ext uri="{BB962C8B-B14F-4D97-AF65-F5344CB8AC3E}">
        <p14:creationId xmlns:p14="http://schemas.microsoft.com/office/powerpoint/2010/main" val="1540006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700" b="1">
                <a:latin typeface="Arial" panose="020B0604020202020204" pitchFamily="34" charset="0"/>
                <a:ea typeface="MS Mincho" panose="02020609040205080304" pitchFamily="49" charset="-128"/>
                <a:cs typeface="Arial" panose="020B0604020202020204" pitchFamily="34" charset="0"/>
              </a:rPr>
              <a:t>Transition due to new technology and the green transition</a:t>
            </a:r>
          </a:p>
          <a:p>
            <a:r>
              <a:rPr lang="en-GB" sz="700">
                <a:latin typeface="Arial" panose="020B0604020202020204" pitchFamily="34" charset="0"/>
                <a:ea typeface="MS Mincho" panose="02020609040205080304" pitchFamily="49" charset="-128"/>
                <a:cs typeface="Arial" panose="020B0604020202020204" pitchFamily="34" charset="0"/>
              </a:rPr>
              <a:t>The labour market is facing major transitions towards 2035 as a result of technological development and the green transition. Labour shortages are expected to be the most severe for health personnel at all levels of education, and generally for occupations that require trade certificates. Drop-out rates for upper secondary education have decreased, but remain at around 20 percent. In vocational programmes, the drop-out rate is higher, around 30 percent, which makes it difficult to meet competence demands.</a:t>
            </a:r>
          </a:p>
          <a:p>
            <a:r>
              <a:rPr lang="en-GB" sz="700">
                <a:latin typeface="Arial" panose="020B0604020202020204" pitchFamily="34" charset="0"/>
                <a:ea typeface="MS Mincho" panose="02020609040205080304" pitchFamily="49" charset="-128"/>
                <a:cs typeface="Arial" panose="020B0604020202020204" pitchFamily="34" charset="0"/>
              </a:rPr>
              <a:t> </a:t>
            </a:r>
          </a:p>
          <a:p>
            <a:r>
              <a:rPr lang="en-GB" sz="700">
                <a:latin typeface="Arial" panose="020B0604020202020204" pitchFamily="34" charset="0"/>
                <a:ea typeface="MS Mincho" panose="02020609040205080304" pitchFamily="49" charset="-128"/>
                <a:cs typeface="Arial" panose="020B0604020202020204" pitchFamily="34" charset="0"/>
              </a:rPr>
              <a:t>Technological advancements and automation will most likely continue to affect the labour market. Technology will both create and eliminate jobs, but so far, the net effect has been positive. The OECD suggests that 6 percent of jobs in Norway are at high risk of being eliminated entirely as a result of automation, whereas approx. 25 percent are expected to see significant changes. Uncertainty is high in these kinds of analyses.</a:t>
            </a:r>
          </a:p>
          <a:p>
            <a:r>
              <a:rPr lang="en-GB" sz="700">
                <a:latin typeface="Arial" panose="020B0604020202020204" pitchFamily="34" charset="0"/>
                <a:ea typeface="MS Mincho" panose="02020609040205080304" pitchFamily="49" charset="-128"/>
                <a:cs typeface="Arial" panose="020B0604020202020204" pitchFamily="34" charset="0"/>
              </a:rPr>
              <a:t> </a:t>
            </a:r>
          </a:p>
          <a:p>
            <a:r>
              <a:rPr lang="en-GB" sz="700">
                <a:latin typeface="Arial" panose="020B0604020202020204" pitchFamily="34" charset="0"/>
                <a:ea typeface="MS Mincho" panose="02020609040205080304" pitchFamily="49" charset="-128"/>
                <a:cs typeface="Arial" panose="020B0604020202020204" pitchFamily="34" charset="0"/>
              </a:rPr>
              <a:t>Social inequality may increase as demand for highly skilled workers increases, whereas low and medium skilled jobs are eliminated. The green transition will also both generate and eliminate jobs. We are expecting jobs in the petroleum sector to be eliminated, especially. Towards 2035, the net effect will probably remain positive. Approx. half of new green jobs are expected to be generated in occupations requiring trade certificates, such as operators and </a:t>
            </a:r>
            <a:r>
              <a:rPr lang="en-GB" sz="700" err="1">
                <a:latin typeface="Arial" panose="020B0604020202020204" pitchFamily="34" charset="0"/>
                <a:ea typeface="MS Mincho" panose="02020609040205080304" pitchFamily="49" charset="-128"/>
                <a:cs typeface="Arial" panose="020B0604020202020204" pitchFamily="34" charset="0"/>
              </a:rPr>
              <a:t>craftspersons</a:t>
            </a:r>
            <a:r>
              <a:rPr lang="en-GB" sz="700">
                <a:latin typeface="Arial" panose="020B0604020202020204" pitchFamily="34" charset="0"/>
                <a:ea typeface="MS Mincho" panose="02020609040205080304" pitchFamily="49" charset="-128"/>
                <a:cs typeface="Arial" panose="020B0604020202020204" pitchFamily="34" charset="0"/>
              </a:rPr>
              <a:t>.</a:t>
            </a:r>
          </a:p>
          <a:p>
            <a:r>
              <a:rPr lang="en-GB" sz="700">
                <a:latin typeface="Arial" panose="020B0604020202020204" pitchFamily="34" charset="0"/>
                <a:ea typeface="MS Mincho" panose="02020609040205080304" pitchFamily="49" charset="-128"/>
                <a:cs typeface="Arial" panose="020B0604020202020204" pitchFamily="34" charset="0"/>
              </a:rPr>
              <a:t> </a:t>
            </a:r>
          </a:p>
          <a:p>
            <a:r>
              <a:rPr lang="en-GB" sz="700">
                <a:latin typeface="Arial" panose="020B0604020202020204" pitchFamily="34" charset="0"/>
                <a:ea typeface="MS Mincho" panose="02020609040205080304" pitchFamily="49" charset="-128"/>
                <a:cs typeface="Arial" panose="020B0604020202020204" pitchFamily="34" charset="0"/>
              </a:rPr>
              <a:t>Employment is expected to increase the most in private and public service production, at almost 10 percent towards 2040. Service industries are already the largest industries, and these are expected to make up 60 percent of the labour force in 2040. In the public sector, we expect to see the biggest increase in the health and care services sector. We expect to see the biggest decrease in employment in oil and gas production – almost 30 percent. We also expect to see a significant decrease in retail (-15 percent) and industry (-10 percent). For retail, this is primarily due to automation and online shopping, whereas the decrease in industry is largely attributable to ripple effects form the decrease in oil and gas production. The decrease in employment in these industries will, overall, be larger than the decrease in oil and gas production.</a:t>
            </a:r>
          </a:p>
          <a:p>
            <a:r>
              <a:rPr lang="en-GB" sz="700">
                <a:latin typeface="Arial" panose="020B0604020202020204" pitchFamily="34" charset="0"/>
                <a:ea typeface="MS Mincho" panose="02020609040205080304" pitchFamily="49" charset="-128"/>
                <a:cs typeface="Arial" panose="020B0604020202020204" pitchFamily="34" charset="0"/>
              </a:rPr>
              <a:t> </a:t>
            </a:r>
          </a:p>
          <a:p>
            <a:r>
              <a:rPr lang="en-GB" sz="700">
                <a:latin typeface="Arial" panose="020B0604020202020204" pitchFamily="34" charset="0"/>
                <a:ea typeface="MS Mincho" panose="02020609040205080304" pitchFamily="49" charset="-128"/>
                <a:cs typeface="Arial" panose="020B0604020202020204" pitchFamily="34" charset="0"/>
              </a:rPr>
              <a:t>These transitions in the labour market could lead to periods of higher unemployment, especially in industries and occupations that are particularly affected. We do not expect to see a permanently increased unemployment rate, as an ageing population would otherwise lead to a labour shortage. We do, however, expect to see persistently high unemployment rates for those who have not completed upper secondary school.</a:t>
            </a:r>
          </a:p>
          <a:p>
            <a:r>
              <a:rPr lang="en-GB" sz="700">
                <a:latin typeface="Arial" panose="020B0604020202020204" pitchFamily="34" charset="0"/>
                <a:ea typeface="MS Mincho" panose="02020609040205080304" pitchFamily="49" charset="-128"/>
                <a:cs typeface="Arial" panose="020B0604020202020204" pitchFamily="34" charset="0"/>
              </a:rPr>
              <a:t> </a:t>
            </a:r>
          </a:p>
          <a:p>
            <a:r>
              <a:rPr lang="en-GB" sz="700">
                <a:latin typeface="Arial" panose="020B0604020202020204" pitchFamily="34" charset="0"/>
                <a:ea typeface="MS Mincho" panose="02020609040205080304" pitchFamily="49" charset="-128"/>
                <a:cs typeface="Arial" panose="020B0604020202020204" pitchFamily="34" charset="0"/>
              </a:rPr>
              <a:t>To ease this transition, NAV plays an important role in contributing to increased occupational mobility. This will require close collaboration with both employers and the educational sector, as well as greater emphasis on finding and qualifying candidates for jobs in future-oriented industries. Key questions will be what the role of NAV will be to meet competence demands in the labour market in the years to come, and how best to collaborate with other sectors. This could affect how NAV assists employers, both in terms of recruitment of labour and in terms of following up on users after they start work. A lack of qualified labour means employers will have to adjust their expectations in the recruitment process and focus more on workplace training and inclusion of persons who are not part of the labour force.</a:t>
            </a:r>
          </a:p>
          <a:p>
            <a:r>
              <a:rPr lang="en-GB" sz="700">
                <a:latin typeface="Arial" panose="020B0604020202020204" pitchFamily="34" charset="0"/>
                <a:ea typeface="MS Mincho" panose="02020609040205080304" pitchFamily="49" charset="-128"/>
                <a:cs typeface="Arial" panose="020B0604020202020204" pitchFamily="34" charset="0"/>
              </a:rPr>
              <a:t> </a:t>
            </a:r>
          </a:p>
          <a:p>
            <a:r>
              <a:rPr lang="en-GB" sz="700">
                <a:latin typeface="Arial" panose="020B0604020202020204" pitchFamily="34" charset="0"/>
                <a:ea typeface="MS Mincho" panose="02020609040205080304" pitchFamily="49" charset="-128"/>
                <a:cs typeface="Arial" panose="020B0604020202020204" pitchFamily="34" charset="0"/>
              </a:rPr>
              <a:t>The ageing population means a smaller share of the population are of working age, both in Norway and in other countries, which hampers economic growth.</a:t>
            </a:r>
          </a:p>
          <a:p>
            <a:r>
              <a:rPr lang="en-GB" sz="700">
                <a:latin typeface="Arial" panose="020B0604020202020204" pitchFamily="34" charset="0"/>
                <a:ea typeface="MS Mincho" panose="02020609040205080304" pitchFamily="49" charset="-128"/>
                <a:cs typeface="Arial" panose="020B0604020202020204" pitchFamily="34" charset="0"/>
              </a:rPr>
              <a:t> </a:t>
            </a:r>
          </a:p>
          <a:p>
            <a:r>
              <a:rPr lang="en-GB" sz="700">
                <a:latin typeface="Arial" panose="020B0604020202020204" pitchFamily="34" charset="0"/>
                <a:ea typeface="MS Mincho" panose="02020609040205080304" pitchFamily="49" charset="-128"/>
                <a:cs typeface="Arial" panose="020B0604020202020204" pitchFamily="34" charset="0"/>
              </a:rPr>
              <a:t>Russia’s </a:t>
            </a:r>
            <a:r>
              <a:rPr lang="en-GB" sz="700" err="1">
                <a:latin typeface="Arial" panose="020B0604020202020204" pitchFamily="34" charset="0"/>
                <a:ea typeface="MS Mincho" panose="02020609040205080304" pitchFamily="49" charset="-128"/>
                <a:cs typeface="Arial" panose="020B0604020202020204" pitchFamily="34" charset="0"/>
              </a:rPr>
              <a:t>invation</a:t>
            </a:r>
            <a:r>
              <a:rPr lang="en-GB" sz="700">
                <a:latin typeface="Arial" panose="020B0604020202020204" pitchFamily="34" charset="0"/>
                <a:ea typeface="MS Mincho" panose="02020609040205080304" pitchFamily="49" charset="-128"/>
                <a:cs typeface="Arial" panose="020B0604020202020204" pitchFamily="34" charset="0"/>
              </a:rPr>
              <a:t> of Ukraine led to increased commodity prices, many refugees and increased uncertainty about future economic developments. The consequences will depend on how long the war lasts and what the effects of it will be. Both the pandemic and the war in Ukraine have highlighted vulnerabilities in our globalised economy, and supply security has been moved higher up on the agenda. We could therefore see stronger regionalisation of international supply chains in the years to come, which could mean more industrial jobs in Europe. This also includes Norway in some cases, where competence requirements or natural resources give us an advantage. Industrial growth will, in any case, be limited due to high wage levels in Norway.</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2875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a:latin typeface="Arial" panose="020B0604020202020204" pitchFamily="34" charset="0"/>
                <a:cs typeface="Arial" panose="020B0604020202020204" pitchFamily="34" charset="0"/>
              </a:rPr>
              <a:t>As mentioned, we believe the rate of restructuring will be quite fast. There are two reasons for that – technological development and the green transition.</a:t>
            </a:r>
          </a:p>
          <a:p>
            <a:r>
              <a:rPr lang="en-GB" sz="900">
                <a:latin typeface="Arial" panose="020B0604020202020204" pitchFamily="34" charset="0"/>
                <a:cs typeface="Arial" panose="020B0604020202020204" pitchFamily="34" charset="0"/>
              </a:rPr>
              <a:t>Technological development will both create new jobs and eliminate jobs by automation. </a:t>
            </a:r>
          </a:p>
          <a:p>
            <a:r>
              <a:rPr lang="en-GB" sz="900">
                <a:latin typeface="Arial" panose="020B0604020202020204" pitchFamily="34" charset="0"/>
                <a:cs typeface="Arial" panose="020B0604020202020204" pitchFamily="34" charset="0"/>
              </a:rPr>
              <a:t>According to the OECD, the net effect has been positive thus far. In addition, skills requirements will change.</a:t>
            </a:r>
          </a:p>
          <a:p>
            <a:r>
              <a:rPr lang="en-GB" sz="900">
                <a:latin typeface="Arial" panose="020B0604020202020204" pitchFamily="34" charset="0"/>
                <a:cs typeface="Arial" panose="020B0604020202020204" pitchFamily="34" charset="0"/>
              </a:rPr>
              <a:t> - Jobs that are largely routine, with low to medium high skills requirements, will be eliminated</a:t>
            </a:r>
          </a:p>
          <a:p>
            <a:r>
              <a:rPr lang="en-GB" sz="900">
                <a:latin typeface="Arial" panose="020B0604020202020204" pitchFamily="34" charset="0"/>
                <a:cs typeface="Arial" panose="020B0604020202020204" pitchFamily="34" charset="0"/>
              </a:rPr>
              <a:t> - The jobs created will largely have high skills requirements</a:t>
            </a:r>
          </a:p>
          <a:p>
            <a:r>
              <a:rPr lang="en-GB" sz="900">
                <a:latin typeface="Arial" panose="020B0604020202020204" pitchFamily="34" charset="0"/>
                <a:cs typeface="Arial" panose="020B0604020202020204" pitchFamily="34" charset="0"/>
              </a:rPr>
              <a:t>This will lead to increased inequality. But there will be considerable differences between industries. Low-skilled jobs that cannot be moved abroad or that cannot be automated </a:t>
            </a:r>
          </a:p>
          <a:p>
            <a:r>
              <a:rPr lang="en-GB" sz="900">
                <a:latin typeface="Arial" panose="020B0604020202020204" pitchFamily="34" charset="0"/>
                <a:cs typeface="Arial" panose="020B0604020202020204" pitchFamily="34" charset="0"/>
              </a:rPr>
              <a:t>will remain, and some high-skilled jobs may see reductions.</a:t>
            </a:r>
          </a:p>
          <a:p>
            <a:r>
              <a:rPr lang="en-GB" sz="900">
                <a:latin typeface="Arial" panose="020B0604020202020204" pitchFamily="34" charset="0"/>
                <a:cs typeface="Arial" panose="020B0604020202020204" pitchFamily="34" charset="0"/>
              </a:rPr>
              <a:t>There may also be temporarily increased unemployment in industries or regions that are strongly affected by restructuring. We are not concerned with high unemployment in the long term; we instead believe labour shortages will become a problem. But we do believe there may be temporarily increased unemployment in industries or regions that are strongly affected by restructuring.</a:t>
            </a:r>
          </a:p>
          <a:p>
            <a:r>
              <a:rPr lang="en-GB" sz="900">
                <a:latin typeface="Arial" panose="020B0604020202020204" pitchFamily="34" charset="0"/>
                <a:cs typeface="Arial" panose="020B0604020202020204" pitchFamily="34" charset="0"/>
              </a:rPr>
              <a:t>We therefore believe increased mobility (in terms of both occupational mobility and geographic mobility) and competence development throughout one’s professional career will become more important in the labour market, and that labour shortages will pave the way for inclusion of those currently excluded from the labour market. For NAV, then, closer collaboration with other partners, such as the education sector and employers, will become more important – as mentioned in the operational strategy.</a:t>
            </a:r>
          </a:p>
          <a:p>
            <a:r>
              <a:rPr lang="en-GB" sz="900">
                <a:latin typeface="Arial" panose="020B0604020202020204" pitchFamily="34" charset="0"/>
                <a:cs typeface="Arial" panose="020B0604020202020204" pitchFamily="34" charset="0"/>
              </a:rPr>
              <a:t>In addition, we believe that not all skills shortages can be resolved through formal education, and that employers must be willing to lower their standards and provide more in-house training.</a:t>
            </a:r>
          </a:p>
          <a:p>
            <a:endParaRPr lang="nb-NO" sz="900">
              <a:latin typeface="Arial" panose="020B0604020202020204" pitchFamily="34" charset="0"/>
              <a:cs typeface="Arial" panose="020B0604020202020204" pitchFamily="34" charset="0"/>
            </a:endParaRPr>
          </a:p>
          <a:p>
            <a:r>
              <a:rPr lang="en-GB" sz="900">
                <a:latin typeface="Arial" panose="020B0604020202020204" pitchFamily="34" charset="0"/>
                <a:cs typeface="Arial" panose="020B0604020202020204" pitchFamily="34" charset="0"/>
              </a:rPr>
              <a:t>The green transition will also both create new jobs and eliminate others. We believe this will have rather dramatic regional consequences, because jobs often depend on access to natural resources. According to a new report by Oslo Economics, published shortly before Christmas, the green transition will lead to a massive increase in demand for craftsmen and operators, followed by engineers and IT developers. This means the green transition does not primarily generate high-skill jobs.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381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900">
                <a:latin typeface="Arial" panose="020B0604020202020204" pitchFamily="34" charset="0"/>
                <a:cs typeface="Arial" panose="020B0604020202020204" pitchFamily="34" charset="0"/>
              </a:rPr>
              <a:t>Then to how international developments may affect us.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a:latin typeface="Arial" panose="020B0604020202020204" pitchFamily="34" charset="0"/>
                <a:cs typeface="Arial" panose="020B0604020202020204" pitchFamily="34" charset="0"/>
              </a:rPr>
              <a:t>First, the current situation in the Norwegian labour market indicates reduced economic growth and somewhat increased unemployment rates for the next couple of years. In the long term, we expect to see low unemployment rates in Norway due to a high demand for labour.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a:latin typeface="Arial" panose="020B0604020202020204" pitchFamily="34" charset="0"/>
                <a:cs typeface="Arial" panose="020B0604020202020204" pitchFamily="34" charset="0"/>
              </a:rPr>
              <a:t>Even so, we believe that an ageing population, both in Norway and abroad, will lead to reduced economic growth in the long term, and international developments do influence us, among other things, through reduced demand. </a:t>
            </a:r>
          </a:p>
          <a:p>
            <a:endParaRPr lang="nb-NO" sz="900">
              <a:latin typeface="Arial" panose="020B0604020202020204" pitchFamily="34" charset="0"/>
              <a:cs typeface="Arial" panose="020B0604020202020204" pitchFamily="34" charset="0"/>
            </a:endParaRPr>
          </a:p>
          <a:p>
            <a:r>
              <a:rPr lang="en-GB" sz="900">
                <a:latin typeface="Arial" panose="020B0604020202020204" pitchFamily="34" charset="0"/>
                <a:cs typeface="Arial" panose="020B0604020202020204" pitchFamily="34" charset="0"/>
              </a:rPr>
              <a:t>In addition, we see the emergence of protectionism, among other things in the wake of Brexit, the Covid pandemic and, not least, Russia’s invasion of Ukraine. It has proven to be too risky to be dependent on countries we may end up being in conflict with, and we believe this could lead to increased regionalisation of international trade. This could lead to industrial expansion in Europe, but high wage levels do set some limitations for this in Norway. It would still be relevant in situations where natural resources or our competence give us an advantage. One specific example of this type of regionalisation is that the EU is currently focusing on strengthening the European pharmaceutical industry, in the interest of preparedness. The fact that we, and other countries, now have to emphasise security and preparedness, will negatively affect economic efficiency, and may also lead to reduced economic growth. More uncertainty globally is further indication of reduced growth, because fewer investments are made in uncertain times.</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12</a:t>
            </a:fld>
            <a:endParaRPr lang="nb-NO"/>
          </a:p>
        </p:txBody>
      </p:sp>
    </p:spTree>
    <p:extLst>
      <p:ext uri="{BB962C8B-B14F-4D97-AF65-F5344CB8AC3E}">
        <p14:creationId xmlns:p14="http://schemas.microsoft.com/office/powerpoint/2010/main" val="2540249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900">
                <a:latin typeface="Arial" panose="020B0604020202020204" pitchFamily="34" charset="0"/>
                <a:ea typeface="Calibri" panose="020F0502020204030204" pitchFamily="34" charset="0"/>
                <a:cs typeface="Arial" panose="020B0604020202020204" pitchFamily="34" charset="0"/>
              </a:rPr>
              <a:t>These are projections made by Statistics Norway, of employment by industry. This is an analysis dating from late 2020, and an update is expected sometime in late 2023.</a:t>
            </a:r>
          </a:p>
          <a:p>
            <a:pPr>
              <a:lnSpc>
                <a:spcPct val="107000"/>
              </a:lnSpc>
              <a:spcAft>
                <a:spcPts val="800"/>
              </a:spcAft>
            </a:pPr>
            <a:r>
              <a:rPr lang="en-GB" sz="900">
                <a:latin typeface="Arial" panose="020B0604020202020204" pitchFamily="34" charset="0"/>
                <a:ea typeface="Calibri" panose="020F0502020204030204" pitchFamily="34" charset="0"/>
                <a:cs typeface="Arial" panose="020B0604020202020204" pitchFamily="34" charset="0"/>
              </a:rPr>
              <a:t>Even so, the main findings do hold up. We expect to see the highest growth in employment within the service industries. For the public sector, this mainly concerns the health and care services industry. </a:t>
            </a:r>
          </a:p>
          <a:p>
            <a:pPr>
              <a:lnSpc>
                <a:spcPct val="107000"/>
              </a:lnSpc>
              <a:spcAft>
                <a:spcPts val="800"/>
              </a:spcAft>
            </a:pPr>
            <a:r>
              <a:rPr lang="en-GB" sz="900">
                <a:latin typeface="Arial" panose="020B0604020202020204" pitchFamily="34" charset="0"/>
                <a:ea typeface="Calibri" panose="020F0502020204030204" pitchFamily="34" charset="0"/>
                <a:cs typeface="Arial" panose="020B0604020202020204" pitchFamily="34" charset="0"/>
              </a:rPr>
              <a:t>We expect to see reduced employment in the petroleum industry, retail and traditional industry. For retail, the decrease can be attributed to automation and more online shopping. The decrease in traditional industry can, among other things, be attributed to decreases in the petroleum industry, but the decrease may be lessened by regionalisation in international supply chains.</a:t>
            </a:r>
          </a:p>
          <a:p>
            <a:pPr>
              <a:lnSpc>
                <a:spcPct val="107000"/>
              </a:lnSpc>
              <a:spcAft>
                <a:spcPts val="800"/>
              </a:spcAft>
            </a:pPr>
            <a:r>
              <a:rPr lang="en-GB" sz="900">
                <a:latin typeface="Arial" panose="020B0604020202020204" pitchFamily="34" charset="0"/>
                <a:ea typeface="Calibri" panose="020F0502020204030204" pitchFamily="34" charset="0"/>
                <a:cs typeface="Arial" panose="020B0604020202020204" pitchFamily="34" charset="0"/>
              </a:rPr>
              <a:t>Skills requirements will increase, and there will be a shortage of health personnel with all levels of education, as well as of workers with a vocational education, especially within health services and trades.</a:t>
            </a:r>
          </a:p>
          <a:p>
            <a:pPr>
              <a:lnSpc>
                <a:spcPct val="107000"/>
              </a:lnSpc>
              <a:spcAft>
                <a:spcPts val="800"/>
              </a:spcAft>
            </a:pPr>
            <a:r>
              <a:rPr lang="en-GB" sz="900">
                <a:latin typeface="Arial" panose="020B0604020202020204" pitchFamily="34" charset="0"/>
                <a:ea typeface="Calibri" panose="020F0502020204030204" pitchFamily="34" charset="0"/>
                <a:cs typeface="Arial" panose="020B0604020202020204" pitchFamily="34" charset="0"/>
              </a:rPr>
              <a:t>We also expect to see a shortage of ICT competence, like we have already seen from NAV’s business survey, and from 4 out of 5 state enterprises reporting problems with recruiting ICT experts. </a:t>
            </a:r>
          </a:p>
          <a:p>
            <a:pPr>
              <a:lnSpc>
                <a:spcPct val="107000"/>
              </a:lnSpc>
              <a:spcAft>
                <a:spcPts val="800"/>
              </a:spcAft>
            </a:pPr>
            <a:endParaRPr lang="nb-NO" sz="90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900">
                <a:latin typeface="Arial" panose="020B0604020202020204" pitchFamily="34" charset="0"/>
                <a:ea typeface="MS Mincho" panose="02020609040205080304" pitchFamily="49" charset="-128"/>
              </a:rPr>
              <a:t>We believe that the shortage of qualified labour will entail that employers will be forced to lower their expectations for formal qualifications and instead provide training in the workplace, and we believe this is a development we should encourage. In addition, the labour shortage represents a good opportunity for inclusion of those who are currently excluded from the labour market.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9523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900">
                <a:solidFill>
                  <a:srgbClr val="000000"/>
                </a:solidFill>
                <a:latin typeface="Arial" panose="020B0604020202020204" pitchFamily="34" charset="0"/>
                <a:cs typeface="Arial" panose="020B0604020202020204" pitchFamily="34" charset="0"/>
              </a:rPr>
              <a:t>In November 2022, Oslo Economics presented a report on the skills demands brought forward by the green transition. They identified occupational groups that will see increased demand in connection with the green transition, and that </a:t>
            </a:r>
            <a:r>
              <a:rPr lang="en-GB" sz="900" b="0" i="0">
                <a:solidFill>
                  <a:srgbClr val="000000"/>
                </a:solidFill>
                <a:latin typeface="Arial" panose="020B0604020202020204" pitchFamily="34" charset="0"/>
                <a:cs typeface="Arial" panose="020B0604020202020204" pitchFamily="34" charset="0"/>
              </a:rPr>
              <a:t>the green transition is likely to increase the demand for workers by 64000 in these occupational groups towards 2030</a:t>
            </a:r>
            <a:r>
              <a:rPr lang="en-GB" sz="900">
                <a:solidFill>
                  <a:srgbClr val="000000"/>
                </a:solidFill>
                <a:latin typeface="Arial" panose="020B0604020202020204" pitchFamily="34" charset="0"/>
                <a:cs typeface="Arial" panose="020B0604020202020204" pitchFamily="34" charset="0"/>
              </a:rPr>
              <a:t>.</a:t>
            </a:r>
            <a:r>
              <a:rPr lang="en-GB" sz="900" b="0" i="0">
                <a:solidFill>
                  <a:srgbClr val="000000"/>
                </a:solidFill>
                <a:latin typeface="Arial" panose="020B0604020202020204" pitchFamily="34" charset="0"/>
                <a:cs typeface="Arial" panose="020B0604020202020204" pitchFamily="34" charset="0"/>
              </a:rPr>
              <a:t> These are additional jobs beyond the general development of the economy, according to this report. The predictions are highly uncertain, however. Estimates vary between 13000 (low scenario) and 115000 (high scenario).</a:t>
            </a:r>
          </a:p>
          <a:p>
            <a:r>
              <a:rPr lang="en-GB" sz="900" b="0" i="0">
                <a:solidFill>
                  <a:srgbClr val="000000"/>
                </a:solidFill>
                <a:latin typeface="Arial" panose="020B0604020202020204" pitchFamily="34" charset="0"/>
                <a:cs typeface="Arial" panose="020B0604020202020204" pitchFamily="34" charset="0"/>
              </a:rPr>
              <a:t>Of these, 50 percent are tradespersons and operators, 40 percent are engineers and supervisors, and 10 percent are graduate engineers and ICT developers.</a:t>
            </a:r>
          </a:p>
          <a:p>
            <a:endParaRPr lang="nb-NO" sz="900">
              <a:solidFill>
                <a:srgbClr val="000000"/>
              </a:solidFill>
              <a:latin typeface="Arial" panose="020B0604020202020204" pitchFamily="34" charset="0"/>
              <a:cs typeface="Arial" panose="020B0604020202020204" pitchFamily="34" charset="0"/>
            </a:endParaRPr>
          </a:p>
          <a:p>
            <a:r>
              <a:rPr lang="en-GB" sz="900">
                <a:solidFill>
                  <a:srgbClr val="000000"/>
                </a:solidFill>
                <a:latin typeface="Arial" panose="020B0604020202020204" pitchFamily="34" charset="0"/>
                <a:cs typeface="Arial" panose="020B0604020202020204" pitchFamily="34" charset="0"/>
              </a:rPr>
              <a:t>These are groups where there is already a labour shortage, and where it will be challenging to meet demand.</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14</a:t>
            </a:fld>
            <a:endParaRPr lang="nb-NO"/>
          </a:p>
        </p:txBody>
      </p:sp>
    </p:spTree>
    <p:extLst>
      <p:ext uri="{BB962C8B-B14F-4D97-AF65-F5344CB8AC3E}">
        <p14:creationId xmlns:p14="http://schemas.microsoft.com/office/powerpoint/2010/main" val="2006590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rgbClr val="000000"/>
                </a:solidFill>
                <a:latin typeface="Arial" panose="020B0604020202020204" pitchFamily="34" charset="0"/>
                <a:ea typeface="+mn-ea"/>
                <a:cs typeface="Arial" panose="020B0604020202020204" pitchFamily="34" charset="0"/>
              </a:rPr>
              <a:t>One of the biggest societal challenges in Norway is the high drop-out rates from upper secondary education – one in five does not complete upper secondary school within five or six years. The drop-out rates are even higher for vocational programmes, where approx. 30 percent do not complete their education. The positive side is that the drop-out rate has decreased considerably – 4-5 years ago, one in four did not graduate.</a:t>
            </a:r>
          </a:p>
          <a:p>
            <a:r>
              <a:rPr lang="en-GB" sz="900">
                <a:solidFill>
                  <a:srgbClr val="000000"/>
                </a:solidFill>
                <a:latin typeface="Arial" panose="020B0604020202020204" pitchFamily="34" charset="0"/>
                <a:ea typeface="+mn-ea"/>
                <a:cs typeface="Arial" panose="020B0604020202020204" pitchFamily="34" charset="0"/>
              </a:rPr>
              <a:t>The reason this is critical, you can see here. Unemployment rates have, for a long time, been clearly higher among those who have not completed any education, those who have only completed compulsory education, as shown by the light-blue graph in the figure, and there are considerable variations, even within this group. Among other things, the Covid pandemic hit much harder among those with no education than for other groups. We fear that the trend of high and increasing unemployment among unskilled workers will continue towards 2035. </a:t>
            </a:r>
          </a:p>
          <a:p>
            <a:endParaRPr lang="nb-NO" sz="900" kern="1200">
              <a:solidFill>
                <a:srgbClr val="000000"/>
              </a:solidFill>
              <a:effectLst/>
              <a:latin typeface="Arial" panose="020B0604020202020204" pitchFamily="34" charset="0"/>
              <a:ea typeface="+mn-ea"/>
              <a:cs typeface="Arial" panose="020B0604020202020204" pitchFamily="34" charset="0"/>
            </a:endParaRPr>
          </a:p>
          <a:p>
            <a:r>
              <a:rPr lang="en-GB" sz="900">
                <a:solidFill>
                  <a:srgbClr val="000000"/>
                </a:solidFill>
                <a:latin typeface="Arial" panose="020B0604020202020204" pitchFamily="34" charset="0"/>
                <a:ea typeface="+mn-ea"/>
                <a:cs typeface="Arial" panose="020B0604020202020204" pitchFamily="34" charset="0"/>
              </a:rPr>
              <a:t>Unemployed people make up only a small share of the working-age population who are not part of the labour force. All in all, 661,000 aged 20–66 were not in education, employment or training in 2021 (</a:t>
            </a:r>
            <a:r>
              <a:rPr lang="en-GB" sz="900">
                <a:hlinkClick r:id="rId3"/>
              </a:rPr>
              <a:t>31,000 fewer people were not in employment, education or training – MEMU</a:t>
            </a:r>
            <a:r>
              <a:rPr lang="en-GB" sz="900">
                <a:solidFill>
                  <a:srgbClr val="000000"/>
                </a:solidFill>
                <a:latin typeface="Arial" panose="020B0604020202020204" pitchFamily="34" charset="0"/>
                <a:ea typeface="+mn-ea"/>
                <a:cs typeface="Arial" panose="020B0604020202020204" pitchFamily="34" charset="0"/>
              </a:rPr>
              <a:t>). While we do not have specific figures, we know that people with limited education are strongly over-represented in this group as well.</a:t>
            </a:r>
          </a:p>
          <a:p>
            <a:endParaRPr lang="nb-NO" sz="9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900">
                <a:latin typeface="Arial" panose="020B0604020202020204" pitchFamily="34" charset="0"/>
                <a:ea typeface="Calibri" panose="020F0502020204030204" pitchFamily="34" charset="0"/>
                <a:cs typeface="Arial" panose="020B0604020202020204" pitchFamily="34" charset="0"/>
              </a:rPr>
              <a:t>One of the most important tasks for NAV in the time to come will therefore be to ease the transition and promote occupational and geographic mobility.</a:t>
            </a:r>
          </a:p>
          <a:p>
            <a:pPr>
              <a:lnSpc>
                <a:spcPct val="107000"/>
              </a:lnSpc>
              <a:spcAft>
                <a:spcPts val="800"/>
              </a:spcAft>
            </a:pPr>
            <a:r>
              <a:rPr lang="en-GB" sz="900">
                <a:latin typeface="Arial" panose="020B0604020202020204" pitchFamily="34" charset="0"/>
                <a:ea typeface="Calibri" panose="020F0502020204030204" pitchFamily="34" charset="0"/>
                <a:cs typeface="Arial" panose="020B0604020202020204" pitchFamily="34" charset="0"/>
              </a:rPr>
              <a:t>This is not our responsibility alone – it will also require close collaboration across sectors, including with the education sector. In 2020, the Government presented a new competence reform, “Lifelong Learning”, which included measures to open the education system up for lifelong learning. This includes universities and university colleges increasingly offering small modules for people who already have careers, with costs shared between the employee, the employer and the public sector.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8231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700">
                <a:latin typeface="Arial" panose="020B0604020202020204" pitchFamily="34" charset="0"/>
                <a:cs typeface="Arial" panose="020B0604020202020204" pitchFamily="34" charset="0"/>
              </a:rPr>
              <a:t>Restructuring and changes in skills requirements mean that we must encourage and facilitate for more people continuing to build skills as well as for eliminating barriers to retraining as an adult, as more and more people are likely to experience that their qualifications are becoming outdated unless they update their skills.</a:t>
            </a:r>
          </a:p>
          <a:p>
            <a:pPr>
              <a:lnSpc>
                <a:spcPct val="107000"/>
              </a:lnSpc>
              <a:spcAft>
                <a:spcPts val="800"/>
              </a:spcAft>
            </a:pPr>
            <a:r>
              <a:rPr lang="en-GB" sz="700">
                <a:latin typeface="Arial" panose="020B0604020202020204" pitchFamily="34" charset="0"/>
                <a:ea typeface="Calibri" panose="020F0502020204030204" pitchFamily="34" charset="0"/>
                <a:cs typeface="Arial" panose="020B0604020202020204" pitchFamily="34" charset="0"/>
              </a:rPr>
              <a:t>Restructuring and changes in skills requirements will have a wide range of consequences for the labour market and NAV.</a:t>
            </a:r>
          </a:p>
          <a:p>
            <a:pPr>
              <a:lnSpc>
                <a:spcPct val="107000"/>
              </a:lnSpc>
              <a:spcAft>
                <a:spcPts val="800"/>
              </a:spcAft>
            </a:pPr>
            <a:r>
              <a:rPr lang="en-GB" sz="700" b="1">
                <a:latin typeface="Arial" panose="020B0604020202020204" pitchFamily="34" charset="0"/>
                <a:ea typeface="Calibri" panose="020F0502020204030204" pitchFamily="34" charset="0"/>
                <a:cs typeface="Arial" panose="020B0604020202020204" pitchFamily="34" charset="0"/>
              </a:rPr>
              <a:t>Periodic increases in unemployment in strongly affected industries and occupations</a:t>
            </a:r>
            <a:r>
              <a:rPr lang="en-GB" sz="700">
                <a:latin typeface="Arial" panose="020B0604020202020204" pitchFamily="34" charset="0"/>
                <a:ea typeface="Calibri" panose="020F0502020204030204" pitchFamily="34" charset="0"/>
                <a:cs typeface="Arial" panose="020B0604020202020204" pitchFamily="34" charset="0"/>
              </a:rPr>
              <a:t> – Due to a high rate of restructuring in the years to come, we may see periodic increases in unemployment in some industries and occupations, as well as geographic regions, such as during the oil price drop some years back, when unemployment increased significantly, especially in Rogaland. </a:t>
            </a:r>
          </a:p>
          <a:p>
            <a:pPr>
              <a:lnSpc>
                <a:spcPct val="107000"/>
              </a:lnSpc>
              <a:spcAft>
                <a:spcPts val="800"/>
              </a:spcAft>
            </a:pPr>
            <a:r>
              <a:rPr lang="en-GB" sz="700" b="1">
                <a:latin typeface="Arial" panose="020B0604020202020204" pitchFamily="34" charset="0"/>
                <a:ea typeface="Calibri" panose="020F0502020204030204" pitchFamily="34" charset="0"/>
                <a:cs typeface="Arial" panose="020B0604020202020204" pitchFamily="34" charset="0"/>
              </a:rPr>
              <a:t>New jobs may be created in other industries/occupations, and may be created in other regions of the country </a:t>
            </a:r>
            <a:r>
              <a:rPr lang="en-GB" sz="700">
                <a:latin typeface="Arial" panose="020B0604020202020204" pitchFamily="34" charset="0"/>
                <a:ea typeface="Calibri" panose="020F0502020204030204" pitchFamily="34" charset="0"/>
                <a:cs typeface="Arial" panose="020B0604020202020204" pitchFamily="34" charset="0"/>
              </a:rPr>
              <a:t>– While many jobs may be eliminated or change in the years to come, new jobs will be created. Estimates from the World Economic forum indicate that interaction between humans, machines and algorithms will create upward of 12 million more jobs globally than what is lost towards 2035. In addition, an ageing population will likely lead to labour shortages in the health and care services sector. We are not facing a jobless future quite yet. But new jobs may be created in other industries and in other geographical regions than where they are lost.</a:t>
            </a:r>
          </a:p>
          <a:p>
            <a:pPr>
              <a:lnSpc>
                <a:spcPct val="107000"/>
              </a:lnSpc>
              <a:spcAft>
                <a:spcPts val="800"/>
              </a:spcAft>
            </a:pPr>
            <a:r>
              <a:rPr lang="en-GB" sz="700" b="1">
                <a:latin typeface="Arial" panose="020B0604020202020204" pitchFamily="34" charset="0"/>
                <a:ea typeface="Calibri" panose="020F0502020204030204" pitchFamily="34" charset="0"/>
                <a:cs typeface="Arial" panose="020B0604020202020204" pitchFamily="34" charset="0"/>
              </a:rPr>
              <a:t>NAV must help ease transition – contribute to more occupational and geographic mobility</a:t>
            </a:r>
            <a:r>
              <a:rPr lang="en-GB" sz="700">
                <a:latin typeface="Arial" panose="020B0604020202020204" pitchFamily="34" charset="0"/>
                <a:ea typeface="Calibri" panose="020F0502020204030204" pitchFamily="34" charset="0"/>
                <a:cs typeface="Arial" panose="020B0604020202020204" pitchFamily="34" charset="0"/>
              </a:rPr>
              <a:t> – That is why it is important for NAV to help ease transition and promote occupational and geographic mobility, even if this is an effort that will require collaboration from multiple actors, including the education sector. There is also some indication that geographic mobility may become less important in the years to come, as digitalisation makes it easier for many occupational groups to perform their jobs without being physically present in the workplace. NAV will also play a role in helping businesses recruit and retrain workers.</a:t>
            </a:r>
          </a:p>
          <a:p>
            <a:pPr>
              <a:lnSpc>
                <a:spcPct val="107000"/>
              </a:lnSpc>
              <a:spcAft>
                <a:spcPts val="800"/>
              </a:spcAft>
            </a:pPr>
            <a:r>
              <a:rPr lang="en-GB" sz="700">
                <a:latin typeface="Arial" panose="020B0604020202020204" pitchFamily="34" charset="0"/>
                <a:ea typeface="Calibri" panose="020F0502020204030204" pitchFamily="34" charset="0"/>
                <a:cs typeface="Arial" panose="020B0604020202020204" pitchFamily="34" charset="0"/>
              </a:rPr>
              <a:t>In addition to increased mobility, we have a vast unused labour reserve in the form of the many who are currently excluded. Reducing exclusion and improving inclusion of those who have previously been excluded will become more of a factor for success. There are also cross-sectoral challenges, which will require more knowledge of which measures are successful.</a:t>
            </a:r>
          </a:p>
          <a:p>
            <a:pPr>
              <a:lnSpc>
                <a:spcPct val="107000"/>
              </a:lnSpc>
              <a:spcAft>
                <a:spcPts val="800"/>
              </a:spcAft>
            </a:pPr>
            <a:r>
              <a:rPr lang="en-GB" sz="700" b="1">
                <a:latin typeface="Arial" panose="020B0604020202020204" pitchFamily="34" charset="0"/>
                <a:ea typeface="Calibri" panose="020F0502020204030204" pitchFamily="34" charset="0"/>
                <a:cs typeface="Arial" panose="020B0604020202020204" pitchFamily="34" charset="0"/>
              </a:rPr>
              <a:t>Lifelong learning and restructuring</a:t>
            </a:r>
            <a:r>
              <a:rPr lang="en-GB" sz="700">
                <a:latin typeface="Arial" panose="020B0604020202020204" pitchFamily="34" charset="0"/>
                <a:ea typeface="Calibri" panose="020F0502020204030204" pitchFamily="34" charset="0"/>
                <a:cs typeface="Arial" panose="020B0604020202020204" pitchFamily="34" charset="0"/>
              </a:rPr>
              <a:t> – A key measure for increasing occupational mobility among job seekers is to facilitate for skills enhancement. In April 2020, the Government presented a report to the Parliament on the skills reform “Lifelong Learning”. The report presented a wide range of measures to prevent people from becoming “outdated” due to a lack of skills. This includes measures to stimulate demand for skills development, opening the educational system for lifelong learning and improve the link between supply and demand for skills development. A proposal for a new programme for employment-oriented skills-enhancement has also been presented. This will be a joint effort between the public and private sectors, both in terms of execution and funding, and new education and training offerings will be developed based on concrete and identified skills demands in the workplace. This includes both formal and informal education and training.</a:t>
            </a:r>
          </a:p>
          <a:p>
            <a:pPr>
              <a:lnSpc>
                <a:spcPct val="107000"/>
              </a:lnSpc>
              <a:spcAft>
                <a:spcPts val="800"/>
              </a:spcAft>
            </a:pPr>
            <a:r>
              <a:rPr lang="en-GB" sz="700">
                <a:latin typeface="Arial" panose="020B0604020202020204" pitchFamily="34" charset="0"/>
                <a:ea typeface="Calibri" panose="020F0502020204030204" pitchFamily="34" charset="0"/>
                <a:cs typeface="Arial" panose="020B0604020202020204" pitchFamily="34" charset="0"/>
              </a:rPr>
              <a:t>Not all education needs to be formal; businesses must also lower their </a:t>
            </a:r>
            <a:r>
              <a:rPr lang="en-GB" sz="700" err="1">
                <a:latin typeface="Arial" panose="020B0604020202020204" pitchFamily="34" charset="0"/>
                <a:ea typeface="Calibri" panose="020F0502020204030204" pitchFamily="34" charset="0"/>
                <a:cs typeface="Arial" panose="020B0604020202020204" pitchFamily="34" charset="0"/>
              </a:rPr>
              <a:t>qualificaiton</a:t>
            </a:r>
            <a:r>
              <a:rPr lang="en-GB" sz="700">
                <a:latin typeface="Arial" panose="020B0604020202020204" pitchFamily="34" charset="0"/>
                <a:ea typeface="Calibri" panose="020F0502020204030204" pitchFamily="34" charset="0"/>
                <a:cs typeface="Arial" panose="020B0604020202020204" pitchFamily="34" charset="0"/>
              </a:rPr>
              <a:t> requirements when they post job listings and put more effort into in-house training.</a:t>
            </a:r>
          </a:p>
          <a:p>
            <a:pPr>
              <a:lnSpc>
                <a:spcPct val="107000"/>
              </a:lnSpc>
              <a:spcAft>
                <a:spcPts val="800"/>
              </a:spcAft>
            </a:pPr>
            <a:r>
              <a:rPr lang="en-GB" sz="700" b="1">
                <a:latin typeface="Arial" panose="020B0604020202020204" pitchFamily="34" charset="0"/>
                <a:ea typeface="Calibri" panose="020F0502020204030204" pitchFamily="34" charset="0"/>
                <a:cs typeface="Arial" panose="020B0604020202020204" pitchFamily="34" charset="0"/>
              </a:rPr>
              <a:t>Increased demand within NAV for knowledge of the labour market and workplace inclusion</a:t>
            </a:r>
            <a:r>
              <a:rPr lang="en-GB" sz="700">
                <a:latin typeface="Arial" panose="020B0604020202020204" pitchFamily="34" charset="0"/>
                <a:ea typeface="Calibri" panose="020F0502020204030204" pitchFamily="34" charset="0"/>
                <a:cs typeface="Arial" panose="020B0604020202020204" pitchFamily="34" charset="0"/>
              </a:rPr>
              <a:t> – Finally, a fast rate of restructuring in the labour market will also demand more of NAV employees, who must stay informed of local conditions in the labour market in order to effectively provide labour.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134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1B4BBF-70B9-8047-B02F-2484F1EA6A40}" type="slidenum">
              <a:rPr lang="nb-NO" smtClean="0"/>
              <a:t>17</a:t>
            </a:fld>
            <a:endParaRPr lang="nb-NO"/>
          </a:p>
        </p:txBody>
      </p:sp>
    </p:spTree>
    <p:extLst>
      <p:ext uri="{BB962C8B-B14F-4D97-AF65-F5344CB8AC3E}">
        <p14:creationId xmlns:p14="http://schemas.microsoft.com/office/powerpoint/2010/main" val="2374226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1">
                <a:solidFill>
                  <a:srgbClr val="000000"/>
                </a:solidFill>
                <a:latin typeface="Arial" panose="020B0604020202020204" pitchFamily="34" charset="0"/>
                <a:ea typeface="MS Mincho" panose="02020609040205080304" pitchFamily="49" charset="-128"/>
                <a:cs typeface="Times New Roman" panose="02020603050405020304" pitchFamily="18" charset="0"/>
              </a:rPr>
              <a:t>Ageing, centralisation and uncertainties relating to immigration</a:t>
            </a:r>
          </a:p>
          <a:p>
            <a:r>
              <a:rPr lang="en-GB" sz="700">
                <a:latin typeface="Arial" panose="020B0604020202020204" pitchFamily="34" charset="0"/>
                <a:ea typeface="MS Mincho" panose="02020609040205080304" pitchFamily="49" charset="-128"/>
                <a:cs typeface="Arial" panose="020B0604020202020204" pitchFamily="34" charset="0"/>
              </a:rPr>
              <a:t>Norway’s population has increased sharply in recent years. At the same time, the composition of our population has changed, among other things due to reduced mortality, lower birth rates and high immigration. The population growth is expected to slow in the years to come. From 2023 to 2035, the Norwegian population is expected to increase by 5 percent. The three most important demographic trends towards 2035 are an ageing population, centralisation and decreased net immigration.</a:t>
            </a:r>
          </a:p>
          <a:p>
            <a:r>
              <a:rPr lang="en-GB" sz="700">
                <a:latin typeface="Arial" panose="020B0604020202020204" pitchFamily="34" charset="0"/>
                <a:ea typeface="MS Mincho" panose="02020609040205080304" pitchFamily="49" charset="-128"/>
                <a:cs typeface="Arial" panose="020B0604020202020204" pitchFamily="34" charset="0"/>
              </a:rPr>
              <a:t> </a:t>
            </a:r>
          </a:p>
          <a:p>
            <a:r>
              <a:rPr lang="en-GB" sz="700">
                <a:latin typeface="Arial" panose="020B0604020202020204" pitchFamily="34" charset="0"/>
                <a:ea typeface="MS Mincho" panose="02020609040205080304" pitchFamily="49" charset="-128"/>
                <a:cs typeface="Arial" panose="020B0604020202020204" pitchFamily="34" charset="0"/>
              </a:rPr>
              <a:t>The population segment aged 19–66 is expected to increase 2 percent towards 2035. As 3 out of 4 NAV employees work with users of working age, we expect the direct effect of demographic change will be relatively modest in terms of NAV’s workload. There is still some uncertainty due to increasing unpredictability relating to immigration. The ageing population, however, will lead to a significant increase in some user groups. The population segment aged 67 and over is expected to increase by more than 30 percent toward 2035. The number of recipients of retirement pension and assistive technology is expected to increase proportionately, by approx. 35 percent. </a:t>
            </a:r>
          </a:p>
          <a:p>
            <a:r>
              <a:rPr lang="en-GB" sz="700">
                <a:latin typeface="Arial" panose="020B0604020202020204" pitchFamily="34" charset="0"/>
                <a:ea typeface="MS Mincho" panose="02020609040205080304" pitchFamily="49" charset="-128"/>
                <a:cs typeface="Arial" panose="020B0604020202020204" pitchFamily="34" charset="0"/>
              </a:rPr>
              <a:t> </a:t>
            </a:r>
          </a:p>
          <a:p>
            <a:r>
              <a:rPr lang="en-GB" sz="700">
                <a:latin typeface="Arial" panose="020B0604020202020204" pitchFamily="34" charset="0"/>
                <a:ea typeface="MS Mincho" panose="02020609040205080304" pitchFamily="49" charset="-128"/>
                <a:cs typeface="Arial" panose="020B0604020202020204" pitchFamily="34" charset="0"/>
              </a:rPr>
              <a:t>The increased demand for assistive technology will pose the greatest challenge, as this is an area that requires extensive personal assistance. There are some uncertainties related to how increased expectations, new technology and improved health will affect this development. The increase in recipients of retirement pension will also increase NAV’s workload, despite pensions being an area with a high degree of automation and the user group requiring minimal follow-up from NAV once they start claiming retirement pension.  The reason for the increase is that increased migration in recent decades means we are expecting a sharp increase in the number of international cases, and these have not been automated to any significant degree. In addition, the restructuring of contractual pension schemes (AFP) in the public sector means that the number of new pension claims is expected to increase by almost 30 percent before 2035.</a:t>
            </a:r>
          </a:p>
          <a:p>
            <a:r>
              <a:rPr lang="en-GB" sz="700">
                <a:solidFill>
                  <a:srgbClr val="FF0000"/>
                </a:solidFill>
                <a:latin typeface="Arial" panose="020B0604020202020204" pitchFamily="34" charset="0"/>
                <a:ea typeface="MS Mincho" panose="02020609040205080304" pitchFamily="49" charset="-128"/>
                <a:cs typeface="Arial" panose="020B0604020202020204" pitchFamily="34" charset="0"/>
              </a:rPr>
              <a:t> </a:t>
            </a:r>
          </a:p>
          <a:p>
            <a:r>
              <a:rPr lang="en-GB" sz="700">
                <a:latin typeface="Arial" panose="020B0604020202020204" pitchFamily="34" charset="0"/>
                <a:ea typeface="MS Mincho" panose="02020609040205080304" pitchFamily="49" charset="-128"/>
                <a:cs typeface="Arial" panose="020B0604020202020204" pitchFamily="34" charset="0"/>
              </a:rPr>
              <a:t>The number of immigrants resident in Norway is expected to increase by 16 percent before 2035. This is higher than the overall population growth, but lower than the increase seen in the first few years after 2000. From 2024, we are expecting an annual net immigration of approx. 12,000, which is clearly lower than before, but we deem the situation going forward to be highly uncertain. It could change quickly, especially in terms of the number of refugees. For this reason, NAV has to be prepared for rapid reprioritisation. It is expected that immigration from Eastern Europe outside of the EU, Africa, Asia and Latin America will increase the most, by 19 percent towards 2035. This is because refugees, and especially those who come to Norway through family reunification, are expected to make up a significantly higher share of immigrants in the years to come. Decreased immigration and labour shortages may make it easier for immigrants to enter the labour market. A higher share of immigrants who lack relevant skills and experience may pull the trend in the opposite direction.</a:t>
            </a:r>
          </a:p>
          <a:p>
            <a:r>
              <a:rPr lang="en-GB" sz="700">
                <a:latin typeface="Arial" panose="020B0604020202020204" pitchFamily="34" charset="0"/>
                <a:ea typeface="MS Mincho" panose="02020609040205080304" pitchFamily="49" charset="-128"/>
                <a:cs typeface="Arial" panose="020B0604020202020204" pitchFamily="34" charset="0"/>
              </a:rPr>
              <a:t> </a:t>
            </a:r>
          </a:p>
          <a:p>
            <a:r>
              <a:rPr lang="en-GB" sz="700">
                <a:latin typeface="Arial" panose="020B0604020202020204" pitchFamily="34" charset="0"/>
                <a:ea typeface="MS Mincho" panose="02020609040205080304" pitchFamily="49" charset="-128"/>
                <a:cs typeface="Arial" panose="020B0604020202020204" pitchFamily="34" charset="0"/>
              </a:rPr>
              <a:t>Annual occupational migration has decreased by almost 40 percent in the last decade, which makes it more challenging to meet labour demands, especially in rural municipalities.</a:t>
            </a:r>
            <a:r>
              <a:rPr lang="en-GB" sz="700">
                <a:solidFill>
                  <a:srgbClr val="4F6228"/>
                </a:solidFill>
                <a:latin typeface="Arial" panose="020B0604020202020204" pitchFamily="34" charset="0"/>
                <a:ea typeface="Times New Roman" panose="02020603050405020304" pitchFamily="18" charset="0"/>
                <a:cs typeface="Arial" panose="020B0604020202020204" pitchFamily="34" charset="0"/>
              </a:rPr>
              <a:t> </a:t>
            </a:r>
            <a:r>
              <a:rPr lang="en-GB" sz="700">
                <a:latin typeface="Arial" panose="020B0604020202020204" pitchFamily="34" charset="0"/>
                <a:ea typeface="MS Mincho" panose="02020609040205080304" pitchFamily="49" charset="-128"/>
                <a:cs typeface="Arial" panose="020B0604020202020204" pitchFamily="34" charset="0"/>
              </a:rPr>
              <a:t>We expect the rate of occupational migration to remain relatively low in the time to come, but this, too, is uncertain, as persistent labour shortages may lead to changes in political priorities.</a:t>
            </a:r>
          </a:p>
          <a:p>
            <a:r>
              <a:rPr lang="en-GB" sz="700">
                <a:latin typeface="Arial" panose="020B0604020202020204" pitchFamily="34" charset="0"/>
                <a:ea typeface="MS Mincho" panose="02020609040205080304" pitchFamily="49" charset="-128"/>
                <a:cs typeface="Arial" panose="020B0604020202020204" pitchFamily="34" charset="0"/>
              </a:rPr>
              <a:t> </a:t>
            </a:r>
          </a:p>
          <a:p>
            <a:r>
              <a:rPr lang="en-GB" sz="700">
                <a:latin typeface="Arial" panose="020B0604020202020204" pitchFamily="34" charset="0"/>
                <a:ea typeface="MS Mincho" panose="02020609040205080304" pitchFamily="49" charset="-128"/>
                <a:cs typeface="Arial" panose="020B0604020202020204" pitchFamily="34" charset="0"/>
              </a:rPr>
              <a:t>The population is expected to increase in all Norwegian counties except </a:t>
            </a:r>
            <a:r>
              <a:rPr lang="en-GB" sz="700" err="1">
                <a:latin typeface="Arial" panose="020B0604020202020204" pitchFamily="34" charset="0"/>
                <a:ea typeface="MS Mincho" panose="02020609040205080304" pitchFamily="49" charset="-128"/>
                <a:cs typeface="Arial" panose="020B0604020202020204" pitchFamily="34" charset="0"/>
              </a:rPr>
              <a:t>Nordland</a:t>
            </a:r>
            <a:r>
              <a:rPr lang="en-GB" sz="700">
                <a:latin typeface="Arial" panose="020B0604020202020204" pitchFamily="34" charset="0"/>
                <a:ea typeface="MS Mincho" panose="02020609040205080304" pitchFamily="49" charset="-128"/>
                <a:cs typeface="Arial" panose="020B0604020202020204" pitchFamily="34" charset="0"/>
              </a:rPr>
              <a:t>, and the population growth is expected to be the highest in the most central municipalities. The population is expected to decrease in 4 out of 10 municipalities toward 2035, whereas 2 out of 3 municipalities expect to see a decrease in the part of the population within working age. Increasing life expectancies and young people moving away will lead to a stronger ageing effect on the population in less centralised areas of the country. By 2035, the least centralised municipalities are expected to see 17 percent of the population above the age of 75, compared to 9 percent in the most centralised municipalities. This could make it difficult to recruit qualified employees in these less centralised areas, including recruitment within NAV. Population changes will also affect how NAV should be organised going forward, to ensure efficient use of resources and access to adequate communities of expertise.</a:t>
            </a:r>
          </a:p>
          <a:p>
            <a:r>
              <a:rPr lang="en-GB" sz="700">
                <a:latin typeface="Arial" panose="020B0604020202020204" pitchFamily="34" charset="0"/>
                <a:ea typeface="MS Mincho" panose="02020609040205080304" pitchFamily="49" charset="-128"/>
                <a:cs typeface="Arial" panose="020B0604020202020204" pitchFamily="34" charset="0"/>
              </a:rPr>
              <a:t> </a:t>
            </a:r>
          </a:p>
          <a:p>
            <a:r>
              <a:rPr lang="en-GB" sz="700">
                <a:latin typeface="Arial" panose="020B0604020202020204" pitchFamily="34" charset="0"/>
                <a:ea typeface="MS Mincho" panose="02020609040205080304" pitchFamily="49" charset="-128"/>
                <a:cs typeface="Arial" panose="020B0604020202020204" pitchFamily="34" charset="0"/>
              </a:rPr>
              <a:t>An ageing population will increase the discrepancy between expenditures and revenues in the National Budget, which will lead to increased demands of efficiency in the public sector. At the same time, we may see increased political expectations for NAV to engage in employment-oriented follow-up of more user groups than we currently do, and we may see increased accuracy in terms of identifying who needs more comprehensive assistance. This includes young people and the elderly, recipients of disability benefit and financial assistance, and older employees who have the option of working longer before retirement.</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18</a:t>
            </a:fld>
            <a:endParaRPr lang="nb-NO"/>
          </a:p>
        </p:txBody>
      </p:sp>
    </p:spTree>
    <p:extLst>
      <p:ext uri="{BB962C8B-B14F-4D97-AF65-F5344CB8AC3E}">
        <p14:creationId xmlns:p14="http://schemas.microsoft.com/office/powerpoint/2010/main" val="4057535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Arial" panose="020B0604020202020204" pitchFamily="34" charset="0"/>
              <a:buNone/>
              <a:tabLst>
                <a:tab pos="457200" algn="l"/>
              </a:tabLst>
            </a:pPr>
            <a:r>
              <a:rPr lang="en-GB" sz="900">
                <a:latin typeface="Arial" panose="020B0604020202020204" pitchFamily="34" charset="0"/>
                <a:ea typeface="Calibri" panose="020F0502020204030204" pitchFamily="34" charset="0"/>
                <a:cs typeface="Arial" panose="020B0604020202020204" pitchFamily="34" charset="0"/>
              </a:rPr>
              <a:t>We expect a lower population growth than before, 5 percent total towards 2035. We can clearly see the ageing – the 75+ population will increase by 45 percent. The working-age population will increase by 2 percent, and we expect to see a reduction for people under 35. We estimate that 3 out of 4 NAV employees work with the working-age population. Overall, we therefore believe that demographic changes will have limited consequences for the workload within NAV.</a:t>
            </a:r>
          </a:p>
          <a:p>
            <a:pPr marL="0" lvl="0" indent="0">
              <a:lnSpc>
                <a:spcPct val="107000"/>
              </a:lnSpc>
              <a:spcAft>
                <a:spcPts val="800"/>
              </a:spcAft>
              <a:buFont typeface="Arial" panose="020B0604020202020204" pitchFamily="34" charset="0"/>
              <a:buNone/>
              <a:tabLst>
                <a:tab pos="457200" algn="l"/>
              </a:tabLst>
            </a:pPr>
            <a:endParaRPr lang="nb-NO" sz="90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Arial" panose="020B0604020202020204" pitchFamily="34" charset="0"/>
              <a:buNone/>
              <a:tabLst>
                <a:tab pos="457200" algn="l"/>
              </a:tabLst>
            </a:pPr>
            <a:r>
              <a:rPr lang="en-GB" sz="900">
                <a:latin typeface="Arial" panose="020B0604020202020204" pitchFamily="34" charset="0"/>
                <a:ea typeface="Calibri" panose="020F0502020204030204" pitchFamily="34" charset="0"/>
                <a:cs typeface="Arial" panose="020B0604020202020204" pitchFamily="34" charset="0"/>
              </a:rPr>
              <a:t>There will, however, be an increase of more than 35 percent in the number of recipients of both retirement pension and assistive technology. Both will challenge NAV, with the increase in recipients of assistive technology likely having the biggest impact. Assistive technology is an area that currently requires a lot of personal assistance, and 1 in 10 state NAV employees work in this area. The increase in recipients of retirement pension will also pose a challenge, even though we currently have a high degree of automation in this area. This is because the increase in the number of new recipients of retirement pension is expected to be almost as high as the number of pensioners overall. In addition, NAV currently uses half of its FTEs on processing of international retirement pension cases. This is due to the low level of automation for these cases. The number of cases is expected to increase more for international cases than for domestic cases.</a:t>
            </a:r>
          </a:p>
          <a:p>
            <a:pPr marL="0" lvl="0" indent="0">
              <a:lnSpc>
                <a:spcPct val="107000"/>
              </a:lnSpc>
              <a:spcAft>
                <a:spcPts val="800"/>
              </a:spcAft>
              <a:buFont typeface="Arial" panose="020B0604020202020204" pitchFamily="34" charset="0"/>
              <a:buNone/>
              <a:tabLst>
                <a:tab pos="457200" algn="l"/>
              </a:tabLst>
            </a:pPr>
            <a:r>
              <a:rPr lang="en-GB" sz="900">
                <a:latin typeface="Arial" panose="020B0604020202020204" pitchFamily="34" charset="0"/>
                <a:ea typeface="Calibri" panose="020F0502020204030204" pitchFamily="34" charset="0"/>
                <a:cs typeface="Arial" panose="020B0604020202020204" pitchFamily="34" charset="0"/>
              </a:rPr>
              <a:t>In addition, the ageing puts a strain on government funding. We believe this will lead to greater expectations for NAV to help more groups join and stay in the workforce. One example is the initiative involving work-oriented disability benefit. It may seem contradictory that we also believe it will lead to greater expectations for efficiency in the public sector. But we believe this, among other things, will involve expectations of accuracy in terms of which cases we select for more comprehensive assistance.</a:t>
            </a:r>
          </a:p>
        </p:txBody>
      </p:sp>
      <p:sp>
        <p:nvSpPr>
          <p:cNvPr id="4" name="Slide Number Placeholder 3"/>
          <p:cNvSpPr>
            <a:spLocks noGrp="1"/>
          </p:cNvSpPr>
          <p:nvPr>
            <p:ph type="sldNum" sz="quarter" idx="5"/>
          </p:nvPr>
        </p:nvSpPr>
        <p:spPr/>
        <p:txBody>
          <a:bodyPr/>
          <a:lstStyle/>
          <a:p>
            <a:fld id="{071B4BBF-70B9-8047-B02F-2484F1EA6A40}" type="slidenum">
              <a:rPr lang="nb-NO" smtClean="0"/>
              <a:t>19</a:t>
            </a:fld>
            <a:endParaRPr lang="nb-NO"/>
          </a:p>
        </p:txBody>
      </p:sp>
    </p:spTree>
    <p:extLst>
      <p:ext uri="{BB962C8B-B14F-4D97-AF65-F5344CB8AC3E}">
        <p14:creationId xmlns:p14="http://schemas.microsoft.com/office/powerpoint/2010/main" val="1903000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panose="020B0604020202020204" pitchFamily="34" charset="0"/>
                <a:ea typeface="+mn-ea"/>
                <a:cs typeface="Arial" panose="020B0604020202020204" pitchFamily="34" charset="0"/>
              </a:rPr>
              <a:t>NAV’s Horizon Scan addresses key societal trends that are likely to affect the labour and welfare area in the years leading up to 2035, discusses uncertainties associated with each trend, and the consequences these may have for NAV.</a:t>
            </a:r>
          </a:p>
          <a:p>
            <a:endParaRPr lang="nb-NO"/>
          </a:p>
        </p:txBody>
      </p:sp>
      <p:sp>
        <p:nvSpPr>
          <p:cNvPr id="4" name="Plassholder for lysbildenummer 3"/>
          <p:cNvSpPr>
            <a:spLocks noGrp="1"/>
          </p:cNvSpPr>
          <p:nvPr>
            <p:ph type="sldNum" sz="quarter" idx="5"/>
          </p:nvPr>
        </p:nvSpPr>
        <p:spPr/>
        <p:txBody>
          <a:bodyPr/>
          <a:lstStyle/>
          <a:p>
            <a:fld id="{071B4BBF-70B9-8047-B02F-2484F1EA6A40}" type="slidenum">
              <a:rPr lang="nb-NO" smtClean="0"/>
              <a:t>2</a:t>
            </a:fld>
            <a:endParaRPr lang="nb-NO"/>
          </a:p>
        </p:txBody>
      </p:sp>
    </p:spTree>
    <p:extLst>
      <p:ext uri="{BB962C8B-B14F-4D97-AF65-F5344CB8AC3E}">
        <p14:creationId xmlns:p14="http://schemas.microsoft.com/office/powerpoint/2010/main" val="167060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900">
                <a:latin typeface="Arial" panose="020B0604020202020204" pitchFamily="34" charset="0"/>
                <a:cs typeface="Arial" panose="020B0604020202020204" pitchFamily="34" charset="0"/>
              </a:rPr>
              <a:t>Retirement pension: Retirement pensioners overall will increase more than the number of new pensioners every year, because the increase is the highest among those over age 75. Even so, the increase in new pensioners is almost as high. This is because of the so-called AFP reform in the public sector, which changes the AFP from an early retirement pension for the 62–66 age group, to a lifelong pension that may be claimed alongside retirement pension from age 62. Based on experiences from a similar reform in the private sector, we believe this will lead to a strong increase in the number who claim retirement pension before age 67 (even though most will continue to work). Almost half of NAV’s case processing resources for retirement pension is currently allocated to international cases, because domestic cases often can be automated. We have no specific predictions in this area, but these cases will likely increase more quickly than domestic cases.</a:t>
            </a:r>
          </a:p>
          <a:p>
            <a:r>
              <a:rPr lang="en-GB" sz="900">
                <a:latin typeface="Arial" panose="020B0604020202020204" pitchFamily="34" charset="0"/>
                <a:cs typeface="Arial" panose="020B0604020202020204" pitchFamily="34" charset="0"/>
              </a:rPr>
              <a:t>Assistive technology: Used most frequently by the over-80 age group, where we expect a very strong population increase. 1 in 10 state NAV employees currently work with assistive technology. As this work, at least currently, requires as lot of personal assistance, this will pose a challenge for NAV.</a:t>
            </a:r>
          </a:p>
          <a:p>
            <a:r>
              <a:rPr lang="en-GB" sz="900">
                <a:latin typeface="Arial" panose="020B0604020202020204" pitchFamily="34" charset="0"/>
                <a:cs typeface="Arial" panose="020B0604020202020204" pitchFamily="34" charset="0"/>
              </a:rPr>
              <a:t>Parental benefit: The growth can be attributed to increased birth rates in the years to come, but predictions are uncertain.</a:t>
            </a:r>
          </a:p>
          <a:p>
            <a:r>
              <a:rPr lang="en-GB" sz="900">
                <a:latin typeface="Arial" panose="020B0604020202020204" pitchFamily="34" charset="0"/>
                <a:cs typeface="Arial" panose="020B0604020202020204" pitchFamily="34" charset="0"/>
              </a:rPr>
              <a:t>Sickness benefit: We expect a weak growth due to a weak growth in the working-age population, and because absence due to sickness was unusually high in 2022, due to the Covid pandemic.</a:t>
            </a:r>
          </a:p>
          <a:p>
            <a:r>
              <a:rPr lang="en-GB" sz="900">
                <a:latin typeface="Arial" panose="020B0604020202020204" pitchFamily="34" charset="0"/>
                <a:cs typeface="Arial" panose="020B0604020202020204" pitchFamily="34" charset="0"/>
              </a:rPr>
              <a:t>Work assessment allowance (AAP): 2022 was marked by an accumulation of recipients in this scheme, due to the Covid pandemic and temporary extensions. In addition, we have not yet seen the consequences of the main rule for maximum duration being reduced to 3 years. The rules became less stringent in July 2022, among other things because of the option of being granted a new AAP period without a waiting period of one year. It is uncertain how this will play out, and there is a possibility that the number of recipients will not decrease in the years to come.</a:t>
            </a:r>
          </a:p>
          <a:p>
            <a:r>
              <a:rPr lang="en-GB" sz="900">
                <a:latin typeface="Arial" panose="020B0604020202020204" pitchFamily="34" charset="0"/>
                <a:cs typeface="Arial" panose="020B0604020202020204" pitchFamily="34" charset="0"/>
              </a:rPr>
              <a:t>Disability benefit: We expect a stronger growth compared to the growth of the working-age population. This is because we are seeing an especially high increase in the population group 35–66 years, and an accumulation of AAP recipients – many of whom will be transferred to disability benefit in the years to come.</a:t>
            </a:r>
          </a:p>
          <a:p>
            <a:r>
              <a:rPr lang="en-GB" sz="900">
                <a:latin typeface="Arial" panose="020B0604020202020204" pitchFamily="34" charset="0"/>
                <a:cs typeface="Arial" panose="020B0604020202020204" pitchFamily="34" charset="0"/>
              </a:rPr>
              <a:t>Unemployment benefit: It is difficult to predict trends towards 2035, because unemployment rates will depend on the economic situation. Projections suggest that unemployment rates will stabilise at a presumed normal level. This will result on 20 percent more recipients of unemployment benefit compared to 2022.</a:t>
            </a:r>
          </a:p>
        </p:txBody>
      </p:sp>
      <p:sp>
        <p:nvSpPr>
          <p:cNvPr id="4" name="Plassholder for lysbildenummer 3"/>
          <p:cNvSpPr>
            <a:spLocks noGrp="1"/>
          </p:cNvSpPr>
          <p:nvPr>
            <p:ph type="sldNum" sz="quarter" idx="5"/>
          </p:nvPr>
        </p:nvSpPr>
        <p:spPr/>
        <p:txBody>
          <a:bodyPr/>
          <a:lstStyle/>
          <a:p>
            <a:fld id="{071B4BBF-70B9-8047-B02F-2484F1EA6A40}" type="slidenum">
              <a:rPr lang="nb-NO" smtClean="0"/>
              <a:t>20</a:t>
            </a:fld>
            <a:endParaRPr lang="nb-NO"/>
          </a:p>
        </p:txBody>
      </p:sp>
    </p:spTree>
    <p:extLst>
      <p:ext uri="{BB962C8B-B14F-4D97-AF65-F5344CB8AC3E}">
        <p14:creationId xmlns:p14="http://schemas.microsoft.com/office/powerpoint/2010/main" val="4270586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900">
                <a:latin typeface="Arial" panose="020B0604020202020204" pitchFamily="34" charset="0"/>
                <a:cs typeface="Arial" panose="020B0604020202020204" pitchFamily="34" charset="0"/>
              </a:rPr>
              <a:t>Centralisation is expected to continue. This shows population growth for different municipal groups towards 2035, based on Statistics Norway’s definition of how centralised the municipalities are. Figures in parentheses show how many live in each municipal group, measured in millions. Few people live in the second-least centralised and least centralised municipalities (500,000 and 200,000, respectively), where we expect to see a decrease. Almost half the population lives in the most centralised or second-most centralised municipalities.</a:t>
            </a:r>
          </a:p>
          <a:p>
            <a:endParaRPr lang="nb-NO" sz="900">
              <a:latin typeface="Arial" panose="020B0604020202020204" pitchFamily="34" charset="0"/>
              <a:cs typeface="Arial" panose="020B0604020202020204" pitchFamily="34" charset="0"/>
            </a:endParaRPr>
          </a:p>
          <a:p>
            <a:r>
              <a:rPr lang="en-GB" sz="900">
                <a:latin typeface="Arial" panose="020B0604020202020204" pitchFamily="34" charset="0"/>
                <a:cs typeface="Arial" panose="020B0604020202020204" pitchFamily="34" charset="0"/>
              </a:rPr>
              <a:t>Please note that there is considerable variation within each group of municipalities. That is why we expect a population decrease in 4 out of 10 municipalities, and a decrease in working-age population in 2 out of 3 municipalities. We believe this will lead to shortages of qualified labour many places across the country, and this will also pose a challenge for NAV. There will be fewer users in many NAV offices, a trend reinforced by digitalisation. Reorganization may be required to protect knowledge communities and ensure effective resource utilization. This could be achieved by having fewer NAV offices, or by ensuring local presence in different ways than maintaining a physical office.</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802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The figure shows when the number of elderly people (age 65+) will surpass the number of younger people (aged 0–19) in each county. </a:t>
            </a:r>
          </a:p>
          <a:p>
            <a:endParaRPr lang="nb-NO"/>
          </a:p>
        </p:txBody>
      </p:sp>
      <p:sp>
        <p:nvSpPr>
          <p:cNvPr id="4" name="Plassholder for lysbildenummer 3"/>
          <p:cNvSpPr>
            <a:spLocks noGrp="1"/>
          </p:cNvSpPr>
          <p:nvPr>
            <p:ph type="sldNum" sz="quarter" idx="5"/>
          </p:nvPr>
        </p:nvSpPr>
        <p:spPr/>
        <p:txBody>
          <a:bodyPr/>
          <a:lstStyle/>
          <a:p>
            <a:fld id="{071B4BBF-70B9-8047-B02F-2484F1EA6A40}" type="slidenum">
              <a:rPr lang="nb-NO" smtClean="0"/>
              <a:t>22</a:t>
            </a:fld>
            <a:endParaRPr lang="nb-NO"/>
          </a:p>
        </p:txBody>
      </p:sp>
    </p:spTree>
    <p:extLst>
      <p:ext uri="{BB962C8B-B14F-4D97-AF65-F5344CB8AC3E}">
        <p14:creationId xmlns:p14="http://schemas.microsoft.com/office/powerpoint/2010/main" val="386608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a:latin typeface="Arial" panose="020B0604020202020204" pitchFamily="34" charset="0"/>
                <a:ea typeface="MS Mincho" panose="02020609040205080304" pitchFamily="49" charset="-128"/>
              </a:rPr>
              <a:t>The number of immigrants resident in Norway is expected to increase by 16 percent before 2035 (not shown in figure). This is higher than the overall population growth, but lower than the increase seen in the first few years after 2000. From 2024, we are expecting an annual net immigration of approx. 12,000, which is clearly lower than before, but we deem the situation going forward to be highly uncertain and that it may change quickly, especially in terms of the number of arriving refugees.  For that reason, NAV has to be prepared for rapid reprioritisations. It is expected that immigration from Eastern Europe outside of the EU, Africa, Asia and Latin America will increase the most, by 19 percent towards 2035 (not shown in figure). This is because refugees, and especially those who come to Norway through family reunification, are expected to make up a significantly higher share of immigrants in the years to come. Decreased immigration may make it easier for immigrants to enter the labour market. A higher share of immigrants who lack relevant skills and experience may pull the trend in the opposite direction. The annual labour migration has decreased by almost 40 </a:t>
            </a:r>
            <a:r>
              <a:rPr lang="en-GB" sz="900" err="1">
                <a:latin typeface="Arial" panose="020B0604020202020204" pitchFamily="34" charset="0"/>
                <a:ea typeface="MS Mincho" panose="02020609040205080304" pitchFamily="49" charset="-128"/>
              </a:rPr>
              <a:t>percet</a:t>
            </a:r>
            <a:r>
              <a:rPr lang="en-GB" sz="900">
                <a:latin typeface="Arial" panose="020B0604020202020204" pitchFamily="34" charset="0"/>
                <a:ea typeface="MS Mincho" panose="02020609040205080304" pitchFamily="49" charset="-128"/>
              </a:rPr>
              <a:t> in the last decade (not shown in figure).</a:t>
            </a:r>
            <a:r>
              <a:rPr lang="en-GB" sz="900">
                <a:solidFill>
                  <a:srgbClr val="4F6228"/>
                </a:solidFill>
                <a:latin typeface="Arial" panose="020B0604020202020204" pitchFamily="34" charset="0"/>
                <a:ea typeface="Times New Roman" panose="02020603050405020304" pitchFamily="18" charset="0"/>
              </a:rPr>
              <a:t> </a:t>
            </a:r>
            <a:r>
              <a:rPr lang="en-GB" sz="900">
                <a:latin typeface="Arial" panose="020B0604020202020204" pitchFamily="34" charset="0"/>
                <a:ea typeface="MS Mincho" panose="02020609040205080304" pitchFamily="49" charset="-128"/>
              </a:rPr>
              <a:t>We expect labour migration to remain relatively low in the years to come, but this is uncertain. This will make it more difficult to meet demand for labour, especially in less centralised municipalities. The strong demand for labour may lead to immigration policy changes and access to increased labour migration from countries outside the EU/EEA.</a:t>
            </a:r>
          </a:p>
        </p:txBody>
      </p:sp>
      <p:sp>
        <p:nvSpPr>
          <p:cNvPr id="4" name="Slide Number Placeholder 3"/>
          <p:cNvSpPr>
            <a:spLocks noGrp="1"/>
          </p:cNvSpPr>
          <p:nvPr>
            <p:ph type="sldNum" sz="quarter" idx="5"/>
          </p:nvPr>
        </p:nvSpPr>
        <p:spPr/>
        <p:txBody>
          <a:bodyPr/>
          <a:lstStyle/>
          <a:p>
            <a:fld id="{071B4BBF-70B9-8047-B02F-2484F1EA6A40}" type="slidenum">
              <a:rPr lang="nb-NO" smtClean="0"/>
              <a:t>23</a:t>
            </a:fld>
            <a:endParaRPr lang="nb-NO"/>
          </a:p>
        </p:txBody>
      </p:sp>
    </p:spTree>
    <p:extLst>
      <p:ext uri="{BB962C8B-B14F-4D97-AF65-F5344CB8AC3E}">
        <p14:creationId xmlns:p14="http://schemas.microsoft.com/office/powerpoint/2010/main" val="1946677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1B4BBF-70B9-8047-B02F-2484F1EA6A40}" type="slidenum">
              <a:rPr lang="nb-NO" smtClean="0"/>
              <a:t>24</a:t>
            </a:fld>
            <a:endParaRPr lang="nb-NO"/>
          </a:p>
        </p:txBody>
      </p:sp>
    </p:spTree>
    <p:extLst>
      <p:ext uri="{BB962C8B-B14F-4D97-AF65-F5344CB8AC3E}">
        <p14:creationId xmlns:p14="http://schemas.microsoft.com/office/powerpoint/2010/main" val="1789987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1">
                <a:solidFill>
                  <a:srgbClr val="000000"/>
                </a:solidFill>
                <a:latin typeface="Arial" panose="020B0604020202020204" pitchFamily="34" charset="0"/>
                <a:ea typeface="MS Mincho" panose="02020609040205080304" pitchFamily="49" charset="-128"/>
                <a:cs typeface="Times New Roman" panose="02020603050405020304" pitchFamily="18" charset="0"/>
              </a:rPr>
              <a:t>New channels, cohesive, custom and inclusive services</a:t>
            </a:r>
          </a:p>
          <a:p>
            <a:r>
              <a:rPr lang="en-GB" sz="700">
                <a:latin typeface="Arial" panose="020B0604020202020204" pitchFamily="34" charset="0"/>
                <a:ea typeface="MS Mincho" panose="02020609040205080304" pitchFamily="49" charset="-128"/>
                <a:cs typeface="Arial" panose="020B0604020202020204" pitchFamily="34" charset="0"/>
              </a:rPr>
              <a:t>Citizen and employer expectations for public services will change in step with digitalisation and other societal developments. In this chapter, we present a model for the types of factors that shape user expectations, and which shows how societal trends affect expectations.</a:t>
            </a:r>
          </a:p>
          <a:p>
            <a:r>
              <a:rPr lang="en-GB" sz="700">
                <a:latin typeface="Arial" panose="020B0604020202020204" pitchFamily="34" charset="0"/>
                <a:ea typeface="MS Mincho" panose="02020609040205080304" pitchFamily="49" charset="-128"/>
                <a:cs typeface="Arial" panose="020B0604020202020204" pitchFamily="34" charset="0"/>
              </a:rPr>
              <a:t> </a:t>
            </a:r>
          </a:p>
          <a:p>
            <a:r>
              <a:rPr lang="en-GB" sz="700">
                <a:latin typeface="Arial" panose="020B0604020202020204" pitchFamily="34" charset="0"/>
                <a:ea typeface="MS Mincho" panose="02020609040205080304" pitchFamily="49" charset="-128"/>
                <a:cs typeface="Arial" panose="020B0604020202020204" pitchFamily="34" charset="0"/>
              </a:rPr>
              <a:t>Digital development has long been a central trend in society, and has made some things easier for many, while making things more difficult for some. Digital exclusion is about more than a lack of digital skills. Barriers to adopting digital services include health, trust and lack of familiarity with the processes, language and rules of the public sector (bureaucratic competence). Towards 2035, we believe people will expect NAV to design services that are more inclusive and that take into considerations various barriers we know people can experience. In addition, people will expect equivalent and accessible alternatives for those who prefer or need personal assistance.</a:t>
            </a:r>
          </a:p>
          <a:p>
            <a:r>
              <a:rPr lang="en-GB" sz="700">
                <a:latin typeface="Arial" panose="020B0604020202020204" pitchFamily="34" charset="0"/>
                <a:ea typeface="MS Mincho" panose="02020609040205080304" pitchFamily="49" charset="-128"/>
                <a:cs typeface="Arial" panose="020B0604020202020204" pitchFamily="34" charset="0"/>
              </a:rPr>
              <a:t> </a:t>
            </a:r>
          </a:p>
          <a:p>
            <a:r>
              <a:rPr lang="en-GB" sz="700">
                <a:latin typeface="Arial" panose="020B0604020202020204" pitchFamily="34" charset="0"/>
                <a:ea typeface="MS Mincho" panose="02020609040205080304" pitchFamily="49" charset="-128"/>
                <a:cs typeface="Arial" panose="020B0604020202020204" pitchFamily="34" charset="0"/>
              </a:rPr>
              <a:t>In the years to come, we believe people increasingly will expect the public sector to take a person-oriented approach to service development, as well as for us to work actively to provide more cohesive services built around different life situations. The digitalisation strategy for the public sector and the ongoing trust reform form the basis for these expectations, and we believe expectations will also increase as a result of people experiencing better and more accessible services in the private sector. The launch of ChatGPT, an artificial intelligence chatbot, in late 2022, for example, could potentially change our expectations for chatbots and similar forms of communication.</a:t>
            </a:r>
          </a:p>
          <a:p>
            <a:r>
              <a:rPr lang="en-GB" sz="700">
                <a:latin typeface="Arial" panose="020B0604020202020204" pitchFamily="34" charset="0"/>
                <a:ea typeface="MS Mincho" panose="02020609040205080304" pitchFamily="49" charset="-128"/>
                <a:cs typeface="Arial" panose="020B0604020202020204" pitchFamily="34" charset="0"/>
              </a:rPr>
              <a:t> </a:t>
            </a:r>
          </a:p>
          <a:p>
            <a:r>
              <a:rPr lang="en-GB" sz="700">
                <a:latin typeface="Arial" panose="020B0604020202020204" pitchFamily="34" charset="0"/>
                <a:ea typeface="MS Mincho" panose="02020609040205080304" pitchFamily="49" charset="-128"/>
                <a:cs typeface="Arial" panose="020B0604020202020204" pitchFamily="34" charset="0"/>
              </a:rPr>
              <a:t>We believe technological developments will lead people to expect NAV to adopt new forms of communication, where the digital and the analogue increasingly converge. While technologies developed as augmented/virtual reality (AR/VR) and “metaverses” may seem alien today, we believe that people increasingly will expect to be able to reach NAV through new channels, if these technologies were made widely available elsewhere in society. How such channels will look is unclear, but the intention is for digital meetings to become more similar to in-person meetings.</a:t>
            </a:r>
          </a:p>
          <a:p>
            <a:r>
              <a:rPr lang="en-GB" sz="700">
                <a:latin typeface="Arial" panose="020B0604020202020204" pitchFamily="34" charset="0"/>
                <a:ea typeface="MS Mincho" panose="02020609040205080304" pitchFamily="49" charset="-128"/>
                <a:cs typeface="Arial" panose="020B0604020202020204" pitchFamily="34" charset="0"/>
              </a:rPr>
              <a:t> </a:t>
            </a:r>
          </a:p>
          <a:p>
            <a:r>
              <a:rPr lang="en-GB" sz="700">
                <a:latin typeface="Arial" panose="020B0604020202020204" pitchFamily="34" charset="0"/>
                <a:ea typeface="MS Mincho" panose="02020609040205080304" pitchFamily="49" charset="-128"/>
                <a:cs typeface="Arial" panose="020B0604020202020204" pitchFamily="34" charset="0"/>
              </a:rPr>
              <a:t>While much will change by 2035, we believe the public’s and employers’ expectations for meetings with public bodies will be quite similar to current expectations in terms of being met with respect by a NAV that is both accessible and competent. Automation of simple requests can lead to greater expectations for NAV’s professional and relational competence in direct interaction. In a transitioning labour market, we believe both employers and the public to an increasing degree will expect NAV to offer guidance on the skill demands of the future.</a:t>
            </a:r>
          </a:p>
        </p:txBody>
      </p:sp>
      <p:sp>
        <p:nvSpPr>
          <p:cNvPr id="4" name="Plassholder for lysbildenummer 3"/>
          <p:cNvSpPr>
            <a:spLocks noGrp="1"/>
          </p:cNvSpPr>
          <p:nvPr>
            <p:ph type="sldNum" sz="quarter" idx="10"/>
          </p:nvPr>
        </p:nvSpPr>
        <p:spPr/>
        <p:txBody>
          <a:bodyPr/>
          <a:lstStyle/>
          <a:p>
            <a:fld id="{CC095B44-202A-4978-9C5A-42D88216F05F}" type="slidenum">
              <a:rPr lang="nb-NO" smtClean="0"/>
              <a:t>25</a:t>
            </a:fld>
            <a:endParaRPr lang="nb-NO"/>
          </a:p>
        </p:txBody>
      </p:sp>
    </p:spTree>
    <p:extLst>
      <p:ext uri="{BB962C8B-B14F-4D97-AF65-F5344CB8AC3E}">
        <p14:creationId xmlns:p14="http://schemas.microsoft.com/office/powerpoint/2010/main" val="15634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900">
                <a:latin typeface="Arial" panose="020B0604020202020204" pitchFamily="34" charset="0"/>
                <a:ea typeface="MS Mincho" panose="02020609040205080304" pitchFamily="49" charset="-128"/>
              </a:rPr>
              <a:t>User expectations can be defined as the assumptions a person has about a service before using it. To better understand which factors will affect expectations, and thereby the evaluation of services, we have developed a model where we combine models and theories from service and service quality research.</a:t>
            </a:r>
          </a:p>
        </p:txBody>
      </p:sp>
      <p:sp>
        <p:nvSpPr>
          <p:cNvPr id="4" name="Plassholder for lysbildenummer 3"/>
          <p:cNvSpPr>
            <a:spLocks noGrp="1"/>
          </p:cNvSpPr>
          <p:nvPr>
            <p:ph type="sldNum" sz="quarter" idx="5"/>
          </p:nvPr>
        </p:nvSpPr>
        <p:spPr/>
        <p:txBody>
          <a:bodyPr/>
          <a:lstStyle/>
          <a:p>
            <a:fld id="{19FC9FE1-E7E6-4945-A9A5-CCC28D65005B}" type="slidenum">
              <a:rPr lang="nb-NO" smtClean="0"/>
              <a:t>26</a:t>
            </a:fld>
            <a:endParaRPr lang="nb-NO"/>
          </a:p>
        </p:txBody>
      </p:sp>
    </p:spTree>
    <p:extLst>
      <p:ext uri="{BB962C8B-B14F-4D97-AF65-F5344CB8AC3E}">
        <p14:creationId xmlns:p14="http://schemas.microsoft.com/office/powerpoint/2010/main" val="35632723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800">
                <a:latin typeface="Arial" panose="020B0604020202020204" pitchFamily="34" charset="0"/>
                <a:ea typeface="MS Mincho" panose="02020609040205080304" pitchFamily="49" charset="-128"/>
                <a:cs typeface="Arial" panose="020B0604020202020204" pitchFamily="34" charset="0"/>
              </a:rPr>
              <a:t>Citizen and employer expectations for public services will change in step with digitalisation and other societal developments.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a:latin typeface="Arial" panose="020B0604020202020204" pitchFamily="34" charset="0"/>
                <a:ea typeface="MS Mincho" panose="02020609040205080304" pitchFamily="49" charset="-128"/>
                <a:cs typeface="Arial" panose="020B0604020202020204" pitchFamily="34" charset="0"/>
              </a:rPr>
              <a:t>We believe technological developments will lead people to expect NAV to adopt new forms of communication, where the digital and the analogue increasingly converge. While technologies developed as augmented/virtual reality (AR/VR) and “metaverses” may seem alien today, we believe that people increasingly will expect to be able to reach NAV through new channels, if these technologies were made widely available elsewhere in society. How such channels may look is unclear, but the intention is for digital meetings to become more similar to in-person meetings.</a:t>
            </a:r>
          </a:p>
          <a:p>
            <a:endParaRPr lang="nb-NO" sz="800">
              <a:effectLst/>
              <a:latin typeface="Arial" panose="020B060402020202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a:latin typeface="Arial" panose="020B0604020202020204" pitchFamily="34" charset="0"/>
                <a:ea typeface="MS Mincho" panose="02020609040205080304" pitchFamily="49" charset="-128"/>
                <a:cs typeface="Arial" panose="020B0604020202020204" pitchFamily="34" charset="0"/>
              </a:rPr>
              <a:t>Digital exclusion is about more than a lack of digital skills. Barriers to adopting digital services include issues related to health, trust and lack of familiarity with the processes, language and rules of the public sector (bureaucratic competence). Towards 2035, we believe people will expect NAV to design services that are more inclusive and that take into considerations various barriers we know people can experience. In addition, people will expect equivalent and accessible alternatives for those who still prefer or need personal assistance. </a:t>
            </a:r>
          </a:p>
          <a:p>
            <a:endParaRPr lang="nb-NO" sz="800">
              <a:effectLst/>
              <a:latin typeface="Arial" panose="020B060402020202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a:latin typeface="Arial" panose="020B0604020202020204" pitchFamily="34" charset="0"/>
                <a:ea typeface="MS Mincho" panose="02020609040205080304" pitchFamily="49" charset="-128"/>
                <a:cs typeface="Arial" panose="020B0604020202020204" pitchFamily="34" charset="0"/>
              </a:rPr>
              <a:t>In the years to come, we believe people increasingly will expect the public sector to take a person-oriented approach to service development, as well as for us to work actively to provide more cohesive services built around different life situations. Among other things, the digitalisation strategy for the public sector and the ongoing trust reform form the basis for these expectation, and we believe expectations will also increase as a result of people experiencing better and more accessible services in the private sector. The launch of ChatGPT, an artificial intelligence chatbot, in late 2022, for example, could potentially change our expectations for chatbots and similar forms of communication.</a:t>
            </a:r>
          </a:p>
          <a:p>
            <a:r>
              <a:rPr lang="en-GB" sz="800">
                <a:latin typeface="Arial" panose="020B0604020202020204" pitchFamily="34" charset="0"/>
                <a:ea typeface="MS Mincho" panose="02020609040205080304" pitchFamily="49" charset="-128"/>
                <a:cs typeface="Arial" panose="020B0604020202020204" pitchFamily="34" charset="0"/>
              </a:rPr>
              <a:t>  </a:t>
            </a:r>
          </a:p>
          <a:p>
            <a:r>
              <a:rPr lang="en-GB" sz="800">
                <a:latin typeface="Arial" panose="020B0604020202020204" pitchFamily="34" charset="0"/>
                <a:ea typeface="MS Mincho" panose="02020609040205080304" pitchFamily="49" charset="-128"/>
                <a:cs typeface="Arial" panose="020B0604020202020204" pitchFamily="34" charset="0"/>
              </a:rPr>
              <a:t>While much will change by 2035, we believe the public’s and the employers’ expectations for meetings with public bodies will be quite similar to the current situation. This includes expectations of being met with respect by an accessible and competent NAV. Automation of simple requests entails greater expectations for NAV’s professional and relational competence in direct interaction. In a transitioning labour market, we believe both employers and the public to an increasing degree will expect NAV to offer guidance on the skill demands of the future.</a:t>
            </a:r>
          </a:p>
        </p:txBody>
      </p:sp>
      <p:sp>
        <p:nvSpPr>
          <p:cNvPr id="4" name="Plassholder for lysbildenummer 3"/>
          <p:cNvSpPr>
            <a:spLocks noGrp="1"/>
          </p:cNvSpPr>
          <p:nvPr>
            <p:ph type="sldNum" sz="quarter" idx="5"/>
          </p:nvPr>
        </p:nvSpPr>
        <p:spPr/>
        <p:txBody>
          <a:bodyPr/>
          <a:lstStyle/>
          <a:p>
            <a:fld id="{071B4BBF-70B9-8047-B02F-2484F1EA6A40}" type="slidenum">
              <a:rPr lang="nb-NO" smtClean="0"/>
              <a:t>27</a:t>
            </a:fld>
            <a:endParaRPr lang="nb-NO"/>
          </a:p>
        </p:txBody>
      </p:sp>
    </p:spTree>
    <p:extLst>
      <p:ext uri="{BB962C8B-B14F-4D97-AF65-F5344CB8AC3E}">
        <p14:creationId xmlns:p14="http://schemas.microsoft.com/office/powerpoint/2010/main" val="1293938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a:latin typeface="Arial" panose="020B0604020202020204" pitchFamily="34" charset="0"/>
                <a:ea typeface="MS Mincho" panose="02020609040205080304" pitchFamily="49" charset="-128"/>
              </a:rPr>
              <a:t>In the years to come, we believe people increasingly will expect the public sector to take a person-oriented approach to service development, as well as for us to work actively to provide more cohesive services built around different life situations. Among other things, the digitalisation strategy for the public sector and the ongoing trust reform form the basis for these expectations, and we believe expectations will also increase as a result of people experiencing better and more accessible services in the private sector. The launch of ChatGPT, an artificial intelligence chatbot, in late 2022, for example, could potentially change our expectations for chatbots and similar forms of communication.</a:t>
            </a:r>
          </a:p>
          <a:p>
            <a:endParaRPr lang="nb-NO" sz="900">
              <a:effectLst/>
              <a:latin typeface="Arial" panose="020B0604020202020204" pitchFamily="34" charset="0"/>
              <a:ea typeface="MS Mincho" panose="020206090402050803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a:latin typeface="Arial" panose="020B0604020202020204" pitchFamily="34" charset="0"/>
                <a:ea typeface="MS Mincho" panose="02020609040205080304" pitchFamily="49" charset="-128"/>
              </a:rPr>
              <a:t>We believe technological developments will lead people to expect NAV to adopt new forms of communication, where the digital and the analogue increasingly converge. While technologies developed as augmented/virtual reality (AR/VR) and “metaverses” may seem alien today, we believe that people increasingly will expect to be able to reach NAV through new channels, if these technologies were made widely available elsewhere in society. How such channels may look is unclear, but the intention is for digital meetings to become more similar to in-person meetings.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4680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latin typeface="Arial" panose="020B0604020202020204" pitchFamily="34" charset="0"/>
                <a:ea typeface="MS Mincho" panose="02020609040205080304" pitchFamily="49" charset="-128"/>
              </a:rPr>
              <a:t>Digital exclusion is about more than the lack of digital skills. Barriers to adopting digital services include issues related to health, trust and lack of familiarity with the processes, language and rules of the public sector (bureaucratic competence). Towards 2035, we believe people will expect NAV to design services that are more inclusive and that take into considerations various barriers we know people can experience. In addition, people will expect equivalent and accessible alternatives for those who still prefer or need personal assistance. </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6393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000000"/>
                </a:solidFill>
                <a:latin typeface="Arial" panose="020B0604020202020204" pitchFamily="34" charset="0"/>
                <a:cs typeface="Arial" panose="020B0604020202020204" pitchFamily="34" charset="0"/>
              </a:rPr>
              <a:t>The purpose of the report is to contribute to greater accuracy in the implementation of and future updates to NAV’s strategy and three-year priorities. The report also aims to promote reflection and discourse on how societal trends may affect NAV, both in general and in the specific unit where the individual employee works.</a:t>
            </a:r>
          </a:p>
          <a:p>
            <a:endParaRPr lang="nb-NO"/>
          </a:p>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783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a:latin typeface="Arial" panose="020B0604020202020204" pitchFamily="34" charset="0"/>
                <a:ea typeface="MS Mincho" panose="02020609040205080304" pitchFamily="49" charset="-128"/>
              </a:rPr>
              <a:t>While much will change by 2035, we believe that both public and employers’ expectations for meetings with public bodies will be quite similar to the current situation. This includes expectations of being met with respect by an accessible and competent NAV. Automation of simple requests entails greater expectations for NAV’s professional and relational competence in direct interaction. In a transitioning labour market, we believe both employers and the public to an increasing degree will expect NAV to offer guidance on the skill demands of the future.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5901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900">
                <a:solidFill>
                  <a:srgbClr val="000000"/>
                </a:solidFill>
                <a:latin typeface="Arial" panose="020B0604020202020204" pitchFamily="34" charset="0"/>
                <a:ea typeface="MS Mincho" panose="02020609040205080304" pitchFamily="49" charset="-128"/>
                <a:cs typeface="Arial" panose="020B0604020202020204" pitchFamily="34" charset="0"/>
              </a:rPr>
              <a:t>Employers are citizens too and will largely have the same expectations as individual users. </a:t>
            </a:r>
            <a:r>
              <a:rPr lang="en-GB" sz="900" u="none">
                <a:solidFill>
                  <a:srgbClr val="000000"/>
                </a:solidFill>
                <a:latin typeface="Arial" panose="020B0604020202020204" pitchFamily="34" charset="0"/>
                <a:ea typeface="MS Mincho" panose="02020609040205080304" pitchFamily="49" charset="-128"/>
                <a:cs typeface="Arial" panose="020B0604020202020204" pitchFamily="34" charset="0"/>
              </a:rPr>
              <a:t>At the same time the services used by employers are different from the services used by individual users. This has consequences for the employers’ expectations for NAV.</a:t>
            </a:r>
          </a:p>
          <a:p>
            <a:r>
              <a:rPr lang="en-GB" sz="900">
                <a:solidFill>
                  <a:srgbClr val="000000"/>
                </a:solidFill>
                <a:latin typeface="Arial" panose="020B0604020202020204" pitchFamily="34" charset="0"/>
                <a:ea typeface="MS Mincho" panose="02020609040205080304" pitchFamily="49" charset="-128"/>
                <a:cs typeface="Arial" panose="020B0604020202020204" pitchFamily="34" charset="0"/>
              </a:rPr>
              <a:t> </a:t>
            </a:r>
          </a:p>
          <a:p>
            <a:r>
              <a:rPr lang="en-GB" sz="900">
                <a:solidFill>
                  <a:srgbClr val="000000"/>
                </a:solidFill>
                <a:latin typeface="Arial" panose="020B0604020202020204" pitchFamily="34" charset="0"/>
                <a:ea typeface="MS Mincho" panose="02020609040205080304" pitchFamily="49" charset="-128"/>
                <a:cs typeface="Arial" panose="020B0604020202020204" pitchFamily="34" charset="0"/>
              </a:rPr>
              <a:t>NAV’s employer survey shows that a key aspect in employer satisfaction with NAV is whether NAV is able to understand their needs. This could be interpreted as employers expecting services customised to their situation as well as expecting NAV employees to familiarise themselves with the company’s activities. Strong knowledge of the business is likely to be essential for recruitment, measures and restructuring. We believe this will continue to be important in the years to come. </a:t>
            </a:r>
          </a:p>
          <a:p>
            <a:r>
              <a:rPr lang="en-GB" sz="900">
                <a:solidFill>
                  <a:srgbClr val="000000"/>
                </a:solidFill>
                <a:latin typeface="Arial" panose="020B0604020202020204" pitchFamily="34" charset="0"/>
                <a:ea typeface="MS Mincho" panose="02020609040205080304" pitchFamily="49" charset="-128"/>
                <a:cs typeface="Arial" panose="020B0604020202020204" pitchFamily="34" charset="0"/>
              </a:rPr>
              <a:t> </a:t>
            </a:r>
          </a:p>
          <a:p>
            <a:r>
              <a:rPr lang="en-GB" sz="900">
                <a:solidFill>
                  <a:srgbClr val="000000"/>
                </a:solidFill>
                <a:latin typeface="Arial" panose="020B0604020202020204" pitchFamily="34" charset="0"/>
                <a:ea typeface="MS Mincho" panose="02020609040205080304" pitchFamily="49" charset="-128"/>
                <a:cs typeface="Arial" panose="020B0604020202020204" pitchFamily="34" charset="0"/>
              </a:rPr>
              <a:t>For some services, such as recruitment or prevention of absence due to sickness, employers will be able to choose other providers besides NAV. This could mean that companies have the same expectations for services, regardless of whether the provider is public or private. Good services that meet the employer’s needs will probably be important if NAV is to be a preferred partner for employers in the years to come.</a:t>
            </a:r>
          </a:p>
          <a:p>
            <a:endParaRPr lang="nb-NO" sz="90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p>
            <a:r>
              <a:rPr lang="en-GB" sz="900">
                <a:solidFill>
                  <a:srgbClr val="000000"/>
                </a:solidFill>
                <a:latin typeface="Arial" panose="020B0604020202020204" pitchFamily="34" charset="0"/>
                <a:ea typeface="MS Mincho" panose="02020609040205080304" pitchFamily="49" charset="-128"/>
                <a:cs typeface="Arial" panose="020B0604020202020204" pitchFamily="34" charset="0"/>
              </a:rPr>
              <a:t>In a restructuring labour market, we believe that employers increasingly will expect NAV to offer advice on future skills needs, </a:t>
            </a:r>
            <a:r>
              <a:rPr lang="en-GB" sz="900">
                <a:latin typeface="Arial" panose="020B0604020202020204" pitchFamily="34" charset="0"/>
                <a:ea typeface="MS Mincho" panose="02020609040205080304" pitchFamily="49" charset="-128"/>
                <a:cs typeface="Arial" panose="020B0604020202020204" pitchFamily="34" charset="0"/>
              </a:rPr>
              <a:t>similar to how we also should advice citizens.</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2406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1B4BBF-70B9-8047-B02F-2484F1EA6A40}" type="slidenum">
              <a:rPr lang="nb-NO" smtClean="0"/>
              <a:t>32</a:t>
            </a:fld>
            <a:endParaRPr lang="nb-NO"/>
          </a:p>
        </p:txBody>
      </p:sp>
    </p:spTree>
    <p:extLst>
      <p:ext uri="{BB962C8B-B14F-4D97-AF65-F5344CB8AC3E}">
        <p14:creationId xmlns:p14="http://schemas.microsoft.com/office/powerpoint/2010/main" val="3436441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800" b="1">
                <a:latin typeface="Arial" panose="020B0604020202020204" pitchFamily="34" charset="0"/>
                <a:ea typeface="MS Mincho" panose="02020609040205080304" pitchFamily="49" charset="-128"/>
                <a:cs typeface="Arial" panose="020B0604020202020204" pitchFamily="34" charset="0"/>
              </a:rPr>
              <a:t>Digitalisation and artificial intelligence provide great opportunities</a:t>
            </a:r>
          </a:p>
          <a:p>
            <a:r>
              <a:rPr lang="en-GB" sz="800">
                <a:latin typeface="Arial" panose="020B0604020202020204" pitchFamily="34" charset="0"/>
                <a:ea typeface="MS Mincho" panose="02020609040205080304" pitchFamily="49" charset="-128"/>
                <a:cs typeface="Arial" panose="020B0604020202020204" pitchFamily="34" charset="0"/>
              </a:rPr>
              <a:t>Society is increasingly defined by how data is produced, collected, analysed and applied in services and production. This development is being fuelled by cheaper and more flexible computing power, greater and easier access to data, and rapid developments in services based on advanced algorithms and artificial intelligence.</a:t>
            </a:r>
          </a:p>
          <a:p>
            <a:r>
              <a:rPr lang="en-GB" sz="800">
                <a:latin typeface="Arial" panose="020B0604020202020204" pitchFamily="34" charset="0"/>
                <a:ea typeface="MS Mincho" panose="02020609040205080304" pitchFamily="49" charset="-128"/>
                <a:cs typeface="Arial" panose="020B0604020202020204" pitchFamily="34" charset="0"/>
              </a:rPr>
              <a:t> </a:t>
            </a:r>
          </a:p>
          <a:p>
            <a:r>
              <a:rPr lang="en-GB" sz="800">
                <a:latin typeface="Arial" panose="020B0604020202020204" pitchFamily="34" charset="0"/>
                <a:ea typeface="MS Mincho" panose="02020609040205080304" pitchFamily="49" charset="-128"/>
                <a:cs typeface="Arial" panose="020B0604020202020204" pitchFamily="34" charset="0"/>
              </a:rPr>
              <a:t>We are preparing for a gear change with artificial intelligence, with models that are more widely applicable and that require fewer adjustments and customisation to be applied to a wide range of new areas. We are also expecting to see in-person and digital meetings converge, with the help of technologies such as virtual/augmented reality (VR/AR) and the metaverse.</a:t>
            </a:r>
          </a:p>
          <a:p>
            <a:r>
              <a:rPr lang="en-GB" sz="800">
                <a:latin typeface="Arial" panose="020B0604020202020204" pitchFamily="34" charset="0"/>
                <a:ea typeface="MS Mincho" panose="02020609040205080304" pitchFamily="49" charset="-128"/>
                <a:cs typeface="Arial" panose="020B0604020202020204" pitchFamily="34" charset="0"/>
              </a:rPr>
              <a:t> </a:t>
            </a:r>
          </a:p>
          <a:p>
            <a:r>
              <a:rPr lang="en-GB" sz="800">
                <a:latin typeface="Arial" panose="020B0604020202020204" pitchFamily="34" charset="0"/>
                <a:ea typeface="MS Mincho" panose="02020609040205080304" pitchFamily="49" charset="-128"/>
                <a:cs typeface="Arial" panose="020B0604020202020204" pitchFamily="34" charset="0"/>
              </a:rPr>
              <a:t>Technological advancements provide NAV with ample opportunity to improve on current processes and make them more efficient, as well as to develop new business models. In order to take advantages that these new technologies offer, NAV must evolve across all its activities: Service offerings, meetings with users, regulations, organisation, interaction with others, processes, culture and competence. The biggest opportunities are associated with:</a:t>
            </a:r>
          </a:p>
          <a:p>
            <a:pPr marL="342900" lvl="0" indent="-342900">
              <a:lnSpc>
                <a:spcPct val="115000"/>
              </a:lnSpc>
              <a:buFont typeface="Symbol" panose="05050102010706020507" pitchFamily="18" charset="2"/>
              <a:buChar char=""/>
            </a:pPr>
            <a:r>
              <a:rPr lang="en-GB" sz="800">
                <a:latin typeface="Arial" panose="020B0604020202020204" pitchFamily="34" charset="0"/>
                <a:ea typeface="Calibri" panose="020F0502020204030204" pitchFamily="34" charset="0"/>
                <a:cs typeface="Arial" panose="020B0604020202020204" pitchFamily="34" charset="0"/>
              </a:rPr>
              <a:t>Digitalisation of communication with users: NAV has considerable potential for digitalising more of its communication and follow-up with users. With a blurring of the distinction between the physical and the digital, hybrid solutions may become more common, i.e. a combination of automated services and personal contact through the amalgamation of digital and in-person interaction with users.</a:t>
            </a:r>
          </a:p>
          <a:p>
            <a:pPr marL="342900" lvl="0" indent="-342900">
              <a:lnSpc>
                <a:spcPct val="115000"/>
              </a:lnSpc>
              <a:buFont typeface="Symbol" panose="05050102010706020507" pitchFamily="18" charset="2"/>
              <a:buChar char=""/>
            </a:pPr>
            <a:r>
              <a:rPr lang="en-GB" sz="800">
                <a:latin typeface="Arial" panose="020B0604020202020204" pitchFamily="34" charset="0"/>
                <a:ea typeface="Calibri" panose="020F0502020204030204" pitchFamily="34" charset="0"/>
                <a:cs typeface="Arial" panose="020B0604020202020204" pitchFamily="34" charset="0"/>
              </a:rPr>
              <a:t>Digitalisation of administration: In addition to the potential for increased self-service and automation in benefit administration and manual work processes, NAV has the opportunity to develop more proactive services, where users who are entitled to benefits from NAV, will receive these benefits automatically, or receive a recommendation to apply.</a:t>
            </a:r>
          </a:p>
          <a:p>
            <a:pPr marL="342900" lvl="0" indent="-342900">
              <a:lnSpc>
                <a:spcPct val="115000"/>
              </a:lnSpc>
              <a:buFont typeface="Symbol" panose="05050102010706020507" pitchFamily="18" charset="2"/>
              <a:buChar char=""/>
            </a:pPr>
            <a:r>
              <a:rPr lang="en-GB" sz="800">
                <a:latin typeface="Arial" panose="020B0604020202020204" pitchFamily="34" charset="0"/>
                <a:ea typeface="Calibri" panose="020F0502020204030204" pitchFamily="34" charset="0"/>
                <a:cs typeface="Arial" panose="020B0604020202020204" pitchFamily="34" charset="0"/>
              </a:rPr>
              <a:t>Cohesive and customised services: More use and sharing of data could meet user expectations for more cohesive services and services customised to the individual's needs.</a:t>
            </a:r>
          </a:p>
          <a:p>
            <a:pPr marL="342900" lvl="0" indent="-342900">
              <a:lnSpc>
                <a:spcPct val="115000"/>
              </a:lnSpc>
              <a:buFont typeface="Symbol" panose="05050102010706020507" pitchFamily="18" charset="2"/>
              <a:buChar char=""/>
            </a:pPr>
            <a:r>
              <a:rPr lang="en-GB" sz="800">
                <a:latin typeface="Arial" panose="020B0604020202020204" pitchFamily="34" charset="0"/>
                <a:ea typeface="Calibri" panose="020F0502020204030204" pitchFamily="34" charset="0"/>
                <a:cs typeface="Arial" panose="020B0604020202020204" pitchFamily="34" charset="0"/>
              </a:rPr>
              <a:t>Artificial intelligence as decision support: New opportunities in artificial intelligence mean this technology could be used to provide guidance and support for NAV’s users, as well as to counsellors and case workers. For example, counsellors can get recommendations concerning which users to prioritise for follow-up (so-called profiling), or job seekers can get recommendations about which competence-enhancing measures are most likely to increase their chances in the labour market.</a:t>
            </a:r>
          </a:p>
          <a:p>
            <a:pPr marL="342900" lvl="0" indent="-342900">
              <a:lnSpc>
                <a:spcPct val="115000"/>
              </a:lnSpc>
              <a:spcAft>
                <a:spcPts val="1000"/>
              </a:spcAft>
              <a:buFont typeface="Symbol" panose="05050102010706020507" pitchFamily="18" charset="2"/>
              <a:buChar char=""/>
            </a:pPr>
            <a:r>
              <a:rPr lang="en-GB" sz="800">
                <a:latin typeface="Arial" panose="020B0604020202020204" pitchFamily="34" charset="0"/>
                <a:ea typeface="Calibri" panose="020F0502020204030204" pitchFamily="34" charset="0"/>
                <a:cs typeface="Arial" panose="020B0604020202020204" pitchFamily="34" charset="0"/>
              </a:rPr>
              <a:t>Platform provider: NAV could provide platforms that allow other actors to develop and offer services to various user groups. The more participants, the greater the networking effects of such platforms.</a:t>
            </a:r>
          </a:p>
          <a:p>
            <a:r>
              <a:rPr lang="en-GB" sz="800">
                <a:latin typeface="Arial" panose="020B0604020202020204" pitchFamily="34" charset="0"/>
                <a:ea typeface="MS Mincho" panose="02020609040205080304" pitchFamily="49" charset="-128"/>
                <a:cs typeface="Arial" panose="020B0604020202020204" pitchFamily="34" charset="0"/>
              </a:rPr>
              <a:t>Which opportunities NAV can and should pursue must be reconciled with data protection regulations, laws, ethics and social acceptance. Awareness of these issues is on the rise, and EU policy (and thereby Norwegian policy) in fields like artificial intelligence and data sharing are more restrictive and responsible than what we see in the US and China. In its role as a key player in the welfare area, NAV’s focus will be an ethical and responsible approach to the use of data-driven services with broad support in the population.</a:t>
            </a:r>
          </a:p>
          <a:p>
            <a:r>
              <a:rPr lang="en-GB" sz="800">
                <a:latin typeface="Arial" panose="020B0604020202020204" pitchFamily="34" charset="0"/>
                <a:ea typeface="MS Mincho" panose="02020609040205080304" pitchFamily="49" charset="-128"/>
                <a:cs typeface="Arial" panose="020B0604020202020204" pitchFamily="34" charset="0"/>
              </a:rPr>
              <a:t> </a:t>
            </a:r>
          </a:p>
          <a:p>
            <a:r>
              <a:rPr lang="en-GB" sz="800">
                <a:latin typeface="Arial" panose="020B0604020202020204" pitchFamily="34" charset="0"/>
                <a:ea typeface="MS Mincho" panose="02020609040205080304" pitchFamily="49" charset="-128"/>
                <a:cs typeface="Arial" panose="020B0604020202020204" pitchFamily="34" charset="0"/>
              </a:rPr>
              <a:t>There will also be other challenges that may impede or delay digitalisation efforts. Competence demands in ICT and legislative development are vast and may be difficult to meet.  Also, there are no guarantees that technological advancements come as quickly as expected, or in the areas predicted. New technologies can have unintended effects and may give rise to new vulnerabilities and security issues that could increase threats against NAV.</a:t>
            </a:r>
          </a:p>
        </p:txBody>
      </p:sp>
      <p:sp>
        <p:nvSpPr>
          <p:cNvPr id="4" name="Plassholder for lysbildenummer 3"/>
          <p:cNvSpPr>
            <a:spLocks noGrp="1"/>
          </p:cNvSpPr>
          <p:nvPr>
            <p:ph type="sldNum" sz="quarter" idx="10"/>
          </p:nvPr>
        </p:nvSpPr>
        <p:spPr/>
        <p:txBody>
          <a:bodyPr/>
          <a:lstStyle/>
          <a:p>
            <a:fld id="{CC095B44-202A-4978-9C5A-42D88216F05F}" type="slidenum">
              <a:rPr lang="nb-NO" smtClean="0"/>
              <a:t>33</a:t>
            </a:fld>
            <a:endParaRPr lang="nb-NO"/>
          </a:p>
        </p:txBody>
      </p:sp>
    </p:spTree>
    <p:extLst>
      <p:ext uri="{BB962C8B-B14F-4D97-AF65-F5344CB8AC3E}">
        <p14:creationId xmlns:p14="http://schemas.microsoft.com/office/powerpoint/2010/main" val="41807378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a:latin typeface="Arial" panose="020B0604020202020204" pitchFamily="34" charset="0"/>
                <a:ea typeface="MS Mincho" panose="02020609040205080304" pitchFamily="49" charset="-128"/>
                <a:cs typeface="Arial" panose="020B0604020202020204" pitchFamily="34" charset="0"/>
              </a:rPr>
              <a:t>One pervasive trend is that the world is increasingly defined by how data is produced, collected, analysed and applied in services and production. This development is expected to continue at the same rate or faster – fuelled by cheaper and more flexible computing power, greater and easier access to data, and rapid developments in services based on advanced algorithms and artificial intelligence.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900" kern="1200" noProof="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noProof="0">
                <a:solidFill>
                  <a:schemeClr val="tx1"/>
                </a:solidFill>
                <a:latin typeface="Arial" panose="020B0604020202020204" pitchFamily="34" charset="0"/>
                <a:ea typeface="+mn-ea"/>
                <a:cs typeface="Arial" panose="020B0604020202020204" pitchFamily="34" charset="0"/>
              </a:rPr>
              <a:t>At least three concurrent and mutually reinforcing factors are expected to drive this development in the years to come.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noProof="0">
                <a:solidFill>
                  <a:schemeClr val="tx1"/>
                </a:solidFill>
                <a:latin typeface="Arial" panose="020B0604020202020204" pitchFamily="34" charset="0"/>
                <a:ea typeface="+mn-ea"/>
                <a:cs typeface="Arial" panose="020B0604020202020204" pitchFamily="34" charset="0"/>
              </a:rPr>
              <a:t>Cheaper and more flexible computing power: Cloud services already make it possible for small start-ups to have access to the same computing power as large companies. NAV and other public sector organisations are now also taking their first steps into the cloud. And while it so far may be an oddity, you may now purchase computing power from quantum computers from major cloud service providers. When this technology matures, we may see a completely different level of performance and power.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noProof="0">
                <a:solidFill>
                  <a:schemeClr val="tx1"/>
                </a:solidFill>
                <a:latin typeface="Arial" panose="020B0604020202020204" pitchFamily="34" charset="0"/>
                <a:ea typeface="+mn-ea"/>
                <a:cs typeface="Arial" panose="020B0604020202020204" pitchFamily="34" charset="0"/>
              </a:rPr>
              <a:t>Greater and easier access to data: we currently use technology more than ever before, and we generate more data than ever before. No reason to believe this will slow down: with 5G and later 6G, more and more objects may go online – sensors from anything from cars and bikes, to power plants and warehouse trolleys – everything is online and generating data, which may be used to develop new goods and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noProof="0">
                <a:solidFill>
                  <a:schemeClr val="tx1"/>
                </a:solidFill>
                <a:latin typeface="Arial" panose="020B0604020202020204" pitchFamily="34" charset="0"/>
                <a:ea typeface="+mn-ea"/>
                <a:cs typeface="Arial" panose="020B0604020202020204" pitchFamily="34" charset="0"/>
              </a:rPr>
              <a:t>And while everything gains a digital data shadow, we see that new tools/techniques for exploiting this data are becoming more common or are implemented in new areas – perhaps we can make a digital twin of our car, which can be used for testing and development? Perhaps artificial intelligence, in its broadest sense, can be used to create personal advice and recommendations for you or even drive you home late at night? (Forgot your key? Don’t despair – the door will open based on image recognition.)</a:t>
            </a:r>
          </a:p>
        </p:txBody>
      </p:sp>
      <p:sp>
        <p:nvSpPr>
          <p:cNvPr id="4" name="Slide Number Placeholder 3"/>
          <p:cNvSpPr>
            <a:spLocks noGrp="1"/>
          </p:cNvSpPr>
          <p:nvPr>
            <p:ph type="sldNum" sz="quarter" idx="5"/>
          </p:nvPr>
        </p:nvSpPr>
        <p:spPr/>
        <p:txBody>
          <a:bodyPr/>
          <a:lstStyle/>
          <a:p>
            <a:fld id="{071B4BBF-70B9-8047-B02F-2484F1EA6A40}" type="slidenum">
              <a:rPr lang="nb-NO" smtClean="0"/>
              <a:t>34</a:t>
            </a:fld>
            <a:endParaRPr lang="nb-NO"/>
          </a:p>
        </p:txBody>
      </p:sp>
    </p:spTree>
    <p:extLst>
      <p:ext uri="{BB962C8B-B14F-4D97-AF65-F5344CB8AC3E}">
        <p14:creationId xmlns:p14="http://schemas.microsoft.com/office/powerpoint/2010/main" val="3706523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b="0" noProof="0">
                <a:solidFill>
                  <a:schemeClr val="tx1"/>
                </a:solidFill>
                <a:latin typeface="+mn-lt"/>
                <a:ea typeface="+mn-ea"/>
                <a:cs typeface="+mn-cs"/>
              </a:rPr>
              <a:t>Some new developmental characteristics from recent years.</a:t>
            </a:r>
          </a:p>
          <a:p>
            <a:pPr marL="171450" indent="-171450">
              <a:buFont typeface="Arial" panose="020B0604020202020204" pitchFamily="34" charset="0"/>
              <a:buChar char="•"/>
            </a:pPr>
            <a:r>
              <a:rPr lang="en-GB" sz="1200" b="0" noProof="0">
                <a:solidFill>
                  <a:schemeClr val="tx1"/>
                </a:solidFill>
                <a:latin typeface="+mn-lt"/>
                <a:ea typeface="+mn-ea"/>
                <a:cs typeface="+mn-cs"/>
              </a:rPr>
              <a:t>Blending of the physical and the digital. Here illustrated by VR goggles. Perhaps not what we believe will be the norm for NAV, but we believe there may be more hybrid solutions, with a blend of digital solutions and in-person contact. The objective is to make digital solutions feel more like solutions where there is in-person contact.</a:t>
            </a:r>
          </a:p>
          <a:p>
            <a:pPr marL="171450" indent="-171450">
              <a:buFont typeface="Arial" panose="020B0604020202020204" pitchFamily="34" charset="0"/>
              <a:buChar char="•"/>
            </a:pPr>
            <a:r>
              <a:rPr lang="en-GB" sz="1200" b="0" noProof="0">
                <a:solidFill>
                  <a:schemeClr val="tx1"/>
                </a:solidFill>
                <a:latin typeface="+mn-lt"/>
                <a:ea typeface="+mn-ea"/>
                <a:cs typeface="+mn-cs"/>
              </a:rPr>
              <a:t>In addition, we believe artificial intelligence has matured as a technology. We have said “becoming more like the combustion engine”, by this we only meant that it will be more applicable and easier to implement in new areas without major adjustments. One example is ChatGPT. With greater applicability, we believe these solutions will increasingly be implemented even by NAV.</a:t>
            </a:r>
          </a:p>
          <a:p>
            <a:pPr marL="171450" indent="-171450">
              <a:buFont typeface="Arial" panose="020B0604020202020204" pitchFamily="34" charset="0"/>
              <a:buChar char="•"/>
            </a:pPr>
            <a:r>
              <a:rPr lang="en-GB" b="0" noProof="0"/>
              <a:t>Furthermore, we see that the EU is becoming a leading authority in terms of the regulation of artificial intelligence, data-driven services, etc. Examples include the Digital Services Act, the Data Act and the AI Act, which seek to ensure that these new technologies can be implemented in an ethical and appropriate way. That is good, because for NAV, who are so dependent on trust, it is especially important to have an ethical and appropriate approach to the use of data. At the same time, the requirements and guidelines are also likely to pose some challenges.</a:t>
            </a:r>
          </a:p>
        </p:txBody>
      </p:sp>
      <p:sp>
        <p:nvSpPr>
          <p:cNvPr id="4" name="Plassholder for lysbildenummer 3"/>
          <p:cNvSpPr>
            <a:spLocks noGrp="1"/>
          </p:cNvSpPr>
          <p:nvPr>
            <p:ph type="sldNum" sz="quarter" idx="5"/>
          </p:nvPr>
        </p:nvSpPr>
        <p:spPr/>
        <p:txBody>
          <a:bodyPr/>
          <a:lstStyle/>
          <a:p>
            <a:fld id="{071B4BBF-70B9-8047-B02F-2484F1EA6A40}" type="slidenum">
              <a:rPr lang="nb-NO" smtClean="0"/>
              <a:t>35</a:t>
            </a:fld>
            <a:endParaRPr lang="nb-NO"/>
          </a:p>
        </p:txBody>
      </p:sp>
    </p:spTree>
    <p:extLst>
      <p:ext uri="{BB962C8B-B14F-4D97-AF65-F5344CB8AC3E}">
        <p14:creationId xmlns:p14="http://schemas.microsoft.com/office/powerpoint/2010/main" val="3851529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a:latin typeface="Arial" panose="020B0604020202020204" pitchFamily="34" charset="0"/>
                <a:cs typeface="Arial" panose="020B0604020202020204" pitchFamily="34" charset="0"/>
              </a:rPr>
              <a:t>More specifically for Nav, this means we will see increasing digitalisation of both interaction with users and administration. For interaction with users, we believe we will see more hybrid solutions. This does not necessarily entail VR goggles, as shown here, but a blend of in-person and digital solutions. Exactly how this will look, is not yet clear. In its simplest form, it will be a blend of automated solutions and contact with a case worker. But it could also entail digital solutions, new forms of video meetings, which resemble physical meetings more.</a:t>
            </a:r>
          </a:p>
          <a:p>
            <a:endParaRPr lang="nb-NO" sz="800">
              <a:latin typeface="Arial" panose="020B0604020202020204" pitchFamily="34" charset="0"/>
              <a:cs typeface="Arial" panose="020B0604020202020204" pitchFamily="34" charset="0"/>
            </a:endParaRPr>
          </a:p>
          <a:p>
            <a:r>
              <a:rPr lang="en-GB" sz="800">
                <a:latin typeface="Arial" panose="020B0604020202020204" pitchFamily="34" charset="0"/>
                <a:ea typeface="Calibri" panose="020F0502020204030204" pitchFamily="34" charset="0"/>
                <a:cs typeface="Arial" panose="020B0604020202020204" pitchFamily="34" charset="0"/>
              </a:rPr>
              <a:t>In administration, we will see solutions that meet user expectations for continuous services customised to the individual user’s needs. This will require data sharing across sectors, and for us </a:t>
            </a:r>
            <a:r>
              <a:rPr lang="en-GB" sz="800" err="1">
                <a:latin typeface="Arial" panose="020B0604020202020204" pitchFamily="34" charset="0"/>
                <a:ea typeface="Calibri" panose="020F0502020204030204" pitchFamily="34" charset="0"/>
                <a:cs typeface="Arial" panose="020B0604020202020204" pitchFamily="34" charset="0"/>
              </a:rPr>
              <a:t>ot</a:t>
            </a:r>
            <a:r>
              <a:rPr lang="en-GB" sz="800">
                <a:latin typeface="Arial" panose="020B0604020202020204" pitchFamily="34" charset="0"/>
                <a:ea typeface="Calibri" panose="020F0502020204030204" pitchFamily="34" charset="0"/>
                <a:cs typeface="Arial" panose="020B0604020202020204" pitchFamily="34" charset="0"/>
              </a:rPr>
              <a:t> use data to customise the services to each individual user. In addition, we believe decision support will become more important –that is for services to give advice both to users and to employees, e.g. for whom to prioritise for follow-up, which measures are best suited for increasing the chances of finding employment, etc.</a:t>
            </a:r>
          </a:p>
          <a:p>
            <a:r>
              <a:rPr lang="en-GB" sz="800">
                <a:latin typeface="Arial" panose="020B0604020202020204" pitchFamily="34" charset="0"/>
                <a:cs typeface="Arial" panose="020B0604020202020204" pitchFamily="34" charset="0"/>
              </a:rPr>
              <a:t>Artificial intelligence will probably not make important decisions on its own, but instead act as a kind of personal assistant, both for users and NAV employees. This could be achieved through solutions for decision support.</a:t>
            </a:r>
          </a:p>
          <a:p>
            <a:endParaRPr lang="nb-NO" sz="8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a:latin typeface="Arial" panose="020B0604020202020204" pitchFamily="34" charset="0"/>
                <a:ea typeface="MS Mincho" panose="02020609040205080304" pitchFamily="49" charset="-128"/>
                <a:cs typeface="Arial" panose="020B0604020202020204" pitchFamily="34" charset="0"/>
              </a:rPr>
              <a:t>Which opportunities NAV can and should pursue, both in terms of data use and sharing, and artificial intelligence, must be adjusted to ensure compliance with laws and regulations, as well as ethics and social norms. Awareness of these issues will presumably increase, and EU policy in the area, based on a more restrictive approach than what we are seeing from the United States and China, will probably also influence Norwegian policy. In its role as a key player in the welfare area, NAV’s focus will be an ethical and responsible approach to the use of data-driven services with broad support in the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800">
              <a:effectLst/>
              <a:latin typeface="Arial" panose="020B060402020202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a:latin typeface="Arial" panose="020B0604020202020204" pitchFamily="34" charset="0"/>
                <a:ea typeface="MS Mincho" panose="02020609040205080304" pitchFamily="49" charset="-128"/>
                <a:cs typeface="Arial" panose="020B0604020202020204" pitchFamily="34" charset="0"/>
              </a:rPr>
              <a:t>New technology also entails vulnerabilities and security risks, and the risk of politically and financially motivated cyberattacks is expected to increase, even for NAV. This includes risk of social security fraud based on advanced technology.</a:t>
            </a:r>
          </a:p>
          <a:p>
            <a:r>
              <a:rPr lang="en-GB" sz="800">
                <a:latin typeface="Arial" panose="020B0604020202020204" pitchFamily="34" charset="0"/>
                <a:cs typeface="Arial" panose="020B0604020202020204" pitchFamily="34" charset="0"/>
              </a:rPr>
              <a:t>The World Economic Forum points to cybercrime as a major threat to organisations in the years to come.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0200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900">
                <a:latin typeface="Arial" panose="020B0604020202020204" pitchFamily="34" charset="0"/>
                <a:ea typeface="MS Mincho" panose="02020609040205080304" pitchFamily="49" charset="-128"/>
              </a:rPr>
              <a:t>There will be some challenges that may impede or delay digitalisation efforts.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latin typeface="Arial" panose="020B0604020202020204" pitchFamily="34" charset="0"/>
                <a:ea typeface="MS Mincho" panose="02020609040205080304" pitchFamily="49" charset="-128"/>
                <a:cs typeface="Arial" panose="020B0604020202020204" pitchFamily="34" charset="0"/>
              </a:rPr>
              <a:t>Competence demands in ICT and legislative development are vast and may be difficult to meet. 4 out of 5 public enterprises report that they have struggled to recruit the necessary ICT competence in the past year. The most severe shortage is for IT developers, according to NAV’s business survey. There is also a shortage of expertise at the intersection of law and IT.</a:t>
            </a:r>
          </a:p>
          <a:p>
            <a:pPr marL="285750" indent="-285750">
              <a:buFont typeface="Arial" panose="020B0604020202020204" pitchFamily="34" charset="0"/>
              <a:buChar char="•"/>
            </a:pPr>
            <a:r>
              <a:rPr lang="en-GB" sz="900">
                <a:latin typeface="Arial" panose="020B0604020202020204" pitchFamily="34" charset="0"/>
                <a:ea typeface="MS Mincho" panose="02020609040205080304" pitchFamily="49" charset="-128"/>
              </a:rPr>
              <a:t>Also, there are no guarantees that technological advancements come as quickly as expected, or within the areas predicted. New technologies can have unintended effects and may give rise to new vulnerabilities and security issues that could increase threats against NAV.</a:t>
            </a:r>
          </a:p>
          <a:p>
            <a:pPr marL="171450" lvl="0" indent="-171450">
              <a:buFont typeface="Arial" panose="020B0604020202020204" pitchFamily="34" charset="0"/>
              <a:buChar char="•"/>
            </a:pPr>
            <a:r>
              <a:rPr lang="en-GB" sz="900">
                <a:latin typeface="Arial" panose="020B0604020202020204" pitchFamily="34" charset="0"/>
                <a:cs typeface="Arial" panose="020B0604020202020204" pitchFamily="34" charset="0"/>
              </a:rPr>
              <a:t>Framework conditions: There is, among other things, a shortage of good financing models for continuous services and flexible development, and it is difficult to effect necessary regulatory change to facilitate for increased automation and better continuous services.</a:t>
            </a:r>
          </a:p>
          <a:p>
            <a:endParaRPr lang="nb-NO"/>
          </a:p>
        </p:txBody>
      </p:sp>
      <p:sp>
        <p:nvSpPr>
          <p:cNvPr id="4" name="Plassholder for lysbildenummer 3"/>
          <p:cNvSpPr>
            <a:spLocks noGrp="1"/>
          </p:cNvSpPr>
          <p:nvPr>
            <p:ph type="sldNum" sz="quarter" idx="5"/>
          </p:nvPr>
        </p:nvSpPr>
        <p:spPr/>
        <p:txBody>
          <a:bodyPr/>
          <a:lstStyle/>
          <a:p>
            <a:fld id="{071B4BBF-70B9-8047-B02F-2484F1EA6A40}" type="slidenum">
              <a:rPr lang="nb-NO" smtClean="0"/>
              <a:t>37</a:t>
            </a:fld>
            <a:endParaRPr lang="nb-NO"/>
          </a:p>
        </p:txBody>
      </p:sp>
    </p:spTree>
    <p:extLst>
      <p:ext uri="{BB962C8B-B14F-4D97-AF65-F5344CB8AC3E}">
        <p14:creationId xmlns:p14="http://schemas.microsoft.com/office/powerpoint/2010/main" val="38333241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1B4BBF-70B9-8047-B02F-2484F1EA6A40}" type="slidenum">
              <a:rPr lang="nb-NO" smtClean="0"/>
              <a:t>38</a:t>
            </a:fld>
            <a:endParaRPr lang="nb-NO"/>
          </a:p>
        </p:txBody>
      </p:sp>
    </p:spTree>
    <p:extLst>
      <p:ext uri="{BB962C8B-B14F-4D97-AF65-F5344CB8AC3E}">
        <p14:creationId xmlns:p14="http://schemas.microsoft.com/office/powerpoint/2010/main" val="6058025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a:latin typeface="Arial" panose="020B0604020202020204" pitchFamily="34" charset="0"/>
                <a:ea typeface="MS Mincho" panose="02020609040205080304" pitchFamily="49" charset="-128"/>
                <a:cs typeface="Arial" panose="020B0604020202020204" pitchFamily="34" charset="0"/>
              </a:rPr>
              <a:t>Young adults and refugees most vulnerable – development uncertain going forward</a:t>
            </a:r>
          </a:p>
          <a:p>
            <a:r>
              <a:rPr lang="en-GB" sz="800">
                <a:latin typeface="Arial" panose="020B0604020202020204" pitchFamily="34" charset="0"/>
                <a:ea typeface="MS Mincho" panose="02020609040205080304" pitchFamily="49" charset="-128"/>
                <a:cs typeface="Arial" panose="020B0604020202020204" pitchFamily="34" charset="0"/>
              </a:rPr>
              <a:t>In the past ten years, we have seen the standard of living increase, where all income groups have experienced increased real income, even though this increase has been weak in recent years. A lot has changed in the past year, and in 2022, price inflation, especially in terms of electricity, food and fuel, has led to a significant increase in net expenses for households. Interest rates have also increased, which has led to increased housing costs for those who own their own home. It is uncertain whether increased inflation and high interest rates are going to continue. This will depend on how things go internationally, as well as on the labour market.</a:t>
            </a:r>
          </a:p>
          <a:p>
            <a:r>
              <a:rPr lang="en-GB" sz="800">
                <a:latin typeface="Arial" panose="020B0604020202020204" pitchFamily="34" charset="0"/>
                <a:ea typeface="MS Mincho" panose="02020609040205080304" pitchFamily="49" charset="-128"/>
                <a:cs typeface="Arial" panose="020B0604020202020204" pitchFamily="34" charset="0"/>
              </a:rPr>
              <a:t> </a:t>
            </a:r>
          </a:p>
          <a:p>
            <a:r>
              <a:rPr lang="en-GB" sz="800">
                <a:latin typeface="Arial" panose="020B0604020202020204" pitchFamily="34" charset="0"/>
                <a:ea typeface="MS Mincho" panose="02020609040205080304" pitchFamily="49" charset="-128"/>
                <a:cs typeface="Arial" panose="020B0604020202020204" pitchFamily="34" charset="0"/>
              </a:rPr>
              <a:t>The share of the population earning a persistent low income according to the EU-60 scale decreased in the last year we have data for (2021), and for most age groups, the trend is stable. The share earning a persistent low income is lower among older age groups, compared to the population average, and it is the young adult age group (18–34) that is the most at risk of low incomes. People with an immigrant background or people receiving benefits from NAV are over-represented in the low-income group. In recent years, the low-income share has been stable among people with an immigrant background. The low-income share is highest among immigrants from countries where a lot of refugees come from, and this share will decrease as the period of residence in Norway increases.</a:t>
            </a:r>
          </a:p>
          <a:p>
            <a:r>
              <a:rPr lang="en-GB" sz="800">
                <a:latin typeface="Arial" panose="020B0604020202020204" pitchFamily="34" charset="0"/>
                <a:ea typeface="MS Mincho" panose="02020609040205080304" pitchFamily="49" charset="-128"/>
                <a:cs typeface="Arial" panose="020B0604020202020204" pitchFamily="34" charset="0"/>
              </a:rPr>
              <a:t> </a:t>
            </a:r>
          </a:p>
          <a:p>
            <a:r>
              <a:rPr lang="en-GB" sz="800">
                <a:latin typeface="Arial" panose="020B0604020202020204" pitchFamily="34" charset="0"/>
                <a:ea typeface="MS Mincho" panose="02020609040205080304" pitchFamily="49" charset="-128"/>
                <a:cs typeface="Arial" panose="020B0604020202020204" pitchFamily="34" charset="0"/>
              </a:rPr>
              <a:t>Among households where at least one member has a stable connection to the labour market, the share of low-income households has been low and stable in recent years. Among households where the primary earner receives benefits from NAV, the share of low-income households is high for most benefit recipients overall, except among retirement pension recipients. Among disability benefit recipients, the share of low-income households had doubled in the past ten years. Among those who receive minimum pensions, either as retirement pension or </a:t>
            </a:r>
            <a:r>
              <a:rPr lang="en-GB" sz="800" err="1">
                <a:latin typeface="Arial" panose="020B0604020202020204" pitchFamily="34" charset="0"/>
                <a:ea typeface="MS Mincho" panose="02020609040205080304" pitchFamily="49" charset="-128"/>
                <a:cs typeface="Arial" panose="020B0604020202020204" pitchFamily="34" charset="0"/>
              </a:rPr>
              <a:t>disbility</a:t>
            </a:r>
            <a:r>
              <a:rPr lang="en-GB" sz="800">
                <a:latin typeface="Arial" panose="020B0604020202020204" pitchFamily="34" charset="0"/>
                <a:ea typeface="MS Mincho" panose="02020609040205080304" pitchFamily="49" charset="-128"/>
                <a:cs typeface="Arial" panose="020B0604020202020204" pitchFamily="34" charset="0"/>
              </a:rPr>
              <a:t> benefit, 7–8 out of 10 report low incomes.</a:t>
            </a:r>
          </a:p>
          <a:p>
            <a:r>
              <a:rPr lang="en-GB" sz="800">
                <a:latin typeface="Arial" panose="020B0604020202020204" pitchFamily="34" charset="0"/>
                <a:ea typeface="MS Mincho" panose="02020609040205080304" pitchFamily="49" charset="-128"/>
                <a:cs typeface="Arial" panose="020B0604020202020204" pitchFamily="34" charset="0"/>
              </a:rPr>
              <a:t> </a:t>
            </a:r>
          </a:p>
          <a:p>
            <a:r>
              <a:rPr lang="en-GB" sz="800">
                <a:latin typeface="Arial" panose="020B0604020202020204" pitchFamily="34" charset="0"/>
                <a:ea typeface="MS Mincho" panose="02020609040205080304" pitchFamily="49" charset="-128"/>
                <a:cs typeface="Arial" panose="020B0604020202020204" pitchFamily="34" charset="0"/>
              </a:rPr>
              <a:t>The survey on living conditions shows that persons in the low-income group more often report a lack of economic and social goods compared to the rest of the populations. In 2021, 30 percent of those in the low-income group reported that they lacked access to a private car, and 23 percent reported that they could not afford to replace worn-out furniture. Among social goods reported by the low-income group, not being able to afford a one-week holiday was most common. This was reported by approx. one of four in the low-income group.</a:t>
            </a:r>
          </a:p>
          <a:p>
            <a:r>
              <a:rPr lang="en-GB" sz="800">
                <a:latin typeface="Arial" panose="020B0604020202020204" pitchFamily="34" charset="0"/>
                <a:ea typeface="MS Mincho" panose="02020609040205080304" pitchFamily="49" charset="-128"/>
                <a:cs typeface="Arial" panose="020B0604020202020204" pitchFamily="34" charset="0"/>
              </a:rPr>
              <a:t> </a:t>
            </a:r>
          </a:p>
          <a:p>
            <a:r>
              <a:rPr lang="en-GB" sz="800">
                <a:latin typeface="Arial" panose="020B0604020202020204" pitchFamily="34" charset="0"/>
                <a:ea typeface="MS Mincho" panose="02020609040205080304" pitchFamily="49" charset="-128"/>
                <a:cs typeface="Arial" panose="020B0604020202020204" pitchFamily="34" charset="0"/>
              </a:rPr>
              <a:t>The share of the population receiving financial assistance decreased from 2018 to 2021, despite unemployment rates periodically being high during the pandemic. This is likely due to the expansion of income-guarantee schemes during this time. The share of recipients of financial assistance among immigrants has decreased in recent years up to the end of 2021, due to a reduction in the number of new refugees in this period. Preliminary figures indicate that the number of recipients of financial assistance increased by 9 percent from 2021 to 2022, as a result of increased costs for households in 2022, as well as an influx of refugees. A sample survey shows that the increase was even greater toward the end of the year.</a:t>
            </a:r>
          </a:p>
          <a:p>
            <a:r>
              <a:rPr lang="en-GB" sz="800">
                <a:latin typeface="Arial" panose="020B0604020202020204" pitchFamily="34" charset="0"/>
                <a:ea typeface="MS Mincho" panose="02020609040205080304" pitchFamily="49" charset="-128"/>
                <a:cs typeface="Arial" panose="020B0604020202020204" pitchFamily="34" charset="0"/>
              </a:rPr>
              <a:t> </a:t>
            </a:r>
          </a:p>
          <a:p>
            <a:r>
              <a:rPr lang="en-GB" sz="800">
                <a:solidFill>
                  <a:srgbClr val="000000"/>
                </a:solidFill>
                <a:latin typeface="Arial" panose="020B0604020202020204" pitchFamily="34" charset="0"/>
                <a:ea typeface="Segoe UI" panose="020B0502040204020203" pitchFamily="34" charset="0"/>
                <a:cs typeface="Arial" panose="020B0604020202020204" pitchFamily="34" charset="0"/>
              </a:rPr>
              <a:t>There is considerable uncertainty associated with how the situation will develop going forward, and it will depend on economic growth, labour market developments, future adjustments of social benefits, and immigration, especially in terms of refugees. We will see the biggest challenges if we get a situation where income inequality increases, in combination with weak economic growth. A continued high influx of refugees and persistent imbalances in the labour market are among those factors that could lead to increased income inequality. Weak growth in the working-age population and risk of continued war and conflict are among the factors that could lead to weak economic growth. A combination of increased income inequality, low general income growth and potentially persistent high price inflation and high interest rates, could lead to added pressure on NAV’s services, such as financial assistance, financial counselling or housing assistance.</a:t>
            </a:r>
          </a:p>
        </p:txBody>
      </p:sp>
      <p:sp>
        <p:nvSpPr>
          <p:cNvPr id="4" name="Slide Number Placeholder 3"/>
          <p:cNvSpPr>
            <a:spLocks noGrp="1"/>
          </p:cNvSpPr>
          <p:nvPr>
            <p:ph type="sldNum" sz="quarter" idx="5"/>
          </p:nvPr>
        </p:nvSpPr>
        <p:spPr/>
        <p:txBody>
          <a:bodyPr/>
          <a:lstStyle/>
          <a:p>
            <a:fld id="{071B4BBF-70B9-8047-B02F-2484F1EA6A40}" type="slidenum">
              <a:rPr lang="nb-NO" smtClean="0"/>
              <a:t>39</a:t>
            </a:fld>
            <a:endParaRPr lang="nb-NO"/>
          </a:p>
        </p:txBody>
      </p:sp>
    </p:spTree>
    <p:extLst>
      <p:ext uri="{BB962C8B-B14F-4D97-AF65-F5344CB8AC3E}">
        <p14:creationId xmlns:p14="http://schemas.microsoft.com/office/powerpoint/2010/main" val="986250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0">
                <a:latin typeface="Arial" panose="020B0604020202020204" pitchFamily="34" charset="0"/>
                <a:cs typeface="Arial" panose="020B0604020202020204" pitchFamily="34" charset="0"/>
              </a:rPr>
              <a:t>The Horizon Scan </a:t>
            </a:r>
            <a:r>
              <a:rPr lang="en-GB" sz="900">
                <a:latin typeface="Arial" panose="020B0604020202020204" pitchFamily="34" charset="0"/>
                <a:cs typeface="Arial" panose="020B0604020202020204" pitchFamily="34" charset="0"/>
              </a:rPr>
              <a:t>is based on a review of research and analyses in various areas of society, to identify the societal trends that may have the biggest impact on NAV in the years to come. In addition, the report explores opportunities and challenges these trends may bring for NAV going forward. Which direction NAV actually will take, is included in the operational strategy, presented in June 2022.</a:t>
            </a:r>
          </a:p>
          <a:p>
            <a:endParaRPr lang="nb-NO" sz="900">
              <a:latin typeface="Arial" panose="020B0604020202020204" pitchFamily="34" charset="0"/>
              <a:cs typeface="Arial" panose="020B0604020202020204" pitchFamily="34" charset="0"/>
            </a:endParaRPr>
          </a:p>
          <a:p>
            <a:r>
              <a:rPr lang="en-GB" sz="900" b="0" i="0">
                <a:solidFill>
                  <a:srgbClr val="000000"/>
                </a:solidFill>
                <a:latin typeface="Arial" panose="020B0604020202020204" pitchFamily="34" charset="0"/>
                <a:cs typeface="Arial" panose="020B0604020202020204" pitchFamily="34" charset="0"/>
              </a:rPr>
              <a:t>The purpose of the Horizon Scan is to contribute to greater accuracy in the implementation of, and future updates to the operational strategy and three-year priorities.</a:t>
            </a:r>
          </a:p>
          <a:p>
            <a:r>
              <a:rPr lang="en-GB" sz="900">
                <a:latin typeface="Arial" panose="020B0604020202020204" pitchFamily="34" charset="0"/>
                <a:cs typeface="Arial" panose="020B0604020202020204" pitchFamily="34" charset="0"/>
              </a:rPr>
              <a:t>The strategy will remain in effect for 10 years, and in addition, strategic priorities have been prepared for the next three years. These will, in turn, affect annual prioritisations in the targets and allocations letter used in the internal governance of NAV and in NAV’s operational budget, to ensure that we steer NAV in the right direction, year by year.</a:t>
            </a:r>
          </a:p>
        </p:txBody>
      </p:sp>
      <p:sp>
        <p:nvSpPr>
          <p:cNvPr id="4" name="Slide Number Placeholder 3"/>
          <p:cNvSpPr>
            <a:spLocks noGrp="1"/>
          </p:cNvSpPr>
          <p:nvPr>
            <p:ph type="sldNum" sz="quarter" idx="5"/>
          </p:nvPr>
        </p:nvSpPr>
        <p:spPr/>
        <p:txBody>
          <a:bodyPr/>
          <a:lstStyle/>
          <a:p>
            <a:fld id="{071B4BBF-70B9-8047-B02F-2484F1EA6A40}" type="slidenum">
              <a:rPr lang="nb-NO" smtClean="0"/>
              <a:t>4</a:t>
            </a:fld>
            <a:endParaRPr lang="nb-NO"/>
          </a:p>
        </p:txBody>
      </p:sp>
    </p:spTree>
    <p:extLst>
      <p:ext uri="{BB962C8B-B14F-4D97-AF65-F5344CB8AC3E}">
        <p14:creationId xmlns:p14="http://schemas.microsoft.com/office/powerpoint/2010/main" val="327509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900">
                <a:latin typeface="Arial" panose="020B0604020202020204" pitchFamily="34" charset="0"/>
                <a:cs typeface="Arial" panose="020B0604020202020204" pitchFamily="34" charset="0"/>
              </a:rPr>
              <a:t>The figure shows development in disposable income for the 20 percent with the highest income (highest quintile, blue line) and the 20 percent with the lowest income in Norway (lowest quintile, red line). The light blue line shows developments for the population overall. The graph shows development up to 2020, which is the last year we have figures for. The figures have been indexed, which means 1986 has been set as 100, and have been adjusted for inflation. The figures used are for after-tax income. The figure therefore shows, effectively, how much disposable income each group has.</a:t>
            </a:r>
          </a:p>
          <a:p>
            <a:endParaRPr lang="nb-NO" sz="900">
              <a:latin typeface="Arial" panose="020B0604020202020204" pitchFamily="34" charset="0"/>
              <a:cs typeface="Arial" panose="020B0604020202020204" pitchFamily="34" charset="0"/>
            </a:endParaRPr>
          </a:p>
          <a:p>
            <a:r>
              <a:rPr lang="en-GB" sz="900">
                <a:latin typeface="Arial" panose="020B0604020202020204" pitchFamily="34" charset="0"/>
                <a:cs typeface="Arial" panose="020B0604020202020204" pitchFamily="34" charset="0"/>
              </a:rPr>
              <a:t>The figure shows that both the high-income group and the low-income group have done better in recent decades. But the increasing gaps between the groups illustrates the growing inequality.</a:t>
            </a:r>
          </a:p>
          <a:p>
            <a:r>
              <a:rPr lang="en-GB" sz="900">
                <a:latin typeface="Arial" panose="020B0604020202020204" pitchFamily="34" charset="0"/>
                <a:cs typeface="Arial" panose="020B0604020202020204" pitchFamily="34" charset="0"/>
              </a:rPr>
              <a:t>The levelling of the graphs since the mid-2010s reflect the reduced economic growth during this period, which also means that income growth has been lower.</a:t>
            </a:r>
          </a:p>
          <a:p>
            <a:endParaRPr lang="nb-NO" sz="900">
              <a:latin typeface="Arial" panose="020B0604020202020204" pitchFamily="34" charset="0"/>
              <a:cs typeface="Arial" panose="020B0604020202020204" pitchFamily="34" charset="0"/>
            </a:endParaRPr>
          </a:p>
          <a:p>
            <a:r>
              <a:rPr lang="en-GB" sz="900">
                <a:latin typeface="Arial" panose="020B0604020202020204" pitchFamily="34" charset="0"/>
                <a:cs typeface="Arial" panose="020B0604020202020204" pitchFamily="34" charset="0"/>
              </a:rPr>
              <a:t>Increased inequality will always be a challenge, but it is less of a challenge as long as most people’s situations improve. We are currently facing the opposite, with high inflation, and many people are struggling to make ends meet. The consequences of increased inequality will therefore be much more serious.</a:t>
            </a:r>
          </a:p>
        </p:txBody>
      </p:sp>
      <p:sp>
        <p:nvSpPr>
          <p:cNvPr id="4" name="Plassholder for lysbildenummer 3"/>
          <p:cNvSpPr>
            <a:spLocks noGrp="1"/>
          </p:cNvSpPr>
          <p:nvPr>
            <p:ph type="sldNum" sz="quarter" idx="5"/>
          </p:nvPr>
        </p:nvSpPr>
        <p:spPr/>
        <p:txBody>
          <a:bodyPr/>
          <a:lstStyle/>
          <a:p>
            <a:fld id="{071B4BBF-70B9-8047-B02F-2484F1EA6A40}" type="slidenum">
              <a:rPr lang="nb-NO" smtClean="0"/>
              <a:t>40</a:t>
            </a:fld>
            <a:endParaRPr lang="nb-NO"/>
          </a:p>
        </p:txBody>
      </p:sp>
    </p:spTree>
    <p:extLst>
      <p:ext uri="{BB962C8B-B14F-4D97-AF65-F5344CB8AC3E}">
        <p14:creationId xmlns:p14="http://schemas.microsoft.com/office/powerpoint/2010/main" val="6568645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700">
                <a:solidFill>
                  <a:schemeClr val="tx1"/>
                </a:solidFill>
                <a:latin typeface="Arial" panose="020B0604020202020204" pitchFamily="34" charset="0"/>
                <a:ea typeface="+mn-ea"/>
                <a:cs typeface="Arial" panose="020B0604020202020204" pitchFamily="34" charset="0"/>
              </a:rPr>
              <a:t>A common measure of development in income inequality is the development in so-called persistent low income. This is also a relatively common measure for the risk of poverty by the EU’s definition. This entails that the household has an income below 60 percent of the Norwegian median income over a three-year period, taking into account the number of children and adults in the household. </a:t>
            </a:r>
          </a:p>
          <a:p>
            <a:pPr marL="171450" lvl="0" indent="-171450">
              <a:buFont typeface="Arial" panose="020B0604020202020204" pitchFamily="34" charset="0"/>
              <a:buChar char="•"/>
            </a:pPr>
            <a:endParaRPr lang="nb-NO" sz="7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a:latin typeface="Arial" panose="020B0604020202020204" pitchFamily="34" charset="0"/>
                <a:ea typeface="MS Mincho" panose="02020609040205080304" pitchFamily="49" charset="-128"/>
                <a:cs typeface="Arial" panose="020B0604020202020204" pitchFamily="34" charset="0"/>
              </a:rPr>
              <a:t>The share of the population earning a persistent low income according to the EU -60 scale decreased in the last year we have data to show for (2021), and currently represents around 10 percent. Unfortunately, we do not have figures more recent than 2021 for this, but I will say a little bit more about the current situation. People with immigrant backgrounds, especially recently arrived refugees, are over-represented. </a:t>
            </a:r>
            <a:r>
              <a:rPr lang="en-GB" sz="700">
                <a:solidFill>
                  <a:schemeClr val="tx1"/>
                </a:solidFill>
                <a:latin typeface="Arial" panose="020B0604020202020204" pitchFamily="34" charset="0"/>
                <a:ea typeface="+mn-ea"/>
                <a:cs typeface="Arial" panose="020B0604020202020204" pitchFamily="34" charset="0"/>
              </a:rPr>
              <a:t>The upside is that descendants of immigrants have high social mobility, and most do well.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a:solidFill>
                  <a:schemeClr val="tx1"/>
                </a:solidFill>
                <a:latin typeface="Arial" panose="020B0604020202020204" pitchFamily="34" charset="0"/>
                <a:ea typeface="+mn-ea"/>
                <a:cs typeface="Arial" panose="020B0604020202020204" pitchFamily="34" charset="0"/>
              </a:rPr>
              <a:t>Other groups over-represented include single providers and </a:t>
            </a:r>
            <a:r>
              <a:rPr lang="en-GB" sz="700">
                <a:latin typeface="Arial" panose="020B0604020202020204" pitchFamily="34" charset="0"/>
                <a:ea typeface="MS Mincho" panose="02020609040205080304" pitchFamily="49" charset="-128"/>
                <a:cs typeface="Arial" panose="020B0604020202020204" pitchFamily="34" charset="0"/>
              </a:rPr>
              <a:t>recipients of financial assistance or other benefits from NAV. And we know that we, in the past year (2022) have seen a sharp increase in the number of recipients of financial assistance.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7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a:solidFill>
                  <a:schemeClr val="tx1"/>
                </a:solidFill>
                <a:latin typeface="Arial" panose="020B0604020202020204" pitchFamily="34" charset="0"/>
                <a:ea typeface="+mn-ea"/>
                <a:cs typeface="Arial" panose="020B0604020202020204" pitchFamily="34" charset="0"/>
              </a:rPr>
              <a:t>Children and young people under 35 are also, to some degree, over-represented. In 2021, a little over 110,000 children lived in </a:t>
            </a:r>
            <a:r>
              <a:rPr lang="en-GB" sz="800" u="none">
                <a:solidFill>
                  <a:srgbClr val="000000"/>
                </a:solidFill>
                <a:latin typeface="Arial" panose="020B0604020202020204" pitchFamily="34" charset="0"/>
                <a:ea typeface="Segoe UI" panose="020B0502040204020203" pitchFamily="34" charset="0"/>
                <a:cs typeface="Arial" panose="020B0604020202020204" pitchFamily="34" charset="0"/>
              </a:rPr>
              <a:t>households with persistent low income. This is a small reduction from the peak years 2019–2020, but this figure may increase when the children of Ukrainian refugees are included in the statistics. </a:t>
            </a:r>
            <a:r>
              <a:rPr lang="en-GB" sz="800" u="none">
                <a:solidFill>
                  <a:srgbClr val="000000"/>
                </a:solidFill>
                <a:latin typeface="Arial" panose="020B0604020202020204" pitchFamily="34" charset="0"/>
                <a:ea typeface="Times New Roman" panose="02020603050405020304" pitchFamily="18" charset="0"/>
                <a:cs typeface="Arial" panose="020B0604020202020204" pitchFamily="34" charset="0"/>
              </a:rPr>
              <a:t>Children in low-income families have worse living conditions than other children in several areas. They are less likely to participate in leisure activities and often experience poor living conditions. They are also less likely to finish upper secondary education and find employment later, compared to other children. There is some risk that poverty is inherited.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700" kern="1200">
              <a:solidFill>
                <a:schemeClr val="tx1"/>
              </a:solidFill>
              <a:effectLst/>
              <a:latin typeface="Arial" panose="020B0604020202020204" pitchFamily="34" charset="0"/>
              <a:ea typeface="+mn-ea"/>
              <a:cs typeface="Arial" panose="020B0604020202020204" pitchFamily="34" charset="0"/>
            </a:endParaRPr>
          </a:p>
          <a:p>
            <a:r>
              <a:rPr lang="en-GB" sz="700">
                <a:latin typeface="Arial" panose="020B0604020202020204" pitchFamily="34" charset="0"/>
                <a:ea typeface="MS Mincho" panose="02020609040205080304" pitchFamily="49" charset="-128"/>
                <a:cs typeface="Arial" panose="020B0604020202020204" pitchFamily="34" charset="0"/>
              </a:rPr>
              <a:t>Among households where at least one member has a stable connection to the labour market, the share of low-income households has been very low and stable in recent years. This shows how important the connection with the labour market is, and that we here in Norway, at least thus far, do not have the same problems seen globally, with the so-called working poor.</a:t>
            </a:r>
          </a:p>
          <a:p>
            <a:endParaRPr lang="nb-NO" sz="700">
              <a:effectLst/>
              <a:latin typeface="Arial" panose="020B060402020202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a:solidFill>
                  <a:schemeClr val="tx1"/>
                </a:solidFill>
                <a:latin typeface="Arial" panose="020B0604020202020204" pitchFamily="34" charset="0"/>
                <a:ea typeface="+mn-ea"/>
                <a:cs typeface="Arial" panose="020B0604020202020204" pitchFamily="34" charset="0"/>
              </a:rPr>
              <a:t>As the risk of poverty is measured in relative terms, the high inflation in 2022 and 2023 will not necessarily lead to an increase in low-income households. That is not to say, of course, that high inflation is not a problem for living conditions.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a:solidFill>
                  <a:schemeClr val="tx1"/>
                </a:solidFill>
                <a:latin typeface="Arial" panose="020B0604020202020204" pitchFamily="34" charset="0"/>
                <a:ea typeface="+mn-ea"/>
                <a:cs typeface="Arial" panose="020B0604020202020204" pitchFamily="34" charset="0"/>
              </a:rPr>
              <a:t>From the last National Institute for Consumer Research (SIFO) consumer survey, we see that 5 percent of the population has serious financial problems. This had doubled from 2021. In addition, 11 percent struggle financially. </a:t>
            </a:r>
          </a:p>
        </p:txBody>
      </p:sp>
      <p:sp>
        <p:nvSpPr>
          <p:cNvPr id="4" name="Slide Number Placeholder 3"/>
          <p:cNvSpPr>
            <a:spLocks noGrp="1"/>
          </p:cNvSpPr>
          <p:nvPr>
            <p:ph type="sldNum" sz="quarter" idx="5"/>
          </p:nvPr>
        </p:nvSpPr>
        <p:spPr/>
        <p:txBody>
          <a:bodyPr/>
          <a:lstStyle/>
          <a:p>
            <a:fld id="{071B4BBF-70B9-8047-B02F-2484F1EA6A40}" type="slidenum">
              <a:rPr lang="nb-NO" smtClean="0"/>
              <a:t>41</a:t>
            </a:fld>
            <a:endParaRPr lang="nb-NO"/>
          </a:p>
        </p:txBody>
      </p:sp>
    </p:spTree>
    <p:extLst>
      <p:ext uri="{BB962C8B-B14F-4D97-AF65-F5344CB8AC3E}">
        <p14:creationId xmlns:p14="http://schemas.microsoft.com/office/powerpoint/2010/main" val="756349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u="none">
                <a:solidFill>
                  <a:srgbClr val="000000"/>
                </a:solidFill>
                <a:latin typeface="Arial" panose="020B0604020202020204" pitchFamily="34" charset="0"/>
                <a:ea typeface="Segoe UI" panose="020B0502040204020203" pitchFamily="34" charset="0"/>
                <a:cs typeface="Arial" panose="020B0604020202020204" pitchFamily="34" charset="0"/>
              </a:rPr>
              <a:t>The share is highest among young people, aged 18</a:t>
            </a:r>
            <a:r>
              <a:rPr lang="en-GB" sz="900" u="none"/>
              <a:t>–34</a:t>
            </a:r>
            <a:r>
              <a:rPr lang="en-GB" sz="900" u="none">
                <a:solidFill>
                  <a:srgbClr val="000000"/>
                </a:solidFill>
                <a:latin typeface="Arial" panose="020B0604020202020204" pitchFamily="34" charset="0"/>
                <a:ea typeface="Segoe UI" panose="020B0502040204020203" pitchFamily="34" charset="0"/>
                <a:cs typeface="Arial" panose="020B0604020202020204" pitchFamily="34" charset="0"/>
              </a:rPr>
              <a:t>. In recent years, the share has gone down slightly for this age group as well, and in 2021, 14.1 percent of young people aged 18–34 fell into the low-income group. The prevalence of low-income among young people may be attributed to many having a period of employment instability or part-time work before they are able to establish a stable footing in the labour market. Another explanation may be that the financial crisis of 2008 hit young people especially hard. The high demand for labour in the wake of the pandemic meant that the employment rate among young people under age 30 in 2021 was the highest in 14 years. The share of young people not in education, employment or training was the lowest since 2022</a:t>
            </a:r>
            <a:r>
              <a:rPr lang="en-GB" sz="900" u="none">
                <a:latin typeface="Arial" panose="020B0604020202020204" pitchFamily="34" charset="0"/>
                <a:ea typeface="MS Mincho" panose="02020609040205080304" pitchFamily="49" charset="-128"/>
                <a:cs typeface="Arial" panose="020B0604020202020204" pitchFamily="34" charset="0"/>
              </a:rPr>
              <a:t>.</a:t>
            </a:r>
            <a:r>
              <a:rPr lang="en-GB" sz="900" u="none">
                <a:solidFill>
                  <a:srgbClr val="000000"/>
                </a:solidFill>
                <a:latin typeface="Arial" panose="020B0604020202020204" pitchFamily="34" charset="0"/>
                <a:ea typeface="Segoe UI" panose="020B0502040204020203" pitchFamily="34" charset="0"/>
                <a:cs typeface="Arial" panose="020B0604020202020204" pitchFamily="34" charset="0"/>
              </a:rPr>
              <a:t> This could help explain the reduction in low income among young adults.</a:t>
            </a:r>
          </a:p>
          <a:p>
            <a:r>
              <a:rPr lang="en-GB" sz="900" u="none">
                <a:solidFill>
                  <a:srgbClr val="000000"/>
                </a:solidFill>
                <a:latin typeface="Arial" panose="020B0604020202020204" pitchFamily="34" charset="0"/>
                <a:ea typeface="Segoe UI" panose="020B0502040204020203" pitchFamily="34" charset="0"/>
                <a:cs typeface="Arial" panose="020B0604020202020204" pitchFamily="34" charset="0"/>
              </a:rPr>
              <a:t> </a:t>
            </a:r>
          </a:p>
          <a:p>
            <a:r>
              <a:rPr lang="en-GB" sz="900" u="none">
                <a:solidFill>
                  <a:srgbClr val="000000"/>
                </a:solidFill>
                <a:latin typeface="Arial" panose="020B0604020202020204" pitchFamily="34" charset="0"/>
                <a:ea typeface="Times New Roman" panose="02020603050405020304" pitchFamily="18" charset="0"/>
                <a:cs typeface="Arial" panose="020B0604020202020204" pitchFamily="34" charset="0"/>
              </a:rPr>
              <a:t>The share of children in households with persistent low income (EU-60) is often used as a measure of child poverty. </a:t>
            </a:r>
            <a:r>
              <a:rPr lang="en-GB" sz="900" u="none">
                <a:solidFill>
                  <a:srgbClr val="000000"/>
                </a:solidFill>
                <a:latin typeface="Arial" panose="020B0604020202020204" pitchFamily="34" charset="0"/>
                <a:ea typeface="Segoe UI" panose="020B0502040204020203" pitchFamily="34" charset="0"/>
                <a:cs typeface="Arial" panose="020B0604020202020204" pitchFamily="34" charset="0"/>
              </a:rPr>
              <a:t>In 2021, 11.3 percent, or 110,700 children, belonged to a household with persistent low income. This share is the same as in 2018, and 0.4 percentage point lower than in the highest level, in 2019 and 2020.  After a period of somewhat strong growth in the share of children within households with persistent low income, this is the first tile where we see a decrease. Children with immigrant backgrounds and children in households with a sole provider are over-represented among those with low income. </a:t>
            </a:r>
            <a:r>
              <a:rPr lang="en-GB" sz="900" u="none">
                <a:solidFill>
                  <a:srgbClr val="000000"/>
                </a:solidFill>
                <a:latin typeface="Arial" panose="020B0604020202020204" pitchFamily="34" charset="0"/>
                <a:ea typeface="Times New Roman" panose="02020603050405020304" pitchFamily="18" charset="0"/>
                <a:cs typeface="Arial" panose="020B0604020202020204" pitchFamily="34" charset="0"/>
              </a:rPr>
              <a:t>Adults in low-income families are characterised by a weak connection to the labour market. They work few and short-term jobs, earn low wages and have short working hours. Children in low-income families have worse living conditions than other children in several areas. Among other things, they often experience a lack of material goods, they do not participate in leisure activities as often, and their housing conditions are often less good. Children who grow up in families with persistent low income are less likely to complete upper secondary school and find jobs themselves, compared to other children. However, Norwegian-born children with immigrant parents in the low-income group complete upper secondary school more often than do other children in the low-income group.</a:t>
            </a:r>
          </a:p>
        </p:txBody>
      </p:sp>
      <p:sp>
        <p:nvSpPr>
          <p:cNvPr id="4" name="Slide Number Placeholder 3"/>
          <p:cNvSpPr>
            <a:spLocks noGrp="1"/>
          </p:cNvSpPr>
          <p:nvPr>
            <p:ph type="sldNum" sz="quarter" idx="5"/>
          </p:nvPr>
        </p:nvSpPr>
        <p:spPr/>
        <p:txBody>
          <a:bodyPr/>
          <a:lstStyle/>
          <a:p>
            <a:fld id="{071B4BBF-70B9-8047-B02F-2484F1EA6A40}" type="slidenum">
              <a:rPr lang="nb-NO" smtClean="0"/>
              <a:t>42</a:t>
            </a:fld>
            <a:endParaRPr lang="nb-NO"/>
          </a:p>
        </p:txBody>
      </p:sp>
    </p:spTree>
    <p:extLst>
      <p:ext uri="{BB962C8B-B14F-4D97-AF65-F5344CB8AC3E}">
        <p14:creationId xmlns:p14="http://schemas.microsoft.com/office/powerpoint/2010/main" val="7783366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a:latin typeface="Arial" panose="020B0604020202020204" pitchFamily="34" charset="0"/>
                <a:cs typeface="Arial" panose="020B0604020202020204" pitchFamily="34" charset="0"/>
              </a:rPr>
              <a:t>What are our predictions towards 2035?</a:t>
            </a:r>
          </a:p>
          <a:p>
            <a:r>
              <a:rPr lang="en-GB" sz="1200">
                <a:latin typeface="Arial" panose="020B0604020202020204" pitchFamily="34" charset="0"/>
                <a:cs typeface="Arial" panose="020B0604020202020204" pitchFamily="34" charset="0"/>
              </a:rPr>
              <a:t>In the short term, it is likely that the increased demand for financial assistance and other social benefits from NAV will persist for some time.</a:t>
            </a:r>
          </a:p>
          <a:p>
            <a:endParaRPr lang="nb-NO"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In the long term, issues related to living conditions will be most severe if we see a combination of increased income inequality and reduced economic growth, which is basically the situation we have now.</a:t>
            </a:r>
          </a:p>
          <a:p>
            <a:r>
              <a:rPr lang="en-GB" sz="1200">
                <a:latin typeface="Arial" panose="020B0604020202020204" pitchFamily="34" charset="0"/>
                <a:cs typeface="Arial" panose="020B0604020202020204" pitchFamily="34" charset="0"/>
              </a:rPr>
              <a:t>This will be especially challenging for low-income groups.</a:t>
            </a:r>
          </a:p>
          <a:p>
            <a:r>
              <a:rPr lang="en-GB" sz="1200">
                <a:latin typeface="Arial" panose="020B0604020202020204" pitchFamily="34" charset="0"/>
                <a:cs typeface="Arial" panose="020B0604020202020204" pitchFamily="34" charset="0"/>
              </a:rPr>
              <a:t>Restructuring in the labour market may lead to increased income inequality, especially if the restructuring is not handled well. Inequality may also increase as a result of an increased influx of refugees, as recently arrived refugees often have weak connections with the labour market.</a:t>
            </a:r>
          </a:p>
          <a:p>
            <a:r>
              <a:rPr lang="en-GB" sz="1200">
                <a:latin typeface="Arial" panose="020B0604020202020204" pitchFamily="34" charset="0"/>
                <a:cs typeface="Arial" panose="020B0604020202020204" pitchFamily="34" charset="0"/>
              </a:rPr>
              <a:t>Other factors that may contribute to weak economic growth include an ageing population and an increasingly uncertain global situation.</a:t>
            </a:r>
          </a:p>
          <a:p>
            <a:endParaRPr lang="nb-NO" sz="1200">
              <a:latin typeface="Arial" panose="020B0604020202020204" pitchFamily="34" charset="0"/>
              <a:cs typeface="Arial" panose="020B0604020202020204" pitchFamily="34" charset="0"/>
            </a:endParaRPr>
          </a:p>
          <a:p>
            <a:r>
              <a:rPr lang="en-GB" sz="1200">
                <a:latin typeface="Arial" panose="020B0604020202020204" pitchFamily="34" charset="0"/>
                <a:cs typeface="Arial" panose="020B0604020202020204" pitchFamily="34" charset="0"/>
              </a:rPr>
              <a:t>We cannot know for how long the situation with high inflation and high interest rates will continue, and it will depend very much on how the international situation develops.</a:t>
            </a:r>
          </a:p>
          <a:p>
            <a:endParaRPr lang="nb-NO"/>
          </a:p>
        </p:txBody>
      </p:sp>
      <p:sp>
        <p:nvSpPr>
          <p:cNvPr id="4" name="Plassholder for lysbildenummer 3"/>
          <p:cNvSpPr>
            <a:spLocks noGrp="1"/>
          </p:cNvSpPr>
          <p:nvPr>
            <p:ph type="sldNum" sz="quarter" idx="5"/>
          </p:nvPr>
        </p:nvSpPr>
        <p:spPr/>
        <p:txBody>
          <a:bodyPr/>
          <a:lstStyle/>
          <a:p>
            <a:fld id="{071B4BBF-70B9-8047-B02F-2484F1EA6A40}" type="slidenum">
              <a:rPr lang="nb-NO" smtClean="0"/>
              <a:t>43</a:t>
            </a:fld>
            <a:endParaRPr lang="nb-NO"/>
          </a:p>
        </p:txBody>
      </p:sp>
    </p:spTree>
    <p:extLst>
      <p:ext uri="{BB962C8B-B14F-4D97-AF65-F5344CB8AC3E}">
        <p14:creationId xmlns:p14="http://schemas.microsoft.com/office/powerpoint/2010/main" val="24898874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1B4BBF-70B9-8047-B02F-2484F1EA6A40}" type="slidenum">
              <a:rPr lang="nb-NO" smtClean="0"/>
              <a:t>44</a:t>
            </a:fld>
            <a:endParaRPr lang="nb-NO"/>
          </a:p>
        </p:txBody>
      </p:sp>
    </p:spTree>
    <p:extLst>
      <p:ext uri="{BB962C8B-B14F-4D97-AF65-F5344CB8AC3E}">
        <p14:creationId xmlns:p14="http://schemas.microsoft.com/office/powerpoint/2010/main" val="1449253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700" b="1">
                <a:solidFill>
                  <a:srgbClr val="000000"/>
                </a:solidFill>
                <a:latin typeface="Arial" panose="020B0604020202020204" pitchFamily="34" charset="0"/>
                <a:ea typeface="MS Mincho" panose="02020609040205080304" pitchFamily="49" charset="-128"/>
                <a:cs typeface="Arial" panose="020B0604020202020204" pitchFamily="34" charset="0"/>
              </a:rPr>
              <a:t>Better public health, expecting stable development for health-related benefits</a:t>
            </a:r>
          </a:p>
          <a:p>
            <a:r>
              <a:rPr lang="en-GB" sz="700">
                <a:latin typeface="Arial" panose="020B0604020202020204" pitchFamily="34" charset="0"/>
                <a:ea typeface="MS Mincho" panose="02020609040205080304" pitchFamily="49" charset="-128"/>
                <a:cs typeface="Arial" panose="020B0604020202020204" pitchFamily="34" charset="0"/>
              </a:rPr>
              <a:t>Life expectancy has increased steadily in Norway over the past 20 years, and we are expecting the increase to continue towards 2035. In the same time period, public health has also improved markedly, especially for men. This is indicated by the disease burden in the population, which includes loss of health in the form of both death and health impairment. We have seen a marked decrease in this burden.</a:t>
            </a:r>
          </a:p>
          <a:p>
            <a:r>
              <a:rPr lang="en-GB" sz="700">
                <a:latin typeface="Arial" panose="020B0604020202020204" pitchFamily="34" charset="0"/>
                <a:ea typeface="MS Mincho" panose="02020609040205080304" pitchFamily="49" charset="-128"/>
                <a:cs typeface="Arial" panose="020B0604020202020204" pitchFamily="34" charset="0"/>
              </a:rPr>
              <a:t> </a:t>
            </a:r>
          </a:p>
          <a:p>
            <a:r>
              <a:rPr lang="en-GB" sz="700">
                <a:latin typeface="Arial" panose="020B0604020202020204" pitchFamily="34" charset="0"/>
                <a:ea typeface="MS Mincho" panose="02020609040205080304" pitchFamily="49" charset="-128"/>
                <a:cs typeface="Arial" panose="020B0604020202020204" pitchFamily="34" charset="0"/>
              </a:rPr>
              <a:t>For the population as a whole, we expect to see a small increase in the disease burden towards 2035, despite expected improvements in almost all age groups. This can be attributed to the strong increase in the number of elderly persons. An ageing population will lead to increased demand for health and care services, including, among other things, assistive technology from NAV. There is considerable uncertainty associated with communicable diseases, due to the potential for future pandemics, consequences from climate and environmental issues, and the risk of increased antibiotic resistance.</a:t>
            </a:r>
          </a:p>
          <a:p>
            <a:r>
              <a:rPr lang="en-GB" sz="700">
                <a:latin typeface="Arial" panose="020B0604020202020204" pitchFamily="34" charset="0"/>
                <a:ea typeface="MS Mincho" panose="02020609040205080304" pitchFamily="49" charset="-128"/>
                <a:cs typeface="Arial" panose="020B0604020202020204" pitchFamily="34" charset="0"/>
              </a:rPr>
              <a:t> </a:t>
            </a:r>
          </a:p>
          <a:p>
            <a:r>
              <a:rPr lang="en-GB" sz="700">
                <a:latin typeface="Arial" panose="020B0604020202020204" pitchFamily="34" charset="0"/>
                <a:ea typeface="MS Mincho" panose="02020609040205080304" pitchFamily="49" charset="-128"/>
                <a:cs typeface="Arial" panose="020B0604020202020204" pitchFamily="34" charset="0"/>
              </a:rPr>
              <a:t>For the working-age population (in this context age 20–69), we expect the disease burden to continue to decrease towards 2035, but the trend may not be as strong. This age group is especially important for NAV, because this is the age group that primarily receives health-related benefits and that often gets comprehensive follow-up in connection with these, with the aim of returning to work. The reduction in the disease burden is especially significant for cardiovascular diseases, as well as for cancer. We expect the disease burden to remain stable for musculoskeletal diseases and psychological disorders. The prevalence of psychological disorders in the population has been stable for some time, even though the share of the population interacting with mental health services has somewhat increased. Even so, psychological disorders as the reason for receiving health-related benefits from NAV has increased. It is possible that this trend will continue, as it may be attributable to a more demanding </a:t>
            </a:r>
            <a:r>
              <a:rPr lang="en-GB" sz="700" err="1">
                <a:latin typeface="Arial" panose="020B0604020202020204" pitchFamily="34" charset="0"/>
                <a:ea typeface="MS Mincho" panose="02020609040205080304" pitchFamily="49" charset="-128"/>
                <a:cs typeface="Arial" panose="020B0604020202020204" pitchFamily="34" charset="0"/>
              </a:rPr>
              <a:t>worklife</a:t>
            </a:r>
            <a:r>
              <a:rPr lang="en-GB" sz="700">
                <a:latin typeface="Arial" panose="020B0604020202020204" pitchFamily="34" charset="0"/>
                <a:ea typeface="MS Mincho" panose="02020609040205080304" pitchFamily="49" charset="-128"/>
                <a:cs typeface="Arial" panose="020B0604020202020204" pitchFamily="34" charset="0"/>
              </a:rPr>
              <a:t>, increased openness about mental health and an increased tendency to use health problems to explain complex issues.</a:t>
            </a:r>
          </a:p>
          <a:p>
            <a:r>
              <a:rPr lang="en-GB" sz="700">
                <a:highlight>
                  <a:srgbClr val="FFFF00"/>
                </a:highlight>
                <a:latin typeface="Arial" panose="020B0604020202020204" pitchFamily="34" charset="0"/>
                <a:ea typeface="MS Mincho" panose="02020609040205080304" pitchFamily="49" charset="-128"/>
                <a:cs typeface="Arial" panose="020B0604020202020204" pitchFamily="34" charset="0"/>
              </a:rPr>
              <a:t> </a:t>
            </a:r>
          </a:p>
          <a:p>
            <a:r>
              <a:rPr lang="en-GB" sz="700">
                <a:latin typeface="Arial" panose="020B0604020202020204" pitchFamily="34" charset="0"/>
                <a:ea typeface="MS Mincho" panose="02020609040205080304" pitchFamily="49" charset="-128"/>
                <a:cs typeface="Arial" panose="020B0604020202020204" pitchFamily="34" charset="0"/>
              </a:rPr>
              <a:t>In the last 10 years prior to the pandemic, we saw a clear decrease in the share of the population aged 18–66 who received health-related benefits from NAV. This decrease is often explained by improved public health, a higher education level and more migrant workers, as well as more stringent rules for work assessment allowances from 2018. During the pandemic, this share has increased, and is now almost back at the same level as previously, and by the end of 2021, almost 18 percent of the population aged 18–66 received health-related benefits. For young people under age 30, this share was stable prior to the pandemic, but even so, the share of people on disability benefit increased sharply, while fewer people were </a:t>
            </a:r>
            <a:r>
              <a:rPr lang="en-GB" sz="700" err="1">
                <a:latin typeface="Arial" panose="020B0604020202020204" pitchFamily="34" charset="0"/>
                <a:ea typeface="MS Mincho" panose="02020609040205080304" pitchFamily="49" charset="-128"/>
                <a:cs typeface="Arial" panose="020B0604020202020204" pitchFamily="34" charset="0"/>
              </a:rPr>
              <a:t>receving</a:t>
            </a:r>
            <a:r>
              <a:rPr lang="en-GB" sz="700">
                <a:latin typeface="Arial" panose="020B0604020202020204" pitchFamily="34" charset="0"/>
                <a:ea typeface="MS Mincho" panose="02020609040205080304" pitchFamily="49" charset="-128"/>
                <a:cs typeface="Arial" panose="020B0604020202020204" pitchFamily="34" charset="0"/>
              </a:rPr>
              <a:t> sickness benefit and AAP. The increase in disability benefit recipients among young people can be attributed to an increase in new recipients of </a:t>
            </a:r>
            <a:r>
              <a:rPr lang="en-GB" sz="700" err="1">
                <a:latin typeface="Arial" panose="020B0604020202020204" pitchFamily="34" charset="0"/>
                <a:ea typeface="MS Mincho" panose="02020609040205080304" pitchFamily="49" charset="-128"/>
                <a:cs typeface="Arial" panose="020B0604020202020204" pitchFamily="34" charset="0"/>
              </a:rPr>
              <a:t>disbility</a:t>
            </a:r>
            <a:r>
              <a:rPr lang="en-GB" sz="700">
                <a:latin typeface="Arial" panose="020B0604020202020204" pitchFamily="34" charset="0"/>
                <a:ea typeface="MS Mincho" panose="02020609040205080304" pitchFamily="49" charset="-128"/>
                <a:cs typeface="Arial" panose="020B0604020202020204" pitchFamily="34" charset="0"/>
              </a:rPr>
              <a:t> benefit under age 25, especially among persons aged 18–19. This increase is attributable to an increased number of young people with diagnoses including disabilities and autism. One key explanation could be that more children are born with disabilities, because women have children later in life, and/or because more children born prematurely survive, but with neurological and psychological delayed injuries.</a:t>
            </a:r>
          </a:p>
          <a:p>
            <a:r>
              <a:rPr lang="en-GB" sz="700">
                <a:latin typeface="Arial" panose="020B0604020202020204" pitchFamily="34" charset="0"/>
                <a:ea typeface="MS Mincho" panose="02020609040205080304" pitchFamily="49" charset="-128"/>
                <a:cs typeface="Arial" panose="020B0604020202020204" pitchFamily="34" charset="0"/>
              </a:rPr>
              <a:t> </a:t>
            </a:r>
          </a:p>
          <a:p>
            <a:r>
              <a:rPr lang="en-GB" sz="700">
                <a:latin typeface="Arial" panose="020B0604020202020204" pitchFamily="34" charset="0"/>
                <a:ea typeface="MS Mincho" panose="02020609040205080304" pitchFamily="49" charset="-128"/>
                <a:cs typeface="Arial" panose="020B0604020202020204" pitchFamily="34" charset="0"/>
              </a:rPr>
              <a:t>Projections that, among other things, take into account demographical changes, suggest that the share of the population aged 18–66 receiving health-related benefits will remain stable towards 2035. On its own, improvements in public health could potentially contribute to a decrease. High demand for labour, leading to improved workplace inclusion, would also support this development. An increasing number of disability benefit recipients and the risk of labour market restructuring leading to workplace exclusion, are factors that could have the opposite effect. Projections are uncertain.</a:t>
            </a:r>
          </a:p>
          <a:p>
            <a:r>
              <a:rPr lang="en-GB" sz="700">
                <a:latin typeface="Arial" panose="020B0604020202020204" pitchFamily="34" charset="0"/>
                <a:ea typeface="MS Mincho" panose="02020609040205080304" pitchFamily="49" charset="-128"/>
                <a:cs typeface="Arial" panose="020B0604020202020204" pitchFamily="34" charset="0"/>
              </a:rPr>
              <a:t> </a:t>
            </a:r>
          </a:p>
          <a:p>
            <a:r>
              <a:rPr lang="en-GB" sz="700">
                <a:latin typeface="Arial" panose="020B0604020202020204" pitchFamily="34" charset="0"/>
                <a:ea typeface="MS Mincho" panose="02020609040205080304" pitchFamily="49" charset="-128"/>
                <a:cs typeface="Arial" panose="020B0604020202020204" pitchFamily="34" charset="0"/>
              </a:rPr>
              <a:t>In order to promote a high degree of employment and reduce the number of benefit recipients, we will need more systematic knowledge about the effect of follow-up, as well as a more targeted use of various measures. Follow-up approaches should, to a greater extent, be independent of benefits and diagnoses, and be provided in collaboration with the individual user, employers, and the health and education sectors.</a:t>
            </a:r>
          </a:p>
        </p:txBody>
      </p:sp>
      <p:sp>
        <p:nvSpPr>
          <p:cNvPr id="4" name="Slide Number Placeholder 3"/>
          <p:cNvSpPr>
            <a:spLocks noGrp="1"/>
          </p:cNvSpPr>
          <p:nvPr>
            <p:ph type="sldNum" sz="quarter" idx="5"/>
          </p:nvPr>
        </p:nvSpPr>
        <p:spPr/>
        <p:txBody>
          <a:bodyPr/>
          <a:lstStyle/>
          <a:p>
            <a:fld id="{071B4BBF-70B9-8047-B02F-2484F1EA6A40}" type="slidenum">
              <a:rPr lang="nb-NO" smtClean="0"/>
              <a:t>45</a:t>
            </a:fld>
            <a:endParaRPr lang="nb-NO"/>
          </a:p>
        </p:txBody>
      </p:sp>
    </p:spTree>
    <p:extLst>
      <p:ext uri="{BB962C8B-B14F-4D97-AF65-F5344CB8AC3E}">
        <p14:creationId xmlns:p14="http://schemas.microsoft.com/office/powerpoint/2010/main" val="40989315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900">
                <a:solidFill>
                  <a:schemeClr val="tx1"/>
                </a:solidFill>
                <a:latin typeface="Arial" panose="020B0604020202020204" pitchFamily="34" charset="0"/>
                <a:ea typeface="+mn-ea"/>
                <a:cs typeface="Arial" panose="020B0604020202020204" pitchFamily="34" charset="0"/>
              </a:rPr>
              <a:t>The life expectancy increased by 4 years from 2000 to 2022, and it is expected to continue increasing at the same rate in the years to come, despite the unusual decrease in 2022, which was an after-effect of the Covid pandemic.</a:t>
            </a:r>
          </a:p>
          <a:p>
            <a:pPr marL="0" lvl="0" indent="0">
              <a:buFont typeface="Arial" panose="020B0604020202020204" pitchFamily="34" charset="0"/>
              <a:buNone/>
            </a:pPr>
            <a:r>
              <a:rPr lang="en-GB" sz="900">
                <a:solidFill>
                  <a:schemeClr val="tx1"/>
                </a:solidFill>
                <a:latin typeface="Arial" panose="020B0604020202020204" pitchFamily="34" charset="0"/>
                <a:ea typeface="+mn-ea"/>
                <a:cs typeface="Arial" panose="020B0604020202020204" pitchFamily="34" charset="0"/>
              </a:rPr>
              <a:t>Expected healthy years of life is more difficult to measure, these are figures from the Global Burden of Disease (used by the WHO). We also see a small increase here, but lower than the one for life expectancy. These figures are uncertain, however.</a:t>
            </a:r>
          </a:p>
          <a:p>
            <a:pPr marL="0" lvl="0" indent="0">
              <a:buFont typeface="Arial" panose="020B0604020202020204" pitchFamily="34" charset="0"/>
              <a:buNone/>
            </a:pPr>
            <a:r>
              <a:rPr lang="en-GB" sz="900">
                <a:solidFill>
                  <a:schemeClr val="tx1"/>
                </a:solidFill>
                <a:latin typeface="Arial" panose="020B0604020202020204" pitchFamily="34" charset="0"/>
                <a:ea typeface="+mn-ea"/>
                <a:cs typeface="Arial" panose="020B0604020202020204" pitchFamily="34" charset="0"/>
              </a:rPr>
              <a:t>The increase in life expectancy has been higher than in our neighbouring countries. Norway has now caught up with both Sweden and Iceland, which has previously had a longer life expectancy than us. </a:t>
            </a:r>
          </a:p>
        </p:txBody>
      </p:sp>
      <p:sp>
        <p:nvSpPr>
          <p:cNvPr id="4" name="Slide Number Placeholder 3"/>
          <p:cNvSpPr>
            <a:spLocks noGrp="1"/>
          </p:cNvSpPr>
          <p:nvPr>
            <p:ph type="sldNum" sz="quarter" idx="5"/>
          </p:nvPr>
        </p:nvSpPr>
        <p:spPr/>
        <p:txBody>
          <a:bodyPr/>
          <a:lstStyle/>
          <a:p>
            <a:fld id="{071B4BBF-70B9-8047-B02F-2484F1EA6A40}" type="slidenum">
              <a:rPr lang="nb-NO" smtClean="0"/>
              <a:t>46</a:t>
            </a:fld>
            <a:endParaRPr lang="nb-NO"/>
          </a:p>
        </p:txBody>
      </p:sp>
    </p:spTree>
    <p:extLst>
      <p:ext uri="{BB962C8B-B14F-4D97-AF65-F5344CB8AC3E}">
        <p14:creationId xmlns:p14="http://schemas.microsoft.com/office/powerpoint/2010/main" val="4526128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900">
                <a:latin typeface="Arial" panose="020B0604020202020204" pitchFamily="34" charset="0"/>
                <a:cs typeface="Arial" panose="020B0604020202020204" pitchFamily="34" charset="0"/>
              </a:rPr>
              <a:t>What we see here is a presentation of the so-called burden of disease in the population. This is defined based on how many people die and how many people have various diseases, where diseases are weighted based on how severe they are. </a:t>
            </a:r>
          </a:p>
          <a:p>
            <a:endParaRPr lang="nb-NO" sz="900">
              <a:latin typeface="Arial" panose="020B0604020202020204" pitchFamily="34" charset="0"/>
              <a:cs typeface="Arial" panose="020B0604020202020204" pitchFamily="34" charset="0"/>
            </a:endParaRPr>
          </a:p>
          <a:p>
            <a:r>
              <a:rPr lang="en-GB" sz="900">
                <a:latin typeface="Arial" panose="020B0604020202020204" pitchFamily="34" charset="0"/>
                <a:cs typeface="Arial" panose="020B0604020202020204" pitchFamily="34" charset="0"/>
              </a:rPr>
              <a:t>The public health is expected to improve for each age group. But seeing as we will be getting many more elderly people in the years to come, this increases the burden of disease and leads to a small increase towards 2035. This means we will see more disease in the population, because we have a larger number of elderly people – and this should not come as a surprise. But if we consider the working-age population, in this context defined as people aged 20–69, we expect to see a decrease in the burden of disease, despite the fact that people within this population group are also ageing. So, the working-age population is expected to be healthier in the years to come, which, when considered on its own, should mean fewer people being excluded from the workforce due to illness.</a:t>
            </a:r>
          </a:p>
        </p:txBody>
      </p:sp>
      <p:sp>
        <p:nvSpPr>
          <p:cNvPr id="4" name="Plassholder for lysbildenummer 3"/>
          <p:cNvSpPr>
            <a:spLocks noGrp="1"/>
          </p:cNvSpPr>
          <p:nvPr>
            <p:ph type="sldNum" sz="quarter" idx="5"/>
          </p:nvPr>
        </p:nvSpPr>
        <p:spPr/>
        <p:txBody>
          <a:bodyPr/>
          <a:lstStyle/>
          <a:p>
            <a:fld id="{071B4BBF-70B9-8047-B02F-2484F1EA6A40}" type="slidenum">
              <a:rPr lang="nb-NO" smtClean="0"/>
              <a:t>47</a:t>
            </a:fld>
            <a:endParaRPr lang="nb-NO"/>
          </a:p>
        </p:txBody>
      </p:sp>
    </p:spTree>
    <p:extLst>
      <p:ext uri="{BB962C8B-B14F-4D97-AF65-F5344CB8AC3E}">
        <p14:creationId xmlns:p14="http://schemas.microsoft.com/office/powerpoint/2010/main" val="9436453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900">
                <a:latin typeface="Arial" panose="020B0604020202020204" pitchFamily="34" charset="0"/>
                <a:ea typeface="MS Mincho" panose="02020609040205080304" pitchFamily="49" charset="-128"/>
                <a:cs typeface="Arial" panose="020B0604020202020204" pitchFamily="34" charset="0"/>
              </a:rPr>
              <a:t>During the pandemic, Norway had fewer deaths and hospitalisations than most countries we normally compare ourselves with. Even so, from late 2021 to January 2023, the mortality rate has been somewhat higher than normal. According to the Norwegian Institute of Public Health, the pandemic led to a temporary increase in mental health disorders and a reduction in quality of life, but there is little evidence to suggest that these measures have had a permanent detrimental effect on the population’s mental health. Covid-19 does come with a risk of after-effects and complications, especially for people who had to be hospitalised. Such after-effects may be the cause for the increase of people on long-term sick leave during the pandemic. We could still get new waves of the Covid pandemic, and the risk of serious illness is especially high for unvaccinated people, but the risk is also high for other groups with an elevated risk due to age or pre-existing conditions.</a:t>
            </a:r>
          </a:p>
        </p:txBody>
      </p:sp>
    </p:spTree>
    <p:extLst>
      <p:ext uri="{BB962C8B-B14F-4D97-AF65-F5344CB8AC3E}">
        <p14:creationId xmlns:p14="http://schemas.microsoft.com/office/powerpoint/2010/main" val="36544111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900">
                <a:latin typeface="Arial" panose="020B0604020202020204" pitchFamily="34" charset="0"/>
                <a:ea typeface="MS Mincho" panose="02020609040205080304" pitchFamily="49" charset="-128"/>
                <a:cs typeface="Arial" panose="020B0604020202020204" pitchFamily="34" charset="0"/>
              </a:rPr>
              <a:t>In the last 10 years prior to the pandemic, we saw a relatively clear decrease in the share of the population aged 18–66 who received health-related benefits from NAV. This decrease is often explained by improved public health, a higher education level and more migrant workers, as well as more stringent rules for work assessment allowance from 2018. During the pandemic, this share has increased, and is now almost back at the same level as previously, and by the end of 2021, almost 18 percent of the population aged 18–66 received health-related benefits (and we expect to see an increase for 2022 as well; these figures will not be ready until late 2023). </a:t>
            </a:r>
            <a:r>
              <a:rPr lang="en-GB" sz="900">
                <a:highlight>
                  <a:srgbClr val="FFFF00"/>
                </a:highlight>
                <a:latin typeface="Arial" panose="020B0604020202020204" pitchFamily="34" charset="0"/>
                <a:ea typeface="MS Mincho" panose="02020609040205080304" pitchFamily="49" charset="-128"/>
                <a:cs typeface="Arial" panose="020B0604020202020204" pitchFamily="34" charset="0"/>
              </a:rPr>
              <a:t> </a:t>
            </a:r>
          </a:p>
          <a:p>
            <a:r>
              <a:rPr lang="en-GB" sz="900">
                <a:latin typeface="Arial" panose="020B0604020202020204" pitchFamily="34" charset="0"/>
                <a:ea typeface="MS Mincho" panose="02020609040205080304" pitchFamily="49" charset="-128"/>
                <a:cs typeface="Arial" panose="020B0604020202020204" pitchFamily="34" charset="0"/>
              </a:rPr>
              <a:t>Despite a positive development pre-pandemic, Norway still has a high share of recipients of health-related benefits compared to other countries, and this share has increased even more during the pandemic. This higher share in Norway could potentially be attributed to the fact that Norwegian benefits generally offer a higher income when illness is the reason for a lack of income than when the reason is social issues or unemployment. This could lead to a form of “medicalisation” in the sense that social issues are interpreted as medical, and may entail long-term reliance on benefits and a reduced likelihood of finding new  employment or returning to work.</a:t>
            </a:r>
          </a:p>
        </p:txBody>
      </p:sp>
    </p:spTree>
    <p:extLst>
      <p:ext uri="{BB962C8B-B14F-4D97-AF65-F5344CB8AC3E}">
        <p14:creationId xmlns:p14="http://schemas.microsoft.com/office/powerpoint/2010/main" val="2873622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750" b="1">
                <a:latin typeface="Arial" panose="020B0604020202020204" pitchFamily="34" charset="0"/>
                <a:ea typeface="MS Mincho" panose="02020609040205080304" pitchFamily="49" charset="-128"/>
                <a:cs typeface="Arial" panose="020B0604020202020204" pitchFamily="34" charset="0"/>
              </a:rPr>
              <a:t>Ageing and centralization challenge the welfare state and NAV</a:t>
            </a:r>
          </a:p>
          <a:p>
            <a:pPr lvl="0"/>
            <a:r>
              <a:rPr lang="en-GB" sz="750">
                <a:latin typeface="Arial" panose="020B0604020202020204" pitchFamily="34" charset="0"/>
                <a:ea typeface="MS Mincho" panose="02020609040205080304" pitchFamily="49" charset="-128"/>
                <a:cs typeface="Arial" panose="020B0604020202020204" pitchFamily="34" charset="0"/>
              </a:rPr>
              <a:t>The population is increasing at a slower rate than previously, whereas ageing accelerates due to lower birth rates and an expected decrease in net immigration. The part of the population who are over 67 years old is expected to increase by more than 30 percent towards 2035, as opposed to a 5 percent population increase overall. For people within working age, we are expecting a moderate population increase of 2 percent towards 2035. 3 out of 4 employees in NAV work with services and benefits aimed at people within working age, and we therefore assume that the population increase will have minimal consequences for the overall workload of NAV in most areas. An ageing population will lead to an increase of approx. 35 percent in the number of retirees and recipients of assistive technology, and this development may prove challenging for NAV. At the same time, ageing will increase the gap between expenses and incomes in the National Budget, and this will affect labour and welfare policies. We expect to see increased demand for rationalization in the public sector. This could entail that NAV will be asked to work with more user groups with an aim of employment than we currently do, and that we will have to pinpoint even more accurately who will need more extensive assistance from the various parts of the organisation.</a:t>
            </a:r>
          </a:p>
          <a:p>
            <a:pPr lvl="0"/>
            <a:r>
              <a:rPr lang="en-GB" sz="750">
                <a:latin typeface="Arial" panose="020B0604020202020204" pitchFamily="34" charset="0"/>
                <a:ea typeface="MS Mincho" panose="02020609040205080304" pitchFamily="49" charset="-128"/>
                <a:cs typeface="Arial" panose="020B0604020202020204" pitchFamily="34" charset="0"/>
              </a:rPr>
              <a:t> </a:t>
            </a:r>
          </a:p>
          <a:p>
            <a:pPr lvl="0"/>
            <a:r>
              <a:rPr lang="en-GB" sz="750">
                <a:latin typeface="Arial" panose="020B0604020202020204" pitchFamily="34" charset="0"/>
                <a:ea typeface="MS Mincho" panose="02020609040205080304" pitchFamily="49" charset="-128"/>
                <a:cs typeface="Arial" panose="020B0604020202020204" pitchFamily="34" charset="0"/>
              </a:rPr>
              <a:t>Net immigration is expected to decrease from the current level, but even so, the number of immigrants to Norway is expected to continue to increase faster than the rate for the population overall. Less immigration may make it easier for those who do come here to gain access to the labour market. A different composition of immigrants, with fewer migrant workers, may pull the trend in the opposite direction, if those who do come here lack the skills and qualifications needed. Climate change and a risk of persistent war and conflict may lead to a higher number of refugees. Labour shortages may also lead to changes in immigration policy and increased occupational migration, even from countries outside the EU. If immigration increases more than expected, this will lead to an increased demand on NAV to assist in qualification and employment-oriented services. It will also increase the workload related to the processing of international cases for those who live abroad or who have accumulated rights in other countries.</a:t>
            </a:r>
          </a:p>
          <a:p>
            <a:pPr lvl="0"/>
            <a:r>
              <a:rPr lang="en-GB" sz="750">
                <a:latin typeface="Arial" panose="020B0604020202020204" pitchFamily="34" charset="0"/>
                <a:ea typeface="MS Mincho" panose="02020609040205080304" pitchFamily="49" charset="-128"/>
                <a:cs typeface="Arial" panose="020B0604020202020204" pitchFamily="34" charset="0"/>
              </a:rPr>
              <a:t> </a:t>
            </a:r>
          </a:p>
          <a:p>
            <a:pPr lvl="0"/>
            <a:r>
              <a:rPr lang="en-GB" sz="750">
                <a:latin typeface="Arial" panose="020B0604020202020204" pitchFamily="34" charset="0"/>
                <a:ea typeface="MS Mincho" panose="02020609040205080304" pitchFamily="49" charset="-128"/>
                <a:cs typeface="Arial" panose="020B0604020202020204" pitchFamily="34" charset="0"/>
              </a:rPr>
              <a:t>The population growth is expected to be concentrated to central areas. 4 out of 10 municipalities are expected to see a population decrease, whereas 2 out of 3 municipalities expect to see a decrease in the part of the population within working age. This will lead to a shortage of qualified labour in many areas of the country. Centralization and digitization will lead to fewer users for many NAV offices. Reorganization may be required to ensure service quality and effective resource utilization.</a:t>
            </a:r>
          </a:p>
          <a:p>
            <a:pPr>
              <a:lnSpc>
                <a:spcPct val="107000"/>
              </a:lnSpc>
              <a:spcAft>
                <a:spcPts val="800"/>
              </a:spcAft>
            </a:pPr>
            <a:endParaRPr lang="nb-NO" sz="75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750" b="1">
                <a:latin typeface="Arial" panose="020B0604020202020204" pitchFamily="34" charset="0"/>
                <a:ea typeface="Calibri" panose="020F0502020204030204" pitchFamily="34" charset="0"/>
                <a:cs typeface="Arial" panose="020B0604020202020204" pitchFamily="34" charset="0"/>
              </a:rPr>
              <a:t>Restructuring and labour shortages</a:t>
            </a:r>
          </a:p>
          <a:p>
            <a:r>
              <a:rPr lang="en-GB" sz="750">
                <a:latin typeface="Arial" panose="020B0604020202020204" pitchFamily="34" charset="0"/>
                <a:ea typeface="MS Mincho" panose="02020609040205080304" pitchFamily="49" charset="-128"/>
                <a:cs typeface="Arial" panose="020B0604020202020204" pitchFamily="34" charset="0"/>
              </a:rPr>
              <a:t>The labour market is likely to be shaped by technological advancements, the green transition and an ageing population. For NAV, a key focus will be to facilitate for necessary changes in the labour market and to manage sudden and unexpected shifts. This will presumably take the form of increased occupational and geographic mobility and a strengthening of knowledge and skills in the population. It will demand a stronger labour market knowledge and more workplace inclusion, knowledge-based services and a strengthening of collaboration with employers and the educational and health sectors.</a:t>
            </a:r>
          </a:p>
          <a:p>
            <a:r>
              <a:rPr lang="en-GB" sz="750">
                <a:latin typeface="Arial" panose="020B0604020202020204" pitchFamily="34" charset="0"/>
                <a:ea typeface="MS Mincho" panose="02020609040205080304" pitchFamily="49" charset="-128"/>
                <a:cs typeface="Arial" panose="020B0604020202020204" pitchFamily="34" charset="0"/>
              </a:rPr>
              <a:t> </a:t>
            </a:r>
          </a:p>
          <a:p>
            <a:r>
              <a:rPr lang="en-GB" sz="750">
                <a:latin typeface="Arial" panose="020B0604020202020204" pitchFamily="34" charset="0"/>
                <a:ea typeface="MS Mincho" panose="02020609040205080304" pitchFamily="49" charset="-128"/>
                <a:cs typeface="Arial" panose="020B0604020202020204" pitchFamily="34" charset="0"/>
              </a:rPr>
              <a:t>Unemployment is expected to remain low, and we are likely to see a labour shortage, especially within health services and occupations requiring trade certificates. By 2040, we expect to see 60 percent of the labour force working in service industries, in both the private and the public sector, whereas we expect to see reductions in both the petroleum industry and retail. Labour shortages invite conditions where it is easier to include those who are currently not part of the labour force. Employers must adjust their expectations in the recruitment process and must place greater emphasis on inclusion and training.</a:t>
            </a:r>
          </a:p>
          <a:p>
            <a:r>
              <a:rPr lang="en-GB" sz="750">
                <a:latin typeface="Arial" panose="020B0604020202020204" pitchFamily="34" charset="0"/>
                <a:ea typeface="MS Mincho" panose="02020609040205080304" pitchFamily="49" charset="-128"/>
                <a:cs typeface="Arial" panose="020B0604020202020204" pitchFamily="34" charset="0"/>
              </a:rPr>
              <a:t> </a:t>
            </a:r>
          </a:p>
          <a:p>
            <a:r>
              <a:rPr lang="en-GB" sz="750">
                <a:latin typeface="Arial" panose="020B0604020202020204" pitchFamily="34" charset="0"/>
                <a:ea typeface="MS Mincho" panose="02020609040205080304" pitchFamily="49" charset="-128"/>
                <a:cs typeface="Arial" panose="020B0604020202020204" pitchFamily="34" charset="0"/>
              </a:rPr>
              <a:t>The Covid pandemic and the war in Ukraine have highlighted existing vulnerabilities in the globalized economy. As a result, international trading patterns may change, and regions and countries may strive for increased self-sufficiency. We expect to see a decline in industrial employment in Norway, but regionalization may lead to new jobs within industry being created in Europe, thus cushioning the decline in Norway. A high pay level limits the potential for new industrial jobs in Norway, except in cases where competence requirements or natural resources give us an advantage.</a:t>
            </a:r>
          </a:p>
          <a:p>
            <a:endParaRPr lang="nb-NO" sz="750">
              <a:effectLst/>
              <a:latin typeface="Arial" panose="020B0604020202020204" pitchFamily="34" charset="0"/>
              <a:ea typeface="MS Mincho" panose="02020609040205080304" pitchFamily="49" charset="-128"/>
              <a:cs typeface="Arial" panose="020B0604020202020204" pitchFamily="34" charset="0"/>
            </a:endParaRPr>
          </a:p>
          <a:p>
            <a:r>
              <a:rPr lang="en-GB" sz="750" b="1">
                <a:latin typeface="Arial" panose="020B0604020202020204" pitchFamily="34" charset="0"/>
                <a:ea typeface="MS Mincho" panose="02020609040205080304" pitchFamily="49" charset="-128"/>
                <a:cs typeface="Arial" panose="020B0604020202020204" pitchFamily="34" charset="0"/>
              </a:rPr>
              <a:t>New expectations and opportunities</a:t>
            </a:r>
          </a:p>
          <a:p>
            <a:r>
              <a:rPr lang="en-GB" sz="750">
                <a:latin typeface="Arial" panose="020B0604020202020204" pitchFamily="34" charset="0"/>
                <a:ea typeface="MS Mincho" panose="02020609040205080304" pitchFamily="49" charset="-128"/>
                <a:cs typeface="Arial" panose="020B0604020202020204" pitchFamily="34" charset="0"/>
              </a:rPr>
              <a:t>People will, to a greater degree than before, expect services to be tailored to their needs and to be cohesive across the public sector. Digital literacy within the population and access to high-quality digital tools are expected to increase significantly towards 2035, but we need to focus on counteracting digital exclusion. The main barriers against adopting digital services are health or social limitations, language barriers and lack of bureaucratic or digital proficiency. Towards 2035, NAV must focus on making services more user-friendly and providing good alternatives to those who need them.</a:t>
            </a:r>
          </a:p>
          <a:p>
            <a:r>
              <a:rPr lang="en-GB" sz="750">
                <a:latin typeface="Arial" panose="020B0604020202020204" pitchFamily="34" charset="0"/>
                <a:ea typeface="MS Mincho" panose="02020609040205080304" pitchFamily="49" charset="-128"/>
                <a:cs typeface="Arial" panose="020B0604020202020204" pitchFamily="34" charset="0"/>
              </a:rPr>
              <a:t> </a:t>
            </a:r>
          </a:p>
          <a:p>
            <a:r>
              <a:rPr lang="en-GB" sz="750">
                <a:latin typeface="Arial" panose="020B0604020202020204" pitchFamily="34" charset="0"/>
                <a:ea typeface="MS Mincho" panose="02020609040205080304" pitchFamily="49" charset="-128"/>
                <a:cs typeface="Arial" panose="020B0604020202020204" pitchFamily="34" charset="0"/>
              </a:rPr>
              <a:t>The digitization of society will continue, and the distinction between digital and in-person meetings will become more and more indistinct. Digitization represents a considerable opportunity for NAV in terms of contact and communication with users and administrative considerations. As an example, digital meeting places and platforms may help facilitate the maintenance and coordination of the interaction between NAV, users and partners. We believe artificial intelligence and decision support will become key tools in NAV’s service production. NAV may also be assigned new responsibilities as a data provider. In its role as a key player in the welfare area, NAV’s focus will be an ethical and responsible approach to the use of data-driven services with broad support in the population.</a:t>
            </a:r>
          </a:p>
          <a:p>
            <a:r>
              <a:rPr lang="en-GB" sz="750">
                <a:latin typeface="Arial" panose="020B0604020202020204" pitchFamily="34" charset="0"/>
                <a:ea typeface="MS Mincho" panose="02020609040205080304" pitchFamily="49" charset="-128"/>
                <a:cs typeface="Arial" panose="020B0604020202020204" pitchFamily="34" charset="0"/>
              </a:rPr>
              <a:t>Due to digitization, fewer users will have traditional, in-person meetings with their counsellors. At the same time, personal meetings will continue to be important for individuals with complex needs. We presume that interpersonal skills and knowledge of user groups with complex needs will become even more important for NAV’s counsellors.</a:t>
            </a:r>
          </a:p>
          <a:p>
            <a:r>
              <a:rPr lang="en-GB" sz="750">
                <a:latin typeface="Arial" panose="020B0604020202020204" pitchFamily="34" charset="0"/>
                <a:ea typeface="MS Mincho" panose="02020609040205080304" pitchFamily="49" charset="-128"/>
                <a:cs typeface="Arial" panose="020B0604020202020204" pitchFamily="34" charset="0"/>
              </a:rPr>
              <a:t> </a:t>
            </a:r>
          </a:p>
          <a:p>
            <a:r>
              <a:rPr lang="en-GB" sz="750">
                <a:latin typeface="Arial" panose="020B0604020202020204" pitchFamily="34" charset="0"/>
                <a:ea typeface="MS Mincho" panose="02020609040205080304" pitchFamily="49" charset="-128"/>
                <a:cs typeface="Arial" panose="020B0604020202020204" pitchFamily="34" charset="0"/>
              </a:rPr>
              <a:t>NAV must evolve to take advantage of the opportunities provided by technology and to meet new needs with new services. As a result, we need to focus on service development, competence, funding, organization, legislation, data sharing, ethics and privacy. These are all factors that may affect how, and how fast, the digitization process can proceed.</a:t>
            </a:r>
          </a:p>
          <a:p>
            <a:endParaRPr lang="nb-NO" sz="750">
              <a:effectLst/>
              <a:latin typeface="Arial" panose="020B0604020202020204" pitchFamily="34" charset="0"/>
              <a:ea typeface="MS Mincho" panose="02020609040205080304" pitchFamily="49" charset="-128"/>
              <a:cs typeface="Arial" panose="020B0604020202020204" pitchFamily="34" charset="0"/>
            </a:endParaRPr>
          </a:p>
          <a:p>
            <a:r>
              <a:rPr lang="en-GB" sz="750" b="1">
                <a:latin typeface="Arial" panose="020B0604020202020204" pitchFamily="34" charset="0"/>
                <a:ea typeface="MS Mincho" panose="02020609040205080304" pitchFamily="49" charset="-128"/>
                <a:cs typeface="Arial" panose="020B0604020202020204" pitchFamily="34" charset="0"/>
              </a:rPr>
              <a:t>Risk of increased political unpredictability</a:t>
            </a:r>
          </a:p>
          <a:p>
            <a:r>
              <a:rPr lang="en-GB" sz="750">
                <a:latin typeface="Arial" panose="020B0604020202020204" pitchFamily="34" charset="0"/>
                <a:ea typeface="MS Mincho" panose="02020609040205080304" pitchFamily="49" charset="-128"/>
                <a:cs typeface="Arial" panose="020B0604020202020204" pitchFamily="34" charset="0"/>
              </a:rPr>
              <a:t>Societal challenges related to restructuring, inclusion, ageing and the sustainability of the welfare state are expected to have an impact on labour and welfare policies in the years leading up to 2035. The lines of conflict is likely to be centred on considerations between universal and means-tested benefits, between benefit levels and incentives for work, disagreement over how the public sector is organised and the role of the public sector within service production, as well as immigration, climate and regional policies.</a:t>
            </a:r>
          </a:p>
          <a:p>
            <a:r>
              <a:rPr lang="en-GB" sz="750">
                <a:latin typeface="Arial" panose="020B0604020202020204" pitchFamily="34" charset="0"/>
                <a:ea typeface="MS Mincho" panose="02020609040205080304" pitchFamily="49" charset="-128"/>
                <a:cs typeface="Arial" panose="020B0604020202020204" pitchFamily="34" charset="0"/>
              </a:rPr>
              <a:t> </a:t>
            </a:r>
          </a:p>
          <a:p>
            <a:r>
              <a:rPr lang="en-GB" sz="750">
                <a:latin typeface="Arial" panose="020B0604020202020204" pitchFamily="34" charset="0"/>
                <a:ea typeface="MS Mincho" panose="02020609040205080304" pitchFamily="49" charset="-128"/>
                <a:cs typeface="Arial" panose="020B0604020202020204" pitchFamily="34" charset="0"/>
              </a:rPr>
              <a:t>The political landscape has undergone a rapid transformation, with the pandemic, an ongoing war in Ukraine and increased inflation. Geopolitical uncertainty has consequences, in the form of changing international framework conditions and greater emphasis on security and preparedness. Persistently high energy and commodities prices may lead to increased poverty and inequality. This may give rise to increased polarisation, where there is less will to compromise and less trust in the authorities, and where policies increasingly come as a response to crises and acute situations. This could, in turn, lead to more abrupt changes to labour and welfare policies. At the same time, Norway has built barriers against polarisation and social unrest, in the form of a political culture characterised by stability, a multi-party system that ensures inclusion of various social interests, and a well-developed welfare state.</a:t>
            </a:r>
          </a:p>
          <a:p>
            <a:r>
              <a:rPr lang="en-GB" sz="750">
                <a:latin typeface="Arial" panose="020B0604020202020204" pitchFamily="34" charset="0"/>
                <a:ea typeface="MS Mincho" panose="02020609040205080304" pitchFamily="49" charset="-128"/>
                <a:cs typeface="Arial" panose="020B0604020202020204" pitchFamily="34" charset="0"/>
              </a:rPr>
              <a:t> </a:t>
            </a:r>
          </a:p>
          <a:p>
            <a:r>
              <a:rPr lang="en-GB" sz="750">
                <a:latin typeface="Arial" panose="020B0604020202020204" pitchFamily="34" charset="0"/>
                <a:ea typeface="MS Mincho" panose="02020609040205080304" pitchFamily="49" charset="-128"/>
                <a:cs typeface="Arial" panose="020B0604020202020204" pitchFamily="34" charset="0"/>
              </a:rPr>
              <a:t>A trend where more space is granted for local adjustments and service development in collaboration with users and other affected parties is reflected in trust reforms implemented in Norway and several neighbouring countries. More localised service development will make evaluations and knowledge-sharing more important, to enable others to learn from, and implement, successful solutions. We expect the EU to play a bigger role for Norway as a global player in a more uncertain world, both as a trading partner, and in data protection and digitalisation policies. Norway and NAV are affected by the EU both directly, through the EEA, and indirectly, by the EU assuming a more active role in recommendations and action plans in labour and welfare policies and skills policies. Skills policies will become even more central in the years to come, especially considering technological developments and the green transition. It will be especially important to ensure inclusion of vulnerable groups in the labour market, as well as to ensure that all members of the labour force are able to build competence throughout their careers. Potential measures include better access to upper secondary education, apprenticeships and mentoring, as well as facilitation for life-long learning and options to combine employment with (further) education.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423A7E-2643-42FD-8EB6-A118111128D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8876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a:latin typeface="Arial" panose="020B0604020202020204" pitchFamily="34" charset="0"/>
                <a:ea typeface="MS Mincho" panose="02020609040205080304" pitchFamily="49" charset="-128"/>
              </a:rPr>
              <a:t>For young people under age 30, the share receiving health-related benefits was stable prior to the pandemic, but even so, the share of people on disability benefit increased sharply, while fewer people were receiving sickness benefit and AAP. The increase in disability benefit recipients among young people can be attributed to an increase in new recipients of </a:t>
            </a:r>
            <a:r>
              <a:rPr lang="en-GB" sz="1200" err="1">
                <a:latin typeface="Arial" panose="020B0604020202020204" pitchFamily="34" charset="0"/>
                <a:ea typeface="MS Mincho" panose="02020609040205080304" pitchFamily="49" charset="-128"/>
              </a:rPr>
              <a:t>disbility</a:t>
            </a:r>
            <a:r>
              <a:rPr lang="en-GB" sz="1200">
                <a:latin typeface="Arial" panose="020B0604020202020204" pitchFamily="34" charset="0"/>
                <a:ea typeface="MS Mincho" panose="02020609040205080304" pitchFamily="49" charset="-128"/>
              </a:rPr>
              <a:t> benefit under age 25, especially among persons aged 18–19. This increase is attributable to an increased number of young people with diagnoses including disabilities and autism. One key explanation could be that more children are born with disabilities, because women have children later in life, or because more children born prematurely survive, but with neurological and psychological delayed injuries.</a:t>
            </a:r>
          </a:p>
        </p:txBody>
      </p:sp>
    </p:spTree>
    <p:extLst>
      <p:ext uri="{BB962C8B-B14F-4D97-AF65-F5344CB8AC3E}">
        <p14:creationId xmlns:p14="http://schemas.microsoft.com/office/powerpoint/2010/main" val="7026662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900">
                <a:latin typeface="Arial" panose="020B0604020202020204" pitchFamily="34" charset="0"/>
                <a:ea typeface="MS Mincho" panose="02020609040205080304" pitchFamily="49" charset="-128"/>
                <a:cs typeface="Arial" panose="020B0604020202020204" pitchFamily="34" charset="0"/>
              </a:rPr>
              <a:t>It is important to point to some uncertainties in terms of public health going forward. We believe the Covid pandemic is coming to an end, but this is not yet clear. In addition, there is a risk of future pandemics – and some believe this risk is higher than it used to be – and there is also the risk of increased </a:t>
            </a:r>
            <a:r>
              <a:rPr lang="en-GB" sz="900" err="1">
                <a:latin typeface="Arial" panose="020B0604020202020204" pitchFamily="34" charset="0"/>
                <a:ea typeface="MS Mincho" panose="02020609040205080304" pitchFamily="49" charset="-128"/>
                <a:cs typeface="Arial" panose="020B0604020202020204" pitchFamily="34" charset="0"/>
              </a:rPr>
              <a:t>antiobiotic</a:t>
            </a:r>
            <a:r>
              <a:rPr lang="en-GB" sz="900">
                <a:latin typeface="Arial" panose="020B0604020202020204" pitchFamily="34" charset="0"/>
                <a:ea typeface="MS Mincho" panose="02020609040205080304" pitchFamily="49" charset="-128"/>
                <a:cs typeface="Arial" panose="020B0604020202020204" pitchFamily="34" charset="0"/>
              </a:rPr>
              <a:t> resistance.</a:t>
            </a:r>
          </a:p>
          <a:p>
            <a:pPr marL="0" indent="0">
              <a:buFont typeface="Arial" panose="020B0604020202020204" pitchFamily="34" charset="0"/>
              <a:buNone/>
            </a:pPr>
            <a:endParaRPr lang="nb-NO" sz="900">
              <a:effectLst/>
              <a:latin typeface="Arial" panose="020B0604020202020204" pitchFamily="34" charset="0"/>
              <a:ea typeface="MS Mincho" panose="02020609040205080304" pitchFamily="49" charset="-128"/>
              <a:cs typeface="Arial" panose="020B0604020202020204" pitchFamily="34" charset="0"/>
            </a:endParaRPr>
          </a:p>
          <a:p>
            <a:pPr marL="0" indent="0">
              <a:buFont typeface="Arial" panose="020B0604020202020204" pitchFamily="34" charset="0"/>
              <a:buNone/>
            </a:pPr>
            <a:r>
              <a:rPr lang="en-GB" sz="900">
                <a:latin typeface="Arial" panose="020B0604020202020204" pitchFamily="34" charset="0"/>
                <a:ea typeface="MS Mincho" panose="02020609040205080304" pitchFamily="49" charset="-128"/>
                <a:cs typeface="Arial" panose="020B0604020202020204" pitchFamily="34" charset="0"/>
              </a:rPr>
              <a:t>When the population becomes healthier, one would expect to see fewer recipients of health-related benefits from NAV, i.e. sickness benefit, AAP and disability benefit. </a:t>
            </a:r>
          </a:p>
          <a:p>
            <a:pPr marL="0" indent="0">
              <a:buFont typeface="Arial" panose="020B0604020202020204" pitchFamily="34" charset="0"/>
              <a:buNone/>
            </a:pPr>
            <a:r>
              <a:rPr lang="en-GB" sz="900">
                <a:latin typeface="Arial" panose="020B0604020202020204" pitchFamily="34" charset="0"/>
                <a:ea typeface="MS Mincho" panose="02020609040205080304" pitchFamily="49" charset="-128"/>
                <a:cs typeface="Arial" panose="020B0604020202020204" pitchFamily="34" charset="0"/>
              </a:rPr>
              <a:t>But this is not a given, as the development for these benefits depends on more than just health.</a:t>
            </a:r>
          </a:p>
          <a:p>
            <a:pPr marL="0" indent="0">
              <a:buFont typeface="Arial" panose="020B0604020202020204" pitchFamily="34" charset="0"/>
              <a:buNone/>
            </a:pPr>
            <a:r>
              <a:rPr lang="en-GB" sz="900">
                <a:latin typeface="Arial" panose="020B0604020202020204" pitchFamily="34" charset="0"/>
                <a:ea typeface="MS Mincho" panose="02020609040205080304" pitchFamily="49" charset="-128"/>
                <a:cs typeface="Arial" panose="020B0604020202020204" pitchFamily="34" charset="0"/>
              </a:rPr>
              <a:t>- Among other things, restructuring in the labour market may lead to increased risk of exclusion from the workforce. This is something we should strive to prevent.</a:t>
            </a:r>
          </a:p>
          <a:p>
            <a:pPr marL="0" indent="0">
              <a:buFont typeface="Arial" panose="020B0604020202020204" pitchFamily="34" charset="0"/>
              <a:buNone/>
            </a:pPr>
            <a:r>
              <a:rPr lang="en-GB" sz="900">
                <a:latin typeface="Arial" panose="020B0604020202020204" pitchFamily="34" charset="0"/>
                <a:ea typeface="MS Mincho" panose="02020609040205080304" pitchFamily="49" charset="-128"/>
                <a:cs typeface="Arial" panose="020B0604020202020204" pitchFamily="34" charset="0"/>
              </a:rPr>
              <a:t>- At the same time, as was previously mentioned, labour shortages are a good opportunity for increased inclusion.</a:t>
            </a:r>
          </a:p>
          <a:p>
            <a:pPr marL="0" indent="0">
              <a:buFont typeface="Arial" panose="020B0604020202020204" pitchFamily="34" charset="0"/>
              <a:buNone/>
            </a:pPr>
            <a:r>
              <a:rPr lang="en-GB" sz="900">
                <a:latin typeface="Arial" panose="020B0604020202020204" pitchFamily="34" charset="0"/>
                <a:ea typeface="MS Mincho" panose="02020609040205080304" pitchFamily="49" charset="-128"/>
                <a:cs typeface="Arial" panose="020B0604020202020204" pitchFamily="34" charset="0"/>
              </a:rPr>
              <a:t>- Psychological disorders have for some time been an increasing cause of health-related benefits, even though figures from the Norwegian Institute of Public Health show that the prevalence of psychological disorders in the population has not increased. It is true that there is an increased share of young people experiencing psychological issues.</a:t>
            </a:r>
          </a:p>
          <a:p>
            <a:pPr marL="0" indent="0">
              <a:buFont typeface="Arial" panose="020B0604020202020204" pitchFamily="34" charset="0"/>
              <a:buNone/>
            </a:pPr>
            <a:r>
              <a:rPr lang="en-GB" sz="900">
                <a:latin typeface="Arial" panose="020B0604020202020204" pitchFamily="34" charset="0"/>
                <a:ea typeface="MS Mincho" panose="02020609040205080304" pitchFamily="49" charset="-128"/>
                <a:cs typeface="Arial" panose="020B0604020202020204" pitchFamily="34" charset="0"/>
              </a:rPr>
              <a:t>There could be many reasons why recipients of benefits from NAV more often have psychological diagnoses. This could be because workplace demands have made working more difficult for those who have a psychological disorder, or because we now have more openness about psychological disorders and that how we diagnose these disorders has changed. In addition, another explanation could be what we call medicalisation, which entails sticking a health label on complex issues that involve health as well as other factors (such as unemployment or social issues). </a:t>
            </a:r>
          </a:p>
          <a:p>
            <a:pPr marL="0" indent="0">
              <a:buFont typeface="Arial" panose="020B0604020202020204" pitchFamily="34" charset="0"/>
              <a:buNone/>
            </a:pPr>
            <a:r>
              <a:rPr lang="en-GB" sz="900">
                <a:latin typeface="Arial" panose="020B0604020202020204" pitchFamily="34" charset="0"/>
                <a:ea typeface="MS Mincho" panose="02020609040205080304" pitchFamily="49" charset="-128"/>
                <a:cs typeface="Arial" panose="020B0604020202020204" pitchFamily="34" charset="0"/>
              </a:rPr>
              <a:t>We fear that the trend of psychological disorders becoming increasingly more common as a diagnostic basis for health-related benefits will continue.</a:t>
            </a:r>
          </a:p>
          <a:p>
            <a:pPr marL="0" indent="0">
              <a:buFont typeface="Arial" panose="020B0604020202020204" pitchFamily="34" charset="0"/>
              <a:buNone/>
            </a:pPr>
            <a:r>
              <a:rPr lang="en-GB" sz="900">
                <a:latin typeface="Arial" panose="020B0604020202020204" pitchFamily="34" charset="0"/>
                <a:ea typeface="MS Mincho" panose="02020609040205080304" pitchFamily="49" charset="-128"/>
                <a:cs typeface="Arial" panose="020B0604020202020204" pitchFamily="34" charset="0"/>
              </a:rPr>
              <a:t>But overall, we believe that the share of the population receiving these health-related benefits from NAV will remain stable in the years to come. Improved public health is a reducing factor, whereas the other factors we just listed are an increasing factor.</a:t>
            </a:r>
          </a:p>
          <a:p>
            <a:pPr marL="0" indent="0">
              <a:buFont typeface="Arial" panose="020B0604020202020204" pitchFamily="34" charset="0"/>
              <a:buNone/>
            </a:pPr>
            <a:endParaRPr lang="nb-NO" sz="900">
              <a:effectLst/>
              <a:latin typeface="Arial" panose="020B0604020202020204" pitchFamily="3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78973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1B4BBF-70B9-8047-B02F-2484F1EA6A40}" type="slidenum">
              <a:rPr lang="nb-NO" smtClean="0"/>
              <a:t>52</a:t>
            </a:fld>
            <a:endParaRPr lang="nb-NO"/>
          </a:p>
        </p:txBody>
      </p:sp>
    </p:spTree>
    <p:extLst>
      <p:ext uri="{BB962C8B-B14F-4D97-AF65-F5344CB8AC3E}">
        <p14:creationId xmlns:p14="http://schemas.microsoft.com/office/powerpoint/2010/main" val="7963160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700" b="1">
                <a:solidFill>
                  <a:srgbClr val="000000"/>
                </a:solidFill>
                <a:latin typeface="Arial" panose="020B0604020202020204" pitchFamily="34" charset="0"/>
                <a:ea typeface="MS Mincho" panose="02020609040205080304" pitchFamily="49" charset="-128"/>
                <a:cs typeface="Arial" panose="020B0604020202020204" pitchFamily="34" charset="0"/>
              </a:rPr>
              <a:t>Restructuring, inclusion and sustainability of the welfare state is likely to become political challenges</a:t>
            </a:r>
          </a:p>
          <a:p>
            <a:r>
              <a:rPr lang="en-GB" sz="700">
                <a:solidFill>
                  <a:srgbClr val="000000"/>
                </a:solidFill>
                <a:latin typeface="Arial" panose="020B0604020202020204" pitchFamily="34" charset="0"/>
                <a:ea typeface="MS Mincho" panose="02020609040205080304" pitchFamily="49" charset="-128"/>
                <a:cs typeface="Arial" panose="020B0604020202020204" pitchFamily="34" charset="0"/>
              </a:rPr>
              <a:t>In recent years, the political landscape has undergone a rapid transformation, with the pandemic, an ongoing war in Ukraine and increased inflation. The geopolitical situation is uncertain, and we see the consequences of this in the form of changing international framework conditions and greater emphasis on security and preparedness.</a:t>
            </a:r>
          </a:p>
          <a:p>
            <a:r>
              <a:rPr lang="en-GB" sz="700">
                <a:solidFill>
                  <a:srgbClr val="000000"/>
                </a:solidFill>
                <a:latin typeface="Arial" panose="020B0604020202020204" pitchFamily="34" charset="0"/>
                <a:ea typeface="MS Mincho" panose="02020609040205080304" pitchFamily="49" charset="-128"/>
                <a:cs typeface="Arial" panose="020B0604020202020204" pitchFamily="34" charset="0"/>
              </a:rPr>
              <a:t> </a:t>
            </a:r>
          </a:p>
          <a:p>
            <a:r>
              <a:rPr lang="en-GB" sz="700">
                <a:solidFill>
                  <a:srgbClr val="000000"/>
                </a:solidFill>
                <a:latin typeface="Arial" panose="020B0604020202020204" pitchFamily="34" charset="0"/>
                <a:ea typeface="MS Mincho" panose="02020609040205080304" pitchFamily="49" charset="-128"/>
                <a:cs typeface="Arial" panose="020B0604020202020204" pitchFamily="34" charset="0"/>
              </a:rPr>
              <a:t>The Norwegian labour market and welfare model is contingent on the population having a high level of trust in policy-makers and institutions. Internationally, decreasing political trust, increased polarisation and populism have been subject of much debate in recent years, but these developments have not been present in the Norwegian discourse to the same degree. Increased energy costs and high prices make it difficult for many to make ends meet, with increased inequality and a sharper discourse climate. This leads to increased polarisation and policies that come as a response to crises and acute situations. For NAV, this could mean more frequent regulatory changes and greater unpredictability. In the short term, we may get more political governance and more expansive policies, whereas in the long term, it is unlikely that labour and welfare policies will receive larger budgets and better framework conditions.</a:t>
            </a:r>
          </a:p>
          <a:p>
            <a:r>
              <a:rPr lang="en-GB" sz="700">
                <a:solidFill>
                  <a:srgbClr val="000000"/>
                </a:solidFill>
                <a:latin typeface="Arial" panose="020B0604020202020204" pitchFamily="34" charset="0"/>
                <a:ea typeface="MS Mincho" panose="02020609040205080304" pitchFamily="49" charset="-128"/>
                <a:cs typeface="Arial" panose="020B0604020202020204" pitchFamily="34" charset="0"/>
              </a:rPr>
              <a:t> </a:t>
            </a:r>
          </a:p>
          <a:p>
            <a:r>
              <a:rPr lang="en-GB" sz="700">
                <a:solidFill>
                  <a:srgbClr val="000000"/>
                </a:solidFill>
                <a:latin typeface="Arial" panose="020B0604020202020204" pitchFamily="34" charset="0"/>
                <a:ea typeface="MS Mincho" panose="02020609040205080304" pitchFamily="49" charset="-128"/>
                <a:cs typeface="Arial" panose="020B0604020202020204" pitchFamily="34" charset="0"/>
              </a:rPr>
              <a:t>Trust reforms in several neighbouring countries followed by the ongoing Norwegian trust reform, reflect a trend with less centralised governance and a stronger focus on local service development in an attempt to reach the goals set for public administration. This promotes greater expectations for NAV’s local and national service development efforts to have documented social and economic effects. This requires a knowledge-based approach, with trials followed by evaluations.</a:t>
            </a:r>
          </a:p>
          <a:p>
            <a:r>
              <a:rPr lang="en-GB" sz="700">
                <a:solidFill>
                  <a:srgbClr val="000000"/>
                </a:solidFill>
                <a:latin typeface="Arial" panose="020B0604020202020204" pitchFamily="34" charset="0"/>
                <a:ea typeface="MS Mincho" panose="02020609040205080304" pitchFamily="49" charset="-128"/>
                <a:cs typeface="Arial" panose="020B0604020202020204" pitchFamily="34" charset="0"/>
              </a:rPr>
              <a:t> </a:t>
            </a:r>
          </a:p>
          <a:p>
            <a:r>
              <a:rPr lang="en-GB" sz="700">
                <a:solidFill>
                  <a:srgbClr val="000000"/>
                </a:solidFill>
                <a:latin typeface="Arial" panose="020B0604020202020204" pitchFamily="34" charset="0"/>
                <a:ea typeface="MS Mincho" panose="02020609040205080304" pitchFamily="49" charset="-128"/>
                <a:cs typeface="Arial" panose="020B0604020202020204" pitchFamily="34" charset="0"/>
              </a:rPr>
              <a:t>Relations with Europe will probably become more important in the years to come. The EU is taking a more active role in policies that are relevant for NAV, such as labour and welfare policies, skills policies and ICT/digitalisation policies. This is achieved partly by regulations that bind all member states and often also Norway, through the EEA Agreement, and partly by an indirect approach in the form of recommendations for member states.</a:t>
            </a:r>
          </a:p>
          <a:p>
            <a:r>
              <a:rPr lang="en-GB" sz="700">
                <a:solidFill>
                  <a:srgbClr val="000000"/>
                </a:solidFill>
                <a:latin typeface="Arial" panose="020B0604020202020204" pitchFamily="34" charset="0"/>
                <a:ea typeface="MS Mincho" panose="02020609040205080304" pitchFamily="49" charset="-128"/>
                <a:cs typeface="Arial" panose="020B0604020202020204" pitchFamily="34" charset="0"/>
              </a:rPr>
              <a:t> </a:t>
            </a:r>
          </a:p>
          <a:p>
            <a:r>
              <a:rPr lang="en-GB" sz="700">
                <a:solidFill>
                  <a:srgbClr val="000000"/>
                </a:solidFill>
                <a:latin typeface="Arial" panose="020B0604020202020204" pitchFamily="34" charset="0"/>
                <a:ea typeface="MS Mincho" panose="02020609040205080304" pitchFamily="49" charset="-128"/>
                <a:cs typeface="Arial" panose="020B0604020202020204" pitchFamily="34" charset="0"/>
              </a:rPr>
              <a:t>A key political challenge towards 2035 will be to ensure the sustainability of the welfare state. In weighing safe welfare schemes against economic sustainability, policy-makers must make some difficult prioritisations. Their options are reduced benefits/service offerings, increased taxation, measures to increase employment rates and/or making the public sector more efficient.</a:t>
            </a:r>
          </a:p>
          <a:p>
            <a:r>
              <a:rPr lang="en-GB" sz="700">
                <a:solidFill>
                  <a:srgbClr val="000000"/>
                </a:solidFill>
                <a:latin typeface="Arial" panose="020B0604020202020204" pitchFamily="34" charset="0"/>
                <a:ea typeface="MS Mincho" panose="02020609040205080304" pitchFamily="49" charset="-128"/>
                <a:cs typeface="Arial" panose="020B0604020202020204" pitchFamily="34" charset="0"/>
              </a:rPr>
              <a:t> </a:t>
            </a:r>
          </a:p>
          <a:p>
            <a:r>
              <a:rPr lang="en-GB" sz="700">
                <a:solidFill>
                  <a:srgbClr val="000000"/>
                </a:solidFill>
                <a:latin typeface="Arial" panose="020B0604020202020204" pitchFamily="34" charset="0"/>
                <a:ea typeface="MS Mincho" panose="02020609040205080304" pitchFamily="49" charset="-128"/>
                <a:cs typeface="Arial" panose="020B0604020202020204" pitchFamily="34" charset="0"/>
              </a:rPr>
              <a:t>Skills policies will presumably become even more central in the years to come, especially considering technological developments and the green transition. We expect to see a stronger focus on further and continuing education. Inclusion of those who are currently not part of the workforce will also remain a high priority, in order to prevent poverty and manage labour demands. This is especially relevant for some immigrant groups and young people who do not have a formal education. Immigration often requires both integration and skills development, where better and earlier access to upper secondary education and vocational certification may be appropriate measures. Measures aimed at young people who are at risk of being permanently excluded from the workforce include easier access to training and better follow-up.</a:t>
            </a:r>
          </a:p>
          <a:p>
            <a:r>
              <a:rPr lang="en-GB" sz="700">
                <a:solidFill>
                  <a:srgbClr val="000000"/>
                </a:solidFill>
                <a:latin typeface="Arial" panose="020B0604020202020204" pitchFamily="34" charset="0"/>
                <a:ea typeface="MS Mincho" panose="02020609040205080304" pitchFamily="49" charset="-128"/>
                <a:cs typeface="Arial" panose="020B0604020202020204" pitchFamily="34" charset="0"/>
              </a:rPr>
              <a:t> </a:t>
            </a:r>
          </a:p>
          <a:p>
            <a:r>
              <a:rPr lang="en-GB" sz="700">
                <a:solidFill>
                  <a:srgbClr val="000000"/>
                </a:solidFill>
                <a:latin typeface="Arial" panose="020B0604020202020204" pitchFamily="34" charset="0"/>
                <a:ea typeface="MS Mincho" panose="02020609040205080304" pitchFamily="49" charset="-128"/>
                <a:cs typeface="Arial" panose="020B0604020202020204" pitchFamily="34" charset="0"/>
              </a:rPr>
              <a:t>The main objectives of labour and welfare policies are a well-functioning labour market, income protection schemes that provide financial security while also providing incentives for work, workforce inclusion of vulnerable groups, and good living conditions for the most disadvantaged groups. We expect to see strong cross-party support for these objectives, but some lines of conflict are likely to remain:</a:t>
            </a:r>
          </a:p>
          <a:p>
            <a:pPr marL="342900" lvl="0" indent="-342900">
              <a:lnSpc>
                <a:spcPct val="115000"/>
              </a:lnSpc>
              <a:buFont typeface="Symbol" panose="05050102010706020507" pitchFamily="18" charset="2"/>
              <a:buChar char=""/>
            </a:pPr>
            <a:r>
              <a:rPr lang="en-GB" sz="700">
                <a:solidFill>
                  <a:srgbClr val="000000"/>
                </a:solidFill>
                <a:latin typeface="Arial" panose="020B0604020202020204" pitchFamily="34" charset="0"/>
                <a:ea typeface="Calibri" panose="020F0502020204030204" pitchFamily="34" charset="0"/>
                <a:cs typeface="Arial" panose="020B0604020202020204" pitchFamily="34" charset="0"/>
              </a:rPr>
              <a:t>Increased demand for health and care services and limited budgets are likely to intensify the debate over </a:t>
            </a:r>
            <a:r>
              <a:rPr lang="en-GB" sz="700" b="1">
                <a:solidFill>
                  <a:srgbClr val="000000"/>
                </a:solidFill>
                <a:latin typeface="Arial" panose="020B0604020202020204" pitchFamily="34" charset="0"/>
                <a:ea typeface="Calibri" panose="020F0502020204030204" pitchFamily="34" charset="0"/>
                <a:cs typeface="Arial" panose="020B0604020202020204" pitchFamily="34" charset="0"/>
              </a:rPr>
              <a:t>public or private solutions</a:t>
            </a:r>
            <a:r>
              <a:rPr lang="en-GB" sz="700">
                <a:solidFill>
                  <a:srgbClr val="000000"/>
                </a:solidFill>
                <a:latin typeface="Arial" panose="020B0604020202020204" pitchFamily="34" charset="0"/>
                <a:ea typeface="Calibri" panose="020F0502020204030204" pitchFamily="34" charset="0"/>
                <a:cs typeface="Arial" panose="020B0604020202020204" pitchFamily="34" charset="0"/>
              </a:rPr>
              <a:t>, even for NAV. Among the population, there is a long-standing wariness of privatisation of public services, while, at the same time, many are positive of private welfare services as a supplement to public offerings.</a:t>
            </a:r>
          </a:p>
          <a:p>
            <a:pPr marL="342900" lvl="0" indent="-342900">
              <a:lnSpc>
                <a:spcPct val="115000"/>
              </a:lnSpc>
              <a:buFont typeface="Symbol" panose="05050102010706020507" pitchFamily="18" charset="2"/>
              <a:buChar char=""/>
            </a:pPr>
            <a:r>
              <a:rPr lang="en-GB" sz="700">
                <a:solidFill>
                  <a:srgbClr val="000000"/>
                </a:solidFill>
                <a:latin typeface="Arial" panose="020B0604020202020204" pitchFamily="34" charset="0"/>
                <a:ea typeface="Calibri" panose="020F0502020204030204" pitchFamily="34" charset="0"/>
                <a:cs typeface="Arial" panose="020B0604020202020204" pitchFamily="34" charset="0"/>
              </a:rPr>
              <a:t>Comprehensive, universal schemes are expected to remain, but there could be some level of disagreement concerning </a:t>
            </a:r>
            <a:r>
              <a:rPr lang="en-GB" sz="700" b="1">
                <a:solidFill>
                  <a:srgbClr val="000000"/>
                </a:solidFill>
                <a:latin typeface="Arial" panose="020B0604020202020204" pitchFamily="34" charset="0"/>
                <a:ea typeface="Calibri" panose="020F0502020204030204" pitchFamily="34" charset="0"/>
                <a:cs typeface="Arial" panose="020B0604020202020204" pitchFamily="34" charset="0"/>
              </a:rPr>
              <a:t>universal benefits v. means-testing</a:t>
            </a:r>
            <a:r>
              <a:rPr lang="en-GB" sz="700">
                <a:solidFill>
                  <a:srgbClr val="000000"/>
                </a:solidFill>
                <a:latin typeface="Arial" panose="020B0604020202020204" pitchFamily="34" charset="0"/>
                <a:ea typeface="Calibri" panose="020F0502020204030204" pitchFamily="34" charset="0"/>
                <a:cs typeface="Arial" panose="020B0604020202020204" pitchFamily="34" charset="0"/>
              </a:rPr>
              <a:t> or adaptations to specific target groups.</a:t>
            </a:r>
          </a:p>
          <a:p>
            <a:pPr marL="342900" lvl="0" indent="-342900">
              <a:lnSpc>
                <a:spcPct val="115000"/>
              </a:lnSpc>
              <a:spcAft>
                <a:spcPts val="1000"/>
              </a:spcAft>
              <a:buFont typeface="Symbol" panose="05050102010706020507" pitchFamily="18" charset="2"/>
              <a:buChar char=""/>
            </a:pPr>
            <a:r>
              <a:rPr lang="en-GB" sz="700">
                <a:solidFill>
                  <a:srgbClr val="000000"/>
                </a:solidFill>
                <a:latin typeface="Arial" panose="020B0604020202020204" pitchFamily="34" charset="0"/>
                <a:ea typeface="Calibri" panose="020F0502020204030204" pitchFamily="34" charset="0"/>
                <a:cs typeface="Arial" panose="020B0604020202020204" pitchFamily="34" charset="0"/>
              </a:rPr>
              <a:t>The balance between </a:t>
            </a:r>
            <a:r>
              <a:rPr lang="en-GB" sz="700" b="1">
                <a:solidFill>
                  <a:srgbClr val="000000"/>
                </a:solidFill>
                <a:latin typeface="Arial" panose="020B0604020202020204" pitchFamily="34" charset="0"/>
                <a:ea typeface="Calibri" panose="020F0502020204030204" pitchFamily="34" charset="0"/>
                <a:cs typeface="Arial" panose="020B0604020202020204" pitchFamily="34" charset="0"/>
              </a:rPr>
              <a:t>benefit levels and incentives</a:t>
            </a:r>
            <a:r>
              <a:rPr lang="en-GB" sz="700">
                <a:solidFill>
                  <a:srgbClr val="000000"/>
                </a:solidFill>
                <a:latin typeface="Arial" panose="020B0604020202020204" pitchFamily="34" charset="0"/>
                <a:ea typeface="Calibri" panose="020F0502020204030204" pitchFamily="34" charset="0"/>
                <a:cs typeface="Arial" panose="020B0604020202020204" pitchFamily="34" charset="0"/>
              </a:rPr>
              <a:t> – there is political debate over how high benefits should be to counteract poverty and inequality,  without becoming a negative incentive to work. This debate focuses on where to draw the line on the ambition of workfare policy and the scope of activity requirements.</a:t>
            </a:r>
          </a:p>
          <a:p>
            <a:r>
              <a:rPr lang="en-GB" sz="700">
                <a:solidFill>
                  <a:srgbClr val="000000"/>
                </a:solidFill>
                <a:latin typeface="Arial" panose="020B0604020202020204" pitchFamily="34" charset="0"/>
                <a:ea typeface="MS Mincho" panose="02020609040205080304" pitchFamily="49" charset="-128"/>
                <a:cs typeface="Arial" panose="020B0604020202020204" pitchFamily="34" charset="0"/>
              </a:rPr>
              <a:t>Other policy conflicts will also intersect with labour and welfare policy. This includes </a:t>
            </a:r>
            <a:r>
              <a:rPr lang="en-GB" sz="700" b="1">
                <a:solidFill>
                  <a:srgbClr val="000000"/>
                </a:solidFill>
                <a:latin typeface="Arial" panose="020B0604020202020204" pitchFamily="34" charset="0"/>
                <a:ea typeface="MS Mincho" panose="02020609040205080304" pitchFamily="49" charset="-128"/>
                <a:cs typeface="Arial" panose="020B0604020202020204" pitchFamily="34" charset="0"/>
              </a:rPr>
              <a:t>climate policy</a:t>
            </a:r>
            <a:r>
              <a:rPr lang="en-GB" sz="700">
                <a:solidFill>
                  <a:srgbClr val="000000"/>
                </a:solidFill>
                <a:latin typeface="Arial" panose="020B0604020202020204" pitchFamily="34" charset="0"/>
                <a:ea typeface="MS Mincho" panose="02020609040205080304" pitchFamily="49" charset="-128"/>
                <a:cs typeface="Arial" panose="020B0604020202020204" pitchFamily="34" charset="0"/>
              </a:rPr>
              <a:t>, which will have consequences for the rate and means of restructuring, as well as </a:t>
            </a:r>
            <a:r>
              <a:rPr lang="en-GB" sz="700" b="1">
                <a:solidFill>
                  <a:srgbClr val="000000"/>
                </a:solidFill>
                <a:latin typeface="Arial" panose="020B0604020202020204" pitchFamily="34" charset="0"/>
                <a:ea typeface="MS Mincho" panose="02020609040205080304" pitchFamily="49" charset="-128"/>
                <a:cs typeface="Arial" panose="020B0604020202020204" pitchFamily="34" charset="0"/>
              </a:rPr>
              <a:t>trade and foreign policy</a:t>
            </a:r>
            <a:r>
              <a:rPr lang="en-GB" sz="700">
                <a:solidFill>
                  <a:srgbClr val="000000"/>
                </a:solidFill>
                <a:latin typeface="Arial" panose="020B0604020202020204" pitchFamily="34" charset="0"/>
                <a:ea typeface="MS Mincho" panose="02020609040205080304" pitchFamily="49" charset="-128"/>
                <a:cs typeface="Arial" panose="020B0604020202020204" pitchFamily="34" charset="0"/>
              </a:rPr>
              <a:t>, where the risk of downscaling of broad international cooperation could result in more regional cooperation between countries and a discussion of Norway’s ties to the European Union. In the </a:t>
            </a:r>
            <a:r>
              <a:rPr lang="en-GB" sz="700" b="1">
                <a:solidFill>
                  <a:srgbClr val="000000"/>
                </a:solidFill>
                <a:latin typeface="Arial" panose="020B0604020202020204" pitchFamily="34" charset="0"/>
                <a:ea typeface="MS Mincho" panose="02020609040205080304" pitchFamily="49" charset="-128"/>
                <a:cs typeface="Arial" panose="020B0604020202020204" pitchFamily="34" charset="0"/>
              </a:rPr>
              <a:t>immigration</a:t>
            </a:r>
            <a:r>
              <a:rPr lang="en-GB" sz="700">
                <a:solidFill>
                  <a:srgbClr val="000000"/>
                </a:solidFill>
                <a:latin typeface="Arial" panose="020B0604020202020204" pitchFamily="34" charset="0"/>
                <a:ea typeface="MS Mincho" panose="02020609040205080304" pitchFamily="49" charset="-128"/>
                <a:cs typeface="Arial" panose="020B0604020202020204" pitchFamily="34" charset="0"/>
              </a:rPr>
              <a:t> area, we expect continued debate on the scope of immigration, integration measures and qualification requirements for benefits. In addition, sudden changes may create situations where central authorities and NAV again need to accommodate high numbers of recent arrivals, which will require greater coordination efforts. Persistent labour shortages may also lead to policy changes in regard to labour migration from countries outside the EU, as we have seen in some other EU countries. </a:t>
            </a:r>
          </a:p>
          <a:p>
            <a:r>
              <a:rPr lang="en-GB" sz="700">
                <a:solidFill>
                  <a:srgbClr val="000000"/>
                </a:solidFill>
                <a:latin typeface="Arial" panose="020B0604020202020204" pitchFamily="34" charset="0"/>
                <a:ea typeface="MS Mincho" panose="02020609040205080304" pitchFamily="49" charset="-128"/>
                <a:cs typeface="Arial" panose="020B0604020202020204" pitchFamily="34" charset="0"/>
              </a:rPr>
              <a:t> </a:t>
            </a:r>
          </a:p>
          <a:p>
            <a:r>
              <a:rPr lang="en-GB" sz="700">
                <a:solidFill>
                  <a:srgbClr val="000000"/>
                </a:solidFill>
                <a:latin typeface="Arial" panose="020B0604020202020204" pitchFamily="34" charset="0"/>
                <a:ea typeface="MS Mincho" panose="02020609040205080304" pitchFamily="49" charset="-128"/>
                <a:cs typeface="Arial" panose="020B0604020202020204" pitchFamily="34" charset="0"/>
              </a:rPr>
              <a:t>With increased centralisation and an age boom that will hit rural districts the hardest, there is much to suggest that </a:t>
            </a:r>
            <a:r>
              <a:rPr lang="en-GB" sz="700" b="1">
                <a:solidFill>
                  <a:srgbClr val="000000"/>
                </a:solidFill>
                <a:latin typeface="Arial" panose="020B0604020202020204" pitchFamily="34" charset="0"/>
                <a:ea typeface="MS Mincho" panose="02020609040205080304" pitchFamily="49" charset="-128"/>
                <a:cs typeface="Arial" panose="020B0604020202020204" pitchFamily="34" charset="0"/>
              </a:rPr>
              <a:t>centre-periphery</a:t>
            </a:r>
            <a:r>
              <a:rPr lang="en-GB" sz="700">
                <a:solidFill>
                  <a:srgbClr val="000000"/>
                </a:solidFill>
                <a:latin typeface="Arial" panose="020B0604020202020204" pitchFamily="34" charset="0"/>
                <a:ea typeface="MS Mincho" panose="02020609040205080304" pitchFamily="49" charset="-128"/>
                <a:cs typeface="Arial" panose="020B0604020202020204" pitchFamily="34" charset="0"/>
              </a:rPr>
              <a:t> issues also may become a source of political conflict. In this context, municipal mergers and centralisation of NAV offices and other NAV units may become focal points of discussion.</a:t>
            </a:r>
          </a:p>
          <a:p>
            <a:r>
              <a:rPr lang="en-GB" sz="700">
                <a:solidFill>
                  <a:srgbClr val="000000"/>
                </a:solidFill>
                <a:latin typeface="Arial" panose="020B0604020202020204" pitchFamily="34" charset="0"/>
                <a:ea typeface="MS Mincho" panose="02020609040205080304" pitchFamily="49" charset="-128"/>
                <a:cs typeface="Arial" panose="020B0604020202020204" pitchFamily="34" charset="0"/>
              </a:rPr>
              <a:t> </a:t>
            </a:r>
          </a:p>
          <a:p>
            <a:r>
              <a:rPr lang="en-GB" sz="700">
                <a:solidFill>
                  <a:srgbClr val="000000"/>
                </a:solidFill>
                <a:latin typeface="Arial" panose="020B0604020202020204" pitchFamily="34" charset="0"/>
                <a:ea typeface="MS Mincho" panose="02020609040205080304" pitchFamily="49" charset="-128"/>
                <a:cs typeface="Arial" panose="020B0604020202020204" pitchFamily="34" charset="0"/>
              </a:rPr>
              <a:t>As for digitalisation policies, we expect ambitions of uniform public services, customised for the individual’s circumstances, and increased automation to remain in the years towards 2035. These ambitions will require data sharing, legislative development and better financing. They will be challenged by principles of governance, such as sectoral boundaries and municipal autonomy, considerations of ethics and privacy, and demand for means-testing and targeted benefits.</a:t>
            </a:r>
          </a:p>
        </p:txBody>
      </p:sp>
      <p:sp>
        <p:nvSpPr>
          <p:cNvPr id="4" name="Plassholder for lysbildenummer 3"/>
          <p:cNvSpPr>
            <a:spLocks noGrp="1"/>
          </p:cNvSpPr>
          <p:nvPr>
            <p:ph type="sldNum" sz="quarter" idx="10"/>
          </p:nvPr>
        </p:nvSpPr>
        <p:spPr/>
        <p:txBody>
          <a:bodyPr/>
          <a:lstStyle/>
          <a:p>
            <a:fld id="{CC095B44-202A-4978-9C5A-42D88216F05F}" type="slidenum">
              <a:rPr lang="nb-NO" smtClean="0"/>
              <a:t>53</a:t>
            </a:fld>
            <a:endParaRPr lang="nb-NO"/>
          </a:p>
        </p:txBody>
      </p:sp>
    </p:spTree>
    <p:extLst>
      <p:ext uri="{BB962C8B-B14F-4D97-AF65-F5344CB8AC3E}">
        <p14:creationId xmlns:p14="http://schemas.microsoft.com/office/powerpoint/2010/main" val="11184551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a:latin typeface="Arial" panose="020B0604020202020204" pitchFamily="34" charset="0"/>
                <a:ea typeface="MS Mincho" panose="02020609040205080304" pitchFamily="49" charset="-128"/>
                <a:cs typeface="Arial" panose="020B0604020202020204" pitchFamily="34" charset="0"/>
              </a:rPr>
              <a:t>We expect that major societal challenges related to restructuring, inclusion, ageing and the sustainability of the welfare state are expected to have an impact on labour and welfare policies towards 2035. </a:t>
            </a:r>
          </a:p>
          <a:p>
            <a:endParaRPr lang="nb-NO" sz="900">
              <a:effectLst/>
              <a:latin typeface="Arial" panose="020B060402020202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a:latin typeface="Arial" panose="020B0604020202020204" pitchFamily="34" charset="0"/>
                <a:ea typeface="MS Mincho" panose="02020609040205080304" pitchFamily="49" charset="-128"/>
                <a:cs typeface="Arial" panose="020B0604020202020204" pitchFamily="34" charset="0"/>
              </a:rPr>
              <a:t>Skills policies will likely become even more central in the years to come, especially considering technological developments and the green transition. We expect to see a stronger focus on further and continuing education. As for inclusion of vulnerable groups in the workforce, we believe that some immigrant groups and young people who do not have a formal education will be a priority. Immigration often requires both integration and skills development, where better and earlier access to upper secondary education and vocational certification may be appropriate measures. Measures aimed at young people who are at risk of being permanently excluded from the workforce include easier access to training and better follow-up.</a:t>
            </a:r>
          </a:p>
          <a:p>
            <a:endParaRPr lang="nb-NO" sz="900">
              <a:effectLst/>
              <a:latin typeface="Arial" panose="020B0604020202020204" pitchFamily="34" charset="0"/>
              <a:ea typeface="MS Mincho" panose="02020609040205080304" pitchFamily="49" charset="-128"/>
              <a:cs typeface="Arial" panose="020B0604020202020204" pitchFamily="34" charset="0"/>
            </a:endParaRPr>
          </a:p>
          <a:p>
            <a:r>
              <a:rPr lang="en-GB" sz="900">
                <a:latin typeface="Arial" panose="020B0604020202020204" pitchFamily="34" charset="0"/>
                <a:ea typeface="MS Mincho" panose="02020609040205080304" pitchFamily="49" charset="-128"/>
                <a:cs typeface="Arial" panose="020B0604020202020204" pitchFamily="34" charset="0"/>
              </a:rPr>
              <a:t>A key political challenge towards 2035 will be to ensure the sustainability of the welfare state. In weighing safe welfare schemes against economic sustainability, policy-makers must make some difficult prioritisations. Their options are reduced benefits/service offerings, increased taxation, measures to increase employment rates and making the public sector more efficient. Different political parties have differing views on which measures are best suited, but the challenges are considerable enough to require a combination of measures.</a:t>
            </a:r>
          </a:p>
          <a:p>
            <a:endParaRPr lang="nb-NO" sz="900">
              <a:effectLst/>
              <a:latin typeface="Arial" panose="020B0604020202020204" pitchFamily="3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91802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a:latin typeface="Arial" panose="020B0604020202020204" pitchFamily="34" charset="0"/>
                <a:ea typeface="MS Mincho" panose="02020609040205080304" pitchFamily="49" charset="-128"/>
                <a:cs typeface="Arial" panose="020B0604020202020204" pitchFamily="34" charset="0"/>
              </a:rPr>
              <a:t>We expect to see continued cross-party agreement on a majority of the fundamental aspects of labour and welfare policy. Some lines of conflict, however, are likely to remain:</a:t>
            </a:r>
          </a:p>
          <a:p>
            <a:pPr marL="342900" lvl="0" indent="-342900">
              <a:lnSpc>
                <a:spcPct val="115000"/>
              </a:lnSpc>
              <a:buFont typeface="Symbol" panose="05050102010706020507" pitchFamily="18" charset="2"/>
              <a:buChar char=""/>
            </a:pPr>
            <a:r>
              <a:rPr lang="en-GB" sz="900">
                <a:latin typeface="Arial" panose="020B0604020202020204" pitchFamily="34" charset="0"/>
                <a:ea typeface="Calibri" panose="020F0502020204030204" pitchFamily="34" charset="0"/>
                <a:cs typeface="Arial" panose="020B0604020202020204" pitchFamily="34" charset="0"/>
              </a:rPr>
              <a:t>Increased demand for health and care services and limited budgets will probably intensify the debate over </a:t>
            </a:r>
            <a:r>
              <a:rPr lang="en-GB" sz="900" b="1">
                <a:latin typeface="Arial" panose="020B0604020202020204" pitchFamily="34" charset="0"/>
                <a:ea typeface="Calibri" panose="020F0502020204030204" pitchFamily="34" charset="0"/>
                <a:cs typeface="Arial" panose="020B0604020202020204" pitchFamily="34" charset="0"/>
              </a:rPr>
              <a:t>public or private solutions</a:t>
            </a:r>
            <a:r>
              <a:rPr lang="en-GB" sz="900">
                <a:latin typeface="Arial" panose="020B0604020202020204" pitchFamily="34" charset="0"/>
                <a:ea typeface="Calibri" panose="020F0502020204030204" pitchFamily="34" charset="0"/>
                <a:cs typeface="Arial" panose="020B0604020202020204" pitchFamily="34" charset="0"/>
              </a:rPr>
              <a:t>, even for NAV. Among the population, there is a strong, and increasing, wariness of privatisation of public services, while, at the same time, many are positive of private welfare services as a supplement to public offerings.</a:t>
            </a:r>
            <a:r>
              <a:rPr lang="en-GB" sz="900">
                <a:latin typeface="Arial" panose="020B0604020202020204" pitchFamily="34" charset="0"/>
                <a:ea typeface="Times New Roman" panose="02020603050405020304" pitchFamily="18" charset="0"/>
                <a:cs typeface="Arial" panose="020B0604020202020204" pitchFamily="34" charset="0"/>
              </a:rPr>
              <a:t> </a:t>
            </a:r>
          </a:p>
          <a:p>
            <a:pPr marL="342900" lvl="0" indent="-342900">
              <a:lnSpc>
                <a:spcPct val="115000"/>
              </a:lnSpc>
              <a:buFont typeface="Symbol" panose="05050102010706020507" pitchFamily="18" charset="2"/>
              <a:buChar char=""/>
            </a:pPr>
            <a:r>
              <a:rPr lang="en-GB" sz="900">
                <a:latin typeface="Arial" panose="020B0604020202020204" pitchFamily="34" charset="0"/>
                <a:ea typeface="Calibri" panose="020F0502020204030204" pitchFamily="34" charset="0"/>
                <a:cs typeface="Arial" panose="020B0604020202020204" pitchFamily="34" charset="0"/>
              </a:rPr>
              <a:t>Comprehensive, universal schemes are expected to remain, but it is likely that we will see some level of disagreement concerning </a:t>
            </a:r>
            <a:r>
              <a:rPr lang="en-GB" sz="900" b="1">
                <a:latin typeface="Arial" panose="020B0604020202020204" pitchFamily="34" charset="0"/>
                <a:ea typeface="Calibri" panose="020F0502020204030204" pitchFamily="34" charset="0"/>
                <a:cs typeface="Arial" panose="020B0604020202020204" pitchFamily="34" charset="0"/>
              </a:rPr>
              <a:t>universal benefits v. means-testing</a:t>
            </a:r>
            <a:r>
              <a:rPr lang="en-GB" sz="900">
                <a:latin typeface="Arial" panose="020B0604020202020204" pitchFamily="34" charset="0"/>
                <a:ea typeface="Calibri" panose="020F0502020204030204" pitchFamily="34" charset="0"/>
                <a:cs typeface="Arial" panose="020B0604020202020204" pitchFamily="34" charset="0"/>
              </a:rPr>
              <a:t> or adaptations to specific target groups through political fine-tuning.</a:t>
            </a:r>
          </a:p>
          <a:p>
            <a:pPr marL="342900" lvl="0" indent="-342900">
              <a:lnSpc>
                <a:spcPct val="115000"/>
              </a:lnSpc>
              <a:spcAft>
                <a:spcPts val="1000"/>
              </a:spcAft>
              <a:buFont typeface="Symbol" panose="05050102010706020507" pitchFamily="18" charset="2"/>
              <a:buChar char=""/>
            </a:pPr>
            <a:r>
              <a:rPr lang="en-GB" sz="900">
                <a:latin typeface="Arial" panose="020B0604020202020204" pitchFamily="34" charset="0"/>
                <a:ea typeface="Calibri" panose="020F0502020204030204" pitchFamily="34" charset="0"/>
                <a:cs typeface="Arial" panose="020B0604020202020204" pitchFamily="34" charset="0"/>
              </a:rPr>
              <a:t>The balance between </a:t>
            </a:r>
            <a:r>
              <a:rPr lang="en-GB" sz="900" b="1">
                <a:latin typeface="Arial" panose="020B0604020202020204" pitchFamily="34" charset="0"/>
                <a:ea typeface="Calibri" panose="020F0502020204030204" pitchFamily="34" charset="0"/>
                <a:cs typeface="Arial" panose="020B0604020202020204" pitchFamily="34" charset="0"/>
              </a:rPr>
              <a:t>benefit levels and incentives</a:t>
            </a:r>
            <a:r>
              <a:rPr lang="en-GB" sz="900">
                <a:latin typeface="Arial" panose="020B0604020202020204" pitchFamily="34" charset="0"/>
                <a:ea typeface="Calibri" panose="020F0502020204030204" pitchFamily="34" charset="0"/>
                <a:cs typeface="Arial" panose="020B0604020202020204" pitchFamily="34" charset="0"/>
              </a:rPr>
              <a:t> – there is political debate over how high benefits should be to counteract poverty and inequality without becoming a negative incentive to work. This debate focuses on where to draw the line on the ambition of workfare policy. The same applies to activity requirements and measures aimed at people who are not part of the workforce.</a:t>
            </a:r>
          </a:p>
          <a:p>
            <a:r>
              <a:rPr lang="en-GB" sz="900">
                <a:latin typeface="Arial" panose="020B0604020202020204" pitchFamily="34" charset="0"/>
                <a:ea typeface="MS Mincho" panose="02020609040205080304" pitchFamily="49" charset="-128"/>
                <a:cs typeface="Arial" panose="020B0604020202020204" pitchFamily="34" charset="0"/>
              </a:rPr>
              <a:t>Other key policy conflicts will also intersect with labour and welfare policy:</a:t>
            </a:r>
          </a:p>
          <a:p>
            <a:pPr marL="342900" lvl="0" indent="-342900">
              <a:lnSpc>
                <a:spcPct val="115000"/>
              </a:lnSpc>
              <a:buFont typeface="Symbol" panose="05050102010706020507" pitchFamily="18" charset="2"/>
              <a:buChar char=""/>
            </a:pPr>
            <a:r>
              <a:rPr lang="en-GB" sz="900" b="1">
                <a:latin typeface="Arial" panose="020B0604020202020204" pitchFamily="34" charset="0"/>
                <a:ea typeface="Calibri" panose="020F0502020204030204" pitchFamily="34" charset="0"/>
                <a:cs typeface="Arial" panose="020B0604020202020204" pitchFamily="34" charset="0"/>
              </a:rPr>
              <a:t>Climate policy</a:t>
            </a:r>
            <a:r>
              <a:rPr lang="en-GB" sz="900">
                <a:latin typeface="Arial" panose="020B0604020202020204" pitchFamily="34" charset="0"/>
                <a:ea typeface="Calibri" panose="020F0502020204030204" pitchFamily="34" charset="0"/>
                <a:cs typeface="Arial" panose="020B0604020202020204" pitchFamily="34" charset="0"/>
              </a:rPr>
              <a:t> and policy choices in connection with the green transition will probably impact the pace of restructuring, which measures are used and the distribution of responsibility between the commercial sector and the authorities.</a:t>
            </a:r>
          </a:p>
          <a:p>
            <a:pPr marL="342900" lvl="0" indent="-342900">
              <a:lnSpc>
                <a:spcPct val="115000"/>
              </a:lnSpc>
              <a:buFont typeface="Symbol" panose="05050102010706020507" pitchFamily="18" charset="2"/>
              <a:buChar char=""/>
            </a:pPr>
            <a:r>
              <a:rPr lang="en-GB" sz="900">
                <a:latin typeface="Arial" panose="020B0604020202020204" pitchFamily="34" charset="0"/>
                <a:ea typeface="Calibri" panose="020F0502020204030204" pitchFamily="34" charset="0"/>
                <a:cs typeface="Arial" panose="020B0604020202020204" pitchFamily="34" charset="0"/>
              </a:rPr>
              <a:t>Uncertain times, with a risk of downscaling or changing of </a:t>
            </a:r>
            <a:r>
              <a:rPr lang="en-GB" sz="900" b="1">
                <a:latin typeface="Arial" panose="020B0604020202020204" pitchFamily="34" charset="0"/>
                <a:ea typeface="Calibri" panose="020F0502020204030204" pitchFamily="34" charset="0"/>
                <a:cs typeface="Arial" panose="020B0604020202020204" pitchFamily="34" charset="0"/>
              </a:rPr>
              <a:t>international</a:t>
            </a:r>
            <a:r>
              <a:rPr lang="en-GB" sz="900">
                <a:latin typeface="Arial" panose="020B0604020202020204" pitchFamily="34" charset="0"/>
                <a:ea typeface="Calibri" panose="020F0502020204030204" pitchFamily="34" charset="0"/>
                <a:cs typeface="Arial" panose="020B0604020202020204" pitchFamily="34" charset="0"/>
              </a:rPr>
              <a:t> </a:t>
            </a:r>
            <a:r>
              <a:rPr lang="en-GB" sz="900" b="1">
                <a:latin typeface="Arial" panose="020B0604020202020204" pitchFamily="34" charset="0"/>
                <a:ea typeface="Calibri" panose="020F0502020204030204" pitchFamily="34" charset="0"/>
                <a:cs typeface="Arial" panose="020B0604020202020204" pitchFamily="34" charset="0"/>
              </a:rPr>
              <a:t>cooperation</a:t>
            </a:r>
            <a:r>
              <a:rPr lang="en-GB" sz="900">
                <a:latin typeface="Arial" panose="020B0604020202020204" pitchFamily="34" charset="0"/>
                <a:ea typeface="Calibri" panose="020F0502020204030204" pitchFamily="34" charset="0"/>
                <a:cs typeface="Arial" panose="020B0604020202020204" pitchFamily="34" charset="0"/>
              </a:rPr>
              <a:t> could lead to a debate over Norway’s role in international trade and relationship with the EU, with the consequences this may have for the Norwegian labour market.</a:t>
            </a:r>
          </a:p>
          <a:p>
            <a:pPr marL="342900" lvl="0" indent="-342900">
              <a:lnSpc>
                <a:spcPct val="115000"/>
              </a:lnSpc>
              <a:buFont typeface="Symbol" panose="05050102010706020507" pitchFamily="18" charset="2"/>
              <a:buChar char=""/>
            </a:pPr>
            <a:r>
              <a:rPr lang="en-GB" sz="900">
                <a:latin typeface="Arial" panose="020B0604020202020204" pitchFamily="34" charset="0"/>
                <a:ea typeface="Calibri" panose="020F0502020204030204" pitchFamily="34" charset="0"/>
                <a:cs typeface="Arial" panose="020B0604020202020204" pitchFamily="34" charset="0"/>
              </a:rPr>
              <a:t>In terms of  </a:t>
            </a:r>
            <a:r>
              <a:rPr lang="en-GB" sz="900" b="1">
                <a:latin typeface="Arial" panose="020B0604020202020204" pitchFamily="34" charset="0"/>
                <a:ea typeface="Calibri" panose="020F0502020204030204" pitchFamily="34" charset="0"/>
                <a:cs typeface="Arial" panose="020B0604020202020204" pitchFamily="34" charset="0"/>
              </a:rPr>
              <a:t>immigration,</a:t>
            </a:r>
            <a:r>
              <a:rPr lang="en-GB" sz="900">
                <a:latin typeface="Arial" panose="020B0604020202020204" pitchFamily="34" charset="0"/>
                <a:ea typeface="Calibri" panose="020F0502020204030204" pitchFamily="34" charset="0"/>
                <a:cs typeface="Arial" panose="020B0604020202020204" pitchFamily="34" charset="0"/>
              </a:rPr>
              <a:t> we expect continued debate over scope, integration measures and qualification requirements for benefits. In addition, sudden changes may create situations where central authorities and NAV again need to accommodate high numbers of recent arrivals, which will require greater coordination efforts between NAV and other affected parties.</a:t>
            </a:r>
          </a:p>
          <a:p>
            <a:pPr marL="342900" lvl="0" indent="-342900">
              <a:lnSpc>
                <a:spcPct val="115000"/>
              </a:lnSpc>
              <a:spcAft>
                <a:spcPts val="1000"/>
              </a:spcAft>
              <a:buFont typeface="Symbol" panose="05050102010706020507" pitchFamily="18" charset="2"/>
              <a:buChar char=""/>
            </a:pPr>
            <a:r>
              <a:rPr lang="en-GB" sz="900">
                <a:latin typeface="Arial" panose="020B0604020202020204" pitchFamily="34" charset="0"/>
                <a:ea typeface="Calibri" panose="020F0502020204030204" pitchFamily="34" charset="0"/>
                <a:cs typeface="Arial" panose="020B0604020202020204" pitchFamily="34" charset="0"/>
              </a:rPr>
              <a:t>With increased centralisation and an age boom that will hit rural districts the hardest, there is much to suggest that </a:t>
            </a:r>
            <a:r>
              <a:rPr lang="en-GB" sz="900" b="1">
                <a:latin typeface="Arial" panose="020B0604020202020204" pitchFamily="34" charset="0"/>
                <a:ea typeface="Calibri" panose="020F0502020204030204" pitchFamily="34" charset="0"/>
                <a:cs typeface="Arial" panose="020B0604020202020204" pitchFamily="34" charset="0"/>
              </a:rPr>
              <a:t>centre-periphery</a:t>
            </a:r>
            <a:r>
              <a:rPr lang="en-GB" sz="900">
                <a:latin typeface="Arial" panose="020B0604020202020204" pitchFamily="34" charset="0"/>
                <a:ea typeface="Calibri" panose="020F0502020204030204" pitchFamily="34" charset="0"/>
                <a:cs typeface="Arial" panose="020B0604020202020204" pitchFamily="34" charset="0"/>
              </a:rPr>
              <a:t> issues may also become a source of political conflict in the years to come. In this area, the discourse centres on fundamental welfare services in the context of district policy, where municipal mergers and centralisation of NAV offices and other NAV units could become key points of conflict.</a:t>
            </a:r>
          </a:p>
          <a:p>
            <a:pPr marL="342900" lvl="0" indent="-342900">
              <a:lnSpc>
                <a:spcPct val="115000"/>
              </a:lnSpc>
              <a:spcAft>
                <a:spcPts val="1000"/>
              </a:spcAft>
              <a:buFont typeface="Symbol" panose="05050102010706020507" pitchFamily="18" charset="2"/>
              <a:buChar char=""/>
            </a:pPr>
            <a:endParaRPr lang="nb-NO" sz="900">
              <a:effectLst/>
              <a:latin typeface="Arial" panose="020B0604020202020204" pitchFamily="34" charset="0"/>
              <a:ea typeface="Calibri" panose="020F0502020204030204" pitchFamily="34" charset="0"/>
              <a:cs typeface="Arial" panose="020B0604020202020204" pitchFamily="34" charset="0"/>
            </a:endParaRPr>
          </a:p>
          <a:p>
            <a:r>
              <a:rPr lang="en-GB" sz="900" u="none">
                <a:solidFill>
                  <a:srgbClr val="0000FF"/>
                </a:solidFill>
                <a:latin typeface="Arial" panose="020B0604020202020204" pitchFamily="34" charset="0"/>
                <a:ea typeface="MS Mincho" panose="02020609040205080304" pitchFamily="49" charset="-128"/>
                <a:cs typeface="Arial" panose="020B0604020202020204" pitchFamily="34" charset="0"/>
              </a:rPr>
              <a:t>The Norwegian labour market and welfare model is contingent on the population having a high level of trust in policy-makers and institutions. </a:t>
            </a:r>
            <a:r>
              <a:rPr lang="en-GB" sz="900">
                <a:latin typeface="Arial" panose="020B0604020202020204" pitchFamily="34" charset="0"/>
                <a:ea typeface="MS Mincho" panose="02020609040205080304" pitchFamily="49" charset="-128"/>
                <a:cs typeface="Arial" panose="020B0604020202020204" pitchFamily="34" charset="0"/>
              </a:rPr>
              <a:t>Internationally, reduced trust in public institutions, increased polarisation and populism have been central topics of discussion in recent years. Until recently, these factors have not been prevalent in Norway, among other things because of our broad welfare schemes and institutionalised collaboration in the workplace. The war in Ukraine and subsequent increase in electricity and food prices have led to a much sharper tone in the Norwegian public discourse. We now believe there is increased risk of polarisation and loss of trust even in Norway, but this will depend on international conflict levels and the degree to which the uncertain economic development and high inflation will continue. This could lead to multiple abrupt shifts in labour and welfare policy, where policies increasingly come as a response to crises and acute situations.</a:t>
            </a:r>
            <a:r>
              <a:rPr lang="en-GB" sz="900">
                <a:latin typeface="Arial" panose="020B0604020202020204" pitchFamily="34" charset="0"/>
                <a:ea typeface="Times New Roman" panose="02020603050405020304" pitchFamily="18" charset="0"/>
                <a:cs typeface="Arial" panose="020B0604020202020204" pitchFamily="34" charset="0"/>
              </a:rPr>
              <a:t> </a:t>
            </a:r>
          </a:p>
          <a:p>
            <a:r>
              <a:rPr lang="en-GB" sz="900">
                <a:latin typeface="Arial" panose="020B0604020202020204" pitchFamily="34" charset="0"/>
                <a:ea typeface="MS Mincho" panose="02020609040205080304" pitchFamily="49" charset="-128"/>
                <a:cs typeface="Arial" panose="020B0604020202020204" pitchFamily="34" charset="0"/>
              </a:rPr>
              <a:t> </a:t>
            </a:r>
          </a:p>
          <a:p>
            <a:r>
              <a:rPr lang="en-GB" sz="900">
                <a:latin typeface="Arial" panose="020B0604020202020204" pitchFamily="34" charset="0"/>
                <a:ea typeface="MS Mincho" panose="02020609040205080304" pitchFamily="49" charset="-128"/>
                <a:cs typeface="Arial" panose="020B0604020202020204" pitchFamily="34" charset="0"/>
              </a:rPr>
              <a:t>Recent trust reforms in several neighbouring countries, followed by the ongoing Norwegian reform, lead us to believe that less centralised governance and a stronger focus on local service development in an attempt to reach the goals set for public administration is a trend we expect to continue. For NAV, this will require a knowledge-based approach, with trials followed by evaluations.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56316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a:latin typeface="Arial" panose="020B0604020202020204" pitchFamily="34" charset="0"/>
                <a:ea typeface="MS Mincho" panose="02020609040205080304" pitchFamily="49" charset="-128"/>
                <a:cs typeface="Arial" panose="020B0604020202020204" pitchFamily="34" charset="0"/>
              </a:rPr>
              <a:t>We expect the EU to play a bigger role for Norway as a global player in a more uncertain world, both as a trading partner, and in preparedness, data protection and digitalisation policies. The EU will also assume a more active role in recommendations and action plans in the areas of labour and welfare policy and skills policies, which will have a more indirect influence.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900">
              <a:effectLst/>
              <a:latin typeface="Arial" panose="020B060402020202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a:latin typeface="Arial" panose="020B0604020202020204" pitchFamily="34" charset="0"/>
                <a:ea typeface="MS Mincho" panose="02020609040205080304" pitchFamily="49" charset="-128"/>
                <a:cs typeface="Arial" panose="020B0604020202020204" pitchFamily="34" charset="0"/>
              </a:rPr>
              <a:t>In a more uncertain world, our relationship with Europe and the EU is likely to become even more important in the years to come. The EU is gradually taking a more active role in policies that are relevant for NAV, such as labour and welfare policies, skills policies and ICT/digitalisation policies. This, in part, takes the form of directives that are binding for all member states and often also for Norway through the EEA Agreement. But it often takes the form of “soft politics”, which are recommendations to member states. These could have a more indirect influence on Norway.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900">
              <a:effectLst/>
              <a:latin typeface="Arial" panose="020B0604020202020204" pitchFamily="3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86135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900">
                <a:latin typeface="Arial" panose="020B0604020202020204" pitchFamily="34" charset="0"/>
                <a:ea typeface="MS Mincho" panose="02020609040205080304" pitchFamily="49" charset="-128"/>
                <a:cs typeface="Arial" panose="020B0604020202020204" pitchFamily="34" charset="0"/>
              </a:rPr>
              <a:t>Expectations for NAV going forward include, among other things, that we offer services that facilitate for </a:t>
            </a:r>
            <a:r>
              <a:rPr lang="en-GB" sz="900" b="1">
                <a:latin typeface="Arial" panose="020B0604020202020204" pitchFamily="34" charset="0"/>
                <a:ea typeface="MS Mincho" panose="02020609040205080304" pitchFamily="49" charset="-128"/>
                <a:cs typeface="Arial" panose="020B0604020202020204" pitchFamily="34" charset="0"/>
              </a:rPr>
              <a:t>restructuring and skills enhancement </a:t>
            </a:r>
            <a:r>
              <a:rPr lang="en-GB" sz="900" b="0">
                <a:latin typeface="Arial" panose="020B0604020202020204" pitchFamily="34" charset="0"/>
                <a:ea typeface="MS Mincho" panose="02020609040205080304" pitchFamily="49" charset="-128"/>
                <a:cs typeface="Arial" panose="020B0604020202020204" pitchFamily="34" charset="0"/>
              </a:rPr>
              <a:t>and</a:t>
            </a:r>
            <a:r>
              <a:rPr lang="en-GB" sz="900" b="1">
                <a:latin typeface="Arial" panose="020B0604020202020204" pitchFamily="34" charset="0"/>
                <a:ea typeface="MS Mincho" panose="02020609040205080304" pitchFamily="49" charset="-128"/>
                <a:cs typeface="Arial" panose="020B0604020202020204" pitchFamily="34" charset="0"/>
              </a:rPr>
              <a:t> </a:t>
            </a:r>
            <a:r>
              <a:rPr lang="en-GB" sz="900">
                <a:latin typeface="Arial" panose="020B0604020202020204" pitchFamily="34" charset="0"/>
                <a:ea typeface="MS Mincho" panose="02020609040205080304" pitchFamily="49" charset="-128"/>
                <a:cs typeface="Arial" panose="020B0604020202020204" pitchFamily="34" charset="0"/>
              </a:rPr>
              <a:t>promote occupational mobility.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a:latin typeface="Arial" panose="020B0604020202020204" pitchFamily="34" charset="0"/>
                <a:ea typeface="MS Mincho" panose="02020609040205080304" pitchFamily="49" charset="-128"/>
                <a:cs typeface="Arial" panose="020B0604020202020204" pitchFamily="34" charset="0"/>
              </a:rPr>
              <a:t>During the pandemic, it became easier to combine unemployment benefit with education, and it is likely that this combination of benefits and skills enhancement will remain the policy going forward.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900" kern="12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a:latin typeface="Arial" panose="020B0604020202020204" pitchFamily="34" charset="0"/>
                <a:ea typeface="Calibri" panose="020F0502020204030204" pitchFamily="34" charset="0"/>
                <a:cs typeface="Arial" panose="020B0604020202020204" pitchFamily="34" charset="0"/>
              </a:rPr>
              <a:t>Another expectation for the public sector is to provide better service coordination, both because users expect it and because societal challenges have a broad impact. To achieve this, regulatory changes, and perhaps some dismantling of cross-sectoral barriers, may be necessary.</a:t>
            </a:r>
            <a:r>
              <a:rPr lang="en-GB" sz="900">
                <a:latin typeface="Arial" panose="020B0604020202020204" pitchFamily="34" charset="0"/>
                <a:ea typeface="MS Mincho" panose="02020609040205080304" pitchFamily="49" charset="-128"/>
                <a:cs typeface="Arial" panose="020B0604020202020204" pitchFamily="34" charset="0"/>
              </a:rPr>
              <a:t> In the proposal for a new Public Administration Act, collaboration between administrative bodies is a central focus, and there are some suggestions, among other things, for adjustments to confidentiality requirements, which may make it easier to collaborate. At the same time, increased collaboration requires political intent and political governance.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900">
              <a:effectLst/>
              <a:latin typeface="Arial" panose="020B060402020202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a:latin typeface="Arial" panose="020B0604020202020204" pitchFamily="34" charset="0"/>
                <a:ea typeface="MS Mincho" panose="02020609040205080304" pitchFamily="49" charset="-128"/>
                <a:cs typeface="Arial" panose="020B0604020202020204" pitchFamily="34" charset="0"/>
              </a:rPr>
              <a:t>Increased collaboration also goes hand in hand with </a:t>
            </a:r>
            <a:r>
              <a:rPr lang="en-GB" sz="900" b="1">
                <a:latin typeface="Arial" panose="020B0604020202020204" pitchFamily="34" charset="0"/>
                <a:ea typeface="MS Mincho" panose="02020609040205080304" pitchFamily="49" charset="-128"/>
                <a:cs typeface="Arial" panose="020B0604020202020204" pitchFamily="34" charset="0"/>
              </a:rPr>
              <a:t>digitalisation.</a:t>
            </a:r>
            <a:r>
              <a:rPr lang="en-GB" sz="900">
                <a:latin typeface="Arial" panose="020B0604020202020204" pitchFamily="34" charset="0"/>
                <a:ea typeface="MS Mincho" panose="02020609040205080304" pitchFamily="49" charset="-128"/>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a:latin typeface="Arial" panose="020B0604020202020204" pitchFamily="34" charset="0"/>
                <a:ea typeface="MS Mincho" panose="02020609040205080304" pitchFamily="49" charset="-128"/>
                <a:cs typeface="Arial" panose="020B0604020202020204" pitchFamily="34" charset="0"/>
              </a:rPr>
              <a:t>Regulatory simplification and adjustment are often required. While even complicated rules may be automated, it will often be more resource-demanding to do so.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a:latin typeface="Arial" panose="020B0604020202020204" pitchFamily="34" charset="0"/>
                <a:ea typeface="MS Mincho" panose="02020609040205080304" pitchFamily="49" charset="-128"/>
                <a:cs typeface="Arial" panose="020B0604020202020204" pitchFamily="34" charset="0"/>
              </a:rPr>
              <a:t>Simpler rules will also make it easier for users of the services to understand them. At the same time, simplification may, in some cases, have negative consequences for some, and it will often be a political goal to have greater flexibility and more targeted benefits. This could make it more difficult to achieve simplification.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788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1B4BBF-70B9-8047-B02F-2484F1EA6A40}" type="slidenum">
              <a:rPr lang="nb-NO" smtClean="0"/>
              <a:t>58</a:t>
            </a:fld>
            <a:endParaRPr lang="nb-NO"/>
          </a:p>
        </p:txBody>
      </p:sp>
    </p:spTree>
    <p:extLst>
      <p:ext uri="{BB962C8B-B14F-4D97-AF65-F5344CB8AC3E}">
        <p14:creationId xmlns:p14="http://schemas.microsoft.com/office/powerpoint/2010/main" val="27551280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9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10"/>
          </p:nvPr>
        </p:nvSpPr>
        <p:spPr/>
        <p:txBody>
          <a:bodyPr/>
          <a:lstStyle/>
          <a:p>
            <a:fld id="{CC095B44-202A-4978-9C5A-42D88216F05F}" type="slidenum">
              <a:rPr lang="nb-NO" smtClean="0"/>
              <a:t>59</a:t>
            </a:fld>
            <a:endParaRPr lang="nb-NO"/>
          </a:p>
        </p:txBody>
      </p:sp>
    </p:spTree>
    <p:extLst>
      <p:ext uri="{BB962C8B-B14F-4D97-AF65-F5344CB8AC3E}">
        <p14:creationId xmlns:p14="http://schemas.microsoft.com/office/powerpoint/2010/main" val="3253771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a:latin typeface="Arial" panose="020B0604020202020204" pitchFamily="34" charset="0"/>
                <a:ea typeface="Arial" panose="020B0604020202020204" pitchFamily="34" charset="0"/>
                <a:cs typeface="Arial" panose="020B0604020202020204" pitchFamily="34" charset="0"/>
              </a:rPr>
              <a:t>With the Horizon Scans, we have tried to predict the future since 2014, and we have been right about some things, but at the same time, there have been several major unforeseen events with far-reaching consequences, even for NAV, such as the Covid pandemic and the so-called EEA case.</a:t>
            </a:r>
            <a:r>
              <a:rPr lang="en-GB" sz="900">
                <a:latin typeface="Arial" panose="020B0604020202020204" pitchFamily="34" charset="0"/>
                <a:ea typeface="MS Mincho" panose="02020609040205080304" pitchFamily="49" charset="-128"/>
                <a:cs typeface="Arial" panose="020B0604020202020204" pitchFamily="34" charset="0"/>
              </a:rPr>
              <a:t> </a:t>
            </a:r>
          </a:p>
          <a:p>
            <a:r>
              <a:rPr lang="en-GB" sz="900" b="1">
                <a:latin typeface="Arial" panose="020B0604020202020204" pitchFamily="34" charset="0"/>
                <a:ea typeface="MS Mincho" panose="02020609040205080304" pitchFamily="49" charset="-128"/>
                <a:cs typeface="Arial" panose="020B0604020202020204" pitchFamily="34" charset="0"/>
              </a:rPr>
              <a:t>Unforeseen events</a:t>
            </a:r>
            <a:r>
              <a:rPr lang="en-GB" sz="900">
                <a:latin typeface="Arial" panose="020B0604020202020204" pitchFamily="34" charset="0"/>
                <a:ea typeface="MS Mincho" panose="02020609040205080304" pitchFamily="49" charset="-128"/>
                <a:cs typeface="Arial" panose="020B0604020202020204" pitchFamily="34" charset="0"/>
              </a:rPr>
              <a:t> require rapid restructuring and new priorities, especially in the public sector. During the Covid pandemic, NAV played an important role in terms of making sure we had enough essential workers to keep critical services operational and paying subsistence benefits to those who needed it. The war in Ukraine has led to a sharp price inflation and an increase in the need for financial assistance, among other things. This has given rise to a discussion of benefit levels, especially in terms of minimum rates. Disinformation and attacks on and politically motivated manipulation of digital tools constitute vulnerabilities for NAV. Such issues could affect NAV’s ability to make payments as well as the public’s trust in public services. Even though we are always working to prepare for the unexpected, unforeseen events are difficult to prepare for and represent the biggest uncertainty in this Horizon Scan.</a:t>
            </a:r>
          </a:p>
          <a:p>
            <a:r>
              <a:rPr lang="en-GB" sz="900">
                <a:latin typeface="Arial" panose="020B0604020202020204" pitchFamily="34" charset="0"/>
                <a:ea typeface="MS Mincho" panose="02020609040205080304" pitchFamily="49" charset="-128"/>
                <a:cs typeface="Arial" panose="020B0604020202020204" pitchFamily="34" charset="0"/>
              </a:rPr>
              <a:t> </a:t>
            </a:r>
          </a:p>
          <a:p>
            <a:r>
              <a:rPr lang="en-GB" sz="900">
                <a:latin typeface="Arial" panose="020B0604020202020204" pitchFamily="34" charset="0"/>
                <a:ea typeface="MS Mincho" panose="02020609040205080304" pitchFamily="49" charset="-128"/>
                <a:cs typeface="Arial" panose="020B0604020202020204" pitchFamily="34" charset="0"/>
              </a:rPr>
              <a:t>In terms of demographic predictions, immigration to Norway represents the biggest uncertainty. Statistics Norway predicts low net immigration in the years to come, but there is some risk that </a:t>
            </a:r>
            <a:r>
              <a:rPr lang="en-GB" sz="900" b="1">
                <a:latin typeface="Arial" panose="020B0604020202020204" pitchFamily="34" charset="0"/>
                <a:ea typeface="MS Mincho" panose="02020609040205080304" pitchFamily="49" charset="-128"/>
                <a:cs typeface="Arial" panose="020B0604020202020204" pitchFamily="34" charset="0"/>
              </a:rPr>
              <a:t>the numbers of both new refugees and migrant workers</a:t>
            </a:r>
            <a:r>
              <a:rPr lang="en-GB" sz="900">
                <a:latin typeface="Arial" panose="020B0604020202020204" pitchFamily="34" charset="0"/>
                <a:ea typeface="MS Mincho" panose="02020609040205080304" pitchFamily="49" charset="-128"/>
                <a:cs typeface="Arial" panose="020B0604020202020204" pitchFamily="34" charset="0"/>
              </a:rPr>
              <a:t> may be higher than expected. Climate change, and the risk of the current situation, with war and conflict, persisting, may lead to a higher number of refugees. More refugees will mean an increased need of follow-up and coordination across sectors to ensure sufficient integration. This could affect the competence needs of NAV employees and shift the follow-up work to measures beyond NAV’s current portfolio of services. Generally, we expect the number of migrant workers to go down due to ageing populations all over Europe and reduced wage disparities between Norway and other countries. To meet labour demands, however, it is possible that occupational migration may be higher than expected, and that Norway may increasingly accept migrant workers from countries outside the EU/EEA.</a:t>
            </a:r>
          </a:p>
          <a:p>
            <a:r>
              <a:rPr lang="en-GB" sz="900">
                <a:latin typeface="Arial" panose="020B0604020202020204" pitchFamily="34" charset="0"/>
                <a:ea typeface="MS Mincho" panose="02020609040205080304" pitchFamily="49" charset="-128"/>
                <a:cs typeface="Arial" panose="020B0604020202020204" pitchFamily="34" charset="0"/>
              </a:rPr>
              <a:t> </a:t>
            </a:r>
          </a:p>
          <a:p>
            <a:r>
              <a:rPr lang="en-GB" sz="900">
                <a:latin typeface="Arial" panose="020B0604020202020204" pitchFamily="34" charset="0"/>
                <a:ea typeface="MS Mincho" panose="02020609040205080304" pitchFamily="49" charset="-128"/>
                <a:cs typeface="Arial" panose="020B0604020202020204" pitchFamily="34" charset="0"/>
              </a:rPr>
              <a:t>Another key uncertainty is the </a:t>
            </a:r>
            <a:r>
              <a:rPr lang="en-GB" sz="900" b="1">
                <a:latin typeface="Arial" panose="020B0604020202020204" pitchFamily="34" charset="0"/>
                <a:ea typeface="MS Mincho" panose="02020609040205080304" pitchFamily="49" charset="-128"/>
                <a:cs typeface="Arial" panose="020B0604020202020204" pitchFamily="34" charset="0"/>
              </a:rPr>
              <a:t>restructuring ability of the labour market and the public sector.</a:t>
            </a:r>
            <a:r>
              <a:rPr lang="en-GB" sz="900">
                <a:latin typeface="Arial" panose="020B0604020202020204" pitchFamily="34" charset="0"/>
                <a:ea typeface="MS Mincho" panose="02020609040205080304" pitchFamily="49" charset="-128"/>
                <a:cs typeface="Arial" panose="020B0604020202020204" pitchFamily="34" charset="0"/>
              </a:rPr>
              <a:t> In terms of the labour market, restructuring is largely a response to changes in competence demands as a result of technological developments and the green transition. If we see persistent imbalances in the labour market, this could lead to increased exclusion, which will result in a higher rate of unemployment and more recipients of health-related benefits. This will increase the demands on NAV in the form of increased demands for follow-up and income protection. A demand for </a:t>
            </a:r>
            <a:r>
              <a:rPr lang="en-GB" sz="900" b="0">
                <a:latin typeface="Arial" panose="020B0604020202020204" pitchFamily="34" charset="0"/>
                <a:ea typeface="MS Mincho" panose="02020609040205080304" pitchFamily="49" charset="-128"/>
                <a:cs typeface="Arial" panose="020B0604020202020204" pitchFamily="34" charset="0"/>
              </a:rPr>
              <a:t>continued restructuring in the public sector</a:t>
            </a:r>
            <a:r>
              <a:rPr lang="en-GB" sz="900">
                <a:latin typeface="Arial" panose="020B0604020202020204" pitchFamily="34" charset="0"/>
                <a:ea typeface="MS Mincho" panose="02020609040205080304" pitchFamily="49" charset="-128"/>
                <a:cs typeface="Arial" panose="020B0604020202020204" pitchFamily="34" charset="0"/>
              </a:rPr>
              <a:t> is triggered by ever-increasing expectations for improved efficiency as a result of an increased perceived gap between public expenditures and revenues, as well as for the public sector to seize on new opportunities provided by digitalisation. The latter involves expectations for NAV and other public bodies to develop inclusive services to counteract digital exclusion, implement new channels in step with a digital generational change and improve services with the help of artificial intelligence. The demand for increased efficiency in the public sector could, potentially, reduce NAV’s economic scope of action, something that, in turn, could trigger a demand for increased digitalisation of services. It is still uncertain, however, whether digitalisation will have the expected benefits – this could be due to digitalisation optimism, unsuitable models for funding, and because digital solutions are not necessarily a good fit for all users. In addition, there are many ethical and legal considerations to the use of artificial intelligence, which means that the opportunities and consequences going forward are highly uncertain. In the opposite direction, one could also speculate whether the gap between public expenditures and revenues could have the opposite effect on NAV. While increased pressure on public funds could lead to increased demand for efficiency and lower ambitions for the public sector in general, one potential outcome for NAV could be that NAV instead is assigned new mandates and responsibilities for making sure more people are included in the labour market.</a:t>
            </a:r>
          </a:p>
          <a:p>
            <a:pPr>
              <a:tabLst>
                <a:tab pos="270510" algn="l"/>
                <a:tab pos="540385" algn="l"/>
                <a:tab pos="810260" algn="l"/>
              </a:tabLst>
            </a:pPr>
            <a:endParaRPr lang="nb-NO" sz="900">
              <a:effectLst/>
              <a:latin typeface="Arial" panose="020B0604020202020204" pitchFamily="34" charset="0"/>
              <a:ea typeface="MS Mincho" panose="02020609040205080304" pitchFamily="49" charset="-128"/>
              <a:cs typeface="Arial" panose="020B0604020202020204" pitchFamily="34" charset="0"/>
            </a:endParaRPr>
          </a:p>
          <a:p>
            <a:pPr>
              <a:tabLst>
                <a:tab pos="270510" algn="l"/>
                <a:tab pos="540385" algn="l"/>
                <a:tab pos="810260" algn="l"/>
              </a:tabLst>
            </a:pPr>
            <a:r>
              <a:rPr lang="en-GB" sz="900" b="1">
                <a:latin typeface="Arial" panose="020B0604020202020204" pitchFamily="34" charset="0"/>
                <a:ea typeface="MS Mincho" panose="02020609040205080304" pitchFamily="49" charset="-128"/>
                <a:cs typeface="Arial" panose="020B0604020202020204" pitchFamily="34" charset="0"/>
              </a:rPr>
              <a:t>Trust and polarisation:</a:t>
            </a:r>
            <a:r>
              <a:rPr lang="en-GB" sz="900">
                <a:latin typeface="Arial" panose="020B0604020202020204" pitchFamily="34" charset="0"/>
                <a:ea typeface="MS Mincho" panose="02020609040205080304" pitchFamily="49" charset="-128"/>
                <a:cs typeface="Arial" panose="020B0604020202020204" pitchFamily="34" charset="0"/>
              </a:rPr>
              <a:t> This is about the risk of increased political polarisation, i.e. the fronts of social discourse becoming increasingly staunch. Polarisation is often seen in context with increased inequality, and the risk is especially high if the current situation, with high inflation and interest rates continues, and if we, at the same time, fail to cope well with restructuring in the labour market. This could challenge trust in NAV and lead to increased instability in policy areas relevant for NAV, where policies increasingly come as a response to crises and acute situations. </a:t>
            </a:r>
          </a:p>
        </p:txBody>
      </p:sp>
      <p:sp>
        <p:nvSpPr>
          <p:cNvPr id="4" name="Slide Number Placeholder 3"/>
          <p:cNvSpPr>
            <a:spLocks noGrp="1"/>
          </p:cNvSpPr>
          <p:nvPr>
            <p:ph type="sldNum" sz="quarter" idx="5"/>
          </p:nvPr>
        </p:nvSpPr>
        <p:spPr/>
        <p:txBody>
          <a:bodyPr/>
          <a:lstStyle/>
          <a:p>
            <a:fld id="{071B4BBF-70B9-8047-B02F-2484F1EA6A40}" type="slidenum">
              <a:rPr lang="nb-NO" smtClean="0"/>
              <a:t>6</a:t>
            </a:fld>
            <a:endParaRPr lang="nb-NO"/>
          </a:p>
        </p:txBody>
      </p:sp>
    </p:spTree>
    <p:extLst>
      <p:ext uri="{BB962C8B-B14F-4D97-AF65-F5344CB8AC3E}">
        <p14:creationId xmlns:p14="http://schemas.microsoft.com/office/powerpoint/2010/main" val="40422479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tabLst>
                <a:tab pos="2879725" algn="ctr"/>
              </a:tabLst>
            </a:pPr>
            <a:r>
              <a:rPr lang="en-GB" sz="800">
                <a:latin typeface="Arial" panose="020B0604020202020204" pitchFamily="34" charset="0"/>
                <a:ea typeface="Arial Nova" panose="020B0504020202020204" pitchFamily="34" charset="0"/>
                <a:cs typeface="Arial" panose="020B0604020202020204" pitchFamily="34" charset="0"/>
              </a:rPr>
              <a:t>NAV aims to be a learning organisation that promotes self-efficacy. NAV’s competence must evolve to meet the rate of restructuring in the labour market, changed expectations from users, digitalisation and a desire for increased collaboration with other organisations. Below are some areas where we anticipate a need for development:</a:t>
            </a:r>
          </a:p>
          <a:p>
            <a:pPr>
              <a:tabLst>
                <a:tab pos="2879725" algn="ctr"/>
              </a:tabLst>
            </a:pPr>
            <a:r>
              <a:rPr lang="en-GB" sz="800">
                <a:latin typeface="Arial" panose="020B0604020202020204" pitchFamily="34" charset="0"/>
                <a:ea typeface="Arial Nova" panose="020B05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tab pos="2879725" algn="ctr"/>
              </a:tabLst>
              <a:defRPr/>
            </a:pPr>
            <a:r>
              <a:rPr lang="en-GB" sz="800" b="1">
                <a:latin typeface="Arial" panose="020B0604020202020204" pitchFamily="34" charset="0"/>
                <a:ea typeface="Arial Nova" panose="020B0504020202020204" pitchFamily="34" charset="0"/>
                <a:cs typeface="Arial" panose="020B0604020202020204" pitchFamily="34" charset="0"/>
              </a:rPr>
              <a:t>A higher rate of restructuring in the labour market</a:t>
            </a:r>
            <a:r>
              <a:rPr lang="en-GB" sz="800">
                <a:latin typeface="Arial" panose="020B0604020202020204" pitchFamily="34" charset="0"/>
                <a:ea typeface="Arial Nova" panose="020B0504020202020204" pitchFamily="34" charset="0"/>
                <a:cs typeface="Arial" panose="020B0604020202020204" pitchFamily="34" charset="0"/>
              </a:rPr>
              <a:t> will require NAV to have an up-to-date analytical knowledge and understanding of what these changes will entail for the labour market and for service development, on both national and local levels. Continuous and practice-oriented competence development will be required to identify, reflect on and need to apply employee knowledge and experience. In order to access knowledge that may strengthen and renew service development, a culture where assessments and experiences are shared between NAV’s units is required. Knowledge of innovative and smooth service development, including how competence development can be integrated in service development, will also be a key factor in an environment of rapid restructuring. Both managers and employees must take responsibility for competence development and learning opportunities.</a:t>
            </a:r>
          </a:p>
          <a:p>
            <a:pPr>
              <a:tabLst>
                <a:tab pos="2879725" algn="ctr"/>
              </a:tabLst>
            </a:pPr>
            <a:endParaRPr lang="nb-NO" sz="800">
              <a:effectLst/>
              <a:latin typeface="Arial" panose="020B0604020202020204" pitchFamily="34" charset="0"/>
              <a:ea typeface="MS Mincho" panose="02020609040205080304" pitchFamily="49" charset="-128"/>
              <a:cs typeface="Arial" panose="020B0604020202020204" pitchFamily="34" charset="0"/>
            </a:endParaRPr>
          </a:p>
          <a:p>
            <a:pPr>
              <a:tabLst>
                <a:tab pos="2879725" algn="ctr"/>
              </a:tabLst>
            </a:pPr>
            <a:r>
              <a:rPr lang="en-GB" sz="800" b="1">
                <a:latin typeface="Arial" panose="020B0604020202020204" pitchFamily="34" charset="0"/>
                <a:ea typeface="Arial Nova" panose="020B0504020202020204" pitchFamily="34" charset="0"/>
                <a:cs typeface="Arial" panose="020B0604020202020204" pitchFamily="34" charset="0"/>
              </a:rPr>
              <a:t>Changes in user expectations</a:t>
            </a:r>
            <a:r>
              <a:rPr lang="en-GB" sz="800">
                <a:latin typeface="Arial" panose="020B0604020202020204" pitchFamily="34" charset="0"/>
                <a:ea typeface="Arial Nova" panose="020B0504020202020204" pitchFamily="34" charset="0"/>
                <a:cs typeface="Arial" panose="020B0604020202020204" pitchFamily="34" charset="0"/>
              </a:rPr>
              <a:t> will require deeper knowledge of user needs, in order to gain a better understanding of their situation. Especially important will be the knowledge of what promotes inclusion of vulnerable groups, such as youth, immigrants and others who are experiencing, or who are at risk of long-term exclusion. We also need a good overview of worker skills to meet future challenges and changed needs with good quality measures. Guidance competence can be developed through both formal education and informal arenas of self-reflection and skill training. Relevant areas include communication and relationship work, as well as training in how research-based knowledge can be applied in one’s own practice. To meet user expectations of uniform and continuous services, NAV should also emphasise knowledge of how internal core areas, such as guidance, inclusion, labour market and administration, interact and relate to each other.</a:t>
            </a:r>
          </a:p>
          <a:p>
            <a:pPr>
              <a:tabLst>
                <a:tab pos="2879725" algn="ctr"/>
              </a:tabLst>
            </a:pPr>
            <a:r>
              <a:rPr lang="en-GB" sz="800">
                <a:latin typeface="Arial" panose="020B0604020202020204" pitchFamily="34" charset="0"/>
                <a:ea typeface="Arial Nova" panose="020B0504020202020204" pitchFamily="34" charset="0"/>
                <a:cs typeface="Arial" panose="020B0604020202020204" pitchFamily="34" charset="0"/>
              </a:rPr>
              <a:t> </a:t>
            </a:r>
          </a:p>
          <a:p>
            <a:pPr>
              <a:tabLst>
                <a:tab pos="2879725" algn="ctr"/>
              </a:tabLst>
            </a:pPr>
            <a:r>
              <a:rPr lang="en-GB" sz="800" b="1">
                <a:latin typeface="Arial" panose="020B0604020202020204" pitchFamily="34" charset="0"/>
                <a:ea typeface="Arial Nova" panose="020B0504020202020204" pitchFamily="34" charset="0"/>
                <a:cs typeface="Arial" panose="020B0604020202020204" pitchFamily="34" charset="0"/>
              </a:rPr>
              <a:t>Continuous services</a:t>
            </a:r>
            <a:r>
              <a:rPr lang="en-GB" sz="800">
                <a:latin typeface="Arial" panose="020B0604020202020204" pitchFamily="34" charset="0"/>
                <a:ea typeface="Arial Nova" panose="020B0504020202020204" pitchFamily="34" charset="0"/>
                <a:cs typeface="Arial" panose="020B0604020202020204" pitchFamily="34" charset="0"/>
              </a:rPr>
              <a:t> across sectors and administrative levels will require increased knowledge of partners in other sectors, which services can be offered to users, what the effects of such services are, and how new services can be developed in collaboration with other parties. Sharing knowledge and learning from experience across sectors will be central in contributing to uniform services and meeting future user needs. This will require structured approaches between different groups, users and employers, such as through networks, collaborations and co-creation projects. At the same time, this means that NAV must build competence on what is required for inter-sectorial collaborations to succeed, and how such collaborations can be evaluated and developed.</a:t>
            </a:r>
          </a:p>
          <a:p>
            <a:pPr>
              <a:tabLst>
                <a:tab pos="2879725" algn="ctr"/>
              </a:tabLst>
            </a:pPr>
            <a:r>
              <a:rPr lang="en-GB" sz="800">
                <a:latin typeface="Arial" panose="020B0604020202020204" pitchFamily="34" charset="0"/>
                <a:ea typeface="Arial Nova" panose="020B0504020202020204" pitchFamily="34" charset="0"/>
                <a:cs typeface="Arial" panose="020B0604020202020204" pitchFamily="34" charset="0"/>
              </a:rPr>
              <a:t> </a:t>
            </a:r>
          </a:p>
          <a:p>
            <a:pPr>
              <a:tabLst>
                <a:tab pos="457200" algn="l"/>
                <a:tab pos="2879725" algn="ctr"/>
              </a:tabLst>
            </a:pPr>
            <a:r>
              <a:rPr lang="en-GB" sz="800" b="1">
                <a:latin typeface="Arial" panose="020B0604020202020204" pitchFamily="34" charset="0"/>
                <a:ea typeface="Arial Nova" panose="020B0504020202020204" pitchFamily="34" charset="0"/>
                <a:cs typeface="Arial" panose="020B0604020202020204" pitchFamily="34" charset="0"/>
              </a:rPr>
              <a:t>Digitalisation</a:t>
            </a:r>
            <a:r>
              <a:rPr lang="en-GB" sz="800">
                <a:latin typeface="Arial" panose="020B0604020202020204" pitchFamily="34" charset="0"/>
                <a:ea typeface="Arial Nova" panose="020B0504020202020204" pitchFamily="34" charset="0"/>
                <a:cs typeface="Arial" panose="020B0604020202020204" pitchFamily="34" charset="0"/>
              </a:rPr>
              <a:t> will require legal competence, as well as technological and analytical competence. NAV employees must build competence of how to use digital technology in meetings with users. Increasing use of artificial intelligence and decision support gives rise to a need for increased knowledge of how algorithms can be applied in safe and appropriate ways to build knowledge and further develop our practices. In addition, NAV will need to understand how digitalisation affects the labour market.</a:t>
            </a:r>
          </a:p>
        </p:txBody>
      </p:sp>
      <p:sp>
        <p:nvSpPr>
          <p:cNvPr id="4" name="Plassholder for lysbildenummer 3"/>
          <p:cNvSpPr>
            <a:spLocks noGrp="1"/>
          </p:cNvSpPr>
          <p:nvPr>
            <p:ph type="sldNum" sz="quarter" idx="5"/>
          </p:nvPr>
        </p:nvSpPr>
        <p:spPr/>
        <p:txBody>
          <a:bodyPr/>
          <a:lstStyle/>
          <a:p>
            <a:fld id="{071B4BBF-70B9-8047-B02F-2484F1EA6A40}" type="slidenum">
              <a:rPr lang="nb-NO" smtClean="0"/>
              <a:t>60</a:t>
            </a:fld>
            <a:endParaRPr lang="nb-NO"/>
          </a:p>
        </p:txBody>
      </p:sp>
    </p:spTree>
    <p:extLst>
      <p:ext uri="{BB962C8B-B14F-4D97-AF65-F5344CB8AC3E}">
        <p14:creationId xmlns:p14="http://schemas.microsoft.com/office/powerpoint/2010/main" val="3713109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60603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257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0">
                <a:latin typeface="Arial" panose="020B0604020202020204" pitchFamily="34" charset="0"/>
                <a:cs typeface="Arial" panose="020B0604020202020204" pitchFamily="34" charset="0"/>
              </a:rPr>
              <a:t>The Horizon Scan covers these seven societal areas.</a:t>
            </a:r>
          </a:p>
          <a:p>
            <a:endParaRPr lang="nb-NO"/>
          </a:p>
        </p:txBody>
      </p:sp>
      <p:sp>
        <p:nvSpPr>
          <p:cNvPr id="4" name="Plassholder for lysbildenummer 3"/>
          <p:cNvSpPr>
            <a:spLocks noGrp="1"/>
          </p:cNvSpPr>
          <p:nvPr>
            <p:ph type="sldNum" sz="quarter" idx="5"/>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D5A18DB6-BA4F-C140-84D8-8043E62B7483}" type="slidenum">
              <a:rPr kumimoji="0" lang="nb-NO" sz="900" b="0" i="0" u="none" strike="noStrike" kern="1200" cap="none" spc="0" normalizeH="0" baseline="0" noProof="0" smtClean="0">
                <a:ln>
                  <a:noFill/>
                </a:ln>
                <a:solidFill>
                  <a:srgbClr val="7F7F7F"/>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7</a:t>
            </a:fld>
            <a:endParaRPr kumimoji="0" lang="nb-NO" sz="900" b="0" i="0" u="none" strike="noStrike" kern="1200" cap="none" spc="0" normalizeH="0" baseline="0" noProof="0">
              <a:ln>
                <a:noFill/>
              </a:ln>
              <a:solidFill>
                <a:srgbClr val="7F7F7F"/>
              </a:solidFill>
              <a:effectLst/>
              <a:uLnTx/>
              <a:uFillTx/>
              <a:latin typeface="Arial" charset="0"/>
              <a:ea typeface="+mn-ea"/>
              <a:cs typeface="+mn-cs"/>
            </a:endParaRPr>
          </a:p>
        </p:txBody>
      </p:sp>
    </p:spTree>
    <p:extLst>
      <p:ext uri="{BB962C8B-B14F-4D97-AF65-F5344CB8AC3E}">
        <p14:creationId xmlns:p14="http://schemas.microsoft.com/office/powerpoint/2010/main" val="2691725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a:latin typeface="Arial" panose="020B0604020202020204" pitchFamily="34" charset="0"/>
                <a:cs typeface="Arial" panose="020B0604020202020204" pitchFamily="34" charset="0"/>
              </a:rPr>
              <a:t>Digitalisation and ageing are the two trends which most NAV employees believe will have an impact on NAV overall. Ageing stands out, in that far fewer respondents believe this trend will have an impact on their own work tasks (not shown in figure). This is because relatively few NAV employees work with pensions or with older user groups, and because the consequences of ageing for many NAV employees, are likely to be experienced indirectly, such as in measures to ensure the sustainability of the welfare state.</a:t>
            </a:r>
          </a:p>
          <a:p>
            <a:endParaRPr lang="nb-NO" sz="900">
              <a:latin typeface="Arial" panose="020B0604020202020204" pitchFamily="34" charset="0"/>
              <a:cs typeface="Arial" panose="020B0604020202020204" pitchFamily="34" charset="0"/>
            </a:endParaRPr>
          </a:p>
          <a:p>
            <a:r>
              <a:rPr lang="en-GB" sz="900">
                <a:latin typeface="Arial" panose="020B0604020202020204" pitchFamily="34" charset="0"/>
                <a:cs typeface="Arial" panose="020B0604020202020204" pitchFamily="34" charset="0"/>
              </a:rPr>
              <a:t>One paradox is that increasing political polarisation and reduced trust in the public sector are the two trends that the fewest respondents believe will affect NAV overall, whereas we, the authors of this Horizon Scan, have concluded that the risk is especially high for these two trends. This could therefore be considered a blind spot – a somewhat underestimated trend all of us in NAV should be prepared for.</a:t>
            </a:r>
          </a:p>
        </p:txBody>
      </p:sp>
      <p:sp>
        <p:nvSpPr>
          <p:cNvPr id="4" name="Slide Number Placeholder 3"/>
          <p:cNvSpPr>
            <a:spLocks noGrp="1"/>
          </p:cNvSpPr>
          <p:nvPr>
            <p:ph type="sldNum" sz="quarter" idx="5"/>
          </p:nvPr>
        </p:nvSpPr>
        <p:spPr/>
        <p:txBody>
          <a:bodyPr/>
          <a:lstStyle/>
          <a:p>
            <a:fld id="{98B41E4A-C9BD-4ED1-94A6-2BE1BCC0AA47}" type="slidenum">
              <a:rPr lang="nb-NO" smtClean="0"/>
              <a:t>8</a:t>
            </a:fld>
            <a:endParaRPr lang="nb-NO"/>
          </a:p>
        </p:txBody>
      </p:sp>
    </p:spTree>
    <p:extLst>
      <p:ext uri="{BB962C8B-B14F-4D97-AF65-F5344CB8AC3E}">
        <p14:creationId xmlns:p14="http://schemas.microsoft.com/office/powerpoint/2010/main" val="4056469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900">
                <a:latin typeface="Arial" panose="020B0604020202020204" pitchFamily="34" charset="0"/>
                <a:cs typeface="Arial" panose="020B0604020202020204" pitchFamily="34" charset="0"/>
              </a:rPr>
              <a:t>NAV employees increasingly find that the Horizon Scan both is beneficial and influences NAV’s priorities.</a:t>
            </a:r>
          </a:p>
        </p:txBody>
      </p:sp>
      <p:sp>
        <p:nvSpPr>
          <p:cNvPr id="4" name="Plassholder for lysbildenummer 3"/>
          <p:cNvSpPr>
            <a:spLocks noGrp="1"/>
          </p:cNvSpPr>
          <p:nvPr>
            <p:ph type="sldNum" sz="quarter" idx="5"/>
          </p:nvPr>
        </p:nvSpPr>
        <p:spPr/>
        <p:txBody>
          <a:bodyPr/>
          <a:lstStyle/>
          <a:p>
            <a:fld id="{071B4BBF-70B9-8047-B02F-2484F1EA6A40}" type="slidenum">
              <a:rPr lang="nb-NO" smtClean="0"/>
              <a:t>9</a:t>
            </a:fld>
            <a:endParaRPr lang="nb-NO"/>
          </a:p>
        </p:txBody>
      </p:sp>
    </p:spTree>
    <p:extLst>
      <p:ext uri="{BB962C8B-B14F-4D97-AF65-F5344CB8AC3E}">
        <p14:creationId xmlns:p14="http://schemas.microsoft.com/office/powerpoint/2010/main" val="1759076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rgbClr val="0C547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CD74E5-8D3F-5F45-AF55-379CE17407B8}"/>
              </a:ext>
            </a:extLst>
          </p:cNvPr>
          <p:cNvSpPr>
            <a:spLocks noGrp="1"/>
          </p:cNvSpPr>
          <p:nvPr>
            <p:ph type="ctrTitle" hasCustomPrompt="1"/>
          </p:nvPr>
        </p:nvSpPr>
        <p:spPr>
          <a:xfrm>
            <a:off x="525314" y="2684746"/>
            <a:ext cx="6551347" cy="1396431"/>
          </a:xfrm>
        </p:spPr>
        <p:txBody>
          <a:bodyPr anchor="ctr">
            <a:normAutofit/>
          </a:bodyPr>
          <a:lstStyle>
            <a:lvl1pPr algn="l">
              <a:defRPr sz="3600" b="1">
                <a:solidFill>
                  <a:schemeClr val="bg1"/>
                </a:solidFill>
              </a:defRPr>
            </a:lvl1pPr>
          </a:lstStyle>
          <a:p>
            <a:r>
              <a:rPr lang="nb-NO"/>
              <a:t>Klikk for å redigere tittelen</a:t>
            </a:r>
          </a:p>
        </p:txBody>
      </p:sp>
      <p:sp>
        <p:nvSpPr>
          <p:cNvPr id="3" name="Undertittel 2">
            <a:extLst>
              <a:ext uri="{FF2B5EF4-FFF2-40B4-BE49-F238E27FC236}">
                <a16:creationId xmlns:a16="http://schemas.microsoft.com/office/drawing/2014/main" id="{5C570008-A996-2D4B-88A3-9861CBD4FED0}"/>
              </a:ext>
            </a:extLst>
          </p:cNvPr>
          <p:cNvSpPr>
            <a:spLocks noGrp="1"/>
          </p:cNvSpPr>
          <p:nvPr>
            <p:ph type="subTitle" idx="1"/>
          </p:nvPr>
        </p:nvSpPr>
        <p:spPr>
          <a:xfrm>
            <a:off x="525315" y="4173253"/>
            <a:ext cx="588873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8" name="Plassholder for bilde 3">
            <a:extLst>
              <a:ext uri="{FF2B5EF4-FFF2-40B4-BE49-F238E27FC236}">
                <a16:creationId xmlns:a16="http://schemas.microsoft.com/office/drawing/2014/main" id="{195ACC3E-6C58-8E40-A78D-5639EBDF9C43}"/>
              </a:ext>
            </a:extLst>
          </p:cNvPr>
          <p:cNvSpPr>
            <a:spLocks noGrp="1" noChangeAspect="1"/>
          </p:cNvSpPr>
          <p:nvPr>
            <p:ph type="pic" sz="quarter" idx="11"/>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1"/>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en-US"/>
              <a:t>Click icon to add picture</a:t>
            </a:r>
            <a:endParaRPr lang="nb-NO"/>
          </a:p>
        </p:txBody>
      </p:sp>
      <p:sp>
        <p:nvSpPr>
          <p:cNvPr id="9" name="Text Placeholder 8">
            <a:extLst>
              <a:ext uri="{FF2B5EF4-FFF2-40B4-BE49-F238E27FC236}">
                <a16:creationId xmlns:a16="http://schemas.microsoft.com/office/drawing/2014/main" id="{A5AB20B5-22F5-7F42-98FA-915865BDDA6B}"/>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a:t>Dato  //  </a:t>
            </a:r>
            <a:r>
              <a:rPr lang="en-GB" err="1"/>
              <a:t>Ansvarlig</a:t>
            </a:r>
            <a:endParaRPr lang="en-GB"/>
          </a:p>
        </p:txBody>
      </p:sp>
      <p:pic>
        <p:nvPicPr>
          <p:cNvPr id="7" name="Grafikk 6">
            <a:extLst>
              <a:ext uri="{FF2B5EF4-FFF2-40B4-BE49-F238E27FC236}">
                <a16:creationId xmlns:a16="http://schemas.microsoft.com/office/drawing/2014/main" id="{9731FE1C-E2F8-7042-8566-1A6CE70B9A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52942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d sirk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9630795E-AD26-E64A-9C79-FA3F9BB4963A}"/>
              </a:ext>
            </a:extLst>
          </p:cNvPr>
          <p:cNvSpPr>
            <a:spLocks noGrp="1"/>
          </p:cNvSpPr>
          <p:nvPr>
            <p:ph type="ftr" sz="quarter" idx="11"/>
          </p:nvPr>
        </p:nvSpPr>
        <p:spPr>
          <a:xfrm>
            <a:off x="1765788" y="6356350"/>
            <a:ext cx="3466263" cy="365125"/>
          </a:xfrm>
          <a:prstGeom prst="rect">
            <a:avLst/>
          </a:prstGeom>
        </p:spPr>
        <p:txBody>
          <a:bodyPr/>
          <a:lstStyle/>
          <a:p>
            <a:endParaRPr lang="nb-NO"/>
          </a:p>
        </p:txBody>
      </p:sp>
      <p:sp>
        <p:nvSpPr>
          <p:cNvPr id="7" name="Plassholder for lysbildenummer 6">
            <a:extLst>
              <a:ext uri="{FF2B5EF4-FFF2-40B4-BE49-F238E27FC236}">
                <a16:creationId xmlns:a16="http://schemas.microsoft.com/office/drawing/2014/main" id="{B1F69FF2-4FB1-3544-9B7F-A00D9E4C1A74}"/>
              </a:ext>
            </a:extLst>
          </p:cNvPr>
          <p:cNvSpPr>
            <a:spLocks noGrp="1"/>
          </p:cNvSpPr>
          <p:nvPr>
            <p:ph type="sldNum" sz="quarter" idx="12"/>
          </p:nvPr>
        </p:nvSpPr>
        <p:spPr>
          <a:xfrm>
            <a:off x="5418421" y="6356350"/>
            <a:ext cx="741600" cy="365125"/>
          </a:xfrm>
        </p:spPr>
        <p:txBody>
          <a:bodyPr/>
          <a:lstStyle/>
          <a:p>
            <a:fld id="{95102788-B3AA-6746-B4E5-C52EBB4D0CEE}" type="slidenum">
              <a:rPr lang="nb-NO" smtClean="0"/>
              <a:t>‹#›</a:t>
            </a:fld>
            <a:endParaRPr lang="nb-NO"/>
          </a:p>
        </p:txBody>
      </p:sp>
      <p:sp>
        <p:nvSpPr>
          <p:cNvPr id="9" name="Plassholder for bilde 5">
            <a:extLst>
              <a:ext uri="{FF2B5EF4-FFF2-40B4-BE49-F238E27FC236}">
                <a16:creationId xmlns:a16="http://schemas.microsoft.com/office/drawing/2014/main" id="{701CE543-F5B4-D84C-A6FC-FAFF3D0AAFC3}"/>
              </a:ext>
            </a:extLst>
          </p:cNvPr>
          <p:cNvSpPr>
            <a:spLocks noGrp="1" noChangeAspect="1"/>
          </p:cNvSpPr>
          <p:nvPr>
            <p:ph type="pic" sz="quarter" idx="13"/>
          </p:nvPr>
        </p:nvSpPr>
        <p:spPr>
          <a:xfrm>
            <a:off x="5973237" y="602647"/>
            <a:ext cx="5652706" cy="5652706"/>
          </a:xfrm>
          <a:prstGeom prst="ellipse">
            <a:avLst/>
          </a:prstGeom>
          <a:solidFill>
            <a:schemeClr val="bg2"/>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en-US"/>
              <a:t>Click icon to add picture</a:t>
            </a:r>
            <a:endParaRPr lang="nb-NO"/>
          </a:p>
        </p:txBody>
      </p:sp>
      <p:sp>
        <p:nvSpPr>
          <p:cNvPr id="8" name="Plassholder for innhold 2">
            <a:extLst>
              <a:ext uri="{FF2B5EF4-FFF2-40B4-BE49-F238E27FC236}">
                <a16:creationId xmlns:a16="http://schemas.microsoft.com/office/drawing/2014/main" id="{6300D294-78C3-134A-B8DB-F895410ECD2E}"/>
              </a:ext>
            </a:extLst>
          </p:cNvPr>
          <p:cNvSpPr>
            <a:spLocks noGrp="1"/>
          </p:cNvSpPr>
          <p:nvPr>
            <p:ph idx="1" hasCustomPrompt="1"/>
          </p:nvPr>
        </p:nvSpPr>
        <p:spPr>
          <a:xfrm>
            <a:off x="838200" y="1825625"/>
            <a:ext cx="4951021" cy="4351338"/>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10" name="Tittel 1">
            <a:extLst>
              <a:ext uri="{FF2B5EF4-FFF2-40B4-BE49-F238E27FC236}">
                <a16:creationId xmlns:a16="http://schemas.microsoft.com/office/drawing/2014/main" id="{FE2CAD38-4FD8-5D47-94F7-E677546BBB25}"/>
              </a:ext>
            </a:extLst>
          </p:cNvPr>
          <p:cNvSpPr>
            <a:spLocks noGrp="1"/>
          </p:cNvSpPr>
          <p:nvPr>
            <p:ph type="title" hasCustomPrompt="1"/>
          </p:nvPr>
        </p:nvSpPr>
        <p:spPr>
          <a:xfrm>
            <a:off x="838200" y="482400"/>
            <a:ext cx="5533571" cy="1072080"/>
          </a:xfrm>
        </p:spPr>
        <p:txBody>
          <a:bodyPr/>
          <a:lstStyle/>
          <a:p>
            <a:r>
              <a:rPr lang="nb-NO"/>
              <a:t>Klikk for å redigere tittelen</a:t>
            </a:r>
          </a:p>
        </p:txBody>
      </p:sp>
    </p:spTree>
    <p:extLst>
      <p:ext uri="{BB962C8B-B14F-4D97-AF65-F5344CB8AC3E}">
        <p14:creationId xmlns:p14="http://schemas.microsoft.com/office/powerpoint/2010/main" val="76149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rkl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69CFF4-987B-5A43-8582-31F67145E3E1}"/>
              </a:ext>
            </a:extLst>
          </p:cNvPr>
          <p:cNvSpPr>
            <a:spLocks noGrp="1"/>
          </p:cNvSpPr>
          <p:nvPr>
            <p:ph type="title"/>
          </p:nvPr>
        </p:nvSpPr>
        <p:spPr/>
        <p:txBody>
          <a:bodyPr/>
          <a:lstStyle/>
          <a:p>
            <a:r>
              <a:rPr lang="en-US"/>
              <a:t>Click to edit Master title style</a:t>
            </a:r>
            <a:endParaRPr lang="nb-NO"/>
          </a:p>
        </p:txBody>
      </p:sp>
      <p:sp>
        <p:nvSpPr>
          <p:cNvPr id="3" name="Plassholder for lysbildenummer 2">
            <a:extLst>
              <a:ext uri="{FF2B5EF4-FFF2-40B4-BE49-F238E27FC236}">
                <a16:creationId xmlns:a16="http://schemas.microsoft.com/office/drawing/2014/main" id="{E9603651-05EC-6948-B335-00924944B6CC}"/>
              </a:ext>
            </a:extLst>
          </p:cNvPr>
          <p:cNvSpPr>
            <a:spLocks noGrp="1"/>
          </p:cNvSpPr>
          <p:nvPr>
            <p:ph type="sldNum" sz="quarter" idx="10"/>
          </p:nvPr>
        </p:nvSpPr>
        <p:spPr/>
        <p:txBody>
          <a:bodyPr/>
          <a:lstStyle/>
          <a:p>
            <a:fld id="{95102788-B3AA-6746-B4E5-C52EBB4D0CEE}" type="slidenum">
              <a:rPr lang="nb-NO" smtClean="0"/>
              <a:pPr/>
              <a:t>‹#›</a:t>
            </a:fld>
            <a:endParaRPr lang="nb-NO"/>
          </a:p>
        </p:txBody>
      </p:sp>
      <p:sp>
        <p:nvSpPr>
          <p:cNvPr id="4" name="Plassholder for bunntekst 3">
            <a:extLst>
              <a:ext uri="{FF2B5EF4-FFF2-40B4-BE49-F238E27FC236}">
                <a16:creationId xmlns:a16="http://schemas.microsoft.com/office/drawing/2014/main" id="{CDCE326E-B227-394D-A659-399CE735CEE6}"/>
              </a:ext>
            </a:extLst>
          </p:cNvPr>
          <p:cNvSpPr>
            <a:spLocks noGrp="1"/>
          </p:cNvSpPr>
          <p:nvPr>
            <p:ph type="ftr" sz="quarter" idx="11"/>
          </p:nvPr>
        </p:nvSpPr>
        <p:spPr/>
        <p:txBody>
          <a:bodyPr/>
          <a:lstStyle/>
          <a:p>
            <a:endParaRPr lang="nb-NO"/>
          </a:p>
        </p:txBody>
      </p:sp>
      <p:sp>
        <p:nvSpPr>
          <p:cNvPr id="5" name="Plassholder for bilde 5">
            <a:extLst>
              <a:ext uri="{FF2B5EF4-FFF2-40B4-BE49-F238E27FC236}">
                <a16:creationId xmlns:a16="http://schemas.microsoft.com/office/drawing/2014/main" id="{643807C2-292F-894E-874A-C85D7E9D69AA}"/>
              </a:ext>
            </a:extLst>
          </p:cNvPr>
          <p:cNvSpPr>
            <a:spLocks noGrp="1" noChangeAspect="1"/>
          </p:cNvSpPr>
          <p:nvPr>
            <p:ph type="pic" sz="quarter" idx="12"/>
          </p:nvPr>
        </p:nvSpPr>
        <p:spPr>
          <a:xfrm>
            <a:off x="838200"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en-US"/>
              <a:t>Click icon to add picture</a:t>
            </a:r>
            <a:endParaRPr lang="nb-NO"/>
          </a:p>
        </p:txBody>
      </p:sp>
      <p:sp>
        <p:nvSpPr>
          <p:cNvPr id="6" name="Plassholder for bilde 5">
            <a:extLst>
              <a:ext uri="{FF2B5EF4-FFF2-40B4-BE49-F238E27FC236}">
                <a16:creationId xmlns:a16="http://schemas.microsoft.com/office/drawing/2014/main" id="{5324C5C5-907C-D34E-836F-29B532757AD4}"/>
              </a:ext>
            </a:extLst>
          </p:cNvPr>
          <p:cNvSpPr>
            <a:spLocks noGrp="1" noChangeAspect="1"/>
          </p:cNvSpPr>
          <p:nvPr>
            <p:ph type="pic" sz="quarter" idx="27"/>
          </p:nvPr>
        </p:nvSpPr>
        <p:spPr>
          <a:xfrm>
            <a:off x="4518119"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en-US"/>
              <a:t>Click icon to add picture</a:t>
            </a:r>
            <a:endParaRPr lang="nb-NO"/>
          </a:p>
        </p:txBody>
      </p:sp>
      <p:sp>
        <p:nvSpPr>
          <p:cNvPr id="7" name="Plassholder for bilde 5">
            <a:extLst>
              <a:ext uri="{FF2B5EF4-FFF2-40B4-BE49-F238E27FC236}">
                <a16:creationId xmlns:a16="http://schemas.microsoft.com/office/drawing/2014/main" id="{BA339474-4310-4E4C-8300-B9375051CA40}"/>
              </a:ext>
            </a:extLst>
          </p:cNvPr>
          <p:cNvSpPr>
            <a:spLocks noGrp="1" noChangeAspect="1"/>
          </p:cNvSpPr>
          <p:nvPr>
            <p:ph type="pic" sz="quarter" idx="28"/>
          </p:nvPr>
        </p:nvSpPr>
        <p:spPr>
          <a:xfrm>
            <a:off x="8206218"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en-US"/>
              <a:t>Click icon to add picture</a:t>
            </a:r>
            <a:endParaRPr lang="nb-NO"/>
          </a:p>
        </p:txBody>
      </p:sp>
      <p:sp>
        <p:nvSpPr>
          <p:cNvPr id="10" name="Plassholder for tekst 2">
            <a:extLst>
              <a:ext uri="{FF2B5EF4-FFF2-40B4-BE49-F238E27FC236}">
                <a16:creationId xmlns:a16="http://schemas.microsoft.com/office/drawing/2014/main" id="{3420036C-1838-DE4A-BADD-245630D31E50}"/>
              </a:ext>
            </a:extLst>
          </p:cNvPr>
          <p:cNvSpPr>
            <a:spLocks noGrp="1"/>
          </p:cNvSpPr>
          <p:nvPr>
            <p:ph type="body" sz="quarter" idx="33"/>
          </p:nvPr>
        </p:nvSpPr>
        <p:spPr>
          <a:xfrm>
            <a:off x="8080585" y="5161212"/>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en-US"/>
              <a:t>Click to edit Master text styles</a:t>
            </a:r>
          </a:p>
        </p:txBody>
      </p:sp>
      <p:sp>
        <p:nvSpPr>
          <p:cNvPr id="11" name="Plassholder for tekst 2">
            <a:extLst>
              <a:ext uri="{FF2B5EF4-FFF2-40B4-BE49-F238E27FC236}">
                <a16:creationId xmlns:a16="http://schemas.microsoft.com/office/drawing/2014/main" id="{94BB1344-2B8D-6C4F-AF3C-799F28132DC6}"/>
              </a:ext>
            </a:extLst>
          </p:cNvPr>
          <p:cNvSpPr>
            <a:spLocks noGrp="1"/>
          </p:cNvSpPr>
          <p:nvPr>
            <p:ph type="body" sz="quarter" idx="34"/>
          </p:nvPr>
        </p:nvSpPr>
        <p:spPr>
          <a:xfrm>
            <a:off x="4392484"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en-US"/>
              <a:t>Click to edit Master text styles</a:t>
            </a:r>
          </a:p>
        </p:txBody>
      </p:sp>
      <p:sp>
        <p:nvSpPr>
          <p:cNvPr id="12" name="Plassholder for tekst 2">
            <a:extLst>
              <a:ext uri="{FF2B5EF4-FFF2-40B4-BE49-F238E27FC236}">
                <a16:creationId xmlns:a16="http://schemas.microsoft.com/office/drawing/2014/main" id="{82C78190-F0C7-F94A-8B39-D2876F768B7D}"/>
              </a:ext>
            </a:extLst>
          </p:cNvPr>
          <p:cNvSpPr>
            <a:spLocks noGrp="1"/>
          </p:cNvSpPr>
          <p:nvPr>
            <p:ph type="body" sz="quarter" idx="35"/>
          </p:nvPr>
        </p:nvSpPr>
        <p:spPr>
          <a:xfrm>
            <a:off x="712565"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en-US"/>
              <a:t>Click to edit Master text styles</a:t>
            </a:r>
          </a:p>
        </p:txBody>
      </p:sp>
    </p:spTree>
    <p:extLst>
      <p:ext uri="{BB962C8B-B14F-4D97-AF65-F5344CB8AC3E}">
        <p14:creationId xmlns:p14="http://schemas.microsoft.com/office/powerpoint/2010/main" val="397666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C med bilde">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187046D5-FCF3-DD40-B896-2E3520046E70}"/>
              </a:ext>
            </a:extLst>
          </p:cNvPr>
          <p:cNvSpPr>
            <a:spLocks noGrp="1"/>
          </p:cNvSpPr>
          <p:nvPr>
            <p:ph type="sldNum" sz="quarter" idx="10"/>
          </p:nvPr>
        </p:nvSpPr>
        <p:spPr/>
        <p:txBody>
          <a:bodyPr/>
          <a:lstStyle/>
          <a:p>
            <a:fld id="{95102788-B3AA-6746-B4E5-C52EBB4D0CEE}" type="slidenum">
              <a:rPr lang="nb-NO" smtClean="0"/>
              <a:pPr/>
              <a:t>‹#›</a:t>
            </a:fld>
            <a:endParaRPr lang="nb-NO"/>
          </a:p>
        </p:txBody>
      </p:sp>
      <p:sp>
        <p:nvSpPr>
          <p:cNvPr id="4" name="Plassholder for bunntekst 3">
            <a:extLst>
              <a:ext uri="{FF2B5EF4-FFF2-40B4-BE49-F238E27FC236}">
                <a16:creationId xmlns:a16="http://schemas.microsoft.com/office/drawing/2014/main" id="{52DA0986-BEFB-4A44-98B6-D10264B4EA5C}"/>
              </a:ext>
            </a:extLst>
          </p:cNvPr>
          <p:cNvSpPr>
            <a:spLocks noGrp="1"/>
          </p:cNvSpPr>
          <p:nvPr>
            <p:ph type="ftr" sz="quarter" idx="11"/>
          </p:nvPr>
        </p:nvSpPr>
        <p:spPr/>
        <p:txBody>
          <a:bodyPr/>
          <a:lstStyle/>
          <a:p>
            <a:endParaRPr lang="nb-NO"/>
          </a:p>
        </p:txBody>
      </p:sp>
      <p:pic>
        <p:nvPicPr>
          <p:cNvPr id="5" name="Plassholder for innhold 3">
            <a:extLst>
              <a:ext uri="{FF2B5EF4-FFF2-40B4-BE49-F238E27FC236}">
                <a16:creationId xmlns:a16="http://schemas.microsoft.com/office/drawing/2014/main" id="{92C05EAD-0F07-3B45-8747-833BB1F2A5F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723"/>
          <a:stretch/>
        </p:blipFill>
        <p:spPr bwMode="auto">
          <a:xfrm>
            <a:off x="1482417" y="660910"/>
            <a:ext cx="8995930" cy="5101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pic>
      <p:sp>
        <p:nvSpPr>
          <p:cNvPr id="6" name="Plassholder for bilde 5">
            <a:extLst>
              <a:ext uri="{FF2B5EF4-FFF2-40B4-BE49-F238E27FC236}">
                <a16:creationId xmlns:a16="http://schemas.microsoft.com/office/drawing/2014/main" id="{CADDA05B-7DC7-D845-8F78-41EFC4912172}"/>
              </a:ext>
            </a:extLst>
          </p:cNvPr>
          <p:cNvSpPr>
            <a:spLocks noGrp="1"/>
          </p:cNvSpPr>
          <p:nvPr>
            <p:ph type="pic" sz="quarter" idx="12"/>
          </p:nvPr>
        </p:nvSpPr>
        <p:spPr>
          <a:xfrm>
            <a:off x="2337218" y="907450"/>
            <a:ext cx="7311543" cy="4363809"/>
          </a:xfrm>
          <a:prstGeom prst="rect">
            <a:avLst/>
          </a:prstGeom>
          <a:solidFill>
            <a:schemeClr val="bg1"/>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en-US"/>
              <a:t>Click icon to add picture</a:t>
            </a:r>
            <a:endParaRPr lang="nb-NO"/>
          </a:p>
        </p:txBody>
      </p:sp>
    </p:spTree>
    <p:extLst>
      <p:ext uri="{BB962C8B-B14F-4D97-AF65-F5344CB8AC3E}">
        <p14:creationId xmlns:p14="http://schemas.microsoft.com/office/powerpoint/2010/main" val="31999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4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en-US"/>
              <a:t>Click icon to add picture</a:t>
            </a:r>
            <a:endParaRPr lang="nb-NO"/>
          </a:p>
        </p:txBody>
      </p:sp>
    </p:spTree>
    <p:extLst>
      <p:ext uri="{BB962C8B-B14F-4D97-AF65-F5344CB8AC3E}">
        <p14:creationId xmlns:p14="http://schemas.microsoft.com/office/powerpoint/2010/main" val="1227004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dekkende bilde med tekst">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normAutofit/>
          </a:bodyPr>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6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en-US"/>
              <a:t>Click icon to add picture</a:t>
            </a:r>
            <a:endParaRPr lang="nb-NO"/>
          </a:p>
        </p:txBody>
      </p:sp>
      <p:sp>
        <p:nvSpPr>
          <p:cNvPr id="3" name="Text Placeholder 7">
            <a:extLst>
              <a:ext uri="{FF2B5EF4-FFF2-40B4-BE49-F238E27FC236}">
                <a16:creationId xmlns:a16="http://schemas.microsoft.com/office/drawing/2014/main" id="{17FB01FB-60B2-5E41-A15B-1235CEC30B73}"/>
              </a:ext>
            </a:extLst>
          </p:cNvPr>
          <p:cNvSpPr>
            <a:spLocks noGrp="1"/>
          </p:cNvSpPr>
          <p:nvPr>
            <p:ph type="body" sz="quarter" idx="14" hasCustomPrompt="1"/>
          </p:nvPr>
        </p:nvSpPr>
        <p:spPr>
          <a:xfrm>
            <a:off x="0" y="4978400"/>
            <a:ext cx="12192000" cy="1294006"/>
          </a:xfrm>
          <a:solidFill>
            <a:srgbClr val="3E3832">
              <a:alpha val="69804"/>
            </a:srgbClr>
          </a:solidFill>
        </p:spPr>
        <p:txBody>
          <a:bodyPr wrap="square" lIns="1440000" tIns="180000" rIns="1475999" bIns="216000" anchor="ctr" anchorCtr="0">
            <a:noAutofit/>
          </a:bodyPr>
          <a:lstStyle>
            <a:lvl1pPr marL="36000" indent="0" algn="ctr">
              <a:lnSpc>
                <a:spcPct val="100000"/>
              </a:lnSpc>
              <a:spcBef>
                <a:spcPts val="600"/>
              </a:spcBef>
              <a:buClr>
                <a:schemeClr val="accent3"/>
              </a:buClr>
              <a:buSzPct val="110000"/>
              <a:buFont typeface="Arial" panose="020B0604020202020204" pitchFamily="34" charset="0"/>
              <a:buNone/>
              <a:defRPr sz="3200" baseline="0">
                <a:solidFill>
                  <a:schemeClr val="bg1"/>
                </a:solidFill>
                <a:latin typeface="Arial" panose="020B0604020202020204" pitchFamily="34" charset="0"/>
                <a:cs typeface="Arial" panose="020B0604020202020204" pitchFamily="34" charset="0"/>
              </a:defRPr>
            </a:lvl1pPr>
            <a:lvl2pPr marL="216000" indent="0" algn="ctr">
              <a:spcBef>
                <a:spcPts val="600"/>
              </a:spcBef>
              <a:buClr>
                <a:schemeClr val="accent3"/>
              </a:buClr>
              <a:buSzPct val="11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2pPr>
            <a:lvl3pPr marL="432000" indent="0" algn="ctr">
              <a:spcBef>
                <a:spcPts val="600"/>
              </a:spcBef>
              <a:buClr>
                <a:schemeClr val="accent3"/>
              </a:buClr>
              <a:buSzPct val="110000"/>
              <a:buFont typeface="Arial" panose="020B0604020202020204" pitchFamily="34" charset="0"/>
              <a:buNone/>
              <a:defRPr sz="1000" baseline="0">
                <a:solidFill>
                  <a:schemeClr val="tx1"/>
                </a:solidFill>
                <a:latin typeface="Arial" panose="020B0604020202020204" pitchFamily="34" charset="0"/>
                <a:cs typeface="Arial" panose="020B0604020202020204" pitchFamily="34" charset="0"/>
              </a:defRPr>
            </a:lvl3pPr>
            <a:lvl4pPr indent="-216000">
              <a:spcBef>
                <a:spcPts val="700"/>
              </a:spcBef>
              <a:buClr>
                <a:schemeClr val="accent6"/>
              </a:buClr>
              <a:buSzPct val="110000"/>
              <a:defRPr sz="1600" baseline="0">
                <a:solidFill>
                  <a:srgbClr val="007272"/>
                </a:solidFill>
                <a:latin typeface="Segoe UI"/>
              </a:defRPr>
            </a:lvl4pPr>
            <a:lvl5pPr indent="-216000">
              <a:spcBef>
                <a:spcPts val="700"/>
              </a:spcBef>
              <a:buClr>
                <a:schemeClr val="accent6"/>
              </a:buClr>
              <a:buSzPct val="110000"/>
              <a:defRPr sz="1600" baseline="0">
                <a:solidFill>
                  <a:srgbClr val="007272"/>
                </a:solidFill>
                <a:latin typeface="Segoe UI"/>
              </a:defRPr>
            </a:lvl5pPr>
          </a:lstStyle>
          <a:p>
            <a:pPr lvl="0"/>
            <a:r>
              <a:rPr lang="nb-NO"/>
              <a:t>Klikk for å redigere teksten</a:t>
            </a:r>
          </a:p>
        </p:txBody>
      </p:sp>
    </p:spTree>
    <p:extLst>
      <p:ext uri="{BB962C8B-B14F-4D97-AF65-F5344CB8AC3E}">
        <p14:creationId xmlns:p14="http://schemas.microsoft.com/office/powerpoint/2010/main" val="2066016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Plassholder for media 2">
            <a:extLst>
              <a:ext uri="{FF2B5EF4-FFF2-40B4-BE49-F238E27FC236}">
                <a16:creationId xmlns:a16="http://schemas.microsoft.com/office/drawing/2014/main" id="{873143D7-64FC-5342-9DED-8AE8E11EED5E}"/>
              </a:ext>
            </a:extLst>
          </p:cNvPr>
          <p:cNvSpPr>
            <a:spLocks noGrp="1"/>
          </p:cNvSpPr>
          <p:nvPr>
            <p:ph type="media" sz="quarter" idx="10"/>
          </p:nvPr>
        </p:nvSpPr>
        <p:spPr>
          <a:xfrm>
            <a:off x="0" y="0"/>
            <a:ext cx="12192000" cy="6858000"/>
          </a:xfrm>
        </p:spPr>
        <p:txBody>
          <a:bodyPr anchor="ctr"/>
          <a:lstStyle>
            <a:lvl1pPr marL="0" indent="0" algn="ctr">
              <a:buNone/>
              <a:defRPr sz="1800"/>
            </a:lvl1pPr>
          </a:lstStyle>
          <a:p>
            <a:r>
              <a:rPr lang="en-US"/>
              <a:t>Click icon to add media</a:t>
            </a:r>
            <a:endParaRPr lang="nb-NO"/>
          </a:p>
        </p:txBody>
      </p:sp>
    </p:spTree>
    <p:extLst>
      <p:ext uri="{BB962C8B-B14F-4D97-AF65-F5344CB8AC3E}">
        <p14:creationId xmlns:p14="http://schemas.microsoft.com/office/powerpoint/2010/main" val="1501340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rgbClr val="194D62"/>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141D8BD7-34C7-FB4E-8EE0-45670F6F41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948384"/>
            <a:ext cx="1528110" cy="961231"/>
          </a:xfrm>
          <a:prstGeom prst="rect">
            <a:avLst/>
          </a:prstGeom>
        </p:spPr>
      </p:pic>
    </p:spTree>
    <p:extLst>
      <p:ext uri="{BB962C8B-B14F-4D97-AF65-F5344CB8AC3E}">
        <p14:creationId xmlns:p14="http://schemas.microsoft.com/office/powerpoint/2010/main" val="986378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lutning med tekst">
    <p:bg>
      <p:bgPr>
        <a:solidFill>
          <a:srgbClr val="0C5472"/>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AC4ED5FE-FAC3-BD40-BDD1-8009A2F54019}"/>
              </a:ext>
            </a:extLst>
          </p:cNvPr>
          <p:cNvSpPr>
            <a:spLocks noGrp="1"/>
          </p:cNvSpPr>
          <p:nvPr>
            <p:ph type="body" sz="quarter" idx="10" hasCustomPrompt="1"/>
          </p:nvPr>
        </p:nvSpPr>
        <p:spPr>
          <a:xfrm>
            <a:off x="1733550" y="3429000"/>
            <a:ext cx="8724900" cy="1222375"/>
          </a:xfrm>
        </p:spPr>
        <p:txBody>
          <a:bodyPr anchor="ctr">
            <a:normAutofit/>
          </a:bodyPr>
          <a:lstStyle>
            <a:lvl1pPr marL="0" indent="0" algn="ctr">
              <a:buNone/>
              <a:defRPr sz="2800">
                <a:solidFill>
                  <a:schemeClr val="bg1"/>
                </a:solidFill>
              </a:defRPr>
            </a:lvl1pPr>
          </a:lstStyle>
          <a:p>
            <a:pPr lvl="0"/>
            <a:r>
              <a:rPr lang="nb-NO"/>
              <a:t>Klikk for å redigere teksten</a:t>
            </a:r>
          </a:p>
        </p:txBody>
      </p:sp>
      <p:pic>
        <p:nvPicPr>
          <p:cNvPr id="4" name="Grafikk 3">
            <a:extLst>
              <a:ext uri="{FF2B5EF4-FFF2-40B4-BE49-F238E27FC236}">
                <a16:creationId xmlns:a16="http://schemas.microsoft.com/office/drawing/2014/main" id="{672B9334-46BF-204E-85D9-3EDF82BC6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013664"/>
            <a:ext cx="1528110" cy="961231"/>
          </a:xfrm>
          <a:prstGeom prst="rect">
            <a:avLst/>
          </a:prstGeom>
        </p:spPr>
      </p:pic>
    </p:spTree>
    <p:extLst>
      <p:ext uri="{BB962C8B-B14F-4D97-AF65-F5344CB8AC3E}">
        <p14:creationId xmlns:p14="http://schemas.microsoft.com/office/powerpoint/2010/main" val="624144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o innholdsdeler">
    <p:spTree>
      <p:nvGrpSpPr>
        <p:cNvPr id="1" name=""/>
        <p:cNvGrpSpPr/>
        <p:nvPr/>
      </p:nvGrpSpPr>
      <p:grpSpPr>
        <a:xfrm>
          <a:off x="0" y="0"/>
          <a:ext cx="0" cy="0"/>
          <a:chOff x="0" y="0"/>
          <a:chExt cx="0" cy="0"/>
        </a:xfrm>
      </p:grpSpPr>
      <p:sp>
        <p:nvSpPr>
          <p:cNvPr id="8" name="Plassholder for tekst 2"/>
          <p:cNvSpPr>
            <a:spLocks noGrp="1"/>
          </p:cNvSpPr>
          <p:nvPr>
            <p:ph type="body" idx="1"/>
          </p:nvPr>
        </p:nvSpPr>
        <p:spPr>
          <a:xfrm>
            <a:off x="508381" y="1712180"/>
            <a:ext cx="5386917" cy="712787"/>
          </a:xfrm>
          <a:prstGeom prst="rect">
            <a:avLst/>
          </a:prstGeom>
        </p:spPr>
        <p:txBody>
          <a:bodyPr anchor="b">
            <a:normAutofit/>
          </a:bodyPr>
          <a:lstStyle>
            <a:lvl1pPr marL="0" indent="0">
              <a:buNone/>
              <a:defRPr sz="2400" b="0"/>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nb-NO"/>
              <a:t>Klikk for å redigere tekststiler i malen</a:t>
            </a:r>
          </a:p>
        </p:txBody>
      </p:sp>
      <p:sp>
        <p:nvSpPr>
          <p:cNvPr id="9" name="Plassholder for tekst 4"/>
          <p:cNvSpPr>
            <a:spLocks noGrp="1"/>
          </p:cNvSpPr>
          <p:nvPr>
            <p:ph type="body" sz="quarter" idx="3"/>
          </p:nvPr>
        </p:nvSpPr>
        <p:spPr>
          <a:xfrm>
            <a:off x="6292854" y="1712997"/>
            <a:ext cx="5389033" cy="712787"/>
          </a:xfrm>
          <a:prstGeom prst="rect">
            <a:avLst/>
          </a:prstGeom>
        </p:spPr>
        <p:txBody>
          <a:bodyPr anchor="b">
            <a:normAutofit/>
          </a:bodyPr>
          <a:lstStyle>
            <a:lvl1pPr marL="0" indent="0">
              <a:buNone/>
              <a:defRPr sz="2400" b="0"/>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nb-NO"/>
              <a:t>Klikk for å redigere tekststiler i malen</a:t>
            </a:r>
          </a:p>
        </p:txBody>
      </p:sp>
      <p:sp>
        <p:nvSpPr>
          <p:cNvPr id="11" name="Plassholder for innhold 3"/>
          <p:cNvSpPr>
            <a:spLocks noGrp="1"/>
          </p:cNvSpPr>
          <p:nvPr>
            <p:ph sz="quarter" idx="10"/>
          </p:nvPr>
        </p:nvSpPr>
        <p:spPr>
          <a:xfrm>
            <a:off x="509536" y="2528239"/>
            <a:ext cx="5376333" cy="3553884"/>
          </a:xfrm>
          <a:prstGeom prst="rect">
            <a:avLst/>
          </a:prstGeo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2" name="Plassholder for innhold 3"/>
          <p:cNvSpPr>
            <a:spLocks noGrp="1"/>
          </p:cNvSpPr>
          <p:nvPr>
            <p:ph sz="quarter" idx="12"/>
          </p:nvPr>
        </p:nvSpPr>
        <p:spPr>
          <a:xfrm>
            <a:off x="6306843" y="2523895"/>
            <a:ext cx="5376333" cy="3553884"/>
          </a:xfrm>
          <a:prstGeom prst="rect">
            <a:avLst/>
          </a:prstGeo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Rectangle 2"/>
          <p:cNvSpPr>
            <a:spLocks noGrp="1" noChangeArrowheads="1"/>
          </p:cNvSpPr>
          <p:nvPr>
            <p:ph type="title"/>
          </p:nvPr>
        </p:nvSpPr>
        <p:spPr bwMode="auto">
          <a:xfrm>
            <a:off x="504827" y="241302"/>
            <a:ext cx="11182351" cy="1261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p>
            <a:pPr lvl="0"/>
            <a:r>
              <a:rPr lang="nb-NO"/>
              <a:t>Klikk for å redigere tittelstil</a:t>
            </a:r>
          </a:p>
        </p:txBody>
      </p:sp>
    </p:spTree>
    <p:extLst>
      <p:ext uri="{BB962C8B-B14F-4D97-AF65-F5344CB8AC3E}">
        <p14:creationId xmlns:p14="http://schemas.microsoft.com/office/powerpoint/2010/main" val="538083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tel og innhold">
    <p:spTree>
      <p:nvGrpSpPr>
        <p:cNvPr id="1" name=""/>
        <p:cNvGrpSpPr/>
        <p:nvPr/>
      </p:nvGrpSpPr>
      <p:grpSpPr>
        <a:xfrm>
          <a:off x="0" y="0"/>
          <a:ext cx="0" cy="0"/>
          <a:chOff x="0" y="0"/>
          <a:chExt cx="0" cy="0"/>
        </a:xfrm>
      </p:grpSpPr>
      <p:sp>
        <p:nvSpPr>
          <p:cNvPr id="3" name="Plassholder for innhold 2"/>
          <p:cNvSpPr>
            <a:spLocks noGrp="1"/>
          </p:cNvSpPr>
          <p:nvPr>
            <p:ph sz="quarter" idx="10"/>
          </p:nvPr>
        </p:nvSpPr>
        <p:spPr>
          <a:xfrm>
            <a:off x="489282" y="1701799"/>
            <a:ext cx="11198620" cy="439964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2"/>
          <p:cNvSpPr>
            <a:spLocks noGrp="1" noChangeArrowheads="1"/>
          </p:cNvSpPr>
          <p:nvPr>
            <p:ph type="title"/>
          </p:nvPr>
        </p:nvSpPr>
        <p:spPr bwMode="auto">
          <a:xfrm>
            <a:off x="504826" y="241301"/>
            <a:ext cx="11182351" cy="1261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p>
            <a:pPr lvl="0"/>
            <a:r>
              <a:rPr lang="nb-NO"/>
              <a:t>Klikk for å redigere tittelstil</a:t>
            </a:r>
          </a:p>
        </p:txBody>
      </p:sp>
    </p:spTree>
    <p:extLst>
      <p:ext uri="{BB962C8B-B14F-4D97-AF65-F5344CB8AC3E}">
        <p14:creationId xmlns:p14="http://schemas.microsoft.com/office/powerpoint/2010/main" val="1458146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D6D5E-F187-4E4B-8B35-180A183982F7}"/>
              </a:ext>
            </a:extLst>
          </p:cNvPr>
          <p:cNvSpPr>
            <a:spLocks noGrp="1"/>
          </p:cNvSpPr>
          <p:nvPr>
            <p:ph type="title" hasCustomPrompt="1"/>
          </p:nvPr>
        </p:nvSpPr>
        <p:spPr/>
        <p:txBody>
          <a:bodyPr>
            <a:normAutofit/>
          </a:bodyPr>
          <a:lstStyle>
            <a:lvl1pPr>
              <a:defRPr sz="3200"/>
            </a:lvl1pPr>
          </a:lstStyle>
          <a:p>
            <a:r>
              <a:rPr lang="nb-NO"/>
              <a:t>Klikk for å redigere tittelen</a:t>
            </a:r>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943551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tx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CD74E5-8D3F-5F45-AF55-379CE17407B8}"/>
              </a:ext>
            </a:extLst>
          </p:cNvPr>
          <p:cNvSpPr>
            <a:spLocks noGrp="1"/>
          </p:cNvSpPr>
          <p:nvPr>
            <p:ph type="ctrTitle" hasCustomPrompt="1"/>
          </p:nvPr>
        </p:nvSpPr>
        <p:spPr>
          <a:xfrm>
            <a:off x="525315" y="2684747"/>
            <a:ext cx="6551347" cy="1396431"/>
          </a:xfrm>
        </p:spPr>
        <p:txBody>
          <a:bodyPr anchor="ctr">
            <a:normAutofit/>
          </a:bodyPr>
          <a:lstStyle>
            <a:lvl1pPr algn="l">
              <a:defRPr sz="3600" b="1">
                <a:solidFill>
                  <a:schemeClr val="bg1"/>
                </a:solidFill>
              </a:defRPr>
            </a:lvl1pPr>
          </a:lstStyle>
          <a:p>
            <a:r>
              <a:rPr lang="nb-NO"/>
              <a:t>Klikk for å redigere tittelen</a:t>
            </a:r>
          </a:p>
        </p:txBody>
      </p:sp>
      <p:sp>
        <p:nvSpPr>
          <p:cNvPr id="3" name="Undertittel 2">
            <a:extLst>
              <a:ext uri="{FF2B5EF4-FFF2-40B4-BE49-F238E27FC236}">
                <a16:creationId xmlns:a16="http://schemas.microsoft.com/office/drawing/2014/main" id="{5C570008-A996-2D4B-88A3-9861CBD4FED0}"/>
              </a:ext>
            </a:extLst>
          </p:cNvPr>
          <p:cNvSpPr>
            <a:spLocks noGrp="1"/>
          </p:cNvSpPr>
          <p:nvPr>
            <p:ph type="subTitle" idx="1"/>
          </p:nvPr>
        </p:nvSpPr>
        <p:spPr>
          <a:xfrm>
            <a:off x="525315" y="4173254"/>
            <a:ext cx="5888739" cy="991169"/>
          </a:xfr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b-NO"/>
              <a:t>Klikk for å redigere undertittelstil i malen</a:t>
            </a:r>
          </a:p>
        </p:txBody>
      </p:sp>
      <p:sp>
        <p:nvSpPr>
          <p:cNvPr id="8" name="Plassholder for bilde 3">
            <a:extLst>
              <a:ext uri="{FF2B5EF4-FFF2-40B4-BE49-F238E27FC236}">
                <a16:creationId xmlns:a16="http://schemas.microsoft.com/office/drawing/2014/main" id="{195ACC3E-6C58-8E40-A78D-5639EBDF9C43}"/>
              </a:ext>
            </a:extLst>
          </p:cNvPr>
          <p:cNvSpPr>
            <a:spLocks noGrp="1" noChangeAspect="1"/>
          </p:cNvSpPr>
          <p:nvPr>
            <p:ph type="pic" sz="quarter" idx="11"/>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rgbClr val="362F2A"/>
          </a:solidFill>
          <a:ln>
            <a:noFill/>
          </a:ln>
          <a:effectLst/>
        </p:spPr>
        <p:txBody>
          <a:bodyPr lIns="1440000" tIns="468000" bIns="0" anchor="ctr" anchorCtr="0">
            <a:normAutofit/>
          </a:bodyPr>
          <a:lstStyle>
            <a:lvl1pPr marL="0" indent="0" algn="ctr">
              <a:buNone/>
              <a:defRPr sz="1400" baseline="0">
                <a:solidFill>
                  <a:schemeClr val="bg1"/>
                </a:solidFill>
              </a:defRPr>
            </a:lvl1pPr>
          </a:lstStyle>
          <a:p>
            <a:r>
              <a:rPr lang="nb-NO"/>
              <a:t>Klikk på ikonet for å legge til et bilde</a:t>
            </a:r>
          </a:p>
        </p:txBody>
      </p:sp>
      <p:sp>
        <p:nvSpPr>
          <p:cNvPr id="9" name="Text Placeholder 8">
            <a:extLst>
              <a:ext uri="{FF2B5EF4-FFF2-40B4-BE49-F238E27FC236}">
                <a16:creationId xmlns:a16="http://schemas.microsoft.com/office/drawing/2014/main" id="{A5AB20B5-22F5-7F42-98FA-915865BDDA6B}"/>
              </a:ext>
            </a:extLst>
          </p:cNvPr>
          <p:cNvSpPr>
            <a:spLocks noGrp="1"/>
          </p:cNvSpPr>
          <p:nvPr>
            <p:ph type="body" sz="quarter" idx="12" hasCustomPrompt="1"/>
          </p:nvPr>
        </p:nvSpPr>
        <p:spPr>
          <a:xfrm>
            <a:off x="525314" y="6193407"/>
            <a:ext cx="5062687" cy="431800"/>
          </a:xfrm>
        </p:spPr>
        <p:txBody>
          <a:bodyPr anchor="b"/>
          <a:lstStyle>
            <a:lvl1pPr marL="0" indent="0">
              <a:buNone/>
              <a:defRPr sz="1400">
                <a:solidFill>
                  <a:schemeClr val="bg1"/>
                </a:solidFill>
              </a:defRPr>
            </a:lvl1pPr>
            <a:lvl5pPr marL="1517613" indent="0">
              <a:buNone/>
              <a:defRPr/>
            </a:lvl5pPr>
          </a:lstStyle>
          <a:p>
            <a:pPr lvl="0"/>
            <a:r>
              <a:rPr lang="en-GB"/>
              <a:t>Dato  //  </a:t>
            </a:r>
            <a:r>
              <a:rPr lang="en-GB" err="1"/>
              <a:t>Ansvarlig</a:t>
            </a:r>
            <a:endParaRPr lang="en-GB"/>
          </a:p>
        </p:txBody>
      </p:sp>
      <p:pic>
        <p:nvPicPr>
          <p:cNvPr id="7" name="Grafikk 6">
            <a:extLst>
              <a:ext uri="{FF2B5EF4-FFF2-40B4-BE49-F238E27FC236}">
                <a16:creationId xmlns:a16="http://schemas.microsoft.com/office/drawing/2014/main" id="{1A4B6243-656A-E448-AE6D-5187B76AA0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90"/>
            <a:ext cx="1249283" cy="785839"/>
          </a:xfrm>
          <a:prstGeom prst="rect">
            <a:avLst/>
          </a:prstGeom>
        </p:spPr>
      </p:pic>
    </p:spTree>
    <p:extLst>
      <p:ext uri="{BB962C8B-B14F-4D97-AF65-F5344CB8AC3E}">
        <p14:creationId xmlns:p14="http://schemas.microsoft.com/office/powerpoint/2010/main" val="3952509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D6D5E-F187-4E4B-8B35-180A183982F7}"/>
              </a:ext>
            </a:extLst>
          </p:cNvPr>
          <p:cNvSpPr>
            <a:spLocks noGrp="1"/>
          </p:cNvSpPr>
          <p:nvPr>
            <p:ph type="title" hasCustomPrompt="1"/>
          </p:nvPr>
        </p:nvSpPr>
        <p:spPr/>
        <p:txBody>
          <a:bodyPr>
            <a:normAutofit/>
          </a:bodyPr>
          <a:lstStyle>
            <a:lvl1pPr>
              <a:defRPr sz="3200">
                <a:solidFill>
                  <a:schemeClr val="tx1"/>
                </a:solidFill>
              </a:defRPr>
            </a:lvl1pPr>
          </a:lstStyle>
          <a:p>
            <a:r>
              <a:rPr lang="nb-NO"/>
              <a:t>Klikk for å redigere tittelen</a:t>
            </a:r>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p:txBody>
          <a:bodyPr/>
          <a:lstStyle>
            <a:lvl1pPr>
              <a:buClrTx/>
              <a:defRPr/>
            </a:lvl1pPr>
            <a:lvl2pPr>
              <a:buClrTx/>
              <a:defRPr/>
            </a:lvl2p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4038600" y="6356351"/>
            <a:ext cx="4114800"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2476226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tel og innhold">
    <p:bg>
      <p:bgPr>
        <a:solidFill>
          <a:schemeClr val="tx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D6D5E-F187-4E4B-8B35-180A183982F7}"/>
              </a:ext>
            </a:extLst>
          </p:cNvPr>
          <p:cNvSpPr>
            <a:spLocks noGrp="1"/>
          </p:cNvSpPr>
          <p:nvPr>
            <p:ph type="title" hasCustomPrompt="1"/>
          </p:nvPr>
        </p:nvSpPr>
        <p:spPr/>
        <p:txBody>
          <a:bodyPr>
            <a:normAutofit/>
          </a:bodyPr>
          <a:lstStyle>
            <a:lvl1pPr>
              <a:defRPr sz="3200">
                <a:solidFill>
                  <a:schemeClr val="bg1"/>
                </a:solidFill>
              </a:defRPr>
            </a:lvl1pPr>
          </a:lstStyle>
          <a:p>
            <a:r>
              <a:rPr lang="nb-NO"/>
              <a:t>Klikk for å redigere tittelen</a:t>
            </a:r>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p:txBody>
          <a:bodyPr/>
          <a:lstStyle>
            <a:lvl1pPr>
              <a:buClrTx/>
              <a:defRPr>
                <a:solidFill>
                  <a:schemeClr val="bg1"/>
                </a:solidFill>
              </a:defRPr>
            </a:lvl1pPr>
            <a:lvl2pPr>
              <a:buClrTx/>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4038600" y="6356351"/>
            <a:ext cx="4114800"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607818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orside uten bilde">
    <p:bg>
      <p:bgPr>
        <a:solidFill>
          <a:schemeClr val="tx2"/>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29CA91F-E19A-D84E-BDCE-60610D23E645}"/>
              </a:ext>
            </a:extLst>
          </p:cNvPr>
          <p:cNvSpPr>
            <a:spLocks noGrp="1"/>
          </p:cNvSpPr>
          <p:nvPr>
            <p:ph type="body" sz="quarter" idx="12" hasCustomPrompt="1"/>
          </p:nvPr>
        </p:nvSpPr>
        <p:spPr>
          <a:xfrm>
            <a:off x="525314" y="6193407"/>
            <a:ext cx="5062687" cy="431800"/>
          </a:xfrm>
        </p:spPr>
        <p:txBody>
          <a:bodyPr anchor="b"/>
          <a:lstStyle>
            <a:lvl1pPr marL="0" indent="0">
              <a:buNone/>
              <a:defRPr sz="1400">
                <a:solidFill>
                  <a:schemeClr val="bg1"/>
                </a:solidFill>
              </a:defRPr>
            </a:lvl1pPr>
            <a:lvl5pPr marL="1517613" indent="0">
              <a:buNone/>
              <a:defRPr/>
            </a:lvl5pPr>
          </a:lstStyle>
          <a:p>
            <a:pPr lvl="0"/>
            <a:r>
              <a:rPr lang="en-GB"/>
              <a:t>Dato  //  </a:t>
            </a:r>
            <a:r>
              <a:rPr lang="en-GB" err="1"/>
              <a:t>Ansvarlig</a:t>
            </a:r>
            <a:endParaRPr lang="en-GB"/>
          </a:p>
        </p:txBody>
      </p:sp>
      <p:sp>
        <p:nvSpPr>
          <p:cNvPr id="9" name="Tittel 1">
            <a:extLst>
              <a:ext uri="{FF2B5EF4-FFF2-40B4-BE49-F238E27FC236}">
                <a16:creationId xmlns:a16="http://schemas.microsoft.com/office/drawing/2014/main" id="{604AED8B-6DCE-AD46-8907-CB80A3E9C60F}"/>
              </a:ext>
            </a:extLst>
          </p:cNvPr>
          <p:cNvSpPr>
            <a:spLocks noGrp="1"/>
          </p:cNvSpPr>
          <p:nvPr>
            <p:ph type="ctrTitle" hasCustomPrompt="1"/>
          </p:nvPr>
        </p:nvSpPr>
        <p:spPr>
          <a:xfrm>
            <a:off x="525315" y="2684747"/>
            <a:ext cx="9271829" cy="1396431"/>
          </a:xfrm>
        </p:spPr>
        <p:txBody>
          <a:bodyPr anchor="ctr">
            <a:normAutofit/>
          </a:bodyPr>
          <a:lstStyle>
            <a:lvl1pPr algn="l">
              <a:defRPr sz="3600" b="1">
                <a:solidFill>
                  <a:schemeClr val="bg1"/>
                </a:solidFill>
              </a:defRPr>
            </a:lvl1pPr>
          </a:lstStyle>
          <a:p>
            <a:r>
              <a:rPr lang="nb-NO"/>
              <a:t>Klikk for å redigere tittelen</a:t>
            </a:r>
          </a:p>
        </p:txBody>
      </p:sp>
      <p:sp>
        <p:nvSpPr>
          <p:cNvPr id="10" name="Undertittel 2">
            <a:extLst>
              <a:ext uri="{FF2B5EF4-FFF2-40B4-BE49-F238E27FC236}">
                <a16:creationId xmlns:a16="http://schemas.microsoft.com/office/drawing/2014/main" id="{FF74A066-A61E-B34F-8F56-C94B8EDF62C9}"/>
              </a:ext>
            </a:extLst>
          </p:cNvPr>
          <p:cNvSpPr>
            <a:spLocks noGrp="1"/>
          </p:cNvSpPr>
          <p:nvPr>
            <p:ph type="subTitle" idx="1"/>
          </p:nvPr>
        </p:nvSpPr>
        <p:spPr>
          <a:xfrm>
            <a:off x="525315" y="4173254"/>
            <a:ext cx="8334068" cy="991169"/>
          </a:xfr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b-NO"/>
              <a:t>Klikk for å redigere undertittelstil i malen</a:t>
            </a:r>
          </a:p>
        </p:txBody>
      </p:sp>
      <p:pic>
        <p:nvPicPr>
          <p:cNvPr id="6" name="Grafikk 5">
            <a:extLst>
              <a:ext uri="{FF2B5EF4-FFF2-40B4-BE49-F238E27FC236}">
                <a16:creationId xmlns:a16="http://schemas.microsoft.com/office/drawing/2014/main" id="{AF31CECD-F77C-234C-B70C-F9DF775D63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90"/>
            <a:ext cx="1249283" cy="785839"/>
          </a:xfrm>
          <a:prstGeom prst="rect">
            <a:avLst/>
          </a:prstGeom>
        </p:spPr>
      </p:pic>
    </p:spTree>
    <p:extLst>
      <p:ext uri="{BB962C8B-B14F-4D97-AF65-F5344CB8AC3E}">
        <p14:creationId xmlns:p14="http://schemas.microsoft.com/office/powerpoint/2010/main" val="1829674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llomside">
    <p:bg>
      <p:bgPr>
        <a:solidFill>
          <a:schemeClr val="tx2"/>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C48BD439-F083-3D4E-862D-4EA46D9E3B41}"/>
              </a:ext>
            </a:extLst>
          </p:cNvPr>
          <p:cNvSpPr>
            <a:spLocks noGrp="1"/>
          </p:cNvSpPr>
          <p:nvPr>
            <p:ph type="body" idx="1"/>
          </p:nvPr>
        </p:nvSpPr>
        <p:spPr>
          <a:xfrm>
            <a:off x="844551" y="3540205"/>
            <a:ext cx="10515600" cy="150018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b-NO"/>
              <a:t>Klikk for å redigere tekststiler i malen</a:t>
            </a:r>
          </a:p>
        </p:txBody>
      </p:sp>
      <p:sp>
        <p:nvSpPr>
          <p:cNvPr id="9" name="Tittel 1">
            <a:extLst>
              <a:ext uri="{FF2B5EF4-FFF2-40B4-BE49-F238E27FC236}">
                <a16:creationId xmlns:a16="http://schemas.microsoft.com/office/drawing/2014/main" id="{02D6C30B-4FDA-544A-9662-F2B6261EBCDA}"/>
              </a:ext>
            </a:extLst>
          </p:cNvPr>
          <p:cNvSpPr>
            <a:spLocks noGrp="1"/>
          </p:cNvSpPr>
          <p:nvPr>
            <p:ph type="ctrTitle" hasCustomPrompt="1"/>
          </p:nvPr>
        </p:nvSpPr>
        <p:spPr>
          <a:xfrm>
            <a:off x="844551" y="2032570"/>
            <a:ext cx="9271829" cy="1396431"/>
          </a:xfrm>
        </p:spPr>
        <p:txBody>
          <a:bodyPr anchor="ctr">
            <a:normAutofit/>
          </a:bodyPr>
          <a:lstStyle>
            <a:lvl1pPr algn="l">
              <a:defRPr sz="3600" b="1">
                <a:solidFill>
                  <a:schemeClr val="bg1"/>
                </a:solidFill>
              </a:defRPr>
            </a:lvl1pPr>
          </a:lstStyle>
          <a:p>
            <a:r>
              <a:rPr lang="nb-NO"/>
              <a:t>Klikk for å redigere tittelen</a:t>
            </a:r>
          </a:p>
        </p:txBody>
      </p:sp>
    </p:spTree>
    <p:extLst>
      <p:ext uri="{BB962C8B-B14F-4D97-AF65-F5344CB8AC3E}">
        <p14:creationId xmlns:p14="http://schemas.microsoft.com/office/powerpoint/2010/main" val="1753058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E6AA11-9D10-4845-953E-FC6659DEA9CB}"/>
              </a:ext>
            </a:extLst>
          </p:cNvPr>
          <p:cNvSpPr>
            <a:spLocks noGrp="1"/>
          </p:cNvSpPr>
          <p:nvPr>
            <p:ph type="title" hasCustomPrompt="1"/>
          </p:nvPr>
        </p:nvSpPr>
        <p:spPr/>
        <p:txBody>
          <a:bodyPr/>
          <a:lstStyle/>
          <a:p>
            <a:r>
              <a:rPr lang="nb-NO"/>
              <a:t>Klikk for å redigere tittelen</a:t>
            </a:r>
          </a:p>
        </p:txBody>
      </p:sp>
      <p:sp>
        <p:nvSpPr>
          <p:cNvPr id="3" name="Plassholder for innhold 2">
            <a:extLst>
              <a:ext uri="{FF2B5EF4-FFF2-40B4-BE49-F238E27FC236}">
                <a16:creationId xmlns:a16="http://schemas.microsoft.com/office/drawing/2014/main" id="{0093FA9A-B386-3D4A-A17E-105BC9010CBC}"/>
              </a:ext>
            </a:extLst>
          </p:cNvPr>
          <p:cNvSpPr>
            <a:spLocks noGrp="1"/>
          </p:cNvSpPr>
          <p:nvPr>
            <p:ph sz="half" idx="1" hasCustomPrompt="1"/>
          </p:nvPr>
        </p:nvSpPr>
        <p:spPr>
          <a:xfrm>
            <a:off x="838200" y="1825625"/>
            <a:ext cx="5181600" cy="4351339"/>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349DD5D4-E4CC-F541-A385-23400791B312}"/>
              </a:ext>
            </a:extLst>
          </p:cNvPr>
          <p:cNvSpPr>
            <a:spLocks noGrp="1"/>
          </p:cNvSpPr>
          <p:nvPr>
            <p:ph sz="half" idx="2" hasCustomPrompt="1"/>
          </p:nvPr>
        </p:nvSpPr>
        <p:spPr>
          <a:xfrm>
            <a:off x="6172200" y="1825625"/>
            <a:ext cx="5181600" cy="4351339"/>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a:extLst>
              <a:ext uri="{FF2B5EF4-FFF2-40B4-BE49-F238E27FC236}">
                <a16:creationId xmlns:a16="http://schemas.microsoft.com/office/drawing/2014/main" id="{E0092E29-1063-5549-A785-73E8C6A77833}"/>
              </a:ext>
            </a:extLst>
          </p:cNvPr>
          <p:cNvSpPr>
            <a:spLocks noGrp="1"/>
          </p:cNvSpPr>
          <p:nvPr>
            <p:ph type="ftr" sz="quarter" idx="11"/>
          </p:nvPr>
        </p:nvSpPr>
        <p:spPr>
          <a:xfrm>
            <a:off x="4038600" y="6356351"/>
            <a:ext cx="4114800" cy="365125"/>
          </a:xfrm>
          <a:prstGeom prst="rect">
            <a:avLst/>
          </a:prstGeom>
        </p:spPr>
        <p:txBody>
          <a:bodyPr/>
          <a:lstStyle/>
          <a:p>
            <a:endParaRPr lang="nb-NO"/>
          </a:p>
        </p:txBody>
      </p:sp>
      <p:sp>
        <p:nvSpPr>
          <p:cNvPr id="7" name="Plassholder for lysbildenummer 6">
            <a:extLst>
              <a:ext uri="{FF2B5EF4-FFF2-40B4-BE49-F238E27FC236}">
                <a16:creationId xmlns:a16="http://schemas.microsoft.com/office/drawing/2014/main" id="{D71D6EC1-D552-3849-8EEF-1601B9CE5A70}"/>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613712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Kun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574975-50B4-C34B-9F64-4CA300B7F727}"/>
              </a:ext>
            </a:extLst>
          </p:cNvPr>
          <p:cNvSpPr>
            <a:spLocks noGrp="1"/>
          </p:cNvSpPr>
          <p:nvPr>
            <p:ph type="title" hasCustomPrompt="1"/>
          </p:nvPr>
        </p:nvSpPr>
        <p:spPr/>
        <p:txBody>
          <a:bodyPr/>
          <a:lstStyle/>
          <a:p>
            <a:r>
              <a:rPr lang="nb-NO"/>
              <a:t>Klikk for å redigere tittelen</a:t>
            </a:r>
          </a:p>
        </p:txBody>
      </p:sp>
      <p:sp>
        <p:nvSpPr>
          <p:cNvPr id="4" name="Plassholder for bunntekst 3">
            <a:extLst>
              <a:ext uri="{FF2B5EF4-FFF2-40B4-BE49-F238E27FC236}">
                <a16:creationId xmlns:a16="http://schemas.microsoft.com/office/drawing/2014/main" id="{D90BA1EA-559A-0742-9DF6-378DCB049FD9}"/>
              </a:ext>
            </a:extLst>
          </p:cNvPr>
          <p:cNvSpPr>
            <a:spLocks noGrp="1"/>
          </p:cNvSpPr>
          <p:nvPr>
            <p:ph type="ftr" sz="quarter" idx="11"/>
          </p:nvPr>
        </p:nvSpPr>
        <p:spPr>
          <a:xfrm>
            <a:off x="4038600" y="6356351"/>
            <a:ext cx="4114800" cy="365125"/>
          </a:xfrm>
          <a:prstGeom prst="rect">
            <a:avLst/>
          </a:prstGeom>
        </p:spPr>
        <p:txBody>
          <a:bodyPr/>
          <a:lstStyle/>
          <a:p>
            <a:endParaRPr lang="nb-NO"/>
          </a:p>
        </p:txBody>
      </p:sp>
      <p:sp>
        <p:nvSpPr>
          <p:cNvPr id="5" name="Plassholder for lysbildenummer 4">
            <a:extLst>
              <a:ext uri="{FF2B5EF4-FFF2-40B4-BE49-F238E27FC236}">
                <a16:creationId xmlns:a16="http://schemas.microsoft.com/office/drawing/2014/main" id="{D5178BF1-065F-C64F-A4E1-62B222547C2C}"/>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3702594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8F0C2D0C-F750-2644-95F9-0C952AE3AF8D}"/>
              </a:ext>
            </a:extLst>
          </p:cNvPr>
          <p:cNvSpPr>
            <a:spLocks noGrp="1"/>
          </p:cNvSpPr>
          <p:nvPr>
            <p:ph type="ftr" sz="quarter" idx="11"/>
          </p:nvPr>
        </p:nvSpPr>
        <p:spPr>
          <a:xfrm>
            <a:off x="4038600" y="6356351"/>
            <a:ext cx="4114800" cy="365125"/>
          </a:xfrm>
          <a:prstGeom prst="rect">
            <a:avLst/>
          </a:prstGeom>
        </p:spPr>
        <p:txBody>
          <a:bodyPr/>
          <a:lstStyle/>
          <a:p>
            <a:endParaRPr lang="nb-NO"/>
          </a:p>
        </p:txBody>
      </p:sp>
      <p:sp>
        <p:nvSpPr>
          <p:cNvPr id="4" name="Plassholder for lysbildenummer 3">
            <a:extLst>
              <a:ext uri="{FF2B5EF4-FFF2-40B4-BE49-F238E27FC236}">
                <a16:creationId xmlns:a16="http://schemas.microsoft.com/office/drawing/2014/main" id="{D912E190-170D-CB48-ABA2-AC1FB7840FD3}"/>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553803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med bilde til høyr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950631B-F2CE-490E-AC8A-DBEEF53DE8F1}"/>
              </a:ext>
            </a:extLst>
          </p:cNvPr>
          <p:cNvSpPr/>
          <p:nvPr userDrawn="1"/>
        </p:nvSpPr>
        <p:spPr>
          <a:xfrm>
            <a:off x="6722165" y="0"/>
            <a:ext cx="5469835" cy="6858000"/>
          </a:xfrm>
          <a:prstGeom prst="rect">
            <a:avLst/>
          </a:prstGeom>
          <a:solidFill>
            <a:srgbClr val="E3B0A8"/>
          </a:solidFill>
          <a:ln>
            <a:solidFill>
              <a:srgbClr val="E3B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838201" y="1825625"/>
            <a:ext cx="5469835" cy="4351339"/>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1811115" y="6356351"/>
            <a:ext cx="3609024"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5648740" y="6356351"/>
            <a:ext cx="447261" cy="365125"/>
          </a:xfrm>
        </p:spPr>
        <p:txBody>
          <a:bodyPr/>
          <a:lstStyle/>
          <a:p>
            <a:fld id="{95102788-B3AA-6746-B4E5-C52EBB4D0CEE}" type="slidenum">
              <a:rPr lang="nb-NO" smtClean="0"/>
              <a:t>‹#›</a:t>
            </a:fld>
            <a:endParaRPr lang="nb-NO"/>
          </a:p>
        </p:txBody>
      </p:sp>
      <p:sp>
        <p:nvSpPr>
          <p:cNvPr id="8" name="Tittel 1">
            <a:extLst>
              <a:ext uri="{FF2B5EF4-FFF2-40B4-BE49-F238E27FC236}">
                <a16:creationId xmlns:a16="http://schemas.microsoft.com/office/drawing/2014/main" id="{A99C80A0-322A-9A4B-843D-7015610E02A9}"/>
              </a:ext>
            </a:extLst>
          </p:cNvPr>
          <p:cNvSpPr>
            <a:spLocks noGrp="1"/>
          </p:cNvSpPr>
          <p:nvPr>
            <p:ph type="title" hasCustomPrompt="1"/>
          </p:nvPr>
        </p:nvSpPr>
        <p:spPr>
          <a:xfrm>
            <a:off x="838200" y="482400"/>
            <a:ext cx="5883965" cy="1072080"/>
          </a:xfrm>
        </p:spPr>
        <p:txBody>
          <a:bodyPr/>
          <a:lstStyle/>
          <a:p>
            <a:r>
              <a:rPr lang="nb-NO"/>
              <a:t>Klikk for å redigere tittelen</a:t>
            </a:r>
          </a:p>
        </p:txBody>
      </p:sp>
    </p:spTree>
    <p:extLst>
      <p:ext uri="{BB962C8B-B14F-4D97-AF65-F5344CB8AC3E}">
        <p14:creationId xmlns:p14="http://schemas.microsoft.com/office/powerpoint/2010/main" val="5928927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ekst med bilde til høy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838201" y="1825625"/>
            <a:ext cx="5469835" cy="4351339"/>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1811115" y="6356351"/>
            <a:ext cx="3609024"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5648740" y="6356351"/>
            <a:ext cx="447261" cy="365125"/>
          </a:xfrm>
        </p:spPr>
        <p:txBody>
          <a:bodyPr/>
          <a:lstStyle/>
          <a:p>
            <a:fld id="{95102788-B3AA-6746-B4E5-C52EBB4D0CEE}" type="slidenum">
              <a:rPr lang="nb-NO" smtClean="0"/>
              <a:t>‹#›</a:t>
            </a:fld>
            <a:endParaRPr lang="nb-NO"/>
          </a:p>
        </p:txBody>
      </p:sp>
      <p:sp>
        <p:nvSpPr>
          <p:cNvPr id="8" name="Tittel 1">
            <a:extLst>
              <a:ext uri="{FF2B5EF4-FFF2-40B4-BE49-F238E27FC236}">
                <a16:creationId xmlns:a16="http://schemas.microsoft.com/office/drawing/2014/main" id="{A99C80A0-322A-9A4B-843D-7015610E02A9}"/>
              </a:ext>
            </a:extLst>
          </p:cNvPr>
          <p:cNvSpPr>
            <a:spLocks noGrp="1"/>
          </p:cNvSpPr>
          <p:nvPr>
            <p:ph type="title" hasCustomPrompt="1"/>
          </p:nvPr>
        </p:nvSpPr>
        <p:spPr>
          <a:xfrm>
            <a:off x="838200" y="482400"/>
            <a:ext cx="5883965" cy="1072080"/>
          </a:xfrm>
        </p:spPr>
        <p:txBody>
          <a:bodyPr/>
          <a:lstStyle/>
          <a:p>
            <a:r>
              <a:rPr lang="nb-NO"/>
              <a:t>Klikk for å redigere tittelen</a:t>
            </a:r>
          </a:p>
        </p:txBody>
      </p:sp>
      <p:sp>
        <p:nvSpPr>
          <p:cNvPr id="10" name="Rektangel 9">
            <a:extLst>
              <a:ext uri="{FF2B5EF4-FFF2-40B4-BE49-F238E27FC236}">
                <a16:creationId xmlns:a16="http://schemas.microsoft.com/office/drawing/2014/main" id="{1BDFF254-3D97-4054-8AA5-8CC14A3C8FFC}"/>
              </a:ext>
            </a:extLst>
          </p:cNvPr>
          <p:cNvSpPr/>
          <p:nvPr userDrawn="1"/>
        </p:nvSpPr>
        <p:spPr>
          <a:xfrm>
            <a:off x="6722165" y="0"/>
            <a:ext cx="5469835" cy="6858000"/>
          </a:xfrm>
          <a:prstGeom prst="rect">
            <a:avLst/>
          </a:prstGeom>
          <a:solidFill>
            <a:srgbClr val="99BDCD"/>
          </a:solidFill>
          <a:ln>
            <a:solidFill>
              <a:srgbClr val="99B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Tree>
    <p:extLst>
      <p:ext uri="{BB962C8B-B14F-4D97-AF65-F5344CB8AC3E}">
        <p14:creationId xmlns:p14="http://schemas.microsoft.com/office/powerpoint/2010/main" val="3228792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uten bilde">
    <p:bg>
      <p:bgPr>
        <a:solidFill>
          <a:srgbClr val="0C5472"/>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29CA91F-E19A-D84E-BDCE-60610D23E645}"/>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a:t>Dato  //  </a:t>
            </a:r>
            <a:r>
              <a:rPr lang="en-GB" err="1"/>
              <a:t>Ansvarlig</a:t>
            </a:r>
            <a:endParaRPr lang="en-GB"/>
          </a:p>
        </p:txBody>
      </p:sp>
      <p:sp>
        <p:nvSpPr>
          <p:cNvPr id="9" name="Tittel 1">
            <a:extLst>
              <a:ext uri="{FF2B5EF4-FFF2-40B4-BE49-F238E27FC236}">
                <a16:creationId xmlns:a16="http://schemas.microsoft.com/office/drawing/2014/main" id="{604AED8B-6DCE-AD46-8907-CB80A3E9C60F}"/>
              </a:ext>
            </a:extLst>
          </p:cNvPr>
          <p:cNvSpPr>
            <a:spLocks noGrp="1"/>
          </p:cNvSpPr>
          <p:nvPr>
            <p:ph type="ctrTitle" hasCustomPrompt="1"/>
          </p:nvPr>
        </p:nvSpPr>
        <p:spPr>
          <a:xfrm>
            <a:off x="525314" y="2684746"/>
            <a:ext cx="9271829" cy="1396431"/>
          </a:xfrm>
        </p:spPr>
        <p:txBody>
          <a:bodyPr anchor="ctr">
            <a:normAutofit/>
          </a:bodyPr>
          <a:lstStyle>
            <a:lvl1pPr algn="l">
              <a:defRPr sz="3600" b="1">
                <a:solidFill>
                  <a:schemeClr val="bg1"/>
                </a:solidFill>
              </a:defRPr>
            </a:lvl1pPr>
          </a:lstStyle>
          <a:p>
            <a:r>
              <a:rPr lang="nb-NO"/>
              <a:t>Klikk for å redigere tittelen</a:t>
            </a:r>
          </a:p>
        </p:txBody>
      </p:sp>
      <p:sp>
        <p:nvSpPr>
          <p:cNvPr id="10" name="Undertittel 2">
            <a:extLst>
              <a:ext uri="{FF2B5EF4-FFF2-40B4-BE49-F238E27FC236}">
                <a16:creationId xmlns:a16="http://schemas.microsoft.com/office/drawing/2014/main" id="{FF74A066-A61E-B34F-8F56-C94B8EDF62C9}"/>
              </a:ext>
            </a:extLst>
          </p:cNvPr>
          <p:cNvSpPr>
            <a:spLocks noGrp="1"/>
          </p:cNvSpPr>
          <p:nvPr>
            <p:ph type="subTitle" idx="1"/>
          </p:nvPr>
        </p:nvSpPr>
        <p:spPr>
          <a:xfrm>
            <a:off x="525315" y="4173253"/>
            <a:ext cx="833406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pic>
        <p:nvPicPr>
          <p:cNvPr id="6" name="Grafikk 5">
            <a:extLst>
              <a:ext uri="{FF2B5EF4-FFF2-40B4-BE49-F238E27FC236}">
                <a16:creationId xmlns:a16="http://schemas.microsoft.com/office/drawing/2014/main" id="{92599F80-A1FF-3942-A0DE-0C139B7950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603299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ekst med bilde til høyr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7F87C9B-004D-4C0E-868E-3F411ACABD07}"/>
              </a:ext>
            </a:extLst>
          </p:cNvPr>
          <p:cNvSpPr/>
          <p:nvPr userDrawn="1"/>
        </p:nvSpPr>
        <p:spPr>
          <a:xfrm>
            <a:off x="6722165" y="0"/>
            <a:ext cx="5469835" cy="6858000"/>
          </a:xfrm>
          <a:prstGeom prst="rect">
            <a:avLst/>
          </a:prstGeom>
          <a:solidFill>
            <a:srgbClr val="9BD0B0"/>
          </a:solidFill>
          <a:ln>
            <a:solidFill>
              <a:srgbClr val="9BD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838201" y="1825625"/>
            <a:ext cx="5469835" cy="4351339"/>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1811115" y="6356351"/>
            <a:ext cx="3609024"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5648740" y="6356351"/>
            <a:ext cx="447261" cy="365125"/>
          </a:xfrm>
        </p:spPr>
        <p:txBody>
          <a:bodyPr/>
          <a:lstStyle/>
          <a:p>
            <a:fld id="{95102788-B3AA-6746-B4E5-C52EBB4D0CEE}" type="slidenum">
              <a:rPr lang="nb-NO" smtClean="0"/>
              <a:t>‹#›</a:t>
            </a:fld>
            <a:endParaRPr lang="nb-NO"/>
          </a:p>
        </p:txBody>
      </p:sp>
      <p:sp>
        <p:nvSpPr>
          <p:cNvPr id="8" name="Tittel 1">
            <a:extLst>
              <a:ext uri="{FF2B5EF4-FFF2-40B4-BE49-F238E27FC236}">
                <a16:creationId xmlns:a16="http://schemas.microsoft.com/office/drawing/2014/main" id="{A99C80A0-322A-9A4B-843D-7015610E02A9}"/>
              </a:ext>
            </a:extLst>
          </p:cNvPr>
          <p:cNvSpPr>
            <a:spLocks noGrp="1"/>
          </p:cNvSpPr>
          <p:nvPr>
            <p:ph type="title" hasCustomPrompt="1"/>
          </p:nvPr>
        </p:nvSpPr>
        <p:spPr>
          <a:xfrm>
            <a:off x="838200" y="482400"/>
            <a:ext cx="5883965" cy="1072080"/>
          </a:xfrm>
        </p:spPr>
        <p:txBody>
          <a:bodyPr/>
          <a:lstStyle/>
          <a:p>
            <a:r>
              <a:rPr lang="nb-NO"/>
              <a:t>Klikk for å redigere tittelen</a:t>
            </a:r>
          </a:p>
        </p:txBody>
      </p:sp>
    </p:spTree>
    <p:extLst>
      <p:ext uri="{BB962C8B-B14F-4D97-AF65-F5344CB8AC3E}">
        <p14:creationId xmlns:p14="http://schemas.microsoft.com/office/powerpoint/2010/main" val="1097825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Tekst med bilde til venstr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368D150-EFC2-4204-AB2F-BAFA3C976CA4}"/>
              </a:ext>
            </a:extLst>
          </p:cNvPr>
          <p:cNvSpPr/>
          <p:nvPr userDrawn="1"/>
        </p:nvSpPr>
        <p:spPr>
          <a:xfrm>
            <a:off x="0" y="2"/>
            <a:ext cx="4972595" cy="6857999"/>
          </a:xfrm>
          <a:prstGeom prst="rect">
            <a:avLst/>
          </a:prstGeom>
          <a:solidFill>
            <a:srgbClr val="E3B0A8"/>
          </a:solidFill>
          <a:ln>
            <a:solidFill>
              <a:srgbClr val="E3B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5373191" y="1825625"/>
            <a:ext cx="5970672" cy="4351339"/>
          </a:xfrm>
        </p:spPr>
        <p:txBody>
          <a:bodyPr/>
          <a:lstStyle>
            <a:lvl1pPr>
              <a:buClrTx/>
              <a:defRPr/>
            </a:lvl1pPr>
            <a:lvl2pPr>
              <a:buClrTx/>
              <a:defRPr/>
            </a:lvl2pPr>
            <a:lvl3pPr>
              <a:buClrTx/>
              <a:defRPr/>
            </a:lvl3pPr>
            <a:lvl4pPr>
              <a:buClrTx/>
              <a:defRPr/>
            </a:lvl4pPr>
            <a:lvl5pPr>
              <a:buClrTx/>
              <a:defRPr/>
            </a:lvl5p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3116F34-6CB9-F244-9082-6C3BCA92C2A8}"/>
              </a:ext>
            </a:extLst>
          </p:cNvPr>
          <p:cNvSpPr>
            <a:spLocks noGrp="1"/>
          </p:cNvSpPr>
          <p:nvPr>
            <p:ph type="dt" sz="half" idx="10"/>
          </p:nvPr>
        </p:nvSpPr>
        <p:spPr>
          <a:xfrm>
            <a:off x="6086062" y="6356351"/>
            <a:ext cx="738809" cy="365125"/>
          </a:xfrm>
          <a:prstGeom prst="rect">
            <a:avLst/>
          </a:prstGeom>
        </p:spPr>
        <p:txBody>
          <a:bodyPr/>
          <a:lstStyle/>
          <a:p>
            <a:endParaRPr lang="nb-NO"/>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7058976" y="6356351"/>
            <a:ext cx="3609024"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10896600" y="6356351"/>
            <a:ext cx="447261" cy="365125"/>
          </a:xfrm>
        </p:spPr>
        <p:txBody>
          <a:bodyPr/>
          <a:lstStyle/>
          <a:p>
            <a:fld id="{95102788-B3AA-6746-B4E5-C52EBB4D0CEE}" type="slidenum">
              <a:rPr lang="nb-NO" smtClean="0"/>
              <a:t>‹#›</a:t>
            </a:fld>
            <a:endParaRPr lang="nb-NO"/>
          </a:p>
        </p:txBody>
      </p:sp>
      <p:sp>
        <p:nvSpPr>
          <p:cNvPr id="9" name="Tittel 1">
            <a:extLst>
              <a:ext uri="{FF2B5EF4-FFF2-40B4-BE49-F238E27FC236}">
                <a16:creationId xmlns:a16="http://schemas.microsoft.com/office/drawing/2014/main" id="{BF999D76-8998-AC4E-B96D-EC3AF1C002F5}"/>
              </a:ext>
            </a:extLst>
          </p:cNvPr>
          <p:cNvSpPr>
            <a:spLocks noGrp="1"/>
          </p:cNvSpPr>
          <p:nvPr>
            <p:ph type="title" hasCustomPrompt="1"/>
          </p:nvPr>
        </p:nvSpPr>
        <p:spPr>
          <a:xfrm>
            <a:off x="5373191" y="482400"/>
            <a:ext cx="5970671" cy="1072080"/>
          </a:xfrm>
        </p:spPr>
        <p:txBody>
          <a:bodyPr/>
          <a:lstStyle>
            <a:lvl1pPr>
              <a:defRPr>
                <a:solidFill>
                  <a:schemeClr val="tx1"/>
                </a:solidFill>
              </a:defRPr>
            </a:lvl1pPr>
          </a:lstStyle>
          <a:p>
            <a:r>
              <a:rPr lang="nb-NO"/>
              <a:t>Klikk for å redigere tittelen</a:t>
            </a:r>
          </a:p>
        </p:txBody>
      </p:sp>
    </p:spTree>
    <p:extLst>
      <p:ext uri="{BB962C8B-B14F-4D97-AF65-F5344CB8AC3E}">
        <p14:creationId xmlns:p14="http://schemas.microsoft.com/office/powerpoint/2010/main" val="647995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ekst med bilde til venst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5373191" y="1825625"/>
            <a:ext cx="5970672" cy="4351339"/>
          </a:xfrm>
        </p:spPr>
        <p:txBody>
          <a:bodyPr/>
          <a:lstStyle>
            <a:lvl1pPr>
              <a:buClrTx/>
              <a:defRPr/>
            </a:lvl1pPr>
            <a:lvl2pPr>
              <a:buClrTx/>
              <a:defRPr/>
            </a:lvl2pPr>
            <a:lvl3pPr>
              <a:buClrTx/>
              <a:defRPr/>
            </a:lvl3pPr>
            <a:lvl4pPr>
              <a:buClrTx/>
              <a:defRPr/>
            </a:lvl4pPr>
            <a:lvl5pPr>
              <a:buClrTx/>
              <a:defRPr/>
            </a:lvl5p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3116F34-6CB9-F244-9082-6C3BCA92C2A8}"/>
              </a:ext>
            </a:extLst>
          </p:cNvPr>
          <p:cNvSpPr>
            <a:spLocks noGrp="1"/>
          </p:cNvSpPr>
          <p:nvPr>
            <p:ph type="dt" sz="half" idx="10"/>
          </p:nvPr>
        </p:nvSpPr>
        <p:spPr>
          <a:xfrm>
            <a:off x="6086062" y="6356351"/>
            <a:ext cx="738809" cy="365125"/>
          </a:xfrm>
          <a:prstGeom prst="rect">
            <a:avLst/>
          </a:prstGeom>
        </p:spPr>
        <p:txBody>
          <a:bodyPr/>
          <a:lstStyle/>
          <a:p>
            <a:endParaRPr lang="nb-NO"/>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7058976" y="6356351"/>
            <a:ext cx="3609024"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10896600" y="6356351"/>
            <a:ext cx="447261" cy="365125"/>
          </a:xfrm>
        </p:spPr>
        <p:txBody>
          <a:bodyPr/>
          <a:lstStyle/>
          <a:p>
            <a:fld id="{95102788-B3AA-6746-B4E5-C52EBB4D0CEE}" type="slidenum">
              <a:rPr lang="nb-NO" smtClean="0"/>
              <a:t>‹#›</a:t>
            </a:fld>
            <a:endParaRPr lang="nb-NO"/>
          </a:p>
        </p:txBody>
      </p:sp>
      <p:sp>
        <p:nvSpPr>
          <p:cNvPr id="9" name="Tittel 1">
            <a:extLst>
              <a:ext uri="{FF2B5EF4-FFF2-40B4-BE49-F238E27FC236}">
                <a16:creationId xmlns:a16="http://schemas.microsoft.com/office/drawing/2014/main" id="{BF999D76-8998-AC4E-B96D-EC3AF1C002F5}"/>
              </a:ext>
            </a:extLst>
          </p:cNvPr>
          <p:cNvSpPr>
            <a:spLocks noGrp="1"/>
          </p:cNvSpPr>
          <p:nvPr>
            <p:ph type="title" hasCustomPrompt="1"/>
          </p:nvPr>
        </p:nvSpPr>
        <p:spPr>
          <a:xfrm>
            <a:off x="5373191" y="482400"/>
            <a:ext cx="5970671" cy="1072080"/>
          </a:xfrm>
        </p:spPr>
        <p:txBody>
          <a:bodyPr/>
          <a:lstStyle>
            <a:lvl1pPr>
              <a:defRPr>
                <a:solidFill>
                  <a:schemeClr val="tx1"/>
                </a:solidFill>
              </a:defRPr>
            </a:lvl1pPr>
          </a:lstStyle>
          <a:p>
            <a:r>
              <a:rPr lang="nb-NO"/>
              <a:t>Klikk for å redigere tittelen</a:t>
            </a:r>
          </a:p>
        </p:txBody>
      </p:sp>
      <p:sp>
        <p:nvSpPr>
          <p:cNvPr id="11" name="Rektangel 10">
            <a:extLst>
              <a:ext uri="{FF2B5EF4-FFF2-40B4-BE49-F238E27FC236}">
                <a16:creationId xmlns:a16="http://schemas.microsoft.com/office/drawing/2014/main" id="{60D45D7D-4964-4F49-92B7-2ABECD5B5824}"/>
              </a:ext>
            </a:extLst>
          </p:cNvPr>
          <p:cNvSpPr/>
          <p:nvPr userDrawn="1"/>
        </p:nvSpPr>
        <p:spPr>
          <a:xfrm>
            <a:off x="0" y="2"/>
            <a:ext cx="4972595" cy="6857999"/>
          </a:xfrm>
          <a:prstGeom prst="rect">
            <a:avLst/>
          </a:prstGeom>
          <a:solidFill>
            <a:srgbClr val="99BDCD"/>
          </a:solidFill>
          <a:ln>
            <a:solidFill>
              <a:srgbClr val="99B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Tree>
    <p:extLst>
      <p:ext uri="{BB962C8B-B14F-4D97-AF65-F5344CB8AC3E}">
        <p14:creationId xmlns:p14="http://schemas.microsoft.com/office/powerpoint/2010/main" val="22056462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ekst med bilde til venst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5373191" y="1825625"/>
            <a:ext cx="5970672" cy="4351339"/>
          </a:xfrm>
        </p:spPr>
        <p:txBody>
          <a:bodyPr/>
          <a:lstStyle>
            <a:lvl1pPr>
              <a:buClrTx/>
              <a:defRPr/>
            </a:lvl1pPr>
            <a:lvl2pPr>
              <a:buClrTx/>
              <a:defRPr/>
            </a:lvl2pPr>
            <a:lvl3pPr>
              <a:buClrTx/>
              <a:defRPr/>
            </a:lvl3pPr>
            <a:lvl4pPr>
              <a:buClrTx/>
              <a:defRPr/>
            </a:lvl4pPr>
            <a:lvl5pPr>
              <a:buClrTx/>
              <a:defRPr/>
            </a:lvl5p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3116F34-6CB9-F244-9082-6C3BCA92C2A8}"/>
              </a:ext>
            </a:extLst>
          </p:cNvPr>
          <p:cNvSpPr>
            <a:spLocks noGrp="1"/>
          </p:cNvSpPr>
          <p:nvPr>
            <p:ph type="dt" sz="half" idx="10"/>
          </p:nvPr>
        </p:nvSpPr>
        <p:spPr>
          <a:xfrm>
            <a:off x="6086062" y="6356351"/>
            <a:ext cx="738809" cy="365125"/>
          </a:xfrm>
          <a:prstGeom prst="rect">
            <a:avLst/>
          </a:prstGeom>
        </p:spPr>
        <p:txBody>
          <a:bodyPr/>
          <a:lstStyle/>
          <a:p>
            <a:endParaRPr lang="nb-NO"/>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7058976" y="6356351"/>
            <a:ext cx="3609024"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10896600" y="6356351"/>
            <a:ext cx="447261" cy="365125"/>
          </a:xfrm>
        </p:spPr>
        <p:txBody>
          <a:bodyPr/>
          <a:lstStyle/>
          <a:p>
            <a:fld id="{95102788-B3AA-6746-B4E5-C52EBB4D0CEE}" type="slidenum">
              <a:rPr lang="nb-NO" smtClean="0"/>
              <a:t>‹#›</a:t>
            </a:fld>
            <a:endParaRPr lang="nb-NO"/>
          </a:p>
        </p:txBody>
      </p:sp>
      <p:sp>
        <p:nvSpPr>
          <p:cNvPr id="9" name="Tittel 1">
            <a:extLst>
              <a:ext uri="{FF2B5EF4-FFF2-40B4-BE49-F238E27FC236}">
                <a16:creationId xmlns:a16="http://schemas.microsoft.com/office/drawing/2014/main" id="{BF999D76-8998-AC4E-B96D-EC3AF1C002F5}"/>
              </a:ext>
            </a:extLst>
          </p:cNvPr>
          <p:cNvSpPr>
            <a:spLocks noGrp="1"/>
          </p:cNvSpPr>
          <p:nvPr>
            <p:ph type="title" hasCustomPrompt="1"/>
          </p:nvPr>
        </p:nvSpPr>
        <p:spPr>
          <a:xfrm>
            <a:off x="5373191" y="482400"/>
            <a:ext cx="5970671" cy="1072080"/>
          </a:xfrm>
        </p:spPr>
        <p:txBody>
          <a:bodyPr/>
          <a:lstStyle>
            <a:lvl1pPr>
              <a:defRPr>
                <a:solidFill>
                  <a:schemeClr val="tx1"/>
                </a:solidFill>
              </a:defRPr>
            </a:lvl1pPr>
          </a:lstStyle>
          <a:p>
            <a:r>
              <a:rPr lang="nb-NO"/>
              <a:t>Klikk for å redigere tittelen</a:t>
            </a:r>
          </a:p>
        </p:txBody>
      </p:sp>
      <p:sp>
        <p:nvSpPr>
          <p:cNvPr id="10" name="Rektangel 9">
            <a:extLst>
              <a:ext uri="{FF2B5EF4-FFF2-40B4-BE49-F238E27FC236}">
                <a16:creationId xmlns:a16="http://schemas.microsoft.com/office/drawing/2014/main" id="{247141EC-0F68-4FAA-BE3E-AB5564228781}"/>
              </a:ext>
            </a:extLst>
          </p:cNvPr>
          <p:cNvSpPr/>
          <p:nvPr userDrawn="1"/>
        </p:nvSpPr>
        <p:spPr>
          <a:xfrm>
            <a:off x="0" y="2"/>
            <a:ext cx="4972595" cy="6857999"/>
          </a:xfrm>
          <a:prstGeom prst="rect">
            <a:avLst/>
          </a:prstGeom>
          <a:solidFill>
            <a:srgbClr val="9BD0B0"/>
          </a:solidFill>
          <a:ln>
            <a:solidFill>
              <a:srgbClr val="9BD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Tree>
    <p:extLst>
      <p:ext uri="{BB962C8B-B14F-4D97-AF65-F5344CB8AC3E}">
        <p14:creationId xmlns:p14="http://schemas.microsoft.com/office/powerpoint/2010/main" val="38440501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Kun tittel">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574975-50B4-C34B-9F64-4CA300B7F727}"/>
              </a:ext>
            </a:extLst>
          </p:cNvPr>
          <p:cNvSpPr>
            <a:spLocks noGrp="1"/>
          </p:cNvSpPr>
          <p:nvPr>
            <p:ph type="title" hasCustomPrompt="1"/>
          </p:nvPr>
        </p:nvSpPr>
        <p:spPr/>
        <p:txBody>
          <a:bodyPr/>
          <a:lstStyle>
            <a:lvl1pPr>
              <a:defRPr>
                <a:solidFill>
                  <a:schemeClr val="bg1"/>
                </a:solidFill>
              </a:defRPr>
            </a:lvl1pPr>
          </a:lstStyle>
          <a:p>
            <a:r>
              <a:rPr lang="nb-NO"/>
              <a:t>Innhold</a:t>
            </a:r>
          </a:p>
        </p:txBody>
      </p:sp>
      <p:sp>
        <p:nvSpPr>
          <p:cNvPr id="11" name="Ellipse 10">
            <a:extLst>
              <a:ext uri="{FF2B5EF4-FFF2-40B4-BE49-F238E27FC236}">
                <a16:creationId xmlns:a16="http://schemas.microsoft.com/office/drawing/2014/main" id="{27C161CF-0503-4DB4-AC52-495DA27E45C6}"/>
              </a:ext>
            </a:extLst>
          </p:cNvPr>
          <p:cNvSpPr/>
          <p:nvPr userDrawn="1"/>
        </p:nvSpPr>
        <p:spPr>
          <a:xfrm>
            <a:off x="770160" y="2145728"/>
            <a:ext cx="504000" cy="50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2" name="Ellipse 11">
            <a:extLst>
              <a:ext uri="{FF2B5EF4-FFF2-40B4-BE49-F238E27FC236}">
                <a16:creationId xmlns:a16="http://schemas.microsoft.com/office/drawing/2014/main" id="{0B992931-DB9A-4907-87B5-4E74B83C2FD0}"/>
              </a:ext>
            </a:extLst>
          </p:cNvPr>
          <p:cNvSpPr/>
          <p:nvPr userDrawn="1"/>
        </p:nvSpPr>
        <p:spPr>
          <a:xfrm>
            <a:off x="770160" y="2756852"/>
            <a:ext cx="504000" cy="50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3" name="Ellipse 12">
            <a:extLst>
              <a:ext uri="{FF2B5EF4-FFF2-40B4-BE49-F238E27FC236}">
                <a16:creationId xmlns:a16="http://schemas.microsoft.com/office/drawing/2014/main" id="{9E2F4ABA-A1FD-451C-AE6F-83F5A1742865}"/>
              </a:ext>
            </a:extLst>
          </p:cNvPr>
          <p:cNvSpPr/>
          <p:nvPr userDrawn="1"/>
        </p:nvSpPr>
        <p:spPr>
          <a:xfrm>
            <a:off x="770160" y="3367976"/>
            <a:ext cx="504000" cy="50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4" name="Ellipse 13">
            <a:extLst>
              <a:ext uri="{FF2B5EF4-FFF2-40B4-BE49-F238E27FC236}">
                <a16:creationId xmlns:a16="http://schemas.microsoft.com/office/drawing/2014/main" id="{0650A269-A61B-405E-BFC9-5FE288B6DD8A}"/>
              </a:ext>
            </a:extLst>
          </p:cNvPr>
          <p:cNvSpPr/>
          <p:nvPr userDrawn="1"/>
        </p:nvSpPr>
        <p:spPr>
          <a:xfrm>
            <a:off x="770160" y="3979100"/>
            <a:ext cx="504000" cy="50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6" name="Ellipse 15">
            <a:extLst>
              <a:ext uri="{FF2B5EF4-FFF2-40B4-BE49-F238E27FC236}">
                <a16:creationId xmlns:a16="http://schemas.microsoft.com/office/drawing/2014/main" id="{365B916E-1416-4E64-A4D5-F1B6139D942C}"/>
              </a:ext>
            </a:extLst>
          </p:cNvPr>
          <p:cNvSpPr/>
          <p:nvPr userDrawn="1"/>
        </p:nvSpPr>
        <p:spPr>
          <a:xfrm>
            <a:off x="770160" y="4590224"/>
            <a:ext cx="504000" cy="50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7" name="Ellipse 16">
            <a:extLst>
              <a:ext uri="{FF2B5EF4-FFF2-40B4-BE49-F238E27FC236}">
                <a16:creationId xmlns:a16="http://schemas.microsoft.com/office/drawing/2014/main" id="{740A10F5-F87F-4A0C-9871-97603F97823A}"/>
              </a:ext>
            </a:extLst>
          </p:cNvPr>
          <p:cNvSpPr/>
          <p:nvPr userDrawn="1"/>
        </p:nvSpPr>
        <p:spPr>
          <a:xfrm>
            <a:off x="770160" y="5201348"/>
            <a:ext cx="504000" cy="50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0" name="Plassholder for innhold 9">
            <a:extLst>
              <a:ext uri="{FF2B5EF4-FFF2-40B4-BE49-F238E27FC236}">
                <a16:creationId xmlns:a16="http://schemas.microsoft.com/office/drawing/2014/main" id="{DAE0F094-ECA4-4237-9997-06136EF27285}"/>
              </a:ext>
            </a:extLst>
          </p:cNvPr>
          <p:cNvSpPr>
            <a:spLocks noGrp="1"/>
          </p:cNvSpPr>
          <p:nvPr>
            <p:ph sz="quarter" idx="10" hasCustomPrompt="1"/>
          </p:nvPr>
        </p:nvSpPr>
        <p:spPr>
          <a:xfrm>
            <a:off x="838200" y="2170113"/>
            <a:ext cx="10515600" cy="3608387"/>
          </a:xfrm>
        </p:spPr>
        <p:txBody>
          <a:bodyPr/>
          <a:lstStyle>
            <a:lvl1pPr marL="514338" indent="-514338">
              <a:spcBef>
                <a:spcPts val="1800"/>
              </a:spcBef>
              <a:buClr>
                <a:schemeClr val="tx1"/>
              </a:buClr>
              <a:buFont typeface="+mj-lt"/>
              <a:buAutoNum type="arabicPeriod"/>
              <a:defRPr>
                <a:solidFill>
                  <a:schemeClr val="bg1"/>
                </a:solidFill>
              </a:defRPr>
            </a:lvl1pPr>
            <a:lvl2pPr marL="914377" indent="-457189">
              <a:buClr>
                <a:schemeClr val="bg1"/>
              </a:buClr>
              <a:buFont typeface="+mj-lt"/>
              <a:buAutoNum type="arabicPeriod"/>
              <a:defRPr>
                <a:solidFill>
                  <a:schemeClr val="bg1"/>
                </a:solidFill>
              </a:defRPr>
            </a:lvl2pPr>
            <a:lvl3pPr marL="1371566" indent="-457189">
              <a:buClr>
                <a:schemeClr val="bg1"/>
              </a:buClr>
              <a:buFont typeface="+mj-lt"/>
              <a:buAutoNum type="arabicPeriod"/>
              <a:defRPr>
                <a:solidFill>
                  <a:schemeClr val="bg1"/>
                </a:solidFill>
              </a:defRPr>
            </a:lvl3pPr>
            <a:lvl4pPr marL="1714457" indent="-342891">
              <a:buClr>
                <a:schemeClr val="bg1"/>
              </a:buClr>
              <a:buFont typeface="+mj-lt"/>
              <a:buAutoNum type="arabicPeriod"/>
              <a:defRPr>
                <a:solidFill>
                  <a:schemeClr val="bg1"/>
                </a:solidFill>
              </a:defRPr>
            </a:lvl4pPr>
            <a:lvl5pPr marL="2171646" indent="-342891">
              <a:buClr>
                <a:schemeClr val="bg1"/>
              </a:buClr>
              <a:buFont typeface="+mj-lt"/>
              <a:buAutoNum type="arabicPeriod"/>
              <a:defRPr>
                <a:solidFill>
                  <a:schemeClr val="bg1"/>
                </a:solidFill>
              </a:defRPr>
            </a:lvl5pPr>
          </a:lstStyle>
          <a:p>
            <a:pPr lvl="0"/>
            <a:r>
              <a:rPr lang="nb-NO"/>
              <a:t>Tekst</a:t>
            </a:r>
          </a:p>
        </p:txBody>
      </p:sp>
    </p:spTree>
    <p:extLst>
      <p:ext uri="{BB962C8B-B14F-4D97-AF65-F5344CB8AC3E}">
        <p14:creationId xmlns:p14="http://schemas.microsoft.com/office/powerpoint/2010/main" val="19878159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 med sirk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9630795E-AD26-E64A-9C79-FA3F9BB4963A}"/>
              </a:ext>
            </a:extLst>
          </p:cNvPr>
          <p:cNvSpPr>
            <a:spLocks noGrp="1"/>
          </p:cNvSpPr>
          <p:nvPr>
            <p:ph type="ftr" sz="quarter" idx="11"/>
          </p:nvPr>
        </p:nvSpPr>
        <p:spPr>
          <a:xfrm>
            <a:off x="1765790" y="6356351"/>
            <a:ext cx="3466263" cy="365125"/>
          </a:xfrm>
          <a:prstGeom prst="rect">
            <a:avLst/>
          </a:prstGeom>
        </p:spPr>
        <p:txBody>
          <a:bodyPr/>
          <a:lstStyle/>
          <a:p>
            <a:endParaRPr lang="nb-NO"/>
          </a:p>
        </p:txBody>
      </p:sp>
      <p:sp>
        <p:nvSpPr>
          <p:cNvPr id="7" name="Plassholder for lysbildenummer 6">
            <a:extLst>
              <a:ext uri="{FF2B5EF4-FFF2-40B4-BE49-F238E27FC236}">
                <a16:creationId xmlns:a16="http://schemas.microsoft.com/office/drawing/2014/main" id="{B1F69FF2-4FB1-3544-9B7F-A00D9E4C1A74}"/>
              </a:ext>
            </a:extLst>
          </p:cNvPr>
          <p:cNvSpPr>
            <a:spLocks noGrp="1"/>
          </p:cNvSpPr>
          <p:nvPr>
            <p:ph type="sldNum" sz="quarter" idx="12"/>
          </p:nvPr>
        </p:nvSpPr>
        <p:spPr>
          <a:xfrm>
            <a:off x="5418421" y="6356351"/>
            <a:ext cx="741600" cy="365125"/>
          </a:xfrm>
        </p:spPr>
        <p:txBody>
          <a:bodyPr/>
          <a:lstStyle/>
          <a:p>
            <a:fld id="{95102788-B3AA-6746-B4E5-C52EBB4D0CEE}" type="slidenum">
              <a:rPr lang="nb-NO" smtClean="0"/>
              <a:t>‹#›</a:t>
            </a:fld>
            <a:endParaRPr lang="nb-NO"/>
          </a:p>
        </p:txBody>
      </p:sp>
      <p:sp>
        <p:nvSpPr>
          <p:cNvPr id="9" name="Plassholder for bilde 5">
            <a:extLst>
              <a:ext uri="{FF2B5EF4-FFF2-40B4-BE49-F238E27FC236}">
                <a16:creationId xmlns:a16="http://schemas.microsoft.com/office/drawing/2014/main" id="{701CE543-F5B4-D84C-A6FC-FAFF3D0AAFC3}"/>
              </a:ext>
            </a:extLst>
          </p:cNvPr>
          <p:cNvSpPr>
            <a:spLocks noGrp="1" noChangeAspect="1"/>
          </p:cNvSpPr>
          <p:nvPr>
            <p:ph type="pic" sz="quarter" idx="13"/>
          </p:nvPr>
        </p:nvSpPr>
        <p:spPr>
          <a:xfrm>
            <a:off x="5973237" y="602647"/>
            <a:ext cx="5652707" cy="5652707"/>
          </a:xfrm>
          <a:prstGeom prst="ellipse">
            <a:avLst/>
          </a:prstGeom>
          <a:solidFill>
            <a:schemeClr val="bg2"/>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8" name="Plassholder for innhold 2">
            <a:extLst>
              <a:ext uri="{FF2B5EF4-FFF2-40B4-BE49-F238E27FC236}">
                <a16:creationId xmlns:a16="http://schemas.microsoft.com/office/drawing/2014/main" id="{6300D294-78C3-134A-B8DB-F895410ECD2E}"/>
              </a:ext>
            </a:extLst>
          </p:cNvPr>
          <p:cNvSpPr>
            <a:spLocks noGrp="1"/>
          </p:cNvSpPr>
          <p:nvPr>
            <p:ph idx="1" hasCustomPrompt="1"/>
          </p:nvPr>
        </p:nvSpPr>
        <p:spPr>
          <a:xfrm>
            <a:off x="838200" y="1825625"/>
            <a:ext cx="4951021" cy="4351339"/>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10" name="Tittel 1">
            <a:extLst>
              <a:ext uri="{FF2B5EF4-FFF2-40B4-BE49-F238E27FC236}">
                <a16:creationId xmlns:a16="http://schemas.microsoft.com/office/drawing/2014/main" id="{FE2CAD38-4FD8-5D47-94F7-E677546BBB25}"/>
              </a:ext>
            </a:extLst>
          </p:cNvPr>
          <p:cNvSpPr>
            <a:spLocks noGrp="1"/>
          </p:cNvSpPr>
          <p:nvPr>
            <p:ph type="title" hasCustomPrompt="1"/>
          </p:nvPr>
        </p:nvSpPr>
        <p:spPr>
          <a:xfrm>
            <a:off x="838201" y="482400"/>
            <a:ext cx="5533571" cy="1072080"/>
          </a:xfrm>
        </p:spPr>
        <p:txBody>
          <a:bodyPr/>
          <a:lstStyle/>
          <a:p>
            <a:r>
              <a:rPr lang="nb-NO"/>
              <a:t>Klikk for å redigere tittelen</a:t>
            </a:r>
          </a:p>
        </p:txBody>
      </p:sp>
    </p:spTree>
    <p:extLst>
      <p:ext uri="{BB962C8B-B14F-4D97-AF65-F5344CB8AC3E}">
        <p14:creationId xmlns:p14="http://schemas.microsoft.com/office/powerpoint/2010/main" val="555551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rkl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69CFF4-987B-5A43-8582-31F67145E3E1}"/>
              </a:ext>
            </a:extLst>
          </p:cNvPr>
          <p:cNvSpPr>
            <a:spLocks noGrp="1"/>
          </p:cNvSpPr>
          <p:nvPr>
            <p:ph type="title"/>
          </p:nvPr>
        </p:nvSpPr>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E9603651-05EC-6948-B335-00924944B6CC}"/>
              </a:ext>
            </a:extLst>
          </p:cNvPr>
          <p:cNvSpPr>
            <a:spLocks noGrp="1"/>
          </p:cNvSpPr>
          <p:nvPr>
            <p:ph type="sldNum" sz="quarter" idx="10"/>
          </p:nvPr>
        </p:nvSpPr>
        <p:spPr/>
        <p:txBody>
          <a:bodyPr/>
          <a:lstStyle/>
          <a:p>
            <a:fld id="{95102788-B3AA-6746-B4E5-C52EBB4D0CEE}" type="slidenum">
              <a:rPr lang="nb-NO" smtClean="0"/>
              <a:pPr/>
              <a:t>‹#›</a:t>
            </a:fld>
            <a:endParaRPr lang="nb-NO"/>
          </a:p>
        </p:txBody>
      </p:sp>
      <p:sp>
        <p:nvSpPr>
          <p:cNvPr id="4" name="Plassholder for bunntekst 3">
            <a:extLst>
              <a:ext uri="{FF2B5EF4-FFF2-40B4-BE49-F238E27FC236}">
                <a16:creationId xmlns:a16="http://schemas.microsoft.com/office/drawing/2014/main" id="{CDCE326E-B227-394D-A659-399CE735CEE6}"/>
              </a:ext>
            </a:extLst>
          </p:cNvPr>
          <p:cNvSpPr>
            <a:spLocks noGrp="1"/>
          </p:cNvSpPr>
          <p:nvPr>
            <p:ph type="ftr" sz="quarter" idx="11"/>
          </p:nvPr>
        </p:nvSpPr>
        <p:spPr/>
        <p:txBody>
          <a:bodyPr/>
          <a:lstStyle/>
          <a:p>
            <a:endParaRPr lang="nb-NO"/>
          </a:p>
        </p:txBody>
      </p:sp>
      <p:sp>
        <p:nvSpPr>
          <p:cNvPr id="5" name="Plassholder for bilde 5">
            <a:extLst>
              <a:ext uri="{FF2B5EF4-FFF2-40B4-BE49-F238E27FC236}">
                <a16:creationId xmlns:a16="http://schemas.microsoft.com/office/drawing/2014/main" id="{643807C2-292F-894E-874A-C85D7E9D69AA}"/>
              </a:ext>
            </a:extLst>
          </p:cNvPr>
          <p:cNvSpPr>
            <a:spLocks noGrp="1" noChangeAspect="1"/>
          </p:cNvSpPr>
          <p:nvPr>
            <p:ph type="pic" sz="quarter" idx="12"/>
          </p:nvPr>
        </p:nvSpPr>
        <p:spPr>
          <a:xfrm>
            <a:off x="838201" y="1829346"/>
            <a:ext cx="3147583" cy="3147583"/>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6" name="Plassholder for bilde 5">
            <a:extLst>
              <a:ext uri="{FF2B5EF4-FFF2-40B4-BE49-F238E27FC236}">
                <a16:creationId xmlns:a16="http://schemas.microsoft.com/office/drawing/2014/main" id="{5324C5C5-907C-D34E-836F-29B532757AD4}"/>
              </a:ext>
            </a:extLst>
          </p:cNvPr>
          <p:cNvSpPr>
            <a:spLocks noGrp="1" noChangeAspect="1"/>
          </p:cNvSpPr>
          <p:nvPr>
            <p:ph type="pic" sz="quarter" idx="27"/>
          </p:nvPr>
        </p:nvSpPr>
        <p:spPr>
          <a:xfrm>
            <a:off x="4518119" y="1829346"/>
            <a:ext cx="3147583" cy="3147583"/>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7" name="Plassholder for bilde 5">
            <a:extLst>
              <a:ext uri="{FF2B5EF4-FFF2-40B4-BE49-F238E27FC236}">
                <a16:creationId xmlns:a16="http://schemas.microsoft.com/office/drawing/2014/main" id="{BA339474-4310-4E4C-8300-B9375051CA40}"/>
              </a:ext>
            </a:extLst>
          </p:cNvPr>
          <p:cNvSpPr>
            <a:spLocks noGrp="1" noChangeAspect="1"/>
          </p:cNvSpPr>
          <p:nvPr>
            <p:ph type="pic" sz="quarter" idx="28"/>
          </p:nvPr>
        </p:nvSpPr>
        <p:spPr>
          <a:xfrm>
            <a:off x="8206218" y="1829346"/>
            <a:ext cx="3147583" cy="3147583"/>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0" name="Plassholder for tekst 2">
            <a:extLst>
              <a:ext uri="{FF2B5EF4-FFF2-40B4-BE49-F238E27FC236}">
                <a16:creationId xmlns:a16="http://schemas.microsoft.com/office/drawing/2014/main" id="{3420036C-1838-DE4A-BADD-245630D31E50}"/>
              </a:ext>
            </a:extLst>
          </p:cNvPr>
          <p:cNvSpPr>
            <a:spLocks noGrp="1"/>
          </p:cNvSpPr>
          <p:nvPr>
            <p:ph type="body" sz="quarter" idx="33"/>
          </p:nvPr>
        </p:nvSpPr>
        <p:spPr>
          <a:xfrm>
            <a:off x="8080586" y="5161212"/>
            <a:ext cx="3398852" cy="963603"/>
          </a:xfrm>
        </p:spPr>
        <p:txBody>
          <a:bodyPr lIns="0" tIns="0" rIns="0" bIns="0" anchor="ctr">
            <a:noAutofit/>
          </a:bodyPr>
          <a:lstStyle>
            <a:lvl1pPr marL="35999"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1" name="Plassholder for tekst 2">
            <a:extLst>
              <a:ext uri="{FF2B5EF4-FFF2-40B4-BE49-F238E27FC236}">
                <a16:creationId xmlns:a16="http://schemas.microsoft.com/office/drawing/2014/main" id="{94BB1344-2B8D-6C4F-AF3C-799F28132DC6}"/>
              </a:ext>
            </a:extLst>
          </p:cNvPr>
          <p:cNvSpPr>
            <a:spLocks noGrp="1"/>
          </p:cNvSpPr>
          <p:nvPr>
            <p:ph type="body" sz="quarter" idx="34"/>
          </p:nvPr>
        </p:nvSpPr>
        <p:spPr>
          <a:xfrm>
            <a:off x="4392485" y="5157975"/>
            <a:ext cx="3398852" cy="963603"/>
          </a:xfrm>
        </p:spPr>
        <p:txBody>
          <a:bodyPr lIns="0" tIns="0" rIns="0" bIns="0" anchor="ctr">
            <a:noAutofit/>
          </a:bodyPr>
          <a:lstStyle>
            <a:lvl1pPr marL="35999"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2" name="Plassholder for tekst 2">
            <a:extLst>
              <a:ext uri="{FF2B5EF4-FFF2-40B4-BE49-F238E27FC236}">
                <a16:creationId xmlns:a16="http://schemas.microsoft.com/office/drawing/2014/main" id="{82C78190-F0C7-F94A-8B39-D2876F768B7D}"/>
              </a:ext>
            </a:extLst>
          </p:cNvPr>
          <p:cNvSpPr>
            <a:spLocks noGrp="1"/>
          </p:cNvSpPr>
          <p:nvPr>
            <p:ph type="body" sz="quarter" idx="35"/>
          </p:nvPr>
        </p:nvSpPr>
        <p:spPr>
          <a:xfrm>
            <a:off x="712566" y="5157975"/>
            <a:ext cx="3398852" cy="963603"/>
          </a:xfrm>
        </p:spPr>
        <p:txBody>
          <a:bodyPr lIns="0" tIns="0" rIns="0" bIns="0" anchor="ctr">
            <a:noAutofit/>
          </a:bodyPr>
          <a:lstStyle>
            <a:lvl1pPr marL="35999" indent="0" algn="ctr">
              <a:spcBef>
                <a:spcPts val="600"/>
              </a:spcBef>
              <a:buSzPct val="100000"/>
              <a:buFont typeface="Arial" panose="020B0604020202020204" pitchFamily="34" charset="0"/>
              <a:buNone/>
              <a:defRPr sz="2400"/>
            </a:lvl1pPr>
          </a:lstStyle>
          <a:p>
            <a:pPr lvl="0"/>
            <a:r>
              <a:rPr lang="nb-NO"/>
              <a:t>Klikk for å redigere tekststiler i malen</a:t>
            </a:r>
          </a:p>
        </p:txBody>
      </p:sp>
    </p:spTree>
    <p:extLst>
      <p:ext uri="{BB962C8B-B14F-4D97-AF65-F5344CB8AC3E}">
        <p14:creationId xmlns:p14="http://schemas.microsoft.com/office/powerpoint/2010/main" val="27070216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C med bilde">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187046D5-FCF3-DD40-B896-2E3520046E70}"/>
              </a:ext>
            </a:extLst>
          </p:cNvPr>
          <p:cNvSpPr>
            <a:spLocks noGrp="1"/>
          </p:cNvSpPr>
          <p:nvPr>
            <p:ph type="sldNum" sz="quarter" idx="10"/>
          </p:nvPr>
        </p:nvSpPr>
        <p:spPr/>
        <p:txBody>
          <a:bodyPr/>
          <a:lstStyle/>
          <a:p>
            <a:fld id="{95102788-B3AA-6746-B4E5-C52EBB4D0CEE}" type="slidenum">
              <a:rPr lang="nb-NO" smtClean="0"/>
              <a:pPr/>
              <a:t>‹#›</a:t>
            </a:fld>
            <a:endParaRPr lang="nb-NO"/>
          </a:p>
        </p:txBody>
      </p:sp>
      <p:sp>
        <p:nvSpPr>
          <p:cNvPr id="4" name="Plassholder for bunntekst 3">
            <a:extLst>
              <a:ext uri="{FF2B5EF4-FFF2-40B4-BE49-F238E27FC236}">
                <a16:creationId xmlns:a16="http://schemas.microsoft.com/office/drawing/2014/main" id="{52DA0986-BEFB-4A44-98B6-D10264B4EA5C}"/>
              </a:ext>
            </a:extLst>
          </p:cNvPr>
          <p:cNvSpPr>
            <a:spLocks noGrp="1"/>
          </p:cNvSpPr>
          <p:nvPr>
            <p:ph type="ftr" sz="quarter" idx="11"/>
          </p:nvPr>
        </p:nvSpPr>
        <p:spPr/>
        <p:txBody>
          <a:bodyPr/>
          <a:lstStyle/>
          <a:p>
            <a:endParaRPr lang="nb-NO"/>
          </a:p>
        </p:txBody>
      </p:sp>
      <p:pic>
        <p:nvPicPr>
          <p:cNvPr id="5" name="Plassholder for innhold 3">
            <a:extLst>
              <a:ext uri="{FF2B5EF4-FFF2-40B4-BE49-F238E27FC236}">
                <a16:creationId xmlns:a16="http://schemas.microsoft.com/office/drawing/2014/main" id="{92C05EAD-0F07-3B45-8747-833BB1F2A5F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723"/>
          <a:stretch/>
        </p:blipFill>
        <p:spPr bwMode="auto">
          <a:xfrm>
            <a:off x="1482417" y="660910"/>
            <a:ext cx="8995931" cy="5101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pic>
      <p:sp>
        <p:nvSpPr>
          <p:cNvPr id="6" name="Plassholder for bilde 5">
            <a:extLst>
              <a:ext uri="{FF2B5EF4-FFF2-40B4-BE49-F238E27FC236}">
                <a16:creationId xmlns:a16="http://schemas.microsoft.com/office/drawing/2014/main" id="{CADDA05B-7DC7-D845-8F78-41EFC4912172}"/>
              </a:ext>
            </a:extLst>
          </p:cNvPr>
          <p:cNvSpPr>
            <a:spLocks noGrp="1"/>
          </p:cNvSpPr>
          <p:nvPr>
            <p:ph type="pic" sz="quarter" idx="12"/>
          </p:nvPr>
        </p:nvSpPr>
        <p:spPr>
          <a:xfrm>
            <a:off x="2337219" y="907452"/>
            <a:ext cx="7311543" cy="4363809"/>
          </a:xfrm>
          <a:prstGeom prst="rect">
            <a:avLst/>
          </a:prstGeom>
          <a:solidFill>
            <a:schemeClr val="bg1"/>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Tree>
    <p:extLst>
      <p:ext uri="{BB962C8B-B14F-4D97-AF65-F5344CB8AC3E}">
        <p14:creationId xmlns:p14="http://schemas.microsoft.com/office/powerpoint/2010/main" val="34102108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lstStyle>
            <a:lvl1pPr marL="0" marR="0" indent="0" algn="ctr" defTabSz="914377"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4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377"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p>
        </p:txBody>
      </p:sp>
    </p:spTree>
    <p:extLst>
      <p:ext uri="{BB962C8B-B14F-4D97-AF65-F5344CB8AC3E}">
        <p14:creationId xmlns:p14="http://schemas.microsoft.com/office/powerpoint/2010/main" val="21308192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Heldekkende bilde med tekst">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normAutofit/>
          </a:bodyPr>
          <a:lstStyle>
            <a:lvl1pPr marL="0" marR="0" indent="0" algn="ctr" defTabSz="914377"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6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377"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p>
        </p:txBody>
      </p:sp>
      <p:sp>
        <p:nvSpPr>
          <p:cNvPr id="3" name="Text Placeholder 7">
            <a:extLst>
              <a:ext uri="{FF2B5EF4-FFF2-40B4-BE49-F238E27FC236}">
                <a16:creationId xmlns:a16="http://schemas.microsoft.com/office/drawing/2014/main" id="{17FB01FB-60B2-5E41-A15B-1235CEC30B73}"/>
              </a:ext>
            </a:extLst>
          </p:cNvPr>
          <p:cNvSpPr>
            <a:spLocks noGrp="1"/>
          </p:cNvSpPr>
          <p:nvPr>
            <p:ph type="body" sz="quarter" idx="14" hasCustomPrompt="1"/>
          </p:nvPr>
        </p:nvSpPr>
        <p:spPr>
          <a:xfrm>
            <a:off x="0" y="4978401"/>
            <a:ext cx="12192000" cy="1294007"/>
          </a:xfrm>
          <a:solidFill>
            <a:srgbClr val="3E3832">
              <a:alpha val="69804"/>
            </a:srgbClr>
          </a:solidFill>
        </p:spPr>
        <p:txBody>
          <a:bodyPr wrap="square" lIns="1440000" tIns="180000" rIns="1475999" bIns="216000" anchor="ctr" anchorCtr="0">
            <a:noAutofit/>
          </a:bodyPr>
          <a:lstStyle>
            <a:lvl1pPr marL="35999" indent="0" algn="ctr">
              <a:lnSpc>
                <a:spcPct val="100000"/>
              </a:lnSpc>
              <a:spcBef>
                <a:spcPts val="600"/>
              </a:spcBef>
              <a:buClr>
                <a:schemeClr val="accent3"/>
              </a:buClr>
              <a:buSzPct val="110000"/>
              <a:buFont typeface="Arial" panose="020B0604020202020204" pitchFamily="34" charset="0"/>
              <a:buNone/>
              <a:defRPr sz="3200" baseline="0">
                <a:solidFill>
                  <a:schemeClr val="bg1"/>
                </a:solidFill>
                <a:latin typeface="Arial" panose="020B0604020202020204" pitchFamily="34" charset="0"/>
                <a:cs typeface="Arial" panose="020B0604020202020204" pitchFamily="34" charset="0"/>
              </a:defRPr>
            </a:lvl1pPr>
            <a:lvl2pPr marL="215995" indent="0" algn="ctr">
              <a:spcBef>
                <a:spcPts val="600"/>
              </a:spcBef>
              <a:buClr>
                <a:schemeClr val="accent3"/>
              </a:buClr>
              <a:buSzPct val="11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2pPr>
            <a:lvl3pPr marL="431989" indent="0" algn="ctr">
              <a:spcBef>
                <a:spcPts val="600"/>
              </a:spcBef>
              <a:buClr>
                <a:schemeClr val="accent3"/>
              </a:buClr>
              <a:buSzPct val="110000"/>
              <a:buFont typeface="Arial" panose="020B0604020202020204" pitchFamily="34" charset="0"/>
              <a:buNone/>
              <a:defRPr sz="1000" baseline="0">
                <a:solidFill>
                  <a:schemeClr val="tx1"/>
                </a:solidFill>
                <a:latin typeface="Arial" panose="020B0604020202020204" pitchFamily="34" charset="0"/>
                <a:cs typeface="Arial" panose="020B0604020202020204" pitchFamily="34" charset="0"/>
              </a:defRPr>
            </a:lvl3pPr>
            <a:lvl4pPr indent="-215995">
              <a:spcBef>
                <a:spcPts val="700"/>
              </a:spcBef>
              <a:buClr>
                <a:schemeClr val="accent6"/>
              </a:buClr>
              <a:buSzPct val="110000"/>
              <a:defRPr sz="1600" baseline="0">
                <a:solidFill>
                  <a:srgbClr val="007272"/>
                </a:solidFill>
                <a:latin typeface="Segoe UI"/>
              </a:defRPr>
            </a:lvl4pPr>
            <a:lvl5pPr indent="-215995">
              <a:spcBef>
                <a:spcPts val="700"/>
              </a:spcBef>
              <a:buClr>
                <a:schemeClr val="accent6"/>
              </a:buClr>
              <a:buSzPct val="110000"/>
              <a:defRPr sz="1600" baseline="0">
                <a:solidFill>
                  <a:srgbClr val="007272"/>
                </a:solidFill>
                <a:latin typeface="Segoe UI"/>
              </a:defRPr>
            </a:lvl5pPr>
          </a:lstStyle>
          <a:p>
            <a:pPr lvl="0"/>
            <a:r>
              <a:rPr lang="nb-NO"/>
              <a:t>Klikk for å redigere teksten</a:t>
            </a:r>
          </a:p>
        </p:txBody>
      </p:sp>
    </p:spTree>
    <p:extLst>
      <p:ext uri="{BB962C8B-B14F-4D97-AF65-F5344CB8AC3E}">
        <p14:creationId xmlns:p14="http://schemas.microsoft.com/office/powerpoint/2010/main" val="368281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ellomside">
    <p:bg>
      <p:bgPr>
        <a:solidFill>
          <a:srgbClr val="0C5472"/>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C48BD439-F083-3D4E-862D-4EA46D9E3B41}"/>
              </a:ext>
            </a:extLst>
          </p:cNvPr>
          <p:cNvSpPr>
            <a:spLocks noGrp="1"/>
          </p:cNvSpPr>
          <p:nvPr>
            <p:ph type="body" idx="1"/>
          </p:nvPr>
        </p:nvSpPr>
        <p:spPr>
          <a:xfrm>
            <a:off x="844550" y="354020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Tittel 1">
            <a:extLst>
              <a:ext uri="{FF2B5EF4-FFF2-40B4-BE49-F238E27FC236}">
                <a16:creationId xmlns:a16="http://schemas.microsoft.com/office/drawing/2014/main" id="{02D6C30B-4FDA-544A-9662-F2B6261EBCDA}"/>
              </a:ext>
            </a:extLst>
          </p:cNvPr>
          <p:cNvSpPr>
            <a:spLocks noGrp="1"/>
          </p:cNvSpPr>
          <p:nvPr>
            <p:ph type="ctrTitle" hasCustomPrompt="1"/>
          </p:nvPr>
        </p:nvSpPr>
        <p:spPr>
          <a:xfrm>
            <a:off x="844550" y="2032569"/>
            <a:ext cx="9271829" cy="1396431"/>
          </a:xfrm>
        </p:spPr>
        <p:txBody>
          <a:bodyPr anchor="ctr">
            <a:normAutofit/>
          </a:bodyPr>
          <a:lstStyle>
            <a:lvl1pPr algn="l">
              <a:defRPr sz="3600" b="1">
                <a:solidFill>
                  <a:schemeClr val="bg1"/>
                </a:solidFill>
              </a:defRPr>
            </a:lvl1pPr>
          </a:lstStyle>
          <a:p>
            <a:r>
              <a:rPr lang="nb-NO"/>
              <a:t>Klikk for å redigere tittelen</a:t>
            </a:r>
          </a:p>
        </p:txBody>
      </p:sp>
    </p:spTree>
    <p:extLst>
      <p:ext uri="{BB962C8B-B14F-4D97-AF65-F5344CB8AC3E}">
        <p14:creationId xmlns:p14="http://schemas.microsoft.com/office/powerpoint/2010/main" val="28394883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Plassholder for media 2">
            <a:extLst>
              <a:ext uri="{FF2B5EF4-FFF2-40B4-BE49-F238E27FC236}">
                <a16:creationId xmlns:a16="http://schemas.microsoft.com/office/drawing/2014/main" id="{873143D7-64FC-5342-9DED-8AE8E11EED5E}"/>
              </a:ext>
            </a:extLst>
          </p:cNvPr>
          <p:cNvSpPr>
            <a:spLocks noGrp="1"/>
          </p:cNvSpPr>
          <p:nvPr>
            <p:ph type="media" sz="quarter" idx="10"/>
          </p:nvPr>
        </p:nvSpPr>
        <p:spPr>
          <a:xfrm>
            <a:off x="0" y="0"/>
            <a:ext cx="12192000" cy="6858000"/>
          </a:xfrm>
        </p:spPr>
        <p:txBody>
          <a:bodyPr anchor="ctr"/>
          <a:lstStyle>
            <a:lvl1pPr marL="0" indent="0" algn="ctr">
              <a:buNone/>
              <a:defRPr sz="1800"/>
            </a:lvl1pPr>
          </a:lstStyle>
          <a:p>
            <a:r>
              <a:rPr lang="nb-NO"/>
              <a:t>Klikk ikonet for å legge til media</a:t>
            </a:r>
          </a:p>
        </p:txBody>
      </p:sp>
    </p:spTree>
    <p:extLst>
      <p:ext uri="{BB962C8B-B14F-4D97-AF65-F5344CB8AC3E}">
        <p14:creationId xmlns:p14="http://schemas.microsoft.com/office/powerpoint/2010/main" val="41754742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tx2"/>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218187FF-9479-F146-8240-5C009B4119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6" y="2948386"/>
            <a:ext cx="1528111" cy="961231"/>
          </a:xfrm>
          <a:prstGeom prst="rect">
            <a:avLst/>
          </a:prstGeom>
        </p:spPr>
      </p:pic>
    </p:spTree>
    <p:extLst>
      <p:ext uri="{BB962C8B-B14F-4D97-AF65-F5344CB8AC3E}">
        <p14:creationId xmlns:p14="http://schemas.microsoft.com/office/powerpoint/2010/main" val="31958172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vslutning med tekst">
    <p:bg>
      <p:bgPr>
        <a:solidFill>
          <a:schemeClr val="tx2"/>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AC4ED5FE-FAC3-BD40-BDD1-8009A2F54019}"/>
              </a:ext>
            </a:extLst>
          </p:cNvPr>
          <p:cNvSpPr>
            <a:spLocks noGrp="1"/>
          </p:cNvSpPr>
          <p:nvPr>
            <p:ph type="body" sz="quarter" idx="10" hasCustomPrompt="1"/>
          </p:nvPr>
        </p:nvSpPr>
        <p:spPr>
          <a:xfrm>
            <a:off x="1733551" y="3429002"/>
            <a:ext cx="8724900" cy="1222375"/>
          </a:xfrm>
        </p:spPr>
        <p:txBody>
          <a:bodyPr anchor="ctr">
            <a:normAutofit/>
          </a:bodyPr>
          <a:lstStyle>
            <a:lvl1pPr marL="0" indent="0" algn="ctr">
              <a:buNone/>
              <a:defRPr sz="2800">
                <a:solidFill>
                  <a:schemeClr val="bg1"/>
                </a:solidFill>
              </a:defRPr>
            </a:lvl1pPr>
          </a:lstStyle>
          <a:p>
            <a:pPr lvl="0"/>
            <a:r>
              <a:rPr lang="nb-NO"/>
              <a:t>Klikk for å redigere teksten</a:t>
            </a:r>
          </a:p>
        </p:txBody>
      </p:sp>
      <p:pic>
        <p:nvPicPr>
          <p:cNvPr id="4" name="Grafikk 3">
            <a:extLst>
              <a:ext uri="{FF2B5EF4-FFF2-40B4-BE49-F238E27FC236}">
                <a16:creationId xmlns:a16="http://schemas.microsoft.com/office/drawing/2014/main" id="{107EB73A-062C-C045-956F-A891AF5815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6" y="2013666"/>
            <a:ext cx="1528111" cy="961231"/>
          </a:xfrm>
          <a:prstGeom prst="rect">
            <a:avLst/>
          </a:prstGeom>
        </p:spPr>
      </p:pic>
    </p:spTree>
    <p:extLst>
      <p:ext uri="{BB962C8B-B14F-4D97-AF65-F5344CB8AC3E}">
        <p14:creationId xmlns:p14="http://schemas.microsoft.com/office/powerpoint/2010/main" val="39719482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ittel og innhold">
    <p:spTree>
      <p:nvGrpSpPr>
        <p:cNvPr id="1" name=""/>
        <p:cNvGrpSpPr/>
        <p:nvPr/>
      </p:nvGrpSpPr>
      <p:grpSpPr>
        <a:xfrm>
          <a:off x="0" y="0"/>
          <a:ext cx="0" cy="0"/>
          <a:chOff x="0" y="0"/>
          <a:chExt cx="0" cy="0"/>
        </a:xfrm>
      </p:grpSpPr>
      <p:sp>
        <p:nvSpPr>
          <p:cNvPr id="3" name="Plassholder for innhold 2"/>
          <p:cNvSpPr>
            <a:spLocks noGrp="1"/>
          </p:cNvSpPr>
          <p:nvPr>
            <p:ph sz="quarter" idx="10"/>
          </p:nvPr>
        </p:nvSpPr>
        <p:spPr>
          <a:xfrm>
            <a:off x="489283" y="1701799"/>
            <a:ext cx="11198620" cy="439964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2"/>
          <p:cNvSpPr>
            <a:spLocks noGrp="1" noChangeArrowheads="1"/>
          </p:cNvSpPr>
          <p:nvPr>
            <p:ph type="title"/>
          </p:nvPr>
        </p:nvSpPr>
        <p:spPr bwMode="auto">
          <a:xfrm>
            <a:off x="504827" y="241302"/>
            <a:ext cx="11182351" cy="1261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p>
            <a:pPr lvl="0"/>
            <a:r>
              <a:rPr lang="nb-NO"/>
              <a:t>Klikk for å redigere tittelstil</a:t>
            </a:r>
          </a:p>
        </p:txBody>
      </p:sp>
    </p:spTree>
    <p:extLst>
      <p:ext uri="{BB962C8B-B14F-4D97-AF65-F5344CB8AC3E}">
        <p14:creationId xmlns:p14="http://schemas.microsoft.com/office/powerpoint/2010/main" val="22972057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9_Forside hvit stripe">
    <p:spTree>
      <p:nvGrpSpPr>
        <p:cNvPr id="1" name=""/>
        <p:cNvGrpSpPr/>
        <p:nvPr/>
      </p:nvGrpSpPr>
      <p:grpSpPr>
        <a:xfrm>
          <a:off x="0" y="0"/>
          <a:ext cx="0" cy="0"/>
          <a:chOff x="0" y="0"/>
          <a:chExt cx="0" cy="0"/>
        </a:xfrm>
      </p:grpSpPr>
      <p:pic>
        <p:nvPicPr>
          <p:cNvPr id="13" name="Bilde 4">
            <a:extLst>
              <a:ext uri="{FF2B5EF4-FFF2-40B4-BE49-F238E27FC236}">
                <a16:creationId xmlns:a16="http://schemas.microsoft.com/office/drawing/2014/main" id="{000E2E06-5CB2-8040-859F-DB03CA38A53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 y="0"/>
            <a:ext cx="12191993" cy="6858008"/>
          </a:xfrm>
          <a:prstGeom prst="rect">
            <a:avLst/>
          </a:prstGeom>
          <a:blipFill>
            <a:blip r:embed="rId3" cstate="email">
              <a:extLst>
                <a:ext uri="{28A0092B-C50C-407E-A947-70E740481C1C}">
                  <a14:useLocalDpi xmlns:a14="http://schemas.microsoft.com/office/drawing/2010/main"/>
                </a:ext>
              </a:extLst>
            </a:blip>
            <a:stretch>
              <a:fillRect/>
            </a:stretch>
          </a:blipFill>
        </p:spPr>
      </p:pic>
      <p:sp>
        <p:nvSpPr>
          <p:cNvPr id="2" name="Rektangel 1">
            <a:extLst>
              <a:ext uri="{FF2B5EF4-FFF2-40B4-BE49-F238E27FC236}">
                <a16:creationId xmlns:a16="http://schemas.microsoft.com/office/drawing/2014/main" id="{46958E10-3C96-A043-A0AA-C1B1AEAD2AA0}"/>
              </a:ext>
            </a:extLst>
          </p:cNvPr>
          <p:cNvSpPr/>
          <p:nvPr userDrawn="1"/>
        </p:nvSpPr>
        <p:spPr bwMode="auto">
          <a:xfrm>
            <a:off x="911424" y="3236979"/>
            <a:ext cx="10369152" cy="3024000"/>
          </a:xfrm>
          <a:prstGeom prst="rect">
            <a:avLst/>
          </a:prstGeom>
          <a:solidFill>
            <a:srgbClr val="68CBEB">
              <a:alpha val="80000"/>
            </a:srgbClr>
          </a:solidFill>
          <a:ln w="25400" cap="flat" cmpd="sng" algn="ctr">
            <a:noFill/>
            <a:prstDash val="solid"/>
            <a:round/>
            <a:headEnd type="none" w="med" len="med"/>
            <a:tailEnd type="none" w="med" len="med"/>
          </a:ln>
          <a:effectLst/>
        </p:spPr>
        <p:txBody>
          <a:bodyPr vert="horz" wrap="square" lIns="48000" tIns="48000" rIns="48000" bIns="48000" numCol="1" rtlCol="0" anchor="ctr" anchorCtr="0" compatLnSpc="1">
            <a:prstTxWarp prst="textNoShape">
              <a:avLst/>
            </a:prstTxWarp>
          </a:bodyPr>
          <a:lstStyle/>
          <a:p>
            <a:pPr marL="0" marR="0" indent="0" algn="ctr" defTabSz="121911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accent1"/>
              </a:solidFill>
              <a:effectLst/>
              <a:latin typeface="Arial" panose="020B0604020202020204" pitchFamily="34" charset="0"/>
              <a:ea typeface="ヒラギノ角ゴ ProN W3" charset="0"/>
              <a:cs typeface="Arial" panose="020B0604020202020204" pitchFamily="34" charset="0"/>
              <a:sym typeface="Gill Sans" charset="0"/>
            </a:endParaRPr>
          </a:p>
        </p:txBody>
      </p:sp>
      <p:sp>
        <p:nvSpPr>
          <p:cNvPr id="3" name="Rektangel 2"/>
          <p:cNvSpPr/>
          <p:nvPr userDrawn="1"/>
        </p:nvSpPr>
        <p:spPr bwMode="auto">
          <a:xfrm rot="16200000">
            <a:off x="4319811" y="-1562876"/>
            <a:ext cx="3552396" cy="12191999"/>
          </a:xfrm>
          <a:prstGeom prst="rect">
            <a:avLst/>
          </a:prstGeom>
          <a:no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ctr" defTabSz="121911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rgbClr val="000000"/>
              </a:solidFill>
              <a:effectLst/>
              <a:latin typeface="Segoe UI"/>
              <a:ea typeface="ヒラギノ角ゴ ProN W3" charset="0"/>
              <a:cs typeface="Segoe UI"/>
              <a:sym typeface="Gill Sans" charset="0"/>
            </a:endParaRPr>
          </a:p>
        </p:txBody>
      </p:sp>
      <p:sp>
        <p:nvSpPr>
          <p:cNvPr id="19" name="Subtitle 2">
            <a:extLst>
              <a:ext uri="{FF2B5EF4-FFF2-40B4-BE49-F238E27FC236}">
                <a16:creationId xmlns:a16="http://schemas.microsoft.com/office/drawing/2014/main" id="{1DA9EDA4-B686-4045-95FE-FE9BCC2AB08B}"/>
              </a:ext>
            </a:extLst>
          </p:cNvPr>
          <p:cNvSpPr>
            <a:spLocks noGrp="1"/>
          </p:cNvSpPr>
          <p:nvPr>
            <p:ph type="subTitle" idx="1" hasCustomPrompt="1"/>
          </p:nvPr>
        </p:nvSpPr>
        <p:spPr>
          <a:xfrm>
            <a:off x="1291309" y="5459160"/>
            <a:ext cx="9600000" cy="562128"/>
          </a:xfrm>
          <a:prstGeom prst="rect">
            <a:avLst/>
          </a:prstGeom>
          <a:effectLst/>
        </p:spPr>
        <p:txBody>
          <a:bodyPr lIns="108000"/>
          <a:lstStyle>
            <a:lvl1pPr marL="0" indent="0" algn="ctr">
              <a:spcBef>
                <a:spcPts val="0"/>
              </a:spcBef>
              <a:buNone/>
              <a:defRPr sz="1867" spc="400">
                <a:solidFill>
                  <a:schemeClr val="bg1"/>
                </a:solidFill>
                <a:effectLst/>
                <a:latin typeface="Arial" panose="020B0604020202020204" pitchFamily="34" charset="0"/>
                <a:cs typeface="Arial" panose="020B0604020202020204" pitchFamily="34" charset="0"/>
              </a:defRPr>
            </a:lvl1pPr>
            <a:lvl2pPr marL="428577" indent="0" algn="ctr">
              <a:buNone/>
              <a:defRPr/>
            </a:lvl2pPr>
            <a:lvl3pPr marL="857156" indent="0" algn="ctr">
              <a:buNone/>
              <a:defRPr/>
            </a:lvl3pPr>
            <a:lvl4pPr marL="1285733" indent="0" algn="ctr">
              <a:buNone/>
              <a:defRPr/>
            </a:lvl4pPr>
            <a:lvl5pPr marL="1714310" indent="0" algn="ctr">
              <a:buNone/>
              <a:defRPr/>
            </a:lvl5pPr>
            <a:lvl6pPr marL="2142889" indent="0" algn="ctr">
              <a:buNone/>
              <a:defRPr/>
            </a:lvl6pPr>
            <a:lvl7pPr marL="2571466" indent="0" algn="ctr">
              <a:buNone/>
              <a:defRPr/>
            </a:lvl7pPr>
            <a:lvl8pPr marL="3000044" indent="0" algn="ctr">
              <a:buNone/>
              <a:defRPr/>
            </a:lvl8pPr>
            <a:lvl9pPr marL="3428622" indent="0" algn="ctr">
              <a:buNone/>
              <a:defRPr/>
            </a:lvl9pPr>
          </a:lstStyle>
          <a:p>
            <a:r>
              <a:rPr lang="nb-NO"/>
              <a:t>KLIKK FOR Å REDIGERE UNDERTITTELSTIL I MALEN</a:t>
            </a:r>
          </a:p>
        </p:txBody>
      </p:sp>
      <p:grpSp>
        <p:nvGrpSpPr>
          <p:cNvPr id="7" name="Gruppe 6">
            <a:extLst>
              <a:ext uri="{FF2B5EF4-FFF2-40B4-BE49-F238E27FC236}">
                <a16:creationId xmlns:a16="http://schemas.microsoft.com/office/drawing/2014/main" id="{0AC850BC-662A-1B47-9C92-16C666D8904D}"/>
              </a:ext>
            </a:extLst>
          </p:cNvPr>
          <p:cNvGrpSpPr/>
          <p:nvPr userDrawn="1"/>
        </p:nvGrpSpPr>
        <p:grpSpPr>
          <a:xfrm>
            <a:off x="5370972" y="3429000"/>
            <a:ext cx="1440677" cy="906416"/>
            <a:chOff x="3745440" y="2967119"/>
            <a:chExt cx="2725919" cy="1715039"/>
          </a:xfrm>
        </p:grpSpPr>
        <p:sp>
          <p:nvSpPr>
            <p:cNvPr id="8" name="Friform 7">
              <a:extLst>
                <a:ext uri="{FF2B5EF4-FFF2-40B4-BE49-F238E27FC236}">
                  <a16:creationId xmlns:a16="http://schemas.microsoft.com/office/drawing/2014/main" id="{00034087-8B82-9F4A-B2EA-2FBFA6158402}"/>
                </a:ext>
              </a:extLst>
            </p:cNvPr>
            <p:cNvSpPr/>
            <p:nvPr/>
          </p:nvSpPr>
          <p:spPr>
            <a:xfrm>
              <a:off x="3745440" y="3765600"/>
              <a:ext cx="344160" cy="434519"/>
            </a:xfrm>
            <a:custGeom>
              <a:avLst/>
              <a:gdLst/>
              <a:ahLst/>
              <a:cxnLst>
                <a:cxn ang="3cd4">
                  <a:pos x="hc" y="t"/>
                </a:cxn>
                <a:cxn ang="cd2">
                  <a:pos x="l" y="vc"/>
                </a:cxn>
                <a:cxn ang="cd4">
                  <a:pos x="hc" y="b"/>
                </a:cxn>
                <a:cxn ang="0">
                  <a:pos x="r" y="vc"/>
                </a:cxn>
              </a:cxnLst>
              <a:rect l="l" t="t" r="r" b="b"/>
              <a:pathLst>
                <a:path w="957" h="1208">
                  <a:moveTo>
                    <a:pt x="0" y="1208"/>
                  </a:moveTo>
                  <a:cubicBezTo>
                    <a:pt x="163" y="805"/>
                    <a:pt x="325" y="403"/>
                    <a:pt x="488" y="0"/>
                  </a:cubicBezTo>
                  <a:cubicBezTo>
                    <a:pt x="644" y="0"/>
                    <a:pt x="801" y="0"/>
                    <a:pt x="957" y="0"/>
                  </a:cubicBezTo>
                  <a:cubicBezTo>
                    <a:pt x="794" y="403"/>
                    <a:pt x="631" y="805"/>
                    <a:pt x="468" y="1208"/>
                  </a:cubicBezTo>
                  <a:cubicBezTo>
                    <a:pt x="312" y="1208"/>
                    <a:pt x="156" y="1208"/>
                    <a:pt x="0" y="1208"/>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b-NO" sz="2400" b="0" i="0" u="none" strike="noStrike" kern="1200">
                <a:ln>
                  <a:noFill/>
                </a:ln>
                <a:latin typeface="Arial" pitchFamily="18"/>
                <a:ea typeface="Arial Unicode MS" pitchFamily="2"/>
                <a:cs typeface="Arial Unicode MS" pitchFamily="2"/>
              </a:endParaRPr>
            </a:p>
          </p:txBody>
        </p:sp>
        <p:sp>
          <p:nvSpPr>
            <p:cNvPr id="9" name="Friform 8">
              <a:extLst>
                <a:ext uri="{FF2B5EF4-FFF2-40B4-BE49-F238E27FC236}">
                  <a16:creationId xmlns:a16="http://schemas.microsoft.com/office/drawing/2014/main" id="{300110EB-53BB-854F-9F05-537B180D21D4}"/>
                </a:ext>
              </a:extLst>
            </p:cNvPr>
            <p:cNvSpPr/>
            <p:nvPr/>
          </p:nvSpPr>
          <p:spPr>
            <a:xfrm>
              <a:off x="5909040" y="3765600"/>
              <a:ext cx="264600" cy="434519"/>
            </a:xfrm>
            <a:custGeom>
              <a:avLst/>
              <a:gdLst/>
              <a:ahLst/>
              <a:cxnLst>
                <a:cxn ang="3cd4">
                  <a:pos x="hc" y="t"/>
                </a:cxn>
                <a:cxn ang="cd2">
                  <a:pos x="l" y="vc"/>
                </a:cxn>
                <a:cxn ang="cd4">
                  <a:pos x="hc" y="b"/>
                </a:cxn>
                <a:cxn ang="0">
                  <a:pos x="r" y="vc"/>
                </a:cxn>
              </a:cxnLst>
              <a:rect l="l" t="t" r="r" b="b"/>
              <a:pathLst>
                <a:path w="736" h="1208">
                  <a:moveTo>
                    <a:pt x="0" y="1208"/>
                  </a:moveTo>
                  <a:cubicBezTo>
                    <a:pt x="161" y="805"/>
                    <a:pt x="321" y="403"/>
                    <a:pt x="482" y="0"/>
                  </a:cubicBezTo>
                  <a:cubicBezTo>
                    <a:pt x="567" y="0"/>
                    <a:pt x="651" y="0"/>
                    <a:pt x="736" y="0"/>
                  </a:cubicBezTo>
                  <a:cubicBezTo>
                    <a:pt x="576" y="403"/>
                    <a:pt x="416" y="805"/>
                    <a:pt x="256" y="1208"/>
                  </a:cubicBezTo>
                  <a:cubicBezTo>
                    <a:pt x="171" y="1208"/>
                    <a:pt x="85" y="1208"/>
                    <a:pt x="0" y="1208"/>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b-NO" sz="2400" b="0" i="0" u="none" strike="noStrike" kern="1200">
                <a:ln>
                  <a:noFill/>
                </a:ln>
                <a:latin typeface="Arial" pitchFamily="18"/>
                <a:ea typeface="Arial Unicode MS" pitchFamily="2"/>
                <a:cs typeface="Arial Unicode MS" pitchFamily="2"/>
              </a:endParaRPr>
            </a:p>
          </p:txBody>
        </p:sp>
        <p:sp>
          <p:nvSpPr>
            <p:cNvPr id="10" name="Friform 9">
              <a:extLst>
                <a:ext uri="{FF2B5EF4-FFF2-40B4-BE49-F238E27FC236}">
                  <a16:creationId xmlns:a16="http://schemas.microsoft.com/office/drawing/2014/main" id="{1A30A78F-77F6-4F47-B87E-5303C73FB9A3}"/>
                </a:ext>
              </a:extLst>
            </p:cNvPr>
            <p:cNvSpPr/>
            <p:nvPr/>
          </p:nvSpPr>
          <p:spPr>
            <a:xfrm>
              <a:off x="6250319" y="3765600"/>
              <a:ext cx="221040" cy="434519"/>
            </a:xfrm>
            <a:custGeom>
              <a:avLst/>
              <a:gdLst/>
              <a:ahLst/>
              <a:cxnLst>
                <a:cxn ang="3cd4">
                  <a:pos x="hc" y="t"/>
                </a:cxn>
                <a:cxn ang="cd2">
                  <a:pos x="l" y="vc"/>
                </a:cxn>
                <a:cxn ang="cd4">
                  <a:pos x="hc" y="b"/>
                </a:cxn>
                <a:cxn ang="0">
                  <a:pos x="r" y="vc"/>
                </a:cxn>
              </a:cxnLst>
              <a:rect l="l" t="t" r="r" b="b"/>
              <a:pathLst>
                <a:path w="615" h="1208">
                  <a:moveTo>
                    <a:pt x="0" y="1208"/>
                  </a:moveTo>
                  <a:cubicBezTo>
                    <a:pt x="160" y="805"/>
                    <a:pt x="320" y="403"/>
                    <a:pt x="480" y="0"/>
                  </a:cubicBezTo>
                  <a:cubicBezTo>
                    <a:pt x="525" y="0"/>
                    <a:pt x="570" y="0"/>
                    <a:pt x="615" y="0"/>
                  </a:cubicBezTo>
                  <a:cubicBezTo>
                    <a:pt x="455" y="403"/>
                    <a:pt x="295" y="805"/>
                    <a:pt x="135" y="1208"/>
                  </a:cubicBezTo>
                  <a:cubicBezTo>
                    <a:pt x="90" y="1208"/>
                    <a:pt x="45" y="1208"/>
                    <a:pt x="0" y="1208"/>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b-NO" sz="2400" b="0" i="0" u="none" strike="noStrike" kern="1200">
                <a:ln>
                  <a:noFill/>
                </a:ln>
                <a:latin typeface="Arial" pitchFamily="18"/>
                <a:ea typeface="Arial Unicode MS" pitchFamily="2"/>
                <a:cs typeface="Arial Unicode MS" pitchFamily="2"/>
              </a:endParaRPr>
            </a:p>
          </p:txBody>
        </p:sp>
        <p:sp>
          <p:nvSpPr>
            <p:cNvPr id="11" name="Friform 10">
              <a:extLst>
                <a:ext uri="{FF2B5EF4-FFF2-40B4-BE49-F238E27FC236}">
                  <a16:creationId xmlns:a16="http://schemas.microsoft.com/office/drawing/2014/main" id="{B4F3C378-7062-6449-BB9D-327EE78A84D6}"/>
                </a:ext>
              </a:extLst>
            </p:cNvPr>
            <p:cNvSpPr/>
            <p:nvPr/>
          </p:nvSpPr>
          <p:spPr>
            <a:xfrm>
              <a:off x="4943159" y="3915720"/>
              <a:ext cx="151920" cy="127440"/>
            </a:xfrm>
            <a:custGeom>
              <a:avLst/>
              <a:gdLst/>
              <a:ahLst/>
              <a:cxnLst>
                <a:cxn ang="3cd4">
                  <a:pos x="hc" y="t"/>
                </a:cxn>
                <a:cxn ang="cd2">
                  <a:pos x="l" y="vc"/>
                </a:cxn>
                <a:cxn ang="cd4">
                  <a:pos x="hc" y="b"/>
                </a:cxn>
                <a:cxn ang="0">
                  <a:pos x="r" y="vc"/>
                </a:cxn>
              </a:cxnLst>
              <a:rect l="l" t="t" r="r" b="b"/>
              <a:pathLst>
                <a:path w="423" h="355">
                  <a:moveTo>
                    <a:pt x="246" y="0"/>
                  </a:moveTo>
                  <a:cubicBezTo>
                    <a:pt x="344" y="0"/>
                    <a:pt x="423" y="79"/>
                    <a:pt x="423" y="177"/>
                  </a:cubicBezTo>
                  <a:cubicBezTo>
                    <a:pt x="423" y="236"/>
                    <a:pt x="423" y="296"/>
                    <a:pt x="423" y="355"/>
                  </a:cubicBezTo>
                  <a:cubicBezTo>
                    <a:pt x="341" y="355"/>
                    <a:pt x="260" y="355"/>
                    <a:pt x="178" y="355"/>
                  </a:cubicBezTo>
                  <a:cubicBezTo>
                    <a:pt x="79" y="355"/>
                    <a:pt x="0" y="275"/>
                    <a:pt x="0" y="177"/>
                  </a:cubicBezTo>
                  <a:cubicBezTo>
                    <a:pt x="0" y="78"/>
                    <a:pt x="79" y="0"/>
                    <a:pt x="178" y="0"/>
                  </a:cubicBezTo>
                  <a:cubicBezTo>
                    <a:pt x="201" y="0"/>
                    <a:pt x="223" y="0"/>
                    <a:pt x="246" y="0"/>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b-NO" sz="2400" b="0" i="0" u="none" strike="noStrike" kern="1200">
                <a:ln>
                  <a:noFill/>
                </a:ln>
                <a:latin typeface="Arial" pitchFamily="18"/>
                <a:ea typeface="Arial Unicode MS" pitchFamily="2"/>
                <a:cs typeface="Arial Unicode MS" pitchFamily="2"/>
              </a:endParaRPr>
            </a:p>
          </p:txBody>
        </p:sp>
        <p:sp>
          <p:nvSpPr>
            <p:cNvPr id="12" name="Friform 11">
              <a:extLst>
                <a:ext uri="{FF2B5EF4-FFF2-40B4-BE49-F238E27FC236}">
                  <a16:creationId xmlns:a16="http://schemas.microsoft.com/office/drawing/2014/main" id="{7BED8A26-1EFC-3440-AB1E-1F6D463B5084}"/>
                </a:ext>
              </a:extLst>
            </p:cNvPr>
            <p:cNvSpPr/>
            <p:nvPr/>
          </p:nvSpPr>
          <p:spPr>
            <a:xfrm>
              <a:off x="4159800" y="2967119"/>
              <a:ext cx="1716119" cy="1715039"/>
            </a:xfrm>
            <a:custGeom>
              <a:avLst/>
              <a:gdLst/>
              <a:ahLst/>
              <a:cxnLst>
                <a:cxn ang="3cd4">
                  <a:pos x="hc" y="t"/>
                </a:cxn>
                <a:cxn ang="cd2">
                  <a:pos x="l" y="vc"/>
                </a:cxn>
                <a:cxn ang="cd4">
                  <a:pos x="hc" y="b"/>
                </a:cxn>
                <a:cxn ang="0">
                  <a:pos x="r" y="vc"/>
                </a:cxn>
              </a:cxnLst>
              <a:rect l="l" t="t" r="r" b="b"/>
              <a:pathLst>
                <a:path w="4768" h="4765">
                  <a:moveTo>
                    <a:pt x="2270" y="4765"/>
                  </a:moveTo>
                  <a:cubicBezTo>
                    <a:pt x="1006" y="4706"/>
                    <a:pt x="0" y="3660"/>
                    <a:pt x="0" y="2383"/>
                  </a:cubicBezTo>
                  <a:cubicBezTo>
                    <a:pt x="0" y="1067"/>
                    <a:pt x="1070" y="0"/>
                    <a:pt x="2385" y="0"/>
                  </a:cubicBezTo>
                  <a:cubicBezTo>
                    <a:pt x="3703" y="0"/>
                    <a:pt x="4768" y="1066"/>
                    <a:pt x="4768" y="2383"/>
                  </a:cubicBezTo>
                  <a:cubicBezTo>
                    <a:pt x="4768" y="3662"/>
                    <a:pt x="3764" y="4706"/>
                    <a:pt x="2499" y="4765"/>
                  </a:cubicBezTo>
                  <a:cubicBezTo>
                    <a:pt x="2423" y="4765"/>
                    <a:pt x="2347" y="4765"/>
                    <a:pt x="2270" y="4765"/>
                  </a:cubicBezTo>
                  <a:close/>
                  <a:moveTo>
                    <a:pt x="3992" y="3382"/>
                  </a:moveTo>
                  <a:cubicBezTo>
                    <a:pt x="4145" y="3008"/>
                    <a:pt x="4297" y="2634"/>
                    <a:pt x="4449" y="2260"/>
                  </a:cubicBezTo>
                  <a:cubicBezTo>
                    <a:pt x="4464" y="2221"/>
                    <a:pt x="4429" y="2234"/>
                    <a:pt x="4418" y="2221"/>
                  </a:cubicBezTo>
                  <a:cubicBezTo>
                    <a:pt x="4277" y="2221"/>
                    <a:pt x="4136" y="2221"/>
                    <a:pt x="3995" y="2221"/>
                  </a:cubicBezTo>
                  <a:cubicBezTo>
                    <a:pt x="3982" y="2229"/>
                    <a:pt x="3967" y="2221"/>
                    <a:pt x="3956" y="2246"/>
                  </a:cubicBezTo>
                  <a:cubicBezTo>
                    <a:pt x="3878" y="2484"/>
                    <a:pt x="3800" y="2723"/>
                    <a:pt x="3722" y="2962"/>
                  </a:cubicBezTo>
                  <a:cubicBezTo>
                    <a:pt x="3644" y="2723"/>
                    <a:pt x="3566" y="2484"/>
                    <a:pt x="3488" y="2246"/>
                  </a:cubicBezTo>
                  <a:cubicBezTo>
                    <a:pt x="3477" y="2221"/>
                    <a:pt x="3462" y="2229"/>
                    <a:pt x="3449" y="2221"/>
                  </a:cubicBezTo>
                  <a:cubicBezTo>
                    <a:pt x="3177" y="2221"/>
                    <a:pt x="2905" y="2221"/>
                    <a:pt x="2633" y="2221"/>
                  </a:cubicBezTo>
                  <a:cubicBezTo>
                    <a:pt x="2616" y="2221"/>
                    <a:pt x="2602" y="2235"/>
                    <a:pt x="2602" y="2252"/>
                  </a:cubicBezTo>
                  <a:cubicBezTo>
                    <a:pt x="2602" y="2332"/>
                    <a:pt x="2602" y="2413"/>
                    <a:pt x="2602" y="2493"/>
                  </a:cubicBezTo>
                  <a:cubicBezTo>
                    <a:pt x="2602" y="2300"/>
                    <a:pt x="2396" y="2218"/>
                    <a:pt x="2275" y="2218"/>
                  </a:cubicBezTo>
                  <a:cubicBezTo>
                    <a:pt x="2004" y="2218"/>
                    <a:pt x="1823" y="2395"/>
                    <a:pt x="1767" y="2666"/>
                  </a:cubicBezTo>
                  <a:cubicBezTo>
                    <a:pt x="1764" y="2485"/>
                    <a:pt x="1750" y="2420"/>
                    <a:pt x="1702" y="2356"/>
                  </a:cubicBezTo>
                  <a:cubicBezTo>
                    <a:pt x="1679" y="2325"/>
                    <a:pt x="1646" y="2297"/>
                    <a:pt x="1612" y="2274"/>
                  </a:cubicBezTo>
                  <a:cubicBezTo>
                    <a:pt x="1541" y="2232"/>
                    <a:pt x="1476" y="2218"/>
                    <a:pt x="1338" y="2218"/>
                  </a:cubicBezTo>
                  <a:cubicBezTo>
                    <a:pt x="1283" y="2218"/>
                    <a:pt x="1229" y="2218"/>
                    <a:pt x="1174" y="2218"/>
                  </a:cubicBezTo>
                  <a:cubicBezTo>
                    <a:pt x="1161" y="2226"/>
                    <a:pt x="1146" y="2218"/>
                    <a:pt x="1135" y="2243"/>
                  </a:cubicBezTo>
                  <a:cubicBezTo>
                    <a:pt x="1085" y="2365"/>
                    <a:pt x="1035" y="2487"/>
                    <a:pt x="985" y="2609"/>
                  </a:cubicBezTo>
                  <a:cubicBezTo>
                    <a:pt x="985" y="2489"/>
                    <a:pt x="985" y="2369"/>
                    <a:pt x="985" y="2249"/>
                  </a:cubicBezTo>
                  <a:cubicBezTo>
                    <a:pt x="985" y="2232"/>
                    <a:pt x="971" y="2218"/>
                    <a:pt x="954" y="2218"/>
                  </a:cubicBezTo>
                  <a:cubicBezTo>
                    <a:pt x="828" y="2218"/>
                    <a:pt x="702" y="2218"/>
                    <a:pt x="576" y="2218"/>
                  </a:cubicBezTo>
                  <a:cubicBezTo>
                    <a:pt x="563" y="2226"/>
                    <a:pt x="548" y="2218"/>
                    <a:pt x="537" y="2243"/>
                  </a:cubicBezTo>
                  <a:cubicBezTo>
                    <a:pt x="485" y="2370"/>
                    <a:pt x="433" y="2496"/>
                    <a:pt x="381" y="2623"/>
                  </a:cubicBezTo>
                  <a:cubicBezTo>
                    <a:pt x="388" y="2637"/>
                    <a:pt x="367" y="2663"/>
                    <a:pt x="401" y="2663"/>
                  </a:cubicBezTo>
                  <a:cubicBezTo>
                    <a:pt x="450" y="2663"/>
                    <a:pt x="499" y="2663"/>
                    <a:pt x="548" y="2663"/>
                  </a:cubicBezTo>
                  <a:cubicBezTo>
                    <a:pt x="548" y="2907"/>
                    <a:pt x="548" y="3151"/>
                    <a:pt x="548" y="3394"/>
                  </a:cubicBezTo>
                  <a:cubicBezTo>
                    <a:pt x="548" y="3411"/>
                    <a:pt x="562" y="3425"/>
                    <a:pt x="579" y="3425"/>
                  </a:cubicBezTo>
                  <a:cubicBezTo>
                    <a:pt x="704" y="3425"/>
                    <a:pt x="829" y="3425"/>
                    <a:pt x="954" y="3425"/>
                  </a:cubicBezTo>
                  <a:cubicBezTo>
                    <a:pt x="971" y="3425"/>
                    <a:pt x="985" y="3411"/>
                    <a:pt x="985" y="3394"/>
                  </a:cubicBezTo>
                  <a:cubicBezTo>
                    <a:pt x="985" y="3152"/>
                    <a:pt x="985" y="2909"/>
                    <a:pt x="985" y="2666"/>
                  </a:cubicBezTo>
                  <a:cubicBezTo>
                    <a:pt x="1034" y="2666"/>
                    <a:pt x="1083" y="2666"/>
                    <a:pt x="1132" y="2666"/>
                  </a:cubicBezTo>
                  <a:cubicBezTo>
                    <a:pt x="1214" y="2666"/>
                    <a:pt x="1231" y="2668"/>
                    <a:pt x="1265" y="2683"/>
                  </a:cubicBezTo>
                  <a:cubicBezTo>
                    <a:pt x="1284" y="2691"/>
                    <a:pt x="1304" y="2705"/>
                    <a:pt x="1313" y="2722"/>
                  </a:cubicBezTo>
                  <a:cubicBezTo>
                    <a:pt x="1332" y="2759"/>
                    <a:pt x="1338" y="2801"/>
                    <a:pt x="1338" y="2934"/>
                  </a:cubicBezTo>
                  <a:cubicBezTo>
                    <a:pt x="1338" y="3088"/>
                    <a:pt x="1338" y="3241"/>
                    <a:pt x="1338" y="3394"/>
                  </a:cubicBezTo>
                  <a:cubicBezTo>
                    <a:pt x="1338" y="3411"/>
                    <a:pt x="1352" y="3425"/>
                    <a:pt x="1369" y="3425"/>
                  </a:cubicBezTo>
                  <a:cubicBezTo>
                    <a:pt x="1489" y="3425"/>
                    <a:pt x="1609" y="3425"/>
                    <a:pt x="1730" y="3425"/>
                  </a:cubicBezTo>
                  <a:cubicBezTo>
                    <a:pt x="1749" y="3412"/>
                    <a:pt x="1770" y="3425"/>
                    <a:pt x="1787" y="3385"/>
                  </a:cubicBezTo>
                  <a:cubicBezTo>
                    <a:pt x="1813" y="3320"/>
                    <a:pt x="1839" y="3254"/>
                    <a:pt x="1866" y="3188"/>
                  </a:cubicBezTo>
                  <a:cubicBezTo>
                    <a:pt x="1970" y="3337"/>
                    <a:pt x="2145" y="3425"/>
                    <a:pt x="2359" y="3425"/>
                  </a:cubicBezTo>
                  <a:cubicBezTo>
                    <a:pt x="2375" y="3425"/>
                    <a:pt x="2391" y="3425"/>
                    <a:pt x="2407" y="3425"/>
                  </a:cubicBezTo>
                  <a:cubicBezTo>
                    <a:pt x="2426" y="3412"/>
                    <a:pt x="2447" y="3425"/>
                    <a:pt x="2464" y="3385"/>
                  </a:cubicBezTo>
                  <a:cubicBezTo>
                    <a:pt x="2510" y="3272"/>
                    <a:pt x="2556" y="3158"/>
                    <a:pt x="2602" y="3044"/>
                  </a:cubicBezTo>
                  <a:cubicBezTo>
                    <a:pt x="2602" y="3161"/>
                    <a:pt x="2602" y="3278"/>
                    <a:pt x="2602" y="3394"/>
                  </a:cubicBezTo>
                  <a:cubicBezTo>
                    <a:pt x="2602" y="3411"/>
                    <a:pt x="2616" y="3425"/>
                    <a:pt x="2633" y="3425"/>
                  </a:cubicBezTo>
                  <a:cubicBezTo>
                    <a:pt x="2755" y="3425"/>
                    <a:pt x="2877" y="3425"/>
                    <a:pt x="3000" y="3425"/>
                  </a:cubicBezTo>
                  <a:cubicBezTo>
                    <a:pt x="3018" y="3412"/>
                    <a:pt x="3040" y="3425"/>
                    <a:pt x="3056" y="3385"/>
                  </a:cubicBezTo>
                  <a:cubicBezTo>
                    <a:pt x="3105" y="3263"/>
                    <a:pt x="3203" y="3021"/>
                    <a:pt x="3203" y="3018"/>
                  </a:cubicBezTo>
                  <a:cubicBezTo>
                    <a:pt x="3209" y="2987"/>
                    <a:pt x="3180" y="2998"/>
                    <a:pt x="3169" y="2987"/>
                  </a:cubicBezTo>
                  <a:cubicBezTo>
                    <a:pt x="3126" y="2987"/>
                    <a:pt x="3083" y="2987"/>
                    <a:pt x="3040" y="2987"/>
                  </a:cubicBezTo>
                  <a:cubicBezTo>
                    <a:pt x="3040" y="2780"/>
                    <a:pt x="3040" y="2572"/>
                    <a:pt x="3040" y="2365"/>
                  </a:cubicBezTo>
                  <a:cubicBezTo>
                    <a:pt x="3176" y="2704"/>
                    <a:pt x="3312" y="3043"/>
                    <a:pt x="3449" y="3382"/>
                  </a:cubicBezTo>
                  <a:cubicBezTo>
                    <a:pt x="3466" y="3422"/>
                    <a:pt x="3486" y="3409"/>
                    <a:pt x="3505" y="3422"/>
                  </a:cubicBezTo>
                  <a:cubicBezTo>
                    <a:pt x="3649" y="3422"/>
                    <a:pt x="3792" y="3422"/>
                    <a:pt x="3936" y="3422"/>
                  </a:cubicBezTo>
                  <a:cubicBezTo>
                    <a:pt x="3955" y="3409"/>
                    <a:pt x="3975" y="3422"/>
                    <a:pt x="3992" y="3382"/>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b-NO" sz="2400" b="0" i="0" u="none" strike="noStrike" kern="1200">
                <a:ln>
                  <a:noFill/>
                </a:ln>
                <a:latin typeface="Arial" pitchFamily="18"/>
                <a:ea typeface="Arial Unicode MS" pitchFamily="2"/>
                <a:cs typeface="Arial Unicode MS" pitchFamily="2"/>
              </a:endParaRPr>
            </a:p>
          </p:txBody>
        </p:sp>
      </p:grpSp>
      <p:sp>
        <p:nvSpPr>
          <p:cNvPr id="14" name="Tittel 8">
            <a:extLst>
              <a:ext uri="{FF2B5EF4-FFF2-40B4-BE49-F238E27FC236}">
                <a16:creationId xmlns:a16="http://schemas.microsoft.com/office/drawing/2014/main" id="{22209C59-CE65-D647-B3B2-3D0F812BB5E8}"/>
              </a:ext>
            </a:extLst>
          </p:cNvPr>
          <p:cNvSpPr>
            <a:spLocks noGrp="1"/>
          </p:cNvSpPr>
          <p:nvPr>
            <p:ph type="title" hasCustomPrompt="1"/>
          </p:nvPr>
        </p:nvSpPr>
        <p:spPr>
          <a:xfrm>
            <a:off x="1291310" y="4560105"/>
            <a:ext cx="9600001" cy="693099"/>
          </a:xfrm>
          <a:prstGeom prst="rect">
            <a:avLst/>
          </a:prstGeom>
          <a:noFill/>
          <a:effectLst/>
        </p:spPr>
        <p:txBody>
          <a:bodyPr lIns="36000" tIns="36000" rIns="36000" bIns="36000" anchor="ctr" anchorCtr="0"/>
          <a:lstStyle>
            <a:lvl1pPr algn="ctr">
              <a:lnSpc>
                <a:spcPct val="100000"/>
              </a:lnSpc>
              <a:defRPr sz="3333" b="1" spc="400">
                <a:solidFill>
                  <a:schemeClr val="bg1"/>
                </a:solidFill>
                <a:effectLst/>
                <a:latin typeface="Arial" panose="020B0604020202020204" pitchFamily="34" charset="0"/>
                <a:cs typeface="Arial" panose="020B0604020202020204" pitchFamily="34" charset="0"/>
              </a:defRPr>
            </a:lvl1pPr>
          </a:lstStyle>
          <a:p>
            <a:r>
              <a:rPr lang="nb-NO"/>
              <a:t>KLIKK FOR Å REDIGERE TITTELSTIL</a:t>
            </a:r>
          </a:p>
        </p:txBody>
      </p:sp>
    </p:spTree>
    <p:extLst>
      <p:ext uri="{BB962C8B-B14F-4D97-AF65-F5344CB8AC3E}">
        <p14:creationId xmlns:p14="http://schemas.microsoft.com/office/powerpoint/2010/main" val="1608588699"/>
      </p:ext>
    </p:extLst>
  </p:cSld>
  <p:clrMapOvr>
    <a:masterClrMapping/>
  </p:clrMapOvr>
  <p:transition spd="med" advClick="0">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kst 1 x spalt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9FDE4A5-90C2-A144-A728-A1F1BDCDBF8E}"/>
              </a:ext>
            </a:extLst>
          </p:cNvPr>
          <p:cNvSpPr/>
          <p:nvPr userDrawn="1"/>
        </p:nvSpPr>
        <p:spPr bwMode="auto">
          <a:xfrm>
            <a:off x="1" y="0"/>
            <a:ext cx="10565515" cy="6858000"/>
          </a:xfrm>
          <a:custGeom>
            <a:avLst/>
            <a:gdLst>
              <a:gd name="connsiteX0" fmla="*/ 0 w 7924136"/>
              <a:gd name="connsiteY0" fmla="*/ 0 h 5143500"/>
              <a:gd name="connsiteX1" fmla="*/ 6813509 w 7924136"/>
              <a:gd name="connsiteY1" fmla="*/ 0 h 5143500"/>
              <a:gd name="connsiteX2" fmla="*/ 6932276 w 7924136"/>
              <a:gd name="connsiteY2" fmla="*/ 151134 h 5143500"/>
              <a:gd name="connsiteX3" fmla="*/ 7924136 w 7924136"/>
              <a:gd name="connsiteY3" fmla="*/ 3138307 h 5143500"/>
              <a:gd name="connsiteX4" fmla="*/ 7531790 w 7924136"/>
              <a:gd name="connsiteY4" fmla="*/ 5081666 h 5143500"/>
              <a:gd name="connsiteX5" fmla="*/ 7503836 w 7924136"/>
              <a:gd name="connsiteY5" fmla="*/ 5143500 h 5143500"/>
              <a:gd name="connsiteX6" fmla="*/ 0 w 7924136"/>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4136" h="5143500">
                <a:moveTo>
                  <a:pt x="0" y="0"/>
                </a:moveTo>
                <a:lnTo>
                  <a:pt x="6813509" y="0"/>
                </a:lnTo>
                <a:lnTo>
                  <a:pt x="6932276" y="151134"/>
                </a:lnTo>
                <a:cubicBezTo>
                  <a:pt x="7555228" y="984118"/>
                  <a:pt x="7924136" y="2018131"/>
                  <a:pt x="7924136" y="3138307"/>
                </a:cubicBezTo>
                <a:cubicBezTo>
                  <a:pt x="7924136" y="3827646"/>
                  <a:pt x="7784431" y="4484356"/>
                  <a:pt x="7531790" y="5081666"/>
                </a:cubicBezTo>
                <a:lnTo>
                  <a:pt x="7503836" y="5143500"/>
                </a:lnTo>
                <a:lnTo>
                  <a:pt x="0" y="5143500"/>
                </a:lnTo>
                <a:close/>
              </a:path>
            </a:pathLst>
          </a:custGeom>
          <a:solidFill>
            <a:schemeClr val="bg1">
              <a:lumMod val="95000"/>
              <a:alpha val="77000"/>
            </a:schemeClr>
          </a:solidFill>
          <a:ln w="6350" cap="flat" cmpd="sng" algn="ctr">
            <a:noFill/>
            <a:prstDash val="dash"/>
            <a:round/>
            <a:headEnd type="none" w="med" len="med"/>
            <a:tailEnd type="triangle" w="lg" len="med"/>
          </a:ln>
          <a:effectLst/>
        </p:spPr>
        <p:txBody>
          <a:bodyPr wrap="square" rtlCol="0" anchor="ctr">
            <a:noAutofit/>
          </a:bodyPr>
          <a:lstStyle/>
          <a:p>
            <a:pPr algn="ctr"/>
            <a:endParaRPr lang="nb-NO" sz="2400"/>
          </a:p>
        </p:txBody>
      </p:sp>
      <p:sp>
        <p:nvSpPr>
          <p:cNvPr id="8" name="Freeform 7">
            <a:extLst>
              <a:ext uri="{FF2B5EF4-FFF2-40B4-BE49-F238E27FC236}">
                <a16:creationId xmlns:a16="http://schemas.microsoft.com/office/drawing/2014/main" id="{C730E934-3162-BA40-BE38-34224291DA4E}"/>
              </a:ext>
            </a:extLst>
          </p:cNvPr>
          <p:cNvSpPr/>
          <p:nvPr userDrawn="1"/>
        </p:nvSpPr>
        <p:spPr bwMode="auto">
          <a:xfrm>
            <a:off x="7410948" y="3"/>
            <a:ext cx="4781053" cy="6857999"/>
          </a:xfrm>
          <a:custGeom>
            <a:avLst/>
            <a:gdLst>
              <a:gd name="connsiteX0" fmla="*/ 1083873 w 3585790"/>
              <a:gd name="connsiteY0" fmla="*/ 0 h 5143499"/>
              <a:gd name="connsiteX1" fmla="*/ 3585790 w 3585790"/>
              <a:gd name="connsiteY1" fmla="*/ 0 h 5143499"/>
              <a:gd name="connsiteX2" fmla="*/ 3585790 w 3585790"/>
              <a:gd name="connsiteY2" fmla="*/ 5143499 h 5143499"/>
              <a:gd name="connsiteX3" fmla="*/ 691419 w 3585790"/>
              <a:gd name="connsiteY3" fmla="*/ 5143499 h 5143499"/>
              <a:gd name="connsiteX4" fmla="*/ 562486 w 3585790"/>
              <a:gd name="connsiteY4" fmla="*/ 4939676 h 5143499"/>
              <a:gd name="connsiteX5" fmla="*/ 0 w 3585790"/>
              <a:gd name="connsiteY5" fmla="*/ 2826428 h 5143499"/>
              <a:gd name="connsiteX6" fmla="*/ 969475 w 3585790"/>
              <a:gd name="connsiteY6" fmla="*/ 125870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790" h="5143499">
                <a:moveTo>
                  <a:pt x="1083873" y="0"/>
                </a:moveTo>
                <a:lnTo>
                  <a:pt x="3585790" y="0"/>
                </a:lnTo>
                <a:lnTo>
                  <a:pt x="3585790" y="5143499"/>
                </a:lnTo>
                <a:lnTo>
                  <a:pt x="691419" y="5143499"/>
                </a:lnTo>
                <a:lnTo>
                  <a:pt x="562486" y="4939676"/>
                </a:lnTo>
                <a:cubicBezTo>
                  <a:pt x="204651" y="4317371"/>
                  <a:pt x="0" y="3595799"/>
                  <a:pt x="0" y="2826428"/>
                </a:cubicBezTo>
                <a:cubicBezTo>
                  <a:pt x="0" y="1800601"/>
                  <a:pt x="363824" y="859749"/>
                  <a:pt x="969475" y="125870"/>
                </a:cubicBezTo>
                <a:close/>
              </a:path>
            </a:pathLst>
          </a:custGeom>
          <a:solidFill>
            <a:schemeClr val="bg1">
              <a:alpha val="66000"/>
            </a:schemeClr>
          </a:solidFill>
          <a:ln w="6350" cap="flat" cmpd="sng" algn="ctr">
            <a:noFill/>
            <a:prstDash val="dash"/>
            <a:round/>
            <a:headEnd type="none" w="med" len="med"/>
            <a:tailEnd type="triangle" w="lg" len="med"/>
          </a:ln>
          <a:effectLst/>
        </p:spPr>
        <p:txBody>
          <a:bodyPr wrap="square" rtlCol="0" anchor="ctr">
            <a:noAutofit/>
          </a:bodyPr>
          <a:lstStyle/>
          <a:p>
            <a:pPr algn="ctr"/>
            <a:endParaRPr lang="nb-NO" sz="2400"/>
          </a:p>
        </p:txBody>
      </p:sp>
      <p:sp>
        <p:nvSpPr>
          <p:cNvPr id="16" name="Plassholder for bunntekst 18">
            <a:extLst>
              <a:ext uri="{FF2B5EF4-FFF2-40B4-BE49-F238E27FC236}">
                <a16:creationId xmlns:a16="http://schemas.microsoft.com/office/drawing/2014/main" id="{17A0AF85-F9C7-9B4A-8CF0-F6B15A900209}"/>
              </a:ext>
            </a:extLst>
          </p:cNvPr>
          <p:cNvSpPr>
            <a:spLocks noGrp="1"/>
          </p:cNvSpPr>
          <p:nvPr>
            <p:ph type="ftr" sz="quarter" idx="17"/>
          </p:nvPr>
        </p:nvSpPr>
        <p:spPr>
          <a:xfrm>
            <a:off x="1052556" y="6501343"/>
            <a:ext cx="10080000" cy="192020"/>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14" name="Tittel 8">
            <a:extLst>
              <a:ext uri="{FF2B5EF4-FFF2-40B4-BE49-F238E27FC236}">
                <a16:creationId xmlns:a16="http://schemas.microsoft.com/office/drawing/2014/main" id="{C1A4884B-5754-534D-BABC-EAFCADA099A7}"/>
              </a:ext>
            </a:extLst>
          </p:cNvPr>
          <p:cNvSpPr>
            <a:spLocks noGrp="1"/>
          </p:cNvSpPr>
          <p:nvPr>
            <p:ph type="title"/>
          </p:nvPr>
        </p:nvSpPr>
        <p:spPr>
          <a:xfrm>
            <a:off x="335363" y="644692"/>
            <a:ext cx="10797196" cy="960107"/>
          </a:xfrm>
          <a:prstGeom prst="rect">
            <a:avLst/>
          </a:prstGeom>
        </p:spPr>
        <p:txBody>
          <a:bodyPr lIns="36000" tIns="36000" rIns="36000" bIns="36000" anchor="t" anchorCtr="0"/>
          <a:lstStyle>
            <a:lvl1pPr algn="l">
              <a:lnSpc>
                <a:spcPct val="100000"/>
              </a:lnSpc>
              <a:defRPr sz="2400">
                <a:solidFill>
                  <a:schemeClr val="tx1"/>
                </a:solidFill>
                <a:effectLst/>
                <a:latin typeface="Arial" panose="020B0604020202020204" pitchFamily="34" charset="0"/>
                <a:cs typeface="Arial" panose="020B0604020202020204" pitchFamily="34" charset="0"/>
              </a:defRPr>
            </a:lvl1pPr>
          </a:lstStyle>
          <a:p>
            <a:r>
              <a:rPr lang="nb-NO"/>
              <a:t>Klikk for å redigere tittelstil</a:t>
            </a:r>
          </a:p>
        </p:txBody>
      </p:sp>
      <p:sp>
        <p:nvSpPr>
          <p:cNvPr id="5" name="Content Placeholder 2">
            <a:extLst>
              <a:ext uri="{FF2B5EF4-FFF2-40B4-BE49-F238E27FC236}">
                <a16:creationId xmlns:a16="http://schemas.microsoft.com/office/drawing/2014/main" id="{A71278E4-DD44-DF44-B07B-F075C21B4467}"/>
              </a:ext>
            </a:extLst>
          </p:cNvPr>
          <p:cNvSpPr>
            <a:spLocks noGrp="1"/>
          </p:cNvSpPr>
          <p:nvPr>
            <p:ph idx="18" hasCustomPrompt="1"/>
          </p:nvPr>
        </p:nvSpPr>
        <p:spPr>
          <a:xfrm>
            <a:off x="335362" y="1988840"/>
            <a:ext cx="10797196" cy="4032448"/>
          </a:xfrm>
          <a:prstGeom prst="rect">
            <a:avLst/>
          </a:prstGeom>
        </p:spPr>
        <p:txBody>
          <a:bodyPr wrap="square" lIns="0" tIns="0" rIns="0" bIns="0" anchor="t" anchorCtr="0">
            <a:noAutofit/>
          </a:bodyPr>
          <a:lstStyle>
            <a:lvl1pPr marL="287986" indent="-239989">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2133" baseline="0">
                <a:solidFill>
                  <a:schemeClr val="tx1"/>
                </a:solidFill>
                <a:latin typeface="Arial" panose="020B0604020202020204" pitchFamily="34" charset="0"/>
                <a:cs typeface="Arial" panose="020B0604020202020204" pitchFamily="34" charset="0"/>
              </a:defRPr>
            </a:lvl1pPr>
            <a:lvl2pPr marL="479976"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1867">
                <a:solidFill>
                  <a:schemeClr val="tx1"/>
                </a:solidFill>
                <a:latin typeface="Arial" panose="020B0604020202020204" pitchFamily="34" charset="0"/>
                <a:cs typeface="Arial" panose="020B0604020202020204" pitchFamily="34" charset="0"/>
              </a:defRPr>
            </a:lvl2pPr>
            <a:lvl3pPr marL="719965"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tabLst>
                <a:tab pos="1928648" algn="l"/>
              </a:tabLst>
              <a:defRPr sz="1600">
                <a:solidFill>
                  <a:schemeClr val="tx1"/>
                </a:solidFill>
                <a:latin typeface="Arial" panose="020B0604020202020204" pitchFamily="34" charset="0"/>
                <a:cs typeface="Arial" panose="020B0604020202020204" pitchFamily="34" charset="0"/>
              </a:defRPr>
            </a:lvl3pPr>
            <a:lvl4pPr marL="2357236" indent="-465576">
              <a:lnSpc>
                <a:spcPct val="100000"/>
              </a:lnSpc>
              <a:spcBef>
                <a:spcPts val="1333"/>
              </a:spcBef>
              <a:spcAft>
                <a:spcPts val="0"/>
              </a:spcAft>
              <a:buSzPct val="125000"/>
              <a:buFont typeface="Wingdings" charset="2"/>
              <a:buChar char="§"/>
              <a:defRPr sz="1867"/>
            </a:lvl4pPr>
            <a:lvl5pPr marL="2857255" indent="-465576">
              <a:lnSpc>
                <a:spcPct val="100000"/>
              </a:lnSpc>
              <a:spcBef>
                <a:spcPts val="1333"/>
              </a:spcBef>
              <a:spcAft>
                <a:spcPts val="0"/>
              </a:spcAft>
              <a:buSzPct val="125000"/>
              <a:buFont typeface="Wingdings" charset="2"/>
              <a:buChar char="§"/>
              <a:defRPr sz="1600"/>
            </a:lvl5pPr>
            <a:lvl6pPr>
              <a:defRPr sz="1867"/>
            </a:lvl6pPr>
            <a:lvl7pPr>
              <a:defRPr sz="1867"/>
            </a:lvl7pPr>
            <a:lvl8pPr>
              <a:defRPr sz="1867"/>
            </a:lvl8pPr>
            <a:lvl9pPr>
              <a:defRPr sz="1867"/>
            </a:lvl9pPr>
          </a:lstStyle>
          <a:p>
            <a:pPr lvl="0"/>
            <a:r>
              <a:rPr lang="nb-NO"/>
              <a:t>Klikk for å redigere tekststiler i malen</a:t>
            </a:r>
          </a:p>
          <a:p>
            <a:pPr lvl="1"/>
            <a:r>
              <a:rPr lang="nb-NO"/>
              <a:t>Andre nivå</a:t>
            </a:r>
          </a:p>
          <a:p>
            <a:pPr lvl="2"/>
            <a:r>
              <a:rPr lang="nb-NO"/>
              <a:t>Tredje nivå</a:t>
            </a:r>
          </a:p>
        </p:txBody>
      </p:sp>
      <p:sp>
        <p:nvSpPr>
          <p:cNvPr id="6" name="TekstSylinder 5">
            <a:extLst>
              <a:ext uri="{FF2B5EF4-FFF2-40B4-BE49-F238E27FC236}">
                <a16:creationId xmlns:a16="http://schemas.microsoft.com/office/drawing/2014/main" id="{2EACDD6F-B272-C044-BB2B-C2C6D6F7A201}"/>
              </a:ext>
            </a:extLst>
          </p:cNvPr>
          <p:cNvSpPr txBox="1"/>
          <p:nvPr userDrawn="1"/>
        </p:nvSpPr>
        <p:spPr>
          <a:xfrm>
            <a:off x="335360" y="6521918"/>
            <a:ext cx="480053" cy="164212"/>
          </a:xfrm>
          <a:prstGeom prst="rect">
            <a:avLst/>
          </a:prstGeom>
          <a:noFill/>
        </p:spPr>
        <p:txBody>
          <a:bodyPr wrap="square" lIns="0" tIns="0" rIns="0" bIns="0" rtlCol="0">
            <a:spAutoFit/>
          </a:bodyPr>
          <a:lstStyle/>
          <a:p>
            <a:pPr marL="47997" indent="0" algn="l">
              <a:spcBef>
                <a:spcPts val="800"/>
              </a:spcBef>
              <a:buClr>
                <a:schemeClr val="accent2"/>
              </a:buClr>
              <a:buSzPct val="80000"/>
              <a:buNone/>
            </a:pPr>
            <a:r>
              <a:rPr lang="nb-NO" sz="1067">
                <a:solidFill>
                  <a:schemeClr val="accent2"/>
                </a:solidFill>
                <a:latin typeface="Arial" panose="020B0604020202020204" pitchFamily="34" charset="0"/>
                <a:ea typeface="Segoe UI" charset="0"/>
                <a:cs typeface="Arial" panose="020B0604020202020204" pitchFamily="34" charset="0"/>
              </a:rPr>
              <a:t>//</a:t>
            </a:r>
            <a:r>
              <a:rPr lang="nb-NO" sz="1067">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1067">
                <a:solidFill>
                  <a:schemeClr val="tx1">
                    <a:lumMod val="60000"/>
                    <a:lumOff val="40000"/>
                  </a:schemeClr>
                </a:solidFill>
                <a:latin typeface="Arial" panose="020B0604020202020204" pitchFamily="34" charset="0"/>
                <a:ea typeface="Segoe UI" charset="0"/>
                <a:cs typeface="Arial" panose="020B0604020202020204" pitchFamily="34" charset="0"/>
              </a:rPr>
              <a:t>NAV</a:t>
            </a:r>
          </a:p>
        </p:txBody>
      </p:sp>
    </p:spTree>
    <p:extLst>
      <p:ext uri="{BB962C8B-B14F-4D97-AF65-F5344CB8AC3E}">
        <p14:creationId xmlns:p14="http://schemas.microsoft.com/office/powerpoint/2010/main" val="4120731906"/>
      </p:ext>
    </p:extLst>
  </p:cSld>
  <p:clrMapOvr>
    <a:masterClrMapping/>
  </p:clrMapOvr>
  <p:transition spd="med" advClick="0">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ekst 1 x spalt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9FDE4A5-90C2-A144-A728-A1F1BDCDBF8E}"/>
              </a:ext>
            </a:extLst>
          </p:cNvPr>
          <p:cNvSpPr/>
          <p:nvPr userDrawn="1"/>
        </p:nvSpPr>
        <p:spPr bwMode="auto">
          <a:xfrm>
            <a:off x="1" y="0"/>
            <a:ext cx="10565515" cy="6858000"/>
          </a:xfrm>
          <a:custGeom>
            <a:avLst/>
            <a:gdLst>
              <a:gd name="connsiteX0" fmla="*/ 0 w 7924136"/>
              <a:gd name="connsiteY0" fmla="*/ 0 h 5143500"/>
              <a:gd name="connsiteX1" fmla="*/ 6813509 w 7924136"/>
              <a:gd name="connsiteY1" fmla="*/ 0 h 5143500"/>
              <a:gd name="connsiteX2" fmla="*/ 6932276 w 7924136"/>
              <a:gd name="connsiteY2" fmla="*/ 151134 h 5143500"/>
              <a:gd name="connsiteX3" fmla="*/ 7924136 w 7924136"/>
              <a:gd name="connsiteY3" fmla="*/ 3138307 h 5143500"/>
              <a:gd name="connsiteX4" fmla="*/ 7531790 w 7924136"/>
              <a:gd name="connsiteY4" fmla="*/ 5081666 h 5143500"/>
              <a:gd name="connsiteX5" fmla="*/ 7503836 w 7924136"/>
              <a:gd name="connsiteY5" fmla="*/ 5143500 h 5143500"/>
              <a:gd name="connsiteX6" fmla="*/ 0 w 7924136"/>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4136" h="5143500">
                <a:moveTo>
                  <a:pt x="0" y="0"/>
                </a:moveTo>
                <a:lnTo>
                  <a:pt x="6813509" y="0"/>
                </a:lnTo>
                <a:lnTo>
                  <a:pt x="6932276" y="151134"/>
                </a:lnTo>
                <a:cubicBezTo>
                  <a:pt x="7555228" y="984118"/>
                  <a:pt x="7924136" y="2018131"/>
                  <a:pt x="7924136" y="3138307"/>
                </a:cubicBezTo>
                <a:cubicBezTo>
                  <a:pt x="7924136" y="3827646"/>
                  <a:pt x="7784431" y="4484356"/>
                  <a:pt x="7531790" y="5081666"/>
                </a:cubicBezTo>
                <a:lnTo>
                  <a:pt x="7503836" y="5143500"/>
                </a:lnTo>
                <a:lnTo>
                  <a:pt x="0" y="5143500"/>
                </a:lnTo>
                <a:close/>
              </a:path>
            </a:pathLst>
          </a:custGeom>
          <a:solidFill>
            <a:schemeClr val="bg1">
              <a:lumMod val="95000"/>
              <a:alpha val="77000"/>
            </a:schemeClr>
          </a:solidFill>
          <a:ln w="6350" cap="flat" cmpd="sng" algn="ctr">
            <a:noFill/>
            <a:prstDash val="dash"/>
            <a:round/>
            <a:headEnd type="none" w="med" len="med"/>
            <a:tailEnd type="triangle" w="lg" len="med"/>
          </a:ln>
          <a:effectLst/>
        </p:spPr>
        <p:txBody>
          <a:bodyPr wrap="square" rtlCol="0" anchor="ctr">
            <a:noAutofit/>
          </a:bodyPr>
          <a:lstStyle/>
          <a:p>
            <a:pPr algn="ctr"/>
            <a:endParaRPr lang="nb-NO" sz="2400"/>
          </a:p>
        </p:txBody>
      </p:sp>
      <p:sp>
        <p:nvSpPr>
          <p:cNvPr id="8" name="Freeform 7">
            <a:extLst>
              <a:ext uri="{FF2B5EF4-FFF2-40B4-BE49-F238E27FC236}">
                <a16:creationId xmlns:a16="http://schemas.microsoft.com/office/drawing/2014/main" id="{C730E934-3162-BA40-BE38-34224291DA4E}"/>
              </a:ext>
            </a:extLst>
          </p:cNvPr>
          <p:cNvSpPr/>
          <p:nvPr userDrawn="1"/>
        </p:nvSpPr>
        <p:spPr bwMode="auto">
          <a:xfrm>
            <a:off x="7410948" y="3"/>
            <a:ext cx="4781053" cy="6857999"/>
          </a:xfrm>
          <a:custGeom>
            <a:avLst/>
            <a:gdLst>
              <a:gd name="connsiteX0" fmla="*/ 1083873 w 3585790"/>
              <a:gd name="connsiteY0" fmla="*/ 0 h 5143499"/>
              <a:gd name="connsiteX1" fmla="*/ 3585790 w 3585790"/>
              <a:gd name="connsiteY1" fmla="*/ 0 h 5143499"/>
              <a:gd name="connsiteX2" fmla="*/ 3585790 w 3585790"/>
              <a:gd name="connsiteY2" fmla="*/ 5143499 h 5143499"/>
              <a:gd name="connsiteX3" fmla="*/ 691419 w 3585790"/>
              <a:gd name="connsiteY3" fmla="*/ 5143499 h 5143499"/>
              <a:gd name="connsiteX4" fmla="*/ 562486 w 3585790"/>
              <a:gd name="connsiteY4" fmla="*/ 4939676 h 5143499"/>
              <a:gd name="connsiteX5" fmla="*/ 0 w 3585790"/>
              <a:gd name="connsiteY5" fmla="*/ 2826428 h 5143499"/>
              <a:gd name="connsiteX6" fmla="*/ 969475 w 3585790"/>
              <a:gd name="connsiteY6" fmla="*/ 125870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790" h="5143499">
                <a:moveTo>
                  <a:pt x="1083873" y="0"/>
                </a:moveTo>
                <a:lnTo>
                  <a:pt x="3585790" y="0"/>
                </a:lnTo>
                <a:lnTo>
                  <a:pt x="3585790" y="5143499"/>
                </a:lnTo>
                <a:lnTo>
                  <a:pt x="691419" y="5143499"/>
                </a:lnTo>
                <a:lnTo>
                  <a:pt x="562486" y="4939676"/>
                </a:lnTo>
                <a:cubicBezTo>
                  <a:pt x="204651" y="4317371"/>
                  <a:pt x="0" y="3595799"/>
                  <a:pt x="0" y="2826428"/>
                </a:cubicBezTo>
                <a:cubicBezTo>
                  <a:pt x="0" y="1800601"/>
                  <a:pt x="363824" y="859749"/>
                  <a:pt x="969475" y="125870"/>
                </a:cubicBezTo>
                <a:close/>
              </a:path>
            </a:pathLst>
          </a:custGeom>
          <a:solidFill>
            <a:schemeClr val="bg1">
              <a:alpha val="66000"/>
            </a:schemeClr>
          </a:solidFill>
          <a:ln w="6350" cap="flat" cmpd="sng" algn="ctr">
            <a:noFill/>
            <a:prstDash val="dash"/>
            <a:round/>
            <a:headEnd type="none" w="med" len="med"/>
            <a:tailEnd type="triangle" w="lg" len="med"/>
          </a:ln>
          <a:effectLst/>
        </p:spPr>
        <p:txBody>
          <a:bodyPr wrap="square" rtlCol="0" anchor="ctr">
            <a:noAutofit/>
          </a:bodyPr>
          <a:lstStyle/>
          <a:p>
            <a:pPr algn="ctr"/>
            <a:endParaRPr lang="nb-NO" sz="2400"/>
          </a:p>
        </p:txBody>
      </p:sp>
      <p:sp>
        <p:nvSpPr>
          <p:cNvPr id="16" name="Plassholder for bunntekst 18">
            <a:extLst>
              <a:ext uri="{FF2B5EF4-FFF2-40B4-BE49-F238E27FC236}">
                <a16:creationId xmlns:a16="http://schemas.microsoft.com/office/drawing/2014/main" id="{17A0AF85-F9C7-9B4A-8CF0-F6B15A900209}"/>
              </a:ext>
            </a:extLst>
          </p:cNvPr>
          <p:cNvSpPr>
            <a:spLocks noGrp="1"/>
          </p:cNvSpPr>
          <p:nvPr>
            <p:ph type="ftr" sz="quarter" idx="17"/>
          </p:nvPr>
        </p:nvSpPr>
        <p:spPr>
          <a:xfrm>
            <a:off x="1052556" y="6501343"/>
            <a:ext cx="10080000" cy="192020"/>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6" name="TekstSylinder 5">
            <a:extLst>
              <a:ext uri="{FF2B5EF4-FFF2-40B4-BE49-F238E27FC236}">
                <a16:creationId xmlns:a16="http://schemas.microsoft.com/office/drawing/2014/main" id="{2EACDD6F-B272-C044-BB2B-C2C6D6F7A201}"/>
              </a:ext>
            </a:extLst>
          </p:cNvPr>
          <p:cNvSpPr txBox="1"/>
          <p:nvPr userDrawn="1"/>
        </p:nvSpPr>
        <p:spPr>
          <a:xfrm>
            <a:off x="335360" y="6521918"/>
            <a:ext cx="480053" cy="164212"/>
          </a:xfrm>
          <a:prstGeom prst="rect">
            <a:avLst/>
          </a:prstGeom>
          <a:noFill/>
        </p:spPr>
        <p:txBody>
          <a:bodyPr wrap="square" lIns="0" tIns="0" rIns="0" bIns="0" rtlCol="0">
            <a:spAutoFit/>
          </a:bodyPr>
          <a:lstStyle/>
          <a:p>
            <a:pPr marL="47997" indent="0" algn="l">
              <a:spcBef>
                <a:spcPts val="800"/>
              </a:spcBef>
              <a:buClr>
                <a:schemeClr val="accent2"/>
              </a:buClr>
              <a:buSzPct val="80000"/>
              <a:buNone/>
            </a:pPr>
            <a:r>
              <a:rPr lang="nb-NO" sz="1067">
                <a:solidFill>
                  <a:schemeClr val="accent2"/>
                </a:solidFill>
                <a:latin typeface="Arial" panose="020B0604020202020204" pitchFamily="34" charset="0"/>
                <a:ea typeface="Segoe UI" charset="0"/>
                <a:cs typeface="Arial" panose="020B0604020202020204" pitchFamily="34" charset="0"/>
              </a:rPr>
              <a:t>//</a:t>
            </a:r>
            <a:r>
              <a:rPr lang="nb-NO" sz="1067">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1067">
                <a:solidFill>
                  <a:schemeClr val="tx1">
                    <a:lumMod val="60000"/>
                    <a:lumOff val="40000"/>
                  </a:schemeClr>
                </a:solidFill>
                <a:latin typeface="Arial" panose="020B0604020202020204" pitchFamily="34" charset="0"/>
                <a:ea typeface="Segoe UI" charset="0"/>
                <a:cs typeface="Arial" panose="020B0604020202020204" pitchFamily="34" charset="0"/>
              </a:rPr>
              <a:t>NAV</a:t>
            </a:r>
          </a:p>
        </p:txBody>
      </p:sp>
    </p:spTree>
    <p:extLst>
      <p:ext uri="{BB962C8B-B14F-4D97-AF65-F5344CB8AC3E}">
        <p14:creationId xmlns:p14="http://schemas.microsoft.com/office/powerpoint/2010/main" val="3922175170"/>
      </p:ext>
    </p:extLst>
  </p:cSld>
  <p:clrMapOvr>
    <a:masterClrMapping/>
  </p:clrMapOvr>
  <p:transition spd="med" advClick="0">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ekst 1 x spalte">
    <p:spTree>
      <p:nvGrpSpPr>
        <p:cNvPr id="1" name=""/>
        <p:cNvGrpSpPr/>
        <p:nvPr/>
      </p:nvGrpSpPr>
      <p:grpSpPr>
        <a:xfrm>
          <a:off x="0" y="0"/>
          <a:ext cx="0" cy="0"/>
          <a:chOff x="0" y="0"/>
          <a:chExt cx="0" cy="0"/>
        </a:xfrm>
      </p:grpSpPr>
      <p:sp>
        <p:nvSpPr>
          <p:cNvPr id="16" name="Plassholder for bunntekst 18">
            <a:extLst>
              <a:ext uri="{FF2B5EF4-FFF2-40B4-BE49-F238E27FC236}">
                <a16:creationId xmlns:a16="http://schemas.microsoft.com/office/drawing/2014/main" id="{17A0AF85-F9C7-9B4A-8CF0-F6B15A900209}"/>
              </a:ext>
            </a:extLst>
          </p:cNvPr>
          <p:cNvSpPr>
            <a:spLocks noGrp="1"/>
          </p:cNvSpPr>
          <p:nvPr>
            <p:ph type="ftr" sz="quarter" idx="17"/>
          </p:nvPr>
        </p:nvSpPr>
        <p:spPr>
          <a:xfrm>
            <a:off x="1052556" y="6501343"/>
            <a:ext cx="10080000" cy="192020"/>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14" name="Tittel 8">
            <a:extLst>
              <a:ext uri="{FF2B5EF4-FFF2-40B4-BE49-F238E27FC236}">
                <a16:creationId xmlns:a16="http://schemas.microsoft.com/office/drawing/2014/main" id="{C1A4884B-5754-534D-BABC-EAFCADA099A7}"/>
              </a:ext>
            </a:extLst>
          </p:cNvPr>
          <p:cNvSpPr>
            <a:spLocks noGrp="1"/>
          </p:cNvSpPr>
          <p:nvPr>
            <p:ph type="title"/>
          </p:nvPr>
        </p:nvSpPr>
        <p:spPr>
          <a:xfrm>
            <a:off x="335363" y="644692"/>
            <a:ext cx="10797196" cy="960107"/>
          </a:xfrm>
          <a:prstGeom prst="rect">
            <a:avLst/>
          </a:prstGeom>
        </p:spPr>
        <p:txBody>
          <a:bodyPr lIns="36000" tIns="36000" rIns="36000" bIns="36000" anchor="t" anchorCtr="0"/>
          <a:lstStyle>
            <a:lvl1pPr algn="l">
              <a:lnSpc>
                <a:spcPct val="100000"/>
              </a:lnSpc>
              <a:defRPr sz="2400">
                <a:solidFill>
                  <a:schemeClr val="tx1"/>
                </a:solidFill>
                <a:effectLst/>
                <a:latin typeface="Arial" panose="020B0604020202020204" pitchFamily="34" charset="0"/>
                <a:cs typeface="Arial" panose="020B0604020202020204" pitchFamily="34" charset="0"/>
              </a:defRPr>
            </a:lvl1pPr>
          </a:lstStyle>
          <a:p>
            <a:r>
              <a:rPr lang="nb-NO"/>
              <a:t>Klikk for å redigere tittelstil</a:t>
            </a:r>
          </a:p>
        </p:txBody>
      </p:sp>
      <p:sp>
        <p:nvSpPr>
          <p:cNvPr id="5" name="Content Placeholder 2">
            <a:extLst>
              <a:ext uri="{FF2B5EF4-FFF2-40B4-BE49-F238E27FC236}">
                <a16:creationId xmlns:a16="http://schemas.microsoft.com/office/drawing/2014/main" id="{A71278E4-DD44-DF44-B07B-F075C21B4467}"/>
              </a:ext>
            </a:extLst>
          </p:cNvPr>
          <p:cNvSpPr>
            <a:spLocks noGrp="1"/>
          </p:cNvSpPr>
          <p:nvPr>
            <p:ph idx="18" hasCustomPrompt="1"/>
          </p:nvPr>
        </p:nvSpPr>
        <p:spPr>
          <a:xfrm>
            <a:off x="335362" y="1988840"/>
            <a:ext cx="10797196" cy="4032448"/>
          </a:xfrm>
          <a:prstGeom prst="rect">
            <a:avLst/>
          </a:prstGeom>
        </p:spPr>
        <p:txBody>
          <a:bodyPr wrap="square" lIns="0" tIns="0" rIns="0" bIns="0" anchor="t" anchorCtr="0">
            <a:noAutofit/>
          </a:bodyPr>
          <a:lstStyle>
            <a:lvl1pPr marL="287986" indent="-239989">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2133" baseline="0">
                <a:solidFill>
                  <a:schemeClr val="tx1"/>
                </a:solidFill>
                <a:latin typeface="Arial" panose="020B0604020202020204" pitchFamily="34" charset="0"/>
                <a:cs typeface="Arial" panose="020B0604020202020204" pitchFamily="34" charset="0"/>
              </a:defRPr>
            </a:lvl1pPr>
            <a:lvl2pPr marL="479976"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1867">
                <a:solidFill>
                  <a:schemeClr val="tx1"/>
                </a:solidFill>
                <a:latin typeface="Arial" panose="020B0604020202020204" pitchFamily="34" charset="0"/>
                <a:cs typeface="Arial" panose="020B0604020202020204" pitchFamily="34" charset="0"/>
              </a:defRPr>
            </a:lvl2pPr>
            <a:lvl3pPr marL="719965"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tabLst>
                <a:tab pos="1928648" algn="l"/>
              </a:tabLst>
              <a:defRPr sz="1600">
                <a:solidFill>
                  <a:schemeClr val="tx1"/>
                </a:solidFill>
                <a:latin typeface="Arial" panose="020B0604020202020204" pitchFamily="34" charset="0"/>
                <a:cs typeface="Arial" panose="020B0604020202020204" pitchFamily="34" charset="0"/>
              </a:defRPr>
            </a:lvl3pPr>
            <a:lvl4pPr marL="2357236" indent="-465576">
              <a:lnSpc>
                <a:spcPct val="100000"/>
              </a:lnSpc>
              <a:spcBef>
                <a:spcPts val="1333"/>
              </a:spcBef>
              <a:spcAft>
                <a:spcPts val="0"/>
              </a:spcAft>
              <a:buSzPct val="125000"/>
              <a:buFont typeface="Wingdings" charset="2"/>
              <a:buChar char="§"/>
              <a:defRPr sz="1867"/>
            </a:lvl4pPr>
            <a:lvl5pPr marL="2857255" indent="-465576">
              <a:lnSpc>
                <a:spcPct val="100000"/>
              </a:lnSpc>
              <a:spcBef>
                <a:spcPts val="1333"/>
              </a:spcBef>
              <a:spcAft>
                <a:spcPts val="0"/>
              </a:spcAft>
              <a:buSzPct val="125000"/>
              <a:buFont typeface="Wingdings" charset="2"/>
              <a:buChar char="§"/>
              <a:defRPr sz="1600"/>
            </a:lvl5pPr>
            <a:lvl6pPr>
              <a:defRPr sz="1867"/>
            </a:lvl6pPr>
            <a:lvl7pPr>
              <a:defRPr sz="1867"/>
            </a:lvl7pPr>
            <a:lvl8pPr>
              <a:defRPr sz="1867"/>
            </a:lvl8pPr>
            <a:lvl9pPr>
              <a:defRPr sz="1867"/>
            </a:lvl9pPr>
          </a:lstStyle>
          <a:p>
            <a:pPr lvl="0"/>
            <a:r>
              <a:rPr lang="nb-NO"/>
              <a:t>Klikk for å redigere tekststiler i malen</a:t>
            </a:r>
          </a:p>
          <a:p>
            <a:pPr lvl="1"/>
            <a:r>
              <a:rPr lang="nb-NO"/>
              <a:t>Andre nivå</a:t>
            </a:r>
          </a:p>
          <a:p>
            <a:pPr lvl="2"/>
            <a:r>
              <a:rPr lang="nb-NO"/>
              <a:t>Tredje nivå</a:t>
            </a:r>
          </a:p>
        </p:txBody>
      </p:sp>
      <p:sp>
        <p:nvSpPr>
          <p:cNvPr id="6" name="TekstSylinder 5">
            <a:extLst>
              <a:ext uri="{FF2B5EF4-FFF2-40B4-BE49-F238E27FC236}">
                <a16:creationId xmlns:a16="http://schemas.microsoft.com/office/drawing/2014/main" id="{2EACDD6F-B272-C044-BB2B-C2C6D6F7A201}"/>
              </a:ext>
            </a:extLst>
          </p:cNvPr>
          <p:cNvSpPr txBox="1"/>
          <p:nvPr userDrawn="1"/>
        </p:nvSpPr>
        <p:spPr>
          <a:xfrm>
            <a:off x="335360" y="6521918"/>
            <a:ext cx="480053" cy="164212"/>
          </a:xfrm>
          <a:prstGeom prst="rect">
            <a:avLst/>
          </a:prstGeom>
          <a:noFill/>
        </p:spPr>
        <p:txBody>
          <a:bodyPr wrap="square" lIns="0" tIns="0" rIns="0" bIns="0" rtlCol="0">
            <a:spAutoFit/>
          </a:bodyPr>
          <a:lstStyle/>
          <a:p>
            <a:pPr marL="47997" indent="0" algn="l">
              <a:spcBef>
                <a:spcPts val="800"/>
              </a:spcBef>
              <a:buClr>
                <a:schemeClr val="accent2"/>
              </a:buClr>
              <a:buSzPct val="80000"/>
              <a:buNone/>
            </a:pPr>
            <a:r>
              <a:rPr lang="nb-NO" sz="1067">
                <a:solidFill>
                  <a:schemeClr val="accent2"/>
                </a:solidFill>
                <a:latin typeface="Arial" panose="020B0604020202020204" pitchFamily="34" charset="0"/>
                <a:ea typeface="Segoe UI" charset="0"/>
                <a:cs typeface="Arial" panose="020B0604020202020204" pitchFamily="34" charset="0"/>
              </a:rPr>
              <a:t>//</a:t>
            </a:r>
            <a:r>
              <a:rPr lang="nb-NO" sz="1067">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1067">
                <a:solidFill>
                  <a:schemeClr val="tx1">
                    <a:lumMod val="60000"/>
                    <a:lumOff val="40000"/>
                  </a:schemeClr>
                </a:solidFill>
                <a:latin typeface="Arial" panose="020B0604020202020204" pitchFamily="34" charset="0"/>
                <a:ea typeface="Segoe UI" charset="0"/>
                <a:cs typeface="Arial" panose="020B0604020202020204" pitchFamily="34" charset="0"/>
              </a:rPr>
              <a:t>NAV</a:t>
            </a:r>
          </a:p>
        </p:txBody>
      </p:sp>
    </p:spTree>
    <p:extLst>
      <p:ext uri="{BB962C8B-B14F-4D97-AF65-F5344CB8AC3E}">
        <p14:creationId xmlns:p14="http://schemas.microsoft.com/office/powerpoint/2010/main" val="4122869335"/>
      </p:ext>
    </p:extLst>
  </p:cSld>
  <p:clrMapOvr>
    <a:masterClrMapping/>
  </p:clrMapOvr>
  <p:transition spd="med" advClick="0">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ekst 1 x spalt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9FDE4A5-90C2-A144-A728-A1F1BDCDBF8E}"/>
              </a:ext>
            </a:extLst>
          </p:cNvPr>
          <p:cNvSpPr/>
          <p:nvPr userDrawn="1"/>
        </p:nvSpPr>
        <p:spPr bwMode="auto">
          <a:xfrm>
            <a:off x="1" y="0"/>
            <a:ext cx="10565515" cy="6858000"/>
          </a:xfrm>
          <a:custGeom>
            <a:avLst/>
            <a:gdLst>
              <a:gd name="connsiteX0" fmla="*/ 0 w 7924136"/>
              <a:gd name="connsiteY0" fmla="*/ 0 h 5143500"/>
              <a:gd name="connsiteX1" fmla="*/ 6813509 w 7924136"/>
              <a:gd name="connsiteY1" fmla="*/ 0 h 5143500"/>
              <a:gd name="connsiteX2" fmla="*/ 6932276 w 7924136"/>
              <a:gd name="connsiteY2" fmla="*/ 151134 h 5143500"/>
              <a:gd name="connsiteX3" fmla="*/ 7924136 w 7924136"/>
              <a:gd name="connsiteY3" fmla="*/ 3138307 h 5143500"/>
              <a:gd name="connsiteX4" fmla="*/ 7531790 w 7924136"/>
              <a:gd name="connsiteY4" fmla="*/ 5081666 h 5143500"/>
              <a:gd name="connsiteX5" fmla="*/ 7503836 w 7924136"/>
              <a:gd name="connsiteY5" fmla="*/ 5143500 h 5143500"/>
              <a:gd name="connsiteX6" fmla="*/ 0 w 7924136"/>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4136" h="5143500">
                <a:moveTo>
                  <a:pt x="0" y="0"/>
                </a:moveTo>
                <a:lnTo>
                  <a:pt x="6813509" y="0"/>
                </a:lnTo>
                <a:lnTo>
                  <a:pt x="6932276" y="151134"/>
                </a:lnTo>
                <a:cubicBezTo>
                  <a:pt x="7555228" y="984118"/>
                  <a:pt x="7924136" y="2018131"/>
                  <a:pt x="7924136" y="3138307"/>
                </a:cubicBezTo>
                <a:cubicBezTo>
                  <a:pt x="7924136" y="3827646"/>
                  <a:pt x="7784431" y="4484356"/>
                  <a:pt x="7531790" y="5081666"/>
                </a:cubicBezTo>
                <a:lnTo>
                  <a:pt x="7503836" y="5143500"/>
                </a:lnTo>
                <a:lnTo>
                  <a:pt x="0" y="5143500"/>
                </a:lnTo>
                <a:close/>
              </a:path>
            </a:pathLst>
          </a:custGeom>
          <a:solidFill>
            <a:srgbClr val="C2EAF7">
              <a:alpha val="77000"/>
            </a:srgbClr>
          </a:solidFill>
          <a:ln w="6350" cap="flat" cmpd="sng" algn="ctr">
            <a:noFill/>
            <a:prstDash val="dash"/>
            <a:round/>
            <a:headEnd type="none" w="med" len="med"/>
            <a:tailEnd type="triangle" w="lg" len="med"/>
          </a:ln>
          <a:effectLst/>
        </p:spPr>
        <p:txBody>
          <a:bodyPr wrap="square" rtlCol="0" anchor="ctr">
            <a:noAutofit/>
          </a:bodyPr>
          <a:lstStyle/>
          <a:p>
            <a:pPr algn="ctr"/>
            <a:endParaRPr lang="nb-NO" sz="2400"/>
          </a:p>
        </p:txBody>
      </p:sp>
      <p:sp>
        <p:nvSpPr>
          <p:cNvPr id="8" name="Freeform 7">
            <a:extLst>
              <a:ext uri="{FF2B5EF4-FFF2-40B4-BE49-F238E27FC236}">
                <a16:creationId xmlns:a16="http://schemas.microsoft.com/office/drawing/2014/main" id="{C730E934-3162-BA40-BE38-34224291DA4E}"/>
              </a:ext>
            </a:extLst>
          </p:cNvPr>
          <p:cNvSpPr/>
          <p:nvPr userDrawn="1"/>
        </p:nvSpPr>
        <p:spPr bwMode="auto">
          <a:xfrm>
            <a:off x="7410948" y="3"/>
            <a:ext cx="4781053" cy="6857999"/>
          </a:xfrm>
          <a:custGeom>
            <a:avLst/>
            <a:gdLst>
              <a:gd name="connsiteX0" fmla="*/ 1083873 w 3585790"/>
              <a:gd name="connsiteY0" fmla="*/ 0 h 5143499"/>
              <a:gd name="connsiteX1" fmla="*/ 3585790 w 3585790"/>
              <a:gd name="connsiteY1" fmla="*/ 0 h 5143499"/>
              <a:gd name="connsiteX2" fmla="*/ 3585790 w 3585790"/>
              <a:gd name="connsiteY2" fmla="*/ 5143499 h 5143499"/>
              <a:gd name="connsiteX3" fmla="*/ 691419 w 3585790"/>
              <a:gd name="connsiteY3" fmla="*/ 5143499 h 5143499"/>
              <a:gd name="connsiteX4" fmla="*/ 562486 w 3585790"/>
              <a:gd name="connsiteY4" fmla="*/ 4939676 h 5143499"/>
              <a:gd name="connsiteX5" fmla="*/ 0 w 3585790"/>
              <a:gd name="connsiteY5" fmla="*/ 2826428 h 5143499"/>
              <a:gd name="connsiteX6" fmla="*/ 969475 w 3585790"/>
              <a:gd name="connsiteY6" fmla="*/ 125870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790" h="5143499">
                <a:moveTo>
                  <a:pt x="1083873" y="0"/>
                </a:moveTo>
                <a:lnTo>
                  <a:pt x="3585790" y="0"/>
                </a:lnTo>
                <a:lnTo>
                  <a:pt x="3585790" y="5143499"/>
                </a:lnTo>
                <a:lnTo>
                  <a:pt x="691419" y="5143499"/>
                </a:lnTo>
                <a:lnTo>
                  <a:pt x="562486" y="4939676"/>
                </a:lnTo>
                <a:cubicBezTo>
                  <a:pt x="204651" y="4317371"/>
                  <a:pt x="0" y="3595799"/>
                  <a:pt x="0" y="2826428"/>
                </a:cubicBezTo>
                <a:cubicBezTo>
                  <a:pt x="0" y="1800601"/>
                  <a:pt x="363824" y="859749"/>
                  <a:pt x="969475" y="125870"/>
                </a:cubicBezTo>
                <a:close/>
              </a:path>
            </a:pathLst>
          </a:custGeom>
          <a:solidFill>
            <a:srgbClr val="F2BDB3">
              <a:alpha val="66000"/>
            </a:srgbClr>
          </a:solidFill>
          <a:ln w="6350" cap="flat" cmpd="sng" algn="ctr">
            <a:noFill/>
            <a:prstDash val="dash"/>
            <a:round/>
            <a:headEnd type="none" w="med" len="med"/>
            <a:tailEnd type="triangle" w="lg" len="med"/>
          </a:ln>
          <a:effectLst/>
        </p:spPr>
        <p:txBody>
          <a:bodyPr wrap="square" rtlCol="0" anchor="ctr">
            <a:noAutofit/>
          </a:bodyPr>
          <a:lstStyle/>
          <a:p>
            <a:pPr algn="ctr"/>
            <a:endParaRPr lang="nb-NO" sz="2400"/>
          </a:p>
        </p:txBody>
      </p:sp>
      <p:sp>
        <p:nvSpPr>
          <p:cNvPr id="16" name="Plassholder for bunntekst 18">
            <a:extLst>
              <a:ext uri="{FF2B5EF4-FFF2-40B4-BE49-F238E27FC236}">
                <a16:creationId xmlns:a16="http://schemas.microsoft.com/office/drawing/2014/main" id="{17A0AF85-F9C7-9B4A-8CF0-F6B15A900209}"/>
              </a:ext>
            </a:extLst>
          </p:cNvPr>
          <p:cNvSpPr>
            <a:spLocks noGrp="1"/>
          </p:cNvSpPr>
          <p:nvPr>
            <p:ph type="ftr" sz="quarter" idx="17"/>
          </p:nvPr>
        </p:nvSpPr>
        <p:spPr>
          <a:xfrm>
            <a:off x="1052556" y="6501343"/>
            <a:ext cx="10080000" cy="192020"/>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14" name="Tittel 8">
            <a:extLst>
              <a:ext uri="{FF2B5EF4-FFF2-40B4-BE49-F238E27FC236}">
                <a16:creationId xmlns:a16="http://schemas.microsoft.com/office/drawing/2014/main" id="{C1A4884B-5754-534D-BABC-EAFCADA099A7}"/>
              </a:ext>
            </a:extLst>
          </p:cNvPr>
          <p:cNvSpPr>
            <a:spLocks noGrp="1"/>
          </p:cNvSpPr>
          <p:nvPr>
            <p:ph type="title" hasCustomPrompt="1"/>
          </p:nvPr>
        </p:nvSpPr>
        <p:spPr>
          <a:xfrm>
            <a:off x="3920067" y="2948948"/>
            <a:ext cx="3276600" cy="960107"/>
          </a:xfrm>
          <a:prstGeom prst="rect">
            <a:avLst/>
          </a:prstGeom>
        </p:spPr>
        <p:txBody>
          <a:bodyPr lIns="36000" tIns="36000" rIns="36000" bIns="36000" anchor="ctr" anchorCtr="0"/>
          <a:lstStyle>
            <a:lvl1pPr algn="ctr">
              <a:lnSpc>
                <a:spcPct val="100000"/>
              </a:lnSpc>
              <a:defRPr sz="2133" b="1" spc="400">
                <a:solidFill>
                  <a:schemeClr val="bg2"/>
                </a:solidFill>
                <a:effectLst/>
                <a:latin typeface="Arial" panose="020B0604020202020204" pitchFamily="34" charset="0"/>
                <a:cs typeface="Arial" panose="020B0604020202020204" pitchFamily="34" charset="0"/>
              </a:defRPr>
            </a:lvl1pPr>
          </a:lstStyle>
          <a:p>
            <a:r>
              <a:rPr lang="nb-NO"/>
              <a:t>KLIKK FOR Å REDIGERE TITTELSTIL</a:t>
            </a:r>
          </a:p>
        </p:txBody>
      </p:sp>
      <p:sp>
        <p:nvSpPr>
          <p:cNvPr id="6" name="TekstSylinder 5">
            <a:extLst>
              <a:ext uri="{FF2B5EF4-FFF2-40B4-BE49-F238E27FC236}">
                <a16:creationId xmlns:a16="http://schemas.microsoft.com/office/drawing/2014/main" id="{2EACDD6F-B272-C044-BB2B-C2C6D6F7A201}"/>
              </a:ext>
            </a:extLst>
          </p:cNvPr>
          <p:cNvSpPr txBox="1"/>
          <p:nvPr userDrawn="1"/>
        </p:nvSpPr>
        <p:spPr>
          <a:xfrm>
            <a:off x="335360" y="6521918"/>
            <a:ext cx="480053" cy="164212"/>
          </a:xfrm>
          <a:prstGeom prst="rect">
            <a:avLst/>
          </a:prstGeom>
          <a:noFill/>
        </p:spPr>
        <p:txBody>
          <a:bodyPr wrap="square" lIns="0" tIns="0" rIns="0" bIns="0" rtlCol="0">
            <a:spAutoFit/>
          </a:bodyPr>
          <a:lstStyle/>
          <a:p>
            <a:pPr marL="47997" indent="0" algn="l">
              <a:spcBef>
                <a:spcPts val="800"/>
              </a:spcBef>
              <a:buClr>
                <a:schemeClr val="accent2"/>
              </a:buClr>
              <a:buSzPct val="80000"/>
              <a:buNone/>
            </a:pPr>
            <a:r>
              <a:rPr lang="nb-NO" sz="1067">
                <a:solidFill>
                  <a:schemeClr val="accent2"/>
                </a:solidFill>
                <a:latin typeface="Arial" panose="020B0604020202020204" pitchFamily="34" charset="0"/>
                <a:ea typeface="Segoe UI" charset="0"/>
                <a:cs typeface="Arial" panose="020B0604020202020204" pitchFamily="34" charset="0"/>
              </a:rPr>
              <a:t>//</a:t>
            </a:r>
            <a:r>
              <a:rPr lang="nb-NO" sz="1067">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1067">
                <a:solidFill>
                  <a:schemeClr val="tx1">
                    <a:lumMod val="60000"/>
                    <a:lumOff val="40000"/>
                  </a:schemeClr>
                </a:solidFill>
                <a:latin typeface="Arial" panose="020B0604020202020204" pitchFamily="34" charset="0"/>
                <a:ea typeface="Segoe UI" charset="0"/>
                <a:cs typeface="Arial" panose="020B0604020202020204" pitchFamily="34" charset="0"/>
              </a:rPr>
              <a:t>NAV</a:t>
            </a:r>
          </a:p>
        </p:txBody>
      </p:sp>
    </p:spTree>
    <p:extLst>
      <p:ext uri="{BB962C8B-B14F-4D97-AF65-F5344CB8AC3E}">
        <p14:creationId xmlns:p14="http://schemas.microsoft.com/office/powerpoint/2010/main" val="883653802"/>
      </p:ext>
    </p:extLst>
  </p:cSld>
  <p:clrMapOvr>
    <a:masterClrMapping/>
  </p:clrMapOvr>
  <p:transition spd="med" advClick="0">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kst 2 x spalter">
    <p:spTree>
      <p:nvGrpSpPr>
        <p:cNvPr id="1" name=""/>
        <p:cNvGrpSpPr/>
        <p:nvPr/>
      </p:nvGrpSpPr>
      <p:grpSpPr>
        <a:xfrm>
          <a:off x="0" y="0"/>
          <a:ext cx="0" cy="0"/>
          <a:chOff x="0" y="0"/>
          <a:chExt cx="0" cy="0"/>
        </a:xfrm>
      </p:grpSpPr>
      <p:sp>
        <p:nvSpPr>
          <p:cNvPr id="16" name="Plassholder for bunntekst 18">
            <a:extLst>
              <a:ext uri="{FF2B5EF4-FFF2-40B4-BE49-F238E27FC236}">
                <a16:creationId xmlns:a16="http://schemas.microsoft.com/office/drawing/2014/main" id="{17A0AF85-F9C7-9B4A-8CF0-F6B15A900209}"/>
              </a:ext>
            </a:extLst>
          </p:cNvPr>
          <p:cNvSpPr>
            <a:spLocks noGrp="1"/>
          </p:cNvSpPr>
          <p:nvPr>
            <p:ph type="ftr" sz="quarter" idx="17"/>
          </p:nvPr>
        </p:nvSpPr>
        <p:spPr>
          <a:xfrm>
            <a:off x="1052556" y="6501343"/>
            <a:ext cx="10080000" cy="192020"/>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14" name="Tittel 8">
            <a:extLst>
              <a:ext uri="{FF2B5EF4-FFF2-40B4-BE49-F238E27FC236}">
                <a16:creationId xmlns:a16="http://schemas.microsoft.com/office/drawing/2014/main" id="{C1A4884B-5754-534D-BABC-EAFCADA099A7}"/>
              </a:ext>
            </a:extLst>
          </p:cNvPr>
          <p:cNvSpPr>
            <a:spLocks noGrp="1"/>
          </p:cNvSpPr>
          <p:nvPr>
            <p:ph type="title"/>
          </p:nvPr>
        </p:nvSpPr>
        <p:spPr>
          <a:xfrm>
            <a:off x="335360" y="644692"/>
            <a:ext cx="10797197" cy="960107"/>
          </a:xfrm>
          <a:prstGeom prst="rect">
            <a:avLst/>
          </a:prstGeom>
        </p:spPr>
        <p:txBody>
          <a:bodyPr lIns="36000" tIns="36000" rIns="36000" bIns="36000" anchor="t" anchorCtr="0"/>
          <a:lstStyle>
            <a:lvl1pPr algn="l">
              <a:lnSpc>
                <a:spcPct val="100000"/>
              </a:lnSpc>
              <a:defRPr sz="2400">
                <a:solidFill>
                  <a:schemeClr val="tx1"/>
                </a:solidFill>
                <a:effectLst/>
                <a:latin typeface="Arial" panose="020B0604020202020204" pitchFamily="34" charset="0"/>
                <a:cs typeface="Arial" panose="020B0604020202020204" pitchFamily="34" charset="0"/>
              </a:defRPr>
            </a:lvl1pPr>
          </a:lstStyle>
          <a:p>
            <a:r>
              <a:rPr lang="nb-NO"/>
              <a:t>Klikk for å redigere tittelstil</a:t>
            </a:r>
          </a:p>
        </p:txBody>
      </p:sp>
      <p:sp>
        <p:nvSpPr>
          <p:cNvPr id="8" name="Content Placeholder 2">
            <a:extLst>
              <a:ext uri="{FF2B5EF4-FFF2-40B4-BE49-F238E27FC236}">
                <a16:creationId xmlns:a16="http://schemas.microsoft.com/office/drawing/2014/main" id="{100C1359-F24C-DF44-81FC-74F8E394F332}"/>
              </a:ext>
            </a:extLst>
          </p:cNvPr>
          <p:cNvSpPr>
            <a:spLocks noGrp="1"/>
          </p:cNvSpPr>
          <p:nvPr>
            <p:ph idx="1" hasCustomPrompt="1"/>
          </p:nvPr>
        </p:nvSpPr>
        <p:spPr>
          <a:xfrm>
            <a:off x="335361" y="1988840"/>
            <a:ext cx="5568619" cy="4032448"/>
          </a:xfrm>
          <a:prstGeom prst="rect">
            <a:avLst/>
          </a:prstGeom>
        </p:spPr>
        <p:txBody>
          <a:bodyPr wrap="square" lIns="0" tIns="0" rIns="0" bIns="0" anchor="t" anchorCtr="0">
            <a:noAutofit/>
          </a:bodyPr>
          <a:lstStyle>
            <a:lvl1pPr marL="287986" indent="-239989">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2133" baseline="0">
                <a:solidFill>
                  <a:schemeClr val="tx1"/>
                </a:solidFill>
                <a:latin typeface="Arial" panose="020B0604020202020204" pitchFamily="34" charset="0"/>
                <a:cs typeface="Arial" panose="020B0604020202020204" pitchFamily="34" charset="0"/>
              </a:defRPr>
            </a:lvl1pPr>
            <a:lvl2pPr marL="479976"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1867">
                <a:solidFill>
                  <a:schemeClr val="tx1"/>
                </a:solidFill>
                <a:latin typeface="Arial" panose="020B0604020202020204" pitchFamily="34" charset="0"/>
                <a:cs typeface="Arial" panose="020B0604020202020204" pitchFamily="34" charset="0"/>
              </a:defRPr>
            </a:lvl2pPr>
            <a:lvl3pPr marL="719965"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tabLst>
                <a:tab pos="1928648" algn="l"/>
              </a:tabLst>
              <a:defRPr sz="1600">
                <a:solidFill>
                  <a:schemeClr val="tx1"/>
                </a:solidFill>
                <a:latin typeface="Arial" panose="020B0604020202020204" pitchFamily="34" charset="0"/>
                <a:cs typeface="Arial" panose="020B0604020202020204" pitchFamily="34" charset="0"/>
              </a:defRPr>
            </a:lvl3pPr>
            <a:lvl4pPr marL="2357236" indent="-465576">
              <a:lnSpc>
                <a:spcPct val="100000"/>
              </a:lnSpc>
              <a:spcBef>
                <a:spcPts val="1333"/>
              </a:spcBef>
              <a:spcAft>
                <a:spcPts val="0"/>
              </a:spcAft>
              <a:buSzPct val="125000"/>
              <a:buFont typeface="Wingdings" charset="2"/>
              <a:buChar char="§"/>
              <a:defRPr sz="1867"/>
            </a:lvl4pPr>
            <a:lvl5pPr marL="2857255" indent="-465576">
              <a:lnSpc>
                <a:spcPct val="100000"/>
              </a:lnSpc>
              <a:spcBef>
                <a:spcPts val="1333"/>
              </a:spcBef>
              <a:spcAft>
                <a:spcPts val="0"/>
              </a:spcAft>
              <a:buSzPct val="125000"/>
              <a:buFont typeface="Wingdings" charset="2"/>
              <a:buChar char="§"/>
              <a:defRPr sz="1600"/>
            </a:lvl5pPr>
            <a:lvl6pPr>
              <a:defRPr sz="1867"/>
            </a:lvl6pPr>
            <a:lvl7pPr>
              <a:defRPr sz="1867"/>
            </a:lvl7pPr>
            <a:lvl8pPr>
              <a:defRPr sz="1867"/>
            </a:lvl8pPr>
            <a:lvl9pPr>
              <a:defRPr sz="1867"/>
            </a:lvl9pPr>
          </a:lstStyle>
          <a:p>
            <a:pPr lvl="0"/>
            <a:r>
              <a:rPr lang="nb-NO"/>
              <a:t>Klikk for å redigere tekststiler i malen</a:t>
            </a:r>
          </a:p>
          <a:p>
            <a:pPr lvl="1"/>
            <a:r>
              <a:rPr lang="nb-NO"/>
              <a:t>Andre nivå</a:t>
            </a:r>
          </a:p>
          <a:p>
            <a:pPr lvl="2"/>
            <a:r>
              <a:rPr lang="nb-NO"/>
              <a:t>Tredje nivå</a:t>
            </a:r>
          </a:p>
        </p:txBody>
      </p:sp>
      <p:sp>
        <p:nvSpPr>
          <p:cNvPr id="9" name="Content Placeholder 2">
            <a:extLst>
              <a:ext uri="{FF2B5EF4-FFF2-40B4-BE49-F238E27FC236}">
                <a16:creationId xmlns:a16="http://schemas.microsoft.com/office/drawing/2014/main" id="{64DC1BEF-E4AB-534D-A7E0-29C0166E5DA6}"/>
              </a:ext>
            </a:extLst>
          </p:cNvPr>
          <p:cNvSpPr>
            <a:spLocks noGrp="1"/>
          </p:cNvSpPr>
          <p:nvPr>
            <p:ph idx="18" hasCustomPrompt="1"/>
          </p:nvPr>
        </p:nvSpPr>
        <p:spPr>
          <a:xfrm>
            <a:off x="6280839" y="1988840"/>
            <a:ext cx="4851423" cy="4032448"/>
          </a:xfrm>
          <a:prstGeom prst="rect">
            <a:avLst/>
          </a:prstGeom>
        </p:spPr>
        <p:txBody>
          <a:bodyPr wrap="square" lIns="0" tIns="0" rIns="0" bIns="0" anchor="t" anchorCtr="0">
            <a:noAutofit/>
          </a:bodyPr>
          <a:lstStyle>
            <a:lvl1pPr marL="287986" indent="-239989">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2133" baseline="0">
                <a:solidFill>
                  <a:schemeClr val="tx1"/>
                </a:solidFill>
                <a:latin typeface="Arial" panose="020B0604020202020204" pitchFamily="34" charset="0"/>
                <a:cs typeface="Arial" panose="020B0604020202020204" pitchFamily="34" charset="0"/>
              </a:defRPr>
            </a:lvl1pPr>
            <a:lvl2pPr marL="479976"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1867">
                <a:solidFill>
                  <a:schemeClr val="tx1"/>
                </a:solidFill>
                <a:latin typeface="Arial" panose="020B0604020202020204" pitchFamily="34" charset="0"/>
                <a:cs typeface="Arial" panose="020B0604020202020204" pitchFamily="34" charset="0"/>
              </a:defRPr>
            </a:lvl2pPr>
            <a:lvl3pPr marL="719965"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tabLst>
                <a:tab pos="1928648" algn="l"/>
              </a:tabLst>
              <a:defRPr sz="1600">
                <a:solidFill>
                  <a:schemeClr val="tx1"/>
                </a:solidFill>
                <a:latin typeface="Arial" panose="020B0604020202020204" pitchFamily="34" charset="0"/>
                <a:cs typeface="Arial" panose="020B0604020202020204" pitchFamily="34" charset="0"/>
              </a:defRPr>
            </a:lvl3pPr>
            <a:lvl4pPr marL="2357236" indent="-465576">
              <a:lnSpc>
                <a:spcPct val="100000"/>
              </a:lnSpc>
              <a:spcBef>
                <a:spcPts val="1333"/>
              </a:spcBef>
              <a:spcAft>
                <a:spcPts val="0"/>
              </a:spcAft>
              <a:buSzPct val="125000"/>
              <a:buFont typeface="Wingdings" charset="2"/>
              <a:buChar char="§"/>
              <a:defRPr sz="1867"/>
            </a:lvl4pPr>
            <a:lvl5pPr marL="2857255" indent="-465576">
              <a:lnSpc>
                <a:spcPct val="100000"/>
              </a:lnSpc>
              <a:spcBef>
                <a:spcPts val="1333"/>
              </a:spcBef>
              <a:spcAft>
                <a:spcPts val="0"/>
              </a:spcAft>
              <a:buSzPct val="125000"/>
              <a:buFont typeface="Wingdings" charset="2"/>
              <a:buChar char="§"/>
              <a:defRPr sz="1600"/>
            </a:lvl5pPr>
            <a:lvl6pPr>
              <a:defRPr sz="1867"/>
            </a:lvl6pPr>
            <a:lvl7pPr>
              <a:defRPr sz="1867"/>
            </a:lvl7pPr>
            <a:lvl8pPr>
              <a:defRPr sz="1867"/>
            </a:lvl8pPr>
            <a:lvl9pPr>
              <a:defRPr sz="1867"/>
            </a:lvl9pPr>
          </a:lstStyle>
          <a:p>
            <a:pPr lvl="0"/>
            <a:r>
              <a:rPr lang="nb-NO"/>
              <a:t>Klikk for å redigere tekststiler i malen</a:t>
            </a:r>
          </a:p>
          <a:p>
            <a:pPr lvl="1"/>
            <a:r>
              <a:rPr lang="nb-NO"/>
              <a:t>Andre nivå</a:t>
            </a:r>
          </a:p>
          <a:p>
            <a:pPr lvl="2"/>
            <a:r>
              <a:rPr lang="nb-NO"/>
              <a:t>Tredje nivå</a:t>
            </a:r>
          </a:p>
        </p:txBody>
      </p:sp>
      <p:sp>
        <p:nvSpPr>
          <p:cNvPr id="10" name="TekstSylinder 9">
            <a:extLst>
              <a:ext uri="{FF2B5EF4-FFF2-40B4-BE49-F238E27FC236}">
                <a16:creationId xmlns:a16="http://schemas.microsoft.com/office/drawing/2014/main" id="{2FDF392D-3EA8-AC4D-9747-9A1B50C93007}"/>
              </a:ext>
            </a:extLst>
          </p:cNvPr>
          <p:cNvSpPr txBox="1"/>
          <p:nvPr userDrawn="1"/>
        </p:nvSpPr>
        <p:spPr>
          <a:xfrm>
            <a:off x="335360" y="6521918"/>
            <a:ext cx="480053" cy="164212"/>
          </a:xfrm>
          <a:prstGeom prst="rect">
            <a:avLst/>
          </a:prstGeom>
          <a:noFill/>
        </p:spPr>
        <p:txBody>
          <a:bodyPr wrap="square" lIns="0" tIns="0" rIns="0" bIns="0" rtlCol="0">
            <a:spAutoFit/>
          </a:bodyPr>
          <a:lstStyle/>
          <a:p>
            <a:pPr marL="47997" indent="0" algn="l">
              <a:spcBef>
                <a:spcPts val="800"/>
              </a:spcBef>
              <a:buClr>
                <a:schemeClr val="accent2"/>
              </a:buClr>
              <a:buSzPct val="80000"/>
              <a:buNone/>
            </a:pPr>
            <a:r>
              <a:rPr lang="nb-NO" sz="1067">
                <a:solidFill>
                  <a:schemeClr val="accent2"/>
                </a:solidFill>
                <a:latin typeface="Arial" panose="020B0604020202020204" pitchFamily="34" charset="0"/>
                <a:ea typeface="Segoe UI" charset="0"/>
                <a:cs typeface="Arial" panose="020B0604020202020204" pitchFamily="34" charset="0"/>
              </a:rPr>
              <a:t>//</a:t>
            </a:r>
            <a:r>
              <a:rPr lang="nb-NO" sz="1067">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1067">
                <a:solidFill>
                  <a:schemeClr val="tx1">
                    <a:lumMod val="60000"/>
                    <a:lumOff val="40000"/>
                  </a:schemeClr>
                </a:solidFill>
                <a:latin typeface="Arial" panose="020B0604020202020204" pitchFamily="34" charset="0"/>
                <a:ea typeface="Segoe UI" charset="0"/>
                <a:cs typeface="Arial" panose="020B0604020202020204" pitchFamily="34" charset="0"/>
              </a:rPr>
              <a:t>NAV</a:t>
            </a:r>
          </a:p>
        </p:txBody>
      </p:sp>
    </p:spTree>
    <p:extLst>
      <p:ext uri="{BB962C8B-B14F-4D97-AF65-F5344CB8AC3E}">
        <p14:creationId xmlns:p14="http://schemas.microsoft.com/office/powerpoint/2010/main" val="2253516323"/>
      </p:ext>
    </p:extLst>
  </p:cSld>
  <p:clrMapOvr>
    <a:masterClrMapping/>
  </p:clrMapOvr>
  <p:transition spd="med"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E6AA11-9D10-4845-953E-FC6659DEA9CB}"/>
              </a:ext>
            </a:extLst>
          </p:cNvPr>
          <p:cNvSpPr>
            <a:spLocks noGrp="1"/>
          </p:cNvSpPr>
          <p:nvPr>
            <p:ph type="title" hasCustomPrompt="1"/>
          </p:nvPr>
        </p:nvSpPr>
        <p:spPr/>
        <p:txBody>
          <a:bodyPr/>
          <a:lstStyle/>
          <a:p>
            <a:r>
              <a:rPr lang="nb-NO"/>
              <a:t>Klikk for å redigere tittelen</a:t>
            </a:r>
          </a:p>
        </p:txBody>
      </p:sp>
      <p:sp>
        <p:nvSpPr>
          <p:cNvPr id="3" name="Plassholder for innhold 2">
            <a:extLst>
              <a:ext uri="{FF2B5EF4-FFF2-40B4-BE49-F238E27FC236}">
                <a16:creationId xmlns:a16="http://schemas.microsoft.com/office/drawing/2014/main" id="{0093FA9A-B386-3D4A-A17E-105BC9010CBC}"/>
              </a:ext>
            </a:extLst>
          </p:cNvPr>
          <p:cNvSpPr>
            <a:spLocks noGrp="1"/>
          </p:cNvSpPr>
          <p:nvPr>
            <p:ph sz="half" idx="1" hasCustomPrompt="1"/>
          </p:nvPr>
        </p:nvSpPr>
        <p:spPr>
          <a:xfrm>
            <a:off x="838200" y="1825625"/>
            <a:ext cx="5181600" cy="4351338"/>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349DD5D4-E4CC-F541-A385-23400791B312}"/>
              </a:ext>
            </a:extLst>
          </p:cNvPr>
          <p:cNvSpPr>
            <a:spLocks noGrp="1"/>
          </p:cNvSpPr>
          <p:nvPr>
            <p:ph sz="half" idx="2" hasCustomPrompt="1"/>
          </p:nvPr>
        </p:nvSpPr>
        <p:spPr>
          <a:xfrm>
            <a:off x="6172200" y="1825625"/>
            <a:ext cx="5181600" cy="4351338"/>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a:extLst>
              <a:ext uri="{FF2B5EF4-FFF2-40B4-BE49-F238E27FC236}">
                <a16:creationId xmlns:a16="http://schemas.microsoft.com/office/drawing/2014/main" id="{E0092E29-1063-5549-A785-73E8C6A77833}"/>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a:extLst>
              <a:ext uri="{FF2B5EF4-FFF2-40B4-BE49-F238E27FC236}">
                <a16:creationId xmlns:a16="http://schemas.microsoft.com/office/drawing/2014/main" id="{D71D6EC1-D552-3849-8EEF-1601B9CE5A70}"/>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6235668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kst med halvside bilde firekant">
    <p:spTree>
      <p:nvGrpSpPr>
        <p:cNvPr id="1" name=""/>
        <p:cNvGrpSpPr/>
        <p:nvPr/>
      </p:nvGrpSpPr>
      <p:grpSpPr>
        <a:xfrm>
          <a:off x="0" y="0"/>
          <a:ext cx="0" cy="0"/>
          <a:chOff x="0" y="0"/>
          <a:chExt cx="0" cy="0"/>
        </a:xfrm>
      </p:grpSpPr>
      <p:sp>
        <p:nvSpPr>
          <p:cNvPr id="22" name="Plassholder for bunntekst 18">
            <a:extLst>
              <a:ext uri="{FF2B5EF4-FFF2-40B4-BE49-F238E27FC236}">
                <a16:creationId xmlns:a16="http://schemas.microsoft.com/office/drawing/2014/main" id="{B285C963-6F99-7747-89E3-8D8F749748D7}"/>
              </a:ext>
            </a:extLst>
          </p:cNvPr>
          <p:cNvSpPr>
            <a:spLocks noGrp="1"/>
          </p:cNvSpPr>
          <p:nvPr>
            <p:ph type="ftr" sz="quarter" idx="17"/>
          </p:nvPr>
        </p:nvSpPr>
        <p:spPr>
          <a:xfrm>
            <a:off x="1046803" y="6501344"/>
            <a:ext cx="4887784" cy="184721"/>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10" name="Tittel 8">
            <a:extLst>
              <a:ext uri="{FF2B5EF4-FFF2-40B4-BE49-F238E27FC236}">
                <a16:creationId xmlns:a16="http://schemas.microsoft.com/office/drawing/2014/main" id="{C86874E1-B1C0-B24A-81BD-26D94F44D201}"/>
              </a:ext>
            </a:extLst>
          </p:cNvPr>
          <p:cNvSpPr>
            <a:spLocks noGrp="1"/>
          </p:cNvSpPr>
          <p:nvPr>
            <p:ph type="title"/>
          </p:nvPr>
        </p:nvSpPr>
        <p:spPr>
          <a:xfrm>
            <a:off x="329609" y="644692"/>
            <a:ext cx="5568617" cy="960107"/>
          </a:xfrm>
          <a:prstGeom prst="rect">
            <a:avLst/>
          </a:prstGeom>
        </p:spPr>
        <p:txBody>
          <a:bodyPr lIns="36000" tIns="36000" rIns="36000" bIns="36000" anchor="t" anchorCtr="0"/>
          <a:lstStyle>
            <a:lvl1pPr algn="l">
              <a:lnSpc>
                <a:spcPct val="100000"/>
              </a:lnSpc>
              <a:defRPr sz="2400">
                <a:solidFill>
                  <a:schemeClr val="tx1"/>
                </a:solidFill>
                <a:effectLst/>
                <a:latin typeface="Arial" panose="020B0604020202020204" pitchFamily="34" charset="0"/>
                <a:cs typeface="Arial" panose="020B0604020202020204" pitchFamily="34" charset="0"/>
              </a:defRPr>
            </a:lvl1pPr>
          </a:lstStyle>
          <a:p>
            <a:r>
              <a:rPr lang="nb-NO"/>
              <a:t>Klikk for å redigere tittelstil</a:t>
            </a:r>
          </a:p>
        </p:txBody>
      </p:sp>
      <p:sp>
        <p:nvSpPr>
          <p:cNvPr id="7" name="Plassholder for bilde 5">
            <a:extLst>
              <a:ext uri="{FF2B5EF4-FFF2-40B4-BE49-F238E27FC236}">
                <a16:creationId xmlns:a16="http://schemas.microsoft.com/office/drawing/2014/main" id="{DB1FB88C-8788-2A43-A5D6-3F98FD76BD8B}"/>
              </a:ext>
            </a:extLst>
          </p:cNvPr>
          <p:cNvSpPr>
            <a:spLocks noGrp="1" noChangeAspect="1"/>
          </p:cNvSpPr>
          <p:nvPr>
            <p:ph type="pic" sz="quarter" idx="12" hasCustomPrompt="1"/>
          </p:nvPr>
        </p:nvSpPr>
        <p:spPr>
          <a:xfrm>
            <a:off x="6096000" y="4447"/>
            <a:ext cx="6096000" cy="6858000"/>
          </a:xfrm>
          <a:prstGeom prst="rect">
            <a:avLst/>
          </a:prstGeom>
          <a:solidFill>
            <a:schemeClr val="tx1">
              <a:lumMod val="20000"/>
              <a:lumOff val="80000"/>
            </a:schemeClr>
          </a:solidFill>
        </p:spPr>
        <p:txBody>
          <a:bodyPr anchor="ctr" anchorCtr="0"/>
          <a:lstStyle>
            <a:lvl1pPr marL="270104" indent="-270104" algn="ctr">
              <a:spcBef>
                <a:spcPts val="1067"/>
              </a:spcBef>
              <a:buClr>
                <a:schemeClr val="accent2"/>
              </a:buClr>
              <a:buSzPct val="100000"/>
              <a:defRPr b="0" i="0">
                <a:latin typeface="Arial" panose="020B0604020202020204" pitchFamily="34" charset="0"/>
                <a:ea typeface="Arial" panose="020B0604020202020204" pitchFamily="34" charset="0"/>
                <a:cs typeface="Arial" panose="020B0604020202020204" pitchFamily="34" charset="0"/>
              </a:defRPr>
            </a:lvl1pPr>
          </a:lstStyle>
          <a:p>
            <a:r>
              <a:rPr lang="nb-NO"/>
              <a:t>bilde</a:t>
            </a:r>
          </a:p>
        </p:txBody>
      </p:sp>
      <p:sp>
        <p:nvSpPr>
          <p:cNvPr id="6" name="Content Placeholder 2">
            <a:extLst>
              <a:ext uri="{FF2B5EF4-FFF2-40B4-BE49-F238E27FC236}">
                <a16:creationId xmlns:a16="http://schemas.microsoft.com/office/drawing/2014/main" id="{F9AEE40A-2FCB-C140-8CE2-E24A1144C283}"/>
              </a:ext>
            </a:extLst>
          </p:cNvPr>
          <p:cNvSpPr>
            <a:spLocks noGrp="1"/>
          </p:cNvSpPr>
          <p:nvPr>
            <p:ph idx="1" hasCustomPrompt="1"/>
          </p:nvPr>
        </p:nvSpPr>
        <p:spPr>
          <a:xfrm>
            <a:off x="335361" y="1988840"/>
            <a:ext cx="5568619" cy="4032448"/>
          </a:xfrm>
          <a:prstGeom prst="rect">
            <a:avLst/>
          </a:prstGeom>
        </p:spPr>
        <p:txBody>
          <a:bodyPr wrap="square" lIns="0" tIns="0" rIns="0" bIns="0" anchor="t" anchorCtr="0">
            <a:noAutofit/>
          </a:bodyPr>
          <a:lstStyle>
            <a:lvl1pPr marL="287986" indent="-239989">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2133" baseline="0">
                <a:solidFill>
                  <a:schemeClr val="tx1"/>
                </a:solidFill>
                <a:latin typeface="Arial" panose="020B0604020202020204" pitchFamily="34" charset="0"/>
                <a:cs typeface="Arial" panose="020B0604020202020204" pitchFamily="34" charset="0"/>
              </a:defRPr>
            </a:lvl1pPr>
            <a:lvl2pPr marL="479976"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1867">
                <a:solidFill>
                  <a:schemeClr val="tx1"/>
                </a:solidFill>
                <a:latin typeface="Arial" panose="020B0604020202020204" pitchFamily="34" charset="0"/>
                <a:cs typeface="Arial" panose="020B0604020202020204" pitchFamily="34" charset="0"/>
              </a:defRPr>
            </a:lvl2pPr>
            <a:lvl3pPr marL="719965"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tabLst>
                <a:tab pos="1928648" algn="l"/>
              </a:tabLst>
              <a:defRPr sz="1600">
                <a:solidFill>
                  <a:schemeClr val="tx1"/>
                </a:solidFill>
                <a:latin typeface="Arial" panose="020B0604020202020204" pitchFamily="34" charset="0"/>
                <a:cs typeface="Arial" panose="020B0604020202020204" pitchFamily="34" charset="0"/>
              </a:defRPr>
            </a:lvl3pPr>
            <a:lvl4pPr marL="2357236" indent="-465576">
              <a:lnSpc>
                <a:spcPct val="100000"/>
              </a:lnSpc>
              <a:spcBef>
                <a:spcPts val="1333"/>
              </a:spcBef>
              <a:spcAft>
                <a:spcPts val="0"/>
              </a:spcAft>
              <a:buSzPct val="125000"/>
              <a:buFont typeface="Wingdings" charset="2"/>
              <a:buChar char="§"/>
              <a:defRPr sz="1867"/>
            </a:lvl4pPr>
            <a:lvl5pPr marL="2857255" indent="-465576">
              <a:lnSpc>
                <a:spcPct val="100000"/>
              </a:lnSpc>
              <a:spcBef>
                <a:spcPts val="1333"/>
              </a:spcBef>
              <a:spcAft>
                <a:spcPts val="0"/>
              </a:spcAft>
              <a:buSzPct val="125000"/>
              <a:buFont typeface="Wingdings" charset="2"/>
              <a:buChar char="§"/>
              <a:defRPr sz="1600"/>
            </a:lvl5pPr>
            <a:lvl6pPr>
              <a:defRPr sz="1867"/>
            </a:lvl6pPr>
            <a:lvl7pPr>
              <a:defRPr sz="1867"/>
            </a:lvl7pPr>
            <a:lvl8pPr>
              <a:defRPr sz="1867"/>
            </a:lvl8pPr>
            <a:lvl9pPr>
              <a:defRPr sz="1867"/>
            </a:lvl9pPr>
          </a:lstStyle>
          <a:p>
            <a:pPr lvl="0"/>
            <a:r>
              <a:rPr lang="nb-NO"/>
              <a:t>Klikk for å redigere tekststiler i malen</a:t>
            </a:r>
          </a:p>
          <a:p>
            <a:pPr lvl="1"/>
            <a:r>
              <a:rPr lang="nb-NO"/>
              <a:t>Andre nivå</a:t>
            </a:r>
          </a:p>
          <a:p>
            <a:pPr lvl="2"/>
            <a:r>
              <a:rPr lang="nb-NO"/>
              <a:t>Tredje nivå</a:t>
            </a:r>
          </a:p>
        </p:txBody>
      </p:sp>
      <p:sp>
        <p:nvSpPr>
          <p:cNvPr id="8" name="TekstSylinder 7">
            <a:extLst>
              <a:ext uri="{FF2B5EF4-FFF2-40B4-BE49-F238E27FC236}">
                <a16:creationId xmlns:a16="http://schemas.microsoft.com/office/drawing/2014/main" id="{8BD12C13-886D-7D42-8FBD-97626803A0D0}"/>
              </a:ext>
            </a:extLst>
          </p:cNvPr>
          <p:cNvSpPr txBox="1"/>
          <p:nvPr userDrawn="1"/>
        </p:nvSpPr>
        <p:spPr>
          <a:xfrm>
            <a:off x="335360" y="6521918"/>
            <a:ext cx="480053" cy="164212"/>
          </a:xfrm>
          <a:prstGeom prst="rect">
            <a:avLst/>
          </a:prstGeom>
          <a:noFill/>
        </p:spPr>
        <p:txBody>
          <a:bodyPr wrap="square" lIns="0" tIns="0" rIns="0" bIns="0" rtlCol="0">
            <a:spAutoFit/>
          </a:bodyPr>
          <a:lstStyle/>
          <a:p>
            <a:pPr marL="47997" indent="0" algn="l">
              <a:spcBef>
                <a:spcPts val="800"/>
              </a:spcBef>
              <a:buClr>
                <a:schemeClr val="accent2"/>
              </a:buClr>
              <a:buSzPct val="80000"/>
              <a:buNone/>
            </a:pPr>
            <a:r>
              <a:rPr lang="nb-NO" sz="1067">
                <a:solidFill>
                  <a:schemeClr val="accent2"/>
                </a:solidFill>
                <a:latin typeface="Arial" panose="020B0604020202020204" pitchFamily="34" charset="0"/>
                <a:ea typeface="Segoe UI" charset="0"/>
                <a:cs typeface="Arial" panose="020B0604020202020204" pitchFamily="34" charset="0"/>
              </a:rPr>
              <a:t>//</a:t>
            </a:r>
            <a:r>
              <a:rPr lang="nb-NO" sz="1067">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1067">
                <a:solidFill>
                  <a:schemeClr val="tx1">
                    <a:lumMod val="60000"/>
                    <a:lumOff val="40000"/>
                  </a:schemeClr>
                </a:solidFill>
                <a:latin typeface="Arial" panose="020B0604020202020204" pitchFamily="34" charset="0"/>
                <a:ea typeface="Segoe UI" charset="0"/>
                <a:cs typeface="Arial" panose="020B0604020202020204" pitchFamily="34" charset="0"/>
              </a:rPr>
              <a:t>NAV</a:t>
            </a:r>
          </a:p>
        </p:txBody>
      </p:sp>
    </p:spTree>
    <p:extLst>
      <p:ext uri="{BB962C8B-B14F-4D97-AF65-F5344CB8AC3E}">
        <p14:creationId xmlns:p14="http://schemas.microsoft.com/office/powerpoint/2010/main" val="644655703"/>
      </p:ext>
    </p:extLst>
  </p:cSld>
  <p:clrMapOvr>
    <a:masterClrMapping/>
  </p:clrMapOvr>
  <p:transition spd="med" advClick="0">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bilde u tekst">
    <p:spTree>
      <p:nvGrpSpPr>
        <p:cNvPr id="1" name=""/>
        <p:cNvGrpSpPr/>
        <p:nvPr/>
      </p:nvGrpSpPr>
      <p:grpSpPr>
        <a:xfrm>
          <a:off x="0" y="0"/>
          <a:ext cx="0" cy="0"/>
          <a:chOff x="0" y="0"/>
          <a:chExt cx="0" cy="0"/>
        </a:xfrm>
      </p:grpSpPr>
      <p:sp>
        <p:nvSpPr>
          <p:cNvPr id="7" name="Plassholder for bilde 5">
            <a:extLst>
              <a:ext uri="{FF2B5EF4-FFF2-40B4-BE49-F238E27FC236}">
                <a16:creationId xmlns:a16="http://schemas.microsoft.com/office/drawing/2014/main" id="{DB1FB88C-8788-2A43-A5D6-3F98FD76BD8B}"/>
              </a:ext>
            </a:extLst>
          </p:cNvPr>
          <p:cNvSpPr>
            <a:spLocks noGrp="1" noChangeAspect="1"/>
          </p:cNvSpPr>
          <p:nvPr>
            <p:ph type="pic" sz="quarter" idx="12" hasCustomPrompt="1"/>
          </p:nvPr>
        </p:nvSpPr>
        <p:spPr>
          <a:xfrm>
            <a:off x="0" y="0"/>
            <a:ext cx="12192000" cy="6858000"/>
          </a:xfrm>
          <a:prstGeom prst="rect">
            <a:avLst/>
          </a:prstGeom>
          <a:solidFill>
            <a:schemeClr val="tx1">
              <a:lumMod val="20000"/>
              <a:lumOff val="80000"/>
            </a:schemeClr>
          </a:solidFill>
        </p:spPr>
        <p:txBody>
          <a:bodyPr anchor="ctr" anchorCtr="0"/>
          <a:lstStyle>
            <a:lvl1pPr marL="270104" indent="-270104" algn="ctr">
              <a:spcBef>
                <a:spcPts val="1067"/>
              </a:spcBef>
              <a:buClr>
                <a:schemeClr val="accent2"/>
              </a:buClr>
              <a:buSzPct val="100000"/>
              <a:defRPr b="0" i="0">
                <a:latin typeface="Arial" panose="020B0604020202020204" pitchFamily="34" charset="0"/>
                <a:ea typeface="Arial" panose="020B0604020202020204" pitchFamily="34" charset="0"/>
                <a:cs typeface="Arial" panose="020B0604020202020204" pitchFamily="34" charset="0"/>
              </a:defRPr>
            </a:lvl1pPr>
          </a:lstStyle>
          <a:p>
            <a:r>
              <a:rPr lang="nb-NO"/>
              <a:t>bilde</a:t>
            </a:r>
          </a:p>
        </p:txBody>
      </p:sp>
    </p:spTree>
    <p:extLst>
      <p:ext uri="{BB962C8B-B14F-4D97-AF65-F5344CB8AC3E}">
        <p14:creationId xmlns:p14="http://schemas.microsoft.com/office/powerpoint/2010/main" val="4187886972"/>
      </p:ext>
    </p:extLst>
  </p:cSld>
  <p:clrMapOvr>
    <a:masterClrMapping/>
  </p:clrMapOvr>
  <p:transition spd="med" advClick="0">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ullbilde m tittel">
    <p:spTree>
      <p:nvGrpSpPr>
        <p:cNvPr id="1" name=""/>
        <p:cNvGrpSpPr/>
        <p:nvPr/>
      </p:nvGrpSpPr>
      <p:grpSpPr>
        <a:xfrm>
          <a:off x="0" y="0"/>
          <a:ext cx="0" cy="0"/>
          <a:chOff x="0" y="0"/>
          <a:chExt cx="0" cy="0"/>
        </a:xfrm>
      </p:grpSpPr>
      <p:sp>
        <p:nvSpPr>
          <p:cNvPr id="14" name="Plassholder for lysbildenummer 5">
            <a:extLst>
              <a:ext uri="{FF2B5EF4-FFF2-40B4-BE49-F238E27FC236}">
                <a16:creationId xmlns:a16="http://schemas.microsoft.com/office/drawing/2014/main" id="{3EA21D96-CB71-8745-805C-0F6F38B57A80}"/>
              </a:ext>
            </a:extLst>
          </p:cNvPr>
          <p:cNvSpPr>
            <a:spLocks noGrp="1"/>
          </p:cNvSpPr>
          <p:nvPr>
            <p:ph type="sldNum" sz="quarter" idx="13"/>
          </p:nvPr>
        </p:nvSpPr>
        <p:spPr>
          <a:xfrm>
            <a:off x="10896532" y="6501343"/>
            <a:ext cx="1056117" cy="242349"/>
          </a:xfrm>
          <a:prstGeom prst="rect">
            <a:avLst/>
          </a:prstGeom>
        </p:spPr>
        <p:txBody>
          <a:bodyPr lIns="0" tIns="0" rIns="0" bIns="0"/>
          <a:lstStyle>
            <a:lvl1pPr algn="r">
              <a:defRPr sz="1467" b="0" i="0">
                <a:solidFill>
                  <a:schemeClr val="bg1">
                    <a:lumMod val="95000"/>
                  </a:schemeClr>
                </a:solidFill>
                <a:latin typeface="Segoe UI" charset="0"/>
                <a:ea typeface="Segoe UI" charset="0"/>
                <a:cs typeface="Segoe UI" charset="0"/>
              </a:defRPr>
            </a:lvl1pPr>
          </a:lstStyle>
          <a:p>
            <a:fld id="{FB0F92BC-E9B5-8747-84F4-872B61BA0272}" type="slidenum">
              <a:rPr lang="nb-NO" smtClean="0"/>
              <a:pPr/>
              <a:t>‹#›</a:t>
            </a:fld>
            <a:endParaRPr lang="nb-NO"/>
          </a:p>
        </p:txBody>
      </p:sp>
      <p:sp>
        <p:nvSpPr>
          <p:cNvPr id="12" name="Plassholder for bilde 5">
            <a:extLst>
              <a:ext uri="{FF2B5EF4-FFF2-40B4-BE49-F238E27FC236}">
                <a16:creationId xmlns:a16="http://schemas.microsoft.com/office/drawing/2014/main" id="{2CB52C3C-9EB3-8548-8E2E-8B9119E71A4F}"/>
              </a:ext>
            </a:extLst>
          </p:cNvPr>
          <p:cNvSpPr>
            <a:spLocks noGrp="1"/>
          </p:cNvSpPr>
          <p:nvPr>
            <p:ph type="pic" sz="quarter" idx="12"/>
          </p:nvPr>
        </p:nvSpPr>
        <p:spPr>
          <a:xfrm>
            <a:off x="0" y="-1"/>
            <a:ext cx="12192000" cy="6858001"/>
          </a:xfrm>
          <a:solidFill>
            <a:schemeClr val="tx1">
              <a:lumMod val="20000"/>
              <a:lumOff val="80000"/>
            </a:schemeClr>
          </a:solidFill>
        </p:spPr>
        <p:txBody>
          <a:bodyPr anchor="ctr" anchorCtr="0"/>
          <a:lstStyle>
            <a:lvl1pPr marL="270104" indent="-270104" algn="ctr">
              <a:spcBef>
                <a:spcPts val="1067"/>
              </a:spcBef>
              <a:buClr>
                <a:schemeClr val="accent2"/>
              </a:buClr>
              <a:buSzPct val="100000"/>
              <a:defRPr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6" name="Text Placeholder 7">
            <a:extLst>
              <a:ext uri="{FF2B5EF4-FFF2-40B4-BE49-F238E27FC236}">
                <a16:creationId xmlns:a16="http://schemas.microsoft.com/office/drawing/2014/main" id="{58C3B302-0076-CC40-AAE7-B85F6DFF8726}"/>
              </a:ext>
            </a:extLst>
          </p:cNvPr>
          <p:cNvSpPr>
            <a:spLocks noGrp="1"/>
          </p:cNvSpPr>
          <p:nvPr>
            <p:ph type="body" sz="quarter" idx="14" hasCustomPrompt="1"/>
          </p:nvPr>
        </p:nvSpPr>
        <p:spPr>
          <a:xfrm>
            <a:off x="3" y="2324957"/>
            <a:ext cx="12191999" cy="2584963"/>
          </a:xfrm>
          <a:gradFill>
            <a:gsLst>
              <a:gs pos="100000">
                <a:schemeClr val="tx1">
                  <a:alpha val="0"/>
                </a:schemeClr>
              </a:gs>
              <a:gs pos="38000">
                <a:srgbClr val="333333">
                  <a:alpha val="35000"/>
                </a:srgbClr>
              </a:gs>
              <a:gs pos="60000">
                <a:srgbClr val="333333">
                  <a:lumMod val="100000"/>
                  <a:alpha val="35000"/>
                </a:srgbClr>
              </a:gs>
              <a:gs pos="0">
                <a:schemeClr val="tx1">
                  <a:alpha val="0"/>
                </a:schemeClr>
              </a:gs>
            </a:gsLst>
            <a:lin ang="16200000" scaled="1"/>
          </a:gradFill>
        </p:spPr>
        <p:txBody>
          <a:bodyPr lIns="1440000" tIns="648000" rIns="1440000" bIns="180000" anchor="ctr" anchorCtr="0"/>
          <a:lstStyle>
            <a:lvl1pPr marL="47997" indent="0" algn="ctr">
              <a:spcBef>
                <a:spcPts val="800"/>
              </a:spcBef>
              <a:buClr>
                <a:schemeClr val="accent3"/>
              </a:buClr>
              <a:buSzPct val="110000"/>
              <a:buFont typeface="Arial" panose="020B0604020202020204" pitchFamily="34" charset="0"/>
              <a:buNone/>
              <a:defRPr sz="2800" baseline="0">
                <a:solidFill>
                  <a:schemeClr val="bg1"/>
                </a:solidFill>
                <a:latin typeface="Arial" panose="020B0604020202020204" pitchFamily="34" charset="0"/>
                <a:cs typeface="Arial" panose="020B0604020202020204" pitchFamily="34" charset="0"/>
              </a:defRPr>
            </a:lvl1pPr>
            <a:lvl2pPr marL="287986" indent="0" algn="ctr">
              <a:spcBef>
                <a:spcPts val="800"/>
              </a:spcBef>
              <a:buClr>
                <a:schemeClr val="accent3"/>
              </a:buClr>
              <a:buSzPct val="110000"/>
              <a:buFont typeface="Arial" panose="020B0604020202020204" pitchFamily="34" charset="0"/>
              <a:buNone/>
              <a:defRPr sz="1600" baseline="0">
                <a:solidFill>
                  <a:schemeClr val="tx1"/>
                </a:solidFill>
                <a:latin typeface="Arial" panose="020B0604020202020204" pitchFamily="34" charset="0"/>
                <a:cs typeface="Arial" panose="020B0604020202020204" pitchFamily="34" charset="0"/>
              </a:defRPr>
            </a:lvl2pPr>
            <a:lvl3pPr marL="575972" indent="0" algn="ctr">
              <a:spcBef>
                <a:spcPts val="800"/>
              </a:spcBef>
              <a:buClr>
                <a:schemeClr val="accent3"/>
              </a:buClr>
              <a:buSzPct val="110000"/>
              <a:buFont typeface="Arial" panose="020B0604020202020204" pitchFamily="34" charset="0"/>
              <a:buNone/>
              <a:defRPr sz="1333" baseline="0">
                <a:solidFill>
                  <a:schemeClr val="tx1"/>
                </a:solidFill>
                <a:latin typeface="Arial" panose="020B0604020202020204" pitchFamily="34" charset="0"/>
                <a:cs typeface="Arial" panose="020B0604020202020204" pitchFamily="34" charset="0"/>
              </a:defRPr>
            </a:lvl3pPr>
            <a:lvl4pPr indent="-287986">
              <a:spcBef>
                <a:spcPts val="933"/>
              </a:spcBef>
              <a:buClr>
                <a:schemeClr val="accent6"/>
              </a:buClr>
              <a:buSzPct val="110000"/>
              <a:defRPr sz="2133" baseline="0">
                <a:solidFill>
                  <a:srgbClr val="007272"/>
                </a:solidFill>
                <a:latin typeface="Segoe UI"/>
              </a:defRPr>
            </a:lvl4pPr>
            <a:lvl5pPr indent="-287986">
              <a:spcBef>
                <a:spcPts val="933"/>
              </a:spcBef>
              <a:buClr>
                <a:schemeClr val="accent6"/>
              </a:buClr>
              <a:buSzPct val="110000"/>
              <a:defRPr sz="2133" baseline="0">
                <a:solidFill>
                  <a:srgbClr val="007272"/>
                </a:solidFill>
                <a:latin typeface="Segoe UI"/>
              </a:defRPr>
            </a:lvl5pPr>
          </a:lstStyle>
          <a:p>
            <a:pPr lvl="0"/>
            <a:r>
              <a:rPr lang="nb-NO"/>
              <a:t>Undertittel</a:t>
            </a:r>
          </a:p>
        </p:txBody>
      </p:sp>
      <p:sp>
        <p:nvSpPr>
          <p:cNvPr id="7" name="Tittel 8">
            <a:extLst>
              <a:ext uri="{FF2B5EF4-FFF2-40B4-BE49-F238E27FC236}">
                <a16:creationId xmlns:a16="http://schemas.microsoft.com/office/drawing/2014/main" id="{FF77F4E9-6DB2-DB49-A4F0-66FD09B06F2F}"/>
              </a:ext>
            </a:extLst>
          </p:cNvPr>
          <p:cNvSpPr>
            <a:spLocks noGrp="1"/>
          </p:cNvSpPr>
          <p:nvPr>
            <p:ph type="title" hasCustomPrompt="1"/>
          </p:nvPr>
        </p:nvSpPr>
        <p:spPr>
          <a:xfrm>
            <a:off x="1296000" y="2324957"/>
            <a:ext cx="9600000" cy="816011"/>
          </a:xfrm>
          <a:prstGeom prst="rect">
            <a:avLst/>
          </a:prstGeom>
        </p:spPr>
        <p:txBody>
          <a:bodyPr lIns="36000" tIns="36000" rIns="36000" bIns="36000" anchor="ctr" anchorCtr="0"/>
          <a:lstStyle>
            <a:lvl1pPr algn="ctr">
              <a:lnSpc>
                <a:spcPct val="100000"/>
              </a:lnSpc>
              <a:defRPr sz="5333" b="1" i="0">
                <a:solidFill>
                  <a:schemeClr val="bg1"/>
                </a:solidFill>
                <a:effectLst/>
                <a:latin typeface="Arial" panose="020B0604020202020204" pitchFamily="34" charset="0"/>
                <a:cs typeface="Arial" panose="020B0604020202020204" pitchFamily="34" charset="0"/>
              </a:defRPr>
            </a:lvl1pPr>
          </a:lstStyle>
          <a:p>
            <a:r>
              <a:rPr lang="nb-NO"/>
              <a:t>Tittel</a:t>
            </a:r>
          </a:p>
        </p:txBody>
      </p:sp>
    </p:spTree>
    <p:extLst>
      <p:ext uri="{BB962C8B-B14F-4D97-AF65-F5344CB8AC3E}">
        <p14:creationId xmlns:p14="http://schemas.microsoft.com/office/powerpoint/2010/main" val="2888320819"/>
      </p:ext>
    </p:extLst>
  </p:cSld>
  <p:clrMapOvr>
    <a:masterClrMapping/>
  </p:clrMapOvr>
  <p:transition spd="med" advClick="0">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kst med bilde sirkel">
    <p:spTree>
      <p:nvGrpSpPr>
        <p:cNvPr id="1" name=""/>
        <p:cNvGrpSpPr/>
        <p:nvPr/>
      </p:nvGrpSpPr>
      <p:grpSpPr>
        <a:xfrm>
          <a:off x="0" y="0"/>
          <a:ext cx="0" cy="0"/>
          <a:chOff x="0" y="0"/>
          <a:chExt cx="0" cy="0"/>
        </a:xfrm>
      </p:grpSpPr>
      <p:sp>
        <p:nvSpPr>
          <p:cNvPr id="6" name="Plassholder for bilde 5"/>
          <p:cNvSpPr>
            <a:spLocks noGrp="1" noChangeAspect="1"/>
          </p:cNvSpPr>
          <p:nvPr>
            <p:ph type="pic" sz="quarter" idx="12"/>
          </p:nvPr>
        </p:nvSpPr>
        <p:spPr>
          <a:xfrm>
            <a:off x="6103986" y="627930"/>
            <a:ext cx="5585380" cy="5585380"/>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2"/>
              </a:buClr>
              <a:buSzPct val="100000"/>
              <a:defRPr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22" name="Plassholder for bunntekst 18">
            <a:extLst>
              <a:ext uri="{FF2B5EF4-FFF2-40B4-BE49-F238E27FC236}">
                <a16:creationId xmlns:a16="http://schemas.microsoft.com/office/drawing/2014/main" id="{B285C963-6F99-7747-89E3-8D8F749748D7}"/>
              </a:ext>
            </a:extLst>
          </p:cNvPr>
          <p:cNvSpPr>
            <a:spLocks noGrp="1"/>
          </p:cNvSpPr>
          <p:nvPr>
            <p:ph type="ftr" sz="quarter" idx="17"/>
          </p:nvPr>
        </p:nvSpPr>
        <p:spPr>
          <a:xfrm>
            <a:off x="1046802" y="6501345"/>
            <a:ext cx="10539235" cy="208783"/>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7" name="Tittel 8">
            <a:extLst>
              <a:ext uri="{FF2B5EF4-FFF2-40B4-BE49-F238E27FC236}">
                <a16:creationId xmlns:a16="http://schemas.microsoft.com/office/drawing/2014/main" id="{3B51B8D3-42D6-4244-9888-107A693CEFE4}"/>
              </a:ext>
            </a:extLst>
          </p:cNvPr>
          <p:cNvSpPr>
            <a:spLocks noGrp="1"/>
          </p:cNvSpPr>
          <p:nvPr>
            <p:ph type="title"/>
          </p:nvPr>
        </p:nvSpPr>
        <p:spPr>
          <a:xfrm>
            <a:off x="335360" y="644692"/>
            <a:ext cx="5562864" cy="960107"/>
          </a:xfrm>
          <a:prstGeom prst="rect">
            <a:avLst/>
          </a:prstGeom>
        </p:spPr>
        <p:txBody>
          <a:bodyPr lIns="36000" tIns="36000" rIns="36000" bIns="36000" anchor="t" anchorCtr="0"/>
          <a:lstStyle>
            <a:lvl1pPr algn="l">
              <a:lnSpc>
                <a:spcPct val="100000"/>
              </a:lnSpc>
              <a:defRPr sz="2400">
                <a:solidFill>
                  <a:schemeClr val="tx1"/>
                </a:solidFill>
                <a:effectLst/>
                <a:latin typeface="Arial" panose="020B0604020202020204" pitchFamily="34" charset="0"/>
                <a:cs typeface="Arial" panose="020B0604020202020204" pitchFamily="34" charset="0"/>
              </a:defRPr>
            </a:lvl1pPr>
          </a:lstStyle>
          <a:p>
            <a:r>
              <a:rPr lang="nb-NO"/>
              <a:t>Klikk for å redigere tittelstil</a:t>
            </a:r>
          </a:p>
        </p:txBody>
      </p:sp>
      <p:sp>
        <p:nvSpPr>
          <p:cNvPr id="8" name="Content Placeholder 2">
            <a:extLst>
              <a:ext uri="{FF2B5EF4-FFF2-40B4-BE49-F238E27FC236}">
                <a16:creationId xmlns:a16="http://schemas.microsoft.com/office/drawing/2014/main" id="{6A0D71DB-86A4-FD4F-A5D4-4E0CB4AA986C}"/>
              </a:ext>
            </a:extLst>
          </p:cNvPr>
          <p:cNvSpPr>
            <a:spLocks noGrp="1"/>
          </p:cNvSpPr>
          <p:nvPr>
            <p:ph idx="1" hasCustomPrompt="1"/>
          </p:nvPr>
        </p:nvSpPr>
        <p:spPr>
          <a:xfrm>
            <a:off x="335361" y="1988840"/>
            <a:ext cx="5568619" cy="4032448"/>
          </a:xfrm>
          <a:prstGeom prst="rect">
            <a:avLst/>
          </a:prstGeom>
        </p:spPr>
        <p:txBody>
          <a:bodyPr wrap="square" lIns="0" tIns="0" rIns="0" bIns="0" anchor="t" anchorCtr="0">
            <a:noAutofit/>
          </a:bodyPr>
          <a:lstStyle>
            <a:lvl1pPr marL="287986" indent="-239989">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2133" baseline="0">
                <a:solidFill>
                  <a:schemeClr val="tx1"/>
                </a:solidFill>
                <a:latin typeface="Arial" panose="020B0604020202020204" pitchFamily="34" charset="0"/>
                <a:cs typeface="Arial" panose="020B0604020202020204" pitchFamily="34" charset="0"/>
              </a:defRPr>
            </a:lvl1pPr>
            <a:lvl2pPr marL="479976"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1867">
                <a:solidFill>
                  <a:schemeClr val="tx1"/>
                </a:solidFill>
                <a:latin typeface="Arial" panose="020B0604020202020204" pitchFamily="34" charset="0"/>
                <a:cs typeface="Arial" panose="020B0604020202020204" pitchFamily="34" charset="0"/>
              </a:defRPr>
            </a:lvl2pPr>
            <a:lvl3pPr marL="719965"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tabLst>
                <a:tab pos="1928648" algn="l"/>
              </a:tabLst>
              <a:defRPr sz="1600">
                <a:solidFill>
                  <a:schemeClr val="tx1"/>
                </a:solidFill>
                <a:latin typeface="Arial" panose="020B0604020202020204" pitchFamily="34" charset="0"/>
                <a:cs typeface="Arial" panose="020B0604020202020204" pitchFamily="34" charset="0"/>
              </a:defRPr>
            </a:lvl3pPr>
            <a:lvl4pPr marL="2357236" indent="-465576">
              <a:lnSpc>
                <a:spcPct val="100000"/>
              </a:lnSpc>
              <a:spcBef>
                <a:spcPts val="1333"/>
              </a:spcBef>
              <a:spcAft>
                <a:spcPts val="0"/>
              </a:spcAft>
              <a:buSzPct val="125000"/>
              <a:buFont typeface="Wingdings" charset="2"/>
              <a:buChar char="§"/>
              <a:defRPr sz="1867"/>
            </a:lvl4pPr>
            <a:lvl5pPr marL="2857255" indent="-465576">
              <a:lnSpc>
                <a:spcPct val="100000"/>
              </a:lnSpc>
              <a:spcBef>
                <a:spcPts val="1333"/>
              </a:spcBef>
              <a:spcAft>
                <a:spcPts val="0"/>
              </a:spcAft>
              <a:buSzPct val="125000"/>
              <a:buFont typeface="Wingdings" charset="2"/>
              <a:buChar char="§"/>
              <a:defRPr sz="1600"/>
            </a:lvl5pPr>
            <a:lvl6pPr>
              <a:defRPr sz="1867"/>
            </a:lvl6pPr>
            <a:lvl7pPr>
              <a:defRPr sz="1867"/>
            </a:lvl7pPr>
            <a:lvl8pPr>
              <a:defRPr sz="1867"/>
            </a:lvl8pPr>
            <a:lvl9pPr>
              <a:defRPr sz="1867"/>
            </a:lvl9pPr>
          </a:lstStyle>
          <a:p>
            <a:pPr lvl="0"/>
            <a:r>
              <a:rPr lang="nb-NO"/>
              <a:t>Klikk for å redigere tekststiler i malen</a:t>
            </a:r>
          </a:p>
          <a:p>
            <a:pPr lvl="1"/>
            <a:r>
              <a:rPr lang="nb-NO"/>
              <a:t>Andre nivå</a:t>
            </a:r>
          </a:p>
          <a:p>
            <a:pPr lvl="2"/>
            <a:r>
              <a:rPr lang="nb-NO"/>
              <a:t>Tredje nivå</a:t>
            </a:r>
          </a:p>
        </p:txBody>
      </p:sp>
      <p:sp>
        <p:nvSpPr>
          <p:cNvPr id="11" name="TekstSylinder 10">
            <a:extLst>
              <a:ext uri="{FF2B5EF4-FFF2-40B4-BE49-F238E27FC236}">
                <a16:creationId xmlns:a16="http://schemas.microsoft.com/office/drawing/2014/main" id="{4A977D6C-B7E9-0045-AA21-0705612A54B7}"/>
              </a:ext>
            </a:extLst>
          </p:cNvPr>
          <p:cNvSpPr txBox="1"/>
          <p:nvPr userDrawn="1"/>
        </p:nvSpPr>
        <p:spPr>
          <a:xfrm>
            <a:off x="335360" y="6521918"/>
            <a:ext cx="480053" cy="164212"/>
          </a:xfrm>
          <a:prstGeom prst="rect">
            <a:avLst/>
          </a:prstGeom>
          <a:noFill/>
        </p:spPr>
        <p:txBody>
          <a:bodyPr wrap="square" lIns="0" tIns="0" rIns="0" bIns="0" rtlCol="0">
            <a:spAutoFit/>
          </a:bodyPr>
          <a:lstStyle/>
          <a:p>
            <a:pPr marL="47997" indent="0" algn="l">
              <a:spcBef>
                <a:spcPts val="800"/>
              </a:spcBef>
              <a:buClr>
                <a:schemeClr val="accent2"/>
              </a:buClr>
              <a:buSzPct val="80000"/>
              <a:buNone/>
            </a:pPr>
            <a:r>
              <a:rPr lang="nb-NO" sz="1067">
                <a:solidFill>
                  <a:schemeClr val="accent2"/>
                </a:solidFill>
                <a:latin typeface="Arial" panose="020B0604020202020204" pitchFamily="34" charset="0"/>
                <a:ea typeface="Segoe UI" charset="0"/>
                <a:cs typeface="Arial" panose="020B0604020202020204" pitchFamily="34" charset="0"/>
              </a:rPr>
              <a:t>//</a:t>
            </a:r>
            <a:r>
              <a:rPr lang="nb-NO" sz="1067">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1067">
                <a:solidFill>
                  <a:schemeClr val="tx1">
                    <a:lumMod val="60000"/>
                    <a:lumOff val="40000"/>
                  </a:schemeClr>
                </a:solidFill>
                <a:latin typeface="Arial" panose="020B0604020202020204" pitchFamily="34" charset="0"/>
                <a:ea typeface="Segoe UI" charset="0"/>
                <a:cs typeface="Arial" panose="020B0604020202020204" pitchFamily="34" charset="0"/>
              </a:rPr>
              <a:t>NAV</a:t>
            </a:r>
          </a:p>
        </p:txBody>
      </p:sp>
    </p:spTree>
    <p:extLst>
      <p:ext uri="{BB962C8B-B14F-4D97-AF65-F5344CB8AC3E}">
        <p14:creationId xmlns:p14="http://schemas.microsoft.com/office/powerpoint/2010/main" val="2794396849"/>
      </p:ext>
    </p:extLst>
  </p:cSld>
  <p:clrMapOvr>
    <a:masterClrMapping/>
  </p:clrMapOvr>
  <p:transition spd="med" advClick="0">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kst med sirkel bilder x 4">
    <p:spTree>
      <p:nvGrpSpPr>
        <p:cNvPr id="1" name=""/>
        <p:cNvGrpSpPr/>
        <p:nvPr/>
      </p:nvGrpSpPr>
      <p:grpSpPr>
        <a:xfrm>
          <a:off x="0" y="0"/>
          <a:ext cx="0" cy="0"/>
          <a:chOff x="0" y="0"/>
          <a:chExt cx="0" cy="0"/>
        </a:xfrm>
      </p:grpSpPr>
      <p:sp>
        <p:nvSpPr>
          <p:cNvPr id="7" name="Plassholder for bilde 5">
            <a:extLst>
              <a:ext uri="{FF2B5EF4-FFF2-40B4-BE49-F238E27FC236}">
                <a16:creationId xmlns:a16="http://schemas.microsoft.com/office/drawing/2014/main" id="{A1741E12-5590-6842-8E72-521CDEA917F9}"/>
              </a:ext>
            </a:extLst>
          </p:cNvPr>
          <p:cNvSpPr>
            <a:spLocks noGrp="1" noChangeAspect="1"/>
          </p:cNvSpPr>
          <p:nvPr>
            <p:ph type="pic" sz="quarter" idx="18"/>
          </p:nvPr>
        </p:nvSpPr>
        <p:spPr>
          <a:xfrm>
            <a:off x="6004380" y="467343"/>
            <a:ext cx="2792293" cy="2792293"/>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8" name="Plassholder for bilde 5">
            <a:extLst>
              <a:ext uri="{FF2B5EF4-FFF2-40B4-BE49-F238E27FC236}">
                <a16:creationId xmlns:a16="http://schemas.microsoft.com/office/drawing/2014/main" id="{9F59E273-D67B-9E43-8E81-0C415729CCC9}"/>
              </a:ext>
            </a:extLst>
          </p:cNvPr>
          <p:cNvSpPr>
            <a:spLocks noGrp="1" noChangeAspect="1"/>
          </p:cNvSpPr>
          <p:nvPr>
            <p:ph type="pic" sz="quarter" idx="19"/>
          </p:nvPr>
        </p:nvSpPr>
        <p:spPr>
          <a:xfrm>
            <a:off x="8897072" y="467343"/>
            <a:ext cx="2792293" cy="2792293"/>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1" name="Plassholder for bilde 5">
            <a:extLst>
              <a:ext uri="{FF2B5EF4-FFF2-40B4-BE49-F238E27FC236}">
                <a16:creationId xmlns:a16="http://schemas.microsoft.com/office/drawing/2014/main" id="{496B072B-5892-5740-97CA-F3B10563C203}"/>
              </a:ext>
            </a:extLst>
          </p:cNvPr>
          <p:cNvSpPr>
            <a:spLocks noGrp="1" noChangeAspect="1"/>
          </p:cNvSpPr>
          <p:nvPr>
            <p:ph type="pic" sz="quarter" idx="20"/>
          </p:nvPr>
        </p:nvSpPr>
        <p:spPr>
          <a:xfrm>
            <a:off x="6004380" y="3499663"/>
            <a:ext cx="2792293" cy="2792293"/>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2" name="Plassholder for bilde 5">
            <a:extLst>
              <a:ext uri="{FF2B5EF4-FFF2-40B4-BE49-F238E27FC236}">
                <a16:creationId xmlns:a16="http://schemas.microsoft.com/office/drawing/2014/main" id="{3578DC4E-778B-C24B-BE34-58292BF4FE9E}"/>
              </a:ext>
            </a:extLst>
          </p:cNvPr>
          <p:cNvSpPr>
            <a:spLocks noGrp="1" noChangeAspect="1"/>
          </p:cNvSpPr>
          <p:nvPr>
            <p:ph type="pic" sz="quarter" idx="21"/>
          </p:nvPr>
        </p:nvSpPr>
        <p:spPr>
          <a:xfrm>
            <a:off x="8897072" y="3499663"/>
            <a:ext cx="2792293" cy="2792293"/>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3" name="Plassholder for bunntekst 18">
            <a:extLst>
              <a:ext uri="{FF2B5EF4-FFF2-40B4-BE49-F238E27FC236}">
                <a16:creationId xmlns:a16="http://schemas.microsoft.com/office/drawing/2014/main" id="{C8ECC022-2B3D-2B48-A42F-D06442FDA251}"/>
              </a:ext>
            </a:extLst>
          </p:cNvPr>
          <p:cNvSpPr>
            <a:spLocks noGrp="1"/>
          </p:cNvSpPr>
          <p:nvPr>
            <p:ph type="ftr" sz="quarter" idx="17"/>
          </p:nvPr>
        </p:nvSpPr>
        <p:spPr>
          <a:xfrm>
            <a:off x="1046802" y="6501345"/>
            <a:ext cx="10539235" cy="208783"/>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14" name="Tittel 8">
            <a:extLst>
              <a:ext uri="{FF2B5EF4-FFF2-40B4-BE49-F238E27FC236}">
                <a16:creationId xmlns:a16="http://schemas.microsoft.com/office/drawing/2014/main" id="{35A95B85-8090-8740-940C-10D1449FFDE0}"/>
              </a:ext>
            </a:extLst>
          </p:cNvPr>
          <p:cNvSpPr>
            <a:spLocks noGrp="1"/>
          </p:cNvSpPr>
          <p:nvPr>
            <p:ph type="title"/>
          </p:nvPr>
        </p:nvSpPr>
        <p:spPr>
          <a:xfrm>
            <a:off x="335360" y="644692"/>
            <a:ext cx="5562864" cy="960107"/>
          </a:xfrm>
          <a:prstGeom prst="rect">
            <a:avLst/>
          </a:prstGeom>
        </p:spPr>
        <p:txBody>
          <a:bodyPr lIns="36000" tIns="36000" rIns="36000" bIns="36000" anchor="t" anchorCtr="0"/>
          <a:lstStyle>
            <a:lvl1pPr algn="l">
              <a:lnSpc>
                <a:spcPct val="100000"/>
              </a:lnSpc>
              <a:defRPr sz="2400">
                <a:solidFill>
                  <a:schemeClr val="tx1"/>
                </a:solidFill>
                <a:effectLst/>
                <a:latin typeface="Arial" panose="020B0604020202020204" pitchFamily="34" charset="0"/>
                <a:cs typeface="Arial" panose="020B0604020202020204" pitchFamily="34" charset="0"/>
              </a:defRPr>
            </a:lvl1pPr>
          </a:lstStyle>
          <a:p>
            <a:r>
              <a:rPr lang="nb-NO"/>
              <a:t>Klikk for å redigere tittelstil</a:t>
            </a:r>
          </a:p>
        </p:txBody>
      </p:sp>
      <p:sp>
        <p:nvSpPr>
          <p:cNvPr id="15" name="Content Placeholder 2">
            <a:extLst>
              <a:ext uri="{FF2B5EF4-FFF2-40B4-BE49-F238E27FC236}">
                <a16:creationId xmlns:a16="http://schemas.microsoft.com/office/drawing/2014/main" id="{1F1FF17B-DC3C-6744-86DB-CEAA8E36FD28}"/>
              </a:ext>
            </a:extLst>
          </p:cNvPr>
          <p:cNvSpPr>
            <a:spLocks noGrp="1"/>
          </p:cNvSpPr>
          <p:nvPr>
            <p:ph idx="1" hasCustomPrompt="1"/>
          </p:nvPr>
        </p:nvSpPr>
        <p:spPr>
          <a:xfrm>
            <a:off x="335361" y="1988840"/>
            <a:ext cx="5568619" cy="4032448"/>
          </a:xfrm>
          <a:prstGeom prst="rect">
            <a:avLst/>
          </a:prstGeom>
        </p:spPr>
        <p:txBody>
          <a:bodyPr wrap="square" lIns="0" tIns="0" rIns="0" bIns="0" anchor="t" anchorCtr="0">
            <a:noAutofit/>
          </a:bodyPr>
          <a:lstStyle>
            <a:lvl1pPr marL="287986" indent="-239989">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2133" baseline="0">
                <a:solidFill>
                  <a:schemeClr val="tx1"/>
                </a:solidFill>
                <a:latin typeface="Arial" panose="020B0604020202020204" pitchFamily="34" charset="0"/>
                <a:cs typeface="Arial" panose="020B0604020202020204" pitchFamily="34" charset="0"/>
              </a:defRPr>
            </a:lvl1pPr>
            <a:lvl2pPr marL="479976"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1867">
                <a:solidFill>
                  <a:schemeClr val="tx1"/>
                </a:solidFill>
                <a:latin typeface="Arial" panose="020B0604020202020204" pitchFamily="34" charset="0"/>
                <a:cs typeface="Arial" panose="020B0604020202020204" pitchFamily="34" charset="0"/>
              </a:defRPr>
            </a:lvl2pPr>
            <a:lvl3pPr marL="719965"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tabLst>
                <a:tab pos="1928648" algn="l"/>
              </a:tabLst>
              <a:defRPr sz="1600">
                <a:solidFill>
                  <a:schemeClr val="tx1"/>
                </a:solidFill>
                <a:latin typeface="Arial" panose="020B0604020202020204" pitchFamily="34" charset="0"/>
                <a:cs typeface="Arial" panose="020B0604020202020204" pitchFamily="34" charset="0"/>
              </a:defRPr>
            </a:lvl3pPr>
            <a:lvl4pPr marL="2357236" indent="-465576">
              <a:lnSpc>
                <a:spcPct val="100000"/>
              </a:lnSpc>
              <a:spcBef>
                <a:spcPts val="1333"/>
              </a:spcBef>
              <a:spcAft>
                <a:spcPts val="0"/>
              </a:spcAft>
              <a:buSzPct val="125000"/>
              <a:buFont typeface="Wingdings" charset="2"/>
              <a:buChar char="§"/>
              <a:defRPr sz="1867"/>
            </a:lvl4pPr>
            <a:lvl5pPr marL="2857255" indent="-465576">
              <a:lnSpc>
                <a:spcPct val="100000"/>
              </a:lnSpc>
              <a:spcBef>
                <a:spcPts val="1333"/>
              </a:spcBef>
              <a:spcAft>
                <a:spcPts val="0"/>
              </a:spcAft>
              <a:buSzPct val="125000"/>
              <a:buFont typeface="Wingdings" charset="2"/>
              <a:buChar char="§"/>
              <a:defRPr sz="1600"/>
            </a:lvl5pPr>
            <a:lvl6pPr>
              <a:defRPr sz="1867"/>
            </a:lvl6pPr>
            <a:lvl7pPr>
              <a:defRPr sz="1867"/>
            </a:lvl7pPr>
            <a:lvl8pPr>
              <a:defRPr sz="1867"/>
            </a:lvl8pPr>
            <a:lvl9pPr>
              <a:defRPr sz="1867"/>
            </a:lvl9pPr>
          </a:lstStyle>
          <a:p>
            <a:pPr lvl="0"/>
            <a:r>
              <a:rPr lang="nb-NO"/>
              <a:t>Klikk for å redigere tekststiler i malen</a:t>
            </a:r>
          </a:p>
          <a:p>
            <a:pPr lvl="1"/>
            <a:r>
              <a:rPr lang="nb-NO"/>
              <a:t>Andre nivå</a:t>
            </a:r>
          </a:p>
          <a:p>
            <a:pPr lvl="2"/>
            <a:r>
              <a:rPr lang="nb-NO"/>
              <a:t>Tredje nivå</a:t>
            </a:r>
          </a:p>
        </p:txBody>
      </p:sp>
      <p:sp>
        <p:nvSpPr>
          <p:cNvPr id="16" name="TekstSylinder 15">
            <a:extLst>
              <a:ext uri="{FF2B5EF4-FFF2-40B4-BE49-F238E27FC236}">
                <a16:creationId xmlns:a16="http://schemas.microsoft.com/office/drawing/2014/main" id="{5F49A203-4390-1741-B0EA-78717632C4CA}"/>
              </a:ext>
            </a:extLst>
          </p:cNvPr>
          <p:cNvSpPr txBox="1"/>
          <p:nvPr userDrawn="1"/>
        </p:nvSpPr>
        <p:spPr>
          <a:xfrm>
            <a:off x="335360" y="6521918"/>
            <a:ext cx="480053" cy="164212"/>
          </a:xfrm>
          <a:prstGeom prst="rect">
            <a:avLst/>
          </a:prstGeom>
          <a:noFill/>
        </p:spPr>
        <p:txBody>
          <a:bodyPr wrap="square" lIns="0" tIns="0" rIns="0" bIns="0" rtlCol="0">
            <a:spAutoFit/>
          </a:bodyPr>
          <a:lstStyle/>
          <a:p>
            <a:pPr marL="47997" indent="0" algn="l">
              <a:spcBef>
                <a:spcPts val="800"/>
              </a:spcBef>
              <a:buClr>
                <a:schemeClr val="accent2"/>
              </a:buClr>
              <a:buSzPct val="80000"/>
              <a:buNone/>
            </a:pPr>
            <a:r>
              <a:rPr lang="nb-NO" sz="1067">
                <a:solidFill>
                  <a:schemeClr val="accent2"/>
                </a:solidFill>
                <a:latin typeface="Arial" panose="020B0604020202020204" pitchFamily="34" charset="0"/>
                <a:ea typeface="Segoe UI" charset="0"/>
                <a:cs typeface="Arial" panose="020B0604020202020204" pitchFamily="34" charset="0"/>
              </a:rPr>
              <a:t>//</a:t>
            </a:r>
            <a:r>
              <a:rPr lang="nb-NO" sz="1067">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1067">
                <a:solidFill>
                  <a:schemeClr val="tx1">
                    <a:lumMod val="60000"/>
                    <a:lumOff val="40000"/>
                  </a:schemeClr>
                </a:solidFill>
                <a:latin typeface="Arial" panose="020B0604020202020204" pitchFamily="34" charset="0"/>
                <a:ea typeface="Segoe UI" charset="0"/>
                <a:cs typeface="Arial" panose="020B0604020202020204" pitchFamily="34" charset="0"/>
              </a:rPr>
              <a:t>NAV</a:t>
            </a:r>
          </a:p>
        </p:txBody>
      </p:sp>
    </p:spTree>
    <p:extLst>
      <p:ext uri="{BB962C8B-B14F-4D97-AF65-F5344CB8AC3E}">
        <p14:creationId xmlns:p14="http://schemas.microsoft.com/office/powerpoint/2010/main" val="2588821211"/>
      </p:ext>
    </p:extLst>
  </p:cSld>
  <p:clrMapOvr>
    <a:masterClrMapping/>
  </p:clrMapOvr>
  <p:transition spd="med" advClick="0">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ekst med sirkel bilder x 4">
    <p:spTree>
      <p:nvGrpSpPr>
        <p:cNvPr id="1" name=""/>
        <p:cNvGrpSpPr/>
        <p:nvPr/>
      </p:nvGrpSpPr>
      <p:grpSpPr>
        <a:xfrm>
          <a:off x="0" y="0"/>
          <a:ext cx="0" cy="0"/>
          <a:chOff x="0" y="0"/>
          <a:chExt cx="0" cy="0"/>
        </a:xfrm>
      </p:grpSpPr>
      <p:sp>
        <p:nvSpPr>
          <p:cNvPr id="7" name="Plassholder for bilde 5">
            <a:extLst>
              <a:ext uri="{FF2B5EF4-FFF2-40B4-BE49-F238E27FC236}">
                <a16:creationId xmlns:a16="http://schemas.microsoft.com/office/drawing/2014/main" id="{A1741E12-5590-6842-8E72-521CDEA917F9}"/>
              </a:ext>
            </a:extLst>
          </p:cNvPr>
          <p:cNvSpPr>
            <a:spLocks noGrp="1" noChangeAspect="1"/>
          </p:cNvSpPr>
          <p:nvPr>
            <p:ph type="pic" sz="quarter" idx="18"/>
          </p:nvPr>
        </p:nvSpPr>
        <p:spPr>
          <a:xfrm>
            <a:off x="6004380" y="467343"/>
            <a:ext cx="2792293" cy="2792293"/>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8" name="Plassholder for bilde 5">
            <a:extLst>
              <a:ext uri="{FF2B5EF4-FFF2-40B4-BE49-F238E27FC236}">
                <a16:creationId xmlns:a16="http://schemas.microsoft.com/office/drawing/2014/main" id="{9F59E273-D67B-9E43-8E81-0C415729CCC9}"/>
              </a:ext>
            </a:extLst>
          </p:cNvPr>
          <p:cNvSpPr>
            <a:spLocks noGrp="1" noChangeAspect="1"/>
          </p:cNvSpPr>
          <p:nvPr>
            <p:ph type="pic" sz="quarter" idx="19"/>
          </p:nvPr>
        </p:nvSpPr>
        <p:spPr>
          <a:xfrm>
            <a:off x="8897072" y="467343"/>
            <a:ext cx="2792293" cy="2792293"/>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1" name="Plassholder for bilde 5">
            <a:extLst>
              <a:ext uri="{FF2B5EF4-FFF2-40B4-BE49-F238E27FC236}">
                <a16:creationId xmlns:a16="http://schemas.microsoft.com/office/drawing/2014/main" id="{496B072B-5892-5740-97CA-F3B10563C203}"/>
              </a:ext>
            </a:extLst>
          </p:cNvPr>
          <p:cNvSpPr>
            <a:spLocks noGrp="1" noChangeAspect="1"/>
          </p:cNvSpPr>
          <p:nvPr>
            <p:ph type="pic" sz="quarter" idx="20"/>
          </p:nvPr>
        </p:nvSpPr>
        <p:spPr>
          <a:xfrm>
            <a:off x="6004380" y="3499663"/>
            <a:ext cx="2792293" cy="2792293"/>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2" name="Plassholder for bilde 5">
            <a:extLst>
              <a:ext uri="{FF2B5EF4-FFF2-40B4-BE49-F238E27FC236}">
                <a16:creationId xmlns:a16="http://schemas.microsoft.com/office/drawing/2014/main" id="{3578DC4E-778B-C24B-BE34-58292BF4FE9E}"/>
              </a:ext>
            </a:extLst>
          </p:cNvPr>
          <p:cNvSpPr>
            <a:spLocks noGrp="1" noChangeAspect="1"/>
          </p:cNvSpPr>
          <p:nvPr>
            <p:ph type="pic" sz="quarter" idx="21"/>
          </p:nvPr>
        </p:nvSpPr>
        <p:spPr>
          <a:xfrm>
            <a:off x="8897072" y="3499663"/>
            <a:ext cx="2792293" cy="2792293"/>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3" name="Plassholder for bunntekst 18">
            <a:extLst>
              <a:ext uri="{FF2B5EF4-FFF2-40B4-BE49-F238E27FC236}">
                <a16:creationId xmlns:a16="http://schemas.microsoft.com/office/drawing/2014/main" id="{C8ECC022-2B3D-2B48-A42F-D06442FDA251}"/>
              </a:ext>
            </a:extLst>
          </p:cNvPr>
          <p:cNvSpPr>
            <a:spLocks noGrp="1"/>
          </p:cNvSpPr>
          <p:nvPr>
            <p:ph type="ftr" sz="quarter" idx="17"/>
          </p:nvPr>
        </p:nvSpPr>
        <p:spPr>
          <a:xfrm>
            <a:off x="1046802" y="6501345"/>
            <a:ext cx="10539235" cy="208783"/>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16" name="TekstSylinder 15">
            <a:extLst>
              <a:ext uri="{FF2B5EF4-FFF2-40B4-BE49-F238E27FC236}">
                <a16:creationId xmlns:a16="http://schemas.microsoft.com/office/drawing/2014/main" id="{5F49A203-4390-1741-B0EA-78717632C4CA}"/>
              </a:ext>
            </a:extLst>
          </p:cNvPr>
          <p:cNvSpPr txBox="1"/>
          <p:nvPr userDrawn="1"/>
        </p:nvSpPr>
        <p:spPr>
          <a:xfrm>
            <a:off x="335360" y="6521918"/>
            <a:ext cx="480053" cy="164212"/>
          </a:xfrm>
          <a:prstGeom prst="rect">
            <a:avLst/>
          </a:prstGeom>
          <a:noFill/>
        </p:spPr>
        <p:txBody>
          <a:bodyPr wrap="square" lIns="0" tIns="0" rIns="0" bIns="0" rtlCol="0">
            <a:spAutoFit/>
          </a:bodyPr>
          <a:lstStyle/>
          <a:p>
            <a:pPr marL="47997" indent="0" algn="l">
              <a:spcBef>
                <a:spcPts val="800"/>
              </a:spcBef>
              <a:buClr>
                <a:schemeClr val="accent2"/>
              </a:buClr>
              <a:buSzPct val="80000"/>
              <a:buNone/>
            </a:pPr>
            <a:r>
              <a:rPr lang="nb-NO" sz="1067">
                <a:solidFill>
                  <a:schemeClr val="accent2"/>
                </a:solidFill>
                <a:latin typeface="Arial" panose="020B0604020202020204" pitchFamily="34" charset="0"/>
                <a:ea typeface="Segoe UI" charset="0"/>
                <a:cs typeface="Arial" panose="020B0604020202020204" pitchFamily="34" charset="0"/>
              </a:rPr>
              <a:t>//</a:t>
            </a:r>
            <a:r>
              <a:rPr lang="nb-NO" sz="1067">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1067">
                <a:solidFill>
                  <a:schemeClr val="tx1">
                    <a:lumMod val="60000"/>
                    <a:lumOff val="40000"/>
                  </a:schemeClr>
                </a:solidFill>
                <a:latin typeface="Arial" panose="020B0604020202020204" pitchFamily="34" charset="0"/>
                <a:ea typeface="Segoe UI" charset="0"/>
                <a:cs typeface="Arial" panose="020B0604020202020204" pitchFamily="34" charset="0"/>
              </a:rPr>
              <a:t>NAV</a:t>
            </a:r>
          </a:p>
        </p:txBody>
      </p:sp>
      <p:sp>
        <p:nvSpPr>
          <p:cNvPr id="10" name="Plassholder for bilde 5">
            <a:extLst>
              <a:ext uri="{FF2B5EF4-FFF2-40B4-BE49-F238E27FC236}">
                <a16:creationId xmlns:a16="http://schemas.microsoft.com/office/drawing/2014/main" id="{AE18C1A9-126D-414B-973A-F5BEB5010656}"/>
              </a:ext>
            </a:extLst>
          </p:cNvPr>
          <p:cNvSpPr>
            <a:spLocks noGrp="1" noChangeAspect="1"/>
          </p:cNvSpPr>
          <p:nvPr>
            <p:ph type="pic" sz="quarter" idx="22"/>
          </p:nvPr>
        </p:nvSpPr>
        <p:spPr>
          <a:xfrm>
            <a:off x="218992" y="467343"/>
            <a:ext cx="2792293" cy="2792293"/>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7" name="Plassholder for bilde 5">
            <a:extLst>
              <a:ext uri="{FF2B5EF4-FFF2-40B4-BE49-F238E27FC236}">
                <a16:creationId xmlns:a16="http://schemas.microsoft.com/office/drawing/2014/main" id="{470AA29E-8839-CB46-B321-5F71E059986D}"/>
              </a:ext>
            </a:extLst>
          </p:cNvPr>
          <p:cNvSpPr>
            <a:spLocks noGrp="1" noChangeAspect="1"/>
          </p:cNvSpPr>
          <p:nvPr>
            <p:ph type="pic" sz="quarter" idx="23"/>
          </p:nvPr>
        </p:nvSpPr>
        <p:spPr>
          <a:xfrm>
            <a:off x="3111687" y="467343"/>
            <a:ext cx="2792293" cy="2792293"/>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8" name="Plassholder for bilde 5">
            <a:extLst>
              <a:ext uri="{FF2B5EF4-FFF2-40B4-BE49-F238E27FC236}">
                <a16:creationId xmlns:a16="http://schemas.microsoft.com/office/drawing/2014/main" id="{966D5508-0149-AF40-92C6-96A126FFD76F}"/>
              </a:ext>
            </a:extLst>
          </p:cNvPr>
          <p:cNvSpPr>
            <a:spLocks noGrp="1" noChangeAspect="1"/>
          </p:cNvSpPr>
          <p:nvPr>
            <p:ph type="pic" sz="quarter" idx="24"/>
          </p:nvPr>
        </p:nvSpPr>
        <p:spPr>
          <a:xfrm>
            <a:off x="218992" y="3499663"/>
            <a:ext cx="2792293" cy="2792293"/>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9" name="Plassholder for bilde 5">
            <a:extLst>
              <a:ext uri="{FF2B5EF4-FFF2-40B4-BE49-F238E27FC236}">
                <a16:creationId xmlns:a16="http://schemas.microsoft.com/office/drawing/2014/main" id="{9280693B-B501-1E43-996D-76D51897C48D}"/>
              </a:ext>
            </a:extLst>
          </p:cNvPr>
          <p:cNvSpPr>
            <a:spLocks noGrp="1" noChangeAspect="1"/>
          </p:cNvSpPr>
          <p:nvPr>
            <p:ph type="pic" sz="quarter" idx="25"/>
          </p:nvPr>
        </p:nvSpPr>
        <p:spPr>
          <a:xfrm>
            <a:off x="3111687" y="3499663"/>
            <a:ext cx="2792293" cy="2792293"/>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Tree>
    <p:extLst>
      <p:ext uri="{BB962C8B-B14F-4D97-AF65-F5344CB8AC3E}">
        <p14:creationId xmlns:p14="http://schemas.microsoft.com/office/powerpoint/2010/main" val="251074325"/>
      </p:ext>
    </p:extLst>
  </p:cSld>
  <p:clrMapOvr>
    <a:masterClrMapping/>
  </p:clrMapOvr>
  <p:transition spd="med" advClick="0">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x sirkel bilder + 3 x tekst">
    <p:spTree>
      <p:nvGrpSpPr>
        <p:cNvPr id="1" name=""/>
        <p:cNvGrpSpPr/>
        <p:nvPr/>
      </p:nvGrpSpPr>
      <p:grpSpPr>
        <a:xfrm>
          <a:off x="0" y="0"/>
          <a:ext cx="0" cy="0"/>
          <a:chOff x="0" y="0"/>
          <a:chExt cx="0" cy="0"/>
        </a:xfrm>
      </p:grpSpPr>
      <p:sp>
        <p:nvSpPr>
          <p:cNvPr id="11" name="Plassholder for bilde 5">
            <a:extLst>
              <a:ext uri="{FF2B5EF4-FFF2-40B4-BE49-F238E27FC236}">
                <a16:creationId xmlns:a16="http://schemas.microsoft.com/office/drawing/2014/main" id="{0F6D1C8D-4CC0-CC4E-B966-47965A0A0C94}"/>
              </a:ext>
            </a:extLst>
          </p:cNvPr>
          <p:cNvSpPr>
            <a:spLocks noGrp="1" noChangeAspect="1"/>
          </p:cNvSpPr>
          <p:nvPr>
            <p:ph type="pic" sz="quarter" idx="12"/>
          </p:nvPr>
        </p:nvSpPr>
        <p:spPr>
          <a:xfrm>
            <a:off x="1052559" y="1796820"/>
            <a:ext cx="3072341" cy="3072341"/>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2" name="Plassholder for bilde 5">
            <a:extLst>
              <a:ext uri="{FF2B5EF4-FFF2-40B4-BE49-F238E27FC236}">
                <a16:creationId xmlns:a16="http://schemas.microsoft.com/office/drawing/2014/main" id="{1FA9FE7D-C57E-8241-B898-58398DF22C2A}"/>
              </a:ext>
            </a:extLst>
          </p:cNvPr>
          <p:cNvSpPr>
            <a:spLocks noGrp="1" noChangeAspect="1"/>
          </p:cNvSpPr>
          <p:nvPr>
            <p:ph type="pic" sz="quarter" idx="27"/>
          </p:nvPr>
        </p:nvSpPr>
        <p:spPr>
          <a:xfrm>
            <a:off x="4598088" y="1796820"/>
            <a:ext cx="3072341" cy="3072341"/>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20" name="Plassholder for bilde 5">
            <a:extLst>
              <a:ext uri="{FF2B5EF4-FFF2-40B4-BE49-F238E27FC236}">
                <a16:creationId xmlns:a16="http://schemas.microsoft.com/office/drawing/2014/main" id="{BD9D154E-CD5A-464D-9056-CF58AFAB2926}"/>
              </a:ext>
            </a:extLst>
          </p:cNvPr>
          <p:cNvSpPr>
            <a:spLocks noGrp="1" noChangeAspect="1"/>
          </p:cNvSpPr>
          <p:nvPr>
            <p:ph type="pic" sz="quarter" idx="28"/>
          </p:nvPr>
        </p:nvSpPr>
        <p:spPr>
          <a:xfrm>
            <a:off x="8102415" y="1796820"/>
            <a:ext cx="3072341" cy="3072341"/>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28" name="Plassholder for bunntekst 18">
            <a:extLst>
              <a:ext uri="{FF2B5EF4-FFF2-40B4-BE49-F238E27FC236}">
                <a16:creationId xmlns:a16="http://schemas.microsoft.com/office/drawing/2014/main" id="{399D6FD6-CE76-9B44-B71F-C5D843E030D7}"/>
              </a:ext>
            </a:extLst>
          </p:cNvPr>
          <p:cNvSpPr>
            <a:spLocks noGrp="1"/>
          </p:cNvSpPr>
          <p:nvPr>
            <p:ph type="ftr" sz="quarter" idx="17"/>
          </p:nvPr>
        </p:nvSpPr>
        <p:spPr>
          <a:xfrm>
            <a:off x="1103447" y="6501344"/>
            <a:ext cx="10113087" cy="241921"/>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14" name="Tittel 8">
            <a:extLst>
              <a:ext uri="{FF2B5EF4-FFF2-40B4-BE49-F238E27FC236}">
                <a16:creationId xmlns:a16="http://schemas.microsoft.com/office/drawing/2014/main" id="{58CFD5D3-364A-8247-B509-D327F213A713}"/>
              </a:ext>
            </a:extLst>
          </p:cNvPr>
          <p:cNvSpPr>
            <a:spLocks noGrp="1"/>
          </p:cNvSpPr>
          <p:nvPr>
            <p:ph type="title"/>
          </p:nvPr>
        </p:nvSpPr>
        <p:spPr>
          <a:xfrm>
            <a:off x="1052557" y="644692"/>
            <a:ext cx="10080000" cy="960107"/>
          </a:xfrm>
          <a:prstGeom prst="rect">
            <a:avLst/>
          </a:prstGeom>
        </p:spPr>
        <p:txBody>
          <a:bodyPr lIns="36000" tIns="36000" rIns="36000" bIns="36000" anchor="ctr" anchorCtr="0"/>
          <a:lstStyle>
            <a:lvl1pPr algn="l">
              <a:lnSpc>
                <a:spcPct val="100000"/>
              </a:lnSpc>
              <a:defRPr sz="3200">
                <a:solidFill>
                  <a:schemeClr val="tx1"/>
                </a:solidFill>
                <a:effectLst/>
                <a:latin typeface="Arial" panose="020B0604020202020204" pitchFamily="34" charset="0"/>
                <a:cs typeface="Arial" panose="020B0604020202020204" pitchFamily="34" charset="0"/>
              </a:defRPr>
            </a:lvl1pPr>
          </a:lstStyle>
          <a:p>
            <a:r>
              <a:rPr lang="nb-NO"/>
              <a:t>Klikk for å redigere tittelstil</a:t>
            </a:r>
          </a:p>
        </p:txBody>
      </p:sp>
      <p:sp>
        <p:nvSpPr>
          <p:cNvPr id="3" name="Plassholder for tekst 2">
            <a:extLst>
              <a:ext uri="{FF2B5EF4-FFF2-40B4-BE49-F238E27FC236}">
                <a16:creationId xmlns:a16="http://schemas.microsoft.com/office/drawing/2014/main" id="{C0CE99C5-8BAD-5048-9B1D-20BF795263CB}"/>
              </a:ext>
            </a:extLst>
          </p:cNvPr>
          <p:cNvSpPr>
            <a:spLocks noGrp="1"/>
          </p:cNvSpPr>
          <p:nvPr>
            <p:ph type="body" sz="quarter" idx="31" hasCustomPrompt="1"/>
          </p:nvPr>
        </p:nvSpPr>
        <p:spPr>
          <a:xfrm>
            <a:off x="1103447" y="5191010"/>
            <a:ext cx="3021453" cy="988484"/>
          </a:xfrm>
        </p:spPr>
        <p:txBody>
          <a:bodyPr lIns="0" tIns="0" rIns="0" bIns="0"/>
          <a:lstStyle>
            <a:lvl1pPr marL="287986" indent="-239989">
              <a:spcBef>
                <a:spcPts val="800"/>
              </a:spcBef>
              <a:buSzPct val="80000"/>
              <a:buFontTx/>
              <a:buBlip>
                <a:blip r:embed="rId2">
                  <a:extLst>
                    <a:ext uri="{96DAC541-7B7A-43D3-8B79-37D633B846F1}">
                      <asvg:svgBlip xmlns:asvg="http://schemas.microsoft.com/office/drawing/2016/SVG/main" r:embed="rId3"/>
                    </a:ext>
                  </a:extLst>
                </a:blip>
              </a:buBlip>
              <a:defRPr sz="1600"/>
            </a:lvl1pPr>
          </a:lstStyle>
          <a:p>
            <a:pPr lvl="0"/>
            <a:r>
              <a:rPr lang="nb-NO"/>
              <a:t>Klikk for å redigere tekststiler i malen</a:t>
            </a:r>
          </a:p>
        </p:txBody>
      </p:sp>
      <p:sp>
        <p:nvSpPr>
          <p:cNvPr id="19" name="Plassholder for tekst 2">
            <a:extLst>
              <a:ext uri="{FF2B5EF4-FFF2-40B4-BE49-F238E27FC236}">
                <a16:creationId xmlns:a16="http://schemas.microsoft.com/office/drawing/2014/main" id="{0A17C126-082E-3F4B-A9EF-9BB3C5499F3C}"/>
              </a:ext>
            </a:extLst>
          </p:cNvPr>
          <p:cNvSpPr>
            <a:spLocks noGrp="1"/>
          </p:cNvSpPr>
          <p:nvPr>
            <p:ph type="body" sz="quarter" idx="32" hasCustomPrompt="1"/>
          </p:nvPr>
        </p:nvSpPr>
        <p:spPr>
          <a:xfrm>
            <a:off x="4648976" y="5191010"/>
            <a:ext cx="3021453" cy="988484"/>
          </a:xfrm>
        </p:spPr>
        <p:txBody>
          <a:bodyPr lIns="0" tIns="0" rIns="0" bIns="0"/>
          <a:lstStyle>
            <a:lvl1pPr marL="287986" indent="-239989">
              <a:spcBef>
                <a:spcPts val="800"/>
              </a:spcBef>
              <a:buSzPct val="80000"/>
              <a:buFontTx/>
              <a:buBlip>
                <a:blip r:embed="rId2">
                  <a:extLst>
                    <a:ext uri="{96DAC541-7B7A-43D3-8B79-37D633B846F1}">
                      <asvg:svgBlip xmlns:asvg="http://schemas.microsoft.com/office/drawing/2016/SVG/main" r:embed="rId3"/>
                    </a:ext>
                  </a:extLst>
                </a:blip>
              </a:buBlip>
              <a:defRPr sz="1600"/>
            </a:lvl1pPr>
          </a:lstStyle>
          <a:p>
            <a:pPr lvl="0"/>
            <a:r>
              <a:rPr lang="nb-NO"/>
              <a:t>Klikk for å redigere tekststiler i malen</a:t>
            </a:r>
          </a:p>
        </p:txBody>
      </p:sp>
      <p:sp>
        <p:nvSpPr>
          <p:cNvPr id="21" name="Plassholder for tekst 2">
            <a:extLst>
              <a:ext uri="{FF2B5EF4-FFF2-40B4-BE49-F238E27FC236}">
                <a16:creationId xmlns:a16="http://schemas.microsoft.com/office/drawing/2014/main" id="{1461AF3D-3D59-7244-AA25-DE98E451D7B6}"/>
              </a:ext>
            </a:extLst>
          </p:cNvPr>
          <p:cNvSpPr>
            <a:spLocks noGrp="1"/>
          </p:cNvSpPr>
          <p:nvPr>
            <p:ph type="body" sz="quarter" idx="33" hasCustomPrompt="1"/>
          </p:nvPr>
        </p:nvSpPr>
        <p:spPr>
          <a:xfrm>
            <a:off x="8195080" y="5191010"/>
            <a:ext cx="3021453" cy="988484"/>
          </a:xfrm>
        </p:spPr>
        <p:txBody>
          <a:bodyPr lIns="0" tIns="0" rIns="0" bIns="0"/>
          <a:lstStyle>
            <a:lvl1pPr marL="287986" indent="-239989">
              <a:spcBef>
                <a:spcPts val="800"/>
              </a:spcBef>
              <a:buSzPct val="80000"/>
              <a:buFontTx/>
              <a:buBlip>
                <a:blip r:embed="rId2">
                  <a:extLst>
                    <a:ext uri="{96DAC541-7B7A-43D3-8B79-37D633B846F1}">
                      <asvg:svgBlip xmlns:asvg="http://schemas.microsoft.com/office/drawing/2016/SVG/main" r:embed="rId3"/>
                    </a:ext>
                  </a:extLst>
                </a:blip>
              </a:buBlip>
              <a:defRPr sz="1600"/>
            </a:lvl1pPr>
          </a:lstStyle>
          <a:p>
            <a:pPr lvl="0"/>
            <a:r>
              <a:rPr lang="nb-NO"/>
              <a:t>Klikk for å redigere tekststiler i malen</a:t>
            </a:r>
          </a:p>
        </p:txBody>
      </p:sp>
      <p:sp>
        <p:nvSpPr>
          <p:cNvPr id="10" name="TekstSylinder 9">
            <a:extLst>
              <a:ext uri="{FF2B5EF4-FFF2-40B4-BE49-F238E27FC236}">
                <a16:creationId xmlns:a16="http://schemas.microsoft.com/office/drawing/2014/main" id="{65D06CDA-71FA-2744-8941-CA9B12D5E701}"/>
              </a:ext>
            </a:extLst>
          </p:cNvPr>
          <p:cNvSpPr txBox="1"/>
          <p:nvPr userDrawn="1"/>
        </p:nvSpPr>
        <p:spPr>
          <a:xfrm>
            <a:off x="335360" y="6521918"/>
            <a:ext cx="480053" cy="164212"/>
          </a:xfrm>
          <a:prstGeom prst="rect">
            <a:avLst/>
          </a:prstGeom>
          <a:noFill/>
        </p:spPr>
        <p:txBody>
          <a:bodyPr wrap="square" lIns="0" tIns="0" rIns="0" bIns="0" rtlCol="0">
            <a:spAutoFit/>
          </a:bodyPr>
          <a:lstStyle/>
          <a:p>
            <a:pPr marL="47997" indent="0" algn="l">
              <a:spcBef>
                <a:spcPts val="800"/>
              </a:spcBef>
              <a:buClr>
                <a:schemeClr val="accent2"/>
              </a:buClr>
              <a:buSzPct val="80000"/>
              <a:buNone/>
            </a:pPr>
            <a:r>
              <a:rPr lang="nb-NO" sz="1067">
                <a:solidFill>
                  <a:schemeClr val="accent2"/>
                </a:solidFill>
                <a:latin typeface="Arial" panose="020B0604020202020204" pitchFamily="34" charset="0"/>
                <a:ea typeface="Segoe UI" charset="0"/>
                <a:cs typeface="Arial" panose="020B0604020202020204" pitchFamily="34" charset="0"/>
              </a:rPr>
              <a:t>//</a:t>
            </a:r>
            <a:r>
              <a:rPr lang="nb-NO" sz="1067">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1067">
                <a:solidFill>
                  <a:schemeClr val="tx1">
                    <a:lumMod val="60000"/>
                    <a:lumOff val="40000"/>
                  </a:schemeClr>
                </a:solidFill>
                <a:latin typeface="Arial" panose="020B0604020202020204" pitchFamily="34" charset="0"/>
                <a:ea typeface="Segoe UI" charset="0"/>
                <a:cs typeface="Arial" panose="020B0604020202020204" pitchFamily="34" charset="0"/>
              </a:rPr>
              <a:t>NAV</a:t>
            </a:r>
          </a:p>
        </p:txBody>
      </p:sp>
    </p:spTree>
    <p:extLst>
      <p:ext uri="{BB962C8B-B14F-4D97-AF65-F5344CB8AC3E}">
        <p14:creationId xmlns:p14="http://schemas.microsoft.com/office/powerpoint/2010/main" val="3875746295"/>
      </p:ext>
    </p:extLst>
  </p:cSld>
  <p:clrMapOvr>
    <a:masterClrMapping/>
  </p:clrMapOvr>
  <p:transition spd="med" advClick="0">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 x sirkel bilder og 3 x sirkel tekst">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7D6CDF7F-01CD-2141-9399-677687F79997}"/>
              </a:ext>
            </a:extLst>
          </p:cNvPr>
          <p:cNvSpPr>
            <a:spLocks noGrp="1" noChangeAspect="1"/>
          </p:cNvSpPr>
          <p:nvPr>
            <p:ph type="body" sz="quarter" idx="23" hasCustomPrompt="1"/>
          </p:nvPr>
        </p:nvSpPr>
        <p:spPr>
          <a:xfrm>
            <a:off x="4720927" y="3717032"/>
            <a:ext cx="2646109" cy="2646109"/>
          </a:xfrm>
          <a:prstGeom prst="ellipse">
            <a:avLst/>
          </a:prstGeom>
          <a:solidFill>
            <a:schemeClr val="tx1">
              <a:lumMod val="20000"/>
              <a:lumOff val="80000"/>
            </a:schemeClr>
          </a:solidFill>
        </p:spPr>
        <p:txBody>
          <a:bodyPr lIns="0" tIns="0" rIns="36000" bIns="0" anchor="ctr" anchorCtr="0"/>
          <a:lstStyle>
            <a:lvl1pPr marL="0" indent="0" algn="ctr">
              <a:buNone/>
              <a:defRPr sz="2133">
                <a:solidFill>
                  <a:schemeClr val="tx1"/>
                </a:solidFill>
              </a:defRPr>
            </a:lvl1pPr>
          </a:lstStyle>
          <a:p>
            <a:pPr lvl="0"/>
            <a:r>
              <a:rPr lang="nb-NO"/>
              <a:t>Tekst</a:t>
            </a:r>
          </a:p>
        </p:txBody>
      </p:sp>
      <p:sp>
        <p:nvSpPr>
          <p:cNvPr id="13" name="Plassholder for tekst 3">
            <a:extLst>
              <a:ext uri="{FF2B5EF4-FFF2-40B4-BE49-F238E27FC236}">
                <a16:creationId xmlns:a16="http://schemas.microsoft.com/office/drawing/2014/main" id="{E0F0E79E-77AF-DB48-8737-043F17978DB8}"/>
              </a:ext>
            </a:extLst>
          </p:cNvPr>
          <p:cNvSpPr>
            <a:spLocks noGrp="1" noChangeAspect="1"/>
          </p:cNvSpPr>
          <p:nvPr>
            <p:ph type="body" sz="quarter" idx="24" hasCustomPrompt="1"/>
          </p:nvPr>
        </p:nvSpPr>
        <p:spPr>
          <a:xfrm>
            <a:off x="695644" y="3717032"/>
            <a:ext cx="2646109" cy="2646109"/>
          </a:xfrm>
          <a:prstGeom prst="ellipse">
            <a:avLst/>
          </a:prstGeom>
          <a:solidFill>
            <a:schemeClr val="tx1">
              <a:lumMod val="20000"/>
              <a:lumOff val="80000"/>
            </a:schemeClr>
          </a:solidFill>
        </p:spPr>
        <p:txBody>
          <a:bodyPr lIns="0" tIns="0" rIns="36000" bIns="0" anchor="ctr" anchorCtr="0"/>
          <a:lstStyle>
            <a:lvl1pPr marL="0" indent="0" algn="ctr">
              <a:buFont typeface="Arial" panose="020B0604020202020204" pitchFamily="34" charset="0"/>
              <a:buNone/>
              <a:defRPr sz="2133">
                <a:solidFill>
                  <a:schemeClr val="tx1"/>
                </a:solidFill>
              </a:defRPr>
            </a:lvl1pPr>
          </a:lstStyle>
          <a:p>
            <a:pPr lvl="0"/>
            <a:r>
              <a:rPr lang="nb-NO"/>
              <a:t>Tekst</a:t>
            </a:r>
          </a:p>
        </p:txBody>
      </p:sp>
      <p:sp>
        <p:nvSpPr>
          <p:cNvPr id="15" name="Plassholder for tekst 3">
            <a:extLst>
              <a:ext uri="{FF2B5EF4-FFF2-40B4-BE49-F238E27FC236}">
                <a16:creationId xmlns:a16="http://schemas.microsoft.com/office/drawing/2014/main" id="{4C3F6C3F-C34E-9D46-A8D0-27350909F6F7}"/>
              </a:ext>
            </a:extLst>
          </p:cNvPr>
          <p:cNvSpPr>
            <a:spLocks noGrp="1" noChangeAspect="1"/>
          </p:cNvSpPr>
          <p:nvPr>
            <p:ph type="body" sz="quarter" idx="26" hasCustomPrompt="1"/>
          </p:nvPr>
        </p:nvSpPr>
        <p:spPr>
          <a:xfrm>
            <a:off x="8880311" y="3717032"/>
            <a:ext cx="2646109" cy="2646109"/>
          </a:xfrm>
          <a:prstGeom prst="ellipse">
            <a:avLst/>
          </a:prstGeom>
          <a:solidFill>
            <a:schemeClr val="tx1">
              <a:lumMod val="20000"/>
              <a:lumOff val="80000"/>
            </a:schemeClr>
          </a:solidFill>
        </p:spPr>
        <p:txBody>
          <a:bodyPr lIns="0" tIns="0" rIns="36000" bIns="0" anchor="ctr" anchorCtr="0"/>
          <a:lstStyle>
            <a:lvl1pPr marL="0" indent="0" algn="ctr">
              <a:buNone/>
              <a:defRPr sz="2133">
                <a:solidFill>
                  <a:schemeClr val="tx1"/>
                </a:solidFill>
              </a:defRPr>
            </a:lvl1pPr>
          </a:lstStyle>
          <a:p>
            <a:pPr lvl="0"/>
            <a:r>
              <a:rPr lang="nb-NO"/>
              <a:t>Tekst</a:t>
            </a:r>
          </a:p>
        </p:txBody>
      </p:sp>
      <p:sp>
        <p:nvSpPr>
          <p:cNvPr id="10" name="Tittel 8">
            <a:extLst>
              <a:ext uri="{FF2B5EF4-FFF2-40B4-BE49-F238E27FC236}">
                <a16:creationId xmlns:a16="http://schemas.microsoft.com/office/drawing/2014/main" id="{BC4F5221-A3FD-5244-B4F6-BEDA4EA5348A}"/>
              </a:ext>
            </a:extLst>
          </p:cNvPr>
          <p:cNvSpPr>
            <a:spLocks noGrp="1"/>
          </p:cNvSpPr>
          <p:nvPr>
            <p:ph type="title"/>
          </p:nvPr>
        </p:nvSpPr>
        <p:spPr>
          <a:xfrm>
            <a:off x="1103447" y="2948301"/>
            <a:ext cx="10113087" cy="720000"/>
          </a:xfrm>
          <a:prstGeom prst="rect">
            <a:avLst/>
          </a:prstGeom>
        </p:spPr>
        <p:txBody>
          <a:bodyPr lIns="36000" tIns="36000" rIns="36000" bIns="36000" anchor="ctr" anchorCtr="0"/>
          <a:lstStyle>
            <a:lvl1pPr algn="ctr">
              <a:defRPr sz="2667">
                <a:solidFill>
                  <a:schemeClr val="tx1"/>
                </a:solidFill>
                <a:effectLst/>
                <a:latin typeface="Arial" panose="020B0604020202020204" pitchFamily="34" charset="0"/>
                <a:cs typeface="Arial" panose="020B0604020202020204" pitchFamily="34" charset="0"/>
              </a:defRPr>
            </a:lvl1pPr>
          </a:lstStyle>
          <a:p>
            <a:r>
              <a:rPr lang="nb-NO"/>
              <a:t>Klikk for å redigere tittelstil</a:t>
            </a:r>
          </a:p>
        </p:txBody>
      </p:sp>
      <p:sp>
        <p:nvSpPr>
          <p:cNvPr id="11" name="Plassholder for bilde 5">
            <a:extLst>
              <a:ext uri="{FF2B5EF4-FFF2-40B4-BE49-F238E27FC236}">
                <a16:creationId xmlns:a16="http://schemas.microsoft.com/office/drawing/2014/main" id="{0F6D1C8D-4CC0-CC4E-B966-47965A0A0C94}"/>
              </a:ext>
            </a:extLst>
          </p:cNvPr>
          <p:cNvSpPr>
            <a:spLocks noGrp="1" noChangeAspect="1"/>
          </p:cNvSpPr>
          <p:nvPr>
            <p:ph type="pic" sz="quarter" idx="12"/>
          </p:nvPr>
        </p:nvSpPr>
        <p:spPr>
          <a:xfrm>
            <a:off x="695644" y="260648"/>
            <a:ext cx="2646109" cy="2646109"/>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2" name="Plassholder for bilde 5">
            <a:extLst>
              <a:ext uri="{FF2B5EF4-FFF2-40B4-BE49-F238E27FC236}">
                <a16:creationId xmlns:a16="http://schemas.microsoft.com/office/drawing/2014/main" id="{1FA9FE7D-C57E-8241-B898-58398DF22C2A}"/>
              </a:ext>
            </a:extLst>
          </p:cNvPr>
          <p:cNvSpPr>
            <a:spLocks noGrp="1" noChangeAspect="1"/>
          </p:cNvSpPr>
          <p:nvPr>
            <p:ph type="pic" sz="quarter" idx="27"/>
          </p:nvPr>
        </p:nvSpPr>
        <p:spPr>
          <a:xfrm>
            <a:off x="4720927" y="260648"/>
            <a:ext cx="2646109" cy="2646109"/>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20" name="Plassholder for bilde 5">
            <a:extLst>
              <a:ext uri="{FF2B5EF4-FFF2-40B4-BE49-F238E27FC236}">
                <a16:creationId xmlns:a16="http://schemas.microsoft.com/office/drawing/2014/main" id="{BD9D154E-CD5A-464D-9056-CF58AFAB2926}"/>
              </a:ext>
            </a:extLst>
          </p:cNvPr>
          <p:cNvSpPr>
            <a:spLocks noGrp="1" noChangeAspect="1"/>
          </p:cNvSpPr>
          <p:nvPr>
            <p:ph type="pic" sz="quarter" idx="28"/>
          </p:nvPr>
        </p:nvSpPr>
        <p:spPr>
          <a:xfrm>
            <a:off x="8884608" y="260648"/>
            <a:ext cx="2646109" cy="2646109"/>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28" name="Plassholder for bunntekst 18">
            <a:extLst>
              <a:ext uri="{FF2B5EF4-FFF2-40B4-BE49-F238E27FC236}">
                <a16:creationId xmlns:a16="http://schemas.microsoft.com/office/drawing/2014/main" id="{399D6FD6-CE76-9B44-B71F-C5D843E030D7}"/>
              </a:ext>
            </a:extLst>
          </p:cNvPr>
          <p:cNvSpPr>
            <a:spLocks noGrp="1"/>
          </p:cNvSpPr>
          <p:nvPr>
            <p:ph type="ftr" sz="quarter" idx="17"/>
          </p:nvPr>
        </p:nvSpPr>
        <p:spPr>
          <a:xfrm>
            <a:off x="1103447" y="6501344"/>
            <a:ext cx="10113087" cy="241921"/>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14" name="TekstSylinder 13">
            <a:extLst>
              <a:ext uri="{FF2B5EF4-FFF2-40B4-BE49-F238E27FC236}">
                <a16:creationId xmlns:a16="http://schemas.microsoft.com/office/drawing/2014/main" id="{62045557-10A3-E44C-92FD-F255B9DC937F}"/>
              </a:ext>
            </a:extLst>
          </p:cNvPr>
          <p:cNvSpPr txBox="1"/>
          <p:nvPr userDrawn="1"/>
        </p:nvSpPr>
        <p:spPr>
          <a:xfrm>
            <a:off x="335360" y="6521918"/>
            <a:ext cx="480053" cy="164212"/>
          </a:xfrm>
          <a:prstGeom prst="rect">
            <a:avLst/>
          </a:prstGeom>
          <a:noFill/>
        </p:spPr>
        <p:txBody>
          <a:bodyPr wrap="square" lIns="0" tIns="0" rIns="0" bIns="0" rtlCol="0">
            <a:spAutoFit/>
          </a:bodyPr>
          <a:lstStyle/>
          <a:p>
            <a:pPr marL="47997" indent="0" algn="l">
              <a:spcBef>
                <a:spcPts val="800"/>
              </a:spcBef>
              <a:buClr>
                <a:schemeClr val="accent2"/>
              </a:buClr>
              <a:buSzPct val="80000"/>
              <a:buNone/>
            </a:pPr>
            <a:r>
              <a:rPr lang="nb-NO" sz="1067">
                <a:solidFill>
                  <a:schemeClr val="accent2"/>
                </a:solidFill>
                <a:latin typeface="Arial" panose="020B0604020202020204" pitchFamily="34" charset="0"/>
                <a:ea typeface="Segoe UI" charset="0"/>
                <a:cs typeface="Arial" panose="020B0604020202020204" pitchFamily="34" charset="0"/>
              </a:rPr>
              <a:t>//</a:t>
            </a:r>
            <a:r>
              <a:rPr lang="nb-NO" sz="1067">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1067">
                <a:solidFill>
                  <a:schemeClr val="tx1">
                    <a:lumMod val="60000"/>
                    <a:lumOff val="40000"/>
                  </a:schemeClr>
                </a:solidFill>
                <a:latin typeface="Arial" panose="020B0604020202020204" pitchFamily="34" charset="0"/>
                <a:ea typeface="Segoe UI" charset="0"/>
                <a:cs typeface="Arial" panose="020B0604020202020204" pitchFamily="34" charset="0"/>
              </a:rPr>
              <a:t>NAV</a:t>
            </a:r>
          </a:p>
        </p:txBody>
      </p:sp>
    </p:spTree>
    <p:extLst>
      <p:ext uri="{BB962C8B-B14F-4D97-AF65-F5344CB8AC3E}">
        <p14:creationId xmlns:p14="http://schemas.microsoft.com/office/powerpoint/2010/main" val="3432135905"/>
      </p:ext>
    </p:extLst>
  </p:cSld>
  <p:clrMapOvr>
    <a:masterClrMapping/>
  </p:clrMapOvr>
  <p:transition spd="med" advClick="0">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lde inn i skjerm">
    <p:spTree>
      <p:nvGrpSpPr>
        <p:cNvPr id="1" name=""/>
        <p:cNvGrpSpPr/>
        <p:nvPr/>
      </p:nvGrpSpPr>
      <p:grpSpPr>
        <a:xfrm>
          <a:off x="0" y="0"/>
          <a:ext cx="0" cy="0"/>
          <a:chOff x="0" y="0"/>
          <a:chExt cx="0" cy="0"/>
        </a:xfrm>
      </p:grpSpPr>
      <p:pic>
        <p:nvPicPr>
          <p:cNvPr id="8" name="Plassholder for innhold 3">
            <a:extLst>
              <a:ext uri="{FF2B5EF4-FFF2-40B4-BE49-F238E27FC236}">
                <a16:creationId xmlns:a16="http://schemas.microsoft.com/office/drawing/2014/main" id="{E72B63BC-3552-614C-982C-1BFFFE6EC63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723"/>
          <a:stretch/>
        </p:blipFill>
        <p:spPr bwMode="auto">
          <a:xfrm>
            <a:off x="815415" y="552224"/>
            <a:ext cx="10160455" cy="5761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pic>
      <p:sp>
        <p:nvSpPr>
          <p:cNvPr id="9" name="Plassholder for bilde 5">
            <a:extLst>
              <a:ext uri="{FF2B5EF4-FFF2-40B4-BE49-F238E27FC236}">
                <a16:creationId xmlns:a16="http://schemas.microsoft.com/office/drawing/2014/main" id="{0D899A3A-6F91-AF4A-9188-2F3230BE646E}"/>
              </a:ext>
            </a:extLst>
          </p:cNvPr>
          <p:cNvSpPr>
            <a:spLocks noGrp="1"/>
          </p:cNvSpPr>
          <p:nvPr>
            <p:ph type="pic" sz="quarter" idx="12" hasCustomPrompt="1"/>
          </p:nvPr>
        </p:nvSpPr>
        <p:spPr>
          <a:xfrm>
            <a:off x="1800331" y="822888"/>
            <a:ext cx="8258024" cy="4928705"/>
          </a:xfrm>
          <a:prstGeom prst="rect">
            <a:avLst/>
          </a:prstGeom>
          <a:solidFill>
            <a:schemeClr val="tx1">
              <a:lumMod val="20000"/>
              <a:lumOff val="80000"/>
            </a:schemeClr>
          </a:solidFill>
        </p:spPr>
        <p:txBody>
          <a:bodyPr anchor="ctr" anchorCtr="0"/>
          <a:lstStyle>
            <a:lvl1pPr marL="270104" indent="-270104" algn="ctr">
              <a:spcBef>
                <a:spcPts val="1067"/>
              </a:spcBef>
              <a:buClr>
                <a:schemeClr val="accent2"/>
              </a:buClr>
              <a:buSzPct val="100000"/>
              <a:defRPr b="0" i="0">
                <a:latin typeface="Arial" panose="020B0604020202020204" pitchFamily="34" charset="0"/>
                <a:ea typeface="Arial" panose="020B0604020202020204" pitchFamily="34" charset="0"/>
                <a:cs typeface="Arial" panose="020B0604020202020204" pitchFamily="34" charset="0"/>
              </a:defRPr>
            </a:lvl1pPr>
          </a:lstStyle>
          <a:p>
            <a:r>
              <a:rPr lang="nb-NO"/>
              <a:t>Bilde</a:t>
            </a:r>
          </a:p>
        </p:txBody>
      </p:sp>
      <p:sp>
        <p:nvSpPr>
          <p:cNvPr id="5" name="Plassholder for bunntekst 18">
            <a:extLst>
              <a:ext uri="{FF2B5EF4-FFF2-40B4-BE49-F238E27FC236}">
                <a16:creationId xmlns:a16="http://schemas.microsoft.com/office/drawing/2014/main" id="{EB0F7208-EB59-8446-B9E4-826193235C50}"/>
              </a:ext>
            </a:extLst>
          </p:cNvPr>
          <p:cNvSpPr>
            <a:spLocks noGrp="1"/>
          </p:cNvSpPr>
          <p:nvPr>
            <p:ph type="ftr" sz="quarter" idx="17"/>
          </p:nvPr>
        </p:nvSpPr>
        <p:spPr>
          <a:xfrm>
            <a:off x="1103447" y="6501344"/>
            <a:ext cx="10113087" cy="241921"/>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6" name="TekstSylinder 5">
            <a:extLst>
              <a:ext uri="{FF2B5EF4-FFF2-40B4-BE49-F238E27FC236}">
                <a16:creationId xmlns:a16="http://schemas.microsoft.com/office/drawing/2014/main" id="{4F12B9E2-03D8-C44D-AACA-910530FA1E32}"/>
              </a:ext>
            </a:extLst>
          </p:cNvPr>
          <p:cNvSpPr txBox="1"/>
          <p:nvPr userDrawn="1"/>
        </p:nvSpPr>
        <p:spPr>
          <a:xfrm>
            <a:off x="335360" y="6521918"/>
            <a:ext cx="480053" cy="164212"/>
          </a:xfrm>
          <a:prstGeom prst="rect">
            <a:avLst/>
          </a:prstGeom>
          <a:noFill/>
        </p:spPr>
        <p:txBody>
          <a:bodyPr wrap="square" lIns="0" tIns="0" rIns="0" bIns="0" rtlCol="0">
            <a:spAutoFit/>
          </a:bodyPr>
          <a:lstStyle/>
          <a:p>
            <a:pPr marL="47997" indent="0" algn="l">
              <a:spcBef>
                <a:spcPts val="800"/>
              </a:spcBef>
              <a:buClr>
                <a:schemeClr val="accent2"/>
              </a:buClr>
              <a:buSzPct val="80000"/>
              <a:buNone/>
            </a:pPr>
            <a:r>
              <a:rPr lang="nb-NO" sz="1067">
                <a:solidFill>
                  <a:schemeClr val="accent2"/>
                </a:solidFill>
                <a:latin typeface="Arial" panose="020B0604020202020204" pitchFamily="34" charset="0"/>
                <a:ea typeface="Segoe UI" charset="0"/>
                <a:cs typeface="Arial" panose="020B0604020202020204" pitchFamily="34" charset="0"/>
              </a:rPr>
              <a:t>//</a:t>
            </a:r>
            <a:r>
              <a:rPr lang="nb-NO" sz="1067">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1067">
                <a:solidFill>
                  <a:schemeClr val="tx1">
                    <a:lumMod val="60000"/>
                    <a:lumOff val="40000"/>
                  </a:schemeClr>
                </a:solidFill>
                <a:latin typeface="Arial" panose="020B0604020202020204" pitchFamily="34" charset="0"/>
                <a:ea typeface="Segoe UI" charset="0"/>
                <a:cs typeface="Arial" panose="020B0604020202020204" pitchFamily="34" charset="0"/>
              </a:rPr>
              <a:t>NAV</a:t>
            </a:r>
          </a:p>
        </p:txBody>
      </p:sp>
    </p:spTree>
    <p:extLst>
      <p:ext uri="{BB962C8B-B14F-4D97-AF65-F5344CB8AC3E}">
        <p14:creationId xmlns:p14="http://schemas.microsoft.com/office/powerpoint/2010/main" val="2767619708"/>
      </p:ext>
    </p:extLst>
  </p:cSld>
  <p:clrMapOvr>
    <a:masterClrMapping/>
  </p:clrMapOvr>
  <p:transition spd="med" advClick="0">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5" name="Plassholder for media 4"/>
          <p:cNvSpPr>
            <a:spLocks noGrp="1"/>
          </p:cNvSpPr>
          <p:nvPr>
            <p:ph type="media" sz="quarter" idx="10"/>
          </p:nvPr>
        </p:nvSpPr>
        <p:spPr>
          <a:xfrm>
            <a:off x="0" y="0"/>
            <a:ext cx="12192000" cy="6858000"/>
          </a:xfrm>
        </p:spPr>
        <p:txBody>
          <a:bodyPr/>
          <a:lstStyle>
            <a:lvl1pPr marL="510093" indent="-510093">
              <a:buClr>
                <a:schemeClr val="accent3"/>
              </a:buClr>
              <a:buFont typeface="Arial" panose="020B0604020202020204" pitchFamily="34" charset="0"/>
              <a:buChar char="•"/>
              <a:defRPr/>
            </a:lvl1pPr>
          </a:lstStyle>
          <a:p>
            <a:r>
              <a:rPr lang="nb-NO"/>
              <a:t>Klikk ikonet for å legge til media</a:t>
            </a:r>
          </a:p>
        </p:txBody>
      </p:sp>
    </p:spTree>
    <p:extLst>
      <p:ext uri="{BB962C8B-B14F-4D97-AF65-F5344CB8AC3E}">
        <p14:creationId xmlns:p14="http://schemas.microsoft.com/office/powerpoint/2010/main" val="741589407"/>
      </p:ext>
    </p:extLst>
  </p:cSld>
  <p:clrMapOvr>
    <a:masterClrMapping/>
  </p:clrMapOvr>
  <p:transition spd="med"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574975-50B4-C34B-9F64-4CA300B7F727}"/>
              </a:ext>
            </a:extLst>
          </p:cNvPr>
          <p:cNvSpPr>
            <a:spLocks noGrp="1"/>
          </p:cNvSpPr>
          <p:nvPr>
            <p:ph type="title" hasCustomPrompt="1"/>
          </p:nvPr>
        </p:nvSpPr>
        <p:spPr/>
        <p:txBody>
          <a:bodyPr/>
          <a:lstStyle/>
          <a:p>
            <a:r>
              <a:rPr lang="nb-NO"/>
              <a:t>Klikk for å redigere tittelen</a:t>
            </a:r>
          </a:p>
        </p:txBody>
      </p:sp>
      <p:sp>
        <p:nvSpPr>
          <p:cNvPr id="4" name="Plassholder for bunntekst 3">
            <a:extLst>
              <a:ext uri="{FF2B5EF4-FFF2-40B4-BE49-F238E27FC236}">
                <a16:creationId xmlns:a16="http://schemas.microsoft.com/office/drawing/2014/main" id="{D90BA1EA-559A-0742-9DF6-378DCB049FD9}"/>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5" name="Plassholder for lysbildenummer 4">
            <a:extLst>
              <a:ext uri="{FF2B5EF4-FFF2-40B4-BE49-F238E27FC236}">
                <a16:creationId xmlns:a16="http://schemas.microsoft.com/office/drawing/2014/main" id="{D5178BF1-065F-C64F-A4E1-62B222547C2C}"/>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3920033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Forside hvit stripe">
    <p:spTree>
      <p:nvGrpSpPr>
        <p:cNvPr id="1" name=""/>
        <p:cNvGrpSpPr/>
        <p:nvPr/>
      </p:nvGrpSpPr>
      <p:grpSpPr>
        <a:xfrm>
          <a:off x="0" y="0"/>
          <a:ext cx="0" cy="0"/>
          <a:chOff x="0" y="0"/>
          <a:chExt cx="0" cy="0"/>
        </a:xfrm>
      </p:grpSpPr>
      <p:sp>
        <p:nvSpPr>
          <p:cNvPr id="3" name="Rektangel 2"/>
          <p:cNvSpPr/>
          <p:nvPr userDrawn="1"/>
        </p:nvSpPr>
        <p:spPr bwMode="auto">
          <a:xfrm rot="16200000">
            <a:off x="4319810" y="-1562877"/>
            <a:ext cx="3552396" cy="12191999"/>
          </a:xfrm>
          <a:prstGeom prst="rect">
            <a:avLst/>
          </a:prstGeom>
          <a:no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ctr" defTabSz="121914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rgbClr val="000000"/>
              </a:solidFill>
              <a:effectLst/>
              <a:latin typeface="Segoe UI"/>
              <a:ea typeface="ヒラギノ角ゴ ProN W3" charset="0"/>
              <a:cs typeface="Segoe UI"/>
              <a:sym typeface="Gill Sans" charset="0"/>
            </a:endParaRPr>
          </a:p>
        </p:txBody>
      </p:sp>
      <p:sp>
        <p:nvSpPr>
          <p:cNvPr id="21" name="Rektangel 20">
            <a:extLst>
              <a:ext uri="{FF2B5EF4-FFF2-40B4-BE49-F238E27FC236}">
                <a16:creationId xmlns:a16="http://schemas.microsoft.com/office/drawing/2014/main" id="{40EF47FD-95FF-1947-9C6E-818066C4C499}"/>
              </a:ext>
            </a:extLst>
          </p:cNvPr>
          <p:cNvSpPr/>
          <p:nvPr userDrawn="1"/>
        </p:nvSpPr>
        <p:spPr bwMode="auto">
          <a:xfrm>
            <a:off x="0" y="12821"/>
            <a:ext cx="12192000" cy="6858000"/>
          </a:xfrm>
          <a:prstGeom prst="rect">
            <a:avLst/>
          </a:prstGeom>
          <a:solidFill>
            <a:schemeClr val="accent2"/>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ctr" defTabSz="121914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rgbClr val="000000"/>
              </a:solidFill>
              <a:effectLst/>
              <a:latin typeface="Segoe UI"/>
              <a:ea typeface="ヒラギノ角ゴ ProN W3" charset="0"/>
              <a:cs typeface="Segoe UI"/>
              <a:sym typeface="Gill Sans" charset="0"/>
            </a:endParaRPr>
          </a:p>
        </p:txBody>
      </p:sp>
      <p:grpSp>
        <p:nvGrpSpPr>
          <p:cNvPr id="14" name="Gruppe 13">
            <a:extLst>
              <a:ext uri="{FF2B5EF4-FFF2-40B4-BE49-F238E27FC236}">
                <a16:creationId xmlns:a16="http://schemas.microsoft.com/office/drawing/2014/main" id="{643FA7E6-B73E-5941-B864-6A988E000ECD}"/>
              </a:ext>
            </a:extLst>
          </p:cNvPr>
          <p:cNvGrpSpPr/>
          <p:nvPr userDrawn="1"/>
        </p:nvGrpSpPr>
        <p:grpSpPr>
          <a:xfrm>
            <a:off x="5060270" y="2468895"/>
            <a:ext cx="1995839" cy="1255701"/>
            <a:chOff x="3745440" y="2967119"/>
            <a:chExt cx="2725919" cy="1715039"/>
          </a:xfrm>
        </p:grpSpPr>
        <p:sp>
          <p:nvSpPr>
            <p:cNvPr id="15" name="Friform 14">
              <a:extLst>
                <a:ext uri="{FF2B5EF4-FFF2-40B4-BE49-F238E27FC236}">
                  <a16:creationId xmlns:a16="http://schemas.microsoft.com/office/drawing/2014/main" id="{8E599B73-B799-1241-A11B-58C52CD2C851}"/>
                </a:ext>
              </a:extLst>
            </p:cNvPr>
            <p:cNvSpPr/>
            <p:nvPr/>
          </p:nvSpPr>
          <p:spPr>
            <a:xfrm>
              <a:off x="3745440" y="3765600"/>
              <a:ext cx="344160" cy="434519"/>
            </a:xfrm>
            <a:custGeom>
              <a:avLst/>
              <a:gdLst/>
              <a:ahLst/>
              <a:cxnLst>
                <a:cxn ang="3cd4">
                  <a:pos x="hc" y="t"/>
                </a:cxn>
                <a:cxn ang="cd2">
                  <a:pos x="l" y="vc"/>
                </a:cxn>
                <a:cxn ang="cd4">
                  <a:pos x="hc" y="b"/>
                </a:cxn>
                <a:cxn ang="0">
                  <a:pos x="r" y="vc"/>
                </a:cxn>
              </a:cxnLst>
              <a:rect l="l" t="t" r="r" b="b"/>
              <a:pathLst>
                <a:path w="957" h="1208">
                  <a:moveTo>
                    <a:pt x="0" y="1208"/>
                  </a:moveTo>
                  <a:cubicBezTo>
                    <a:pt x="163" y="805"/>
                    <a:pt x="325" y="403"/>
                    <a:pt x="488" y="0"/>
                  </a:cubicBezTo>
                  <a:cubicBezTo>
                    <a:pt x="644" y="0"/>
                    <a:pt x="801" y="0"/>
                    <a:pt x="957" y="0"/>
                  </a:cubicBezTo>
                  <a:cubicBezTo>
                    <a:pt x="794" y="403"/>
                    <a:pt x="631" y="805"/>
                    <a:pt x="468" y="1208"/>
                  </a:cubicBezTo>
                  <a:cubicBezTo>
                    <a:pt x="312" y="1208"/>
                    <a:pt x="156" y="1208"/>
                    <a:pt x="0" y="1208"/>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b-NO" sz="2400" b="0" i="0" u="none" strike="noStrike" kern="1200">
                <a:ln>
                  <a:noFill/>
                </a:ln>
                <a:latin typeface="Arial" pitchFamily="18"/>
                <a:ea typeface="Arial Unicode MS" pitchFamily="2"/>
                <a:cs typeface="Arial Unicode MS" pitchFamily="2"/>
              </a:endParaRPr>
            </a:p>
          </p:txBody>
        </p:sp>
        <p:sp>
          <p:nvSpPr>
            <p:cNvPr id="16" name="Friform 15">
              <a:extLst>
                <a:ext uri="{FF2B5EF4-FFF2-40B4-BE49-F238E27FC236}">
                  <a16:creationId xmlns:a16="http://schemas.microsoft.com/office/drawing/2014/main" id="{0F2F0530-FC39-9241-9558-9B0FEA8DB26D}"/>
                </a:ext>
              </a:extLst>
            </p:cNvPr>
            <p:cNvSpPr/>
            <p:nvPr/>
          </p:nvSpPr>
          <p:spPr>
            <a:xfrm>
              <a:off x="5909040" y="3765600"/>
              <a:ext cx="264600" cy="434519"/>
            </a:xfrm>
            <a:custGeom>
              <a:avLst/>
              <a:gdLst/>
              <a:ahLst/>
              <a:cxnLst>
                <a:cxn ang="3cd4">
                  <a:pos x="hc" y="t"/>
                </a:cxn>
                <a:cxn ang="cd2">
                  <a:pos x="l" y="vc"/>
                </a:cxn>
                <a:cxn ang="cd4">
                  <a:pos x="hc" y="b"/>
                </a:cxn>
                <a:cxn ang="0">
                  <a:pos x="r" y="vc"/>
                </a:cxn>
              </a:cxnLst>
              <a:rect l="l" t="t" r="r" b="b"/>
              <a:pathLst>
                <a:path w="736" h="1208">
                  <a:moveTo>
                    <a:pt x="0" y="1208"/>
                  </a:moveTo>
                  <a:cubicBezTo>
                    <a:pt x="161" y="805"/>
                    <a:pt x="321" y="403"/>
                    <a:pt x="482" y="0"/>
                  </a:cubicBezTo>
                  <a:cubicBezTo>
                    <a:pt x="567" y="0"/>
                    <a:pt x="651" y="0"/>
                    <a:pt x="736" y="0"/>
                  </a:cubicBezTo>
                  <a:cubicBezTo>
                    <a:pt x="576" y="403"/>
                    <a:pt x="416" y="805"/>
                    <a:pt x="256" y="1208"/>
                  </a:cubicBezTo>
                  <a:cubicBezTo>
                    <a:pt x="171" y="1208"/>
                    <a:pt x="85" y="1208"/>
                    <a:pt x="0" y="1208"/>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b-NO" sz="2400" b="0" i="0" u="none" strike="noStrike" kern="1200">
                <a:ln>
                  <a:noFill/>
                </a:ln>
                <a:latin typeface="Arial" pitchFamily="18"/>
                <a:ea typeface="Arial Unicode MS" pitchFamily="2"/>
                <a:cs typeface="Arial Unicode MS" pitchFamily="2"/>
              </a:endParaRPr>
            </a:p>
          </p:txBody>
        </p:sp>
        <p:sp>
          <p:nvSpPr>
            <p:cNvPr id="17" name="Friform 16">
              <a:extLst>
                <a:ext uri="{FF2B5EF4-FFF2-40B4-BE49-F238E27FC236}">
                  <a16:creationId xmlns:a16="http://schemas.microsoft.com/office/drawing/2014/main" id="{FFD00367-08DD-7945-93C8-94C84DC96D31}"/>
                </a:ext>
              </a:extLst>
            </p:cNvPr>
            <p:cNvSpPr/>
            <p:nvPr/>
          </p:nvSpPr>
          <p:spPr>
            <a:xfrm>
              <a:off x="6250319" y="3765600"/>
              <a:ext cx="221040" cy="434519"/>
            </a:xfrm>
            <a:custGeom>
              <a:avLst/>
              <a:gdLst/>
              <a:ahLst/>
              <a:cxnLst>
                <a:cxn ang="3cd4">
                  <a:pos x="hc" y="t"/>
                </a:cxn>
                <a:cxn ang="cd2">
                  <a:pos x="l" y="vc"/>
                </a:cxn>
                <a:cxn ang="cd4">
                  <a:pos x="hc" y="b"/>
                </a:cxn>
                <a:cxn ang="0">
                  <a:pos x="r" y="vc"/>
                </a:cxn>
              </a:cxnLst>
              <a:rect l="l" t="t" r="r" b="b"/>
              <a:pathLst>
                <a:path w="615" h="1208">
                  <a:moveTo>
                    <a:pt x="0" y="1208"/>
                  </a:moveTo>
                  <a:cubicBezTo>
                    <a:pt x="160" y="805"/>
                    <a:pt x="320" y="403"/>
                    <a:pt x="480" y="0"/>
                  </a:cubicBezTo>
                  <a:cubicBezTo>
                    <a:pt x="525" y="0"/>
                    <a:pt x="570" y="0"/>
                    <a:pt x="615" y="0"/>
                  </a:cubicBezTo>
                  <a:cubicBezTo>
                    <a:pt x="455" y="403"/>
                    <a:pt x="295" y="805"/>
                    <a:pt x="135" y="1208"/>
                  </a:cubicBezTo>
                  <a:cubicBezTo>
                    <a:pt x="90" y="1208"/>
                    <a:pt x="45" y="1208"/>
                    <a:pt x="0" y="1208"/>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b-NO" sz="2400" b="0" i="0" u="none" strike="noStrike" kern="1200">
                <a:ln>
                  <a:noFill/>
                </a:ln>
                <a:latin typeface="Arial" pitchFamily="18"/>
                <a:ea typeface="Arial Unicode MS" pitchFamily="2"/>
                <a:cs typeface="Arial Unicode MS" pitchFamily="2"/>
              </a:endParaRPr>
            </a:p>
          </p:txBody>
        </p:sp>
        <p:sp>
          <p:nvSpPr>
            <p:cNvPr id="18" name="Friform 17">
              <a:extLst>
                <a:ext uri="{FF2B5EF4-FFF2-40B4-BE49-F238E27FC236}">
                  <a16:creationId xmlns:a16="http://schemas.microsoft.com/office/drawing/2014/main" id="{2C634F8B-039C-AB46-AE6C-2652BBAF5863}"/>
                </a:ext>
              </a:extLst>
            </p:cNvPr>
            <p:cNvSpPr/>
            <p:nvPr/>
          </p:nvSpPr>
          <p:spPr>
            <a:xfrm>
              <a:off x="4943159" y="3915720"/>
              <a:ext cx="151920" cy="127440"/>
            </a:xfrm>
            <a:custGeom>
              <a:avLst/>
              <a:gdLst/>
              <a:ahLst/>
              <a:cxnLst>
                <a:cxn ang="3cd4">
                  <a:pos x="hc" y="t"/>
                </a:cxn>
                <a:cxn ang="cd2">
                  <a:pos x="l" y="vc"/>
                </a:cxn>
                <a:cxn ang="cd4">
                  <a:pos x="hc" y="b"/>
                </a:cxn>
                <a:cxn ang="0">
                  <a:pos x="r" y="vc"/>
                </a:cxn>
              </a:cxnLst>
              <a:rect l="l" t="t" r="r" b="b"/>
              <a:pathLst>
                <a:path w="423" h="355">
                  <a:moveTo>
                    <a:pt x="246" y="0"/>
                  </a:moveTo>
                  <a:cubicBezTo>
                    <a:pt x="344" y="0"/>
                    <a:pt x="423" y="79"/>
                    <a:pt x="423" y="177"/>
                  </a:cubicBezTo>
                  <a:cubicBezTo>
                    <a:pt x="423" y="236"/>
                    <a:pt x="423" y="296"/>
                    <a:pt x="423" y="355"/>
                  </a:cubicBezTo>
                  <a:cubicBezTo>
                    <a:pt x="341" y="355"/>
                    <a:pt x="260" y="355"/>
                    <a:pt x="178" y="355"/>
                  </a:cubicBezTo>
                  <a:cubicBezTo>
                    <a:pt x="79" y="355"/>
                    <a:pt x="0" y="275"/>
                    <a:pt x="0" y="177"/>
                  </a:cubicBezTo>
                  <a:cubicBezTo>
                    <a:pt x="0" y="78"/>
                    <a:pt x="79" y="0"/>
                    <a:pt x="178" y="0"/>
                  </a:cubicBezTo>
                  <a:cubicBezTo>
                    <a:pt x="201" y="0"/>
                    <a:pt x="223" y="0"/>
                    <a:pt x="246" y="0"/>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b-NO" sz="2400" b="0" i="0" u="none" strike="noStrike" kern="1200">
                <a:ln>
                  <a:noFill/>
                </a:ln>
                <a:latin typeface="Arial" pitchFamily="18"/>
                <a:ea typeface="Arial Unicode MS" pitchFamily="2"/>
                <a:cs typeface="Arial Unicode MS" pitchFamily="2"/>
              </a:endParaRPr>
            </a:p>
          </p:txBody>
        </p:sp>
        <p:sp>
          <p:nvSpPr>
            <p:cNvPr id="22" name="Friform 21">
              <a:extLst>
                <a:ext uri="{FF2B5EF4-FFF2-40B4-BE49-F238E27FC236}">
                  <a16:creationId xmlns:a16="http://schemas.microsoft.com/office/drawing/2014/main" id="{B70E4205-1F79-914C-8CA0-0332C4388C2F}"/>
                </a:ext>
              </a:extLst>
            </p:cNvPr>
            <p:cNvSpPr/>
            <p:nvPr/>
          </p:nvSpPr>
          <p:spPr>
            <a:xfrm>
              <a:off x="4159800" y="2967119"/>
              <a:ext cx="1716119" cy="1715039"/>
            </a:xfrm>
            <a:custGeom>
              <a:avLst/>
              <a:gdLst/>
              <a:ahLst/>
              <a:cxnLst>
                <a:cxn ang="3cd4">
                  <a:pos x="hc" y="t"/>
                </a:cxn>
                <a:cxn ang="cd2">
                  <a:pos x="l" y="vc"/>
                </a:cxn>
                <a:cxn ang="cd4">
                  <a:pos x="hc" y="b"/>
                </a:cxn>
                <a:cxn ang="0">
                  <a:pos x="r" y="vc"/>
                </a:cxn>
              </a:cxnLst>
              <a:rect l="l" t="t" r="r" b="b"/>
              <a:pathLst>
                <a:path w="4768" h="4765">
                  <a:moveTo>
                    <a:pt x="2270" y="4765"/>
                  </a:moveTo>
                  <a:cubicBezTo>
                    <a:pt x="1006" y="4706"/>
                    <a:pt x="0" y="3660"/>
                    <a:pt x="0" y="2383"/>
                  </a:cubicBezTo>
                  <a:cubicBezTo>
                    <a:pt x="0" y="1067"/>
                    <a:pt x="1070" y="0"/>
                    <a:pt x="2385" y="0"/>
                  </a:cubicBezTo>
                  <a:cubicBezTo>
                    <a:pt x="3703" y="0"/>
                    <a:pt x="4768" y="1066"/>
                    <a:pt x="4768" y="2383"/>
                  </a:cubicBezTo>
                  <a:cubicBezTo>
                    <a:pt x="4768" y="3662"/>
                    <a:pt x="3764" y="4706"/>
                    <a:pt x="2499" y="4765"/>
                  </a:cubicBezTo>
                  <a:cubicBezTo>
                    <a:pt x="2423" y="4765"/>
                    <a:pt x="2347" y="4765"/>
                    <a:pt x="2270" y="4765"/>
                  </a:cubicBezTo>
                  <a:close/>
                  <a:moveTo>
                    <a:pt x="3992" y="3382"/>
                  </a:moveTo>
                  <a:cubicBezTo>
                    <a:pt x="4145" y="3008"/>
                    <a:pt x="4297" y="2634"/>
                    <a:pt x="4449" y="2260"/>
                  </a:cubicBezTo>
                  <a:cubicBezTo>
                    <a:pt x="4464" y="2221"/>
                    <a:pt x="4429" y="2234"/>
                    <a:pt x="4418" y="2221"/>
                  </a:cubicBezTo>
                  <a:cubicBezTo>
                    <a:pt x="4277" y="2221"/>
                    <a:pt x="4136" y="2221"/>
                    <a:pt x="3995" y="2221"/>
                  </a:cubicBezTo>
                  <a:cubicBezTo>
                    <a:pt x="3982" y="2229"/>
                    <a:pt x="3967" y="2221"/>
                    <a:pt x="3956" y="2246"/>
                  </a:cubicBezTo>
                  <a:cubicBezTo>
                    <a:pt x="3878" y="2484"/>
                    <a:pt x="3800" y="2723"/>
                    <a:pt x="3722" y="2962"/>
                  </a:cubicBezTo>
                  <a:cubicBezTo>
                    <a:pt x="3644" y="2723"/>
                    <a:pt x="3566" y="2484"/>
                    <a:pt x="3488" y="2246"/>
                  </a:cubicBezTo>
                  <a:cubicBezTo>
                    <a:pt x="3477" y="2221"/>
                    <a:pt x="3462" y="2229"/>
                    <a:pt x="3449" y="2221"/>
                  </a:cubicBezTo>
                  <a:cubicBezTo>
                    <a:pt x="3177" y="2221"/>
                    <a:pt x="2905" y="2221"/>
                    <a:pt x="2633" y="2221"/>
                  </a:cubicBezTo>
                  <a:cubicBezTo>
                    <a:pt x="2616" y="2221"/>
                    <a:pt x="2602" y="2235"/>
                    <a:pt x="2602" y="2252"/>
                  </a:cubicBezTo>
                  <a:cubicBezTo>
                    <a:pt x="2602" y="2332"/>
                    <a:pt x="2602" y="2413"/>
                    <a:pt x="2602" y="2493"/>
                  </a:cubicBezTo>
                  <a:cubicBezTo>
                    <a:pt x="2602" y="2300"/>
                    <a:pt x="2396" y="2218"/>
                    <a:pt x="2275" y="2218"/>
                  </a:cubicBezTo>
                  <a:cubicBezTo>
                    <a:pt x="2004" y="2218"/>
                    <a:pt x="1823" y="2395"/>
                    <a:pt x="1767" y="2666"/>
                  </a:cubicBezTo>
                  <a:cubicBezTo>
                    <a:pt x="1764" y="2485"/>
                    <a:pt x="1750" y="2420"/>
                    <a:pt x="1702" y="2356"/>
                  </a:cubicBezTo>
                  <a:cubicBezTo>
                    <a:pt x="1679" y="2325"/>
                    <a:pt x="1646" y="2297"/>
                    <a:pt x="1612" y="2274"/>
                  </a:cubicBezTo>
                  <a:cubicBezTo>
                    <a:pt x="1541" y="2232"/>
                    <a:pt x="1476" y="2218"/>
                    <a:pt x="1338" y="2218"/>
                  </a:cubicBezTo>
                  <a:cubicBezTo>
                    <a:pt x="1283" y="2218"/>
                    <a:pt x="1229" y="2218"/>
                    <a:pt x="1174" y="2218"/>
                  </a:cubicBezTo>
                  <a:cubicBezTo>
                    <a:pt x="1161" y="2226"/>
                    <a:pt x="1146" y="2218"/>
                    <a:pt x="1135" y="2243"/>
                  </a:cubicBezTo>
                  <a:cubicBezTo>
                    <a:pt x="1085" y="2365"/>
                    <a:pt x="1035" y="2487"/>
                    <a:pt x="985" y="2609"/>
                  </a:cubicBezTo>
                  <a:cubicBezTo>
                    <a:pt x="985" y="2489"/>
                    <a:pt x="985" y="2369"/>
                    <a:pt x="985" y="2249"/>
                  </a:cubicBezTo>
                  <a:cubicBezTo>
                    <a:pt x="985" y="2232"/>
                    <a:pt x="971" y="2218"/>
                    <a:pt x="954" y="2218"/>
                  </a:cubicBezTo>
                  <a:cubicBezTo>
                    <a:pt x="828" y="2218"/>
                    <a:pt x="702" y="2218"/>
                    <a:pt x="576" y="2218"/>
                  </a:cubicBezTo>
                  <a:cubicBezTo>
                    <a:pt x="563" y="2226"/>
                    <a:pt x="548" y="2218"/>
                    <a:pt x="537" y="2243"/>
                  </a:cubicBezTo>
                  <a:cubicBezTo>
                    <a:pt x="485" y="2370"/>
                    <a:pt x="433" y="2496"/>
                    <a:pt x="381" y="2623"/>
                  </a:cubicBezTo>
                  <a:cubicBezTo>
                    <a:pt x="388" y="2637"/>
                    <a:pt x="367" y="2663"/>
                    <a:pt x="401" y="2663"/>
                  </a:cubicBezTo>
                  <a:cubicBezTo>
                    <a:pt x="450" y="2663"/>
                    <a:pt x="499" y="2663"/>
                    <a:pt x="548" y="2663"/>
                  </a:cubicBezTo>
                  <a:cubicBezTo>
                    <a:pt x="548" y="2907"/>
                    <a:pt x="548" y="3151"/>
                    <a:pt x="548" y="3394"/>
                  </a:cubicBezTo>
                  <a:cubicBezTo>
                    <a:pt x="548" y="3411"/>
                    <a:pt x="562" y="3425"/>
                    <a:pt x="579" y="3425"/>
                  </a:cubicBezTo>
                  <a:cubicBezTo>
                    <a:pt x="704" y="3425"/>
                    <a:pt x="829" y="3425"/>
                    <a:pt x="954" y="3425"/>
                  </a:cubicBezTo>
                  <a:cubicBezTo>
                    <a:pt x="971" y="3425"/>
                    <a:pt x="985" y="3411"/>
                    <a:pt x="985" y="3394"/>
                  </a:cubicBezTo>
                  <a:cubicBezTo>
                    <a:pt x="985" y="3152"/>
                    <a:pt x="985" y="2909"/>
                    <a:pt x="985" y="2666"/>
                  </a:cubicBezTo>
                  <a:cubicBezTo>
                    <a:pt x="1034" y="2666"/>
                    <a:pt x="1083" y="2666"/>
                    <a:pt x="1132" y="2666"/>
                  </a:cubicBezTo>
                  <a:cubicBezTo>
                    <a:pt x="1214" y="2666"/>
                    <a:pt x="1231" y="2668"/>
                    <a:pt x="1265" y="2683"/>
                  </a:cubicBezTo>
                  <a:cubicBezTo>
                    <a:pt x="1284" y="2691"/>
                    <a:pt x="1304" y="2705"/>
                    <a:pt x="1313" y="2722"/>
                  </a:cubicBezTo>
                  <a:cubicBezTo>
                    <a:pt x="1332" y="2759"/>
                    <a:pt x="1338" y="2801"/>
                    <a:pt x="1338" y="2934"/>
                  </a:cubicBezTo>
                  <a:cubicBezTo>
                    <a:pt x="1338" y="3088"/>
                    <a:pt x="1338" y="3241"/>
                    <a:pt x="1338" y="3394"/>
                  </a:cubicBezTo>
                  <a:cubicBezTo>
                    <a:pt x="1338" y="3411"/>
                    <a:pt x="1352" y="3425"/>
                    <a:pt x="1369" y="3425"/>
                  </a:cubicBezTo>
                  <a:cubicBezTo>
                    <a:pt x="1489" y="3425"/>
                    <a:pt x="1609" y="3425"/>
                    <a:pt x="1730" y="3425"/>
                  </a:cubicBezTo>
                  <a:cubicBezTo>
                    <a:pt x="1749" y="3412"/>
                    <a:pt x="1770" y="3425"/>
                    <a:pt x="1787" y="3385"/>
                  </a:cubicBezTo>
                  <a:cubicBezTo>
                    <a:pt x="1813" y="3320"/>
                    <a:pt x="1839" y="3254"/>
                    <a:pt x="1866" y="3188"/>
                  </a:cubicBezTo>
                  <a:cubicBezTo>
                    <a:pt x="1970" y="3337"/>
                    <a:pt x="2145" y="3425"/>
                    <a:pt x="2359" y="3425"/>
                  </a:cubicBezTo>
                  <a:cubicBezTo>
                    <a:pt x="2375" y="3425"/>
                    <a:pt x="2391" y="3425"/>
                    <a:pt x="2407" y="3425"/>
                  </a:cubicBezTo>
                  <a:cubicBezTo>
                    <a:pt x="2426" y="3412"/>
                    <a:pt x="2447" y="3425"/>
                    <a:pt x="2464" y="3385"/>
                  </a:cubicBezTo>
                  <a:cubicBezTo>
                    <a:pt x="2510" y="3272"/>
                    <a:pt x="2556" y="3158"/>
                    <a:pt x="2602" y="3044"/>
                  </a:cubicBezTo>
                  <a:cubicBezTo>
                    <a:pt x="2602" y="3161"/>
                    <a:pt x="2602" y="3278"/>
                    <a:pt x="2602" y="3394"/>
                  </a:cubicBezTo>
                  <a:cubicBezTo>
                    <a:pt x="2602" y="3411"/>
                    <a:pt x="2616" y="3425"/>
                    <a:pt x="2633" y="3425"/>
                  </a:cubicBezTo>
                  <a:cubicBezTo>
                    <a:pt x="2755" y="3425"/>
                    <a:pt x="2877" y="3425"/>
                    <a:pt x="3000" y="3425"/>
                  </a:cubicBezTo>
                  <a:cubicBezTo>
                    <a:pt x="3018" y="3412"/>
                    <a:pt x="3040" y="3425"/>
                    <a:pt x="3056" y="3385"/>
                  </a:cubicBezTo>
                  <a:cubicBezTo>
                    <a:pt x="3105" y="3263"/>
                    <a:pt x="3203" y="3021"/>
                    <a:pt x="3203" y="3018"/>
                  </a:cubicBezTo>
                  <a:cubicBezTo>
                    <a:pt x="3209" y="2987"/>
                    <a:pt x="3180" y="2998"/>
                    <a:pt x="3169" y="2987"/>
                  </a:cubicBezTo>
                  <a:cubicBezTo>
                    <a:pt x="3126" y="2987"/>
                    <a:pt x="3083" y="2987"/>
                    <a:pt x="3040" y="2987"/>
                  </a:cubicBezTo>
                  <a:cubicBezTo>
                    <a:pt x="3040" y="2780"/>
                    <a:pt x="3040" y="2572"/>
                    <a:pt x="3040" y="2365"/>
                  </a:cubicBezTo>
                  <a:cubicBezTo>
                    <a:pt x="3176" y="2704"/>
                    <a:pt x="3312" y="3043"/>
                    <a:pt x="3449" y="3382"/>
                  </a:cubicBezTo>
                  <a:cubicBezTo>
                    <a:pt x="3466" y="3422"/>
                    <a:pt x="3486" y="3409"/>
                    <a:pt x="3505" y="3422"/>
                  </a:cubicBezTo>
                  <a:cubicBezTo>
                    <a:pt x="3649" y="3422"/>
                    <a:pt x="3792" y="3422"/>
                    <a:pt x="3936" y="3422"/>
                  </a:cubicBezTo>
                  <a:cubicBezTo>
                    <a:pt x="3955" y="3409"/>
                    <a:pt x="3975" y="3422"/>
                    <a:pt x="3992" y="3382"/>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b-NO" sz="2400" b="0" i="0" u="none" strike="noStrike" kern="1200">
                <a:ln>
                  <a:noFill/>
                </a:ln>
                <a:latin typeface="Arial" pitchFamily="18"/>
                <a:ea typeface="Arial Unicode MS" pitchFamily="2"/>
                <a:cs typeface="Arial Unicode MS" pitchFamily="2"/>
              </a:endParaRPr>
            </a:p>
          </p:txBody>
        </p:sp>
      </p:grpSp>
      <p:sp>
        <p:nvSpPr>
          <p:cNvPr id="12" name="Plassholder for bunntekst 18">
            <a:extLst>
              <a:ext uri="{FF2B5EF4-FFF2-40B4-BE49-F238E27FC236}">
                <a16:creationId xmlns:a16="http://schemas.microsoft.com/office/drawing/2014/main" id="{1700A9B0-EFF7-4948-9D95-DEA7F53CEC0D}"/>
              </a:ext>
            </a:extLst>
          </p:cNvPr>
          <p:cNvSpPr>
            <a:spLocks noGrp="1"/>
          </p:cNvSpPr>
          <p:nvPr>
            <p:ph type="ftr" sz="quarter" idx="17"/>
          </p:nvPr>
        </p:nvSpPr>
        <p:spPr>
          <a:xfrm>
            <a:off x="450651" y="6501343"/>
            <a:ext cx="10925936" cy="242349"/>
          </a:xfrm>
          <a:prstGeom prst="rect">
            <a:avLst/>
          </a:prstGeom>
        </p:spPr>
        <p:txBody>
          <a:bodyPr lIns="36000" tIns="0" rIns="36000" bIns="0" rtlCol="0" anchor="ctr" anchorCtr="0"/>
          <a:lstStyle>
            <a:lvl1pPr algn="ctr" defTabSz="609570" fontAlgn="auto">
              <a:spcBef>
                <a:spcPts val="0"/>
              </a:spcBef>
              <a:spcAft>
                <a:spcPts val="0"/>
              </a:spcAft>
              <a:defRPr sz="1067" dirty="0">
                <a:solidFill>
                  <a:schemeClr val="bg1"/>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Tree>
    <p:extLst>
      <p:ext uri="{BB962C8B-B14F-4D97-AF65-F5344CB8AC3E}">
        <p14:creationId xmlns:p14="http://schemas.microsoft.com/office/powerpoint/2010/main" val="1276202329"/>
      </p:ext>
    </p:extLst>
  </p:cSld>
  <p:clrMapOvr>
    <a:masterClrMapping/>
  </p:clrMapOvr>
  <p:transition spd="med" advClick="0">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Rectangle 3"/>
          <p:cNvSpPr>
            <a:spLocks noGrp="1" noChangeArrowheads="1"/>
          </p:cNvSpPr>
          <p:nvPr>
            <p:ph idx="1"/>
          </p:nvPr>
        </p:nvSpPr>
        <p:spPr bwMode="auto">
          <a:xfrm>
            <a:off x="514354" y="1412776"/>
            <a:ext cx="11163300" cy="485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Rectangle 2"/>
          <p:cNvSpPr>
            <a:spLocks noGrp="1" noChangeArrowheads="1"/>
          </p:cNvSpPr>
          <p:nvPr>
            <p:ph type="title"/>
          </p:nvPr>
        </p:nvSpPr>
        <p:spPr bwMode="auto">
          <a:xfrm>
            <a:off x="504829" y="190502"/>
            <a:ext cx="11182351" cy="108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b-NO"/>
              <a:t>Klikk for å redigere tittelstil</a:t>
            </a:r>
          </a:p>
        </p:txBody>
      </p:sp>
    </p:spTree>
    <p:extLst>
      <p:ext uri="{BB962C8B-B14F-4D97-AF65-F5344CB8AC3E}">
        <p14:creationId xmlns:p14="http://schemas.microsoft.com/office/powerpoint/2010/main" val="23254085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cSld name="Kun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574975-50B4-C34B-9F64-4CA300B7F727}"/>
              </a:ext>
            </a:extLst>
          </p:cNvPr>
          <p:cNvSpPr>
            <a:spLocks noGrp="1"/>
          </p:cNvSpPr>
          <p:nvPr>
            <p:ph type="title" hasCustomPrompt="1"/>
          </p:nvPr>
        </p:nvSpPr>
        <p:spPr/>
        <p:txBody>
          <a:bodyPr/>
          <a:lstStyle/>
          <a:p>
            <a:r>
              <a:rPr lang="nb-NO"/>
              <a:t>Klikk for å redigere tittelen</a:t>
            </a:r>
          </a:p>
        </p:txBody>
      </p:sp>
      <p:sp>
        <p:nvSpPr>
          <p:cNvPr id="4" name="Plassholder for bunntekst 3">
            <a:extLst>
              <a:ext uri="{FF2B5EF4-FFF2-40B4-BE49-F238E27FC236}">
                <a16:creationId xmlns:a16="http://schemas.microsoft.com/office/drawing/2014/main" id="{D90BA1EA-559A-0742-9DF6-378DCB049FD9}"/>
              </a:ext>
            </a:extLst>
          </p:cNvPr>
          <p:cNvSpPr>
            <a:spLocks noGrp="1"/>
          </p:cNvSpPr>
          <p:nvPr>
            <p:ph type="ftr" sz="quarter" idx="11"/>
          </p:nvPr>
        </p:nvSpPr>
        <p:spPr>
          <a:xfrm>
            <a:off x="4038600" y="6356352"/>
            <a:ext cx="4114800" cy="365125"/>
          </a:xfrm>
          <a:prstGeom prst="rect">
            <a:avLst/>
          </a:prstGeom>
        </p:spPr>
        <p:txBody>
          <a:bodyPr/>
          <a:lstStyle/>
          <a:p>
            <a:endParaRPr lang="nb-NO"/>
          </a:p>
        </p:txBody>
      </p:sp>
      <p:sp>
        <p:nvSpPr>
          <p:cNvPr id="5" name="Plassholder for lysbildenummer 4">
            <a:extLst>
              <a:ext uri="{FF2B5EF4-FFF2-40B4-BE49-F238E27FC236}">
                <a16:creationId xmlns:a16="http://schemas.microsoft.com/office/drawing/2014/main" id="{D5178BF1-065F-C64F-A4E1-62B222547C2C}"/>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39185838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Skilleark">
    <p:spTree>
      <p:nvGrpSpPr>
        <p:cNvPr id="1" name=""/>
        <p:cNvGrpSpPr/>
        <p:nvPr/>
      </p:nvGrpSpPr>
      <p:grpSpPr>
        <a:xfrm>
          <a:off x="0" y="0"/>
          <a:ext cx="0" cy="0"/>
          <a:chOff x="0" y="0"/>
          <a:chExt cx="0" cy="0"/>
        </a:xfrm>
      </p:grpSpPr>
      <p:sp>
        <p:nvSpPr>
          <p:cNvPr id="3" name="Rektangel 2"/>
          <p:cNvSpPr/>
          <p:nvPr userDrawn="1"/>
        </p:nvSpPr>
        <p:spPr>
          <a:xfrm>
            <a:off x="-1"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4" name="Tittel 1"/>
          <p:cNvSpPr>
            <a:spLocks noGrp="1"/>
          </p:cNvSpPr>
          <p:nvPr>
            <p:ph type="title"/>
          </p:nvPr>
        </p:nvSpPr>
        <p:spPr>
          <a:xfrm>
            <a:off x="1116546" y="3829912"/>
            <a:ext cx="9958916" cy="1362075"/>
          </a:xfrm>
          <a:prstGeom prst="rect">
            <a:avLst/>
          </a:prstGeom>
          <a:noFill/>
        </p:spPr>
        <p:txBody>
          <a:bodyPr anchor="t">
            <a:normAutofit/>
          </a:bodyPr>
          <a:lstStyle>
            <a:lvl1pPr algn="ctr">
              <a:defRPr sz="3200" b="0" cap="all">
                <a:ln w="12700">
                  <a:noFill/>
                </a:ln>
                <a:solidFill>
                  <a:schemeClr val="bg1"/>
                </a:solidFill>
              </a:defRPr>
            </a:lvl1pPr>
          </a:lstStyle>
          <a:p>
            <a:r>
              <a:rPr lang="nb-NO"/>
              <a:t>Klikk for å redigere tittelstil</a:t>
            </a:r>
          </a:p>
        </p:txBody>
      </p:sp>
      <p:pic>
        <p:nvPicPr>
          <p:cNvPr id="9" name="Picture 7" descr="F:\F2823_KOM\Felles Filer\Rådgivingseksjonen\Profil og materiell\5. Profil og design\NAV profil\nav_logo\Til mal\nav_logo_Hvit_ubakgrunn [Converted].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49542" y="2431157"/>
            <a:ext cx="1580804" cy="994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7852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ittel og innhold">
    <p:spTree>
      <p:nvGrpSpPr>
        <p:cNvPr id="1" name=""/>
        <p:cNvGrpSpPr/>
        <p:nvPr/>
      </p:nvGrpSpPr>
      <p:grpSpPr>
        <a:xfrm>
          <a:off x="0" y="0"/>
          <a:ext cx="0" cy="0"/>
          <a:chOff x="0" y="0"/>
          <a:chExt cx="0" cy="0"/>
        </a:xfrm>
      </p:grpSpPr>
      <p:sp>
        <p:nvSpPr>
          <p:cNvPr id="3" name="Plassholder for innhold 2"/>
          <p:cNvSpPr>
            <a:spLocks noGrp="1"/>
          </p:cNvSpPr>
          <p:nvPr>
            <p:ph sz="quarter" idx="10"/>
          </p:nvPr>
        </p:nvSpPr>
        <p:spPr>
          <a:xfrm>
            <a:off x="489283" y="1701799"/>
            <a:ext cx="11198620" cy="439964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2"/>
          <p:cNvSpPr>
            <a:spLocks noGrp="1" noChangeArrowheads="1"/>
          </p:cNvSpPr>
          <p:nvPr>
            <p:ph type="title"/>
          </p:nvPr>
        </p:nvSpPr>
        <p:spPr bwMode="auto">
          <a:xfrm>
            <a:off x="504829" y="241304"/>
            <a:ext cx="11182351" cy="1261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p>
            <a:pPr lvl="0"/>
            <a:r>
              <a:rPr lang="nb-NO"/>
              <a:t>Klikk for å redigere tittelstil</a:t>
            </a:r>
          </a:p>
        </p:txBody>
      </p:sp>
    </p:spTree>
    <p:extLst>
      <p:ext uri="{BB962C8B-B14F-4D97-AF65-F5344CB8AC3E}">
        <p14:creationId xmlns:p14="http://schemas.microsoft.com/office/powerpoint/2010/main" val="876214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8F0C2D0C-F750-2644-95F9-0C952AE3AF8D}"/>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a:extLst>
              <a:ext uri="{FF2B5EF4-FFF2-40B4-BE49-F238E27FC236}">
                <a16:creationId xmlns:a16="http://schemas.microsoft.com/office/drawing/2014/main" id="{D912E190-170D-CB48-ABA2-AC1FB7840FD3}"/>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442212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med bilde til høy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838200" y="1825625"/>
            <a:ext cx="5469835" cy="4351338"/>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1811115" y="6356350"/>
            <a:ext cx="3609024"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5648739" y="6356350"/>
            <a:ext cx="447261" cy="365125"/>
          </a:xfrm>
        </p:spPr>
        <p:txBody>
          <a:bodyPr/>
          <a:lstStyle/>
          <a:p>
            <a:fld id="{95102788-B3AA-6746-B4E5-C52EBB4D0CEE}" type="slidenum">
              <a:rPr lang="nb-NO" smtClean="0"/>
              <a:t>‹#›</a:t>
            </a:fld>
            <a:endParaRPr lang="nb-NO"/>
          </a:p>
        </p:txBody>
      </p:sp>
      <p:sp>
        <p:nvSpPr>
          <p:cNvPr id="7" name="Plassholder for bilde 3">
            <a:extLst>
              <a:ext uri="{FF2B5EF4-FFF2-40B4-BE49-F238E27FC236}">
                <a16:creationId xmlns:a16="http://schemas.microsoft.com/office/drawing/2014/main" id="{9CCA7799-B00E-2A41-ADCA-ABD6B94D7671}"/>
              </a:ext>
            </a:extLst>
          </p:cNvPr>
          <p:cNvSpPr>
            <a:spLocks noGrp="1" noChangeAspect="1"/>
          </p:cNvSpPr>
          <p:nvPr>
            <p:ph type="pic" sz="quarter" idx="13"/>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2"/>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en-US"/>
              <a:t>Click icon to add picture</a:t>
            </a:r>
            <a:endParaRPr lang="nb-NO"/>
          </a:p>
        </p:txBody>
      </p:sp>
      <p:sp>
        <p:nvSpPr>
          <p:cNvPr id="8" name="Tittel 1">
            <a:extLst>
              <a:ext uri="{FF2B5EF4-FFF2-40B4-BE49-F238E27FC236}">
                <a16:creationId xmlns:a16="http://schemas.microsoft.com/office/drawing/2014/main" id="{A99C80A0-322A-9A4B-843D-7015610E02A9}"/>
              </a:ext>
            </a:extLst>
          </p:cNvPr>
          <p:cNvSpPr>
            <a:spLocks noGrp="1"/>
          </p:cNvSpPr>
          <p:nvPr>
            <p:ph type="title" hasCustomPrompt="1"/>
          </p:nvPr>
        </p:nvSpPr>
        <p:spPr>
          <a:xfrm>
            <a:off x="838200" y="482400"/>
            <a:ext cx="7362371" cy="1072080"/>
          </a:xfrm>
        </p:spPr>
        <p:txBody>
          <a:bodyPr/>
          <a:lstStyle/>
          <a:p>
            <a:r>
              <a:rPr lang="nb-NO"/>
              <a:t>Klikk for å redigere tittelen</a:t>
            </a:r>
          </a:p>
        </p:txBody>
      </p:sp>
    </p:spTree>
    <p:extLst>
      <p:ext uri="{BB962C8B-B14F-4D97-AF65-F5344CB8AC3E}">
        <p14:creationId xmlns:p14="http://schemas.microsoft.com/office/powerpoint/2010/main" val="336983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kst med bilde til venst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6096000" y="1825625"/>
            <a:ext cx="5247861" cy="4351338"/>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3116F34-6CB9-F244-9082-6C3BCA92C2A8}"/>
              </a:ext>
            </a:extLst>
          </p:cNvPr>
          <p:cNvSpPr>
            <a:spLocks noGrp="1"/>
          </p:cNvSpPr>
          <p:nvPr>
            <p:ph type="dt" sz="half" idx="10"/>
          </p:nvPr>
        </p:nvSpPr>
        <p:spPr>
          <a:xfrm>
            <a:off x="6086061" y="6356350"/>
            <a:ext cx="738809" cy="365125"/>
          </a:xfrm>
          <a:prstGeom prst="rect">
            <a:avLst/>
          </a:prstGeom>
        </p:spPr>
        <p:txBody>
          <a:bodyPr/>
          <a:lstStyle/>
          <a:p>
            <a:endParaRPr lang="nb-NO"/>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7058976" y="6356350"/>
            <a:ext cx="3609024"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10896600" y="6356350"/>
            <a:ext cx="447261" cy="365125"/>
          </a:xfrm>
        </p:spPr>
        <p:txBody>
          <a:bodyPr/>
          <a:lstStyle/>
          <a:p>
            <a:fld id="{95102788-B3AA-6746-B4E5-C52EBB4D0CEE}" type="slidenum">
              <a:rPr lang="nb-NO" smtClean="0"/>
              <a:t>‹#›</a:t>
            </a:fld>
            <a:endParaRPr lang="nb-NO"/>
          </a:p>
        </p:txBody>
      </p:sp>
      <p:sp>
        <p:nvSpPr>
          <p:cNvPr id="8" name="Plassholder for bilde 3">
            <a:extLst>
              <a:ext uri="{FF2B5EF4-FFF2-40B4-BE49-F238E27FC236}">
                <a16:creationId xmlns:a16="http://schemas.microsoft.com/office/drawing/2014/main" id="{CBA52608-8CEA-2B45-8142-21F944ADC0E0}"/>
              </a:ext>
            </a:extLst>
          </p:cNvPr>
          <p:cNvSpPr>
            <a:spLocks noGrp="1" noChangeAspect="1"/>
          </p:cNvSpPr>
          <p:nvPr>
            <p:ph type="pic" sz="quarter" idx="18"/>
          </p:nvPr>
        </p:nvSpPr>
        <p:spPr bwMode="auto">
          <a:xfrm>
            <a:off x="0" y="1"/>
            <a:ext cx="6052900" cy="6857999"/>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304706"/>
              <a:gd name="connsiteY0" fmla="*/ 3910014 h 3910014"/>
              <a:gd name="connsiteX1" fmla="*/ 1042924 w 2304706"/>
              <a:gd name="connsiteY1" fmla="*/ 0 h 3910014"/>
              <a:gd name="connsiteX2" fmla="*/ 2304706 w 2304706"/>
              <a:gd name="connsiteY2" fmla="*/ 6914 h 3910014"/>
              <a:gd name="connsiteX3" fmla="*/ 1267586 w 2304706"/>
              <a:gd name="connsiteY3" fmla="*/ 3907005 h 3910014"/>
              <a:gd name="connsiteX4" fmla="*/ 0 w 2304706"/>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4906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706" h="3910014">
                <a:moveTo>
                  <a:pt x="0" y="3910014"/>
                </a:moveTo>
                <a:cubicBezTo>
                  <a:pt x="1635" y="2606676"/>
                  <a:pt x="3271" y="1303338"/>
                  <a:pt x="4906" y="0"/>
                </a:cubicBezTo>
                <a:lnTo>
                  <a:pt x="2304706" y="795"/>
                </a:lnTo>
                <a:cubicBezTo>
                  <a:pt x="1891771" y="1578443"/>
                  <a:pt x="1696868" y="2311001"/>
                  <a:pt x="1267586" y="3907005"/>
                </a:cubicBezTo>
                <a:lnTo>
                  <a:pt x="0" y="3910014"/>
                </a:lnTo>
                <a:close/>
              </a:path>
            </a:pathLst>
          </a:custGeom>
          <a:solidFill>
            <a:srgbClr val="E9E7E7"/>
          </a:solidFill>
          <a:ln>
            <a:noFill/>
          </a:ln>
          <a:effectLst/>
        </p:spPr>
        <p:txBody>
          <a:bodyPr lIns="1152000" tIns="540000" anchor="ctr" anchorCtr="0">
            <a:normAutofit/>
          </a:bodyPr>
          <a:lstStyle>
            <a:lvl1pPr marL="14288" indent="0">
              <a:buNone/>
              <a:tabLst/>
              <a:defRPr sz="1400" baseline="0">
                <a:solidFill>
                  <a:schemeClr val="tx1"/>
                </a:solidFill>
              </a:defRPr>
            </a:lvl1pPr>
          </a:lstStyle>
          <a:p>
            <a:r>
              <a:rPr lang="en-US"/>
              <a:t>Click icon to add picture</a:t>
            </a:r>
            <a:endParaRPr lang="nb-NO"/>
          </a:p>
        </p:txBody>
      </p:sp>
      <p:sp>
        <p:nvSpPr>
          <p:cNvPr id="9" name="Tittel 1">
            <a:extLst>
              <a:ext uri="{FF2B5EF4-FFF2-40B4-BE49-F238E27FC236}">
                <a16:creationId xmlns:a16="http://schemas.microsoft.com/office/drawing/2014/main" id="{BF999D76-8998-AC4E-B96D-EC3AF1C002F5}"/>
              </a:ext>
            </a:extLst>
          </p:cNvPr>
          <p:cNvSpPr>
            <a:spLocks noGrp="1"/>
          </p:cNvSpPr>
          <p:nvPr>
            <p:ph type="title" hasCustomPrompt="1"/>
          </p:nvPr>
        </p:nvSpPr>
        <p:spPr>
          <a:xfrm>
            <a:off x="6096000" y="482400"/>
            <a:ext cx="5247861" cy="1072080"/>
          </a:xfrm>
        </p:spPr>
        <p:txBody>
          <a:bodyPr/>
          <a:lstStyle/>
          <a:p>
            <a:r>
              <a:rPr lang="nb-NO"/>
              <a:t>Klikk for å redigere tittelen</a:t>
            </a:r>
          </a:p>
        </p:txBody>
      </p:sp>
    </p:spTree>
    <p:extLst>
      <p:ext uri="{BB962C8B-B14F-4D97-AF65-F5344CB8AC3E}">
        <p14:creationId xmlns:p14="http://schemas.microsoft.com/office/powerpoint/2010/main" val="109859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FAD10EF-47D4-0240-947C-844B6DB7DA1B}"/>
              </a:ext>
            </a:extLst>
          </p:cNvPr>
          <p:cNvSpPr>
            <a:spLocks noGrp="1"/>
          </p:cNvSpPr>
          <p:nvPr>
            <p:ph type="title"/>
          </p:nvPr>
        </p:nvSpPr>
        <p:spPr>
          <a:xfrm>
            <a:off x="838200" y="482400"/>
            <a:ext cx="10515600" cy="1072080"/>
          </a:xfrm>
          <a:prstGeom prst="rect">
            <a:avLst/>
          </a:prstGeom>
        </p:spPr>
        <p:txBody>
          <a:bodyPr vert="horz" lIns="91440" tIns="45720" rIns="91440" bIns="45720" rtlCol="0" anchor="ctr">
            <a:normAutofit/>
          </a:bodyPr>
          <a:lstStyle/>
          <a:p>
            <a:r>
              <a:rPr lang="nb-NO"/>
              <a:t>Klikk for å redigere tittelen</a:t>
            </a:r>
          </a:p>
        </p:txBody>
      </p:sp>
      <p:sp>
        <p:nvSpPr>
          <p:cNvPr id="3" name="Plassholder for tekst 2">
            <a:extLst>
              <a:ext uri="{FF2B5EF4-FFF2-40B4-BE49-F238E27FC236}">
                <a16:creationId xmlns:a16="http://schemas.microsoft.com/office/drawing/2014/main" id="{CF3E8312-F0C7-3C46-BEEB-87BD7EA7DE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a:extLst>
              <a:ext uri="{FF2B5EF4-FFF2-40B4-BE49-F238E27FC236}">
                <a16:creationId xmlns:a16="http://schemas.microsoft.com/office/drawing/2014/main" id="{D8D59EA7-F2B2-7C49-89A4-3A578F1C8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2"/>
                </a:solidFill>
                <a:latin typeface="Arial" panose="020B0604020202020204" pitchFamily="34" charset="0"/>
                <a:cs typeface="Arial" panose="020B0604020202020204" pitchFamily="34" charset="0"/>
              </a:defRPr>
            </a:lvl1pPr>
          </a:lstStyle>
          <a:p>
            <a:fld id="{95102788-B3AA-6746-B4E5-C52EBB4D0CEE}" type="slidenum">
              <a:rPr lang="nb-NO" smtClean="0"/>
              <a:pPr/>
              <a:t>‹#›</a:t>
            </a:fld>
            <a:endParaRPr lang="nb-NO"/>
          </a:p>
        </p:txBody>
      </p:sp>
      <p:sp>
        <p:nvSpPr>
          <p:cNvPr id="7" name="TekstSylinder 6">
            <a:extLst>
              <a:ext uri="{FF2B5EF4-FFF2-40B4-BE49-F238E27FC236}">
                <a16:creationId xmlns:a16="http://schemas.microsoft.com/office/drawing/2014/main" id="{555FED8A-16C9-8F42-B8B3-8C18FF9D4244}"/>
              </a:ext>
            </a:extLst>
          </p:cNvPr>
          <p:cNvSpPr txBox="1"/>
          <p:nvPr userDrawn="1"/>
        </p:nvSpPr>
        <p:spPr>
          <a:xfrm>
            <a:off x="249560" y="6477356"/>
            <a:ext cx="360040" cy="123111"/>
          </a:xfrm>
          <a:prstGeom prst="rect">
            <a:avLst/>
          </a:prstGeom>
          <a:noFill/>
        </p:spPr>
        <p:txBody>
          <a:bodyPr wrap="square" lIns="0" tIns="0" rIns="0" bIns="0" rtlCol="0">
            <a:spAutoFit/>
          </a:bodyPr>
          <a:lstStyle/>
          <a:p>
            <a:pPr marL="36000" indent="0" algn="l">
              <a:spcBef>
                <a:spcPts val="600"/>
              </a:spcBef>
              <a:buClr>
                <a:schemeClr val="accent2"/>
              </a:buClr>
              <a:buSzPct val="80000"/>
              <a:buNone/>
            </a:pPr>
            <a:r>
              <a:rPr lang="nb-NO" sz="800">
                <a:solidFill>
                  <a:schemeClr val="accent1"/>
                </a:solidFill>
                <a:latin typeface="Arial" panose="020B0604020202020204" pitchFamily="34" charset="0"/>
                <a:ea typeface="Segoe UI" charset="0"/>
                <a:cs typeface="Arial" panose="020B0604020202020204" pitchFamily="34" charset="0"/>
              </a:rPr>
              <a:t>//</a:t>
            </a:r>
            <a:r>
              <a:rPr lang="nb-NO" sz="800">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800">
                <a:solidFill>
                  <a:schemeClr val="tx2"/>
                </a:solidFill>
                <a:latin typeface="Arial" panose="020B0604020202020204" pitchFamily="34" charset="0"/>
                <a:ea typeface="Segoe UI" charset="0"/>
                <a:cs typeface="Arial" panose="020B0604020202020204" pitchFamily="34" charset="0"/>
              </a:rPr>
              <a:t>NAV</a:t>
            </a:r>
          </a:p>
        </p:txBody>
      </p:sp>
      <p:sp>
        <p:nvSpPr>
          <p:cNvPr id="8" name="Plassholder for bunntekst 7">
            <a:extLst>
              <a:ext uri="{FF2B5EF4-FFF2-40B4-BE49-F238E27FC236}">
                <a16:creationId xmlns:a16="http://schemas.microsoft.com/office/drawing/2014/main" id="{7122E58E-2832-4244-8616-203251C291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b-NO"/>
          </a:p>
        </p:txBody>
      </p:sp>
    </p:spTree>
    <p:extLst>
      <p:ext uri="{BB962C8B-B14F-4D97-AF65-F5344CB8AC3E}">
        <p14:creationId xmlns:p14="http://schemas.microsoft.com/office/powerpoint/2010/main" val="2827523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4" r:id="rId6"/>
    <p:sldLayoutId id="2147483655" r:id="rId7"/>
    <p:sldLayoutId id="2147483661" r:id="rId8"/>
    <p:sldLayoutId id="2147483662" r:id="rId9"/>
    <p:sldLayoutId id="2147483667" r:id="rId10"/>
    <p:sldLayoutId id="2147483670" r:id="rId11"/>
    <p:sldLayoutId id="2147483671" r:id="rId12"/>
    <p:sldLayoutId id="2147483663" r:id="rId13"/>
    <p:sldLayoutId id="2147483669" r:id="rId14"/>
    <p:sldLayoutId id="2147483672" r:id="rId15"/>
    <p:sldLayoutId id="2147483673" r:id="rId16"/>
    <p:sldLayoutId id="2147483674" r:id="rId17"/>
    <p:sldLayoutId id="2147483689" r:id="rId18"/>
    <p:sldLayoutId id="2147483690" r:id="rId19"/>
  </p:sldLayoutIdLst>
  <p:hf sldNum="0" hdr="0" ftr="0" dt="0"/>
  <p:txStyles>
    <p:titleStyle>
      <a:lvl1pPr algn="l" defTabSz="914400" rtl="0" eaLnBrk="1" latinLnBrk="0" hangingPunct="1">
        <a:lnSpc>
          <a:spcPct val="90000"/>
        </a:lnSpc>
        <a:spcBef>
          <a:spcPct val="0"/>
        </a:spcBef>
        <a:buNone/>
        <a:defRPr sz="3200" b="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0000"/>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000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000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FAD10EF-47D4-0240-947C-844B6DB7DA1B}"/>
              </a:ext>
            </a:extLst>
          </p:cNvPr>
          <p:cNvSpPr>
            <a:spLocks noGrp="1"/>
          </p:cNvSpPr>
          <p:nvPr>
            <p:ph type="title"/>
          </p:nvPr>
        </p:nvSpPr>
        <p:spPr>
          <a:xfrm>
            <a:off x="838200" y="482400"/>
            <a:ext cx="10515600" cy="1072080"/>
          </a:xfrm>
          <a:prstGeom prst="rect">
            <a:avLst/>
          </a:prstGeom>
        </p:spPr>
        <p:txBody>
          <a:bodyPr vert="horz" lIns="91440" tIns="45720" rIns="91440" bIns="45720" rtlCol="0" anchor="ctr">
            <a:normAutofit/>
          </a:bodyPr>
          <a:lstStyle/>
          <a:p>
            <a:r>
              <a:rPr lang="nb-NO"/>
              <a:t>Klikk for å redigere tittelen</a:t>
            </a:r>
          </a:p>
        </p:txBody>
      </p:sp>
      <p:sp>
        <p:nvSpPr>
          <p:cNvPr id="3" name="Plassholder for tekst 2">
            <a:extLst>
              <a:ext uri="{FF2B5EF4-FFF2-40B4-BE49-F238E27FC236}">
                <a16:creationId xmlns:a16="http://schemas.microsoft.com/office/drawing/2014/main" id="{CF3E8312-F0C7-3C46-BEEB-87BD7EA7DEA4}"/>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a:extLst>
              <a:ext uri="{FF2B5EF4-FFF2-40B4-BE49-F238E27FC236}">
                <a16:creationId xmlns:a16="http://schemas.microsoft.com/office/drawing/2014/main" id="{D8D59EA7-F2B2-7C49-89A4-3A578F1C804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800">
                <a:solidFill>
                  <a:schemeClr val="tx2"/>
                </a:solidFill>
                <a:latin typeface="Arial" panose="020B0604020202020204" pitchFamily="34" charset="0"/>
                <a:cs typeface="Arial" panose="020B0604020202020204" pitchFamily="34" charset="0"/>
              </a:defRPr>
            </a:lvl1pPr>
          </a:lstStyle>
          <a:p>
            <a:fld id="{95102788-B3AA-6746-B4E5-C52EBB4D0CEE}" type="slidenum">
              <a:rPr lang="nb-NO" smtClean="0"/>
              <a:pPr/>
              <a:t>‹#›</a:t>
            </a:fld>
            <a:endParaRPr lang="nb-NO"/>
          </a:p>
        </p:txBody>
      </p:sp>
      <p:sp>
        <p:nvSpPr>
          <p:cNvPr id="7" name="TekstSylinder 6">
            <a:extLst>
              <a:ext uri="{FF2B5EF4-FFF2-40B4-BE49-F238E27FC236}">
                <a16:creationId xmlns:a16="http://schemas.microsoft.com/office/drawing/2014/main" id="{555FED8A-16C9-8F42-B8B3-8C18FF9D4244}"/>
              </a:ext>
            </a:extLst>
          </p:cNvPr>
          <p:cNvSpPr txBox="1"/>
          <p:nvPr userDrawn="1"/>
        </p:nvSpPr>
        <p:spPr>
          <a:xfrm>
            <a:off x="249560" y="6477357"/>
            <a:ext cx="360040" cy="123111"/>
          </a:xfrm>
          <a:prstGeom prst="rect">
            <a:avLst/>
          </a:prstGeom>
          <a:noFill/>
        </p:spPr>
        <p:txBody>
          <a:bodyPr wrap="square" lIns="0" tIns="0" rIns="0" bIns="0" rtlCol="0">
            <a:spAutoFit/>
          </a:bodyPr>
          <a:lstStyle/>
          <a:p>
            <a:pPr marL="35999" indent="0" algn="l">
              <a:spcBef>
                <a:spcPts val="600"/>
              </a:spcBef>
              <a:buClr>
                <a:schemeClr val="accent2"/>
              </a:buClr>
              <a:buSzPct val="80000"/>
              <a:buNone/>
            </a:pPr>
            <a:r>
              <a:rPr lang="nb-NO" sz="800">
                <a:solidFill>
                  <a:schemeClr val="accent1"/>
                </a:solidFill>
                <a:latin typeface="Arial" panose="020B0604020202020204" pitchFamily="34" charset="0"/>
                <a:ea typeface="Segoe UI" charset="0"/>
                <a:cs typeface="Arial" panose="020B0604020202020204" pitchFamily="34" charset="0"/>
              </a:rPr>
              <a:t>//</a:t>
            </a:r>
            <a:r>
              <a:rPr lang="nb-NO" sz="800">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800">
                <a:solidFill>
                  <a:schemeClr val="tx2"/>
                </a:solidFill>
                <a:latin typeface="Arial" panose="020B0604020202020204" pitchFamily="34" charset="0"/>
                <a:ea typeface="Segoe UI" charset="0"/>
                <a:cs typeface="Arial" panose="020B0604020202020204" pitchFamily="34" charset="0"/>
              </a:rPr>
              <a:t>NAV</a:t>
            </a:r>
          </a:p>
        </p:txBody>
      </p:sp>
      <p:sp>
        <p:nvSpPr>
          <p:cNvPr id="8" name="Plassholder for bunntekst 7">
            <a:extLst>
              <a:ext uri="{FF2B5EF4-FFF2-40B4-BE49-F238E27FC236}">
                <a16:creationId xmlns:a16="http://schemas.microsoft.com/office/drawing/2014/main" id="{7122E58E-2832-4244-8616-203251C2916D}"/>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b-NO"/>
          </a:p>
        </p:txBody>
      </p:sp>
    </p:spTree>
    <p:extLst>
      <p:ext uri="{BB962C8B-B14F-4D97-AF65-F5344CB8AC3E}">
        <p14:creationId xmlns:p14="http://schemas.microsoft.com/office/powerpoint/2010/main" val="25462730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Lst>
  <p:hf sldNum="0" hdr="0" ftr="0" dt="0"/>
  <p:txStyles>
    <p:titleStyle>
      <a:lvl1pPr algn="l" defTabSz="914377" rtl="0" eaLnBrk="1" latinLnBrk="0" hangingPunct="1">
        <a:lnSpc>
          <a:spcPct val="90000"/>
        </a:lnSpc>
        <a:spcBef>
          <a:spcPct val="0"/>
        </a:spcBef>
        <a:buNone/>
        <a:defRPr sz="3200" b="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ClrTx/>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Tx/>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Tx/>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p:cNvSpPr>
            <a:spLocks noGrp="1" noChangeArrowheads="1"/>
          </p:cNvSpPr>
          <p:nvPr>
            <p:ph type="body" idx="1"/>
          </p:nvPr>
        </p:nvSpPr>
        <p:spPr bwMode="auto">
          <a:xfrm>
            <a:off x="406401" y="696384"/>
            <a:ext cx="11387667" cy="5223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t" anchorCtr="0" compatLnSpc="1">
            <a:prstTxWarp prst="textNoShape">
              <a:avLst/>
            </a:prstTxWarp>
          </a:bodyPr>
          <a:lstStyle/>
          <a:p>
            <a:pPr marL="510093" marR="0" lvl="0" indent="-510093" algn="l" defTabSz="1219140" rtl="0" eaLnBrk="0" fontAlgn="base" latinLnBrk="0" hangingPunct="0">
              <a:lnSpc>
                <a:spcPct val="100000"/>
              </a:lnSpc>
              <a:spcBef>
                <a:spcPts val="3467"/>
              </a:spcBef>
              <a:spcAft>
                <a:spcPct val="0"/>
              </a:spcAft>
              <a:buClr>
                <a:srgbClr val="C30000"/>
              </a:buClr>
              <a:buSzPct val="100000"/>
              <a:buFont typeface="Arial" panose="020B0604020202020204" pitchFamily="34" charset="0"/>
              <a:buChar char="•"/>
              <a:tabLst/>
              <a:defRPr/>
            </a:pPr>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332331345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Lst>
  <p:transition spd="med" advClick="0">
    <p:fade/>
  </p:transition>
  <p:hf sldNum="0" hdr="0" ftr="0" dt="0"/>
  <p:txStyles>
    <p:titleStyle>
      <a:lvl1pPr algn="l" rtl="0" eaLnBrk="1" fontAlgn="base" hangingPunct="1">
        <a:lnSpc>
          <a:spcPct val="80000"/>
        </a:lnSpc>
        <a:spcBef>
          <a:spcPct val="0"/>
        </a:spcBef>
        <a:spcAft>
          <a:spcPct val="0"/>
        </a:spcAft>
        <a:defRPr sz="2667">
          <a:solidFill>
            <a:schemeClr val="accent2"/>
          </a:solidFill>
          <a:latin typeface="+mj-lt"/>
          <a:ea typeface="ヒラギノ角ゴ Pro W3" charset="0"/>
          <a:cs typeface="ＭＳ Ｐゴシック" charset="0"/>
          <a:sym typeface="Arial" charset="0"/>
        </a:defRPr>
      </a:lvl1pPr>
      <a:lvl2pPr algn="l" rtl="0" eaLnBrk="1" fontAlgn="base" hangingPunct="1">
        <a:lnSpc>
          <a:spcPct val="80000"/>
        </a:lnSpc>
        <a:spcBef>
          <a:spcPct val="0"/>
        </a:spcBef>
        <a:spcAft>
          <a:spcPct val="0"/>
        </a:spcAft>
        <a:defRPr sz="2667">
          <a:solidFill>
            <a:schemeClr val="accent2"/>
          </a:solidFill>
          <a:latin typeface="Arial" charset="0"/>
          <a:ea typeface="ヒラギノ角ゴ Pro W3" charset="0"/>
          <a:cs typeface="ＭＳ Ｐゴシック" charset="0"/>
          <a:sym typeface="Arial" charset="0"/>
        </a:defRPr>
      </a:lvl2pPr>
      <a:lvl3pPr algn="l" rtl="0" eaLnBrk="1" fontAlgn="base" hangingPunct="1">
        <a:lnSpc>
          <a:spcPct val="80000"/>
        </a:lnSpc>
        <a:spcBef>
          <a:spcPct val="0"/>
        </a:spcBef>
        <a:spcAft>
          <a:spcPct val="0"/>
        </a:spcAft>
        <a:defRPr sz="2667">
          <a:solidFill>
            <a:schemeClr val="accent2"/>
          </a:solidFill>
          <a:latin typeface="Arial" charset="0"/>
          <a:ea typeface="ヒラギノ角ゴ Pro W3" charset="0"/>
          <a:cs typeface="ＭＳ Ｐゴシック" charset="0"/>
          <a:sym typeface="Arial" charset="0"/>
        </a:defRPr>
      </a:lvl3pPr>
      <a:lvl4pPr algn="l" rtl="0" eaLnBrk="1" fontAlgn="base" hangingPunct="1">
        <a:lnSpc>
          <a:spcPct val="80000"/>
        </a:lnSpc>
        <a:spcBef>
          <a:spcPct val="0"/>
        </a:spcBef>
        <a:spcAft>
          <a:spcPct val="0"/>
        </a:spcAft>
        <a:defRPr sz="2667">
          <a:solidFill>
            <a:schemeClr val="accent2"/>
          </a:solidFill>
          <a:latin typeface="Arial" charset="0"/>
          <a:ea typeface="ヒラギノ角ゴ Pro W3" charset="0"/>
          <a:cs typeface="ＭＳ Ｐゴシック" charset="0"/>
          <a:sym typeface="Arial" charset="0"/>
        </a:defRPr>
      </a:lvl4pPr>
      <a:lvl5pPr algn="l" rtl="0" eaLnBrk="1" fontAlgn="base" hangingPunct="1">
        <a:lnSpc>
          <a:spcPct val="80000"/>
        </a:lnSpc>
        <a:spcBef>
          <a:spcPct val="0"/>
        </a:spcBef>
        <a:spcAft>
          <a:spcPct val="0"/>
        </a:spcAft>
        <a:defRPr sz="2667">
          <a:solidFill>
            <a:schemeClr val="accent2"/>
          </a:solidFill>
          <a:latin typeface="Arial" charset="0"/>
          <a:ea typeface="ヒラギノ角ゴ Pro W3" charset="0"/>
          <a:cs typeface="ＭＳ Ｐゴシック" charset="0"/>
          <a:sym typeface="Arial" charset="0"/>
        </a:defRPr>
      </a:lvl5pPr>
      <a:lvl6pPr marL="428588" algn="l" rtl="0" eaLnBrk="1" fontAlgn="base" hangingPunct="1">
        <a:lnSpc>
          <a:spcPct val="80000"/>
        </a:lnSpc>
        <a:spcBef>
          <a:spcPct val="0"/>
        </a:spcBef>
        <a:spcAft>
          <a:spcPct val="0"/>
        </a:spcAft>
        <a:defRPr sz="4667">
          <a:solidFill>
            <a:srgbClr val="FEFFFE"/>
          </a:solidFill>
          <a:latin typeface="Arial" charset="0"/>
          <a:ea typeface="ヒラギノ角ゴ ProN W3" charset="0"/>
          <a:cs typeface="ヒラギノ角ゴ ProN W3" charset="0"/>
          <a:sym typeface="Arial" charset="0"/>
        </a:defRPr>
      </a:lvl6pPr>
      <a:lvl7pPr marL="857177" algn="l" rtl="0" eaLnBrk="1" fontAlgn="base" hangingPunct="1">
        <a:lnSpc>
          <a:spcPct val="80000"/>
        </a:lnSpc>
        <a:spcBef>
          <a:spcPct val="0"/>
        </a:spcBef>
        <a:spcAft>
          <a:spcPct val="0"/>
        </a:spcAft>
        <a:defRPr sz="4667">
          <a:solidFill>
            <a:srgbClr val="FEFFFE"/>
          </a:solidFill>
          <a:latin typeface="Arial" charset="0"/>
          <a:ea typeface="ヒラギノ角ゴ ProN W3" charset="0"/>
          <a:cs typeface="ヒラギノ角ゴ ProN W3" charset="0"/>
          <a:sym typeface="Arial" charset="0"/>
        </a:defRPr>
      </a:lvl7pPr>
      <a:lvl8pPr marL="1285765" algn="l" rtl="0" eaLnBrk="1" fontAlgn="base" hangingPunct="1">
        <a:lnSpc>
          <a:spcPct val="80000"/>
        </a:lnSpc>
        <a:spcBef>
          <a:spcPct val="0"/>
        </a:spcBef>
        <a:spcAft>
          <a:spcPct val="0"/>
        </a:spcAft>
        <a:defRPr sz="4667">
          <a:solidFill>
            <a:srgbClr val="FEFFFE"/>
          </a:solidFill>
          <a:latin typeface="Arial" charset="0"/>
          <a:ea typeface="ヒラギノ角ゴ ProN W3" charset="0"/>
          <a:cs typeface="ヒラギノ角ゴ ProN W3" charset="0"/>
          <a:sym typeface="Arial" charset="0"/>
        </a:defRPr>
      </a:lvl8pPr>
      <a:lvl9pPr marL="1714353" algn="l" rtl="0" eaLnBrk="1" fontAlgn="base" hangingPunct="1">
        <a:lnSpc>
          <a:spcPct val="80000"/>
        </a:lnSpc>
        <a:spcBef>
          <a:spcPct val="0"/>
        </a:spcBef>
        <a:spcAft>
          <a:spcPct val="0"/>
        </a:spcAft>
        <a:defRPr sz="4667">
          <a:solidFill>
            <a:srgbClr val="FEFFFE"/>
          </a:solidFill>
          <a:latin typeface="Arial" charset="0"/>
          <a:ea typeface="ヒラギノ角ゴ ProN W3" charset="0"/>
          <a:cs typeface="ヒラギノ角ゴ ProN W3" charset="0"/>
          <a:sym typeface="Arial" charset="0"/>
        </a:defRPr>
      </a:lvl9pPr>
    </p:titleStyle>
    <p:bodyStyle>
      <a:lvl1pPr marL="287986" marR="0" indent="-239989" algn="l" defTabSz="1219140" rtl="0" eaLnBrk="1" fontAlgn="base" latinLnBrk="0" hangingPunct="1">
        <a:lnSpc>
          <a:spcPct val="100000"/>
        </a:lnSpc>
        <a:spcBef>
          <a:spcPts val="800"/>
        </a:spcBef>
        <a:spcAft>
          <a:spcPct val="0"/>
        </a:spcAft>
        <a:buClr>
          <a:srgbClr val="C30000"/>
        </a:buClr>
        <a:buSzPct val="100000"/>
        <a:buFont typeface="Arial" panose="020B0604020202020204" pitchFamily="34" charset="0"/>
        <a:buChar char="•"/>
        <a:tabLst/>
        <a:defRPr sz="2133" b="0" i="0">
          <a:solidFill>
            <a:schemeClr val="tx1"/>
          </a:solidFill>
          <a:latin typeface="Arial" panose="020B0604020202020204" pitchFamily="34" charset="0"/>
          <a:ea typeface="Arial" panose="020B0604020202020204" pitchFamily="34" charset="0"/>
          <a:cs typeface="Arial" panose="020B0604020202020204" pitchFamily="34" charset="0"/>
          <a:sym typeface="Gill Sans" charset="0"/>
        </a:defRPr>
      </a:lvl1pPr>
      <a:lvl2pPr marL="1011716" marR="0" indent="-510093" algn="l" defTabSz="1219140" rtl="0" eaLnBrk="1" fontAlgn="base" latinLnBrk="0" hangingPunct="1">
        <a:lnSpc>
          <a:spcPct val="100000"/>
        </a:lnSpc>
        <a:spcBef>
          <a:spcPts val="3467"/>
        </a:spcBef>
        <a:spcAft>
          <a:spcPct val="0"/>
        </a:spcAft>
        <a:buClr>
          <a:srgbClr val="C30000"/>
        </a:buClr>
        <a:buSzPct val="100000"/>
        <a:buFont typeface="Arial" panose="020B0604020202020204" pitchFamily="34" charset="0"/>
        <a:buChar char="•"/>
        <a:tabLst/>
        <a:defRPr sz="2133" b="0" i="0">
          <a:solidFill>
            <a:schemeClr val="tx1"/>
          </a:solidFill>
          <a:latin typeface="Arial" panose="020B0604020202020204" pitchFamily="34" charset="0"/>
          <a:ea typeface="Arial" panose="020B0604020202020204" pitchFamily="34" charset="0"/>
          <a:cs typeface="Arial" panose="020B0604020202020204" pitchFamily="34" charset="0"/>
          <a:sym typeface="Gill Sans" charset="0"/>
        </a:defRPr>
      </a:lvl2pPr>
      <a:lvl3pPr marL="1511225" marR="0" indent="-499509" algn="l" defTabSz="1219140" rtl="0" eaLnBrk="1" fontAlgn="base" latinLnBrk="0" hangingPunct="1">
        <a:lnSpc>
          <a:spcPct val="100000"/>
        </a:lnSpc>
        <a:spcBef>
          <a:spcPts val="3467"/>
        </a:spcBef>
        <a:spcAft>
          <a:spcPct val="0"/>
        </a:spcAft>
        <a:buClr>
          <a:srgbClr val="C30000"/>
        </a:buClr>
        <a:buSzPct val="100000"/>
        <a:buFont typeface="Arial" panose="020B0604020202020204" pitchFamily="34" charset="0"/>
        <a:buChar char="•"/>
        <a:tabLst/>
        <a:defRPr sz="2133" b="0" i="0">
          <a:solidFill>
            <a:schemeClr val="tx1"/>
          </a:solidFill>
          <a:latin typeface="Arial" panose="020B0604020202020204" pitchFamily="34" charset="0"/>
          <a:ea typeface="Arial" panose="020B0604020202020204" pitchFamily="34" charset="0"/>
          <a:cs typeface="Arial" panose="020B0604020202020204" pitchFamily="34" charset="0"/>
          <a:sym typeface="Gill Sans" charset="0"/>
        </a:defRPr>
      </a:lvl3pPr>
      <a:lvl4pPr marL="2023432" indent="-510093" algn="l" rtl="0" eaLnBrk="1" fontAlgn="base" hangingPunct="1">
        <a:spcBef>
          <a:spcPts val="3467"/>
        </a:spcBef>
        <a:spcAft>
          <a:spcPct val="0"/>
        </a:spcAft>
        <a:buClr>
          <a:schemeClr val="accent2"/>
        </a:buClr>
        <a:buSzPct val="100000"/>
        <a:buFont typeface="Arial" panose="020B0604020202020204" pitchFamily="34" charset="0"/>
        <a:buChar char="•"/>
        <a:defRPr sz="2133" b="0" i="0">
          <a:solidFill>
            <a:schemeClr val="tx1"/>
          </a:solidFill>
          <a:latin typeface="Arial" panose="020B0604020202020204" pitchFamily="34" charset="0"/>
          <a:ea typeface="Arial" panose="020B0604020202020204" pitchFamily="34" charset="0"/>
          <a:cs typeface="Arial" panose="020B0604020202020204" pitchFamily="34" charset="0"/>
          <a:sym typeface="Gill Sans" charset="0"/>
        </a:defRPr>
      </a:lvl4pPr>
      <a:lvl5pPr marL="2522941" indent="-499509" algn="l" rtl="0" eaLnBrk="1" fontAlgn="base" hangingPunct="1">
        <a:spcBef>
          <a:spcPts val="3467"/>
        </a:spcBef>
        <a:spcAft>
          <a:spcPct val="0"/>
        </a:spcAft>
        <a:buClr>
          <a:schemeClr val="accent2"/>
        </a:buClr>
        <a:buSzPct val="100000"/>
        <a:buFont typeface="Arial" panose="020B0604020202020204" pitchFamily="34" charset="0"/>
        <a:buChar char="•"/>
        <a:defRPr sz="2133" b="0" i="0">
          <a:solidFill>
            <a:schemeClr val="tx1"/>
          </a:solidFill>
          <a:latin typeface="Arial" panose="020B0604020202020204" pitchFamily="34" charset="0"/>
          <a:ea typeface="Arial" panose="020B0604020202020204" pitchFamily="34" charset="0"/>
          <a:cs typeface="Arial" panose="020B0604020202020204" pitchFamily="34" charset="0"/>
          <a:sym typeface="Gill Sans" charset="0"/>
        </a:defRPr>
      </a:lvl5pPr>
      <a:lvl6pPr marL="3142981" indent="-750029" algn="l" rtl="0" eaLnBrk="1" fontAlgn="base" hangingPunct="1">
        <a:spcBef>
          <a:spcPts val="3468"/>
        </a:spcBef>
        <a:spcAft>
          <a:spcPct val="0"/>
        </a:spcAft>
        <a:buSzPct val="171000"/>
        <a:buFont typeface="Gill Sans" charset="0"/>
        <a:buChar char="•"/>
        <a:defRPr sz="3600">
          <a:solidFill>
            <a:schemeClr val="tx1"/>
          </a:solidFill>
          <a:latin typeface="+mn-lt"/>
          <a:ea typeface="+mn-ea"/>
          <a:cs typeface="+mn-cs"/>
          <a:sym typeface="Gill Sans" charset="0"/>
        </a:defRPr>
      </a:lvl6pPr>
      <a:lvl7pPr marL="3571569" indent="-750029" algn="l" rtl="0" eaLnBrk="1" fontAlgn="base" hangingPunct="1">
        <a:spcBef>
          <a:spcPts val="3468"/>
        </a:spcBef>
        <a:spcAft>
          <a:spcPct val="0"/>
        </a:spcAft>
        <a:buSzPct val="171000"/>
        <a:buFont typeface="Gill Sans" charset="0"/>
        <a:buChar char="•"/>
        <a:defRPr sz="3600">
          <a:solidFill>
            <a:schemeClr val="tx1"/>
          </a:solidFill>
          <a:latin typeface="+mn-lt"/>
          <a:ea typeface="+mn-ea"/>
          <a:cs typeface="+mn-cs"/>
          <a:sym typeface="Gill Sans" charset="0"/>
        </a:defRPr>
      </a:lvl7pPr>
      <a:lvl8pPr marL="4000157" indent="-750029" algn="l" rtl="0" eaLnBrk="1" fontAlgn="base" hangingPunct="1">
        <a:spcBef>
          <a:spcPts val="3468"/>
        </a:spcBef>
        <a:spcAft>
          <a:spcPct val="0"/>
        </a:spcAft>
        <a:buSzPct val="171000"/>
        <a:buFont typeface="Gill Sans" charset="0"/>
        <a:buChar char="•"/>
        <a:defRPr sz="3600">
          <a:solidFill>
            <a:schemeClr val="tx1"/>
          </a:solidFill>
          <a:latin typeface="+mn-lt"/>
          <a:ea typeface="+mn-ea"/>
          <a:cs typeface="+mn-cs"/>
          <a:sym typeface="Gill Sans" charset="0"/>
        </a:defRPr>
      </a:lvl8pPr>
      <a:lvl9pPr marL="4428747" indent="-750029" algn="l" rtl="0" eaLnBrk="1" fontAlgn="base" hangingPunct="1">
        <a:spcBef>
          <a:spcPts val="3468"/>
        </a:spcBef>
        <a:spcAft>
          <a:spcPct val="0"/>
        </a:spcAft>
        <a:buSzPct val="171000"/>
        <a:buFont typeface="Gill Sans" charset="0"/>
        <a:buChar char="•"/>
        <a:defRPr sz="3600">
          <a:solidFill>
            <a:schemeClr val="tx1"/>
          </a:solidFill>
          <a:latin typeface="+mn-lt"/>
          <a:ea typeface="+mn-ea"/>
          <a:cs typeface="+mn-cs"/>
          <a:sym typeface="Gill Sans" charset="0"/>
        </a:defRPr>
      </a:lvl9pPr>
    </p:bodyStyle>
    <p:otherStyle>
      <a:defPPr>
        <a:defRPr lang="en-US"/>
      </a:defPPr>
      <a:lvl1pPr marL="0" algn="l" defTabSz="428588" rtl="0" eaLnBrk="1" latinLnBrk="0" hangingPunct="1">
        <a:defRPr sz="1733" kern="1200">
          <a:solidFill>
            <a:schemeClr val="tx1"/>
          </a:solidFill>
          <a:latin typeface="+mn-lt"/>
          <a:ea typeface="+mn-ea"/>
          <a:cs typeface="+mn-cs"/>
        </a:defRPr>
      </a:lvl1pPr>
      <a:lvl2pPr marL="428588" algn="l" defTabSz="428588" rtl="0" eaLnBrk="1" latinLnBrk="0" hangingPunct="1">
        <a:defRPr sz="1733" kern="1200">
          <a:solidFill>
            <a:schemeClr val="tx1"/>
          </a:solidFill>
          <a:latin typeface="+mn-lt"/>
          <a:ea typeface="+mn-ea"/>
          <a:cs typeface="+mn-cs"/>
        </a:defRPr>
      </a:lvl2pPr>
      <a:lvl3pPr marL="857177" algn="l" defTabSz="428588" rtl="0" eaLnBrk="1" latinLnBrk="0" hangingPunct="1">
        <a:defRPr sz="1733" kern="1200">
          <a:solidFill>
            <a:schemeClr val="tx1"/>
          </a:solidFill>
          <a:latin typeface="+mn-lt"/>
          <a:ea typeface="+mn-ea"/>
          <a:cs typeface="+mn-cs"/>
        </a:defRPr>
      </a:lvl3pPr>
      <a:lvl4pPr marL="1285765" algn="l" defTabSz="428588" rtl="0" eaLnBrk="1" latinLnBrk="0" hangingPunct="1">
        <a:defRPr sz="1733" kern="1200">
          <a:solidFill>
            <a:schemeClr val="tx1"/>
          </a:solidFill>
          <a:latin typeface="+mn-lt"/>
          <a:ea typeface="+mn-ea"/>
          <a:cs typeface="+mn-cs"/>
        </a:defRPr>
      </a:lvl4pPr>
      <a:lvl5pPr marL="1714353" algn="l" defTabSz="428588" rtl="0" eaLnBrk="1" latinLnBrk="0" hangingPunct="1">
        <a:defRPr sz="1733" kern="1200">
          <a:solidFill>
            <a:schemeClr val="tx1"/>
          </a:solidFill>
          <a:latin typeface="+mn-lt"/>
          <a:ea typeface="+mn-ea"/>
          <a:cs typeface="+mn-cs"/>
        </a:defRPr>
      </a:lvl5pPr>
      <a:lvl6pPr marL="2142942" algn="l" defTabSz="428588" rtl="0" eaLnBrk="1" latinLnBrk="0" hangingPunct="1">
        <a:defRPr sz="1733" kern="1200">
          <a:solidFill>
            <a:schemeClr val="tx1"/>
          </a:solidFill>
          <a:latin typeface="+mn-lt"/>
          <a:ea typeface="+mn-ea"/>
          <a:cs typeface="+mn-cs"/>
        </a:defRPr>
      </a:lvl6pPr>
      <a:lvl7pPr marL="2571530" algn="l" defTabSz="428588" rtl="0" eaLnBrk="1" latinLnBrk="0" hangingPunct="1">
        <a:defRPr sz="1733" kern="1200">
          <a:solidFill>
            <a:schemeClr val="tx1"/>
          </a:solidFill>
          <a:latin typeface="+mn-lt"/>
          <a:ea typeface="+mn-ea"/>
          <a:cs typeface="+mn-cs"/>
        </a:defRPr>
      </a:lvl7pPr>
      <a:lvl8pPr marL="3000118" algn="l" defTabSz="428588" rtl="0" eaLnBrk="1" latinLnBrk="0" hangingPunct="1">
        <a:defRPr sz="1733" kern="1200">
          <a:solidFill>
            <a:schemeClr val="tx1"/>
          </a:solidFill>
          <a:latin typeface="+mn-lt"/>
          <a:ea typeface="+mn-ea"/>
          <a:cs typeface="+mn-cs"/>
        </a:defRPr>
      </a:lvl8pPr>
      <a:lvl9pPr marL="3428708" algn="l" defTabSz="428588" rtl="0" eaLnBrk="1" latinLnBrk="0" hangingPunct="1">
        <a:defRPr sz="173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image" Target="../media/image12.svg"/><Relationship Id="rId3" Type="http://schemas.openxmlformats.org/officeDocument/2006/relationships/slide" Target="slide2.xml"/><Relationship Id="rId7" Type="http://schemas.openxmlformats.org/officeDocument/2006/relationships/slide" Target="slide33.xml"/><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slide" Target="slide25.xml"/><Relationship Id="rId11" Type="http://schemas.openxmlformats.org/officeDocument/2006/relationships/slide" Target="slide61.xml"/><Relationship Id="rId5" Type="http://schemas.openxmlformats.org/officeDocument/2006/relationships/slide" Target="slide18.xml"/><Relationship Id="rId10" Type="http://schemas.openxmlformats.org/officeDocument/2006/relationships/slide" Target="slide53.xml"/><Relationship Id="rId4" Type="http://schemas.openxmlformats.org/officeDocument/2006/relationships/slide" Target="slide10.xml"/><Relationship Id="rId9" Type="http://schemas.openxmlformats.org/officeDocument/2006/relationships/slide" Target="slide45.xml"/></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58.jpeg"/></Relationships>
</file>

<file path=ppt/slides/_rels/slide1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chart" Target="../charts/chart7.xm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chart" Target="../charts/chart8.xml"/></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svg"/><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slides/_rels/slide2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3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83.png"/><Relationship Id="rId7" Type="http://schemas.openxmlformats.org/officeDocument/2006/relationships/image" Target="../media/image87.jpe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86.svg"/><Relationship Id="rId5" Type="http://schemas.openxmlformats.org/officeDocument/2006/relationships/image" Target="../media/image85.png"/><Relationship Id="rId4" Type="http://schemas.openxmlformats.org/officeDocument/2006/relationships/image" Target="../media/image84.svg"/><Relationship Id="rId9" Type="http://schemas.openxmlformats.org/officeDocument/2006/relationships/image" Target="../media/image89.jpeg"/></Relationships>
</file>

<file path=ppt/slides/_rels/slide3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5.xml"/><Relationship Id="rId1" Type="http://schemas.openxmlformats.org/officeDocument/2006/relationships/slideLayout" Target="../slideLayouts/slideLayout11.xml"/><Relationship Id="rId5" Type="http://schemas.openxmlformats.org/officeDocument/2006/relationships/image" Target="../media/image92.jpeg"/><Relationship Id="rId4" Type="http://schemas.openxmlformats.org/officeDocument/2006/relationships/image" Target="../media/image91.jpeg"/></Relationships>
</file>

<file path=ppt/slides/_rels/slide3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36.xml"/><Relationship Id="rId1" Type="http://schemas.openxmlformats.org/officeDocument/2006/relationships/slideLayout" Target="../slideLayouts/slideLayout11.xml"/><Relationship Id="rId5" Type="http://schemas.openxmlformats.org/officeDocument/2006/relationships/image" Target="../media/image95.png"/><Relationship Id="rId4" Type="http://schemas.openxmlformats.org/officeDocument/2006/relationships/image" Target="../media/image94.png"/></Relationships>
</file>

<file path=ppt/slides/_rels/slide37.xml.rels><?xml version="1.0" encoding="UTF-8" standalone="yes"?>
<Relationships xmlns="http://schemas.openxmlformats.org/package/2006/relationships"><Relationship Id="rId8" Type="http://schemas.openxmlformats.org/officeDocument/2006/relationships/image" Target="../media/image101.sv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99.svg"/><Relationship Id="rId5" Type="http://schemas.openxmlformats.org/officeDocument/2006/relationships/image" Target="../media/image98.png"/><Relationship Id="rId4" Type="http://schemas.openxmlformats.org/officeDocument/2006/relationships/image" Target="../media/image97.svg"/></Relationships>
</file>

<file path=ppt/slides/_rels/slide3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10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image" Target="../media/image104.jpeg"/></Relationships>
</file>

<file path=ppt/slides/_rels/slide4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7.svg"/><Relationship Id="rId4" Type="http://schemas.openxmlformats.org/officeDocument/2006/relationships/image" Target="../media/image106.png"/><Relationship Id="rId9" Type="http://schemas.openxmlformats.org/officeDocument/2006/relationships/image" Target="../media/image111.jpeg"/></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chart" Target="../charts/chart12.xml"/><Relationship Id="rId7" Type="http://schemas.openxmlformats.org/officeDocument/2006/relationships/image" Target="../media/image116.png"/><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 Id="rId9" Type="http://schemas.openxmlformats.org/officeDocument/2006/relationships/chart" Target="../charts/char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47.xml"/><Relationship Id="rId1" Type="http://schemas.openxmlformats.org/officeDocument/2006/relationships/slideLayout" Target="../slideLayouts/slideLayout8.xml"/><Relationship Id="rId4" Type="http://schemas.openxmlformats.org/officeDocument/2006/relationships/chart" Target="../charts/chart14.xml"/></Relationships>
</file>

<file path=ppt/slides/_rels/slide4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9.xml"/><Relationship Id="rId1" Type="http://schemas.openxmlformats.org/officeDocument/2006/relationships/slideLayout" Target="../slideLayouts/slideLayout18.xml"/><Relationship Id="rId5" Type="http://schemas.openxmlformats.org/officeDocument/2006/relationships/chart" Target="../charts/chart16.xml"/><Relationship Id="rId4" Type="http://schemas.openxmlformats.org/officeDocument/2006/relationships/image" Target="../media/image120.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notesSlide" Target="../notesSlides/notesSlide5.xml"/><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slideLayout" Target="../slideLayouts/slideLayout26.xml"/><Relationship Id="rId1" Type="http://schemas.openxmlformats.org/officeDocument/2006/relationships/tags" Target="../tags/tag1.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emf"/><Relationship Id="rId10" Type="http://schemas.openxmlformats.org/officeDocument/2006/relationships/image" Target="../media/image24.png"/><Relationship Id="rId4" Type="http://schemas.openxmlformats.org/officeDocument/2006/relationships/oleObject" Target="../embeddings/oleObject1.bin"/><Relationship Id="rId9" Type="http://schemas.openxmlformats.org/officeDocument/2006/relationships/image" Target="../media/image23.svg"/></Relationships>
</file>

<file path=ppt/slides/_rels/slide5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8" Type="http://schemas.openxmlformats.org/officeDocument/2006/relationships/image" Target="../media/image133.svg"/><Relationship Id="rId13" Type="http://schemas.openxmlformats.org/officeDocument/2006/relationships/image" Target="../media/image137.png"/><Relationship Id="rId3" Type="http://schemas.openxmlformats.org/officeDocument/2006/relationships/image" Target="../media/image128.png"/><Relationship Id="rId7" Type="http://schemas.openxmlformats.org/officeDocument/2006/relationships/image" Target="../media/image132.png"/><Relationship Id="rId12" Type="http://schemas.openxmlformats.org/officeDocument/2006/relationships/image" Target="../media/image136.svg"/><Relationship Id="rId2" Type="http://schemas.openxmlformats.org/officeDocument/2006/relationships/notesSlide" Target="../notesSlides/notesSlide61.xml"/><Relationship Id="rId1" Type="http://schemas.openxmlformats.org/officeDocument/2006/relationships/slideLayout" Target="../slideLayouts/slideLayout6.xml"/><Relationship Id="rId6" Type="http://schemas.openxmlformats.org/officeDocument/2006/relationships/image" Target="../media/image131.svg"/><Relationship Id="rId11" Type="http://schemas.openxmlformats.org/officeDocument/2006/relationships/image" Target="../media/image37.png"/><Relationship Id="rId5" Type="http://schemas.openxmlformats.org/officeDocument/2006/relationships/image" Target="../media/image130.png"/><Relationship Id="rId10" Type="http://schemas.openxmlformats.org/officeDocument/2006/relationships/image" Target="../media/image135.svg"/><Relationship Id="rId4" Type="http://schemas.openxmlformats.org/officeDocument/2006/relationships/image" Target="../media/image129.svg"/><Relationship Id="rId9" Type="http://schemas.openxmlformats.org/officeDocument/2006/relationships/image" Target="../media/image134.png"/><Relationship Id="rId14" Type="http://schemas.openxmlformats.org/officeDocument/2006/relationships/image" Target="../media/image138.svg"/></Relationships>
</file>

<file path=ppt/slides/_rels/slide62.xml.rels><?xml version="1.0" encoding="UTF-8" standalone="yes"?>
<Relationships xmlns="http://schemas.openxmlformats.org/package/2006/relationships"><Relationship Id="rId3" Type="http://schemas.openxmlformats.org/officeDocument/2006/relationships/hyperlink" Target="https://www.nav.no/omverdensanalyse" TargetMode="External"/><Relationship Id="rId2" Type="http://schemas.openxmlformats.org/officeDocument/2006/relationships/notesSlide" Target="../notesSlides/notesSlide62.xml"/><Relationship Id="rId1" Type="http://schemas.openxmlformats.org/officeDocument/2006/relationships/slideLayout" Target="../slideLayouts/slideLayout17.xml"/><Relationship Id="rId4" Type="http://schemas.openxmlformats.org/officeDocument/2006/relationships/hyperlink" Target="mailto:redaksjon.omverdensanalysen@nav.no"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notesSlide" Target="../notesSlides/notesSlide7.xml"/><Relationship Id="rId16" Type="http://schemas.openxmlformats.org/officeDocument/2006/relationships/image" Target="../media/image42.svg"/><Relationship Id="rId1" Type="http://schemas.openxmlformats.org/officeDocument/2006/relationships/slideLayout" Target="../slideLayouts/slideLayout45.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rgbClr val="CCDEE6"/>
        </a:solidFill>
        <a:effectLst/>
      </p:bgPr>
    </p:bg>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6693D1DD-25FD-EE86-4FF4-E40E116B87AC}"/>
              </a:ext>
            </a:extLst>
          </p:cNvPr>
          <p:cNvSpPr>
            <a:spLocks noGrp="1"/>
          </p:cNvSpPr>
          <p:nvPr>
            <p:ph sz="quarter" idx="10"/>
          </p:nvPr>
        </p:nvSpPr>
        <p:spPr>
          <a:xfrm>
            <a:off x="6096000" y="1701799"/>
            <a:ext cx="5591902" cy="4399644"/>
          </a:xfrm>
        </p:spPr>
        <p:txBody>
          <a:bodyPr>
            <a:normAutofit lnSpcReduction="10000"/>
          </a:bodyPr>
          <a:lstStyle/>
          <a:p>
            <a:r>
              <a:rPr lang="nb-NO" err="1">
                <a:hlinkClick r:id="rId3" action="ppaction://hlinksldjump"/>
              </a:rPr>
              <a:t>Introduction</a:t>
            </a:r>
            <a:r>
              <a:rPr lang="nb-NO">
                <a:hlinkClick r:id="rId3" action="ppaction://hlinksldjump"/>
              </a:rPr>
              <a:t> and </a:t>
            </a:r>
            <a:r>
              <a:rPr lang="nb-NO" err="1">
                <a:hlinkClick r:id="rId3" action="ppaction://hlinksldjump"/>
              </a:rPr>
              <a:t>summary</a:t>
            </a:r>
            <a:endParaRPr lang="nb-NO"/>
          </a:p>
          <a:p>
            <a:r>
              <a:rPr lang="nb-NO">
                <a:hlinkClick r:id="rId4" action="ppaction://hlinksldjump"/>
              </a:rPr>
              <a:t>Labour </a:t>
            </a:r>
            <a:r>
              <a:rPr lang="nb-NO" err="1">
                <a:hlinkClick r:id="rId4" action="ppaction://hlinksldjump"/>
              </a:rPr>
              <a:t>market</a:t>
            </a:r>
            <a:endParaRPr lang="nb-NO"/>
          </a:p>
          <a:p>
            <a:r>
              <a:rPr lang="nb-NO" err="1">
                <a:hlinkClick r:id="rId5" action="ppaction://hlinksldjump"/>
              </a:rPr>
              <a:t>Demographics</a:t>
            </a:r>
            <a:endParaRPr lang="nb-NO"/>
          </a:p>
          <a:p>
            <a:r>
              <a:rPr lang="nb-NO">
                <a:hlinkClick r:id="rId6" action="ppaction://hlinksldjump"/>
              </a:rPr>
              <a:t>User </a:t>
            </a:r>
            <a:r>
              <a:rPr lang="nb-NO" err="1">
                <a:hlinkClick r:id="rId6" action="ppaction://hlinksldjump"/>
              </a:rPr>
              <a:t>expectations</a:t>
            </a:r>
            <a:endParaRPr lang="nb-NO"/>
          </a:p>
          <a:p>
            <a:r>
              <a:rPr lang="nb-NO">
                <a:hlinkClick r:id="rId7" action="ppaction://hlinksldjump"/>
              </a:rPr>
              <a:t>Technology</a:t>
            </a:r>
            <a:endParaRPr lang="nb-NO"/>
          </a:p>
          <a:p>
            <a:r>
              <a:rPr lang="nb-NO" err="1">
                <a:hlinkClick r:id="rId8" action="ppaction://hlinksldjump"/>
              </a:rPr>
              <a:t>Living</a:t>
            </a:r>
            <a:r>
              <a:rPr lang="nb-NO">
                <a:hlinkClick r:id="rId8" action="ppaction://hlinksldjump"/>
              </a:rPr>
              <a:t> </a:t>
            </a:r>
            <a:r>
              <a:rPr lang="nb-NO" err="1">
                <a:hlinkClick r:id="rId8" action="ppaction://hlinksldjump"/>
              </a:rPr>
              <a:t>conditions</a:t>
            </a:r>
            <a:endParaRPr lang="nb-NO"/>
          </a:p>
          <a:p>
            <a:r>
              <a:rPr lang="nb-NO">
                <a:hlinkClick r:id="rId9" action="ppaction://hlinksldjump"/>
              </a:rPr>
              <a:t>Health</a:t>
            </a:r>
            <a:endParaRPr lang="nb-NO"/>
          </a:p>
          <a:p>
            <a:r>
              <a:rPr lang="nb-NO" err="1">
                <a:hlinkClick r:id="rId10" action="ppaction://hlinksldjump"/>
              </a:rPr>
              <a:t>Political</a:t>
            </a:r>
            <a:r>
              <a:rPr lang="nb-NO">
                <a:hlinkClick r:id="rId10" action="ppaction://hlinksldjump"/>
              </a:rPr>
              <a:t> trends</a:t>
            </a:r>
            <a:endParaRPr lang="nb-NO"/>
          </a:p>
          <a:p>
            <a:r>
              <a:rPr lang="nb-NO">
                <a:hlinkClick r:id="rId11" action="ppaction://hlinksldjump"/>
              </a:rPr>
              <a:t>Main </a:t>
            </a:r>
            <a:r>
              <a:rPr lang="nb-NO" err="1">
                <a:hlinkClick r:id="rId11" action="ppaction://hlinksldjump"/>
              </a:rPr>
              <a:t>findings</a:t>
            </a:r>
            <a:endParaRPr lang="nb-NO"/>
          </a:p>
          <a:p>
            <a:endParaRPr lang="nb-NO"/>
          </a:p>
        </p:txBody>
      </p:sp>
      <p:sp>
        <p:nvSpPr>
          <p:cNvPr id="3" name="Tittel 2">
            <a:extLst>
              <a:ext uri="{FF2B5EF4-FFF2-40B4-BE49-F238E27FC236}">
                <a16:creationId xmlns:a16="http://schemas.microsoft.com/office/drawing/2014/main" id="{8D87042D-9266-072E-ED80-6088E7ECE13D}"/>
              </a:ext>
            </a:extLst>
          </p:cNvPr>
          <p:cNvSpPr>
            <a:spLocks noGrp="1"/>
          </p:cNvSpPr>
          <p:nvPr>
            <p:ph type="title"/>
          </p:nvPr>
        </p:nvSpPr>
        <p:spPr>
          <a:xfrm>
            <a:off x="6203575" y="756557"/>
            <a:ext cx="5483601" cy="746641"/>
          </a:xfrm>
        </p:spPr>
        <p:txBody>
          <a:bodyPr>
            <a:normAutofit/>
          </a:bodyPr>
          <a:lstStyle/>
          <a:p>
            <a:r>
              <a:rPr lang="nb-NO" sz="4400"/>
              <a:t>Contents</a:t>
            </a:r>
          </a:p>
        </p:txBody>
      </p:sp>
      <p:pic>
        <p:nvPicPr>
          <p:cNvPr id="5" name="Grafikk 4" descr="Globus kontur">
            <a:extLst>
              <a:ext uri="{FF2B5EF4-FFF2-40B4-BE49-F238E27FC236}">
                <a16:creationId xmlns:a16="http://schemas.microsoft.com/office/drawing/2014/main" id="{F74EAF56-FDB9-B7B1-AEC7-AE2668E1421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38738" y="1503198"/>
            <a:ext cx="4382132" cy="4382132"/>
          </a:xfrm>
          <a:prstGeom prst="rect">
            <a:avLst/>
          </a:prstGeom>
        </p:spPr>
      </p:pic>
    </p:spTree>
    <p:extLst>
      <p:ext uri="{BB962C8B-B14F-4D97-AF65-F5344CB8AC3E}">
        <p14:creationId xmlns:p14="http://schemas.microsoft.com/office/powerpoint/2010/main" val="1878470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BF128BB2-FB3B-FD1C-38C1-35DC7FD3633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37044"/>
            <a:ext cx="12192000" cy="8132088"/>
          </a:xfrm>
          <a:prstGeom prst="rect">
            <a:avLst/>
          </a:prstGeom>
        </p:spPr>
      </p:pic>
      <p:sp>
        <p:nvSpPr>
          <p:cNvPr id="2" name="Ellipse 1">
            <a:extLst>
              <a:ext uri="{FF2B5EF4-FFF2-40B4-BE49-F238E27FC236}">
                <a16:creationId xmlns:a16="http://schemas.microsoft.com/office/drawing/2014/main" id="{A3D91D93-C46B-EB73-2813-CEEB875C48CA}"/>
              </a:ext>
            </a:extLst>
          </p:cNvPr>
          <p:cNvSpPr/>
          <p:nvPr/>
        </p:nvSpPr>
        <p:spPr>
          <a:xfrm>
            <a:off x="7589764" y="315684"/>
            <a:ext cx="3520195" cy="3472543"/>
          </a:xfrm>
          <a:prstGeom prst="ellipse">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kstSylinder 6">
            <a:extLst>
              <a:ext uri="{FF2B5EF4-FFF2-40B4-BE49-F238E27FC236}">
                <a16:creationId xmlns:a16="http://schemas.microsoft.com/office/drawing/2014/main" id="{1674067F-C975-922D-7329-6B5EB4A89FFD}"/>
              </a:ext>
            </a:extLst>
          </p:cNvPr>
          <p:cNvSpPr txBox="1"/>
          <p:nvPr/>
        </p:nvSpPr>
        <p:spPr>
          <a:xfrm>
            <a:off x="7650601" y="1236347"/>
            <a:ext cx="3398520"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cap="none" normalizeH="0" baseline="0" noProof="0">
                <a:ln>
                  <a:noFill/>
                </a:ln>
                <a:solidFill>
                  <a:srgbClr val="000000"/>
                </a:solidFill>
                <a:uLnTx/>
                <a:uFillTx/>
                <a:latin typeface="Arial" panose="020B0604020202020204" pitchFamily="34" charset="0"/>
                <a:ea typeface="+mn-ea"/>
                <a:cs typeface="Arial" panose="020B0604020202020204" pitchFamily="34" charset="0"/>
              </a:rPr>
              <a:t>Labour market</a:t>
            </a:r>
          </a:p>
        </p:txBody>
      </p:sp>
    </p:spTree>
    <p:extLst>
      <p:ext uri="{BB962C8B-B14F-4D97-AF65-F5344CB8AC3E}">
        <p14:creationId xmlns:p14="http://schemas.microsoft.com/office/powerpoint/2010/main" val="2665262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5DC75E4-3269-B54C-A6DE-60AFB65C8393}"/>
              </a:ext>
            </a:extLst>
          </p:cNvPr>
          <p:cNvSpPr>
            <a:spLocks noGrp="1"/>
          </p:cNvSpPr>
          <p:nvPr>
            <p:ph idx="1"/>
          </p:nvPr>
        </p:nvSpPr>
        <p:spPr>
          <a:xfrm>
            <a:off x="838200" y="1825624"/>
            <a:ext cx="5257800" cy="3954689"/>
          </a:xfrm>
        </p:spPr>
        <p:txBody>
          <a:bodyPr>
            <a:normAutofit fontScale="92500" lnSpcReduction="20000"/>
          </a:bodyPr>
          <a:lstStyle/>
          <a:p>
            <a:pPr>
              <a:buClr>
                <a:schemeClr val="tx1"/>
              </a:buClr>
            </a:pPr>
            <a:r>
              <a:rPr lang="en-GB" b="1" noProof="0"/>
              <a:t>Technological development</a:t>
            </a:r>
          </a:p>
          <a:p>
            <a:pPr lvl="1">
              <a:buClr>
                <a:schemeClr val="tx1"/>
              </a:buClr>
            </a:pPr>
            <a:r>
              <a:rPr lang="en-GB"/>
              <a:t>Creates, eliminates and changes jobs</a:t>
            </a:r>
          </a:p>
          <a:p>
            <a:pPr lvl="1">
              <a:buClr>
                <a:schemeClr val="tx1"/>
              </a:buClr>
            </a:pPr>
            <a:r>
              <a:rPr lang="en-GB" noProof="0"/>
              <a:t>Changes skills requirements</a:t>
            </a:r>
          </a:p>
          <a:p>
            <a:pPr lvl="1">
              <a:buClr>
                <a:schemeClr val="tx1"/>
              </a:buClr>
            </a:pPr>
            <a:r>
              <a:rPr lang="en-GB" noProof="0"/>
              <a:t>Increased inequality</a:t>
            </a:r>
          </a:p>
          <a:p>
            <a:pPr lvl="1">
              <a:buClr>
                <a:schemeClr val="tx1"/>
              </a:buClr>
            </a:pPr>
            <a:r>
              <a:rPr lang="en-GB" noProof="0"/>
              <a:t>Temporarily increased unemployment</a:t>
            </a:r>
          </a:p>
          <a:p>
            <a:pPr lvl="1"/>
            <a:endParaRPr lang="nb-NO" noProof="0"/>
          </a:p>
          <a:p>
            <a:pPr>
              <a:buClr>
                <a:schemeClr val="tx1"/>
              </a:buClr>
            </a:pPr>
            <a:r>
              <a:rPr lang="en-GB" b="1"/>
              <a:t>The green transition</a:t>
            </a:r>
          </a:p>
          <a:p>
            <a:pPr lvl="1">
              <a:buClr>
                <a:schemeClr val="tx1"/>
              </a:buClr>
            </a:pPr>
            <a:r>
              <a:rPr lang="en-GB"/>
              <a:t>Creates and eliminates jobs</a:t>
            </a:r>
          </a:p>
          <a:p>
            <a:pPr lvl="1">
              <a:buClr>
                <a:schemeClr val="tx1"/>
              </a:buClr>
            </a:pPr>
            <a:r>
              <a:rPr lang="en-GB"/>
              <a:t>Impact on skills requirements uncertain</a:t>
            </a:r>
          </a:p>
          <a:p>
            <a:pPr lvl="1">
              <a:buClr>
                <a:schemeClr val="tx1"/>
              </a:buClr>
            </a:pPr>
            <a:r>
              <a:rPr lang="en-GB"/>
              <a:t>Considerable regional differences</a:t>
            </a:r>
          </a:p>
        </p:txBody>
      </p:sp>
      <p:sp>
        <p:nvSpPr>
          <p:cNvPr id="4" name="Title 3">
            <a:extLst>
              <a:ext uri="{FF2B5EF4-FFF2-40B4-BE49-F238E27FC236}">
                <a16:creationId xmlns:a16="http://schemas.microsoft.com/office/drawing/2014/main" id="{AF8FECE3-BFAF-184C-9845-D038BF8CCFD0}"/>
              </a:ext>
            </a:extLst>
          </p:cNvPr>
          <p:cNvSpPr>
            <a:spLocks noGrp="1"/>
          </p:cNvSpPr>
          <p:nvPr>
            <p:ph type="title"/>
          </p:nvPr>
        </p:nvSpPr>
        <p:spPr>
          <a:xfrm>
            <a:off x="838200" y="482400"/>
            <a:ext cx="5533571" cy="1072080"/>
          </a:xfrm>
        </p:spPr>
        <p:txBody>
          <a:bodyPr anchor="ctr">
            <a:normAutofit/>
          </a:bodyPr>
          <a:lstStyle/>
          <a:p>
            <a:r>
              <a:rPr lang="en-GB" noProof="0">
                <a:solidFill>
                  <a:schemeClr val="tx1"/>
                </a:solidFill>
              </a:rPr>
              <a:t>Two drivers behind the high rate of restructuring</a:t>
            </a:r>
          </a:p>
        </p:txBody>
      </p:sp>
      <p:sp>
        <p:nvSpPr>
          <p:cNvPr id="2" name="TekstSylinder 6">
            <a:extLst>
              <a:ext uri="{FF2B5EF4-FFF2-40B4-BE49-F238E27FC236}">
                <a16:creationId xmlns:a16="http://schemas.microsoft.com/office/drawing/2014/main" id="{79D89712-16F9-8A2F-DA83-38477510C737}"/>
              </a:ext>
            </a:extLst>
          </p:cNvPr>
          <p:cNvSpPr txBox="1"/>
          <p:nvPr/>
        </p:nvSpPr>
        <p:spPr>
          <a:xfrm>
            <a:off x="9973306" y="5780313"/>
            <a:ext cx="2120722"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cap="none" normalizeH="0" baseline="0" noProof="0">
                <a:ln>
                  <a:noFill/>
                </a:ln>
                <a:solidFill>
                  <a:srgbClr val="FFFFFF"/>
                </a:solidFill>
                <a:uLnTx/>
                <a:uFillTx/>
                <a:latin typeface="Arial" panose="020B0604020202020204" pitchFamily="34" charset="0"/>
                <a:ea typeface="+mn-ea"/>
                <a:cs typeface="Arial" panose="020B0604020202020204" pitchFamily="34" charset="0"/>
              </a:rPr>
              <a:t>Photo: Colourbox</a:t>
            </a:r>
          </a:p>
        </p:txBody>
      </p:sp>
      <p:sp>
        <p:nvSpPr>
          <p:cNvPr id="3" name="Rektangel 2">
            <a:extLst>
              <a:ext uri="{FF2B5EF4-FFF2-40B4-BE49-F238E27FC236}">
                <a16:creationId xmlns:a16="http://schemas.microsoft.com/office/drawing/2014/main" id="{7734E38C-D98D-E465-8849-BE5D5286585E}"/>
              </a:ext>
            </a:extLst>
          </p:cNvPr>
          <p:cNvSpPr/>
          <p:nvPr/>
        </p:nvSpPr>
        <p:spPr>
          <a:xfrm>
            <a:off x="6096000" y="0"/>
            <a:ext cx="6096000" cy="6858000"/>
          </a:xfrm>
          <a:prstGeom prst="rect">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Et bilde som inneholder himmel, utendørs, solcelle, nett&#10;&#10;Automatisk generert beskrivelse">
            <a:extLst>
              <a:ext uri="{FF2B5EF4-FFF2-40B4-BE49-F238E27FC236}">
                <a16:creationId xmlns:a16="http://schemas.microsoft.com/office/drawing/2014/main" id="{FB97B8EF-879A-79AE-F99E-871CB00B47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25412" y="1255655"/>
            <a:ext cx="5437176" cy="4321262"/>
          </a:xfrm>
          <a:prstGeom prst="rect">
            <a:avLst/>
          </a:prstGeom>
        </p:spPr>
      </p:pic>
    </p:spTree>
    <p:extLst>
      <p:ext uri="{BB962C8B-B14F-4D97-AF65-F5344CB8AC3E}">
        <p14:creationId xmlns:p14="http://schemas.microsoft.com/office/powerpoint/2010/main" val="3460481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3">
            <a:extLst>
              <a:ext uri="{FF2B5EF4-FFF2-40B4-BE49-F238E27FC236}">
                <a16:creationId xmlns:a16="http://schemas.microsoft.com/office/drawing/2014/main" id="{F2605B76-6CF5-85AC-779E-15D2C1FDF24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610180" y="1575962"/>
            <a:ext cx="4022559" cy="4022559"/>
          </a:xfrm>
          <a:prstGeom prst="rect">
            <a:avLst/>
          </a:prstGeom>
          <a:effectLst>
            <a:outerShdw blurRad="50800" dist="38100" dir="2700000" algn="tl" rotWithShape="0">
              <a:prstClr val="black">
                <a:alpha val="40000"/>
              </a:prstClr>
            </a:outerShdw>
          </a:effectLst>
        </p:spPr>
      </p:pic>
      <p:grpSp>
        <p:nvGrpSpPr>
          <p:cNvPr id="3" name="Group 11">
            <a:extLst>
              <a:ext uri="{FF2B5EF4-FFF2-40B4-BE49-F238E27FC236}">
                <a16:creationId xmlns:a16="http://schemas.microsoft.com/office/drawing/2014/main" id="{265EE70D-EDB7-C628-CE0A-C8CA5B7F7A75}"/>
              </a:ext>
            </a:extLst>
          </p:cNvPr>
          <p:cNvGrpSpPr/>
          <p:nvPr/>
        </p:nvGrpSpPr>
        <p:grpSpPr>
          <a:xfrm>
            <a:off x="4666650" y="2095110"/>
            <a:ext cx="6475045" cy="1298987"/>
            <a:chOff x="4005385" y="603304"/>
            <a:chExt cx="6475045" cy="1298987"/>
          </a:xfrm>
        </p:grpSpPr>
        <p:grpSp>
          <p:nvGrpSpPr>
            <p:cNvPr id="4" name="Group 9">
              <a:extLst>
                <a:ext uri="{FF2B5EF4-FFF2-40B4-BE49-F238E27FC236}">
                  <a16:creationId xmlns:a16="http://schemas.microsoft.com/office/drawing/2014/main" id="{C6D70DC4-0FB0-8677-A74D-192ECBDC80A9}"/>
                </a:ext>
              </a:extLst>
            </p:cNvPr>
            <p:cNvGrpSpPr/>
            <p:nvPr/>
          </p:nvGrpSpPr>
          <p:grpSpPr>
            <a:xfrm>
              <a:off x="4005385" y="603304"/>
              <a:ext cx="6475045" cy="1298987"/>
              <a:chOff x="4005385" y="603304"/>
              <a:chExt cx="6475045" cy="1298987"/>
            </a:xfrm>
          </p:grpSpPr>
          <p:sp>
            <p:nvSpPr>
              <p:cNvPr id="6" name="Rectangle 31">
                <a:extLst>
                  <a:ext uri="{FF2B5EF4-FFF2-40B4-BE49-F238E27FC236}">
                    <a16:creationId xmlns:a16="http://schemas.microsoft.com/office/drawing/2014/main" id="{53C8F3CC-AB5C-502D-5B24-A33E086BBFDB}"/>
                  </a:ext>
                </a:extLst>
              </p:cNvPr>
              <p:cNvSpPr/>
              <p:nvPr/>
            </p:nvSpPr>
            <p:spPr>
              <a:xfrm>
                <a:off x="4666651" y="733122"/>
                <a:ext cx="5813779" cy="1091165"/>
              </a:xfrm>
              <a:prstGeom prst="rect">
                <a:avLst/>
              </a:prstGeom>
              <a:noFill/>
              <a:ln w="25400">
                <a:solidFill>
                  <a:srgbClr val="0C5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7" name="Group 1">
                <a:extLst>
                  <a:ext uri="{FF2B5EF4-FFF2-40B4-BE49-F238E27FC236}">
                    <a16:creationId xmlns:a16="http://schemas.microsoft.com/office/drawing/2014/main" id="{83EE939D-E533-145F-B0CE-7D58345ACB61}"/>
                  </a:ext>
                </a:extLst>
              </p:cNvPr>
              <p:cNvGrpSpPr/>
              <p:nvPr/>
            </p:nvGrpSpPr>
            <p:grpSpPr>
              <a:xfrm>
                <a:off x="4005385" y="603304"/>
                <a:ext cx="1298987" cy="1298987"/>
                <a:chOff x="4005385" y="603304"/>
                <a:chExt cx="1298987" cy="1298987"/>
              </a:xfrm>
            </p:grpSpPr>
            <p:pic>
              <p:nvPicPr>
                <p:cNvPr id="8" name="Graphic 10">
                  <a:extLst>
                    <a:ext uri="{FF2B5EF4-FFF2-40B4-BE49-F238E27FC236}">
                      <a16:creationId xmlns:a16="http://schemas.microsoft.com/office/drawing/2014/main" id="{0E3CCA05-F413-B2C6-8FFE-252B78C1D42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5400000">
                  <a:off x="4005385" y="603304"/>
                  <a:ext cx="1298987" cy="1298987"/>
                </a:xfrm>
                <a:prstGeom prst="rect">
                  <a:avLst/>
                </a:prstGeom>
                <a:effectLst>
                  <a:outerShdw blurRad="50800" dist="38100" dir="2700000" algn="tl" rotWithShape="0">
                    <a:prstClr val="black">
                      <a:alpha val="40000"/>
                    </a:prstClr>
                  </a:outerShdw>
                </a:effectLst>
              </p:spPr>
            </p:pic>
            <p:pic>
              <p:nvPicPr>
                <p:cNvPr id="9" name="Graphic 24" descr="Kvinne med stav med heldekkende fyll">
                  <a:extLst>
                    <a:ext uri="{FF2B5EF4-FFF2-40B4-BE49-F238E27FC236}">
                      <a16:creationId xmlns:a16="http://schemas.microsoft.com/office/drawing/2014/main" id="{1965E932-15BB-1029-976C-022A83E04968}"/>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4265109" y="851255"/>
                  <a:ext cx="776239" cy="776239"/>
                </a:xfrm>
                <a:prstGeom prst="rect">
                  <a:avLst/>
                </a:prstGeom>
              </p:spPr>
            </p:pic>
          </p:grpSp>
        </p:grpSp>
        <p:sp>
          <p:nvSpPr>
            <p:cNvPr id="5" name="TextBox 26">
              <a:extLst>
                <a:ext uri="{FF2B5EF4-FFF2-40B4-BE49-F238E27FC236}">
                  <a16:creationId xmlns:a16="http://schemas.microsoft.com/office/drawing/2014/main" id="{DCEF4EA1-FBB2-D222-A90C-D12ED0D440BA}"/>
                </a:ext>
              </a:extLst>
            </p:cNvPr>
            <p:cNvSpPr txBox="1"/>
            <p:nvPr/>
          </p:nvSpPr>
          <p:spPr>
            <a:xfrm>
              <a:off x="5564546" y="935347"/>
              <a:ext cx="4770301" cy="707886"/>
            </a:xfrm>
            <a:prstGeom prst="rect">
              <a:avLst/>
            </a:prstGeom>
            <a:noFill/>
          </p:spPr>
          <p:txBody>
            <a:bodyPr wrap="square">
              <a:spAutoFit/>
            </a:bodyPr>
            <a:lstStyle/>
            <a:p>
              <a:r>
                <a:rPr lang="en-GB" sz="2000">
                  <a:latin typeface="Arial" panose="020B0604020202020204" pitchFamily="34" charset="0"/>
                  <a:cs typeface="Arial" panose="020B0604020202020204" pitchFamily="34" charset="0"/>
                </a:rPr>
                <a:t>Ageing population leads to weaker growth prospects even in the long term</a:t>
              </a:r>
            </a:p>
          </p:txBody>
        </p:sp>
      </p:grpSp>
      <p:grpSp>
        <p:nvGrpSpPr>
          <p:cNvPr id="10" name="Group 12">
            <a:extLst>
              <a:ext uri="{FF2B5EF4-FFF2-40B4-BE49-F238E27FC236}">
                <a16:creationId xmlns:a16="http://schemas.microsoft.com/office/drawing/2014/main" id="{A594FCD0-5F95-98F0-689B-130D7ECD8FE7}"/>
              </a:ext>
            </a:extLst>
          </p:cNvPr>
          <p:cNvGrpSpPr/>
          <p:nvPr/>
        </p:nvGrpSpPr>
        <p:grpSpPr>
          <a:xfrm>
            <a:off x="4007526" y="400669"/>
            <a:ext cx="6472903" cy="1298987"/>
            <a:chOff x="4790831" y="2188446"/>
            <a:chExt cx="6327320" cy="1298987"/>
          </a:xfrm>
        </p:grpSpPr>
        <p:grpSp>
          <p:nvGrpSpPr>
            <p:cNvPr id="11" name="Group 8">
              <a:extLst>
                <a:ext uri="{FF2B5EF4-FFF2-40B4-BE49-F238E27FC236}">
                  <a16:creationId xmlns:a16="http://schemas.microsoft.com/office/drawing/2014/main" id="{036FDB77-0EBF-1DCD-FF1D-C52390F09368}"/>
                </a:ext>
              </a:extLst>
            </p:cNvPr>
            <p:cNvGrpSpPr/>
            <p:nvPr/>
          </p:nvGrpSpPr>
          <p:grpSpPr>
            <a:xfrm>
              <a:off x="4790831" y="2188446"/>
              <a:ext cx="6327320" cy="1298987"/>
              <a:chOff x="4790831" y="2188446"/>
              <a:chExt cx="6327320" cy="1298987"/>
            </a:xfrm>
          </p:grpSpPr>
          <p:sp>
            <p:nvSpPr>
              <p:cNvPr id="13" name="Rectangle 32">
                <a:extLst>
                  <a:ext uri="{FF2B5EF4-FFF2-40B4-BE49-F238E27FC236}">
                    <a16:creationId xmlns:a16="http://schemas.microsoft.com/office/drawing/2014/main" id="{19E8149F-9F75-F718-7BC3-1931C568E203}"/>
                  </a:ext>
                </a:extLst>
              </p:cNvPr>
              <p:cNvSpPr/>
              <p:nvPr/>
            </p:nvSpPr>
            <p:spPr>
              <a:xfrm>
                <a:off x="5304372" y="2331359"/>
                <a:ext cx="5813779" cy="1091165"/>
              </a:xfrm>
              <a:prstGeom prst="rect">
                <a:avLst/>
              </a:prstGeom>
              <a:noFill/>
              <a:ln w="25400">
                <a:solidFill>
                  <a:srgbClr val="0C5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5" name="Graphic 14">
                <a:extLst>
                  <a:ext uri="{FF2B5EF4-FFF2-40B4-BE49-F238E27FC236}">
                    <a16:creationId xmlns:a16="http://schemas.microsoft.com/office/drawing/2014/main" id="{A6E64118-34D8-661B-1836-64BD399D01F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5400000">
                <a:off x="4790831" y="2188446"/>
                <a:ext cx="1298987" cy="1298987"/>
              </a:xfrm>
              <a:prstGeom prst="rect">
                <a:avLst/>
              </a:prstGeom>
              <a:effectLst>
                <a:outerShdw blurRad="50800" dist="38100" dir="2700000" algn="tl" rotWithShape="0">
                  <a:prstClr val="black">
                    <a:alpha val="40000"/>
                  </a:prstClr>
                </a:outerShdw>
              </a:effectLst>
            </p:spPr>
          </p:pic>
        </p:grpSp>
        <p:sp>
          <p:nvSpPr>
            <p:cNvPr id="12" name="TextBox 27">
              <a:extLst>
                <a:ext uri="{FF2B5EF4-FFF2-40B4-BE49-F238E27FC236}">
                  <a16:creationId xmlns:a16="http://schemas.microsoft.com/office/drawing/2014/main" id="{91F84C3A-0125-0C3D-DF26-ECAE6B8899E6}"/>
                </a:ext>
              </a:extLst>
            </p:cNvPr>
            <p:cNvSpPr txBox="1"/>
            <p:nvPr/>
          </p:nvSpPr>
          <p:spPr>
            <a:xfrm>
              <a:off x="6199467" y="2409728"/>
              <a:ext cx="4220749" cy="1015663"/>
            </a:xfrm>
            <a:prstGeom prst="rect">
              <a:avLst/>
            </a:prstGeom>
            <a:noFill/>
          </p:spPr>
          <p:txBody>
            <a:bodyPr wrap="square">
              <a:spAutoFit/>
            </a:bodyPr>
            <a:lstStyle/>
            <a:p>
              <a:pPr>
                <a:buClrTx/>
              </a:pPr>
              <a:r>
                <a:rPr lang="en-GB" sz="2000">
                  <a:latin typeface="Arial" panose="020B0604020202020204" pitchFamily="34" charset="0"/>
                  <a:cs typeface="Arial" panose="020B0604020202020204" pitchFamily="34" charset="0"/>
                </a:rPr>
                <a:t>Low level of unemployment, but weaker growth prospects in the short term</a:t>
              </a:r>
            </a:p>
          </p:txBody>
        </p:sp>
      </p:grpSp>
      <p:grpSp>
        <p:nvGrpSpPr>
          <p:cNvPr id="17" name="Group 13">
            <a:extLst>
              <a:ext uri="{FF2B5EF4-FFF2-40B4-BE49-F238E27FC236}">
                <a16:creationId xmlns:a16="http://schemas.microsoft.com/office/drawing/2014/main" id="{CB135247-6BEF-B171-5C83-8E0ADD2FF87F}"/>
              </a:ext>
            </a:extLst>
          </p:cNvPr>
          <p:cNvGrpSpPr/>
          <p:nvPr/>
        </p:nvGrpSpPr>
        <p:grpSpPr>
          <a:xfrm>
            <a:off x="4790831" y="3773589"/>
            <a:ext cx="6327319" cy="1298987"/>
            <a:chOff x="4790831" y="3773589"/>
            <a:chExt cx="6327319" cy="1298987"/>
          </a:xfrm>
        </p:grpSpPr>
        <p:grpSp>
          <p:nvGrpSpPr>
            <p:cNvPr id="18" name="Group 7">
              <a:extLst>
                <a:ext uri="{FF2B5EF4-FFF2-40B4-BE49-F238E27FC236}">
                  <a16:creationId xmlns:a16="http://schemas.microsoft.com/office/drawing/2014/main" id="{7FABC7B6-8501-9BB0-E45B-E212EB18200D}"/>
                </a:ext>
              </a:extLst>
            </p:cNvPr>
            <p:cNvGrpSpPr/>
            <p:nvPr/>
          </p:nvGrpSpPr>
          <p:grpSpPr>
            <a:xfrm>
              <a:off x="4790831" y="3773589"/>
              <a:ext cx="6327319" cy="1298987"/>
              <a:chOff x="4790831" y="3773589"/>
              <a:chExt cx="6327319" cy="1298987"/>
            </a:xfrm>
          </p:grpSpPr>
          <p:sp>
            <p:nvSpPr>
              <p:cNvPr id="20" name="Rectangle 33">
                <a:extLst>
                  <a:ext uri="{FF2B5EF4-FFF2-40B4-BE49-F238E27FC236}">
                    <a16:creationId xmlns:a16="http://schemas.microsoft.com/office/drawing/2014/main" id="{1760EF49-99B4-D6AF-B4BB-EA22F519766F}"/>
                  </a:ext>
                </a:extLst>
              </p:cNvPr>
              <p:cNvSpPr/>
              <p:nvPr/>
            </p:nvSpPr>
            <p:spPr>
              <a:xfrm>
                <a:off x="5304371" y="3929596"/>
                <a:ext cx="5813779" cy="1091165"/>
              </a:xfrm>
              <a:prstGeom prst="rect">
                <a:avLst/>
              </a:prstGeom>
              <a:noFill/>
              <a:ln w="25400">
                <a:solidFill>
                  <a:srgbClr val="0C5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2" name="Graphic 15">
                <a:extLst>
                  <a:ext uri="{FF2B5EF4-FFF2-40B4-BE49-F238E27FC236}">
                    <a16:creationId xmlns:a16="http://schemas.microsoft.com/office/drawing/2014/main" id="{9B92B46E-CB50-F9A8-AE28-FBF002AD7E9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5400000">
                <a:off x="4790831" y="3773589"/>
                <a:ext cx="1298987" cy="1298987"/>
              </a:xfrm>
              <a:prstGeom prst="rect">
                <a:avLst/>
              </a:prstGeom>
              <a:effectLst>
                <a:outerShdw blurRad="50800" dist="38100" dir="2700000" algn="tl" rotWithShape="0">
                  <a:prstClr val="black">
                    <a:alpha val="40000"/>
                  </a:prstClr>
                </a:outerShdw>
              </a:effectLst>
            </p:spPr>
          </p:pic>
        </p:grpSp>
        <p:sp>
          <p:nvSpPr>
            <p:cNvPr id="19" name="TextBox 28">
              <a:extLst>
                <a:ext uri="{FF2B5EF4-FFF2-40B4-BE49-F238E27FC236}">
                  <a16:creationId xmlns:a16="http://schemas.microsoft.com/office/drawing/2014/main" id="{D7E9FF36-C643-F9F2-C035-FB1A0386CFE5}"/>
                </a:ext>
              </a:extLst>
            </p:cNvPr>
            <p:cNvSpPr txBox="1"/>
            <p:nvPr/>
          </p:nvSpPr>
          <p:spPr>
            <a:xfrm>
              <a:off x="6225770" y="4230827"/>
              <a:ext cx="4655083" cy="400110"/>
            </a:xfrm>
            <a:prstGeom prst="rect">
              <a:avLst/>
            </a:prstGeom>
            <a:noFill/>
          </p:spPr>
          <p:txBody>
            <a:bodyPr wrap="square">
              <a:spAutoFit/>
            </a:bodyPr>
            <a:lstStyle/>
            <a:p>
              <a:pPr>
                <a:buClrTx/>
              </a:pPr>
              <a:r>
                <a:rPr lang="en-GB" sz="2000">
                  <a:latin typeface="Arial" panose="020B0604020202020204" pitchFamily="34" charset="0"/>
                  <a:cs typeface="Arial" panose="020B0604020202020204" pitchFamily="34" charset="0"/>
                </a:rPr>
                <a:t>Lower productivity growth in rich countries</a:t>
              </a:r>
            </a:p>
          </p:txBody>
        </p:sp>
      </p:grpSp>
      <p:grpSp>
        <p:nvGrpSpPr>
          <p:cNvPr id="24" name="Group 35">
            <a:extLst>
              <a:ext uri="{FF2B5EF4-FFF2-40B4-BE49-F238E27FC236}">
                <a16:creationId xmlns:a16="http://schemas.microsoft.com/office/drawing/2014/main" id="{B8E6F1D7-0D9F-C7B0-7784-20A5F04AE8EA}"/>
              </a:ext>
            </a:extLst>
          </p:cNvPr>
          <p:cNvGrpSpPr/>
          <p:nvPr/>
        </p:nvGrpSpPr>
        <p:grpSpPr>
          <a:xfrm>
            <a:off x="4005385" y="5250705"/>
            <a:ext cx="6475045" cy="1298987"/>
            <a:chOff x="4005385" y="5250705"/>
            <a:chExt cx="6475045" cy="1298987"/>
          </a:xfrm>
        </p:grpSpPr>
        <p:grpSp>
          <p:nvGrpSpPr>
            <p:cNvPr id="25" name="Group 6">
              <a:extLst>
                <a:ext uri="{FF2B5EF4-FFF2-40B4-BE49-F238E27FC236}">
                  <a16:creationId xmlns:a16="http://schemas.microsoft.com/office/drawing/2014/main" id="{FED607C4-36EC-DD46-04AA-0F595BDD56FC}"/>
                </a:ext>
              </a:extLst>
            </p:cNvPr>
            <p:cNvGrpSpPr/>
            <p:nvPr/>
          </p:nvGrpSpPr>
          <p:grpSpPr>
            <a:xfrm>
              <a:off x="4005385" y="5250705"/>
              <a:ext cx="6475045" cy="1298987"/>
              <a:chOff x="4005385" y="5250705"/>
              <a:chExt cx="6475045" cy="1298987"/>
            </a:xfrm>
          </p:grpSpPr>
          <p:sp>
            <p:nvSpPr>
              <p:cNvPr id="27" name="Rectangle 34">
                <a:extLst>
                  <a:ext uri="{FF2B5EF4-FFF2-40B4-BE49-F238E27FC236}">
                    <a16:creationId xmlns:a16="http://schemas.microsoft.com/office/drawing/2014/main" id="{C854C50F-8AA3-6BD2-2DEC-1C3E061B889B}"/>
                  </a:ext>
                </a:extLst>
              </p:cNvPr>
              <p:cNvSpPr/>
              <p:nvPr/>
            </p:nvSpPr>
            <p:spPr>
              <a:xfrm>
                <a:off x="4666651" y="5395235"/>
                <a:ext cx="5813779" cy="1091165"/>
              </a:xfrm>
              <a:prstGeom prst="rect">
                <a:avLst/>
              </a:prstGeom>
              <a:noFill/>
              <a:ln w="25400">
                <a:solidFill>
                  <a:srgbClr val="0C5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9" name="Graphic 16">
                <a:extLst>
                  <a:ext uri="{FF2B5EF4-FFF2-40B4-BE49-F238E27FC236}">
                    <a16:creationId xmlns:a16="http://schemas.microsoft.com/office/drawing/2014/main" id="{E16DCF32-E173-2BB6-B146-B49B49D651A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5400000">
                <a:off x="4005385" y="5250705"/>
                <a:ext cx="1298987" cy="1298987"/>
              </a:xfrm>
              <a:prstGeom prst="rect">
                <a:avLst/>
              </a:prstGeom>
              <a:effectLst>
                <a:outerShdw blurRad="50800" dist="38100" dir="2700000" algn="tl" rotWithShape="0">
                  <a:prstClr val="black">
                    <a:alpha val="40000"/>
                  </a:prstClr>
                </a:outerShdw>
              </a:effectLst>
            </p:spPr>
          </p:pic>
        </p:grpSp>
        <p:sp>
          <p:nvSpPr>
            <p:cNvPr id="26" name="TextBox 29">
              <a:extLst>
                <a:ext uri="{FF2B5EF4-FFF2-40B4-BE49-F238E27FC236}">
                  <a16:creationId xmlns:a16="http://schemas.microsoft.com/office/drawing/2014/main" id="{0C3668D6-1C1A-2998-F9EE-59FDDA51281C}"/>
                </a:ext>
              </a:extLst>
            </p:cNvPr>
            <p:cNvSpPr txBox="1"/>
            <p:nvPr/>
          </p:nvSpPr>
          <p:spPr>
            <a:xfrm>
              <a:off x="5559681" y="5715532"/>
              <a:ext cx="4775166" cy="400110"/>
            </a:xfrm>
            <a:prstGeom prst="rect">
              <a:avLst/>
            </a:prstGeom>
            <a:noFill/>
          </p:spPr>
          <p:txBody>
            <a:bodyPr wrap="square">
              <a:spAutoFit/>
            </a:bodyPr>
            <a:lstStyle/>
            <a:p>
              <a:pPr>
                <a:buClrTx/>
              </a:pPr>
              <a:r>
                <a:rPr lang="en-GB" sz="2000">
                  <a:latin typeface="Arial" panose="020B0604020202020204" pitchFamily="34" charset="0"/>
                  <a:cs typeface="Arial" panose="020B0604020202020204" pitchFamily="34" charset="0"/>
                </a:rPr>
                <a:t>We are more vulnerable than we thought</a:t>
              </a:r>
            </a:p>
          </p:txBody>
        </p:sp>
      </p:grpSp>
      <p:sp>
        <p:nvSpPr>
          <p:cNvPr id="31" name="TextBox 30">
            <a:extLst>
              <a:ext uri="{FF2B5EF4-FFF2-40B4-BE49-F238E27FC236}">
                <a16:creationId xmlns:a16="http://schemas.microsoft.com/office/drawing/2014/main" id="{0409E3C1-F3C4-839C-DECB-FF50E0F6B98E}"/>
              </a:ext>
            </a:extLst>
          </p:cNvPr>
          <p:cNvSpPr txBox="1"/>
          <p:nvPr/>
        </p:nvSpPr>
        <p:spPr>
          <a:xfrm>
            <a:off x="857332" y="3065398"/>
            <a:ext cx="3549143" cy="1569660"/>
          </a:xfrm>
          <a:prstGeom prst="rect">
            <a:avLst/>
          </a:prstGeom>
          <a:noFill/>
        </p:spPr>
        <p:txBody>
          <a:bodyPr wrap="square" rtlCol="0">
            <a:spAutoFit/>
          </a:bodyPr>
          <a:lstStyle/>
          <a:p>
            <a:pPr algn="ctr"/>
            <a:r>
              <a:rPr lang="en-GB" sz="2400">
                <a:solidFill>
                  <a:schemeClr val="bg1"/>
                </a:solidFill>
                <a:latin typeface="Arial" panose="020B0604020202020204" pitchFamily="34" charset="0"/>
                <a:cs typeface="Arial" panose="020B0604020202020204" pitchFamily="34" charset="0"/>
              </a:rPr>
              <a:t>Weaker international growth and vulnerabilities in the globalised economy</a:t>
            </a:r>
          </a:p>
        </p:txBody>
      </p:sp>
      <p:pic>
        <p:nvPicPr>
          <p:cNvPr id="32" name="Graphic 19" descr="Plaster med heldekkende fyll">
            <a:extLst>
              <a:ext uri="{FF2B5EF4-FFF2-40B4-BE49-F238E27FC236}">
                <a16:creationId xmlns:a16="http://schemas.microsoft.com/office/drawing/2014/main" id="{98A72624-0FE4-1736-A5DB-F788EC1CCD6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4265109" y="5498656"/>
            <a:ext cx="803083" cy="803083"/>
          </a:xfrm>
          <a:prstGeom prst="rect">
            <a:avLst/>
          </a:prstGeom>
        </p:spPr>
      </p:pic>
      <p:sp>
        <p:nvSpPr>
          <p:cNvPr id="14" name="Rectangle 15">
            <a:extLst>
              <a:ext uri="{FF2B5EF4-FFF2-40B4-BE49-F238E27FC236}">
                <a16:creationId xmlns:a16="http://schemas.microsoft.com/office/drawing/2014/main" id="{0D7A2CA0-A9F5-1685-10A7-ACED53BA0CFF}"/>
              </a:ext>
            </a:extLst>
          </p:cNvPr>
          <p:cNvSpPr/>
          <p:nvPr/>
        </p:nvSpPr>
        <p:spPr>
          <a:xfrm rot="5400000">
            <a:off x="5128297" y="4120621"/>
            <a:ext cx="640553" cy="604589"/>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0C54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16" name="Graphic 24" descr="Arbeid med heldekkende fyll">
            <a:extLst>
              <a:ext uri="{FF2B5EF4-FFF2-40B4-BE49-F238E27FC236}">
                <a16:creationId xmlns:a16="http://schemas.microsoft.com/office/drawing/2014/main" id="{A91D8196-6545-488D-B567-15FAD4B9FBA8}"/>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4284888" y="624362"/>
            <a:ext cx="776239" cy="776239"/>
          </a:xfrm>
          <a:prstGeom prst="rect">
            <a:avLst/>
          </a:prstGeom>
        </p:spPr>
      </p:pic>
    </p:spTree>
    <p:extLst>
      <p:ext uri="{BB962C8B-B14F-4D97-AF65-F5344CB8AC3E}">
        <p14:creationId xmlns:p14="http://schemas.microsoft.com/office/powerpoint/2010/main" val="1469400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282A213-7FB4-C547-906D-0964F8F27C7C}"/>
              </a:ext>
            </a:extLst>
          </p:cNvPr>
          <p:cNvSpPr>
            <a:spLocks noGrp="1"/>
          </p:cNvSpPr>
          <p:nvPr>
            <p:ph idx="1"/>
          </p:nvPr>
        </p:nvSpPr>
        <p:spPr>
          <a:xfrm>
            <a:off x="838200" y="1554480"/>
            <a:ext cx="4602933" cy="5024450"/>
          </a:xfrm>
        </p:spPr>
        <p:txBody>
          <a:bodyPr>
            <a:normAutofit/>
          </a:bodyPr>
          <a:lstStyle/>
          <a:p>
            <a:pPr>
              <a:lnSpc>
                <a:spcPct val="100000"/>
              </a:lnSpc>
            </a:pPr>
            <a:r>
              <a:rPr lang="en-GB" sz="2000" noProof="0"/>
              <a:t>Biggest increase in service industries in the private and public sectors</a:t>
            </a:r>
          </a:p>
          <a:p>
            <a:pPr marL="0" indent="0">
              <a:lnSpc>
                <a:spcPct val="100000"/>
              </a:lnSpc>
              <a:buNone/>
            </a:pPr>
            <a:endParaRPr lang="nb-NO" sz="2000" noProof="0"/>
          </a:p>
          <a:p>
            <a:pPr>
              <a:lnSpc>
                <a:spcPct val="100000"/>
              </a:lnSpc>
            </a:pPr>
            <a:r>
              <a:rPr lang="en-GB" sz="2000" noProof="0"/>
              <a:t>Fewer jobs in the petroleum industry, retail and (more uncertain) industry</a:t>
            </a:r>
          </a:p>
          <a:p>
            <a:pPr>
              <a:lnSpc>
                <a:spcPct val="100000"/>
              </a:lnSpc>
            </a:pPr>
            <a:endParaRPr lang="nb-NO" sz="2000" noProof="0"/>
          </a:p>
          <a:p>
            <a:pPr>
              <a:lnSpc>
                <a:spcPct val="100000"/>
              </a:lnSpc>
            </a:pPr>
            <a:r>
              <a:rPr lang="en-GB" sz="2000" noProof="0"/>
              <a:t>Increased skills requirements</a:t>
            </a:r>
          </a:p>
          <a:p>
            <a:pPr marL="0" lvl="0" indent="0">
              <a:lnSpc>
                <a:spcPct val="100000"/>
              </a:lnSpc>
              <a:buClr>
                <a:srgbClr val="C30000"/>
              </a:buClr>
              <a:buNone/>
            </a:pPr>
            <a:endParaRPr lang="nb-NO" sz="2000">
              <a:solidFill>
                <a:srgbClr val="000000"/>
              </a:solidFill>
            </a:endParaRPr>
          </a:p>
          <a:p>
            <a:pPr lvl="0">
              <a:lnSpc>
                <a:spcPct val="100000"/>
              </a:lnSpc>
              <a:buClrTx/>
            </a:pPr>
            <a:r>
              <a:rPr lang="en-GB" sz="2000">
                <a:solidFill>
                  <a:srgbClr val="000000"/>
                </a:solidFill>
              </a:rPr>
              <a:t>Great shortage of</a:t>
            </a:r>
          </a:p>
          <a:p>
            <a:pPr lvl="1">
              <a:lnSpc>
                <a:spcPct val="100000"/>
              </a:lnSpc>
              <a:buClrTx/>
            </a:pPr>
            <a:r>
              <a:rPr lang="en-GB" sz="1600">
                <a:solidFill>
                  <a:srgbClr val="000000"/>
                </a:solidFill>
              </a:rPr>
              <a:t>health personnel - all levels of education</a:t>
            </a:r>
          </a:p>
          <a:p>
            <a:pPr lvl="1">
              <a:lnSpc>
                <a:spcPct val="100000"/>
              </a:lnSpc>
              <a:buClrTx/>
            </a:pPr>
            <a:r>
              <a:rPr lang="en-GB" sz="1600">
                <a:solidFill>
                  <a:srgbClr val="000000"/>
                </a:solidFill>
              </a:rPr>
              <a:t>occupations that require trade certificates – especially within healthcare and crafts</a:t>
            </a:r>
          </a:p>
          <a:p>
            <a:pPr lvl="1">
              <a:lnSpc>
                <a:spcPct val="100000"/>
              </a:lnSpc>
              <a:buClrTx/>
            </a:pPr>
            <a:r>
              <a:rPr lang="en-GB" sz="1600">
                <a:solidFill>
                  <a:srgbClr val="000000"/>
                </a:solidFill>
              </a:rPr>
              <a:t>ICT competence</a:t>
            </a:r>
          </a:p>
        </p:txBody>
      </p:sp>
      <p:sp>
        <p:nvSpPr>
          <p:cNvPr id="5" name="Title 4">
            <a:extLst>
              <a:ext uri="{FF2B5EF4-FFF2-40B4-BE49-F238E27FC236}">
                <a16:creationId xmlns:a16="http://schemas.microsoft.com/office/drawing/2014/main" id="{250A9662-B78F-3C42-B68B-BF9094B089E0}"/>
              </a:ext>
            </a:extLst>
          </p:cNvPr>
          <p:cNvSpPr>
            <a:spLocks noGrp="1"/>
          </p:cNvSpPr>
          <p:nvPr>
            <p:ph type="title"/>
          </p:nvPr>
        </p:nvSpPr>
        <p:spPr>
          <a:xfrm>
            <a:off x="838200" y="482400"/>
            <a:ext cx="8550349" cy="1072080"/>
          </a:xfrm>
        </p:spPr>
        <p:txBody>
          <a:bodyPr/>
          <a:lstStyle/>
          <a:p>
            <a:r>
              <a:rPr lang="en-GB" noProof="0"/>
              <a:t>Industrial structure will change</a:t>
            </a:r>
          </a:p>
        </p:txBody>
      </p:sp>
      <p:sp>
        <p:nvSpPr>
          <p:cNvPr id="8" name="TekstSylinder 8">
            <a:extLst>
              <a:ext uri="{FF2B5EF4-FFF2-40B4-BE49-F238E27FC236}">
                <a16:creationId xmlns:a16="http://schemas.microsoft.com/office/drawing/2014/main" id="{40F1CDB7-2450-4D47-904E-D47CF5373B95}"/>
              </a:ext>
            </a:extLst>
          </p:cNvPr>
          <p:cNvSpPr txBox="1"/>
          <p:nvPr/>
        </p:nvSpPr>
        <p:spPr>
          <a:xfrm>
            <a:off x="9063406" y="6239080"/>
            <a:ext cx="2922953"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noProof="0">
                <a:ln>
                  <a:noFill/>
                </a:ln>
                <a:solidFill>
                  <a:srgbClr val="3E3832"/>
                </a:solidFill>
                <a:uLnTx/>
                <a:uFillTx/>
                <a:latin typeface="Arial" panose="020B0604020202020204" pitchFamily="34" charset="0"/>
                <a:cs typeface="Arial" panose="020B0604020202020204" pitchFamily="34" charset="0"/>
              </a:rPr>
              <a:t>* Figures from 2019 for private services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noProof="0">
                <a:ln>
                  <a:noFill/>
                </a:ln>
                <a:solidFill>
                  <a:srgbClr val="3E3832"/>
                </a:solidFill>
                <a:uLnTx/>
                <a:uFillTx/>
                <a:latin typeface="Arial" panose="020B0604020202020204" pitchFamily="34" charset="0"/>
                <a:cs typeface="Arial" panose="020B0604020202020204" pitchFamily="34" charset="0"/>
              </a:rPr>
              <a:t>Source: Statistics Norway (Cappelen et al. 2020)</a:t>
            </a:r>
          </a:p>
        </p:txBody>
      </p:sp>
      <p:sp>
        <p:nvSpPr>
          <p:cNvPr id="9" name="TekstSylinder 9">
            <a:extLst>
              <a:ext uri="{FF2B5EF4-FFF2-40B4-BE49-F238E27FC236}">
                <a16:creationId xmlns:a16="http://schemas.microsoft.com/office/drawing/2014/main" id="{A2EAA18F-67D3-714F-AF0A-E05C744C7EB6}"/>
              </a:ext>
            </a:extLst>
          </p:cNvPr>
          <p:cNvSpPr txBox="1"/>
          <p:nvPr/>
        </p:nvSpPr>
        <p:spPr>
          <a:xfrm>
            <a:off x="6588579" y="1460036"/>
            <a:ext cx="47743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cap="none" normalizeH="0" baseline="0" noProof="0">
                <a:ln>
                  <a:noFill/>
                </a:ln>
                <a:solidFill>
                  <a:srgbClr val="000000"/>
                </a:solidFill>
                <a:uLnTx/>
                <a:uFillTx/>
                <a:latin typeface="Arial" panose="020B0604020202020204" pitchFamily="34" charset="0"/>
                <a:cs typeface="Arial" panose="020B0604020202020204" pitchFamily="34" charset="0"/>
              </a:rPr>
              <a:t>Employment by industry. Figure in thousands </a:t>
            </a:r>
          </a:p>
        </p:txBody>
      </p:sp>
      <p:graphicFrame>
        <p:nvGraphicFramePr>
          <p:cNvPr id="11" name="Diagram 10">
            <a:extLst>
              <a:ext uri="{FF2B5EF4-FFF2-40B4-BE49-F238E27FC236}">
                <a16:creationId xmlns:a16="http://schemas.microsoft.com/office/drawing/2014/main" id="{D5DE6F6E-E2D3-C0BC-83D3-CE4714E51F53}"/>
              </a:ext>
            </a:extLst>
          </p:cNvPr>
          <p:cNvGraphicFramePr>
            <a:graphicFrameLocks/>
          </p:cNvGraphicFramePr>
          <p:nvPr>
            <p:extLst>
              <p:ext uri="{D42A27DB-BD31-4B8C-83A1-F6EECF244321}">
                <p14:modId xmlns:p14="http://schemas.microsoft.com/office/powerpoint/2010/main" val="2856002407"/>
              </p:ext>
            </p:extLst>
          </p:nvPr>
        </p:nvGraphicFramePr>
        <p:xfrm>
          <a:off x="5661434" y="1704146"/>
          <a:ext cx="5786438" cy="4996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2850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6A9C9B0F-55DA-8129-88DC-03B40AF8417F}"/>
              </a:ext>
            </a:extLst>
          </p:cNvPr>
          <p:cNvSpPr>
            <a:spLocks noGrp="1"/>
          </p:cNvSpPr>
          <p:nvPr>
            <p:ph idx="1"/>
          </p:nvPr>
        </p:nvSpPr>
        <p:spPr>
          <a:xfrm>
            <a:off x="838200" y="1825625"/>
            <a:ext cx="5118979" cy="4351338"/>
          </a:xfrm>
        </p:spPr>
        <p:txBody>
          <a:bodyPr>
            <a:normAutofit/>
          </a:bodyPr>
          <a:lstStyle/>
          <a:p>
            <a:pPr marL="0" indent="0">
              <a:buNone/>
            </a:pPr>
            <a:r>
              <a:rPr lang="en-GB" sz="2400" b="1"/>
              <a:t>Key occupational groups</a:t>
            </a:r>
          </a:p>
          <a:p>
            <a:pPr>
              <a:buClrTx/>
            </a:pPr>
            <a:r>
              <a:rPr lang="en-GB" sz="2000"/>
              <a:t>Trades and operators (50 %)</a:t>
            </a:r>
          </a:p>
          <a:p>
            <a:pPr>
              <a:buClrTx/>
            </a:pPr>
            <a:r>
              <a:rPr lang="en-GB" sz="2000"/>
              <a:t>Engineers and supervisors (40 %)</a:t>
            </a:r>
          </a:p>
          <a:p>
            <a:pPr>
              <a:buClrTx/>
            </a:pPr>
            <a:r>
              <a:rPr lang="en-GB" sz="2000"/>
              <a:t>Graduate engineers and IT developers (10 %)</a:t>
            </a:r>
          </a:p>
          <a:p>
            <a:endParaRPr lang="nb-NO" sz="2400"/>
          </a:p>
          <a:p>
            <a:pPr marL="0" indent="0">
              <a:buNone/>
            </a:pPr>
            <a:r>
              <a:rPr lang="en-GB" sz="2400" b="1"/>
              <a:t>Main scenario</a:t>
            </a:r>
          </a:p>
          <a:p>
            <a:pPr marL="228600" lvl="1">
              <a:spcBef>
                <a:spcPts val="1000"/>
              </a:spcBef>
              <a:buClrTx/>
            </a:pPr>
            <a:r>
              <a:rPr lang="en-GB" sz="2000"/>
              <a:t>Demand for these occupations will increase by 64,000 by 2030</a:t>
            </a:r>
          </a:p>
          <a:p>
            <a:pPr marL="0" indent="0">
              <a:buNone/>
            </a:pPr>
            <a:endParaRPr lang="nb-NO" sz="2400"/>
          </a:p>
          <a:p>
            <a:pPr marL="0" indent="0">
              <a:buNone/>
            </a:pPr>
            <a:endParaRPr lang="nb-NO" sz="2400"/>
          </a:p>
          <a:p>
            <a:endParaRPr lang="nb-NO" sz="2400"/>
          </a:p>
        </p:txBody>
      </p:sp>
      <p:sp>
        <p:nvSpPr>
          <p:cNvPr id="4" name="Tittel 3">
            <a:extLst>
              <a:ext uri="{FF2B5EF4-FFF2-40B4-BE49-F238E27FC236}">
                <a16:creationId xmlns:a16="http://schemas.microsoft.com/office/drawing/2014/main" id="{51A267D6-5357-32C9-D4C1-19BF5DD641EF}"/>
              </a:ext>
            </a:extLst>
          </p:cNvPr>
          <p:cNvSpPr>
            <a:spLocks noGrp="1"/>
          </p:cNvSpPr>
          <p:nvPr>
            <p:ph type="title"/>
          </p:nvPr>
        </p:nvSpPr>
        <p:spPr>
          <a:xfrm>
            <a:off x="838201" y="482400"/>
            <a:ext cx="5037814" cy="1072080"/>
          </a:xfrm>
        </p:spPr>
        <p:txBody>
          <a:bodyPr/>
          <a:lstStyle/>
          <a:p>
            <a:r>
              <a:rPr lang="en-GB">
                <a:solidFill>
                  <a:schemeClr val="tx1"/>
                </a:solidFill>
              </a:rPr>
              <a:t>The green transition – skills requirements </a:t>
            </a:r>
          </a:p>
        </p:txBody>
      </p:sp>
      <p:sp>
        <p:nvSpPr>
          <p:cNvPr id="3" name="Rektangel 2">
            <a:extLst>
              <a:ext uri="{FF2B5EF4-FFF2-40B4-BE49-F238E27FC236}">
                <a16:creationId xmlns:a16="http://schemas.microsoft.com/office/drawing/2014/main" id="{F4574A2A-C06A-A296-43AC-6131F022F488}"/>
              </a:ext>
            </a:extLst>
          </p:cNvPr>
          <p:cNvSpPr/>
          <p:nvPr/>
        </p:nvSpPr>
        <p:spPr>
          <a:xfrm>
            <a:off x="6096000" y="0"/>
            <a:ext cx="6096000" cy="6858000"/>
          </a:xfrm>
          <a:prstGeom prst="rect">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Bilde 5">
            <a:extLst>
              <a:ext uri="{FF2B5EF4-FFF2-40B4-BE49-F238E27FC236}">
                <a16:creationId xmlns:a16="http://schemas.microsoft.com/office/drawing/2014/main" id="{19B0CE3A-2303-EA61-002C-CA762EFC8D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08985" y="616942"/>
            <a:ext cx="4070223" cy="5624116"/>
          </a:xfrm>
          <a:prstGeom prst="rect">
            <a:avLst/>
          </a:prstGeom>
        </p:spPr>
      </p:pic>
    </p:spTree>
    <p:extLst>
      <p:ext uri="{BB962C8B-B14F-4D97-AF65-F5344CB8AC3E}">
        <p14:creationId xmlns:p14="http://schemas.microsoft.com/office/powerpoint/2010/main" val="967738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0D42E-9090-B946-BB30-39F111CA2DC2}"/>
              </a:ext>
            </a:extLst>
          </p:cNvPr>
          <p:cNvSpPr>
            <a:spLocks noGrp="1"/>
          </p:cNvSpPr>
          <p:nvPr>
            <p:ph type="title"/>
          </p:nvPr>
        </p:nvSpPr>
        <p:spPr>
          <a:xfrm>
            <a:off x="641429" y="482400"/>
            <a:ext cx="5257800" cy="1072080"/>
          </a:xfrm>
        </p:spPr>
        <p:txBody>
          <a:bodyPr>
            <a:normAutofit fontScale="90000"/>
          </a:bodyPr>
          <a:lstStyle/>
          <a:p>
            <a:r>
              <a:rPr lang="en-GB" noProof="0"/>
              <a:t>1 in 5 does not complete</a:t>
            </a:r>
            <a:br>
              <a:rPr lang="en-GB" noProof="0"/>
            </a:br>
            <a:r>
              <a:rPr lang="en-GB" noProof="0"/>
              <a:t>upper secondary education</a:t>
            </a:r>
            <a:br>
              <a:rPr lang="en-GB" noProof="0"/>
            </a:br>
            <a:endParaRPr lang="en-GB" noProof="0"/>
          </a:p>
        </p:txBody>
      </p:sp>
      <p:sp>
        <p:nvSpPr>
          <p:cNvPr id="6" name="TekstSylinder 6">
            <a:extLst>
              <a:ext uri="{FF2B5EF4-FFF2-40B4-BE49-F238E27FC236}">
                <a16:creationId xmlns:a16="http://schemas.microsoft.com/office/drawing/2014/main" id="{87337F77-8394-424C-BE48-2CF0431D683A}"/>
              </a:ext>
            </a:extLst>
          </p:cNvPr>
          <p:cNvSpPr txBox="1"/>
          <p:nvPr/>
        </p:nvSpPr>
        <p:spPr>
          <a:xfrm>
            <a:off x="10071278" y="6642556"/>
            <a:ext cx="2120722"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cap="none" normalizeH="0" baseline="0" noProof="0">
                <a:ln>
                  <a:noFill/>
                </a:ln>
                <a:solidFill>
                  <a:srgbClr val="FFFFFF">
                    <a:lumMod val="65000"/>
                  </a:srgbClr>
                </a:solidFill>
                <a:uLnTx/>
                <a:uFillTx/>
                <a:latin typeface="Arial" panose="020B0604020202020204" pitchFamily="34" charset="0"/>
                <a:ea typeface="+mn-ea"/>
                <a:cs typeface="Arial" panose="020B0604020202020204" pitchFamily="34" charset="0"/>
              </a:rPr>
              <a:t>Photo: Colourbox</a:t>
            </a:r>
          </a:p>
        </p:txBody>
      </p:sp>
      <p:sp>
        <p:nvSpPr>
          <p:cNvPr id="11" name="TekstSylinder 17">
            <a:extLst>
              <a:ext uri="{FF2B5EF4-FFF2-40B4-BE49-F238E27FC236}">
                <a16:creationId xmlns:a16="http://schemas.microsoft.com/office/drawing/2014/main" id="{3406733C-048A-3940-A620-4F774ACFFDB0}"/>
              </a:ext>
            </a:extLst>
          </p:cNvPr>
          <p:cNvSpPr txBox="1"/>
          <p:nvPr/>
        </p:nvSpPr>
        <p:spPr>
          <a:xfrm>
            <a:off x="4487165" y="6051971"/>
            <a:ext cx="1013044" cy="2358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33" b="1" i="0" u="none" strike="noStrike" cap="none" normalizeH="0" baseline="0" noProof="0">
                <a:ln>
                  <a:noFill/>
                </a:ln>
                <a:solidFill>
                  <a:srgbClr val="3E3832"/>
                </a:solidFill>
                <a:uLnTx/>
                <a:uFillTx/>
                <a:latin typeface="Arial" panose="020B0604020202020204" pitchFamily="34" charset="0"/>
                <a:ea typeface="+mn-ea"/>
                <a:cs typeface="Arial" panose="020B0604020202020204" pitchFamily="34" charset="0"/>
              </a:rPr>
              <a:t>Source:</a:t>
            </a:r>
            <a:r>
              <a:rPr kumimoji="0" lang="en-GB" sz="933" b="0" i="0" u="none" strike="noStrike" cap="none" normalizeH="0" baseline="0" noProof="0">
                <a:ln>
                  <a:noFill/>
                </a:ln>
                <a:solidFill>
                  <a:srgbClr val="3E3832"/>
                </a:solidFill>
                <a:uLnTx/>
                <a:uFillTx/>
                <a:latin typeface="Arial" panose="020B0604020202020204" pitchFamily="34" charset="0"/>
                <a:ea typeface="+mn-ea"/>
                <a:cs typeface="Arial" panose="020B0604020202020204" pitchFamily="34" charset="0"/>
              </a:rPr>
              <a:t> Statistics Norway</a:t>
            </a:r>
          </a:p>
        </p:txBody>
      </p:sp>
      <p:sp>
        <p:nvSpPr>
          <p:cNvPr id="12" name="TekstSylinder 1">
            <a:extLst>
              <a:ext uri="{FF2B5EF4-FFF2-40B4-BE49-F238E27FC236}">
                <a16:creationId xmlns:a16="http://schemas.microsoft.com/office/drawing/2014/main" id="{85C0778A-5ECB-F549-B098-D372E737F9AF}"/>
              </a:ext>
            </a:extLst>
          </p:cNvPr>
          <p:cNvSpPr txBox="1"/>
          <p:nvPr/>
        </p:nvSpPr>
        <p:spPr>
          <a:xfrm>
            <a:off x="525680" y="1784223"/>
            <a:ext cx="437873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cap="none" normalizeH="0" baseline="0" noProof="0">
                <a:ln>
                  <a:noFill/>
                </a:ln>
                <a:solidFill>
                  <a:srgbClr val="3E3832"/>
                </a:solidFill>
                <a:uLnTx/>
                <a:uFillTx/>
                <a:latin typeface="Arial" panose="020B0604020202020204" pitchFamily="34" charset="0"/>
                <a:ea typeface="+mn-ea"/>
                <a:cs typeface="Arial" panose="020B0604020202020204" pitchFamily="34" charset="0"/>
              </a:rPr>
              <a:t>Unemployment by education level </a:t>
            </a:r>
            <a:r>
              <a:rPr kumimoji="0" lang="en-GB" sz="1400" b="0" i="0" u="none" strike="noStrike" cap="none" normalizeH="0" baseline="0" noProof="0">
                <a:ln>
                  <a:noFill/>
                </a:ln>
                <a:solidFill>
                  <a:srgbClr val="3E3832"/>
                </a:solidFill>
                <a:uLnTx/>
                <a:uFillTx/>
                <a:latin typeface="Calibri" panose="020F0502020204030204"/>
                <a:ea typeface="+mn-ea"/>
                <a:cs typeface="+mn-cs"/>
              </a:rPr>
              <a:t>Figures in percent</a:t>
            </a:r>
          </a:p>
        </p:txBody>
      </p:sp>
      <p:pic>
        <p:nvPicPr>
          <p:cNvPr id="10" name="Bilde 9" descr="Et bilde som inneholder person, himmel, utendørs, skating&#10;&#10;Automatisk generert beskrivelse">
            <a:extLst>
              <a:ext uri="{FF2B5EF4-FFF2-40B4-BE49-F238E27FC236}">
                <a16:creationId xmlns:a16="http://schemas.microsoft.com/office/drawing/2014/main" id="{789C89A7-2F78-625B-72AB-21D77F60BE0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0"/>
            <a:ext cx="6094908" cy="6858000"/>
          </a:xfrm>
          <a:prstGeom prst="rect">
            <a:avLst/>
          </a:prstGeom>
        </p:spPr>
      </p:pic>
      <p:graphicFrame>
        <p:nvGraphicFramePr>
          <p:cNvPr id="4" name="Diagram 3">
            <a:extLst>
              <a:ext uri="{FF2B5EF4-FFF2-40B4-BE49-F238E27FC236}">
                <a16:creationId xmlns:a16="http://schemas.microsoft.com/office/drawing/2014/main" id="{6DCC4445-1421-40E0-A84A-FFB3E86FBA0F}"/>
              </a:ext>
            </a:extLst>
          </p:cNvPr>
          <p:cNvGraphicFramePr>
            <a:graphicFrameLocks/>
          </p:cNvGraphicFramePr>
          <p:nvPr>
            <p:extLst>
              <p:ext uri="{D42A27DB-BD31-4B8C-83A1-F6EECF244321}">
                <p14:modId xmlns:p14="http://schemas.microsoft.com/office/powerpoint/2010/main" val="235433456"/>
              </p:ext>
            </p:extLst>
          </p:nvPr>
        </p:nvGraphicFramePr>
        <p:xfrm>
          <a:off x="525680" y="2554069"/>
          <a:ext cx="5440554" cy="32129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925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9BCBE-B12A-FA4E-BCA9-102DDA8D16EF}"/>
              </a:ext>
            </a:extLst>
          </p:cNvPr>
          <p:cNvSpPr>
            <a:spLocks noGrp="1"/>
          </p:cNvSpPr>
          <p:nvPr>
            <p:ph type="title"/>
          </p:nvPr>
        </p:nvSpPr>
        <p:spPr>
          <a:xfrm>
            <a:off x="838200" y="482400"/>
            <a:ext cx="5133230" cy="1072080"/>
          </a:xfrm>
        </p:spPr>
        <p:txBody>
          <a:bodyPr>
            <a:normAutofit fontScale="90000"/>
          </a:bodyPr>
          <a:lstStyle/>
          <a:p>
            <a:r>
              <a:rPr lang="en-GB" noProof="0">
                <a:solidFill>
                  <a:schemeClr val="tx1"/>
                </a:solidFill>
              </a:rPr>
              <a:t>Consequences of restructuring and increased skills requirements</a:t>
            </a:r>
          </a:p>
        </p:txBody>
      </p:sp>
      <p:sp>
        <p:nvSpPr>
          <p:cNvPr id="3" name="Content Placeholder 2">
            <a:extLst>
              <a:ext uri="{FF2B5EF4-FFF2-40B4-BE49-F238E27FC236}">
                <a16:creationId xmlns:a16="http://schemas.microsoft.com/office/drawing/2014/main" id="{91BC3C4B-001B-7040-A683-D79138179139}"/>
              </a:ext>
            </a:extLst>
          </p:cNvPr>
          <p:cNvSpPr>
            <a:spLocks noGrp="1"/>
          </p:cNvSpPr>
          <p:nvPr>
            <p:ph sz="half" idx="1"/>
          </p:nvPr>
        </p:nvSpPr>
        <p:spPr>
          <a:xfrm>
            <a:off x="838201" y="1733384"/>
            <a:ext cx="5133229" cy="4397072"/>
          </a:xfrm>
        </p:spPr>
        <p:txBody>
          <a:bodyPr>
            <a:noAutofit/>
          </a:bodyPr>
          <a:lstStyle/>
          <a:p>
            <a:pPr>
              <a:lnSpc>
                <a:spcPct val="100000"/>
              </a:lnSpc>
              <a:spcBef>
                <a:spcPts val="0"/>
              </a:spcBef>
              <a:spcAft>
                <a:spcPts val="1000"/>
              </a:spcAft>
              <a:buClrTx/>
            </a:pPr>
            <a:r>
              <a:rPr lang="en-GB" sz="2000" noProof="0"/>
              <a:t>Periodic increases in unemployment in strongly affected industries and occupations</a:t>
            </a:r>
          </a:p>
          <a:p>
            <a:pPr>
              <a:lnSpc>
                <a:spcPct val="100000"/>
              </a:lnSpc>
              <a:spcBef>
                <a:spcPts val="0"/>
              </a:spcBef>
              <a:spcAft>
                <a:spcPts val="1000"/>
              </a:spcAft>
              <a:buClrTx/>
            </a:pPr>
            <a:endParaRPr lang="nb-NO" sz="2000" noProof="0"/>
          </a:p>
          <a:p>
            <a:pPr>
              <a:lnSpc>
                <a:spcPct val="100000"/>
              </a:lnSpc>
              <a:spcBef>
                <a:spcPts val="0"/>
              </a:spcBef>
              <a:spcAft>
                <a:spcPts val="1000"/>
              </a:spcAft>
              <a:buClrTx/>
            </a:pPr>
            <a:r>
              <a:rPr lang="en-GB" sz="2000" noProof="0"/>
              <a:t>New jobs in other industries/occupations, and with considerable regional variations</a:t>
            </a:r>
          </a:p>
          <a:p>
            <a:pPr>
              <a:lnSpc>
                <a:spcPct val="100000"/>
              </a:lnSpc>
              <a:spcBef>
                <a:spcPts val="0"/>
              </a:spcBef>
              <a:buClrTx/>
            </a:pPr>
            <a:endParaRPr lang="nb-NO" sz="2000" noProof="0"/>
          </a:p>
          <a:p>
            <a:pPr>
              <a:lnSpc>
                <a:spcPct val="100000"/>
              </a:lnSpc>
              <a:spcBef>
                <a:spcPts val="0"/>
              </a:spcBef>
              <a:buClrTx/>
            </a:pPr>
            <a:r>
              <a:rPr lang="en-GB" sz="2000" noProof="0"/>
              <a:t>NAV must help ease transition</a:t>
            </a:r>
          </a:p>
          <a:p>
            <a:pPr lvl="1">
              <a:lnSpc>
                <a:spcPct val="100000"/>
              </a:lnSpc>
              <a:spcBef>
                <a:spcPts val="0"/>
              </a:spcBef>
              <a:buClrTx/>
            </a:pPr>
            <a:r>
              <a:rPr lang="en-GB" sz="1800" noProof="0"/>
              <a:t>increased mobility, reduced exclusion, increased inclusion</a:t>
            </a:r>
          </a:p>
          <a:p>
            <a:pPr>
              <a:lnSpc>
                <a:spcPct val="100000"/>
              </a:lnSpc>
              <a:spcBef>
                <a:spcPts val="0"/>
              </a:spcBef>
              <a:buClrTx/>
            </a:pPr>
            <a:endParaRPr lang="nb-NO" sz="2000"/>
          </a:p>
          <a:p>
            <a:pPr>
              <a:lnSpc>
                <a:spcPct val="100000"/>
              </a:lnSpc>
              <a:spcBef>
                <a:spcPts val="0"/>
              </a:spcBef>
              <a:spcAft>
                <a:spcPts val="1000"/>
              </a:spcAft>
              <a:buClrTx/>
            </a:pPr>
            <a:r>
              <a:rPr lang="en-GB" sz="2000" noProof="0"/>
              <a:t>Need for lifelong learning</a:t>
            </a:r>
          </a:p>
        </p:txBody>
      </p:sp>
      <p:sp>
        <p:nvSpPr>
          <p:cNvPr id="4" name="Rektangel 3">
            <a:extLst>
              <a:ext uri="{FF2B5EF4-FFF2-40B4-BE49-F238E27FC236}">
                <a16:creationId xmlns:a16="http://schemas.microsoft.com/office/drawing/2014/main" id="{10727937-B229-DBFC-AC52-D3A9A7472F18}"/>
              </a:ext>
            </a:extLst>
          </p:cNvPr>
          <p:cNvSpPr/>
          <p:nvPr/>
        </p:nvSpPr>
        <p:spPr>
          <a:xfrm>
            <a:off x="6096000" y="0"/>
            <a:ext cx="6096000" cy="6858000"/>
          </a:xfrm>
          <a:prstGeom prst="rect">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Plassholder for innhold 11">
            <a:extLst>
              <a:ext uri="{FF2B5EF4-FFF2-40B4-BE49-F238E27FC236}">
                <a16:creationId xmlns:a16="http://schemas.microsoft.com/office/drawing/2014/main" id="{598D9D3B-7A70-47A4-BEB1-A6FA85354E12}"/>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782014" y="707055"/>
            <a:ext cx="2991714" cy="4173275"/>
          </a:xfrm>
          <a:ln>
            <a:solidFill>
              <a:schemeClr val="tx1"/>
            </a:solidFill>
          </a:ln>
        </p:spPr>
      </p:pic>
      <p:pic>
        <p:nvPicPr>
          <p:cNvPr id="5" name="Bilde 4">
            <a:extLst>
              <a:ext uri="{FF2B5EF4-FFF2-40B4-BE49-F238E27FC236}">
                <a16:creationId xmlns:a16="http://schemas.microsoft.com/office/drawing/2014/main" id="{1A16A207-554C-A3DE-AD99-DD3153D95C7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19777" y="1977669"/>
            <a:ext cx="2956071" cy="4173276"/>
          </a:xfrm>
          <a:prstGeom prst="rect">
            <a:avLst/>
          </a:prstGeom>
          <a:ln>
            <a:solidFill>
              <a:schemeClr val="tx1"/>
            </a:solidFill>
          </a:ln>
        </p:spPr>
      </p:pic>
    </p:spTree>
    <p:extLst>
      <p:ext uri="{BB962C8B-B14F-4D97-AF65-F5344CB8AC3E}">
        <p14:creationId xmlns:p14="http://schemas.microsoft.com/office/powerpoint/2010/main" val="2992498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0C8900CB-B5C8-EF3F-D3ED-E7E416FEAA9E}"/>
              </a:ext>
            </a:extLst>
          </p:cNvPr>
          <p:cNvSpPr>
            <a:spLocks noGrp="1"/>
          </p:cNvSpPr>
          <p:nvPr>
            <p:ph idx="1"/>
          </p:nvPr>
        </p:nvSpPr>
        <p:spPr>
          <a:xfrm>
            <a:off x="838199" y="1825625"/>
            <a:ext cx="5781261" cy="4351338"/>
          </a:xfrm>
        </p:spPr>
        <p:txBody>
          <a:bodyPr>
            <a:normAutofit fontScale="85000" lnSpcReduction="20000"/>
          </a:bodyPr>
          <a:lstStyle/>
          <a:p>
            <a:r>
              <a:rPr lang="en-GB"/>
              <a:t>How will labour market changes affect NAV?</a:t>
            </a:r>
          </a:p>
          <a:p>
            <a:endParaRPr lang="nb-NO">
              <a:effectLst/>
            </a:endParaRPr>
          </a:p>
          <a:p>
            <a:r>
              <a:rPr lang="en-GB"/>
              <a:t>What will it entail for NAV that competence demands change rapidly?</a:t>
            </a:r>
          </a:p>
          <a:p>
            <a:endParaRPr lang="nb-NO">
              <a:effectLst/>
            </a:endParaRPr>
          </a:p>
          <a:p>
            <a:r>
              <a:rPr lang="en-GB"/>
              <a:t>How will the platform economy and other changes in forms of employment affect NAV?</a:t>
            </a:r>
          </a:p>
          <a:p>
            <a:endParaRPr lang="nb-NO">
              <a:effectLst/>
            </a:endParaRPr>
          </a:p>
          <a:p>
            <a:r>
              <a:rPr lang="en-GB"/>
              <a:t>How will we handle rapid </a:t>
            </a:r>
            <a:br>
              <a:rPr lang="en-GB"/>
            </a:br>
            <a:r>
              <a:rPr lang="en-GB"/>
              <a:t>changes within certain occupations </a:t>
            </a:r>
            <a:br>
              <a:rPr lang="en-GB"/>
            </a:br>
            <a:r>
              <a:rPr lang="en-GB"/>
              <a:t>or regions?</a:t>
            </a:r>
          </a:p>
          <a:p>
            <a:endParaRPr lang="nb-NO"/>
          </a:p>
        </p:txBody>
      </p:sp>
      <p:pic>
        <p:nvPicPr>
          <p:cNvPr id="1026" name="Picture 2" descr="GettyImages-639198068">
            <a:extLst>
              <a:ext uri="{FF2B5EF4-FFF2-40B4-BE49-F238E27FC236}">
                <a16:creationId xmlns:a16="http://schemas.microsoft.com/office/drawing/2014/main" id="{CC8723A9-A865-4D09-C6A5-0BD14043B30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
          <a:stretch/>
        </p:blipFill>
        <p:spPr bwMode="auto">
          <a:xfrm>
            <a:off x="6160021" y="10"/>
            <a:ext cx="6031979" cy="685799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rgbClr val="FFFFFF"/>
          </a:solidFill>
          <a:ln>
            <a:noFill/>
          </a:ln>
          <a:effectLst/>
        </p:spPr>
      </p:pic>
      <p:sp>
        <p:nvSpPr>
          <p:cNvPr id="5" name="Tittel 4">
            <a:extLst>
              <a:ext uri="{FF2B5EF4-FFF2-40B4-BE49-F238E27FC236}">
                <a16:creationId xmlns:a16="http://schemas.microsoft.com/office/drawing/2014/main" id="{0A691F6B-1D74-FB62-F6BA-67CD0EF0AA58}"/>
              </a:ext>
            </a:extLst>
          </p:cNvPr>
          <p:cNvSpPr>
            <a:spLocks noGrp="1"/>
          </p:cNvSpPr>
          <p:nvPr>
            <p:ph type="title"/>
          </p:nvPr>
        </p:nvSpPr>
        <p:spPr>
          <a:xfrm>
            <a:off x="838200" y="482400"/>
            <a:ext cx="7362371" cy="1072080"/>
          </a:xfrm>
        </p:spPr>
        <p:txBody>
          <a:bodyPr anchor="ctr">
            <a:normAutofit/>
          </a:bodyPr>
          <a:lstStyle/>
          <a:p>
            <a:r>
              <a:rPr lang="en-GB"/>
              <a:t>Questions for reflection</a:t>
            </a:r>
          </a:p>
        </p:txBody>
      </p:sp>
    </p:spTree>
    <p:extLst>
      <p:ext uri="{BB962C8B-B14F-4D97-AF65-F5344CB8AC3E}">
        <p14:creationId xmlns:p14="http://schemas.microsoft.com/office/powerpoint/2010/main" val="3878668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person, utendørs, forsamling&#10;&#10;Automatisk generert beskrivelse">
            <a:extLst>
              <a:ext uri="{FF2B5EF4-FFF2-40B4-BE49-F238E27FC236}">
                <a16:creationId xmlns:a16="http://schemas.microsoft.com/office/drawing/2014/main" id="{BF128BB2-FB3B-FD1C-38C1-35DC7FD363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9600"/>
            <a:ext cx="12192000" cy="8077200"/>
          </a:xfrm>
          <a:prstGeom prst="rect">
            <a:avLst/>
          </a:prstGeom>
        </p:spPr>
      </p:pic>
      <p:sp>
        <p:nvSpPr>
          <p:cNvPr id="3" name="Ellipse 2">
            <a:extLst>
              <a:ext uri="{FF2B5EF4-FFF2-40B4-BE49-F238E27FC236}">
                <a16:creationId xmlns:a16="http://schemas.microsoft.com/office/drawing/2014/main" id="{20253E1D-D11E-8738-AAEE-F5339C2D03C4}"/>
              </a:ext>
            </a:extLst>
          </p:cNvPr>
          <p:cNvSpPr/>
          <p:nvPr/>
        </p:nvSpPr>
        <p:spPr>
          <a:xfrm>
            <a:off x="1172922" y="1077684"/>
            <a:ext cx="3719676" cy="3493609"/>
          </a:xfrm>
          <a:prstGeom prst="ellipse">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kstSylinder 6">
            <a:extLst>
              <a:ext uri="{FF2B5EF4-FFF2-40B4-BE49-F238E27FC236}">
                <a16:creationId xmlns:a16="http://schemas.microsoft.com/office/drawing/2014/main" id="{1674067F-C975-922D-7329-6B5EB4A89FFD}"/>
              </a:ext>
            </a:extLst>
          </p:cNvPr>
          <p:cNvSpPr txBox="1"/>
          <p:nvPr/>
        </p:nvSpPr>
        <p:spPr>
          <a:xfrm>
            <a:off x="1172922" y="2470545"/>
            <a:ext cx="3719676" cy="707886"/>
          </a:xfrm>
          <a:prstGeom prst="rect">
            <a:avLst/>
          </a:prstGeom>
          <a:noFill/>
        </p:spPr>
        <p:txBody>
          <a:bodyPr wrap="square" rtlCol="0">
            <a:spAutoFit/>
          </a:bodyPr>
          <a:lstStyle/>
          <a:p>
            <a:r>
              <a:rPr lang="en-GB" sz="4000" b="1">
                <a:latin typeface="Arial" panose="020B0604020202020204" pitchFamily="34" charset="0"/>
                <a:cs typeface="Arial" panose="020B0604020202020204" pitchFamily="34" charset="0"/>
              </a:rPr>
              <a:t>Demographics</a:t>
            </a:r>
          </a:p>
        </p:txBody>
      </p:sp>
    </p:spTree>
    <p:extLst>
      <p:ext uri="{BB962C8B-B14F-4D97-AF65-F5344CB8AC3E}">
        <p14:creationId xmlns:p14="http://schemas.microsoft.com/office/powerpoint/2010/main" val="3231242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BC0EE284-EA4B-B3F4-7284-E12A748EF953}"/>
              </a:ext>
            </a:extLst>
          </p:cNvPr>
          <p:cNvGraphicFramePr>
            <a:graphicFrameLocks/>
          </p:cNvGraphicFramePr>
          <p:nvPr>
            <p:extLst>
              <p:ext uri="{D42A27DB-BD31-4B8C-83A1-F6EECF244321}">
                <p14:modId xmlns:p14="http://schemas.microsoft.com/office/powerpoint/2010/main" val="508844936"/>
              </p:ext>
            </p:extLst>
          </p:nvPr>
        </p:nvGraphicFramePr>
        <p:xfrm>
          <a:off x="367210" y="1940577"/>
          <a:ext cx="5719657" cy="405495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7756D860-CD37-3643-B609-89C87DCDE551}"/>
              </a:ext>
            </a:extLst>
          </p:cNvPr>
          <p:cNvSpPr>
            <a:spLocks noGrp="1"/>
          </p:cNvSpPr>
          <p:nvPr>
            <p:ph type="title"/>
          </p:nvPr>
        </p:nvSpPr>
        <p:spPr>
          <a:xfrm>
            <a:off x="6546607" y="482400"/>
            <a:ext cx="4662862" cy="1072080"/>
          </a:xfrm>
        </p:spPr>
        <p:txBody>
          <a:bodyPr anchor="ctr">
            <a:normAutofit/>
          </a:bodyPr>
          <a:lstStyle/>
          <a:p>
            <a:r>
              <a:rPr lang="en-GB" noProof="0" dirty="0"/>
              <a:t>Weaker population growth – strong ageing</a:t>
            </a:r>
          </a:p>
        </p:txBody>
      </p:sp>
      <p:sp>
        <p:nvSpPr>
          <p:cNvPr id="4" name="Content Placeholder 3">
            <a:extLst>
              <a:ext uri="{FF2B5EF4-FFF2-40B4-BE49-F238E27FC236}">
                <a16:creationId xmlns:a16="http://schemas.microsoft.com/office/drawing/2014/main" id="{5E6C79C3-D951-414B-AEEB-B61DF9A59200}"/>
              </a:ext>
            </a:extLst>
          </p:cNvPr>
          <p:cNvSpPr>
            <a:spLocks noGrp="1"/>
          </p:cNvSpPr>
          <p:nvPr>
            <p:ph idx="1"/>
          </p:nvPr>
        </p:nvSpPr>
        <p:spPr>
          <a:xfrm>
            <a:off x="6344464" y="1822392"/>
            <a:ext cx="4053039" cy="4351338"/>
          </a:xfrm>
        </p:spPr>
        <p:txBody>
          <a:bodyPr>
            <a:noAutofit/>
          </a:bodyPr>
          <a:lstStyle/>
          <a:p>
            <a:pPr marL="0" indent="0">
              <a:buNone/>
            </a:pPr>
            <a:r>
              <a:rPr lang="en-GB" sz="1900" b="1" noProof="0"/>
              <a:t>Consequences for NAV</a:t>
            </a:r>
          </a:p>
          <a:p>
            <a:r>
              <a:rPr lang="en-GB" sz="1900" noProof="0"/>
              <a:t>Modest consequences for workload overall – 3 out of 4 NAV employees work with users of working age</a:t>
            </a:r>
          </a:p>
          <a:p>
            <a:r>
              <a:rPr lang="en-GB" sz="1900" noProof="0"/>
              <a:t>More than </a:t>
            </a:r>
            <a:r>
              <a:rPr lang="en-GB" sz="1900"/>
              <a:t>35</a:t>
            </a:r>
            <a:r>
              <a:rPr lang="en-GB" sz="1900" noProof="0"/>
              <a:t> percent </a:t>
            </a:r>
            <a:r>
              <a:rPr lang="nb-NO" sz="1900" noProof="0"/>
              <a:t>increase in</a:t>
            </a:r>
            <a:r>
              <a:rPr lang="en-GB" sz="1900" noProof="0"/>
              <a:t> recipients of retirement pension and assistive technology towards 2035 will pose a challenge for NAV</a:t>
            </a:r>
          </a:p>
          <a:p>
            <a:r>
              <a:rPr lang="en-GB" sz="1900" noProof="0"/>
              <a:t>Increased pressure on public funding – greater expectations for effic</a:t>
            </a:r>
            <a:r>
              <a:rPr lang="nb-NO" sz="1900" noProof="0"/>
              <a:t>iency</a:t>
            </a:r>
            <a:r>
              <a:rPr lang="en-GB" sz="1900" noProof="0"/>
              <a:t> and for NAV to help more groups join and stay in the workforce</a:t>
            </a:r>
          </a:p>
        </p:txBody>
      </p:sp>
      <p:grpSp>
        <p:nvGrpSpPr>
          <p:cNvPr id="11" name="Group 10">
            <a:extLst>
              <a:ext uri="{FF2B5EF4-FFF2-40B4-BE49-F238E27FC236}">
                <a16:creationId xmlns:a16="http://schemas.microsoft.com/office/drawing/2014/main" id="{8B2E532A-B78F-3549-B9CF-E82602DAEC50}"/>
              </a:ext>
            </a:extLst>
          </p:cNvPr>
          <p:cNvGrpSpPr/>
          <p:nvPr/>
        </p:nvGrpSpPr>
        <p:grpSpPr>
          <a:xfrm>
            <a:off x="377679" y="758823"/>
            <a:ext cx="5954725" cy="6040169"/>
            <a:chOff x="718326" y="691699"/>
            <a:chExt cx="5224924" cy="6230715"/>
          </a:xfrm>
        </p:grpSpPr>
        <p:sp>
          <p:nvSpPr>
            <p:cNvPr id="18" name="Rektangel 9">
              <a:extLst>
                <a:ext uri="{FF2B5EF4-FFF2-40B4-BE49-F238E27FC236}">
                  <a16:creationId xmlns:a16="http://schemas.microsoft.com/office/drawing/2014/main" id="{ABABA985-D6D4-184B-87D5-34302419C195}"/>
                </a:ext>
              </a:extLst>
            </p:cNvPr>
            <p:cNvSpPr/>
            <p:nvPr/>
          </p:nvSpPr>
          <p:spPr>
            <a:xfrm>
              <a:off x="2082649" y="1445313"/>
              <a:ext cx="2496277" cy="340800"/>
            </a:xfrm>
            <a:prstGeom prst="rect">
              <a:avLst/>
            </a:prstGeom>
            <a:solidFill>
              <a:schemeClr val="bg1"/>
            </a:solidFill>
            <a:ln>
              <a:solidFill>
                <a:srgbClr val="066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20" name="Rektangel 15">
              <a:extLst>
                <a:ext uri="{FF2B5EF4-FFF2-40B4-BE49-F238E27FC236}">
                  <a16:creationId xmlns:a16="http://schemas.microsoft.com/office/drawing/2014/main" id="{72C97BDB-A673-9340-B47D-B0959302D682}"/>
                </a:ext>
              </a:extLst>
            </p:cNvPr>
            <p:cNvSpPr/>
            <p:nvPr/>
          </p:nvSpPr>
          <p:spPr>
            <a:xfrm>
              <a:off x="2097006" y="1448020"/>
              <a:ext cx="2021896" cy="340800"/>
            </a:xfrm>
            <a:prstGeom prst="rect">
              <a:avLst/>
            </a:prstGeom>
            <a:solidFill>
              <a:srgbClr val="066185"/>
            </a:solidFill>
            <a:ln>
              <a:solidFill>
                <a:srgbClr val="066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21" name="TekstSylinder 16">
              <a:extLst>
                <a:ext uri="{FF2B5EF4-FFF2-40B4-BE49-F238E27FC236}">
                  <a16:creationId xmlns:a16="http://schemas.microsoft.com/office/drawing/2014/main" id="{EEAD5F47-D534-EB48-A770-8291408043E5}"/>
                </a:ext>
              </a:extLst>
            </p:cNvPr>
            <p:cNvSpPr txBox="1"/>
            <p:nvPr/>
          </p:nvSpPr>
          <p:spPr>
            <a:xfrm>
              <a:off x="1998649" y="1448445"/>
              <a:ext cx="2304256" cy="317486"/>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   Age group 19–66</a:t>
              </a:r>
            </a:p>
          </p:txBody>
        </p:sp>
        <p:sp>
          <p:nvSpPr>
            <p:cNvPr id="14" name="Rektangel 10">
              <a:extLst>
                <a:ext uri="{FF2B5EF4-FFF2-40B4-BE49-F238E27FC236}">
                  <a16:creationId xmlns:a16="http://schemas.microsoft.com/office/drawing/2014/main" id="{EDE0616E-740E-8240-BC65-415142624A00}"/>
                </a:ext>
              </a:extLst>
            </p:cNvPr>
            <p:cNvSpPr/>
            <p:nvPr/>
          </p:nvSpPr>
          <p:spPr>
            <a:xfrm>
              <a:off x="718326" y="691699"/>
              <a:ext cx="4077219" cy="550375"/>
            </a:xfrm>
            <a:prstGeom prst="rect">
              <a:avLst/>
            </a:prstGeom>
          </p:spPr>
          <p:txBody>
            <a:bodyPr wrap="square">
              <a:spAutoFit/>
            </a:bodyPr>
            <a:lstStyle/>
            <a:p>
              <a:pPr>
                <a:defRPr sz="1800" b="1" i="0" u="none" strike="noStrike" kern="1200" baseline="0">
                  <a:solidFill>
                    <a:prstClr val="black"/>
                  </a:solidFill>
                  <a:latin typeface="+mn-lt"/>
                  <a:ea typeface="+mn-ea"/>
                  <a:cs typeface="+mn-cs"/>
                </a:defRPr>
              </a:pPr>
              <a:r>
                <a:rPr lang="en-GB" sz="1867">
                  <a:solidFill>
                    <a:srgbClr val="3E3832"/>
                  </a:solidFill>
                  <a:latin typeface="Arial" panose="020B0604020202020204" pitchFamily="34" charset="0"/>
                  <a:cs typeface="Arial" panose="020B0604020202020204" pitchFamily="34" charset="0"/>
                </a:rPr>
                <a:t>Population in 2023 and 2035</a:t>
              </a:r>
            </a:p>
            <a:p>
              <a:pPr>
                <a:defRPr sz="1800" b="1" i="0" u="none" strike="noStrike" kern="1200" baseline="0">
                  <a:solidFill>
                    <a:prstClr val="black"/>
                  </a:solidFill>
                  <a:latin typeface="+mn-lt"/>
                  <a:ea typeface="+mn-ea"/>
                  <a:cs typeface="+mn-cs"/>
                </a:defRPr>
              </a:pPr>
              <a:r>
                <a:rPr lang="en-GB" sz="1000">
                  <a:solidFill>
                    <a:srgbClr val="3E3832"/>
                  </a:solidFill>
                  <a:latin typeface="Arial" panose="020B0604020202020204" pitchFamily="34" charset="0"/>
                  <a:cs typeface="Arial" panose="020B0604020202020204" pitchFamily="34" charset="0"/>
                </a:rPr>
                <a:t>Figures in 1,000 and change in %</a:t>
              </a:r>
            </a:p>
          </p:txBody>
        </p:sp>
        <p:sp>
          <p:nvSpPr>
            <p:cNvPr id="16" name="TekstSylinder 13">
              <a:extLst>
                <a:ext uri="{FF2B5EF4-FFF2-40B4-BE49-F238E27FC236}">
                  <a16:creationId xmlns:a16="http://schemas.microsoft.com/office/drawing/2014/main" id="{A7AC822E-E7AD-CF4A-BC77-310CC5B2AE6F}"/>
                </a:ext>
              </a:extLst>
            </p:cNvPr>
            <p:cNvSpPr txBox="1"/>
            <p:nvPr/>
          </p:nvSpPr>
          <p:spPr>
            <a:xfrm rot="5400000">
              <a:off x="4628274" y="2292580"/>
              <a:ext cx="2414507" cy="215444"/>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Photo: Rawpixel/Unsplash</a:t>
              </a:r>
            </a:p>
          </p:txBody>
        </p:sp>
        <p:sp>
          <p:nvSpPr>
            <p:cNvPr id="17" name="Venstre klammeparentes 1">
              <a:extLst>
                <a:ext uri="{FF2B5EF4-FFF2-40B4-BE49-F238E27FC236}">
                  <a16:creationId xmlns:a16="http://schemas.microsoft.com/office/drawing/2014/main" id="{2BA70C08-50C0-5640-A64A-207E5744F103}"/>
                </a:ext>
              </a:extLst>
            </p:cNvPr>
            <p:cNvSpPr/>
            <p:nvPr/>
          </p:nvSpPr>
          <p:spPr>
            <a:xfrm rot="5400000">
              <a:off x="2954341" y="1114315"/>
              <a:ext cx="340799" cy="1933637"/>
            </a:xfrm>
            <a:prstGeom prst="leftBrace">
              <a:avLst>
                <a:gd name="adj1" fmla="val 38749"/>
                <a:gd name="adj2" fmla="val 50000"/>
              </a:avLst>
            </a:prstGeom>
            <a:ln w="28575">
              <a:solidFill>
                <a:srgbClr val="06618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sz="2400"/>
            </a:p>
          </p:txBody>
        </p:sp>
        <p:sp>
          <p:nvSpPr>
            <p:cNvPr id="19" name="TekstSylinder 2">
              <a:extLst>
                <a:ext uri="{FF2B5EF4-FFF2-40B4-BE49-F238E27FC236}">
                  <a16:creationId xmlns:a16="http://schemas.microsoft.com/office/drawing/2014/main" id="{4D3CA7FF-BA8C-794A-B8E5-6E4BDCA72B7C}"/>
                </a:ext>
              </a:extLst>
            </p:cNvPr>
            <p:cNvSpPr txBox="1"/>
            <p:nvPr/>
          </p:nvSpPr>
          <p:spPr>
            <a:xfrm>
              <a:off x="4065412" y="1430536"/>
              <a:ext cx="612665" cy="349234"/>
            </a:xfrm>
            <a:prstGeom prst="rect">
              <a:avLst/>
            </a:prstGeom>
            <a:noFill/>
          </p:spPr>
          <p:txBody>
            <a:bodyPr wrap="square" rtlCol="0">
              <a:spAutoFit/>
            </a:bodyPr>
            <a:lstStyle/>
            <a:p>
              <a:r>
                <a:rPr lang="en-GB" sz="1600">
                  <a:solidFill>
                    <a:srgbClr val="3E3832"/>
                  </a:solidFill>
                  <a:latin typeface="Arial" panose="020B0604020202020204" pitchFamily="34" charset="0"/>
                  <a:cs typeface="Arial" panose="020B0604020202020204" pitchFamily="34" charset="0"/>
                </a:rPr>
                <a:t>+2 %</a:t>
              </a:r>
            </a:p>
          </p:txBody>
        </p:sp>
        <p:sp>
          <p:nvSpPr>
            <p:cNvPr id="22" name="TekstSylinder 12">
              <a:extLst>
                <a:ext uri="{FF2B5EF4-FFF2-40B4-BE49-F238E27FC236}">
                  <a16:creationId xmlns:a16="http://schemas.microsoft.com/office/drawing/2014/main" id="{6C23EBB9-F5F2-B944-A889-AE65EA1B91EF}"/>
                </a:ext>
              </a:extLst>
            </p:cNvPr>
            <p:cNvSpPr txBox="1"/>
            <p:nvPr/>
          </p:nvSpPr>
          <p:spPr>
            <a:xfrm>
              <a:off x="2353574" y="6700174"/>
              <a:ext cx="3374231" cy="222240"/>
            </a:xfrm>
            <a:prstGeom prst="rect">
              <a:avLst/>
            </a:prstGeom>
            <a:noFill/>
          </p:spPr>
          <p:txBody>
            <a:bodyPr wrap="square" rtlCol="0">
              <a:spAutoFit/>
            </a:bodyPr>
            <a:lstStyle/>
            <a:p>
              <a:pPr algn="r"/>
              <a:r>
                <a:rPr lang="en-GB" sz="800" b="1">
                  <a:solidFill>
                    <a:srgbClr val="3E3832"/>
                  </a:solidFill>
                  <a:latin typeface="Arial" panose="020B0604020202020204" pitchFamily="34" charset="0"/>
                  <a:cs typeface="Arial" panose="020B0604020202020204" pitchFamily="34" charset="0"/>
                </a:rPr>
                <a:t>Source:</a:t>
              </a:r>
              <a:r>
                <a:rPr lang="en-GB" sz="800">
                  <a:solidFill>
                    <a:srgbClr val="3E3832"/>
                  </a:solidFill>
                  <a:latin typeface="Arial" panose="020B0604020202020204" pitchFamily="34" charset="0"/>
                  <a:cs typeface="Arial" panose="020B0604020202020204" pitchFamily="34" charset="0"/>
                </a:rPr>
                <a:t> Statistics Norway population projection, mean alternative, July 2022</a:t>
              </a:r>
            </a:p>
          </p:txBody>
        </p:sp>
      </p:grpSp>
      <p:pic>
        <p:nvPicPr>
          <p:cNvPr id="27" name="Bilde 23">
            <a:extLst>
              <a:ext uri="{FF2B5EF4-FFF2-40B4-BE49-F238E27FC236}">
                <a16:creationId xmlns:a16="http://schemas.microsoft.com/office/drawing/2014/main" id="{7F82601E-4CA3-4170-BE61-3C008B57F9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706"/>
          <a:stretch/>
        </p:blipFill>
        <p:spPr>
          <a:xfrm>
            <a:off x="10270881" y="1375798"/>
            <a:ext cx="1790314" cy="1790314"/>
          </a:xfrm>
          <a:prstGeom prst="ellipse">
            <a:avLst/>
          </a:prstGeom>
        </p:spPr>
      </p:pic>
      <p:sp>
        <p:nvSpPr>
          <p:cNvPr id="9" name="TekstSylinder 8">
            <a:extLst>
              <a:ext uri="{FF2B5EF4-FFF2-40B4-BE49-F238E27FC236}">
                <a16:creationId xmlns:a16="http://schemas.microsoft.com/office/drawing/2014/main" id="{C3589591-D45B-4B2B-87B5-F1AA45B0C3D4}"/>
              </a:ext>
            </a:extLst>
          </p:cNvPr>
          <p:cNvSpPr txBox="1"/>
          <p:nvPr/>
        </p:nvSpPr>
        <p:spPr>
          <a:xfrm rot="16200000">
            <a:off x="11452920" y="6129470"/>
            <a:ext cx="1216550" cy="261610"/>
          </a:xfrm>
          <a:prstGeom prst="rect">
            <a:avLst/>
          </a:prstGeom>
          <a:noFill/>
        </p:spPr>
        <p:txBody>
          <a:bodyPr wrap="square" rtlCol="0">
            <a:spAutoFit/>
          </a:bodyPr>
          <a:lstStyle/>
          <a:p>
            <a:r>
              <a:rPr lang="en-GB" sz="1100">
                <a:latin typeface="Arial" panose="020B0604020202020204" pitchFamily="34" charset="0"/>
                <a:cs typeface="Arial" panose="020B0604020202020204" pitchFamily="34" charset="0"/>
              </a:rPr>
              <a:t>Photo: Unsplash</a:t>
            </a:r>
          </a:p>
        </p:txBody>
      </p:sp>
    </p:spTree>
    <p:extLst>
      <p:ext uri="{BB962C8B-B14F-4D97-AF65-F5344CB8AC3E}">
        <p14:creationId xmlns:p14="http://schemas.microsoft.com/office/powerpoint/2010/main" val="2505189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4F98A15C-4E76-A838-B12C-5C77D7C9331B}"/>
              </a:ext>
            </a:extLst>
          </p:cNvPr>
          <p:cNvSpPr/>
          <p:nvPr/>
        </p:nvSpPr>
        <p:spPr>
          <a:xfrm>
            <a:off x="1097280" y="3329940"/>
            <a:ext cx="1181100" cy="7315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a:p>
        </p:txBody>
      </p:sp>
      <p:pic>
        <p:nvPicPr>
          <p:cNvPr id="3" name="Bilde 2" descr="Et bilde som inneholder stjerne, satellitt, natthimmel&#10;&#10;Automatisk generert beskrivelse">
            <a:extLst>
              <a:ext uri="{FF2B5EF4-FFF2-40B4-BE49-F238E27FC236}">
                <a16:creationId xmlns:a16="http://schemas.microsoft.com/office/drawing/2014/main" id="{D479D3B9-64F0-49F5-5F1A-CBD4233FEB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7" name="Rektangel 6">
            <a:extLst>
              <a:ext uri="{FF2B5EF4-FFF2-40B4-BE49-F238E27FC236}">
                <a16:creationId xmlns:a16="http://schemas.microsoft.com/office/drawing/2014/main" id="{B5B3ED2B-3E41-F5EF-4F12-278ED481E9D2}"/>
              </a:ext>
            </a:extLst>
          </p:cNvPr>
          <p:cNvSpPr/>
          <p:nvPr/>
        </p:nvSpPr>
        <p:spPr>
          <a:xfrm>
            <a:off x="1379220" y="3429000"/>
            <a:ext cx="647700" cy="5181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a:p>
        </p:txBody>
      </p:sp>
      <p:sp>
        <p:nvSpPr>
          <p:cNvPr id="2" name="Rektangel 1">
            <a:extLst>
              <a:ext uri="{FF2B5EF4-FFF2-40B4-BE49-F238E27FC236}">
                <a16:creationId xmlns:a16="http://schemas.microsoft.com/office/drawing/2014/main" id="{50E6826A-A4FB-9DD4-FA68-DE111D8CADD4}"/>
              </a:ext>
            </a:extLst>
          </p:cNvPr>
          <p:cNvSpPr/>
          <p:nvPr/>
        </p:nvSpPr>
        <p:spPr>
          <a:xfrm>
            <a:off x="-1" y="0"/>
            <a:ext cx="4807671" cy="6858000"/>
          </a:xfrm>
          <a:prstGeom prst="rect">
            <a:avLst/>
          </a:prstGeom>
          <a:gradFill flip="none" rotWithShape="1">
            <a:gsLst>
              <a:gs pos="0">
                <a:srgbClr val="0C5472"/>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descr="Et bilde som inneholder logo&#10;&#10;Automatisk generert beskrivelse">
            <a:extLst>
              <a:ext uri="{FF2B5EF4-FFF2-40B4-BE49-F238E27FC236}">
                <a16:creationId xmlns:a16="http://schemas.microsoft.com/office/drawing/2014/main" id="{4F8F05C9-0305-C8E8-5B47-8F7342DC2E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5183" y="692851"/>
            <a:ext cx="1822712" cy="1146925"/>
          </a:xfrm>
          <a:prstGeom prst="rect">
            <a:avLst/>
          </a:prstGeom>
        </p:spPr>
      </p:pic>
      <p:sp>
        <p:nvSpPr>
          <p:cNvPr id="4" name="Tittel 3">
            <a:extLst>
              <a:ext uri="{FF2B5EF4-FFF2-40B4-BE49-F238E27FC236}">
                <a16:creationId xmlns:a16="http://schemas.microsoft.com/office/drawing/2014/main" id="{E4B0C42C-2B1F-0DFB-4DDE-443992BAFF4C}"/>
              </a:ext>
            </a:extLst>
          </p:cNvPr>
          <p:cNvSpPr txBox="1">
            <a:spLocks/>
          </p:cNvSpPr>
          <p:nvPr/>
        </p:nvSpPr>
        <p:spPr>
          <a:xfrm>
            <a:off x="508983" y="2939349"/>
            <a:ext cx="6489108" cy="1396431"/>
          </a:xfrm>
          <a:prstGeom prst="rect">
            <a:avLst/>
          </a:prstGeom>
        </p:spPr>
        <p:txBody>
          <a:bodyPr>
            <a:normAutofit/>
          </a:bodyPr>
          <a:lstStyle>
            <a:lvl1pPr algn="l" defTabSz="914400" rtl="0" eaLnBrk="1" latinLnBrk="0" hangingPunct="1">
              <a:lnSpc>
                <a:spcPct val="90000"/>
              </a:lnSpc>
              <a:spcBef>
                <a:spcPct val="0"/>
              </a:spcBef>
              <a:buNone/>
              <a:defRPr sz="3200" b="0" kern="1200">
                <a:solidFill>
                  <a:schemeClr val="accent1"/>
                </a:solidFill>
                <a:latin typeface="Arial" panose="020B0604020202020204" pitchFamily="34" charset="0"/>
                <a:ea typeface="+mj-ea"/>
                <a:cs typeface="Arial" panose="020B0604020202020204" pitchFamily="34" charset="0"/>
              </a:defRPr>
            </a:lvl1pPr>
          </a:lstStyle>
          <a:p>
            <a:r>
              <a:rPr lang="en-GB" sz="4000" b="1">
                <a:solidFill>
                  <a:schemeClr val="bg1"/>
                </a:solidFill>
              </a:rPr>
              <a:t>NAV’s Horizon Scan </a:t>
            </a:r>
            <a:br>
              <a:rPr lang="en-GB" sz="4000" b="1">
                <a:solidFill>
                  <a:schemeClr val="bg1"/>
                </a:solidFill>
              </a:rPr>
            </a:br>
            <a:r>
              <a:rPr lang="en-GB" sz="4000" b="1">
                <a:solidFill>
                  <a:schemeClr val="bg1"/>
                </a:solidFill>
              </a:rPr>
              <a:t>2023–2035 </a:t>
            </a:r>
          </a:p>
        </p:txBody>
      </p:sp>
      <p:sp>
        <p:nvSpPr>
          <p:cNvPr id="6" name="Undertittel 4">
            <a:extLst>
              <a:ext uri="{FF2B5EF4-FFF2-40B4-BE49-F238E27FC236}">
                <a16:creationId xmlns:a16="http://schemas.microsoft.com/office/drawing/2014/main" id="{56E7B2D1-09DE-2D50-A859-B72F9EC8463E}"/>
              </a:ext>
            </a:extLst>
          </p:cNvPr>
          <p:cNvSpPr txBox="1">
            <a:spLocks/>
          </p:cNvSpPr>
          <p:nvPr/>
        </p:nvSpPr>
        <p:spPr>
          <a:xfrm>
            <a:off x="585183" y="5227035"/>
            <a:ext cx="5696963" cy="991169"/>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a:solidFill>
                  <a:schemeClr val="bg1"/>
                </a:solidFill>
              </a:rPr>
              <a:t>Societal trends towards 2035 and consequences for NAV</a:t>
            </a:r>
          </a:p>
        </p:txBody>
      </p:sp>
    </p:spTree>
    <p:extLst>
      <p:ext uri="{BB962C8B-B14F-4D97-AF65-F5344CB8AC3E}">
        <p14:creationId xmlns:p14="http://schemas.microsoft.com/office/powerpoint/2010/main" val="3383914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44E616-24C0-E1B1-CDD7-517036EF88EB}"/>
              </a:ext>
            </a:extLst>
          </p:cNvPr>
          <p:cNvSpPr>
            <a:spLocks noGrp="1"/>
          </p:cNvSpPr>
          <p:nvPr>
            <p:ph type="title"/>
          </p:nvPr>
        </p:nvSpPr>
        <p:spPr/>
        <p:txBody>
          <a:bodyPr/>
          <a:lstStyle/>
          <a:p>
            <a:r>
              <a:rPr lang="en-GB"/>
              <a:t>Strong increase in recipients of assistive technology and retirement pension</a:t>
            </a:r>
          </a:p>
        </p:txBody>
      </p:sp>
      <p:sp>
        <p:nvSpPr>
          <p:cNvPr id="3" name="Rektangel 10">
            <a:extLst>
              <a:ext uri="{FF2B5EF4-FFF2-40B4-BE49-F238E27FC236}">
                <a16:creationId xmlns:a16="http://schemas.microsoft.com/office/drawing/2014/main" id="{2F0B347A-1166-EF08-E53E-4598A8240963}"/>
              </a:ext>
            </a:extLst>
          </p:cNvPr>
          <p:cNvSpPr/>
          <p:nvPr/>
        </p:nvSpPr>
        <p:spPr>
          <a:xfrm>
            <a:off x="650718" y="1650466"/>
            <a:ext cx="5374162" cy="246221"/>
          </a:xfrm>
          <a:prstGeom prst="rect">
            <a:avLst/>
          </a:prstGeom>
        </p:spPr>
        <p:txBody>
          <a:bodyPr wrap="square">
            <a:spAutoFit/>
          </a:bodyPr>
          <a:lstStyle/>
          <a:p>
            <a:pPr>
              <a:defRPr sz="1800" b="1" i="0" u="none" strike="noStrike" kern="1200" baseline="0">
                <a:solidFill>
                  <a:prstClr val="black"/>
                </a:solidFill>
                <a:latin typeface="+mn-lt"/>
                <a:ea typeface="+mn-ea"/>
                <a:cs typeface="+mn-cs"/>
              </a:defRPr>
            </a:pPr>
            <a:r>
              <a:rPr lang="en-GB" sz="1000">
                <a:solidFill>
                  <a:srgbClr val="3E3832"/>
                </a:solidFill>
                <a:latin typeface="Arial" panose="020B0604020202020204" pitchFamily="34" charset="0"/>
                <a:cs typeface="Arial" panose="020B0604020202020204" pitchFamily="34" charset="0"/>
              </a:rPr>
              <a:t>Annual average for number of recipients (figures in 1,000) and change in percent, 2023–2035</a:t>
            </a:r>
          </a:p>
        </p:txBody>
      </p:sp>
      <p:graphicFrame>
        <p:nvGraphicFramePr>
          <p:cNvPr id="5" name="Diagram 4">
            <a:extLst>
              <a:ext uri="{FF2B5EF4-FFF2-40B4-BE49-F238E27FC236}">
                <a16:creationId xmlns:a16="http://schemas.microsoft.com/office/drawing/2014/main" id="{CB735B50-46D7-0BA5-BC51-3EAC493273CD}"/>
              </a:ext>
            </a:extLst>
          </p:cNvPr>
          <p:cNvGraphicFramePr>
            <a:graphicFrameLocks/>
          </p:cNvGraphicFramePr>
          <p:nvPr>
            <p:extLst>
              <p:ext uri="{D42A27DB-BD31-4B8C-83A1-F6EECF244321}">
                <p14:modId xmlns:p14="http://schemas.microsoft.com/office/powerpoint/2010/main" val="178407006"/>
              </p:ext>
            </p:extLst>
          </p:nvPr>
        </p:nvGraphicFramePr>
        <p:xfrm>
          <a:off x="650718" y="2094056"/>
          <a:ext cx="10931682" cy="42815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1927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0B25810-5EFC-E05B-7901-8E7A4ED9891C}"/>
              </a:ext>
            </a:extLst>
          </p:cNvPr>
          <p:cNvSpPr/>
          <p:nvPr/>
        </p:nvSpPr>
        <p:spPr>
          <a:xfrm>
            <a:off x="6096000" y="0"/>
            <a:ext cx="6096000" cy="6858000"/>
          </a:xfrm>
          <a:prstGeom prst="rect">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F0434D61-A687-44E3-0765-82576E2F66E1}"/>
              </a:ext>
            </a:extLst>
          </p:cNvPr>
          <p:cNvSpPr>
            <a:spLocks noGrp="1"/>
          </p:cNvSpPr>
          <p:nvPr>
            <p:ph type="title"/>
          </p:nvPr>
        </p:nvSpPr>
        <p:spPr>
          <a:xfrm>
            <a:off x="609600" y="482400"/>
            <a:ext cx="5394765" cy="1072080"/>
          </a:xfrm>
        </p:spPr>
        <p:txBody>
          <a:bodyPr/>
          <a:lstStyle/>
          <a:p>
            <a:r>
              <a:rPr lang="en-GB"/>
              <a:t>Strongest increase in</a:t>
            </a:r>
            <a:br>
              <a:rPr lang="en-GB"/>
            </a:br>
            <a:r>
              <a:rPr lang="en-GB"/>
              <a:t>centralised municipalities</a:t>
            </a:r>
          </a:p>
        </p:txBody>
      </p:sp>
      <p:sp>
        <p:nvSpPr>
          <p:cNvPr id="7" name="TekstSylinder 6">
            <a:extLst>
              <a:ext uri="{FF2B5EF4-FFF2-40B4-BE49-F238E27FC236}">
                <a16:creationId xmlns:a16="http://schemas.microsoft.com/office/drawing/2014/main" id="{77B5EF0E-0038-36AA-32F0-59EC62FF1640}"/>
              </a:ext>
            </a:extLst>
          </p:cNvPr>
          <p:cNvSpPr txBox="1"/>
          <p:nvPr/>
        </p:nvSpPr>
        <p:spPr>
          <a:xfrm>
            <a:off x="5458884" y="5633389"/>
            <a:ext cx="386644"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cap="none" normalizeH="0" baseline="0" noProof="0">
                <a:ln>
                  <a:noFill/>
                </a:ln>
                <a:solidFill>
                  <a:srgbClr val="FFFFFF"/>
                </a:solidFill>
                <a:uLnTx/>
                <a:uFillTx/>
                <a:latin typeface="Calibri" panose="020F0502020204030204"/>
                <a:ea typeface="+mn-ea"/>
                <a:cs typeface="+mn-cs"/>
              </a:rPr>
              <a:t>9.4%</a:t>
            </a:r>
          </a:p>
        </p:txBody>
      </p:sp>
      <p:sp>
        <p:nvSpPr>
          <p:cNvPr id="3" name="TekstSylinder 2">
            <a:extLst>
              <a:ext uri="{FF2B5EF4-FFF2-40B4-BE49-F238E27FC236}">
                <a16:creationId xmlns:a16="http://schemas.microsoft.com/office/drawing/2014/main" id="{42605C73-3AA6-3208-8D60-FAB8438F0665}"/>
              </a:ext>
            </a:extLst>
          </p:cNvPr>
          <p:cNvSpPr txBox="1"/>
          <p:nvPr/>
        </p:nvSpPr>
        <p:spPr>
          <a:xfrm>
            <a:off x="609600" y="1673465"/>
            <a:ext cx="572665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cap="none" normalizeH="0" baseline="0" noProof="0">
                <a:ln>
                  <a:noFill/>
                </a:ln>
                <a:solidFill>
                  <a:srgbClr val="000000"/>
                </a:solidFill>
                <a:uLnTx/>
                <a:uFillTx/>
                <a:latin typeface="Arial" panose="020B0604020202020204" pitchFamily="34" charset="0"/>
                <a:cs typeface="Arial" panose="020B0604020202020204" pitchFamily="34" charset="0"/>
              </a:rPr>
              <a:t>Population growth 2023–2035 by centralisation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cap="none" normalizeH="0" baseline="0" noProof="0">
                <a:ln>
                  <a:noFill/>
                </a:ln>
                <a:solidFill>
                  <a:srgbClr val="000000"/>
                </a:solidFill>
                <a:uLnTx/>
                <a:uFillTx/>
                <a:latin typeface="Arial" panose="020B0604020202020204" pitchFamily="34" charset="0"/>
                <a:cs typeface="Arial" panose="020B0604020202020204" pitchFamily="34" charset="0"/>
              </a:rPr>
              <a:t>(population for each group in parentheses, in millions)</a:t>
            </a:r>
          </a:p>
        </p:txBody>
      </p:sp>
      <p:pic>
        <p:nvPicPr>
          <p:cNvPr id="6" name="Bilde 5">
            <a:extLst>
              <a:ext uri="{FF2B5EF4-FFF2-40B4-BE49-F238E27FC236}">
                <a16:creationId xmlns:a16="http://schemas.microsoft.com/office/drawing/2014/main" id="{B8584628-7297-E409-2403-DA515E5B33E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548561" y="415553"/>
            <a:ext cx="3190878" cy="3037813"/>
          </a:xfrm>
          <a:prstGeom prst="flowChartConnector">
            <a:avLst/>
          </a:prstGeom>
        </p:spPr>
      </p:pic>
      <p:sp>
        <p:nvSpPr>
          <p:cNvPr id="4" name="TekstSylinder 12">
            <a:extLst>
              <a:ext uri="{FF2B5EF4-FFF2-40B4-BE49-F238E27FC236}">
                <a16:creationId xmlns:a16="http://schemas.microsoft.com/office/drawing/2014/main" id="{D7214331-7536-86E4-1B21-C9195C52727B}"/>
              </a:ext>
            </a:extLst>
          </p:cNvPr>
          <p:cNvSpPr txBox="1"/>
          <p:nvPr/>
        </p:nvSpPr>
        <p:spPr>
          <a:xfrm>
            <a:off x="2158832" y="6462763"/>
            <a:ext cx="3845533"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cap="none" normalizeH="0" baseline="0" noProof="0">
                <a:ln>
                  <a:noFill/>
                </a:ln>
                <a:solidFill>
                  <a:srgbClr val="3E3832"/>
                </a:solidFill>
                <a:uLnTx/>
                <a:uFillTx/>
                <a:latin typeface="Arial" panose="020B0604020202020204" pitchFamily="34" charset="0"/>
                <a:ea typeface="+mn-ea"/>
                <a:cs typeface="Arial" panose="020B0604020202020204" pitchFamily="34" charset="0"/>
              </a:rPr>
              <a:t>Source:</a:t>
            </a:r>
            <a:r>
              <a:rPr kumimoji="0" lang="en-GB" sz="800" b="0" i="0" u="none" strike="noStrike" cap="none" normalizeH="0" baseline="0" noProof="0">
                <a:ln>
                  <a:noFill/>
                </a:ln>
                <a:solidFill>
                  <a:srgbClr val="3E3832"/>
                </a:solidFill>
                <a:uLnTx/>
                <a:uFillTx/>
                <a:latin typeface="Arial" panose="020B0604020202020204" pitchFamily="34" charset="0"/>
                <a:ea typeface="+mn-ea"/>
                <a:cs typeface="Arial" panose="020B0604020202020204" pitchFamily="34" charset="0"/>
              </a:rPr>
              <a:t> Statistics Norway population projection, mean alternative, July 2022</a:t>
            </a:r>
          </a:p>
        </p:txBody>
      </p:sp>
      <p:sp>
        <p:nvSpPr>
          <p:cNvPr id="9" name="Plassholder for innhold 8">
            <a:extLst>
              <a:ext uri="{FF2B5EF4-FFF2-40B4-BE49-F238E27FC236}">
                <a16:creationId xmlns:a16="http://schemas.microsoft.com/office/drawing/2014/main" id="{985A973B-AF30-8374-40C0-52F516DFFB9A}"/>
              </a:ext>
            </a:extLst>
          </p:cNvPr>
          <p:cNvSpPr>
            <a:spLocks noGrp="1"/>
          </p:cNvSpPr>
          <p:nvPr>
            <p:ph sz="half" idx="2"/>
          </p:nvPr>
        </p:nvSpPr>
        <p:spPr>
          <a:xfrm>
            <a:off x="6733908" y="3868919"/>
            <a:ext cx="4871158" cy="2336483"/>
          </a:xfrm>
        </p:spPr>
        <p:txBody>
          <a:bodyPr>
            <a:normAutofit fontScale="92500" lnSpcReduction="10000"/>
          </a:bodyPr>
          <a:lstStyle/>
          <a:p>
            <a:r>
              <a:rPr lang="en-GB" sz="1600"/>
              <a:t>Almost half the population lives in centralised municipalities</a:t>
            </a:r>
          </a:p>
          <a:p>
            <a:r>
              <a:rPr lang="en-GB" sz="1600"/>
              <a:t>Population decrease in 4 out of 10 municipalities</a:t>
            </a:r>
          </a:p>
          <a:p>
            <a:r>
              <a:rPr lang="en-GB" sz="1600"/>
              <a:t>Decrease in working-age population in 2 out of 3 municipalities </a:t>
            </a:r>
          </a:p>
          <a:p>
            <a:pPr lvl="1"/>
            <a:r>
              <a:rPr lang="en-GB" sz="1200"/>
              <a:t>shortage of qualified labour, even for NAV</a:t>
            </a:r>
          </a:p>
          <a:p>
            <a:r>
              <a:rPr lang="en-GB" sz="1600"/>
              <a:t>Fewer users for many NAV offices</a:t>
            </a:r>
          </a:p>
          <a:p>
            <a:pPr lvl="1"/>
            <a:r>
              <a:rPr lang="en-GB" sz="1200"/>
              <a:t>trend exacerbated by digitalisation</a:t>
            </a:r>
          </a:p>
          <a:p>
            <a:pPr lvl="1"/>
            <a:r>
              <a:rPr lang="en-GB" sz="1200"/>
              <a:t>Reorganization may be required to maintain </a:t>
            </a:r>
            <a:r>
              <a:rPr lang="nb-NO" sz="1200"/>
              <a:t>service quality </a:t>
            </a:r>
            <a:r>
              <a:rPr lang="en-GB" sz="1200"/>
              <a:t>and ensure effective resource utilization </a:t>
            </a:r>
          </a:p>
        </p:txBody>
      </p:sp>
      <p:sp>
        <p:nvSpPr>
          <p:cNvPr id="5" name="TekstSylinder 6">
            <a:extLst>
              <a:ext uri="{FF2B5EF4-FFF2-40B4-BE49-F238E27FC236}">
                <a16:creationId xmlns:a16="http://schemas.microsoft.com/office/drawing/2014/main" id="{ADA497E4-437A-4B00-4CA4-18D7323CFF38}"/>
              </a:ext>
            </a:extLst>
          </p:cNvPr>
          <p:cNvSpPr txBox="1"/>
          <p:nvPr/>
        </p:nvSpPr>
        <p:spPr>
          <a:xfrm>
            <a:off x="9899641" y="6462763"/>
            <a:ext cx="2120722"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cap="none" normalizeH="0" baseline="0" noProof="0">
                <a:ln>
                  <a:noFill/>
                </a:ln>
                <a:uLnTx/>
                <a:uFillTx/>
                <a:latin typeface="Arial" panose="020B0604020202020204" pitchFamily="34" charset="0"/>
                <a:ea typeface="+mn-ea"/>
                <a:cs typeface="Arial" panose="020B0604020202020204" pitchFamily="34" charset="0"/>
              </a:rPr>
              <a:t>Photo: Colourbox</a:t>
            </a:r>
          </a:p>
        </p:txBody>
      </p:sp>
      <p:graphicFrame>
        <p:nvGraphicFramePr>
          <p:cNvPr id="13" name="Diagram 12">
            <a:extLst>
              <a:ext uri="{FF2B5EF4-FFF2-40B4-BE49-F238E27FC236}">
                <a16:creationId xmlns:a16="http://schemas.microsoft.com/office/drawing/2014/main" id="{2A6E5D02-B7A7-4F1C-ACEE-845E7C8E051E}"/>
              </a:ext>
            </a:extLst>
          </p:cNvPr>
          <p:cNvGraphicFramePr>
            <a:graphicFrameLocks/>
          </p:cNvGraphicFramePr>
          <p:nvPr>
            <p:extLst>
              <p:ext uri="{D42A27DB-BD31-4B8C-83A1-F6EECF244321}">
                <p14:modId xmlns:p14="http://schemas.microsoft.com/office/powerpoint/2010/main" val="2448350869"/>
              </p:ext>
            </p:extLst>
          </p:nvPr>
        </p:nvGraphicFramePr>
        <p:xfrm>
          <a:off x="609601" y="2377225"/>
          <a:ext cx="5394764" cy="39983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8059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B83DDFE-649E-ECBB-7C9F-05AE95AC5572}"/>
              </a:ext>
            </a:extLst>
          </p:cNvPr>
          <p:cNvSpPr>
            <a:spLocks noGrp="1"/>
          </p:cNvSpPr>
          <p:nvPr>
            <p:ph type="title"/>
          </p:nvPr>
        </p:nvSpPr>
        <p:spPr/>
        <p:txBody>
          <a:bodyPr>
            <a:normAutofit/>
          </a:bodyPr>
          <a:lstStyle/>
          <a:p>
            <a:r>
              <a:rPr lang="en-GB" sz="3200">
                <a:latin typeface="Arial" panose="020B0604020202020204" pitchFamily="34" charset="0"/>
                <a:cs typeface="Arial" panose="020B0604020202020204" pitchFamily="34" charset="0"/>
              </a:rPr>
              <a:t>When the number of </a:t>
            </a:r>
            <a:r>
              <a:rPr lang="en-GB" sz="3200">
                <a:solidFill>
                  <a:srgbClr val="C00000"/>
                </a:solidFill>
                <a:latin typeface="Arial" panose="020B0604020202020204" pitchFamily="34" charset="0"/>
                <a:cs typeface="Arial" panose="020B0604020202020204" pitchFamily="34" charset="0"/>
              </a:rPr>
              <a:t>old</a:t>
            </a:r>
            <a:r>
              <a:rPr lang="en-GB" sz="3200">
                <a:latin typeface="Arial" panose="020B0604020202020204" pitchFamily="34" charset="0"/>
                <a:cs typeface="Arial" panose="020B0604020202020204" pitchFamily="34" charset="0"/>
              </a:rPr>
              <a:t> people will surpass number of </a:t>
            </a:r>
            <a:r>
              <a:rPr lang="en-GB" sz="3200">
                <a:solidFill>
                  <a:srgbClr val="0C5472"/>
                </a:solidFill>
                <a:latin typeface="Arial" panose="020B0604020202020204" pitchFamily="34" charset="0"/>
                <a:cs typeface="Arial" panose="020B0604020202020204" pitchFamily="34" charset="0"/>
              </a:rPr>
              <a:t>young</a:t>
            </a:r>
            <a:r>
              <a:rPr lang="en-GB" sz="3200">
                <a:latin typeface="Arial" panose="020B0604020202020204" pitchFamily="34" charset="0"/>
                <a:cs typeface="Arial" panose="020B0604020202020204" pitchFamily="34" charset="0"/>
              </a:rPr>
              <a:t> people in each county...</a:t>
            </a:r>
          </a:p>
        </p:txBody>
      </p:sp>
      <p:graphicFrame>
        <p:nvGraphicFramePr>
          <p:cNvPr id="3" name="Tabell 3">
            <a:extLst>
              <a:ext uri="{FF2B5EF4-FFF2-40B4-BE49-F238E27FC236}">
                <a16:creationId xmlns:a16="http://schemas.microsoft.com/office/drawing/2014/main" id="{E1640A42-0E56-52ED-FE3A-AE4A6A8B8FFD}"/>
              </a:ext>
            </a:extLst>
          </p:cNvPr>
          <p:cNvGraphicFramePr>
            <a:graphicFrameLocks noGrp="1"/>
          </p:cNvGraphicFramePr>
          <p:nvPr>
            <p:extLst>
              <p:ext uri="{D42A27DB-BD31-4B8C-83A1-F6EECF244321}">
                <p14:modId xmlns:p14="http://schemas.microsoft.com/office/powerpoint/2010/main" val="3297345066"/>
              </p:ext>
            </p:extLst>
          </p:nvPr>
        </p:nvGraphicFramePr>
        <p:xfrm>
          <a:off x="5732443" y="1554480"/>
          <a:ext cx="5174256" cy="4697970"/>
        </p:xfrm>
        <a:graphic>
          <a:graphicData uri="http://schemas.openxmlformats.org/drawingml/2006/table">
            <a:tbl>
              <a:tblPr firstRow="1" bandRow="1">
                <a:tableStyleId>{9D7B26C5-4107-4FEC-AEDC-1716B250A1EF}</a:tableStyleId>
              </a:tblPr>
              <a:tblGrid>
                <a:gridCol w="2587128">
                  <a:extLst>
                    <a:ext uri="{9D8B030D-6E8A-4147-A177-3AD203B41FA5}">
                      <a16:colId xmlns:a16="http://schemas.microsoft.com/office/drawing/2014/main" val="2099795972"/>
                    </a:ext>
                  </a:extLst>
                </a:gridCol>
                <a:gridCol w="2587128">
                  <a:extLst>
                    <a:ext uri="{9D8B030D-6E8A-4147-A177-3AD203B41FA5}">
                      <a16:colId xmlns:a16="http://schemas.microsoft.com/office/drawing/2014/main" val="2401660984"/>
                    </a:ext>
                  </a:extLst>
                </a:gridCol>
              </a:tblGrid>
              <a:tr h="493435">
                <a:tc>
                  <a:txBody>
                    <a:bodyPr/>
                    <a:lstStyle/>
                    <a:p>
                      <a:r>
                        <a:rPr lang="en-GB" sz="2400">
                          <a:latin typeface="Arial" panose="020B0604020202020204" pitchFamily="34" charset="0"/>
                          <a:cs typeface="Arial" panose="020B0604020202020204" pitchFamily="34" charset="0"/>
                        </a:rPr>
                        <a:t>Year</a:t>
                      </a:r>
                    </a:p>
                  </a:txBody>
                  <a:tcPr/>
                </a:tc>
                <a:tc>
                  <a:txBody>
                    <a:bodyPr/>
                    <a:lstStyle/>
                    <a:p>
                      <a:r>
                        <a:rPr lang="en-GB" sz="2400">
                          <a:latin typeface="Arial" panose="020B0604020202020204" pitchFamily="34" charset="0"/>
                          <a:cs typeface="Arial" panose="020B0604020202020204" pitchFamily="34" charset="0"/>
                        </a:rPr>
                        <a:t>County</a:t>
                      </a:r>
                    </a:p>
                  </a:txBody>
                  <a:tcPr/>
                </a:tc>
                <a:extLst>
                  <a:ext uri="{0D108BD9-81ED-4DB2-BD59-A6C34878D82A}">
                    <a16:rowId xmlns:a16="http://schemas.microsoft.com/office/drawing/2014/main" val="3694739745"/>
                  </a:ext>
                </a:extLst>
              </a:tr>
              <a:tr h="493435">
                <a:tc>
                  <a:txBody>
                    <a:bodyPr/>
                    <a:lstStyle/>
                    <a:p>
                      <a:r>
                        <a:rPr lang="en-GB" sz="1600">
                          <a:latin typeface="Arial" panose="020B0604020202020204" pitchFamily="34" charset="0"/>
                          <a:cs typeface="Arial" panose="020B0604020202020204" pitchFamily="34" charset="0"/>
                        </a:rPr>
                        <a:t>2019</a:t>
                      </a:r>
                    </a:p>
                  </a:txBody>
                  <a:tcPr/>
                </a:tc>
                <a:tc>
                  <a:txBody>
                    <a:bodyPr/>
                    <a:lstStyle/>
                    <a:p>
                      <a:r>
                        <a:rPr lang="en-GB" sz="1600">
                          <a:latin typeface="Arial" panose="020B0604020202020204" pitchFamily="34" charset="0"/>
                          <a:cs typeface="Arial" panose="020B0604020202020204" pitchFamily="34" charset="0"/>
                        </a:rPr>
                        <a:t>Innlandet</a:t>
                      </a:r>
                    </a:p>
                  </a:txBody>
                  <a:tcPr/>
                </a:tc>
                <a:extLst>
                  <a:ext uri="{0D108BD9-81ED-4DB2-BD59-A6C34878D82A}">
                    <a16:rowId xmlns:a16="http://schemas.microsoft.com/office/drawing/2014/main" val="606737138"/>
                  </a:ext>
                </a:extLst>
              </a:tr>
              <a:tr h="493435">
                <a:tc>
                  <a:txBody>
                    <a:bodyPr/>
                    <a:lstStyle/>
                    <a:p>
                      <a:r>
                        <a:rPr lang="en-GB" sz="1600">
                          <a:latin typeface="Arial" panose="020B0604020202020204" pitchFamily="34" charset="0"/>
                          <a:cs typeface="Arial" panose="020B0604020202020204" pitchFamily="34" charset="0"/>
                        </a:rPr>
                        <a:t>2022</a:t>
                      </a:r>
                    </a:p>
                  </a:txBody>
                  <a:tcPr/>
                </a:tc>
                <a:tc>
                  <a:txBody>
                    <a:bodyPr/>
                    <a:lstStyle/>
                    <a:p>
                      <a:r>
                        <a:rPr lang="en-GB" sz="1600">
                          <a:latin typeface="Arial" panose="020B0604020202020204" pitchFamily="34" charset="0"/>
                          <a:cs typeface="Arial" panose="020B0604020202020204" pitchFamily="34" charset="0"/>
                        </a:rPr>
                        <a:t>Nordland</a:t>
                      </a:r>
                    </a:p>
                  </a:txBody>
                  <a:tcPr/>
                </a:tc>
                <a:extLst>
                  <a:ext uri="{0D108BD9-81ED-4DB2-BD59-A6C34878D82A}">
                    <a16:rowId xmlns:a16="http://schemas.microsoft.com/office/drawing/2014/main" val="4163639411"/>
                  </a:ext>
                </a:extLst>
              </a:tr>
              <a:tr h="493435">
                <a:tc>
                  <a:txBody>
                    <a:bodyPr/>
                    <a:lstStyle/>
                    <a:p>
                      <a:r>
                        <a:rPr lang="en-GB" sz="1600">
                          <a:latin typeface="Arial" panose="020B0604020202020204" pitchFamily="34" charset="0"/>
                          <a:cs typeface="Arial" panose="020B0604020202020204" pitchFamily="34" charset="0"/>
                        </a:rPr>
                        <a:t>2024</a:t>
                      </a:r>
                    </a:p>
                  </a:txBody>
                  <a:tcPr/>
                </a:tc>
                <a:tc>
                  <a:txBody>
                    <a:bodyPr/>
                    <a:lstStyle/>
                    <a:p>
                      <a:r>
                        <a:rPr lang="en-GB" sz="1600">
                          <a:latin typeface="Arial" panose="020B0604020202020204" pitchFamily="34" charset="0"/>
                          <a:cs typeface="Arial" panose="020B0604020202020204" pitchFamily="34" charset="0"/>
                        </a:rPr>
                        <a:t>Vestfold and Telemark</a:t>
                      </a:r>
                    </a:p>
                  </a:txBody>
                  <a:tcPr/>
                </a:tc>
                <a:extLst>
                  <a:ext uri="{0D108BD9-81ED-4DB2-BD59-A6C34878D82A}">
                    <a16:rowId xmlns:a16="http://schemas.microsoft.com/office/drawing/2014/main" val="3602955093"/>
                  </a:ext>
                </a:extLst>
              </a:tr>
              <a:tr h="551452">
                <a:tc>
                  <a:txBody>
                    <a:bodyPr/>
                    <a:lstStyle/>
                    <a:p>
                      <a:r>
                        <a:rPr lang="en-GB" sz="1600">
                          <a:latin typeface="Arial" panose="020B0604020202020204" pitchFamily="34" charset="0"/>
                          <a:cs typeface="Arial" panose="020B0604020202020204" pitchFamily="34" charset="0"/>
                        </a:rPr>
                        <a:t>2026</a:t>
                      </a:r>
                    </a:p>
                  </a:txBody>
                  <a:tcPr/>
                </a:tc>
                <a:tc>
                  <a:txBody>
                    <a:bodyPr/>
                    <a:lstStyle/>
                    <a:p>
                      <a:r>
                        <a:rPr lang="en-GB" sz="1600">
                          <a:latin typeface="Arial" panose="020B0604020202020204" pitchFamily="34" charset="0"/>
                          <a:cs typeface="Arial" panose="020B0604020202020204" pitchFamily="34" charset="0"/>
                        </a:rPr>
                        <a:t>Møre og Romsdal</a:t>
                      </a:r>
                    </a:p>
                    <a:p>
                      <a:r>
                        <a:rPr lang="en-GB" sz="1600">
                          <a:latin typeface="Arial" panose="020B0604020202020204" pitchFamily="34" charset="0"/>
                          <a:cs typeface="Arial" panose="020B0604020202020204" pitchFamily="34" charset="0"/>
                        </a:rPr>
                        <a:t>Troms and Finnmark</a:t>
                      </a:r>
                    </a:p>
                  </a:txBody>
                  <a:tcPr/>
                </a:tc>
                <a:extLst>
                  <a:ext uri="{0D108BD9-81ED-4DB2-BD59-A6C34878D82A}">
                    <a16:rowId xmlns:a16="http://schemas.microsoft.com/office/drawing/2014/main" val="1007260867"/>
                  </a:ext>
                </a:extLst>
              </a:tr>
              <a:tr h="551452">
                <a:tc>
                  <a:txBody>
                    <a:bodyPr/>
                    <a:lstStyle/>
                    <a:p>
                      <a:r>
                        <a:rPr lang="en-GB" sz="1600">
                          <a:latin typeface="Arial" panose="020B0604020202020204" pitchFamily="34" charset="0"/>
                          <a:cs typeface="Arial" panose="020B0604020202020204" pitchFamily="34" charset="0"/>
                        </a:rPr>
                        <a:t>2031</a:t>
                      </a:r>
                    </a:p>
                  </a:txBody>
                  <a:tcPr/>
                </a:tc>
                <a:tc>
                  <a:txBody>
                    <a:bodyPr/>
                    <a:lstStyle/>
                    <a:p>
                      <a:r>
                        <a:rPr lang="en-GB" sz="1600">
                          <a:latin typeface="Arial" panose="020B0604020202020204" pitchFamily="34" charset="0"/>
                          <a:cs typeface="Arial" panose="020B0604020202020204" pitchFamily="34" charset="0"/>
                        </a:rPr>
                        <a:t>Agder</a:t>
                      </a:r>
                      <a:br>
                        <a:rPr lang="en-GB" sz="1600">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Trøndelag</a:t>
                      </a:r>
                    </a:p>
                  </a:txBody>
                  <a:tcPr/>
                </a:tc>
                <a:extLst>
                  <a:ext uri="{0D108BD9-81ED-4DB2-BD59-A6C34878D82A}">
                    <a16:rowId xmlns:a16="http://schemas.microsoft.com/office/drawing/2014/main" val="4268284434"/>
                  </a:ext>
                </a:extLst>
              </a:tr>
              <a:tr h="551452">
                <a:tc>
                  <a:txBody>
                    <a:bodyPr/>
                    <a:lstStyle/>
                    <a:p>
                      <a:r>
                        <a:rPr lang="en-GB" sz="1600">
                          <a:latin typeface="Arial" panose="020B0604020202020204" pitchFamily="34" charset="0"/>
                          <a:cs typeface="Arial" panose="020B0604020202020204" pitchFamily="34" charset="0"/>
                        </a:rPr>
                        <a:t>2032</a:t>
                      </a:r>
                    </a:p>
                  </a:txBody>
                  <a:tcPr/>
                </a:tc>
                <a:tc>
                  <a:txBody>
                    <a:bodyPr/>
                    <a:lstStyle/>
                    <a:p>
                      <a:r>
                        <a:rPr lang="en-GB" sz="1600">
                          <a:latin typeface="Arial" panose="020B0604020202020204" pitchFamily="34" charset="0"/>
                          <a:cs typeface="Arial" panose="020B0604020202020204" pitchFamily="34" charset="0"/>
                        </a:rPr>
                        <a:t>Vestland</a:t>
                      </a:r>
                      <a:br>
                        <a:rPr lang="en-GB" sz="1600">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Viken</a:t>
                      </a:r>
                    </a:p>
                  </a:txBody>
                  <a:tcPr/>
                </a:tc>
                <a:extLst>
                  <a:ext uri="{0D108BD9-81ED-4DB2-BD59-A6C34878D82A}">
                    <a16:rowId xmlns:a16="http://schemas.microsoft.com/office/drawing/2014/main" val="2566098012"/>
                  </a:ext>
                </a:extLst>
              </a:tr>
              <a:tr h="493435">
                <a:tc>
                  <a:txBody>
                    <a:bodyPr/>
                    <a:lstStyle/>
                    <a:p>
                      <a:r>
                        <a:rPr lang="en-GB" sz="1600">
                          <a:latin typeface="Arial" panose="020B0604020202020204" pitchFamily="34" charset="0"/>
                          <a:cs typeface="Arial" panose="020B0604020202020204" pitchFamily="34" charset="0"/>
                        </a:rPr>
                        <a:t>2037</a:t>
                      </a:r>
                    </a:p>
                  </a:txBody>
                  <a:tcPr/>
                </a:tc>
                <a:tc>
                  <a:txBody>
                    <a:bodyPr/>
                    <a:lstStyle/>
                    <a:p>
                      <a:r>
                        <a:rPr lang="en-GB" sz="1600">
                          <a:latin typeface="Arial" panose="020B0604020202020204" pitchFamily="34" charset="0"/>
                          <a:cs typeface="Arial" panose="020B0604020202020204" pitchFamily="34" charset="0"/>
                        </a:rPr>
                        <a:t>Rogaland</a:t>
                      </a:r>
                    </a:p>
                  </a:txBody>
                  <a:tcPr/>
                </a:tc>
                <a:extLst>
                  <a:ext uri="{0D108BD9-81ED-4DB2-BD59-A6C34878D82A}">
                    <a16:rowId xmlns:a16="http://schemas.microsoft.com/office/drawing/2014/main" val="2399851887"/>
                  </a:ext>
                </a:extLst>
              </a:tr>
              <a:tr h="493435">
                <a:tc>
                  <a:txBody>
                    <a:bodyPr/>
                    <a:lstStyle/>
                    <a:p>
                      <a:r>
                        <a:rPr lang="en-GB" sz="1600">
                          <a:latin typeface="Arial" panose="020B0604020202020204" pitchFamily="34" charset="0"/>
                          <a:cs typeface="Arial" panose="020B0604020202020204" pitchFamily="34" charset="0"/>
                        </a:rPr>
                        <a:t>2046 </a:t>
                      </a:r>
                    </a:p>
                  </a:txBody>
                  <a:tcPr/>
                </a:tc>
                <a:tc>
                  <a:txBody>
                    <a:bodyPr/>
                    <a:lstStyle/>
                    <a:p>
                      <a:r>
                        <a:rPr lang="en-GB" sz="1600">
                          <a:latin typeface="Arial" panose="020B0604020202020204" pitchFamily="34" charset="0"/>
                          <a:cs typeface="Arial" panose="020B0604020202020204" pitchFamily="34" charset="0"/>
                        </a:rPr>
                        <a:t>Oslo</a:t>
                      </a:r>
                    </a:p>
                  </a:txBody>
                  <a:tcPr/>
                </a:tc>
                <a:extLst>
                  <a:ext uri="{0D108BD9-81ED-4DB2-BD59-A6C34878D82A}">
                    <a16:rowId xmlns:a16="http://schemas.microsoft.com/office/drawing/2014/main" val="249548133"/>
                  </a:ext>
                </a:extLst>
              </a:tr>
            </a:tbl>
          </a:graphicData>
        </a:graphic>
      </p:graphicFrame>
      <p:sp>
        <p:nvSpPr>
          <p:cNvPr id="4" name="TekstSylinder 3">
            <a:extLst>
              <a:ext uri="{FF2B5EF4-FFF2-40B4-BE49-F238E27FC236}">
                <a16:creationId xmlns:a16="http://schemas.microsoft.com/office/drawing/2014/main" id="{31B28EF2-27DF-FD6E-A56E-C79FFA7A0237}"/>
              </a:ext>
            </a:extLst>
          </p:cNvPr>
          <p:cNvSpPr txBox="1"/>
          <p:nvPr/>
        </p:nvSpPr>
        <p:spPr>
          <a:xfrm>
            <a:off x="838200" y="1714667"/>
            <a:ext cx="1596530" cy="600164"/>
          </a:xfrm>
          <a:prstGeom prst="rect">
            <a:avLst/>
          </a:prstGeom>
          <a:noFill/>
        </p:spPr>
        <p:txBody>
          <a:bodyPr wrap="square" rtlCol="0">
            <a:spAutoFit/>
          </a:bodyPr>
          <a:lstStyle/>
          <a:p>
            <a:r>
              <a:rPr lang="en-GB" sz="1100">
                <a:latin typeface="Arial" panose="020B0604020202020204" pitchFamily="34" charset="0"/>
                <a:cs typeface="Arial" panose="020B0604020202020204" pitchFamily="34" charset="0"/>
              </a:rPr>
              <a:t>Old: 65+</a:t>
            </a:r>
            <a:br>
              <a:rPr lang="en-GB" sz="1100">
                <a:latin typeface="Arial" panose="020B0604020202020204" pitchFamily="34" charset="0"/>
                <a:cs typeface="Arial" panose="020B0604020202020204" pitchFamily="34" charset="0"/>
              </a:rPr>
            </a:br>
            <a:r>
              <a:rPr lang="en-GB" sz="1100">
                <a:latin typeface="Arial" panose="020B0604020202020204" pitchFamily="34" charset="0"/>
                <a:cs typeface="Arial" panose="020B0604020202020204" pitchFamily="34" charset="0"/>
              </a:rPr>
              <a:t>Young: 0-19 years old</a:t>
            </a:r>
          </a:p>
          <a:p>
            <a:r>
              <a:rPr lang="en-GB" sz="1100">
                <a:latin typeface="Arial" panose="020B0604020202020204" pitchFamily="34" charset="0"/>
                <a:cs typeface="Arial" panose="020B0604020202020204" pitchFamily="34" charset="0"/>
              </a:rPr>
              <a:t>Source: Statistics Norway</a:t>
            </a:r>
          </a:p>
        </p:txBody>
      </p:sp>
      <p:pic>
        <p:nvPicPr>
          <p:cNvPr id="16" name="Bilde 15" descr="Et bilde som inneholder silhuett, natthimmel&#10;&#10;Automatisk generert beskrivelse">
            <a:extLst>
              <a:ext uri="{FF2B5EF4-FFF2-40B4-BE49-F238E27FC236}">
                <a16:creationId xmlns:a16="http://schemas.microsoft.com/office/drawing/2014/main" id="{9DFE4010-C24A-3B37-86EF-93B4CCF458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78381">
            <a:off x="1281005" y="1532197"/>
            <a:ext cx="3843115" cy="4780552"/>
          </a:xfrm>
          <a:prstGeom prst="rect">
            <a:avLst/>
          </a:prstGeom>
        </p:spPr>
      </p:pic>
    </p:spTree>
    <p:extLst>
      <p:ext uri="{BB962C8B-B14F-4D97-AF65-F5344CB8AC3E}">
        <p14:creationId xmlns:p14="http://schemas.microsoft.com/office/powerpoint/2010/main" val="2726177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sp>
        <p:nvSpPr>
          <p:cNvPr id="12" name="TekstSylinder 7">
            <a:extLst>
              <a:ext uri="{FF2B5EF4-FFF2-40B4-BE49-F238E27FC236}">
                <a16:creationId xmlns:a16="http://schemas.microsoft.com/office/drawing/2014/main" id="{85572DB7-CF91-4128-BE6E-E2866A5F031D}"/>
              </a:ext>
            </a:extLst>
          </p:cNvPr>
          <p:cNvSpPr txBox="1"/>
          <p:nvPr/>
        </p:nvSpPr>
        <p:spPr>
          <a:xfrm>
            <a:off x="9519885" y="6591574"/>
            <a:ext cx="2537360" cy="215444"/>
          </a:xfrm>
          <a:prstGeom prst="rect">
            <a:avLst/>
          </a:prstGeom>
          <a:noFill/>
        </p:spPr>
        <p:txBody>
          <a:bodyPr wrap="square" rtlCol="0">
            <a:spAutoFit/>
          </a:bodyPr>
          <a:lstStyle/>
          <a:p>
            <a:pPr algn="r"/>
            <a:r>
              <a:rPr lang="en-GB" sz="800" b="1">
                <a:solidFill>
                  <a:srgbClr val="3E3832"/>
                </a:solidFill>
                <a:latin typeface="Arial" panose="020B0604020202020204" pitchFamily="34" charset="0"/>
                <a:cs typeface="Arial" panose="020B0604020202020204" pitchFamily="34" charset="0"/>
              </a:rPr>
              <a:t>Source:</a:t>
            </a:r>
            <a:r>
              <a:rPr lang="en-GB" sz="800">
                <a:solidFill>
                  <a:srgbClr val="3E3832"/>
                </a:solidFill>
                <a:latin typeface="Arial" panose="020B0604020202020204" pitchFamily="34" charset="0"/>
                <a:cs typeface="Arial" panose="020B0604020202020204" pitchFamily="34" charset="0"/>
              </a:rPr>
              <a:t> Statistics Norway population projection, July 2022</a:t>
            </a:r>
          </a:p>
        </p:txBody>
      </p:sp>
      <p:pic>
        <p:nvPicPr>
          <p:cNvPr id="6" name="Plassholder for bilde 5">
            <a:extLst>
              <a:ext uri="{FF2B5EF4-FFF2-40B4-BE49-F238E27FC236}">
                <a16:creationId xmlns:a16="http://schemas.microsoft.com/office/drawing/2014/main" id="{9D4E138F-A18D-4A31-A2B9-6A2EB61FF8AF}"/>
              </a:ext>
            </a:extLst>
          </p:cNvPr>
          <p:cNvPicPr>
            <a:picLocks noGrp="1" noChangeAspect="1"/>
          </p:cNvPicPr>
          <p:nvPr>
            <p:ph type="pic" sz="quarter" idx="18"/>
          </p:nvPr>
        </p:nvPicPr>
        <p:blipFill rotWithShape="1">
          <a:blip r:embed="rId3" cstate="email">
            <a:extLst>
              <a:ext uri="{28A0092B-C50C-407E-A947-70E740481C1C}">
                <a14:useLocalDpi xmlns:a14="http://schemas.microsoft.com/office/drawing/2010/main"/>
              </a:ext>
            </a:extLst>
          </a:blip>
          <a:srcRect/>
          <a:stretch/>
        </p:blipFill>
        <p:spPr>
          <a:xfrm>
            <a:off x="0" y="0"/>
            <a:ext cx="5304766" cy="6857999"/>
          </a:xfrm>
          <a:noFill/>
        </p:spPr>
      </p:pic>
      <p:sp>
        <p:nvSpPr>
          <p:cNvPr id="14" name="Title 1">
            <a:extLst>
              <a:ext uri="{FF2B5EF4-FFF2-40B4-BE49-F238E27FC236}">
                <a16:creationId xmlns:a16="http://schemas.microsoft.com/office/drawing/2014/main" id="{751AA060-3B1D-4102-9E3B-BFF75CD4A862}"/>
              </a:ext>
            </a:extLst>
          </p:cNvPr>
          <p:cNvSpPr>
            <a:spLocks noGrp="1"/>
          </p:cNvSpPr>
          <p:nvPr>
            <p:ph type="title"/>
          </p:nvPr>
        </p:nvSpPr>
        <p:spPr>
          <a:xfrm>
            <a:off x="5304766" y="294291"/>
            <a:ext cx="6642143" cy="1072080"/>
          </a:xfrm>
        </p:spPr>
        <p:txBody>
          <a:bodyPr>
            <a:normAutofit fontScale="90000"/>
          </a:bodyPr>
          <a:lstStyle/>
          <a:p>
            <a:r>
              <a:rPr lang="en-GB"/>
              <a:t>L</a:t>
            </a:r>
            <a:r>
              <a:rPr lang="en-GB" noProof="0" err="1"/>
              <a:t>ower</a:t>
            </a:r>
            <a:r>
              <a:rPr lang="en-GB" noProof="0"/>
              <a:t> net immigration</a:t>
            </a:r>
            <a:br>
              <a:rPr lang="en-GB" noProof="0"/>
            </a:br>
            <a:r>
              <a:rPr lang="en-GB" sz="2000"/>
              <a:t>Climate change, war/conflict and labour shortages</a:t>
            </a:r>
            <a:r>
              <a:rPr lang="en-GB" sz="2000" noProof="0"/>
              <a:t> mean increased uncertainty</a:t>
            </a:r>
          </a:p>
        </p:txBody>
      </p:sp>
      <p:graphicFrame>
        <p:nvGraphicFramePr>
          <p:cNvPr id="4" name="Diagram 3">
            <a:extLst>
              <a:ext uri="{FF2B5EF4-FFF2-40B4-BE49-F238E27FC236}">
                <a16:creationId xmlns:a16="http://schemas.microsoft.com/office/drawing/2014/main" id="{44507774-0D50-2648-43C5-DC924959D6B1}"/>
              </a:ext>
            </a:extLst>
          </p:cNvPr>
          <p:cNvGraphicFramePr>
            <a:graphicFrameLocks/>
          </p:cNvGraphicFramePr>
          <p:nvPr>
            <p:extLst>
              <p:ext uri="{D42A27DB-BD31-4B8C-83A1-F6EECF244321}">
                <p14:modId xmlns:p14="http://schemas.microsoft.com/office/powerpoint/2010/main" val="2884278937"/>
              </p:ext>
            </p:extLst>
          </p:nvPr>
        </p:nvGraphicFramePr>
        <p:xfrm>
          <a:off x="5186449" y="1660662"/>
          <a:ext cx="6642143" cy="44261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14660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0C8900CB-B5C8-EF3F-D3ED-E7E416FEAA9E}"/>
              </a:ext>
            </a:extLst>
          </p:cNvPr>
          <p:cNvSpPr>
            <a:spLocks noGrp="1"/>
          </p:cNvSpPr>
          <p:nvPr>
            <p:ph idx="1"/>
          </p:nvPr>
        </p:nvSpPr>
        <p:spPr>
          <a:xfrm>
            <a:off x="838200" y="1825625"/>
            <a:ext cx="5469835" cy="4351338"/>
          </a:xfrm>
        </p:spPr>
        <p:txBody>
          <a:bodyPr>
            <a:normAutofit lnSpcReduction="10000"/>
          </a:bodyPr>
          <a:lstStyle/>
          <a:p>
            <a:r>
              <a:rPr lang="en-GB"/>
              <a:t>How will your unit be affected by demographic changes?</a:t>
            </a:r>
          </a:p>
          <a:p>
            <a:endParaRPr lang="nb-NO">
              <a:effectLst/>
            </a:endParaRPr>
          </a:p>
          <a:p>
            <a:r>
              <a:rPr lang="en-GB"/>
              <a:t>How may increased immigration affect NAV?</a:t>
            </a:r>
          </a:p>
          <a:p>
            <a:endParaRPr lang="nb-NO">
              <a:effectLst/>
            </a:endParaRPr>
          </a:p>
          <a:p>
            <a:r>
              <a:rPr lang="en-GB"/>
              <a:t>What may a larger discrepancy between expenditures and revenues in the National Budget entail for NAV?</a:t>
            </a:r>
          </a:p>
          <a:p>
            <a:endParaRPr lang="nb-NO"/>
          </a:p>
        </p:txBody>
      </p:sp>
      <p:pic>
        <p:nvPicPr>
          <p:cNvPr id="1026" name="Picture 2" descr="GettyImages-639198068">
            <a:extLst>
              <a:ext uri="{FF2B5EF4-FFF2-40B4-BE49-F238E27FC236}">
                <a16:creationId xmlns:a16="http://schemas.microsoft.com/office/drawing/2014/main" id="{CC8723A9-A865-4D09-C6A5-0BD14043B30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
          <a:stretch/>
        </p:blipFill>
        <p:spPr bwMode="auto">
          <a:xfrm>
            <a:off x="6160021" y="10"/>
            <a:ext cx="6031979" cy="685799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rgbClr val="FFFFFF"/>
          </a:solidFill>
          <a:ln>
            <a:noFill/>
          </a:ln>
          <a:effectLst/>
        </p:spPr>
      </p:pic>
      <p:sp>
        <p:nvSpPr>
          <p:cNvPr id="5" name="Tittel 4">
            <a:extLst>
              <a:ext uri="{FF2B5EF4-FFF2-40B4-BE49-F238E27FC236}">
                <a16:creationId xmlns:a16="http://schemas.microsoft.com/office/drawing/2014/main" id="{0A691F6B-1D74-FB62-F6BA-67CD0EF0AA58}"/>
              </a:ext>
            </a:extLst>
          </p:cNvPr>
          <p:cNvSpPr>
            <a:spLocks noGrp="1"/>
          </p:cNvSpPr>
          <p:nvPr>
            <p:ph type="title"/>
          </p:nvPr>
        </p:nvSpPr>
        <p:spPr>
          <a:xfrm>
            <a:off x="838200" y="482400"/>
            <a:ext cx="7362371" cy="1072080"/>
          </a:xfrm>
        </p:spPr>
        <p:txBody>
          <a:bodyPr anchor="ctr">
            <a:normAutofit/>
          </a:bodyPr>
          <a:lstStyle/>
          <a:p>
            <a:r>
              <a:rPr lang="en-GB"/>
              <a:t>Questions for reflection</a:t>
            </a:r>
          </a:p>
        </p:txBody>
      </p:sp>
    </p:spTree>
    <p:extLst>
      <p:ext uri="{BB962C8B-B14F-4D97-AF65-F5344CB8AC3E}">
        <p14:creationId xmlns:p14="http://schemas.microsoft.com/office/powerpoint/2010/main" val="3054864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89D6516C-B03E-9CDB-0ED2-2111A7827AB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35296" y="0"/>
            <a:ext cx="12458117" cy="7007691"/>
          </a:xfrm>
          <a:prstGeom prst="rect">
            <a:avLst/>
          </a:prstGeom>
        </p:spPr>
      </p:pic>
      <p:sp>
        <p:nvSpPr>
          <p:cNvPr id="7" name="TekstSylinder 6">
            <a:extLst>
              <a:ext uri="{FF2B5EF4-FFF2-40B4-BE49-F238E27FC236}">
                <a16:creationId xmlns:a16="http://schemas.microsoft.com/office/drawing/2014/main" id="{B25550BD-3235-401F-9C26-669AF2F7D575}"/>
              </a:ext>
            </a:extLst>
          </p:cNvPr>
          <p:cNvSpPr txBox="1"/>
          <p:nvPr/>
        </p:nvSpPr>
        <p:spPr>
          <a:xfrm rot="16200000">
            <a:off x="-1111931" y="5462520"/>
            <a:ext cx="2529348" cy="261610"/>
          </a:xfrm>
          <a:prstGeom prst="rect">
            <a:avLst/>
          </a:prstGeom>
          <a:no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Photo: Colourbox</a:t>
            </a:r>
          </a:p>
        </p:txBody>
      </p:sp>
      <p:sp>
        <p:nvSpPr>
          <p:cNvPr id="2" name="Ellipse 1">
            <a:extLst>
              <a:ext uri="{FF2B5EF4-FFF2-40B4-BE49-F238E27FC236}">
                <a16:creationId xmlns:a16="http://schemas.microsoft.com/office/drawing/2014/main" id="{3A0D7993-F149-87CD-BB20-078C0D6E3520}"/>
              </a:ext>
            </a:extLst>
          </p:cNvPr>
          <p:cNvSpPr/>
          <p:nvPr/>
        </p:nvSpPr>
        <p:spPr>
          <a:xfrm>
            <a:off x="1251857" y="642257"/>
            <a:ext cx="3533502" cy="3472543"/>
          </a:xfrm>
          <a:prstGeom prst="ellipse">
            <a:avLst/>
          </a:prstGeom>
          <a:solidFill>
            <a:srgbClr val="194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kstSylinder 2">
            <a:extLst>
              <a:ext uri="{FF2B5EF4-FFF2-40B4-BE49-F238E27FC236}">
                <a16:creationId xmlns:a16="http://schemas.microsoft.com/office/drawing/2014/main" id="{D8497EF9-4ADB-9096-D01E-5AAC23F2AEA7}"/>
              </a:ext>
            </a:extLst>
          </p:cNvPr>
          <p:cNvSpPr txBox="1"/>
          <p:nvPr/>
        </p:nvSpPr>
        <p:spPr>
          <a:xfrm>
            <a:off x="1230085" y="1756409"/>
            <a:ext cx="364186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cap="none" normalizeH="0" baseline="0" noProof="0">
                <a:ln>
                  <a:noFill/>
                </a:ln>
                <a:solidFill>
                  <a:schemeClr val="bg1"/>
                </a:solidFill>
                <a:uLnTx/>
                <a:uFillTx/>
                <a:latin typeface="Arial" panose="020B0604020202020204" pitchFamily="34" charset="0"/>
                <a:ea typeface="+mn-ea"/>
                <a:cs typeface="Arial" panose="020B0604020202020204" pitchFamily="34" charset="0"/>
              </a:rPr>
              <a:t>User expectations</a:t>
            </a:r>
          </a:p>
        </p:txBody>
      </p:sp>
    </p:spTree>
    <p:extLst>
      <p:ext uri="{BB962C8B-B14F-4D97-AF65-F5344CB8AC3E}">
        <p14:creationId xmlns:p14="http://schemas.microsoft.com/office/powerpoint/2010/main" val="613675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CA41043B-69CC-EB54-547D-1C34FA1912B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9839234" y="2007007"/>
            <a:ext cx="1464990" cy="1492055"/>
          </a:xfrm>
          <a:prstGeom prst="ellipse">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5C99855D-6C19-6A10-9703-95E72B2127E3}"/>
              </a:ext>
            </a:extLst>
          </p:cNvPr>
          <p:cNvSpPr>
            <a:spLocks noGrp="1"/>
          </p:cNvSpPr>
          <p:nvPr>
            <p:ph type="title"/>
          </p:nvPr>
        </p:nvSpPr>
        <p:spPr/>
        <p:txBody>
          <a:bodyPr/>
          <a:lstStyle/>
          <a:p>
            <a:r>
              <a:rPr lang="en-GB"/>
              <a:t>Which factors affect user expectations?</a:t>
            </a:r>
          </a:p>
        </p:txBody>
      </p:sp>
      <p:pic>
        <p:nvPicPr>
          <p:cNvPr id="7" name="Bilde 6">
            <a:extLst>
              <a:ext uri="{FF2B5EF4-FFF2-40B4-BE49-F238E27FC236}">
                <a16:creationId xmlns:a16="http://schemas.microsoft.com/office/drawing/2014/main" id="{C762E4D1-C7FC-23FB-1F77-36B00F9ACD3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bwMode="auto">
          <a:xfrm>
            <a:off x="947897" y="1554480"/>
            <a:ext cx="8584029" cy="4828517"/>
          </a:xfrm>
          <a:prstGeom prst="rect">
            <a:avLst/>
          </a:prstGeom>
          <a:ln>
            <a:noFill/>
          </a:ln>
          <a:extLst>
            <a:ext uri="{53640926-AAD7-44D8-BBD7-CCE9431645EC}">
              <a14:shadowObscured xmlns:a14="http://schemas.microsoft.com/office/drawing/2010/main"/>
            </a:ext>
          </a:extLst>
        </p:spPr>
      </p:pic>
      <p:pic>
        <p:nvPicPr>
          <p:cNvPr id="12" name="Picture 2">
            <a:extLst>
              <a:ext uri="{FF2B5EF4-FFF2-40B4-BE49-F238E27FC236}">
                <a16:creationId xmlns:a16="http://schemas.microsoft.com/office/drawing/2014/main" id="{F0A01908-49A6-8278-CA42-E760D97FC0F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p:blipFill>
        <p:spPr bwMode="auto">
          <a:xfrm>
            <a:off x="9830271" y="680434"/>
            <a:ext cx="1413831" cy="1492055"/>
          </a:xfrm>
          <a:prstGeom prst="ellipse">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69FCA25B-48F9-E49F-5A9F-BAA23084276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p:blipFill>
        <p:spPr bwMode="auto">
          <a:xfrm>
            <a:off x="9830270" y="4660152"/>
            <a:ext cx="1413831" cy="1492055"/>
          </a:xfrm>
          <a:prstGeom prst="ellipse">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A9D5A7C5-CF9F-3193-35DF-DFC6A3B87347}"/>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p:blipFill>
        <p:spPr bwMode="auto">
          <a:xfrm>
            <a:off x="9864813" y="3333580"/>
            <a:ext cx="1413831" cy="1492055"/>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506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B8B00E3-D17B-DB2D-D4A7-EF905F045C3C}"/>
              </a:ext>
            </a:extLst>
          </p:cNvPr>
          <p:cNvSpPr>
            <a:spLocks noGrp="1"/>
          </p:cNvSpPr>
          <p:nvPr>
            <p:ph type="title"/>
          </p:nvPr>
        </p:nvSpPr>
        <p:spPr>
          <a:xfrm>
            <a:off x="838200" y="482400"/>
            <a:ext cx="10515600" cy="1072080"/>
          </a:xfrm>
        </p:spPr>
        <p:txBody>
          <a:bodyPr/>
          <a:lstStyle/>
          <a:p>
            <a:pPr algn="ctr"/>
            <a:r>
              <a:rPr lang="en-GB">
                <a:solidFill>
                  <a:schemeClr val="tx1"/>
                </a:solidFill>
                <a:ea typeface="Source Sans Pro" panose="020B0503030403020204" pitchFamily="34" charset="0"/>
              </a:rPr>
              <a:t>User expectations in 2035</a:t>
            </a:r>
          </a:p>
        </p:txBody>
      </p:sp>
      <p:sp>
        <p:nvSpPr>
          <p:cNvPr id="5" name="TekstSylinder 4">
            <a:extLst>
              <a:ext uri="{FF2B5EF4-FFF2-40B4-BE49-F238E27FC236}">
                <a16:creationId xmlns:a16="http://schemas.microsoft.com/office/drawing/2014/main" id="{FAF55260-460C-6B01-2315-D40C3D2CE222}"/>
              </a:ext>
            </a:extLst>
          </p:cNvPr>
          <p:cNvSpPr txBox="1"/>
          <p:nvPr/>
        </p:nvSpPr>
        <p:spPr>
          <a:xfrm>
            <a:off x="4719676" y="5035353"/>
            <a:ext cx="2752648" cy="923330"/>
          </a:xfrm>
          <a:prstGeom prst="rect">
            <a:avLst/>
          </a:prstGeom>
          <a:noFill/>
        </p:spPr>
        <p:txBody>
          <a:bodyPr wrap="square" rtlCol="0">
            <a:spAutoFit/>
          </a:bodyPr>
          <a:lstStyle/>
          <a:p>
            <a:pPr algn="ctr"/>
            <a:r>
              <a:rPr lang="en-GB">
                <a:latin typeface="Arial" panose="020B0604020202020204" pitchFamily="34" charset="0"/>
                <a:cs typeface="Arial" panose="020B0604020202020204" pitchFamily="34" charset="0"/>
              </a:rPr>
              <a:t>Person-oriented, continuous services</a:t>
            </a:r>
          </a:p>
        </p:txBody>
      </p:sp>
      <p:sp>
        <p:nvSpPr>
          <p:cNvPr id="7" name="TekstSylinder 6">
            <a:extLst>
              <a:ext uri="{FF2B5EF4-FFF2-40B4-BE49-F238E27FC236}">
                <a16:creationId xmlns:a16="http://schemas.microsoft.com/office/drawing/2014/main" id="{9DEC2969-F95B-D106-5F03-CFA22AFDDAFD}"/>
              </a:ext>
            </a:extLst>
          </p:cNvPr>
          <p:cNvSpPr txBox="1"/>
          <p:nvPr/>
        </p:nvSpPr>
        <p:spPr>
          <a:xfrm>
            <a:off x="8179735" y="5035353"/>
            <a:ext cx="2752646" cy="923330"/>
          </a:xfrm>
          <a:prstGeom prst="rect">
            <a:avLst/>
          </a:prstGeom>
          <a:noFill/>
        </p:spPr>
        <p:txBody>
          <a:bodyPr wrap="square" rtlCol="0">
            <a:spAutoFit/>
          </a:bodyPr>
          <a:lstStyle/>
          <a:p>
            <a:pPr algn="ctr"/>
            <a:r>
              <a:rPr lang="en-GB">
                <a:latin typeface="Arial" panose="020B0604020202020204" pitchFamily="34" charset="0"/>
                <a:cs typeface="Arial" panose="020B0604020202020204" pitchFamily="34" charset="0"/>
              </a:rPr>
              <a:t>Increased expectations for expertise and relational competence</a:t>
            </a:r>
          </a:p>
        </p:txBody>
      </p:sp>
      <p:sp>
        <p:nvSpPr>
          <p:cNvPr id="10" name="TekstSylinder 9">
            <a:extLst>
              <a:ext uri="{FF2B5EF4-FFF2-40B4-BE49-F238E27FC236}">
                <a16:creationId xmlns:a16="http://schemas.microsoft.com/office/drawing/2014/main" id="{11BB3FE5-9ACF-C4DC-C96B-7C9AB58D8685}"/>
              </a:ext>
            </a:extLst>
          </p:cNvPr>
          <p:cNvSpPr txBox="1"/>
          <p:nvPr/>
        </p:nvSpPr>
        <p:spPr>
          <a:xfrm>
            <a:off x="1259618" y="5051119"/>
            <a:ext cx="2752647" cy="923330"/>
          </a:xfrm>
          <a:prstGeom prst="rect">
            <a:avLst/>
          </a:prstGeom>
          <a:noFill/>
        </p:spPr>
        <p:txBody>
          <a:bodyPr wrap="square" rtlCol="0">
            <a:spAutoFit/>
          </a:bodyPr>
          <a:lstStyle/>
          <a:p>
            <a:pPr algn="ctr"/>
            <a:r>
              <a:rPr lang="en-GB">
                <a:latin typeface="Arial" panose="020B0604020202020204" pitchFamily="34" charset="0"/>
                <a:cs typeface="Arial" panose="020B0604020202020204" pitchFamily="34" charset="0"/>
              </a:rPr>
              <a:t>New channels and services to prevent digital exclusion</a:t>
            </a:r>
          </a:p>
        </p:txBody>
      </p:sp>
      <p:sp>
        <p:nvSpPr>
          <p:cNvPr id="3" name="Ellipse 2">
            <a:extLst>
              <a:ext uri="{FF2B5EF4-FFF2-40B4-BE49-F238E27FC236}">
                <a16:creationId xmlns:a16="http://schemas.microsoft.com/office/drawing/2014/main" id="{B482C66E-6FFB-4EA8-D2F5-9C98E290A557}"/>
              </a:ext>
            </a:extLst>
          </p:cNvPr>
          <p:cNvSpPr/>
          <p:nvPr/>
        </p:nvSpPr>
        <p:spPr>
          <a:xfrm>
            <a:off x="1259619" y="2065351"/>
            <a:ext cx="2752647" cy="2727297"/>
          </a:xfrm>
          <a:prstGeom prst="ellipse">
            <a:avLst/>
          </a:prstGeom>
          <a:solidFill>
            <a:srgbClr val="194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Ellipse 3">
            <a:extLst>
              <a:ext uri="{FF2B5EF4-FFF2-40B4-BE49-F238E27FC236}">
                <a16:creationId xmlns:a16="http://schemas.microsoft.com/office/drawing/2014/main" id="{3B3978CB-4EC9-035E-C583-261E8F4608AE}"/>
              </a:ext>
            </a:extLst>
          </p:cNvPr>
          <p:cNvSpPr/>
          <p:nvPr/>
        </p:nvSpPr>
        <p:spPr>
          <a:xfrm>
            <a:off x="8179734" y="2065351"/>
            <a:ext cx="2752647" cy="2727297"/>
          </a:xfrm>
          <a:prstGeom prst="ellipse">
            <a:avLst/>
          </a:prstGeom>
          <a:solidFill>
            <a:srgbClr val="194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Ellipse 5">
            <a:extLst>
              <a:ext uri="{FF2B5EF4-FFF2-40B4-BE49-F238E27FC236}">
                <a16:creationId xmlns:a16="http://schemas.microsoft.com/office/drawing/2014/main" id="{87E70511-2276-955E-506A-B67CFE6D23A9}"/>
              </a:ext>
            </a:extLst>
          </p:cNvPr>
          <p:cNvSpPr/>
          <p:nvPr/>
        </p:nvSpPr>
        <p:spPr>
          <a:xfrm>
            <a:off x="4719676" y="2059386"/>
            <a:ext cx="2752647" cy="2727297"/>
          </a:xfrm>
          <a:prstGeom prst="ellipse">
            <a:avLst/>
          </a:prstGeom>
          <a:solidFill>
            <a:srgbClr val="194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Grafikk 8" descr="Styrerom kontur">
            <a:extLst>
              <a:ext uri="{FF2B5EF4-FFF2-40B4-BE49-F238E27FC236}">
                <a16:creationId xmlns:a16="http://schemas.microsoft.com/office/drawing/2014/main" id="{0C71897B-7CD3-77EC-D22B-91A80833A7D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534749" y="2316775"/>
            <a:ext cx="2224450" cy="2224450"/>
          </a:xfrm>
          <a:prstGeom prst="rect">
            <a:avLst/>
          </a:prstGeom>
        </p:spPr>
      </p:pic>
      <p:pic>
        <p:nvPicPr>
          <p:cNvPr id="11" name="Grafikk 10" descr="Kommentar hjerte kontur">
            <a:extLst>
              <a:ext uri="{FF2B5EF4-FFF2-40B4-BE49-F238E27FC236}">
                <a16:creationId xmlns:a16="http://schemas.microsoft.com/office/drawing/2014/main" id="{F32AFC45-7551-E0CB-DA1C-747309E7582C}"/>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613827" y="2486770"/>
            <a:ext cx="1884459" cy="1884459"/>
          </a:xfrm>
          <a:prstGeom prst="rect">
            <a:avLst/>
          </a:prstGeom>
        </p:spPr>
      </p:pic>
      <p:pic>
        <p:nvPicPr>
          <p:cNvPr id="14" name="Grafikk 13" descr="Familie med jente kontur">
            <a:extLst>
              <a:ext uri="{FF2B5EF4-FFF2-40B4-BE49-F238E27FC236}">
                <a16:creationId xmlns:a16="http://schemas.microsoft.com/office/drawing/2014/main" id="{72E962DE-FA96-16B2-9A00-A7E82C3B73B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209430" y="2486770"/>
            <a:ext cx="1884459" cy="1884459"/>
          </a:xfrm>
          <a:prstGeom prst="rect">
            <a:avLst/>
          </a:prstGeom>
        </p:spPr>
      </p:pic>
    </p:spTree>
    <p:extLst>
      <p:ext uri="{BB962C8B-B14F-4D97-AF65-F5344CB8AC3E}">
        <p14:creationId xmlns:p14="http://schemas.microsoft.com/office/powerpoint/2010/main" val="2011306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1AB1E9D-5439-C44E-6692-93C1EA81DBFC}"/>
              </a:ext>
            </a:extLst>
          </p:cNvPr>
          <p:cNvSpPr/>
          <p:nvPr/>
        </p:nvSpPr>
        <p:spPr>
          <a:xfrm>
            <a:off x="6096000" y="0"/>
            <a:ext cx="6096000" cy="6858000"/>
          </a:xfrm>
          <a:prstGeom prst="rect">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9D50BA0-7A80-9744-856A-0C7EF7DE166A}"/>
              </a:ext>
            </a:extLst>
          </p:cNvPr>
          <p:cNvSpPr>
            <a:spLocks noGrp="1"/>
          </p:cNvSpPr>
          <p:nvPr>
            <p:ph idx="1"/>
          </p:nvPr>
        </p:nvSpPr>
        <p:spPr>
          <a:xfrm>
            <a:off x="838201" y="1825625"/>
            <a:ext cx="4963886" cy="4429727"/>
          </a:xfrm>
        </p:spPr>
        <p:txBody>
          <a:bodyPr>
            <a:normAutofit/>
          </a:bodyPr>
          <a:lstStyle/>
          <a:p>
            <a:pPr>
              <a:lnSpc>
                <a:spcPct val="110000"/>
              </a:lnSpc>
              <a:buClr>
                <a:srgbClr val="000000"/>
              </a:buClr>
            </a:pPr>
            <a:r>
              <a:rPr lang="en-GB" sz="2400" noProof="0"/>
              <a:t>Better and more accessible services in the private sector increase expectations towards NAV.</a:t>
            </a:r>
          </a:p>
          <a:p>
            <a:pPr>
              <a:lnSpc>
                <a:spcPct val="110000"/>
              </a:lnSpc>
              <a:buClr>
                <a:srgbClr val="000000"/>
              </a:buClr>
            </a:pPr>
            <a:r>
              <a:rPr lang="en-GB" sz="2400" noProof="0"/>
              <a:t>Services built around life situations and customised to individual preferences and needs.</a:t>
            </a:r>
          </a:p>
          <a:p>
            <a:pPr>
              <a:lnSpc>
                <a:spcPct val="110000"/>
              </a:lnSpc>
              <a:buClr>
                <a:srgbClr val="000000"/>
              </a:buClr>
            </a:pPr>
            <a:r>
              <a:rPr lang="en-GB" sz="2400" noProof="0"/>
              <a:t>New forms of communication, blending digital and physical.</a:t>
            </a:r>
          </a:p>
        </p:txBody>
      </p:sp>
      <p:sp>
        <p:nvSpPr>
          <p:cNvPr id="4" name="Title 3">
            <a:extLst>
              <a:ext uri="{FF2B5EF4-FFF2-40B4-BE49-F238E27FC236}">
                <a16:creationId xmlns:a16="http://schemas.microsoft.com/office/drawing/2014/main" id="{BC29E666-2C32-184D-B82B-80D6BE78EA25}"/>
              </a:ext>
            </a:extLst>
          </p:cNvPr>
          <p:cNvSpPr>
            <a:spLocks noGrp="1"/>
          </p:cNvSpPr>
          <p:nvPr>
            <p:ph type="title"/>
          </p:nvPr>
        </p:nvSpPr>
        <p:spPr>
          <a:xfrm>
            <a:off x="838201" y="482400"/>
            <a:ext cx="5257800" cy="1072080"/>
          </a:xfrm>
        </p:spPr>
        <p:txBody>
          <a:bodyPr>
            <a:normAutofit/>
          </a:bodyPr>
          <a:lstStyle/>
          <a:p>
            <a:r>
              <a:rPr lang="en-GB" sz="3100" noProof="0">
                <a:solidFill>
                  <a:schemeClr val="tx1"/>
                </a:solidFill>
              </a:rPr>
              <a:t>Person-oriented, </a:t>
            </a:r>
            <a:br>
              <a:rPr lang="en-GB" sz="3100" noProof="0">
                <a:solidFill>
                  <a:schemeClr val="tx1"/>
                </a:solidFill>
              </a:rPr>
            </a:br>
            <a:r>
              <a:rPr lang="en-GB" sz="3100" noProof="0">
                <a:solidFill>
                  <a:schemeClr val="tx1"/>
                </a:solidFill>
              </a:rPr>
              <a:t>continuous services</a:t>
            </a:r>
          </a:p>
        </p:txBody>
      </p:sp>
      <p:pic>
        <p:nvPicPr>
          <p:cNvPr id="7" name="Bilde 7" descr="Et bilde som inneholder person, innendørs&#10;&#10;Automatisk generert beskrivelse">
            <a:extLst>
              <a:ext uri="{FF2B5EF4-FFF2-40B4-BE49-F238E27FC236}">
                <a16:creationId xmlns:a16="http://schemas.microsoft.com/office/drawing/2014/main" id="{7D9483FF-4725-1B49-7FE0-A8FB0E103C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4828" y="269422"/>
            <a:ext cx="4221901" cy="6330869"/>
          </a:xfrm>
          <a:prstGeom prst="rect">
            <a:avLst/>
          </a:prstGeom>
        </p:spPr>
      </p:pic>
    </p:spTree>
    <p:extLst>
      <p:ext uri="{BB962C8B-B14F-4D97-AF65-F5344CB8AC3E}">
        <p14:creationId xmlns:p14="http://schemas.microsoft.com/office/powerpoint/2010/main" val="3770738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F170D88-1199-F498-5451-A825F6E60BFF}"/>
              </a:ext>
            </a:extLst>
          </p:cNvPr>
          <p:cNvSpPr/>
          <p:nvPr/>
        </p:nvSpPr>
        <p:spPr>
          <a:xfrm>
            <a:off x="642257" y="1554479"/>
            <a:ext cx="5132613" cy="4639492"/>
          </a:xfrm>
          <a:prstGeom prst="rect">
            <a:avLst/>
          </a:prstGeom>
          <a:solidFill>
            <a:srgbClr val="CCD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ktangel 5">
            <a:extLst>
              <a:ext uri="{FF2B5EF4-FFF2-40B4-BE49-F238E27FC236}">
                <a16:creationId xmlns:a16="http://schemas.microsoft.com/office/drawing/2014/main" id="{2FA79696-0528-2EEE-FD3A-244A4CE2FFC8}"/>
              </a:ext>
            </a:extLst>
          </p:cNvPr>
          <p:cNvSpPr/>
          <p:nvPr/>
        </p:nvSpPr>
        <p:spPr>
          <a:xfrm>
            <a:off x="6096000" y="0"/>
            <a:ext cx="6096000" cy="6858000"/>
          </a:xfrm>
          <a:prstGeom prst="rect">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8953B5AA-F9F0-54FC-88B4-DA9DA9A0D2BE}"/>
              </a:ext>
            </a:extLst>
          </p:cNvPr>
          <p:cNvSpPr>
            <a:spLocks noGrp="1"/>
          </p:cNvSpPr>
          <p:nvPr>
            <p:ph type="title"/>
          </p:nvPr>
        </p:nvSpPr>
        <p:spPr>
          <a:xfrm>
            <a:off x="642258" y="482400"/>
            <a:ext cx="5453742" cy="1072080"/>
          </a:xfrm>
        </p:spPr>
        <p:txBody>
          <a:bodyPr>
            <a:normAutofit/>
          </a:bodyPr>
          <a:lstStyle/>
          <a:p>
            <a:r>
              <a:rPr lang="en-GB">
                <a:solidFill>
                  <a:schemeClr val="tx1"/>
                </a:solidFill>
              </a:rPr>
              <a:t>Inclusive services</a:t>
            </a:r>
          </a:p>
        </p:txBody>
      </p:sp>
      <p:sp>
        <p:nvSpPr>
          <p:cNvPr id="3" name="Plassholder for innhold 2">
            <a:extLst>
              <a:ext uri="{FF2B5EF4-FFF2-40B4-BE49-F238E27FC236}">
                <a16:creationId xmlns:a16="http://schemas.microsoft.com/office/drawing/2014/main" id="{F5F03FED-4A68-6C1D-7B86-E171D7FB3E82}"/>
              </a:ext>
            </a:extLst>
          </p:cNvPr>
          <p:cNvSpPr>
            <a:spLocks noGrp="1"/>
          </p:cNvSpPr>
          <p:nvPr>
            <p:ph idx="1"/>
          </p:nvPr>
        </p:nvSpPr>
        <p:spPr>
          <a:xfrm>
            <a:off x="849090" y="1836510"/>
            <a:ext cx="4680854" cy="4226836"/>
          </a:xfrm>
        </p:spPr>
        <p:txBody>
          <a:bodyPr>
            <a:normAutofit/>
          </a:bodyPr>
          <a:lstStyle/>
          <a:p>
            <a:pPr marL="0" indent="0">
              <a:buNone/>
            </a:pPr>
            <a:r>
              <a:rPr lang="en-GB" sz="2000" b="1"/>
              <a:t>Seven barriers to implementation of digital services</a:t>
            </a:r>
          </a:p>
          <a:p>
            <a:pPr marL="514350" indent="-514350">
              <a:buClr>
                <a:srgbClr val="000000"/>
              </a:buClr>
              <a:buFont typeface="+mj-lt"/>
              <a:buAutoNum type="arabicPeriod"/>
            </a:pPr>
            <a:r>
              <a:rPr lang="en-GB" sz="2000"/>
              <a:t>Health barriers</a:t>
            </a:r>
          </a:p>
          <a:p>
            <a:pPr marL="514350" indent="-514350">
              <a:buClr>
                <a:srgbClr val="000000"/>
              </a:buClr>
              <a:buFont typeface="+mj-lt"/>
              <a:buAutoNum type="arabicPeriod"/>
            </a:pPr>
            <a:r>
              <a:rPr lang="en-GB" sz="2000"/>
              <a:t>Social barriers</a:t>
            </a:r>
          </a:p>
          <a:p>
            <a:pPr marL="514350" indent="-514350">
              <a:buClr>
                <a:srgbClr val="000000"/>
              </a:buClr>
              <a:buFont typeface="+mj-lt"/>
              <a:buAutoNum type="arabicPeriod"/>
            </a:pPr>
            <a:r>
              <a:rPr lang="en-GB" sz="2000"/>
              <a:t>Language barriers</a:t>
            </a:r>
          </a:p>
          <a:p>
            <a:pPr marL="514350" indent="-514350">
              <a:buClr>
                <a:srgbClr val="000000"/>
              </a:buClr>
              <a:buFont typeface="+mj-lt"/>
              <a:buAutoNum type="arabicPeriod"/>
            </a:pPr>
            <a:r>
              <a:rPr lang="en-GB" sz="2000"/>
              <a:t>Lack of bureaucratic competence</a:t>
            </a:r>
          </a:p>
          <a:p>
            <a:pPr marL="514350" indent="-514350">
              <a:buClr>
                <a:srgbClr val="000000"/>
              </a:buClr>
              <a:buFont typeface="+mj-lt"/>
              <a:buAutoNum type="arabicPeriod"/>
            </a:pPr>
            <a:r>
              <a:rPr lang="en-GB" sz="2000"/>
              <a:t>Digital inequality/lack of access</a:t>
            </a:r>
          </a:p>
          <a:p>
            <a:pPr marL="514350" indent="-514350">
              <a:buClr>
                <a:srgbClr val="000000"/>
              </a:buClr>
              <a:buFont typeface="+mj-lt"/>
              <a:buAutoNum type="arabicPeriod"/>
            </a:pPr>
            <a:r>
              <a:rPr lang="en-GB" sz="2000"/>
              <a:t>Lack of experience and insecurity</a:t>
            </a:r>
          </a:p>
          <a:p>
            <a:pPr marL="514350" indent="-514350">
              <a:buClr>
                <a:srgbClr val="000000"/>
              </a:buClr>
              <a:buFont typeface="+mj-lt"/>
              <a:buAutoNum type="arabicPeriod"/>
            </a:pPr>
            <a:r>
              <a:rPr lang="en-GB" sz="2000"/>
              <a:t>Trust issues</a:t>
            </a:r>
          </a:p>
          <a:p>
            <a:pPr marL="0" indent="0">
              <a:buNone/>
            </a:pPr>
            <a:br>
              <a:rPr lang="en-GB" sz="1100"/>
            </a:br>
            <a:br>
              <a:rPr lang="en-GB" sz="1100"/>
            </a:br>
            <a:r>
              <a:rPr lang="en-GB" sz="1100"/>
              <a:t>Source: SINTEF 2022</a:t>
            </a:r>
          </a:p>
        </p:txBody>
      </p:sp>
      <p:sp>
        <p:nvSpPr>
          <p:cNvPr id="10" name="TekstSylinder 9">
            <a:extLst>
              <a:ext uri="{FF2B5EF4-FFF2-40B4-BE49-F238E27FC236}">
                <a16:creationId xmlns:a16="http://schemas.microsoft.com/office/drawing/2014/main" id="{72908C6C-0D2F-D12A-A4CC-C12738E2F463}"/>
              </a:ext>
            </a:extLst>
          </p:cNvPr>
          <p:cNvSpPr txBox="1"/>
          <p:nvPr/>
        </p:nvSpPr>
        <p:spPr>
          <a:xfrm>
            <a:off x="6442001" y="4888506"/>
            <a:ext cx="5344242" cy="1323439"/>
          </a:xfrm>
          <a:prstGeom prst="rect">
            <a:avLst/>
          </a:prstGeom>
          <a:noFill/>
        </p:spPr>
        <p:txBody>
          <a:bodyPr wrap="square">
            <a:spAutoFit/>
          </a:bodyPr>
          <a:lstStyle/>
          <a:p>
            <a:pPr marL="342900" indent="-342900">
              <a:buClr>
                <a:srgbClr val="000000"/>
              </a:buClr>
              <a:buFont typeface="Wingdings" panose="05000000000000000000" pitchFamily="2" charset="2"/>
              <a:buChar char="ü"/>
            </a:pPr>
            <a:r>
              <a:rPr lang="en-GB" sz="2000">
                <a:latin typeface="Arial" panose="020B0604020202020204" pitchFamily="34" charset="0"/>
                <a:cs typeface="Arial" panose="020B0604020202020204" pitchFamily="34" charset="0"/>
                <a:sym typeface="Wingdings" panose="05000000000000000000" pitchFamily="2" charset="2"/>
              </a:rPr>
              <a:t>NAV must develop more inclusive digital services</a:t>
            </a:r>
          </a:p>
          <a:p>
            <a:pPr marL="342900" indent="-342900">
              <a:buClr>
                <a:srgbClr val="000000"/>
              </a:buClr>
              <a:buFont typeface="Wingdings" panose="05000000000000000000" pitchFamily="2" charset="2"/>
              <a:buChar char="ü"/>
            </a:pPr>
            <a:r>
              <a:rPr lang="en-GB" sz="2000">
                <a:latin typeface="Arial" panose="020B0604020202020204" pitchFamily="34" charset="0"/>
                <a:cs typeface="Arial" panose="020B0604020202020204" pitchFamily="34" charset="0"/>
                <a:sym typeface="Wingdings" panose="05000000000000000000" pitchFamily="2" charset="2"/>
              </a:rPr>
              <a:t>Equivalent and accessible alternatives for those who prefer or need personal assistance</a:t>
            </a:r>
          </a:p>
        </p:txBody>
      </p:sp>
      <p:pic>
        <p:nvPicPr>
          <p:cNvPr id="12" name="Bilde 11" descr="Et bilde som inneholder utendørs, person, konstruksjon, i gaten&#10;&#10;Automatisk generert beskrivelse">
            <a:extLst>
              <a:ext uri="{FF2B5EF4-FFF2-40B4-BE49-F238E27FC236}">
                <a16:creationId xmlns:a16="http://schemas.microsoft.com/office/drawing/2014/main" id="{E8D42208-732A-DC80-6E7B-99F169DB770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42001" y="1554479"/>
            <a:ext cx="5344242" cy="2995750"/>
          </a:xfrm>
          <a:prstGeom prst="rect">
            <a:avLst/>
          </a:prstGeom>
        </p:spPr>
      </p:pic>
    </p:spTree>
    <p:extLst>
      <p:ext uri="{BB962C8B-B14F-4D97-AF65-F5344CB8AC3E}">
        <p14:creationId xmlns:p14="http://schemas.microsoft.com/office/powerpoint/2010/main" val="3806527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BDCD"/>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35046B-ED6B-6CD7-4137-0E3D1F4F0F6F}"/>
              </a:ext>
            </a:extLst>
          </p:cNvPr>
          <p:cNvSpPr>
            <a:spLocks noGrp="1"/>
          </p:cNvSpPr>
          <p:nvPr>
            <p:ph type="title"/>
          </p:nvPr>
        </p:nvSpPr>
        <p:spPr/>
        <p:txBody>
          <a:bodyPr>
            <a:normAutofit/>
          </a:bodyPr>
          <a:lstStyle/>
          <a:p>
            <a:pPr algn="ctr"/>
            <a:r>
              <a:rPr lang="en-GB" sz="4000" noProof="0">
                <a:solidFill>
                  <a:schemeClr val="tx1"/>
                </a:solidFill>
              </a:rPr>
              <a:t>Why does NAV need a Horizon Scan?</a:t>
            </a:r>
          </a:p>
        </p:txBody>
      </p:sp>
      <p:sp>
        <p:nvSpPr>
          <p:cNvPr id="3" name="TekstSylinder 2">
            <a:extLst>
              <a:ext uri="{FF2B5EF4-FFF2-40B4-BE49-F238E27FC236}">
                <a16:creationId xmlns:a16="http://schemas.microsoft.com/office/drawing/2014/main" id="{D77E0DB2-8F9B-0963-F4DA-5689FFC98EE4}"/>
              </a:ext>
            </a:extLst>
          </p:cNvPr>
          <p:cNvSpPr txBox="1"/>
          <p:nvPr/>
        </p:nvSpPr>
        <p:spPr>
          <a:xfrm>
            <a:off x="2096580" y="2184001"/>
            <a:ext cx="3454364" cy="1107996"/>
          </a:xfrm>
          <a:prstGeom prst="rect">
            <a:avLst/>
          </a:prstGeom>
          <a:noFill/>
        </p:spPr>
        <p:txBody>
          <a:bodyPr wrap="square" rtlCol="0">
            <a:spAutoFit/>
          </a:bodyPr>
          <a:lstStyle/>
          <a:p>
            <a:r>
              <a:rPr lang="en-GB" sz="2200">
                <a:latin typeface="Arial" panose="020B0604020202020204" pitchFamily="34" charset="0"/>
                <a:cs typeface="Arial" panose="020B0604020202020204" pitchFamily="34" charset="0"/>
              </a:rPr>
              <a:t>Contribute to more accurate strategies and prioritisations for NAV</a:t>
            </a:r>
          </a:p>
        </p:txBody>
      </p:sp>
      <p:sp>
        <p:nvSpPr>
          <p:cNvPr id="7" name="Ellipse 6">
            <a:extLst>
              <a:ext uri="{FF2B5EF4-FFF2-40B4-BE49-F238E27FC236}">
                <a16:creationId xmlns:a16="http://schemas.microsoft.com/office/drawing/2014/main" id="{2E58EDB8-6A30-DFF4-733B-13DE6425401B}"/>
              </a:ext>
            </a:extLst>
          </p:cNvPr>
          <p:cNvSpPr/>
          <p:nvPr/>
        </p:nvSpPr>
        <p:spPr>
          <a:xfrm>
            <a:off x="665944" y="2038475"/>
            <a:ext cx="1333500" cy="1407687"/>
          </a:xfrm>
          <a:prstGeom prst="ellipse">
            <a:avLst/>
          </a:prstGeom>
          <a:solidFill>
            <a:srgbClr val="254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a:latin typeface="Arial" panose="020B0604020202020204" pitchFamily="34" charset="0"/>
                <a:cs typeface="Arial" panose="020B0604020202020204" pitchFamily="34" charset="0"/>
              </a:rPr>
              <a:t>1</a:t>
            </a:r>
          </a:p>
        </p:txBody>
      </p:sp>
      <p:sp>
        <p:nvSpPr>
          <p:cNvPr id="11" name="Ellipse 10">
            <a:extLst>
              <a:ext uri="{FF2B5EF4-FFF2-40B4-BE49-F238E27FC236}">
                <a16:creationId xmlns:a16="http://schemas.microsoft.com/office/drawing/2014/main" id="{B4E42DF5-4FFC-B222-FF0C-A27A915B68C9}"/>
              </a:ext>
            </a:extLst>
          </p:cNvPr>
          <p:cNvSpPr/>
          <p:nvPr/>
        </p:nvSpPr>
        <p:spPr>
          <a:xfrm>
            <a:off x="6128349" y="2038475"/>
            <a:ext cx="1333500" cy="1407687"/>
          </a:xfrm>
          <a:prstGeom prst="ellipse">
            <a:avLst/>
          </a:prstGeom>
          <a:solidFill>
            <a:srgbClr val="254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a:latin typeface="Arial" panose="020B0604020202020204" pitchFamily="34" charset="0"/>
                <a:cs typeface="Arial" panose="020B0604020202020204" pitchFamily="34" charset="0"/>
              </a:rPr>
              <a:t>2</a:t>
            </a:r>
          </a:p>
        </p:txBody>
      </p:sp>
      <p:sp>
        <p:nvSpPr>
          <p:cNvPr id="12" name="TekstSylinder 11">
            <a:extLst>
              <a:ext uri="{FF2B5EF4-FFF2-40B4-BE49-F238E27FC236}">
                <a16:creationId xmlns:a16="http://schemas.microsoft.com/office/drawing/2014/main" id="{ECEC2220-283E-7D4B-E8FD-EE6331F7B150}"/>
              </a:ext>
            </a:extLst>
          </p:cNvPr>
          <p:cNvSpPr txBox="1"/>
          <p:nvPr/>
        </p:nvSpPr>
        <p:spPr>
          <a:xfrm>
            <a:off x="7562292" y="2055478"/>
            <a:ext cx="3730253" cy="1446550"/>
          </a:xfrm>
          <a:prstGeom prst="rect">
            <a:avLst/>
          </a:prstGeom>
          <a:noFill/>
        </p:spPr>
        <p:txBody>
          <a:bodyPr wrap="square" rtlCol="0">
            <a:spAutoFit/>
          </a:bodyPr>
          <a:lstStyle/>
          <a:p>
            <a:r>
              <a:rPr lang="en-GB" sz="2200" noProof="0">
                <a:latin typeface="Arial" panose="020B0604020202020204" pitchFamily="34" charset="0"/>
                <a:cs typeface="Arial" panose="020B0604020202020204" pitchFamily="34" charset="0"/>
              </a:rPr>
              <a:t>Reflection and discussion of how societal trends affect NAV in general and your field in particular</a:t>
            </a:r>
          </a:p>
        </p:txBody>
      </p:sp>
      <p:sp>
        <p:nvSpPr>
          <p:cNvPr id="17" name="Rektangel 16">
            <a:extLst>
              <a:ext uri="{FF2B5EF4-FFF2-40B4-BE49-F238E27FC236}">
                <a16:creationId xmlns:a16="http://schemas.microsoft.com/office/drawing/2014/main" id="{05FFABD0-AFEB-DD94-E31E-0955B6400464}"/>
              </a:ext>
            </a:extLst>
          </p:cNvPr>
          <p:cNvSpPr/>
          <p:nvPr/>
        </p:nvSpPr>
        <p:spPr>
          <a:xfrm>
            <a:off x="838200" y="4173120"/>
            <a:ext cx="10515600" cy="2260800"/>
          </a:xfrm>
          <a:prstGeom prst="rect">
            <a:avLst/>
          </a:prstGeom>
          <a:solidFill>
            <a:srgbClr val="254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600" b="1">
              <a:latin typeface="Arial" panose="020B0604020202020204" pitchFamily="34" charset="0"/>
              <a:cs typeface="Arial" panose="020B0604020202020204" pitchFamily="34" charset="0"/>
            </a:endParaRPr>
          </a:p>
        </p:txBody>
      </p:sp>
      <p:sp>
        <p:nvSpPr>
          <p:cNvPr id="14" name="TekstSylinder 13">
            <a:extLst>
              <a:ext uri="{FF2B5EF4-FFF2-40B4-BE49-F238E27FC236}">
                <a16:creationId xmlns:a16="http://schemas.microsoft.com/office/drawing/2014/main" id="{788BD7DD-9DD6-6F87-A171-6581DD75A4E4}"/>
              </a:ext>
            </a:extLst>
          </p:cNvPr>
          <p:cNvSpPr txBox="1"/>
          <p:nvPr/>
        </p:nvSpPr>
        <p:spPr>
          <a:xfrm>
            <a:off x="2118096" y="4595593"/>
            <a:ext cx="3676648" cy="1200329"/>
          </a:xfrm>
          <a:prstGeom prst="rect">
            <a:avLst/>
          </a:prstGeom>
          <a:noFill/>
        </p:spPr>
        <p:txBody>
          <a:bodyPr wrap="square">
            <a:spAutoFit/>
          </a:bodyPr>
          <a:lstStyle/>
          <a:p>
            <a:pPr>
              <a:lnSpc>
                <a:spcPct val="100000"/>
              </a:lnSpc>
              <a:buClrTx/>
            </a:pPr>
            <a:r>
              <a:rPr lang="en-GB">
                <a:solidFill>
                  <a:schemeClr val="bg1"/>
                </a:solidFill>
                <a:latin typeface="Arial" panose="020B0604020202020204" pitchFamily="34" charset="0"/>
                <a:cs typeface="Arial" panose="020B0604020202020204" pitchFamily="34" charset="0"/>
              </a:rPr>
              <a:t>Society is changing rapidly. </a:t>
            </a:r>
            <a:br>
              <a:rPr lang="en-GB">
                <a:solidFill>
                  <a:schemeClr val="bg1"/>
                </a:solidFill>
                <a:latin typeface="Arial" panose="020B0604020202020204" pitchFamily="34" charset="0"/>
                <a:cs typeface="Arial" panose="020B0604020202020204" pitchFamily="34" charset="0"/>
              </a:rPr>
            </a:br>
            <a:r>
              <a:rPr lang="en-GB">
                <a:solidFill>
                  <a:schemeClr val="bg1"/>
                </a:solidFill>
                <a:latin typeface="Arial" panose="020B0604020202020204" pitchFamily="34" charset="0"/>
                <a:cs typeface="Arial" panose="020B0604020202020204" pitchFamily="34" charset="0"/>
              </a:rPr>
              <a:t>NAV must change with it, in step with new opportunities and challenges, and taking into account unexpected developments.</a:t>
            </a:r>
          </a:p>
        </p:txBody>
      </p:sp>
      <p:sp>
        <p:nvSpPr>
          <p:cNvPr id="16" name="TekstSylinder 15">
            <a:extLst>
              <a:ext uri="{FF2B5EF4-FFF2-40B4-BE49-F238E27FC236}">
                <a16:creationId xmlns:a16="http://schemas.microsoft.com/office/drawing/2014/main" id="{7746E606-D3B4-D381-56D0-CEB9E949D394}"/>
              </a:ext>
            </a:extLst>
          </p:cNvPr>
          <p:cNvSpPr txBox="1"/>
          <p:nvPr/>
        </p:nvSpPr>
        <p:spPr>
          <a:xfrm>
            <a:off x="7272669" y="4595593"/>
            <a:ext cx="3752770" cy="1200329"/>
          </a:xfrm>
          <a:prstGeom prst="rect">
            <a:avLst/>
          </a:prstGeom>
          <a:noFill/>
        </p:spPr>
        <p:txBody>
          <a:bodyPr wrap="square">
            <a:spAutoFit/>
          </a:bodyPr>
          <a:lstStyle/>
          <a:p>
            <a:r>
              <a:rPr lang="en-GB">
                <a:solidFill>
                  <a:schemeClr val="bg1"/>
                </a:solidFill>
                <a:latin typeface="Arial" panose="020B0604020202020204" pitchFamily="34" charset="0"/>
                <a:cs typeface="Arial" panose="020B0604020202020204" pitchFamily="34" charset="0"/>
              </a:rPr>
              <a:t>NAV’s employees are the target audience, but we also want to reach decision-makers and partners.</a:t>
            </a:r>
          </a:p>
        </p:txBody>
      </p:sp>
      <p:pic>
        <p:nvPicPr>
          <p:cNvPr id="18" name="Grafikk 17" descr="Mann og kvinne kontur">
            <a:extLst>
              <a:ext uri="{FF2B5EF4-FFF2-40B4-BE49-F238E27FC236}">
                <a16:creationId xmlns:a16="http://schemas.microsoft.com/office/drawing/2014/main" id="{B1C34761-A967-4D59-84BA-506D30A4706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258356" y="4704432"/>
            <a:ext cx="942229" cy="942229"/>
          </a:xfrm>
          <a:prstGeom prst="rect">
            <a:avLst/>
          </a:prstGeom>
        </p:spPr>
      </p:pic>
      <p:pic>
        <p:nvPicPr>
          <p:cNvPr id="19" name="Grafikk 18" descr="By kontur">
            <a:extLst>
              <a:ext uri="{FF2B5EF4-FFF2-40B4-BE49-F238E27FC236}">
                <a16:creationId xmlns:a16="http://schemas.microsoft.com/office/drawing/2014/main" id="{4DD2485F-3C89-1E1B-D2EB-39B728E89F3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42262" y="4704432"/>
            <a:ext cx="1071280" cy="1071280"/>
          </a:xfrm>
          <a:prstGeom prst="rect">
            <a:avLst/>
          </a:prstGeom>
        </p:spPr>
      </p:pic>
    </p:spTree>
    <p:extLst>
      <p:ext uri="{BB962C8B-B14F-4D97-AF65-F5344CB8AC3E}">
        <p14:creationId xmlns:p14="http://schemas.microsoft.com/office/powerpoint/2010/main" val="4015035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309D890-13FF-8A8F-4300-C2F6AB24FD03}"/>
              </a:ext>
            </a:extLst>
          </p:cNvPr>
          <p:cNvSpPr/>
          <p:nvPr/>
        </p:nvSpPr>
        <p:spPr>
          <a:xfrm>
            <a:off x="6096000" y="0"/>
            <a:ext cx="6096000" cy="6858000"/>
          </a:xfrm>
          <a:prstGeom prst="rect">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le 4">
            <a:extLst>
              <a:ext uri="{FF2B5EF4-FFF2-40B4-BE49-F238E27FC236}">
                <a16:creationId xmlns:a16="http://schemas.microsoft.com/office/drawing/2014/main" id="{AF42AB62-2433-2C48-9C9A-3C2E1E809F3C}"/>
              </a:ext>
            </a:extLst>
          </p:cNvPr>
          <p:cNvSpPr>
            <a:spLocks noGrp="1"/>
          </p:cNvSpPr>
          <p:nvPr>
            <p:ph type="title"/>
          </p:nvPr>
        </p:nvSpPr>
        <p:spPr>
          <a:xfrm>
            <a:off x="838200" y="482400"/>
            <a:ext cx="5257800" cy="1072080"/>
          </a:xfrm>
        </p:spPr>
        <p:txBody>
          <a:bodyPr/>
          <a:lstStyle/>
          <a:p>
            <a:r>
              <a:rPr lang="en-GB">
                <a:solidFill>
                  <a:schemeClr val="tx1"/>
                </a:solidFill>
              </a:rPr>
              <a:t>Increased expectations for in-person meetings </a:t>
            </a:r>
          </a:p>
        </p:txBody>
      </p:sp>
      <p:sp>
        <p:nvSpPr>
          <p:cNvPr id="7" name="Content Placeholder 6">
            <a:extLst>
              <a:ext uri="{FF2B5EF4-FFF2-40B4-BE49-F238E27FC236}">
                <a16:creationId xmlns:a16="http://schemas.microsoft.com/office/drawing/2014/main" id="{C15B436B-D5CE-AB4A-A907-98CF827A820F}"/>
              </a:ext>
            </a:extLst>
          </p:cNvPr>
          <p:cNvSpPr>
            <a:spLocks noGrp="1"/>
          </p:cNvSpPr>
          <p:nvPr>
            <p:ph sz="half" idx="2"/>
          </p:nvPr>
        </p:nvSpPr>
        <p:spPr>
          <a:xfrm>
            <a:off x="838199" y="2141199"/>
            <a:ext cx="4593880" cy="3335720"/>
          </a:xfrm>
        </p:spPr>
        <p:txBody>
          <a:bodyPr>
            <a:normAutofit/>
          </a:bodyPr>
          <a:lstStyle/>
          <a:p>
            <a:pPr marL="0" indent="0">
              <a:lnSpc>
                <a:spcPct val="110000"/>
              </a:lnSpc>
              <a:buNone/>
            </a:pPr>
            <a:r>
              <a:rPr lang="en-GB" sz="2400"/>
              <a:t>Automation increases expectations for in-person meetings:</a:t>
            </a:r>
          </a:p>
          <a:p>
            <a:pPr marL="685800" lvl="2">
              <a:lnSpc>
                <a:spcPct val="110000"/>
              </a:lnSpc>
              <a:spcBef>
                <a:spcPts val="1000"/>
              </a:spcBef>
            </a:pPr>
            <a:r>
              <a:rPr lang="en-GB" sz="2400"/>
              <a:t>Increased demand for relational competence</a:t>
            </a:r>
          </a:p>
          <a:p>
            <a:pPr marL="685800" lvl="2">
              <a:lnSpc>
                <a:spcPct val="110000"/>
              </a:lnSpc>
              <a:spcBef>
                <a:spcPts val="1000"/>
              </a:spcBef>
            </a:pPr>
            <a:r>
              <a:rPr lang="en-GB" sz="2400"/>
              <a:t>Professional expertise</a:t>
            </a:r>
          </a:p>
        </p:txBody>
      </p:sp>
      <p:sp>
        <p:nvSpPr>
          <p:cNvPr id="10" name="TekstSylinder 5">
            <a:extLst>
              <a:ext uri="{FF2B5EF4-FFF2-40B4-BE49-F238E27FC236}">
                <a16:creationId xmlns:a16="http://schemas.microsoft.com/office/drawing/2014/main" id="{1B7278F0-C834-D349-B45F-F03B2121FA4A}"/>
              </a:ext>
            </a:extLst>
          </p:cNvPr>
          <p:cNvSpPr txBox="1"/>
          <p:nvPr/>
        </p:nvSpPr>
        <p:spPr>
          <a:xfrm rot="5400000">
            <a:off x="313702" y="5375466"/>
            <a:ext cx="132599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noProof="0">
                <a:ln>
                  <a:noFill/>
                </a:ln>
                <a:solidFill>
                  <a:srgbClr val="FFFFFF"/>
                </a:solidFill>
                <a:uLnTx/>
                <a:uFillTx/>
                <a:latin typeface="Arial" panose="020B0604020202020204" pitchFamily="34" charset="0"/>
                <a:ea typeface="+mn-ea"/>
                <a:cs typeface="Arial" panose="020B0604020202020204" pitchFamily="34" charset="0"/>
              </a:rPr>
              <a:t>Photo: Stock images</a:t>
            </a:r>
          </a:p>
        </p:txBody>
      </p:sp>
      <p:pic>
        <p:nvPicPr>
          <p:cNvPr id="6" name="Bilde 5">
            <a:extLst>
              <a:ext uri="{FF2B5EF4-FFF2-40B4-BE49-F238E27FC236}">
                <a16:creationId xmlns:a16="http://schemas.microsoft.com/office/drawing/2014/main" id="{23461F00-1B95-AE8E-F3AC-48BAF48E35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92521" y="1381080"/>
            <a:ext cx="5398371" cy="4095839"/>
          </a:xfrm>
          <a:prstGeom prst="rect">
            <a:avLst/>
          </a:prstGeom>
        </p:spPr>
      </p:pic>
    </p:spTree>
    <p:extLst>
      <p:ext uri="{BB962C8B-B14F-4D97-AF65-F5344CB8AC3E}">
        <p14:creationId xmlns:p14="http://schemas.microsoft.com/office/powerpoint/2010/main" val="2292431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2892688-4D2A-6710-209E-EBBE47A98EA9}"/>
              </a:ext>
            </a:extLst>
          </p:cNvPr>
          <p:cNvSpPr/>
          <p:nvPr/>
        </p:nvSpPr>
        <p:spPr>
          <a:xfrm>
            <a:off x="6096000" y="0"/>
            <a:ext cx="6096000" cy="6858000"/>
          </a:xfrm>
          <a:prstGeom prst="rect">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6C846BD3-38D2-997F-387F-44DB63FEFE9F}"/>
              </a:ext>
            </a:extLst>
          </p:cNvPr>
          <p:cNvSpPr>
            <a:spLocks noGrp="1"/>
          </p:cNvSpPr>
          <p:nvPr>
            <p:ph type="title"/>
          </p:nvPr>
        </p:nvSpPr>
        <p:spPr>
          <a:xfrm>
            <a:off x="838200" y="482400"/>
            <a:ext cx="5257800" cy="1072080"/>
          </a:xfrm>
        </p:spPr>
        <p:txBody>
          <a:bodyPr>
            <a:normAutofit/>
          </a:bodyPr>
          <a:lstStyle/>
          <a:p>
            <a:r>
              <a:rPr lang="en-GB">
                <a:solidFill>
                  <a:schemeClr val="tx1"/>
                </a:solidFill>
              </a:rPr>
              <a:t>Expectations from employers</a:t>
            </a:r>
          </a:p>
        </p:txBody>
      </p:sp>
      <p:sp>
        <p:nvSpPr>
          <p:cNvPr id="3" name="Plassholder for innhold 2">
            <a:extLst>
              <a:ext uri="{FF2B5EF4-FFF2-40B4-BE49-F238E27FC236}">
                <a16:creationId xmlns:a16="http://schemas.microsoft.com/office/drawing/2014/main" id="{968B4499-74AE-082A-E385-6EC3C5E1482C}"/>
              </a:ext>
            </a:extLst>
          </p:cNvPr>
          <p:cNvSpPr>
            <a:spLocks noGrp="1"/>
          </p:cNvSpPr>
          <p:nvPr>
            <p:ph sz="half" idx="1"/>
          </p:nvPr>
        </p:nvSpPr>
        <p:spPr/>
        <p:txBody>
          <a:bodyPr>
            <a:normAutofit/>
          </a:bodyPr>
          <a:lstStyle/>
          <a:p>
            <a:pPr>
              <a:buClr>
                <a:srgbClr val="000000"/>
              </a:buClr>
            </a:pPr>
            <a:r>
              <a:rPr lang="en-GB" sz="2400"/>
              <a:t>Knowledge of businesses</a:t>
            </a:r>
            <a:br>
              <a:rPr lang="en-GB" sz="2400"/>
            </a:br>
            <a:r>
              <a:rPr lang="en-GB" sz="2400"/>
              <a:t>and mapping of needs</a:t>
            </a:r>
          </a:p>
          <a:p>
            <a:pPr marL="0" indent="0">
              <a:buClr>
                <a:srgbClr val="000000"/>
              </a:buClr>
              <a:buNone/>
            </a:pPr>
            <a:endParaRPr lang="nb-NO" sz="2400"/>
          </a:p>
          <a:p>
            <a:pPr>
              <a:buClr>
                <a:srgbClr val="000000"/>
              </a:buClr>
            </a:pPr>
            <a:r>
              <a:rPr lang="en-GB" sz="2400"/>
              <a:t>Assistance with recruitment and restructuring</a:t>
            </a:r>
          </a:p>
          <a:p>
            <a:pPr marL="0" indent="0">
              <a:buClr>
                <a:srgbClr val="000000"/>
              </a:buClr>
              <a:buNone/>
            </a:pPr>
            <a:endParaRPr lang="nb-NO" sz="2400"/>
          </a:p>
          <a:p>
            <a:pPr>
              <a:buClr>
                <a:srgbClr val="000000"/>
              </a:buClr>
            </a:pPr>
            <a:r>
              <a:rPr lang="en-GB" sz="2400"/>
              <a:t>Advisers on future skills needs</a:t>
            </a:r>
          </a:p>
          <a:p>
            <a:pPr>
              <a:buClr>
                <a:srgbClr val="000000"/>
              </a:buClr>
            </a:pPr>
            <a:endParaRPr lang="nb-NO" sz="2400"/>
          </a:p>
        </p:txBody>
      </p:sp>
      <p:pic>
        <p:nvPicPr>
          <p:cNvPr id="7" name="Bilde 7">
            <a:extLst>
              <a:ext uri="{FF2B5EF4-FFF2-40B4-BE49-F238E27FC236}">
                <a16:creationId xmlns:a16="http://schemas.microsoft.com/office/drawing/2014/main" id="{3F1CC40B-3388-EDD3-CD18-DA36A7AD70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24187" y="1673107"/>
            <a:ext cx="5408584" cy="3637813"/>
          </a:xfrm>
          <a:prstGeom prst="rect">
            <a:avLst/>
          </a:prstGeom>
        </p:spPr>
      </p:pic>
    </p:spTree>
    <p:extLst>
      <p:ext uri="{BB962C8B-B14F-4D97-AF65-F5344CB8AC3E}">
        <p14:creationId xmlns:p14="http://schemas.microsoft.com/office/powerpoint/2010/main" val="3887728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0C8900CB-B5C8-EF3F-D3ED-E7E416FEAA9E}"/>
              </a:ext>
            </a:extLst>
          </p:cNvPr>
          <p:cNvSpPr>
            <a:spLocks noGrp="1"/>
          </p:cNvSpPr>
          <p:nvPr>
            <p:ph idx="1"/>
          </p:nvPr>
        </p:nvSpPr>
        <p:spPr>
          <a:xfrm>
            <a:off x="838199" y="1825625"/>
            <a:ext cx="5781261" cy="4351338"/>
          </a:xfrm>
        </p:spPr>
        <p:txBody>
          <a:bodyPr>
            <a:normAutofit/>
          </a:bodyPr>
          <a:lstStyle/>
          <a:p>
            <a:r>
              <a:rPr lang="en-GB"/>
              <a:t>Where and how do you expect to meet NAV in 2035?</a:t>
            </a:r>
          </a:p>
          <a:p>
            <a:endParaRPr lang="nb-NO">
              <a:effectLst/>
            </a:endParaRPr>
          </a:p>
          <a:p>
            <a:r>
              <a:rPr lang="en-GB"/>
              <a:t>What does it mean when we say that NAV should </a:t>
            </a:r>
            <a:br>
              <a:rPr lang="en-GB"/>
            </a:br>
            <a:r>
              <a:rPr lang="en-GB"/>
              <a:t>be accessible for all who need it?</a:t>
            </a:r>
          </a:p>
          <a:p>
            <a:endParaRPr lang="nb-NO">
              <a:effectLst/>
            </a:endParaRPr>
          </a:p>
          <a:p>
            <a:r>
              <a:rPr lang="en-GB"/>
              <a:t>What does it mean to take</a:t>
            </a:r>
            <a:br>
              <a:rPr lang="en-GB"/>
            </a:br>
            <a:r>
              <a:rPr lang="en-GB"/>
              <a:t>a user-centric approach?</a:t>
            </a:r>
          </a:p>
          <a:p>
            <a:endParaRPr lang="nb-NO"/>
          </a:p>
        </p:txBody>
      </p:sp>
      <p:pic>
        <p:nvPicPr>
          <p:cNvPr id="1026" name="Picture 2" descr="GettyImages-639198068">
            <a:extLst>
              <a:ext uri="{FF2B5EF4-FFF2-40B4-BE49-F238E27FC236}">
                <a16:creationId xmlns:a16="http://schemas.microsoft.com/office/drawing/2014/main" id="{CC8723A9-A865-4D09-C6A5-0BD14043B30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
          <a:stretch/>
        </p:blipFill>
        <p:spPr bwMode="auto">
          <a:xfrm>
            <a:off x="6160021" y="10"/>
            <a:ext cx="6031979" cy="685799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rgbClr val="FFFFFF"/>
          </a:solidFill>
          <a:ln>
            <a:noFill/>
          </a:ln>
          <a:effectLst/>
        </p:spPr>
      </p:pic>
      <p:sp>
        <p:nvSpPr>
          <p:cNvPr id="5" name="Tittel 4">
            <a:extLst>
              <a:ext uri="{FF2B5EF4-FFF2-40B4-BE49-F238E27FC236}">
                <a16:creationId xmlns:a16="http://schemas.microsoft.com/office/drawing/2014/main" id="{0A691F6B-1D74-FB62-F6BA-67CD0EF0AA58}"/>
              </a:ext>
            </a:extLst>
          </p:cNvPr>
          <p:cNvSpPr>
            <a:spLocks noGrp="1"/>
          </p:cNvSpPr>
          <p:nvPr>
            <p:ph type="title"/>
          </p:nvPr>
        </p:nvSpPr>
        <p:spPr>
          <a:xfrm>
            <a:off x="838200" y="482400"/>
            <a:ext cx="7362371" cy="1072080"/>
          </a:xfrm>
        </p:spPr>
        <p:txBody>
          <a:bodyPr anchor="ctr">
            <a:normAutofit/>
          </a:bodyPr>
          <a:lstStyle/>
          <a:p>
            <a:r>
              <a:rPr lang="en-GB"/>
              <a:t>Questions for reflection</a:t>
            </a:r>
          </a:p>
        </p:txBody>
      </p:sp>
    </p:spTree>
    <p:extLst>
      <p:ext uri="{BB962C8B-B14F-4D97-AF65-F5344CB8AC3E}">
        <p14:creationId xmlns:p14="http://schemas.microsoft.com/office/powerpoint/2010/main" val="2286936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D28111-05DE-C94A-9B1C-1D9A35AF389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1269705"/>
            <a:ext cx="12199620" cy="8133080"/>
          </a:xfrm>
          <a:prstGeom prst="rect">
            <a:avLst/>
          </a:prstGeom>
        </p:spPr>
      </p:pic>
      <p:sp>
        <p:nvSpPr>
          <p:cNvPr id="5" name="Ellipse 4">
            <a:extLst>
              <a:ext uri="{FF2B5EF4-FFF2-40B4-BE49-F238E27FC236}">
                <a16:creationId xmlns:a16="http://schemas.microsoft.com/office/drawing/2014/main" id="{485DFE7D-5378-1A60-D6C4-0936F7DFA5ED}"/>
              </a:ext>
            </a:extLst>
          </p:cNvPr>
          <p:cNvSpPr/>
          <p:nvPr/>
        </p:nvSpPr>
        <p:spPr>
          <a:xfrm>
            <a:off x="952500" y="518967"/>
            <a:ext cx="3533502" cy="3472543"/>
          </a:xfrm>
          <a:prstGeom prst="ellipse">
            <a:avLst/>
          </a:prstGeom>
          <a:solidFill>
            <a:srgbClr val="0C5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kstSylinder 2">
            <a:extLst>
              <a:ext uri="{FF2B5EF4-FFF2-40B4-BE49-F238E27FC236}">
                <a16:creationId xmlns:a16="http://schemas.microsoft.com/office/drawing/2014/main" id="{7425ED42-33CE-522A-B35E-5456E3947C53}"/>
              </a:ext>
            </a:extLst>
          </p:cNvPr>
          <p:cNvSpPr txBox="1"/>
          <p:nvPr/>
        </p:nvSpPr>
        <p:spPr>
          <a:xfrm>
            <a:off x="834847" y="1807083"/>
            <a:ext cx="364186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cap="none" normalizeH="0" baseline="0" noProof="0">
                <a:ln>
                  <a:noFill/>
                </a:ln>
                <a:solidFill>
                  <a:schemeClr val="bg1"/>
                </a:solidFill>
                <a:uLnTx/>
                <a:uFillTx/>
                <a:latin typeface="Arial" panose="020B0604020202020204" pitchFamily="34" charset="0"/>
                <a:ea typeface="+mn-ea"/>
                <a:cs typeface="Arial" panose="020B0604020202020204" pitchFamily="34" charset="0"/>
              </a:rPr>
              <a:t>Technology</a:t>
            </a:r>
          </a:p>
        </p:txBody>
      </p:sp>
    </p:spTree>
    <p:extLst>
      <p:ext uri="{BB962C8B-B14F-4D97-AF65-F5344CB8AC3E}">
        <p14:creationId xmlns:p14="http://schemas.microsoft.com/office/powerpoint/2010/main" val="3828192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1" descr="Server">
            <a:extLst>
              <a:ext uri="{FF2B5EF4-FFF2-40B4-BE49-F238E27FC236}">
                <a16:creationId xmlns:a16="http://schemas.microsoft.com/office/drawing/2014/main" id="{429360FA-500B-3649-99DA-5602607EF340}"/>
              </a:ext>
            </a:extLst>
          </p:cNvPr>
          <p:cNvPicPr>
            <a:picLocks noChangeAspect="1"/>
          </p:cNvPicPr>
          <p:nvPr/>
        </p:nvPicPr>
        <p:blipFill>
          <a:blip r:embed="rId3">
            <a:extLst>
              <a:ext uri="{96DAC541-7B7A-43D3-8B79-37D633B846F1}">
                <asvg:svgBlip xmlns:asvg="http://schemas.microsoft.com/office/drawing/2016/SVG/main" r:embed="rId4"/>
              </a:ext>
            </a:extLst>
          </a:blip>
          <a:srcRect/>
          <a:stretch>
            <a:fillRect/>
          </a:stretch>
        </p:blipFill>
        <p:spPr>
          <a:xfrm>
            <a:off x="4950996" y="1965865"/>
            <a:ext cx="2493380" cy="2493380"/>
          </a:xfrm>
          <a:prstGeom prst="ellipse">
            <a:avLst/>
          </a:prstGeom>
        </p:spPr>
      </p:pic>
      <p:pic>
        <p:nvPicPr>
          <p:cNvPr id="5" name="Picture Placeholder 13" descr="Abacus">
            <a:extLst>
              <a:ext uri="{FF2B5EF4-FFF2-40B4-BE49-F238E27FC236}">
                <a16:creationId xmlns:a16="http://schemas.microsoft.com/office/drawing/2014/main" id="{86738B56-313C-C849-AF3F-67BFC5752A7A}"/>
              </a:ext>
            </a:extLst>
          </p:cNvPr>
          <p:cNvPicPr>
            <a:picLocks noChangeAspect="1"/>
          </p:cNvPicPr>
          <p:nvPr/>
        </p:nvPicPr>
        <p:blipFill>
          <a:blip r:embed="rId5">
            <a:extLst>
              <a:ext uri="{96DAC541-7B7A-43D3-8B79-37D633B846F1}">
                <asvg:svgBlip xmlns:asvg="http://schemas.microsoft.com/office/drawing/2016/SVG/main" r:embed="rId6"/>
              </a:ext>
            </a:extLst>
          </a:blip>
          <a:srcRect/>
          <a:stretch>
            <a:fillRect/>
          </a:stretch>
        </p:blipFill>
        <p:spPr>
          <a:xfrm>
            <a:off x="8863136" y="2153387"/>
            <a:ext cx="2417467" cy="2417467"/>
          </a:xfrm>
          <a:prstGeom prst="ellipse">
            <a:avLst/>
          </a:prstGeom>
        </p:spPr>
      </p:pic>
      <p:sp>
        <p:nvSpPr>
          <p:cNvPr id="26" name="Rektangel 25">
            <a:extLst>
              <a:ext uri="{FF2B5EF4-FFF2-40B4-BE49-F238E27FC236}">
                <a16:creationId xmlns:a16="http://schemas.microsoft.com/office/drawing/2014/main" id="{B69932F1-EEB3-4CCD-8C1A-A5F5E210CA0B}"/>
              </a:ext>
            </a:extLst>
          </p:cNvPr>
          <p:cNvSpPr/>
          <p:nvPr/>
        </p:nvSpPr>
        <p:spPr>
          <a:xfrm>
            <a:off x="750439" y="2081048"/>
            <a:ext cx="10752082" cy="2523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9" name="Bilde 18" descr="Et bilde som inneholder elektronikk, krets&#10;&#10;Automatisk generert beskrivelse">
            <a:extLst>
              <a:ext uri="{FF2B5EF4-FFF2-40B4-BE49-F238E27FC236}">
                <a16:creationId xmlns:a16="http://schemas.microsoft.com/office/drawing/2014/main" id="{89BE9434-8012-4F7A-B67A-17F0B16E08C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16200000">
            <a:off x="1202875" y="1934522"/>
            <a:ext cx="2801721" cy="2801721"/>
          </a:xfrm>
          <a:prstGeom prst="ellipse">
            <a:avLst/>
          </a:prstGeom>
        </p:spPr>
      </p:pic>
      <p:pic>
        <p:nvPicPr>
          <p:cNvPr id="21" name="Bilde 20">
            <a:extLst>
              <a:ext uri="{FF2B5EF4-FFF2-40B4-BE49-F238E27FC236}">
                <a16:creationId xmlns:a16="http://schemas.microsoft.com/office/drawing/2014/main" id="{32AF82F3-DF7E-49DF-A4D6-90C58A4FCF79}"/>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4710293" y="1935725"/>
            <a:ext cx="2787840" cy="2787840"/>
          </a:xfrm>
          <a:prstGeom prst="ellipse">
            <a:avLst/>
          </a:prstGeom>
        </p:spPr>
      </p:pic>
      <p:pic>
        <p:nvPicPr>
          <p:cNvPr id="25" name="Bilde 24">
            <a:extLst>
              <a:ext uri="{FF2B5EF4-FFF2-40B4-BE49-F238E27FC236}">
                <a16:creationId xmlns:a16="http://schemas.microsoft.com/office/drawing/2014/main" id="{3E8F0468-645E-4D27-A75D-5C4910A241FB}"/>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8167742" y="1929511"/>
            <a:ext cx="2787840" cy="2787840"/>
          </a:xfrm>
          <a:prstGeom prst="ellipse">
            <a:avLst/>
          </a:prstGeom>
        </p:spPr>
      </p:pic>
      <p:sp>
        <p:nvSpPr>
          <p:cNvPr id="2" name="Title 1">
            <a:extLst>
              <a:ext uri="{FF2B5EF4-FFF2-40B4-BE49-F238E27FC236}">
                <a16:creationId xmlns:a16="http://schemas.microsoft.com/office/drawing/2014/main" id="{26E39EAC-C6AC-1142-9FCD-117DFBC264B1}"/>
              </a:ext>
            </a:extLst>
          </p:cNvPr>
          <p:cNvSpPr>
            <a:spLocks noGrp="1"/>
          </p:cNvSpPr>
          <p:nvPr>
            <p:ph type="title"/>
          </p:nvPr>
        </p:nvSpPr>
        <p:spPr/>
        <p:txBody>
          <a:bodyPr/>
          <a:lstStyle/>
          <a:p>
            <a:r>
              <a:rPr lang="en-GB" noProof="0">
                <a:solidFill>
                  <a:schemeClr val="tx1"/>
                </a:solidFill>
              </a:rPr>
              <a:t>Digtalisation trend continues</a:t>
            </a:r>
            <a:br>
              <a:rPr lang="en-GB" noProof="0">
                <a:solidFill>
                  <a:schemeClr val="tx1"/>
                </a:solidFill>
              </a:rPr>
            </a:br>
            <a:r>
              <a:rPr lang="en-GB" sz="2000" i="1" noProof="0">
                <a:solidFill>
                  <a:schemeClr val="tx1">
                    <a:lumMod val="50000"/>
                    <a:lumOff val="50000"/>
                  </a:schemeClr>
                </a:solidFill>
              </a:rPr>
              <a:t>Persistent and increasing trends</a:t>
            </a:r>
          </a:p>
        </p:txBody>
      </p:sp>
      <p:sp>
        <p:nvSpPr>
          <p:cNvPr id="6" name="Text Placeholder 5">
            <a:extLst>
              <a:ext uri="{FF2B5EF4-FFF2-40B4-BE49-F238E27FC236}">
                <a16:creationId xmlns:a16="http://schemas.microsoft.com/office/drawing/2014/main" id="{11EA804D-DCDF-044D-AD56-A5A9D193031E}"/>
              </a:ext>
            </a:extLst>
          </p:cNvPr>
          <p:cNvSpPr txBox="1">
            <a:spLocks/>
          </p:cNvSpPr>
          <p:nvPr/>
        </p:nvSpPr>
        <p:spPr>
          <a:xfrm>
            <a:off x="7838207" y="5313612"/>
            <a:ext cx="3398852" cy="963602"/>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a:t>Algorithmic</a:t>
            </a:r>
            <a:br>
              <a:rPr lang="en-GB" sz="2400"/>
            </a:br>
            <a:r>
              <a:rPr lang="en-GB" sz="2400"/>
              <a:t>systems</a:t>
            </a:r>
          </a:p>
        </p:txBody>
      </p:sp>
      <p:sp>
        <p:nvSpPr>
          <p:cNvPr id="7" name="Text Placeholder 6">
            <a:extLst>
              <a:ext uri="{FF2B5EF4-FFF2-40B4-BE49-F238E27FC236}">
                <a16:creationId xmlns:a16="http://schemas.microsoft.com/office/drawing/2014/main" id="{102F4561-7DD9-8348-A026-D73DAE2C4331}"/>
              </a:ext>
            </a:extLst>
          </p:cNvPr>
          <p:cNvSpPr txBox="1">
            <a:spLocks/>
          </p:cNvSpPr>
          <p:nvPr/>
        </p:nvSpPr>
        <p:spPr>
          <a:xfrm>
            <a:off x="4419049" y="5310375"/>
            <a:ext cx="3398852" cy="963602"/>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a:t>Greater and easier access to data</a:t>
            </a:r>
          </a:p>
        </p:txBody>
      </p:sp>
      <p:sp>
        <p:nvSpPr>
          <p:cNvPr id="8" name="Text Placeholder 7">
            <a:extLst>
              <a:ext uri="{FF2B5EF4-FFF2-40B4-BE49-F238E27FC236}">
                <a16:creationId xmlns:a16="http://schemas.microsoft.com/office/drawing/2014/main" id="{758991D1-46A6-384E-85E3-3DAD60B9170B}"/>
              </a:ext>
            </a:extLst>
          </p:cNvPr>
          <p:cNvSpPr txBox="1">
            <a:spLocks/>
          </p:cNvSpPr>
          <p:nvPr/>
        </p:nvSpPr>
        <p:spPr>
          <a:xfrm>
            <a:off x="965042" y="5310375"/>
            <a:ext cx="3398852" cy="963602"/>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a:t>Cheaper and more flexible computing power</a:t>
            </a:r>
          </a:p>
        </p:txBody>
      </p:sp>
      <p:sp>
        <p:nvSpPr>
          <p:cNvPr id="9" name="Oval 8">
            <a:extLst>
              <a:ext uri="{FF2B5EF4-FFF2-40B4-BE49-F238E27FC236}">
                <a16:creationId xmlns:a16="http://schemas.microsoft.com/office/drawing/2014/main" id="{0B204A7C-85BB-8640-B7C7-DDD687BF5BD9}"/>
              </a:ext>
            </a:extLst>
          </p:cNvPr>
          <p:cNvSpPr/>
          <p:nvPr/>
        </p:nvSpPr>
        <p:spPr>
          <a:xfrm>
            <a:off x="730362" y="1965865"/>
            <a:ext cx="914400" cy="914400"/>
          </a:xfrm>
          <a:prstGeom prst="ellipse">
            <a:avLst/>
          </a:prstGeom>
          <a:solidFill>
            <a:srgbClr val="0C547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a:latin typeface="Arial" panose="020B0604020202020204" pitchFamily="34" charset="0"/>
                <a:cs typeface="Arial" panose="020B0604020202020204" pitchFamily="34" charset="0"/>
              </a:rPr>
              <a:t>Cloud services</a:t>
            </a:r>
          </a:p>
        </p:txBody>
      </p:sp>
      <p:sp>
        <p:nvSpPr>
          <p:cNvPr id="10" name="Oval 9">
            <a:extLst>
              <a:ext uri="{FF2B5EF4-FFF2-40B4-BE49-F238E27FC236}">
                <a16:creationId xmlns:a16="http://schemas.microsoft.com/office/drawing/2014/main" id="{1A9CD8CF-42A7-1D4F-867D-C41F1AA82068}"/>
              </a:ext>
            </a:extLst>
          </p:cNvPr>
          <p:cNvSpPr/>
          <p:nvPr/>
        </p:nvSpPr>
        <p:spPr>
          <a:xfrm>
            <a:off x="2740885" y="1547764"/>
            <a:ext cx="914400" cy="914400"/>
          </a:xfrm>
          <a:prstGeom prst="ellipse">
            <a:avLst/>
          </a:prstGeom>
          <a:solidFill>
            <a:srgbClr val="0C547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a:latin typeface="Arial" panose="020B0604020202020204" pitchFamily="34" charset="0"/>
                <a:cs typeface="Arial" panose="020B0604020202020204" pitchFamily="34" charset="0"/>
              </a:rPr>
              <a:t>Quantum computers</a:t>
            </a:r>
          </a:p>
        </p:txBody>
      </p:sp>
      <p:sp>
        <p:nvSpPr>
          <p:cNvPr id="11" name="Oval 10">
            <a:extLst>
              <a:ext uri="{FF2B5EF4-FFF2-40B4-BE49-F238E27FC236}">
                <a16:creationId xmlns:a16="http://schemas.microsoft.com/office/drawing/2014/main" id="{917B08FC-F2DD-AC4F-8725-7ADCE5AEB3C6}"/>
              </a:ext>
            </a:extLst>
          </p:cNvPr>
          <p:cNvSpPr/>
          <p:nvPr/>
        </p:nvSpPr>
        <p:spPr>
          <a:xfrm>
            <a:off x="4647238" y="4058271"/>
            <a:ext cx="914400" cy="914400"/>
          </a:xfrm>
          <a:prstGeom prst="ellipse">
            <a:avLst/>
          </a:prstGeom>
          <a:solidFill>
            <a:srgbClr val="0C547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a:latin typeface="Arial" panose="020B0604020202020204" pitchFamily="34" charset="0"/>
                <a:cs typeface="Arial" panose="020B0604020202020204" pitchFamily="34" charset="0"/>
              </a:rPr>
              <a:t>5G/6G</a:t>
            </a:r>
          </a:p>
        </p:txBody>
      </p:sp>
      <p:sp>
        <p:nvSpPr>
          <p:cNvPr id="12" name="Oval 11">
            <a:extLst>
              <a:ext uri="{FF2B5EF4-FFF2-40B4-BE49-F238E27FC236}">
                <a16:creationId xmlns:a16="http://schemas.microsoft.com/office/drawing/2014/main" id="{EE00F3B1-2DB1-BD48-ADE0-30C2DF3E54A7}"/>
              </a:ext>
            </a:extLst>
          </p:cNvPr>
          <p:cNvSpPr/>
          <p:nvPr/>
        </p:nvSpPr>
        <p:spPr>
          <a:xfrm>
            <a:off x="6103815" y="1508665"/>
            <a:ext cx="914400" cy="914400"/>
          </a:xfrm>
          <a:prstGeom prst="ellipse">
            <a:avLst/>
          </a:prstGeom>
          <a:solidFill>
            <a:srgbClr val="0C547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a:latin typeface="Arial" panose="020B0604020202020204" pitchFamily="34" charset="0"/>
                <a:cs typeface="Arial" panose="020B0604020202020204" pitchFamily="34" charset="0"/>
              </a:rPr>
              <a:t>Internet of Things</a:t>
            </a:r>
          </a:p>
        </p:txBody>
      </p:sp>
      <p:sp>
        <p:nvSpPr>
          <p:cNvPr id="14" name="Oval 13">
            <a:extLst>
              <a:ext uri="{FF2B5EF4-FFF2-40B4-BE49-F238E27FC236}">
                <a16:creationId xmlns:a16="http://schemas.microsoft.com/office/drawing/2014/main" id="{63527F5F-DBED-4D40-B122-38CC0CF7A87F}"/>
              </a:ext>
            </a:extLst>
          </p:cNvPr>
          <p:cNvSpPr/>
          <p:nvPr/>
        </p:nvSpPr>
        <p:spPr>
          <a:xfrm>
            <a:off x="10187118" y="3939072"/>
            <a:ext cx="914400" cy="914400"/>
          </a:xfrm>
          <a:prstGeom prst="ellipse">
            <a:avLst/>
          </a:prstGeom>
          <a:solidFill>
            <a:srgbClr val="0C547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a:latin typeface="Arial" panose="020B0604020202020204" pitchFamily="34" charset="0"/>
                <a:cs typeface="Arial" panose="020B0604020202020204" pitchFamily="34" charset="0"/>
              </a:rPr>
              <a:t>Digital twins</a:t>
            </a:r>
          </a:p>
        </p:txBody>
      </p:sp>
      <p:sp>
        <p:nvSpPr>
          <p:cNvPr id="17" name="Oval 16">
            <a:extLst>
              <a:ext uri="{FF2B5EF4-FFF2-40B4-BE49-F238E27FC236}">
                <a16:creationId xmlns:a16="http://schemas.microsoft.com/office/drawing/2014/main" id="{CE9FD227-FB15-0242-994E-150E4A9A010F}"/>
              </a:ext>
            </a:extLst>
          </p:cNvPr>
          <p:cNvSpPr/>
          <p:nvPr/>
        </p:nvSpPr>
        <p:spPr>
          <a:xfrm>
            <a:off x="7916486" y="2007547"/>
            <a:ext cx="914400" cy="914400"/>
          </a:xfrm>
          <a:prstGeom prst="ellipse">
            <a:avLst/>
          </a:prstGeom>
          <a:solidFill>
            <a:srgbClr val="0C547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GB" sz="1100">
                <a:latin typeface="Arial" panose="020B0604020202020204" pitchFamily="34" charset="0"/>
                <a:cs typeface="Arial" panose="020B0604020202020204" pitchFamily="34" charset="0"/>
              </a:rPr>
              <a:t>Artificial intelligence</a:t>
            </a:r>
          </a:p>
        </p:txBody>
      </p:sp>
      <p:sp>
        <p:nvSpPr>
          <p:cNvPr id="18" name="TekstSylinder 17">
            <a:extLst>
              <a:ext uri="{FF2B5EF4-FFF2-40B4-BE49-F238E27FC236}">
                <a16:creationId xmlns:a16="http://schemas.microsoft.com/office/drawing/2014/main" id="{80A438AA-0035-4B2B-972F-C4864AE0D652}"/>
              </a:ext>
            </a:extLst>
          </p:cNvPr>
          <p:cNvSpPr txBox="1"/>
          <p:nvPr/>
        </p:nvSpPr>
        <p:spPr>
          <a:xfrm>
            <a:off x="10500080" y="6460355"/>
            <a:ext cx="1691920" cy="246221"/>
          </a:xfrm>
          <a:prstGeom prst="rect">
            <a:avLst/>
          </a:prstGeom>
          <a:noFill/>
        </p:spPr>
        <p:txBody>
          <a:bodyPr wrap="square" rtlCol="0">
            <a:spAutoFit/>
          </a:bodyPr>
          <a:lstStyle/>
          <a:p>
            <a:r>
              <a:rPr lang="en-GB" sz="1000">
                <a:latin typeface="Arial" panose="020B0604020202020204" pitchFamily="34" charset="0"/>
                <a:cs typeface="Arial" panose="020B0604020202020204" pitchFamily="34" charset="0"/>
              </a:rPr>
              <a:t>All photos: Unsplash</a:t>
            </a:r>
          </a:p>
        </p:txBody>
      </p:sp>
    </p:spTree>
    <p:extLst>
      <p:ext uri="{BB962C8B-B14F-4D97-AF65-F5344CB8AC3E}">
        <p14:creationId xmlns:p14="http://schemas.microsoft.com/office/powerpoint/2010/main" val="2567434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2690D-24A1-8844-7CD1-0150EF7C0573}"/>
              </a:ext>
            </a:extLst>
          </p:cNvPr>
          <p:cNvSpPr>
            <a:spLocks noGrp="1"/>
          </p:cNvSpPr>
          <p:nvPr>
            <p:ph type="title"/>
          </p:nvPr>
        </p:nvSpPr>
        <p:spPr/>
        <p:txBody>
          <a:bodyPr/>
          <a:lstStyle/>
          <a:p>
            <a:pPr algn="ctr"/>
            <a:r>
              <a:rPr lang="en-GB">
                <a:solidFill>
                  <a:schemeClr val="tx1"/>
                </a:solidFill>
              </a:rPr>
              <a:t>New developmental characteristics</a:t>
            </a:r>
          </a:p>
        </p:txBody>
      </p:sp>
      <p:pic>
        <p:nvPicPr>
          <p:cNvPr id="10" name="Picture Placeholder 9">
            <a:extLst>
              <a:ext uri="{FF2B5EF4-FFF2-40B4-BE49-F238E27FC236}">
                <a16:creationId xmlns:a16="http://schemas.microsoft.com/office/drawing/2014/main" id="{E68C39DF-4641-840D-F2A3-1E278E8E1E99}"/>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p:blipFill>
        <p:spPr>
          <a:xfrm>
            <a:off x="1055445" y="2086045"/>
            <a:ext cx="2713092" cy="2713092"/>
          </a:xfrm>
          <a:ln w="38100">
            <a:solidFill>
              <a:srgbClr val="0C5472"/>
            </a:solidFill>
          </a:ln>
        </p:spPr>
      </p:pic>
      <p:pic>
        <p:nvPicPr>
          <p:cNvPr id="14" name="Picture Placeholder 13">
            <a:extLst>
              <a:ext uri="{FF2B5EF4-FFF2-40B4-BE49-F238E27FC236}">
                <a16:creationId xmlns:a16="http://schemas.microsoft.com/office/drawing/2014/main" id="{971CCBD5-3934-31E8-E783-42D15CCA13CD}"/>
              </a:ext>
            </a:extLst>
          </p:cNvPr>
          <p:cNvPicPr>
            <a:picLocks noGrp="1" noChangeAspect="1"/>
          </p:cNvPicPr>
          <p:nvPr>
            <p:ph type="pic" sz="quarter" idx="27"/>
          </p:nvPr>
        </p:nvPicPr>
        <p:blipFill rotWithShape="1">
          <a:blip r:embed="rId4" cstate="email">
            <a:extLst>
              <a:ext uri="{28A0092B-C50C-407E-A947-70E740481C1C}">
                <a14:useLocalDpi xmlns:a14="http://schemas.microsoft.com/office/drawing/2010/main"/>
              </a:ext>
            </a:extLst>
          </a:blip>
          <a:srcRect b="-1566"/>
          <a:stretch/>
        </p:blipFill>
        <p:spPr>
          <a:xfrm>
            <a:off x="8423465" y="2101148"/>
            <a:ext cx="2713092" cy="2713092"/>
          </a:xfrm>
          <a:ln w="38100">
            <a:solidFill>
              <a:srgbClr val="0C5472"/>
            </a:solidFill>
          </a:ln>
        </p:spPr>
      </p:pic>
      <p:pic>
        <p:nvPicPr>
          <p:cNvPr id="18" name="Picture Placeholder 17" descr="A close-up of a machine&#10;&#10;Description automatically generated with low confidence">
            <a:extLst>
              <a:ext uri="{FF2B5EF4-FFF2-40B4-BE49-F238E27FC236}">
                <a16:creationId xmlns:a16="http://schemas.microsoft.com/office/drawing/2014/main" id="{D34BD9DE-E926-6625-F70C-7904CA8DF0DB}"/>
              </a:ext>
            </a:extLst>
          </p:cNvPr>
          <p:cNvPicPr>
            <a:picLocks noGrp="1" noChangeAspect="1"/>
          </p:cNvPicPr>
          <p:nvPr>
            <p:ph type="pic" sz="quarter" idx="28"/>
          </p:nvPr>
        </p:nvPicPr>
        <p:blipFill>
          <a:blip r:embed="rId5" cstate="email">
            <a:extLst>
              <a:ext uri="{28A0092B-C50C-407E-A947-70E740481C1C}">
                <a14:useLocalDpi xmlns:a14="http://schemas.microsoft.com/office/drawing/2010/main"/>
              </a:ext>
            </a:extLst>
          </a:blip>
          <a:srcRect/>
          <a:stretch>
            <a:fillRect/>
          </a:stretch>
        </p:blipFill>
        <p:spPr>
          <a:xfrm>
            <a:off x="4739454" y="2073584"/>
            <a:ext cx="2713092" cy="2713092"/>
          </a:xfrm>
          <a:ln w="38100">
            <a:solidFill>
              <a:srgbClr val="0C5472"/>
            </a:solidFill>
          </a:ln>
        </p:spPr>
      </p:pic>
      <p:sp>
        <p:nvSpPr>
          <p:cNvPr id="6" name="Text Placeholder 5">
            <a:extLst>
              <a:ext uri="{FF2B5EF4-FFF2-40B4-BE49-F238E27FC236}">
                <a16:creationId xmlns:a16="http://schemas.microsoft.com/office/drawing/2014/main" id="{3D90203F-4BF8-89B9-2E7B-0E3F530FB9C1}"/>
              </a:ext>
            </a:extLst>
          </p:cNvPr>
          <p:cNvSpPr>
            <a:spLocks noGrp="1"/>
          </p:cNvSpPr>
          <p:nvPr>
            <p:ph type="body" sz="quarter" idx="33"/>
          </p:nvPr>
        </p:nvSpPr>
        <p:spPr>
          <a:xfrm>
            <a:off x="4396574" y="4977985"/>
            <a:ext cx="3398852" cy="1046217"/>
          </a:xfrm>
        </p:spPr>
        <p:txBody>
          <a:bodyPr/>
          <a:lstStyle/>
          <a:p>
            <a:r>
              <a:rPr lang="en-GB" sz="2000" b="1"/>
              <a:t>“Foundation models” </a:t>
            </a:r>
            <a:br>
              <a:rPr lang="en-GB" sz="2000"/>
            </a:br>
            <a:r>
              <a:rPr lang="en-GB" sz="2000"/>
              <a:t>Artificial intelligence becoming more like the combustion engine</a:t>
            </a:r>
          </a:p>
        </p:txBody>
      </p:sp>
      <p:sp>
        <p:nvSpPr>
          <p:cNvPr id="7" name="Text Placeholder 6">
            <a:extLst>
              <a:ext uri="{FF2B5EF4-FFF2-40B4-BE49-F238E27FC236}">
                <a16:creationId xmlns:a16="http://schemas.microsoft.com/office/drawing/2014/main" id="{A14F37E8-F947-D8F6-6B28-544E3B22BEE6}"/>
              </a:ext>
            </a:extLst>
          </p:cNvPr>
          <p:cNvSpPr>
            <a:spLocks noGrp="1"/>
          </p:cNvSpPr>
          <p:nvPr>
            <p:ph type="body" sz="quarter" idx="34"/>
          </p:nvPr>
        </p:nvSpPr>
        <p:spPr>
          <a:xfrm>
            <a:off x="8080585" y="4965053"/>
            <a:ext cx="3398852" cy="1072080"/>
          </a:xfrm>
        </p:spPr>
        <p:txBody>
          <a:bodyPr/>
          <a:lstStyle/>
          <a:p>
            <a:r>
              <a:rPr lang="en-GB" sz="2000" b="1"/>
              <a:t>New regulatory spring</a:t>
            </a:r>
            <a:br>
              <a:rPr lang="en-GB" sz="2000" b="1"/>
            </a:br>
            <a:r>
              <a:rPr lang="en-GB" sz="2000"/>
              <a:t>The EU as a “third way” in a new technological cold war </a:t>
            </a:r>
          </a:p>
        </p:txBody>
      </p:sp>
      <p:sp>
        <p:nvSpPr>
          <p:cNvPr id="8" name="Text Placeholder 7">
            <a:extLst>
              <a:ext uri="{FF2B5EF4-FFF2-40B4-BE49-F238E27FC236}">
                <a16:creationId xmlns:a16="http://schemas.microsoft.com/office/drawing/2014/main" id="{3271F0B4-5CCF-C495-D089-497F26529AE8}"/>
              </a:ext>
            </a:extLst>
          </p:cNvPr>
          <p:cNvSpPr>
            <a:spLocks noGrp="1"/>
          </p:cNvSpPr>
          <p:nvPr>
            <p:ph type="body" sz="quarter" idx="35"/>
          </p:nvPr>
        </p:nvSpPr>
        <p:spPr>
          <a:xfrm>
            <a:off x="712565" y="4952122"/>
            <a:ext cx="3398852" cy="963602"/>
          </a:xfrm>
        </p:spPr>
        <p:txBody>
          <a:bodyPr/>
          <a:lstStyle/>
          <a:p>
            <a:r>
              <a:rPr lang="en-GB" sz="2000" b="1"/>
              <a:t>Virtual reality</a:t>
            </a:r>
            <a:br>
              <a:rPr lang="en-GB" sz="2000" b="1"/>
            </a:br>
            <a:r>
              <a:rPr lang="en-GB" sz="2000"/>
              <a:t>Blending of the physical</a:t>
            </a:r>
            <a:br>
              <a:rPr lang="en-GB" sz="2000"/>
            </a:br>
            <a:r>
              <a:rPr lang="en-GB" sz="2000"/>
              <a:t>and the digital</a:t>
            </a:r>
          </a:p>
        </p:txBody>
      </p:sp>
      <p:sp>
        <p:nvSpPr>
          <p:cNvPr id="12" name="TextBox 11">
            <a:extLst>
              <a:ext uri="{FF2B5EF4-FFF2-40B4-BE49-F238E27FC236}">
                <a16:creationId xmlns:a16="http://schemas.microsoft.com/office/drawing/2014/main" id="{70351A5B-7F36-D1E6-CE6B-B749844F6BCA}"/>
              </a:ext>
            </a:extLst>
          </p:cNvPr>
          <p:cNvSpPr txBox="1"/>
          <p:nvPr/>
        </p:nvSpPr>
        <p:spPr>
          <a:xfrm>
            <a:off x="10393378" y="6504692"/>
            <a:ext cx="1798622" cy="215444"/>
          </a:xfrm>
          <a:prstGeom prst="rect">
            <a:avLst/>
          </a:prstGeom>
          <a:noFill/>
        </p:spPr>
        <p:txBody>
          <a:bodyPr wrap="square">
            <a:spAutoFit/>
          </a:bodyPr>
          <a:lstStyle/>
          <a:p>
            <a:r>
              <a:rPr lang="en-GB" sz="800" b="0" i="0" u="none" strike="noStrike">
                <a:solidFill>
                  <a:srgbClr val="000000"/>
                </a:solidFill>
                <a:latin typeface="Arial" panose="020B0604020202020204" pitchFamily="34" charset="0"/>
                <a:cs typeface="Arial" panose="020B0604020202020204" pitchFamily="34" charset="0"/>
              </a:rPr>
              <a:t>Photo: Unsplash, Pexels, Flickr</a:t>
            </a:r>
          </a:p>
        </p:txBody>
      </p:sp>
    </p:spTree>
    <p:extLst>
      <p:ext uri="{BB962C8B-B14F-4D97-AF65-F5344CB8AC3E}">
        <p14:creationId xmlns:p14="http://schemas.microsoft.com/office/powerpoint/2010/main" val="311781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erson wearing a virtual reality headset&#10;&#10;Description automatically generated with medium confidence">
            <a:extLst>
              <a:ext uri="{FF2B5EF4-FFF2-40B4-BE49-F238E27FC236}">
                <a16:creationId xmlns:a16="http://schemas.microsoft.com/office/drawing/2014/main" id="{D0724A7B-A309-944A-8276-454FE4230BAB}"/>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xfrm>
            <a:off x="1068996" y="1849195"/>
            <a:ext cx="2677805" cy="2677805"/>
          </a:xfrm>
          <a:ln w="38100">
            <a:solidFill>
              <a:srgbClr val="0C5472"/>
            </a:solidFill>
          </a:ln>
        </p:spPr>
      </p:pic>
      <p:pic>
        <p:nvPicPr>
          <p:cNvPr id="24" name="Picture Placeholder 23" descr="A close - up of a calculator&#10;&#10;Description automatically generated with medium confidence">
            <a:extLst>
              <a:ext uri="{FF2B5EF4-FFF2-40B4-BE49-F238E27FC236}">
                <a16:creationId xmlns:a16="http://schemas.microsoft.com/office/drawing/2014/main" id="{EBB6638D-08A8-7D4B-B30E-2F7EB06FF7B1}"/>
              </a:ext>
            </a:extLst>
          </p:cNvPr>
          <p:cNvPicPr>
            <a:picLocks noGrp="1" noChangeAspect="1"/>
          </p:cNvPicPr>
          <p:nvPr>
            <p:ph type="pic" sz="quarter" idx="28"/>
          </p:nvPr>
        </p:nvPicPr>
        <p:blipFill>
          <a:blip r:embed="rId4" cstate="email">
            <a:extLst>
              <a:ext uri="{28A0092B-C50C-407E-A947-70E740481C1C}">
                <a14:useLocalDpi xmlns:a14="http://schemas.microsoft.com/office/drawing/2010/main"/>
              </a:ext>
            </a:extLst>
          </a:blip>
          <a:srcRect/>
          <a:stretch>
            <a:fillRect/>
          </a:stretch>
        </p:blipFill>
        <p:spPr>
          <a:xfrm>
            <a:off x="8445196" y="1849195"/>
            <a:ext cx="2677805" cy="2677805"/>
          </a:xfrm>
          <a:ln w="38100">
            <a:solidFill>
              <a:srgbClr val="0C5472"/>
            </a:solidFill>
          </a:ln>
        </p:spPr>
      </p:pic>
      <p:pic>
        <p:nvPicPr>
          <p:cNvPr id="17" name="Picture Placeholder 16" descr="A picture containing vector graphics&#10;&#10;Description automatically generated">
            <a:extLst>
              <a:ext uri="{FF2B5EF4-FFF2-40B4-BE49-F238E27FC236}">
                <a16:creationId xmlns:a16="http://schemas.microsoft.com/office/drawing/2014/main" id="{33C06A63-4EE6-714E-AB5E-70DD0817854B}"/>
              </a:ext>
            </a:extLst>
          </p:cNvPr>
          <p:cNvPicPr>
            <a:picLocks noGrp="1" noChangeAspect="1"/>
          </p:cNvPicPr>
          <p:nvPr>
            <p:ph type="pic" sz="quarter" idx="27"/>
          </p:nvPr>
        </p:nvPicPr>
        <p:blipFill>
          <a:blip r:embed="rId5" cstate="email">
            <a:extLst>
              <a:ext uri="{28A0092B-C50C-407E-A947-70E740481C1C}">
                <a14:useLocalDpi xmlns:a14="http://schemas.microsoft.com/office/drawing/2010/main"/>
              </a:ext>
            </a:extLst>
          </a:blip>
          <a:srcRect/>
          <a:stretch>
            <a:fillRect/>
          </a:stretch>
        </p:blipFill>
        <p:spPr>
          <a:xfrm>
            <a:off x="4757097" y="1849196"/>
            <a:ext cx="2677805" cy="2677805"/>
          </a:xfrm>
          <a:ln w="38100">
            <a:solidFill>
              <a:srgbClr val="0C5472"/>
            </a:solidFill>
          </a:ln>
        </p:spPr>
      </p:pic>
      <p:sp>
        <p:nvSpPr>
          <p:cNvPr id="19" name="Text Placeholder 7">
            <a:extLst>
              <a:ext uri="{FF2B5EF4-FFF2-40B4-BE49-F238E27FC236}">
                <a16:creationId xmlns:a16="http://schemas.microsoft.com/office/drawing/2014/main" id="{17EEBBEB-F393-7E4E-98F6-881D3DA536BC}"/>
              </a:ext>
            </a:extLst>
          </p:cNvPr>
          <p:cNvSpPr>
            <a:spLocks noGrp="1"/>
          </p:cNvSpPr>
          <p:nvPr>
            <p:ph type="body" sz="quarter" idx="35"/>
          </p:nvPr>
        </p:nvSpPr>
        <p:spPr>
          <a:xfrm>
            <a:off x="708473" y="4821718"/>
            <a:ext cx="3398852" cy="1463671"/>
          </a:xfrm>
        </p:spPr>
        <p:txBody>
          <a:bodyPr/>
          <a:lstStyle/>
          <a:p>
            <a:r>
              <a:rPr lang="en-GB">
                <a:solidFill>
                  <a:srgbClr val="0C5472"/>
                </a:solidFill>
              </a:rPr>
              <a:t>User contact becoming digital</a:t>
            </a:r>
          </a:p>
          <a:p>
            <a:r>
              <a:rPr lang="en-GB" sz="1800">
                <a:solidFill>
                  <a:schemeClr val="tx1">
                    <a:lumMod val="50000"/>
                    <a:lumOff val="50000"/>
                  </a:schemeClr>
                </a:solidFill>
              </a:rPr>
              <a:t>More tasks are handled digitally.</a:t>
            </a:r>
          </a:p>
          <a:p>
            <a:r>
              <a:rPr lang="en-GB" sz="1800">
                <a:solidFill>
                  <a:schemeClr val="tx1">
                    <a:lumMod val="50000"/>
                    <a:lumOff val="50000"/>
                  </a:schemeClr>
                </a:solidFill>
              </a:rPr>
              <a:t>More hybrid contact?</a:t>
            </a:r>
          </a:p>
        </p:txBody>
      </p:sp>
      <p:sp>
        <p:nvSpPr>
          <p:cNvPr id="20" name="Text Placeholder 6">
            <a:extLst>
              <a:ext uri="{FF2B5EF4-FFF2-40B4-BE49-F238E27FC236}">
                <a16:creationId xmlns:a16="http://schemas.microsoft.com/office/drawing/2014/main" id="{6CBDF1D0-0B89-524A-8563-98E90F7182E9}"/>
              </a:ext>
            </a:extLst>
          </p:cNvPr>
          <p:cNvSpPr>
            <a:spLocks noGrp="1"/>
          </p:cNvSpPr>
          <p:nvPr>
            <p:ph type="body" sz="quarter" idx="34"/>
          </p:nvPr>
        </p:nvSpPr>
        <p:spPr>
          <a:xfrm>
            <a:off x="4396574" y="4821718"/>
            <a:ext cx="3398852" cy="1463671"/>
          </a:xfrm>
        </p:spPr>
        <p:txBody>
          <a:bodyPr/>
          <a:lstStyle/>
          <a:p>
            <a:r>
              <a:rPr lang="en-GB">
                <a:solidFill>
                  <a:srgbClr val="0C5472"/>
                </a:solidFill>
              </a:rPr>
              <a:t>A digital public administration</a:t>
            </a:r>
          </a:p>
          <a:p>
            <a:r>
              <a:rPr lang="en-GB" sz="1800">
                <a:solidFill>
                  <a:schemeClr val="tx1">
                    <a:lumMod val="50000"/>
                    <a:lumOff val="50000"/>
                  </a:schemeClr>
                </a:solidFill>
              </a:rPr>
              <a:t>Proactive and continuous services. Decision support </a:t>
            </a:r>
          </a:p>
        </p:txBody>
      </p:sp>
      <p:sp>
        <p:nvSpPr>
          <p:cNvPr id="21" name="Text Placeholder 5">
            <a:extLst>
              <a:ext uri="{FF2B5EF4-FFF2-40B4-BE49-F238E27FC236}">
                <a16:creationId xmlns:a16="http://schemas.microsoft.com/office/drawing/2014/main" id="{2AF1438F-135E-2648-8DA4-FDCEEFF12C99}"/>
              </a:ext>
            </a:extLst>
          </p:cNvPr>
          <p:cNvSpPr>
            <a:spLocks noGrp="1"/>
          </p:cNvSpPr>
          <p:nvPr>
            <p:ph type="body" sz="quarter" idx="33"/>
          </p:nvPr>
        </p:nvSpPr>
        <p:spPr>
          <a:xfrm>
            <a:off x="8084673" y="4821718"/>
            <a:ext cx="3398852" cy="1697416"/>
          </a:xfrm>
        </p:spPr>
        <p:txBody>
          <a:bodyPr/>
          <a:lstStyle/>
          <a:p>
            <a:r>
              <a:rPr lang="en-GB">
                <a:solidFill>
                  <a:srgbClr val="0C5472"/>
                </a:solidFill>
              </a:rPr>
              <a:t>Ethical and sustainable digitalisation</a:t>
            </a:r>
          </a:p>
          <a:p>
            <a:r>
              <a:rPr lang="en-GB" sz="1800">
                <a:solidFill>
                  <a:schemeClr val="tx1">
                    <a:lumMod val="50000"/>
                    <a:lumOff val="50000"/>
                  </a:schemeClr>
                </a:solidFill>
              </a:rPr>
              <a:t>Broader discourse on privacy, algorithms, use of data. Increased risk of cybercrimes</a:t>
            </a:r>
          </a:p>
        </p:txBody>
      </p:sp>
      <p:sp>
        <p:nvSpPr>
          <p:cNvPr id="22" name="Title 1">
            <a:extLst>
              <a:ext uri="{FF2B5EF4-FFF2-40B4-BE49-F238E27FC236}">
                <a16:creationId xmlns:a16="http://schemas.microsoft.com/office/drawing/2014/main" id="{3321F3B7-47C4-9F48-B877-DDD7C0899526}"/>
              </a:ext>
            </a:extLst>
          </p:cNvPr>
          <p:cNvSpPr>
            <a:spLocks noGrp="1"/>
          </p:cNvSpPr>
          <p:nvPr>
            <p:ph type="title"/>
          </p:nvPr>
        </p:nvSpPr>
        <p:spPr>
          <a:xfrm>
            <a:off x="838200" y="482400"/>
            <a:ext cx="10515600" cy="1072080"/>
          </a:xfrm>
        </p:spPr>
        <p:txBody>
          <a:bodyPr/>
          <a:lstStyle/>
          <a:p>
            <a:pPr algn="ctr"/>
            <a:r>
              <a:rPr lang="en-GB">
                <a:solidFill>
                  <a:schemeClr val="tx1"/>
                </a:solidFill>
              </a:rPr>
              <a:t>Consequences for NAV</a:t>
            </a:r>
          </a:p>
        </p:txBody>
      </p:sp>
      <p:sp>
        <p:nvSpPr>
          <p:cNvPr id="2" name="TextBox 1">
            <a:extLst>
              <a:ext uri="{FF2B5EF4-FFF2-40B4-BE49-F238E27FC236}">
                <a16:creationId xmlns:a16="http://schemas.microsoft.com/office/drawing/2014/main" id="{448C5743-B948-C342-9223-2E9E9A8B23FC}"/>
              </a:ext>
            </a:extLst>
          </p:cNvPr>
          <p:cNvSpPr txBox="1"/>
          <p:nvPr/>
        </p:nvSpPr>
        <p:spPr>
          <a:xfrm rot="16200000">
            <a:off x="11288418" y="5862053"/>
            <a:ext cx="154882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cap="none" normalizeH="0" baseline="0" noProof="0">
                <a:ln>
                  <a:noFill/>
                </a:ln>
                <a:solidFill>
                  <a:srgbClr val="000000"/>
                </a:solidFill>
                <a:uLnTx/>
                <a:uFillTx/>
                <a:latin typeface="Arial" panose="020B0604020202020204" pitchFamily="34" charset="0"/>
                <a:cs typeface="Arial" panose="020B0604020202020204" pitchFamily="34" charset="0"/>
              </a:rPr>
              <a:t>Photo: Pexels, Colorbox</a:t>
            </a:r>
          </a:p>
        </p:txBody>
      </p:sp>
    </p:spTree>
    <p:extLst>
      <p:ext uri="{BB962C8B-B14F-4D97-AF65-F5344CB8AC3E}">
        <p14:creationId xmlns:p14="http://schemas.microsoft.com/office/powerpoint/2010/main" val="11771853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9BDCD"/>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35046B-ED6B-6CD7-4137-0E3D1F4F0F6F}"/>
              </a:ext>
            </a:extLst>
          </p:cNvPr>
          <p:cNvSpPr>
            <a:spLocks noGrp="1"/>
          </p:cNvSpPr>
          <p:nvPr>
            <p:ph type="title"/>
          </p:nvPr>
        </p:nvSpPr>
        <p:spPr/>
        <p:txBody>
          <a:bodyPr>
            <a:normAutofit/>
          </a:bodyPr>
          <a:lstStyle/>
          <a:p>
            <a:pPr algn="ctr"/>
            <a:r>
              <a:rPr lang="en-GB" sz="4400" noProof="0">
                <a:solidFill>
                  <a:schemeClr val="tx1"/>
                </a:solidFill>
              </a:rPr>
              <a:t>Risks to rate of development</a:t>
            </a:r>
          </a:p>
        </p:txBody>
      </p:sp>
      <p:sp>
        <p:nvSpPr>
          <p:cNvPr id="3" name="TekstSylinder 2">
            <a:extLst>
              <a:ext uri="{FF2B5EF4-FFF2-40B4-BE49-F238E27FC236}">
                <a16:creationId xmlns:a16="http://schemas.microsoft.com/office/drawing/2014/main" id="{D77E0DB2-8F9B-0963-F4DA-5689FFC98EE4}"/>
              </a:ext>
            </a:extLst>
          </p:cNvPr>
          <p:cNvSpPr txBox="1"/>
          <p:nvPr/>
        </p:nvSpPr>
        <p:spPr>
          <a:xfrm>
            <a:off x="1137022" y="4133518"/>
            <a:ext cx="2464047" cy="830997"/>
          </a:xfrm>
          <a:prstGeom prst="rect">
            <a:avLst/>
          </a:prstGeom>
          <a:noFill/>
        </p:spPr>
        <p:txBody>
          <a:bodyPr wrap="square" rtlCol="0">
            <a:spAutoFit/>
          </a:bodyPr>
          <a:lstStyle/>
          <a:p>
            <a:pPr algn="ctr"/>
            <a:r>
              <a:rPr lang="en-GB" sz="2400">
                <a:latin typeface="Arial" panose="020B0604020202020204" pitchFamily="34" charset="0"/>
                <a:cs typeface="Arial" panose="020B0604020202020204" pitchFamily="34" charset="0"/>
              </a:rPr>
              <a:t>Skills shortages</a:t>
            </a:r>
          </a:p>
        </p:txBody>
      </p:sp>
      <p:sp>
        <p:nvSpPr>
          <p:cNvPr id="4" name="TekstSylinder 3">
            <a:extLst>
              <a:ext uri="{FF2B5EF4-FFF2-40B4-BE49-F238E27FC236}">
                <a16:creationId xmlns:a16="http://schemas.microsoft.com/office/drawing/2014/main" id="{8D0BBD2E-251A-33DC-AA04-895EA1D862B8}"/>
              </a:ext>
            </a:extLst>
          </p:cNvPr>
          <p:cNvSpPr txBox="1"/>
          <p:nvPr/>
        </p:nvSpPr>
        <p:spPr>
          <a:xfrm>
            <a:off x="4710023" y="4115681"/>
            <a:ext cx="2751826" cy="830997"/>
          </a:xfrm>
          <a:prstGeom prst="rect">
            <a:avLst/>
          </a:prstGeom>
          <a:noFill/>
        </p:spPr>
        <p:txBody>
          <a:bodyPr wrap="square" rtlCol="0">
            <a:spAutoFit/>
          </a:bodyPr>
          <a:lstStyle/>
          <a:p>
            <a:pPr algn="ctr"/>
            <a:r>
              <a:rPr lang="en-GB" sz="2400">
                <a:latin typeface="Arial" panose="020B0604020202020204" pitchFamily="34" charset="0"/>
                <a:cs typeface="Arial" panose="020B0604020202020204" pitchFamily="34" charset="0"/>
              </a:rPr>
              <a:t>Uncertain technological development</a:t>
            </a:r>
          </a:p>
        </p:txBody>
      </p:sp>
      <p:sp>
        <p:nvSpPr>
          <p:cNvPr id="5" name="TekstSylinder 4">
            <a:extLst>
              <a:ext uri="{FF2B5EF4-FFF2-40B4-BE49-F238E27FC236}">
                <a16:creationId xmlns:a16="http://schemas.microsoft.com/office/drawing/2014/main" id="{1545C292-0488-F521-8705-F73193C54E93}"/>
              </a:ext>
            </a:extLst>
          </p:cNvPr>
          <p:cNvSpPr txBox="1"/>
          <p:nvPr/>
        </p:nvSpPr>
        <p:spPr>
          <a:xfrm>
            <a:off x="8426426" y="4115680"/>
            <a:ext cx="2420718" cy="830997"/>
          </a:xfrm>
          <a:prstGeom prst="rect">
            <a:avLst/>
          </a:prstGeom>
          <a:noFill/>
        </p:spPr>
        <p:txBody>
          <a:bodyPr wrap="square" rtlCol="0">
            <a:spAutoFit/>
          </a:bodyPr>
          <a:lstStyle/>
          <a:p>
            <a:pPr algn="ctr"/>
            <a:r>
              <a:rPr lang="en-GB" sz="2400">
                <a:latin typeface="Arial" panose="020B0604020202020204" pitchFamily="34" charset="0"/>
                <a:cs typeface="Arial" panose="020B0604020202020204" pitchFamily="34" charset="0"/>
              </a:rPr>
              <a:t>Framework conditions</a:t>
            </a:r>
          </a:p>
        </p:txBody>
      </p:sp>
      <p:pic>
        <p:nvPicPr>
          <p:cNvPr id="6" name="Grafikk 5" descr="Hode med tannhjul med heldekkende fyll">
            <a:extLst>
              <a:ext uri="{FF2B5EF4-FFF2-40B4-BE49-F238E27FC236}">
                <a16:creationId xmlns:a16="http://schemas.microsoft.com/office/drawing/2014/main" id="{591DD79B-C580-87F1-D60E-52C553A0CF8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553741" y="2470308"/>
            <a:ext cx="1645372" cy="1645372"/>
          </a:xfrm>
          <a:prstGeom prst="rect">
            <a:avLst/>
          </a:prstGeom>
        </p:spPr>
      </p:pic>
      <p:pic>
        <p:nvPicPr>
          <p:cNvPr id="9" name="Grafikk 8" descr="Programmer hunn med heldekkende fyll">
            <a:extLst>
              <a:ext uri="{FF2B5EF4-FFF2-40B4-BE49-F238E27FC236}">
                <a16:creationId xmlns:a16="http://schemas.microsoft.com/office/drawing/2014/main" id="{33D3F1B4-CA58-A95C-8062-90002423F6E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280109" y="2374292"/>
            <a:ext cx="1645372" cy="1645372"/>
          </a:xfrm>
          <a:prstGeom prst="rect">
            <a:avLst/>
          </a:prstGeom>
        </p:spPr>
      </p:pic>
      <p:pic>
        <p:nvPicPr>
          <p:cNvPr id="10" name="Grafikk 9" descr="Sirkler med piler med heldekkende fyll">
            <a:extLst>
              <a:ext uri="{FF2B5EF4-FFF2-40B4-BE49-F238E27FC236}">
                <a16:creationId xmlns:a16="http://schemas.microsoft.com/office/drawing/2014/main" id="{B11F5844-0B20-041D-3041-FA9D24D4EB5F}"/>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639816" y="2317815"/>
            <a:ext cx="1912866" cy="1912866"/>
          </a:xfrm>
          <a:prstGeom prst="rect">
            <a:avLst/>
          </a:prstGeom>
        </p:spPr>
      </p:pic>
    </p:spTree>
    <p:extLst>
      <p:ext uri="{BB962C8B-B14F-4D97-AF65-F5344CB8AC3E}">
        <p14:creationId xmlns:p14="http://schemas.microsoft.com/office/powerpoint/2010/main" val="1055730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0C8900CB-B5C8-EF3F-D3ED-E7E416FEAA9E}"/>
              </a:ext>
            </a:extLst>
          </p:cNvPr>
          <p:cNvSpPr>
            <a:spLocks noGrp="1"/>
          </p:cNvSpPr>
          <p:nvPr>
            <p:ph idx="1"/>
          </p:nvPr>
        </p:nvSpPr>
        <p:spPr>
          <a:xfrm>
            <a:off x="838199" y="1825625"/>
            <a:ext cx="5781261" cy="4351338"/>
          </a:xfrm>
        </p:spPr>
        <p:txBody>
          <a:bodyPr>
            <a:normAutofit fontScale="92500" lnSpcReduction="20000"/>
          </a:bodyPr>
          <a:lstStyle/>
          <a:p>
            <a:r>
              <a:rPr lang="en-GB"/>
              <a:t>How can data-driven services be useful in your field?</a:t>
            </a:r>
          </a:p>
          <a:p>
            <a:endParaRPr lang="nb-NO">
              <a:effectLst/>
            </a:endParaRPr>
          </a:p>
          <a:p>
            <a:r>
              <a:rPr lang="en-GB"/>
              <a:t>How can we prevent algorithms from discriminating </a:t>
            </a:r>
            <a:br>
              <a:rPr lang="en-GB"/>
            </a:br>
            <a:r>
              <a:rPr lang="en-GB"/>
              <a:t>against individuals or groups?</a:t>
            </a:r>
          </a:p>
          <a:p>
            <a:endParaRPr lang="nb-NO">
              <a:effectLst/>
            </a:endParaRPr>
          </a:p>
          <a:p>
            <a:r>
              <a:rPr lang="en-GB"/>
              <a:t>How will technology change meetings with users in 2035?</a:t>
            </a:r>
          </a:p>
          <a:p>
            <a:pPr marL="0" indent="0">
              <a:buNone/>
            </a:pPr>
            <a:r>
              <a:rPr lang="en-GB"/>
              <a:t> </a:t>
            </a:r>
          </a:p>
          <a:p>
            <a:r>
              <a:rPr lang="en-GB"/>
              <a:t>How do you want </a:t>
            </a:r>
            <a:br>
              <a:rPr lang="en-GB"/>
            </a:br>
            <a:r>
              <a:rPr lang="en-GB"/>
              <a:t>digitalisation to change NAV?</a:t>
            </a:r>
          </a:p>
          <a:p>
            <a:endParaRPr lang="nb-NO"/>
          </a:p>
        </p:txBody>
      </p:sp>
      <p:pic>
        <p:nvPicPr>
          <p:cNvPr id="1026" name="Picture 2" descr="GettyImages-639198068">
            <a:extLst>
              <a:ext uri="{FF2B5EF4-FFF2-40B4-BE49-F238E27FC236}">
                <a16:creationId xmlns:a16="http://schemas.microsoft.com/office/drawing/2014/main" id="{CC8723A9-A865-4D09-C6A5-0BD14043B30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
          <a:stretch/>
        </p:blipFill>
        <p:spPr bwMode="auto">
          <a:xfrm>
            <a:off x="6160021" y="10"/>
            <a:ext cx="6031979" cy="685799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rgbClr val="FFFFFF"/>
          </a:solidFill>
          <a:ln>
            <a:noFill/>
          </a:ln>
          <a:effectLst/>
        </p:spPr>
      </p:pic>
      <p:sp>
        <p:nvSpPr>
          <p:cNvPr id="5" name="Tittel 4">
            <a:extLst>
              <a:ext uri="{FF2B5EF4-FFF2-40B4-BE49-F238E27FC236}">
                <a16:creationId xmlns:a16="http://schemas.microsoft.com/office/drawing/2014/main" id="{0A691F6B-1D74-FB62-F6BA-67CD0EF0AA58}"/>
              </a:ext>
            </a:extLst>
          </p:cNvPr>
          <p:cNvSpPr>
            <a:spLocks noGrp="1"/>
          </p:cNvSpPr>
          <p:nvPr>
            <p:ph type="title"/>
          </p:nvPr>
        </p:nvSpPr>
        <p:spPr>
          <a:xfrm>
            <a:off x="838200" y="482400"/>
            <a:ext cx="7362371" cy="1072080"/>
          </a:xfrm>
        </p:spPr>
        <p:txBody>
          <a:bodyPr anchor="ctr">
            <a:normAutofit/>
          </a:bodyPr>
          <a:lstStyle/>
          <a:p>
            <a:r>
              <a:rPr lang="en-GB"/>
              <a:t>Questions for reflection</a:t>
            </a:r>
          </a:p>
        </p:txBody>
      </p:sp>
    </p:spTree>
    <p:extLst>
      <p:ext uri="{BB962C8B-B14F-4D97-AF65-F5344CB8AC3E}">
        <p14:creationId xmlns:p14="http://schemas.microsoft.com/office/powerpoint/2010/main" val="3192489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e 3">
            <a:extLst>
              <a:ext uri="{FF2B5EF4-FFF2-40B4-BE49-F238E27FC236}">
                <a16:creationId xmlns:a16="http://schemas.microsoft.com/office/drawing/2014/main" id="{F6EA591E-AB3B-43C9-9BEE-460DF197C90B}"/>
              </a:ext>
            </a:extLst>
          </p:cNvPr>
          <p:cNvGrpSpPr/>
          <p:nvPr/>
        </p:nvGrpSpPr>
        <p:grpSpPr>
          <a:xfrm>
            <a:off x="0" y="276446"/>
            <a:ext cx="12192000" cy="6581553"/>
            <a:chOff x="-55811" y="-180754"/>
            <a:chExt cx="12303622" cy="6858000"/>
          </a:xfrm>
        </p:grpSpPr>
        <p:pic>
          <p:nvPicPr>
            <p:cNvPr id="11" name="Bilde 8" descr="Et bilde som inneholder utendørs, bakke, bygning, person&#10;&#10;Beskrivelse som er generert med svært høy visshet">
              <a:extLst>
                <a:ext uri="{FF2B5EF4-FFF2-40B4-BE49-F238E27FC236}">
                  <a16:creationId xmlns:a16="http://schemas.microsoft.com/office/drawing/2014/main" id="{45736735-0505-AB40-972F-8772ADAFA7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811" y="-180754"/>
              <a:ext cx="12303622" cy="6858000"/>
            </a:xfrm>
            <a:prstGeom prst="rect">
              <a:avLst/>
            </a:prstGeom>
          </p:spPr>
        </p:pic>
        <p:sp>
          <p:nvSpPr>
            <p:cNvPr id="14" name="TekstSylinder 9">
              <a:extLst>
                <a:ext uri="{FF2B5EF4-FFF2-40B4-BE49-F238E27FC236}">
                  <a16:creationId xmlns:a16="http://schemas.microsoft.com/office/drawing/2014/main" id="{E6AA477C-AC33-CF4E-AA05-FEABA8E1CA05}"/>
                </a:ext>
              </a:extLst>
            </p:cNvPr>
            <p:cNvSpPr txBox="1"/>
            <p:nvPr/>
          </p:nvSpPr>
          <p:spPr>
            <a:xfrm rot="5400000">
              <a:off x="10970457" y="3468966"/>
              <a:ext cx="2173781" cy="269304"/>
            </a:xfrm>
            <a:prstGeom prst="rect">
              <a:avLst/>
            </a:prstGeom>
            <a:noFill/>
          </p:spPr>
          <p:txBody>
            <a:bodyPr wrap="square" rtlCol="0">
              <a:spAutoFit/>
            </a:bodyPr>
            <a:lstStyle/>
            <a:p>
              <a:r>
                <a:rPr lang="en-GB" sz="1100">
                  <a:solidFill>
                    <a:srgbClr val="3E3832"/>
                  </a:solidFill>
                  <a:latin typeface="Arial" panose="020B0604020202020204" pitchFamily="34" charset="0"/>
                  <a:cs typeface="Arial" panose="020B0604020202020204" pitchFamily="34" charset="0"/>
                </a:rPr>
                <a:t>Photo: Igor Cancarevic/Unsplash</a:t>
              </a:r>
            </a:p>
          </p:txBody>
        </p:sp>
      </p:grpSp>
      <p:pic>
        <p:nvPicPr>
          <p:cNvPr id="3" name="Bilde 2">
            <a:extLst>
              <a:ext uri="{FF2B5EF4-FFF2-40B4-BE49-F238E27FC236}">
                <a16:creationId xmlns:a16="http://schemas.microsoft.com/office/drawing/2014/main" id="{35518BC6-AB53-4B06-9C47-941F2E61C7C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12216653" cy="6858000"/>
          </a:xfrm>
          <a:prstGeom prst="rect">
            <a:avLst/>
          </a:prstGeom>
        </p:spPr>
      </p:pic>
      <p:sp>
        <p:nvSpPr>
          <p:cNvPr id="8" name="TekstSylinder 9">
            <a:extLst>
              <a:ext uri="{FF2B5EF4-FFF2-40B4-BE49-F238E27FC236}">
                <a16:creationId xmlns:a16="http://schemas.microsoft.com/office/drawing/2014/main" id="{4EA277C6-630B-4A0E-9122-71CED05DFEAF}"/>
              </a:ext>
            </a:extLst>
          </p:cNvPr>
          <p:cNvSpPr txBox="1"/>
          <p:nvPr/>
        </p:nvSpPr>
        <p:spPr>
          <a:xfrm>
            <a:off x="10815233" y="6454044"/>
            <a:ext cx="1376768" cy="269304"/>
          </a:xfrm>
          <a:prstGeom prst="rect">
            <a:avLst/>
          </a:prstGeom>
          <a:noFill/>
        </p:spPr>
        <p:txBody>
          <a:bodyPr wrap="square" rtlCol="0">
            <a:spAutoFit/>
          </a:bodyPr>
          <a:lstStyle/>
          <a:p>
            <a:r>
              <a:rPr lang="en-GB" sz="1100">
                <a:solidFill>
                  <a:schemeClr val="bg1"/>
                </a:solidFill>
                <a:latin typeface="Arial" panose="020B0604020202020204" pitchFamily="34" charset="0"/>
                <a:cs typeface="Arial" panose="020B0604020202020204" pitchFamily="34" charset="0"/>
              </a:rPr>
              <a:t>Photo: Colourbox</a:t>
            </a:r>
          </a:p>
        </p:txBody>
      </p:sp>
      <p:sp>
        <p:nvSpPr>
          <p:cNvPr id="5" name="Ellipse 4">
            <a:extLst>
              <a:ext uri="{FF2B5EF4-FFF2-40B4-BE49-F238E27FC236}">
                <a16:creationId xmlns:a16="http://schemas.microsoft.com/office/drawing/2014/main" id="{235C3883-95D8-D532-B068-ACB66979BB12}"/>
              </a:ext>
            </a:extLst>
          </p:cNvPr>
          <p:cNvSpPr/>
          <p:nvPr/>
        </p:nvSpPr>
        <p:spPr>
          <a:xfrm>
            <a:off x="7281730" y="827314"/>
            <a:ext cx="3533502" cy="3472543"/>
          </a:xfrm>
          <a:prstGeom prst="ellipse">
            <a:avLst/>
          </a:prstGeom>
          <a:solidFill>
            <a:srgbClr val="194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ekstSylinder 7">
            <a:extLst>
              <a:ext uri="{FF2B5EF4-FFF2-40B4-BE49-F238E27FC236}">
                <a16:creationId xmlns:a16="http://schemas.microsoft.com/office/drawing/2014/main" id="{78CACF4D-9D62-8D47-9FA7-C3ADDDE07316}"/>
              </a:ext>
            </a:extLst>
          </p:cNvPr>
          <p:cNvSpPr txBox="1"/>
          <p:nvPr/>
        </p:nvSpPr>
        <p:spPr>
          <a:xfrm>
            <a:off x="7136336" y="1472696"/>
            <a:ext cx="3824290" cy="1754326"/>
          </a:xfrm>
          <a:prstGeom prst="rect">
            <a:avLst/>
          </a:prstGeom>
          <a:noFill/>
          <a:effectLst>
            <a:glow rad="190500">
              <a:schemeClr val="accent1">
                <a:satMod val="175000"/>
                <a:alpha val="40000"/>
              </a:schemeClr>
            </a:glow>
            <a:softEdge rad="177800"/>
          </a:effectLst>
        </p:spPr>
        <p:txBody>
          <a:bodyPr wrap="square" rtlCol="0">
            <a:spAutoFit/>
          </a:bodyPr>
          <a:lstStyle/>
          <a:p>
            <a:pPr algn="ctr"/>
            <a:r>
              <a:rPr lang="en-GB" sz="5400" b="1">
                <a:solidFill>
                  <a:schemeClr val="bg1"/>
                </a:solidFill>
                <a:latin typeface="Arial" panose="020B0604020202020204" pitchFamily="34" charset="0"/>
                <a:cs typeface="Arial" panose="020B0604020202020204" pitchFamily="34" charset="0"/>
              </a:rPr>
              <a:t>Living conditions</a:t>
            </a:r>
          </a:p>
        </p:txBody>
      </p:sp>
    </p:spTree>
    <p:extLst>
      <p:ext uri="{BB962C8B-B14F-4D97-AF65-F5344CB8AC3E}">
        <p14:creationId xmlns:p14="http://schemas.microsoft.com/office/powerpoint/2010/main" val="2293250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5D43E1-3233-814B-91CB-3E108DFF8216}"/>
              </a:ext>
            </a:extLst>
          </p:cNvPr>
          <p:cNvSpPr>
            <a:spLocks noGrp="1"/>
          </p:cNvSpPr>
          <p:nvPr>
            <p:ph type="title" idx="4294967295"/>
          </p:nvPr>
        </p:nvSpPr>
        <p:spPr>
          <a:xfrm>
            <a:off x="0" y="241300"/>
            <a:ext cx="12192000" cy="1261533"/>
          </a:xfrm>
        </p:spPr>
        <p:txBody>
          <a:bodyPr>
            <a:normAutofit/>
          </a:bodyPr>
          <a:lstStyle/>
          <a:p>
            <a:pPr algn="ctr"/>
            <a:r>
              <a:rPr lang="en-GB">
                <a:solidFill>
                  <a:schemeClr val="tx1"/>
                </a:solidFill>
              </a:rPr>
              <a:t>From vision of the future to effecting change</a:t>
            </a:r>
          </a:p>
        </p:txBody>
      </p:sp>
      <p:sp>
        <p:nvSpPr>
          <p:cNvPr id="7" name="Likebent trekant 4">
            <a:extLst>
              <a:ext uri="{FF2B5EF4-FFF2-40B4-BE49-F238E27FC236}">
                <a16:creationId xmlns:a16="http://schemas.microsoft.com/office/drawing/2014/main" id="{F8FE29AC-4DDD-1E46-BB18-BCCB91B40B7B}"/>
              </a:ext>
            </a:extLst>
          </p:cNvPr>
          <p:cNvSpPr/>
          <p:nvPr/>
        </p:nvSpPr>
        <p:spPr>
          <a:xfrm rot="16200000">
            <a:off x="2951652" y="821288"/>
            <a:ext cx="1776197" cy="4512501"/>
          </a:xfrm>
          <a:prstGeom prst="triangle">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nb-NO" sz="2400">
              <a:solidFill>
                <a:prstClr val="white"/>
              </a:solidFill>
              <a:latin typeface="Arial"/>
            </a:endParaRPr>
          </a:p>
        </p:txBody>
      </p:sp>
      <p:sp>
        <p:nvSpPr>
          <p:cNvPr id="8" name="Likebent trekant 5">
            <a:extLst>
              <a:ext uri="{FF2B5EF4-FFF2-40B4-BE49-F238E27FC236}">
                <a16:creationId xmlns:a16="http://schemas.microsoft.com/office/drawing/2014/main" id="{716BB0AC-55B5-C14A-A0E7-873105BC1607}"/>
              </a:ext>
            </a:extLst>
          </p:cNvPr>
          <p:cNvSpPr/>
          <p:nvPr/>
        </p:nvSpPr>
        <p:spPr>
          <a:xfrm rot="5400000">
            <a:off x="7452863" y="831359"/>
            <a:ext cx="1776197" cy="4512501"/>
          </a:xfrm>
          <a:prstGeom prst="triangle">
            <a:avLst/>
          </a:prstGeom>
          <a:solidFill>
            <a:srgbClr val="FFBD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nb-NO" sz="2400">
              <a:solidFill>
                <a:prstClr val="white"/>
              </a:solidFill>
              <a:latin typeface="Arial"/>
            </a:endParaRPr>
          </a:p>
        </p:txBody>
      </p:sp>
      <p:sp>
        <p:nvSpPr>
          <p:cNvPr id="9" name="Likebent trekant 6">
            <a:extLst>
              <a:ext uri="{FF2B5EF4-FFF2-40B4-BE49-F238E27FC236}">
                <a16:creationId xmlns:a16="http://schemas.microsoft.com/office/drawing/2014/main" id="{7846966C-837A-E242-9524-33C475CD172F}"/>
              </a:ext>
            </a:extLst>
          </p:cNvPr>
          <p:cNvSpPr/>
          <p:nvPr/>
        </p:nvSpPr>
        <p:spPr>
          <a:xfrm rot="16200000">
            <a:off x="2316141" y="1813933"/>
            <a:ext cx="983917" cy="2529243"/>
          </a:xfrm>
          <a:prstGeom prst="triangle">
            <a:avLst/>
          </a:prstGeom>
          <a:solidFill>
            <a:srgbClr val="CCE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nb-NO" sz="2400">
              <a:solidFill>
                <a:prstClr val="white"/>
              </a:solidFill>
              <a:latin typeface="Arial"/>
            </a:endParaRPr>
          </a:p>
        </p:txBody>
      </p:sp>
      <p:sp>
        <p:nvSpPr>
          <p:cNvPr id="10" name="Likebent trekant 7">
            <a:extLst>
              <a:ext uri="{FF2B5EF4-FFF2-40B4-BE49-F238E27FC236}">
                <a16:creationId xmlns:a16="http://schemas.microsoft.com/office/drawing/2014/main" id="{E0B8D9E6-C4DD-6340-B991-2DB8DBB9FA83}"/>
              </a:ext>
            </a:extLst>
          </p:cNvPr>
          <p:cNvSpPr/>
          <p:nvPr/>
        </p:nvSpPr>
        <p:spPr>
          <a:xfrm rot="5400000">
            <a:off x="8743767" y="1771650"/>
            <a:ext cx="1024891" cy="2623969"/>
          </a:xfrm>
          <a:prstGeom prst="triangle">
            <a:avLst/>
          </a:prstGeom>
          <a:solidFill>
            <a:srgbClr val="FFD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nb-NO" sz="2400">
              <a:solidFill>
                <a:prstClr val="white"/>
              </a:solidFill>
              <a:latin typeface="Arial"/>
            </a:endParaRPr>
          </a:p>
        </p:txBody>
      </p:sp>
      <p:sp>
        <p:nvSpPr>
          <p:cNvPr id="11" name="Rektangel 8">
            <a:extLst>
              <a:ext uri="{FF2B5EF4-FFF2-40B4-BE49-F238E27FC236}">
                <a16:creationId xmlns:a16="http://schemas.microsoft.com/office/drawing/2014/main" id="{9987018A-A69F-A14F-9E4A-39BAFC10A02A}"/>
              </a:ext>
            </a:extLst>
          </p:cNvPr>
          <p:cNvSpPr/>
          <p:nvPr/>
        </p:nvSpPr>
        <p:spPr>
          <a:xfrm>
            <a:off x="2311566" y="2753504"/>
            <a:ext cx="1768215" cy="672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40">
              <a:defRPr/>
            </a:pPr>
            <a:r>
              <a:rPr lang="en-GB" sz="1400">
                <a:solidFill>
                  <a:srgbClr val="3E3832"/>
                </a:solidFill>
                <a:latin typeface="Arial"/>
              </a:rPr>
              <a:t>Horizon Scan</a:t>
            </a:r>
          </a:p>
        </p:txBody>
      </p:sp>
      <p:sp>
        <p:nvSpPr>
          <p:cNvPr id="12" name="Rektangel 9">
            <a:extLst>
              <a:ext uri="{FF2B5EF4-FFF2-40B4-BE49-F238E27FC236}">
                <a16:creationId xmlns:a16="http://schemas.microsoft.com/office/drawing/2014/main" id="{EB3A7294-2CD0-4E48-BD39-998F60C42606}"/>
              </a:ext>
            </a:extLst>
          </p:cNvPr>
          <p:cNvSpPr/>
          <p:nvPr/>
        </p:nvSpPr>
        <p:spPr>
          <a:xfrm>
            <a:off x="4072722" y="2765736"/>
            <a:ext cx="2023278" cy="672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40">
              <a:defRPr/>
            </a:pPr>
            <a:r>
              <a:rPr lang="en-GB" sz="1400">
                <a:solidFill>
                  <a:srgbClr val="3E3832"/>
                </a:solidFill>
                <a:latin typeface="Arial"/>
              </a:rPr>
              <a:t>Operational</a:t>
            </a:r>
            <a:br>
              <a:rPr lang="en-GB" sz="1400">
                <a:solidFill>
                  <a:srgbClr val="3E3832"/>
                </a:solidFill>
                <a:latin typeface="Arial"/>
              </a:rPr>
            </a:br>
            <a:r>
              <a:rPr lang="en-GB" sz="1400">
                <a:solidFill>
                  <a:srgbClr val="3E3832"/>
                </a:solidFill>
                <a:latin typeface="Arial"/>
              </a:rPr>
              <a:t>strategy</a:t>
            </a:r>
          </a:p>
        </p:txBody>
      </p:sp>
      <p:sp>
        <p:nvSpPr>
          <p:cNvPr id="13" name="Rektangel 10">
            <a:extLst>
              <a:ext uri="{FF2B5EF4-FFF2-40B4-BE49-F238E27FC236}">
                <a16:creationId xmlns:a16="http://schemas.microsoft.com/office/drawing/2014/main" id="{B5983949-8F97-FB42-9D6C-A4694B83047E}"/>
              </a:ext>
            </a:extLst>
          </p:cNvPr>
          <p:cNvSpPr/>
          <p:nvPr/>
        </p:nvSpPr>
        <p:spPr>
          <a:xfrm>
            <a:off x="6084710" y="2794088"/>
            <a:ext cx="1859517" cy="672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40">
              <a:defRPr/>
            </a:pPr>
            <a:r>
              <a:rPr lang="en-GB" sz="1400">
                <a:solidFill>
                  <a:srgbClr val="3E3832"/>
                </a:solidFill>
                <a:latin typeface="Arial"/>
              </a:rPr>
              <a:t>Strategic priorities</a:t>
            </a:r>
          </a:p>
          <a:p>
            <a:pPr algn="ctr" defTabSz="1219140">
              <a:defRPr/>
            </a:pPr>
            <a:r>
              <a:rPr lang="en-GB" sz="1400">
                <a:solidFill>
                  <a:srgbClr val="3E3832"/>
                </a:solidFill>
                <a:latin typeface="Arial"/>
              </a:rPr>
              <a:t>(3 years)</a:t>
            </a:r>
          </a:p>
        </p:txBody>
      </p:sp>
      <p:sp>
        <p:nvSpPr>
          <p:cNvPr id="14" name="Rektangel 11">
            <a:extLst>
              <a:ext uri="{FF2B5EF4-FFF2-40B4-BE49-F238E27FC236}">
                <a16:creationId xmlns:a16="http://schemas.microsoft.com/office/drawing/2014/main" id="{EC8AE87B-A22D-D54C-9DA4-194DDEAFB745}"/>
              </a:ext>
            </a:extLst>
          </p:cNvPr>
          <p:cNvSpPr/>
          <p:nvPr/>
        </p:nvSpPr>
        <p:spPr>
          <a:xfrm>
            <a:off x="8003401" y="2725926"/>
            <a:ext cx="1768215" cy="672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40">
              <a:defRPr/>
            </a:pPr>
            <a:r>
              <a:rPr lang="en-GB" sz="1200">
                <a:solidFill>
                  <a:srgbClr val="3E3832"/>
                </a:solidFill>
                <a:latin typeface="Arial"/>
              </a:rPr>
              <a:t>Annual budget and </a:t>
            </a:r>
          </a:p>
          <a:p>
            <a:pPr algn="ctr" defTabSz="1219140">
              <a:defRPr/>
            </a:pPr>
            <a:r>
              <a:rPr lang="en-GB" sz="1200">
                <a:solidFill>
                  <a:srgbClr val="3E3832"/>
                </a:solidFill>
                <a:latin typeface="Arial"/>
              </a:rPr>
              <a:t>targets and allocations letter</a:t>
            </a:r>
          </a:p>
        </p:txBody>
      </p:sp>
      <p:sp>
        <p:nvSpPr>
          <p:cNvPr id="15" name="Rektangel 18">
            <a:extLst>
              <a:ext uri="{FF2B5EF4-FFF2-40B4-BE49-F238E27FC236}">
                <a16:creationId xmlns:a16="http://schemas.microsoft.com/office/drawing/2014/main" id="{98B825BA-ACF9-8044-8DFD-79A4AA814341}"/>
              </a:ext>
            </a:extLst>
          </p:cNvPr>
          <p:cNvSpPr/>
          <p:nvPr/>
        </p:nvSpPr>
        <p:spPr>
          <a:xfrm>
            <a:off x="422608" y="2725927"/>
            <a:ext cx="1176123" cy="672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40">
              <a:defRPr/>
            </a:pPr>
            <a:r>
              <a:rPr lang="en-GB" sz="1867">
                <a:solidFill>
                  <a:srgbClr val="000000"/>
                </a:solidFill>
                <a:latin typeface="Arial"/>
              </a:rPr>
              <a:t>Set a course</a:t>
            </a:r>
          </a:p>
        </p:txBody>
      </p:sp>
      <p:sp>
        <p:nvSpPr>
          <p:cNvPr id="16" name="Rektangel 21">
            <a:extLst>
              <a:ext uri="{FF2B5EF4-FFF2-40B4-BE49-F238E27FC236}">
                <a16:creationId xmlns:a16="http://schemas.microsoft.com/office/drawing/2014/main" id="{3A9D1BC7-F281-7642-9631-C2F133C346FF}"/>
              </a:ext>
            </a:extLst>
          </p:cNvPr>
          <p:cNvSpPr/>
          <p:nvPr/>
        </p:nvSpPr>
        <p:spPr>
          <a:xfrm>
            <a:off x="10554365" y="2741499"/>
            <a:ext cx="1383396" cy="672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40">
              <a:defRPr/>
            </a:pPr>
            <a:r>
              <a:rPr lang="en-GB" sz="1867">
                <a:solidFill>
                  <a:srgbClr val="000000"/>
                </a:solidFill>
                <a:latin typeface="Arial"/>
              </a:rPr>
              <a:t>Effecting change</a:t>
            </a:r>
          </a:p>
        </p:txBody>
      </p:sp>
      <p:sp>
        <p:nvSpPr>
          <p:cNvPr id="17" name="Rektangel 1">
            <a:extLst>
              <a:ext uri="{FF2B5EF4-FFF2-40B4-BE49-F238E27FC236}">
                <a16:creationId xmlns:a16="http://schemas.microsoft.com/office/drawing/2014/main" id="{45308044-E402-D84A-9B29-E7172BC95603}"/>
              </a:ext>
            </a:extLst>
          </p:cNvPr>
          <p:cNvSpPr/>
          <p:nvPr/>
        </p:nvSpPr>
        <p:spPr>
          <a:xfrm>
            <a:off x="5934418" y="3424490"/>
            <a:ext cx="261610" cy="461665"/>
          </a:xfrm>
          <a:prstGeom prst="rect">
            <a:avLst/>
          </a:prstGeom>
        </p:spPr>
        <p:txBody>
          <a:bodyPr wrap="none">
            <a:spAutoFit/>
          </a:bodyPr>
          <a:lstStyle/>
          <a:p>
            <a:pPr defTabSz="1219140">
              <a:defRPr/>
            </a:pPr>
            <a:r>
              <a:rPr lang="en-GB" sz="2400">
                <a:solidFill>
                  <a:srgbClr val="000000"/>
                </a:solidFill>
                <a:latin typeface="Times New Roman" panose="02020603050405020304" pitchFamily="18" charset="0"/>
              </a:rPr>
              <a:t> </a:t>
            </a:r>
          </a:p>
        </p:txBody>
      </p:sp>
      <p:sp>
        <p:nvSpPr>
          <p:cNvPr id="20" name="Rektangel 15">
            <a:extLst>
              <a:ext uri="{FF2B5EF4-FFF2-40B4-BE49-F238E27FC236}">
                <a16:creationId xmlns:a16="http://schemas.microsoft.com/office/drawing/2014/main" id="{89D3E22F-0AB2-9B48-88B8-046228D1D6A0}"/>
              </a:ext>
            </a:extLst>
          </p:cNvPr>
          <p:cNvSpPr/>
          <p:nvPr/>
        </p:nvSpPr>
        <p:spPr>
          <a:xfrm>
            <a:off x="4399235" y="4569241"/>
            <a:ext cx="1535183" cy="1336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1219140">
              <a:lnSpc>
                <a:spcPts val="1600"/>
              </a:lnSpc>
              <a:defRPr/>
            </a:pPr>
            <a:r>
              <a:rPr lang="en-GB" sz="1467" b="1">
                <a:solidFill>
                  <a:srgbClr val="3E3832"/>
                </a:solidFill>
                <a:latin typeface="Arial"/>
              </a:rPr>
              <a:t>Strategy</a:t>
            </a:r>
          </a:p>
          <a:p>
            <a:pPr algn="ctr" defTabSz="1219140">
              <a:defRPr/>
            </a:pPr>
            <a:r>
              <a:rPr lang="en-GB" sz="1067">
                <a:solidFill>
                  <a:srgbClr val="3E3832"/>
                </a:solidFill>
                <a:latin typeface="Arial"/>
              </a:rPr>
              <a:t>Vision for NAV (10 years) with 4 strategic objectives</a:t>
            </a:r>
          </a:p>
        </p:txBody>
      </p:sp>
      <p:sp>
        <p:nvSpPr>
          <p:cNvPr id="22" name="Rektangel 17">
            <a:extLst>
              <a:ext uri="{FF2B5EF4-FFF2-40B4-BE49-F238E27FC236}">
                <a16:creationId xmlns:a16="http://schemas.microsoft.com/office/drawing/2014/main" id="{1468A28C-0578-664C-B877-81651DE1A7F7}"/>
              </a:ext>
            </a:extLst>
          </p:cNvPr>
          <p:cNvSpPr/>
          <p:nvPr/>
        </p:nvSpPr>
        <p:spPr>
          <a:xfrm>
            <a:off x="6220654" y="4544221"/>
            <a:ext cx="1717161" cy="1336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1219140">
              <a:lnSpc>
                <a:spcPts val="1600"/>
              </a:lnSpc>
              <a:defRPr/>
            </a:pPr>
            <a:r>
              <a:rPr lang="en-GB" sz="1467" b="1">
                <a:solidFill>
                  <a:srgbClr val="3E3832"/>
                </a:solidFill>
                <a:latin typeface="Arial"/>
              </a:rPr>
              <a:t>Strategic priorities</a:t>
            </a:r>
          </a:p>
          <a:p>
            <a:pPr algn="ctr" defTabSz="1219140">
              <a:defRPr/>
            </a:pPr>
            <a:r>
              <a:rPr lang="en-GB" sz="1067">
                <a:solidFill>
                  <a:srgbClr val="3E3832"/>
                </a:solidFill>
                <a:latin typeface="Arial"/>
              </a:rPr>
              <a:t>Describe what NAV aims to achieve within 3 years. Updated annually and monitored with measurable success criteria</a:t>
            </a:r>
          </a:p>
        </p:txBody>
      </p:sp>
      <p:sp>
        <p:nvSpPr>
          <p:cNvPr id="24" name="Rektangel 20">
            <a:extLst>
              <a:ext uri="{FF2B5EF4-FFF2-40B4-BE49-F238E27FC236}">
                <a16:creationId xmlns:a16="http://schemas.microsoft.com/office/drawing/2014/main" id="{83155C1D-6ADF-A34B-A86F-1AB0A82AB48D}"/>
              </a:ext>
            </a:extLst>
          </p:cNvPr>
          <p:cNvSpPr/>
          <p:nvPr/>
        </p:nvSpPr>
        <p:spPr>
          <a:xfrm>
            <a:off x="8147709" y="4544221"/>
            <a:ext cx="1944558" cy="1057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1219140">
              <a:defRPr/>
            </a:pPr>
            <a:r>
              <a:rPr lang="en-GB" sz="1467" b="1">
                <a:solidFill>
                  <a:srgbClr val="3E3832"/>
                </a:solidFill>
                <a:latin typeface="Arial"/>
              </a:rPr>
              <a:t>Annual budget and</a:t>
            </a:r>
            <a:br>
              <a:rPr lang="en-GB" sz="1467" b="1">
                <a:solidFill>
                  <a:srgbClr val="3E3832"/>
                </a:solidFill>
                <a:latin typeface="Arial"/>
              </a:rPr>
            </a:br>
            <a:r>
              <a:rPr lang="en-GB" sz="1467" b="1">
                <a:solidFill>
                  <a:srgbClr val="3E3832"/>
                </a:solidFill>
                <a:latin typeface="Arial"/>
              </a:rPr>
              <a:t>targets and allocations letter</a:t>
            </a:r>
          </a:p>
          <a:p>
            <a:pPr algn="ctr" defTabSz="1219140">
              <a:defRPr/>
            </a:pPr>
            <a:r>
              <a:rPr lang="en-GB" sz="1067">
                <a:solidFill>
                  <a:srgbClr val="3E3832"/>
                </a:solidFill>
                <a:latin typeface="Arial"/>
              </a:rPr>
              <a:t>Annual priorities will be defined in targets and allocations letters issued at various levels in the public sector and will affect prioritisations in operating budgets</a:t>
            </a:r>
          </a:p>
        </p:txBody>
      </p:sp>
      <p:sp>
        <p:nvSpPr>
          <p:cNvPr id="26" name="Rektangel 24">
            <a:extLst>
              <a:ext uri="{FF2B5EF4-FFF2-40B4-BE49-F238E27FC236}">
                <a16:creationId xmlns:a16="http://schemas.microsoft.com/office/drawing/2014/main" id="{514EC3E6-EA85-2144-8915-9BE3C0336092}"/>
              </a:ext>
            </a:extLst>
          </p:cNvPr>
          <p:cNvSpPr/>
          <p:nvPr/>
        </p:nvSpPr>
        <p:spPr>
          <a:xfrm>
            <a:off x="5934418" y="3061965"/>
            <a:ext cx="261610" cy="461665"/>
          </a:xfrm>
          <a:prstGeom prst="rect">
            <a:avLst/>
          </a:prstGeom>
        </p:spPr>
        <p:txBody>
          <a:bodyPr wrap="none">
            <a:spAutoFit/>
          </a:bodyPr>
          <a:lstStyle/>
          <a:p>
            <a:pPr defTabSz="1219140">
              <a:defRPr/>
            </a:pPr>
            <a:r>
              <a:rPr lang="en-GB" sz="2400">
                <a:solidFill>
                  <a:srgbClr val="000000"/>
                </a:solidFill>
                <a:latin typeface="Times New Roman" panose="02020603050405020304" pitchFamily="18" charset="0"/>
              </a:rPr>
              <a:t> </a:t>
            </a:r>
          </a:p>
        </p:txBody>
      </p:sp>
      <p:cxnSp>
        <p:nvCxnSpPr>
          <p:cNvPr id="3" name="Rett linje 2">
            <a:extLst>
              <a:ext uri="{FF2B5EF4-FFF2-40B4-BE49-F238E27FC236}">
                <a16:creationId xmlns:a16="http://schemas.microsoft.com/office/drawing/2014/main" id="{5C21425A-7D5D-4A2F-9D5D-0BFE08268B0C}"/>
              </a:ext>
            </a:extLst>
          </p:cNvPr>
          <p:cNvCxnSpPr>
            <a:cxnSpLocks/>
          </p:cNvCxnSpPr>
          <p:nvPr/>
        </p:nvCxnSpPr>
        <p:spPr>
          <a:xfrm>
            <a:off x="2257956" y="4335919"/>
            <a:ext cx="1651699" cy="0"/>
          </a:xfrm>
          <a:prstGeom prst="line">
            <a:avLst/>
          </a:prstGeom>
        </p:spPr>
        <p:style>
          <a:lnRef idx="1">
            <a:schemeClr val="dk1"/>
          </a:lnRef>
          <a:fillRef idx="0">
            <a:schemeClr val="dk1"/>
          </a:fillRef>
          <a:effectRef idx="0">
            <a:schemeClr val="dk1"/>
          </a:effectRef>
          <a:fontRef idx="minor">
            <a:schemeClr val="tx1"/>
          </a:fontRef>
        </p:style>
      </p:cxnSp>
      <p:cxnSp>
        <p:nvCxnSpPr>
          <p:cNvPr id="31" name="Rett linje 30">
            <a:extLst>
              <a:ext uri="{FF2B5EF4-FFF2-40B4-BE49-F238E27FC236}">
                <a16:creationId xmlns:a16="http://schemas.microsoft.com/office/drawing/2014/main" id="{592C413E-EE8F-4557-A913-99405C056DF5}"/>
              </a:ext>
            </a:extLst>
          </p:cNvPr>
          <p:cNvCxnSpPr>
            <a:cxnSpLocks/>
          </p:cNvCxnSpPr>
          <p:nvPr/>
        </p:nvCxnSpPr>
        <p:spPr>
          <a:xfrm>
            <a:off x="4282719" y="4335919"/>
            <a:ext cx="1651699" cy="0"/>
          </a:xfrm>
          <a:prstGeom prst="line">
            <a:avLst/>
          </a:prstGeom>
        </p:spPr>
        <p:style>
          <a:lnRef idx="1">
            <a:schemeClr val="dk1"/>
          </a:lnRef>
          <a:fillRef idx="0">
            <a:schemeClr val="dk1"/>
          </a:fillRef>
          <a:effectRef idx="0">
            <a:schemeClr val="dk1"/>
          </a:effectRef>
          <a:fontRef idx="minor">
            <a:schemeClr val="tx1"/>
          </a:fontRef>
        </p:style>
      </p:cxnSp>
      <p:cxnSp>
        <p:nvCxnSpPr>
          <p:cNvPr id="32" name="Rett linje 31">
            <a:extLst>
              <a:ext uri="{FF2B5EF4-FFF2-40B4-BE49-F238E27FC236}">
                <a16:creationId xmlns:a16="http://schemas.microsoft.com/office/drawing/2014/main" id="{69EE6B9D-F0DC-437F-B55D-4371281E82B6}"/>
              </a:ext>
            </a:extLst>
          </p:cNvPr>
          <p:cNvCxnSpPr>
            <a:cxnSpLocks/>
          </p:cNvCxnSpPr>
          <p:nvPr/>
        </p:nvCxnSpPr>
        <p:spPr>
          <a:xfrm>
            <a:off x="6235860" y="4335919"/>
            <a:ext cx="1651699" cy="0"/>
          </a:xfrm>
          <a:prstGeom prst="line">
            <a:avLst/>
          </a:prstGeom>
        </p:spPr>
        <p:style>
          <a:lnRef idx="1">
            <a:schemeClr val="dk1"/>
          </a:lnRef>
          <a:fillRef idx="0">
            <a:schemeClr val="dk1"/>
          </a:fillRef>
          <a:effectRef idx="0">
            <a:schemeClr val="dk1"/>
          </a:effectRef>
          <a:fontRef idx="minor">
            <a:schemeClr val="tx1"/>
          </a:fontRef>
        </p:style>
      </p:cxnSp>
      <p:cxnSp>
        <p:nvCxnSpPr>
          <p:cNvPr id="33" name="Rett linje 32">
            <a:extLst>
              <a:ext uri="{FF2B5EF4-FFF2-40B4-BE49-F238E27FC236}">
                <a16:creationId xmlns:a16="http://schemas.microsoft.com/office/drawing/2014/main" id="{02921945-F4B7-44C1-ABA6-9C1D19CC2CAF}"/>
              </a:ext>
            </a:extLst>
          </p:cNvPr>
          <p:cNvCxnSpPr>
            <a:cxnSpLocks/>
          </p:cNvCxnSpPr>
          <p:nvPr/>
        </p:nvCxnSpPr>
        <p:spPr>
          <a:xfrm>
            <a:off x="8205965" y="4335919"/>
            <a:ext cx="1828043" cy="0"/>
          </a:xfrm>
          <a:prstGeom prst="line">
            <a:avLst/>
          </a:prstGeom>
        </p:spPr>
        <p:style>
          <a:lnRef idx="1">
            <a:schemeClr val="dk1"/>
          </a:lnRef>
          <a:fillRef idx="0">
            <a:schemeClr val="dk1"/>
          </a:fillRef>
          <a:effectRef idx="0">
            <a:schemeClr val="dk1"/>
          </a:effectRef>
          <a:fontRef idx="minor">
            <a:schemeClr val="tx1"/>
          </a:fontRef>
        </p:style>
      </p:cxnSp>
      <p:sp>
        <p:nvSpPr>
          <p:cNvPr id="2" name="Ellipse 1">
            <a:extLst>
              <a:ext uri="{FF2B5EF4-FFF2-40B4-BE49-F238E27FC236}">
                <a16:creationId xmlns:a16="http://schemas.microsoft.com/office/drawing/2014/main" id="{CDE99F9A-6019-AF0C-C752-F0F9AC802DCE}"/>
              </a:ext>
            </a:extLst>
          </p:cNvPr>
          <p:cNvSpPr/>
          <p:nvPr/>
        </p:nvSpPr>
        <p:spPr>
          <a:xfrm>
            <a:off x="1905757" y="1715910"/>
            <a:ext cx="2291616" cy="4368799"/>
          </a:xfrm>
          <a:prstGeom prst="ellipse">
            <a:avLst/>
          </a:prstGeom>
          <a:noFill/>
          <a:ln w="25400">
            <a:solidFill>
              <a:srgbClr val="0C5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ktangel 14">
            <a:extLst>
              <a:ext uri="{FF2B5EF4-FFF2-40B4-BE49-F238E27FC236}">
                <a16:creationId xmlns:a16="http://schemas.microsoft.com/office/drawing/2014/main" id="{38019699-7636-D641-959E-0B01D4430B5B}"/>
              </a:ext>
            </a:extLst>
          </p:cNvPr>
          <p:cNvSpPr/>
          <p:nvPr/>
        </p:nvSpPr>
        <p:spPr>
          <a:xfrm>
            <a:off x="1905757" y="4544221"/>
            <a:ext cx="2236592" cy="1480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1219140">
              <a:defRPr/>
            </a:pPr>
            <a:r>
              <a:rPr lang="en-GB" sz="1467" b="1">
                <a:solidFill>
                  <a:srgbClr val="3E3832"/>
                </a:solidFill>
                <a:latin typeface="Arial"/>
              </a:rPr>
              <a:t>Horizon Scan</a:t>
            </a:r>
          </a:p>
          <a:p>
            <a:pPr algn="ctr" defTabSz="1219140">
              <a:defRPr/>
            </a:pPr>
            <a:r>
              <a:rPr lang="en-GB" sz="1067">
                <a:solidFill>
                  <a:srgbClr val="3E3832"/>
                </a:solidFill>
                <a:latin typeface="Arial"/>
              </a:rPr>
              <a:t>The key societal trends</a:t>
            </a:r>
          </a:p>
          <a:p>
            <a:pPr algn="ctr" defTabSz="1219140">
              <a:defRPr/>
            </a:pPr>
            <a:r>
              <a:rPr lang="en-GB" sz="1067">
                <a:solidFill>
                  <a:srgbClr val="3E3832"/>
                </a:solidFill>
                <a:latin typeface="Arial"/>
              </a:rPr>
              <a:t> that are likely to affect the labour </a:t>
            </a:r>
            <a:br>
              <a:rPr lang="en-GB" sz="1067">
                <a:solidFill>
                  <a:srgbClr val="3E3832"/>
                </a:solidFill>
                <a:latin typeface="Arial"/>
              </a:rPr>
            </a:br>
            <a:r>
              <a:rPr lang="en-GB" sz="1067">
                <a:solidFill>
                  <a:srgbClr val="3E3832"/>
                </a:solidFill>
                <a:latin typeface="Arial"/>
              </a:rPr>
              <a:t>and welfare area in the years leading </a:t>
            </a:r>
            <a:br>
              <a:rPr lang="en-GB" sz="1067">
                <a:solidFill>
                  <a:srgbClr val="3E3832"/>
                </a:solidFill>
                <a:latin typeface="Arial"/>
              </a:rPr>
            </a:br>
            <a:r>
              <a:rPr lang="en-GB" sz="1067">
                <a:solidFill>
                  <a:srgbClr val="3E3832"/>
                </a:solidFill>
                <a:latin typeface="Arial"/>
              </a:rPr>
              <a:t>up to 2035, and the consequences </a:t>
            </a:r>
            <a:br>
              <a:rPr lang="en-GB" sz="1067">
                <a:solidFill>
                  <a:srgbClr val="3E3832"/>
                </a:solidFill>
                <a:latin typeface="Arial"/>
              </a:rPr>
            </a:br>
            <a:r>
              <a:rPr lang="en-GB" sz="1067">
                <a:solidFill>
                  <a:srgbClr val="3E3832"/>
                </a:solidFill>
                <a:latin typeface="Arial"/>
              </a:rPr>
              <a:t>these may have for NAV </a:t>
            </a:r>
          </a:p>
        </p:txBody>
      </p:sp>
    </p:spTree>
    <p:extLst>
      <p:ext uri="{BB962C8B-B14F-4D97-AF65-F5344CB8AC3E}">
        <p14:creationId xmlns:p14="http://schemas.microsoft.com/office/powerpoint/2010/main" val="2931966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83EDFA2-F792-0740-74D1-51BE544B4EEC}"/>
              </a:ext>
            </a:extLst>
          </p:cNvPr>
          <p:cNvSpPr>
            <a:spLocks noGrp="1"/>
          </p:cNvSpPr>
          <p:nvPr>
            <p:ph type="title"/>
          </p:nvPr>
        </p:nvSpPr>
        <p:spPr>
          <a:xfrm>
            <a:off x="838200" y="482400"/>
            <a:ext cx="5533571" cy="1072080"/>
          </a:xfrm>
        </p:spPr>
        <p:txBody>
          <a:bodyPr anchor="ctr">
            <a:normAutofit/>
          </a:bodyPr>
          <a:lstStyle/>
          <a:p>
            <a:r>
              <a:rPr lang="en-GB"/>
              <a:t>Increased incomes, but low growth for all in recent years</a:t>
            </a:r>
          </a:p>
        </p:txBody>
      </p:sp>
      <p:graphicFrame>
        <p:nvGraphicFramePr>
          <p:cNvPr id="8" name="Plassholder for innhold 7">
            <a:extLst>
              <a:ext uri="{FF2B5EF4-FFF2-40B4-BE49-F238E27FC236}">
                <a16:creationId xmlns:a16="http://schemas.microsoft.com/office/drawing/2014/main" id="{5A21B9AA-3C21-14EC-000A-27246BFBA3AE}"/>
              </a:ext>
            </a:extLst>
          </p:cNvPr>
          <p:cNvGraphicFramePr>
            <a:graphicFrameLocks noGrp="1"/>
          </p:cNvGraphicFramePr>
          <p:nvPr>
            <p:ph idx="1"/>
            <p:extLst>
              <p:ext uri="{D42A27DB-BD31-4B8C-83A1-F6EECF244321}">
                <p14:modId xmlns:p14="http://schemas.microsoft.com/office/powerpoint/2010/main" val="1449403643"/>
              </p:ext>
            </p:extLst>
          </p:nvPr>
        </p:nvGraphicFramePr>
        <p:xfrm>
          <a:off x="606844" y="1825625"/>
          <a:ext cx="5764928" cy="4123483"/>
        </p:xfrm>
        <a:graphic>
          <a:graphicData uri="http://schemas.openxmlformats.org/drawingml/2006/chart">
            <c:chart xmlns:c="http://schemas.openxmlformats.org/drawingml/2006/chart" xmlns:r="http://schemas.openxmlformats.org/officeDocument/2006/relationships" r:id="rId3"/>
          </a:graphicData>
        </a:graphic>
      </p:graphicFrame>
      <p:pic>
        <p:nvPicPr>
          <p:cNvPr id="7" name="Bilde 6">
            <a:extLst>
              <a:ext uri="{FF2B5EF4-FFF2-40B4-BE49-F238E27FC236}">
                <a16:creationId xmlns:a16="http://schemas.microsoft.com/office/drawing/2014/main" id="{D279216C-0495-6CEF-91B0-81AF334C5B3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08424" y="1358251"/>
            <a:ext cx="4754698" cy="4180507"/>
          </a:xfrm>
          <a:prstGeom prst="rect">
            <a:avLst/>
          </a:prstGeom>
        </p:spPr>
      </p:pic>
    </p:spTree>
    <p:extLst>
      <p:ext uri="{BB962C8B-B14F-4D97-AF65-F5344CB8AC3E}">
        <p14:creationId xmlns:p14="http://schemas.microsoft.com/office/powerpoint/2010/main" val="2096985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E0DED30-818E-D79E-8E8E-5DEA1577A494}"/>
              </a:ext>
            </a:extLst>
          </p:cNvPr>
          <p:cNvSpPr/>
          <p:nvPr/>
        </p:nvSpPr>
        <p:spPr>
          <a:xfrm>
            <a:off x="6096000" y="0"/>
            <a:ext cx="6096000" cy="6858000"/>
          </a:xfrm>
          <a:prstGeom prst="rect">
            <a:avLst/>
          </a:prstGeom>
          <a:solidFill>
            <a:srgbClr val="CCD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7CAE6A9-2F94-FE49-8F4C-C9197ED5A83B}"/>
              </a:ext>
            </a:extLst>
          </p:cNvPr>
          <p:cNvSpPr>
            <a:spLocks noGrp="1"/>
          </p:cNvSpPr>
          <p:nvPr>
            <p:ph type="title"/>
          </p:nvPr>
        </p:nvSpPr>
        <p:spPr/>
        <p:txBody>
          <a:bodyPr/>
          <a:lstStyle/>
          <a:p>
            <a:r>
              <a:rPr lang="en-GB" noProof="0"/>
              <a:t>Increasing income inequality</a:t>
            </a:r>
          </a:p>
        </p:txBody>
      </p:sp>
      <p:sp>
        <p:nvSpPr>
          <p:cNvPr id="7" name="Content Placeholder 6">
            <a:extLst>
              <a:ext uri="{FF2B5EF4-FFF2-40B4-BE49-F238E27FC236}">
                <a16:creationId xmlns:a16="http://schemas.microsoft.com/office/drawing/2014/main" id="{74D97012-5243-7643-A741-DA1B30601511}"/>
              </a:ext>
            </a:extLst>
          </p:cNvPr>
          <p:cNvSpPr>
            <a:spLocks noGrp="1"/>
          </p:cNvSpPr>
          <p:nvPr>
            <p:ph sz="half" idx="1"/>
          </p:nvPr>
        </p:nvSpPr>
        <p:spPr>
          <a:xfrm>
            <a:off x="838200" y="1554480"/>
            <a:ext cx="5257800" cy="4351338"/>
          </a:xfrm>
        </p:spPr>
        <p:txBody>
          <a:bodyPr vert="horz" lIns="91440" tIns="45720" rIns="91440" bIns="45720" rtlCol="0" anchor="t">
            <a:normAutofit fontScale="92500" lnSpcReduction="20000"/>
          </a:bodyPr>
          <a:lstStyle/>
          <a:p>
            <a:pPr marL="0" indent="0">
              <a:buNone/>
            </a:pPr>
            <a:r>
              <a:rPr lang="en-GB" sz="2100" b="1">
                <a:latin typeface="Arial"/>
                <a:cs typeface="Arial"/>
              </a:rPr>
              <a:t>Groups especially at risk of low income:</a:t>
            </a:r>
          </a:p>
          <a:p>
            <a:r>
              <a:rPr lang="en-GB" sz="2000"/>
              <a:t>Immigrants with refugee background </a:t>
            </a:r>
          </a:p>
          <a:p>
            <a:r>
              <a:rPr lang="en-GB" sz="2000"/>
              <a:t>Single providers</a:t>
            </a:r>
          </a:p>
          <a:p>
            <a:r>
              <a:rPr lang="en-GB" sz="2000"/>
              <a:t>Recipients of financial assistance or other benefits from NAV</a:t>
            </a:r>
          </a:p>
          <a:p>
            <a:pPr marL="0" indent="0">
              <a:buNone/>
            </a:pPr>
            <a:endParaRPr lang="nb-NO" sz="2000">
              <a:latin typeface="Arial"/>
              <a:cs typeface="Arial"/>
            </a:endParaRPr>
          </a:p>
          <a:p>
            <a:pPr marL="0" indent="0">
              <a:buNone/>
            </a:pPr>
            <a:r>
              <a:rPr lang="en-GB" sz="2000" b="1">
                <a:latin typeface="Arial"/>
                <a:cs typeface="Arial"/>
              </a:rPr>
              <a:t>Stable connection with workforce important for preventing low income</a:t>
            </a:r>
          </a:p>
          <a:p>
            <a:pPr marL="0" indent="0">
              <a:buNone/>
            </a:pPr>
            <a:endParaRPr lang="nb-NO" sz="2000">
              <a:latin typeface="Arial"/>
              <a:cs typeface="Arial"/>
            </a:endParaRPr>
          </a:p>
          <a:p>
            <a:pPr marL="0" indent="0">
              <a:buNone/>
            </a:pPr>
            <a:r>
              <a:rPr lang="en-GB" sz="1900" b="1">
                <a:latin typeface="Arial"/>
                <a:cs typeface="Arial"/>
              </a:rPr>
              <a:t>More people with financial problems in 2022</a:t>
            </a:r>
          </a:p>
          <a:p>
            <a:r>
              <a:rPr lang="en-GB" sz="2000"/>
              <a:t>5 % (130,000) with serious financial problems, double that of 2021</a:t>
            </a:r>
          </a:p>
          <a:p>
            <a:r>
              <a:rPr lang="en-GB" sz="2000"/>
              <a:t>An additional 11 percent (280,000) are struggling financially</a:t>
            </a:r>
          </a:p>
          <a:p>
            <a:pPr marL="0" indent="0">
              <a:buNone/>
            </a:pPr>
            <a:endParaRPr lang="nb-NO" sz="2000"/>
          </a:p>
          <a:p>
            <a:pPr marL="0" indent="0">
              <a:buNone/>
            </a:pPr>
            <a:endParaRPr lang="nb-NO" sz="2000" b="1">
              <a:latin typeface="Arial"/>
              <a:cs typeface="Arial"/>
            </a:endParaRPr>
          </a:p>
          <a:p>
            <a:pPr marL="0" indent="0">
              <a:buNone/>
            </a:pPr>
            <a:endParaRPr lang="nb-NO" sz="2000">
              <a:latin typeface="Arial"/>
              <a:cs typeface="Arial"/>
            </a:endParaRPr>
          </a:p>
          <a:p>
            <a:pPr marL="0" indent="0">
              <a:buNone/>
            </a:pPr>
            <a:endParaRPr lang="nb-NO" sz="2000" noProof="0"/>
          </a:p>
        </p:txBody>
      </p:sp>
      <p:sp>
        <p:nvSpPr>
          <p:cNvPr id="12" name="TekstSylinder 8">
            <a:extLst>
              <a:ext uri="{FF2B5EF4-FFF2-40B4-BE49-F238E27FC236}">
                <a16:creationId xmlns:a16="http://schemas.microsoft.com/office/drawing/2014/main" id="{861220F8-A103-344E-853B-341D781ED786}"/>
              </a:ext>
            </a:extLst>
          </p:cNvPr>
          <p:cNvSpPr txBox="1"/>
          <p:nvPr/>
        </p:nvSpPr>
        <p:spPr>
          <a:xfrm>
            <a:off x="10665223" y="5905818"/>
            <a:ext cx="947657" cy="256545"/>
          </a:xfrm>
          <a:prstGeom prst="rect">
            <a:avLst/>
          </a:prstGeom>
          <a:noFill/>
        </p:spPr>
        <p:txBody>
          <a:bodyPr wrap="square" rtlCol="0">
            <a:spAutoFit/>
          </a:bodyPr>
          <a:lstStyle/>
          <a:p>
            <a:pPr algn="r"/>
            <a:r>
              <a:rPr lang="en-GB" sz="1067" b="1">
                <a:latin typeface="Arial" panose="020B0604020202020204" pitchFamily="34" charset="0"/>
                <a:cs typeface="Arial" panose="020B0604020202020204" pitchFamily="34" charset="0"/>
              </a:rPr>
              <a:t>Source:</a:t>
            </a:r>
            <a:r>
              <a:rPr lang="en-GB" sz="1067">
                <a:latin typeface="Arial" panose="020B0604020202020204" pitchFamily="34" charset="0"/>
                <a:cs typeface="Arial" panose="020B0604020202020204" pitchFamily="34" charset="0"/>
              </a:rPr>
              <a:t> Statistics Norway</a:t>
            </a:r>
          </a:p>
        </p:txBody>
      </p:sp>
      <p:sp>
        <p:nvSpPr>
          <p:cNvPr id="3" name="TekstSylinder 2">
            <a:extLst>
              <a:ext uri="{FF2B5EF4-FFF2-40B4-BE49-F238E27FC236}">
                <a16:creationId xmlns:a16="http://schemas.microsoft.com/office/drawing/2014/main" id="{812483EE-F63C-D162-AD66-80A9589A805E}"/>
              </a:ext>
            </a:extLst>
          </p:cNvPr>
          <p:cNvSpPr txBox="1"/>
          <p:nvPr/>
        </p:nvSpPr>
        <p:spPr>
          <a:xfrm>
            <a:off x="6658984" y="1390549"/>
            <a:ext cx="5077609" cy="646331"/>
          </a:xfrm>
          <a:prstGeom prst="rect">
            <a:avLst/>
          </a:prstGeom>
          <a:noFill/>
        </p:spPr>
        <p:txBody>
          <a:bodyPr wrap="square" rtlCol="0">
            <a:spAutoFit/>
          </a:bodyPr>
          <a:lstStyle/>
          <a:p>
            <a:r>
              <a:rPr lang="en-GB" sz="1800" b="1">
                <a:latin typeface="Arial" panose="020B0604020202020204" pitchFamily="34" charset="0"/>
                <a:cs typeface="Arial" panose="020B0604020202020204" pitchFamily="34" charset="0"/>
              </a:rPr>
              <a:t>Share of</a:t>
            </a:r>
            <a:r>
              <a:rPr lang="en-GB" sz="1800" b="1" baseline="0">
                <a:latin typeface="Arial" panose="020B0604020202020204" pitchFamily="34" charset="0"/>
                <a:cs typeface="Arial" panose="020B0604020202020204" pitchFamily="34" charset="0"/>
              </a:rPr>
              <a:t> population</a:t>
            </a:r>
            <a:r>
              <a:rPr lang="en-GB" sz="1800" b="1">
                <a:latin typeface="Arial" panose="020B0604020202020204" pitchFamily="34" charset="0"/>
                <a:cs typeface="Arial" panose="020B0604020202020204" pitchFamily="34" charset="0"/>
              </a:rPr>
              <a:t> with </a:t>
            </a:r>
            <a:r>
              <a:rPr lang="en-GB" b="1">
                <a:latin typeface="Arial" panose="020B0604020202020204" pitchFamily="34" charset="0"/>
                <a:cs typeface="Arial" panose="020B0604020202020204" pitchFamily="34" charset="0"/>
              </a:rPr>
              <a:t>persistent</a:t>
            </a:r>
            <a:r>
              <a:rPr lang="en-GB" sz="1800" b="1">
                <a:latin typeface="Arial" panose="020B0604020202020204" pitchFamily="34" charset="0"/>
                <a:cs typeface="Arial" panose="020B0604020202020204" pitchFamily="34" charset="0"/>
              </a:rPr>
              <a:t> low income by EU-60 definition, in percentage</a:t>
            </a:r>
          </a:p>
        </p:txBody>
      </p:sp>
      <p:graphicFrame>
        <p:nvGraphicFramePr>
          <p:cNvPr id="5" name="Diagram 4">
            <a:extLst>
              <a:ext uri="{FF2B5EF4-FFF2-40B4-BE49-F238E27FC236}">
                <a16:creationId xmlns:a16="http://schemas.microsoft.com/office/drawing/2014/main" id="{E3D99A87-F177-2380-CD57-EE017239B903}"/>
              </a:ext>
            </a:extLst>
          </p:cNvPr>
          <p:cNvGraphicFramePr>
            <a:graphicFrameLocks/>
          </p:cNvGraphicFramePr>
          <p:nvPr>
            <p:extLst>
              <p:ext uri="{D42A27DB-BD31-4B8C-83A1-F6EECF244321}">
                <p14:modId xmlns:p14="http://schemas.microsoft.com/office/powerpoint/2010/main" val="2576318968"/>
              </p:ext>
            </p:extLst>
          </p:nvPr>
        </p:nvGraphicFramePr>
        <p:xfrm>
          <a:off x="6658984" y="2161828"/>
          <a:ext cx="5257800" cy="37439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30880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CAE6A9-2F94-FE49-8F4C-C9197ED5A83B}"/>
              </a:ext>
            </a:extLst>
          </p:cNvPr>
          <p:cNvSpPr>
            <a:spLocks noGrp="1"/>
          </p:cNvSpPr>
          <p:nvPr>
            <p:ph type="title"/>
          </p:nvPr>
        </p:nvSpPr>
        <p:spPr>
          <a:xfrm>
            <a:off x="838200" y="482400"/>
            <a:ext cx="5257800" cy="1072080"/>
          </a:xfrm>
        </p:spPr>
        <p:txBody>
          <a:bodyPr/>
          <a:lstStyle/>
          <a:p>
            <a:r>
              <a:rPr lang="en-GB"/>
              <a:t>Children and young adults most at risk</a:t>
            </a:r>
          </a:p>
        </p:txBody>
      </p:sp>
      <p:sp>
        <p:nvSpPr>
          <p:cNvPr id="7" name="Content Placeholder 6">
            <a:extLst>
              <a:ext uri="{FF2B5EF4-FFF2-40B4-BE49-F238E27FC236}">
                <a16:creationId xmlns:a16="http://schemas.microsoft.com/office/drawing/2014/main" id="{74D97012-5243-7643-A741-DA1B30601511}"/>
              </a:ext>
            </a:extLst>
          </p:cNvPr>
          <p:cNvSpPr>
            <a:spLocks noGrp="1"/>
          </p:cNvSpPr>
          <p:nvPr>
            <p:ph sz="half" idx="1"/>
          </p:nvPr>
        </p:nvSpPr>
        <p:spPr>
          <a:xfrm>
            <a:off x="838200" y="1901098"/>
            <a:ext cx="4448695" cy="4176170"/>
          </a:xfrm>
        </p:spPr>
        <p:txBody>
          <a:bodyPr vert="horz" lIns="91440" tIns="45720" rIns="91440" bIns="45720" rtlCol="0" anchor="t">
            <a:normAutofit/>
          </a:bodyPr>
          <a:lstStyle/>
          <a:p>
            <a:r>
              <a:rPr lang="en-GB" sz="2000">
                <a:latin typeface="Arial"/>
                <a:cs typeface="Arial"/>
              </a:rPr>
              <a:t>Reduction in low-income share in age group 67+</a:t>
            </a:r>
          </a:p>
          <a:p>
            <a:endParaRPr lang="nb-NO" sz="2000" noProof="0"/>
          </a:p>
          <a:p>
            <a:r>
              <a:rPr lang="en-GB" sz="2000" noProof="0">
                <a:latin typeface="Arial"/>
                <a:cs typeface="Arial"/>
              </a:rPr>
              <a:t>Highest share of low income among young adults (age 18–34) and children</a:t>
            </a:r>
          </a:p>
          <a:p>
            <a:endParaRPr lang="nb-NO" sz="2000">
              <a:latin typeface="Arial"/>
              <a:cs typeface="Arial"/>
            </a:endParaRPr>
          </a:p>
          <a:p>
            <a:r>
              <a:rPr lang="en-GB" sz="2000" noProof="0">
                <a:latin typeface="Arial"/>
                <a:cs typeface="Arial"/>
              </a:rPr>
              <a:t>110,000 children (11 percent </a:t>
            </a:r>
            <a:r>
              <a:rPr lang="en-GB" sz="2000">
                <a:latin typeface="Arial"/>
                <a:cs typeface="Arial"/>
              </a:rPr>
              <a:t>of total) live in persistent low-income household</a:t>
            </a:r>
          </a:p>
          <a:p>
            <a:pPr marL="0" indent="0">
              <a:buNone/>
            </a:pPr>
            <a:endParaRPr lang="nb-NO" sz="2000" noProof="0"/>
          </a:p>
          <a:p>
            <a:endParaRPr lang="nb-NO" sz="2000" noProof="0">
              <a:latin typeface="Arial"/>
              <a:cs typeface="Arial"/>
            </a:endParaRPr>
          </a:p>
        </p:txBody>
      </p:sp>
      <p:sp>
        <p:nvSpPr>
          <p:cNvPr id="12" name="TekstSylinder 8">
            <a:extLst>
              <a:ext uri="{FF2B5EF4-FFF2-40B4-BE49-F238E27FC236}">
                <a16:creationId xmlns:a16="http://schemas.microsoft.com/office/drawing/2014/main" id="{861220F8-A103-344E-853B-341D781ED786}"/>
              </a:ext>
            </a:extLst>
          </p:cNvPr>
          <p:cNvSpPr txBox="1"/>
          <p:nvPr/>
        </p:nvSpPr>
        <p:spPr>
          <a:xfrm>
            <a:off x="10956134" y="6412273"/>
            <a:ext cx="1235866" cy="420756"/>
          </a:xfrm>
          <a:prstGeom prst="rect">
            <a:avLst/>
          </a:prstGeom>
          <a:noFill/>
        </p:spPr>
        <p:txBody>
          <a:bodyPr wrap="square" rtlCol="0">
            <a:spAutoFit/>
          </a:bodyPr>
          <a:lstStyle/>
          <a:p>
            <a:pPr algn="r"/>
            <a:r>
              <a:rPr lang="en-GB" sz="1067" b="1" dirty="0">
                <a:latin typeface="Arial" panose="020B0604020202020204" pitchFamily="34" charset="0"/>
                <a:cs typeface="Arial" panose="020B0604020202020204" pitchFamily="34" charset="0"/>
              </a:rPr>
              <a:t>Source:</a:t>
            </a:r>
            <a:r>
              <a:rPr lang="en-GB" sz="1067" dirty="0">
                <a:latin typeface="Arial" panose="020B0604020202020204" pitchFamily="34" charset="0"/>
                <a:cs typeface="Arial" panose="020B0604020202020204" pitchFamily="34" charset="0"/>
              </a:rPr>
              <a:t> Statistics Norway</a:t>
            </a:r>
          </a:p>
        </p:txBody>
      </p:sp>
      <p:sp>
        <p:nvSpPr>
          <p:cNvPr id="2" name="TekstSylinder 1">
            <a:extLst>
              <a:ext uri="{FF2B5EF4-FFF2-40B4-BE49-F238E27FC236}">
                <a16:creationId xmlns:a16="http://schemas.microsoft.com/office/drawing/2014/main" id="{53244626-4D81-33D2-8513-113440363D7E}"/>
              </a:ext>
            </a:extLst>
          </p:cNvPr>
          <p:cNvSpPr txBox="1"/>
          <p:nvPr/>
        </p:nvSpPr>
        <p:spPr>
          <a:xfrm>
            <a:off x="6770839" y="1366887"/>
            <a:ext cx="5077609" cy="646331"/>
          </a:xfrm>
          <a:prstGeom prst="rect">
            <a:avLst/>
          </a:prstGeom>
          <a:noFill/>
        </p:spPr>
        <p:txBody>
          <a:bodyPr wrap="square" rtlCol="0">
            <a:spAutoFit/>
          </a:bodyPr>
          <a:lstStyle/>
          <a:p>
            <a:r>
              <a:rPr lang="en-GB" sz="1800" b="1">
                <a:latin typeface="Arial" panose="020B0604020202020204" pitchFamily="34" charset="0"/>
                <a:cs typeface="Arial" panose="020B0604020202020204" pitchFamily="34" charset="0"/>
              </a:rPr>
              <a:t>Share of</a:t>
            </a:r>
            <a:r>
              <a:rPr lang="en-GB" sz="1800" b="1" baseline="0">
                <a:latin typeface="Arial" panose="020B0604020202020204" pitchFamily="34" charset="0"/>
                <a:cs typeface="Arial" panose="020B0604020202020204" pitchFamily="34" charset="0"/>
              </a:rPr>
              <a:t> population</a:t>
            </a:r>
            <a:r>
              <a:rPr lang="en-GB" sz="1800" b="1">
                <a:latin typeface="Arial" panose="020B0604020202020204" pitchFamily="34" charset="0"/>
                <a:cs typeface="Arial" panose="020B0604020202020204" pitchFamily="34" charset="0"/>
              </a:rPr>
              <a:t> with three years of persistent low income by EU-60 definition, in percentage</a:t>
            </a:r>
          </a:p>
        </p:txBody>
      </p:sp>
      <p:graphicFrame>
        <p:nvGraphicFramePr>
          <p:cNvPr id="6" name="Diagram 5">
            <a:extLst>
              <a:ext uri="{FF2B5EF4-FFF2-40B4-BE49-F238E27FC236}">
                <a16:creationId xmlns:a16="http://schemas.microsoft.com/office/drawing/2014/main" id="{1C87C3DB-0DCD-4AE2-96DD-634D86192073}"/>
              </a:ext>
            </a:extLst>
          </p:cNvPr>
          <p:cNvGraphicFramePr>
            <a:graphicFrameLocks/>
          </p:cNvGraphicFramePr>
          <p:nvPr>
            <p:extLst>
              <p:ext uri="{D42A27DB-BD31-4B8C-83A1-F6EECF244321}">
                <p14:modId xmlns:p14="http://schemas.microsoft.com/office/powerpoint/2010/main" val="740611186"/>
              </p:ext>
            </p:extLst>
          </p:nvPr>
        </p:nvGraphicFramePr>
        <p:xfrm>
          <a:off x="6770839" y="2165349"/>
          <a:ext cx="4943642" cy="40947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77346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06B738-8970-1339-BE95-F4A12D051ED3}"/>
              </a:ext>
            </a:extLst>
          </p:cNvPr>
          <p:cNvSpPr>
            <a:spLocks noGrp="1"/>
          </p:cNvSpPr>
          <p:nvPr>
            <p:ph type="title"/>
          </p:nvPr>
        </p:nvSpPr>
        <p:spPr/>
        <p:txBody>
          <a:bodyPr/>
          <a:lstStyle/>
          <a:p>
            <a:r>
              <a:rPr lang="en-GB"/>
              <a:t>Living conditions – projections towards 2035</a:t>
            </a:r>
          </a:p>
        </p:txBody>
      </p:sp>
      <p:sp>
        <p:nvSpPr>
          <p:cNvPr id="4" name="Pil: høyre 3">
            <a:extLst>
              <a:ext uri="{FF2B5EF4-FFF2-40B4-BE49-F238E27FC236}">
                <a16:creationId xmlns:a16="http://schemas.microsoft.com/office/drawing/2014/main" id="{BD7B14C8-9CF7-281E-4D9A-2093809DBE78}"/>
              </a:ext>
            </a:extLst>
          </p:cNvPr>
          <p:cNvSpPr/>
          <p:nvPr/>
        </p:nvSpPr>
        <p:spPr>
          <a:xfrm>
            <a:off x="947451" y="2060347"/>
            <a:ext cx="9937667" cy="660748"/>
          </a:xfrm>
          <a:prstGeom prst="rightArrow">
            <a:avLst/>
          </a:prstGeom>
          <a:solidFill>
            <a:srgbClr val="0C5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innhold 2">
            <a:extLst>
              <a:ext uri="{FF2B5EF4-FFF2-40B4-BE49-F238E27FC236}">
                <a16:creationId xmlns:a16="http://schemas.microsoft.com/office/drawing/2014/main" id="{65F7DB62-41A7-81C7-067A-F67A4EBCD139}"/>
              </a:ext>
            </a:extLst>
          </p:cNvPr>
          <p:cNvSpPr>
            <a:spLocks noGrp="1"/>
          </p:cNvSpPr>
          <p:nvPr>
            <p:ph idx="1"/>
          </p:nvPr>
        </p:nvSpPr>
        <p:spPr>
          <a:xfrm>
            <a:off x="1290180" y="5405767"/>
            <a:ext cx="4492413" cy="660748"/>
          </a:xfrm>
        </p:spPr>
        <p:txBody>
          <a:bodyPr>
            <a:normAutofit/>
          </a:bodyPr>
          <a:lstStyle/>
          <a:p>
            <a:pPr marL="0" indent="0" algn="ctr">
              <a:buNone/>
            </a:pPr>
            <a:r>
              <a:rPr lang="en-GB" sz="1600"/>
              <a:t>High inflation and interest rates lead to increased demand for social services from NAV</a:t>
            </a:r>
          </a:p>
        </p:txBody>
      </p:sp>
      <p:sp>
        <p:nvSpPr>
          <p:cNvPr id="6" name="TekstSylinder 5">
            <a:extLst>
              <a:ext uri="{FF2B5EF4-FFF2-40B4-BE49-F238E27FC236}">
                <a16:creationId xmlns:a16="http://schemas.microsoft.com/office/drawing/2014/main" id="{CA8A4933-24BB-06DD-45D8-BB412310BF75}"/>
              </a:ext>
            </a:extLst>
          </p:cNvPr>
          <p:cNvSpPr txBox="1"/>
          <p:nvPr/>
        </p:nvSpPr>
        <p:spPr>
          <a:xfrm>
            <a:off x="1290181" y="1691015"/>
            <a:ext cx="2780778"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Short term</a:t>
            </a:r>
          </a:p>
        </p:txBody>
      </p:sp>
      <p:sp>
        <p:nvSpPr>
          <p:cNvPr id="7" name="TekstSylinder 6">
            <a:extLst>
              <a:ext uri="{FF2B5EF4-FFF2-40B4-BE49-F238E27FC236}">
                <a16:creationId xmlns:a16="http://schemas.microsoft.com/office/drawing/2014/main" id="{E8EB661B-B4EF-3952-DCF6-D61C668051BE}"/>
              </a:ext>
            </a:extLst>
          </p:cNvPr>
          <p:cNvSpPr txBox="1"/>
          <p:nvPr/>
        </p:nvSpPr>
        <p:spPr>
          <a:xfrm>
            <a:off x="8200373" y="1691015"/>
            <a:ext cx="2058444" cy="369332"/>
          </a:xfrm>
          <a:prstGeom prst="rect">
            <a:avLst/>
          </a:prstGeom>
          <a:noFill/>
        </p:spPr>
        <p:txBody>
          <a:bodyPr wrap="square" rtlCol="0">
            <a:spAutoFit/>
          </a:bodyPr>
          <a:lstStyle/>
          <a:p>
            <a:pPr algn="ctr"/>
            <a:r>
              <a:rPr lang="en-GB">
                <a:latin typeface="Arial" panose="020B0604020202020204" pitchFamily="34" charset="0"/>
                <a:cs typeface="Arial" panose="020B0604020202020204" pitchFamily="34" charset="0"/>
              </a:rPr>
              <a:t>Long term</a:t>
            </a:r>
          </a:p>
        </p:txBody>
      </p:sp>
      <p:sp>
        <p:nvSpPr>
          <p:cNvPr id="8" name="Plassholder for innhold 2">
            <a:extLst>
              <a:ext uri="{FF2B5EF4-FFF2-40B4-BE49-F238E27FC236}">
                <a16:creationId xmlns:a16="http://schemas.microsoft.com/office/drawing/2014/main" id="{C2145434-2894-79D4-9549-223EB1636BB4}"/>
              </a:ext>
            </a:extLst>
          </p:cNvPr>
          <p:cNvSpPr txBox="1">
            <a:spLocks/>
          </p:cNvSpPr>
          <p:nvPr/>
        </p:nvSpPr>
        <p:spPr>
          <a:xfrm>
            <a:off x="7987682" y="4533910"/>
            <a:ext cx="2897436" cy="166387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rgbClr val="000000"/>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000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000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a:t>Biggest challenge arises if we see a combination of </a:t>
            </a:r>
            <a:r>
              <a:rPr lang="en-GB" sz="1600" b="1"/>
              <a:t>increased income inequality</a:t>
            </a:r>
            <a:r>
              <a:rPr lang="en-GB" sz="1600"/>
              <a:t> and </a:t>
            </a:r>
            <a:r>
              <a:rPr lang="en-GB" sz="1600" b="1"/>
              <a:t>reduced economic growth</a:t>
            </a:r>
            <a:r>
              <a:rPr lang="en-GB" sz="1600"/>
              <a:t>.</a:t>
            </a:r>
          </a:p>
          <a:p>
            <a:pPr marL="0" indent="0">
              <a:buNone/>
            </a:pPr>
            <a:r>
              <a:rPr lang="en-GB" sz="1600"/>
              <a:t>Uncertainty of whether high inflation and high interest rates will continue.</a:t>
            </a:r>
          </a:p>
        </p:txBody>
      </p:sp>
      <p:pic>
        <p:nvPicPr>
          <p:cNvPr id="12" name="Bilde 11">
            <a:extLst>
              <a:ext uri="{FF2B5EF4-FFF2-40B4-BE49-F238E27FC236}">
                <a16:creationId xmlns:a16="http://schemas.microsoft.com/office/drawing/2014/main" id="{C79ECADA-15AA-002C-EFED-1FB91229B1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0880" y="2721095"/>
            <a:ext cx="2451714" cy="1834034"/>
          </a:xfrm>
          <a:prstGeom prst="rect">
            <a:avLst/>
          </a:prstGeom>
          <a:effectLst>
            <a:outerShdw blurRad="50800" dist="38100" dir="2700000" algn="tl" rotWithShape="0">
              <a:prstClr val="black">
                <a:alpha val="40000"/>
              </a:prstClr>
            </a:outerShdw>
          </a:effectLst>
        </p:spPr>
      </p:pic>
      <p:pic>
        <p:nvPicPr>
          <p:cNvPr id="16" name="Grafikk 15" descr="Spørsmålstegn med heldekkende fyll">
            <a:extLst>
              <a:ext uri="{FF2B5EF4-FFF2-40B4-BE49-F238E27FC236}">
                <a16:creationId xmlns:a16="http://schemas.microsoft.com/office/drawing/2014/main" id="{826D086F-054C-B76A-4485-5C821C1E5B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73883" y="660216"/>
            <a:ext cx="1072081" cy="1072081"/>
          </a:xfrm>
          <a:prstGeom prst="rect">
            <a:avLst/>
          </a:prstGeom>
        </p:spPr>
      </p:pic>
      <p:pic>
        <p:nvPicPr>
          <p:cNvPr id="18" name="Bilde 17">
            <a:extLst>
              <a:ext uri="{FF2B5EF4-FFF2-40B4-BE49-F238E27FC236}">
                <a16:creationId xmlns:a16="http://schemas.microsoft.com/office/drawing/2014/main" id="{3F81625D-6D54-29A7-F1F6-0D07AEEAF6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32645" y="3858811"/>
            <a:ext cx="2363355" cy="1331139"/>
          </a:xfrm>
          <a:prstGeom prst="rect">
            <a:avLst/>
          </a:prstGeom>
          <a:effectLst>
            <a:outerShdw blurRad="50800" dist="38100" dir="2700000" algn="tl" rotWithShape="0">
              <a:prstClr val="black">
                <a:alpha val="40000"/>
              </a:prstClr>
            </a:outerShdw>
          </a:effectLst>
        </p:spPr>
      </p:pic>
      <p:pic>
        <p:nvPicPr>
          <p:cNvPr id="20" name="Bilde 19">
            <a:extLst>
              <a:ext uri="{FF2B5EF4-FFF2-40B4-BE49-F238E27FC236}">
                <a16:creationId xmlns:a16="http://schemas.microsoft.com/office/drawing/2014/main" id="{32BD376D-A132-EDA6-33CC-888D48BF2DD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22696" y="2712204"/>
            <a:ext cx="1569085" cy="1637306"/>
          </a:xfrm>
          <a:prstGeom prst="rect">
            <a:avLst/>
          </a:prstGeom>
          <a:effectLst>
            <a:outerShdw blurRad="50800" dist="38100" dir="2700000" algn="tl" rotWithShape="0">
              <a:prstClr val="black">
                <a:alpha val="40000"/>
              </a:prstClr>
            </a:outerShdw>
          </a:effectLst>
        </p:spPr>
      </p:pic>
      <p:pic>
        <p:nvPicPr>
          <p:cNvPr id="22" name="Bilde 21">
            <a:extLst>
              <a:ext uri="{FF2B5EF4-FFF2-40B4-BE49-F238E27FC236}">
                <a16:creationId xmlns:a16="http://schemas.microsoft.com/office/drawing/2014/main" id="{BEEDBBB2-66F4-0BF0-0F96-77E9B679B81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97114" y="3731879"/>
            <a:ext cx="1569085" cy="1441038"/>
          </a:xfrm>
          <a:prstGeom prst="rect">
            <a:avLst/>
          </a:prstGeom>
          <a:effectLst>
            <a:outerShdw blurRad="50800" dist="38100" dir="2700000" algn="tl" rotWithShape="0">
              <a:prstClr val="black">
                <a:alpha val="40000"/>
              </a:prstClr>
            </a:outerShdw>
          </a:effectLst>
        </p:spPr>
      </p:pic>
      <p:pic>
        <p:nvPicPr>
          <p:cNvPr id="9" name="Bilde 8">
            <a:extLst>
              <a:ext uri="{FF2B5EF4-FFF2-40B4-BE49-F238E27FC236}">
                <a16:creationId xmlns:a16="http://schemas.microsoft.com/office/drawing/2014/main" id="{0B431953-7AE5-85A9-62AC-F042CE1A0BC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29321" y="2662174"/>
            <a:ext cx="1904783" cy="1862206"/>
          </a:xfrm>
          <a:prstGeom prst="rect">
            <a:avLst/>
          </a:prstGeom>
        </p:spPr>
      </p:pic>
    </p:spTree>
    <p:extLst>
      <p:ext uri="{BB962C8B-B14F-4D97-AF65-F5344CB8AC3E}">
        <p14:creationId xmlns:p14="http://schemas.microsoft.com/office/powerpoint/2010/main" val="17931737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0C8900CB-B5C8-EF3F-D3ED-E7E416FEAA9E}"/>
              </a:ext>
            </a:extLst>
          </p:cNvPr>
          <p:cNvSpPr>
            <a:spLocks noGrp="1"/>
          </p:cNvSpPr>
          <p:nvPr>
            <p:ph idx="1"/>
          </p:nvPr>
        </p:nvSpPr>
        <p:spPr>
          <a:xfrm>
            <a:off x="838199" y="1825625"/>
            <a:ext cx="5781261" cy="4351338"/>
          </a:xfrm>
        </p:spPr>
        <p:txBody>
          <a:bodyPr>
            <a:normAutofit fontScale="92500" lnSpcReduction="10000"/>
          </a:bodyPr>
          <a:lstStyle/>
          <a:p>
            <a:r>
              <a:rPr lang="en-GB"/>
              <a:t>Who are NAV’s key partners in terms of improving living conditions for vulnerable groups?</a:t>
            </a:r>
          </a:p>
          <a:p>
            <a:endParaRPr lang="nb-NO"/>
          </a:p>
          <a:p>
            <a:r>
              <a:rPr lang="en-GB"/>
              <a:t>How should we approach this issue in practice?</a:t>
            </a:r>
          </a:p>
          <a:p>
            <a:endParaRPr lang="nb-NO">
              <a:effectLst/>
            </a:endParaRPr>
          </a:p>
          <a:p>
            <a:r>
              <a:rPr lang="en-GB"/>
              <a:t>How can NAV contribute to high </a:t>
            </a:r>
            <a:br>
              <a:rPr lang="en-GB"/>
            </a:br>
            <a:r>
              <a:rPr lang="en-GB"/>
              <a:t>social mobility among children and youths who grow up in low-income families?</a:t>
            </a:r>
          </a:p>
        </p:txBody>
      </p:sp>
      <p:pic>
        <p:nvPicPr>
          <p:cNvPr id="1026" name="Picture 2" descr="GettyImages-639198068">
            <a:extLst>
              <a:ext uri="{FF2B5EF4-FFF2-40B4-BE49-F238E27FC236}">
                <a16:creationId xmlns:a16="http://schemas.microsoft.com/office/drawing/2014/main" id="{CC8723A9-A865-4D09-C6A5-0BD14043B30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
          <a:stretch/>
        </p:blipFill>
        <p:spPr bwMode="auto">
          <a:xfrm>
            <a:off x="6160021" y="10"/>
            <a:ext cx="6031979" cy="685799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rgbClr val="FFFFFF"/>
          </a:solidFill>
          <a:ln>
            <a:noFill/>
          </a:ln>
          <a:effectLst/>
        </p:spPr>
      </p:pic>
      <p:sp>
        <p:nvSpPr>
          <p:cNvPr id="5" name="Tittel 4">
            <a:extLst>
              <a:ext uri="{FF2B5EF4-FFF2-40B4-BE49-F238E27FC236}">
                <a16:creationId xmlns:a16="http://schemas.microsoft.com/office/drawing/2014/main" id="{0A691F6B-1D74-FB62-F6BA-67CD0EF0AA58}"/>
              </a:ext>
            </a:extLst>
          </p:cNvPr>
          <p:cNvSpPr>
            <a:spLocks noGrp="1"/>
          </p:cNvSpPr>
          <p:nvPr>
            <p:ph type="title"/>
          </p:nvPr>
        </p:nvSpPr>
        <p:spPr>
          <a:xfrm>
            <a:off x="838200" y="482400"/>
            <a:ext cx="7362371" cy="1072080"/>
          </a:xfrm>
        </p:spPr>
        <p:txBody>
          <a:bodyPr anchor="ctr">
            <a:normAutofit/>
          </a:bodyPr>
          <a:lstStyle/>
          <a:p>
            <a:r>
              <a:rPr lang="en-GB"/>
              <a:t>Questions for reflection</a:t>
            </a:r>
          </a:p>
        </p:txBody>
      </p:sp>
    </p:spTree>
    <p:extLst>
      <p:ext uri="{BB962C8B-B14F-4D97-AF65-F5344CB8AC3E}">
        <p14:creationId xmlns:p14="http://schemas.microsoft.com/office/powerpoint/2010/main" val="3673287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descr="Et bilde som inneholder person, innendørs&#10;&#10;Automatisk generert beskrivelse">
            <a:extLst>
              <a:ext uri="{FF2B5EF4-FFF2-40B4-BE49-F238E27FC236}">
                <a16:creationId xmlns:a16="http://schemas.microsoft.com/office/drawing/2014/main" id="{2A91B1C1-3BBA-2DDC-3030-6758A9E202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64" y="-635001"/>
            <a:ext cx="12218264" cy="8145509"/>
          </a:xfrm>
          <a:prstGeom prst="rect">
            <a:avLst/>
          </a:prstGeom>
        </p:spPr>
      </p:pic>
      <p:sp>
        <p:nvSpPr>
          <p:cNvPr id="4" name="Ellipse 3">
            <a:extLst>
              <a:ext uri="{FF2B5EF4-FFF2-40B4-BE49-F238E27FC236}">
                <a16:creationId xmlns:a16="http://schemas.microsoft.com/office/drawing/2014/main" id="{8E9D161C-256A-16A4-CA2A-CA5481CDA753}"/>
              </a:ext>
            </a:extLst>
          </p:cNvPr>
          <p:cNvSpPr/>
          <p:nvPr/>
        </p:nvSpPr>
        <p:spPr>
          <a:xfrm>
            <a:off x="7594416" y="505853"/>
            <a:ext cx="3533502" cy="3472543"/>
          </a:xfrm>
          <a:prstGeom prst="ellipse">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DF73711E-FECE-0C40-85D5-01BB8BE771B0}"/>
              </a:ext>
            </a:extLst>
          </p:cNvPr>
          <p:cNvSpPr/>
          <p:nvPr/>
        </p:nvSpPr>
        <p:spPr>
          <a:xfrm>
            <a:off x="7510696" y="1567052"/>
            <a:ext cx="3715196" cy="1323439"/>
          </a:xfrm>
          <a:prstGeom prst="rect">
            <a:avLst/>
          </a:prstGeom>
        </p:spPr>
        <p:txBody>
          <a:bodyPr wrap="square">
            <a:spAutoFit/>
          </a:bodyPr>
          <a:lstStyle/>
          <a:p>
            <a:pPr algn="ctr"/>
            <a:r>
              <a:rPr lang="en-GB" sz="8000" b="1">
                <a:solidFill>
                  <a:schemeClr val="bg1"/>
                </a:solidFill>
                <a:latin typeface="Arial"/>
                <a:cs typeface="Arial"/>
              </a:rPr>
              <a:t>Health</a:t>
            </a:r>
          </a:p>
        </p:txBody>
      </p:sp>
    </p:spTree>
    <p:extLst>
      <p:ext uri="{BB962C8B-B14F-4D97-AF65-F5344CB8AC3E}">
        <p14:creationId xmlns:p14="http://schemas.microsoft.com/office/powerpoint/2010/main" val="4571782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graphicFrame>
        <p:nvGraphicFramePr>
          <p:cNvPr id="7" name="Plassholder for innhold 3">
            <a:extLst>
              <a:ext uri="{FF2B5EF4-FFF2-40B4-BE49-F238E27FC236}">
                <a16:creationId xmlns:a16="http://schemas.microsoft.com/office/drawing/2014/main" id="{56AAC3D3-EE74-7729-CBFB-368C709FCA7D}"/>
              </a:ext>
            </a:extLst>
          </p:cNvPr>
          <p:cNvGraphicFramePr>
            <a:graphicFrameLocks/>
          </p:cNvGraphicFramePr>
          <p:nvPr>
            <p:extLst>
              <p:ext uri="{D42A27DB-BD31-4B8C-83A1-F6EECF244321}">
                <p14:modId xmlns:p14="http://schemas.microsoft.com/office/powerpoint/2010/main" val="2780998497"/>
              </p:ext>
            </p:extLst>
          </p:nvPr>
        </p:nvGraphicFramePr>
        <p:xfrm>
          <a:off x="6585857" y="1890501"/>
          <a:ext cx="5519057" cy="39769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578A02A-AE97-4F49-B844-56624D85DBFF}"/>
              </a:ext>
            </a:extLst>
          </p:cNvPr>
          <p:cNvSpPr>
            <a:spLocks noGrp="1"/>
          </p:cNvSpPr>
          <p:nvPr>
            <p:ph type="title"/>
          </p:nvPr>
        </p:nvSpPr>
        <p:spPr/>
        <p:txBody>
          <a:bodyPr/>
          <a:lstStyle/>
          <a:p>
            <a:r>
              <a:rPr lang="en-GB" noProof="0"/>
              <a:t>We live longer and are healthier than ever</a:t>
            </a:r>
          </a:p>
        </p:txBody>
      </p:sp>
      <p:sp>
        <p:nvSpPr>
          <p:cNvPr id="3" name="TekstSylinder 4">
            <a:extLst>
              <a:ext uri="{FF2B5EF4-FFF2-40B4-BE49-F238E27FC236}">
                <a16:creationId xmlns:a16="http://schemas.microsoft.com/office/drawing/2014/main" id="{8BD077CD-27E0-7147-98C6-B35E85553BF6}"/>
              </a:ext>
            </a:extLst>
          </p:cNvPr>
          <p:cNvSpPr txBox="1"/>
          <p:nvPr/>
        </p:nvSpPr>
        <p:spPr>
          <a:xfrm>
            <a:off x="9345385" y="6453515"/>
            <a:ext cx="2754488" cy="235898"/>
          </a:xfrm>
          <a:prstGeom prst="rect">
            <a:avLst/>
          </a:prstGeom>
          <a:noFill/>
        </p:spPr>
        <p:txBody>
          <a:bodyPr wrap="square" rtlCol="0">
            <a:spAutoFit/>
          </a:bodyPr>
          <a:lstStyle/>
          <a:p>
            <a:pPr algn="r"/>
            <a:r>
              <a:rPr lang="en-GB" sz="933" b="1">
                <a:latin typeface="Arial" panose="020B0604020202020204" pitchFamily="34" charset="0"/>
                <a:cs typeface="Arial" panose="020B0604020202020204" pitchFamily="34" charset="0"/>
              </a:rPr>
              <a:t>Source:</a:t>
            </a:r>
            <a:r>
              <a:rPr lang="en-GB" sz="933">
                <a:latin typeface="Arial" panose="020B0604020202020204" pitchFamily="34" charset="0"/>
                <a:cs typeface="Arial" panose="020B0604020202020204" pitchFamily="34" charset="0"/>
              </a:rPr>
              <a:t> Statistics Norway and Global Burden of Disease</a:t>
            </a:r>
          </a:p>
        </p:txBody>
      </p:sp>
      <p:pic>
        <p:nvPicPr>
          <p:cNvPr id="8" name="Bilde 7">
            <a:extLst>
              <a:ext uri="{FF2B5EF4-FFF2-40B4-BE49-F238E27FC236}">
                <a16:creationId xmlns:a16="http://schemas.microsoft.com/office/drawing/2014/main" id="{E1AE967A-A554-4A58-9D1D-502BB9FD45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21205" y="3686480"/>
            <a:ext cx="265984" cy="192471"/>
          </a:xfrm>
          <a:prstGeom prst="rect">
            <a:avLst/>
          </a:prstGeom>
        </p:spPr>
      </p:pic>
      <p:pic>
        <p:nvPicPr>
          <p:cNvPr id="10" name="Bilde 9">
            <a:extLst>
              <a:ext uri="{FF2B5EF4-FFF2-40B4-BE49-F238E27FC236}">
                <a16:creationId xmlns:a16="http://schemas.microsoft.com/office/drawing/2014/main" id="{8B501FB8-AFCB-4BC4-AFFB-130C4CF3C32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029990" y="4285624"/>
            <a:ext cx="265984" cy="194400"/>
          </a:xfrm>
          <a:prstGeom prst="rect">
            <a:avLst/>
          </a:prstGeom>
        </p:spPr>
      </p:pic>
      <p:pic>
        <p:nvPicPr>
          <p:cNvPr id="12" name="Bilde 11">
            <a:extLst>
              <a:ext uri="{FF2B5EF4-FFF2-40B4-BE49-F238E27FC236}">
                <a16:creationId xmlns:a16="http://schemas.microsoft.com/office/drawing/2014/main" id="{BFFF8115-2147-46C6-B20E-048164388C7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029990" y="4871738"/>
            <a:ext cx="258865" cy="194400"/>
          </a:xfrm>
          <a:prstGeom prst="rect">
            <a:avLst/>
          </a:prstGeom>
        </p:spPr>
      </p:pic>
      <p:pic>
        <p:nvPicPr>
          <p:cNvPr id="18" name="Bilde 17">
            <a:extLst>
              <a:ext uri="{FF2B5EF4-FFF2-40B4-BE49-F238E27FC236}">
                <a16:creationId xmlns:a16="http://schemas.microsoft.com/office/drawing/2014/main" id="{69DD0838-150F-41E0-9E72-46B89F55506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1029990" y="4007878"/>
            <a:ext cx="258865" cy="194400"/>
          </a:xfrm>
          <a:prstGeom prst="rect">
            <a:avLst/>
          </a:prstGeom>
        </p:spPr>
      </p:pic>
      <p:pic>
        <p:nvPicPr>
          <p:cNvPr id="20" name="Bilde 19">
            <a:extLst>
              <a:ext uri="{FF2B5EF4-FFF2-40B4-BE49-F238E27FC236}">
                <a16:creationId xmlns:a16="http://schemas.microsoft.com/office/drawing/2014/main" id="{7E87418B-6A04-4FF2-B0A0-0EF08833F3C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1042977" y="4588202"/>
            <a:ext cx="258866" cy="194400"/>
          </a:xfrm>
          <a:prstGeom prst="rect">
            <a:avLst/>
          </a:prstGeom>
        </p:spPr>
      </p:pic>
      <p:sp>
        <p:nvSpPr>
          <p:cNvPr id="21" name="TekstSylinder 20">
            <a:extLst>
              <a:ext uri="{FF2B5EF4-FFF2-40B4-BE49-F238E27FC236}">
                <a16:creationId xmlns:a16="http://schemas.microsoft.com/office/drawing/2014/main" id="{79AB5564-05D1-4E0E-A01E-ED085BC1AE03}"/>
              </a:ext>
            </a:extLst>
          </p:cNvPr>
          <p:cNvSpPr txBox="1"/>
          <p:nvPr/>
        </p:nvSpPr>
        <p:spPr>
          <a:xfrm>
            <a:off x="501183" y="1485652"/>
            <a:ext cx="1073887"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Life expectancy</a:t>
            </a:r>
          </a:p>
        </p:txBody>
      </p:sp>
      <p:sp>
        <p:nvSpPr>
          <p:cNvPr id="23" name="TekstSylinder 22">
            <a:extLst>
              <a:ext uri="{FF2B5EF4-FFF2-40B4-BE49-F238E27FC236}">
                <a16:creationId xmlns:a16="http://schemas.microsoft.com/office/drawing/2014/main" id="{8ECAB440-DFB3-48E8-8D1E-604544BA3851}"/>
              </a:ext>
            </a:extLst>
          </p:cNvPr>
          <p:cNvSpPr txBox="1"/>
          <p:nvPr/>
        </p:nvSpPr>
        <p:spPr>
          <a:xfrm>
            <a:off x="6386387" y="1509498"/>
            <a:ext cx="1073887"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Life expectancy</a:t>
            </a:r>
          </a:p>
        </p:txBody>
      </p:sp>
      <p:graphicFrame>
        <p:nvGraphicFramePr>
          <p:cNvPr id="4" name="Diagram 3">
            <a:extLst>
              <a:ext uri="{FF2B5EF4-FFF2-40B4-BE49-F238E27FC236}">
                <a16:creationId xmlns:a16="http://schemas.microsoft.com/office/drawing/2014/main" id="{E729B72D-129C-CAEE-5CE5-B36ED0B3143D}"/>
              </a:ext>
            </a:extLst>
          </p:cNvPr>
          <p:cNvGraphicFramePr>
            <a:graphicFrameLocks/>
          </p:cNvGraphicFramePr>
          <p:nvPr>
            <p:extLst>
              <p:ext uri="{D42A27DB-BD31-4B8C-83A1-F6EECF244321}">
                <p14:modId xmlns:p14="http://schemas.microsoft.com/office/powerpoint/2010/main" val="1835679136"/>
              </p:ext>
            </p:extLst>
          </p:nvPr>
        </p:nvGraphicFramePr>
        <p:xfrm>
          <a:off x="501183" y="1890501"/>
          <a:ext cx="5104962" cy="39769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9250717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pic>
        <p:nvPicPr>
          <p:cNvPr id="10" name="Plassholder for bilde 9" descr="Et bilde som inneholder utendørs, gress, tre, person&#10;&#10;Automatisk generert beskrivelse">
            <a:extLst>
              <a:ext uri="{FF2B5EF4-FFF2-40B4-BE49-F238E27FC236}">
                <a16:creationId xmlns:a16="http://schemas.microsoft.com/office/drawing/2014/main" id="{98C8328E-E31B-14F9-1B7B-111ED1620DE2}"/>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5" name="Tittel 1">
            <a:extLst>
              <a:ext uri="{FF2B5EF4-FFF2-40B4-BE49-F238E27FC236}">
                <a16:creationId xmlns:a16="http://schemas.microsoft.com/office/drawing/2014/main" id="{AA556F97-FF88-17BE-2EC2-2C023326A291}"/>
              </a:ext>
            </a:extLst>
          </p:cNvPr>
          <p:cNvSpPr>
            <a:spLocks noGrp="1"/>
          </p:cNvSpPr>
          <p:nvPr>
            <p:ph type="title"/>
          </p:nvPr>
        </p:nvSpPr>
        <p:spPr>
          <a:xfrm>
            <a:off x="728905" y="296761"/>
            <a:ext cx="10606150" cy="1072080"/>
          </a:xfrm>
        </p:spPr>
        <p:txBody>
          <a:bodyPr>
            <a:normAutofit fontScale="90000"/>
          </a:bodyPr>
          <a:lstStyle/>
          <a:p>
            <a:r>
              <a:rPr lang="en-GB"/>
              <a:t>Ageing flattens burden of disease curve,</a:t>
            </a:r>
            <a:br>
              <a:rPr lang="en-GB"/>
            </a:br>
            <a:r>
              <a:rPr lang="en-GB"/>
              <a:t>but the decrease within working age </a:t>
            </a:r>
            <a:br>
              <a:rPr lang="en-GB"/>
            </a:br>
            <a:r>
              <a:rPr lang="en-GB"/>
              <a:t>continues</a:t>
            </a:r>
          </a:p>
        </p:txBody>
      </p:sp>
      <p:sp>
        <p:nvSpPr>
          <p:cNvPr id="6" name="TekstSylinder 5">
            <a:extLst>
              <a:ext uri="{FF2B5EF4-FFF2-40B4-BE49-F238E27FC236}">
                <a16:creationId xmlns:a16="http://schemas.microsoft.com/office/drawing/2014/main" id="{280C8E6D-00CC-0624-172E-E3D3ECA2F6CE}"/>
              </a:ext>
            </a:extLst>
          </p:cNvPr>
          <p:cNvSpPr txBox="1"/>
          <p:nvPr/>
        </p:nvSpPr>
        <p:spPr>
          <a:xfrm>
            <a:off x="747650" y="1665601"/>
            <a:ext cx="6524006" cy="553998"/>
          </a:xfrm>
          <a:prstGeom prst="rect">
            <a:avLst/>
          </a:prstGeom>
          <a:noFill/>
        </p:spPr>
        <p:txBody>
          <a:bodyPr wrap="square" rtlCol="0">
            <a:spAutoFit/>
          </a:bodyPr>
          <a:lstStyle/>
          <a:p>
            <a:r>
              <a:rPr lang="en-GB" sz="1800">
                <a:latin typeface="Arial" panose="020B0604020202020204" pitchFamily="34" charset="0"/>
                <a:ea typeface="MS Mincho" panose="02020609040205080304" pitchFamily="49" charset="-128"/>
                <a:cs typeface="Times New Roman" panose="02020603050405020304" pitchFamily="18" charset="0"/>
              </a:rPr>
              <a:t>Burden of disease, projected to 2035</a:t>
            </a:r>
          </a:p>
          <a:p>
            <a:r>
              <a:rPr lang="en-GB" sz="1200">
                <a:latin typeface="Arial" panose="020B0604020202020204" pitchFamily="34" charset="0"/>
                <a:ea typeface="MS Mincho" panose="02020609040205080304" pitchFamily="49" charset="-128"/>
                <a:cs typeface="Times New Roman" panose="02020603050405020304" pitchFamily="18" charset="0"/>
              </a:rPr>
              <a:t>(sum of lost years of life and non-fatal health loss per 100,000 population)</a:t>
            </a:r>
          </a:p>
        </p:txBody>
      </p:sp>
      <p:sp>
        <p:nvSpPr>
          <p:cNvPr id="7" name="TekstSylinder 6">
            <a:extLst>
              <a:ext uri="{FF2B5EF4-FFF2-40B4-BE49-F238E27FC236}">
                <a16:creationId xmlns:a16="http://schemas.microsoft.com/office/drawing/2014/main" id="{E62C91A5-6AC7-0B94-7B0F-4CEBE3ED9252}"/>
              </a:ext>
            </a:extLst>
          </p:cNvPr>
          <p:cNvSpPr txBox="1"/>
          <p:nvPr/>
        </p:nvSpPr>
        <p:spPr>
          <a:xfrm>
            <a:off x="3820314" y="6581001"/>
            <a:ext cx="2835998" cy="230832"/>
          </a:xfrm>
          <a:prstGeom prst="rect">
            <a:avLst/>
          </a:prstGeom>
          <a:noFill/>
        </p:spPr>
        <p:txBody>
          <a:bodyPr wrap="square">
            <a:spAutoFit/>
          </a:bodyPr>
          <a:lstStyle/>
          <a:p>
            <a:r>
              <a:rPr lang="en-GB" sz="900">
                <a:latin typeface="Arial" panose="020B0604020202020204" pitchFamily="34" charset="0"/>
                <a:ea typeface="MS Mincho" panose="02020609040205080304" pitchFamily="49" charset="-128"/>
                <a:cs typeface="Times New Roman" panose="02020603050405020304" pitchFamily="18" charset="0"/>
              </a:rPr>
              <a:t>Source: Global Burden of Disease Project</a:t>
            </a:r>
          </a:p>
        </p:txBody>
      </p:sp>
      <p:graphicFrame>
        <p:nvGraphicFramePr>
          <p:cNvPr id="8" name="Diagram 7">
            <a:extLst>
              <a:ext uri="{FF2B5EF4-FFF2-40B4-BE49-F238E27FC236}">
                <a16:creationId xmlns:a16="http://schemas.microsoft.com/office/drawing/2014/main" id="{B40B6407-185A-E8EE-2199-67C7D8153637}"/>
              </a:ext>
            </a:extLst>
          </p:cNvPr>
          <p:cNvGraphicFramePr/>
          <p:nvPr>
            <p:extLst>
              <p:ext uri="{D42A27DB-BD31-4B8C-83A1-F6EECF244321}">
                <p14:modId xmlns:p14="http://schemas.microsoft.com/office/powerpoint/2010/main" val="4255755272"/>
              </p:ext>
            </p:extLst>
          </p:nvPr>
        </p:nvGraphicFramePr>
        <p:xfrm>
          <a:off x="747650" y="2425000"/>
          <a:ext cx="5979074" cy="3950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03345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EE60CFC-EAD3-3AF9-B507-5492C3C3E6E5}"/>
              </a:ext>
            </a:extLst>
          </p:cNvPr>
          <p:cNvSpPr/>
          <p:nvPr/>
        </p:nvSpPr>
        <p:spPr>
          <a:xfrm>
            <a:off x="6096000" y="0"/>
            <a:ext cx="6096000" cy="6858000"/>
          </a:xfrm>
          <a:prstGeom prst="rect">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ittel 5">
            <a:extLst>
              <a:ext uri="{FF2B5EF4-FFF2-40B4-BE49-F238E27FC236}">
                <a16:creationId xmlns:a16="http://schemas.microsoft.com/office/drawing/2014/main" id="{3F1A3724-68CD-4791-A508-D4BC4AD61CD6}"/>
              </a:ext>
            </a:extLst>
          </p:cNvPr>
          <p:cNvSpPr>
            <a:spLocks noGrp="1"/>
          </p:cNvSpPr>
          <p:nvPr>
            <p:ph type="title"/>
          </p:nvPr>
        </p:nvSpPr>
        <p:spPr>
          <a:xfrm>
            <a:off x="838201" y="482400"/>
            <a:ext cx="5257800" cy="1072080"/>
          </a:xfrm>
        </p:spPr>
        <p:txBody>
          <a:bodyPr anchor="ctr">
            <a:noAutofit/>
          </a:bodyPr>
          <a:lstStyle/>
          <a:p>
            <a:r>
              <a:rPr lang="en-GB" sz="2800"/>
              <a:t>How did </a:t>
            </a:r>
            <a:r>
              <a:rPr lang="en-GB" sz="2400"/>
              <a:t>the Covid pandemic</a:t>
            </a:r>
            <a:r>
              <a:rPr lang="en-GB" sz="2800"/>
              <a:t> affect public health?</a:t>
            </a:r>
          </a:p>
        </p:txBody>
      </p:sp>
      <p:sp>
        <p:nvSpPr>
          <p:cNvPr id="4" name="Plassholder for innhold 3">
            <a:extLst>
              <a:ext uri="{FF2B5EF4-FFF2-40B4-BE49-F238E27FC236}">
                <a16:creationId xmlns:a16="http://schemas.microsoft.com/office/drawing/2014/main" id="{CEB5A685-31DB-4FA3-845F-BBEE0F4B08E3}"/>
              </a:ext>
            </a:extLst>
          </p:cNvPr>
          <p:cNvSpPr>
            <a:spLocks noGrp="1"/>
          </p:cNvSpPr>
          <p:nvPr>
            <p:ph sz="half" idx="1"/>
          </p:nvPr>
        </p:nvSpPr>
        <p:spPr>
          <a:xfrm>
            <a:off x="838200" y="1988912"/>
            <a:ext cx="5181600" cy="4351338"/>
          </a:xfrm>
        </p:spPr>
        <p:txBody>
          <a:bodyPr>
            <a:normAutofit/>
          </a:bodyPr>
          <a:lstStyle/>
          <a:p>
            <a:r>
              <a:rPr lang="en-GB" sz="2000"/>
              <a:t>Increased absence due to sickness, more long-term absence</a:t>
            </a:r>
          </a:p>
          <a:p>
            <a:pPr lvl="1"/>
            <a:r>
              <a:rPr lang="en-GB" sz="2000"/>
              <a:t>Resistance to declare fit for work, or after-effects?</a:t>
            </a:r>
          </a:p>
          <a:p>
            <a:pPr lvl="1"/>
            <a:endParaRPr lang="nb-NO" sz="2000"/>
          </a:p>
          <a:p>
            <a:r>
              <a:rPr lang="en-GB" sz="2000">
                <a:solidFill>
                  <a:srgbClr val="000000"/>
                </a:solidFill>
              </a:rPr>
              <a:t>Lower mortality rate in the beginning,</a:t>
            </a:r>
            <a:br>
              <a:rPr lang="en-GB" sz="2000">
                <a:solidFill>
                  <a:srgbClr val="000000"/>
                </a:solidFill>
              </a:rPr>
            </a:br>
            <a:r>
              <a:rPr lang="en-GB" sz="2000">
                <a:solidFill>
                  <a:srgbClr val="000000"/>
                </a:solidFill>
              </a:rPr>
              <a:t>increased mortality rate since late 2021</a:t>
            </a:r>
          </a:p>
          <a:p>
            <a:pPr lvl="1"/>
            <a:r>
              <a:rPr lang="en-GB" sz="2000">
                <a:solidFill>
                  <a:srgbClr val="000000"/>
                </a:solidFill>
              </a:rPr>
              <a:t>Primarily due to Covid-19</a:t>
            </a:r>
          </a:p>
          <a:p>
            <a:pPr lvl="1"/>
            <a:r>
              <a:rPr lang="en-GB" sz="2000">
                <a:solidFill>
                  <a:srgbClr val="000000"/>
                </a:solidFill>
              </a:rPr>
              <a:t>10 % with Long Covid: Risk highest</a:t>
            </a:r>
            <a:r>
              <a:rPr lang="en-GB" sz="2000"/>
              <a:t> after hospitalisation</a:t>
            </a:r>
          </a:p>
          <a:p>
            <a:pPr marL="457200" lvl="1" indent="0">
              <a:buNone/>
            </a:pPr>
            <a:endParaRPr lang="nb-NO" sz="2000"/>
          </a:p>
          <a:p>
            <a:r>
              <a:rPr lang="en-GB" sz="2000"/>
              <a:t>Few clear indications of increased rate of psychological disorders</a:t>
            </a:r>
          </a:p>
        </p:txBody>
      </p:sp>
      <p:pic>
        <p:nvPicPr>
          <p:cNvPr id="5" name="Bilde 4" descr="Et bilde som inneholder kake, hånd, laget, holder&#10;&#10;Automatisk generert beskrivelse">
            <a:extLst>
              <a:ext uri="{FF2B5EF4-FFF2-40B4-BE49-F238E27FC236}">
                <a16:creationId xmlns:a16="http://schemas.microsoft.com/office/drawing/2014/main" id="{B0A9D7B8-11C7-8A81-D8E0-C4B40BEE0D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13101" y="1119592"/>
            <a:ext cx="4439990" cy="4454866"/>
          </a:xfrm>
          <a:prstGeom prst="rect">
            <a:avLst/>
          </a:prstGeom>
        </p:spPr>
      </p:pic>
    </p:spTree>
    <p:extLst>
      <p:ext uri="{BB962C8B-B14F-4D97-AF65-F5344CB8AC3E}">
        <p14:creationId xmlns:p14="http://schemas.microsoft.com/office/powerpoint/2010/main" val="21196416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sp>
        <p:nvSpPr>
          <p:cNvPr id="10" name="Rektangel: avrundede hjørner 9">
            <a:extLst>
              <a:ext uri="{FF2B5EF4-FFF2-40B4-BE49-F238E27FC236}">
                <a16:creationId xmlns:a16="http://schemas.microsoft.com/office/drawing/2014/main" id="{E0CDF61A-CA27-E8C8-D390-06B523799456}"/>
              </a:ext>
            </a:extLst>
          </p:cNvPr>
          <p:cNvSpPr/>
          <p:nvPr/>
        </p:nvSpPr>
        <p:spPr>
          <a:xfrm>
            <a:off x="648065" y="4183244"/>
            <a:ext cx="4737904" cy="1674980"/>
          </a:xfrm>
          <a:prstGeom prst="roundRect">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latin typeface="Arial" panose="020B0604020202020204" pitchFamily="34" charset="0"/>
                <a:cs typeface="Arial" panose="020B0604020202020204" pitchFamily="34" charset="0"/>
              </a:rPr>
              <a:t>Increase during pandemic</a:t>
            </a:r>
          </a:p>
          <a:p>
            <a:pPr marL="342900" indent="-34290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Highest since 2012</a:t>
            </a:r>
          </a:p>
          <a:p>
            <a:pPr marL="342900" indent="-34290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Further</a:t>
            </a:r>
            <a:r>
              <a:rPr lang="en-GB" dirty="0">
                <a:solidFill>
                  <a:schemeClr val="tx1"/>
                </a:solidFill>
                <a:latin typeface="Arial" panose="020B0604020202020204" pitchFamily="34" charset="0"/>
                <a:cs typeface="Arial" panose="020B0604020202020204" pitchFamily="34" charset="0"/>
              </a:rPr>
              <a:t> </a:t>
            </a:r>
            <a:r>
              <a:rPr lang="en-GB" sz="1800" dirty="0">
                <a:solidFill>
                  <a:schemeClr val="tx1"/>
                </a:solidFill>
                <a:latin typeface="Arial" panose="020B0604020202020204" pitchFamily="34" charset="0"/>
                <a:cs typeface="Arial" panose="020B0604020202020204" pitchFamily="34" charset="0"/>
              </a:rPr>
              <a:t>increase</a:t>
            </a:r>
            <a:r>
              <a:rPr lang="en-GB" dirty="0">
                <a:solidFill>
                  <a:schemeClr val="tx1"/>
                </a:solidFill>
                <a:latin typeface="Arial" panose="020B0604020202020204" pitchFamily="34" charset="0"/>
                <a:cs typeface="Arial" panose="020B0604020202020204" pitchFamily="34" charset="0"/>
              </a:rPr>
              <a:t> </a:t>
            </a:r>
            <a:r>
              <a:rPr lang="en-GB" sz="1800" dirty="0">
                <a:solidFill>
                  <a:schemeClr val="tx1"/>
                </a:solidFill>
                <a:latin typeface="Arial" panose="020B0604020202020204" pitchFamily="34" charset="0"/>
                <a:cs typeface="Arial" panose="020B0604020202020204" pitchFamily="34" charset="0"/>
              </a:rPr>
              <a:t>in 2022</a:t>
            </a:r>
          </a:p>
        </p:txBody>
      </p:sp>
      <p:sp>
        <p:nvSpPr>
          <p:cNvPr id="9" name="Rektangel: avrundede hjørner 8">
            <a:extLst>
              <a:ext uri="{FF2B5EF4-FFF2-40B4-BE49-F238E27FC236}">
                <a16:creationId xmlns:a16="http://schemas.microsoft.com/office/drawing/2014/main" id="{1645074B-E591-4CD6-6AD9-3E6A983D7D53}"/>
              </a:ext>
            </a:extLst>
          </p:cNvPr>
          <p:cNvSpPr/>
          <p:nvPr/>
        </p:nvSpPr>
        <p:spPr>
          <a:xfrm>
            <a:off x="659640" y="2049810"/>
            <a:ext cx="4737904" cy="1674980"/>
          </a:xfrm>
          <a:prstGeom prst="roundRect">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a:solidFill>
                  <a:schemeClr val="tx1"/>
                </a:solidFill>
                <a:latin typeface="Arial" panose="020B0604020202020204" pitchFamily="34" charset="0"/>
                <a:cs typeface="Arial" panose="020B0604020202020204" pitchFamily="34" charset="0"/>
              </a:rPr>
              <a:t>Decrease 2010–2019</a:t>
            </a:r>
          </a:p>
          <a:p>
            <a:pPr marL="342900" indent="-342900">
              <a:buFont typeface="Arial" panose="020B0604020202020204" pitchFamily="34" charset="0"/>
              <a:buChar char="•"/>
            </a:pPr>
            <a:r>
              <a:rPr lang="en-GB" sz="1800">
                <a:solidFill>
                  <a:schemeClr val="tx1"/>
                </a:solidFill>
                <a:latin typeface="Arial" panose="020B0604020202020204" pitchFamily="34" charset="0"/>
                <a:cs typeface="Arial" panose="020B0604020202020204" pitchFamily="34" charset="0"/>
              </a:rPr>
              <a:t>Biggest decrease among</a:t>
            </a:r>
            <a:br>
              <a:rPr lang="en-GB" sz="1800">
                <a:solidFill>
                  <a:schemeClr val="tx1"/>
                </a:solidFill>
                <a:latin typeface="Arial" panose="020B0604020202020204" pitchFamily="34" charset="0"/>
                <a:cs typeface="Arial" panose="020B0604020202020204" pitchFamily="34" charset="0"/>
              </a:rPr>
            </a:br>
            <a:r>
              <a:rPr lang="en-GB" sz="1800">
                <a:solidFill>
                  <a:schemeClr val="tx1"/>
                </a:solidFill>
                <a:latin typeface="Arial" panose="020B0604020202020204" pitchFamily="34" charset="0"/>
                <a:cs typeface="Arial" panose="020B0604020202020204" pitchFamily="34" charset="0"/>
              </a:rPr>
              <a:t>over 50 population</a:t>
            </a:r>
            <a:br>
              <a:rPr lang="en-GB" sz="1800">
                <a:solidFill>
                  <a:schemeClr val="tx1"/>
                </a:solidFill>
                <a:latin typeface="Arial" panose="020B0604020202020204" pitchFamily="34" charset="0"/>
                <a:cs typeface="Arial" panose="020B0604020202020204" pitchFamily="34" charset="0"/>
              </a:rPr>
            </a:br>
            <a:r>
              <a:rPr lang="en-GB" sz="1800">
                <a:solidFill>
                  <a:schemeClr val="tx1"/>
                </a:solidFill>
                <a:latin typeface="Arial" panose="020B0604020202020204" pitchFamily="34" charset="0"/>
                <a:cs typeface="Arial" panose="020B0604020202020204" pitchFamily="34" charset="0"/>
              </a:rPr>
              <a:t>and especially over 60 population</a:t>
            </a:r>
          </a:p>
        </p:txBody>
      </p:sp>
      <p:sp>
        <p:nvSpPr>
          <p:cNvPr id="4" name="Plassholder for innhold 3">
            <a:extLst>
              <a:ext uri="{FF2B5EF4-FFF2-40B4-BE49-F238E27FC236}">
                <a16:creationId xmlns:a16="http://schemas.microsoft.com/office/drawing/2014/main" id="{220ECE60-5F52-478F-A560-8AC7CDA9BDDB}"/>
              </a:ext>
            </a:extLst>
          </p:cNvPr>
          <p:cNvSpPr>
            <a:spLocks noGrp="1"/>
          </p:cNvSpPr>
          <p:nvPr>
            <p:ph sz="quarter" idx="10"/>
          </p:nvPr>
        </p:nvSpPr>
        <p:spPr>
          <a:xfrm>
            <a:off x="509534" y="1988840"/>
            <a:ext cx="5014966" cy="3649960"/>
          </a:xfrm>
        </p:spPr>
        <p:txBody>
          <a:bodyPr>
            <a:normAutofit/>
          </a:bodyPr>
          <a:lstStyle/>
          <a:p>
            <a:endParaRPr lang="nb-NO" sz="2133"/>
          </a:p>
          <a:p>
            <a:pPr marL="457200" lvl="1" indent="0">
              <a:buNone/>
            </a:pPr>
            <a:endParaRPr lang="nb-NO" sz="1733"/>
          </a:p>
          <a:p>
            <a:pPr lvl="1"/>
            <a:endParaRPr lang="nb-NO" sz="1733"/>
          </a:p>
          <a:p>
            <a:pPr marL="0" indent="0">
              <a:buNone/>
            </a:pPr>
            <a:endParaRPr lang="nb-NO" sz="1600"/>
          </a:p>
        </p:txBody>
      </p:sp>
      <p:sp>
        <p:nvSpPr>
          <p:cNvPr id="6" name="Tittel 5">
            <a:extLst>
              <a:ext uri="{FF2B5EF4-FFF2-40B4-BE49-F238E27FC236}">
                <a16:creationId xmlns:a16="http://schemas.microsoft.com/office/drawing/2014/main" id="{A00AE556-42FC-40CB-A047-5F2C406912DD}"/>
              </a:ext>
            </a:extLst>
          </p:cNvPr>
          <p:cNvSpPr>
            <a:spLocks noGrp="1"/>
          </p:cNvSpPr>
          <p:nvPr>
            <p:ph type="title"/>
          </p:nvPr>
        </p:nvSpPr>
        <p:spPr/>
        <p:txBody>
          <a:bodyPr/>
          <a:lstStyle/>
          <a:p>
            <a:r>
              <a:rPr lang="en-GB"/>
              <a:t>Fewer people receiving health-related benefits</a:t>
            </a:r>
          </a:p>
        </p:txBody>
      </p:sp>
      <p:graphicFrame>
        <p:nvGraphicFramePr>
          <p:cNvPr id="2" name="Diagram 1">
            <a:extLst>
              <a:ext uri="{FF2B5EF4-FFF2-40B4-BE49-F238E27FC236}">
                <a16:creationId xmlns:a16="http://schemas.microsoft.com/office/drawing/2014/main" id="{80DAAB1E-3F7E-497E-92E7-2270E32CFA81}"/>
              </a:ext>
            </a:extLst>
          </p:cNvPr>
          <p:cNvGraphicFramePr>
            <a:graphicFrameLocks/>
          </p:cNvGraphicFramePr>
          <p:nvPr>
            <p:extLst>
              <p:ext uri="{D42A27DB-BD31-4B8C-83A1-F6EECF244321}">
                <p14:modId xmlns:p14="http://schemas.microsoft.com/office/powerpoint/2010/main" val="925870506"/>
              </p:ext>
            </p:extLst>
          </p:nvPr>
        </p:nvGraphicFramePr>
        <p:xfrm>
          <a:off x="5715000" y="1774371"/>
          <a:ext cx="6146800" cy="4608937"/>
        </p:xfrm>
        <a:graphic>
          <a:graphicData uri="http://schemas.openxmlformats.org/drawingml/2006/chart">
            <c:chart xmlns:c="http://schemas.openxmlformats.org/drawingml/2006/chart" xmlns:r="http://schemas.openxmlformats.org/officeDocument/2006/relationships" r:id="rId3"/>
          </a:graphicData>
        </a:graphic>
      </p:graphicFrame>
      <p:pic>
        <p:nvPicPr>
          <p:cNvPr id="7" name="Bilde 6" descr="Et bilde som inneholder kake, hånd, laget, holder&#10;&#10;Automatisk generert beskrivelse">
            <a:extLst>
              <a:ext uri="{FF2B5EF4-FFF2-40B4-BE49-F238E27FC236}">
                <a16:creationId xmlns:a16="http://schemas.microsoft.com/office/drawing/2014/main" id="{D8527276-5867-4D22-B627-7D2DF8607A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31303" y="4498168"/>
            <a:ext cx="1041642" cy="1045132"/>
          </a:xfrm>
          <a:prstGeom prst="rect">
            <a:avLst/>
          </a:prstGeom>
        </p:spPr>
      </p:pic>
      <p:sp>
        <p:nvSpPr>
          <p:cNvPr id="8" name="Rectangle 15">
            <a:extLst>
              <a:ext uri="{FF2B5EF4-FFF2-40B4-BE49-F238E27FC236}">
                <a16:creationId xmlns:a16="http://schemas.microsoft.com/office/drawing/2014/main" id="{20569437-4088-61EC-A185-514132F05471}"/>
              </a:ext>
            </a:extLst>
          </p:cNvPr>
          <p:cNvSpPr/>
          <p:nvPr/>
        </p:nvSpPr>
        <p:spPr>
          <a:xfrm rot="5400000">
            <a:off x="4039325" y="2380883"/>
            <a:ext cx="836570" cy="844774"/>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0C54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aphicFrame>
        <p:nvGraphicFramePr>
          <p:cNvPr id="5" name="Diagram 4">
            <a:extLst>
              <a:ext uri="{FF2B5EF4-FFF2-40B4-BE49-F238E27FC236}">
                <a16:creationId xmlns:a16="http://schemas.microsoft.com/office/drawing/2014/main" id="{80DAAB1E-3F7E-497E-92E7-2270E32CFA81}"/>
              </a:ext>
            </a:extLst>
          </p:cNvPr>
          <p:cNvGraphicFramePr>
            <a:graphicFrameLocks/>
          </p:cNvGraphicFramePr>
          <p:nvPr>
            <p:extLst>
              <p:ext uri="{D42A27DB-BD31-4B8C-83A1-F6EECF244321}">
                <p14:modId xmlns:p14="http://schemas.microsoft.com/office/powerpoint/2010/main" val="2187813387"/>
              </p:ext>
            </p:extLst>
          </p:nvPr>
        </p:nvGraphicFramePr>
        <p:xfrm>
          <a:off x="5549423" y="2434905"/>
          <a:ext cx="6477954" cy="42195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57450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4C2E5076-A38D-4C3C-A44D-A68E889B9BB8}"/>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11" name="Object 10" hidden="1">
                        <a:extLst>
                          <a:ext uri="{FF2B5EF4-FFF2-40B4-BE49-F238E27FC236}">
                            <a16:creationId xmlns:a16="http://schemas.microsoft.com/office/drawing/2014/main" id="{4C2E5076-A38D-4C3C-A44D-A68E889B9BB8}"/>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01D35DC-7ADA-48A9-A27E-918769EDE1DB}"/>
              </a:ext>
            </a:extLst>
          </p:cNvPr>
          <p:cNvSpPr>
            <a:spLocks noGrp="1"/>
          </p:cNvSpPr>
          <p:nvPr>
            <p:ph type="title"/>
          </p:nvPr>
        </p:nvSpPr>
        <p:spPr/>
        <p:txBody>
          <a:bodyPr vert="horz">
            <a:normAutofit/>
          </a:bodyPr>
          <a:lstStyle/>
          <a:p>
            <a:r>
              <a:rPr lang="en-GB">
                <a:solidFill>
                  <a:prstClr val="black"/>
                </a:solidFill>
              </a:rPr>
              <a:t>Societal trends and NAV toward 2035</a:t>
            </a:r>
          </a:p>
        </p:txBody>
      </p:sp>
      <p:sp>
        <p:nvSpPr>
          <p:cNvPr id="4" name="Oval 2">
            <a:extLst>
              <a:ext uri="{FF2B5EF4-FFF2-40B4-BE49-F238E27FC236}">
                <a16:creationId xmlns:a16="http://schemas.microsoft.com/office/drawing/2014/main" id="{258ACBBD-752B-24B8-7F08-C831FA2AFA01}"/>
              </a:ext>
            </a:extLst>
          </p:cNvPr>
          <p:cNvSpPr/>
          <p:nvPr/>
        </p:nvSpPr>
        <p:spPr>
          <a:xfrm>
            <a:off x="659265" y="2029365"/>
            <a:ext cx="1324963" cy="1399635"/>
          </a:xfrm>
          <a:prstGeom prst="ellipse">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Oval 2">
            <a:extLst>
              <a:ext uri="{FF2B5EF4-FFF2-40B4-BE49-F238E27FC236}">
                <a16:creationId xmlns:a16="http://schemas.microsoft.com/office/drawing/2014/main" id="{C717309A-6B8B-798D-8F4E-76483469EA82}"/>
              </a:ext>
            </a:extLst>
          </p:cNvPr>
          <p:cNvSpPr/>
          <p:nvPr/>
        </p:nvSpPr>
        <p:spPr>
          <a:xfrm>
            <a:off x="659265" y="4288936"/>
            <a:ext cx="1324963" cy="1399635"/>
          </a:xfrm>
          <a:prstGeom prst="ellipse">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Oval 2">
            <a:extLst>
              <a:ext uri="{FF2B5EF4-FFF2-40B4-BE49-F238E27FC236}">
                <a16:creationId xmlns:a16="http://schemas.microsoft.com/office/drawing/2014/main" id="{695EFC29-B74D-C61C-667A-0AB97930F8A9}"/>
              </a:ext>
            </a:extLst>
          </p:cNvPr>
          <p:cNvSpPr/>
          <p:nvPr/>
        </p:nvSpPr>
        <p:spPr>
          <a:xfrm>
            <a:off x="6222508" y="2029365"/>
            <a:ext cx="1324963" cy="1399635"/>
          </a:xfrm>
          <a:prstGeom prst="ellipse">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Oval 2">
            <a:extLst>
              <a:ext uri="{FF2B5EF4-FFF2-40B4-BE49-F238E27FC236}">
                <a16:creationId xmlns:a16="http://schemas.microsoft.com/office/drawing/2014/main" id="{780EC850-DD2E-4B77-8F6A-BD932065C062}"/>
              </a:ext>
            </a:extLst>
          </p:cNvPr>
          <p:cNvSpPr/>
          <p:nvPr/>
        </p:nvSpPr>
        <p:spPr>
          <a:xfrm>
            <a:off x="6222507" y="4288936"/>
            <a:ext cx="1324963" cy="1399635"/>
          </a:xfrm>
          <a:prstGeom prst="ellipse">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5" name="Grafikk 14" descr="Mann med stav kontur">
            <a:extLst>
              <a:ext uri="{FF2B5EF4-FFF2-40B4-BE49-F238E27FC236}">
                <a16:creationId xmlns:a16="http://schemas.microsoft.com/office/drawing/2014/main" id="{D6C7B324-5E4F-774E-2484-3D4C7BA20F5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8518" y="2158254"/>
            <a:ext cx="1071440" cy="1071440"/>
          </a:xfrm>
          <a:prstGeom prst="rect">
            <a:avLst/>
          </a:prstGeom>
        </p:spPr>
      </p:pic>
      <p:pic>
        <p:nvPicPr>
          <p:cNvPr id="17" name="Grafikk 16" descr="Lastebil kontur">
            <a:extLst>
              <a:ext uri="{FF2B5EF4-FFF2-40B4-BE49-F238E27FC236}">
                <a16:creationId xmlns:a16="http://schemas.microsoft.com/office/drawing/2014/main" id="{B57AA32D-F08F-F922-EF27-29FFCF1D7E23}"/>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838200" y="4487145"/>
            <a:ext cx="1002120" cy="1002120"/>
          </a:xfrm>
          <a:prstGeom prst="rect">
            <a:avLst/>
          </a:prstGeom>
        </p:spPr>
      </p:pic>
      <p:pic>
        <p:nvPicPr>
          <p:cNvPr id="19" name="Grafikk 18" descr="psykisk helse kontur">
            <a:extLst>
              <a:ext uri="{FF2B5EF4-FFF2-40B4-BE49-F238E27FC236}">
                <a16:creationId xmlns:a16="http://schemas.microsoft.com/office/drawing/2014/main" id="{12C5F873-B6AC-83BF-6C32-FC2985EF758C}"/>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402024" y="2195894"/>
            <a:ext cx="1033800" cy="1033800"/>
          </a:xfrm>
          <a:prstGeom prst="rect">
            <a:avLst/>
          </a:prstGeom>
        </p:spPr>
      </p:pic>
      <p:pic>
        <p:nvPicPr>
          <p:cNvPr id="25" name="Grafikk 24" descr="Knyttneve kontur">
            <a:extLst>
              <a:ext uri="{FF2B5EF4-FFF2-40B4-BE49-F238E27FC236}">
                <a16:creationId xmlns:a16="http://schemas.microsoft.com/office/drawing/2014/main" id="{350C35FA-3D40-89A0-D9EB-69654A82F4F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253323" y="4348264"/>
            <a:ext cx="1213317" cy="1213317"/>
          </a:xfrm>
          <a:prstGeom prst="rect">
            <a:avLst/>
          </a:prstGeom>
        </p:spPr>
      </p:pic>
      <p:sp>
        <p:nvSpPr>
          <p:cNvPr id="9" name="TekstSylinder 8">
            <a:extLst>
              <a:ext uri="{FF2B5EF4-FFF2-40B4-BE49-F238E27FC236}">
                <a16:creationId xmlns:a16="http://schemas.microsoft.com/office/drawing/2014/main" id="{94FAFBD4-F634-7E4A-3DD8-17508C3E8087}"/>
              </a:ext>
            </a:extLst>
          </p:cNvPr>
          <p:cNvSpPr txBox="1"/>
          <p:nvPr/>
        </p:nvSpPr>
        <p:spPr>
          <a:xfrm>
            <a:off x="1970810" y="2058412"/>
            <a:ext cx="3846137"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cap="none" normalizeH="0" baseline="0" noProof="0">
                <a:ln>
                  <a:noFill/>
                </a:ln>
                <a:solidFill>
                  <a:srgbClr val="000000"/>
                </a:solidFill>
                <a:uLnTx/>
                <a:uFillTx/>
                <a:latin typeface="Arial" panose="020B0604020202020204"/>
                <a:ea typeface="+mn-ea"/>
                <a:cs typeface="+mn-cs"/>
              </a:rPr>
              <a:t>Ageing and centralization challenge the welfare state and NAV</a:t>
            </a:r>
            <a:br>
              <a:rPr kumimoji="0" lang="en-GB" sz="1800" b="0" i="0" u="none" strike="noStrike" cap="none" normalizeH="0" baseline="0" noProof="0">
                <a:ln>
                  <a:noFill/>
                </a:ln>
                <a:solidFill>
                  <a:srgbClr val="000000"/>
                </a:solidFill>
                <a:uLnTx/>
                <a:uFillTx/>
                <a:latin typeface="Arial" panose="020B0604020202020204"/>
                <a:ea typeface="+mn-ea"/>
                <a:cs typeface="+mn-cs"/>
              </a:rPr>
            </a:br>
            <a:endParaRPr kumimoji="0" lang="en-GB" sz="1800" b="0" i="0" u="none" strike="noStrike" cap="none" normalizeH="0" baseline="0" noProof="0">
              <a:ln>
                <a:noFill/>
              </a:ln>
              <a:solidFill>
                <a:srgbClr val="000000"/>
              </a:solidFill>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cap="none" normalizeH="0" baseline="0" noProof="0">
                <a:ln>
                  <a:noFill/>
                </a:ln>
                <a:solidFill>
                  <a:srgbClr val="000000"/>
                </a:solidFill>
                <a:uLnTx/>
                <a:uFillTx/>
                <a:latin typeface="Arial" panose="020B0604020202020204"/>
                <a:ea typeface="+mn-ea"/>
                <a:cs typeface="+mn-cs"/>
              </a:rPr>
              <a:t>Immigration trends increasingly uncertain</a:t>
            </a:r>
          </a:p>
        </p:txBody>
      </p:sp>
      <p:sp>
        <p:nvSpPr>
          <p:cNvPr id="10" name="TekstSylinder 9">
            <a:extLst>
              <a:ext uri="{FF2B5EF4-FFF2-40B4-BE49-F238E27FC236}">
                <a16:creationId xmlns:a16="http://schemas.microsoft.com/office/drawing/2014/main" id="{71632922-5584-40B4-AEC7-E52BDD68ED21}"/>
              </a:ext>
            </a:extLst>
          </p:cNvPr>
          <p:cNvSpPr txBox="1"/>
          <p:nvPr/>
        </p:nvSpPr>
        <p:spPr>
          <a:xfrm>
            <a:off x="1984228" y="4288936"/>
            <a:ext cx="3846137"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cap="none" normalizeH="0" baseline="0" noProof="0">
                <a:ln>
                  <a:noFill/>
                </a:ln>
                <a:solidFill>
                  <a:srgbClr val="000000"/>
                </a:solidFill>
                <a:uLnTx/>
                <a:uFillTx/>
                <a:latin typeface="Arial" panose="020B0604020202020204"/>
                <a:ea typeface="+mn-ea"/>
                <a:cs typeface="+mn-cs"/>
              </a:rPr>
              <a:t>Restructuring and </a:t>
            </a:r>
            <a:br>
              <a:rPr kumimoji="0" lang="en-GB" sz="1800" b="0" i="0" u="none" strike="noStrike" cap="none" normalizeH="0" baseline="0" noProof="0">
                <a:ln>
                  <a:noFill/>
                </a:ln>
                <a:solidFill>
                  <a:srgbClr val="000000"/>
                </a:solidFill>
                <a:uLnTx/>
                <a:uFillTx/>
                <a:latin typeface="Arial" panose="020B0604020202020204"/>
                <a:ea typeface="+mn-ea"/>
                <a:cs typeface="+mn-cs"/>
              </a:rPr>
            </a:br>
            <a:r>
              <a:rPr kumimoji="0" lang="en-GB" sz="1800" b="0" i="0" u="none" strike="noStrike" cap="none" normalizeH="0" baseline="0" noProof="0">
                <a:ln>
                  <a:noFill/>
                </a:ln>
                <a:solidFill>
                  <a:srgbClr val="000000"/>
                </a:solidFill>
                <a:uLnTx/>
                <a:uFillTx/>
                <a:latin typeface="Arial" panose="020B0604020202020204"/>
                <a:ea typeface="+mn-ea"/>
                <a:cs typeface="+mn-cs"/>
              </a:rPr>
              <a:t>labour shortages</a:t>
            </a:r>
            <a:br>
              <a:rPr kumimoji="0" lang="en-GB" sz="1800" b="0" i="0" u="none" strike="noStrike" cap="none" normalizeH="0" baseline="0" noProof="0">
                <a:ln>
                  <a:noFill/>
                </a:ln>
                <a:solidFill>
                  <a:srgbClr val="000000"/>
                </a:solidFill>
                <a:uLnTx/>
                <a:uFillTx/>
                <a:latin typeface="Arial" panose="020B0604020202020204"/>
                <a:ea typeface="+mn-ea"/>
                <a:cs typeface="+mn-cs"/>
              </a:rPr>
            </a:br>
            <a:endParaRPr kumimoji="0" lang="en-GB" sz="1800" b="0" i="0" u="none" strike="noStrike" cap="none" normalizeH="0" baseline="0" noProof="0">
              <a:ln>
                <a:noFill/>
              </a:ln>
              <a:solidFill>
                <a:srgbClr val="000000"/>
              </a:solidFill>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cap="none" normalizeH="0" baseline="0" noProof="0">
                <a:ln>
                  <a:noFill/>
                </a:ln>
                <a:solidFill>
                  <a:srgbClr val="000000"/>
                </a:solidFill>
                <a:uLnTx/>
                <a:uFillTx/>
                <a:latin typeface="Arial" panose="020B0604020202020204"/>
                <a:ea typeface="+mn-ea"/>
                <a:cs typeface="+mn-cs"/>
              </a:rPr>
              <a:t>Increased regionalisation of international trade</a:t>
            </a:r>
          </a:p>
        </p:txBody>
      </p:sp>
      <p:sp>
        <p:nvSpPr>
          <p:cNvPr id="14" name="TekstSylinder 13">
            <a:extLst>
              <a:ext uri="{FF2B5EF4-FFF2-40B4-BE49-F238E27FC236}">
                <a16:creationId xmlns:a16="http://schemas.microsoft.com/office/drawing/2014/main" id="{1E0D0B84-4EDA-E327-B359-7F67668CA4C5}"/>
              </a:ext>
            </a:extLst>
          </p:cNvPr>
          <p:cNvSpPr txBox="1"/>
          <p:nvPr/>
        </p:nvSpPr>
        <p:spPr>
          <a:xfrm>
            <a:off x="7546676" y="2029365"/>
            <a:ext cx="4239075"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cap="none" normalizeH="0" baseline="0" noProof="0">
                <a:ln>
                  <a:noFill/>
                </a:ln>
                <a:solidFill>
                  <a:srgbClr val="000000"/>
                </a:solidFill>
                <a:uLnTx/>
                <a:uFillTx/>
                <a:latin typeface="Arial" panose="020B0604020202020204"/>
                <a:ea typeface="+mn-ea"/>
                <a:cs typeface="+mn-cs"/>
              </a:rPr>
              <a:t>New expectations and opportunities</a:t>
            </a:r>
            <a:br>
              <a:rPr kumimoji="0" lang="en-GB" sz="1800" b="0" i="0" u="none" strike="noStrike" cap="none" normalizeH="0" baseline="0" noProof="0">
                <a:ln>
                  <a:noFill/>
                </a:ln>
                <a:solidFill>
                  <a:srgbClr val="000000"/>
                </a:solidFill>
                <a:uLnTx/>
                <a:uFillTx/>
                <a:latin typeface="Arial" panose="020B0604020202020204"/>
                <a:ea typeface="+mn-ea"/>
                <a:cs typeface="+mn-cs"/>
              </a:rPr>
            </a:br>
            <a:endParaRPr kumimoji="0" lang="en-GB" sz="1800" b="0" i="0" u="none" strike="noStrike" cap="none" normalizeH="0" baseline="0" noProof="0">
              <a:ln>
                <a:noFill/>
              </a:ln>
              <a:solidFill>
                <a:srgbClr val="000000"/>
              </a:solidFill>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cap="none" normalizeH="0" baseline="0" noProof="0">
                <a:ln>
                  <a:noFill/>
                </a:ln>
                <a:solidFill>
                  <a:srgbClr val="000000"/>
                </a:solidFill>
                <a:uLnTx/>
                <a:uFillTx/>
                <a:latin typeface="Arial" panose="020B0604020202020204"/>
                <a:ea typeface="+mn-ea"/>
                <a:cs typeface="+mn-cs"/>
              </a:rPr>
              <a:t>Framework conditions and skills needs may slow rate of development</a:t>
            </a:r>
          </a:p>
        </p:txBody>
      </p:sp>
      <p:sp>
        <p:nvSpPr>
          <p:cNvPr id="16" name="TekstSylinder 15">
            <a:extLst>
              <a:ext uri="{FF2B5EF4-FFF2-40B4-BE49-F238E27FC236}">
                <a16:creationId xmlns:a16="http://schemas.microsoft.com/office/drawing/2014/main" id="{D73C0409-8A5D-E152-19FF-16761D16718F}"/>
              </a:ext>
            </a:extLst>
          </p:cNvPr>
          <p:cNvSpPr txBox="1"/>
          <p:nvPr/>
        </p:nvSpPr>
        <p:spPr>
          <a:xfrm>
            <a:off x="7529460" y="4288936"/>
            <a:ext cx="3399797"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cap="none" normalizeH="0" baseline="0" noProof="0">
                <a:ln>
                  <a:noFill/>
                </a:ln>
                <a:solidFill>
                  <a:srgbClr val="000000"/>
                </a:solidFill>
                <a:uLnTx/>
                <a:uFillTx/>
                <a:latin typeface="Arial" panose="020B0604020202020204"/>
                <a:ea typeface="+mn-ea"/>
                <a:cs typeface="+mn-cs"/>
              </a:rPr>
              <a:t>Risk of increased polarisation and reduced trust a challenge for NAV and may lead to increased political unpredictability</a:t>
            </a:r>
          </a:p>
        </p:txBody>
      </p:sp>
    </p:spTree>
    <p:extLst>
      <p:ext uri="{BB962C8B-B14F-4D97-AF65-F5344CB8AC3E}">
        <p14:creationId xmlns:p14="http://schemas.microsoft.com/office/powerpoint/2010/main" val="2811406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D2D6D89B-F943-4979-B165-267B9C161C0C}"/>
              </a:ext>
            </a:extLst>
          </p:cNvPr>
          <p:cNvSpPr>
            <a:spLocks noGrp="1"/>
          </p:cNvSpPr>
          <p:nvPr>
            <p:ph type="title"/>
          </p:nvPr>
        </p:nvSpPr>
        <p:spPr>
          <a:xfrm>
            <a:off x="504826" y="241301"/>
            <a:ext cx="11182351" cy="876299"/>
          </a:xfrm>
        </p:spPr>
        <p:txBody>
          <a:bodyPr>
            <a:normAutofit/>
          </a:bodyPr>
          <a:lstStyle/>
          <a:p>
            <a:r>
              <a:rPr lang="en-GB"/>
              <a:t>More young people receiving disability benefit</a:t>
            </a:r>
          </a:p>
        </p:txBody>
      </p:sp>
      <p:sp>
        <p:nvSpPr>
          <p:cNvPr id="2" name="TekstSylinder 1">
            <a:extLst>
              <a:ext uri="{FF2B5EF4-FFF2-40B4-BE49-F238E27FC236}">
                <a16:creationId xmlns:a16="http://schemas.microsoft.com/office/drawing/2014/main" id="{2361E6A9-99B5-930E-132D-571AFB3AAAF2}"/>
              </a:ext>
            </a:extLst>
          </p:cNvPr>
          <p:cNvSpPr txBox="1"/>
          <p:nvPr/>
        </p:nvSpPr>
        <p:spPr>
          <a:xfrm>
            <a:off x="785584" y="1284514"/>
            <a:ext cx="11113407" cy="584775"/>
          </a:xfrm>
          <a:prstGeom prst="rect">
            <a:avLst/>
          </a:prstGeom>
          <a:noFill/>
        </p:spPr>
        <p:txBody>
          <a:bodyPr wrap="square" rtlCol="0">
            <a:spAutoFit/>
          </a:bodyPr>
          <a:lstStyle/>
          <a:p>
            <a:r>
              <a:rPr lang="en-GB" sz="1600" b="1">
                <a:latin typeface="Arial" panose="020B0604020202020204" pitchFamily="34" charset="0"/>
                <a:cs typeface="Arial" panose="020B0604020202020204" pitchFamily="34" charset="0"/>
              </a:rPr>
              <a:t>Percentage of population aged 18–29 receiving sickness benefit, work assessment allowance and disability benefit (left axis)</a:t>
            </a:r>
          </a:p>
          <a:p>
            <a:r>
              <a:rPr lang="en-GB" sz="1600" b="1">
                <a:latin typeface="Arial" panose="020B0604020202020204" pitchFamily="34" charset="0"/>
                <a:cs typeface="Arial" panose="020B0604020202020204" pitchFamily="34" charset="0"/>
              </a:rPr>
              <a:t>and health-related benefits, total (right axis)</a:t>
            </a:r>
          </a:p>
        </p:txBody>
      </p:sp>
      <p:graphicFrame>
        <p:nvGraphicFramePr>
          <p:cNvPr id="5" name="Diagram 4">
            <a:extLst>
              <a:ext uri="{FF2B5EF4-FFF2-40B4-BE49-F238E27FC236}">
                <a16:creationId xmlns:a16="http://schemas.microsoft.com/office/drawing/2014/main" id="{F3D3F13C-EA17-4FE0-BAD1-04139C003EC8}"/>
              </a:ext>
            </a:extLst>
          </p:cNvPr>
          <p:cNvGraphicFramePr>
            <a:graphicFrameLocks/>
          </p:cNvGraphicFramePr>
          <p:nvPr>
            <p:extLst>
              <p:ext uri="{D42A27DB-BD31-4B8C-83A1-F6EECF244321}">
                <p14:modId xmlns:p14="http://schemas.microsoft.com/office/powerpoint/2010/main" val="4014517241"/>
              </p:ext>
            </p:extLst>
          </p:nvPr>
        </p:nvGraphicFramePr>
        <p:xfrm>
          <a:off x="658767" y="2144105"/>
          <a:ext cx="11182351" cy="45430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51535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9E1B165-CD61-5545-B3A3-F9EAA80CC4EF}"/>
              </a:ext>
            </a:extLst>
          </p:cNvPr>
          <p:cNvSpPr>
            <a:spLocks noGrp="1"/>
          </p:cNvSpPr>
          <p:nvPr>
            <p:ph idx="1"/>
          </p:nvPr>
        </p:nvSpPr>
        <p:spPr>
          <a:xfrm>
            <a:off x="785947" y="1554480"/>
            <a:ext cx="5027024" cy="4821120"/>
          </a:xfrm>
        </p:spPr>
        <p:txBody>
          <a:bodyPr vert="horz" lIns="91440" tIns="45720" rIns="91440" bIns="45720" rtlCol="0" anchor="t">
            <a:normAutofit fontScale="92500"/>
          </a:bodyPr>
          <a:lstStyle/>
          <a:p>
            <a:pPr marL="0" indent="0">
              <a:lnSpc>
                <a:spcPct val="100000"/>
              </a:lnSpc>
              <a:buNone/>
            </a:pPr>
            <a:r>
              <a:rPr lang="en-GB" sz="1600" b="1" noProof="0">
                <a:latin typeface="Arial"/>
                <a:cs typeface="Arial"/>
              </a:rPr>
              <a:t>Increased life expectancy and improved public health in all age groups</a:t>
            </a:r>
          </a:p>
          <a:p>
            <a:pPr lvl="1">
              <a:lnSpc>
                <a:spcPct val="100000"/>
              </a:lnSpc>
              <a:buClr>
                <a:srgbClr val="000000"/>
              </a:buClr>
            </a:pPr>
            <a:r>
              <a:rPr lang="en-GB" sz="1400">
                <a:latin typeface="Arial"/>
                <a:cs typeface="Arial"/>
              </a:rPr>
              <a:t>B</a:t>
            </a:r>
            <a:r>
              <a:rPr lang="en-GB" sz="1400" noProof="0">
                <a:latin typeface="Arial"/>
                <a:cs typeface="Arial"/>
              </a:rPr>
              <a:t>ut ageing leads to stable burden of disease overall, decrease for working age population</a:t>
            </a:r>
          </a:p>
          <a:p>
            <a:pPr marL="0" indent="0">
              <a:lnSpc>
                <a:spcPct val="100000"/>
              </a:lnSpc>
              <a:buNone/>
            </a:pPr>
            <a:r>
              <a:rPr lang="en-GB" sz="1600" b="1">
                <a:latin typeface="Arial"/>
                <a:cs typeface="Arial"/>
              </a:rPr>
              <a:t>Uncertainties</a:t>
            </a:r>
          </a:p>
          <a:p>
            <a:pPr lvl="1">
              <a:lnSpc>
                <a:spcPct val="110000"/>
              </a:lnSpc>
              <a:buClr>
                <a:srgbClr val="000000"/>
              </a:buClr>
            </a:pPr>
            <a:r>
              <a:rPr lang="en-GB" sz="1400">
                <a:latin typeface="Arial"/>
                <a:cs typeface="Arial"/>
              </a:rPr>
              <a:t>Covid pandemic ending?</a:t>
            </a:r>
          </a:p>
          <a:p>
            <a:pPr lvl="1">
              <a:lnSpc>
                <a:spcPct val="110000"/>
              </a:lnSpc>
              <a:buClr>
                <a:srgbClr val="000000"/>
              </a:buClr>
            </a:pPr>
            <a:r>
              <a:rPr lang="en-GB" sz="1400">
                <a:latin typeface="Arial"/>
                <a:cs typeface="Arial"/>
              </a:rPr>
              <a:t>Risk of future pandemics</a:t>
            </a:r>
          </a:p>
          <a:p>
            <a:pPr lvl="1">
              <a:lnSpc>
                <a:spcPct val="110000"/>
              </a:lnSpc>
              <a:buClr>
                <a:srgbClr val="000000"/>
              </a:buClr>
            </a:pPr>
            <a:r>
              <a:rPr lang="en-GB" sz="1400">
                <a:latin typeface="Arial"/>
                <a:cs typeface="Arial"/>
              </a:rPr>
              <a:t>Antibiotic resistance</a:t>
            </a:r>
          </a:p>
          <a:p>
            <a:pPr marL="0" indent="0">
              <a:lnSpc>
                <a:spcPct val="100000"/>
              </a:lnSpc>
              <a:buNone/>
            </a:pPr>
            <a:r>
              <a:rPr lang="en-GB" sz="1600" b="1" noProof="0">
                <a:latin typeface="Arial"/>
                <a:cs typeface="Arial"/>
              </a:rPr>
              <a:t>Health-related benefits affected by more than health</a:t>
            </a:r>
          </a:p>
          <a:p>
            <a:pPr lvl="1">
              <a:lnSpc>
                <a:spcPct val="120000"/>
              </a:lnSpc>
              <a:buClr>
                <a:srgbClr val="000000"/>
              </a:buClr>
            </a:pPr>
            <a:r>
              <a:rPr lang="en-GB" sz="1400">
                <a:latin typeface="Arial"/>
                <a:cs typeface="Arial"/>
              </a:rPr>
              <a:t>Restructuring leads to increased risk of labour force exclusion</a:t>
            </a:r>
          </a:p>
          <a:p>
            <a:pPr lvl="1">
              <a:lnSpc>
                <a:spcPct val="120000"/>
              </a:lnSpc>
              <a:buClr>
                <a:srgbClr val="000000"/>
              </a:buClr>
            </a:pPr>
            <a:r>
              <a:rPr lang="en-GB" sz="1400">
                <a:latin typeface="Arial"/>
                <a:cs typeface="Arial"/>
              </a:rPr>
              <a:t>Labour shortages improve chances of inclusion</a:t>
            </a:r>
          </a:p>
          <a:p>
            <a:pPr lvl="1">
              <a:lnSpc>
                <a:spcPct val="120000"/>
              </a:lnSpc>
              <a:buClr>
                <a:srgbClr val="000000"/>
              </a:buClr>
            </a:pPr>
            <a:r>
              <a:rPr lang="en-GB" sz="1400">
                <a:latin typeface="Arial"/>
                <a:cs typeface="Arial"/>
              </a:rPr>
              <a:t>Psychological disorders more often cause for health-related benefits despite no increase in prevalence in population – trend may continue</a:t>
            </a:r>
          </a:p>
          <a:p>
            <a:pPr lvl="1">
              <a:lnSpc>
                <a:spcPct val="120000"/>
              </a:lnSpc>
              <a:buClr>
                <a:srgbClr val="000000"/>
              </a:buClr>
            </a:pPr>
            <a:r>
              <a:rPr lang="en-GB" sz="1400">
                <a:latin typeface="Arial"/>
                <a:cs typeface="Arial"/>
              </a:rPr>
              <a:t>Expecting stable development in share receiving health-related benefits overall</a:t>
            </a:r>
          </a:p>
          <a:p>
            <a:pPr marL="0" indent="0">
              <a:lnSpc>
                <a:spcPct val="100000"/>
              </a:lnSpc>
              <a:buNone/>
            </a:pPr>
            <a:endParaRPr lang="nb-NO" sz="1600" b="1">
              <a:latin typeface="Arial"/>
              <a:cs typeface="Arial"/>
            </a:endParaRPr>
          </a:p>
          <a:p>
            <a:pPr marL="0" indent="0">
              <a:lnSpc>
                <a:spcPct val="100000"/>
              </a:lnSpc>
              <a:buNone/>
            </a:pPr>
            <a:endParaRPr lang="nb-NO" sz="1600" noProof="0">
              <a:latin typeface="Arial"/>
              <a:cs typeface="Arial"/>
            </a:endParaRPr>
          </a:p>
          <a:p>
            <a:pPr lvl="1">
              <a:lnSpc>
                <a:spcPct val="100000"/>
              </a:lnSpc>
            </a:pPr>
            <a:endParaRPr lang="nb-NO" sz="1200" noProof="0">
              <a:latin typeface="Arial"/>
              <a:cs typeface="Arial"/>
            </a:endParaRPr>
          </a:p>
        </p:txBody>
      </p:sp>
      <p:sp>
        <p:nvSpPr>
          <p:cNvPr id="4" name="Title 3">
            <a:extLst>
              <a:ext uri="{FF2B5EF4-FFF2-40B4-BE49-F238E27FC236}">
                <a16:creationId xmlns:a16="http://schemas.microsoft.com/office/drawing/2014/main" id="{0E5765D7-7FCD-614A-B025-4CC03904B46D}"/>
              </a:ext>
            </a:extLst>
          </p:cNvPr>
          <p:cNvSpPr>
            <a:spLocks noGrp="1"/>
          </p:cNvSpPr>
          <p:nvPr>
            <p:ph type="title"/>
          </p:nvPr>
        </p:nvSpPr>
        <p:spPr/>
        <p:txBody>
          <a:bodyPr>
            <a:normAutofit/>
          </a:bodyPr>
          <a:lstStyle/>
          <a:p>
            <a:r>
              <a:rPr lang="en-GB" noProof="0">
                <a:solidFill>
                  <a:schemeClr val="tx1"/>
                </a:solidFill>
              </a:rPr>
              <a:t>Health – development towards 2035</a:t>
            </a:r>
          </a:p>
        </p:txBody>
      </p:sp>
      <p:sp>
        <p:nvSpPr>
          <p:cNvPr id="10" name="TekstSylinder 9">
            <a:extLst>
              <a:ext uri="{FF2B5EF4-FFF2-40B4-BE49-F238E27FC236}">
                <a16:creationId xmlns:a16="http://schemas.microsoft.com/office/drawing/2014/main" id="{DBD4E3B2-CA41-4B1B-9736-BF37F2B9E4B5}"/>
              </a:ext>
            </a:extLst>
          </p:cNvPr>
          <p:cNvSpPr txBox="1"/>
          <p:nvPr/>
        </p:nvSpPr>
        <p:spPr>
          <a:xfrm>
            <a:off x="5011782" y="6484851"/>
            <a:ext cx="160237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cap="none" normalizeH="0" baseline="0" noProof="0">
                <a:ln>
                  <a:noFill/>
                </a:ln>
                <a:solidFill>
                  <a:srgbClr val="000000"/>
                </a:solidFill>
                <a:uLnTx/>
                <a:uFillTx/>
                <a:latin typeface="Calibri" panose="020F0502020204030204"/>
                <a:ea typeface="+mn-ea"/>
                <a:cs typeface="+mn-cs"/>
              </a:rPr>
              <a:t>Photo: Colourbox</a:t>
            </a:r>
          </a:p>
        </p:txBody>
      </p:sp>
      <p:pic>
        <p:nvPicPr>
          <p:cNvPr id="7" name="Plassholder for bilde 6" descr="Et bilde som inneholder person, blå&#10;&#10;Automatisk generert beskrivelse">
            <a:extLst>
              <a:ext uri="{FF2B5EF4-FFF2-40B4-BE49-F238E27FC236}">
                <a16:creationId xmlns:a16="http://schemas.microsoft.com/office/drawing/2014/main" id="{62B7E9B6-AFB4-A0B9-1CDC-891C4097F59D}"/>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635028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0C8900CB-B5C8-EF3F-D3ED-E7E416FEAA9E}"/>
              </a:ext>
            </a:extLst>
          </p:cNvPr>
          <p:cNvSpPr>
            <a:spLocks noGrp="1"/>
          </p:cNvSpPr>
          <p:nvPr>
            <p:ph idx="1"/>
          </p:nvPr>
        </p:nvSpPr>
        <p:spPr>
          <a:xfrm>
            <a:off x="838199" y="1825625"/>
            <a:ext cx="5781261" cy="4351338"/>
          </a:xfrm>
        </p:spPr>
        <p:txBody>
          <a:bodyPr>
            <a:normAutofit fontScale="77500" lnSpcReduction="20000"/>
          </a:bodyPr>
          <a:lstStyle/>
          <a:p>
            <a:r>
              <a:rPr lang="en-GB"/>
              <a:t>How will an ageing population, in combination with improvements in public health, affect NAV?</a:t>
            </a:r>
          </a:p>
          <a:p>
            <a:endParaRPr lang="nb-NO">
              <a:effectLst/>
            </a:endParaRPr>
          </a:p>
          <a:p>
            <a:r>
              <a:rPr lang="en-GB"/>
              <a:t>How can NAV prevent exclusion of young people with psychological disorders?</a:t>
            </a:r>
          </a:p>
          <a:p>
            <a:endParaRPr lang="nb-NO">
              <a:effectLst/>
            </a:endParaRPr>
          </a:p>
          <a:p>
            <a:r>
              <a:rPr lang="en-GB"/>
              <a:t>Which new methods for inclusion of people with health problems will be important in 2035, and what will they require in terms of competence</a:t>
            </a:r>
          </a:p>
          <a:p>
            <a:endParaRPr lang="nb-NO">
              <a:effectLst/>
            </a:endParaRPr>
          </a:p>
          <a:p>
            <a:r>
              <a:rPr lang="en-GB"/>
              <a:t>How can NAV better </a:t>
            </a:r>
            <a:br>
              <a:rPr lang="en-GB"/>
            </a:br>
            <a:r>
              <a:rPr lang="en-GB"/>
              <a:t>collaborate with the health sector?</a:t>
            </a:r>
          </a:p>
        </p:txBody>
      </p:sp>
      <p:pic>
        <p:nvPicPr>
          <p:cNvPr id="1026" name="Picture 2" descr="GettyImages-639198068">
            <a:extLst>
              <a:ext uri="{FF2B5EF4-FFF2-40B4-BE49-F238E27FC236}">
                <a16:creationId xmlns:a16="http://schemas.microsoft.com/office/drawing/2014/main" id="{CC8723A9-A865-4D09-C6A5-0BD14043B30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
          <a:stretch/>
        </p:blipFill>
        <p:spPr bwMode="auto">
          <a:xfrm>
            <a:off x="6160021" y="10"/>
            <a:ext cx="6031979" cy="685799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rgbClr val="FFFFFF"/>
          </a:solidFill>
          <a:ln>
            <a:noFill/>
          </a:ln>
          <a:effectLst/>
        </p:spPr>
      </p:pic>
      <p:sp>
        <p:nvSpPr>
          <p:cNvPr id="5" name="Tittel 4">
            <a:extLst>
              <a:ext uri="{FF2B5EF4-FFF2-40B4-BE49-F238E27FC236}">
                <a16:creationId xmlns:a16="http://schemas.microsoft.com/office/drawing/2014/main" id="{0A691F6B-1D74-FB62-F6BA-67CD0EF0AA58}"/>
              </a:ext>
            </a:extLst>
          </p:cNvPr>
          <p:cNvSpPr>
            <a:spLocks noGrp="1"/>
          </p:cNvSpPr>
          <p:nvPr>
            <p:ph type="title"/>
          </p:nvPr>
        </p:nvSpPr>
        <p:spPr>
          <a:xfrm>
            <a:off x="838200" y="482400"/>
            <a:ext cx="7362371" cy="1072080"/>
          </a:xfrm>
        </p:spPr>
        <p:txBody>
          <a:bodyPr anchor="ctr">
            <a:normAutofit/>
          </a:bodyPr>
          <a:lstStyle/>
          <a:p>
            <a:r>
              <a:rPr lang="en-GB"/>
              <a:t>Questions for reflection</a:t>
            </a:r>
          </a:p>
        </p:txBody>
      </p:sp>
    </p:spTree>
    <p:extLst>
      <p:ext uri="{BB962C8B-B14F-4D97-AF65-F5344CB8AC3E}">
        <p14:creationId xmlns:p14="http://schemas.microsoft.com/office/powerpoint/2010/main" val="25048341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752722E9-5859-CA4D-9962-277599E389E5}"/>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p:blipFill>
        <p:spPr>
          <a:xfrm>
            <a:off x="0" y="3047"/>
            <a:ext cx="12317506" cy="6854953"/>
          </a:xfrm>
        </p:spPr>
      </p:pic>
      <p:sp>
        <p:nvSpPr>
          <p:cNvPr id="15" name="TekstSylinder 9">
            <a:extLst>
              <a:ext uri="{FF2B5EF4-FFF2-40B4-BE49-F238E27FC236}">
                <a16:creationId xmlns:a16="http://schemas.microsoft.com/office/drawing/2014/main" id="{3EE69A72-115C-3B46-8271-F43402FD8BD4}"/>
              </a:ext>
            </a:extLst>
          </p:cNvPr>
          <p:cNvSpPr txBox="1"/>
          <p:nvPr/>
        </p:nvSpPr>
        <p:spPr>
          <a:xfrm>
            <a:off x="11230821" y="6537641"/>
            <a:ext cx="1086686" cy="246221"/>
          </a:xfrm>
          <a:prstGeom prst="rect">
            <a:avLst/>
          </a:prstGeom>
          <a:noFill/>
        </p:spPr>
        <p:txBody>
          <a:bodyPr wrap="square" rtlCol="0">
            <a:spAutoFit/>
          </a:bodyPr>
          <a:lstStyle/>
          <a:p>
            <a:r>
              <a:rPr lang="en-GB" sz="1000">
                <a:solidFill>
                  <a:schemeClr val="bg1"/>
                </a:solidFill>
                <a:latin typeface="Arial" panose="020B0604020202020204" pitchFamily="34" charset="0"/>
                <a:cs typeface="Arial" panose="020B0604020202020204" pitchFamily="34" charset="0"/>
              </a:rPr>
              <a:t>Photo: Colourbox</a:t>
            </a:r>
          </a:p>
        </p:txBody>
      </p:sp>
      <p:sp>
        <p:nvSpPr>
          <p:cNvPr id="2" name="Ellipse 1">
            <a:extLst>
              <a:ext uri="{FF2B5EF4-FFF2-40B4-BE49-F238E27FC236}">
                <a16:creationId xmlns:a16="http://schemas.microsoft.com/office/drawing/2014/main" id="{0E74A854-B8CC-8EA0-0405-A002DE200316}"/>
              </a:ext>
            </a:extLst>
          </p:cNvPr>
          <p:cNvSpPr/>
          <p:nvPr/>
        </p:nvSpPr>
        <p:spPr>
          <a:xfrm>
            <a:off x="7511144" y="685799"/>
            <a:ext cx="3719676" cy="3493609"/>
          </a:xfrm>
          <a:prstGeom prst="ellipse">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098A251C-9D7E-5B4C-87DE-B133D69E3ED2}"/>
              </a:ext>
            </a:extLst>
          </p:cNvPr>
          <p:cNvSpPr/>
          <p:nvPr/>
        </p:nvSpPr>
        <p:spPr>
          <a:xfrm>
            <a:off x="7627460" y="1647773"/>
            <a:ext cx="3488926" cy="1569660"/>
          </a:xfrm>
          <a:prstGeom prst="rect">
            <a:avLst/>
          </a:prstGeom>
        </p:spPr>
        <p:txBody>
          <a:bodyPr wrap="square">
            <a:spAutoFit/>
          </a:bodyPr>
          <a:lstStyle/>
          <a:p>
            <a:pPr algn="ctr"/>
            <a:r>
              <a:rPr lang="en-GB" sz="4800" b="1">
                <a:solidFill>
                  <a:schemeClr val="bg1"/>
                </a:solidFill>
                <a:latin typeface="Arial" panose="020B0604020202020204" pitchFamily="34" charset="0"/>
                <a:cs typeface="Arial" panose="020B0604020202020204" pitchFamily="34" charset="0"/>
              </a:rPr>
              <a:t>Political trends </a:t>
            </a:r>
          </a:p>
        </p:txBody>
      </p:sp>
    </p:spTree>
    <p:extLst>
      <p:ext uri="{BB962C8B-B14F-4D97-AF65-F5344CB8AC3E}">
        <p14:creationId xmlns:p14="http://schemas.microsoft.com/office/powerpoint/2010/main" val="25444365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9E1B165-CD61-5545-B3A3-F9EAA80CC4EF}"/>
              </a:ext>
            </a:extLst>
          </p:cNvPr>
          <p:cNvSpPr>
            <a:spLocks noGrp="1"/>
          </p:cNvSpPr>
          <p:nvPr>
            <p:ph idx="1"/>
          </p:nvPr>
        </p:nvSpPr>
        <p:spPr>
          <a:xfrm>
            <a:off x="785946" y="1554480"/>
            <a:ext cx="5799338" cy="4622483"/>
          </a:xfrm>
        </p:spPr>
        <p:txBody>
          <a:bodyPr vert="horz" lIns="91440" tIns="45720" rIns="91440" bIns="45720" rtlCol="0" anchor="t">
            <a:normAutofit fontScale="92500" lnSpcReduction="20000"/>
          </a:bodyPr>
          <a:lstStyle/>
          <a:p>
            <a:pPr marL="0" indent="0">
              <a:lnSpc>
                <a:spcPct val="100000"/>
              </a:lnSpc>
              <a:buNone/>
            </a:pPr>
            <a:r>
              <a:rPr lang="en-GB" sz="1600" b="1" noProof="0">
                <a:latin typeface="Arial"/>
                <a:cs typeface="Arial"/>
              </a:rPr>
              <a:t>Restructuring and new skills will become even more important</a:t>
            </a:r>
          </a:p>
          <a:p>
            <a:pPr marL="457200" lvl="1" indent="0">
              <a:lnSpc>
                <a:spcPct val="100000"/>
              </a:lnSpc>
              <a:buNone/>
            </a:pPr>
            <a:endParaRPr lang="nb-NO" sz="1600" noProof="0"/>
          </a:p>
          <a:p>
            <a:pPr marL="0" indent="0">
              <a:lnSpc>
                <a:spcPct val="100000"/>
              </a:lnSpc>
              <a:buNone/>
            </a:pPr>
            <a:r>
              <a:rPr lang="en-GB" sz="1600" b="1" noProof="0">
                <a:latin typeface="Arial"/>
                <a:cs typeface="Arial"/>
              </a:rPr>
              <a:t>Inclusion of vulnerable groups</a:t>
            </a:r>
          </a:p>
          <a:p>
            <a:pPr lvl="1">
              <a:lnSpc>
                <a:spcPct val="100000"/>
              </a:lnSpc>
              <a:buClr>
                <a:srgbClr val="000000"/>
              </a:buClr>
            </a:pPr>
            <a:r>
              <a:rPr lang="en-GB" sz="1600" noProof="0">
                <a:latin typeface="Arial"/>
                <a:cs typeface="Arial"/>
              </a:rPr>
              <a:t>Some immigrant groups and young people lacking formal education</a:t>
            </a:r>
          </a:p>
          <a:p>
            <a:pPr marL="457200" lvl="1" indent="0">
              <a:lnSpc>
                <a:spcPct val="100000"/>
              </a:lnSpc>
              <a:buNone/>
            </a:pPr>
            <a:endParaRPr lang="nb-NO" sz="1600" noProof="0"/>
          </a:p>
          <a:p>
            <a:pPr marL="0" indent="0">
              <a:lnSpc>
                <a:spcPct val="100000"/>
              </a:lnSpc>
              <a:buNone/>
            </a:pPr>
            <a:r>
              <a:rPr lang="en-GB" sz="1600" b="1" noProof="0">
                <a:latin typeface="Arial"/>
                <a:cs typeface="Arial"/>
              </a:rPr>
              <a:t>Ensure sustainability of the welfare state – more and more relevant</a:t>
            </a:r>
          </a:p>
          <a:p>
            <a:pPr lvl="1">
              <a:lnSpc>
                <a:spcPct val="100000"/>
              </a:lnSpc>
              <a:buClr>
                <a:srgbClr val="000000"/>
              </a:buClr>
            </a:pPr>
            <a:r>
              <a:rPr lang="en-GB" sz="1600" noProof="0">
                <a:latin typeface="Arial"/>
                <a:cs typeface="Arial"/>
              </a:rPr>
              <a:t>Balance between secure welfare schemes and economic sustainability</a:t>
            </a:r>
            <a:br>
              <a:rPr lang="en-GB" sz="1600" noProof="0">
                <a:latin typeface="Arial"/>
                <a:cs typeface="Arial"/>
              </a:rPr>
            </a:br>
            <a:endParaRPr lang="en-GB" sz="1600" noProof="0">
              <a:latin typeface="Arial"/>
              <a:cs typeface="Arial"/>
            </a:endParaRPr>
          </a:p>
          <a:p>
            <a:pPr marL="0" indent="0">
              <a:lnSpc>
                <a:spcPct val="100000"/>
              </a:lnSpc>
              <a:buClr>
                <a:srgbClr val="000000"/>
              </a:buClr>
              <a:buNone/>
            </a:pPr>
            <a:r>
              <a:rPr lang="en-GB" sz="1600" b="1">
                <a:latin typeface="Arial"/>
                <a:cs typeface="Arial"/>
              </a:rPr>
              <a:t>Tough prioritisation require combination of measures, depending on political majority:</a:t>
            </a:r>
          </a:p>
          <a:p>
            <a:pPr lvl="1">
              <a:lnSpc>
                <a:spcPct val="100000"/>
              </a:lnSpc>
            </a:pPr>
            <a:r>
              <a:rPr lang="en-GB" sz="1600">
                <a:latin typeface="Arial"/>
                <a:cs typeface="Arial"/>
              </a:rPr>
              <a:t>Reduced benefits, reduced service offerings?</a:t>
            </a:r>
          </a:p>
          <a:p>
            <a:pPr lvl="1">
              <a:lnSpc>
                <a:spcPct val="100000"/>
              </a:lnSpc>
            </a:pPr>
            <a:r>
              <a:rPr lang="en-GB" sz="1600">
                <a:latin typeface="Arial"/>
                <a:cs typeface="Arial"/>
              </a:rPr>
              <a:t>Increased taxes and charges?</a:t>
            </a:r>
          </a:p>
          <a:p>
            <a:pPr lvl="1">
              <a:lnSpc>
                <a:spcPct val="100000"/>
              </a:lnSpc>
            </a:pPr>
            <a:r>
              <a:rPr lang="en-GB" sz="1600">
                <a:latin typeface="Arial"/>
                <a:cs typeface="Arial"/>
              </a:rPr>
              <a:t>Measures to increase employment?</a:t>
            </a:r>
          </a:p>
          <a:p>
            <a:pPr lvl="1">
              <a:lnSpc>
                <a:spcPct val="100000"/>
              </a:lnSpc>
            </a:pPr>
            <a:r>
              <a:rPr lang="en-GB" sz="1600">
                <a:latin typeface="Arial"/>
                <a:cs typeface="Arial"/>
              </a:rPr>
              <a:t>Make public sector more efficient?</a:t>
            </a:r>
          </a:p>
        </p:txBody>
      </p:sp>
      <p:sp>
        <p:nvSpPr>
          <p:cNvPr id="4" name="Title 3">
            <a:extLst>
              <a:ext uri="{FF2B5EF4-FFF2-40B4-BE49-F238E27FC236}">
                <a16:creationId xmlns:a16="http://schemas.microsoft.com/office/drawing/2014/main" id="{0E5765D7-7FCD-614A-B025-4CC03904B46D}"/>
              </a:ext>
            </a:extLst>
          </p:cNvPr>
          <p:cNvSpPr>
            <a:spLocks noGrp="1"/>
          </p:cNvSpPr>
          <p:nvPr>
            <p:ph type="title"/>
          </p:nvPr>
        </p:nvSpPr>
        <p:spPr/>
        <p:txBody>
          <a:bodyPr>
            <a:normAutofit/>
          </a:bodyPr>
          <a:lstStyle/>
          <a:p>
            <a:r>
              <a:rPr lang="en-GB" noProof="0">
                <a:solidFill>
                  <a:schemeClr val="tx1"/>
                </a:solidFill>
              </a:rPr>
              <a:t>Restructuring, inclusion and sustainability</a:t>
            </a:r>
          </a:p>
        </p:txBody>
      </p:sp>
      <p:sp>
        <p:nvSpPr>
          <p:cNvPr id="7" name="Rektangel 6">
            <a:extLst>
              <a:ext uri="{FF2B5EF4-FFF2-40B4-BE49-F238E27FC236}">
                <a16:creationId xmlns:a16="http://schemas.microsoft.com/office/drawing/2014/main" id="{4C183D20-C3B9-43C4-B8D2-51673FA386C7}"/>
              </a:ext>
            </a:extLst>
          </p:cNvPr>
          <p:cNvSpPr/>
          <p:nvPr/>
        </p:nvSpPr>
        <p:spPr>
          <a:xfrm>
            <a:off x="8115289" y="2996052"/>
            <a:ext cx="3023181" cy="1190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cap="none" normalizeH="0" baseline="0" noProof="0">
                <a:ln>
                  <a:noFill/>
                </a:ln>
                <a:solidFill>
                  <a:srgbClr val="FFFFFF"/>
                </a:solidFill>
                <a:uLnTx/>
                <a:uFillTx/>
                <a:latin typeface="Calibri" panose="020F0502020204030204"/>
                <a:ea typeface="+mn-ea"/>
                <a:cs typeface="+mn-cs"/>
              </a:rPr>
              <a:t>BYTTES UT</a:t>
            </a:r>
          </a:p>
        </p:txBody>
      </p:sp>
      <p:pic>
        <p:nvPicPr>
          <p:cNvPr id="6" name="Plassholder for bilde 5" descr="Et bilde som inneholder person, mann, blå&#10;&#10;Automatisk generert beskrivelse">
            <a:extLst>
              <a:ext uri="{FF2B5EF4-FFF2-40B4-BE49-F238E27FC236}">
                <a16:creationId xmlns:a16="http://schemas.microsoft.com/office/drawing/2014/main" id="{F234EC57-8AD0-CF4A-7038-48A656DD5F95}"/>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929950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9E1B165-CD61-5545-B3A3-F9EAA80CC4EF}"/>
              </a:ext>
            </a:extLst>
          </p:cNvPr>
          <p:cNvSpPr>
            <a:spLocks noGrp="1"/>
          </p:cNvSpPr>
          <p:nvPr>
            <p:ph idx="1"/>
          </p:nvPr>
        </p:nvSpPr>
        <p:spPr>
          <a:xfrm>
            <a:off x="785946" y="1554480"/>
            <a:ext cx="6158864" cy="4821120"/>
          </a:xfrm>
        </p:spPr>
        <p:txBody>
          <a:bodyPr>
            <a:normAutofit lnSpcReduction="10000"/>
          </a:bodyPr>
          <a:lstStyle/>
          <a:p>
            <a:pPr marL="0" indent="0">
              <a:lnSpc>
                <a:spcPct val="100000"/>
              </a:lnSpc>
              <a:buNone/>
            </a:pPr>
            <a:r>
              <a:rPr lang="en-GB" sz="1600" b="1" noProof="0"/>
              <a:t>In labour and welfare policy</a:t>
            </a:r>
          </a:p>
          <a:p>
            <a:pPr lvl="1">
              <a:lnSpc>
                <a:spcPct val="100000"/>
              </a:lnSpc>
            </a:pPr>
            <a:r>
              <a:rPr lang="en-GB" sz="1600" noProof="0"/>
              <a:t>Benefit levels v. incentives, boundaries of workfare policy</a:t>
            </a:r>
          </a:p>
          <a:p>
            <a:pPr lvl="1">
              <a:lnSpc>
                <a:spcPct val="100000"/>
              </a:lnSpc>
            </a:pPr>
            <a:r>
              <a:rPr lang="en-GB" sz="1600" noProof="0"/>
              <a:t>Universal v. means-tested schemes</a:t>
            </a:r>
          </a:p>
          <a:p>
            <a:pPr lvl="1">
              <a:lnSpc>
                <a:spcPct val="100000"/>
              </a:lnSpc>
            </a:pPr>
            <a:r>
              <a:rPr lang="en-GB" sz="1600" noProof="0"/>
              <a:t>Public v. </a:t>
            </a:r>
            <a:r>
              <a:rPr lang="en-GB" sz="1600"/>
              <a:t>private solutions</a:t>
            </a:r>
          </a:p>
          <a:p>
            <a:pPr marL="457200" lvl="1" indent="0">
              <a:lnSpc>
                <a:spcPct val="100000"/>
              </a:lnSpc>
              <a:buNone/>
            </a:pPr>
            <a:endParaRPr lang="nb-NO" sz="1600" noProof="0"/>
          </a:p>
          <a:p>
            <a:pPr marL="0" indent="0">
              <a:lnSpc>
                <a:spcPct val="100000"/>
              </a:lnSpc>
              <a:buNone/>
            </a:pPr>
            <a:r>
              <a:rPr lang="en-GB" sz="1600" b="1" noProof="0"/>
              <a:t>Society in general</a:t>
            </a:r>
          </a:p>
          <a:p>
            <a:pPr lvl="1">
              <a:lnSpc>
                <a:spcPct val="100000"/>
              </a:lnSpc>
            </a:pPr>
            <a:r>
              <a:rPr lang="en-GB" sz="1600" noProof="0">
                <a:solidFill>
                  <a:srgbClr val="000000"/>
                </a:solidFill>
              </a:rPr>
              <a:t>Climate and environmental issues</a:t>
            </a:r>
          </a:p>
          <a:p>
            <a:pPr lvl="1">
              <a:lnSpc>
                <a:spcPct val="100000"/>
              </a:lnSpc>
            </a:pPr>
            <a:r>
              <a:rPr lang="en-GB" sz="1600" noProof="0">
                <a:solidFill>
                  <a:srgbClr val="000000"/>
                </a:solidFill>
              </a:rPr>
              <a:t>International cooperation</a:t>
            </a:r>
          </a:p>
          <a:p>
            <a:pPr lvl="1">
              <a:lnSpc>
                <a:spcPct val="100000"/>
              </a:lnSpc>
            </a:pPr>
            <a:r>
              <a:rPr lang="en-GB" sz="1600" noProof="0">
                <a:solidFill>
                  <a:srgbClr val="000000"/>
                </a:solidFill>
              </a:rPr>
              <a:t>Immigration </a:t>
            </a:r>
            <a:r>
              <a:rPr lang="en-GB" sz="1600" noProof="0"/>
              <a:t>and integration</a:t>
            </a:r>
          </a:p>
          <a:p>
            <a:pPr lvl="1">
              <a:lnSpc>
                <a:spcPct val="100000"/>
              </a:lnSpc>
            </a:pPr>
            <a:r>
              <a:rPr lang="en-GB" sz="1600" noProof="0"/>
              <a:t>Centralisation </a:t>
            </a:r>
          </a:p>
          <a:p>
            <a:pPr marL="457200" lvl="1" indent="0">
              <a:lnSpc>
                <a:spcPct val="100000"/>
              </a:lnSpc>
              <a:buNone/>
            </a:pPr>
            <a:endParaRPr lang="nb-NO" sz="1600" noProof="0"/>
          </a:p>
          <a:p>
            <a:pPr marL="0" indent="0">
              <a:lnSpc>
                <a:spcPct val="100000"/>
              </a:lnSpc>
              <a:buNone/>
            </a:pPr>
            <a:r>
              <a:rPr lang="en-GB" sz="1600" b="1"/>
              <a:t>Increasing political polarisation</a:t>
            </a:r>
          </a:p>
          <a:p>
            <a:pPr lvl="1">
              <a:lnSpc>
                <a:spcPct val="100000"/>
              </a:lnSpc>
            </a:pPr>
            <a:r>
              <a:rPr lang="en-GB" sz="1600"/>
              <a:t>Multiple, sudden policy shifts</a:t>
            </a:r>
          </a:p>
          <a:p>
            <a:pPr lvl="1">
              <a:lnSpc>
                <a:spcPct val="100000"/>
              </a:lnSpc>
            </a:pPr>
            <a:r>
              <a:rPr lang="en-GB" sz="1600" noProof="0"/>
              <a:t>Threat to trust in NAV</a:t>
            </a:r>
          </a:p>
          <a:p>
            <a:pPr marL="0" indent="0">
              <a:lnSpc>
                <a:spcPct val="100000"/>
              </a:lnSpc>
              <a:buNone/>
            </a:pPr>
            <a:r>
              <a:rPr lang="en-GB" sz="1600" b="1" noProof="0"/>
              <a:t>	</a:t>
            </a:r>
          </a:p>
        </p:txBody>
      </p:sp>
      <p:sp>
        <p:nvSpPr>
          <p:cNvPr id="4" name="Title 3">
            <a:extLst>
              <a:ext uri="{FF2B5EF4-FFF2-40B4-BE49-F238E27FC236}">
                <a16:creationId xmlns:a16="http://schemas.microsoft.com/office/drawing/2014/main" id="{0E5765D7-7FCD-614A-B025-4CC03904B46D}"/>
              </a:ext>
            </a:extLst>
          </p:cNvPr>
          <p:cNvSpPr>
            <a:spLocks noGrp="1"/>
          </p:cNvSpPr>
          <p:nvPr>
            <p:ph type="title"/>
          </p:nvPr>
        </p:nvSpPr>
        <p:spPr/>
        <p:txBody>
          <a:bodyPr>
            <a:normAutofit/>
          </a:bodyPr>
          <a:lstStyle/>
          <a:p>
            <a:r>
              <a:rPr lang="en-GB" noProof="0"/>
              <a:t>Key lines of conflict in coming years</a:t>
            </a:r>
          </a:p>
        </p:txBody>
      </p:sp>
      <p:pic>
        <p:nvPicPr>
          <p:cNvPr id="15" name="Plassholder for bilde 14">
            <a:extLst>
              <a:ext uri="{FF2B5EF4-FFF2-40B4-BE49-F238E27FC236}">
                <a16:creationId xmlns:a16="http://schemas.microsoft.com/office/drawing/2014/main" id="{6FC1ABF3-5F19-4B1A-B064-202C78B767E9}"/>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640787" y="818903"/>
            <a:ext cx="5551213" cy="5556697"/>
          </a:xfrm>
        </p:spPr>
      </p:pic>
      <p:sp>
        <p:nvSpPr>
          <p:cNvPr id="6" name="TekstSylinder 5">
            <a:extLst>
              <a:ext uri="{FF2B5EF4-FFF2-40B4-BE49-F238E27FC236}">
                <a16:creationId xmlns:a16="http://schemas.microsoft.com/office/drawing/2014/main" id="{B35BF973-C73E-B401-9A8B-94CDBF5D7848}"/>
              </a:ext>
            </a:extLst>
          </p:cNvPr>
          <p:cNvSpPr txBox="1"/>
          <p:nvPr/>
        </p:nvSpPr>
        <p:spPr>
          <a:xfrm>
            <a:off x="10589622" y="6456447"/>
            <a:ext cx="16023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noProof="0">
                <a:ln>
                  <a:noFill/>
                </a:ln>
                <a:solidFill>
                  <a:srgbClr val="000000"/>
                </a:solidFill>
                <a:uLnTx/>
                <a:uFillTx/>
                <a:latin typeface="Calibri" panose="020F0502020204030204"/>
                <a:ea typeface="+mn-ea"/>
                <a:cs typeface="+mn-cs"/>
              </a:rPr>
              <a:t>Photo: Colourbox</a:t>
            </a:r>
          </a:p>
        </p:txBody>
      </p:sp>
      <p:cxnSp>
        <p:nvCxnSpPr>
          <p:cNvPr id="8" name="Rett linje 7">
            <a:extLst>
              <a:ext uri="{FF2B5EF4-FFF2-40B4-BE49-F238E27FC236}">
                <a16:creationId xmlns:a16="http://schemas.microsoft.com/office/drawing/2014/main" id="{755D50C6-240A-2BC1-52B2-5361EAEA02ED}"/>
              </a:ext>
            </a:extLst>
          </p:cNvPr>
          <p:cNvCxnSpPr>
            <a:cxnSpLocks/>
          </p:cNvCxnSpPr>
          <p:nvPr/>
        </p:nvCxnSpPr>
        <p:spPr>
          <a:xfrm flipH="1">
            <a:off x="6155635" y="-52448"/>
            <a:ext cx="2708643" cy="6939023"/>
          </a:xfrm>
          <a:prstGeom prst="line">
            <a:avLst/>
          </a:prstGeom>
          <a:ln w="50800">
            <a:solidFill>
              <a:srgbClr val="0C54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2852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pic>
        <p:nvPicPr>
          <p:cNvPr id="15" name="Plassholder for bilde 14">
            <a:extLst>
              <a:ext uri="{FF2B5EF4-FFF2-40B4-BE49-F238E27FC236}">
                <a16:creationId xmlns:a16="http://schemas.microsoft.com/office/drawing/2014/main" id="{6FC1ABF3-5F19-4B1A-B064-202C78B767E9}"/>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p:blipFill>
        <p:spPr>
          <a:xfrm>
            <a:off x="6357258" y="0"/>
            <a:ext cx="5823857" cy="6858000"/>
          </a:xfrm>
        </p:spPr>
      </p:pic>
      <p:sp>
        <p:nvSpPr>
          <p:cNvPr id="5" name="Content Placeholder 4">
            <a:extLst>
              <a:ext uri="{FF2B5EF4-FFF2-40B4-BE49-F238E27FC236}">
                <a16:creationId xmlns:a16="http://schemas.microsoft.com/office/drawing/2014/main" id="{A9E1B165-CD61-5545-B3A3-F9EAA80CC4EF}"/>
              </a:ext>
            </a:extLst>
          </p:cNvPr>
          <p:cNvSpPr>
            <a:spLocks noGrp="1"/>
          </p:cNvSpPr>
          <p:nvPr>
            <p:ph idx="1"/>
          </p:nvPr>
        </p:nvSpPr>
        <p:spPr>
          <a:xfrm>
            <a:off x="785946" y="1554480"/>
            <a:ext cx="5469835" cy="4821120"/>
          </a:xfrm>
        </p:spPr>
        <p:txBody>
          <a:bodyPr>
            <a:normAutofit fontScale="92500" lnSpcReduction="10000"/>
          </a:bodyPr>
          <a:lstStyle/>
          <a:p>
            <a:pPr marL="0" indent="0">
              <a:lnSpc>
                <a:spcPct val="100000"/>
              </a:lnSpc>
              <a:buNone/>
            </a:pPr>
            <a:r>
              <a:rPr lang="en-GB" sz="1600" b="1" noProof="0"/>
              <a:t>Changing international framework conditions</a:t>
            </a:r>
          </a:p>
          <a:p>
            <a:pPr lvl="1">
              <a:lnSpc>
                <a:spcPct val="100000"/>
              </a:lnSpc>
              <a:buClr>
                <a:srgbClr val="000000"/>
              </a:buClr>
            </a:pPr>
            <a:r>
              <a:rPr lang="en-GB" sz="1600">
                <a:solidFill>
                  <a:srgbClr val="000000"/>
                </a:solidFill>
              </a:rPr>
              <a:t>The EU will probably become more important for Norway in a time with increased regionalisation and nation rivalry</a:t>
            </a:r>
          </a:p>
          <a:p>
            <a:pPr lvl="1">
              <a:lnSpc>
                <a:spcPct val="100000"/>
              </a:lnSpc>
              <a:buClr>
                <a:srgbClr val="000000"/>
              </a:buClr>
            </a:pPr>
            <a:r>
              <a:rPr lang="en-GB" sz="1600" noProof="0">
                <a:solidFill>
                  <a:srgbClr val="000000"/>
                </a:solidFill>
              </a:rPr>
              <a:t>Increased </a:t>
            </a:r>
            <a:r>
              <a:rPr lang="en-GB" sz="1600">
                <a:solidFill>
                  <a:srgbClr val="000000"/>
                </a:solidFill>
              </a:rPr>
              <a:t>demand for preparedness to face future international crises</a:t>
            </a:r>
          </a:p>
          <a:p>
            <a:pPr marL="457200" lvl="1" indent="0">
              <a:lnSpc>
                <a:spcPct val="100000"/>
              </a:lnSpc>
              <a:buNone/>
            </a:pPr>
            <a:endParaRPr lang="nb-NO" sz="1600" noProof="0"/>
          </a:p>
          <a:p>
            <a:pPr marL="0" indent="0">
              <a:lnSpc>
                <a:spcPct val="100000"/>
              </a:lnSpc>
              <a:buNone/>
            </a:pPr>
            <a:r>
              <a:rPr lang="en-GB" sz="1600" b="1" noProof="0"/>
              <a:t>EU policies towards 2035</a:t>
            </a:r>
          </a:p>
          <a:p>
            <a:pPr lvl="1">
              <a:lnSpc>
                <a:spcPct val="100000"/>
              </a:lnSpc>
              <a:buClr>
                <a:srgbClr val="000000"/>
              </a:buClr>
            </a:pPr>
            <a:r>
              <a:rPr lang="en-GB" sz="1600"/>
              <a:t>Active role in data protection and ICT/digitalisation policy</a:t>
            </a:r>
          </a:p>
          <a:p>
            <a:pPr lvl="1">
              <a:lnSpc>
                <a:spcPct val="100000"/>
              </a:lnSpc>
              <a:buClr>
                <a:srgbClr val="000000"/>
              </a:buClr>
            </a:pPr>
            <a:r>
              <a:rPr lang="en-GB" sz="1600" noProof="0"/>
              <a:t>“Soft politics”: Recommendations to member states and requirements for local targets and action plans</a:t>
            </a:r>
          </a:p>
          <a:p>
            <a:pPr lvl="2">
              <a:lnSpc>
                <a:spcPct val="100000"/>
              </a:lnSpc>
              <a:buClr>
                <a:srgbClr val="000000"/>
              </a:buClr>
            </a:pPr>
            <a:r>
              <a:rPr lang="en-GB" sz="1200"/>
              <a:t>Skills policies, labour and welfare policy</a:t>
            </a:r>
          </a:p>
          <a:p>
            <a:pPr lvl="2">
              <a:lnSpc>
                <a:spcPct val="100000"/>
              </a:lnSpc>
              <a:buClr>
                <a:srgbClr val="000000"/>
              </a:buClr>
            </a:pPr>
            <a:r>
              <a:rPr lang="en-GB" sz="1200"/>
              <a:t>Increasing awareness of need to fight poverty and economic inequality</a:t>
            </a:r>
          </a:p>
          <a:p>
            <a:pPr marL="457200" lvl="1" indent="0">
              <a:lnSpc>
                <a:spcPct val="100000"/>
              </a:lnSpc>
              <a:buNone/>
            </a:pPr>
            <a:endParaRPr lang="nb-NO" sz="1600" noProof="0"/>
          </a:p>
          <a:p>
            <a:pPr marL="0" indent="0">
              <a:lnSpc>
                <a:spcPct val="100000"/>
              </a:lnSpc>
              <a:buNone/>
            </a:pPr>
            <a:r>
              <a:rPr lang="en-GB" sz="1600" b="1"/>
              <a:t>UN Sustainable Development Goals</a:t>
            </a:r>
          </a:p>
          <a:p>
            <a:pPr lvl="1">
              <a:lnSpc>
                <a:spcPct val="100000"/>
              </a:lnSpc>
              <a:buClr>
                <a:srgbClr val="000000"/>
              </a:buClr>
            </a:pPr>
            <a:r>
              <a:rPr lang="en-GB" sz="1600" noProof="0"/>
              <a:t>Framework that informs strategies and plans for NAV and our partners</a:t>
            </a:r>
            <a:r>
              <a:rPr lang="en-GB" sz="1600" b="1" noProof="0"/>
              <a:t>	</a:t>
            </a:r>
          </a:p>
        </p:txBody>
      </p:sp>
      <p:sp>
        <p:nvSpPr>
          <p:cNvPr id="4" name="Title 3">
            <a:extLst>
              <a:ext uri="{FF2B5EF4-FFF2-40B4-BE49-F238E27FC236}">
                <a16:creationId xmlns:a16="http://schemas.microsoft.com/office/drawing/2014/main" id="{0E5765D7-7FCD-614A-B025-4CC03904B46D}"/>
              </a:ext>
            </a:extLst>
          </p:cNvPr>
          <p:cNvSpPr>
            <a:spLocks noGrp="1"/>
          </p:cNvSpPr>
          <p:nvPr>
            <p:ph type="title"/>
          </p:nvPr>
        </p:nvSpPr>
        <p:spPr/>
        <p:txBody>
          <a:bodyPr>
            <a:normAutofit/>
          </a:bodyPr>
          <a:lstStyle/>
          <a:p>
            <a:r>
              <a:rPr lang="en-GB" noProof="0">
                <a:solidFill>
                  <a:schemeClr val="tx1"/>
                </a:solidFill>
              </a:rPr>
              <a:t>International influences</a:t>
            </a:r>
          </a:p>
        </p:txBody>
      </p:sp>
      <p:sp>
        <p:nvSpPr>
          <p:cNvPr id="10" name="TekstSylinder 9">
            <a:extLst>
              <a:ext uri="{FF2B5EF4-FFF2-40B4-BE49-F238E27FC236}">
                <a16:creationId xmlns:a16="http://schemas.microsoft.com/office/drawing/2014/main" id="{DBD4E3B2-CA41-4B1B-9736-BF37F2B9E4B5}"/>
              </a:ext>
            </a:extLst>
          </p:cNvPr>
          <p:cNvSpPr txBox="1"/>
          <p:nvPr/>
        </p:nvSpPr>
        <p:spPr>
          <a:xfrm>
            <a:off x="5294811" y="6522007"/>
            <a:ext cx="160237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cap="none" normalizeH="0" baseline="0" noProof="0">
                <a:ln>
                  <a:noFill/>
                </a:ln>
                <a:solidFill>
                  <a:srgbClr val="FFFFFF">
                    <a:lumMod val="50000"/>
                  </a:srgbClr>
                </a:solidFill>
                <a:uLnTx/>
                <a:uFillTx/>
                <a:latin typeface="Arial" panose="020B0604020202020204" pitchFamily="34" charset="0"/>
                <a:cs typeface="Arial" panose="020B0604020202020204" pitchFamily="34" charset="0"/>
              </a:rPr>
              <a:t>Photo: Colourbox</a:t>
            </a:r>
          </a:p>
        </p:txBody>
      </p:sp>
    </p:spTree>
    <p:extLst>
      <p:ext uri="{BB962C8B-B14F-4D97-AF65-F5344CB8AC3E}">
        <p14:creationId xmlns:p14="http://schemas.microsoft.com/office/powerpoint/2010/main" val="40225713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9E1B165-CD61-5545-B3A3-F9EAA80CC4EF}"/>
              </a:ext>
            </a:extLst>
          </p:cNvPr>
          <p:cNvSpPr>
            <a:spLocks noGrp="1"/>
          </p:cNvSpPr>
          <p:nvPr>
            <p:ph idx="1"/>
          </p:nvPr>
        </p:nvSpPr>
        <p:spPr>
          <a:xfrm>
            <a:off x="785946" y="1554480"/>
            <a:ext cx="5469835" cy="4622483"/>
          </a:xfrm>
        </p:spPr>
        <p:txBody>
          <a:bodyPr>
            <a:normAutofit lnSpcReduction="10000"/>
          </a:bodyPr>
          <a:lstStyle/>
          <a:p>
            <a:pPr marL="0" indent="0">
              <a:lnSpc>
                <a:spcPct val="100000"/>
              </a:lnSpc>
              <a:buNone/>
            </a:pPr>
            <a:r>
              <a:rPr lang="en-GB" sz="1600" b="1" noProof="0"/>
              <a:t>Measures for restructuring and competence development</a:t>
            </a:r>
          </a:p>
          <a:p>
            <a:pPr lvl="1">
              <a:lnSpc>
                <a:spcPct val="100000"/>
              </a:lnSpc>
            </a:pPr>
            <a:r>
              <a:rPr lang="en-GB" sz="1600"/>
              <a:t>NAV, employers, workers and policy-makers all have responsibilities</a:t>
            </a:r>
          </a:p>
          <a:p>
            <a:pPr lvl="1">
              <a:lnSpc>
                <a:spcPct val="100000"/>
              </a:lnSpc>
            </a:pPr>
            <a:r>
              <a:rPr lang="en-GB" sz="1600" noProof="0"/>
              <a:t>Increased emphasis on education as a labour policy tool</a:t>
            </a:r>
          </a:p>
          <a:p>
            <a:pPr marL="457200" lvl="1" indent="0">
              <a:lnSpc>
                <a:spcPct val="100000"/>
              </a:lnSpc>
              <a:buNone/>
            </a:pPr>
            <a:endParaRPr lang="nb-NO" sz="1600" noProof="0"/>
          </a:p>
          <a:p>
            <a:pPr marL="0" indent="0">
              <a:lnSpc>
                <a:spcPct val="100000"/>
              </a:lnSpc>
              <a:buNone/>
            </a:pPr>
            <a:r>
              <a:rPr lang="en-GB" sz="1600" b="1" noProof="0"/>
              <a:t>Increased interaction and coordination</a:t>
            </a:r>
          </a:p>
          <a:p>
            <a:pPr lvl="1">
              <a:lnSpc>
                <a:spcPct val="100000"/>
              </a:lnSpc>
            </a:pPr>
            <a:r>
              <a:rPr lang="en-GB" sz="1600" noProof="0"/>
              <a:t>Will require regulatory changes and dismantling of organisational barriers</a:t>
            </a:r>
          </a:p>
          <a:p>
            <a:pPr marL="457200" lvl="1" indent="0">
              <a:lnSpc>
                <a:spcPct val="100000"/>
              </a:lnSpc>
              <a:buNone/>
            </a:pPr>
            <a:endParaRPr lang="nb-NO" sz="1600" noProof="0"/>
          </a:p>
          <a:p>
            <a:pPr marL="0" indent="0">
              <a:lnSpc>
                <a:spcPct val="100000"/>
              </a:lnSpc>
              <a:buNone/>
            </a:pPr>
            <a:r>
              <a:rPr lang="en-GB" sz="1600" b="1" noProof="0"/>
              <a:t>Digitalisation and simplification</a:t>
            </a:r>
          </a:p>
          <a:p>
            <a:pPr lvl="1">
              <a:lnSpc>
                <a:spcPct val="100000"/>
              </a:lnSpc>
            </a:pPr>
            <a:r>
              <a:rPr lang="en-GB" sz="1600" noProof="0"/>
              <a:t>Goal is a more uniform user experience when interacting with the public sector</a:t>
            </a:r>
          </a:p>
          <a:p>
            <a:pPr lvl="1">
              <a:lnSpc>
                <a:spcPct val="100000"/>
              </a:lnSpc>
            </a:pPr>
            <a:r>
              <a:rPr lang="en-GB" sz="1600" noProof="0"/>
              <a:t>Digitalisation and automation require regulatory simplification</a:t>
            </a:r>
          </a:p>
        </p:txBody>
      </p:sp>
      <p:sp>
        <p:nvSpPr>
          <p:cNvPr id="4" name="Title 3">
            <a:extLst>
              <a:ext uri="{FF2B5EF4-FFF2-40B4-BE49-F238E27FC236}">
                <a16:creationId xmlns:a16="http://schemas.microsoft.com/office/drawing/2014/main" id="{0E5765D7-7FCD-614A-B025-4CC03904B46D}"/>
              </a:ext>
            </a:extLst>
          </p:cNvPr>
          <p:cNvSpPr>
            <a:spLocks noGrp="1"/>
          </p:cNvSpPr>
          <p:nvPr>
            <p:ph type="title"/>
          </p:nvPr>
        </p:nvSpPr>
        <p:spPr/>
        <p:txBody>
          <a:bodyPr>
            <a:normAutofit/>
          </a:bodyPr>
          <a:lstStyle/>
          <a:p>
            <a:r>
              <a:rPr lang="en-GB" noProof="0">
                <a:solidFill>
                  <a:schemeClr val="tx1"/>
                </a:solidFill>
              </a:rPr>
              <a:t>Political opportunities</a:t>
            </a:r>
          </a:p>
        </p:txBody>
      </p:sp>
      <p:sp>
        <p:nvSpPr>
          <p:cNvPr id="10" name="TekstSylinder 9">
            <a:extLst>
              <a:ext uri="{FF2B5EF4-FFF2-40B4-BE49-F238E27FC236}">
                <a16:creationId xmlns:a16="http://schemas.microsoft.com/office/drawing/2014/main" id="{DBD4E3B2-CA41-4B1B-9736-BF37F2B9E4B5}"/>
              </a:ext>
            </a:extLst>
          </p:cNvPr>
          <p:cNvSpPr txBox="1"/>
          <p:nvPr/>
        </p:nvSpPr>
        <p:spPr>
          <a:xfrm>
            <a:off x="5294811" y="6463014"/>
            <a:ext cx="160237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cap="none" normalizeH="0" baseline="0" noProof="0">
                <a:ln>
                  <a:noFill/>
                </a:ln>
                <a:solidFill>
                  <a:srgbClr val="000000"/>
                </a:solidFill>
                <a:uLnTx/>
                <a:uFillTx/>
                <a:latin typeface="Arial" panose="020B0604020202020204" pitchFamily="34" charset="0"/>
                <a:cs typeface="Arial" panose="020B0604020202020204" pitchFamily="34" charset="0"/>
              </a:rPr>
              <a:t>Photo: NAV</a:t>
            </a:r>
          </a:p>
        </p:txBody>
      </p:sp>
      <p:sp>
        <p:nvSpPr>
          <p:cNvPr id="7" name="Rektangel 6">
            <a:extLst>
              <a:ext uri="{FF2B5EF4-FFF2-40B4-BE49-F238E27FC236}">
                <a16:creationId xmlns:a16="http://schemas.microsoft.com/office/drawing/2014/main" id="{4C183D20-C3B9-43C4-B8D2-51673FA386C7}"/>
              </a:ext>
            </a:extLst>
          </p:cNvPr>
          <p:cNvSpPr/>
          <p:nvPr/>
        </p:nvSpPr>
        <p:spPr>
          <a:xfrm>
            <a:off x="8115289" y="2996052"/>
            <a:ext cx="3023181" cy="1190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cap="none" normalizeH="0" baseline="0" noProof="0">
                <a:ln>
                  <a:noFill/>
                </a:ln>
                <a:solidFill>
                  <a:srgbClr val="FFFFFF"/>
                </a:solidFill>
                <a:uLnTx/>
                <a:uFillTx/>
                <a:latin typeface="Calibri" panose="020F0502020204030204"/>
                <a:ea typeface="+mn-ea"/>
                <a:cs typeface="+mn-cs"/>
              </a:rPr>
              <a:t>BYTTES UT</a:t>
            </a:r>
          </a:p>
        </p:txBody>
      </p:sp>
      <p:pic>
        <p:nvPicPr>
          <p:cNvPr id="8" name="Plassholder for bilde 7" descr="Et bilde som inneholder tekst, natt&#10;&#10;Automatisk generert beskrivelse">
            <a:extLst>
              <a:ext uri="{FF2B5EF4-FFF2-40B4-BE49-F238E27FC236}">
                <a16:creationId xmlns:a16="http://schemas.microsoft.com/office/drawing/2014/main" id="{AF2D43A8-8A7D-4653-AB0D-BA7AE31C5CFD}"/>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160021" y="0"/>
            <a:ext cx="6031979" cy="6858000"/>
          </a:xfrm>
        </p:spPr>
      </p:pic>
    </p:spTree>
    <p:extLst>
      <p:ext uri="{BB962C8B-B14F-4D97-AF65-F5344CB8AC3E}">
        <p14:creationId xmlns:p14="http://schemas.microsoft.com/office/powerpoint/2010/main" val="2234540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0C8900CB-B5C8-EF3F-D3ED-E7E416FEAA9E}"/>
              </a:ext>
            </a:extLst>
          </p:cNvPr>
          <p:cNvSpPr>
            <a:spLocks noGrp="1"/>
          </p:cNvSpPr>
          <p:nvPr>
            <p:ph idx="1"/>
          </p:nvPr>
        </p:nvSpPr>
        <p:spPr>
          <a:xfrm>
            <a:off x="838199" y="1825625"/>
            <a:ext cx="6031979" cy="4351338"/>
          </a:xfrm>
        </p:spPr>
        <p:txBody>
          <a:bodyPr>
            <a:noAutofit/>
          </a:bodyPr>
          <a:lstStyle/>
          <a:p>
            <a:r>
              <a:rPr lang="en-GB" sz="2400"/>
              <a:t>How can we ensure a sustainable welfare state in the future?</a:t>
            </a:r>
          </a:p>
          <a:p>
            <a:endParaRPr lang="nb-NO" sz="2400">
              <a:effectLst/>
            </a:endParaRPr>
          </a:p>
          <a:p>
            <a:r>
              <a:rPr lang="en-GB" sz="2400"/>
              <a:t>Which political measures are required to include more young people and immigrants into the workforce?</a:t>
            </a:r>
          </a:p>
          <a:p>
            <a:endParaRPr lang="nb-NO" sz="2400">
              <a:effectLst/>
            </a:endParaRPr>
          </a:p>
          <a:p>
            <a:r>
              <a:rPr lang="en-GB" sz="2400"/>
              <a:t>Is NAV sufficiently prepared for future crises and cyber attacks?</a:t>
            </a:r>
          </a:p>
          <a:p>
            <a:endParaRPr lang="nb-NO" sz="2400">
              <a:effectLst/>
            </a:endParaRPr>
          </a:p>
          <a:p>
            <a:r>
              <a:rPr lang="en-GB" sz="2400"/>
              <a:t>How will the trust </a:t>
            </a:r>
            <a:br>
              <a:rPr lang="en-GB" sz="2400"/>
            </a:br>
            <a:r>
              <a:rPr lang="en-GB" sz="2400"/>
              <a:t>reform affect NAV?</a:t>
            </a:r>
          </a:p>
        </p:txBody>
      </p:sp>
      <p:pic>
        <p:nvPicPr>
          <p:cNvPr id="1026" name="Picture 2" descr="GettyImages-639198068">
            <a:extLst>
              <a:ext uri="{FF2B5EF4-FFF2-40B4-BE49-F238E27FC236}">
                <a16:creationId xmlns:a16="http://schemas.microsoft.com/office/drawing/2014/main" id="{CC8723A9-A865-4D09-C6A5-0BD14043B30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
          <a:stretch/>
        </p:blipFill>
        <p:spPr bwMode="auto">
          <a:xfrm>
            <a:off x="6160021" y="10"/>
            <a:ext cx="6031979" cy="685799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rgbClr val="FFFFFF"/>
          </a:solidFill>
          <a:ln>
            <a:noFill/>
          </a:ln>
          <a:effectLst/>
        </p:spPr>
      </p:pic>
      <p:sp>
        <p:nvSpPr>
          <p:cNvPr id="5" name="Tittel 4">
            <a:extLst>
              <a:ext uri="{FF2B5EF4-FFF2-40B4-BE49-F238E27FC236}">
                <a16:creationId xmlns:a16="http://schemas.microsoft.com/office/drawing/2014/main" id="{0A691F6B-1D74-FB62-F6BA-67CD0EF0AA58}"/>
              </a:ext>
            </a:extLst>
          </p:cNvPr>
          <p:cNvSpPr>
            <a:spLocks noGrp="1"/>
          </p:cNvSpPr>
          <p:nvPr>
            <p:ph type="title"/>
          </p:nvPr>
        </p:nvSpPr>
        <p:spPr>
          <a:xfrm>
            <a:off x="838200" y="482400"/>
            <a:ext cx="7362371" cy="1072080"/>
          </a:xfrm>
        </p:spPr>
        <p:txBody>
          <a:bodyPr anchor="ctr">
            <a:normAutofit/>
          </a:bodyPr>
          <a:lstStyle/>
          <a:p>
            <a:r>
              <a:rPr lang="en-GB"/>
              <a:t>Questions for reflection</a:t>
            </a:r>
          </a:p>
        </p:txBody>
      </p:sp>
    </p:spTree>
    <p:extLst>
      <p:ext uri="{BB962C8B-B14F-4D97-AF65-F5344CB8AC3E}">
        <p14:creationId xmlns:p14="http://schemas.microsoft.com/office/powerpoint/2010/main" val="21564948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kstSylinder 19">
            <a:extLst>
              <a:ext uri="{FF2B5EF4-FFF2-40B4-BE49-F238E27FC236}">
                <a16:creationId xmlns:a16="http://schemas.microsoft.com/office/drawing/2014/main" id="{C21C05B3-ED5B-4685-ACCF-B58B195A777A}"/>
              </a:ext>
            </a:extLst>
          </p:cNvPr>
          <p:cNvSpPr txBox="1"/>
          <p:nvPr/>
        </p:nvSpPr>
        <p:spPr>
          <a:xfrm rot="5400000">
            <a:off x="11308704" y="5974707"/>
            <a:ext cx="1489587" cy="276999"/>
          </a:xfrm>
          <a:prstGeom prst="rect">
            <a:avLst/>
          </a:prstGeom>
          <a:noFill/>
        </p:spPr>
        <p:txBody>
          <a:bodyPr wrap="square" rtlCol="0">
            <a:spAutoFit/>
          </a:bodyPr>
          <a:lstStyle/>
          <a:p>
            <a:r>
              <a:rPr lang="en-GB" sz="1200">
                <a:solidFill>
                  <a:schemeClr val="bg1"/>
                </a:solidFill>
                <a:latin typeface="Arial" panose="020B0604020202020204" pitchFamily="34" charset="0"/>
                <a:cs typeface="Arial" panose="020B0604020202020204" pitchFamily="34" charset="0"/>
              </a:rPr>
              <a:t>Photo: Unsplash</a:t>
            </a:r>
          </a:p>
        </p:txBody>
      </p:sp>
      <p:sp>
        <p:nvSpPr>
          <p:cNvPr id="5" name="Rectangle 4">
            <a:extLst>
              <a:ext uri="{FF2B5EF4-FFF2-40B4-BE49-F238E27FC236}">
                <a16:creationId xmlns:a16="http://schemas.microsoft.com/office/drawing/2014/main" id="{839F508D-9D63-9F4C-9693-BF497EEFD82A}"/>
              </a:ext>
            </a:extLst>
          </p:cNvPr>
          <p:cNvSpPr/>
          <p:nvPr/>
        </p:nvSpPr>
        <p:spPr>
          <a:xfrm>
            <a:off x="5224534" y="1674674"/>
            <a:ext cx="6445045" cy="1754326"/>
          </a:xfrm>
          <a:prstGeom prst="rect">
            <a:avLst/>
          </a:prstGeom>
        </p:spPr>
        <p:txBody>
          <a:bodyPr wrap="square">
            <a:spAutoFit/>
          </a:bodyPr>
          <a:lstStyle/>
          <a:p>
            <a:r>
              <a:rPr lang="en-GB" sz="5400" b="1">
                <a:solidFill>
                  <a:schemeClr val="bg1"/>
                </a:solidFill>
                <a:latin typeface="Arial" panose="020B0604020202020204" pitchFamily="34" charset="0"/>
                <a:cs typeface="Arial" panose="020B0604020202020204" pitchFamily="34" charset="0"/>
              </a:rPr>
              <a:t>Competence needs in NAV</a:t>
            </a:r>
          </a:p>
        </p:txBody>
      </p:sp>
      <p:pic>
        <p:nvPicPr>
          <p:cNvPr id="3" name="Bilde 2">
            <a:extLst>
              <a:ext uri="{FF2B5EF4-FFF2-40B4-BE49-F238E27FC236}">
                <a16:creationId xmlns:a16="http://schemas.microsoft.com/office/drawing/2014/main" id="{2459CC14-A567-6FD3-5E93-241BD7A5A1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5000"/>
            <a:ext cx="12192000" cy="8128000"/>
          </a:xfrm>
          <a:prstGeom prst="rect">
            <a:avLst/>
          </a:prstGeom>
        </p:spPr>
      </p:pic>
      <p:sp>
        <p:nvSpPr>
          <p:cNvPr id="6" name="Ellipse 5">
            <a:extLst>
              <a:ext uri="{FF2B5EF4-FFF2-40B4-BE49-F238E27FC236}">
                <a16:creationId xmlns:a16="http://schemas.microsoft.com/office/drawing/2014/main" id="{26C59954-341B-C54E-4C87-38ED6CDD7D9F}"/>
              </a:ext>
            </a:extLst>
          </p:cNvPr>
          <p:cNvSpPr/>
          <p:nvPr/>
        </p:nvSpPr>
        <p:spPr>
          <a:xfrm>
            <a:off x="1338800" y="664029"/>
            <a:ext cx="3363313" cy="3492126"/>
          </a:xfrm>
          <a:prstGeom prst="ellipse">
            <a:avLst/>
          </a:prstGeom>
          <a:solidFill>
            <a:srgbClr val="194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kstSylinder 7">
            <a:extLst>
              <a:ext uri="{FF2B5EF4-FFF2-40B4-BE49-F238E27FC236}">
                <a16:creationId xmlns:a16="http://schemas.microsoft.com/office/drawing/2014/main" id="{2BCBBF15-755B-FF32-970E-EC53D129A38A}"/>
              </a:ext>
            </a:extLst>
          </p:cNvPr>
          <p:cNvSpPr txBox="1"/>
          <p:nvPr/>
        </p:nvSpPr>
        <p:spPr>
          <a:xfrm>
            <a:off x="1338800" y="1809927"/>
            <a:ext cx="3363313" cy="1200329"/>
          </a:xfrm>
          <a:prstGeom prst="rect">
            <a:avLst/>
          </a:prstGeom>
          <a:noFill/>
          <a:effectLst>
            <a:glow rad="190500">
              <a:schemeClr val="accent1">
                <a:satMod val="175000"/>
                <a:alpha val="40000"/>
              </a:schemeClr>
            </a:glow>
            <a:softEdge rad="177800"/>
          </a:effectLst>
        </p:spPr>
        <p:txBody>
          <a:bodyPr wrap="square" rtlCol="0">
            <a:spAutoFit/>
          </a:bodyPr>
          <a:lstStyle/>
          <a:p>
            <a:pPr algn="ctr"/>
            <a:r>
              <a:rPr lang="en-GB" sz="3600" b="1">
                <a:solidFill>
                  <a:schemeClr val="bg1"/>
                </a:solidFill>
                <a:latin typeface="Arial" panose="020B0604020202020204" pitchFamily="34" charset="0"/>
                <a:cs typeface="Arial" panose="020B0604020202020204" pitchFamily="34" charset="0"/>
              </a:rPr>
              <a:t>Competence needs in NAV</a:t>
            </a:r>
          </a:p>
        </p:txBody>
      </p:sp>
    </p:spTree>
    <p:extLst>
      <p:ext uri="{BB962C8B-B14F-4D97-AF65-F5344CB8AC3E}">
        <p14:creationId xmlns:p14="http://schemas.microsoft.com/office/powerpoint/2010/main" val="3250492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9BDCD"/>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9E1B165-CD61-5545-B3A3-F9EAA80CC4EF}"/>
              </a:ext>
            </a:extLst>
          </p:cNvPr>
          <p:cNvSpPr>
            <a:spLocks noGrp="1"/>
          </p:cNvSpPr>
          <p:nvPr>
            <p:ph idx="1"/>
          </p:nvPr>
        </p:nvSpPr>
        <p:spPr>
          <a:xfrm>
            <a:off x="785946" y="1846555"/>
            <a:ext cx="5743643" cy="4330408"/>
          </a:xfrm>
        </p:spPr>
        <p:txBody>
          <a:bodyPr>
            <a:normAutofit/>
          </a:bodyPr>
          <a:lstStyle/>
          <a:p>
            <a:pPr>
              <a:lnSpc>
                <a:spcPct val="100000"/>
              </a:lnSpc>
              <a:buClrTx/>
            </a:pPr>
            <a:r>
              <a:rPr lang="en-GB" sz="2400" noProof="0"/>
              <a:t>Unforeseen circumstances</a:t>
            </a:r>
          </a:p>
          <a:p>
            <a:pPr>
              <a:lnSpc>
                <a:spcPct val="100000"/>
              </a:lnSpc>
              <a:buClrTx/>
            </a:pPr>
            <a:endParaRPr lang="nb-NO" sz="2400" noProof="0"/>
          </a:p>
          <a:p>
            <a:pPr>
              <a:lnSpc>
                <a:spcPct val="100000"/>
              </a:lnSpc>
              <a:buClrTx/>
            </a:pPr>
            <a:r>
              <a:rPr lang="en-GB" sz="2400" noProof="0"/>
              <a:t>Immigration</a:t>
            </a:r>
          </a:p>
          <a:p>
            <a:pPr>
              <a:lnSpc>
                <a:spcPct val="100000"/>
              </a:lnSpc>
              <a:buClrTx/>
            </a:pPr>
            <a:endParaRPr lang="nb-NO" sz="2400"/>
          </a:p>
          <a:p>
            <a:pPr>
              <a:lnSpc>
                <a:spcPct val="100000"/>
              </a:lnSpc>
              <a:buClrTx/>
            </a:pPr>
            <a:r>
              <a:rPr lang="en-GB" sz="2400"/>
              <a:t>Restructuring ability in the labour</a:t>
            </a:r>
            <a:br>
              <a:rPr lang="en-GB" sz="2400"/>
            </a:br>
            <a:r>
              <a:rPr lang="en-GB" sz="2400"/>
              <a:t>market and public sector</a:t>
            </a:r>
          </a:p>
          <a:p>
            <a:pPr>
              <a:lnSpc>
                <a:spcPct val="100000"/>
              </a:lnSpc>
              <a:buClrTx/>
            </a:pPr>
            <a:endParaRPr lang="nb-NO" sz="2400"/>
          </a:p>
          <a:p>
            <a:pPr>
              <a:lnSpc>
                <a:spcPct val="100000"/>
              </a:lnSpc>
              <a:buClrTx/>
            </a:pPr>
            <a:r>
              <a:rPr lang="en-GB" sz="2400"/>
              <a:t>Trust and polarisation</a:t>
            </a:r>
          </a:p>
        </p:txBody>
      </p:sp>
      <p:sp>
        <p:nvSpPr>
          <p:cNvPr id="4" name="Title 3">
            <a:extLst>
              <a:ext uri="{FF2B5EF4-FFF2-40B4-BE49-F238E27FC236}">
                <a16:creationId xmlns:a16="http://schemas.microsoft.com/office/drawing/2014/main" id="{0E5765D7-7FCD-614A-B025-4CC03904B46D}"/>
              </a:ext>
            </a:extLst>
          </p:cNvPr>
          <p:cNvSpPr>
            <a:spLocks noGrp="1"/>
          </p:cNvSpPr>
          <p:nvPr>
            <p:ph type="title"/>
          </p:nvPr>
        </p:nvSpPr>
        <p:spPr>
          <a:xfrm>
            <a:off x="838200" y="482400"/>
            <a:ext cx="7696200" cy="1072080"/>
          </a:xfrm>
        </p:spPr>
        <p:txBody>
          <a:bodyPr>
            <a:normAutofit/>
          </a:bodyPr>
          <a:lstStyle/>
          <a:p>
            <a:r>
              <a:rPr lang="en-GB" noProof="0">
                <a:solidFill>
                  <a:schemeClr val="tx1"/>
                </a:solidFill>
              </a:rPr>
              <a:t>Central uncertainties for NAV</a:t>
            </a:r>
          </a:p>
        </p:txBody>
      </p:sp>
      <p:sp>
        <p:nvSpPr>
          <p:cNvPr id="10" name="TekstSylinder 9">
            <a:extLst>
              <a:ext uri="{FF2B5EF4-FFF2-40B4-BE49-F238E27FC236}">
                <a16:creationId xmlns:a16="http://schemas.microsoft.com/office/drawing/2014/main" id="{DBD4E3B2-CA41-4B1B-9736-BF37F2B9E4B5}"/>
              </a:ext>
            </a:extLst>
          </p:cNvPr>
          <p:cNvSpPr txBox="1"/>
          <p:nvPr/>
        </p:nvSpPr>
        <p:spPr>
          <a:xfrm>
            <a:off x="5087983" y="6581001"/>
            <a:ext cx="1602378" cy="276999"/>
          </a:xfrm>
          <a:prstGeom prst="rect">
            <a:avLst/>
          </a:prstGeom>
          <a:noFill/>
        </p:spPr>
        <p:txBody>
          <a:bodyPr wrap="square" rtlCol="0">
            <a:spAutoFit/>
          </a:bodyPr>
          <a:lstStyle/>
          <a:p>
            <a:r>
              <a:rPr lang="en-GB" sz="1200"/>
              <a:t>Photo: Unsplash</a:t>
            </a:r>
          </a:p>
        </p:txBody>
      </p:sp>
      <p:sp>
        <p:nvSpPr>
          <p:cNvPr id="7" name="Rektangel 6">
            <a:extLst>
              <a:ext uri="{FF2B5EF4-FFF2-40B4-BE49-F238E27FC236}">
                <a16:creationId xmlns:a16="http://schemas.microsoft.com/office/drawing/2014/main" id="{4C183D20-C3B9-43C4-B8D2-51673FA386C7}"/>
              </a:ext>
            </a:extLst>
          </p:cNvPr>
          <p:cNvSpPr/>
          <p:nvPr/>
        </p:nvSpPr>
        <p:spPr>
          <a:xfrm>
            <a:off x="8115289" y="2996052"/>
            <a:ext cx="3023181" cy="1190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t>BYTTES UT</a:t>
            </a:r>
          </a:p>
        </p:txBody>
      </p:sp>
      <p:pic>
        <p:nvPicPr>
          <p:cNvPr id="9" name="Plassholder for bilde 8" descr="Et bilde som inneholder tre, utendørs&#10;&#10;Automatisk generert beskrivelse">
            <a:extLst>
              <a:ext uri="{FF2B5EF4-FFF2-40B4-BE49-F238E27FC236}">
                <a16:creationId xmlns:a16="http://schemas.microsoft.com/office/drawing/2014/main" id="{B66FB5ED-3630-97F8-2E0B-7FE6DAB0008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632291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9203F1-4DA9-92C9-6619-EC97165140C0}"/>
              </a:ext>
            </a:extLst>
          </p:cNvPr>
          <p:cNvSpPr>
            <a:spLocks noGrp="1"/>
          </p:cNvSpPr>
          <p:nvPr>
            <p:ph type="title"/>
          </p:nvPr>
        </p:nvSpPr>
        <p:spPr/>
        <p:txBody>
          <a:bodyPr/>
          <a:lstStyle/>
          <a:p>
            <a:pPr algn="ctr"/>
            <a:r>
              <a:rPr lang="en-GB">
                <a:solidFill>
                  <a:schemeClr val="tx1"/>
                </a:solidFill>
              </a:rPr>
              <a:t>Future competence needs in NAV</a:t>
            </a:r>
          </a:p>
        </p:txBody>
      </p:sp>
      <p:grpSp>
        <p:nvGrpSpPr>
          <p:cNvPr id="3" name="Group 10">
            <a:extLst>
              <a:ext uri="{FF2B5EF4-FFF2-40B4-BE49-F238E27FC236}">
                <a16:creationId xmlns:a16="http://schemas.microsoft.com/office/drawing/2014/main" id="{5B1D8906-8C06-1F14-A3DF-6CACE0968117}"/>
              </a:ext>
            </a:extLst>
          </p:cNvPr>
          <p:cNvGrpSpPr/>
          <p:nvPr/>
        </p:nvGrpSpPr>
        <p:grpSpPr>
          <a:xfrm>
            <a:off x="3503265" y="1716432"/>
            <a:ext cx="4236334" cy="4579002"/>
            <a:chOff x="643921" y="1493918"/>
            <a:chExt cx="2590429" cy="2953609"/>
          </a:xfrm>
        </p:grpSpPr>
        <p:sp>
          <p:nvSpPr>
            <p:cNvPr id="4" name="Freeform 18">
              <a:extLst>
                <a:ext uri="{FF2B5EF4-FFF2-40B4-BE49-F238E27FC236}">
                  <a16:creationId xmlns:a16="http://schemas.microsoft.com/office/drawing/2014/main" id="{26355C6D-5824-7F86-7BCB-F8761A6E4BA3}"/>
                </a:ext>
              </a:extLst>
            </p:cNvPr>
            <p:cNvSpPr>
              <a:spLocks/>
            </p:cNvSpPr>
            <p:nvPr/>
          </p:nvSpPr>
          <p:spPr bwMode="auto">
            <a:xfrm>
              <a:off x="693506" y="1495071"/>
              <a:ext cx="1276351" cy="1459538"/>
            </a:xfrm>
            <a:custGeom>
              <a:avLst/>
              <a:gdLst/>
              <a:ahLst/>
              <a:cxnLst/>
              <a:rect l="l" t="t" r="r" b="b"/>
              <a:pathLst>
                <a:path w="1095957" h="1253252">
                  <a:moveTo>
                    <a:pt x="1095957" y="0"/>
                  </a:moveTo>
                  <a:lnTo>
                    <a:pt x="1095957" y="1253252"/>
                  </a:lnTo>
                  <a:lnTo>
                    <a:pt x="0" y="1253252"/>
                  </a:lnTo>
                  <a:lnTo>
                    <a:pt x="2876" y="1250470"/>
                  </a:lnTo>
                  <a:lnTo>
                    <a:pt x="12723" y="1241092"/>
                  </a:lnTo>
                  <a:lnTo>
                    <a:pt x="41507" y="1206703"/>
                  </a:lnTo>
                  <a:lnTo>
                    <a:pt x="71806" y="1175441"/>
                  </a:lnTo>
                  <a:lnTo>
                    <a:pt x="102105" y="1144179"/>
                  </a:lnTo>
                  <a:lnTo>
                    <a:pt x="130889" y="1109790"/>
                  </a:lnTo>
                  <a:lnTo>
                    <a:pt x="158159" y="1076184"/>
                  </a:lnTo>
                  <a:lnTo>
                    <a:pt x="183155" y="1037887"/>
                  </a:lnTo>
                  <a:lnTo>
                    <a:pt x="203607" y="996465"/>
                  </a:lnTo>
                  <a:lnTo>
                    <a:pt x="214969" y="962077"/>
                  </a:lnTo>
                  <a:lnTo>
                    <a:pt x="218757" y="928470"/>
                  </a:lnTo>
                  <a:lnTo>
                    <a:pt x="218757" y="892518"/>
                  </a:lnTo>
                  <a:lnTo>
                    <a:pt x="217999" y="854222"/>
                  </a:lnTo>
                  <a:lnTo>
                    <a:pt x="216484" y="815926"/>
                  </a:lnTo>
                  <a:lnTo>
                    <a:pt x="217999" y="774503"/>
                  </a:lnTo>
                  <a:lnTo>
                    <a:pt x="221787" y="730736"/>
                  </a:lnTo>
                  <a:lnTo>
                    <a:pt x="264205" y="550197"/>
                  </a:lnTo>
                  <a:lnTo>
                    <a:pt x="290717" y="484547"/>
                  </a:lnTo>
                  <a:lnTo>
                    <a:pt x="322531" y="423585"/>
                  </a:lnTo>
                  <a:lnTo>
                    <a:pt x="359647" y="366532"/>
                  </a:lnTo>
                  <a:lnTo>
                    <a:pt x="402066" y="312605"/>
                  </a:lnTo>
                  <a:lnTo>
                    <a:pt x="449030" y="263367"/>
                  </a:lnTo>
                  <a:lnTo>
                    <a:pt x="499781" y="218036"/>
                  </a:lnTo>
                  <a:lnTo>
                    <a:pt x="555076" y="176614"/>
                  </a:lnTo>
                  <a:lnTo>
                    <a:pt x="612645" y="139881"/>
                  </a:lnTo>
                  <a:lnTo>
                    <a:pt x="674758" y="107056"/>
                  </a:lnTo>
                  <a:lnTo>
                    <a:pt x="738386" y="79701"/>
                  </a:lnTo>
                  <a:lnTo>
                    <a:pt x="802771" y="55473"/>
                  </a:lnTo>
                  <a:lnTo>
                    <a:pt x="1019410" y="6235"/>
                  </a:lnTo>
                  <a:close/>
                </a:path>
              </a:pathLst>
            </a:custGeom>
            <a:solidFill>
              <a:srgbClr val="254652"/>
            </a:solid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ko-KR" altLang="en-US" sz="2026">
                <a:solidFill>
                  <a:prstClr val="black"/>
                </a:solidFill>
                <a:latin typeface="Arial"/>
                <a:cs typeface="+mn-cs"/>
              </a:endParaRPr>
            </a:p>
          </p:txBody>
        </p:sp>
        <p:sp>
          <p:nvSpPr>
            <p:cNvPr id="5" name="Freeform 18">
              <a:extLst>
                <a:ext uri="{FF2B5EF4-FFF2-40B4-BE49-F238E27FC236}">
                  <a16:creationId xmlns:a16="http://schemas.microsoft.com/office/drawing/2014/main" id="{4CEBA6D0-E2E5-DE33-4B57-FC9F48050EC4}"/>
                </a:ext>
              </a:extLst>
            </p:cNvPr>
            <p:cNvSpPr>
              <a:spLocks/>
            </p:cNvSpPr>
            <p:nvPr/>
          </p:nvSpPr>
          <p:spPr bwMode="auto">
            <a:xfrm>
              <a:off x="1964972" y="2952580"/>
              <a:ext cx="1209309" cy="1494947"/>
            </a:xfrm>
            <a:custGeom>
              <a:avLst/>
              <a:gdLst/>
              <a:ahLst/>
              <a:cxnLst/>
              <a:rect l="l" t="t" r="r" b="b"/>
              <a:pathLst>
                <a:path w="1038389" h="1283657">
                  <a:moveTo>
                    <a:pt x="0" y="0"/>
                  </a:moveTo>
                  <a:lnTo>
                    <a:pt x="1038389" y="0"/>
                  </a:lnTo>
                  <a:lnTo>
                    <a:pt x="1037701" y="1908"/>
                  </a:lnTo>
                  <a:lnTo>
                    <a:pt x="1011189" y="58961"/>
                  </a:lnTo>
                  <a:lnTo>
                    <a:pt x="979375" y="111325"/>
                  </a:lnTo>
                  <a:lnTo>
                    <a:pt x="946804" y="162126"/>
                  </a:lnTo>
                  <a:lnTo>
                    <a:pt x="910445" y="212146"/>
                  </a:lnTo>
                  <a:lnTo>
                    <a:pt x="874844" y="259039"/>
                  </a:lnTo>
                  <a:lnTo>
                    <a:pt x="839242" y="307495"/>
                  </a:lnTo>
                  <a:lnTo>
                    <a:pt x="804398" y="355952"/>
                  </a:lnTo>
                  <a:lnTo>
                    <a:pt x="780917" y="395030"/>
                  </a:lnTo>
                  <a:lnTo>
                    <a:pt x="761980" y="439578"/>
                  </a:lnTo>
                  <a:lnTo>
                    <a:pt x="746830" y="486471"/>
                  </a:lnTo>
                  <a:lnTo>
                    <a:pt x="734710" y="537273"/>
                  </a:lnTo>
                  <a:lnTo>
                    <a:pt x="733196" y="561501"/>
                  </a:lnTo>
                  <a:lnTo>
                    <a:pt x="734710" y="590418"/>
                  </a:lnTo>
                  <a:lnTo>
                    <a:pt x="738498" y="625588"/>
                  </a:lnTo>
                  <a:lnTo>
                    <a:pt x="743800" y="662321"/>
                  </a:lnTo>
                  <a:lnTo>
                    <a:pt x="752132" y="702181"/>
                  </a:lnTo>
                  <a:lnTo>
                    <a:pt x="761980" y="742040"/>
                  </a:lnTo>
                  <a:lnTo>
                    <a:pt x="771827" y="780336"/>
                  </a:lnTo>
                  <a:lnTo>
                    <a:pt x="782432" y="817069"/>
                  </a:lnTo>
                  <a:lnTo>
                    <a:pt x="792279" y="849894"/>
                  </a:lnTo>
                  <a:lnTo>
                    <a:pt x="802126" y="878812"/>
                  </a:lnTo>
                  <a:lnTo>
                    <a:pt x="810458" y="899914"/>
                  </a:lnTo>
                  <a:lnTo>
                    <a:pt x="822578" y="931176"/>
                  </a:lnTo>
                  <a:lnTo>
                    <a:pt x="833940" y="969472"/>
                  </a:lnTo>
                  <a:lnTo>
                    <a:pt x="846060" y="1012458"/>
                  </a:lnTo>
                  <a:lnTo>
                    <a:pt x="858179" y="1056225"/>
                  </a:lnTo>
                  <a:lnTo>
                    <a:pt x="871814" y="1096084"/>
                  </a:lnTo>
                  <a:lnTo>
                    <a:pt x="886206" y="1131254"/>
                  </a:lnTo>
                  <a:lnTo>
                    <a:pt x="756677" y="1174240"/>
                  </a:lnTo>
                  <a:lnTo>
                    <a:pt x="630936" y="1210973"/>
                  </a:lnTo>
                  <a:lnTo>
                    <a:pt x="511255" y="1240672"/>
                  </a:lnTo>
                  <a:lnTo>
                    <a:pt x="394603" y="1262555"/>
                  </a:lnTo>
                  <a:lnTo>
                    <a:pt x="280982" y="1278186"/>
                  </a:lnTo>
                  <a:lnTo>
                    <a:pt x="171148" y="1283657"/>
                  </a:lnTo>
                  <a:lnTo>
                    <a:pt x="63586" y="1282094"/>
                  </a:lnTo>
                  <a:lnTo>
                    <a:pt x="0" y="1275914"/>
                  </a:lnTo>
                  <a:close/>
                </a:path>
              </a:pathLst>
            </a:custGeom>
            <a:solidFill>
              <a:srgbClr val="CCDEE6"/>
            </a:solid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ko-KR" altLang="en-US" sz="2026">
                <a:solidFill>
                  <a:prstClr val="black"/>
                </a:solidFill>
                <a:latin typeface="Arial"/>
                <a:cs typeface="+mn-cs"/>
              </a:endParaRPr>
            </a:p>
          </p:txBody>
        </p:sp>
        <p:sp>
          <p:nvSpPr>
            <p:cNvPr id="6" name="Freeform 18">
              <a:extLst>
                <a:ext uri="{FF2B5EF4-FFF2-40B4-BE49-F238E27FC236}">
                  <a16:creationId xmlns:a16="http://schemas.microsoft.com/office/drawing/2014/main" id="{818047E5-0FC8-6B74-08FC-39B6D1CAA7F8}"/>
                </a:ext>
              </a:extLst>
            </p:cNvPr>
            <p:cNvSpPr>
              <a:spLocks/>
            </p:cNvSpPr>
            <p:nvPr/>
          </p:nvSpPr>
          <p:spPr bwMode="auto">
            <a:xfrm>
              <a:off x="643921" y="2952694"/>
              <a:ext cx="1325933" cy="1485930"/>
            </a:xfrm>
            <a:custGeom>
              <a:avLst/>
              <a:gdLst/>
              <a:ahLst/>
              <a:cxnLst/>
              <a:rect l="l" t="t" r="r" b="b"/>
              <a:pathLst>
                <a:path w="1138530" h="1275914">
                  <a:moveTo>
                    <a:pt x="42573" y="0"/>
                  </a:moveTo>
                  <a:lnTo>
                    <a:pt x="1138530" y="0"/>
                  </a:lnTo>
                  <a:lnTo>
                    <a:pt x="1138530" y="1275914"/>
                  </a:lnTo>
                  <a:lnTo>
                    <a:pt x="1097584" y="1271934"/>
                  </a:lnTo>
                  <a:lnTo>
                    <a:pt x="994567" y="1253958"/>
                  </a:lnTo>
                  <a:lnTo>
                    <a:pt x="990022" y="1228167"/>
                  </a:lnTo>
                  <a:lnTo>
                    <a:pt x="984720" y="1198468"/>
                  </a:lnTo>
                  <a:lnTo>
                    <a:pt x="977903" y="1162516"/>
                  </a:lnTo>
                  <a:lnTo>
                    <a:pt x="972600" y="1124220"/>
                  </a:lnTo>
                  <a:lnTo>
                    <a:pt x="965026" y="1082798"/>
                  </a:lnTo>
                  <a:lnTo>
                    <a:pt x="957451" y="1040594"/>
                  </a:lnTo>
                  <a:lnTo>
                    <a:pt x="949118" y="999171"/>
                  </a:lnTo>
                  <a:lnTo>
                    <a:pt x="939271" y="959312"/>
                  </a:lnTo>
                  <a:lnTo>
                    <a:pt x="929424" y="921016"/>
                  </a:lnTo>
                  <a:lnTo>
                    <a:pt x="917304" y="887409"/>
                  </a:lnTo>
                  <a:lnTo>
                    <a:pt x="904427" y="858491"/>
                  </a:lnTo>
                  <a:lnTo>
                    <a:pt x="890793" y="835826"/>
                  </a:lnTo>
                  <a:lnTo>
                    <a:pt x="875643" y="821758"/>
                  </a:lnTo>
                  <a:lnTo>
                    <a:pt x="858979" y="814724"/>
                  </a:lnTo>
                  <a:lnTo>
                    <a:pt x="840042" y="811598"/>
                  </a:lnTo>
                  <a:lnTo>
                    <a:pt x="818075" y="813161"/>
                  </a:lnTo>
                  <a:lnTo>
                    <a:pt x="796108" y="816288"/>
                  </a:lnTo>
                  <a:lnTo>
                    <a:pt x="775656" y="821758"/>
                  </a:lnTo>
                  <a:lnTo>
                    <a:pt x="755962" y="827229"/>
                  </a:lnTo>
                  <a:lnTo>
                    <a:pt x="737782" y="832700"/>
                  </a:lnTo>
                  <a:lnTo>
                    <a:pt x="724148" y="837390"/>
                  </a:lnTo>
                  <a:lnTo>
                    <a:pt x="691576" y="848331"/>
                  </a:lnTo>
                  <a:lnTo>
                    <a:pt x="654460" y="858491"/>
                  </a:lnTo>
                  <a:lnTo>
                    <a:pt x="612799" y="867089"/>
                  </a:lnTo>
                  <a:lnTo>
                    <a:pt x="568865" y="872559"/>
                  </a:lnTo>
                  <a:lnTo>
                    <a:pt x="524932" y="877249"/>
                  </a:lnTo>
                  <a:lnTo>
                    <a:pt x="480240" y="878812"/>
                  </a:lnTo>
                  <a:lnTo>
                    <a:pt x="437822" y="875686"/>
                  </a:lnTo>
                  <a:lnTo>
                    <a:pt x="397675" y="868652"/>
                  </a:lnTo>
                  <a:lnTo>
                    <a:pt x="375709" y="863181"/>
                  </a:lnTo>
                  <a:lnTo>
                    <a:pt x="353742" y="853021"/>
                  </a:lnTo>
                  <a:lnTo>
                    <a:pt x="331775" y="841297"/>
                  </a:lnTo>
                  <a:lnTo>
                    <a:pt x="312838" y="827229"/>
                  </a:lnTo>
                  <a:lnTo>
                    <a:pt x="293144" y="810035"/>
                  </a:lnTo>
                  <a:lnTo>
                    <a:pt x="277994" y="792059"/>
                  </a:lnTo>
                  <a:lnTo>
                    <a:pt x="267390" y="769394"/>
                  </a:lnTo>
                  <a:lnTo>
                    <a:pt x="259057" y="743603"/>
                  </a:lnTo>
                  <a:lnTo>
                    <a:pt x="256027" y="715467"/>
                  </a:lnTo>
                  <a:lnTo>
                    <a:pt x="259057" y="684205"/>
                  </a:lnTo>
                  <a:lnTo>
                    <a:pt x="262845" y="662321"/>
                  </a:lnTo>
                  <a:lnTo>
                    <a:pt x="268147" y="638093"/>
                  </a:lnTo>
                  <a:lnTo>
                    <a:pt x="274207" y="613083"/>
                  </a:lnTo>
                  <a:lnTo>
                    <a:pt x="276479" y="588855"/>
                  </a:lnTo>
                  <a:lnTo>
                    <a:pt x="276479" y="563064"/>
                  </a:lnTo>
                  <a:lnTo>
                    <a:pt x="269662" y="540399"/>
                  </a:lnTo>
                  <a:lnTo>
                    <a:pt x="262845" y="527894"/>
                  </a:lnTo>
                  <a:lnTo>
                    <a:pt x="250725" y="516171"/>
                  </a:lnTo>
                  <a:lnTo>
                    <a:pt x="237848" y="507573"/>
                  </a:lnTo>
                  <a:lnTo>
                    <a:pt x="224213" y="500539"/>
                  </a:lnTo>
                  <a:lnTo>
                    <a:pt x="210579" y="490379"/>
                  </a:lnTo>
                  <a:lnTo>
                    <a:pt x="199974" y="479437"/>
                  </a:lnTo>
                  <a:lnTo>
                    <a:pt x="191642" y="465369"/>
                  </a:lnTo>
                  <a:lnTo>
                    <a:pt x="188612" y="449738"/>
                  </a:lnTo>
                  <a:lnTo>
                    <a:pt x="190127" y="434107"/>
                  </a:lnTo>
                  <a:lnTo>
                    <a:pt x="195429" y="419258"/>
                  </a:lnTo>
                  <a:lnTo>
                    <a:pt x="202247" y="406753"/>
                  </a:lnTo>
                  <a:lnTo>
                    <a:pt x="206791" y="394248"/>
                  </a:lnTo>
                  <a:lnTo>
                    <a:pt x="184825" y="378617"/>
                  </a:lnTo>
                  <a:lnTo>
                    <a:pt x="169675" y="362986"/>
                  </a:lnTo>
                  <a:lnTo>
                    <a:pt x="161343" y="347355"/>
                  </a:lnTo>
                  <a:lnTo>
                    <a:pt x="159828" y="330161"/>
                  </a:lnTo>
                  <a:lnTo>
                    <a:pt x="162100" y="314529"/>
                  </a:lnTo>
                  <a:lnTo>
                    <a:pt x="168160" y="297335"/>
                  </a:lnTo>
                  <a:lnTo>
                    <a:pt x="176492" y="280141"/>
                  </a:lnTo>
                  <a:lnTo>
                    <a:pt x="185582" y="262947"/>
                  </a:lnTo>
                  <a:lnTo>
                    <a:pt x="193914" y="244971"/>
                  </a:lnTo>
                  <a:lnTo>
                    <a:pt x="202247" y="227777"/>
                  </a:lnTo>
                  <a:lnTo>
                    <a:pt x="206791" y="209020"/>
                  </a:lnTo>
                  <a:lnTo>
                    <a:pt x="191642" y="194952"/>
                  </a:lnTo>
                  <a:lnTo>
                    <a:pt x="170433" y="184010"/>
                  </a:lnTo>
                  <a:lnTo>
                    <a:pt x="146951" y="173850"/>
                  </a:lnTo>
                  <a:lnTo>
                    <a:pt x="122711" y="165252"/>
                  </a:lnTo>
                  <a:lnTo>
                    <a:pt x="97715" y="156655"/>
                  </a:lnTo>
                  <a:lnTo>
                    <a:pt x="72718" y="148058"/>
                  </a:lnTo>
                  <a:lnTo>
                    <a:pt x="49236" y="137898"/>
                  </a:lnTo>
                  <a:lnTo>
                    <a:pt x="30299" y="126956"/>
                  </a:lnTo>
                  <a:lnTo>
                    <a:pt x="13635" y="111325"/>
                  </a:lnTo>
                  <a:lnTo>
                    <a:pt x="3788" y="92568"/>
                  </a:lnTo>
                  <a:lnTo>
                    <a:pt x="0" y="73029"/>
                  </a:lnTo>
                  <a:lnTo>
                    <a:pt x="3030" y="54272"/>
                  </a:lnTo>
                  <a:lnTo>
                    <a:pt x="9847" y="37078"/>
                  </a:lnTo>
                  <a:lnTo>
                    <a:pt x="20452" y="23010"/>
                  </a:lnTo>
                  <a:lnTo>
                    <a:pt x="33329" y="8942"/>
                  </a:lnTo>
                  <a:close/>
                </a:path>
              </a:pathLst>
            </a:custGeom>
            <a:solidFill>
              <a:srgbClr val="99BDCD"/>
            </a:solid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ko-KR" altLang="en-US" sz="2026">
                <a:solidFill>
                  <a:prstClr val="black"/>
                </a:solidFill>
                <a:latin typeface="Arial"/>
                <a:cs typeface="+mn-cs"/>
              </a:endParaRPr>
            </a:p>
          </p:txBody>
        </p:sp>
        <p:sp>
          <p:nvSpPr>
            <p:cNvPr id="7" name="Freeform 18">
              <a:extLst>
                <a:ext uri="{FF2B5EF4-FFF2-40B4-BE49-F238E27FC236}">
                  <a16:creationId xmlns:a16="http://schemas.microsoft.com/office/drawing/2014/main" id="{A6C3AE58-A489-A671-9437-DD4FF96B4B80}"/>
                </a:ext>
              </a:extLst>
            </p:cNvPr>
            <p:cNvSpPr>
              <a:spLocks/>
            </p:cNvSpPr>
            <p:nvPr/>
          </p:nvSpPr>
          <p:spPr bwMode="auto">
            <a:xfrm>
              <a:off x="1964975" y="1493918"/>
              <a:ext cx="1269375" cy="1460469"/>
            </a:xfrm>
            <a:custGeom>
              <a:avLst/>
              <a:gdLst/>
              <a:ahLst/>
              <a:cxnLst/>
              <a:rect l="l" t="t" r="r" b="b"/>
              <a:pathLst>
                <a:path w="1089967" h="1254051">
                  <a:moveTo>
                    <a:pt x="9805" y="0"/>
                  </a:moveTo>
                  <a:lnTo>
                    <a:pt x="106762" y="782"/>
                  </a:lnTo>
                  <a:lnTo>
                    <a:pt x="197659" y="7816"/>
                  </a:lnTo>
                  <a:lnTo>
                    <a:pt x="284012" y="19539"/>
                  </a:lnTo>
                  <a:lnTo>
                    <a:pt x="366576" y="36733"/>
                  </a:lnTo>
                  <a:lnTo>
                    <a:pt x="445354" y="57835"/>
                  </a:lnTo>
                  <a:lnTo>
                    <a:pt x="518072" y="85190"/>
                  </a:lnTo>
                  <a:lnTo>
                    <a:pt x="588517" y="114889"/>
                  </a:lnTo>
                  <a:lnTo>
                    <a:pt x="652903" y="150059"/>
                  </a:lnTo>
                  <a:lnTo>
                    <a:pt x="713501" y="189918"/>
                  </a:lnTo>
                  <a:lnTo>
                    <a:pt x="771827" y="234467"/>
                  </a:lnTo>
                  <a:lnTo>
                    <a:pt x="824093" y="282141"/>
                  </a:lnTo>
                  <a:lnTo>
                    <a:pt x="871814" y="335287"/>
                  </a:lnTo>
                  <a:lnTo>
                    <a:pt x="916505" y="390777"/>
                  </a:lnTo>
                  <a:lnTo>
                    <a:pt x="955894" y="450176"/>
                  </a:lnTo>
                  <a:lnTo>
                    <a:pt x="992252" y="512700"/>
                  </a:lnTo>
                  <a:lnTo>
                    <a:pt x="1016492" y="565064"/>
                  </a:lnTo>
                  <a:lnTo>
                    <a:pt x="1037701" y="623681"/>
                  </a:lnTo>
                  <a:lnTo>
                    <a:pt x="1056638" y="687768"/>
                  </a:lnTo>
                  <a:lnTo>
                    <a:pt x="1071788" y="757327"/>
                  </a:lnTo>
                  <a:lnTo>
                    <a:pt x="1083150" y="828448"/>
                  </a:lnTo>
                  <a:lnTo>
                    <a:pt x="1088452" y="901914"/>
                  </a:lnTo>
                  <a:lnTo>
                    <a:pt x="1089967" y="976944"/>
                  </a:lnTo>
                  <a:lnTo>
                    <a:pt x="1085422" y="1051191"/>
                  </a:lnTo>
                  <a:lnTo>
                    <a:pt x="1076332" y="1123876"/>
                  </a:lnTo>
                  <a:lnTo>
                    <a:pt x="1059668" y="1194997"/>
                  </a:lnTo>
                  <a:lnTo>
                    <a:pt x="1038388" y="1254051"/>
                  </a:lnTo>
                  <a:lnTo>
                    <a:pt x="0" y="1254051"/>
                  </a:lnTo>
                  <a:lnTo>
                    <a:pt x="0" y="799"/>
                  </a:lnTo>
                  <a:close/>
                </a:path>
              </a:pathLst>
            </a:custGeom>
            <a:solidFill>
              <a:srgbClr val="0C5472"/>
            </a:solid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ko-KR" altLang="en-US" sz="2026">
                <a:solidFill>
                  <a:prstClr val="black"/>
                </a:solidFill>
                <a:latin typeface="Arial"/>
                <a:cs typeface="+mn-cs"/>
              </a:endParaRPr>
            </a:p>
          </p:txBody>
        </p:sp>
      </p:grpSp>
      <p:sp>
        <p:nvSpPr>
          <p:cNvPr id="8" name="TextBox 6">
            <a:extLst>
              <a:ext uri="{FF2B5EF4-FFF2-40B4-BE49-F238E27FC236}">
                <a16:creationId xmlns:a16="http://schemas.microsoft.com/office/drawing/2014/main" id="{9DDBEFBC-2BF6-3CEE-BE23-6CFEF0C75C74}"/>
              </a:ext>
            </a:extLst>
          </p:cNvPr>
          <p:cNvSpPr txBox="1"/>
          <p:nvPr/>
        </p:nvSpPr>
        <p:spPr>
          <a:xfrm>
            <a:off x="580053" y="2416312"/>
            <a:ext cx="3440854" cy="1358513"/>
          </a:xfrm>
          <a:prstGeom prst="rect">
            <a:avLst/>
          </a:prstGeom>
          <a:noFill/>
        </p:spPr>
        <p:txBody>
          <a:bodyPr wrap="square" rtlCol="0">
            <a:spAutoFit/>
          </a:bodyPr>
          <a:lstStyle/>
          <a:p>
            <a:pPr marL="171450" lvl="0" indent="-171450">
              <a:lnSpc>
                <a:spcPts val="1600"/>
              </a:lnSpc>
              <a:spcAft>
                <a:spcPts val="533"/>
              </a:spcAft>
              <a:buFont typeface="Arial" panose="020B0604020202020204" pitchFamily="34" charset="0"/>
              <a:buChar char="•"/>
              <a:defRPr/>
            </a:pPr>
            <a:r>
              <a:rPr lang="en-GB" sz="1200">
                <a:solidFill>
                  <a:srgbClr val="000000"/>
                </a:solidFill>
                <a:latin typeface="Arial"/>
                <a:ea typeface="Calibri" panose="020F0502020204030204" pitchFamily="34" charset="0"/>
                <a:cs typeface="Arial"/>
              </a:rPr>
              <a:t>Continuous learning and competence development</a:t>
            </a:r>
          </a:p>
          <a:p>
            <a:pPr marL="171450" lvl="0" indent="-171450">
              <a:lnSpc>
                <a:spcPts val="1600"/>
              </a:lnSpc>
              <a:spcAft>
                <a:spcPts val="533"/>
              </a:spcAft>
              <a:buFont typeface="Arial" panose="020B0604020202020204" pitchFamily="34" charset="0"/>
              <a:buChar char="•"/>
              <a:defRPr/>
            </a:pPr>
            <a:r>
              <a:rPr lang="en-GB" sz="1200">
                <a:solidFill>
                  <a:srgbClr val="000000"/>
                </a:solidFill>
                <a:latin typeface="Arial"/>
                <a:ea typeface="Calibri" panose="020F0502020204030204" pitchFamily="34" charset="0"/>
                <a:cs typeface="Arial"/>
              </a:rPr>
              <a:t>Evaluation and experience-sharing</a:t>
            </a:r>
          </a:p>
          <a:p>
            <a:pPr marL="171450" lvl="0" indent="-171450">
              <a:lnSpc>
                <a:spcPts val="1600"/>
              </a:lnSpc>
              <a:spcAft>
                <a:spcPts val="533"/>
              </a:spcAft>
              <a:buFont typeface="Arial" panose="020B0604020202020204" pitchFamily="34" charset="0"/>
              <a:buChar char="•"/>
              <a:defRPr/>
            </a:pPr>
            <a:r>
              <a:rPr lang="en-GB" sz="1200">
                <a:solidFill>
                  <a:srgbClr val="000000"/>
                </a:solidFill>
                <a:latin typeface="Arial"/>
                <a:ea typeface="Calibri" panose="020F0502020204030204" pitchFamily="34" charset="0"/>
                <a:cs typeface="Arial"/>
              </a:rPr>
              <a:t>Flexible and innovative service development</a:t>
            </a:r>
          </a:p>
          <a:p>
            <a:pPr marL="171450" lvl="0" indent="-171450">
              <a:lnSpc>
                <a:spcPts val="1600"/>
              </a:lnSpc>
              <a:spcAft>
                <a:spcPts val="533"/>
              </a:spcAft>
              <a:buFont typeface="Arial" panose="020B0604020202020204" pitchFamily="34" charset="0"/>
              <a:buChar char="•"/>
              <a:defRPr/>
            </a:pPr>
            <a:endParaRPr lang="nb-NO" sz="1200">
              <a:solidFill>
                <a:srgbClr val="000000"/>
              </a:solidFill>
              <a:latin typeface="Arial"/>
              <a:ea typeface="Calibri" panose="020F0502020204030204" pitchFamily="34" charset="0"/>
              <a:cs typeface="Arial"/>
            </a:endParaRPr>
          </a:p>
          <a:p>
            <a:pPr marL="171450" lvl="0" indent="-171450">
              <a:lnSpc>
                <a:spcPts val="1600"/>
              </a:lnSpc>
              <a:spcAft>
                <a:spcPts val="533"/>
              </a:spcAft>
              <a:buFont typeface="Arial" panose="020B0604020202020204" pitchFamily="34" charset="0"/>
              <a:buChar char="•"/>
              <a:defRPr/>
            </a:pPr>
            <a:endParaRPr lang="nb-NO" sz="1200">
              <a:solidFill>
                <a:srgbClr val="000000"/>
              </a:solidFill>
              <a:latin typeface="Arial"/>
              <a:ea typeface="Calibri" panose="020F0502020204030204" pitchFamily="34" charset="0"/>
              <a:cs typeface="Arial"/>
            </a:endParaRPr>
          </a:p>
        </p:txBody>
      </p:sp>
      <p:sp>
        <p:nvSpPr>
          <p:cNvPr id="9" name="TextBox 10">
            <a:extLst>
              <a:ext uri="{FF2B5EF4-FFF2-40B4-BE49-F238E27FC236}">
                <a16:creationId xmlns:a16="http://schemas.microsoft.com/office/drawing/2014/main" id="{40C6DC6B-6EC1-73A0-7116-6A9CA4EDC599}"/>
              </a:ext>
            </a:extLst>
          </p:cNvPr>
          <p:cNvSpPr txBox="1"/>
          <p:nvPr/>
        </p:nvSpPr>
        <p:spPr>
          <a:xfrm>
            <a:off x="580053" y="4521777"/>
            <a:ext cx="3521944" cy="1265539"/>
          </a:xfrm>
          <a:prstGeom prst="rect">
            <a:avLst/>
          </a:prstGeom>
          <a:noFill/>
        </p:spPr>
        <p:txBody>
          <a:bodyPr wrap="square" rtlCol="0">
            <a:spAutoFit/>
          </a:bodyPr>
          <a:lstStyle/>
          <a:p>
            <a:pPr marL="228594" lvl="0" indent="-228594">
              <a:lnSpc>
                <a:spcPts val="1733"/>
              </a:lnSpc>
              <a:spcAft>
                <a:spcPts val="800"/>
              </a:spcAft>
              <a:buFont typeface="Arial"/>
              <a:buChar char="•"/>
              <a:defRPr/>
            </a:pPr>
            <a:r>
              <a:rPr lang="en-GB" sz="1200">
                <a:solidFill>
                  <a:srgbClr val="000000"/>
                </a:solidFill>
                <a:latin typeface="Arial"/>
                <a:cs typeface="Arial"/>
              </a:rPr>
              <a:t>Knowledge of partners,</a:t>
            </a:r>
            <a:br>
              <a:rPr lang="en-GB" sz="1200">
                <a:solidFill>
                  <a:srgbClr val="000000"/>
                </a:solidFill>
                <a:latin typeface="Arial"/>
                <a:cs typeface="Arial"/>
              </a:rPr>
            </a:br>
            <a:r>
              <a:rPr lang="en-GB" sz="1200">
                <a:solidFill>
                  <a:srgbClr val="000000"/>
                </a:solidFill>
                <a:latin typeface="Arial"/>
                <a:cs typeface="Arial"/>
              </a:rPr>
              <a:t>services they may offer users, and</a:t>
            </a:r>
            <a:br>
              <a:rPr lang="en-GB" sz="1200">
                <a:solidFill>
                  <a:srgbClr val="000000"/>
                </a:solidFill>
                <a:latin typeface="Arial"/>
                <a:cs typeface="Arial"/>
              </a:rPr>
            </a:br>
            <a:r>
              <a:rPr lang="en-GB" sz="1200">
                <a:solidFill>
                  <a:srgbClr val="000000"/>
                </a:solidFill>
                <a:latin typeface="Arial"/>
                <a:cs typeface="Arial"/>
              </a:rPr>
              <a:t>the effects of these</a:t>
            </a:r>
          </a:p>
          <a:p>
            <a:pPr marL="228594" lvl="0" indent="-228594">
              <a:lnSpc>
                <a:spcPts val="1733"/>
              </a:lnSpc>
              <a:spcAft>
                <a:spcPts val="800"/>
              </a:spcAft>
              <a:buFont typeface="Arial"/>
              <a:buChar char="•"/>
              <a:defRPr/>
            </a:pPr>
            <a:r>
              <a:rPr lang="en-GB" sz="1200">
                <a:solidFill>
                  <a:srgbClr val="000000"/>
                </a:solidFill>
                <a:latin typeface="Arial"/>
                <a:cs typeface="Arial"/>
              </a:rPr>
              <a:t>Competence in interdisciplinary and cross-sectoral collaboration and joint development initiatives</a:t>
            </a:r>
          </a:p>
        </p:txBody>
      </p:sp>
      <p:sp>
        <p:nvSpPr>
          <p:cNvPr id="10" name="TextBox 12">
            <a:extLst>
              <a:ext uri="{FF2B5EF4-FFF2-40B4-BE49-F238E27FC236}">
                <a16:creationId xmlns:a16="http://schemas.microsoft.com/office/drawing/2014/main" id="{12865911-99D6-BCF5-F70E-0E54E01A64B6}"/>
              </a:ext>
            </a:extLst>
          </p:cNvPr>
          <p:cNvSpPr txBox="1"/>
          <p:nvPr/>
        </p:nvSpPr>
        <p:spPr>
          <a:xfrm>
            <a:off x="7937753" y="2338910"/>
            <a:ext cx="3856849" cy="1073179"/>
          </a:xfrm>
          <a:prstGeom prst="rect">
            <a:avLst/>
          </a:prstGeom>
          <a:noFill/>
        </p:spPr>
        <p:txBody>
          <a:bodyPr wrap="square" rtlCol="0">
            <a:spAutoFit/>
          </a:bodyPr>
          <a:lstStyle/>
          <a:p>
            <a:pPr marL="171450" lvl="0" indent="-171450">
              <a:lnSpc>
                <a:spcPts val="1733"/>
              </a:lnSpc>
              <a:spcAft>
                <a:spcPts val="533"/>
              </a:spcAft>
              <a:buFont typeface="Arial" panose="020B0604020202020204" pitchFamily="34" charset="0"/>
              <a:buChar char="•"/>
              <a:defRPr/>
            </a:pPr>
            <a:r>
              <a:rPr lang="en-GB" sz="1200">
                <a:solidFill>
                  <a:srgbClr val="000000"/>
                </a:solidFill>
                <a:latin typeface="Arial"/>
                <a:ea typeface="Calibri" panose="020F0502020204030204" pitchFamily="34" charset="0"/>
                <a:cs typeface="Arial"/>
              </a:rPr>
              <a:t>Knowledge of user needs</a:t>
            </a:r>
          </a:p>
          <a:p>
            <a:pPr marL="171450" lvl="0" indent="-171450">
              <a:lnSpc>
                <a:spcPts val="1733"/>
              </a:lnSpc>
              <a:spcAft>
                <a:spcPts val="533"/>
              </a:spcAft>
              <a:buFont typeface="Arial" panose="020B0604020202020204" pitchFamily="34" charset="0"/>
              <a:buChar char="•"/>
              <a:defRPr/>
            </a:pPr>
            <a:r>
              <a:rPr lang="en-GB" sz="1200">
                <a:solidFill>
                  <a:srgbClr val="000000"/>
                </a:solidFill>
                <a:latin typeface="Arial"/>
                <a:ea typeface="Calibri" panose="020F0502020204030204" pitchFamily="34" charset="0"/>
                <a:cs typeface="Arial"/>
              </a:rPr>
              <a:t>Knowledge and overview of colleague competencies</a:t>
            </a:r>
          </a:p>
          <a:p>
            <a:pPr marL="171450" lvl="0" indent="-171450">
              <a:lnSpc>
                <a:spcPts val="1733"/>
              </a:lnSpc>
              <a:spcAft>
                <a:spcPts val="533"/>
              </a:spcAft>
              <a:buFont typeface="Arial" panose="020B0604020202020204" pitchFamily="34" charset="0"/>
              <a:buChar char="•"/>
              <a:defRPr/>
            </a:pPr>
            <a:r>
              <a:rPr lang="en-GB" sz="1200">
                <a:solidFill>
                  <a:srgbClr val="000000"/>
                </a:solidFill>
                <a:latin typeface="Arial"/>
                <a:ea typeface="Calibri" panose="020F0502020204030204" pitchFamily="34" charset="0"/>
                <a:cs typeface="Arial"/>
              </a:rPr>
              <a:t>Guidance and relational competence</a:t>
            </a:r>
          </a:p>
        </p:txBody>
      </p:sp>
      <p:sp>
        <p:nvSpPr>
          <p:cNvPr id="11" name="TextBox 12">
            <a:extLst>
              <a:ext uri="{FF2B5EF4-FFF2-40B4-BE49-F238E27FC236}">
                <a16:creationId xmlns:a16="http://schemas.microsoft.com/office/drawing/2014/main" id="{DE6264DB-4943-2AE7-49F4-91055265DB72}"/>
              </a:ext>
            </a:extLst>
          </p:cNvPr>
          <p:cNvSpPr txBox="1"/>
          <p:nvPr/>
        </p:nvSpPr>
        <p:spPr>
          <a:xfrm>
            <a:off x="7937753" y="4238556"/>
            <a:ext cx="4081527" cy="1791324"/>
          </a:xfrm>
          <a:prstGeom prst="rect">
            <a:avLst/>
          </a:prstGeom>
          <a:noFill/>
        </p:spPr>
        <p:txBody>
          <a:bodyPr wrap="square" rtlCol="0">
            <a:spAutoFit/>
          </a:bodyPr>
          <a:lstStyle/>
          <a:p>
            <a:pPr marL="171450" lvl="0" indent="-171450">
              <a:lnSpc>
                <a:spcPts val="1733"/>
              </a:lnSpc>
              <a:spcAft>
                <a:spcPts val="533"/>
              </a:spcAft>
              <a:buFont typeface="Arial" panose="020B0604020202020204" pitchFamily="34" charset="0"/>
              <a:buChar char="•"/>
              <a:defRPr/>
            </a:pPr>
            <a:r>
              <a:rPr lang="en-GB" sz="1200">
                <a:solidFill>
                  <a:srgbClr val="000000"/>
                </a:solidFill>
                <a:latin typeface="Arial"/>
                <a:ea typeface="Calibri" panose="020F0502020204030204" pitchFamily="34" charset="0"/>
                <a:cs typeface="Arial"/>
              </a:rPr>
              <a:t>Legal, technological and analytical competence</a:t>
            </a:r>
          </a:p>
          <a:p>
            <a:pPr marL="171450" lvl="0" indent="-171450">
              <a:lnSpc>
                <a:spcPts val="1733"/>
              </a:lnSpc>
              <a:spcAft>
                <a:spcPts val="533"/>
              </a:spcAft>
              <a:buFont typeface="Arial" panose="020B0604020202020204" pitchFamily="34" charset="0"/>
              <a:buChar char="•"/>
              <a:defRPr/>
            </a:pPr>
            <a:r>
              <a:rPr lang="en-GB" sz="1200">
                <a:solidFill>
                  <a:srgbClr val="000000"/>
                </a:solidFill>
                <a:latin typeface="Arial"/>
                <a:ea typeface="Calibri" panose="020F0502020204030204" pitchFamily="34" charset="0"/>
                <a:cs typeface="Arial"/>
              </a:rPr>
              <a:t>Competence with use of digital tools in interactions with users</a:t>
            </a:r>
          </a:p>
          <a:p>
            <a:pPr marL="171450" lvl="0" indent="-171450">
              <a:lnSpc>
                <a:spcPts val="1733"/>
              </a:lnSpc>
              <a:spcAft>
                <a:spcPts val="533"/>
              </a:spcAft>
              <a:buFont typeface="Arial" panose="020B0604020202020204" pitchFamily="34" charset="0"/>
              <a:buChar char="•"/>
              <a:defRPr/>
            </a:pPr>
            <a:r>
              <a:rPr lang="en-GB" sz="1200">
                <a:solidFill>
                  <a:srgbClr val="000000"/>
                </a:solidFill>
                <a:latin typeface="Arial"/>
                <a:ea typeface="Calibri" panose="020F0502020204030204" pitchFamily="34" charset="0"/>
                <a:cs typeface="Arial"/>
              </a:rPr>
              <a:t>Competence with responsible use of decision support based on artificial intelligence</a:t>
            </a:r>
          </a:p>
          <a:p>
            <a:pPr marL="171450" lvl="0" indent="-171450">
              <a:lnSpc>
                <a:spcPts val="1733"/>
              </a:lnSpc>
              <a:spcAft>
                <a:spcPts val="533"/>
              </a:spcAft>
              <a:buFont typeface="Arial" panose="020B0604020202020204" pitchFamily="34" charset="0"/>
              <a:buChar char="•"/>
              <a:defRPr/>
            </a:pPr>
            <a:r>
              <a:rPr lang="en-GB" sz="1200">
                <a:solidFill>
                  <a:srgbClr val="000000"/>
                </a:solidFill>
                <a:latin typeface="Arial"/>
                <a:ea typeface="Calibri" panose="020F0502020204030204" pitchFamily="34" charset="0"/>
                <a:cs typeface="Arial"/>
              </a:rPr>
              <a:t>Understanding of how digitalisation will affect the labour market</a:t>
            </a:r>
          </a:p>
        </p:txBody>
      </p:sp>
      <p:sp>
        <p:nvSpPr>
          <p:cNvPr id="12" name="TextBox 5">
            <a:extLst>
              <a:ext uri="{FF2B5EF4-FFF2-40B4-BE49-F238E27FC236}">
                <a16:creationId xmlns:a16="http://schemas.microsoft.com/office/drawing/2014/main" id="{B1D12F1F-D4C6-1649-87A3-479F1F691814}"/>
              </a:ext>
            </a:extLst>
          </p:cNvPr>
          <p:cNvSpPr txBox="1"/>
          <p:nvPr/>
        </p:nvSpPr>
        <p:spPr>
          <a:xfrm>
            <a:off x="3967630" y="2577760"/>
            <a:ext cx="171793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cap="none" normalizeH="0" baseline="0">
                <a:ln>
                  <a:noFill/>
                </a:ln>
                <a:solidFill>
                  <a:schemeClr val="bg1"/>
                </a:solidFill>
                <a:uLnTx/>
                <a:uFillTx/>
                <a:latin typeface="Arial" panose="020B0604020202020204" pitchFamily="34" charset="0"/>
                <a:cs typeface="Arial" panose="020B0604020202020204" pitchFamily="34" charset="0"/>
              </a:rPr>
              <a:t>High rate of restructuring</a:t>
            </a:r>
          </a:p>
        </p:txBody>
      </p:sp>
      <p:sp>
        <p:nvSpPr>
          <p:cNvPr id="13" name="TextBox 5">
            <a:extLst>
              <a:ext uri="{FF2B5EF4-FFF2-40B4-BE49-F238E27FC236}">
                <a16:creationId xmlns:a16="http://schemas.microsoft.com/office/drawing/2014/main" id="{D8912488-EE3A-B67A-ACED-EB846F3BC75B}"/>
              </a:ext>
            </a:extLst>
          </p:cNvPr>
          <p:cNvSpPr txBox="1"/>
          <p:nvPr/>
        </p:nvSpPr>
        <p:spPr>
          <a:xfrm>
            <a:off x="5367291" y="4426332"/>
            <a:ext cx="195544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cap="none" normalizeH="0" baseline="0">
                <a:ln>
                  <a:noFill/>
                </a:ln>
                <a:uLnTx/>
                <a:uFillTx/>
                <a:latin typeface="Arial" panose="020B0604020202020204" pitchFamily="34" charset="0"/>
                <a:cs typeface="Arial" panose="020B0604020202020204" pitchFamily="34" charset="0"/>
              </a:rPr>
              <a:t>Digi-</a:t>
            </a:r>
            <a:br>
              <a:rPr kumimoji="0" lang="en-GB" sz="2000" b="1" i="0" u="none" strike="noStrike" cap="none" normalizeH="0" baseline="0">
                <a:ln>
                  <a:noFill/>
                </a:ln>
                <a:uLnTx/>
                <a:uFillTx/>
                <a:latin typeface="Arial" panose="020B0604020202020204" pitchFamily="34" charset="0"/>
                <a:cs typeface="Arial" panose="020B0604020202020204" pitchFamily="34" charset="0"/>
              </a:rPr>
            </a:br>
            <a:r>
              <a:rPr kumimoji="0" lang="en-GB" sz="2000" b="1" i="0" u="none" strike="noStrike" cap="none" normalizeH="0" baseline="0">
                <a:ln>
                  <a:noFill/>
                </a:ln>
                <a:uLnTx/>
                <a:uFillTx/>
                <a:latin typeface="Arial" panose="020B0604020202020204" pitchFamily="34" charset="0"/>
                <a:cs typeface="Arial" panose="020B0604020202020204" pitchFamily="34" charset="0"/>
              </a:rPr>
              <a:t>talisation</a:t>
            </a:r>
          </a:p>
        </p:txBody>
      </p:sp>
      <p:sp>
        <p:nvSpPr>
          <p:cNvPr id="14" name="TextBox 5">
            <a:extLst>
              <a:ext uri="{FF2B5EF4-FFF2-40B4-BE49-F238E27FC236}">
                <a16:creationId xmlns:a16="http://schemas.microsoft.com/office/drawing/2014/main" id="{FEE02ECA-C166-434C-3817-BBD66B537EA9}"/>
              </a:ext>
            </a:extLst>
          </p:cNvPr>
          <p:cNvSpPr txBox="1"/>
          <p:nvPr/>
        </p:nvSpPr>
        <p:spPr>
          <a:xfrm>
            <a:off x="5810995" y="2577760"/>
            <a:ext cx="171793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cap="none" normalizeH="0" baseline="0">
                <a:ln>
                  <a:noFill/>
                </a:ln>
                <a:solidFill>
                  <a:schemeClr val="bg1"/>
                </a:solidFill>
                <a:uLnTx/>
                <a:uFillTx/>
                <a:latin typeface="Arial" panose="020B0604020202020204" pitchFamily="34" charset="0"/>
                <a:cs typeface="Arial" panose="020B0604020202020204" pitchFamily="34" charset="0"/>
              </a:rPr>
              <a:t>Changed</a:t>
            </a:r>
            <a:r>
              <a:rPr kumimoji="0" lang="en-GB" b="1" i="0" u="none" strike="noStrike" cap="none" normalizeH="0">
                <a:ln>
                  <a:noFill/>
                </a:ln>
                <a:solidFill>
                  <a:schemeClr val="bg1"/>
                </a:solidFill>
                <a:uLnTx/>
                <a:uFillTx/>
                <a:latin typeface="Arial" panose="020B0604020202020204" pitchFamily="34" charset="0"/>
                <a:cs typeface="Arial" panose="020B0604020202020204" pitchFamily="34" charset="0"/>
              </a:rPr>
              <a:t> user expectations</a:t>
            </a:r>
          </a:p>
        </p:txBody>
      </p:sp>
      <p:sp>
        <p:nvSpPr>
          <p:cNvPr id="15" name="TextBox 5">
            <a:extLst>
              <a:ext uri="{FF2B5EF4-FFF2-40B4-BE49-F238E27FC236}">
                <a16:creationId xmlns:a16="http://schemas.microsoft.com/office/drawing/2014/main" id="{CD92B991-B99F-93D1-F3C1-E4C54204FAE2}"/>
              </a:ext>
            </a:extLst>
          </p:cNvPr>
          <p:cNvSpPr txBox="1"/>
          <p:nvPr/>
        </p:nvSpPr>
        <p:spPr>
          <a:xfrm>
            <a:off x="3925960" y="4191430"/>
            <a:ext cx="177135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cap="none" normalizeH="0" baseline="0">
                <a:ln>
                  <a:noFill/>
                </a:ln>
                <a:uLnTx/>
                <a:uFillTx/>
                <a:latin typeface="Arial" panose="020B0604020202020204" pitchFamily="34" charset="0"/>
                <a:cs typeface="Arial" panose="020B0604020202020204" pitchFamily="34" charset="0"/>
              </a:rPr>
              <a:t>More cross-</a:t>
            </a:r>
            <a:br>
              <a:rPr kumimoji="0" lang="en-GB" b="1" i="0" u="none" strike="noStrike" cap="none" normalizeH="0" baseline="0">
                <a:ln>
                  <a:noFill/>
                </a:ln>
                <a:uLnTx/>
                <a:uFillTx/>
                <a:latin typeface="Arial" panose="020B0604020202020204" pitchFamily="34" charset="0"/>
                <a:cs typeface="Arial" panose="020B0604020202020204" pitchFamily="34" charset="0"/>
              </a:rPr>
            </a:br>
            <a:r>
              <a:rPr kumimoji="0" lang="en-GB" b="1" i="0" u="none" strike="noStrike" cap="none" normalizeH="0" baseline="0">
                <a:ln>
                  <a:noFill/>
                </a:ln>
                <a:uLnTx/>
                <a:uFillTx/>
                <a:latin typeface="Arial" panose="020B0604020202020204" pitchFamily="34" charset="0"/>
                <a:cs typeface="Arial" panose="020B0604020202020204" pitchFamily="34" charset="0"/>
              </a:rPr>
              <a:t>sectoral collaboration</a:t>
            </a:r>
          </a:p>
        </p:txBody>
      </p:sp>
    </p:spTree>
    <p:extLst>
      <p:ext uri="{BB962C8B-B14F-4D97-AF65-F5344CB8AC3E}">
        <p14:creationId xmlns:p14="http://schemas.microsoft.com/office/powerpoint/2010/main" val="26322674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66000CF-23BB-DB73-58DC-5271A270D8D7}"/>
              </a:ext>
            </a:extLst>
          </p:cNvPr>
          <p:cNvSpPr/>
          <p:nvPr/>
        </p:nvSpPr>
        <p:spPr>
          <a:xfrm>
            <a:off x="0" y="742950"/>
            <a:ext cx="6096000" cy="2034540"/>
          </a:xfrm>
          <a:prstGeom prst="rect">
            <a:avLst/>
          </a:prstGeom>
          <a:solidFill>
            <a:srgbClr val="0C5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ktangel 4">
            <a:extLst>
              <a:ext uri="{FF2B5EF4-FFF2-40B4-BE49-F238E27FC236}">
                <a16:creationId xmlns:a16="http://schemas.microsoft.com/office/drawing/2014/main" id="{89BB8A14-BBBF-7D8A-1F8B-530228CE7BF5}"/>
              </a:ext>
            </a:extLst>
          </p:cNvPr>
          <p:cNvSpPr/>
          <p:nvPr/>
        </p:nvSpPr>
        <p:spPr>
          <a:xfrm>
            <a:off x="6096000" y="4823460"/>
            <a:ext cx="6096000" cy="2034540"/>
          </a:xfrm>
          <a:prstGeom prst="rect">
            <a:avLst/>
          </a:prstGeom>
          <a:solidFill>
            <a:srgbClr val="0C5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ktangel 5">
            <a:extLst>
              <a:ext uri="{FF2B5EF4-FFF2-40B4-BE49-F238E27FC236}">
                <a16:creationId xmlns:a16="http://schemas.microsoft.com/office/drawing/2014/main" id="{02787D3F-1246-4A8E-288B-0E689C642C1A}"/>
              </a:ext>
            </a:extLst>
          </p:cNvPr>
          <p:cNvSpPr/>
          <p:nvPr/>
        </p:nvSpPr>
        <p:spPr>
          <a:xfrm>
            <a:off x="0" y="2777490"/>
            <a:ext cx="6096000" cy="2034540"/>
          </a:xfrm>
          <a:prstGeom prst="rect">
            <a:avLst/>
          </a:prstGeom>
          <a:solidFill>
            <a:srgbClr val="669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ktangel 6">
            <a:extLst>
              <a:ext uri="{FF2B5EF4-FFF2-40B4-BE49-F238E27FC236}">
                <a16:creationId xmlns:a16="http://schemas.microsoft.com/office/drawing/2014/main" id="{D5788F81-48DB-51A9-033E-D3D788D47329}"/>
              </a:ext>
            </a:extLst>
          </p:cNvPr>
          <p:cNvSpPr/>
          <p:nvPr/>
        </p:nvSpPr>
        <p:spPr>
          <a:xfrm>
            <a:off x="6096000" y="748665"/>
            <a:ext cx="6096000" cy="2034540"/>
          </a:xfrm>
          <a:prstGeom prst="rect">
            <a:avLst/>
          </a:prstGeom>
          <a:solidFill>
            <a:srgbClr val="669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extBox 28">
            <a:extLst>
              <a:ext uri="{FF2B5EF4-FFF2-40B4-BE49-F238E27FC236}">
                <a16:creationId xmlns:a16="http://schemas.microsoft.com/office/drawing/2014/main" id="{75894564-91D6-1EF5-C6B1-44769342B7BA}"/>
              </a:ext>
            </a:extLst>
          </p:cNvPr>
          <p:cNvSpPr txBox="1"/>
          <p:nvPr/>
        </p:nvSpPr>
        <p:spPr>
          <a:xfrm>
            <a:off x="2661748" y="101025"/>
            <a:ext cx="6868504" cy="58477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3200" b="1" i="0" u="none" strike="noStrike" cap="all" normalizeH="0" baseline="0" noProof="0">
                <a:ln>
                  <a:noFill/>
                </a:ln>
                <a:solidFill>
                  <a:srgbClr val="0C5472"/>
                </a:solidFill>
                <a:uLnTx/>
                <a:uFillTx/>
                <a:latin typeface="Arial" panose="020B0604020202020204"/>
                <a:ea typeface="+mn-ea"/>
                <a:cs typeface="+mn-cs"/>
              </a:rPr>
              <a:t>Main findings</a:t>
            </a:r>
          </a:p>
        </p:txBody>
      </p:sp>
      <p:sp>
        <p:nvSpPr>
          <p:cNvPr id="9" name="TekstSylinder 17">
            <a:extLst>
              <a:ext uri="{FF2B5EF4-FFF2-40B4-BE49-F238E27FC236}">
                <a16:creationId xmlns:a16="http://schemas.microsoft.com/office/drawing/2014/main" id="{D7C14AE7-3415-0F16-6D57-272EC4802B7C}"/>
              </a:ext>
            </a:extLst>
          </p:cNvPr>
          <p:cNvSpPr txBox="1"/>
          <p:nvPr/>
        </p:nvSpPr>
        <p:spPr>
          <a:xfrm>
            <a:off x="1169010" y="963505"/>
            <a:ext cx="4926990" cy="18389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67"/>
              </a:spcAft>
              <a:buClrTx/>
              <a:buSzTx/>
              <a:buFontTx/>
              <a:buNone/>
              <a:tabLst/>
              <a:defRPr/>
            </a:pPr>
            <a:r>
              <a:rPr kumimoji="0" lang="en-GB" sz="1200" b="1" i="0" u="none" strike="noStrike" cap="none" normalizeH="0" baseline="0" noProof="0">
                <a:ln>
                  <a:noFill/>
                </a:ln>
                <a:solidFill>
                  <a:srgbClr val="FFFFFF"/>
                </a:solidFill>
                <a:uLnTx/>
                <a:uFillTx/>
                <a:latin typeface="Arial" panose="020B0604020202020204" pitchFamily="34" charset="0"/>
                <a:ea typeface="+mn-ea"/>
                <a:cs typeface="Arial" panose="020B0604020202020204" pitchFamily="34" charset="0"/>
              </a:rPr>
              <a:t>Labour market</a:t>
            </a:r>
          </a:p>
          <a:p>
            <a:pPr marL="228594" marR="0" lvl="0" indent="-228594" algn="l" defTabSz="914400" rtl="0" eaLnBrk="1" fontAlgn="auto" latinLnBrk="0" hangingPunct="1">
              <a:lnSpc>
                <a:spcPct val="100000"/>
              </a:lnSpc>
              <a:spcBef>
                <a:spcPts val="0"/>
              </a:spcBef>
              <a:spcAft>
                <a:spcPts val="667"/>
              </a:spcAft>
              <a:buClrTx/>
              <a:buSzTx/>
              <a:buFont typeface="Arial" panose="020B0604020202020204" pitchFamily="34" charset="0"/>
              <a:buChar char="•"/>
              <a:tabLst/>
              <a:defRPr/>
            </a:pPr>
            <a:r>
              <a:rPr kumimoji="0" lang="en-GB" sz="1200" b="0" i="0" u="none" strike="noStrike" cap="none" normalizeH="0" baseline="0" noProof="0">
                <a:ln>
                  <a:noFill/>
                </a:ln>
                <a:solidFill>
                  <a:srgbClr val="FFFFFF"/>
                </a:solidFill>
                <a:uLnTx/>
                <a:uFillTx/>
                <a:latin typeface="Arial" panose="020B0604020202020204" pitchFamily="34" charset="0"/>
                <a:ea typeface="+mn-ea"/>
                <a:cs typeface="Arial" panose="020B0604020202020204" pitchFamily="34" charset="0"/>
              </a:rPr>
              <a:t>Restructuring due to new technology and the green transition. Vulnerable globalisation leads to regionalisation of international trade</a:t>
            </a:r>
          </a:p>
          <a:p>
            <a:pPr marL="228594" marR="0" lvl="0" indent="-228594" algn="l" defTabSz="914400" rtl="0" eaLnBrk="1" fontAlgn="auto" latinLnBrk="0" hangingPunct="1">
              <a:lnSpc>
                <a:spcPct val="100000"/>
              </a:lnSpc>
              <a:spcBef>
                <a:spcPts val="0"/>
              </a:spcBef>
              <a:spcAft>
                <a:spcPts val="667"/>
              </a:spcAft>
              <a:buClrTx/>
              <a:buSzTx/>
              <a:buFont typeface="Arial" panose="020B0604020202020204" pitchFamily="34" charset="0"/>
              <a:buChar char="•"/>
              <a:tabLst/>
              <a:defRPr/>
            </a:pPr>
            <a:r>
              <a:rPr kumimoji="0" lang="en-GB" sz="1200" b="0" i="0" u="none" strike="noStrike" cap="none" normalizeH="0" baseline="0" noProof="0">
                <a:ln>
                  <a:noFill/>
                </a:ln>
                <a:solidFill>
                  <a:srgbClr val="FFFFFF"/>
                </a:solidFill>
                <a:uLnTx/>
                <a:uFillTx/>
                <a:latin typeface="Arial" panose="020B0604020202020204" pitchFamily="34" charset="0"/>
                <a:ea typeface="+mn-ea"/>
                <a:cs typeface="Arial" panose="020B0604020202020204" pitchFamily="34" charset="0"/>
              </a:rPr>
              <a:t>Increased skills requirements, especially shortages of health personnel and trade certificate holders</a:t>
            </a:r>
          </a:p>
          <a:p>
            <a:pPr marL="228594" marR="0" lvl="0" indent="-228594" algn="l" defTabSz="914400" rtl="0" eaLnBrk="1" fontAlgn="auto" latinLnBrk="0" hangingPunct="1">
              <a:lnSpc>
                <a:spcPct val="100000"/>
              </a:lnSpc>
              <a:spcBef>
                <a:spcPts val="0"/>
              </a:spcBef>
              <a:spcAft>
                <a:spcPts val="667"/>
              </a:spcAft>
              <a:buClrTx/>
              <a:buSzTx/>
              <a:buFont typeface="Arial" panose="020B0604020202020204" pitchFamily="34" charset="0"/>
              <a:buChar char="•"/>
              <a:tabLst/>
              <a:defRPr/>
            </a:pPr>
            <a:r>
              <a:rPr kumimoji="0" lang="en-GB" sz="1200" b="0" i="0" u="none" strike="noStrike" cap="none" normalizeH="0" baseline="0" noProof="0">
                <a:ln>
                  <a:noFill/>
                </a:ln>
                <a:solidFill>
                  <a:srgbClr val="FFFFFF"/>
                </a:solidFill>
                <a:uLnTx/>
                <a:uFillTx/>
                <a:latin typeface="Arial" panose="020B0604020202020204" pitchFamily="34" charset="0"/>
                <a:ea typeface="+mn-ea"/>
                <a:cs typeface="Arial" panose="020B0604020202020204" pitchFamily="34" charset="0"/>
              </a:rPr>
              <a:t>NAV must help ease transition, promote mobility and qualification by collaborating with employers and the educational sector</a:t>
            </a:r>
          </a:p>
        </p:txBody>
      </p:sp>
      <p:sp>
        <p:nvSpPr>
          <p:cNvPr id="10" name="TekstSylinder 15">
            <a:extLst>
              <a:ext uri="{FF2B5EF4-FFF2-40B4-BE49-F238E27FC236}">
                <a16:creationId xmlns:a16="http://schemas.microsoft.com/office/drawing/2014/main" id="{80E54BAC-C61D-3E2B-803B-B934566735CD}"/>
              </a:ext>
            </a:extLst>
          </p:cNvPr>
          <p:cNvSpPr txBox="1"/>
          <p:nvPr/>
        </p:nvSpPr>
        <p:spPr>
          <a:xfrm>
            <a:off x="1169010" y="2967610"/>
            <a:ext cx="4756302" cy="16542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67"/>
              </a:spcAft>
              <a:buClrTx/>
              <a:buSzTx/>
              <a:buFontTx/>
              <a:buNone/>
              <a:tabLst/>
              <a:defRPr/>
            </a:pPr>
            <a:r>
              <a:rPr kumimoji="0" lang="en-GB" sz="1200" b="1" i="0" u="none" strike="noStrike" cap="none" normalizeH="0" baseline="0" noProof="0">
                <a:ln>
                  <a:noFill/>
                </a:ln>
                <a:solidFill>
                  <a:srgbClr val="000000"/>
                </a:solidFill>
                <a:uLnTx/>
                <a:uFillTx/>
                <a:latin typeface="Arial" panose="020B0604020202020204" pitchFamily="34" charset="0"/>
                <a:ea typeface="+mn-ea"/>
                <a:cs typeface="Arial" panose="020B0604020202020204" pitchFamily="34" charset="0"/>
              </a:rPr>
              <a:t>Demographics</a:t>
            </a:r>
          </a:p>
          <a:p>
            <a:pPr marL="228594" marR="0" lvl="0" indent="-228594" algn="l" defTabSz="914400" rtl="0" eaLnBrk="1" fontAlgn="auto" latinLnBrk="0" hangingPunct="1">
              <a:lnSpc>
                <a:spcPct val="100000"/>
              </a:lnSpc>
              <a:spcBef>
                <a:spcPts val="0"/>
              </a:spcBef>
              <a:spcAft>
                <a:spcPts val="667"/>
              </a:spcAft>
              <a:buClrTx/>
              <a:buSzTx/>
              <a:buFont typeface="Arial" panose="020B0604020202020204" pitchFamily="34" charset="0"/>
              <a:buChar char="•"/>
              <a:tabLst/>
              <a:defRPr/>
            </a:pPr>
            <a:r>
              <a:rPr kumimoji="0" lang="en-GB" sz="1200" b="0" i="0" u="none" strike="noStrike" cap="none" normalizeH="0" baseline="0" noProof="0">
                <a:ln>
                  <a:noFill/>
                </a:ln>
                <a:solidFill>
                  <a:srgbClr val="000000"/>
                </a:solidFill>
                <a:uLnTx/>
                <a:uFillTx/>
                <a:latin typeface="Arial" panose="020B0604020202020204" pitchFamily="34" charset="0"/>
                <a:ea typeface="+mn-ea"/>
                <a:cs typeface="Arial" panose="020B0604020202020204" pitchFamily="34" charset="0"/>
              </a:rPr>
              <a:t>Ageing a challenge for the welfare state, centralisation continues. Immigration trends increasingly uncertain </a:t>
            </a:r>
          </a:p>
          <a:p>
            <a:pPr marL="228594" marR="0" lvl="0" indent="-228594" algn="l" defTabSz="914400" rtl="0" eaLnBrk="1" fontAlgn="auto" latinLnBrk="0" hangingPunct="1">
              <a:lnSpc>
                <a:spcPct val="100000"/>
              </a:lnSpc>
              <a:spcBef>
                <a:spcPts val="0"/>
              </a:spcBef>
              <a:spcAft>
                <a:spcPts val="667"/>
              </a:spcAft>
              <a:buClrTx/>
              <a:buSzTx/>
              <a:buFont typeface="Arial" panose="020B0604020202020204" pitchFamily="34" charset="0"/>
              <a:buChar char="•"/>
              <a:tabLst/>
              <a:defRPr/>
            </a:pPr>
            <a:r>
              <a:rPr kumimoji="0" lang="en-GB" sz="1200" b="0" i="0" u="none" strike="noStrike" cap="none" normalizeH="0" baseline="0" noProof="0">
                <a:ln>
                  <a:noFill/>
                </a:ln>
                <a:solidFill>
                  <a:srgbClr val="000000"/>
                </a:solidFill>
                <a:uLnTx/>
                <a:uFillTx/>
                <a:latin typeface="Arial" panose="020B0604020202020204" pitchFamily="34" charset="0"/>
                <a:ea typeface="+mn-ea"/>
                <a:cs typeface="Arial" panose="020B0604020202020204" pitchFamily="34" charset="0"/>
              </a:rPr>
              <a:t>Weak growth for services and benefits in working age population, 35 percent increase in users of assistive technology and retirement pension will pose a challenge for NAV</a:t>
            </a:r>
          </a:p>
          <a:p>
            <a:pPr marL="228594" marR="0" lvl="0" indent="-228594" algn="l" defTabSz="914400" rtl="0" eaLnBrk="1" fontAlgn="auto" latinLnBrk="0" hangingPunct="1">
              <a:lnSpc>
                <a:spcPct val="100000"/>
              </a:lnSpc>
              <a:spcBef>
                <a:spcPts val="0"/>
              </a:spcBef>
              <a:spcAft>
                <a:spcPts val="667"/>
              </a:spcAft>
              <a:buClrTx/>
              <a:buSzTx/>
              <a:buFont typeface="Arial" panose="020B0604020202020204" pitchFamily="34" charset="0"/>
              <a:buChar char="•"/>
              <a:tabLst/>
              <a:defRPr/>
            </a:pPr>
            <a:r>
              <a:rPr kumimoji="0" lang="en-GB" sz="1200" b="0" i="0" u="none" strike="noStrike" cap="none" normalizeH="0" baseline="0" noProof="0">
                <a:ln>
                  <a:noFill/>
                </a:ln>
                <a:solidFill>
                  <a:srgbClr val="000000"/>
                </a:solidFill>
                <a:uLnTx/>
                <a:uFillTx/>
                <a:latin typeface="Arial" panose="020B0604020202020204" pitchFamily="34" charset="0"/>
                <a:ea typeface="+mn-ea"/>
                <a:cs typeface="Arial" panose="020B0604020202020204" pitchFamily="34" charset="0"/>
              </a:rPr>
              <a:t>Increased dependency will lead to increased demand for more efficiency and work-oriented follow-up</a:t>
            </a:r>
          </a:p>
        </p:txBody>
      </p:sp>
      <p:sp>
        <p:nvSpPr>
          <p:cNvPr id="11" name="TekstSylinder 19">
            <a:extLst>
              <a:ext uri="{FF2B5EF4-FFF2-40B4-BE49-F238E27FC236}">
                <a16:creationId xmlns:a16="http://schemas.microsoft.com/office/drawing/2014/main" id="{7DF4EEB0-38C5-FF8C-1708-A89F6F4528E8}"/>
              </a:ext>
            </a:extLst>
          </p:cNvPr>
          <p:cNvSpPr txBox="1"/>
          <p:nvPr/>
        </p:nvSpPr>
        <p:spPr>
          <a:xfrm>
            <a:off x="1169010" y="5047034"/>
            <a:ext cx="4756302" cy="12849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67"/>
              </a:spcAft>
              <a:buClrTx/>
              <a:buSzTx/>
              <a:buFontTx/>
              <a:buNone/>
              <a:tabLst/>
              <a:defRPr/>
            </a:pPr>
            <a:r>
              <a:rPr kumimoji="0" lang="en-GB" sz="1200" b="1" i="0" u="none" strike="noStrike" cap="none" normalizeH="0" baseline="0" noProof="0">
                <a:ln>
                  <a:noFill/>
                </a:ln>
                <a:solidFill>
                  <a:srgbClr val="000000"/>
                </a:solidFill>
                <a:uLnTx/>
                <a:uFillTx/>
                <a:latin typeface="Arial" panose="020B0604020202020204" pitchFamily="34" charset="0"/>
                <a:ea typeface="+mn-ea"/>
                <a:cs typeface="Arial" panose="020B0604020202020204" pitchFamily="34" charset="0"/>
              </a:rPr>
              <a:t>User expectations</a:t>
            </a:r>
          </a:p>
          <a:p>
            <a:pPr marL="228594" marR="0" lvl="0" indent="-228594" algn="l" defTabSz="914400" rtl="0" eaLnBrk="1" fontAlgn="auto" latinLnBrk="0" hangingPunct="1">
              <a:lnSpc>
                <a:spcPct val="100000"/>
              </a:lnSpc>
              <a:spcBef>
                <a:spcPts val="0"/>
              </a:spcBef>
              <a:spcAft>
                <a:spcPts val="667"/>
              </a:spcAft>
              <a:buClrTx/>
              <a:buSzTx/>
              <a:buFont typeface="Arial" panose="020B0604020202020204" pitchFamily="34" charset="0"/>
              <a:buChar char="•"/>
              <a:tabLst/>
              <a:defRPr/>
            </a:pPr>
            <a:r>
              <a:rPr kumimoji="0" lang="en-GB" sz="1200" b="0" i="0" u="none" strike="noStrike" cap="none" normalizeH="0" baseline="0" noProof="0">
                <a:ln>
                  <a:noFill/>
                </a:ln>
                <a:solidFill>
                  <a:srgbClr val="000000"/>
                </a:solidFill>
                <a:uLnTx/>
                <a:uFillTx/>
                <a:latin typeface="Arial" panose="020B0604020202020204" pitchFamily="34" charset="0"/>
                <a:ea typeface="+mn-ea"/>
                <a:cs typeface="Arial" panose="020B0604020202020204" pitchFamily="34" charset="0"/>
              </a:rPr>
              <a:t>Continuous services customised to user needs</a:t>
            </a:r>
          </a:p>
          <a:p>
            <a:pPr marL="228594" marR="0" lvl="0" indent="-228594" algn="l" defTabSz="914400" rtl="0" eaLnBrk="1" fontAlgn="auto" latinLnBrk="0" hangingPunct="1">
              <a:lnSpc>
                <a:spcPct val="100000"/>
              </a:lnSpc>
              <a:spcBef>
                <a:spcPts val="0"/>
              </a:spcBef>
              <a:spcAft>
                <a:spcPts val="667"/>
              </a:spcAft>
              <a:buClrTx/>
              <a:buSzTx/>
              <a:buFont typeface="Arial" panose="020B0604020202020204" pitchFamily="34" charset="0"/>
              <a:buChar char="•"/>
              <a:tabLst/>
              <a:defRPr/>
            </a:pPr>
            <a:r>
              <a:rPr lang="en-GB" sz="1200">
                <a:solidFill>
                  <a:srgbClr val="000000"/>
                </a:solidFill>
                <a:latin typeface="Arial" panose="020B0604020202020204" pitchFamily="34" charset="0"/>
                <a:ea typeface="+mn-ea"/>
                <a:cs typeface="Arial" panose="020B0604020202020204" pitchFamily="34" charset="0"/>
              </a:rPr>
              <a:t>F</a:t>
            </a:r>
            <a:r>
              <a:rPr kumimoji="0" lang="en-GB" sz="1200" b="0" i="0" u="none" strike="noStrike" cap="none" normalizeH="0" baseline="0" noProof="0">
                <a:ln>
                  <a:noFill/>
                </a:ln>
                <a:solidFill>
                  <a:srgbClr val="000000"/>
                </a:solidFill>
                <a:uLnTx/>
                <a:uFillTx/>
                <a:latin typeface="Arial" panose="020B0604020202020204" pitchFamily="34" charset="0"/>
                <a:ea typeface="+mn-ea"/>
                <a:cs typeface="Arial" panose="020B0604020202020204" pitchFamily="34" charset="0"/>
              </a:rPr>
              <a:t>or NAV </a:t>
            </a:r>
            <a:r>
              <a:rPr lang="en-GB" sz="1200">
                <a:solidFill>
                  <a:srgbClr val="000000"/>
                </a:solidFill>
                <a:latin typeface="Arial" panose="020B0604020202020204" pitchFamily="34" charset="0"/>
                <a:ea typeface="+mn-ea"/>
                <a:cs typeface="Arial" panose="020B0604020202020204" pitchFamily="34" charset="0"/>
              </a:rPr>
              <a:t>to remove </a:t>
            </a:r>
            <a:r>
              <a:rPr kumimoji="0" lang="en-GB" sz="1200" b="0" i="0" u="none" strike="noStrike" cap="none" normalizeH="0" baseline="0" noProof="0">
                <a:ln>
                  <a:noFill/>
                </a:ln>
                <a:solidFill>
                  <a:srgbClr val="000000"/>
                </a:solidFill>
                <a:uLnTx/>
                <a:uFillTx/>
                <a:latin typeface="Arial" panose="020B0604020202020204" pitchFamily="34" charset="0"/>
                <a:ea typeface="+mn-ea"/>
                <a:cs typeface="Arial" panose="020B0604020202020204" pitchFamily="34" charset="0"/>
              </a:rPr>
              <a:t>barriers to implementation of digital services</a:t>
            </a:r>
          </a:p>
          <a:p>
            <a:pPr marL="228594" marR="0" lvl="0" indent="-228594" algn="l" defTabSz="914400" rtl="0" eaLnBrk="1" fontAlgn="auto" latinLnBrk="0" hangingPunct="1">
              <a:lnSpc>
                <a:spcPct val="100000"/>
              </a:lnSpc>
              <a:spcBef>
                <a:spcPts val="0"/>
              </a:spcBef>
              <a:spcAft>
                <a:spcPts val="667"/>
              </a:spcAft>
              <a:buClrTx/>
              <a:buSzTx/>
              <a:buFont typeface="Arial" panose="020B0604020202020204" pitchFamily="34" charset="0"/>
              <a:buChar char="•"/>
              <a:tabLst/>
              <a:defRPr/>
            </a:pPr>
            <a:r>
              <a:rPr kumimoji="0" lang="en-GB" sz="1200" b="0" i="0" u="none" strike="noStrike" cap="none" normalizeH="0" baseline="0" noProof="0">
                <a:ln>
                  <a:noFill/>
                </a:ln>
                <a:solidFill>
                  <a:srgbClr val="000000"/>
                </a:solidFill>
                <a:uLnTx/>
                <a:uFillTx/>
                <a:latin typeface="Arial" panose="020B0604020202020204" pitchFamily="34" charset="0"/>
                <a:ea typeface="+mn-ea"/>
                <a:cs typeface="Arial" panose="020B0604020202020204" pitchFamily="34" charset="0"/>
              </a:rPr>
              <a:t>Increased expectations for in-person meetings – expertise and relational competence</a:t>
            </a:r>
          </a:p>
        </p:txBody>
      </p:sp>
      <p:sp>
        <p:nvSpPr>
          <p:cNvPr id="12" name="TekstSylinder 18">
            <a:extLst>
              <a:ext uri="{FF2B5EF4-FFF2-40B4-BE49-F238E27FC236}">
                <a16:creationId xmlns:a16="http://schemas.microsoft.com/office/drawing/2014/main" id="{571A82D3-E342-1C4D-68EA-2B0EB1C4141C}"/>
              </a:ext>
            </a:extLst>
          </p:cNvPr>
          <p:cNvSpPr txBox="1"/>
          <p:nvPr/>
        </p:nvSpPr>
        <p:spPr>
          <a:xfrm>
            <a:off x="7141464" y="962665"/>
            <a:ext cx="5000142" cy="146963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67"/>
              </a:spcAft>
              <a:buClrTx/>
              <a:buSzTx/>
              <a:buFontTx/>
              <a:buNone/>
              <a:tabLst/>
              <a:defRPr/>
            </a:pPr>
            <a:r>
              <a:rPr kumimoji="0" lang="en-GB" sz="1200" b="1" i="0" u="none" strike="noStrike" cap="none" normalizeH="0" baseline="0" noProof="0">
                <a:ln>
                  <a:noFill/>
                </a:ln>
                <a:solidFill>
                  <a:srgbClr val="000000"/>
                </a:solidFill>
                <a:uLnTx/>
                <a:uFillTx/>
                <a:latin typeface="Arial"/>
                <a:ea typeface="+mn-ea"/>
                <a:cs typeface="Arial"/>
              </a:rPr>
              <a:t>Technology</a:t>
            </a:r>
          </a:p>
          <a:p>
            <a:pPr marL="227965" marR="0" lvl="0" indent="-227965" algn="l" defTabSz="914400" rtl="0" eaLnBrk="1" fontAlgn="auto" latinLnBrk="0" hangingPunct="1">
              <a:lnSpc>
                <a:spcPct val="100000"/>
              </a:lnSpc>
              <a:spcBef>
                <a:spcPts val="0"/>
              </a:spcBef>
              <a:spcAft>
                <a:spcPts val="667"/>
              </a:spcAft>
              <a:buClrTx/>
              <a:buSzTx/>
              <a:buFont typeface="Arial" panose="020B0604020202020204" pitchFamily="34" charset="0"/>
              <a:buChar char="•"/>
              <a:tabLst/>
              <a:defRPr/>
            </a:pPr>
            <a:r>
              <a:rPr kumimoji="0" lang="en-GB" sz="1200" b="0" i="0" u="none" strike="noStrike" cap="none" normalizeH="0" baseline="0" noProof="0">
                <a:ln>
                  <a:noFill/>
                </a:ln>
                <a:solidFill>
                  <a:srgbClr val="000000"/>
                </a:solidFill>
                <a:uLnTx/>
                <a:uFillTx/>
                <a:latin typeface="Arial"/>
                <a:ea typeface="+mn-ea"/>
                <a:cs typeface="Arial"/>
              </a:rPr>
              <a:t>More flexible computing power and increased applicability of artificial intelligence</a:t>
            </a:r>
          </a:p>
          <a:p>
            <a:pPr marL="227965" marR="0" lvl="0" indent="-227965" algn="l" defTabSz="914400" rtl="0" eaLnBrk="1" fontAlgn="auto" latinLnBrk="0" hangingPunct="1">
              <a:lnSpc>
                <a:spcPct val="100000"/>
              </a:lnSpc>
              <a:spcBef>
                <a:spcPts val="0"/>
              </a:spcBef>
              <a:spcAft>
                <a:spcPts val="667"/>
              </a:spcAft>
              <a:buClrTx/>
              <a:buSzTx/>
              <a:buFont typeface="Arial" panose="020B0604020202020204" pitchFamily="34" charset="0"/>
              <a:buChar char="•"/>
              <a:tabLst/>
              <a:defRPr/>
            </a:pPr>
            <a:r>
              <a:rPr kumimoji="0" lang="en-GB" sz="1200" b="0" i="0" u="none" strike="noStrike" cap="none" normalizeH="0" baseline="0" noProof="0">
                <a:ln>
                  <a:noFill/>
                </a:ln>
                <a:solidFill>
                  <a:srgbClr val="000000"/>
                </a:solidFill>
                <a:uLnTx/>
                <a:uFillTx/>
                <a:latin typeface="Arial"/>
                <a:ea typeface="+mn-ea"/>
                <a:cs typeface="Arial"/>
              </a:rPr>
              <a:t>Vast opportunities for digitalisation of user contact and management</a:t>
            </a:r>
          </a:p>
          <a:p>
            <a:pPr marL="227965" marR="0" lvl="0" indent="-227965" algn="l" defTabSz="914400" rtl="0" eaLnBrk="1" fontAlgn="auto" latinLnBrk="0" hangingPunct="1">
              <a:lnSpc>
                <a:spcPct val="100000"/>
              </a:lnSpc>
              <a:spcBef>
                <a:spcPts val="0"/>
              </a:spcBef>
              <a:spcAft>
                <a:spcPts val="667"/>
              </a:spcAft>
              <a:buClrTx/>
              <a:buSzTx/>
              <a:buFont typeface="Arial" panose="020B0604020202020204" pitchFamily="34" charset="0"/>
              <a:buChar char="•"/>
              <a:tabLst/>
              <a:defRPr/>
            </a:pPr>
            <a:r>
              <a:rPr kumimoji="0" lang="en-GB" sz="1200" b="0" i="0" u="none" strike="noStrike" cap="none" normalizeH="0" baseline="0" noProof="0">
                <a:ln>
                  <a:noFill/>
                </a:ln>
                <a:solidFill>
                  <a:srgbClr val="000000"/>
                </a:solidFill>
                <a:uLnTx/>
                <a:uFillTx/>
                <a:latin typeface="Arial"/>
                <a:ea typeface="+mn-ea"/>
                <a:cs typeface="Arial"/>
              </a:rPr>
              <a:t>Considerations of data protection, legal protection and social acceptance require ethical and sustainable digitalisation</a:t>
            </a:r>
          </a:p>
        </p:txBody>
      </p:sp>
      <p:sp>
        <p:nvSpPr>
          <p:cNvPr id="13" name="TekstSylinder 29">
            <a:extLst>
              <a:ext uri="{FF2B5EF4-FFF2-40B4-BE49-F238E27FC236}">
                <a16:creationId xmlns:a16="http://schemas.microsoft.com/office/drawing/2014/main" id="{8ABCC3BA-5AD5-0DA6-3BB7-59762D6F3784}"/>
              </a:ext>
            </a:extLst>
          </p:cNvPr>
          <p:cNvSpPr txBox="1"/>
          <p:nvPr/>
        </p:nvSpPr>
        <p:spPr>
          <a:xfrm>
            <a:off x="7057373" y="2887757"/>
            <a:ext cx="4920010" cy="18389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67"/>
              </a:spcAft>
              <a:buClrTx/>
              <a:buSzTx/>
              <a:buFontTx/>
              <a:buNone/>
              <a:tabLst/>
              <a:defRPr/>
            </a:pPr>
            <a:r>
              <a:rPr kumimoji="0" lang="en-GB" sz="1200" b="1" i="0" u="none" strike="noStrike" cap="none" normalizeH="0" baseline="0" noProof="0">
                <a:ln>
                  <a:noFill/>
                </a:ln>
                <a:solidFill>
                  <a:srgbClr val="000000"/>
                </a:solidFill>
                <a:uLnTx/>
                <a:uFillTx/>
                <a:latin typeface="Arial" panose="020B0604020202020204" pitchFamily="34" charset="0"/>
                <a:ea typeface="+mn-ea"/>
                <a:cs typeface="Arial" panose="020B0604020202020204" pitchFamily="34" charset="0"/>
              </a:rPr>
              <a:t>Living conditions and health</a:t>
            </a:r>
          </a:p>
          <a:p>
            <a:pPr marL="228594" marR="0" lvl="0" indent="-228594" algn="l" defTabSz="914400" rtl="0" eaLnBrk="1" fontAlgn="auto" latinLnBrk="0" hangingPunct="1">
              <a:lnSpc>
                <a:spcPct val="100000"/>
              </a:lnSpc>
              <a:spcBef>
                <a:spcPts val="0"/>
              </a:spcBef>
              <a:spcAft>
                <a:spcPts val="667"/>
              </a:spcAft>
              <a:buClrTx/>
              <a:buSzTx/>
              <a:buFont typeface="Arial" panose="020B0604020202020204" pitchFamily="34" charset="0"/>
              <a:buChar char="•"/>
              <a:tabLst/>
              <a:defRPr/>
            </a:pPr>
            <a:r>
              <a:rPr kumimoji="0" lang="en-GB" sz="1200" b="0" i="0" u="none" strike="noStrike" cap="none" normalizeH="0" baseline="0" noProof="0">
                <a:ln>
                  <a:noFill/>
                </a:ln>
                <a:solidFill>
                  <a:srgbClr val="000000"/>
                </a:solidFill>
                <a:uLnTx/>
                <a:uFillTx/>
                <a:latin typeface="Arial" panose="020B0604020202020204" pitchFamily="34" charset="0"/>
                <a:ea typeface="+mn-ea"/>
                <a:cs typeface="Arial" panose="020B0604020202020204" pitchFamily="34" charset="0"/>
              </a:rPr>
              <a:t>Increasing income inequality, refugees and others with weak ties to labour market most at risk</a:t>
            </a:r>
          </a:p>
          <a:p>
            <a:pPr marL="228594" marR="0" lvl="0" indent="-228594" algn="l" defTabSz="914400" rtl="0" eaLnBrk="1" fontAlgn="auto" latinLnBrk="0" hangingPunct="1">
              <a:lnSpc>
                <a:spcPct val="100000"/>
              </a:lnSpc>
              <a:spcBef>
                <a:spcPts val="0"/>
              </a:spcBef>
              <a:spcAft>
                <a:spcPts val="667"/>
              </a:spcAft>
              <a:buClrTx/>
              <a:buSzTx/>
              <a:buFont typeface="Arial" panose="020B0604020202020204" pitchFamily="34" charset="0"/>
              <a:buChar char="•"/>
              <a:tabLst/>
              <a:defRPr/>
            </a:pPr>
            <a:r>
              <a:rPr kumimoji="0" lang="en-GB" sz="1200" b="0" i="0" u="none" strike="noStrike" cap="none" normalizeH="0" baseline="0" noProof="0">
                <a:ln>
                  <a:noFill/>
                </a:ln>
                <a:solidFill>
                  <a:srgbClr val="000000"/>
                </a:solidFill>
                <a:uLnTx/>
                <a:uFillTx/>
                <a:latin typeface="Arial" panose="020B0604020202020204" pitchFamily="34" charset="0"/>
                <a:ea typeface="+mn-ea"/>
                <a:cs typeface="Arial" panose="020B0604020202020204" pitchFamily="34" charset="0"/>
              </a:rPr>
              <a:t>More uncertain living conditions for at risk groups, depending on inflation and interest levels</a:t>
            </a:r>
          </a:p>
          <a:p>
            <a:pPr marL="228594" marR="0" lvl="0" indent="-228594" algn="l" defTabSz="914400" rtl="0" eaLnBrk="1" fontAlgn="auto" latinLnBrk="0" hangingPunct="1">
              <a:lnSpc>
                <a:spcPct val="100000"/>
              </a:lnSpc>
              <a:spcBef>
                <a:spcPts val="0"/>
              </a:spcBef>
              <a:spcAft>
                <a:spcPts val="667"/>
              </a:spcAft>
              <a:buClrTx/>
              <a:buSzTx/>
              <a:buFont typeface="Arial" panose="020B0604020202020204" pitchFamily="34" charset="0"/>
              <a:buChar char="•"/>
              <a:tabLst/>
              <a:defRPr/>
            </a:pPr>
            <a:r>
              <a:rPr kumimoji="0" lang="en-GB" sz="1200" b="0" i="0" u="none" strike="noStrike" cap="none" normalizeH="0" baseline="0" noProof="0">
                <a:ln>
                  <a:noFill/>
                </a:ln>
                <a:solidFill>
                  <a:srgbClr val="000000"/>
                </a:solidFill>
                <a:uLnTx/>
                <a:uFillTx/>
                <a:latin typeface="Arial" panose="020B0604020202020204" pitchFamily="34" charset="0"/>
                <a:ea typeface="+mn-ea"/>
                <a:cs typeface="Arial" panose="020B0604020202020204" pitchFamily="34" charset="0"/>
              </a:rPr>
              <a:t>Increased life expectancy and improved public health. Decrease in burden of disease in working-age population, but restructuring leads to increased risk of labour force exclusion</a:t>
            </a:r>
          </a:p>
        </p:txBody>
      </p:sp>
      <p:sp>
        <p:nvSpPr>
          <p:cNvPr id="14" name="TekstSylinder 22">
            <a:extLst>
              <a:ext uri="{FF2B5EF4-FFF2-40B4-BE49-F238E27FC236}">
                <a16:creationId xmlns:a16="http://schemas.microsoft.com/office/drawing/2014/main" id="{A5A7DDF1-0D0D-B99A-02F1-AAC434C3D8A6}"/>
              </a:ext>
            </a:extLst>
          </p:cNvPr>
          <p:cNvSpPr txBox="1"/>
          <p:nvPr/>
        </p:nvSpPr>
        <p:spPr>
          <a:xfrm>
            <a:off x="7057373" y="4918010"/>
            <a:ext cx="5134627" cy="16542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67"/>
              </a:spcAft>
              <a:buClrTx/>
              <a:buSzTx/>
              <a:buFontTx/>
              <a:buNone/>
              <a:tabLst/>
              <a:defRPr/>
            </a:pPr>
            <a:r>
              <a:rPr kumimoji="0" lang="en-GB" sz="1200" b="1" i="0" u="none" strike="noStrike" cap="none" normalizeH="0" baseline="0" noProof="0">
                <a:ln>
                  <a:noFill/>
                </a:ln>
                <a:solidFill>
                  <a:srgbClr val="FFFFFF"/>
                </a:solidFill>
                <a:uLnTx/>
                <a:uFillTx/>
                <a:latin typeface="Arial" panose="020B0604020202020204" pitchFamily="34" charset="0"/>
                <a:ea typeface="+mn-ea"/>
                <a:cs typeface="Arial" panose="020B0604020202020204" pitchFamily="34" charset="0"/>
              </a:rPr>
              <a:t>Political trends</a:t>
            </a:r>
          </a:p>
          <a:p>
            <a:pPr marL="228594" marR="0" lvl="0" indent="-228594" algn="l" defTabSz="914400" rtl="0" eaLnBrk="1" fontAlgn="auto" latinLnBrk="0" hangingPunct="1">
              <a:lnSpc>
                <a:spcPct val="100000"/>
              </a:lnSpc>
              <a:spcBef>
                <a:spcPts val="0"/>
              </a:spcBef>
              <a:spcAft>
                <a:spcPts val="667"/>
              </a:spcAft>
              <a:buClrTx/>
              <a:buSzTx/>
              <a:buFont typeface="Arial" panose="020B0604020202020204" pitchFamily="34" charset="0"/>
              <a:buChar char="•"/>
              <a:tabLst/>
              <a:defRPr/>
            </a:pPr>
            <a:r>
              <a:rPr kumimoji="0" lang="en-GB" sz="1200" b="0" i="0" u="none" strike="noStrike" cap="none" normalizeH="0" baseline="0" noProof="0">
                <a:ln>
                  <a:noFill/>
                </a:ln>
                <a:solidFill>
                  <a:srgbClr val="FFFFFF"/>
                </a:solidFill>
                <a:uLnTx/>
                <a:uFillTx/>
                <a:latin typeface="Arial" panose="020B0604020202020204" pitchFamily="34" charset="0"/>
                <a:ea typeface="+mn-ea"/>
                <a:cs typeface="Arial" panose="020B0604020202020204" pitchFamily="34" charset="0"/>
              </a:rPr>
              <a:t>Restructuring, inclusion and the sustainability of the welfare state will characterise</a:t>
            </a:r>
            <a:r>
              <a:rPr kumimoji="0" lang="nb-NO" sz="1200" b="0" i="0" u="none" strike="noStrike" cap="none" normalizeH="0" baseline="0" noProof="0">
                <a:ln>
                  <a:noFill/>
                </a:ln>
                <a:solidFill>
                  <a:srgbClr val="FFFFFF"/>
                </a:solidFill>
                <a:uLnTx/>
                <a:uFillTx/>
                <a:latin typeface="Arial" panose="020B0604020202020204" pitchFamily="34" charset="0"/>
                <a:ea typeface="+mn-ea"/>
                <a:cs typeface="Arial" panose="020B0604020202020204" pitchFamily="34" charset="0"/>
              </a:rPr>
              <a:t> </a:t>
            </a:r>
            <a:r>
              <a:rPr kumimoji="0" lang="en-GB" sz="1200" b="0" i="0" u="none" strike="noStrike" cap="none" normalizeH="0" baseline="0" noProof="0">
                <a:ln>
                  <a:noFill/>
                </a:ln>
                <a:solidFill>
                  <a:srgbClr val="FFFFFF"/>
                </a:solidFill>
                <a:uLnTx/>
                <a:uFillTx/>
                <a:latin typeface="Arial" panose="020B0604020202020204" pitchFamily="34" charset="0"/>
                <a:ea typeface="+mn-ea"/>
                <a:cs typeface="Arial" panose="020B0604020202020204" pitchFamily="34" charset="0"/>
              </a:rPr>
              <a:t>labour and welfare policy – key lines of conflict will be universal v. means-tested, benefit levels v. incentives, public v. private </a:t>
            </a:r>
          </a:p>
          <a:p>
            <a:pPr marL="228594" marR="0" lvl="0" indent="-228594" algn="l" defTabSz="914400" rtl="0" eaLnBrk="1" fontAlgn="auto" latinLnBrk="0" hangingPunct="1">
              <a:lnSpc>
                <a:spcPct val="100000"/>
              </a:lnSpc>
              <a:spcBef>
                <a:spcPts val="0"/>
              </a:spcBef>
              <a:spcAft>
                <a:spcPts val="667"/>
              </a:spcAft>
              <a:buClrTx/>
              <a:buSzTx/>
              <a:buFont typeface="Arial" panose="020B0604020202020204" pitchFamily="34" charset="0"/>
              <a:buChar char="•"/>
              <a:tabLst/>
              <a:defRPr/>
            </a:pPr>
            <a:r>
              <a:rPr kumimoji="0" lang="en-GB" sz="1200" b="0" i="0" u="none" strike="noStrike" cap="none" normalizeH="0" baseline="0" noProof="0">
                <a:ln>
                  <a:noFill/>
                </a:ln>
                <a:solidFill>
                  <a:srgbClr val="FFFFFF"/>
                </a:solidFill>
                <a:uLnTx/>
                <a:uFillTx/>
                <a:latin typeface="Arial" panose="020B0604020202020204" pitchFamily="34" charset="0"/>
                <a:ea typeface="+mn-ea"/>
                <a:cs typeface="Arial" panose="020B0604020202020204" pitchFamily="34" charset="0"/>
              </a:rPr>
              <a:t>The EU will become more important for Norway in an uncertain world</a:t>
            </a:r>
          </a:p>
          <a:p>
            <a:pPr marL="228594" marR="0" lvl="0" indent="-228594" algn="l" defTabSz="914400" rtl="0" eaLnBrk="1" fontAlgn="auto" latinLnBrk="0" hangingPunct="1">
              <a:lnSpc>
                <a:spcPct val="100000"/>
              </a:lnSpc>
              <a:spcBef>
                <a:spcPts val="0"/>
              </a:spcBef>
              <a:spcAft>
                <a:spcPts val="667"/>
              </a:spcAft>
              <a:buClrTx/>
              <a:buSzTx/>
              <a:buFont typeface="Arial" panose="020B0604020202020204" pitchFamily="34" charset="0"/>
              <a:buChar char="•"/>
              <a:tabLst/>
              <a:defRPr/>
            </a:pPr>
            <a:r>
              <a:rPr kumimoji="0" lang="en-GB" sz="1200" b="0" i="0" u="none" strike="noStrike" cap="none" normalizeH="0" baseline="0" noProof="0">
                <a:ln>
                  <a:noFill/>
                </a:ln>
                <a:solidFill>
                  <a:srgbClr val="FFFFFF"/>
                </a:solidFill>
                <a:uLnTx/>
                <a:uFillTx/>
                <a:latin typeface="Arial" panose="020B0604020202020204" pitchFamily="34" charset="0"/>
                <a:ea typeface="+mn-ea"/>
                <a:cs typeface="Arial" panose="020B0604020202020204" pitchFamily="34" charset="0"/>
              </a:rPr>
              <a:t>Risk of increased political polarisation challenges trust in NAV and may lead to more uncertainty in policies</a:t>
            </a:r>
          </a:p>
        </p:txBody>
      </p:sp>
      <p:pic>
        <p:nvPicPr>
          <p:cNvPr id="15" name="Grafikk 14" descr="Bygnings arbeider hunn kontur">
            <a:extLst>
              <a:ext uri="{FF2B5EF4-FFF2-40B4-BE49-F238E27FC236}">
                <a16:creationId xmlns:a16="http://schemas.microsoft.com/office/drawing/2014/main" id="{85A9AA8B-D0B4-62C8-F87D-398CD6E422B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14617" y="1303019"/>
            <a:ext cx="914400" cy="914400"/>
          </a:xfrm>
          <a:prstGeom prst="rect">
            <a:avLst/>
          </a:prstGeom>
        </p:spPr>
      </p:pic>
      <p:pic>
        <p:nvPicPr>
          <p:cNvPr id="16" name="Grafikk 15" descr="Megafon kontur">
            <a:extLst>
              <a:ext uri="{FF2B5EF4-FFF2-40B4-BE49-F238E27FC236}">
                <a16:creationId xmlns:a16="http://schemas.microsoft.com/office/drawing/2014/main" id="{3A6C3165-EC92-7BD4-D8F3-715B64C502D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6233160" y="5222139"/>
            <a:ext cx="824213" cy="914400"/>
          </a:xfrm>
          <a:prstGeom prst="rect">
            <a:avLst/>
          </a:prstGeom>
        </p:spPr>
      </p:pic>
      <p:pic>
        <p:nvPicPr>
          <p:cNvPr id="17" name="Grafikk 16" descr="Mann med baby kontur">
            <a:extLst>
              <a:ext uri="{FF2B5EF4-FFF2-40B4-BE49-F238E27FC236}">
                <a16:creationId xmlns:a16="http://schemas.microsoft.com/office/drawing/2014/main" id="{F2CFEF7C-46A1-6668-6478-EB8872F7DC7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14617" y="3247643"/>
            <a:ext cx="914400" cy="914400"/>
          </a:xfrm>
          <a:prstGeom prst="rect">
            <a:avLst/>
          </a:prstGeom>
        </p:spPr>
      </p:pic>
      <p:pic>
        <p:nvPicPr>
          <p:cNvPr id="18" name="Grafikk 17" descr="Mann med barn kontur">
            <a:extLst>
              <a:ext uri="{FF2B5EF4-FFF2-40B4-BE49-F238E27FC236}">
                <a16:creationId xmlns:a16="http://schemas.microsoft.com/office/drawing/2014/main" id="{D71C422A-B0B0-F127-3C4D-0F7467C7F6CD}"/>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42314" y="5222139"/>
            <a:ext cx="914400" cy="914400"/>
          </a:xfrm>
          <a:prstGeom prst="rect">
            <a:avLst/>
          </a:prstGeom>
        </p:spPr>
      </p:pic>
      <p:pic>
        <p:nvPicPr>
          <p:cNvPr id="19" name="Grafikk 18" descr="Hjerte med puls kontur">
            <a:extLst>
              <a:ext uri="{FF2B5EF4-FFF2-40B4-BE49-F238E27FC236}">
                <a16:creationId xmlns:a16="http://schemas.microsoft.com/office/drawing/2014/main" id="{76F68EAF-FCCE-1DA1-687C-655F6E940DC1}"/>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6227064" y="3236213"/>
            <a:ext cx="914400" cy="914400"/>
          </a:xfrm>
          <a:prstGeom prst="rect">
            <a:avLst/>
          </a:prstGeom>
        </p:spPr>
      </p:pic>
      <p:pic>
        <p:nvPicPr>
          <p:cNvPr id="20" name="Grafikk 19" descr="Programmere mann kontur">
            <a:extLst>
              <a:ext uri="{FF2B5EF4-FFF2-40B4-BE49-F238E27FC236}">
                <a16:creationId xmlns:a16="http://schemas.microsoft.com/office/drawing/2014/main" id="{743966E9-C3B0-9BF4-764C-74E0A561482E}"/>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6227064" y="1333455"/>
            <a:ext cx="914400" cy="914400"/>
          </a:xfrm>
          <a:prstGeom prst="rect">
            <a:avLst/>
          </a:prstGeom>
        </p:spPr>
      </p:pic>
    </p:spTree>
    <p:extLst>
      <p:ext uri="{BB962C8B-B14F-4D97-AF65-F5344CB8AC3E}">
        <p14:creationId xmlns:p14="http://schemas.microsoft.com/office/powerpoint/2010/main" val="2234891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C5472"/>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A0F8A3-CC91-D945-A929-0ABD25CDE164}"/>
              </a:ext>
            </a:extLst>
          </p:cNvPr>
          <p:cNvSpPr>
            <a:spLocks noGrp="1"/>
          </p:cNvSpPr>
          <p:nvPr>
            <p:ph type="body" sz="quarter" idx="10"/>
          </p:nvPr>
        </p:nvSpPr>
        <p:spPr>
          <a:xfrm>
            <a:off x="1733550" y="3087476"/>
            <a:ext cx="8724900" cy="987567"/>
          </a:xfrm>
        </p:spPr>
        <p:txBody>
          <a:bodyPr>
            <a:normAutofit/>
          </a:bodyPr>
          <a:lstStyle/>
          <a:p>
            <a:r>
              <a:rPr lang="en-GB" sz="3200" b="1" noProof="0"/>
              <a:t>Want to know more?</a:t>
            </a:r>
          </a:p>
        </p:txBody>
      </p:sp>
      <p:sp>
        <p:nvSpPr>
          <p:cNvPr id="4" name="Text Placeholder 1">
            <a:extLst>
              <a:ext uri="{FF2B5EF4-FFF2-40B4-BE49-F238E27FC236}">
                <a16:creationId xmlns:a16="http://schemas.microsoft.com/office/drawing/2014/main" id="{99B6815F-7717-442C-973F-093B42E688A0}"/>
              </a:ext>
            </a:extLst>
          </p:cNvPr>
          <p:cNvSpPr txBox="1">
            <a:spLocks/>
          </p:cNvSpPr>
          <p:nvPr/>
        </p:nvSpPr>
        <p:spPr>
          <a:xfrm>
            <a:off x="964098" y="3991799"/>
            <a:ext cx="10296939" cy="2110827"/>
          </a:xfrm>
          <a:prstGeom prst="roundRect">
            <a:avLst/>
          </a:prstGeom>
          <a:noFill/>
          <a:effectLst>
            <a:softEdge rad="12700"/>
          </a:effectLst>
        </p:spPr>
        <p:txBody>
          <a:bodyPr vert="horz" lIns="91440" tIns="45720" rIns="91440" bIns="45720" rtlCol="0" anchor="ctr">
            <a:norm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srgbClr val="FFFFFF"/>
              </a:buClr>
              <a:buSzTx/>
              <a:buFont typeface="Arial" panose="020B0604020202020204" pitchFamily="34" charset="0"/>
              <a:buNone/>
              <a:tabLst/>
              <a:defRPr/>
            </a:pPr>
            <a:r>
              <a:rPr kumimoji="0" lang="en-GB" sz="2000" b="0" i="0" u="none" strike="noStrike" cap="none" normalizeH="0" baseline="0" noProof="0">
                <a:ln>
                  <a:noFill/>
                </a:ln>
                <a:uLnTx/>
                <a:uFillTx/>
                <a:latin typeface="Arial"/>
                <a:ea typeface="+mn-ea"/>
                <a:cs typeface="Arial"/>
              </a:rPr>
              <a:t>More information found here: </a:t>
            </a:r>
            <a:r>
              <a:rPr kumimoji="0" lang="en-GB" sz="2000" b="0" i="0" u="none" strike="noStrike" cap="none" normalizeH="0" baseline="0" noProof="0">
                <a:ln>
                  <a:noFill/>
                </a:ln>
                <a:uLnTx/>
                <a:uFillTx/>
                <a:latin typeface="Arial"/>
                <a:ea typeface="+mn-ea"/>
                <a:cs typeface="Arial"/>
                <a:hlinkClick r:id="rId3">
                  <a:extLst>
                    <a:ext uri="{A12FA001-AC4F-418D-AE19-62706E023703}">
                      <ahyp:hlinkClr xmlns:ahyp="http://schemas.microsoft.com/office/drawing/2018/hyperlinkcolor" val="tx"/>
                    </a:ext>
                  </a:extLst>
                </a:hlinkClick>
              </a:rPr>
              <a:t>nav.no/omverdensanalyse</a:t>
            </a:r>
          </a:p>
          <a:p>
            <a:pPr marL="0" marR="0" lvl="0" indent="0" algn="ctr" defTabSz="914400" rtl="0" eaLnBrk="1" fontAlgn="auto" latinLnBrk="0" hangingPunct="1">
              <a:lnSpc>
                <a:spcPct val="120000"/>
              </a:lnSpc>
              <a:spcBef>
                <a:spcPts val="1000"/>
              </a:spcBef>
              <a:spcAft>
                <a:spcPts val="0"/>
              </a:spcAft>
              <a:buClr>
                <a:srgbClr val="FFFFFF"/>
              </a:buClr>
              <a:buSzTx/>
              <a:buFont typeface="Arial" panose="020B0604020202020204" pitchFamily="34" charset="0"/>
              <a:buNone/>
              <a:tabLst/>
              <a:defRPr/>
            </a:pPr>
            <a:r>
              <a:rPr kumimoji="0" lang="en-GB" sz="2000" b="0" i="0" u="none" strike="noStrike" cap="none" normalizeH="0" baseline="0" noProof="0">
                <a:ln>
                  <a:noFill/>
                </a:ln>
                <a:uLnTx/>
                <a:uFillTx/>
                <a:latin typeface="Arial"/>
                <a:ea typeface="+mn-ea"/>
                <a:cs typeface="Arial"/>
              </a:rPr>
              <a:t>You may also contact us via e-mail </a:t>
            </a:r>
            <a:r>
              <a:rPr kumimoji="0" lang="en-GB" sz="2000" b="0" i="0" u="none" strike="noStrike" cap="none" normalizeH="0" baseline="0" noProof="0">
                <a:ln>
                  <a:noFill/>
                </a:ln>
                <a:uLnTx/>
                <a:uFillTx/>
                <a:latin typeface="Arial"/>
                <a:ea typeface="+mn-ea"/>
                <a:cs typeface="Arial"/>
                <a:hlinkClick r:id="rId4">
                  <a:extLst>
                    <a:ext uri="{A12FA001-AC4F-418D-AE19-62706E023703}">
                      <ahyp:hlinkClr xmlns:ahyp="http://schemas.microsoft.com/office/drawing/2018/hyperlinkcolor" val="tx"/>
                    </a:ext>
                  </a:extLst>
                </a:hlinkClick>
              </a:rPr>
              <a:t>redaksjon.omverdensanalysen@nav.no</a:t>
            </a:r>
          </a:p>
        </p:txBody>
      </p:sp>
    </p:spTree>
    <p:extLst>
      <p:ext uri="{BB962C8B-B14F-4D97-AF65-F5344CB8AC3E}">
        <p14:creationId xmlns:p14="http://schemas.microsoft.com/office/powerpoint/2010/main" val="3098349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1601" y="1550198"/>
            <a:ext cx="3299923" cy="1429460"/>
          </a:xfrm>
          <a:prstGeom prst="rect">
            <a:avLst/>
          </a:prstGeom>
          <a:solidFill>
            <a:schemeClr val="bg1"/>
          </a:solidFill>
          <a:ln>
            <a:noFill/>
          </a:ln>
          <a:effectLst>
            <a:outerShdw blurRad="215900" dist="38100" dir="2700000" sx="101000" sy="101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570" fontAlgn="base">
              <a:spcBef>
                <a:spcPct val="0"/>
              </a:spcBef>
              <a:spcAft>
                <a:spcPct val="0"/>
              </a:spcAft>
            </a:pPr>
            <a:endParaRPr lang="en-US" sz="1200" b="1" cap="all" spc="300">
              <a:solidFill>
                <a:srgbClr val="D87F0A"/>
              </a:solidFill>
              <a:latin typeface="Arial" panose="020B0604020202020204"/>
            </a:endParaRPr>
          </a:p>
        </p:txBody>
      </p:sp>
      <p:sp>
        <p:nvSpPr>
          <p:cNvPr id="8" name="Rectangle 7"/>
          <p:cNvSpPr/>
          <p:nvPr/>
        </p:nvSpPr>
        <p:spPr>
          <a:xfrm>
            <a:off x="4446813" y="1550198"/>
            <a:ext cx="3299923" cy="1429460"/>
          </a:xfrm>
          <a:prstGeom prst="rect">
            <a:avLst/>
          </a:prstGeom>
          <a:solidFill>
            <a:schemeClr val="bg1"/>
          </a:solidFill>
          <a:ln>
            <a:noFill/>
          </a:ln>
          <a:effectLst>
            <a:outerShdw blurRad="215900" dist="38100" dir="2700000" sx="101000" sy="101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570" fontAlgn="base">
              <a:spcBef>
                <a:spcPct val="0"/>
              </a:spcBef>
              <a:spcAft>
                <a:spcPct val="0"/>
              </a:spcAft>
            </a:pPr>
            <a:endParaRPr lang="en-US" sz="1400">
              <a:solidFill>
                <a:srgbClr val="3E3832"/>
              </a:solidFill>
              <a:latin typeface="Arial"/>
            </a:endParaRPr>
          </a:p>
          <a:p>
            <a:pPr algn="ctr" defTabSz="609570" fontAlgn="base">
              <a:spcBef>
                <a:spcPct val="0"/>
              </a:spcBef>
              <a:spcAft>
                <a:spcPct val="0"/>
              </a:spcAft>
            </a:pPr>
            <a:endParaRPr lang="en-US" sz="1400">
              <a:solidFill>
                <a:srgbClr val="3E3832"/>
              </a:solidFill>
              <a:latin typeface="Arial"/>
            </a:endParaRPr>
          </a:p>
          <a:p>
            <a:pPr algn="ctr" defTabSz="609570" fontAlgn="base">
              <a:spcBef>
                <a:spcPct val="0"/>
              </a:spcBef>
              <a:spcAft>
                <a:spcPct val="0"/>
              </a:spcAft>
            </a:pPr>
            <a:endParaRPr lang="en-US" sz="1400">
              <a:solidFill>
                <a:srgbClr val="3E3832"/>
              </a:solidFill>
              <a:latin typeface="Arial"/>
            </a:endParaRPr>
          </a:p>
          <a:p>
            <a:pPr algn="ctr" defTabSz="609570" fontAlgn="base">
              <a:spcBef>
                <a:spcPct val="0"/>
              </a:spcBef>
              <a:spcAft>
                <a:spcPct val="0"/>
              </a:spcAft>
            </a:pPr>
            <a:endParaRPr lang="en-US" sz="1400">
              <a:solidFill>
                <a:srgbClr val="3E3832"/>
              </a:solidFill>
              <a:latin typeface="Arial"/>
            </a:endParaRPr>
          </a:p>
          <a:p>
            <a:pPr algn="ctr" defTabSz="609570" fontAlgn="base">
              <a:spcBef>
                <a:spcPct val="0"/>
              </a:spcBef>
              <a:spcAft>
                <a:spcPct val="0"/>
              </a:spcAft>
            </a:pPr>
            <a:endParaRPr lang="en-US" sz="1400">
              <a:solidFill>
                <a:srgbClr val="3E3832"/>
              </a:solidFill>
              <a:latin typeface="Arial"/>
            </a:endParaRPr>
          </a:p>
        </p:txBody>
      </p:sp>
      <p:sp>
        <p:nvSpPr>
          <p:cNvPr id="9" name="Rectangle 8"/>
          <p:cNvSpPr/>
          <p:nvPr/>
        </p:nvSpPr>
        <p:spPr>
          <a:xfrm>
            <a:off x="8158957" y="1550198"/>
            <a:ext cx="3299923" cy="1429460"/>
          </a:xfrm>
          <a:prstGeom prst="rect">
            <a:avLst/>
          </a:prstGeom>
          <a:solidFill>
            <a:schemeClr val="bg1"/>
          </a:solidFill>
          <a:ln>
            <a:noFill/>
          </a:ln>
          <a:effectLst>
            <a:outerShdw blurRad="215900" dist="38100" dir="2700000" sx="101000" sy="101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570" fontAlgn="base">
              <a:spcBef>
                <a:spcPct val="0"/>
              </a:spcBef>
              <a:spcAft>
                <a:spcPct val="0"/>
              </a:spcAft>
            </a:pPr>
            <a:endParaRPr lang="en-US" sz="1400">
              <a:solidFill>
                <a:srgbClr val="3E3832"/>
              </a:solidFill>
              <a:latin typeface="Arial"/>
            </a:endParaRPr>
          </a:p>
          <a:p>
            <a:pPr algn="ctr" defTabSz="609570" fontAlgn="base">
              <a:spcBef>
                <a:spcPct val="0"/>
              </a:spcBef>
              <a:spcAft>
                <a:spcPct val="0"/>
              </a:spcAft>
            </a:pPr>
            <a:endParaRPr lang="en-US" sz="1400">
              <a:solidFill>
                <a:srgbClr val="3E3832"/>
              </a:solidFill>
              <a:latin typeface="Arial"/>
            </a:endParaRPr>
          </a:p>
          <a:p>
            <a:pPr algn="ctr" defTabSz="609570" fontAlgn="base">
              <a:spcBef>
                <a:spcPct val="0"/>
              </a:spcBef>
              <a:spcAft>
                <a:spcPct val="0"/>
              </a:spcAft>
            </a:pPr>
            <a:endParaRPr lang="en-US" sz="1400">
              <a:solidFill>
                <a:srgbClr val="3E3832"/>
              </a:solidFill>
              <a:latin typeface="Arial"/>
            </a:endParaRPr>
          </a:p>
          <a:p>
            <a:pPr algn="ctr" defTabSz="609570" fontAlgn="base">
              <a:spcBef>
                <a:spcPct val="0"/>
              </a:spcBef>
              <a:spcAft>
                <a:spcPct val="0"/>
              </a:spcAft>
            </a:pPr>
            <a:endParaRPr lang="en-US" sz="1400">
              <a:solidFill>
                <a:srgbClr val="3E3832"/>
              </a:solidFill>
              <a:latin typeface="Arial"/>
            </a:endParaRPr>
          </a:p>
          <a:p>
            <a:pPr algn="ctr" defTabSz="609570" fontAlgn="base">
              <a:spcBef>
                <a:spcPct val="0"/>
              </a:spcBef>
              <a:spcAft>
                <a:spcPct val="0"/>
              </a:spcAft>
            </a:pPr>
            <a:endParaRPr lang="en-US" sz="1400">
              <a:solidFill>
                <a:srgbClr val="3E3832"/>
              </a:solidFill>
              <a:latin typeface="Arial"/>
            </a:endParaRPr>
          </a:p>
        </p:txBody>
      </p:sp>
      <p:sp>
        <p:nvSpPr>
          <p:cNvPr id="12" name="Rectangle 11"/>
          <p:cNvSpPr/>
          <p:nvPr/>
        </p:nvSpPr>
        <p:spPr>
          <a:xfrm>
            <a:off x="731601" y="3278389"/>
            <a:ext cx="3299923" cy="1429460"/>
          </a:xfrm>
          <a:prstGeom prst="rect">
            <a:avLst/>
          </a:prstGeom>
          <a:solidFill>
            <a:schemeClr val="bg1"/>
          </a:solidFill>
          <a:ln>
            <a:noFill/>
          </a:ln>
          <a:effectLst>
            <a:outerShdw blurRad="215900" dist="38100" dir="2700000" sx="101000" sy="101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570" fontAlgn="base">
              <a:spcBef>
                <a:spcPct val="0"/>
              </a:spcBef>
              <a:spcAft>
                <a:spcPct val="0"/>
              </a:spcAft>
            </a:pPr>
            <a:endParaRPr lang="en-US" sz="1400" b="1">
              <a:solidFill>
                <a:srgbClr val="3E3832"/>
              </a:solidFill>
              <a:latin typeface="Arial"/>
            </a:endParaRPr>
          </a:p>
        </p:txBody>
      </p:sp>
      <p:sp>
        <p:nvSpPr>
          <p:cNvPr id="13" name="Rectangle 12"/>
          <p:cNvSpPr/>
          <p:nvPr/>
        </p:nvSpPr>
        <p:spPr>
          <a:xfrm>
            <a:off x="4442269" y="3289054"/>
            <a:ext cx="3299923" cy="1429460"/>
          </a:xfrm>
          <a:prstGeom prst="rect">
            <a:avLst/>
          </a:prstGeom>
          <a:solidFill>
            <a:schemeClr val="bg1"/>
          </a:solidFill>
          <a:ln>
            <a:noFill/>
          </a:ln>
          <a:effectLst>
            <a:outerShdw blurRad="215900" dist="38100" dir="2700000" sx="101000" sy="101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570" fontAlgn="base">
              <a:spcBef>
                <a:spcPct val="0"/>
              </a:spcBef>
              <a:spcAft>
                <a:spcPct val="0"/>
              </a:spcAft>
            </a:pPr>
            <a:endParaRPr lang="en-US" sz="1400" b="1">
              <a:solidFill>
                <a:srgbClr val="3E3832"/>
              </a:solidFill>
              <a:latin typeface="Arial"/>
            </a:endParaRPr>
          </a:p>
        </p:txBody>
      </p:sp>
      <p:sp>
        <p:nvSpPr>
          <p:cNvPr id="15" name="Rectangle 14"/>
          <p:cNvSpPr/>
          <p:nvPr/>
        </p:nvSpPr>
        <p:spPr>
          <a:xfrm>
            <a:off x="8152937" y="3278389"/>
            <a:ext cx="3299923" cy="1429460"/>
          </a:xfrm>
          <a:prstGeom prst="rect">
            <a:avLst/>
          </a:prstGeom>
          <a:solidFill>
            <a:schemeClr val="bg1"/>
          </a:solidFill>
          <a:ln>
            <a:noFill/>
          </a:ln>
          <a:effectLst>
            <a:outerShdw blurRad="215900" dist="38100" dir="2700000" sx="101000" sy="101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570" fontAlgn="base">
              <a:spcBef>
                <a:spcPct val="0"/>
              </a:spcBef>
              <a:spcAft>
                <a:spcPct val="0"/>
              </a:spcAft>
            </a:pPr>
            <a:endParaRPr lang="en-US" sz="1400" b="1">
              <a:solidFill>
                <a:srgbClr val="3E3832"/>
              </a:solidFill>
              <a:latin typeface="Arial"/>
            </a:endParaRPr>
          </a:p>
        </p:txBody>
      </p:sp>
      <p:sp>
        <p:nvSpPr>
          <p:cNvPr id="17" name="TextBox 28">
            <a:extLst>
              <a:ext uri="{FF2B5EF4-FFF2-40B4-BE49-F238E27FC236}">
                <a16:creationId xmlns:a16="http://schemas.microsoft.com/office/drawing/2014/main" id="{7E77B6E7-F185-402F-9170-540DD7FC284D}"/>
              </a:ext>
            </a:extLst>
          </p:cNvPr>
          <p:cNvSpPr txBox="1"/>
          <p:nvPr/>
        </p:nvSpPr>
        <p:spPr>
          <a:xfrm>
            <a:off x="723680" y="642827"/>
            <a:ext cx="10735369" cy="646331"/>
          </a:xfrm>
          <a:prstGeom prst="rect">
            <a:avLst/>
          </a:prstGeom>
          <a:noFill/>
        </p:spPr>
        <p:txBody>
          <a:bodyPr wrap="square" lIns="91440" tIns="45720" rIns="91440" bIns="45720" rtlCol="0" anchor="t">
            <a:spAutoFit/>
          </a:bodyPr>
          <a:lstStyle/>
          <a:p>
            <a:pPr algn="ctr" defTabSz="914377">
              <a:defRPr/>
            </a:pPr>
            <a:r>
              <a:rPr lang="en-GB" sz="5400" b="1" cap="all" baseline="30000">
                <a:solidFill>
                  <a:srgbClr val="0C5472"/>
                </a:solidFill>
                <a:latin typeface="Arial" panose="020B0604020202020204"/>
              </a:rPr>
              <a:t>7 societal areas</a:t>
            </a:r>
          </a:p>
        </p:txBody>
      </p:sp>
      <p:sp>
        <p:nvSpPr>
          <p:cNvPr id="21" name="Rectangle 44">
            <a:extLst>
              <a:ext uri="{FF2B5EF4-FFF2-40B4-BE49-F238E27FC236}">
                <a16:creationId xmlns:a16="http://schemas.microsoft.com/office/drawing/2014/main" id="{B9F25560-FE61-4C03-8F5A-40316F98145C}"/>
              </a:ext>
            </a:extLst>
          </p:cNvPr>
          <p:cNvSpPr/>
          <p:nvPr/>
        </p:nvSpPr>
        <p:spPr>
          <a:xfrm>
            <a:off x="4455661" y="4112976"/>
            <a:ext cx="3325859" cy="369332"/>
          </a:xfrm>
          <a:prstGeom prst="rect">
            <a:avLst/>
          </a:prstGeom>
        </p:spPr>
        <p:txBody>
          <a:bodyPr wrap="square" lIns="91440" tIns="45720" rIns="91440" bIns="45720" anchor="ctr">
            <a:spAutoFit/>
          </a:bodyPr>
          <a:lstStyle/>
          <a:p>
            <a:pPr algn="ctr" defTabSz="914377">
              <a:defRPr/>
            </a:pPr>
            <a:r>
              <a:rPr lang="en-GB">
                <a:solidFill>
                  <a:srgbClr val="000000"/>
                </a:solidFill>
                <a:latin typeface="Arial" panose="020B0604020202020204"/>
                <a:cs typeface="Arial"/>
              </a:rPr>
              <a:t>Living conditions</a:t>
            </a:r>
          </a:p>
        </p:txBody>
      </p:sp>
      <p:sp>
        <p:nvSpPr>
          <p:cNvPr id="24" name="TekstSylinder 23">
            <a:extLst>
              <a:ext uri="{FF2B5EF4-FFF2-40B4-BE49-F238E27FC236}">
                <a16:creationId xmlns:a16="http://schemas.microsoft.com/office/drawing/2014/main" id="{FE432514-F7EA-49A8-A070-1C703AAAE12F}"/>
              </a:ext>
            </a:extLst>
          </p:cNvPr>
          <p:cNvSpPr txBox="1"/>
          <p:nvPr/>
        </p:nvSpPr>
        <p:spPr>
          <a:xfrm>
            <a:off x="4435951" y="2447834"/>
            <a:ext cx="3310785" cy="276999"/>
          </a:xfrm>
          <a:prstGeom prst="rect">
            <a:avLst/>
          </a:prstGeom>
          <a:noFill/>
        </p:spPr>
        <p:txBody>
          <a:bodyPr wrap="square" lIns="0" tIns="0" rIns="0" bIns="0" rtlCol="0">
            <a:spAutoFit/>
          </a:bodyPr>
          <a:lstStyle/>
          <a:p>
            <a:pPr marL="35999" algn="ctr" defTabSz="914377">
              <a:spcBef>
                <a:spcPts val="600"/>
              </a:spcBef>
              <a:buClr>
                <a:srgbClr val="C30000"/>
              </a:buClr>
              <a:buSzPct val="80000"/>
            </a:pPr>
            <a:r>
              <a:rPr lang="en-GB">
                <a:solidFill>
                  <a:srgbClr val="3E3832"/>
                </a:solidFill>
                <a:latin typeface="Arial" panose="020B0604020202020204" pitchFamily="34" charset="0"/>
                <a:ea typeface="Segoe UI" charset="0"/>
                <a:cs typeface="Arial" panose="020B0604020202020204" pitchFamily="34" charset="0"/>
              </a:rPr>
              <a:t>Demographics</a:t>
            </a:r>
          </a:p>
        </p:txBody>
      </p:sp>
      <p:pic>
        <p:nvPicPr>
          <p:cNvPr id="25" name="Picture 3" descr="Hus kontur">
            <a:extLst>
              <a:ext uri="{FF2B5EF4-FFF2-40B4-BE49-F238E27FC236}">
                <a16:creationId xmlns:a16="http://schemas.microsoft.com/office/drawing/2014/main" id="{A2CC1AB8-7612-4FFB-9553-7FA08C9C708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733112" y="1696873"/>
            <a:ext cx="693757" cy="693757"/>
          </a:xfrm>
          <a:prstGeom prst="rect">
            <a:avLst/>
          </a:prstGeom>
        </p:spPr>
      </p:pic>
      <p:pic>
        <p:nvPicPr>
          <p:cNvPr id="26" name="Picture 3" descr="Universell tilgang kontur">
            <a:extLst>
              <a:ext uri="{FF2B5EF4-FFF2-40B4-BE49-F238E27FC236}">
                <a16:creationId xmlns:a16="http://schemas.microsoft.com/office/drawing/2014/main" id="{13C5FCC3-8FE1-4BA9-8704-33F5BBC8FE3A}"/>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9474360" y="1656856"/>
            <a:ext cx="773792" cy="773792"/>
          </a:xfrm>
          <a:prstGeom prst="rect">
            <a:avLst/>
          </a:prstGeom>
        </p:spPr>
      </p:pic>
      <p:sp>
        <p:nvSpPr>
          <p:cNvPr id="27" name="TekstSylinder 26">
            <a:extLst>
              <a:ext uri="{FF2B5EF4-FFF2-40B4-BE49-F238E27FC236}">
                <a16:creationId xmlns:a16="http://schemas.microsoft.com/office/drawing/2014/main" id="{B18BC72B-7537-4C31-80B1-4C58C8992DAD}"/>
              </a:ext>
            </a:extLst>
          </p:cNvPr>
          <p:cNvSpPr txBox="1"/>
          <p:nvPr/>
        </p:nvSpPr>
        <p:spPr>
          <a:xfrm>
            <a:off x="8180208" y="2456962"/>
            <a:ext cx="3325859" cy="276999"/>
          </a:xfrm>
          <a:prstGeom prst="rect">
            <a:avLst/>
          </a:prstGeom>
          <a:noFill/>
        </p:spPr>
        <p:txBody>
          <a:bodyPr wrap="square" lIns="0" tIns="0" rIns="0" bIns="0" rtlCol="0">
            <a:spAutoFit/>
          </a:bodyPr>
          <a:lstStyle/>
          <a:p>
            <a:pPr marL="35999" algn="ctr" defTabSz="914377">
              <a:spcBef>
                <a:spcPts val="600"/>
              </a:spcBef>
              <a:buClr>
                <a:srgbClr val="C30000"/>
              </a:buClr>
              <a:buSzPct val="80000"/>
            </a:pPr>
            <a:r>
              <a:rPr lang="en-GB">
                <a:solidFill>
                  <a:srgbClr val="3E3832"/>
                </a:solidFill>
                <a:latin typeface="Arial" panose="020B0604020202020204" pitchFamily="34" charset="0"/>
                <a:ea typeface="Segoe UI" charset="0"/>
                <a:cs typeface="Arial" panose="020B0604020202020204" pitchFamily="34" charset="0"/>
              </a:rPr>
              <a:t>User expectations</a:t>
            </a:r>
          </a:p>
        </p:txBody>
      </p:sp>
      <p:sp>
        <p:nvSpPr>
          <p:cNvPr id="31" name="Rectangle 44">
            <a:extLst>
              <a:ext uri="{FF2B5EF4-FFF2-40B4-BE49-F238E27FC236}">
                <a16:creationId xmlns:a16="http://schemas.microsoft.com/office/drawing/2014/main" id="{87F0AD1B-A2F1-49DD-BFCD-7CD84AFB3F95}"/>
              </a:ext>
            </a:extLst>
          </p:cNvPr>
          <p:cNvSpPr/>
          <p:nvPr/>
        </p:nvSpPr>
        <p:spPr>
          <a:xfrm>
            <a:off x="723806" y="4112976"/>
            <a:ext cx="3299923" cy="369332"/>
          </a:xfrm>
          <a:prstGeom prst="rect">
            <a:avLst/>
          </a:prstGeom>
        </p:spPr>
        <p:txBody>
          <a:bodyPr wrap="square" anchor="ctr">
            <a:spAutoFit/>
          </a:bodyPr>
          <a:lstStyle/>
          <a:p>
            <a:pPr algn="ctr" defTabSz="914377">
              <a:defRPr/>
            </a:pPr>
            <a:r>
              <a:rPr lang="en-GB">
                <a:solidFill>
                  <a:srgbClr val="000000"/>
                </a:solidFill>
                <a:latin typeface="Arial" panose="020B0604020202020204"/>
              </a:rPr>
              <a:t>Technology</a:t>
            </a:r>
          </a:p>
        </p:txBody>
      </p:sp>
      <p:sp>
        <p:nvSpPr>
          <p:cNvPr id="22" name="TekstSylinder 21">
            <a:extLst>
              <a:ext uri="{FF2B5EF4-FFF2-40B4-BE49-F238E27FC236}">
                <a16:creationId xmlns:a16="http://schemas.microsoft.com/office/drawing/2014/main" id="{C73AD9CA-E330-4768-A9A5-63386CB7F662}"/>
              </a:ext>
            </a:extLst>
          </p:cNvPr>
          <p:cNvSpPr txBox="1"/>
          <p:nvPr/>
        </p:nvSpPr>
        <p:spPr>
          <a:xfrm>
            <a:off x="731600" y="2447834"/>
            <a:ext cx="3292129" cy="276999"/>
          </a:xfrm>
          <a:prstGeom prst="rect">
            <a:avLst/>
          </a:prstGeom>
          <a:noFill/>
        </p:spPr>
        <p:txBody>
          <a:bodyPr wrap="square" lIns="0" tIns="0" rIns="0" bIns="0" rtlCol="0">
            <a:spAutoFit/>
          </a:bodyPr>
          <a:lstStyle/>
          <a:p>
            <a:pPr marL="35999" algn="ctr" defTabSz="914377">
              <a:spcBef>
                <a:spcPts val="600"/>
              </a:spcBef>
              <a:buClr>
                <a:srgbClr val="C30000"/>
              </a:buClr>
              <a:buSzPct val="80000"/>
            </a:pPr>
            <a:r>
              <a:rPr lang="en-GB">
                <a:solidFill>
                  <a:srgbClr val="3E3832"/>
                </a:solidFill>
                <a:latin typeface="Arial" panose="020B0604020202020204" pitchFamily="34" charset="0"/>
                <a:ea typeface="Segoe UI" charset="0"/>
                <a:cs typeface="Arial" panose="020B0604020202020204" pitchFamily="34" charset="0"/>
              </a:rPr>
              <a:t>Labour market</a:t>
            </a:r>
          </a:p>
        </p:txBody>
      </p:sp>
      <p:pic>
        <p:nvPicPr>
          <p:cNvPr id="32" name="Picture 3" descr="Bygnings arbeider hunn kontur">
            <a:extLst>
              <a:ext uri="{FF2B5EF4-FFF2-40B4-BE49-F238E27FC236}">
                <a16:creationId xmlns:a16="http://schemas.microsoft.com/office/drawing/2014/main" id="{7710732F-06BA-4EB3-AC67-E703F07B88DC}"/>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1982361" y="1647346"/>
            <a:ext cx="693757" cy="693757"/>
          </a:xfrm>
          <a:prstGeom prst="rect">
            <a:avLst/>
          </a:prstGeom>
        </p:spPr>
      </p:pic>
      <p:pic>
        <p:nvPicPr>
          <p:cNvPr id="33" name="Picture 3" descr="Internett kontur">
            <a:extLst>
              <a:ext uri="{FF2B5EF4-FFF2-40B4-BE49-F238E27FC236}">
                <a16:creationId xmlns:a16="http://schemas.microsoft.com/office/drawing/2014/main" id="{9867032B-F6C7-4817-9943-F386FADD78F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1982361" y="3347044"/>
            <a:ext cx="747665" cy="747665"/>
          </a:xfrm>
          <a:prstGeom prst="rect">
            <a:avLst/>
          </a:prstGeom>
        </p:spPr>
      </p:pic>
      <p:pic>
        <p:nvPicPr>
          <p:cNvPr id="34" name="Picture 3" descr="Hjerte med puls kontur">
            <a:extLst>
              <a:ext uri="{FF2B5EF4-FFF2-40B4-BE49-F238E27FC236}">
                <a16:creationId xmlns:a16="http://schemas.microsoft.com/office/drawing/2014/main" id="{CC79040F-B185-4980-9649-97C2429CD535}"/>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5790054" y="3387109"/>
            <a:ext cx="657075" cy="657075"/>
          </a:xfrm>
          <a:prstGeom prst="rect">
            <a:avLst/>
          </a:prstGeom>
        </p:spPr>
      </p:pic>
      <p:sp>
        <p:nvSpPr>
          <p:cNvPr id="35" name="Rectangle 44">
            <a:extLst>
              <a:ext uri="{FF2B5EF4-FFF2-40B4-BE49-F238E27FC236}">
                <a16:creationId xmlns:a16="http://schemas.microsoft.com/office/drawing/2014/main" id="{3F10FF2E-4FE8-4DF8-9D73-3A292D0703E1}"/>
              </a:ext>
            </a:extLst>
          </p:cNvPr>
          <p:cNvSpPr/>
          <p:nvPr/>
        </p:nvSpPr>
        <p:spPr>
          <a:xfrm>
            <a:off x="8142335" y="4112976"/>
            <a:ext cx="3325859" cy="369332"/>
          </a:xfrm>
          <a:prstGeom prst="rect">
            <a:avLst/>
          </a:prstGeom>
        </p:spPr>
        <p:txBody>
          <a:bodyPr wrap="square" anchor="ctr">
            <a:spAutoFit/>
          </a:bodyPr>
          <a:lstStyle/>
          <a:p>
            <a:pPr algn="ctr" defTabSz="914377">
              <a:defRPr/>
            </a:pPr>
            <a:r>
              <a:rPr lang="en-GB">
                <a:solidFill>
                  <a:srgbClr val="000000"/>
                </a:solidFill>
                <a:latin typeface="Arial" panose="020B0604020202020204"/>
              </a:rPr>
              <a:t>Health</a:t>
            </a:r>
          </a:p>
        </p:txBody>
      </p:sp>
      <p:pic>
        <p:nvPicPr>
          <p:cNvPr id="36" name="Picture 3" descr="Plaster kontur">
            <a:extLst>
              <a:ext uri="{FF2B5EF4-FFF2-40B4-BE49-F238E27FC236}">
                <a16:creationId xmlns:a16="http://schemas.microsoft.com/office/drawing/2014/main" id="{509FBF9E-CB9F-40F8-9CBB-FD884A667ED7}"/>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p:blipFill>
        <p:spPr>
          <a:xfrm>
            <a:off x="9474360" y="3353387"/>
            <a:ext cx="657075" cy="657075"/>
          </a:xfrm>
          <a:prstGeom prst="rect">
            <a:avLst/>
          </a:prstGeom>
        </p:spPr>
      </p:pic>
      <p:sp>
        <p:nvSpPr>
          <p:cNvPr id="4" name="Rectangle 12">
            <a:extLst>
              <a:ext uri="{FF2B5EF4-FFF2-40B4-BE49-F238E27FC236}">
                <a16:creationId xmlns:a16="http://schemas.microsoft.com/office/drawing/2014/main" id="{C587A292-9BC2-3391-3AF6-3EE55225EBDD}"/>
              </a:ext>
            </a:extLst>
          </p:cNvPr>
          <p:cNvSpPr/>
          <p:nvPr/>
        </p:nvSpPr>
        <p:spPr>
          <a:xfrm>
            <a:off x="4455661" y="4992800"/>
            <a:ext cx="3299923" cy="1429460"/>
          </a:xfrm>
          <a:prstGeom prst="rect">
            <a:avLst/>
          </a:prstGeom>
          <a:solidFill>
            <a:schemeClr val="bg1"/>
          </a:solidFill>
          <a:ln>
            <a:noFill/>
          </a:ln>
          <a:effectLst>
            <a:outerShdw blurRad="215900" dist="38100" dir="2700000" sx="101000" sy="101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570" fontAlgn="base">
              <a:spcBef>
                <a:spcPct val="0"/>
              </a:spcBef>
              <a:spcAft>
                <a:spcPct val="0"/>
              </a:spcAft>
            </a:pPr>
            <a:endParaRPr lang="en-US" sz="1400" b="1">
              <a:solidFill>
                <a:srgbClr val="3E3832"/>
              </a:solidFill>
              <a:latin typeface="Arial"/>
            </a:endParaRPr>
          </a:p>
        </p:txBody>
      </p:sp>
      <p:sp>
        <p:nvSpPr>
          <p:cNvPr id="5" name="Rectangle 44">
            <a:extLst>
              <a:ext uri="{FF2B5EF4-FFF2-40B4-BE49-F238E27FC236}">
                <a16:creationId xmlns:a16="http://schemas.microsoft.com/office/drawing/2014/main" id="{080D0388-F0F7-1B28-2D9A-A6DB431C4EF7}"/>
              </a:ext>
            </a:extLst>
          </p:cNvPr>
          <p:cNvSpPr/>
          <p:nvPr/>
        </p:nvSpPr>
        <p:spPr>
          <a:xfrm>
            <a:off x="4469053" y="5824342"/>
            <a:ext cx="3325859" cy="369332"/>
          </a:xfrm>
          <a:prstGeom prst="rect">
            <a:avLst/>
          </a:prstGeom>
        </p:spPr>
        <p:txBody>
          <a:bodyPr wrap="square" lIns="91440" tIns="45720" rIns="91440" bIns="45720" anchor="ctr">
            <a:spAutoFit/>
          </a:bodyPr>
          <a:lstStyle/>
          <a:p>
            <a:pPr algn="ctr" defTabSz="914377">
              <a:defRPr/>
            </a:pPr>
            <a:r>
              <a:rPr lang="en-GB">
                <a:solidFill>
                  <a:srgbClr val="000000"/>
                </a:solidFill>
                <a:latin typeface="Arial" panose="020B0604020202020204"/>
                <a:cs typeface="Arial"/>
              </a:rPr>
              <a:t>Political trends</a:t>
            </a:r>
          </a:p>
        </p:txBody>
      </p:sp>
      <p:pic>
        <p:nvPicPr>
          <p:cNvPr id="6" name="Picture 3" descr="Megafon kontur">
            <a:extLst>
              <a:ext uri="{FF2B5EF4-FFF2-40B4-BE49-F238E27FC236}">
                <a16:creationId xmlns:a16="http://schemas.microsoft.com/office/drawing/2014/main" id="{1945E089-9F97-86C4-B58A-2C86F92642E8}"/>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p:blipFill>
        <p:spPr>
          <a:xfrm>
            <a:off x="5803446" y="5090855"/>
            <a:ext cx="657075" cy="657075"/>
          </a:xfrm>
          <a:prstGeom prst="rect">
            <a:avLst/>
          </a:prstGeom>
        </p:spPr>
      </p:pic>
    </p:spTree>
    <p:extLst>
      <p:ext uri="{BB962C8B-B14F-4D97-AF65-F5344CB8AC3E}">
        <p14:creationId xmlns:p14="http://schemas.microsoft.com/office/powerpoint/2010/main" val="3606504357"/>
      </p:ext>
    </p:extLst>
  </p:cSld>
  <p:clrMapOvr>
    <a:masterClrMapping/>
  </p:clrMapOvr>
  <p:transition spd="med" advClick="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69D3F4F-EA94-447E-4104-B4E18672D7C7}"/>
              </a:ext>
            </a:extLst>
          </p:cNvPr>
          <p:cNvSpPr>
            <a:spLocks noGrp="1"/>
          </p:cNvSpPr>
          <p:nvPr>
            <p:ph type="title"/>
          </p:nvPr>
        </p:nvSpPr>
        <p:spPr>
          <a:xfrm>
            <a:off x="1" y="688489"/>
            <a:ext cx="12191999" cy="688488"/>
          </a:xfrm>
        </p:spPr>
        <p:txBody>
          <a:bodyPr>
            <a:normAutofit/>
          </a:bodyPr>
          <a:lstStyle/>
          <a:p>
            <a:pPr algn="ctr"/>
            <a:r>
              <a:rPr lang="en-GB" sz="1600" noProof="0">
                <a:solidFill>
                  <a:schemeClr val="tx1"/>
                </a:solidFill>
              </a:rPr>
              <a:t>The five societal trends likely to have the biggest and smallest impact on NAV in the next 10 years, according to NAV employees </a:t>
            </a:r>
          </a:p>
        </p:txBody>
      </p:sp>
      <p:sp>
        <p:nvSpPr>
          <p:cNvPr id="3" name="Rektangel 2">
            <a:extLst>
              <a:ext uri="{FF2B5EF4-FFF2-40B4-BE49-F238E27FC236}">
                <a16:creationId xmlns:a16="http://schemas.microsoft.com/office/drawing/2014/main" id="{4808CDCB-000C-A9FF-35B4-BBD695D5B225}"/>
              </a:ext>
            </a:extLst>
          </p:cNvPr>
          <p:cNvSpPr/>
          <p:nvPr/>
        </p:nvSpPr>
        <p:spPr>
          <a:xfrm>
            <a:off x="0" y="1"/>
            <a:ext cx="12192000" cy="688488"/>
          </a:xfrm>
          <a:prstGeom prst="rect">
            <a:avLst/>
          </a:prstGeom>
          <a:solidFill>
            <a:srgbClr val="254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latin typeface="Arial" panose="020B0604020202020204" pitchFamily="34" charset="0"/>
                <a:cs typeface="Arial" panose="020B0604020202020204" pitchFamily="34" charset="0"/>
              </a:rPr>
              <a:t>Employee survey, June 2022</a:t>
            </a:r>
          </a:p>
        </p:txBody>
      </p:sp>
      <p:sp>
        <p:nvSpPr>
          <p:cNvPr id="11" name="TekstSylinder 10">
            <a:extLst>
              <a:ext uri="{FF2B5EF4-FFF2-40B4-BE49-F238E27FC236}">
                <a16:creationId xmlns:a16="http://schemas.microsoft.com/office/drawing/2014/main" id="{679A9086-7825-6ED9-F4D2-C202161D8DFE}"/>
              </a:ext>
            </a:extLst>
          </p:cNvPr>
          <p:cNvSpPr txBox="1"/>
          <p:nvPr/>
        </p:nvSpPr>
        <p:spPr>
          <a:xfrm>
            <a:off x="7136635" y="5880525"/>
            <a:ext cx="1765852" cy="276999"/>
          </a:xfrm>
          <a:prstGeom prst="rect">
            <a:avLst/>
          </a:prstGeom>
          <a:noFill/>
        </p:spPr>
        <p:txBody>
          <a:bodyPr wrap="square" rtlCol="0">
            <a:spAutoFit/>
          </a:bodyPr>
          <a:lstStyle/>
          <a:p>
            <a:pPr algn="ctr"/>
            <a:r>
              <a:rPr lang="en-GB" sz="1200">
                <a:latin typeface="Arial" panose="020B0604020202020204" pitchFamily="34" charset="0"/>
                <a:cs typeface="Arial" panose="020B0604020202020204" pitchFamily="34" charset="0"/>
              </a:rPr>
              <a:t>Some impact</a:t>
            </a:r>
          </a:p>
        </p:txBody>
      </p:sp>
      <p:sp>
        <p:nvSpPr>
          <p:cNvPr id="12" name="TekstSylinder 11">
            <a:extLst>
              <a:ext uri="{FF2B5EF4-FFF2-40B4-BE49-F238E27FC236}">
                <a16:creationId xmlns:a16="http://schemas.microsoft.com/office/drawing/2014/main" id="{E5A1B7C8-294B-F464-5CF6-49FAD722C8B8}"/>
              </a:ext>
            </a:extLst>
          </p:cNvPr>
          <p:cNvSpPr txBox="1"/>
          <p:nvPr/>
        </p:nvSpPr>
        <p:spPr>
          <a:xfrm>
            <a:off x="9741541" y="5880524"/>
            <a:ext cx="1365567" cy="276999"/>
          </a:xfrm>
          <a:prstGeom prst="rect">
            <a:avLst/>
          </a:prstGeom>
          <a:noFill/>
        </p:spPr>
        <p:txBody>
          <a:bodyPr wrap="square" rtlCol="0">
            <a:spAutoFit/>
          </a:bodyPr>
          <a:lstStyle/>
          <a:p>
            <a:pPr algn="ctr"/>
            <a:r>
              <a:rPr lang="en-GB" sz="1200">
                <a:latin typeface="Arial" panose="020B0604020202020204" pitchFamily="34" charset="0"/>
                <a:cs typeface="Arial" panose="020B0604020202020204" pitchFamily="34" charset="0"/>
              </a:rPr>
              <a:t>Big impact</a:t>
            </a:r>
          </a:p>
        </p:txBody>
      </p:sp>
      <p:sp>
        <p:nvSpPr>
          <p:cNvPr id="13" name="TekstSylinder 12">
            <a:extLst>
              <a:ext uri="{FF2B5EF4-FFF2-40B4-BE49-F238E27FC236}">
                <a16:creationId xmlns:a16="http://schemas.microsoft.com/office/drawing/2014/main" id="{8CD3DD24-9597-39B5-5333-1808A69CA5C2}"/>
              </a:ext>
            </a:extLst>
          </p:cNvPr>
          <p:cNvSpPr txBox="1"/>
          <p:nvPr/>
        </p:nvSpPr>
        <p:spPr>
          <a:xfrm>
            <a:off x="4888730" y="5880526"/>
            <a:ext cx="1312536" cy="276999"/>
          </a:xfrm>
          <a:prstGeom prst="rect">
            <a:avLst/>
          </a:prstGeom>
          <a:noFill/>
        </p:spPr>
        <p:txBody>
          <a:bodyPr wrap="square" rtlCol="0">
            <a:spAutoFit/>
          </a:bodyPr>
          <a:lstStyle/>
          <a:p>
            <a:pPr algn="ctr"/>
            <a:r>
              <a:rPr lang="en-GB" sz="1200">
                <a:latin typeface="Arial" panose="020B0604020202020204" pitchFamily="34" charset="0"/>
                <a:cs typeface="Arial" panose="020B0604020202020204" pitchFamily="34" charset="0"/>
              </a:rPr>
              <a:t>Minimal impact</a:t>
            </a:r>
          </a:p>
        </p:txBody>
      </p:sp>
      <p:graphicFrame>
        <p:nvGraphicFramePr>
          <p:cNvPr id="5" name="Chart 1">
            <a:extLst>
              <a:ext uri="{FF2B5EF4-FFF2-40B4-BE49-F238E27FC236}">
                <a16:creationId xmlns:a16="http://schemas.microsoft.com/office/drawing/2014/main" id="{78587611-CF88-3A61-FAAD-F670D730DF62}"/>
              </a:ext>
            </a:extLst>
          </p:cNvPr>
          <p:cNvGraphicFramePr>
            <a:graphicFrameLocks/>
          </p:cNvGraphicFramePr>
          <p:nvPr>
            <p:extLst>
              <p:ext uri="{D42A27DB-BD31-4B8C-83A1-F6EECF244321}">
                <p14:modId xmlns:p14="http://schemas.microsoft.com/office/powerpoint/2010/main" val="929872021"/>
              </p:ext>
            </p:extLst>
          </p:nvPr>
        </p:nvGraphicFramePr>
        <p:xfrm>
          <a:off x="1495425" y="1376977"/>
          <a:ext cx="9143999" cy="49190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7460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FC33BBB-1133-5862-36A5-1604EE4A7A62}"/>
              </a:ext>
            </a:extLst>
          </p:cNvPr>
          <p:cNvSpPr/>
          <p:nvPr/>
        </p:nvSpPr>
        <p:spPr>
          <a:xfrm>
            <a:off x="0" y="1"/>
            <a:ext cx="12192000" cy="688488"/>
          </a:xfrm>
          <a:prstGeom prst="rect">
            <a:avLst/>
          </a:prstGeom>
          <a:solidFill>
            <a:srgbClr val="254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latin typeface="Arial" panose="020B0604020202020204" pitchFamily="34" charset="0"/>
                <a:cs typeface="Arial" panose="020B0604020202020204" pitchFamily="34" charset="0"/>
              </a:rPr>
              <a:t>Employee survey, June 2022</a:t>
            </a:r>
          </a:p>
        </p:txBody>
      </p:sp>
      <p:sp>
        <p:nvSpPr>
          <p:cNvPr id="4" name="Title 3">
            <a:extLst>
              <a:ext uri="{FF2B5EF4-FFF2-40B4-BE49-F238E27FC236}">
                <a16:creationId xmlns:a16="http://schemas.microsoft.com/office/drawing/2014/main" id="{AA5C6E26-946D-944F-9208-C70BAB71DFA9}"/>
              </a:ext>
            </a:extLst>
          </p:cNvPr>
          <p:cNvSpPr txBox="1">
            <a:spLocks/>
          </p:cNvSpPr>
          <p:nvPr/>
        </p:nvSpPr>
        <p:spPr>
          <a:xfrm>
            <a:off x="0" y="675220"/>
            <a:ext cx="12191999" cy="6884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tx1"/>
                </a:solidFill>
                <a:latin typeface="Arial" panose="020B0604020202020204" pitchFamily="34" charset="0"/>
                <a:ea typeface="+mj-ea"/>
                <a:cs typeface="Arial" panose="020B0604020202020204" pitchFamily="34" charset="0"/>
              </a:defRPr>
            </a:lvl1pPr>
          </a:lstStyle>
          <a:p>
            <a:pPr algn="ctr"/>
            <a:r>
              <a:rPr lang="en-GB" sz="2800"/>
              <a:t>Horizon Scan with increasing </a:t>
            </a:r>
            <a:r>
              <a:rPr lang="nb-NO" sz="2800"/>
              <a:t>usefulness</a:t>
            </a:r>
            <a:r>
              <a:rPr lang="en-GB" sz="2800"/>
              <a:t> and influence</a:t>
            </a:r>
          </a:p>
        </p:txBody>
      </p:sp>
      <p:graphicFrame>
        <p:nvGraphicFramePr>
          <p:cNvPr id="8" name="Chart 1">
            <a:extLst>
              <a:ext uri="{FF2B5EF4-FFF2-40B4-BE49-F238E27FC236}">
                <a16:creationId xmlns:a16="http://schemas.microsoft.com/office/drawing/2014/main" id="{2BB32FEC-A32B-4FCC-B7AD-667A8D8A874A}"/>
              </a:ext>
            </a:extLst>
          </p:cNvPr>
          <p:cNvGraphicFramePr>
            <a:graphicFrameLocks/>
          </p:cNvGraphicFramePr>
          <p:nvPr>
            <p:extLst>
              <p:ext uri="{D42A27DB-BD31-4B8C-83A1-F6EECF244321}">
                <p14:modId xmlns:p14="http://schemas.microsoft.com/office/powerpoint/2010/main" val="3479348779"/>
              </p:ext>
            </p:extLst>
          </p:nvPr>
        </p:nvGraphicFramePr>
        <p:xfrm>
          <a:off x="1829696" y="1499509"/>
          <a:ext cx="8491254" cy="48831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85315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image" Target="../media/image4.jpeg"/></Relationships>
</file>

<file path=ppt/theme/theme1.xml><?xml version="1.0" encoding="utf-8"?>
<a:theme xmlns:a="http://schemas.openxmlformats.org/drawingml/2006/main" name="Office-tema">
  <a:themeElements>
    <a:clrScheme name="NAV">
      <a:dk1>
        <a:srgbClr val="000000"/>
      </a:dk1>
      <a:lt1>
        <a:srgbClr val="FFFFFF"/>
      </a:lt1>
      <a:dk2>
        <a:srgbClr val="3E3832"/>
      </a:dk2>
      <a:lt2>
        <a:srgbClr val="E9E7E7"/>
      </a:lt2>
      <a:accent1>
        <a:srgbClr val="C30000"/>
      </a:accent1>
      <a:accent2>
        <a:srgbClr val="0067C5"/>
      </a:accent2>
      <a:accent3>
        <a:srgbClr val="A2AD00"/>
      </a:accent3>
      <a:accent4>
        <a:srgbClr val="FF9100"/>
      </a:accent4>
      <a:accent5>
        <a:srgbClr val="06893A"/>
      </a:accent5>
      <a:accent6>
        <a:srgbClr val="634689"/>
      </a:accent6>
      <a:hlink>
        <a:srgbClr val="0067C5"/>
      </a:hlink>
      <a:folHlink>
        <a:srgbClr val="63468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D115AE5-62DA-49E4-941C-0CAD096C68B1}" vid="{635A7B2C-7959-4FAC-9936-FB7518985716}"/>
    </a:ext>
  </a:extLst>
</a:theme>
</file>

<file path=ppt/theme/theme2.xml><?xml version="1.0" encoding="utf-8"?>
<a:theme xmlns:a="http://schemas.openxmlformats.org/drawingml/2006/main" name="1_Office-tema">
  <a:themeElements>
    <a:clrScheme name="NAV">
      <a:dk1>
        <a:srgbClr val="000000"/>
      </a:dk1>
      <a:lt1>
        <a:srgbClr val="FFFFFF"/>
      </a:lt1>
      <a:dk2>
        <a:srgbClr val="3E3832"/>
      </a:dk2>
      <a:lt2>
        <a:srgbClr val="E9E7E7"/>
      </a:lt2>
      <a:accent1>
        <a:srgbClr val="C30000"/>
      </a:accent1>
      <a:accent2>
        <a:srgbClr val="0067C5"/>
      </a:accent2>
      <a:accent3>
        <a:srgbClr val="A2AD00"/>
      </a:accent3>
      <a:accent4>
        <a:srgbClr val="FF9100"/>
      </a:accent4>
      <a:accent5>
        <a:srgbClr val="06893A"/>
      </a:accent5>
      <a:accent6>
        <a:srgbClr val="634689"/>
      </a:accent6>
      <a:hlink>
        <a:srgbClr val="0067C5"/>
      </a:hlink>
      <a:folHlink>
        <a:srgbClr val="6346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B0123D0-EAF0-49D1-B774-E8D06FB9B61C}" vid="{2C0C07A7-A903-4988-8925-53FC2A42362D}"/>
    </a:ext>
  </a:extLst>
</a:theme>
</file>

<file path=ppt/theme/theme3.xml><?xml version="1.0" encoding="utf-8"?>
<a:theme xmlns:a="http://schemas.openxmlformats.org/drawingml/2006/main" name="1_NAV PRESENTASJONSMAL">
  <a:themeElements>
    <a:clrScheme name="NAV farger">
      <a:dk1>
        <a:srgbClr val="3E3832"/>
      </a:dk1>
      <a:lt1>
        <a:srgbClr val="FFFFFF"/>
      </a:lt1>
      <a:dk2>
        <a:srgbClr val="06893A"/>
      </a:dk2>
      <a:lt2>
        <a:srgbClr val="66CBEC"/>
      </a:lt2>
      <a:accent1>
        <a:srgbClr val="3E3832"/>
      </a:accent1>
      <a:accent2>
        <a:srgbClr val="C30000"/>
      </a:accent2>
      <a:accent3>
        <a:srgbClr val="BA3A26"/>
      </a:accent3>
      <a:accent4>
        <a:srgbClr val="005B82"/>
      </a:accent4>
      <a:accent5>
        <a:srgbClr val="634689"/>
      </a:accent5>
      <a:accent6>
        <a:srgbClr val="FF9100"/>
      </a:accent6>
      <a:hlink>
        <a:srgbClr val="0067C5"/>
      </a:hlink>
      <a:folHlink>
        <a:srgbClr val="005B82"/>
      </a:folHlink>
    </a:clrScheme>
    <a:fontScheme name="Office klassis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lumMod val="20000"/>
            <a:lumOff val="80000"/>
          </a:schemeClr>
        </a:solidFill>
        <a:ln w="25400" cap="flat" cmpd="sng" algn="ctr">
          <a:noFill/>
          <a:prstDash val="solid"/>
          <a:round/>
          <a:headEnd type="none" w="med" len="med"/>
          <a:tailEnd type="none" w="med" len="med"/>
        </a:ln>
        <a:effectLst/>
      </a:spPr>
      <a:bodyPr vert="horz" wrap="square" lIns="36000" tIns="36000" rIns="36000" bIns="360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200" b="0" i="0" u="none" strike="noStrike" cap="none" normalizeH="0" baseline="0" dirty="0" err="1" smtClean="0">
            <a:ln>
              <a:noFill/>
            </a:ln>
            <a:solidFill>
              <a:schemeClr val="accent1"/>
            </a:solidFill>
            <a:effectLst/>
            <a:latin typeface="Arial" panose="020B0604020202020204" pitchFamily="34" charset="0"/>
            <a:ea typeface="ヒラギノ角ゴ ProN W3" charset="0"/>
            <a:cs typeface="Arial" panose="020B0604020202020204" pitchFamily="34" charset="0"/>
            <a:sym typeface="Gill Sans" charset="0"/>
          </a:defRPr>
        </a:defPPr>
      </a:lstStyle>
    </a:spDef>
    <a:lnDef>
      <a:spPr bwMode="auto">
        <a:blipFill dpi="0" rotWithShape="0">
          <a:blip xmlns:r="http://schemas.openxmlformats.org/officeDocument/2006/relationships" r:embed="rId1"/>
          <a:srcRect/>
          <a:tile tx="0" ty="0" sx="100000" sy="100000" flip="none" algn="tl"/>
        </a:blip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a:lstStyle/>
    </a:lnDef>
    <a:txDef>
      <a:spPr>
        <a:noFill/>
      </a:spPr>
      <a:bodyPr wrap="none" lIns="0" tIns="0" rIns="0" bIns="0" rtlCol="0">
        <a:spAutoFit/>
      </a:bodyPr>
      <a:lstStyle>
        <a:defPPr marL="216000" indent="-180000" algn="l">
          <a:spcBef>
            <a:spcPts val="600"/>
          </a:spcBef>
          <a:buClr>
            <a:schemeClr val="accent2"/>
          </a:buClr>
          <a:buSzPct val="80000"/>
          <a:buBlip>
            <a:blip xmlns:r="http://schemas.openxmlformats.org/officeDocument/2006/relationships" r:embed="rId2">
              <a:extLst>
                <a:ext uri="{96DAC541-7B7A-43D3-8B79-37D633B846F1}">
                  <asvg:svgBlip xmlns:asvg="http://schemas.microsoft.com/office/drawing/2016/SVG/main" r:embed="rId3"/>
                </a:ext>
              </a:extLst>
            </a:blip>
          </a:buBlip>
          <a:defRPr sz="1400" dirty="0" err="1" smtClean="0">
            <a:latin typeface="Arial" panose="020B0604020202020204" pitchFamily="34" charset="0"/>
            <a:ea typeface="Segoe UI" charset="0"/>
            <a:cs typeface="Arial" panose="020B0604020202020204" pitchFamily="34" charset="0"/>
          </a:defRPr>
        </a:defPPr>
      </a:lstStyle>
    </a:txDef>
  </a:objectDefaults>
  <a:extraClrSchemeLst>
    <a:extraClrScheme>
      <a:clrScheme name="FRONTPAG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 mal" id="{B6D9CCDE-D400-2346-9CBB-DFA0930C6C1D}" vid="{766770FE-94E5-0C4E-ADD4-B20B2844A947}"/>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Egendefinert 7">
    <a:dk1>
      <a:sysClr val="windowText" lastClr="000000"/>
    </a:dk1>
    <a:lt1>
      <a:sysClr val="window" lastClr="FFFFFF"/>
    </a:lt1>
    <a:dk2>
      <a:srgbClr val="355071"/>
    </a:dk2>
    <a:lt2>
      <a:srgbClr val="AABED7"/>
    </a:lt2>
    <a:accent1>
      <a:srgbClr val="254B6D"/>
    </a:accent1>
    <a:accent2>
      <a:srgbClr val="66CBEC"/>
    </a:accent2>
    <a:accent3>
      <a:srgbClr val="B90000"/>
    </a:accent3>
    <a:accent4>
      <a:srgbClr val="FF9100"/>
    </a:accent4>
    <a:accent5>
      <a:srgbClr val="F2D26A"/>
    </a:accent5>
    <a:accent6>
      <a:srgbClr val="A2AD00"/>
    </a:accent6>
    <a:hlink>
      <a:srgbClr val="06893A"/>
    </a:hlink>
    <a:folHlink>
      <a:srgbClr val="B7B1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åpe">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Override>
</file>

<file path=ppt/theme/themeOverride12.xml><?xml version="1.0" encoding="utf-8"?>
<a:themeOverride xmlns:a="http://schemas.openxmlformats.org/drawingml/2006/main">
  <a:clrScheme name="Egendefinert 7">
    <a:dk1>
      <a:sysClr val="windowText" lastClr="000000"/>
    </a:dk1>
    <a:lt1>
      <a:sysClr val="window" lastClr="FFFFFF"/>
    </a:lt1>
    <a:dk2>
      <a:srgbClr val="355071"/>
    </a:dk2>
    <a:lt2>
      <a:srgbClr val="AABED7"/>
    </a:lt2>
    <a:accent1>
      <a:srgbClr val="254B6D"/>
    </a:accent1>
    <a:accent2>
      <a:srgbClr val="66CBEC"/>
    </a:accent2>
    <a:accent3>
      <a:srgbClr val="B90000"/>
    </a:accent3>
    <a:accent4>
      <a:srgbClr val="FF9100"/>
    </a:accent4>
    <a:accent5>
      <a:srgbClr val="F2D26A"/>
    </a:accent5>
    <a:accent6>
      <a:srgbClr val="A2AD00"/>
    </a:accent6>
    <a:hlink>
      <a:srgbClr val="06893A"/>
    </a:hlink>
    <a:folHlink>
      <a:srgbClr val="B7B1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åpe">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Override>
</file>

<file path=ppt/theme/themeOverride13.xml><?xml version="1.0" encoding="utf-8"?>
<a:themeOverride xmlns:a="http://schemas.openxmlformats.org/drawingml/2006/main">
  <a:clrScheme name="Egendefinert 7">
    <a:dk1>
      <a:sysClr val="windowText" lastClr="000000"/>
    </a:dk1>
    <a:lt1>
      <a:sysClr val="window" lastClr="FFFFFF"/>
    </a:lt1>
    <a:dk2>
      <a:srgbClr val="355071"/>
    </a:dk2>
    <a:lt2>
      <a:srgbClr val="AABED7"/>
    </a:lt2>
    <a:accent1>
      <a:srgbClr val="254B6D"/>
    </a:accent1>
    <a:accent2>
      <a:srgbClr val="66CBEC"/>
    </a:accent2>
    <a:accent3>
      <a:srgbClr val="B90000"/>
    </a:accent3>
    <a:accent4>
      <a:srgbClr val="FF9100"/>
    </a:accent4>
    <a:accent5>
      <a:srgbClr val="F2D26A"/>
    </a:accent5>
    <a:accent6>
      <a:srgbClr val="A2AD00"/>
    </a:accent6>
    <a:hlink>
      <a:srgbClr val="06893A"/>
    </a:hlink>
    <a:folHlink>
      <a:srgbClr val="B7B1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åpe">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Override>
</file>

<file path=ppt/theme/themeOverride14.xml><?xml version="1.0" encoding="utf-8"?>
<a:themeOverride xmlns:a="http://schemas.openxmlformats.org/drawingml/2006/main">
  <a:clrScheme name="Egendefinert 7">
    <a:dk1>
      <a:sysClr val="windowText" lastClr="000000"/>
    </a:dk1>
    <a:lt1>
      <a:sysClr val="window" lastClr="FFFFFF"/>
    </a:lt1>
    <a:dk2>
      <a:srgbClr val="355071"/>
    </a:dk2>
    <a:lt2>
      <a:srgbClr val="AABED7"/>
    </a:lt2>
    <a:accent1>
      <a:srgbClr val="254B6D"/>
    </a:accent1>
    <a:accent2>
      <a:srgbClr val="66CBEC"/>
    </a:accent2>
    <a:accent3>
      <a:srgbClr val="B90000"/>
    </a:accent3>
    <a:accent4>
      <a:srgbClr val="FF9100"/>
    </a:accent4>
    <a:accent5>
      <a:srgbClr val="F2D26A"/>
    </a:accent5>
    <a:accent6>
      <a:srgbClr val="A2AD00"/>
    </a:accent6>
    <a:hlink>
      <a:srgbClr val="06893A"/>
    </a:hlink>
    <a:folHlink>
      <a:srgbClr val="B7B1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åpe">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Override>
</file>

<file path=ppt/theme/themeOverride15.xml><?xml version="1.0" encoding="utf-8"?>
<a:themeOverride xmlns:a="http://schemas.openxmlformats.org/drawingml/2006/main">
  <a:clrScheme name="Egendefinert 7">
    <a:dk1>
      <a:sysClr val="windowText" lastClr="000000"/>
    </a:dk1>
    <a:lt1>
      <a:sysClr val="window" lastClr="FFFFFF"/>
    </a:lt1>
    <a:dk2>
      <a:srgbClr val="355071"/>
    </a:dk2>
    <a:lt2>
      <a:srgbClr val="AABED7"/>
    </a:lt2>
    <a:accent1>
      <a:srgbClr val="254B6D"/>
    </a:accent1>
    <a:accent2>
      <a:srgbClr val="66CBEC"/>
    </a:accent2>
    <a:accent3>
      <a:srgbClr val="B90000"/>
    </a:accent3>
    <a:accent4>
      <a:srgbClr val="FF9100"/>
    </a:accent4>
    <a:accent5>
      <a:srgbClr val="F2D26A"/>
    </a:accent5>
    <a:accent6>
      <a:srgbClr val="A2AD00"/>
    </a:accent6>
    <a:hlink>
      <a:srgbClr val="06893A"/>
    </a:hlink>
    <a:folHlink>
      <a:srgbClr val="B7B1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åpe">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Override>
</file>

<file path=ppt/theme/themeOverride16.xml><?xml version="1.0" encoding="utf-8"?>
<a:themeOverride xmlns:a="http://schemas.openxmlformats.org/drawingml/2006/main">
  <a:clrScheme name="Egendefinert 7">
    <a:dk1>
      <a:sysClr val="windowText" lastClr="000000"/>
    </a:dk1>
    <a:lt1>
      <a:sysClr val="window" lastClr="FFFFFF"/>
    </a:lt1>
    <a:dk2>
      <a:srgbClr val="355071"/>
    </a:dk2>
    <a:lt2>
      <a:srgbClr val="AABED7"/>
    </a:lt2>
    <a:accent1>
      <a:srgbClr val="254B6D"/>
    </a:accent1>
    <a:accent2>
      <a:srgbClr val="66CBEC"/>
    </a:accent2>
    <a:accent3>
      <a:srgbClr val="B90000"/>
    </a:accent3>
    <a:accent4>
      <a:srgbClr val="FF9100"/>
    </a:accent4>
    <a:accent5>
      <a:srgbClr val="F2D26A"/>
    </a:accent5>
    <a:accent6>
      <a:srgbClr val="A2AD00"/>
    </a:accent6>
    <a:hlink>
      <a:srgbClr val="06893A"/>
    </a:hlink>
    <a:folHlink>
      <a:srgbClr val="B7B1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åpe">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gendefinert 7">
    <a:dk1>
      <a:sysClr val="windowText" lastClr="000000"/>
    </a:dk1>
    <a:lt1>
      <a:sysClr val="window" lastClr="FFFFFF"/>
    </a:lt1>
    <a:dk2>
      <a:srgbClr val="355071"/>
    </a:dk2>
    <a:lt2>
      <a:srgbClr val="AABED7"/>
    </a:lt2>
    <a:accent1>
      <a:srgbClr val="254B6D"/>
    </a:accent1>
    <a:accent2>
      <a:srgbClr val="66CBEC"/>
    </a:accent2>
    <a:accent3>
      <a:srgbClr val="B90000"/>
    </a:accent3>
    <a:accent4>
      <a:srgbClr val="FF9100"/>
    </a:accent4>
    <a:accent5>
      <a:srgbClr val="F2D26A"/>
    </a:accent5>
    <a:accent6>
      <a:srgbClr val="A2AD00"/>
    </a:accent6>
    <a:hlink>
      <a:srgbClr val="06893A"/>
    </a:hlink>
    <a:folHlink>
      <a:srgbClr val="B7B1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åpe">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Override>
</file>

<file path=ppt/theme/themeOverride4.xml><?xml version="1.0" encoding="utf-8"?>
<a:themeOverride xmlns:a="http://schemas.openxmlformats.org/drawingml/2006/main">
  <a:clrScheme name="Egendefinert 7">
    <a:dk1>
      <a:sysClr val="windowText" lastClr="000000"/>
    </a:dk1>
    <a:lt1>
      <a:sysClr val="window" lastClr="FFFFFF"/>
    </a:lt1>
    <a:dk2>
      <a:srgbClr val="355071"/>
    </a:dk2>
    <a:lt2>
      <a:srgbClr val="AABED7"/>
    </a:lt2>
    <a:accent1>
      <a:srgbClr val="254B6D"/>
    </a:accent1>
    <a:accent2>
      <a:srgbClr val="66CBEC"/>
    </a:accent2>
    <a:accent3>
      <a:srgbClr val="B90000"/>
    </a:accent3>
    <a:accent4>
      <a:srgbClr val="FF9100"/>
    </a:accent4>
    <a:accent5>
      <a:srgbClr val="F2D26A"/>
    </a:accent5>
    <a:accent6>
      <a:srgbClr val="A2AD00"/>
    </a:accent6>
    <a:hlink>
      <a:srgbClr val="06893A"/>
    </a:hlink>
    <a:folHlink>
      <a:srgbClr val="B7B1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åpe">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Override>
</file>

<file path=ppt/theme/themeOverride5.xml><?xml version="1.0" encoding="utf-8"?>
<a:themeOverride xmlns:a="http://schemas.openxmlformats.org/drawingml/2006/main">
  <a:clrScheme name="Egendefinert 7">
    <a:dk1>
      <a:sysClr val="windowText" lastClr="000000"/>
    </a:dk1>
    <a:lt1>
      <a:sysClr val="window" lastClr="FFFFFF"/>
    </a:lt1>
    <a:dk2>
      <a:srgbClr val="355071"/>
    </a:dk2>
    <a:lt2>
      <a:srgbClr val="AABED7"/>
    </a:lt2>
    <a:accent1>
      <a:srgbClr val="254B6D"/>
    </a:accent1>
    <a:accent2>
      <a:srgbClr val="66CBEC"/>
    </a:accent2>
    <a:accent3>
      <a:srgbClr val="B90000"/>
    </a:accent3>
    <a:accent4>
      <a:srgbClr val="FF9100"/>
    </a:accent4>
    <a:accent5>
      <a:srgbClr val="F2D26A"/>
    </a:accent5>
    <a:accent6>
      <a:srgbClr val="A2AD00"/>
    </a:accent6>
    <a:hlink>
      <a:srgbClr val="06893A"/>
    </a:hlink>
    <a:folHlink>
      <a:srgbClr val="B7B1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åpe">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Override>
</file>

<file path=ppt/theme/themeOverride6.xml><?xml version="1.0" encoding="utf-8"?>
<a:themeOverride xmlns:a="http://schemas.openxmlformats.org/drawingml/2006/main">
  <a:clrScheme name="Egendefinert 7">
    <a:dk1>
      <a:sysClr val="windowText" lastClr="000000"/>
    </a:dk1>
    <a:lt1>
      <a:sysClr val="window" lastClr="FFFFFF"/>
    </a:lt1>
    <a:dk2>
      <a:srgbClr val="355071"/>
    </a:dk2>
    <a:lt2>
      <a:srgbClr val="AABED7"/>
    </a:lt2>
    <a:accent1>
      <a:srgbClr val="254B6D"/>
    </a:accent1>
    <a:accent2>
      <a:srgbClr val="66CBEC"/>
    </a:accent2>
    <a:accent3>
      <a:srgbClr val="B90000"/>
    </a:accent3>
    <a:accent4>
      <a:srgbClr val="FF9100"/>
    </a:accent4>
    <a:accent5>
      <a:srgbClr val="F2D26A"/>
    </a:accent5>
    <a:accent6>
      <a:srgbClr val="A2AD00"/>
    </a:accent6>
    <a:hlink>
      <a:srgbClr val="06893A"/>
    </a:hlink>
    <a:folHlink>
      <a:srgbClr val="B7B1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åpe">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Override>
</file>

<file path=ppt/theme/themeOverride7.xml><?xml version="1.0" encoding="utf-8"?>
<a:themeOverride xmlns:a="http://schemas.openxmlformats.org/drawingml/2006/main">
  <a:clrScheme name="Egendefinert 7">
    <a:dk1>
      <a:sysClr val="windowText" lastClr="000000"/>
    </a:dk1>
    <a:lt1>
      <a:sysClr val="window" lastClr="FFFFFF"/>
    </a:lt1>
    <a:dk2>
      <a:srgbClr val="355071"/>
    </a:dk2>
    <a:lt2>
      <a:srgbClr val="AABED7"/>
    </a:lt2>
    <a:accent1>
      <a:srgbClr val="254B6D"/>
    </a:accent1>
    <a:accent2>
      <a:srgbClr val="66CBEC"/>
    </a:accent2>
    <a:accent3>
      <a:srgbClr val="B90000"/>
    </a:accent3>
    <a:accent4>
      <a:srgbClr val="FF9100"/>
    </a:accent4>
    <a:accent5>
      <a:srgbClr val="F2D26A"/>
    </a:accent5>
    <a:accent6>
      <a:srgbClr val="A2AD00"/>
    </a:accent6>
    <a:hlink>
      <a:srgbClr val="06893A"/>
    </a:hlink>
    <a:folHlink>
      <a:srgbClr val="B7B1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åpe">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Override>
</file>

<file path=ppt/theme/themeOverride8.xml><?xml version="1.0" encoding="utf-8"?>
<a:themeOverride xmlns:a="http://schemas.openxmlformats.org/drawingml/2006/main">
  <a:clrScheme name="Egendefinert 7">
    <a:dk1>
      <a:sysClr val="windowText" lastClr="000000"/>
    </a:dk1>
    <a:lt1>
      <a:sysClr val="window" lastClr="FFFFFF"/>
    </a:lt1>
    <a:dk2>
      <a:srgbClr val="355071"/>
    </a:dk2>
    <a:lt2>
      <a:srgbClr val="AABED7"/>
    </a:lt2>
    <a:accent1>
      <a:srgbClr val="254B6D"/>
    </a:accent1>
    <a:accent2>
      <a:srgbClr val="66CBEC"/>
    </a:accent2>
    <a:accent3>
      <a:srgbClr val="B90000"/>
    </a:accent3>
    <a:accent4>
      <a:srgbClr val="FF9100"/>
    </a:accent4>
    <a:accent5>
      <a:srgbClr val="F2D26A"/>
    </a:accent5>
    <a:accent6>
      <a:srgbClr val="A2AD00"/>
    </a:accent6>
    <a:hlink>
      <a:srgbClr val="06893A"/>
    </a:hlink>
    <a:folHlink>
      <a:srgbClr val="B7B1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åpe">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BB1D4BEC8A464BA39CA79479942468" ma:contentTypeVersion="16" ma:contentTypeDescription="Create a new document." ma:contentTypeScope="" ma:versionID="0a85a3109c3bb229dd34218609bcb985">
  <xsd:schema xmlns:xsd="http://www.w3.org/2001/XMLSchema" xmlns:xs="http://www.w3.org/2001/XMLSchema" xmlns:p="http://schemas.microsoft.com/office/2006/metadata/properties" xmlns:ns2="9f68d134-57be-4622-84ed-afa6d3bf819b" xmlns:ns3="57a30541-e129-40c4-aedb-01caf0bc69a4" targetNamespace="http://schemas.microsoft.com/office/2006/metadata/properties" ma:root="true" ma:fieldsID="ced1cf74f72b5b5515a4e1ebd6e4a4fc" ns2:_="" ns3:_="">
    <xsd:import namespace="9f68d134-57be-4622-84ed-afa6d3bf819b"/>
    <xsd:import namespace="57a30541-e129-40c4-aedb-01caf0bc69a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68d134-57be-4622-84ed-afa6d3bf81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228493a-ba9a-494e-af97-f05f01d29ce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a30541-e129-40c4-aedb-01caf0bc69a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0a69bdc-b7f8-46f4-b380-dd78b1ae5731}" ma:internalName="TaxCatchAll" ma:showField="CatchAllData" ma:web="57a30541-e129-40c4-aedb-01caf0bc69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f68d134-57be-4622-84ed-afa6d3bf819b">
      <Terms xmlns="http://schemas.microsoft.com/office/infopath/2007/PartnerControls"/>
    </lcf76f155ced4ddcb4097134ff3c332f>
    <TaxCatchAll xmlns="57a30541-e129-40c4-aedb-01caf0bc69a4" xsi:nil="true"/>
    <SharedWithUsers xmlns="57a30541-e129-40c4-aedb-01caf0bc69a4">
      <UserInfo>
        <DisplayName>Pedersen, Marianne</DisplayName>
        <AccountId>89</AccountId>
        <AccountType/>
      </UserInfo>
      <UserInfo>
        <DisplayName>Schjold, Hanne Røvig</DisplayName>
        <AccountId>230</AccountId>
        <AccountType/>
      </UserInfo>
      <UserInfo>
        <DisplayName>Christensen, Petter</DisplayName>
        <AccountId>222</AccountId>
        <AccountType/>
      </UserInfo>
      <UserInfo>
        <DisplayName>Omverdensanalysen Members</DisplayName>
        <AccountId>7</AccountId>
        <AccountType/>
      </UserInfo>
    </SharedWithUsers>
  </documentManagement>
</p:properties>
</file>

<file path=customXml/itemProps1.xml><?xml version="1.0" encoding="utf-8"?>
<ds:datastoreItem xmlns:ds="http://schemas.openxmlformats.org/officeDocument/2006/customXml" ds:itemID="{36A7B0AE-A0A7-4D73-BAD6-0C8C2229FE6B}">
  <ds:schemaRefs>
    <ds:schemaRef ds:uri="57a30541-e129-40c4-aedb-01caf0bc69a4"/>
    <ds:schemaRef ds:uri="9f68d134-57be-4622-84ed-afa6d3bf819b"/>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BA16CF-69EA-4443-BEE0-73385E2EEDD0}">
  <ds:schemaRefs>
    <ds:schemaRef ds:uri="http://schemas.microsoft.com/sharepoint/v3/contenttype/forms"/>
  </ds:schemaRefs>
</ds:datastoreItem>
</file>

<file path=customXml/itemProps3.xml><?xml version="1.0" encoding="utf-8"?>
<ds:datastoreItem xmlns:ds="http://schemas.openxmlformats.org/officeDocument/2006/customXml" ds:itemID="{AC591905-A811-45D1-A44B-D4999240A5F2}">
  <ds:schemaRefs>
    <ds:schemaRef ds:uri="http://purl.org/dc/elements/1.1/"/>
    <ds:schemaRef ds:uri="http://schemas.microsoft.com/office/2006/metadata/properties"/>
    <ds:schemaRef ds:uri="http://purl.org/dc/terms/"/>
    <ds:schemaRef ds:uri="9f68d134-57be-4622-84ed-afa6d3bf819b"/>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57a30541-e129-40c4-aedb-01caf0bc69a4"/>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TotalTime>
  <Words>21739</Words>
  <Application>Microsoft Office PowerPoint</Application>
  <PresentationFormat>Widescreen</PresentationFormat>
  <Paragraphs>897</Paragraphs>
  <Slides>62</Slides>
  <Notes>62</Notes>
  <HiddenSlides>1</HiddenSlides>
  <MMClips>0</MMClips>
  <ScaleCrop>false</ScaleCrop>
  <HeadingPairs>
    <vt:vector size="8" baseType="variant">
      <vt:variant>
        <vt:lpstr>Brukte skrifter</vt:lpstr>
      </vt:variant>
      <vt:variant>
        <vt:i4>7</vt:i4>
      </vt:variant>
      <vt:variant>
        <vt:lpstr>Tema</vt:lpstr>
      </vt:variant>
      <vt:variant>
        <vt:i4>3</vt:i4>
      </vt:variant>
      <vt:variant>
        <vt:lpstr>Innebygde OLE-servere</vt:lpstr>
      </vt:variant>
      <vt:variant>
        <vt:i4>1</vt:i4>
      </vt:variant>
      <vt:variant>
        <vt:lpstr>Lysbildetitler</vt:lpstr>
      </vt:variant>
      <vt:variant>
        <vt:i4>62</vt:i4>
      </vt:variant>
    </vt:vector>
  </HeadingPairs>
  <TitlesOfParts>
    <vt:vector size="73" baseType="lpstr">
      <vt:lpstr>Arial</vt:lpstr>
      <vt:lpstr>Calibri</vt:lpstr>
      <vt:lpstr>Gill Sans</vt:lpstr>
      <vt:lpstr>Segoe UI</vt:lpstr>
      <vt:lpstr>Symbol</vt:lpstr>
      <vt:lpstr>Times New Roman</vt:lpstr>
      <vt:lpstr>Wingdings</vt:lpstr>
      <vt:lpstr>Office-tema</vt:lpstr>
      <vt:lpstr>1_Office-tema</vt:lpstr>
      <vt:lpstr>1_NAV PRESENTASJONSMAL</vt:lpstr>
      <vt:lpstr>think-cell Slide</vt:lpstr>
      <vt:lpstr>Contents</vt:lpstr>
      <vt:lpstr>PowerPoint-presentasjon</vt:lpstr>
      <vt:lpstr>Why does NAV need a Horizon Scan?</vt:lpstr>
      <vt:lpstr>From vision of the future to effecting change</vt:lpstr>
      <vt:lpstr>Societal trends and NAV toward 2035</vt:lpstr>
      <vt:lpstr>Central uncertainties for NAV</vt:lpstr>
      <vt:lpstr>PowerPoint-presentasjon</vt:lpstr>
      <vt:lpstr>The five societal trends likely to have the biggest and smallest impact on NAV in the next 10 years, according to NAV employees </vt:lpstr>
      <vt:lpstr>PowerPoint-presentasjon</vt:lpstr>
      <vt:lpstr>PowerPoint-presentasjon</vt:lpstr>
      <vt:lpstr>Two drivers behind the high rate of restructuring</vt:lpstr>
      <vt:lpstr>PowerPoint-presentasjon</vt:lpstr>
      <vt:lpstr>Industrial structure will change</vt:lpstr>
      <vt:lpstr>The green transition – skills requirements </vt:lpstr>
      <vt:lpstr>1 in 5 does not complete upper secondary education </vt:lpstr>
      <vt:lpstr>Consequences of restructuring and increased skills requirements</vt:lpstr>
      <vt:lpstr>Questions for reflection</vt:lpstr>
      <vt:lpstr>PowerPoint-presentasjon</vt:lpstr>
      <vt:lpstr>Weaker population growth – strong ageing</vt:lpstr>
      <vt:lpstr>Strong increase in recipients of assistive technology and retirement pension</vt:lpstr>
      <vt:lpstr>Strongest increase in centralised municipalities</vt:lpstr>
      <vt:lpstr>When the number of old people will surpass number of young people in each county...</vt:lpstr>
      <vt:lpstr>Lower net immigration Climate change, war/conflict and labour shortages mean increased uncertainty</vt:lpstr>
      <vt:lpstr>Questions for reflection</vt:lpstr>
      <vt:lpstr>PowerPoint-presentasjon</vt:lpstr>
      <vt:lpstr>Which factors affect user expectations?</vt:lpstr>
      <vt:lpstr>User expectations in 2035</vt:lpstr>
      <vt:lpstr>Person-oriented,  continuous services</vt:lpstr>
      <vt:lpstr>Inclusive services</vt:lpstr>
      <vt:lpstr>Increased expectations for in-person meetings </vt:lpstr>
      <vt:lpstr>Expectations from employers</vt:lpstr>
      <vt:lpstr>Questions for reflection</vt:lpstr>
      <vt:lpstr>PowerPoint-presentasjon</vt:lpstr>
      <vt:lpstr>Digtalisation trend continues Persistent and increasing trends</vt:lpstr>
      <vt:lpstr>New developmental characteristics</vt:lpstr>
      <vt:lpstr>Consequences for NAV</vt:lpstr>
      <vt:lpstr>Risks to rate of development</vt:lpstr>
      <vt:lpstr>Questions for reflection</vt:lpstr>
      <vt:lpstr>PowerPoint-presentasjon</vt:lpstr>
      <vt:lpstr>Increased incomes, but low growth for all in recent years</vt:lpstr>
      <vt:lpstr>Increasing income inequality</vt:lpstr>
      <vt:lpstr>Children and young adults most at risk</vt:lpstr>
      <vt:lpstr>Living conditions – projections towards 2035</vt:lpstr>
      <vt:lpstr>Questions for reflection</vt:lpstr>
      <vt:lpstr>PowerPoint-presentasjon</vt:lpstr>
      <vt:lpstr>We live longer and are healthier than ever</vt:lpstr>
      <vt:lpstr>Ageing flattens burden of disease curve, but the decrease within working age  continues</vt:lpstr>
      <vt:lpstr>How did the Covid pandemic affect public health?</vt:lpstr>
      <vt:lpstr>Fewer people receiving health-related benefits</vt:lpstr>
      <vt:lpstr>More young people receiving disability benefit</vt:lpstr>
      <vt:lpstr>Health – development towards 2035</vt:lpstr>
      <vt:lpstr>Questions for reflection</vt:lpstr>
      <vt:lpstr>PowerPoint-presentasjon</vt:lpstr>
      <vt:lpstr>Restructuring, inclusion and sustainability</vt:lpstr>
      <vt:lpstr>Key lines of conflict in coming years</vt:lpstr>
      <vt:lpstr>International influences</vt:lpstr>
      <vt:lpstr>Political opportunities</vt:lpstr>
      <vt:lpstr>Questions for reflection</vt:lpstr>
      <vt:lpstr>PowerPoint-presentasjon</vt:lpstr>
      <vt:lpstr>Future competence needs in NAV</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NAVs omverdensanalyse 2021</dc:title>
  <dc:creator>Schjold, Hanne Røvig</dc:creator>
  <cp:lastModifiedBy>Braadvig, Kristin</cp:lastModifiedBy>
  <cp:revision>5</cp:revision>
  <dcterms:created xsi:type="dcterms:W3CDTF">2020-12-28T14:50:45Z</dcterms:created>
  <dcterms:modified xsi:type="dcterms:W3CDTF">2023-10-18T14:25:32Z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3491420-1ae2-4120-89e6-e6f668f067e2_Enabled">
    <vt:lpwstr>true</vt:lpwstr>
  </property>
  <property fmtid="{D5CDD505-2E9C-101B-9397-08002B2CF9AE}" pid="3" name="MSIP_Label_d3491420-1ae2-4120-89e6-e6f668f067e2_SetDate">
    <vt:lpwstr>2020-12-28T14:54:20Z</vt:lpwstr>
  </property>
  <property fmtid="{D5CDD505-2E9C-101B-9397-08002B2CF9AE}" pid="4" name="MSIP_Label_d3491420-1ae2-4120-89e6-e6f668f067e2_Method">
    <vt:lpwstr>Standard</vt:lpwstr>
  </property>
  <property fmtid="{D5CDD505-2E9C-101B-9397-08002B2CF9AE}" pid="5" name="MSIP_Label_d3491420-1ae2-4120-89e6-e6f668f067e2_Name">
    <vt:lpwstr>d3491420-1ae2-4120-89e6-e6f668f067e2</vt:lpwstr>
  </property>
  <property fmtid="{D5CDD505-2E9C-101B-9397-08002B2CF9AE}" pid="6" name="MSIP_Label_d3491420-1ae2-4120-89e6-e6f668f067e2_SiteId">
    <vt:lpwstr>62366534-1ec3-4962-8869-9b5535279d0b</vt:lpwstr>
  </property>
  <property fmtid="{D5CDD505-2E9C-101B-9397-08002B2CF9AE}" pid="7" name="MSIP_Label_d3491420-1ae2-4120-89e6-e6f668f067e2_ActionId">
    <vt:lpwstr>f3701526-7a93-4a58-b725-3e21a15cb5fa</vt:lpwstr>
  </property>
  <property fmtid="{D5CDD505-2E9C-101B-9397-08002B2CF9AE}" pid="8" name="MSIP_Label_d3491420-1ae2-4120-89e6-e6f668f067e2_ContentBits">
    <vt:lpwstr>0</vt:lpwstr>
  </property>
  <property fmtid="{D5CDD505-2E9C-101B-9397-08002B2CF9AE}" pid="9" name="ContentTypeId">
    <vt:lpwstr>0x010100C5BB1D4BEC8A464BA39CA79479942468</vt:lpwstr>
  </property>
  <property fmtid="{D5CDD505-2E9C-101B-9397-08002B2CF9AE}" pid="10" name="MediaServiceImageTags">
    <vt:lpwstr/>
  </property>
</Properties>
</file>