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6327"/>
  </p:normalViewPr>
  <p:slideViewPr>
    <p:cSldViewPr snapToGrid="0" snapToObjects="1">
      <p:cViewPr varScale="1">
        <p:scale>
          <a:sx n="78" d="100"/>
          <a:sy n="78" d="100"/>
        </p:scale>
        <p:origin x="8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B06FD-D711-124E-A3E3-0FBE1F8F0CE4}" type="datetimeFigureOut">
              <a:rPr lang="nb-NO" smtClean="0"/>
              <a:t>23.04.2026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4BBF-70B9-8047-B02F-2484F1EA6A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386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D74E5-8D3F-5F45-AF55-379CE17407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6551347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C570008-A996-2D4B-88A3-9861CBD4F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588873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195ACC3E-6C58-8E40-A78D-5639EBDF9C43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B20B5-22F5-7F42-98FA-915865BDD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9731FE1C-E2F8-7042-8566-1A6CE70B9A4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2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630795E-AD26-E64A-9C79-FA3F9BB4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5788" y="6356350"/>
            <a:ext cx="3466263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1F69FF2-4FB1-3544-9B7F-A00D9E4C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18421" y="6356350"/>
            <a:ext cx="741600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5">
            <a:extLst>
              <a:ext uri="{FF2B5EF4-FFF2-40B4-BE49-F238E27FC236}">
                <a16:creationId xmlns:a16="http://schemas.microsoft.com/office/drawing/2014/main" id="{701CE543-F5B4-D84C-A6FC-FAFF3D0AAFC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973237" y="602647"/>
            <a:ext cx="5652706" cy="5652706"/>
          </a:xfrm>
          <a:prstGeom prst="ellipse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6300D294-78C3-134A-B8DB-F895410ECD2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495102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FE2CAD38-4FD8-5D47-94F7-E677546BBB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55335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76149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rkl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69CFF4-987B-5A43-8582-31F67145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E9603651-05EC-6948-B335-00924944B6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DCE326E-B227-394D-A659-399CE735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5">
            <a:extLst>
              <a:ext uri="{FF2B5EF4-FFF2-40B4-BE49-F238E27FC236}">
                <a16:creationId xmlns:a16="http://schemas.microsoft.com/office/drawing/2014/main" id="{643807C2-292F-894E-874A-C85D7E9D69AA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5324C5C5-907C-D34E-836F-29B532757AD4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518119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7" name="Plassholder for bilde 5">
            <a:extLst>
              <a:ext uri="{FF2B5EF4-FFF2-40B4-BE49-F238E27FC236}">
                <a16:creationId xmlns:a16="http://schemas.microsoft.com/office/drawing/2014/main" id="{BA339474-4310-4E4C-8300-B9375051CA40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>
          <a:xfrm>
            <a:off x="8206218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0" name="Plassholder for tekst 2">
            <a:extLst>
              <a:ext uri="{FF2B5EF4-FFF2-40B4-BE49-F238E27FC236}">
                <a16:creationId xmlns:a16="http://schemas.microsoft.com/office/drawing/2014/main" id="{3420036C-1838-DE4A-BADD-245630D31E5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080585" y="5161212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94BB1344-2B8D-6C4F-AF3C-799F28132DC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92484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82C78190-F0C7-F94A-8B39-D2876F768B7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12565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97666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187046D5-FCF3-DD40-B896-2E3520046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2DA0986-BEFB-4A44-98B6-D10264B4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3">
            <a:extLst>
              <a:ext uri="{FF2B5EF4-FFF2-40B4-BE49-F238E27FC236}">
                <a16:creationId xmlns:a16="http://schemas.microsoft.com/office/drawing/2014/main" id="{92C05EAD-0F07-3B45-8747-833BB1F2A5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723" r="1"/>
          <a:stretch/>
        </p:blipFill>
        <p:spPr bwMode="auto">
          <a:xfrm>
            <a:off x="1482417" y="660910"/>
            <a:ext cx="8995930" cy="510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CADDA05B-7DC7-D845-8F78-41EFC49121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37218" y="907450"/>
            <a:ext cx="7311543" cy="4363809"/>
          </a:xfrm>
          <a:prstGeom prst="rect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99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7004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6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7FB01FB-60B2-5E41-A15B-1235CEC30B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978400"/>
            <a:ext cx="12192000" cy="1294006"/>
          </a:xfrm>
          <a:solidFill>
            <a:srgbClr val="3E3832">
              <a:alpha val="69804"/>
            </a:srgbClr>
          </a:solidFill>
        </p:spPr>
        <p:txBody>
          <a:bodyPr wrap="square" lIns="1440000" tIns="180000" rIns="1475999" bIns="216000" anchor="ctr" anchorCtr="0">
            <a:noAutofit/>
          </a:bodyPr>
          <a:lstStyle>
            <a:lvl1pPr marL="36000" indent="0" algn="ctr">
              <a:lnSpc>
                <a:spcPct val="100000"/>
              </a:lnSpc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32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4pPr>
            <a:lvl5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5pPr>
          </a:lstStyle>
          <a:p>
            <a:pPr lvl="0"/>
            <a:r>
              <a:rPr lang="nb-NO" dirty="0"/>
              <a:t>Klikk for å redigere teksten</a:t>
            </a:r>
          </a:p>
        </p:txBody>
      </p:sp>
    </p:spTree>
    <p:extLst>
      <p:ext uri="{BB962C8B-B14F-4D97-AF65-F5344CB8AC3E}">
        <p14:creationId xmlns:p14="http://schemas.microsoft.com/office/powerpoint/2010/main" val="206601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media 2">
            <a:extLst>
              <a:ext uri="{FF2B5EF4-FFF2-40B4-BE49-F238E27FC236}">
                <a16:creationId xmlns:a16="http://schemas.microsoft.com/office/drawing/2014/main" id="{873143D7-64FC-5342-9DED-8AE8E11EED5E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ikonet for å legge til media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134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141D8BD7-34C7-FB4E-8EE0-45670F6F41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31945" y="294838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78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 med teks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4ED5FE-FAC3-BD40-BDD1-8009A2F540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429000"/>
            <a:ext cx="8724900" cy="12223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Klikk for å redigere teksten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672B9334-46BF-204E-85D9-3EDF82BC6FB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31945" y="201366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4D6D5E-F187-4E4B-8B35-180A18398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355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uten bil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29CA91F-E19A-D84E-BDCE-60610D23E6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604AED8B-6DCE-AD46-8907-CB80A3E9C60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10" name="Undertittel 2">
            <a:extLst>
              <a:ext uri="{FF2B5EF4-FFF2-40B4-BE49-F238E27FC236}">
                <a16:creationId xmlns:a16="http://schemas.microsoft.com/office/drawing/2014/main" id="{FF74A066-A61E-B34F-8F56-C94B8EDF6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833406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6" name="Grafikk 5">
            <a:extLst>
              <a:ext uri="{FF2B5EF4-FFF2-40B4-BE49-F238E27FC236}">
                <a16:creationId xmlns:a16="http://schemas.microsoft.com/office/drawing/2014/main" id="{92599F80-A1FF-3942-A0DE-0C139B79502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llom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8BD439-F083-3D4E-862D-4EA46D9E3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54020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02D6C30B-4FDA-544A-9662-F2B6261EBC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550" y="2032569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283948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6AA11-9D10-4845-953E-FC6659DEA9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93FA9A-B386-3D4A-A17E-105BC9010C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49DD5D4-E4CC-F541-A385-23400791B3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0092E29-1063-5549-A785-73E8C6A7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71D6EC1-D552-3849-8EEF-1601B9C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5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74975-50B4-C34B-9F64-4CA300B7F7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0BA1EA-559A-0742-9DF6-378DCB04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5178BF1-065F-C64F-A4E1-62B22254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00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F0C2D0C-F750-2644-95F9-0C952AE3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912E190-170D-CB48-ABA2-AC1FB784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221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5469835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115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8739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3">
            <a:extLst>
              <a:ext uri="{FF2B5EF4-FFF2-40B4-BE49-F238E27FC236}">
                <a16:creationId xmlns:a16="http://schemas.microsoft.com/office/drawing/2014/main" id="{9CCA7799-B00E-2A41-ADCA-ABD6B94D7671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A99C80A0-322A-9A4B-843D-7015610E0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73623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3369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d bilde til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1825625"/>
            <a:ext cx="524786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116F34-6CB9-F244-9082-6C3BCA92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6061" y="6356350"/>
            <a:ext cx="738809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58976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CBA52608-8CEA-2B45-8142-21F944ADC0E0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 bwMode="auto">
          <a:xfrm>
            <a:off x="0" y="1"/>
            <a:ext cx="6052900" cy="6857999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6914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4906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706" h="3910014">
                <a:moveTo>
                  <a:pt x="0" y="3910014"/>
                </a:moveTo>
                <a:cubicBezTo>
                  <a:pt x="1635" y="2606676"/>
                  <a:pt x="3271" y="1303338"/>
                  <a:pt x="4906" y="0"/>
                </a:cubicBezTo>
                <a:lnTo>
                  <a:pt x="2304706" y="795"/>
                </a:lnTo>
                <a:cubicBezTo>
                  <a:pt x="1891771" y="1578443"/>
                  <a:pt x="1696868" y="2311001"/>
                  <a:pt x="1267586" y="390700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E9E7E7"/>
          </a:solidFill>
          <a:ln>
            <a:noFill/>
          </a:ln>
          <a:effectLst/>
        </p:spPr>
        <p:txBody>
          <a:bodyPr lIns="1152000" tIns="540000" anchor="ctr" anchorCtr="0">
            <a:normAutofit/>
          </a:bodyPr>
          <a:lstStyle>
            <a:lvl1pPr marL="14288" indent="0">
              <a:buNone/>
              <a:tabLst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BF999D76-8998-AC4E-B96D-EC3AF1C002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10985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FAD10EF-47D4-0240-947C-844B6DB7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3E8312-F0C7-3C46-BEEB-87BD7EA7D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D59EA7-F2B2-7C49-89A4-3A578F1C8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55FED8A-16C9-8F42-B8B3-8C18FF9D4244}"/>
              </a:ext>
            </a:extLst>
          </p:cNvPr>
          <p:cNvSpPr txBox="1"/>
          <p:nvPr userDrawn="1"/>
        </p:nvSpPr>
        <p:spPr>
          <a:xfrm>
            <a:off x="249560" y="6477356"/>
            <a:ext cx="36004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" indent="0" algn="l">
              <a:spcBef>
                <a:spcPts val="600"/>
              </a:spcBef>
              <a:buClr>
                <a:schemeClr val="accent2"/>
              </a:buClr>
              <a:buSzPct val="80000"/>
              <a:buNone/>
            </a:pPr>
            <a:r>
              <a:rPr lang="nb-NO" sz="800" dirty="0">
                <a:solidFill>
                  <a:schemeClr val="accent1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//</a:t>
            </a:r>
            <a:r>
              <a:rPr lang="nb-NO" sz="800" dirty="0">
                <a:solidFill>
                  <a:schemeClr val="tx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 </a:t>
            </a:r>
            <a:r>
              <a:rPr lang="nb-NO" sz="800" dirty="0">
                <a:solidFill>
                  <a:schemeClr val="tx2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NAV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122E58E-2832-4244-8616-203251C29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52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4" r:id="rId6"/>
    <p:sldLayoutId id="2147483655" r:id="rId7"/>
    <p:sldLayoutId id="2147483661" r:id="rId8"/>
    <p:sldLayoutId id="2147483662" r:id="rId9"/>
    <p:sldLayoutId id="2147483667" r:id="rId10"/>
    <p:sldLayoutId id="2147483670" r:id="rId11"/>
    <p:sldLayoutId id="2147483671" r:id="rId12"/>
    <p:sldLayoutId id="2147483663" r:id="rId13"/>
    <p:sldLayoutId id="2147483669" r:id="rId14"/>
    <p:sldLayoutId id="2147483672" r:id="rId15"/>
    <p:sldLayoutId id="2147483673" r:id="rId16"/>
    <p:sldLayoutId id="214748367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hyperlink" Target="https://navno-my.sharepoint.com/personal/carina_ostensen_rengard_nav_no/Documents/Brukerutvalg/Registreringsskjema%20Unit4%20travel%20&amp;%20expenses.docx?web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av.okonomiteneste@nav.no" TargetMode="External"/><Relationship Id="rId2" Type="http://schemas.openxmlformats.org/officeDocument/2006/relationships/hyperlink" Target="https://www.nav.no/_/attachment/inline/f09f3020-a230-4fdc-9a57-f6dc2283b497:65cafc3de0b2f2ce2e3e9d132d6d81cc20fe4f08/Veiledning%20Unit4%20Travel%20%20Expenses%20for%20brukerutvalg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8B3E3D1-A64F-6C49-A65E-78234E99B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Brukerutvalget Nordland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972C9742-7508-1E46-970C-66D5DB19D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E93276C1-27E9-4A4B-8ED5-F667E78A6D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0582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E82839-D9CC-02CA-42AD-6CFBDE665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effectLst/>
                <a:ea typeface="Calibri" panose="020F0502020204030204" pitchFamily="34" charset="0"/>
              </a:rPr>
              <a:t>Omfang av utvalgsgodtgjøring og reiseutgifter</a:t>
            </a:r>
            <a:b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6A535C1-D31C-8F27-0CB9-A6ADDC7CD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dirty="0">
                <a:effectLst/>
                <a:ea typeface="Calibri" panose="020F0502020204030204" pitchFamily="34" charset="0"/>
              </a:rPr>
              <a:t>Utvalgsgodtgjørelse gis til utvalgsmedlemmer som ikke er tilsatt i arbeids – og velferdsetaten og </a:t>
            </a:r>
            <a:r>
              <a:rPr lang="nb-NO" sz="1800" i="1" u="sng" dirty="0">
                <a:effectLst/>
                <a:ea typeface="Calibri" panose="020F0502020204030204" pitchFamily="34" charset="0"/>
              </a:rPr>
              <a:t>som ikke er i annet ordinært arbeid.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dirty="0">
                <a:effectLst/>
                <a:ea typeface="Calibri" panose="020F0502020204030204" pitchFamily="34" charset="0"/>
              </a:rPr>
              <a:t>Utvalgsgodtgjørelse gis ikke til Navs representanter ved deltakelse i Navs utvalg, da dette regnes som ordinært arbeids – og ansvarsoppgave det lønnes for.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b="1" dirty="0">
                <a:effectLst/>
                <a:ea typeface="Calibri" panose="020F0502020204030204" pitchFamily="34" charset="0"/>
              </a:rPr>
              <a:t>Erstatning for tapt arbeidsfortjeneste kap. 5.11.2</a:t>
            </a:r>
            <a:endParaRPr lang="nb-NO" sz="1800" b="1" dirty="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b-NO" sz="1800" dirty="0">
                <a:effectLst/>
                <a:ea typeface="Calibri" panose="020F0502020204030204" pitchFamily="34" charset="0"/>
              </a:rPr>
              <a:t>Dersom deltakelsen i utvalget medfører tapt arbeidsfortjeneste, skal det gis erstatning etter gjeldende satser i Statens personalhåndbok.  Her skilles det mellom dokumentert tap og sannsynliggjort tap. Se Statens personalhåndbok kap. 5.11.2 III hvor også satsene fremgår.</a:t>
            </a:r>
          </a:p>
          <a:p>
            <a:r>
              <a:rPr lang="nb-NO" sz="1800" b="1" dirty="0"/>
              <a:t>Reiseutgifter</a:t>
            </a:r>
          </a:p>
          <a:p>
            <a:pPr marL="0" indent="0">
              <a:buNone/>
            </a:pPr>
            <a:r>
              <a:rPr lang="nb-NO" sz="1800" dirty="0"/>
              <a:t>Reiseutgifter i forbindelse med deltakelse i utvalg skal dekkes på lik linje med statens satser i hovedtariffavtalen</a:t>
            </a:r>
          </a:p>
        </p:txBody>
      </p:sp>
    </p:spTree>
    <p:extLst>
      <p:ext uri="{BB962C8B-B14F-4D97-AF65-F5344CB8AC3E}">
        <p14:creationId xmlns:p14="http://schemas.microsoft.com/office/powerpoint/2010/main" val="32381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70662F-C171-7FD9-F2CE-F44EC2A2D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Godtgjørelse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099A2AF-6B4A-3E97-2B73-6BF833BE4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2000" b="1" dirty="0">
                <a:effectLst/>
                <a:latin typeface="+mn-lt"/>
                <a:ea typeface="Calibri" panose="020F0502020204030204" pitchFamily="34" charset="0"/>
              </a:rPr>
              <a:t>Utvalgsgodtgjøring er definert som honorar og ikke betaling for tjeneste </a:t>
            </a:r>
          </a:p>
          <a:p>
            <a:endParaRPr lang="nb-NO" sz="2000" b="1" dirty="0">
              <a:latin typeface="+mn-lt"/>
            </a:endParaRPr>
          </a:p>
          <a:p>
            <a:pPr marL="0" indent="0">
              <a:buNone/>
            </a:pPr>
            <a:r>
              <a:rPr lang="nb-NO" sz="20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Benytter veiledende satser i Statens personalbok kap. 5.11.2</a:t>
            </a:r>
          </a:p>
          <a:p>
            <a:r>
              <a:rPr lang="nb-NO" sz="1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Det gis utvalgsgodtgjøring for faktisk medgått tid for arbeid i møter inntil 6 timer pr. dag, og møteforberedelser.</a:t>
            </a:r>
            <a:endParaRPr lang="nb-NO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Utvalgsgodtgjøring for arbeid i møter fra 1. januar 2026:</a:t>
            </a:r>
            <a:endParaRPr lang="nb-NO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	Leder: 				kr. </a:t>
            </a:r>
            <a:r>
              <a:rPr lang="nb-NO" sz="18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794</a:t>
            </a:r>
            <a:r>
              <a:rPr lang="nb-NO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per time</a:t>
            </a:r>
          </a:p>
          <a:p>
            <a:pPr marL="0" indent="0">
              <a:buNone/>
            </a:pPr>
            <a:r>
              <a:rPr lang="nb-NO" sz="18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	Øvrige medlemmer:	 	kr. 598 per time</a:t>
            </a:r>
          </a:p>
          <a:p>
            <a:pPr marL="0" indent="0">
              <a:buNone/>
            </a:pPr>
            <a:endParaRPr lang="nb-NO" sz="18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Utvalgsgodtgjørelse for møteforeberedelser er kr. 598,- per time for både leder og øvrige medlemmer.</a:t>
            </a:r>
            <a:endParaRPr lang="nb-NO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sz="2000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2000" b="1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20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nb-NO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491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9D8F16-F905-53F8-479C-D67DB4FF5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effectLst/>
                <a:ea typeface="Calibri" panose="020F0502020204030204" pitchFamily="34" charset="0"/>
              </a:rPr>
              <a:t>Utbetaling:</a:t>
            </a:r>
            <a:b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37D917-9D6C-6CC9-4577-05CDBF695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nb-NO" sz="1900" b="1" i="0" dirty="0">
                <a:solidFill>
                  <a:srgbClr val="23262A"/>
                </a:solidFill>
                <a:effectLst/>
              </a:rPr>
              <a:t>Unit4 Travel &amp; </a:t>
            </a:r>
            <a:r>
              <a:rPr lang="nb-NO" sz="1900" b="1" i="0" dirty="0" err="1">
                <a:solidFill>
                  <a:srgbClr val="23262A"/>
                </a:solidFill>
                <a:effectLst/>
              </a:rPr>
              <a:t>Expenses</a:t>
            </a:r>
            <a:r>
              <a:rPr lang="nb-NO" sz="1900" b="1" i="0" dirty="0">
                <a:solidFill>
                  <a:srgbClr val="23262A"/>
                </a:solidFill>
                <a:effectLst/>
              </a:rPr>
              <a:t> 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(app) skal brukes av representanter i N</a:t>
            </a:r>
            <a:r>
              <a:rPr lang="nb-NO" sz="1900" dirty="0">
                <a:solidFill>
                  <a:srgbClr val="23262A"/>
                </a:solidFill>
              </a:rPr>
              <a:t>av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s brukerutvalg, som skal få refundert honorar og/eller reise og kost.</a:t>
            </a:r>
          </a:p>
          <a:p>
            <a:pPr algn="l"/>
            <a:endParaRPr lang="nb-NO" sz="1900" b="0" i="0" dirty="0">
              <a:solidFill>
                <a:srgbClr val="23262A"/>
              </a:solidFill>
              <a:effectLst/>
            </a:endParaRPr>
          </a:p>
          <a:p>
            <a:pPr algn="l"/>
            <a:r>
              <a:rPr lang="nb-NO" sz="1900" b="0" i="0" dirty="0">
                <a:solidFill>
                  <a:srgbClr val="23262A"/>
                </a:solidFill>
                <a:effectLst/>
              </a:rPr>
              <a:t>Du må være registrert i lønnssystemet til N</a:t>
            </a:r>
            <a:r>
              <a:rPr lang="nb-NO" sz="1900" dirty="0">
                <a:solidFill>
                  <a:srgbClr val="23262A"/>
                </a:solidFill>
              </a:rPr>
              <a:t>av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 for å </a:t>
            </a:r>
            <a:r>
              <a:rPr lang="nb-NO" sz="1900" dirty="0">
                <a:solidFill>
                  <a:srgbClr val="23262A"/>
                </a:solidFill>
              </a:rPr>
              <a:t>få sendt inn honorarkrav og/eller dekt reise og kostgodtgjørelse.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 HR rådgiver Carina Rengård ved Nav Nordland melder </a:t>
            </a:r>
            <a:r>
              <a:rPr lang="nb-NO" sz="1900" dirty="0">
                <a:solidFill>
                  <a:srgbClr val="23262A"/>
                </a:solidFill>
              </a:rPr>
              <a:t>representanter inn når hun mottatt 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registreringsskjema, </a:t>
            </a:r>
            <a:r>
              <a:rPr lang="nb-NO" sz="1900" b="0" i="0">
                <a:solidFill>
                  <a:srgbClr val="23262A"/>
                </a:solidFill>
                <a:effectLst/>
              </a:rPr>
              <a:t>og medlem </a:t>
            </a:r>
            <a:r>
              <a:rPr lang="nb-NO" sz="1900">
                <a:solidFill>
                  <a:srgbClr val="23262A"/>
                </a:solidFill>
              </a:rPr>
              <a:t>vil </a:t>
            </a:r>
            <a:r>
              <a:rPr lang="nb-NO" sz="1900" dirty="0">
                <a:solidFill>
                  <a:srgbClr val="23262A"/>
                </a:solidFill>
              </a:rPr>
              <a:t>få 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tilgang til Unit4 Travel &amp; </a:t>
            </a:r>
            <a:r>
              <a:rPr lang="nb-NO" sz="1900" b="0" i="0" dirty="0" err="1">
                <a:solidFill>
                  <a:srgbClr val="23262A"/>
                </a:solidFill>
                <a:effectLst/>
              </a:rPr>
              <a:t>Expenses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. </a:t>
            </a:r>
          </a:p>
          <a:p>
            <a:pPr marL="0" indent="0" algn="l">
              <a:buNone/>
            </a:pPr>
            <a:endParaRPr lang="nb-NO" sz="1900" dirty="0">
              <a:solidFill>
                <a:srgbClr val="23262A"/>
              </a:solidFill>
              <a:latin typeface="Source Sans Pro" panose="020B0503030403020204" pitchFamily="34" charset="0"/>
              <a:hlinkClick r:id="rId2"/>
            </a:endParaRPr>
          </a:p>
          <a:p>
            <a:pPr marL="0" indent="0" algn="l">
              <a:buNone/>
            </a:pPr>
            <a:r>
              <a:rPr lang="nb-NO" sz="1900" dirty="0">
                <a:solidFill>
                  <a:srgbClr val="23262A"/>
                </a:solidFill>
                <a:latin typeface="Source Sans Pro" panose="020B0503030403020204" pitchFamily="34" charset="0"/>
                <a:hlinkClick r:id="rId2"/>
              </a:rPr>
              <a:t>Epost: carina.ostensen.rengard@nav.no</a:t>
            </a:r>
          </a:p>
          <a:p>
            <a:pPr marL="0" indent="0" algn="l">
              <a:buNone/>
            </a:pPr>
            <a:endParaRPr lang="nb-NO" sz="1900" dirty="0">
              <a:solidFill>
                <a:srgbClr val="23262A"/>
              </a:solidFill>
              <a:latin typeface="Source Sans Pro" panose="020B0503030403020204" pitchFamily="34" charset="0"/>
              <a:hlinkClick r:id="rId2"/>
            </a:endParaRPr>
          </a:p>
          <a:p>
            <a:pPr marL="0" indent="0" algn="l">
              <a:buNone/>
            </a:pPr>
            <a:endParaRPr lang="nb-NO" dirty="0">
              <a:solidFill>
                <a:srgbClr val="23262A"/>
              </a:solidFill>
              <a:latin typeface="Source Sans Pro" panose="020B0503030403020204" pitchFamily="34" charset="0"/>
              <a:hlinkClick r:id="rId2"/>
            </a:endParaRPr>
          </a:p>
          <a:p>
            <a:pPr marL="0" indent="0">
              <a:buNone/>
            </a:pPr>
            <a:endParaRPr lang="nb-NO" dirty="0"/>
          </a:p>
        </p:txBody>
      </p:sp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B4676EE6-92A8-D94A-E806-F12BBBAEE3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506063"/>
              </p:ext>
            </p:extLst>
          </p:nvPr>
        </p:nvGraphicFramePr>
        <p:xfrm>
          <a:off x="1368014" y="5020338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3" imgW="914400" imgH="792360" progId="Word.Document.12">
                  <p:embed/>
                </p:oleObj>
              </mc:Choice>
              <mc:Fallback>
                <p:oleObj name="Document" showAsIcon="1" r:id="rId3" imgW="914400" imgH="792360" progId="Word.Document.12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:a16="http://schemas.microsoft.com/office/drawing/2014/main" id="{B4676EE6-92A8-D94A-E806-F12BBBAEE3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68014" y="5020338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645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2F67D2-A120-BDF4-0F73-B9C3B073F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Brukerveiledning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98811A-3D37-763B-D322-D0CE33EBC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rgbClr val="23262A"/>
                </a:solidFill>
                <a:latin typeface="Source Sans Pro" panose="020B0503030403020204" pitchFamily="34" charset="0"/>
                <a:hlinkClick r:id="rId2"/>
              </a:rPr>
              <a:t>Bruker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  <a:hlinkClick r:id="rId2"/>
              </a:rPr>
              <a:t>veiledning for Unit4 Travel &amp; </a:t>
            </a:r>
            <a:r>
              <a:rPr lang="nb-NO" b="0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  <a:hlinkClick r:id="rId2"/>
              </a:rPr>
              <a:t>Expenses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 (</a:t>
            </a:r>
            <a:r>
              <a:rPr lang="nb-NO" b="0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pdf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).</a:t>
            </a:r>
          </a:p>
          <a:p>
            <a:pPr algn="l"/>
            <a:endParaRPr lang="nb-NO" b="1" i="0" dirty="0">
              <a:solidFill>
                <a:srgbClr val="23262A"/>
              </a:solidFill>
              <a:effectLst/>
              <a:latin typeface="Source Sans Pro" panose="020B0503030403020204" pitchFamily="34" charset="0"/>
            </a:endParaRPr>
          </a:p>
          <a:p>
            <a:pPr marL="0" indent="0" algn="l">
              <a:buNone/>
            </a:pPr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Ved behov for hjelp:</a:t>
            </a:r>
          </a:p>
          <a:p>
            <a:pPr algn="l"/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Kontakt NAV </a:t>
            </a:r>
            <a:r>
              <a:rPr lang="nb-NO" b="1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Økonomiteneste</a:t>
            </a:r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 om du har spørsmål om registrering i Unit4 Travel &amp; </a:t>
            </a:r>
            <a:r>
              <a:rPr lang="nb-NO" b="1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Expenses</a:t>
            </a:r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:</a:t>
            </a:r>
            <a:endParaRPr lang="nb-NO" b="0" i="0" dirty="0">
              <a:solidFill>
                <a:srgbClr val="23262A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Telefon: 400 07 760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E-postadresse: 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  <a:hlinkClick r:id="rId3" tooltip="mailto:nav.okonomiteneste@nav.no"/>
              </a:rPr>
              <a:t>nav.okonomiteneste@nav.no</a:t>
            </a:r>
            <a:endParaRPr lang="nb-NO" b="0" i="0" dirty="0">
              <a:solidFill>
                <a:srgbClr val="23262A"/>
              </a:solidFill>
              <a:effectLst/>
              <a:latin typeface="Source Sans Pro" panose="020B0503030403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4735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AV">
      <a:dk1>
        <a:srgbClr val="000000"/>
      </a:dk1>
      <a:lt1>
        <a:srgbClr val="FFFFFF"/>
      </a:lt1>
      <a:dk2>
        <a:srgbClr val="3E3832"/>
      </a:dk2>
      <a:lt2>
        <a:srgbClr val="E9E7E7"/>
      </a:lt2>
      <a:accent1>
        <a:srgbClr val="C30000"/>
      </a:accent1>
      <a:accent2>
        <a:srgbClr val="0067C5"/>
      </a:accent2>
      <a:accent3>
        <a:srgbClr val="A2AD00"/>
      </a:accent3>
      <a:accent4>
        <a:srgbClr val="FF9100"/>
      </a:accent4>
      <a:accent5>
        <a:srgbClr val="06893A"/>
      </a:accent5>
      <a:accent6>
        <a:srgbClr val="634689"/>
      </a:accent6>
      <a:hlink>
        <a:srgbClr val="0067C5"/>
      </a:hlink>
      <a:folHlink>
        <a:srgbClr val="6346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D115AE5-62DA-49E4-941C-0CAD096C68B1}" vid="{635A7B2C-7959-4FAC-9936-FB75189857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ABC25B1A7F4546834DC07304BFE463" ma:contentTypeVersion="4" ma:contentTypeDescription="Opprett et nytt dokument." ma:contentTypeScope="" ma:versionID="4e06283ba9b3eafec6f0555a4090a2a1">
  <xsd:schema xmlns:xsd="http://www.w3.org/2001/XMLSchema" xmlns:xs="http://www.w3.org/2001/XMLSchema" xmlns:p="http://schemas.microsoft.com/office/2006/metadata/properties" xmlns:ns2="3edffd6d-c9d2-433e-b06a-63d0c11731a1" xmlns:ns3="a2d28713-6eb6-4aa0-943b-5496727ef1a0" targetNamespace="http://schemas.microsoft.com/office/2006/metadata/properties" ma:root="true" ma:fieldsID="ff196ed604b6917383723a25cf0e5fa5" ns2:_="" ns3:_="">
    <xsd:import namespace="3edffd6d-c9d2-433e-b06a-63d0c11731a1"/>
    <xsd:import namespace="a2d28713-6eb6-4aa0-943b-5496727ef1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ffd6d-c9d2-433e-b06a-63d0c11731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28713-6eb6-4aa0-943b-5496727ef1a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BA16CF-69EA-4443-BEE0-73385E2EED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0EA446-78C4-402A-8862-D114D2959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dffd6d-c9d2-433e-b06a-63d0c11731a1"/>
    <ds:schemaRef ds:uri="a2d28713-6eb6-4aa0-943b-5496727ef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591905-A811-45D1-A44B-D4999240A5F2}">
  <ds:schemaRefs>
    <ds:schemaRef ds:uri="a2d28713-6eb6-4aa0-943b-5496727ef1a0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edffd6d-c9d2-433e-b06a-63d0c11731a1"/>
    <ds:schemaRef ds:uri="http://www.w3.org/XML/1998/namespace"/>
    <ds:schemaRef ds:uri="http://purl.org/dc/terms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9396317e-03ca-4ddd-bc6f-adf29e7f1a4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NAV_Rød</Template>
  <TotalTime>52</TotalTime>
  <Words>347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Source Sans Pro</vt:lpstr>
      <vt:lpstr>Office-tema</vt:lpstr>
      <vt:lpstr>Document</vt:lpstr>
      <vt:lpstr>Brukerutvalget Nordland</vt:lpstr>
      <vt:lpstr>Omfang av utvalgsgodtgjøring og reiseutgifter </vt:lpstr>
      <vt:lpstr>Godtgjørelse</vt:lpstr>
      <vt:lpstr>Utbetaling: </vt:lpstr>
      <vt:lpstr>Brukerveiledning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Brukerutvalget Nordland</dc:title>
  <dc:subject/>
  <dc:creator>Rengård, Carina Østensen</dc:creator>
  <cp:keywords/>
  <dc:description/>
  <cp:lastModifiedBy>Nordnes, Åshild</cp:lastModifiedBy>
  <cp:revision>4</cp:revision>
  <cp:lastPrinted>2020-04-21T11:47:02Z</cp:lastPrinted>
  <dcterms:created xsi:type="dcterms:W3CDTF">2023-11-21T14:25:20Z</dcterms:created>
  <dcterms:modified xsi:type="dcterms:W3CDTF">2026-04-23T07:50:22Z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0x010100B4ABC25B1A7F4546834DC07304BFE463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SIP_Label_9396317e-03ca-4ddd-bc6f-adf29e7f1a41_Enabled">
    <vt:lpwstr>true</vt:lpwstr>
  </property>
  <property fmtid="{D5CDD505-2E9C-101B-9397-08002B2CF9AE}" pid="11" name="MSIP_Label_9396317e-03ca-4ddd-bc6f-adf29e7f1a41_SetDate">
    <vt:lpwstr>2023-11-22T08:39:04Z</vt:lpwstr>
  </property>
  <property fmtid="{D5CDD505-2E9C-101B-9397-08002B2CF9AE}" pid="12" name="MSIP_Label_9396317e-03ca-4ddd-bc6f-adf29e7f1a41_Method">
    <vt:lpwstr>Privileged</vt:lpwstr>
  </property>
  <property fmtid="{D5CDD505-2E9C-101B-9397-08002B2CF9AE}" pid="13" name="MSIP_Label_9396317e-03ca-4ddd-bc6f-adf29e7f1a41_Name">
    <vt:lpwstr>9396317e-03ca-4ddd-bc6f-adf29e7f1a41</vt:lpwstr>
  </property>
  <property fmtid="{D5CDD505-2E9C-101B-9397-08002B2CF9AE}" pid="14" name="MSIP_Label_9396317e-03ca-4ddd-bc6f-adf29e7f1a41_SiteId">
    <vt:lpwstr>62366534-1ec3-4962-8869-9b5535279d0b</vt:lpwstr>
  </property>
  <property fmtid="{D5CDD505-2E9C-101B-9397-08002B2CF9AE}" pid="15" name="MSIP_Label_9396317e-03ca-4ddd-bc6f-adf29e7f1a41_ActionId">
    <vt:lpwstr>394de1d8-0f25-47ec-994e-c2c45c49ffa5</vt:lpwstr>
  </property>
  <property fmtid="{D5CDD505-2E9C-101B-9397-08002B2CF9AE}" pid="16" name="MSIP_Label_9396317e-03ca-4ddd-bc6f-adf29e7f1a41_ContentBits">
    <vt:lpwstr>0</vt:lpwstr>
  </property>
</Properties>
</file>