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147483461" r:id="rId5"/>
    <p:sldId id="2147483504" r:id="rId6"/>
    <p:sldId id="2147483506" r:id="rId7"/>
    <p:sldId id="2147483507" r:id="rId8"/>
    <p:sldId id="2147483508" r:id="rId9"/>
    <p:sldId id="2147483509" r:id="rId10"/>
    <p:sldId id="2147483511" r:id="rId11"/>
    <p:sldId id="2147483512" r:id="rId12"/>
    <p:sldId id="2147483513" r:id="rId13"/>
    <p:sldId id="2147483514" r:id="rId14"/>
    <p:sldId id="2147483515" r:id="rId15"/>
    <p:sldId id="2147483516" r:id="rId16"/>
    <p:sldId id="2147483517" r:id="rId17"/>
    <p:sldId id="2147483519" r:id="rId18"/>
    <p:sldId id="2147483518" r:id="rId19"/>
    <p:sldId id="2147483458" r:id="rId20"/>
    <p:sldId id="2147483456" r:id="rId21"/>
    <p:sldId id="2147483460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84ABDF-B0D3-4D86-BC6C-51E41DF104C4}" v="1" dt="2026-09-23T10:08:15.8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27"/>
  </p:normalViewPr>
  <p:slideViewPr>
    <p:cSldViewPr snapToGrid="0" snapToObjects="1">
      <p:cViewPr varScale="1">
        <p:scale>
          <a:sx n="71" d="100"/>
          <a:sy n="71" d="100"/>
        </p:scale>
        <p:origin x="62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dnes, Åshild" userId="03f044b3-0bb6-4435-a0d3-c0c46f4ffb93" providerId="ADAL" clId="{0C130C8C-A467-48A9-8225-2E4B9D408810}"/>
    <pc:docChg chg="custSel addSld delSld modSld">
      <pc:chgData name="Nordnes, Åshild" userId="03f044b3-0bb6-4435-a0d3-c0c46f4ffb93" providerId="ADAL" clId="{0C130C8C-A467-48A9-8225-2E4B9D408810}" dt="2026-09-23T10:12:02.366" v="31" actId="680"/>
      <pc:docMkLst>
        <pc:docMk/>
      </pc:docMkLst>
      <pc:sldChg chg="addSp delSp modSp mod">
        <pc:chgData name="Nordnes, Åshild" userId="03f044b3-0bb6-4435-a0d3-c0c46f4ffb93" providerId="ADAL" clId="{0C130C8C-A467-48A9-8225-2E4B9D408810}" dt="2026-09-23T10:08:52.731" v="19" actId="20577"/>
        <pc:sldMkLst>
          <pc:docMk/>
          <pc:sldMk cId="206731995" sldId="2147483461"/>
        </pc:sldMkLst>
        <pc:spChg chg="mod">
          <ac:chgData name="Nordnes, Åshild" userId="03f044b3-0bb6-4435-a0d3-c0c46f4ffb93" providerId="ADAL" clId="{0C130C8C-A467-48A9-8225-2E4B9D408810}" dt="2026-09-23T10:08:52.731" v="19" actId="20577"/>
          <ac:spMkLst>
            <pc:docMk/>
            <pc:sldMk cId="206731995" sldId="2147483461"/>
            <ac:spMk id="2" creationId="{DBA8CF62-09B5-3D7E-BE59-447F17333920}"/>
          </ac:spMkLst>
        </pc:spChg>
        <pc:spChg chg="del">
          <ac:chgData name="Nordnes, Åshild" userId="03f044b3-0bb6-4435-a0d3-c0c46f4ffb93" providerId="ADAL" clId="{0C130C8C-A467-48A9-8225-2E4B9D408810}" dt="2026-09-23T10:08:15.851" v="0" actId="931"/>
          <ac:spMkLst>
            <pc:docMk/>
            <pc:sldMk cId="206731995" sldId="2147483461"/>
            <ac:spMk id="4" creationId="{56E4F67A-B628-1791-B18E-8FE6E286DD66}"/>
          </ac:spMkLst>
        </pc:spChg>
        <pc:picChg chg="add mod">
          <ac:chgData name="Nordnes, Åshild" userId="03f044b3-0bb6-4435-a0d3-c0c46f4ffb93" providerId="ADAL" clId="{0C130C8C-A467-48A9-8225-2E4B9D408810}" dt="2026-09-23T10:08:15.851" v="0" actId="931"/>
          <ac:picMkLst>
            <pc:docMk/>
            <pc:sldMk cId="206731995" sldId="2147483461"/>
            <ac:picMk id="7" creationId="{3FC80D6C-8985-549F-E4E7-468CD9A7F820}"/>
          </ac:picMkLst>
        </pc:picChg>
      </pc:sldChg>
      <pc:sldChg chg="del">
        <pc:chgData name="Nordnes, Åshild" userId="03f044b3-0bb6-4435-a0d3-c0c46f4ffb93" providerId="ADAL" clId="{0C130C8C-A467-48A9-8225-2E4B9D408810}" dt="2026-09-23T10:11:55.207" v="30" actId="47"/>
        <pc:sldMkLst>
          <pc:docMk/>
          <pc:sldMk cId="1916883413" sldId="2147483505"/>
        </pc:sldMkLst>
      </pc:sldChg>
      <pc:sldChg chg="modSp mod modClrScheme chgLayout">
        <pc:chgData name="Nordnes, Åshild" userId="03f044b3-0bb6-4435-a0d3-c0c46f4ffb93" providerId="ADAL" clId="{0C130C8C-A467-48A9-8225-2E4B9D408810}" dt="2026-09-23T10:09:21.777" v="20" actId="26606"/>
        <pc:sldMkLst>
          <pc:docMk/>
          <pc:sldMk cId="3133487159" sldId="2147483506"/>
        </pc:sldMkLst>
        <pc:spChg chg="mod">
          <ac:chgData name="Nordnes, Åshild" userId="03f044b3-0bb6-4435-a0d3-c0c46f4ffb93" providerId="ADAL" clId="{0C130C8C-A467-48A9-8225-2E4B9D408810}" dt="2026-09-23T10:09:21.777" v="20" actId="26606"/>
          <ac:spMkLst>
            <pc:docMk/>
            <pc:sldMk cId="3133487159" sldId="2147483506"/>
            <ac:spMk id="2" creationId="{9AD22A66-08FB-8336-AA2F-E8592EFC13C6}"/>
          </ac:spMkLst>
        </pc:spChg>
        <pc:picChg chg="mod">
          <ac:chgData name="Nordnes, Åshild" userId="03f044b3-0bb6-4435-a0d3-c0c46f4ffb93" providerId="ADAL" clId="{0C130C8C-A467-48A9-8225-2E4B9D408810}" dt="2026-09-23T10:09:21.777" v="20" actId="26606"/>
          <ac:picMkLst>
            <pc:docMk/>
            <pc:sldMk cId="3133487159" sldId="2147483506"/>
            <ac:picMk id="4" creationId="{80591EB9-23AC-D83C-7CBE-2056030E54E7}"/>
          </ac:picMkLst>
        </pc:picChg>
      </pc:sldChg>
      <pc:sldChg chg="modSp mod modClrScheme chgLayout">
        <pc:chgData name="Nordnes, Åshild" userId="03f044b3-0bb6-4435-a0d3-c0c46f4ffb93" providerId="ADAL" clId="{0C130C8C-A467-48A9-8225-2E4B9D408810}" dt="2026-09-23T10:09:59.110" v="21" actId="26606"/>
        <pc:sldMkLst>
          <pc:docMk/>
          <pc:sldMk cId="3735650611" sldId="2147483507"/>
        </pc:sldMkLst>
        <pc:spChg chg="mod">
          <ac:chgData name="Nordnes, Åshild" userId="03f044b3-0bb6-4435-a0d3-c0c46f4ffb93" providerId="ADAL" clId="{0C130C8C-A467-48A9-8225-2E4B9D408810}" dt="2026-09-23T10:09:59.110" v="21" actId="26606"/>
          <ac:spMkLst>
            <pc:docMk/>
            <pc:sldMk cId="3735650611" sldId="2147483507"/>
            <ac:spMk id="2" creationId="{4B850F15-E37F-E417-9D4B-CE16CD2EB619}"/>
          </ac:spMkLst>
        </pc:spChg>
        <pc:picChg chg="mod">
          <ac:chgData name="Nordnes, Åshild" userId="03f044b3-0bb6-4435-a0d3-c0c46f4ffb93" providerId="ADAL" clId="{0C130C8C-A467-48A9-8225-2E4B9D408810}" dt="2026-09-23T10:09:59.110" v="21" actId="26606"/>
          <ac:picMkLst>
            <pc:docMk/>
            <pc:sldMk cId="3735650611" sldId="2147483507"/>
            <ac:picMk id="4" creationId="{7DA3B56F-FECF-4ECE-0AD2-B937EB269EAA}"/>
          </ac:picMkLst>
        </pc:picChg>
      </pc:sldChg>
      <pc:sldChg chg="modSp mod modClrScheme chgLayout">
        <pc:chgData name="Nordnes, Åshild" userId="03f044b3-0bb6-4435-a0d3-c0c46f4ffb93" providerId="ADAL" clId="{0C130C8C-A467-48A9-8225-2E4B9D408810}" dt="2026-09-23T10:10:15.774" v="22" actId="26606"/>
        <pc:sldMkLst>
          <pc:docMk/>
          <pc:sldMk cId="2570028828" sldId="2147483508"/>
        </pc:sldMkLst>
        <pc:spChg chg="mod">
          <ac:chgData name="Nordnes, Åshild" userId="03f044b3-0bb6-4435-a0d3-c0c46f4ffb93" providerId="ADAL" clId="{0C130C8C-A467-48A9-8225-2E4B9D408810}" dt="2026-09-23T10:10:15.774" v="22" actId="26606"/>
          <ac:spMkLst>
            <pc:docMk/>
            <pc:sldMk cId="2570028828" sldId="2147483508"/>
            <ac:spMk id="2" creationId="{72B4294E-4E11-7DEA-FBDA-86A6B4C77EB1}"/>
          </ac:spMkLst>
        </pc:spChg>
        <pc:picChg chg="mod">
          <ac:chgData name="Nordnes, Åshild" userId="03f044b3-0bb6-4435-a0d3-c0c46f4ffb93" providerId="ADAL" clId="{0C130C8C-A467-48A9-8225-2E4B9D408810}" dt="2026-09-23T10:10:15.774" v="22" actId="26606"/>
          <ac:picMkLst>
            <pc:docMk/>
            <pc:sldMk cId="2570028828" sldId="2147483508"/>
            <ac:picMk id="4" creationId="{179DF0C7-A7BF-A357-204A-BC0216AA5995}"/>
          </ac:picMkLst>
        </pc:picChg>
      </pc:sldChg>
      <pc:sldChg chg="modSp mod modClrScheme chgLayout">
        <pc:chgData name="Nordnes, Åshild" userId="03f044b3-0bb6-4435-a0d3-c0c46f4ffb93" providerId="ADAL" clId="{0C130C8C-A467-48A9-8225-2E4B9D408810}" dt="2026-09-23T10:10:20.814" v="23" actId="26606"/>
        <pc:sldMkLst>
          <pc:docMk/>
          <pc:sldMk cId="2056694084" sldId="2147483509"/>
        </pc:sldMkLst>
        <pc:spChg chg="mod">
          <ac:chgData name="Nordnes, Åshild" userId="03f044b3-0bb6-4435-a0d3-c0c46f4ffb93" providerId="ADAL" clId="{0C130C8C-A467-48A9-8225-2E4B9D408810}" dt="2026-09-23T10:10:20.814" v="23" actId="26606"/>
          <ac:spMkLst>
            <pc:docMk/>
            <pc:sldMk cId="2056694084" sldId="2147483509"/>
            <ac:spMk id="2" creationId="{FAAD11C7-951C-5286-8C14-4B17A07313C6}"/>
          </ac:spMkLst>
        </pc:spChg>
        <pc:picChg chg="mod">
          <ac:chgData name="Nordnes, Åshild" userId="03f044b3-0bb6-4435-a0d3-c0c46f4ffb93" providerId="ADAL" clId="{0C130C8C-A467-48A9-8225-2E4B9D408810}" dt="2026-09-23T10:10:20.814" v="23" actId="26606"/>
          <ac:picMkLst>
            <pc:docMk/>
            <pc:sldMk cId="2056694084" sldId="2147483509"/>
            <ac:picMk id="4" creationId="{DEC29CBE-76D5-4EBA-C798-504084352048}"/>
          </ac:picMkLst>
        </pc:picChg>
      </pc:sldChg>
      <pc:sldChg chg="modSp mod modClrScheme chgLayout">
        <pc:chgData name="Nordnes, Åshild" userId="03f044b3-0bb6-4435-a0d3-c0c46f4ffb93" providerId="ADAL" clId="{0C130C8C-A467-48A9-8225-2E4B9D408810}" dt="2026-09-23T10:10:28.697" v="24" actId="26606"/>
        <pc:sldMkLst>
          <pc:docMk/>
          <pc:sldMk cId="3478577515" sldId="2147483511"/>
        </pc:sldMkLst>
        <pc:picChg chg="mod">
          <ac:chgData name="Nordnes, Åshild" userId="03f044b3-0bb6-4435-a0d3-c0c46f4ffb93" providerId="ADAL" clId="{0C130C8C-A467-48A9-8225-2E4B9D408810}" dt="2026-09-23T10:10:28.697" v="24" actId="26606"/>
          <ac:picMkLst>
            <pc:docMk/>
            <pc:sldMk cId="3478577515" sldId="2147483511"/>
            <ac:picMk id="3" creationId="{510EAD20-3EFE-0AE7-81A0-7E5FC05E3E90}"/>
          </ac:picMkLst>
        </pc:picChg>
      </pc:sldChg>
      <pc:sldChg chg="modSp mod modClrScheme chgLayout">
        <pc:chgData name="Nordnes, Åshild" userId="03f044b3-0bb6-4435-a0d3-c0c46f4ffb93" providerId="ADAL" clId="{0C130C8C-A467-48A9-8225-2E4B9D408810}" dt="2026-09-23T10:10:44.123" v="25" actId="26606"/>
        <pc:sldMkLst>
          <pc:docMk/>
          <pc:sldMk cId="745701923" sldId="2147483512"/>
        </pc:sldMkLst>
        <pc:picChg chg="mod">
          <ac:chgData name="Nordnes, Åshild" userId="03f044b3-0bb6-4435-a0d3-c0c46f4ffb93" providerId="ADAL" clId="{0C130C8C-A467-48A9-8225-2E4B9D408810}" dt="2026-09-23T10:10:44.123" v="25" actId="26606"/>
          <ac:picMkLst>
            <pc:docMk/>
            <pc:sldMk cId="745701923" sldId="2147483512"/>
            <ac:picMk id="3" creationId="{17421644-6DBC-9352-13B8-B31554E157BB}"/>
          </ac:picMkLst>
        </pc:picChg>
      </pc:sldChg>
      <pc:sldChg chg="modSp mod modClrScheme chgLayout">
        <pc:chgData name="Nordnes, Åshild" userId="03f044b3-0bb6-4435-a0d3-c0c46f4ffb93" providerId="ADAL" clId="{0C130C8C-A467-48A9-8225-2E4B9D408810}" dt="2026-09-23T10:10:49.543" v="26" actId="26606"/>
        <pc:sldMkLst>
          <pc:docMk/>
          <pc:sldMk cId="3062796580" sldId="2147483513"/>
        </pc:sldMkLst>
        <pc:picChg chg="mod">
          <ac:chgData name="Nordnes, Åshild" userId="03f044b3-0bb6-4435-a0d3-c0c46f4ffb93" providerId="ADAL" clId="{0C130C8C-A467-48A9-8225-2E4B9D408810}" dt="2026-09-23T10:10:49.543" v="26" actId="26606"/>
          <ac:picMkLst>
            <pc:docMk/>
            <pc:sldMk cId="3062796580" sldId="2147483513"/>
            <ac:picMk id="3" creationId="{9F3E673D-C56A-6131-6188-6EBE0F331AF1}"/>
          </ac:picMkLst>
        </pc:picChg>
      </pc:sldChg>
      <pc:sldChg chg="modSp mod modClrScheme chgLayout">
        <pc:chgData name="Nordnes, Åshild" userId="03f044b3-0bb6-4435-a0d3-c0c46f4ffb93" providerId="ADAL" clId="{0C130C8C-A467-48A9-8225-2E4B9D408810}" dt="2026-09-23T10:11:03.595" v="27" actId="26606"/>
        <pc:sldMkLst>
          <pc:docMk/>
          <pc:sldMk cId="4250143327" sldId="2147483514"/>
        </pc:sldMkLst>
        <pc:spChg chg="mod">
          <ac:chgData name="Nordnes, Åshild" userId="03f044b3-0bb6-4435-a0d3-c0c46f4ffb93" providerId="ADAL" clId="{0C130C8C-A467-48A9-8225-2E4B9D408810}" dt="2026-09-23T10:11:03.595" v="27" actId="26606"/>
          <ac:spMkLst>
            <pc:docMk/>
            <pc:sldMk cId="4250143327" sldId="2147483514"/>
            <ac:spMk id="2" creationId="{E8B9726F-385C-B828-01B3-318164C4779B}"/>
          </ac:spMkLst>
        </pc:spChg>
        <pc:picChg chg="mod">
          <ac:chgData name="Nordnes, Åshild" userId="03f044b3-0bb6-4435-a0d3-c0c46f4ffb93" providerId="ADAL" clId="{0C130C8C-A467-48A9-8225-2E4B9D408810}" dt="2026-09-23T10:11:03.595" v="27" actId="26606"/>
          <ac:picMkLst>
            <pc:docMk/>
            <pc:sldMk cId="4250143327" sldId="2147483514"/>
            <ac:picMk id="4" creationId="{10B989A5-FCF2-914A-05DD-6134CF6294B8}"/>
          </ac:picMkLst>
        </pc:picChg>
      </pc:sldChg>
      <pc:sldChg chg="modSp mod modClrScheme chgLayout">
        <pc:chgData name="Nordnes, Åshild" userId="03f044b3-0bb6-4435-a0d3-c0c46f4ffb93" providerId="ADAL" clId="{0C130C8C-A467-48A9-8225-2E4B9D408810}" dt="2026-09-23T10:11:11.550" v="28" actId="26606"/>
        <pc:sldMkLst>
          <pc:docMk/>
          <pc:sldMk cId="1745375437" sldId="2147483515"/>
        </pc:sldMkLst>
        <pc:spChg chg="mod">
          <ac:chgData name="Nordnes, Åshild" userId="03f044b3-0bb6-4435-a0d3-c0c46f4ffb93" providerId="ADAL" clId="{0C130C8C-A467-48A9-8225-2E4B9D408810}" dt="2026-09-23T10:11:11.550" v="28" actId="26606"/>
          <ac:spMkLst>
            <pc:docMk/>
            <pc:sldMk cId="1745375437" sldId="2147483515"/>
            <ac:spMk id="2" creationId="{D2671ADF-7751-B263-E548-6E233BF55DEE}"/>
          </ac:spMkLst>
        </pc:spChg>
        <pc:picChg chg="mod">
          <ac:chgData name="Nordnes, Åshild" userId="03f044b3-0bb6-4435-a0d3-c0c46f4ffb93" providerId="ADAL" clId="{0C130C8C-A467-48A9-8225-2E4B9D408810}" dt="2026-09-23T10:11:11.550" v="28" actId="26606"/>
          <ac:picMkLst>
            <pc:docMk/>
            <pc:sldMk cId="1745375437" sldId="2147483515"/>
            <ac:picMk id="4" creationId="{CD8F9557-8749-2C90-0ACD-099FDB15946F}"/>
          </ac:picMkLst>
        </pc:picChg>
      </pc:sldChg>
      <pc:sldChg chg="modSp mod modClrScheme chgLayout">
        <pc:chgData name="Nordnes, Åshild" userId="03f044b3-0bb6-4435-a0d3-c0c46f4ffb93" providerId="ADAL" clId="{0C130C8C-A467-48A9-8225-2E4B9D408810}" dt="2026-09-23T10:11:21.352" v="29" actId="26606"/>
        <pc:sldMkLst>
          <pc:docMk/>
          <pc:sldMk cId="3190359909" sldId="2147483517"/>
        </pc:sldMkLst>
        <pc:spChg chg="mod">
          <ac:chgData name="Nordnes, Åshild" userId="03f044b3-0bb6-4435-a0d3-c0c46f4ffb93" providerId="ADAL" clId="{0C130C8C-A467-48A9-8225-2E4B9D408810}" dt="2026-09-23T10:11:21.352" v="29" actId="26606"/>
          <ac:spMkLst>
            <pc:docMk/>
            <pc:sldMk cId="3190359909" sldId="2147483517"/>
            <ac:spMk id="2" creationId="{7775A1A5-C277-A174-425D-D28C7F819D3F}"/>
          </ac:spMkLst>
        </pc:spChg>
        <pc:picChg chg="mod">
          <ac:chgData name="Nordnes, Åshild" userId="03f044b3-0bb6-4435-a0d3-c0c46f4ffb93" providerId="ADAL" clId="{0C130C8C-A467-48A9-8225-2E4B9D408810}" dt="2026-09-23T10:11:21.352" v="29" actId="26606"/>
          <ac:picMkLst>
            <pc:docMk/>
            <pc:sldMk cId="3190359909" sldId="2147483517"/>
            <ac:picMk id="4" creationId="{35698D11-056D-A69C-3238-25FBD4FD868A}"/>
          </ac:picMkLst>
        </pc:picChg>
      </pc:sldChg>
      <pc:sldChg chg="new">
        <pc:chgData name="Nordnes, Åshild" userId="03f044b3-0bb6-4435-a0d3-c0c46f4ffb93" providerId="ADAL" clId="{0C130C8C-A467-48A9-8225-2E4B9D408810}" dt="2026-09-23T10:12:02.366" v="31" actId="680"/>
        <pc:sldMkLst>
          <pc:docMk/>
          <pc:sldMk cId="3537624340" sldId="21474835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B06FD-D711-124E-A3E3-0FBE1F8F0CE4}" type="datetimeFigureOut">
              <a:rPr lang="nb-NO" smtClean="0"/>
              <a:t>23.09.2026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B4BBF-70B9-8047-B02F-2484F1EA6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860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5BB01-6CAA-FD9D-B86D-416900F48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2CE00A8-B8A7-D69A-79D6-7A387D6C3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EA97FFA-71B5-A9AE-0952-B8BCE72AE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5E4ED9A-203B-8C89-B05E-1A67D2F9F4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307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B4BBF-70B9-8047-B02F-2484F1EA6A40}" type="slidenum">
              <a:rPr kumimoji="0" lang="nb-NO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307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638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33270-4275-7B73-2504-E2310EDEE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0868C6C-63F9-EFDB-1B1D-6401E0A68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8684B49-ACAE-55D0-C48D-6A0D2B25C1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6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7D63F7A-8AD1-33EB-3BEA-5D5C37409F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0B0F73-385D-9540-B8E5-01F164D0F59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1636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CD74E5-8D3F-5F45-AF55-379CE17407B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6551347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570008-A996-2D4B-88A3-9861CBD4F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588873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195ACC3E-6C58-8E40-A78D-5639EBDF9C43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AB20B5-22F5-7F42-98FA-915865BDD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731FE1C-E2F8-7042-8566-1A6CE70B9A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4D6D5E-F187-4E4B-8B35-180A18398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55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ten 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29CA91F-E19A-D84E-BDCE-60610D23E6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 dirty="0"/>
              <a:t>Dato  //  </a:t>
            </a:r>
            <a:r>
              <a:rPr lang="en-GB" dirty="0" err="1"/>
              <a:t>Ansvarlig</a:t>
            </a:r>
            <a:endParaRPr lang="en-GB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604AED8B-6DCE-AD46-8907-CB80A3E9C6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FF74A066-A61E-B34F-8F56-C94B8EDF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833406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92599F80-A1FF-3942-A0DE-0C139B7950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9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8BD439-F083-3D4E-862D-4EA46D9E3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550" y="354020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02D6C30B-4FDA-544A-9662-F2B6261EBC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550" y="2032569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283948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E6AA11-9D10-4845-953E-FC6659DEA9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93FA9A-B386-3D4A-A17E-105BC9010C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9DD5D4-E4CC-F541-A385-23400791B31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0092E29-1063-5549-A785-73E8C6A7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71D6EC1-D552-3849-8EEF-1601B9CE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356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574975-50B4-C34B-9F64-4CA300B7F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90BA1EA-559A-0742-9DF6-378DCB049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5178BF1-065F-C64F-A4E1-62B22254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003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0C2D0C-F750-2644-95F9-0C952AE3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912E190-170D-CB48-ABA2-AC1FB7840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21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469835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115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48739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9CCA7799-B00E-2A41-ADCA-ABD6B94D767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A99C80A0-322A-9A4B-843D-7015610E02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73623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33698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825625"/>
            <a:ext cx="524786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16F34-6CB9-F244-9082-6C3BCA92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86061" y="6356350"/>
            <a:ext cx="738809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58976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600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CBA52608-8CEA-2B45-8142-21F944ADC0E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 bwMode="auto">
          <a:xfrm>
            <a:off x="0" y="1"/>
            <a:ext cx="6052900" cy="6857999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6914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4906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706" h="3910014">
                <a:moveTo>
                  <a:pt x="0" y="3910014"/>
                </a:moveTo>
                <a:cubicBezTo>
                  <a:pt x="1635" y="2606676"/>
                  <a:pt x="3271" y="1303338"/>
                  <a:pt x="4906" y="0"/>
                </a:cubicBezTo>
                <a:lnTo>
                  <a:pt x="2304706" y="795"/>
                </a:lnTo>
                <a:cubicBezTo>
                  <a:pt x="1891771" y="1578443"/>
                  <a:pt x="1696868" y="2311001"/>
                  <a:pt x="1267586" y="3907005"/>
                </a:cubicBezTo>
                <a:lnTo>
                  <a:pt x="0" y="3910014"/>
                </a:lnTo>
                <a:close/>
              </a:path>
            </a:pathLst>
          </a:custGeom>
          <a:solidFill>
            <a:srgbClr val="E9E7E7"/>
          </a:solidFill>
          <a:ln>
            <a:noFill/>
          </a:ln>
          <a:effectLst/>
        </p:spPr>
        <p:txBody>
          <a:bodyPr lIns="1152000" tIns="540000" anchor="ctr" anchorCtr="0">
            <a:normAutofit/>
          </a:bodyPr>
          <a:lstStyle>
            <a:lvl1pPr marL="14288" indent="0">
              <a:buNone/>
              <a:tabLst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BF999D76-8998-AC4E-B96D-EC3AF1C002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482400"/>
            <a:ext cx="524786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109859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s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630795E-AD26-E64A-9C79-FA3F9BB4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65788" y="6356350"/>
            <a:ext cx="3466263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F69FF2-4FB1-3544-9B7F-A00D9E4C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18421" y="6356350"/>
            <a:ext cx="741600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5">
            <a:extLst>
              <a:ext uri="{FF2B5EF4-FFF2-40B4-BE49-F238E27FC236}">
                <a16:creationId xmlns:a16="http://schemas.microsoft.com/office/drawing/2014/main" id="{701CE543-F5B4-D84C-A6FC-FAFF3D0AAFC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5973237" y="602647"/>
            <a:ext cx="5652706" cy="5652706"/>
          </a:xfrm>
          <a:prstGeom prst="ellipse">
            <a:avLst/>
          </a:prstGeo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6300D294-78C3-134A-B8DB-F895410ECD2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4951021" cy="4351338"/>
          </a:xfrm>
        </p:spPr>
        <p:txBody>
          <a:bodyPr/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FE2CAD38-4FD8-5D47-94F7-E677546BB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5533571" cy="1072080"/>
          </a:xfrm>
        </p:spPr>
        <p:txBody>
          <a:bodyPr/>
          <a:lstStyle/>
          <a:p>
            <a:r>
              <a:rPr lang="nb-NO" dirty="0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76149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rkl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69CFF4-987B-5A43-8582-31F67145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9603651-05EC-6948-B335-00924944B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CE326E-B227-394D-A659-399CE735C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643807C2-292F-894E-874A-C85D7E9D69A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38200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5324C5C5-907C-D34E-836F-29B532757AD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518119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BA339474-4310-4E4C-8300-B9375051CA4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8206218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3420036C-1838-DE4A-BADD-245630D31E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080585" y="5161212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4BB1344-2B8D-6C4F-AF3C-799F28132DC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92484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82C78190-F0C7-F94A-8B39-D2876F768B7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12565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76662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87046D5-FCF3-DD40-B896-2E3520046E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2DA0986-BEFB-4A44-98B6-D10264B4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3">
            <a:extLst>
              <a:ext uri="{FF2B5EF4-FFF2-40B4-BE49-F238E27FC236}">
                <a16:creationId xmlns:a16="http://schemas.microsoft.com/office/drawing/2014/main" id="{92C05EAD-0F07-3B45-8747-833BB1F2A5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23" r="1"/>
          <a:stretch/>
        </p:blipFill>
        <p:spPr bwMode="auto">
          <a:xfrm>
            <a:off x="1482417" y="660910"/>
            <a:ext cx="8995930" cy="510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CADDA05B-7DC7-D845-8F78-41EFC49121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37218" y="907450"/>
            <a:ext cx="7311543" cy="4363809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9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4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7004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6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B01FB-60B2-5E41-A15B-1235CEC30B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978400"/>
            <a:ext cx="12192000" cy="1294006"/>
          </a:xfrm>
          <a:solidFill>
            <a:srgbClr val="3E3832">
              <a:alpha val="69804"/>
            </a:srgbClr>
          </a:solidFill>
        </p:spPr>
        <p:txBody>
          <a:bodyPr wrap="square" lIns="1440000" tIns="180000" rIns="1475999" bIns="216000" anchor="ctr" anchorCtr="0">
            <a:noAutofit/>
          </a:bodyPr>
          <a:lstStyle>
            <a:lvl1pPr marL="36000" indent="0" algn="ctr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3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16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32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4pPr>
            <a:lvl5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5pPr>
          </a:lstStyle>
          <a:p>
            <a:pPr lvl="0"/>
            <a:r>
              <a:rPr lang="nb-NO" dirty="0"/>
              <a:t>Klikk for å redigere teksten</a:t>
            </a:r>
          </a:p>
        </p:txBody>
      </p:sp>
    </p:spTree>
    <p:extLst>
      <p:ext uri="{BB962C8B-B14F-4D97-AF65-F5344CB8AC3E}">
        <p14:creationId xmlns:p14="http://schemas.microsoft.com/office/powerpoint/2010/main" val="2066016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873143D7-64FC-5342-9DED-8AE8E11EED5E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ikonet for å legge til media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1340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k 2">
            <a:extLst>
              <a:ext uri="{FF2B5EF4-FFF2-40B4-BE49-F238E27FC236}">
                <a16:creationId xmlns:a16="http://schemas.microsoft.com/office/drawing/2014/main" id="{141D8BD7-34C7-FB4E-8EE0-45670F6F41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1945" y="294838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78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med teks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4ED5FE-FAC3-BD40-BDD1-8009A2F540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33550" y="3429000"/>
            <a:ext cx="8724900" cy="1222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Klikk for å redigere teksten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672B9334-46BF-204E-85D9-3EDF82BC6F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1945" y="201366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44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D30DED-0B53-07CC-87AA-983DABCAD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58598E4-16EE-68F3-A4CC-5ACABE97C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3E6423-4AA5-EBE5-80E5-554889A2D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EF5C-E747-6848-AE21-FD84BE9ACFCC}" type="datetimeFigureOut">
              <a:rPr lang="nb-NO" smtClean="0"/>
              <a:t>23.09.2026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18178DA-1828-2C6D-9268-37C404C49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8E8863-3301-8E2F-3D30-8CACA6D10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EDE97-3163-CB4B-8EA3-0BD5FBD59CF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6623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FAD10EF-47D4-0240-947C-844B6DB7D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3E8312-F0C7-3C46-BEEB-87BD7EA7D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D59EA7-F2B2-7C49-89A4-3A578F1C8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55FED8A-16C9-8F42-B8B3-8C18FF9D4244}"/>
              </a:ext>
            </a:extLst>
          </p:cNvPr>
          <p:cNvSpPr txBox="1"/>
          <p:nvPr userDrawn="1"/>
        </p:nvSpPr>
        <p:spPr>
          <a:xfrm>
            <a:off x="249560" y="6477356"/>
            <a:ext cx="3600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" indent="0" algn="l">
              <a:spcBef>
                <a:spcPts val="600"/>
              </a:spcBef>
              <a:buClr>
                <a:schemeClr val="accent2"/>
              </a:buClr>
              <a:buSzPct val="80000"/>
              <a:buNone/>
            </a:pPr>
            <a:r>
              <a:rPr lang="nb-NO" sz="800" dirty="0">
                <a:solidFill>
                  <a:schemeClr val="accent1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//</a:t>
            </a:r>
            <a:r>
              <a:rPr lang="nb-NO" sz="800" dirty="0">
                <a:solidFill>
                  <a:schemeClr val="tx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 </a:t>
            </a:r>
            <a:r>
              <a:rPr lang="nb-NO" sz="800" dirty="0">
                <a:solidFill>
                  <a:schemeClr val="tx2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Nav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122E58E-2832-4244-8616-203251C29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52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4" r:id="rId6"/>
    <p:sldLayoutId id="2147483655" r:id="rId7"/>
    <p:sldLayoutId id="2147483661" r:id="rId8"/>
    <p:sldLayoutId id="2147483662" r:id="rId9"/>
    <p:sldLayoutId id="2147483667" r:id="rId10"/>
    <p:sldLayoutId id="2147483670" r:id="rId11"/>
    <p:sldLayoutId id="2147483671" r:id="rId12"/>
    <p:sldLayoutId id="2147483663" r:id="rId13"/>
    <p:sldLayoutId id="2147483669" r:id="rId14"/>
    <p:sldLayoutId id="2147483672" r:id="rId15"/>
    <p:sldLayoutId id="2147483673" r:id="rId16"/>
    <p:sldLayoutId id="2147483674" r:id="rId17"/>
    <p:sldLayoutId id="2147483675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A8CF62-09B5-3D7E-BE59-447F173339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Brukerutvalg Nav i Nordland</a:t>
            </a:r>
            <a:br>
              <a:rPr lang="nb-NO" dirty="0"/>
            </a:br>
            <a:r>
              <a:rPr lang="nb-NO" dirty="0"/>
              <a:t>- kartlegging 2026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E0E9520-D554-6A78-46D5-A48E88529D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Møte i Brukerutvalg Nav Nordland</a:t>
            </a:r>
          </a:p>
        </p:txBody>
      </p:sp>
      <p:pic>
        <p:nvPicPr>
          <p:cNvPr id="7" name="Plassholder for bilde 6" descr="Kundeomtale kontur">
            <a:extLst>
              <a:ext uri="{FF2B5EF4-FFF2-40B4-BE49-F238E27FC236}">
                <a16:creationId xmlns:a16="http://schemas.microsoft.com/office/drawing/2014/main" id="{3FC80D6C-8985-549F-E4E7-468CD9A7F8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19" r="6019"/>
          <a:stretch>
            <a:fillRect/>
          </a:stretch>
        </p:blipFill>
        <p:spPr/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2729921-EE94-3218-DD35-50E82A98D9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24.09.26 Åshild</a:t>
            </a:r>
          </a:p>
        </p:txBody>
      </p:sp>
    </p:spTree>
    <p:extLst>
      <p:ext uri="{BB962C8B-B14F-4D97-AF65-F5344CB8AC3E}">
        <p14:creationId xmlns:p14="http://schemas.microsoft.com/office/powerpoint/2010/main" val="206731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1D577-E727-8E85-41F9-B0D321369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vrundet rektangel 1" descr="Arbeids- og velferdsdirektøren">
            <a:extLst>
              <a:ext uri="{FF2B5EF4-FFF2-40B4-BE49-F238E27FC236}">
                <a16:creationId xmlns:a16="http://schemas.microsoft.com/office/drawing/2014/main" id="{65923EDD-D6D4-7984-DA89-AF7A4DBE94D4}"/>
              </a:ext>
            </a:extLst>
          </p:cNvPr>
          <p:cNvSpPr/>
          <p:nvPr/>
        </p:nvSpPr>
        <p:spPr>
          <a:xfrm>
            <a:off x="4663286" y="173809"/>
            <a:ext cx="2410856" cy="707999"/>
          </a:xfrm>
          <a:prstGeom prst="roundRect">
            <a:avLst>
              <a:gd name="adj" fmla="val 6611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Nav Nordland</a:t>
            </a: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" name="Avrundet rektangel 81">
            <a:extLst>
              <a:ext uri="{FF2B5EF4-FFF2-40B4-BE49-F238E27FC236}">
                <a16:creationId xmlns:a16="http://schemas.microsoft.com/office/drawing/2014/main" id="{C734E08C-8E8D-9E3D-06AD-633AD1A56ABE}"/>
              </a:ext>
            </a:extLst>
          </p:cNvPr>
          <p:cNvSpPr/>
          <p:nvPr/>
        </p:nvSpPr>
        <p:spPr>
          <a:xfrm>
            <a:off x="7880610" y="2330464"/>
            <a:ext cx="1382330" cy="640800"/>
          </a:xfrm>
          <a:prstGeom prst="roundRect">
            <a:avLst>
              <a:gd name="adj" fmla="val 549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Nav Vefsna </a:t>
            </a:r>
            <a:endParaRPr lang="nb-NO"/>
          </a:p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Audhild Lunde Joakimsen</a:t>
            </a:r>
            <a:endParaRPr lang="nb-NO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96E0EB71-FC1F-CA9D-ABF0-FB3A97EFA939}"/>
              </a:ext>
            </a:extLst>
          </p:cNvPr>
          <p:cNvCxnSpPr>
            <a:cxnSpLocks/>
          </p:cNvCxnSpPr>
          <p:nvPr/>
        </p:nvCxnSpPr>
        <p:spPr>
          <a:xfrm flipH="1">
            <a:off x="933651" y="1861505"/>
            <a:ext cx="7712638" cy="0"/>
          </a:xfrm>
          <a:prstGeom prst="line">
            <a:avLst/>
          </a:prstGeom>
          <a:ln w="28575">
            <a:solidFill>
              <a:srgbClr val="337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A3A3DE9-94B9-56D5-1B18-DE6D485F9FAE}"/>
              </a:ext>
            </a:extLst>
          </p:cNvPr>
          <p:cNvCxnSpPr>
            <a:cxnSpLocks/>
            <a:endCxn id="2" idx="2"/>
          </p:cNvCxnSpPr>
          <p:nvPr/>
        </p:nvCxnSpPr>
        <p:spPr>
          <a:xfrm flipV="1">
            <a:off x="5868714" y="881808"/>
            <a:ext cx="0" cy="971647"/>
          </a:xfrm>
          <a:prstGeom prst="line">
            <a:avLst/>
          </a:prstGeom>
          <a:ln w="28575">
            <a:solidFill>
              <a:srgbClr val="337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0BCB7485-A92C-1245-332F-B3B09DDEE81A}"/>
              </a:ext>
            </a:extLst>
          </p:cNvPr>
          <p:cNvCxnSpPr>
            <a:cxnSpLocks/>
          </p:cNvCxnSpPr>
          <p:nvPr/>
        </p:nvCxnSpPr>
        <p:spPr>
          <a:xfrm>
            <a:off x="932095" y="1857676"/>
            <a:ext cx="0" cy="343295"/>
          </a:xfrm>
          <a:prstGeom prst="line">
            <a:avLst/>
          </a:prstGeom>
          <a:ln w="28575">
            <a:solidFill>
              <a:srgbClr val="337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Rett linje 129">
            <a:extLst>
              <a:ext uri="{FF2B5EF4-FFF2-40B4-BE49-F238E27FC236}">
                <a16:creationId xmlns:a16="http://schemas.microsoft.com/office/drawing/2014/main" id="{BBAB51A6-43A2-79B7-1987-D2D9D97BAEFA}"/>
              </a:ext>
            </a:extLst>
          </p:cNvPr>
          <p:cNvCxnSpPr>
            <a:cxnSpLocks/>
            <a:endCxn id="129" idx="0"/>
          </p:cNvCxnSpPr>
          <p:nvPr/>
        </p:nvCxnSpPr>
        <p:spPr>
          <a:xfrm>
            <a:off x="8567495" y="1997617"/>
            <a:ext cx="4280" cy="332847"/>
          </a:xfrm>
          <a:prstGeom prst="line">
            <a:avLst/>
          </a:prstGeom>
          <a:ln w="28575">
            <a:solidFill>
              <a:srgbClr val="337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3632825F-3577-4950-71B1-6E5C61CE8669}"/>
              </a:ext>
            </a:extLst>
          </p:cNvPr>
          <p:cNvCxnSpPr>
            <a:cxnSpLocks/>
          </p:cNvCxnSpPr>
          <p:nvPr/>
        </p:nvCxnSpPr>
        <p:spPr>
          <a:xfrm>
            <a:off x="8676842" y="2829583"/>
            <a:ext cx="0" cy="606636"/>
          </a:xfrm>
          <a:prstGeom prst="line">
            <a:avLst/>
          </a:prstGeom>
          <a:ln w="28575">
            <a:solidFill>
              <a:srgbClr val="337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vrundet rektangel 81">
            <a:extLst>
              <a:ext uri="{FF2B5EF4-FFF2-40B4-BE49-F238E27FC236}">
                <a16:creationId xmlns:a16="http://schemas.microsoft.com/office/drawing/2014/main" id="{B149AE59-25FB-593F-C0EE-63D28C7F6431}"/>
              </a:ext>
            </a:extLst>
          </p:cNvPr>
          <p:cNvSpPr/>
          <p:nvPr/>
        </p:nvSpPr>
        <p:spPr>
          <a:xfrm>
            <a:off x="2128672" y="2339418"/>
            <a:ext cx="1233968" cy="640800"/>
          </a:xfrm>
          <a:prstGeom prst="roundRect">
            <a:avLst>
              <a:gd name="adj" fmla="val 549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Nav Lofoten</a:t>
            </a:r>
          </a:p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Elisabeth P Olsen</a:t>
            </a:r>
          </a:p>
        </p:txBody>
      </p:sp>
      <p:sp>
        <p:nvSpPr>
          <p:cNvPr id="8" name="Avrundet rektangel 81">
            <a:extLst>
              <a:ext uri="{FF2B5EF4-FFF2-40B4-BE49-F238E27FC236}">
                <a16:creationId xmlns:a16="http://schemas.microsoft.com/office/drawing/2014/main" id="{0B961F3A-9743-4565-5424-CC6EC3E036FC}"/>
              </a:ext>
            </a:extLst>
          </p:cNvPr>
          <p:cNvSpPr/>
          <p:nvPr/>
        </p:nvSpPr>
        <p:spPr>
          <a:xfrm>
            <a:off x="404214" y="2332291"/>
            <a:ext cx="1522004" cy="640800"/>
          </a:xfrm>
          <a:prstGeom prst="roundRect">
            <a:avLst>
              <a:gd name="adj" fmla="val 549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algn="ctr" defTabSz="685783">
              <a:defRPr/>
            </a:pP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Nav </a:t>
            </a: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Ytre Salten</a:t>
            </a:r>
          </a:p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Anniken </a:t>
            </a:r>
            <a:r>
              <a:rPr lang="nb-NO" sz="1050" err="1">
                <a:solidFill>
                  <a:srgbClr val="000000"/>
                </a:solidFill>
                <a:latin typeface="Arial"/>
                <a:cs typeface="Arial"/>
              </a:rPr>
              <a:t>Hardie</a:t>
            </a:r>
            <a:endParaRPr lang="nb-NO" sz="105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7" name="TekstSylinder 66">
            <a:extLst>
              <a:ext uri="{FF2B5EF4-FFF2-40B4-BE49-F238E27FC236}">
                <a16:creationId xmlns:a16="http://schemas.microsoft.com/office/drawing/2014/main" id="{968D2FF2-DC19-70DB-D6AD-6B3C5076EF58}"/>
              </a:ext>
            </a:extLst>
          </p:cNvPr>
          <p:cNvSpPr txBox="1"/>
          <p:nvPr/>
        </p:nvSpPr>
        <p:spPr>
          <a:xfrm>
            <a:off x="664143" y="4350618"/>
            <a:ext cx="23100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Oppgave:</a:t>
            </a:r>
          </a:p>
          <a:p>
            <a:r>
              <a:rPr lang="nb-NO">
                <a:solidFill>
                  <a:schemeClr val="bg1"/>
                </a:solidFill>
              </a:rPr>
              <a:t>Kan dere legge inn de lokale nav kontorene som har utvalg/råd/ representanter inn  som mangler i </a:t>
            </a:r>
            <a:r>
              <a:rPr lang="nb-NO" err="1">
                <a:solidFill>
                  <a:schemeClr val="bg1"/>
                </a:solidFill>
              </a:rPr>
              <a:t>orgkartet</a:t>
            </a:r>
            <a:r>
              <a:rPr lang="nb-NO">
                <a:solidFill>
                  <a:schemeClr val="bg1"/>
                </a:solidFill>
              </a:rPr>
              <a:t> + nav på representant?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70CA96FD-0A39-B87A-14BC-2B1431CB5022}"/>
              </a:ext>
            </a:extLst>
          </p:cNvPr>
          <p:cNvCxnSpPr>
            <a:cxnSpLocks/>
          </p:cNvCxnSpPr>
          <p:nvPr/>
        </p:nvCxnSpPr>
        <p:spPr>
          <a:xfrm>
            <a:off x="5890661" y="1328286"/>
            <a:ext cx="1106905" cy="0"/>
          </a:xfrm>
          <a:prstGeom prst="line">
            <a:avLst/>
          </a:prstGeom>
          <a:ln w="28575">
            <a:solidFill>
              <a:srgbClr val="337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vrundet rektangel 84">
            <a:extLst>
              <a:ext uri="{FF2B5EF4-FFF2-40B4-BE49-F238E27FC236}">
                <a16:creationId xmlns:a16="http://schemas.microsoft.com/office/drawing/2014/main" id="{00849602-30FC-B527-2F48-6836AF3C1A9A}"/>
              </a:ext>
            </a:extLst>
          </p:cNvPr>
          <p:cNvSpPr/>
          <p:nvPr/>
        </p:nvSpPr>
        <p:spPr>
          <a:xfrm>
            <a:off x="7003842" y="1012160"/>
            <a:ext cx="1331635" cy="626916"/>
          </a:xfrm>
          <a:prstGeom prst="roundRect">
            <a:avLst>
              <a:gd name="adj" fmla="val 5490"/>
            </a:avLst>
          </a:prstGeom>
          <a:solidFill>
            <a:srgbClr val="008B4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Brukerråd Nav Nordland </a:t>
            </a:r>
          </a:p>
          <a:p>
            <a:pPr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Leder </a:t>
            </a:r>
            <a:r>
              <a:rPr lang="nb-NO" sz="800" err="1">
                <a:solidFill>
                  <a:schemeClr val="bg1"/>
                </a:solidFill>
                <a:latin typeface="Arial"/>
                <a:cs typeface="Arial"/>
              </a:rPr>
              <a:t>Zoy</a:t>
            </a: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nb-NO" sz="800" err="1">
                <a:solidFill>
                  <a:schemeClr val="bg1"/>
                </a:solidFill>
                <a:latin typeface="Arial"/>
                <a:cs typeface="Arial"/>
              </a:rPr>
              <a:t>Lillgard</a:t>
            </a:r>
          </a:p>
          <a:p>
            <a:pPr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Nestleder Lise </a:t>
            </a:r>
            <a:r>
              <a:rPr lang="nb-NO" sz="800" err="1">
                <a:solidFill>
                  <a:schemeClr val="bg1"/>
                </a:solidFill>
                <a:latin typeface="Arial"/>
                <a:cs typeface="Arial"/>
              </a:rPr>
              <a:t>Bygdnes</a:t>
            </a:r>
            <a:endParaRPr lang="nb-NO" sz="80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783">
              <a:defRPr/>
            </a:pPr>
            <a:endParaRPr lang="nb-NO" sz="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vrundet rektangel 84">
            <a:extLst>
              <a:ext uri="{FF2B5EF4-FFF2-40B4-BE49-F238E27FC236}">
                <a16:creationId xmlns:a16="http://schemas.microsoft.com/office/drawing/2014/main" id="{E1DDEAD9-D323-4048-1287-503DC42FCA79}"/>
              </a:ext>
            </a:extLst>
          </p:cNvPr>
          <p:cNvSpPr/>
          <p:nvPr/>
        </p:nvSpPr>
        <p:spPr>
          <a:xfrm>
            <a:off x="8028093" y="3091210"/>
            <a:ext cx="1426775" cy="626916"/>
          </a:xfrm>
          <a:prstGeom prst="roundRect">
            <a:avLst>
              <a:gd name="adj" fmla="val 5490"/>
            </a:avLst>
          </a:prstGeom>
          <a:solidFill>
            <a:srgbClr val="008B4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lvl="0"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Lokalt brukerutvalg</a:t>
            </a:r>
          </a:p>
          <a:p>
            <a:pPr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Kontaktperson Ronny </a:t>
            </a:r>
            <a:r>
              <a:rPr lang="nb-NO" sz="800" err="1">
                <a:solidFill>
                  <a:schemeClr val="bg1"/>
                </a:solidFill>
                <a:latin typeface="Arial"/>
                <a:cs typeface="Arial"/>
              </a:rPr>
              <a:t>Urheim</a:t>
            </a:r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AB145D13-34E9-EE32-51E7-0EE965A0EB77}"/>
              </a:ext>
            </a:extLst>
          </p:cNvPr>
          <p:cNvCxnSpPr>
            <a:cxnSpLocks/>
          </p:cNvCxnSpPr>
          <p:nvPr/>
        </p:nvCxnSpPr>
        <p:spPr>
          <a:xfrm>
            <a:off x="2797792" y="1856072"/>
            <a:ext cx="0" cy="343295"/>
          </a:xfrm>
          <a:prstGeom prst="line">
            <a:avLst/>
          </a:prstGeom>
          <a:ln w="28575">
            <a:solidFill>
              <a:srgbClr val="337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12100D2E-CF2E-D53E-9EDC-F0F75C6D2C44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7693446" y="3404668"/>
            <a:ext cx="334647" cy="0"/>
          </a:xfrm>
          <a:prstGeom prst="line">
            <a:avLst/>
          </a:prstGeom>
          <a:ln w="28575">
            <a:solidFill>
              <a:srgbClr val="337C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vrundet rektangel 81">
            <a:extLst>
              <a:ext uri="{FF2B5EF4-FFF2-40B4-BE49-F238E27FC236}">
                <a16:creationId xmlns:a16="http://schemas.microsoft.com/office/drawing/2014/main" id="{98CD2F7F-8988-0C94-A6F9-0482116343B4}"/>
              </a:ext>
            </a:extLst>
          </p:cNvPr>
          <p:cNvSpPr/>
          <p:nvPr/>
        </p:nvSpPr>
        <p:spPr>
          <a:xfrm>
            <a:off x="9450049" y="2329120"/>
            <a:ext cx="1233968" cy="640800"/>
          </a:xfrm>
          <a:prstGeom prst="roundRect">
            <a:avLst>
              <a:gd name="adj" fmla="val 549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Nav Vesterålen</a:t>
            </a:r>
          </a:p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Geir Lehn Hultgren</a:t>
            </a:r>
          </a:p>
        </p:txBody>
      </p:sp>
      <p:sp>
        <p:nvSpPr>
          <p:cNvPr id="5" name="Avrundet rektangel 81">
            <a:extLst>
              <a:ext uri="{FF2B5EF4-FFF2-40B4-BE49-F238E27FC236}">
                <a16:creationId xmlns:a16="http://schemas.microsoft.com/office/drawing/2014/main" id="{5398384B-1CC7-D17A-CDF6-FC8850B4AE20}"/>
              </a:ext>
            </a:extLst>
          </p:cNvPr>
          <p:cNvSpPr/>
          <p:nvPr/>
        </p:nvSpPr>
        <p:spPr>
          <a:xfrm>
            <a:off x="6546212" y="2339418"/>
            <a:ext cx="1233968" cy="640800"/>
          </a:xfrm>
          <a:prstGeom prst="roundRect">
            <a:avLst>
              <a:gd name="adj" fmla="val 549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Nav Rana/Nesna/ Hattfjelldal/ Hemnes</a:t>
            </a:r>
          </a:p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Mariann </a:t>
            </a:r>
            <a:r>
              <a:rPr lang="nb-NO" sz="1050" err="1">
                <a:solidFill>
                  <a:srgbClr val="000000"/>
                </a:solidFill>
                <a:latin typeface="Arial"/>
                <a:cs typeface="Arial"/>
              </a:rPr>
              <a:t>Fisktjønnmo</a:t>
            </a:r>
          </a:p>
        </p:txBody>
      </p:sp>
      <p:sp>
        <p:nvSpPr>
          <p:cNvPr id="6" name="Avrundet rektangel 81">
            <a:extLst>
              <a:ext uri="{FF2B5EF4-FFF2-40B4-BE49-F238E27FC236}">
                <a16:creationId xmlns:a16="http://schemas.microsoft.com/office/drawing/2014/main" id="{F7E2C706-A6C3-B5F1-FDBF-7950A5DB292B}"/>
              </a:ext>
            </a:extLst>
          </p:cNvPr>
          <p:cNvSpPr/>
          <p:nvPr/>
        </p:nvSpPr>
        <p:spPr>
          <a:xfrm>
            <a:off x="3549697" y="2339417"/>
            <a:ext cx="1233968" cy="640800"/>
          </a:xfrm>
          <a:prstGeom prst="roundRect">
            <a:avLst>
              <a:gd name="adj" fmla="val 549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Nav Narvik</a:t>
            </a:r>
          </a:p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Karen Nyborg</a:t>
            </a:r>
          </a:p>
        </p:txBody>
      </p:sp>
      <p:sp>
        <p:nvSpPr>
          <p:cNvPr id="12" name="Avrundet rektangel 81">
            <a:extLst>
              <a:ext uri="{FF2B5EF4-FFF2-40B4-BE49-F238E27FC236}">
                <a16:creationId xmlns:a16="http://schemas.microsoft.com/office/drawing/2014/main" id="{3FEDF896-360C-CB01-F6B9-C1BD76310791}"/>
              </a:ext>
            </a:extLst>
          </p:cNvPr>
          <p:cNvSpPr/>
          <p:nvPr/>
        </p:nvSpPr>
        <p:spPr>
          <a:xfrm>
            <a:off x="4970724" y="2339417"/>
            <a:ext cx="1233968" cy="640800"/>
          </a:xfrm>
          <a:prstGeom prst="roundRect">
            <a:avLst>
              <a:gd name="adj" fmla="val 5490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Nav Sør Salten</a:t>
            </a:r>
          </a:p>
          <a:p>
            <a:pPr algn="ctr" defTabSz="685783">
              <a:defRPr/>
            </a:pPr>
            <a:r>
              <a:rPr lang="nb-NO" sz="1050">
                <a:solidFill>
                  <a:srgbClr val="000000"/>
                </a:solidFill>
                <a:latin typeface="Arial"/>
                <a:cs typeface="Arial"/>
              </a:rPr>
              <a:t>Vivian Storøy</a:t>
            </a:r>
          </a:p>
        </p:txBody>
      </p:sp>
      <p:sp>
        <p:nvSpPr>
          <p:cNvPr id="18" name="Avrundet rektangel 84">
            <a:extLst>
              <a:ext uri="{FF2B5EF4-FFF2-40B4-BE49-F238E27FC236}">
                <a16:creationId xmlns:a16="http://schemas.microsoft.com/office/drawing/2014/main" id="{D157CE41-6D36-65FE-91F3-DF71A53F7A1F}"/>
              </a:ext>
            </a:extLst>
          </p:cNvPr>
          <p:cNvSpPr/>
          <p:nvPr/>
        </p:nvSpPr>
        <p:spPr>
          <a:xfrm>
            <a:off x="3548768" y="3101506"/>
            <a:ext cx="1426775" cy="626916"/>
          </a:xfrm>
          <a:prstGeom prst="roundRect">
            <a:avLst>
              <a:gd name="adj" fmla="val 5490"/>
            </a:avLst>
          </a:prstGeom>
          <a:solidFill>
            <a:srgbClr val="008B4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lvl="0"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Lokalt brukerutvalg</a:t>
            </a:r>
          </a:p>
          <a:p>
            <a:pPr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Kontaktperson Barbro T Holmstad</a:t>
            </a:r>
          </a:p>
        </p:txBody>
      </p:sp>
      <p:sp>
        <p:nvSpPr>
          <p:cNvPr id="21" name="Avrundet rektangel 84">
            <a:extLst>
              <a:ext uri="{FF2B5EF4-FFF2-40B4-BE49-F238E27FC236}">
                <a16:creationId xmlns:a16="http://schemas.microsoft.com/office/drawing/2014/main" id="{B5B3AB40-344D-DA73-5CDF-E3C8FFAF997D}"/>
              </a:ext>
            </a:extLst>
          </p:cNvPr>
          <p:cNvSpPr/>
          <p:nvPr/>
        </p:nvSpPr>
        <p:spPr>
          <a:xfrm>
            <a:off x="6545282" y="3091209"/>
            <a:ext cx="1426775" cy="626916"/>
          </a:xfrm>
          <a:prstGeom prst="roundRect">
            <a:avLst>
              <a:gd name="adj" fmla="val 5490"/>
            </a:avLst>
          </a:prstGeom>
          <a:solidFill>
            <a:srgbClr val="008B4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lvl="0"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Lokalt brukerutvalg</a:t>
            </a:r>
          </a:p>
          <a:p>
            <a:pPr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Kontaktperson Iren Marie Owe</a:t>
            </a:r>
          </a:p>
        </p:txBody>
      </p:sp>
      <p:sp>
        <p:nvSpPr>
          <p:cNvPr id="22" name="Avrundet rektangel 84">
            <a:extLst>
              <a:ext uri="{FF2B5EF4-FFF2-40B4-BE49-F238E27FC236}">
                <a16:creationId xmlns:a16="http://schemas.microsoft.com/office/drawing/2014/main" id="{C934FAF9-A3E1-63BC-B74B-25D53390EC0C}"/>
              </a:ext>
            </a:extLst>
          </p:cNvPr>
          <p:cNvSpPr/>
          <p:nvPr/>
        </p:nvSpPr>
        <p:spPr>
          <a:xfrm>
            <a:off x="2035067" y="3091209"/>
            <a:ext cx="1426775" cy="626916"/>
          </a:xfrm>
          <a:prstGeom prst="roundRect">
            <a:avLst>
              <a:gd name="adj" fmla="val 5490"/>
            </a:avLst>
          </a:prstGeom>
          <a:solidFill>
            <a:srgbClr val="008B4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lvl="0"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Lokalt brukerutvalg</a:t>
            </a:r>
          </a:p>
          <a:p>
            <a:pPr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Kontaktperson Thor H Jensen</a:t>
            </a:r>
          </a:p>
        </p:txBody>
      </p:sp>
      <p:sp>
        <p:nvSpPr>
          <p:cNvPr id="23" name="Avrundet rektangel 84">
            <a:extLst>
              <a:ext uri="{FF2B5EF4-FFF2-40B4-BE49-F238E27FC236}">
                <a16:creationId xmlns:a16="http://schemas.microsoft.com/office/drawing/2014/main" id="{B6516D53-8E51-F10E-A756-E3252854027F}"/>
              </a:ext>
            </a:extLst>
          </p:cNvPr>
          <p:cNvSpPr/>
          <p:nvPr/>
        </p:nvSpPr>
        <p:spPr>
          <a:xfrm>
            <a:off x="408092" y="3101506"/>
            <a:ext cx="1426775" cy="626916"/>
          </a:xfrm>
          <a:prstGeom prst="roundRect">
            <a:avLst>
              <a:gd name="adj" fmla="val 5490"/>
            </a:avLst>
          </a:prstGeom>
          <a:solidFill>
            <a:srgbClr val="008B4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lvl="0"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Lokalt brukerutvalg</a:t>
            </a:r>
          </a:p>
          <a:p>
            <a:pPr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Kontaktperson under valg</a:t>
            </a:r>
          </a:p>
        </p:txBody>
      </p:sp>
      <p:sp>
        <p:nvSpPr>
          <p:cNvPr id="24" name="Avrundet rektangel 84">
            <a:extLst>
              <a:ext uri="{FF2B5EF4-FFF2-40B4-BE49-F238E27FC236}">
                <a16:creationId xmlns:a16="http://schemas.microsoft.com/office/drawing/2014/main" id="{A1991E99-A161-91E2-1522-80793F4A084B}"/>
              </a:ext>
            </a:extLst>
          </p:cNvPr>
          <p:cNvSpPr/>
          <p:nvPr/>
        </p:nvSpPr>
        <p:spPr>
          <a:xfrm>
            <a:off x="5052174" y="3122100"/>
            <a:ext cx="1498855" cy="606321"/>
          </a:xfrm>
          <a:prstGeom prst="roundRect">
            <a:avLst>
              <a:gd name="adj" fmla="val 5490"/>
            </a:avLst>
          </a:prstGeom>
          <a:solidFill>
            <a:srgbClr val="008B4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lvl="0"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Lokalt brukerutvalg</a:t>
            </a:r>
          </a:p>
          <a:p>
            <a:pPr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Kontaktperson under etablering</a:t>
            </a:r>
          </a:p>
        </p:txBody>
      </p:sp>
      <p:sp>
        <p:nvSpPr>
          <p:cNvPr id="25" name="Avrundet rektangel 84">
            <a:extLst>
              <a:ext uri="{FF2B5EF4-FFF2-40B4-BE49-F238E27FC236}">
                <a16:creationId xmlns:a16="http://schemas.microsoft.com/office/drawing/2014/main" id="{D8DACDBC-D666-5218-B856-746940759A1D}"/>
              </a:ext>
            </a:extLst>
          </p:cNvPr>
          <p:cNvSpPr/>
          <p:nvPr/>
        </p:nvSpPr>
        <p:spPr>
          <a:xfrm>
            <a:off x="9593282" y="3101507"/>
            <a:ext cx="1426775" cy="626916"/>
          </a:xfrm>
          <a:prstGeom prst="roundRect">
            <a:avLst>
              <a:gd name="adj" fmla="val 5490"/>
            </a:avLst>
          </a:prstGeom>
          <a:solidFill>
            <a:srgbClr val="008B4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5720" rIns="27000" bIns="45720" rtlCol="0" anchor="ctr"/>
          <a:lstStyle/>
          <a:p>
            <a:pPr lvl="0"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Lokalt brukerutvalg</a:t>
            </a:r>
          </a:p>
          <a:p>
            <a:pPr algn="ctr" defTabSz="685783">
              <a:defRPr/>
            </a:pPr>
            <a:r>
              <a:rPr lang="nb-NO" sz="800">
                <a:solidFill>
                  <a:schemeClr val="bg1"/>
                </a:solidFill>
                <a:latin typeface="Arial"/>
                <a:cs typeface="Arial"/>
              </a:rPr>
              <a:t>Kontaktperson under etablering</a:t>
            </a:r>
          </a:p>
        </p:txBody>
      </p:sp>
      <p:grpSp>
        <p:nvGrpSpPr>
          <p:cNvPr id="13" name="Gruppe 12" descr="I organisasjonskartet er resultatområder utenfor selve direktoratet markert med lyseblå bokser.">
            <a:extLst>
              <a:ext uri="{FF2B5EF4-FFF2-40B4-BE49-F238E27FC236}">
                <a16:creationId xmlns:a16="http://schemas.microsoft.com/office/drawing/2014/main" id="{714934F7-CA59-9D1A-C6BF-76A7D0D346FD}"/>
              </a:ext>
            </a:extLst>
          </p:cNvPr>
          <p:cNvGrpSpPr/>
          <p:nvPr/>
        </p:nvGrpSpPr>
        <p:grpSpPr>
          <a:xfrm>
            <a:off x="9936979" y="439947"/>
            <a:ext cx="1935935" cy="363189"/>
            <a:chOff x="257146" y="5486068"/>
            <a:chExt cx="1935935" cy="363189"/>
          </a:xfrm>
        </p:grpSpPr>
        <p:sp>
          <p:nvSpPr>
            <p:cNvPr id="20" name="Avrundet rektangel 81">
              <a:extLst>
                <a:ext uri="{FF2B5EF4-FFF2-40B4-BE49-F238E27FC236}">
                  <a16:creationId xmlns:a16="http://schemas.microsoft.com/office/drawing/2014/main" id="{7EEE2D6D-C4D7-2BEA-B702-2B653CB3B863}"/>
                </a:ext>
              </a:extLst>
            </p:cNvPr>
            <p:cNvSpPr/>
            <p:nvPr/>
          </p:nvSpPr>
          <p:spPr>
            <a:xfrm>
              <a:off x="257146" y="5486068"/>
              <a:ext cx="650817" cy="363189"/>
            </a:xfrm>
            <a:prstGeom prst="roundRect">
              <a:avLst>
                <a:gd name="adj" fmla="val 5490"/>
              </a:avLst>
            </a:prstGeom>
            <a:solidFill>
              <a:srgbClr val="CCDE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rIns="27000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72E03965-EF3A-B83B-3EFE-53FC6B2233EE}"/>
                </a:ext>
              </a:extLst>
            </p:cNvPr>
            <p:cNvSpPr txBox="1"/>
            <p:nvPr/>
          </p:nvSpPr>
          <p:spPr>
            <a:xfrm>
              <a:off x="944919" y="5510807"/>
              <a:ext cx="12481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Resultatområder</a:t>
              </a:r>
            </a:p>
          </p:txBody>
        </p:sp>
      </p:grpSp>
      <p:grpSp>
        <p:nvGrpSpPr>
          <p:cNvPr id="27" name="Gruppe 26" descr="I organisasjonskartet er resultatområder utenfor selve direktoratet markert med lyseblå bokser.">
            <a:extLst>
              <a:ext uri="{FF2B5EF4-FFF2-40B4-BE49-F238E27FC236}">
                <a16:creationId xmlns:a16="http://schemas.microsoft.com/office/drawing/2014/main" id="{F5224145-E9C1-33E7-AB08-B1787AA8FBC0}"/>
              </a:ext>
            </a:extLst>
          </p:cNvPr>
          <p:cNvGrpSpPr/>
          <p:nvPr/>
        </p:nvGrpSpPr>
        <p:grpSpPr>
          <a:xfrm>
            <a:off x="9936979" y="923051"/>
            <a:ext cx="1935935" cy="363189"/>
            <a:chOff x="257146" y="5486068"/>
            <a:chExt cx="1935935" cy="363189"/>
          </a:xfrm>
        </p:grpSpPr>
        <p:sp>
          <p:nvSpPr>
            <p:cNvPr id="28" name="Avrundet rektangel 81">
              <a:extLst>
                <a:ext uri="{FF2B5EF4-FFF2-40B4-BE49-F238E27FC236}">
                  <a16:creationId xmlns:a16="http://schemas.microsoft.com/office/drawing/2014/main" id="{72DFE516-A527-4656-29E2-71DE45E7B244}"/>
                </a:ext>
              </a:extLst>
            </p:cNvPr>
            <p:cNvSpPr/>
            <p:nvPr/>
          </p:nvSpPr>
          <p:spPr>
            <a:xfrm>
              <a:off x="257146" y="5486068"/>
              <a:ext cx="650817" cy="363189"/>
            </a:xfrm>
            <a:prstGeom prst="roundRect">
              <a:avLst>
                <a:gd name="adj" fmla="val 5490"/>
              </a:avLst>
            </a:prstGeom>
            <a:solidFill>
              <a:srgbClr val="008B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000" rIns="27000" rtlCol="0" anchor="ctr"/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051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42FB3482-5367-B92B-E06B-8224B002E315}"/>
                </a:ext>
              </a:extLst>
            </p:cNvPr>
            <p:cNvSpPr txBox="1"/>
            <p:nvPr/>
          </p:nvSpPr>
          <p:spPr>
            <a:xfrm>
              <a:off x="944919" y="5510807"/>
              <a:ext cx="12481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Brukerutvalg/råd</a:t>
              </a:r>
            </a:p>
          </p:txBody>
        </p:sp>
      </p:grpSp>
      <p:sp>
        <p:nvSpPr>
          <p:cNvPr id="31" name="TekstSylinder 113">
            <a:extLst>
              <a:ext uri="{FF2B5EF4-FFF2-40B4-BE49-F238E27FC236}">
                <a16:creationId xmlns:a16="http://schemas.microsoft.com/office/drawing/2014/main" id="{D8419B67-1D66-85D0-A1A8-BFFFF64A6D28}"/>
              </a:ext>
            </a:extLst>
          </p:cNvPr>
          <p:cNvSpPr txBox="1"/>
          <p:nvPr/>
        </p:nvSpPr>
        <p:spPr>
          <a:xfrm>
            <a:off x="7622603" y="5066"/>
            <a:ext cx="4483633" cy="6555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ource Sans 3"/>
                <a:ea typeface="+mj-ea"/>
                <a:cs typeface="+mj-cs"/>
              </a:rPr>
              <a:t>Organisasjonskart pr. </a:t>
            </a:r>
            <a:r>
              <a:rPr lang="nb-NO" sz="1400" b="1">
                <a:solidFill>
                  <a:sysClr val="windowText" lastClr="000000"/>
                </a:solidFill>
                <a:latin typeface="Source Sans 3"/>
                <a:ea typeface="+mj-ea"/>
                <a:cs typeface="+mj-cs"/>
              </a:rPr>
              <a:t>Jan.26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ource Sans 3" panose="020B0303030403020204" pitchFamily="34" charset="0"/>
              <a:ea typeface="+mj-ea"/>
              <a:cs typeface="+mj-cs"/>
            </a:endParaRPr>
          </a:p>
          <a:p>
            <a:pPr lvl="0" algn="r">
              <a:defRPr/>
            </a:pPr>
            <a:br>
              <a:rPr lang="nb-NO" sz="1000" b="0"/>
            </a:br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939968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D22A66-08FB-8336-AA2F-E8592EFC1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 anchor="ctr">
            <a:normAutofit/>
          </a:bodyPr>
          <a:lstStyle/>
          <a:p>
            <a:r>
              <a:rPr lang="nb-NO" dirty="0"/>
              <a:t>Har tjenesteområdet eller Nav kontoret et aktivt brukerutvalg?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0591EB9-23AC-D83C-7CBE-2056030E54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60"/>
          <a:stretch>
            <a:fillRect/>
          </a:stretch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3487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50F15-E37F-E417-9D4B-CE16CD2EB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 anchor="ctr">
            <a:normAutofit/>
          </a:bodyPr>
          <a:lstStyle/>
          <a:p>
            <a:r>
              <a:rPr lang="nb-NO" dirty="0"/>
              <a:t>Hvor lenge har brukerutvalget vært i drift?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DA3B56F-FECF-4ECE-0AD2-B937EB269E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955"/>
          <a:stretch>
            <a:fillRect/>
          </a:stretch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5650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B4294E-4E11-7DEA-FBDA-86A6B4C77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 anchor="ctr">
            <a:normAutofit/>
          </a:bodyPr>
          <a:lstStyle/>
          <a:p>
            <a:r>
              <a:rPr lang="nb-NO" dirty="0"/>
              <a:t>Hvor ofte møtes brukerutvalget?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79DF0C7-A7BF-A357-204A-BC0216AA59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324"/>
          <a:stretch>
            <a:fillRect/>
          </a:stretch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0028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AD11C7-951C-5286-8C14-4B17A0731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 anchor="ctr">
            <a:normAutofit/>
          </a:bodyPr>
          <a:lstStyle/>
          <a:p>
            <a:r>
              <a:rPr lang="nb-NO" dirty="0"/>
              <a:t>Hvem deltar normalt i brukerutvalget?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EC29CBE-76D5-4EBA-C798-5040843520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47" r="2" b="2"/>
          <a:stretch>
            <a:fillRect/>
          </a:stretch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6694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10EAD20-3EFE-0AE7-81A0-7E5FC05E3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316" y="0"/>
            <a:ext cx="9205367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8577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7421644-6DBC-9352-13B8-B31554E15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009" y="68263"/>
            <a:ext cx="8993582" cy="6340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5701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9F3E673D-C56A-6131-6188-6EBE0F331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344" y="68263"/>
            <a:ext cx="8898912" cy="6340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2796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B9726F-385C-B828-01B3-318164C47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 anchor="ctr">
            <a:normAutofit/>
          </a:bodyPr>
          <a:lstStyle/>
          <a:p>
            <a:r>
              <a:rPr lang="nb-NO" dirty="0"/>
              <a:t>Hva fungerer best med brukerutvalget?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0B989A5-FCF2-914A-05DD-6134CF629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984" y="1825625"/>
            <a:ext cx="8058031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0143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671ADF-7751-B263-E548-6E233BF55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 anchor="ctr">
            <a:normAutofit/>
          </a:bodyPr>
          <a:lstStyle/>
          <a:p>
            <a:r>
              <a:rPr lang="nb-NO" dirty="0"/>
              <a:t>Hva er de viktigste utfordringene med å etablere eller drive brukerutvalget?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D8F9557-8749-2C90-0ACD-099FDB159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791" y="1825625"/>
            <a:ext cx="8490417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5375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132EAF-4381-F544-A3D3-CD8287242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støtte ville vært mest nyttig for å videreutvikle brukerutvalget?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9F91DAE-FB14-831B-1F5D-18EA76E26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774" y="1916298"/>
            <a:ext cx="9084269" cy="436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86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75A1A5-C277-A174-425D-D28C7F819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 anchor="ctr">
            <a:normAutofit/>
          </a:bodyPr>
          <a:lstStyle/>
          <a:p>
            <a:r>
              <a:rPr lang="nb-NO" dirty="0"/>
              <a:t>Har situasjonen for brukerutvalg endret seg siden kartleggingen i 2023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5698D11-056D-A69C-3238-25FBD4FD86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9" b="4685"/>
          <a:stretch>
            <a:fillRect/>
          </a:stretch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0359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624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B0FF2D-6AAE-6A75-7326-C836FEA48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 det andre forhold ved brukerutvalget du ønsker å trekke frem?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EBD9E12-46A4-439E-0585-697305D4D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540" y="2217315"/>
            <a:ext cx="8533541" cy="353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87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A63BC3-FDDF-2A5B-F757-22D74754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Brukerutvalg i Nav i Nordland, høsten 2026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2946B0-3EAE-C87B-5134-8BC1776DCD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Nav Nordland gjennomførte en kartlegging av brukerutvalg ved Nav lokalkontor i 2023</a:t>
            </a:r>
          </a:p>
          <a:p>
            <a:r>
              <a:rPr lang="nb-NO" dirty="0" err="1"/>
              <a:t>Ca</a:t>
            </a:r>
            <a:r>
              <a:rPr lang="nb-NO" dirty="0"/>
              <a:t> halvparten av lokalkontorene hadde brukerutvalg i ulike former på plass</a:t>
            </a:r>
          </a:p>
          <a:p>
            <a:r>
              <a:rPr lang="nb-NO" dirty="0"/>
              <a:t>1. mai 2025 </a:t>
            </a:r>
            <a:r>
              <a:rPr lang="nb-NO"/>
              <a:t>fikk Nav </a:t>
            </a:r>
            <a:r>
              <a:rPr lang="nb-NO" dirty="0"/>
              <a:t>avdeling for brukeropplevelse på plass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3C590C9-CA68-53DD-9E1E-36E48A6CCC1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/>
              <a:t>Avdeling brukeropplevelse ledes av direktør Beth Stensen</a:t>
            </a:r>
          </a:p>
          <a:p>
            <a:r>
              <a:rPr lang="nb-NO" dirty="0"/>
              <a:t>Hun har presentert sin nye avdeling og hva hun vil prioritere, for Brukerutvalg Nav Nordland</a:t>
            </a:r>
          </a:p>
          <a:p>
            <a:r>
              <a:rPr lang="nb-NO" dirty="0"/>
              <a:t>Brukerutvalget vil derfor gjennomføre en ny kartlegging av status i høst.</a:t>
            </a:r>
          </a:p>
        </p:txBody>
      </p:sp>
    </p:spTree>
    <p:extLst>
      <p:ext uri="{BB962C8B-B14F-4D97-AF65-F5344CB8AC3E}">
        <p14:creationId xmlns:p14="http://schemas.microsoft.com/office/powerpoint/2010/main" val="20787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0239D-8960-7539-57FB-30FD93F31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lassholder for innhold 4" descr="Et bilde som inneholder tekst, skjermbilde, Nettside, Nettsted&#10;&#10;KI-generert innhold kan være feil.">
            <a:extLst>
              <a:ext uri="{FF2B5EF4-FFF2-40B4-BE49-F238E27FC236}">
                <a16:creationId xmlns:a16="http://schemas.microsoft.com/office/drawing/2014/main" id="{E07FCA2F-97E5-71CB-8590-552F215AF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710" y="1614354"/>
            <a:ext cx="3129641" cy="260405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97" name="Picture 2" descr="undefined">
            <a:extLst>
              <a:ext uri="{FF2B5EF4-FFF2-40B4-BE49-F238E27FC236}">
                <a16:creationId xmlns:a16="http://schemas.microsoft.com/office/drawing/2014/main" id="{01C7BCB7-5DFB-30DD-90C7-52F637C6E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7761" y="1614354"/>
            <a:ext cx="3472069" cy="26040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6" descr="Vedtaksbrev fra Nav er ekte – ba søker låne grill og penger.">
            <a:extLst>
              <a:ext uri="{FF2B5EF4-FFF2-40B4-BE49-F238E27FC236}">
                <a16:creationId xmlns:a16="http://schemas.microsoft.com/office/drawing/2014/main" id="{789F95C4-046A-0D61-5A41-AB50505B0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911" y="1614354"/>
            <a:ext cx="1631752" cy="26040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8" descr="Nav kontaktsenter nominert til to priser for gode brukeropplevelser - Forum  for offentlig service">
            <a:extLst>
              <a:ext uri="{FF2B5EF4-FFF2-40B4-BE49-F238E27FC236}">
                <a16:creationId xmlns:a16="http://schemas.microsoft.com/office/drawing/2014/main" id="{D8C62C04-75C0-3AC4-B627-107C8E3F6D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t="12632" r="24084"/>
          <a:stretch>
            <a:fillRect/>
          </a:stretch>
        </p:blipFill>
        <p:spPr bwMode="auto">
          <a:xfrm>
            <a:off x="9036685" y="1614354"/>
            <a:ext cx="3170961" cy="260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Selvstendig Næringsdrivende? Her Er Krisetiltakene Som Hjelper Deg! |  Dinbedrift.no">
            <a:extLst>
              <a:ext uri="{FF2B5EF4-FFF2-40B4-BE49-F238E27FC236}">
                <a16:creationId xmlns:a16="http://schemas.microsoft.com/office/drawing/2014/main" id="{BA2F4352-8AA2-DC3D-8B34-B8F87B0B1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3488" y="6254802"/>
            <a:ext cx="647225" cy="40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Bilde 20" descr="Et bilde som inneholder tekst, Font, skjermbilde, design&#10;&#10;KI-generert innhold kan være feil.">
            <a:extLst>
              <a:ext uri="{FF2B5EF4-FFF2-40B4-BE49-F238E27FC236}">
                <a16:creationId xmlns:a16="http://schemas.microsoft.com/office/drawing/2014/main" id="{F0C23707-DE9C-EEE1-FF1E-3750E764C6A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8229" t="35651" r="62524" b="33489"/>
          <a:stretch>
            <a:fillRect/>
          </a:stretch>
        </p:blipFill>
        <p:spPr>
          <a:xfrm>
            <a:off x="5818612" y="1614355"/>
            <a:ext cx="1448512" cy="2719106"/>
          </a:xfrm>
          <a:prstGeom prst="rect">
            <a:avLst/>
          </a:prstGeom>
          <a:solidFill>
            <a:srgbClr val="CCDEE6"/>
          </a:solidFill>
        </p:spPr>
      </p:pic>
      <p:pic>
        <p:nvPicPr>
          <p:cNvPr id="101" name="Bilde 100" descr="Et bilde som inneholder Menneskeansikt, klær, person, smil&#10;&#10;KI-generert innhold kan være feil.">
            <a:extLst>
              <a:ext uri="{FF2B5EF4-FFF2-40B4-BE49-F238E27FC236}">
                <a16:creationId xmlns:a16="http://schemas.microsoft.com/office/drawing/2014/main" id="{651BE414-598E-2CC4-8FC8-0F2F970106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0090" y="3243461"/>
            <a:ext cx="2843793" cy="3614540"/>
          </a:xfrm>
          <a:prstGeom prst="rect">
            <a:avLst/>
          </a:prstGeom>
        </p:spPr>
      </p:pic>
      <p:sp>
        <p:nvSpPr>
          <p:cNvPr id="5" name="Tittel 1">
            <a:extLst>
              <a:ext uri="{FF2B5EF4-FFF2-40B4-BE49-F238E27FC236}">
                <a16:creationId xmlns:a16="http://schemas.microsoft.com/office/drawing/2014/main" id="{EC246A70-0B78-85EE-4521-5170DA83497E}"/>
              </a:ext>
            </a:extLst>
          </p:cNvPr>
          <p:cNvSpPr txBox="1">
            <a:spLocks/>
          </p:cNvSpPr>
          <p:nvPr/>
        </p:nvSpPr>
        <p:spPr>
          <a:xfrm>
            <a:off x="561348" y="326294"/>
            <a:ext cx="11216931" cy="79378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3600" dirty="0">
                <a:latin typeface="Source Sans Pro" panose="020B0503030403020204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1. mai 2025: </a:t>
            </a:r>
            <a:r>
              <a:rPr lang="nb-NO" sz="3600" b="1" dirty="0">
                <a:latin typeface="Source Sans Pro" panose="020B0503030403020204" pitchFamily="34" charset="0"/>
                <a:ea typeface="Source Sans Pro" panose="020B0503030403020204" pitchFamily="34" charset="0"/>
                <a:cs typeface="Segoe UI" panose="020B0502040204020203" pitchFamily="34" charset="0"/>
              </a:rPr>
              <a:t>Ny avdeling</a:t>
            </a:r>
            <a:endParaRPr lang="nb-NO" sz="36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83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026091-7E67-4425-C715-CAACD4A40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Nav Nordland har fått en forespørsel fra FFO – paraply-organisasjonen Funksjonshemmedes Fellesorganisasjon</a:t>
            </a:r>
          </a:p>
        </p:txBody>
      </p:sp>
      <p:pic>
        <p:nvPicPr>
          <p:cNvPr id="3" name="Picture 2" descr="undefined">
            <a:extLst>
              <a:ext uri="{FF2B5EF4-FFF2-40B4-BE49-F238E27FC236}">
                <a16:creationId xmlns:a16="http://schemas.microsoft.com/office/drawing/2014/main" id="{3914DED0-BBDE-F182-AA6D-397087771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4" r="17014"/>
          <a:stretch/>
        </p:blipFill>
        <p:spPr bwMode="auto">
          <a:xfrm>
            <a:off x="7074421" y="1766690"/>
            <a:ext cx="4279379" cy="48653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E39FDB4C-8294-783A-3B08-B7C91BB08CC7}"/>
              </a:ext>
            </a:extLst>
          </p:cNvPr>
          <p:cNvSpPr txBox="1"/>
          <p:nvPr/>
        </p:nvSpPr>
        <p:spPr>
          <a:xfrm>
            <a:off x="926690" y="1684248"/>
            <a:ext cx="58182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3600" dirty="0"/>
              <a:t>Har Nav kontorene FFO-representanter i sine lokale brukerutvalg?</a:t>
            </a: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227F374-0A9D-BB32-09C8-F7C644B4E084}"/>
              </a:ext>
            </a:extLst>
          </p:cNvPr>
          <p:cNvSpPr txBox="1"/>
          <p:nvPr/>
        </p:nvSpPr>
        <p:spPr>
          <a:xfrm>
            <a:off x="926690" y="4431805"/>
            <a:ext cx="54151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dirty="0"/>
              <a:t>Send i så fall inn kontaktinformasjon innen 15.09. til:</a:t>
            </a:r>
          </a:p>
          <a:p>
            <a:endParaRPr lang="nb-NO" sz="2400" dirty="0"/>
          </a:p>
          <a:p>
            <a:r>
              <a:rPr lang="nb-NO" sz="2400" dirty="0"/>
              <a:t>ashild.nordnes@nav.no</a:t>
            </a:r>
          </a:p>
        </p:txBody>
      </p:sp>
    </p:spTree>
    <p:extLst>
      <p:ext uri="{BB962C8B-B14F-4D97-AF65-F5344CB8AC3E}">
        <p14:creationId xmlns:p14="http://schemas.microsoft.com/office/powerpoint/2010/main" val="3716084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AV">
      <a:dk1>
        <a:srgbClr val="000000"/>
      </a:dk1>
      <a:lt1>
        <a:srgbClr val="FFFFFF"/>
      </a:lt1>
      <a:dk2>
        <a:srgbClr val="3E3832"/>
      </a:dk2>
      <a:lt2>
        <a:srgbClr val="E9E7E7"/>
      </a:lt2>
      <a:accent1>
        <a:srgbClr val="C30000"/>
      </a:accent1>
      <a:accent2>
        <a:srgbClr val="0067C5"/>
      </a:accent2>
      <a:accent3>
        <a:srgbClr val="A2AD00"/>
      </a:accent3>
      <a:accent4>
        <a:srgbClr val="FF9100"/>
      </a:accent4>
      <a:accent5>
        <a:srgbClr val="06893A"/>
      </a:accent5>
      <a:accent6>
        <a:srgbClr val="634689"/>
      </a:accent6>
      <a:hlink>
        <a:srgbClr val="0067C5"/>
      </a:hlink>
      <a:folHlink>
        <a:srgbClr val="6346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92DA66B1-6A7D-DD48-A514-C1747DCBC43A}" vid="{A8BD521C-0F0C-5544-AF5C-352DF7DD609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ABC25B1A7F4546834DC07304BFE463" ma:contentTypeVersion="6" ma:contentTypeDescription="Opprett et nytt dokument." ma:contentTypeScope="" ma:versionID="0c06d48ba59beffcc24702413f088e61">
  <xsd:schema xmlns:xsd="http://www.w3.org/2001/XMLSchema" xmlns:xs="http://www.w3.org/2001/XMLSchema" xmlns:p="http://schemas.microsoft.com/office/2006/metadata/properties" xmlns:ns2="3edffd6d-c9d2-433e-b06a-63d0c11731a1" xmlns:ns3="a2d28713-6eb6-4aa0-943b-5496727ef1a0" targetNamespace="http://schemas.microsoft.com/office/2006/metadata/properties" ma:root="true" ma:fieldsID="0ba01c59eb7799a8e166bb74cb4a48a7" ns2:_="" ns3:_="">
    <xsd:import namespace="3edffd6d-c9d2-433e-b06a-63d0c11731a1"/>
    <xsd:import namespace="a2d28713-6eb6-4aa0-943b-5496727ef1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ffd6d-c9d2-433e-b06a-63d0c11731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28713-6eb6-4aa0-943b-5496727ef1a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0BA16CF-69EA-4443-BEE0-73385E2EED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67644B-F489-4133-B166-F79D4D4987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dffd6d-c9d2-433e-b06a-63d0c11731a1"/>
    <ds:schemaRef ds:uri="a2d28713-6eb6-4aa0-943b-5496727ef1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591905-A811-45D1-A44B-D4999240A5F2}">
  <ds:schemaRefs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infopath/2007/PartnerControls"/>
    <ds:schemaRef ds:uri="http://purl.org/dc/elements/1.1/"/>
    <ds:schemaRef ds:uri="http://purl.org/dc/dcmitype/"/>
    <ds:schemaRef ds:uri="30ac3786-78c3-414b-815f-b4fca2e0bd42"/>
    <ds:schemaRef ds:uri="http://schemas.openxmlformats.org/package/2006/metadata/core-properties"/>
    <ds:schemaRef ds:uri="f979e152-3237-4567-8e98-aa3526074255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d3491420-1ae2-4120-89e6-e6f668f067e2}" enabled="1" method="Standard" siteId="{62366534-1ec3-4962-8869-9b5535279d0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Nav_Rød</Template>
  <TotalTime>164</TotalTime>
  <Words>345</Words>
  <Application>Microsoft Office PowerPoint</Application>
  <PresentationFormat>Widescreen</PresentationFormat>
  <Paragraphs>65</Paragraphs>
  <Slides>18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4" baseType="lpstr">
      <vt:lpstr>Arial</vt:lpstr>
      <vt:lpstr>Calibri</vt:lpstr>
      <vt:lpstr>Segoe UI</vt:lpstr>
      <vt:lpstr>Source Sans 3</vt:lpstr>
      <vt:lpstr>Source Sans Pro</vt:lpstr>
      <vt:lpstr>Office-tema</vt:lpstr>
      <vt:lpstr>Brukerutvalg Nav i Nordland - kartlegging 2026</vt:lpstr>
      <vt:lpstr>PowerPoint-presentasjon</vt:lpstr>
      <vt:lpstr>Har tjenesteområdet eller Nav kontoret et aktivt brukerutvalg?</vt:lpstr>
      <vt:lpstr>Hvor lenge har brukerutvalget vært i drift?</vt:lpstr>
      <vt:lpstr>Hvor ofte møtes brukerutvalget?</vt:lpstr>
      <vt:lpstr>Hvem deltar normalt i brukerutvalget?</vt:lpstr>
      <vt:lpstr>PowerPoint-presentasjon</vt:lpstr>
      <vt:lpstr>PowerPoint-presentasjon</vt:lpstr>
      <vt:lpstr>PowerPoint-presentasjon</vt:lpstr>
      <vt:lpstr>Hva fungerer best med brukerutvalget?</vt:lpstr>
      <vt:lpstr>Hva er de viktigste utfordringene med å etablere eller drive brukerutvalget?</vt:lpstr>
      <vt:lpstr>Hvilken støtte ville vært mest nyttig for å videreutvikle brukerutvalget?</vt:lpstr>
      <vt:lpstr>Har situasjonen for brukerutvalg endret seg siden kartleggingen i 2023</vt:lpstr>
      <vt:lpstr>PowerPoint-presentasjon</vt:lpstr>
      <vt:lpstr>Er det andre forhold ved brukerutvalget du ønsker å trekke frem?</vt:lpstr>
      <vt:lpstr>Brukerutvalg i Nav i Nordland, høsten 2026</vt:lpstr>
      <vt:lpstr>PowerPoint-presentasjon</vt:lpstr>
      <vt:lpstr>Nav Nordland har fått en forespørsel fra FFO – paraply-organisasjonen Funksjonshemmedes Fellesorganisasjon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Nordnes, Åshild</dc:creator>
  <cp:keywords/>
  <dc:description/>
  <cp:lastModifiedBy>Nordnes, Åshild</cp:lastModifiedBy>
  <cp:revision>3</cp:revision>
  <cp:lastPrinted>2020-04-21T11:47:02Z</cp:lastPrinted>
  <dcterms:created xsi:type="dcterms:W3CDTF">2026-08-27T10:30:26Z</dcterms:created>
  <dcterms:modified xsi:type="dcterms:W3CDTF">2026-09-23T10:12:03Z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0x010100B4ABC25B1A7F4546834DC07304BFE463</vt:lpwstr>
  </property>
  <property fmtid="{D5CDD505-2E9C-101B-9397-08002B2CF9AE}" pid="3" name="MSIP_Label_d3491420-1ae2-4120-89e6-e6f668f067e2_Enabled">
    <vt:lpwstr>true</vt:lpwstr>
  </property>
  <property fmtid="{D5CDD505-2E9C-101B-9397-08002B2CF9AE}" pid="4" name="MSIP_Label_d3491420-1ae2-4120-89e6-e6f668f067e2_SetDate">
    <vt:lpwstr>2020-07-17T09:01:45Z</vt:lpwstr>
  </property>
  <property fmtid="{D5CDD505-2E9C-101B-9397-08002B2CF9AE}" pid="5" name="MSIP_Label_d3491420-1ae2-4120-89e6-e6f668f067e2_Method">
    <vt:lpwstr>Standard</vt:lpwstr>
  </property>
  <property fmtid="{D5CDD505-2E9C-101B-9397-08002B2CF9AE}" pid="6" name="MSIP_Label_d3491420-1ae2-4120-89e6-e6f668f067e2_Name">
    <vt:lpwstr>d3491420-1ae2-4120-89e6-e6f668f067e2</vt:lpwstr>
  </property>
  <property fmtid="{D5CDD505-2E9C-101B-9397-08002B2CF9AE}" pid="7" name="MSIP_Label_d3491420-1ae2-4120-89e6-e6f668f067e2_SiteId">
    <vt:lpwstr>62366534-1ec3-4962-8869-9b5535279d0b</vt:lpwstr>
  </property>
  <property fmtid="{D5CDD505-2E9C-101B-9397-08002B2CF9AE}" pid="8" name="MSIP_Label_d3491420-1ae2-4120-89e6-e6f668f067e2_ActionId">
    <vt:lpwstr>6aab726e-71e4-4161-a674-ca875e604b1a</vt:lpwstr>
  </property>
  <property fmtid="{D5CDD505-2E9C-101B-9397-08002B2CF9AE}" pid="9" name="MSIP_Label_d3491420-1ae2-4120-89e6-e6f668f067e2_ContentBits">
    <vt:lpwstr>0</vt:lpwstr>
  </property>
  <property fmtid="{D5CDD505-2E9C-101B-9397-08002B2CF9AE}" pid="10" name="Order">
    <vt:r8>100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ComplianceAssetId">
    <vt:lpwstr/>
  </property>
  <property fmtid="{D5CDD505-2E9C-101B-9397-08002B2CF9AE}" pid="16" name="TemplateUrl">
    <vt:lpwstr/>
  </property>
</Properties>
</file>