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145707953" r:id="rId5"/>
    <p:sldId id="2145707967" r:id="rId6"/>
    <p:sldId id="2145707968" r:id="rId7"/>
    <p:sldId id="2145707955" r:id="rId8"/>
    <p:sldId id="2145707966" r:id="rId9"/>
    <p:sldId id="21457079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4E70DF-9040-C98D-34ED-359670AF336A}" v="1" dt="2026-01-28T12:37:07.930"/>
    <p1510:client id="{96F673EA-BDC5-705D-45C2-9748315AC134}" v="1280" dt="2026-01-28T13:56:43.141"/>
    <p1510:client id="{C7FE97D3-CFA4-5547-0FF1-E3A94C9852E4}" v="4" dt="2026-01-28T11:43:38.648"/>
    <p1510:client id="{E10A6F0E-E3E4-4F73-0678-58E287142761}" v="80" dt="2026-01-28T12:33:06.091"/>
    <p1510:client id="{F84E660C-4CE8-941D-70FF-37EF4906C33C}" v="1" dt="2026-01-28T11:42:16.9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1FC7DF-1F4C-45BF-966A-D0AE5E7BD028}" type="datetimeFigureOut">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DAA437-98B6-4B27-8247-837682911ECD}" type="slidenum">
              <a:t>‹#›</a:t>
            </a:fld>
            <a:endParaRPr lang="en-US"/>
          </a:p>
        </p:txBody>
      </p:sp>
    </p:spTree>
    <p:extLst>
      <p:ext uri="{BB962C8B-B14F-4D97-AF65-F5344CB8AC3E}">
        <p14:creationId xmlns:p14="http://schemas.microsoft.com/office/powerpoint/2010/main" val="838879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err="1"/>
              <a:t>Økonomisk</a:t>
            </a:r>
            <a:r>
              <a:rPr lang="en-US" b="1"/>
              <a:t> </a:t>
            </a:r>
            <a:r>
              <a:rPr lang="en-US" b="1" err="1"/>
              <a:t>sosialhjelp</a:t>
            </a:r>
            <a:r>
              <a:rPr lang="en-US"/>
              <a:t> er </a:t>
            </a:r>
            <a:r>
              <a:rPr lang="en-US" err="1"/>
              <a:t>en</a:t>
            </a:r>
            <a:r>
              <a:rPr lang="en-US"/>
              <a:t> </a:t>
            </a:r>
            <a:r>
              <a:rPr lang="en-US" b="1" err="1"/>
              <a:t>midlertidig</a:t>
            </a:r>
            <a:r>
              <a:rPr lang="en-US" b="1"/>
              <a:t> </a:t>
            </a:r>
            <a:r>
              <a:rPr lang="en-US" b="1" err="1"/>
              <a:t>pengestøtte</a:t>
            </a:r>
            <a:r>
              <a:rPr lang="en-US"/>
              <a:t> </a:t>
            </a:r>
            <a:r>
              <a:rPr lang="en-US" err="1"/>
              <a:t>fra</a:t>
            </a:r>
            <a:r>
              <a:rPr lang="en-US"/>
              <a:t> NAV for </a:t>
            </a:r>
            <a:r>
              <a:rPr lang="en-US" err="1"/>
              <a:t>personer</a:t>
            </a:r>
            <a:r>
              <a:rPr lang="en-US"/>
              <a:t> </a:t>
            </a:r>
            <a:r>
              <a:rPr lang="en-US" err="1"/>
              <a:t>som</a:t>
            </a:r>
            <a:r>
              <a:rPr lang="en-US"/>
              <a:t> </a:t>
            </a:r>
            <a:r>
              <a:rPr lang="en-US" b="1" err="1"/>
              <a:t>ikke</a:t>
            </a:r>
            <a:r>
              <a:rPr lang="en-US" b="1"/>
              <a:t> </a:t>
            </a:r>
            <a:r>
              <a:rPr lang="en-US" b="1" err="1"/>
              <a:t>klarer</a:t>
            </a:r>
            <a:r>
              <a:rPr lang="en-US" b="1"/>
              <a:t> å </a:t>
            </a:r>
            <a:r>
              <a:rPr lang="en-US" b="1" err="1"/>
              <a:t>dekke</a:t>
            </a:r>
            <a:r>
              <a:rPr lang="en-US" b="1"/>
              <a:t> </a:t>
            </a:r>
            <a:r>
              <a:rPr lang="en-US" b="1" err="1"/>
              <a:t>nødvendige</a:t>
            </a:r>
            <a:r>
              <a:rPr lang="en-US" b="1"/>
              <a:t> </a:t>
            </a:r>
            <a:r>
              <a:rPr lang="en-US" b="1" err="1"/>
              <a:t>utgifter</a:t>
            </a:r>
            <a:r>
              <a:rPr lang="en-US" b="1"/>
              <a:t> </a:t>
            </a:r>
            <a:r>
              <a:rPr lang="en-US" b="1" err="1"/>
              <a:t>selv</a:t>
            </a:r>
            <a:r>
              <a:rPr lang="en-US"/>
              <a:t>, </a:t>
            </a:r>
            <a:r>
              <a:rPr lang="en-US" err="1"/>
              <a:t>som</a:t>
            </a:r>
            <a:r>
              <a:rPr lang="en-US"/>
              <a:t> mat, </a:t>
            </a:r>
            <a:r>
              <a:rPr lang="en-US" err="1"/>
              <a:t>strøm</a:t>
            </a:r>
            <a:r>
              <a:rPr lang="en-US"/>
              <a:t> </a:t>
            </a:r>
            <a:r>
              <a:rPr lang="en-US" err="1"/>
              <a:t>eller</a:t>
            </a:r>
            <a:r>
              <a:rPr lang="en-US"/>
              <a:t> </a:t>
            </a:r>
            <a:r>
              <a:rPr lang="en-US" err="1"/>
              <a:t>husleie</a:t>
            </a:r>
            <a:r>
              <a:rPr lang="en-US"/>
              <a:t>. </a:t>
            </a:r>
            <a:r>
              <a:rPr lang="en-US" err="1"/>
              <a:t>Målet</a:t>
            </a:r>
            <a:r>
              <a:rPr lang="en-US"/>
              <a:t> er å </a:t>
            </a:r>
            <a:r>
              <a:rPr lang="en-US" err="1"/>
              <a:t>sikre</a:t>
            </a:r>
            <a:r>
              <a:rPr lang="en-US"/>
              <a:t> at alle </a:t>
            </a:r>
            <a:r>
              <a:rPr lang="en-US" err="1"/>
              <a:t>har</a:t>
            </a:r>
            <a:r>
              <a:rPr lang="en-US"/>
              <a:t> et </a:t>
            </a:r>
            <a:r>
              <a:rPr lang="en-US" b="1"/>
              <a:t>minimum å </a:t>
            </a:r>
            <a:r>
              <a:rPr lang="en-US" b="1" err="1"/>
              <a:t>leve</a:t>
            </a:r>
            <a:r>
              <a:rPr lang="en-US" b="1"/>
              <a:t> for</a:t>
            </a:r>
            <a:r>
              <a:rPr lang="en-US"/>
              <a:t>.</a:t>
            </a:r>
          </a:p>
          <a:p>
            <a:endParaRPr lang="en-US">
              <a:ea typeface="Calibri"/>
              <a:cs typeface="Calibri"/>
            </a:endParaRPr>
          </a:p>
          <a:p>
            <a:r>
              <a:rPr lang="en-US">
                <a:ea typeface="Calibri"/>
                <a:cs typeface="Calibri"/>
              </a:rPr>
              <a:t>Alle </a:t>
            </a:r>
            <a:r>
              <a:rPr lang="en-US" err="1">
                <a:ea typeface="Calibri"/>
                <a:cs typeface="Calibri"/>
              </a:rPr>
              <a:t>muligheter</a:t>
            </a:r>
            <a:r>
              <a:rPr lang="en-US">
                <a:ea typeface="Calibri"/>
                <a:cs typeface="Calibri"/>
              </a:rPr>
              <a:t> </a:t>
            </a:r>
            <a:r>
              <a:rPr lang="en-US" err="1">
                <a:ea typeface="Calibri"/>
                <a:cs typeface="Calibri"/>
              </a:rPr>
              <a:t>til</a:t>
            </a:r>
            <a:r>
              <a:rPr lang="en-US">
                <a:ea typeface="Calibri"/>
                <a:cs typeface="Calibri"/>
              </a:rPr>
              <a:t> </a:t>
            </a:r>
            <a:r>
              <a:rPr lang="en-US" err="1">
                <a:ea typeface="Calibri"/>
                <a:cs typeface="Calibri"/>
              </a:rPr>
              <a:t>selvforsørgelse</a:t>
            </a:r>
            <a:r>
              <a:rPr lang="en-US">
                <a:ea typeface="Calibri"/>
                <a:cs typeface="Calibri"/>
              </a:rPr>
              <a:t> </a:t>
            </a:r>
            <a:r>
              <a:rPr lang="en-US" err="1">
                <a:ea typeface="Calibri"/>
                <a:cs typeface="Calibri"/>
              </a:rPr>
              <a:t>skal</a:t>
            </a:r>
            <a:r>
              <a:rPr lang="en-US">
                <a:ea typeface="Calibri"/>
                <a:cs typeface="Calibri"/>
              </a:rPr>
              <a:t> </a:t>
            </a:r>
            <a:r>
              <a:rPr lang="en-US" err="1">
                <a:ea typeface="Calibri"/>
                <a:cs typeface="Calibri"/>
              </a:rPr>
              <a:t>være</a:t>
            </a:r>
            <a:r>
              <a:rPr lang="en-US">
                <a:ea typeface="Calibri"/>
                <a:cs typeface="Calibri"/>
              </a:rPr>
              <a:t> </a:t>
            </a:r>
            <a:r>
              <a:rPr lang="en-US" err="1">
                <a:ea typeface="Calibri"/>
                <a:cs typeface="Calibri"/>
              </a:rPr>
              <a:t>prøvd</a:t>
            </a:r>
            <a:r>
              <a:rPr lang="en-US">
                <a:ea typeface="Calibri"/>
                <a:cs typeface="Calibri"/>
              </a:rPr>
              <a:t> </a:t>
            </a:r>
            <a:r>
              <a:rPr lang="en-US" err="1">
                <a:ea typeface="Calibri"/>
                <a:cs typeface="Calibri"/>
              </a:rPr>
              <a:t>før</a:t>
            </a:r>
            <a:r>
              <a:rPr lang="en-US">
                <a:ea typeface="Calibri"/>
                <a:cs typeface="Calibri"/>
              </a:rPr>
              <a:t> du </a:t>
            </a:r>
            <a:r>
              <a:rPr lang="en-US" err="1">
                <a:ea typeface="Calibri"/>
                <a:cs typeface="Calibri"/>
              </a:rPr>
              <a:t>kan</a:t>
            </a:r>
            <a:r>
              <a:rPr lang="en-US">
                <a:ea typeface="Calibri"/>
                <a:cs typeface="Calibri"/>
              </a:rPr>
              <a:t> </a:t>
            </a:r>
            <a:r>
              <a:rPr lang="en-US" err="1">
                <a:ea typeface="Calibri"/>
                <a:cs typeface="Calibri"/>
              </a:rPr>
              <a:t>få</a:t>
            </a:r>
            <a:r>
              <a:rPr lang="en-US">
                <a:ea typeface="Calibri"/>
                <a:cs typeface="Calibri"/>
              </a:rPr>
              <a:t> </a:t>
            </a:r>
            <a:r>
              <a:rPr lang="en-US" err="1">
                <a:ea typeface="Calibri"/>
                <a:cs typeface="Calibri"/>
              </a:rPr>
              <a:t>sosialhjelp</a:t>
            </a:r>
            <a:r>
              <a:rPr lang="en-US">
                <a:ea typeface="Calibri"/>
                <a:cs typeface="Calibri"/>
              </a:rPr>
              <a:t>. </a:t>
            </a:r>
          </a:p>
          <a:p>
            <a:endParaRPr lang="en-US">
              <a:ea typeface="Calibri"/>
              <a:cs typeface="Calibri"/>
            </a:endParaRPr>
          </a:p>
          <a:p>
            <a:r>
              <a:rPr lang="en-US" err="1">
                <a:ea typeface="Calibri"/>
                <a:cs typeface="Calibri"/>
              </a:rPr>
              <a:t>Subsidiær</a:t>
            </a:r>
            <a:r>
              <a:rPr lang="en-US">
                <a:ea typeface="Calibri"/>
                <a:cs typeface="Calibri"/>
              </a:rPr>
              <a:t> </a:t>
            </a:r>
            <a:r>
              <a:rPr lang="en-US" err="1">
                <a:ea typeface="Calibri"/>
                <a:cs typeface="Calibri"/>
              </a:rPr>
              <a:t>ytelse</a:t>
            </a:r>
            <a:endParaRPr lang="en-US">
              <a:ea typeface="Calibri"/>
              <a:cs typeface="Calibri"/>
            </a:endParaRPr>
          </a:p>
          <a:p>
            <a:endParaRPr lang="en-US">
              <a:ea typeface="Calibri"/>
              <a:cs typeface="Calibri"/>
            </a:endParaRPr>
          </a:p>
          <a:p>
            <a:r>
              <a:rPr lang="en-US" err="1">
                <a:ea typeface="Calibri"/>
                <a:cs typeface="Calibri"/>
              </a:rPr>
              <a:t>Hvem</a:t>
            </a:r>
            <a:r>
              <a:rPr lang="en-US">
                <a:ea typeface="Calibri"/>
                <a:cs typeface="Calibri"/>
              </a:rPr>
              <a:t> </a:t>
            </a:r>
            <a:r>
              <a:rPr lang="en-US" err="1">
                <a:ea typeface="Calibri"/>
                <a:cs typeface="Calibri"/>
              </a:rPr>
              <a:t>kan</a:t>
            </a:r>
            <a:r>
              <a:rPr lang="en-US">
                <a:ea typeface="Calibri"/>
                <a:cs typeface="Calibri"/>
              </a:rPr>
              <a:t> </a:t>
            </a:r>
            <a:r>
              <a:rPr lang="en-US" err="1">
                <a:ea typeface="Calibri"/>
                <a:cs typeface="Calibri"/>
              </a:rPr>
              <a:t>få</a:t>
            </a:r>
            <a:r>
              <a:rPr lang="en-US">
                <a:ea typeface="Calibri"/>
                <a:cs typeface="Calibri"/>
              </a:rPr>
              <a:t>? </a:t>
            </a:r>
            <a:r>
              <a:rPr lang="en-US"/>
              <a:t>Du </a:t>
            </a:r>
            <a:r>
              <a:rPr lang="en-US" err="1"/>
              <a:t>kan</a:t>
            </a:r>
            <a:r>
              <a:rPr lang="en-US"/>
              <a:t> </a:t>
            </a:r>
            <a:r>
              <a:rPr lang="en-US" err="1"/>
              <a:t>søke</a:t>
            </a:r>
            <a:r>
              <a:rPr lang="en-US"/>
              <a:t> </a:t>
            </a:r>
            <a:r>
              <a:rPr lang="en-US" err="1"/>
              <a:t>hvis</a:t>
            </a:r>
            <a:r>
              <a:rPr lang="en-US"/>
              <a:t> du:</a:t>
            </a:r>
            <a:endParaRPr lang="en-US">
              <a:ea typeface="Calibri"/>
              <a:cs typeface="Calibri"/>
            </a:endParaRPr>
          </a:p>
          <a:p>
            <a:pPr marL="171450" indent="-171450">
              <a:buFont typeface="Arial"/>
              <a:buChar char="•"/>
            </a:pPr>
            <a:r>
              <a:rPr lang="en-US"/>
              <a:t>Har </a:t>
            </a:r>
            <a:r>
              <a:rPr lang="en-US" b="1" err="1"/>
              <a:t>lovlig</a:t>
            </a:r>
            <a:r>
              <a:rPr lang="en-US" b="1"/>
              <a:t> </a:t>
            </a:r>
            <a:r>
              <a:rPr lang="en-US" b="1" err="1"/>
              <a:t>opphold</a:t>
            </a:r>
            <a:r>
              <a:rPr lang="en-US" b="1"/>
              <a:t> </a:t>
            </a:r>
            <a:r>
              <a:rPr lang="en-US" b="1" err="1"/>
              <a:t>i</a:t>
            </a:r>
            <a:r>
              <a:rPr lang="en-US" b="1"/>
              <a:t> Norge</a:t>
            </a:r>
            <a:endParaRPr lang="en-US">
              <a:ea typeface="Calibri" panose="020F0502020204030204"/>
              <a:cs typeface="Calibri" panose="020F0502020204030204"/>
            </a:endParaRPr>
          </a:p>
          <a:p>
            <a:pPr marL="171450" indent="-171450">
              <a:buFont typeface="Arial"/>
              <a:buChar char="•"/>
            </a:pPr>
            <a:r>
              <a:rPr lang="en-US"/>
              <a:t>Bor fast </a:t>
            </a:r>
            <a:r>
              <a:rPr lang="en-US" err="1"/>
              <a:t>i</a:t>
            </a:r>
            <a:r>
              <a:rPr lang="en-US"/>
              <a:t> Norge</a:t>
            </a:r>
            <a:endParaRPr lang="en-US">
              <a:ea typeface="Calibri"/>
              <a:cs typeface="Calibri"/>
            </a:endParaRPr>
          </a:p>
          <a:p>
            <a:pPr marL="171450" indent="-171450">
              <a:buFont typeface="Arial"/>
              <a:buChar char="•"/>
            </a:pPr>
            <a:r>
              <a:rPr lang="en-US" b="1"/>
              <a:t>Ikke </a:t>
            </a:r>
            <a:r>
              <a:rPr lang="en-US" b="1" err="1"/>
              <a:t>har</a:t>
            </a:r>
            <a:r>
              <a:rPr lang="en-US" b="1"/>
              <a:t> </a:t>
            </a:r>
            <a:r>
              <a:rPr lang="en-US" b="1" err="1"/>
              <a:t>penger</a:t>
            </a:r>
            <a:r>
              <a:rPr lang="en-US" b="1"/>
              <a:t> </a:t>
            </a:r>
            <a:r>
              <a:rPr lang="en-US" b="1" err="1"/>
              <a:t>til</a:t>
            </a:r>
            <a:r>
              <a:rPr lang="en-US" b="1"/>
              <a:t> </a:t>
            </a:r>
            <a:r>
              <a:rPr lang="en-US" b="1" err="1"/>
              <a:t>nødvendige</a:t>
            </a:r>
            <a:r>
              <a:rPr lang="en-US" b="1"/>
              <a:t> </a:t>
            </a:r>
            <a:r>
              <a:rPr lang="en-US" b="1" err="1"/>
              <a:t>utgifter</a:t>
            </a:r>
            <a:endParaRPr lang="en-US" err="1">
              <a:ea typeface="Calibri" panose="020F0502020204030204"/>
              <a:cs typeface="Calibri" panose="020F0502020204030204"/>
            </a:endParaRPr>
          </a:p>
          <a:p>
            <a:pPr marL="171450" indent="-171450">
              <a:buFont typeface="Arial"/>
              <a:buChar char="•"/>
            </a:pPr>
            <a:r>
              <a:rPr lang="en-US"/>
              <a:t>Har </a:t>
            </a:r>
            <a:r>
              <a:rPr lang="en-US" err="1"/>
              <a:t>brukt</a:t>
            </a:r>
            <a:r>
              <a:rPr lang="en-US"/>
              <a:t> </a:t>
            </a:r>
            <a:r>
              <a:rPr lang="en-US" err="1"/>
              <a:t>opp</a:t>
            </a:r>
            <a:r>
              <a:rPr lang="en-US"/>
              <a:t> </a:t>
            </a:r>
            <a:r>
              <a:rPr lang="en-US" err="1"/>
              <a:t>egne</a:t>
            </a:r>
            <a:r>
              <a:rPr lang="en-US"/>
              <a:t> </a:t>
            </a:r>
            <a:r>
              <a:rPr lang="en-US" err="1"/>
              <a:t>muligheter</a:t>
            </a:r>
            <a:r>
              <a:rPr lang="en-US"/>
              <a:t> – for </a:t>
            </a:r>
            <a:r>
              <a:rPr lang="en-US" err="1"/>
              <a:t>eksempel</a:t>
            </a:r>
            <a:r>
              <a:rPr lang="en-US"/>
              <a:t> </a:t>
            </a:r>
            <a:r>
              <a:rPr lang="en-US" err="1"/>
              <a:t>inntekt</a:t>
            </a:r>
            <a:r>
              <a:rPr lang="en-US"/>
              <a:t>, </a:t>
            </a:r>
            <a:r>
              <a:rPr lang="en-US" err="1"/>
              <a:t>oppsparte</a:t>
            </a:r>
            <a:r>
              <a:rPr lang="en-US"/>
              <a:t> </a:t>
            </a:r>
            <a:r>
              <a:rPr lang="en-US" err="1"/>
              <a:t>midler</a:t>
            </a:r>
            <a:r>
              <a:rPr lang="en-US"/>
              <a:t> </a:t>
            </a:r>
            <a:r>
              <a:rPr lang="en-US" err="1"/>
              <a:t>eller</a:t>
            </a:r>
            <a:r>
              <a:rPr lang="en-US"/>
              <a:t> </a:t>
            </a:r>
            <a:r>
              <a:rPr lang="en-US" err="1"/>
              <a:t>andre</a:t>
            </a:r>
            <a:r>
              <a:rPr lang="en-US"/>
              <a:t> </a:t>
            </a:r>
            <a:r>
              <a:rPr lang="en-US" err="1"/>
              <a:t>stønader</a:t>
            </a:r>
            <a:endParaRPr lang="en-US" err="1">
              <a:ea typeface="Calibri"/>
              <a:cs typeface="Calibri"/>
            </a:endParaRPr>
          </a:p>
          <a:p>
            <a:pPr marL="171450" indent="-171450">
              <a:buFont typeface="Arial"/>
              <a:buChar char="•"/>
            </a:pPr>
            <a:r>
              <a:rPr lang="en-US" b="1"/>
              <a:t>Alle</a:t>
            </a:r>
            <a:r>
              <a:rPr lang="en-US"/>
              <a:t> </a:t>
            </a:r>
            <a:r>
              <a:rPr lang="en-US" err="1"/>
              <a:t>har</a:t>
            </a:r>
            <a:r>
              <a:rPr lang="en-US"/>
              <a:t> </a:t>
            </a:r>
            <a:r>
              <a:rPr lang="en-US" err="1"/>
              <a:t>rett</a:t>
            </a:r>
            <a:r>
              <a:rPr lang="en-US"/>
              <a:t> </a:t>
            </a:r>
            <a:r>
              <a:rPr lang="en-US" err="1"/>
              <a:t>til</a:t>
            </a:r>
            <a:r>
              <a:rPr lang="en-US"/>
              <a:t> å </a:t>
            </a:r>
            <a:r>
              <a:rPr lang="en-US" err="1"/>
              <a:t>søke</a:t>
            </a:r>
            <a:r>
              <a:rPr lang="en-US"/>
              <a:t>, </a:t>
            </a:r>
            <a:r>
              <a:rPr lang="en-US" err="1"/>
              <a:t>og</a:t>
            </a:r>
            <a:r>
              <a:rPr lang="en-US"/>
              <a:t> NAV </a:t>
            </a:r>
            <a:r>
              <a:rPr lang="en-US" err="1"/>
              <a:t>skal</a:t>
            </a:r>
            <a:r>
              <a:rPr lang="en-US"/>
              <a:t> </a:t>
            </a:r>
            <a:r>
              <a:rPr lang="en-US" err="1"/>
              <a:t>alltid</a:t>
            </a:r>
            <a:r>
              <a:rPr lang="en-US"/>
              <a:t> </a:t>
            </a:r>
            <a:r>
              <a:rPr lang="en-US" err="1"/>
              <a:t>gjøre</a:t>
            </a:r>
            <a:r>
              <a:rPr lang="en-US"/>
              <a:t> </a:t>
            </a:r>
            <a:r>
              <a:rPr lang="en-US" err="1"/>
              <a:t>en</a:t>
            </a:r>
            <a:r>
              <a:rPr lang="en-US"/>
              <a:t> </a:t>
            </a:r>
            <a:r>
              <a:rPr lang="en-US" b="1" err="1"/>
              <a:t>individuell</a:t>
            </a:r>
            <a:r>
              <a:rPr lang="en-US" b="1"/>
              <a:t> </a:t>
            </a:r>
            <a:r>
              <a:rPr lang="en-US" b="1" err="1"/>
              <a:t>vurdering</a:t>
            </a:r>
            <a:r>
              <a:rPr lang="en-US"/>
              <a:t>. Ser </a:t>
            </a:r>
            <a:r>
              <a:rPr lang="en-US" err="1"/>
              <a:t>på</a:t>
            </a:r>
            <a:r>
              <a:rPr lang="en-US"/>
              <a:t> </a:t>
            </a:r>
            <a:r>
              <a:rPr lang="en-US" err="1"/>
              <a:t>personen</a:t>
            </a:r>
            <a:r>
              <a:rPr lang="en-US"/>
              <a:t> sin </a:t>
            </a:r>
            <a:r>
              <a:rPr lang="en-US" err="1"/>
              <a:t>helhetlige</a:t>
            </a:r>
            <a:r>
              <a:rPr lang="en-US"/>
              <a:t> </a:t>
            </a:r>
            <a:r>
              <a:rPr lang="en-US" err="1"/>
              <a:t>situasjon</a:t>
            </a:r>
            <a:r>
              <a:rPr lang="en-US"/>
              <a:t>, </a:t>
            </a:r>
            <a:r>
              <a:rPr lang="en-US" err="1"/>
              <a:t>fokus</a:t>
            </a:r>
            <a:r>
              <a:rPr lang="en-US"/>
              <a:t> </a:t>
            </a:r>
            <a:r>
              <a:rPr lang="en-US" err="1"/>
              <a:t>på</a:t>
            </a:r>
            <a:r>
              <a:rPr lang="en-US"/>
              <a:t> </a:t>
            </a:r>
            <a:r>
              <a:rPr lang="en-US" err="1"/>
              <a:t>økonomien</a:t>
            </a:r>
            <a:r>
              <a:rPr lang="en-US"/>
              <a:t> </a:t>
            </a:r>
            <a:r>
              <a:rPr lang="en-US" err="1"/>
              <a:t>deres</a:t>
            </a:r>
            <a:r>
              <a:rPr lang="en-US"/>
              <a:t>. </a:t>
            </a:r>
            <a:endParaRPr lang="en-US">
              <a:ea typeface="Calibri"/>
              <a:cs typeface="Calibri"/>
            </a:endParaRPr>
          </a:p>
          <a:p>
            <a:endParaRPr lang="en-US">
              <a:ea typeface="Calibri"/>
              <a:cs typeface="Calibri"/>
            </a:endParaRPr>
          </a:p>
          <a:p>
            <a:r>
              <a:rPr lang="en-US" err="1"/>
              <a:t>Sosialhjelpen</a:t>
            </a:r>
            <a:r>
              <a:rPr lang="en-US"/>
              <a:t> </a:t>
            </a:r>
            <a:r>
              <a:rPr lang="en-US" err="1"/>
              <a:t>kan</a:t>
            </a:r>
            <a:r>
              <a:rPr lang="en-US"/>
              <a:t> </a:t>
            </a:r>
            <a:r>
              <a:rPr lang="en-US" err="1"/>
              <a:t>dekke</a:t>
            </a:r>
            <a:r>
              <a:rPr lang="en-US"/>
              <a:t> </a:t>
            </a:r>
            <a:r>
              <a:rPr lang="en-US" b="1" err="1"/>
              <a:t>nødvendige</a:t>
            </a:r>
            <a:r>
              <a:rPr lang="en-US" b="1"/>
              <a:t> </a:t>
            </a:r>
            <a:r>
              <a:rPr lang="en-US" b="1" err="1"/>
              <a:t>utgifter</a:t>
            </a:r>
            <a:r>
              <a:rPr lang="en-US"/>
              <a:t>, </a:t>
            </a:r>
            <a:r>
              <a:rPr lang="en-US" err="1"/>
              <a:t>som</a:t>
            </a:r>
            <a:r>
              <a:rPr lang="en-US"/>
              <a:t> for </a:t>
            </a:r>
            <a:r>
              <a:rPr lang="en-US" err="1"/>
              <a:t>eksempel</a:t>
            </a:r>
            <a:r>
              <a:rPr lang="en-US"/>
              <a:t>:</a:t>
            </a:r>
            <a:endParaRPr lang="en-US">
              <a:ea typeface="Calibri"/>
              <a:cs typeface="Calibri"/>
            </a:endParaRPr>
          </a:p>
          <a:p>
            <a:pPr marL="171450" indent="-171450">
              <a:buFont typeface="Arial"/>
              <a:buChar char="•"/>
            </a:pPr>
            <a:r>
              <a:rPr lang="en-US"/>
              <a:t>Mat</a:t>
            </a:r>
            <a:endParaRPr lang="en-US">
              <a:ea typeface="Calibri" panose="020F0502020204030204"/>
              <a:cs typeface="Calibri" panose="020F0502020204030204"/>
            </a:endParaRPr>
          </a:p>
          <a:p>
            <a:pPr marL="171450" indent="-171450">
              <a:buFont typeface="Arial"/>
              <a:buChar char="•"/>
            </a:pPr>
            <a:r>
              <a:rPr lang="en-US" err="1"/>
              <a:t>Husleie</a:t>
            </a:r>
            <a:r>
              <a:rPr lang="en-US"/>
              <a:t> </a:t>
            </a:r>
            <a:r>
              <a:rPr lang="en-US" err="1"/>
              <a:t>og</a:t>
            </a:r>
            <a:r>
              <a:rPr lang="en-US"/>
              <a:t> </a:t>
            </a:r>
            <a:r>
              <a:rPr lang="en-US" err="1"/>
              <a:t>strøm</a:t>
            </a:r>
            <a:endParaRPr lang="en-US" err="1">
              <a:ea typeface="Calibri"/>
              <a:cs typeface="Calibri"/>
            </a:endParaRPr>
          </a:p>
          <a:p>
            <a:pPr marL="171450" indent="-171450">
              <a:buFont typeface="Arial"/>
              <a:buChar char="•"/>
            </a:pPr>
            <a:r>
              <a:rPr lang="en-US" err="1"/>
              <a:t>Klær</a:t>
            </a:r>
            <a:r>
              <a:rPr lang="en-US"/>
              <a:t> </a:t>
            </a:r>
            <a:r>
              <a:rPr lang="en-US" err="1"/>
              <a:t>og</a:t>
            </a:r>
            <a:r>
              <a:rPr lang="en-US"/>
              <a:t> </a:t>
            </a:r>
            <a:r>
              <a:rPr lang="en-US" err="1"/>
              <a:t>hygieneartikler</a:t>
            </a:r>
            <a:endParaRPr lang="en-US" err="1">
              <a:ea typeface="Calibri"/>
              <a:cs typeface="Calibri"/>
            </a:endParaRPr>
          </a:p>
          <a:p>
            <a:pPr marL="171450" indent="-171450">
              <a:buFont typeface="Arial"/>
              <a:buChar char="•"/>
            </a:pPr>
            <a:r>
              <a:rPr lang="en-US"/>
              <a:t>Transport </a:t>
            </a:r>
            <a:r>
              <a:rPr lang="en-US" err="1"/>
              <a:t>i</a:t>
            </a:r>
            <a:r>
              <a:rPr lang="en-US"/>
              <a:t> </a:t>
            </a:r>
            <a:r>
              <a:rPr lang="en-US" err="1"/>
              <a:t>hverdagen</a:t>
            </a:r>
            <a:endParaRPr lang="en-US" err="1">
              <a:ea typeface="Calibri"/>
              <a:cs typeface="Calibri"/>
            </a:endParaRPr>
          </a:p>
          <a:p>
            <a:pPr marL="171450" indent="-171450">
              <a:buFont typeface="Arial"/>
              <a:buChar char="•"/>
            </a:pPr>
            <a:r>
              <a:rPr lang="en-US" err="1"/>
              <a:t>Telefon</a:t>
            </a:r>
            <a:r>
              <a:rPr lang="en-US"/>
              <a:t> </a:t>
            </a:r>
            <a:r>
              <a:rPr lang="en-US" err="1"/>
              <a:t>og</a:t>
            </a:r>
            <a:r>
              <a:rPr lang="en-US"/>
              <a:t> </a:t>
            </a:r>
            <a:r>
              <a:rPr lang="en-US" err="1"/>
              <a:t>internett</a:t>
            </a:r>
            <a:endParaRPr lang="en-US" err="1">
              <a:ea typeface="Calibri"/>
              <a:cs typeface="Calibri"/>
            </a:endParaRPr>
          </a:p>
          <a:p>
            <a:pPr marL="171450" indent="-171450">
              <a:buFont typeface="Arial"/>
              <a:buChar char="•"/>
            </a:pPr>
            <a:r>
              <a:rPr lang="en-US" err="1"/>
              <a:t>Tannlege</a:t>
            </a:r>
            <a:r>
              <a:rPr lang="en-US"/>
              <a:t> </a:t>
            </a:r>
            <a:r>
              <a:rPr lang="en-US" err="1"/>
              <a:t>og</a:t>
            </a:r>
            <a:r>
              <a:rPr lang="en-US"/>
              <a:t> </a:t>
            </a:r>
            <a:r>
              <a:rPr lang="en-US" err="1"/>
              <a:t>andre</a:t>
            </a:r>
            <a:r>
              <a:rPr lang="en-US"/>
              <a:t> </a:t>
            </a:r>
            <a:r>
              <a:rPr lang="en-US" err="1"/>
              <a:t>helserelaterte</a:t>
            </a:r>
            <a:r>
              <a:rPr lang="en-US"/>
              <a:t> </a:t>
            </a:r>
            <a:r>
              <a:rPr lang="en-US" err="1"/>
              <a:t>utgifter</a:t>
            </a:r>
            <a:endParaRPr lang="en-US" err="1">
              <a:ea typeface="Calibri" panose="020F0502020204030204"/>
              <a:cs typeface="Calibri" panose="020F0502020204030204"/>
            </a:endParaRPr>
          </a:p>
          <a:p>
            <a:pPr marL="171450" indent="-171450">
              <a:buFont typeface="Arial"/>
              <a:buChar char="•"/>
            </a:pPr>
            <a:r>
              <a:rPr lang="en-US" err="1"/>
              <a:t>Kommunene</a:t>
            </a:r>
            <a:r>
              <a:rPr lang="en-US"/>
              <a:t> </a:t>
            </a:r>
            <a:r>
              <a:rPr lang="en-US" err="1"/>
              <a:t>bruker</a:t>
            </a:r>
            <a:r>
              <a:rPr lang="en-US"/>
              <a:t> </a:t>
            </a:r>
            <a:r>
              <a:rPr lang="en-US" b="1" err="1"/>
              <a:t>veiledende</a:t>
            </a:r>
            <a:r>
              <a:rPr lang="en-US" b="1"/>
              <a:t> </a:t>
            </a:r>
            <a:r>
              <a:rPr lang="en-US" b="1" err="1"/>
              <a:t>satser</a:t>
            </a:r>
            <a:r>
              <a:rPr lang="en-US"/>
              <a:t>, men </a:t>
            </a:r>
            <a:r>
              <a:rPr lang="en-US" err="1"/>
              <a:t>hver</a:t>
            </a:r>
            <a:r>
              <a:rPr lang="en-US"/>
              <a:t> </a:t>
            </a:r>
            <a:r>
              <a:rPr lang="en-US" err="1"/>
              <a:t>sak</a:t>
            </a:r>
            <a:r>
              <a:rPr lang="en-US"/>
              <a:t> </a:t>
            </a:r>
            <a:r>
              <a:rPr lang="en-US" err="1"/>
              <a:t>vurderes</a:t>
            </a:r>
            <a:r>
              <a:rPr lang="en-US"/>
              <a:t> </a:t>
            </a:r>
            <a:r>
              <a:rPr lang="en-US" err="1"/>
              <a:t>individuelt</a:t>
            </a:r>
            <a:r>
              <a:rPr lang="en-US"/>
              <a:t>.</a:t>
            </a:r>
            <a:endParaRPr lang="en-US">
              <a:ea typeface="Calibri"/>
              <a:cs typeface="Calibri"/>
            </a:endParaRPr>
          </a:p>
          <a:p>
            <a:endParaRPr lang="en-US">
              <a:ea typeface="Calibri"/>
              <a:cs typeface="Calibri"/>
            </a:endParaRPr>
          </a:p>
          <a:p>
            <a:pPr>
              <a:buFont typeface="Arial"/>
            </a:pPr>
            <a:endParaRPr lang="en-US">
              <a:ea typeface="Calibri"/>
              <a:cs typeface="Calibri"/>
            </a:endParaRPr>
          </a:p>
          <a:p>
            <a:endParaRPr lang="en-US">
              <a:ea typeface="Calibri"/>
              <a:cs typeface="Calibri"/>
            </a:endParaRPr>
          </a:p>
          <a:p>
            <a:r>
              <a:rPr lang="en-US" err="1">
                <a:ea typeface="Calibri"/>
                <a:cs typeface="Calibri"/>
              </a:rPr>
              <a:t>Økonomisk</a:t>
            </a:r>
            <a:r>
              <a:rPr lang="en-US">
                <a:ea typeface="Calibri"/>
                <a:cs typeface="Calibri"/>
              </a:rPr>
              <a:t> </a:t>
            </a:r>
            <a:r>
              <a:rPr lang="en-US" err="1">
                <a:ea typeface="Calibri"/>
                <a:cs typeface="Calibri"/>
              </a:rPr>
              <a:t>nødhjelp</a:t>
            </a:r>
            <a:endParaRPr lang="en-US">
              <a:ea typeface="Calibri"/>
              <a:cs typeface="Calibri"/>
            </a:endParaRPr>
          </a:p>
          <a:p>
            <a:pPr marL="171450" indent="-171450">
              <a:buFont typeface="Arial"/>
              <a:buChar char="•"/>
            </a:pPr>
            <a:r>
              <a:rPr lang="en-US" err="1">
                <a:ea typeface="Calibri"/>
                <a:cs typeface="Calibri"/>
              </a:rPr>
              <a:t>Kortere</a:t>
            </a:r>
            <a:r>
              <a:rPr lang="en-US">
                <a:ea typeface="Calibri"/>
                <a:cs typeface="Calibri"/>
              </a:rPr>
              <a:t> </a:t>
            </a:r>
            <a:r>
              <a:rPr lang="en-US" err="1">
                <a:ea typeface="Calibri"/>
                <a:cs typeface="Calibri"/>
              </a:rPr>
              <a:t>behandlingstid</a:t>
            </a:r>
            <a:r>
              <a:rPr lang="en-US">
                <a:ea typeface="Calibri"/>
                <a:cs typeface="Calibri"/>
              </a:rPr>
              <a:t> </a:t>
            </a:r>
            <a:r>
              <a:rPr lang="en-US" err="1">
                <a:ea typeface="Calibri"/>
                <a:cs typeface="Calibri"/>
              </a:rPr>
              <a:t>enn</a:t>
            </a:r>
            <a:r>
              <a:rPr lang="en-US">
                <a:ea typeface="Calibri"/>
                <a:cs typeface="Calibri"/>
              </a:rPr>
              <a:t> </a:t>
            </a:r>
            <a:r>
              <a:rPr lang="en-US" err="1">
                <a:ea typeface="Calibri"/>
                <a:cs typeface="Calibri"/>
              </a:rPr>
              <a:t>ordinære</a:t>
            </a:r>
            <a:r>
              <a:rPr lang="en-US">
                <a:ea typeface="Calibri"/>
                <a:cs typeface="Calibri"/>
              </a:rPr>
              <a:t> </a:t>
            </a:r>
            <a:r>
              <a:rPr lang="en-US" err="1">
                <a:ea typeface="Calibri"/>
                <a:cs typeface="Calibri"/>
              </a:rPr>
              <a:t>søknader</a:t>
            </a:r>
            <a:r>
              <a:rPr lang="en-US">
                <a:ea typeface="Calibri"/>
                <a:cs typeface="Calibri"/>
              </a:rPr>
              <a:t>. </a:t>
            </a:r>
          </a:p>
          <a:p>
            <a:pPr marL="171450" indent="-171450">
              <a:buFont typeface="Arial"/>
              <a:buChar char="•"/>
            </a:pPr>
            <a:r>
              <a:rPr lang="en-US">
                <a:ea typeface="Calibri"/>
                <a:cs typeface="Calibri"/>
              </a:rPr>
              <a:t>Er du I </a:t>
            </a:r>
            <a:r>
              <a:rPr lang="en-US" err="1">
                <a:ea typeface="Calibri"/>
                <a:cs typeface="Calibri"/>
              </a:rPr>
              <a:t>en</a:t>
            </a:r>
            <a:r>
              <a:rPr lang="en-US">
                <a:ea typeface="Calibri"/>
                <a:cs typeface="Calibri"/>
              </a:rPr>
              <a:t> </a:t>
            </a:r>
            <a:r>
              <a:rPr lang="en-US" err="1">
                <a:ea typeface="Calibri"/>
                <a:cs typeface="Calibri"/>
              </a:rPr>
              <a:t>økonomisk</a:t>
            </a:r>
            <a:r>
              <a:rPr lang="en-US">
                <a:ea typeface="Calibri"/>
                <a:cs typeface="Calibri"/>
              </a:rPr>
              <a:t> </a:t>
            </a:r>
            <a:r>
              <a:rPr lang="en-US" err="1">
                <a:ea typeface="Calibri"/>
                <a:cs typeface="Calibri"/>
              </a:rPr>
              <a:t>krisesituasjon</a:t>
            </a:r>
            <a:r>
              <a:rPr lang="en-US">
                <a:ea typeface="Calibri"/>
                <a:cs typeface="Calibri"/>
              </a:rPr>
              <a:t> </a:t>
            </a:r>
            <a:r>
              <a:rPr lang="en-US" err="1">
                <a:ea typeface="Calibri"/>
                <a:cs typeface="Calibri"/>
              </a:rPr>
              <a:t>kan</a:t>
            </a:r>
            <a:r>
              <a:rPr lang="en-US">
                <a:ea typeface="Calibri"/>
                <a:cs typeface="Calibri"/>
              </a:rPr>
              <a:t> du </a:t>
            </a:r>
            <a:r>
              <a:rPr lang="en-US" err="1">
                <a:ea typeface="Calibri"/>
                <a:cs typeface="Calibri"/>
              </a:rPr>
              <a:t>søke</a:t>
            </a:r>
            <a:r>
              <a:rPr lang="en-US">
                <a:ea typeface="Calibri"/>
                <a:cs typeface="Calibri"/>
              </a:rPr>
              <a:t> </a:t>
            </a:r>
            <a:r>
              <a:rPr lang="en-US" err="1">
                <a:ea typeface="Calibri"/>
                <a:cs typeface="Calibri"/>
              </a:rPr>
              <a:t>nødhjelp</a:t>
            </a:r>
            <a:r>
              <a:rPr lang="en-US">
                <a:ea typeface="Calibri"/>
                <a:cs typeface="Calibri"/>
              </a:rPr>
              <a:t>. </a:t>
            </a:r>
          </a:p>
          <a:p>
            <a:pPr marL="171450" indent="-171450">
              <a:buFont typeface="Arial"/>
              <a:buChar char="•"/>
            </a:pPr>
            <a:r>
              <a:rPr lang="en-US" err="1"/>
              <a:t>Hvis</a:t>
            </a:r>
            <a:r>
              <a:rPr lang="en-US"/>
              <a:t> du er </a:t>
            </a:r>
            <a:r>
              <a:rPr lang="en-US" err="1"/>
              <a:t>i</a:t>
            </a:r>
            <a:r>
              <a:rPr lang="en-US"/>
              <a:t> </a:t>
            </a:r>
            <a:r>
              <a:rPr lang="en-US" err="1"/>
              <a:t>en</a:t>
            </a:r>
            <a:r>
              <a:rPr lang="en-US"/>
              <a:t> </a:t>
            </a:r>
            <a:r>
              <a:rPr lang="en-US" b="1" err="1"/>
              <a:t>akutt</a:t>
            </a:r>
            <a:r>
              <a:rPr lang="en-US" b="1"/>
              <a:t> </a:t>
            </a:r>
            <a:r>
              <a:rPr lang="en-US" b="1" err="1"/>
              <a:t>situasjon</a:t>
            </a:r>
            <a:r>
              <a:rPr lang="en-US"/>
              <a:t> (for </a:t>
            </a:r>
            <a:r>
              <a:rPr lang="en-US" err="1"/>
              <a:t>eksempel</a:t>
            </a:r>
            <a:r>
              <a:rPr lang="en-US"/>
              <a:t> </a:t>
            </a:r>
            <a:r>
              <a:rPr lang="en-US" err="1"/>
              <a:t>ikke</a:t>
            </a:r>
            <a:r>
              <a:rPr lang="en-US"/>
              <a:t> </a:t>
            </a:r>
            <a:r>
              <a:rPr lang="en-US" err="1"/>
              <a:t>har</a:t>
            </a:r>
            <a:r>
              <a:rPr lang="en-US"/>
              <a:t> mat </a:t>
            </a:r>
            <a:r>
              <a:rPr lang="en-US" err="1"/>
              <a:t>til</a:t>
            </a:r>
            <a:r>
              <a:rPr lang="en-US"/>
              <a:t> </a:t>
            </a:r>
            <a:r>
              <a:rPr lang="en-US" err="1"/>
              <a:t>i</a:t>
            </a:r>
            <a:r>
              <a:rPr lang="en-US"/>
              <a:t> </a:t>
            </a:r>
            <a:r>
              <a:rPr lang="en-US" err="1"/>
              <a:t>dag</a:t>
            </a:r>
            <a:r>
              <a:rPr lang="en-US"/>
              <a:t>), </a:t>
            </a:r>
            <a:r>
              <a:rPr lang="en-US" err="1"/>
              <a:t>kan</a:t>
            </a:r>
            <a:r>
              <a:rPr lang="en-US"/>
              <a:t> du </a:t>
            </a:r>
            <a:r>
              <a:rPr lang="en-US" err="1"/>
              <a:t>få</a:t>
            </a:r>
            <a:r>
              <a:rPr lang="en-US"/>
              <a:t> </a:t>
            </a:r>
            <a:r>
              <a:rPr lang="en-US" b="1" err="1"/>
              <a:t>økonomisk</a:t>
            </a:r>
            <a:r>
              <a:rPr lang="en-US" b="1"/>
              <a:t> </a:t>
            </a:r>
            <a:r>
              <a:rPr lang="en-US" b="1" err="1"/>
              <a:t>nødhjelp</a:t>
            </a:r>
            <a:r>
              <a:rPr lang="en-US"/>
              <a:t>. Dette </a:t>
            </a:r>
            <a:r>
              <a:rPr lang="en-US" err="1"/>
              <a:t>gis</a:t>
            </a:r>
            <a:r>
              <a:rPr lang="en-US"/>
              <a:t> </a:t>
            </a:r>
            <a:r>
              <a:rPr lang="en-US" err="1"/>
              <a:t>raskt</a:t>
            </a:r>
            <a:r>
              <a:rPr lang="en-US"/>
              <a:t> </a:t>
            </a:r>
            <a:r>
              <a:rPr lang="en-US" err="1"/>
              <a:t>og</a:t>
            </a:r>
            <a:r>
              <a:rPr lang="en-US"/>
              <a:t> </a:t>
            </a:r>
            <a:r>
              <a:rPr lang="en-US" err="1"/>
              <a:t>skal</a:t>
            </a:r>
            <a:r>
              <a:rPr lang="en-US"/>
              <a:t> </a:t>
            </a:r>
            <a:r>
              <a:rPr lang="en-US" err="1"/>
              <a:t>dekke</a:t>
            </a:r>
            <a:r>
              <a:rPr lang="en-US"/>
              <a:t> </a:t>
            </a:r>
            <a:r>
              <a:rPr lang="en-US" err="1"/>
              <a:t>helt</a:t>
            </a:r>
            <a:r>
              <a:rPr lang="en-US"/>
              <a:t> </a:t>
            </a:r>
            <a:r>
              <a:rPr lang="en-US" err="1"/>
              <a:t>nødvendige</a:t>
            </a:r>
            <a:r>
              <a:rPr lang="en-US"/>
              <a:t> </a:t>
            </a:r>
            <a:r>
              <a:rPr lang="en-US" err="1"/>
              <a:t>behov</a:t>
            </a:r>
            <a:r>
              <a:rPr lang="en-US"/>
              <a:t> for </a:t>
            </a:r>
            <a:r>
              <a:rPr lang="en-US" err="1"/>
              <a:t>en</a:t>
            </a:r>
            <a:r>
              <a:rPr lang="en-US"/>
              <a:t> </a:t>
            </a:r>
            <a:r>
              <a:rPr lang="en-US" err="1"/>
              <a:t>kort</a:t>
            </a:r>
            <a:r>
              <a:rPr lang="en-US"/>
              <a:t> </a:t>
            </a:r>
            <a:r>
              <a:rPr lang="en-US" err="1"/>
              <a:t>periode</a:t>
            </a:r>
            <a:r>
              <a:rPr lang="en-US"/>
              <a:t>.</a:t>
            </a:r>
            <a:endParaRPr lang="en-US">
              <a:ea typeface="Calibri"/>
              <a:cs typeface="Calibri"/>
            </a:endParaRPr>
          </a:p>
          <a:p>
            <a:pPr marL="171450" indent="-171450">
              <a:buFont typeface="Arial"/>
              <a:buChar char="•"/>
            </a:pPr>
            <a:endParaRPr lang="en-US">
              <a:ea typeface="Calibri"/>
              <a:cs typeface="Calibri"/>
            </a:endParaRPr>
          </a:p>
          <a:p>
            <a:endParaRPr lang="en-US">
              <a:ea typeface="Calibri"/>
              <a:cs typeface="Calibri"/>
            </a:endParaRPr>
          </a:p>
          <a:p>
            <a:r>
              <a:rPr lang="en-US">
                <a:ea typeface="Calibri"/>
                <a:cs typeface="Calibri"/>
              </a:rPr>
              <a:t>Nav </a:t>
            </a:r>
            <a:r>
              <a:rPr lang="en-US" err="1">
                <a:ea typeface="Calibri"/>
                <a:cs typeface="Calibri"/>
              </a:rPr>
              <a:t>tilbyr</a:t>
            </a:r>
            <a:r>
              <a:rPr lang="en-US">
                <a:ea typeface="Calibri"/>
                <a:cs typeface="Calibri"/>
              </a:rPr>
              <a:t> </a:t>
            </a:r>
            <a:r>
              <a:rPr lang="en-US" err="1">
                <a:ea typeface="Calibri"/>
                <a:cs typeface="Calibri"/>
              </a:rPr>
              <a:t>ulike</a:t>
            </a:r>
            <a:r>
              <a:rPr lang="en-US">
                <a:ea typeface="Calibri"/>
                <a:cs typeface="Calibri"/>
              </a:rPr>
              <a:t> </a:t>
            </a:r>
            <a:r>
              <a:rPr lang="en-US" err="1">
                <a:ea typeface="Calibri"/>
                <a:cs typeface="Calibri"/>
              </a:rPr>
              <a:t>hjelpetiltak</a:t>
            </a:r>
            <a:r>
              <a:rPr lang="en-US">
                <a:ea typeface="Calibri"/>
                <a:cs typeface="Calibri"/>
              </a:rPr>
              <a:t> </a:t>
            </a:r>
            <a:r>
              <a:rPr lang="en-US" err="1">
                <a:ea typeface="Calibri"/>
                <a:cs typeface="Calibri"/>
              </a:rPr>
              <a:t>ift</a:t>
            </a:r>
            <a:r>
              <a:rPr lang="en-US">
                <a:ea typeface="Calibri"/>
                <a:cs typeface="Calibri"/>
              </a:rPr>
              <a:t>. </a:t>
            </a:r>
            <a:r>
              <a:rPr lang="en-US" err="1">
                <a:ea typeface="Calibri"/>
                <a:cs typeface="Calibri"/>
              </a:rPr>
              <a:t>Økonomi</a:t>
            </a:r>
            <a:r>
              <a:rPr lang="en-US">
                <a:ea typeface="Calibri"/>
                <a:cs typeface="Calibri"/>
              </a:rPr>
              <a:t>.  </a:t>
            </a:r>
            <a:r>
              <a:rPr lang="en-US" err="1">
                <a:ea typeface="Calibri"/>
                <a:cs typeface="Calibri"/>
              </a:rPr>
              <a:t>Opplysning</a:t>
            </a:r>
            <a:r>
              <a:rPr lang="en-US">
                <a:ea typeface="Calibri"/>
                <a:cs typeface="Calibri"/>
              </a:rPr>
              <a:t>, </a:t>
            </a:r>
            <a:r>
              <a:rPr lang="en-US" err="1">
                <a:ea typeface="Calibri"/>
                <a:cs typeface="Calibri"/>
              </a:rPr>
              <a:t>råd</a:t>
            </a:r>
            <a:r>
              <a:rPr lang="en-US">
                <a:ea typeface="Calibri"/>
                <a:cs typeface="Calibri"/>
              </a:rPr>
              <a:t> </a:t>
            </a:r>
            <a:r>
              <a:rPr lang="en-US" err="1">
                <a:ea typeface="Calibri"/>
                <a:cs typeface="Calibri"/>
              </a:rPr>
              <a:t>og</a:t>
            </a:r>
            <a:r>
              <a:rPr lang="en-US">
                <a:ea typeface="Calibri"/>
                <a:cs typeface="Calibri"/>
              </a:rPr>
              <a:t> </a:t>
            </a:r>
            <a:r>
              <a:rPr lang="en-US" err="1">
                <a:ea typeface="Calibri"/>
                <a:cs typeface="Calibri"/>
              </a:rPr>
              <a:t>veiledning</a:t>
            </a:r>
            <a:r>
              <a:rPr lang="en-US">
                <a:ea typeface="Calibri"/>
                <a:cs typeface="Calibri"/>
              </a:rPr>
              <a:t>, </a:t>
            </a:r>
            <a:r>
              <a:rPr lang="en-US" err="1">
                <a:ea typeface="Calibri"/>
                <a:cs typeface="Calibri"/>
              </a:rPr>
              <a:t>gjeldsrådgivning</a:t>
            </a:r>
            <a:r>
              <a:rPr lang="en-US">
                <a:ea typeface="Calibri"/>
                <a:cs typeface="Calibri"/>
              </a:rPr>
              <a:t>.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E0DAA437-98B6-4B27-8247-837682911ECD}" type="slidenum">
              <a:t>2</a:t>
            </a:fld>
            <a:endParaRPr lang="en-US"/>
          </a:p>
        </p:txBody>
      </p:sp>
    </p:spTree>
    <p:extLst>
      <p:ext uri="{BB962C8B-B14F-4D97-AF65-F5344CB8AC3E}">
        <p14:creationId xmlns:p14="http://schemas.microsoft.com/office/powerpoint/2010/main" val="223458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ea typeface="Calibri"/>
                <a:cs typeface="Calibri"/>
              </a:rPr>
              <a:t>Vi får ofte spørsmål om dokumentasjon og hvorfor det sendes ut så omfattende dokumentasjonskrav.</a:t>
            </a:r>
          </a:p>
          <a:p>
            <a:pPr marL="171450" indent="-171450">
              <a:buFont typeface="Calibri"/>
              <a:buChar char="-"/>
            </a:pPr>
            <a:r>
              <a:rPr lang="nb-NO">
                <a:ea typeface="Calibri"/>
                <a:cs typeface="Calibri"/>
              </a:rPr>
              <a:t>Vi spør om dokumentasjon for å undersøke om du fyller vilkårene I loven om livsopphold.</a:t>
            </a:r>
          </a:p>
          <a:p>
            <a:pPr marL="171450" indent="-171450">
              <a:buFont typeface="Calibri"/>
              <a:buChar char="-"/>
            </a:pPr>
            <a:r>
              <a:rPr lang="nb-NO">
                <a:ea typeface="Calibri"/>
                <a:cs typeface="Calibri"/>
              </a:rPr>
              <a:t>Det er strengt og vi arbeider </a:t>
            </a:r>
            <a:r>
              <a:rPr lang="nb-NO" err="1">
                <a:ea typeface="Calibri"/>
                <a:cs typeface="Calibri"/>
              </a:rPr>
              <a:t>hovedsaklig</a:t>
            </a:r>
            <a:r>
              <a:rPr lang="nb-NO">
                <a:ea typeface="Calibri"/>
                <a:cs typeface="Calibri"/>
              </a:rPr>
              <a:t> etter lov om sosiale tjenester</a:t>
            </a:r>
          </a:p>
          <a:p>
            <a:pPr marL="171450" indent="-171450">
              <a:buFont typeface="Calibri"/>
              <a:buChar char="-"/>
            </a:pPr>
            <a:r>
              <a:rPr lang="nb-NO">
                <a:ea typeface="Calibri"/>
                <a:cs typeface="Calibri"/>
              </a:rPr>
              <a:t>Det skal dokumenteres at det ikke er andre muligheter til selvforsørgelse.</a:t>
            </a:r>
          </a:p>
          <a:p>
            <a:pPr marL="171450" indent="-171450">
              <a:buFont typeface="Calibri"/>
              <a:buChar char="-"/>
            </a:pPr>
            <a:r>
              <a:rPr lang="nb-NO">
                <a:ea typeface="Calibri"/>
                <a:cs typeface="Calibri"/>
              </a:rPr>
              <a:t>Mange trenger ekstra hjelp og at de ofte er veldig villige til å levere dokumentasjon bare de får litt hjelp og får forklart hvorfor det er nødvendig. </a:t>
            </a:r>
          </a:p>
          <a:p>
            <a:pPr marL="171450" indent="-171450">
              <a:buFont typeface="Calibri"/>
              <a:buChar char="-"/>
            </a:pPr>
            <a:r>
              <a:rPr lang="nb-NO">
                <a:ea typeface="Calibri"/>
                <a:cs typeface="Calibri"/>
              </a:rPr>
              <a:t>Særlig det med medisiner er en utfordring. Det er strengt og det spørs hvilken lege man har. Dessverre er det ganske personavhengig; må ha en lege som er "på" og som skriver en god nok legeerklæring der det dokumenteres at medisiner er en livsnødvendighet for bruker. Vi trenger legeerklæring, reseptoversikter og kostnader. </a:t>
            </a:r>
          </a:p>
        </p:txBody>
      </p:sp>
      <p:sp>
        <p:nvSpPr>
          <p:cNvPr id="4" name="Slide Number Placeholder 3"/>
          <p:cNvSpPr>
            <a:spLocks noGrp="1"/>
          </p:cNvSpPr>
          <p:nvPr>
            <p:ph type="sldNum" sz="quarter" idx="5"/>
          </p:nvPr>
        </p:nvSpPr>
        <p:spPr/>
        <p:txBody>
          <a:bodyPr/>
          <a:lstStyle/>
          <a:p>
            <a:fld id="{E0DAA437-98B6-4B27-8247-837682911ECD}" type="slidenum">
              <a:t>3</a:t>
            </a:fld>
            <a:endParaRPr lang="en-US"/>
          </a:p>
        </p:txBody>
      </p:sp>
    </p:spTree>
    <p:extLst>
      <p:ext uri="{BB962C8B-B14F-4D97-AF65-F5344CB8AC3E}">
        <p14:creationId xmlns:p14="http://schemas.microsoft.com/office/powerpoint/2010/main" val="334476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lnSpc>
                <a:spcPct val="90000"/>
              </a:lnSpc>
              <a:spcBef>
                <a:spcPts val="500"/>
              </a:spcBef>
              <a:buFont typeface="Wingdings,Sans-Serif"/>
              <a:buChar char="•"/>
            </a:pPr>
            <a:r>
              <a:rPr lang="nb-NO"/>
              <a:t>Grundig kartlegging</a:t>
            </a:r>
            <a:endParaRPr lang="en-US"/>
          </a:p>
          <a:p>
            <a:pPr lvl="2">
              <a:lnSpc>
                <a:spcPct val="90000"/>
              </a:lnSpc>
              <a:spcBef>
                <a:spcPts val="500"/>
              </a:spcBef>
              <a:buFont typeface="Wingdings,Sans-Serif"/>
              <a:buChar char="•"/>
            </a:pPr>
            <a:r>
              <a:rPr lang="nb-NO"/>
              <a:t>Individuell plan – brukermedvirkning sentralt</a:t>
            </a:r>
            <a:endParaRPr lang="en-US"/>
          </a:p>
          <a:p>
            <a:pPr lvl="2">
              <a:lnSpc>
                <a:spcPct val="90000"/>
              </a:lnSpc>
              <a:spcBef>
                <a:spcPts val="500"/>
              </a:spcBef>
              <a:buFont typeface="Wingdings,Sans-Serif"/>
              <a:buChar char="•"/>
            </a:pPr>
            <a:r>
              <a:rPr lang="nb-NO"/>
              <a:t>Skape stabilitet og mestring --&gt; forebygge sosialt utenforskap</a:t>
            </a:r>
            <a:endParaRPr lang="en-US"/>
          </a:p>
          <a:p>
            <a:pPr lvl="2">
              <a:lnSpc>
                <a:spcPct val="90000"/>
              </a:lnSpc>
              <a:spcBef>
                <a:spcPts val="500"/>
              </a:spcBef>
              <a:buFont typeface="Wingdings,Sans-Serif"/>
              <a:buChar char="•"/>
            </a:pPr>
            <a:r>
              <a:rPr lang="nb-NO"/>
              <a:t>Tverrfaglig samarbeid (internt og eksternt) </a:t>
            </a:r>
          </a:p>
          <a:p>
            <a:pPr lvl="2">
              <a:lnSpc>
                <a:spcPct val="90000"/>
              </a:lnSpc>
              <a:spcBef>
                <a:spcPts val="500"/>
              </a:spcBef>
              <a:buFont typeface="Wingdings,Sans-Serif"/>
              <a:buChar char="•"/>
            </a:pPr>
            <a:endParaRPr lang="nb-NO">
              <a:ea typeface="Calibri"/>
              <a:cs typeface="Calibri"/>
            </a:endParaRPr>
          </a:p>
          <a:p>
            <a:pPr lvl="2">
              <a:lnSpc>
                <a:spcPct val="90000"/>
              </a:lnSpc>
              <a:spcBef>
                <a:spcPts val="500"/>
              </a:spcBef>
            </a:pPr>
            <a:r>
              <a:rPr lang="nb-NO">
                <a:ea typeface="Calibri"/>
                <a:cs typeface="Calibri"/>
              </a:rPr>
              <a:t>Mål: utarbeide ny arbeidsmetodikk med fokus på fleksibilitet og tilgjengelighet. </a:t>
            </a:r>
          </a:p>
          <a:p>
            <a:pPr lvl="2">
              <a:lnSpc>
                <a:spcPct val="90000"/>
              </a:lnSpc>
              <a:spcBef>
                <a:spcPts val="500"/>
              </a:spcBef>
            </a:pPr>
            <a:endParaRPr lang="nb-NO">
              <a:ea typeface="Calibri"/>
              <a:cs typeface="Calibri"/>
            </a:endParaRPr>
          </a:p>
          <a:p>
            <a:pPr lvl="2">
              <a:lnSpc>
                <a:spcPct val="90000"/>
              </a:lnSpc>
              <a:spcBef>
                <a:spcPts val="500"/>
              </a:spcBef>
            </a:pPr>
            <a:r>
              <a:rPr lang="nb-NO">
                <a:ea typeface="Calibri"/>
                <a:cs typeface="Calibri"/>
              </a:rPr>
              <a:t>Hvordan prioritere hvor oppfølgingen starter hos den enkelte? Her må man ta et skritt om gangen. For flere av dem vi følger opp brenner det flere steder på en gang. For noen kan det dreie seg om å stabilisere bosituasjon, for andre kan det være avklare ytelse, oppfølging i helse, mangel på livsnødvendigheter, medisiner, få oversikt over gjeld og eventuelle </a:t>
            </a:r>
            <a:r>
              <a:rPr lang="nb-NO" err="1">
                <a:ea typeface="Calibri"/>
                <a:cs typeface="Calibri"/>
              </a:rPr>
              <a:t>gjeldstrekk</a:t>
            </a:r>
            <a:r>
              <a:rPr lang="nb-NO">
                <a:ea typeface="Calibri"/>
                <a:cs typeface="Calibri"/>
              </a:rPr>
              <a:t> fra ytelse. </a:t>
            </a:r>
          </a:p>
        </p:txBody>
      </p:sp>
      <p:sp>
        <p:nvSpPr>
          <p:cNvPr id="4" name="Slide Number Placeholder 3"/>
          <p:cNvSpPr>
            <a:spLocks noGrp="1"/>
          </p:cNvSpPr>
          <p:nvPr>
            <p:ph type="sldNum" sz="quarter" idx="5"/>
          </p:nvPr>
        </p:nvSpPr>
        <p:spPr/>
        <p:txBody>
          <a:bodyPr/>
          <a:lstStyle/>
          <a:p>
            <a:fld id="{E0DAA437-98B6-4B27-8247-837682911ECD}" type="slidenum">
              <a:t>4</a:t>
            </a:fld>
            <a:endParaRPr lang="en-US"/>
          </a:p>
        </p:txBody>
      </p:sp>
    </p:spTree>
    <p:extLst>
      <p:ext uri="{BB962C8B-B14F-4D97-AF65-F5344CB8AC3E}">
        <p14:creationId xmlns:p14="http://schemas.microsoft.com/office/powerpoint/2010/main" val="3221610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b="1">
                <a:ea typeface="Calibri"/>
                <a:cs typeface="Calibri"/>
              </a:rPr>
              <a:t>Her er oppfølgingsmodellen vår: trafikklys</a:t>
            </a:r>
          </a:p>
          <a:p>
            <a:pPr marL="171450" indent="-171450">
              <a:buFont typeface="Arial"/>
              <a:buChar char="•"/>
            </a:pPr>
            <a:r>
              <a:rPr lang="nb-NO">
                <a:ea typeface="Calibri"/>
                <a:cs typeface="Calibri"/>
              </a:rPr>
              <a:t>Tema/rekkefølgen for møtene settes opp I samarbeid med medborger. I forkant av møter leser vi oss opp på hva medborger har mottatt tidligere. </a:t>
            </a:r>
          </a:p>
          <a:p>
            <a:endParaRPr lang="nb-NO">
              <a:ea typeface="Calibri"/>
              <a:cs typeface="Calibri"/>
            </a:endParaRPr>
          </a:p>
          <a:p>
            <a:r>
              <a:rPr lang="en-US">
                <a:ea typeface="Calibri"/>
                <a:cs typeface="Calibri"/>
              </a:rPr>
              <a:t>Grønn sone: </a:t>
            </a:r>
            <a:r>
              <a:rPr lang="nb-NO">
                <a:solidFill>
                  <a:schemeClr val="accent1"/>
                </a:solidFill>
              </a:rPr>
              <a:t>Brukermedvirkning på temaer for møter, men vi har noen standard møter. Avklare videre behov. Oppsummerende/tilbakemeldingsmøte på slutten og etter hvert møte. </a:t>
            </a:r>
            <a:endParaRPr lang="nb-NO"/>
          </a:p>
          <a:p>
            <a:endParaRPr lang="nb-NO">
              <a:solidFill>
                <a:srgbClr val="4472C4"/>
              </a:solidFill>
              <a:ea typeface="Calibri"/>
              <a:cs typeface="Calibri"/>
            </a:endParaRPr>
          </a:p>
          <a:p>
            <a:r>
              <a:rPr lang="nb-NO">
                <a:solidFill>
                  <a:srgbClr val="4472C4"/>
                </a:solidFill>
                <a:ea typeface="Calibri"/>
                <a:cs typeface="Calibri"/>
              </a:rPr>
              <a:t>Orange sone: </a:t>
            </a:r>
            <a:r>
              <a:rPr lang="nb-NO">
                <a:solidFill>
                  <a:srgbClr val="ED5C2B"/>
                </a:solidFill>
              </a:rPr>
              <a:t>I denne sonen arbeides det individuelt med å oppnå målet om økt stabilitet i egen hverdag, her kan man også bruke A), B), C), D) for å oppnå mål. Oppsummerende/tilbakemeldingsmøte på slutten og etter hvert møte. </a:t>
            </a:r>
            <a:endParaRPr lang="nb-NO">
              <a:solidFill>
                <a:srgbClr val="4472C4"/>
              </a:solidFill>
              <a:ea typeface="Calibri"/>
              <a:cs typeface="Calibri"/>
            </a:endParaRPr>
          </a:p>
          <a:p>
            <a:endParaRPr lang="nb-NO">
              <a:solidFill>
                <a:srgbClr val="ED5C2B"/>
              </a:solidFill>
              <a:ea typeface="Calibri"/>
              <a:cs typeface="Calibri"/>
            </a:endParaRPr>
          </a:p>
          <a:p>
            <a:r>
              <a:rPr lang="nb-NO">
                <a:solidFill>
                  <a:srgbClr val="4472C4"/>
                </a:solidFill>
                <a:ea typeface="Calibri"/>
                <a:cs typeface="Calibri"/>
              </a:rPr>
              <a:t>Rød sone: </a:t>
            </a:r>
            <a:r>
              <a:rPr lang="nb-NO"/>
              <a:t>Dersom alt det frivillige som kan tilbys er tilbudt uten virkning. Skriver vi søknad mot tvungen forvaltning / meldeplikt om verge. </a:t>
            </a:r>
            <a:endParaRPr lang="nb-NO">
              <a:ea typeface="Calibri"/>
              <a:cs typeface="Calibri"/>
            </a:endParaRPr>
          </a:p>
          <a:p>
            <a:endParaRPr lang="nb-NO"/>
          </a:p>
          <a:p>
            <a:r>
              <a:rPr lang="nb-NO"/>
              <a:t>Når avsluttes oppfølgingen? Vi avslutter oppfølging når den økonomiske situasjonen er stabilisert, eks verge/annen ytelse/arbeid/mestrer å planlegge økonomien bedre. </a:t>
            </a:r>
            <a:endParaRPr lang="nb-NO">
              <a:ea typeface="Calibri"/>
              <a:cs typeface="Calibri"/>
            </a:endParaRPr>
          </a:p>
        </p:txBody>
      </p:sp>
      <p:sp>
        <p:nvSpPr>
          <p:cNvPr id="4" name="Slide Number Placeholder 3"/>
          <p:cNvSpPr>
            <a:spLocks noGrp="1"/>
          </p:cNvSpPr>
          <p:nvPr>
            <p:ph type="sldNum" sz="quarter" idx="5"/>
          </p:nvPr>
        </p:nvSpPr>
        <p:spPr/>
        <p:txBody>
          <a:bodyPr/>
          <a:lstStyle/>
          <a:p>
            <a:fld id="{B9C47663-0020-4ED5-A97B-CE33B970AC95}" type="slidenum">
              <a:rPr lang="nb-NO" smtClean="0"/>
              <a:t>5</a:t>
            </a:fld>
            <a:endParaRPr lang="nb-NO"/>
          </a:p>
        </p:txBody>
      </p:sp>
    </p:spTree>
    <p:extLst>
      <p:ext uri="{BB962C8B-B14F-4D97-AF65-F5344CB8AC3E}">
        <p14:creationId xmlns:p14="http://schemas.microsoft.com/office/powerpoint/2010/main" val="4182533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ea typeface="Calibri"/>
                <a:cs typeface="Calibri"/>
              </a:rPr>
              <a:t>Viktig å sørge for at alle får snakket. Vi kommer til å gå en runde I gruppen, og om du ikke ønsker å si noe så er det helt greit. </a:t>
            </a:r>
          </a:p>
          <a:p>
            <a:endParaRPr lang="nb-NO">
              <a:ea typeface="Calibri"/>
              <a:cs typeface="Calibri"/>
            </a:endParaRPr>
          </a:p>
          <a:p>
            <a:r>
              <a:rPr lang="nb-NO">
                <a:ea typeface="Calibri"/>
                <a:cs typeface="Calibri"/>
              </a:rPr>
              <a:t>Viktig for oss å si at vi ikke ønsker detaljer fra saker I Nav. Det er bare på generell basis vi diskuterer disse spørsmålene. Vi har stor forståelse for at det kan være vanskelig å stoppe seg selv noen ganger. Om vi merker at vi er på vei inn I en sak, så kommer vi til å hoppe inn og si at vi stopper. </a:t>
            </a:r>
          </a:p>
          <a:p>
            <a:endParaRPr lang="nb-NO">
              <a:ea typeface="Calibri"/>
              <a:cs typeface="Calibri"/>
            </a:endParaRPr>
          </a:p>
          <a:p>
            <a:r>
              <a:rPr lang="nb-NO">
                <a:ea typeface="Calibri"/>
                <a:cs typeface="Calibri"/>
              </a:rPr>
              <a:t>Vi ønsker et helhetsperspektiv, vi skal ikke gå inn på saker. Har dere noen erfaringer og meninger som dere mener er verdifulle for oss og som dere ønsker å dele? </a:t>
            </a:r>
          </a:p>
          <a:p>
            <a:r>
              <a:rPr lang="nb-NO">
                <a:ea typeface="Calibri"/>
                <a:cs typeface="Calibri"/>
              </a:rPr>
              <a:t>Vi gir f.eks. ut vårt telefonnummer til våre brukere. Flere har gitt tilbakemelding til oss om at dette er fint. Er det noen lignende ting dere tenker kan være nyttig for oss å vite?</a:t>
            </a:r>
          </a:p>
          <a:p>
            <a:endParaRPr lang="nb-NO">
              <a:ea typeface="Calibri"/>
              <a:cs typeface="Calibri"/>
            </a:endParaRPr>
          </a:p>
          <a:p>
            <a:endParaRPr lang="nb-NO">
              <a:ea typeface="Calibri"/>
              <a:cs typeface="Calibri"/>
            </a:endParaRPr>
          </a:p>
          <a:p>
            <a:r>
              <a:rPr lang="nb-NO">
                <a:ea typeface="Calibri"/>
                <a:cs typeface="Calibri"/>
              </a:rPr>
              <a:t>Spørsmål 2: </a:t>
            </a:r>
            <a:r>
              <a:rPr lang="nb-NO"/>
              <a:t>Vårt mål er å ha mest mulig åpenhet rundt hva vi tenker som er behov og utfordringer hos den enkelte. </a:t>
            </a:r>
            <a:endParaRPr lang="en-US">
              <a:ea typeface="Calibri"/>
              <a:cs typeface="Calibri"/>
            </a:endParaRPr>
          </a:p>
        </p:txBody>
      </p:sp>
      <p:sp>
        <p:nvSpPr>
          <p:cNvPr id="4" name="Slide Number Placeholder 3"/>
          <p:cNvSpPr>
            <a:spLocks noGrp="1"/>
          </p:cNvSpPr>
          <p:nvPr>
            <p:ph type="sldNum" sz="quarter" idx="5"/>
          </p:nvPr>
        </p:nvSpPr>
        <p:spPr/>
        <p:txBody>
          <a:bodyPr/>
          <a:lstStyle/>
          <a:p>
            <a:fld id="{E0DAA437-98B6-4B27-8247-837682911ECD}" type="slidenum">
              <a:t>6</a:t>
            </a:fld>
            <a:endParaRPr lang="en-US"/>
          </a:p>
        </p:txBody>
      </p:sp>
    </p:spTree>
    <p:extLst>
      <p:ext uri="{BB962C8B-B14F-4D97-AF65-F5344CB8AC3E}">
        <p14:creationId xmlns:p14="http://schemas.microsoft.com/office/powerpoint/2010/main" val="571698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endParaRPr lang="en-US"/>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2/25/2026</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1137542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2/25/2026</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217098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a:t>Klikk for å redigere tittelstil</a:t>
            </a:r>
            <a:endParaRPr lang="en-US"/>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2/25/2026</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557333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reserve="1">
  <p:cSld name="Title and Content Mint">
    <p:bg>
      <p:bgPr>
        <a:solidFill>
          <a:schemeClr val="accent5"/>
        </a:solidFill>
        <a:effectLst/>
      </p:bgPr>
    </p:bg>
    <p:spTree>
      <p:nvGrpSpPr>
        <p:cNvPr id="1" name=""/>
        <p:cNvGrpSpPr/>
        <p:nvPr/>
      </p:nvGrpSpPr>
      <p:grpSpPr>
        <a:xfrm>
          <a:off x="0" y="0"/>
          <a:ext cx="0" cy="0"/>
          <a:chOff x="0" y="0"/>
          <a:chExt cx="0" cy="0"/>
        </a:xfrm>
      </p:grpSpPr>
      <p:sp>
        <p:nvSpPr>
          <p:cNvPr id="42" name="Title Text"/>
          <p:cNvSpPr txBox="1">
            <a:spLocks noGrp="1"/>
          </p:cNvSpPr>
          <p:nvPr>
            <p:ph type="title" hasCustomPrompt="1"/>
          </p:nvPr>
        </p:nvSpPr>
        <p:spPr>
          <a:xfrm>
            <a:off x="633677" y="671674"/>
            <a:ext cx="10923735" cy="635044"/>
          </a:xfrm>
          <a:prstGeom prst="rect">
            <a:avLst/>
          </a:prstGeom>
        </p:spPr>
        <p:txBody>
          <a:bodyPr/>
          <a:lstStyle>
            <a:lvl1pPr>
              <a:defRPr>
                <a:solidFill>
                  <a:schemeClr val="bg2">
                    <a:lumMod val="50000"/>
                  </a:schemeClr>
                </a:solidFill>
              </a:defRPr>
            </a:lvl1pPr>
          </a:lstStyle>
          <a:p>
            <a:r>
              <a:t>Title Text</a:t>
            </a:r>
          </a:p>
        </p:txBody>
      </p:sp>
      <p:sp>
        <p:nvSpPr>
          <p:cNvPr id="43" name="Body Level One…"/>
          <p:cNvSpPr txBox="1">
            <a:spLocks noGrp="1"/>
          </p:cNvSpPr>
          <p:nvPr>
            <p:ph type="body" idx="1" hasCustomPrompt="1"/>
          </p:nvPr>
        </p:nvSpPr>
        <p:spPr>
          <a:prstGeom prst="rect">
            <a:avLst/>
          </a:prstGeo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r>
              <a:t>Body Level One</a:t>
            </a:r>
          </a:p>
          <a:p>
            <a:pPr lvl="1"/>
            <a:r>
              <a:t>Body Level Two</a:t>
            </a:r>
          </a:p>
          <a:p>
            <a:pPr lvl="2"/>
            <a:r>
              <a:t>Body Level Three</a:t>
            </a:r>
          </a:p>
          <a:p>
            <a:pPr lvl="3"/>
            <a:r>
              <a:t>Body Level Four</a:t>
            </a:r>
          </a:p>
          <a:p>
            <a:pPr lvl="4"/>
            <a:r>
              <a:t>Body Level Five</a:t>
            </a:r>
          </a:p>
        </p:txBody>
      </p:sp>
    </p:spTree>
    <p:extLst>
      <p:ext uri="{BB962C8B-B14F-4D97-AF65-F5344CB8AC3E}">
        <p14:creationId xmlns:p14="http://schemas.microsoft.com/office/powerpoint/2010/main" val="15803191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2/25/2026</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3074127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endParaRPr lang="en-US"/>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28543BDC-0553-40FA-A4DB-EDAAA606CFF6}" type="datetimeFigureOut">
              <a:rPr lang="en-US" smtClean="0"/>
              <a:t>2/25/2026</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2697081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innhold 3"/>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Plassholder for dato 4"/>
          <p:cNvSpPr>
            <a:spLocks noGrp="1"/>
          </p:cNvSpPr>
          <p:nvPr>
            <p:ph type="dt" sz="half" idx="10"/>
          </p:nvPr>
        </p:nvSpPr>
        <p:spPr/>
        <p:txBody>
          <a:bodyPr/>
          <a:lstStyle/>
          <a:p>
            <a:fld id="{28543BDC-0553-40FA-A4DB-EDAAA606CFF6}" type="datetimeFigureOut">
              <a:rPr lang="en-US" smtClean="0"/>
              <a:t>2/25/2026</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276482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a:t>Klikk for å redigere tittelstil</a:t>
            </a:r>
            <a:endParaRPr lang="en-US"/>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7" name="Plassholder for dato 6"/>
          <p:cNvSpPr>
            <a:spLocks noGrp="1"/>
          </p:cNvSpPr>
          <p:nvPr>
            <p:ph type="dt" sz="half" idx="10"/>
          </p:nvPr>
        </p:nvSpPr>
        <p:spPr/>
        <p:txBody>
          <a:bodyPr/>
          <a:lstStyle/>
          <a:p>
            <a:fld id="{28543BDC-0553-40FA-A4DB-EDAAA606CFF6}" type="datetimeFigureOut">
              <a:rPr lang="en-US" smtClean="0"/>
              <a:t>2/25/2026</a:t>
            </a:fld>
            <a:endParaRPr lang="en-US"/>
          </a:p>
        </p:txBody>
      </p:sp>
      <p:sp>
        <p:nvSpPr>
          <p:cNvPr id="8" name="Plassholder for bunntekst 7"/>
          <p:cNvSpPr>
            <a:spLocks noGrp="1"/>
          </p:cNvSpPr>
          <p:nvPr>
            <p:ph type="ftr" sz="quarter" idx="11"/>
          </p:nvPr>
        </p:nvSpPr>
        <p:spPr/>
        <p:txBody>
          <a:bodyPr/>
          <a:lstStyle/>
          <a:p>
            <a:endParaRPr lang="en-US"/>
          </a:p>
        </p:txBody>
      </p:sp>
      <p:sp>
        <p:nvSpPr>
          <p:cNvPr id="9" name="Plassholder for lysbildenummer 8"/>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4043207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dato 2"/>
          <p:cNvSpPr>
            <a:spLocks noGrp="1"/>
          </p:cNvSpPr>
          <p:nvPr>
            <p:ph type="dt" sz="half" idx="10"/>
          </p:nvPr>
        </p:nvSpPr>
        <p:spPr/>
        <p:txBody>
          <a:bodyPr/>
          <a:lstStyle/>
          <a:p>
            <a:fld id="{28543BDC-0553-40FA-A4DB-EDAAA606CFF6}" type="datetimeFigureOut">
              <a:rPr lang="en-US" smtClean="0"/>
              <a:t>2/25/2026</a:t>
            </a:fld>
            <a:endParaRPr lang="en-US"/>
          </a:p>
        </p:txBody>
      </p:sp>
      <p:sp>
        <p:nvSpPr>
          <p:cNvPr id="4" name="Plassholder for bunntekst 3"/>
          <p:cNvSpPr>
            <a:spLocks noGrp="1"/>
          </p:cNvSpPr>
          <p:nvPr>
            <p:ph type="ftr" sz="quarter" idx="11"/>
          </p:nvPr>
        </p:nvSpPr>
        <p:spPr/>
        <p:txBody>
          <a:bodyPr/>
          <a:lstStyle/>
          <a:p>
            <a:endParaRPr lang="en-US"/>
          </a:p>
        </p:txBody>
      </p:sp>
      <p:sp>
        <p:nvSpPr>
          <p:cNvPr id="5" name="Plassholder for lysbildenummer 4"/>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334756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28543BDC-0553-40FA-A4DB-EDAAA606CFF6}" type="datetimeFigureOut">
              <a:rPr lang="en-US" smtClean="0"/>
              <a:t>2/25/2026</a:t>
            </a:fld>
            <a:endParaRPr lang="en-US"/>
          </a:p>
        </p:txBody>
      </p:sp>
      <p:sp>
        <p:nvSpPr>
          <p:cNvPr id="3" name="Plassholder for bunntekst 2"/>
          <p:cNvSpPr>
            <a:spLocks noGrp="1"/>
          </p:cNvSpPr>
          <p:nvPr>
            <p:ph type="ftr" sz="quarter" idx="11"/>
          </p:nvPr>
        </p:nvSpPr>
        <p:spPr/>
        <p:txBody>
          <a:bodyPr/>
          <a:lstStyle/>
          <a:p>
            <a:endParaRPr lang="en-US"/>
          </a:p>
        </p:txBody>
      </p:sp>
      <p:sp>
        <p:nvSpPr>
          <p:cNvPr id="4" name="Plassholder for lysbildenummer 3"/>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108686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28543BDC-0553-40FA-A4DB-EDAAA606CFF6}" type="datetimeFigureOut">
              <a:rPr lang="en-US" smtClean="0"/>
              <a:t>2/25/2026</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163528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28543BDC-0553-40FA-A4DB-EDAAA606CFF6}" type="datetimeFigureOut">
              <a:rPr lang="en-US" smtClean="0"/>
              <a:t>2/25/2026</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a:t>
            </a:fld>
            <a:endParaRPr lang="en-US"/>
          </a:p>
        </p:txBody>
      </p:sp>
    </p:spTree>
    <p:extLst>
      <p:ext uri="{BB962C8B-B14F-4D97-AF65-F5344CB8AC3E}">
        <p14:creationId xmlns:p14="http://schemas.microsoft.com/office/powerpoint/2010/main" val="4132015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543BDC-0553-40FA-A4DB-EDAAA606CFF6}" type="datetimeFigureOut">
              <a:rPr lang="en-US" smtClean="0"/>
              <a:t>2/25/2026</a:t>
            </a:fld>
            <a:endParaRPr lang="en-US"/>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9AD569-83DD-4E5B-AF97-63825DE45633}" type="slidenum">
              <a:rPr lang="en-US" smtClean="0"/>
              <a:t>‹#›</a:t>
            </a:fld>
            <a:endParaRPr lang="en-US"/>
          </a:p>
        </p:txBody>
      </p:sp>
    </p:spTree>
    <p:extLst>
      <p:ext uri="{BB962C8B-B14F-4D97-AF65-F5344CB8AC3E}">
        <p14:creationId xmlns:p14="http://schemas.microsoft.com/office/powerpoint/2010/main" val="264931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98016-15B4-6898-52C3-ED930158431A}"/>
              </a:ext>
            </a:extLst>
          </p:cNvPr>
          <p:cNvSpPr>
            <a:spLocks noGrp="1"/>
          </p:cNvSpPr>
          <p:nvPr>
            <p:ph type="title"/>
          </p:nvPr>
        </p:nvSpPr>
        <p:spPr/>
        <p:txBody>
          <a:bodyPr lIns="0" tIns="0" rIns="0" bIns="0" anchor="t">
            <a:normAutofit/>
          </a:bodyPr>
          <a:lstStyle/>
          <a:p>
            <a:r>
              <a:rPr lang="en-US"/>
              <a:t>SKRITT FOR SKRITT </a:t>
            </a:r>
          </a:p>
        </p:txBody>
      </p:sp>
      <p:sp>
        <p:nvSpPr>
          <p:cNvPr id="3" name="Text Placeholder 2">
            <a:extLst>
              <a:ext uri="{FF2B5EF4-FFF2-40B4-BE49-F238E27FC236}">
                <a16:creationId xmlns:a16="http://schemas.microsoft.com/office/drawing/2014/main" id="{78B9931E-4EE4-8A62-8BA1-B39E9FF7C9D8}"/>
              </a:ext>
            </a:extLst>
          </p:cNvPr>
          <p:cNvSpPr>
            <a:spLocks noGrp="1"/>
          </p:cNvSpPr>
          <p:nvPr>
            <p:ph type="body" idx="1"/>
          </p:nvPr>
        </p:nvSpPr>
        <p:spPr/>
        <p:txBody>
          <a:bodyPr/>
          <a:lstStyle/>
          <a:p>
            <a:endParaRPr lang="en-US"/>
          </a:p>
        </p:txBody>
      </p:sp>
      <p:pic>
        <p:nvPicPr>
          <p:cNvPr id="4" name="Picture 3">
            <a:extLst>
              <a:ext uri="{FF2B5EF4-FFF2-40B4-BE49-F238E27FC236}">
                <a16:creationId xmlns:a16="http://schemas.microsoft.com/office/drawing/2014/main" id="{9F2265B0-F96B-67CD-3F67-D26032E3B9ED}"/>
              </a:ext>
            </a:extLst>
          </p:cNvPr>
          <p:cNvPicPr>
            <a:picLocks noChangeAspect="1"/>
          </p:cNvPicPr>
          <p:nvPr/>
        </p:nvPicPr>
        <p:blipFill>
          <a:blip r:embed="rId2"/>
          <a:stretch>
            <a:fillRect/>
          </a:stretch>
        </p:blipFill>
        <p:spPr>
          <a:xfrm>
            <a:off x="0" y="-3121"/>
            <a:ext cx="12192000" cy="6827520"/>
          </a:xfrm>
          <a:prstGeom prst="rect">
            <a:avLst/>
          </a:prstGeom>
        </p:spPr>
      </p:pic>
    </p:spTree>
    <p:extLst>
      <p:ext uri="{BB962C8B-B14F-4D97-AF65-F5344CB8AC3E}">
        <p14:creationId xmlns:p14="http://schemas.microsoft.com/office/powerpoint/2010/main" val="345342097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3CFB8-C434-3745-0FE0-22F9ECC2AD3D}"/>
              </a:ext>
            </a:extLst>
          </p:cNvPr>
          <p:cNvSpPr>
            <a:spLocks noGrp="1"/>
          </p:cNvSpPr>
          <p:nvPr>
            <p:ph type="title"/>
          </p:nvPr>
        </p:nvSpPr>
        <p:spPr/>
        <p:txBody>
          <a:bodyPr>
            <a:normAutofit fontScale="90000"/>
          </a:bodyPr>
          <a:lstStyle/>
          <a:p>
            <a:r>
              <a:rPr lang="en-US" b="1" err="1">
                <a:solidFill>
                  <a:schemeClr val="tx1"/>
                </a:solidFill>
              </a:rPr>
              <a:t>Økonomisk</a:t>
            </a:r>
            <a:r>
              <a:rPr lang="en-US" b="1">
                <a:solidFill>
                  <a:schemeClr val="tx1"/>
                </a:solidFill>
              </a:rPr>
              <a:t> </a:t>
            </a:r>
            <a:r>
              <a:rPr lang="en-US" b="1" err="1">
                <a:solidFill>
                  <a:schemeClr val="tx1"/>
                </a:solidFill>
              </a:rPr>
              <a:t>sosialhjelp</a:t>
            </a:r>
            <a:r>
              <a:rPr lang="en-US" b="1">
                <a:solidFill>
                  <a:schemeClr val="tx1"/>
                </a:solidFill>
              </a:rPr>
              <a:t> </a:t>
            </a:r>
          </a:p>
        </p:txBody>
      </p:sp>
      <p:sp>
        <p:nvSpPr>
          <p:cNvPr id="3" name="Text Placeholder 2">
            <a:extLst>
              <a:ext uri="{FF2B5EF4-FFF2-40B4-BE49-F238E27FC236}">
                <a16:creationId xmlns:a16="http://schemas.microsoft.com/office/drawing/2014/main" id="{47D5DD85-D8E8-01B2-BFE2-8D1DD2EB4ADD}"/>
              </a:ext>
            </a:extLst>
          </p:cNvPr>
          <p:cNvSpPr>
            <a:spLocks noGrp="1"/>
          </p:cNvSpPr>
          <p:nvPr>
            <p:ph type="body" idx="1"/>
          </p:nvPr>
        </p:nvSpPr>
        <p:spPr/>
        <p:txBody>
          <a:bodyPr vert="horz" lIns="91440" tIns="45720" rIns="91440" bIns="45720" rtlCol="0" anchor="t">
            <a:normAutofit/>
          </a:bodyPr>
          <a:lstStyle/>
          <a:p>
            <a:r>
              <a:rPr lang="en-US"/>
              <a:t>Det </a:t>
            </a:r>
            <a:r>
              <a:rPr lang="en-US" err="1"/>
              <a:t>siste</a:t>
            </a:r>
            <a:r>
              <a:rPr lang="en-US"/>
              <a:t> </a:t>
            </a:r>
            <a:r>
              <a:rPr lang="en-US" err="1"/>
              <a:t>sikkerhetsnettet</a:t>
            </a:r>
          </a:p>
          <a:p>
            <a:r>
              <a:rPr lang="en-US" err="1"/>
              <a:t>Midlertidig</a:t>
            </a:r>
            <a:r>
              <a:rPr lang="en-US"/>
              <a:t> </a:t>
            </a:r>
            <a:r>
              <a:rPr lang="en-US" err="1"/>
              <a:t>pengestøtte</a:t>
            </a:r>
            <a:r>
              <a:rPr lang="en-US"/>
              <a:t> / </a:t>
            </a:r>
            <a:r>
              <a:rPr lang="en-US" err="1"/>
              <a:t>subsidiær</a:t>
            </a:r>
            <a:r>
              <a:rPr lang="en-US"/>
              <a:t> </a:t>
            </a:r>
            <a:r>
              <a:rPr lang="en-US" err="1"/>
              <a:t>ytelse</a:t>
            </a:r>
            <a:endParaRPr lang="en-US"/>
          </a:p>
          <a:p>
            <a:r>
              <a:rPr lang="en-US" err="1"/>
              <a:t>Hvem</a:t>
            </a:r>
            <a:r>
              <a:rPr lang="en-US"/>
              <a:t> </a:t>
            </a:r>
            <a:r>
              <a:rPr lang="en-US" err="1"/>
              <a:t>kan</a:t>
            </a:r>
            <a:r>
              <a:rPr lang="en-US"/>
              <a:t> </a:t>
            </a:r>
            <a:r>
              <a:rPr lang="en-US" err="1"/>
              <a:t>få</a:t>
            </a:r>
            <a:r>
              <a:rPr lang="en-US"/>
              <a:t>? </a:t>
            </a:r>
          </a:p>
          <a:p>
            <a:r>
              <a:rPr lang="en-US" err="1"/>
              <a:t>Hva</a:t>
            </a:r>
            <a:r>
              <a:rPr lang="en-US"/>
              <a:t> </a:t>
            </a:r>
            <a:r>
              <a:rPr lang="en-US" err="1"/>
              <a:t>kan</a:t>
            </a:r>
            <a:r>
              <a:rPr lang="en-US"/>
              <a:t> du </a:t>
            </a:r>
            <a:r>
              <a:rPr lang="en-US" err="1"/>
              <a:t>få</a:t>
            </a:r>
            <a:r>
              <a:rPr lang="en-US"/>
              <a:t> </a:t>
            </a:r>
            <a:r>
              <a:rPr lang="en-US" err="1"/>
              <a:t>støtte</a:t>
            </a:r>
            <a:r>
              <a:rPr lang="en-US"/>
              <a:t> </a:t>
            </a:r>
            <a:r>
              <a:rPr lang="en-US" err="1"/>
              <a:t>til</a:t>
            </a:r>
            <a:r>
              <a:rPr lang="en-US"/>
              <a:t>? </a:t>
            </a:r>
          </a:p>
          <a:p>
            <a:r>
              <a:rPr lang="en-US" err="1"/>
              <a:t>Økonomisk</a:t>
            </a:r>
            <a:r>
              <a:rPr lang="en-US"/>
              <a:t> </a:t>
            </a:r>
            <a:r>
              <a:rPr lang="en-US" err="1"/>
              <a:t>nødhjelp</a:t>
            </a:r>
            <a:endParaRPr lang="en-US"/>
          </a:p>
          <a:p>
            <a:r>
              <a:rPr lang="en-US"/>
              <a:t>Nav </a:t>
            </a:r>
            <a:r>
              <a:rPr lang="en-US" err="1"/>
              <a:t>tilbyr</a:t>
            </a:r>
            <a:r>
              <a:rPr lang="en-US"/>
              <a:t> </a:t>
            </a:r>
            <a:r>
              <a:rPr lang="en-US" err="1"/>
              <a:t>ulike</a:t>
            </a:r>
            <a:r>
              <a:rPr lang="en-US"/>
              <a:t> </a:t>
            </a:r>
            <a:r>
              <a:rPr lang="en-US" err="1"/>
              <a:t>hjelpetiltak</a:t>
            </a:r>
            <a:r>
              <a:rPr lang="en-US"/>
              <a:t> </a:t>
            </a:r>
            <a:r>
              <a:rPr lang="en-US" err="1"/>
              <a:t>ift</a:t>
            </a:r>
            <a:r>
              <a:rPr lang="en-US"/>
              <a:t>. </a:t>
            </a:r>
            <a:r>
              <a:rPr lang="en-US" err="1"/>
              <a:t>økonomi</a:t>
            </a:r>
            <a:endParaRPr lang="en-US"/>
          </a:p>
        </p:txBody>
      </p:sp>
    </p:spTree>
    <p:extLst>
      <p:ext uri="{BB962C8B-B14F-4D97-AF65-F5344CB8AC3E}">
        <p14:creationId xmlns:p14="http://schemas.microsoft.com/office/powerpoint/2010/main" val="410122888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03735-4817-B791-7E7C-73F2A5F9BD1F}"/>
              </a:ext>
            </a:extLst>
          </p:cNvPr>
          <p:cNvSpPr>
            <a:spLocks noGrp="1"/>
          </p:cNvSpPr>
          <p:nvPr>
            <p:ph type="title"/>
          </p:nvPr>
        </p:nvSpPr>
        <p:spPr/>
        <p:txBody>
          <a:bodyPr/>
          <a:lstStyle/>
          <a:p>
            <a:r>
              <a:rPr lang="en-US" b="1" err="1"/>
              <a:t>Dokumentasjon</a:t>
            </a:r>
            <a:endParaRPr lang="en-US" b="1"/>
          </a:p>
        </p:txBody>
      </p:sp>
      <p:sp>
        <p:nvSpPr>
          <p:cNvPr id="3" name="Content Placeholder 2">
            <a:extLst>
              <a:ext uri="{FF2B5EF4-FFF2-40B4-BE49-F238E27FC236}">
                <a16:creationId xmlns:a16="http://schemas.microsoft.com/office/drawing/2014/main" id="{43C0027F-E01F-738A-0CA8-BC960A38B7DB}"/>
              </a:ext>
            </a:extLst>
          </p:cNvPr>
          <p:cNvSpPr>
            <a:spLocks noGrp="1"/>
          </p:cNvSpPr>
          <p:nvPr>
            <p:ph idx="1"/>
          </p:nvPr>
        </p:nvSpPr>
        <p:spPr/>
        <p:txBody>
          <a:bodyPr vert="horz" lIns="91440" tIns="45720" rIns="91440" bIns="45720" rtlCol="0" anchor="t">
            <a:normAutofit/>
          </a:bodyPr>
          <a:lstStyle/>
          <a:p>
            <a:r>
              <a:rPr lang="nb-NO" dirty="0"/>
              <a:t>Hvorfor må jeg levere så mye dokumentasjon? </a:t>
            </a:r>
            <a:endParaRPr lang="en-US" dirty="0"/>
          </a:p>
          <a:p>
            <a:endParaRPr lang="nb-NO"/>
          </a:p>
          <a:p>
            <a:r>
              <a:rPr lang="nb-NO" dirty="0"/>
              <a:t>Kan få hjelp med levering av dokumentasjon i </a:t>
            </a:r>
            <a:r>
              <a:rPr lang="nb-NO" dirty="0" err="1"/>
              <a:t>veiledningssen</a:t>
            </a:r>
            <a:r>
              <a:rPr lang="en-US" dirty="0" err="1"/>
              <a:t>teret</a:t>
            </a:r>
            <a:r>
              <a:rPr lang="en-US" dirty="0"/>
              <a:t> </a:t>
            </a:r>
            <a:r>
              <a:rPr lang="en-US" dirty="0" err="1"/>
              <a:t>eller</a:t>
            </a:r>
            <a:r>
              <a:rPr lang="en-US" dirty="0"/>
              <a:t> av </a:t>
            </a:r>
            <a:r>
              <a:rPr lang="en-US" dirty="0" err="1"/>
              <a:t>veileder</a:t>
            </a:r>
            <a:endParaRPr lang="en-US" dirty="0"/>
          </a:p>
          <a:p>
            <a:endParaRPr lang="en-US"/>
          </a:p>
          <a:p>
            <a:r>
              <a:rPr lang="en-US" dirty="0" err="1"/>
              <a:t>Medisiner</a:t>
            </a:r>
            <a:r>
              <a:rPr lang="en-US" dirty="0"/>
              <a:t> - </a:t>
            </a:r>
            <a:r>
              <a:rPr lang="en-US" dirty="0" err="1"/>
              <a:t>legeerklæring</a:t>
            </a:r>
            <a:r>
              <a:rPr lang="en-US" dirty="0"/>
              <a:t>, </a:t>
            </a:r>
            <a:r>
              <a:rPr lang="en-US" dirty="0" err="1"/>
              <a:t>reseptoversikt</a:t>
            </a:r>
            <a:r>
              <a:rPr lang="en-US" dirty="0"/>
              <a:t> </a:t>
            </a:r>
            <a:r>
              <a:rPr lang="en-US" dirty="0" err="1"/>
              <a:t>og</a:t>
            </a:r>
            <a:r>
              <a:rPr lang="en-US" dirty="0"/>
              <a:t> </a:t>
            </a:r>
            <a:r>
              <a:rPr lang="en-US" dirty="0" err="1"/>
              <a:t>kostnader</a:t>
            </a:r>
          </a:p>
        </p:txBody>
      </p:sp>
    </p:spTree>
    <p:extLst>
      <p:ext uri="{BB962C8B-B14F-4D97-AF65-F5344CB8AC3E}">
        <p14:creationId xmlns:p14="http://schemas.microsoft.com/office/powerpoint/2010/main" val="4226401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BCD8B-BB1B-6D8D-491C-591B9452C06F}"/>
              </a:ext>
            </a:extLst>
          </p:cNvPr>
          <p:cNvSpPr>
            <a:spLocks noGrp="1"/>
          </p:cNvSpPr>
          <p:nvPr>
            <p:ph type="title"/>
          </p:nvPr>
        </p:nvSpPr>
        <p:spPr/>
        <p:txBody>
          <a:bodyPr lIns="0" tIns="0" rIns="0" bIns="0" anchor="t">
            <a:normAutofit/>
          </a:bodyPr>
          <a:lstStyle/>
          <a:p>
            <a:pPr algn="ctr"/>
            <a:r>
              <a:rPr lang="nb-NO" b="1">
                <a:solidFill>
                  <a:schemeClr val="tx1"/>
                </a:solidFill>
              </a:rPr>
              <a:t>SKRITT FOR SKRITT – hovedtrekk i prosjektet</a:t>
            </a:r>
          </a:p>
        </p:txBody>
      </p:sp>
      <p:sp>
        <p:nvSpPr>
          <p:cNvPr id="3" name="Text Placeholder 2">
            <a:extLst>
              <a:ext uri="{FF2B5EF4-FFF2-40B4-BE49-F238E27FC236}">
                <a16:creationId xmlns:a16="http://schemas.microsoft.com/office/drawing/2014/main" id="{A0528EFC-48D0-F287-41D4-61E79B3534B1}"/>
              </a:ext>
            </a:extLst>
          </p:cNvPr>
          <p:cNvSpPr>
            <a:spLocks noGrp="1"/>
          </p:cNvSpPr>
          <p:nvPr>
            <p:ph type="body" idx="1"/>
          </p:nvPr>
        </p:nvSpPr>
        <p:spPr>
          <a:xfrm>
            <a:off x="633677" y="1809456"/>
            <a:ext cx="10923752" cy="4473459"/>
          </a:xfrm>
        </p:spPr>
        <p:txBody>
          <a:bodyPr lIns="0" tIns="0" rIns="0" bIns="0" anchor="t">
            <a:normAutofit/>
          </a:bodyPr>
          <a:lstStyle/>
          <a:p>
            <a:pPr marL="0" indent="0">
              <a:buNone/>
            </a:pPr>
            <a:r>
              <a:rPr lang="nb-NO" b="1"/>
              <a:t>Bakgrunn: </a:t>
            </a:r>
            <a:r>
              <a:rPr lang="nb-NO"/>
              <a:t>Økning i antall nødhjelper </a:t>
            </a:r>
            <a:endParaRPr lang="en-US"/>
          </a:p>
          <a:p>
            <a:pPr marL="457200" lvl="1" indent="0">
              <a:buNone/>
            </a:pPr>
            <a:endParaRPr lang="nb-NO" sz="1300"/>
          </a:p>
          <a:p>
            <a:pPr marL="457200" lvl="1" indent="0">
              <a:buNone/>
            </a:pPr>
            <a:endParaRPr lang="nb-NO" sz="1300"/>
          </a:p>
          <a:p>
            <a:pPr marL="0" indent="0">
              <a:buNone/>
            </a:pPr>
            <a:r>
              <a:rPr lang="nb-NO" b="1"/>
              <a:t>Behov</a:t>
            </a:r>
            <a:r>
              <a:rPr lang="nb-NO"/>
              <a:t> for mer helhetlig og langsiktig oppfølging </a:t>
            </a:r>
          </a:p>
          <a:p>
            <a:pPr marL="0" indent="0">
              <a:buNone/>
            </a:pPr>
            <a:endParaRPr lang="nb-NO" b="1"/>
          </a:p>
          <a:p>
            <a:pPr marL="0" indent="0">
              <a:buNone/>
            </a:pPr>
            <a:r>
              <a:rPr lang="nb-NO" b="1"/>
              <a:t>Mål: </a:t>
            </a:r>
            <a:r>
              <a:rPr lang="nb-NO"/>
              <a:t>Utarbeide ny arbeidsmetodikk</a:t>
            </a:r>
          </a:p>
          <a:p>
            <a:pPr marL="0" indent="0">
              <a:buNone/>
            </a:pPr>
            <a:endParaRPr lang="nb-NO"/>
          </a:p>
          <a:p>
            <a:pPr marL="0" indent="0">
              <a:buNone/>
            </a:pPr>
            <a:r>
              <a:rPr lang="nb-NO"/>
              <a:t>Hvordan prioritere hvor oppfølgingen starter hos den enkelte? </a:t>
            </a:r>
          </a:p>
        </p:txBody>
      </p:sp>
    </p:spTree>
    <p:extLst>
      <p:ext uri="{BB962C8B-B14F-4D97-AF65-F5344CB8AC3E}">
        <p14:creationId xmlns:p14="http://schemas.microsoft.com/office/powerpoint/2010/main" val="72587600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E6E81-2EF2-B3A1-4D85-491AD7F52BE5}"/>
              </a:ext>
            </a:extLst>
          </p:cNvPr>
          <p:cNvSpPr>
            <a:spLocks noGrp="1"/>
          </p:cNvSpPr>
          <p:nvPr>
            <p:ph type="title"/>
          </p:nvPr>
        </p:nvSpPr>
        <p:spPr>
          <a:xfrm>
            <a:off x="530704" y="671674"/>
            <a:ext cx="10923735" cy="635044"/>
          </a:xfrm>
        </p:spPr>
        <p:txBody>
          <a:bodyPr lIns="0" tIns="0" rIns="0" bIns="0" anchor="t">
            <a:normAutofit/>
          </a:bodyPr>
          <a:lstStyle/>
          <a:p>
            <a:r>
              <a:rPr lang="en-US" b="1" err="1">
                <a:solidFill>
                  <a:schemeClr val="tx1"/>
                </a:solidFill>
              </a:rPr>
              <a:t>Trafikklys-oppfølging</a:t>
            </a:r>
            <a:r>
              <a:rPr lang="en-US" b="1">
                <a:solidFill>
                  <a:schemeClr val="tx1"/>
                </a:solidFill>
              </a:rPr>
              <a:t>: </a:t>
            </a:r>
          </a:p>
        </p:txBody>
      </p:sp>
      <p:sp>
        <p:nvSpPr>
          <p:cNvPr id="3" name="Text Placeholder 2">
            <a:extLst>
              <a:ext uri="{FF2B5EF4-FFF2-40B4-BE49-F238E27FC236}">
                <a16:creationId xmlns:a16="http://schemas.microsoft.com/office/drawing/2014/main" id="{61AFD9AE-5369-02C8-C941-CDE2A80C82FB}"/>
              </a:ext>
            </a:extLst>
          </p:cNvPr>
          <p:cNvSpPr>
            <a:spLocks noGrp="1"/>
          </p:cNvSpPr>
          <p:nvPr>
            <p:ph type="body" idx="1"/>
          </p:nvPr>
        </p:nvSpPr>
        <p:spPr>
          <a:xfrm>
            <a:off x="528170" y="1621887"/>
            <a:ext cx="6973737" cy="4805731"/>
          </a:xfrm>
        </p:spPr>
        <p:txBody>
          <a:bodyPr lIns="0" tIns="0" rIns="0" bIns="0" anchor="t">
            <a:normAutofit/>
          </a:bodyPr>
          <a:lstStyle/>
          <a:p>
            <a:pPr marL="0" indent="0">
              <a:lnSpc>
                <a:spcPct val="120000"/>
              </a:lnSpc>
              <a:spcBef>
                <a:spcPts val="0"/>
              </a:spcBef>
              <a:buNone/>
            </a:pPr>
            <a:endParaRPr lang="nb-NO" sz="1800">
              <a:solidFill>
                <a:schemeClr val="tx1"/>
              </a:solidFill>
            </a:endParaRPr>
          </a:p>
          <a:p>
            <a:pPr marL="0" indent="0">
              <a:lnSpc>
                <a:spcPct val="120000"/>
              </a:lnSpc>
              <a:spcBef>
                <a:spcPts val="0"/>
              </a:spcBef>
              <a:buNone/>
            </a:pPr>
            <a:r>
              <a:rPr lang="nb-NO" sz="1800" b="1">
                <a:solidFill>
                  <a:schemeClr val="tx1"/>
                </a:solidFill>
              </a:rPr>
              <a:t>GRØNN SONE: </a:t>
            </a:r>
            <a:r>
              <a:rPr lang="nb-NO" sz="1800">
                <a:solidFill>
                  <a:schemeClr val="tx1"/>
                </a:solidFill>
              </a:rPr>
              <a:t>Relasjonsbygging, oppstart og planlegging. </a:t>
            </a:r>
          </a:p>
          <a:p>
            <a:pPr marL="0" indent="0">
              <a:lnSpc>
                <a:spcPct val="120000"/>
              </a:lnSpc>
              <a:spcBef>
                <a:spcPts val="0"/>
              </a:spcBef>
              <a:buNone/>
            </a:pPr>
            <a:endParaRPr lang="nb-NO" sz="1800">
              <a:solidFill>
                <a:schemeClr val="tx1"/>
              </a:solidFill>
            </a:endParaRPr>
          </a:p>
          <a:p>
            <a:pPr marL="0" indent="0">
              <a:lnSpc>
                <a:spcPct val="120000"/>
              </a:lnSpc>
              <a:spcBef>
                <a:spcPts val="0"/>
              </a:spcBef>
              <a:buNone/>
            </a:pPr>
            <a:r>
              <a:rPr lang="nb-NO" sz="1800" b="1">
                <a:solidFill>
                  <a:schemeClr val="tx1"/>
                </a:solidFill>
              </a:rPr>
              <a:t>ORANGE SONE: </a:t>
            </a:r>
            <a:endParaRPr lang="nb-NO" sz="1800">
              <a:solidFill>
                <a:schemeClr val="tx1"/>
              </a:solidFill>
            </a:endParaRPr>
          </a:p>
          <a:p>
            <a:pPr marL="0" indent="0">
              <a:lnSpc>
                <a:spcPct val="120000"/>
              </a:lnSpc>
              <a:spcBef>
                <a:spcPts val="0"/>
              </a:spcBef>
              <a:buNone/>
            </a:pPr>
            <a:r>
              <a:rPr lang="nb-NO" sz="1800">
                <a:solidFill>
                  <a:schemeClr val="tx1"/>
                </a:solidFill>
              </a:rPr>
              <a:t>A) Helse, aktivitet og bolig</a:t>
            </a:r>
          </a:p>
          <a:p>
            <a:pPr marL="0" indent="0">
              <a:lnSpc>
                <a:spcPct val="120000"/>
              </a:lnSpc>
              <a:spcBef>
                <a:spcPts val="0"/>
              </a:spcBef>
              <a:buNone/>
            </a:pPr>
            <a:r>
              <a:rPr lang="nb-NO" sz="1800">
                <a:solidFill>
                  <a:schemeClr val="tx1"/>
                </a:solidFill>
              </a:rPr>
              <a:t>B) Planlegging av økonomi</a:t>
            </a:r>
            <a:endParaRPr lang="nb-NO" sz="1800">
              <a:solidFill>
                <a:schemeClr val="tx1"/>
              </a:solidFill>
              <a:cs typeface="Times New Roman"/>
            </a:endParaRPr>
          </a:p>
          <a:p>
            <a:pPr marL="0" indent="0">
              <a:lnSpc>
                <a:spcPct val="120000"/>
              </a:lnSpc>
              <a:spcBef>
                <a:spcPts val="0"/>
              </a:spcBef>
              <a:buNone/>
            </a:pPr>
            <a:r>
              <a:rPr lang="nb-NO" sz="1800">
                <a:solidFill>
                  <a:schemeClr val="tx1"/>
                </a:solidFill>
              </a:rPr>
              <a:t>C) Gjeld</a:t>
            </a:r>
            <a:endParaRPr lang="nb-NO" sz="1800">
              <a:solidFill>
                <a:schemeClr val="tx1"/>
              </a:solidFill>
              <a:cs typeface="Times New Roman"/>
            </a:endParaRPr>
          </a:p>
          <a:p>
            <a:pPr marL="0" indent="0">
              <a:lnSpc>
                <a:spcPct val="120000"/>
              </a:lnSpc>
              <a:spcBef>
                <a:spcPts val="0"/>
              </a:spcBef>
              <a:buNone/>
            </a:pPr>
            <a:r>
              <a:rPr lang="nb-NO" sz="1800">
                <a:solidFill>
                  <a:schemeClr val="tx1"/>
                </a:solidFill>
              </a:rPr>
              <a:t>D) Økonomisk bistand, frivillig verge/forvaltning</a:t>
            </a:r>
            <a:endParaRPr lang="nb-NO" sz="1800">
              <a:solidFill>
                <a:schemeClr val="tx1"/>
              </a:solidFill>
              <a:cs typeface="Times New Roman"/>
            </a:endParaRPr>
          </a:p>
          <a:p>
            <a:pPr marL="0" indent="0">
              <a:lnSpc>
                <a:spcPct val="120000"/>
              </a:lnSpc>
              <a:spcBef>
                <a:spcPts val="0"/>
              </a:spcBef>
              <a:buNone/>
            </a:pPr>
            <a:endParaRPr lang="nb-NO" sz="1800">
              <a:solidFill>
                <a:schemeClr val="tx1"/>
              </a:solidFill>
            </a:endParaRPr>
          </a:p>
          <a:p>
            <a:pPr marL="0" indent="0">
              <a:lnSpc>
                <a:spcPct val="120000"/>
              </a:lnSpc>
              <a:spcBef>
                <a:spcPts val="0"/>
              </a:spcBef>
              <a:buNone/>
            </a:pPr>
            <a:r>
              <a:rPr lang="nb-NO" sz="1800" b="1">
                <a:solidFill>
                  <a:schemeClr val="tx1"/>
                </a:solidFill>
              </a:rPr>
              <a:t>RØD SONE: </a:t>
            </a:r>
            <a:r>
              <a:rPr lang="nb-NO" sz="1800">
                <a:solidFill>
                  <a:schemeClr val="tx1"/>
                </a:solidFill>
                <a:latin typeface="Aptos"/>
                <a:cs typeface="Times New Roman"/>
              </a:rPr>
              <a:t>S</a:t>
            </a:r>
            <a:r>
              <a:rPr lang="nb-NO" sz="1800">
                <a:solidFill>
                  <a:schemeClr val="tx1"/>
                </a:solidFill>
                <a:latin typeface="Work Sans"/>
                <a:cs typeface="Times New Roman"/>
              </a:rPr>
              <a:t>øknad om tvungen forvaltning / meldeplikt verge</a:t>
            </a:r>
            <a:endParaRPr lang="nb-NO" sz="1800">
              <a:solidFill>
                <a:schemeClr val="tx1"/>
              </a:solidFill>
              <a:cs typeface="Times New Roman"/>
            </a:endParaRPr>
          </a:p>
          <a:p>
            <a:pPr marL="0" indent="0">
              <a:lnSpc>
                <a:spcPct val="120000"/>
              </a:lnSpc>
              <a:spcBef>
                <a:spcPts val="0"/>
              </a:spcBef>
              <a:buNone/>
            </a:pPr>
            <a:endParaRPr lang="nb-NO" sz="1800" b="1">
              <a:solidFill>
                <a:schemeClr val="tx1"/>
              </a:solidFill>
              <a:cs typeface="Times New Roman"/>
            </a:endParaRPr>
          </a:p>
          <a:p>
            <a:pPr marL="0" indent="0">
              <a:lnSpc>
                <a:spcPct val="120000"/>
              </a:lnSpc>
              <a:spcBef>
                <a:spcPts val="0"/>
              </a:spcBef>
              <a:buNone/>
            </a:pPr>
            <a:r>
              <a:rPr lang="nb-NO" sz="1800" b="1">
                <a:solidFill>
                  <a:schemeClr val="tx1"/>
                </a:solidFill>
                <a:cs typeface="Times New Roman"/>
              </a:rPr>
              <a:t>Når avsluttes oppfølgingen?</a:t>
            </a:r>
            <a:endParaRPr lang="nb-NO" sz="1400" b="1">
              <a:solidFill>
                <a:schemeClr val="tx1"/>
              </a:solidFill>
              <a:cs typeface="Times New Roman"/>
            </a:endParaRPr>
          </a:p>
        </p:txBody>
      </p:sp>
      <p:pic>
        <p:nvPicPr>
          <p:cNvPr id="4" name="Picture 3" descr="trafikklys – Store norske leksikon">
            <a:extLst>
              <a:ext uri="{FF2B5EF4-FFF2-40B4-BE49-F238E27FC236}">
                <a16:creationId xmlns:a16="http://schemas.microsoft.com/office/drawing/2014/main" id="{C8EE74BD-02D2-A46A-383F-CE3AD9E3A7C3}"/>
              </a:ext>
            </a:extLst>
          </p:cNvPr>
          <p:cNvPicPr>
            <a:picLocks noChangeAspect="1"/>
          </p:cNvPicPr>
          <p:nvPr/>
        </p:nvPicPr>
        <p:blipFill>
          <a:blip r:embed="rId3"/>
          <a:stretch>
            <a:fillRect/>
          </a:stretch>
        </p:blipFill>
        <p:spPr>
          <a:xfrm>
            <a:off x="7952802" y="1163886"/>
            <a:ext cx="3603433" cy="4530227"/>
          </a:xfrm>
          <a:prstGeom prst="rect">
            <a:avLst/>
          </a:prstGeom>
        </p:spPr>
      </p:pic>
    </p:spTree>
    <p:extLst>
      <p:ext uri="{BB962C8B-B14F-4D97-AF65-F5344CB8AC3E}">
        <p14:creationId xmlns:p14="http://schemas.microsoft.com/office/powerpoint/2010/main" val="195998370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9F667-B8CF-972B-3704-2A553AA2215A}"/>
              </a:ext>
            </a:extLst>
          </p:cNvPr>
          <p:cNvSpPr>
            <a:spLocks noGrp="1"/>
          </p:cNvSpPr>
          <p:nvPr>
            <p:ph type="title"/>
          </p:nvPr>
        </p:nvSpPr>
        <p:spPr/>
        <p:txBody>
          <a:bodyPr/>
          <a:lstStyle/>
          <a:p>
            <a:r>
              <a:rPr lang="en-US" b="1" err="1"/>
              <a:t>Generell</a:t>
            </a:r>
            <a:r>
              <a:rPr lang="en-US" b="1"/>
              <a:t> </a:t>
            </a:r>
            <a:r>
              <a:rPr lang="en-US" b="1" err="1"/>
              <a:t>refleksjon</a:t>
            </a:r>
            <a:endParaRPr lang="en-US" b="1"/>
          </a:p>
        </p:txBody>
      </p:sp>
      <p:sp>
        <p:nvSpPr>
          <p:cNvPr id="3" name="Content Placeholder 2">
            <a:extLst>
              <a:ext uri="{FF2B5EF4-FFF2-40B4-BE49-F238E27FC236}">
                <a16:creationId xmlns:a16="http://schemas.microsoft.com/office/drawing/2014/main" id="{8FF7373F-A81E-8D1A-E454-B9EC6429A274}"/>
              </a:ext>
            </a:extLst>
          </p:cNvPr>
          <p:cNvSpPr>
            <a:spLocks noGrp="1"/>
          </p:cNvSpPr>
          <p:nvPr>
            <p:ph idx="1"/>
          </p:nvPr>
        </p:nvSpPr>
        <p:spPr>
          <a:xfrm>
            <a:off x="838200" y="1410442"/>
            <a:ext cx="10515600" cy="5228717"/>
          </a:xfrm>
        </p:spPr>
        <p:txBody>
          <a:bodyPr vert="horz" lIns="91440" tIns="45720" rIns="91440" bIns="45720" rtlCol="0" anchor="t">
            <a:normAutofit fontScale="92500" lnSpcReduction="10000"/>
          </a:bodyPr>
          <a:lstStyle/>
          <a:p>
            <a:pPr marL="0" indent="0">
              <a:buNone/>
            </a:pPr>
            <a:endParaRPr lang="nb-NO"/>
          </a:p>
          <a:p>
            <a:pPr marL="514350" indent="-514350">
              <a:buAutoNum type="arabicParenR"/>
            </a:pPr>
            <a:r>
              <a:rPr lang="nb-NO" dirty="0"/>
              <a:t>Hvilke innspill har du til oss ut ifra det du har hørt til nå?</a:t>
            </a:r>
          </a:p>
          <a:p>
            <a:pPr marL="514350" indent="-514350">
              <a:buAutoNum type="arabicParenR"/>
            </a:pPr>
            <a:endParaRPr lang="nb-NO"/>
          </a:p>
          <a:p>
            <a:pPr marL="514350" indent="-514350">
              <a:buAutoNum type="arabicParenR"/>
            </a:pPr>
            <a:r>
              <a:rPr lang="nb-NO" dirty="0"/>
              <a:t>Hvordan kan vi legge til rett for så mye åpenhet mulig? Referat? Journal innsyn? Informasjon? </a:t>
            </a:r>
          </a:p>
          <a:p>
            <a:pPr marL="514350" indent="-514350">
              <a:buAutoNum type="arabicParenR"/>
            </a:pPr>
            <a:endParaRPr lang="nb-NO"/>
          </a:p>
          <a:p>
            <a:pPr marL="514350" indent="-514350">
              <a:buAutoNum type="arabicParenR"/>
            </a:pPr>
            <a:r>
              <a:rPr lang="nb-NO" dirty="0"/>
              <a:t>Hvordan tenker dere at vi kan legge til rette for å snakke om økonomiske utfordringer? </a:t>
            </a:r>
          </a:p>
          <a:p>
            <a:pPr marL="514350" indent="-514350">
              <a:buAutoNum type="arabicParenR"/>
            </a:pPr>
            <a:endParaRPr lang="nb-NO"/>
          </a:p>
          <a:p>
            <a:pPr marL="514350" indent="-514350">
              <a:buAutoNum type="arabicParenR"/>
            </a:pPr>
            <a:r>
              <a:rPr lang="nb-NO" dirty="0"/>
              <a:t>Hva oppleves som et godt møte med Nav, og hvordan kan kommunikasjonen gjøres enklere? </a:t>
            </a:r>
            <a:br>
              <a:rPr lang="nb-NO" dirty="0"/>
            </a:br>
            <a:endParaRPr lang="nb-NO"/>
          </a:p>
          <a:p>
            <a:pPr marL="514350" indent="-514350">
              <a:buAutoNum type="arabicParenR"/>
            </a:pPr>
            <a:r>
              <a:rPr lang="nb-NO" dirty="0">
                <a:ea typeface="+mn-lt"/>
                <a:cs typeface="+mn-lt"/>
              </a:rPr>
              <a:t>Hvordan tenker dere at Brukerrådet best kan bidra inn i prosjektet?</a:t>
            </a:r>
          </a:p>
          <a:p>
            <a:pPr>
              <a:buAutoNum type="arabicParenR"/>
            </a:pPr>
            <a:endParaRPr lang="en-US"/>
          </a:p>
          <a:p>
            <a:pPr>
              <a:buAutoNum type="arabicParenR"/>
            </a:pPr>
            <a:endParaRPr lang="en-US"/>
          </a:p>
          <a:p>
            <a:pPr>
              <a:buAutoNum type="arabicParenR"/>
            </a:pPr>
            <a:endParaRPr lang="en-US"/>
          </a:p>
        </p:txBody>
      </p:sp>
    </p:spTree>
    <p:extLst>
      <p:ext uri="{BB962C8B-B14F-4D97-AF65-F5344CB8AC3E}">
        <p14:creationId xmlns:p14="http://schemas.microsoft.com/office/powerpoint/2010/main" val="112362889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0ACDDDCE2564ED42A691737283E76606" ma:contentTypeVersion="4" ma:contentTypeDescription="Opprett et nytt dokument." ma:contentTypeScope="" ma:versionID="29dd5c81730a2700fa129a6e8f1db087">
  <xsd:schema xmlns:xsd="http://www.w3.org/2001/XMLSchema" xmlns:xs="http://www.w3.org/2001/XMLSchema" xmlns:p="http://schemas.microsoft.com/office/2006/metadata/properties" xmlns:ns2="a8fda36c-1fd7-4d23-9a58-5df6f66596e0" targetNamespace="http://schemas.microsoft.com/office/2006/metadata/properties" ma:root="true" ma:fieldsID="ca71d6cb5083c140f56db2b11c20b688" ns2:_="">
    <xsd:import namespace="a8fda36c-1fd7-4d23-9a58-5df6f66596e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fda36c-1fd7-4d23-9a58-5df6f66596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4E7F0A-05A1-4912-A478-1666AC8A72D8}">
  <ds:schemaRefs>
    <ds:schemaRef ds:uri="22fb54e8-8695-438e-813f-ba1d707e115d"/>
    <ds:schemaRef ds:uri="b03d7965-b2e5-471b-ae1f-33c279548f40"/>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493A2A2-9661-49C9-A638-8A9870BEDD81}">
  <ds:schemaRefs>
    <ds:schemaRef ds:uri="http://schemas.microsoft.com/sharepoint/v3/contenttype/forms"/>
  </ds:schemaRefs>
</ds:datastoreItem>
</file>

<file path=customXml/itemProps3.xml><?xml version="1.0" encoding="utf-8"?>
<ds:datastoreItem xmlns:ds="http://schemas.openxmlformats.org/officeDocument/2006/customXml" ds:itemID="{882C906F-1208-487E-9F1E-F55ECA5FD5B2}"/>
</file>

<file path=docMetadata/LabelInfo.xml><?xml version="1.0" encoding="utf-8"?>
<clbl:labelList xmlns:clbl="http://schemas.microsoft.com/office/2020/mipLabelMetadata">
  <clbl:label id="{ddf15bfe-616f-49eb-bf8f-6269de7f40a1}" enabled="1" method="Privileged" siteId="{62366534-1ec3-4962-8869-9b5535279d0b}"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6</Slides>
  <Notes>5</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Office-tema</vt:lpstr>
      <vt:lpstr>SKRITT FOR SKRITT </vt:lpstr>
      <vt:lpstr>Økonomisk sosialhjelp </vt:lpstr>
      <vt:lpstr>Dokumentasjon</vt:lpstr>
      <vt:lpstr>SKRITT FOR SKRITT – hovedtrekk i prosjektet</vt:lpstr>
      <vt:lpstr>Trafikklys-oppfølging: </vt:lpstr>
      <vt:lpstr>Generell refleksjon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15</cp:revision>
  <dcterms:created xsi:type="dcterms:W3CDTF">2026-01-28T11:41:28Z</dcterms:created>
  <dcterms:modified xsi:type="dcterms:W3CDTF">2026-02-25T14:03:17Z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0x0101000ACDDDCE2564ED42A691737283E76606</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_activity">
    <vt:lpwstr>{"FileActivityType":"9","FileActivityTimeStamp":"2026-01-28T11:41:58.817Z","FileActivityUsersOnPage":[{"DisplayName":"Ansnes, Julia","Id":"julia.ansnes@nav.no"},{"DisplayName":"Hellebust, Maria","Id":"maria.hellebust@nav.no"},{"DisplayName":"Sevaldson, Live Ballière","Id":"live.balliere.sevaldson@nav.no"},{"DisplayName":"Loftås, Elin","Id":"elin.loftas@nav.no"}],"FileActivityNavigationId":null}</vt:lpwstr>
  </property>
  <property fmtid="{D5CDD505-2E9C-101B-9397-08002B2CF9AE}" pid="8" name="TriggerFlowInfo">
    <vt:lpwstr/>
  </property>
  <property fmtid="{D5CDD505-2E9C-101B-9397-08002B2CF9AE}" pid="9" name="MediaServiceImageTags">
    <vt:lpwstr/>
  </property>
</Properties>
</file>