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1" r:id="rId5"/>
    <p:sldId id="263" r:id="rId6"/>
    <p:sldId id="262" r:id="rId7"/>
    <p:sldId id="266" r:id="rId8"/>
    <p:sldId id="264" r:id="rId9"/>
    <p:sldId id="265" r:id="rId10"/>
    <p:sldId id="259" r:id="rId11"/>
    <p:sldId id="267" r:id="rId12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250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20737291415891"/>
          <c:y val="8.2870370370370372E-2"/>
          <c:w val="0.4675096578841077"/>
          <c:h val="0.83425925925925926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Årshjul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CB-46AB-AABC-5C5B841857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CB-46AB-AABC-5C5B8418579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5"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5"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CB-46AB-AABC-5C5B8418579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lumMod val="6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lumMod val="6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CB-46AB-AABC-5C5B8418579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lumMod val="6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lumMod val="6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CB-46AB-AABC-5C5B8418579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5">
                      <a:lumMod val="6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5">
                      <a:lumMod val="6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CB-46AB-AABC-5C5B8418579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lumMod val="80000"/>
                      <a:lumOff val="2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CB-46AB-AABC-5C5B8418579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lumMod val="80000"/>
                      <a:lumOff val="2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CB-46AB-AABC-5C5B8418579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5">
                      <a:lumMod val="80000"/>
                      <a:lumOff val="2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CB-46AB-AABC-5C5B8418579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lumMod val="8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lumMod val="8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4ECB-46AB-AABC-5C5B84185792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lumMod val="8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lumMod val="8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4ECB-46AB-AABC-5C5B84185792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5">
                      <a:lumMod val="8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5">
                      <a:lumMod val="8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4ECB-46AB-AABC-5C5B84185792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lumMod val="60000"/>
                      <a:lumOff val="4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lumMod val="60000"/>
                    <a:lumOff val="4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4ECB-46AB-AABC-5C5B84185792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lumMod val="60000"/>
                      <a:lumOff val="4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lumMod val="60000"/>
                    <a:lumOff val="4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4ECB-46AB-AABC-5C5B84185792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5">
                      <a:lumMod val="60000"/>
                      <a:lumOff val="4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5">
                      <a:lumMod val="60000"/>
                      <a:lumOff val="4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lumMod val="60000"/>
                    <a:lumOff val="4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C2CD-426F-8374-DD11B0D138A6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lumMod val="5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lumMod val="5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lumMod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C2CD-426F-8374-DD11B0D138A6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3">
                      <a:lumMod val="5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lumMod val="5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lumMod val="5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lumMod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4ECB-46AB-AABC-5C5B84185792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5">
                      <a:lumMod val="5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5">
                      <a:lumMod val="5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5">
                      <a:lumMod val="5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lumMod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A447-4992-89DD-931B9BE188B9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70000"/>
                      <a:lumOff val="3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lumMod val="70000"/>
                      <a:lumOff val="3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lumMod val="70000"/>
                      <a:lumOff val="3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lumMod val="70000"/>
                    <a:lumOff val="3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A447-4992-89DD-931B9BE188B9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3">
                      <a:lumMod val="70000"/>
                      <a:lumOff val="3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lumMod val="70000"/>
                      <a:lumOff val="3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lumMod val="70000"/>
                      <a:lumOff val="3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lumMod val="70000"/>
                    <a:lumOff val="3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A447-4992-89DD-931B9BE188B9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5">
                      <a:lumMod val="70000"/>
                      <a:lumOff val="3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5">
                      <a:lumMod val="70000"/>
                      <a:lumOff val="3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5">
                      <a:lumMod val="70000"/>
                      <a:lumOff val="3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lumMod val="70000"/>
                    <a:lumOff val="3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6831-4EC2-B38D-9C1E9F17CBDE}"/>
              </c:ext>
            </c:extLst>
          </c:dPt>
          <c:dPt>
            <c:idx val="21"/>
            <c:bubble3D val="0"/>
            <c:spPr>
              <a:gradFill rotWithShape="1">
                <a:gsLst>
                  <a:gs pos="0">
                    <a:schemeClr val="accent1">
                      <a:lumMod val="7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lumMod val="7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lumMod val="7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lumMod val="7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6831-4EC2-B38D-9C1E9F17CBDE}"/>
              </c:ext>
            </c:extLst>
          </c:dPt>
          <c:dPt>
            <c:idx val="22"/>
            <c:bubble3D val="0"/>
            <c:spPr>
              <a:gradFill rotWithShape="1">
                <a:gsLst>
                  <a:gs pos="0">
                    <a:schemeClr val="accent3">
                      <a:lumMod val="7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lumMod val="7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lumMod val="7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lumMod val="7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6831-4EC2-B38D-9C1E9F17CBDE}"/>
              </c:ext>
            </c:extLst>
          </c:dPt>
          <c:dPt>
            <c:idx val="23"/>
            <c:bubble3D val="0"/>
            <c:spPr>
              <a:gradFill rotWithShape="1">
                <a:gsLst>
                  <a:gs pos="0">
                    <a:schemeClr val="accent5">
                      <a:lumMod val="7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5">
                      <a:lumMod val="7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5">
                      <a:lumMod val="7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5">
                    <a:lumMod val="7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6831-4EC2-B38D-9C1E9F17CBDE}"/>
              </c:ext>
            </c:extLst>
          </c:dPt>
          <c:dPt>
            <c:idx val="24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lumOff val="5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1">
                      <a:lumMod val="50000"/>
                      <a:lumOff val="5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1">
                      <a:lumMod val="50000"/>
                      <a:lumOff val="5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lumMod val="50000"/>
                    <a:lumOff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6831-4EC2-B38D-9C1E9F17CBDE}"/>
              </c:ext>
            </c:extLst>
          </c:dPt>
          <c:dPt>
            <c:idx val="25"/>
            <c:bubble3D val="0"/>
            <c:spPr>
              <a:gradFill rotWithShape="1">
                <a:gsLst>
                  <a:gs pos="0">
                    <a:schemeClr val="accent3">
                      <a:lumMod val="50000"/>
                      <a:lumOff val="50000"/>
                      <a:tint val="65000"/>
                      <a:shade val="92000"/>
                      <a:satMod val="130000"/>
                    </a:schemeClr>
                  </a:gs>
                  <a:gs pos="45000">
                    <a:schemeClr val="accent3">
                      <a:lumMod val="50000"/>
                      <a:lumOff val="50000"/>
                      <a:tint val="60000"/>
                      <a:shade val="99000"/>
                      <a:satMod val="120000"/>
                    </a:schemeClr>
                  </a:gs>
                  <a:gs pos="100000">
                    <a:schemeClr val="accent3">
                      <a:lumMod val="50000"/>
                      <a:lumOff val="50000"/>
                      <a:tint val="55000"/>
                      <a:satMod val="14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3">
                    <a:lumMod val="50000"/>
                    <a:lumOff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6831-4EC2-B38D-9C1E9F17CBDE}"/>
              </c:ext>
            </c:extLst>
          </c:dPt>
          <c:dLbls>
            <c:dLbl>
              <c:idx val="0"/>
              <c:layout>
                <c:manualLayout>
                  <c:x val="0.22604560367454068"/>
                  <c:y val="-8.7365704286964135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B-46AB-AABC-5C5B84185792}"/>
                </c:ext>
              </c:extLst>
            </c:dLbl>
            <c:dLbl>
              <c:idx val="1"/>
              <c:layout>
                <c:manualLayout>
                  <c:x val="0.32012983923884514"/>
                  <c:y val="-3.110965296004666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B-46AB-AABC-5C5B84185792}"/>
                </c:ext>
              </c:extLst>
            </c:dLbl>
            <c:dLbl>
              <c:idx val="2"/>
              <c:layout>
                <c:manualLayout>
                  <c:x val="0.27721801181102362"/>
                  <c:y val="1.296296296296296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B-46AB-AABC-5C5B84185792}"/>
                </c:ext>
              </c:extLst>
            </c:dLbl>
            <c:dLbl>
              <c:idx val="3"/>
              <c:layout>
                <c:manualLayout>
                  <c:x val="0.24335334645669277"/>
                  <c:y val="2.943671624380285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B-46AB-AABC-5C5B84185792}"/>
                </c:ext>
              </c:extLst>
            </c:dLbl>
            <c:dLbl>
              <c:idx val="4"/>
              <c:layout>
                <c:manualLayout>
                  <c:x val="0.21184325787401576"/>
                  <c:y val="2.7777777777777776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CB-46AB-AABC-5C5B84185792}"/>
                </c:ext>
              </c:extLst>
            </c:dLbl>
            <c:dLbl>
              <c:idx val="5"/>
              <c:layout>
                <c:manualLayout>
                  <c:x val="0.19491724081364831"/>
                  <c:y val="4.67305336832895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CB-46AB-AABC-5C5B84185792}"/>
                </c:ext>
              </c:extLst>
            </c:dLbl>
            <c:dLbl>
              <c:idx val="6"/>
              <c:layout>
                <c:manualLayout>
                  <c:x val="0.19833284120734909"/>
                  <c:y val="7.5925925925925855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CB-46AB-AABC-5C5B84185792}"/>
                </c:ext>
              </c:extLst>
            </c:dLbl>
            <c:dLbl>
              <c:idx val="7"/>
              <c:layout>
                <c:manualLayout>
                  <c:x val="0.19746501804461941"/>
                  <c:y val="0.1036671041119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5526574803149"/>
                      <c:h val="6.7074074074074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ECB-46AB-AABC-5C5B84185792}"/>
                </c:ext>
              </c:extLst>
            </c:dLbl>
            <c:dLbl>
              <c:idx val="8"/>
              <c:layout>
                <c:manualLayout>
                  <c:x val="0.23881315616797885"/>
                  <c:y val="0.1166666666666666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CB-46AB-AABC-5C5B84185792}"/>
                </c:ext>
              </c:extLst>
            </c:dLbl>
            <c:dLbl>
              <c:idx val="9"/>
              <c:layout>
                <c:manualLayout>
                  <c:x val="0.17477354002624673"/>
                  <c:y val="9.751516477107027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CB-46AB-AABC-5C5B84185792}"/>
                </c:ext>
              </c:extLst>
            </c:dLbl>
            <c:dLbl>
              <c:idx val="10"/>
              <c:layout>
                <c:manualLayout>
                  <c:x val="0.18364099409448811"/>
                  <c:y val="0.10509521726450846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CB-46AB-AABC-5C5B84185792}"/>
                </c:ext>
              </c:extLst>
            </c:dLbl>
            <c:dLbl>
              <c:idx val="11"/>
              <c:layout>
                <c:manualLayout>
                  <c:x val="-0.20154142060367455"/>
                  <c:y val="9.548016914552347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CB-46AB-AABC-5C5B84185792}"/>
                </c:ext>
              </c:extLst>
            </c:dLbl>
            <c:dLbl>
              <c:idx val="12"/>
              <c:layout>
                <c:manualLayout>
                  <c:x val="-0.25040223097112863"/>
                  <c:y val="8.703703703703703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ECB-46AB-AABC-5C5B84185792}"/>
                </c:ext>
              </c:extLst>
            </c:dLbl>
            <c:dLbl>
              <c:idx val="13"/>
              <c:layout>
                <c:manualLayout>
                  <c:x val="-0.20656176181102362"/>
                  <c:y val="0.11296296296296296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ECB-46AB-AABC-5C5B84185792}"/>
                </c:ext>
              </c:extLst>
            </c:dLbl>
            <c:dLbl>
              <c:idx val="14"/>
              <c:layout>
                <c:manualLayout>
                  <c:x val="-0.19353904199475067"/>
                  <c:y val="7.1003353747448164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2CD-426F-8374-DD11B0D138A6}"/>
                </c:ext>
              </c:extLst>
            </c:dLbl>
            <c:dLbl>
              <c:idx val="15"/>
              <c:layout>
                <c:manualLayout>
                  <c:x val="-0.190658874671916"/>
                  <c:y val="7.5925925925925855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2CD-426F-8374-DD11B0D138A6}"/>
                </c:ext>
              </c:extLst>
            </c:dLbl>
            <c:dLbl>
              <c:idx val="16"/>
              <c:layout>
                <c:manualLayout>
                  <c:x val="-0.20183897128345818"/>
                  <c:y val="4.814814814814814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ECB-46AB-AABC-5C5B84185792}"/>
                </c:ext>
              </c:extLst>
            </c:dLbl>
            <c:dLbl>
              <c:idx val="17"/>
              <c:layout>
                <c:manualLayout>
                  <c:x val="-0.22596735564304463"/>
                  <c:y val="-3.7037037037037038E-3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447-4992-89DD-931B9BE188B9}"/>
                </c:ext>
              </c:extLst>
            </c:dLbl>
            <c:dLbl>
              <c:idx val="18"/>
              <c:layout>
                <c:manualLayout>
                  <c:x val="-0.25899114173228349"/>
                  <c:y val="-4.873403324584427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447-4992-89DD-931B9BE188B9}"/>
                </c:ext>
              </c:extLst>
            </c:dLbl>
            <c:dLbl>
              <c:idx val="19"/>
              <c:layout>
                <c:manualLayout>
                  <c:x val="-0.30892224409448821"/>
                  <c:y val="-0.1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447-4992-89DD-931B9BE188B9}"/>
                </c:ext>
              </c:extLst>
            </c:dLbl>
            <c:dLbl>
              <c:idx val="20"/>
              <c:layout>
                <c:manualLayout>
                  <c:x val="-0.13380421587926514"/>
                  <c:y val="-9.477311169437154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831-4EC2-B38D-9C1E9F17CBDE}"/>
                </c:ext>
              </c:extLst>
            </c:dLbl>
            <c:dLbl>
              <c:idx val="21"/>
              <c:layout>
                <c:manualLayout>
                  <c:x val="-0.18887182627060509"/>
                  <c:y val="-4.8148148148148218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831-4EC2-B38D-9C1E9F17CBDE}"/>
                </c:ext>
              </c:extLst>
            </c:dLbl>
            <c:dLbl>
              <c:idx val="22"/>
              <c:layout>
                <c:manualLayout>
                  <c:x val="-0.16144072589463421"/>
                  <c:y val="-9.165096677787765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831-4EC2-B38D-9C1E9F17CBDE}"/>
                </c:ext>
              </c:extLst>
            </c:dLbl>
            <c:dLbl>
              <c:idx val="23"/>
              <c:layout>
                <c:manualLayout>
                  <c:x val="-0.1830347083391394"/>
                  <c:y val="-0.23294620722710571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831-4EC2-B38D-9C1E9F17CBDE}"/>
                </c:ext>
              </c:extLst>
            </c:dLbl>
            <c:dLbl>
              <c:idx val="24"/>
              <c:layout>
                <c:manualLayout>
                  <c:x val="-0.10585647293753707"/>
                  <c:y val="-0.1811668124817731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831-4EC2-B38D-9C1E9F17CBDE}"/>
                </c:ext>
              </c:extLst>
            </c:dLbl>
            <c:dLbl>
              <c:idx val="25"/>
              <c:layout>
                <c:manualLayout>
                  <c:x val="-4.935767415886904E-2"/>
                  <c:y val="-0.1069261279075239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831-4EC2-B38D-9C1E9F17CB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'Ark1'!$A$2:$A$22</c:f>
              <c:strCache>
                <c:ptCount val="21"/>
                <c:pt idx="0">
                  <c:v>Sjekke at håndholdte alarmer i mottak, bordklaffer, låser og dører fungerer </c:v>
                </c:pt>
                <c:pt idx="1">
                  <c:v>Løpende opplæring på nyansatte på sikkerhet (hele året)</c:v>
                </c:pt>
                <c:pt idx="2">
                  <c:v>Sjekke at håndholdte alarmer i mottak, bordklaffer, låser og dører fungerer </c:v>
                </c:pt>
                <c:pt idx="3">
                  <c:v>Vernerunde</c:v>
                </c:pt>
                <c:pt idx="4">
                  <c:v>Sjekke at håndholdte alarmer i mottak, bordklaffer, låser og dører fungerer </c:v>
                </c:pt>
                <c:pt idx="5">
                  <c:v>Gjennomgå lokal sikkerhetsinstruks, branninstruks og rollekort</c:v>
                </c:pt>
                <c:pt idx="6">
                  <c:v>Sjekke at håndholdte alarmer i mottak, bordklaffer, låser og dører fungerer </c:v>
                </c:pt>
                <c:pt idx="7">
                  <c:v>Gjennomgå lokal sikkerhetsinstruks, branninstruks og rollekort</c:v>
                </c:pt>
                <c:pt idx="8">
                  <c:v>Sjekke at håndholdte alarmer i mottak, bordklaffer, låser og dører fungerer</c:v>
                </c:pt>
                <c:pt idx="9">
                  <c:v>Fullskalaøvelse</c:v>
                </c:pt>
                <c:pt idx="10">
                  <c:v>Sjekke at håndholdte alarmer i mottak, bordklaffer, låser og dører fungerer </c:v>
                </c:pt>
                <c:pt idx="11">
                  <c:v>Sjekke at håndholdte alarmer i mottak, bordklaffer, låser og dører fungerer </c:v>
                </c:pt>
                <c:pt idx="12">
                  <c:v>Sjekke at håndholdte alarmer i mottak, bordklaffer, låser og dører fungerer </c:v>
                </c:pt>
                <c:pt idx="13">
                  <c:v>Sjekke at håndholdte alarmer i mottak, bordklaffer, låser og dører fungerer </c:v>
                </c:pt>
                <c:pt idx="14">
                  <c:v>Sikkerhetsmåned – kurs, øvelser</c:v>
                </c:pt>
                <c:pt idx="15">
                  <c:v>Sjekke at håndholdte alarmer i mottak, bordklaffer, låser og dører fungerer </c:v>
                </c:pt>
                <c:pt idx="16">
                  <c:v>Sjekke mottak, alarmer og rømningsveier ved kontorsted Evenes, Gratangen, Ballangen og Kjøpsvik</c:v>
                </c:pt>
                <c:pt idx="17">
                  <c:v>Sjekke at håndholdte alarmer i mottak, bordklaffer, låser og dører fungerer </c:v>
                </c:pt>
                <c:pt idx="18">
                  <c:v>Kontakt med politiet for planlegging av neste års øvelse samt befaring av lokalene</c:v>
                </c:pt>
                <c:pt idx="19">
                  <c:v>Sjekke at håndholdte alarmer i mottak, bordklaffer, låser og dører fungerer </c:v>
                </c:pt>
                <c:pt idx="20">
                  <c:v>Gjennomgang rutiner for avvikshåndtering og opplæring (refresh) for alle ansatte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ECB-46AB-AABC-5C5B841857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0735131674645"/>
          <c:y val="0.12265523438622677"/>
          <c:w val="0.43081456273997487"/>
          <c:h val="0.83504186446613249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Årshjul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innerShdw>
                <a:schemeClr val="accent1"/>
              </a:innerShdw>
            </a:effectLst>
          </c:spPr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228-4CF6-AE43-EA2EF5F59138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228-4CF6-AE43-EA2EF5F59138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D228-4CF6-AE43-EA2EF5F59138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D228-4CF6-AE43-EA2EF5F59138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D228-4CF6-AE43-EA2EF5F59138}"/>
              </c:ext>
            </c:extLst>
          </c:dPt>
          <c:dPt>
            <c:idx val="5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D228-4CF6-AE43-EA2EF5F59138}"/>
              </c:ext>
            </c:extLst>
          </c:dPt>
          <c:dPt>
            <c:idx val="6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D228-4CF6-AE43-EA2EF5F59138}"/>
              </c:ext>
            </c:extLst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D228-4CF6-AE43-EA2EF5F59138}"/>
              </c:ext>
            </c:extLst>
          </c:dPt>
          <c:dPt>
            <c:idx val="8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D228-4CF6-AE43-EA2EF5F59138}"/>
              </c:ext>
            </c:extLst>
          </c:dPt>
          <c:dPt>
            <c:idx val="9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D228-4CF6-AE43-EA2EF5F59138}"/>
              </c:ext>
            </c:extLst>
          </c:dPt>
          <c:dPt>
            <c:idx val="1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D228-4CF6-AE43-EA2EF5F59138}"/>
              </c:ext>
            </c:extLst>
          </c:dPt>
          <c:dPt>
            <c:idx val="1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innerShdw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D228-4CF6-AE43-EA2EF5F591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Mars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Desember</c:v>
                </c:pt>
              </c:strCache>
            </c:str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228-4CF6-AE43-EA2EF5F591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B6D8C6-2B99-42D2-8622-C8161C8E276C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41A4DA-DCF5-4ABF-9D69-7E96548FB3FF}" type="datetime1">
              <a:rPr lang="nb-NO" smtClean="0"/>
              <a:t>28.11.2023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/>
              <a:t>Klikk for å redigere tekststiler i malen</a:t>
            </a:r>
            <a:endParaRPr lang="en-US"/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b-NO"/>
              <a:t>Klikk for å redigere undertittelstil i malen</a:t>
            </a:r>
            <a:endParaRPr lang="en-US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86FA8-AEEF-42C1-B55E-8229398A54EE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749162-EBA1-4FF7-8164-7491D19BEB71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3BF633-B642-49E9-9467-E1BAD77D5CF9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99FE8D-F23E-4315-9473-C90F441FE926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80DE5E-A60E-49F7-B3D6-24F826BE3B2F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A22CD3-BCD4-4D11-AFEE-32C56B651C7F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515BF-C9AE-417F-B39D-2D27D088BCD1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C6A378-C95B-477E-AEE3-1B4021C254C8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C49961-A932-482B-B607-10970679991C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92A8DAA-5938-410F-B199-A48C0E65C6DC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0B21B89-2B1F-4920-9AEC-502C04123333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/>
              <a:t>Klikk for å redigere tittelstil i malen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05229D80-780C-459A-B318-BB09C5E817BE}" type="datetime1">
              <a:rPr lang="nb-NO" smtClean="0"/>
              <a:t>28.11.2023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ktangel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nb-no" sz="6600" dirty="0"/>
              <a:t>Presentasjon for Brukerutvalget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NAV Narvik</a:t>
            </a:r>
          </a:p>
          <a:p>
            <a:pPr rtl="0"/>
            <a:endParaRPr lang="nb-n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Bilde 4" descr="Et bilde med bygning, sitter, benk, side&#10;&#10;Beskrivelse generert automatisk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F4BC4D-E4BA-60EE-20D7-7765B4C2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 b="1" dirty="0">
                <a:effectLst/>
              </a:rPr>
              <a:t>Planer framover – hva jobber vi med: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571370-F42D-5589-15F5-7E00D371F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>
                <a:effectLst/>
              </a:rPr>
              <a:t>Risikovurdering av møter og rom med fargekoding etter anbefaling fra sikkerhetsseksjonen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>
                <a:effectLst/>
              </a:rPr>
              <a:t>MAP-kurs i samarbeid med UNN Narvik – </a:t>
            </a:r>
            <a:r>
              <a:rPr lang="nb-NO" sz="2400" b="1" dirty="0">
                <a:effectLst/>
              </a:rPr>
              <a:t>M</a:t>
            </a:r>
            <a:r>
              <a:rPr lang="nb-NO" dirty="0">
                <a:effectLst/>
              </a:rPr>
              <a:t>øte med </a:t>
            </a:r>
            <a:r>
              <a:rPr lang="nb-NO" sz="2400" b="1" dirty="0" err="1">
                <a:effectLst/>
              </a:rPr>
              <a:t>A</a:t>
            </a:r>
            <a:r>
              <a:rPr lang="nb-NO" sz="2400" dirty="0" err="1">
                <a:effectLst/>
              </a:rPr>
              <a:t>ggresjons</a:t>
            </a:r>
            <a:r>
              <a:rPr lang="nb-NO" sz="2400" b="1" dirty="0" err="1">
                <a:effectLst/>
              </a:rPr>
              <a:t>P</a:t>
            </a:r>
            <a:r>
              <a:rPr lang="nb-NO" sz="2400" dirty="0" err="1">
                <a:effectLst/>
              </a:rPr>
              <a:t>roblematikk</a:t>
            </a:r>
            <a:r>
              <a:rPr lang="nb-NO" dirty="0">
                <a:effectLst/>
              </a:rPr>
              <a:t>.</a:t>
            </a: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>
                <a:effectLst/>
              </a:rPr>
              <a:t>Åpne alle kontorstedene med tilfredsstillende sikkerhetstiltak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err="1">
                <a:effectLst/>
              </a:rPr>
              <a:t>Årshjul</a:t>
            </a:r>
            <a:r>
              <a:rPr lang="nb-NO" dirty="0">
                <a:effectLst/>
              </a:rPr>
              <a:t> for HMS-arbeidet</a:t>
            </a:r>
          </a:p>
          <a:p>
            <a:pPr marL="0" indent="0">
              <a:buNone/>
            </a:pPr>
            <a:br>
              <a:rPr lang="nb-NO" dirty="0">
                <a:effectLst/>
              </a:rPr>
            </a:br>
            <a:endParaRPr lang="nb-NO" dirty="0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DBC056CE-862C-D712-7306-605573101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4" y="3252639"/>
            <a:ext cx="4639736" cy="1484715"/>
          </a:xfrm>
          <a:prstGeom prst="rect">
            <a:avLst/>
          </a:prstGeo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09922F-1249-9559-8525-8FFE3B43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D99FE8D-F23E-4315-9473-C90F441FE926}" type="datetime1">
              <a:rPr lang="nb-NO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5">
            <a:extLst>
              <a:ext uri="{FF2B5EF4-FFF2-40B4-BE49-F238E27FC236}">
                <a16:creationId xmlns:a16="http://schemas.microsoft.com/office/drawing/2014/main" id="{ED047987-7128-4F9B-8CFA-53D8B29929EA}"/>
              </a:ext>
            </a:extLst>
          </p:cNvPr>
          <p:cNvGraphicFramePr>
            <a:graphicFrameLocks/>
          </p:cNvGraphicFramePr>
          <p:nvPr/>
        </p:nvGraphicFramePr>
        <p:xfrm>
          <a:off x="1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Plassholder for innhold 5">
            <a:extLst>
              <a:ext uri="{FF2B5EF4-FFF2-40B4-BE49-F238E27FC236}">
                <a16:creationId xmlns:a16="http://schemas.microsoft.com/office/drawing/2014/main" id="{0079364F-4191-5017-A94E-3F2C11DEA938}"/>
              </a:ext>
            </a:extLst>
          </p:cNvPr>
          <p:cNvGraphicFramePr>
            <a:graphicFrameLocks/>
          </p:cNvGraphicFramePr>
          <p:nvPr/>
        </p:nvGraphicFramePr>
        <p:xfrm>
          <a:off x="-1325985" y="190104"/>
          <a:ext cx="11640282" cy="600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AE3D073C-3438-451C-8C8F-D96E80937D36}"/>
              </a:ext>
            </a:extLst>
          </p:cNvPr>
          <p:cNvSpPr txBox="1"/>
          <p:nvPr/>
        </p:nvSpPr>
        <p:spPr>
          <a:xfrm>
            <a:off x="4694517" y="2644170"/>
            <a:ext cx="2802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ÅRSHJUL FOR SIKKERHETSARBEID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600" b="1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b="1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NAV NARVIK</a:t>
            </a:r>
          </a:p>
        </p:txBody>
      </p:sp>
      <p:pic>
        <p:nvPicPr>
          <p:cNvPr id="3" name="Bilde 2" descr="Et bilde som inneholder logo, Font, Grafikk, grafisk design&#10;&#10;Automatisk generert beskrivelse">
            <a:extLst>
              <a:ext uri="{FF2B5EF4-FFF2-40B4-BE49-F238E27FC236}">
                <a16:creationId xmlns:a16="http://schemas.microsoft.com/office/drawing/2014/main" id="{3541CD0D-5A3C-D3DF-6DB6-00867B6B3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07" y="3263152"/>
            <a:ext cx="639383" cy="6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r>
              <a:rPr lang="nb-no" sz="4800" i="1" dirty="0">
                <a:solidFill>
                  <a:srgbClr val="FFFFFF"/>
                </a:solidFill>
              </a:rPr>
              <a:t>«Å jobbe trygt blir kanskje gammelt, men det blir også de som praktiserer det»</a:t>
            </a:r>
            <a:r>
              <a:rPr lang="nb-NO" sz="1050" b="1" i="0" dirty="0">
                <a:solidFill>
                  <a:srgbClr val="093024"/>
                </a:solidFill>
                <a:effectLst/>
                <a:latin typeface="Lato" panose="020F0502020204030203" pitchFamily="34" charset="0"/>
              </a:rPr>
              <a:t>"</a:t>
            </a:r>
            <a:endParaRPr lang="nb-no" sz="4800" i="1" dirty="0">
              <a:solidFill>
                <a:srgbClr val="FFFFFF"/>
              </a:solidFill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nb-no" dirty="0">
                <a:solidFill>
                  <a:srgbClr val="FFFFFF"/>
                </a:solidFill>
              </a:rPr>
              <a:t>– Sitat ukjent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F4BC4D-E4BA-60EE-20D7-7765B4C2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err="1"/>
              <a:t>Systematisk</a:t>
            </a:r>
            <a:r>
              <a:rPr lang="en-US" dirty="0"/>
              <a:t> </a:t>
            </a:r>
            <a:r>
              <a:rPr lang="en-US" dirty="0" err="1"/>
              <a:t>arbeid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571370-F42D-5589-15F5-7E00D371F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Arbeidsmiljøplanen tas opp i alle MBA-møter som fast punkt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Loggfører HMS-arbeidet på huset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Vernerunden gjennomføres hvert år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Gjennomfører MAS og 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 satt september hvert år som sikkerhetsmåned med aktiviteter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Jevnlige møter med BHT og har et utarbeidet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årshjul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aktiviteter.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Utarbeider rutiner som f. eks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Rutiner for håndtering av trusler om selvmord</a:t>
            </a:r>
            <a:endParaRPr lang="nb-NO" sz="1800" dirty="0"/>
          </a:p>
          <a:p>
            <a:pPr>
              <a:buFont typeface="Wingdings" panose="05000000000000000000" pitchFamily="2" charset="2"/>
              <a:buChar char="ü"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dirty="0">
                <a:effectLst/>
              </a:rPr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09922F-1249-9559-8525-8FFE3B43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D99FE8D-F23E-4315-9473-C90F441FE926}" type="datetime1">
              <a:rPr lang="nb-NO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  <p:pic>
        <p:nvPicPr>
          <p:cNvPr id="5" name="Bilde 4" descr="Et bilde som inneholder Motetilbehør, blomster, hånd, finger&#10;&#10;Automatisk generert beskrivelse">
            <a:extLst>
              <a:ext uri="{FF2B5EF4-FFF2-40B4-BE49-F238E27FC236}">
                <a16:creationId xmlns:a16="http://schemas.microsoft.com/office/drawing/2014/main" id="{131FB97C-BAAC-9286-0061-C2B103FA4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37" y="4390359"/>
            <a:ext cx="3904092" cy="1806615"/>
          </a:xfrm>
          <a:prstGeom prst="rect">
            <a:avLst/>
          </a:prstGeom>
        </p:spPr>
      </p:pic>
      <p:pic>
        <p:nvPicPr>
          <p:cNvPr id="7" name="Bilde 6" descr="Et bilde som inneholder tekst, sirkel, Font, logo&#10;&#10;Automatisk generert beskrivelse">
            <a:extLst>
              <a:ext uri="{FF2B5EF4-FFF2-40B4-BE49-F238E27FC236}">
                <a16:creationId xmlns:a16="http://schemas.microsoft.com/office/drawing/2014/main" id="{EAEA8186-BE33-07B3-AFAD-448F9A322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1" y="1956347"/>
            <a:ext cx="2038649" cy="20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58EFB3-5186-E743-A4AD-93D8500E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Øvelser og sikkerhetsutstyr HM</a:t>
            </a:r>
            <a:r>
              <a:rPr lang="nb-NO" b="1" dirty="0"/>
              <a:t>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EBEF77-18AC-48D2-4BAD-8606C124E9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Fullskalaøvelser med politi og brannvesen (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gang per år)</a:t>
            </a:r>
          </a:p>
          <a:p>
            <a:pPr marL="0" indent="0">
              <a:buNone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Jevnlig samarbeid med politiet om sikkerheten på huset, både i form av øvelser og befaringer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Mindre øvelser med grupper ansatte på:</a:t>
            </a:r>
          </a:p>
          <a:p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Evakuering og sikkerhetsrutiner</a:t>
            </a:r>
            <a:b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Rollekort, som er oppdatert i 2023</a:t>
            </a:r>
            <a:b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Alarmsystem på rom og håndholdte alarmer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Alarmer ved alle kontorsteder – med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SMS 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-varsling (utenom kontorsted Narvik)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Sikkerhetsmåned hvert år i september – med medvirkning på innhold fra de ansatte</a:t>
            </a:r>
          </a:p>
          <a:p>
            <a:pPr>
              <a:buFont typeface="Wingdings" panose="05000000000000000000" pitchFamily="2" charset="2"/>
              <a:buChar char="Ø"/>
            </a:pPr>
            <a:b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F4C742-DC74-6AAE-4AA5-9F1ADF56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A22CD3-BCD4-4D11-AFEE-32C56B651C7F}" type="datetime1">
              <a:rPr lang="nb-NO" smtClean="0"/>
              <a:t>28.11.2023</a:t>
            </a:fld>
            <a:endParaRPr lang="en-US" dirty="0"/>
          </a:p>
        </p:txBody>
      </p:sp>
      <p:pic>
        <p:nvPicPr>
          <p:cNvPr id="11" name="Plassholder for innhold 10" descr="Et bilde som inneholder tekst, kontorrekvisitter, papir, blekk&#10;&#10;Automatisk generert beskrivelse">
            <a:extLst>
              <a:ext uri="{FF2B5EF4-FFF2-40B4-BE49-F238E27FC236}">
                <a16:creationId xmlns:a16="http://schemas.microsoft.com/office/drawing/2014/main" id="{AD1FCD90-453E-A5A2-BDB3-50E86D386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52" y="2120900"/>
            <a:ext cx="3801547" cy="3748088"/>
          </a:xfrm>
        </p:spPr>
      </p:pic>
    </p:spTree>
    <p:extLst>
      <p:ext uri="{BB962C8B-B14F-4D97-AF65-F5344CB8AC3E}">
        <p14:creationId xmlns:p14="http://schemas.microsoft.com/office/powerpoint/2010/main" val="41649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2F4FFA-0644-9E42-284D-C51028BC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C4ABF7-4887-189A-9A98-BF6B347544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Systematisk opplæring av nyansatte rundt sikkerhet med øvelser</a:t>
            </a:r>
          </a:p>
          <a:p>
            <a:pPr marL="0" indent="0">
              <a:buNone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basert på fordypningsmodulen på Navet (her dekkes rolleforståelse av verneombud, leder, ansatte, tillitsvalgte, gjennomgang av alarmsystemer, nødutganger, evakuering, avviksmeldinger, rollekort,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de-eskalering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møte med aggressive brukere, terskelverdier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m.m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Tommas Nylund fra NAV Nordland på besøk til MBA og hatt opplæring i rolleforståelse og hovedavtalen i staten – grunnet nye tillitsvalgte ++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Gjennomgang av lokaler og workshop med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sikkerhetseksjonen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Obligatoriske felles opplæringsdager (gjerne med sikkerhet som tema), med felles lunsj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Vært på felles kurs for hele MBA om konflikthåndtering og belastninger i arbeidshverdagen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Oppfordrer til å følge aktuelle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 NAV Nordland (blant annet «medfølelsens pris»)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Gjennomgang av fordypningsmodul – håndtering av aggresjon, trusler og vold – med foreleser Ole-Greger Lillevik</a:t>
            </a:r>
            <a:b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7" name="Plassholder for innhold 6" descr="Et bilde som inneholder møbler, stol, design&#10;&#10;Automatisk generert beskrivelse">
            <a:extLst>
              <a:ext uri="{FF2B5EF4-FFF2-40B4-BE49-F238E27FC236}">
                <a16:creationId xmlns:a16="http://schemas.microsoft.com/office/drawing/2014/main" id="{A9B9FABE-B88A-7410-80A1-A92937267D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87" y="2120900"/>
            <a:ext cx="4299277" cy="3748088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0BC73C-D862-86C1-479B-59B4E3B0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A22CD3-BCD4-4D11-AFEE-32C56B651C7F}" type="datetime1">
              <a:rPr lang="nb-NO" smtClean="0"/>
              <a:t>28.11.2023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7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3CB1CF-50C5-8C20-A474-533C63B9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7CC593-7207-EA16-D212-F46FF12A39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 på rett bruk av stol/heve-senke bord, skjermhøyde, lys, gode pauser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Eksempel: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usterbare stoler -de ansatte fikk prøve ut stolene fra leverandør før bestilling.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 med bedriftshelsetjenesten – befaring og hatt foredrag om ergonomi/sittestilling/utstyr og muligheter for hjelp og kontakt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Rutiner for bruk av sikkerhetsbord, klaffer</a:t>
            </a:r>
          </a:p>
          <a:p>
            <a:pPr marL="0" indent="0">
              <a:buNone/>
            </a:pP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8C060A-4B4F-7963-FF5F-E0BF5B8A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A22CD3-BCD4-4D11-AFEE-32C56B651C7F}" type="datetime1">
              <a:rPr lang="nb-NO" smtClean="0"/>
              <a:t>28.11.2023</a:t>
            </a:fld>
            <a:endParaRPr lang="en-US" dirty="0"/>
          </a:p>
        </p:txBody>
      </p:sp>
      <p:pic>
        <p:nvPicPr>
          <p:cNvPr id="6" name="Plassholder for innhold 6" descr="Et bilde som inneholder tekst, tegnefilm, plakat, tegneserie&#10;&#10;Automatisk generert beskrivelse">
            <a:extLst>
              <a:ext uri="{FF2B5EF4-FFF2-40B4-BE49-F238E27FC236}">
                <a16:creationId xmlns:a16="http://schemas.microsoft.com/office/drawing/2014/main" id="{4708A2AB-ED13-2C06-ED6F-4A6C195CC6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67" y="2120900"/>
            <a:ext cx="3783116" cy="3748088"/>
          </a:xfrm>
        </p:spPr>
      </p:pic>
    </p:spTree>
    <p:extLst>
      <p:ext uri="{BB962C8B-B14F-4D97-AF65-F5344CB8AC3E}">
        <p14:creationId xmlns:p14="http://schemas.microsoft.com/office/powerpoint/2010/main" val="335193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1E344D-054A-85A8-2157-897109BB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nb-NO" dirty="0"/>
              <a:t>Avvik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4EFAB0-9D0B-6583-0C50-7E72F29D4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effectLst/>
              </a:rPr>
              <a:t>Snakk og diskusjon om nulltoleranser, felles toleransegrense og avvik i </a:t>
            </a:r>
            <a:r>
              <a:rPr lang="nb-NO" dirty="0" err="1">
                <a:effectLst/>
              </a:rPr>
              <a:t>sikkerhetsmnd</a:t>
            </a:r>
            <a:r>
              <a:rPr lang="nb-NO" dirty="0">
                <a:effectLst/>
              </a:rPr>
              <a:t>, øvelser og kontormøter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effectLst/>
              </a:rPr>
              <a:t>Fokus på avvik og økt antall avviksmeldinger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Avvik er fast tema på ledermøtene hver uke</a:t>
            </a:r>
          </a:p>
        </p:txBody>
      </p:sp>
      <p:pic>
        <p:nvPicPr>
          <p:cNvPr id="7" name="Plassholder for innhold 6" descr="Et bilde som inneholder clip art, sirkel, Grafikk, kreativitet&#10;&#10;Automatisk generert beskrivelse">
            <a:extLst>
              <a:ext uri="{FF2B5EF4-FFF2-40B4-BE49-F238E27FC236}">
                <a16:creationId xmlns:a16="http://schemas.microsoft.com/office/drawing/2014/main" id="{D460FBBD-07D3-2756-A23B-0472961993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255441"/>
            <a:ext cx="4638675" cy="3479006"/>
          </a:xfrm>
          <a:noFill/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72C6FC4-1AFA-3821-A322-F01CE117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0A22CD3-BCD4-4D11-AFEE-32C56B651C7F}" type="datetime1">
              <a:rPr lang="nb-NO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3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118301-F3C4-C64C-4D70-1150E0DD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Sikkerhetsutstyr </a:t>
            </a:r>
            <a:r>
              <a:rPr lang="nb-NO" b="1" dirty="0"/>
              <a:t>HM</a:t>
            </a:r>
            <a:r>
              <a:rPr lang="nb-NO" dirty="0"/>
              <a:t>S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FFD74D-6887-5C2F-87D1-F5B0D59427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Fysisk utstyr – massasjestol, tredemølle, balansebrett, yogautstyr i alle etasjer.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Treningstime og organisert </a:t>
            </a:r>
            <a:r>
              <a:rPr lang="nb-NO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padel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ansatte hver tirsdag.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Gjennomføring av 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sosiale sammenkomster, lønningstreff (med og uten alkohol), felles møteplasser, VU-fest</a:t>
            </a:r>
          </a:p>
        </p:txBody>
      </p:sp>
      <p:pic>
        <p:nvPicPr>
          <p:cNvPr id="7" name="Plassholder for innhold 6" descr="Et bilde som inneholder brannkonstabel, Vernehjelm, klær, Personlig verneutstyr&#10;&#10;Automatisk generert beskrivelse">
            <a:extLst>
              <a:ext uri="{FF2B5EF4-FFF2-40B4-BE49-F238E27FC236}">
                <a16:creationId xmlns:a16="http://schemas.microsoft.com/office/drawing/2014/main" id="{5406184E-378B-BC77-C2F2-9A97D50FF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36" y="2538845"/>
            <a:ext cx="5496707" cy="1780309"/>
          </a:xfrm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A6B6C6C-FF71-2450-1167-6984FEBF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A22CD3-BCD4-4D11-AFEE-32C56B651C7F}" type="datetime1">
              <a:rPr lang="nb-NO" smtClean="0"/>
              <a:t>28.11.2023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0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13B5F7-D8E5-F4FC-D6C0-CDFCDB70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nb-NO" dirty="0"/>
              <a:t>Tilsyn</a:t>
            </a:r>
          </a:p>
        </p:txBody>
      </p:sp>
      <p:pic>
        <p:nvPicPr>
          <p:cNvPr id="7" name="Plassholder for innhold 6" descr="Et bilde som inneholder leke, design&#10;&#10;Automatisk generert beskrivelse">
            <a:extLst>
              <a:ext uri="{FF2B5EF4-FFF2-40B4-BE49-F238E27FC236}">
                <a16:creationId xmlns:a16="http://schemas.microsoft.com/office/drawing/2014/main" id="{8CF14ED1-8609-B21A-0DA5-84E2D8D925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90" y="2120900"/>
            <a:ext cx="3776516" cy="3748193"/>
          </a:xfr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410C0-2662-CA57-DC25-396862C81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>
                <a:effectLst/>
              </a:rPr>
              <a:t>Etter tilsyn fra arbeidstilsynet har vi gjennomført arbeidsmiljøkartlegging (BHT) og fulgt opp funnene fra denne (kartlegging og risikovurdering av vold, trusler og uheldig psykisk belastning i arbeidet)</a:t>
            </a:r>
          </a:p>
          <a:p>
            <a:pPr>
              <a:lnSpc>
                <a:spcPct val="100000"/>
              </a:lnSpc>
            </a:pPr>
            <a:r>
              <a:rPr lang="nb-NO" dirty="0">
                <a:effectLst/>
              </a:rPr>
              <a:t>Samarbeid med NAV Sikkerhetsseksjon – befaring, endringer av publikumsmottak og samtalerom etter deres anbefalinger og felles fagdag om sikkerhet</a:t>
            </a:r>
            <a:br>
              <a:rPr lang="nb-NO" dirty="0">
                <a:effectLst/>
              </a:rPr>
            </a:br>
            <a:br>
              <a:rPr lang="nb-NO" dirty="0">
                <a:effectLst/>
              </a:rPr>
            </a:br>
            <a:br>
              <a:rPr lang="nb-NO" dirty="0">
                <a:effectLst/>
              </a:rPr>
            </a:b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3664B23-AEEC-C063-B580-3541A344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0A22CD3-BCD4-4D11-AFEE-32C56B651C7F}" type="datetime1">
              <a:rPr lang="nb-NO" smtClean="0"/>
              <a:pPr rtl="0">
                <a:spcAft>
                  <a:spcPts val="600"/>
                </a:spcAft>
              </a:pPr>
              <a:t>28.11.2023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1971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35_TF56160789" id="{5CED7DBD-5EBE-4679-8FF9-F1B1A861906C}" vid="{67043100-C02D-48B6-B8E3-F6637CD9A9A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{B04E3A71-3B7C-4AB3-92F0-43394D4112FC}tf56160789_win32</Template>
  <TotalTime>2961</TotalTime>
  <Words>558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Franklin Gothic Book</vt:lpstr>
      <vt:lpstr>Lato</vt:lpstr>
      <vt:lpstr>Wingdings</vt:lpstr>
      <vt:lpstr>1_RetrospectVTI</vt:lpstr>
      <vt:lpstr>Presentasjon for Brukerutvalget</vt:lpstr>
      <vt:lpstr>«Å jobbe trygt blir kanskje gammelt, men det blir også de som praktiserer det»"</vt:lpstr>
      <vt:lpstr>Systematisk arbeid</vt:lpstr>
      <vt:lpstr>Øvelser og sikkerhetsutstyr HMS</vt:lpstr>
      <vt:lpstr>Opplæring</vt:lpstr>
      <vt:lpstr>PowerPoint-presentasjon</vt:lpstr>
      <vt:lpstr>Avvik</vt:lpstr>
      <vt:lpstr>Sikkerhetsutstyr HMS </vt:lpstr>
      <vt:lpstr>Tilsyn</vt:lpstr>
      <vt:lpstr>Planer framover – hva jobber vi med: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AMU og HMS</dc:title>
  <dc:creator>Olsen, Rudi André</dc:creator>
  <cp:lastModifiedBy>Olsen, Rudi André</cp:lastModifiedBy>
  <cp:revision>5</cp:revision>
  <dcterms:created xsi:type="dcterms:W3CDTF">2023-09-08T12:34:38Z</dcterms:created>
  <dcterms:modified xsi:type="dcterms:W3CDTF">2023-11-28T12:51:25Z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96317e-03ca-4ddd-bc6f-adf29e7f1a41_Enabled">
    <vt:lpwstr>true</vt:lpwstr>
  </property>
  <property fmtid="{D5CDD505-2E9C-101B-9397-08002B2CF9AE}" pid="3" name="MSIP_Label_9396317e-03ca-4ddd-bc6f-adf29e7f1a41_SetDate">
    <vt:lpwstr>2023-09-08T13:42:55Z</vt:lpwstr>
  </property>
  <property fmtid="{D5CDD505-2E9C-101B-9397-08002B2CF9AE}" pid="4" name="MSIP_Label_9396317e-03ca-4ddd-bc6f-adf29e7f1a41_Method">
    <vt:lpwstr>Standard</vt:lpwstr>
  </property>
  <property fmtid="{D5CDD505-2E9C-101B-9397-08002B2CF9AE}" pid="5" name="MSIP_Label_9396317e-03ca-4ddd-bc6f-adf29e7f1a41_Name">
    <vt:lpwstr>9396317e-03ca-4ddd-bc6f-adf29e7f1a41</vt:lpwstr>
  </property>
  <property fmtid="{D5CDD505-2E9C-101B-9397-08002B2CF9AE}" pid="6" name="MSIP_Label_9396317e-03ca-4ddd-bc6f-adf29e7f1a41_SiteId">
    <vt:lpwstr>62366534-1ec3-4962-8869-9b5535279d0b</vt:lpwstr>
  </property>
  <property fmtid="{D5CDD505-2E9C-101B-9397-08002B2CF9AE}" pid="7" name="MSIP_Label_9396317e-03ca-4ddd-bc6f-adf29e7f1a41_ActionId">
    <vt:lpwstr>9da35b95-7b14-44e8-ab2b-80ebfbcbe247</vt:lpwstr>
  </property>
  <property fmtid="{D5CDD505-2E9C-101B-9397-08002B2CF9AE}" pid="8" name="MSIP_Label_9396317e-03ca-4ddd-bc6f-adf29e7f1a41_ContentBits">
    <vt:lpwstr>0</vt:lpwstr>
  </property>
</Properties>
</file>