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147199914" r:id="rId6"/>
    <p:sldId id="374" r:id="rId7"/>
    <p:sldId id="2147199612" r:id="rId8"/>
    <p:sldId id="2147474727" r:id="rId9"/>
    <p:sldId id="279" r:id="rId10"/>
    <p:sldId id="277" r:id="rId11"/>
    <p:sldId id="2147474710" r:id="rId12"/>
    <p:sldId id="214747245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A534AD-229D-4583-9990-331973FF1038}" name="Ildgruben, Silja" initials="IS" userId="S::silja.ildgruben@nav.no::ff8b4e63-ebdf-4728-9832-8f6fa352d3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EFF26-91C7-4943-9646-2BFD56A54A08}" v="2" dt="2023-11-24T07:53:08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7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40F11-4B28-4B64-AE02-5C866D105B3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67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4C049F-5191-4DF7-9C6E-EEC293C0785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3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2C2CD-AF5E-46C5-A084-A8527CD2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AD7D25-BB45-4636-816B-DEC66720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7CDC4E-8792-4375-BFAF-EE2C229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FDA2D0-05CC-4C5F-AE35-8B42E9E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92CC1-BC2E-4F2C-8B27-565375A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53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pa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3">
            <a:extLst>
              <a:ext uri="{FF2B5EF4-FFF2-40B4-BE49-F238E27FC236}">
                <a16:creationId xmlns:a16="http://schemas.microsoft.com/office/drawing/2014/main" id="{D1AA343F-F4D8-4CE9-9BD4-6B7C983B0C3C}"/>
              </a:ext>
            </a:extLst>
          </p:cNvPr>
          <p:cNvSpPr txBox="1">
            <a:spLocks/>
          </p:cNvSpPr>
          <p:nvPr userDrawn="1"/>
        </p:nvSpPr>
        <p:spPr>
          <a:xfrm>
            <a:off x="340095" y="512803"/>
            <a:ext cx="2578348" cy="68422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lIns="86400" tIns="86400" rIns="86400" bIns="864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29324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1219200" hangingPunct="0"/>
            <a:r>
              <a:rPr lang="nb-NO" sz="2800" b="1" kern="0">
                <a:latin typeface="Source Sans Pro" panose="020B0503030403020204" pitchFamily="34" charset="0"/>
                <a:ea typeface="Baskerville" panose="02020502070401020303" pitchFamily="18" charset="0"/>
              </a:rPr>
              <a:t>NAV 2030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6BF510DF-E8EC-4CDA-9EEE-740857932868}"/>
              </a:ext>
            </a:extLst>
          </p:cNvPr>
          <p:cNvSpPr txBox="1"/>
          <p:nvPr userDrawn="1"/>
        </p:nvSpPr>
        <p:spPr>
          <a:xfrm>
            <a:off x="340095" y="1061871"/>
            <a:ext cx="11410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Baskerville" panose="02020502070401020303" pitchFamily="18" charset="0"/>
              </a:rPr>
              <a:t>NAV bidrar til sosial og økonomisk trygghet, og fremmer overgang til arbeid og aktivitet</a:t>
            </a:r>
            <a:endParaRPr kumimoji="0" lang="nb-NO" sz="220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 panose="020B0503030403020204" pitchFamily="34" charset="0"/>
              <a:ea typeface="Baskerville" panose="02020502070401020303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A48F2DD9-0952-49D8-97D3-F245BEB495D5}"/>
              </a:ext>
            </a:extLst>
          </p:cNvPr>
          <p:cNvGrpSpPr/>
          <p:nvPr userDrawn="1"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5" name="Bilde 4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CD69ABBB-F078-41D6-890C-8A00E685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6" name="Bilde 5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207097EE-B36F-4955-BB44-15471985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C67F38B9-A6C6-4AB2-8A5A-CF9F5F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8" name="Bilde 7" descr="Et bilde som inneholder pil&#10;&#10;Automatisk generert beskrivelse">
              <a:extLst>
                <a:ext uri="{FF2B5EF4-FFF2-40B4-BE49-F238E27FC236}">
                  <a16:creationId xmlns:a16="http://schemas.microsoft.com/office/drawing/2014/main" id="{5F1D2A93-BF96-4118-AFE1-E397FD33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E85DE281-0D87-4AC1-8EF9-A87D69400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083F46B9-2FD8-454B-AF94-3304D596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11" name="Bilde 10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C23E16E5-1AA3-4BB2-8945-EBCCDF2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2" name="Bilde 11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86433AA8-CFA6-4259-9A5B-18AC4371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6A626887-746D-468E-A7B2-E7D1BD4E96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59" y="5636144"/>
            <a:ext cx="1798513" cy="881547"/>
          </a:xfrm>
          <a:prstGeom prst="rect">
            <a:avLst/>
          </a:prstGeom>
        </p:spPr>
      </p:pic>
      <p:pic>
        <p:nvPicPr>
          <p:cNvPr id="14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25F17EDC-90D9-436A-8977-2098EAD9EC3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5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98659D8A-A1B2-46F5-88D0-85BEA800840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227" y="1761554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3C86063-92DD-48D5-964F-81169F927E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359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B3038B83-30AA-46E0-8E53-23E8094E26E5}"/>
              </a:ext>
            </a:extLst>
          </p:cNvPr>
          <p:cNvSpPr/>
          <p:nvPr userDrawn="1"/>
        </p:nvSpPr>
        <p:spPr>
          <a:xfrm>
            <a:off x="364272" y="2063872"/>
            <a:ext cx="1736904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 mobiliserer arbeidskraft i et arbeidsliv i omstilling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43EAAA75-7EDF-4DF2-8EA8-BC8404E36B74}"/>
              </a:ext>
            </a:extLst>
          </p:cNvPr>
          <p:cNvSpPr/>
          <p:nvPr userDrawn="1"/>
        </p:nvSpPr>
        <p:spPr>
          <a:xfrm>
            <a:off x="4260953" y="2104696"/>
            <a:ext cx="1728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Alle får pengene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 har krav på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– enkelt og forutsigbart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60FCD5C7-B5FA-4C4C-8F54-2555BA7EF15C}"/>
              </a:ext>
            </a:extLst>
          </p:cNvPr>
          <p:cNvSpPr/>
          <p:nvPr userDrawn="1"/>
        </p:nvSpPr>
        <p:spPr>
          <a:xfrm>
            <a:off x="8198283" y="2104697"/>
            <a:ext cx="1764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lvl="0" algn="ctr">
              <a:defRPr/>
            </a:pPr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finner vi løsninger med dem som trenger det mest</a:t>
            </a:r>
            <a:endParaRPr kumimoji="0" lang="nb-NO" b="1" i="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20" name="Picture 4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27770FC-7FE3-4FDF-8FEB-152AA3508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3" b="61849"/>
          <a:stretch/>
        </p:blipFill>
        <p:spPr>
          <a:xfrm flipH="1">
            <a:off x="1755052" y="4149758"/>
            <a:ext cx="8681895" cy="1334356"/>
          </a:xfrm>
          <a:prstGeom prst="roundRect">
            <a:avLst/>
          </a:prstGeom>
        </p:spPr>
      </p:pic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9319C225-E64E-4CB5-8729-581FC88B2CB6}"/>
              </a:ext>
            </a:extLst>
          </p:cNvPr>
          <p:cNvSpPr/>
          <p:nvPr userDrawn="1"/>
        </p:nvSpPr>
        <p:spPr>
          <a:xfrm>
            <a:off x="5791861" y="4316608"/>
            <a:ext cx="4354332" cy="1074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løser vi samfunnsoppdraget</a:t>
            </a:r>
          </a:p>
        </p:txBody>
      </p:sp>
    </p:spTree>
    <p:extLst>
      <p:ext uri="{BB962C8B-B14F-4D97-AF65-F5344CB8AC3E}">
        <p14:creationId xmlns:p14="http://schemas.microsoft.com/office/powerpoint/2010/main" val="52714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killeark - Rosa/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E0CC6-99DE-5D47-2B03-7AB30B64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39" y="891590"/>
            <a:ext cx="10515600" cy="2852737"/>
          </a:xfrm>
        </p:spPr>
        <p:txBody>
          <a:bodyPr anchor="b"/>
          <a:lstStyle>
            <a:lvl1pPr algn="ctr">
              <a:defRPr sz="3600">
                <a:solidFill>
                  <a:srgbClr val="AD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5385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7" r:id="rId19"/>
    <p:sldLayoutId id="214748367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684746"/>
            <a:ext cx="9127450" cy="1396431"/>
          </a:xfrm>
        </p:spPr>
        <p:txBody>
          <a:bodyPr/>
          <a:lstStyle/>
          <a:p>
            <a:r>
              <a:rPr lang="nb-NO" dirty="0"/>
              <a:t>Brukerutvalget for NAV i Nordland</a:t>
            </a:r>
            <a:br>
              <a:rPr lang="nb-NO" dirty="0"/>
            </a:br>
            <a:r>
              <a:rPr lang="nb-NO" dirty="0"/>
              <a:t>- aktuelt og om tillitsreformen</a:t>
            </a:r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0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5E9D5AC9-DBF2-EF4E-855A-EB2E6A50D80D}"/>
              </a:ext>
            </a:extLst>
          </p:cNvPr>
          <p:cNvCxnSpPr>
            <a:cxnSpLocks/>
            <a:stCxn id="82" idx="2"/>
            <a:endCxn id="85" idx="0"/>
          </p:cNvCxnSpPr>
          <p:nvPr/>
        </p:nvCxnSpPr>
        <p:spPr>
          <a:xfrm flipH="1">
            <a:off x="3881873" y="2986338"/>
            <a:ext cx="1" cy="170067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vrundet rektangel 1">
            <a:extLst>
              <a:ext uri="{FF2B5EF4-FFF2-40B4-BE49-F238E27FC236}">
                <a16:creationId xmlns:a16="http://schemas.microsoft.com/office/drawing/2014/main" id="{C09160C4-12AF-EF4B-87EF-8F5631CB8789}"/>
              </a:ext>
            </a:extLst>
          </p:cNvPr>
          <p:cNvSpPr/>
          <p:nvPr/>
        </p:nvSpPr>
        <p:spPr>
          <a:xfrm>
            <a:off x="4103180" y="836712"/>
            <a:ext cx="4752528" cy="720080"/>
          </a:xfrm>
          <a:prstGeom prst="roundRect">
            <a:avLst>
              <a:gd name="adj" fmla="val 6611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Arbeids- og velferdsdirektoratet</a:t>
            </a: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D12D7898-BB1C-B74C-885F-5577DDDFAC23}"/>
              </a:ext>
            </a:extLst>
          </p:cNvPr>
          <p:cNvCxnSpPr>
            <a:cxnSpLocks/>
          </p:cNvCxnSpPr>
          <p:nvPr/>
        </p:nvCxnSpPr>
        <p:spPr>
          <a:xfrm flipV="1">
            <a:off x="4948573" y="1617770"/>
            <a:ext cx="0" cy="4187495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11B01345-E98C-464A-9993-04FDE462D581}"/>
              </a:ext>
            </a:extLst>
          </p:cNvPr>
          <p:cNvCxnSpPr>
            <a:cxnSpLocks/>
          </p:cNvCxnSpPr>
          <p:nvPr/>
        </p:nvCxnSpPr>
        <p:spPr>
          <a:xfrm flipH="1" flipV="1">
            <a:off x="8086641" y="1617770"/>
            <a:ext cx="1881" cy="3431212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id="{02947B20-EF2A-F743-B500-75B5D3FAAC60}"/>
              </a:ext>
            </a:extLst>
          </p:cNvPr>
          <p:cNvCxnSpPr>
            <a:cxnSpLocks/>
          </p:cNvCxnSpPr>
          <p:nvPr/>
        </p:nvCxnSpPr>
        <p:spPr>
          <a:xfrm flipV="1">
            <a:off x="7509205" y="1617770"/>
            <a:ext cx="0" cy="418680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0686F410-BE1D-5948-B90B-21EC5A1B276F}"/>
              </a:ext>
            </a:extLst>
          </p:cNvPr>
          <p:cNvSpPr txBox="1"/>
          <p:nvPr/>
        </p:nvSpPr>
        <p:spPr>
          <a:xfrm>
            <a:off x="5376251" y="1749802"/>
            <a:ext cx="213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Ytelseslinjen</a:t>
            </a:r>
          </a:p>
        </p:txBody>
      </p:sp>
      <p:sp>
        <p:nvSpPr>
          <p:cNvPr id="71" name="Avrundet rektangel 70">
            <a:extLst>
              <a:ext uri="{FF2B5EF4-FFF2-40B4-BE49-F238E27FC236}">
                <a16:creationId xmlns:a16="http://schemas.microsoft.com/office/drawing/2014/main" id="{46A9CD14-E077-BE4D-A8F7-5408476B8E99}"/>
              </a:ext>
            </a:extLst>
          </p:cNvPr>
          <p:cNvSpPr/>
          <p:nvPr/>
        </p:nvSpPr>
        <p:spPr>
          <a:xfrm>
            <a:off x="5570594" y="223075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Arbeid og ytelser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4" name="Avrundet rektangel 73">
            <a:extLst>
              <a:ext uri="{FF2B5EF4-FFF2-40B4-BE49-F238E27FC236}">
                <a16:creationId xmlns:a16="http://schemas.microsoft.com/office/drawing/2014/main" id="{94592955-87BC-F34B-9C19-2980C2DB25AD}"/>
              </a:ext>
            </a:extLst>
          </p:cNvPr>
          <p:cNvSpPr/>
          <p:nvPr/>
        </p:nvSpPr>
        <p:spPr>
          <a:xfrm>
            <a:off x="5565049" y="3170162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Familie- og pensjonsytelser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5" name="Avrundet rektangel 74">
            <a:extLst>
              <a:ext uri="{FF2B5EF4-FFF2-40B4-BE49-F238E27FC236}">
                <a16:creationId xmlns:a16="http://schemas.microsoft.com/office/drawing/2014/main" id="{6EC24E35-D470-3F4B-9120-12D5DD144CFB}"/>
              </a:ext>
            </a:extLst>
          </p:cNvPr>
          <p:cNvSpPr/>
          <p:nvPr/>
        </p:nvSpPr>
        <p:spPr>
          <a:xfrm>
            <a:off x="5570316" y="410957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Kontroll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6" name="Avrundet rektangel 75">
            <a:extLst>
              <a:ext uri="{FF2B5EF4-FFF2-40B4-BE49-F238E27FC236}">
                <a16:creationId xmlns:a16="http://schemas.microsoft.com/office/drawing/2014/main" id="{99587B09-A892-1C40-9EA3-6640FB1AEEE0}"/>
              </a:ext>
            </a:extLst>
          </p:cNvPr>
          <p:cNvSpPr/>
          <p:nvPr/>
        </p:nvSpPr>
        <p:spPr>
          <a:xfrm>
            <a:off x="5571460" y="504898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Klageinstans</a:t>
            </a:r>
            <a:endParaRPr lang="nb-NO" sz="1200" dirty="0">
              <a:solidFill>
                <a:schemeClr val="tx1"/>
              </a:solidFill>
            </a:endParaRP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2E0C4756-4FAD-394D-9976-B995DB412B98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260207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675C497C-76FA-2F48-9D35-42F7536A3400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3536189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D24DB20C-E505-6044-98BD-D9F7F9207C56}"/>
              </a:ext>
            </a:extLst>
          </p:cNvPr>
          <p:cNvCxnSpPr>
            <a:cxnSpLocks/>
          </p:cNvCxnSpPr>
          <p:nvPr/>
        </p:nvCxnSpPr>
        <p:spPr>
          <a:xfrm flipH="1" flipV="1">
            <a:off x="7364818" y="4470301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12CDF280-F203-9E47-868D-C670BD4C242C}"/>
              </a:ext>
            </a:extLst>
          </p:cNvPr>
          <p:cNvCxnSpPr>
            <a:cxnSpLocks/>
          </p:cNvCxnSpPr>
          <p:nvPr/>
        </p:nvCxnSpPr>
        <p:spPr>
          <a:xfrm flipH="1" flipV="1">
            <a:off x="7366944" y="5415010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tt linje 80">
            <a:extLst>
              <a:ext uri="{FF2B5EF4-FFF2-40B4-BE49-F238E27FC236}">
                <a16:creationId xmlns:a16="http://schemas.microsoft.com/office/drawing/2014/main" id="{038B4BCF-7B9C-6445-A439-994F9F9D089F}"/>
              </a:ext>
            </a:extLst>
          </p:cNvPr>
          <p:cNvCxnSpPr>
            <a:cxnSpLocks/>
          </p:cNvCxnSpPr>
          <p:nvPr/>
        </p:nvCxnSpPr>
        <p:spPr>
          <a:xfrm>
            <a:off x="6163528" y="2085515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vrundet rektangel 81">
            <a:extLst>
              <a:ext uri="{FF2B5EF4-FFF2-40B4-BE49-F238E27FC236}">
                <a16:creationId xmlns:a16="http://schemas.microsoft.com/office/drawing/2014/main" id="{6EF67821-43A1-0143-8035-2F01866CFC96}"/>
              </a:ext>
            </a:extLst>
          </p:cNvPr>
          <p:cNvSpPr/>
          <p:nvPr/>
        </p:nvSpPr>
        <p:spPr>
          <a:xfrm>
            <a:off x="3023061" y="223075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Fylke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med spesialenheter</a:t>
            </a:r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C8E169BF-8915-904B-8D10-5925A9D4DD63}"/>
              </a:ext>
            </a:extLst>
          </p:cNvPr>
          <p:cNvSpPr txBox="1"/>
          <p:nvPr/>
        </p:nvSpPr>
        <p:spPr>
          <a:xfrm>
            <a:off x="2796475" y="1750099"/>
            <a:ext cx="232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Arbeids- og tjenestelinjen</a:t>
            </a:r>
          </a:p>
        </p:txBody>
      </p: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61558CE-8C1A-A543-A407-A96B95D427F8}"/>
              </a:ext>
            </a:extLst>
          </p:cNvPr>
          <p:cNvCxnSpPr>
            <a:cxnSpLocks/>
          </p:cNvCxnSpPr>
          <p:nvPr/>
        </p:nvCxnSpPr>
        <p:spPr>
          <a:xfrm>
            <a:off x="3668016" y="2086734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vrundet rektangel 84">
            <a:extLst>
              <a:ext uri="{FF2B5EF4-FFF2-40B4-BE49-F238E27FC236}">
                <a16:creationId xmlns:a16="http://schemas.microsoft.com/office/drawing/2014/main" id="{BA7AEE64-1F1F-914B-89B8-954ADFE4EE15}"/>
              </a:ext>
            </a:extLst>
          </p:cNvPr>
          <p:cNvSpPr/>
          <p:nvPr/>
        </p:nvSpPr>
        <p:spPr>
          <a:xfrm>
            <a:off x="3023060" y="3156405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NAV-kontor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6" name="Avrundet rektangel 85">
            <a:extLst>
              <a:ext uri="{FF2B5EF4-FFF2-40B4-BE49-F238E27FC236}">
                <a16:creationId xmlns:a16="http://schemas.microsoft.com/office/drawing/2014/main" id="{0B8E0F12-0507-9B47-B6C2-DC982EEF255E}"/>
              </a:ext>
            </a:extLst>
          </p:cNvPr>
          <p:cNvSpPr/>
          <p:nvPr/>
        </p:nvSpPr>
        <p:spPr>
          <a:xfrm>
            <a:off x="3023060" y="4214279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Kontaktsenter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7" name="Avrundet rektangel 86">
            <a:extLst>
              <a:ext uri="{FF2B5EF4-FFF2-40B4-BE49-F238E27FC236}">
                <a16:creationId xmlns:a16="http://schemas.microsoft.com/office/drawing/2014/main" id="{C89835A7-5DB8-0048-B570-47481C57BCF5}"/>
              </a:ext>
            </a:extLst>
          </p:cNvPr>
          <p:cNvSpPr/>
          <p:nvPr/>
        </p:nvSpPr>
        <p:spPr>
          <a:xfrm>
            <a:off x="3023060" y="5048983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Hjelpemidler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8" name="Avrundet rektangel 87">
            <a:extLst>
              <a:ext uri="{FF2B5EF4-FFF2-40B4-BE49-F238E27FC236}">
                <a16:creationId xmlns:a16="http://schemas.microsoft.com/office/drawing/2014/main" id="{1849F0B2-3EBD-6A43-99B9-6F56837D7B49}"/>
              </a:ext>
            </a:extLst>
          </p:cNvPr>
          <p:cNvSpPr/>
          <p:nvPr/>
        </p:nvSpPr>
        <p:spPr>
          <a:xfrm>
            <a:off x="1737823" y="3297989"/>
            <a:ext cx="1181293" cy="472417"/>
          </a:xfrm>
          <a:prstGeom prst="roundRect">
            <a:avLst>
              <a:gd name="adj" fmla="val 5490"/>
            </a:avLst>
          </a:prstGeom>
          <a:solidFill>
            <a:srgbClr val="C6C2BF"/>
          </a:solidFill>
          <a:ln>
            <a:noFill/>
          </a:ln>
          <a:effectLst>
            <a:outerShdw blurRad="50800" dist="38100" sx="99000" sy="990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200" dirty="0">
                <a:solidFill>
                  <a:schemeClr val="tx1"/>
                </a:solidFill>
              </a:rPr>
              <a:t>Partnerskap </a:t>
            </a:r>
          </a:p>
          <a:p>
            <a:pPr algn="ctr"/>
            <a:r>
              <a:rPr lang="nb-NO" sz="1200" dirty="0">
                <a:solidFill>
                  <a:schemeClr val="tx1"/>
                </a:solidFill>
              </a:rPr>
              <a:t>med kommuner</a:t>
            </a:r>
            <a:endParaRPr lang="nb-NO" sz="1050" dirty="0">
              <a:solidFill>
                <a:schemeClr val="tx1"/>
              </a:solidFill>
            </a:endParaRPr>
          </a:p>
        </p:txBody>
      </p:sp>
      <p:cxnSp>
        <p:nvCxnSpPr>
          <p:cNvPr id="89" name="Rett linje 88">
            <a:extLst>
              <a:ext uri="{FF2B5EF4-FFF2-40B4-BE49-F238E27FC236}">
                <a16:creationId xmlns:a16="http://schemas.microsoft.com/office/drawing/2014/main" id="{F99A6563-0606-BA4F-B4E3-9312A4ED193A}"/>
              </a:ext>
            </a:extLst>
          </p:cNvPr>
          <p:cNvCxnSpPr>
            <a:cxnSpLocks/>
          </p:cNvCxnSpPr>
          <p:nvPr/>
        </p:nvCxnSpPr>
        <p:spPr>
          <a:xfrm flipH="1" flipV="1">
            <a:off x="4796308" y="2596778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F5246B87-D9EB-4940-A892-3F42343445C3}"/>
              </a:ext>
            </a:extLst>
          </p:cNvPr>
          <p:cNvCxnSpPr>
            <a:cxnSpLocks/>
          </p:cNvCxnSpPr>
          <p:nvPr/>
        </p:nvCxnSpPr>
        <p:spPr>
          <a:xfrm flipH="1" flipV="1">
            <a:off x="4800559" y="458030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>
            <a:extLst>
              <a:ext uri="{FF2B5EF4-FFF2-40B4-BE49-F238E27FC236}">
                <a16:creationId xmlns:a16="http://schemas.microsoft.com/office/drawing/2014/main" id="{98527BA3-B746-AE49-B640-AAF74AC5A666}"/>
              </a:ext>
            </a:extLst>
          </p:cNvPr>
          <p:cNvCxnSpPr>
            <a:cxnSpLocks/>
          </p:cNvCxnSpPr>
          <p:nvPr/>
        </p:nvCxnSpPr>
        <p:spPr>
          <a:xfrm flipH="1" flipV="1">
            <a:off x="4789251" y="5415010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B754CAB5-575D-4648-BDC4-6AC832642965}"/>
              </a:ext>
            </a:extLst>
          </p:cNvPr>
          <p:cNvSpPr txBox="1"/>
          <p:nvPr/>
        </p:nvSpPr>
        <p:spPr>
          <a:xfrm>
            <a:off x="8063620" y="1749802"/>
            <a:ext cx="2136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Økonomilinjen</a:t>
            </a:r>
          </a:p>
        </p:txBody>
      </p:sp>
      <p:sp>
        <p:nvSpPr>
          <p:cNvPr id="94" name="Avrundet rektangel 93">
            <a:extLst>
              <a:ext uri="{FF2B5EF4-FFF2-40B4-BE49-F238E27FC236}">
                <a16:creationId xmlns:a16="http://schemas.microsoft.com/office/drawing/2014/main" id="{8595FA46-C55E-434F-94A9-DCB6D93DBED7}"/>
              </a:ext>
            </a:extLst>
          </p:cNvPr>
          <p:cNvSpPr/>
          <p:nvPr/>
        </p:nvSpPr>
        <p:spPr>
          <a:xfrm>
            <a:off x="8298951" y="2230750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 pensjon</a:t>
            </a:r>
          </a:p>
        </p:txBody>
      </p:sp>
      <p:sp>
        <p:nvSpPr>
          <p:cNvPr id="95" name="Avrundet rektangel 94">
            <a:extLst>
              <a:ext uri="{FF2B5EF4-FFF2-40B4-BE49-F238E27FC236}">
                <a16:creationId xmlns:a16="http://schemas.microsoft.com/office/drawing/2014/main" id="{227F4014-188E-1F40-A89C-C3876F5036C8}"/>
              </a:ext>
            </a:extLst>
          </p:cNvPr>
          <p:cNvSpPr/>
          <p:nvPr/>
        </p:nvSpPr>
        <p:spPr>
          <a:xfrm>
            <a:off x="8293406" y="3170161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 stønad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96" name="Avrundet rektangel 95">
            <a:extLst>
              <a:ext uri="{FF2B5EF4-FFF2-40B4-BE49-F238E27FC236}">
                <a16:creationId xmlns:a16="http://schemas.microsoft.com/office/drawing/2014/main" id="{CE5AF00A-A1B1-2744-BD51-D6192E96799E}"/>
              </a:ext>
            </a:extLst>
          </p:cNvPr>
          <p:cNvSpPr/>
          <p:nvPr/>
        </p:nvSpPr>
        <p:spPr>
          <a:xfrm>
            <a:off x="8298673" y="4109572"/>
            <a:ext cx="1717624" cy="755587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NAV Økonomiteneste</a:t>
            </a:r>
            <a:endParaRPr lang="nb-NO" sz="1200" dirty="0">
              <a:solidFill>
                <a:schemeClr val="tx1"/>
              </a:solidFill>
            </a:endParaRPr>
          </a:p>
        </p:txBody>
      </p:sp>
      <p:cxnSp>
        <p:nvCxnSpPr>
          <p:cNvPr id="97" name="Rett linje 96">
            <a:extLst>
              <a:ext uri="{FF2B5EF4-FFF2-40B4-BE49-F238E27FC236}">
                <a16:creationId xmlns:a16="http://schemas.microsoft.com/office/drawing/2014/main" id="{47A5C847-0344-0741-93DE-7FD022EF571C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2592781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tt linje 97">
            <a:extLst>
              <a:ext uri="{FF2B5EF4-FFF2-40B4-BE49-F238E27FC236}">
                <a16:creationId xmlns:a16="http://schemas.microsoft.com/office/drawing/2014/main" id="{C4DA5A7F-0ACA-7145-A8A3-E75C2B8FD5F9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3526894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>
            <a:extLst>
              <a:ext uri="{FF2B5EF4-FFF2-40B4-BE49-F238E27FC236}">
                <a16:creationId xmlns:a16="http://schemas.microsoft.com/office/drawing/2014/main" id="{DDD3FC7A-6C04-5F46-B6DC-8EC0433D7C58}"/>
              </a:ext>
            </a:extLst>
          </p:cNvPr>
          <p:cNvCxnSpPr>
            <a:cxnSpLocks/>
          </p:cNvCxnSpPr>
          <p:nvPr/>
        </p:nvCxnSpPr>
        <p:spPr>
          <a:xfrm flipH="1" flipV="1">
            <a:off x="8088521" y="4461006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tt linje 99">
            <a:extLst>
              <a:ext uri="{FF2B5EF4-FFF2-40B4-BE49-F238E27FC236}">
                <a16:creationId xmlns:a16="http://schemas.microsoft.com/office/drawing/2014/main" id="{27F664C5-5E26-9649-A308-3C96750D741E}"/>
              </a:ext>
            </a:extLst>
          </p:cNvPr>
          <p:cNvCxnSpPr>
            <a:cxnSpLocks/>
          </p:cNvCxnSpPr>
          <p:nvPr/>
        </p:nvCxnSpPr>
        <p:spPr>
          <a:xfrm>
            <a:off x="8927020" y="2083967"/>
            <a:ext cx="438598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5CBDFD6D-0C31-4A76-972A-8743301E3E54}"/>
              </a:ext>
            </a:extLst>
          </p:cNvPr>
          <p:cNvCxnSpPr>
            <a:cxnSpLocks/>
            <a:stCxn id="85" idx="1"/>
            <a:endCxn id="88" idx="3"/>
          </p:cNvCxnSpPr>
          <p:nvPr/>
        </p:nvCxnSpPr>
        <p:spPr>
          <a:xfrm flipH="1" flipV="1">
            <a:off x="2919116" y="3534198"/>
            <a:ext cx="103945" cy="1"/>
          </a:xfrm>
          <a:prstGeom prst="line">
            <a:avLst/>
          </a:prstGeom>
          <a:ln w="12700">
            <a:solidFill>
              <a:srgbClr val="337C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C6E1F5DA-B5DD-4A0C-9542-42D3E4D3F79A}"/>
              </a:ext>
            </a:extLst>
          </p:cNvPr>
          <p:cNvCxnSpPr>
            <a:cxnSpLocks/>
          </p:cNvCxnSpPr>
          <p:nvPr/>
        </p:nvCxnSpPr>
        <p:spPr>
          <a:xfrm flipH="1" flipV="1">
            <a:off x="4948708" y="2749178"/>
            <a:ext cx="144016" cy="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87079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 og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Rådgivende overleger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Times New Roman"/>
              </a:rPr>
              <a:t>Kontorsjef </a:t>
            </a:r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Arne Imøy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49909" y="5075988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23554" y="5076817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616366" y="5004401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6323790" y="2420888"/>
            <a:ext cx="4937656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200" b="1" u="sng" dirty="0">
                <a:solidFill>
                  <a:srgbClr val="C00000"/>
                </a:solidFill>
              </a:rPr>
              <a:t>NAV i Nordland: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Partnerskap med                41 kommuner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24 NAV-kontor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20 NAV-ledere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7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88556C1-6649-2BE7-D82F-712DC0C3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056" y="1243473"/>
            <a:ext cx="3055257" cy="30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6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B62AC4-FD9C-3699-3389-83D9784F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Funn vedr: Tillit i relasjon til bruker 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1BAEC1D8-7297-1F6E-349A-4CF285D83E7E}"/>
              </a:ext>
            </a:extLst>
          </p:cNvPr>
          <p:cNvSpPr/>
          <p:nvPr/>
        </p:nvSpPr>
        <p:spPr>
          <a:xfrm>
            <a:off x="838200" y="1825624"/>
            <a:ext cx="2403021" cy="4351338"/>
          </a:xfrm>
          <a:prstGeom prst="round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Source Sans Pro"/>
                <a:cs typeface="Times New Roman (CS-brødtekst)"/>
              </a:rPr>
              <a:t>Kommunikasjon og relasjoner</a:t>
            </a:r>
            <a:endParaRPr lang="nb-NO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/>
              <a:ea typeface="Source Sans Pro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Løsninger sammen og holde det vi lover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Forutsigbarhet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Menneskemøter 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Langvarige relasjoner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Source Sans Pro"/>
                <a:cs typeface="Times New Roman (CS-brødtekst)"/>
              </a:rPr>
              <a:t>Tilgjengelighet</a:t>
            </a:r>
            <a:endParaRPr lang="nb-NO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/>
              <a:ea typeface="Source Sans Pro"/>
              <a:cs typeface="Times New Roman (CS-brødtekst)"/>
            </a:endParaRP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CFCA3A46-6ECD-48B6-A6C3-162D9EA99F62}"/>
              </a:ext>
            </a:extLst>
          </p:cNvPr>
          <p:cNvSpPr/>
          <p:nvPr/>
        </p:nvSpPr>
        <p:spPr>
          <a:xfrm>
            <a:off x="3546930" y="1825624"/>
            <a:ext cx="2403021" cy="4351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Source Sans Pro"/>
                <a:cs typeface="Times New Roman (CS-brødtekst)"/>
              </a:rPr>
              <a:t>Tjenesteyting og organisering</a:t>
            </a:r>
            <a:endParaRPr lang="nb-NO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/>
              <a:ea typeface="Source Sans Pro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Brukersentrert/tjenester organisert rundt bruker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Riktig hjelp til riktig tid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Standard saker vs. kompliserte saker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 (CS-brødtekst)"/>
              </a:rPr>
              <a:t>Samhandling/samarbeid internt og eksternt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2245F66F-5739-87A0-E14B-5AC6A06141C9}"/>
              </a:ext>
            </a:extLst>
          </p:cNvPr>
          <p:cNvSpPr/>
          <p:nvPr/>
        </p:nvSpPr>
        <p:spPr>
          <a:xfrm>
            <a:off x="6255660" y="1825624"/>
            <a:ext cx="2403021" cy="4351338"/>
          </a:xfrm>
          <a:prstGeom prst="roundRect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Source Sans Pro"/>
                <a:cs typeface="Times New Roman (CS-brødtekst)"/>
              </a:rPr>
              <a:t>Kompetanse</a:t>
            </a:r>
            <a:endParaRPr lang="nb-NO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/>
              <a:ea typeface="Source Sans Pro"/>
              <a:cs typeface="Times New Roman (CS-brødtekst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 (CS-brødtekst)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Helhetsperspektivet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Rett kompetanse på rett tid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Trygghet i egen rolle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9C92AE16-91EF-BAB5-3463-EE2F2BC9EF5F}"/>
              </a:ext>
            </a:extLst>
          </p:cNvPr>
          <p:cNvSpPr/>
          <p:nvPr/>
        </p:nvSpPr>
        <p:spPr>
          <a:xfrm>
            <a:off x="8964389" y="1825624"/>
            <a:ext cx="2403021" cy="4351338"/>
          </a:xfrm>
          <a:prstGeom prst="round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/>
                <a:ea typeface="Source Sans Pro"/>
              </a:rPr>
              <a:t>Regelverk og handlingsrom</a:t>
            </a:r>
            <a:endParaRPr lang="nb-NO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Personvern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Bruk av skjønn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Økonomi og tiltak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Feil forvaltning av regelverk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Handlingsrom og faglig trygghet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Enklere regelverk</a:t>
            </a:r>
            <a:endParaRPr lang="nb-NO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Grafikk 7" descr="Diplomrull med heldekkende fyll">
            <a:extLst>
              <a:ext uri="{FF2B5EF4-FFF2-40B4-BE49-F238E27FC236}">
                <a16:creationId xmlns:a16="http://schemas.microsoft.com/office/drawing/2014/main" id="{14A21309-6215-C1E6-3710-C723D546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095" y="2093729"/>
            <a:ext cx="638150" cy="638150"/>
          </a:xfrm>
          <a:prstGeom prst="rect">
            <a:avLst/>
          </a:prstGeom>
        </p:spPr>
      </p:pic>
      <p:pic>
        <p:nvPicPr>
          <p:cNvPr id="9" name="Grafikk 8" descr="Chat med heldekkende fyll">
            <a:extLst>
              <a:ext uri="{FF2B5EF4-FFF2-40B4-BE49-F238E27FC236}">
                <a16:creationId xmlns:a16="http://schemas.microsoft.com/office/drawing/2014/main" id="{EB5850E8-09D7-CC4E-DCED-BF8492F7C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4736" y="2194444"/>
            <a:ext cx="532943" cy="532943"/>
          </a:xfrm>
          <a:prstGeom prst="rect">
            <a:avLst/>
          </a:prstGeom>
        </p:spPr>
      </p:pic>
      <p:pic>
        <p:nvPicPr>
          <p:cNvPr id="10" name="Grafikk 9" descr="Klubbe med heldekkende fyll">
            <a:extLst>
              <a:ext uri="{FF2B5EF4-FFF2-40B4-BE49-F238E27FC236}">
                <a16:creationId xmlns:a16="http://schemas.microsoft.com/office/drawing/2014/main" id="{6788A1D2-95D1-8048-1C9A-52C34BEEA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5515" y="2215638"/>
            <a:ext cx="511749" cy="511749"/>
          </a:xfrm>
          <a:prstGeom prst="rect">
            <a:avLst/>
          </a:prstGeom>
        </p:spPr>
      </p:pic>
      <p:pic>
        <p:nvPicPr>
          <p:cNvPr id="11" name="Grafikk 10" descr="Hierarki med heldekkende fyll">
            <a:extLst>
              <a:ext uri="{FF2B5EF4-FFF2-40B4-BE49-F238E27FC236}">
                <a16:creationId xmlns:a16="http://schemas.microsoft.com/office/drawing/2014/main" id="{B4668AA5-C272-394B-5E78-84BE98C5E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1950" y="2226474"/>
            <a:ext cx="505405" cy="5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3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6DB439F3-2441-1734-1A47-7168F00EA45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E6E6"/>
          </a:solidFill>
          <a:ln>
            <a:solidFill>
              <a:srgbClr val="FF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CFAC06-1350-AD5E-35D2-C14A5B5B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>
                <a:solidFill>
                  <a:schemeClr val="tx2"/>
                </a:solidFill>
              </a:rPr>
              <a:t>Tillit i relasjon til bruker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83036D-58F3-8322-426D-15751FCC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01295" cy="4351338"/>
          </a:xfrm>
        </p:spPr>
        <p:txBody>
          <a:bodyPr/>
          <a:lstStyle/>
          <a:p>
            <a:pPr marL="0" indent="0">
              <a:buNone/>
            </a:pPr>
            <a:r>
              <a:rPr lang="nb-NO" sz="1200" b="1">
                <a:solidFill>
                  <a:schemeClr val="tx2"/>
                </a:solidFill>
                <a:latin typeface="+mn-lt"/>
              </a:rPr>
              <a:t>Kommunikasjon og relasjoner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Ulike forventinger/mål mellom bruker og NAV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Manglende forutsigbarhet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Tilgjengelighet i form av lange køer, vanskelig å få kontakt eller tilbakemeldinger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Manglende klarspråk og dårlig kommunikasjon</a:t>
            </a:r>
          </a:p>
          <a:p>
            <a:pPr marL="0" indent="0">
              <a:buNone/>
            </a:pPr>
            <a:r>
              <a:rPr lang="nb-NO" sz="1200" b="1">
                <a:solidFill>
                  <a:schemeClr val="tx2"/>
                </a:solidFill>
                <a:latin typeface="+mn-lt"/>
              </a:rPr>
              <a:t>Tjenestestyring og organisering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Bruker blir sendt rundt i systemet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Kompliserte og sammensatte saker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Samhandling internt</a:t>
            </a:r>
          </a:p>
          <a:p>
            <a:pPr marL="0" indent="0">
              <a:buNone/>
            </a:pPr>
            <a:r>
              <a:rPr lang="nb-NO" sz="1200" b="1">
                <a:solidFill>
                  <a:schemeClr val="tx2"/>
                </a:solidFill>
                <a:latin typeface="+mn-lt"/>
              </a:rPr>
              <a:t>Regelverk og handlingsrom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Ulik praktisering av regelverket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Balansen mellom bruk av skjønn og likebehandling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Knappe ressurser</a:t>
            </a:r>
          </a:p>
          <a:p>
            <a:pPr>
              <a:buFontTx/>
              <a:buChar char="-"/>
            </a:pPr>
            <a:r>
              <a:rPr lang="nb-NO" sz="1200">
                <a:solidFill>
                  <a:schemeClr val="tx2"/>
                </a:solidFill>
                <a:latin typeface="+mn-lt"/>
              </a:rPr>
              <a:t>Dokumentasjonskrav</a:t>
            </a:r>
          </a:p>
          <a:p>
            <a:pPr>
              <a:buFontTx/>
              <a:buChar char="-"/>
            </a:pPr>
            <a:endParaRPr lang="nb-NO" sz="120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-"/>
            </a:pPr>
            <a:endParaRPr lang="nb-NO" sz="120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nb-NO" sz="12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C8DA198-1DBC-D24D-BB69-70C417BEC8EE}"/>
              </a:ext>
            </a:extLst>
          </p:cNvPr>
          <p:cNvSpPr txBox="1"/>
          <p:nvPr/>
        </p:nvSpPr>
        <p:spPr>
          <a:xfrm>
            <a:off x="6741240" y="1690688"/>
            <a:ext cx="5031660" cy="4772717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Kommunikasjon og relasjoner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tydelige forventinger og bedre kommunikasjon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Møte brukerne der de er, ved å blant annet å benytte flere kanaler og hjelpe brukeren med å komme riktig sted første gang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Klarspråk og åpenhet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Tjenestestyring og organisering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Riktig hjelp til riktig tid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brukerens helhetlige behov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Økt nærhet mellom vedtak og bruker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 myndighet lokalt, avgjørelser nærmere bruker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Kompetanse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Økt kompetanse om og kjennskap til NAV som helhet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Økt relasjonskompetansen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Regelverk og handlingsrom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Forutsigbart og tydeligere regelverk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Enklere ytelsesforvaltning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Klarhet i rutiner</a:t>
            </a:r>
          </a:p>
        </p:txBody>
      </p:sp>
      <p:pic>
        <p:nvPicPr>
          <p:cNvPr id="29" name="Grafikk 28" descr="Lyspære og tannhjul med heldekkende fyll">
            <a:extLst>
              <a:ext uri="{FF2B5EF4-FFF2-40B4-BE49-F238E27FC236}">
                <a16:creationId xmlns:a16="http://schemas.microsoft.com/office/drawing/2014/main" id="{9CB92E4F-CB83-003C-0279-DDF2633A3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9589" y="710877"/>
            <a:ext cx="508820" cy="508820"/>
          </a:xfrm>
          <a:prstGeom prst="rect">
            <a:avLst/>
          </a:prstGeom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C17640C9-5CBE-0E21-E4D6-D18B4AAD0FDD}"/>
              </a:ext>
            </a:extLst>
          </p:cNvPr>
          <p:cNvSpPr txBox="1"/>
          <p:nvPr/>
        </p:nvSpPr>
        <p:spPr>
          <a:xfrm>
            <a:off x="6095999" y="1337995"/>
            <a:ext cx="609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Innspill til tiltak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896625D-13AB-C9DC-9AAF-38F354D06F36}"/>
              </a:ext>
            </a:extLst>
          </p:cNvPr>
          <p:cNvSpPr txBox="1"/>
          <p:nvPr/>
        </p:nvSpPr>
        <p:spPr>
          <a:xfrm>
            <a:off x="-3" y="1337995"/>
            <a:ext cx="609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Smertepunkter</a:t>
            </a:r>
          </a:p>
        </p:txBody>
      </p:sp>
    </p:spTree>
    <p:extLst>
      <p:ext uri="{BB962C8B-B14F-4D97-AF65-F5344CB8AC3E}">
        <p14:creationId xmlns:p14="http://schemas.microsoft.com/office/powerpoint/2010/main" val="67353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>
            <a:extLst>
              <a:ext uri="{FF2B5EF4-FFF2-40B4-BE49-F238E27FC236}">
                <a16:creationId xmlns:a16="http://schemas.microsoft.com/office/drawing/2014/main" id="{B0B9414C-AA07-3FD7-6119-006A55AFA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71238" y="0"/>
            <a:ext cx="4920762" cy="6858000"/>
          </a:xfrm>
          <a:prstGeom prst="rect">
            <a:avLst/>
          </a:prstGeom>
          <a:solidFill>
            <a:srgbClr val="FCE8E6">
              <a:alpha val="83121"/>
            </a:srgbClr>
          </a:solidFill>
          <a:ln>
            <a:solidFill>
              <a:srgbClr val="F7C9C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A5B117-D79E-E4F0-E363-DBDEF25D35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77126" y="1293432"/>
            <a:ext cx="4419600" cy="50006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1800" b="1">
                <a:latin typeface="+mn-lt"/>
              </a:rPr>
              <a:t>Eier av tiltaket</a:t>
            </a:r>
          </a:p>
          <a:p>
            <a:pPr>
              <a:lnSpc>
                <a:spcPct val="100000"/>
              </a:lnSpc>
            </a:pPr>
            <a:r>
              <a:rPr lang="nb-NO" sz="1400">
                <a:latin typeface="+mn-lt"/>
              </a:rPr>
              <a:t>Arbeids- og tjenesteavdelingen.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b="1">
                <a:latin typeface="+mn-lt"/>
              </a:rPr>
              <a:t>Plan for gjennomføring</a:t>
            </a:r>
          </a:p>
          <a:p>
            <a:pPr>
              <a:lnSpc>
                <a:spcPct val="100000"/>
              </a:lnSpc>
            </a:pPr>
            <a:r>
              <a:rPr lang="nb-NO" sz="1400"/>
              <a:t>Tiltaket eies av arbeids- og tjenesteavdelingen. Ved en eventuell endring i organiseringen av direktoratet, bør det gjøres en vurdering av hvor det er hensiktsmessig å plassere ansvaret for brukermedvirkning og brukerutvalg. </a:t>
            </a:r>
          </a:p>
          <a:p>
            <a:pPr>
              <a:lnSpc>
                <a:spcPct val="100000"/>
              </a:lnSpc>
            </a:pPr>
            <a:r>
              <a:rPr lang="nb-NO" sz="1400">
                <a:latin typeface="+mn-lt"/>
              </a:rPr>
              <a:t>Den partssammensatte arbeidsgruppen anbefaler at tiltaket spilles inn til budsjettprosessen tilsvarende 3 årsverk samt honorar og kostnadsdekning til brukerrepresentanter, til sammen 5,5 mill. kroner per år.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5BC2D19-C3CC-9D32-3C7B-B151BE37F4EA}"/>
              </a:ext>
            </a:extLst>
          </p:cNvPr>
          <p:cNvSpPr txBox="1"/>
          <p:nvPr/>
        </p:nvSpPr>
        <p:spPr>
          <a:xfrm>
            <a:off x="413156" y="312364"/>
            <a:ext cx="607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Tiltak: Involvere lokale brukerutvalg i tjenesteutvikling som direkte treffer brukerne 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70CF729-38E3-3020-D27A-5EB23A82FBD6}"/>
              </a:ext>
            </a:extLst>
          </p:cNvPr>
          <p:cNvSpPr txBox="1">
            <a:spLocks/>
          </p:cNvSpPr>
          <p:nvPr/>
        </p:nvSpPr>
        <p:spPr>
          <a:xfrm>
            <a:off x="411406" y="2003044"/>
            <a:ext cx="6467475" cy="3581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Tiltaket består av å styrke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NAVs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kompetanse og kapasitet til å arbeide systematisk med brukermedvirkning i tjenesteutviklingen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Utarbeide og gjennomføre et kompetansehevingstiltak for alle brukerutvalgene i NAV. Ledere, NAV-ansatte og brukerrepresentanter i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NAVs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brukerutvalgene lærer sammen om tjenesteutvikling, brukermedvirkning og metoder for samskapning. 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Utarbeide og gjennomføre et kompetansehevingstiltak på brukermedvirkning og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samskaping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på tjenestenivå for ledere og medarbeidere i NAV som jobber med tjenesteutvikling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Formålet er å gi økt kompetanse og kapasitet på dette området i NAV som vil være en forutsetning for å lykkes med målet om å involvere brukerutvalg i lokal tjenesteutvikling.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7A7175-5404-7B3F-5CCF-6858BDCC4F76}"/>
              </a:ext>
            </a:extLst>
          </p:cNvPr>
          <p:cNvSpPr/>
          <p:nvPr/>
        </p:nvSpPr>
        <p:spPr>
          <a:xfrm>
            <a:off x="9095653" y="196942"/>
            <a:ext cx="1372167" cy="1349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k 3" descr="Ambisjon med heldekkende fyll">
            <a:extLst>
              <a:ext uri="{FF2B5EF4-FFF2-40B4-BE49-F238E27FC236}">
                <a16:creationId xmlns:a16="http://schemas.microsoft.com/office/drawing/2014/main" id="{245D2BA1-13A5-4931-F00E-5187A6D6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7826" y="487745"/>
            <a:ext cx="767586" cy="7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6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830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E65A06535134BB6543CA873CF9A2F" ma:contentTypeVersion="4" ma:contentTypeDescription="Create a new document." ma:contentTypeScope="" ma:versionID="757e1809b7ebecc77c4a0fab95ebad24">
  <xsd:schema xmlns:xsd="http://www.w3.org/2001/XMLSchema" xmlns:xs="http://www.w3.org/2001/XMLSchema" xmlns:p="http://schemas.microsoft.com/office/2006/metadata/properties" xmlns:ns2="592fd046-3995-49ad-acf6-c4b61f6de1b7" xmlns:ns3="7ce2af75-0ddc-4d3c-bec5-fd2e6f7242b2" targetNamespace="http://schemas.microsoft.com/office/2006/metadata/properties" ma:root="true" ma:fieldsID="4462275920ebeef43f426981f4cd14de" ns2:_="" ns3:_="">
    <xsd:import namespace="592fd046-3995-49ad-acf6-c4b61f6de1b7"/>
    <xsd:import namespace="7ce2af75-0ddc-4d3c-bec5-fd2e6f724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fd046-3995-49ad-acf6-c4b61f6de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2af75-0ddc-4d3c-bec5-fd2e6f724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B9AFB-8F40-4990-AB29-3CA3D61BE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fd046-3995-49ad-acf6-c4b61f6de1b7"/>
    <ds:schemaRef ds:uri="7ce2af75-0ddc-4d3c-bec5-fd2e6f724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1079</TotalTime>
  <Words>602</Words>
  <Application>Microsoft Office PowerPoint</Application>
  <PresentationFormat>Widescreen</PresentationFormat>
  <Paragraphs>185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Arial</vt:lpstr>
      <vt:lpstr>Calibri</vt:lpstr>
      <vt:lpstr>Segoe UI</vt:lpstr>
      <vt:lpstr>Source Sans Pro</vt:lpstr>
      <vt:lpstr>Source Sans Pro SemiBold</vt:lpstr>
      <vt:lpstr>Times New Roman</vt:lpstr>
      <vt:lpstr>Verdana</vt:lpstr>
      <vt:lpstr>Wingdings</vt:lpstr>
      <vt:lpstr>Office-tema</vt:lpstr>
      <vt:lpstr>Brukerutvalget for NAV i Nordland - aktuelt og om tillitsreformen</vt:lpstr>
      <vt:lpstr>PowerPoint-presentasjon</vt:lpstr>
      <vt:lpstr>PowerPoint-presentasjon</vt:lpstr>
      <vt:lpstr>PowerPoint-presentasjon</vt:lpstr>
      <vt:lpstr>PowerPoint-presentasjon</vt:lpstr>
      <vt:lpstr>Funn vedr: Tillit i relasjon til bruker </vt:lpstr>
      <vt:lpstr>Tillit i relasjon til bruker 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Ledermøte NAV Nordland</dc:title>
  <dc:subject/>
  <dc:creator>Stavnes, Cathrine</dc:creator>
  <cp:keywords/>
  <dc:description/>
  <cp:lastModifiedBy>Nordnes, Åshild</cp:lastModifiedBy>
  <cp:revision>16</cp:revision>
  <cp:lastPrinted>2020-04-21T11:47:02Z</cp:lastPrinted>
  <dcterms:created xsi:type="dcterms:W3CDTF">2022-10-14T06:30:00Z</dcterms:created>
  <dcterms:modified xsi:type="dcterms:W3CDTF">2023-11-28T10:29:34Z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0x010100B47E65A06535134BB6543CA873CF9A2F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2020-07-17T08:50:42Z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6d3ec064-dec6-4fa1-9805-10fdcf9ce574</vt:lpwstr>
  </property>
  <property fmtid="{D5CDD505-2E9C-101B-9397-08002B2CF9AE}" pid="9" name="MSIP_Label_d3491420-1ae2-4120-89e6-e6f668f067e2_ContentBits">
    <vt:lpwstr>0</vt:lpwstr>
  </property>
</Properties>
</file>