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8" r:id="rId6"/>
    <p:sldId id="3262" r:id="rId7"/>
    <p:sldId id="3263" r:id="rId8"/>
    <p:sldId id="262" r:id="rId9"/>
    <p:sldId id="3264" r:id="rId10"/>
    <p:sldId id="266" r:id="rId11"/>
    <p:sldId id="3265" r:id="rId12"/>
    <p:sldId id="257" r:id="rId13"/>
    <p:sldId id="3260" r:id="rId14"/>
    <p:sldId id="3258" r:id="rId15"/>
    <p:sldId id="259"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C2BF"/>
    <a:srgbClr val="E9E7E7"/>
    <a:srgbClr val="3E38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17" autoAdjust="0"/>
    <p:restoredTop sz="77865"/>
  </p:normalViewPr>
  <p:slideViewPr>
    <p:cSldViewPr snapToGrid="0" snapToObjects="1">
      <p:cViewPr varScale="1">
        <p:scale>
          <a:sx n="52" d="100"/>
          <a:sy n="52" d="100"/>
        </p:scale>
        <p:origin x="9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en, Lene Hellesvik" userId="2d8c7c3f-0766-4d35-aa12-7b07605c1e45" providerId="ADAL" clId="{3F36D5BC-43FA-4AA8-B719-18065B420265}"/>
    <pc:docChg chg="modSld">
      <pc:chgData name="Hansen, Lene Hellesvik" userId="2d8c7c3f-0766-4d35-aa12-7b07605c1e45" providerId="ADAL" clId="{3F36D5BC-43FA-4AA8-B719-18065B420265}" dt="2023-11-24T07:09:11.250" v="56" actId="20577"/>
      <pc:docMkLst>
        <pc:docMk/>
      </pc:docMkLst>
      <pc:sldChg chg="modSp mod modNotesTx">
        <pc:chgData name="Hansen, Lene Hellesvik" userId="2d8c7c3f-0766-4d35-aa12-7b07605c1e45" providerId="ADAL" clId="{3F36D5BC-43FA-4AA8-B719-18065B420265}" dt="2023-11-24T07:09:11.250" v="56" actId="20577"/>
        <pc:sldMkLst>
          <pc:docMk/>
          <pc:sldMk cId="500582401" sldId="256"/>
        </pc:sldMkLst>
        <pc:spChg chg="mod">
          <ac:chgData name="Hansen, Lene Hellesvik" userId="2d8c7c3f-0766-4d35-aa12-7b07605c1e45" providerId="ADAL" clId="{3F36D5BC-43FA-4AA8-B719-18065B420265}" dt="2023-11-24T07:08:22.724" v="48" actId="120"/>
          <ac:spMkLst>
            <pc:docMk/>
            <pc:sldMk cId="500582401" sldId="256"/>
            <ac:spMk id="2" creationId="{8D6A33A1-E8E9-6773-8E5C-235ECBD58E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3E1B06FD-D711-124E-A3E3-0FBE1F8F0CE4}" type="datetimeFigureOut">
              <a:rPr lang="nb-NO" smtClean="0"/>
              <a:t>24.11.2023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B4BBF-70B9-8047-B02F-2484F1EA6A40}" type="slidenum">
              <a:rPr lang="nb-NO" smtClean="0"/>
              <a:t>‹#›</a:t>
            </a:fld>
            <a:endParaRPr lang="nb-NO"/>
          </a:p>
        </p:txBody>
      </p:sp>
    </p:spTree>
    <p:extLst>
      <p:ext uri="{BB962C8B-B14F-4D97-AF65-F5344CB8AC3E}">
        <p14:creationId xmlns:p14="http://schemas.microsoft.com/office/powerpoint/2010/main" val="1263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ovdata.no/forskrift/2023-06-20-1073/&#167;3-5"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latin typeface="Arial" panose="020B0604020202020204" pitchFamily="34" charset="0"/>
                <a:cs typeface="Arial" panose="020B0604020202020204" pitchFamily="34" charset="0"/>
              </a:rPr>
              <a:t>I alle fylkene finnes det kolleger som har samme tittel som oss, og jobben vår er å følge opp eksisterende IPS-team, bidra til utvikling og kanskje spre IPS til nye områder/Nav-regioner.</a:t>
            </a:r>
          </a:p>
          <a:p>
            <a:endParaRPr lang="nb-NO"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latin typeface="Arial" panose="020B0604020202020204" pitchFamily="34" charset="0"/>
                <a:cs typeface="Arial" panose="020B0604020202020204" pitchFamily="34" charset="0"/>
              </a:rPr>
              <a:t>Spørsmål må dere gjerne ta i chatten, så kan vi svare i etterkant. Eller ta kontakt med oss.</a:t>
            </a:r>
          </a:p>
          <a:p>
            <a:endParaRPr lang="nb-NO" sz="1200"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Individuell jobbstøtte – </a:t>
            </a:r>
            <a:r>
              <a:rPr lang="nb-NO" sz="1200" dirty="0" err="1">
                <a:latin typeface="Arial" panose="020B0604020202020204" pitchFamily="34" charset="0"/>
                <a:cs typeface="Arial" panose="020B0604020202020204" pitchFamily="34" charset="0"/>
              </a:rPr>
              <a:t>Individual</a:t>
            </a:r>
            <a:r>
              <a:rPr lang="nb-NO" sz="1200" dirty="0">
                <a:latin typeface="Arial" panose="020B0604020202020204" pitchFamily="34" charset="0"/>
                <a:cs typeface="Arial" panose="020B0604020202020204" pitchFamily="34" charset="0"/>
              </a:rPr>
              <a:t> Placement and Support - IPS</a:t>
            </a:r>
          </a:p>
          <a:p>
            <a:endParaRPr lang="nb-NO" sz="1200"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Kjært barn har mange navn.</a:t>
            </a:r>
          </a:p>
          <a:p>
            <a:pPr>
              <a:spcBef>
                <a:spcPts val="0"/>
              </a:spcBef>
              <a:spcAft>
                <a:spcPts val="600"/>
              </a:spcAft>
            </a:pPr>
            <a:r>
              <a:rPr lang="nb-NO" sz="1200" dirty="0">
                <a:effectLst/>
                <a:latin typeface="Arial" panose="020B0604020202020204" pitchFamily="34" charset="0"/>
                <a:cs typeface="Arial" panose="020B0604020202020204" pitchFamily="34" charset="0"/>
              </a:rPr>
              <a:t> </a:t>
            </a:r>
          </a:p>
          <a:p>
            <a:endParaRPr lang="nb-NO" sz="1200"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1</a:t>
            </a:fld>
            <a:endParaRPr lang="nb-NO"/>
          </a:p>
        </p:txBody>
      </p:sp>
    </p:spTree>
    <p:extLst>
      <p:ext uri="{BB962C8B-B14F-4D97-AF65-F5344CB8AC3E}">
        <p14:creationId xmlns:p14="http://schemas.microsoft.com/office/powerpoint/2010/main" val="1475753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effectLst/>
                <a:latin typeface="Arial" panose="020B0604020202020204" pitchFamily="34" charset="0"/>
                <a:cs typeface="Arial" panose="020B0604020202020204" pitchFamily="34" charset="0"/>
              </a:rPr>
              <a:t>Les herfra:</a:t>
            </a:r>
          </a:p>
          <a:p>
            <a:r>
              <a:rPr lang="nb-NO" dirty="0">
                <a:effectLst/>
                <a:latin typeface="Arial" panose="020B0604020202020204" pitchFamily="34" charset="0"/>
                <a:cs typeface="Arial" panose="020B0604020202020204" pitchFamily="34" charset="0"/>
              </a:rPr>
              <a:t>Varigheten på Individuell jobbstøtte tilpasses deltakerens individuelle behov og muligheter på arbeidsmarkedet.</a:t>
            </a:r>
          </a:p>
          <a:p>
            <a:endParaRPr lang="nb-NO" dirty="0">
              <a:effectLst/>
              <a:latin typeface="Arial" panose="020B0604020202020204" pitchFamily="34" charset="0"/>
              <a:cs typeface="Arial" panose="020B0604020202020204" pitchFamily="34" charset="0"/>
            </a:endParaRPr>
          </a:p>
          <a:p>
            <a:r>
              <a:rPr lang="nb-NO" dirty="0">
                <a:effectLst/>
                <a:latin typeface="Arial" panose="020B0604020202020204" pitchFamily="34" charset="0"/>
                <a:cs typeface="Arial" panose="020B0604020202020204" pitchFamily="34" charset="0"/>
              </a:rPr>
              <a:t>I forskriften for tiltaket står det blant annet:</a:t>
            </a:r>
          </a:p>
          <a:p>
            <a:r>
              <a:rPr lang="nb-NO" dirty="0">
                <a:effectLst/>
                <a:latin typeface="Arial" panose="020B0604020202020204" pitchFamily="34" charset="0"/>
                <a:cs typeface="Arial" panose="020B0604020202020204" pitchFamily="34" charset="0"/>
              </a:rPr>
              <a:t>I IPS ordinær: kan tiltaket ha en varighet på inntil ett år. For personer med nedsatt arbeidsevne kan tiltaket ha en varighet på inntil tre år.</a:t>
            </a:r>
          </a:p>
          <a:p>
            <a:endParaRPr lang="nb-NO" b="0" i="0" dirty="0">
              <a:solidFill>
                <a:srgbClr val="262626"/>
              </a:solidFill>
              <a:effectLst/>
              <a:latin typeface="Arial" panose="020B0604020202020204" pitchFamily="34" charset="0"/>
              <a:cs typeface="Arial" panose="020B0604020202020204" pitchFamily="34" charset="0"/>
            </a:endParaRPr>
          </a:p>
          <a:p>
            <a:r>
              <a:rPr lang="nb-NO" b="0" i="0" dirty="0">
                <a:solidFill>
                  <a:srgbClr val="262626"/>
                </a:solidFill>
                <a:effectLst/>
                <a:latin typeface="Arial" panose="020B0604020202020204" pitchFamily="34" charset="0"/>
                <a:cs typeface="Arial" panose="020B0604020202020204" pitchFamily="34" charset="0"/>
              </a:rPr>
              <a:t>IPS ung ble innført som et forsøk i 2021 og har fokus på unge og skole/utdanning</a:t>
            </a:r>
            <a:endParaRPr lang="nb-NO" dirty="0">
              <a:effectLst/>
              <a:latin typeface="Arial" panose="020B0604020202020204" pitchFamily="34" charset="0"/>
              <a:cs typeface="Arial" panose="020B0604020202020204" pitchFamily="34" charset="0"/>
            </a:endParaRPr>
          </a:p>
          <a:p>
            <a:r>
              <a:rPr lang="nb-NO" dirty="0">
                <a:effectLst/>
                <a:latin typeface="Arial" panose="020B0604020202020204" pitchFamily="34" charset="0"/>
                <a:cs typeface="Arial" panose="020B0604020202020204" pitchFamily="34" charset="0"/>
              </a:rPr>
              <a:t>Individuell jobbstøtte til unge (IPS ung) kan tilbys personer mellom 16 år og 30 år.</a:t>
            </a:r>
          </a:p>
          <a:p>
            <a:r>
              <a:rPr lang="nb-NO" dirty="0">
                <a:effectLst/>
                <a:latin typeface="Arial" panose="020B0604020202020204" pitchFamily="34" charset="0"/>
                <a:cs typeface="Arial" panose="020B0604020202020204" pitchFamily="34" charset="0"/>
              </a:rPr>
              <a:t>For personer som deltar i opplæring eller utdanning, kan tiltaket forlenges med inntil ett år, slik at samlet varighet kan være inntil to år, eller fire år for personer med nedsatt arbeidsevne.</a:t>
            </a:r>
          </a:p>
          <a:p>
            <a:endParaRPr lang="nb-NO" dirty="0">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effectLst/>
                <a:latin typeface="Arial" panose="020B0604020202020204" pitchFamily="34" charset="0"/>
                <a:cs typeface="Arial" panose="020B0604020202020204" pitchFamily="34" charset="0"/>
                <a:hlinkClick r:id="rId3"/>
              </a:rPr>
              <a:t>https://lovdata.no/forskrift/2023-06-20-1073/§3-5</a:t>
            </a:r>
            <a:endParaRPr lang="nb-NO" dirty="0">
              <a:effectLst/>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10</a:t>
            </a:fld>
            <a:endParaRPr lang="nb-NO"/>
          </a:p>
        </p:txBody>
      </p:sp>
    </p:spTree>
    <p:extLst>
      <p:ext uri="{BB962C8B-B14F-4D97-AF65-F5344CB8AC3E}">
        <p14:creationId xmlns:p14="http://schemas.microsoft.com/office/powerpoint/2010/main" val="3378657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latin typeface="Arial" panose="020B0604020202020204" pitchFamily="34" charset="0"/>
                <a:cs typeface="Arial" panose="020B0604020202020204" pitchFamily="34" charset="0"/>
              </a:rPr>
              <a:t>Skriv IPS i søkefeltet øverst til høyre i Læringsportalen, så finner du «IPS i Nav-kontoret».</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Det tar en halvtime/times tid å gjennomføre.</a:t>
            </a:r>
          </a:p>
        </p:txBody>
      </p:sp>
      <p:sp>
        <p:nvSpPr>
          <p:cNvPr id="4" name="Plassholder for lysbildenummer 3"/>
          <p:cNvSpPr>
            <a:spLocks noGrp="1"/>
          </p:cNvSpPr>
          <p:nvPr>
            <p:ph type="sldNum" sz="quarter" idx="5"/>
          </p:nvPr>
        </p:nvSpPr>
        <p:spPr/>
        <p:txBody>
          <a:bodyPr/>
          <a:lstStyle/>
          <a:p>
            <a:fld id="{071B4BBF-70B9-8047-B02F-2484F1EA6A40}" type="slidenum">
              <a:rPr lang="nb-NO" smtClean="0"/>
              <a:t>11</a:t>
            </a:fld>
            <a:endParaRPr lang="nb-NO"/>
          </a:p>
        </p:txBody>
      </p:sp>
    </p:spTree>
    <p:extLst>
      <p:ext uri="{BB962C8B-B14F-4D97-AF65-F5344CB8AC3E}">
        <p14:creationId xmlns:p14="http://schemas.microsoft.com/office/powerpoint/2010/main" val="201968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latin typeface="Arial" panose="020B0604020202020204" pitchFamily="34" charset="0"/>
                <a:cs typeface="Arial" panose="020B0604020202020204" pitchFamily="34" charset="0"/>
              </a:rPr>
              <a:t>Det var det jeg rakk på en halvtime.</a:t>
            </a:r>
          </a:p>
          <a:p>
            <a:endParaRPr lang="nb-NO" sz="1200" dirty="0">
              <a:latin typeface="Arial" panose="020B0604020202020204" pitchFamily="34" charset="0"/>
              <a:cs typeface="Arial" panose="020B0604020202020204" pitchFamily="34" charset="0"/>
            </a:endParaRPr>
          </a:p>
          <a:p>
            <a:pPr rtl="0" fontAlgn="ctr">
              <a:spcBef>
                <a:spcPts val="0"/>
              </a:spcBef>
              <a:spcAft>
                <a:spcPts val="600"/>
              </a:spcAft>
              <a:buFont typeface="+mj-lt"/>
              <a:buAutoNum type="arabicPeriod"/>
            </a:pPr>
            <a:r>
              <a:rPr lang="nb-NO" sz="1200" b="0" i="0" dirty="0">
                <a:effectLst/>
                <a:latin typeface="Arial" panose="020B0604020202020204" pitchFamily="34" charset="0"/>
                <a:cs typeface="Arial" panose="020B0604020202020204" pitchFamily="34" charset="0"/>
              </a:rPr>
              <a:t> Hva trenger du som veileder i NAV-kontoret å vite om tiltaket</a:t>
            </a:r>
          </a:p>
          <a:p>
            <a:pPr lvl="1" rtl="0" fontAlgn="ctr">
              <a:spcBef>
                <a:spcPts val="0"/>
              </a:spcBef>
              <a:spcAft>
                <a:spcPts val="600"/>
              </a:spcAft>
              <a:buFont typeface="+mj-lt"/>
              <a:buAutoNum type="arabicPeriod"/>
            </a:pPr>
            <a:r>
              <a:rPr lang="nb-NO" sz="1200" b="0" i="0" dirty="0">
                <a:effectLst/>
                <a:latin typeface="Arial" panose="020B0604020202020204" pitchFamily="34" charset="0"/>
                <a:cs typeface="Arial" panose="020B0604020202020204" pitchFamily="34" charset="0"/>
              </a:rPr>
              <a:t> I tillegg til det som er sagt, så er det lokale variasjoner, snakk med metodeveileder eller jobbspesialist i ditt område</a:t>
            </a:r>
          </a:p>
          <a:p>
            <a:pPr rtl="0" fontAlgn="ctr">
              <a:spcBef>
                <a:spcPts val="0"/>
              </a:spcBef>
              <a:spcAft>
                <a:spcPts val="600"/>
              </a:spcAft>
              <a:buFont typeface="+mj-lt"/>
              <a:buAutoNum type="arabicPeriod"/>
            </a:pPr>
            <a:endParaRPr lang="nb-NO" sz="1200" b="0" i="0" dirty="0">
              <a:effectLst/>
              <a:latin typeface="Arial" panose="020B0604020202020204" pitchFamily="34" charset="0"/>
              <a:cs typeface="Arial" panose="020B0604020202020204" pitchFamily="34" charset="0"/>
            </a:endParaRPr>
          </a:p>
          <a:p>
            <a:pPr rtl="0" fontAlgn="ctr">
              <a:spcBef>
                <a:spcPts val="0"/>
              </a:spcBef>
              <a:spcAft>
                <a:spcPts val="600"/>
              </a:spcAft>
              <a:buFont typeface="+mj-lt"/>
              <a:buAutoNum type="arabicPeriod"/>
            </a:pPr>
            <a:r>
              <a:rPr lang="nb-NO" sz="1200" b="0" i="0" dirty="0">
                <a:effectLst/>
                <a:latin typeface="Arial" panose="020B0604020202020204" pitchFamily="34" charset="0"/>
                <a:cs typeface="Arial" panose="020B0604020202020204" pitchFamily="34" charset="0"/>
              </a:rPr>
              <a:t> Hvorfor er IPS viktig</a:t>
            </a:r>
          </a:p>
          <a:p>
            <a:pPr lvl="1" rtl="0" fontAlgn="ctr">
              <a:spcBef>
                <a:spcPts val="0"/>
              </a:spcBef>
              <a:spcAft>
                <a:spcPts val="600"/>
              </a:spcAft>
              <a:buFont typeface="+mj-lt"/>
              <a:buAutoNum type="arabicPeriod"/>
            </a:pPr>
            <a:r>
              <a:rPr lang="nb-NO" sz="1200" b="0" i="0" dirty="0">
                <a:effectLst/>
                <a:latin typeface="Arial" panose="020B0604020202020204" pitchFamily="34" charset="0"/>
                <a:cs typeface="Arial" panose="020B0604020202020204" pitchFamily="34" charset="0"/>
              </a:rPr>
              <a:t> Vi hjelper en brukergruppe som vi tradisjonelt har fulgt dårlig opp</a:t>
            </a:r>
          </a:p>
          <a:p>
            <a:pPr rtl="0" fontAlgn="ctr">
              <a:spcBef>
                <a:spcPts val="0"/>
              </a:spcBef>
              <a:spcAft>
                <a:spcPts val="600"/>
              </a:spcAft>
              <a:buFont typeface="+mj-lt"/>
              <a:buAutoNum type="arabicPeriod"/>
            </a:pPr>
            <a:endParaRPr lang="nb-NO" sz="1200" b="0" i="0" dirty="0">
              <a:effectLst/>
              <a:latin typeface="Arial" panose="020B0604020202020204" pitchFamily="34" charset="0"/>
              <a:cs typeface="Arial" panose="020B0604020202020204" pitchFamily="34" charset="0"/>
            </a:endParaRPr>
          </a:p>
          <a:p>
            <a:pPr rtl="0" fontAlgn="ctr">
              <a:spcBef>
                <a:spcPts val="0"/>
              </a:spcBef>
              <a:spcAft>
                <a:spcPts val="600"/>
              </a:spcAft>
              <a:buFont typeface="+mj-lt"/>
              <a:buAutoNum type="arabicPeriod"/>
            </a:pPr>
            <a:r>
              <a:rPr lang="nb-NO" sz="1200" b="0" i="0" dirty="0">
                <a:effectLst/>
                <a:latin typeface="Arial" panose="020B0604020202020204" pitchFamily="34" charset="0"/>
                <a:cs typeface="Arial" panose="020B0604020202020204" pitchFamily="34" charset="0"/>
              </a:rPr>
              <a:t> Hvordan kan du få grunnleggende opplæring på dette området?</a:t>
            </a:r>
          </a:p>
          <a:p>
            <a:pPr lvl="1" rtl="0" fontAlgn="ctr">
              <a:spcBef>
                <a:spcPts val="0"/>
              </a:spcBef>
              <a:spcAft>
                <a:spcPts val="600"/>
              </a:spcAft>
              <a:buFont typeface="+mj-lt"/>
              <a:buAutoNum type="arabicPeriod"/>
            </a:pPr>
            <a:r>
              <a:rPr lang="nb-NO" sz="1200" b="0" i="0" dirty="0">
                <a:effectLst/>
                <a:latin typeface="Arial" panose="020B0604020202020204" pitchFamily="34" charset="0"/>
                <a:cs typeface="Arial" panose="020B0604020202020204" pitchFamily="34" charset="0"/>
              </a:rPr>
              <a:t> Her var noe, dere finner mer på Navet.</a:t>
            </a:r>
          </a:p>
          <a:p>
            <a:endParaRPr lang="nb-NO" sz="1200"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Dere vet hvor dere finner oss. Ikke nøl med å ta kontakt.</a:t>
            </a:r>
          </a:p>
          <a:p>
            <a:endParaRPr lang="nb-NO"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latin typeface="Arial" panose="020B0604020202020204" pitchFamily="34" charset="0"/>
                <a:cs typeface="Arial" panose="020B0604020202020204" pitchFamily="34" charset="0"/>
              </a:rPr>
              <a:t>Takk for meg!</a:t>
            </a:r>
          </a:p>
          <a:p>
            <a:endParaRPr lang="nb-NO" sz="1200"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12</a:t>
            </a:fld>
            <a:endParaRPr lang="nb-NO"/>
          </a:p>
        </p:txBody>
      </p:sp>
    </p:spTree>
    <p:extLst>
      <p:ext uri="{BB962C8B-B14F-4D97-AF65-F5344CB8AC3E}">
        <p14:creationId xmlns:p14="http://schemas.microsoft.com/office/powerpoint/2010/main" val="209419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ltLang="nb-NO" sz="1200" dirty="0">
                <a:latin typeface="Arial" panose="020B0604020202020204" pitchFamily="34" charset="0"/>
                <a:cs typeface="Arial" panose="020B0604020202020204" pitchFamily="34" charset="0"/>
              </a:rPr>
              <a:t>IPS er en  evidensbasert variant av SE som har sin opprinnelse fra USA og Canada.</a:t>
            </a:r>
          </a:p>
          <a:p>
            <a:endParaRPr lang="nb-NO" altLang="nb-NO" sz="1200" dirty="0">
              <a:latin typeface="Arial" panose="020B0604020202020204" pitchFamily="34" charset="0"/>
              <a:cs typeface="Arial" panose="020B0604020202020204" pitchFamily="34" charset="0"/>
            </a:endParaRPr>
          </a:p>
          <a:p>
            <a:r>
              <a:rPr lang="nb-NO" altLang="nb-NO" sz="1200" dirty="0">
                <a:latin typeface="Arial" panose="020B0604020202020204" pitchFamily="34" charset="0"/>
                <a:cs typeface="Arial" panose="020B0604020202020204" pitchFamily="34" charset="0"/>
              </a:rPr>
              <a:t>Jobbspesialister gir bistand for å skaffe en bruker/jobbsøker/deltaker lønnet jobb i det ordinære arbeidsmarkedet</a:t>
            </a:r>
          </a:p>
          <a:p>
            <a:r>
              <a:rPr lang="nb-NO" altLang="nb-NO" sz="1200" dirty="0">
                <a:latin typeface="Arial" panose="020B0604020202020204" pitchFamily="34" charset="0"/>
                <a:cs typeface="Arial" panose="020B0604020202020204" pitchFamily="34" charset="0"/>
              </a:rPr>
              <a:t>Jobbmatch er et sentralt prinsipp: rask ut i ordinært arbeidsliv i en jobb som matcher arbeidssøkerens preferanser og kompetanse</a:t>
            </a:r>
          </a:p>
          <a:p>
            <a:endParaRPr lang="nb-NO" altLang="nb-NO" sz="1200" dirty="0">
              <a:latin typeface="Arial" panose="020B0604020202020204" pitchFamily="34" charset="0"/>
              <a:cs typeface="Arial" panose="020B0604020202020204" pitchFamily="34" charset="0"/>
            </a:endParaRPr>
          </a:p>
          <a:p>
            <a:r>
              <a:rPr lang="nb-NO" altLang="nb-NO" sz="1200" dirty="0">
                <a:latin typeface="Arial" panose="020B0604020202020204" pitchFamily="34" charset="0"/>
                <a:cs typeface="Arial" panose="020B0604020202020204" pitchFamily="34" charset="0"/>
              </a:rPr>
              <a:t>Vi skal også gi god bistand til arbeidsgivere</a:t>
            </a:r>
          </a:p>
          <a:p>
            <a:endParaRPr lang="nb-NO" altLang="nb-NO" sz="1200" dirty="0">
              <a:latin typeface="Arial" panose="020B0604020202020204" pitchFamily="34" charset="0"/>
              <a:cs typeface="Arial" panose="020B0604020202020204" pitchFamily="34" charset="0"/>
            </a:endParaRPr>
          </a:p>
          <a:p>
            <a:r>
              <a:rPr lang="nb-NO" altLang="nb-NO" sz="1200" dirty="0">
                <a:latin typeface="Arial" panose="020B0604020202020204" pitchFamily="34" charset="0"/>
                <a:cs typeface="Arial" panose="020B0604020202020204" pitchFamily="34" charset="0"/>
              </a:rPr>
              <a:t>Helserelatert behandling eller omsorgstiltak skal foregå parallelt med arbeidsinkluderingen</a:t>
            </a:r>
          </a:p>
          <a:p>
            <a:endParaRPr lang="nb-NO"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2</a:t>
            </a:fld>
            <a:endParaRPr lang="nb-NO"/>
          </a:p>
        </p:txBody>
      </p:sp>
    </p:spTree>
    <p:extLst>
      <p:ext uri="{BB962C8B-B14F-4D97-AF65-F5344CB8AC3E}">
        <p14:creationId xmlns:p14="http://schemas.microsoft.com/office/powerpoint/2010/main" val="337914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b="1" dirty="0">
                <a:latin typeface="Arial" panose="020B0604020202020204" pitchFamily="34" charset="0"/>
                <a:cs typeface="Arial" panose="020B0604020202020204" pitchFamily="34" charset="0"/>
              </a:rPr>
              <a:t>Helseperspektivet: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dirty="0">
                <a:latin typeface="Arial" panose="020B0604020202020204" pitchFamily="34" charset="0"/>
                <a:cs typeface="Arial" panose="020B0604020202020204" pitchFamily="34" charset="0"/>
              </a:rPr>
              <a:t>Arbeid er bra for helsa for de aller fleste, og det er en viktig faktor for å fremme psykisk helse. (Warr,1987).</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dirty="0">
                <a:latin typeface="Arial" panose="020B0604020202020204" pitchFamily="34" charset="0"/>
                <a:cs typeface="Arial" panose="020B0604020202020204" pitchFamily="34" charset="0"/>
              </a:rPr>
              <a:t>Arbeidsledighet er en større helserisiko enn arbeid.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b="1" dirty="0">
                <a:latin typeface="Arial" panose="020B0604020202020204" pitchFamily="34" charset="0"/>
                <a:cs typeface="Arial" panose="020B0604020202020204" pitchFamily="34" charset="0"/>
              </a:rPr>
              <a:t>Økonomiperspektivet:</a:t>
            </a:r>
            <a:endParaRPr lang="nb-NO" altLang="nb-NO"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b="0" dirty="0">
                <a:latin typeface="Arial" panose="020B0604020202020204" pitchFamily="34" charset="0"/>
                <a:cs typeface="Arial" panose="020B0604020202020204" pitchFamily="34" charset="0"/>
              </a:rPr>
              <a:t>Det er både viktig for samfunnsøkonomien: det er kostbart at spesielt unge mennesker ikke kommer seg inn i arbeidslivet, og for den enkeltes økonomi: lønnet arbeid motvirker fattigdom og de utfordringene som følger det.</a:t>
            </a:r>
            <a:endParaRPr lang="nb-NO" altLang="nb-NO"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dirty="0">
                <a:latin typeface="Arial" panose="020B0604020202020204" pitchFamily="34" charset="0"/>
                <a:cs typeface="Arial" panose="020B0604020202020204" pitchFamily="34" charset="0"/>
              </a:rPr>
              <a:t>Retten til arbeid finner vi i FNs verdenserklæring om menneskerettigheter, og i Grunnlovens § 110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dirty="0">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3</a:t>
            </a:fld>
            <a:endParaRPr lang="nb-NO"/>
          </a:p>
        </p:txBody>
      </p:sp>
    </p:spTree>
    <p:extLst>
      <p:ext uri="{BB962C8B-B14F-4D97-AF65-F5344CB8AC3E}">
        <p14:creationId xmlns:p14="http://schemas.microsoft.com/office/powerpoint/2010/main" val="365988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err="1">
                <a:solidFill>
                  <a:srgbClr val="555555"/>
                </a:solidFill>
                <a:effectLst/>
                <a:latin typeface="Arial" panose="020B0604020202020204" pitchFamily="34" charset="0"/>
                <a:cs typeface="Arial" panose="020B0604020202020204" pitchFamily="34" charset="0"/>
              </a:rPr>
              <a:t>Individual</a:t>
            </a:r>
            <a:r>
              <a:rPr lang="nb-NO" b="0" i="0" dirty="0">
                <a:solidFill>
                  <a:srgbClr val="555555"/>
                </a:solidFill>
                <a:effectLst/>
                <a:latin typeface="Arial" panose="020B0604020202020204" pitchFamily="34" charset="0"/>
                <a:cs typeface="Arial" panose="020B0604020202020204" pitchFamily="34" charset="0"/>
              </a:rPr>
              <a:t> Placement and Support (IPS), oversatt til Individuell jobbstøtte på norsk, er arbeidsrehabilitering integrert med behandling til mennesker med alvorlige psykiske lidelser (bipolar lidelse, schizofreni, alvorlige depresjoner, rusavhengighet og så videre).</a:t>
            </a:r>
          </a:p>
          <a:p>
            <a:endParaRPr lang="nb-NO" b="0" i="0" dirty="0">
              <a:solidFill>
                <a:srgbClr val="555555"/>
              </a:solidFill>
              <a:effectLst/>
              <a:latin typeface="Arial" panose="020B0604020202020204" pitchFamily="34" charset="0"/>
              <a:cs typeface="Arial" panose="020B0604020202020204" pitchFamily="34" charset="0"/>
            </a:endParaRPr>
          </a:p>
          <a:p>
            <a:r>
              <a:rPr lang="nb-NO" b="0" i="0" dirty="0">
                <a:solidFill>
                  <a:srgbClr val="555555"/>
                </a:solidFill>
                <a:effectLst/>
                <a:latin typeface="Arial" panose="020B0604020202020204" pitchFamily="34" charset="0"/>
                <a:cs typeface="Arial" panose="020B0604020202020204" pitchFamily="34" charset="0"/>
              </a:rPr>
              <a:t>Denne tilnærmingen hjelper jobbsøkere med alvorlig psykiske lidelser å finne jobb og opprettholde jobb.</a:t>
            </a:r>
          </a:p>
          <a:p>
            <a:endParaRPr lang="nb-NO" b="0" i="0" dirty="0">
              <a:solidFill>
                <a:srgbClr val="555555"/>
              </a:solidFill>
              <a:effectLst/>
              <a:latin typeface="Arial" panose="020B0604020202020204" pitchFamily="34" charset="0"/>
              <a:cs typeface="Arial" panose="020B0604020202020204" pitchFamily="34" charset="0"/>
            </a:endParaRPr>
          </a:p>
          <a:p>
            <a:r>
              <a:rPr lang="nb-NO" b="0" i="0" dirty="0">
                <a:solidFill>
                  <a:srgbClr val="555555"/>
                </a:solidFill>
                <a:effectLst/>
                <a:latin typeface="Arial" panose="020B0604020202020204" pitchFamily="34" charset="0"/>
                <a:cs typeface="Arial" panose="020B0604020202020204" pitchFamily="34" charset="0"/>
              </a:rPr>
              <a:t>Kravet i IPS er at dette skal være ordinære arbeidsplasser, med vanlig lønn og arbeidsvilkår, og ikke arbeidsrehabilitering i skjermet virksomhet.</a:t>
            </a:r>
          </a:p>
          <a:p>
            <a:endParaRPr lang="nb-NO" b="0" i="0" dirty="0">
              <a:solidFill>
                <a:srgbClr val="555555"/>
              </a:solidFill>
              <a:effectLst/>
              <a:latin typeface="Arial" panose="020B0604020202020204" pitchFamily="34" charset="0"/>
              <a:cs typeface="Arial" panose="020B0604020202020204" pitchFamily="34" charset="0"/>
            </a:endParaRPr>
          </a:p>
          <a:p>
            <a:pPr>
              <a:lnSpc>
                <a:spcPct val="107000"/>
              </a:lnSpc>
              <a:spcAft>
                <a:spcPts val="846"/>
              </a:spcAft>
            </a:pPr>
            <a:r>
              <a:rPr lang="nb-NO" sz="1200" b="0" dirty="0">
                <a:latin typeface="Arial" panose="020B0604020202020204" pitchFamily="34" charset="0"/>
                <a:ea typeface="Calibri" panose="020F0502020204030204" pitchFamily="34" charset="0"/>
                <a:cs typeface="Arial" panose="020B0604020202020204" pitchFamily="34" charset="0"/>
              </a:rPr>
              <a:t>IPS-modellen beskriver ikke hvem som «eier» modellen. </a:t>
            </a:r>
          </a:p>
          <a:p>
            <a:pPr>
              <a:lnSpc>
                <a:spcPct val="107000"/>
              </a:lnSpc>
              <a:spcAft>
                <a:spcPts val="846"/>
              </a:spcAft>
            </a:pPr>
            <a:endParaRPr lang="nb-NO" sz="1200" b="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46"/>
              </a:spcAft>
            </a:pPr>
            <a:r>
              <a:rPr lang="nb-NO" sz="1200" b="0" dirty="0">
                <a:latin typeface="Arial" panose="020B0604020202020204" pitchFamily="34" charset="0"/>
                <a:ea typeface="Calibri" panose="020F0502020204030204" pitchFamily="34" charset="0"/>
                <a:cs typeface="Arial" panose="020B0604020202020204" pitchFamily="34" charset="0"/>
              </a:rPr>
              <a:t>Det er viktig med eierskap og forankring hos alle partene og det er derfor viktig at den arbeidsrettede oppfølgingen av den enkelte deltaker i IPS-tjenesten koordineres med, og blir en del av helse sin behandlingsplan eller oppfølgingsplan OG NAV sin aktivitetsplan, slik at det utgjør en helhetlig plan for deltaker og bidrar til at alle parter jobber mot deltakers mål om jobb eller utdanning.</a:t>
            </a:r>
          </a:p>
          <a:p>
            <a:pPr>
              <a:lnSpc>
                <a:spcPct val="107000"/>
              </a:lnSpc>
              <a:spcAft>
                <a:spcPts val="846"/>
              </a:spcAft>
            </a:pPr>
            <a:endParaRPr lang="nb-NO" sz="1200" b="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46"/>
              </a:spcAft>
            </a:pPr>
            <a:r>
              <a:rPr lang="nb-NO" sz="1200" b="0" dirty="0">
                <a:latin typeface="Arial" panose="020B0604020202020204" pitchFamily="34" charset="0"/>
                <a:ea typeface="Calibri" panose="020F0502020204030204" pitchFamily="34" charset="0"/>
                <a:cs typeface="Arial" panose="020B0604020202020204" pitchFamily="34" charset="0"/>
              </a:rPr>
              <a:t>I Norge er Individuell jobbstøtte etablert som et arbeidsmarkedstiltak i NAV og reguleres i egen forskrift: Forskrift om oppfølgingstiltak i Arbeids- og velferdsetatens egenregi.</a:t>
            </a:r>
          </a:p>
          <a:p>
            <a:pPr>
              <a:lnSpc>
                <a:spcPct val="107000"/>
              </a:lnSpc>
              <a:spcAft>
                <a:spcPts val="846"/>
              </a:spcAft>
            </a:pPr>
            <a:endParaRPr lang="nb-NO" sz="1200" b="0" dirty="0">
              <a:latin typeface="Arial" panose="020B0604020202020204" pitchFamily="34" charset="0"/>
              <a:cs typeface="Arial" panose="020B0604020202020204" pitchFamily="34" charset="0"/>
            </a:endParaRPr>
          </a:p>
          <a:p>
            <a:pPr>
              <a:lnSpc>
                <a:spcPct val="107000"/>
              </a:lnSpc>
              <a:spcAft>
                <a:spcPts val="846"/>
              </a:spcAft>
            </a:pPr>
            <a:r>
              <a:rPr lang="nb-NO" sz="1200" b="0" dirty="0">
                <a:latin typeface="Arial" panose="020B0604020202020204" pitchFamily="34" charset="0"/>
                <a:cs typeface="Arial" panose="020B0604020202020204" pitchFamily="34" charset="0"/>
              </a:rPr>
              <a:t>IPS er en evidensbasert tjeneste som er forsket på i mange år, i mange land med samme resultat: metoden er effektiv.</a:t>
            </a:r>
            <a:endParaRPr lang="nb-NO" b="0" dirty="0">
              <a:latin typeface="Arial" panose="020B0604020202020204" pitchFamily="34" charset="0"/>
              <a:cs typeface="Arial" panose="020B0604020202020204" pitchFamily="34" charset="0"/>
            </a:endParaRPr>
          </a:p>
          <a:p>
            <a:endParaRPr lang="nb-NO" b="0" i="0" dirty="0">
              <a:solidFill>
                <a:srgbClr val="555555"/>
              </a:solidFill>
              <a:effectLst/>
              <a:latin typeface="Arial" panose="020B0604020202020204" pitchFamily="34" charset="0"/>
              <a:cs typeface="Arial" panose="020B0604020202020204" pitchFamily="34" charset="0"/>
            </a:endParaRPr>
          </a:p>
          <a:p>
            <a:endParaRPr lang="nb-NO" b="0" i="0" dirty="0">
              <a:solidFill>
                <a:srgbClr val="555555"/>
              </a:solidFill>
              <a:effectLst/>
              <a:latin typeface="Arial" panose="020B0604020202020204" pitchFamily="34" charset="0"/>
              <a:cs typeface="Arial" panose="020B0604020202020204" pitchFamily="34" charset="0"/>
            </a:endParaRPr>
          </a:p>
          <a:p>
            <a:endParaRPr lang="nb-NO" b="0"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4</a:t>
            </a:fld>
            <a:endParaRPr lang="nb-NO"/>
          </a:p>
        </p:txBody>
      </p:sp>
    </p:spTree>
    <p:extLst>
      <p:ext uri="{BB962C8B-B14F-4D97-AF65-F5344CB8AC3E}">
        <p14:creationId xmlns:p14="http://schemas.microsoft.com/office/powerpoint/2010/main" val="1941859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latin typeface="Arial" panose="020B0604020202020204" pitchFamily="34" charset="0"/>
                <a:cs typeface="Arial" panose="020B0604020202020204" pitchFamily="34" charset="0"/>
              </a:rPr>
              <a:t>Her er de åtte prinsippene som gjelder for Individuell jobbstøtte.</a:t>
            </a:r>
          </a:p>
          <a:p>
            <a:r>
              <a:rPr lang="nb-NO" dirty="0">
                <a:latin typeface="Arial" panose="020B0604020202020204" pitchFamily="34" charset="0"/>
                <a:cs typeface="Arial" panose="020B0604020202020204" pitchFamily="34" charset="0"/>
              </a:rPr>
              <a:t>De er tuftet på mange år med forskning og er så pass tydelig</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Trekke frem:</a:t>
            </a:r>
          </a:p>
          <a:p>
            <a:r>
              <a:rPr lang="nb-NO" dirty="0">
                <a:latin typeface="Arial" panose="020B0604020202020204" pitchFamily="34" charset="0"/>
                <a:cs typeface="Arial" panose="020B0604020202020204" pitchFamily="34" charset="0"/>
              </a:rPr>
              <a:t>Ingen eksklusjon – fort gjort å tenke at arbeid er bra, men ikke for mine pasienter/brukere, for de er for syke.</a:t>
            </a:r>
          </a:p>
          <a:p>
            <a:r>
              <a:rPr lang="nb-NO" dirty="0">
                <a:latin typeface="Arial" panose="020B0604020202020204" pitchFamily="34" charset="0"/>
                <a:cs typeface="Arial" panose="020B0604020202020204" pitchFamily="34" charset="0"/>
              </a:rPr>
              <a:t>Deltakerens preferanser respekteres – altså jobbmatch som tidligere nevnt.</a:t>
            </a:r>
          </a:p>
        </p:txBody>
      </p:sp>
      <p:sp>
        <p:nvSpPr>
          <p:cNvPr id="4" name="Plassholder for lysbildenummer 3"/>
          <p:cNvSpPr>
            <a:spLocks noGrp="1"/>
          </p:cNvSpPr>
          <p:nvPr>
            <p:ph type="sldNum" sz="quarter" idx="5"/>
          </p:nvPr>
        </p:nvSpPr>
        <p:spPr/>
        <p:txBody>
          <a:bodyPr/>
          <a:lstStyle/>
          <a:p>
            <a:fld id="{071B4BBF-70B9-8047-B02F-2484F1EA6A40}" type="slidenum">
              <a:rPr lang="nb-NO" smtClean="0"/>
              <a:t>5</a:t>
            </a:fld>
            <a:endParaRPr lang="nb-NO"/>
          </a:p>
        </p:txBody>
      </p:sp>
    </p:spTree>
    <p:extLst>
      <p:ext uri="{BB962C8B-B14F-4D97-AF65-F5344CB8AC3E}">
        <p14:creationId xmlns:p14="http://schemas.microsoft.com/office/powerpoint/2010/main" val="213952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Jobbspesialister og metodeveileder blir ofte kalt for de </a:t>
            </a:r>
            <a:r>
              <a:rPr lang="nb-NO" sz="1200" dirty="0" err="1">
                <a:solidFill>
                  <a:srgbClr val="000000"/>
                </a:solidFill>
                <a:effectLst/>
                <a:latin typeface="Arial" panose="020B0604020202020204" pitchFamily="34" charset="0"/>
                <a:cs typeface="Arial" panose="020B0604020202020204" pitchFamily="34" charset="0"/>
              </a:rPr>
              <a:t>dærre</a:t>
            </a:r>
            <a:r>
              <a:rPr lang="nb-NO" sz="1200" dirty="0">
                <a:solidFill>
                  <a:srgbClr val="000000"/>
                </a:solidFill>
                <a:effectLst/>
                <a:latin typeface="Arial" panose="020B0604020202020204" pitchFamily="34" charset="0"/>
                <a:cs typeface="Arial" panose="020B0604020202020204" pitchFamily="34" charset="0"/>
              </a:rPr>
              <a:t> IPS-</a:t>
            </a:r>
            <a:r>
              <a:rPr lang="nb-NO" sz="1200" dirty="0" err="1">
                <a:solidFill>
                  <a:srgbClr val="000000"/>
                </a:solidFill>
                <a:effectLst/>
                <a:latin typeface="Arial" panose="020B0604020202020204" pitchFamily="34" charset="0"/>
                <a:cs typeface="Arial" panose="020B0604020202020204" pitchFamily="34" charset="0"/>
              </a:rPr>
              <a:t>eran</a:t>
            </a:r>
            <a:r>
              <a:rPr lang="nb-NO" sz="1200" dirty="0">
                <a:solidFill>
                  <a:srgbClr val="000000"/>
                </a:solidFill>
                <a:effectLst/>
                <a:latin typeface="Arial" panose="020B0604020202020204" pitchFamily="34" charset="0"/>
                <a:cs typeface="Arial" panose="020B0604020202020204" pitchFamily="34" charset="0"/>
              </a:rPr>
              <a:t>, og mange ser på kun jobbspesialist-teamet som IPS, men det er mange flere roller involvert i en IPS-tjeneste:</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Jobbspesialistene er de som har utstrakt kontakt med jobbsøker/bruker og arbeidsgivere. Skal optimalt sett bruke om lag 65 prosent av arbeidstiden ute hos arbeidsgivere eller sammen med jobbsøker.</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solidFill>
                  <a:srgbClr val="000000"/>
                </a:solidFill>
                <a:effectLst/>
                <a:latin typeface="Arial" panose="020B0604020202020204" pitchFamily="34" charset="0"/>
                <a:cs typeface="Arial" panose="020B0604020202020204" pitchFamily="34" charset="0"/>
              </a:rPr>
              <a:t>Det er flere oppgaver knyttet til metodeveileder-rollen. Men: metodeveileder har det faglige ansvaret for teamet og skal blant annet bidra til at man følger IPS-metoden og at jobbspesialistene får god opplæring.</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Behandler i helse kan være behandler i spesialisthelsetjenesten eller kommunal helsetjenesten. I noen få tilfeller er fastlegen behandler. I IPS er det behandler som søker bruker inn i tiltaket, til forskjell fra AMS der det er Nav-veileder.</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Nav-veileder: viktigste kilden for å komme videre.</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Arbeidsgiver</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Sist, men viktigst: jobbsøker/bruker/pasient</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En IPS-tjeneste består altså av mange roller, med mange ulike oppgaver, og de har kontor på ulike steder.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dirty="0">
              <a:effectLst/>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Derfor er det viktig med gode rolleavklaringer:</a:t>
            </a: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Jobbspesialist og Nav-veileder: Jobbspesialist bruker jobbsporet, ikke </a:t>
            </a:r>
            <a:r>
              <a:rPr lang="nb-NO" sz="1200" dirty="0" err="1">
                <a:solidFill>
                  <a:srgbClr val="000000"/>
                </a:solidFill>
                <a:effectLst/>
                <a:latin typeface="Arial" panose="020B0604020202020204" pitchFamily="34" charset="0"/>
                <a:cs typeface="Arial" panose="020B0604020202020204" pitchFamily="34" charset="0"/>
              </a:rPr>
              <a:t>Modia</a:t>
            </a:r>
            <a:r>
              <a:rPr lang="nb-NO" sz="1200" dirty="0">
                <a:solidFill>
                  <a:srgbClr val="000000"/>
                </a:solidFill>
                <a:effectLst/>
                <a:latin typeface="Arial" panose="020B0604020202020204" pitchFamily="34" charset="0"/>
                <a:cs typeface="Arial" panose="020B0604020202020204" pitchFamily="34" charset="0"/>
              </a:rPr>
              <a:t>. Derfor er det viktig å avklare behov for informasjon (rapporter, ved særlige hendelser – felles møtepunkter).</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latin typeface="Arial" panose="020B0604020202020204" pitchFamily="34" charset="0"/>
                <a:cs typeface="Arial" panose="020B0604020202020204" pitchFamily="34" charset="0"/>
              </a:rPr>
              <a:t>Tidlig </a:t>
            </a:r>
            <a:r>
              <a:rPr lang="nb-NO" sz="1200" dirty="0" err="1">
                <a:latin typeface="Arial" panose="020B0604020202020204" pitchFamily="34" charset="0"/>
                <a:cs typeface="Arial" panose="020B0604020202020204" pitchFamily="34" charset="0"/>
              </a:rPr>
              <a:t>trepartssamtale</a:t>
            </a:r>
            <a:r>
              <a:rPr lang="nb-NO" sz="1200" dirty="0">
                <a:latin typeface="Arial" panose="020B0604020202020204" pitchFamily="34" charset="0"/>
                <a:cs typeface="Arial" panose="020B0604020202020204" pitchFamily="34" charset="0"/>
              </a:rPr>
              <a:t> </a:t>
            </a:r>
            <a:r>
              <a:rPr lang="nb-NO" sz="1200" dirty="0">
                <a:solidFill>
                  <a:srgbClr val="000000"/>
                </a:solidFill>
                <a:effectLst/>
                <a:latin typeface="Arial" panose="020B0604020202020204" pitchFamily="34" charset="0"/>
                <a:cs typeface="Arial" panose="020B0604020202020204" pitchFamily="34" charset="0"/>
              </a:rPr>
              <a:t>mellom jobbspesialist, veileder og bruker, </a:t>
            </a:r>
            <a:r>
              <a:rPr lang="nb-NO" sz="1200" dirty="0">
                <a:latin typeface="Arial" panose="020B0604020202020204" pitchFamily="34" charset="0"/>
                <a:cs typeface="Arial" panose="020B0604020202020204" pitchFamily="34" charset="0"/>
              </a:rPr>
              <a:t>siden henvisningen kommer fra behandler i helse</a:t>
            </a:r>
            <a:r>
              <a:rPr lang="nb-NO" sz="1200" dirty="0">
                <a:solidFill>
                  <a:srgbClr val="000000"/>
                </a:solidFill>
                <a:effectLst/>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dirty="0">
              <a:latin typeface="Arial" panose="020B0604020202020204" pitchFamily="34" charset="0"/>
              <a:cs typeface="Arial" panose="020B0604020202020204" pitchFamily="34" charset="0"/>
            </a:endParaRPr>
          </a:p>
          <a:p>
            <a:pPr marL="0" marR="0">
              <a:spcBef>
                <a:spcPts val="0"/>
              </a:spcBef>
              <a:spcAft>
                <a:spcPts val="0"/>
              </a:spcAft>
            </a:pPr>
            <a:r>
              <a:rPr lang="nb-NO" sz="1200" dirty="0">
                <a:solidFill>
                  <a:srgbClr val="000000"/>
                </a:solidFill>
                <a:effectLst/>
                <a:latin typeface="Arial" panose="020B0604020202020204" pitchFamily="34" charset="0"/>
                <a:cs typeface="Arial" panose="020B0604020202020204" pitchFamily="34" charset="0"/>
              </a:rPr>
              <a:t>Det er også lurt med faste, planlagte møtepunkt.</a:t>
            </a: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pPr marL="0" marR="0">
              <a:spcBef>
                <a:spcPts val="0"/>
              </a:spcBef>
              <a:spcAft>
                <a:spcPts val="0"/>
              </a:spcAft>
            </a:pPr>
            <a:endParaRPr lang="nb-NO" sz="1200" dirty="0">
              <a:solidFill>
                <a:srgbClr val="000000"/>
              </a:solidFill>
              <a:effectLst/>
              <a:latin typeface="Arial" panose="020B0604020202020204" pitchFamily="34" charset="0"/>
              <a:cs typeface="Arial" panose="020B0604020202020204" pitchFamily="34" charset="0"/>
            </a:endParaRPr>
          </a:p>
          <a:p>
            <a:endParaRPr lang="nb-NO" sz="1200"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6</a:t>
            </a:fld>
            <a:endParaRPr lang="nb-NO"/>
          </a:p>
        </p:txBody>
      </p:sp>
    </p:spTree>
    <p:extLst>
      <p:ext uri="{BB962C8B-B14F-4D97-AF65-F5344CB8AC3E}">
        <p14:creationId xmlns:p14="http://schemas.microsoft.com/office/powerpoint/2010/main" val="2164473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latin typeface="Arial" panose="020B0604020202020204" pitchFamily="34" charset="0"/>
                <a:cs typeface="Arial" panose="020B0604020202020204" pitchFamily="34" charset="0"/>
              </a:rPr>
              <a:t>Egenevaluering med støtte!</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Skal sikre metodisk tilnærming og gode vurderinger i henhold til IPS-fidelityskala</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Årlig evaluering for tjenester med god kvalitet eller høyere skår.</a:t>
            </a:r>
          </a:p>
          <a:p>
            <a:r>
              <a:rPr lang="nb-NO" dirty="0">
                <a:latin typeface="Arial" panose="020B0604020202020204" pitchFamily="34" charset="0"/>
                <a:cs typeface="Arial" panose="020B0604020202020204" pitchFamily="34" charset="0"/>
              </a:rPr>
              <a:t>Hver 6. måned for tjenester som har skår på under 100 poeng.</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Med forsøket på IPS-ung kom det ti utdanningspunkter som team med IPS-ung-jobbspesialister også blir målt på.</a:t>
            </a:r>
          </a:p>
        </p:txBody>
      </p:sp>
      <p:sp>
        <p:nvSpPr>
          <p:cNvPr id="4" name="Plassholder for lysbildenummer 3"/>
          <p:cNvSpPr>
            <a:spLocks noGrp="1"/>
          </p:cNvSpPr>
          <p:nvPr>
            <p:ph type="sldNum" sz="quarter" idx="5"/>
          </p:nvPr>
        </p:nvSpPr>
        <p:spPr/>
        <p:txBody>
          <a:bodyPr/>
          <a:lstStyle/>
          <a:p>
            <a:fld id="{071B4BBF-70B9-8047-B02F-2484F1EA6A40}" type="slidenum">
              <a:rPr lang="nb-NO" smtClean="0"/>
              <a:t>7</a:t>
            </a:fld>
            <a:endParaRPr lang="nb-NO"/>
          </a:p>
        </p:txBody>
      </p:sp>
    </p:spTree>
    <p:extLst>
      <p:ext uri="{BB962C8B-B14F-4D97-AF65-F5344CB8AC3E}">
        <p14:creationId xmlns:p14="http://schemas.microsoft.com/office/powerpoint/2010/main" val="4025744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latin typeface="Arial" panose="020B0604020202020204" pitchFamily="34" charset="0"/>
                <a:cs typeface="Arial" panose="020B0604020202020204" pitchFamily="34" charset="0"/>
              </a:rPr>
              <a:t>De faglige føringene, som finnes på Navet, sier at: (se lysbilde)</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I tillegg sier faglige føringene at: </a:t>
            </a:r>
            <a:r>
              <a:rPr lang="nb-NO" dirty="0">
                <a:solidFill>
                  <a:srgbClr val="000000"/>
                </a:solidFill>
                <a:effectLst/>
                <a:latin typeface="Arial" panose="020B0604020202020204" pitchFamily="34" charset="0"/>
                <a:cs typeface="Arial" panose="020B0604020202020204" pitchFamily="34" charset="0"/>
              </a:rPr>
              <a:t>jobbspesialister og metodeveiledere skal ansettes i 100 prosent-stillinger OG stillingene skal rendyrkes, ikke brukes til administrative eller andre roller i Nav-kontoret.</a:t>
            </a:r>
          </a:p>
          <a:p>
            <a:endParaRPr lang="nb-NO" dirty="0">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071B4BBF-70B9-8047-B02F-2484F1EA6A40}" type="slidenum">
              <a:rPr lang="nb-NO" smtClean="0"/>
              <a:t>8</a:t>
            </a:fld>
            <a:endParaRPr lang="nb-NO"/>
          </a:p>
        </p:txBody>
      </p:sp>
    </p:spTree>
    <p:extLst>
      <p:ext uri="{BB962C8B-B14F-4D97-AF65-F5344CB8AC3E}">
        <p14:creationId xmlns:p14="http://schemas.microsoft.com/office/powerpoint/2010/main" val="2455961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latin typeface="Arial" panose="020B0604020202020204" pitchFamily="34" charset="0"/>
                <a:cs typeface="Arial" panose="020B0604020202020204" pitchFamily="34" charset="0"/>
              </a:rPr>
              <a:t>Vi har ti IPS-tjenester i Nordland, fra Ofoten i nord til Sør-Helgeland i sør. I seks av disse tjenestene finnes det IPS-ung-tilbud. </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I hele Norge er det om lag 100 IPS-tjenester, og mellom 350 og 400 Nav-ansatte jobbspesialister og metodeveiledere. I Nordland er tallet cirka 30, og så er det noen ansatt i kommune- eller spesialisthelsetjenesten.</a:t>
            </a:r>
          </a:p>
        </p:txBody>
      </p:sp>
      <p:sp>
        <p:nvSpPr>
          <p:cNvPr id="4" name="Plassholder for lysbildenummer 3"/>
          <p:cNvSpPr>
            <a:spLocks noGrp="1"/>
          </p:cNvSpPr>
          <p:nvPr>
            <p:ph type="sldNum" sz="quarter" idx="5"/>
          </p:nvPr>
        </p:nvSpPr>
        <p:spPr/>
        <p:txBody>
          <a:bodyPr/>
          <a:lstStyle/>
          <a:p>
            <a:fld id="{071B4BBF-70B9-8047-B02F-2484F1EA6A40}" type="slidenum">
              <a:rPr lang="nb-NO" smtClean="0"/>
              <a:t>9</a:t>
            </a:fld>
            <a:endParaRPr lang="nb-NO"/>
          </a:p>
        </p:txBody>
      </p:sp>
    </p:spTree>
    <p:extLst>
      <p:ext uri="{BB962C8B-B14F-4D97-AF65-F5344CB8AC3E}">
        <p14:creationId xmlns:p14="http://schemas.microsoft.com/office/powerpoint/2010/main" val="4234870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rgbClr val="E9E7E7"/>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CD74E5-8D3F-5F45-AF55-379CE17407B8}"/>
              </a:ext>
            </a:extLst>
          </p:cNvPr>
          <p:cNvSpPr>
            <a:spLocks noGrp="1"/>
          </p:cNvSpPr>
          <p:nvPr>
            <p:ph type="ctrTitle" hasCustomPrompt="1"/>
          </p:nvPr>
        </p:nvSpPr>
        <p:spPr>
          <a:xfrm>
            <a:off x="525314" y="2684746"/>
            <a:ext cx="6551347" cy="1396431"/>
          </a:xfrm>
        </p:spPr>
        <p:txBody>
          <a:bodyPr anchor="ctr">
            <a:normAutofit/>
          </a:bodyPr>
          <a:lstStyle>
            <a:lvl1pPr algn="l">
              <a:defRPr sz="3600" b="1">
                <a:solidFill>
                  <a:schemeClr val="tx2"/>
                </a:solidFill>
              </a:defRPr>
            </a:lvl1pPr>
          </a:lstStyle>
          <a:p>
            <a:r>
              <a:rPr lang="nb-NO" dirty="0"/>
              <a:t>Klikk for å redigere tittelen</a:t>
            </a:r>
          </a:p>
        </p:txBody>
      </p:sp>
      <p:sp>
        <p:nvSpPr>
          <p:cNvPr id="3" name="Undertittel 2">
            <a:extLst>
              <a:ext uri="{FF2B5EF4-FFF2-40B4-BE49-F238E27FC236}">
                <a16:creationId xmlns:a16="http://schemas.microsoft.com/office/drawing/2014/main" id="{5C570008-A996-2D4B-88A3-9861CBD4FED0}"/>
              </a:ext>
            </a:extLst>
          </p:cNvPr>
          <p:cNvSpPr>
            <a:spLocks noGrp="1"/>
          </p:cNvSpPr>
          <p:nvPr>
            <p:ph type="subTitle" idx="1" hasCustomPrompt="1"/>
          </p:nvPr>
        </p:nvSpPr>
        <p:spPr>
          <a:xfrm>
            <a:off x="525315" y="4173253"/>
            <a:ext cx="5888738" cy="99116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undertittelen</a:t>
            </a:r>
          </a:p>
        </p:txBody>
      </p:sp>
      <p:sp>
        <p:nvSpPr>
          <p:cNvPr id="8" name="Plassholder for bilde 3">
            <a:extLst>
              <a:ext uri="{FF2B5EF4-FFF2-40B4-BE49-F238E27FC236}">
                <a16:creationId xmlns:a16="http://schemas.microsoft.com/office/drawing/2014/main" id="{195ACC3E-6C58-8E40-A78D-5639EBDF9C43}"/>
              </a:ext>
            </a:extLst>
          </p:cNvPr>
          <p:cNvSpPr>
            <a:spLocks noGrp="1" noChangeAspect="1"/>
          </p:cNvSpPr>
          <p:nvPr>
            <p:ph type="pic" sz="quarter" idx="11"/>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rgbClr val="C6C2BF"/>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endParaRPr lang="nb-NO" dirty="0"/>
          </a:p>
        </p:txBody>
      </p:sp>
      <p:sp>
        <p:nvSpPr>
          <p:cNvPr id="9" name="Text Placeholder 8">
            <a:extLst>
              <a:ext uri="{FF2B5EF4-FFF2-40B4-BE49-F238E27FC236}">
                <a16:creationId xmlns:a16="http://schemas.microsoft.com/office/drawing/2014/main" id="{A5AB20B5-22F5-7F42-98FA-915865BDDA6B}"/>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tx2"/>
                </a:solidFill>
              </a:defRPr>
            </a:lvl1pPr>
            <a:lvl5pPr marL="1517650" indent="0">
              <a:buNone/>
              <a:defRPr/>
            </a:lvl5pPr>
          </a:lstStyle>
          <a:p>
            <a:pPr lvl="0"/>
            <a:r>
              <a:rPr lang="en-GB" dirty="0"/>
              <a:t>Dato  //  </a:t>
            </a:r>
            <a:r>
              <a:rPr lang="en-GB" dirty="0" err="1"/>
              <a:t>Ansvarlig</a:t>
            </a:r>
            <a:endParaRPr lang="en-GB" dirty="0"/>
          </a:p>
        </p:txBody>
      </p:sp>
      <p:pic>
        <p:nvPicPr>
          <p:cNvPr id="10" name="Grafikk 9">
            <a:extLst>
              <a:ext uri="{FF2B5EF4-FFF2-40B4-BE49-F238E27FC236}">
                <a16:creationId xmlns:a16="http://schemas.microsoft.com/office/drawing/2014/main" id="{FD4799EC-1694-AB4F-9DD9-2188A933AA2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6274" y="1081899"/>
            <a:ext cx="1280329" cy="802594"/>
          </a:xfrm>
          <a:prstGeom prst="rect">
            <a:avLst/>
          </a:prstGeom>
        </p:spPr>
      </p:pic>
    </p:spTree>
    <p:extLst>
      <p:ext uri="{BB962C8B-B14F-4D97-AF65-F5344CB8AC3E}">
        <p14:creationId xmlns:p14="http://schemas.microsoft.com/office/powerpoint/2010/main" val="352942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med sirkel">
    <p:spTree>
      <p:nvGrpSpPr>
        <p:cNvPr id="1" name=""/>
        <p:cNvGrpSpPr/>
        <p:nvPr/>
      </p:nvGrpSpPr>
      <p:grpSpPr>
        <a:xfrm>
          <a:off x="0" y="0"/>
          <a:ext cx="0" cy="0"/>
          <a:chOff x="0" y="0"/>
          <a:chExt cx="0" cy="0"/>
        </a:xfrm>
      </p:grpSpPr>
      <p:sp>
        <p:nvSpPr>
          <p:cNvPr id="6" name="Plassholder for bunntekst 5">
            <a:extLst>
              <a:ext uri="{FF2B5EF4-FFF2-40B4-BE49-F238E27FC236}">
                <a16:creationId xmlns:a16="http://schemas.microsoft.com/office/drawing/2014/main" id="{9630795E-AD26-E64A-9C79-FA3F9BB4963A}"/>
              </a:ext>
            </a:extLst>
          </p:cNvPr>
          <p:cNvSpPr>
            <a:spLocks noGrp="1"/>
          </p:cNvSpPr>
          <p:nvPr>
            <p:ph type="ftr" sz="quarter" idx="11"/>
          </p:nvPr>
        </p:nvSpPr>
        <p:spPr>
          <a:xfrm>
            <a:off x="1765788" y="6356350"/>
            <a:ext cx="3466263"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B1F69FF2-4FB1-3544-9B7F-A00D9E4C1A74}"/>
              </a:ext>
            </a:extLst>
          </p:cNvPr>
          <p:cNvSpPr>
            <a:spLocks noGrp="1"/>
          </p:cNvSpPr>
          <p:nvPr>
            <p:ph type="sldNum" sz="quarter" idx="12"/>
          </p:nvPr>
        </p:nvSpPr>
        <p:spPr>
          <a:xfrm>
            <a:off x="5418421" y="6356350"/>
            <a:ext cx="741600" cy="365125"/>
          </a:xfrm>
        </p:spPr>
        <p:txBody>
          <a:bodyPr/>
          <a:lstStyle/>
          <a:p>
            <a:fld id="{95102788-B3AA-6746-B4E5-C52EBB4D0CEE}" type="slidenum">
              <a:rPr lang="nb-NO" smtClean="0"/>
              <a:t>‹#›</a:t>
            </a:fld>
            <a:endParaRPr lang="nb-NO"/>
          </a:p>
        </p:txBody>
      </p:sp>
      <p:sp>
        <p:nvSpPr>
          <p:cNvPr id="9" name="Plassholder for bilde 5">
            <a:extLst>
              <a:ext uri="{FF2B5EF4-FFF2-40B4-BE49-F238E27FC236}">
                <a16:creationId xmlns:a16="http://schemas.microsoft.com/office/drawing/2014/main" id="{701CE543-F5B4-D84C-A6FC-FAFF3D0AAFC3}"/>
              </a:ext>
            </a:extLst>
          </p:cNvPr>
          <p:cNvSpPr>
            <a:spLocks noGrp="1" noChangeAspect="1"/>
          </p:cNvSpPr>
          <p:nvPr>
            <p:ph type="pic" sz="quarter" idx="13"/>
          </p:nvPr>
        </p:nvSpPr>
        <p:spPr>
          <a:xfrm>
            <a:off x="5973237" y="602647"/>
            <a:ext cx="5652706" cy="5652706"/>
          </a:xfrm>
          <a:prstGeom prst="ellipse">
            <a:avLst/>
          </a:prstGeom>
          <a:solidFill>
            <a:schemeClr val="bg2"/>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8" name="Plassholder for innhold 2">
            <a:extLst>
              <a:ext uri="{FF2B5EF4-FFF2-40B4-BE49-F238E27FC236}">
                <a16:creationId xmlns:a16="http://schemas.microsoft.com/office/drawing/2014/main" id="{6300D294-78C3-134A-B8DB-F895410ECD2E}"/>
              </a:ext>
            </a:extLst>
          </p:cNvPr>
          <p:cNvSpPr>
            <a:spLocks noGrp="1"/>
          </p:cNvSpPr>
          <p:nvPr>
            <p:ph idx="1" hasCustomPrompt="1"/>
          </p:nvPr>
        </p:nvSpPr>
        <p:spPr>
          <a:xfrm>
            <a:off x="838200" y="1825625"/>
            <a:ext cx="495102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0" name="Tittel 1">
            <a:extLst>
              <a:ext uri="{FF2B5EF4-FFF2-40B4-BE49-F238E27FC236}">
                <a16:creationId xmlns:a16="http://schemas.microsoft.com/office/drawing/2014/main" id="{FE2CAD38-4FD8-5D47-94F7-E677546BBB25}"/>
              </a:ext>
            </a:extLst>
          </p:cNvPr>
          <p:cNvSpPr>
            <a:spLocks noGrp="1"/>
          </p:cNvSpPr>
          <p:nvPr>
            <p:ph type="title" hasCustomPrompt="1"/>
          </p:nvPr>
        </p:nvSpPr>
        <p:spPr>
          <a:xfrm>
            <a:off x="838200" y="482400"/>
            <a:ext cx="5533571" cy="1072080"/>
          </a:xfrm>
        </p:spPr>
        <p:txBody>
          <a:bodyPr/>
          <a:lstStyle/>
          <a:p>
            <a:r>
              <a:rPr lang="nb-NO" dirty="0"/>
              <a:t>Klikk for å redigere tittelen</a:t>
            </a:r>
          </a:p>
        </p:txBody>
      </p:sp>
    </p:spTree>
    <p:extLst>
      <p:ext uri="{BB962C8B-B14F-4D97-AF65-F5344CB8AC3E}">
        <p14:creationId xmlns:p14="http://schemas.microsoft.com/office/powerpoint/2010/main" val="76149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rkler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9CFF4-987B-5A43-8582-31F67145E3E1}"/>
              </a:ext>
            </a:extLst>
          </p:cNvPr>
          <p:cNvSpPr>
            <a:spLocks noGrp="1"/>
          </p:cNvSpPr>
          <p:nvPr>
            <p:ph type="title"/>
          </p:nvPr>
        </p:nvSpPr>
        <p:spPr/>
        <p:txBody>
          <a:bodyPr/>
          <a:lstStyle/>
          <a:p>
            <a:r>
              <a:rPr lang="nb-NO"/>
              <a:t>Klikk for å redigere tittelstil</a:t>
            </a:r>
          </a:p>
        </p:txBody>
      </p:sp>
      <p:sp>
        <p:nvSpPr>
          <p:cNvPr id="3" name="Plassholder for lysbildenummer 2">
            <a:extLst>
              <a:ext uri="{FF2B5EF4-FFF2-40B4-BE49-F238E27FC236}">
                <a16:creationId xmlns:a16="http://schemas.microsoft.com/office/drawing/2014/main" id="{E9603651-05EC-6948-B335-00924944B6CC}"/>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CDCE326E-B227-394D-A659-399CE735CEE6}"/>
              </a:ext>
            </a:extLst>
          </p:cNvPr>
          <p:cNvSpPr>
            <a:spLocks noGrp="1"/>
          </p:cNvSpPr>
          <p:nvPr>
            <p:ph type="ftr" sz="quarter" idx="11"/>
          </p:nvPr>
        </p:nvSpPr>
        <p:spPr/>
        <p:txBody>
          <a:bodyPr/>
          <a:lstStyle/>
          <a:p>
            <a:endParaRPr lang="nb-NO"/>
          </a:p>
        </p:txBody>
      </p:sp>
      <p:sp>
        <p:nvSpPr>
          <p:cNvPr id="5" name="Plassholder for bilde 5">
            <a:extLst>
              <a:ext uri="{FF2B5EF4-FFF2-40B4-BE49-F238E27FC236}">
                <a16:creationId xmlns:a16="http://schemas.microsoft.com/office/drawing/2014/main" id="{643807C2-292F-894E-874A-C85D7E9D69AA}"/>
              </a:ext>
            </a:extLst>
          </p:cNvPr>
          <p:cNvSpPr>
            <a:spLocks noGrp="1" noChangeAspect="1"/>
          </p:cNvSpPr>
          <p:nvPr>
            <p:ph type="pic" sz="quarter" idx="12"/>
          </p:nvPr>
        </p:nvSpPr>
        <p:spPr>
          <a:xfrm>
            <a:off x="838200"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6" name="Plassholder for bilde 5">
            <a:extLst>
              <a:ext uri="{FF2B5EF4-FFF2-40B4-BE49-F238E27FC236}">
                <a16:creationId xmlns:a16="http://schemas.microsoft.com/office/drawing/2014/main" id="{5324C5C5-907C-D34E-836F-29B532757AD4}"/>
              </a:ext>
            </a:extLst>
          </p:cNvPr>
          <p:cNvSpPr>
            <a:spLocks noGrp="1" noChangeAspect="1"/>
          </p:cNvSpPr>
          <p:nvPr>
            <p:ph type="pic" sz="quarter" idx="27"/>
          </p:nvPr>
        </p:nvSpPr>
        <p:spPr>
          <a:xfrm>
            <a:off x="4518119"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7" name="Plassholder for bilde 5">
            <a:extLst>
              <a:ext uri="{FF2B5EF4-FFF2-40B4-BE49-F238E27FC236}">
                <a16:creationId xmlns:a16="http://schemas.microsoft.com/office/drawing/2014/main" id="{BA339474-4310-4E4C-8300-B9375051CA40}"/>
              </a:ext>
            </a:extLst>
          </p:cNvPr>
          <p:cNvSpPr>
            <a:spLocks noGrp="1" noChangeAspect="1"/>
          </p:cNvSpPr>
          <p:nvPr>
            <p:ph type="pic" sz="quarter" idx="28"/>
          </p:nvPr>
        </p:nvSpPr>
        <p:spPr>
          <a:xfrm>
            <a:off x="8206218"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10" name="Plassholder for tekst 2">
            <a:extLst>
              <a:ext uri="{FF2B5EF4-FFF2-40B4-BE49-F238E27FC236}">
                <a16:creationId xmlns:a16="http://schemas.microsoft.com/office/drawing/2014/main" id="{3420036C-1838-DE4A-BADD-245630D31E50}"/>
              </a:ext>
            </a:extLst>
          </p:cNvPr>
          <p:cNvSpPr>
            <a:spLocks noGrp="1"/>
          </p:cNvSpPr>
          <p:nvPr>
            <p:ph type="body" sz="quarter" idx="33"/>
          </p:nvPr>
        </p:nvSpPr>
        <p:spPr>
          <a:xfrm>
            <a:off x="8080585" y="5161212"/>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1" name="Plassholder for tekst 2">
            <a:extLst>
              <a:ext uri="{FF2B5EF4-FFF2-40B4-BE49-F238E27FC236}">
                <a16:creationId xmlns:a16="http://schemas.microsoft.com/office/drawing/2014/main" id="{94BB1344-2B8D-6C4F-AF3C-799F28132DC6}"/>
              </a:ext>
            </a:extLst>
          </p:cNvPr>
          <p:cNvSpPr>
            <a:spLocks noGrp="1"/>
          </p:cNvSpPr>
          <p:nvPr>
            <p:ph type="body" sz="quarter" idx="34"/>
          </p:nvPr>
        </p:nvSpPr>
        <p:spPr>
          <a:xfrm>
            <a:off x="4392484"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2" name="Plassholder for tekst 2">
            <a:extLst>
              <a:ext uri="{FF2B5EF4-FFF2-40B4-BE49-F238E27FC236}">
                <a16:creationId xmlns:a16="http://schemas.microsoft.com/office/drawing/2014/main" id="{82C78190-F0C7-F94A-8B39-D2876F768B7D}"/>
              </a:ext>
            </a:extLst>
          </p:cNvPr>
          <p:cNvSpPr>
            <a:spLocks noGrp="1"/>
          </p:cNvSpPr>
          <p:nvPr>
            <p:ph type="body" sz="quarter" idx="35"/>
          </p:nvPr>
        </p:nvSpPr>
        <p:spPr>
          <a:xfrm>
            <a:off x="712565"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Tree>
    <p:extLst>
      <p:ext uri="{BB962C8B-B14F-4D97-AF65-F5344CB8AC3E}">
        <p14:creationId xmlns:p14="http://schemas.microsoft.com/office/powerpoint/2010/main" val="3976662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C med bilde">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187046D5-FCF3-DD40-B896-2E3520046E70}"/>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52DA0986-BEFB-4A44-98B6-D10264B4EA5C}"/>
              </a:ext>
            </a:extLst>
          </p:cNvPr>
          <p:cNvSpPr>
            <a:spLocks noGrp="1"/>
          </p:cNvSpPr>
          <p:nvPr>
            <p:ph type="ftr" sz="quarter" idx="11"/>
          </p:nvPr>
        </p:nvSpPr>
        <p:spPr/>
        <p:txBody>
          <a:bodyPr/>
          <a:lstStyle/>
          <a:p>
            <a:endParaRPr lang="nb-NO"/>
          </a:p>
        </p:txBody>
      </p:sp>
      <p:pic>
        <p:nvPicPr>
          <p:cNvPr id="5" name="Plassholder for innhold 3">
            <a:extLst>
              <a:ext uri="{FF2B5EF4-FFF2-40B4-BE49-F238E27FC236}">
                <a16:creationId xmlns:a16="http://schemas.microsoft.com/office/drawing/2014/main" id="{92C05EAD-0F07-3B45-8747-833BB1F2A5F7}"/>
              </a:ext>
            </a:extLst>
          </p:cNvPr>
          <p:cNvPicPr>
            <a:picLocks noChangeAspect="1"/>
          </p:cNvPicPr>
          <p:nvPr userDrawn="1"/>
        </p:nvPicPr>
        <p:blipFill rotWithShape="1">
          <a:blip r:embed="rId2"/>
          <a:srcRect l="-723" r="1"/>
          <a:stretch/>
        </p:blipFill>
        <p:spPr bwMode="auto">
          <a:xfrm>
            <a:off x="1482417" y="660910"/>
            <a:ext cx="8995930" cy="510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pic>
      <p:sp>
        <p:nvSpPr>
          <p:cNvPr id="6" name="Plassholder for bilde 5">
            <a:extLst>
              <a:ext uri="{FF2B5EF4-FFF2-40B4-BE49-F238E27FC236}">
                <a16:creationId xmlns:a16="http://schemas.microsoft.com/office/drawing/2014/main" id="{CADDA05B-7DC7-D845-8F78-41EFC4912172}"/>
              </a:ext>
            </a:extLst>
          </p:cNvPr>
          <p:cNvSpPr>
            <a:spLocks noGrp="1"/>
          </p:cNvSpPr>
          <p:nvPr>
            <p:ph type="pic" sz="quarter" idx="12"/>
          </p:nvPr>
        </p:nvSpPr>
        <p:spPr>
          <a:xfrm>
            <a:off x="2337218" y="907450"/>
            <a:ext cx="7311543" cy="4363809"/>
          </a:xfrm>
          <a:prstGeom prst="rect">
            <a:avLst/>
          </a:prstGeom>
          <a:solidFill>
            <a:schemeClr val="bg1"/>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Tree>
    <p:extLst>
      <p:ext uri="{BB962C8B-B14F-4D97-AF65-F5344CB8AC3E}">
        <p14:creationId xmlns:p14="http://schemas.microsoft.com/office/powerpoint/2010/main" val="31999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4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endParaRPr lang="nb-NO" dirty="0"/>
          </a:p>
        </p:txBody>
      </p:sp>
    </p:spTree>
    <p:extLst>
      <p:ext uri="{BB962C8B-B14F-4D97-AF65-F5344CB8AC3E}">
        <p14:creationId xmlns:p14="http://schemas.microsoft.com/office/powerpoint/2010/main" val="12270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tekst">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normAutofit/>
          </a:bodyPr>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6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endParaRPr lang="nb-NO" dirty="0"/>
          </a:p>
        </p:txBody>
      </p:sp>
      <p:sp>
        <p:nvSpPr>
          <p:cNvPr id="3" name="Text Placeholder 7">
            <a:extLst>
              <a:ext uri="{FF2B5EF4-FFF2-40B4-BE49-F238E27FC236}">
                <a16:creationId xmlns:a16="http://schemas.microsoft.com/office/drawing/2014/main" id="{17FB01FB-60B2-5E41-A15B-1235CEC30B73}"/>
              </a:ext>
            </a:extLst>
          </p:cNvPr>
          <p:cNvSpPr>
            <a:spLocks noGrp="1"/>
          </p:cNvSpPr>
          <p:nvPr>
            <p:ph type="body" sz="quarter" idx="14" hasCustomPrompt="1"/>
          </p:nvPr>
        </p:nvSpPr>
        <p:spPr>
          <a:xfrm>
            <a:off x="0" y="4978400"/>
            <a:ext cx="12192000" cy="1294006"/>
          </a:xfrm>
          <a:solidFill>
            <a:srgbClr val="3E3832">
              <a:alpha val="69804"/>
            </a:srgbClr>
          </a:solidFill>
        </p:spPr>
        <p:txBody>
          <a:bodyPr wrap="square" lIns="1440000" tIns="180000" rIns="1475999" bIns="216000" anchor="ctr" anchorCtr="0">
            <a:noAutofit/>
          </a:bodyPr>
          <a:lstStyle>
            <a:lvl1pPr marL="36000" indent="0" algn="ctr">
              <a:lnSpc>
                <a:spcPct val="100000"/>
              </a:lnSpc>
              <a:spcBef>
                <a:spcPts val="600"/>
              </a:spcBef>
              <a:buClr>
                <a:schemeClr val="accent3"/>
              </a:buClr>
              <a:buSzPct val="110000"/>
              <a:buFont typeface="Arial" panose="020B0604020202020204" pitchFamily="34" charset="0"/>
              <a:buNone/>
              <a:defRPr sz="3200" baseline="0">
                <a:solidFill>
                  <a:schemeClr val="bg1"/>
                </a:solidFill>
                <a:latin typeface="Arial" panose="020B0604020202020204" pitchFamily="34" charset="0"/>
                <a:cs typeface="Arial" panose="020B0604020202020204" pitchFamily="34" charset="0"/>
              </a:defRPr>
            </a:lvl1pPr>
            <a:lvl2pPr marL="216000" indent="0" algn="ctr">
              <a:spcBef>
                <a:spcPts val="600"/>
              </a:spcBef>
              <a:buClr>
                <a:schemeClr val="accent3"/>
              </a:buClr>
              <a:buSzPct val="110000"/>
              <a:buFont typeface="Arial" panose="020B0604020202020204" pitchFamily="34" charset="0"/>
              <a:buNone/>
              <a:defRPr sz="1200" baseline="0">
                <a:solidFill>
                  <a:schemeClr val="tx1"/>
                </a:solidFill>
                <a:latin typeface="Arial" panose="020B0604020202020204" pitchFamily="34" charset="0"/>
                <a:cs typeface="Arial" panose="020B0604020202020204" pitchFamily="34" charset="0"/>
              </a:defRPr>
            </a:lvl2pPr>
            <a:lvl3pPr marL="432000" indent="0" algn="ctr">
              <a:spcBef>
                <a:spcPts val="600"/>
              </a:spcBef>
              <a:buClr>
                <a:schemeClr val="accent3"/>
              </a:buClr>
              <a:buSzPct val="110000"/>
              <a:buFont typeface="Arial" panose="020B0604020202020204" pitchFamily="34" charset="0"/>
              <a:buNone/>
              <a:defRPr sz="1000" baseline="0">
                <a:solidFill>
                  <a:schemeClr val="tx1"/>
                </a:solidFill>
                <a:latin typeface="Arial" panose="020B0604020202020204" pitchFamily="34" charset="0"/>
                <a:cs typeface="Arial" panose="020B0604020202020204" pitchFamily="34" charset="0"/>
              </a:defRPr>
            </a:lvl3pPr>
            <a:lvl4pPr indent="-216000">
              <a:spcBef>
                <a:spcPts val="700"/>
              </a:spcBef>
              <a:buClr>
                <a:schemeClr val="accent6"/>
              </a:buClr>
              <a:buSzPct val="110000"/>
              <a:defRPr sz="1600" baseline="0">
                <a:solidFill>
                  <a:srgbClr val="007272"/>
                </a:solidFill>
                <a:latin typeface="Segoe UI"/>
              </a:defRPr>
            </a:lvl4pPr>
            <a:lvl5pPr indent="-216000">
              <a:spcBef>
                <a:spcPts val="700"/>
              </a:spcBef>
              <a:buClr>
                <a:schemeClr val="accent6"/>
              </a:buClr>
              <a:buSzPct val="110000"/>
              <a:defRPr sz="1600" baseline="0">
                <a:solidFill>
                  <a:srgbClr val="007272"/>
                </a:solidFill>
                <a:latin typeface="Segoe UI"/>
              </a:defRPr>
            </a:lvl5pPr>
          </a:lstStyle>
          <a:p>
            <a:pPr lvl="0"/>
            <a:r>
              <a:rPr lang="nb-NO" dirty="0"/>
              <a:t>Klikk for å redigere teksten</a:t>
            </a:r>
          </a:p>
        </p:txBody>
      </p:sp>
    </p:spTree>
    <p:extLst>
      <p:ext uri="{BB962C8B-B14F-4D97-AF65-F5344CB8AC3E}">
        <p14:creationId xmlns:p14="http://schemas.microsoft.com/office/powerpoint/2010/main" val="206601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Plassholder for media 2">
            <a:extLst>
              <a:ext uri="{FF2B5EF4-FFF2-40B4-BE49-F238E27FC236}">
                <a16:creationId xmlns:a16="http://schemas.microsoft.com/office/drawing/2014/main" id="{873143D7-64FC-5342-9DED-8AE8E11EED5E}"/>
              </a:ext>
            </a:extLst>
          </p:cNvPr>
          <p:cNvSpPr>
            <a:spLocks noGrp="1"/>
          </p:cNvSpPr>
          <p:nvPr>
            <p:ph type="media" sz="quarter" idx="10"/>
          </p:nvPr>
        </p:nvSpPr>
        <p:spPr>
          <a:xfrm>
            <a:off x="0" y="0"/>
            <a:ext cx="12192000" cy="6858000"/>
          </a:xfrm>
        </p:spPr>
        <p:txBody>
          <a:bodyPr anchor="ctr"/>
          <a:lstStyle>
            <a:lvl1pPr marL="0" indent="0" algn="ctr">
              <a:buNone/>
              <a:defRPr sz="1800"/>
            </a:lvl1pPr>
          </a:lstStyle>
          <a:p>
            <a:r>
              <a:rPr lang="nb-NO"/>
              <a:t>Klikk ikonet for å legge til media</a:t>
            </a:r>
            <a:endParaRPr lang="nb-NO" dirty="0"/>
          </a:p>
        </p:txBody>
      </p:sp>
    </p:spTree>
    <p:extLst>
      <p:ext uri="{BB962C8B-B14F-4D97-AF65-F5344CB8AC3E}">
        <p14:creationId xmlns:p14="http://schemas.microsoft.com/office/powerpoint/2010/main" val="150134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rgbClr val="E9E7E7"/>
        </a:solidFill>
        <a:effectLst/>
      </p:bgPr>
    </p:bg>
    <p:spTree>
      <p:nvGrpSpPr>
        <p:cNvPr id="1" name=""/>
        <p:cNvGrpSpPr/>
        <p:nvPr/>
      </p:nvGrpSpPr>
      <p:grpSpPr>
        <a:xfrm>
          <a:off x="0" y="0"/>
          <a:ext cx="0" cy="0"/>
          <a:chOff x="0" y="0"/>
          <a:chExt cx="0" cy="0"/>
        </a:xfrm>
      </p:grpSpPr>
      <p:pic>
        <p:nvPicPr>
          <p:cNvPr id="4" name="Grafikk 3">
            <a:extLst>
              <a:ext uri="{FF2B5EF4-FFF2-40B4-BE49-F238E27FC236}">
                <a16:creationId xmlns:a16="http://schemas.microsoft.com/office/drawing/2014/main" id="{9BB863FB-78BD-F643-85E6-1AF7698DAE8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29303" y="2948384"/>
            <a:ext cx="1533393" cy="961231"/>
          </a:xfrm>
          <a:prstGeom prst="rect">
            <a:avLst/>
          </a:prstGeom>
        </p:spPr>
      </p:pic>
    </p:spTree>
    <p:extLst>
      <p:ext uri="{BB962C8B-B14F-4D97-AF65-F5344CB8AC3E}">
        <p14:creationId xmlns:p14="http://schemas.microsoft.com/office/powerpoint/2010/main" val="986378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 med tekst">
    <p:bg>
      <p:bgPr>
        <a:solidFill>
          <a:srgbClr val="E9E7E7"/>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C4ED5FE-FAC3-BD40-BDD1-8009A2F54019}"/>
              </a:ext>
            </a:extLst>
          </p:cNvPr>
          <p:cNvSpPr>
            <a:spLocks noGrp="1"/>
          </p:cNvSpPr>
          <p:nvPr>
            <p:ph type="body" sz="quarter" idx="10" hasCustomPrompt="1"/>
          </p:nvPr>
        </p:nvSpPr>
        <p:spPr>
          <a:xfrm>
            <a:off x="1733550" y="3429000"/>
            <a:ext cx="8724900" cy="909585"/>
          </a:xfrm>
        </p:spPr>
        <p:txBody>
          <a:bodyPr anchor="ctr">
            <a:normAutofit/>
          </a:bodyPr>
          <a:lstStyle>
            <a:lvl1pPr marL="0" indent="0" algn="ctr">
              <a:buNone/>
              <a:defRPr sz="2800">
                <a:solidFill>
                  <a:schemeClr val="tx2"/>
                </a:solidFill>
              </a:defRPr>
            </a:lvl1pPr>
          </a:lstStyle>
          <a:p>
            <a:pPr lvl="0"/>
            <a:r>
              <a:rPr lang="nb-NO" dirty="0"/>
              <a:t>Klikk for å redigere teksten</a:t>
            </a:r>
          </a:p>
        </p:txBody>
      </p:sp>
      <p:pic>
        <p:nvPicPr>
          <p:cNvPr id="8" name="Grafikk 7">
            <a:extLst>
              <a:ext uri="{FF2B5EF4-FFF2-40B4-BE49-F238E27FC236}">
                <a16:creationId xmlns:a16="http://schemas.microsoft.com/office/drawing/2014/main" id="{2C753597-0942-6542-B314-5EB169889EC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29303" y="2003503"/>
            <a:ext cx="1533393" cy="961231"/>
          </a:xfrm>
          <a:prstGeom prst="rect">
            <a:avLst/>
          </a:prstGeom>
        </p:spPr>
      </p:pic>
    </p:spTree>
    <p:extLst>
      <p:ext uri="{BB962C8B-B14F-4D97-AF65-F5344CB8AC3E}">
        <p14:creationId xmlns:p14="http://schemas.microsoft.com/office/powerpoint/2010/main" val="62414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D6D5E-F187-4E4B-8B35-180A183982F7}"/>
              </a:ext>
            </a:extLst>
          </p:cNvPr>
          <p:cNvSpPr>
            <a:spLocks noGrp="1"/>
          </p:cNvSpPr>
          <p:nvPr>
            <p:ph type="title" hasCustomPrompt="1"/>
          </p:nvPr>
        </p:nvSpPr>
        <p:spPr/>
        <p:txBody>
          <a:bodyPr>
            <a:normAutofit/>
          </a:bodyPr>
          <a:lstStyle>
            <a:lvl1pPr>
              <a:defRPr sz="3200"/>
            </a:lvl1pPr>
          </a:lstStyle>
          <a:p>
            <a:r>
              <a:rPr lang="nb-NO" dirty="0"/>
              <a:t>Klikk for å redigere tittelen</a:t>
            </a:r>
          </a:p>
        </p:txBody>
      </p:sp>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94355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uten bilde">
    <p:bg>
      <p:bgPr>
        <a:solidFill>
          <a:srgbClr val="E9E7E7"/>
        </a:solidFill>
        <a:effectLst/>
      </p:bgPr>
    </p:b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0A9867CB-9424-6247-AF4B-FFCCA40FF604}"/>
              </a:ext>
            </a:extLst>
          </p:cNvPr>
          <p:cNvSpPr>
            <a:spLocks noGrp="1"/>
          </p:cNvSpPr>
          <p:nvPr>
            <p:ph type="ctrTitle" hasCustomPrompt="1"/>
          </p:nvPr>
        </p:nvSpPr>
        <p:spPr>
          <a:xfrm>
            <a:off x="525314" y="2684746"/>
            <a:ext cx="9749217" cy="1396431"/>
          </a:xfrm>
        </p:spPr>
        <p:txBody>
          <a:bodyPr anchor="ctr">
            <a:normAutofit/>
          </a:bodyPr>
          <a:lstStyle>
            <a:lvl1pPr algn="l">
              <a:defRPr sz="3600" b="1">
                <a:solidFill>
                  <a:schemeClr val="tx2"/>
                </a:solidFill>
              </a:defRPr>
            </a:lvl1pPr>
          </a:lstStyle>
          <a:p>
            <a:r>
              <a:rPr lang="nb-NO" dirty="0"/>
              <a:t>Klikk for å redigere tittelen</a:t>
            </a:r>
          </a:p>
        </p:txBody>
      </p:sp>
      <p:sp>
        <p:nvSpPr>
          <p:cNvPr id="12" name="Undertittel 2">
            <a:extLst>
              <a:ext uri="{FF2B5EF4-FFF2-40B4-BE49-F238E27FC236}">
                <a16:creationId xmlns:a16="http://schemas.microsoft.com/office/drawing/2014/main" id="{0C30C810-DE10-B745-8CB9-7D254C95F23E}"/>
              </a:ext>
            </a:extLst>
          </p:cNvPr>
          <p:cNvSpPr>
            <a:spLocks noGrp="1"/>
          </p:cNvSpPr>
          <p:nvPr>
            <p:ph type="subTitle" idx="1" hasCustomPrompt="1"/>
          </p:nvPr>
        </p:nvSpPr>
        <p:spPr>
          <a:xfrm>
            <a:off x="525314" y="4173253"/>
            <a:ext cx="8763173" cy="99116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undertittelen</a:t>
            </a:r>
          </a:p>
        </p:txBody>
      </p:sp>
      <p:sp>
        <p:nvSpPr>
          <p:cNvPr id="13" name="Text Placeholder 8">
            <a:extLst>
              <a:ext uri="{FF2B5EF4-FFF2-40B4-BE49-F238E27FC236}">
                <a16:creationId xmlns:a16="http://schemas.microsoft.com/office/drawing/2014/main" id="{26EBA474-9FC2-8545-9569-68B6453E983A}"/>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tx2"/>
                </a:solidFill>
              </a:defRPr>
            </a:lvl1pPr>
            <a:lvl5pPr marL="1517650" indent="0">
              <a:buNone/>
              <a:defRPr/>
            </a:lvl5pPr>
          </a:lstStyle>
          <a:p>
            <a:pPr lvl="0"/>
            <a:r>
              <a:rPr lang="en-GB" dirty="0"/>
              <a:t>Dato  //  </a:t>
            </a:r>
            <a:r>
              <a:rPr lang="en-GB" dirty="0" err="1"/>
              <a:t>Ansvarlig</a:t>
            </a:r>
            <a:endParaRPr lang="en-GB" dirty="0"/>
          </a:p>
        </p:txBody>
      </p:sp>
      <p:pic>
        <p:nvPicPr>
          <p:cNvPr id="8" name="Grafikk 7">
            <a:extLst>
              <a:ext uri="{FF2B5EF4-FFF2-40B4-BE49-F238E27FC236}">
                <a16:creationId xmlns:a16="http://schemas.microsoft.com/office/drawing/2014/main" id="{8BA4E41F-1D03-1746-B68A-521514BC0BA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6274" y="1081899"/>
            <a:ext cx="1280329" cy="802594"/>
          </a:xfrm>
          <a:prstGeom prst="rect">
            <a:avLst/>
          </a:prstGeom>
        </p:spPr>
      </p:pic>
    </p:spTree>
    <p:extLst>
      <p:ext uri="{BB962C8B-B14F-4D97-AF65-F5344CB8AC3E}">
        <p14:creationId xmlns:p14="http://schemas.microsoft.com/office/powerpoint/2010/main" val="36032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llomside">
    <p:bg>
      <p:bgPr>
        <a:solidFill>
          <a:srgbClr val="E9E7E7"/>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C48BD439-F083-3D4E-862D-4EA46D9E3B41}"/>
              </a:ext>
            </a:extLst>
          </p:cNvPr>
          <p:cNvSpPr>
            <a:spLocks noGrp="1"/>
          </p:cNvSpPr>
          <p:nvPr>
            <p:ph type="body" idx="1" hasCustomPrompt="1"/>
          </p:nvPr>
        </p:nvSpPr>
        <p:spPr>
          <a:xfrm>
            <a:off x="844550" y="3540205"/>
            <a:ext cx="10515600" cy="9262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undertittelen</a:t>
            </a:r>
          </a:p>
        </p:txBody>
      </p:sp>
      <p:sp>
        <p:nvSpPr>
          <p:cNvPr id="9" name="Tittel 1">
            <a:extLst>
              <a:ext uri="{FF2B5EF4-FFF2-40B4-BE49-F238E27FC236}">
                <a16:creationId xmlns:a16="http://schemas.microsoft.com/office/drawing/2014/main" id="{02D6C30B-4FDA-544A-9662-F2B6261EBCDA}"/>
              </a:ext>
            </a:extLst>
          </p:cNvPr>
          <p:cNvSpPr>
            <a:spLocks noGrp="1"/>
          </p:cNvSpPr>
          <p:nvPr>
            <p:ph type="ctrTitle" hasCustomPrompt="1"/>
          </p:nvPr>
        </p:nvSpPr>
        <p:spPr>
          <a:xfrm>
            <a:off x="844550" y="2032569"/>
            <a:ext cx="9271829" cy="1396431"/>
          </a:xfrm>
        </p:spPr>
        <p:txBody>
          <a:bodyPr anchor="ctr">
            <a:normAutofit/>
          </a:bodyPr>
          <a:lstStyle>
            <a:lvl1pPr algn="l">
              <a:defRPr sz="3600" b="1">
                <a:solidFill>
                  <a:schemeClr val="tx2"/>
                </a:solidFill>
              </a:defRPr>
            </a:lvl1pPr>
          </a:lstStyle>
          <a:p>
            <a:r>
              <a:rPr lang="nb-NO" dirty="0"/>
              <a:t>Klikk for å redigere tittelen</a:t>
            </a:r>
          </a:p>
        </p:txBody>
      </p:sp>
    </p:spTree>
    <p:extLst>
      <p:ext uri="{BB962C8B-B14F-4D97-AF65-F5344CB8AC3E}">
        <p14:creationId xmlns:p14="http://schemas.microsoft.com/office/powerpoint/2010/main" val="28394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6AA11-9D10-4845-953E-FC6659DEA9CB}"/>
              </a:ext>
            </a:extLst>
          </p:cNvPr>
          <p:cNvSpPr>
            <a:spLocks noGrp="1"/>
          </p:cNvSpPr>
          <p:nvPr>
            <p:ph type="title" hasCustomPrompt="1"/>
          </p:nvPr>
        </p:nvSpPr>
        <p:spPr/>
        <p:txBody>
          <a:bodyPr/>
          <a:lstStyle/>
          <a:p>
            <a:r>
              <a:rPr lang="nb-NO" dirty="0"/>
              <a:t>Klikk for å redigere tittelen</a:t>
            </a:r>
          </a:p>
        </p:txBody>
      </p:sp>
      <p:sp>
        <p:nvSpPr>
          <p:cNvPr id="3" name="Plassholder for innhold 2">
            <a:extLst>
              <a:ext uri="{FF2B5EF4-FFF2-40B4-BE49-F238E27FC236}">
                <a16:creationId xmlns:a16="http://schemas.microsoft.com/office/drawing/2014/main" id="{0093FA9A-B386-3D4A-A17E-105BC9010CBC}"/>
              </a:ext>
            </a:extLst>
          </p:cNvPr>
          <p:cNvSpPr>
            <a:spLocks noGrp="1"/>
          </p:cNvSpPr>
          <p:nvPr>
            <p:ph sz="half" idx="1" hasCustomPrompt="1"/>
          </p:nvPr>
        </p:nvSpPr>
        <p:spPr>
          <a:xfrm>
            <a:off x="838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349DD5D4-E4CC-F541-A385-23400791B312}"/>
              </a:ext>
            </a:extLst>
          </p:cNvPr>
          <p:cNvSpPr>
            <a:spLocks noGrp="1"/>
          </p:cNvSpPr>
          <p:nvPr>
            <p:ph sz="half" idx="2" hasCustomPrompt="1"/>
          </p:nvPr>
        </p:nvSpPr>
        <p:spPr>
          <a:xfrm>
            <a:off x="6172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bunntekst 5">
            <a:extLst>
              <a:ext uri="{FF2B5EF4-FFF2-40B4-BE49-F238E27FC236}">
                <a16:creationId xmlns:a16="http://schemas.microsoft.com/office/drawing/2014/main" id="{E0092E29-1063-5549-A785-73E8C6A77833}"/>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D71D6EC1-D552-3849-8EEF-1601B9CE5A70}"/>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62356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p>
            <a:r>
              <a:rPr lang="nb-NO" dirty="0"/>
              <a:t>Klikk for å redigere tittelen</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39200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a:extLst>
              <a:ext uri="{FF2B5EF4-FFF2-40B4-BE49-F238E27FC236}">
                <a16:creationId xmlns:a16="http://schemas.microsoft.com/office/drawing/2014/main" id="{8F0C2D0C-F750-2644-95F9-0C952AE3AF8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4" name="Plassholder for lysbildenummer 3">
            <a:extLst>
              <a:ext uri="{FF2B5EF4-FFF2-40B4-BE49-F238E27FC236}">
                <a16:creationId xmlns:a16="http://schemas.microsoft.com/office/drawing/2014/main" id="{D912E190-170D-CB48-ABA2-AC1FB7840FD3}"/>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44221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med bilde til høy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838200" y="1825625"/>
            <a:ext cx="5469835"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1811115"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5648739" y="6356350"/>
            <a:ext cx="447261" cy="365125"/>
          </a:xfrm>
        </p:spPr>
        <p:txBody>
          <a:bodyPr/>
          <a:lstStyle/>
          <a:p>
            <a:fld id="{95102788-B3AA-6746-B4E5-C52EBB4D0CEE}" type="slidenum">
              <a:rPr lang="nb-NO" smtClean="0"/>
              <a:t>‹#›</a:t>
            </a:fld>
            <a:endParaRPr lang="nb-NO"/>
          </a:p>
        </p:txBody>
      </p:sp>
      <p:sp>
        <p:nvSpPr>
          <p:cNvPr id="7" name="Plassholder for bilde 3">
            <a:extLst>
              <a:ext uri="{FF2B5EF4-FFF2-40B4-BE49-F238E27FC236}">
                <a16:creationId xmlns:a16="http://schemas.microsoft.com/office/drawing/2014/main" id="{9CCA7799-B00E-2A41-ADCA-ABD6B94D7671}"/>
              </a:ext>
            </a:extLst>
          </p:cNvPr>
          <p:cNvSpPr>
            <a:spLocks noGrp="1" noChangeAspect="1"/>
          </p:cNvSpPr>
          <p:nvPr>
            <p:ph type="pic" sz="quarter" idx="13"/>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endParaRPr lang="nb-NO" dirty="0"/>
          </a:p>
        </p:txBody>
      </p:sp>
      <p:sp>
        <p:nvSpPr>
          <p:cNvPr id="8" name="Tittel 1">
            <a:extLst>
              <a:ext uri="{FF2B5EF4-FFF2-40B4-BE49-F238E27FC236}">
                <a16:creationId xmlns:a16="http://schemas.microsoft.com/office/drawing/2014/main" id="{A99C80A0-322A-9A4B-843D-7015610E02A9}"/>
              </a:ext>
            </a:extLst>
          </p:cNvPr>
          <p:cNvSpPr>
            <a:spLocks noGrp="1"/>
          </p:cNvSpPr>
          <p:nvPr>
            <p:ph type="title" hasCustomPrompt="1"/>
          </p:nvPr>
        </p:nvSpPr>
        <p:spPr>
          <a:xfrm>
            <a:off x="838200" y="482400"/>
            <a:ext cx="7362371" cy="1072080"/>
          </a:xfrm>
        </p:spPr>
        <p:txBody>
          <a:bodyPr/>
          <a:lstStyle/>
          <a:p>
            <a:r>
              <a:rPr lang="nb-NO" dirty="0"/>
              <a:t>Klikk for å redigere tittelen</a:t>
            </a:r>
          </a:p>
        </p:txBody>
      </p:sp>
    </p:spTree>
    <p:extLst>
      <p:ext uri="{BB962C8B-B14F-4D97-AF65-F5344CB8AC3E}">
        <p14:creationId xmlns:p14="http://schemas.microsoft.com/office/powerpoint/2010/main" val="3369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 med bilde til venst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6096000" y="1825625"/>
            <a:ext cx="524786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F3116F34-6CB9-F244-9082-6C3BCA92C2A8}"/>
              </a:ext>
            </a:extLst>
          </p:cNvPr>
          <p:cNvSpPr>
            <a:spLocks noGrp="1"/>
          </p:cNvSpPr>
          <p:nvPr>
            <p:ph type="dt" sz="half" idx="10"/>
          </p:nvPr>
        </p:nvSpPr>
        <p:spPr>
          <a:xfrm>
            <a:off x="6086061" y="6356350"/>
            <a:ext cx="738809" cy="365125"/>
          </a:xfrm>
          <a:prstGeom prst="rect">
            <a:avLst/>
          </a:prstGeom>
        </p:spPr>
        <p:txBody>
          <a:bodyPr/>
          <a:lstStyle/>
          <a:p>
            <a:endParaRPr lang="nb-NO"/>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7058976"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10896600" y="6356350"/>
            <a:ext cx="447261" cy="365125"/>
          </a:xfrm>
        </p:spPr>
        <p:txBody>
          <a:bodyPr/>
          <a:lstStyle/>
          <a:p>
            <a:fld id="{95102788-B3AA-6746-B4E5-C52EBB4D0CEE}" type="slidenum">
              <a:rPr lang="nb-NO" smtClean="0"/>
              <a:t>‹#›</a:t>
            </a:fld>
            <a:endParaRPr lang="nb-NO"/>
          </a:p>
        </p:txBody>
      </p:sp>
      <p:sp>
        <p:nvSpPr>
          <p:cNvPr id="8" name="Plassholder for bilde 3">
            <a:extLst>
              <a:ext uri="{FF2B5EF4-FFF2-40B4-BE49-F238E27FC236}">
                <a16:creationId xmlns:a16="http://schemas.microsoft.com/office/drawing/2014/main" id="{CBA52608-8CEA-2B45-8142-21F944ADC0E0}"/>
              </a:ext>
            </a:extLst>
          </p:cNvPr>
          <p:cNvSpPr>
            <a:spLocks noGrp="1" noChangeAspect="1"/>
          </p:cNvSpPr>
          <p:nvPr>
            <p:ph type="pic" sz="quarter" idx="18"/>
          </p:nvPr>
        </p:nvSpPr>
        <p:spPr bwMode="auto">
          <a:xfrm>
            <a:off x="0" y="1"/>
            <a:ext cx="6052900" cy="6857999"/>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304706"/>
              <a:gd name="connsiteY0" fmla="*/ 3910014 h 3910014"/>
              <a:gd name="connsiteX1" fmla="*/ 1042924 w 2304706"/>
              <a:gd name="connsiteY1" fmla="*/ 0 h 3910014"/>
              <a:gd name="connsiteX2" fmla="*/ 2304706 w 2304706"/>
              <a:gd name="connsiteY2" fmla="*/ 6914 h 3910014"/>
              <a:gd name="connsiteX3" fmla="*/ 1267586 w 2304706"/>
              <a:gd name="connsiteY3" fmla="*/ 3907005 h 3910014"/>
              <a:gd name="connsiteX4" fmla="*/ 0 w 2304706"/>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4906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4706" h="3910014">
                <a:moveTo>
                  <a:pt x="0" y="3910014"/>
                </a:moveTo>
                <a:cubicBezTo>
                  <a:pt x="1635" y="2606676"/>
                  <a:pt x="3271" y="1303338"/>
                  <a:pt x="4906" y="0"/>
                </a:cubicBezTo>
                <a:lnTo>
                  <a:pt x="2304706" y="795"/>
                </a:lnTo>
                <a:cubicBezTo>
                  <a:pt x="1891771" y="1578443"/>
                  <a:pt x="1696868" y="2311001"/>
                  <a:pt x="1267586" y="3907005"/>
                </a:cubicBezTo>
                <a:lnTo>
                  <a:pt x="0" y="3910014"/>
                </a:lnTo>
                <a:close/>
              </a:path>
            </a:pathLst>
          </a:custGeom>
          <a:solidFill>
            <a:srgbClr val="E9E7E7"/>
          </a:solidFill>
          <a:ln>
            <a:noFill/>
          </a:ln>
          <a:effectLst/>
        </p:spPr>
        <p:txBody>
          <a:bodyPr lIns="1152000" tIns="540000" anchor="ctr" anchorCtr="0">
            <a:normAutofit/>
          </a:bodyPr>
          <a:lstStyle>
            <a:lvl1pPr marL="14288" indent="0">
              <a:buNone/>
              <a:tabLst/>
              <a:defRPr sz="1400" baseline="0">
                <a:solidFill>
                  <a:schemeClr val="tx1"/>
                </a:solidFill>
              </a:defRPr>
            </a:lvl1pPr>
          </a:lstStyle>
          <a:p>
            <a:r>
              <a:rPr lang="nb-NO"/>
              <a:t>Klikk på ikonet for å legge til et bilde</a:t>
            </a:r>
            <a:endParaRPr lang="nb-NO" dirty="0"/>
          </a:p>
        </p:txBody>
      </p:sp>
      <p:sp>
        <p:nvSpPr>
          <p:cNvPr id="9" name="Tittel 1">
            <a:extLst>
              <a:ext uri="{FF2B5EF4-FFF2-40B4-BE49-F238E27FC236}">
                <a16:creationId xmlns:a16="http://schemas.microsoft.com/office/drawing/2014/main" id="{BF999D76-8998-AC4E-B96D-EC3AF1C002F5}"/>
              </a:ext>
            </a:extLst>
          </p:cNvPr>
          <p:cNvSpPr>
            <a:spLocks noGrp="1"/>
          </p:cNvSpPr>
          <p:nvPr>
            <p:ph type="title" hasCustomPrompt="1"/>
          </p:nvPr>
        </p:nvSpPr>
        <p:spPr>
          <a:xfrm>
            <a:off x="6096000" y="482400"/>
            <a:ext cx="5247861" cy="1072080"/>
          </a:xfrm>
        </p:spPr>
        <p:txBody>
          <a:bodyPr/>
          <a:lstStyle/>
          <a:p>
            <a:r>
              <a:rPr lang="nb-NO" dirty="0"/>
              <a:t>Klikk for å redigere tittelen</a:t>
            </a:r>
          </a:p>
        </p:txBody>
      </p:sp>
    </p:spTree>
    <p:extLst>
      <p:ext uri="{BB962C8B-B14F-4D97-AF65-F5344CB8AC3E}">
        <p14:creationId xmlns:p14="http://schemas.microsoft.com/office/powerpoint/2010/main" val="109859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FAD10EF-47D4-0240-947C-844B6DB7DA1B}"/>
              </a:ext>
            </a:extLst>
          </p:cNvPr>
          <p:cNvSpPr>
            <a:spLocks noGrp="1"/>
          </p:cNvSpPr>
          <p:nvPr>
            <p:ph type="title"/>
          </p:nvPr>
        </p:nvSpPr>
        <p:spPr>
          <a:xfrm>
            <a:off x="838200" y="482400"/>
            <a:ext cx="10515600" cy="1072080"/>
          </a:xfrm>
          <a:prstGeom prst="rect">
            <a:avLst/>
          </a:prstGeom>
        </p:spPr>
        <p:txBody>
          <a:bodyPr vert="horz" lIns="91440" tIns="45720" rIns="91440" bIns="45720" rtlCol="0" anchor="ctr">
            <a:normAutofit/>
          </a:bodyPr>
          <a:lstStyle/>
          <a:p>
            <a:r>
              <a:rPr lang="nb-NO" dirty="0"/>
              <a:t>Klikk for å redigere tittelen</a:t>
            </a:r>
          </a:p>
        </p:txBody>
      </p:sp>
      <p:sp>
        <p:nvSpPr>
          <p:cNvPr id="3" name="Plassholder for tekst 2">
            <a:extLst>
              <a:ext uri="{FF2B5EF4-FFF2-40B4-BE49-F238E27FC236}">
                <a16:creationId xmlns:a16="http://schemas.microsoft.com/office/drawing/2014/main" id="{CF3E8312-F0C7-3C46-BEEB-87BD7EA7DE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a:extLst>
              <a:ext uri="{FF2B5EF4-FFF2-40B4-BE49-F238E27FC236}">
                <a16:creationId xmlns:a16="http://schemas.microsoft.com/office/drawing/2014/main" id="{D8D59EA7-F2B2-7C49-89A4-3A578F1C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2"/>
                </a:solidFill>
                <a:latin typeface="Arial" panose="020B0604020202020204" pitchFamily="34" charset="0"/>
                <a:cs typeface="Arial" panose="020B0604020202020204" pitchFamily="34" charset="0"/>
              </a:defRPr>
            </a:lvl1pPr>
          </a:lstStyle>
          <a:p>
            <a:fld id="{95102788-B3AA-6746-B4E5-C52EBB4D0CEE}" type="slidenum">
              <a:rPr lang="nb-NO" smtClean="0"/>
              <a:pPr/>
              <a:t>‹#›</a:t>
            </a:fld>
            <a:endParaRPr lang="nb-NO" dirty="0"/>
          </a:p>
        </p:txBody>
      </p:sp>
      <p:sp>
        <p:nvSpPr>
          <p:cNvPr id="7" name="TekstSylinder 6">
            <a:extLst>
              <a:ext uri="{FF2B5EF4-FFF2-40B4-BE49-F238E27FC236}">
                <a16:creationId xmlns:a16="http://schemas.microsoft.com/office/drawing/2014/main" id="{555FED8A-16C9-8F42-B8B3-8C18FF9D4244}"/>
              </a:ext>
            </a:extLst>
          </p:cNvPr>
          <p:cNvSpPr txBox="1"/>
          <p:nvPr userDrawn="1"/>
        </p:nvSpPr>
        <p:spPr>
          <a:xfrm>
            <a:off x="249560" y="6477356"/>
            <a:ext cx="2299462" cy="123111"/>
          </a:xfrm>
          <a:prstGeom prst="rect">
            <a:avLst/>
          </a:prstGeom>
          <a:noFill/>
        </p:spPr>
        <p:txBody>
          <a:bodyPr wrap="square" lIns="0" tIns="0" rIns="0" bIns="0" rtlCol="0">
            <a:spAutoFit/>
          </a:bodyPr>
          <a:lstStyle/>
          <a:p>
            <a:pPr marL="36000" indent="0" algn="l">
              <a:spcBef>
                <a:spcPts val="600"/>
              </a:spcBef>
              <a:buClr>
                <a:schemeClr val="accent2"/>
              </a:buClr>
              <a:buSzPct val="80000"/>
              <a:buNone/>
            </a:pPr>
            <a:r>
              <a:rPr lang="nb-NO" sz="800" dirty="0">
                <a:solidFill>
                  <a:schemeClr val="accent1"/>
                </a:solidFill>
                <a:latin typeface="Arial" panose="020B0604020202020204" pitchFamily="34" charset="0"/>
                <a:ea typeface="Segoe UI" charset="0"/>
                <a:cs typeface="Arial" panose="020B0604020202020204" pitchFamily="34" charset="0"/>
              </a:rPr>
              <a:t>//</a:t>
            </a:r>
            <a:r>
              <a:rPr lang="nb-NO" sz="800" dirty="0">
                <a:solidFill>
                  <a:schemeClr val="tx1">
                    <a:lumMod val="40000"/>
                    <a:lumOff val="60000"/>
                  </a:schemeClr>
                </a:solidFill>
                <a:latin typeface="Arial" panose="020B0604020202020204" pitchFamily="34" charset="0"/>
                <a:ea typeface="Segoe UI" charset="0"/>
                <a:cs typeface="Arial" panose="020B0604020202020204" pitchFamily="34" charset="0"/>
              </a:rPr>
              <a:t> </a:t>
            </a:r>
            <a:r>
              <a:rPr lang="nb-NO" sz="800" dirty="0">
                <a:solidFill>
                  <a:schemeClr val="tx2"/>
                </a:solidFill>
                <a:latin typeface="Arial" panose="020B0604020202020204" pitchFamily="34" charset="0"/>
                <a:ea typeface="Segoe UI" charset="0"/>
                <a:cs typeface="Arial" panose="020B0604020202020204" pitchFamily="34" charset="0"/>
              </a:rPr>
              <a:t>NAV</a:t>
            </a:r>
          </a:p>
        </p:txBody>
      </p:sp>
      <p:sp>
        <p:nvSpPr>
          <p:cNvPr id="8" name="Plassholder for bunntekst 7">
            <a:extLst>
              <a:ext uri="{FF2B5EF4-FFF2-40B4-BE49-F238E27FC236}">
                <a16:creationId xmlns:a16="http://schemas.microsoft.com/office/drawing/2014/main" id="{7122E58E-2832-4244-8616-203251C29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b-NO"/>
          </a:p>
        </p:txBody>
      </p:sp>
    </p:spTree>
    <p:extLst>
      <p:ext uri="{BB962C8B-B14F-4D97-AF65-F5344CB8AC3E}">
        <p14:creationId xmlns:p14="http://schemas.microsoft.com/office/powerpoint/2010/main" val="282752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61" r:id="rId8"/>
    <p:sldLayoutId id="2147483662" r:id="rId9"/>
    <p:sldLayoutId id="2147483667" r:id="rId10"/>
    <p:sldLayoutId id="2147483670" r:id="rId11"/>
    <p:sldLayoutId id="2147483671" r:id="rId12"/>
    <p:sldLayoutId id="2147483663" r:id="rId13"/>
    <p:sldLayoutId id="2147483669" r:id="rId14"/>
    <p:sldLayoutId id="2147483672" r:id="rId15"/>
    <p:sldLayoutId id="2147483673" r:id="rId16"/>
    <p:sldLayoutId id="2147483674" r:id="rId17"/>
  </p:sldLayoutIdLst>
  <p:hf sldNum="0" hdr="0" ftr="0" dt="0"/>
  <p:txStyles>
    <p:titleStyle>
      <a:lvl1pPr algn="l" defTabSz="914400" rtl="0" eaLnBrk="1" latinLnBrk="0" hangingPunct="1">
        <a:lnSpc>
          <a:spcPct val="90000"/>
        </a:lnSpc>
        <a:spcBef>
          <a:spcPct val="0"/>
        </a:spcBef>
        <a:buNone/>
        <a:defRPr sz="3200" b="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lene.hellesvik.hansen@nav.no"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mailto:leif-ole.arntzen@nav.n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8B3E3D1-A64F-6C49-A65E-78234E99BA50}"/>
              </a:ext>
            </a:extLst>
          </p:cNvPr>
          <p:cNvSpPr>
            <a:spLocks noGrp="1"/>
          </p:cNvSpPr>
          <p:nvPr>
            <p:ph type="ctrTitle"/>
          </p:nvPr>
        </p:nvSpPr>
        <p:spPr/>
        <p:txBody>
          <a:bodyPr/>
          <a:lstStyle/>
          <a:p>
            <a:r>
              <a:rPr lang="nb-NO" dirty="0"/>
              <a:t>Individuell jobbstøtte</a:t>
            </a:r>
          </a:p>
        </p:txBody>
      </p:sp>
      <p:sp>
        <p:nvSpPr>
          <p:cNvPr id="5" name="Undertittel 4">
            <a:extLst>
              <a:ext uri="{FF2B5EF4-FFF2-40B4-BE49-F238E27FC236}">
                <a16:creationId xmlns:a16="http://schemas.microsoft.com/office/drawing/2014/main" id="{972C9742-7508-1E46-970C-66D5DB19D6F4}"/>
              </a:ext>
            </a:extLst>
          </p:cNvPr>
          <p:cNvSpPr>
            <a:spLocks noGrp="1"/>
          </p:cNvSpPr>
          <p:nvPr>
            <p:ph type="subTitle" idx="1"/>
          </p:nvPr>
        </p:nvSpPr>
        <p:spPr/>
        <p:txBody>
          <a:bodyPr/>
          <a:lstStyle/>
          <a:p>
            <a:r>
              <a:rPr lang="nb-NO" dirty="0" err="1"/>
              <a:t>Individual</a:t>
            </a:r>
            <a:r>
              <a:rPr lang="nb-NO" dirty="0"/>
              <a:t> Placement and Support</a:t>
            </a:r>
          </a:p>
          <a:p>
            <a:r>
              <a:rPr lang="nb-NO" dirty="0"/>
              <a:t>IPS</a:t>
            </a:r>
          </a:p>
        </p:txBody>
      </p:sp>
      <p:sp>
        <p:nvSpPr>
          <p:cNvPr id="6" name="Plassholder for bilde 5">
            <a:extLst>
              <a:ext uri="{FF2B5EF4-FFF2-40B4-BE49-F238E27FC236}">
                <a16:creationId xmlns:a16="http://schemas.microsoft.com/office/drawing/2014/main" id="{E93276C1-27E9-4A4B-8ED5-F667E78A6D44}"/>
              </a:ext>
            </a:extLst>
          </p:cNvPr>
          <p:cNvSpPr>
            <a:spLocks noGrp="1"/>
          </p:cNvSpPr>
          <p:nvPr>
            <p:ph type="pic" sz="quarter" idx="11"/>
          </p:nvPr>
        </p:nvSpPr>
        <p:spPr/>
        <p:txBody>
          <a:bodyPr/>
          <a:lstStyle/>
          <a:p>
            <a:endParaRPr lang="nb-NO"/>
          </a:p>
        </p:txBody>
      </p:sp>
      <p:sp>
        <p:nvSpPr>
          <p:cNvPr id="2" name="TekstSylinder 1">
            <a:extLst>
              <a:ext uri="{FF2B5EF4-FFF2-40B4-BE49-F238E27FC236}">
                <a16:creationId xmlns:a16="http://schemas.microsoft.com/office/drawing/2014/main" id="{8D6A33A1-E8E9-6773-8E5C-235ECBD58EA6}"/>
              </a:ext>
            </a:extLst>
          </p:cNvPr>
          <p:cNvSpPr txBox="1"/>
          <p:nvPr/>
        </p:nvSpPr>
        <p:spPr>
          <a:xfrm>
            <a:off x="525314" y="5543550"/>
            <a:ext cx="5570686" cy="830997"/>
          </a:xfrm>
          <a:prstGeom prst="rect">
            <a:avLst/>
          </a:prstGeom>
          <a:noFill/>
        </p:spPr>
        <p:txBody>
          <a:bodyPr wrap="square" rtlCol="0">
            <a:spAutoFit/>
          </a:bodyPr>
          <a:lstStyle/>
          <a:p>
            <a:r>
              <a:rPr lang="nb-NO" sz="1600" dirty="0">
                <a:latin typeface="Arial" panose="020B0604020202020204" pitchFamily="34" charset="0"/>
                <a:cs typeface="Arial" panose="020B0604020202020204" pitchFamily="34" charset="0"/>
              </a:rPr>
              <a:t>Leif-Ole Arntzen, regional IPS-rådgiver og</a:t>
            </a:r>
          </a:p>
          <a:p>
            <a:r>
              <a:rPr lang="nb-NO" sz="1600" dirty="0">
                <a:latin typeface="Arial" panose="020B0604020202020204" pitchFamily="34" charset="0"/>
                <a:cs typeface="Arial" panose="020B0604020202020204" pitchFamily="34" charset="0"/>
              </a:rPr>
              <a:t>Lene Hellesvik Hansen, IPS fylkeskontakt</a:t>
            </a:r>
          </a:p>
          <a:p>
            <a:r>
              <a:rPr lang="nb-NO" sz="1600" dirty="0">
                <a:latin typeface="Arial" panose="020B0604020202020204" pitchFamily="34" charset="0"/>
                <a:cs typeface="Arial" panose="020B0604020202020204" pitchFamily="34" charset="0"/>
              </a:rPr>
              <a:t>Nav Nordland</a:t>
            </a:r>
          </a:p>
        </p:txBody>
      </p:sp>
      <p:pic>
        <p:nvPicPr>
          <p:cNvPr id="3" name="Plassholder for bilde 2">
            <a:extLst>
              <a:ext uri="{FF2B5EF4-FFF2-40B4-BE49-F238E27FC236}">
                <a16:creationId xmlns:a16="http://schemas.microsoft.com/office/drawing/2014/main" id="{C7E1BAF8-6AA0-1874-18F9-BC46C241CE0F}"/>
              </a:ext>
            </a:extLst>
          </p:cNvPr>
          <p:cNvPicPr>
            <a:picLocks noChangeAspect="1"/>
          </p:cNvPicPr>
          <p:nvPr/>
        </p:nvPicPr>
        <p:blipFill>
          <a:blip r:embed="rId3"/>
          <a:srcRect l="6546" r="6546"/>
          <a:stretch>
            <a:fillRect/>
          </a:stretch>
        </p:blipFill>
        <p:spPr bwMode="auto">
          <a:xfrm>
            <a:off x="6096001" y="0"/>
            <a:ext cx="6124576" cy="6872288"/>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rgbClr val="C6C2BF"/>
          </a:solidFill>
          <a:ln>
            <a:noFill/>
          </a:ln>
          <a:effectLst/>
        </p:spPr>
      </p:pic>
    </p:spTree>
    <p:extLst>
      <p:ext uri="{BB962C8B-B14F-4D97-AF65-F5344CB8AC3E}">
        <p14:creationId xmlns:p14="http://schemas.microsoft.com/office/powerpoint/2010/main" val="50058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29667C-334C-62EF-BD82-0A9AB783C7C9}"/>
              </a:ext>
            </a:extLst>
          </p:cNvPr>
          <p:cNvSpPr>
            <a:spLocks noGrp="1"/>
          </p:cNvSpPr>
          <p:nvPr>
            <p:ph type="title"/>
          </p:nvPr>
        </p:nvSpPr>
        <p:spPr/>
        <p:txBody>
          <a:bodyPr/>
          <a:lstStyle/>
          <a:p>
            <a:r>
              <a:rPr lang="nb-NO" dirty="0"/>
              <a:t>Målgruppen - varighet</a:t>
            </a:r>
          </a:p>
        </p:txBody>
      </p:sp>
      <p:sp>
        <p:nvSpPr>
          <p:cNvPr id="3" name="Plassholder for innhold 2">
            <a:extLst>
              <a:ext uri="{FF2B5EF4-FFF2-40B4-BE49-F238E27FC236}">
                <a16:creationId xmlns:a16="http://schemas.microsoft.com/office/drawing/2014/main" id="{3F09EED9-B67F-2349-A13F-583CD1CC09FF}"/>
              </a:ext>
            </a:extLst>
          </p:cNvPr>
          <p:cNvSpPr>
            <a:spLocks noGrp="1"/>
          </p:cNvSpPr>
          <p:nvPr>
            <p:ph idx="1"/>
          </p:nvPr>
        </p:nvSpPr>
        <p:spPr/>
        <p:txBody>
          <a:bodyPr>
            <a:normAutofit/>
          </a:bodyPr>
          <a:lstStyle/>
          <a:p>
            <a:r>
              <a:rPr lang="nb-NO" sz="2400" dirty="0"/>
              <a:t>Varigheten tilpasses deltakerens individuell behov</a:t>
            </a:r>
          </a:p>
          <a:p>
            <a:endParaRPr lang="nb-NO" sz="2400" dirty="0"/>
          </a:p>
          <a:p>
            <a:r>
              <a:rPr lang="nb-NO" sz="2400" dirty="0"/>
              <a:t>IPS ordinær</a:t>
            </a:r>
          </a:p>
          <a:p>
            <a:pPr lvl="1"/>
            <a:r>
              <a:rPr lang="nb-NO" dirty="0"/>
              <a:t>Varighet på ett år</a:t>
            </a:r>
          </a:p>
          <a:p>
            <a:pPr lvl="1"/>
            <a:r>
              <a:rPr lang="nb-NO" dirty="0"/>
              <a:t>For personer med nedsatt arbeidsevne inntil tre år</a:t>
            </a:r>
          </a:p>
          <a:p>
            <a:pPr lvl="1"/>
            <a:endParaRPr lang="nb-NO" dirty="0"/>
          </a:p>
          <a:p>
            <a:r>
              <a:rPr lang="nb-NO" sz="2400" dirty="0"/>
              <a:t>IPS-ung</a:t>
            </a:r>
          </a:p>
          <a:p>
            <a:pPr lvl="1"/>
            <a:r>
              <a:rPr lang="nb-NO" dirty="0"/>
              <a:t>For personer mellom 16 og 30 år</a:t>
            </a:r>
          </a:p>
          <a:p>
            <a:pPr lvl="1"/>
            <a:r>
              <a:rPr lang="nb-NO" dirty="0"/>
              <a:t>Varighet for personer i opplæring/utdanning inntil to år</a:t>
            </a:r>
          </a:p>
          <a:p>
            <a:pPr lvl="1"/>
            <a:r>
              <a:rPr lang="nb-NO" dirty="0"/>
              <a:t>Varighet for personer med nedsatt arbeidsevne inntil fire år</a:t>
            </a:r>
          </a:p>
        </p:txBody>
      </p:sp>
    </p:spTree>
    <p:extLst>
      <p:ext uri="{BB962C8B-B14F-4D97-AF65-F5344CB8AC3E}">
        <p14:creationId xmlns:p14="http://schemas.microsoft.com/office/powerpoint/2010/main" val="1928666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036FA4-F487-3693-C8EB-2BB35897EE1B}"/>
              </a:ext>
            </a:extLst>
          </p:cNvPr>
          <p:cNvSpPr>
            <a:spLocks noGrp="1"/>
          </p:cNvSpPr>
          <p:nvPr>
            <p:ph type="title"/>
          </p:nvPr>
        </p:nvSpPr>
        <p:spPr/>
        <p:txBody>
          <a:bodyPr/>
          <a:lstStyle/>
          <a:p>
            <a:r>
              <a:rPr lang="nb-NO" dirty="0"/>
              <a:t>Hvor kan du lære mer?</a:t>
            </a:r>
          </a:p>
        </p:txBody>
      </p:sp>
      <p:sp>
        <p:nvSpPr>
          <p:cNvPr id="15" name="Plassholder for innhold 14">
            <a:extLst>
              <a:ext uri="{FF2B5EF4-FFF2-40B4-BE49-F238E27FC236}">
                <a16:creationId xmlns:a16="http://schemas.microsoft.com/office/drawing/2014/main" id="{F9C17672-9393-A676-8D12-E5CF4209D19B}"/>
              </a:ext>
            </a:extLst>
          </p:cNvPr>
          <p:cNvSpPr>
            <a:spLocks noGrp="1"/>
          </p:cNvSpPr>
          <p:nvPr>
            <p:ph idx="1"/>
          </p:nvPr>
        </p:nvSpPr>
        <p:spPr>
          <a:xfrm>
            <a:off x="838200" y="1825625"/>
            <a:ext cx="6244244" cy="1072080"/>
          </a:xfrm>
        </p:spPr>
        <p:txBody>
          <a:bodyPr/>
          <a:lstStyle/>
          <a:p>
            <a:r>
              <a:rPr lang="nb-NO" dirty="0"/>
              <a:t>Læringsportalen</a:t>
            </a:r>
          </a:p>
        </p:txBody>
      </p:sp>
      <p:pic>
        <p:nvPicPr>
          <p:cNvPr id="13" name="Bilde 12">
            <a:extLst>
              <a:ext uri="{FF2B5EF4-FFF2-40B4-BE49-F238E27FC236}">
                <a16:creationId xmlns:a16="http://schemas.microsoft.com/office/drawing/2014/main" id="{E1814ED0-292E-626E-5E32-17B8E3893189}"/>
              </a:ext>
            </a:extLst>
          </p:cNvPr>
          <p:cNvPicPr>
            <a:picLocks noChangeAspect="1"/>
          </p:cNvPicPr>
          <p:nvPr/>
        </p:nvPicPr>
        <p:blipFill>
          <a:blip r:embed="rId3"/>
          <a:stretch>
            <a:fillRect/>
          </a:stretch>
        </p:blipFill>
        <p:spPr>
          <a:xfrm>
            <a:off x="6096000" y="1889256"/>
            <a:ext cx="5006571" cy="4096285"/>
          </a:xfrm>
          <a:prstGeom prst="rect">
            <a:avLst/>
          </a:prstGeom>
        </p:spPr>
      </p:pic>
    </p:spTree>
    <p:extLst>
      <p:ext uri="{BB962C8B-B14F-4D97-AF65-F5344CB8AC3E}">
        <p14:creationId xmlns:p14="http://schemas.microsoft.com/office/powerpoint/2010/main" val="3506473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0AD449-9635-09C7-5A47-72BA16A0A7D0}"/>
              </a:ext>
            </a:extLst>
          </p:cNvPr>
          <p:cNvSpPr>
            <a:spLocks noGrp="1"/>
          </p:cNvSpPr>
          <p:nvPr>
            <p:ph type="title" idx="4294967295"/>
          </p:nvPr>
        </p:nvSpPr>
        <p:spPr>
          <a:xfrm>
            <a:off x="838200" y="532792"/>
            <a:ext cx="7362825" cy="1071563"/>
          </a:xfrm>
        </p:spPr>
        <p:txBody>
          <a:bodyPr/>
          <a:lstStyle/>
          <a:p>
            <a:r>
              <a:rPr lang="nb-NO"/>
              <a:t>Takk for oppmerksomheten!</a:t>
            </a:r>
            <a:endParaRPr lang="nb-NO" dirty="0"/>
          </a:p>
        </p:txBody>
      </p:sp>
      <p:sp>
        <p:nvSpPr>
          <p:cNvPr id="3" name="Undertittel 2">
            <a:extLst>
              <a:ext uri="{FF2B5EF4-FFF2-40B4-BE49-F238E27FC236}">
                <a16:creationId xmlns:a16="http://schemas.microsoft.com/office/drawing/2014/main" id="{C0596117-55B4-CB71-AD1B-5686E4EAC68D}"/>
              </a:ext>
            </a:extLst>
          </p:cNvPr>
          <p:cNvSpPr txBox="1">
            <a:spLocks/>
          </p:cNvSpPr>
          <p:nvPr/>
        </p:nvSpPr>
        <p:spPr>
          <a:xfrm>
            <a:off x="838200" y="2244437"/>
            <a:ext cx="10282845" cy="3009208"/>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b-NO" sz="1500" b="1"/>
              <a:t>IPS Fylkeskontakt og koordinator IPS Ressurssenter Nord:</a:t>
            </a:r>
            <a:br>
              <a:rPr lang="nb-NO" sz="1500" b="1"/>
            </a:br>
            <a:r>
              <a:rPr lang="nb-NO" sz="1500"/>
              <a:t>Lene Hellesvik Hansen</a:t>
            </a:r>
            <a:br>
              <a:rPr lang="nb-NO" sz="1500"/>
            </a:br>
            <a:r>
              <a:rPr lang="nb-NO" sz="1500">
                <a:hlinkClick r:id="rId3"/>
              </a:rPr>
              <a:t>lene.hellesvik.hansen@nav.no</a:t>
            </a:r>
            <a:br>
              <a:rPr lang="nb-NO" sz="1500"/>
            </a:br>
            <a:r>
              <a:rPr lang="nb-NO" sz="1500"/>
              <a:t>mobil: 99448864</a:t>
            </a:r>
          </a:p>
          <a:p>
            <a:pPr marL="0" indent="0">
              <a:lnSpc>
                <a:spcPct val="100000"/>
              </a:lnSpc>
              <a:buNone/>
            </a:pPr>
            <a:endParaRPr lang="nb-NO" sz="1500" b="1"/>
          </a:p>
          <a:p>
            <a:pPr marL="0" indent="0">
              <a:lnSpc>
                <a:spcPct val="100000"/>
              </a:lnSpc>
              <a:buNone/>
            </a:pPr>
            <a:r>
              <a:rPr lang="nb-NO" sz="1500" b="1"/>
              <a:t>Regional IPS-rådgiver:</a:t>
            </a:r>
            <a:br>
              <a:rPr lang="nb-NO" sz="1500" b="1"/>
            </a:br>
            <a:r>
              <a:rPr lang="nb-NO" sz="1500"/>
              <a:t>Leif-Ole Arntzen</a:t>
            </a:r>
            <a:br>
              <a:rPr lang="nb-NO" sz="1500"/>
            </a:br>
            <a:r>
              <a:rPr lang="nb-NO" sz="1500">
                <a:hlinkClick r:id="rId4"/>
              </a:rPr>
              <a:t>leif-ole.arntzen@nav.no</a:t>
            </a:r>
            <a:br>
              <a:rPr lang="nb-NO" sz="1500"/>
            </a:br>
            <a:r>
              <a:rPr lang="nb-NO" sz="1500"/>
              <a:t>mobil: 90858226</a:t>
            </a:r>
          </a:p>
          <a:p>
            <a:pPr marL="0" indent="0">
              <a:buNone/>
            </a:pPr>
            <a:r>
              <a:rPr lang="nb-NO" sz="1500" b="1"/>
              <a:t>NAV Nordland, avdeling marked og kompetanse</a:t>
            </a:r>
            <a:endParaRPr lang="nb-NO" sz="1500" b="1" dirty="0"/>
          </a:p>
        </p:txBody>
      </p:sp>
    </p:spTree>
    <p:extLst>
      <p:ext uri="{BB962C8B-B14F-4D97-AF65-F5344CB8AC3E}">
        <p14:creationId xmlns:p14="http://schemas.microsoft.com/office/powerpoint/2010/main" val="2257406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08E6D6-73E8-4D3E-9A7B-0352D00FA130}"/>
              </a:ext>
            </a:extLst>
          </p:cNvPr>
          <p:cNvSpPr>
            <a:spLocks noGrp="1"/>
          </p:cNvSpPr>
          <p:nvPr>
            <p:ph type="title"/>
          </p:nvPr>
        </p:nvSpPr>
        <p:spPr/>
        <p:txBody>
          <a:bodyPr/>
          <a:lstStyle/>
          <a:p>
            <a:r>
              <a:rPr lang="nb-NO" dirty="0" err="1"/>
              <a:t>Supported</a:t>
            </a:r>
            <a:r>
              <a:rPr lang="nb-NO" dirty="0"/>
              <a:t> </a:t>
            </a:r>
            <a:r>
              <a:rPr lang="nb-NO" dirty="0" err="1"/>
              <a:t>Employment</a:t>
            </a:r>
            <a:endParaRPr lang="nb-NO" dirty="0"/>
          </a:p>
        </p:txBody>
      </p:sp>
      <p:pic>
        <p:nvPicPr>
          <p:cNvPr id="3" name="Bilde 2" descr="Et bilde som inneholder tekst, skilt&#10;&#10;Automatisk generert beskrivelse">
            <a:extLst>
              <a:ext uri="{FF2B5EF4-FFF2-40B4-BE49-F238E27FC236}">
                <a16:creationId xmlns:a16="http://schemas.microsoft.com/office/drawing/2014/main" id="{D6F13A93-CAAB-E868-37A5-4C880B0F69E9}"/>
              </a:ext>
            </a:extLst>
          </p:cNvPr>
          <p:cNvPicPr>
            <a:picLocks noChangeAspect="1"/>
          </p:cNvPicPr>
          <p:nvPr/>
        </p:nvPicPr>
        <p:blipFill>
          <a:blip r:embed="rId3"/>
          <a:stretch>
            <a:fillRect/>
          </a:stretch>
        </p:blipFill>
        <p:spPr>
          <a:xfrm>
            <a:off x="504826" y="2380654"/>
            <a:ext cx="5473700" cy="2996850"/>
          </a:xfrm>
          <a:prstGeom prst="rect">
            <a:avLst/>
          </a:prstGeom>
          <a:noFill/>
        </p:spPr>
      </p:pic>
      <p:sp>
        <p:nvSpPr>
          <p:cNvPr id="4" name="Rectangle 3">
            <a:extLst>
              <a:ext uri="{FF2B5EF4-FFF2-40B4-BE49-F238E27FC236}">
                <a16:creationId xmlns:a16="http://schemas.microsoft.com/office/drawing/2014/main" id="{C3CCDE8C-948D-9959-478C-6C119DB84F6D}"/>
              </a:ext>
            </a:extLst>
          </p:cNvPr>
          <p:cNvSpPr txBox="1">
            <a:spLocks noChangeArrowheads="1"/>
          </p:cNvSpPr>
          <p:nvPr/>
        </p:nvSpPr>
        <p:spPr>
          <a:xfrm>
            <a:off x="6205710" y="2276872"/>
            <a:ext cx="5473700" cy="3991302"/>
          </a:xfrm>
          <a:prstGeom prst="rect">
            <a:avLst/>
          </a:prstGeom>
        </p:spPr>
        <p:txBody>
          <a:bodyPr wrap="square" anchor="t">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nb-NO" b="1" dirty="0" err="1"/>
              <a:t>Supported</a:t>
            </a:r>
            <a:r>
              <a:rPr lang="nb-NO" b="1" dirty="0"/>
              <a:t> </a:t>
            </a:r>
            <a:r>
              <a:rPr lang="nb-NO" b="1" dirty="0" err="1"/>
              <a:t>Employment</a:t>
            </a:r>
            <a:r>
              <a:rPr lang="nb-NO" b="1" dirty="0"/>
              <a:t> – utviklet i USA og Canada på 1980-tallet</a:t>
            </a:r>
            <a:r>
              <a:rPr lang="nb-NO" dirty="0"/>
              <a:t>.</a:t>
            </a:r>
          </a:p>
          <a:p>
            <a:pPr lvl="1">
              <a:buFont typeface="Wingdings" panose="05000000000000000000" pitchFamily="2" charset="2"/>
              <a:buChar char="Ø"/>
              <a:defRPr/>
            </a:pPr>
            <a:r>
              <a:rPr lang="nb-NO" sz="2000" dirty="0"/>
              <a:t>For at mennesker med funksjonshemming skal få og beholde vanlig arbeid </a:t>
            </a:r>
          </a:p>
          <a:p>
            <a:pPr marL="342900" lvl="1" indent="-342900">
              <a:buFont typeface="Wingdings" panose="05000000000000000000" pitchFamily="2" charset="2"/>
              <a:buChar char="§"/>
            </a:pPr>
            <a:r>
              <a:rPr lang="nb-NO" sz="2000" b="1" dirty="0"/>
              <a:t>Flere varianter av SE</a:t>
            </a:r>
          </a:p>
          <a:p>
            <a:pPr marL="742950" lvl="2" indent="-342900">
              <a:buFont typeface="Wingdings" panose="05000000000000000000" pitchFamily="2" charset="2"/>
              <a:buChar char="Ø"/>
            </a:pPr>
            <a:r>
              <a:rPr lang="nb-NO" dirty="0"/>
              <a:t>Femtrinnsprosessen</a:t>
            </a:r>
          </a:p>
          <a:p>
            <a:pPr marL="742950" lvl="2" indent="-342900">
              <a:buFont typeface="Wingdings" panose="05000000000000000000" pitchFamily="2" charset="2"/>
              <a:buChar char="Ø"/>
            </a:pPr>
            <a:r>
              <a:rPr lang="nb-NO" dirty="0" err="1"/>
              <a:t>Individual</a:t>
            </a:r>
            <a:r>
              <a:rPr lang="nb-NO" dirty="0"/>
              <a:t> Placement and Support (IPS)</a:t>
            </a:r>
          </a:p>
          <a:p>
            <a:pPr marL="742950" lvl="2" indent="-342900">
              <a:buFont typeface="Wingdings" panose="05000000000000000000" pitchFamily="2" charset="2"/>
              <a:buChar char="Ø"/>
            </a:pPr>
            <a:r>
              <a:rPr lang="nb-NO" dirty="0" err="1"/>
              <a:t>Customized</a:t>
            </a:r>
            <a:r>
              <a:rPr lang="nb-NO" dirty="0"/>
              <a:t> </a:t>
            </a:r>
            <a:r>
              <a:rPr lang="nb-NO" dirty="0" err="1"/>
              <a:t>Employment</a:t>
            </a:r>
            <a:endParaRPr lang="nb-NO" dirty="0"/>
          </a:p>
          <a:p>
            <a:pPr marL="742950" lvl="2" indent="-342900">
              <a:buFont typeface="Wingdings" panose="05000000000000000000" pitchFamily="2" charset="2"/>
              <a:buChar char="Ø"/>
            </a:pPr>
            <a:endParaRPr lang="nb-NO" dirty="0"/>
          </a:p>
          <a:p>
            <a:pPr marL="0" indent="0">
              <a:buFont typeface="Arial" panose="020B0604020202020204" pitchFamily="34" charset="0"/>
              <a:buNone/>
              <a:defRPr/>
            </a:pPr>
            <a:endParaRPr lang="nb-NO" dirty="0"/>
          </a:p>
          <a:p>
            <a:pPr>
              <a:buFontTx/>
              <a:buNone/>
              <a:defRPr/>
            </a:pPr>
            <a:endParaRPr lang="nb-NO" dirty="0"/>
          </a:p>
        </p:txBody>
      </p:sp>
    </p:spTree>
    <p:extLst>
      <p:ext uri="{BB962C8B-B14F-4D97-AF65-F5344CB8AC3E}">
        <p14:creationId xmlns:p14="http://schemas.microsoft.com/office/powerpoint/2010/main" val="83163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D3B46A-1D06-26F5-346B-833F82C036A9}"/>
              </a:ext>
            </a:extLst>
          </p:cNvPr>
          <p:cNvSpPr>
            <a:spLocks noGrp="1"/>
          </p:cNvSpPr>
          <p:nvPr>
            <p:ph type="title"/>
          </p:nvPr>
        </p:nvSpPr>
        <p:spPr/>
        <p:txBody>
          <a:bodyPr/>
          <a:lstStyle/>
          <a:p>
            <a:r>
              <a:rPr lang="nb-NO" dirty="0"/>
              <a:t>Hvorfor er arbeid så viktig?</a:t>
            </a:r>
          </a:p>
        </p:txBody>
      </p:sp>
      <p:sp>
        <p:nvSpPr>
          <p:cNvPr id="3" name="Plassholder for innhold 2">
            <a:extLst>
              <a:ext uri="{FF2B5EF4-FFF2-40B4-BE49-F238E27FC236}">
                <a16:creationId xmlns:a16="http://schemas.microsoft.com/office/drawing/2014/main" id="{4D29A8CA-0E57-ABE1-B4C2-6AC679AF5D70}"/>
              </a:ext>
            </a:extLst>
          </p:cNvPr>
          <p:cNvSpPr>
            <a:spLocks noGrp="1"/>
          </p:cNvSpPr>
          <p:nvPr>
            <p:ph idx="1"/>
          </p:nvPr>
        </p:nvSpPr>
        <p:spPr/>
        <p:txBody>
          <a:bodyPr>
            <a:normAutofit/>
          </a:bodyPr>
          <a:lstStyle/>
          <a:p>
            <a:r>
              <a:rPr lang="nb-NO" sz="2400" dirty="0"/>
              <a:t>Psykiske lidelser og ruslidelser er to av de viktigste – og raskest voksende – årsakene til fravær fra arbeidslivet.</a:t>
            </a:r>
          </a:p>
          <a:p>
            <a:endParaRPr lang="nb-NO" sz="2400" dirty="0"/>
          </a:p>
          <a:p>
            <a:r>
              <a:rPr lang="nb-NO" sz="2400" dirty="0"/>
              <a:t>Vel tre prosent av befolkningen har alvorlige psykiske lidelser, bare 10-20 prosent av disse er i arbeid.</a:t>
            </a:r>
          </a:p>
          <a:p>
            <a:endParaRPr lang="nb-NO" sz="2400" dirty="0"/>
          </a:p>
          <a:p>
            <a:r>
              <a:rPr lang="nb-NO" sz="2400" dirty="0"/>
              <a:t>Tallene skjuler store personlige utfordringer og enorme samfunnskostnader.</a:t>
            </a:r>
          </a:p>
        </p:txBody>
      </p:sp>
    </p:spTree>
    <p:extLst>
      <p:ext uri="{BB962C8B-B14F-4D97-AF65-F5344CB8AC3E}">
        <p14:creationId xmlns:p14="http://schemas.microsoft.com/office/powerpoint/2010/main" val="2268864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48DFDE-83FE-B989-4AE1-16CA71504722}"/>
              </a:ext>
            </a:extLst>
          </p:cNvPr>
          <p:cNvSpPr>
            <a:spLocks noGrp="1"/>
          </p:cNvSpPr>
          <p:nvPr>
            <p:ph type="title"/>
          </p:nvPr>
        </p:nvSpPr>
        <p:spPr/>
        <p:txBody>
          <a:bodyPr/>
          <a:lstStyle/>
          <a:p>
            <a:r>
              <a:rPr lang="nb-NO" dirty="0"/>
              <a:t>Hva er Individuell jobbstøtte (IPS)</a:t>
            </a:r>
          </a:p>
        </p:txBody>
      </p:sp>
      <p:sp>
        <p:nvSpPr>
          <p:cNvPr id="3" name="Plassholder for innhold 2">
            <a:extLst>
              <a:ext uri="{FF2B5EF4-FFF2-40B4-BE49-F238E27FC236}">
                <a16:creationId xmlns:a16="http://schemas.microsoft.com/office/drawing/2014/main" id="{2FE644D3-2CB8-C608-7425-6437586F4124}"/>
              </a:ext>
            </a:extLst>
          </p:cNvPr>
          <p:cNvSpPr>
            <a:spLocks noGrp="1"/>
          </p:cNvSpPr>
          <p:nvPr>
            <p:ph idx="1"/>
          </p:nvPr>
        </p:nvSpPr>
        <p:spPr/>
        <p:txBody>
          <a:bodyPr>
            <a:noAutofit/>
          </a:bodyPr>
          <a:lstStyle/>
          <a:p>
            <a:pPr marL="0" indent="0">
              <a:buFont typeface="Arial" panose="020B0604020202020204" pitchFamily="34" charset="0"/>
              <a:buNone/>
            </a:pPr>
            <a:r>
              <a:rPr lang="nb-NO" sz="2400" b="1" dirty="0"/>
              <a:t>Arbeidsrehabilitering integrert i behandling  </a:t>
            </a:r>
          </a:p>
          <a:p>
            <a:r>
              <a:rPr lang="nb-NO" sz="2400" dirty="0"/>
              <a:t>«Hjelpe og støtte mennesker med psykiske- og /eller ruslidelser til å finne og stå i den rette jobben»</a:t>
            </a:r>
          </a:p>
          <a:p>
            <a:r>
              <a:rPr lang="nb-NO" sz="2400" dirty="0"/>
              <a:t>I Norge er IPS en felles satsing mellom NAV, kommune- og spesialist-helsetjenesten</a:t>
            </a:r>
          </a:p>
          <a:p>
            <a:r>
              <a:rPr lang="nb-NO" sz="2400" dirty="0"/>
              <a:t>Nasjonale politiske føringer om å tilby evidensbaserte tjenester</a:t>
            </a:r>
          </a:p>
          <a:p>
            <a:r>
              <a:rPr lang="nb-NO" sz="2400" dirty="0"/>
              <a:t>Målgruppe; personer med moderate til alvorlige psykiske lidelser og/eller ruslidelser, som er i behandling</a:t>
            </a:r>
          </a:p>
        </p:txBody>
      </p:sp>
    </p:spTree>
    <p:extLst>
      <p:ext uri="{BB962C8B-B14F-4D97-AF65-F5344CB8AC3E}">
        <p14:creationId xmlns:p14="http://schemas.microsoft.com/office/powerpoint/2010/main" val="65248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0B0FEE75-8AB6-E4FB-E591-3580B9B35034}"/>
              </a:ext>
            </a:extLst>
          </p:cNvPr>
          <p:cNvSpPr>
            <a:spLocks noGrp="1"/>
          </p:cNvSpPr>
          <p:nvPr>
            <p:ph type="pic" sz="quarter" idx="13"/>
          </p:nvPr>
        </p:nvSpPr>
        <p:spPr/>
        <p:txBody>
          <a:bodyPr/>
          <a:lstStyle/>
          <a:p>
            <a:endParaRPr lang="nb-NO"/>
          </a:p>
        </p:txBody>
      </p:sp>
      <p:sp>
        <p:nvSpPr>
          <p:cNvPr id="2" name="Tittel 1">
            <a:extLst>
              <a:ext uri="{FF2B5EF4-FFF2-40B4-BE49-F238E27FC236}">
                <a16:creationId xmlns:a16="http://schemas.microsoft.com/office/drawing/2014/main" id="{A6ECA37E-439A-8B8F-2C97-F4A82FC8F2E8}"/>
              </a:ext>
            </a:extLst>
          </p:cNvPr>
          <p:cNvSpPr>
            <a:spLocks noGrp="1"/>
          </p:cNvSpPr>
          <p:nvPr>
            <p:ph type="title"/>
          </p:nvPr>
        </p:nvSpPr>
        <p:spPr/>
        <p:txBody>
          <a:bodyPr/>
          <a:lstStyle/>
          <a:p>
            <a:r>
              <a:rPr lang="nb-NO" dirty="0"/>
              <a:t>Åtte prinsipper for individuell jobbstøtte</a:t>
            </a:r>
          </a:p>
        </p:txBody>
      </p:sp>
      <p:sp>
        <p:nvSpPr>
          <p:cNvPr id="5" name="Plassholder for innhold 1">
            <a:extLst>
              <a:ext uri="{FF2B5EF4-FFF2-40B4-BE49-F238E27FC236}">
                <a16:creationId xmlns:a16="http://schemas.microsoft.com/office/drawing/2014/main" id="{F326B35C-3962-D792-995F-208DA482FD5B}"/>
              </a:ext>
            </a:extLst>
          </p:cNvPr>
          <p:cNvSpPr txBox="1">
            <a:spLocks/>
          </p:cNvSpPr>
          <p:nvPr/>
        </p:nvSpPr>
        <p:spPr>
          <a:xfrm>
            <a:off x="838200" y="1908753"/>
            <a:ext cx="5579225" cy="435133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nb-NO" sz="2400" dirty="0"/>
              <a:t>Alle som ønsker å jobbe, er kvalifisert for IPS (ingen ekskluderes)</a:t>
            </a:r>
          </a:p>
          <a:p>
            <a:pPr>
              <a:lnSpc>
                <a:spcPct val="120000"/>
              </a:lnSpc>
            </a:pPr>
            <a:r>
              <a:rPr lang="nb-NO" sz="2400" dirty="0"/>
              <a:t>Målet er ordinært, lønnet arbeid</a:t>
            </a:r>
          </a:p>
          <a:p>
            <a:pPr>
              <a:lnSpc>
                <a:spcPct val="120000"/>
              </a:lnSpc>
            </a:pPr>
            <a:r>
              <a:rPr lang="nb-NO" sz="2400" dirty="0"/>
              <a:t>IPS-tjenester er integrert med psykiske helsetjenester</a:t>
            </a:r>
          </a:p>
          <a:p>
            <a:pPr>
              <a:lnSpc>
                <a:spcPct val="120000"/>
              </a:lnSpc>
            </a:pPr>
            <a:r>
              <a:rPr lang="nb-NO" sz="2400" dirty="0"/>
              <a:t>Det gis tilpasset ytelses- og stønadsveiledning</a:t>
            </a:r>
          </a:p>
          <a:p>
            <a:pPr>
              <a:lnSpc>
                <a:spcPct val="120000"/>
              </a:lnSpc>
            </a:pPr>
            <a:r>
              <a:rPr lang="nb-NO" sz="2400" dirty="0"/>
              <a:t>Jobbsøkingen starter kort tid etter at en deltaker</a:t>
            </a:r>
            <a:br>
              <a:rPr lang="nb-NO" sz="2400" dirty="0"/>
            </a:br>
            <a:r>
              <a:rPr lang="nb-NO" sz="2400" dirty="0"/>
              <a:t>har uttrykt interesse for å jobb</a:t>
            </a:r>
          </a:p>
          <a:p>
            <a:pPr>
              <a:lnSpc>
                <a:spcPct val="120000"/>
              </a:lnSpc>
            </a:pPr>
            <a:r>
              <a:rPr lang="nb-NO" sz="2400" dirty="0"/>
              <a:t>Jobbspesialister bygger relasjoner til arbeidsgivere</a:t>
            </a:r>
            <a:br>
              <a:rPr lang="nb-NO" sz="2400" dirty="0"/>
            </a:br>
            <a:r>
              <a:rPr lang="nb-NO" sz="2400" dirty="0"/>
              <a:t>basert på deltakers ønsker</a:t>
            </a:r>
          </a:p>
          <a:p>
            <a:pPr>
              <a:lnSpc>
                <a:spcPct val="120000"/>
              </a:lnSpc>
            </a:pPr>
            <a:r>
              <a:rPr lang="nb-NO" sz="2400" dirty="0"/>
              <a:t>Individuelt tilpasset jobbstøtte har ingen tidsbegrensning</a:t>
            </a:r>
          </a:p>
          <a:p>
            <a:pPr>
              <a:lnSpc>
                <a:spcPct val="120000"/>
              </a:lnSpc>
            </a:pPr>
            <a:r>
              <a:rPr lang="nb-NO" sz="2400" dirty="0"/>
              <a:t>Deltakerens preferanser respekteres</a:t>
            </a:r>
          </a:p>
          <a:p>
            <a:pPr marL="0" indent="0" algn="r">
              <a:buFont typeface="Arial" panose="020B0604020202020204" pitchFamily="34" charset="0"/>
              <a:buNone/>
            </a:pPr>
            <a:r>
              <a:rPr lang="nb-NO" sz="1700" dirty="0"/>
              <a:t>(Oversatt fra Bond, 2008)</a:t>
            </a:r>
          </a:p>
          <a:p>
            <a:endParaRPr lang="nb-NO" dirty="0"/>
          </a:p>
          <a:p>
            <a:endParaRPr lang="nb-NO" dirty="0"/>
          </a:p>
        </p:txBody>
      </p:sp>
      <p:pic>
        <p:nvPicPr>
          <p:cNvPr id="8" name="Plassholder for bilde 8" descr="Et bilde som inneholder tekst&#10;&#10;Automatisk generert beskrivelse">
            <a:extLst>
              <a:ext uri="{FF2B5EF4-FFF2-40B4-BE49-F238E27FC236}">
                <a16:creationId xmlns:a16="http://schemas.microsoft.com/office/drawing/2014/main" id="{CBE9D46C-E6C9-8CA6-F889-BF3AD1A275FE}"/>
              </a:ext>
            </a:extLst>
          </p:cNvPr>
          <p:cNvPicPr>
            <a:picLocks noChangeAspect="1"/>
          </p:cNvPicPr>
          <p:nvPr/>
        </p:nvPicPr>
        <p:blipFill rotWithShape="1">
          <a:blip r:embed="rId3"/>
          <a:srcRect t="8679" b="8679"/>
          <a:stretch>
            <a:fillRect/>
          </a:stretch>
        </p:blipFill>
        <p:spPr bwMode="auto">
          <a:xfrm>
            <a:off x="6169541" y="-4768"/>
            <a:ext cx="6036173" cy="6862768"/>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pic>
    </p:spTree>
    <p:extLst>
      <p:ext uri="{BB962C8B-B14F-4D97-AF65-F5344CB8AC3E}">
        <p14:creationId xmlns:p14="http://schemas.microsoft.com/office/powerpoint/2010/main" val="1597565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A3C79C-0DA3-F587-4604-C3A1725F743C}"/>
              </a:ext>
            </a:extLst>
          </p:cNvPr>
          <p:cNvSpPr>
            <a:spLocks noGrp="1"/>
          </p:cNvSpPr>
          <p:nvPr>
            <p:ph type="title"/>
          </p:nvPr>
        </p:nvSpPr>
        <p:spPr/>
        <p:txBody>
          <a:bodyPr/>
          <a:lstStyle/>
          <a:p>
            <a:r>
              <a:rPr lang="nb-NO" dirty="0"/>
              <a:t>Rollene i IPS – hvem er IPS?</a:t>
            </a:r>
          </a:p>
        </p:txBody>
      </p:sp>
      <p:sp>
        <p:nvSpPr>
          <p:cNvPr id="3" name="Plassholder for innhold 2">
            <a:extLst>
              <a:ext uri="{FF2B5EF4-FFF2-40B4-BE49-F238E27FC236}">
                <a16:creationId xmlns:a16="http://schemas.microsoft.com/office/drawing/2014/main" id="{F3702317-70B9-0312-2487-9219B3740074}"/>
              </a:ext>
            </a:extLst>
          </p:cNvPr>
          <p:cNvSpPr>
            <a:spLocks noGrp="1"/>
          </p:cNvSpPr>
          <p:nvPr>
            <p:ph idx="1"/>
          </p:nvPr>
        </p:nvSpPr>
        <p:spPr/>
        <p:txBody>
          <a:bodyPr>
            <a:normAutofit fontScale="92500" lnSpcReduction="10000"/>
          </a:bodyPr>
          <a:lstStyle/>
          <a:p>
            <a:r>
              <a:rPr lang="nb-NO" sz="2400" dirty="0"/>
              <a:t>Jobbspesialister</a:t>
            </a:r>
          </a:p>
          <a:p>
            <a:endParaRPr lang="nb-NO" sz="2400" dirty="0"/>
          </a:p>
          <a:p>
            <a:r>
              <a:rPr lang="nb-NO" sz="2400" dirty="0"/>
              <a:t>Metodeveileder</a:t>
            </a:r>
          </a:p>
          <a:p>
            <a:endParaRPr lang="nb-NO" sz="2400" dirty="0"/>
          </a:p>
          <a:p>
            <a:r>
              <a:rPr lang="nb-NO" sz="2400" dirty="0"/>
              <a:t>Behandlere i helse</a:t>
            </a:r>
          </a:p>
          <a:p>
            <a:endParaRPr lang="nb-NO" sz="2400" dirty="0"/>
          </a:p>
          <a:p>
            <a:r>
              <a:rPr lang="nb-NO" sz="2400" dirty="0"/>
              <a:t>Nav-veiledere</a:t>
            </a:r>
          </a:p>
          <a:p>
            <a:endParaRPr lang="nb-NO" sz="2400" dirty="0"/>
          </a:p>
          <a:p>
            <a:r>
              <a:rPr lang="nb-NO" sz="2400" dirty="0"/>
              <a:t>Arbeidsgivere</a:t>
            </a:r>
          </a:p>
          <a:p>
            <a:endParaRPr lang="nb-NO" sz="2400" dirty="0"/>
          </a:p>
          <a:p>
            <a:r>
              <a:rPr lang="nb-NO" sz="2400" dirty="0"/>
              <a:t>Jobbsøker</a:t>
            </a:r>
          </a:p>
        </p:txBody>
      </p:sp>
    </p:spTree>
    <p:extLst>
      <p:ext uri="{BB962C8B-B14F-4D97-AF65-F5344CB8AC3E}">
        <p14:creationId xmlns:p14="http://schemas.microsoft.com/office/powerpoint/2010/main" val="245748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D38E2F-D57E-DEA3-FBEA-9E402CF9987C}"/>
              </a:ext>
            </a:extLst>
          </p:cNvPr>
          <p:cNvSpPr>
            <a:spLocks noGrp="1"/>
          </p:cNvSpPr>
          <p:nvPr>
            <p:ph type="title"/>
          </p:nvPr>
        </p:nvSpPr>
        <p:spPr/>
        <p:txBody>
          <a:bodyPr/>
          <a:lstStyle/>
          <a:p>
            <a:r>
              <a:rPr lang="nb-NO" dirty="0"/>
              <a:t>Evaluering og kvalitetsskala</a:t>
            </a:r>
          </a:p>
        </p:txBody>
      </p:sp>
      <p:pic>
        <p:nvPicPr>
          <p:cNvPr id="3" name="Plassholder for innhold 5">
            <a:extLst>
              <a:ext uri="{FF2B5EF4-FFF2-40B4-BE49-F238E27FC236}">
                <a16:creationId xmlns:a16="http://schemas.microsoft.com/office/drawing/2014/main" id="{8984038F-CD08-26E8-DC70-CFEC3B8CC4AF}"/>
              </a:ext>
            </a:extLst>
          </p:cNvPr>
          <p:cNvPicPr>
            <a:picLocks noChangeAspect="1"/>
          </p:cNvPicPr>
          <p:nvPr/>
        </p:nvPicPr>
        <p:blipFill>
          <a:blip r:embed="rId3"/>
          <a:stretch>
            <a:fillRect/>
          </a:stretch>
        </p:blipFill>
        <p:spPr>
          <a:xfrm>
            <a:off x="838200" y="1554480"/>
            <a:ext cx="4617200" cy="4622483"/>
          </a:xfrm>
          <a:prstGeom prst="rect">
            <a:avLst/>
          </a:prstGeom>
        </p:spPr>
      </p:pic>
      <p:pic>
        <p:nvPicPr>
          <p:cNvPr id="4" name="Bilde 3">
            <a:extLst>
              <a:ext uri="{FF2B5EF4-FFF2-40B4-BE49-F238E27FC236}">
                <a16:creationId xmlns:a16="http://schemas.microsoft.com/office/drawing/2014/main" id="{724CE41D-F519-FF41-3196-718E9B01D072}"/>
              </a:ext>
            </a:extLst>
          </p:cNvPr>
          <p:cNvPicPr>
            <a:picLocks noChangeAspect="1"/>
          </p:cNvPicPr>
          <p:nvPr/>
        </p:nvPicPr>
        <p:blipFill>
          <a:blip r:embed="rId4"/>
          <a:stretch>
            <a:fillRect/>
          </a:stretch>
        </p:blipFill>
        <p:spPr>
          <a:xfrm>
            <a:off x="6096000" y="4117062"/>
            <a:ext cx="4008120" cy="2059901"/>
          </a:xfrm>
          <a:prstGeom prst="rect">
            <a:avLst/>
          </a:prstGeom>
        </p:spPr>
      </p:pic>
    </p:spTree>
    <p:extLst>
      <p:ext uri="{BB962C8B-B14F-4D97-AF65-F5344CB8AC3E}">
        <p14:creationId xmlns:p14="http://schemas.microsoft.com/office/powerpoint/2010/main" val="1824424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2EFBD9-9298-AC55-3409-3DFC5C63D016}"/>
              </a:ext>
            </a:extLst>
          </p:cNvPr>
          <p:cNvSpPr>
            <a:spLocks noGrp="1"/>
          </p:cNvSpPr>
          <p:nvPr>
            <p:ph type="title"/>
          </p:nvPr>
        </p:nvSpPr>
        <p:spPr/>
        <p:txBody>
          <a:bodyPr/>
          <a:lstStyle/>
          <a:p>
            <a:r>
              <a:rPr lang="nb-NO" dirty="0"/>
              <a:t>Faglige føringer 2023</a:t>
            </a:r>
          </a:p>
        </p:txBody>
      </p:sp>
      <p:sp>
        <p:nvSpPr>
          <p:cNvPr id="3" name="Plassholder for innhold 2">
            <a:extLst>
              <a:ext uri="{FF2B5EF4-FFF2-40B4-BE49-F238E27FC236}">
                <a16:creationId xmlns:a16="http://schemas.microsoft.com/office/drawing/2014/main" id="{D67951A8-75C7-AB09-2C5F-51CAA5958F76}"/>
              </a:ext>
            </a:extLst>
          </p:cNvPr>
          <p:cNvSpPr>
            <a:spLocks noGrp="1"/>
          </p:cNvSpPr>
          <p:nvPr>
            <p:ph idx="1"/>
          </p:nvPr>
        </p:nvSpPr>
        <p:spPr/>
        <p:txBody>
          <a:bodyPr>
            <a:normAutofit/>
          </a:bodyPr>
          <a:lstStyle/>
          <a:p>
            <a:r>
              <a:rPr lang="nb-NO" sz="2400" dirty="0"/>
              <a:t>Gjennomsnitt 20 aktive deltakere pr jobbspesialist</a:t>
            </a:r>
          </a:p>
          <a:p>
            <a:endParaRPr lang="nb-NO" sz="2400" dirty="0"/>
          </a:p>
          <a:p>
            <a:r>
              <a:rPr lang="nb-NO" sz="2400" dirty="0"/>
              <a:t>Totalt 12 jobb-/studie-starter i løpet av et år</a:t>
            </a:r>
          </a:p>
          <a:p>
            <a:endParaRPr lang="nb-NO" sz="2400" dirty="0"/>
          </a:p>
          <a:p>
            <a:r>
              <a:rPr lang="nb-NO" sz="2400" dirty="0"/>
              <a:t>50 prosent av deltakerne i IPS ordinær skal være i jobb/utdanning når tiltaket er avsluttet i løpet av kalenderåret</a:t>
            </a:r>
          </a:p>
          <a:p>
            <a:endParaRPr lang="nb-NO" sz="2400" dirty="0"/>
          </a:p>
          <a:p>
            <a:r>
              <a:rPr lang="nb-NO" sz="2400" dirty="0"/>
              <a:t>65 prosent av deltakerne i IPS-ung skal være i jobb/utdanning i løpet av et kalenderår</a:t>
            </a:r>
          </a:p>
        </p:txBody>
      </p:sp>
    </p:spTree>
    <p:extLst>
      <p:ext uri="{BB962C8B-B14F-4D97-AF65-F5344CB8AC3E}">
        <p14:creationId xmlns:p14="http://schemas.microsoft.com/office/powerpoint/2010/main" val="3239321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CB460A4C-6CF6-5114-E297-45BDBE79A36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1"/>
                </a:solidFill>
                <a:latin typeface="Arial" panose="020B0604020202020204" pitchFamily="34" charset="0"/>
                <a:ea typeface="+mj-ea"/>
                <a:cs typeface="Arial" panose="020B0604020202020204" pitchFamily="34" charset="0"/>
              </a:defRPr>
            </a:lvl1pPr>
          </a:lstStyle>
          <a:p>
            <a:r>
              <a:rPr lang="nb-NO"/>
              <a:t>Oversikt IPS-tjenestene  i Nordland</a:t>
            </a:r>
            <a:endParaRPr lang="nb-NO" dirty="0"/>
          </a:p>
        </p:txBody>
      </p:sp>
      <p:sp>
        <p:nvSpPr>
          <p:cNvPr id="4" name="Plassholder for innhold 2">
            <a:extLst>
              <a:ext uri="{FF2B5EF4-FFF2-40B4-BE49-F238E27FC236}">
                <a16:creationId xmlns:a16="http://schemas.microsoft.com/office/drawing/2014/main" id="{E60F7C5F-2F24-3623-01B6-076CB3FE200F}"/>
              </a:ext>
            </a:extLst>
          </p:cNvPr>
          <p:cNvSpPr txBox="1">
            <a:spLocks/>
          </p:cNvSpPr>
          <p:nvPr/>
        </p:nvSpPr>
        <p:spPr>
          <a:xfrm>
            <a:off x="838200" y="1690688"/>
            <a:ext cx="3600796" cy="4351338"/>
          </a:xfrm>
          <a:prstGeom prst="rect">
            <a:avLst/>
          </a:prstGeom>
        </p:spPr>
        <p:txBody>
          <a:bodyPr>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dirty="0"/>
              <a:t>IPS Bodø, IPS-ung</a:t>
            </a:r>
          </a:p>
          <a:p>
            <a:r>
              <a:rPr lang="nb-NO" sz="1800" dirty="0"/>
              <a:t>IPS-ung Indre Salten</a:t>
            </a:r>
          </a:p>
          <a:p>
            <a:r>
              <a:rPr lang="nb-NO" sz="1800" dirty="0"/>
              <a:t>IPS Sør-Helgeland </a:t>
            </a:r>
          </a:p>
          <a:p>
            <a:r>
              <a:rPr lang="nb-NO" sz="1800" dirty="0"/>
              <a:t>IPS-ung Sør-Salten</a:t>
            </a:r>
          </a:p>
          <a:p>
            <a:r>
              <a:rPr lang="nb-NO" sz="1800" dirty="0"/>
              <a:t>IPS Lofoten</a:t>
            </a:r>
          </a:p>
          <a:p>
            <a:r>
              <a:rPr lang="nb-NO" sz="1800" dirty="0"/>
              <a:t>IPS Ofoten, IPS-ung</a:t>
            </a:r>
          </a:p>
          <a:p>
            <a:r>
              <a:rPr lang="nb-NO" sz="1800" dirty="0"/>
              <a:t>Mo i Rana IPS, IPS-ung</a:t>
            </a:r>
          </a:p>
          <a:p>
            <a:r>
              <a:rPr lang="nb-NO" sz="1800" dirty="0"/>
              <a:t>IPS Vefsna</a:t>
            </a:r>
          </a:p>
          <a:p>
            <a:r>
              <a:rPr lang="nb-NO" sz="1800" dirty="0"/>
              <a:t>IPS Vesterålen, IPS-ung</a:t>
            </a:r>
          </a:p>
          <a:p>
            <a:r>
              <a:rPr lang="nb-NO" sz="1800" dirty="0"/>
              <a:t>IPS Ytre Helgeland</a:t>
            </a:r>
          </a:p>
        </p:txBody>
      </p:sp>
      <p:pic>
        <p:nvPicPr>
          <p:cNvPr id="5" name="Bilde 4" descr="Et bilde som inneholder kart&#10;&#10;Automatisk generert beskrivelse">
            <a:extLst>
              <a:ext uri="{FF2B5EF4-FFF2-40B4-BE49-F238E27FC236}">
                <a16:creationId xmlns:a16="http://schemas.microsoft.com/office/drawing/2014/main" id="{4F4E62EE-0D84-03E7-28E5-79AA3BEB0775}"/>
              </a:ext>
            </a:extLst>
          </p:cNvPr>
          <p:cNvPicPr>
            <a:picLocks noChangeAspect="1"/>
          </p:cNvPicPr>
          <p:nvPr/>
        </p:nvPicPr>
        <p:blipFill>
          <a:blip r:embed="rId3"/>
          <a:stretch>
            <a:fillRect/>
          </a:stretch>
        </p:blipFill>
        <p:spPr>
          <a:xfrm>
            <a:off x="6096000" y="0"/>
            <a:ext cx="5943600" cy="6858000"/>
          </a:xfrm>
          <a:prstGeom prst="rect">
            <a:avLst/>
          </a:prstGeom>
        </p:spPr>
      </p:pic>
    </p:spTree>
    <p:extLst>
      <p:ext uri="{BB962C8B-B14F-4D97-AF65-F5344CB8AC3E}">
        <p14:creationId xmlns:p14="http://schemas.microsoft.com/office/powerpoint/2010/main" val="511864547"/>
      </p:ext>
    </p:extLst>
  </p:cSld>
  <p:clrMapOvr>
    <a:masterClrMapping/>
  </p:clrMapOvr>
</p:sld>
</file>

<file path=ppt/theme/theme1.xml><?xml version="1.0" encoding="utf-8"?>
<a:theme xmlns:a="http://schemas.openxmlformats.org/drawingml/2006/main" name="Office-tema">
  <a:themeElements>
    <a:clrScheme name="NAV">
      <a:dk1>
        <a:srgbClr val="000000"/>
      </a:dk1>
      <a:lt1>
        <a:srgbClr val="FFFFFF"/>
      </a:lt1>
      <a:dk2>
        <a:srgbClr val="3E3832"/>
      </a:dk2>
      <a:lt2>
        <a:srgbClr val="E9E7E7"/>
      </a:lt2>
      <a:accent1>
        <a:srgbClr val="C30000"/>
      </a:accent1>
      <a:accent2>
        <a:srgbClr val="0067C5"/>
      </a:accent2>
      <a:accent3>
        <a:srgbClr val="A2AD00"/>
      </a:accent3>
      <a:accent4>
        <a:srgbClr val="FF9100"/>
      </a:accent4>
      <a:accent5>
        <a:srgbClr val="06893A"/>
      </a:accent5>
      <a:accent6>
        <a:srgbClr val="634689"/>
      </a:accent6>
      <a:hlink>
        <a:srgbClr val="0067C5"/>
      </a:hlink>
      <a:folHlink>
        <a:srgbClr val="6346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A1FB287-42EA-4442-8B95-FC49B47206AC}" vid="{332084AD-AA22-453E-A7B6-EBA71D8AE16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4ABC25B1A7F4546834DC07304BFE463" ma:contentTypeVersion="4" ma:contentTypeDescription="Opprett et nytt dokument." ma:contentTypeScope="" ma:versionID="4e06283ba9b3eafec6f0555a4090a2a1">
  <xsd:schema xmlns:xsd="http://www.w3.org/2001/XMLSchema" xmlns:xs="http://www.w3.org/2001/XMLSchema" xmlns:p="http://schemas.microsoft.com/office/2006/metadata/properties" xmlns:ns2="3edffd6d-c9d2-433e-b06a-63d0c11731a1" xmlns:ns3="a2d28713-6eb6-4aa0-943b-5496727ef1a0" targetNamespace="http://schemas.microsoft.com/office/2006/metadata/properties" ma:root="true" ma:fieldsID="ff196ed604b6917383723a25cf0e5fa5" ns2:_="" ns3:_="">
    <xsd:import namespace="3edffd6d-c9d2-433e-b06a-63d0c11731a1"/>
    <xsd:import namespace="a2d28713-6eb6-4aa0-943b-5496727ef1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ffd6d-c9d2-433e-b06a-63d0c11731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d28713-6eb6-4aa0-943b-5496727ef1a0"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591905-A811-45D1-A44B-D4999240A5F2}">
  <ds:schemaRefs>
    <ds:schemaRef ds:uri="http://purl.org/dc/terms/"/>
    <ds:schemaRef ds:uri="http://purl.org/dc/dcmitype/"/>
    <ds:schemaRef ds:uri="http://purl.org/dc/elements/1.1/"/>
    <ds:schemaRef ds:uri="http://schemas.microsoft.com/office/2006/documentManagement/types"/>
    <ds:schemaRef ds:uri="3edffd6d-c9d2-433e-b06a-63d0c11731a1"/>
    <ds:schemaRef ds:uri="http://schemas.microsoft.com/office/2006/metadata/properties"/>
    <ds:schemaRef ds:uri="http://schemas.openxmlformats.org/package/2006/metadata/core-properties"/>
    <ds:schemaRef ds:uri="http://schemas.microsoft.com/office/infopath/2007/PartnerControls"/>
    <ds:schemaRef ds:uri="a2d28713-6eb6-4aa0-943b-5496727ef1a0"/>
    <ds:schemaRef ds:uri="http://www.w3.org/XML/1998/namespace"/>
  </ds:schemaRefs>
</ds:datastoreItem>
</file>

<file path=customXml/itemProps2.xml><?xml version="1.0" encoding="utf-8"?>
<ds:datastoreItem xmlns:ds="http://schemas.openxmlformats.org/officeDocument/2006/customXml" ds:itemID="{B946D61C-E9DE-48B9-8B02-9068740D3D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dffd6d-c9d2-433e-b06a-63d0c11731a1"/>
    <ds:schemaRef ds:uri="a2d28713-6eb6-4aa0-943b-5496727ef1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BA16CF-69EA-4443-BEE0-73385E2EED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Office-tema</Template>
  <TotalTime>7064</TotalTime>
  <Words>1678</Words>
  <Application>Microsoft Office PowerPoint</Application>
  <PresentationFormat>Widescreen</PresentationFormat>
  <Paragraphs>208</Paragraphs>
  <Slides>12</Slides>
  <Notes>12</Notes>
  <HiddenSlides>1</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Segoe UI</vt:lpstr>
      <vt:lpstr>Wingdings</vt:lpstr>
      <vt:lpstr>Office-tema</vt:lpstr>
      <vt:lpstr>Individuell jobbstøtte</vt:lpstr>
      <vt:lpstr>Supported Employment</vt:lpstr>
      <vt:lpstr>Hvorfor er arbeid så viktig?</vt:lpstr>
      <vt:lpstr>Hva er Individuell jobbstøtte (IPS)</vt:lpstr>
      <vt:lpstr>Åtte prinsipper for individuell jobbstøtte</vt:lpstr>
      <vt:lpstr>Rollene i IPS – hvem er IPS?</vt:lpstr>
      <vt:lpstr>Evaluering og kvalitetsskala</vt:lpstr>
      <vt:lpstr>Faglige føringer 2023</vt:lpstr>
      <vt:lpstr>PowerPoint-presentasjon</vt:lpstr>
      <vt:lpstr>Målgruppen - varighet</vt:lpstr>
      <vt:lpstr>Hvor kan du lære mer?</vt:lpstr>
      <vt:lpstr>Takk for oppmerksomheten!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IPS i Nordland</dc:title>
  <dc:subject/>
  <dc:creator>Arntzen, Leif-Ole</dc:creator>
  <cp:keywords/>
  <dc:description/>
  <cp:lastModifiedBy>Hansen, Lene Hellesvik</cp:lastModifiedBy>
  <cp:revision>2</cp:revision>
  <cp:lastPrinted>2023-11-07T12:53:34Z</cp:lastPrinted>
  <dcterms:created xsi:type="dcterms:W3CDTF">2023-11-03T10:38:06Z</dcterms:created>
  <dcterms:modified xsi:type="dcterms:W3CDTF">2023-11-24T07:09:21Z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0x010100B4ABC25B1A7F4546834DC07304BFE463</vt:lpwstr>
  </property>
  <property fmtid="{D5CDD505-2E9C-101B-9397-08002B2CF9AE}" pid="3" name="MSIP_Label_d3491420-1ae2-4120-89e6-e6f668f067e2_Enabled">
    <vt:lpwstr>true</vt:lpwstr>
  </property>
  <property fmtid="{D5CDD505-2E9C-101B-9397-08002B2CF9AE}" pid="4" name="MSIP_Label_d3491420-1ae2-4120-89e6-e6f668f067e2_SetDate">
    <vt:lpwstr>2020-07-17T08:49:13Z</vt:lpwstr>
  </property>
  <property fmtid="{D5CDD505-2E9C-101B-9397-08002B2CF9AE}" pid="5" name="MSIP_Label_d3491420-1ae2-4120-89e6-e6f668f067e2_Method">
    <vt:lpwstr>Standard</vt:lpwstr>
  </property>
  <property fmtid="{D5CDD505-2E9C-101B-9397-08002B2CF9AE}" pid="6" name="MSIP_Label_d3491420-1ae2-4120-89e6-e6f668f067e2_Name">
    <vt:lpwstr>d3491420-1ae2-4120-89e6-e6f668f067e2</vt:lpwstr>
  </property>
  <property fmtid="{D5CDD505-2E9C-101B-9397-08002B2CF9AE}" pid="7" name="MSIP_Label_d3491420-1ae2-4120-89e6-e6f668f067e2_SiteId">
    <vt:lpwstr>62366534-1ec3-4962-8869-9b5535279d0b</vt:lpwstr>
  </property>
  <property fmtid="{D5CDD505-2E9C-101B-9397-08002B2CF9AE}" pid="8" name="MSIP_Label_d3491420-1ae2-4120-89e6-e6f668f067e2_ActionId">
    <vt:lpwstr>decbf3b8-f303-46e2-94e0-ff02031cb784</vt:lpwstr>
  </property>
  <property fmtid="{D5CDD505-2E9C-101B-9397-08002B2CF9AE}" pid="9" name="MSIP_Label_d3491420-1ae2-4120-89e6-e6f668f067e2_ContentBits">
    <vt:lpwstr>0</vt:lpwstr>
  </property>
  <property fmtid="{D5CDD505-2E9C-101B-9397-08002B2CF9AE}" pid="10" name="Order">
    <vt:r8>200</vt:r8>
  </property>
  <property fmtid="{D5CDD505-2E9C-101B-9397-08002B2CF9AE}" pid="11" name="xd_Signature">
    <vt:bool>false</vt:bool>
  </property>
  <property fmtid="{D5CDD505-2E9C-101B-9397-08002B2CF9AE}" pid="12" name="xd_ProgID">
    <vt:lpwstr/>
  </property>
  <property fmtid="{D5CDD505-2E9C-101B-9397-08002B2CF9AE}" pid="13" name="_ExtendedDescription">
    <vt:lpwstr/>
  </property>
  <property fmtid="{D5CDD505-2E9C-101B-9397-08002B2CF9AE}" pid="14" name="TriggerFlowInfo">
    <vt:lpwstr/>
  </property>
  <property fmtid="{D5CDD505-2E9C-101B-9397-08002B2CF9AE}" pid="15" name="ComplianceAssetId">
    <vt:lpwstr/>
  </property>
  <property fmtid="{D5CDD505-2E9C-101B-9397-08002B2CF9AE}" pid="16" name="TemplateUrl">
    <vt:lpwstr/>
  </property>
</Properties>
</file>