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967" r:id="rId6"/>
    <p:sldId id="284" r:id="rId7"/>
    <p:sldId id="2968" r:id="rId8"/>
    <p:sldId id="2969" r:id="rId9"/>
    <p:sldId id="2970" r:id="rId10"/>
    <p:sldId id="2974" r:id="rId11"/>
    <p:sldId id="257" r:id="rId12"/>
    <p:sldId id="289" r:id="rId13"/>
    <p:sldId id="273" r:id="rId14"/>
    <p:sldId id="287" r:id="rId15"/>
    <p:sldId id="288" r:id="rId16"/>
    <p:sldId id="302" r:id="rId17"/>
    <p:sldId id="2966" r:id="rId18"/>
    <p:sldId id="2972" r:id="rId19"/>
    <p:sldId id="2973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F3102-F737-4A2F-9E8E-1C7A0016CB6D}" v="1" dt="2022-12-06T11:25:23.995"/>
    <p1510:client id="{6301A6FE-7F5E-49BD-8408-A7A75AABB6C1}" v="12" dt="2022-12-05T21:24:36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6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06.12.2022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Organisering; NAV kontor og TO</a:t>
            </a:r>
          </a:p>
          <a:p>
            <a:r>
              <a:rPr lang="nb-NO" dirty="0"/>
              <a:t>Brukerutvalg, overordnet for Nordland</a:t>
            </a:r>
          </a:p>
          <a:p>
            <a:r>
              <a:rPr lang="nb-NO" dirty="0"/>
              <a:t>Ambisjon om Brukerutvalg i alle 9 regioner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136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01C25-FDD5-B934-A3B4-3FE84D43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B8620E-60E8-B763-B7FB-C57187654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0A6605-47DD-12A1-8A22-5AA58BFB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BEF-C28E-46F3-AE82-0B7A621C4033}" type="datetimeFigureOut">
              <a:rPr lang="nb-NO" smtClean="0"/>
              <a:t>06.12.2022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A87BF4-F283-2AC5-A307-11E71814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854F64-B6EA-37C3-FE0D-C49BEEA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745C-0A93-4996-8708-9EB3A9E513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1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Brukerutvalgene </a:t>
            </a:r>
            <a:br>
              <a:rPr lang="nb-NO" dirty="0"/>
            </a:br>
            <a:r>
              <a:rPr lang="nb-NO" dirty="0"/>
              <a:t>NAV i Nordland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Status høsten 2022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93276C1-27E9-4A4B-8ED5-F667E78A6D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DD48A5-AE79-47B3-A7DD-642C8EBB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August 2020 – RLM;</a:t>
            </a:r>
            <a:br>
              <a:rPr lang="nb-NO" sz="2800" dirty="0"/>
            </a:br>
            <a:r>
              <a:rPr lang="nb-NO" sz="2800" dirty="0"/>
              <a:t>Brukerdrevet tjenesteutvikling i NAV i Nordland?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47FED1-400E-472B-B514-0E37298C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Det settes i gang et arbeid med sikte på å få på plass brukerutvalg ved hvert NAV-kontor (Narvik, Indre Salten) eller TO og generelt med brukermedvirkning på systemnivå. </a:t>
            </a:r>
          </a:p>
          <a:p>
            <a:r>
              <a:rPr lang="nb-NO" dirty="0"/>
              <a:t>Dette er en forutsetning for implementering av sentral strategi for brukermedvirkning, herunder brukerdrevet tjenesteutvikling </a:t>
            </a:r>
          </a:p>
          <a:p>
            <a:r>
              <a:rPr lang="nb-NO" dirty="0"/>
              <a:t>Arbeidet settes i gang i samarbeid med Brukerutvalget på fylkesnivå som har lagt noe «på is» siste år.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206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58C4E0-5FE3-4673-9234-84251B54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1. HANDLINGSPLAN: (= referat fra møtet, 06.11.20)</a:t>
            </a:r>
            <a:br>
              <a:rPr lang="nb-NO" dirty="0"/>
            </a:br>
            <a:r>
              <a:rPr lang="nb-NO" dirty="0"/>
              <a:t>Brukermedvirkning NAV kontor/TO i Nordland 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66E47B38-43A1-41A2-9495-0611B725712E}"/>
              </a:ext>
            </a:extLst>
          </p:cNvPr>
          <p:cNvGraphicFramePr>
            <a:graphicFrameLocks noGrp="1"/>
          </p:cNvGraphicFramePr>
          <p:nvPr/>
        </p:nvGraphicFramePr>
        <p:xfrm>
          <a:off x="530680" y="2237014"/>
          <a:ext cx="10319654" cy="398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884">
                  <a:extLst>
                    <a:ext uri="{9D8B030D-6E8A-4147-A177-3AD203B41FA5}">
                      <a16:colId xmlns:a16="http://schemas.microsoft.com/office/drawing/2014/main" val="2022226715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1706389416"/>
                    </a:ext>
                  </a:extLst>
                </a:gridCol>
                <a:gridCol w="4493159">
                  <a:extLst>
                    <a:ext uri="{9D8B030D-6E8A-4147-A177-3AD203B41FA5}">
                      <a16:colId xmlns:a16="http://schemas.microsoft.com/office/drawing/2014/main" val="3518438429"/>
                    </a:ext>
                  </a:extLst>
                </a:gridCol>
                <a:gridCol w="1384755">
                  <a:extLst>
                    <a:ext uri="{9D8B030D-6E8A-4147-A177-3AD203B41FA5}">
                      <a16:colId xmlns:a16="http://schemas.microsoft.com/office/drawing/2014/main" val="317339344"/>
                    </a:ext>
                  </a:extLst>
                </a:gridCol>
                <a:gridCol w="1331149">
                  <a:extLst>
                    <a:ext uri="{9D8B030D-6E8A-4147-A177-3AD203B41FA5}">
                      <a16:colId xmlns:a16="http://schemas.microsoft.com/office/drawing/2014/main" val="1692818966"/>
                    </a:ext>
                  </a:extLst>
                </a:gridCol>
              </a:tblGrid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Aktivitet/handling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Tidspunkt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27573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Eierskap/</a:t>
                      </a:r>
                    </a:p>
                    <a:p>
                      <a:r>
                        <a:rPr lang="nb-NO" dirty="0"/>
                        <a:t>mandat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Etablere styringsgruppe for utvikling av struktur for brukermedvirkning, nivå1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06.11.20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Cathrine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78679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Forankring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TO/NAV </a:t>
                      </a:r>
                      <a:r>
                        <a:rPr lang="nb-NO" dirty="0" err="1"/>
                        <a:t>ktr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Tema på RLM; nasjonal medvirkningsstrategi, res kartlegging, forslag til videre arbeid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Des’20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47088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 err="1"/>
                        <a:t>Pri</a:t>
                      </a:r>
                      <a:r>
                        <a:rPr lang="nb-NO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Narvik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Bistå i etablering av brukermedvirkning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Nov’20 -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Nina/Åshild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22428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 err="1"/>
                        <a:t>Pri</a:t>
                      </a:r>
                      <a:r>
                        <a:rPr lang="nb-NO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- «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Des’20-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Kristin/</a:t>
                      </a:r>
                    </a:p>
                    <a:p>
                      <a:r>
                        <a:rPr lang="nb-NO" dirty="0"/>
                        <a:t>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12908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 err="1"/>
                        <a:t>Pri</a:t>
                      </a:r>
                      <a:r>
                        <a:rPr lang="nb-NO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Br. 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- «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Jan’21-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Jomar/ 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36207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Neste møte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Styringsgr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Planlegge RLM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Uke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31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45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58C4E0-5FE3-4673-9234-84251B54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2. HANDLINGSPLAN: (= referat fra møtet, 06.11.20)</a:t>
            </a:r>
            <a:br>
              <a:rPr lang="nb-NO" dirty="0"/>
            </a:br>
            <a:r>
              <a:rPr lang="nb-NO" dirty="0"/>
              <a:t>Brukerutvalget NAV Nordland 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66E47B38-43A1-41A2-9495-0611B725712E}"/>
              </a:ext>
            </a:extLst>
          </p:cNvPr>
          <p:cNvGraphicFramePr>
            <a:graphicFrameLocks noGrp="1"/>
          </p:cNvGraphicFramePr>
          <p:nvPr/>
        </p:nvGraphicFramePr>
        <p:xfrm>
          <a:off x="530680" y="2237014"/>
          <a:ext cx="10319654" cy="426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884">
                  <a:extLst>
                    <a:ext uri="{9D8B030D-6E8A-4147-A177-3AD203B41FA5}">
                      <a16:colId xmlns:a16="http://schemas.microsoft.com/office/drawing/2014/main" val="2022226715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1706389416"/>
                    </a:ext>
                  </a:extLst>
                </a:gridCol>
                <a:gridCol w="4493159">
                  <a:extLst>
                    <a:ext uri="{9D8B030D-6E8A-4147-A177-3AD203B41FA5}">
                      <a16:colId xmlns:a16="http://schemas.microsoft.com/office/drawing/2014/main" val="3518438429"/>
                    </a:ext>
                  </a:extLst>
                </a:gridCol>
                <a:gridCol w="1384755">
                  <a:extLst>
                    <a:ext uri="{9D8B030D-6E8A-4147-A177-3AD203B41FA5}">
                      <a16:colId xmlns:a16="http://schemas.microsoft.com/office/drawing/2014/main" val="317339344"/>
                    </a:ext>
                  </a:extLst>
                </a:gridCol>
                <a:gridCol w="1331149">
                  <a:extLst>
                    <a:ext uri="{9D8B030D-6E8A-4147-A177-3AD203B41FA5}">
                      <a16:colId xmlns:a16="http://schemas.microsoft.com/office/drawing/2014/main" val="1692818966"/>
                    </a:ext>
                  </a:extLst>
                </a:gridCol>
              </a:tblGrid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Aktivitet/handling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Tidspunkt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27573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Eierskap/</a:t>
                      </a:r>
                    </a:p>
                    <a:p>
                      <a:r>
                        <a:rPr lang="nb-NO" dirty="0"/>
                        <a:t>mandat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Etablere styringsgruppe for utvikling av struktur for brukermedvirkning, nivå1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06.11.20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Cathrine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78679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Styresammensetning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Oppdatere liste over styremedlemmer og legge på nav.no og oversende prosjektet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Uke 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Anna/Finn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47088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Kartlegging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Starte en prosess med identifisere kriterier for BU-medlemmer samt kartlegge interesse for å fortsette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Uke 46 -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Anna/Finn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22428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Fokusområde/</a:t>
                      </a:r>
                    </a:p>
                    <a:p>
                      <a:r>
                        <a:rPr lang="nb-NO" dirty="0"/>
                        <a:t>handlingsplan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Starte prosess med forankre SPRÅK som felles fokusområde for alle BU 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Uke 46 -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Anna/Åshild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12908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Samling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 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Planlegge neste samling i BU NAV Nordland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Februar’21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36207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nb-NO" dirty="0"/>
                        <a:t>Neste møte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Styringsgr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Planlegge RLM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Uke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Åshild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72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4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Fylkesdirektør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87079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 og ROL </a:t>
            </a:r>
          </a:p>
          <a:p>
            <a:pPr algn="ctr" fontAlgn="base"/>
            <a:r>
              <a:rPr lang="nb-NO" sz="900" dirty="0">
                <a:solidFill>
                  <a:srgbClr val="000000"/>
                </a:solidFill>
                <a:ea typeface="Times New Roman"/>
                <a:cs typeface="Times New Roman"/>
              </a:rPr>
              <a:t>Kontorsjef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Harald Trollvik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49909" y="5075988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23554" y="5076817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616366" y="5004401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9443172" y="3270418"/>
            <a:ext cx="2607445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2800" b="1" dirty="0">
                <a:solidFill>
                  <a:srgbClr val="C00000"/>
                </a:solidFill>
              </a:rPr>
              <a:t>Organisering 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NAV i Nordland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september 2022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6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CA310-1675-43C8-A6A2-788D6B7B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fått nye Brukerutvalg på plass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42250-D28D-43E4-97D2-0506B67D92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/>
              <a:t>Sept</a:t>
            </a:r>
            <a:r>
              <a:rPr lang="nb-NO" dirty="0"/>
              <a:t> 21:</a:t>
            </a:r>
          </a:p>
          <a:p>
            <a:r>
              <a:rPr lang="nb-NO" dirty="0"/>
              <a:t>Mo i Rana</a:t>
            </a:r>
          </a:p>
          <a:p>
            <a:endParaRPr lang="nb-NO" dirty="0"/>
          </a:p>
          <a:p>
            <a:r>
              <a:rPr lang="nb-NO" dirty="0"/>
              <a:t>Narvik</a:t>
            </a:r>
          </a:p>
          <a:p>
            <a:endParaRPr lang="nb-NO" dirty="0"/>
          </a:p>
          <a:p>
            <a:r>
              <a:rPr lang="nb-NO" dirty="0"/>
              <a:t>Sør Helgeland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Des 22:</a:t>
            </a:r>
          </a:p>
          <a:p>
            <a:r>
              <a:rPr lang="nb-NO" dirty="0"/>
              <a:t>Lofoten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03E38D9-9DB0-4C62-BE42-CCEF1FACEC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Gått gjennom sentral strategi for brukermedvirkning for dem som ønsket det</a:t>
            </a:r>
          </a:p>
          <a:p>
            <a:endParaRPr lang="nb-NO" dirty="0"/>
          </a:p>
          <a:p>
            <a:r>
              <a:rPr lang="nb-NO" dirty="0"/>
              <a:t>Oppfordret til bruk av verktøykassa for BU</a:t>
            </a:r>
          </a:p>
          <a:p>
            <a:endParaRPr lang="nb-NO" dirty="0"/>
          </a:p>
          <a:p>
            <a:r>
              <a:rPr lang="nb-NO" dirty="0"/>
              <a:t>Fått rutiner på plass for  informasjonsdeling og dokumentasjon på NAV.no</a:t>
            </a:r>
          </a:p>
        </p:txBody>
      </p:sp>
    </p:spTree>
    <p:extLst>
      <p:ext uri="{BB962C8B-B14F-4D97-AF65-F5344CB8AC3E}">
        <p14:creationId xmlns:p14="http://schemas.microsoft.com/office/powerpoint/2010/main" val="361301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A62F1CE-A6C8-637A-0EEB-C0A68C31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90" y="0"/>
            <a:ext cx="770561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44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8D743-8E48-D9FB-78F8-D5F70249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3E38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Etablering av nytt BU NAV Lofoten – status</a:t>
            </a:r>
            <a:b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0B131A3-D745-CCC1-0077-A115751C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153"/>
            <a:ext cx="77914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43364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97614" y="3327400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84901" y="2081212"/>
            <a:ext cx="681038" cy="5540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0725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5842001" y="1354138"/>
            <a:ext cx="549275" cy="487363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10101" y="477678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7046" y="1147762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77963"/>
            <a:ext cx="336550" cy="88900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7" name="Rectangle 121"/>
          <p:cNvSpPr>
            <a:spLocks noChangeArrowheads="1"/>
          </p:cNvSpPr>
          <p:nvPr/>
        </p:nvSpPr>
        <p:spPr bwMode="auto">
          <a:xfrm>
            <a:off x="6994526" y="3111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1871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122"/>
          <p:cNvSpPr>
            <a:spLocks noChangeArrowheads="1"/>
          </p:cNvSpPr>
          <p:nvPr/>
        </p:nvSpPr>
        <p:spPr bwMode="auto">
          <a:xfrm>
            <a:off x="6499226" y="10287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1870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123"/>
          <p:cNvSpPr>
            <a:spLocks noChangeArrowheads="1"/>
          </p:cNvSpPr>
          <p:nvPr/>
        </p:nvSpPr>
        <p:spPr bwMode="auto">
          <a:xfrm>
            <a:off x="6094414" y="6175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1868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124"/>
          <p:cNvSpPr>
            <a:spLocks noChangeArrowheads="1"/>
          </p:cNvSpPr>
          <p:nvPr/>
        </p:nvSpPr>
        <p:spPr bwMode="auto">
          <a:xfrm>
            <a:off x="5784851" y="9842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1867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125"/>
          <p:cNvSpPr>
            <a:spLocks noChangeArrowheads="1"/>
          </p:cNvSpPr>
          <p:nvPr/>
        </p:nvSpPr>
        <p:spPr bwMode="auto">
          <a:xfrm>
            <a:off x="5857876" y="1235075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1866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Rectangle 126"/>
          <p:cNvSpPr>
            <a:spLocks noChangeArrowheads="1"/>
          </p:cNvSpPr>
          <p:nvPr/>
        </p:nvSpPr>
        <p:spPr bwMode="auto">
          <a:xfrm>
            <a:off x="7410451" y="10747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1853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Rectangle 127"/>
          <p:cNvSpPr>
            <a:spLocks noChangeArrowheads="1"/>
          </p:cNvSpPr>
          <p:nvPr/>
        </p:nvSpPr>
        <p:spPr bwMode="auto">
          <a:xfrm>
            <a:off x="7788276" y="16446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1806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Rectangle 128"/>
          <p:cNvSpPr>
            <a:spLocks noChangeArrowheads="1"/>
          </p:cNvSpPr>
          <p:nvPr/>
        </p:nvSpPr>
        <p:spPr bwMode="auto">
          <a:xfrm>
            <a:off x="6657976" y="15255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1851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129"/>
          <p:cNvSpPr>
            <a:spLocks noChangeArrowheads="1"/>
          </p:cNvSpPr>
          <p:nvPr/>
        </p:nvSpPr>
        <p:spPr bwMode="auto">
          <a:xfrm>
            <a:off x="5695951" y="1431925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1865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130"/>
          <p:cNvSpPr>
            <a:spLocks noChangeArrowheads="1"/>
          </p:cNvSpPr>
          <p:nvPr/>
        </p:nvSpPr>
        <p:spPr bwMode="auto">
          <a:xfrm>
            <a:off x="5273676" y="155416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1860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Rectangle 131"/>
          <p:cNvSpPr>
            <a:spLocks noChangeArrowheads="1"/>
          </p:cNvSpPr>
          <p:nvPr/>
        </p:nvSpPr>
        <p:spPr bwMode="auto">
          <a:xfrm>
            <a:off x="5002214" y="18240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1859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132"/>
          <p:cNvSpPr>
            <a:spLocks noChangeArrowheads="1"/>
          </p:cNvSpPr>
          <p:nvPr/>
        </p:nvSpPr>
        <p:spPr bwMode="auto">
          <a:xfrm>
            <a:off x="4775201" y="213201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1874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Rectangle 133"/>
          <p:cNvSpPr>
            <a:spLocks noChangeArrowheads="1"/>
          </p:cNvSpPr>
          <p:nvPr/>
        </p:nvSpPr>
        <p:spPr bwMode="auto">
          <a:xfrm>
            <a:off x="5043489" y="25860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1857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134"/>
          <p:cNvSpPr>
            <a:spLocks noChangeArrowheads="1"/>
          </p:cNvSpPr>
          <p:nvPr/>
        </p:nvSpPr>
        <p:spPr bwMode="auto">
          <a:xfrm>
            <a:off x="4640264" y="2841625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1856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135"/>
          <p:cNvSpPr>
            <a:spLocks noChangeArrowheads="1"/>
          </p:cNvSpPr>
          <p:nvPr/>
        </p:nvSpPr>
        <p:spPr bwMode="auto">
          <a:xfrm>
            <a:off x="7042151" y="235426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1875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Rectangle 136"/>
          <p:cNvSpPr>
            <a:spLocks noChangeArrowheads="1"/>
          </p:cNvSpPr>
          <p:nvPr/>
        </p:nvSpPr>
        <p:spPr bwMode="auto">
          <a:xfrm>
            <a:off x="5980114" y="23383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1848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Rectangle 137"/>
          <p:cNvSpPr>
            <a:spLocks noChangeArrowheads="1"/>
          </p:cNvSpPr>
          <p:nvPr/>
        </p:nvSpPr>
        <p:spPr bwMode="auto">
          <a:xfrm>
            <a:off x="6757989" y="28765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1845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Rectangle 138"/>
          <p:cNvSpPr>
            <a:spLocks noChangeArrowheads="1"/>
          </p:cNvSpPr>
          <p:nvPr/>
        </p:nvSpPr>
        <p:spPr bwMode="auto">
          <a:xfrm>
            <a:off x="5868989" y="3000375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1804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Rectangle 139"/>
          <p:cNvSpPr>
            <a:spLocks noChangeArrowheads="1"/>
          </p:cNvSpPr>
          <p:nvPr/>
        </p:nvSpPr>
        <p:spPr bwMode="auto">
          <a:xfrm>
            <a:off x="6943726" y="340201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1841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1840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1839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42"/>
          <p:cNvSpPr>
            <a:spLocks noChangeArrowheads="1"/>
          </p:cNvSpPr>
          <p:nvPr/>
        </p:nvSpPr>
        <p:spPr bwMode="auto">
          <a:xfrm>
            <a:off x="5429251" y="35306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1838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Rectangle 143"/>
          <p:cNvSpPr>
            <a:spLocks noChangeArrowheads="1"/>
          </p:cNvSpPr>
          <p:nvPr/>
        </p:nvSpPr>
        <p:spPr bwMode="auto">
          <a:xfrm>
            <a:off x="5129214" y="38417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1837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0" name="Rectangle 144"/>
          <p:cNvSpPr>
            <a:spLocks noChangeArrowheads="1"/>
          </p:cNvSpPr>
          <p:nvPr/>
        </p:nvSpPr>
        <p:spPr bwMode="auto">
          <a:xfrm>
            <a:off x="5967414" y="45037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1833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1832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2" name="Rectangle 146"/>
          <p:cNvSpPr>
            <a:spLocks noChangeArrowheads="1"/>
          </p:cNvSpPr>
          <p:nvPr/>
        </p:nvSpPr>
        <p:spPr bwMode="auto">
          <a:xfrm>
            <a:off x="4903789" y="410051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1836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Rectangle 147"/>
          <p:cNvSpPr>
            <a:spLocks noChangeArrowheads="1"/>
          </p:cNvSpPr>
          <p:nvPr/>
        </p:nvSpPr>
        <p:spPr bwMode="auto">
          <a:xfrm>
            <a:off x="4764089" y="44529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1834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Rectangle 148"/>
          <p:cNvSpPr>
            <a:spLocks noChangeArrowheads="1"/>
          </p:cNvSpPr>
          <p:nvPr/>
        </p:nvSpPr>
        <p:spPr bwMode="auto">
          <a:xfrm>
            <a:off x="4702176" y="471646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1828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Rectangle 149"/>
          <p:cNvSpPr>
            <a:spLocks noChangeArrowheads="1"/>
          </p:cNvSpPr>
          <p:nvPr/>
        </p:nvSpPr>
        <p:spPr bwMode="auto">
          <a:xfrm>
            <a:off x="4229101" y="43434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1835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Rectangle 150"/>
          <p:cNvSpPr>
            <a:spLocks noChangeArrowheads="1"/>
          </p:cNvSpPr>
          <p:nvPr/>
        </p:nvSpPr>
        <p:spPr bwMode="auto">
          <a:xfrm>
            <a:off x="4402139" y="49085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1827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151"/>
          <p:cNvSpPr>
            <a:spLocks noChangeArrowheads="1"/>
          </p:cNvSpPr>
          <p:nvPr/>
        </p:nvSpPr>
        <p:spPr bwMode="auto">
          <a:xfrm>
            <a:off x="5195889" y="53975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1824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152"/>
          <p:cNvSpPr>
            <a:spLocks noChangeArrowheads="1"/>
          </p:cNvSpPr>
          <p:nvPr/>
        </p:nvSpPr>
        <p:spPr bwMode="auto">
          <a:xfrm>
            <a:off x="4972051" y="5045075"/>
            <a:ext cx="192088" cy="112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1822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Rectangle 153"/>
          <p:cNvSpPr>
            <a:spLocks noChangeArrowheads="1"/>
          </p:cNvSpPr>
          <p:nvPr/>
        </p:nvSpPr>
        <p:spPr bwMode="auto">
          <a:xfrm>
            <a:off x="4314826" y="52070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1818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Rectangle 154"/>
          <p:cNvSpPr>
            <a:spLocks noChangeArrowheads="1"/>
          </p:cNvSpPr>
          <p:nvPr/>
        </p:nvSpPr>
        <p:spPr bwMode="auto">
          <a:xfrm>
            <a:off x="4405314" y="5510213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1820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Rectangle 155"/>
          <p:cNvSpPr>
            <a:spLocks noChangeArrowheads="1"/>
          </p:cNvSpPr>
          <p:nvPr/>
        </p:nvSpPr>
        <p:spPr bwMode="auto">
          <a:xfrm>
            <a:off x="4035426" y="56769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1815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Rectangle 156"/>
          <p:cNvSpPr>
            <a:spLocks noChangeArrowheads="1"/>
          </p:cNvSpPr>
          <p:nvPr/>
        </p:nvSpPr>
        <p:spPr bwMode="auto">
          <a:xfrm>
            <a:off x="4843464" y="581183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1816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157"/>
          <p:cNvSpPr>
            <a:spLocks noChangeArrowheads="1"/>
          </p:cNvSpPr>
          <p:nvPr/>
        </p:nvSpPr>
        <p:spPr bwMode="auto">
          <a:xfrm>
            <a:off x="5686426" y="59499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1826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Rectangle 158"/>
          <p:cNvSpPr>
            <a:spLocks noChangeArrowheads="1"/>
          </p:cNvSpPr>
          <p:nvPr/>
        </p:nvSpPr>
        <p:spPr bwMode="auto">
          <a:xfrm>
            <a:off x="5221289" y="6143625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1825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Rectangle 159"/>
          <p:cNvSpPr>
            <a:spLocks noChangeArrowheads="1"/>
          </p:cNvSpPr>
          <p:nvPr/>
        </p:nvSpPr>
        <p:spPr bwMode="auto">
          <a:xfrm>
            <a:off x="4759326" y="621665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1813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Rectangle 160"/>
          <p:cNvSpPr>
            <a:spLocks noChangeArrowheads="1"/>
          </p:cNvSpPr>
          <p:nvPr/>
        </p:nvSpPr>
        <p:spPr bwMode="auto">
          <a:xfrm>
            <a:off x="4216401" y="6235700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1812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Aarbor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ttfjelldal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Sømna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ønn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1349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3000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ahaug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el-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Hemnes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Nesna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077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Leirfjo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Dønna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æna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ød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25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Gildes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Beiarn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Fuoss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35"/>
          <p:cNvSpPr>
            <a:spLocks noChangeArrowheads="1"/>
          </p:cNvSpPr>
          <p:nvPr/>
        </p:nvSpPr>
        <p:spPr bwMode="auto">
          <a:xfrm>
            <a:off x="6991351" y="33115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268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Bodø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Sør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old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Hama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Hábmer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æ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3672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513"/>
            <a:ext cx="1651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Hadsel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snes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292"/>
          <p:cNvSpPr>
            <a:spLocks noChangeArrowheads="1"/>
          </p:cNvSpPr>
          <p:nvPr/>
        </p:nvSpPr>
        <p:spPr bwMode="auto">
          <a:xfrm>
            <a:off x="7356476" y="98901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293"/>
          <p:cNvSpPr>
            <a:spLocks noChangeArrowheads="1"/>
          </p:cNvSpPr>
          <p:nvPr/>
        </p:nvSpPr>
        <p:spPr bwMode="auto">
          <a:xfrm>
            <a:off x="7399338" y="9890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294"/>
          <p:cNvSpPr>
            <a:spLocks noChangeArrowheads="1"/>
          </p:cNvSpPr>
          <p:nvPr/>
        </p:nvSpPr>
        <p:spPr bwMode="auto">
          <a:xfrm>
            <a:off x="7440613" y="989013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enes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Lødin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Sortland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Suor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4D03C87-9C5D-44A3-9AD9-EC25B0AB37C1}"/>
              </a:ext>
            </a:extLst>
          </p:cNvPr>
          <p:cNvSpPr txBox="1"/>
          <p:nvPr/>
        </p:nvSpPr>
        <p:spPr>
          <a:xfrm>
            <a:off x="609600" y="730251"/>
            <a:ext cx="2011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TO Vesterålen (13,5%)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Sortland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Hadsel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Bø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Øksnes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Andøy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Lødingen</a:t>
            </a:r>
          </a:p>
          <a:p>
            <a:r>
              <a:rPr lang="nb-NO" sz="1400" b="1" dirty="0"/>
              <a:t>NAV Lofoten ((9,9%)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Vestvågøy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Vågan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Moskenes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Flakstad</a:t>
            </a:r>
          </a:p>
          <a:p>
            <a:r>
              <a:rPr lang="nb-NO" sz="1400" b="1" dirty="0"/>
              <a:t>NAV Narvik (9%)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Narvik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Evenes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Gratangen</a:t>
            </a:r>
          </a:p>
          <a:p>
            <a:r>
              <a:rPr lang="nb-NO" sz="1400" b="1" dirty="0"/>
              <a:t>NAV Indre Salten (8,5%)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Fauske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Saltdal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Beiarn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Hamarøy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Sørfold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D8BF9A5-6D2F-49BC-B592-2691BB5A43B5}"/>
              </a:ext>
            </a:extLst>
          </p:cNvPr>
          <p:cNvSpPr txBox="1"/>
          <p:nvPr/>
        </p:nvSpPr>
        <p:spPr>
          <a:xfrm>
            <a:off x="9168063" y="730251"/>
            <a:ext cx="22912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TO Ytre Salten (27,6%)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Bodø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Meløy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Gildeskål (-)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Rødøy (-)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Steigen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Værøy (-)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Røst</a:t>
            </a:r>
          </a:p>
          <a:p>
            <a:r>
              <a:rPr lang="nb-NO" sz="1400" b="1" dirty="0"/>
              <a:t>TO Rana (15,1%)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Hemnes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Lurøy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Nesna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NAV Hattfjelldal</a:t>
            </a:r>
          </a:p>
          <a:p>
            <a:r>
              <a:rPr lang="nb-NO" sz="1400" b="1" dirty="0"/>
              <a:t>NAV Vefsna (6,2%)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Vefsn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Grane</a:t>
            </a:r>
          </a:p>
          <a:p>
            <a:r>
              <a:rPr lang="nb-NO" sz="1400" b="1" dirty="0"/>
              <a:t>NAV Ytre-Helgeland (5,6%)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Alstahaug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Leirfjord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Dønna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Træna</a:t>
            </a:r>
          </a:p>
          <a:p>
            <a:r>
              <a:rPr lang="nb-NO" sz="1400" b="1" dirty="0"/>
              <a:t>NAV Sør-Helgeland (4,8%)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Brønnøy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Sømna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Vevelstad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Vega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E0E2CC5-A1EC-4D40-A236-EAFF8A10ED08}"/>
              </a:ext>
            </a:extLst>
          </p:cNvPr>
          <p:cNvSpPr txBox="1"/>
          <p:nvPr/>
        </p:nvSpPr>
        <p:spPr>
          <a:xfrm>
            <a:off x="486561" y="5919788"/>
            <a:ext cx="269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24 </a:t>
            </a:r>
            <a:r>
              <a:rPr lang="nb-NO" dirty="0"/>
              <a:t>NAV kontor</a:t>
            </a:r>
          </a:p>
          <a:p>
            <a:r>
              <a:rPr lang="nb-NO" dirty="0"/>
              <a:t>21 NAV ledere</a:t>
            </a:r>
          </a:p>
        </p:txBody>
      </p:sp>
    </p:spTree>
    <p:extLst>
      <p:ext uri="{BB962C8B-B14F-4D97-AF65-F5344CB8AC3E}">
        <p14:creationId xmlns:p14="http://schemas.microsoft.com/office/powerpoint/2010/main" val="27241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316E10-3172-4226-B3E7-0ADC8735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Brukerutvalget NAV Nordland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A8893A-07AA-4D63-9FC9-F73D7758B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nb-NO" dirty="0"/>
              <a:t>Hans H. Hansen, pensjonistforbundet</a:t>
            </a:r>
          </a:p>
          <a:p>
            <a:pPr fontAlgn="base"/>
            <a:r>
              <a:rPr lang="nb-NO" dirty="0"/>
              <a:t>Fatma </a:t>
            </a:r>
            <a:r>
              <a:rPr lang="nb-NO" dirty="0" err="1"/>
              <a:t>Kasmi</a:t>
            </a:r>
            <a:r>
              <a:rPr lang="nb-NO" dirty="0"/>
              <a:t>, internasjonalt senter</a:t>
            </a:r>
          </a:p>
          <a:p>
            <a:pPr fontAlgn="base"/>
            <a:r>
              <a:rPr lang="nb-NO" dirty="0"/>
              <a:t>Sirianna Pettersen, ungdommens fylkesting</a:t>
            </a:r>
          </a:p>
          <a:p>
            <a:pPr fontAlgn="base"/>
            <a:r>
              <a:rPr lang="nb-NO" dirty="0"/>
              <a:t>Merethe </a:t>
            </a:r>
            <a:r>
              <a:rPr lang="nb-NO" dirty="0" err="1"/>
              <a:t>Silamo</a:t>
            </a:r>
            <a:r>
              <a:rPr lang="nb-NO" dirty="0"/>
              <a:t>, Lo </a:t>
            </a:r>
          </a:p>
          <a:p>
            <a:pPr fontAlgn="base"/>
            <a:r>
              <a:rPr lang="nb-NO" dirty="0"/>
              <a:t>Lise Bygdenes, kreftforeningen</a:t>
            </a:r>
          </a:p>
          <a:p>
            <a:pPr fontAlgn="base"/>
            <a:r>
              <a:rPr lang="nb-NO" dirty="0"/>
              <a:t>Anna Cecilie Jentoft, FFO </a:t>
            </a:r>
          </a:p>
          <a:p>
            <a:pPr fontAlgn="base"/>
            <a:r>
              <a:rPr lang="nb-NO" dirty="0"/>
              <a:t>Eva E Sjøvold, Mental helse</a:t>
            </a:r>
          </a:p>
          <a:p>
            <a:pPr fontAlgn="base"/>
            <a:r>
              <a:rPr lang="nb-NO" dirty="0"/>
              <a:t>Ole </a:t>
            </a:r>
            <a:r>
              <a:rPr lang="nb-NO" dirty="0" err="1"/>
              <a:t>Hjartøy</a:t>
            </a:r>
            <a:r>
              <a:rPr lang="nb-NO" dirty="0"/>
              <a:t>, NHO</a:t>
            </a:r>
          </a:p>
          <a:p>
            <a:pPr fontAlgn="base"/>
            <a:r>
              <a:rPr lang="nb-NO" dirty="0"/>
              <a:t>Marte </a:t>
            </a:r>
            <a:r>
              <a:rPr lang="nb-NO" dirty="0" err="1"/>
              <a:t>Imingen</a:t>
            </a:r>
            <a:r>
              <a:rPr lang="nb-NO" dirty="0"/>
              <a:t>, SAFO </a:t>
            </a:r>
          </a:p>
          <a:p>
            <a:pPr fontAlgn="base"/>
            <a:r>
              <a:rPr lang="nb-NO" dirty="0"/>
              <a:t>Marianne P. Brekke, FFO  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324F05-DE9C-4511-BC53-5225525BB6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Finn Kaarby, NAV  N (sekretær)</a:t>
            </a:r>
          </a:p>
          <a:p>
            <a:r>
              <a:rPr lang="nb-NO" dirty="0"/>
              <a:t>Petter Bugge Richardsen, NAV N </a:t>
            </a:r>
          </a:p>
          <a:p>
            <a:r>
              <a:rPr lang="nb-NO" dirty="0"/>
              <a:t>Dagny Sofie Dahl, NAV HMS </a:t>
            </a:r>
          </a:p>
        </p:txBody>
      </p:sp>
    </p:spTree>
    <p:extLst>
      <p:ext uri="{BB962C8B-B14F-4D97-AF65-F5344CB8AC3E}">
        <p14:creationId xmlns:p14="http://schemas.microsoft.com/office/powerpoint/2010/main" val="21087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316E10-3172-4226-B3E7-0ADC8735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Brukerutvalget NAV Nordland </a:t>
            </a:r>
            <a:r>
              <a:rPr lang="nb-NO" dirty="0" err="1"/>
              <a:t>fom</a:t>
            </a:r>
            <a:r>
              <a:rPr lang="nb-NO" dirty="0"/>
              <a:t>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A8893A-07AA-4D63-9FC9-F73D7758B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nb-NO" dirty="0"/>
              <a:t>Pensjonistforbundet</a:t>
            </a:r>
          </a:p>
          <a:p>
            <a:pPr fontAlgn="base"/>
            <a:r>
              <a:rPr lang="nb-NO" dirty="0"/>
              <a:t>SAFO/</a:t>
            </a:r>
            <a:r>
              <a:rPr lang="nb-NO" dirty="0" err="1"/>
              <a:t>Nfu</a:t>
            </a:r>
            <a:endParaRPr lang="nb-NO" dirty="0"/>
          </a:p>
          <a:p>
            <a:pPr fontAlgn="base"/>
            <a:r>
              <a:rPr lang="nb-NO" dirty="0"/>
              <a:t>Kreftforeningen</a:t>
            </a:r>
          </a:p>
          <a:p>
            <a:pPr fontAlgn="base"/>
            <a:r>
              <a:rPr lang="nb-NO" dirty="0"/>
              <a:t>FFO/Revmatikerforbundet</a:t>
            </a:r>
          </a:p>
          <a:p>
            <a:pPr fontAlgn="base"/>
            <a:r>
              <a:rPr lang="nb-NO" dirty="0"/>
              <a:t>Mental helse</a:t>
            </a:r>
          </a:p>
          <a:p>
            <a:pPr fontAlgn="base"/>
            <a:r>
              <a:rPr lang="nb-NO" dirty="0"/>
              <a:t>LO</a:t>
            </a:r>
          </a:p>
          <a:p>
            <a:pPr fontAlgn="base"/>
            <a:r>
              <a:rPr lang="nb-NO" dirty="0"/>
              <a:t>NHO-medlem</a:t>
            </a:r>
          </a:p>
          <a:p>
            <a:pPr fontAlgn="base"/>
            <a:r>
              <a:rPr lang="nb-NO" dirty="0"/>
              <a:t>Ungdommens fylkesting</a:t>
            </a:r>
          </a:p>
          <a:p>
            <a:pPr fontAlgn="base"/>
            <a:r>
              <a:rPr lang="nb-NO" dirty="0"/>
              <a:t>En ungdomsrepresentant til?</a:t>
            </a:r>
          </a:p>
          <a:p>
            <a:pPr fontAlgn="base"/>
            <a:endParaRPr lang="nb-NO" dirty="0"/>
          </a:p>
          <a:p>
            <a:pPr fontAlgn="base"/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324F05-DE9C-4511-BC53-5225525BB6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NAV Nordland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NAV HMS </a:t>
            </a:r>
          </a:p>
          <a:p>
            <a:endParaRPr lang="nb-NO" dirty="0"/>
          </a:p>
          <a:p>
            <a:r>
              <a:rPr lang="nb-NO" dirty="0"/>
              <a:t>NAV Kontaktsenter</a:t>
            </a:r>
          </a:p>
          <a:p>
            <a:endParaRPr lang="nb-NO" dirty="0"/>
          </a:p>
          <a:p>
            <a:r>
              <a:rPr lang="nb-NO" dirty="0"/>
              <a:t>NAV Arbeid og Ytelse</a:t>
            </a:r>
          </a:p>
        </p:txBody>
      </p:sp>
    </p:spTree>
    <p:extLst>
      <p:ext uri="{BB962C8B-B14F-4D97-AF65-F5344CB8AC3E}">
        <p14:creationId xmlns:p14="http://schemas.microsoft.com/office/powerpoint/2010/main" val="306923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9795CA56-A90D-EEEF-CF62-AE547101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66" y="0"/>
            <a:ext cx="799766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0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AA1DAF5-2E61-6555-4FC0-BCF1097D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8442434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AD19777-920E-31FE-B489-1CA6D004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084352"/>
            <a:ext cx="62103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8E6E56C-3E92-85B0-25D4-6D5A9B59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0" y="0"/>
            <a:ext cx="11824140" cy="6858000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3C91FCF-AB11-7B19-75E6-C7DB1755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0824"/>
            <a:ext cx="12192000" cy="25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067595E-E13A-F8C5-1313-56BB368F471D}"/>
              </a:ext>
            </a:extLst>
          </p:cNvPr>
          <p:cNvSpPr txBox="1"/>
          <p:nvPr/>
        </p:nvSpPr>
        <p:spPr>
          <a:xfrm>
            <a:off x="2468881" y="1371600"/>
            <a:ext cx="76417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b="1" dirty="0">
                <a:solidFill>
                  <a:srgbClr val="3E38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Brukerutvalgene i NAV I Nordland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3600" b="1" dirty="0">
                <a:solidFill>
                  <a:srgbClr val="3E38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b-NO" sz="3600" dirty="0">
                <a:solidFill>
                  <a:srgbClr val="3E38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 valg Brukerutvalg NAV Nordland</a:t>
            </a:r>
            <a:endParaRPr lang="nb-NO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b-NO" sz="3600" dirty="0">
                <a:solidFill>
                  <a:srgbClr val="3E38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Etablering av nytt BU NAV Lofoten – status</a:t>
            </a:r>
            <a:endParaRPr lang="nb-NO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3600" dirty="0">
                <a:solidFill>
                  <a:srgbClr val="3E38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Nytt fra øvrige brukerutvalg i Nordland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1125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320" y="2479675"/>
            <a:ext cx="6551347" cy="1396431"/>
          </a:xfrm>
        </p:spPr>
        <p:txBody>
          <a:bodyPr/>
          <a:lstStyle/>
          <a:p>
            <a:r>
              <a:rPr lang="nb-NO" dirty="0"/>
              <a:t>Resultater fra survey om Brukerutvalg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Grunnlag for videre arbeid i NAV i Nordland, 061120</a:t>
            </a:r>
          </a:p>
        </p:txBody>
      </p:sp>
      <p:pic>
        <p:nvPicPr>
          <p:cNvPr id="3" name="Plassholder for bilde 2" descr="Et bilde som inneholder rom, klokke&#10;&#10;Automatisk generert beskrivelse">
            <a:extLst>
              <a:ext uri="{FF2B5EF4-FFF2-40B4-BE49-F238E27FC236}">
                <a16:creationId xmlns:a16="http://schemas.microsoft.com/office/drawing/2014/main" id="{307E222E-D643-4AFA-93BE-57C3B696BA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940" r="25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21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7" id="{33488A59-93CB-1C40-871C-858C943DF62C}" vid="{6969C020-6387-D64A-AD53-1AA77E9C2A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4868716217F48A9EDAC21EC245901" ma:contentTypeVersion="4" ma:contentTypeDescription="Create a new document." ma:contentTypeScope="" ma:versionID="3b671cccecdc1df81eb858f2438ae8a3">
  <xsd:schema xmlns:xsd="http://www.w3.org/2001/XMLSchema" xmlns:xs="http://www.w3.org/2001/XMLSchema" xmlns:p="http://schemas.microsoft.com/office/2006/metadata/properties" xmlns:ns2="9d102cca-9c33-46d0-8712-af6058e5e7a6" xmlns:ns3="bca876f3-cbc6-4d17-ac91-3f223f7aa3fa" targetNamespace="http://schemas.microsoft.com/office/2006/metadata/properties" ma:root="true" ma:fieldsID="902fd981397d0786e849b242faa6833e" ns2:_="" ns3:_="">
    <xsd:import namespace="9d102cca-9c33-46d0-8712-af6058e5e7a6"/>
    <xsd:import namespace="bca876f3-cbc6-4d17-ac91-3f223f7aa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2cca-9c33-46d0-8712-af6058e5e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876f3-cbc6-4d17-ac91-3f223f7aa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37BE5C-14A7-4D49-BCB0-835B096D6D4D}"/>
</file>

<file path=customXml/itemProps3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381</TotalTime>
  <Words>968</Words>
  <Application>Microsoft Office PowerPoint</Application>
  <PresentationFormat>Widescreen</PresentationFormat>
  <Paragraphs>451</Paragraphs>
  <Slides>16</Slides>
  <Notes>1</Notes>
  <HiddenSlides>3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</vt:lpstr>
      <vt:lpstr>Times New Roman</vt:lpstr>
      <vt:lpstr>Verdana</vt:lpstr>
      <vt:lpstr>Office-tema</vt:lpstr>
      <vt:lpstr>Brukerutvalgene  NAV i Nordland</vt:lpstr>
      <vt:lpstr>PowerPoint-presentasjon</vt:lpstr>
      <vt:lpstr>Brukerutvalget NAV Nordland 2020</vt:lpstr>
      <vt:lpstr>Brukerutvalget NAV Nordland fom 2023</vt:lpstr>
      <vt:lpstr>PowerPoint-presentasjon</vt:lpstr>
      <vt:lpstr>PowerPoint-presentasjon</vt:lpstr>
      <vt:lpstr>PowerPoint-presentasjon</vt:lpstr>
      <vt:lpstr>PowerPoint-presentasjon</vt:lpstr>
      <vt:lpstr>Resultater fra survey om Brukerutvalg </vt:lpstr>
      <vt:lpstr>August 2020 – RLM; Brukerdrevet tjenesteutvikling i NAV i Nordland?</vt:lpstr>
      <vt:lpstr> 1. HANDLINGSPLAN: (= referat fra møtet, 06.11.20) Brukermedvirkning NAV kontor/TO i Nordland </vt:lpstr>
      <vt:lpstr> 2. HANDLINGSPLAN: (= referat fra møtet, 06.11.20) Brukerutvalget NAV Nordland </vt:lpstr>
      <vt:lpstr>PowerPoint-presentasjon</vt:lpstr>
      <vt:lpstr>Vi har fått nye Brukerutvalg på plass </vt:lpstr>
      <vt:lpstr>PowerPoint-presentasjon</vt:lpstr>
      <vt:lpstr>Etablering av nytt BU NAV Lofoten – status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Nordnes, Åshild</dc:creator>
  <cp:keywords/>
  <dc:description/>
  <cp:lastModifiedBy>Nordnes, Åshild</cp:lastModifiedBy>
  <cp:revision>4</cp:revision>
  <cp:lastPrinted>2020-04-21T11:47:02Z</cp:lastPrinted>
  <dcterms:created xsi:type="dcterms:W3CDTF">2022-12-05T17:46:00Z</dcterms:created>
  <dcterms:modified xsi:type="dcterms:W3CDTF">2022-12-06T12:16:25Z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0x010100A6F4868716217F48A9EDAC21EC245901</vt:lpwstr>
  </property>
  <property fmtid="{D5CDD505-2E9C-101B-9397-08002B2CF9AE}" pid="3" name="Order">
    <vt:r8>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SIP_Label_d3491420-1ae2-4120-89e6-e6f668f067e2_Enabled">
    <vt:lpwstr>true</vt:lpwstr>
  </property>
  <property fmtid="{D5CDD505-2E9C-101B-9397-08002B2CF9AE}" pid="11" name="MSIP_Label_d3491420-1ae2-4120-89e6-e6f668f067e2_SetDate">
    <vt:lpwstr>2022-12-05T17:46:40Z</vt:lpwstr>
  </property>
  <property fmtid="{D5CDD505-2E9C-101B-9397-08002B2CF9AE}" pid="12" name="MSIP_Label_d3491420-1ae2-4120-89e6-e6f668f067e2_Method">
    <vt:lpwstr>Standard</vt:lpwstr>
  </property>
  <property fmtid="{D5CDD505-2E9C-101B-9397-08002B2CF9AE}" pid="13" name="MSIP_Label_d3491420-1ae2-4120-89e6-e6f668f067e2_Name">
    <vt:lpwstr>d3491420-1ae2-4120-89e6-e6f668f067e2</vt:lpwstr>
  </property>
  <property fmtid="{D5CDD505-2E9C-101B-9397-08002B2CF9AE}" pid="14" name="MSIP_Label_d3491420-1ae2-4120-89e6-e6f668f067e2_SiteId">
    <vt:lpwstr>62366534-1ec3-4962-8869-9b5535279d0b</vt:lpwstr>
  </property>
  <property fmtid="{D5CDD505-2E9C-101B-9397-08002B2CF9AE}" pid="15" name="MSIP_Label_d3491420-1ae2-4120-89e6-e6f668f067e2_ActionId">
    <vt:lpwstr>8af68614-7fcb-4bb8-9344-94fe35e340bb</vt:lpwstr>
  </property>
  <property fmtid="{D5CDD505-2E9C-101B-9397-08002B2CF9AE}" pid="16" name="MSIP_Label_d3491420-1ae2-4120-89e6-e6f668f067e2_ContentBits">
    <vt:lpwstr>0</vt:lpwstr>
  </property>
</Properties>
</file>