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23" r:id="rId2"/>
    <p:sldId id="263" r:id="rId3"/>
    <p:sldId id="268" r:id="rId4"/>
    <p:sldId id="424" r:id="rId5"/>
    <p:sldId id="427" r:id="rId6"/>
    <p:sldId id="425" r:id="rId7"/>
    <p:sldId id="426" r:id="rId8"/>
    <p:sldId id="428" r:id="rId9"/>
    <p:sldId id="435" r:id="rId10"/>
  </p:sldIdLst>
  <p:sldSz cx="9144000" cy="5143500" type="screen16x9"/>
  <p:notesSz cx="6858000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832"/>
    <a:srgbClr val="C30000"/>
    <a:srgbClr val="06893A"/>
    <a:srgbClr val="878787"/>
    <a:srgbClr val="66CBEC"/>
    <a:srgbClr val="66CCFF"/>
    <a:srgbClr val="DADADA"/>
    <a:srgbClr val="A2AD00"/>
    <a:srgbClr val="005B82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85836" autoAdjust="0"/>
  </p:normalViewPr>
  <p:slideViewPr>
    <p:cSldViewPr>
      <p:cViewPr varScale="1">
        <p:scale>
          <a:sx n="125" d="100"/>
          <a:sy n="125" d="100"/>
        </p:scale>
        <p:origin x="287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32" y="-84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F0C9F-E994-4E6D-AC14-C95356915397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AD396-0A84-4DF5-A975-E087C1B596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76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DE759-B8C2-4C81-BE6B-E5CE3EC205A7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67694-DA12-48AA-9B13-AF0A2C55A7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32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694-DA12-48AA-9B13-AF0A2C55A74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08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Meldingen «NAV i en ny tid – for arbeid og aktivitet» drøfter strategisk retning for videreutviklingen av arbeids- og velferdsforvaltningen. Drøftingen tar utgangspunkt i gjennomgangen av arbeids- og velferdsforvaltningen som ekspertgruppen ledet av Sigrun </a:t>
            </a:r>
            <a:r>
              <a:rPr lang="nb-NO" dirty="0" err="1"/>
              <a:t>Vågeng</a:t>
            </a:r>
            <a:r>
              <a:rPr lang="nb-NO" dirty="0"/>
              <a:t> foretok i 2014/2015. NAV-meldingen drøfter tiltak for at flere skal komme i arbeid og hvordan NAV-kontoret skal få større handlingsfrihet til å tilpasse tjenestene til brukernes behov.</a:t>
            </a:r>
          </a:p>
          <a:p>
            <a:endParaRPr lang="nb-NO" dirty="0"/>
          </a:p>
          <a:p>
            <a:r>
              <a:rPr lang="nb-NO" dirty="0"/>
              <a:t>Fra</a:t>
            </a:r>
            <a:r>
              <a:rPr lang="nb-NO" baseline="0" dirty="0"/>
              <a:t> ASDs pressemelding:</a:t>
            </a:r>
            <a:endParaRPr lang="nb-NO" dirty="0"/>
          </a:p>
          <a:p>
            <a:endParaRPr lang="nb-NO" dirty="0"/>
          </a:p>
          <a:p>
            <a:r>
              <a:rPr lang="nb-NO" dirty="0"/>
              <a:t>«Regjeringen foreslår en rekke tiltak som skal gjøre NAV bedre i stand til å få folk i jobb. – Jeg vil ha et NAV som er mer brukervennlig og som er enda tettere på næringslivet, sier arbeids- og sosialminister Anniken </a:t>
            </a:r>
            <a:r>
              <a:rPr lang="nb-NO" dirty="0" err="1"/>
              <a:t>Hauglie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Målet er å få flere i arbeid og å sikre bedre brukeropplevelser. NAV skal jobbe på en smartere og enklere måte, og være mindre opptatt av tellekanter. Økt lokal handlefrihet gir NAV-kontorene bedre mulighet til å skreddersy løsninger for den enkelte.</a:t>
            </a:r>
          </a:p>
          <a:p>
            <a:endParaRPr lang="nb-NO" dirty="0"/>
          </a:p>
          <a:p>
            <a:r>
              <a:rPr lang="nb-NO" dirty="0"/>
              <a:t>– I løpet av min tid som statsråd har jeg møtt en rekke mennesker som har fått hjelp av NAV til å komme i jobb. Fellestrekkene er tett og individuell oppfølging og godt samarbeid med lokalt næringsliv. Jeg vil i større grad ha NAV ut av kontorene og inn på arbeidsplassene, sier Anniken </a:t>
            </a:r>
            <a:r>
              <a:rPr lang="nb-NO" dirty="0" err="1"/>
              <a:t>Hauglie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Hun trekker frem fire utviklingstrekk som gjør det nødvendig å ruste NAV for en ny tid: En økende befolkningsvekst med flere eldre per arbeidstaker, innvandrings- og flyktningsituasjonen, økt ledighet i deler av landet og flere med svake grunnleggende ferdigheter og helseproblemer.</a:t>
            </a:r>
          </a:p>
          <a:p>
            <a:endParaRPr lang="nb-NO" dirty="0"/>
          </a:p>
          <a:p>
            <a:r>
              <a:rPr lang="nb-NO" dirty="0"/>
              <a:t>– Vi trenger flere hender i arbeid. Både for å sikre bærekraften i velferdssystemet, og for å lykkes med omstillingen Norge er inne i…..»</a:t>
            </a:r>
          </a:p>
          <a:p>
            <a:endParaRPr lang="nb-NO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Arbeidsgruppe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«Utvikling av NAV-kontor – større handlingsrom og ansvar»: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Mandatet gir arbeidsgruppen følgende oppdrag: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Gjennomføre en prosess som skaper en felles forståelse i direktorat, NAV-fylke, kom­munene og de operative enheter i NAV-forvaltningen om hva som bør kjennetegne et myndig NAV-kontor, dokumentere denne forståelsen, drøfte, anbefale og prioriterte tiltak. Dette skal bidra til å utvikle mer myndige og løsningsdyktige NAV-kontor.» </a:t>
            </a:r>
          </a:p>
          <a:p>
            <a:endParaRPr lang="nb-NO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Denne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prosessen ble sett på som avgjørende for at NAV skulle være i stand til å gjennomføre de endringer som ble foreslått i Stortingsmelding </a:t>
            </a:r>
            <a:r>
              <a:rPr lang="nb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33.</a:t>
            </a:r>
            <a:endParaRPr lang="nb-NO" b="0" i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00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694-DA12-48AA-9B13-AF0A2C55A74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121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694-DA12-48AA-9B13-AF0A2C55A74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107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694-DA12-48AA-9B13-AF0A2C55A74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000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" y="1845729"/>
            <a:ext cx="9144001" cy="2930261"/>
          </a:xfrm>
          <a:prstGeom prst="rect">
            <a:avLst/>
          </a:pr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1287" y="4712233"/>
            <a:ext cx="6135384" cy="16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b-NO" sz="1000" kern="0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6" y="4079081"/>
            <a:ext cx="4638675" cy="6964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  //  </a:t>
            </a:r>
            <a:r>
              <a:rPr lang="nb-NO" dirty="0" err="1"/>
              <a:t>Innholdsansvarlig</a:t>
            </a:r>
            <a:endParaRPr lang="nb-NO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5938" y="2098377"/>
            <a:ext cx="5989022" cy="12600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1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6565274" y="1840753"/>
            <a:ext cx="2581353" cy="2934844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12" name="Picture 5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46"/>
          <a:stretch/>
        </p:blipFill>
        <p:spPr bwMode="auto">
          <a:xfrm>
            <a:off x="3799790" y="3405751"/>
            <a:ext cx="3014662" cy="13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3"/>
          <a:stretch/>
        </p:blipFill>
        <p:spPr bwMode="auto">
          <a:xfrm>
            <a:off x="5242898" y="1806447"/>
            <a:ext cx="2524125" cy="296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3" b="78080"/>
          <a:stretch/>
        </p:blipFill>
        <p:spPr bwMode="auto">
          <a:xfrm>
            <a:off x="-1" y="3693775"/>
            <a:ext cx="539551" cy="10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6" b="85208"/>
          <a:stretch/>
        </p:blipFill>
        <p:spPr bwMode="auto">
          <a:xfrm>
            <a:off x="0" y="4045671"/>
            <a:ext cx="755575" cy="73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F:\F2823_KOM\Felles Filer\Rådgivingseksjonen\Profil og materiell\5. Profil og design\NAV profil\nav_logo\Til mal\nav_farger [Converted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56" y="483518"/>
            <a:ext cx="1185603" cy="74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7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4" y="1059582"/>
            <a:ext cx="8372475" cy="36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20" y="142875"/>
            <a:ext cx="8386763" cy="81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409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4" y="1059582"/>
            <a:ext cx="8372475" cy="36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20" y="142875"/>
            <a:ext cx="8386763" cy="81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3403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4" y="1059582"/>
            <a:ext cx="8372475" cy="36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20" y="142875"/>
            <a:ext cx="8386763" cy="81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811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4" y="1059582"/>
            <a:ext cx="8372475" cy="36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20" y="142875"/>
            <a:ext cx="8386763" cy="81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0430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4" y="1059582"/>
            <a:ext cx="8372475" cy="36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20" y="142875"/>
            <a:ext cx="8386763" cy="81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401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4" y="1059582"/>
            <a:ext cx="8372475" cy="36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20" y="142875"/>
            <a:ext cx="8386763" cy="81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193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4" y="1059582"/>
            <a:ext cx="8372475" cy="36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20" y="142875"/>
            <a:ext cx="8386763" cy="81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366961" y="1276349"/>
            <a:ext cx="8398965" cy="32997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928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75714" y="1283000"/>
            <a:ext cx="5852470" cy="327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0"/>
          </p:nvPr>
        </p:nvSpPr>
        <p:spPr>
          <a:xfrm>
            <a:off x="6372225" y="1275606"/>
            <a:ext cx="2376488" cy="3286868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913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/>
          <p:cNvSpPr>
            <a:spLocks noGrp="1"/>
          </p:cNvSpPr>
          <p:nvPr>
            <p:ph type="body" idx="1"/>
          </p:nvPr>
        </p:nvSpPr>
        <p:spPr>
          <a:xfrm>
            <a:off x="381286" y="1284135"/>
            <a:ext cx="4040188" cy="53459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9639" y="1284747"/>
            <a:ext cx="4041775" cy="53459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quarter" idx="10"/>
          </p:nvPr>
        </p:nvSpPr>
        <p:spPr>
          <a:xfrm>
            <a:off x="382151" y="1896178"/>
            <a:ext cx="4032250" cy="26654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3"/>
          <p:cNvSpPr>
            <a:spLocks noGrp="1"/>
          </p:cNvSpPr>
          <p:nvPr>
            <p:ph sz="quarter" idx="12"/>
          </p:nvPr>
        </p:nvSpPr>
        <p:spPr>
          <a:xfrm>
            <a:off x="4730131" y="1892920"/>
            <a:ext cx="4032250" cy="26654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67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258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79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19"/>
          <p:cNvSpPr>
            <a:spLocks noGrp="1"/>
          </p:cNvSpPr>
          <p:nvPr>
            <p:ph type="body" sz="quarter" idx="25" hasCustomPrompt="1"/>
          </p:nvPr>
        </p:nvSpPr>
        <p:spPr>
          <a:xfrm>
            <a:off x="375714" y="4241684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4" name="Plassholder for tekst 19"/>
          <p:cNvSpPr>
            <a:spLocks noGrp="1"/>
          </p:cNvSpPr>
          <p:nvPr>
            <p:ph type="body" sz="quarter" idx="26" hasCustomPrompt="1"/>
          </p:nvPr>
        </p:nvSpPr>
        <p:spPr>
          <a:xfrm>
            <a:off x="375714" y="1287413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5" name="Plassholder for tekst 19"/>
          <p:cNvSpPr>
            <a:spLocks noGrp="1"/>
          </p:cNvSpPr>
          <p:nvPr>
            <p:ph type="body" sz="quarter" idx="27" hasCustomPrompt="1"/>
          </p:nvPr>
        </p:nvSpPr>
        <p:spPr>
          <a:xfrm>
            <a:off x="375714" y="3819647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6" name="Plassholder for tekst 19"/>
          <p:cNvSpPr>
            <a:spLocks noGrp="1"/>
          </p:cNvSpPr>
          <p:nvPr>
            <p:ph type="body" sz="quarter" idx="28" hasCustomPrompt="1"/>
          </p:nvPr>
        </p:nvSpPr>
        <p:spPr>
          <a:xfrm>
            <a:off x="375714" y="3397608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7" name="Plassholder for tekst 19"/>
          <p:cNvSpPr>
            <a:spLocks noGrp="1"/>
          </p:cNvSpPr>
          <p:nvPr>
            <p:ph type="body" sz="quarter" idx="29" hasCustomPrompt="1"/>
          </p:nvPr>
        </p:nvSpPr>
        <p:spPr>
          <a:xfrm>
            <a:off x="375714" y="2975569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8" name="Plassholder for tekst 19"/>
          <p:cNvSpPr>
            <a:spLocks noGrp="1"/>
          </p:cNvSpPr>
          <p:nvPr>
            <p:ph type="body" sz="quarter" idx="30" hasCustomPrompt="1"/>
          </p:nvPr>
        </p:nvSpPr>
        <p:spPr>
          <a:xfrm>
            <a:off x="375714" y="1709452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9" name="Plassholder for tekst 19"/>
          <p:cNvSpPr>
            <a:spLocks noGrp="1"/>
          </p:cNvSpPr>
          <p:nvPr>
            <p:ph type="body" sz="quarter" idx="31" hasCustomPrompt="1"/>
          </p:nvPr>
        </p:nvSpPr>
        <p:spPr>
          <a:xfrm>
            <a:off x="375714" y="2131491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10" name="Plassholder for tekst 19"/>
          <p:cNvSpPr>
            <a:spLocks noGrp="1"/>
          </p:cNvSpPr>
          <p:nvPr>
            <p:ph type="body" sz="quarter" idx="32" hasCustomPrompt="1"/>
          </p:nvPr>
        </p:nvSpPr>
        <p:spPr>
          <a:xfrm>
            <a:off x="375714" y="2553530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33" hasCustomPrompt="1"/>
          </p:nvPr>
        </p:nvSpPr>
        <p:spPr>
          <a:xfrm>
            <a:off x="5656392" y="4241684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34" hasCustomPrompt="1"/>
          </p:nvPr>
        </p:nvSpPr>
        <p:spPr>
          <a:xfrm>
            <a:off x="5656392" y="1287413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35" hasCustomPrompt="1"/>
          </p:nvPr>
        </p:nvSpPr>
        <p:spPr>
          <a:xfrm>
            <a:off x="5656392" y="3819647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36" hasCustomPrompt="1"/>
          </p:nvPr>
        </p:nvSpPr>
        <p:spPr>
          <a:xfrm>
            <a:off x="5656392" y="3397608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37" hasCustomPrompt="1"/>
          </p:nvPr>
        </p:nvSpPr>
        <p:spPr>
          <a:xfrm>
            <a:off x="5656392" y="2975569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6" name="Plassholder for tekst 19"/>
          <p:cNvSpPr>
            <a:spLocks noGrp="1"/>
          </p:cNvSpPr>
          <p:nvPr>
            <p:ph type="body" sz="quarter" idx="38" hasCustomPrompt="1"/>
          </p:nvPr>
        </p:nvSpPr>
        <p:spPr>
          <a:xfrm>
            <a:off x="5656392" y="1709452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7" name="Plassholder for tekst 19"/>
          <p:cNvSpPr>
            <a:spLocks noGrp="1"/>
          </p:cNvSpPr>
          <p:nvPr>
            <p:ph type="body" sz="quarter" idx="39" hasCustomPrompt="1"/>
          </p:nvPr>
        </p:nvSpPr>
        <p:spPr>
          <a:xfrm>
            <a:off x="5656392" y="2131491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8" name="Plassholder for tekst 19"/>
          <p:cNvSpPr>
            <a:spLocks noGrp="1"/>
          </p:cNvSpPr>
          <p:nvPr>
            <p:ph type="body" sz="quarter" idx="40" hasCustomPrompt="1"/>
          </p:nvPr>
        </p:nvSpPr>
        <p:spPr>
          <a:xfrm>
            <a:off x="5656392" y="2553530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985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837408" y="1532583"/>
            <a:ext cx="7469187" cy="102155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2400" b="0" cap="all">
                <a:ln w="1270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837408" y="2794398"/>
            <a:ext cx="5484743" cy="927497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None/>
              <a:defRPr sz="2000">
                <a:ln w="12700">
                  <a:noFill/>
                </a:ln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Picture 2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4"/>
          <a:stretch/>
        </p:blipFill>
        <p:spPr bwMode="auto">
          <a:xfrm>
            <a:off x="4283968" y="3903464"/>
            <a:ext cx="3014662" cy="12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652120" y="2674939"/>
            <a:ext cx="2524125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9" b="80008"/>
          <a:stretch/>
        </p:blipFill>
        <p:spPr bwMode="auto">
          <a:xfrm>
            <a:off x="-1" y="4156472"/>
            <a:ext cx="1048543" cy="9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F2823_KOM\Felles Filer\Rådgivingseksjonen\Profil og materiell\5. Profil og design\NAV profil\nav_logo\Til mal\nav_logo_Hvit_ubakgrunn [Converted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55" y="483518"/>
            <a:ext cx="1185603" cy="74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84"/>
          <a:stretch/>
        </p:blipFill>
        <p:spPr bwMode="auto">
          <a:xfrm>
            <a:off x="-1400392" y="4456411"/>
            <a:ext cx="2524125" cy="6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0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837408" y="1532583"/>
            <a:ext cx="7469187" cy="102155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anchor="t">
            <a:normAutofit/>
          </a:bodyPr>
          <a:lstStyle>
            <a:lvl1pPr algn="l">
              <a:defRPr sz="2400" b="0" cap="all">
                <a:ln w="12700">
                  <a:noFill/>
                </a:ln>
                <a:solidFill>
                  <a:srgbClr val="3E383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2"/>
          <p:cNvSpPr>
            <a:spLocks noGrp="1"/>
          </p:cNvSpPr>
          <p:nvPr>
            <p:ph type="body" idx="11"/>
          </p:nvPr>
        </p:nvSpPr>
        <p:spPr>
          <a:xfrm>
            <a:off x="837408" y="2794398"/>
            <a:ext cx="5484743" cy="92749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anchor="t">
            <a:normAutofit/>
          </a:bodyPr>
          <a:lstStyle>
            <a:lvl1pPr marL="0" indent="0">
              <a:buNone/>
              <a:defRPr sz="2000">
                <a:ln w="12700">
                  <a:noFill/>
                </a:ln>
                <a:solidFill>
                  <a:srgbClr val="3E383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8308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DOKUMENT\Logo\2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98" b="23104"/>
          <a:stretch/>
        </p:blipFill>
        <p:spPr bwMode="auto">
          <a:xfrm>
            <a:off x="8721457" y="4335607"/>
            <a:ext cx="422544" cy="8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W:\DOKUMENT\Logo\1.pn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96"/>
          <a:stretch/>
        </p:blipFill>
        <p:spPr bwMode="auto">
          <a:xfrm>
            <a:off x="8339662" y="4726311"/>
            <a:ext cx="706438" cy="4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8" y="1275606"/>
            <a:ext cx="8387498" cy="328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3"/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1" y="4719435"/>
            <a:ext cx="451944" cy="2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8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C3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28.11.19 // Svein Tore </a:t>
            </a:r>
            <a:r>
              <a:rPr lang="nb-NO" dirty="0" err="1"/>
              <a:t>Dørmænen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515938" y="2098376"/>
            <a:ext cx="5989022" cy="1553493"/>
          </a:xfrm>
        </p:spPr>
        <p:txBody>
          <a:bodyPr>
            <a:normAutofit fontScale="90000"/>
          </a:bodyPr>
          <a:lstStyle/>
          <a:p>
            <a:r>
              <a:rPr lang="nb-NO" dirty="0"/>
              <a:t>Status og erfaringer - Kontorprosjekter</a:t>
            </a:r>
            <a:br>
              <a:rPr lang="nb-NO" dirty="0"/>
            </a:br>
            <a:br>
              <a:rPr lang="nb-NO" sz="1600" dirty="0"/>
            </a:br>
            <a:br>
              <a:rPr lang="nb-NO" sz="1600" dirty="0"/>
            </a:br>
            <a:br>
              <a:rPr lang="nb-NO" sz="1600" dirty="0"/>
            </a:br>
            <a:endParaRPr lang="nb-NO" dirty="0"/>
          </a:p>
        </p:txBody>
      </p:sp>
      <p:pic>
        <p:nvPicPr>
          <p:cNvPr id="8" name="Plassholder for bilde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20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136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Forventningene til NAV er og har vært store, både fra brukere og politiske myndigheter</a:t>
            </a:r>
          </a:p>
          <a:p>
            <a:r>
              <a:rPr lang="nb-NO" dirty="0"/>
              <a:t>Stortingsmelding 33 (2015-16) «NAV i en ny tid – for arbeid og aktivitet» understreket at arbeid nå skal være hovedprioritet i NAV</a:t>
            </a:r>
          </a:p>
          <a:p>
            <a:r>
              <a:rPr lang="nb-NO" dirty="0"/>
              <a:t>Som en oppfølging av Stortingsmeldingen ble det i januar 2017 avgitt en rapport «Utvikling av NAV-kontor – større handlingsrom og ansvar»</a:t>
            </a:r>
          </a:p>
          <a:p>
            <a:pPr lvl="1"/>
            <a:r>
              <a:rPr lang="nb-NO" dirty="0"/>
              <a:t>Rapporten var tilrådninger til arbeids- og velferdsdirektøren fra en arbeidsgruppe om hva som bør kjennetegne myndige og løsningsdyktige NAV-kontor</a:t>
            </a:r>
          </a:p>
          <a:p>
            <a:pPr lvl="1"/>
            <a:r>
              <a:rPr lang="nb-NO" dirty="0"/>
              <a:t>I tillegg til Stortingsmeldingen la arbeidsgruppen vekt på den samlede kunnskapen som er bygget opp gjennom mange evalueringer av NAV og </a:t>
            </a:r>
            <a:r>
              <a:rPr lang="nb-NO" dirty="0" err="1"/>
              <a:t>NAVs</a:t>
            </a:r>
            <a:r>
              <a:rPr lang="nb-NO" dirty="0"/>
              <a:t> tjenester</a:t>
            </a:r>
          </a:p>
          <a:p>
            <a:r>
              <a:rPr lang="nb-NO" dirty="0"/>
              <a:t>Både Stortingsmeldingen og rapporten om utvikling av NAV-kontor bygger på anbefalingene fra </a:t>
            </a:r>
            <a:r>
              <a:rPr lang="nb-NO" dirty="0" err="1"/>
              <a:t>Vågeng</a:t>
            </a:r>
            <a:r>
              <a:rPr lang="nb-NO" dirty="0"/>
              <a:t>-utvalget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</p:spTree>
    <p:extLst>
      <p:ext uri="{BB962C8B-B14F-4D97-AF65-F5344CB8AC3E}">
        <p14:creationId xmlns:p14="http://schemas.microsoft.com/office/powerpoint/2010/main" val="41742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De viktigste tiltakene i meldingen:</a:t>
            </a:r>
          </a:p>
          <a:p>
            <a:pPr lvl="1"/>
            <a:r>
              <a:rPr lang="nb-NO" dirty="0"/>
              <a:t>Bedre informasjon om arbeidsmarkedet til arbeidssøkere og arbeidsgivere</a:t>
            </a:r>
          </a:p>
          <a:p>
            <a:pPr lvl="1"/>
            <a:r>
              <a:rPr lang="nb-NO" dirty="0"/>
              <a:t>Tettere kontakt med arbeidsgiverne</a:t>
            </a:r>
          </a:p>
          <a:p>
            <a:pPr lvl="1"/>
            <a:r>
              <a:rPr lang="nb-NO" dirty="0"/>
              <a:t>Mer vekt på kvalitet og resultater for arbeidssøkerne, mindre på telling av tiltaksplasser</a:t>
            </a:r>
          </a:p>
          <a:p>
            <a:pPr lvl="1"/>
            <a:r>
              <a:rPr lang="nb-NO" dirty="0"/>
              <a:t>Gi NAV-kontoret større mulighet til å gjennomføre tiltak i egen regi</a:t>
            </a:r>
          </a:p>
          <a:p>
            <a:pPr lvl="1"/>
            <a:r>
              <a:rPr lang="nb-NO" dirty="0"/>
              <a:t>Styrke samarbeidet med bemanningsbransjen</a:t>
            </a:r>
          </a:p>
          <a:p>
            <a:pPr lvl="1"/>
            <a:r>
              <a:rPr lang="nb-NO" dirty="0"/>
              <a:t>Flere selvbetjeningsløsninger</a:t>
            </a:r>
          </a:p>
          <a:p>
            <a:pPr lvl="1"/>
            <a:r>
              <a:rPr lang="nb-NO" dirty="0"/>
              <a:t>Økt samarbeid mellom stat og kommune om digitalisering av brukermøtene i NAV-kontorene</a:t>
            </a:r>
          </a:p>
          <a:p>
            <a:pPr lvl="1"/>
            <a:r>
              <a:rPr lang="nb-NO" dirty="0"/>
              <a:t>Frigjøre ressurser til arbeidsrettet oppfølging</a:t>
            </a:r>
          </a:p>
          <a:p>
            <a:pPr lvl="1"/>
            <a:r>
              <a:rPr lang="nb-NO" dirty="0"/>
              <a:t>Prioritering av unge – forenkle garantiordningene</a:t>
            </a:r>
          </a:p>
          <a:p>
            <a:pPr lvl="1"/>
            <a:r>
              <a:rPr lang="nb-NO" dirty="0"/>
              <a:t>Forenkle brukeroppfølgingen</a:t>
            </a:r>
          </a:p>
          <a:p>
            <a:pPr lvl="1"/>
            <a:r>
              <a:rPr lang="nb-NO" dirty="0"/>
              <a:t>Tydeligere krav til brukers aktivitet og medvirkning</a:t>
            </a:r>
          </a:p>
          <a:p>
            <a:pPr lvl="1"/>
            <a:r>
              <a:rPr lang="nb-NO" dirty="0"/>
              <a:t>Gi NAV-kontorene økt myndighet og handlefrihet</a:t>
            </a:r>
          </a:p>
          <a:p>
            <a:pPr lvl="1"/>
            <a:r>
              <a:rPr lang="nb-NO" dirty="0"/>
              <a:t>Mindre detaljstyring og mer vekt på ledelse</a:t>
            </a:r>
          </a:p>
          <a:p>
            <a:pPr lvl="1"/>
            <a:r>
              <a:rPr lang="nb-NO" dirty="0"/>
              <a:t>Oppfordre til enhetlig ledelse</a:t>
            </a:r>
          </a:p>
          <a:p>
            <a:pPr lvl="1"/>
            <a:r>
              <a:rPr lang="nb-NO" dirty="0"/>
              <a:t>Stimulere til større NAV-kontor – økt kompetanse på hvert kontor</a:t>
            </a:r>
          </a:p>
          <a:p>
            <a:pPr lvl="1"/>
            <a:r>
              <a:rPr lang="nb-NO" dirty="0"/>
              <a:t>Styrke partnerskapet, og lokalt drevne prosesser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Viktigste tiltak fra Stortingsmelding 33 (2015-16) «NAV i en ny tid – for arbeid og aktivitet»</a:t>
            </a:r>
          </a:p>
        </p:txBody>
      </p:sp>
    </p:spTree>
    <p:extLst>
      <p:ext uri="{BB962C8B-B14F-4D97-AF65-F5344CB8AC3E}">
        <p14:creationId xmlns:p14="http://schemas.microsoft.com/office/powerpoint/2010/main" val="80816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Fullførte prosjekter i 2018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Status for prosjekter 2018</a:t>
            </a:r>
          </a:p>
          <a:p>
            <a:endParaRPr lang="nb-NO" dirty="0"/>
          </a:p>
          <a:p>
            <a:r>
              <a:rPr lang="nb-NO" dirty="0"/>
              <a:t>Noen erfaringer  </a:t>
            </a:r>
          </a:p>
          <a:p>
            <a:pPr lvl="1"/>
            <a:endParaRPr lang="nb-NO" dirty="0"/>
          </a:p>
          <a:p>
            <a:pPr marL="42863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9582"/>
            <a:ext cx="38863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78620" y="1491630"/>
            <a:ext cx="8379619" cy="3212530"/>
          </a:xfrm>
        </p:spPr>
        <p:txBody>
          <a:bodyPr>
            <a:normAutofit/>
          </a:bodyPr>
          <a:lstStyle/>
          <a:p>
            <a:r>
              <a:rPr lang="nb-NO" dirty="0"/>
              <a:t>NAV Skånland-Tjeldsund 1.1.2019</a:t>
            </a:r>
          </a:p>
          <a:p>
            <a:endParaRPr lang="nb-NO" dirty="0"/>
          </a:p>
          <a:p>
            <a:r>
              <a:rPr lang="nb-NO" dirty="0"/>
              <a:t>NAV Balsfjord-Storfjord 1.1.2019</a:t>
            </a:r>
          </a:p>
          <a:p>
            <a:endParaRPr lang="nb-NO" dirty="0"/>
          </a:p>
          <a:p>
            <a:r>
              <a:rPr lang="nb-NO" dirty="0"/>
              <a:t>NAV Gratangen er gått sammen med NAV Narvik, kontorsted Narvik tilstedeværelse i Gratangen fra 1.1.2019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Fullførte prosjekter</a:t>
            </a:r>
          </a:p>
        </p:txBody>
      </p:sp>
      <p:pic>
        <p:nvPicPr>
          <p:cNvPr id="2050" name="Picture 2" descr="f08181e1-a143-495e-b98f-e372bc84d943@eurprd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9502"/>
            <a:ext cx="2736304" cy="21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17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NAV Skånland – Tjeldsund</a:t>
            </a:r>
          </a:p>
        </p:txBody>
      </p:sp>
      <p:pic>
        <p:nvPicPr>
          <p:cNvPr id="2050" name="Picture 2" descr="826de54c-a1c3-4d93-9801-0d1b6ef1d2c5@eurprd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1005576"/>
            <a:ext cx="5814812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69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NAV Balsfjord – Storfjord</a:t>
            </a:r>
          </a:p>
        </p:txBody>
      </p:sp>
      <p:pic>
        <p:nvPicPr>
          <p:cNvPr id="1026" name="Picture 2" descr="70639748-26a8-4059-bb11-274451758992@eurprd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83" y="955570"/>
            <a:ext cx="5504756" cy="399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02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107504" y="627534"/>
            <a:ext cx="8784976" cy="4076626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Nye NAV Hammerfest - kommunesammenslåing – 1.1.2020</a:t>
            </a:r>
          </a:p>
          <a:p>
            <a:pPr lvl="1"/>
            <a:r>
              <a:rPr lang="nb-NO" dirty="0"/>
              <a:t>Kontorene i Hammerfest og Kvalsund blir til ett i Hammerfest</a:t>
            </a:r>
          </a:p>
          <a:p>
            <a:endParaRPr lang="nb-NO" dirty="0"/>
          </a:p>
          <a:p>
            <a:r>
              <a:rPr lang="nb-NO" dirty="0"/>
              <a:t>NAV Salangen-Lavangen-Dyrøy,vertskommuneavtale,1.1.2020</a:t>
            </a:r>
          </a:p>
          <a:p>
            <a:pPr lvl="1"/>
            <a:r>
              <a:rPr lang="nb-NO" dirty="0"/>
              <a:t>Kontorene i Salangen, Lavangen og Dyrøy blir til ett på Sjøvegan</a:t>
            </a:r>
          </a:p>
          <a:p>
            <a:endParaRPr lang="nb-NO" dirty="0"/>
          </a:p>
          <a:p>
            <a:r>
              <a:rPr lang="nb-NO" dirty="0"/>
              <a:t>NAV Senja-Sørreisa – kommunesammenslåing og vertskommuneavtale fra 1.1.2020 og januar 2020</a:t>
            </a:r>
          </a:p>
          <a:p>
            <a:pPr lvl="1"/>
            <a:r>
              <a:rPr lang="nb-NO" dirty="0"/>
              <a:t>Kontorene i Lenvik, Berg, Torsken, Tranøy og Sørreisa blir til ett på Finnsnes</a:t>
            </a:r>
          </a:p>
          <a:p>
            <a:pPr marL="400050"/>
            <a:endParaRPr lang="nb-NO" dirty="0"/>
          </a:p>
          <a:p>
            <a:pPr marL="400050"/>
            <a:r>
              <a:rPr lang="nb-NO" dirty="0"/>
              <a:t>NAV Målselv-Bardu – vertskommuneavtale fra våren 2020</a:t>
            </a:r>
          </a:p>
          <a:p>
            <a:pPr marL="800100" lvl="1"/>
            <a:r>
              <a:rPr lang="nb-NO" dirty="0"/>
              <a:t>Kontorene i Målselv og Bardu blir til ett på </a:t>
            </a:r>
            <a:r>
              <a:rPr lang="nb-NO" dirty="0" err="1"/>
              <a:t>Andselv</a:t>
            </a:r>
            <a:r>
              <a:rPr lang="nb-NO" dirty="0"/>
              <a:t> – tilstedeværelse på Setermoen</a:t>
            </a:r>
          </a:p>
          <a:p>
            <a:pPr marL="400050"/>
            <a:endParaRPr lang="nb-NO" dirty="0"/>
          </a:p>
          <a:p>
            <a:pPr lvl="1"/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78620" y="1"/>
            <a:ext cx="8386763" cy="627533"/>
          </a:xfrm>
        </p:spPr>
        <p:txBody>
          <a:bodyPr/>
          <a:lstStyle/>
          <a:p>
            <a:r>
              <a:rPr lang="nb-NO" dirty="0"/>
              <a:t>4 prosjekter i gjennomføringsfasen - alle er i rute</a:t>
            </a:r>
          </a:p>
        </p:txBody>
      </p:sp>
    </p:spTree>
    <p:extLst>
      <p:ext uri="{BB962C8B-B14F-4D97-AF65-F5344CB8AC3E}">
        <p14:creationId xmlns:p14="http://schemas.microsoft.com/office/powerpoint/2010/main" val="104057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/>
              <a:t>Målene for de to nye kontorene – i Balsfjord og på Evenskjer er oppnådd - bedre og mer spesialiserte tjenester til innbyggerne</a:t>
            </a:r>
          </a:p>
          <a:p>
            <a:endParaRPr lang="nb-NO" dirty="0"/>
          </a:p>
          <a:p>
            <a:r>
              <a:rPr lang="nb-NO" dirty="0"/>
              <a:t>Godt samarbeid med partnerskapet – tidlig politisk forankring – en forutsetning for å lykkes</a:t>
            </a:r>
          </a:p>
          <a:p>
            <a:endParaRPr lang="nb-NO" dirty="0"/>
          </a:p>
          <a:p>
            <a:r>
              <a:rPr lang="nb-NO" dirty="0"/>
              <a:t>Formell involvering av MBA er viktig, men aller viktigst for et godt sluttresultat er alle medarbeidernes får bidra med sin kompetanse for å utvikle nye arbeidsmåter i ny organisasjon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Positive erfaringer så langt</a:t>
            </a:r>
          </a:p>
        </p:txBody>
      </p:sp>
    </p:spTree>
    <p:extLst>
      <p:ext uri="{BB962C8B-B14F-4D97-AF65-F5344CB8AC3E}">
        <p14:creationId xmlns:p14="http://schemas.microsoft.com/office/powerpoint/2010/main" val="392034758"/>
      </p:ext>
    </p:extLst>
  </p:cSld>
  <p:clrMapOvr>
    <a:masterClrMapping/>
  </p:clrMapOvr>
</p:sld>
</file>

<file path=ppt/theme/theme1.xml><?xml version="1.0" encoding="utf-8"?>
<a:theme xmlns:a="http://schemas.openxmlformats.org/drawingml/2006/main" name="NAV-mal widescreen bokmål (16.9)">
  <a:themeElements>
    <a:clrScheme name="Office">
      <a:dk1>
        <a:srgbClr val="C30000"/>
      </a:dk1>
      <a:lt1>
        <a:sysClr val="window" lastClr="FFFFFF"/>
      </a:lt1>
      <a:dk2>
        <a:srgbClr val="878787"/>
      </a:dk2>
      <a:lt2>
        <a:srgbClr val="3E3832"/>
      </a:lt2>
      <a:accent1>
        <a:srgbClr val="DADADA"/>
      </a:accent1>
      <a:accent2>
        <a:srgbClr val="EFEFEF"/>
      </a:accent2>
      <a:accent3>
        <a:srgbClr val="66CBEC"/>
      </a:accent3>
      <a:accent4>
        <a:srgbClr val="005B82"/>
      </a:accent4>
      <a:accent5>
        <a:srgbClr val="06893A"/>
      </a:accent5>
      <a:accent6>
        <a:srgbClr val="A2AD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-mal widescreen bokmål (16.9).pptx" id="{BEFA5581-5FDB-4325-AD38-C78714D60AF9}" vid="{D21F70FE-A876-4B0B-BAE1-DAC9B4B7A4F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5386</TotalTime>
  <Words>871</Words>
  <Application>Microsoft Office PowerPoint</Application>
  <PresentationFormat>Skjermfremvisning (16:9)</PresentationFormat>
  <Paragraphs>93</Paragraphs>
  <Slides>9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NAV-mal widescreen bokmål (16.9)</vt:lpstr>
      <vt:lpstr>Status og erfaringer - Kontorprosjekter    </vt:lpstr>
      <vt:lpstr>Bakgrunn</vt:lpstr>
      <vt:lpstr>Viktigste tiltak fra Stortingsmelding 33 (2015-16) «NAV i en ny tid – for arbeid og aktivitet»</vt:lpstr>
      <vt:lpstr>Innhold</vt:lpstr>
      <vt:lpstr>Fullførte prosjekter</vt:lpstr>
      <vt:lpstr>NAV Skånland – Tjeldsund</vt:lpstr>
      <vt:lpstr>NAV Balsfjord – Storfjord</vt:lpstr>
      <vt:lpstr>4 prosjekter i gjennomføringsfasen - alle er i rute</vt:lpstr>
      <vt:lpstr>Positive erfaringer så langt</vt:lpstr>
    </vt:vector>
  </TitlesOfParts>
  <Company>NAV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Mathilde Skjelbostad</dc:creator>
  <cp:lastModifiedBy>Margit, Eva-Lill Johansen</cp:lastModifiedBy>
  <cp:revision>230</cp:revision>
  <cp:lastPrinted>2019-02-04T14:09:16Z</cp:lastPrinted>
  <dcterms:created xsi:type="dcterms:W3CDTF">2016-09-15T07:51:52Z</dcterms:created>
  <dcterms:modified xsi:type="dcterms:W3CDTF">2019-11-29T09:51:40Z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91420-1ae2-4120-89e6-e6f668f067e2_Enabled">
    <vt:lpwstr>True</vt:lpwstr>
  </property>
  <property fmtid="{D5CDD505-2E9C-101B-9397-08002B2CF9AE}" pid="3" name="MSIP_Label_d3491420-1ae2-4120-89e6-e6f668f067e2_SiteId">
    <vt:lpwstr>62366534-1ec3-4962-8869-9b5535279d0b</vt:lpwstr>
  </property>
  <property fmtid="{D5CDD505-2E9C-101B-9397-08002B2CF9AE}" pid="4" name="MSIP_Label_d3491420-1ae2-4120-89e6-e6f668f067e2_Ref">
    <vt:lpwstr>https://api.informationprotection.azure.com/api/62366534-1ec3-4962-8869-9b5535279d0b</vt:lpwstr>
  </property>
  <property fmtid="{D5CDD505-2E9C-101B-9397-08002B2CF9AE}" pid="5" name="MSIP_Label_d3491420-1ae2-4120-89e6-e6f668f067e2_Owner">
    <vt:lpwstr>Stephan.Soos@nav.no</vt:lpwstr>
  </property>
  <property fmtid="{D5CDD505-2E9C-101B-9397-08002B2CF9AE}" pid="6" name="MSIP_Label_d3491420-1ae2-4120-89e6-e6f668f067e2_SetDate">
    <vt:lpwstr>2017-11-02T10:15:34.6673340+01:00</vt:lpwstr>
  </property>
  <property fmtid="{D5CDD505-2E9C-101B-9397-08002B2CF9AE}" pid="7" name="MSIP_Label_d3491420-1ae2-4120-89e6-e6f668f067e2_Name">
    <vt:lpwstr>NAV Internt</vt:lpwstr>
  </property>
  <property fmtid="{D5CDD505-2E9C-101B-9397-08002B2CF9AE}" pid="8" name="MSIP_Label_d3491420-1ae2-4120-89e6-e6f668f067e2_Application">
    <vt:lpwstr>Microsoft Azure Information Protection</vt:lpwstr>
  </property>
  <property fmtid="{D5CDD505-2E9C-101B-9397-08002B2CF9AE}" pid="9" name="MSIP_Label_d3491420-1ae2-4120-89e6-e6f668f067e2_Extended_MSFT_Method">
    <vt:lpwstr>Automatic</vt:lpwstr>
  </property>
  <property fmtid="{D5CDD505-2E9C-101B-9397-08002B2CF9AE}" pid="10" name="Sensitivity">
    <vt:lpwstr>NAV Internt</vt:lpwstr>
  </property>
</Properties>
</file>