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6"/>
  </p:notesMasterIdLst>
  <p:sldIdLst>
    <p:sldId id="256" r:id="rId5"/>
    <p:sldId id="283" r:id="rId6"/>
    <p:sldId id="278" r:id="rId7"/>
    <p:sldId id="409" r:id="rId8"/>
    <p:sldId id="311" r:id="rId9"/>
    <p:sldId id="279" r:id="rId10"/>
    <p:sldId id="374" r:id="rId11"/>
    <p:sldId id="375" r:id="rId12"/>
    <p:sldId id="280" r:id="rId13"/>
    <p:sldId id="290" r:id="rId14"/>
    <p:sldId id="297" r:id="rId15"/>
    <p:sldId id="329" r:id="rId16"/>
    <p:sldId id="285" r:id="rId17"/>
    <p:sldId id="286" r:id="rId18"/>
    <p:sldId id="347" r:id="rId19"/>
    <p:sldId id="299" r:id="rId20"/>
    <p:sldId id="332" r:id="rId21"/>
    <p:sldId id="287" r:id="rId22"/>
    <p:sldId id="419" r:id="rId23"/>
    <p:sldId id="295" r:id="rId24"/>
    <p:sldId id="362" r:id="rId25"/>
    <p:sldId id="313" r:id="rId26"/>
    <p:sldId id="366" r:id="rId27"/>
    <p:sldId id="367" r:id="rId28"/>
    <p:sldId id="348" r:id="rId29"/>
    <p:sldId id="315" r:id="rId30"/>
    <p:sldId id="359" r:id="rId31"/>
    <p:sldId id="326" r:id="rId32"/>
    <p:sldId id="343" r:id="rId33"/>
    <p:sldId id="424" r:id="rId34"/>
    <p:sldId id="340" r:id="rId35"/>
    <p:sldId id="333" r:id="rId36"/>
    <p:sldId id="420" r:id="rId37"/>
    <p:sldId id="364" r:id="rId38"/>
    <p:sldId id="350" r:id="rId39"/>
    <p:sldId id="363" r:id="rId40"/>
    <p:sldId id="284" r:id="rId41"/>
    <p:sldId id="302" r:id="rId42"/>
    <p:sldId id="379" r:id="rId43"/>
    <p:sldId id="355" r:id="rId44"/>
    <p:sldId id="386" r:id="rId45"/>
    <p:sldId id="406" r:id="rId46"/>
    <p:sldId id="387" r:id="rId47"/>
    <p:sldId id="392" r:id="rId48"/>
    <p:sldId id="393" r:id="rId49"/>
    <p:sldId id="394" r:id="rId50"/>
    <p:sldId id="396" r:id="rId51"/>
    <p:sldId id="395" r:id="rId52"/>
    <p:sldId id="397" r:id="rId53"/>
    <p:sldId id="398" r:id="rId54"/>
    <p:sldId id="399" r:id="rId55"/>
    <p:sldId id="400" r:id="rId56"/>
    <p:sldId id="401" r:id="rId57"/>
    <p:sldId id="402" r:id="rId58"/>
    <p:sldId id="403" r:id="rId59"/>
    <p:sldId id="407" r:id="rId60"/>
    <p:sldId id="404" r:id="rId61"/>
    <p:sldId id="405" r:id="rId62"/>
    <p:sldId id="408" r:id="rId63"/>
    <p:sldId id="411" r:id="rId64"/>
    <p:sldId id="265" r:id="rId65"/>
    <p:sldId id="274" r:id="rId66"/>
    <p:sldId id="412" r:id="rId67"/>
    <p:sldId id="307" r:id="rId68"/>
    <p:sldId id="308" r:id="rId69"/>
    <p:sldId id="310" r:id="rId70"/>
    <p:sldId id="415" r:id="rId71"/>
    <p:sldId id="416" r:id="rId72"/>
    <p:sldId id="413" r:id="rId73"/>
    <p:sldId id="414" r:id="rId74"/>
    <p:sldId id="417" r:id="rId75"/>
    <p:sldId id="423" r:id="rId76"/>
    <p:sldId id="431" r:id="rId77"/>
    <p:sldId id="422" r:id="rId78"/>
    <p:sldId id="335" r:id="rId79"/>
    <p:sldId id="421" r:id="rId80"/>
    <p:sldId id="426" r:id="rId81"/>
    <p:sldId id="427" r:id="rId82"/>
    <p:sldId id="428" r:id="rId83"/>
    <p:sldId id="429" r:id="rId84"/>
    <p:sldId id="430" r:id="rId85"/>
  </p:sldIdLst>
  <p:sldSz cx="12192000" cy="6858000"/>
  <p:notesSz cx="7099300" cy="102346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74437C8-A71A-4254-A890-99061A6C3D59}">
          <p14:sldIdLst>
            <p14:sldId id="256"/>
            <p14:sldId id="283"/>
          </p14:sldIdLst>
        </p14:section>
        <p14:section name="Innledning" id="{CE6596FD-3014-43F3-B60F-A463F654E06A}">
          <p14:sldIdLst>
            <p14:sldId id="278"/>
            <p14:sldId id="409"/>
            <p14:sldId id="311"/>
          </p14:sldIdLst>
        </p14:section>
        <p14:section name="Sammendrag" id="{A8595D0E-0ED5-4E90-BBDA-199DA359D507}">
          <p14:sldIdLst>
            <p14:sldId id="279"/>
            <p14:sldId id="374"/>
            <p14:sldId id="375"/>
          </p14:sldIdLst>
        </p14:section>
        <p14:section name="Tilfredshet, tillit, respekt" id="{BE0B74FA-89AA-4BE1-9995-D9E21C133C2F}">
          <p14:sldIdLst>
            <p14:sldId id="280"/>
            <p14:sldId id="290"/>
            <p14:sldId id="297"/>
            <p14:sldId id="329"/>
            <p14:sldId id="285"/>
            <p14:sldId id="286"/>
            <p14:sldId id="347"/>
            <p14:sldId id="299"/>
          </p14:sldIdLst>
        </p14:section>
        <p14:section name="Ulike aspekter ved NAV" id="{410B8276-D0F5-486A-87CE-AD9974D96450}">
          <p14:sldIdLst>
            <p14:sldId id="332"/>
            <p14:sldId id="287"/>
            <p14:sldId id="419"/>
            <p14:sldId id="295"/>
            <p14:sldId id="362"/>
          </p14:sldIdLst>
        </p14:section>
        <p14:section name="3 utfordringer" id="{AE30BDCD-426D-451C-9307-000AC0447647}">
          <p14:sldIdLst>
            <p14:sldId id="313"/>
            <p14:sldId id="366"/>
            <p14:sldId id="367"/>
            <p14:sldId id="348"/>
            <p14:sldId id="315"/>
            <p14:sldId id="359"/>
            <p14:sldId id="326"/>
            <p14:sldId id="343"/>
            <p14:sldId id="424"/>
            <p14:sldId id="340"/>
          </p14:sldIdLst>
        </p14:section>
        <p14:section name="Tilgjengelighet" id="{92BF5EEF-F6C8-4E1A-83DC-91168B0A74E6}">
          <p14:sldIdLst>
            <p14:sldId id="333"/>
            <p14:sldId id="420"/>
            <p14:sldId id="364"/>
            <p14:sldId id="350"/>
            <p14:sldId id="363"/>
          </p14:sldIdLst>
        </p14:section>
        <p14:section name="Språk og kommunikasjon" id="{CAC1F482-C021-4252-920B-6B778EE00F89}">
          <p14:sldIdLst>
            <p14:sldId id="284"/>
            <p14:sldId id="302"/>
            <p14:sldId id="379"/>
            <p14:sldId id="355"/>
          </p14:sldIdLst>
        </p14:section>
        <p14:section name="Vedlegg" id="{4CBB1FAB-F856-4BA9-A8D7-78BCE6BCD2AB}">
          <p14:sldIdLst>
            <p14:sldId id="386"/>
            <p14:sldId id="406"/>
            <p14:sldId id="387"/>
          </p14:sldIdLst>
        </p14:section>
        <p14:section name="Spørreskjema m/svar" id="{8C406186-2655-4FDD-A042-B725590E56EF}">
          <p14:sldIdLst>
            <p14:sldId id="392"/>
            <p14:sldId id="393"/>
            <p14:sldId id="394"/>
            <p14:sldId id="396"/>
            <p14:sldId id="395"/>
            <p14:sldId id="397"/>
            <p14:sldId id="398"/>
            <p14:sldId id="399"/>
            <p14:sldId id="400"/>
            <p14:sldId id="401"/>
            <p14:sldId id="402"/>
            <p14:sldId id="403"/>
            <p14:sldId id="407"/>
            <p14:sldId id="404"/>
            <p14:sldId id="405"/>
            <p14:sldId id="408"/>
          </p14:sldIdLst>
        </p14:section>
        <p14:section name="Fritekst" id="{E3577F53-346D-4672-9FC2-76727D7CB657}">
          <p14:sldIdLst>
            <p14:sldId id="411"/>
            <p14:sldId id="265"/>
            <p14:sldId id="274"/>
            <p14:sldId id="412"/>
            <p14:sldId id="307"/>
            <p14:sldId id="308"/>
            <p14:sldId id="310"/>
            <p14:sldId id="415"/>
            <p14:sldId id="416"/>
            <p14:sldId id="413"/>
            <p14:sldId id="414"/>
            <p14:sldId id="417"/>
          </p14:sldIdLst>
        </p14:section>
        <p14:section name="Andre vedlegg" id="{57A65779-2D29-4DC0-9C7C-8700C8001B39}">
          <p14:sldIdLst>
            <p14:sldId id="423"/>
            <p14:sldId id="431"/>
            <p14:sldId id="422"/>
            <p14:sldId id="335"/>
            <p14:sldId id="421"/>
            <p14:sldId id="426"/>
            <p14:sldId id="427"/>
            <p14:sldId id="428"/>
            <p14:sldId id="429"/>
            <p14:sldId id="43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F93F66-84A4-51A4-A8A4-BB7F5F16E41E}" name="Thorgersen, Anders" initials="TA" userId="S::anders.thorgersen@nav.no::a73bf6f2-e09e-412b-ab10-0ee628fc8173" providerId="AD"/>
  <p188:author id="{8D21F69C-63FF-9E0E-C5D4-A3E5E7B0FF8A}" name="Thorgersen, Anders" initials="AT" userId="S::Anders.Thorgersen@nav.no::a73bf6f2-e09e-412b-ab10-0ee628fc8173" providerId="AD"/>
  <p188:author id="{FF3E1CB1-70AF-0093-C308-F4CF3E871BA3}" name="Pettersen, Ola Melbye" initials="POM" userId="S::Ola.Melbye.Pettersen@nav.no::c8b57a44-90f7-4f00-b2b1-36ee242f7e27" providerId="AD"/>
  <p188:author id="{97FB26E3-12D3-EE67-BA8D-F55027E70DB9}" name="Holbæk-Hanssen, Jørgen" initials="HHJ" userId="S::Jorgen.Holbek-Hanssen@nav.no::a3d0a255-9183-455d-a309-251e105a1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7E7"/>
    <a:srgbClr val="E9CBCB"/>
    <a:srgbClr val="920000"/>
    <a:srgbClr val="362F2A"/>
    <a:srgbClr val="3E3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C39510-5D8D-4C4A-A32F-805486F77D70}" v="14" dt="2023-11-13T11:32:19.011"/>
    <p1510:client id="{5862C6BC-2FF7-4B7F-8067-2B2F059B69F5}" v="922" vWet="932" dt="2023-11-13T11:31:55.392"/>
    <p1510:client id="{D6E1A5E0-1DDE-BB23-7522-9E4B71414F98}" v="3" dt="2023-11-13T11:31:31.91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202B0CA-FC54-4496-8BCA-5EF66A818D29}" styleName="Mørk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Mørk stil 2 – utheving 1 / uthevin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707642484694731E-2"/>
          <c:y val="2.9635256585497895E-2"/>
          <c:w val="0.94865881600349777"/>
          <c:h val="0.88944110706261481"/>
        </c:manualLayout>
      </c:layout>
      <c:barChart>
        <c:barDir val="col"/>
        <c:grouping val="clustered"/>
        <c:varyColors val="0"/>
        <c:ser>
          <c:idx val="0"/>
          <c:order val="0"/>
          <c:tx>
            <c:strRef>
              <c:f>'Ark2'!$A$2</c:f>
              <c:strCache>
                <c:ptCount val="1"/>
                <c:pt idx="0">
                  <c:v>Klage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'Ark2'!$B$2</c:f>
              <c:numCache>
                <c:formatCode>General</c:formatCode>
                <c:ptCount val="1"/>
                <c:pt idx="0">
                  <c:v>-299</c:v>
                </c:pt>
              </c:numCache>
            </c:numRef>
          </c:val>
          <c:extLst>
            <c:ext xmlns:c16="http://schemas.microsoft.com/office/drawing/2014/chart" uri="{C3380CC4-5D6E-409C-BE32-E72D297353CC}">
              <c16:uniqueId val="{00000000-E760-814A-8063-59B500002473}"/>
            </c:ext>
          </c:extLst>
        </c:ser>
        <c:ser>
          <c:idx val="1"/>
          <c:order val="1"/>
          <c:tx>
            <c:strRef>
              <c:f>'Ark2'!$A$3</c:f>
              <c:strCache>
                <c:ptCount val="1"/>
                <c:pt idx="0">
                  <c:v>AAP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'Ark2'!$B$3</c:f>
              <c:numCache>
                <c:formatCode>General</c:formatCode>
                <c:ptCount val="1"/>
                <c:pt idx="0">
                  <c:v>-108</c:v>
                </c:pt>
              </c:numCache>
            </c:numRef>
          </c:val>
          <c:extLst>
            <c:ext xmlns:c16="http://schemas.microsoft.com/office/drawing/2014/chart" uri="{C3380CC4-5D6E-409C-BE32-E72D297353CC}">
              <c16:uniqueId val="{00000001-E760-814A-8063-59B500002473}"/>
            </c:ext>
          </c:extLst>
        </c:ser>
        <c:ser>
          <c:idx val="2"/>
          <c:order val="2"/>
          <c:tx>
            <c:strRef>
              <c:f>'Ark2'!$A$4</c:f>
              <c:strCache>
                <c:ptCount val="1"/>
                <c:pt idx="0">
                  <c:v>Språk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'Ark2'!$B$4</c:f>
              <c:numCache>
                <c:formatCode>General</c:formatCode>
                <c:ptCount val="1"/>
                <c:pt idx="0">
                  <c:v>-73</c:v>
                </c:pt>
              </c:numCache>
            </c:numRef>
          </c:val>
          <c:extLst>
            <c:ext xmlns:c16="http://schemas.microsoft.com/office/drawing/2014/chart" uri="{C3380CC4-5D6E-409C-BE32-E72D297353CC}">
              <c16:uniqueId val="{00000002-E760-814A-8063-59B500002473}"/>
            </c:ext>
          </c:extLst>
        </c:ser>
        <c:ser>
          <c:idx val="3"/>
          <c:order val="3"/>
          <c:tx>
            <c:strRef>
              <c:f>'Ark2'!$A$5</c:f>
              <c:strCache>
                <c:ptCount val="1"/>
                <c:pt idx="0">
                  <c:v>Kommuni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'Ark2'!$B$5</c:f>
              <c:numCache>
                <c:formatCode>General</c:formatCode>
                <c:ptCount val="1"/>
                <c:pt idx="0">
                  <c:v>-12</c:v>
                </c:pt>
              </c:numCache>
            </c:numRef>
          </c:val>
          <c:extLst>
            <c:ext xmlns:c16="http://schemas.microsoft.com/office/drawing/2014/chart" uri="{C3380CC4-5D6E-409C-BE32-E72D297353CC}">
              <c16:uniqueId val="{00000003-E760-814A-8063-59B500002473}"/>
            </c:ext>
          </c:extLst>
        </c:ser>
        <c:ser>
          <c:idx val="4"/>
          <c:order val="4"/>
          <c:tx>
            <c:strRef>
              <c:f>'Ark2'!$A$6</c:f>
              <c:strCache>
                <c:ptCount val="1"/>
                <c:pt idx="0">
                  <c:v>Tilfreds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'Ark2'!$B$6</c:f>
              <c:numCache>
                <c:formatCode>General</c:formatCode>
                <c:ptCount val="1"/>
                <c:pt idx="0">
                  <c:v>14</c:v>
                </c:pt>
              </c:numCache>
            </c:numRef>
          </c:val>
          <c:extLst>
            <c:ext xmlns:c16="http://schemas.microsoft.com/office/drawing/2014/chart" uri="{C3380CC4-5D6E-409C-BE32-E72D297353CC}">
              <c16:uniqueId val="{00000004-E760-814A-8063-59B500002473}"/>
            </c:ext>
          </c:extLst>
        </c:ser>
        <c:ser>
          <c:idx val="5"/>
          <c:order val="5"/>
          <c:tx>
            <c:strRef>
              <c:f>'Ark2'!$A$7</c:f>
              <c:strCache>
                <c:ptCount val="1"/>
                <c:pt idx="0">
                  <c:v>Tilgjeng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'Ark2'!$B$7</c:f>
              <c:numCache>
                <c:formatCode>General</c:formatCode>
                <c:ptCount val="1"/>
                <c:pt idx="0">
                  <c:v>37</c:v>
                </c:pt>
              </c:numCache>
            </c:numRef>
          </c:val>
          <c:extLst>
            <c:ext xmlns:c16="http://schemas.microsoft.com/office/drawing/2014/chart" uri="{C3380CC4-5D6E-409C-BE32-E72D297353CC}">
              <c16:uniqueId val="{00000005-E760-814A-8063-59B500002473}"/>
            </c:ext>
          </c:extLst>
        </c:ser>
        <c:ser>
          <c:idx val="6"/>
          <c:order val="6"/>
          <c:tx>
            <c:strRef>
              <c:f>'Ark2'!$A$8</c:f>
              <c:strCache>
                <c:ptCount val="1"/>
                <c:pt idx="0">
                  <c:v>Tillit</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'Ark2'!$B$8</c:f>
              <c:numCache>
                <c:formatCode>General</c:formatCode>
                <c:ptCount val="1"/>
                <c:pt idx="0">
                  <c:v>48</c:v>
                </c:pt>
              </c:numCache>
            </c:numRef>
          </c:val>
          <c:extLst>
            <c:ext xmlns:c16="http://schemas.microsoft.com/office/drawing/2014/chart" uri="{C3380CC4-5D6E-409C-BE32-E72D297353CC}">
              <c16:uniqueId val="{00000006-E760-814A-8063-59B500002473}"/>
            </c:ext>
          </c:extLst>
        </c:ser>
        <c:ser>
          <c:idx val="7"/>
          <c:order val="7"/>
          <c:tx>
            <c:strRef>
              <c:f>'Ark2'!$A$9</c:f>
              <c:strCache>
                <c:ptCount val="1"/>
                <c:pt idx="0">
                  <c:v>Respekt</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'Ark2'!$B$9</c:f>
              <c:numCache>
                <c:formatCode>General</c:formatCode>
                <c:ptCount val="1"/>
                <c:pt idx="0">
                  <c:v>182</c:v>
                </c:pt>
              </c:numCache>
            </c:numRef>
          </c:val>
          <c:extLst>
            <c:ext xmlns:c16="http://schemas.microsoft.com/office/drawing/2014/chart" uri="{C3380CC4-5D6E-409C-BE32-E72D297353CC}">
              <c16:uniqueId val="{00000007-E760-814A-8063-59B500002473}"/>
            </c:ext>
          </c:extLst>
        </c:ser>
        <c:ser>
          <c:idx val="8"/>
          <c:order val="8"/>
          <c:tx>
            <c:strRef>
              <c:f>'Ark2'!$A$10</c:f>
              <c:strCache>
                <c:ptCount val="1"/>
                <c:pt idx="0">
                  <c:v>Kontakt</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'Ark2'!$B$10</c:f>
              <c:numCache>
                <c:formatCode>General</c:formatCode>
                <c:ptCount val="1"/>
                <c:pt idx="0">
                  <c:v>350</c:v>
                </c:pt>
              </c:numCache>
            </c:numRef>
          </c:val>
          <c:extLst>
            <c:ext xmlns:c16="http://schemas.microsoft.com/office/drawing/2014/chart" uri="{C3380CC4-5D6E-409C-BE32-E72D297353CC}">
              <c16:uniqueId val="{00000008-E760-814A-8063-59B500002473}"/>
            </c:ext>
          </c:extLst>
        </c:ser>
        <c:ser>
          <c:idx val="9"/>
          <c:order val="9"/>
          <c:tx>
            <c:strRef>
              <c:f>'Ark2'!$A$11</c:f>
              <c:strCache>
                <c:ptCount val="1"/>
                <c:pt idx="0">
                  <c:v>Oppfølgn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'Ark2'!$B$11</c:f>
              <c:numCache>
                <c:formatCode>General</c:formatCode>
                <c:ptCount val="1"/>
                <c:pt idx="0">
                  <c:v>354</c:v>
                </c:pt>
              </c:numCache>
            </c:numRef>
          </c:val>
          <c:extLst>
            <c:ext xmlns:c16="http://schemas.microsoft.com/office/drawing/2014/chart" uri="{C3380CC4-5D6E-409C-BE32-E72D297353CC}">
              <c16:uniqueId val="{00000009-E760-814A-8063-59B500002473}"/>
            </c:ext>
          </c:extLst>
        </c:ser>
        <c:ser>
          <c:idx val="10"/>
          <c:order val="10"/>
          <c:tx>
            <c:strRef>
              <c:f>'Ark2'!$A$12</c:f>
              <c:strCache>
                <c:ptCount val="1"/>
                <c:pt idx="0">
                  <c:v>Veiled</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'Ark2'!$B$12</c:f>
              <c:numCache>
                <c:formatCode>General</c:formatCode>
                <c:ptCount val="1"/>
                <c:pt idx="0">
                  <c:v>1162</c:v>
                </c:pt>
              </c:numCache>
            </c:numRef>
          </c:val>
          <c:extLst>
            <c:ext xmlns:c16="http://schemas.microsoft.com/office/drawing/2014/chart" uri="{C3380CC4-5D6E-409C-BE32-E72D297353CC}">
              <c16:uniqueId val="{0000000A-E760-814A-8063-59B500002473}"/>
            </c:ext>
          </c:extLst>
        </c:ser>
        <c:dLbls>
          <c:dLblPos val="outEnd"/>
          <c:showLegendKey val="0"/>
          <c:showVal val="1"/>
          <c:showCatName val="0"/>
          <c:showSerName val="0"/>
          <c:showPercent val="0"/>
          <c:showBubbleSize val="0"/>
        </c:dLbls>
        <c:gapWidth val="219"/>
        <c:overlap val="-27"/>
        <c:axId val="1406161584"/>
        <c:axId val="1406164112"/>
      </c:barChart>
      <c:catAx>
        <c:axId val="140616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406164112"/>
        <c:crosses val="autoZero"/>
        <c:auto val="1"/>
        <c:lblAlgn val="ctr"/>
        <c:lblOffset val="100"/>
        <c:noMultiLvlLbl val="0"/>
      </c:catAx>
      <c:valAx>
        <c:axId val="1406164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40616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707642484694731E-2"/>
          <c:y val="2.9635256585497895E-2"/>
          <c:w val="0.94865881600349777"/>
          <c:h val="0.88944110706261481"/>
        </c:manualLayout>
      </c:layout>
      <c:barChart>
        <c:barDir val="col"/>
        <c:grouping val="clustered"/>
        <c:varyColors val="0"/>
        <c:ser>
          <c:idx val="0"/>
          <c:order val="0"/>
          <c:tx>
            <c:strRef>
              <c:f>'Ark2'!$A$2</c:f>
              <c:strCache>
                <c:ptCount val="1"/>
                <c:pt idx="0">
                  <c:v>Klage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'Ark2'!$B$2</c:f>
              <c:numCache>
                <c:formatCode>General</c:formatCode>
                <c:ptCount val="1"/>
                <c:pt idx="0">
                  <c:v>-299</c:v>
                </c:pt>
              </c:numCache>
            </c:numRef>
          </c:val>
          <c:extLst>
            <c:ext xmlns:c16="http://schemas.microsoft.com/office/drawing/2014/chart" uri="{C3380CC4-5D6E-409C-BE32-E72D297353CC}">
              <c16:uniqueId val="{00000000-E760-814A-8063-59B500002473}"/>
            </c:ext>
          </c:extLst>
        </c:ser>
        <c:ser>
          <c:idx val="1"/>
          <c:order val="1"/>
          <c:tx>
            <c:strRef>
              <c:f>'Ark2'!$A$3</c:f>
              <c:strCache>
                <c:ptCount val="1"/>
                <c:pt idx="0">
                  <c:v>AAP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'Ark2'!$B$3</c:f>
              <c:numCache>
                <c:formatCode>General</c:formatCode>
                <c:ptCount val="1"/>
                <c:pt idx="0">
                  <c:v>-108</c:v>
                </c:pt>
              </c:numCache>
            </c:numRef>
          </c:val>
          <c:extLst>
            <c:ext xmlns:c16="http://schemas.microsoft.com/office/drawing/2014/chart" uri="{C3380CC4-5D6E-409C-BE32-E72D297353CC}">
              <c16:uniqueId val="{00000001-E760-814A-8063-59B500002473}"/>
            </c:ext>
          </c:extLst>
        </c:ser>
        <c:ser>
          <c:idx val="2"/>
          <c:order val="2"/>
          <c:tx>
            <c:strRef>
              <c:f>'Ark2'!$A$4</c:f>
              <c:strCache>
                <c:ptCount val="1"/>
                <c:pt idx="0">
                  <c:v>Språk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'Ark2'!$B$4</c:f>
              <c:numCache>
                <c:formatCode>General</c:formatCode>
                <c:ptCount val="1"/>
                <c:pt idx="0">
                  <c:v>-73</c:v>
                </c:pt>
              </c:numCache>
            </c:numRef>
          </c:val>
          <c:extLst>
            <c:ext xmlns:c16="http://schemas.microsoft.com/office/drawing/2014/chart" uri="{C3380CC4-5D6E-409C-BE32-E72D297353CC}">
              <c16:uniqueId val="{00000002-E760-814A-8063-59B500002473}"/>
            </c:ext>
          </c:extLst>
        </c:ser>
        <c:ser>
          <c:idx val="3"/>
          <c:order val="3"/>
          <c:tx>
            <c:strRef>
              <c:f>'Ark2'!$A$5</c:f>
              <c:strCache>
                <c:ptCount val="1"/>
                <c:pt idx="0">
                  <c:v>Kommuni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'Ark2'!$B$5</c:f>
              <c:numCache>
                <c:formatCode>General</c:formatCode>
                <c:ptCount val="1"/>
                <c:pt idx="0">
                  <c:v>-12</c:v>
                </c:pt>
              </c:numCache>
            </c:numRef>
          </c:val>
          <c:extLst>
            <c:ext xmlns:c16="http://schemas.microsoft.com/office/drawing/2014/chart" uri="{C3380CC4-5D6E-409C-BE32-E72D297353CC}">
              <c16:uniqueId val="{00000003-E760-814A-8063-59B500002473}"/>
            </c:ext>
          </c:extLst>
        </c:ser>
        <c:ser>
          <c:idx val="4"/>
          <c:order val="4"/>
          <c:tx>
            <c:strRef>
              <c:f>'Ark2'!$A$6</c:f>
              <c:strCache>
                <c:ptCount val="1"/>
                <c:pt idx="0">
                  <c:v>Tilfreds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'Ark2'!$B$6</c:f>
              <c:numCache>
                <c:formatCode>General</c:formatCode>
                <c:ptCount val="1"/>
                <c:pt idx="0">
                  <c:v>14</c:v>
                </c:pt>
              </c:numCache>
            </c:numRef>
          </c:val>
          <c:extLst>
            <c:ext xmlns:c16="http://schemas.microsoft.com/office/drawing/2014/chart" uri="{C3380CC4-5D6E-409C-BE32-E72D297353CC}">
              <c16:uniqueId val="{00000004-E760-814A-8063-59B500002473}"/>
            </c:ext>
          </c:extLst>
        </c:ser>
        <c:ser>
          <c:idx val="5"/>
          <c:order val="5"/>
          <c:tx>
            <c:strRef>
              <c:f>'Ark2'!$A$7</c:f>
              <c:strCache>
                <c:ptCount val="1"/>
                <c:pt idx="0">
                  <c:v>Tilgjeng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'Ark2'!$B$7</c:f>
              <c:numCache>
                <c:formatCode>General</c:formatCode>
                <c:ptCount val="1"/>
                <c:pt idx="0">
                  <c:v>37</c:v>
                </c:pt>
              </c:numCache>
            </c:numRef>
          </c:val>
          <c:extLst>
            <c:ext xmlns:c16="http://schemas.microsoft.com/office/drawing/2014/chart" uri="{C3380CC4-5D6E-409C-BE32-E72D297353CC}">
              <c16:uniqueId val="{00000005-E760-814A-8063-59B500002473}"/>
            </c:ext>
          </c:extLst>
        </c:ser>
        <c:ser>
          <c:idx val="6"/>
          <c:order val="6"/>
          <c:tx>
            <c:strRef>
              <c:f>'Ark2'!$A$8</c:f>
              <c:strCache>
                <c:ptCount val="1"/>
                <c:pt idx="0">
                  <c:v>Tillit</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'Ark2'!$B$8</c:f>
              <c:numCache>
                <c:formatCode>General</c:formatCode>
                <c:ptCount val="1"/>
                <c:pt idx="0">
                  <c:v>48</c:v>
                </c:pt>
              </c:numCache>
            </c:numRef>
          </c:val>
          <c:extLst>
            <c:ext xmlns:c16="http://schemas.microsoft.com/office/drawing/2014/chart" uri="{C3380CC4-5D6E-409C-BE32-E72D297353CC}">
              <c16:uniqueId val="{00000006-E760-814A-8063-59B500002473}"/>
            </c:ext>
          </c:extLst>
        </c:ser>
        <c:ser>
          <c:idx val="7"/>
          <c:order val="7"/>
          <c:tx>
            <c:strRef>
              <c:f>'Ark2'!$A$9</c:f>
              <c:strCache>
                <c:ptCount val="1"/>
                <c:pt idx="0">
                  <c:v>Respekt</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'Ark2'!$B$9</c:f>
              <c:numCache>
                <c:formatCode>General</c:formatCode>
                <c:ptCount val="1"/>
                <c:pt idx="0">
                  <c:v>182</c:v>
                </c:pt>
              </c:numCache>
            </c:numRef>
          </c:val>
          <c:extLst>
            <c:ext xmlns:c16="http://schemas.microsoft.com/office/drawing/2014/chart" uri="{C3380CC4-5D6E-409C-BE32-E72D297353CC}">
              <c16:uniqueId val="{00000007-E760-814A-8063-59B500002473}"/>
            </c:ext>
          </c:extLst>
        </c:ser>
        <c:ser>
          <c:idx val="8"/>
          <c:order val="8"/>
          <c:tx>
            <c:strRef>
              <c:f>'Ark2'!$A$10</c:f>
              <c:strCache>
                <c:ptCount val="1"/>
                <c:pt idx="0">
                  <c:v>Kontakt</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'Ark2'!$B$10</c:f>
              <c:numCache>
                <c:formatCode>General</c:formatCode>
                <c:ptCount val="1"/>
                <c:pt idx="0">
                  <c:v>350</c:v>
                </c:pt>
              </c:numCache>
            </c:numRef>
          </c:val>
          <c:extLst>
            <c:ext xmlns:c16="http://schemas.microsoft.com/office/drawing/2014/chart" uri="{C3380CC4-5D6E-409C-BE32-E72D297353CC}">
              <c16:uniqueId val="{00000008-E760-814A-8063-59B500002473}"/>
            </c:ext>
          </c:extLst>
        </c:ser>
        <c:ser>
          <c:idx val="9"/>
          <c:order val="9"/>
          <c:tx>
            <c:strRef>
              <c:f>'Ark2'!$A$11</c:f>
              <c:strCache>
                <c:ptCount val="1"/>
                <c:pt idx="0">
                  <c:v>Oppfølgn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'Ark2'!$B$11</c:f>
              <c:numCache>
                <c:formatCode>General</c:formatCode>
                <c:ptCount val="1"/>
                <c:pt idx="0">
                  <c:v>354</c:v>
                </c:pt>
              </c:numCache>
            </c:numRef>
          </c:val>
          <c:extLst>
            <c:ext xmlns:c16="http://schemas.microsoft.com/office/drawing/2014/chart" uri="{C3380CC4-5D6E-409C-BE32-E72D297353CC}">
              <c16:uniqueId val="{00000009-E760-814A-8063-59B500002473}"/>
            </c:ext>
          </c:extLst>
        </c:ser>
        <c:ser>
          <c:idx val="10"/>
          <c:order val="10"/>
          <c:tx>
            <c:strRef>
              <c:f>'Ark2'!$A$12</c:f>
              <c:strCache>
                <c:ptCount val="1"/>
                <c:pt idx="0">
                  <c:v>Veiled</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'Ark2'!$B$1</c:f>
              <c:strCache>
                <c:ptCount val="1"/>
                <c:pt idx="0">
                  <c:v>Følelsescore</c:v>
                </c:pt>
              </c:strCache>
            </c:strRef>
          </c:cat>
          <c:val>
            <c:numRef>
              <c:f>'Ark2'!$B$12</c:f>
              <c:numCache>
                <c:formatCode>General</c:formatCode>
                <c:ptCount val="1"/>
                <c:pt idx="0">
                  <c:v>1162</c:v>
                </c:pt>
              </c:numCache>
            </c:numRef>
          </c:val>
          <c:extLst>
            <c:ext xmlns:c16="http://schemas.microsoft.com/office/drawing/2014/chart" uri="{C3380CC4-5D6E-409C-BE32-E72D297353CC}">
              <c16:uniqueId val="{0000000A-E760-814A-8063-59B500002473}"/>
            </c:ext>
          </c:extLst>
        </c:ser>
        <c:dLbls>
          <c:dLblPos val="outEnd"/>
          <c:showLegendKey val="0"/>
          <c:showVal val="1"/>
          <c:showCatName val="0"/>
          <c:showSerName val="0"/>
          <c:showPercent val="0"/>
          <c:showBubbleSize val="0"/>
        </c:dLbls>
        <c:gapWidth val="219"/>
        <c:overlap val="-27"/>
        <c:axId val="1406161584"/>
        <c:axId val="1406164112"/>
      </c:barChart>
      <c:catAx>
        <c:axId val="140616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406164112"/>
        <c:crosses val="autoZero"/>
        <c:auto val="1"/>
        <c:lblAlgn val="ctr"/>
        <c:lblOffset val="100"/>
        <c:noMultiLvlLbl val="0"/>
      </c:catAx>
      <c:valAx>
        <c:axId val="1406164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40616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13:25:23.14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94,'1'2,"-1"0,1 0,0-1,-1 1,1 0,0 0,0-1,0 1,0-1,1 1,-1-1,0 1,1-1,-1 0,1 0,2 2,29 17,-20-14,1-1,-1 0,1-1,1-1,-1 0,23 1,11-3,-37-2,1 1,-1 1,0-1,22 6,-11-2,-1-1,1 0,-1-2,1 0,23-4,6 2,-35 0,0-1,0-1,28-8,-4 1,19-4,-31 6,0 1,47-4,1 6,85-3,-126 6,-1-1,0-2,61-16,0 4,-73 14,0 0,1 2,-1 0,23 3,6-1,75-3,172-25,-231 20,109 4,-113 3,-50 0,-1-2,18-3,-17 2,25-1,204 4,-230 1,0 0,-1 1,18 5,-14-3,1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13:25:35.42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0 122,'0'0,"1"-1,-1 0,0 1,1-1,-1 1,0-1,1 1,-1-1,0 1,1-1,-1 1,1-1,-1 1,1 0,-1-1,1 1,-1 0,1-1,0 1,-1 0,1 0,-1-1,1 1,0 0,-1 0,1 0,1 0,21-2,-20 1,272 0,-140 2,153-1,-279 0,0-1,16-4,8-1,-26 5,-1 0,1-1,0 0,0 0,6-4,-5 2,1 1,15-4,-3 3,-5 1,0 0,21 0,-24 2,23-5,7 0,6-1,-34 4,26-1,-9 2,32-6,-38 5,47 2,-50 2,0-2,44-6,-37 3,0 2,0 0,39 4,-8-1,269-1,-317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13:25:43.02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0 218,'291'0,"-278"1,0 0,15 4,-13-2,21 1,204-5,-227 0,0 0,1-1,-1-1,17-6,7 0,14-3,66-15,-107 23,1 0,13-8,-14 7,0 0,15-5,17-3,-23 6,1 1,1 1,-1 1,23-2,7-1,-35 4,25-1,-28 4,8-1,-1 0,27-5,-31 4,1 0,-1 2,24 0,-21 1,-1-1,20-3,-30 2,-1-1,1 0,10-5,-11 5,0-1,1 1,-1 0,10-1,6 1,29 2,-32 1,-1-1,35-5,-29 1,0 2,25 0,6 1,21-12,-64 11,-2-1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13:25:48.53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0,'1629'0,"-1613"1,28 5,-27-3,27 1,533-5,-564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13:26:03.70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0,'1217'0,"-1173"2,54 9,-13 7,-57-11,0-1,30 3,49 5,-19-1,-13-2,24 3,-75-11,37 8,-40-6,1-1,25 1,8-4,72 5,-41 0,89-6,-77-1,-85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9T13:29:03.80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nb-NO"/>
          </a:p>
        </p:txBody>
      </p:sp>
      <p:sp>
        <p:nvSpPr>
          <p:cNvPr id="3" name="Plassholder for dato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E1B06FD-D711-124E-A3E3-0FBE1F8F0CE4}" type="datetimeFigureOut">
              <a:rPr lang="nb-NO" smtClean="0"/>
              <a:t>13.11.2023</a:t>
            </a:fld>
            <a:endParaRPr lang="nb-NO"/>
          </a:p>
        </p:txBody>
      </p:sp>
      <p:sp>
        <p:nvSpPr>
          <p:cNvPr id="4" name="Plassholder for lysbilde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nb-NO"/>
          </a:p>
        </p:txBody>
      </p:sp>
      <p:sp>
        <p:nvSpPr>
          <p:cNvPr id="5" name="Plassholder for nota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nb-NO"/>
          </a:p>
        </p:txBody>
      </p:sp>
      <p:sp>
        <p:nvSpPr>
          <p:cNvPr id="7" name="Plassholder for lysbilde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rbeidogvelferd.nav.no/journal/2023/2/m-3922/Sykefrav%C3%A6r_etter_covid-19"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a:t>
            </a:fld>
            <a:endParaRPr lang="nb-NO"/>
          </a:p>
        </p:txBody>
      </p:sp>
    </p:spTree>
    <p:extLst>
      <p:ext uri="{BB962C8B-B14F-4D97-AF65-F5344CB8AC3E}">
        <p14:creationId xmlns:p14="http://schemas.microsoft.com/office/powerpoint/2010/main" val="270506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16</a:t>
            </a:fld>
            <a:endParaRPr lang="nb-NO"/>
          </a:p>
        </p:txBody>
      </p:sp>
    </p:spTree>
    <p:extLst>
      <p:ext uri="{BB962C8B-B14F-4D97-AF65-F5344CB8AC3E}">
        <p14:creationId xmlns:p14="http://schemas.microsoft.com/office/powerpoint/2010/main" val="175430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18</a:t>
            </a:fld>
            <a:endParaRPr lang="nb-NO"/>
          </a:p>
        </p:txBody>
      </p:sp>
    </p:spTree>
    <p:extLst>
      <p:ext uri="{BB962C8B-B14F-4D97-AF65-F5344CB8AC3E}">
        <p14:creationId xmlns:p14="http://schemas.microsoft.com/office/powerpoint/2010/main" val="140242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Legg også merke til at språk og kommunikasjon generelt er to viktige negative tilbakemeldinger fra brukerne. Språket skiller brukeropplevelsene fra det som skjer i brukermøtet med veileder som også følger opp brukerne.</a:t>
            </a:r>
          </a:p>
          <a:p>
            <a:endParaRPr lang="nb-NO"/>
          </a:p>
          <a:p>
            <a:pPr>
              <a:spcBef>
                <a:spcPts val="1200"/>
              </a:spcBef>
              <a:spcAft>
                <a:spcPts val="300"/>
              </a:spcAft>
            </a:pPr>
            <a:r>
              <a:rPr lang="nb-NO" sz="1800" b="1" kern="0">
                <a:effectLst/>
                <a:latin typeface="Arial" panose="020B0604020202020204" pitchFamily="34" charset="0"/>
                <a:ea typeface="Arial" panose="020B0604020202020204" pitchFamily="34" charset="0"/>
              </a:rPr>
              <a:t>«Har du kommentarer til dine erfaringer med NAV de siste seks månedene? Vi ber om en kort tilbakemelding, gjerne 1–3 setninger.</a:t>
            </a:r>
          </a:p>
          <a:p>
            <a:r>
              <a:rPr lang="nb-NO" sz="1800">
                <a:effectLst/>
                <a:latin typeface="Times New Roman" panose="02020603050405020304" pitchFamily="18" charset="0"/>
                <a:ea typeface="Times New Roman" panose="02020603050405020304" pitchFamily="18" charset="0"/>
              </a:rPr>
              <a:t>Vennligst ikke skriv navn eller annen personlig eller sensitiv informasjon om deg selv.»</a:t>
            </a:r>
            <a:endParaRPr lang="nb-NO"/>
          </a:p>
        </p:txBody>
      </p:sp>
      <p:sp>
        <p:nvSpPr>
          <p:cNvPr id="4" name="Plassholder for lysbildenummer 3"/>
          <p:cNvSpPr>
            <a:spLocks noGrp="1"/>
          </p:cNvSpPr>
          <p:nvPr>
            <p:ph type="sldNum" sz="quarter" idx="5"/>
          </p:nvPr>
        </p:nvSpPr>
        <p:spPr/>
        <p:txBody>
          <a:bodyPr/>
          <a:lstStyle/>
          <a:p>
            <a:fld id="{8D26AFA7-A284-2046-A33C-B32A344235B1}" type="slidenum">
              <a:rPr lang="nb-NO" smtClean="0"/>
              <a:t>19</a:t>
            </a:fld>
            <a:endParaRPr lang="nb-NO"/>
          </a:p>
        </p:txBody>
      </p:sp>
    </p:spTree>
    <p:extLst>
      <p:ext uri="{BB962C8B-B14F-4D97-AF65-F5344CB8AC3E}">
        <p14:creationId xmlns:p14="http://schemas.microsoft.com/office/powerpoint/2010/main" val="1835869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20</a:t>
            </a:fld>
            <a:endParaRPr lang="nb-NO"/>
          </a:p>
        </p:txBody>
      </p:sp>
    </p:spTree>
    <p:extLst>
      <p:ext uri="{BB962C8B-B14F-4D97-AF65-F5344CB8AC3E}">
        <p14:creationId xmlns:p14="http://schemas.microsoft.com/office/powerpoint/2010/main" val="79533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21</a:t>
            </a:fld>
            <a:endParaRPr lang="nb-NO"/>
          </a:p>
        </p:txBody>
      </p:sp>
    </p:spTree>
    <p:extLst>
      <p:ext uri="{BB962C8B-B14F-4D97-AF65-F5344CB8AC3E}">
        <p14:creationId xmlns:p14="http://schemas.microsoft.com/office/powerpoint/2010/main" val="49479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Nedgangen i andelen som opplever at de har god helse kan ha sammenheng med helsekonsekvenser fra pandemien. Det ser ut til at Norge har fått en økning av andre typer diagnoser som knytter seg til sykefraværet. Dette er beskrevet nærmere i artikkelen «Sykefraværet etter Covid-19» i tidsskriftet Arbeid og velferd. </a:t>
            </a:r>
            <a:r>
              <a:rPr lang="nb-NO" err="1"/>
              <a:t>ref:</a:t>
            </a:r>
            <a:r>
              <a:rPr lang="nb-NO"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nb-NO"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://arbeidogvelferd.nav.no/journal/2023/2/m-3922/Sykefrav%C3%A6r_etter_covid-19</a:t>
            </a:r>
            <a:r>
              <a:rPr lang="nb-NO" sz="1800">
                <a:effectLst/>
                <a:latin typeface="Calibri" panose="020F0502020204030204" pitchFamily="34" charset="0"/>
                <a:ea typeface="Calibri" panose="020F0502020204030204" pitchFamily="34" charset="0"/>
                <a:cs typeface="Times New Roman" panose="02020603050405020304" pitchFamily="18" charset="0"/>
              </a:rPr>
              <a:t>  </a:t>
            </a:r>
          </a:p>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23</a:t>
            </a:fld>
            <a:endParaRPr lang="nb-NO"/>
          </a:p>
        </p:txBody>
      </p:sp>
    </p:spTree>
    <p:extLst>
      <p:ext uri="{BB962C8B-B14F-4D97-AF65-F5344CB8AC3E}">
        <p14:creationId xmlns:p14="http://schemas.microsoft.com/office/powerpoint/2010/main" val="272541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24</a:t>
            </a:fld>
            <a:endParaRPr lang="nb-NO"/>
          </a:p>
        </p:txBody>
      </p:sp>
    </p:spTree>
    <p:extLst>
      <p:ext uri="{BB962C8B-B14F-4D97-AF65-F5344CB8AC3E}">
        <p14:creationId xmlns:p14="http://schemas.microsoft.com/office/powerpoint/2010/main" val="2449958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29</a:t>
            </a:fld>
            <a:endParaRPr lang="nb-NO"/>
          </a:p>
        </p:txBody>
      </p:sp>
    </p:spTree>
    <p:extLst>
      <p:ext uri="{BB962C8B-B14F-4D97-AF65-F5344CB8AC3E}">
        <p14:creationId xmlns:p14="http://schemas.microsoft.com/office/powerpoint/2010/main" val="127009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30</a:t>
            </a:fld>
            <a:endParaRPr lang="nb-NO"/>
          </a:p>
        </p:txBody>
      </p:sp>
    </p:spTree>
    <p:extLst>
      <p:ext uri="{BB962C8B-B14F-4D97-AF65-F5344CB8AC3E}">
        <p14:creationId xmlns:p14="http://schemas.microsoft.com/office/powerpoint/2010/main" val="2394049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36</a:t>
            </a:fld>
            <a:endParaRPr lang="nb-NO"/>
          </a:p>
        </p:txBody>
      </p:sp>
    </p:spTree>
    <p:extLst>
      <p:ext uri="{BB962C8B-B14F-4D97-AF65-F5344CB8AC3E}">
        <p14:creationId xmlns:p14="http://schemas.microsoft.com/office/powerpoint/2010/main" val="54104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7</a:t>
            </a:fld>
            <a:endParaRPr lang="nb-NO"/>
          </a:p>
        </p:txBody>
      </p:sp>
    </p:spTree>
    <p:extLst>
      <p:ext uri="{BB962C8B-B14F-4D97-AF65-F5344CB8AC3E}">
        <p14:creationId xmlns:p14="http://schemas.microsoft.com/office/powerpoint/2010/main" val="835856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38</a:t>
            </a:fld>
            <a:endParaRPr lang="nb-NO"/>
          </a:p>
        </p:txBody>
      </p:sp>
    </p:spTree>
    <p:extLst>
      <p:ext uri="{BB962C8B-B14F-4D97-AF65-F5344CB8AC3E}">
        <p14:creationId xmlns:p14="http://schemas.microsoft.com/office/powerpoint/2010/main" val="2709641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39</a:t>
            </a:fld>
            <a:endParaRPr lang="nb-NO"/>
          </a:p>
        </p:txBody>
      </p:sp>
    </p:spTree>
    <p:extLst>
      <p:ext uri="{BB962C8B-B14F-4D97-AF65-F5344CB8AC3E}">
        <p14:creationId xmlns:p14="http://schemas.microsoft.com/office/powerpoint/2010/main" val="1932630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40</a:t>
            </a:fld>
            <a:endParaRPr lang="nb-NO"/>
          </a:p>
        </p:txBody>
      </p:sp>
    </p:spTree>
    <p:extLst>
      <p:ext uri="{BB962C8B-B14F-4D97-AF65-F5344CB8AC3E}">
        <p14:creationId xmlns:p14="http://schemas.microsoft.com/office/powerpoint/2010/main" val="1004166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Tilgang til sentiment </a:t>
            </a:r>
            <a:r>
              <a:rPr lang="nb-NO" err="1"/>
              <a:t>lexicon:https</a:t>
            </a:r>
            <a:r>
              <a:rPr lang="nb-NO"/>
              <a:t>://</a:t>
            </a:r>
            <a:r>
              <a:rPr lang="nb-NO" err="1"/>
              <a:t>www.mn.uio.no</a:t>
            </a:r>
            <a:r>
              <a:rPr lang="nb-NO"/>
              <a:t>/</a:t>
            </a:r>
            <a:r>
              <a:rPr lang="nb-NO" err="1"/>
              <a:t>ifi</a:t>
            </a:r>
            <a:r>
              <a:rPr lang="nb-NO"/>
              <a:t>/</a:t>
            </a:r>
            <a:r>
              <a:rPr lang="nb-NO" err="1"/>
              <a:t>english</a:t>
            </a:r>
            <a:r>
              <a:rPr lang="nb-NO"/>
              <a:t>/research/</a:t>
            </a:r>
            <a:r>
              <a:rPr lang="nb-NO" err="1"/>
              <a:t>projects</a:t>
            </a:r>
            <a:r>
              <a:rPr lang="nb-NO"/>
              <a:t>/sant/ link videre til </a:t>
            </a:r>
            <a:r>
              <a:rPr lang="nb-NO" err="1"/>
              <a:t>github</a:t>
            </a:r>
            <a:endParaRPr lang="nb-NO"/>
          </a:p>
          <a:p>
            <a:endParaRPr lang="nb-NO"/>
          </a:p>
          <a:p>
            <a:r>
              <a:rPr lang="nb-NO"/>
              <a:t>Kode:</a:t>
            </a:r>
          </a:p>
          <a:p>
            <a:r>
              <a:rPr lang="nb-NO"/>
              <a:t>#importere følelser</a:t>
            </a:r>
          </a:p>
          <a:p>
            <a:r>
              <a:rPr lang="nb-NO" err="1"/>
              <a:t>feels</a:t>
            </a:r>
            <a:r>
              <a:rPr lang="nb-NO"/>
              <a:t> &lt;- </a:t>
            </a:r>
            <a:r>
              <a:rPr lang="nb-NO" err="1"/>
              <a:t>read.xlsx</a:t>
            </a:r>
            <a:r>
              <a:rPr lang="nb-NO"/>
              <a:t>("/Users/</a:t>
            </a:r>
            <a:r>
              <a:rPr lang="nb-NO" err="1"/>
              <a:t>gardhoibjerg</a:t>
            </a:r>
            <a:r>
              <a:rPr lang="nb-NO"/>
              <a:t>/Library/</a:t>
            </a:r>
            <a:r>
              <a:rPr lang="nb-NO" err="1"/>
              <a:t>CloudStorage</a:t>
            </a:r>
            <a:r>
              <a:rPr lang="nb-NO"/>
              <a:t>/OneDrive-NAV/prosjekter/Tillitsreform/</a:t>
            </a:r>
            <a:r>
              <a:rPr lang="nb-NO" err="1"/>
              <a:t>POstits</a:t>
            </a:r>
            <a:r>
              <a:rPr lang="nb-NO"/>
              <a:t>/Tillit </a:t>
            </a:r>
            <a:r>
              <a:rPr lang="nb-NO" err="1"/>
              <a:t>postits</a:t>
            </a:r>
            <a:r>
              <a:rPr lang="nb-NO"/>
              <a:t>/</a:t>
            </a:r>
            <a:r>
              <a:rPr lang="nb-NO" err="1"/>
              <a:t>feels.xlsx</a:t>
            </a:r>
            <a:r>
              <a:rPr lang="nb-NO"/>
              <a:t>")</a:t>
            </a:r>
          </a:p>
          <a:p>
            <a:endParaRPr lang="nb-NO"/>
          </a:p>
          <a:p>
            <a:r>
              <a:rPr lang="nb-NO"/>
              <a:t>feels1 &lt;- </a:t>
            </a:r>
            <a:r>
              <a:rPr lang="nb-NO" err="1"/>
              <a:t>tt_tokens</a:t>
            </a:r>
            <a:endParaRPr lang="nb-NO"/>
          </a:p>
          <a:p>
            <a:r>
              <a:rPr lang="nb-NO"/>
              <a:t>head(feels1)</a:t>
            </a:r>
          </a:p>
          <a:p>
            <a:r>
              <a:rPr lang="nb-NO"/>
              <a:t>head(</a:t>
            </a:r>
            <a:r>
              <a:rPr lang="nb-NO" err="1"/>
              <a:t>feels</a:t>
            </a:r>
            <a:r>
              <a:rPr lang="nb-NO"/>
              <a:t>)</a:t>
            </a:r>
          </a:p>
          <a:p>
            <a:r>
              <a:rPr lang="nb-NO"/>
              <a:t>#regne ut total følelsesscore, pluss eller minus ----.</a:t>
            </a:r>
          </a:p>
          <a:p>
            <a:r>
              <a:rPr lang="nb-NO"/>
              <a:t>#alle følelser -----</a:t>
            </a:r>
          </a:p>
          <a:p>
            <a:r>
              <a:rPr lang="nb-NO"/>
              <a:t>feels1$word &lt;- </a:t>
            </a:r>
            <a:r>
              <a:rPr lang="nb-NO" err="1"/>
              <a:t>tolower</a:t>
            </a:r>
            <a:r>
              <a:rPr lang="nb-NO"/>
              <a:t>(feels1$word)</a:t>
            </a:r>
          </a:p>
          <a:p>
            <a:endParaRPr lang="nb-NO"/>
          </a:p>
          <a:p>
            <a:endParaRPr lang="nb-NO"/>
          </a:p>
          <a:p>
            <a:r>
              <a:rPr lang="nb-NO"/>
              <a:t>#slå sammen følelsesdata med ord fra datasettet</a:t>
            </a:r>
          </a:p>
          <a:p>
            <a:r>
              <a:rPr lang="nb-NO"/>
              <a:t>feels1</a:t>
            </a:r>
          </a:p>
          <a:p>
            <a:r>
              <a:rPr lang="nb-NO"/>
              <a:t>t &lt;- </a:t>
            </a:r>
            <a:r>
              <a:rPr lang="nb-NO" err="1"/>
              <a:t>merge</a:t>
            </a:r>
            <a:r>
              <a:rPr lang="nb-NO"/>
              <a:t>(feels1,feels,by="</a:t>
            </a:r>
            <a:r>
              <a:rPr lang="nb-NO" err="1"/>
              <a:t>word</a:t>
            </a:r>
            <a:r>
              <a:rPr lang="nb-NO"/>
              <a:t>",</a:t>
            </a:r>
            <a:r>
              <a:rPr lang="nb-NO" err="1"/>
              <a:t>all.x</a:t>
            </a:r>
            <a:r>
              <a:rPr lang="nb-NO"/>
              <a:t>=</a:t>
            </a:r>
            <a:r>
              <a:rPr lang="nb-NO" err="1"/>
              <a:t>TRUE,all.y</a:t>
            </a:r>
            <a:r>
              <a:rPr lang="nb-NO"/>
              <a:t>=TRUE) </a:t>
            </a:r>
          </a:p>
          <a:p>
            <a:endParaRPr lang="nb-NO"/>
          </a:p>
          <a:p>
            <a:r>
              <a:rPr lang="nb-NO"/>
              <a:t>t[</a:t>
            </a:r>
            <a:r>
              <a:rPr lang="nb-NO" err="1"/>
              <a:t>is.na</a:t>
            </a:r>
            <a:r>
              <a:rPr lang="nb-NO"/>
              <a:t>(t)] &lt;- 0</a:t>
            </a:r>
          </a:p>
          <a:p>
            <a:endParaRPr lang="nb-NO"/>
          </a:p>
          <a:p>
            <a:r>
              <a:rPr lang="nb-NO"/>
              <a:t>#tar vekk alle følelsesord som ikke er tilknyttet ord i </a:t>
            </a:r>
            <a:r>
              <a:rPr lang="nb-NO" err="1"/>
              <a:t>datassettet</a:t>
            </a:r>
            <a:r>
              <a:rPr lang="nb-NO"/>
              <a:t>)</a:t>
            </a:r>
          </a:p>
          <a:p>
            <a:r>
              <a:rPr lang="nb-NO"/>
              <a:t>t &lt;- t %&gt;% filter(AlopenummerM1 != "0")</a:t>
            </a:r>
          </a:p>
          <a:p>
            <a:r>
              <a:rPr lang="nb-NO"/>
              <a:t>t &lt;- t %&gt;% filter(</a:t>
            </a:r>
            <a:r>
              <a:rPr lang="nb-NO" err="1"/>
              <a:t>value</a:t>
            </a:r>
            <a:r>
              <a:rPr lang="nb-NO"/>
              <a:t>!= "0")</a:t>
            </a:r>
          </a:p>
          <a:p>
            <a:endParaRPr lang="nb-NO"/>
          </a:p>
          <a:p>
            <a:r>
              <a:rPr lang="nb-NO"/>
              <a:t>#sitter igjen med 29889 ord med tilknyttet følelsesverdi positiv (1) eller negativ (-1)</a:t>
            </a:r>
          </a:p>
          <a:p>
            <a:r>
              <a:rPr lang="nb-NO"/>
              <a:t>sum(</a:t>
            </a:r>
            <a:r>
              <a:rPr lang="nb-NO" err="1"/>
              <a:t>t$value</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8D26AFA7-A284-2046-A33C-B32A344235B1}" type="slidenum">
              <a:rPr lang="nb-NO" smtClean="0"/>
              <a:t>61</a:t>
            </a:fld>
            <a:endParaRPr lang="nb-NO"/>
          </a:p>
        </p:txBody>
      </p:sp>
    </p:spTree>
    <p:extLst>
      <p:ext uri="{BB962C8B-B14F-4D97-AF65-F5344CB8AC3E}">
        <p14:creationId xmlns:p14="http://schemas.microsoft.com/office/powerpoint/2010/main" val="2538235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#samme ord i setning alt </a:t>
            </a:r>
            <a:r>
              <a:rPr lang="nb-NO" err="1"/>
              <a:t>iikke</a:t>
            </a:r>
            <a:r>
              <a:rPr lang="nb-NO"/>
              <a:t> bare </a:t>
            </a:r>
            <a:r>
              <a:rPr lang="nb-NO" err="1"/>
              <a:t>noun</a:t>
            </a:r>
            <a:r>
              <a:rPr lang="nb-NO"/>
              <a:t> adj</a:t>
            </a:r>
          </a:p>
          <a:p>
            <a:r>
              <a:rPr lang="nb-NO"/>
              <a:t>x &lt;- x %&gt;% filter(token != "nav")</a:t>
            </a:r>
          </a:p>
          <a:p>
            <a:r>
              <a:rPr lang="nb-NO" err="1"/>
              <a:t>cooc</a:t>
            </a:r>
            <a:r>
              <a:rPr lang="nb-NO"/>
              <a:t> &lt;- </a:t>
            </a:r>
            <a:r>
              <a:rPr lang="nb-NO" err="1"/>
              <a:t>cooccurrence</a:t>
            </a:r>
            <a:r>
              <a:rPr lang="nb-NO"/>
              <a:t>(x = </a:t>
            </a:r>
            <a:r>
              <a:rPr lang="nb-NO" err="1"/>
              <a:t>subset</a:t>
            </a:r>
            <a:r>
              <a:rPr lang="nb-NO"/>
              <a:t>(x), </a:t>
            </a:r>
          </a:p>
          <a:p>
            <a:r>
              <a:rPr lang="nb-NO"/>
              <a:t>                     term = "token", </a:t>
            </a:r>
          </a:p>
          <a:p>
            <a:r>
              <a:rPr lang="nb-NO"/>
              <a:t>                     </a:t>
            </a:r>
            <a:r>
              <a:rPr lang="nb-NO" err="1"/>
              <a:t>group</a:t>
            </a:r>
            <a:r>
              <a:rPr lang="nb-NO"/>
              <a:t> = c("</a:t>
            </a:r>
            <a:r>
              <a:rPr lang="nb-NO" err="1"/>
              <a:t>doc_id</a:t>
            </a:r>
            <a:r>
              <a:rPr lang="nb-NO"/>
              <a:t>", "</a:t>
            </a:r>
            <a:r>
              <a:rPr lang="nb-NO" err="1"/>
              <a:t>paragraph_id</a:t>
            </a:r>
            <a:r>
              <a:rPr lang="nb-NO"/>
              <a:t>", "</a:t>
            </a:r>
            <a:r>
              <a:rPr lang="nb-NO" err="1"/>
              <a:t>sentence_id</a:t>
            </a:r>
            <a:r>
              <a:rPr lang="nb-NO"/>
              <a:t>"))</a:t>
            </a:r>
          </a:p>
          <a:p>
            <a:r>
              <a:rPr lang="nb-NO"/>
              <a:t>head(</a:t>
            </a:r>
            <a:r>
              <a:rPr lang="nb-NO" err="1"/>
              <a:t>cooc</a:t>
            </a:r>
            <a:r>
              <a:rPr lang="nb-NO"/>
              <a:t>)</a:t>
            </a:r>
          </a:p>
          <a:p>
            <a:endParaRPr lang="nb-NO"/>
          </a:p>
          <a:p>
            <a:r>
              <a:rPr lang="nb-NO" err="1"/>
              <a:t>wordnetwork</a:t>
            </a:r>
            <a:r>
              <a:rPr lang="nb-NO"/>
              <a:t> &lt;- head(</a:t>
            </a:r>
            <a:r>
              <a:rPr lang="nb-NO" err="1"/>
              <a:t>cooc</a:t>
            </a:r>
            <a:r>
              <a:rPr lang="nb-NO"/>
              <a:t>, 100)</a:t>
            </a:r>
          </a:p>
          <a:p>
            <a:r>
              <a:rPr lang="nb-NO" err="1"/>
              <a:t>wordnetwork</a:t>
            </a:r>
            <a:r>
              <a:rPr lang="nb-NO"/>
              <a:t> &lt;- </a:t>
            </a:r>
            <a:r>
              <a:rPr lang="nb-NO" err="1"/>
              <a:t>graph_from_data_frame</a:t>
            </a:r>
            <a:r>
              <a:rPr lang="nb-NO"/>
              <a:t>(</a:t>
            </a:r>
            <a:r>
              <a:rPr lang="nb-NO" err="1"/>
              <a:t>wordnetwork</a:t>
            </a:r>
            <a:r>
              <a:rPr lang="nb-NO"/>
              <a:t>)</a:t>
            </a:r>
          </a:p>
          <a:p>
            <a:r>
              <a:rPr lang="nb-NO" err="1"/>
              <a:t>ggraph</a:t>
            </a:r>
            <a:r>
              <a:rPr lang="nb-NO"/>
              <a:t>(</a:t>
            </a:r>
            <a:r>
              <a:rPr lang="nb-NO" err="1"/>
              <a:t>wordnetwork</a:t>
            </a:r>
            <a:r>
              <a:rPr lang="nb-NO"/>
              <a:t>, layout = "fr") +</a:t>
            </a:r>
          </a:p>
          <a:p>
            <a:r>
              <a:rPr lang="nb-NO"/>
              <a:t>  </a:t>
            </a:r>
            <a:r>
              <a:rPr lang="nb-NO" err="1"/>
              <a:t>geom_edge_link</a:t>
            </a:r>
            <a:r>
              <a:rPr lang="nb-NO"/>
              <a:t>(</a:t>
            </a:r>
            <a:r>
              <a:rPr lang="nb-NO" err="1"/>
              <a:t>aes</a:t>
            </a:r>
            <a:r>
              <a:rPr lang="nb-NO"/>
              <a:t>(</a:t>
            </a:r>
            <a:r>
              <a:rPr lang="nb-NO" err="1"/>
              <a:t>width</a:t>
            </a:r>
            <a:r>
              <a:rPr lang="nb-NO"/>
              <a:t> = </a:t>
            </a:r>
            <a:r>
              <a:rPr lang="nb-NO" err="1"/>
              <a:t>cooc</a:t>
            </a:r>
            <a:r>
              <a:rPr lang="nb-NO"/>
              <a:t>, </a:t>
            </a:r>
            <a:r>
              <a:rPr lang="nb-NO" err="1"/>
              <a:t>edge_alpha</a:t>
            </a:r>
            <a:r>
              <a:rPr lang="nb-NO"/>
              <a:t> = </a:t>
            </a:r>
            <a:r>
              <a:rPr lang="nb-NO" err="1"/>
              <a:t>cooc</a:t>
            </a:r>
            <a:r>
              <a:rPr lang="nb-NO"/>
              <a:t>), </a:t>
            </a:r>
            <a:r>
              <a:rPr lang="nb-NO" err="1"/>
              <a:t>edge_colour</a:t>
            </a:r>
            <a:r>
              <a:rPr lang="nb-NO"/>
              <a:t> = "pink") +</a:t>
            </a:r>
          </a:p>
          <a:p>
            <a:r>
              <a:rPr lang="nb-NO"/>
              <a:t>  </a:t>
            </a:r>
            <a:r>
              <a:rPr lang="nb-NO" err="1"/>
              <a:t>geom_node_text</a:t>
            </a:r>
            <a:r>
              <a:rPr lang="nb-NO"/>
              <a:t>(</a:t>
            </a:r>
            <a:r>
              <a:rPr lang="nb-NO" err="1"/>
              <a:t>aes</a:t>
            </a:r>
            <a:r>
              <a:rPr lang="nb-NO"/>
              <a:t>(</a:t>
            </a:r>
            <a:r>
              <a:rPr lang="nb-NO" err="1"/>
              <a:t>label</a:t>
            </a:r>
            <a:r>
              <a:rPr lang="nb-NO"/>
              <a:t> = </a:t>
            </a:r>
            <a:r>
              <a:rPr lang="nb-NO" err="1"/>
              <a:t>name</a:t>
            </a:r>
            <a:r>
              <a:rPr lang="nb-NO"/>
              <a:t>), </a:t>
            </a:r>
            <a:r>
              <a:rPr lang="nb-NO" err="1"/>
              <a:t>col</a:t>
            </a:r>
            <a:r>
              <a:rPr lang="nb-NO"/>
              <a:t> = "</a:t>
            </a:r>
            <a:r>
              <a:rPr lang="nb-NO" err="1"/>
              <a:t>darkgreen</a:t>
            </a:r>
            <a:r>
              <a:rPr lang="nb-NO"/>
              <a:t>", </a:t>
            </a:r>
            <a:r>
              <a:rPr lang="nb-NO" err="1"/>
              <a:t>size</a:t>
            </a:r>
            <a:r>
              <a:rPr lang="nb-NO"/>
              <a:t> = 4, </a:t>
            </a:r>
            <a:r>
              <a:rPr lang="nb-NO" err="1"/>
              <a:t>check_overlap</a:t>
            </a:r>
            <a:r>
              <a:rPr lang="nb-NO"/>
              <a:t> = TRUE) +</a:t>
            </a:r>
          </a:p>
          <a:p>
            <a:r>
              <a:rPr lang="nb-NO"/>
              <a:t>  </a:t>
            </a:r>
            <a:r>
              <a:rPr lang="nb-NO" err="1"/>
              <a:t>theme_graph</a:t>
            </a:r>
            <a:r>
              <a:rPr lang="nb-NO"/>
              <a:t>(</a:t>
            </a:r>
            <a:r>
              <a:rPr lang="nb-NO" err="1"/>
              <a:t>base_family</a:t>
            </a:r>
            <a:r>
              <a:rPr lang="nb-NO"/>
              <a:t> = "Arial </a:t>
            </a:r>
            <a:r>
              <a:rPr lang="nb-NO" err="1"/>
              <a:t>Narrow</a:t>
            </a:r>
            <a:r>
              <a:rPr lang="nb-NO"/>
              <a:t>") +</a:t>
            </a:r>
          </a:p>
          <a:p>
            <a:r>
              <a:rPr lang="nb-NO"/>
              <a:t>  </a:t>
            </a:r>
            <a:r>
              <a:rPr lang="nb-NO" err="1"/>
              <a:t>theme</a:t>
            </a:r>
            <a:r>
              <a:rPr lang="nb-NO"/>
              <a:t>(</a:t>
            </a:r>
            <a:r>
              <a:rPr lang="nb-NO" err="1"/>
              <a:t>legend.position</a:t>
            </a:r>
            <a:r>
              <a:rPr lang="nb-NO"/>
              <a:t> = "right") +</a:t>
            </a:r>
          </a:p>
          <a:p>
            <a:r>
              <a:rPr lang="nb-NO"/>
              <a:t>  labs(</a:t>
            </a:r>
            <a:r>
              <a:rPr lang="nb-NO" err="1"/>
              <a:t>title</a:t>
            </a:r>
            <a:r>
              <a:rPr lang="nb-NO"/>
              <a:t> = "</a:t>
            </a:r>
            <a:r>
              <a:rPr lang="nb-NO" err="1"/>
              <a:t>Cooccurrences</a:t>
            </a:r>
            <a:r>
              <a:rPr lang="nb-NO"/>
              <a:t> </a:t>
            </a:r>
            <a:r>
              <a:rPr lang="nb-NO" err="1"/>
              <a:t>within</a:t>
            </a:r>
            <a:r>
              <a:rPr lang="nb-NO"/>
              <a:t> </a:t>
            </a:r>
            <a:r>
              <a:rPr lang="nb-NO" err="1"/>
              <a:t>sentence</a:t>
            </a:r>
            <a:r>
              <a:rPr lang="nb-NO"/>
              <a:t>", </a:t>
            </a:r>
            <a:r>
              <a:rPr lang="nb-NO" err="1"/>
              <a:t>subtitle</a:t>
            </a:r>
            <a:r>
              <a:rPr lang="nb-NO"/>
              <a:t> = "</a:t>
            </a:r>
            <a:r>
              <a:rPr lang="nb-NO" err="1"/>
              <a:t>Nouns</a:t>
            </a:r>
            <a:r>
              <a:rPr lang="nb-NO"/>
              <a:t> &amp; </a:t>
            </a:r>
            <a:r>
              <a:rPr lang="nb-NO" err="1"/>
              <a:t>Adjective</a:t>
            </a:r>
            <a:r>
              <a:rPr lang="nb-NO"/>
              <a:t>")</a:t>
            </a:r>
          </a:p>
        </p:txBody>
      </p:sp>
      <p:sp>
        <p:nvSpPr>
          <p:cNvPr id="4" name="Plassholder for lysbildenummer 3"/>
          <p:cNvSpPr>
            <a:spLocks noGrp="1"/>
          </p:cNvSpPr>
          <p:nvPr>
            <p:ph type="sldNum" sz="quarter" idx="5"/>
          </p:nvPr>
        </p:nvSpPr>
        <p:spPr/>
        <p:txBody>
          <a:bodyPr/>
          <a:lstStyle/>
          <a:p>
            <a:fld id="{8D26AFA7-A284-2046-A33C-B32A344235B1}" type="slidenum">
              <a:rPr lang="nb-NO" smtClean="0"/>
              <a:t>62</a:t>
            </a:fld>
            <a:endParaRPr lang="nb-NO"/>
          </a:p>
        </p:txBody>
      </p:sp>
    </p:spTree>
    <p:extLst>
      <p:ext uri="{BB962C8B-B14F-4D97-AF65-F5344CB8AC3E}">
        <p14:creationId xmlns:p14="http://schemas.microsoft.com/office/powerpoint/2010/main" val="2536138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D26AFA7-A284-2046-A33C-B32A344235B1}" type="slidenum">
              <a:rPr lang="nb-NO" smtClean="0"/>
              <a:t>63</a:t>
            </a:fld>
            <a:endParaRPr lang="nb-NO"/>
          </a:p>
        </p:txBody>
      </p:sp>
    </p:spTree>
    <p:extLst>
      <p:ext uri="{BB962C8B-B14F-4D97-AF65-F5344CB8AC3E}">
        <p14:creationId xmlns:p14="http://schemas.microsoft.com/office/powerpoint/2010/main" val="1455323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81</a:t>
            </a:fld>
            <a:endParaRPr lang="nb-NO"/>
          </a:p>
        </p:txBody>
      </p:sp>
    </p:spTree>
    <p:extLst>
      <p:ext uri="{BB962C8B-B14F-4D97-AF65-F5344CB8AC3E}">
        <p14:creationId xmlns:p14="http://schemas.microsoft.com/office/powerpoint/2010/main" val="374038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8</a:t>
            </a:fld>
            <a:endParaRPr lang="nb-NO"/>
          </a:p>
        </p:txBody>
      </p:sp>
    </p:spTree>
    <p:extLst>
      <p:ext uri="{BB962C8B-B14F-4D97-AF65-F5344CB8AC3E}">
        <p14:creationId xmlns:p14="http://schemas.microsoft.com/office/powerpoint/2010/main" val="315048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10</a:t>
            </a:fld>
            <a:endParaRPr lang="nb-NO"/>
          </a:p>
        </p:txBody>
      </p:sp>
    </p:spTree>
    <p:extLst>
      <p:ext uri="{BB962C8B-B14F-4D97-AF65-F5344CB8AC3E}">
        <p14:creationId xmlns:p14="http://schemas.microsoft.com/office/powerpoint/2010/main" val="386827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11</a:t>
            </a:fld>
            <a:endParaRPr lang="nb-NO"/>
          </a:p>
        </p:txBody>
      </p:sp>
    </p:spTree>
    <p:extLst>
      <p:ext uri="{BB962C8B-B14F-4D97-AF65-F5344CB8AC3E}">
        <p14:creationId xmlns:p14="http://schemas.microsoft.com/office/powerpoint/2010/main" val="104501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12</a:t>
            </a:fld>
            <a:endParaRPr lang="nb-NO"/>
          </a:p>
        </p:txBody>
      </p:sp>
    </p:spTree>
    <p:extLst>
      <p:ext uri="{BB962C8B-B14F-4D97-AF65-F5344CB8AC3E}">
        <p14:creationId xmlns:p14="http://schemas.microsoft.com/office/powerpoint/2010/main" val="186802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13</a:t>
            </a:fld>
            <a:endParaRPr lang="nb-NO"/>
          </a:p>
        </p:txBody>
      </p:sp>
    </p:spTree>
    <p:extLst>
      <p:ext uri="{BB962C8B-B14F-4D97-AF65-F5344CB8AC3E}">
        <p14:creationId xmlns:p14="http://schemas.microsoft.com/office/powerpoint/2010/main" val="2629542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071B4BBF-70B9-8047-B02F-2484F1EA6A40}" type="slidenum">
              <a:rPr lang="nb-NO" smtClean="0"/>
              <a:t>14</a:t>
            </a:fld>
            <a:endParaRPr lang="nb-NO"/>
          </a:p>
        </p:txBody>
      </p:sp>
    </p:spTree>
    <p:extLst>
      <p:ext uri="{BB962C8B-B14F-4D97-AF65-F5344CB8AC3E}">
        <p14:creationId xmlns:p14="http://schemas.microsoft.com/office/powerpoint/2010/main" val="428021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1B4BBF-70B9-8047-B02F-2484F1EA6A40}" type="slidenum">
              <a:rPr lang="nb-NO" smtClean="0"/>
              <a:t>15</a:t>
            </a:fld>
            <a:endParaRPr lang="nb-NO"/>
          </a:p>
        </p:txBody>
      </p:sp>
    </p:spTree>
    <p:extLst>
      <p:ext uri="{BB962C8B-B14F-4D97-AF65-F5344CB8AC3E}">
        <p14:creationId xmlns:p14="http://schemas.microsoft.com/office/powerpoint/2010/main" val="954996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362F2A"/>
          </a:solidFill>
          <a:ln>
            <a:noFill/>
          </a:ln>
          <a:effectLst/>
        </p:spPr>
        <p:txBody>
          <a:bodyPr lIns="1440000" tIns="468000" bIns="0" anchor="ctr" anchorCtr="0">
            <a:normAutofit/>
          </a:bodyPr>
          <a:lstStyle>
            <a:lvl1pPr marL="0" indent="0" algn="ctr">
              <a:buNone/>
              <a:defRPr sz="1400" baseline="0">
                <a:solidFill>
                  <a:schemeClr val="bg1"/>
                </a:solidFill>
              </a:defRPr>
            </a:lvl1pPr>
          </a:lstStyle>
          <a:p>
            <a:r>
              <a:rPr lang="en-US"/>
              <a:t>Click icon to add picture</a:t>
            </a:r>
            <a:endParaRPr lang="nb-NO"/>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1A4B6243-656A-E448-AE6D-5187B76AA0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en-US"/>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Tree>
    <p:extLst>
      <p:ext uri="{BB962C8B-B14F-4D97-AF65-F5344CB8AC3E}">
        <p14:creationId xmlns:p14="http://schemas.microsoft.com/office/powerpoint/2010/main" val="39766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Tree>
    <p:extLst>
      <p:ext uri="{BB962C8B-B14F-4D97-AF65-F5344CB8AC3E}">
        <p14:creationId xmlns:p14="http://schemas.microsoft.com/office/powerpoint/2010/main" val="31999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US"/>
              <a:t>Click icon to add picture</a:t>
            </a:r>
            <a:endParaRPr lang="nb-NO"/>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US"/>
              <a:t>Click icon to add picture</a:t>
            </a:r>
            <a:endParaRPr lang="nb-NO"/>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en-US"/>
              <a:t>Click icon to add media</a:t>
            </a:r>
            <a:endParaRPr lang="nb-NO"/>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218187FF-9479-F146-8240-5C009B4119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107EB73A-062C-C045-956F-A891AF581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tx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pic>
        <p:nvPicPr>
          <p:cNvPr id="6" name="Grafikk 5">
            <a:extLst>
              <a:ext uri="{FF2B5EF4-FFF2-40B4-BE49-F238E27FC236}">
                <a16:creationId xmlns:a16="http://schemas.microsoft.com/office/drawing/2014/main" id="{AF31CECD-F77C-234C-B70C-F9DF775D63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US"/>
              <a:t>Click icon to add picture</a:t>
            </a:r>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en-US"/>
              <a:t>Click icon to add picture</a:t>
            </a:r>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customXml" Target="../ink/ink5.xml"/><Relationship Id="rId3" Type="http://schemas.openxmlformats.org/officeDocument/2006/relationships/image" Target="../media/image10.png"/><Relationship Id="rId7" Type="http://schemas.openxmlformats.org/officeDocument/2006/relationships/customXml" Target="../ink/ink2.xml"/><Relationship Id="rId12" Type="http://schemas.openxmlformats.org/officeDocument/2006/relationships/image" Target="../media/image15.png"/><Relationship Id="rId2" Type="http://schemas.openxmlformats.org/officeDocument/2006/relationships/notesSlide" Target="../notesSlides/notesSlide10.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customXml" Target="../ink/ink3.xml"/><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6.xml"/><Relationship Id="rId7"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17.xml"/><Relationship Id="rId4" Type="http://schemas.openxmlformats.org/officeDocument/2006/relationships/slide" Target="slide9.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Nærbilde av dokumenter på skrivebordet">
            <a:extLst>
              <a:ext uri="{FF2B5EF4-FFF2-40B4-BE49-F238E27FC236}">
                <a16:creationId xmlns:a16="http://schemas.microsoft.com/office/drawing/2014/main" id="{E04B3A7D-7261-CED5-B137-5232F23D5D21}"/>
              </a:ext>
            </a:extLst>
          </p:cNvPr>
          <p:cNvPicPr>
            <a:picLocks noGrp="1" noChangeAspect="1"/>
          </p:cNvPicPr>
          <p:nvPr>
            <p:ph type="pic" sz="quarter" idx="11"/>
          </p:nvPr>
        </p:nvPicPr>
        <p:blipFill>
          <a:blip r:embed="rId3"/>
          <a:srcRect l="27444" r="27444"/>
          <a:stretch/>
        </p:blipFill>
        <p:spPr>
          <a:xfrm>
            <a:off x="6284068" y="0"/>
            <a:ext cx="5843911" cy="6858000"/>
          </a:xfrm>
        </p:spPr>
      </p:pic>
      <p:sp>
        <p:nvSpPr>
          <p:cNvPr id="4" name="Tittel 3">
            <a:extLst>
              <a:ext uri="{FF2B5EF4-FFF2-40B4-BE49-F238E27FC236}">
                <a16:creationId xmlns:a16="http://schemas.microsoft.com/office/drawing/2014/main" id="{D8B3E3D1-A64F-6C49-A65E-78234E99BA50}"/>
              </a:ext>
            </a:extLst>
          </p:cNvPr>
          <p:cNvSpPr>
            <a:spLocks noGrp="1"/>
          </p:cNvSpPr>
          <p:nvPr>
            <p:ph type="ctrTitle"/>
          </p:nvPr>
        </p:nvSpPr>
        <p:spPr>
          <a:xfrm>
            <a:off x="525314" y="2684746"/>
            <a:ext cx="7667710" cy="1104459"/>
          </a:xfrm>
        </p:spPr>
        <p:txBody>
          <a:bodyPr/>
          <a:lstStyle/>
          <a:p>
            <a:r>
              <a:rPr lang="nb-NO"/>
              <a:t>Personbrukerundersøkelsen </a:t>
            </a:r>
            <a:br>
              <a:rPr lang="nb-NO"/>
            </a:br>
            <a:r>
              <a:rPr lang="nb-NO"/>
              <a:t>2023</a:t>
            </a:r>
          </a:p>
        </p:txBody>
      </p:sp>
      <p:sp>
        <p:nvSpPr>
          <p:cNvPr id="5" name="Undertittel 4">
            <a:extLst>
              <a:ext uri="{FF2B5EF4-FFF2-40B4-BE49-F238E27FC236}">
                <a16:creationId xmlns:a16="http://schemas.microsoft.com/office/drawing/2014/main" id="{972C9742-7508-1E46-970C-66D5DB19D6F4}"/>
              </a:ext>
            </a:extLst>
          </p:cNvPr>
          <p:cNvSpPr>
            <a:spLocks noGrp="1"/>
          </p:cNvSpPr>
          <p:nvPr>
            <p:ph type="subTitle" idx="1"/>
          </p:nvPr>
        </p:nvSpPr>
        <p:spPr>
          <a:xfrm>
            <a:off x="525314" y="3789205"/>
            <a:ext cx="6031979" cy="2976718"/>
          </a:xfrm>
        </p:spPr>
        <p:txBody>
          <a:bodyPr vert="horz" lIns="91440" tIns="45720" rIns="91440" bIns="45720" rtlCol="0" anchor="t">
            <a:normAutofit/>
          </a:bodyPr>
          <a:lstStyle/>
          <a:p>
            <a:endParaRPr lang="nb-NO" dirty="0"/>
          </a:p>
          <a:p>
            <a:endParaRPr lang="nb-NO" dirty="0"/>
          </a:p>
          <a:p>
            <a:endParaRPr lang="nb-NO" dirty="0"/>
          </a:p>
          <a:p>
            <a:r>
              <a:rPr lang="nb-NO" sz="1800">
                <a:latin typeface="Arial"/>
                <a:cs typeface="Arial"/>
              </a:rPr>
              <a:t>Ola Melbye Pettersen, Jørgen Holbæk-Hanssen, Anders Thorgersen, Tor Erik Nyberg, Sverre Friis-Petersen, Kristoffer Eikemo.</a:t>
            </a:r>
          </a:p>
        </p:txBody>
      </p:sp>
    </p:spTree>
    <p:extLst>
      <p:ext uri="{BB962C8B-B14F-4D97-AF65-F5344CB8AC3E}">
        <p14:creationId xmlns:p14="http://schemas.microsoft.com/office/powerpoint/2010/main" val="50058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lstStyle/>
          <a:p>
            <a:r>
              <a:rPr lang="nb-NO"/>
              <a:t>NAVs tre </a:t>
            </a:r>
            <a:r>
              <a:rPr lang="nb-NO" err="1"/>
              <a:t>hovedindikatorer</a:t>
            </a:r>
            <a:endParaRPr lang="nb-NO"/>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792480" y="1940117"/>
            <a:ext cx="10561319" cy="4236845"/>
          </a:xfrm>
        </p:spPr>
        <p:txBody>
          <a:bodyPr>
            <a:normAutofit/>
          </a:bodyPr>
          <a:lstStyle/>
          <a:p>
            <a:pPr marL="0" indent="0">
              <a:spcAft>
                <a:spcPts val="600"/>
              </a:spcAft>
              <a:buNone/>
            </a:pPr>
            <a:r>
              <a:rPr lang="nb-NO" sz="2400" b="1"/>
              <a:t>Brukertilfredshet:</a:t>
            </a:r>
            <a:r>
              <a:rPr lang="nb-NO" sz="2400"/>
              <a:t> </a:t>
            </a:r>
          </a:p>
          <a:p>
            <a:pPr marL="0" indent="0">
              <a:spcAft>
                <a:spcPts val="600"/>
              </a:spcAft>
              <a:buNone/>
            </a:pPr>
            <a:r>
              <a:rPr lang="nb-NO" sz="2000" i="1"/>
              <a:t>«Tenk tilbake på dine egne erfaringer med NAV de siste seks månedene. Hvor fornøyd eller misfornøyd er du med NAV, helhetlig sett?»</a:t>
            </a:r>
          </a:p>
          <a:p>
            <a:pPr marL="0" indent="0">
              <a:spcAft>
                <a:spcPts val="600"/>
              </a:spcAft>
              <a:buNone/>
            </a:pPr>
            <a:r>
              <a:rPr lang="nb-NO" sz="2400" b="1"/>
              <a:t>Respekt:</a:t>
            </a:r>
            <a:endParaRPr lang="nb-NO" sz="2400"/>
          </a:p>
          <a:p>
            <a:pPr marL="0" indent="0">
              <a:spcAft>
                <a:spcPts val="600"/>
              </a:spcAft>
              <a:buNone/>
            </a:pPr>
            <a:r>
              <a:rPr lang="nb-NO" sz="2000" i="1"/>
              <a:t>«Jeg blir møtt med respekt fra NAV»</a:t>
            </a:r>
          </a:p>
          <a:p>
            <a:pPr marL="0" indent="0">
              <a:spcAft>
                <a:spcPts val="600"/>
              </a:spcAft>
              <a:buNone/>
            </a:pPr>
            <a:r>
              <a:rPr lang="nb-NO" sz="2400" b="1"/>
              <a:t>Tillit:</a:t>
            </a:r>
            <a:endParaRPr lang="nb-NO" sz="2400"/>
          </a:p>
          <a:p>
            <a:pPr marL="0" indent="0">
              <a:spcAft>
                <a:spcPts val="600"/>
              </a:spcAft>
              <a:buNone/>
            </a:pPr>
            <a:r>
              <a:rPr lang="nb-NO" sz="2000" i="1"/>
              <a:t>«Hvor stor tillit har du til </a:t>
            </a:r>
            <a:r>
              <a:rPr lang="nb-NO" sz="2000" i="1" err="1"/>
              <a:t>NAVs</a:t>
            </a:r>
            <a:r>
              <a:rPr lang="nb-NO" sz="2000" i="1"/>
              <a:t> arbeid i sin helhet?»</a:t>
            </a:r>
          </a:p>
          <a:p>
            <a:pPr marL="0" indent="0">
              <a:spcAft>
                <a:spcPts val="600"/>
              </a:spcAft>
              <a:buNone/>
            </a:pPr>
            <a:r>
              <a:rPr lang="nb-NO" sz="2000" i="1"/>
              <a:t>					</a:t>
            </a:r>
          </a:p>
          <a:p>
            <a:pPr marL="0" indent="0">
              <a:spcAft>
                <a:spcPts val="600"/>
              </a:spcAft>
              <a:buNone/>
            </a:pPr>
            <a:r>
              <a:rPr lang="nb-NO" sz="2000" i="1"/>
              <a:t>					Svarskala 1 – 6 (minst – mest fornøyd/enig)</a:t>
            </a:r>
          </a:p>
        </p:txBody>
      </p:sp>
    </p:spTree>
    <p:extLst>
      <p:ext uri="{BB962C8B-B14F-4D97-AF65-F5344CB8AC3E}">
        <p14:creationId xmlns:p14="http://schemas.microsoft.com/office/powerpoint/2010/main" val="2448356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lstStyle/>
          <a:p>
            <a:r>
              <a:rPr lang="nb-NO"/>
              <a:t>Svarfordeling </a:t>
            </a:r>
            <a:r>
              <a:rPr lang="nb-NO" err="1"/>
              <a:t>hovedindikatorer</a:t>
            </a:r>
            <a:r>
              <a:rPr lang="nb-NO"/>
              <a:t> (2023)</a:t>
            </a:r>
          </a:p>
        </p:txBody>
      </p:sp>
      <p:graphicFrame>
        <p:nvGraphicFramePr>
          <p:cNvPr id="3" name="Tabell 2">
            <a:extLst>
              <a:ext uri="{FF2B5EF4-FFF2-40B4-BE49-F238E27FC236}">
                <a16:creationId xmlns:a16="http://schemas.microsoft.com/office/drawing/2014/main" id="{FF2D1127-861A-D221-B2E5-3B18C71C26F8}"/>
              </a:ext>
            </a:extLst>
          </p:cNvPr>
          <p:cNvGraphicFramePr>
            <a:graphicFrameLocks noGrp="1"/>
          </p:cNvGraphicFramePr>
          <p:nvPr>
            <p:extLst>
              <p:ext uri="{D42A27DB-BD31-4B8C-83A1-F6EECF244321}">
                <p14:modId xmlns:p14="http://schemas.microsoft.com/office/powerpoint/2010/main" val="566463063"/>
              </p:ext>
            </p:extLst>
          </p:nvPr>
        </p:nvGraphicFramePr>
        <p:xfrm>
          <a:off x="1134035" y="1311459"/>
          <a:ext cx="8289200" cy="2771580"/>
        </p:xfrm>
        <a:graphic>
          <a:graphicData uri="http://schemas.openxmlformats.org/drawingml/2006/table">
            <a:tbl>
              <a:tblPr firstRow="1" firstCol="1" bandRow="1">
                <a:tableStyleId>{3B4B98B0-60AC-42C2-AFA5-B58CD77FA1E5}</a:tableStyleId>
              </a:tblPr>
              <a:tblGrid>
                <a:gridCol w="1915724">
                  <a:extLst>
                    <a:ext uri="{9D8B030D-6E8A-4147-A177-3AD203B41FA5}">
                      <a16:colId xmlns:a16="http://schemas.microsoft.com/office/drawing/2014/main" val="382897822"/>
                    </a:ext>
                  </a:extLst>
                </a:gridCol>
                <a:gridCol w="655100">
                  <a:extLst>
                    <a:ext uri="{9D8B030D-6E8A-4147-A177-3AD203B41FA5}">
                      <a16:colId xmlns:a16="http://schemas.microsoft.com/office/drawing/2014/main" val="987431561"/>
                    </a:ext>
                  </a:extLst>
                </a:gridCol>
                <a:gridCol w="422537">
                  <a:extLst>
                    <a:ext uri="{9D8B030D-6E8A-4147-A177-3AD203B41FA5}">
                      <a16:colId xmlns:a16="http://schemas.microsoft.com/office/drawing/2014/main" val="4095799313"/>
                    </a:ext>
                  </a:extLst>
                </a:gridCol>
                <a:gridCol w="1821885">
                  <a:extLst>
                    <a:ext uri="{9D8B030D-6E8A-4147-A177-3AD203B41FA5}">
                      <a16:colId xmlns:a16="http://schemas.microsoft.com/office/drawing/2014/main" val="1914813140"/>
                    </a:ext>
                  </a:extLst>
                </a:gridCol>
                <a:gridCol w="650673">
                  <a:extLst>
                    <a:ext uri="{9D8B030D-6E8A-4147-A177-3AD203B41FA5}">
                      <a16:colId xmlns:a16="http://schemas.microsoft.com/office/drawing/2014/main" val="1457130158"/>
                    </a:ext>
                  </a:extLst>
                </a:gridCol>
                <a:gridCol w="422537">
                  <a:extLst>
                    <a:ext uri="{9D8B030D-6E8A-4147-A177-3AD203B41FA5}">
                      <a16:colId xmlns:a16="http://schemas.microsoft.com/office/drawing/2014/main" val="1237708369"/>
                    </a:ext>
                  </a:extLst>
                </a:gridCol>
                <a:gridCol w="1829852">
                  <a:extLst>
                    <a:ext uri="{9D8B030D-6E8A-4147-A177-3AD203B41FA5}">
                      <a16:colId xmlns:a16="http://schemas.microsoft.com/office/drawing/2014/main" val="1832872925"/>
                    </a:ext>
                  </a:extLst>
                </a:gridCol>
                <a:gridCol w="570892">
                  <a:extLst>
                    <a:ext uri="{9D8B030D-6E8A-4147-A177-3AD203B41FA5}">
                      <a16:colId xmlns:a16="http://schemas.microsoft.com/office/drawing/2014/main" val="991960157"/>
                    </a:ext>
                  </a:extLst>
                </a:gridCol>
              </a:tblGrid>
              <a:tr h="467422">
                <a:tc>
                  <a:txBody>
                    <a:bodyPr/>
                    <a:lstStyle/>
                    <a:p>
                      <a:r>
                        <a:rPr lang="nb-NO" sz="1500">
                          <a:effectLst/>
                        </a:rPr>
                        <a:t>Tilfredshet med NAV</a:t>
                      </a:r>
                    </a:p>
                    <a:p>
                      <a:r>
                        <a:rPr lang="nb-NO" sz="1500" b="0">
                          <a:effectLst/>
                        </a:rPr>
                        <a:t>(N=19270)</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Tillit til NAV </a:t>
                      </a:r>
                      <a:r>
                        <a:rPr lang="nb-NO" sz="1500" b="0">
                          <a:effectLst/>
                        </a:rPr>
                        <a:t>(N=19073)</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Møtt med respekt </a:t>
                      </a:r>
                      <a:r>
                        <a:rPr lang="nb-NO" sz="1500" b="0">
                          <a:effectLst/>
                        </a:rPr>
                        <a:t>(N=18533)</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a:t>
                      </a:r>
                      <a:endParaRPr lang="nb-NO" sz="1600">
                        <a:effectLst/>
                        <a:latin typeface="Times New Roman" panose="02020603050405020304" pitchFamily="18" charset="0"/>
                        <a:ea typeface="MS Mincho" panose="02020609040205080304" pitchFamily="49" charset="-128"/>
                      </a:endParaRPr>
                    </a:p>
                  </a:txBody>
                  <a:tcPr marL="95609" marR="95609" marT="0" marB="0"/>
                </a:tc>
                <a:extLst>
                  <a:ext uri="{0D108BD9-81ED-4DB2-BD59-A6C34878D82A}">
                    <a16:rowId xmlns:a16="http://schemas.microsoft.com/office/drawing/2014/main" val="1889969413"/>
                  </a:ext>
                </a:extLst>
              </a:tr>
              <a:tr h="265581">
                <a:tc>
                  <a:txBody>
                    <a:bodyPr/>
                    <a:lstStyle/>
                    <a:p>
                      <a:pPr marL="0" algn="l" defTabSz="914400" rtl="0" eaLnBrk="1" latinLnBrk="0" hangingPunct="1"/>
                      <a:r>
                        <a:rPr lang="nb-NO" sz="1500" b="0" kern="1200">
                          <a:solidFill>
                            <a:schemeClr val="dk1"/>
                          </a:solidFill>
                          <a:effectLst/>
                        </a:rPr>
                        <a:t>1 Svært misfornøyd</a:t>
                      </a:r>
                      <a:endParaRPr lang="nb-NO" sz="1500" b="0" kern="1200">
                        <a:solidFill>
                          <a:schemeClr val="dk1"/>
                        </a:solidFill>
                        <a:effectLst/>
                        <a:latin typeface="+mn-lt"/>
                        <a:ea typeface="+mn-ea"/>
                        <a:cs typeface="+mn-cs"/>
                      </a:endParaRPr>
                    </a:p>
                  </a:txBody>
                  <a:tcPr marL="95609" marR="95609" marT="0" marB="0"/>
                </a:tc>
                <a:tc>
                  <a:txBody>
                    <a:bodyPr/>
                    <a:lstStyle/>
                    <a:p>
                      <a:r>
                        <a:rPr lang="nb-NO" sz="1500">
                          <a:effectLst/>
                        </a:rPr>
                        <a:t>7</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1 Svært liten</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7</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1 Helt uenig</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4</a:t>
                      </a:r>
                      <a:endParaRPr lang="nb-NO" sz="1600">
                        <a:effectLst/>
                        <a:latin typeface="Times New Roman" panose="02020603050405020304" pitchFamily="18" charset="0"/>
                        <a:ea typeface="MS Mincho" panose="02020609040205080304" pitchFamily="49" charset="-128"/>
                      </a:endParaRPr>
                    </a:p>
                  </a:txBody>
                  <a:tcPr marL="95609" marR="95609" marT="0" marB="0"/>
                </a:tc>
                <a:extLst>
                  <a:ext uri="{0D108BD9-81ED-4DB2-BD59-A6C34878D82A}">
                    <a16:rowId xmlns:a16="http://schemas.microsoft.com/office/drawing/2014/main" val="1641599254"/>
                  </a:ext>
                </a:extLst>
              </a:tr>
              <a:tr h="265581">
                <a:tc>
                  <a:txBody>
                    <a:bodyPr/>
                    <a:lstStyle/>
                    <a:p>
                      <a:pPr marL="0" algn="l" defTabSz="914400" rtl="0" eaLnBrk="1" latinLnBrk="0" hangingPunct="1"/>
                      <a:r>
                        <a:rPr lang="nb-NO" sz="1500" b="0" kern="1200">
                          <a:solidFill>
                            <a:schemeClr val="dk1"/>
                          </a:solidFill>
                          <a:effectLst/>
                        </a:rPr>
                        <a:t>2</a:t>
                      </a:r>
                      <a:endParaRPr lang="nb-NO" sz="1500" b="0" kern="1200">
                        <a:solidFill>
                          <a:schemeClr val="dk1"/>
                        </a:solidFill>
                        <a:effectLst/>
                        <a:latin typeface="+mn-lt"/>
                        <a:ea typeface="+mn-ea"/>
                        <a:cs typeface="+mn-cs"/>
                      </a:endParaRPr>
                    </a:p>
                  </a:txBody>
                  <a:tcPr marL="95609" marR="95609" marT="0" marB="0"/>
                </a:tc>
                <a:tc>
                  <a:txBody>
                    <a:bodyPr/>
                    <a:lstStyle/>
                    <a:p>
                      <a:r>
                        <a:rPr lang="nb-NO" sz="1500">
                          <a:effectLst/>
                        </a:rPr>
                        <a:t>6</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2</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8</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2</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5</a:t>
                      </a:r>
                      <a:endParaRPr lang="nb-NO" sz="1600">
                        <a:effectLst/>
                        <a:latin typeface="Times New Roman" panose="02020603050405020304" pitchFamily="18" charset="0"/>
                        <a:ea typeface="MS Mincho" panose="02020609040205080304" pitchFamily="49" charset="-128"/>
                      </a:endParaRPr>
                    </a:p>
                  </a:txBody>
                  <a:tcPr marL="95609" marR="95609" marT="0" marB="0"/>
                </a:tc>
                <a:extLst>
                  <a:ext uri="{0D108BD9-81ED-4DB2-BD59-A6C34878D82A}">
                    <a16:rowId xmlns:a16="http://schemas.microsoft.com/office/drawing/2014/main" val="3508225051"/>
                  </a:ext>
                </a:extLst>
              </a:tr>
              <a:tr h="265581">
                <a:tc>
                  <a:txBody>
                    <a:bodyPr/>
                    <a:lstStyle/>
                    <a:p>
                      <a:pPr marL="0" algn="l" defTabSz="914400" rtl="0" eaLnBrk="1" latinLnBrk="0" hangingPunct="1"/>
                      <a:r>
                        <a:rPr lang="nb-NO" sz="1500" b="0" kern="1200">
                          <a:solidFill>
                            <a:schemeClr val="dk1"/>
                          </a:solidFill>
                          <a:effectLst/>
                        </a:rPr>
                        <a:t>3</a:t>
                      </a:r>
                      <a:endParaRPr lang="nb-NO" sz="1500" b="0" kern="1200">
                        <a:solidFill>
                          <a:schemeClr val="dk1"/>
                        </a:solidFill>
                        <a:effectLst/>
                        <a:latin typeface="+mn-lt"/>
                        <a:ea typeface="+mn-ea"/>
                        <a:cs typeface="+mn-cs"/>
                      </a:endParaRPr>
                    </a:p>
                  </a:txBody>
                  <a:tcPr marL="95609" marR="95609" marT="0" marB="0"/>
                </a:tc>
                <a:tc>
                  <a:txBody>
                    <a:bodyPr/>
                    <a:lstStyle/>
                    <a:p>
                      <a:r>
                        <a:rPr lang="nb-NO" sz="1500">
                          <a:effectLst/>
                        </a:rPr>
                        <a:t>11</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3</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14</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3</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a:effectLst/>
                        </a:rPr>
                        <a:t>10</a:t>
                      </a:r>
                      <a:endParaRPr lang="nb-NO" sz="1600">
                        <a:effectLst/>
                        <a:latin typeface="Times New Roman" panose="02020603050405020304" pitchFamily="18" charset="0"/>
                        <a:ea typeface="MS Mincho" panose="02020609040205080304" pitchFamily="49" charset="-128"/>
                      </a:endParaRPr>
                    </a:p>
                  </a:txBody>
                  <a:tcPr marL="95609" marR="95609" marT="0" marB="0"/>
                </a:tc>
                <a:extLst>
                  <a:ext uri="{0D108BD9-81ED-4DB2-BD59-A6C34878D82A}">
                    <a16:rowId xmlns:a16="http://schemas.microsoft.com/office/drawing/2014/main" val="2518536060"/>
                  </a:ext>
                </a:extLst>
              </a:tr>
              <a:tr h="265581">
                <a:tc>
                  <a:txBody>
                    <a:bodyPr/>
                    <a:lstStyle/>
                    <a:p>
                      <a:pPr marL="0" algn="l" defTabSz="914400" rtl="0" eaLnBrk="1" latinLnBrk="0" hangingPunct="1"/>
                      <a:r>
                        <a:rPr lang="nb-NO" sz="1500" b="0" kern="1200">
                          <a:solidFill>
                            <a:schemeClr val="dk1"/>
                          </a:solidFill>
                          <a:effectLst/>
                        </a:rPr>
                        <a:t>4</a:t>
                      </a:r>
                      <a:endParaRPr lang="nb-NO" sz="1500" b="0" kern="1200">
                        <a:solidFill>
                          <a:schemeClr val="dk1"/>
                        </a:solidFill>
                        <a:effectLst/>
                        <a:latin typeface="+mn-lt"/>
                        <a:ea typeface="+mn-ea"/>
                        <a:cs typeface="+mn-cs"/>
                      </a:endParaRPr>
                    </a:p>
                  </a:txBody>
                  <a:tcPr marL="95609" marR="95609" marT="0" marB="0"/>
                </a:tc>
                <a:tc>
                  <a:txBody>
                    <a:bodyPr/>
                    <a:lstStyle/>
                    <a:p>
                      <a:r>
                        <a:rPr lang="nb-NO" sz="1500" b="0">
                          <a:effectLst/>
                        </a:rPr>
                        <a:t>20</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4</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b="0">
                          <a:effectLst/>
                        </a:rPr>
                        <a:t>25</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4</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b="0">
                          <a:effectLst/>
                        </a:rPr>
                        <a:t>16</a:t>
                      </a:r>
                      <a:endParaRPr lang="nb-NO" sz="1600" b="0">
                        <a:effectLst/>
                        <a:latin typeface="Times New Roman" panose="02020603050405020304" pitchFamily="18" charset="0"/>
                        <a:ea typeface="MS Mincho" panose="02020609040205080304" pitchFamily="49" charset="-128"/>
                      </a:endParaRPr>
                    </a:p>
                  </a:txBody>
                  <a:tcPr marL="95609" marR="95609" marT="0" marB="0"/>
                </a:tc>
                <a:extLst>
                  <a:ext uri="{0D108BD9-81ED-4DB2-BD59-A6C34878D82A}">
                    <a16:rowId xmlns:a16="http://schemas.microsoft.com/office/drawing/2014/main" val="2498501172"/>
                  </a:ext>
                </a:extLst>
              </a:tr>
              <a:tr h="350393">
                <a:tc>
                  <a:txBody>
                    <a:bodyPr/>
                    <a:lstStyle/>
                    <a:p>
                      <a:pPr marL="0" algn="l" defTabSz="914400" rtl="0" eaLnBrk="1" latinLnBrk="0" hangingPunct="1"/>
                      <a:r>
                        <a:rPr lang="nb-NO" sz="1500" b="0" kern="1200">
                          <a:solidFill>
                            <a:schemeClr val="dk1"/>
                          </a:solidFill>
                          <a:effectLst/>
                        </a:rPr>
                        <a:t>5</a:t>
                      </a:r>
                      <a:endParaRPr lang="nb-NO" sz="1500" b="0" kern="1200">
                        <a:solidFill>
                          <a:schemeClr val="dk1"/>
                        </a:solidFill>
                        <a:effectLst/>
                        <a:latin typeface="+mn-lt"/>
                        <a:ea typeface="+mn-ea"/>
                        <a:cs typeface="+mn-cs"/>
                      </a:endParaRPr>
                    </a:p>
                  </a:txBody>
                  <a:tcPr marL="95609" marR="95609" marT="0" marB="0"/>
                </a:tc>
                <a:tc>
                  <a:txBody>
                    <a:bodyPr/>
                    <a:lstStyle/>
                    <a:p>
                      <a:r>
                        <a:rPr lang="nb-NO" sz="1500" b="0">
                          <a:effectLst/>
                        </a:rPr>
                        <a:t>26</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5</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b="0">
                          <a:effectLst/>
                        </a:rPr>
                        <a:t>27</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5</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b="0">
                          <a:effectLst/>
                        </a:rPr>
                        <a:t>27</a:t>
                      </a:r>
                      <a:endParaRPr lang="nb-NO" sz="1600" b="0">
                        <a:effectLst/>
                        <a:latin typeface="Times New Roman" panose="02020603050405020304" pitchFamily="18" charset="0"/>
                        <a:ea typeface="MS Mincho" panose="02020609040205080304" pitchFamily="49" charset="-128"/>
                      </a:endParaRPr>
                    </a:p>
                  </a:txBody>
                  <a:tcPr marL="95609" marR="95609" marT="0" marB="0"/>
                </a:tc>
                <a:extLst>
                  <a:ext uri="{0D108BD9-81ED-4DB2-BD59-A6C34878D82A}">
                    <a16:rowId xmlns:a16="http://schemas.microsoft.com/office/drawing/2014/main" val="1138990508"/>
                  </a:ext>
                </a:extLst>
              </a:tr>
              <a:tr h="265581">
                <a:tc>
                  <a:txBody>
                    <a:bodyPr/>
                    <a:lstStyle/>
                    <a:p>
                      <a:pPr marL="0" algn="l" defTabSz="914400" rtl="0" eaLnBrk="1" latinLnBrk="0" hangingPunct="1"/>
                      <a:r>
                        <a:rPr lang="nb-NO" sz="1500" b="0" kern="1200">
                          <a:solidFill>
                            <a:schemeClr val="dk1"/>
                          </a:solidFill>
                          <a:effectLst/>
                        </a:rPr>
                        <a:t>6 Svært fornøyd</a:t>
                      </a:r>
                      <a:endParaRPr lang="nb-NO" sz="1500" b="0" kern="1200">
                        <a:solidFill>
                          <a:schemeClr val="dk1"/>
                        </a:solidFill>
                        <a:effectLst/>
                        <a:latin typeface="+mn-lt"/>
                        <a:ea typeface="+mn-ea"/>
                        <a:cs typeface="+mn-cs"/>
                      </a:endParaRPr>
                    </a:p>
                  </a:txBody>
                  <a:tcPr marL="95609" marR="95609" marT="0" marB="0"/>
                </a:tc>
                <a:tc>
                  <a:txBody>
                    <a:bodyPr/>
                    <a:lstStyle/>
                    <a:p>
                      <a:r>
                        <a:rPr lang="nb-NO" sz="1500" b="0">
                          <a:effectLst/>
                        </a:rPr>
                        <a:t>30</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6 Svært stor tillit</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b="0">
                          <a:effectLst/>
                        </a:rPr>
                        <a:t>19</a:t>
                      </a:r>
                      <a:endParaRPr lang="nb-NO" sz="1600" b="0">
                        <a:effectLst/>
                        <a:latin typeface="Times New Roman" panose="02020603050405020304" pitchFamily="18" charset="0"/>
                        <a:ea typeface="MS Mincho" panose="02020609040205080304" pitchFamily="49" charset="-128"/>
                      </a:endParaRP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a:effectLst/>
                        </a:rPr>
                        <a:t>6 Helt enig</a:t>
                      </a:r>
                      <a:endParaRPr lang="nb-NO" sz="1600">
                        <a:effectLst/>
                        <a:latin typeface="Times New Roman" panose="02020603050405020304" pitchFamily="18" charset="0"/>
                        <a:ea typeface="MS Mincho" panose="02020609040205080304" pitchFamily="49" charset="-128"/>
                      </a:endParaRPr>
                    </a:p>
                  </a:txBody>
                  <a:tcPr marL="95609" marR="95609" marT="0" marB="0"/>
                </a:tc>
                <a:tc>
                  <a:txBody>
                    <a:bodyPr/>
                    <a:lstStyle/>
                    <a:p>
                      <a:r>
                        <a:rPr lang="nb-NO" sz="1500" b="0">
                          <a:effectLst/>
                        </a:rPr>
                        <a:t>38</a:t>
                      </a:r>
                      <a:endParaRPr lang="nb-NO" sz="1600" b="0">
                        <a:effectLst/>
                        <a:latin typeface="Times New Roman" panose="02020603050405020304" pitchFamily="18" charset="0"/>
                        <a:ea typeface="MS Mincho" panose="02020609040205080304" pitchFamily="49" charset="-128"/>
                      </a:endParaRPr>
                    </a:p>
                  </a:txBody>
                  <a:tcPr marL="95609" marR="95609" marT="0" marB="0"/>
                </a:tc>
                <a:extLst>
                  <a:ext uri="{0D108BD9-81ED-4DB2-BD59-A6C34878D82A}">
                    <a16:rowId xmlns:a16="http://schemas.microsoft.com/office/drawing/2014/main" val="1767573773"/>
                  </a:ext>
                </a:extLst>
              </a:tr>
              <a:tr h="370902">
                <a:tc>
                  <a:txBody>
                    <a:bodyPr/>
                    <a:lstStyle/>
                    <a:p>
                      <a:pPr marL="0" algn="l" defTabSz="914400" rtl="0" eaLnBrk="1" latinLnBrk="0" hangingPunct="1"/>
                      <a:r>
                        <a:rPr lang="nb-NO" sz="1500" b="0" kern="1200">
                          <a:solidFill>
                            <a:schemeClr val="dk1"/>
                          </a:solidFill>
                          <a:effectLst/>
                          <a:latin typeface="+mn-lt"/>
                          <a:ea typeface="+mn-ea"/>
                          <a:cs typeface="+mn-cs"/>
                        </a:rPr>
                        <a:t>Sum 4-6 (tilfreds)</a:t>
                      </a:r>
                    </a:p>
                  </a:txBody>
                  <a:tcPr marL="95609" marR="95609" marT="0" marB="0"/>
                </a:tc>
                <a:tc>
                  <a:txBody>
                    <a:bodyPr/>
                    <a:lstStyle/>
                    <a:p>
                      <a:pPr marL="0" algn="l" defTabSz="914400" rtl="0" eaLnBrk="1" latinLnBrk="0" hangingPunct="1"/>
                      <a:r>
                        <a:rPr lang="nb-NO" sz="1500" b="1" kern="1200">
                          <a:solidFill>
                            <a:schemeClr val="tx1"/>
                          </a:solidFill>
                          <a:effectLst/>
                          <a:latin typeface="+mn-lt"/>
                          <a:ea typeface="+mn-ea"/>
                          <a:cs typeface="+mn-cs"/>
                        </a:rPr>
                        <a:t>76</a:t>
                      </a: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kern="1200">
                          <a:solidFill>
                            <a:schemeClr val="tx1"/>
                          </a:solidFill>
                          <a:effectLst/>
                          <a:latin typeface="+mn-lt"/>
                          <a:ea typeface="+mn-ea"/>
                          <a:cs typeface="+mn-cs"/>
                        </a:rPr>
                        <a:t>Sum 4-6 (tillit)</a:t>
                      </a:r>
                    </a:p>
                  </a:txBody>
                  <a:tcPr marL="95609" marR="95609" marT="0" marB="0"/>
                </a:tc>
                <a:tc>
                  <a:txBody>
                    <a:bodyPr/>
                    <a:lstStyle/>
                    <a:p>
                      <a:pPr marL="0" algn="l" defTabSz="914400" rtl="0" eaLnBrk="1" latinLnBrk="0" hangingPunct="1"/>
                      <a:r>
                        <a:rPr lang="nb-NO" sz="1500" b="1" kern="1200">
                          <a:solidFill>
                            <a:schemeClr val="tx1"/>
                          </a:solidFill>
                          <a:effectLst/>
                          <a:latin typeface="+mn-lt"/>
                          <a:ea typeface="+mn-ea"/>
                          <a:cs typeface="+mn-cs"/>
                        </a:rPr>
                        <a:t>71</a:t>
                      </a:r>
                    </a:p>
                  </a:txBody>
                  <a:tcPr marL="95609" marR="95609" marT="0" marB="0"/>
                </a:tc>
                <a:tc>
                  <a:txBody>
                    <a:bodyPr/>
                    <a:lstStyle/>
                    <a:p>
                      <a:endParaRPr lang="nb-NO" sz="1600">
                        <a:effectLst/>
                        <a:latin typeface="Times New Roman" panose="02020603050405020304" pitchFamily="18" charset="0"/>
                      </a:endParaRPr>
                    </a:p>
                  </a:txBody>
                  <a:tcPr marL="95609" marR="95609" marT="0" marB="0">
                    <a:noFill/>
                  </a:tcPr>
                </a:tc>
                <a:tc>
                  <a:txBody>
                    <a:bodyPr/>
                    <a:lstStyle/>
                    <a:p>
                      <a:r>
                        <a:rPr lang="nb-NO" sz="1500" kern="1200">
                          <a:solidFill>
                            <a:schemeClr val="tx1"/>
                          </a:solidFill>
                          <a:effectLst/>
                          <a:latin typeface="+mn-lt"/>
                          <a:ea typeface="+mn-ea"/>
                          <a:cs typeface="+mn-cs"/>
                        </a:rPr>
                        <a:t>Sum 4-6 (respekt)</a:t>
                      </a:r>
                    </a:p>
                  </a:txBody>
                  <a:tcPr marL="95609" marR="95609" marT="0" marB="0"/>
                </a:tc>
                <a:tc>
                  <a:txBody>
                    <a:bodyPr/>
                    <a:lstStyle/>
                    <a:p>
                      <a:pPr marL="0" algn="l" defTabSz="914400" rtl="0" eaLnBrk="1" latinLnBrk="0" hangingPunct="1"/>
                      <a:r>
                        <a:rPr lang="nb-NO" sz="1500" b="1" kern="1200">
                          <a:solidFill>
                            <a:schemeClr val="tx1"/>
                          </a:solidFill>
                          <a:effectLst/>
                          <a:latin typeface="+mn-lt"/>
                          <a:ea typeface="+mn-ea"/>
                          <a:cs typeface="+mn-cs"/>
                        </a:rPr>
                        <a:t>81</a:t>
                      </a:r>
                    </a:p>
                  </a:txBody>
                  <a:tcPr marL="95609" marR="95609" marT="0" marB="0"/>
                </a:tc>
                <a:extLst>
                  <a:ext uri="{0D108BD9-81ED-4DB2-BD59-A6C34878D82A}">
                    <a16:rowId xmlns:a16="http://schemas.microsoft.com/office/drawing/2014/main" val="907959351"/>
                  </a:ext>
                </a:extLst>
              </a:tr>
              <a:tr h="254958">
                <a:tc>
                  <a:txBody>
                    <a:bodyPr/>
                    <a:lstStyle/>
                    <a:p>
                      <a:pPr marL="0" algn="l" defTabSz="914400" rtl="0" eaLnBrk="1" latinLnBrk="0" hangingPunct="1"/>
                      <a:r>
                        <a:rPr lang="nb-NO" sz="1500" b="0" i="1" kern="1200" err="1">
                          <a:solidFill>
                            <a:schemeClr val="dk1"/>
                          </a:solidFill>
                          <a:effectLst/>
                        </a:rPr>
                        <a:t>Gj.snitt</a:t>
                      </a:r>
                      <a:r>
                        <a:rPr lang="nb-NO" sz="1500" b="0" i="1" kern="1200">
                          <a:solidFill>
                            <a:schemeClr val="dk1"/>
                          </a:solidFill>
                          <a:effectLst/>
                        </a:rPr>
                        <a:t> (1-6)</a:t>
                      </a:r>
                      <a:endParaRPr lang="nb-NO" sz="1500" b="0" i="1" kern="1200">
                        <a:solidFill>
                          <a:schemeClr val="dk1"/>
                        </a:solidFill>
                        <a:effectLst/>
                        <a:latin typeface="+mn-lt"/>
                        <a:ea typeface="+mn-ea"/>
                        <a:cs typeface="+mn-cs"/>
                      </a:endParaRPr>
                    </a:p>
                  </a:txBody>
                  <a:tcPr marL="95609" marR="95609" marT="0" marB="0">
                    <a:solidFill>
                      <a:schemeClr val="bg1">
                        <a:lumMod val="95000"/>
                      </a:schemeClr>
                    </a:solidFill>
                  </a:tcPr>
                </a:tc>
                <a:tc>
                  <a:txBody>
                    <a:bodyPr/>
                    <a:lstStyle/>
                    <a:p>
                      <a:r>
                        <a:rPr lang="nb-NO" sz="1500" i="1">
                          <a:effectLst/>
                        </a:rPr>
                        <a:t>4,4</a:t>
                      </a:r>
                      <a:endParaRPr lang="nb-NO" sz="1600" i="1">
                        <a:effectLst/>
                        <a:latin typeface="Times New Roman" panose="02020603050405020304" pitchFamily="18" charset="0"/>
                        <a:ea typeface="MS Mincho" panose="02020609040205080304" pitchFamily="49" charset="-128"/>
                      </a:endParaRPr>
                    </a:p>
                  </a:txBody>
                  <a:tcPr marL="95609" marR="95609" marT="0" marB="0">
                    <a:solidFill>
                      <a:schemeClr val="bg1">
                        <a:lumMod val="95000"/>
                      </a:schemeClr>
                    </a:solidFill>
                  </a:tcPr>
                </a:tc>
                <a:tc>
                  <a:txBody>
                    <a:bodyPr/>
                    <a:lstStyle/>
                    <a:p>
                      <a:endParaRPr lang="nb-NO" sz="1600">
                        <a:effectLst/>
                        <a:latin typeface="Times New Roman" panose="02020603050405020304" pitchFamily="18" charset="0"/>
                        <a:ea typeface="MS Mincho" panose="02020609040205080304" pitchFamily="49" charset="-128"/>
                      </a:endParaRPr>
                    </a:p>
                  </a:txBody>
                  <a:tcPr marL="95609" marR="95609" marT="0" marB="0">
                    <a:noFill/>
                  </a:tcPr>
                </a:tc>
                <a:tc>
                  <a:txBody>
                    <a:bodyPr/>
                    <a:lstStyle/>
                    <a:p>
                      <a:r>
                        <a:rPr lang="nb-NO" sz="1500" i="1" err="1">
                          <a:effectLst/>
                        </a:rPr>
                        <a:t>Gj.snitt</a:t>
                      </a:r>
                      <a:r>
                        <a:rPr lang="nb-NO" sz="1500" i="1">
                          <a:effectLst/>
                        </a:rPr>
                        <a:t> (1-6)</a:t>
                      </a:r>
                      <a:endParaRPr lang="nb-NO" sz="1600" i="1">
                        <a:effectLst/>
                        <a:latin typeface="Times New Roman" panose="02020603050405020304" pitchFamily="18" charset="0"/>
                        <a:ea typeface="MS Mincho" panose="02020609040205080304" pitchFamily="49" charset="-128"/>
                      </a:endParaRPr>
                    </a:p>
                  </a:txBody>
                  <a:tcPr marL="95609" marR="95609" marT="0" marB="0">
                    <a:solidFill>
                      <a:schemeClr val="bg1">
                        <a:lumMod val="95000"/>
                      </a:schemeClr>
                    </a:solidFill>
                  </a:tcPr>
                </a:tc>
                <a:tc>
                  <a:txBody>
                    <a:bodyPr/>
                    <a:lstStyle/>
                    <a:p>
                      <a:r>
                        <a:rPr lang="nb-NO" sz="1500" i="1">
                          <a:effectLst/>
                        </a:rPr>
                        <a:t>4,2</a:t>
                      </a:r>
                      <a:endParaRPr lang="nb-NO" sz="1600" i="1">
                        <a:effectLst/>
                        <a:latin typeface="Times New Roman" panose="02020603050405020304" pitchFamily="18" charset="0"/>
                        <a:ea typeface="MS Mincho" panose="02020609040205080304" pitchFamily="49" charset="-128"/>
                      </a:endParaRPr>
                    </a:p>
                  </a:txBody>
                  <a:tcPr marL="95609" marR="95609" marT="0" marB="0">
                    <a:solidFill>
                      <a:schemeClr val="bg1">
                        <a:lumMod val="95000"/>
                      </a:schemeClr>
                    </a:solidFill>
                  </a:tcPr>
                </a:tc>
                <a:tc>
                  <a:txBody>
                    <a:bodyPr/>
                    <a:lstStyle/>
                    <a:p>
                      <a:r>
                        <a:rPr lang="nb-NO" sz="1600">
                          <a:effectLst/>
                        </a:rPr>
                        <a:t> </a:t>
                      </a:r>
                      <a:endParaRPr lang="nb-NO" sz="1600">
                        <a:effectLst/>
                        <a:latin typeface="Times New Roman" panose="02020603050405020304" pitchFamily="18" charset="0"/>
                        <a:ea typeface="MS Mincho" panose="02020609040205080304" pitchFamily="49" charset="-128"/>
                      </a:endParaRPr>
                    </a:p>
                  </a:txBody>
                  <a:tcPr marL="95609" marR="95609" marT="0" marB="0">
                    <a:noFill/>
                  </a:tcPr>
                </a:tc>
                <a:tc>
                  <a:txBody>
                    <a:bodyPr/>
                    <a:lstStyle/>
                    <a:p>
                      <a:r>
                        <a:rPr lang="nb-NO" sz="1500" i="1" err="1">
                          <a:effectLst/>
                        </a:rPr>
                        <a:t>Gj.snitt</a:t>
                      </a:r>
                      <a:r>
                        <a:rPr lang="nb-NO" sz="1500" i="1">
                          <a:effectLst/>
                        </a:rPr>
                        <a:t> (1-6)</a:t>
                      </a:r>
                      <a:endParaRPr lang="nb-NO" sz="1600" i="1">
                        <a:effectLst/>
                        <a:latin typeface="Times New Roman" panose="02020603050405020304" pitchFamily="18" charset="0"/>
                        <a:ea typeface="MS Mincho" panose="02020609040205080304" pitchFamily="49" charset="-128"/>
                      </a:endParaRPr>
                    </a:p>
                  </a:txBody>
                  <a:tcPr marL="95609" marR="95609" marT="0" marB="0">
                    <a:solidFill>
                      <a:schemeClr val="bg1">
                        <a:lumMod val="95000"/>
                      </a:schemeClr>
                    </a:solidFill>
                  </a:tcPr>
                </a:tc>
                <a:tc>
                  <a:txBody>
                    <a:bodyPr/>
                    <a:lstStyle/>
                    <a:p>
                      <a:r>
                        <a:rPr lang="nb-NO" sz="1500" i="1">
                          <a:effectLst/>
                        </a:rPr>
                        <a:t>4,7</a:t>
                      </a:r>
                      <a:endParaRPr lang="nb-NO" sz="1600" i="1">
                        <a:effectLst/>
                        <a:latin typeface="Times New Roman" panose="02020603050405020304" pitchFamily="18" charset="0"/>
                        <a:ea typeface="MS Mincho" panose="02020609040205080304" pitchFamily="49" charset="-128"/>
                      </a:endParaRPr>
                    </a:p>
                  </a:txBody>
                  <a:tcPr marL="95609" marR="95609" marT="0" marB="0">
                    <a:solidFill>
                      <a:schemeClr val="bg1">
                        <a:lumMod val="95000"/>
                      </a:schemeClr>
                    </a:solidFill>
                  </a:tcPr>
                </a:tc>
                <a:extLst>
                  <a:ext uri="{0D108BD9-81ED-4DB2-BD59-A6C34878D82A}">
                    <a16:rowId xmlns:a16="http://schemas.microsoft.com/office/drawing/2014/main" val="3486517361"/>
                  </a:ext>
                </a:extLst>
              </a:tr>
            </a:tbl>
          </a:graphicData>
        </a:graphic>
      </p:graphicFrame>
      <p:sp>
        <p:nvSpPr>
          <p:cNvPr id="5" name="Content Placeholder 2">
            <a:extLst>
              <a:ext uri="{FF2B5EF4-FFF2-40B4-BE49-F238E27FC236}">
                <a16:creationId xmlns:a16="http://schemas.microsoft.com/office/drawing/2014/main" id="{8F391E21-5EC1-3CC4-D79F-54388C341238}"/>
              </a:ext>
            </a:extLst>
          </p:cNvPr>
          <p:cNvSpPr>
            <a:spLocks noGrp="1"/>
          </p:cNvSpPr>
          <p:nvPr>
            <p:ph idx="1"/>
          </p:nvPr>
        </p:nvSpPr>
        <p:spPr>
          <a:xfrm>
            <a:off x="1134035" y="4213411"/>
            <a:ext cx="8650941" cy="2380130"/>
          </a:xfrm>
        </p:spPr>
        <p:txBody>
          <a:bodyPr>
            <a:normAutofit/>
          </a:bodyPr>
          <a:lstStyle/>
          <a:p>
            <a:pPr>
              <a:spcAft>
                <a:spcPts val="600"/>
              </a:spcAft>
            </a:pPr>
            <a:r>
              <a:rPr lang="nb-NO" sz="2000"/>
              <a:t>Alternativ fortolkning (tilfredshet): </a:t>
            </a:r>
          </a:p>
          <a:p>
            <a:pPr lvl="1">
              <a:spcAft>
                <a:spcPts val="600"/>
              </a:spcAft>
            </a:pPr>
            <a:r>
              <a:rPr lang="nb-NO" sz="1600"/>
              <a:t>1 el 2 = ikke fornøyd (12 %)</a:t>
            </a:r>
          </a:p>
          <a:p>
            <a:pPr lvl="1">
              <a:spcAft>
                <a:spcPts val="600"/>
              </a:spcAft>
            </a:pPr>
            <a:r>
              <a:rPr lang="nb-NO" sz="1600"/>
              <a:t>3 el  4 = «nøytrale/likegyldige» (31 %)</a:t>
            </a:r>
          </a:p>
          <a:p>
            <a:pPr lvl="1">
              <a:spcAft>
                <a:spcPts val="600"/>
              </a:spcAft>
            </a:pPr>
            <a:r>
              <a:rPr lang="nb-NO" sz="1600"/>
              <a:t>5 el 6 = fornøyd (57 %)</a:t>
            </a:r>
          </a:p>
          <a:p>
            <a:pPr>
              <a:spcAft>
                <a:spcPts val="600"/>
              </a:spcAft>
            </a:pPr>
            <a:r>
              <a:rPr lang="nb-NO" sz="2000"/>
              <a:t>Fordelingen på spørsmålene har vært nokså lik fra 2016 til 2023 (unntak av 2020). </a:t>
            </a:r>
          </a:p>
        </p:txBody>
      </p:sp>
    </p:spTree>
    <p:extLst>
      <p:ext uri="{BB962C8B-B14F-4D97-AF65-F5344CB8AC3E}">
        <p14:creationId xmlns:p14="http://schemas.microsoft.com/office/powerpoint/2010/main" val="2868805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lstStyle/>
          <a:p>
            <a:r>
              <a:rPr lang="nb-NO" err="1"/>
              <a:t>Hovedindikatorer</a:t>
            </a:r>
            <a:r>
              <a:rPr lang="nb-NO"/>
              <a:t> uendret fra i fjor</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6798734" y="1510748"/>
            <a:ext cx="4555066" cy="4666215"/>
          </a:xfrm>
        </p:spPr>
        <p:txBody>
          <a:bodyPr>
            <a:normAutofit/>
          </a:bodyPr>
          <a:lstStyle/>
          <a:p>
            <a:pPr>
              <a:spcAft>
                <a:spcPts val="600"/>
              </a:spcAft>
            </a:pPr>
            <a:r>
              <a:rPr lang="nb-NO" sz="2200"/>
              <a:t>Klar nedgang i alle tre indikatorer under pandemien (2020)</a:t>
            </a:r>
          </a:p>
          <a:p>
            <a:pPr lvl="1">
              <a:spcAft>
                <a:spcPts val="600"/>
              </a:spcAft>
            </a:pPr>
            <a:r>
              <a:rPr lang="nb-NO" sz="2000"/>
              <a:t>Tilfredsheten sank mest</a:t>
            </a:r>
          </a:p>
          <a:p>
            <a:pPr>
              <a:spcAft>
                <a:spcPts val="600"/>
              </a:spcAft>
            </a:pPr>
            <a:r>
              <a:rPr lang="nb-NO" sz="2200"/>
              <a:t>«Tillit til NAV» og «møtt med respekt» er tilbake på nivået før pandemien</a:t>
            </a:r>
          </a:p>
        </p:txBody>
      </p:sp>
      <p:pic>
        <p:nvPicPr>
          <p:cNvPr id="5" name="Bilde 4" descr="Et bilde som inneholder tekst, diagram, line, Plottdiagram&#10;&#10;Automatisk generert beskrivelse">
            <a:extLst>
              <a:ext uri="{FF2B5EF4-FFF2-40B4-BE49-F238E27FC236}">
                <a16:creationId xmlns:a16="http://schemas.microsoft.com/office/drawing/2014/main" id="{F16E2877-EC62-8FA8-87F2-5FDC476D9913}"/>
              </a:ext>
            </a:extLst>
          </p:cNvPr>
          <p:cNvPicPr>
            <a:picLocks noChangeAspect="1"/>
          </p:cNvPicPr>
          <p:nvPr/>
        </p:nvPicPr>
        <p:blipFill>
          <a:blip r:embed="rId3"/>
          <a:stretch>
            <a:fillRect/>
          </a:stretch>
        </p:blipFill>
        <p:spPr>
          <a:xfrm>
            <a:off x="838200" y="1293719"/>
            <a:ext cx="4979975" cy="4883244"/>
          </a:xfrm>
          <a:prstGeom prst="rect">
            <a:avLst/>
          </a:prstGeom>
        </p:spPr>
      </p:pic>
    </p:spTree>
    <p:extLst>
      <p:ext uri="{BB962C8B-B14F-4D97-AF65-F5344CB8AC3E}">
        <p14:creationId xmlns:p14="http://schemas.microsoft.com/office/powerpoint/2010/main" val="3796096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normAutofit/>
          </a:bodyPr>
          <a:lstStyle/>
          <a:p>
            <a:r>
              <a:rPr lang="nb-NO"/>
              <a:t>Alderspensjonister og sykmeldte mest fornøyde med NAV</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5635537" y="1383271"/>
            <a:ext cx="6058231" cy="4236845"/>
          </a:xfrm>
        </p:spPr>
        <p:txBody>
          <a:bodyPr>
            <a:normAutofit/>
          </a:bodyPr>
          <a:lstStyle/>
          <a:p>
            <a:pPr>
              <a:spcAft>
                <a:spcPts val="600"/>
              </a:spcAft>
            </a:pPr>
            <a:r>
              <a:rPr lang="nb-NO" sz="2000"/>
              <a:t>Ingen endringer siste år (2022-2023)</a:t>
            </a:r>
          </a:p>
          <a:p>
            <a:pPr>
              <a:spcAft>
                <a:spcPts val="600"/>
              </a:spcAft>
            </a:pPr>
            <a:r>
              <a:rPr lang="nb-NO" sz="2000"/>
              <a:t>Blant de som får oppfølging er AAP-mottakere mest fornøyd</a:t>
            </a:r>
          </a:p>
          <a:p>
            <a:pPr lvl="1">
              <a:spcAft>
                <a:spcPts val="600"/>
              </a:spcAft>
            </a:pPr>
            <a:r>
              <a:rPr lang="nb-NO" sz="1600"/>
              <a:t>arbeidssøkere og de med nedsatt arbeidsevne (uten AAP) noe mindre</a:t>
            </a:r>
          </a:p>
          <a:p>
            <a:pPr>
              <a:spcAft>
                <a:spcPts val="600"/>
              </a:spcAft>
            </a:pPr>
            <a:r>
              <a:rPr lang="nb-NO" sz="2000"/>
              <a:t>Rangeringen er lik for «tillit til NAV» og å bli «møtt med respekt»</a:t>
            </a:r>
          </a:p>
          <a:p>
            <a:pPr marL="0" indent="0">
              <a:spcAft>
                <a:spcPts val="600"/>
              </a:spcAft>
              <a:buNone/>
            </a:pPr>
            <a:endParaRPr lang="nb-NO" sz="2000"/>
          </a:p>
          <a:p>
            <a:pPr>
              <a:spcAft>
                <a:spcPts val="600"/>
              </a:spcAft>
            </a:pPr>
            <a:endParaRPr lang="nb-NO" sz="2000"/>
          </a:p>
        </p:txBody>
      </p:sp>
      <p:sp>
        <p:nvSpPr>
          <p:cNvPr id="6" name="TextBox 5">
            <a:extLst>
              <a:ext uri="{FF2B5EF4-FFF2-40B4-BE49-F238E27FC236}">
                <a16:creationId xmlns:a16="http://schemas.microsoft.com/office/drawing/2014/main" id="{54139753-8791-4CF7-4B38-45006C578700}"/>
              </a:ext>
            </a:extLst>
          </p:cNvPr>
          <p:cNvSpPr txBox="1"/>
          <p:nvPr/>
        </p:nvSpPr>
        <p:spPr>
          <a:xfrm>
            <a:off x="1191112" y="5542437"/>
            <a:ext cx="3579672" cy="600164"/>
          </a:xfrm>
          <a:prstGeom prst="rect">
            <a:avLst/>
          </a:prstGeom>
          <a:noFill/>
        </p:spPr>
        <p:txBody>
          <a:bodyPr wrap="square">
            <a:spAutoFit/>
          </a:bodyPr>
          <a:lstStyle/>
          <a:p>
            <a:r>
              <a:rPr lang="nb-NO" sz="1100">
                <a:effectLst/>
                <a:latin typeface="Times New Roman" panose="02020603050405020304" pitchFamily="18" charset="0"/>
                <a:ea typeface="MS Mincho" panose="02020609040205080304" pitchFamily="49" charset="-128"/>
              </a:rPr>
              <a:t>Brukertilfredshet 2023, fordelt på ytelser og tjenester.</a:t>
            </a:r>
          </a:p>
          <a:p>
            <a:r>
              <a:rPr lang="nb-NO" sz="1100" i="1">
                <a:effectLst/>
                <a:latin typeface="Times New Roman" panose="02020603050405020304" pitchFamily="18" charset="0"/>
                <a:ea typeface="MS Mincho" panose="02020609040205080304" pitchFamily="49" charset="-128"/>
              </a:rPr>
              <a:t>Andel som svarer positivt (4-6), med 95 prosent konfidensintervall </a:t>
            </a:r>
            <a:endParaRPr lang="nb-NO" sz="1100" i="1"/>
          </a:p>
        </p:txBody>
      </p:sp>
      <p:pic>
        <p:nvPicPr>
          <p:cNvPr id="4" name="Bilde 3" descr="Et bilde som inneholder tekst, skjermbilde, Font, nummer&#10;&#10;Automatisk generert beskrivelse">
            <a:extLst>
              <a:ext uri="{FF2B5EF4-FFF2-40B4-BE49-F238E27FC236}">
                <a16:creationId xmlns:a16="http://schemas.microsoft.com/office/drawing/2014/main" id="{739211C2-EC91-6BEE-F5F1-59ABB23726BF}"/>
              </a:ext>
            </a:extLst>
          </p:cNvPr>
          <p:cNvPicPr>
            <a:picLocks noChangeAspect="1"/>
          </p:cNvPicPr>
          <p:nvPr/>
        </p:nvPicPr>
        <p:blipFill>
          <a:blip r:embed="rId3"/>
          <a:stretch>
            <a:fillRect/>
          </a:stretch>
        </p:blipFill>
        <p:spPr>
          <a:xfrm>
            <a:off x="949265" y="1259561"/>
            <a:ext cx="4063365" cy="4286250"/>
          </a:xfrm>
          <a:prstGeom prst="rect">
            <a:avLst/>
          </a:prstGeom>
        </p:spPr>
      </p:pic>
    </p:spTree>
    <p:extLst>
      <p:ext uri="{BB962C8B-B14F-4D97-AF65-F5344CB8AC3E}">
        <p14:creationId xmlns:p14="http://schemas.microsoft.com/office/powerpoint/2010/main" val="3081543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normAutofit/>
          </a:bodyPr>
          <a:lstStyle/>
          <a:p>
            <a:r>
              <a:rPr lang="nb-NO"/>
              <a:t>Noen endringer i tilfredshet over tid:</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7653976" y="1333414"/>
            <a:ext cx="3985574" cy="3865389"/>
          </a:xfrm>
        </p:spPr>
        <p:txBody>
          <a:bodyPr>
            <a:normAutofit lnSpcReduction="10000"/>
          </a:bodyPr>
          <a:lstStyle/>
          <a:p>
            <a:pPr>
              <a:spcAft>
                <a:spcPts val="600"/>
              </a:spcAft>
            </a:pPr>
            <a:r>
              <a:rPr lang="nb-NO" sz="1700"/>
              <a:t>Ingen endringer siste år (2022-2023)</a:t>
            </a:r>
          </a:p>
          <a:p>
            <a:pPr>
              <a:spcAft>
                <a:spcPts val="600"/>
              </a:spcAft>
            </a:pPr>
            <a:r>
              <a:rPr lang="nb-NO" sz="1700"/>
              <a:t>Største endringer siste 6 år:</a:t>
            </a:r>
          </a:p>
          <a:p>
            <a:pPr lvl="1">
              <a:spcAft>
                <a:spcPts val="600"/>
              </a:spcAft>
            </a:pPr>
            <a:r>
              <a:rPr lang="nb-NO" sz="1500"/>
              <a:t>Arbeidssøkerne mye mindre fornøyde i 2020 (økt saksbehandlingstid)</a:t>
            </a:r>
          </a:p>
          <a:p>
            <a:pPr lvl="1">
              <a:spcAft>
                <a:spcPts val="600"/>
              </a:spcAft>
            </a:pPr>
            <a:r>
              <a:rPr lang="nb-NO" sz="1500"/>
              <a:t>Familier med syke barn ble mindre fornøyde fra 2022 (etter en topp i 2021)</a:t>
            </a:r>
          </a:p>
          <a:p>
            <a:pPr lvl="1">
              <a:spcAft>
                <a:spcPts val="600"/>
              </a:spcAft>
            </a:pPr>
            <a:r>
              <a:rPr lang="nb-NO" sz="1500"/>
              <a:t>De med foreldrepenger ble mer fornøyde fra 2020</a:t>
            </a:r>
          </a:p>
          <a:p>
            <a:pPr lvl="1">
              <a:spcAft>
                <a:spcPts val="600"/>
              </a:spcAft>
            </a:pPr>
            <a:r>
              <a:rPr lang="nb-NO" sz="1500"/>
              <a:t>De med nedsatt arbeidsevne uten AAP har økt tilfredshet fra 2020</a:t>
            </a:r>
          </a:p>
          <a:p>
            <a:pPr lvl="1">
              <a:spcAft>
                <a:spcPts val="600"/>
              </a:spcAft>
            </a:pPr>
            <a:r>
              <a:rPr lang="nb-NO" sz="1500"/>
              <a:t>Også de med kontantstøtte er blitt mer fornøyde fra og med 2019</a:t>
            </a:r>
          </a:p>
        </p:txBody>
      </p:sp>
      <p:pic>
        <p:nvPicPr>
          <p:cNvPr id="8" name="Bilde 7">
            <a:extLst>
              <a:ext uri="{FF2B5EF4-FFF2-40B4-BE49-F238E27FC236}">
                <a16:creationId xmlns:a16="http://schemas.microsoft.com/office/drawing/2014/main" id="{F17C6093-C14E-D1B9-CEDA-5FD2D1C6B37A}"/>
              </a:ext>
            </a:extLst>
          </p:cNvPr>
          <p:cNvPicPr>
            <a:picLocks noChangeAspect="1"/>
          </p:cNvPicPr>
          <p:nvPr/>
        </p:nvPicPr>
        <p:blipFill>
          <a:blip r:embed="rId3"/>
          <a:stretch>
            <a:fillRect/>
          </a:stretch>
        </p:blipFill>
        <p:spPr>
          <a:xfrm>
            <a:off x="933615" y="1328444"/>
            <a:ext cx="6317131" cy="4061703"/>
          </a:xfrm>
          <a:prstGeom prst="rect">
            <a:avLst/>
          </a:prstGeom>
        </p:spPr>
      </p:pic>
    </p:spTree>
    <p:extLst>
      <p:ext uri="{BB962C8B-B14F-4D97-AF65-F5344CB8AC3E}">
        <p14:creationId xmlns:p14="http://schemas.microsoft.com/office/powerpoint/2010/main" val="1592192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86E1-409E-D19A-349C-466943A6FB25}"/>
              </a:ext>
            </a:extLst>
          </p:cNvPr>
          <p:cNvSpPr>
            <a:spLocks noGrp="1"/>
          </p:cNvSpPr>
          <p:nvPr>
            <p:ph type="title"/>
          </p:nvPr>
        </p:nvSpPr>
        <p:spPr/>
        <p:txBody>
          <a:bodyPr/>
          <a:lstStyle/>
          <a:p>
            <a:r>
              <a:rPr lang="nb-NO"/>
              <a:t>Kjennetegn ved bruker har sammenheng med tilfredshet</a:t>
            </a:r>
          </a:p>
        </p:txBody>
      </p:sp>
      <p:sp>
        <p:nvSpPr>
          <p:cNvPr id="3" name="Content Placeholder 2">
            <a:extLst>
              <a:ext uri="{FF2B5EF4-FFF2-40B4-BE49-F238E27FC236}">
                <a16:creationId xmlns:a16="http://schemas.microsoft.com/office/drawing/2014/main" id="{739060E8-913D-C3E5-8AC8-EA498756E249}"/>
              </a:ext>
            </a:extLst>
          </p:cNvPr>
          <p:cNvSpPr>
            <a:spLocks noGrp="1"/>
          </p:cNvSpPr>
          <p:nvPr>
            <p:ph idx="1"/>
          </p:nvPr>
        </p:nvSpPr>
        <p:spPr>
          <a:xfrm>
            <a:off x="6823364" y="1825625"/>
            <a:ext cx="4530436" cy="4351338"/>
          </a:xfrm>
        </p:spPr>
        <p:txBody>
          <a:bodyPr>
            <a:normAutofit/>
          </a:bodyPr>
          <a:lstStyle/>
          <a:p>
            <a:r>
              <a:rPr lang="nb-NO" sz="2400"/>
              <a:t>Byråkratisk kompetanse (forkunnskaper) og økonomisk situasjon har mye å si </a:t>
            </a:r>
          </a:p>
          <a:p>
            <a:r>
              <a:rPr lang="nb-NO" sz="2400"/>
              <a:t>Ungdom er mindre fornøyde med NAV, de over 60 år er mest fornøyd</a:t>
            </a:r>
          </a:p>
          <a:p>
            <a:pPr marL="0" indent="0">
              <a:buNone/>
            </a:pPr>
            <a:endParaRPr lang="nb-NO"/>
          </a:p>
          <a:p>
            <a:pPr marL="0" indent="0" algn="r">
              <a:buNone/>
            </a:pPr>
            <a:endParaRPr lang="nb-NO" sz="1600"/>
          </a:p>
          <a:p>
            <a:pPr marL="0" indent="0" algn="r">
              <a:buNone/>
            </a:pPr>
            <a:endParaRPr lang="nb-NO" sz="1600"/>
          </a:p>
        </p:txBody>
      </p:sp>
      <p:sp>
        <p:nvSpPr>
          <p:cNvPr id="6" name="TextBox 5">
            <a:extLst>
              <a:ext uri="{FF2B5EF4-FFF2-40B4-BE49-F238E27FC236}">
                <a16:creationId xmlns:a16="http://schemas.microsoft.com/office/drawing/2014/main" id="{279EC63A-EA76-5CBC-6077-7CA5C33A76AE}"/>
              </a:ext>
            </a:extLst>
          </p:cNvPr>
          <p:cNvSpPr txBox="1"/>
          <p:nvPr/>
        </p:nvSpPr>
        <p:spPr>
          <a:xfrm>
            <a:off x="634331" y="1456504"/>
            <a:ext cx="4734306" cy="461665"/>
          </a:xfrm>
          <a:prstGeom prst="rect">
            <a:avLst/>
          </a:prstGeom>
          <a:noFill/>
        </p:spPr>
        <p:txBody>
          <a:bodyPr wrap="square">
            <a:spAutoFit/>
          </a:bodyPr>
          <a:lstStyle/>
          <a:p>
            <a:r>
              <a:rPr lang="nb-NO" sz="1200">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Brukertilfredshet etter kjennetegn. Regresjonskoeffisienter med 95% konfidensintervall</a:t>
            </a:r>
            <a:r>
              <a:rPr lang="nb-NO" sz="1200">
                <a:solidFill>
                  <a:srgbClr val="808000"/>
                </a:solidFill>
                <a:latin typeface="Arial" panose="020B0604020202020204" pitchFamily="34" charset="0"/>
                <a:ea typeface="MS Mincho" panose="02020609040205080304" pitchFamily="49" charset="-128"/>
                <a:cs typeface="Times New Roman" panose="02020603050405020304" pitchFamily="18" charset="0"/>
              </a:rPr>
              <a:t> (kontrollert for mottatt ytelse/tjeneste)</a:t>
            </a:r>
            <a:endParaRPr lang="nb-NO" sz="1200">
              <a:solidFill>
                <a:srgbClr val="808000"/>
              </a:solidFill>
              <a:effectLst/>
              <a:latin typeface="Arial" panose="020B0604020202020204" pitchFamily="34" charset="0"/>
              <a:ea typeface="MS Mincho" panose="02020609040205080304" pitchFamily="49" charset="-128"/>
              <a:cs typeface="Times New Roman" panose="02020603050405020304" pitchFamily="18" charset="0"/>
            </a:endParaRPr>
          </a:p>
        </p:txBody>
      </p:sp>
      <p:pic>
        <p:nvPicPr>
          <p:cNvPr id="7" name="Bilde 6">
            <a:extLst>
              <a:ext uri="{FF2B5EF4-FFF2-40B4-BE49-F238E27FC236}">
                <a16:creationId xmlns:a16="http://schemas.microsoft.com/office/drawing/2014/main" id="{3E183CF4-EC8D-E6C9-F0F9-6B08A35EE4B8}"/>
              </a:ext>
            </a:extLst>
          </p:cNvPr>
          <p:cNvPicPr>
            <a:picLocks noChangeAspect="1"/>
          </p:cNvPicPr>
          <p:nvPr/>
        </p:nvPicPr>
        <p:blipFill>
          <a:blip r:embed="rId3"/>
          <a:stretch>
            <a:fillRect/>
          </a:stretch>
        </p:blipFill>
        <p:spPr>
          <a:xfrm>
            <a:off x="560588" y="1851801"/>
            <a:ext cx="4530436" cy="4545339"/>
          </a:xfrm>
          <a:prstGeom prst="rect">
            <a:avLst/>
          </a:prstGeom>
        </p:spPr>
      </p:pic>
      <p:sp>
        <p:nvSpPr>
          <p:cNvPr id="4" name="TekstSylinder 3">
            <a:extLst>
              <a:ext uri="{FF2B5EF4-FFF2-40B4-BE49-F238E27FC236}">
                <a16:creationId xmlns:a16="http://schemas.microsoft.com/office/drawing/2014/main" id="{46D452A4-0CFA-B13C-EAFA-AE763EC7A79F}"/>
              </a:ext>
            </a:extLst>
          </p:cNvPr>
          <p:cNvSpPr txBox="1"/>
          <p:nvPr/>
        </p:nvSpPr>
        <p:spPr>
          <a:xfrm>
            <a:off x="5091024" y="5314182"/>
            <a:ext cx="2581832" cy="461665"/>
          </a:xfrm>
          <a:prstGeom prst="rect">
            <a:avLst/>
          </a:prstGeom>
          <a:noFill/>
          <a:ln w="22225">
            <a:solidFill>
              <a:schemeClr val="accent1"/>
            </a:solidFill>
          </a:ln>
        </p:spPr>
        <p:txBody>
          <a:bodyPr wrap="square">
            <a:spAutoFit/>
          </a:bodyPr>
          <a:lstStyle/>
          <a:p>
            <a:r>
              <a:rPr lang="nb-NO" sz="1200"/>
              <a:t>De som ligger til høyre for stiplet linje er mer fornøyde (enn </a:t>
            </a:r>
            <a:r>
              <a:rPr lang="nb-NO" sz="1200" err="1"/>
              <a:t>ref.gruppe</a:t>
            </a:r>
            <a:r>
              <a:rPr lang="nb-NO" sz="1200"/>
              <a:t>)</a:t>
            </a:r>
          </a:p>
        </p:txBody>
      </p:sp>
    </p:spTree>
    <p:extLst>
      <p:ext uri="{BB962C8B-B14F-4D97-AF65-F5344CB8AC3E}">
        <p14:creationId xmlns:p14="http://schemas.microsoft.com/office/powerpoint/2010/main" val="2012337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86E1-409E-D19A-349C-466943A6FB25}"/>
              </a:ext>
            </a:extLst>
          </p:cNvPr>
          <p:cNvSpPr>
            <a:spLocks noGrp="1"/>
          </p:cNvSpPr>
          <p:nvPr>
            <p:ph type="title"/>
          </p:nvPr>
        </p:nvSpPr>
        <p:spPr/>
        <p:txBody>
          <a:bodyPr>
            <a:noAutofit/>
          </a:bodyPr>
          <a:lstStyle/>
          <a:p>
            <a:r>
              <a:rPr lang="nb-NO" sz="2400"/>
              <a:t>Individuelle kjennetegn har mye å si for tilfredshet – ytelser* med høy grad av oppfølging bidrar positivt (kontrollert for kjennetegn)</a:t>
            </a:r>
            <a:br>
              <a:rPr lang="nb-NO" sz="2400"/>
            </a:br>
            <a:endParaRPr lang="nb-NO" sz="2400"/>
          </a:p>
        </p:txBody>
      </p:sp>
      <p:sp>
        <p:nvSpPr>
          <p:cNvPr id="6" name="TextBox 5">
            <a:extLst>
              <a:ext uri="{FF2B5EF4-FFF2-40B4-BE49-F238E27FC236}">
                <a16:creationId xmlns:a16="http://schemas.microsoft.com/office/drawing/2014/main" id="{279EC63A-EA76-5CBC-6077-7CA5C33A76AE}"/>
              </a:ext>
            </a:extLst>
          </p:cNvPr>
          <p:cNvSpPr txBox="1"/>
          <p:nvPr/>
        </p:nvSpPr>
        <p:spPr>
          <a:xfrm>
            <a:off x="1271016" y="1534988"/>
            <a:ext cx="4734306" cy="276999"/>
          </a:xfrm>
          <a:prstGeom prst="rect">
            <a:avLst/>
          </a:prstGeom>
          <a:noFill/>
        </p:spPr>
        <p:txBody>
          <a:bodyPr wrap="square">
            <a:spAutoFit/>
          </a:bodyPr>
          <a:lstStyle/>
          <a:p>
            <a:r>
              <a:rPr lang="nb-NO" sz="1200">
                <a:solidFill>
                  <a:srgbClr val="808000"/>
                </a:solidFill>
                <a:latin typeface="Arial" panose="020B0604020202020204" pitchFamily="34" charset="0"/>
                <a:ea typeface="MS Mincho" panose="02020609040205080304" pitchFamily="49" charset="-128"/>
                <a:cs typeface="Times New Roman" panose="02020603050405020304" pitchFamily="18" charset="0"/>
              </a:rPr>
              <a:t>Ikke </a:t>
            </a:r>
            <a:r>
              <a:rPr lang="nb-NO" sz="1200">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kontrollert for </a:t>
            </a:r>
            <a:r>
              <a:rPr lang="nb-NO" sz="1200" err="1">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bakgrunnskjennetegn</a:t>
            </a:r>
            <a:r>
              <a:rPr lang="nb-NO" sz="1200">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a:t>
            </a:r>
          </a:p>
        </p:txBody>
      </p:sp>
      <p:pic>
        <p:nvPicPr>
          <p:cNvPr id="8" name="Bilde 7">
            <a:extLst>
              <a:ext uri="{FF2B5EF4-FFF2-40B4-BE49-F238E27FC236}">
                <a16:creationId xmlns:a16="http://schemas.microsoft.com/office/drawing/2014/main" id="{2023D3BB-36CF-9C2D-091A-AABBECEBDD04}"/>
              </a:ext>
            </a:extLst>
          </p:cNvPr>
          <p:cNvPicPr>
            <a:picLocks noChangeAspect="1"/>
          </p:cNvPicPr>
          <p:nvPr/>
        </p:nvPicPr>
        <p:blipFill>
          <a:blip r:embed="rId3"/>
          <a:stretch>
            <a:fillRect/>
          </a:stretch>
        </p:blipFill>
        <p:spPr>
          <a:xfrm>
            <a:off x="6567488" y="1893876"/>
            <a:ext cx="4591050" cy="4702187"/>
          </a:xfrm>
          <a:prstGeom prst="rect">
            <a:avLst/>
          </a:prstGeom>
        </p:spPr>
      </p:pic>
      <p:pic>
        <p:nvPicPr>
          <p:cNvPr id="10" name="Bilde 9">
            <a:extLst>
              <a:ext uri="{FF2B5EF4-FFF2-40B4-BE49-F238E27FC236}">
                <a16:creationId xmlns:a16="http://schemas.microsoft.com/office/drawing/2014/main" id="{031CBD88-EF6C-C4BD-5481-393E9701CCFD}"/>
              </a:ext>
            </a:extLst>
          </p:cNvPr>
          <p:cNvPicPr>
            <a:picLocks noChangeAspect="1"/>
          </p:cNvPicPr>
          <p:nvPr/>
        </p:nvPicPr>
        <p:blipFill>
          <a:blip r:embed="rId4"/>
          <a:stretch>
            <a:fillRect/>
          </a:stretch>
        </p:blipFill>
        <p:spPr>
          <a:xfrm>
            <a:off x="597208" y="1792495"/>
            <a:ext cx="4808551" cy="4886325"/>
          </a:xfrm>
          <a:prstGeom prst="rect">
            <a:avLst/>
          </a:prstGeom>
        </p:spPr>
      </p:pic>
      <p:sp>
        <p:nvSpPr>
          <p:cNvPr id="11" name="TextBox 5">
            <a:extLst>
              <a:ext uri="{FF2B5EF4-FFF2-40B4-BE49-F238E27FC236}">
                <a16:creationId xmlns:a16="http://schemas.microsoft.com/office/drawing/2014/main" id="{BDFE0734-EE0B-F229-CB46-53C097D0D2A6}"/>
              </a:ext>
            </a:extLst>
          </p:cNvPr>
          <p:cNvSpPr txBox="1"/>
          <p:nvPr/>
        </p:nvSpPr>
        <p:spPr>
          <a:xfrm>
            <a:off x="6567488" y="1440130"/>
            <a:ext cx="5348478" cy="461665"/>
          </a:xfrm>
          <a:prstGeom prst="rect">
            <a:avLst/>
          </a:prstGeom>
          <a:noFill/>
        </p:spPr>
        <p:txBody>
          <a:bodyPr wrap="square">
            <a:spAutoFit/>
          </a:bodyPr>
          <a:lstStyle/>
          <a:p>
            <a:r>
              <a:rPr lang="nb-NO" sz="1200">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Kontrollert for </a:t>
            </a:r>
            <a:r>
              <a:rPr lang="nb-NO" sz="1200" err="1">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bakgrunnskjennetegn</a:t>
            </a:r>
            <a:r>
              <a:rPr lang="nb-NO" sz="1200">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 Alder, utdanning, brukers byråkratisk /digitale komp, økonomi, egenvurdert helse og </a:t>
            </a:r>
            <a:r>
              <a:rPr lang="nb-NO" sz="1200" err="1">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arb.marked</a:t>
            </a:r>
            <a:r>
              <a:rPr lang="nb-NO" sz="1200">
                <a:solidFill>
                  <a:srgbClr val="808000"/>
                </a:solidFill>
                <a:effectLst/>
                <a:latin typeface="Arial" panose="020B0604020202020204" pitchFamily="34" charset="0"/>
                <a:ea typeface="MS Mincho" panose="02020609040205080304" pitchFamily="49" charset="-128"/>
                <a:cs typeface="Times New Roman" panose="02020603050405020304" pitchFamily="18" charset="0"/>
              </a:rPr>
              <a:t> kompetanse</a:t>
            </a:r>
          </a:p>
        </p:txBody>
      </p:sp>
      <mc:AlternateContent xmlns:mc="http://schemas.openxmlformats.org/markup-compatibility/2006">
        <mc:Choice xmlns:p14="http://schemas.microsoft.com/office/powerpoint/2010/main" Requires="p14">
          <p:contentPart p14:bwMode="auto" r:id="rId5">
            <p14:nvContentPartPr>
              <p14:cNvPr id="12" name="Håndskrift 11">
                <a:extLst>
                  <a:ext uri="{FF2B5EF4-FFF2-40B4-BE49-F238E27FC236}">
                    <a16:creationId xmlns:a16="http://schemas.microsoft.com/office/drawing/2014/main" id="{8E6B09FC-744A-3138-2C61-3C9D887F2B21}"/>
                  </a:ext>
                </a:extLst>
              </p14:cNvPr>
              <p14:cNvContentPartPr/>
              <p14:nvPr/>
            </p14:nvContentPartPr>
            <p14:xfrm>
              <a:off x="6795832" y="2009017"/>
              <a:ext cx="977400" cy="68760"/>
            </p14:xfrm>
          </p:contentPart>
        </mc:Choice>
        <mc:Fallback>
          <p:pic>
            <p:nvPicPr>
              <p:cNvPr id="12" name="Håndskrift 11">
                <a:extLst>
                  <a:ext uri="{FF2B5EF4-FFF2-40B4-BE49-F238E27FC236}">
                    <a16:creationId xmlns:a16="http://schemas.microsoft.com/office/drawing/2014/main" id="{8E6B09FC-744A-3138-2C61-3C9D887F2B21}"/>
                  </a:ext>
                </a:extLst>
              </p:cNvPr>
              <p:cNvPicPr/>
              <p:nvPr/>
            </p:nvPicPr>
            <p:blipFill>
              <a:blip r:embed="rId6"/>
              <a:stretch>
                <a:fillRect/>
              </a:stretch>
            </p:blipFill>
            <p:spPr>
              <a:xfrm>
                <a:off x="6759832" y="1937017"/>
                <a:ext cx="104904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3" name="Håndskrift 12">
                <a:extLst>
                  <a:ext uri="{FF2B5EF4-FFF2-40B4-BE49-F238E27FC236}">
                    <a16:creationId xmlns:a16="http://schemas.microsoft.com/office/drawing/2014/main" id="{DC860C84-CA3C-EEBF-0773-18E0495DC243}"/>
                  </a:ext>
                </a:extLst>
              </p14:cNvPr>
              <p14:cNvContentPartPr/>
              <p14:nvPr/>
            </p14:nvContentPartPr>
            <p14:xfrm>
              <a:off x="7019752" y="2289457"/>
              <a:ext cx="742320" cy="44280"/>
            </p14:xfrm>
          </p:contentPart>
        </mc:Choice>
        <mc:Fallback>
          <p:pic>
            <p:nvPicPr>
              <p:cNvPr id="13" name="Håndskrift 12">
                <a:extLst>
                  <a:ext uri="{FF2B5EF4-FFF2-40B4-BE49-F238E27FC236}">
                    <a16:creationId xmlns:a16="http://schemas.microsoft.com/office/drawing/2014/main" id="{DC860C84-CA3C-EEBF-0773-18E0495DC243}"/>
                  </a:ext>
                </a:extLst>
              </p:cNvPr>
              <p:cNvPicPr/>
              <p:nvPr/>
            </p:nvPicPr>
            <p:blipFill>
              <a:blip r:embed="rId8"/>
              <a:stretch>
                <a:fillRect/>
              </a:stretch>
            </p:blipFill>
            <p:spPr>
              <a:xfrm>
                <a:off x="6983752" y="2217457"/>
                <a:ext cx="81396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4" name="Håndskrift 13">
                <a:extLst>
                  <a:ext uri="{FF2B5EF4-FFF2-40B4-BE49-F238E27FC236}">
                    <a16:creationId xmlns:a16="http://schemas.microsoft.com/office/drawing/2014/main" id="{FCAF57E8-9E92-D014-127D-C5B07AB7249B}"/>
                  </a:ext>
                </a:extLst>
              </p14:cNvPr>
              <p14:cNvContentPartPr/>
              <p14:nvPr/>
            </p14:nvContentPartPr>
            <p14:xfrm>
              <a:off x="6981592" y="2564497"/>
              <a:ext cx="730800" cy="83520"/>
            </p14:xfrm>
          </p:contentPart>
        </mc:Choice>
        <mc:Fallback>
          <p:pic>
            <p:nvPicPr>
              <p:cNvPr id="14" name="Håndskrift 13">
                <a:extLst>
                  <a:ext uri="{FF2B5EF4-FFF2-40B4-BE49-F238E27FC236}">
                    <a16:creationId xmlns:a16="http://schemas.microsoft.com/office/drawing/2014/main" id="{FCAF57E8-9E92-D014-127D-C5B07AB7249B}"/>
                  </a:ext>
                </a:extLst>
              </p:cNvPr>
              <p:cNvPicPr/>
              <p:nvPr/>
            </p:nvPicPr>
            <p:blipFill>
              <a:blip r:embed="rId10"/>
              <a:stretch>
                <a:fillRect/>
              </a:stretch>
            </p:blipFill>
            <p:spPr>
              <a:xfrm>
                <a:off x="6945592" y="2492497"/>
                <a:ext cx="80244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Håndskrift 14">
                <a:extLst>
                  <a:ext uri="{FF2B5EF4-FFF2-40B4-BE49-F238E27FC236}">
                    <a16:creationId xmlns:a16="http://schemas.microsoft.com/office/drawing/2014/main" id="{1317CBDC-8E86-B49C-2F15-27A9F10C71FF}"/>
                  </a:ext>
                </a:extLst>
              </p14:cNvPr>
              <p14:cNvContentPartPr/>
              <p14:nvPr/>
            </p14:nvContentPartPr>
            <p14:xfrm>
              <a:off x="6867112" y="2900017"/>
              <a:ext cx="842400" cy="5400"/>
            </p14:xfrm>
          </p:contentPart>
        </mc:Choice>
        <mc:Fallback>
          <p:pic>
            <p:nvPicPr>
              <p:cNvPr id="15" name="Håndskrift 14">
                <a:extLst>
                  <a:ext uri="{FF2B5EF4-FFF2-40B4-BE49-F238E27FC236}">
                    <a16:creationId xmlns:a16="http://schemas.microsoft.com/office/drawing/2014/main" id="{1317CBDC-8E86-B49C-2F15-27A9F10C71FF}"/>
                  </a:ext>
                </a:extLst>
              </p:cNvPr>
              <p:cNvPicPr/>
              <p:nvPr/>
            </p:nvPicPr>
            <p:blipFill>
              <a:blip r:embed="rId12"/>
              <a:stretch>
                <a:fillRect/>
              </a:stretch>
            </p:blipFill>
            <p:spPr>
              <a:xfrm>
                <a:off x="6831127" y="2828017"/>
                <a:ext cx="914009"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Håndskrift 15">
                <a:extLst>
                  <a:ext uri="{FF2B5EF4-FFF2-40B4-BE49-F238E27FC236}">
                    <a16:creationId xmlns:a16="http://schemas.microsoft.com/office/drawing/2014/main" id="{D500C45E-A3F5-C504-383A-6AE263D336BF}"/>
                  </a:ext>
                </a:extLst>
              </p14:cNvPr>
              <p14:cNvContentPartPr/>
              <p14:nvPr/>
            </p14:nvContentPartPr>
            <p14:xfrm>
              <a:off x="6767392" y="4095577"/>
              <a:ext cx="956520" cy="52920"/>
            </p14:xfrm>
          </p:contentPart>
        </mc:Choice>
        <mc:Fallback>
          <p:pic>
            <p:nvPicPr>
              <p:cNvPr id="16" name="Håndskrift 15">
                <a:extLst>
                  <a:ext uri="{FF2B5EF4-FFF2-40B4-BE49-F238E27FC236}">
                    <a16:creationId xmlns:a16="http://schemas.microsoft.com/office/drawing/2014/main" id="{D500C45E-A3F5-C504-383A-6AE263D336BF}"/>
                  </a:ext>
                </a:extLst>
              </p:cNvPr>
              <p:cNvPicPr/>
              <p:nvPr/>
            </p:nvPicPr>
            <p:blipFill>
              <a:blip r:embed="rId14"/>
              <a:stretch>
                <a:fillRect/>
              </a:stretch>
            </p:blipFill>
            <p:spPr>
              <a:xfrm>
                <a:off x="6731392" y="4023577"/>
                <a:ext cx="102816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Håndskrift 16">
                <a:extLst>
                  <a:ext uri="{FF2B5EF4-FFF2-40B4-BE49-F238E27FC236}">
                    <a16:creationId xmlns:a16="http://schemas.microsoft.com/office/drawing/2014/main" id="{410F7ADF-4393-E9C9-EA61-5A33560CEE8A}"/>
                  </a:ext>
                </a:extLst>
              </p14:cNvPr>
              <p14:cNvContentPartPr/>
              <p14:nvPr/>
            </p14:nvContentPartPr>
            <p14:xfrm>
              <a:off x="6962512" y="-67103"/>
              <a:ext cx="360" cy="360"/>
            </p14:xfrm>
          </p:contentPart>
        </mc:Choice>
        <mc:Fallback>
          <p:pic>
            <p:nvPicPr>
              <p:cNvPr id="17" name="Håndskrift 16">
                <a:extLst>
                  <a:ext uri="{FF2B5EF4-FFF2-40B4-BE49-F238E27FC236}">
                    <a16:creationId xmlns:a16="http://schemas.microsoft.com/office/drawing/2014/main" id="{410F7ADF-4393-E9C9-EA61-5A33560CEE8A}"/>
                  </a:ext>
                </a:extLst>
              </p:cNvPr>
              <p:cNvPicPr/>
              <p:nvPr/>
            </p:nvPicPr>
            <p:blipFill>
              <a:blip r:embed="rId16"/>
              <a:stretch>
                <a:fillRect/>
              </a:stretch>
            </p:blipFill>
            <p:spPr>
              <a:xfrm>
                <a:off x="6926512" y="-139103"/>
                <a:ext cx="72000" cy="144000"/>
              </a:xfrm>
              <a:prstGeom prst="rect">
                <a:avLst/>
              </a:prstGeom>
            </p:spPr>
          </p:pic>
        </mc:Fallback>
      </mc:AlternateContent>
      <p:sp>
        <p:nvSpPr>
          <p:cNvPr id="4" name="TekstSylinder 3">
            <a:extLst>
              <a:ext uri="{FF2B5EF4-FFF2-40B4-BE49-F238E27FC236}">
                <a16:creationId xmlns:a16="http://schemas.microsoft.com/office/drawing/2014/main" id="{B22F1C35-B636-3F89-125A-3B517876430B}"/>
              </a:ext>
            </a:extLst>
          </p:cNvPr>
          <p:cNvSpPr txBox="1"/>
          <p:nvPr/>
        </p:nvSpPr>
        <p:spPr>
          <a:xfrm>
            <a:off x="4825388" y="6285425"/>
            <a:ext cx="3635566" cy="369332"/>
          </a:xfrm>
          <a:prstGeom prst="rect">
            <a:avLst/>
          </a:prstGeom>
          <a:noFill/>
        </p:spPr>
        <p:txBody>
          <a:bodyPr wrap="square">
            <a:spAutoFit/>
          </a:bodyPr>
          <a:lstStyle/>
          <a:p>
            <a:r>
              <a:rPr lang="nb-NO"/>
              <a:t>*alderspensjonist=referanseverdi (0)</a:t>
            </a:r>
          </a:p>
        </p:txBody>
      </p:sp>
    </p:spTree>
    <p:extLst>
      <p:ext uri="{BB962C8B-B14F-4D97-AF65-F5344CB8AC3E}">
        <p14:creationId xmlns:p14="http://schemas.microsoft.com/office/powerpoint/2010/main" val="3778170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AF4D34-2345-FB13-6E02-2A22D69029A2}"/>
              </a:ext>
            </a:extLst>
          </p:cNvPr>
          <p:cNvSpPr>
            <a:spLocks noGrp="1"/>
          </p:cNvSpPr>
          <p:nvPr>
            <p:ph type="body" idx="1"/>
          </p:nvPr>
        </p:nvSpPr>
        <p:spPr/>
        <p:txBody>
          <a:bodyPr/>
          <a:lstStyle/>
          <a:p>
            <a:endParaRPr lang="nb-NO"/>
          </a:p>
        </p:txBody>
      </p:sp>
      <p:sp>
        <p:nvSpPr>
          <p:cNvPr id="3" name="Tittel 2">
            <a:extLst>
              <a:ext uri="{FF2B5EF4-FFF2-40B4-BE49-F238E27FC236}">
                <a16:creationId xmlns:a16="http://schemas.microsoft.com/office/drawing/2014/main" id="{268C5BDE-595B-86E8-F7CB-F6A64CC4E984}"/>
              </a:ext>
            </a:extLst>
          </p:cNvPr>
          <p:cNvSpPr>
            <a:spLocks noGrp="1"/>
          </p:cNvSpPr>
          <p:nvPr>
            <p:ph type="ctrTitle"/>
          </p:nvPr>
        </p:nvSpPr>
        <p:spPr/>
        <p:txBody>
          <a:bodyPr/>
          <a:lstStyle/>
          <a:p>
            <a:r>
              <a:rPr lang="nb-NO"/>
              <a:t>4. Tilfredshet med ulike aspekter ved NAV</a:t>
            </a:r>
          </a:p>
        </p:txBody>
      </p:sp>
    </p:spTree>
    <p:extLst>
      <p:ext uri="{BB962C8B-B14F-4D97-AF65-F5344CB8AC3E}">
        <p14:creationId xmlns:p14="http://schemas.microsoft.com/office/powerpoint/2010/main" val="1875644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normAutofit/>
          </a:bodyPr>
          <a:lstStyle/>
          <a:p>
            <a:r>
              <a:rPr lang="nb-NO"/>
              <a:t>Mange fornøyd med NAV-ansatte – færre med samordning</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7272811" y="1310577"/>
            <a:ext cx="3985574" cy="4236845"/>
          </a:xfrm>
        </p:spPr>
        <p:txBody>
          <a:bodyPr>
            <a:normAutofit lnSpcReduction="10000"/>
          </a:bodyPr>
          <a:lstStyle/>
          <a:p>
            <a:pPr>
              <a:spcAft>
                <a:spcPts val="600"/>
              </a:spcAft>
            </a:pPr>
            <a:r>
              <a:rPr lang="nb-NO" sz="1800"/>
              <a:t>NAV-ansatte og ivaretagelse av rettigheter skårer ganske høyt</a:t>
            </a:r>
          </a:p>
          <a:p>
            <a:pPr>
              <a:spcAft>
                <a:spcPts val="600"/>
              </a:spcAft>
            </a:pPr>
            <a:r>
              <a:rPr lang="nb-NO" sz="1800"/>
              <a:t>Søknadsprosessen alt i alt skårer ganske høyt, men </a:t>
            </a:r>
          </a:p>
          <a:p>
            <a:pPr>
              <a:spcAft>
                <a:spcPts val="600"/>
              </a:spcAft>
            </a:pPr>
            <a:r>
              <a:rPr lang="nb-NO" sz="1800"/>
              <a:t>Klageadgang og samordning innad i NAV skårer lavt</a:t>
            </a:r>
          </a:p>
          <a:p>
            <a:pPr lvl="1">
              <a:spcAft>
                <a:spcPts val="600"/>
              </a:spcAft>
            </a:pPr>
            <a:r>
              <a:rPr lang="nb-NO" sz="1400"/>
              <a:t>Ny klageløsning på nav.no i 2021/2022 – ser ikke ut til å ha gitt positive utslag så langt</a:t>
            </a:r>
          </a:p>
          <a:p>
            <a:pPr>
              <a:spcAft>
                <a:spcPts val="600"/>
              </a:spcAft>
            </a:pPr>
            <a:r>
              <a:rPr lang="nb-NO" sz="2000"/>
              <a:t>Flere mener det er enkelt å få kontakt i 2023</a:t>
            </a:r>
            <a:endParaRPr lang="nb-NO" sz="1800"/>
          </a:p>
          <a:p>
            <a:pPr lvl="1">
              <a:spcAft>
                <a:spcPts val="600"/>
              </a:spcAft>
            </a:pPr>
            <a:r>
              <a:rPr lang="nb-NO" sz="1400"/>
              <a:t>I hovedsak arbeidssøkere som opplever bedring ang. dette</a:t>
            </a:r>
          </a:p>
          <a:p>
            <a:pPr>
              <a:spcAft>
                <a:spcPts val="600"/>
              </a:spcAft>
            </a:pPr>
            <a:r>
              <a:rPr lang="nb-NO" sz="1800"/>
              <a:t>Ellers ingen endringer fra 2022</a:t>
            </a:r>
          </a:p>
          <a:p>
            <a:pPr>
              <a:spcAft>
                <a:spcPts val="600"/>
              </a:spcAft>
            </a:pPr>
            <a:endParaRPr lang="nb-NO" sz="1800"/>
          </a:p>
          <a:p>
            <a:pPr>
              <a:spcAft>
                <a:spcPts val="600"/>
              </a:spcAft>
            </a:pPr>
            <a:endParaRPr lang="nb-NO" sz="1800"/>
          </a:p>
        </p:txBody>
      </p:sp>
      <p:pic>
        <p:nvPicPr>
          <p:cNvPr id="13" name="Bilde 12">
            <a:extLst>
              <a:ext uri="{FF2B5EF4-FFF2-40B4-BE49-F238E27FC236}">
                <a16:creationId xmlns:a16="http://schemas.microsoft.com/office/drawing/2014/main" id="{6BA481E7-158B-52AE-6F2B-FDA1CA9C43AD}"/>
              </a:ext>
            </a:extLst>
          </p:cNvPr>
          <p:cNvPicPr>
            <a:picLocks noChangeAspect="1"/>
          </p:cNvPicPr>
          <p:nvPr/>
        </p:nvPicPr>
        <p:blipFill>
          <a:blip r:embed="rId3"/>
          <a:stretch>
            <a:fillRect/>
          </a:stretch>
        </p:blipFill>
        <p:spPr>
          <a:xfrm>
            <a:off x="1147169" y="1388773"/>
            <a:ext cx="5091706" cy="5248745"/>
          </a:xfrm>
          <a:prstGeom prst="rect">
            <a:avLst/>
          </a:prstGeom>
        </p:spPr>
      </p:pic>
      <p:grpSp>
        <p:nvGrpSpPr>
          <p:cNvPr id="6" name="Gruppe 5">
            <a:extLst>
              <a:ext uri="{FF2B5EF4-FFF2-40B4-BE49-F238E27FC236}">
                <a16:creationId xmlns:a16="http://schemas.microsoft.com/office/drawing/2014/main" id="{C272701D-0FD8-04BD-8149-42248648CA47}"/>
              </a:ext>
            </a:extLst>
          </p:cNvPr>
          <p:cNvGrpSpPr/>
          <p:nvPr/>
        </p:nvGrpSpPr>
        <p:grpSpPr>
          <a:xfrm>
            <a:off x="3600995" y="4245428"/>
            <a:ext cx="828865" cy="431459"/>
            <a:chOff x="3600995" y="4280262"/>
            <a:chExt cx="831669" cy="432918"/>
          </a:xfrm>
        </p:grpSpPr>
        <p:sp>
          <p:nvSpPr>
            <p:cNvPr id="4" name="TekstSylinder 3">
              <a:extLst>
                <a:ext uri="{FF2B5EF4-FFF2-40B4-BE49-F238E27FC236}">
                  <a16:creationId xmlns:a16="http://schemas.microsoft.com/office/drawing/2014/main" id="{5FF573C9-7C70-10D0-F4E5-6A107637C031}"/>
                </a:ext>
              </a:extLst>
            </p:cNvPr>
            <p:cNvSpPr txBox="1"/>
            <p:nvPr/>
          </p:nvSpPr>
          <p:spPr>
            <a:xfrm>
              <a:off x="3600995" y="4284614"/>
              <a:ext cx="831669" cy="415498"/>
            </a:xfrm>
            <a:prstGeom prst="rect">
              <a:avLst/>
            </a:prstGeom>
            <a:noFill/>
          </p:spPr>
          <p:txBody>
            <a:bodyPr wrap="square" rtlCol="0">
              <a:spAutoFit/>
            </a:bodyPr>
            <a:lstStyle/>
            <a:p>
              <a:pPr algn="ctr"/>
              <a:r>
                <a:rPr lang="nb-NO" sz="1200">
                  <a:solidFill>
                    <a:schemeClr val="accent1">
                      <a:lumMod val="75000"/>
                    </a:schemeClr>
                  </a:solidFill>
                  <a:latin typeface="Arial" panose="020B0604020202020204" pitchFamily="34" charset="0"/>
                  <a:cs typeface="Arial" panose="020B0604020202020204" pitchFamily="34" charset="0"/>
                </a:rPr>
                <a:t>57</a:t>
              </a:r>
            </a:p>
            <a:p>
              <a:pPr algn="ctr"/>
              <a:r>
                <a:rPr lang="nb-NO" sz="800">
                  <a:solidFill>
                    <a:schemeClr val="accent1">
                      <a:lumMod val="75000"/>
                    </a:schemeClr>
                  </a:solidFill>
                  <a:latin typeface="Arial" panose="020B0604020202020204" pitchFamily="34" charset="0"/>
                  <a:cs typeface="Arial" panose="020B0604020202020204" pitchFamily="34" charset="0"/>
                </a:rPr>
                <a:t>(2022)</a:t>
              </a:r>
            </a:p>
          </p:txBody>
        </p:sp>
        <p:sp>
          <p:nvSpPr>
            <p:cNvPr id="5" name="Ellipse 4">
              <a:extLst>
                <a:ext uri="{FF2B5EF4-FFF2-40B4-BE49-F238E27FC236}">
                  <a16:creationId xmlns:a16="http://schemas.microsoft.com/office/drawing/2014/main" id="{6E6CB544-BD29-B745-8E6E-3061779ACA21}"/>
                </a:ext>
              </a:extLst>
            </p:cNvPr>
            <p:cNvSpPr/>
            <p:nvPr/>
          </p:nvSpPr>
          <p:spPr>
            <a:xfrm>
              <a:off x="3775006" y="4280262"/>
              <a:ext cx="470420" cy="432918"/>
            </a:xfrm>
            <a:prstGeom prst="ellipse">
              <a:avLst/>
            </a:prstGeom>
            <a:noFill/>
            <a:ln w="952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864921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C129C72-7AE3-E414-75B9-2251AF53F851}"/>
              </a:ext>
            </a:extLst>
          </p:cNvPr>
          <p:cNvGraphicFramePr>
            <a:graphicFrameLocks/>
          </p:cNvGraphicFramePr>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Sylinder 5">
            <a:extLst>
              <a:ext uri="{FF2B5EF4-FFF2-40B4-BE49-F238E27FC236}">
                <a16:creationId xmlns:a16="http://schemas.microsoft.com/office/drawing/2014/main" id="{C3EDE48F-8E2B-B1AD-5925-FF3794B14F75}"/>
              </a:ext>
            </a:extLst>
          </p:cNvPr>
          <p:cNvSpPr txBox="1"/>
          <p:nvPr/>
        </p:nvSpPr>
        <p:spPr>
          <a:xfrm>
            <a:off x="1603717" y="1407468"/>
            <a:ext cx="8052606" cy="461665"/>
          </a:xfrm>
          <a:prstGeom prst="rect">
            <a:avLst/>
          </a:prstGeom>
          <a:noFill/>
        </p:spPr>
        <p:txBody>
          <a:bodyPr wrap="square" rtlCol="0">
            <a:spAutoFit/>
          </a:bodyPr>
          <a:lstStyle/>
          <a:p>
            <a:r>
              <a:rPr lang="nb-NO" sz="2400"/>
              <a:t>«Veiledning» omtales oftest positivt, «klage» oftest negativt</a:t>
            </a:r>
          </a:p>
        </p:txBody>
      </p:sp>
      <p:sp>
        <p:nvSpPr>
          <p:cNvPr id="2" name="TekstSylinder 1">
            <a:extLst>
              <a:ext uri="{FF2B5EF4-FFF2-40B4-BE49-F238E27FC236}">
                <a16:creationId xmlns:a16="http://schemas.microsoft.com/office/drawing/2014/main" id="{FF8423D6-89A4-F2F0-65DB-8CCA246AE3E3}"/>
              </a:ext>
            </a:extLst>
          </p:cNvPr>
          <p:cNvSpPr txBox="1"/>
          <p:nvPr/>
        </p:nvSpPr>
        <p:spPr>
          <a:xfrm>
            <a:off x="1884218" y="-221673"/>
            <a:ext cx="184731" cy="369332"/>
          </a:xfrm>
          <a:prstGeom prst="rect">
            <a:avLst/>
          </a:prstGeom>
          <a:noFill/>
        </p:spPr>
        <p:txBody>
          <a:bodyPr wrap="none" rtlCol="0">
            <a:spAutoFit/>
          </a:bodyPr>
          <a:lstStyle/>
          <a:p>
            <a:endParaRPr lang="nb-NO"/>
          </a:p>
        </p:txBody>
      </p:sp>
      <p:sp>
        <p:nvSpPr>
          <p:cNvPr id="3" name="TekstSylinder 2">
            <a:extLst>
              <a:ext uri="{FF2B5EF4-FFF2-40B4-BE49-F238E27FC236}">
                <a16:creationId xmlns:a16="http://schemas.microsoft.com/office/drawing/2014/main" id="{79E40D83-CE36-A389-7492-5FC01FD1BA67}"/>
              </a:ext>
            </a:extLst>
          </p:cNvPr>
          <p:cNvSpPr txBox="1"/>
          <p:nvPr/>
        </p:nvSpPr>
        <p:spPr>
          <a:xfrm>
            <a:off x="4023360" y="6214533"/>
            <a:ext cx="4839286" cy="276999"/>
          </a:xfrm>
          <a:prstGeom prst="rect">
            <a:avLst/>
          </a:prstGeom>
          <a:noFill/>
        </p:spPr>
        <p:txBody>
          <a:bodyPr wrap="square" rtlCol="0">
            <a:spAutoFit/>
          </a:bodyPr>
          <a:lstStyle/>
          <a:p>
            <a:r>
              <a:rPr lang="nb-NO" sz="1200"/>
              <a:t>Følelsesanalyse basert på utvalgte temaer / nøkkelord</a:t>
            </a:r>
          </a:p>
        </p:txBody>
      </p:sp>
      <p:sp>
        <p:nvSpPr>
          <p:cNvPr id="4" name="Title 1">
            <a:extLst>
              <a:ext uri="{FF2B5EF4-FFF2-40B4-BE49-F238E27FC236}">
                <a16:creationId xmlns:a16="http://schemas.microsoft.com/office/drawing/2014/main" id="{3BB1A38A-6FE1-D440-099E-DDAFB382342A}"/>
              </a:ext>
            </a:extLst>
          </p:cNvPr>
          <p:cNvSpPr>
            <a:spLocks noGrp="1"/>
          </p:cNvSpPr>
          <p:nvPr>
            <p:ph type="title"/>
          </p:nvPr>
        </p:nvSpPr>
        <p:spPr>
          <a:xfrm>
            <a:off x="1556426" y="165033"/>
            <a:ext cx="10287252" cy="698700"/>
          </a:xfrm>
        </p:spPr>
        <p:txBody>
          <a:bodyPr>
            <a:normAutofit/>
          </a:bodyPr>
          <a:lstStyle/>
          <a:p>
            <a:r>
              <a:rPr lang="nb-NO"/>
              <a:t>Analyse av fritekstspørsmål</a:t>
            </a:r>
          </a:p>
        </p:txBody>
      </p:sp>
    </p:spTree>
    <p:extLst>
      <p:ext uri="{BB962C8B-B14F-4D97-AF65-F5344CB8AC3E}">
        <p14:creationId xmlns:p14="http://schemas.microsoft.com/office/powerpoint/2010/main" val="661749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1E02-38AC-B00A-A053-C6170B610487}"/>
              </a:ext>
            </a:extLst>
          </p:cNvPr>
          <p:cNvSpPr>
            <a:spLocks noGrp="1"/>
          </p:cNvSpPr>
          <p:nvPr>
            <p:ph type="title"/>
          </p:nvPr>
        </p:nvSpPr>
        <p:spPr/>
        <p:txBody>
          <a:bodyPr/>
          <a:lstStyle/>
          <a:p>
            <a:r>
              <a:rPr lang="nb-NO"/>
              <a:t>Innholdsfortegnelse</a:t>
            </a:r>
          </a:p>
        </p:txBody>
      </p:sp>
      <p:sp>
        <p:nvSpPr>
          <p:cNvPr id="3" name="Content Placeholder 2">
            <a:extLst>
              <a:ext uri="{FF2B5EF4-FFF2-40B4-BE49-F238E27FC236}">
                <a16:creationId xmlns:a16="http://schemas.microsoft.com/office/drawing/2014/main" id="{0945E53A-6C2B-BF62-D90F-0301E846874E}"/>
              </a:ext>
            </a:extLst>
          </p:cNvPr>
          <p:cNvSpPr>
            <a:spLocks noGrp="1"/>
          </p:cNvSpPr>
          <p:nvPr>
            <p:ph idx="1"/>
          </p:nvPr>
        </p:nvSpPr>
        <p:spPr/>
        <p:txBody>
          <a:bodyPr>
            <a:normAutofit/>
          </a:bodyPr>
          <a:lstStyle/>
          <a:p>
            <a:pPr marL="514350" indent="-514350">
              <a:buFont typeface="+mj-lt"/>
              <a:buAutoNum type="arabicParenR"/>
            </a:pPr>
            <a:r>
              <a:rPr lang="nb-NO">
                <a:hlinkClick r:id="rId2" action="ppaction://hlinksldjump"/>
              </a:rPr>
              <a:t>Innledning</a:t>
            </a:r>
            <a:endParaRPr lang="nb-NO"/>
          </a:p>
          <a:p>
            <a:pPr marL="514350" indent="-514350">
              <a:buFont typeface="+mj-lt"/>
              <a:buAutoNum type="arabicParenR"/>
            </a:pPr>
            <a:r>
              <a:rPr lang="nb-NO">
                <a:hlinkClick r:id="rId3" action="ppaction://hlinksldjump"/>
              </a:rPr>
              <a:t>Sammendrag</a:t>
            </a:r>
            <a:endParaRPr lang="nb-NO"/>
          </a:p>
          <a:p>
            <a:pPr marL="514350" indent="-514350">
              <a:buFont typeface="+mj-lt"/>
              <a:buAutoNum type="arabicParenR"/>
            </a:pPr>
            <a:r>
              <a:rPr lang="nb-NO">
                <a:hlinkClick r:id="rId4" action="ppaction://hlinksldjump"/>
              </a:rPr>
              <a:t>Tilfredshet, tillit og respekt</a:t>
            </a:r>
            <a:endParaRPr lang="nb-NO"/>
          </a:p>
          <a:p>
            <a:pPr marL="514350" indent="-514350">
              <a:buFont typeface="+mj-lt"/>
              <a:buAutoNum type="arabicParenR"/>
            </a:pPr>
            <a:r>
              <a:rPr lang="nb-NO">
                <a:hlinkClick r:id="rId5" action="ppaction://hlinksldjump"/>
              </a:rPr>
              <a:t>Ulike aspekter ved NAV</a:t>
            </a:r>
            <a:endParaRPr lang="nb-NO"/>
          </a:p>
          <a:p>
            <a:pPr marL="514350" indent="-514350">
              <a:buFont typeface="+mj-lt"/>
              <a:buAutoNum type="arabicParenR"/>
            </a:pPr>
            <a:r>
              <a:rPr lang="nb-NO">
                <a:hlinkClick r:id="rId6" action="ppaction://hlinksldjump"/>
              </a:rPr>
              <a:t>Flere livsutfordringer og økte hjelpebehov </a:t>
            </a:r>
            <a:endParaRPr lang="nb-NO"/>
          </a:p>
          <a:p>
            <a:pPr marL="514350" indent="-514350">
              <a:buFont typeface="+mj-lt"/>
              <a:buAutoNum type="arabicParenR"/>
            </a:pPr>
            <a:r>
              <a:rPr lang="nb-NO">
                <a:hlinkClick r:id="rId7" action="ppaction://hlinksldjump"/>
              </a:rPr>
              <a:t>Tilgjengelighet og kontakt med NAV</a:t>
            </a:r>
            <a:endParaRPr lang="nb-NO"/>
          </a:p>
          <a:p>
            <a:pPr marL="514350" indent="-514350">
              <a:buFont typeface="+mj-lt"/>
              <a:buAutoNum type="arabicParenR"/>
            </a:pPr>
            <a:r>
              <a:rPr lang="nb-NO">
                <a:hlinkClick r:id="rId8" action="ppaction://hlinksldjump"/>
              </a:rPr>
              <a:t>Språk og kommunikasjon i brev (søknader)</a:t>
            </a:r>
            <a:endParaRPr lang="nb-NO"/>
          </a:p>
          <a:p>
            <a:pPr marL="514350" indent="-514350">
              <a:buFont typeface="+mj-lt"/>
              <a:buAutoNum type="arabicParenR"/>
            </a:pPr>
            <a:r>
              <a:rPr lang="nb-NO">
                <a:hlinkClick r:id="rId9" action="ppaction://hlinksldjump"/>
              </a:rPr>
              <a:t>Vedlegg</a:t>
            </a:r>
            <a:endParaRPr lang="nb-NO"/>
          </a:p>
        </p:txBody>
      </p:sp>
    </p:spTree>
    <p:extLst>
      <p:ext uri="{BB962C8B-B14F-4D97-AF65-F5344CB8AC3E}">
        <p14:creationId xmlns:p14="http://schemas.microsoft.com/office/powerpoint/2010/main" val="412855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normAutofit/>
          </a:bodyPr>
          <a:lstStyle/>
          <a:p>
            <a:r>
              <a:rPr lang="nb-NO"/>
              <a:t>Yngre mindre fornøyde på noen områder</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8184942" y="1310577"/>
            <a:ext cx="3565098" cy="4236845"/>
          </a:xfrm>
        </p:spPr>
        <p:txBody>
          <a:bodyPr>
            <a:normAutofit/>
          </a:bodyPr>
          <a:lstStyle/>
          <a:p>
            <a:pPr>
              <a:spcAft>
                <a:spcPts val="600"/>
              </a:spcAft>
            </a:pPr>
            <a:r>
              <a:rPr lang="nb-NO" sz="1800"/>
              <a:t>De under 30 år er mindre fornøyd enn flertallet i yrkesaktiv alder, på noen områder.</a:t>
            </a:r>
            <a:endParaRPr lang="nb-NO" sz="1400"/>
          </a:p>
          <a:p>
            <a:pPr>
              <a:spcAft>
                <a:spcPts val="600"/>
              </a:spcAft>
            </a:pPr>
            <a:r>
              <a:rPr lang="nb-NO" sz="1800"/>
              <a:t>De over 60 år mest fornøyd på alle områder </a:t>
            </a:r>
          </a:p>
          <a:p>
            <a:pPr>
              <a:spcAft>
                <a:spcPts val="600"/>
              </a:spcAft>
            </a:pPr>
            <a:r>
              <a:rPr lang="nb-NO" sz="1800"/>
              <a:t>For AAP-mottakere har alder mer å si </a:t>
            </a:r>
          </a:p>
          <a:p>
            <a:pPr lvl="1">
              <a:spcAft>
                <a:spcPts val="600"/>
              </a:spcAft>
            </a:pPr>
            <a:r>
              <a:rPr lang="nb-NO" sz="1400"/>
              <a:t>de under 30 betydelig mindre fornøyd</a:t>
            </a:r>
            <a:br>
              <a:rPr lang="nb-NO" sz="1400"/>
            </a:br>
            <a:endParaRPr lang="nb-NO" sz="1400"/>
          </a:p>
        </p:txBody>
      </p:sp>
      <p:pic>
        <p:nvPicPr>
          <p:cNvPr id="10" name="Bilde 9">
            <a:extLst>
              <a:ext uri="{FF2B5EF4-FFF2-40B4-BE49-F238E27FC236}">
                <a16:creationId xmlns:a16="http://schemas.microsoft.com/office/drawing/2014/main" id="{B55DC48E-3744-832F-8678-6D69A60F2274}"/>
              </a:ext>
            </a:extLst>
          </p:cNvPr>
          <p:cNvPicPr>
            <a:picLocks noChangeAspect="1"/>
          </p:cNvPicPr>
          <p:nvPr/>
        </p:nvPicPr>
        <p:blipFill>
          <a:blip r:embed="rId3"/>
          <a:stretch>
            <a:fillRect/>
          </a:stretch>
        </p:blipFill>
        <p:spPr>
          <a:xfrm>
            <a:off x="769961" y="1270863"/>
            <a:ext cx="6214704" cy="5104737"/>
          </a:xfrm>
          <a:prstGeom prst="rect">
            <a:avLst/>
          </a:prstGeom>
        </p:spPr>
      </p:pic>
    </p:spTree>
    <p:extLst>
      <p:ext uri="{BB962C8B-B14F-4D97-AF65-F5344CB8AC3E}">
        <p14:creationId xmlns:p14="http://schemas.microsoft.com/office/powerpoint/2010/main" val="3016485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normAutofit/>
          </a:bodyPr>
          <a:lstStyle/>
          <a:p>
            <a:r>
              <a:rPr lang="nb-NO"/>
              <a:t>Tilfredshet og erfaring med ulike tjenester/kanaler</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8171234" y="1333414"/>
            <a:ext cx="3468316" cy="4937684"/>
          </a:xfrm>
        </p:spPr>
        <p:txBody>
          <a:bodyPr>
            <a:normAutofit/>
          </a:bodyPr>
          <a:lstStyle/>
          <a:p>
            <a:pPr>
              <a:spcAft>
                <a:spcPts val="600"/>
              </a:spcAft>
            </a:pPr>
            <a:r>
              <a:rPr lang="nb-NO" sz="1700"/>
              <a:t>Noen endringer i </a:t>
            </a:r>
            <a:r>
              <a:rPr lang="nb-NO" sz="1700" i="1"/>
              <a:t>bruk </a:t>
            </a:r>
            <a:r>
              <a:rPr lang="nb-NO" sz="1700"/>
              <a:t>av ulike tjenester</a:t>
            </a:r>
          </a:p>
          <a:p>
            <a:pPr lvl="1">
              <a:spcAft>
                <a:spcPts val="600"/>
              </a:spcAft>
            </a:pPr>
            <a:r>
              <a:rPr lang="nb-NO" sz="1300"/>
              <a:t>Noen flere får veiledning fra NAV-kontor hvert år etter 2020 (Koronaåret)</a:t>
            </a:r>
          </a:p>
          <a:p>
            <a:pPr lvl="1">
              <a:spcAft>
                <a:spcPts val="600"/>
              </a:spcAft>
            </a:pPr>
            <a:r>
              <a:rPr lang="nb-NO" sz="1300"/>
              <a:t>Liten nedgang i erfaring med NKS/telefon etter 2021</a:t>
            </a:r>
          </a:p>
          <a:p>
            <a:pPr lvl="1">
              <a:spcAft>
                <a:spcPts val="600"/>
              </a:spcAft>
            </a:pPr>
            <a:r>
              <a:rPr lang="nb-NO" sz="1300"/>
              <a:t>Bruken av digital oppfølgingsplan har økt etter 2020</a:t>
            </a:r>
          </a:p>
          <a:p>
            <a:pPr>
              <a:spcAft>
                <a:spcPts val="600"/>
              </a:spcAft>
            </a:pPr>
            <a:r>
              <a:rPr lang="nb-NO" sz="1700" i="1"/>
              <a:t>Tilfredshet </a:t>
            </a:r>
            <a:r>
              <a:rPr lang="nb-NO" sz="1700"/>
              <a:t>med tjenestene stort sett stabil:</a:t>
            </a:r>
          </a:p>
          <a:p>
            <a:pPr lvl="1">
              <a:spcAft>
                <a:spcPts val="600"/>
              </a:spcAft>
            </a:pPr>
            <a:r>
              <a:rPr lang="nb-NO" sz="1300"/>
              <a:t>Tilfredshet med både chatbot og bemannet chat falt i 2021, samtidig som bruken økte kraftig. Etter 2021 har tilfredsheten vært stabil</a:t>
            </a:r>
          </a:p>
        </p:txBody>
      </p:sp>
      <p:pic>
        <p:nvPicPr>
          <p:cNvPr id="6" name="Bilde 5">
            <a:extLst>
              <a:ext uri="{FF2B5EF4-FFF2-40B4-BE49-F238E27FC236}">
                <a16:creationId xmlns:a16="http://schemas.microsoft.com/office/drawing/2014/main" id="{95B001BE-6A6D-3240-3B06-92AA7E8A6DC2}"/>
              </a:ext>
            </a:extLst>
          </p:cNvPr>
          <p:cNvPicPr>
            <a:picLocks noChangeAspect="1"/>
          </p:cNvPicPr>
          <p:nvPr/>
        </p:nvPicPr>
        <p:blipFill>
          <a:blip r:embed="rId3"/>
          <a:stretch>
            <a:fillRect/>
          </a:stretch>
        </p:blipFill>
        <p:spPr>
          <a:xfrm>
            <a:off x="901475" y="1404750"/>
            <a:ext cx="7050816" cy="4486883"/>
          </a:xfrm>
          <a:prstGeom prst="rect">
            <a:avLst/>
          </a:prstGeom>
        </p:spPr>
      </p:pic>
      <p:sp>
        <p:nvSpPr>
          <p:cNvPr id="11" name="TekstSylinder 10">
            <a:extLst>
              <a:ext uri="{FF2B5EF4-FFF2-40B4-BE49-F238E27FC236}">
                <a16:creationId xmlns:a16="http://schemas.microsoft.com/office/drawing/2014/main" id="{5B691805-F841-8F1A-A890-5E9C739B70A4}"/>
              </a:ext>
            </a:extLst>
          </p:cNvPr>
          <p:cNvSpPr txBox="1"/>
          <p:nvPr/>
        </p:nvSpPr>
        <p:spPr>
          <a:xfrm>
            <a:off x="2944239" y="5976783"/>
            <a:ext cx="6096000" cy="276999"/>
          </a:xfrm>
          <a:prstGeom prst="rect">
            <a:avLst/>
          </a:prstGeom>
          <a:noFill/>
        </p:spPr>
        <p:txBody>
          <a:bodyPr wrap="square">
            <a:spAutoFit/>
          </a:bodyPr>
          <a:lstStyle/>
          <a:p>
            <a:r>
              <a:rPr lang="nb-NO" sz="1200"/>
              <a:t>*Kontrollert for overordnet brukertilfredshet og type ytelse</a:t>
            </a:r>
          </a:p>
        </p:txBody>
      </p:sp>
    </p:spTree>
    <p:extLst>
      <p:ext uri="{BB962C8B-B14F-4D97-AF65-F5344CB8AC3E}">
        <p14:creationId xmlns:p14="http://schemas.microsoft.com/office/powerpoint/2010/main" val="183901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AF4D34-2345-FB13-6E02-2A22D69029A2}"/>
              </a:ext>
            </a:extLst>
          </p:cNvPr>
          <p:cNvSpPr>
            <a:spLocks noGrp="1"/>
          </p:cNvSpPr>
          <p:nvPr>
            <p:ph type="body" idx="1"/>
          </p:nvPr>
        </p:nvSpPr>
        <p:spPr/>
        <p:txBody>
          <a:bodyPr/>
          <a:lstStyle/>
          <a:p>
            <a:endParaRPr lang="nb-NO"/>
          </a:p>
        </p:txBody>
      </p:sp>
      <p:sp>
        <p:nvSpPr>
          <p:cNvPr id="3" name="Tittel 2">
            <a:extLst>
              <a:ext uri="{FF2B5EF4-FFF2-40B4-BE49-F238E27FC236}">
                <a16:creationId xmlns:a16="http://schemas.microsoft.com/office/drawing/2014/main" id="{268C5BDE-595B-86E8-F7CB-F6A64CC4E984}"/>
              </a:ext>
            </a:extLst>
          </p:cNvPr>
          <p:cNvSpPr>
            <a:spLocks noGrp="1"/>
          </p:cNvSpPr>
          <p:nvPr>
            <p:ph type="ctrTitle"/>
          </p:nvPr>
        </p:nvSpPr>
        <p:spPr>
          <a:xfrm>
            <a:off x="844550" y="2032569"/>
            <a:ext cx="9818534" cy="1396431"/>
          </a:xfrm>
        </p:spPr>
        <p:txBody>
          <a:bodyPr>
            <a:normAutofit/>
          </a:bodyPr>
          <a:lstStyle/>
          <a:p>
            <a:r>
              <a:rPr lang="nb-NO" sz="3000"/>
              <a:t>5. Flere har fått utfordringer med helse og økonomi </a:t>
            </a:r>
            <a:br>
              <a:rPr lang="nb-NO" sz="3000"/>
            </a:br>
            <a:r>
              <a:rPr lang="nb-NO" sz="3000"/>
              <a:t>– flere utfordringer gir større hjelpebehov</a:t>
            </a:r>
          </a:p>
        </p:txBody>
      </p:sp>
    </p:spTree>
    <p:extLst>
      <p:ext uri="{BB962C8B-B14F-4D97-AF65-F5344CB8AC3E}">
        <p14:creationId xmlns:p14="http://schemas.microsoft.com/office/powerpoint/2010/main" val="863462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4371A8-51D2-2906-198B-EE2FCC8C2679}"/>
              </a:ext>
            </a:extLst>
          </p:cNvPr>
          <p:cNvSpPr>
            <a:spLocks noGrp="1"/>
          </p:cNvSpPr>
          <p:nvPr>
            <p:ph type="title"/>
          </p:nvPr>
        </p:nvSpPr>
        <p:spPr/>
        <p:txBody>
          <a:bodyPr/>
          <a:lstStyle/>
          <a:p>
            <a:r>
              <a:rPr lang="nb-NO"/>
              <a:t>Dårligere helse og økonomi blant NAV-brukere etter 2020 </a:t>
            </a:r>
          </a:p>
        </p:txBody>
      </p:sp>
      <p:sp>
        <p:nvSpPr>
          <p:cNvPr id="3" name="Plassholder for innhold 2">
            <a:extLst>
              <a:ext uri="{FF2B5EF4-FFF2-40B4-BE49-F238E27FC236}">
                <a16:creationId xmlns:a16="http://schemas.microsoft.com/office/drawing/2014/main" id="{71C6C3F7-8732-1F53-B4D5-B6BA26FA8A38}"/>
              </a:ext>
            </a:extLst>
          </p:cNvPr>
          <p:cNvSpPr>
            <a:spLocks noGrp="1"/>
          </p:cNvSpPr>
          <p:nvPr>
            <p:ph idx="1"/>
          </p:nvPr>
        </p:nvSpPr>
        <p:spPr>
          <a:xfrm>
            <a:off x="6507480" y="1634247"/>
            <a:ext cx="5486399" cy="4542716"/>
          </a:xfrm>
        </p:spPr>
        <p:txBody>
          <a:bodyPr>
            <a:normAutofit/>
          </a:bodyPr>
          <a:lstStyle/>
          <a:p>
            <a:r>
              <a:rPr lang="nb-NO" sz="1600"/>
              <a:t>Koronaeffekt på helse?</a:t>
            </a:r>
          </a:p>
          <a:p>
            <a:pPr lvl="1"/>
            <a:r>
              <a:rPr lang="nb-NO" sz="1200"/>
              <a:t>Ser ut til å flate ut i 2023 </a:t>
            </a:r>
          </a:p>
          <a:p>
            <a:r>
              <a:rPr lang="nb-NO" sz="1600"/>
              <a:t>Dyrtid, høy rente og inflasjon påvirker økonomi</a:t>
            </a:r>
          </a:p>
          <a:p>
            <a:r>
              <a:rPr lang="nb-NO" sz="1600"/>
              <a:t>Lav arbeidsledighet gir opplevd etterspørsel etter arbeidsmarkedskompetanse?</a:t>
            </a:r>
          </a:p>
          <a:p>
            <a:r>
              <a:rPr lang="nb-NO" sz="1600"/>
              <a:t>Utviklingen er lik også om en kontrollerer for mottatt ytelse og alder </a:t>
            </a:r>
          </a:p>
          <a:p>
            <a:pPr lvl="1"/>
            <a:r>
              <a:rPr lang="nb-NO" sz="1200"/>
              <a:t>kan ikke kun være endringer i utvalget vårt som påvirker</a:t>
            </a:r>
          </a:p>
        </p:txBody>
      </p:sp>
      <p:pic>
        <p:nvPicPr>
          <p:cNvPr id="5" name="Bilde 4">
            <a:extLst>
              <a:ext uri="{FF2B5EF4-FFF2-40B4-BE49-F238E27FC236}">
                <a16:creationId xmlns:a16="http://schemas.microsoft.com/office/drawing/2014/main" id="{EE36FF2B-8CE9-AB0A-FAE8-65182DCD4945}"/>
              </a:ext>
            </a:extLst>
          </p:cNvPr>
          <p:cNvPicPr>
            <a:picLocks noChangeAspect="1"/>
          </p:cNvPicPr>
          <p:nvPr/>
        </p:nvPicPr>
        <p:blipFill>
          <a:blip r:embed="rId3"/>
          <a:stretch>
            <a:fillRect/>
          </a:stretch>
        </p:blipFill>
        <p:spPr>
          <a:xfrm>
            <a:off x="893011" y="1443746"/>
            <a:ext cx="5012562" cy="5223753"/>
          </a:xfrm>
          <a:prstGeom prst="rect">
            <a:avLst/>
          </a:prstGeom>
        </p:spPr>
      </p:pic>
    </p:spTree>
    <p:extLst>
      <p:ext uri="{BB962C8B-B14F-4D97-AF65-F5344CB8AC3E}">
        <p14:creationId xmlns:p14="http://schemas.microsoft.com/office/powerpoint/2010/main" val="3389945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4371A8-51D2-2906-198B-EE2FCC8C2679}"/>
              </a:ext>
            </a:extLst>
          </p:cNvPr>
          <p:cNvSpPr>
            <a:spLocks noGrp="1"/>
          </p:cNvSpPr>
          <p:nvPr>
            <p:ph type="title"/>
          </p:nvPr>
        </p:nvSpPr>
        <p:spPr>
          <a:xfrm>
            <a:off x="899160" y="253673"/>
            <a:ext cx="10515600" cy="1072080"/>
          </a:xfrm>
        </p:spPr>
        <p:txBody>
          <a:bodyPr/>
          <a:lstStyle/>
          <a:p>
            <a:r>
              <a:rPr lang="nb-NO"/>
              <a:t>Utvikling i livssituasjon for noen grupper over tid</a:t>
            </a:r>
          </a:p>
        </p:txBody>
      </p:sp>
      <p:pic>
        <p:nvPicPr>
          <p:cNvPr id="4" name="Bilde 3">
            <a:extLst>
              <a:ext uri="{FF2B5EF4-FFF2-40B4-BE49-F238E27FC236}">
                <a16:creationId xmlns:a16="http://schemas.microsoft.com/office/drawing/2014/main" id="{76B23CCA-4A2D-A485-3380-86D83DFD49AA}"/>
              </a:ext>
            </a:extLst>
          </p:cNvPr>
          <p:cNvPicPr>
            <a:picLocks noChangeAspect="1"/>
          </p:cNvPicPr>
          <p:nvPr/>
        </p:nvPicPr>
        <p:blipFill>
          <a:blip r:embed="rId3"/>
          <a:stretch>
            <a:fillRect/>
          </a:stretch>
        </p:blipFill>
        <p:spPr>
          <a:xfrm>
            <a:off x="301268" y="1229542"/>
            <a:ext cx="3760173" cy="4539136"/>
          </a:xfrm>
          <a:prstGeom prst="rect">
            <a:avLst/>
          </a:prstGeom>
        </p:spPr>
      </p:pic>
      <p:pic>
        <p:nvPicPr>
          <p:cNvPr id="14" name="Bilde 13">
            <a:extLst>
              <a:ext uri="{FF2B5EF4-FFF2-40B4-BE49-F238E27FC236}">
                <a16:creationId xmlns:a16="http://schemas.microsoft.com/office/drawing/2014/main" id="{306E4562-3AAA-0817-ED82-CAEEA181153B}"/>
              </a:ext>
            </a:extLst>
          </p:cNvPr>
          <p:cNvPicPr>
            <a:picLocks noChangeAspect="1"/>
          </p:cNvPicPr>
          <p:nvPr/>
        </p:nvPicPr>
        <p:blipFill>
          <a:blip r:embed="rId4"/>
          <a:stretch>
            <a:fillRect/>
          </a:stretch>
        </p:blipFill>
        <p:spPr>
          <a:xfrm>
            <a:off x="8383250" y="1325753"/>
            <a:ext cx="3737052" cy="4558971"/>
          </a:xfrm>
          <a:prstGeom prst="rect">
            <a:avLst/>
          </a:prstGeom>
        </p:spPr>
      </p:pic>
      <p:pic>
        <p:nvPicPr>
          <p:cNvPr id="12" name="Bilde 11">
            <a:extLst>
              <a:ext uri="{FF2B5EF4-FFF2-40B4-BE49-F238E27FC236}">
                <a16:creationId xmlns:a16="http://schemas.microsoft.com/office/drawing/2014/main" id="{A481BDEE-1FA6-47B6-BCCA-0DE24D040D38}"/>
              </a:ext>
            </a:extLst>
          </p:cNvPr>
          <p:cNvPicPr>
            <a:picLocks noChangeAspect="1"/>
          </p:cNvPicPr>
          <p:nvPr/>
        </p:nvPicPr>
        <p:blipFill>
          <a:blip r:embed="rId5"/>
          <a:stretch>
            <a:fillRect/>
          </a:stretch>
        </p:blipFill>
        <p:spPr>
          <a:xfrm>
            <a:off x="4218085" y="1288883"/>
            <a:ext cx="3897728" cy="4768664"/>
          </a:xfrm>
          <a:prstGeom prst="rect">
            <a:avLst/>
          </a:prstGeom>
        </p:spPr>
      </p:pic>
    </p:spTree>
    <p:extLst>
      <p:ext uri="{BB962C8B-B14F-4D97-AF65-F5344CB8AC3E}">
        <p14:creationId xmlns:p14="http://schemas.microsoft.com/office/powerpoint/2010/main" val="2180999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4371A8-51D2-2906-198B-EE2FCC8C2679}"/>
              </a:ext>
            </a:extLst>
          </p:cNvPr>
          <p:cNvSpPr>
            <a:spLocks noGrp="1"/>
          </p:cNvSpPr>
          <p:nvPr>
            <p:ph type="title"/>
          </p:nvPr>
        </p:nvSpPr>
        <p:spPr/>
        <p:txBody>
          <a:bodyPr/>
          <a:lstStyle/>
          <a:p>
            <a:r>
              <a:rPr lang="nb-NO"/>
              <a:t>Sammensatte utfordringer</a:t>
            </a:r>
          </a:p>
        </p:txBody>
      </p:sp>
      <p:sp>
        <p:nvSpPr>
          <p:cNvPr id="3" name="Plassholder for innhold 2">
            <a:extLst>
              <a:ext uri="{FF2B5EF4-FFF2-40B4-BE49-F238E27FC236}">
                <a16:creationId xmlns:a16="http://schemas.microsoft.com/office/drawing/2014/main" id="{71C6C3F7-8732-1F53-B4D5-B6BA26FA8A38}"/>
              </a:ext>
            </a:extLst>
          </p:cNvPr>
          <p:cNvSpPr>
            <a:spLocks noGrp="1"/>
          </p:cNvSpPr>
          <p:nvPr>
            <p:ph idx="1"/>
          </p:nvPr>
        </p:nvSpPr>
        <p:spPr/>
        <p:txBody>
          <a:bodyPr/>
          <a:lstStyle/>
          <a:p>
            <a:r>
              <a:rPr lang="nb-NO"/>
              <a:t>Basert på tre egenrapporterte utfordringer:</a:t>
            </a:r>
          </a:p>
          <a:p>
            <a:pPr lvl="1"/>
            <a:r>
              <a:rPr lang="nb-NO"/>
              <a:t>Utrygg økonomi</a:t>
            </a:r>
          </a:p>
          <a:p>
            <a:pPr lvl="1"/>
            <a:r>
              <a:rPr lang="nb-NO"/>
              <a:t>Dårlig helse</a:t>
            </a:r>
          </a:p>
          <a:p>
            <a:pPr lvl="1"/>
            <a:r>
              <a:rPr lang="nb-NO"/>
              <a:t>Lite etterspurt kompetanse</a:t>
            </a:r>
          </a:p>
          <a:p>
            <a:pPr lvl="1"/>
            <a:endParaRPr lang="nb-NO"/>
          </a:p>
          <a:p>
            <a:r>
              <a:rPr lang="nb-NO"/>
              <a:t>Slått sammen til en skala som viser de som har 0,1, 2 el. 3 samtidige problemer</a:t>
            </a:r>
          </a:p>
        </p:txBody>
      </p:sp>
      <p:graphicFrame>
        <p:nvGraphicFramePr>
          <p:cNvPr id="4" name="Tabell 3">
            <a:extLst>
              <a:ext uri="{FF2B5EF4-FFF2-40B4-BE49-F238E27FC236}">
                <a16:creationId xmlns:a16="http://schemas.microsoft.com/office/drawing/2014/main" id="{92089C68-A1AE-203F-D4FA-83EE16F6097E}"/>
              </a:ext>
            </a:extLst>
          </p:cNvPr>
          <p:cNvGraphicFramePr>
            <a:graphicFrameLocks noGrp="1"/>
          </p:cNvGraphicFramePr>
          <p:nvPr/>
        </p:nvGraphicFramePr>
        <p:xfrm>
          <a:off x="5699079" y="2441830"/>
          <a:ext cx="4143737" cy="1098206"/>
        </p:xfrm>
        <a:graphic>
          <a:graphicData uri="http://schemas.openxmlformats.org/drawingml/2006/table">
            <a:tbl>
              <a:tblPr>
                <a:tableStyleId>{5C22544A-7EE6-4342-B048-85BDC9FD1C3A}</a:tableStyleId>
              </a:tblPr>
              <a:tblGrid>
                <a:gridCol w="842412">
                  <a:extLst>
                    <a:ext uri="{9D8B030D-6E8A-4147-A177-3AD203B41FA5}">
                      <a16:colId xmlns:a16="http://schemas.microsoft.com/office/drawing/2014/main" val="61833646"/>
                    </a:ext>
                  </a:extLst>
                </a:gridCol>
                <a:gridCol w="478273">
                  <a:extLst>
                    <a:ext uri="{9D8B030D-6E8A-4147-A177-3AD203B41FA5}">
                      <a16:colId xmlns:a16="http://schemas.microsoft.com/office/drawing/2014/main" val="1278562904"/>
                    </a:ext>
                  </a:extLst>
                </a:gridCol>
                <a:gridCol w="722067">
                  <a:extLst>
                    <a:ext uri="{9D8B030D-6E8A-4147-A177-3AD203B41FA5}">
                      <a16:colId xmlns:a16="http://schemas.microsoft.com/office/drawing/2014/main" val="2914805529"/>
                    </a:ext>
                  </a:extLst>
                </a:gridCol>
                <a:gridCol w="666166">
                  <a:extLst>
                    <a:ext uri="{9D8B030D-6E8A-4147-A177-3AD203B41FA5}">
                      <a16:colId xmlns:a16="http://schemas.microsoft.com/office/drawing/2014/main" val="985560806"/>
                    </a:ext>
                  </a:extLst>
                </a:gridCol>
                <a:gridCol w="945676">
                  <a:extLst>
                    <a:ext uri="{9D8B030D-6E8A-4147-A177-3AD203B41FA5}">
                      <a16:colId xmlns:a16="http://schemas.microsoft.com/office/drawing/2014/main" val="3386017949"/>
                    </a:ext>
                  </a:extLst>
                </a:gridCol>
                <a:gridCol w="489143">
                  <a:extLst>
                    <a:ext uri="{9D8B030D-6E8A-4147-A177-3AD203B41FA5}">
                      <a16:colId xmlns:a16="http://schemas.microsoft.com/office/drawing/2014/main" val="1632650205"/>
                    </a:ext>
                  </a:extLst>
                </a:gridCol>
              </a:tblGrid>
              <a:tr h="384261">
                <a:tc gridSpan="2">
                  <a:txBody>
                    <a:bodyPr/>
                    <a:lstStyle/>
                    <a:p>
                      <a:pPr algn="l" fontAlgn="b"/>
                      <a:r>
                        <a:rPr lang="nb-NO" sz="1100" b="1" u="none" strike="noStrike">
                          <a:effectLst/>
                        </a:rPr>
                        <a:t>Økonomi</a:t>
                      </a:r>
                    </a:p>
                    <a:p>
                      <a:pPr algn="l" fontAlgn="b"/>
                      <a:endParaRPr lang="nb-NO" sz="1100" b="1" i="0" u="none" strike="noStrike">
                        <a:solidFill>
                          <a:srgbClr val="000000"/>
                        </a:solidFill>
                        <a:effectLst/>
                        <a:latin typeface="Calibri" panose="020F0502020204030204" pitchFamily="34" charset="0"/>
                      </a:endParaRPr>
                    </a:p>
                  </a:txBody>
                  <a:tcPr marL="5443" marR="5443" marT="5443" marB="0" anchor="b"/>
                </a:tc>
                <a:tc hMerge="1">
                  <a:txBody>
                    <a:bodyPr/>
                    <a:lstStyle/>
                    <a:p>
                      <a:pPr algn="l" fontAlgn="b"/>
                      <a:endParaRPr lang="nb-NO" sz="1100" b="0" i="0" u="none" strike="noStrike">
                        <a:solidFill>
                          <a:srgbClr val="000000"/>
                        </a:solidFill>
                        <a:effectLst/>
                        <a:latin typeface="Calibri" panose="020F0502020204030204" pitchFamily="34" charset="0"/>
                      </a:endParaRPr>
                    </a:p>
                  </a:txBody>
                  <a:tcPr marL="5443" marR="5443" marT="5443" marB="0" anchor="b"/>
                </a:tc>
                <a:tc gridSpan="2">
                  <a:txBody>
                    <a:bodyPr/>
                    <a:lstStyle/>
                    <a:p>
                      <a:pPr algn="l" fontAlgn="b"/>
                      <a:r>
                        <a:rPr lang="nb-NO" sz="1100" b="1" u="none" strike="noStrike">
                          <a:effectLst/>
                        </a:rPr>
                        <a:t>Helse</a:t>
                      </a:r>
                    </a:p>
                    <a:p>
                      <a:pPr algn="l" fontAlgn="b"/>
                      <a:endParaRPr lang="nb-NO" sz="1100" b="1" i="0" u="none" strike="noStrike">
                        <a:solidFill>
                          <a:srgbClr val="000000"/>
                        </a:solidFill>
                        <a:effectLst/>
                        <a:latin typeface="Calibri" panose="020F0502020204030204" pitchFamily="34" charset="0"/>
                      </a:endParaRPr>
                    </a:p>
                  </a:txBody>
                  <a:tcPr marL="5443" marR="5443" marT="5443" marB="0" anchor="b">
                    <a:solidFill>
                      <a:srgbClr val="E7EBF5"/>
                    </a:solidFill>
                  </a:tcPr>
                </a:tc>
                <a:tc hMerge="1">
                  <a:txBody>
                    <a:bodyPr/>
                    <a:lstStyle/>
                    <a:p>
                      <a:pPr algn="l" fontAlgn="b"/>
                      <a:endParaRPr lang="nb-NO" sz="1100" b="0" i="0" u="none" strike="noStrike">
                        <a:solidFill>
                          <a:srgbClr val="000000"/>
                        </a:solidFill>
                        <a:effectLst/>
                        <a:latin typeface="Calibri" panose="020F0502020204030204" pitchFamily="34" charset="0"/>
                      </a:endParaRPr>
                    </a:p>
                  </a:txBody>
                  <a:tcPr marL="5443" marR="5443" marT="5443" marB="0" anchor="b"/>
                </a:tc>
                <a:tc gridSpan="2">
                  <a:txBody>
                    <a:bodyPr/>
                    <a:lstStyle/>
                    <a:p>
                      <a:pPr algn="l" fontAlgn="b"/>
                      <a:r>
                        <a:rPr lang="nb-NO" sz="1100" b="1" u="none" strike="noStrike">
                          <a:effectLst/>
                        </a:rPr>
                        <a:t>Arbedsmarkeds-kompetanse</a:t>
                      </a:r>
                      <a:endParaRPr lang="nb-NO" sz="1100" b="1" i="0" u="none" strike="noStrike">
                        <a:solidFill>
                          <a:srgbClr val="000000"/>
                        </a:solidFill>
                        <a:effectLst/>
                        <a:latin typeface="Calibri" panose="020F0502020204030204" pitchFamily="34" charset="0"/>
                      </a:endParaRPr>
                    </a:p>
                  </a:txBody>
                  <a:tcPr marL="5443" marR="5443" marT="5443" marB="0" anchor="b">
                    <a:solidFill>
                      <a:srgbClr val="F0F1E7"/>
                    </a:solidFill>
                  </a:tcPr>
                </a:tc>
                <a:tc hMerge="1">
                  <a:txBody>
                    <a:bodyPr/>
                    <a:lstStyle/>
                    <a:p>
                      <a:pPr algn="l" fontAlgn="b"/>
                      <a:endParaRPr lang="nb-NO" sz="11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4197874887"/>
                  </a:ext>
                </a:extLst>
              </a:tr>
              <a:tr h="244055">
                <a:tc>
                  <a:txBody>
                    <a:bodyPr/>
                    <a:lstStyle/>
                    <a:p>
                      <a:pPr algn="l" fontAlgn="b"/>
                      <a:r>
                        <a:rPr lang="nb-NO" sz="1100" u="none" strike="noStrike">
                          <a:effectLst/>
                        </a:rPr>
                        <a:t>Trygg</a:t>
                      </a:r>
                      <a:endParaRPr lang="nb-NO"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nb-NO" sz="1100" u="none" strike="noStrike">
                          <a:effectLst/>
                        </a:rPr>
                        <a:t>34 </a:t>
                      </a:r>
                      <a:endParaRPr lang="nb-NO"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nb-NO" sz="1100" u="none" strike="noStrike">
                          <a:effectLst/>
                        </a:rPr>
                        <a:t>God</a:t>
                      </a:r>
                      <a:endParaRPr lang="nb-NO" sz="1100" b="0" i="0" u="none" strike="noStrike">
                        <a:solidFill>
                          <a:srgbClr val="000000"/>
                        </a:solidFill>
                        <a:effectLst/>
                        <a:latin typeface="Calibri" panose="020F0502020204030204" pitchFamily="34" charset="0"/>
                      </a:endParaRPr>
                    </a:p>
                  </a:txBody>
                  <a:tcPr marL="5443" marR="5443" marT="5443" marB="0" anchor="b">
                    <a:solidFill>
                      <a:srgbClr val="E7EBF5"/>
                    </a:solidFill>
                  </a:tcPr>
                </a:tc>
                <a:tc>
                  <a:txBody>
                    <a:bodyPr/>
                    <a:lstStyle/>
                    <a:p>
                      <a:pPr algn="l" fontAlgn="b"/>
                      <a:r>
                        <a:rPr lang="nb-NO" sz="1100" u="none" strike="noStrike">
                          <a:effectLst/>
                        </a:rPr>
                        <a:t>32</a:t>
                      </a:r>
                      <a:endParaRPr lang="nb-NO" sz="1100" b="0" i="0" u="none" strike="noStrike">
                        <a:solidFill>
                          <a:srgbClr val="000000"/>
                        </a:solidFill>
                        <a:effectLst/>
                        <a:latin typeface="Calibri" panose="020F0502020204030204" pitchFamily="34" charset="0"/>
                      </a:endParaRPr>
                    </a:p>
                  </a:txBody>
                  <a:tcPr marL="5443" marR="5443" marT="5443" marB="0" anchor="b">
                    <a:solidFill>
                      <a:srgbClr val="E7EBF5"/>
                    </a:solidFill>
                  </a:tcPr>
                </a:tc>
                <a:tc>
                  <a:txBody>
                    <a:bodyPr/>
                    <a:lstStyle/>
                    <a:p>
                      <a:pPr algn="l" fontAlgn="b"/>
                      <a:r>
                        <a:rPr lang="nb-NO" sz="1100" u="none" strike="noStrike">
                          <a:effectLst/>
                        </a:rPr>
                        <a:t>Etterspurt</a:t>
                      </a:r>
                      <a:endParaRPr lang="nb-NO" sz="1100" b="0" i="0" u="none" strike="noStrike">
                        <a:solidFill>
                          <a:srgbClr val="000000"/>
                        </a:solidFill>
                        <a:effectLst/>
                        <a:latin typeface="Calibri" panose="020F0502020204030204" pitchFamily="34" charset="0"/>
                      </a:endParaRPr>
                    </a:p>
                  </a:txBody>
                  <a:tcPr marL="5443" marR="5443" marT="5443" marB="0" anchor="b">
                    <a:solidFill>
                      <a:srgbClr val="F0F1E7"/>
                    </a:solidFill>
                  </a:tcPr>
                </a:tc>
                <a:tc>
                  <a:txBody>
                    <a:bodyPr/>
                    <a:lstStyle/>
                    <a:p>
                      <a:pPr algn="l" fontAlgn="b"/>
                      <a:r>
                        <a:rPr lang="nb-NO" sz="1100" u="none" strike="noStrike">
                          <a:effectLst/>
                        </a:rPr>
                        <a:t>59</a:t>
                      </a:r>
                      <a:endParaRPr lang="nb-NO" sz="1100" b="0" i="0" u="none" strike="noStrike">
                        <a:solidFill>
                          <a:srgbClr val="000000"/>
                        </a:solidFill>
                        <a:effectLst/>
                        <a:latin typeface="Calibri" panose="020F0502020204030204" pitchFamily="34" charset="0"/>
                      </a:endParaRPr>
                    </a:p>
                  </a:txBody>
                  <a:tcPr marL="5443" marR="5443" marT="5443" marB="0" anchor="b">
                    <a:solidFill>
                      <a:srgbClr val="F0F1E7"/>
                    </a:solidFill>
                  </a:tcPr>
                </a:tc>
                <a:extLst>
                  <a:ext uri="{0D108BD9-81ED-4DB2-BD59-A6C34878D82A}">
                    <a16:rowId xmlns:a16="http://schemas.microsoft.com/office/drawing/2014/main" val="3099873418"/>
                  </a:ext>
                </a:extLst>
              </a:tr>
              <a:tr h="227816">
                <a:tc>
                  <a:txBody>
                    <a:bodyPr/>
                    <a:lstStyle/>
                    <a:p>
                      <a:pPr algn="l" fontAlgn="b"/>
                      <a:r>
                        <a:rPr lang="nb-NO" sz="1100" u="none" strike="noStrike">
                          <a:effectLst/>
                        </a:rPr>
                        <a:t>middels</a:t>
                      </a:r>
                      <a:endParaRPr lang="nb-NO"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nb-NO" sz="1100" u="none" strike="noStrike">
                          <a:effectLst/>
                        </a:rPr>
                        <a:t>38</a:t>
                      </a:r>
                      <a:endParaRPr lang="nb-NO" sz="1100" b="0"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nb-NO" sz="1100" u="none" strike="noStrike">
                          <a:effectLst/>
                        </a:rPr>
                        <a:t>middels</a:t>
                      </a:r>
                      <a:endParaRPr lang="nb-NO" sz="1100" b="0" i="0" u="none" strike="noStrike">
                        <a:solidFill>
                          <a:srgbClr val="000000"/>
                        </a:solidFill>
                        <a:effectLst/>
                        <a:latin typeface="Calibri" panose="020F0502020204030204" pitchFamily="34" charset="0"/>
                      </a:endParaRPr>
                    </a:p>
                  </a:txBody>
                  <a:tcPr marL="5443" marR="5443" marT="5443" marB="0" anchor="b">
                    <a:solidFill>
                      <a:srgbClr val="E7EBF5"/>
                    </a:solidFill>
                  </a:tcPr>
                </a:tc>
                <a:tc>
                  <a:txBody>
                    <a:bodyPr/>
                    <a:lstStyle/>
                    <a:p>
                      <a:pPr algn="l" fontAlgn="b"/>
                      <a:r>
                        <a:rPr lang="nb-NO" sz="1100" u="none" strike="noStrike">
                          <a:effectLst/>
                        </a:rPr>
                        <a:t>33</a:t>
                      </a:r>
                      <a:endParaRPr lang="nb-NO" sz="1100" b="0" i="0" u="none" strike="noStrike">
                        <a:solidFill>
                          <a:srgbClr val="000000"/>
                        </a:solidFill>
                        <a:effectLst/>
                        <a:latin typeface="Calibri" panose="020F0502020204030204" pitchFamily="34" charset="0"/>
                      </a:endParaRPr>
                    </a:p>
                  </a:txBody>
                  <a:tcPr marL="5443" marR="5443" marT="5443" marB="0" anchor="b">
                    <a:solidFill>
                      <a:srgbClr val="E7EBF5"/>
                    </a:solidFill>
                  </a:tcPr>
                </a:tc>
                <a:tc>
                  <a:txBody>
                    <a:bodyPr/>
                    <a:lstStyle/>
                    <a:p>
                      <a:pPr algn="l" fontAlgn="b"/>
                      <a:r>
                        <a:rPr lang="nb-NO" sz="1100" u="none" strike="noStrike">
                          <a:effectLst/>
                        </a:rPr>
                        <a:t>middels</a:t>
                      </a:r>
                      <a:endParaRPr lang="nb-NO" sz="1100" b="0" i="0" u="none" strike="noStrike">
                        <a:solidFill>
                          <a:srgbClr val="000000"/>
                        </a:solidFill>
                        <a:effectLst/>
                        <a:latin typeface="Calibri" panose="020F0502020204030204" pitchFamily="34" charset="0"/>
                      </a:endParaRPr>
                    </a:p>
                  </a:txBody>
                  <a:tcPr marL="5443" marR="5443" marT="5443" marB="0" anchor="b">
                    <a:solidFill>
                      <a:srgbClr val="F0F1E7"/>
                    </a:solidFill>
                  </a:tcPr>
                </a:tc>
                <a:tc>
                  <a:txBody>
                    <a:bodyPr/>
                    <a:lstStyle/>
                    <a:p>
                      <a:pPr algn="l" fontAlgn="b"/>
                      <a:r>
                        <a:rPr lang="nb-NO" sz="1100" u="none" strike="noStrike">
                          <a:effectLst/>
                        </a:rPr>
                        <a:t>29</a:t>
                      </a:r>
                      <a:endParaRPr lang="nb-NO" sz="1100" b="0" i="0" u="none" strike="noStrike">
                        <a:solidFill>
                          <a:srgbClr val="000000"/>
                        </a:solidFill>
                        <a:effectLst/>
                        <a:latin typeface="Calibri" panose="020F0502020204030204" pitchFamily="34" charset="0"/>
                      </a:endParaRPr>
                    </a:p>
                  </a:txBody>
                  <a:tcPr marL="5443" marR="5443" marT="5443" marB="0" anchor="b">
                    <a:solidFill>
                      <a:srgbClr val="F0F1E7"/>
                    </a:solidFill>
                  </a:tcPr>
                </a:tc>
                <a:extLst>
                  <a:ext uri="{0D108BD9-81ED-4DB2-BD59-A6C34878D82A}">
                    <a16:rowId xmlns:a16="http://schemas.microsoft.com/office/drawing/2014/main" val="1087619912"/>
                  </a:ext>
                </a:extLst>
              </a:tr>
              <a:tr h="242074">
                <a:tc>
                  <a:txBody>
                    <a:bodyPr/>
                    <a:lstStyle/>
                    <a:p>
                      <a:pPr algn="l" fontAlgn="b"/>
                      <a:r>
                        <a:rPr lang="nb-NO" sz="1100" b="1" u="none" strike="noStrike">
                          <a:solidFill>
                            <a:schemeClr val="accent1">
                              <a:lumMod val="75000"/>
                            </a:schemeClr>
                          </a:solidFill>
                          <a:effectLst/>
                        </a:rPr>
                        <a:t>utrygg</a:t>
                      </a:r>
                      <a:endParaRPr lang="nb-NO" sz="1100" b="1" i="0" u="none" strike="noStrike">
                        <a:solidFill>
                          <a:schemeClr val="accent1">
                            <a:lumMod val="75000"/>
                          </a:schemeClr>
                        </a:solidFill>
                        <a:effectLst/>
                        <a:latin typeface="Calibri" panose="020F0502020204030204" pitchFamily="34" charset="0"/>
                      </a:endParaRPr>
                    </a:p>
                  </a:txBody>
                  <a:tcPr marL="5443" marR="5443" marT="5443" marB="0" anchor="b"/>
                </a:tc>
                <a:tc>
                  <a:txBody>
                    <a:bodyPr/>
                    <a:lstStyle/>
                    <a:p>
                      <a:pPr algn="l" fontAlgn="b"/>
                      <a:r>
                        <a:rPr lang="nb-NO" sz="1100" b="1" u="none" strike="noStrike">
                          <a:solidFill>
                            <a:schemeClr val="accent1">
                              <a:lumMod val="75000"/>
                            </a:schemeClr>
                          </a:solidFill>
                          <a:effectLst/>
                        </a:rPr>
                        <a:t>28</a:t>
                      </a:r>
                      <a:endParaRPr lang="nb-NO" sz="1100" b="1" i="0" u="none" strike="noStrike">
                        <a:solidFill>
                          <a:schemeClr val="accent1">
                            <a:lumMod val="75000"/>
                          </a:schemeClr>
                        </a:solidFill>
                        <a:effectLst/>
                        <a:latin typeface="Calibri" panose="020F0502020204030204" pitchFamily="34" charset="0"/>
                      </a:endParaRPr>
                    </a:p>
                  </a:txBody>
                  <a:tcPr marL="5443" marR="5443" marT="5443" marB="0" anchor="b"/>
                </a:tc>
                <a:tc>
                  <a:txBody>
                    <a:bodyPr/>
                    <a:lstStyle/>
                    <a:p>
                      <a:pPr algn="l" fontAlgn="b"/>
                      <a:r>
                        <a:rPr lang="nb-NO" sz="1100" b="1" u="none" strike="noStrike">
                          <a:solidFill>
                            <a:schemeClr val="accent1">
                              <a:lumMod val="75000"/>
                            </a:schemeClr>
                          </a:solidFill>
                          <a:effectLst/>
                        </a:rPr>
                        <a:t>dårlig</a:t>
                      </a:r>
                      <a:endParaRPr lang="nb-NO" sz="1100" b="1" i="0" u="none" strike="noStrike">
                        <a:solidFill>
                          <a:schemeClr val="accent1">
                            <a:lumMod val="75000"/>
                          </a:schemeClr>
                        </a:solidFill>
                        <a:effectLst/>
                        <a:latin typeface="Calibri" panose="020F0502020204030204" pitchFamily="34" charset="0"/>
                      </a:endParaRPr>
                    </a:p>
                  </a:txBody>
                  <a:tcPr marL="5443" marR="5443" marT="5443" marB="0" anchor="b">
                    <a:solidFill>
                      <a:srgbClr val="E7EBF5"/>
                    </a:solidFill>
                  </a:tcPr>
                </a:tc>
                <a:tc>
                  <a:txBody>
                    <a:bodyPr/>
                    <a:lstStyle/>
                    <a:p>
                      <a:pPr algn="l" fontAlgn="b"/>
                      <a:r>
                        <a:rPr lang="nb-NO" sz="1100" b="1" u="none" strike="noStrike">
                          <a:solidFill>
                            <a:schemeClr val="accent1">
                              <a:lumMod val="75000"/>
                            </a:schemeClr>
                          </a:solidFill>
                          <a:effectLst/>
                        </a:rPr>
                        <a:t>35</a:t>
                      </a:r>
                      <a:endParaRPr lang="nb-NO" sz="1100" b="1" i="0" u="none" strike="noStrike">
                        <a:solidFill>
                          <a:schemeClr val="accent1">
                            <a:lumMod val="75000"/>
                          </a:schemeClr>
                        </a:solidFill>
                        <a:effectLst/>
                        <a:latin typeface="Calibri" panose="020F0502020204030204" pitchFamily="34" charset="0"/>
                      </a:endParaRPr>
                    </a:p>
                  </a:txBody>
                  <a:tcPr marL="5443" marR="5443" marT="5443" marB="0" anchor="b">
                    <a:solidFill>
                      <a:srgbClr val="E7EBF5"/>
                    </a:solidFill>
                  </a:tcPr>
                </a:tc>
                <a:tc>
                  <a:txBody>
                    <a:bodyPr/>
                    <a:lstStyle/>
                    <a:p>
                      <a:pPr algn="l" fontAlgn="b"/>
                      <a:r>
                        <a:rPr lang="nb-NO" sz="1100" b="1" u="none" strike="noStrike">
                          <a:solidFill>
                            <a:schemeClr val="accent1">
                              <a:lumMod val="75000"/>
                            </a:schemeClr>
                          </a:solidFill>
                          <a:effectLst/>
                        </a:rPr>
                        <a:t>lav</a:t>
                      </a:r>
                      <a:endParaRPr lang="nb-NO" sz="1100" b="1" i="0" u="none" strike="noStrike">
                        <a:solidFill>
                          <a:schemeClr val="accent1">
                            <a:lumMod val="75000"/>
                          </a:schemeClr>
                        </a:solidFill>
                        <a:effectLst/>
                        <a:latin typeface="Calibri" panose="020F0502020204030204" pitchFamily="34" charset="0"/>
                      </a:endParaRPr>
                    </a:p>
                  </a:txBody>
                  <a:tcPr marL="5443" marR="5443" marT="5443" marB="0" anchor="b">
                    <a:solidFill>
                      <a:srgbClr val="F0F1E7"/>
                    </a:solidFill>
                  </a:tcPr>
                </a:tc>
                <a:tc>
                  <a:txBody>
                    <a:bodyPr/>
                    <a:lstStyle/>
                    <a:p>
                      <a:pPr algn="l" fontAlgn="b"/>
                      <a:r>
                        <a:rPr lang="nb-NO" sz="1100" b="1" u="none" strike="noStrike">
                          <a:solidFill>
                            <a:schemeClr val="accent1">
                              <a:lumMod val="75000"/>
                            </a:schemeClr>
                          </a:solidFill>
                          <a:effectLst/>
                        </a:rPr>
                        <a:t>12</a:t>
                      </a:r>
                      <a:endParaRPr lang="nb-NO" sz="1100" b="1" i="0" u="none" strike="noStrike">
                        <a:solidFill>
                          <a:schemeClr val="accent1">
                            <a:lumMod val="75000"/>
                          </a:schemeClr>
                        </a:solidFill>
                        <a:effectLst/>
                        <a:latin typeface="Calibri" panose="020F0502020204030204" pitchFamily="34" charset="0"/>
                      </a:endParaRPr>
                    </a:p>
                  </a:txBody>
                  <a:tcPr marL="5443" marR="5443" marT="5443" marB="0" anchor="b">
                    <a:solidFill>
                      <a:srgbClr val="F0F1E7"/>
                    </a:solidFill>
                  </a:tcPr>
                </a:tc>
                <a:extLst>
                  <a:ext uri="{0D108BD9-81ED-4DB2-BD59-A6C34878D82A}">
                    <a16:rowId xmlns:a16="http://schemas.microsoft.com/office/drawing/2014/main" val="4242847877"/>
                  </a:ext>
                </a:extLst>
              </a:tr>
            </a:tbl>
          </a:graphicData>
        </a:graphic>
      </p:graphicFrame>
      <p:graphicFrame>
        <p:nvGraphicFramePr>
          <p:cNvPr id="5" name="Tabell 4">
            <a:extLst>
              <a:ext uri="{FF2B5EF4-FFF2-40B4-BE49-F238E27FC236}">
                <a16:creationId xmlns:a16="http://schemas.microsoft.com/office/drawing/2014/main" id="{28513469-6FDE-9508-DB7C-62868189648D}"/>
              </a:ext>
            </a:extLst>
          </p:cNvPr>
          <p:cNvGraphicFramePr>
            <a:graphicFrameLocks noGrp="1"/>
          </p:cNvGraphicFramePr>
          <p:nvPr/>
        </p:nvGraphicFramePr>
        <p:xfrm>
          <a:off x="5699079" y="4624848"/>
          <a:ext cx="2426789" cy="1142812"/>
        </p:xfrm>
        <a:graphic>
          <a:graphicData uri="http://schemas.openxmlformats.org/drawingml/2006/table">
            <a:tbl>
              <a:tblPr>
                <a:tableStyleId>{93296810-A885-4BE3-A3E7-6D5BEEA58F35}</a:tableStyleId>
              </a:tblPr>
              <a:tblGrid>
                <a:gridCol w="1340167">
                  <a:extLst>
                    <a:ext uri="{9D8B030D-6E8A-4147-A177-3AD203B41FA5}">
                      <a16:colId xmlns:a16="http://schemas.microsoft.com/office/drawing/2014/main" val="781558984"/>
                    </a:ext>
                  </a:extLst>
                </a:gridCol>
                <a:gridCol w="1086622">
                  <a:extLst>
                    <a:ext uri="{9D8B030D-6E8A-4147-A177-3AD203B41FA5}">
                      <a16:colId xmlns:a16="http://schemas.microsoft.com/office/drawing/2014/main" val="3162809598"/>
                    </a:ext>
                  </a:extLst>
                </a:gridCol>
              </a:tblGrid>
              <a:tr h="304800">
                <a:tc>
                  <a:txBody>
                    <a:bodyPr/>
                    <a:lstStyle/>
                    <a:p>
                      <a:pPr algn="l" fontAlgn="b"/>
                      <a:r>
                        <a:rPr lang="nb-NO" sz="1300" b="1" i="0" u="none" strike="noStrike">
                          <a:solidFill>
                            <a:srgbClr val="000000"/>
                          </a:solidFill>
                          <a:effectLst/>
                          <a:latin typeface="Calibri" panose="020F0502020204030204" pitchFamily="34" charset="0"/>
                        </a:rPr>
                        <a:t>Antall problemer:</a:t>
                      </a:r>
                    </a:p>
                  </a:txBody>
                  <a:tcPr marL="11383" marR="11383" marT="11383" marB="0" anchor="b"/>
                </a:tc>
                <a:tc>
                  <a:txBody>
                    <a:bodyPr/>
                    <a:lstStyle/>
                    <a:p>
                      <a:pPr algn="l" fontAlgn="b"/>
                      <a:r>
                        <a:rPr lang="nb-NO" sz="1300" b="1" u="none" strike="noStrike">
                          <a:effectLst/>
                        </a:rPr>
                        <a:t>Andel:</a:t>
                      </a:r>
                    </a:p>
                  </a:txBody>
                  <a:tcPr marL="11383" marR="11383" marT="11383" marB="0" anchor="b"/>
                </a:tc>
                <a:extLst>
                  <a:ext uri="{0D108BD9-81ED-4DB2-BD59-A6C34878D82A}">
                    <a16:rowId xmlns:a16="http://schemas.microsoft.com/office/drawing/2014/main" val="816453794"/>
                  </a:ext>
                </a:extLst>
              </a:tr>
              <a:tr h="187035">
                <a:tc>
                  <a:txBody>
                    <a:bodyPr/>
                    <a:lstStyle/>
                    <a:p>
                      <a:pPr algn="l" fontAlgn="b"/>
                      <a:r>
                        <a:rPr lang="nb-NO" sz="1300" b="0" u="none" strike="noStrike">
                          <a:solidFill>
                            <a:srgbClr val="000000"/>
                          </a:solidFill>
                          <a:effectLst/>
                        </a:rPr>
                        <a:t>0</a:t>
                      </a:r>
                      <a:endParaRPr lang="nb-NO" sz="1300" b="0" i="0" u="none" strike="noStrike">
                        <a:solidFill>
                          <a:srgbClr val="000000"/>
                        </a:solidFill>
                        <a:effectLst/>
                        <a:latin typeface="Calibri" panose="020F0502020204030204" pitchFamily="34" charset="0"/>
                      </a:endParaRPr>
                    </a:p>
                  </a:txBody>
                  <a:tcPr marL="11383" marR="11383" marT="11383" marB="0" anchor="b"/>
                </a:tc>
                <a:tc>
                  <a:txBody>
                    <a:bodyPr/>
                    <a:lstStyle/>
                    <a:p>
                      <a:pPr algn="l" fontAlgn="b"/>
                      <a:r>
                        <a:rPr lang="nb-NO" sz="1300" b="0" i="0" u="none" strike="noStrike">
                          <a:solidFill>
                            <a:srgbClr val="000000"/>
                          </a:solidFill>
                          <a:effectLst/>
                          <a:latin typeface="Calibri" panose="020F0502020204030204" pitchFamily="34" charset="0"/>
                        </a:rPr>
                        <a:t>54</a:t>
                      </a:r>
                    </a:p>
                  </a:txBody>
                  <a:tcPr marL="6505" marR="6505" marT="6505" marB="0" anchor="b"/>
                </a:tc>
                <a:extLst>
                  <a:ext uri="{0D108BD9-81ED-4DB2-BD59-A6C34878D82A}">
                    <a16:rowId xmlns:a16="http://schemas.microsoft.com/office/drawing/2014/main" val="2674209790"/>
                  </a:ext>
                </a:extLst>
              </a:tr>
              <a:tr h="187035">
                <a:tc>
                  <a:txBody>
                    <a:bodyPr/>
                    <a:lstStyle/>
                    <a:p>
                      <a:pPr algn="l" fontAlgn="b"/>
                      <a:r>
                        <a:rPr lang="nb-NO" sz="1300" b="0" u="none" strike="noStrike">
                          <a:solidFill>
                            <a:srgbClr val="000000"/>
                          </a:solidFill>
                          <a:effectLst/>
                        </a:rPr>
                        <a:t>1</a:t>
                      </a:r>
                      <a:endParaRPr lang="nb-NO" sz="1300" b="0" i="0" u="none" strike="noStrike">
                        <a:solidFill>
                          <a:srgbClr val="000000"/>
                        </a:solidFill>
                        <a:effectLst/>
                        <a:latin typeface="Calibri" panose="020F0502020204030204" pitchFamily="34" charset="0"/>
                      </a:endParaRPr>
                    </a:p>
                  </a:txBody>
                  <a:tcPr marL="11383" marR="11383" marT="11383" marB="0" anchor="b"/>
                </a:tc>
                <a:tc>
                  <a:txBody>
                    <a:bodyPr/>
                    <a:lstStyle/>
                    <a:p>
                      <a:pPr algn="l" fontAlgn="b"/>
                      <a:r>
                        <a:rPr lang="nb-NO" sz="1300" b="0" i="0" u="none" strike="noStrike">
                          <a:solidFill>
                            <a:srgbClr val="000000"/>
                          </a:solidFill>
                          <a:effectLst/>
                          <a:latin typeface="Calibri" panose="020F0502020204030204" pitchFamily="34" charset="0"/>
                        </a:rPr>
                        <a:t>27</a:t>
                      </a:r>
                    </a:p>
                  </a:txBody>
                  <a:tcPr marL="6505" marR="6505" marT="6505" marB="0" anchor="b"/>
                </a:tc>
                <a:extLst>
                  <a:ext uri="{0D108BD9-81ED-4DB2-BD59-A6C34878D82A}">
                    <a16:rowId xmlns:a16="http://schemas.microsoft.com/office/drawing/2014/main" val="186761559"/>
                  </a:ext>
                </a:extLst>
              </a:tr>
              <a:tr h="187035">
                <a:tc>
                  <a:txBody>
                    <a:bodyPr/>
                    <a:lstStyle/>
                    <a:p>
                      <a:pPr algn="l" fontAlgn="b"/>
                      <a:r>
                        <a:rPr lang="nb-NO" sz="1300" b="0" u="none" strike="noStrike">
                          <a:solidFill>
                            <a:srgbClr val="000000"/>
                          </a:solidFill>
                          <a:effectLst/>
                        </a:rPr>
                        <a:t>2</a:t>
                      </a:r>
                      <a:endParaRPr lang="nb-NO" sz="1300" b="0" i="0" u="none" strike="noStrike">
                        <a:solidFill>
                          <a:srgbClr val="000000"/>
                        </a:solidFill>
                        <a:effectLst/>
                        <a:latin typeface="Calibri" panose="020F0502020204030204" pitchFamily="34" charset="0"/>
                      </a:endParaRPr>
                    </a:p>
                  </a:txBody>
                  <a:tcPr marL="11383" marR="11383" marT="11383" marB="0" anchor="b"/>
                </a:tc>
                <a:tc>
                  <a:txBody>
                    <a:bodyPr/>
                    <a:lstStyle/>
                    <a:p>
                      <a:pPr algn="l" fontAlgn="b"/>
                      <a:r>
                        <a:rPr lang="nb-NO" sz="1300" b="0" i="0" u="none" strike="noStrike">
                          <a:solidFill>
                            <a:srgbClr val="000000"/>
                          </a:solidFill>
                          <a:effectLst/>
                          <a:latin typeface="Calibri" panose="020F0502020204030204" pitchFamily="34" charset="0"/>
                        </a:rPr>
                        <a:t>16</a:t>
                      </a:r>
                    </a:p>
                  </a:txBody>
                  <a:tcPr marL="6505" marR="6505" marT="6505" marB="0" anchor="b"/>
                </a:tc>
                <a:extLst>
                  <a:ext uri="{0D108BD9-81ED-4DB2-BD59-A6C34878D82A}">
                    <a16:rowId xmlns:a16="http://schemas.microsoft.com/office/drawing/2014/main" val="544291023"/>
                  </a:ext>
                </a:extLst>
              </a:tr>
              <a:tr h="187035">
                <a:tc>
                  <a:txBody>
                    <a:bodyPr/>
                    <a:lstStyle/>
                    <a:p>
                      <a:pPr algn="l" fontAlgn="b"/>
                      <a:r>
                        <a:rPr lang="nb-NO" sz="1300" b="0" i="0" u="none" strike="noStrike">
                          <a:solidFill>
                            <a:srgbClr val="000000"/>
                          </a:solidFill>
                          <a:effectLst/>
                          <a:latin typeface="Calibri" panose="020F0502020204030204" pitchFamily="34" charset="0"/>
                        </a:rPr>
                        <a:t>3</a:t>
                      </a:r>
                    </a:p>
                  </a:txBody>
                  <a:tcPr marL="11383" marR="11383" marT="11383" marB="0" anchor="b"/>
                </a:tc>
                <a:tc>
                  <a:txBody>
                    <a:bodyPr/>
                    <a:lstStyle/>
                    <a:p>
                      <a:pPr algn="l" fontAlgn="b"/>
                      <a:r>
                        <a:rPr lang="nb-NO" sz="1300" b="0" i="0" u="none" strike="noStrike">
                          <a:solidFill>
                            <a:srgbClr val="000000"/>
                          </a:solidFill>
                          <a:effectLst/>
                          <a:latin typeface="Calibri" panose="020F0502020204030204" pitchFamily="34" charset="0"/>
                        </a:rPr>
                        <a:t>3</a:t>
                      </a:r>
                    </a:p>
                  </a:txBody>
                  <a:tcPr marL="6505" marR="6505" marT="6505" marB="0" anchor="b"/>
                </a:tc>
                <a:extLst>
                  <a:ext uri="{0D108BD9-81ED-4DB2-BD59-A6C34878D82A}">
                    <a16:rowId xmlns:a16="http://schemas.microsoft.com/office/drawing/2014/main" val="1898336450"/>
                  </a:ext>
                </a:extLst>
              </a:tr>
            </a:tbl>
          </a:graphicData>
        </a:graphic>
      </p:graphicFrame>
    </p:spTree>
    <p:extLst>
      <p:ext uri="{BB962C8B-B14F-4D97-AF65-F5344CB8AC3E}">
        <p14:creationId xmlns:p14="http://schemas.microsoft.com/office/powerpoint/2010/main" val="2700477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4371A8-51D2-2906-198B-EE2FCC8C2679}"/>
              </a:ext>
            </a:extLst>
          </p:cNvPr>
          <p:cNvSpPr>
            <a:spLocks noGrp="1"/>
          </p:cNvSpPr>
          <p:nvPr>
            <p:ph type="title"/>
          </p:nvPr>
        </p:nvSpPr>
        <p:spPr/>
        <p:txBody>
          <a:bodyPr/>
          <a:lstStyle/>
          <a:p>
            <a:r>
              <a:rPr lang="nb-NO"/>
              <a:t>Økning i en eller flere samtidige livsutfordringer</a:t>
            </a:r>
          </a:p>
        </p:txBody>
      </p:sp>
      <p:pic>
        <p:nvPicPr>
          <p:cNvPr id="9" name="Bilde 8">
            <a:extLst>
              <a:ext uri="{FF2B5EF4-FFF2-40B4-BE49-F238E27FC236}">
                <a16:creationId xmlns:a16="http://schemas.microsoft.com/office/drawing/2014/main" id="{E54091D2-1488-B566-0245-470B2EC330F7}"/>
              </a:ext>
            </a:extLst>
          </p:cNvPr>
          <p:cNvPicPr>
            <a:picLocks noChangeAspect="1"/>
          </p:cNvPicPr>
          <p:nvPr/>
        </p:nvPicPr>
        <p:blipFill>
          <a:blip r:embed="rId2"/>
          <a:stretch>
            <a:fillRect/>
          </a:stretch>
        </p:blipFill>
        <p:spPr>
          <a:xfrm>
            <a:off x="746578" y="1710207"/>
            <a:ext cx="3945314" cy="4210271"/>
          </a:xfrm>
          <a:prstGeom prst="rect">
            <a:avLst/>
          </a:prstGeom>
        </p:spPr>
      </p:pic>
      <p:pic>
        <p:nvPicPr>
          <p:cNvPr id="11" name="Bilde 10">
            <a:extLst>
              <a:ext uri="{FF2B5EF4-FFF2-40B4-BE49-F238E27FC236}">
                <a16:creationId xmlns:a16="http://schemas.microsoft.com/office/drawing/2014/main" id="{50F0DFBC-1438-A354-BBC9-B6CBDFB6060A}"/>
              </a:ext>
            </a:extLst>
          </p:cNvPr>
          <p:cNvPicPr>
            <a:picLocks noChangeAspect="1"/>
          </p:cNvPicPr>
          <p:nvPr/>
        </p:nvPicPr>
        <p:blipFill>
          <a:blip r:embed="rId3"/>
          <a:stretch>
            <a:fillRect/>
          </a:stretch>
        </p:blipFill>
        <p:spPr>
          <a:xfrm>
            <a:off x="5876423" y="1710207"/>
            <a:ext cx="4027119" cy="4272632"/>
          </a:xfrm>
          <a:prstGeom prst="rect">
            <a:avLst/>
          </a:prstGeom>
        </p:spPr>
      </p:pic>
    </p:spTree>
    <p:extLst>
      <p:ext uri="{BB962C8B-B14F-4D97-AF65-F5344CB8AC3E}">
        <p14:creationId xmlns:p14="http://schemas.microsoft.com/office/powerpoint/2010/main" val="254670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4371A8-51D2-2906-198B-EE2FCC8C2679}"/>
              </a:ext>
            </a:extLst>
          </p:cNvPr>
          <p:cNvSpPr>
            <a:spLocks noGrp="1"/>
          </p:cNvSpPr>
          <p:nvPr>
            <p:ph type="title"/>
          </p:nvPr>
        </p:nvSpPr>
        <p:spPr>
          <a:xfrm>
            <a:off x="899160" y="253673"/>
            <a:ext cx="10515600" cy="1072080"/>
          </a:xfrm>
        </p:spPr>
        <p:txBody>
          <a:bodyPr/>
          <a:lstStyle/>
          <a:p>
            <a:r>
              <a:rPr lang="nb-NO"/>
              <a:t>Negativ utvikling for AAP-mottagere, uføre og arbeidssøkere</a:t>
            </a:r>
          </a:p>
        </p:txBody>
      </p:sp>
      <p:pic>
        <p:nvPicPr>
          <p:cNvPr id="8" name="Bilde 7">
            <a:extLst>
              <a:ext uri="{FF2B5EF4-FFF2-40B4-BE49-F238E27FC236}">
                <a16:creationId xmlns:a16="http://schemas.microsoft.com/office/drawing/2014/main" id="{0B277525-0D58-9C7A-A082-E8484B835806}"/>
              </a:ext>
            </a:extLst>
          </p:cNvPr>
          <p:cNvPicPr>
            <a:picLocks noChangeAspect="1"/>
          </p:cNvPicPr>
          <p:nvPr/>
        </p:nvPicPr>
        <p:blipFill>
          <a:blip r:embed="rId2"/>
          <a:stretch>
            <a:fillRect/>
          </a:stretch>
        </p:blipFill>
        <p:spPr>
          <a:xfrm>
            <a:off x="559277" y="1516380"/>
            <a:ext cx="3741427" cy="4417948"/>
          </a:xfrm>
          <a:prstGeom prst="rect">
            <a:avLst/>
          </a:prstGeom>
        </p:spPr>
      </p:pic>
      <p:pic>
        <p:nvPicPr>
          <p:cNvPr id="10" name="Bilde 9">
            <a:extLst>
              <a:ext uri="{FF2B5EF4-FFF2-40B4-BE49-F238E27FC236}">
                <a16:creationId xmlns:a16="http://schemas.microsoft.com/office/drawing/2014/main" id="{17FEE0B0-14F7-F988-D2F9-370BEDFD1246}"/>
              </a:ext>
            </a:extLst>
          </p:cNvPr>
          <p:cNvPicPr>
            <a:picLocks noChangeAspect="1"/>
          </p:cNvPicPr>
          <p:nvPr/>
        </p:nvPicPr>
        <p:blipFill>
          <a:blip r:embed="rId3"/>
          <a:stretch>
            <a:fillRect/>
          </a:stretch>
        </p:blipFill>
        <p:spPr>
          <a:xfrm>
            <a:off x="4362679" y="1516378"/>
            <a:ext cx="3856812" cy="4539867"/>
          </a:xfrm>
          <a:prstGeom prst="rect">
            <a:avLst/>
          </a:prstGeom>
        </p:spPr>
      </p:pic>
      <p:pic>
        <p:nvPicPr>
          <p:cNvPr id="4" name="Bilde 3">
            <a:extLst>
              <a:ext uri="{FF2B5EF4-FFF2-40B4-BE49-F238E27FC236}">
                <a16:creationId xmlns:a16="http://schemas.microsoft.com/office/drawing/2014/main" id="{2C651B32-E635-CDAD-51C4-74968C19B1EC}"/>
              </a:ext>
            </a:extLst>
          </p:cNvPr>
          <p:cNvPicPr>
            <a:picLocks noChangeAspect="1"/>
          </p:cNvPicPr>
          <p:nvPr/>
        </p:nvPicPr>
        <p:blipFill>
          <a:blip r:embed="rId4"/>
          <a:stretch>
            <a:fillRect/>
          </a:stretch>
        </p:blipFill>
        <p:spPr>
          <a:xfrm>
            <a:off x="7070131" y="1495164"/>
            <a:ext cx="3856812" cy="4548868"/>
          </a:xfrm>
          <a:prstGeom prst="rect">
            <a:avLst/>
          </a:prstGeom>
        </p:spPr>
      </p:pic>
      <p:sp>
        <p:nvSpPr>
          <p:cNvPr id="7" name="TekstSylinder 6">
            <a:extLst>
              <a:ext uri="{FF2B5EF4-FFF2-40B4-BE49-F238E27FC236}">
                <a16:creationId xmlns:a16="http://schemas.microsoft.com/office/drawing/2014/main" id="{1ACCA91B-7276-DFE3-A17B-2EAEDA5DEEE0}"/>
              </a:ext>
            </a:extLst>
          </p:cNvPr>
          <p:cNvSpPr txBox="1"/>
          <p:nvPr/>
        </p:nvSpPr>
        <p:spPr>
          <a:xfrm>
            <a:off x="9719187" y="2905432"/>
            <a:ext cx="1695573" cy="1548581"/>
          </a:xfrm>
          <a:prstGeom prst="rect">
            <a:avLst/>
          </a:prstGeom>
          <a:solidFill>
            <a:schemeClr val="bg1"/>
          </a:solidFill>
        </p:spPr>
        <p:txBody>
          <a:bodyPr wrap="square" rtlCol="0">
            <a:spAutoFit/>
          </a:bodyPr>
          <a:lstStyle/>
          <a:p>
            <a:endParaRPr lang="nb-NO"/>
          </a:p>
        </p:txBody>
      </p:sp>
    </p:spTree>
    <p:extLst>
      <p:ext uri="{BB962C8B-B14F-4D97-AF65-F5344CB8AC3E}">
        <p14:creationId xmlns:p14="http://schemas.microsoft.com/office/powerpoint/2010/main" val="537085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0FF1B-DFC7-1ECF-82AB-63E93CA2E6E8}"/>
              </a:ext>
            </a:extLst>
          </p:cNvPr>
          <p:cNvSpPr>
            <a:spLocks noGrp="1"/>
          </p:cNvSpPr>
          <p:nvPr>
            <p:ph type="title"/>
          </p:nvPr>
        </p:nvSpPr>
        <p:spPr/>
        <p:txBody>
          <a:bodyPr/>
          <a:lstStyle/>
          <a:p>
            <a:r>
              <a:rPr lang="nb-NO"/>
              <a:t>Flere problemer gir mindre tilfredshet, tillit og møtt med respekt (kontrollert for alder og gruppe)</a:t>
            </a:r>
          </a:p>
        </p:txBody>
      </p:sp>
      <p:pic>
        <p:nvPicPr>
          <p:cNvPr id="8" name="Bilde 7">
            <a:extLst>
              <a:ext uri="{FF2B5EF4-FFF2-40B4-BE49-F238E27FC236}">
                <a16:creationId xmlns:a16="http://schemas.microsoft.com/office/drawing/2014/main" id="{9EE48B2C-2FB0-18AB-16A1-8AD7BA280B67}"/>
              </a:ext>
            </a:extLst>
          </p:cNvPr>
          <p:cNvPicPr>
            <a:picLocks noChangeAspect="1"/>
          </p:cNvPicPr>
          <p:nvPr/>
        </p:nvPicPr>
        <p:blipFill>
          <a:blip r:embed="rId2"/>
          <a:stretch>
            <a:fillRect/>
          </a:stretch>
        </p:blipFill>
        <p:spPr>
          <a:xfrm>
            <a:off x="3199902" y="1652016"/>
            <a:ext cx="4422400" cy="4579348"/>
          </a:xfrm>
          <a:prstGeom prst="rect">
            <a:avLst/>
          </a:prstGeom>
        </p:spPr>
      </p:pic>
      <p:sp>
        <p:nvSpPr>
          <p:cNvPr id="3" name="Plassholder for innhold 2">
            <a:extLst>
              <a:ext uri="{FF2B5EF4-FFF2-40B4-BE49-F238E27FC236}">
                <a16:creationId xmlns:a16="http://schemas.microsoft.com/office/drawing/2014/main" id="{B1E30637-94B3-CBB0-9897-C028FD2A2995}"/>
              </a:ext>
            </a:extLst>
          </p:cNvPr>
          <p:cNvSpPr>
            <a:spLocks noGrp="1"/>
          </p:cNvSpPr>
          <p:nvPr>
            <p:ph idx="1"/>
          </p:nvPr>
        </p:nvSpPr>
        <p:spPr>
          <a:xfrm>
            <a:off x="8502446" y="1855203"/>
            <a:ext cx="3432440" cy="4542716"/>
          </a:xfrm>
        </p:spPr>
        <p:txBody>
          <a:bodyPr>
            <a:noAutofit/>
          </a:bodyPr>
          <a:lstStyle/>
          <a:p>
            <a:r>
              <a:rPr lang="nb-NO" sz="2000"/>
              <a:t>For hver opplevde utfordring synker tilfredshet, tillit til NAV og opplevelse av å bli møtt med respekt</a:t>
            </a:r>
          </a:p>
        </p:txBody>
      </p:sp>
    </p:spTree>
    <p:extLst>
      <p:ext uri="{BB962C8B-B14F-4D97-AF65-F5344CB8AC3E}">
        <p14:creationId xmlns:p14="http://schemas.microsoft.com/office/powerpoint/2010/main" val="375093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0FF1B-DFC7-1ECF-82AB-63E93CA2E6E8}"/>
              </a:ext>
            </a:extLst>
          </p:cNvPr>
          <p:cNvSpPr>
            <a:spLocks noGrp="1"/>
          </p:cNvSpPr>
          <p:nvPr>
            <p:ph type="title"/>
          </p:nvPr>
        </p:nvSpPr>
        <p:spPr/>
        <p:txBody>
          <a:bodyPr/>
          <a:lstStyle/>
          <a:p>
            <a:r>
              <a:rPr lang="nb-NO"/>
              <a:t>Flere problemer gir økt hjelpebehov</a:t>
            </a:r>
          </a:p>
        </p:txBody>
      </p:sp>
      <p:sp>
        <p:nvSpPr>
          <p:cNvPr id="3" name="Content Placeholder 2">
            <a:extLst>
              <a:ext uri="{FF2B5EF4-FFF2-40B4-BE49-F238E27FC236}">
                <a16:creationId xmlns:a16="http://schemas.microsoft.com/office/drawing/2014/main" id="{816D1486-AA72-427C-A4A2-6F99352D3316}"/>
              </a:ext>
            </a:extLst>
          </p:cNvPr>
          <p:cNvSpPr>
            <a:spLocks noGrp="1"/>
          </p:cNvSpPr>
          <p:nvPr>
            <p:ph idx="1"/>
          </p:nvPr>
        </p:nvSpPr>
        <p:spPr>
          <a:xfrm>
            <a:off x="7328032" y="1567199"/>
            <a:ext cx="4193408" cy="4983543"/>
          </a:xfrm>
        </p:spPr>
        <p:txBody>
          <a:bodyPr>
            <a:normAutofit/>
          </a:bodyPr>
          <a:lstStyle/>
          <a:p>
            <a:pPr>
              <a:spcAft>
                <a:spcPts val="600"/>
              </a:spcAft>
            </a:pPr>
            <a:endParaRPr lang="nb-NO" sz="1000"/>
          </a:p>
        </p:txBody>
      </p:sp>
      <p:pic>
        <p:nvPicPr>
          <p:cNvPr id="10" name="Bilde 9">
            <a:extLst>
              <a:ext uri="{FF2B5EF4-FFF2-40B4-BE49-F238E27FC236}">
                <a16:creationId xmlns:a16="http://schemas.microsoft.com/office/drawing/2014/main" id="{C543E16D-AD1B-3A1A-B65A-984E18CFB4AE}"/>
              </a:ext>
            </a:extLst>
          </p:cNvPr>
          <p:cNvPicPr>
            <a:picLocks noChangeAspect="1"/>
          </p:cNvPicPr>
          <p:nvPr/>
        </p:nvPicPr>
        <p:blipFill>
          <a:blip r:embed="rId3"/>
          <a:stretch>
            <a:fillRect/>
          </a:stretch>
        </p:blipFill>
        <p:spPr>
          <a:xfrm>
            <a:off x="1108512" y="1223496"/>
            <a:ext cx="4987488" cy="5327246"/>
          </a:xfrm>
          <a:prstGeom prst="rect">
            <a:avLst/>
          </a:prstGeom>
        </p:spPr>
      </p:pic>
    </p:spTree>
    <p:extLst>
      <p:ext uri="{BB962C8B-B14F-4D97-AF65-F5344CB8AC3E}">
        <p14:creationId xmlns:p14="http://schemas.microsoft.com/office/powerpoint/2010/main" val="207568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AF4D34-2345-FB13-6E02-2A22D69029A2}"/>
              </a:ext>
            </a:extLst>
          </p:cNvPr>
          <p:cNvSpPr>
            <a:spLocks noGrp="1"/>
          </p:cNvSpPr>
          <p:nvPr>
            <p:ph type="body" idx="1"/>
          </p:nvPr>
        </p:nvSpPr>
        <p:spPr/>
        <p:txBody>
          <a:bodyPr/>
          <a:lstStyle/>
          <a:p>
            <a:endParaRPr lang="nb-NO"/>
          </a:p>
        </p:txBody>
      </p:sp>
      <p:sp>
        <p:nvSpPr>
          <p:cNvPr id="3" name="Tittel 2">
            <a:extLst>
              <a:ext uri="{FF2B5EF4-FFF2-40B4-BE49-F238E27FC236}">
                <a16:creationId xmlns:a16="http://schemas.microsoft.com/office/drawing/2014/main" id="{268C5BDE-595B-86E8-F7CB-F6A64CC4E984}"/>
              </a:ext>
            </a:extLst>
          </p:cNvPr>
          <p:cNvSpPr>
            <a:spLocks noGrp="1"/>
          </p:cNvSpPr>
          <p:nvPr>
            <p:ph type="ctrTitle"/>
          </p:nvPr>
        </p:nvSpPr>
        <p:spPr/>
        <p:txBody>
          <a:bodyPr/>
          <a:lstStyle/>
          <a:p>
            <a:r>
              <a:rPr lang="nb-NO"/>
              <a:t>1. Innledning</a:t>
            </a:r>
          </a:p>
        </p:txBody>
      </p:sp>
    </p:spTree>
    <p:extLst>
      <p:ext uri="{BB962C8B-B14F-4D97-AF65-F5344CB8AC3E}">
        <p14:creationId xmlns:p14="http://schemas.microsoft.com/office/powerpoint/2010/main" val="2666137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0FF1B-DFC7-1ECF-82AB-63E93CA2E6E8}"/>
              </a:ext>
            </a:extLst>
          </p:cNvPr>
          <p:cNvSpPr>
            <a:spLocks noGrp="1"/>
          </p:cNvSpPr>
          <p:nvPr>
            <p:ph type="title"/>
          </p:nvPr>
        </p:nvSpPr>
        <p:spPr/>
        <p:txBody>
          <a:bodyPr/>
          <a:lstStyle/>
          <a:p>
            <a:r>
              <a:rPr lang="nb-NO"/>
              <a:t>De med flere problemer opplever mindre tilgjengelighet</a:t>
            </a:r>
          </a:p>
        </p:txBody>
      </p:sp>
      <p:sp>
        <p:nvSpPr>
          <p:cNvPr id="3" name="Content Placeholder 2">
            <a:extLst>
              <a:ext uri="{FF2B5EF4-FFF2-40B4-BE49-F238E27FC236}">
                <a16:creationId xmlns:a16="http://schemas.microsoft.com/office/drawing/2014/main" id="{816D1486-AA72-427C-A4A2-6F99352D3316}"/>
              </a:ext>
            </a:extLst>
          </p:cNvPr>
          <p:cNvSpPr>
            <a:spLocks noGrp="1"/>
          </p:cNvSpPr>
          <p:nvPr>
            <p:ph idx="1"/>
          </p:nvPr>
        </p:nvSpPr>
        <p:spPr>
          <a:xfrm>
            <a:off x="7328032" y="1567199"/>
            <a:ext cx="4193408" cy="4983543"/>
          </a:xfrm>
        </p:spPr>
        <p:txBody>
          <a:bodyPr>
            <a:normAutofit/>
          </a:bodyPr>
          <a:lstStyle/>
          <a:p>
            <a:pPr>
              <a:spcAft>
                <a:spcPts val="600"/>
              </a:spcAft>
            </a:pPr>
            <a:r>
              <a:rPr lang="nb-NO" sz="1800"/>
              <a:t>De med flere problemer har samtidig:</a:t>
            </a:r>
          </a:p>
          <a:p>
            <a:pPr lvl="1">
              <a:spcAft>
                <a:spcPts val="600"/>
              </a:spcAft>
            </a:pPr>
            <a:r>
              <a:rPr lang="nb-NO" sz="1400"/>
              <a:t>oftere møter/oppfølging fra NAV</a:t>
            </a:r>
          </a:p>
          <a:p>
            <a:pPr lvl="1">
              <a:spcAft>
                <a:spcPts val="600"/>
              </a:spcAft>
            </a:pPr>
            <a:r>
              <a:rPr lang="nb-NO" sz="1400"/>
              <a:t>men sjeldnere </a:t>
            </a:r>
            <a:r>
              <a:rPr lang="nb-NO" sz="1400" err="1"/>
              <a:t>direktenr</a:t>
            </a:r>
            <a:r>
              <a:rPr lang="nb-NO" sz="1400"/>
              <a:t>. til veileder</a:t>
            </a:r>
          </a:p>
          <a:p>
            <a:pPr marL="457200" lvl="1" indent="0">
              <a:spcAft>
                <a:spcPts val="600"/>
              </a:spcAft>
              <a:buNone/>
            </a:pPr>
            <a:r>
              <a:rPr lang="nb-NO" sz="1000"/>
              <a:t>			(Se vedlegg)</a:t>
            </a:r>
            <a:endParaRPr lang="nb-NO" sz="1800"/>
          </a:p>
          <a:p>
            <a:pPr>
              <a:spcAft>
                <a:spcPts val="600"/>
              </a:spcAft>
            </a:pPr>
            <a:r>
              <a:rPr lang="nb-NO" sz="1800"/>
              <a:t>Flere problemer medfører også:</a:t>
            </a:r>
          </a:p>
          <a:p>
            <a:pPr lvl="1">
              <a:spcAft>
                <a:spcPts val="600"/>
              </a:spcAft>
            </a:pPr>
            <a:r>
              <a:rPr lang="nb-NO" sz="1400"/>
              <a:t>Trenger mer hjelp fra andre i forhold til NAV</a:t>
            </a:r>
          </a:p>
          <a:p>
            <a:pPr marL="457200" lvl="1" indent="0">
              <a:spcAft>
                <a:spcPts val="600"/>
              </a:spcAft>
              <a:buNone/>
            </a:pPr>
            <a:r>
              <a:rPr lang="nb-NO" sz="1000"/>
              <a:t>			(Se vedlegg)</a:t>
            </a:r>
          </a:p>
        </p:txBody>
      </p:sp>
      <p:pic>
        <p:nvPicPr>
          <p:cNvPr id="4" name="Bilde 3">
            <a:extLst>
              <a:ext uri="{FF2B5EF4-FFF2-40B4-BE49-F238E27FC236}">
                <a16:creationId xmlns:a16="http://schemas.microsoft.com/office/drawing/2014/main" id="{989FCF40-C92E-D1EE-0C9E-0764BD142263}"/>
              </a:ext>
            </a:extLst>
          </p:cNvPr>
          <p:cNvPicPr>
            <a:picLocks noChangeAspect="1"/>
          </p:cNvPicPr>
          <p:nvPr/>
        </p:nvPicPr>
        <p:blipFill>
          <a:blip r:embed="rId3"/>
          <a:stretch>
            <a:fillRect/>
          </a:stretch>
        </p:blipFill>
        <p:spPr>
          <a:xfrm>
            <a:off x="918839" y="1440088"/>
            <a:ext cx="6130985" cy="4983542"/>
          </a:xfrm>
          <a:prstGeom prst="rect">
            <a:avLst/>
          </a:prstGeom>
        </p:spPr>
      </p:pic>
    </p:spTree>
    <p:extLst>
      <p:ext uri="{BB962C8B-B14F-4D97-AF65-F5344CB8AC3E}">
        <p14:creationId xmlns:p14="http://schemas.microsoft.com/office/powerpoint/2010/main" val="3232367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0FF1B-DFC7-1ECF-82AB-63E93CA2E6E8}"/>
              </a:ext>
            </a:extLst>
          </p:cNvPr>
          <p:cNvSpPr>
            <a:spLocks noGrp="1"/>
          </p:cNvSpPr>
          <p:nvPr>
            <p:ph type="title"/>
          </p:nvPr>
        </p:nvSpPr>
        <p:spPr/>
        <p:txBody>
          <a:bodyPr/>
          <a:lstStyle/>
          <a:p>
            <a:r>
              <a:rPr lang="nb-NO"/>
              <a:t>Økonomi har mest å si for tilfredshet</a:t>
            </a:r>
          </a:p>
        </p:txBody>
      </p:sp>
      <p:pic>
        <p:nvPicPr>
          <p:cNvPr id="4" name="Bilde 3">
            <a:extLst>
              <a:ext uri="{FF2B5EF4-FFF2-40B4-BE49-F238E27FC236}">
                <a16:creationId xmlns:a16="http://schemas.microsoft.com/office/drawing/2014/main" id="{F424B01A-9674-2919-AC1D-128722A63BCC}"/>
              </a:ext>
            </a:extLst>
          </p:cNvPr>
          <p:cNvPicPr>
            <a:picLocks noChangeAspect="1"/>
          </p:cNvPicPr>
          <p:nvPr/>
        </p:nvPicPr>
        <p:blipFill>
          <a:blip r:embed="rId2"/>
          <a:stretch>
            <a:fillRect/>
          </a:stretch>
        </p:blipFill>
        <p:spPr>
          <a:xfrm>
            <a:off x="568990" y="1875691"/>
            <a:ext cx="4954803" cy="3692771"/>
          </a:xfrm>
          <a:prstGeom prst="rect">
            <a:avLst/>
          </a:prstGeom>
        </p:spPr>
      </p:pic>
      <p:pic>
        <p:nvPicPr>
          <p:cNvPr id="6" name="Bilde 5">
            <a:extLst>
              <a:ext uri="{FF2B5EF4-FFF2-40B4-BE49-F238E27FC236}">
                <a16:creationId xmlns:a16="http://schemas.microsoft.com/office/drawing/2014/main" id="{0190B8B7-AD66-6230-A698-59272AB20C51}"/>
              </a:ext>
            </a:extLst>
          </p:cNvPr>
          <p:cNvPicPr>
            <a:picLocks noChangeAspect="1"/>
          </p:cNvPicPr>
          <p:nvPr/>
        </p:nvPicPr>
        <p:blipFill>
          <a:blip r:embed="rId3"/>
          <a:stretch>
            <a:fillRect/>
          </a:stretch>
        </p:blipFill>
        <p:spPr>
          <a:xfrm>
            <a:off x="5907474" y="1862214"/>
            <a:ext cx="5540110" cy="4224215"/>
          </a:xfrm>
          <a:prstGeom prst="rect">
            <a:avLst/>
          </a:prstGeom>
        </p:spPr>
      </p:pic>
      <p:sp>
        <p:nvSpPr>
          <p:cNvPr id="9" name="TekstSylinder 8">
            <a:extLst>
              <a:ext uri="{FF2B5EF4-FFF2-40B4-BE49-F238E27FC236}">
                <a16:creationId xmlns:a16="http://schemas.microsoft.com/office/drawing/2014/main" id="{6D0154C8-9E56-9A91-CFB5-61E1F830183E}"/>
              </a:ext>
            </a:extLst>
          </p:cNvPr>
          <p:cNvSpPr txBox="1"/>
          <p:nvPr/>
        </p:nvSpPr>
        <p:spPr>
          <a:xfrm>
            <a:off x="5998309" y="1337548"/>
            <a:ext cx="6096000" cy="369332"/>
          </a:xfrm>
          <a:prstGeom prst="rect">
            <a:avLst/>
          </a:prstGeom>
          <a:noFill/>
        </p:spPr>
        <p:txBody>
          <a:bodyPr wrap="square">
            <a:spAutoFit/>
          </a:bodyPr>
          <a:lstStyle/>
          <a:p>
            <a:r>
              <a:rPr lang="nb-NO"/>
              <a:t>Med kontroll for alder, Gruppe og de 2 andre problemene:</a:t>
            </a:r>
          </a:p>
        </p:txBody>
      </p:sp>
      <p:sp>
        <p:nvSpPr>
          <p:cNvPr id="10" name="TekstSylinder 9">
            <a:extLst>
              <a:ext uri="{FF2B5EF4-FFF2-40B4-BE49-F238E27FC236}">
                <a16:creationId xmlns:a16="http://schemas.microsoft.com/office/drawing/2014/main" id="{9E8F4888-864A-E03E-EBC9-02A28CB43366}"/>
              </a:ext>
            </a:extLst>
          </p:cNvPr>
          <p:cNvSpPr txBox="1"/>
          <p:nvPr/>
        </p:nvSpPr>
        <p:spPr>
          <a:xfrm>
            <a:off x="570514" y="1376457"/>
            <a:ext cx="6096000" cy="369332"/>
          </a:xfrm>
          <a:prstGeom prst="rect">
            <a:avLst/>
          </a:prstGeom>
          <a:noFill/>
        </p:spPr>
        <p:txBody>
          <a:bodyPr wrap="square">
            <a:spAutoFit/>
          </a:bodyPr>
          <a:lstStyle/>
          <a:p>
            <a:r>
              <a:rPr lang="nb-NO"/>
              <a:t>Med kontroll for alder og Gruppe:</a:t>
            </a:r>
          </a:p>
        </p:txBody>
      </p:sp>
      <p:sp>
        <p:nvSpPr>
          <p:cNvPr id="11" name="TekstSylinder 10">
            <a:extLst>
              <a:ext uri="{FF2B5EF4-FFF2-40B4-BE49-F238E27FC236}">
                <a16:creationId xmlns:a16="http://schemas.microsoft.com/office/drawing/2014/main" id="{80E2E056-8ED6-6343-ADA0-6332EB9BA437}"/>
              </a:ext>
            </a:extLst>
          </p:cNvPr>
          <p:cNvSpPr txBox="1"/>
          <p:nvPr/>
        </p:nvSpPr>
        <p:spPr>
          <a:xfrm>
            <a:off x="2859474" y="5879688"/>
            <a:ext cx="6096000" cy="646331"/>
          </a:xfrm>
          <a:prstGeom prst="rect">
            <a:avLst/>
          </a:prstGeom>
          <a:noFill/>
        </p:spPr>
        <p:txBody>
          <a:bodyPr wrap="square">
            <a:spAutoFit/>
          </a:bodyPr>
          <a:lstStyle/>
          <a:p>
            <a:r>
              <a:rPr lang="nb-NO" u="sng"/>
              <a:t>Det er dårlig økonomi i kombinasjon med helse og kompetanseutfordringer som reduserer tilfredshet mest</a:t>
            </a:r>
          </a:p>
        </p:txBody>
      </p:sp>
    </p:spTree>
    <p:extLst>
      <p:ext uri="{BB962C8B-B14F-4D97-AF65-F5344CB8AC3E}">
        <p14:creationId xmlns:p14="http://schemas.microsoft.com/office/powerpoint/2010/main" val="2736340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AF4D34-2345-FB13-6E02-2A22D69029A2}"/>
              </a:ext>
            </a:extLst>
          </p:cNvPr>
          <p:cNvSpPr>
            <a:spLocks noGrp="1"/>
          </p:cNvSpPr>
          <p:nvPr>
            <p:ph type="body" idx="1"/>
          </p:nvPr>
        </p:nvSpPr>
        <p:spPr/>
        <p:txBody>
          <a:bodyPr/>
          <a:lstStyle/>
          <a:p>
            <a:endParaRPr lang="nb-NO"/>
          </a:p>
        </p:txBody>
      </p:sp>
      <p:sp>
        <p:nvSpPr>
          <p:cNvPr id="3" name="Tittel 2">
            <a:extLst>
              <a:ext uri="{FF2B5EF4-FFF2-40B4-BE49-F238E27FC236}">
                <a16:creationId xmlns:a16="http://schemas.microsoft.com/office/drawing/2014/main" id="{268C5BDE-595B-86E8-F7CB-F6A64CC4E984}"/>
              </a:ext>
            </a:extLst>
          </p:cNvPr>
          <p:cNvSpPr>
            <a:spLocks noGrp="1"/>
          </p:cNvSpPr>
          <p:nvPr>
            <p:ph type="ctrTitle"/>
          </p:nvPr>
        </p:nvSpPr>
        <p:spPr/>
        <p:txBody>
          <a:bodyPr/>
          <a:lstStyle/>
          <a:p>
            <a:r>
              <a:rPr lang="nb-NO"/>
              <a:t>6. Tilgjengelighet og kontakt med NAV</a:t>
            </a:r>
          </a:p>
        </p:txBody>
      </p:sp>
    </p:spTree>
    <p:extLst>
      <p:ext uri="{BB962C8B-B14F-4D97-AF65-F5344CB8AC3E}">
        <p14:creationId xmlns:p14="http://schemas.microsoft.com/office/powerpoint/2010/main" val="998520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9B5815-9336-A782-1E67-EB92826CEC63}"/>
              </a:ext>
            </a:extLst>
          </p:cNvPr>
          <p:cNvSpPr>
            <a:spLocks noGrp="1"/>
          </p:cNvSpPr>
          <p:nvPr>
            <p:ph type="title"/>
          </p:nvPr>
        </p:nvSpPr>
        <p:spPr/>
        <p:txBody>
          <a:bodyPr/>
          <a:lstStyle/>
          <a:p>
            <a:r>
              <a:rPr lang="nb-NO"/>
              <a:t>Ulike aspekter ved tilgjengelighet</a:t>
            </a:r>
          </a:p>
        </p:txBody>
      </p:sp>
      <p:sp>
        <p:nvSpPr>
          <p:cNvPr id="10" name="Content Placeholder 2">
            <a:extLst>
              <a:ext uri="{FF2B5EF4-FFF2-40B4-BE49-F238E27FC236}">
                <a16:creationId xmlns:a16="http://schemas.microsoft.com/office/drawing/2014/main" id="{FF205390-72B4-14E6-8BC1-3F9B2DEE1105}"/>
              </a:ext>
            </a:extLst>
          </p:cNvPr>
          <p:cNvSpPr>
            <a:spLocks noGrp="1"/>
          </p:cNvSpPr>
          <p:nvPr>
            <p:ph idx="1"/>
          </p:nvPr>
        </p:nvSpPr>
        <p:spPr>
          <a:xfrm>
            <a:off x="7405991" y="1333414"/>
            <a:ext cx="4233559" cy="4379965"/>
          </a:xfrm>
        </p:spPr>
        <p:txBody>
          <a:bodyPr>
            <a:normAutofit/>
          </a:bodyPr>
          <a:lstStyle/>
          <a:p>
            <a:pPr>
              <a:spcAft>
                <a:spcPts val="600"/>
              </a:spcAft>
            </a:pPr>
            <a:r>
              <a:rPr lang="nb-NO" sz="1700"/>
              <a:t>De fleste som har ønsket et møte med veileder fikk dette (men variasjon i ventetid)</a:t>
            </a:r>
          </a:p>
          <a:p>
            <a:pPr>
              <a:spcAft>
                <a:spcPts val="600"/>
              </a:spcAft>
            </a:pPr>
            <a:r>
              <a:rPr lang="nb-NO" sz="1700"/>
              <a:t>Åpningstider ved NAV-kontoret og informasjon om søknadsbehandling skårer lavere</a:t>
            </a:r>
          </a:p>
          <a:p>
            <a:pPr>
              <a:spcAft>
                <a:spcPts val="600"/>
              </a:spcAft>
            </a:pPr>
            <a:r>
              <a:rPr lang="nb-NO" sz="1700"/>
              <a:t>Siden 2021: Økning i andel som har fått møte veileder ved behov</a:t>
            </a:r>
          </a:p>
        </p:txBody>
      </p:sp>
      <p:pic>
        <p:nvPicPr>
          <p:cNvPr id="4" name="Bilde 3">
            <a:extLst>
              <a:ext uri="{FF2B5EF4-FFF2-40B4-BE49-F238E27FC236}">
                <a16:creationId xmlns:a16="http://schemas.microsoft.com/office/drawing/2014/main" id="{C29D01E7-FEF2-E789-84DD-28169AE57DAC}"/>
              </a:ext>
            </a:extLst>
          </p:cNvPr>
          <p:cNvPicPr>
            <a:picLocks noChangeAspect="1"/>
          </p:cNvPicPr>
          <p:nvPr/>
        </p:nvPicPr>
        <p:blipFill>
          <a:blip r:embed="rId2"/>
          <a:stretch>
            <a:fillRect/>
          </a:stretch>
        </p:blipFill>
        <p:spPr>
          <a:xfrm>
            <a:off x="552450" y="1361164"/>
            <a:ext cx="6339800" cy="5014436"/>
          </a:xfrm>
          <a:prstGeom prst="rect">
            <a:avLst/>
          </a:prstGeom>
        </p:spPr>
      </p:pic>
    </p:spTree>
    <p:extLst>
      <p:ext uri="{BB962C8B-B14F-4D97-AF65-F5344CB8AC3E}">
        <p14:creationId xmlns:p14="http://schemas.microsoft.com/office/powerpoint/2010/main" val="940168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9B5815-9336-A782-1E67-EB92826CEC63}"/>
              </a:ext>
            </a:extLst>
          </p:cNvPr>
          <p:cNvSpPr>
            <a:spLocks noGrp="1"/>
          </p:cNvSpPr>
          <p:nvPr>
            <p:ph type="title"/>
          </p:nvPr>
        </p:nvSpPr>
        <p:spPr/>
        <p:txBody>
          <a:bodyPr/>
          <a:lstStyle/>
          <a:p>
            <a:r>
              <a:rPr lang="nb-NO"/>
              <a:t>Brukte og foretrukne møteformer</a:t>
            </a:r>
          </a:p>
        </p:txBody>
      </p:sp>
      <p:sp>
        <p:nvSpPr>
          <p:cNvPr id="10" name="Content Placeholder 2">
            <a:extLst>
              <a:ext uri="{FF2B5EF4-FFF2-40B4-BE49-F238E27FC236}">
                <a16:creationId xmlns:a16="http://schemas.microsoft.com/office/drawing/2014/main" id="{FF205390-72B4-14E6-8BC1-3F9B2DEE1105}"/>
              </a:ext>
            </a:extLst>
          </p:cNvPr>
          <p:cNvSpPr>
            <a:spLocks noGrp="1"/>
          </p:cNvSpPr>
          <p:nvPr>
            <p:ph idx="1"/>
          </p:nvPr>
        </p:nvSpPr>
        <p:spPr>
          <a:xfrm>
            <a:off x="7405991" y="1333414"/>
            <a:ext cx="4233559" cy="4379965"/>
          </a:xfrm>
        </p:spPr>
        <p:txBody>
          <a:bodyPr>
            <a:normAutofit lnSpcReduction="10000"/>
          </a:bodyPr>
          <a:lstStyle/>
          <a:p>
            <a:pPr>
              <a:spcAft>
                <a:spcPts val="600"/>
              </a:spcAft>
            </a:pPr>
            <a:r>
              <a:rPr lang="nb-NO" sz="1700"/>
              <a:t>Flest har </a:t>
            </a:r>
            <a:r>
              <a:rPr lang="nb-NO" sz="1700" i="1"/>
              <a:t>brukt</a:t>
            </a:r>
            <a:r>
              <a:rPr lang="nb-NO" sz="1700"/>
              <a:t> selvbetjeningsløsninger (nav.no), men langt færre foretrekker det</a:t>
            </a:r>
          </a:p>
          <a:p>
            <a:pPr>
              <a:spcAft>
                <a:spcPts val="600"/>
              </a:spcAft>
            </a:pPr>
            <a:r>
              <a:rPr lang="nb-NO" sz="1700"/>
              <a:t>Flest </a:t>
            </a:r>
            <a:r>
              <a:rPr lang="nb-NO" sz="1700" i="1"/>
              <a:t>foretrekker </a:t>
            </a:r>
            <a:r>
              <a:rPr lang="nb-NO" sz="1700"/>
              <a:t>telefonkontakt, men færre har hatt det</a:t>
            </a:r>
          </a:p>
          <a:p>
            <a:pPr>
              <a:spcAft>
                <a:spcPts val="600"/>
              </a:spcAft>
            </a:pPr>
            <a:r>
              <a:rPr lang="nb-NO" sz="1700"/>
              <a:t>Flere foretrekker fysisk møte enn de som får dette</a:t>
            </a:r>
          </a:p>
          <a:p>
            <a:pPr lvl="1">
              <a:spcAft>
                <a:spcPts val="600"/>
              </a:spcAft>
            </a:pPr>
            <a:r>
              <a:rPr lang="nb-NO" sz="1300"/>
              <a:t>Blant de som har bedt om et fysisk møte er det langt flere som både har hatt, og som foretrekker slike møter (fortsatt en diskrepans)</a:t>
            </a:r>
          </a:p>
          <a:p>
            <a:pPr lvl="1">
              <a:spcAft>
                <a:spcPts val="600"/>
              </a:spcAft>
            </a:pPr>
            <a:endParaRPr lang="nb-NO" sz="1300"/>
          </a:p>
          <a:p>
            <a:pPr>
              <a:spcAft>
                <a:spcPts val="600"/>
              </a:spcAft>
            </a:pPr>
            <a:r>
              <a:rPr lang="nb-NO" sz="1700"/>
              <a:t>Endringer fra 2022:</a:t>
            </a:r>
          </a:p>
          <a:p>
            <a:pPr lvl="1">
              <a:spcAft>
                <a:spcPts val="600"/>
              </a:spcAft>
            </a:pPr>
            <a:r>
              <a:rPr lang="nb-NO" sz="1300"/>
              <a:t>Diskrepansen mellom ønsker-hatt fysisk møte er redusert, som følge av at flere får fysiske møter</a:t>
            </a:r>
          </a:p>
        </p:txBody>
      </p:sp>
      <p:pic>
        <p:nvPicPr>
          <p:cNvPr id="12" name="Bilde 11">
            <a:extLst>
              <a:ext uri="{FF2B5EF4-FFF2-40B4-BE49-F238E27FC236}">
                <a16:creationId xmlns:a16="http://schemas.microsoft.com/office/drawing/2014/main" id="{1A990393-C8F3-8F3E-D319-EE5EF37A690D}"/>
              </a:ext>
            </a:extLst>
          </p:cNvPr>
          <p:cNvPicPr>
            <a:picLocks noChangeAspect="1"/>
          </p:cNvPicPr>
          <p:nvPr/>
        </p:nvPicPr>
        <p:blipFill>
          <a:blip r:embed="rId2"/>
          <a:stretch>
            <a:fillRect/>
          </a:stretch>
        </p:blipFill>
        <p:spPr>
          <a:xfrm>
            <a:off x="894943" y="1390190"/>
            <a:ext cx="5019474" cy="5028099"/>
          </a:xfrm>
          <a:prstGeom prst="rect">
            <a:avLst/>
          </a:prstGeom>
        </p:spPr>
      </p:pic>
    </p:spTree>
    <p:extLst>
      <p:ext uri="{BB962C8B-B14F-4D97-AF65-F5344CB8AC3E}">
        <p14:creationId xmlns:p14="http://schemas.microsoft.com/office/powerpoint/2010/main" val="3916098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9B5815-9336-A782-1E67-EB92826CEC63}"/>
              </a:ext>
            </a:extLst>
          </p:cNvPr>
          <p:cNvSpPr>
            <a:spLocks noGrp="1"/>
          </p:cNvSpPr>
          <p:nvPr>
            <p:ph type="title"/>
          </p:nvPr>
        </p:nvSpPr>
        <p:spPr/>
        <p:txBody>
          <a:bodyPr>
            <a:normAutofit/>
          </a:bodyPr>
          <a:lstStyle/>
          <a:p>
            <a:r>
              <a:rPr lang="nb-NO"/>
              <a:t>Ved avtalte møter: Fysisk møte likt som før pandemien, telefon og video på vei ned</a:t>
            </a:r>
          </a:p>
        </p:txBody>
      </p:sp>
      <p:pic>
        <p:nvPicPr>
          <p:cNvPr id="5" name="Plassholder for innhold 4">
            <a:extLst>
              <a:ext uri="{FF2B5EF4-FFF2-40B4-BE49-F238E27FC236}">
                <a16:creationId xmlns:a16="http://schemas.microsoft.com/office/drawing/2014/main" id="{891C5146-F0F7-F9C7-A93B-B7B3CE01EADB}"/>
              </a:ext>
            </a:extLst>
          </p:cNvPr>
          <p:cNvPicPr>
            <a:picLocks noGrp="1" noChangeAspect="1"/>
          </p:cNvPicPr>
          <p:nvPr>
            <p:ph idx="1"/>
          </p:nvPr>
        </p:nvPicPr>
        <p:blipFill>
          <a:blip r:embed="rId2"/>
          <a:stretch>
            <a:fillRect/>
          </a:stretch>
        </p:blipFill>
        <p:spPr>
          <a:xfrm>
            <a:off x="959944" y="1695970"/>
            <a:ext cx="4317715" cy="4503791"/>
          </a:xfrm>
        </p:spPr>
      </p:pic>
      <p:pic>
        <p:nvPicPr>
          <p:cNvPr id="6" name="Bilde 5">
            <a:extLst>
              <a:ext uri="{FF2B5EF4-FFF2-40B4-BE49-F238E27FC236}">
                <a16:creationId xmlns:a16="http://schemas.microsoft.com/office/drawing/2014/main" id="{279E9633-0374-EC78-9E7E-F7E1EF76CAD7}"/>
              </a:ext>
            </a:extLst>
          </p:cNvPr>
          <p:cNvPicPr>
            <a:picLocks noChangeAspect="1"/>
          </p:cNvPicPr>
          <p:nvPr/>
        </p:nvPicPr>
        <p:blipFill>
          <a:blip r:embed="rId3"/>
          <a:stretch>
            <a:fillRect/>
          </a:stretch>
        </p:blipFill>
        <p:spPr>
          <a:xfrm>
            <a:off x="6502403" y="2702699"/>
            <a:ext cx="5312376" cy="3497062"/>
          </a:xfrm>
          <a:prstGeom prst="rect">
            <a:avLst/>
          </a:prstGeom>
        </p:spPr>
      </p:pic>
      <p:sp>
        <p:nvSpPr>
          <p:cNvPr id="9" name="Tittel 1">
            <a:extLst>
              <a:ext uri="{FF2B5EF4-FFF2-40B4-BE49-F238E27FC236}">
                <a16:creationId xmlns:a16="http://schemas.microsoft.com/office/drawing/2014/main" id="{CD4D7B07-6E76-2DFF-2871-8C0CE0CDDB61}"/>
              </a:ext>
            </a:extLst>
          </p:cNvPr>
          <p:cNvSpPr txBox="1">
            <a:spLocks/>
          </p:cNvSpPr>
          <p:nvPr/>
        </p:nvSpPr>
        <p:spPr>
          <a:xfrm>
            <a:off x="6413770" y="1946207"/>
            <a:ext cx="5401009" cy="9132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sz="1800"/>
              <a:t>De fleste som ber om fysiske møter får det raskt:</a:t>
            </a:r>
          </a:p>
        </p:txBody>
      </p:sp>
    </p:spTree>
    <p:extLst>
      <p:ext uri="{BB962C8B-B14F-4D97-AF65-F5344CB8AC3E}">
        <p14:creationId xmlns:p14="http://schemas.microsoft.com/office/powerpoint/2010/main" val="1744208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normAutofit/>
          </a:bodyPr>
          <a:lstStyle/>
          <a:p>
            <a:r>
              <a:rPr lang="nb-NO"/>
              <a:t>Enkelt å kontakte NAV i ulike kanaler? </a:t>
            </a:r>
            <a:r>
              <a:rPr lang="nb-NO" sz="2200"/>
              <a:t>(nytt </a:t>
            </a:r>
            <a:r>
              <a:rPr lang="nb-NO" sz="2200" err="1"/>
              <a:t>sprsm</a:t>
            </a:r>
            <a:r>
              <a:rPr lang="nb-NO" sz="2200"/>
              <a:t> 2023)</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7405991" y="1333414"/>
            <a:ext cx="4233559" cy="4379965"/>
          </a:xfrm>
        </p:spPr>
        <p:txBody>
          <a:bodyPr>
            <a:normAutofit/>
          </a:bodyPr>
          <a:lstStyle/>
          <a:p>
            <a:pPr>
              <a:spcAft>
                <a:spcPts val="600"/>
              </a:spcAft>
            </a:pPr>
            <a:r>
              <a:rPr lang="nb-NO" sz="1700"/>
              <a:t>Blant de som har hatt kontakt med NAV siste 6 </a:t>
            </a:r>
            <a:r>
              <a:rPr lang="nb-NO" sz="1700" err="1"/>
              <a:t>mnd</a:t>
            </a:r>
            <a:r>
              <a:rPr lang="nb-NO" sz="1700"/>
              <a:t>:</a:t>
            </a:r>
          </a:p>
          <a:p>
            <a:pPr lvl="1">
              <a:spcAft>
                <a:spcPts val="600"/>
              </a:spcAft>
            </a:pPr>
            <a:r>
              <a:rPr lang="nb-NO" sz="1300"/>
              <a:t>Avtalte møter og meldinger på nav.no (min side) har god tilgjengelighet</a:t>
            </a:r>
          </a:p>
          <a:p>
            <a:pPr lvl="1">
              <a:spcAft>
                <a:spcPts val="600"/>
              </a:spcAft>
            </a:pPr>
            <a:r>
              <a:rPr lang="nb-NO" sz="1300"/>
              <a:t>Tilgjengelighet på telefon er midt på treet</a:t>
            </a:r>
          </a:p>
          <a:p>
            <a:pPr lvl="1">
              <a:spcAft>
                <a:spcPts val="600"/>
              </a:spcAft>
            </a:pPr>
            <a:r>
              <a:rPr lang="nb-NO" sz="1300"/>
              <a:t>Færrest er fornøyd med tilgjengelighet ved oppmøte på NAV-kontoret </a:t>
            </a:r>
          </a:p>
        </p:txBody>
      </p:sp>
      <p:pic>
        <p:nvPicPr>
          <p:cNvPr id="8" name="Bilde 7">
            <a:extLst>
              <a:ext uri="{FF2B5EF4-FFF2-40B4-BE49-F238E27FC236}">
                <a16:creationId xmlns:a16="http://schemas.microsoft.com/office/drawing/2014/main" id="{CE43AED5-4A12-65BA-1A6D-C6E4891A2C36}"/>
              </a:ext>
            </a:extLst>
          </p:cNvPr>
          <p:cNvPicPr>
            <a:picLocks noChangeAspect="1"/>
          </p:cNvPicPr>
          <p:nvPr/>
        </p:nvPicPr>
        <p:blipFill>
          <a:blip r:embed="rId3"/>
          <a:stretch>
            <a:fillRect/>
          </a:stretch>
        </p:blipFill>
        <p:spPr>
          <a:xfrm>
            <a:off x="1005362" y="1241064"/>
            <a:ext cx="5628902" cy="5343669"/>
          </a:xfrm>
          <a:prstGeom prst="rect">
            <a:avLst/>
          </a:prstGeom>
        </p:spPr>
      </p:pic>
    </p:spTree>
    <p:extLst>
      <p:ext uri="{BB962C8B-B14F-4D97-AF65-F5344CB8AC3E}">
        <p14:creationId xmlns:p14="http://schemas.microsoft.com/office/powerpoint/2010/main" val="494580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AF4D34-2345-FB13-6E02-2A22D69029A2}"/>
              </a:ext>
            </a:extLst>
          </p:cNvPr>
          <p:cNvSpPr>
            <a:spLocks noGrp="1"/>
          </p:cNvSpPr>
          <p:nvPr>
            <p:ph type="body" idx="1"/>
          </p:nvPr>
        </p:nvSpPr>
        <p:spPr/>
        <p:txBody>
          <a:bodyPr/>
          <a:lstStyle/>
          <a:p>
            <a:endParaRPr lang="nb-NO"/>
          </a:p>
        </p:txBody>
      </p:sp>
      <p:sp>
        <p:nvSpPr>
          <p:cNvPr id="3" name="Tittel 2">
            <a:extLst>
              <a:ext uri="{FF2B5EF4-FFF2-40B4-BE49-F238E27FC236}">
                <a16:creationId xmlns:a16="http://schemas.microsoft.com/office/drawing/2014/main" id="{268C5BDE-595B-86E8-F7CB-F6A64CC4E984}"/>
              </a:ext>
            </a:extLst>
          </p:cNvPr>
          <p:cNvSpPr>
            <a:spLocks noGrp="1"/>
          </p:cNvSpPr>
          <p:nvPr>
            <p:ph type="ctrTitle"/>
          </p:nvPr>
        </p:nvSpPr>
        <p:spPr/>
        <p:txBody>
          <a:bodyPr/>
          <a:lstStyle/>
          <a:p>
            <a:r>
              <a:rPr lang="nb-NO"/>
              <a:t>7.Språk og kommunikasjon i forbindelse med søknader</a:t>
            </a:r>
          </a:p>
        </p:txBody>
      </p:sp>
    </p:spTree>
    <p:extLst>
      <p:ext uri="{BB962C8B-B14F-4D97-AF65-F5344CB8AC3E}">
        <p14:creationId xmlns:p14="http://schemas.microsoft.com/office/powerpoint/2010/main" val="1761452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lstStyle/>
          <a:p>
            <a:r>
              <a:rPr lang="nb-NO"/>
              <a:t>Opplevelse av </a:t>
            </a:r>
            <a:r>
              <a:rPr lang="nb-NO" err="1"/>
              <a:t>NAVs</a:t>
            </a:r>
            <a:r>
              <a:rPr lang="nb-NO"/>
              <a:t> kommunikasjon i brev og meldinger</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6794527" y="1839537"/>
            <a:ext cx="5178397" cy="4694613"/>
          </a:xfrm>
        </p:spPr>
        <p:txBody>
          <a:bodyPr>
            <a:noAutofit/>
          </a:bodyPr>
          <a:lstStyle/>
          <a:p>
            <a:pPr marL="165432" indent="-165432">
              <a:lnSpc>
                <a:spcPct val="100000"/>
              </a:lnSpc>
              <a:spcBef>
                <a:spcPts val="600"/>
              </a:spcBef>
              <a:spcAft>
                <a:spcPts val="600"/>
              </a:spcAft>
            </a:pPr>
            <a:r>
              <a:rPr lang="nb-NO" sz="1600"/>
              <a:t>Nytt spørsmål i 2023</a:t>
            </a:r>
          </a:p>
          <a:p>
            <a:pPr marL="622632" lvl="1" indent="-165432">
              <a:lnSpc>
                <a:spcPct val="100000"/>
              </a:lnSpc>
              <a:spcBef>
                <a:spcPts val="600"/>
              </a:spcBef>
              <a:spcAft>
                <a:spcPts val="600"/>
              </a:spcAft>
            </a:pPr>
            <a:r>
              <a:rPr lang="nb-NO" sz="1400"/>
              <a:t>Oppmerksomhet om </a:t>
            </a:r>
            <a:r>
              <a:rPr lang="nb-NO" sz="1400" err="1"/>
              <a:t>NAVs</a:t>
            </a:r>
            <a:r>
              <a:rPr lang="nb-NO" sz="1400"/>
              <a:t> språk og kommunikasjon i brev og meldinger: Etterlyses mer empati og enklere informasjon (særlig blant unge)</a:t>
            </a:r>
          </a:p>
          <a:p>
            <a:pPr>
              <a:lnSpc>
                <a:spcPct val="100000"/>
              </a:lnSpc>
              <a:spcBef>
                <a:spcPts val="600"/>
              </a:spcBef>
              <a:spcAft>
                <a:spcPts val="600"/>
              </a:spcAft>
            </a:pPr>
            <a:r>
              <a:rPr lang="nb-NO" sz="1600"/>
              <a:t>De fleste synes at kommunikasjonen er vennlig/imøtekommende og presis/informativ</a:t>
            </a:r>
          </a:p>
          <a:p>
            <a:pPr>
              <a:lnSpc>
                <a:spcPct val="100000"/>
              </a:lnSpc>
              <a:spcBef>
                <a:spcPts val="600"/>
              </a:spcBef>
              <a:spcAft>
                <a:spcPts val="600"/>
              </a:spcAft>
            </a:pPr>
            <a:r>
              <a:rPr lang="nb-NO" sz="1600"/>
              <a:t>Men:</a:t>
            </a:r>
          </a:p>
          <a:p>
            <a:pPr lvl="1">
              <a:lnSpc>
                <a:spcPct val="100000"/>
              </a:lnSpc>
              <a:spcBef>
                <a:spcPts val="600"/>
              </a:spcBef>
              <a:spcAft>
                <a:spcPts val="600"/>
              </a:spcAft>
            </a:pPr>
            <a:r>
              <a:rPr lang="nb-NO" sz="1400"/>
              <a:t>1 av 3 synes at kommunikasjonen er vanskelig å forstå</a:t>
            </a:r>
          </a:p>
          <a:p>
            <a:pPr lvl="1">
              <a:lnSpc>
                <a:spcPct val="100000"/>
              </a:lnSpc>
              <a:spcBef>
                <a:spcPts val="600"/>
              </a:spcBef>
              <a:spcAft>
                <a:spcPts val="600"/>
              </a:spcAft>
            </a:pPr>
            <a:r>
              <a:rPr lang="nb-NO" sz="1400"/>
              <a:t>16 prosent synes den kan være truende og ubehagelig</a:t>
            </a:r>
          </a:p>
          <a:p>
            <a:pPr>
              <a:lnSpc>
                <a:spcPct val="100000"/>
              </a:lnSpc>
              <a:spcBef>
                <a:spcPts val="600"/>
              </a:spcBef>
              <a:spcAft>
                <a:spcPts val="600"/>
              </a:spcAft>
            </a:pPr>
            <a:r>
              <a:rPr lang="nb-NO" sz="1600"/>
              <a:t>Opplevelsen av </a:t>
            </a:r>
            <a:r>
              <a:rPr lang="nb-NO" sz="1600" err="1"/>
              <a:t>NAVs</a:t>
            </a:r>
            <a:r>
              <a:rPr lang="nb-NO" sz="1600"/>
              <a:t> kommunikasjon har betydning for overordnet tilfredshet, tillit og om man blir møtt med respekt – særlig sistnevnte</a:t>
            </a:r>
          </a:p>
        </p:txBody>
      </p:sp>
      <p:sp>
        <p:nvSpPr>
          <p:cNvPr id="6" name="TextBox 5">
            <a:extLst>
              <a:ext uri="{FF2B5EF4-FFF2-40B4-BE49-F238E27FC236}">
                <a16:creationId xmlns:a16="http://schemas.microsoft.com/office/drawing/2014/main" id="{54139753-8791-4CF7-4B38-45006C578700}"/>
              </a:ext>
            </a:extLst>
          </p:cNvPr>
          <p:cNvSpPr txBox="1"/>
          <p:nvPr/>
        </p:nvSpPr>
        <p:spPr>
          <a:xfrm>
            <a:off x="1903560" y="5810300"/>
            <a:ext cx="3904763" cy="246221"/>
          </a:xfrm>
          <a:prstGeom prst="rect">
            <a:avLst/>
          </a:prstGeom>
          <a:noFill/>
        </p:spPr>
        <p:txBody>
          <a:bodyPr wrap="square">
            <a:spAutoFit/>
          </a:bodyPr>
          <a:lstStyle/>
          <a:p>
            <a:r>
              <a:rPr lang="nb-NO" sz="1000" i="1">
                <a:effectLst/>
                <a:latin typeface="Arial" panose="020B0604020202020204" pitchFamily="34" charset="0"/>
                <a:ea typeface="MS Mincho" panose="02020609040205080304" pitchFamily="49" charset="-128"/>
                <a:cs typeface="Arial" panose="020B0604020202020204" pitchFamily="34" charset="0"/>
              </a:rPr>
              <a:t>Andel som svarer positivt (4-6), med 95 prosent konfidensintervall </a:t>
            </a:r>
            <a:endParaRPr lang="nb-NO" sz="1000" i="1">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DDBD6489-6C93-ACB2-375B-111AC1C0719B}"/>
              </a:ext>
            </a:extLst>
          </p:cNvPr>
          <p:cNvSpPr txBox="1">
            <a:spLocks/>
          </p:cNvSpPr>
          <p:nvPr/>
        </p:nvSpPr>
        <p:spPr>
          <a:xfrm>
            <a:off x="838200" y="1250366"/>
            <a:ext cx="9935424" cy="427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nb-NO" sz="1600" i="1"/>
              <a:t>Hvordan opplevde du kommunikasjonen i brev/meldinger fra NAV i forbindelse med den siste søknaden? </a:t>
            </a:r>
          </a:p>
        </p:txBody>
      </p:sp>
      <p:pic>
        <p:nvPicPr>
          <p:cNvPr id="8" name="Bilde 7">
            <a:extLst>
              <a:ext uri="{FF2B5EF4-FFF2-40B4-BE49-F238E27FC236}">
                <a16:creationId xmlns:a16="http://schemas.microsoft.com/office/drawing/2014/main" id="{7543CA1C-2565-8582-BF55-FBF238ABDB6D}"/>
              </a:ext>
            </a:extLst>
          </p:cNvPr>
          <p:cNvPicPr>
            <a:picLocks noChangeAspect="1"/>
          </p:cNvPicPr>
          <p:nvPr/>
        </p:nvPicPr>
        <p:blipFill>
          <a:blip r:embed="rId3"/>
          <a:stretch>
            <a:fillRect/>
          </a:stretch>
        </p:blipFill>
        <p:spPr>
          <a:xfrm>
            <a:off x="398775" y="1839537"/>
            <a:ext cx="5905348" cy="3789738"/>
          </a:xfrm>
          <a:prstGeom prst="rect">
            <a:avLst/>
          </a:prstGeom>
        </p:spPr>
      </p:pic>
    </p:spTree>
    <p:extLst>
      <p:ext uri="{BB962C8B-B14F-4D97-AF65-F5344CB8AC3E}">
        <p14:creationId xmlns:p14="http://schemas.microsoft.com/office/powerpoint/2010/main" val="2616749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200" y="482400"/>
            <a:ext cx="10801350" cy="698700"/>
          </a:xfrm>
        </p:spPr>
        <p:txBody>
          <a:bodyPr/>
          <a:lstStyle/>
          <a:p>
            <a:r>
              <a:rPr lang="nb-NO"/>
              <a:t>Hvem er mest og minst fornøyd med kommunikasjonen?</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7381876" y="1673625"/>
            <a:ext cx="4633144" cy="4546200"/>
          </a:xfrm>
        </p:spPr>
        <p:txBody>
          <a:bodyPr>
            <a:normAutofit fontScale="55000" lnSpcReduction="20000"/>
          </a:bodyPr>
          <a:lstStyle/>
          <a:p>
            <a:pPr>
              <a:lnSpc>
                <a:spcPct val="120000"/>
              </a:lnSpc>
              <a:spcAft>
                <a:spcPts val="600"/>
              </a:spcAft>
            </a:pPr>
            <a:r>
              <a:rPr lang="nb-NO" sz="2500"/>
              <a:t>Alderspensjon fornøyd – økonomisk sosialhjelp, barnetrygd, barnebidrag mindre fornøyd</a:t>
            </a:r>
          </a:p>
          <a:p>
            <a:pPr>
              <a:lnSpc>
                <a:spcPct val="120000"/>
              </a:lnSpc>
              <a:spcAft>
                <a:spcPts val="600"/>
              </a:spcAft>
            </a:pPr>
            <a:r>
              <a:rPr lang="nb-NO" sz="2500"/>
              <a:t>Tilfredsheten samlet sett øker med alderen, men alder gir ikke store utslag når det kontrolleres for andre variabler</a:t>
            </a:r>
          </a:p>
          <a:p>
            <a:pPr>
              <a:lnSpc>
                <a:spcPct val="120000"/>
              </a:lnSpc>
              <a:spcAft>
                <a:spcPts val="600"/>
              </a:spcAft>
            </a:pPr>
            <a:r>
              <a:rPr lang="nb-NO" sz="2500"/>
              <a:t>Alder har liten betydning for «Vanskelig å forstå»</a:t>
            </a:r>
          </a:p>
          <a:p>
            <a:pPr>
              <a:lnSpc>
                <a:spcPct val="120000"/>
              </a:lnSpc>
              <a:spcAft>
                <a:spcPts val="600"/>
              </a:spcAft>
            </a:pPr>
            <a:r>
              <a:rPr lang="nb-NO" sz="2500"/>
              <a:t>Lavere byråkratisk kompetanse og utrygg personlig økonomi henger sammen med en mer negativ opplevelse av kommunikasjonen</a:t>
            </a:r>
          </a:p>
          <a:p>
            <a:pPr>
              <a:lnSpc>
                <a:spcPct val="120000"/>
              </a:lnSpc>
              <a:spcAft>
                <a:spcPts val="600"/>
              </a:spcAft>
            </a:pPr>
            <a:r>
              <a:rPr lang="nb-NO" sz="2500"/>
              <a:t>Utfall på søknaden har sterk sammenheng med synet på kommunikasjonen</a:t>
            </a:r>
          </a:p>
          <a:p>
            <a:pPr lvl="1">
              <a:lnSpc>
                <a:spcPct val="120000"/>
              </a:lnSpc>
              <a:spcAft>
                <a:spcPts val="600"/>
              </a:spcAft>
            </a:pPr>
            <a:r>
              <a:rPr lang="nb-NO" sz="2200"/>
              <a:t>De som har fått avslag synes i mindre grad at kommunikasjonen er vennlig/imøtekommende og presis/informativ</a:t>
            </a:r>
          </a:p>
          <a:p>
            <a:pPr lvl="1">
              <a:lnSpc>
                <a:spcPct val="120000"/>
              </a:lnSpc>
              <a:spcAft>
                <a:spcPts val="600"/>
              </a:spcAft>
            </a:pPr>
            <a:r>
              <a:rPr lang="nb-NO" sz="2200"/>
              <a:t>Dette gjelder også de som har fått delvis innvilget</a:t>
            </a:r>
          </a:p>
        </p:txBody>
      </p:sp>
      <p:sp>
        <p:nvSpPr>
          <p:cNvPr id="6" name="TextBox 5">
            <a:extLst>
              <a:ext uri="{FF2B5EF4-FFF2-40B4-BE49-F238E27FC236}">
                <a16:creationId xmlns:a16="http://schemas.microsoft.com/office/drawing/2014/main" id="{54139753-8791-4CF7-4B38-45006C578700}"/>
              </a:ext>
            </a:extLst>
          </p:cNvPr>
          <p:cNvSpPr txBox="1"/>
          <p:nvPr/>
        </p:nvSpPr>
        <p:spPr>
          <a:xfrm>
            <a:off x="838199" y="6088437"/>
            <a:ext cx="9362588" cy="553998"/>
          </a:xfrm>
          <a:prstGeom prst="rect">
            <a:avLst/>
          </a:prstGeom>
          <a:noFill/>
        </p:spPr>
        <p:txBody>
          <a:bodyPr wrap="square">
            <a:spAutoFit/>
          </a:bodyPr>
          <a:lstStyle/>
          <a:p>
            <a:pPr marL="171450" indent="-171450">
              <a:buFont typeface="Arial" panose="020B0604020202020204" pitchFamily="34" charset="0"/>
              <a:buChar char="•"/>
            </a:pPr>
            <a:r>
              <a:rPr lang="nb-NO" sz="1000" i="1">
                <a:effectLst/>
                <a:latin typeface="Arial" panose="020B0604020202020204" pitchFamily="34" charset="0"/>
                <a:ea typeface="MS Mincho" panose="02020609040205080304" pitchFamily="49" charset="-128"/>
                <a:cs typeface="Arial" panose="020B0604020202020204" pitchFamily="34" charset="0"/>
              </a:rPr>
              <a:t>Andel som svarer positivt (4-6), med 95 prosent konfidensintervall.</a:t>
            </a:r>
          </a:p>
          <a:p>
            <a:pPr marL="171450" indent="-171450">
              <a:buFont typeface="Arial" panose="020B0604020202020204" pitchFamily="34" charset="0"/>
              <a:buChar char="•"/>
            </a:pPr>
            <a:r>
              <a:rPr lang="nb-NO" sz="1000" i="1">
                <a:effectLst/>
                <a:latin typeface="Arial" panose="020B0604020202020204" pitchFamily="34" charset="0"/>
                <a:ea typeface="MS Mincho" panose="02020609040205080304" pitchFamily="49" charset="-128"/>
                <a:cs typeface="Arial" panose="020B0604020202020204" pitchFamily="34" charset="0"/>
              </a:rPr>
              <a:t>Ytelser med få respondenter (høyt konfidensintervall) er fjernet fra grafen.</a:t>
            </a:r>
          </a:p>
          <a:p>
            <a:pPr marL="171450" indent="-171450">
              <a:buFont typeface="Arial" panose="020B0604020202020204" pitchFamily="34" charset="0"/>
              <a:buChar char="•"/>
            </a:pPr>
            <a:r>
              <a:rPr lang="nb-NO" sz="1000" i="1">
                <a:latin typeface="Arial" panose="020B0604020202020204" pitchFamily="34" charset="0"/>
                <a:ea typeface="MS Mincho" panose="02020609040205080304" pitchFamily="49" charset="-128"/>
                <a:cs typeface="Arial" panose="020B0604020202020204" pitchFamily="34" charset="0"/>
              </a:rPr>
              <a:t>Sammenslått variabel (alfa = 0,63) hvor «Vanskelig å forstå» og «Truende og ubehagelig» er reversert, slik at høy verdi betyr positiv opplevelse for alle fire.</a:t>
            </a:r>
            <a:endParaRPr lang="nb-NO" sz="1000" i="1">
              <a:latin typeface="Arial" panose="020B0604020202020204" pitchFamily="34" charset="0"/>
              <a:cs typeface="Arial" panose="020B0604020202020204" pitchFamily="34" charset="0"/>
            </a:endParaRPr>
          </a:p>
        </p:txBody>
      </p:sp>
      <p:pic>
        <p:nvPicPr>
          <p:cNvPr id="5" name="Bilde 4">
            <a:extLst>
              <a:ext uri="{FF2B5EF4-FFF2-40B4-BE49-F238E27FC236}">
                <a16:creationId xmlns:a16="http://schemas.microsoft.com/office/drawing/2014/main" id="{3F681FAB-7D50-C12C-84CB-C109864A452E}"/>
              </a:ext>
            </a:extLst>
          </p:cNvPr>
          <p:cNvPicPr>
            <a:picLocks noChangeAspect="1"/>
          </p:cNvPicPr>
          <p:nvPr/>
        </p:nvPicPr>
        <p:blipFill>
          <a:blip r:embed="rId3"/>
          <a:stretch>
            <a:fillRect/>
          </a:stretch>
        </p:blipFill>
        <p:spPr>
          <a:xfrm>
            <a:off x="381001" y="1733545"/>
            <a:ext cx="6381750" cy="4087937"/>
          </a:xfrm>
          <a:prstGeom prst="rect">
            <a:avLst/>
          </a:prstGeom>
        </p:spPr>
      </p:pic>
      <p:sp>
        <p:nvSpPr>
          <p:cNvPr id="8" name="Content Placeholder 2">
            <a:extLst>
              <a:ext uri="{FF2B5EF4-FFF2-40B4-BE49-F238E27FC236}">
                <a16:creationId xmlns:a16="http://schemas.microsoft.com/office/drawing/2014/main" id="{6709D098-5872-F742-22E6-A24C6BC49B76}"/>
              </a:ext>
            </a:extLst>
          </p:cNvPr>
          <p:cNvSpPr txBox="1">
            <a:spLocks/>
          </p:cNvSpPr>
          <p:nvPr/>
        </p:nvSpPr>
        <p:spPr>
          <a:xfrm>
            <a:off x="838199" y="1221519"/>
            <a:ext cx="7873181" cy="3101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nb-NO" sz="1600" i="1"/>
              <a:t>Samlet opplevelse av NAVs kommunikasjon i brev/meldinger, fordelt på siste søknad</a:t>
            </a:r>
          </a:p>
        </p:txBody>
      </p:sp>
    </p:spTree>
    <p:extLst>
      <p:ext uri="{BB962C8B-B14F-4D97-AF65-F5344CB8AC3E}">
        <p14:creationId xmlns:p14="http://schemas.microsoft.com/office/powerpoint/2010/main" val="989520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E78ABA-3499-7D22-0C18-651A08E7D182}"/>
              </a:ext>
            </a:extLst>
          </p:cNvPr>
          <p:cNvSpPr>
            <a:spLocks noGrp="1"/>
          </p:cNvSpPr>
          <p:nvPr>
            <p:ph type="title"/>
          </p:nvPr>
        </p:nvSpPr>
        <p:spPr/>
        <p:txBody>
          <a:bodyPr anchor="ctr">
            <a:normAutofit/>
          </a:bodyPr>
          <a:lstStyle/>
          <a:p>
            <a:r>
              <a:rPr lang="en-US"/>
              <a:t>  </a:t>
            </a:r>
            <a:r>
              <a:rPr lang="en-US" err="1"/>
              <a:t>Personbrukerundersøkelsen</a:t>
            </a:r>
            <a:endParaRPr lang="nb-NO"/>
          </a:p>
        </p:txBody>
      </p:sp>
      <p:sp>
        <p:nvSpPr>
          <p:cNvPr id="3" name="Plassholder for innhold 2">
            <a:extLst>
              <a:ext uri="{FF2B5EF4-FFF2-40B4-BE49-F238E27FC236}">
                <a16:creationId xmlns:a16="http://schemas.microsoft.com/office/drawing/2014/main" id="{997B7DDF-4D8E-3F4B-AD89-B10AF7DABA84}"/>
              </a:ext>
            </a:extLst>
          </p:cNvPr>
          <p:cNvSpPr>
            <a:spLocks noGrp="1"/>
          </p:cNvSpPr>
          <p:nvPr>
            <p:ph idx="1"/>
          </p:nvPr>
        </p:nvSpPr>
        <p:spPr/>
        <p:txBody>
          <a:bodyPr numCol="2" spcCol="180000">
            <a:normAutofit/>
          </a:bodyPr>
          <a:lstStyle/>
          <a:p>
            <a:r>
              <a:rPr lang="nb-NO" sz="1600"/>
              <a:t>En av to årlige spørreundersøkelser blant </a:t>
            </a:r>
            <a:r>
              <a:rPr lang="nb-NO" sz="1600" err="1"/>
              <a:t>NAVs</a:t>
            </a:r>
            <a:r>
              <a:rPr lang="nb-NO" sz="1600"/>
              <a:t> brukere</a:t>
            </a:r>
          </a:p>
          <a:p>
            <a:pPr lvl="1"/>
            <a:r>
              <a:rPr lang="nb-NO" sz="1200"/>
              <a:t>Arbeidsgiverundersøkelsen retter seg mot ledelsen i private og offentlige virksomheter</a:t>
            </a:r>
          </a:p>
          <a:p>
            <a:r>
              <a:rPr lang="nb-NO" sz="1600"/>
              <a:t>Overordnede resultater og utvalgte analyser fra årets personbrukerundersøkelse, gjennomført i mai/juni 2023 </a:t>
            </a:r>
          </a:p>
          <a:p>
            <a:r>
              <a:rPr lang="nb-NO" sz="1600"/>
              <a:t>Tilfeldig utvalg av personer som har søkt på en statlig ytelse, og/eller fått oppfølgingstjenester</a:t>
            </a:r>
          </a:p>
          <a:p>
            <a:r>
              <a:rPr lang="nb-NO" sz="1600"/>
              <a:t>20 670 personer besvarte undersøkelsen</a:t>
            </a:r>
          </a:p>
          <a:p>
            <a:pPr lvl="1"/>
            <a:r>
              <a:rPr lang="nb-NO" sz="1200"/>
              <a:t>(se vedlegg 1 for metodebeskrivelse)</a:t>
            </a:r>
          </a:p>
          <a:p>
            <a:r>
              <a:rPr lang="nb-NO" sz="1600"/>
              <a:t>Gir et bilde av brukernes erfaringer med NAV, slik de selv opplever og uttrykker det </a:t>
            </a:r>
          </a:p>
          <a:p>
            <a:r>
              <a:rPr lang="nb-NO" sz="1600"/>
              <a:t>Økt forståelse av hvordan ulike forhold ved </a:t>
            </a:r>
            <a:r>
              <a:rPr lang="nb-NO" sz="1600" err="1"/>
              <a:t>NAVs</a:t>
            </a:r>
            <a:r>
              <a:rPr lang="nb-NO" sz="1600"/>
              <a:t> tjenester og oppgaver, og kjennetegn ved NAV sine brukere, har betydning for tilfredshet, samhandling og økonomisk trygghet og muligheter på arbeidsmarkedet.</a:t>
            </a:r>
          </a:p>
          <a:p>
            <a:r>
              <a:rPr lang="nb-NO" sz="1600"/>
              <a:t>Kan gi nyttig informasjon for tjenesteutviklingen i ulike deler av NAV</a:t>
            </a:r>
          </a:p>
        </p:txBody>
      </p:sp>
      <p:sp>
        <p:nvSpPr>
          <p:cNvPr id="9" name="TekstSylinder 8">
            <a:extLst>
              <a:ext uri="{FF2B5EF4-FFF2-40B4-BE49-F238E27FC236}">
                <a16:creationId xmlns:a16="http://schemas.microsoft.com/office/drawing/2014/main" id="{1732272C-39A0-8912-00AD-488EC5F35B26}"/>
              </a:ext>
            </a:extLst>
          </p:cNvPr>
          <p:cNvSpPr txBox="1"/>
          <p:nvPr/>
        </p:nvSpPr>
        <p:spPr>
          <a:xfrm>
            <a:off x="1028700" y="6435775"/>
            <a:ext cx="6096000" cy="276999"/>
          </a:xfrm>
          <a:prstGeom prst="rect">
            <a:avLst/>
          </a:prstGeom>
          <a:noFill/>
        </p:spPr>
        <p:txBody>
          <a:bodyPr wrap="square">
            <a:spAutoFit/>
          </a:bodyPr>
          <a:lstStyle/>
          <a:p>
            <a:r>
              <a:rPr lang="nb-NO" sz="1200">
                <a:effectLst/>
                <a:ea typeface="MS Mincho" panose="02020609040205080304" pitchFamily="49" charset="-128"/>
              </a:rPr>
              <a:t>*Takk til Ola Thune og Stine Renate Otterbekk i Arbeids- og velferdsdirektoratet</a:t>
            </a:r>
            <a:endParaRPr lang="nb-NO" sz="1200"/>
          </a:p>
        </p:txBody>
      </p:sp>
    </p:spTree>
    <p:extLst>
      <p:ext uri="{BB962C8B-B14F-4D97-AF65-F5344CB8AC3E}">
        <p14:creationId xmlns:p14="http://schemas.microsoft.com/office/powerpoint/2010/main" val="780794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9E9-E462-F1F3-0C99-A8911F98A404}"/>
              </a:ext>
            </a:extLst>
          </p:cNvPr>
          <p:cNvSpPr>
            <a:spLocks noGrp="1"/>
          </p:cNvSpPr>
          <p:nvPr>
            <p:ph type="title"/>
          </p:nvPr>
        </p:nvSpPr>
        <p:spPr>
          <a:xfrm>
            <a:off x="838199" y="482399"/>
            <a:ext cx="11030893" cy="821299"/>
          </a:xfrm>
        </p:spPr>
        <p:txBody>
          <a:bodyPr>
            <a:normAutofit fontScale="90000"/>
          </a:bodyPr>
          <a:lstStyle/>
          <a:p>
            <a:r>
              <a:rPr lang="nb-NO"/>
              <a:t>1 av 4 søkere av økonomisk sosialhjelp opplevde kommunikasjonen som truende og ubehagelig</a:t>
            </a:r>
          </a:p>
        </p:txBody>
      </p:sp>
      <p:sp>
        <p:nvSpPr>
          <p:cNvPr id="3" name="Content Placeholder 2">
            <a:extLst>
              <a:ext uri="{FF2B5EF4-FFF2-40B4-BE49-F238E27FC236}">
                <a16:creationId xmlns:a16="http://schemas.microsoft.com/office/drawing/2014/main" id="{5D013567-FE97-393D-E16B-D58D8CA5501D}"/>
              </a:ext>
            </a:extLst>
          </p:cNvPr>
          <p:cNvSpPr>
            <a:spLocks noGrp="1"/>
          </p:cNvSpPr>
          <p:nvPr>
            <p:ph idx="1"/>
          </p:nvPr>
        </p:nvSpPr>
        <p:spPr>
          <a:xfrm>
            <a:off x="7268268" y="1987562"/>
            <a:ext cx="4845133" cy="4039903"/>
          </a:xfrm>
        </p:spPr>
        <p:txBody>
          <a:bodyPr>
            <a:normAutofit/>
          </a:bodyPr>
          <a:lstStyle/>
          <a:p>
            <a:pPr>
              <a:spcAft>
                <a:spcPts val="600"/>
              </a:spcAft>
            </a:pPr>
            <a:r>
              <a:rPr lang="nb-NO" sz="1800"/>
              <a:t>Økonomisk sosialhjelp, barnetrygd, enslig forsørger og tiltakspenger synes i større grad at kommunikasjonen var truende og ubehagelig (15-30 prosent)</a:t>
            </a:r>
          </a:p>
          <a:p>
            <a:pPr>
              <a:spcAft>
                <a:spcPts val="600"/>
              </a:spcAft>
            </a:pPr>
            <a:r>
              <a:rPr lang="nb-NO" sz="1800"/>
              <a:t>Unge under 30 år (15-20 prosent) opplever i større grad enn de over 60 år (12-15 prosent) at kommunikasjonen var truende og ubehagelig</a:t>
            </a:r>
          </a:p>
          <a:p>
            <a:pPr>
              <a:spcAft>
                <a:spcPts val="600"/>
              </a:spcAft>
            </a:pPr>
            <a:r>
              <a:rPr lang="nb-NO" sz="1800"/>
              <a:t>Både lavere byråkratisk og digital kompetanse henger sammen med økt tilbøyelighet til å synes at kommunikasjonen var truende og ubehagelig</a:t>
            </a:r>
          </a:p>
        </p:txBody>
      </p:sp>
      <p:sp>
        <p:nvSpPr>
          <p:cNvPr id="6" name="TextBox 5">
            <a:extLst>
              <a:ext uri="{FF2B5EF4-FFF2-40B4-BE49-F238E27FC236}">
                <a16:creationId xmlns:a16="http://schemas.microsoft.com/office/drawing/2014/main" id="{54139753-8791-4CF7-4B38-45006C578700}"/>
              </a:ext>
            </a:extLst>
          </p:cNvPr>
          <p:cNvSpPr txBox="1"/>
          <p:nvPr/>
        </p:nvSpPr>
        <p:spPr>
          <a:xfrm>
            <a:off x="2276490" y="6129379"/>
            <a:ext cx="3904763" cy="246221"/>
          </a:xfrm>
          <a:prstGeom prst="rect">
            <a:avLst/>
          </a:prstGeom>
          <a:noFill/>
        </p:spPr>
        <p:txBody>
          <a:bodyPr wrap="square">
            <a:spAutoFit/>
          </a:bodyPr>
          <a:lstStyle/>
          <a:p>
            <a:r>
              <a:rPr lang="nb-NO" sz="1000" i="1">
                <a:effectLst/>
                <a:latin typeface="Arial" panose="020B0604020202020204" pitchFamily="34" charset="0"/>
                <a:ea typeface="MS Mincho" panose="02020609040205080304" pitchFamily="49" charset="-128"/>
                <a:cs typeface="Arial" panose="020B0604020202020204" pitchFamily="34" charset="0"/>
              </a:rPr>
              <a:t>Andel som svarer positivt (4-6), med 95 prosent konfidensintervall </a:t>
            </a:r>
            <a:endParaRPr lang="nb-NO" sz="1000" i="1">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DDBD6489-6C93-ACB2-375B-111AC1C0719B}"/>
              </a:ext>
            </a:extLst>
          </p:cNvPr>
          <p:cNvSpPr txBox="1">
            <a:spLocks/>
          </p:cNvSpPr>
          <p:nvPr/>
        </p:nvSpPr>
        <p:spPr>
          <a:xfrm>
            <a:off x="847253" y="1551380"/>
            <a:ext cx="2430101" cy="427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nb-NO" sz="1600" i="1"/>
              <a:t>Truende og ubehagelig</a:t>
            </a:r>
          </a:p>
        </p:txBody>
      </p:sp>
      <p:pic>
        <p:nvPicPr>
          <p:cNvPr id="8" name="Bilde 7">
            <a:extLst>
              <a:ext uri="{FF2B5EF4-FFF2-40B4-BE49-F238E27FC236}">
                <a16:creationId xmlns:a16="http://schemas.microsoft.com/office/drawing/2014/main" id="{B08528F7-EC30-1D7E-B148-0F7D732350C8}"/>
              </a:ext>
            </a:extLst>
          </p:cNvPr>
          <p:cNvPicPr>
            <a:picLocks noChangeAspect="1"/>
          </p:cNvPicPr>
          <p:nvPr/>
        </p:nvPicPr>
        <p:blipFill>
          <a:blip r:embed="rId3"/>
          <a:stretch>
            <a:fillRect/>
          </a:stretch>
        </p:blipFill>
        <p:spPr>
          <a:xfrm>
            <a:off x="536091" y="1988774"/>
            <a:ext cx="6222007" cy="4039903"/>
          </a:xfrm>
          <a:prstGeom prst="rect">
            <a:avLst/>
          </a:prstGeom>
        </p:spPr>
      </p:pic>
    </p:spTree>
    <p:extLst>
      <p:ext uri="{BB962C8B-B14F-4D97-AF65-F5344CB8AC3E}">
        <p14:creationId xmlns:p14="http://schemas.microsoft.com/office/powerpoint/2010/main" val="2566916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AF4D34-2345-FB13-6E02-2A22D69029A2}"/>
              </a:ext>
            </a:extLst>
          </p:cNvPr>
          <p:cNvSpPr>
            <a:spLocks noGrp="1"/>
          </p:cNvSpPr>
          <p:nvPr>
            <p:ph type="body" idx="1"/>
          </p:nvPr>
        </p:nvSpPr>
        <p:spPr/>
        <p:txBody>
          <a:bodyPr/>
          <a:lstStyle/>
          <a:p>
            <a:r>
              <a:rPr lang="nb-NO"/>
              <a:t>1. Metodebeskrivelse</a:t>
            </a:r>
          </a:p>
          <a:p>
            <a:r>
              <a:rPr lang="nb-NO"/>
              <a:t>2. Populasjon og utvalg</a:t>
            </a:r>
          </a:p>
          <a:p>
            <a:r>
              <a:rPr lang="nb-NO"/>
              <a:t>3. Spørreskjema med deskriptiv statistikk</a:t>
            </a:r>
          </a:p>
          <a:p>
            <a:endParaRPr lang="nb-NO"/>
          </a:p>
        </p:txBody>
      </p:sp>
      <p:sp>
        <p:nvSpPr>
          <p:cNvPr id="3" name="Tittel 2">
            <a:extLst>
              <a:ext uri="{FF2B5EF4-FFF2-40B4-BE49-F238E27FC236}">
                <a16:creationId xmlns:a16="http://schemas.microsoft.com/office/drawing/2014/main" id="{268C5BDE-595B-86E8-F7CB-F6A64CC4E984}"/>
              </a:ext>
            </a:extLst>
          </p:cNvPr>
          <p:cNvSpPr>
            <a:spLocks noGrp="1"/>
          </p:cNvSpPr>
          <p:nvPr>
            <p:ph type="ctrTitle"/>
          </p:nvPr>
        </p:nvSpPr>
        <p:spPr/>
        <p:txBody>
          <a:bodyPr/>
          <a:lstStyle/>
          <a:p>
            <a:r>
              <a:rPr lang="nb-NO"/>
              <a:t>Vedlegg</a:t>
            </a:r>
          </a:p>
        </p:txBody>
      </p:sp>
    </p:spTree>
    <p:extLst>
      <p:ext uri="{BB962C8B-B14F-4D97-AF65-F5344CB8AC3E}">
        <p14:creationId xmlns:p14="http://schemas.microsoft.com/office/powerpoint/2010/main" val="769867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E78ABA-3499-7D22-0C18-651A08E7D182}"/>
              </a:ext>
            </a:extLst>
          </p:cNvPr>
          <p:cNvSpPr>
            <a:spLocks noGrp="1"/>
          </p:cNvSpPr>
          <p:nvPr>
            <p:ph type="title"/>
          </p:nvPr>
        </p:nvSpPr>
        <p:spPr>
          <a:xfrm>
            <a:off x="838200" y="482400"/>
            <a:ext cx="10515600" cy="1072080"/>
          </a:xfrm>
        </p:spPr>
        <p:txBody>
          <a:bodyPr anchor="ctr">
            <a:normAutofit/>
          </a:bodyPr>
          <a:lstStyle/>
          <a:p>
            <a:r>
              <a:rPr lang="en-US"/>
              <a:t>1. </a:t>
            </a:r>
            <a:r>
              <a:rPr lang="en-US" err="1"/>
              <a:t>Metode</a:t>
            </a:r>
            <a:endParaRPr lang="nb-NO"/>
          </a:p>
        </p:txBody>
      </p:sp>
      <p:sp>
        <p:nvSpPr>
          <p:cNvPr id="3" name="Plassholder for innhold 2">
            <a:extLst>
              <a:ext uri="{FF2B5EF4-FFF2-40B4-BE49-F238E27FC236}">
                <a16:creationId xmlns:a16="http://schemas.microsoft.com/office/drawing/2014/main" id="{997B7DDF-4D8E-3F4B-AD89-B10AF7DABA84}"/>
              </a:ext>
            </a:extLst>
          </p:cNvPr>
          <p:cNvSpPr>
            <a:spLocks noGrp="1"/>
          </p:cNvSpPr>
          <p:nvPr>
            <p:ph sz="half" idx="1"/>
          </p:nvPr>
        </p:nvSpPr>
        <p:spPr>
          <a:xfrm>
            <a:off x="838199" y="1394460"/>
            <a:ext cx="10965181" cy="4782503"/>
          </a:xfrm>
        </p:spPr>
        <p:txBody>
          <a:bodyPr numCol="2" spcCol="180000">
            <a:normAutofit/>
          </a:bodyPr>
          <a:lstStyle/>
          <a:p>
            <a:r>
              <a:rPr lang="nb-NO" sz="1600"/>
              <a:t>Tilfeldig utvalg av personer som i jan-mars 2023 søkte på en </a:t>
            </a:r>
            <a:r>
              <a:rPr lang="nb-NO" sz="1600" i="1"/>
              <a:t>statlig*</a:t>
            </a:r>
            <a:r>
              <a:rPr lang="nb-NO" sz="1600"/>
              <a:t> ytelse, og/eller hadde fått oppfølgingstjeneste i perioden.</a:t>
            </a:r>
          </a:p>
          <a:p>
            <a:r>
              <a:rPr lang="nb-NO" sz="1600"/>
              <a:t>Trukket fra </a:t>
            </a:r>
            <a:r>
              <a:rPr lang="nb-NO" sz="1600" err="1"/>
              <a:t>NAVs</a:t>
            </a:r>
            <a:r>
              <a:rPr lang="nb-NO" sz="1600"/>
              <a:t> registre til et </a:t>
            </a:r>
            <a:r>
              <a:rPr lang="nb-NO" sz="1600" i="1"/>
              <a:t>forvaltningsutvalg</a:t>
            </a:r>
            <a:r>
              <a:rPr lang="nb-NO" sz="1600"/>
              <a:t> og et </a:t>
            </a:r>
            <a:r>
              <a:rPr lang="nb-NO" sz="1600" i="1"/>
              <a:t>oppfølgingsutvalg</a:t>
            </a:r>
            <a:r>
              <a:rPr lang="nb-NO" sz="1600"/>
              <a:t>, og undergrupper etter type ytelse/tjeneste (se vedlegg 2)**. </a:t>
            </a:r>
          </a:p>
          <a:p>
            <a:r>
              <a:rPr lang="nb-NO" sz="1600"/>
              <a:t>Innsamling med mål om å oppnå et visst antall respondenter (måltall) for undergrupper (både fylkesvis og etter ytelse/tjeneste.</a:t>
            </a:r>
          </a:p>
          <a:p>
            <a:r>
              <a:rPr lang="nb-NO" sz="1600"/>
              <a:t>Totalt 20 670 personer fullførte undersøkelsen. Svarrate på 13 prosent (samme som 2022). </a:t>
            </a:r>
          </a:p>
          <a:p>
            <a:r>
              <a:rPr lang="nb-NO" sz="1600"/>
              <a:t>Vekting (</a:t>
            </a:r>
            <a:r>
              <a:rPr lang="nb-NO" sz="1600" err="1"/>
              <a:t>etterstratifisering</a:t>
            </a:r>
            <a:r>
              <a:rPr lang="nb-NO" sz="1600"/>
              <a:t>) av resultatene for å kompensere for mulige skjevheter i utvalget. Vekts mot den totale populasjonen i </a:t>
            </a:r>
            <a:r>
              <a:rPr lang="nb-NO" sz="1600" err="1"/>
              <a:t>NAVs</a:t>
            </a:r>
            <a:r>
              <a:rPr lang="nb-NO" sz="1600"/>
              <a:t> registre i jan-mai inneværende år.</a:t>
            </a:r>
          </a:p>
          <a:p>
            <a:r>
              <a:rPr lang="nb-NO" sz="1600"/>
              <a:t>Andeler (%) som oppgis i rapporten er andelen som har svart 4-6 på en 6-punktsskala (med mindre annet er nevnt).</a:t>
            </a:r>
          </a:p>
          <a:p>
            <a:r>
              <a:rPr lang="nb-NO" sz="1600"/>
              <a:t>I figurer med estimater vises et konfidensintervall på 95 prosent, dvs. sannsynligheten for at resultatet fra utvalget gjelder for hele populasjonen.</a:t>
            </a:r>
          </a:p>
        </p:txBody>
      </p:sp>
      <p:graphicFrame>
        <p:nvGraphicFramePr>
          <p:cNvPr id="6" name="Tabell 5">
            <a:extLst>
              <a:ext uri="{FF2B5EF4-FFF2-40B4-BE49-F238E27FC236}">
                <a16:creationId xmlns:a16="http://schemas.microsoft.com/office/drawing/2014/main" id="{29C689B1-9B14-314A-CEF7-CF6E46E57FF9}"/>
              </a:ext>
            </a:extLst>
          </p:cNvPr>
          <p:cNvGraphicFramePr>
            <a:graphicFrameLocks noGrp="1"/>
          </p:cNvGraphicFramePr>
          <p:nvPr>
            <p:extLst>
              <p:ext uri="{D42A27DB-BD31-4B8C-83A1-F6EECF244321}">
                <p14:modId xmlns:p14="http://schemas.microsoft.com/office/powerpoint/2010/main" val="2769904728"/>
              </p:ext>
            </p:extLst>
          </p:nvPr>
        </p:nvGraphicFramePr>
        <p:xfrm>
          <a:off x="6667500" y="2392679"/>
          <a:ext cx="4947007" cy="3784284"/>
        </p:xfrm>
        <a:graphic>
          <a:graphicData uri="http://schemas.openxmlformats.org/drawingml/2006/table">
            <a:tbl>
              <a:tblPr firstCol="1" bandRow="1">
                <a:tableStyleId>{5202B0CA-FC54-4496-8BCA-5EF66A818D29}</a:tableStyleId>
              </a:tblPr>
              <a:tblGrid>
                <a:gridCol w="4258667">
                  <a:extLst>
                    <a:ext uri="{9D8B030D-6E8A-4147-A177-3AD203B41FA5}">
                      <a16:colId xmlns:a16="http://schemas.microsoft.com/office/drawing/2014/main" val="405686595"/>
                    </a:ext>
                  </a:extLst>
                </a:gridCol>
                <a:gridCol w="688340">
                  <a:extLst>
                    <a:ext uri="{9D8B030D-6E8A-4147-A177-3AD203B41FA5}">
                      <a16:colId xmlns:a16="http://schemas.microsoft.com/office/drawing/2014/main" val="548787005"/>
                    </a:ext>
                  </a:extLst>
                </a:gridCol>
              </a:tblGrid>
              <a:tr h="244936">
                <a:tc>
                  <a:txBody>
                    <a:bodyPr/>
                    <a:lstStyle/>
                    <a:p>
                      <a:r>
                        <a:rPr lang="nb-NO" sz="1300" b="0">
                          <a:effectLst/>
                        </a:rPr>
                        <a:t>Bruttoutvalg - brevutsendelser</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nb-NO" sz="1300" b="0">
                          <a:effectLst/>
                        </a:rPr>
                        <a:t>160 002</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34514919"/>
                  </a:ext>
                </a:extLst>
              </a:tr>
              <a:tr h="238808">
                <a:tc>
                  <a:txBody>
                    <a:bodyPr/>
                    <a:lstStyle/>
                    <a:p>
                      <a:r>
                        <a:rPr lang="nb-NO" sz="1300" b="0">
                          <a:effectLst/>
                        </a:rPr>
                        <a:t>Bruttoutsendelse – e-post</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tcPr>
                </a:tc>
                <a:tc>
                  <a:txBody>
                    <a:bodyPr/>
                    <a:lstStyle/>
                    <a:p>
                      <a:pPr algn="r"/>
                      <a:r>
                        <a:rPr lang="nb-NO" sz="1300" b="0">
                          <a:effectLst/>
                        </a:rPr>
                        <a:t>146 140</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41872695"/>
                  </a:ext>
                </a:extLst>
              </a:tr>
              <a:tr h="238808">
                <a:tc>
                  <a:txBody>
                    <a:bodyPr/>
                    <a:lstStyle/>
                    <a:p>
                      <a:r>
                        <a:rPr lang="nb-NO" sz="1300" b="0">
                          <a:effectLst/>
                        </a:rPr>
                        <a:t>Bruttoutsendelse - </a:t>
                      </a:r>
                      <a:r>
                        <a:rPr lang="nb-NO" sz="1300" b="0" err="1">
                          <a:effectLst/>
                        </a:rPr>
                        <a:t>sms</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tcPr>
                </a:tc>
                <a:tc>
                  <a:txBody>
                    <a:bodyPr/>
                    <a:lstStyle/>
                    <a:p>
                      <a:pPr algn="r"/>
                      <a:r>
                        <a:rPr lang="nb-NO" sz="1300" b="0">
                          <a:effectLst/>
                        </a:rPr>
                        <a:t>140 334</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67291173"/>
                  </a:ext>
                </a:extLst>
              </a:tr>
              <a:tr h="238808">
                <a:tc>
                  <a:txBody>
                    <a:bodyPr/>
                    <a:lstStyle/>
                    <a:p>
                      <a:r>
                        <a:rPr lang="nb-NO" sz="1300" b="0">
                          <a:effectLst/>
                        </a:rPr>
                        <a:t>Svarinngang web - fullstendige intervju</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tcPr>
                </a:tc>
                <a:tc>
                  <a:txBody>
                    <a:bodyPr/>
                    <a:lstStyle/>
                    <a:p>
                      <a:pPr algn="r"/>
                      <a:r>
                        <a:rPr lang="nb-NO" sz="1300" b="0">
                          <a:effectLst/>
                        </a:rPr>
                        <a:t>20 309</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41161991"/>
                  </a:ext>
                </a:extLst>
              </a:tr>
              <a:tr h="238808">
                <a:tc>
                  <a:txBody>
                    <a:bodyPr/>
                    <a:lstStyle/>
                    <a:p>
                      <a:r>
                        <a:rPr lang="nb-NO" sz="1300" b="0">
                          <a:effectLst/>
                        </a:rPr>
                        <a:t>Svarinngang web - ufullstendige intervju</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tcPr>
                </a:tc>
                <a:tc>
                  <a:txBody>
                    <a:bodyPr/>
                    <a:lstStyle/>
                    <a:p>
                      <a:pPr algn="r"/>
                      <a:r>
                        <a:rPr lang="nb-NO" sz="1300" b="0">
                          <a:effectLst/>
                        </a:rPr>
                        <a:t>27 270</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11104599"/>
                  </a:ext>
                </a:extLst>
              </a:tr>
              <a:tr h="434844">
                <a:tc>
                  <a:txBody>
                    <a:bodyPr/>
                    <a:lstStyle/>
                    <a:p>
                      <a:r>
                        <a:rPr lang="nb-NO" sz="1300" b="0">
                          <a:effectLst/>
                        </a:rPr>
                        <a:t>Screenet ut fra webundersøkelse (ikke vært i kontakt med NAV)</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tcPr>
                </a:tc>
                <a:tc>
                  <a:txBody>
                    <a:bodyPr/>
                    <a:lstStyle/>
                    <a:p>
                      <a:pPr algn="r"/>
                      <a:r>
                        <a:rPr lang="nb-NO" sz="1300" b="0">
                          <a:effectLst/>
                        </a:rPr>
                        <a:t>1407</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33357308"/>
                  </a:ext>
                </a:extLst>
              </a:tr>
              <a:tr h="238808">
                <a:tc>
                  <a:txBody>
                    <a:bodyPr/>
                    <a:lstStyle/>
                    <a:p>
                      <a:r>
                        <a:rPr lang="nb-NO" sz="1300" b="0">
                          <a:effectLst/>
                        </a:rPr>
                        <a:t>Svarinngang telefon - antall ringt</a:t>
                      </a:r>
                      <a:endParaRPr lang="nb-NO" sz="1300" b="0">
                        <a:effectLst/>
                        <a:latin typeface="Times New Roman" panose="02020603050405020304" pitchFamily="18" charset="0"/>
                        <a:ea typeface="MS Mincho" panose="02020609040205080304" pitchFamily="49" charset="-128"/>
                      </a:endParaRPr>
                    </a:p>
                  </a:txBody>
                  <a:tcPr marL="61594" marR="61594" marT="0" marB="0" anchor="b">
                    <a:lnL w="12700" cap="flat" cmpd="sng" algn="ctr">
                      <a:solidFill>
                        <a:schemeClr val="tx1"/>
                      </a:solidFill>
                      <a:prstDash val="solid"/>
                      <a:round/>
                      <a:headEnd type="none" w="med" len="med"/>
                      <a:tailEnd type="none" w="med" len="med"/>
                    </a:lnL>
                  </a:tcPr>
                </a:tc>
                <a:tc>
                  <a:txBody>
                    <a:bodyPr/>
                    <a:lstStyle/>
                    <a:p>
                      <a:pPr algn="r"/>
                      <a:r>
                        <a:rPr lang="nb-NO" sz="1300" b="0">
                          <a:effectLst/>
                        </a:rPr>
                        <a:t>6297</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1439473"/>
                  </a:ext>
                </a:extLst>
              </a:tr>
              <a:tr h="238808">
                <a:tc>
                  <a:txBody>
                    <a:bodyPr/>
                    <a:lstStyle/>
                    <a:p>
                      <a:r>
                        <a:rPr lang="nb-NO" sz="1300" b="0">
                          <a:effectLst/>
                        </a:rPr>
                        <a:t>- fullførte intervju</a:t>
                      </a:r>
                      <a:endParaRPr lang="nb-NO" sz="1300" b="0">
                        <a:effectLst/>
                        <a:latin typeface="Times New Roman" panose="02020603050405020304" pitchFamily="18" charset="0"/>
                        <a:ea typeface="MS Mincho" panose="02020609040205080304" pitchFamily="49" charset="-128"/>
                      </a:endParaRPr>
                    </a:p>
                  </a:txBody>
                  <a:tcPr marL="61594" marR="61594" marT="0" marB="0" anchor="b">
                    <a:lnL w="12700" cap="flat" cmpd="sng" algn="ctr">
                      <a:solidFill>
                        <a:schemeClr val="tx1"/>
                      </a:solidFill>
                      <a:prstDash val="solid"/>
                      <a:round/>
                      <a:headEnd type="none" w="med" len="med"/>
                      <a:tailEnd type="none" w="med" len="med"/>
                    </a:lnL>
                  </a:tcPr>
                </a:tc>
                <a:tc>
                  <a:txBody>
                    <a:bodyPr/>
                    <a:lstStyle/>
                    <a:p>
                      <a:pPr algn="r"/>
                      <a:r>
                        <a:rPr lang="nb-NO" sz="1300" b="0">
                          <a:effectLst/>
                        </a:rPr>
                        <a:t>400</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909822"/>
                  </a:ext>
                </a:extLst>
              </a:tr>
              <a:tr h="238808">
                <a:tc>
                  <a:txBody>
                    <a:bodyPr/>
                    <a:lstStyle/>
                    <a:p>
                      <a:r>
                        <a:rPr lang="nb-NO" sz="1300" b="0">
                          <a:effectLst/>
                        </a:rPr>
                        <a:t>- delvis fullførte intervju</a:t>
                      </a:r>
                      <a:endParaRPr lang="nb-NO" sz="1300" b="0">
                        <a:effectLst/>
                        <a:latin typeface="Times New Roman" panose="02020603050405020304" pitchFamily="18" charset="0"/>
                        <a:ea typeface="MS Mincho" panose="02020609040205080304" pitchFamily="49" charset="-128"/>
                      </a:endParaRPr>
                    </a:p>
                  </a:txBody>
                  <a:tcPr marL="61594" marR="61594" marT="0" marB="0" anchor="b">
                    <a:lnL w="12700" cap="flat" cmpd="sng" algn="ctr">
                      <a:solidFill>
                        <a:schemeClr val="tx1"/>
                      </a:solidFill>
                      <a:prstDash val="solid"/>
                      <a:round/>
                      <a:headEnd type="none" w="med" len="med"/>
                      <a:tailEnd type="none" w="med" len="med"/>
                    </a:lnL>
                  </a:tcPr>
                </a:tc>
                <a:tc>
                  <a:txBody>
                    <a:bodyPr/>
                    <a:lstStyle/>
                    <a:p>
                      <a:pPr algn="r"/>
                      <a:r>
                        <a:rPr lang="nb-NO" sz="1300" b="0">
                          <a:effectLst/>
                        </a:rPr>
                        <a:t>90</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59467066"/>
                  </a:ext>
                </a:extLst>
              </a:tr>
              <a:tr h="238808">
                <a:tc>
                  <a:txBody>
                    <a:bodyPr/>
                    <a:lstStyle/>
                    <a:p>
                      <a:r>
                        <a:rPr lang="nb-NO" sz="1300" b="0">
                          <a:effectLst/>
                        </a:rPr>
                        <a:t>- ønsket ikke delta</a:t>
                      </a:r>
                      <a:endParaRPr lang="nb-NO" sz="1300" b="0">
                        <a:effectLst/>
                        <a:latin typeface="Times New Roman" panose="02020603050405020304" pitchFamily="18" charset="0"/>
                        <a:ea typeface="MS Mincho" panose="02020609040205080304" pitchFamily="49" charset="-128"/>
                      </a:endParaRPr>
                    </a:p>
                  </a:txBody>
                  <a:tcPr marL="61594" marR="61594" marT="0" marB="0" anchor="b">
                    <a:lnL w="12700" cap="flat" cmpd="sng" algn="ctr">
                      <a:solidFill>
                        <a:schemeClr val="tx1"/>
                      </a:solidFill>
                      <a:prstDash val="solid"/>
                      <a:round/>
                      <a:headEnd type="none" w="med" len="med"/>
                      <a:tailEnd type="none" w="med" len="med"/>
                    </a:lnL>
                  </a:tcPr>
                </a:tc>
                <a:tc>
                  <a:txBody>
                    <a:bodyPr/>
                    <a:lstStyle/>
                    <a:p>
                      <a:pPr algn="r"/>
                      <a:r>
                        <a:rPr lang="nb-NO" sz="1300" b="0">
                          <a:effectLst/>
                        </a:rPr>
                        <a:t>2054</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00918112"/>
                  </a:ext>
                </a:extLst>
              </a:tr>
              <a:tr h="238808">
                <a:tc>
                  <a:txBody>
                    <a:bodyPr/>
                    <a:lstStyle/>
                    <a:p>
                      <a:r>
                        <a:rPr lang="nb-NO" sz="1300" b="0">
                          <a:effectLst/>
                        </a:rPr>
                        <a:t>- ikke nådd</a:t>
                      </a:r>
                      <a:endParaRPr lang="nb-NO" sz="1300" b="0">
                        <a:effectLst/>
                        <a:latin typeface="Times New Roman" panose="02020603050405020304" pitchFamily="18" charset="0"/>
                        <a:ea typeface="MS Mincho" panose="02020609040205080304" pitchFamily="49" charset="-128"/>
                      </a:endParaRPr>
                    </a:p>
                  </a:txBody>
                  <a:tcPr marL="61594" marR="61594" marT="0" marB="0" anchor="b">
                    <a:lnL w="12700" cap="flat" cmpd="sng" algn="ctr">
                      <a:solidFill>
                        <a:schemeClr val="tx1"/>
                      </a:solidFill>
                      <a:prstDash val="solid"/>
                      <a:round/>
                      <a:headEnd type="none" w="med" len="med"/>
                      <a:tailEnd type="none" w="med" len="med"/>
                    </a:lnL>
                  </a:tcPr>
                </a:tc>
                <a:tc>
                  <a:txBody>
                    <a:bodyPr/>
                    <a:lstStyle/>
                    <a:p>
                      <a:pPr algn="r"/>
                      <a:r>
                        <a:rPr lang="nb-NO" sz="1300" b="0">
                          <a:effectLst/>
                        </a:rPr>
                        <a:t>3633</a:t>
                      </a:r>
                      <a:endParaRPr lang="nb-NO" sz="1300" b="0">
                        <a:effectLst/>
                        <a:latin typeface="Times New Roman" panose="02020603050405020304" pitchFamily="18" charset="0"/>
                        <a:ea typeface="MS Mincho" panose="02020609040205080304" pitchFamily="49" charset="-128"/>
                      </a:endParaRPr>
                    </a:p>
                  </a:txBody>
                  <a:tcPr marL="61594" marR="61594"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16385956"/>
                  </a:ext>
                </a:extLst>
              </a:tr>
              <a:tr h="238808">
                <a:tc>
                  <a:txBody>
                    <a:bodyPr/>
                    <a:lstStyle/>
                    <a:p>
                      <a:r>
                        <a:rPr lang="nb-NO" sz="1300" b="0">
                          <a:effectLst/>
                        </a:rPr>
                        <a:t>Kontaktet (svar + ufullstendige svar)</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tcPr>
                </a:tc>
                <a:tc>
                  <a:txBody>
                    <a:bodyPr/>
                    <a:lstStyle/>
                    <a:p>
                      <a:pPr algn="r"/>
                      <a:r>
                        <a:rPr lang="nb-NO" sz="1300" b="0">
                          <a:effectLst/>
                        </a:rPr>
                        <a:t>48 069</a:t>
                      </a:r>
                      <a:endParaRPr lang="nb-NO" sz="1300" b="0">
                        <a:effectLst/>
                        <a:latin typeface="Times New Roman" panose="02020603050405020304" pitchFamily="18" charset="0"/>
                        <a:ea typeface="MS Mincho" panose="02020609040205080304" pitchFamily="49" charset="-128"/>
                      </a:endParaRPr>
                    </a:p>
                  </a:txBody>
                  <a:tcPr marL="61594" marR="615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52597956"/>
                  </a:ext>
                </a:extLst>
              </a:tr>
              <a:tr h="238808">
                <a:tc>
                  <a:txBody>
                    <a:bodyPr/>
                    <a:lstStyle/>
                    <a:p>
                      <a:r>
                        <a:rPr lang="nb-NO" sz="1300" b="1">
                          <a:effectLst/>
                        </a:rPr>
                        <a:t>Svarrate (fullstendige svar / utvalg)</a:t>
                      </a:r>
                      <a:endParaRPr lang="nb-NO" sz="1300" b="1">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tcPr>
                </a:tc>
                <a:tc>
                  <a:txBody>
                    <a:bodyPr/>
                    <a:lstStyle/>
                    <a:p>
                      <a:pPr algn="r"/>
                      <a:r>
                        <a:rPr lang="nb-NO" sz="1300" b="1">
                          <a:effectLst/>
                        </a:rPr>
                        <a:t>13 %</a:t>
                      </a:r>
                      <a:endParaRPr lang="nb-NO" sz="1300" b="1">
                        <a:effectLst/>
                        <a:latin typeface="Times New Roman" panose="02020603050405020304" pitchFamily="18" charset="0"/>
                        <a:ea typeface="MS Mincho" panose="02020609040205080304" pitchFamily="49" charset="-128"/>
                      </a:endParaRPr>
                    </a:p>
                  </a:txBody>
                  <a:tcPr marL="61594" marR="615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03251218"/>
                  </a:ext>
                </a:extLst>
              </a:tr>
              <a:tr h="238808">
                <a:tc>
                  <a:txBody>
                    <a:bodyPr/>
                    <a:lstStyle/>
                    <a:p>
                      <a:r>
                        <a:rPr lang="nb-NO" sz="1300" b="0">
                          <a:effectLst/>
                        </a:rPr>
                        <a:t>Kontaktrate (kontakt / bruttoutvalg)</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tcPr>
                </a:tc>
                <a:tc>
                  <a:txBody>
                    <a:bodyPr/>
                    <a:lstStyle/>
                    <a:p>
                      <a:pPr algn="r"/>
                      <a:r>
                        <a:rPr lang="nb-NO" sz="1300" b="0">
                          <a:effectLst/>
                        </a:rPr>
                        <a:t>30 %</a:t>
                      </a:r>
                      <a:endParaRPr lang="nb-NO" sz="1300" b="0">
                        <a:effectLst/>
                        <a:latin typeface="Times New Roman" panose="02020603050405020304" pitchFamily="18" charset="0"/>
                        <a:ea typeface="MS Mincho" panose="02020609040205080304" pitchFamily="49" charset="-128"/>
                      </a:endParaRPr>
                    </a:p>
                  </a:txBody>
                  <a:tcPr marL="61594" marR="61594"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06799428"/>
                  </a:ext>
                </a:extLst>
              </a:tr>
              <a:tr h="238808">
                <a:tc>
                  <a:txBody>
                    <a:bodyPr/>
                    <a:lstStyle/>
                    <a:p>
                      <a:r>
                        <a:rPr lang="nb-NO" sz="1300" b="0">
                          <a:effectLst/>
                        </a:rPr>
                        <a:t>Svarvillighet (fullstendige svar / kontakt)</a:t>
                      </a:r>
                      <a:endParaRPr lang="nb-NO" sz="1300" b="0">
                        <a:effectLst/>
                        <a:latin typeface="Times New Roman" panose="02020603050405020304" pitchFamily="18" charset="0"/>
                        <a:ea typeface="MS Mincho" panose="02020609040205080304" pitchFamily="49" charset="-128"/>
                      </a:endParaRPr>
                    </a:p>
                  </a:txBody>
                  <a:tcPr marL="61594" marR="61594"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nb-NO" sz="1300" b="0">
                          <a:effectLst/>
                        </a:rPr>
                        <a:t>43 %</a:t>
                      </a:r>
                      <a:endParaRPr lang="nb-NO" sz="1300" b="0">
                        <a:effectLst/>
                        <a:latin typeface="Times New Roman" panose="02020603050405020304" pitchFamily="18" charset="0"/>
                        <a:ea typeface="MS Mincho" panose="02020609040205080304" pitchFamily="49" charset="-128"/>
                      </a:endParaRPr>
                    </a:p>
                  </a:txBody>
                  <a:tcPr marL="61594" marR="61594"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7503864"/>
                  </a:ext>
                </a:extLst>
              </a:tr>
            </a:tbl>
          </a:graphicData>
        </a:graphic>
      </p:graphicFrame>
      <p:sp>
        <p:nvSpPr>
          <p:cNvPr id="9" name="TekstSylinder 8">
            <a:extLst>
              <a:ext uri="{FF2B5EF4-FFF2-40B4-BE49-F238E27FC236}">
                <a16:creationId xmlns:a16="http://schemas.microsoft.com/office/drawing/2014/main" id="{1732272C-39A0-8912-00AD-488EC5F35B26}"/>
              </a:ext>
            </a:extLst>
          </p:cNvPr>
          <p:cNvSpPr txBox="1"/>
          <p:nvPr/>
        </p:nvSpPr>
        <p:spPr>
          <a:xfrm>
            <a:off x="1028700" y="6375600"/>
            <a:ext cx="10467668" cy="461665"/>
          </a:xfrm>
          <a:prstGeom prst="rect">
            <a:avLst/>
          </a:prstGeom>
          <a:noFill/>
        </p:spPr>
        <p:txBody>
          <a:bodyPr wrap="square">
            <a:spAutoFit/>
          </a:bodyPr>
          <a:lstStyle/>
          <a:p>
            <a:r>
              <a:rPr lang="nb-NO" sz="1200">
                <a:effectLst/>
                <a:ea typeface="MS Mincho" panose="02020609040205080304" pitchFamily="49" charset="-128"/>
              </a:rPr>
              <a:t>* Kommunale ytelser, som økonomisk sosialhjelp, er indirekte representert i undersøkelsen – ved at en del på statlige ytelser også har kommunale ytelser</a:t>
            </a:r>
          </a:p>
          <a:p>
            <a:r>
              <a:rPr lang="nb-NO" sz="1200">
                <a:ea typeface="MS Mincho" panose="02020609040205080304" pitchFamily="49" charset="-128"/>
              </a:rPr>
              <a:t>*</a:t>
            </a:r>
            <a:r>
              <a:rPr lang="nb-NO" sz="1200">
                <a:effectLst/>
                <a:ea typeface="MS Mincho" panose="02020609040205080304" pitchFamily="49" charset="-128"/>
              </a:rPr>
              <a:t>*Takk til Ola Thune og Stine Renate Otterbekk i Arbeids- og velferdsdirektoratet</a:t>
            </a:r>
            <a:endParaRPr lang="nb-NO" sz="1200"/>
          </a:p>
        </p:txBody>
      </p:sp>
    </p:spTree>
    <p:extLst>
      <p:ext uri="{BB962C8B-B14F-4D97-AF65-F5344CB8AC3E}">
        <p14:creationId xmlns:p14="http://schemas.microsoft.com/office/powerpoint/2010/main" val="1948555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79349306-5E97-98C4-CF88-5491B80C2164}"/>
              </a:ext>
            </a:extLst>
          </p:cNvPr>
          <p:cNvSpPr>
            <a:spLocks noGrp="1"/>
          </p:cNvSpPr>
          <p:nvPr>
            <p:ph type="title"/>
          </p:nvPr>
        </p:nvSpPr>
        <p:spPr>
          <a:xfrm>
            <a:off x="676996" y="46382"/>
            <a:ext cx="10515600" cy="752272"/>
          </a:xfrm>
        </p:spPr>
        <p:txBody>
          <a:bodyPr>
            <a:normAutofit/>
          </a:bodyPr>
          <a:lstStyle/>
          <a:p>
            <a:r>
              <a:rPr lang="en-US" sz="2200"/>
              <a:t>2. </a:t>
            </a:r>
            <a:r>
              <a:rPr lang="en-US" sz="2200" err="1"/>
              <a:t>Populasjon</a:t>
            </a:r>
            <a:r>
              <a:rPr lang="en-US" sz="2200"/>
              <a:t> og </a:t>
            </a:r>
            <a:r>
              <a:rPr lang="en-US" sz="2200" err="1"/>
              <a:t>svarinngang</a:t>
            </a:r>
            <a:r>
              <a:rPr lang="en-US" sz="2200"/>
              <a:t>, </a:t>
            </a:r>
            <a:r>
              <a:rPr lang="en-US" sz="2200" err="1"/>
              <a:t>fordelt</a:t>
            </a:r>
            <a:r>
              <a:rPr lang="en-US" sz="2200"/>
              <a:t> </a:t>
            </a:r>
            <a:r>
              <a:rPr lang="en-US" sz="2200" err="1"/>
              <a:t>på</a:t>
            </a:r>
            <a:r>
              <a:rPr lang="en-US" sz="2200"/>
              <a:t> </a:t>
            </a:r>
            <a:r>
              <a:rPr lang="en-US" sz="2200" err="1"/>
              <a:t>fylke</a:t>
            </a:r>
            <a:r>
              <a:rPr lang="en-US" sz="2200"/>
              <a:t> og ytelser/</a:t>
            </a:r>
            <a:r>
              <a:rPr lang="en-US" sz="2200" err="1"/>
              <a:t>tjeneste</a:t>
            </a:r>
            <a:r>
              <a:rPr lang="en-US" sz="2200"/>
              <a:t>* </a:t>
            </a:r>
          </a:p>
        </p:txBody>
      </p:sp>
      <p:graphicFrame>
        <p:nvGraphicFramePr>
          <p:cNvPr id="4" name="Tabell 3">
            <a:extLst>
              <a:ext uri="{FF2B5EF4-FFF2-40B4-BE49-F238E27FC236}">
                <a16:creationId xmlns:a16="http://schemas.microsoft.com/office/drawing/2014/main" id="{5A6F0794-A440-A139-BB8D-246D117A7F52}"/>
              </a:ext>
            </a:extLst>
          </p:cNvPr>
          <p:cNvGraphicFramePr>
            <a:graphicFrameLocks noGrp="1"/>
          </p:cNvGraphicFramePr>
          <p:nvPr>
            <p:extLst>
              <p:ext uri="{D42A27DB-BD31-4B8C-83A1-F6EECF244321}">
                <p14:modId xmlns:p14="http://schemas.microsoft.com/office/powerpoint/2010/main" val="1160977604"/>
              </p:ext>
            </p:extLst>
          </p:nvPr>
        </p:nvGraphicFramePr>
        <p:xfrm>
          <a:off x="693590" y="712516"/>
          <a:ext cx="10804819" cy="5529824"/>
        </p:xfrm>
        <a:graphic>
          <a:graphicData uri="http://schemas.openxmlformats.org/drawingml/2006/table">
            <a:tbl>
              <a:tblPr bandRow="1">
                <a:tableStyleId>{5C22544A-7EE6-4342-B048-85BDC9FD1C3A}</a:tableStyleId>
              </a:tblPr>
              <a:tblGrid>
                <a:gridCol w="708992">
                  <a:extLst>
                    <a:ext uri="{9D8B030D-6E8A-4147-A177-3AD203B41FA5}">
                      <a16:colId xmlns:a16="http://schemas.microsoft.com/office/drawing/2014/main" val="1957796069"/>
                    </a:ext>
                  </a:extLst>
                </a:gridCol>
                <a:gridCol w="738019">
                  <a:extLst>
                    <a:ext uri="{9D8B030D-6E8A-4147-A177-3AD203B41FA5}">
                      <a16:colId xmlns:a16="http://schemas.microsoft.com/office/drawing/2014/main" val="3652798281"/>
                    </a:ext>
                  </a:extLst>
                </a:gridCol>
                <a:gridCol w="502279">
                  <a:extLst>
                    <a:ext uri="{9D8B030D-6E8A-4147-A177-3AD203B41FA5}">
                      <a16:colId xmlns:a16="http://schemas.microsoft.com/office/drawing/2014/main" val="228702728"/>
                    </a:ext>
                  </a:extLst>
                </a:gridCol>
                <a:gridCol w="583021">
                  <a:extLst>
                    <a:ext uri="{9D8B030D-6E8A-4147-A177-3AD203B41FA5}">
                      <a16:colId xmlns:a16="http://schemas.microsoft.com/office/drawing/2014/main" val="3162901930"/>
                    </a:ext>
                  </a:extLst>
                </a:gridCol>
                <a:gridCol w="402954">
                  <a:extLst>
                    <a:ext uri="{9D8B030D-6E8A-4147-A177-3AD203B41FA5}">
                      <a16:colId xmlns:a16="http://schemas.microsoft.com/office/drawing/2014/main" val="3910121976"/>
                    </a:ext>
                  </a:extLst>
                </a:gridCol>
                <a:gridCol w="518841">
                  <a:extLst>
                    <a:ext uri="{9D8B030D-6E8A-4147-A177-3AD203B41FA5}">
                      <a16:colId xmlns:a16="http://schemas.microsoft.com/office/drawing/2014/main" val="1833795825"/>
                    </a:ext>
                  </a:extLst>
                </a:gridCol>
                <a:gridCol w="695649">
                  <a:extLst>
                    <a:ext uri="{9D8B030D-6E8A-4147-A177-3AD203B41FA5}">
                      <a16:colId xmlns:a16="http://schemas.microsoft.com/office/drawing/2014/main" val="1296728938"/>
                    </a:ext>
                  </a:extLst>
                </a:gridCol>
                <a:gridCol w="669149">
                  <a:extLst>
                    <a:ext uri="{9D8B030D-6E8A-4147-A177-3AD203B41FA5}">
                      <a16:colId xmlns:a16="http://schemas.microsoft.com/office/drawing/2014/main" val="2427234843"/>
                    </a:ext>
                  </a:extLst>
                </a:gridCol>
                <a:gridCol w="755277">
                  <a:extLst>
                    <a:ext uri="{9D8B030D-6E8A-4147-A177-3AD203B41FA5}">
                      <a16:colId xmlns:a16="http://schemas.microsoft.com/office/drawing/2014/main" val="2656119359"/>
                    </a:ext>
                  </a:extLst>
                </a:gridCol>
                <a:gridCol w="742026">
                  <a:extLst>
                    <a:ext uri="{9D8B030D-6E8A-4147-A177-3AD203B41FA5}">
                      <a16:colId xmlns:a16="http://schemas.microsoft.com/office/drawing/2014/main" val="1131253807"/>
                    </a:ext>
                  </a:extLst>
                </a:gridCol>
                <a:gridCol w="748651">
                  <a:extLst>
                    <a:ext uri="{9D8B030D-6E8A-4147-A177-3AD203B41FA5}">
                      <a16:colId xmlns:a16="http://schemas.microsoft.com/office/drawing/2014/main" val="1248336024"/>
                    </a:ext>
                  </a:extLst>
                </a:gridCol>
                <a:gridCol w="589646">
                  <a:extLst>
                    <a:ext uri="{9D8B030D-6E8A-4147-A177-3AD203B41FA5}">
                      <a16:colId xmlns:a16="http://schemas.microsoft.com/office/drawing/2014/main" val="2805236963"/>
                    </a:ext>
                  </a:extLst>
                </a:gridCol>
                <a:gridCol w="47986">
                  <a:extLst>
                    <a:ext uri="{9D8B030D-6E8A-4147-A177-3AD203B41FA5}">
                      <a16:colId xmlns:a16="http://schemas.microsoft.com/office/drawing/2014/main" val="1974038361"/>
                    </a:ext>
                  </a:extLst>
                </a:gridCol>
                <a:gridCol w="680494">
                  <a:extLst>
                    <a:ext uri="{9D8B030D-6E8A-4147-A177-3AD203B41FA5}">
                      <a16:colId xmlns:a16="http://schemas.microsoft.com/office/drawing/2014/main" val="587130799"/>
                    </a:ext>
                  </a:extLst>
                </a:gridCol>
                <a:gridCol w="633022">
                  <a:extLst>
                    <a:ext uri="{9D8B030D-6E8A-4147-A177-3AD203B41FA5}">
                      <a16:colId xmlns:a16="http://schemas.microsoft.com/office/drawing/2014/main" val="3654619670"/>
                    </a:ext>
                  </a:extLst>
                </a:gridCol>
                <a:gridCol w="569770">
                  <a:extLst>
                    <a:ext uri="{9D8B030D-6E8A-4147-A177-3AD203B41FA5}">
                      <a16:colId xmlns:a16="http://schemas.microsoft.com/office/drawing/2014/main" val="3142830162"/>
                    </a:ext>
                  </a:extLst>
                </a:gridCol>
                <a:gridCol w="622772">
                  <a:extLst>
                    <a:ext uri="{9D8B030D-6E8A-4147-A177-3AD203B41FA5}">
                      <a16:colId xmlns:a16="http://schemas.microsoft.com/office/drawing/2014/main" val="2545376263"/>
                    </a:ext>
                  </a:extLst>
                </a:gridCol>
                <a:gridCol w="596271">
                  <a:extLst>
                    <a:ext uri="{9D8B030D-6E8A-4147-A177-3AD203B41FA5}">
                      <a16:colId xmlns:a16="http://schemas.microsoft.com/office/drawing/2014/main" val="473491221"/>
                    </a:ext>
                  </a:extLst>
                </a:gridCol>
              </a:tblGrid>
              <a:tr h="374924">
                <a:tc>
                  <a:txBody>
                    <a:bodyPr/>
                    <a:lstStyle/>
                    <a:p>
                      <a:pPr algn="l" fontAlgn="b"/>
                      <a:endParaRPr lang="nb-NO" sz="900" b="1" i="0" u="none" strike="noStrike">
                        <a:solidFill>
                          <a:schemeClr val="tx1"/>
                        </a:solidFill>
                        <a:effectLst/>
                        <a:latin typeface="+mn-lt"/>
                      </a:endParaRPr>
                    </a:p>
                  </a:txBody>
                  <a:tcPr marL="4491" marR="4491" marT="4491" marB="0" anchor="b">
                    <a:solidFill>
                      <a:srgbClr val="F5E7E7"/>
                    </a:solidFill>
                  </a:tcPr>
                </a:tc>
                <a:tc>
                  <a:txBody>
                    <a:bodyPr/>
                    <a:lstStyle/>
                    <a:p>
                      <a:pPr algn="ctr" fontAlgn="b"/>
                      <a:r>
                        <a:rPr lang="nb-NO" sz="900" b="0" u="none" strike="noStrike">
                          <a:solidFill>
                            <a:schemeClr val="tx1"/>
                          </a:solidFill>
                          <a:effectLst/>
                          <a:latin typeface="+mn-lt"/>
                        </a:rPr>
                        <a:t>Arbeidssøkere</a:t>
                      </a:r>
                    </a:p>
                    <a:p>
                      <a:pPr algn="ctr" fontAlgn="b"/>
                      <a:endParaRPr lang="nb-NO" sz="900" b="0" i="0" u="none" strike="noStrike">
                        <a:solidFill>
                          <a:schemeClr val="tx1"/>
                        </a:solidFill>
                        <a:effectLst/>
                        <a:latin typeface="+mn-lt"/>
                      </a:endParaRPr>
                    </a:p>
                  </a:txBody>
                  <a:tcPr marL="4491" marR="0" marT="4491" marB="0" anchor="b">
                    <a:solidFill>
                      <a:srgbClr val="F5E7E7"/>
                    </a:solidFill>
                  </a:tcPr>
                </a:tc>
                <a:tc>
                  <a:txBody>
                    <a:bodyPr/>
                    <a:lstStyle/>
                    <a:p>
                      <a:pPr algn="ctr" fontAlgn="b"/>
                      <a:r>
                        <a:rPr lang="nb-NO" sz="900" b="0" u="none" strike="noStrike">
                          <a:solidFill>
                            <a:schemeClr val="tx1"/>
                          </a:solidFill>
                          <a:effectLst/>
                          <a:latin typeface="+mn-lt"/>
                        </a:rPr>
                        <a:t>Enslige forsørgere</a:t>
                      </a:r>
                    </a:p>
                    <a:p>
                      <a:pPr algn="ctr" fontAlgn="b"/>
                      <a:endParaRPr lang="nb-NO" sz="900" b="0" i="0" u="none" strike="noStrike">
                        <a:solidFill>
                          <a:schemeClr val="tx1"/>
                        </a:solidFill>
                        <a:effectLst/>
                        <a:latin typeface="+mn-lt"/>
                      </a:endParaRPr>
                    </a:p>
                  </a:txBody>
                  <a:tcPr marL="4491" marR="0" marT="4491" marB="0" anchor="b">
                    <a:solidFill>
                      <a:srgbClr val="F5E7E7"/>
                    </a:solidFill>
                  </a:tcPr>
                </a:tc>
                <a:tc>
                  <a:txBody>
                    <a:bodyPr/>
                    <a:lstStyle/>
                    <a:p>
                      <a:pPr algn="ctr" fontAlgn="b"/>
                      <a:r>
                        <a:rPr lang="nb-NO" sz="900" b="0" u="none" strike="noStrike">
                          <a:solidFill>
                            <a:schemeClr val="tx1"/>
                          </a:solidFill>
                          <a:effectLst/>
                          <a:latin typeface="+mn-lt"/>
                        </a:rPr>
                        <a:t>Nedsatt arbeidsevne (</a:t>
                      </a:r>
                      <a:r>
                        <a:rPr lang="nb-NO" sz="900" b="0" u="none" strike="noStrike" err="1">
                          <a:solidFill>
                            <a:schemeClr val="tx1"/>
                          </a:solidFill>
                          <a:effectLst/>
                          <a:latin typeface="+mn-lt"/>
                        </a:rPr>
                        <a:t>eksl</a:t>
                      </a:r>
                      <a:r>
                        <a:rPr lang="nb-NO" sz="900" b="0" u="none" strike="noStrike">
                          <a:solidFill>
                            <a:schemeClr val="tx1"/>
                          </a:solidFill>
                          <a:effectLst/>
                          <a:latin typeface="+mn-lt"/>
                        </a:rPr>
                        <a:t> AAP)</a:t>
                      </a:r>
                      <a:endParaRPr lang="nb-NO" sz="900" b="0" i="0" u="none" strike="noStrike">
                        <a:solidFill>
                          <a:schemeClr val="tx1"/>
                        </a:solidFill>
                        <a:effectLst/>
                        <a:latin typeface="+mn-lt"/>
                      </a:endParaRPr>
                    </a:p>
                  </a:txBody>
                  <a:tcPr marL="4491" marR="0" marT="4491" marB="0" anchor="b">
                    <a:solidFill>
                      <a:srgbClr val="F5E7E7"/>
                    </a:solidFill>
                  </a:tcPr>
                </a:tc>
                <a:tc>
                  <a:txBody>
                    <a:bodyPr/>
                    <a:lstStyle/>
                    <a:p>
                      <a:pPr algn="ctr" fontAlgn="b"/>
                      <a:r>
                        <a:rPr lang="nb-NO" sz="900" b="0" u="none" strike="noStrike">
                          <a:solidFill>
                            <a:schemeClr val="tx1"/>
                          </a:solidFill>
                          <a:effectLst/>
                          <a:latin typeface="+mn-lt"/>
                        </a:rPr>
                        <a:t>AAP</a:t>
                      </a:r>
                    </a:p>
                    <a:p>
                      <a:pPr algn="ctr" fontAlgn="b"/>
                      <a:endParaRPr lang="nb-NO" sz="900" b="0" i="0" u="none" strike="noStrike">
                        <a:solidFill>
                          <a:schemeClr val="tx1"/>
                        </a:solidFill>
                        <a:effectLst/>
                        <a:latin typeface="+mn-lt"/>
                      </a:endParaRPr>
                    </a:p>
                  </a:txBody>
                  <a:tcPr marL="4491" marR="0" marT="4491" marB="0" anchor="b">
                    <a:solidFill>
                      <a:srgbClr val="F5E7E7"/>
                    </a:solidFill>
                  </a:tcPr>
                </a:tc>
                <a:tc>
                  <a:txBody>
                    <a:bodyPr/>
                    <a:lstStyle/>
                    <a:p>
                      <a:pPr algn="ctr" fontAlgn="b"/>
                      <a:r>
                        <a:rPr lang="nb-NO" sz="900" b="0" u="none" strike="noStrike">
                          <a:solidFill>
                            <a:schemeClr val="tx1"/>
                          </a:solidFill>
                          <a:effectLst/>
                          <a:latin typeface="+mn-lt"/>
                        </a:rPr>
                        <a:t>Sykmeldte</a:t>
                      </a:r>
                    </a:p>
                    <a:p>
                      <a:pPr algn="ctr" fontAlgn="b"/>
                      <a:r>
                        <a:rPr lang="nb-NO" sz="900" b="0" u="none" strike="noStrike">
                          <a:solidFill>
                            <a:schemeClr val="tx1"/>
                          </a:solidFill>
                          <a:effectLst/>
                          <a:latin typeface="+mn-lt"/>
                        </a:rPr>
                        <a:t>**</a:t>
                      </a:r>
                      <a:endParaRPr lang="nb-NO" sz="900" b="0" i="0" u="none" strike="noStrike">
                        <a:solidFill>
                          <a:schemeClr val="tx1"/>
                        </a:solidFill>
                        <a:effectLst/>
                        <a:latin typeface="+mn-lt"/>
                      </a:endParaRPr>
                    </a:p>
                  </a:txBody>
                  <a:tcPr marL="4491" marR="0" marT="4491" marB="0" anchor="b">
                    <a:solidFill>
                      <a:srgbClr val="F5E7E7"/>
                    </a:solidFill>
                  </a:tcPr>
                </a:tc>
                <a:tc>
                  <a:txBody>
                    <a:bodyPr/>
                    <a:lstStyle/>
                    <a:p>
                      <a:pPr algn="ctr" fontAlgn="b"/>
                      <a:r>
                        <a:rPr lang="nb-NO" sz="900" b="0" u="none" strike="noStrike">
                          <a:solidFill>
                            <a:schemeClr val="tx1"/>
                          </a:solidFill>
                          <a:effectLst/>
                          <a:latin typeface="+mn-lt"/>
                        </a:rPr>
                        <a:t>Alderspensjon</a:t>
                      </a:r>
                    </a:p>
                    <a:p>
                      <a:pPr algn="ctr" fontAlgn="b"/>
                      <a:endParaRPr lang="nb-NO" sz="900" b="0" i="0" u="none" strike="noStrike">
                        <a:solidFill>
                          <a:schemeClr val="tx1"/>
                        </a:solidFill>
                        <a:effectLst/>
                        <a:latin typeface="+mn-lt"/>
                      </a:endParaRPr>
                    </a:p>
                  </a:txBody>
                  <a:tcPr marL="4491" marR="0" marT="4491" marB="0" anchor="b">
                    <a:solidFill>
                      <a:srgbClr val="F5E7E7"/>
                    </a:solidFill>
                  </a:tcPr>
                </a:tc>
                <a:tc>
                  <a:txBody>
                    <a:bodyPr/>
                    <a:lstStyle/>
                    <a:p>
                      <a:pPr algn="ctr" fontAlgn="b"/>
                      <a:r>
                        <a:rPr lang="nb-NO" sz="900" b="0" u="none" strike="noStrike">
                          <a:solidFill>
                            <a:schemeClr val="tx1"/>
                          </a:solidFill>
                          <a:effectLst/>
                          <a:latin typeface="+mn-lt"/>
                        </a:rPr>
                        <a:t>Barnebidrag</a:t>
                      </a:r>
                    </a:p>
                    <a:p>
                      <a:pPr algn="ctr" fontAlgn="b"/>
                      <a:endParaRPr lang="nb-NO" sz="900" b="0" i="0" u="none" strike="noStrike">
                        <a:solidFill>
                          <a:schemeClr val="tx1"/>
                        </a:solidFill>
                        <a:effectLst/>
                        <a:latin typeface="+mn-lt"/>
                      </a:endParaRPr>
                    </a:p>
                  </a:txBody>
                  <a:tcPr marL="4491" marR="4491" marT="4491" marB="0" anchor="b">
                    <a:solidFill>
                      <a:srgbClr val="F5E7E7"/>
                    </a:solidFill>
                  </a:tcPr>
                </a:tc>
                <a:tc>
                  <a:txBody>
                    <a:bodyPr/>
                    <a:lstStyle/>
                    <a:p>
                      <a:pPr algn="ctr" fontAlgn="b"/>
                      <a:r>
                        <a:rPr lang="nb-NO" sz="900" b="0" u="none" strike="noStrike">
                          <a:solidFill>
                            <a:schemeClr val="tx1"/>
                          </a:solidFill>
                          <a:effectLst/>
                          <a:latin typeface="+mn-lt"/>
                        </a:rPr>
                        <a:t>Barnetrygd</a:t>
                      </a:r>
                    </a:p>
                    <a:p>
                      <a:pPr algn="ctr" fontAlgn="b"/>
                      <a:r>
                        <a:rPr lang="nb-NO" sz="900" b="0" u="none" strike="noStrike">
                          <a:solidFill>
                            <a:schemeClr val="tx1"/>
                          </a:solidFill>
                          <a:effectLst/>
                          <a:latin typeface="+mn-lt"/>
                        </a:rPr>
                        <a:t>***</a:t>
                      </a:r>
                      <a:endParaRPr lang="nb-NO" sz="900" b="0" i="0" u="none" strike="noStrike">
                        <a:solidFill>
                          <a:schemeClr val="tx1"/>
                        </a:solidFill>
                        <a:effectLst/>
                        <a:latin typeface="+mn-lt"/>
                      </a:endParaRPr>
                    </a:p>
                  </a:txBody>
                  <a:tcPr marL="4491" marR="4491" marT="4491" marB="0" anchor="b">
                    <a:solidFill>
                      <a:srgbClr val="F5E7E7"/>
                    </a:solidFill>
                  </a:tcPr>
                </a:tc>
                <a:tc>
                  <a:txBody>
                    <a:bodyPr/>
                    <a:lstStyle/>
                    <a:p>
                      <a:pPr algn="ctr" fontAlgn="b"/>
                      <a:r>
                        <a:rPr lang="nb-NO" sz="900" b="0" u="none" strike="noStrike">
                          <a:solidFill>
                            <a:schemeClr val="tx1"/>
                          </a:solidFill>
                          <a:effectLst/>
                          <a:latin typeface="+mn-lt"/>
                        </a:rPr>
                        <a:t>Foreldrepenger</a:t>
                      </a:r>
                    </a:p>
                    <a:p>
                      <a:pPr algn="ctr" fontAlgn="b"/>
                      <a:endParaRPr lang="nb-NO" sz="900" b="0" i="0" u="none" strike="noStrike">
                        <a:solidFill>
                          <a:schemeClr val="tx1"/>
                        </a:solidFill>
                        <a:effectLst/>
                        <a:latin typeface="+mn-lt"/>
                      </a:endParaRPr>
                    </a:p>
                  </a:txBody>
                  <a:tcPr marL="4491" marR="4491" marT="4491" marB="0" anchor="b">
                    <a:solidFill>
                      <a:srgbClr val="F5E7E7"/>
                    </a:solidFill>
                  </a:tcPr>
                </a:tc>
                <a:tc>
                  <a:txBody>
                    <a:bodyPr/>
                    <a:lstStyle/>
                    <a:p>
                      <a:pPr algn="ctr" fontAlgn="b"/>
                      <a:r>
                        <a:rPr lang="nb-NO" sz="900" b="0" u="none" strike="noStrike">
                          <a:solidFill>
                            <a:schemeClr val="tx1"/>
                          </a:solidFill>
                          <a:effectLst/>
                          <a:latin typeface="+mn-lt"/>
                        </a:rPr>
                        <a:t>Hjelpe- og grunnstønad</a:t>
                      </a:r>
                    </a:p>
                    <a:p>
                      <a:pPr algn="ctr" fontAlgn="b"/>
                      <a:endParaRPr lang="nb-NO" sz="900" b="0" i="0" u="none" strike="noStrike">
                        <a:solidFill>
                          <a:schemeClr val="tx1"/>
                        </a:solidFill>
                        <a:effectLst/>
                        <a:latin typeface="+mn-lt"/>
                      </a:endParaRPr>
                    </a:p>
                  </a:txBody>
                  <a:tcPr marL="4491" marR="4491" marT="4491" marB="0" anchor="b">
                    <a:solidFill>
                      <a:srgbClr val="F5E7E7"/>
                    </a:solidFill>
                  </a:tcPr>
                </a:tc>
                <a:tc gridSpan="2">
                  <a:txBody>
                    <a:bodyPr/>
                    <a:lstStyle/>
                    <a:p>
                      <a:pPr algn="ctr" fontAlgn="b"/>
                      <a:r>
                        <a:rPr lang="nb-NO" sz="900" b="0" u="none" strike="noStrike">
                          <a:solidFill>
                            <a:schemeClr val="tx1"/>
                          </a:solidFill>
                          <a:effectLst/>
                          <a:latin typeface="+mn-lt"/>
                        </a:rPr>
                        <a:t>Hjelpemidler</a:t>
                      </a:r>
                    </a:p>
                    <a:p>
                      <a:pPr algn="ctr" fontAlgn="b"/>
                      <a:endParaRPr lang="nb-NO" sz="900" b="0" i="0" u="none" strike="noStrike">
                        <a:solidFill>
                          <a:schemeClr val="tx1"/>
                        </a:solidFill>
                        <a:effectLst/>
                        <a:latin typeface="+mn-lt"/>
                      </a:endParaRPr>
                    </a:p>
                  </a:txBody>
                  <a:tcPr marL="4491" marR="4491" marT="4491" marB="0" anchor="b">
                    <a:solidFill>
                      <a:srgbClr val="F5E7E7"/>
                    </a:solidFill>
                  </a:tcPr>
                </a:tc>
                <a:tc hMerge="1">
                  <a:txBody>
                    <a:bodyPr/>
                    <a:lstStyle/>
                    <a:p>
                      <a:pPr algn="ctr" fontAlgn="b"/>
                      <a:r>
                        <a:rPr lang="nb-NO" sz="900" b="0" u="none" strike="noStrike">
                          <a:solidFill>
                            <a:schemeClr val="tx1"/>
                          </a:solidFill>
                          <a:effectLst/>
                          <a:latin typeface="+mn-lt"/>
                        </a:rPr>
                        <a:t>Kontantstøtte</a:t>
                      </a:r>
                      <a:endParaRPr lang="nb-NO" sz="900" b="0" i="0" u="none" strike="noStrike">
                        <a:solidFill>
                          <a:schemeClr val="tx1"/>
                        </a:solidFill>
                        <a:effectLst/>
                        <a:latin typeface="+mn-lt"/>
                      </a:endParaRPr>
                    </a:p>
                  </a:txBody>
                  <a:tcPr marL="4491" marR="4491" marT="4491" marB="0" anchor="b"/>
                </a:tc>
                <a:tc>
                  <a:txBody>
                    <a:bodyPr/>
                    <a:lstStyle/>
                    <a:p>
                      <a:pPr algn="ctr" fontAlgn="b"/>
                      <a:r>
                        <a:rPr lang="nb-NO" sz="900" b="0" u="none" strike="noStrike">
                          <a:solidFill>
                            <a:schemeClr val="tx1"/>
                          </a:solidFill>
                          <a:effectLst/>
                          <a:latin typeface="+mn-lt"/>
                        </a:rPr>
                        <a:t>Kontantstøtte</a:t>
                      </a:r>
                    </a:p>
                    <a:p>
                      <a:pPr algn="ctr" fontAlgn="b"/>
                      <a:endParaRPr lang="nb-NO" sz="900" b="0" i="0" u="none" strike="noStrike">
                        <a:solidFill>
                          <a:schemeClr val="tx1"/>
                        </a:solidFill>
                        <a:effectLst/>
                        <a:latin typeface="+mn-lt"/>
                      </a:endParaRPr>
                    </a:p>
                  </a:txBody>
                  <a:tcPr marL="4491" marR="4491" marT="4491" marB="0" anchor="b">
                    <a:solidFill>
                      <a:srgbClr val="F5E7E7"/>
                    </a:solidFill>
                  </a:tcPr>
                </a:tc>
                <a:tc>
                  <a:txBody>
                    <a:bodyPr/>
                    <a:lstStyle/>
                    <a:p>
                      <a:pPr algn="ctr" fontAlgn="b"/>
                      <a:r>
                        <a:rPr lang="nb-NO" sz="900" b="0" u="none" strike="noStrike" err="1">
                          <a:solidFill>
                            <a:schemeClr val="tx1"/>
                          </a:solidFill>
                          <a:effectLst/>
                          <a:latin typeface="+mn-lt"/>
                        </a:rPr>
                        <a:t>Famlier</a:t>
                      </a:r>
                      <a:r>
                        <a:rPr lang="nb-NO" sz="900" b="0" u="none" strike="noStrike">
                          <a:solidFill>
                            <a:schemeClr val="tx1"/>
                          </a:solidFill>
                          <a:effectLst/>
                          <a:latin typeface="+mn-lt"/>
                        </a:rPr>
                        <a:t> m/syke barn</a:t>
                      </a:r>
                    </a:p>
                    <a:p>
                      <a:pPr algn="ctr" fontAlgn="b"/>
                      <a:r>
                        <a:rPr lang="nb-NO" sz="900" b="0" u="none" strike="noStrike">
                          <a:solidFill>
                            <a:schemeClr val="tx1"/>
                          </a:solidFill>
                          <a:effectLst/>
                          <a:latin typeface="+mn-lt"/>
                        </a:rPr>
                        <a:t>****</a:t>
                      </a:r>
                      <a:endParaRPr lang="nb-NO" sz="900" b="0" i="0" u="none" strike="noStrike">
                        <a:solidFill>
                          <a:schemeClr val="tx1"/>
                        </a:solidFill>
                        <a:effectLst/>
                        <a:latin typeface="+mn-lt"/>
                      </a:endParaRPr>
                    </a:p>
                  </a:txBody>
                  <a:tcPr marL="4491" marR="4491" marT="4491" marB="0" anchor="b">
                    <a:solidFill>
                      <a:srgbClr val="F5E7E7"/>
                    </a:solidFill>
                  </a:tcPr>
                </a:tc>
                <a:tc>
                  <a:txBody>
                    <a:bodyPr/>
                    <a:lstStyle/>
                    <a:p>
                      <a:pPr algn="ctr" fontAlgn="b"/>
                      <a:r>
                        <a:rPr lang="nb-NO" sz="900" b="0" u="none" strike="noStrike">
                          <a:solidFill>
                            <a:schemeClr val="tx1"/>
                          </a:solidFill>
                          <a:effectLst/>
                          <a:latin typeface="+mn-lt"/>
                        </a:rPr>
                        <a:t>Andre ytelser</a:t>
                      </a:r>
                    </a:p>
                    <a:p>
                      <a:pPr algn="ctr" fontAlgn="b"/>
                      <a:r>
                        <a:rPr lang="nb-NO" sz="900" b="0" u="none" strike="noStrike">
                          <a:solidFill>
                            <a:schemeClr val="tx1"/>
                          </a:solidFill>
                          <a:effectLst/>
                          <a:latin typeface="+mn-lt"/>
                        </a:rPr>
                        <a:t>*****</a:t>
                      </a:r>
                      <a:endParaRPr lang="nb-NO" sz="900" b="0" i="0" u="none" strike="noStrike">
                        <a:solidFill>
                          <a:schemeClr val="tx1"/>
                        </a:solidFill>
                        <a:effectLst/>
                        <a:latin typeface="+mn-lt"/>
                      </a:endParaRPr>
                    </a:p>
                  </a:txBody>
                  <a:tcPr marL="4491" marR="4491" marT="4491" marB="0" anchor="b">
                    <a:solidFill>
                      <a:srgbClr val="F5E7E7"/>
                    </a:solidFill>
                  </a:tcPr>
                </a:tc>
                <a:tc>
                  <a:txBody>
                    <a:bodyPr/>
                    <a:lstStyle/>
                    <a:p>
                      <a:pPr algn="ctr" fontAlgn="b"/>
                      <a:r>
                        <a:rPr lang="nb-NO" sz="900" b="0" u="none" strike="noStrike">
                          <a:solidFill>
                            <a:schemeClr val="tx1"/>
                          </a:solidFill>
                          <a:effectLst/>
                          <a:latin typeface="+mn-lt"/>
                        </a:rPr>
                        <a:t>Uføretrygd</a:t>
                      </a:r>
                    </a:p>
                    <a:p>
                      <a:pPr algn="ctr" fontAlgn="b"/>
                      <a:endParaRPr lang="nb-NO" sz="900" b="0" i="0" u="none" strike="noStrike">
                        <a:solidFill>
                          <a:schemeClr val="tx1"/>
                        </a:solidFill>
                        <a:effectLst/>
                        <a:latin typeface="+mn-lt"/>
                      </a:endParaRPr>
                    </a:p>
                  </a:txBody>
                  <a:tcPr marL="4491" marR="4491" marT="4491" marB="0" anchor="b">
                    <a:solidFill>
                      <a:srgbClr val="F5E7E7"/>
                    </a:solidFill>
                  </a:tcPr>
                </a:tc>
                <a:tc>
                  <a:txBody>
                    <a:bodyPr/>
                    <a:lstStyle/>
                    <a:p>
                      <a:pPr algn="ctr" fontAlgn="b"/>
                      <a:r>
                        <a:rPr lang="nb-NO" sz="900" b="1" u="none" strike="noStrike">
                          <a:solidFill>
                            <a:schemeClr val="tx1"/>
                          </a:solidFill>
                          <a:effectLst/>
                          <a:latin typeface="+mn-lt"/>
                        </a:rPr>
                        <a:t>SUM</a:t>
                      </a:r>
                    </a:p>
                    <a:p>
                      <a:pPr algn="ctr" fontAlgn="b"/>
                      <a:endParaRPr lang="nb-NO" sz="900" b="1" i="0" u="none" strike="noStrike">
                        <a:solidFill>
                          <a:schemeClr val="tx1"/>
                        </a:solidFill>
                        <a:effectLst/>
                        <a:latin typeface="+mn-lt"/>
                      </a:endParaRPr>
                    </a:p>
                  </a:txBody>
                  <a:tcPr marL="4491" marR="4491" marT="4491" marB="0" anchor="b">
                    <a:solidFill>
                      <a:srgbClr val="F5E7E7"/>
                    </a:solidFill>
                  </a:tcPr>
                </a:tc>
                <a:extLst>
                  <a:ext uri="{0D108BD9-81ED-4DB2-BD59-A6C34878D82A}">
                    <a16:rowId xmlns:a16="http://schemas.microsoft.com/office/drawing/2014/main" val="1849288075"/>
                  </a:ext>
                </a:extLst>
              </a:tr>
              <a:tr h="146262">
                <a:tc>
                  <a:txBody>
                    <a:bodyPr/>
                    <a:lstStyle/>
                    <a:p>
                      <a:pPr algn="l" fontAlgn="b"/>
                      <a:r>
                        <a:rPr lang="nb-NO" sz="900" b="1" u="none" strike="noStrike">
                          <a:solidFill>
                            <a:schemeClr val="bg1"/>
                          </a:solidFill>
                          <a:effectLst/>
                          <a:latin typeface="+mn-lt"/>
                        </a:rPr>
                        <a:t>Populasjon: </a:t>
                      </a:r>
                      <a:endParaRPr lang="nb-NO" sz="900" b="1" i="0" u="none" strike="noStrike">
                        <a:solidFill>
                          <a:schemeClr val="bg1"/>
                        </a:solidFill>
                        <a:effectLst/>
                        <a:latin typeface="+mn-lt"/>
                      </a:endParaRPr>
                    </a:p>
                  </a:txBody>
                  <a:tcPr marL="4491" marR="4491" marT="4491" marB="0" anchor="b">
                    <a:solidFill>
                      <a:schemeClr val="accent1">
                        <a:lumMod val="75000"/>
                      </a:schemeClr>
                    </a:solidFill>
                  </a:tcPr>
                </a:tc>
                <a:tc gridSpan="5">
                  <a:txBody>
                    <a:bodyPr/>
                    <a:lstStyle/>
                    <a:p>
                      <a:pPr algn="l" fontAlgn="b"/>
                      <a:r>
                        <a:rPr lang="nb-NO" sz="900" b="1" u="none" strike="noStrike">
                          <a:solidFill>
                            <a:schemeClr val="bg1"/>
                          </a:solidFill>
                          <a:effectLst/>
                          <a:latin typeface="+mn-lt"/>
                        </a:rPr>
                        <a:t> Oppfølgingsutvalg</a:t>
                      </a:r>
                      <a:endParaRPr lang="nb-NO" sz="900" b="1" i="0" u="none" strike="noStrike">
                        <a:solidFill>
                          <a:schemeClr val="bg1"/>
                        </a:solidFill>
                        <a:effectLst/>
                        <a:latin typeface="+mn-lt"/>
                      </a:endParaRPr>
                    </a:p>
                  </a:txBody>
                  <a:tcPr marL="4491" marR="0" marT="4491" marB="0" anchor="b">
                    <a:solidFill>
                      <a:schemeClr val="accent1">
                        <a:lumMod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gridSpan="11">
                  <a:txBody>
                    <a:bodyPr/>
                    <a:lstStyle/>
                    <a:p>
                      <a:pPr algn="l" fontAlgn="b"/>
                      <a:r>
                        <a:rPr lang="nb-NO" sz="900" b="1" u="none" strike="noStrike">
                          <a:solidFill>
                            <a:schemeClr val="bg1"/>
                          </a:solidFill>
                          <a:effectLst/>
                          <a:latin typeface="+mn-lt"/>
                        </a:rPr>
                        <a:t> Forvaltningsutvalg</a:t>
                      </a:r>
                      <a:endParaRPr lang="nb-NO" sz="900" b="1" i="0" u="none" strike="noStrike">
                        <a:solidFill>
                          <a:schemeClr val="bg1"/>
                        </a:solidFill>
                        <a:effectLst/>
                        <a:latin typeface="+mn-lt"/>
                      </a:endParaRPr>
                    </a:p>
                  </a:txBody>
                  <a:tcPr marL="4491" marR="0" marT="4491" marB="0" anchor="b">
                    <a:solidFill>
                      <a:schemeClr val="accent1">
                        <a:lumMod val="75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nb-NO" sz="900" b="1" i="0" u="none" strike="noStrike">
                        <a:solidFill>
                          <a:schemeClr val="bg1"/>
                        </a:solidFill>
                        <a:effectLst/>
                        <a:latin typeface="+mn-lt"/>
                      </a:endParaRPr>
                    </a:p>
                  </a:txBody>
                  <a:tcPr marL="4491" marR="4491" marT="4491" marB="0" anchor="b">
                    <a:solidFill>
                      <a:schemeClr val="accent1">
                        <a:lumMod val="75000"/>
                      </a:schemeClr>
                    </a:solidFill>
                  </a:tcPr>
                </a:tc>
                <a:extLst>
                  <a:ext uri="{0D108BD9-81ED-4DB2-BD59-A6C34878D82A}">
                    <a16:rowId xmlns:a16="http://schemas.microsoft.com/office/drawing/2014/main" val="1672768336"/>
                  </a:ext>
                </a:extLst>
              </a:tr>
              <a:tr h="146262">
                <a:tc>
                  <a:txBody>
                    <a:bodyPr/>
                    <a:lstStyle/>
                    <a:p>
                      <a:pPr algn="l" fontAlgn="b"/>
                      <a:r>
                        <a:rPr lang="nb-NO" sz="900" u="none" strike="noStrike">
                          <a:effectLst/>
                          <a:latin typeface="+mn-lt"/>
                        </a:rPr>
                        <a:t>Rogaland</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8788</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952</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6267</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13.326</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7663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1383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368</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1677</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2257</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155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2237</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598</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1610</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79</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615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47.975</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2537352764"/>
                  </a:ext>
                </a:extLst>
              </a:tr>
              <a:tr h="260593">
                <a:tc>
                  <a:txBody>
                    <a:bodyPr/>
                    <a:lstStyle/>
                    <a:p>
                      <a:pPr algn="l" fontAlgn="b"/>
                      <a:r>
                        <a:rPr lang="nb-NO" sz="900" u="none" strike="noStrike">
                          <a:effectLst/>
                          <a:latin typeface="+mn-lt"/>
                        </a:rPr>
                        <a:t>Møre og Romsdal</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4937</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485</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3733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7710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5197</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894</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171</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791</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976</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101</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1409</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190</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911</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358</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27.898</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760698152"/>
                  </a:ext>
                </a:extLst>
              </a:tr>
              <a:tr h="146262">
                <a:tc>
                  <a:txBody>
                    <a:bodyPr/>
                    <a:lstStyle/>
                    <a:p>
                      <a:pPr algn="l" fontAlgn="b"/>
                      <a:r>
                        <a:rPr lang="nb-NO" sz="900" u="none" strike="noStrike">
                          <a:effectLst/>
                          <a:latin typeface="+mn-lt"/>
                        </a:rPr>
                        <a:t>Nordland</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3880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491</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3439</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6950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5042</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845</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180</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813</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927</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78</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1576</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199</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627</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342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25.423</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1313039868"/>
                  </a:ext>
                </a:extLst>
              </a:tr>
              <a:tr h="146262">
                <a:tc>
                  <a:txBody>
                    <a:bodyPr/>
                    <a:lstStyle/>
                    <a:p>
                      <a:pPr algn="l" fontAlgn="b"/>
                      <a:r>
                        <a:rPr lang="nb-NO" sz="900" u="none" strike="noStrike">
                          <a:effectLst/>
                          <a:latin typeface="+mn-lt"/>
                        </a:rPr>
                        <a:t>Viken</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27.588</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2550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19589</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35.337</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23.873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3783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915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3424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5314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445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7350</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1639</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3936</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251</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1802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137.796</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3653314093"/>
                  </a:ext>
                </a:extLst>
              </a:tr>
              <a:tr h="146262">
                <a:tc>
                  <a:txBody>
                    <a:bodyPr/>
                    <a:lstStyle/>
                    <a:p>
                      <a:pPr algn="l" fontAlgn="b"/>
                      <a:r>
                        <a:rPr lang="nb-NO" sz="900" u="none" strike="noStrike">
                          <a:effectLst/>
                          <a:latin typeface="+mn-lt"/>
                        </a:rPr>
                        <a:t>Innlandet</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6647</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647</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5656</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9691</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7204</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1403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246</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1024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1322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129</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2591</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254</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875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588</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38.339</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2175280757"/>
                  </a:ext>
                </a:extLst>
              </a:tr>
              <a:tr h="127991">
                <a:tc>
                  <a:txBody>
                    <a:bodyPr/>
                    <a:lstStyle/>
                    <a:p>
                      <a:pPr algn="l" fontAlgn="b"/>
                      <a:r>
                        <a:rPr lang="nb-NO" sz="900" u="none" strike="noStrike">
                          <a:effectLst/>
                          <a:latin typeface="+mn-lt"/>
                        </a:rPr>
                        <a:t>Vestfold og Telemark</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10.203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954</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6228</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11.671</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8044</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1523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362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1023</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1544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173</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2765</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391</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1174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94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623</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46.772</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1917814051"/>
                  </a:ext>
                </a:extLst>
              </a:tr>
              <a:tr h="146262">
                <a:tc>
                  <a:txBody>
                    <a:bodyPr/>
                    <a:lstStyle/>
                    <a:p>
                      <a:pPr algn="l" fontAlgn="b"/>
                      <a:r>
                        <a:rPr lang="nb-NO" sz="900" u="none" strike="noStrike">
                          <a:effectLst/>
                          <a:latin typeface="+mn-lt"/>
                        </a:rPr>
                        <a:t>Agder</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6435</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713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4899</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11.040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6305</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990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302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885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1308</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184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2059</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331</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856</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61</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510</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36.878</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2520769961"/>
                  </a:ext>
                </a:extLst>
              </a:tr>
              <a:tr h="146262">
                <a:tc>
                  <a:txBody>
                    <a:bodyPr/>
                    <a:lstStyle/>
                    <a:p>
                      <a:pPr algn="l" fontAlgn="b"/>
                      <a:r>
                        <a:rPr lang="nb-NO" sz="900" u="none" strike="noStrike">
                          <a:effectLst/>
                          <a:latin typeface="+mn-lt"/>
                        </a:rPr>
                        <a:t>Vestland</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11.929</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1102</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8272</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16.737</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11.683</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1978</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446</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1718</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2742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227</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3690</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689</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2120</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828</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64.245</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3138592981"/>
                  </a:ext>
                </a:extLst>
              </a:tr>
              <a:tr h="146262">
                <a:tc>
                  <a:txBody>
                    <a:bodyPr/>
                    <a:lstStyle/>
                    <a:p>
                      <a:pPr algn="l" fontAlgn="b"/>
                      <a:r>
                        <a:rPr lang="nb-NO" sz="900" u="none" strike="noStrike">
                          <a:effectLst/>
                          <a:latin typeface="+mn-lt"/>
                        </a:rPr>
                        <a:t>Trøndelag</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8240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906</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6890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12.489</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9518</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1454</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312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1415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2186</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222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2882</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499</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1649</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64</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690</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49.416</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1531865599"/>
                  </a:ext>
                </a:extLst>
              </a:tr>
              <a:tr h="109854">
                <a:tc>
                  <a:txBody>
                    <a:bodyPr/>
                    <a:lstStyle/>
                    <a:p>
                      <a:pPr algn="l" fontAlgn="b"/>
                      <a:r>
                        <a:rPr lang="nb-NO" sz="900" u="none" strike="noStrike">
                          <a:effectLst/>
                          <a:latin typeface="+mn-lt"/>
                        </a:rPr>
                        <a:t>Troms og Finnmark</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4424</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425</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3278</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7130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4901</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720</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u="none" strike="noStrike">
                          <a:effectLst/>
                          <a:latin typeface="+mn-lt"/>
                        </a:rPr>
                        <a:t>179</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756</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982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105</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1941</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u="none" strike="noStrike">
                          <a:effectLst/>
                          <a:latin typeface="+mn-lt"/>
                        </a:rPr>
                        <a:t>189</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872</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29</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349</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u="none" strike="noStrike">
                          <a:effectLst/>
                          <a:latin typeface="+mn-lt"/>
                        </a:rPr>
                        <a:t>26.280</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4108655087"/>
                  </a:ext>
                </a:extLst>
              </a:tr>
              <a:tr h="146262">
                <a:tc>
                  <a:txBody>
                    <a:bodyPr/>
                    <a:lstStyle/>
                    <a:p>
                      <a:pPr algn="l" fontAlgn="b"/>
                      <a:r>
                        <a:rPr lang="nb-NO" sz="900" b="1" u="none" strike="noStrike">
                          <a:effectLst/>
                          <a:latin typeface="+mn-lt"/>
                        </a:rPr>
                        <a:t>Sum</a:t>
                      </a:r>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110.843</a:t>
                      </a:r>
                      <a:endParaRPr lang="nb-NO" sz="900" b="1" i="0" u="none" strike="noStrike">
                        <a:solidFill>
                          <a:srgbClr val="000000"/>
                        </a:solidFill>
                        <a:effectLst/>
                        <a:latin typeface="+mn-lt"/>
                      </a:endParaRPr>
                    </a:p>
                  </a:txBody>
                  <a:tcPr marL="4491" marR="0" marT="4491" marB="0" anchor="b"/>
                </a:tc>
                <a:tc>
                  <a:txBody>
                    <a:bodyPr/>
                    <a:lstStyle/>
                    <a:p>
                      <a:pPr algn="r" fontAlgn="b"/>
                      <a:r>
                        <a:rPr lang="nb-NO" sz="900" b="1" u="none" strike="noStrike">
                          <a:effectLst/>
                          <a:latin typeface="+mn-lt"/>
                        </a:rPr>
                        <a:t>10.537</a:t>
                      </a:r>
                      <a:endParaRPr lang="nb-NO" sz="900" b="1" i="0" u="none" strike="noStrike">
                        <a:solidFill>
                          <a:srgbClr val="000000"/>
                        </a:solidFill>
                        <a:effectLst/>
                        <a:latin typeface="+mn-lt"/>
                      </a:endParaRPr>
                    </a:p>
                  </a:txBody>
                  <a:tcPr marL="4491" marR="0" marT="4491" marB="0" anchor="b"/>
                </a:tc>
                <a:tc>
                  <a:txBody>
                    <a:bodyPr/>
                    <a:lstStyle/>
                    <a:p>
                      <a:pPr algn="r" fontAlgn="b"/>
                      <a:r>
                        <a:rPr lang="nb-NO" sz="900" b="1" u="none" strike="noStrike">
                          <a:effectLst/>
                          <a:latin typeface="+mn-lt"/>
                        </a:rPr>
                        <a:t>80.388</a:t>
                      </a:r>
                      <a:endParaRPr lang="nb-NO" sz="900" b="1" i="0" u="none" strike="noStrike">
                        <a:solidFill>
                          <a:srgbClr val="000000"/>
                        </a:solidFill>
                        <a:effectLst/>
                        <a:latin typeface="+mn-lt"/>
                      </a:endParaRPr>
                    </a:p>
                  </a:txBody>
                  <a:tcPr marL="4491" marR="0" marT="4491" marB="0" anchor="b"/>
                </a:tc>
                <a:tc>
                  <a:txBody>
                    <a:bodyPr/>
                    <a:lstStyle/>
                    <a:p>
                      <a:pPr algn="r" fontAlgn="b"/>
                      <a:r>
                        <a:rPr lang="nb-NO" sz="900" b="1" u="none" strike="noStrike">
                          <a:effectLst/>
                          <a:latin typeface="+mn-lt"/>
                        </a:rPr>
                        <a:t>14.9989</a:t>
                      </a:r>
                      <a:endParaRPr lang="nb-NO" sz="900" b="1" i="0" u="none" strike="noStrike">
                        <a:solidFill>
                          <a:srgbClr val="000000"/>
                        </a:solidFill>
                        <a:effectLst/>
                        <a:latin typeface="+mn-lt"/>
                      </a:endParaRPr>
                    </a:p>
                  </a:txBody>
                  <a:tcPr marL="4491" marR="0" marT="4491" marB="0" anchor="b"/>
                </a:tc>
                <a:tc>
                  <a:txBody>
                    <a:bodyPr/>
                    <a:lstStyle/>
                    <a:p>
                      <a:pPr algn="r" fontAlgn="b"/>
                      <a:r>
                        <a:rPr lang="nb-NO" sz="900" b="1" u="none" strike="noStrike">
                          <a:effectLst/>
                          <a:latin typeface="+mn-lt"/>
                        </a:rPr>
                        <a:t>99.753</a:t>
                      </a:r>
                      <a:endParaRPr lang="nb-NO" sz="900" b="1" i="0" u="none" strike="noStrike">
                        <a:solidFill>
                          <a:srgbClr val="000000"/>
                        </a:solidFill>
                        <a:effectLst/>
                        <a:latin typeface="+mn-lt"/>
                      </a:endParaRPr>
                    </a:p>
                  </a:txBody>
                  <a:tcPr marL="4491" marR="0" marT="4491" marB="0" anchor="b"/>
                </a:tc>
                <a:tc>
                  <a:txBody>
                    <a:bodyPr/>
                    <a:lstStyle/>
                    <a:p>
                      <a:pPr algn="r" fontAlgn="b"/>
                      <a:r>
                        <a:rPr lang="nb-NO" sz="900" b="1" u="none" strike="noStrike">
                          <a:effectLst/>
                          <a:latin typeface="+mn-lt"/>
                        </a:rPr>
                        <a:t>16.512</a:t>
                      </a:r>
                      <a:endParaRPr lang="nb-NO" sz="900" b="1" i="0" u="none" strike="noStrike">
                        <a:solidFill>
                          <a:srgbClr val="000000"/>
                        </a:solidFill>
                        <a:effectLst/>
                        <a:latin typeface="+mn-lt"/>
                      </a:endParaRPr>
                    </a:p>
                  </a:txBody>
                  <a:tcPr marL="4491" marR="0" marT="4491" marB="0" anchor="b"/>
                </a:tc>
                <a:tc>
                  <a:txBody>
                    <a:bodyPr/>
                    <a:lstStyle/>
                    <a:p>
                      <a:pPr algn="r" fontAlgn="b"/>
                      <a:r>
                        <a:rPr lang="nb-NO" sz="900" b="1" u="none" strike="noStrike">
                          <a:effectLst/>
                          <a:latin typeface="+mn-lt"/>
                        </a:rPr>
                        <a:t>3872</a:t>
                      </a:r>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16.085</a:t>
                      </a:r>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23.364</a:t>
                      </a:r>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2032</a:t>
                      </a:r>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32.001</a:t>
                      </a:r>
                      <a:endParaRPr lang="nb-NO" sz="900" b="1" i="0" u="none" strike="noStrike">
                        <a:solidFill>
                          <a:srgbClr val="000000"/>
                        </a:solidFill>
                        <a:effectLst/>
                        <a:latin typeface="+mn-lt"/>
                      </a:endParaRPr>
                    </a:p>
                  </a:txBody>
                  <a:tcPr marL="4491" marR="4491" marT="4491" marB="0" anchor="b"/>
                </a:tc>
                <a:tc gridSpan="2">
                  <a:txBody>
                    <a:bodyPr/>
                    <a:lstStyle/>
                    <a:p>
                      <a:pPr algn="r" fontAlgn="b"/>
                      <a:r>
                        <a:rPr lang="nb-NO" sz="900" b="1" u="none" strike="noStrike">
                          <a:effectLst/>
                          <a:latin typeface="+mn-lt"/>
                        </a:rPr>
                        <a:t>5756</a:t>
                      </a:r>
                      <a:endParaRPr lang="nb-NO" sz="900" b="1" i="0" u="none" strike="noStrike">
                        <a:solidFill>
                          <a:srgbClr val="000000"/>
                        </a:solidFill>
                        <a:effectLst/>
                        <a:latin typeface="+mn-lt"/>
                      </a:endParaRPr>
                    </a:p>
                  </a:txBody>
                  <a:tcPr marL="4491" marR="4491" marT="4491" marB="0" anchor="b"/>
                </a:tc>
                <a:tc hMerge="1">
                  <a:txBody>
                    <a:bodyPr/>
                    <a:lstStyle/>
                    <a:p>
                      <a:pPr algn="r" fontAlgn="b"/>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16.621</a:t>
                      </a:r>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947</a:t>
                      </a:r>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7533</a:t>
                      </a:r>
                      <a:endParaRPr lang="nb-NO" sz="900" b="1" i="0" u="none" strike="noStrike">
                        <a:solidFill>
                          <a:srgbClr val="000000"/>
                        </a:solidFill>
                        <a:effectLst/>
                        <a:latin typeface="+mn-lt"/>
                      </a:endParaRPr>
                    </a:p>
                  </a:txBody>
                  <a:tcPr marL="4491" marR="4491" marT="4491" marB="0" anchor="b"/>
                </a:tc>
                <a:tc>
                  <a:txBody>
                    <a:bodyPr/>
                    <a:lstStyle/>
                    <a:p>
                      <a:pPr algn="r" fontAlgn="b"/>
                      <a:r>
                        <a:rPr lang="nb-NO" sz="900" b="1" u="none" strike="noStrike">
                          <a:effectLst/>
                          <a:latin typeface="+mn-lt"/>
                        </a:rPr>
                        <a:t>576.233</a:t>
                      </a:r>
                      <a:endParaRPr lang="nb-NO" sz="900" b="1"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4084237914"/>
                  </a:ext>
                </a:extLst>
              </a:tr>
              <a:tr h="260593">
                <a:tc>
                  <a:txBody>
                    <a:bodyPr/>
                    <a:lstStyle/>
                    <a:p>
                      <a:pPr algn="l" fontAlgn="b"/>
                      <a:r>
                        <a:rPr lang="nb-NO" sz="900" b="0" u="none" strike="noStrike">
                          <a:effectLst/>
                          <a:latin typeface="+mn-lt"/>
                        </a:rPr>
                        <a:t>Andel av populasjon</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19,2 %</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b="0" u="none" strike="noStrike">
                          <a:effectLst/>
                          <a:latin typeface="+mn-lt"/>
                        </a:rPr>
                        <a:t>1,8 %</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b="0" u="none" strike="noStrike">
                          <a:effectLst/>
                          <a:latin typeface="+mn-lt"/>
                        </a:rPr>
                        <a:t>14,0 %</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b="0" u="none" strike="noStrike">
                          <a:effectLst/>
                          <a:latin typeface="+mn-lt"/>
                        </a:rPr>
                        <a:t>26,0 %</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b="0" u="none" strike="noStrike">
                          <a:effectLst/>
                          <a:latin typeface="+mn-lt"/>
                        </a:rPr>
                        <a:t>17,3 %</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b="0" u="none" strike="noStrike">
                          <a:effectLst/>
                          <a:latin typeface="+mn-lt"/>
                        </a:rPr>
                        <a:t>2,9 %</a:t>
                      </a:r>
                      <a:endParaRPr lang="nb-NO" sz="900" b="0" i="0" u="none" strike="noStrike">
                        <a:solidFill>
                          <a:srgbClr val="000000"/>
                        </a:solidFill>
                        <a:effectLst/>
                        <a:latin typeface="+mn-lt"/>
                      </a:endParaRPr>
                    </a:p>
                  </a:txBody>
                  <a:tcPr marL="4491" marR="0" marT="4491" marB="0" anchor="b"/>
                </a:tc>
                <a:tc>
                  <a:txBody>
                    <a:bodyPr/>
                    <a:lstStyle/>
                    <a:p>
                      <a:pPr algn="r" fontAlgn="b"/>
                      <a:r>
                        <a:rPr lang="nb-NO" sz="900" b="0" u="none" strike="noStrike">
                          <a:effectLst/>
                          <a:latin typeface="+mn-lt"/>
                        </a:rPr>
                        <a:t>0,7 %</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2,8 %</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4,1 %</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0,4 %</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5,6 %</a:t>
                      </a:r>
                      <a:endParaRPr lang="nb-NO" sz="900" b="0" i="0" u="none" strike="noStrike">
                        <a:solidFill>
                          <a:srgbClr val="000000"/>
                        </a:solidFill>
                        <a:effectLst/>
                        <a:latin typeface="+mn-lt"/>
                      </a:endParaRPr>
                    </a:p>
                  </a:txBody>
                  <a:tcPr marL="4491" marR="4491" marT="4491" marB="0" anchor="b"/>
                </a:tc>
                <a:tc gridSpan="2">
                  <a:txBody>
                    <a:bodyPr/>
                    <a:lstStyle/>
                    <a:p>
                      <a:pPr algn="r" fontAlgn="b"/>
                      <a:r>
                        <a:rPr lang="nb-NO" sz="900" b="0" u="none" strike="noStrike">
                          <a:effectLst/>
                          <a:latin typeface="+mn-lt"/>
                        </a:rPr>
                        <a:t>1,0 %</a:t>
                      </a:r>
                      <a:endParaRPr lang="nb-NO" sz="900" b="0" i="0" u="none" strike="noStrike">
                        <a:solidFill>
                          <a:srgbClr val="000000"/>
                        </a:solidFill>
                        <a:effectLst/>
                        <a:latin typeface="+mn-lt"/>
                      </a:endParaRPr>
                    </a:p>
                  </a:txBody>
                  <a:tcPr marL="4491" marR="4491" marT="4491" marB="0" anchor="b"/>
                </a:tc>
                <a:tc hMerge="1">
                  <a:txBody>
                    <a:bodyPr/>
                    <a:lstStyle/>
                    <a:p>
                      <a:pPr algn="r" fontAlgn="b"/>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2,9 %</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0,2 %</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1,3 %</a:t>
                      </a:r>
                      <a:endParaRPr lang="nb-NO" sz="900" b="0" i="0" u="none" strike="noStrike">
                        <a:solidFill>
                          <a:srgbClr val="000000"/>
                        </a:solidFill>
                        <a:effectLst/>
                        <a:latin typeface="+mn-lt"/>
                      </a:endParaRPr>
                    </a:p>
                  </a:txBody>
                  <a:tcPr marL="4491" marR="4491" marT="4491" marB="0" anchor="b"/>
                </a:tc>
                <a:tc>
                  <a:txBody>
                    <a:bodyPr/>
                    <a:lstStyle/>
                    <a:p>
                      <a:pPr algn="r" fontAlgn="b"/>
                      <a:r>
                        <a:rPr lang="nb-NO" sz="900" b="0" u="none" strike="noStrike">
                          <a:effectLst/>
                          <a:latin typeface="+mn-lt"/>
                        </a:rPr>
                        <a:t>100,0 %</a:t>
                      </a:r>
                      <a:endParaRPr lang="nb-NO" sz="900" b="0" i="0" u="none" strike="noStrike">
                        <a:solidFill>
                          <a:srgbClr val="000000"/>
                        </a:solidFill>
                        <a:effectLst/>
                        <a:latin typeface="+mn-lt"/>
                      </a:endParaRPr>
                    </a:p>
                  </a:txBody>
                  <a:tcPr marL="4491" marR="4491" marT="4491" marB="0" anchor="b"/>
                </a:tc>
                <a:extLst>
                  <a:ext uri="{0D108BD9-81ED-4DB2-BD59-A6C34878D82A}">
                    <a16:rowId xmlns:a16="http://schemas.microsoft.com/office/drawing/2014/main" val="402074463"/>
                  </a:ext>
                </a:extLst>
              </a:tr>
              <a:tr h="0">
                <a:tc>
                  <a:txBody>
                    <a:bodyPr/>
                    <a:lstStyle/>
                    <a:p>
                      <a:pPr algn="l" fontAlgn="b"/>
                      <a:endParaRPr lang="nb-NO" sz="400" b="1" i="0" u="none" strike="noStrike">
                        <a:solidFill>
                          <a:schemeClr val="bg1"/>
                        </a:solidFill>
                        <a:effectLst/>
                        <a:latin typeface="+mn-lt"/>
                      </a:endParaRPr>
                    </a:p>
                  </a:txBody>
                  <a:tcPr marL="4491" marR="4491" marT="4491" marB="0" anchor="b">
                    <a:noFill/>
                  </a:tcPr>
                </a:tc>
                <a:tc gridSpan="5">
                  <a:txBody>
                    <a:bodyPr/>
                    <a:lstStyle/>
                    <a:p>
                      <a:pPr marL="0" algn="l" defTabSz="914400" rtl="0" eaLnBrk="1" fontAlgn="b" latinLnBrk="0" hangingPunct="1"/>
                      <a:endParaRPr lang="nb-NO" sz="400" b="1" i="0" u="none" strike="noStrike" kern="1200">
                        <a:solidFill>
                          <a:schemeClr val="bg1"/>
                        </a:solidFill>
                        <a:effectLst/>
                        <a:latin typeface="+mn-lt"/>
                        <a:ea typeface="+mn-ea"/>
                        <a:cs typeface="+mn-cs"/>
                      </a:endParaRPr>
                    </a:p>
                  </a:txBody>
                  <a:tcPr marL="4491" marR="0" marT="4491" marB="0" anchor="b">
                    <a:no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gridSpan="11">
                  <a:txBody>
                    <a:bodyPr/>
                    <a:lstStyle/>
                    <a:p>
                      <a:pPr marL="0" algn="l" defTabSz="914400" rtl="0" eaLnBrk="1" fontAlgn="b" latinLnBrk="0" hangingPunct="1"/>
                      <a:endParaRPr lang="nb-NO" sz="400" b="1" i="0" u="none" strike="noStrike" kern="1200">
                        <a:solidFill>
                          <a:schemeClr val="bg1"/>
                        </a:solidFill>
                        <a:effectLst/>
                        <a:latin typeface="+mn-lt"/>
                        <a:ea typeface="+mn-ea"/>
                        <a:cs typeface="+mn-cs"/>
                      </a:endParaRPr>
                    </a:p>
                  </a:txBody>
                  <a:tcPr marL="4491" marR="0" marT="4491" marB="0" anchor="b">
                    <a:no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a:txBody>
                    <a:bodyPr/>
                    <a:lstStyle/>
                    <a:p>
                      <a:pPr algn="l" fontAlgn="b"/>
                      <a:endParaRPr lang="nb-NO" sz="400" b="1" i="0" u="none" strike="noStrike">
                        <a:solidFill>
                          <a:schemeClr val="bg1"/>
                        </a:solidFill>
                        <a:effectLst/>
                        <a:latin typeface="+mn-lt"/>
                      </a:endParaRPr>
                    </a:p>
                  </a:txBody>
                  <a:tcPr marL="4491" marR="4491" marT="4491" marB="0" anchor="b">
                    <a:noFill/>
                  </a:tcPr>
                </a:tc>
                <a:extLst>
                  <a:ext uri="{0D108BD9-81ED-4DB2-BD59-A6C34878D82A}">
                    <a16:rowId xmlns:a16="http://schemas.microsoft.com/office/drawing/2014/main" val="287507305"/>
                  </a:ext>
                </a:extLst>
              </a:tr>
              <a:tr h="148904">
                <a:tc>
                  <a:txBody>
                    <a:bodyPr/>
                    <a:lstStyle/>
                    <a:p>
                      <a:pPr algn="l" fontAlgn="b"/>
                      <a:r>
                        <a:rPr lang="nb-NO" sz="900" b="1" u="none" strike="noStrike" kern="1200">
                          <a:solidFill>
                            <a:schemeClr val="bg1"/>
                          </a:solidFill>
                          <a:effectLst/>
                          <a:latin typeface="+mn-lt"/>
                        </a:rPr>
                        <a:t>Svar (utvalg): </a:t>
                      </a:r>
                      <a:endParaRPr lang="nb-NO" sz="900" b="1" i="0" u="none" strike="noStrike">
                        <a:solidFill>
                          <a:schemeClr val="bg1"/>
                        </a:solidFill>
                        <a:effectLst/>
                        <a:latin typeface="+mn-lt"/>
                      </a:endParaRPr>
                    </a:p>
                  </a:txBody>
                  <a:tcPr marL="4491" marR="4491" marT="4491" marB="0" anchor="b">
                    <a:solidFill>
                      <a:schemeClr val="accent2">
                        <a:lumMod val="50000"/>
                      </a:schemeClr>
                    </a:solidFill>
                  </a:tcPr>
                </a:tc>
                <a:tc gridSpan="5">
                  <a:txBody>
                    <a:bodyPr/>
                    <a:lstStyle/>
                    <a:p>
                      <a:pPr marL="0" algn="l" defTabSz="914400" rtl="0" eaLnBrk="1" fontAlgn="b" latinLnBrk="0" hangingPunct="1"/>
                      <a:r>
                        <a:rPr lang="nb-NO" sz="900" b="1" u="none" strike="noStrike" kern="1200">
                          <a:solidFill>
                            <a:schemeClr val="bg1"/>
                          </a:solidFill>
                          <a:effectLst/>
                          <a:latin typeface="+mn-lt"/>
                        </a:rPr>
                        <a:t> Oppfølgingsutvalg</a:t>
                      </a:r>
                      <a:endParaRPr lang="nb-NO" sz="900" b="1" i="0" u="none" strike="noStrike" kern="1200">
                        <a:solidFill>
                          <a:schemeClr val="bg1"/>
                        </a:solidFill>
                        <a:effectLst/>
                        <a:latin typeface="+mn-lt"/>
                        <a:ea typeface="+mn-ea"/>
                        <a:cs typeface="+mn-cs"/>
                      </a:endParaRPr>
                    </a:p>
                  </a:txBody>
                  <a:tcPr marL="4491" marR="0" marT="4491" marB="0" anchor="b">
                    <a:solidFill>
                      <a:schemeClr val="accent2">
                        <a:lumMod val="50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gridSpan="11">
                  <a:txBody>
                    <a:bodyPr/>
                    <a:lstStyle/>
                    <a:p>
                      <a:pPr marL="0" algn="l" defTabSz="914400" rtl="0" eaLnBrk="1" fontAlgn="b" latinLnBrk="0" hangingPunct="1"/>
                      <a:r>
                        <a:rPr lang="nb-NO" sz="900" b="1" u="none" strike="noStrike" kern="1200">
                          <a:solidFill>
                            <a:schemeClr val="bg1"/>
                          </a:solidFill>
                          <a:effectLst/>
                          <a:latin typeface="+mn-lt"/>
                        </a:rPr>
                        <a:t> Forvaltningsutvalg</a:t>
                      </a:r>
                      <a:endParaRPr lang="nb-NO" sz="900" b="1" i="0" u="none" strike="noStrike" kern="1200">
                        <a:solidFill>
                          <a:schemeClr val="bg1"/>
                        </a:solidFill>
                        <a:effectLst/>
                        <a:latin typeface="+mn-lt"/>
                        <a:ea typeface="+mn-ea"/>
                        <a:cs typeface="+mn-cs"/>
                      </a:endParaRPr>
                    </a:p>
                  </a:txBody>
                  <a:tcPr marL="4491" marR="0" marT="4491" marB="0" anchor="b">
                    <a:solidFill>
                      <a:schemeClr val="accent2">
                        <a:lumMod val="50000"/>
                      </a:schemeClr>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a:txBody>
                    <a:bodyPr/>
                    <a:lstStyle/>
                    <a:p>
                      <a:pPr algn="l" fontAlgn="b"/>
                      <a:endParaRPr lang="nb-NO" sz="900" b="1" i="0" u="none" strike="noStrike">
                        <a:solidFill>
                          <a:schemeClr val="bg1"/>
                        </a:solidFill>
                        <a:effectLst/>
                        <a:latin typeface="+mn-lt"/>
                      </a:endParaRPr>
                    </a:p>
                  </a:txBody>
                  <a:tcPr marL="4491" marR="4491" marT="4491" marB="0" anchor="b">
                    <a:solidFill>
                      <a:schemeClr val="accent2">
                        <a:lumMod val="50000"/>
                      </a:schemeClr>
                    </a:solidFill>
                  </a:tcPr>
                </a:tc>
                <a:extLst>
                  <a:ext uri="{0D108BD9-81ED-4DB2-BD59-A6C34878D82A}">
                    <a16:rowId xmlns:a16="http://schemas.microsoft.com/office/drawing/2014/main" val="3631188883"/>
                  </a:ext>
                </a:extLst>
              </a:tr>
              <a:tr h="148904">
                <a:tc>
                  <a:txBody>
                    <a:bodyPr/>
                    <a:lstStyle/>
                    <a:p>
                      <a:pPr algn="l" fontAlgn="b"/>
                      <a:r>
                        <a:rPr lang="nb-NO" sz="900" b="0" u="none" strike="noStrike">
                          <a:solidFill>
                            <a:srgbClr val="000000"/>
                          </a:solidFill>
                          <a:effectLst/>
                          <a:latin typeface="+mn-lt"/>
                        </a:rPr>
                        <a:t>Oslo</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945</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709</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1108</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1017</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61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26</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59</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68</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20</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4207</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697256364"/>
                  </a:ext>
                </a:extLst>
              </a:tr>
              <a:tr h="148904">
                <a:tc>
                  <a:txBody>
                    <a:bodyPr/>
                    <a:lstStyle/>
                    <a:p>
                      <a:pPr algn="l" fontAlgn="b"/>
                      <a:r>
                        <a:rPr lang="nb-NO" sz="900" b="0" u="none" strike="noStrike">
                          <a:solidFill>
                            <a:srgbClr val="000000"/>
                          </a:solidFill>
                          <a:effectLst/>
                          <a:latin typeface="+mn-lt"/>
                        </a:rPr>
                        <a:t>Rogaland</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148</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24</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62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136</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99</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51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9</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41</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18</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49</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785</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305961803"/>
                  </a:ext>
                </a:extLst>
              </a:tr>
              <a:tr h="148904">
                <a:tc>
                  <a:txBody>
                    <a:bodyPr/>
                    <a:lstStyle/>
                    <a:p>
                      <a:pPr algn="l" fontAlgn="b"/>
                      <a:r>
                        <a:rPr lang="nb-NO" sz="900" b="0" u="none" strike="noStrike">
                          <a:solidFill>
                            <a:srgbClr val="000000"/>
                          </a:solidFill>
                          <a:effectLst/>
                          <a:latin typeface="+mn-lt"/>
                        </a:rPr>
                        <a:t>Møre og Romsdal</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102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20</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43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111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70</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27</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29</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28</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8</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26</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6</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531</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847082356"/>
                  </a:ext>
                </a:extLst>
              </a:tr>
              <a:tr h="148904">
                <a:tc>
                  <a:txBody>
                    <a:bodyPr/>
                    <a:lstStyle/>
                    <a:p>
                      <a:pPr algn="l" fontAlgn="b"/>
                      <a:r>
                        <a:rPr lang="nb-NO" sz="900" b="0" u="none" strike="noStrike">
                          <a:solidFill>
                            <a:srgbClr val="000000"/>
                          </a:solidFill>
                          <a:effectLst/>
                          <a:latin typeface="+mn-lt"/>
                        </a:rPr>
                        <a:t>Nordland</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82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60</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104</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58</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28</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11</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6</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25</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7</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14</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36</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478</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741360758"/>
                  </a:ext>
                </a:extLst>
              </a:tr>
              <a:tr h="148904">
                <a:tc>
                  <a:txBody>
                    <a:bodyPr/>
                    <a:lstStyle/>
                    <a:p>
                      <a:pPr algn="l" fontAlgn="b"/>
                      <a:r>
                        <a:rPr lang="nb-NO" sz="900" b="0" u="none" strike="noStrike">
                          <a:solidFill>
                            <a:srgbClr val="000000"/>
                          </a:solidFill>
                          <a:effectLst/>
                          <a:latin typeface="+mn-lt"/>
                        </a:rPr>
                        <a:t>Viken</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1123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81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625</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1522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1168</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127</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63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96</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105</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43</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79</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150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5296</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572855446"/>
                  </a:ext>
                </a:extLst>
              </a:tr>
              <a:tr h="148904">
                <a:tc>
                  <a:txBody>
                    <a:bodyPr/>
                    <a:lstStyle/>
                    <a:p>
                      <a:pPr algn="l" fontAlgn="b"/>
                      <a:r>
                        <a:rPr lang="nb-NO" sz="900" b="0" u="none" strike="noStrike">
                          <a:solidFill>
                            <a:srgbClr val="000000"/>
                          </a:solidFill>
                          <a:effectLst/>
                          <a:latin typeface="+mn-lt"/>
                        </a:rPr>
                        <a:t>Innlandet</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93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262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714</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94</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42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31</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49</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10</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28</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9</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1453</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666992695"/>
                  </a:ext>
                </a:extLst>
              </a:tr>
              <a:tr h="148904">
                <a:tc>
                  <a:txBody>
                    <a:bodyPr/>
                    <a:lstStyle/>
                    <a:p>
                      <a:pPr algn="l" fontAlgn="b"/>
                      <a:r>
                        <a:rPr lang="nb-NO" sz="900" b="0" u="none" strike="noStrike">
                          <a:solidFill>
                            <a:srgbClr val="000000"/>
                          </a:solidFill>
                          <a:effectLst/>
                          <a:latin typeface="+mn-lt"/>
                        </a:rPr>
                        <a:t>Vestfold og Telemark</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111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35</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66</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1141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84</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41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18</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41</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10</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29</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16</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44</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1698</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913481695"/>
                  </a:ext>
                </a:extLst>
              </a:tr>
              <a:tr h="148904">
                <a:tc>
                  <a:txBody>
                    <a:bodyPr/>
                    <a:lstStyle/>
                    <a:p>
                      <a:pPr algn="l" fontAlgn="b"/>
                      <a:r>
                        <a:rPr lang="nb-NO" sz="900" b="0" u="none" strike="noStrike">
                          <a:solidFill>
                            <a:srgbClr val="000000"/>
                          </a:solidFill>
                          <a:effectLst/>
                          <a:latin typeface="+mn-lt"/>
                        </a:rPr>
                        <a:t>Agder</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102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16</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46</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97</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77</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43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33</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13</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8</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580</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251281187"/>
                  </a:ext>
                </a:extLst>
              </a:tr>
              <a:tr h="148904">
                <a:tc>
                  <a:txBody>
                    <a:bodyPr/>
                    <a:lstStyle/>
                    <a:p>
                      <a:pPr algn="l" fontAlgn="b"/>
                      <a:r>
                        <a:rPr lang="nb-NO" sz="900" b="0" u="none" strike="noStrike">
                          <a:solidFill>
                            <a:srgbClr val="000000"/>
                          </a:solidFill>
                          <a:effectLst/>
                          <a:latin typeface="+mn-lt"/>
                        </a:rPr>
                        <a:t>Vestland</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500</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26</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301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630</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385</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63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24</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49</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16</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79</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2205</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934275385"/>
                  </a:ext>
                </a:extLst>
              </a:tr>
              <a:tr h="148904">
                <a:tc>
                  <a:txBody>
                    <a:bodyPr/>
                    <a:lstStyle/>
                    <a:p>
                      <a:pPr algn="l" fontAlgn="b"/>
                      <a:r>
                        <a:rPr lang="nb-NO" sz="900" b="0" u="none" strike="noStrike">
                          <a:solidFill>
                            <a:srgbClr val="000000"/>
                          </a:solidFill>
                          <a:effectLst/>
                          <a:latin typeface="+mn-lt"/>
                        </a:rPr>
                        <a:t>Trøndelag</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460</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241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523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331</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43</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26</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34</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38</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15</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57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1849</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173602123"/>
                  </a:ext>
                </a:extLst>
              </a:tr>
              <a:tr h="148904">
                <a:tc>
                  <a:txBody>
                    <a:bodyPr/>
                    <a:lstStyle/>
                    <a:p>
                      <a:pPr algn="l" fontAlgn="b"/>
                      <a:r>
                        <a:rPr lang="nb-NO" sz="900" b="0" u="none" strike="noStrike">
                          <a:solidFill>
                            <a:srgbClr val="000000"/>
                          </a:solidFill>
                          <a:effectLst/>
                          <a:latin typeface="+mn-lt"/>
                        </a:rPr>
                        <a:t>Troms og Finnmark</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68</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17</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56</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92</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58</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36</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10</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15</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33</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32</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12</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21</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8</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27</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492</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526801531"/>
                  </a:ext>
                </a:extLst>
              </a:tr>
              <a:tr h="148904">
                <a:tc>
                  <a:txBody>
                    <a:bodyPr/>
                    <a:lstStyle/>
                    <a:p>
                      <a:pPr algn="l" fontAlgn="b"/>
                      <a:r>
                        <a:rPr lang="nb-NO" sz="900" b="1" u="none" strike="noStrike">
                          <a:solidFill>
                            <a:srgbClr val="000000"/>
                          </a:solidFill>
                          <a:effectLst/>
                          <a:latin typeface="+mn-lt"/>
                        </a:rPr>
                        <a:t>Sum</a:t>
                      </a:r>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3734</a:t>
                      </a:r>
                      <a:endParaRPr lang="nb-NO" sz="900" b="1" i="0" u="none" strike="noStrike">
                        <a:solidFill>
                          <a:srgbClr val="000000"/>
                        </a:solidFill>
                        <a:effectLst/>
                        <a:latin typeface="+mn-lt"/>
                      </a:endParaRPr>
                    </a:p>
                  </a:txBody>
                  <a:tcPr marL="7620" marR="0" marT="7620" marB="0" anchor="b"/>
                </a:tc>
                <a:tc>
                  <a:txBody>
                    <a:bodyPr/>
                    <a:lstStyle/>
                    <a:p>
                      <a:pPr algn="r" fontAlgn="b"/>
                      <a:r>
                        <a:rPr lang="nb-NO" sz="900" b="1" u="none" strike="noStrike">
                          <a:solidFill>
                            <a:srgbClr val="000000"/>
                          </a:solidFill>
                          <a:effectLst/>
                          <a:latin typeface="+mn-lt"/>
                        </a:rPr>
                        <a:t>308</a:t>
                      </a:r>
                      <a:endParaRPr lang="nb-NO" sz="900" b="1" i="0" u="none" strike="noStrike">
                        <a:solidFill>
                          <a:srgbClr val="000000"/>
                        </a:solidFill>
                        <a:effectLst/>
                        <a:latin typeface="+mn-lt"/>
                      </a:endParaRPr>
                    </a:p>
                  </a:txBody>
                  <a:tcPr marL="7620" marR="0" marT="7620" marB="0" anchor="b"/>
                </a:tc>
                <a:tc>
                  <a:txBody>
                    <a:bodyPr/>
                    <a:lstStyle/>
                    <a:p>
                      <a:pPr algn="r" fontAlgn="b"/>
                      <a:r>
                        <a:rPr lang="nb-NO" sz="900" b="1" u="none" strike="noStrike">
                          <a:solidFill>
                            <a:srgbClr val="000000"/>
                          </a:solidFill>
                          <a:effectLst/>
                          <a:latin typeface="+mn-lt"/>
                        </a:rPr>
                        <a:t>2471</a:t>
                      </a:r>
                      <a:endParaRPr lang="nb-NO" sz="900" b="1" i="0" u="none" strike="noStrike">
                        <a:solidFill>
                          <a:srgbClr val="000000"/>
                        </a:solidFill>
                        <a:effectLst/>
                        <a:latin typeface="+mn-lt"/>
                      </a:endParaRPr>
                    </a:p>
                  </a:txBody>
                  <a:tcPr marL="7620" marR="0" marT="7620" marB="0" anchor="b"/>
                </a:tc>
                <a:tc>
                  <a:txBody>
                    <a:bodyPr/>
                    <a:lstStyle/>
                    <a:p>
                      <a:pPr algn="r" fontAlgn="b"/>
                      <a:r>
                        <a:rPr lang="nb-NO" sz="900" b="1" u="none" strike="noStrike">
                          <a:solidFill>
                            <a:srgbClr val="000000"/>
                          </a:solidFill>
                          <a:effectLst/>
                          <a:latin typeface="+mn-lt"/>
                        </a:rPr>
                        <a:t>6178</a:t>
                      </a:r>
                      <a:endParaRPr lang="nb-NO" sz="900" b="1" i="0" u="none" strike="noStrike">
                        <a:solidFill>
                          <a:srgbClr val="000000"/>
                        </a:solidFill>
                        <a:effectLst/>
                        <a:latin typeface="+mn-lt"/>
                      </a:endParaRPr>
                    </a:p>
                  </a:txBody>
                  <a:tcPr marL="7620" marR="0" marT="7620" marB="0" anchor="b"/>
                </a:tc>
                <a:tc>
                  <a:txBody>
                    <a:bodyPr/>
                    <a:lstStyle/>
                    <a:p>
                      <a:pPr algn="r" fontAlgn="b"/>
                      <a:r>
                        <a:rPr lang="nb-NO" sz="900" b="1" u="none" strike="noStrike">
                          <a:solidFill>
                            <a:srgbClr val="000000"/>
                          </a:solidFill>
                          <a:effectLst/>
                          <a:latin typeface="+mn-lt"/>
                        </a:rPr>
                        <a:t>3441</a:t>
                      </a:r>
                      <a:endParaRPr lang="nb-NO" sz="900" b="1" i="0" u="none" strike="noStrike">
                        <a:solidFill>
                          <a:srgbClr val="000000"/>
                        </a:solidFill>
                        <a:effectLst/>
                        <a:latin typeface="+mn-lt"/>
                      </a:endParaRPr>
                    </a:p>
                  </a:txBody>
                  <a:tcPr marL="7620" marR="0" marT="7620" marB="0" anchor="b"/>
                </a:tc>
                <a:tc>
                  <a:txBody>
                    <a:bodyPr/>
                    <a:lstStyle/>
                    <a:p>
                      <a:pPr algn="r" fontAlgn="b"/>
                      <a:r>
                        <a:rPr lang="nb-NO" sz="900" b="1" u="none" strike="noStrike">
                          <a:solidFill>
                            <a:srgbClr val="000000"/>
                          </a:solidFill>
                          <a:effectLst/>
                          <a:latin typeface="+mn-lt"/>
                        </a:rPr>
                        <a:t>562</a:t>
                      </a:r>
                      <a:endParaRPr lang="nb-NO" sz="900" b="1" i="0" u="none" strike="noStrike">
                        <a:solidFill>
                          <a:srgbClr val="000000"/>
                        </a:solidFill>
                        <a:effectLst/>
                        <a:latin typeface="+mn-lt"/>
                      </a:endParaRPr>
                    </a:p>
                  </a:txBody>
                  <a:tcPr marL="7620" marR="0" marT="7620" marB="0" anchor="b"/>
                </a:tc>
                <a:tc>
                  <a:txBody>
                    <a:bodyPr/>
                    <a:lstStyle/>
                    <a:p>
                      <a:pPr algn="r" fontAlgn="b"/>
                      <a:r>
                        <a:rPr lang="nb-NO" sz="900" b="1" u="none" strike="noStrike">
                          <a:solidFill>
                            <a:srgbClr val="000000"/>
                          </a:solidFill>
                          <a:effectLst/>
                          <a:latin typeface="+mn-lt"/>
                        </a:rPr>
                        <a:t>295</a:t>
                      </a:r>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262</a:t>
                      </a:r>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443</a:t>
                      </a:r>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73</a:t>
                      </a:r>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509</a:t>
                      </a:r>
                      <a:endParaRPr lang="nb-NO" sz="900" b="1" i="0" u="none" strike="noStrike">
                        <a:solidFill>
                          <a:srgbClr val="000000"/>
                        </a:solidFill>
                        <a:effectLst/>
                        <a:latin typeface="+mn-lt"/>
                      </a:endParaRPr>
                    </a:p>
                  </a:txBody>
                  <a:tcPr marL="7620" marR="7620" marT="7620" marB="0" anchor="b"/>
                </a:tc>
                <a:tc gridSpan="2">
                  <a:txBody>
                    <a:bodyPr/>
                    <a:lstStyle/>
                    <a:p>
                      <a:pPr algn="r" fontAlgn="b"/>
                      <a:r>
                        <a:rPr lang="nb-NO" sz="900" b="1" u="none" strike="noStrike">
                          <a:solidFill>
                            <a:srgbClr val="000000"/>
                          </a:solidFill>
                          <a:effectLst/>
                          <a:latin typeface="+mn-lt"/>
                        </a:rPr>
                        <a:t>172</a:t>
                      </a:r>
                      <a:endParaRPr lang="nb-NO" sz="900" b="1" i="0" u="none" strike="noStrike">
                        <a:solidFill>
                          <a:srgbClr val="000000"/>
                        </a:solidFill>
                        <a:effectLst/>
                        <a:latin typeface="+mn-lt"/>
                      </a:endParaRPr>
                    </a:p>
                  </a:txBody>
                  <a:tcPr marL="7620" marR="7620" marT="7620" marB="0" anchor="b"/>
                </a:tc>
                <a:tc hMerge="1">
                  <a:txBody>
                    <a:bodyPr/>
                    <a:lstStyle/>
                    <a:p>
                      <a:pPr algn="r" fontAlgn="b"/>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373</a:t>
                      </a:r>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139</a:t>
                      </a:r>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614</a:t>
                      </a:r>
                      <a:endParaRPr lang="nb-NO" sz="900" b="1" i="0" u="none" strike="noStrike">
                        <a:solidFill>
                          <a:srgbClr val="000000"/>
                        </a:solidFill>
                        <a:effectLst/>
                        <a:latin typeface="+mn-lt"/>
                      </a:endParaRPr>
                    </a:p>
                  </a:txBody>
                  <a:tcPr marL="7620" marR="7620" marT="7620" marB="0" anchor="b"/>
                </a:tc>
                <a:tc>
                  <a:txBody>
                    <a:bodyPr/>
                    <a:lstStyle/>
                    <a:p>
                      <a:pPr algn="r" fontAlgn="b"/>
                      <a:r>
                        <a:rPr lang="nb-NO" sz="900" b="1" u="none" strike="noStrike">
                          <a:solidFill>
                            <a:srgbClr val="000000"/>
                          </a:solidFill>
                          <a:effectLst/>
                          <a:latin typeface="+mn-lt"/>
                        </a:rPr>
                        <a:t>19.574</a:t>
                      </a:r>
                      <a:endParaRPr lang="nb-NO" sz="900" b="1"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762131101"/>
                  </a:ext>
                </a:extLst>
              </a:tr>
              <a:tr h="148904">
                <a:tc>
                  <a:txBody>
                    <a:bodyPr/>
                    <a:lstStyle/>
                    <a:p>
                      <a:pPr algn="l" fontAlgn="b"/>
                      <a:r>
                        <a:rPr lang="nb-NO" sz="900" b="0" u="none" strike="noStrike">
                          <a:solidFill>
                            <a:srgbClr val="000000"/>
                          </a:solidFill>
                          <a:effectLst/>
                          <a:latin typeface="+mn-lt"/>
                        </a:rPr>
                        <a:t>Andel av svarene</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19,1 %</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1,6 %</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12,6 %</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31,6 %</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17,6 %</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2,9 %</a:t>
                      </a:r>
                      <a:endParaRPr lang="nb-NO" sz="900" b="0" i="0" u="none" strike="noStrike">
                        <a:solidFill>
                          <a:srgbClr val="000000"/>
                        </a:solidFill>
                        <a:effectLst/>
                        <a:latin typeface="+mn-lt"/>
                      </a:endParaRPr>
                    </a:p>
                  </a:txBody>
                  <a:tcPr marL="7620" marR="0" marT="7620" marB="0" anchor="b"/>
                </a:tc>
                <a:tc>
                  <a:txBody>
                    <a:bodyPr/>
                    <a:lstStyle/>
                    <a:p>
                      <a:pPr algn="r" fontAlgn="b"/>
                      <a:r>
                        <a:rPr lang="nb-NO" sz="900" b="0" u="none" strike="noStrike">
                          <a:solidFill>
                            <a:srgbClr val="000000"/>
                          </a:solidFill>
                          <a:effectLst/>
                          <a:latin typeface="+mn-lt"/>
                        </a:rPr>
                        <a:t>1,5 %</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1,3 %</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2,3 %</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0,4 %</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2,6 %</a:t>
                      </a:r>
                      <a:endParaRPr lang="nb-NO" sz="900" b="0" i="0" u="none" strike="noStrike">
                        <a:solidFill>
                          <a:srgbClr val="000000"/>
                        </a:solidFill>
                        <a:effectLst/>
                        <a:latin typeface="+mn-lt"/>
                      </a:endParaRPr>
                    </a:p>
                  </a:txBody>
                  <a:tcPr marL="7620" marR="7620" marT="7620" marB="0" anchor="b"/>
                </a:tc>
                <a:tc gridSpan="2">
                  <a:txBody>
                    <a:bodyPr/>
                    <a:lstStyle/>
                    <a:p>
                      <a:pPr algn="r" fontAlgn="b"/>
                      <a:r>
                        <a:rPr lang="nb-NO" sz="900" b="0" u="none" strike="noStrike">
                          <a:solidFill>
                            <a:srgbClr val="000000"/>
                          </a:solidFill>
                          <a:effectLst/>
                          <a:latin typeface="+mn-lt"/>
                        </a:rPr>
                        <a:t>0,9 %</a:t>
                      </a:r>
                      <a:endParaRPr lang="nb-NO" sz="900" b="0" i="0" u="none" strike="noStrike">
                        <a:solidFill>
                          <a:srgbClr val="000000"/>
                        </a:solidFill>
                        <a:effectLst/>
                        <a:latin typeface="+mn-lt"/>
                      </a:endParaRPr>
                    </a:p>
                  </a:txBody>
                  <a:tcPr marL="7620" marR="7620" marT="7620" marB="0" anchor="b"/>
                </a:tc>
                <a:tc hMerge="1">
                  <a:txBody>
                    <a:bodyPr/>
                    <a:lstStyle/>
                    <a:p>
                      <a:pPr algn="r" fontAlgn="b"/>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1,9 %</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0,7 %</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3,1 %</a:t>
                      </a:r>
                      <a:endParaRPr lang="nb-NO" sz="900" b="0" i="0" u="none" strike="noStrike">
                        <a:solidFill>
                          <a:srgbClr val="000000"/>
                        </a:solidFill>
                        <a:effectLst/>
                        <a:latin typeface="+mn-lt"/>
                      </a:endParaRPr>
                    </a:p>
                  </a:txBody>
                  <a:tcPr marL="7620" marR="7620" marT="7620" marB="0" anchor="b"/>
                </a:tc>
                <a:tc>
                  <a:txBody>
                    <a:bodyPr/>
                    <a:lstStyle/>
                    <a:p>
                      <a:pPr algn="r" fontAlgn="b"/>
                      <a:r>
                        <a:rPr lang="nb-NO" sz="900" b="0" u="none" strike="noStrike">
                          <a:solidFill>
                            <a:srgbClr val="000000"/>
                          </a:solidFill>
                          <a:effectLst/>
                          <a:latin typeface="+mn-lt"/>
                        </a:rPr>
                        <a:t>100,0 %</a:t>
                      </a:r>
                      <a:endParaRPr lang="nb-NO" sz="9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030274333"/>
                  </a:ext>
                </a:extLst>
              </a:tr>
            </a:tbl>
          </a:graphicData>
        </a:graphic>
      </p:graphicFrame>
      <p:sp>
        <p:nvSpPr>
          <p:cNvPr id="6" name="TekstSylinder 5">
            <a:extLst>
              <a:ext uri="{FF2B5EF4-FFF2-40B4-BE49-F238E27FC236}">
                <a16:creationId xmlns:a16="http://schemas.microsoft.com/office/drawing/2014/main" id="{31088E0E-E157-41F9-819E-E3612681E3BA}"/>
              </a:ext>
            </a:extLst>
          </p:cNvPr>
          <p:cNvSpPr txBox="1"/>
          <p:nvPr/>
        </p:nvSpPr>
        <p:spPr>
          <a:xfrm>
            <a:off x="847345" y="6353094"/>
            <a:ext cx="10462681" cy="461665"/>
          </a:xfrm>
          <a:prstGeom prst="rect">
            <a:avLst/>
          </a:prstGeom>
          <a:noFill/>
        </p:spPr>
        <p:txBody>
          <a:bodyPr wrap="square" numCol="2" spcCol="288000">
            <a:spAutoFit/>
          </a:bodyPr>
          <a:lstStyle/>
          <a:p>
            <a:r>
              <a:rPr lang="en-US" sz="800"/>
              <a:t>* Se </a:t>
            </a:r>
            <a:r>
              <a:rPr lang="en-US" sz="800" err="1"/>
              <a:t>vedlegg</a:t>
            </a:r>
            <a:r>
              <a:rPr lang="en-US" sz="800"/>
              <a:t> 1. </a:t>
            </a:r>
            <a:r>
              <a:rPr lang="nb-NO" sz="800"/>
              <a:t>Populasjonstallene kan variere noe fra år til år grunnet endringer i systemer og uttrekksrutiner</a:t>
            </a:r>
            <a:endParaRPr lang="en-US" sz="800"/>
          </a:p>
          <a:p>
            <a:r>
              <a:rPr lang="en-US" sz="800"/>
              <a:t>** </a:t>
            </a:r>
            <a:r>
              <a:rPr lang="en-US" sz="800" err="1"/>
              <a:t>Varighet</a:t>
            </a:r>
            <a:r>
              <a:rPr lang="en-US" sz="800"/>
              <a:t> </a:t>
            </a:r>
            <a:r>
              <a:rPr lang="en-US" sz="800" err="1"/>
              <a:t>fra</a:t>
            </a:r>
            <a:r>
              <a:rPr lang="en-US" sz="800"/>
              <a:t> 12 </a:t>
            </a:r>
            <a:r>
              <a:rPr lang="en-US" sz="800" err="1"/>
              <a:t>uker</a:t>
            </a:r>
            <a:endParaRPr lang="en-US" sz="800"/>
          </a:p>
          <a:p>
            <a:r>
              <a:rPr lang="en-US" sz="800"/>
              <a:t>*** </a:t>
            </a:r>
            <a:r>
              <a:rPr lang="en-US" sz="800" err="1"/>
              <a:t>Manuelle</a:t>
            </a:r>
            <a:r>
              <a:rPr lang="en-US" sz="800"/>
              <a:t> saker</a:t>
            </a:r>
          </a:p>
          <a:p>
            <a:r>
              <a:rPr lang="en-US" sz="800"/>
              <a:t>**** </a:t>
            </a:r>
            <a:r>
              <a:rPr lang="en-US" sz="800" err="1"/>
              <a:t>omsorgspenger</a:t>
            </a:r>
            <a:r>
              <a:rPr lang="en-US" sz="800"/>
              <a:t>, </a:t>
            </a:r>
            <a:r>
              <a:rPr lang="en-US" sz="800" err="1"/>
              <a:t>pleiepenger</a:t>
            </a:r>
            <a:r>
              <a:rPr lang="en-US" sz="800"/>
              <a:t>, </a:t>
            </a:r>
            <a:r>
              <a:rPr lang="en-US" sz="800" err="1"/>
              <a:t>opplæringspenger</a:t>
            </a:r>
            <a:endParaRPr lang="en-US" sz="800"/>
          </a:p>
          <a:p>
            <a:r>
              <a:rPr lang="en-US" sz="800"/>
              <a:t>***** </a:t>
            </a:r>
            <a:r>
              <a:rPr lang="en-US" sz="800" err="1"/>
              <a:t>gjenlevendeytelse</a:t>
            </a:r>
            <a:r>
              <a:rPr lang="en-US" sz="800"/>
              <a:t>, </a:t>
            </a:r>
            <a:r>
              <a:rPr lang="en-US" sz="800" err="1"/>
              <a:t>supplerende</a:t>
            </a:r>
            <a:r>
              <a:rPr lang="en-US" sz="800"/>
              <a:t> </a:t>
            </a:r>
            <a:r>
              <a:rPr lang="en-US" sz="800" err="1"/>
              <a:t>stønad</a:t>
            </a:r>
            <a:r>
              <a:rPr lang="en-US" sz="800"/>
              <a:t>, </a:t>
            </a:r>
            <a:r>
              <a:rPr lang="en-US" sz="800" err="1"/>
              <a:t>ménerstatning</a:t>
            </a:r>
            <a:endParaRPr lang="nb-NO" sz="800"/>
          </a:p>
        </p:txBody>
      </p:sp>
    </p:spTree>
    <p:extLst>
      <p:ext uri="{BB962C8B-B14F-4D97-AF65-F5344CB8AC3E}">
        <p14:creationId xmlns:p14="http://schemas.microsoft.com/office/powerpoint/2010/main" val="3299924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999CE9-F558-AE96-0EA0-B0C327A6B9EF}"/>
              </a:ext>
            </a:extLst>
          </p:cNvPr>
          <p:cNvSpPr>
            <a:spLocks noGrp="1"/>
          </p:cNvSpPr>
          <p:nvPr>
            <p:ph type="title"/>
          </p:nvPr>
        </p:nvSpPr>
        <p:spPr>
          <a:xfrm>
            <a:off x="857250" y="123530"/>
            <a:ext cx="10515600" cy="541728"/>
          </a:xfrm>
        </p:spPr>
        <p:txBody>
          <a:bodyPr>
            <a:normAutofit/>
          </a:bodyPr>
          <a:lstStyle/>
          <a:p>
            <a:r>
              <a:rPr lang="nb-NO" sz="2200"/>
              <a:t>3. Spørreskjema med deskriptiv statistikk</a:t>
            </a:r>
          </a:p>
        </p:txBody>
      </p:sp>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extLst>
              <p:ext uri="{D42A27DB-BD31-4B8C-83A1-F6EECF244321}">
                <p14:modId xmlns:p14="http://schemas.microsoft.com/office/powerpoint/2010/main" val="1633022034"/>
              </p:ext>
            </p:extLst>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F3157E4D-5CA8-84F1-6662-442BFC638DC3}"/>
              </a:ext>
            </a:extLst>
          </p:cNvPr>
          <p:cNvGraphicFramePr>
            <a:graphicFrameLocks noGrp="1"/>
          </p:cNvGraphicFramePr>
          <p:nvPr>
            <p:extLst>
              <p:ext uri="{D42A27DB-BD31-4B8C-83A1-F6EECF244321}">
                <p14:modId xmlns:p14="http://schemas.microsoft.com/office/powerpoint/2010/main" val="176573750"/>
              </p:ext>
            </p:extLst>
          </p:nvPr>
        </p:nvGraphicFramePr>
        <p:xfrm>
          <a:off x="857250" y="1319054"/>
          <a:ext cx="10477500" cy="146304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kern="1200">
                          <a:solidFill>
                            <a:schemeClr val="bg1"/>
                          </a:solidFill>
                          <a:effectLst/>
                          <a:latin typeface="Calibri" panose="020F0502020204030204" pitchFamily="34" charset="0"/>
                          <a:ea typeface="+mn-ea"/>
                          <a:cs typeface="+mn-cs"/>
                        </a:rPr>
                        <a:t>Språk</a:t>
                      </a:r>
                    </a:p>
                  </a:txBody>
                  <a:tcPr marL="7620" marR="7620" marT="7620" marB="0" anchor="b">
                    <a:solidFill>
                      <a:schemeClr val="tx1">
                        <a:lumMod val="65000"/>
                        <a:lumOff val="35000"/>
                      </a:schemeClr>
                    </a:solidFill>
                  </a:tcPr>
                </a:tc>
                <a:tc>
                  <a:txBody>
                    <a:bodyPr/>
                    <a:lstStyle/>
                    <a:p>
                      <a:pPr algn="l" fontAlgn="b"/>
                      <a:endParaRPr lang="nb-NO" sz="1100" b="0" i="0" u="none" strike="noStrike" kern="1200">
                        <a:solidFill>
                          <a:schemeClr val="bg1"/>
                        </a:solidFill>
                        <a:effectLst/>
                        <a:latin typeface="Calibri" panose="020F0502020204030204" pitchFamily="34" charset="0"/>
                        <a:ea typeface="+mn-ea"/>
                        <a:cs typeface="+mn-cs"/>
                      </a:endParaRPr>
                    </a:p>
                  </a:txBody>
                  <a:tcPr marL="7620" marR="7620" marT="7620" marB="0" anchor="b">
                    <a:solidFill>
                      <a:schemeClr val="tx1">
                        <a:lumMod val="65000"/>
                        <a:lumOff val="35000"/>
                      </a:schemeClr>
                    </a:solidFill>
                  </a:tcPr>
                </a:tc>
                <a:tc>
                  <a:txBody>
                    <a:bodyPr/>
                    <a:lstStyle/>
                    <a:p>
                      <a:pPr algn="l" fontAlgn="b"/>
                      <a:endParaRPr lang="nb-NO" sz="1100" b="0" i="0" u="none" strike="noStrike" kern="1200">
                        <a:solidFill>
                          <a:schemeClr val="bg1"/>
                        </a:solidFill>
                        <a:effectLst/>
                        <a:latin typeface="Calibri" panose="020F0502020204030204" pitchFamily="34" charset="0"/>
                        <a:ea typeface="+mn-ea"/>
                        <a:cs typeface="+mn-cs"/>
                      </a:endParaRPr>
                    </a:p>
                  </a:txBody>
                  <a:tcPr marL="7620" marR="7620" marT="7620" marB="0" anchor="b">
                    <a:solidFill>
                      <a:schemeClr val="tx1">
                        <a:lumMod val="65000"/>
                        <a:lumOff val="35000"/>
                      </a:schemeClr>
                    </a:solidFill>
                  </a:tcPr>
                </a:tc>
                <a:tc>
                  <a:txBody>
                    <a:bodyPr/>
                    <a:lstStyle/>
                    <a:p>
                      <a:pPr algn="l" fontAlgn="b"/>
                      <a:endParaRPr lang="nb-NO" sz="1100" b="0" i="0" u="none" strike="noStrike" kern="1200">
                        <a:solidFill>
                          <a:schemeClr val="bg1"/>
                        </a:solidFill>
                        <a:effectLst/>
                        <a:latin typeface="Calibri" panose="020F0502020204030204" pitchFamily="34" charset="0"/>
                        <a:ea typeface="+mn-ea"/>
                        <a:cs typeface="+mn-cs"/>
                      </a:endParaRPr>
                    </a:p>
                  </a:txBody>
                  <a:tcPr marL="7620" marR="7620" marT="7620" marB="0" anchor="b">
                    <a:solidFill>
                      <a:schemeClr val="tx1">
                        <a:lumMod val="65000"/>
                        <a:lumOff val="35000"/>
                      </a:schemeClr>
                    </a:solidFill>
                  </a:tcPr>
                </a:tc>
                <a:tc>
                  <a:txBody>
                    <a:bodyPr/>
                    <a:lstStyle/>
                    <a:p>
                      <a:pPr algn="l" fontAlgn="b"/>
                      <a:endParaRPr lang="nb-NO" sz="1100" b="0" i="0" u="none" strike="noStrike" kern="1200">
                        <a:solidFill>
                          <a:schemeClr val="bg1"/>
                        </a:solidFill>
                        <a:effectLst/>
                        <a:latin typeface="Calibri" panose="020F0502020204030204" pitchFamily="34" charset="0"/>
                        <a:ea typeface="+mn-ea"/>
                        <a:cs typeface="+mn-cs"/>
                      </a:endParaRPr>
                    </a:p>
                  </a:txBody>
                  <a:tcPr marL="7620" marR="7620" marT="7620" marB="0" anchor="b">
                    <a:solidFill>
                      <a:schemeClr val="tx1">
                        <a:lumMod val="65000"/>
                        <a:lumOff val="35000"/>
                      </a:schemeClr>
                    </a:solidFill>
                  </a:tcPr>
                </a:tc>
                <a:tc>
                  <a:txBody>
                    <a:bodyPr/>
                    <a:lstStyle/>
                    <a:p>
                      <a:pPr algn="l" fontAlgn="b"/>
                      <a:endParaRPr lang="nb-NO" sz="1100" b="0" i="0" u="none" strike="noStrike" kern="1200">
                        <a:solidFill>
                          <a:schemeClr val="bg1"/>
                        </a:solidFill>
                        <a:effectLst/>
                        <a:latin typeface="Calibri" panose="020F0502020204030204" pitchFamily="34" charset="0"/>
                        <a:ea typeface="+mn-ea"/>
                        <a:cs typeface="+mn-cs"/>
                      </a:endParaRPr>
                    </a:p>
                  </a:txBody>
                  <a:tcPr marL="7620" marR="7620" marT="7620" marB="0" anchor="b">
                    <a:solidFill>
                      <a:schemeClr val="tx1">
                        <a:lumMod val="65000"/>
                        <a:lumOff val="35000"/>
                      </a:schemeClr>
                    </a:solidFill>
                  </a:tcPr>
                </a:tc>
                <a:tc>
                  <a:txBody>
                    <a:bodyPr/>
                    <a:lstStyle/>
                    <a:p>
                      <a:pPr algn="l" fontAlgn="b"/>
                      <a:endParaRPr lang="nb-NO" sz="1100" b="0" i="0" u="none" strike="noStrike" kern="1200">
                        <a:solidFill>
                          <a:schemeClr val="bg1"/>
                        </a:solidFill>
                        <a:effectLst/>
                        <a:latin typeface="Calibri" panose="020F0502020204030204" pitchFamily="34" charset="0"/>
                        <a:ea typeface="+mn-ea"/>
                        <a:cs typeface="+mn-cs"/>
                      </a:endParaRPr>
                    </a:p>
                  </a:txBody>
                  <a:tcPr marL="7620" marR="7620" marT="7620" marB="0" anchor="b">
                    <a:solidFill>
                      <a:schemeClr val="tx1">
                        <a:lumMod val="65000"/>
                        <a:lumOff val="35000"/>
                      </a:schemeClr>
                    </a:solidFill>
                  </a:tcPr>
                </a:tc>
                <a:tc>
                  <a:txBody>
                    <a:bodyPr/>
                    <a:lstStyle/>
                    <a:p>
                      <a:pPr algn="l" fontAlgn="b"/>
                      <a:endParaRPr lang="nb-NO" sz="1100" b="0" i="0" u="none" strike="noStrike" kern="1200">
                        <a:solidFill>
                          <a:schemeClr val="bg1"/>
                        </a:solidFill>
                        <a:effectLst/>
                        <a:latin typeface="Calibri" panose="020F0502020204030204" pitchFamily="34" charset="0"/>
                        <a:ea typeface="+mn-ea"/>
                        <a:cs typeface="+mn-cs"/>
                      </a:endParaRPr>
                    </a:p>
                  </a:txBody>
                  <a:tcPr marL="7620" marR="7620" marT="7620" marB="0" anchor="b">
                    <a:solidFill>
                      <a:schemeClr val="tx1">
                        <a:lumMod val="65000"/>
                        <a:lumOff val="35000"/>
                      </a:schemeClr>
                    </a:solidFill>
                  </a:tcPr>
                </a:tc>
                <a:tc>
                  <a:txBody>
                    <a:bodyPr/>
                    <a:lstStyle/>
                    <a:p>
                      <a:pPr algn="l" fontAlgn="b"/>
                      <a:endParaRPr lang="nb-NO" sz="1100" b="0" i="0" u="none" strike="noStrike" kern="1200">
                        <a:solidFill>
                          <a:schemeClr val="bg1"/>
                        </a:solidFill>
                        <a:effectLst/>
                        <a:latin typeface="Calibri" panose="020F0502020204030204" pitchFamily="34" charset="0"/>
                        <a:ea typeface="+mn-ea"/>
                        <a:cs typeface="+mn-cs"/>
                      </a:endParaRPr>
                    </a:p>
                  </a:txBody>
                  <a:tcPr marL="7620" marR="7620" marT="7620" marB="0" anchor="b">
                    <a:solidFill>
                      <a:schemeClr val="tx1">
                        <a:lumMod val="65000"/>
                        <a:lumOff val="35000"/>
                      </a:schemeClr>
                    </a:solidFill>
                  </a:tcPr>
                </a:tc>
                <a:tc>
                  <a:txBody>
                    <a:bodyPr/>
                    <a:lstStyle/>
                    <a:p>
                      <a:pPr algn="r" fontAlgn="b"/>
                      <a:r>
                        <a:rPr lang="nb-NO" sz="1100" b="0" i="0" u="none" strike="noStrike" kern="1200">
                          <a:solidFill>
                            <a:schemeClr val="bg1"/>
                          </a:solidFill>
                          <a:effectLst/>
                          <a:latin typeface="Calibri" panose="020F0502020204030204" pitchFamily="34" charset="0"/>
                          <a:ea typeface="+mn-ea"/>
                          <a:cs typeface="+mn-cs"/>
                        </a:rPr>
                        <a:t>19 203</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u="none" strike="noStrike">
                          <a:effectLst/>
                        </a:rPr>
                        <a:t>Arabisk</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u="none" strike="noStrike">
                          <a:effectLst/>
                        </a:rPr>
                        <a:t>Bokmål</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83</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u="none" strike="noStrike">
                          <a:effectLst/>
                        </a:rPr>
                        <a:t>Engelsk</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u="none" strike="noStrike">
                          <a:effectLst/>
                        </a:rPr>
                        <a:t>Litauisk</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u="none" strike="noStrike">
                          <a:effectLst/>
                        </a:rPr>
                        <a:t>Nynorsk</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u="none" strike="noStrike">
                          <a:effectLst/>
                        </a:rPr>
                        <a:t>Polsk</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49816415"/>
                  </a:ext>
                </a:extLst>
              </a:tr>
              <a:tr h="182880">
                <a:tc>
                  <a:txBody>
                    <a:bodyPr/>
                    <a:lstStyle/>
                    <a:p>
                      <a:pPr algn="l" fontAlgn="b"/>
                      <a:r>
                        <a:rPr lang="nb-NO" sz="1100" b="0" u="none" strike="noStrike">
                          <a:effectLst/>
                        </a:rPr>
                        <a:t>Somali</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0850921"/>
                  </a:ext>
                </a:extLst>
              </a:tr>
            </a:tbl>
          </a:graphicData>
        </a:graphic>
      </p:graphicFrame>
      <p:graphicFrame>
        <p:nvGraphicFramePr>
          <p:cNvPr id="6" name="Tabell 5">
            <a:extLst>
              <a:ext uri="{FF2B5EF4-FFF2-40B4-BE49-F238E27FC236}">
                <a16:creationId xmlns:a16="http://schemas.microsoft.com/office/drawing/2014/main" id="{1536BF25-CF42-E6B0-F109-F956E5BDE34D}"/>
              </a:ext>
            </a:extLst>
          </p:cNvPr>
          <p:cNvGraphicFramePr>
            <a:graphicFrameLocks noGrp="1"/>
          </p:cNvGraphicFramePr>
          <p:nvPr>
            <p:extLst>
              <p:ext uri="{D42A27DB-BD31-4B8C-83A1-F6EECF244321}">
                <p14:modId xmlns:p14="http://schemas.microsoft.com/office/powerpoint/2010/main" val="3177523478"/>
              </p:ext>
            </p:extLst>
          </p:nvPr>
        </p:nvGraphicFramePr>
        <p:xfrm>
          <a:off x="857250" y="3046254"/>
          <a:ext cx="10477500" cy="246888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3487275825"/>
                    </a:ext>
                  </a:extLst>
                </a:gridCol>
                <a:gridCol w="622300">
                  <a:extLst>
                    <a:ext uri="{9D8B030D-6E8A-4147-A177-3AD203B41FA5}">
                      <a16:colId xmlns:a16="http://schemas.microsoft.com/office/drawing/2014/main" val="696965111"/>
                    </a:ext>
                  </a:extLst>
                </a:gridCol>
                <a:gridCol w="622300">
                  <a:extLst>
                    <a:ext uri="{9D8B030D-6E8A-4147-A177-3AD203B41FA5}">
                      <a16:colId xmlns:a16="http://schemas.microsoft.com/office/drawing/2014/main" val="3840564553"/>
                    </a:ext>
                  </a:extLst>
                </a:gridCol>
                <a:gridCol w="622300">
                  <a:extLst>
                    <a:ext uri="{9D8B030D-6E8A-4147-A177-3AD203B41FA5}">
                      <a16:colId xmlns:a16="http://schemas.microsoft.com/office/drawing/2014/main" val="3678288579"/>
                    </a:ext>
                  </a:extLst>
                </a:gridCol>
                <a:gridCol w="622300">
                  <a:extLst>
                    <a:ext uri="{9D8B030D-6E8A-4147-A177-3AD203B41FA5}">
                      <a16:colId xmlns:a16="http://schemas.microsoft.com/office/drawing/2014/main" val="1105145505"/>
                    </a:ext>
                  </a:extLst>
                </a:gridCol>
                <a:gridCol w="622300">
                  <a:extLst>
                    <a:ext uri="{9D8B030D-6E8A-4147-A177-3AD203B41FA5}">
                      <a16:colId xmlns:a16="http://schemas.microsoft.com/office/drawing/2014/main" val="2605774018"/>
                    </a:ext>
                  </a:extLst>
                </a:gridCol>
                <a:gridCol w="622300">
                  <a:extLst>
                    <a:ext uri="{9D8B030D-6E8A-4147-A177-3AD203B41FA5}">
                      <a16:colId xmlns:a16="http://schemas.microsoft.com/office/drawing/2014/main" val="1126865632"/>
                    </a:ext>
                  </a:extLst>
                </a:gridCol>
                <a:gridCol w="622300">
                  <a:extLst>
                    <a:ext uri="{9D8B030D-6E8A-4147-A177-3AD203B41FA5}">
                      <a16:colId xmlns:a16="http://schemas.microsoft.com/office/drawing/2014/main" val="3534373359"/>
                    </a:ext>
                  </a:extLst>
                </a:gridCol>
                <a:gridCol w="622300">
                  <a:extLst>
                    <a:ext uri="{9D8B030D-6E8A-4147-A177-3AD203B41FA5}">
                      <a16:colId xmlns:a16="http://schemas.microsoft.com/office/drawing/2014/main" val="1467332059"/>
                    </a:ext>
                  </a:extLst>
                </a:gridCol>
                <a:gridCol w="622300">
                  <a:extLst>
                    <a:ext uri="{9D8B030D-6E8A-4147-A177-3AD203B41FA5}">
                      <a16:colId xmlns:a16="http://schemas.microsoft.com/office/drawing/2014/main" val="2543374146"/>
                    </a:ext>
                  </a:extLst>
                </a:gridCol>
              </a:tblGrid>
              <a:tr h="182880">
                <a:tc>
                  <a:txBody>
                    <a:bodyPr/>
                    <a:lstStyle/>
                    <a:p>
                      <a:pPr algn="l" fontAlgn="b"/>
                      <a:r>
                        <a:rPr lang="nb-NO" sz="1100" b="0" u="none" strike="noStrike">
                          <a:effectLst/>
                        </a:rPr>
                        <a:t>Hvor fornøyd er du med NAV helhetlig sett?</a:t>
                      </a:r>
                      <a:endParaRPr lang="nb-NO" sz="1100" b="0" i="0" u="none" strike="noStrike">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1" u="none" strike="noStrike">
                          <a:effectLst/>
                        </a:rPr>
                        <a:t>4,4</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4,4</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4,5</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1" u="none" strike="noStrike">
                          <a:effectLst/>
                        </a:rPr>
                        <a:t>76</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75</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77</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19 270</a:t>
                      </a:r>
                      <a:endParaRPr lang="nb-NO" sz="1100" b="0" i="0" u="none" strike="noStrike">
                        <a:effectLst/>
                        <a:latin typeface="Calibri" panose="020F0502020204030204" pitchFamily="34" charset="0"/>
                      </a:endParaRPr>
                    </a:p>
                  </a:txBody>
                  <a:tcPr marL="7620" marR="7620" marT="762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537481467"/>
                  </a:ext>
                </a:extLst>
              </a:tr>
              <a:tr h="182880">
                <a:tc>
                  <a:txBody>
                    <a:bodyPr/>
                    <a:lstStyle/>
                    <a:p>
                      <a:pPr algn="l" fontAlgn="b"/>
                      <a:r>
                        <a:rPr lang="nb-NO" sz="1100" b="0" u="none" strike="noStrike">
                          <a:effectLst/>
                        </a:rPr>
                        <a:t>Hvor stor tillit har du til </a:t>
                      </a:r>
                      <a:r>
                        <a:rPr lang="nb-NO" sz="1100" b="0" u="none" strike="noStrike" err="1">
                          <a:effectLst/>
                        </a:rPr>
                        <a:t>NAVs</a:t>
                      </a:r>
                      <a:r>
                        <a:rPr lang="nb-NO" sz="1100" b="0" u="none" strike="noStrike">
                          <a:effectLst/>
                        </a:rPr>
                        <a:t> arbeid i sin helhet?</a:t>
                      </a:r>
                      <a:endParaRPr lang="nb-NO" sz="1100" b="0" i="0" u="none" strike="noStrike">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fontAlgn="b"/>
                      <a:r>
                        <a:rPr lang="nb-NO" sz="1100" b="1" u="none" strike="noStrike">
                          <a:effectLst/>
                        </a:rPr>
                        <a:t>4,2</a:t>
                      </a:r>
                      <a:endParaRPr lang="nb-NO" sz="1100" b="1" i="0" u="none" strike="noStrike">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nb-NO" sz="1100" b="0" u="none" strike="noStrike">
                          <a:effectLst/>
                        </a:rPr>
                        <a:t>4,1</a:t>
                      </a:r>
                      <a:endParaRPr lang="nb-NO" sz="1100" b="0" i="0" u="none" strike="noStrike">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nb-NO" sz="1100" b="0" u="none" strike="noStrike">
                          <a:effectLst/>
                        </a:rPr>
                        <a:t>4,2</a:t>
                      </a:r>
                      <a:endParaRPr lang="nb-NO" sz="1100" b="0" i="0" u="none" strike="noStrike">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nb-NO" sz="1100" b="1" u="none" strike="noStrike">
                          <a:effectLst/>
                        </a:rPr>
                        <a:t>71</a:t>
                      </a:r>
                      <a:endParaRPr lang="nb-NO" sz="1100" b="1" i="0" u="none" strike="noStrike">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nb-NO" sz="1100" b="0" u="none" strike="noStrike">
                          <a:effectLst/>
                        </a:rPr>
                        <a:t>71</a:t>
                      </a:r>
                      <a:endParaRPr lang="nb-NO" sz="1100" b="0" i="0" u="none" strike="noStrike">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nb-NO" sz="1100" b="0" u="none" strike="noStrike">
                          <a:effectLst/>
                        </a:rPr>
                        <a:t>72</a:t>
                      </a:r>
                      <a:endParaRPr lang="nb-NO" sz="1100" b="0" i="0" u="none" strike="noStrike">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nb-NO" sz="1100" b="0" u="none" strike="noStrike">
                          <a:effectLst/>
                        </a:rPr>
                        <a:t>19 073</a:t>
                      </a:r>
                      <a:endParaRPr lang="nb-NO" sz="1100" b="0" i="0" u="none" strike="noStrike">
                        <a:effectLst/>
                        <a:latin typeface="Calibri" panose="020F0502020204030204" pitchFamily="34" charset="0"/>
                      </a:endParaRPr>
                    </a:p>
                  </a:txBody>
                  <a:tcPr marL="7620" marR="7620" marT="762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35003822"/>
                  </a:ext>
                </a:extLst>
              </a:tr>
              <a:tr h="182880">
                <a:tc>
                  <a:txBody>
                    <a:bodyPr/>
                    <a:lstStyle/>
                    <a:p>
                      <a:pPr algn="l" fontAlgn="b"/>
                      <a:r>
                        <a:rPr lang="nb-NO" sz="1100" b="0" u="none" strike="noStrike">
                          <a:effectLst/>
                        </a:rPr>
                        <a:t>Jeg blir møtt med respekt fra NAV</a:t>
                      </a:r>
                      <a:endParaRPr lang="nb-NO" sz="1100" b="0" i="0" u="none" strike="noStrike">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4,7</a:t>
                      </a:r>
                      <a:endParaRPr lang="nb-NO" sz="1100" b="1" i="0" u="none" strike="noStrike">
                        <a:effectLst/>
                        <a:latin typeface="Calibri" panose="020F050202020403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4,7</a:t>
                      </a:r>
                      <a:endParaRPr lang="nb-NO" sz="1100" b="0" i="0" u="none" strike="noStrike">
                        <a:effectLst/>
                        <a:latin typeface="Calibri" panose="020F050202020403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4,7</a:t>
                      </a:r>
                      <a:endParaRPr lang="nb-NO" sz="1100" b="0" i="0" u="none" strike="noStrike">
                        <a:effectLst/>
                        <a:latin typeface="Calibri" panose="020F050202020403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81</a:t>
                      </a:r>
                      <a:endParaRPr lang="nb-NO" sz="1100" b="1" i="0" u="none" strike="noStrike">
                        <a:effectLst/>
                        <a:latin typeface="Calibri" panose="020F050202020403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80</a:t>
                      </a:r>
                      <a:endParaRPr lang="nb-NO" sz="1100" b="0" i="0" u="none" strike="noStrike">
                        <a:effectLst/>
                        <a:latin typeface="Calibri" panose="020F050202020403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81</a:t>
                      </a:r>
                      <a:endParaRPr lang="nb-NO" sz="1100" b="0" i="0" u="none" strike="noStrike">
                        <a:effectLst/>
                        <a:latin typeface="Calibri" panose="020F0502020204030204" pitchFamily="34" charset="0"/>
                      </a:endParaRP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18 533</a:t>
                      </a:r>
                      <a:endParaRPr lang="nb-NO" sz="1100" b="0" i="0" u="none" strike="noStrike">
                        <a:effectLst/>
                        <a:latin typeface="Calibri" panose="020F0502020204030204" pitchFamily="34" charset="0"/>
                      </a:endParaRPr>
                    </a:p>
                  </a:txBody>
                  <a:tcPr marL="7620" marR="7620" marT="7620"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709461"/>
                  </a:ext>
                </a:extLst>
              </a:tr>
              <a:tr h="111474">
                <a:tc>
                  <a:txBody>
                    <a:bodyPr/>
                    <a:lstStyle/>
                    <a:p>
                      <a:pPr algn="l" fontAlgn="b"/>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416135"/>
                  </a:ext>
                </a:extLst>
              </a:tr>
              <a:tr h="111474">
                <a:tc>
                  <a:txBody>
                    <a:bodyPr/>
                    <a:lstStyle/>
                    <a:p>
                      <a:pPr algn="l" fontAlgn="b"/>
                      <a:r>
                        <a:rPr lang="nb-NO" sz="1100" b="0" u="none" strike="noStrike">
                          <a:effectLst/>
                        </a:rPr>
                        <a:t>NAV ivaretar mine rettigheter</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4,5</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4,5</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4,5</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76</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76</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77</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17 938</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0070703"/>
                  </a:ext>
                </a:extLst>
              </a:tr>
              <a:tr h="111474">
                <a:tc>
                  <a:txBody>
                    <a:bodyPr/>
                    <a:lstStyle/>
                    <a:p>
                      <a:pPr algn="l" fontAlgn="b"/>
                      <a:r>
                        <a:rPr lang="nb-NO" sz="1100" b="0" u="none" strike="noStrike">
                          <a:effectLst/>
                        </a:rPr>
                        <a:t>Jeg får informasjonen jeg har behov for</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4,2</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4,2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4,2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70</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69</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70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19 093</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9228016"/>
                  </a:ext>
                </a:extLst>
              </a:tr>
              <a:tr h="111474">
                <a:tc>
                  <a:txBody>
                    <a:bodyPr/>
                    <a:lstStyle/>
                    <a:p>
                      <a:pPr algn="l" fontAlgn="b"/>
                      <a:r>
                        <a:rPr lang="nb-NO" sz="1100" b="0" u="none" strike="noStrike">
                          <a:effectLst/>
                        </a:rPr>
                        <a:t>Informasjonen fra NAV er klar og forståelig</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4,0</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3,9</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4,0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63</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62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64</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19 343</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5783944"/>
                  </a:ext>
                </a:extLst>
              </a:tr>
              <a:tr h="111474">
                <a:tc>
                  <a:txBody>
                    <a:bodyPr/>
                    <a:lstStyle/>
                    <a:p>
                      <a:pPr algn="l" fontAlgn="b"/>
                      <a:r>
                        <a:rPr lang="nb-NO" sz="1100" b="0" u="none" strike="noStrike">
                          <a:effectLst/>
                        </a:rPr>
                        <a:t>Det er enkelt å få kontakt med NAV når jeg har behov for det</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3,9</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3,8</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3,9</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61</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60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62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18 446</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4894802"/>
                  </a:ext>
                </a:extLst>
              </a:tr>
              <a:tr h="111474">
                <a:tc>
                  <a:txBody>
                    <a:bodyPr/>
                    <a:lstStyle/>
                    <a:p>
                      <a:pPr algn="l" fontAlgn="b"/>
                      <a:r>
                        <a:rPr lang="nb-NO" sz="1100" b="0" u="none" strike="noStrike">
                          <a:effectLst/>
                        </a:rPr>
                        <a:t>Det er enkelt å klage til NAV dersom jeg ønsker det (f.eks. på service, tjeneste</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3,5</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3,5</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3,6</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51</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50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52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11 487</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4443320"/>
                  </a:ext>
                </a:extLst>
              </a:tr>
              <a:tr h="111474">
                <a:tc>
                  <a:txBody>
                    <a:bodyPr/>
                    <a:lstStyle/>
                    <a:p>
                      <a:pPr algn="l" fontAlgn="b"/>
                      <a:r>
                        <a:rPr lang="nb-NO" sz="1100" b="0" u="none" strike="noStrike">
                          <a:effectLst/>
                        </a:rPr>
                        <a:t>Ulike enheter i NAV er godt samordnet</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3,5</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3,4</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3,5</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50</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49</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51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11 893</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928099"/>
                  </a:ext>
                </a:extLst>
              </a:tr>
              <a:tr h="111474">
                <a:tc>
                  <a:txBody>
                    <a:bodyPr/>
                    <a:lstStyle/>
                    <a:p>
                      <a:pPr algn="l" fontAlgn="b"/>
                      <a:r>
                        <a:rPr lang="nb-NO" sz="1100" b="0" u="none" strike="noStrike">
                          <a:effectLst/>
                        </a:rPr>
                        <a:t>NAV finner praktiske løsninger når jeg trenger det</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3,8</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3,8</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3,8</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59</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58</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60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14 105</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8006346"/>
                  </a:ext>
                </a:extLst>
              </a:tr>
              <a:tr h="111474">
                <a:tc>
                  <a:txBody>
                    <a:bodyPr/>
                    <a:lstStyle/>
                    <a:p>
                      <a:pPr algn="l" fontAlgn="b"/>
                      <a:r>
                        <a:rPr lang="nb-NO" sz="1100" b="0" u="none" strike="noStrike">
                          <a:effectLst/>
                        </a:rPr>
                        <a:t>Jeg blir urettferdig behandlet av NAV</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2,2</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2,1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2,2</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1" u="none" strike="noStrike">
                          <a:effectLst/>
                        </a:rPr>
                        <a:t>20</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19</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20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100" b="0" u="none" strike="noStrike">
                          <a:effectLst/>
                        </a:rPr>
                        <a:t>16 399</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070552"/>
                  </a:ext>
                </a:extLst>
              </a:tr>
              <a:tr h="111474">
                <a:tc>
                  <a:txBody>
                    <a:bodyPr/>
                    <a:lstStyle/>
                    <a:p>
                      <a:pPr algn="l" fontAlgn="b"/>
                      <a:r>
                        <a:rPr lang="nb-NO" sz="1100" b="0" u="none" strike="noStrike">
                          <a:effectLst/>
                        </a:rPr>
                        <a:t>Tenk på dine siste erfaringer med NAV. I hvilken grad svarte NAV til dine forventninger?</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1" u="none" strike="noStrike">
                          <a:effectLst/>
                        </a:rPr>
                        <a:t>3,3</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3,3</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3,3</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1" u="none" strike="noStrike">
                          <a:effectLst/>
                        </a:rPr>
                        <a:t>38</a:t>
                      </a:r>
                      <a:endParaRPr lang="nb-NO" sz="1100" b="1"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37</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39</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nb-NO" sz="1100" b="0" u="none" strike="noStrike">
                          <a:effectLst/>
                        </a:rPr>
                        <a:t>18 735</a:t>
                      </a:r>
                      <a:endParaRPr lang="nb-NO" sz="1100" b="0" i="0" u="none" strike="noStrike">
                        <a:effectLst/>
                        <a:latin typeface="Calibri" panose="020F0502020204030204" pitchFamily="34" charset="0"/>
                      </a:endParaRP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553761854"/>
                  </a:ext>
                </a:extLst>
              </a:tr>
            </a:tbl>
          </a:graphicData>
        </a:graphic>
      </p:graphicFrame>
      <p:sp>
        <p:nvSpPr>
          <p:cNvPr id="7" name="TekstSylinder 6">
            <a:extLst>
              <a:ext uri="{FF2B5EF4-FFF2-40B4-BE49-F238E27FC236}">
                <a16:creationId xmlns:a16="http://schemas.microsoft.com/office/drawing/2014/main" id="{8A44DEF2-ED9E-88B4-D1E1-F292E219E56C}"/>
              </a:ext>
            </a:extLst>
          </p:cNvPr>
          <p:cNvSpPr txBox="1"/>
          <p:nvPr/>
        </p:nvSpPr>
        <p:spPr>
          <a:xfrm>
            <a:off x="818340" y="6044914"/>
            <a:ext cx="6096000" cy="246221"/>
          </a:xfrm>
          <a:prstGeom prst="rect">
            <a:avLst/>
          </a:prstGeom>
          <a:noFill/>
        </p:spPr>
        <p:txBody>
          <a:bodyPr wrap="square">
            <a:spAutoFit/>
          </a:bodyPr>
          <a:lstStyle/>
          <a:p>
            <a:r>
              <a:rPr lang="nb-NO" sz="1000" b="0" i="0" u="none" strike="noStrike">
                <a:effectLst/>
              </a:rPr>
              <a:t>*Angir andel positive på Likertskala (4-6 på skalaen 1-6) og vanlige andeler for kategoriske variabler i prosent</a:t>
            </a:r>
            <a:r>
              <a:rPr lang="nb-NO" sz="1000"/>
              <a:t> </a:t>
            </a:r>
          </a:p>
        </p:txBody>
      </p:sp>
    </p:spTree>
    <p:extLst>
      <p:ext uri="{BB962C8B-B14F-4D97-AF65-F5344CB8AC3E}">
        <p14:creationId xmlns:p14="http://schemas.microsoft.com/office/powerpoint/2010/main" val="3508363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F3157E4D-5CA8-84F1-6662-442BFC638DC3}"/>
              </a:ext>
            </a:extLst>
          </p:cNvPr>
          <p:cNvGraphicFramePr>
            <a:graphicFrameLocks noGrp="1"/>
          </p:cNvGraphicFramePr>
          <p:nvPr>
            <p:extLst>
              <p:ext uri="{D42A27DB-BD31-4B8C-83A1-F6EECF244321}">
                <p14:modId xmlns:p14="http://schemas.microsoft.com/office/powerpoint/2010/main" val="2127928120"/>
              </p:ext>
            </p:extLst>
          </p:nvPr>
        </p:nvGraphicFramePr>
        <p:xfrm>
          <a:off x="857250" y="1315212"/>
          <a:ext cx="10477500" cy="201168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Kontaktform med NAV siste seks måneder</a:t>
                      </a: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Brukt nav.no for å kommunisere med en ansatt (chat og chatbot, melding til en ve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54</a:t>
                      </a:r>
                    </a:p>
                  </a:txBody>
                  <a:tcPr marL="7620" marR="7620" marT="7620" marB="0" anchor="b"/>
                </a:tc>
                <a:tc>
                  <a:txBody>
                    <a:bodyPr/>
                    <a:lstStyle/>
                    <a:p>
                      <a:pPr algn="r" fontAlgn="b"/>
                      <a:r>
                        <a:rPr lang="nb-NO" sz="1100" b="0" i="0" u="none" strike="noStrike">
                          <a:effectLst/>
                          <a:latin typeface="Calibri" panose="020F0502020204030204" pitchFamily="34" charset="0"/>
                        </a:rPr>
                        <a:t>56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Brukt nav.no til å gjøre noe (for eksempel sendt søknad, sjekket Ditt NAV, sendt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66</a:t>
                      </a:r>
                    </a:p>
                  </a:txBody>
                  <a:tcPr marL="7620" marR="7620" marT="7620" marB="0" anchor="b"/>
                </a:tc>
                <a:tc>
                  <a:txBody>
                    <a:bodyPr/>
                    <a:lstStyle/>
                    <a:p>
                      <a:pPr algn="r" fontAlgn="b"/>
                      <a:r>
                        <a:rPr lang="nb-NO" sz="1100" b="0" i="0" u="none" strike="noStrike">
                          <a:effectLst/>
                          <a:latin typeface="Calibri" panose="020F0502020204030204" pitchFamily="34" charset="0"/>
                        </a:rPr>
                        <a:t>68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Brukt nav.no til å finne informasjon (for eksempel om ledige jobber, regler og 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32</a:t>
                      </a:r>
                    </a:p>
                  </a:txBody>
                  <a:tcPr marL="7620" marR="7620" marT="7620" marB="0" anchor="b"/>
                </a:tc>
                <a:tc>
                  <a:txBody>
                    <a:bodyPr/>
                    <a:lstStyle/>
                    <a:p>
                      <a:pPr algn="r" fontAlgn="b"/>
                      <a:r>
                        <a:rPr lang="nb-NO" sz="1100" b="0" i="0" u="none" strike="noStrike">
                          <a:effectLst/>
                          <a:latin typeface="Calibri" panose="020F0502020204030204" pitchFamily="34" charset="0"/>
                        </a:rPr>
                        <a:t>34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Ringte NAVs kontaktsenter (på telefon 55 55 33 33)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30</a:t>
                      </a:r>
                    </a:p>
                  </a:txBody>
                  <a:tcPr marL="7620" marR="7620" marT="7620" marB="0" anchor="b"/>
                </a:tc>
                <a:tc>
                  <a:txBody>
                    <a:bodyPr/>
                    <a:lstStyle/>
                    <a:p>
                      <a:pPr algn="r" fontAlgn="b"/>
                      <a:r>
                        <a:rPr lang="nb-NO" sz="1100" b="0" i="0" u="none" strike="noStrike">
                          <a:effectLst/>
                          <a:latin typeface="Calibri" panose="020F0502020204030204" pitchFamily="34" charset="0"/>
                        </a:rPr>
                        <a:t>31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Snakket med ansatt på det lokale NAV-kontoret (ved f.eks. fysisk oppmøte, telefo</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38</a:t>
                      </a:r>
                    </a:p>
                  </a:txBody>
                  <a:tcPr marL="7620" marR="7620" marT="7620" marB="0" anchor="b"/>
                </a:tc>
                <a:tc>
                  <a:txBody>
                    <a:bodyPr/>
                    <a:lstStyle/>
                    <a:p>
                      <a:pPr algn="r" fontAlgn="b"/>
                      <a:r>
                        <a:rPr lang="nb-NO" sz="1100" b="0" i="0" u="none" strike="noStrike">
                          <a:effectLst/>
                          <a:latin typeface="Calibri" panose="020F0502020204030204" pitchFamily="34" charset="0"/>
                        </a:rPr>
                        <a:t>39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i="0" u="none" strike="noStrike">
                          <a:effectLst/>
                          <a:latin typeface="Calibri" panose="020F0502020204030204" pitchFamily="34" charset="0"/>
                        </a:rPr>
                        <a:t>Snakket med ansatt ved NAV hjelpemiddelsentral</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49816415"/>
                  </a:ext>
                </a:extLst>
              </a:tr>
              <a:tr h="182880">
                <a:tc>
                  <a:txBody>
                    <a:bodyPr/>
                    <a:lstStyle/>
                    <a:p>
                      <a:pPr algn="l" fontAlgn="b"/>
                      <a:r>
                        <a:rPr lang="nb-NO" sz="1100" b="0" i="0" u="none" strike="noStrike">
                          <a:effectLst/>
                          <a:latin typeface="Calibri" panose="020F0502020204030204" pitchFamily="34" charset="0"/>
                        </a:rPr>
                        <a:t>Sendte brev til NAV, på papir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r" fontAlgn="b"/>
                      <a:r>
                        <a:rPr lang="nb-NO" sz="1100" b="0" i="0" u="none" strike="noStrike">
                          <a:effectLst/>
                          <a:latin typeface="Calibri" panose="020F0502020204030204" pitchFamily="34" charset="0"/>
                        </a:rPr>
                        <a:t>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0850921"/>
                  </a:ext>
                </a:extLst>
              </a:tr>
              <a:tr h="182880">
                <a:tc>
                  <a:txBody>
                    <a:bodyPr/>
                    <a:lstStyle/>
                    <a:p>
                      <a:pPr algn="l" fontAlgn="b"/>
                      <a:r>
                        <a:rPr lang="nb-NO" sz="1100" b="0" i="0" u="none" strike="noStrike">
                          <a:effectLst/>
                          <a:latin typeface="Calibri" panose="020F0502020204030204" pitchFamily="34" charset="0"/>
                        </a:rPr>
                        <a:t>Mottatt brev fra NAV, på papir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18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830770172"/>
                  </a:ext>
                </a:extLst>
              </a:tr>
              <a:tr h="182880">
                <a:tc>
                  <a:txBody>
                    <a:bodyPr/>
                    <a:lstStyle/>
                    <a:p>
                      <a:pPr algn="l" fontAlgn="b"/>
                      <a:r>
                        <a:rPr lang="nb-NO" sz="1100" b="0" i="0" u="none" strike="noStrike">
                          <a:effectLst/>
                          <a:latin typeface="Calibri" panose="020F0502020204030204" pitchFamily="34" charset="0"/>
                        </a:rPr>
                        <a:t>Brukt NAVs sider på sosiale medier (f.eks. Facebook, Twitter, LinkedIn)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47326769"/>
                  </a:ext>
                </a:extLst>
              </a:tr>
              <a:tr h="182880">
                <a:tc>
                  <a:txBody>
                    <a:bodyPr/>
                    <a:lstStyle/>
                    <a:p>
                      <a:pPr algn="l" fontAlgn="b"/>
                      <a:r>
                        <a:rPr lang="nb-NO" sz="1100" b="0" i="0" u="none" strike="noStrike">
                          <a:effectLst/>
                          <a:latin typeface="Calibri" panose="020F0502020204030204" pitchFamily="34" charset="0"/>
                        </a:rPr>
                        <a:t>Annen kontakt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11</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31184744"/>
                  </a:ext>
                </a:extLst>
              </a:tr>
            </a:tbl>
          </a:graphicData>
        </a:graphic>
      </p:graphicFrame>
      <p:graphicFrame>
        <p:nvGraphicFramePr>
          <p:cNvPr id="8" name="Tabell 7">
            <a:extLst>
              <a:ext uri="{FF2B5EF4-FFF2-40B4-BE49-F238E27FC236}">
                <a16:creationId xmlns:a16="http://schemas.microsoft.com/office/drawing/2014/main" id="{B9F610BB-9B8A-D031-7FDC-B79F5D01DD9D}"/>
              </a:ext>
            </a:extLst>
          </p:cNvPr>
          <p:cNvGraphicFramePr>
            <a:graphicFrameLocks noGrp="1"/>
          </p:cNvGraphicFramePr>
          <p:nvPr>
            <p:extLst>
              <p:ext uri="{D42A27DB-BD31-4B8C-83A1-F6EECF244321}">
                <p14:modId xmlns:p14="http://schemas.microsoft.com/office/powerpoint/2010/main" val="120760113"/>
              </p:ext>
            </p:extLst>
          </p:nvPr>
        </p:nvGraphicFramePr>
        <p:xfrm>
          <a:off x="857250" y="3438144"/>
          <a:ext cx="10477500" cy="733838"/>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5198">
                <a:tc>
                  <a:txBody>
                    <a:bodyPr/>
                    <a:lstStyle/>
                    <a:p>
                      <a:pPr algn="l" fontAlgn="b"/>
                      <a:r>
                        <a:rPr lang="nb-NO" sz="1100" b="0" i="0" u="none" strike="noStrike">
                          <a:solidFill>
                            <a:schemeClr val="bg1"/>
                          </a:solidFill>
                          <a:effectLst/>
                          <a:latin typeface="Calibri" panose="020F0502020204030204" pitchFamily="34" charset="0"/>
                        </a:rPr>
                        <a:t>Bedt om å få et fysisk møte med NAV-ansatt siste seks mnd.</a:t>
                      </a: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Nei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68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69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Ja</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28</a:t>
                      </a:r>
                    </a:p>
                  </a:txBody>
                  <a:tcPr marL="7620" marR="7620" marT="7620" marB="0" anchor="b"/>
                </a:tc>
                <a:tc>
                  <a:txBody>
                    <a:bodyPr/>
                    <a:lstStyle/>
                    <a:p>
                      <a:pPr algn="r" fontAlgn="b"/>
                      <a:r>
                        <a:rPr lang="nb-NO" sz="1100" b="0" i="0" u="none" strike="noStrike">
                          <a:effectLst/>
                          <a:latin typeface="Calibri" panose="020F0502020204030204" pitchFamily="34" charset="0"/>
                        </a:rPr>
                        <a:t>29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bl>
          </a:graphicData>
        </a:graphic>
      </p:graphicFrame>
      <p:graphicFrame>
        <p:nvGraphicFramePr>
          <p:cNvPr id="10" name="Tabell 9">
            <a:extLst>
              <a:ext uri="{FF2B5EF4-FFF2-40B4-BE49-F238E27FC236}">
                <a16:creationId xmlns:a16="http://schemas.microsoft.com/office/drawing/2014/main" id="{EE9C482B-E72A-00F1-CCF8-C164ED5A8470}"/>
              </a:ext>
            </a:extLst>
          </p:cNvPr>
          <p:cNvGraphicFramePr>
            <a:graphicFrameLocks noGrp="1"/>
          </p:cNvGraphicFramePr>
          <p:nvPr>
            <p:extLst>
              <p:ext uri="{D42A27DB-BD31-4B8C-83A1-F6EECF244321}">
                <p14:modId xmlns:p14="http://schemas.microsoft.com/office/powerpoint/2010/main" val="1306561306"/>
              </p:ext>
            </p:extLst>
          </p:nvPr>
        </p:nvGraphicFramePr>
        <p:xfrm>
          <a:off x="857250" y="4293902"/>
          <a:ext cx="10477500" cy="91440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Fikk du det fysiske møtet du ba om? Velg det som passer best</a:t>
                      </a: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Nei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17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Ja, men det tok lang tid</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17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Ja, ganske raskt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65</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64</a:t>
                      </a:r>
                    </a:p>
                  </a:txBody>
                  <a:tcPr marL="7620" marR="7620" marT="7620" marB="0" anchor="b"/>
                </a:tc>
                <a:tc>
                  <a:txBody>
                    <a:bodyPr/>
                    <a:lstStyle/>
                    <a:p>
                      <a:pPr algn="r" fontAlgn="b"/>
                      <a:r>
                        <a:rPr lang="nb-NO" sz="1100" b="0" i="0" u="none" strike="noStrike">
                          <a:effectLst/>
                          <a:latin typeface="Calibri" panose="020F0502020204030204" pitchFamily="34" charset="0"/>
                        </a:rPr>
                        <a:t>67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bl>
          </a:graphicData>
        </a:graphic>
      </p:graphicFrame>
    </p:spTree>
    <p:extLst>
      <p:ext uri="{BB962C8B-B14F-4D97-AF65-F5344CB8AC3E}">
        <p14:creationId xmlns:p14="http://schemas.microsoft.com/office/powerpoint/2010/main" val="1933783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F3157E4D-5CA8-84F1-6662-442BFC638DC3}"/>
              </a:ext>
            </a:extLst>
          </p:cNvPr>
          <p:cNvGraphicFramePr>
            <a:graphicFrameLocks noGrp="1"/>
          </p:cNvGraphicFramePr>
          <p:nvPr>
            <p:extLst>
              <p:ext uri="{D42A27DB-BD31-4B8C-83A1-F6EECF244321}">
                <p14:modId xmlns:p14="http://schemas.microsoft.com/office/powerpoint/2010/main" val="2098143381"/>
              </p:ext>
            </p:extLst>
          </p:nvPr>
        </p:nvGraphicFramePr>
        <p:xfrm>
          <a:off x="857250" y="1315212"/>
          <a:ext cx="10477500" cy="128016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Antall ganger kontakt med ansatte siste seks mnd.</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Har ikke hatt kontakt med ansatte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17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1 gang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15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2–3 ganger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33</a:t>
                      </a:r>
                    </a:p>
                  </a:txBody>
                  <a:tcPr marL="7620" marR="7620" marT="7620" marB="0" anchor="b"/>
                </a:tc>
                <a:tc>
                  <a:txBody>
                    <a:bodyPr/>
                    <a:lstStyle/>
                    <a:p>
                      <a:pPr algn="r" fontAlgn="b"/>
                      <a:r>
                        <a:rPr lang="nb-NO" sz="1100" b="0" i="0" u="none" strike="noStrike">
                          <a:effectLst/>
                          <a:latin typeface="Calibri" panose="020F0502020204030204" pitchFamily="34" charset="0"/>
                        </a:rPr>
                        <a:t>34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4–9 ganger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r" fontAlgn="b"/>
                      <a:r>
                        <a:rPr lang="nb-NO" sz="1100" b="0" i="0" u="none" strike="noStrike">
                          <a:effectLst/>
                          <a:latin typeface="Calibri" panose="020F0502020204030204" pitchFamily="34" charset="0"/>
                        </a:rPr>
                        <a:t>24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10 ganger eller flere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9</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9</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i="0" u="none" strike="noStrike">
                          <a:effectLst/>
                          <a:latin typeface="Calibri" panose="020F0502020204030204" pitchFamily="34" charset="0"/>
                        </a:rPr>
                        <a:t>Vet ikke / ønsker ikke å svare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49816415"/>
                  </a:ext>
                </a:extLst>
              </a:tr>
            </a:tbl>
          </a:graphicData>
        </a:graphic>
      </p:graphicFrame>
      <p:graphicFrame>
        <p:nvGraphicFramePr>
          <p:cNvPr id="8" name="Tabell 7">
            <a:extLst>
              <a:ext uri="{FF2B5EF4-FFF2-40B4-BE49-F238E27FC236}">
                <a16:creationId xmlns:a16="http://schemas.microsoft.com/office/drawing/2014/main" id="{B9F610BB-9B8A-D031-7FDC-B79F5D01DD9D}"/>
              </a:ext>
            </a:extLst>
          </p:cNvPr>
          <p:cNvGraphicFramePr>
            <a:graphicFrameLocks noGrp="1"/>
          </p:cNvGraphicFramePr>
          <p:nvPr>
            <p:extLst>
              <p:ext uri="{D42A27DB-BD31-4B8C-83A1-F6EECF244321}">
                <p14:modId xmlns:p14="http://schemas.microsoft.com/office/powerpoint/2010/main" val="2129228999"/>
              </p:ext>
            </p:extLst>
          </p:nvPr>
        </p:nvGraphicFramePr>
        <p:xfrm>
          <a:off x="851154" y="2703404"/>
          <a:ext cx="10477500" cy="70104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68362">
                <a:tc>
                  <a:txBody>
                    <a:bodyPr/>
                    <a:lstStyle/>
                    <a:p>
                      <a:pPr algn="l" fontAlgn="b"/>
                      <a:r>
                        <a:rPr lang="nb-NO" sz="1100" b="0" i="0" u="none" strike="noStrike">
                          <a:solidFill>
                            <a:schemeClr val="bg1"/>
                          </a:solidFill>
                          <a:effectLst/>
                          <a:latin typeface="Calibri" panose="020F0502020204030204" pitchFamily="34" charset="0"/>
                        </a:rPr>
                        <a:t>Har det hastet å komme i kontakt de siste seks mnd.?</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66255">
                <a:tc>
                  <a:txBody>
                    <a:bodyPr/>
                    <a:lstStyle/>
                    <a:p>
                      <a:pPr algn="l" fontAlgn="b"/>
                      <a:r>
                        <a:rPr lang="nb-NO" sz="1100" b="0" i="0" u="none" strike="noStrike">
                          <a:effectLst/>
                          <a:latin typeface="Calibri" panose="020F0502020204030204" pitchFamily="34" charset="0"/>
                        </a:rPr>
                        <a:t>Nei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69</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68</a:t>
                      </a:r>
                    </a:p>
                  </a:txBody>
                  <a:tcPr marL="7620" marR="7620" marT="7620" marB="0" anchor="b"/>
                </a:tc>
                <a:tc>
                  <a:txBody>
                    <a:bodyPr/>
                    <a:lstStyle/>
                    <a:p>
                      <a:pPr algn="r" fontAlgn="b"/>
                      <a:r>
                        <a:rPr lang="nb-NO" sz="1100" b="0" i="0" u="none" strike="noStrike">
                          <a:effectLst/>
                          <a:latin typeface="Calibri" panose="020F0502020204030204" pitchFamily="34" charset="0"/>
                        </a:rPr>
                        <a:t>69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66255">
                <a:tc>
                  <a:txBody>
                    <a:bodyPr/>
                    <a:lstStyle/>
                    <a:p>
                      <a:pPr algn="l" fontAlgn="b"/>
                      <a:r>
                        <a:rPr lang="nb-NO" sz="1100" b="0" i="0" u="none" strike="noStrike">
                          <a:effectLst/>
                          <a:latin typeface="Calibri" panose="020F0502020204030204" pitchFamily="34" charset="0"/>
                        </a:rPr>
                        <a:t>Ja</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27</a:t>
                      </a:r>
                    </a:p>
                  </a:txBody>
                  <a:tcPr marL="7620" marR="7620" marT="7620" marB="0" anchor="b"/>
                </a:tc>
                <a:tc>
                  <a:txBody>
                    <a:bodyPr/>
                    <a:lstStyle/>
                    <a:p>
                      <a:pPr algn="r" fontAlgn="b"/>
                      <a:r>
                        <a:rPr lang="nb-NO" sz="1100" b="0" i="0" u="none" strike="noStrike">
                          <a:effectLst/>
                          <a:latin typeface="Calibri" panose="020F0502020204030204" pitchFamily="34" charset="0"/>
                        </a:rPr>
                        <a:t>28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66255">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bl>
          </a:graphicData>
        </a:graphic>
      </p:graphicFrame>
      <p:graphicFrame>
        <p:nvGraphicFramePr>
          <p:cNvPr id="10" name="Tabell 9">
            <a:extLst>
              <a:ext uri="{FF2B5EF4-FFF2-40B4-BE49-F238E27FC236}">
                <a16:creationId xmlns:a16="http://schemas.microsoft.com/office/drawing/2014/main" id="{EE9C482B-E72A-00F1-CCF8-C164ED5A8470}"/>
              </a:ext>
            </a:extLst>
          </p:cNvPr>
          <p:cNvGraphicFramePr>
            <a:graphicFrameLocks noGrp="1"/>
          </p:cNvGraphicFramePr>
          <p:nvPr>
            <p:extLst>
              <p:ext uri="{D42A27DB-BD31-4B8C-83A1-F6EECF244321}">
                <p14:modId xmlns:p14="http://schemas.microsoft.com/office/powerpoint/2010/main" val="3071009921"/>
              </p:ext>
            </p:extLst>
          </p:nvPr>
        </p:nvGraphicFramePr>
        <p:xfrm>
          <a:off x="857250" y="3525806"/>
          <a:ext cx="10477500" cy="128016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Da det hastet, hvor lang tid tok det å få hjelp?</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5246</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Noen minutter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Noen timer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17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1–2 dager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25</a:t>
                      </a:r>
                    </a:p>
                  </a:txBody>
                  <a:tcPr marL="7620" marR="7620" marT="7620" marB="0" anchor="b"/>
                </a:tc>
                <a:tc>
                  <a:txBody>
                    <a:bodyPr/>
                    <a:lstStyle/>
                    <a:p>
                      <a:pPr algn="r" fontAlgn="b"/>
                      <a:r>
                        <a:rPr lang="nb-NO" sz="1100" b="0" i="0" u="none" strike="noStrike">
                          <a:effectLst/>
                          <a:latin typeface="Calibri" panose="020F0502020204030204" pitchFamily="34" charset="0"/>
                        </a:rPr>
                        <a:t>28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Mer enn 2 dager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25</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r" fontAlgn="b"/>
                      <a:r>
                        <a:rPr lang="nb-NO" sz="1100" b="0" i="0" u="none" strike="noStrike">
                          <a:effectLst/>
                          <a:latin typeface="Calibri" panose="020F0502020204030204" pitchFamily="34" charset="0"/>
                        </a:rPr>
                        <a:t>26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Fikk ikke hjelpen jeg trengte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225319413"/>
                  </a:ext>
                </a:extLst>
              </a:tr>
              <a:tr h="182880">
                <a:tc>
                  <a:txBody>
                    <a:bodyPr/>
                    <a:lstStyle/>
                    <a:p>
                      <a:pPr algn="l" fontAlgn="b"/>
                      <a:r>
                        <a:rPr lang="nb-NO" sz="1100" b="0" i="0" u="none" strike="noStrike">
                          <a:effectLst/>
                          <a:latin typeface="Calibri" panose="020F0502020204030204" pitchFamily="34" charset="0"/>
                        </a:rPr>
                        <a:t>Husker ikke / 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013812509"/>
                  </a:ext>
                </a:extLst>
              </a:tr>
            </a:tbl>
          </a:graphicData>
        </a:graphic>
      </p:graphicFrame>
      <p:graphicFrame>
        <p:nvGraphicFramePr>
          <p:cNvPr id="7" name="Tabell 6">
            <a:extLst>
              <a:ext uri="{FF2B5EF4-FFF2-40B4-BE49-F238E27FC236}">
                <a16:creationId xmlns:a16="http://schemas.microsoft.com/office/drawing/2014/main" id="{067C2512-4E53-A960-34F4-4B275D9B2F07}"/>
              </a:ext>
            </a:extLst>
          </p:cNvPr>
          <p:cNvGraphicFramePr>
            <a:graphicFrameLocks noGrp="1"/>
          </p:cNvGraphicFramePr>
          <p:nvPr>
            <p:extLst>
              <p:ext uri="{D42A27DB-BD31-4B8C-83A1-F6EECF244321}">
                <p14:modId xmlns:p14="http://schemas.microsoft.com/office/powerpoint/2010/main" val="1946930324"/>
              </p:ext>
            </p:extLst>
          </p:nvPr>
        </p:nvGraphicFramePr>
        <p:xfrm>
          <a:off x="857250" y="4927886"/>
          <a:ext cx="10477500" cy="936466"/>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Da det hastet, hvor mange ansatte hadde du kontakt med før du fikk hjelp?</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4204</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Hadde kontakt med kun én ansatt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53</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51</a:t>
                      </a:r>
                    </a:p>
                  </a:txBody>
                  <a:tcPr marL="7620" marR="7620" marT="7620" marB="0" anchor="b"/>
                </a:tc>
                <a:tc>
                  <a:txBody>
                    <a:bodyPr/>
                    <a:lstStyle/>
                    <a:p>
                      <a:pPr algn="r" fontAlgn="b"/>
                      <a:r>
                        <a:rPr lang="nb-NO" sz="1100" b="0" i="0" u="none" strike="noStrike">
                          <a:effectLst/>
                          <a:latin typeface="Calibri" panose="020F0502020204030204" pitchFamily="34" charset="0"/>
                        </a:rPr>
                        <a:t>55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2–3 ansatte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34</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32</a:t>
                      </a:r>
                    </a:p>
                  </a:txBody>
                  <a:tcPr marL="7620" marR="7620" marT="7620" marB="0" anchor="b"/>
                </a:tc>
                <a:tc>
                  <a:txBody>
                    <a:bodyPr/>
                    <a:lstStyle/>
                    <a:p>
                      <a:pPr algn="r" fontAlgn="b"/>
                      <a:r>
                        <a:rPr lang="nb-NO" sz="1100" b="0" i="0" u="none" strike="noStrike">
                          <a:effectLst/>
                          <a:latin typeface="Calibri" panose="020F0502020204030204" pitchFamily="34" charset="0"/>
                        </a:rPr>
                        <a:t>35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204946">
                <a:tc>
                  <a:txBody>
                    <a:bodyPr/>
                    <a:lstStyle/>
                    <a:p>
                      <a:pPr algn="l" fontAlgn="b"/>
                      <a:r>
                        <a:rPr lang="nb-NO" sz="1100" b="0" i="0" u="none" strike="noStrike">
                          <a:effectLst/>
                          <a:latin typeface="Calibri" panose="020F0502020204030204" pitchFamily="34" charset="0"/>
                        </a:rPr>
                        <a:t>Flere enn 3 ansatte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Husker ikke / 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bl>
          </a:graphicData>
        </a:graphic>
      </p:graphicFrame>
    </p:spTree>
    <p:extLst>
      <p:ext uri="{BB962C8B-B14F-4D97-AF65-F5344CB8AC3E}">
        <p14:creationId xmlns:p14="http://schemas.microsoft.com/office/powerpoint/2010/main" val="3583639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3" name="Tabell 2">
            <a:extLst>
              <a:ext uri="{FF2B5EF4-FFF2-40B4-BE49-F238E27FC236}">
                <a16:creationId xmlns:a16="http://schemas.microsoft.com/office/drawing/2014/main" id="{CE7EB11F-A825-3174-F03E-40E243B6BB4E}"/>
              </a:ext>
            </a:extLst>
          </p:cNvPr>
          <p:cNvGraphicFramePr>
            <a:graphicFrameLocks noGrp="1"/>
          </p:cNvGraphicFramePr>
          <p:nvPr/>
        </p:nvGraphicFramePr>
        <p:xfrm>
          <a:off x="857250" y="1315212"/>
          <a:ext cx="10477500" cy="274320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Hvor fornøyd el. misfornøyd er du med følgende?</a:t>
                      </a:r>
                    </a:p>
                  </a:txBody>
                  <a:tcPr marL="7620" marR="7620" marT="7620" marB="0" anchor="b">
                    <a:solidFill>
                      <a:schemeClr val="tx1">
                        <a:lumMod val="65000"/>
                        <a:lumOff val="35000"/>
                      </a:schemeClr>
                    </a:solidFill>
                  </a:tcPr>
                </a:tc>
                <a:tc gridSpan="9">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Veiledningen jeg har fått fra ansatte ved det lokale NAV-kontoret</a:t>
                      </a:r>
                    </a:p>
                  </a:txBody>
                  <a:tcPr marL="7620" marR="7620" marT="7620" marB="0" anchor="b"/>
                </a:tc>
                <a:tc>
                  <a:txBody>
                    <a:bodyPr/>
                    <a:lstStyle/>
                    <a:p>
                      <a:pPr algn="r" fontAlgn="b"/>
                      <a:r>
                        <a:rPr lang="nb-NO" sz="1100" b="1"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1" i="0" u="none" strike="noStrike">
                          <a:effectLst/>
                          <a:latin typeface="Calibri" panose="020F0502020204030204" pitchFamily="34" charset="0"/>
                        </a:rPr>
                        <a:t>76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75</a:t>
                      </a:r>
                    </a:p>
                  </a:txBody>
                  <a:tcPr marL="7620" marR="7620" marT="7620" marB="0" anchor="b"/>
                </a:tc>
                <a:tc>
                  <a:txBody>
                    <a:bodyPr/>
                    <a:lstStyle/>
                    <a:p>
                      <a:pPr algn="r" fontAlgn="b"/>
                      <a:r>
                        <a:rPr lang="nb-NO" sz="1100" b="0" i="0" u="none" strike="noStrike">
                          <a:effectLst/>
                          <a:latin typeface="Calibri" panose="020F0502020204030204" pitchFamily="34" charset="0"/>
                        </a:rPr>
                        <a:t>77</a:t>
                      </a:r>
                    </a:p>
                  </a:txBody>
                  <a:tcPr marL="7620" marR="7620" marT="7620" marB="0" anchor="b"/>
                </a:tc>
                <a:tc>
                  <a:txBody>
                    <a:bodyPr/>
                    <a:lstStyle/>
                    <a:p>
                      <a:pPr algn="r" fontAlgn="b"/>
                      <a:r>
                        <a:rPr lang="nb-NO" sz="1100" b="0" i="0" u="none" strike="noStrike">
                          <a:effectLst/>
                          <a:latin typeface="Calibri" panose="020F0502020204030204" pitchFamily="34" charset="0"/>
                        </a:rPr>
                        <a:t>7 450</a:t>
                      </a: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Veiledningen jeg har fått fra NAVs kontaktsenter (på telefon 55 55 33 33)</a:t>
                      </a:r>
                    </a:p>
                  </a:txBody>
                  <a:tcPr marL="7620" marR="7620" marT="7620" marB="0" anchor="b"/>
                </a:tc>
                <a:tc>
                  <a:txBody>
                    <a:bodyPr/>
                    <a:lstStyle/>
                    <a:p>
                      <a:pPr algn="r" fontAlgn="b"/>
                      <a:r>
                        <a:rPr lang="nb-NO" sz="1100" b="1"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1"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65</a:t>
                      </a:r>
                    </a:p>
                  </a:txBody>
                  <a:tcPr marL="7620" marR="7620" marT="7620" marB="0" anchor="b"/>
                </a:tc>
                <a:tc>
                  <a:txBody>
                    <a:bodyPr/>
                    <a:lstStyle/>
                    <a:p>
                      <a:pPr algn="r" fontAlgn="b"/>
                      <a:r>
                        <a:rPr lang="nb-NO" sz="1100" b="0" i="0" u="none" strike="noStrike">
                          <a:effectLst/>
                          <a:latin typeface="Calibri" panose="020F0502020204030204" pitchFamily="34" charset="0"/>
                        </a:rPr>
                        <a:t>68</a:t>
                      </a:r>
                    </a:p>
                  </a:txBody>
                  <a:tcPr marL="7620" marR="7620" marT="7620" marB="0" anchor="b"/>
                </a:tc>
                <a:tc>
                  <a:txBody>
                    <a:bodyPr/>
                    <a:lstStyle/>
                    <a:p>
                      <a:pPr algn="r" fontAlgn="b"/>
                      <a:r>
                        <a:rPr lang="nb-NO" sz="1100" b="0" i="0" u="none" strike="noStrike">
                          <a:effectLst/>
                          <a:latin typeface="Calibri" panose="020F0502020204030204" pitchFamily="34" charset="0"/>
                        </a:rPr>
                        <a:t>5 525</a:t>
                      </a: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Veiledningen jeg har fått fra chatbot (automatisk chat) via nav.no</a:t>
                      </a:r>
                    </a:p>
                  </a:txBody>
                  <a:tcPr marL="7620" marR="7620" marT="7620" marB="0" anchor="b"/>
                </a:tc>
                <a:tc>
                  <a:txBody>
                    <a:bodyPr/>
                    <a:lstStyle/>
                    <a:p>
                      <a:pPr algn="r" fontAlgn="b"/>
                      <a:r>
                        <a:rPr lang="nb-NO" sz="1100" b="1" i="0" u="none" strike="noStrike">
                          <a:effectLst/>
                          <a:latin typeface="Calibri" panose="020F0502020204030204" pitchFamily="34" charset="0"/>
                        </a:rPr>
                        <a:t>3,2</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3,1</a:t>
                      </a:r>
                    </a:p>
                  </a:txBody>
                  <a:tcPr marL="7620" marR="7620" marT="7620" marB="0" anchor="b"/>
                </a:tc>
                <a:tc>
                  <a:txBody>
                    <a:bodyPr/>
                    <a:lstStyle/>
                    <a:p>
                      <a:pPr algn="r" fontAlgn="b"/>
                      <a:r>
                        <a:rPr lang="nb-NO" sz="1100" b="0" i="0" u="none" strike="noStrike">
                          <a:effectLst/>
                          <a:latin typeface="Calibri" panose="020F0502020204030204" pitchFamily="34" charset="0"/>
                        </a:rPr>
                        <a:t>3,2</a:t>
                      </a:r>
                    </a:p>
                  </a:txBody>
                  <a:tcPr marL="7620" marR="7620" marT="7620" marB="0" anchor="b"/>
                </a:tc>
                <a:tc>
                  <a:txBody>
                    <a:bodyPr/>
                    <a:lstStyle/>
                    <a:p>
                      <a:pPr algn="r" fontAlgn="b"/>
                      <a:r>
                        <a:rPr lang="nb-NO" sz="1100" b="1"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5 239</a:t>
                      </a: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Veiledningen jeg har fått fra chat med NAV-ansatt via nav.no</a:t>
                      </a:r>
                    </a:p>
                  </a:txBody>
                  <a:tcPr marL="7620" marR="7620" marT="7620" marB="0" anchor="b"/>
                </a:tc>
                <a:tc>
                  <a:txBody>
                    <a:bodyPr/>
                    <a:lstStyle/>
                    <a:p>
                      <a:pPr algn="r" fontAlgn="b"/>
                      <a:r>
                        <a:rPr lang="nb-NO" sz="1100" b="1"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1" i="0" u="none" strike="noStrike">
                          <a:effectLst/>
                          <a:latin typeface="Calibri" panose="020F0502020204030204" pitchFamily="34" charset="0"/>
                        </a:rPr>
                        <a:t>70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69</a:t>
                      </a:r>
                    </a:p>
                  </a:txBody>
                  <a:tcPr marL="7620" marR="7620" marT="7620" marB="0" anchor="b"/>
                </a:tc>
                <a:tc>
                  <a:txBody>
                    <a:bodyPr/>
                    <a:lstStyle/>
                    <a:p>
                      <a:pPr algn="r" fontAlgn="b"/>
                      <a:r>
                        <a:rPr lang="nb-NO" sz="1100" b="0" i="0" u="none" strike="noStrike">
                          <a:effectLst/>
                          <a:latin typeface="Calibri" panose="020F0502020204030204" pitchFamily="34" charset="0"/>
                        </a:rPr>
                        <a:t>72</a:t>
                      </a:r>
                    </a:p>
                  </a:txBody>
                  <a:tcPr marL="7620" marR="7620" marT="7620" marB="0" anchor="b"/>
                </a:tc>
                <a:tc>
                  <a:txBody>
                    <a:bodyPr/>
                    <a:lstStyle/>
                    <a:p>
                      <a:pPr algn="r" fontAlgn="b"/>
                      <a:r>
                        <a:rPr lang="nb-NO" sz="1100" b="0" i="0" u="none" strike="noStrike">
                          <a:effectLst/>
                          <a:latin typeface="Calibri" panose="020F0502020204030204" pitchFamily="34" charset="0"/>
                        </a:rPr>
                        <a:t>8 987</a:t>
                      </a: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Informasjonen på NAVs nettsider (nav.no)</a:t>
                      </a:r>
                    </a:p>
                  </a:txBody>
                  <a:tcPr marL="7620" marR="7620" marT="7620" marB="0" anchor="b"/>
                </a:tc>
                <a:tc>
                  <a:txBody>
                    <a:bodyPr/>
                    <a:lstStyle/>
                    <a:p>
                      <a:pPr algn="r" fontAlgn="b"/>
                      <a:r>
                        <a:rPr lang="nb-NO" sz="1100" b="1"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,01</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1"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66</a:t>
                      </a:r>
                    </a:p>
                  </a:txBody>
                  <a:tcPr marL="7620" marR="7620" marT="7620" marB="0" anchor="b"/>
                </a:tc>
                <a:tc>
                  <a:txBody>
                    <a:bodyPr/>
                    <a:lstStyle/>
                    <a:p>
                      <a:pPr algn="r" fontAlgn="b"/>
                      <a:r>
                        <a:rPr lang="nb-NO" sz="1100" b="0" i="0" u="none" strike="noStrike">
                          <a:effectLst/>
                          <a:latin typeface="Calibri" panose="020F0502020204030204" pitchFamily="34" charset="0"/>
                        </a:rPr>
                        <a:t>68</a:t>
                      </a:r>
                    </a:p>
                  </a:txBody>
                  <a:tcPr marL="7620" marR="7620" marT="7620" marB="0" anchor="b"/>
                </a:tc>
                <a:tc>
                  <a:txBody>
                    <a:bodyPr/>
                    <a:lstStyle/>
                    <a:p>
                      <a:pPr algn="r" fontAlgn="b"/>
                      <a:r>
                        <a:rPr lang="nb-NO" sz="1100" b="0" i="0" u="none" strike="noStrike">
                          <a:effectLst/>
                          <a:latin typeface="Calibri" panose="020F0502020204030204" pitchFamily="34" charset="0"/>
                        </a:rPr>
                        <a:t>14 382</a:t>
                      </a: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i="0" u="none" strike="noStrike">
                          <a:effectLst/>
                          <a:latin typeface="Calibri" panose="020F0502020204030204" pitchFamily="34" charset="0"/>
                        </a:rPr>
                        <a:t>Servicen jeg har fått fra NAV hjelpemiddelsentral</a:t>
                      </a:r>
                    </a:p>
                  </a:txBody>
                  <a:tcPr marL="7620" marR="7620" marT="7620" marB="0" anchor="b"/>
                </a:tc>
                <a:tc>
                  <a:txBody>
                    <a:bodyPr/>
                    <a:lstStyle/>
                    <a:p>
                      <a:pPr algn="r" fontAlgn="b"/>
                      <a:r>
                        <a:rPr lang="nb-NO" sz="1100" b="1"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,05</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1" i="0" u="none" strike="noStrike">
                          <a:effectLst/>
                          <a:latin typeface="Calibri" panose="020F0502020204030204" pitchFamily="34" charset="0"/>
                        </a:rPr>
                        <a:t>77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74</a:t>
                      </a:r>
                    </a:p>
                  </a:txBody>
                  <a:tcPr marL="7620" marR="7620" marT="7620" marB="0" anchor="b"/>
                </a:tc>
                <a:tc>
                  <a:txBody>
                    <a:bodyPr/>
                    <a:lstStyle/>
                    <a:p>
                      <a:pPr algn="r" fontAlgn="b"/>
                      <a:r>
                        <a:rPr lang="nb-NO" sz="1100" b="0" i="0" u="none" strike="noStrike">
                          <a:effectLst/>
                          <a:latin typeface="Calibri" panose="020F0502020204030204" pitchFamily="34" charset="0"/>
                        </a:rPr>
                        <a:t>80</a:t>
                      </a:r>
                    </a:p>
                  </a:txBody>
                  <a:tcPr marL="7620" marR="7620" marT="7620" marB="0" anchor="b"/>
                </a:tc>
                <a:tc>
                  <a:txBody>
                    <a:bodyPr/>
                    <a:lstStyle/>
                    <a:p>
                      <a:pPr algn="r" fontAlgn="b"/>
                      <a:r>
                        <a:rPr lang="nb-NO" sz="1100" b="0" i="0" u="none" strike="noStrike">
                          <a:effectLst/>
                          <a:latin typeface="Calibri" panose="020F0502020204030204" pitchFamily="34" charset="0"/>
                        </a:rPr>
                        <a:t>1 089</a:t>
                      </a:r>
                    </a:p>
                  </a:txBody>
                  <a:tcPr marL="7620" marR="7620" marT="7620" marB="0" anchor="b"/>
                </a:tc>
                <a:extLst>
                  <a:ext uri="{0D108BD9-81ED-4DB2-BD59-A6C34878D82A}">
                    <a16:rowId xmlns:a16="http://schemas.microsoft.com/office/drawing/2014/main" val="849816415"/>
                  </a:ext>
                </a:extLst>
              </a:tr>
              <a:tr h="182880">
                <a:tc>
                  <a:txBody>
                    <a:bodyPr/>
                    <a:lstStyle/>
                    <a:p>
                      <a:pPr algn="l" fontAlgn="b"/>
                      <a:r>
                        <a:rPr lang="nb-NO" sz="1100" b="0" i="0" u="none" strike="noStrike">
                          <a:effectLst/>
                          <a:latin typeface="Calibri" panose="020F0502020204030204" pitchFamily="34" charset="0"/>
                        </a:rPr>
                        <a:t>Bruke nav.no til å finne ut hvilke ytelser jeg kan få</a:t>
                      </a:r>
                    </a:p>
                  </a:txBody>
                  <a:tcPr marL="7620" marR="7620" marT="7620" marB="0" anchor="b"/>
                </a:tc>
                <a:tc>
                  <a:txBody>
                    <a:bodyPr/>
                    <a:lstStyle/>
                    <a:p>
                      <a:pPr algn="r" fontAlgn="b"/>
                      <a:r>
                        <a:rPr lang="nb-NO" sz="1100" b="1"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1" i="0" u="none" strike="noStrike">
                          <a:effectLst/>
                          <a:latin typeface="Calibri" panose="020F0502020204030204" pitchFamily="34" charset="0"/>
                        </a:rPr>
                        <a:t>64</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63</a:t>
                      </a:r>
                    </a:p>
                  </a:txBody>
                  <a:tcPr marL="7620" marR="7620" marT="7620" marB="0" anchor="b"/>
                </a:tc>
                <a:tc>
                  <a:txBody>
                    <a:bodyPr/>
                    <a:lstStyle/>
                    <a:p>
                      <a:pPr algn="r" fontAlgn="b"/>
                      <a:r>
                        <a:rPr lang="nb-NO" sz="1100" b="0" i="0" u="none" strike="noStrike">
                          <a:effectLst/>
                          <a:latin typeface="Calibri" panose="020F0502020204030204" pitchFamily="34" charset="0"/>
                        </a:rPr>
                        <a:t>65</a:t>
                      </a:r>
                    </a:p>
                  </a:txBody>
                  <a:tcPr marL="7620" marR="7620" marT="7620" marB="0" anchor="b"/>
                </a:tc>
                <a:tc>
                  <a:txBody>
                    <a:bodyPr/>
                    <a:lstStyle/>
                    <a:p>
                      <a:pPr algn="r" fontAlgn="b"/>
                      <a:r>
                        <a:rPr lang="nb-NO" sz="1100" b="0" i="0" u="none" strike="noStrike">
                          <a:effectLst/>
                          <a:latin typeface="Calibri" panose="020F0502020204030204" pitchFamily="34" charset="0"/>
                        </a:rPr>
                        <a:t>12 244</a:t>
                      </a:r>
                    </a:p>
                  </a:txBody>
                  <a:tcPr marL="7620" marR="7620" marT="7620" marB="0" anchor="b"/>
                </a:tc>
                <a:extLst>
                  <a:ext uri="{0D108BD9-81ED-4DB2-BD59-A6C34878D82A}">
                    <a16:rowId xmlns:a16="http://schemas.microsoft.com/office/drawing/2014/main" val="260850921"/>
                  </a:ext>
                </a:extLst>
              </a:tr>
              <a:tr h="182880">
                <a:tc>
                  <a:txBody>
                    <a:bodyPr/>
                    <a:lstStyle/>
                    <a:p>
                      <a:pPr algn="l" fontAlgn="b"/>
                      <a:r>
                        <a:rPr lang="nb-NO" sz="1100" b="0" i="0" u="none" strike="noStrike">
                          <a:effectLst/>
                          <a:latin typeface="Calibri" panose="020F0502020204030204" pitchFamily="34" charset="0"/>
                        </a:rPr>
                        <a:t>Søk etter ledige stillinger på arbeidsplassen.no</a:t>
                      </a:r>
                    </a:p>
                  </a:txBody>
                  <a:tcPr marL="7620" marR="7620" marT="7620" marB="0" anchor="b"/>
                </a:tc>
                <a:tc>
                  <a:txBody>
                    <a:bodyPr/>
                    <a:lstStyle/>
                    <a:p>
                      <a:pPr algn="r" fontAlgn="b"/>
                      <a:r>
                        <a:rPr lang="nb-NO" sz="1100" b="1"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1"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77</a:t>
                      </a:r>
                    </a:p>
                  </a:txBody>
                  <a:tcPr marL="7620" marR="7620" marT="7620" marB="0" anchor="b"/>
                </a:tc>
                <a:tc>
                  <a:txBody>
                    <a:bodyPr/>
                    <a:lstStyle/>
                    <a:p>
                      <a:pPr algn="r" fontAlgn="b"/>
                      <a:r>
                        <a:rPr lang="nb-NO" sz="1100" b="0" i="0" u="none" strike="noStrike">
                          <a:effectLst/>
                          <a:latin typeface="Calibri" panose="020F0502020204030204" pitchFamily="34" charset="0"/>
                        </a:rPr>
                        <a:t>81</a:t>
                      </a:r>
                    </a:p>
                  </a:txBody>
                  <a:tcPr marL="7620" marR="7620" marT="7620" marB="0" anchor="b"/>
                </a:tc>
                <a:tc>
                  <a:txBody>
                    <a:bodyPr/>
                    <a:lstStyle/>
                    <a:p>
                      <a:pPr algn="r" fontAlgn="b"/>
                      <a:r>
                        <a:rPr lang="nb-NO" sz="1100" b="0" i="0" u="none" strike="noStrike">
                          <a:effectLst/>
                          <a:latin typeface="Calibri" panose="020F0502020204030204" pitchFamily="34" charset="0"/>
                        </a:rPr>
                        <a:t>3 886</a:t>
                      </a:r>
                    </a:p>
                  </a:txBody>
                  <a:tcPr marL="7620" marR="7620" marT="7620" marB="0" anchor="b"/>
                </a:tc>
                <a:extLst>
                  <a:ext uri="{0D108BD9-81ED-4DB2-BD59-A6C34878D82A}">
                    <a16:rowId xmlns:a16="http://schemas.microsoft.com/office/drawing/2014/main" val="3830770172"/>
                  </a:ext>
                </a:extLst>
              </a:tr>
              <a:tr h="182880">
                <a:tc>
                  <a:txBody>
                    <a:bodyPr/>
                    <a:lstStyle/>
                    <a:p>
                      <a:pPr algn="l" fontAlgn="b"/>
                      <a:r>
                        <a:rPr lang="nb-NO" sz="1100" b="0" i="0" u="none" strike="noStrike">
                          <a:effectLst/>
                          <a:latin typeface="Calibri" panose="020F0502020204030204" pitchFamily="34" charset="0"/>
                        </a:rPr>
                        <a:t>Digital aktivitetsplan på nav.no</a:t>
                      </a:r>
                    </a:p>
                  </a:txBody>
                  <a:tcPr marL="7620" marR="7620" marT="7620" marB="0" anchor="b"/>
                </a:tc>
                <a:tc>
                  <a:txBody>
                    <a:bodyPr/>
                    <a:lstStyle/>
                    <a:p>
                      <a:pPr algn="r" fontAlgn="b"/>
                      <a:r>
                        <a:rPr lang="nb-NO" sz="1100" b="1"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1"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66</a:t>
                      </a:r>
                    </a:p>
                  </a:txBody>
                  <a:tcPr marL="7620" marR="7620" marT="7620" marB="0" anchor="b"/>
                </a:tc>
                <a:tc>
                  <a:txBody>
                    <a:bodyPr/>
                    <a:lstStyle/>
                    <a:p>
                      <a:pPr algn="r" fontAlgn="b"/>
                      <a:r>
                        <a:rPr lang="nb-NO" sz="1100" b="0" i="0" u="none" strike="noStrike">
                          <a:effectLst/>
                          <a:latin typeface="Calibri" panose="020F0502020204030204" pitchFamily="34" charset="0"/>
                        </a:rPr>
                        <a:t>68</a:t>
                      </a:r>
                    </a:p>
                  </a:txBody>
                  <a:tcPr marL="7620" marR="7620" marT="7620" marB="0" anchor="b"/>
                </a:tc>
                <a:tc>
                  <a:txBody>
                    <a:bodyPr/>
                    <a:lstStyle/>
                    <a:p>
                      <a:pPr algn="r" fontAlgn="b"/>
                      <a:r>
                        <a:rPr lang="nb-NO" sz="1100" b="0" i="0" u="none" strike="noStrike">
                          <a:effectLst/>
                          <a:latin typeface="Calibri" panose="020F0502020204030204" pitchFamily="34" charset="0"/>
                        </a:rPr>
                        <a:t>10 477</a:t>
                      </a:r>
                    </a:p>
                  </a:txBody>
                  <a:tcPr marL="7620" marR="7620" marT="7620" marB="0" anchor="b"/>
                </a:tc>
                <a:extLst>
                  <a:ext uri="{0D108BD9-81ED-4DB2-BD59-A6C34878D82A}">
                    <a16:rowId xmlns:a16="http://schemas.microsoft.com/office/drawing/2014/main" val="447326769"/>
                  </a:ext>
                </a:extLst>
              </a:tr>
              <a:tr h="182880">
                <a:tc>
                  <a:txBody>
                    <a:bodyPr/>
                    <a:lstStyle/>
                    <a:p>
                      <a:pPr algn="l" fontAlgn="b"/>
                      <a:r>
                        <a:rPr lang="nb-NO" sz="1100" b="0" i="0" u="none" strike="noStrike">
                          <a:effectLst/>
                          <a:latin typeface="Calibri" panose="020F0502020204030204" pitchFamily="34" charset="0"/>
                        </a:rPr>
                        <a:t>Digital oppfølgingsplan ved sykefravær</a:t>
                      </a:r>
                    </a:p>
                  </a:txBody>
                  <a:tcPr marL="7620" marR="7620" marT="7620" marB="0" anchor="b"/>
                </a:tc>
                <a:tc>
                  <a:txBody>
                    <a:bodyPr/>
                    <a:lstStyle/>
                    <a:p>
                      <a:pPr algn="r" fontAlgn="b"/>
                      <a:r>
                        <a:rPr lang="nb-NO" sz="1100" b="1"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1" i="0" u="none" strike="noStrike">
                          <a:effectLst/>
                          <a:latin typeface="Calibri" panose="020F0502020204030204" pitchFamily="34" charset="0"/>
                        </a:rPr>
                        <a:t>69</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68</a:t>
                      </a:r>
                    </a:p>
                  </a:txBody>
                  <a:tcPr marL="7620" marR="7620" marT="7620" marB="0" anchor="b"/>
                </a:tc>
                <a:tc>
                  <a:txBody>
                    <a:bodyPr/>
                    <a:lstStyle/>
                    <a:p>
                      <a:pPr algn="r" fontAlgn="b"/>
                      <a:r>
                        <a:rPr lang="nb-NO" sz="1100" b="0" i="0" u="none" strike="noStrike">
                          <a:effectLst/>
                          <a:latin typeface="Calibri" panose="020F0502020204030204" pitchFamily="34" charset="0"/>
                        </a:rPr>
                        <a:t>71</a:t>
                      </a:r>
                    </a:p>
                  </a:txBody>
                  <a:tcPr marL="7620" marR="7620" marT="7620" marB="0" anchor="b"/>
                </a:tc>
                <a:tc>
                  <a:txBody>
                    <a:bodyPr/>
                    <a:lstStyle/>
                    <a:p>
                      <a:pPr algn="r" fontAlgn="b"/>
                      <a:r>
                        <a:rPr lang="nb-NO" sz="1100" b="0" i="0" u="none" strike="noStrike">
                          <a:effectLst/>
                          <a:latin typeface="Calibri" panose="020F0502020204030204" pitchFamily="34" charset="0"/>
                        </a:rPr>
                        <a:t>8 169</a:t>
                      </a:r>
                    </a:p>
                  </a:txBody>
                  <a:tcPr marL="7620" marR="7620" marT="7620" marB="0" anchor="b"/>
                </a:tc>
                <a:extLst>
                  <a:ext uri="{0D108BD9-81ED-4DB2-BD59-A6C34878D82A}">
                    <a16:rowId xmlns:a16="http://schemas.microsoft.com/office/drawing/2014/main" val="2631184744"/>
                  </a:ext>
                </a:extLst>
              </a:tr>
              <a:tr h="182880">
                <a:tc>
                  <a:txBody>
                    <a:bodyPr/>
                    <a:lstStyle/>
                    <a:p>
                      <a:pPr algn="l" fontAlgn="b"/>
                      <a:r>
                        <a:rPr lang="nb-NO" sz="1100" b="0" i="0" u="none" strike="noStrike">
                          <a:effectLst/>
                          <a:latin typeface="Calibri" panose="020F0502020204030204" pitchFamily="34" charset="0"/>
                        </a:rPr>
                        <a:t>Mitt personvern er ivaretatt når jeg besøker kontoret</a:t>
                      </a:r>
                    </a:p>
                  </a:txBody>
                  <a:tcPr marL="7620" marR="7620" marT="7620" marB="0" anchor="b"/>
                </a:tc>
                <a:tc>
                  <a:txBody>
                    <a:bodyPr/>
                    <a:lstStyle/>
                    <a:p>
                      <a:pPr algn="r" fontAlgn="b"/>
                      <a:r>
                        <a:rPr lang="nb-NO" sz="1100" b="1" i="0" u="none" strike="noStrike">
                          <a:effectLst/>
                          <a:latin typeface="Calibri" panose="020F0502020204030204" pitchFamily="34" charset="0"/>
                        </a:rPr>
                        <a:t>4,9</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r" fontAlgn="b"/>
                      <a:r>
                        <a:rPr lang="nb-NO" sz="1100" b="0" i="0" u="none" strike="noStrike">
                          <a:effectLst/>
                          <a:latin typeface="Calibri" panose="020F0502020204030204" pitchFamily="34" charset="0"/>
                        </a:rPr>
                        <a:t>5,0</a:t>
                      </a:r>
                    </a:p>
                  </a:txBody>
                  <a:tcPr marL="7620" marR="7620" marT="7620" marB="0" anchor="b"/>
                </a:tc>
                <a:tc>
                  <a:txBody>
                    <a:bodyPr/>
                    <a:lstStyle/>
                    <a:p>
                      <a:pPr algn="r" fontAlgn="b"/>
                      <a:r>
                        <a:rPr lang="nb-NO" sz="1100" b="1" i="0" u="none" strike="noStrike">
                          <a:effectLst/>
                          <a:latin typeface="Calibri" panose="020F0502020204030204" pitchFamily="34" charset="0"/>
                        </a:rPr>
                        <a:t>87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86</a:t>
                      </a:r>
                    </a:p>
                  </a:txBody>
                  <a:tcPr marL="7620" marR="7620" marT="7620" marB="0" anchor="b"/>
                </a:tc>
                <a:tc>
                  <a:txBody>
                    <a:bodyPr/>
                    <a:lstStyle/>
                    <a:p>
                      <a:pPr algn="r" fontAlgn="b"/>
                      <a:r>
                        <a:rPr lang="nb-NO" sz="1100" b="0" i="0" u="none" strike="noStrike">
                          <a:effectLst/>
                          <a:latin typeface="Calibri" panose="020F0502020204030204" pitchFamily="34" charset="0"/>
                        </a:rPr>
                        <a:t>88</a:t>
                      </a:r>
                    </a:p>
                  </a:txBody>
                  <a:tcPr marL="7620" marR="7620" marT="7620" marB="0" anchor="b"/>
                </a:tc>
                <a:tc>
                  <a:txBody>
                    <a:bodyPr/>
                    <a:lstStyle/>
                    <a:p>
                      <a:pPr algn="r" fontAlgn="b"/>
                      <a:r>
                        <a:rPr lang="nb-NO" sz="1100" b="0" i="0" u="none" strike="noStrike">
                          <a:effectLst/>
                          <a:latin typeface="Calibri" panose="020F0502020204030204" pitchFamily="34" charset="0"/>
                        </a:rPr>
                        <a:t>5 390</a:t>
                      </a:r>
                    </a:p>
                  </a:txBody>
                  <a:tcPr marL="7620" marR="7620" marT="7620" marB="0" anchor="b"/>
                </a:tc>
                <a:extLst>
                  <a:ext uri="{0D108BD9-81ED-4DB2-BD59-A6C34878D82A}">
                    <a16:rowId xmlns:a16="http://schemas.microsoft.com/office/drawing/2014/main" val="1470944229"/>
                  </a:ext>
                </a:extLst>
              </a:tr>
              <a:tr h="182880">
                <a:tc>
                  <a:txBody>
                    <a:bodyPr/>
                    <a:lstStyle/>
                    <a:p>
                      <a:pPr algn="l" fontAlgn="b"/>
                      <a:r>
                        <a:rPr lang="nb-NO" sz="1100" b="0" i="0" u="none" strike="noStrike">
                          <a:effectLst/>
                          <a:latin typeface="Calibri" panose="020F0502020204030204" pitchFamily="34" charset="0"/>
                        </a:rPr>
                        <a:t>Min fysiske sikkerhet er ivaretatt når jeg besøker kontoret</a:t>
                      </a:r>
                    </a:p>
                  </a:txBody>
                  <a:tcPr marL="7620" marR="7620" marT="7620" marB="0" anchor="b"/>
                </a:tc>
                <a:tc>
                  <a:txBody>
                    <a:bodyPr/>
                    <a:lstStyle/>
                    <a:p>
                      <a:pPr algn="r" fontAlgn="b"/>
                      <a:r>
                        <a:rPr lang="nb-NO" sz="1100" b="1" i="0" u="none" strike="noStrike">
                          <a:effectLst/>
                          <a:latin typeface="Calibri" panose="020F0502020204030204" pitchFamily="34" charset="0"/>
                        </a:rPr>
                        <a:t>5,2</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5,1</a:t>
                      </a:r>
                    </a:p>
                  </a:txBody>
                  <a:tcPr marL="7620" marR="7620" marT="7620" marB="0" anchor="b"/>
                </a:tc>
                <a:tc>
                  <a:txBody>
                    <a:bodyPr/>
                    <a:lstStyle/>
                    <a:p>
                      <a:pPr algn="r" fontAlgn="b"/>
                      <a:r>
                        <a:rPr lang="nb-NO" sz="1100" b="0" i="0" u="none" strike="noStrike">
                          <a:effectLst/>
                          <a:latin typeface="Calibri" panose="020F0502020204030204" pitchFamily="34" charset="0"/>
                        </a:rPr>
                        <a:t>5,2</a:t>
                      </a:r>
                    </a:p>
                  </a:txBody>
                  <a:tcPr marL="7620" marR="7620" marT="7620" marB="0" anchor="b"/>
                </a:tc>
                <a:tc>
                  <a:txBody>
                    <a:bodyPr/>
                    <a:lstStyle/>
                    <a:p>
                      <a:pPr algn="r" fontAlgn="b"/>
                      <a:r>
                        <a:rPr lang="nb-NO" sz="1100" b="1" i="0" u="none" strike="noStrike">
                          <a:effectLst/>
                          <a:latin typeface="Calibri" panose="020F0502020204030204" pitchFamily="34" charset="0"/>
                        </a:rPr>
                        <a:t>92</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90</a:t>
                      </a:r>
                    </a:p>
                  </a:txBody>
                  <a:tcPr marL="7620" marR="7620" marT="7620" marB="0" anchor="b"/>
                </a:tc>
                <a:tc>
                  <a:txBody>
                    <a:bodyPr/>
                    <a:lstStyle/>
                    <a:p>
                      <a:pPr algn="r" fontAlgn="b"/>
                      <a:r>
                        <a:rPr lang="nb-NO" sz="1100" b="0" i="0" u="none" strike="noStrike">
                          <a:effectLst/>
                          <a:latin typeface="Calibri" panose="020F0502020204030204" pitchFamily="34" charset="0"/>
                        </a:rPr>
                        <a:t>93</a:t>
                      </a:r>
                    </a:p>
                  </a:txBody>
                  <a:tcPr marL="7620" marR="7620" marT="7620" marB="0" anchor="b"/>
                </a:tc>
                <a:tc>
                  <a:txBody>
                    <a:bodyPr/>
                    <a:lstStyle/>
                    <a:p>
                      <a:pPr algn="r" fontAlgn="b"/>
                      <a:r>
                        <a:rPr lang="nb-NO" sz="1100" b="0" i="0" u="none" strike="noStrike">
                          <a:effectLst/>
                          <a:latin typeface="Calibri" panose="020F0502020204030204" pitchFamily="34" charset="0"/>
                        </a:rPr>
                        <a:t>5 243</a:t>
                      </a:r>
                    </a:p>
                  </a:txBody>
                  <a:tcPr marL="7620" marR="7620" marT="7620" marB="0" anchor="b"/>
                </a:tc>
                <a:extLst>
                  <a:ext uri="{0D108BD9-81ED-4DB2-BD59-A6C34878D82A}">
                    <a16:rowId xmlns:a16="http://schemas.microsoft.com/office/drawing/2014/main" val="740250698"/>
                  </a:ext>
                </a:extLst>
              </a:tr>
              <a:tr h="182880">
                <a:tc>
                  <a:txBody>
                    <a:bodyPr/>
                    <a:lstStyle/>
                    <a:p>
                      <a:pPr algn="l" fontAlgn="b"/>
                      <a:r>
                        <a:rPr lang="nb-NO" sz="1100" b="0" i="0" u="none" strike="noStrike">
                          <a:effectLst/>
                          <a:latin typeface="Calibri" panose="020F0502020204030204" pitchFamily="34" charset="0"/>
                        </a:rPr>
                        <a:t>Kontorets åpningstider dekker mitt behov</a:t>
                      </a:r>
                    </a:p>
                  </a:txBody>
                  <a:tcPr marL="7620" marR="7620" marT="7620" marB="0" anchor="b"/>
                </a:tc>
                <a:tc>
                  <a:txBody>
                    <a:bodyPr/>
                    <a:lstStyle/>
                    <a:p>
                      <a:pPr algn="r" fontAlgn="b"/>
                      <a:r>
                        <a:rPr lang="nb-NO" sz="1100" b="1"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1"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66</a:t>
                      </a:r>
                    </a:p>
                  </a:txBody>
                  <a:tcPr marL="7620" marR="7620" marT="7620" marB="0" anchor="b"/>
                </a:tc>
                <a:tc>
                  <a:txBody>
                    <a:bodyPr/>
                    <a:lstStyle/>
                    <a:p>
                      <a:pPr algn="r" fontAlgn="b"/>
                      <a:r>
                        <a:rPr lang="nb-NO" sz="1100" b="0" i="0" u="none" strike="noStrike">
                          <a:effectLst/>
                          <a:latin typeface="Calibri" panose="020F0502020204030204" pitchFamily="34" charset="0"/>
                        </a:rPr>
                        <a:t>69</a:t>
                      </a:r>
                    </a:p>
                  </a:txBody>
                  <a:tcPr marL="7620" marR="7620" marT="7620" marB="0" anchor="b"/>
                </a:tc>
                <a:tc>
                  <a:txBody>
                    <a:bodyPr/>
                    <a:lstStyle/>
                    <a:p>
                      <a:pPr algn="r" fontAlgn="b"/>
                      <a:r>
                        <a:rPr lang="nb-NO" sz="1100" b="0" i="0" u="none" strike="noStrike">
                          <a:effectLst/>
                          <a:latin typeface="Calibri" panose="020F0502020204030204" pitchFamily="34" charset="0"/>
                        </a:rPr>
                        <a:t>5 803</a:t>
                      </a:r>
                    </a:p>
                  </a:txBody>
                  <a:tcPr marL="7620" marR="7620" marT="7620" marB="0" anchor="b"/>
                </a:tc>
                <a:extLst>
                  <a:ext uri="{0D108BD9-81ED-4DB2-BD59-A6C34878D82A}">
                    <a16:rowId xmlns:a16="http://schemas.microsoft.com/office/drawing/2014/main" val="982104960"/>
                  </a:ext>
                </a:extLst>
              </a:tr>
              <a:tr h="182880">
                <a:tc>
                  <a:txBody>
                    <a:bodyPr/>
                    <a:lstStyle/>
                    <a:p>
                      <a:pPr algn="l" fontAlgn="b"/>
                      <a:r>
                        <a:rPr lang="nb-NO" sz="1100" b="0" i="0" u="none" strike="noStrike">
                          <a:effectLst/>
                          <a:latin typeface="Calibri" panose="020F0502020204030204" pitchFamily="34" charset="0"/>
                        </a:rPr>
                        <a:t>Beliggenheten gjør det enkelt å besøke kontoret</a:t>
                      </a:r>
                    </a:p>
                  </a:txBody>
                  <a:tcPr marL="7620" marR="7620" marT="7620" marB="0" anchor="b"/>
                </a:tc>
                <a:tc>
                  <a:txBody>
                    <a:bodyPr/>
                    <a:lstStyle/>
                    <a:p>
                      <a:pPr algn="r" fontAlgn="b"/>
                      <a:r>
                        <a:rPr lang="nb-NO" sz="1100" b="1" i="0" u="none" strike="noStrike">
                          <a:effectLst/>
                          <a:latin typeface="Calibri" panose="020F0502020204030204" pitchFamily="34" charset="0"/>
                        </a:rPr>
                        <a:t>4,8</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4,7</a:t>
                      </a:r>
                    </a:p>
                  </a:txBody>
                  <a:tcPr marL="7620" marR="7620" marT="7620" marB="0" anchor="b"/>
                </a:tc>
                <a:tc>
                  <a:txBody>
                    <a:bodyPr/>
                    <a:lstStyle/>
                    <a:p>
                      <a:pPr algn="r" fontAlgn="b"/>
                      <a:r>
                        <a:rPr lang="nb-NO" sz="1100" b="0" i="0" u="none" strike="noStrike">
                          <a:effectLst/>
                          <a:latin typeface="Calibri" panose="020F0502020204030204" pitchFamily="34" charset="0"/>
                        </a:rPr>
                        <a:t>4,8</a:t>
                      </a:r>
                    </a:p>
                  </a:txBody>
                  <a:tcPr marL="7620" marR="7620" marT="7620" marB="0" anchor="b"/>
                </a:tc>
                <a:tc>
                  <a:txBody>
                    <a:bodyPr/>
                    <a:lstStyle/>
                    <a:p>
                      <a:pPr algn="r" fontAlgn="b"/>
                      <a:r>
                        <a:rPr lang="nb-NO" sz="1100" b="1" i="0" u="none" strike="noStrike">
                          <a:effectLst/>
                          <a:latin typeface="Calibri" panose="020F0502020204030204" pitchFamily="34" charset="0"/>
                        </a:rPr>
                        <a:t>82</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81</a:t>
                      </a:r>
                    </a:p>
                  </a:txBody>
                  <a:tcPr marL="7620" marR="7620" marT="7620" marB="0" anchor="b"/>
                </a:tc>
                <a:tc>
                  <a:txBody>
                    <a:bodyPr/>
                    <a:lstStyle/>
                    <a:p>
                      <a:pPr algn="r" fontAlgn="b"/>
                      <a:r>
                        <a:rPr lang="nb-NO" sz="1100" b="0" i="0" u="none" strike="noStrike">
                          <a:effectLst/>
                          <a:latin typeface="Calibri" panose="020F0502020204030204" pitchFamily="34" charset="0"/>
                        </a:rPr>
                        <a:t>84</a:t>
                      </a:r>
                    </a:p>
                  </a:txBody>
                  <a:tcPr marL="7620" marR="7620" marT="7620" marB="0" anchor="b"/>
                </a:tc>
                <a:tc>
                  <a:txBody>
                    <a:bodyPr/>
                    <a:lstStyle/>
                    <a:p>
                      <a:pPr algn="r" fontAlgn="b"/>
                      <a:r>
                        <a:rPr lang="nb-NO" sz="1100" b="0" i="0" u="none" strike="noStrike">
                          <a:effectLst/>
                          <a:latin typeface="Calibri" panose="020F0502020204030204" pitchFamily="34" charset="0"/>
                        </a:rPr>
                        <a:t>6 816</a:t>
                      </a:r>
                    </a:p>
                  </a:txBody>
                  <a:tcPr marL="7620" marR="7620" marT="7620" marB="0" anchor="b"/>
                </a:tc>
                <a:extLst>
                  <a:ext uri="{0D108BD9-81ED-4DB2-BD59-A6C34878D82A}">
                    <a16:rowId xmlns:a16="http://schemas.microsoft.com/office/drawing/2014/main" val="131473852"/>
                  </a:ext>
                </a:extLst>
              </a:tr>
            </a:tbl>
          </a:graphicData>
        </a:graphic>
      </p:graphicFrame>
      <p:graphicFrame>
        <p:nvGraphicFramePr>
          <p:cNvPr id="9" name="Tabell 8">
            <a:extLst>
              <a:ext uri="{FF2B5EF4-FFF2-40B4-BE49-F238E27FC236}">
                <a16:creationId xmlns:a16="http://schemas.microsoft.com/office/drawing/2014/main" id="{EA243BD9-2749-71C7-E9D7-584B53E396E3}"/>
              </a:ext>
            </a:extLst>
          </p:cNvPr>
          <p:cNvGraphicFramePr>
            <a:graphicFrameLocks noGrp="1"/>
          </p:cNvGraphicFramePr>
          <p:nvPr>
            <p:extLst>
              <p:ext uri="{D42A27DB-BD31-4B8C-83A1-F6EECF244321}">
                <p14:modId xmlns:p14="http://schemas.microsoft.com/office/powerpoint/2010/main" val="731798689"/>
              </p:ext>
            </p:extLst>
          </p:nvPr>
        </p:nvGraphicFramePr>
        <p:xfrm>
          <a:off x="857250" y="4235196"/>
          <a:ext cx="10477500" cy="164592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På hvilken måte foretrekker du å ha kontakt med NAV?</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Finne informasjon og bruke tjenester på Nav.no</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38</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Chat eller meldinger med ansatte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51</a:t>
                      </a:r>
                    </a:p>
                  </a:txBody>
                  <a:tcPr marL="7620" marR="7620" marT="7620" marB="0" anchor="b"/>
                </a:tc>
                <a:tc>
                  <a:txBody>
                    <a:bodyPr/>
                    <a:lstStyle/>
                    <a:p>
                      <a:pPr algn="r" fontAlgn="b"/>
                      <a:r>
                        <a:rPr lang="nb-NO" sz="1100" b="0" i="0" u="none" strike="noStrike">
                          <a:effectLst/>
                          <a:latin typeface="Calibri" panose="020F0502020204030204" pitchFamily="34" charset="0"/>
                        </a:rPr>
                        <a:t>53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Telefon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59</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58</a:t>
                      </a:r>
                    </a:p>
                  </a:txBody>
                  <a:tcPr marL="7620" marR="7620" marT="7620" marB="0" anchor="b"/>
                </a:tc>
                <a:tc>
                  <a:txBody>
                    <a:bodyPr/>
                    <a:lstStyle/>
                    <a:p>
                      <a:pPr algn="r" fontAlgn="b"/>
                      <a:r>
                        <a:rPr lang="nb-NO" sz="1100" b="0" i="0" u="none" strike="noStrike">
                          <a:effectLst/>
                          <a:latin typeface="Calibri" panose="020F0502020204030204" pitchFamily="34" charset="0"/>
                        </a:rPr>
                        <a:t>60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Videomøte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Fysisk møte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47</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i="0" u="none" strike="noStrike">
                          <a:effectLst/>
                          <a:latin typeface="Calibri" panose="020F0502020204030204" pitchFamily="34" charset="0"/>
                        </a:rPr>
                        <a:t>Sosiale medier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49816415"/>
                  </a:ext>
                </a:extLst>
              </a:tr>
              <a:tr h="182880">
                <a:tc>
                  <a:txBody>
                    <a:bodyPr/>
                    <a:lstStyle/>
                    <a:p>
                      <a:pPr algn="l" fontAlgn="b"/>
                      <a:r>
                        <a:rPr lang="nb-NO" sz="1100" b="0" i="0" u="none" strike="noStrike">
                          <a:effectLst/>
                          <a:latin typeface="Calibri" panose="020F0502020204030204" pitchFamily="34" charset="0"/>
                        </a:rPr>
                        <a:t>Få og sende brev i posten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11</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76565138"/>
                  </a:ext>
                </a:extLst>
              </a:tr>
              <a:tr h="182880">
                <a:tc>
                  <a:txBody>
                    <a:bodyPr/>
                    <a:lstStyle/>
                    <a:p>
                      <a:pPr algn="l" fontAlgn="b"/>
                      <a:r>
                        <a:rPr lang="nb-NO" sz="1100" b="0" i="0" u="none" strike="noStrike">
                          <a:effectLst/>
                          <a:latin typeface="Calibri" panose="020F0502020204030204" pitchFamily="34" charset="0"/>
                        </a:rPr>
                        <a:t>Vet ikke / ikke aktuelt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705309188"/>
                  </a:ext>
                </a:extLst>
              </a:tr>
            </a:tbl>
          </a:graphicData>
        </a:graphic>
      </p:graphicFrame>
    </p:spTree>
    <p:extLst>
      <p:ext uri="{BB962C8B-B14F-4D97-AF65-F5344CB8AC3E}">
        <p14:creationId xmlns:p14="http://schemas.microsoft.com/office/powerpoint/2010/main" val="1658657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3" name="Tabell 2">
            <a:extLst>
              <a:ext uri="{FF2B5EF4-FFF2-40B4-BE49-F238E27FC236}">
                <a16:creationId xmlns:a16="http://schemas.microsoft.com/office/drawing/2014/main" id="{CE7EB11F-A825-3174-F03E-40E243B6BB4E}"/>
              </a:ext>
            </a:extLst>
          </p:cNvPr>
          <p:cNvGraphicFramePr>
            <a:graphicFrameLocks noGrp="1"/>
          </p:cNvGraphicFramePr>
          <p:nvPr>
            <p:extLst>
              <p:ext uri="{D42A27DB-BD31-4B8C-83A1-F6EECF244321}">
                <p14:modId xmlns:p14="http://schemas.microsoft.com/office/powerpoint/2010/main" val="1821933827"/>
              </p:ext>
            </p:extLst>
          </p:nvPr>
        </p:nvGraphicFramePr>
        <p:xfrm>
          <a:off x="857250" y="1315212"/>
          <a:ext cx="10477500" cy="475488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Hva gjaldt din siste søknad til NAV?</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18 864</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Dagpenger (ved arbeidsledighet og permittering)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Arbeidsavklaringspenger (AAP)</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21</a:t>
                      </a:r>
                    </a:p>
                  </a:txBody>
                  <a:tcPr marL="7620" marR="7620" marT="7620" marB="0" anchor="b"/>
                </a:tc>
                <a:tc>
                  <a:txBody>
                    <a:bodyPr/>
                    <a:lstStyle/>
                    <a:p>
                      <a:pPr algn="r" fontAlgn="b"/>
                      <a:r>
                        <a:rPr lang="nb-NO" sz="1100" b="0" i="0" u="none" strike="noStrike">
                          <a:effectLst/>
                          <a:latin typeface="Calibri" panose="020F0502020204030204" pitchFamily="34" charset="0"/>
                        </a:rPr>
                        <a:t>22</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Sykepenger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17</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Uføretrygd</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11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Økonomisk sosialhjelp</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i="0" u="none" strike="noStrike">
                          <a:effectLst/>
                          <a:latin typeface="Calibri" panose="020F0502020204030204" pitchFamily="34" charset="0"/>
                        </a:rPr>
                        <a:t>Tiltakspenger (ved deltakelse i praksis/arbeidsmarkedstiltak)</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49816415"/>
                  </a:ext>
                </a:extLst>
              </a:tr>
              <a:tr h="182880">
                <a:tc>
                  <a:txBody>
                    <a:bodyPr/>
                    <a:lstStyle/>
                    <a:p>
                      <a:pPr algn="l" fontAlgn="b"/>
                      <a:r>
                        <a:rPr lang="nb-NO" sz="1100" b="0" i="0" u="none" strike="noStrike">
                          <a:effectLst/>
                          <a:latin typeface="Calibri" panose="020F0502020204030204" pitchFamily="34" charset="0"/>
                        </a:rPr>
                        <a:t>Hjelpemiddel (f.eks. høreapparat, utstyr for tilrettelegging)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0850921"/>
                  </a:ext>
                </a:extLst>
              </a:tr>
              <a:tr h="182880">
                <a:tc>
                  <a:txBody>
                    <a:bodyPr/>
                    <a:lstStyle/>
                    <a:p>
                      <a:pPr algn="l" fontAlgn="b"/>
                      <a:r>
                        <a:rPr lang="nb-NO" sz="1100" b="0" i="0" u="none" strike="noStrike">
                          <a:effectLst/>
                          <a:latin typeface="Calibri" panose="020F0502020204030204" pitchFamily="34" charset="0"/>
                        </a:rPr>
                        <a:t>Yrkesskade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830770172"/>
                  </a:ext>
                </a:extLst>
              </a:tr>
              <a:tr h="182880">
                <a:tc>
                  <a:txBody>
                    <a:bodyPr/>
                    <a:lstStyle/>
                    <a:p>
                      <a:pPr algn="l" fontAlgn="b"/>
                      <a:r>
                        <a:rPr lang="nb-NO" sz="1100" b="0" i="0" u="none" strike="noStrike">
                          <a:effectLst/>
                          <a:latin typeface="Calibri" panose="020F0502020204030204" pitchFamily="34" charset="0"/>
                        </a:rPr>
                        <a:t>Foreldrepenger (hjemme med barn etter fødsel)</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47326769"/>
                  </a:ext>
                </a:extLst>
              </a:tr>
              <a:tr h="182880">
                <a:tc>
                  <a:txBody>
                    <a:bodyPr/>
                    <a:lstStyle/>
                    <a:p>
                      <a:pPr algn="l" fontAlgn="b"/>
                      <a:r>
                        <a:rPr lang="nb-NO" sz="1100" b="0" i="0" u="none" strike="noStrike">
                          <a:effectLst/>
                          <a:latin typeface="Calibri" panose="020F0502020204030204" pitchFamily="34" charset="0"/>
                        </a:rPr>
                        <a:t>Kontantstøtte (hjemme med barn mellom 1-2 år)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31184744"/>
                  </a:ext>
                </a:extLst>
              </a:tr>
              <a:tr h="182880">
                <a:tc>
                  <a:txBody>
                    <a:bodyPr/>
                    <a:lstStyle/>
                    <a:p>
                      <a:pPr algn="l" fontAlgn="b"/>
                      <a:r>
                        <a:rPr lang="nb-NO" sz="1100" b="0" i="0" u="none" strike="noStrike">
                          <a:effectLst/>
                          <a:latin typeface="Calibri" panose="020F0502020204030204" pitchFamily="34" charset="0"/>
                        </a:rPr>
                        <a:t>Barnetrygd (for barn under 18 år)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470944229"/>
                  </a:ext>
                </a:extLst>
              </a:tr>
              <a:tr h="182880">
                <a:tc>
                  <a:txBody>
                    <a:bodyPr/>
                    <a:lstStyle/>
                    <a:p>
                      <a:pPr algn="l" fontAlgn="b"/>
                      <a:r>
                        <a:rPr lang="nb-NO" sz="1100" b="0" i="0" u="none" strike="noStrike">
                          <a:effectLst/>
                          <a:latin typeface="Calibri" panose="020F0502020204030204" pitchFamily="34" charset="0"/>
                        </a:rPr>
                        <a:t>Barnebidrag (fastsettelse av beløp når foreldre ikke bor sammen)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40250698"/>
                  </a:ext>
                </a:extLst>
              </a:tr>
              <a:tr h="182880">
                <a:tc>
                  <a:txBody>
                    <a:bodyPr/>
                    <a:lstStyle/>
                    <a:p>
                      <a:pPr algn="l" fontAlgn="b"/>
                      <a:r>
                        <a:rPr lang="nb-NO" sz="1100" b="0" i="0" u="none" strike="noStrike">
                          <a:effectLst/>
                          <a:latin typeface="Calibri" panose="020F0502020204030204" pitchFamily="34" charset="0"/>
                        </a:rPr>
                        <a:t>Grunn- eller hjelpestønad (ved langvarig pleiebehov for deg selv eller barn)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82104960"/>
                  </a:ext>
                </a:extLst>
              </a:tr>
              <a:tr h="182880">
                <a:tc>
                  <a:txBody>
                    <a:bodyPr/>
                    <a:lstStyle/>
                    <a:p>
                      <a:pPr algn="l" fontAlgn="b"/>
                      <a:r>
                        <a:rPr lang="nb-NO" sz="1100" b="0" i="0" u="none" strike="noStrike">
                          <a:effectLst/>
                          <a:latin typeface="Calibri" panose="020F0502020204030204" pitchFamily="34" charset="0"/>
                        </a:rPr>
                        <a:t>Omsorgspenger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31473852"/>
                  </a:ext>
                </a:extLst>
              </a:tr>
              <a:tr h="182880">
                <a:tc>
                  <a:txBody>
                    <a:bodyPr/>
                    <a:lstStyle/>
                    <a:p>
                      <a:pPr algn="l" fontAlgn="b"/>
                      <a:r>
                        <a:rPr lang="nb-NO" sz="1100" b="0" i="0" u="none" strike="noStrike">
                          <a:effectLst/>
                          <a:latin typeface="Calibri" panose="020F0502020204030204" pitchFamily="34" charset="0"/>
                        </a:rPr>
                        <a:t>Pleiepenger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7890321"/>
                  </a:ext>
                </a:extLst>
              </a:tr>
              <a:tr h="182880">
                <a:tc>
                  <a:txBody>
                    <a:bodyPr/>
                    <a:lstStyle/>
                    <a:p>
                      <a:pPr algn="l" fontAlgn="b"/>
                      <a:r>
                        <a:rPr lang="nb-NO" sz="1100" b="0" i="0" u="none" strike="noStrike">
                          <a:effectLst/>
                          <a:latin typeface="Calibri" panose="020F0502020204030204" pitchFamily="34" charset="0"/>
                        </a:rPr>
                        <a:t>Opplæringspenger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002811374"/>
                  </a:ext>
                </a:extLst>
              </a:tr>
              <a:tr h="182880">
                <a:tc>
                  <a:txBody>
                    <a:bodyPr/>
                    <a:lstStyle/>
                    <a:p>
                      <a:pPr algn="l" fontAlgn="b"/>
                      <a:r>
                        <a:rPr lang="nn-NO" sz="1100" b="0" i="0" u="none" strike="noStrike">
                          <a:effectLst/>
                          <a:latin typeface="Calibri" panose="020F0502020204030204" pitchFamily="34" charset="0"/>
                        </a:rPr>
                        <a:t>Overgangsstønad til enslig mor eller far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45373056"/>
                  </a:ext>
                </a:extLst>
              </a:tr>
              <a:tr h="182880">
                <a:tc>
                  <a:txBody>
                    <a:bodyPr/>
                    <a:lstStyle/>
                    <a:p>
                      <a:pPr algn="l" fontAlgn="b"/>
                      <a:r>
                        <a:rPr lang="nb-NO" sz="1100" b="0" i="0" u="none" strike="noStrike">
                          <a:effectLst/>
                          <a:latin typeface="Calibri" panose="020F0502020204030204" pitchFamily="34" charset="0"/>
                        </a:rPr>
                        <a:t>Stønad til barnetilsyn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8114849"/>
                  </a:ext>
                </a:extLst>
              </a:tr>
              <a:tr h="182880">
                <a:tc>
                  <a:txBody>
                    <a:bodyPr/>
                    <a:lstStyle/>
                    <a:p>
                      <a:pPr algn="l" fontAlgn="b"/>
                      <a:r>
                        <a:rPr lang="nb-NO" sz="1100" b="0" i="0" u="none" strike="noStrike">
                          <a:effectLst/>
                          <a:latin typeface="Calibri" panose="020F0502020204030204" pitchFamily="34" charset="0"/>
                        </a:rPr>
                        <a:t>Stønad til skolepenger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12258402"/>
                  </a:ext>
                </a:extLst>
              </a:tr>
              <a:tr h="182880">
                <a:tc>
                  <a:txBody>
                    <a:bodyPr/>
                    <a:lstStyle/>
                    <a:p>
                      <a:pPr algn="l" fontAlgn="b"/>
                      <a:r>
                        <a:rPr lang="nb-NO" sz="1100" b="0" i="0" u="none" strike="noStrike">
                          <a:effectLst/>
                          <a:latin typeface="Calibri" panose="020F0502020204030204" pitchFamily="34" charset="0"/>
                        </a:rPr>
                        <a:t>Alderspensjon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82741231"/>
                  </a:ext>
                </a:extLst>
              </a:tr>
              <a:tr h="182880">
                <a:tc>
                  <a:txBody>
                    <a:bodyPr/>
                    <a:lstStyle/>
                    <a:p>
                      <a:pPr algn="l" fontAlgn="b"/>
                      <a:r>
                        <a:rPr lang="nb-NO" sz="1100" b="0" i="0" u="none" strike="noStrike">
                          <a:effectLst/>
                          <a:latin typeface="Calibri" panose="020F0502020204030204" pitchFamily="34" charset="0"/>
                        </a:rPr>
                        <a:t>Gjenlevendepensjon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479609020"/>
                  </a:ext>
                </a:extLst>
              </a:tr>
              <a:tr h="182880">
                <a:tc>
                  <a:txBody>
                    <a:bodyPr/>
                    <a:lstStyle/>
                    <a:p>
                      <a:pPr algn="l" fontAlgn="b"/>
                      <a:r>
                        <a:rPr lang="nb-NO" sz="1100" b="0" i="0" u="none" strike="noStrike">
                          <a:effectLst/>
                          <a:latin typeface="Calibri" panose="020F0502020204030204" pitchFamily="34" charset="0"/>
                        </a:rPr>
                        <a:t>Barnepensjon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266838698"/>
                  </a:ext>
                </a:extLst>
              </a:tr>
              <a:tr h="182880">
                <a:tc>
                  <a:txBody>
                    <a:bodyPr/>
                    <a:lstStyle/>
                    <a:p>
                      <a:pPr algn="l" fontAlgn="b"/>
                      <a:r>
                        <a:rPr lang="nb-NO" sz="1100" b="0" i="0" u="none" strike="noStrike">
                          <a:effectLst/>
                          <a:latin typeface="Calibri" panose="020F0502020204030204" pitchFamily="34" charset="0"/>
                        </a:rPr>
                        <a:t>Overgangsstønad til gjenlevende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592477109"/>
                  </a:ext>
                </a:extLst>
              </a:tr>
              <a:tr h="182880">
                <a:tc>
                  <a:txBody>
                    <a:bodyPr/>
                    <a:lstStyle/>
                    <a:p>
                      <a:pPr algn="l" fontAlgn="b"/>
                      <a:r>
                        <a:rPr lang="nb-NO" sz="1100" b="0" i="0" u="none" strike="noStrike">
                          <a:effectLst/>
                          <a:latin typeface="Calibri" panose="020F0502020204030204" pitchFamily="34" charset="0"/>
                        </a:rPr>
                        <a:t>Tilleggsstønader til gjenlevende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403677410"/>
                  </a:ext>
                </a:extLst>
              </a:tr>
              <a:tr h="182880">
                <a:tc>
                  <a:txBody>
                    <a:bodyPr/>
                    <a:lstStyle/>
                    <a:p>
                      <a:pPr algn="l" fontAlgn="b"/>
                      <a:r>
                        <a:rPr lang="nb-NO" sz="1100" b="0" i="0" u="none" strike="noStrike">
                          <a:effectLst/>
                          <a:latin typeface="Calibri" panose="020F0502020204030204" pitchFamily="34" charset="0"/>
                        </a:rPr>
                        <a:t>Ikke aktuelt / 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101525392"/>
                  </a:ext>
                </a:extLst>
              </a:tr>
            </a:tbl>
          </a:graphicData>
        </a:graphic>
      </p:graphicFrame>
    </p:spTree>
    <p:extLst>
      <p:ext uri="{BB962C8B-B14F-4D97-AF65-F5344CB8AC3E}">
        <p14:creationId xmlns:p14="http://schemas.microsoft.com/office/powerpoint/2010/main" val="1700170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extLst>
              <p:ext uri="{D42A27DB-BD31-4B8C-83A1-F6EECF244321}">
                <p14:modId xmlns:p14="http://schemas.microsoft.com/office/powerpoint/2010/main" val="1806481414"/>
              </p:ext>
            </p:extLst>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1" u="none" strike="noStrike" err="1">
                          <a:solidFill>
                            <a:schemeClr val="bg1"/>
                          </a:solidFill>
                          <a:effectLst/>
                        </a:rPr>
                        <a:t>Gj.snitt</a:t>
                      </a:r>
                      <a:endParaRPr lang="nb-NO" sz="1100" b="1"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1" u="none" strike="noStrike">
                          <a:solidFill>
                            <a:schemeClr val="bg1"/>
                          </a:solidFill>
                          <a:effectLst/>
                        </a:rPr>
                        <a:t>Pst*</a:t>
                      </a:r>
                      <a:endParaRPr lang="nb-NO" sz="1100" b="1"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3" name="Tabell 2">
            <a:extLst>
              <a:ext uri="{FF2B5EF4-FFF2-40B4-BE49-F238E27FC236}">
                <a16:creationId xmlns:a16="http://schemas.microsoft.com/office/drawing/2014/main" id="{CE7EB11F-A825-3174-F03E-40E243B6BB4E}"/>
              </a:ext>
            </a:extLst>
          </p:cNvPr>
          <p:cNvGraphicFramePr>
            <a:graphicFrameLocks noGrp="1"/>
          </p:cNvGraphicFramePr>
          <p:nvPr>
            <p:extLst>
              <p:ext uri="{D42A27DB-BD31-4B8C-83A1-F6EECF244321}">
                <p14:modId xmlns:p14="http://schemas.microsoft.com/office/powerpoint/2010/main" val="793721893"/>
              </p:ext>
            </p:extLst>
          </p:nvPr>
        </p:nvGraphicFramePr>
        <p:xfrm>
          <a:off x="857250" y="1315212"/>
          <a:ext cx="10477500" cy="91440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Tenk på den siste søknaden. Hvordan søkte du?</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17 665</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På internett (nav.no)</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80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80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Sendte søknad på papir i posten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På papir og leverte på NAV-kontor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Annet / husker ikke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11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bl>
          </a:graphicData>
        </a:graphic>
      </p:graphicFrame>
      <p:graphicFrame>
        <p:nvGraphicFramePr>
          <p:cNvPr id="7" name="Tabell 6">
            <a:extLst>
              <a:ext uri="{FF2B5EF4-FFF2-40B4-BE49-F238E27FC236}">
                <a16:creationId xmlns:a16="http://schemas.microsoft.com/office/drawing/2014/main" id="{F97512E4-6FFF-D7FA-38E9-26D86EF7BC0D}"/>
              </a:ext>
            </a:extLst>
          </p:cNvPr>
          <p:cNvGraphicFramePr>
            <a:graphicFrameLocks noGrp="1"/>
          </p:cNvGraphicFramePr>
          <p:nvPr>
            <p:extLst>
              <p:ext uri="{D42A27DB-BD31-4B8C-83A1-F6EECF244321}">
                <p14:modId xmlns:p14="http://schemas.microsoft.com/office/powerpoint/2010/main" val="469412942"/>
              </p:ext>
            </p:extLst>
          </p:nvPr>
        </p:nvGraphicFramePr>
        <p:xfrm>
          <a:off x="857250" y="2437140"/>
          <a:ext cx="10477500" cy="237744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Tenk på den siste søknaden. Hvor fornøyd med…? Enkelt å…?</a:t>
                      </a:r>
                    </a:p>
                  </a:txBody>
                  <a:tcPr marL="7620" marR="7620" marT="7620" marB="0" anchor="b">
                    <a:solidFill>
                      <a:schemeClr val="tx1">
                        <a:lumMod val="65000"/>
                        <a:lumOff val="35000"/>
                      </a:schemeClr>
                    </a:solidFill>
                  </a:tcPr>
                </a:tc>
                <a:tc gridSpan="9">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Fornøyd med søknadsprosessen, alt i alt</a:t>
                      </a:r>
                    </a:p>
                  </a:txBody>
                  <a:tcPr marL="7620" marR="7620" marT="7620" marB="0" anchor="b"/>
                </a:tc>
                <a:tc>
                  <a:txBody>
                    <a:bodyPr/>
                    <a:lstStyle/>
                    <a:p>
                      <a:pPr algn="r" fontAlgn="b"/>
                      <a:r>
                        <a:rPr lang="nb-NO" sz="1100" b="1"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,01</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1" i="0" u="none" strike="noStrike">
                          <a:effectLst/>
                          <a:latin typeface="Calibri" panose="020F0502020204030204" pitchFamily="34" charset="0"/>
                        </a:rPr>
                        <a:t>75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74</a:t>
                      </a:r>
                    </a:p>
                  </a:txBody>
                  <a:tcPr marL="7620" marR="7620" marT="7620" marB="0" anchor="b"/>
                </a:tc>
                <a:tc>
                  <a:txBody>
                    <a:bodyPr/>
                    <a:lstStyle/>
                    <a:p>
                      <a:pPr algn="r" fontAlgn="b"/>
                      <a:r>
                        <a:rPr lang="nb-NO" sz="1100" b="0" i="0" u="none" strike="noStrike">
                          <a:effectLst/>
                          <a:latin typeface="Calibri" panose="020F0502020204030204" pitchFamily="34" charset="0"/>
                        </a:rPr>
                        <a:t>76</a:t>
                      </a:r>
                    </a:p>
                  </a:txBody>
                  <a:tcPr marL="7620" marR="7620" marT="7620" marB="0" anchor="b"/>
                </a:tc>
                <a:tc>
                  <a:txBody>
                    <a:bodyPr/>
                    <a:lstStyle/>
                    <a:p>
                      <a:pPr algn="r" fontAlgn="b"/>
                      <a:r>
                        <a:rPr lang="nb-NO" sz="1100" b="0" i="0" u="none" strike="noStrike">
                          <a:effectLst/>
                          <a:latin typeface="Calibri" panose="020F0502020204030204" pitchFamily="34" charset="0"/>
                        </a:rPr>
                        <a:t>16 641</a:t>
                      </a: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Forklaringen på nav.no om hva som skal til for at søknaden blir godkjent</a:t>
                      </a:r>
                    </a:p>
                  </a:txBody>
                  <a:tcPr marL="7620" marR="7620" marT="7620" marB="0" anchor="b"/>
                </a:tc>
                <a:tc>
                  <a:txBody>
                    <a:bodyPr/>
                    <a:lstStyle/>
                    <a:p>
                      <a:pPr algn="r" fontAlgn="b"/>
                      <a:r>
                        <a:rPr lang="nb-NO" sz="1100" b="1"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1" i="0" u="none" strike="noStrike">
                          <a:effectLst/>
                          <a:latin typeface="Calibri" panose="020F0502020204030204" pitchFamily="34" charset="0"/>
                        </a:rPr>
                        <a:t>72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72</a:t>
                      </a:r>
                    </a:p>
                  </a:txBody>
                  <a:tcPr marL="7620" marR="7620" marT="7620" marB="0" anchor="b"/>
                </a:tc>
                <a:tc>
                  <a:txBody>
                    <a:bodyPr/>
                    <a:lstStyle/>
                    <a:p>
                      <a:pPr algn="r" fontAlgn="b"/>
                      <a:r>
                        <a:rPr lang="nb-NO" sz="1100" b="0" i="0" u="none" strike="noStrike">
                          <a:effectLst/>
                          <a:latin typeface="Calibri" panose="020F0502020204030204" pitchFamily="34" charset="0"/>
                        </a:rPr>
                        <a:t>73</a:t>
                      </a:r>
                    </a:p>
                  </a:txBody>
                  <a:tcPr marL="7620" marR="7620" marT="7620" marB="0" anchor="b"/>
                </a:tc>
                <a:tc>
                  <a:txBody>
                    <a:bodyPr/>
                    <a:lstStyle/>
                    <a:p>
                      <a:pPr algn="r" fontAlgn="b"/>
                      <a:r>
                        <a:rPr lang="nb-NO" sz="1100" b="0" i="0" u="none" strike="noStrike">
                          <a:effectLst/>
                          <a:latin typeface="Calibri" panose="020F0502020204030204" pitchFamily="34" charset="0"/>
                        </a:rPr>
                        <a:t>15 300</a:t>
                      </a: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Tiden det tok fra jeg søkte til jeg fikk svar på søknaden</a:t>
                      </a:r>
                    </a:p>
                  </a:txBody>
                  <a:tcPr marL="7620" marR="7620" marT="7620" marB="0" anchor="b"/>
                </a:tc>
                <a:tc>
                  <a:txBody>
                    <a:bodyPr/>
                    <a:lstStyle/>
                    <a:p>
                      <a:pPr algn="r" fontAlgn="b"/>
                      <a:r>
                        <a:rPr lang="nb-NO" sz="1100" b="1"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1" i="0" u="none" strike="noStrike">
                          <a:effectLst/>
                          <a:latin typeface="Calibri" panose="020F0502020204030204" pitchFamily="34" charset="0"/>
                        </a:rPr>
                        <a:t>66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65</a:t>
                      </a:r>
                    </a:p>
                  </a:txBody>
                  <a:tcPr marL="7620" marR="7620" marT="7620" marB="0" anchor="b"/>
                </a:tc>
                <a:tc>
                  <a:txBody>
                    <a:bodyPr/>
                    <a:lstStyle/>
                    <a:p>
                      <a:pPr algn="r" fontAlgn="b"/>
                      <a:r>
                        <a:rPr lang="nb-NO" sz="1100" b="0"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15 811</a:t>
                      </a: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Informasjonen om status på behandling av søknaden mens jeg ventet</a:t>
                      </a:r>
                    </a:p>
                  </a:txBody>
                  <a:tcPr marL="7620" marR="7620" marT="7620" marB="0" anchor="b"/>
                </a:tc>
                <a:tc>
                  <a:txBody>
                    <a:bodyPr/>
                    <a:lstStyle/>
                    <a:p>
                      <a:pPr algn="r" fontAlgn="b"/>
                      <a:r>
                        <a:rPr lang="nb-NO" sz="1100" b="1"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3,8</a:t>
                      </a:r>
                    </a:p>
                  </a:txBody>
                  <a:tcPr marL="7620" marR="7620" marT="7620" marB="0" anchor="b"/>
                </a:tc>
                <a:tc>
                  <a:txBody>
                    <a:bodyPr/>
                    <a:lstStyle/>
                    <a:p>
                      <a:pPr algn="r" fontAlgn="b"/>
                      <a:r>
                        <a:rPr lang="nb-NO" sz="1100" b="0" i="0" u="none" strike="noStrike">
                          <a:effectLst/>
                          <a:latin typeface="Calibri" panose="020F0502020204030204" pitchFamily="34" charset="0"/>
                        </a:rPr>
                        <a:t>3,9</a:t>
                      </a:r>
                    </a:p>
                  </a:txBody>
                  <a:tcPr marL="7620" marR="7620" marT="7620" marB="0" anchor="b"/>
                </a:tc>
                <a:tc>
                  <a:txBody>
                    <a:bodyPr/>
                    <a:lstStyle/>
                    <a:p>
                      <a:pPr algn="r" fontAlgn="b"/>
                      <a:r>
                        <a:rPr lang="nb-NO" sz="1100" b="1" i="0" u="none" strike="noStrike">
                          <a:effectLst/>
                          <a:latin typeface="Calibri" panose="020F0502020204030204" pitchFamily="34" charset="0"/>
                        </a:rPr>
                        <a:t>60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59</a:t>
                      </a:r>
                    </a:p>
                  </a:txBody>
                  <a:tcPr marL="7620" marR="7620" marT="7620" marB="0" anchor="b"/>
                </a:tc>
                <a:tc>
                  <a:txBody>
                    <a:bodyPr/>
                    <a:lstStyle/>
                    <a:p>
                      <a:pPr algn="r" fontAlgn="b"/>
                      <a:r>
                        <a:rPr lang="nb-NO" sz="1100" b="0" i="0" u="none" strike="noStrike">
                          <a:effectLst/>
                          <a:latin typeface="Calibri" panose="020F0502020204030204" pitchFamily="34" charset="0"/>
                        </a:rPr>
                        <a:t>61</a:t>
                      </a:r>
                    </a:p>
                  </a:txBody>
                  <a:tcPr marL="7620" marR="7620" marT="7620" marB="0" anchor="b"/>
                </a:tc>
                <a:tc>
                  <a:txBody>
                    <a:bodyPr/>
                    <a:lstStyle/>
                    <a:p>
                      <a:pPr algn="r" fontAlgn="b"/>
                      <a:r>
                        <a:rPr lang="nb-NO" sz="1100" b="0" i="0" u="none" strike="noStrike">
                          <a:effectLst/>
                          <a:latin typeface="Calibri" panose="020F0502020204030204" pitchFamily="34" charset="0"/>
                        </a:rPr>
                        <a:t>14 131</a:t>
                      </a: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Begrunnelsen for vedtaket</a:t>
                      </a:r>
                    </a:p>
                  </a:txBody>
                  <a:tcPr marL="7620" marR="7620" marT="7620" marB="0" anchor="b"/>
                </a:tc>
                <a:tc>
                  <a:txBody>
                    <a:bodyPr/>
                    <a:lstStyle/>
                    <a:p>
                      <a:pPr algn="r" fontAlgn="b"/>
                      <a:r>
                        <a:rPr lang="nb-NO" sz="1100" b="1"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1"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78</a:t>
                      </a:r>
                    </a:p>
                  </a:txBody>
                  <a:tcPr marL="7620" marR="7620" marT="7620" marB="0" anchor="b"/>
                </a:tc>
                <a:tc>
                  <a:txBody>
                    <a:bodyPr/>
                    <a:lstStyle/>
                    <a:p>
                      <a:pPr algn="r" fontAlgn="b"/>
                      <a:r>
                        <a:rPr lang="nb-NO" sz="1100" b="0"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14 053</a:t>
                      </a: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i="0" u="none" strike="noStrike">
                          <a:effectLst/>
                          <a:latin typeface="Calibri" panose="020F0502020204030204" pitchFamily="34" charset="0"/>
                        </a:rPr>
                        <a:t>Fylle inn søknaden</a:t>
                      </a:r>
                    </a:p>
                  </a:txBody>
                  <a:tcPr marL="7620" marR="7620" marT="7620" marB="0" anchor="b"/>
                </a:tc>
                <a:tc>
                  <a:txBody>
                    <a:bodyPr/>
                    <a:lstStyle/>
                    <a:p>
                      <a:pPr algn="r" fontAlgn="b"/>
                      <a:r>
                        <a:rPr lang="nb-NO" sz="1100" b="1"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,01</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1"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78</a:t>
                      </a:r>
                    </a:p>
                  </a:txBody>
                  <a:tcPr marL="7620" marR="7620" marT="7620" marB="0" anchor="b"/>
                </a:tc>
                <a:tc>
                  <a:txBody>
                    <a:bodyPr/>
                    <a:lstStyle/>
                    <a:p>
                      <a:pPr algn="r" fontAlgn="b"/>
                      <a:r>
                        <a:rPr lang="nb-NO" sz="1100" b="0"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15 892</a:t>
                      </a:r>
                    </a:p>
                  </a:txBody>
                  <a:tcPr marL="7620" marR="7620" marT="7620" marB="0" anchor="b"/>
                </a:tc>
                <a:extLst>
                  <a:ext uri="{0D108BD9-81ED-4DB2-BD59-A6C34878D82A}">
                    <a16:rowId xmlns:a16="http://schemas.microsoft.com/office/drawing/2014/main" val="849816415"/>
                  </a:ext>
                </a:extLst>
              </a:tr>
              <a:tr h="182880">
                <a:tc>
                  <a:txBody>
                    <a:bodyPr/>
                    <a:lstStyle/>
                    <a:p>
                      <a:pPr algn="l" fontAlgn="b"/>
                      <a:r>
                        <a:rPr lang="nb-NO" sz="1100" b="0" i="0" u="none" strike="noStrike">
                          <a:effectLst/>
                          <a:latin typeface="Calibri" panose="020F0502020204030204" pitchFamily="34" charset="0"/>
                        </a:rPr>
                        <a:t>Forstå informasjonen om ordningen (f.eks. regler og plikter)</a:t>
                      </a:r>
                    </a:p>
                  </a:txBody>
                  <a:tcPr marL="7620" marR="7620" marT="7620" marB="0" anchor="b"/>
                </a:tc>
                <a:tc>
                  <a:txBody>
                    <a:bodyPr/>
                    <a:lstStyle/>
                    <a:p>
                      <a:pPr algn="r" fontAlgn="b"/>
                      <a:r>
                        <a:rPr lang="nb-NO" sz="1100" b="1"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,01</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1" i="0" u="none" strike="noStrike">
                          <a:effectLst/>
                          <a:latin typeface="Calibri" panose="020F0502020204030204" pitchFamily="34" charset="0"/>
                        </a:rPr>
                        <a:t>71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70</a:t>
                      </a:r>
                    </a:p>
                  </a:txBody>
                  <a:tcPr marL="7620" marR="7620" marT="7620" marB="0" anchor="b"/>
                </a:tc>
                <a:tc>
                  <a:txBody>
                    <a:bodyPr/>
                    <a:lstStyle/>
                    <a:p>
                      <a:pPr algn="r" fontAlgn="b"/>
                      <a:r>
                        <a:rPr lang="nb-NO" sz="1100" b="0" i="0" u="none" strike="noStrike">
                          <a:effectLst/>
                          <a:latin typeface="Calibri" panose="020F0502020204030204" pitchFamily="34" charset="0"/>
                        </a:rPr>
                        <a:t>72</a:t>
                      </a:r>
                    </a:p>
                  </a:txBody>
                  <a:tcPr marL="7620" marR="7620" marT="7620" marB="0" anchor="b"/>
                </a:tc>
                <a:tc>
                  <a:txBody>
                    <a:bodyPr/>
                    <a:lstStyle/>
                    <a:p>
                      <a:pPr algn="r" fontAlgn="b"/>
                      <a:r>
                        <a:rPr lang="nb-NO" sz="1100" b="0" i="0" u="none" strike="noStrike">
                          <a:effectLst/>
                          <a:latin typeface="Calibri" panose="020F0502020204030204" pitchFamily="34" charset="0"/>
                        </a:rPr>
                        <a:t>16 189</a:t>
                      </a:r>
                    </a:p>
                  </a:txBody>
                  <a:tcPr marL="7620" marR="7620" marT="7620" marB="0" anchor="b"/>
                </a:tc>
                <a:extLst>
                  <a:ext uri="{0D108BD9-81ED-4DB2-BD59-A6C34878D82A}">
                    <a16:rowId xmlns:a16="http://schemas.microsoft.com/office/drawing/2014/main" val="260850921"/>
                  </a:ext>
                </a:extLst>
              </a:tr>
              <a:tr h="182880">
                <a:tc>
                  <a:txBody>
                    <a:bodyPr/>
                    <a:lstStyle/>
                    <a:p>
                      <a:pPr algn="l" fontAlgn="b"/>
                      <a:r>
                        <a:rPr lang="nb-NO" sz="1100" b="0" i="0" u="none" strike="noStrike">
                          <a:effectLst/>
                          <a:latin typeface="Calibri" panose="020F0502020204030204" pitchFamily="34" charset="0"/>
                        </a:rPr>
                        <a:t>Forstå hvilken informasjon NAV trenger fra meg for å behandle søknaden</a:t>
                      </a:r>
                    </a:p>
                  </a:txBody>
                  <a:tcPr marL="7620" marR="7620" marT="7620" marB="0" anchor="b"/>
                </a:tc>
                <a:tc>
                  <a:txBody>
                    <a:bodyPr/>
                    <a:lstStyle/>
                    <a:p>
                      <a:pPr algn="r" fontAlgn="b"/>
                      <a:r>
                        <a:rPr lang="nb-NO" sz="1100" b="1"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,01</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1" i="0" u="none" strike="noStrike">
                          <a:effectLst/>
                          <a:latin typeface="Calibri" panose="020F0502020204030204" pitchFamily="34" charset="0"/>
                        </a:rPr>
                        <a:t>74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73</a:t>
                      </a:r>
                    </a:p>
                  </a:txBody>
                  <a:tcPr marL="7620" marR="7620" marT="7620" marB="0" anchor="b"/>
                </a:tc>
                <a:tc>
                  <a:txBody>
                    <a:bodyPr/>
                    <a:lstStyle/>
                    <a:p>
                      <a:pPr algn="r" fontAlgn="b"/>
                      <a:r>
                        <a:rPr lang="nb-NO" sz="1100" b="0" i="0" u="none" strike="noStrike">
                          <a:effectLst/>
                          <a:latin typeface="Calibri" panose="020F0502020204030204" pitchFamily="34" charset="0"/>
                        </a:rPr>
                        <a:t>75</a:t>
                      </a:r>
                    </a:p>
                  </a:txBody>
                  <a:tcPr marL="7620" marR="7620" marT="7620" marB="0" anchor="b"/>
                </a:tc>
                <a:tc>
                  <a:txBody>
                    <a:bodyPr/>
                    <a:lstStyle/>
                    <a:p>
                      <a:pPr algn="r" fontAlgn="b"/>
                      <a:r>
                        <a:rPr lang="nb-NO" sz="1100" b="0" i="0" u="none" strike="noStrike">
                          <a:effectLst/>
                          <a:latin typeface="Calibri" panose="020F0502020204030204" pitchFamily="34" charset="0"/>
                        </a:rPr>
                        <a:t>16 302</a:t>
                      </a:r>
                    </a:p>
                  </a:txBody>
                  <a:tcPr marL="7620" marR="7620" marT="7620" marB="0" anchor="b"/>
                </a:tc>
                <a:extLst>
                  <a:ext uri="{0D108BD9-81ED-4DB2-BD59-A6C34878D82A}">
                    <a16:rowId xmlns:a16="http://schemas.microsoft.com/office/drawing/2014/main" val="3830770172"/>
                  </a:ext>
                </a:extLst>
              </a:tr>
              <a:tr h="182880">
                <a:tc>
                  <a:txBody>
                    <a:bodyPr/>
                    <a:lstStyle/>
                    <a:p>
                      <a:pPr algn="l" fontAlgn="b"/>
                      <a:r>
                        <a:rPr lang="nb-NO" sz="1100" b="0" i="0" u="none" strike="noStrike">
                          <a:effectLst/>
                          <a:latin typeface="Calibri" panose="020F0502020204030204" pitchFamily="34" charset="0"/>
                        </a:rPr>
                        <a:t>Sende inn vedlegg/dokumentasjon</a:t>
                      </a:r>
                    </a:p>
                  </a:txBody>
                  <a:tcPr marL="7620" marR="7620" marT="7620" marB="0" anchor="b"/>
                </a:tc>
                <a:tc>
                  <a:txBody>
                    <a:bodyPr/>
                    <a:lstStyle/>
                    <a:p>
                      <a:pPr algn="r" fontAlgn="b"/>
                      <a:r>
                        <a:rPr lang="nb-NO" sz="1100" b="1"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1" i="0" u="none" strike="noStrike">
                          <a:effectLst/>
                          <a:latin typeface="Calibri" panose="020F0502020204030204" pitchFamily="34" charset="0"/>
                        </a:rPr>
                        <a:t>75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74</a:t>
                      </a:r>
                    </a:p>
                  </a:txBody>
                  <a:tcPr marL="7620" marR="7620" marT="7620" marB="0" anchor="b"/>
                </a:tc>
                <a:tc>
                  <a:txBody>
                    <a:bodyPr/>
                    <a:lstStyle/>
                    <a:p>
                      <a:pPr algn="r" fontAlgn="b"/>
                      <a:r>
                        <a:rPr lang="nb-NO" sz="1100" b="0" i="0" u="none" strike="noStrike">
                          <a:effectLst/>
                          <a:latin typeface="Calibri" panose="020F0502020204030204" pitchFamily="34" charset="0"/>
                        </a:rPr>
                        <a:t>76</a:t>
                      </a:r>
                    </a:p>
                  </a:txBody>
                  <a:tcPr marL="7620" marR="7620" marT="7620" marB="0" anchor="b"/>
                </a:tc>
                <a:tc>
                  <a:txBody>
                    <a:bodyPr/>
                    <a:lstStyle/>
                    <a:p>
                      <a:pPr algn="r" fontAlgn="b"/>
                      <a:r>
                        <a:rPr lang="nb-NO" sz="1100" b="0" i="0" u="none" strike="noStrike">
                          <a:effectLst/>
                          <a:latin typeface="Calibri" panose="020F0502020204030204" pitchFamily="34" charset="0"/>
                        </a:rPr>
                        <a:t>14 303</a:t>
                      </a:r>
                    </a:p>
                  </a:txBody>
                  <a:tcPr marL="7620" marR="7620" marT="7620" marB="0" anchor="b"/>
                </a:tc>
                <a:extLst>
                  <a:ext uri="{0D108BD9-81ED-4DB2-BD59-A6C34878D82A}">
                    <a16:rowId xmlns:a16="http://schemas.microsoft.com/office/drawing/2014/main" val="447326769"/>
                  </a:ext>
                </a:extLst>
              </a:tr>
              <a:tr h="182880">
                <a:tc>
                  <a:txBody>
                    <a:bodyPr/>
                    <a:lstStyle/>
                    <a:p>
                      <a:pPr algn="l" fontAlgn="b"/>
                      <a:r>
                        <a:rPr lang="nb-NO" sz="1100" b="0" i="0" u="none" strike="noStrike">
                          <a:effectLst/>
                          <a:latin typeface="Calibri" panose="020F0502020204030204" pitchFamily="34" charset="0"/>
                        </a:rPr>
                        <a:t>Finne informasjon om saksbehandlingstiden</a:t>
                      </a:r>
                    </a:p>
                  </a:txBody>
                  <a:tcPr marL="7620" marR="7620" marT="7620" marB="0" anchor="b"/>
                </a:tc>
                <a:tc>
                  <a:txBody>
                    <a:bodyPr/>
                    <a:lstStyle/>
                    <a:p>
                      <a:pPr algn="r" fontAlgn="b"/>
                      <a:r>
                        <a:rPr lang="nb-NO" sz="1100" b="1"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1"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66</a:t>
                      </a:r>
                    </a:p>
                  </a:txBody>
                  <a:tcPr marL="7620" marR="7620" marT="7620" marB="0" anchor="b"/>
                </a:tc>
                <a:tc>
                  <a:txBody>
                    <a:bodyPr/>
                    <a:lstStyle/>
                    <a:p>
                      <a:pPr algn="r" fontAlgn="b"/>
                      <a:r>
                        <a:rPr lang="nb-NO" sz="1100" b="0" i="0" u="none" strike="noStrike">
                          <a:effectLst/>
                          <a:latin typeface="Calibri" panose="020F0502020204030204" pitchFamily="34" charset="0"/>
                        </a:rPr>
                        <a:t>68</a:t>
                      </a:r>
                    </a:p>
                  </a:txBody>
                  <a:tcPr marL="7620" marR="7620" marT="7620" marB="0" anchor="b"/>
                </a:tc>
                <a:tc>
                  <a:txBody>
                    <a:bodyPr/>
                    <a:lstStyle/>
                    <a:p>
                      <a:pPr algn="r" fontAlgn="b"/>
                      <a:r>
                        <a:rPr lang="nb-NO" sz="1100" b="0" i="0" u="none" strike="noStrike">
                          <a:effectLst/>
                          <a:latin typeface="Calibri" panose="020F0502020204030204" pitchFamily="34" charset="0"/>
                        </a:rPr>
                        <a:t>14 120</a:t>
                      </a:r>
                    </a:p>
                  </a:txBody>
                  <a:tcPr marL="7620" marR="7620" marT="7620" marB="0" anchor="b"/>
                </a:tc>
                <a:extLst>
                  <a:ext uri="{0D108BD9-81ED-4DB2-BD59-A6C34878D82A}">
                    <a16:rowId xmlns:a16="http://schemas.microsoft.com/office/drawing/2014/main" val="2631184744"/>
                  </a:ext>
                </a:extLst>
              </a:tr>
              <a:tr h="182880">
                <a:tc>
                  <a:txBody>
                    <a:bodyPr/>
                    <a:lstStyle/>
                    <a:p>
                      <a:pPr algn="l" fontAlgn="b"/>
                      <a:r>
                        <a:rPr lang="nb-NO" sz="1100" b="0" i="0" u="none" strike="noStrike">
                          <a:effectLst/>
                          <a:latin typeface="Calibri" panose="020F0502020204030204" pitchFamily="34" charset="0"/>
                        </a:rPr>
                        <a:t>Forstå hvilke regler som er brukt for å fatte vedtaket</a:t>
                      </a:r>
                    </a:p>
                  </a:txBody>
                  <a:tcPr marL="7620" marR="7620" marT="7620" marB="0" anchor="b"/>
                </a:tc>
                <a:tc>
                  <a:txBody>
                    <a:bodyPr/>
                    <a:lstStyle/>
                    <a:p>
                      <a:pPr algn="r" fontAlgn="b"/>
                      <a:r>
                        <a:rPr lang="nb-NO" sz="1100" b="1"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1" i="0" u="none" strike="noStrike">
                          <a:effectLst/>
                          <a:latin typeface="Calibri" panose="020F0502020204030204" pitchFamily="34" charset="0"/>
                        </a:rPr>
                        <a:t>64</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63</a:t>
                      </a:r>
                    </a:p>
                  </a:txBody>
                  <a:tcPr marL="7620" marR="7620" marT="7620" marB="0" anchor="b"/>
                </a:tc>
                <a:tc>
                  <a:txBody>
                    <a:bodyPr/>
                    <a:lstStyle/>
                    <a:p>
                      <a:pPr algn="r" fontAlgn="b"/>
                      <a:r>
                        <a:rPr lang="nb-NO" sz="1100" b="0" i="0" u="none" strike="noStrike">
                          <a:effectLst/>
                          <a:latin typeface="Calibri" panose="020F0502020204030204" pitchFamily="34" charset="0"/>
                        </a:rPr>
                        <a:t>65</a:t>
                      </a:r>
                    </a:p>
                  </a:txBody>
                  <a:tcPr marL="7620" marR="7620" marT="7620" marB="0" anchor="b"/>
                </a:tc>
                <a:tc>
                  <a:txBody>
                    <a:bodyPr/>
                    <a:lstStyle/>
                    <a:p>
                      <a:pPr algn="r" fontAlgn="b"/>
                      <a:r>
                        <a:rPr lang="nb-NO" sz="1100" b="0" i="0" u="none" strike="noStrike">
                          <a:effectLst/>
                          <a:latin typeface="Calibri" panose="020F0502020204030204" pitchFamily="34" charset="0"/>
                        </a:rPr>
                        <a:t>14 090</a:t>
                      </a:r>
                    </a:p>
                  </a:txBody>
                  <a:tcPr marL="7620" marR="7620" marT="7620" marB="0" anchor="b"/>
                </a:tc>
                <a:extLst>
                  <a:ext uri="{0D108BD9-81ED-4DB2-BD59-A6C34878D82A}">
                    <a16:rowId xmlns:a16="http://schemas.microsoft.com/office/drawing/2014/main" val="1470944229"/>
                  </a:ext>
                </a:extLst>
              </a:tr>
              <a:tr h="182880">
                <a:tc>
                  <a:txBody>
                    <a:bodyPr/>
                    <a:lstStyle/>
                    <a:p>
                      <a:pPr algn="l" fontAlgn="b"/>
                      <a:r>
                        <a:rPr lang="nb-NO" sz="1100" b="0" i="0" u="none" strike="noStrike">
                          <a:effectLst/>
                          <a:latin typeface="Calibri" panose="020F0502020204030204" pitchFamily="34" charset="0"/>
                        </a:rPr>
                        <a:t>Få kontakt med riktig person i NAV om søknaden</a:t>
                      </a:r>
                    </a:p>
                  </a:txBody>
                  <a:tcPr marL="7620" marR="7620" marT="7620" marB="0" anchor="b"/>
                </a:tc>
                <a:tc>
                  <a:txBody>
                    <a:bodyPr/>
                    <a:lstStyle/>
                    <a:p>
                      <a:pPr algn="r" fontAlgn="b"/>
                      <a:r>
                        <a:rPr lang="nb-NO" sz="1100" b="1"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3,9</a:t>
                      </a:r>
                    </a:p>
                  </a:txBody>
                  <a:tcPr marL="7620" marR="7620" marT="7620" marB="0" anchor="b"/>
                </a:tc>
                <a:tc>
                  <a:txBody>
                    <a:bodyPr/>
                    <a:lstStyle/>
                    <a:p>
                      <a:pPr algn="r" fontAlgn="b"/>
                      <a:r>
                        <a:rPr lang="nb-NO" sz="1100" b="1" i="0" u="none" strike="noStrike">
                          <a:effectLst/>
                          <a:latin typeface="Calibri" panose="020F0502020204030204" pitchFamily="34" charset="0"/>
                        </a:rPr>
                        <a:t>62</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60</a:t>
                      </a:r>
                    </a:p>
                  </a:txBody>
                  <a:tcPr marL="7620" marR="7620" marT="7620" marB="0" anchor="b"/>
                </a:tc>
                <a:tc>
                  <a:txBody>
                    <a:bodyPr/>
                    <a:lstStyle/>
                    <a:p>
                      <a:pPr algn="r" fontAlgn="b"/>
                      <a:r>
                        <a:rPr lang="nb-NO" sz="1100" b="0" i="0" u="none" strike="noStrike">
                          <a:effectLst/>
                          <a:latin typeface="Calibri" panose="020F0502020204030204" pitchFamily="34" charset="0"/>
                        </a:rPr>
                        <a:t>63</a:t>
                      </a:r>
                    </a:p>
                  </a:txBody>
                  <a:tcPr marL="7620" marR="7620" marT="7620" marB="0" anchor="b"/>
                </a:tc>
                <a:tc>
                  <a:txBody>
                    <a:bodyPr/>
                    <a:lstStyle/>
                    <a:p>
                      <a:pPr algn="r" fontAlgn="b"/>
                      <a:r>
                        <a:rPr lang="nb-NO" sz="1100" b="0" i="0" u="none" strike="noStrike">
                          <a:effectLst/>
                          <a:latin typeface="Calibri" panose="020F0502020204030204" pitchFamily="34" charset="0"/>
                        </a:rPr>
                        <a:t>12 495</a:t>
                      </a:r>
                    </a:p>
                  </a:txBody>
                  <a:tcPr marL="7620" marR="7620" marT="7620" marB="0" anchor="b"/>
                </a:tc>
                <a:extLst>
                  <a:ext uri="{0D108BD9-81ED-4DB2-BD59-A6C34878D82A}">
                    <a16:rowId xmlns:a16="http://schemas.microsoft.com/office/drawing/2014/main" val="740250698"/>
                  </a:ext>
                </a:extLst>
              </a:tr>
            </a:tbl>
          </a:graphicData>
        </a:graphic>
      </p:graphicFrame>
      <p:graphicFrame>
        <p:nvGraphicFramePr>
          <p:cNvPr id="8" name="Tabell 7">
            <a:extLst>
              <a:ext uri="{FF2B5EF4-FFF2-40B4-BE49-F238E27FC236}">
                <a16:creationId xmlns:a16="http://schemas.microsoft.com/office/drawing/2014/main" id="{374443F2-8AC0-33B5-D344-E47403134DF7}"/>
              </a:ext>
            </a:extLst>
          </p:cNvPr>
          <p:cNvGraphicFramePr>
            <a:graphicFrameLocks noGrp="1"/>
          </p:cNvGraphicFramePr>
          <p:nvPr>
            <p:extLst>
              <p:ext uri="{D42A27DB-BD31-4B8C-83A1-F6EECF244321}">
                <p14:modId xmlns:p14="http://schemas.microsoft.com/office/powerpoint/2010/main" val="2913839496"/>
              </p:ext>
            </p:extLst>
          </p:nvPr>
        </p:nvGraphicFramePr>
        <p:xfrm>
          <a:off x="860495" y="5066844"/>
          <a:ext cx="10477500" cy="90678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Hvordan opplevde du kommunikasjonen i brev/meldinger </a:t>
                      </a:r>
                      <a:r>
                        <a:rPr lang="nb-NO" sz="1100" b="0" i="0" u="none" strike="noStrike" err="1">
                          <a:solidFill>
                            <a:schemeClr val="bg1"/>
                          </a:solidFill>
                          <a:effectLst/>
                          <a:latin typeface="Calibri" panose="020F0502020204030204" pitchFamily="34" charset="0"/>
                        </a:rPr>
                        <a:t>ifb</a:t>
                      </a:r>
                      <a:r>
                        <a:rPr lang="nb-NO" sz="1100" b="0" i="0" u="none" strike="noStrike">
                          <a:solidFill>
                            <a:schemeClr val="bg1"/>
                          </a:solidFill>
                          <a:effectLst/>
                          <a:latin typeface="Calibri" panose="020F0502020204030204" pitchFamily="34" charset="0"/>
                        </a:rPr>
                        <a:t> med siste søknad?</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17 665</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Vennlige og imøtekommende</a:t>
                      </a:r>
                    </a:p>
                  </a:txBody>
                  <a:tcPr marL="7620" marR="7620" marT="7620" marB="0" anchor="b"/>
                </a:tc>
                <a:tc>
                  <a:txBody>
                    <a:bodyPr/>
                    <a:lstStyle/>
                    <a:p>
                      <a:pPr algn="r" fontAlgn="b"/>
                      <a:r>
                        <a:rPr lang="nb-NO" sz="1100" b="1"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,01</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1" i="0" u="none" strike="noStrike">
                          <a:effectLst/>
                          <a:latin typeface="Calibri" panose="020F0502020204030204" pitchFamily="34" charset="0"/>
                        </a:rPr>
                        <a:t>78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77</a:t>
                      </a:r>
                    </a:p>
                  </a:txBody>
                  <a:tcPr marL="7620" marR="7620" marT="7620" marB="0" anchor="b"/>
                </a:tc>
                <a:tc>
                  <a:txBody>
                    <a:bodyPr/>
                    <a:lstStyle/>
                    <a:p>
                      <a:pPr algn="r" fontAlgn="b"/>
                      <a:r>
                        <a:rPr lang="nb-NO" sz="1100" b="0"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15 372</a:t>
                      </a: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Presise og informative</a:t>
                      </a:r>
                    </a:p>
                  </a:txBody>
                  <a:tcPr marL="7620" marR="7620" marT="7620" marB="0" anchor="b"/>
                </a:tc>
                <a:tc>
                  <a:txBody>
                    <a:bodyPr/>
                    <a:lstStyle/>
                    <a:p>
                      <a:pPr algn="r" fontAlgn="b"/>
                      <a:r>
                        <a:rPr lang="nb-NO" sz="1100" b="1"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,01</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1" i="0" u="none" strike="noStrike">
                          <a:effectLst/>
                          <a:latin typeface="Calibri" panose="020F0502020204030204" pitchFamily="34" charset="0"/>
                        </a:rPr>
                        <a:t>72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71</a:t>
                      </a:r>
                    </a:p>
                  </a:txBody>
                  <a:tcPr marL="7620" marR="7620" marT="7620" marB="0" anchor="b"/>
                </a:tc>
                <a:tc>
                  <a:txBody>
                    <a:bodyPr/>
                    <a:lstStyle/>
                    <a:p>
                      <a:pPr algn="r" fontAlgn="b"/>
                      <a:r>
                        <a:rPr lang="nb-NO" sz="1100" b="0" i="0" u="none" strike="noStrike">
                          <a:effectLst/>
                          <a:latin typeface="Calibri" panose="020F0502020204030204" pitchFamily="34" charset="0"/>
                        </a:rPr>
                        <a:t>73</a:t>
                      </a:r>
                    </a:p>
                  </a:txBody>
                  <a:tcPr marL="7620" marR="7620" marT="7620" marB="0" anchor="b"/>
                </a:tc>
                <a:tc>
                  <a:txBody>
                    <a:bodyPr/>
                    <a:lstStyle/>
                    <a:p>
                      <a:pPr algn="r" fontAlgn="b"/>
                      <a:r>
                        <a:rPr lang="nb-NO" sz="1100" b="0" i="0" u="none" strike="noStrike">
                          <a:effectLst/>
                          <a:latin typeface="Calibri" panose="020F0502020204030204" pitchFamily="34" charset="0"/>
                        </a:rPr>
                        <a:t>15 515</a:t>
                      </a:r>
                    </a:p>
                  </a:txBody>
                  <a:tcPr marL="7620" marR="7620" marT="7620" marB="0" anchor="b"/>
                </a:tc>
                <a:extLst>
                  <a:ext uri="{0D108BD9-81ED-4DB2-BD59-A6C34878D82A}">
                    <a16:rowId xmlns:a16="http://schemas.microsoft.com/office/drawing/2014/main" val="1551559755"/>
                  </a:ext>
                </a:extLst>
              </a:tr>
              <a:tr h="114264">
                <a:tc>
                  <a:txBody>
                    <a:bodyPr/>
                    <a:lstStyle/>
                    <a:p>
                      <a:pPr algn="l" fontAlgn="b"/>
                      <a:r>
                        <a:rPr lang="nb-NO" sz="1100" b="0" i="0" u="none" strike="noStrike">
                          <a:effectLst/>
                          <a:latin typeface="Calibri" panose="020F0502020204030204" pitchFamily="34" charset="0"/>
                        </a:rPr>
                        <a:t>Vanskelige å forstå</a:t>
                      </a:r>
                    </a:p>
                  </a:txBody>
                  <a:tcPr marL="7620" marR="7620" marT="7620" marB="0" anchor="b"/>
                </a:tc>
                <a:tc>
                  <a:txBody>
                    <a:bodyPr/>
                    <a:lstStyle/>
                    <a:p>
                      <a:pPr algn="r" fontAlgn="b"/>
                      <a:r>
                        <a:rPr lang="nb-NO" sz="1100" b="1" i="0" u="none" strike="noStrike">
                          <a:effectLst/>
                          <a:latin typeface="Calibri" panose="020F0502020204030204" pitchFamily="34" charset="0"/>
                        </a:rPr>
                        <a:t>2,9</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2,8</a:t>
                      </a:r>
                    </a:p>
                  </a:txBody>
                  <a:tcPr marL="7620" marR="7620" marT="7620" marB="0" anchor="b"/>
                </a:tc>
                <a:tc>
                  <a:txBody>
                    <a:bodyPr/>
                    <a:lstStyle/>
                    <a:p>
                      <a:pPr algn="r" fontAlgn="b"/>
                      <a:r>
                        <a:rPr lang="nb-NO" sz="1100" b="0" i="0" u="none" strike="noStrike">
                          <a:effectLst/>
                          <a:latin typeface="Calibri" panose="020F0502020204030204" pitchFamily="34" charset="0"/>
                        </a:rPr>
                        <a:t>2,9</a:t>
                      </a:r>
                    </a:p>
                  </a:txBody>
                  <a:tcPr marL="7620" marR="7620" marT="7620" marB="0" anchor="b"/>
                </a:tc>
                <a:tc>
                  <a:txBody>
                    <a:bodyPr/>
                    <a:lstStyle/>
                    <a:p>
                      <a:pPr algn="r" fontAlgn="b"/>
                      <a:r>
                        <a:rPr lang="nb-NO" sz="1100" b="1" i="0" u="none" strike="noStrike">
                          <a:effectLst/>
                          <a:latin typeface="Calibri" panose="020F0502020204030204" pitchFamily="34" charset="0"/>
                        </a:rPr>
                        <a:t>36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35</a:t>
                      </a:r>
                    </a:p>
                  </a:txBody>
                  <a:tcPr marL="7620" marR="7620" marT="7620" marB="0" anchor="b"/>
                </a:tc>
                <a:tc>
                  <a:txBody>
                    <a:bodyPr/>
                    <a:lstStyle/>
                    <a:p>
                      <a:pPr algn="r" fontAlgn="b"/>
                      <a:r>
                        <a:rPr lang="nb-NO" sz="1100" b="0" i="0" u="none" strike="noStrike">
                          <a:effectLst/>
                          <a:latin typeface="Calibri" panose="020F0502020204030204" pitchFamily="34" charset="0"/>
                        </a:rPr>
                        <a:t>37</a:t>
                      </a:r>
                    </a:p>
                  </a:txBody>
                  <a:tcPr marL="7620" marR="7620" marT="7620" marB="0" anchor="b"/>
                </a:tc>
                <a:tc>
                  <a:txBody>
                    <a:bodyPr/>
                    <a:lstStyle/>
                    <a:p>
                      <a:pPr algn="r" fontAlgn="b"/>
                      <a:r>
                        <a:rPr lang="nb-NO" sz="1100" b="0" i="0" u="none" strike="noStrike">
                          <a:effectLst/>
                          <a:latin typeface="Calibri" panose="020F0502020204030204" pitchFamily="34" charset="0"/>
                        </a:rPr>
                        <a:t>14 985</a:t>
                      </a: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Truende og ubehagelige</a:t>
                      </a:r>
                    </a:p>
                  </a:txBody>
                  <a:tcPr marL="7620" marR="7620" marT="7620" marB="0" anchor="b"/>
                </a:tc>
                <a:tc>
                  <a:txBody>
                    <a:bodyPr/>
                    <a:lstStyle/>
                    <a:p>
                      <a:pPr algn="r" fontAlgn="b"/>
                      <a:r>
                        <a:rPr lang="nb-NO" sz="1100" b="1" i="0" u="none" strike="noStrike">
                          <a:effectLst/>
                          <a:latin typeface="Calibri" panose="020F0502020204030204" pitchFamily="34" charset="0"/>
                        </a:rPr>
                        <a:t>1,9</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1,8</a:t>
                      </a:r>
                    </a:p>
                  </a:txBody>
                  <a:tcPr marL="7620" marR="7620" marT="7620" marB="0" anchor="b"/>
                </a:tc>
                <a:tc>
                  <a:txBody>
                    <a:bodyPr/>
                    <a:lstStyle/>
                    <a:p>
                      <a:pPr algn="r" fontAlgn="b"/>
                      <a:r>
                        <a:rPr lang="nb-NO" sz="1100" b="0" i="0" u="none" strike="noStrike">
                          <a:effectLst/>
                          <a:latin typeface="Calibri" panose="020F0502020204030204" pitchFamily="34" charset="0"/>
                        </a:rPr>
                        <a:t>1,9</a:t>
                      </a:r>
                    </a:p>
                  </a:txBody>
                  <a:tcPr marL="7620" marR="7620" marT="7620" marB="0" anchor="b"/>
                </a:tc>
                <a:tc>
                  <a:txBody>
                    <a:bodyPr/>
                    <a:lstStyle/>
                    <a:p>
                      <a:pPr algn="r" fontAlgn="b"/>
                      <a:r>
                        <a:rPr lang="nb-NO" sz="1100" b="1"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14 060</a:t>
                      </a:r>
                    </a:p>
                  </a:txBody>
                  <a:tcPr marL="7620" marR="7620" marT="7620" marB="0" anchor="b"/>
                </a:tc>
                <a:extLst>
                  <a:ext uri="{0D108BD9-81ED-4DB2-BD59-A6C34878D82A}">
                    <a16:rowId xmlns:a16="http://schemas.microsoft.com/office/drawing/2014/main" val="73429356"/>
                  </a:ext>
                </a:extLst>
              </a:tr>
            </a:tbl>
          </a:graphicData>
        </a:graphic>
      </p:graphicFrame>
    </p:spTree>
    <p:extLst>
      <p:ext uri="{BB962C8B-B14F-4D97-AF65-F5344CB8AC3E}">
        <p14:creationId xmlns:p14="http://schemas.microsoft.com/office/powerpoint/2010/main" val="41510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66AF-1F44-7236-B17F-6C86DE7E5939}"/>
              </a:ext>
            </a:extLst>
          </p:cNvPr>
          <p:cNvSpPr>
            <a:spLocks noGrp="1"/>
          </p:cNvSpPr>
          <p:nvPr>
            <p:ph type="title"/>
          </p:nvPr>
        </p:nvSpPr>
        <p:spPr/>
        <p:txBody>
          <a:bodyPr/>
          <a:lstStyle/>
          <a:p>
            <a:r>
              <a:rPr lang="nb-NO"/>
              <a:t>Begrepsbruk og leseveiledning</a:t>
            </a:r>
          </a:p>
        </p:txBody>
      </p:sp>
      <p:sp>
        <p:nvSpPr>
          <p:cNvPr id="3" name="Content Placeholder 2">
            <a:extLst>
              <a:ext uri="{FF2B5EF4-FFF2-40B4-BE49-F238E27FC236}">
                <a16:creationId xmlns:a16="http://schemas.microsoft.com/office/drawing/2014/main" id="{1F0CACFE-7AAC-1B4F-4D81-1272C9950190}"/>
              </a:ext>
            </a:extLst>
          </p:cNvPr>
          <p:cNvSpPr>
            <a:spLocks noGrp="1"/>
          </p:cNvSpPr>
          <p:nvPr>
            <p:ph idx="1"/>
          </p:nvPr>
        </p:nvSpPr>
        <p:spPr>
          <a:xfrm>
            <a:off x="838200" y="1825625"/>
            <a:ext cx="6068568" cy="4351338"/>
          </a:xfrm>
        </p:spPr>
        <p:txBody>
          <a:bodyPr>
            <a:normAutofit fontScale="70000" lnSpcReduction="20000"/>
          </a:bodyPr>
          <a:lstStyle/>
          <a:p>
            <a:r>
              <a:rPr lang="nb-NO" sz="2600"/>
              <a:t>«Brukergrupper» = fordeling av respondenter trukket fra NAV-registre i to utvalg, fordelt på 14 grupper/ytelser:</a:t>
            </a:r>
          </a:p>
          <a:p>
            <a:pPr marL="457200" lvl="1" indent="0">
              <a:buNone/>
            </a:pPr>
            <a:r>
              <a:rPr lang="nb-NO"/>
              <a:t>1) Oppfølgingsutvalget: </a:t>
            </a:r>
          </a:p>
          <a:p>
            <a:pPr marL="914400" lvl="2" indent="0">
              <a:buNone/>
            </a:pPr>
            <a:r>
              <a:rPr lang="nb-NO"/>
              <a:t>Arbeidssøkere, Sykmeldte(12 uker), Arbeidsavklaringspenger (AAP), Nedsatt arbeidsevne (uten AAP), Enslige forsørgere</a:t>
            </a:r>
          </a:p>
          <a:p>
            <a:pPr marL="457200" lvl="1" indent="0">
              <a:buNone/>
            </a:pPr>
            <a:r>
              <a:rPr lang="nb-NO"/>
              <a:t>2) Forvaltningsutvalget (ny søknad siste 6 </a:t>
            </a:r>
            <a:r>
              <a:rPr lang="nb-NO" err="1"/>
              <a:t>mnd</a:t>
            </a:r>
            <a:r>
              <a:rPr lang="nb-NO"/>
              <a:t>):</a:t>
            </a:r>
          </a:p>
          <a:p>
            <a:pPr marL="914400" lvl="2" indent="0">
              <a:buNone/>
            </a:pPr>
            <a:r>
              <a:rPr lang="nb-NO"/>
              <a:t>Alderspensjon, Barnebidrag, Barnetrygd, Foreldrepenger, Hjelpe- og grunnstønad, Hjelpemidler, Kontantstøtte, Familier m/syke barn, Uføretrygd, Andre ytelser</a:t>
            </a:r>
          </a:p>
          <a:p>
            <a:pPr lvl="2"/>
            <a:endParaRPr lang="nb-NO"/>
          </a:p>
          <a:p>
            <a:r>
              <a:rPr lang="nb-NO"/>
              <a:t>«Andel positive» på variabler i undersøkelsen:</a:t>
            </a:r>
          </a:p>
          <a:p>
            <a:pPr lvl="1"/>
            <a:endParaRPr lang="nb-NO"/>
          </a:p>
          <a:p>
            <a:pPr lvl="1"/>
            <a:r>
              <a:rPr lang="nb-NO"/>
              <a:t>De som svarer 4-6 på en 6-punkts skala, f.eks. </a:t>
            </a:r>
            <a:br>
              <a:rPr lang="nb-NO"/>
            </a:br>
            <a:r>
              <a:rPr lang="nb-NO">
                <a:latin typeface="+mj-lt"/>
                <a:cs typeface="Calibri" panose="020F0502020204030204" pitchFamily="34" charset="0"/>
              </a:rPr>
              <a:t>«Hvor stor tillit har du til </a:t>
            </a:r>
            <a:r>
              <a:rPr lang="nb-NO" err="1">
                <a:latin typeface="+mj-lt"/>
                <a:cs typeface="Calibri" panose="020F0502020204030204" pitchFamily="34" charset="0"/>
              </a:rPr>
              <a:t>NAVs</a:t>
            </a:r>
            <a:r>
              <a:rPr lang="nb-NO">
                <a:latin typeface="+mj-lt"/>
                <a:cs typeface="Calibri" panose="020F0502020204030204" pitchFamily="34" charset="0"/>
              </a:rPr>
              <a:t> arbeid i sin helhet?»</a:t>
            </a:r>
            <a:br>
              <a:rPr lang="nb-NO">
                <a:latin typeface="+mj-lt"/>
                <a:cs typeface="Calibri" panose="020F0502020204030204" pitchFamily="34" charset="0"/>
              </a:rPr>
            </a:br>
            <a:r>
              <a:rPr lang="nb-NO">
                <a:latin typeface="+mj-lt"/>
                <a:cs typeface="Calibri" panose="020F0502020204030204" pitchFamily="34" charset="0"/>
              </a:rPr>
              <a:t>Svært liten tillit (1   –  2  –  3  –  4  –  5  –   6) Svært stor tillit</a:t>
            </a:r>
          </a:p>
          <a:p>
            <a:pPr lvl="1"/>
            <a:endParaRPr lang="nb-NO"/>
          </a:p>
          <a:p>
            <a:pPr lvl="1"/>
            <a:r>
              <a:rPr lang="nb-NO"/>
              <a:t>Tolkes som «de som er mer fornøyd enn misfornøyd»</a:t>
            </a:r>
          </a:p>
          <a:p>
            <a:endParaRPr lang="nb-NO"/>
          </a:p>
        </p:txBody>
      </p:sp>
      <p:grpSp>
        <p:nvGrpSpPr>
          <p:cNvPr id="5" name="Gruppe 4">
            <a:extLst>
              <a:ext uri="{FF2B5EF4-FFF2-40B4-BE49-F238E27FC236}">
                <a16:creationId xmlns:a16="http://schemas.microsoft.com/office/drawing/2014/main" id="{E77688F0-C0DF-DB50-B629-53ACD24B28D3}"/>
              </a:ext>
            </a:extLst>
          </p:cNvPr>
          <p:cNvGrpSpPr/>
          <p:nvPr/>
        </p:nvGrpSpPr>
        <p:grpSpPr>
          <a:xfrm>
            <a:off x="7462684" y="1962911"/>
            <a:ext cx="4449846" cy="3785651"/>
            <a:chOff x="7462684" y="1962911"/>
            <a:chExt cx="4449846" cy="3785651"/>
          </a:xfrm>
        </p:grpSpPr>
        <p:sp>
          <p:nvSpPr>
            <p:cNvPr id="4" name="TekstSylinder 3">
              <a:extLst>
                <a:ext uri="{FF2B5EF4-FFF2-40B4-BE49-F238E27FC236}">
                  <a16:creationId xmlns:a16="http://schemas.microsoft.com/office/drawing/2014/main" id="{F933DB8E-98F6-47C9-F818-5DA828B7AF59}"/>
                </a:ext>
              </a:extLst>
            </p:cNvPr>
            <p:cNvSpPr txBox="1"/>
            <p:nvPr/>
          </p:nvSpPr>
          <p:spPr>
            <a:xfrm>
              <a:off x="7462684" y="1962911"/>
              <a:ext cx="4449846" cy="3785651"/>
            </a:xfrm>
            <a:prstGeom prst="rect">
              <a:avLst/>
            </a:prstGeom>
            <a:noFill/>
            <a:ln w="12700">
              <a:solidFill>
                <a:schemeClr val="tx1"/>
              </a:solidFill>
            </a:ln>
          </p:spPr>
          <p:txBody>
            <a:bodyPr wrap="square" rtlCol="0">
              <a:spAutoFit/>
            </a:bodyPr>
            <a:lstStyle/>
            <a:p>
              <a:r>
                <a:rPr lang="nb-NO" sz="1200" b="1"/>
                <a:t>Hvordan lese figurene?</a:t>
              </a:r>
            </a:p>
            <a:p>
              <a:endParaRPr lang="nb-NO" sz="1200"/>
            </a:p>
            <a:p>
              <a:r>
                <a:rPr lang="nb-NO" sz="1200"/>
                <a:t>Figurer fra analysene er fremstilt med konfidensintervall som representerer feilmarginen (usikkerheten) i dataene. </a:t>
              </a:r>
            </a:p>
            <a:p>
              <a:endParaRPr lang="nb-NO" sz="1200"/>
            </a:p>
            <a:p>
              <a:r>
                <a:rPr lang="nb-NO" sz="1200"/>
                <a:t>Linjen gjennom et rundt punkt fremstiller konfidensintervallet der den sanne verdien ligger, med 95% sikkerhet. Hvis det ikke er overlapp mellom konfidensintervallene i en figur er det med høy sikkerhet en signifikant forskjell. </a:t>
              </a:r>
            </a:p>
            <a:p>
              <a:endParaRPr lang="nb-NO" sz="1200"/>
            </a:p>
            <a:p>
              <a:r>
                <a:rPr lang="nb-NO" sz="1200"/>
                <a:t>I figuren under er det ikke overlapp mellom linjene på de to spørsmålene/variablene, og vi kan med høy sikkerhet stole på at forskjellene i vårt utvalg (respondentene) gjenspeiles i populasjonen (</a:t>
              </a:r>
              <a:r>
                <a:rPr lang="nb-NO" sz="1200" err="1"/>
                <a:t>NAVs</a:t>
              </a:r>
              <a:r>
                <a:rPr lang="nb-NO" sz="1200"/>
                <a:t> brukere). </a:t>
              </a:r>
            </a:p>
            <a:p>
              <a:endParaRPr lang="nb-NO" sz="1200"/>
            </a:p>
            <a:p>
              <a:endParaRPr lang="nb-NO" sz="1200"/>
            </a:p>
            <a:p>
              <a:endParaRPr lang="nb-NO" sz="1200"/>
            </a:p>
            <a:p>
              <a:endParaRPr lang="nb-NO" sz="1200"/>
            </a:p>
            <a:p>
              <a:endParaRPr lang="nb-NO" sz="1200"/>
            </a:p>
            <a:p>
              <a:endParaRPr lang="nb-NO" sz="1200"/>
            </a:p>
          </p:txBody>
        </p:sp>
        <p:pic>
          <p:nvPicPr>
            <p:cNvPr id="6" name="Bilde 5">
              <a:extLst>
                <a:ext uri="{FF2B5EF4-FFF2-40B4-BE49-F238E27FC236}">
                  <a16:creationId xmlns:a16="http://schemas.microsoft.com/office/drawing/2014/main" id="{6D327BD8-AB36-9289-CA53-21C47DB000DB}"/>
                </a:ext>
              </a:extLst>
            </p:cNvPr>
            <p:cNvPicPr>
              <a:picLocks noChangeAspect="1"/>
            </p:cNvPicPr>
            <p:nvPr/>
          </p:nvPicPr>
          <p:blipFill>
            <a:blip r:embed="rId2"/>
            <a:stretch>
              <a:fillRect/>
            </a:stretch>
          </p:blipFill>
          <p:spPr>
            <a:xfrm>
              <a:off x="8205216" y="4589436"/>
              <a:ext cx="3675887" cy="1118203"/>
            </a:xfrm>
            <a:prstGeom prst="rect">
              <a:avLst/>
            </a:prstGeom>
          </p:spPr>
        </p:pic>
      </p:grpSp>
    </p:spTree>
    <p:extLst>
      <p:ext uri="{BB962C8B-B14F-4D97-AF65-F5344CB8AC3E}">
        <p14:creationId xmlns:p14="http://schemas.microsoft.com/office/powerpoint/2010/main" val="865576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1" u="none" strike="noStrike" err="1">
                          <a:solidFill>
                            <a:schemeClr val="bg1"/>
                          </a:solidFill>
                          <a:effectLst/>
                        </a:rPr>
                        <a:t>Gj.snitt</a:t>
                      </a:r>
                      <a:endParaRPr lang="nb-NO" sz="1100" b="1"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1" u="none" strike="noStrike">
                          <a:solidFill>
                            <a:schemeClr val="bg1"/>
                          </a:solidFill>
                          <a:effectLst/>
                        </a:rPr>
                        <a:t>Pst*</a:t>
                      </a:r>
                      <a:endParaRPr lang="nb-NO" sz="1100" b="1"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3" name="Tabell 2">
            <a:extLst>
              <a:ext uri="{FF2B5EF4-FFF2-40B4-BE49-F238E27FC236}">
                <a16:creationId xmlns:a16="http://schemas.microsoft.com/office/drawing/2014/main" id="{CE7EB11F-A825-3174-F03E-40E243B6BB4E}"/>
              </a:ext>
            </a:extLst>
          </p:cNvPr>
          <p:cNvGraphicFramePr>
            <a:graphicFrameLocks noGrp="1"/>
          </p:cNvGraphicFramePr>
          <p:nvPr>
            <p:extLst>
              <p:ext uri="{D42A27DB-BD31-4B8C-83A1-F6EECF244321}">
                <p14:modId xmlns:p14="http://schemas.microsoft.com/office/powerpoint/2010/main" val="2613130771"/>
              </p:ext>
            </p:extLst>
          </p:nvPr>
        </p:nvGraphicFramePr>
        <p:xfrm>
          <a:off x="857250" y="1315212"/>
          <a:ext cx="10477500" cy="54864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Tenk på den siste søknaden. Hadde NAV tiltro til:</a:t>
                      </a:r>
                    </a:p>
                  </a:txBody>
                  <a:tcPr marL="7620" marR="7620" marT="7620" marB="0" anchor="b">
                    <a:solidFill>
                      <a:schemeClr val="tx1">
                        <a:lumMod val="65000"/>
                        <a:lumOff val="35000"/>
                      </a:schemeClr>
                    </a:solidFill>
                  </a:tcPr>
                </a:tc>
                <a:tc gridSpan="9">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Vedlegg som jeg la ved søknaden</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0"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78</a:t>
                      </a:r>
                    </a:p>
                  </a:txBody>
                  <a:tcPr marL="7620" marR="7620" marT="7620" marB="0" anchor="b"/>
                </a:tc>
                <a:tc>
                  <a:txBody>
                    <a:bodyPr/>
                    <a:lstStyle/>
                    <a:p>
                      <a:pPr algn="r" fontAlgn="b"/>
                      <a:r>
                        <a:rPr lang="nb-NO" sz="1100" b="0" i="0" u="none" strike="noStrike">
                          <a:effectLst/>
                          <a:latin typeface="Calibri" panose="020F0502020204030204" pitchFamily="34" charset="0"/>
                        </a:rPr>
                        <a:t>80</a:t>
                      </a:r>
                    </a:p>
                  </a:txBody>
                  <a:tcPr marL="7620" marR="7620" marT="7620" marB="0" anchor="b"/>
                </a:tc>
                <a:tc>
                  <a:txBody>
                    <a:bodyPr/>
                    <a:lstStyle/>
                    <a:p>
                      <a:pPr algn="r" fontAlgn="b"/>
                      <a:r>
                        <a:rPr lang="nb-NO" sz="1100" b="0" i="0" u="none" strike="noStrike">
                          <a:effectLst/>
                          <a:latin typeface="Calibri" panose="020F0502020204030204" pitchFamily="34" charset="0"/>
                        </a:rPr>
                        <a:t>10 586</a:t>
                      </a: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Egne beskrivelser av mine behov</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77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76</a:t>
                      </a:r>
                    </a:p>
                  </a:txBody>
                  <a:tcPr marL="7620" marR="7620" marT="7620" marB="0" anchor="b"/>
                </a:tc>
                <a:tc>
                  <a:txBody>
                    <a:bodyPr/>
                    <a:lstStyle/>
                    <a:p>
                      <a:pPr algn="r" fontAlgn="b"/>
                      <a:r>
                        <a:rPr lang="nb-NO" sz="1100" b="0" i="0" u="none" strike="noStrike">
                          <a:effectLst/>
                          <a:latin typeface="Calibri" panose="020F0502020204030204" pitchFamily="34" charset="0"/>
                        </a:rPr>
                        <a:t>78</a:t>
                      </a:r>
                    </a:p>
                  </a:txBody>
                  <a:tcPr marL="7620" marR="7620" marT="7620" marB="0" anchor="b"/>
                </a:tc>
                <a:tc>
                  <a:txBody>
                    <a:bodyPr/>
                    <a:lstStyle/>
                    <a:p>
                      <a:pPr algn="r" fontAlgn="b"/>
                      <a:r>
                        <a:rPr lang="nb-NO" sz="1100" b="0" i="0" u="none" strike="noStrike">
                          <a:effectLst/>
                          <a:latin typeface="Calibri" panose="020F0502020204030204" pitchFamily="34" charset="0"/>
                        </a:rPr>
                        <a:t>12 264</a:t>
                      </a:r>
                    </a:p>
                  </a:txBody>
                  <a:tcPr marL="7620" marR="7620" marT="7620" marB="0" anchor="b"/>
                </a:tc>
                <a:extLst>
                  <a:ext uri="{0D108BD9-81ED-4DB2-BD59-A6C34878D82A}">
                    <a16:rowId xmlns:a16="http://schemas.microsoft.com/office/drawing/2014/main" val="1551559755"/>
                  </a:ext>
                </a:extLst>
              </a:tr>
            </a:tbl>
          </a:graphicData>
        </a:graphic>
      </p:graphicFrame>
      <p:graphicFrame>
        <p:nvGraphicFramePr>
          <p:cNvPr id="7" name="Tabell 6">
            <a:extLst>
              <a:ext uri="{FF2B5EF4-FFF2-40B4-BE49-F238E27FC236}">
                <a16:creationId xmlns:a16="http://schemas.microsoft.com/office/drawing/2014/main" id="{F97512E4-6FFF-D7FA-38E9-26D86EF7BC0D}"/>
              </a:ext>
            </a:extLst>
          </p:cNvPr>
          <p:cNvGraphicFramePr>
            <a:graphicFrameLocks noGrp="1"/>
          </p:cNvGraphicFramePr>
          <p:nvPr>
            <p:extLst>
              <p:ext uri="{D42A27DB-BD31-4B8C-83A1-F6EECF244321}">
                <p14:modId xmlns:p14="http://schemas.microsoft.com/office/powerpoint/2010/main" val="1756683673"/>
              </p:ext>
            </p:extLst>
          </p:nvPr>
        </p:nvGraphicFramePr>
        <p:xfrm>
          <a:off x="857250" y="2091700"/>
          <a:ext cx="10477500" cy="109728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Tenk på den siste søknaden. Ble denne innvilget eller avslått?</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17 351</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Innvilget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70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70</a:t>
                      </a:r>
                    </a:p>
                  </a:txBody>
                  <a:tcPr marL="7620" marR="7620" marT="7620" marB="0" anchor="b"/>
                </a:tc>
                <a:tc>
                  <a:txBody>
                    <a:bodyPr/>
                    <a:lstStyle/>
                    <a:p>
                      <a:pPr algn="r" fontAlgn="b"/>
                      <a:r>
                        <a:rPr lang="nb-NO" sz="1100" b="0" i="0" u="none" strike="noStrike">
                          <a:effectLst/>
                          <a:latin typeface="Calibri" panose="020F0502020204030204" pitchFamily="34" charset="0"/>
                        </a:rPr>
                        <a:t>71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Delvis innvilget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Avslått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Fortsatt under behandling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Husker ikke / ikke aktuelt / ønsker ikke å svare / annet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45409829"/>
                  </a:ext>
                </a:extLst>
              </a:tr>
            </a:tbl>
          </a:graphicData>
        </a:graphic>
      </p:graphicFrame>
      <p:graphicFrame>
        <p:nvGraphicFramePr>
          <p:cNvPr id="2" name="Tabell 1">
            <a:extLst>
              <a:ext uri="{FF2B5EF4-FFF2-40B4-BE49-F238E27FC236}">
                <a16:creationId xmlns:a16="http://schemas.microsoft.com/office/drawing/2014/main" id="{0721CC1D-FD95-2D27-AD99-C20E611E242B}"/>
              </a:ext>
            </a:extLst>
          </p:cNvPr>
          <p:cNvGraphicFramePr>
            <a:graphicFrameLocks noGrp="1"/>
          </p:cNvGraphicFramePr>
          <p:nvPr>
            <p:extLst>
              <p:ext uri="{D42A27DB-BD31-4B8C-83A1-F6EECF244321}">
                <p14:modId xmlns:p14="http://schemas.microsoft.com/office/powerpoint/2010/main" val="4189449771"/>
              </p:ext>
            </p:extLst>
          </p:nvPr>
        </p:nvGraphicFramePr>
        <p:xfrm>
          <a:off x="847090" y="3345180"/>
          <a:ext cx="10477500" cy="54864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Tenk på den siste søknaden. Fornøyd med:</a:t>
                      </a:r>
                    </a:p>
                  </a:txBody>
                  <a:tcPr marL="7620" marR="7620" marT="7620" marB="0" anchor="b">
                    <a:solidFill>
                      <a:schemeClr val="tx1">
                        <a:lumMod val="65000"/>
                        <a:lumOff val="35000"/>
                      </a:schemeClr>
                    </a:solidFill>
                  </a:tcPr>
                </a:tc>
                <a:tc gridSpan="9">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(Størrelsen på det beløpet jeg får fra NAV</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65</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64</a:t>
                      </a:r>
                    </a:p>
                  </a:txBody>
                  <a:tcPr marL="7620" marR="7620" marT="7620" marB="0" anchor="b"/>
                </a:tc>
                <a:tc>
                  <a:txBody>
                    <a:bodyPr/>
                    <a:lstStyle/>
                    <a:p>
                      <a:pPr algn="r" fontAlgn="b"/>
                      <a:r>
                        <a:rPr lang="nb-NO" sz="1100" b="0"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12 910</a:t>
                      </a: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Det hjelpemiddelet jeg får</a:t>
                      </a:r>
                    </a:p>
                  </a:txBody>
                  <a:tcPr marL="7620" marR="7620" marT="7620" marB="0" anchor="b"/>
                </a:tc>
                <a:tc>
                  <a:txBody>
                    <a:bodyPr/>
                    <a:lstStyle/>
                    <a:p>
                      <a:pPr algn="r" fontAlgn="b"/>
                      <a:r>
                        <a:rPr lang="nb-NO" sz="1100" b="0" i="0" u="none" strike="noStrike">
                          <a:effectLst/>
                          <a:latin typeface="Calibri" panose="020F0502020204030204" pitchFamily="34" charset="0"/>
                        </a:rPr>
                        <a:t>5,2</a:t>
                      </a:r>
                    </a:p>
                  </a:txBody>
                  <a:tcPr marL="7620" marR="7620" marT="7620" marB="0" anchor="b"/>
                </a:tc>
                <a:tc>
                  <a:txBody>
                    <a:bodyPr/>
                    <a:lstStyle/>
                    <a:p>
                      <a:pPr algn="r" fontAlgn="b"/>
                      <a:r>
                        <a:rPr lang="nb-NO" sz="1100" b="0" i="0" u="none" strike="noStrike">
                          <a:effectLst/>
                          <a:latin typeface="Calibri" panose="020F0502020204030204" pitchFamily="34" charset="0"/>
                        </a:rPr>
                        <a:t>,06</a:t>
                      </a:r>
                    </a:p>
                  </a:txBody>
                  <a:tcPr marL="7620" marR="7620" marT="7620" marB="0" anchor="b"/>
                </a:tc>
                <a:tc>
                  <a:txBody>
                    <a:bodyPr/>
                    <a:lstStyle/>
                    <a:p>
                      <a:pPr algn="r" fontAlgn="b"/>
                      <a:r>
                        <a:rPr lang="nb-NO" sz="1100" b="0" i="0" u="none" strike="noStrike">
                          <a:effectLst/>
                          <a:latin typeface="Calibri" panose="020F0502020204030204" pitchFamily="34" charset="0"/>
                        </a:rPr>
                        <a:t>5,0</a:t>
                      </a:r>
                    </a:p>
                  </a:txBody>
                  <a:tcPr marL="7620" marR="7620" marT="7620" marB="0" anchor="b"/>
                </a:tc>
                <a:tc>
                  <a:txBody>
                    <a:bodyPr/>
                    <a:lstStyle/>
                    <a:p>
                      <a:pPr algn="r" fontAlgn="b"/>
                      <a:r>
                        <a:rPr lang="nb-NO" sz="1100" b="0" i="0" u="none" strike="noStrike">
                          <a:effectLst/>
                          <a:latin typeface="Calibri" panose="020F0502020204030204" pitchFamily="34" charset="0"/>
                        </a:rPr>
                        <a:t>5,3</a:t>
                      </a:r>
                    </a:p>
                  </a:txBody>
                  <a:tcPr marL="7620" marR="7620" marT="7620" marB="0" anchor="b"/>
                </a:tc>
                <a:tc>
                  <a:txBody>
                    <a:bodyPr/>
                    <a:lstStyle/>
                    <a:p>
                      <a:pPr algn="r" fontAlgn="b"/>
                      <a:r>
                        <a:rPr lang="nb-NO" sz="1100" b="0" i="0" u="none" strike="noStrike">
                          <a:effectLst/>
                          <a:latin typeface="Calibri" panose="020F0502020204030204" pitchFamily="34" charset="0"/>
                        </a:rPr>
                        <a:t>91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89</a:t>
                      </a:r>
                    </a:p>
                  </a:txBody>
                  <a:tcPr marL="7620" marR="7620" marT="7620" marB="0" anchor="b"/>
                </a:tc>
                <a:tc>
                  <a:txBody>
                    <a:bodyPr/>
                    <a:lstStyle/>
                    <a:p>
                      <a:pPr algn="r" fontAlgn="b"/>
                      <a:r>
                        <a:rPr lang="nb-NO" sz="1100" b="0" i="0" u="none" strike="noStrike">
                          <a:effectLst/>
                          <a:latin typeface="Calibri" panose="020F0502020204030204" pitchFamily="34" charset="0"/>
                        </a:rPr>
                        <a:t>93</a:t>
                      </a:r>
                    </a:p>
                  </a:txBody>
                  <a:tcPr marL="7620" marR="7620" marT="7620" marB="0" anchor="b"/>
                </a:tc>
                <a:tc>
                  <a:txBody>
                    <a:bodyPr/>
                    <a:lstStyle/>
                    <a:p>
                      <a:pPr algn="r" fontAlgn="b"/>
                      <a:r>
                        <a:rPr lang="nb-NO" sz="1100" b="0" i="0" u="none" strike="noStrike">
                          <a:effectLst/>
                          <a:latin typeface="Calibri" panose="020F0502020204030204" pitchFamily="34" charset="0"/>
                        </a:rPr>
                        <a:t>257</a:t>
                      </a:r>
                    </a:p>
                  </a:txBody>
                  <a:tcPr marL="7620" marR="7620" marT="7620" marB="0" anchor="b"/>
                </a:tc>
                <a:extLst>
                  <a:ext uri="{0D108BD9-81ED-4DB2-BD59-A6C34878D82A}">
                    <a16:rowId xmlns:a16="http://schemas.microsoft.com/office/drawing/2014/main" val="1551559755"/>
                  </a:ext>
                </a:extLst>
              </a:tr>
            </a:tbl>
          </a:graphicData>
        </a:graphic>
      </p:graphicFrame>
    </p:spTree>
    <p:extLst>
      <p:ext uri="{BB962C8B-B14F-4D97-AF65-F5344CB8AC3E}">
        <p14:creationId xmlns:p14="http://schemas.microsoft.com/office/powerpoint/2010/main" val="4124312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3" name="Tabell 2">
            <a:extLst>
              <a:ext uri="{FF2B5EF4-FFF2-40B4-BE49-F238E27FC236}">
                <a16:creationId xmlns:a16="http://schemas.microsoft.com/office/drawing/2014/main" id="{CE7EB11F-A825-3174-F03E-40E243B6BB4E}"/>
              </a:ext>
            </a:extLst>
          </p:cNvPr>
          <p:cNvGraphicFramePr>
            <a:graphicFrameLocks noGrp="1"/>
          </p:cNvGraphicFramePr>
          <p:nvPr>
            <p:extLst>
              <p:ext uri="{D42A27DB-BD31-4B8C-83A1-F6EECF244321}">
                <p14:modId xmlns:p14="http://schemas.microsoft.com/office/powerpoint/2010/main" val="2002446518"/>
              </p:ext>
            </p:extLst>
          </p:nvPr>
        </p:nvGraphicFramePr>
        <p:xfrm>
          <a:off x="857250" y="1315212"/>
          <a:ext cx="10477500" cy="4933188"/>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Har du søkt på eller fått noen av disse andre ytelsene fra NAV de siste 12 måned?</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19 256</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Dagpenger (ved arbeidsledighet og permittering)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Arbeidsavklaringspenger (AAP)</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29331936"/>
                  </a:ext>
                </a:extLst>
              </a:tr>
              <a:tr h="182880">
                <a:tc>
                  <a:txBody>
                    <a:bodyPr/>
                    <a:lstStyle/>
                    <a:p>
                      <a:pPr algn="l" fontAlgn="b"/>
                      <a:r>
                        <a:rPr lang="nb-NO" sz="1100" b="0" i="0" u="none" strike="noStrike">
                          <a:effectLst/>
                          <a:latin typeface="Calibri" panose="020F0502020204030204" pitchFamily="34" charset="0"/>
                        </a:rPr>
                        <a:t>Sykepenger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Uføretrygd</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Økonomisk sosialhjelp</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Tiltakspenger (ved deltakelse i praksis/arbeidsmarkedstiltak)</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i="0" u="none" strike="noStrike">
                          <a:effectLst/>
                          <a:latin typeface="Calibri" panose="020F0502020204030204" pitchFamily="34" charset="0"/>
                        </a:rPr>
                        <a:t>Hjelpemiddel (f.eks. høreapparat, utstyr for tilrettelegging)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49816415"/>
                  </a:ext>
                </a:extLst>
              </a:tr>
              <a:tr h="182880">
                <a:tc>
                  <a:txBody>
                    <a:bodyPr/>
                    <a:lstStyle/>
                    <a:p>
                      <a:pPr algn="l" fontAlgn="b"/>
                      <a:r>
                        <a:rPr lang="nb-NO" sz="1100" b="0" i="0" u="none" strike="noStrike">
                          <a:effectLst/>
                          <a:latin typeface="Calibri" panose="020F0502020204030204" pitchFamily="34" charset="0"/>
                        </a:rPr>
                        <a:t>Yrkesskade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0850921"/>
                  </a:ext>
                </a:extLst>
              </a:tr>
              <a:tr h="182880">
                <a:tc>
                  <a:txBody>
                    <a:bodyPr/>
                    <a:lstStyle/>
                    <a:p>
                      <a:pPr algn="l" fontAlgn="b"/>
                      <a:r>
                        <a:rPr lang="nb-NO" sz="1100" b="0" i="0" u="none" strike="noStrike">
                          <a:effectLst/>
                          <a:latin typeface="Calibri" panose="020F0502020204030204" pitchFamily="34" charset="0"/>
                        </a:rPr>
                        <a:t>Foreldrepenger (hjemme med barn etter fødsel)</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830770172"/>
                  </a:ext>
                </a:extLst>
              </a:tr>
              <a:tr h="182880">
                <a:tc>
                  <a:txBody>
                    <a:bodyPr/>
                    <a:lstStyle/>
                    <a:p>
                      <a:pPr algn="l" fontAlgn="b"/>
                      <a:r>
                        <a:rPr lang="nb-NO" sz="1100" b="0" i="0" u="none" strike="noStrike">
                          <a:effectLst/>
                          <a:latin typeface="Calibri" panose="020F0502020204030204" pitchFamily="34" charset="0"/>
                        </a:rPr>
                        <a:t>Kontantstøtte (hjemme med barn mellom 1-2 år)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47326769"/>
                  </a:ext>
                </a:extLst>
              </a:tr>
              <a:tr h="178308">
                <a:tc>
                  <a:txBody>
                    <a:bodyPr/>
                    <a:lstStyle/>
                    <a:p>
                      <a:pPr algn="l" fontAlgn="b"/>
                      <a:r>
                        <a:rPr lang="nb-NO" sz="1100" b="0" i="0" u="none" strike="noStrike">
                          <a:effectLst/>
                          <a:latin typeface="Calibri" panose="020F0502020204030204" pitchFamily="34" charset="0"/>
                        </a:rPr>
                        <a:t>Barnetrygd (for barn under 18 år)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9</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31184744"/>
                  </a:ext>
                </a:extLst>
              </a:tr>
              <a:tr h="182880">
                <a:tc>
                  <a:txBody>
                    <a:bodyPr/>
                    <a:lstStyle/>
                    <a:p>
                      <a:pPr algn="l" fontAlgn="b"/>
                      <a:r>
                        <a:rPr lang="nb-NO" sz="1100" b="0" i="0" u="none" strike="noStrike">
                          <a:effectLst/>
                          <a:latin typeface="Calibri" panose="020F0502020204030204" pitchFamily="34" charset="0"/>
                        </a:rPr>
                        <a:t>Barnebidrag (fastsettelse av beløp når foreldre ikke bor sammen)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470944229"/>
                  </a:ext>
                </a:extLst>
              </a:tr>
              <a:tr h="182880">
                <a:tc>
                  <a:txBody>
                    <a:bodyPr/>
                    <a:lstStyle/>
                    <a:p>
                      <a:pPr algn="l" fontAlgn="b"/>
                      <a:r>
                        <a:rPr lang="nb-NO" sz="1100" b="0" i="0" u="none" strike="noStrike">
                          <a:effectLst/>
                          <a:latin typeface="Calibri" panose="020F0502020204030204" pitchFamily="34" charset="0"/>
                        </a:rPr>
                        <a:t>Grunn- eller hjelpestønad (ved langvarig pleiebehov for deg selv eller barn)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40250698"/>
                  </a:ext>
                </a:extLst>
              </a:tr>
              <a:tr h="182880">
                <a:tc>
                  <a:txBody>
                    <a:bodyPr/>
                    <a:lstStyle/>
                    <a:p>
                      <a:pPr algn="l" fontAlgn="b"/>
                      <a:r>
                        <a:rPr lang="nb-NO" sz="1100" b="0" i="0" u="none" strike="noStrike">
                          <a:effectLst/>
                          <a:latin typeface="Calibri" panose="020F0502020204030204" pitchFamily="34" charset="0"/>
                        </a:rPr>
                        <a:t>Omsorgspenger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82104960"/>
                  </a:ext>
                </a:extLst>
              </a:tr>
              <a:tr h="182880">
                <a:tc>
                  <a:txBody>
                    <a:bodyPr/>
                    <a:lstStyle/>
                    <a:p>
                      <a:pPr algn="l" fontAlgn="b"/>
                      <a:r>
                        <a:rPr lang="nb-NO" sz="1100" b="0" i="0" u="none" strike="noStrike">
                          <a:effectLst/>
                          <a:latin typeface="Calibri" panose="020F0502020204030204" pitchFamily="34" charset="0"/>
                        </a:rPr>
                        <a:t>Pleiepenger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31473852"/>
                  </a:ext>
                </a:extLst>
              </a:tr>
              <a:tr h="182880">
                <a:tc>
                  <a:txBody>
                    <a:bodyPr/>
                    <a:lstStyle/>
                    <a:p>
                      <a:pPr algn="l" fontAlgn="b"/>
                      <a:r>
                        <a:rPr lang="nb-NO" sz="1100" b="0" i="0" u="none" strike="noStrike">
                          <a:effectLst/>
                          <a:latin typeface="Calibri" panose="020F0502020204030204" pitchFamily="34" charset="0"/>
                        </a:rPr>
                        <a:t>Opplæringspenger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7890321"/>
                  </a:ext>
                </a:extLst>
              </a:tr>
              <a:tr h="182880">
                <a:tc>
                  <a:txBody>
                    <a:bodyPr/>
                    <a:lstStyle/>
                    <a:p>
                      <a:pPr algn="l" fontAlgn="b"/>
                      <a:r>
                        <a:rPr lang="nn-NO" sz="1100" b="0" i="0" u="none" strike="noStrike">
                          <a:effectLst/>
                          <a:latin typeface="Calibri" panose="020F0502020204030204" pitchFamily="34" charset="0"/>
                        </a:rPr>
                        <a:t>Overgangsstønad til enslig mor eller far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002811374"/>
                  </a:ext>
                </a:extLst>
              </a:tr>
              <a:tr h="182880">
                <a:tc>
                  <a:txBody>
                    <a:bodyPr/>
                    <a:lstStyle/>
                    <a:p>
                      <a:pPr algn="l" fontAlgn="b"/>
                      <a:r>
                        <a:rPr lang="nb-NO" sz="1100" b="0" i="0" u="none" strike="noStrike">
                          <a:effectLst/>
                          <a:latin typeface="Calibri" panose="020F0502020204030204" pitchFamily="34" charset="0"/>
                        </a:rPr>
                        <a:t>Stønad til barnetilsyn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45373056"/>
                  </a:ext>
                </a:extLst>
              </a:tr>
              <a:tr h="182880">
                <a:tc>
                  <a:txBody>
                    <a:bodyPr/>
                    <a:lstStyle/>
                    <a:p>
                      <a:pPr algn="l" fontAlgn="b"/>
                      <a:r>
                        <a:rPr lang="nb-NO" sz="1100" b="0" i="0" u="none" strike="noStrike">
                          <a:effectLst/>
                          <a:latin typeface="Calibri" panose="020F0502020204030204" pitchFamily="34" charset="0"/>
                        </a:rPr>
                        <a:t>Stønad til skolepenger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8114849"/>
                  </a:ext>
                </a:extLst>
              </a:tr>
              <a:tr h="182880">
                <a:tc>
                  <a:txBody>
                    <a:bodyPr/>
                    <a:lstStyle/>
                    <a:p>
                      <a:pPr algn="l" fontAlgn="b"/>
                      <a:r>
                        <a:rPr lang="nb-NO" sz="1100" b="0" i="0" u="none" strike="noStrike">
                          <a:effectLst/>
                          <a:latin typeface="Calibri" panose="020F0502020204030204" pitchFamily="34" charset="0"/>
                        </a:rPr>
                        <a:t>Alderspensjon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12258402"/>
                  </a:ext>
                </a:extLst>
              </a:tr>
              <a:tr h="182880">
                <a:tc>
                  <a:txBody>
                    <a:bodyPr/>
                    <a:lstStyle/>
                    <a:p>
                      <a:pPr algn="l" fontAlgn="b"/>
                      <a:r>
                        <a:rPr lang="nb-NO" sz="1100" b="0" i="0" u="none" strike="noStrike">
                          <a:effectLst/>
                          <a:latin typeface="Calibri" panose="020F0502020204030204" pitchFamily="34" charset="0"/>
                        </a:rPr>
                        <a:t>Gjenlevendepensjon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82741231"/>
                  </a:ext>
                </a:extLst>
              </a:tr>
              <a:tr h="182880">
                <a:tc>
                  <a:txBody>
                    <a:bodyPr/>
                    <a:lstStyle/>
                    <a:p>
                      <a:pPr algn="l" fontAlgn="b"/>
                      <a:r>
                        <a:rPr lang="nb-NO" sz="1100" b="0" i="0" u="none" strike="noStrike">
                          <a:effectLst/>
                          <a:latin typeface="Calibri" panose="020F0502020204030204" pitchFamily="34" charset="0"/>
                        </a:rPr>
                        <a:t>Barnepensjon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479609020"/>
                  </a:ext>
                </a:extLst>
              </a:tr>
              <a:tr h="182880">
                <a:tc>
                  <a:txBody>
                    <a:bodyPr/>
                    <a:lstStyle/>
                    <a:p>
                      <a:pPr algn="l" fontAlgn="b"/>
                      <a:r>
                        <a:rPr lang="nb-NO" sz="1100" b="0" i="0" u="none" strike="noStrike">
                          <a:effectLst/>
                          <a:latin typeface="Calibri" panose="020F0502020204030204" pitchFamily="34" charset="0"/>
                        </a:rPr>
                        <a:t>Overgangsstønad til gjenlevende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266838698"/>
                  </a:ext>
                </a:extLst>
              </a:tr>
              <a:tr h="182880">
                <a:tc>
                  <a:txBody>
                    <a:bodyPr/>
                    <a:lstStyle/>
                    <a:p>
                      <a:pPr algn="l" fontAlgn="b"/>
                      <a:r>
                        <a:rPr lang="nb-NO" sz="1100" b="0" i="0" u="none" strike="noStrike">
                          <a:effectLst/>
                          <a:latin typeface="Calibri" panose="020F0502020204030204" pitchFamily="34" charset="0"/>
                        </a:rPr>
                        <a:t>Tilleggsstønader til gjenlevende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592477109"/>
                  </a:ext>
                </a:extLst>
              </a:tr>
              <a:tr h="182880">
                <a:tc>
                  <a:txBody>
                    <a:bodyPr/>
                    <a:lstStyle/>
                    <a:p>
                      <a:pPr algn="l" fontAlgn="b"/>
                      <a:r>
                        <a:rPr lang="nb-NO" sz="1100" b="0" i="0" u="none" strike="noStrike">
                          <a:effectLst/>
                          <a:latin typeface="Calibri" panose="020F0502020204030204" pitchFamily="34" charset="0"/>
                        </a:rPr>
                        <a:t>Nei, har ikke søkt på eller fått andre ytelser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36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35</a:t>
                      </a:r>
                    </a:p>
                  </a:txBody>
                  <a:tcPr marL="7620" marR="7620" marT="7620" marB="0" anchor="b"/>
                </a:tc>
                <a:tc>
                  <a:txBody>
                    <a:bodyPr/>
                    <a:lstStyle/>
                    <a:p>
                      <a:pPr algn="r" fontAlgn="b"/>
                      <a:r>
                        <a:rPr lang="nb-NO" sz="1100" b="0" i="0" u="none" strike="noStrike">
                          <a:effectLst/>
                          <a:latin typeface="Calibri" panose="020F0502020204030204" pitchFamily="34" charset="0"/>
                        </a:rPr>
                        <a:t>37</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403677410"/>
                  </a:ext>
                </a:extLst>
              </a:tr>
              <a:tr h="182880">
                <a:tc>
                  <a:txBody>
                    <a:bodyPr/>
                    <a:lstStyle/>
                    <a:p>
                      <a:pPr algn="l" fontAlgn="b"/>
                      <a:r>
                        <a:rPr lang="nb-NO" sz="1100" b="0" i="0" u="none" strike="noStrike">
                          <a:effectLst/>
                          <a:latin typeface="Calibri" panose="020F0502020204030204" pitchFamily="34" charset="0"/>
                        </a:rPr>
                        <a:t>Ønsker ikke å svare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101525392"/>
                  </a:ext>
                </a:extLst>
              </a:tr>
            </a:tbl>
          </a:graphicData>
        </a:graphic>
      </p:graphicFrame>
    </p:spTree>
    <p:extLst>
      <p:ext uri="{BB962C8B-B14F-4D97-AF65-F5344CB8AC3E}">
        <p14:creationId xmlns:p14="http://schemas.microsoft.com/office/powerpoint/2010/main" val="990132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F3157E4D-5CA8-84F1-6662-442BFC638DC3}"/>
              </a:ext>
            </a:extLst>
          </p:cNvPr>
          <p:cNvGraphicFramePr>
            <a:graphicFrameLocks noGrp="1"/>
          </p:cNvGraphicFramePr>
          <p:nvPr>
            <p:extLst>
              <p:ext uri="{D42A27DB-BD31-4B8C-83A1-F6EECF244321}">
                <p14:modId xmlns:p14="http://schemas.microsoft.com/office/powerpoint/2010/main" val="2247379643"/>
              </p:ext>
            </p:extLst>
          </p:nvPr>
        </p:nvGraphicFramePr>
        <p:xfrm>
          <a:off x="857250" y="1315212"/>
          <a:ext cx="10477500" cy="91440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Har du gjort noe av det følgende de siste seks månedene?</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13 542</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Hatt avtalt møte med en NAV-ansatt (på NAV-kontoret, telefon/video, eller annet </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50</a:t>
                      </a:r>
                    </a:p>
                  </a:txBody>
                  <a:tcPr marL="7620" marR="7620" marT="7620" marB="0" anchor="b"/>
                </a:tc>
                <a:tc>
                  <a:txBody>
                    <a:bodyPr/>
                    <a:lstStyle/>
                    <a:p>
                      <a:pPr algn="r" fontAlgn="b"/>
                      <a:r>
                        <a:rPr lang="nb-NO" sz="1100" b="0" i="0" u="none" strike="noStrike">
                          <a:effectLst/>
                          <a:latin typeface="Calibri" panose="020F0502020204030204" pitchFamily="34" charset="0"/>
                        </a:rPr>
                        <a:t>52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Deltatt på informasjonsmøte arrangert av NAV-kontoret (inkludert møte på f.eks. </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Deltatt i tiltak, f.eks. for å komme i jobb eller aktivitet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22</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Ikke aktuelt / ønsker ikke å svare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bl>
          </a:graphicData>
        </a:graphic>
      </p:graphicFrame>
      <p:graphicFrame>
        <p:nvGraphicFramePr>
          <p:cNvPr id="10" name="Tabell 9">
            <a:extLst>
              <a:ext uri="{FF2B5EF4-FFF2-40B4-BE49-F238E27FC236}">
                <a16:creationId xmlns:a16="http://schemas.microsoft.com/office/drawing/2014/main" id="{EE9C482B-E72A-00F1-CCF8-C164ED5A8470}"/>
              </a:ext>
            </a:extLst>
          </p:cNvPr>
          <p:cNvGraphicFramePr>
            <a:graphicFrameLocks noGrp="1"/>
          </p:cNvGraphicFramePr>
          <p:nvPr>
            <p:extLst>
              <p:ext uri="{D42A27DB-BD31-4B8C-83A1-F6EECF244321}">
                <p14:modId xmlns:p14="http://schemas.microsoft.com/office/powerpoint/2010/main" val="529590574"/>
              </p:ext>
            </p:extLst>
          </p:nvPr>
        </p:nvGraphicFramePr>
        <p:xfrm>
          <a:off x="857250" y="2390426"/>
          <a:ext cx="10477500" cy="146304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Hvordan hadde du kontakt med veileder?</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7575</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Fysisk møte på NAV-kontoret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61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59</a:t>
                      </a:r>
                    </a:p>
                  </a:txBody>
                  <a:tcPr marL="7620" marR="7620" marT="7620" marB="0" anchor="b"/>
                </a:tc>
                <a:tc>
                  <a:txBody>
                    <a:bodyPr/>
                    <a:lstStyle/>
                    <a:p>
                      <a:pPr algn="r" fontAlgn="b"/>
                      <a:r>
                        <a:rPr lang="nb-NO" sz="1100" b="0" i="0" u="none" strike="noStrike">
                          <a:effectLst/>
                          <a:latin typeface="Calibri" panose="020F0502020204030204" pitchFamily="34" charset="0"/>
                        </a:rPr>
                        <a:t>62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Fysisk møte utenfor NAV-kontoret (f.eks. på café, arbeidsplass eller annet sted)</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617761420"/>
                  </a:ext>
                </a:extLst>
              </a:tr>
              <a:tr h="182880">
                <a:tc>
                  <a:txBody>
                    <a:bodyPr/>
                    <a:lstStyle/>
                    <a:p>
                      <a:pPr algn="l" fontAlgn="b"/>
                      <a:r>
                        <a:rPr lang="nb-NO" sz="1100" b="0" i="0" u="none" strike="noStrike">
                          <a:effectLst/>
                          <a:latin typeface="Calibri" panose="020F0502020204030204" pitchFamily="34" charset="0"/>
                        </a:rPr>
                        <a:t>Telefon</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59</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58</a:t>
                      </a:r>
                    </a:p>
                  </a:txBody>
                  <a:tcPr marL="7620" marR="7620" marT="7620" marB="0" anchor="b"/>
                </a:tc>
                <a:tc>
                  <a:txBody>
                    <a:bodyPr/>
                    <a:lstStyle/>
                    <a:p>
                      <a:pPr algn="r" fontAlgn="b"/>
                      <a:r>
                        <a:rPr lang="nb-NO" sz="1100" b="0" i="0" u="none" strike="noStrike">
                          <a:effectLst/>
                          <a:latin typeface="Calibri" panose="020F0502020204030204" pitchFamily="34" charset="0"/>
                        </a:rPr>
                        <a:t>61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Videomøte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Chat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31</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30</a:t>
                      </a:r>
                    </a:p>
                  </a:txBody>
                  <a:tcPr marL="7620" marR="7620" marT="7620" marB="0" anchor="b"/>
                </a:tc>
                <a:tc>
                  <a:txBody>
                    <a:bodyPr/>
                    <a:lstStyle/>
                    <a:p>
                      <a:pPr algn="r" fontAlgn="b"/>
                      <a:r>
                        <a:rPr lang="nb-NO" sz="1100" b="0" i="0" u="none" strike="noStrike">
                          <a:effectLst/>
                          <a:latin typeface="Calibri" panose="020F0502020204030204" pitchFamily="34" charset="0"/>
                        </a:rPr>
                        <a:t>33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Annet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225319413"/>
                  </a:ext>
                </a:extLst>
              </a:tr>
              <a:tr h="182880">
                <a:tc>
                  <a:txBody>
                    <a:bodyPr/>
                    <a:lstStyle/>
                    <a:p>
                      <a:pPr algn="l" fontAlgn="b"/>
                      <a:r>
                        <a:rPr lang="nb-NO" sz="1100" b="0" i="0" u="none" strike="noStrike">
                          <a:effectLst/>
                          <a:latin typeface="Calibri" panose="020F0502020204030204" pitchFamily="34" charset="0"/>
                        </a:rPr>
                        <a:t>Husker ikke / ønsker ikke svare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013812509"/>
                  </a:ext>
                </a:extLst>
              </a:tr>
            </a:tbl>
          </a:graphicData>
        </a:graphic>
      </p:graphicFrame>
      <p:graphicFrame>
        <p:nvGraphicFramePr>
          <p:cNvPr id="7" name="Tabell 6">
            <a:extLst>
              <a:ext uri="{FF2B5EF4-FFF2-40B4-BE49-F238E27FC236}">
                <a16:creationId xmlns:a16="http://schemas.microsoft.com/office/drawing/2014/main" id="{067C2512-4E53-A960-34F4-4B275D9B2F07}"/>
              </a:ext>
            </a:extLst>
          </p:cNvPr>
          <p:cNvGraphicFramePr>
            <a:graphicFrameLocks noGrp="1"/>
          </p:cNvGraphicFramePr>
          <p:nvPr>
            <p:extLst>
              <p:ext uri="{D42A27DB-BD31-4B8C-83A1-F6EECF244321}">
                <p14:modId xmlns:p14="http://schemas.microsoft.com/office/powerpoint/2010/main" val="1298840394"/>
              </p:ext>
            </p:extLst>
          </p:nvPr>
        </p:nvGraphicFramePr>
        <p:xfrm>
          <a:off x="857250" y="3975386"/>
          <a:ext cx="10477500" cy="1485106"/>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Har ett eller flere av møtene handlet om følgende?</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8916</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Skaffe jobb</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29</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28</a:t>
                      </a:r>
                    </a:p>
                  </a:txBody>
                  <a:tcPr marL="7620" marR="7620" marT="7620" marB="0" anchor="b"/>
                </a:tc>
                <a:tc>
                  <a:txBody>
                    <a:bodyPr/>
                    <a:lstStyle/>
                    <a:p>
                      <a:pPr algn="r" fontAlgn="b"/>
                      <a:r>
                        <a:rPr lang="nb-NO" sz="1100" b="0" i="0" u="none" strike="noStrike">
                          <a:effectLst/>
                          <a:latin typeface="Calibri" panose="020F0502020204030204" pitchFamily="34" charset="0"/>
                        </a:rPr>
                        <a:t>30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Få mer kompetanse og/eller utdanning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17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204946">
                <a:tc>
                  <a:txBody>
                    <a:bodyPr/>
                    <a:lstStyle/>
                    <a:p>
                      <a:pPr algn="l" fontAlgn="b"/>
                      <a:r>
                        <a:rPr lang="nb-NO" sz="1100" b="0" i="0" u="none" strike="noStrike">
                          <a:effectLst/>
                          <a:latin typeface="Calibri" panose="020F0502020204030204" pitchFamily="34" charset="0"/>
                        </a:rPr>
                        <a:t>Komme i aktivitet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22</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21</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Oppfølging av sykefravær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29</a:t>
                      </a:r>
                    </a:p>
                  </a:txBody>
                  <a:tcPr marL="7620" marR="7620" marT="7620" marB="0" anchor="b"/>
                </a:tc>
                <a:tc>
                  <a:txBody>
                    <a:bodyPr/>
                    <a:lstStyle/>
                    <a:p>
                      <a:pPr algn="r" fontAlgn="b"/>
                      <a:r>
                        <a:rPr lang="nb-NO" sz="1100" b="0" i="0" u="none" strike="noStrike">
                          <a:effectLst/>
                          <a:latin typeface="Calibri" panose="020F0502020204030204" pitchFamily="34" charset="0"/>
                        </a:rPr>
                        <a:t>32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Problemer med min helse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35</a:t>
                      </a:r>
                    </a:p>
                  </a:txBody>
                  <a:tcPr marL="7620" marR="7620" marT="7620" marB="0" anchor="b"/>
                </a:tc>
                <a:tc>
                  <a:txBody>
                    <a:bodyPr/>
                    <a:lstStyle/>
                    <a:p>
                      <a:pPr algn="r" fontAlgn="b"/>
                      <a:r>
                        <a:rPr lang="nb-NO" sz="1100" b="0" i="0" u="none" strike="noStrike">
                          <a:effectLst/>
                          <a:latin typeface="Calibri" panose="020F0502020204030204" pitchFamily="34" charset="0"/>
                        </a:rPr>
                        <a:t>38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024070371"/>
                  </a:ext>
                </a:extLst>
              </a:tr>
              <a:tr h="182880">
                <a:tc>
                  <a:txBody>
                    <a:bodyPr/>
                    <a:lstStyle/>
                    <a:p>
                      <a:pPr algn="l" fontAlgn="b"/>
                      <a:r>
                        <a:rPr lang="nb-NO" sz="1100" b="0" i="0" u="none" strike="noStrike">
                          <a:effectLst/>
                          <a:latin typeface="Calibri" panose="020F0502020204030204" pitchFamily="34" charset="0"/>
                        </a:rPr>
                        <a:t>Økonomisk sosialhjelp, gjeldsrådgivning, bolig eller lignende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11</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010891764"/>
                  </a:ext>
                </a:extLst>
              </a:tr>
              <a:tr h="182880">
                <a:tc>
                  <a:txBody>
                    <a:bodyPr/>
                    <a:lstStyle/>
                    <a:p>
                      <a:pPr algn="l" fontAlgn="b"/>
                      <a:r>
                        <a:rPr lang="nb-NO" sz="1100" b="0" i="0" u="none" strike="noStrike">
                          <a:effectLst/>
                          <a:latin typeface="Calibri" panose="020F0502020204030204" pitchFamily="34" charset="0"/>
                        </a:rPr>
                        <a:t>Husker ikke / ønsker ikke å svare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9</a:t>
                      </a:r>
                    </a:p>
                  </a:txBody>
                  <a:tcPr marL="7620" marR="7620" marT="7620" marB="0" anchor="b"/>
                </a:tc>
                <a:tc>
                  <a:txBody>
                    <a:bodyPr/>
                    <a:lstStyle/>
                    <a:p>
                      <a:pPr algn="r" fontAlgn="b"/>
                      <a:r>
                        <a:rPr lang="nb-NO" sz="1100" b="0" i="0" u="none" strike="noStrike">
                          <a:effectLst/>
                          <a:latin typeface="Calibri" panose="020F0502020204030204" pitchFamily="34" charset="0"/>
                        </a:rPr>
                        <a:t>11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14372572"/>
                  </a:ext>
                </a:extLst>
              </a:tr>
            </a:tbl>
          </a:graphicData>
        </a:graphic>
      </p:graphicFrame>
    </p:spTree>
    <p:extLst>
      <p:ext uri="{BB962C8B-B14F-4D97-AF65-F5344CB8AC3E}">
        <p14:creationId xmlns:p14="http://schemas.microsoft.com/office/powerpoint/2010/main" val="3462178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F3157E4D-5CA8-84F1-6662-442BFC638DC3}"/>
              </a:ext>
            </a:extLst>
          </p:cNvPr>
          <p:cNvGraphicFramePr>
            <a:graphicFrameLocks noGrp="1"/>
          </p:cNvGraphicFramePr>
          <p:nvPr>
            <p:extLst>
              <p:ext uri="{D42A27DB-BD31-4B8C-83A1-F6EECF244321}">
                <p14:modId xmlns:p14="http://schemas.microsoft.com/office/powerpoint/2010/main" val="3402703373"/>
              </p:ext>
            </p:extLst>
          </p:nvPr>
        </p:nvGraphicFramePr>
        <p:xfrm>
          <a:off x="857250" y="1315212"/>
          <a:ext cx="10477500" cy="162306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Har du i løpet av de siste 12 </a:t>
                      </a:r>
                      <a:r>
                        <a:rPr lang="nb-NO" sz="1100" b="0" i="0" u="none" strike="noStrike" err="1">
                          <a:solidFill>
                            <a:schemeClr val="bg1"/>
                          </a:solidFill>
                          <a:effectLst/>
                          <a:latin typeface="Calibri" panose="020F0502020204030204" pitchFamily="34" charset="0"/>
                        </a:rPr>
                        <a:t>mnd</a:t>
                      </a:r>
                      <a:r>
                        <a:rPr lang="nb-NO" sz="1100" b="0" i="0" u="none" strike="noStrike">
                          <a:solidFill>
                            <a:schemeClr val="bg1"/>
                          </a:solidFill>
                          <a:effectLst/>
                          <a:latin typeface="Calibri" panose="020F0502020204030204" pitchFamily="34" charset="0"/>
                        </a:rPr>
                        <a:t> deltatt i en el. flere av følgende aktiviteter med oppfølging fra NAV?</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8916</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Arbeidstrening/utplassering på en arbeidsplass (inkl. lønnstilskudd)</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Utdanning/opplæring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Språkopplæring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Behandling for helseutfordringer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25</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24</a:t>
                      </a:r>
                    </a:p>
                  </a:txBody>
                  <a:tcPr marL="7620" marR="7620" marT="7620" marB="0" anchor="b"/>
                </a:tc>
                <a:tc>
                  <a:txBody>
                    <a:bodyPr/>
                    <a:lstStyle/>
                    <a:p>
                      <a:pPr algn="r" fontAlgn="b"/>
                      <a:r>
                        <a:rPr lang="nb-NO" sz="1100" b="0" i="0" u="none" strike="noStrike">
                          <a:effectLst/>
                          <a:latin typeface="Calibri" panose="020F0502020204030204" pitchFamily="34" charset="0"/>
                        </a:rPr>
                        <a:t>26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Oppfølging hos andre enn NAV/arbeidsgivere, f.eks. tiltaksbedrift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11</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389671112"/>
                  </a:ext>
                </a:extLst>
              </a:tr>
              <a:tr h="182880">
                <a:tc>
                  <a:txBody>
                    <a:bodyPr/>
                    <a:lstStyle/>
                    <a:p>
                      <a:pPr algn="l" fontAlgn="b"/>
                      <a:r>
                        <a:rPr lang="nb-NO" sz="1100" b="0" i="0" u="none" strike="noStrike">
                          <a:effectLst/>
                          <a:latin typeface="Calibri" panose="020F0502020204030204" pitchFamily="34" charset="0"/>
                        </a:rPr>
                        <a:t>Ingen av disse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48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19250533"/>
                  </a:ext>
                </a:extLst>
              </a:tr>
              <a:tr h="182880">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709876875"/>
                  </a:ext>
                </a:extLst>
              </a:tr>
            </a:tbl>
          </a:graphicData>
        </a:graphic>
      </p:graphicFrame>
      <p:graphicFrame>
        <p:nvGraphicFramePr>
          <p:cNvPr id="7" name="Tabell 6">
            <a:extLst>
              <a:ext uri="{FF2B5EF4-FFF2-40B4-BE49-F238E27FC236}">
                <a16:creationId xmlns:a16="http://schemas.microsoft.com/office/drawing/2014/main" id="{067C2512-4E53-A960-34F4-4B275D9B2F07}"/>
              </a:ext>
            </a:extLst>
          </p:cNvPr>
          <p:cNvGraphicFramePr>
            <a:graphicFrameLocks noGrp="1"/>
          </p:cNvGraphicFramePr>
          <p:nvPr>
            <p:extLst>
              <p:ext uri="{D42A27DB-BD31-4B8C-83A1-F6EECF244321}">
                <p14:modId xmlns:p14="http://schemas.microsoft.com/office/powerpoint/2010/main" val="854566593"/>
              </p:ext>
            </p:extLst>
          </p:nvPr>
        </p:nvGraphicFramePr>
        <p:xfrm>
          <a:off x="857250" y="3020346"/>
          <a:ext cx="10477500" cy="1302226"/>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Tenk på det siste avtalte møtet du hadde med NAV. Brukte dere profesjonell tolk?</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1767</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Nei, har ikke behov for tolk</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73</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70</a:t>
                      </a:r>
                    </a:p>
                  </a:txBody>
                  <a:tcPr marL="7620" marR="7620" marT="7620" marB="0" anchor="b"/>
                </a:tc>
                <a:tc>
                  <a:txBody>
                    <a:bodyPr/>
                    <a:lstStyle/>
                    <a:p>
                      <a:pPr algn="r" fontAlgn="b"/>
                      <a:r>
                        <a:rPr lang="nb-NO" sz="1100" b="0" i="0" u="none" strike="noStrike">
                          <a:effectLst/>
                          <a:latin typeface="Calibri" panose="020F0502020204030204" pitchFamily="34" charset="0"/>
                        </a:rPr>
                        <a:t>75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Nei, men jeg ønsket tolk</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204946">
                <a:tc>
                  <a:txBody>
                    <a:bodyPr/>
                    <a:lstStyle/>
                    <a:p>
                      <a:pPr algn="l" fontAlgn="b"/>
                      <a:r>
                        <a:rPr lang="nb-NO" sz="1100" b="0" i="0" u="none" strike="noStrike">
                          <a:effectLst/>
                          <a:latin typeface="Calibri" panose="020F0502020204030204" pitchFamily="34" charset="0"/>
                        </a:rPr>
                        <a:t>Nei, men jeg hadde med familie/bekjente for hjelp</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Ja, vi brukte tolk (morsmål)</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Ja, vi brukte tolk (tegnspråk)</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024070371"/>
                  </a:ext>
                </a:extLst>
              </a:tr>
              <a:tr h="182880">
                <a:tc>
                  <a:txBody>
                    <a:bodyPr/>
                    <a:lstStyle/>
                    <a:p>
                      <a:pPr algn="l" fontAlgn="b"/>
                      <a:r>
                        <a:rPr lang="nb-NO" sz="1100" b="0" i="0" u="none" strike="noStrike">
                          <a:effectLst/>
                          <a:latin typeface="Calibri" panose="020F0502020204030204" pitchFamily="34" charset="0"/>
                        </a:rPr>
                        <a:t>Ønsker ikke å svare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010891764"/>
                  </a:ext>
                </a:extLst>
              </a:tr>
            </a:tbl>
          </a:graphicData>
        </a:graphic>
      </p:graphicFrame>
      <p:graphicFrame>
        <p:nvGraphicFramePr>
          <p:cNvPr id="9" name="Tabell 8">
            <a:extLst>
              <a:ext uri="{FF2B5EF4-FFF2-40B4-BE49-F238E27FC236}">
                <a16:creationId xmlns:a16="http://schemas.microsoft.com/office/drawing/2014/main" id="{2A2BE367-9DAE-8A0E-24BA-B01FD14744E6}"/>
              </a:ext>
            </a:extLst>
          </p:cNvPr>
          <p:cNvGraphicFramePr>
            <a:graphicFrameLocks noGrp="1"/>
          </p:cNvGraphicFramePr>
          <p:nvPr>
            <p:extLst>
              <p:ext uri="{D42A27DB-BD31-4B8C-83A1-F6EECF244321}">
                <p14:modId xmlns:p14="http://schemas.microsoft.com/office/powerpoint/2010/main" val="4272830023"/>
              </p:ext>
            </p:extLst>
          </p:nvPr>
        </p:nvGraphicFramePr>
        <p:xfrm>
          <a:off x="836930" y="4422426"/>
          <a:ext cx="10477500" cy="958532"/>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Ønsket du egentlig en profesjonell tolk i stedet for å få hjelp av familie/bekjent?</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63</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Ja</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29</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r" fontAlgn="b"/>
                      <a:r>
                        <a:rPr lang="nb-NO" sz="1100" b="0" i="0" u="none" strike="noStrike">
                          <a:effectLst/>
                          <a:latin typeface="Calibri" panose="020F0502020204030204" pitchFamily="34" charset="0"/>
                        </a:rPr>
                        <a:t>36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Nei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66</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58</a:t>
                      </a:r>
                    </a:p>
                  </a:txBody>
                  <a:tcPr marL="7620" marR="7620" marT="7620" marB="0" anchor="b"/>
                </a:tc>
                <a:tc>
                  <a:txBody>
                    <a:bodyPr/>
                    <a:lstStyle/>
                    <a:p>
                      <a:pPr algn="r" fontAlgn="b"/>
                      <a:r>
                        <a:rPr lang="nb-NO" sz="1100" b="0" i="0" u="none" strike="noStrike">
                          <a:effectLst/>
                          <a:latin typeface="Calibri" panose="020F0502020204030204" pitchFamily="34" charset="0"/>
                        </a:rPr>
                        <a:t>72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204946">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204946">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063163048"/>
                  </a:ext>
                </a:extLst>
              </a:tr>
            </a:tbl>
          </a:graphicData>
        </a:graphic>
      </p:graphicFrame>
    </p:spTree>
    <p:extLst>
      <p:ext uri="{BB962C8B-B14F-4D97-AF65-F5344CB8AC3E}">
        <p14:creationId xmlns:p14="http://schemas.microsoft.com/office/powerpoint/2010/main" val="504560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3" name="Tabell 2">
            <a:extLst>
              <a:ext uri="{FF2B5EF4-FFF2-40B4-BE49-F238E27FC236}">
                <a16:creationId xmlns:a16="http://schemas.microsoft.com/office/drawing/2014/main" id="{CE7EB11F-A825-3174-F03E-40E243B6BB4E}"/>
              </a:ext>
            </a:extLst>
          </p:cNvPr>
          <p:cNvGraphicFramePr>
            <a:graphicFrameLocks noGrp="1"/>
          </p:cNvGraphicFramePr>
          <p:nvPr>
            <p:extLst>
              <p:ext uri="{D42A27DB-BD31-4B8C-83A1-F6EECF244321}">
                <p14:modId xmlns:p14="http://schemas.microsoft.com/office/powerpoint/2010/main" val="2976849429"/>
              </p:ext>
            </p:extLst>
          </p:nvPr>
        </p:nvGraphicFramePr>
        <p:xfrm>
          <a:off x="857250" y="1315212"/>
          <a:ext cx="10477500" cy="4186428"/>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Hvor fornøyd har du vært med følgende siste seks mnd.?</a:t>
                      </a:r>
                    </a:p>
                  </a:txBody>
                  <a:tcPr marL="7620" marR="7620" marT="7620" marB="0" anchor="b">
                    <a:solidFill>
                      <a:schemeClr val="tx1">
                        <a:lumMod val="65000"/>
                        <a:lumOff val="35000"/>
                      </a:schemeClr>
                    </a:solidFill>
                  </a:tcPr>
                </a:tc>
                <a:tc gridSpan="9">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Tiden det tok før jeg fikk møte/oppfølging fra NAV</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76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75</a:t>
                      </a:r>
                    </a:p>
                  </a:txBody>
                  <a:tcPr marL="7620" marR="7620" marT="7620" marB="0" anchor="b"/>
                </a:tc>
                <a:tc>
                  <a:txBody>
                    <a:bodyPr/>
                    <a:lstStyle/>
                    <a:p>
                      <a:pPr algn="r" fontAlgn="b"/>
                      <a:r>
                        <a:rPr lang="nb-NO" sz="1100" b="0" i="0" u="none" strike="noStrike">
                          <a:effectLst/>
                          <a:latin typeface="Calibri" panose="020F0502020204030204" pitchFamily="34" charset="0"/>
                        </a:rPr>
                        <a:t>77</a:t>
                      </a:r>
                    </a:p>
                  </a:txBody>
                  <a:tcPr marL="7620" marR="7620" marT="7620" marB="0" anchor="b"/>
                </a:tc>
                <a:tc>
                  <a:txBody>
                    <a:bodyPr/>
                    <a:lstStyle/>
                    <a:p>
                      <a:pPr algn="r" fontAlgn="b"/>
                      <a:r>
                        <a:rPr lang="nb-NO" sz="1100" b="0" i="0" u="none" strike="noStrike">
                          <a:effectLst/>
                          <a:latin typeface="Calibri" panose="020F0502020204030204" pitchFamily="34" charset="0"/>
                        </a:rPr>
                        <a:t>7 962</a:t>
                      </a: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Tiden det tok til jeg kunne starte i tiltak</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,04</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76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74</a:t>
                      </a:r>
                    </a:p>
                  </a:txBody>
                  <a:tcPr marL="7620" marR="7620" marT="7620" marB="0" anchor="b"/>
                </a:tc>
                <a:tc>
                  <a:txBody>
                    <a:bodyPr/>
                    <a:lstStyle/>
                    <a:p>
                      <a:pPr algn="r" fontAlgn="b"/>
                      <a:r>
                        <a:rPr lang="nb-NO" sz="1100" b="0" i="0" u="none" strike="noStrike">
                          <a:effectLst/>
                          <a:latin typeface="Calibri" panose="020F0502020204030204" pitchFamily="34" charset="0"/>
                        </a:rPr>
                        <a:t>78</a:t>
                      </a:r>
                    </a:p>
                  </a:txBody>
                  <a:tcPr marL="7620" marR="7620" marT="7620" marB="0" anchor="b"/>
                </a:tc>
                <a:tc>
                  <a:txBody>
                    <a:bodyPr/>
                    <a:lstStyle/>
                    <a:p>
                      <a:pPr algn="r" fontAlgn="b"/>
                      <a:r>
                        <a:rPr lang="nb-NO" sz="1100" b="0" i="0" u="none" strike="noStrike">
                          <a:effectLst/>
                          <a:latin typeface="Calibri" panose="020F0502020204030204" pitchFamily="34" charset="0"/>
                        </a:rPr>
                        <a:t>2 803</a:t>
                      </a:r>
                    </a:p>
                  </a:txBody>
                  <a:tcPr marL="7620" marR="7620" marT="7620" marB="0" anchor="b"/>
                </a:tc>
                <a:extLst>
                  <a:ext uri="{0D108BD9-81ED-4DB2-BD59-A6C34878D82A}">
                    <a16:rowId xmlns:a16="http://schemas.microsoft.com/office/drawing/2014/main" val="129331936"/>
                  </a:ext>
                </a:extLst>
              </a:tr>
              <a:tr h="182880">
                <a:tc>
                  <a:txBody>
                    <a:bodyPr/>
                    <a:lstStyle/>
                    <a:p>
                      <a:pPr algn="l" fontAlgn="b"/>
                      <a:r>
                        <a:rPr lang="nb-NO" sz="1100" b="0" i="0" u="none" strike="noStrike">
                          <a:solidFill>
                            <a:schemeClr val="bg1"/>
                          </a:solidFill>
                          <a:effectLst/>
                          <a:latin typeface="Calibri" panose="020F0502020204030204" pitchFamily="34" charset="0"/>
                        </a:rPr>
                        <a:t>Tenk på den veilederen fra NAV som du har hatt mest kontakt med siste seks mnd.</a:t>
                      </a: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Jeg har fått god mulighet til å forklare min situasjon</a:t>
                      </a:r>
                    </a:p>
                  </a:txBody>
                  <a:tcPr marL="7620" marR="7620" marT="7620" marB="0" anchor="b"/>
                </a:tc>
                <a:tc>
                  <a:txBody>
                    <a:bodyPr/>
                    <a:lstStyle/>
                    <a:p>
                      <a:pPr algn="r" fontAlgn="b"/>
                      <a:r>
                        <a:rPr lang="nb-NO" sz="1100" b="0" i="0" u="none" strike="noStrike">
                          <a:effectLst/>
                          <a:latin typeface="Calibri" panose="020F0502020204030204" pitchFamily="34" charset="0"/>
                        </a:rPr>
                        <a:t>5,0</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5,0</a:t>
                      </a:r>
                    </a:p>
                  </a:txBody>
                  <a:tcPr marL="7620" marR="7620" marT="7620" marB="0" anchor="b"/>
                </a:tc>
                <a:tc>
                  <a:txBody>
                    <a:bodyPr/>
                    <a:lstStyle/>
                    <a:p>
                      <a:pPr algn="r" fontAlgn="b"/>
                      <a:r>
                        <a:rPr lang="nb-NO" sz="1100" b="0" i="0" u="none" strike="noStrike">
                          <a:effectLst/>
                          <a:latin typeface="Calibri" panose="020F0502020204030204" pitchFamily="34" charset="0"/>
                        </a:rPr>
                        <a:t>5,1</a:t>
                      </a:r>
                    </a:p>
                  </a:txBody>
                  <a:tcPr marL="7620" marR="7620" marT="7620" marB="0" anchor="b"/>
                </a:tc>
                <a:tc>
                  <a:txBody>
                    <a:bodyPr/>
                    <a:lstStyle/>
                    <a:p>
                      <a:pPr algn="r" fontAlgn="b"/>
                      <a:r>
                        <a:rPr lang="nb-NO" sz="1100" b="0" i="0" u="none" strike="noStrike">
                          <a:effectLst/>
                          <a:latin typeface="Calibri" panose="020F0502020204030204" pitchFamily="34" charset="0"/>
                        </a:rPr>
                        <a:t>87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86</a:t>
                      </a:r>
                    </a:p>
                  </a:txBody>
                  <a:tcPr marL="7620" marR="7620" marT="7620" marB="0" anchor="b"/>
                </a:tc>
                <a:tc>
                  <a:txBody>
                    <a:bodyPr/>
                    <a:lstStyle/>
                    <a:p>
                      <a:pPr algn="r" fontAlgn="b"/>
                      <a:r>
                        <a:rPr lang="nb-NO" sz="1100" b="0" i="0" u="none" strike="noStrike">
                          <a:effectLst/>
                          <a:latin typeface="Calibri" panose="020F0502020204030204" pitchFamily="34" charset="0"/>
                        </a:rPr>
                        <a:t>88</a:t>
                      </a:r>
                    </a:p>
                  </a:txBody>
                  <a:tcPr marL="7620" marR="7620" marT="7620" marB="0" anchor="b"/>
                </a:tc>
                <a:tc>
                  <a:txBody>
                    <a:bodyPr/>
                    <a:lstStyle/>
                    <a:p>
                      <a:pPr algn="r" fontAlgn="b"/>
                      <a:r>
                        <a:rPr lang="nb-NO" sz="1100" b="0" i="0" u="none" strike="noStrike">
                          <a:effectLst/>
                          <a:latin typeface="Calibri" panose="020F0502020204030204" pitchFamily="34" charset="0"/>
                        </a:rPr>
                        <a:t>7 348</a:t>
                      </a: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Veileder og jeg arbeider mot mål som vi er blitt enige om</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r" fontAlgn="b"/>
                      <a:r>
                        <a:rPr lang="nb-NO" sz="1100" b="0" i="0" u="none" strike="noStrike">
                          <a:effectLst/>
                          <a:latin typeface="Calibri" panose="020F0502020204030204" pitchFamily="34" charset="0"/>
                        </a:rPr>
                        <a:t>84</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83</a:t>
                      </a:r>
                    </a:p>
                  </a:txBody>
                  <a:tcPr marL="7620" marR="7620" marT="7620" marB="0" anchor="b"/>
                </a:tc>
                <a:tc>
                  <a:txBody>
                    <a:bodyPr/>
                    <a:lstStyle/>
                    <a:p>
                      <a:pPr algn="r" fontAlgn="b"/>
                      <a:r>
                        <a:rPr lang="nb-NO" sz="1100" b="0" i="0" u="none" strike="noStrike">
                          <a:effectLst/>
                          <a:latin typeface="Calibri" panose="020F0502020204030204" pitchFamily="34" charset="0"/>
                        </a:rPr>
                        <a:t>85</a:t>
                      </a:r>
                    </a:p>
                  </a:txBody>
                  <a:tcPr marL="7620" marR="7620" marT="7620" marB="0" anchor="b"/>
                </a:tc>
                <a:tc>
                  <a:txBody>
                    <a:bodyPr/>
                    <a:lstStyle/>
                    <a:p>
                      <a:pPr algn="r" fontAlgn="b"/>
                      <a:r>
                        <a:rPr lang="nb-NO" sz="1100" b="0" i="0" u="none" strike="noStrike">
                          <a:effectLst/>
                          <a:latin typeface="Calibri" panose="020F0502020204030204" pitchFamily="34" charset="0"/>
                        </a:rPr>
                        <a:t>6 879</a:t>
                      </a: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Veileder har god kunnskap om arbeidsmarkedet</a:t>
                      </a:r>
                    </a:p>
                  </a:txBody>
                  <a:tcPr marL="7620" marR="7620" marT="7620" marB="0" anchor="b"/>
                </a:tc>
                <a:tc>
                  <a:txBody>
                    <a:bodyPr/>
                    <a:lstStyle/>
                    <a:p>
                      <a:pPr algn="r" fontAlgn="b"/>
                      <a:r>
                        <a:rPr lang="nb-NO" sz="1100" b="0" i="0" u="none" strike="noStrike">
                          <a:effectLst/>
                          <a:latin typeface="Calibri" panose="020F0502020204030204" pitchFamily="34" charset="0"/>
                        </a:rPr>
                        <a:t>4,7</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0" i="0" u="none" strike="noStrike">
                          <a:effectLst/>
                          <a:latin typeface="Calibri" panose="020F0502020204030204" pitchFamily="34" charset="0"/>
                        </a:rPr>
                        <a:t>4,7</a:t>
                      </a:r>
                    </a:p>
                  </a:txBody>
                  <a:tcPr marL="7620" marR="7620" marT="7620" marB="0" anchor="b"/>
                </a:tc>
                <a:tc>
                  <a:txBody>
                    <a:bodyPr/>
                    <a:lstStyle/>
                    <a:p>
                      <a:pPr algn="r" fontAlgn="b"/>
                      <a:r>
                        <a:rPr lang="nb-NO" sz="1100" b="0" i="0" u="none" strike="noStrike">
                          <a:effectLst/>
                          <a:latin typeface="Calibri" panose="020F0502020204030204" pitchFamily="34" charset="0"/>
                        </a:rPr>
                        <a:t>80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78</a:t>
                      </a:r>
                    </a:p>
                  </a:txBody>
                  <a:tcPr marL="7620" marR="7620" marT="7620" marB="0" anchor="b"/>
                </a:tc>
                <a:tc>
                  <a:txBody>
                    <a:bodyPr/>
                    <a:lstStyle/>
                    <a:p>
                      <a:pPr algn="r" fontAlgn="b"/>
                      <a:r>
                        <a:rPr lang="nb-NO" sz="1100" b="0" i="0" u="none" strike="noStrike">
                          <a:effectLst/>
                          <a:latin typeface="Calibri" panose="020F0502020204030204" pitchFamily="34" charset="0"/>
                        </a:rPr>
                        <a:t>81</a:t>
                      </a:r>
                    </a:p>
                  </a:txBody>
                  <a:tcPr marL="7620" marR="7620" marT="7620" marB="0" anchor="b"/>
                </a:tc>
                <a:tc>
                  <a:txBody>
                    <a:bodyPr/>
                    <a:lstStyle/>
                    <a:p>
                      <a:pPr algn="r" fontAlgn="b"/>
                      <a:r>
                        <a:rPr lang="nb-NO" sz="1100" b="0" i="0" u="none" strike="noStrike">
                          <a:effectLst/>
                          <a:latin typeface="Calibri" panose="020F0502020204030204" pitchFamily="34" charset="0"/>
                        </a:rPr>
                        <a:t>4 658</a:t>
                      </a:r>
                    </a:p>
                  </a:txBody>
                  <a:tcPr marL="7620" marR="7620" marT="7620" marB="0" anchor="b"/>
                </a:tc>
                <a:extLst>
                  <a:ext uri="{0D108BD9-81ED-4DB2-BD59-A6C34878D82A}">
                    <a16:rowId xmlns:a16="http://schemas.microsoft.com/office/drawing/2014/main" val="945409829"/>
                  </a:ext>
                </a:extLst>
              </a:tr>
              <a:tr h="182880">
                <a:tc>
                  <a:txBody>
                    <a:bodyPr/>
                    <a:lstStyle/>
                    <a:p>
                      <a:pPr algn="l" fontAlgn="b"/>
                      <a:r>
                        <a:rPr lang="nb-NO" sz="1100" b="0" i="0" u="none" strike="noStrike">
                          <a:effectLst/>
                          <a:latin typeface="Calibri" panose="020F0502020204030204" pitchFamily="34" charset="0"/>
                        </a:rPr>
                        <a:t>Veileder er opptatt av mine muligheter</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4,8</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r" fontAlgn="b"/>
                      <a:r>
                        <a:rPr lang="nb-NO" sz="1100" b="0" i="0" u="none" strike="noStrike">
                          <a:effectLst/>
                          <a:latin typeface="Calibri" panose="020F0502020204030204" pitchFamily="34" charset="0"/>
                        </a:rPr>
                        <a:t>83</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82</a:t>
                      </a:r>
                    </a:p>
                  </a:txBody>
                  <a:tcPr marL="7620" marR="7620" marT="7620" marB="0" anchor="b"/>
                </a:tc>
                <a:tc>
                  <a:txBody>
                    <a:bodyPr/>
                    <a:lstStyle/>
                    <a:p>
                      <a:pPr algn="r" fontAlgn="b"/>
                      <a:r>
                        <a:rPr lang="nb-NO" sz="1100" b="0" i="0" u="none" strike="noStrike">
                          <a:effectLst/>
                          <a:latin typeface="Calibri" panose="020F0502020204030204" pitchFamily="34" charset="0"/>
                        </a:rPr>
                        <a:t>84</a:t>
                      </a:r>
                    </a:p>
                  </a:txBody>
                  <a:tcPr marL="7620" marR="7620" marT="7620" marB="0" anchor="b"/>
                </a:tc>
                <a:tc>
                  <a:txBody>
                    <a:bodyPr/>
                    <a:lstStyle/>
                    <a:p>
                      <a:pPr algn="r" fontAlgn="b"/>
                      <a:r>
                        <a:rPr lang="nb-NO" sz="1100" b="0" i="0" u="none" strike="noStrike">
                          <a:effectLst/>
                          <a:latin typeface="Calibri" panose="020F0502020204030204" pitchFamily="34" charset="0"/>
                        </a:rPr>
                        <a:t>6 936</a:t>
                      </a:r>
                    </a:p>
                  </a:txBody>
                  <a:tcPr marL="7620" marR="7620" marT="7620" marB="0" anchor="b"/>
                </a:tc>
                <a:extLst>
                  <a:ext uri="{0D108BD9-81ED-4DB2-BD59-A6C34878D82A}">
                    <a16:rowId xmlns:a16="http://schemas.microsoft.com/office/drawing/2014/main" val="849816415"/>
                  </a:ext>
                </a:extLst>
              </a:tr>
              <a:tr h="182880">
                <a:tc>
                  <a:txBody>
                    <a:bodyPr/>
                    <a:lstStyle/>
                    <a:p>
                      <a:pPr algn="l" fontAlgn="b"/>
                      <a:r>
                        <a:rPr lang="nb-NO" sz="1100" b="0" i="0" u="none" strike="noStrike">
                          <a:effectLst/>
                          <a:latin typeface="Calibri" panose="020F0502020204030204" pitchFamily="34" charset="0"/>
                        </a:rPr>
                        <a:t>Veileder stoler på at det jeg sier og informerer om, er sant</a:t>
                      </a:r>
                    </a:p>
                  </a:txBody>
                  <a:tcPr marL="7620" marR="7620" marT="7620" marB="0" anchor="b"/>
                </a:tc>
                <a:tc>
                  <a:txBody>
                    <a:bodyPr/>
                    <a:lstStyle/>
                    <a:p>
                      <a:pPr algn="r" fontAlgn="b"/>
                      <a:r>
                        <a:rPr lang="nb-NO" sz="1100" b="0" i="0" u="none" strike="noStrike">
                          <a:effectLst/>
                          <a:latin typeface="Calibri" panose="020F0502020204030204" pitchFamily="34" charset="0"/>
                        </a:rPr>
                        <a:t>5,1</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5,1</a:t>
                      </a:r>
                    </a:p>
                  </a:txBody>
                  <a:tcPr marL="7620" marR="7620" marT="7620" marB="0" anchor="b"/>
                </a:tc>
                <a:tc>
                  <a:txBody>
                    <a:bodyPr/>
                    <a:lstStyle/>
                    <a:p>
                      <a:pPr algn="r" fontAlgn="b"/>
                      <a:r>
                        <a:rPr lang="nb-NO" sz="1100" b="0" i="0" u="none" strike="noStrike">
                          <a:effectLst/>
                          <a:latin typeface="Calibri" panose="020F0502020204030204" pitchFamily="34" charset="0"/>
                        </a:rPr>
                        <a:t>5,2</a:t>
                      </a:r>
                    </a:p>
                  </a:txBody>
                  <a:tcPr marL="7620" marR="7620" marT="7620" marB="0" anchor="b"/>
                </a:tc>
                <a:tc>
                  <a:txBody>
                    <a:bodyPr/>
                    <a:lstStyle/>
                    <a:p>
                      <a:pPr algn="r" fontAlgn="b"/>
                      <a:r>
                        <a:rPr lang="nb-NO" sz="1100" b="0" i="0" u="none" strike="noStrike">
                          <a:effectLst/>
                          <a:latin typeface="Calibri" panose="020F0502020204030204" pitchFamily="34" charset="0"/>
                        </a:rPr>
                        <a:t>89</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88</a:t>
                      </a:r>
                    </a:p>
                  </a:txBody>
                  <a:tcPr marL="7620" marR="7620" marT="7620" marB="0" anchor="b"/>
                </a:tc>
                <a:tc>
                  <a:txBody>
                    <a:bodyPr/>
                    <a:lstStyle/>
                    <a:p>
                      <a:pPr algn="r" fontAlgn="b"/>
                      <a:r>
                        <a:rPr lang="nb-NO" sz="1100" b="0" i="0" u="none" strike="noStrike">
                          <a:effectLst/>
                          <a:latin typeface="Calibri" panose="020F0502020204030204" pitchFamily="34" charset="0"/>
                        </a:rPr>
                        <a:t>90</a:t>
                      </a:r>
                    </a:p>
                  </a:txBody>
                  <a:tcPr marL="7620" marR="7620" marT="7620" marB="0" anchor="b"/>
                </a:tc>
                <a:tc>
                  <a:txBody>
                    <a:bodyPr/>
                    <a:lstStyle/>
                    <a:p>
                      <a:pPr algn="r" fontAlgn="b"/>
                      <a:r>
                        <a:rPr lang="nb-NO" sz="1100" b="0" i="0" u="none" strike="noStrike">
                          <a:effectLst/>
                          <a:latin typeface="Calibri" panose="020F0502020204030204" pitchFamily="34" charset="0"/>
                        </a:rPr>
                        <a:t>7 027</a:t>
                      </a:r>
                    </a:p>
                  </a:txBody>
                  <a:tcPr marL="7620" marR="7620" marT="7620" marB="0" anchor="b"/>
                </a:tc>
                <a:extLst>
                  <a:ext uri="{0D108BD9-81ED-4DB2-BD59-A6C34878D82A}">
                    <a16:rowId xmlns:a16="http://schemas.microsoft.com/office/drawing/2014/main" val="260850921"/>
                  </a:ext>
                </a:extLst>
              </a:tr>
              <a:tr h="182880">
                <a:tc>
                  <a:txBody>
                    <a:bodyPr/>
                    <a:lstStyle/>
                    <a:p>
                      <a:pPr algn="l" fontAlgn="b"/>
                      <a:r>
                        <a:rPr lang="nb-NO" sz="1100" b="0" i="0" u="none" strike="noStrike">
                          <a:effectLst/>
                          <a:latin typeface="Calibri" panose="020F0502020204030204" pitchFamily="34" charset="0"/>
                        </a:rPr>
                        <a:t>Veileder bidrar til å forbedre min livssituasjon</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r" fontAlgn="b"/>
                      <a:r>
                        <a:rPr lang="nb-NO" sz="1100" b="0" i="0" u="none" strike="noStrike">
                          <a:effectLst/>
                          <a:latin typeface="Calibri" panose="020F0502020204030204" pitchFamily="34" charset="0"/>
                        </a:rPr>
                        <a:t>76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74</a:t>
                      </a:r>
                    </a:p>
                  </a:txBody>
                  <a:tcPr marL="7620" marR="7620" marT="7620" marB="0" anchor="b"/>
                </a:tc>
                <a:tc>
                  <a:txBody>
                    <a:bodyPr/>
                    <a:lstStyle/>
                    <a:p>
                      <a:pPr algn="r" fontAlgn="b"/>
                      <a:r>
                        <a:rPr lang="nb-NO" sz="1100" b="0" i="0" u="none" strike="noStrike">
                          <a:effectLst/>
                          <a:latin typeface="Calibri" panose="020F0502020204030204" pitchFamily="34" charset="0"/>
                        </a:rPr>
                        <a:t>77</a:t>
                      </a:r>
                    </a:p>
                  </a:txBody>
                  <a:tcPr marL="7620" marR="7620" marT="7620" marB="0" anchor="b"/>
                </a:tc>
                <a:tc>
                  <a:txBody>
                    <a:bodyPr/>
                    <a:lstStyle/>
                    <a:p>
                      <a:pPr algn="r" fontAlgn="b"/>
                      <a:r>
                        <a:rPr lang="nb-NO" sz="1100" b="0" i="0" u="none" strike="noStrike">
                          <a:effectLst/>
                          <a:latin typeface="Calibri" panose="020F0502020204030204" pitchFamily="34" charset="0"/>
                        </a:rPr>
                        <a:t>6 687</a:t>
                      </a:r>
                    </a:p>
                  </a:txBody>
                  <a:tcPr marL="7620" marR="7620" marT="7620" marB="0" anchor="b"/>
                </a:tc>
                <a:extLst>
                  <a:ext uri="{0D108BD9-81ED-4DB2-BD59-A6C34878D82A}">
                    <a16:rowId xmlns:a16="http://schemas.microsoft.com/office/drawing/2014/main" val="3830770172"/>
                  </a:ext>
                </a:extLst>
              </a:tr>
              <a:tr h="182880">
                <a:tc>
                  <a:txBody>
                    <a:bodyPr/>
                    <a:lstStyle/>
                    <a:p>
                      <a:pPr algn="l" fontAlgn="b"/>
                      <a:r>
                        <a:rPr lang="nb-NO" sz="1100" b="0" i="0" u="none" strike="noStrike">
                          <a:effectLst/>
                          <a:latin typeface="Calibri" panose="020F0502020204030204" pitchFamily="34" charset="0"/>
                        </a:rPr>
                        <a:t>Veileder møter meg på en hyggelig måte</a:t>
                      </a:r>
                    </a:p>
                  </a:txBody>
                  <a:tcPr marL="7620" marR="7620" marT="7620" marB="0" anchor="b"/>
                </a:tc>
                <a:tc>
                  <a:txBody>
                    <a:bodyPr/>
                    <a:lstStyle/>
                    <a:p>
                      <a:pPr algn="r" fontAlgn="b"/>
                      <a:r>
                        <a:rPr lang="nb-NO" sz="1100" b="0" i="0" u="none" strike="noStrike">
                          <a:effectLst/>
                          <a:latin typeface="Calibri" panose="020F0502020204030204" pitchFamily="34" charset="0"/>
                        </a:rPr>
                        <a:t>5,2</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5,2</a:t>
                      </a:r>
                    </a:p>
                  </a:txBody>
                  <a:tcPr marL="7620" marR="7620" marT="7620" marB="0" anchor="b"/>
                </a:tc>
                <a:tc>
                  <a:txBody>
                    <a:bodyPr/>
                    <a:lstStyle/>
                    <a:p>
                      <a:pPr algn="r" fontAlgn="b"/>
                      <a:r>
                        <a:rPr lang="nb-NO" sz="1100" b="0" i="0" u="none" strike="noStrike">
                          <a:effectLst/>
                          <a:latin typeface="Calibri" panose="020F0502020204030204" pitchFamily="34" charset="0"/>
                        </a:rPr>
                        <a:t>5,3</a:t>
                      </a:r>
                    </a:p>
                  </a:txBody>
                  <a:tcPr marL="7620" marR="7620" marT="7620" marB="0" anchor="b"/>
                </a:tc>
                <a:tc>
                  <a:txBody>
                    <a:bodyPr/>
                    <a:lstStyle/>
                    <a:p>
                      <a:pPr algn="r" fontAlgn="b"/>
                      <a:r>
                        <a:rPr lang="nb-NO" sz="1100" b="0" i="0" u="none" strike="noStrike">
                          <a:effectLst/>
                          <a:latin typeface="Calibri" panose="020F0502020204030204" pitchFamily="34" charset="0"/>
                        </a:rPr>
                        <a:t>91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90</a:t>
                      </a:r>
                    </a:p>
                  </a:txBody>
                  <a:tcPr marL="7620" marR="7620" marT="7620" marB="0" anchor="b"/>
                </a:tc>
                <a:tc>
                  <a:txBody>
                    <a:bodyPr/>
                    <a:lstStyle/>
                    <a:p>
                      <a:pPr algn="r" fontAlgn="b"/>
                      <a:r>
                        <a:rPr lang="nb-NO" sz="1100" b="0" i="0" u="none" strike="noStrike">
                          <a:effectLst/>
                          <a:latin typeface="Calibri" panose="020F0502020204030204" pitchFamily="34" charset="0"/>
                        </a:rPr>
                        <a:t>92</a:t>
                      </a:r>
                    </a:p>
                  </a:txBody>
                  <a:tcPr marL="7620" marR="7620" marT="7620" marB="0" anchor="b"/>
                </a:tc>
                <a:tc>
                  <a:txBody>
                    <a:bodyPr/>
                    <a:lstStyle/>
                    <a:p>
                      <a:pPr algn="r" fontAlgn="b"/>
                      <a:r>
                        <a:rPr lang="nb-NO" sz="1100" b="0" i="0" u="none" strike="noStrike">
                          <a:effectLst/>
                          <a:latin typeface="Calibri" panose="020F0502020204030204" pitchFamily="34" charset="0"/>
                        </a:rPr>
                        <a:t>7 370</a:t>
                      </a:r>
                    </a:p>
                  </a:txBody>
                  <a:tcPr marL="7620" marR="7620" marT="7620" marB="0" anchor="b"/>
                </a:tc>
                <a:extLst>
                  <a:ext uri="{0D108BD9-81ED-4DB2-BD59-A6C34878D82A}">
                    <a16:rowId xmlns:a16="http://schemas.microsoft.com/office/drawing/2014/main" val="447326769"/>
                  </a:ext>
                </a:extLst>
              </a:tr>
              <a:tr h="178308">
                <a:tc>
                  <a:txBody>
                    <a:bodyPr/>
                    <a:lstStyle/>
                    <a:p>
                      <a:pPr algn="l" fontAlgn="b"/>
                      <a:r>
                        <a:rPr lang="nb-NO" sz="1100" b="0" i="0" u="none" strike="noStrike">
                          <a:solidFill>
                            <a:schemeClr val="bg1"/>
                          </a:solidFill>
                          <a:effectLst/>
                          <a:latin typeface="Calibri" panose="020F0502020204030204" pitchFamily="34" charset="0"/>
                        </a:rPr>
                        <a:t>Hvor enig er du i følgende?</a:t>
                      </a: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631184744"/>
                  </a:ext>
                </a:extLst>
              </a:tr>
              <a:tr h="182880">
                <a:tc>
                  <a:txBody>
                    <a:bodyPr/>
                    <a:lstStyle/>
                    <a:p>
                      <a:pPr algn="l" fontAlgn="b"/>
                      <a:r>
                        <a:rPr lang="nb-NO" sz="1100" b="0" i="0" u="none" strike="noStrike">
                          <a:effectLst/>
                          <a:latin typeface="Calibri" panose="020F0502020204030204" pitchFamily="34" charset="0"/>
                        </a:rPr>
                        <a:t>Jeg har fått møte veileder når jeg har hatt behov for det</a:t>
                      </a:r>
                    </a:p>
                  </a:txBody>
                  <a:tcPr marL="7620" marR="7620" marT="7620" marB="0" anchor="b"/>
                </a:tc>
                <a:tc>
                  <a:txBody>
                    <a:bodyPr/>
                    <a:lstStyle/>
                    <a:p>
                      <a:pPr algn="r" fontAlgn="b"/>
                      <a:r>
                        <a:rPr lang="nb-NO" sz="1100" b="0" i="0" u="none" strike="noStrike">
                          <a:effectLst/>
                          <a:latin typeface="Calibri" panose="020F0502020204030204" pitchFamily="34" charset="0"/>
                        </a:rPr>
                        <a:t>4,7</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4,7</a:t>
                      </a:r>
                    </a:p>
                  </a:txBody>
                  <a:tcPr marL="7620" marR="7620" marT="7620" marB="0" anchor="b"/>
                </a:tc>
                <a:tc>
                  <a:txBody>
                    <a:bodyPr/>
                    <a:lstStyle/>
                    <a:p>
                      <a:pPr algn="r" fontAlgn="b"/>
                      <a:r>
                        <a:rPr lang="nb-NO" sz="1100" b="0" i="0" u="none" strike="noStrike">
                          <a:effectLst/>
                          <a:latin typeface="Calibri" panose="020F0502020204030204" pitchFamily="34" charset="0"/>
                        </a:rPr>
                        <a:t>4,8</a:t>
                      </a:r>
                    </a:p>
                  </a:txBody>
                  <a:tcPr marL="7620" marR="7620" marT="7620" marB="0" anchor="b"/>
                </a:tc>
                <a:tc>
                  <a:txBody>
                    <a:bodyPr/>
                    <a:lstStyle/>
                    <a:p>
                      <a:pPr algn="r" fontAlgn="b"/>
                      <a:r>
                        <a:rPr lang="nb-NO" sz="1100" b="0" i="0" u="none" strike="noStrike">
                          <a:effectLst/>
                          <a:latin typeface="Calibri" panose="020F0502020204030204" pitchFamily="34" charset="0"/>
                        </a:rPr>
                        <a:t>80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79</a:t>
                      </a:r>
                    </a:p>
                  </a:txBody>
                  <a:tcPr marL="7620" marR="7620" marT="7620" marB="0" anchor="b"/>
                </a:tc>
                <a:tc>
                  <a:txBody>
                    <a:bodyPr/>
                    <a:lstStyle/>
                    <a:p>
                      <a:pPr algn="r" fontAlgn="b"/>
                      <a:r>
                        <a:rPr lang="nb-NO" sz="1100" b="0" i="0" u="none" strike="noStrike">
                          <a:effectLst/>
                          <a:latin typeface="Calibri" panose="020F0502020204030204" pitchFamily="34" charset="0"/>
                        </a:rPr>
                        <a:t>81</a:t>
                      </a:r>
                    </a:p>
                  </a:txBody>
                  <a:tcPr marL="7620" marR="7620" marT="7620" marB="0" anchor="b"/>
                </a:tc>
                <a:tc>
                  <a:txBody>
                    <a:bodyPr/>
                    <a:lstStyle/>
                    <a:p>
                      <a:pPr algn="r" fontAlgn="b"/>
                      <a:r>
                        <a:rPr lang="nb-NO" sz="1100" b="0" i="0" u="none" strike="noStrike">
                          <a:effectLst/>
                          <a:latin typeface="Calibri" panose="020F0502020204030204" pitchFamily="34" charset="0"/>
                        </a:rPr>
                        <a:t>7 473</a:t>
                      </a:r>
                    </a:p>
                  </a:txBody>
                  <a:tcPr marL="7620" marR="7620" marT="7620" marB="0" anchor="b"/>
                </a:tc>
                <a:extLst>
                  <a:ext uri="{0D108BD9-81ED-4DB2-BD59-A6C34878D82A}">
                    <a16:rowId xmlns:a16="http://schemas.microsoft.com/office/drawing/2014/main" val="1470944229"/>
                  </a:ext>
                </a:extLst>
              </a:tr>
              <a:tr h="182880">
                <a:tc>
                  <a:txBody>
                    <a:bodyPr/>
                    <a:lstStyle/>
                    <a:p>
                      <a:pPr algn="l" fontAlgn="b"/>
                      <a:r>
                        <a:rPr lang="nb-NO" sz="1100" b="0" i="0" u="none" strike="noStrike">
                          <a:effectLst/>
                          <a:latin typeface="Calibri" panose="020F0502020204030204" pitchFamily="34" charset="0"/>
                        </a:rPr>
                        <a:t>Jeg har innflytelse på hvordan jeg får oppfølging fra NAV</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70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68</a:t>
                      </a:r>
                    </a:p>
                  </a:txBody>
                  <a:tcPr marL="7620" marR="7620" marT="7620" marB="0" anchor="b"/>
                </a:tc>
                <a:tc>
                  <a:txBody>
                    <a:bodyPr/>
                    <a:lstStyle/>
                    <a:p>
                      <a:pPr algn="r" fontAlgn="b"/>
                      <a:r>
                        <a:rPr lang="nb-NO" sz="1100" b="0" i="0" u="none" strike="noStrike">
                          <a:effectLst/>
                          <a:latin typeface="Calibri" panose="020F0502020204030204" pitchFamily="34" charset="0"/>
                        </a:rPr>
                        <a:t>71</a:t>
                      </a:r>
                    </a:p>
                  </a:txBody>
                  <a:tcPr marL="7620" marR="7620" marT="7620" marB="0" anchor="b"/>
                </a:tc>
                <a:tc>
                  <a:txBody>
                    <a:bodyPr/>
                    <a:lstStyle/>
                    <a:p>
                      <a:pPr algn="r" fontAlgn="b"/>
                      <a:r>
                        <a:rPr lang="nb-NO" sz="1100" b="0" i="0" u="none" strike="noStrike">
                          <a:effectLst/>
                          <a:latin typeface="Calibri" panose="020F0502020204030204" pitchFamily="34" charset="0"/>
                        </a:rPr>
                        <a:t>7 059</a:t>
                      </a:r>
                    </a:p>
                  </a:txBody>
                  <a:tcPr marL="7620" marR="7620" marT="7620" marB="0" anchor="b"/>
                </a:tc>
                <a:extLst>
                  <a:ext uri="{0D108BD9-81ED-4DB2-BD59-A6C34878D82A}">
                    <a16:rowId xmlns:a16="http://schemas.microsoft.com/office/drawing/2014/main" val="740250698"/>
                  </a:ext>
                </a:extLst>
              </a:tr>
              <a:tr h="182880">
                <a:tc>
                  <a:txBody>
                    <a:bodyPr/>
                    <a:lstStyle/>
                    <a:p>
                      <a:pPr algn="l" fontAlgn="b"/>
                      <a:r>
                        <a:rPr lang="nb-NO" sz="1100" b="0" i="0" u="none" strike="noStrike">
                          <a:effectLst/>
                          <a:latin typeface="Calibri" panose="020F0502020204030204" pitchFamily="34" charset="0"/>
                        </a:rPr>
                        <a:t>Aktivitetene jeg har deltatt i er nyttige</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73</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71</a:t>
                      </a:r>
                    </a:p>
                  </a:txBody>
                  <a:tcPr marL="7620" marR="7620" marT="7620" marB="0" anchor="b"/>
                </a:tc>
                <a:tc>
                  <a:txBody>
                    <a:bodyPr/>
                    <a:lstStyle/>
                    <a:p>
                      <a:pPr algn="r" fontAlgn="b"/>
                      <a:r>
                        <a:rPr lang="nb-NO" sz="1100" b="0" i="0" u="none" strike="noStrike">
                          <a:effectLst/>
                          <a:latin typeface="Calibri" panose="020F0502020204030204" pitchFamily="34" charset="0"/>
                        </a:rPr>
                        <a:t>75</a:t>
                      </a:r>
                    </a:p>
                  </a:txBody>
                  <a:tcPr marL="7620" marR="7620" marT="7620" marB="0" anchor="b"/>
                </a:tc>
                <a:tc>
                  <a:txBody>
                    <a:bodyPr/>
                    <a:lstStyle/>
                    <a:p>
                      <a:pPr algn="r" fontAlgn="b"/>
                      <a:r>
                        <a:rPr lang="nb-NO" sz="1100" b="0" i="0" u="none" strike="noStrike">
                          <a:effectLst/>
                          <a:latin typeface="Calibri" panose="020F0502020204030204" pitchFamily="34" charset="0"/>
                        </a:rPr>
                        <a:t>6 010</a:t>
                      </a:r>
                    </a:p>
                  </a:txBody>
                  <a:tcPr marL="7620" marR="7620" marT="7620" marB="0" anchor="b"/>
                </a:tc>
                <a:extLst>
                  <a:ext uri="{0D108BD9-81ED-4DB2-BD59-A6C34878D82A}">
                    <a16:rowId xmlns:a16="http://schemas.microsoft.com/office/drawing/2014/main" val="982104960"/>
                  </a:ext>
                </a:extLst>
              </a:tr>
              <a:tr h="182880">
                <a:tc>
                  <a:txBody>
                    <a:bodyPr/>
                    <a:lstStyle/>
                    <a:p>
                      <a:pPr algn="l" fontAlgn="b"/>
                      <a:r>
                        <a:rPr lang="nb-NO" sz="1100" b="0" i="1" u="none" strike="noStrike">
                          <a:effectLst/>
                          <a:latin typeface="Calibri" panose="020F0502020204030204" pitchFamily="34" charset="0"/>
                        </a:rPr>
                        <a:t>Hvor enig er du i følgende?:</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31473852"/>
                  </a:ext>
                </a:extLst>
              </a:tr>
              <a:tr h="182880">
                <a:tc>
                  <a:txBody>
                    <a:bodyPr/>
                    <a:lstStyle/>
                    <a:p>
                      <a:pPr algn="l" fontAlgn="b"/>
                      <a:r>
                        <a:rPr lang="nb-NO" sz="1100" b="0" i="0" u="none" strike="noStrike">
                          <a:effectLst/>
                          <a:latin typeface="Calibri" panose="020F0502020204030204" pitchFamily="34" charset="0"/>
                        </a:rPr>
                        <a:t>Jeg fikk påvirke hvilke aktiviteter jeg har deltatt i</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,03</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75</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73</a:t>
                      </a:r>
                    </a:p>
                  </a:txBody>
                  <a:tcPr marL="7620" marR="7620" marT="7620" marB="0" anchor="b"/>
                </a:tc>
                <a:tc>
                  <a:txBody>
                    <a:bodyPr/>
                    <a:lstStyle/>
                    <a:p>
                      <a:pPr algn="r" fontAlgn="b"/>
                      <a:r>
                        <a:rPr lang="nb-NO" sz="1100" b="0" i="0" u="none" strike="noStrike">
                          <a:effectLst/>
                          <a:latin typeface="Calibri" panose="020F0502020204030204" pitchFamily="34" charset="0"/>
                        </a:rPr>
                        <a:t>76</a:t>
                      </a:r>
                    </a:p>
                  </a:txBody>
                  <a:tcPr marL="7620" marR="7620" marT="7620" marB="0" anchor="b"/>
                </a:tc>
                <a:tc>
                  <a:txBody>
                    <a:bodyPr/>
                    <a:lstStyle/>
                    <a:p>
                      <a:pPr algn="r" fontAlgn="b"/>
                      <a:r>
                        <a:rPr lang="nb-NO" sz="1100" b="0" i="0" u="none" strike="noStrike">
                          <a:effectLst/>
                          <a:latin typeface="Calibri" panose="020F0502020204030204" pitchFamily="34" charset="0"/>
                        </a:rPr>
                        <a:t>5 237</a:t>
                      </a:r>
                    </a:p>
                  </a:txBody>
                  <a:tcPr marL="7620" marR="7620" marT="7620" marB="0" anchor="b"/>
                </a:tc>
                <a:extLst>
                  <a:ext uri="{0D108BD9-81ED-4DB2-BD59-A6C34878D82A}">
                    <a16:rowId xmlns:a16="http://schemas.microsoft.com/office/drawing/2014/main" val="237890321"/>
                  </a:ext>
                </a:extLst>
              </a:tr>
              <a:tr h="182880">
                <a:tc>
                  <a:txBody>
                    <a:bodyPr/>
                    <a:lstStyle/>
                    <a:p>
                      <a:pPr algn="l" fontAlgn="b"/>
                      <a:r>
                        <a:rPr lang="nb-NO" sz="1100" b="0" i="0" u="none" strike="noStrike">
                          <a:effectLst/>
                          <a:latin typeface="Calibri" panose="020F0502020204030204" pitchFamily="34" charset="0"/>
                        </a:rPr>
                        <a:t>Jeg hadde sosialt utbytte av aktivitetene</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,04</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4,3</a:t>
                      </a:r>
                    </a:p>
                  </a:txBody>
                  <a:tcPr marL="7620" marR="7620" marT="7620" marB="0" anchor="b"/>
                </a:tc>
                <a:tc>
                  <a:txBody>
                    <a:bodyPr/>
                    <a:lstStyle/>
                    <a:p>
                      <a:pPr algn="r" fontAlgn="b"/>
                      <a:r>
                        <a:rPr lang="nb-NO" sz="1100" b="0"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65</a:t>
                      </a:r>
                    </a:p>
                  </a:txBody>
                  <a:tcPr marL="7620" marR="7620" marT="7620" marB="0" anchor="b"/>
                </a:tc>
                <a:tc>
                  <a:txBody>
                    <a:bodyPr/>
                    <a:lstStyle/>
                    <a:p>
                      <a:pPr algn="r" fontAlgn="b"/>
                      <a:r>
                        <a:rPr lang="nb-NO" sz="1100" b="0" i="0" u="none" strike="noStrike">
                          <a:effectLst/>
                          <a:latin typeface="Calibri" panose="020F0502020204030204" pitchFamily="34" charset="0"/>
                        </a:rPr>
                        <a:t>70</a:t>
                      </a:r>
                    </a:p>
                  </a:txBody>
                  <a:tcPr marL="7620" marR="7620" marT="7620" marB="0" anchor="b"/>
                </a:tc>
                <a:tc>
                  <a:txBody>
                    <a:bodyPr/>
                    <a:lstStyle/>
                    <a:p>
                      <a:pPr algn="r" fontAlgn="b"/>
                      <a:r>
                        <a:rPr lang="nb-NO" sz="1100" b="0" i="0" u="none" strike="noStrike">
                          <a:effectLst/>
                          <a:latin typeface="Calibri" panose="020F0502020204030204" pitchFamily="34" charset="0"/>
                        </a:rPr>
                        <a:t>4 647</a:t>
                      </a:r>
                    </a:p>
                  </a:txBody>
                  <a:tcPr marL="7620" marR="7620" marT="7620" marB="0" anchor="b"/>
                </a:tc>
                <a:extLst>
                  <a:ext uri="{0D108BD9-81ED-4DB2-BD59-A6C34878D82A}">
                    <a16:rowId xmlns:a16="http://schemas.microsoft.com/office/drawing/2014/main" val="4002811374"/>
                  </a:ext>
                </a:extLst>
              </a:tr>
              <a:tr h="0">
                <a:tc>
                  <a:txBody>
                    <a:bodyPr/>
                    <a:lstStyle/>
                    <a:p>
                      <a:pPr algn="l" fontAlgn="b"/>
                      <a:r>
                        <a:rPr lang="nb-NO" sz="1100" b="0" i="0" u="none" strike="noStrike">
                          <a:effectLst/>
                          <a:latin typeface="Calibri" panose="020F0502020204030204" pitchFamily="34" charset="0"/>
                        </a:rPr>
                        <a:t>Aktivitetene bidro til at jeg kom i jobb/nærmere jobb</a:t>
                      </a:r>
                    </a:p>
                  </a:txBody>
                  <a:tcPr marL="7620" marR="7620" marT="7620" marB="0" anchor="b"/>
                </a:tc>
                <a:tc>
                  <a:txBody>
                    <a:bodyPr/>
                    <a:lstStyle/>
                    <a:p>
                      <a:pPr algn="r" fontAlgn="b"/>
                      <a:r>
                        <a:rPr lang="nb-NO" sz="1100" b="0" i="0" u="none" strike="noStrike">
                          <a:effectLst/>
                          <a:latin typeface="Calibri" panose="020F0502020204030204" pitchFamily="34" charset="0"/>
                        </a:rPr>
                        <a:t>3,8</a:t>
                      </a:r>
                    </a:p>
                  </a:txBody>
                  <a:tcPr marL="7620" marR="7620" marT="7620" marB="0" anchor="b"/>
                </a:tc>
                <a:tc>
                  <a:txBody>
                    <a:bodyPr/>
                    <a:lstStyle/>
                    <a:p>
                      <a:pPr algn="r" fontAlgn="b"/>
                      <a:r>
                        <a:rPr lang="nb-NO" sz="1100" b="0" i="0" u="none" strike="noStrike">
                          <a:effectLst/>
                          <a:latin typeface="Calibri" panose="020F0502020204030204" pitchFamily="34" charset="0"/>
                        </a:rPr>
                        <a:t>,04</a:t>
                      </a:r>
                    </a:p>
                  </a:txBody>
                  <a:tcPr marL="7620" marR="7620" marT="7620" marB="0" anchor="b"/>
                </a:tc>
                <a:tc>
                  <a:txBody>
                    <a:bodyPr/>
                    <a:lstStyle/>
                    <a:p>
                      <a:pPr algn="r" fontAlgn="b"/>
                      <a:r>
                        <a:rPr lang="nb-NO" sz="1100" b="0" i="0" u="none" strike="noStrike">
                          <a:effectLst/>
                          <a:latin typeface="Calibri" panose="020F0502020204030204" pitchFamily="34" charset="0"/>
                        </a:rPr>
                        <a:t>3,7</a:t>
                      </a:r>
                    </a:p>
                  </a:txBody>
                  <a:tcPr marL="7620" marR="7620" marT="7620" marB="0" anchor="b"/>
                </a:tc>
                <a:tc>
                  <a:txBody>
                    <a:bodyPr/>
                    <a:lstStyle/>
                    <a:p>
                      <a:pPr algn="r" fontAlgn="b"/>
                      <a:r>
                        <a:rPr lang="nb-NO" sz="1100" b="0" i="0" u="none" strike="noStrike">
                          <a:effectLst/>
                          <a:latin typeface="Calibri" panose="020F0502020204030204" pitchFamily="34" charset="0"/>
                        </a:rPr>
                        <a:t>3,8</a:t>
                      </a:r>
                    </a:p>
                  </a:txBody>
                  <a:tcPr marL="7620" marR="7620" marT="7620" marB="0" anchor="b"/>
                </a:tc>
                <a:tc>
                  <a:txBody>
                    <a:bodyPr/>
                    <a:lstStyle/>
                    <a:p>
                      <a:pPr algn="r" fontAlgn="b"/>
                      <a:r>
                        <a:rPr lang="nb-NO" sz="1100" b="0" i="0" u="none" strike="noStrike">
                          <a:effectLst/>
                          <a:latin typeface="Calibri" panose="020F0502020204030204" pitchFamily="34" charset="0"/>
                        </a:rPr>
                        <a:t>59</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57</a:t>
                      </a:r>
                    </a:p>
                  </a:txBody>
                  <a:tcPr marL="7620" marR="7620" marT="7620" marB="0" anchor="b"/>
                </a:tc>
                <a:tc>
                  <a:txBody>
                    <a:bodyPr/>
                    <a:lstStyle/>
                    <a:p>
                      <a:pPr algn="r" fontAlgn="b"/>
                      <a:r>
                        <a:rPr lang="nb-NO" sz="1100" b="0" i="0" u="none" strike="noStrike">
                          <a:effectLst/>
                          <a:latin typeface="Calibri" panose="020F0502020204030204" pitchFamily="34" charset="0"/>
                        </a:rPr>
                        <a:t>61</a:t>
                      </a:r>
                    </a:p>
                  </a:txBody>
                  <a:tcPr marL="7620" marR="7620" marT="7620" marB="0" anchor="b"/>
                </a:tc>
                <a:tc>
                  <a:txBody>
                    <a:bodyPr/>
                    <a:lstStyle/>
                    <a:p>
                      <a:pPr algn="r" fontAlgn="b"/>
                      <a:r>
                        <a:rPr lang="nb-NO" sz="1100" b="0" i="0" u="none" strike="noStrike">
                          <a:effectLst/>
                          <a:latin typeface="Calibri" panose="020F0502020204030204" pitchFamily="34" charset="0"/>
                        </a:rPr>
                        <a:t>4 248</a:t>
                      </a:r>
                    </a:p>
                  </a:txBody>
                  <a:tcPr marL="7620" marR="7620" marT="7620" marB="0" anchor="b"/>
                </a:tc>
                <a:extLst>
                  <a:ext uri="{0D108BD9-81ED-4DB2-BD59-A6C34878D82A}">
                    <a16:rowId xmlns:a16="http://schemas.microsoft.com/office/drawing/2014/main" val="745373056"/>
                  </a:ext>
                </a:extLst>
              </a:tr>
              <a:tr h="182880">
                <a:tc>
                  <a:txBody>
                    <a:bodyPr/>
                    <a:lstStyle/>
                    <a:p>
                      <a:pPr algn="l" fontAlgn="b"/>
                      <a:r>
                        <a:rPr lang="nb-NO" sz="1100" b="0" i="0" u="none" strike="noStrike">
                          <a:effectLst/>
                          <a:latin typeface="Calibri" panose="020F0502020204030204" pitchFamily="34" charset="0"/>
                        </a:rPr>
                        <a:t>Jeg ble spurt underveis om hvordan jeg opplevde aktivitetene</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,04</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r" fontAlgn="b"/>
                      <a:r>
                        <a:rPr lang="nb-NO" sz="1100" b="0" i="0" u="none" strike="noStrike">
                          <a:effectLst/>
                          <a:latin typeface="Calibri" panose="020F0502020204030204" pitchFamily="34" charset="0"/>
                        </a:rPr>
                        <a:t>67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65</a:t>
                      </a:r>
                    </a:p>
                  </a:txBody>
                  <a:tcPr marL="7620" marR="7620" marT="7620" marB="0" anchor="b"/>
                </a:tc>
                <a:tc>
                  <a:txBody>
                    <a:bodyPr/>
                    <a:lstStyle/>
                    <a:p>
                      <a:pPr algn="r" fontAlgn="b"/>
                      <a:r>
                        <a:rPr lang="nb-NO" sz="1100" b="0" i="0" u="none" strike="noStrike">
                          <a:effectLst/>
                          <a:latin typeface="Calibri" panose="020F0502020204030204" pitchFamily="34" charset="0"/>
                        </a:rPr>
                        <a:t>69</a:t>
                      </a:r>
                    </a:p>
                  </a:txBody>
                  <a:tcPr marL="7620" marR="7620" marT="7620" marB="0" anchor="b"/>
                </a:tc>
                <a:tc>
                  <a:txBody>
                    <a:bodyPr/>
                    <a:lstStyle/>
                    <a:p>
                      <a:pPr algn="r" fontAlgn="b"/>
                      <a:r>
                        <a:rPr lang="nb-NO" sz="1100" b="0" i="0" u="none" strike="noStrike">
                          <a:effectLst/>
                          <a:latin typeface="Calibri" panose="020F0502020204030204" pitchFamily="34" charset="0"/>
                        </a:rPr>
                        <a:t>4 583</a:t>
                      </a:r>
                    </a:p>
                  </a:txBody>
                  <a:tcPr marL="7620" marR="7620" marT="7620" marB="0" anchor="b"/>
                </a:tc>
                <a:extLst>
                  <a:ext uri="{0D108BD9-81ED-4DB2-BD59-A6C34878D82A}">
                    <a16:rowId xmlns:a16="http://schemas.microsoft.com/office/drawing/2014/main" val="158114849"/>
                  </a:ext>
                </a:extLst>
              </a:tr>
              <a:tr h="182880">
                <a:tc>
                  <a:txBody>
                    <a:bodyPr/>
                    <a:lstStyle/>
                    <a:p>
                      <a:pPr algn="l" fontAlgn="b"/>
                      <a:r>
                        <a:rPr lang="nb-NO" sz="1100" b="0" i="0" u="none" strike="noStrike">
                          <a:effectLst/>
                          <a:latin typeface="Calibri" panose="020F0502020204030204" pitchFamily="34" charset="0"/>
                        </a:rPr>
                        <a:t>Jeg fikk mulighet til å gjøre andre aktiviteter om jeg ønsket</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,04</a:t>
                      </a:r>
                    </a:p>
                  </a:txBody>
                  <a:tcPr marL="7620" marR="7620" marT="7620" marB="0" anchor="b"/>
                </a:tc>
                <a:tc>
                  <a:txBody>
                    <a:bodyPr/>
                    <a:lstStyle/>
                    <a:p>
                      <a:pPr algn="r" fontAlgn="b"/>
                      <a:r>
                        <a:rPr lang="nb-NO" sz="1100" b="0" i="0" u="none" strike="noStrike">
                          <a:effectLst/>
                          <a:latin typeface="Calibri" panose="020F0502020204030204" pitchFamily="34" charset="0"/>
                        </a:rPr>
                        <a:t>3,9</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64</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62</a:t>
                      </a:r>
                    </a:p>
                  </a:txBody>
                  <a:tcPr marL="7620" marR="7620" marT="7620" marB="0" anchor="b"/>
                </a:tc>
                <a:tc>
                  <a:txBody>
                    <a:bodyPr/>
                    <a:lstStyle/>
                    <a:p>
                      <a:pPr algn="r" fontAlgn="b"/>
                      <a:r>
                        <a:rPr lang="nb-NO" sz="1100" b="0" i="0" u="none" strike="noStrike">
                          <a:effectLst/>
                          <a:latin typeface="Calibri" panose="020F0502020204030204" pitchFamily="34" charset="0"/>
                        </a:rPr>
                        <a:t>66</a:t>
                      </a:r>
                    </a:p>
                  </a:txBody>
                  <a:tcPr marL="7620" marR="7620" marT="7620" marB="0" anchor="b"/>
                </a:tc>
                <a:tc>
                  <a:txBody>
                    <a:bodyPr/>
                    <a:lstStyle/>
                    <a:p>
                      <a:pPr algn="r" fontAlgn="b"/>
                      <a:r>
                        <a:rPr lang="nb-NO" sz="1100" b="0" i="0" u="none" strike="noStrike">
                          <a:effectLst/>
                          <a:latin typeface="Calibri" panose="020F0502020204030204" pitchFamily="34" charset="0"/>
                        </a:rPr>
                        <a:t>3 720</a:t>
                      </a:r>
                    </a:p>
                  </a:txBody>
                  <a:tcPr marL="7620" marR="7620" marT="7620" marB="0" anchor="b"/>
                </a:tc>
                <a:extLst>
                  <a:ext uri="{0D108BD9-81ED-4DB2-BD59-A6C34878D82A}">
                    <a16:rowId xmlns:a16="http://schemas.microsoft.com/office/drawing/2014/main" val="812258402"/>
                  </a:ext>
                </a:extLst>
              </a:tr>
              <a:tr h="0">
                <a:tc>
                  <a:txBody>
                    <a:bodyPr/>
                    <a:lstStyle/>
                    <a:p>
                      <a:pPr algn="l" fontAlgn="b"/>
                      <a:r>
                        <a:rPr lang="nb-NO" sz="1100" b="0" i="0" u="none" strike="noStrike">
                          <a:solidFill>
                            <a:schemeClr val="bg1"/>
                          </a:solidFill>
                          <a:effectLst/>
                          <a:latin typeface="Calibri" panose="020F0502020204030204" pitchFamily="34" charset="0"/>
                        </a:rPr>
                        <a:t>Tenk deg at en saksbehandler har gjort feil og at du klager til NAV:</a:t>
                      </a: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tc>
                  <a:txBody>
                    <a:bodyPr/>
                    <a:lstStyle/>
                    <a:p>
                      <a:endParaRPr lang="nb-NO" sz="1100">
                        <a:solidFill>
                          <a:schemeClr val="bg1"/>
                        </a:solidFill>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782741231"/>
                  </a:ext>
                </a:extLst>
              </a:tr>
              <a:tr h="18288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b-NO" sz="1100" b="0" i="0" u="none" strike="noStrike">
                          <a:effectLst/>
                          <a:latin typeface="Calibri" panose="020F0502020204030204" pitchFamily="34" charset="0"/>
                        </a:rPr>
                        <a:t>Hvor sannsynlig tror du det er at problemet blir rettet opp?</a:t>
                      </a:r>
                    </a:p>
                  </a:txBody>
                  <a:tcPr marL="7620" marR="7620" marT="7620" marB="0" anchor="b"/>
                </a:tc>
                <a:tc>
                  <a:txBody>
                    <a:bodyPr/>
                    <a:lstStyle/>
                    <a:p>
                      <a:pPr algn="r" fontAlgn="b"/>
                      <a:r>
                        <a:rPr lang="nb-NO" sz="1100" b="0" i="0" u="none" strike="noStrike">
                          <a:effectLst/>
                          <a:latin typeface="Calibri" panose="020F0502020204030204" pitchFamily="34" charset="0"/>
                        </a:rPr>
                        <a:t>3,7</a:t>
                      </a:r>
                    </a:p>
                  </a:txBody>
                  <a:tcPr marL="7620" marR="7620" marT="7620" marB="0" anchor="b"/>
                </a:tc>
                <a:tc>
                  <a:txBody>
                    <a:bodyPr/>
                    <a:lstStyle/>
                    <a:p>
                      <a:pPr algn="r" fontAlgn="b"/>
                      <a:r>
                        <a:rPr lang="nb-NO" sz="1100" b="0" i="0" u="none" strike="noStrike">
                          <a:effectLst/>
                          <a:latin typeface="Calibri" panose="020F0502020204030204" pitchFamily="34" charset="0"/>
                        </a:rPr>
                        <a:t>,02</a:t>
                      </a:r>
                    </a:p>
                  </a:txBody>
                  <a:tcPr marL="7620" marR="7620" marT="7620" marB="0" anchor="b"/>
                </a:tc>
                <a:tc>
                  <a:txBody>
                    <a:bodyPr/>
                    <a:lstStyle/>
                    <a:p>
                      <a:pPr algn="r" fontAlgn="b"/>
                      <a:r>
                        <a:rPr lang="nb-NO" sz="1100" b="0" i="0" u="none" strike="noStrike">
                          <a:effectLst/>
                          <a:latin typeface="Calibri" panose="020F0502020204030204" pitchFamily="34" charset="0"/>
                        </a:rPr>
                        <a:t>3,7</a:t>
                      </a:r>
                    </a:p>
                  </a:txBody>
                  <a:tcPr marL="7620" marR="7620" marT="7620" marB="0" anchor="b"/>
                </a:tc>
                <a:tc>
                  <a:txBody>
                    <a:bodyPr/>
                    <a:lstStyle/>
                    <a:p>
                      <a:pPr algn="r" fontAlgn="b"/>
                      <a:r>
                        <a:rPr lang="nb-NO" sz="1100" b="0" i="0" u="none" strike="noStrike">
                          <a:effectLst/>
                          <a:latin typeface="Calibri" panose="020F0502020204030204" pitchFamily="34" charset="0"/>
                        </a:rPr>
                        <a:t>3,7</a:t>
                      </a:r>
                    </a:p>
                  </a:txBody>
                  <a:tcPr marL="7620" marR="7620" marT="7620" marB="0" anchor="b"/>
                </a:tc>
                <a:tc>
                  <a:txBody>
                    <a:bodyPr/>
                    <a:lstStyle/>
                    <a:p>
                      <a:pPr algn="r" fontAlgn="b"/>
                      <a:r>
                        <a:rPr lang="nb-NO" sz="1100" b="0" i="0" u="none" strike="noStrike">
                          <a:effectLst/>
                          <a:latin typeface="Calibri" panose="020F0502020204030204" pitchFamily="34" charset="0"/>
                        </a:rPr>
                        <a:t>57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56</a:t>
                      </a:r>
                    </a:p>
                  </a:txBody>
                  <a:tcPr marL="7620" marR="7620" marT="7620" marB="0" anchor="b"/>
                </a:tc>
                <a:tc>
                  <a:txBody>
                    <a:bodyPr/>
                    <a:lstStyle/>
                    <a:p>
                      <a:pPr algn="r" fontAlgn="b"/>
                      <a:r>
                        <a:rPr lang="nb-NO" sz="1100" b="0" i="0" u="none" strike="noStrike">
                          <a:effectLst/>
                          <a:latin typeface="Calibri" panose="020F0502020204030204" pitchFamily="34" charset="0"/>
                        </a:rPr>
                        <a:t>58</a:t>
                      </a:r>
                    </a:p>
                  </a:txBody>
                  <a:tcPr marL="7620" marR="7620" marT="7620" marB="0" anchor="b"/>
                </a:tc>
                <a:tc>
                  <a:txBody>
                    <a:bodyPr/>
                    <a:lstStyle/>
                    <a:p>
                      <a:pPr algn="r" fontAlgn="b"/>
                      <a:r>
                        <a:rPr lang="nb-NO" sz="1100" b="0" i="0" u="none" strike="noStrike">
                          <a:effectLst/>
                          <a:latin typeface="Calibri" panose="020F0502020204030204" pitchFamily="34" charset="0"/>
                        </a:rPr>
                        <a:t>16 683</a:t>
                      </a:r>
                    </a:p>
                  </a:txBody>
                  <a:tcPr marL="7620" marR="7620" marT="7620" marB="0" anchor="b"/>
                </a:tc>
                <a:extLst>
                  <a:ext uri="{0D108BD9-81ED-4DB2-BD59-A6C34878D82A}">
                    <a16:rowId xmlns:a16="http://schemas.microsoft.com/office/drawing/2014/main" val="1479609020"/>
                  </a:ext>
                </a:extLst>
              </a:tr>
            </a:tbl>
          </a:graphicData>
        </a:graphic>
      </p:graphicFrame>
    </p:spTree>
    <p:extLst>
      <p:ext uri="{BB962C8B-B14F-4D97-AF65-F5344CB8AC3E}">
        <p14:creationId xmlns:p14="http://schemas.microsoft.com/office/powerpoint/2010/main" val="3717354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F3157E4D-5CA8-84F1-6662-442BFC638DC3}"/>
              </a:ext>
            </a:extLst>
          </p:cNvPr>
          <p:cNvGraphicFramePr>
            <a:graphicFrameLocks noGrp="1"/>
          </p:cNvGraphicFramePr>
          <p:nvPr>
            <p:extLst>
              <p:ext uri="{D42A27DB-BD31-4B8C-83A1-F6EECF244321}">
                <p14:modId xmlns:p14="http://schemas.microsoft.com/office/powerpoint/2010/main" val="3843280726"/>
              </p:ext>
            </p:extLst>
          </p:nvPr>
        </p:nvGraphicFramePr>
        <p:xfrm>
          <a:off x="844669" y="3541158"/>
          <a:ext cx="10477500" cy="125730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Når passer det vanligvis best for deg dersom du trenger å ha kontakt/møte med NAV?</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1388</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Dagtid</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54</a:t>
                      </a:r>
                    </a:p>
                  </a:txBody>
                  <a:tcPr marL="7620" marR="7620" marT="7620" marB="0" anchor="b"/>
                </a:tc>
                <a:tc>
                  <a:txBody>
                    <a:bodyPr/>
                    <a:lstStyle/>
                    <a:p>
                      <a:pPr algn="r" fontAlgn="b"/>
                      <a:r>
                        <a:rPr lang="nb-NO" sz="1100" b="0" i="0" u="none" strike="noStrike">
                          <a:effectLst/>
                          <a:latin typeface="Calibri" panose="020F0502020204030204" pitchFamily="34" charset="0"/>
                        </a:rPr>
                        <a:t>60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Kveldstid</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Helg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Ingen betydning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24</a:t>
                      </a:r>
                    </a:p>
                  </a:txBody>
                  <a:tcPr marL="7620" marR="7620" marT="7620" marB="0" anchor="b"/>
                </a:tc>
                <a:tc>
                  <a:txBody>
                    <a:bodyPr/>
                    <a:lstStyle/>
                    <a:p>
                      <a:pPr algn="r" fontAlgn="b"/>
                      <a:r>
                        <a:rPr lang="nb-NO" sz="1100" b="0" i="0" u="none" strike="noStrike">
                          <a:effectLst/>
                          <a:latin typeface="Calibri" panose="020F0502020204030204" pitchFamily="34" charset="0"/>
                        </a:rPr>
                        <a:t>29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389671112"/>
                  </a:ext>
                </a:extLst>
              </a:tr>
            </a:tbl>
          </a:graphicData>
        </a:graphic>
      </p:graphicFrame>
      <p:graphicFrame>
        <p:nvGraphicFramePr>
          <p:cNvPr id="7" name="Tabell 6">
            <a:extLst>
              <a:ext uri="{FF2B5EF4-FFF2-40B4-BE49-F238E27FC236}">
                <a16:creationId xmlns:a16="http://schemas.microsoft.com/office/drawing/2014/main" id="{067C2512-4E53-A960-34F4-4B275D9B2F07}"/>
              </a:ext>
            </a:extLst>
          </p:cNvPr>
          <p:cNvGraphicFramePr>
            <a:graphicFrameLocks noGrp="1"/>
          </p:cNvGraphicFramePr>
          <p:nvPr>
            <p:extLst>
              <p:ext uri="{D42A27DB-BD31-4B8C-83A1-F6EECF244321}">
                <p14:modId xmlns:p14="http://schemas.microsoft.com/office/powerpoint/2010/main" val="2986461767"/>
              </p:ext>
            </p:extLst>
          </p:nvPr>
        </p:nvGraphicFramePr>
        <p:xfrm>
          <a:off x="844280" y="2603789"/>
          <a:ext cx="10477500" cy="73152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Har du direkte telefonnummer til din veileder på NAV-kontoret?</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8915</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Nei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68 %</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67 %</a:t>
                      </a:r>
                    </a:p>
                  </a:txBody>
                  <a:tcPr marL="7620" marR="7620" marT="7620" marB="0" anchor="b"/>
                </a:tc>
                <a:tc>
                  <a:txBody>
                    <a:bodyPr/>
                    <a:lstStyle/>
                    <a:p>
                      <a:pPr algn="r" fontAlgn="b"/>
                      <a:r>
                        <a:rPr lang="nb-NO" sz="1100" b="0" i="0" u="none" strike="noStrike">
                          <a:effectLst/>
                          <a:latin typeface="Calibri" panose="020F0502020204030204" pitchFamily="34" charset="0"/>
                        </a:rPr>
                        <a:t>69 %</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Ja</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28 %</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27 %</a:t>
                      </a:r>
                    </a:p>
                  </a:txBody>
                  <a:tcPr marL="7620" marR="7620" marT="7620" marB="0" anchor="b"/>
                </a:tc>
                <a:tc>
                  <a:txBody>
                    <a:bodyPr/>
                    <a:lstStyle/>
                    <a:p>
                      <a:pPr algn="r" fontAlgn="b"/>
                      <a:r>
                        <a:rPr lang="nb-NO" sz="1100" b="0" i="0" u="none" strike="noStrike">
                          <a:effectLst/>
                          <a:latin typeface="Calibri" panose="020F0502020204030204" pitchFamily="34" charset="0"/>
                        </a:rPr>
                        <a:t>29 %</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337064114"/>
                  </a:ext>
                </a:extLst>
              </a:tr>
              <a:tr h="182880">
                <a:tc>
                  <a:txBody>
                    <a:bodyPr/>
                    <a:lstStyle/>
                    <a:p>
                      <a:pPr algn="l" fontAlgn="b"/>
                      <a:r>
                        <a:rPr lang="nb-NO" sz="1100" b="0" i="0" u="none" strike="noStrike">
                          <a:effectLst/>
                          <a:latin typeface="Calibri" panose="020F0502020204030204" pitchFamily="34" charset="0"/>
                        </a:rPr>
                        <a:t>Ønsker ikke å svare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4 %</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4 %</a:t>
                      </a:r>
                    </a:p>
                  </a:txBody>
                  <a:tcPr marL="7620" marR="7620" marT="7620" marB="0" anchor="b"/>
                </a:tc>
                <a:tc>
                  <a:txBody>
                    <a:bodyPr/>
                    <a:lstStyle/>
                    <a:p>
                      <a:pPr algn="r" fontAlgn="b"/>
                      <a:r>
                        <a:rPr lang="nb-NO" sz="1100" b="0" i="0" u="none" strike="noStrike">
                          <a:effectLst/>
                          <a:latin typeface="Calibri" panose="020F0502020204030204" pitchFamily="34" charset="0"/>
                        </a:rPr>
                        <a:t>5 %</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bl>
          </a:graphicData>
        </a:graphic>
      </p:graphicFrame>
      <p:graphicFrame>
        <p:nvGraphicFramePr>
          <p:cNvPr id="9" name="Tabell 8">
            <a:extLst>
              <a:ext uri="{FF2B5EF4-FFF2-40B4-BE49-F238E27FC236}">
                <a16:creationId xmlns:a16="http://schemas.microsoft.com/office/drawing/2014/main" id="{2A2BE367-9DAE-8A0E-24BA-B01FD14744E6}"/>
              </a:ext>
            </a:extLst>
          </p:cNvPr>
          <p:cNvGraphicFramePr>
            <a:graphicFrameLocks noGrp="1"/>
          </p:cNvGraphicFramePr>
          <p:nvPr>
            <p:extLst>
              <p:ext uri="{D42A27DB-BD31-4B8C-83A1-F6EECF244321}">
                <p14:modId xmlns:p14="http://schemas.microsoft.com/office/powerpoint/2010/main" val="2423559003"/>
              </p:ext>
            </p:extLst>
          </p:nvPr>
        </p:nvGraphicFramePr>
        <p:xfrm>
          <a:off x="836930" y="1361458"/>
          <a:ext cx="10477500" cy="1118552"/>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Hvor mange forskjellige veiledere fra NAV-kontoret har du hatt de siste seks månedene? </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2197</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2-3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74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72</a:t>
                      </a:r>
                    </a:p>
                  </a:txBody>
                  <a:tcPr marL="7620" marR="7620" marT="7620" marB="0" anchor="b"/>
                </a:tc>
                <a:tc>
                  <a:txBody>
                    <a:bodyPr/>
                    <a:lstStyle/>
                    <a:p>
                      <a:pPr algn="r" fontAlgn="b"/>
                      <a:r>
                        <a:rPr lang="nb-NO" sz="1100" b="0" i="0" u="none" strike="noStrike">
                          <a:effectLst/>
                          <a:latin typeface="Calibri" panose="020F0502020204030204" pitchFamily="34" charset="0"/>
                        </a:rPr>
                        <a:t>76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204946">
                <a:tc>
                  <a:txBody>
                    <a:bodyPr/>
                    <a:lstStyle/>
                    <a:p>
                      <a:pPr algn="l" fontAlgn="b"/>
                      <a:r>
                        <a:rPr lang="nb-NO" sz="1100" b="0" i="0" u="none" strike="noStrike">
                          <a:effectLst/>
                          <a:latin typeface="Calibri" panose="020F0502020204030204" pitchFamily="34" charset="0"/>
                        </a:rPr>
                        <a:t>Flere enn 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19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204946">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443997949"/>
                  </a:ext>
                </a:extLst>
              </a:tr>
            </a:tbl>
          </a:graphicData>
        </a:graphic>
      </p:graphicFrame>
    </p:spTree>
    <p:extLst>
      <p:ext uri="{BB962C8B-B14F-4D97-AF65-F5344CB8AC3E}">
        <p14:creationId xmlns:p14="http://schemas.microsoft.com/office/powerpoint/2010/main" val="4248129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F3157E4D-5CA8-84F1-6662-442BFC638DC3}"/>
              </a:ext>
            </a:extLst>
          </p:cNvPr>
          <p:cNvGraphicFramePr>
            <a:graphicFrameLocks noGrp="1"/>
          </p:cNvGraphicFramePr>
          <p:nvPr>
            <p:extLst>
              <p:ext uri="{D42A27DB-BD31-4B8C-83A1-F6EECF244321}">
                <p14:modId xmlns:p14="http://schemas.microsoft.com/office/powerpoint/2010/main" val="617405770"/>
              </p:ext>
            </p:extLst>
          </p:nvPr>
        </p:nvGraphicFramePr>
        <p:xfrm>
          <a:off x="850765" y="1272540"/>
          <a:ext cx="10477500" cy="73152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Hvor enig i følgende?</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17657</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Det er stressende/slitsomt å være i kontakt med NAV</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54</a:t>
                      </a:r>
                    </a:p>
                  </a:txBody>
                  <a:tcPr marL="7620" marR="7620" marT="7620" marB="0" anchor="b"/>
                </a:tc>
                <a:tc>
                  <a:txBody>
                    <a:bodyPr/>
                    <a:lstStyle/>
                    <a:p>
                      <a:pPr algn="r" fontAlgn="b"/>
                      <a:r>
                        <a:rPr lang="nb-NO" sz="1100" b="0" i="0" u="none" strike="noStrike">
                          <a:effectLst/>
                          <a:latin typeface="Calibri" panose="020F0502020204030204" pitchFamily="34" charset="0"/>
                        </a:rPr>
                        <a:t>56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Jeg ønsker mer råd/veiledning fra NAV enn det jeg får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44</a:t>
                      </a:r>
                    </a:p>
                  </a:txBody>
                  <a:tcPr marL="7620" marR="7620" marT="7620" marB="0" anchor="b"/>
                </a:tc>
                <a:tc>
                  <a:txBody>
                    <a:bodyPr/>
                    <a:lstStyle/>
                    <a:p>
                      <a:pPr algn="r" fontAlgn="b"/>
                      <a:r>
                        <a:rPr lang="nb-NO" sz="1100" b="0" i="0" u="none" strike="noStrike">
                          <a:effectLst/>
                          <a:latin typeface="Calibri" panose="020F0502020204030204" pitchFamily="34" charset="0"/>
                        </a:rPr>
                        <a:t>46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Jeg ønsker mer hjelp fra andre offentlige instanser enn det jeg får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bl>
          </a:graphicData>
        </a:graphic>
      </p:graphicFrame>
      <p:graphicFrame>
        <p:nvGraphicFramePr>
          <p:cNvPr id="7" name="Tabell 6">
            <a:extLst>
              <a:ext uri="{FF2B5EF4-FFF2-40B4-BE49-F238E27FC236}">
                <a16:creationId xmlns:a16="http://schemas.microsoft.com/office/drawing/2014/main" id="{067C2512-4E53-A960-34F4-4B275D9B2F07}"/>
              </a:ext>
            </a:extLst>
          </p:cNvPr>
          <p:cNvGraphicFramePr>
            <a:graphicFrameLocks noGrp="1"/>
          </p:cNvGraphicFramePr>
          <p:nvPr>
            <p:extLst>
              <p:ext uri="{D42A27DB-BD31-4B8C-83A1-F6EECF244321}">
                <p14:modId xmlns:p14="http://schemas.microsoft.com/office/powerpoint/2010/main" val="633578393"/>
              </p:ext>
            </p:extLst>
          </p:nvPr>
        </p:nvGraphicFramePr>
        <p:xfrm>
          <a:off x="857250" y="5005053"/>
          <a:ext cx="10477500" cy="1485106"/>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Hva har du klaget på siste 6 </a:t>
                      </a:r>
                      <a:r>
                        <a:rPr lang="nb-NO" sz="1100" b="0" i="0" u="none" strike="noStrike" err="1">
                          <a:solidFill>
                            <a:schemeClr val="bg1"/>
                          </a:solidFill>
                          <a:effectLst/>
                          <a:latin typeface="Calibri" panose="020F0502020204030204" pitchFamily="34" charset="0"/>
                        </a:rPr>
                        <a:t>mnd</a:t>
                      </a:r>
                      <a:r>
                        <a:rPr lang="nb-NO" sz="1100" b="0" i="0" u="none" strike="noStrike">
                          <a:solidFill>
                            <a:schemeClr val="bg1"/>
                          </a:solidFill>
                          <a:effectLst/>
                          <a:latin typeface="Calibri" panose="020F0502020204030204" pitchFamily="34" charset="0"/>
                        </a:rPr>
                        <a:t>?</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2626</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Vedtak</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59</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57</a:t>
                      </a:r>
                    </a:p>
                  </a:txBody>
                  <a:tcPr marL="7620" marR="7620" marT="7620" marB="0" anchor="b"/>
                </a:tc>
                <a:tc>
                  <a:txBody>
                    <a:bodyPr/>
                    <a:lstStyle/>
                    <a:p>
                      <a:pPr algn="r" fontAlgn="b"/>
                      <a:r>
                        <a:rPr lang="nb-NO" sz="1100" b="0" i="0" u="none" strike="noStrike">
                          <a:effectLst/>
                          <a:latin typeface="Calibri" panose="020F0502020204030204" pitchFamily="34" charset="0"/>
                        </a:rPr>
                        <a:t>61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Saksbehandlingstid/svartid</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27</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25</a:t>
                      </a:r>
                    </a:p>
                  </a:txBody>
                  <a:tcPr marL="7620" marR="7620" marT="7620" marB="0" anchor="b"/>
                </a:tc>
                <a:tc>
                  <a:txBody>
                    <a:bodyPr/>
                    <a:lstStyle/>
                    <a:p>
                      <a:pPr algn="r" fontAlgn="b"/>
                      <a:r>
                        <a:rPr lang="nb-NO" sz="1100" b="0" i="0" u="none" strike="noStrike">
                          <a:effectLst/>
                          <a:latin typeface="Calibri" panose="020F0502020204030204" pitchFamily="34" charset="0"/>
                        </a:rPr>
                        <a:t>29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337064114"/>
                  </a:ext>
                </a:extLst>
              </a:tr>
              <a:tr h="182880">
                <a:tc>
                  <a:txBody>
                    <a:bodyPr/>
                    <a:lstStyle/>
                    <a:p>
                      <a:pPr algn="l" fontAlgn="b"/>
                      <a:r>
                        <a:rPr lang="nb-NO" sz="1100" b="0" i="0" u="none" strike="noStrike">
                          <a:effectLst/>
                          <a:latin typeface="Calibri" panose="020F0502020204030204" pitchFamily="34" charset="0"/>
                        </a:rPr>
                        <a:t>Veiledning, informasjon eller oppfølging</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26</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24</a:t>
                      </a:r>
                    </a:p>
                  </a:txBody>
                  <a:tcPr marL="7620" marR="7620" marT="7620" marB="0" anchor="b"/>
                </a:tc>
                <a:tc>
                  <a:txBody>
                    <a:bodyPr/>
                    <a:lstStyle/>
                    <a:p>
                      <a:pPr algn="r" fontAlgn="b"/>
                      <a:r>
                        <a:rPr lang="nb-NO" sz="1100" b="0" i="0" u="none" strike="noStrike">
                          <a:effectLst/>
                          <a:latin typeface="Calibri" panose="020F0502020204030204" pitchFamily="34" charset="0"/>
                        </a:rPr>
                        <a:t>28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204946">
                <a:tc>
                  <a:txBody>
                    <a:bodyPr/>
                    <a:lstStyle/>
                    <a:p>
                      <a:pPr algn="l" fontAlgn="b"/>
                      <a:r>
                        <a:rPr lang="nb-NO" sz="1100" b="0" i="0" u="none" strike="noStrike">
                          <a:effectLst/>
                          <a:latin typeface="Calibri" panose="020F0502020204030204" pitchFamily="34" charset="0"/>
                        </a:rPr>
                        <a:t>Tilgjengelighet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r" fontAlgn="b"/>
                      <a:r>
                        <a:rPr lang="nb-NO" sz="1100" b="0" i="0" u="none" strike="noStrike">
                          <a:effectLst/>
                          <a:latin typeface="Calibri" panose="020F0502020204030204" pitchFamily="34" charset="0"/>
                        </a:rPr>
                        <a:t>11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NAV-ansattes oppførsel</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12</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Annet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024070371"/>
                  </a:ext>
                </a:extLst>
              </a:tr>
              <a:tr h="182880">
                <a:tc>
                  <a:txBody>
                    <a:bodyPr/>
                    <a:lstStyle/>
                    <a:p>
                      <a:pPr algn="l" fontAlgn="b"/>
                      <a:r>
                        <a:rPr lang="nb-NO" sz="1100" b="0" i="0" u="none" strike="noStrike">
                          <a:effectLst/>
                          <a:latin typeface="Calibri" panose="020F0502020204030204" pitchFamily="34" charset="0"/>
                        </a:rPr>
                        <a:t>Vet ikke / husker ikke / 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010891764"/>
                  </a:ext>
                </a:extLst>
              </a:tr>
            </a:tbl>
          </a:graphicData>
        </a:graphic>
      </p:graphicFrame>
      <p:graphicFrame>
        <p:nvGraphicFramePr>
          <p:cNvPr id="9" name="Tabell 8">
            <a:extLst>
              <a:ext uri="{FF2B5EF4-FFF2-40B4-BE49-F238E27FC236}">
                <a16:creationId xmlns:a16="http://schemas.microsoft.com/office/drawing/2014/main" id="{2A2BE367-9DAE-8A0E-24BA-B01FD14744E6}"/>
              </a:ext>
            </a:extLst>
          </p:cNvPr>
          <p:cNvGraphicFramePr>
            <a:graphicFrameLocks noGrp="1"/>
          </p:cNvGraphicFramePr>
          <p:nvPr>
            <p:extLst>
              <p:ext uri="{D42A27DB-BD31-4B8C-83A1-F6EECF244321}">
                <p14:modId xmlns:p14="http://schemas.microsoft.com/office/powerpoint/2010/main" val="3237171410"/>
              </p:ext>
            </p:extLst>
          </p:nvPr>
        </p:nvGraphicFramePr>
        <p:xfrm>
          <a:off x="830834" y="4143438"/>
          <a:ext cx="10477500" cy="753586"/>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Har du klaget på NAV, skriftlig eller muntlig, siste 6 </a:t>
                      </a:r>
                      <a:r>
                        <a:rPr lang="nb-NO" sz="1100" b="0" i="0" u="none" strike="noStrike" err="1">
                          <a:solidFill>
                            <a:schemeClr val="bg1"/>
                          </a:solidFill>
                          <a:effectLst/>
                          <a:latin typeface="Calibri" panose="020F0502020204030204" pitchFamily="34" charset="0"/>
                        </a:rPr>
                        <a:t>mnd</a:t>
                      </a:r>
                      <a:r>
                        <a:rPr lang="nb-NO" sz="1100" b="0" i="0" u="none" strike="noStrike">
                          <a:solidFill>
                            <a:schemeClr val="bg1"/>
                          </a:solidFill>
                          <a:effectLst/>
                          <a:latin typeface="Calibri" panose="020F0502020204030204" pitchFamily="34" charset="0"/>
                        </a:rPr>
                        <a:t>?</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19 203</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5 772</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Nei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80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80</a:t>
                      </a:r>
                    </a:p>
                  </a:txBody>
                  <a:tcPr marL="7620" marR="7620" marT="7620" marB="0" anchor="b"/>
                </a:tc>
                <a:tc>
                  <a:txBody>
                    <a:bodyPr/>
                    <a:lstStyle/>
                    <a:p>
                      <a:pPr algn="r" fontAlgn="b"/>
                      <a:r>
                        <a:rPr lang="nb-NO" sz="1100" b="0" i="0" u="none" strike="noStrike">
                          <a:effectLst/>
                          <a:latin typeface="Calibri" panose="020F0502020204030204" pitchFamily="34" charset="0"/>
                        </a:rPr>
                        <a:t>81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Ja</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13</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204946">
                <a:tc>
                  <a:txBody>
                    <a:bodyPr/>
                    <a:lstStyle/>
                    <a:p>
                      <a:pPr algn="l" fontAlgn="b"/>
                      <a:r>
                        <a:rPr lang="nb-NO" sz="1100" b="0" i="0" u="none" strike="noStrike">
                          <a:effectLst/>
                          <a:latin typeface="Calibri" panose="020F0502020204030204" pitchFamily="34" charset="0"/>
                        </a:rPr>
                        <a:t>Vet ikke / husker ikke / 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bl>
          </a:graphicData>
        </a:graphic>
      </p:graphicFrame>
      <p:graphicFrame>
        <p:nvGraphicFramePr>
          <p:cNvPr id="3" name="Tabell 2">
            <a:extLst>
              <a:ext uri="{FF2B5EF4-FFF2-40B4-BE49-F238E27FC236}">
                <a16:creationId xmlns:a16="http://schemas.microsoft.com/office/drawing/2014/main" id="{C6037697-4210-4478-4AE7-DDF85BF0B6E2}"/>
              </a:ext>
            </a:extLst>
          </p:cNvPr>
          <p:cNvGraphicFramePr>
            <a:graphicFrameLocks noGrp="1"/>
          </p:cNvGraphicFramePr>
          <p:nvPr>
            <p:extLst>
              <p:ext uri="{D42A27DB-BD31-4B8C-83A1-F6EECF244321}">
                <p14:modId xmlns:p14="http://schemas.microsoft.com/office/powerpoint/2010/main" val="79443473"/>
              </p:ext>
            </p:extLst>
          </p:nvPr>
        </p:nvGraphicFramePr>
        <p:xfrm>
          <a:off x="836930" y="2064702"/>
          <a:ext cx="10477500" cy="201168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2198163401"/>
                    </a:ext>
                  </a:extLst>
                </a:gridCol>
                <a:gridCol w="622300">
                  <a:extLst>
                    <a:ext uri="{9D8B030D-6E8A-4147-A177-3AD203B41FA5}">
                      <a16:colId xmlns:a16="http://schemas.microsoft.com/office/drawing/2014/main" val="1422072647"/>
                    </a:ext>
                  </a:extLst>
                </a:gridCol>
                <a:gridCol w="622300">
                  <a:extLst>
                    <a:ext uri="{9D8B030D-6E8A-4147-A177-3AD203B41FA5}">
                      <a16:colId xmlns:a16="http://schemas.microsoft.com/office/drawing/2014/main" val="3951546855"/>
                    </a:ext>
                  </a:extLst>
                </a:gridCol>
                <a:gridCol w="622300">
                  <a:extLst>
                    <a:ext uri="{9D8B030D-6E8A-4147-A177-3AD203B41FA5}">
                      <a16:colId xmlns:a16="http://schemas.microsoft.com/office/drawing/2014/main" val="412131766"/>
                    </a:ext>
                  </a:extLst>
                </a:gridCol>
                <a:gridCol w="622300">
                  <a:extLst>
                    <a:ext uri="{9D8B030D-6E8A-4147-A177-3AD203B41FA5}">
                      <a16:colId xmlns:a16="http://schemas.microsoft.com/office/drawing/2014/main" val="4032799863"/>
                    </a:ext>
                  </a:extLst>
                </a:gridCol>
                <a:gridCol w="622300">
                  <a:extLst>
                    <a:ext uri="{9D8B030D-6E8A-4147-A177-3AD203B41FA5}">
                      <a16:colId xmlns:a16="http://schemas.microsoft.com/office/drawing/2014/main" val="3066845384"/>
                    </a:ext>
                  </a:extLst>
                </a:gridCol>
                <a:gridCol w="622300">
                  <a:extLst>
                    <a:ext uri="{9D8B030D-6E8A-4147-A177-3AD203B41FA5}">
                      <a16:colId xmlns:a16="http://schemas.microsoft.com/office/drawing/2014/main" val="193843589"/>
                    </a:ext>
                  </a:extLst>
                </a:gridCol>
                <a:gridCol w="622300">
                  <a:extLst>
                    <a:ext uri="{9D8B030D-6E8A-4147-A177-3AD203B41FA5}">
                      <a16:colId xmlns:a16="http://schemas.microsoft.com/office/drawing/2014/main" val="3495724283"/>
                    </a:ext>
                  </a:extLst>
                </a:gridCol>
                <a:gridCol w="622300">
                  <a:extLst>
                    <a:ext uri="{9D8B030D-6E8A-4147-A177-3AD203B41FA5}">
                      <a16:colId xmlns:a16="http://schemas.microsoft.com/office/drawing/2014/main" val="822914243"/>
                    </a:ext>
                  </a:extLst>
                </a:gridCol>
                <a:gridCol w="622300">
                  <a:extLst>
                    <a:ext uri="{9D8B030D-6E8A-4147-A177-3AD203B41FA5}">
                      <a16:colId xmlns:a16="http://schemas.microsoft.com/office/drawing/2014/main" val="14602283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Har du fått hjelp av andre med ditt forhold til NAV?</a:t>
                      </a:r>
                    </a:p>
                  </a:txBody>
                  <a:tcPr marL="7620" marR="7620" marT="7620" marB="0" anchor="b">
                    <a:solidFill>
                      <a:schemeClr val="tx1">
                        <a:lumMod val="65000"/>
                        <a:lumOff val="35000"/>
                      </a:schemeClr>
                    </a:solidFill>
                  </a:tcPr>
                </a:tc>
                <a:tc gridSpan="9">
                  <a:txBody>
                    <a:bodyPr/>
                    <a:lstStyle/>
                    <a:p>
                      <a:pPr algn="r" fontAlgn="b"/>
                      <a:r>
                        <a:rPr lang="nb-NO" sz="1100" b="0" i="0" u="none" strike="noStrike">
                          <a:solidFill>
                            <a:schemeClr val="bg1"/>
                          </a:solidFill>
                          <a:effectLst/>
                          <a:latin typeface="Calibri" panose="020F0502020204030204" pitchFamily="34" charset="0"/>
                        </a:rPr>
                        <a:t>19 203</a:t>
                      </a: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hMerge="1">
                  <a:txBody>
                    <a:bodyPr/>
                    <a:lstStyle/>
                    <a:p>
                      <a:pPr algn="r" fontAlgn="b"/>
                      <a:r>
                        <a:rPr lang="nb-NO" sz="1100" b="0" i="0" u="none" strike="noStrike">
                          <a:solidFill>
                            <a:schemeClr val="bg1"/>
                          </a:solidFill>
                          <a:effectLst/>
                          <a:latin typeface="Calibri" panose="020F0502020204030204" pitchFamily="34" charset="0"/>
                        </a:rPr>
                        <a:t>19 574</a:t>
                      </a:r>
                    </a:p>
                  </a:txBody>
                  <a:tcPr marL="7620" marR="7620" marT="7620" marB="0" anchor="b">
                    <a:solidFill>
                      <a:schemeClr val="tx1">
                        <a:lumMod val="65000"/>
                        <a:lumOff val="35000"/>
                      </a:schemeClr>
                    </a:solidFill>
                  </a:tcPr>
                </a:tc>
                <a:extLst>
                  <a:ext uri="{0D108BD9-81ED-4DB2-BD59-A6C34878D82A}">
                    <a16:rowId xmlns:a16="http://schemas.microsoft.com/office/drawing/2014/main" val="941580719"/>
                  </a:ext>
                </a:extLst>
              </a:tr>
              <a:tr h="182880">
                <a:tc>
                  <a:txBody>
                    <a:bodyPr/>
                    <a:lstStyle/>
                    <a:p>
                      <a:pPr algn="l" fontAlgn="b"/>
                      <a:r>
                        <a:rPr lang="nb-NO" sz="1100" b="0" i="0" u="none" strike="noStrike">
                          <a:effectLst/>
                          <a:latin typeface="Calibri" panose="020F0502020204030204" pitchFamily="34" charset="0"/>
                        </a:rPr>
                        <a:t>Familie/bekjente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r" fontAlgn="b"/>
                      <a:r>
                        <a:rPr lang="nb-NO" sz="1100" b="0" i="0" u="none" strike="noStrike">
                          <a:effectLst/>
                          <a:latin typeface="Calibri" panose="020F0502020204030204" pitchFamily="34" charset="0"/>
                        </a:rPr>
                        <a:t>24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1049859"/>
                  </a:ext>
                </a:extLst>
              </a:tr>
              <a:tr h="182880">
                <a:tc>
                  <a:txBody>
                    <a:bodyPr/>
                    <a:lstStyle/>
                    <a:p>
                      <a:pPr algn="l" fontAlgn="b"/>
                      <a:r>
                        <a:rPr lang="nb-NO" sz="1100" b="0" i="0" u="none" strike="noStrike">
                          <a:effectLst/>
                          <a:latin typeface="Calibri" panose="020F0502020204030204" pitchFamily="34" charset="0"/>
                        </a:rPr>
                        <a:t>Organisasjoner (f.eks. Kreftforeningen, Frelsesarmeen, Funksjonshemmedes Felleso</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51559755"/>
                  </a:ext>
                </a:extLst>
              </a:tr>
              <a:tr h="182880">
                <a:tc>
                  <a:txBody>
                    <a:bodyPr/>
                    <a:lstStyle/>
                    <a:p>
                      <a:pPr algn="l" fontAlgn="b"/>
                      <a:r>
                        <a:rPr lang="nb-NO" sz="1100" b="0" i="0" u="none" strike="noStrike">
                          <a:effectLst/>
                          <a:latin typeface="Calibri" panose="020F0502020204030204" pitchFamily="34" charset="0"/>
                        </a:rPr>
                        <a:t>Advokat/jurist</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63445637"/>
                  </a:ext>
                </a:extLst>
              </a:tr>
              <a:tr h="182880">
                <a:tc>
                  <a:txBody>
                    <a:bodyPr/>
                    <a:lstStyle/>
                    <a:p>
                      <a:pPr algn="l" fontAlgn="b"/>
                      <a:r>
                        <a:rPr lang="nb-NO" sz="1100" b="0" i="0" u="none" strike="noStrike">
                          <a:effectLst/>
                          <a:latin typeface="Calibri" panose="020F0502020204030204" pitchFamily="34" charset="0"/>
                        </a:rPr>
                        <a:t>Lege / andre innenfor helse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19</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18</a:t>
                      </a:r>
                    </a:p>
                  </a:txBody>
                  <a:tcPr marL="7620" marR="7620" marT="7620" marB="0" anchor="b"/>
                </a:tc>
                <a:tc>
                  <a:txBody>
                    <a:bodyPr/>
                    <a:lstStyle/>
                    <a:p>
                      <a:pPr algn="r" fontAlgn="b"/>
                      <a:r>
                        <a:rPr lang="nb-NO" sz="1100" b="0" i="0" u="none" strike="noStrike">
                          <a:effectLst/>
                          <a:latin typeface="Calibri" panose="020F0502020204030204" pitchFamily="34" charset="0"/>
                        </a:rPr>
                        <a:t>20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3429356"/>
                  </a:ext>
                </a:extLst>
              </a:tr>
              <a:tr h="182880">
                <a:tc>
                  <a:txBody>
                    <a:bodyPr/>
                    <a:lstStyle/>
                    <a:p>
                      <a:pPr algn="l" fontAlgn="b"/>
                      <a:r>
                        <a:rPr lang="nb-NO" sz="1100" b="0" i="0" u="none" strike="noStrike">
                          <a:effectLst/>
                          <a:latin typeface="Calibri" panose="020F0502020204030204" pitchFamily="34" charset="0"/>
                        </a:rPr>
                        <a:t>Annen offentlig instans (f.eks. kommune, skole, bibliotek)</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389671112"/>
                  </a:ext>
                </a:extLst>
              </a:tr>
              <a:tr h="182880">
                <a:tc>
                  <a:txBody>
                    <a:bodyPr/>
                    <a:lstStyle/>
                    <a:p>
                      <a:pPr algn="l" fontAlgn="b"/>
                      <a:r>
                        <a:rPr lang="nb-NO" sz="1100" b="0" i="0" u="none" strike="noStrike">
                          <a:effectLst/>
                          <a:latin typeface="Calibri" panose="020F0502020204030204" pitchFamily="34" charset="0"/>
                        </a:rPr>
                        <a:t>Arbeidsgiver/kollegaer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9</a:t>
                      </a:r>
                    </a:p>
                  </a:txBody>
                  <a:tcPr marL="7620" marR="7620" marT="7620" marB="0" anchor="b"/>
                </a:tc>
                <a:tc>
                  <a:txBody>
                    <a:bodyPr/>
                    <a:lstStyle/>
                    <a:p>
                      <a:pPr algn="r" fontAlgn="b"/>
                      <a:r>
                        <a:rPr lang="nb-NO" sz="1100" b="0" i="0" u="none" strike="noStrike">
                          <a:effectLst/>
                          <a:latin typeface="Calibri" panose="020F0502020204030204" pitchFamily="34" charset="0"/>
                        </a:rPr>
                        <a:t>10</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19250533"/>
                  </a:ext>
                </a:extLst>
              </a:tr>
              <a:tr h="182880">
                <a:tc>
                  <a:txBody>
                    <a:bodyPr/>
                    <a:lstStyle/>
                    <a:p>
                      <a:pPr algn="l" fontAlgn="b"/>
                      <a:r>
                        <a:rPr lang="nb-NO" sz="1100" b="0" i="0" u="none" strike="noStrike">
                          <a:effectLst/>
                          <a:latin typeface="Calibri" panose="020F0502020204030204" pitchFamily="34" charset="0"/>
                        </a:rPr>
                        <a:t>Grupper på sosiale medier (f.eks. Facebook)</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709876875"/>
                  </a:ext>
                </a:extLst>
              </a:tr>
              <a:tr h="182880">
                <a:tc>
                  <a:txBody>
                    <a:bodyPr/>
                    <a:lstStyle/>
                    <a:p>
                      <a:pPr algn="l" fontAlgn="b"/>
                      <a:r>
                        <a:rPr lang="nb-NO" sz="1100" b="0" i="0" u="none" strike="noStrike">
                          <a:effectLst/>
                          <a:latin typeface="Calibri" panose="020F0502020204030204" pitchFamily="34" charset="0"/>
                        </a:rPr>
                        <a:t>Andre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478329280"/>
                  </a:ext>
                </a:extLst>
              </a:tr>
              <a:tr h="182880">
                <a:tc>
                  <a:txBody>
                    <a:bodyPr/>
                    <a:lstStyle/>
                    <a:p>
                      <a:pPr algn="l" fontAlgn="b"/>
                      <a:r>
                        <a:rPr lang="nb-NO" sz="1100" b="0" i="0" u="none" strike="noStrike">
                          <a:effectLst/>
                          <a:latin typeface="Calibri" panose="020F0502020204030204" pitchFamily="34" charset="0"/>
                        </a:rPr>
                        <a:t>Nei, ikke fått hjelp av andre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48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47</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779654277"/>
                  </a:ext>
                </a:extLst>
              </a:tr>
              <a:tr h="182880">
                <a:tc>
                  <a:txBody>
                    <a:bodyPr/>
                    <a:lstStyle/>
                    <a:p>
                      <a:pPr algn="l" fontAlgn="b"/>
                      <a:r>
                        <a:rPr lang="nb-NO" sz="1100" b="0" i="0" u="none" strike="noStrike">
                          <a:effectLst/>
                          <a:latin typeface="Calibri" panose="020F0502020204030204" pitchFamily="34" charset="0"/>
                        </a:rPr>
                        <a:t>Ønsker ikke å svare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28267185"/>
                  </a:ext>
                </a:extLst>
              </a:tr>
            </a:tbl>
          </a:graphicData>
        </a:graphic>
      </p:graphicFrame>
    </p:spTree>
    <p:extLst>
      <p:ext uri="{BB962C8B-B14F-4D97-AF65-F5344CB8AC3E}">
        <p14:creationId xmlns:p14="http://schemas.microsoft.com/office/powerpoint/2010/main" val="707028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extLst>
              <p:ext uri="{D42A27DB-BD31-4B8C-83A1-F6EECF244321}">
                <p14:modId xmlns:p14="http://schemas.microsoft.com/office/powerpoint/2010/main" val="3566849258"/>
              </p:ext>
            </p:extLst>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2" name="Tabell 1">
            <a:extLst>
              <a:ext uri="{FF2B5EF4-FFF2-40B4-BE49-F238E27FC236}">
                <a16:creationId xmlns:a16="http://schemas.microsoft.com/office/drawing/2014/main" id="{4C8FA867-B8DE-E2D3-3384-8680FB5090DF}"/>
              </a:ext>
            </a:extLst>
          </p:cNvPr>
          <p:cNvGraphicFramePr>
            <a:graphicFrameLocks noGrp="1"/>
          </p:cNvGraphicFramePr>
          <p:nvPr>
            <p:extLst>
              <p:ext uri="{D42A27DB-BD31-4B8C-83A1-F6EECF244321}">
                <p14:modId xmlns:p14="http://schemas.microsoft.com/office/powerpoint/2010/main" val="1737770759"/>
              </p:ext>
            </p:extLst>
          </p:nvPr>
        </p:nvGraphicFramePr>
        <p:xfrm>
          <a:off x="857250" y="1365101"/>
          <a:ext cx="10477500" cy="1097280"/>
        </p:xfrm>
        <a:graphic>
          <a:graphicData uri="http://schemas.openxmlformats.org/drawingml/2006/table">
            <a:tbl>
              <a:tblPr bandRow="1">
                <a:tableStyleId>{5202B0CA-FC54-4496-8BCA-5EF66A818D29}</a:tableStyleId>
              </a:tblPr>
              <a:tblGrid>
                <a:gridCol w="4876800">
                  <a:extLst>
                    <a:ext uri="{9D8B030D-6E8A-4147-A177-3AD203B41FA5}">
                      <a16:colId xmlns:a16="http://schemas.microsoft.com/office/drawing/2014/main" val="965599527"/>
                    </a:ext>
                  </a:extLst>
                </a:gridCol>
                <a:gridCol w="622300">
                  <a:extLst>
                    <a:ext uri="{9D8B030D-6E8A-4147-A177-3AD203B41FA5}">
                      <a16:colId xmlns:a16="http://schemas.microsoft.com/office/drawing/2014/main" val="2139053792"/>
                    </a:ext>
                  </a:extLst>
                </a:gridCol>
                <a:gridCol w="622300">
                  <a:extLst>
                    <a:ext uri="{9D8B030D-6E8A-4147-A177-3AD203B41FA5}">
                      <a16:colId xmlns:a16="http://schemas.microsoft.com/office/drawing/2014/main" val="646437997"/>
                    </a:ext>
                  </a:extLst>
                </a:gridCol>
                <a:gridCol w="622300">
                  <a:extLst>
                    <a:ext uri="{9D8B030D-6E8A-4147-A177-3AD203B41FA5}">
                      <a16:colId xmlns:a16="http://schemas.microsoft.com/office/drawing/2014/main" val="3111737508"/>
                    </a:ext>
                  </a:extLst>
                </a:gridCol>
                <a:gridCol w="622300">
                  <a:extLst>
                    <a:ext uri="{9D8B030D-6E8A-4147-A177-3AD203B41FA5}">
                      <a16:colId xmlns:a16="http://schemas.microsoft.com/office/drawing/2014/main" val="3096059497"/>
                    </a:ext>
                  </a:extLst>
                </a:gridCol>
                <a:gridCol w="622300">
                  <a:extLst>
                    <a:ext uri="{9D8B030D-6E8A-4147-A177-3AD203B41FA5}">
                      <a16:colId xmlns:a16="http://schemas.microsoft.com/office/drawing/2014/main" val="1856274084"/>
                    </a:ext>
                  </a:extLst>
                </a:gridCol>
                <a:gridCol w="622300">
                  <a:extLst>
                    <a:ext uri="{9D8B030D-6E8A-4147-A177-3AD203B41FA5}">
                      <a16:colId xmlns:a16="http://schemas.microsoft.com/office/drawing/2014/main" val="3727067888"/>
                    </a:ext>
                  </a:extLst>
                </a:gridCol>
                <a:gridCol w="622300">
                  <a:extLst>
                    <a:ext uri="{9D8B030D-6E8A-4147-A177-3AD203B41FA5}">
                      <a16:colId xmlns:a16="http://schemas.microsoft.com/office/drawing/2014/main" val="3665866757"/>
                    </a:ext>
                  </a:extLst>
                </a:gridCol>
                <a:gridCol w="622300">
                  <a:extLst>
                    <a:ext uri="{9D8B030D-6E8A-4147-A177-3AD203B41FA5}">
                      <a16:colId xmlns:a16="http://schemas.microsoft.com/office/drawing/2014/main" val="680551477"/>
                    </a:ext>
                  </a:extLst>
                </a:gridCol>
                <a:gridCol w="622300">
                  <a:extLst>
                    <a:ext uri="{9D8B030D-6E8A-4147-A177-3AD203B41FA5}">
                      <a16:colId xmlns:a16="http://schemas.microsoft.com/office/drawing/2014/main" val="2371776470"/>
                    </a:ext>
                  </a:extLst>
                </a:gridCol>
              </a:tblGrid>
              <a:tr h="182880">
                <a:tc>
                  <a:txBody>
                    <a:bodyPr/>
                    <a:lstStyle/>
                    <a:p>
                      <a:pPr algn="l" fontAlgn="b"/>
                      <a:r>
                        <a:rPr lang="nb-NO" sz="1100" b="0" i="0" u="none" strike="noStrike">
                          <a:solidFill>
                            <a:schemeClr val="bg1"/>
                          </a:solidFill>
                          <a:effectLst/>
                          <a:latin typeface="Calibri" panose="020F0502020204030204" pitchFamily="34" charset="0"/>
                        </a:rPr>
                        <a:t>Hvor enig er du i følgende:</a:t>
                      </a: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4127398851"/>
                  </a:ext>
                </a:extLst>
              </a:tr>
              <a:tr h="182880">
                <a:tc>
                  <a:txBody>
                    <a:bodyPr/>
                    <a:lstStyle/>
                    <a:p>
                      <a:pPr algn="l" fontAlgn="b"/>
                      <a:r>
                        <a:rPr lang="nb-NO" sz="1100" b="0" u="none" strike="noStrike">
                          <a:effectLst/>
                        </a:rPr>
                        <a:t>NAV bidrar til at de som kan, er i jobb</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69</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15 455</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48258093"/>
                  </a:ext>
                </a:extLst>
              </a:tr>
              <a:tr h="182880">
                <a:tc>
                  <a:txBody>
                    <a:bodyPr/>
                    <a:lstStyle/>
                    <a:p>
                      <a:pPr algn="l" fontAlgn="b"/>
                      <a:r>
                        <a:rPr lang="nb-NO" sz="1100" b="0" u="none" strike="noStrike">
                          <a:effectLst/>
                        </a:rPr>
                        <a:t>NAV-ansatte er flinke i jobben sin</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75</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16 924</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410254499"/>
                  </a:ext>
                </a:extLst>
              </a:tr>
              <a:tr h="182880">
                <a:tc>
                  <a:txBody>
                    <a:bodyPr/>
                    <a:lstStyle/>
                    <a:p>
                      <a:pPr algn="l" fontAlgn="b"/>
                      <a:r>
                        <a:rPr lang="nb-NO" sz="1100" b="0" u="none" strike="noStrike">
                          <a:effectLst/>
                        </a:rPr>
                        <a:t>Man kan stole på at NAV ikke deler personlige opplysninger med uvedkommende</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82</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15 796</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812895067"/>
                  </a:ext>
                </a:extLst>
              </a:tr>
              <a:tr h="182880">
                <a:tc>
                  <a:txBody>
                    <a:bodyPr/>
                    <a:lstStyle/>
                    <a:p>
                      <a:pPr algn="l" fontAlgn="b"/>
                      <a:r>
                        <a:rPr lang="nb-NO" sz="1100" b="0" u="none" strike="noStrike">
                          <a:effectLst/>
                        </a:rPr>
                        <a:t>Det er ofte flaks og tilfeldigheter som avgjør hva man får av NAV</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44</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14 863</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10074972"/>
                  </a:ext>
                </a:extLst>
              </a:tr>
              <a:tr h="182880">
                <a:tc>
                  <a:txBody>
                    <a:bodyPr/>
                    <a:lstStyle/>
                    <a:p>
                      <a:pPr algn="l" fontAlgn="b"/>
                      <a:r>
                        <a:rPr lang="nb-NO" sz="1100" b="0" u="none" strike="noStrike">
                          <a:effectLst/>
                        </a:rPr>
                        <a:t>NAV sørger for at de som trenger det får økonomisk støtte</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64</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15 736</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497497150"/>
                  </a:ext>
                </a:extLst>
              </a:tr>
            </a:tbl>
          </a:graphicData>
        </a:graphic>
      </p:graphicFrame>
      <p:graphicFrame>
        <p:nvGraphicFramePr>
          <p:cNvPr id="3" name="Tabell 2">
            <a:extLst>
              <a:ext uri="{FF2B5EF4-FFF2-40B4-BE49-F238E27FC236}">
                <a16:creationId xmlns:a16="http://schemas.microsoft.com/office/drawing/2014/main" id="{9D214691-B40F-09B4-0306-863790DB2D07}"/>
              </a:ext>
            </a:extLst>
          </p:cNvPr>
          <p:cNvGraphicFramePr>
            <a:graphicFrameLocks noGrp="1"/>
          </p:cNvGraphicFramePr>
          <p:nvPr>
            <p:extLst>
              <p:ext uri="{D42A27DB-BD31-4B8C-83A1-F6EECF244321}">
                <p14:modId xmlns:p14="http://schemas.microsoft.com/office/powerpoint/2010/main" val="308865884"/>
              </p:ext>
            </p:extLst>
          </p:nvPr>
        </p:nvGraphicFramePr>
        <p:xfrm>
          <a:off x="857250" y="2625159"/>
          <a:ext cx="10477500" cy="2194560"/>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3684027352"/>
                    </a:ext>
                  </a:extLst>
                </a:gridCol>
                <a:gridCol w="622300">
                  <a:extLst>
                    <a:ext uri="{9D8B030D-6E8A-4147-A177-3AD203B41FA5}">
                      <a16:colId xmlns:a16="http://schemas.microsoft.com/office/drawing/2014/main" val="1641477400"/>
                    </a:ext>
                  </a:extLst>
                </a:gridCol>
                <a:gridCol w="622300">
                  <a:extLst>
                    <a:ext uri="{9D8B030D-6E8A-4147-A177-3AD203B41FA5}">
                      <a16:colId xmlns:a16="http://schemas.microsoft.com/office/drawing/2014/main" val="2075590819"/>
                    </a:ext>
                  </a:extLst>
                </a:gridCol>
                <a:gridCol w="622300">
                  <a:extLst>
                    <a:ext uri="{9D8B030D-6E8A-4147-A177-3AD203B41FA5}">
                      <a16:colId xmlns:a16="http://schemas.microsoft.com/office/drawing/2014/main" val="1522264487"/>
                    </a:ext>
                  </a:extLst>
                </a:gridCol>
                <a:gridCol w="622300">
                  <a:extLst>
                    <a:ext uri="{9D8B030D-6E8A-4147-A177-3AD203B41FA5}">
                      <a16:colId xmlns:a16="http://schemas.microsoft.com/office/drawing/2014/main" val="2438121005"/>
                    </a:ext>
                  </a:extLst>
                </a:gridCol>
                <a:gridCol w="622300">
                  <a:extLst>
                    <a:ext uri="{9D8B030D-6E8A-4147-A177-3AD203B41FA5}">
                      <a16:colId xmlns:a16="http://schemas.microsoft.com/office/drawing/2014/main" val="3457416432"/>
                    </a:ext>
                  </a:extLst>
                </a:gridCol>
                <a:gridCol w="622300">
                  <a:extLst>
                    <a:ext uri="{9D8B030D-6E8A-4147-A177-3AD203B41FA5}">
                      <a16:colId xmlns:a16="http://schemas.microsoft.com/office/drawing/2014/main" val="739591210"/>
                    </a:ext>
                  </a:extLst>
                </a:gridCol>
                <a:gridCol w="622300">
                  <a:extLst>
                    <a:ext uri="{9D8B030D-6E8A-4147-A177-3AD203B41FA5}">
                      <a16:colId xmlns:a16="http://schemas.microsoft.com/office/drawing/2014/main" val="2585800336"/>
                    </a:ext>
                  </a:extLst>
                </a:gridCol>
                <a:gridCol w="622300">
                  <a:extLst>
                    <a:ext uri="{9D8B030D-6E8A-4147-A177-3AD203B41FA5}">
                      <a16:colId xmlns:a16="http://schemas.microsoft.com/office/drawing/2014/main" val="1751980037"/>
                    </a:ext>
                  </a:extLst>
                </a:gridCol>
                <a:gridCol w="622300">
                  <a:extLst>
                    <a:ext uri="{9D8B030D-6E8A-4147-A177-3AD203B41FA5}">
                      <a16:colId xmlns:a16="http://schemas.microsoft.com/office/drawing/2014/main" val="3750311868"/>
                    </a:ext>
                  </a:extLst>
                </a:gridCol>
              </a:tblGrid>
              <a:tr h="182880">
                <a:tc>
                  <a:txBody>
                    <a:bodyPr/>
                    <a:lstStyle/>
                    <a:p>
                      <a:pPr algn="l" fontAlgn="b"/>
                      <a:r>
                        <a:rPr lang="nb-NO" sz="1100" b="0" u="none" strike="noStrike">
                          <a:effectLst/>
                        </a:rPr>
                        <a:t>Hva beskriver best din situasjon på arbeidsmarkedet?</a:t>
                      </a:r>
                      <a:endParaRPr lang="nb-NO" sz="1100" b="0" i="1"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effectLst/>
                        </a:rPr>
                        <a:t>19 201</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3914555440"/>
                  </a:ext>
                </a:extLst>
              </a:tr>
              <a:tr h="182880">
                <a:tc>
                  <a:txBody>
                    <a:bodyPr/>
                    <a:lstStyle/>
                    <a:p>
                      <a:pPr algn="l" fontAlgn="b"/>
                      <a:r>
                        <a:rPr lang="nb-NO" sz="1100" b="0" u="none" strike="noStrike">
                          <a:effectLst/>
                        </a:rPr>
                        <a:t>Har inntektsgivende jobb (heltid/deltid)</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43</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43</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493031645"/>
                  </a:ext>
                </a:extLst>
              </a:tr>
              <a:tr h="182880">
                <a:tc>
                  <a:txBody>
                    <a:bodyPr/>
                    <a:lstStyle/>
                    <a:p>
                      <a:pPr algn="l" fontAlgn="b"/>
                      <a:r>
                        <a:rPr lang="nb-NO" sz="1100" b="0" u="none" strike="noStrike">
                          <a:effectLst/>
                        </a:rPr>
                        <a:t>Sykmeldt</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19</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20</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004686072"/>
                  </a:ext>
                </a:extLst>
              </a:tr>
              <a:tr h="182880">
                <a:tc>
                  <a:txBody>
                    <a:bodyPr/>
                    <a:lstStyle/>
                    <a:p>
                      <a:pPr algn="l" fontAlgn="b"/>
                      <a:r>
                        <a:rPr lang="nb-NO" sz="1100" b="0" u="none" strike="noStrike">
                          <a:effectLst/>
                        </a:rPr>
                        <a:t>Arbeidsledig</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13</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14</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457736199"/>
                  </a:ext>
                </a:extLst>
              </a:tr>
              <a:tr h="182880">
                <a:tc>
                  <a:txBody>
                    <a:bodyPr/>
                    <a:lstStyle/>
                    <a:p>
                      <a:pPr algn="l" fontAlgn="b"/>
                      <a:r>
                        <a:rPr lang="nb-NO" sz="1100" b="0" u="none" strike="noStrike">
                          <a:effectLst/>
                        </a:rPr>
                        <a:t>Permittert</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2</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58208742"/>
                  </a:ext>
                </a:extLst>
              </a:tr>
              <a:tr h="182880">
                <a:tc>
                  <a:txBody>
                    <a:bodyPr/>
                    <a:lstStyle/>
                    <a:p>
                      <a:pPr algn="l" fontAlgn="b"/>
                      <a:r>
                        <a:rPr lang="nb-NO" sz="1100" b="0" u="none" strike="noStrike">
                          <a:effectLst/>
                        </a:rPr>
                        <a:t>Forsøker å skaffe meg (ny) jobb</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13</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14</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13270752"/>
                  </a:ext>
                </a:extLst>
              </a:tr>
              <a:tr h="182880">
                <a:tc>
                  <a:txBody>
                    <a:bodyPr/>
                    <a:lstStyle/>
                    <a:p>
                      <a:pPr algn="l" fontAlgn="b"/>
                      <a:r>
                        <a:rPr lang="nb-NO" sz="1100" b="0" u="none" strike="noStrike">
                          <a:effectLst/>
                        </a:rPr>
                        <a:t>Har avtale om å snart starte i ny jobb</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2</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516961981"/>
                  </a:ext>
                </a:extLst>
              </a:tr>
              <a:tr h="182880">
                <a:tc>
                  <a:txBody>
                    <a:bodyPr/>
                    <a:lstStyle/>
                    <a:p>
                      <a:pPr algn="l" fontAlgn="b"/>
                      <a:r>
                        <a:rPr lang="nb-NO" sz="1100" b="0" u="none" strike="noStrike">
                          <a:effectLst/>
                        </a:rPr>
                        <a:t>Er i permisjon (foreldrepermisjon/omsorgspermisjon)</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4</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4231653"/>
                  </a:ext>
                </a:extLst>
              </a:tr>
              <a:tr h="182880">
                <a:tc>
                  <a:txBody>
                    <a:bodyPr/>
                    <a:lstStyle/>
                    <a:p>
                      <a:pPr algn="l" fontAlgn="b"/>
                      <a:r>
                        <a:rPr lang="nb-NO" sz="1100" b="0" u="none" strike="noStrike">
                          <a:effectLst/>
                        </a:rPr>
                        <a:t>Student</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4</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744171591"/>
                  </a:ext>
                </a:extLst>
              </a:tr>
              <a:tr h="182880">
                <a:tc>
                  <a:txBody>
                    <a:bodyPr/>
                    <a:lstStyle/>
                    <a:p>
                      <a:pPr algn="l" fontAlgn="b"/>
                      <a:r>
                        <a:rPr lang="nb-NO" sz="1100" b="0" u="none" strike="noStrike">
                          <a:effectLst/>
                        </a:rPr>
                        <a:t>Er lærling / i lærlingperioden</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1</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636109618"/>
                  </a:ext>
                </a:extLst>
              </a:tr>
              <a:tr h="182880">
                <a:tc>
                  <a:txBody>
                    <a:bodyPr/>
                    <a:lstStyle/>
                    <a:p>
                      <a:pPr algn="l" fontAlgn="b"/>
                      <a:r>
                        <a:rPr lang="nb-NO" sz="1100" b="0" u="none" strike="noStrike">
                          <a:effectLst/>
                        </a:rPr>
                        <a:t>Ingen av disse (f.eks. pensjonist, ufør osv.)</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18</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19</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774755442"/>
                  </a:ext>
                </a:extLst>
              </a:tr>
              <a:tr h="182880">
                <a:tc>
                  <a:txBody>
                    <a:bodyPr/>
                    <a:lstStyle/>
                    <a:p>
                      <a:pPr algn="l" fontAlgn="b"/>
                      <a:r>
                        <a:rPr lang="nb-NO" sz="1100" b="0" u="none" strike="noStrike">
                          <a:effectLst/>
                        </a:rPr>
                        <a:t>Vet ikke / ønsker ikke å svare</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8</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9</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256957913"/>
                  </a:ext>
                </a:extLst>
              </a:tr>
            </a:tbl>
          </a:graphicData>
        </a:graphic>
      </p:graphicFrame>
      <p:graphicFrame>
        <p:nvGraphicFramePr>
          <p:cNvPr id="8" name="Tabell 7">
            <a:extLst>
              <a:ext uri="{FF2B5EF4-FFF2-40B4-BE49-F238E27FC236}">
                <a16:creationId xmlns:a16="http://schemas.microsoft.com/office/drawing/2014/main" id="{7C57BA7B-4D5C-7F3B-AB4A-07AC2A2020FB}"/>
              </a:ext>
            </a:extLst>
          </p:cNvPr>
          <p:cNvGraphicFramePr>
            <a:graphicFrameLocks noGrp="1"/>
          </p:cNvGraphicFramePr>
          <p:nvPr>
            <p:extLst>
              <p:ext uri="{D42A27DB-BD31-4B8C-83A1-F6EECF244321}">
                <p14:modId xmlns:p14="http://schemas.microsoft.com/office/powerpoint/2010/main" val="1757116906"/>
              </p:ext>
            </p:extLst>
          </p:nvPr>
        </p:nvGraphicFramePr>
        <p:xfrm>
          <a:off x="857250" y="4977299"/>
          <a:ext cx="10477500" cy="914400"/>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1037601034"/>
                    </a:ext>
                  </a:extLst>
                </a:gridCol>
                <a:gridCol w="622300">
                  <a:extLst>
                    <a:ext uri="{9D8B030D-6E8A-4147-A177-3AD203B41FA5}">
                      <a16:colId xmlns:a16="http://schemas.microsoft.com/office/drawing/2014/main" val="1358841438"/>
                    </a:ext>
                  </a:extLst>
                </a:gridCol>
                <a:gridCol w="622300">
                  <a:extLst>
                    <a:ext uri="{9D8B030D-6E8A-4147-A177-3AD203B41FA5}">
                      <a16:colId xmlns:a16="http://schemas.microsoft.com/office/drawing/2014/main" val="348270893"/>
                    </a:ext>
                  </a:extLst>
                </a:gridCol>
                <a:gridCol w="622300">
                  <a:extLst>
                    <a:ext uri="{9D8B030D-6E8A-4147-A177-3AD203B41FA5}">
                      <a16:colId xmlns:a16="http://schemas.microsoft.com/office/drawing/2014/main" val="3473393115"/>
                    </a:ext>
                  </a:extLst>
                </a:gridCol>
                <a:gridCol w="622300">
                  <a:extLst>
                    <a:ext uri="{9D8B030D-6E8A-4147-A177-3AD203B41FA5}">
                      <a16:colId xmlns:a16="http://schemas.microsoft.com/office/drawing/2014/main" val="892209797"/>
                    </a:ext>
                  </a:extLst>
                </a:gridCol>
                <a:gridCol w="622300">
                  <a:extLst>
                    <a:ext uri="{9D8B030D-6E8A-4147-A177-3AD203B41FA5}">
                      <a16:colId xmlns:a16="http://schemas.microsoft.com/office/drawing/2014/main" val="792749506"/>
                    </a:ext>
                  </a:extLst>
                </a:gridCol>
                <a:gridCol w="622300">
                  <a:extLst>
                    <a:ext uri="{9D8B030D-6E8A-4147-A177-3AD203B41FA5}">
                      <a16:colId xmlns:a16="http://schemas.microsoft.com/office/drawing/2014/main" val="3470911433"/>
                    </a:ext>
                  </a:extLst>
                </a:gridCol>
                <a:gridCol w="622300">
                  <a:extLst>
                    <a:ext uri="{9D8B030D-6E8A-4147-A177-3AD203B41FA5}">
                      <a16:colId xmlns:a16="http://schemas.microsoft.com/office/drawing/2014/main" val="4144165006"/>
                    </a:ext>
                  </a:extLst>
                </a:gridCol>
                <a:gridCol w="622300">
                  <a:extLst>
                    <a:ext uri="{9D8B030D-6E8A-4147-A177-3AD203B41FA5}">
                      <a16:colId xmlns:a16="http://schemas.microsoft.com/office/drawing/2014/main" val="4092515496"/>
                    </a:ext>
                  </a:extLst>
                </a:gridCol>
                <a:gridCol w="622300">
                  <a:extLst>
                    <a:ext uri="{9D8B030D-6E8A-4147-A177-3AD203B41FA5}">
                      <a16:colId xmlns:a16="http://schemas.microsoft.com/office/drawing/2014/main" val="2784109171"/>
                    </a:ext>
                  </a:extLst>
                </a:gridCol>
              </a:tblGrid>
              <a:tr h="182880">
                <a:tc>
                  <a:txBody>
                    <a:bodyPr/>
                    <a:lstStyle/>
                    <a:p>
                      <a:pPr algn="l" fontAlgn="b"/>
                      <a:r>
                        <a:rPr lang="nb-NO" sz="1100" b="0" u="none" strike="noStrike">
                          <a:effectLst/>
                        </a:rPr>
                        <a:t>Hvor enig er du i følgende?</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624357409"/>
                  </a:ext>
                </a:extLst>
              </a:tr>
              <a:tr h="182880">
                <a:tc>
                  <a:txBody>
                    <a:bodyPr/>
                    <a:lstStyle/>
                    <a:p>
                      <a:pPr algn="l" fontAlgn="b"/>
                      <a:r>
                        <a:rPr lang="nb-NO" sz="1100" b="0" u="none" strike="noStrike">
                          <a:effectLst/>
                        </a:rPr>
                        <a:t>Jeg er, alt i alt, fornøyd med tilværelsen</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65</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18 503</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832275599"/>
                  </a:ext>
                </a:extLst>
              </a:tr>
              <a:tr h="182880">
                <a:tc>
                  <a:txBody>
                    <a:bodyPr/>
                    <a:lstStyle/>
                    <a:p>
                      <a:pPr algn="l" fontAlgn="b"/>
                      <a:r>
                        <a:rPr lang="nb-NO" sz="1100" b="0" u="none" strike="noStrike">
                          <a:effectLst/>
                        </a:rPr>
                        <a:t>Jeg opplever at min økonomiske situasjon er trygg</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54</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18 681</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33180671"/>
                  </a:ext>
                </a:extLst>
              </a:tr>
              <a:tr h="182880">
                <a:tc>
                  <a:txBody>
                    <a:bodyPr/>
                    <a:lstStyle/>
                    <a:p>
                      <a:pPr algn="l" fontAlgn="b"/>
                      <a:r>
                        <a:rPr lang="nb-NO" sz="1100" b="0" u="none" strike="noStrike">
                          <a:effectLst/>
                        </a:rPr>
                        <a:t>Jeg opplever at min helse er god</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3,5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48</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18 517</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805880316"/>
                  </a:ext>
                </a:extLst>
              </a:tr>
              <a:tr h="182880">
                <a:tc>
                  <a:txBody>
                    <a:bodyPr/>
                    <a:lstStyle/>
                    <a:p>
                      <a:pPr algn="l" fontAlgn="b"/>
                      <a:r>
                        <a:rPr lang="nb-NO" sz="1100" b="0" u="none" strike="noStrike">
                          <a:effectLst/>
                        </a:rPr>
                        <a:t>Jeg har kompetanse som er etterspurt i dagens arbeidsmarked</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u="none" strike="noStrike">
                          <a:effectLst/>
                        </a:rPr>
                        <a:t>78</a:t>
                      </a:r>
                      <a:endParaRPr lang="nb-NO" sz="1100" b="1"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15 939</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28333118"/>
                  </a:ext>
                </a:extLst>
              </a:tr>
            </a:tbl>
          </a:graphicData>
        </a:graphic>
      </p:graphicFrame>
    </p:spTree>
    <p:extLst>
      <p:ext uri="{BB962C8B-B14F-4D97-AF65-F5344CB8AC3E}">
        <p14:creationId xmlns:p14="http://schemas.microsoft.com/office/powerpoint/2010/main" val="2623582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8BCF7494-6A22-CBD6-E873-901C2414909C}"/>
              </a:ext>
            </a:extLst>
          </p:cNvPr>
          <p:cNvGraphicFramePr>
            <a:graphicFrameLocks noGrp="1"/>
          </p:cNvGraphicFramePr>
          <p:nvPr>
            <p:extLst>
              <p:ext uri="{D42A27DB-BD31-4B8C-83A1-F6EECF244321}">
                <p14:modId xmlns:p14="http://schemas.microsoft.com/office/powerpoint/2010/main" val="1717203492"/>
              </p:ext>
            </p:extLst>
          </p:nvPr>
        </p:nvGraphicFramePr>
        <p:xfrm>
          <a:off x="857250" y="1322948"/>
          <a:ext cx="10477500" cy="1828800"/>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4191905141"/>
                    </a:ext>
                  </a:extLst>
                </a:gridCol>
                <a:gridCol w="622300">
                  <a:extLst>
                    <a:ext uri="{9D8B030D-6E8A-4147-A177-3AD203B41FA5}">
                      <a16:colId xmlns:a16="http://schemas.microsoft.com/office/drawing/2014/main" val="359406524"/>
                    </a:ext>
                  </a:extLst>
                </a:gridCol>
                <a:gridCol w="622300">
                  <a:extLst>
                    <a:ext uri="{9D8B030D-6E8A-4147-A177-3AD203B41FA5}">
                      <a16:colId xmlns:a16="http://schemas.microsoft.com/office/drawing/2014/main" val="2526506637"/>
                    </a:ext>
                  </a:extLst>
                </a:gridCol>
                <a:gridCol w="622300">
                  <a:extLst>
                    <a:ext uri="{9D8B030D-6E8A-4147-A177-3AD203B41FA5}">
                      <a16:colId xmlns:a16="http://schemas.microsoft.com/office/drawing/2014/main" val="4081382187"/>
                    </a:ext>
                  </a:extLst>
                </a:gridCol>
                <a:gridCol w="622300">
                  <a:extLst>
                    <a:ext uri="{9D8B030D-6E8A-4147-A177-3AD203B41FA5}">
                      <a16:colId xmlns:a16="http://schemas.microsoft.com/office/drawing/2014/main" val="607978455"/>
                    </a:ext>
                  </a:extLst>
                </a:gridCol>
                <a:gridCol w="622300">
                  <a:extLst>
                    <a:ext uri="{9D8B030D-6E8A-4147-A177-3AD203B41FA5}">
                      <a16:colId xmlns:a16="http://schemas.microsoft.com/office/drawing/2014/main" val="2118463352"/>
                    </a:ext>
                  </a:extLst>
                </a:gridCol>
                <a:gridCol w="622300">
                  <a:extLst>
                    <a:ext uri="{9D8B030D-6E8A-4147-A177-3AD203B41FA5}">
                      <a16:colId xmlns:a16="http://schemas.microsoft.com/office/drawing/2014/main" val="936224459"/>
                    </a:ext>
                  </a:extLst>
                </a:gridCol>
                <a:gridCol w="622300">
                  <a:extLst>
                    <a:ext uri="{9D8B030D-6E8A-4147-A177-3AD203B41FA5}">
                      <a16:colId xmlns:a16="http://schemas.microsoft.com/office/drawing/2014/main" val="3677770744"/>
                    </a:ext>
                  </a:extLst>
                </a:gridCol>
                <a:gridCol w="622300">
                  <a:extLst>
                    <a:ext uri="{9D8B030D-6E8A-4147-A177-3AD203B41FA5}">
                      <a16:colId xmlns:a16="http://schemas.microsoft.com/office/drawing/2014/main" val="172337141"/>
                    </a:ext>
                  </a:extLst>
                </a:gridCol>
                <a:gridCol w="622300">
                  <a:extLst>
                    <a:ext uri="{9D8B030D-6E8A-4147-A177-3AD203B41FA5}">
                      <a16:colId xmlns:a16="http://schemas.microsoft.com/office/drawing/2014/main" val="1190919801"/>
                    </a:ext>
                  </a:extLst>
                </a:gridCol>
              </a:tblGrid>
              <a:tr h="182880">
                <a:tc>
                  <a:txBody>
                    <a:bodyPr/>
                    <a:lstStyle/>
                    <a:p>
                      <a:pPr algn="l" fontAlgn="b"/>
                      <a:r>
                        <a:rPr lang="nb-NO" sz="1100" b="0" u="none" strike="noStrike">
                          <a:effectLst/>
                        </a:rPr>
                        <a:t>Tillit:</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r>
                        <a:rPr lang="nb-NO" sz="1100" b="0" u="none" strike="noStrike">
                          <a:effectLst/>
                        </a:rPr>
                        <a:t> </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697733774"/>
                  </a:ext>
                </a:extLst>
              </a:tr>
              <a:tr h="182880">
                <a:tc>
                  <a:txBody>
                    <a:bodyPr/>
                    <a:lstStyle/>
                    <a:p>
                      <a:pPr algn="l" fontAlgn="b"/>
                      <a:r>
                        <a:rPr lang="nb-NO" sz="1100" b="0" u="none" strike="noStrike">
                          <a:effectLst/>
                        </a:rPr>
                        <a:t>Generell tillit ("Folk flest er til å stole på")</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17 872</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568658822"/>
                  </a:ext>
                </a:extLst>
              </a:tr>
              <a:tr h="182880">
                <a:tc>
                  <a:txBody>
                    <a:bodyPr/>
                    <a:lstStyle/>
                    <a:p>
                      <a:pPr algn="l" fontAlgn="b"/>
                      <a:r>
                        <a:rPr lang="nb-NO" sz="1100" b="0" u="none" strike="noStrike">
                          <a:effectLst/>
                        </a:rPr>
                        <a:t>Politiet</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17 803</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374762693"/>
                  </a:ext>
                </a:extLst>
              </a:tr>
              <a:tr h="182880">
                <a:tc>
                  <a:txBody>
                    <a:bodyPr/>
                    <a:lstStyle/>
                    <a:p>
                      <a:pPr algn="l" fontAlgn="b"/>
                      <a:r>
                        <a:rPr lang="nb-NO" sz="1100" b="0" u="none" strike="noStrike">
                          <a:effectLst/>
                        </a:rPr>
                        <a:t>Barnevernet</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15 290</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038135245"/>
                  </a:ext>
                </a:extLst>
              </a:tr>
              <a:tr h="182880">
                <a:tc>
                  <a:txBody>
                    <a:bodyPr/>
                    <a:lstStyle/>
                    <a:p>
                      <a:pPr algn="l" fontAlgn="b"/>
                      <a:r>
                        <a:rPr lang="nb-NO" sz="1100" b="0" u="none" strike="noStrike">
                          <a:effectLst/>
                        </a:rPr>
                        <a:t>Stortinget</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16 975</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4248705040"/>
                  </a:ext>
                </a:extLst>
              </a:tr>
              <a:tr h="182880">
                <a:tc>
                  <a:txBody>
                    <a:bodyPr/>
                    <a:lstStyle/>
                    <a:p>
                      <a:pPr algn="l" fontAlgn="b"/>
                      <a:r>
                        <a:rPr lang="nn-NO" sz="1100" b="0" u="none" strike="noStrike">
                          <a:effectLst/>
                        </a:rPr>
                        <a:t>Media (f.eks. NRK, VG)</a:t>
                      </a:r>
                      <a:endParaRPr lang="nn-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52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17 073</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842041424"/>
                  </a:ext>
                </a:extLst>
              </a:tr>
              <a:tr h="182880">
                <a:tc>
                  <a:txBody>
                    <a:bodyPr/>
                    <a:lstStyle/>
                    <a:p>
                      <a:pPr algn="l" fontAlgn="b"/>
                      <a:r>
                        <a:rPr lang="nb-NO" sz="1100" b="0" u="none" strike="noStrike">
                          <a:effectLst/>
                        </a:rPr>
                        <a:t>Helsevesenet</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18 094</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90764635"/>
                  </a:ext>
                </a:extLst>
              </a:tr>
              <a:tr h="182880">
                <a:tc>
                  <a:txBody>
                    <a:bodyPr/>
                    <a:lstStyle/>
                    <a:p>
                      <a:pPr algn="l" fontAlgn="b"/>
                      <a:r>
                        <a:rPr lang="nb-NO" sz="1100" b="0" u="none" strike="noStrike">
                          <a:effectLst/>
                        </a:rPr>
                        <a:t>NAV</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18 117</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854240356"/>
                  </a:ext>
                </a:extLst>
              </a:tr>
              <a:tr h="182880">
                <a:tc>
                  <a:txBody>
                    <a:bodyPr/>
                    <a:lstStyle/>
                    <a:p>
                      <a:pPr algn="l" fontAlgn="b"/>
                      <a:r>
                        <a:rPr lang="nb-NO" sz="1100" b="0" u="none" strike="noStrike">
                          <a:effectLst/>
                        </a:rPr>
                        <a:t>Kommunen</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17 539</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845019364"/>
                  </a:ext>
                </a:extLst>
              </a:tr>
              <a:tr h="182880">
                <a:tc>
                  <a:txBody>
                    <a:bodyPr/>
                    <a:lstStyle/>
                    <a:p>
                      <a:pPr algn="l" fontAlgn="b"/>
                      <a:r>
                        <a:rPr lang="nb-NO" sz="1100" b="0" u="none" strike="noStrike">
                          <a:effectLst/>
                        </a:rPr>
                        <a:t>Skatteetaten</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7,5</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17 735</a:t>
                      </a:r>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94797224"/>
                  </a:ext>
                </a:extLst>
              </a:tr>
            </a:tbl>
          </a:graphicData>
        </a:graphic>
      </p:graphicFrame>
      <p:graphicFrame>
        <p:nvGraphicFramePr>
          <p:cNvPr id="6" name="Tabell 5">
            <a:extLst>
              <a:ext uri="{FF2B5EF4-FFF2-40B4-BE49-F238E27FC236}">
                <a16:creationId xmlns:a16="http://schemas.microsoft.com/office/drawing/2014/main" id="{A4B840B5-1F09-013D-537A-243352CB24E2}"/>
              </a:ext>
            </a:extLst>
          </p:cNvPr>
          <p:cNvGraphicFramePr>
            <a:graphicFrameLocks noGrp="1"/>
          </p:cNvGraphicFramePr>
          <p:nvPr>
            <p:extLst>
              <p:ext uri="{D42A27DB-BD31-4B8C-83A1-F6EECF244321}">
                <p14:modId xmlns:p14="http://schemas.microsoft.com/office/powerpoint/2010/main" val="3153308159"/>
              </p:ext>
            </p:extLst>
          </p:nvPr>
        </p:nvGraphicFramePr>
        <p:xfrm>
          <a:off x="857250" y="3230214"/>
          <a:ext cx="10477500" cy="1645920"/>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3174077856"/>
                    </a:ext>
                  </a:extLst>
                </a:gridCol>
                <a:gridCol w="622300">
                  <a:extLst>
                    <a:ext uri="{9D8B030D-6E8A-4147-A177-3AD203B41FA5}">
                      <a16:colId xmlns:a16="http://schemas.microsoft.com/office/drawing/2014/main" val="4113462791"/>
                    </a:ext>
                  </a:extLst>
                </a:gridCol>
                <a:gridCol w="622300">
                  <a:extLst>
                    <a:ext uri="{9D8B030D-6E8A-4147-A177-3AD203B41FA5}">
                      <a16:colId xmlns:a16="http://schemas.microsoft.com/office/drawing/2014/main" val="1456964373"/>
                    </a:ext>
                  </a:extLst>
                </a:gridCol>
                <a:gridCol w="622300">
                  <a:extLst>
                    <a:ext uri="{9D8B030D-6E8A-4147-A177-3AD203B41FA5}">
                      <a16:colId xmlns:a16="http://schemas.microsoft.com/office/drawing/2014/main" val="2722373517"/>
                    </a:ext>
                  </a:extLst>
                </a:gridCol>
                <a:gridCol w="622300">
                  <a:extLst>
                    <a:ext uri="{9D8B030D-6E8A-4147-A177-3AD203B41FA5}">
                      <a16:colId xmlns:a16="http://schemas.microsoft.com/office/drawing/2014/main" val="3160288519"/>
                    </a:ext>
                  </a:extLst>
                </a:gridCol>
                <a:gridCol w="622300">
                  <a:extLst>
                    <a:ext uri="{9D8B030D-6E8A-4147-A177-3AD203B41FA5}">
                      <a16:colId xmlns:a16="http://schemas.microsoft.com/office/drawing/2014/main" val="1983141143"/>
                    </a:ext>
                  </a:extLst>
                </a:gridCol>
                <a:gridCol w="622300">
                  <a:extLst>
                    <a:ext uri="{9D8B030D-6E8A-4147-A177-3AD203B41FA5}">
                      <a16:colId xmlns:a16="http://schemas.microsoft.com/office/drawing/2014/main" val="1749577014"/>
                    </a:ext>
                  </a:extLst>
                </a:gridCol>
                <a:gridCol w="622300">
                  <a:extLst>
                    <a:ext uri="{9D8B030D-6E8A-4147-A177-3AD203B41FA5}">
                      <a16:colId xmlns:a16="http://schemas.microsoft.com/office/drawing/2014/main" val="855492441"/>
                    </a:ext>
                  </a:extLst>
                </a:gridCol>
                <a:gridCol w="622300">
                  <a:extLst>
                    <a:ext uri="{9D8B030D-6E8A-4147-A177-3AD203B41FA5}">
                      <a16:colId xmlns:a16="http://schemas.microsoft.com/office/drawing/2014/main" val="4045943526"/>
                    </a:ext>
                  </a:extLst>
                </a:gridCol>
                <a:gridCol w="622300">
                  <a:extLst>
                    <a:ext uri="{9D8B030D-6E8A-4147-A177-3AD203B41FA5}">
                      <a16:colId xmlns:a16="http://schemas.microsoft.com/office/drawing/2014/main" val="3216120278"/>
                    </a:ext>
                  </a:extLst>
                </a:gridCol>
              </a:tblGrid>
              <a:tr h="182880">
                <a:tc>
                  <a:txBody>
                    <a:bodyPr/>
                    <a:lstStyle/>
                    <a:p>
                      <a:pPr algn="l" fontAlgn="b"/>
                      <a:r>
                        <a:rPr lang="nb-NO" sz="1100" b="0" u="none" strike="noStrike">
                          <a:effectLst/>
                        </a:rPr>
                        <a:t>Hva er din høyeste fullførte utdanning?</a:t>
                      </a:r>
                      <a:endParaRPr lang="nb-NO" sz="1100" b="0" i="1"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effectLst/>
                        </a:rPr>
                        <a:t>19 203</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726330197"/>
                  </a:ext>
                </a:extLst>
              </a:tr>
              <a:tr h="182880">
                <a:tc>
                  <a:txBody>
                    <a:bodyPr/>
                    <a:lstStyle/>
                    <a:p>
                      <a:pPr algn="l" fontAlgn="b"/>
                      <a:r>
                        <a:rPr lang="nb-NO" sz="1100" b="0" u="none" strike="noStrike">
                          <a:effectLst/>
                        </a:rPr>
                        <a:t>Mindre enn grunnskole</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683904544"/>
                  </a:ext>
                </a:extLst>
              </a:tr>
              <a:tr h="182880">
                <a:tc>
                  <a:txBody>
                    <a:bodyPr/>
                    <a:lstStyle/>
                    <a:p>
                      <a:pPr algn="l" fontAlgn="b"/>
                      <a:r>
                        <a:rPr lang="nb-NO" sz="1100" b="0" u="none" strike="noStrike">
                          <a:effectLst/>
                        </a:rPr>
                        <a:t>Grunnskole</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9</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052377186"/>
                  </a:ext>
                </a:extLst>
              </a:tr>
              <a:tr h="182880">
                <a:tc>
                  <a:txBody>
                    <a:bodyPr/>
                    <a:lstStyle/>
                    <a:p>
                      <a:pPr algn="l" fontAlgn="b"/>
                      <a:r>
                        <a:rPr lang="nb-NO" sz="1100" b="0" u="none" strike="noStrike">
                          <a:effectLst/>
                        </a:rPr>
                        <a:t>Videregående skole, studieforberedende (f.eks. allmennfag, gymnas)</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13</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470872380"/>
                  </a:ext>
                </a:extLst>
              </a:tr>
              <a:tr h="182880">
                <a:tc>
                  <a:txBody>
                    <a:bodyPr/>
                    <a:lstStyle/>
                    <a:p>
                      <a:pPr algn="l" fontAlgn="b"/>
                      <a:r>
                        <a:rPr lang="nb-NO" sz="1100" b="0" u="none" strike="noStrike">
                          <a:effectLst/>
                        </a:rPr>
                        <a:t>Videregående skole, yrkesfag (f.eks. fagbrev)</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24</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476418451"/>
                  </a:ext>
                </a:extLst>
              </a:tr>
              <a:tr h="182880">
                <a:tc>
                  <a:txBody>
                    <a:bodyPr/>
                    <a:lstStyle/>
                    <a:p>
                      <a:pPr algn="l" fontAlgn="b"/>
                      <a:r>
                        <a:rPr lang="nb-NO" sz="1100" b="0" u="none" strike="noStrike">
                          <a:effectLst/>
                        </a:rPr>
                        <a:t>Fagskole</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7</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18133263"/>
                  </a:ext>
                </a:extLst>
              </a:tr>
              <a:tr h="182880">
                <a:tc>
                  <a:txBody>
                    <a:bodyPr/>
                    <a:lstStyle/>
                    <a:p>
                      <a:pPr algn="l" fontAlgn="b"/>
                      <a:r>
                        <a:rPr lang="nb-NO" sz="1100" b="0" u="none" strike="noStrike">
                          <a:effectLst/>
                        </a:rPr>
                        <a:t>Høyskole eller universitet 1–3 år</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616487440"/>
                  </a:ext>
                </a:extLst>
              </a:tr>
              <a:tr h="182880">
                <a:tc>
                  <a:txBody>
                    <a:bodyPr/>
                    <a:lstStyle/>
                    <a:p>
                      <a:pPr algn="l" fontAlgn="b"/>
                      <a:r>
                        <a:rPr lang="nb-NO" sz="1100" b="0" u="none" strike="noStrike">
                          <a:effectLst/>
                        </a:rPr>
                        <a:t>Høyskole eller universitet, mer enn 3 år</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28</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708369589"/>
                  </a:ext>
                </a:extLst>
              </a:tr>
              <a:tr h="182880">
                <a:tc>
                  <a:txBody>
                    <a:bodyPr/>
                    <a:lstStyle/>
                    <a:p>
                      <a:pPr algn="l" fontAlgn="b"/>
                      <a:r>
                        <a:rPr lang="nb-NO" sz="1100" b="0" u="none" strike="noStrike">
                          <a:effectLst/>
                        </a:rPr>
                        <a:t>Vet ikke / ønsker ikke å oppgi</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4</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039874215"/>
                  </a:ext>
                </a:extLst>
              </a:tr>
            </a:tbl>
          </a:graphicData>
        </a:graphic>
      </p:graphicFrame>
      <p:graphicFrame>
        <p:nvGraphicFramePr>
          <p:cNvPr id="7" name="Tabell 6">
            <a:extLst>
              <a:ext uri="{FF2B5EF4-FFF2-40B4-BE49-F238E27FC236}">
                <a16:creationId xmlns:a16="http://schemas.microsoft.com/office/drawing/2014/main" id="{074542B8-0C52-D291-8A96-888D219D9E60}"/>
              </a:ext>
            </a:extLst>
          </p:cNvPr>
          <p:cNvGraphicFramePr>
            <a:graphicFrameLocks noGrp="1"/>
          </p:cNvGraphicFramePr>
          <p:nvPr>
            <p:extLst>
              <p:ext uri="{D42A27DB-BD31-4B8C-83A1-F6EECF244321}">
                <p14:modId xmlns:p14="http://schemas.microsoft.com/office/powerpoint/2010/main" val="1997078185"/>
              </p:ext>
            </p:extLst>
          </p:nvPr>
        </p:nvGraphicFramePr>
        <p:xfrm>
          <a:off x="857250" y="4988329"/>
          <a:ext cx="10477500" cy="1463040"/>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1456095502"/>
                    </a:ext>
                  </a:extLst>
                </a:gridCol>
                <a:gridCol w="622300">
                  <a:extLst>
                    <a:ext uri="{9D8B030D-6E8A-4147-A177-3AD203B41FA5}">
                      <a16:colId xmlns:a16="http://schemas.microsoft.com/office/drawing/2014/main" val="1165354255"/>
                    </a:ext>
                  </a:extLst>
                </a:gridCol>
                <a:gridCol w="622300">
                  <a:extLst>
                    <a:ext uri="{9D8B030D-6E8A-4147-A177-3AD203B41FA5}">
                      <a16:colId xmlns:a16="http://schemas.microsoft.com/office/drawing/2014/main" val="1807286547"/>
                    </a:ext>
                  </a:extLst>
                </a:gridCol>
                <a:gridCol w="622300">
                  <a:extLst>
                    <a:ext uri="{9D8B030D-6E8A-4147-A177-3AD203B41FA5}">
                      <a16:colId xmlns:a16="http://schemas.microsoft.com/office/drawing/2014/main" val="2405159340"/>
                    </a:ext>
                  </a:extLst>
                </a:gridCol>
                <a:gridCol w="622300">
                  <a:extLst>
                    <a:ext uri="{9D8B030D-6E8A-4147-A177-3AD203B41FA5}">
                      <a16:colId xmlns:a16="http://schemas.microsoft.com/office/drawing/2014/main" val="2075070547"/>
                    </a:ext>
                  </a:extLst>
                </a:gridCol>
                <a:gridCol w="622300">
                  <a:extLst>
                    <a:ext uri="{9D8B030D-6E8A-4147-A177-3AD203B41FA5}">
                      <a16:colId xmlns:a16="http://schemas.microsoft.com/office/drawing/2014/main" val="64298201"/>
                    </a:ext>
                  </a:extLst>
                </a:gridCol>
                <a:gridCol w="622300">
                  <a:extLst>
                    <a:ext uri="{9D8B030D-6E8A-4147-A177-3AD203B41FA5}">
                      <a16:colId xmlns:a16="http://schemas.microsoft.com/office/drawing/2014/main" val="3478218916"/>
                    </a:ext>
                  </a:extLst>
                </a:gridCol>
                <a:gridCol w="622300">
                  <a:extLst>
                    <a:ext uri="{9D8B030D-6E8A-4147-A177-3AD203B41FA5}">
                      <a16:colId xmlns:a16="http://schemas.microsoft.com/office/drawing/2014/main" val="2676593127"/>
                    </a:ext>
                  </a:extLst>
                </a:gridCol>
                <a:gridCol w="622300">
                  <a:extLst>
                    <a:ext uri="{9D8B030D-6E8A-4147-A177-3AD203B41FA5}">
                      <a16:colId xmlns:a16="http://schemas.microsoft.com/office/drawing/2014/main" val="4184619370"/>
                    </a:ext>
                  </a:extLst>
                </a:gridCol>
                <a:gridCol w="622300">
                  <a:extLst>
                    <a:ext uri="{9D8B030D-6E8A-4147-A177-3AD203B41FA5}">
                      <a16:colId xmlns:a16="http://schemas.microsoft.com/office/drawing/2014/main" val="3738777711"/>
                    </a:ext>
                  </a:extLst>
                </a:gridCol>
              </a:tblGrid>
              <a:tr h="182880">
                <a:tc>
                  <a:txBody>
                    <a:bodyPr/>
                    <a:lstStyle/>
                    <a:p>
                      <a:pPr algn="l" fontAlgn="b"/>
                      <a:r>
                        <a:rPr lang="nb-NO" sz="1100" b="0" u="none" strike="noStrike">
                          <a:effectLst/>
                        </a:rPr>
                        <a:t>Hva er din husstands samlede årsinntekt før skatt?</a:t>
                      </a:r>
                      <a:endParaRPr lang="nb-NO" sz="1100" b="0" i="1"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effectLst/>
                        </a:rPr>
                        <a:t>19 203</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220718901"/>
                  </a:ext>
                </a:extLst>
              </a:tr>
              <a:tr h="182880">
                <a:tc>
                  <a:txBody>
                    <a:bodyPr/>
                    <a:lstStyle/>
                    <a:p>
                      <a:pPr algn="l" fontAlgn="b"/>
                      <a:r>
                        <a:rPr lang="nb-NO" sz="1100" b="0" u="none" strike="noStrike">
                          <a:effectLst/>
                        </a:rPr>
                        <a:t>Under 200 000 kroner</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6</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73247740"/>
                  </a:ext>
                </a:extLst>
              </a:tr>
              <a:tr h="182880">
                <a:tc>
                  <a:txBody>
                    <a:bodyPr/>
                    <a:lstStyle/>
                    <a:p>
                      <a:pPr algn="l" fontAlgn="b"/>
                      <a:r>
                        <a:rPr lang="nb-NO" sz="1100" b="0" u="none" strike="noStrike">
                          <a:effectLst/>
                        </a:rPr>
                        <a:t>200 000–399 999 kroner</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194306910"/>
                  </a:ext>
                </a:extLst>
              </a:tr>
              <a:tr h="182880">
                <a:tc>
                  <a:txBody>
                    <a:bodyPr/>
                    <a:lstStyle/>
                    <a:p>
                      <a:pPr algn="l" fontAlgn="b"/>
                      <a:r>
                        <a:rPr lang="nb-NO" sz="1100" b="0" u="none" strike="noStrike">
                          <a:effectLst/>
                        </a:rPr>
                        <a:t>400 000–599 999 kroner</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16</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60724972"/>
                  </a:ext>
                </a:extLst>
              </a:tr>
              <a:tr h="182880">
                <a:tc>
                  <a:txBody>
                    <a:bodyPr/>
                    <a:lstStyle/>
                    <a:p>
                      <a:pPr algn="l" fontAlgn="b"/>
                      <a:r>
                        <a:rPr lang="nb-NO" sz="1100" b="0" u="none" strike="noStrike">
                          <a:effectLst/>
                        </a:rPr>
                        <a:t>600 000–799 999 kroner</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13</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12</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13</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237647644"/>
                  </a:ext>
                </a:extLst>
              </a:tr>
              <a:tr h="182880">
                <a:tc>
                  <a:txBody>
                    <a:bodyPr/>
                    <a:lstStyle/>
                    <a:p>
                      <a:pPr algn="l" fontAlgn="b"/>
                      <a:r>
                        <a:rPr lang="nb-NO" sz="1100" b="0" u="none" strike="noStrike">
                          <a:effectLst/>
                        </a:rPr>
                        <a:t>800 000–999 999 kroner</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11</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11</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58991200"/>
                  </a:ext>
                </a:extLst>
              </a:tr>
              <a:tr h="182880">
                <a:tc>
                  <a:txBody>
                    <a:bodyPr/>
                    <a:lstStyle/>
                    <a:p>
                      <a:pPr algn="l" fontAlgn="b"/>
                      <a:r>
                        <a:rPr lang="nb-NO" sz="1100" b="0" u="none" strike="noStrike">
                          <a:effectLst/>
                        </a:rPr>
                        <a:t>1 000 000 kroner og over</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18</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17</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19</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547430371"/>
                  </a:ext>
                </a:extLst>
              </a:tr>
              <a:tr h="182880">
                <a:tc>
                  <a:txBody>
                    <a:bodyPr/>
                    <a:lstStyle/>
                    <a:p>
                      <a:pPr algn="l" fontAlgn="b"/>
                      <a:r>
                        <a:rPr lang="nb-NO" sz="1100" b="0" u="none" strike="noStrike">
                          <a:effectLst/>
                        </a:rPr>
                        <a:t>Vet ikke / ønsker ikke å oppgi</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0</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19</a:t>
                      </a:r>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0" u="none" strike="noStrike">
                          <a:effectLst/>
                        </a:rPr>
                        <a:t>20</a:t>
                      </a:r>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11711667"/>
                  </a:ext>
                </a:extLst>
              </a:tr>
            </a:tbl>
          </a:graphicData>
        </a:graphic>
      </p:graphicFrame>
    </p:spTree>
    <p:extLst>
      <p:ext uri="{BB962C8B-B14F-4D97-AF65-F5344CB8AC3E}">
        <p14:creationId xmlns:p14="http://schemas.microsoft.com/office/powerpoint/2010/main" val="779350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8853A43C-75AE-5597-0BE3-4DF91D8093DC}"/>
              </a:ext>
            </a:extLst>
          </p:cNvPr>
          <p:cNvGraphicFramePr>
            <a:graphicFrameLocks noGrp="1"/>
          </p:cNvGraphicFramePr>
          <p:nvPr/>
        </p:nvGraphicFramePr>
        <p:xfrm>
          <a:off x="857250" y="813086"/>
          <a:ext cx="10477500" cy="358140"/>
        </p:xfrm>
        <a:graphic>
          <a:graphicData uri="http://schemas.openxmlformats.org/drawingml/2006/table">
            <a:tbl>
              <a:tblPr>
                <a:tableStyleId>{5202B0CA-FC54-4496-8BCA-5EF66A818D29}</a:tableStyleId>
              </a:tblPr>
              <a:tblGrid>
                <a:gridCol w="4876800">
                  <a:extLst>
                    <a:ext uri="{9D8B030D-6E8A-4147-A177-3AD203B41FA5}">
                      <a16:colId xmlns:a16="http://schemas.microsoft.com/office/drawing/2014/main" val="227913904"/>
                    </a:ext>
                  </a:extLst>
                </a:gridCol>
                <a:gridCol w="622300">
                  <a:extLst>
                    <a:ext uri="{9D8B030D-6E8A-4147-A177-3AD203B41FA5}">
                      <a16:colId xmlns:a16="http://schemas.microsoft.com/office/drawing/2014/main" val="3645033626"/>
                    </a:ext>
                  </a:extLst>
                </a:gridCol>
                <a:gridCol w="622300">
                  <a:extLst>
                    <a:ext uri="{9D8B030D-6E8A-4147-A177-3AD203B41FA5}">
                      <a16:colId xmlns:a16="http://schemas.microsoft.com/office/drawing/2014/main" val="890543623"/>
                    </a:ext>
                  </a:extLst>
                </a:gridCol>
                <a:gridCol w="622300">
                  <a:extLst>
                    <a:ext uri="{9D8B030D-6E8A-4147-A177-3AD203B41FA5}">
                      <a16:colId xmlns:a16="http://schemas.microsoft.com/office/drawing/2014/main" val="3335188887"/>
                    </a:ext>
                  </a:extLst>
                </a:gridCol>
                <a:gridCol w="622300">
                  <a:extLst>
                    <a:ext uri="{9D8B030D-6E8A-4147-A177-3AD203B41FA5}">
                      <a16:colId xmlns:a16="http://schemas.microsoft.com/office/drawing/2014/main" val="652076229"/>
                    </a:ext>
                  </a:extLst>
                </a:gridCol>
                <a:gridCol w="622300">
                  <a:extLst>
                    <a:ext uri="{9D8B030D-6E8A-4147-A177-3AD203B41FA5}">
                      <a16:colId xmlns:a16="http://schemas.microsoft.com/office/drawing/2014/main" val="1947984603"/>
                    </a:ext>
                  </a:extLst>
                </a:gridCol>
                <a:gridCol w="622300">
                  <a:extLst>
                    <a:ext uri="{9D8B030D-6E8A-4147-A177-3AD203B41FA5}">
                      <a16:colId xmlns:a16="http://schemas.microsoft.com/office/drawing/2014/main" val="1149992294"/>
                    </a:ext>
                  </a:extLst>
                </a:gridCol>
                <a:gridCol w="622300">
                  <a:extLst>
                    <a:ext uri="{9D8B030D-6E8A-4147-A177-3AD203B41FA5}">
                      <a16:colId xmlns:a16="http://schemas.microsoft.com/office/drawing/2014/main" val="856980102"/>
                    </a:ext>
                  </a:extLst>
                </a:gridCol>
                <a:gridCol w="622300">
                  <a:extLst>
                    <a:ext uri="{9D8B030D-6E8A-4147-A177-3AD203B41FA5}">
                      <a16:colId xmlns:a16="http://schemas.microsoft.com/office/drawing/2014/main" val="4068679327"/>
                    </a:ext>
                  </a:extLst>
                </a:gridCol>
                <a:gridCol w="622300">
                  <a:extLst>
                    <a:ext uri="{9D8B030D-6E8A-4147-A177-3AD203B41FA5}">
                      <a16:colId xmlns:a16="http://schemas.microsoft.com/office/drawing/2014/main" val="243490995"/>
                    </a:ext>
                  </a:extLst>
                </a:gridCol>
              </a:tblGrid>
              <a:tr h="182880">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95% k.i.</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273735925"/>
                  </a:ext>
                </a:extLst>
              </a:tr>
              <a:tr h="119602">
                <a:tc>
                  <a:txBody>
                    <a:bodyPr/>
                    <a:lstStyle/>
                    <a:p>
                      <a:pPr algn="l" fontAlgn="b"/>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err="1">
                          <a:solidFill>
                            <a:schemeClr val="bg1"/>
                          </a:solidFill>
                          <a:effectLst/>
                        </a:rPr>
                        <a:t>Gj.snitt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Pst*</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st.avvik</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nedre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øvre</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solidFill>
                            <a:schemeClr val="bg1"/>
                          </a:solidFill>
                          <a:effectLst/>
                        </a:rPr>
                        <a:t>n</a:t>
                      </a:r>
                      <a:endParaRPr lang="nb-NO" sz="1100" b="0" i="0" u="none" strike="noStrike">
                        <a:solidFill>
                          <a:schemeClr val="bg1"/>
                        </a:solidFill>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189096540"/>
                  </a:ext>
                </a:extLst>
              </a:tr>
            </a:tbl>
          </a:graphicData>
        </a:graphic>
      </p:graphicFrame>
      <p:graphicFrame>
        <p:nvGraphicFramePr>
          <p:cNvPr id="5" name="Tabell 4">
            <a:extLst>
              <a:ext uri="{FF2B5EF4-FFF2-40B4-BE49-F238E27FC236}">
                <a16:creationId xmlns:a16="http://schemas.microsoft.com/office/drawing/2014/main" id="{8BCF7494-6A22-CBD6-E873-901C2414909C}"/>
              </a:ext>
            </a:extLst>
          </p:cNvPr>
          <p:cNvGraphicFramePr>
            <a:graphicFrameLocks noGrp="1"/>
          </p:cNvGraphicFramePr>
          <p:nvPr>
            <p:extLst>
              <p:ext uri="{D42A27DB-BD31-4B8C-83A1-F6EECF244321}">
                <p14:modId xmlns:p14="http://schemas.microsoft.com/office/powerpoint/2010/main" val="348076728"/>
              </p:ext>
            </p:extLst>
          </p:nvPr>
        </p:nvGraphicFramePr>
        <p:xfrm>
          <a:off x="857250" y="1322948"/>
          <a:ext cx="10477500" cy="731520"/>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4191905141"/>
                    </a:ext>
                  </a:extLst>
                </a:gridCol>
                <a:gridCol w="622300">
                  <a:extLst>
                    <a:ext uri="{9D8B030D-6E8A-4147-A177-3AD203B41FA5}">
                      <a16:colId xmlns:a16="http://schemas.microsoft.com/office/drawing/2014/main" val="359406524"/>
                    </a:ext>
                  </a:extLst>
                </a:gridCol>
                <a:gridCol w="622300">
                  <a:extLst>
                    <a:ext uri="{9D8B030D-6E8A-4147-A177-3AD203B41FA5}">
                      <a16:colId xmlns:a16="http://schemas.microsoft.com/office/drawing/2014/main" val="2526506637"/>
                    </a:ext>
                  </a:extLst>
                </a:gridCol>
                <a:gridCol w="622300">
                  <a:extLst>
                    <a:ext uri="{9D8B030D-6E8A-4147-A177-3AD203B41FA5}">
                      <a16:colId xmlns:a16="http://schemas.microsoft.com/office/drawing/2014/main" val="4081382187"/>
                    </a:ext>
                  </a:extLst>
                </a:gridCol>
                <a:gridCol w="622300">
                  <a:extLst>
                    <a:ext uri="{9D8B030D-6E8A-4147-A177-3AD203B41FA5}">
                      <a16:colId xmlns:a16="http://schemas.microsoft.com/office/drawing/2014/main" val="607978455"/>
                    </a:ext>
                  </a:extLst>
                </a:gridCol>
                <a:gridCol w="622300">
                  <a:extLst>
                    <a:ext uri="{9D8B030D-6E8A-4147-A177-3AD203B41FA5}">
                      <a16:colId xmlns:a16="http://schemas.microsoft.com/office/drawing/2014/main" val="2118463352"/>
                    </a:ext>
                  </a:extLst>
                </a:gridCol>
                <a:gridCol w="622300">
                  <a:extLst>
                    <a:ext uri="{9D8B030D-6E8A-4147-A177-3AD203B41FA5}">
                      <a16:colId xmlns:a16="http://schemas.microsoft.com/office/drawing/2014/main" val="936224459"/>
                    </a:ext>
                  </a:extLst>
                </a:gridCol>
                <a:gridCol w="622300">
                  <a:extLst>
                    <a:ext uri="{9D8B030D-6E8A-4147-A177-3AD203B41FA5}">
                      <a16:colId xmlns:a16="http://schemas.microsoft.com/office/drawing/2014/main" val="3677770744"/>
                    </a:ext>
                  </a:extLst>
                </a:gridCol>
                <a:gridCol w="622300">
                  <a:extLst>
                    <a:ext uri="{9D8B030D-6E8A-4147-A177-3AD203B41FA5}">
                      <a16:colId xmlns:a16="http://schemas.microsoft.com/office/drawing/2014/main" val="172337141"/>
                    </a:ext>
                  </a:extLst>
                </a:gridCol>
                <a:gridCol w="622300">
                  <a:extLst>
                    <a:ext uri="{9D8B030D-6E8A-4147-A177-3AD203B41FA5}">
                      <a16:colId xmlns:a16="http://schemas.microsoft.com/office/drawing/2014/main" val="1190919801"/>
                    </a:ext>
                  </a:extLst>
                </a:gridCol>
              </a:tblGrid>
              <a:tr h="182880">
                <a:tc>
                  <a:txBody>
                    <a:bodyPr/>
                    <a:lstStyle/>
                    <a:p>
                      <a:pPr algn="l" fontAlgn="b"/>
                      <a:r>
                        <a:rPr lang="nb-NO" sz="1100" b="0" i="0" u="none" strike="noStrike">
                          <a:effectLst/>
                          <a:latin typeface="Calibri" panose="020F0502020204030204" pitchFamily="34" charset="0"/>
                        </a:rPr>
                        <a:t>Er penger fra NAV din hovedinntekt?</a:t>
                      </a: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i="0" u="none" strike="noStrike">
                          <a:effectLst/>
                          <a:latin typeface="Calibri" panose="020F0502020204030204" pitchFamily="34" charset="0"/>
                        </a:rPr>
                        <a:t>19 202</a:t>
                      </a:r>
                    </a:p>
                  </a:txBody>
                  <a:tcPr marL="7620" marR="7620" marT="7620" marB="0" anchor="b">
                    <a:solidFill>
                      <a:schemeClr val="tx1">
                        <a:lumMod val="65000"/>
                        <a:lumOff val="35000"/>
                      </a:schemeClr>
                    </a:solidFill>
                  </a:tcPr>
                </a:tc>
                <a:extLst>
                  <a:ext uri="{0D108BD9-81ED-4DB2-BD59-A6C34878D82A}">
                    <a16:rowId xmlns:a16="http://schemas.microsoft.com/office/drawing/2014/main" val="1697733774"/>
                  </a:ext>
                </a:extLst>
              </a:tr>
              <a:tr h="182880">
                <a:tc>
                  <a:txBody>
                    <a:bodyPr/>
                    <a:lstStyle/>
                    <a:p>
                      <a:pPr algn="l" fontAlgn="b"/>
                      <a:r>
                        <a:rPr lang="nb-NO" sz="1100" b="0" i="0" u="none" strike="noStrike">
                          <a:effectLst/>
                          <a:latin typeface="Calibri" panose="020F0502020204030204" pitchFamily="34" charset="0"/>
                        </a:rPr>
                        <a:t>Nei</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40</a:t>
                      </a:r>
                    </a:p>
                  </a:txBody>
                  <a:tcPr marL="7620" marR="7620" marT="7620" marB="0" anchor="b"/>
                </a:tc>
                <a:tc>
                  <a:txBody>
                    <a:bodyPr/>
                    <a:lstStyle/>
                    <a:p>
                      <a:pPr algn="r" fontAlgn="b"/>
                      <a:r>
                        <a:rPr lang="nb-NO" sz="1100" b="0" i="0" u="none" strike="noStrike">
                          <a:effectLst/>
                          <a:latin typeface="Calibri" panose="020F0502020204030204" pitchFamily="34" charset="0"/>
                        </a:rPr>
                        <a:t>41</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3568658822"/>
                  </a:ext>
                </a:extLst>
              </a:tr>
              <a:tr h="182880">
                <a:tc>
                  <a:txBody>
                    <a:bodyPr/>
                    <a:lstStyle/>
                    <a:p>
                      <a:pPr algn="l" fontAlgn="b"/>
                      <a:r>
                        <a:rPr lang="nb-NO" sz="1100" b="0" i="0" u="none" strike="noStrike">
                          <a:effectLst/>
                          <a:latin typeface="Calibri" panose="020F0502020204030204" pitchFamily="34" charset="0"/>
                        </a:rPr>
                        <a:t>Ja</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52 </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52</a:t>
                      </a:r>
                    </a:p>
                  </a:txBody>
                  <a:tcPr marL="7620" marR="7620" marT="7620" marB="0" anchor="b"/>
                </a:tc>
                <a:tc>
                  <a:txBody>
                    <a:bodyPr/>
                    <a:lstStyle/>
                    <a:p>
                      <a:pPr algn="r" fontAlgn="b"/>
                      <a:r>
                        <a:rPr lang="nb-NO" sz="1100" b="0" i="0" u="none" strike="noStrike">
                          <a:effectLst/>
                          <a:latin typeface="Calibri" panose="020F0502020204030204" pitchFamily="34" charset="0"/>
                        </a:rPr>
                        <a:t>53</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374762693"/>
                  </a:ext>
                </a:extLst>
              </a:tr>
              <a:tr h="182880">
                <a:tc>
                  <a:txBody>
                    <a:bodyPr/>
                    <a:lstStyle/>
                    <a:p>
                      <a:pPr algn="l" fontAlgn="b"/>
                      <a:r>
                        <a:rPr lang="nb-NO" sz="1100" b="0" i="0" u="none" strike="noStrike">
                          <a:effectLst/>
                          <a:latin typeface="Calibri" panose="020F0502020204030204" pitchFamily="34" charset="0"/>
                        </a:rPr>
                        <a:t>Ønsker ikke å svare</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038135245"/>
                  </a:ext>
                </a:extLst>
              </a:tr>
            </a:tbl>
          </a:graphicData>
        </a:graphic>
      </p:graphicFrame>
      <p:graphicFrame>
        <p:nvGraphicFramePr>
          <p:cNvPr id="6" name="Tabell 5">
            <a:extLst>
              <a:ext uri="{FF2B5EF4-FFF2-40B4-BE49-F238E27FC236}">
                <a16:creationId xmlns:a16="http://schemas.microsoft.com/office/drawing/2014/main" id="{A4B840B5-1F09-013D-537A-243352CB24E2}"/>
              </a:ext>
            </a:extLst>
          </p:cNvPr>
          <p:cNvGraphicFramePr>
            <a:graphicFrameLocks noGrp="1"/>
          </p:cNvGraphicFramePr>
          <p:nvPr>
            <p:extLst>
              <p:ext uri="{D42A27DB-BD31-4B8C-83A1-F6EECF244321}">
                <p14:modId xmlns:p14="http://schemas.microsoft.com/office/powerpoint/2010/main" val="2900213357"/>
              </p:ext>
            </p:extLst>
          </p:nvPr>
        </p:nvGraphicFramePr>
        <p:xfrm>
          <a:off x="857250" y="2145126"/>
          <a:ext cx="10477500" cy="1097280"/>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3174077856"/>
                    </a:ext>
                  </a:extLst>
                </a:gridCol>
                <a:gridCol w="622300">
                  <a:extLst>
                    <a:ext uri="{9D8B030D-6E8A-4147-A177-3AD203B41FA5}">
                      <a16:colId xmlns:a16="http://schemas.microsoft.com/office/drawing/2014/main" val="4113462791"/>
                    </a:ext>
                  </a:extLst>
                </a:gridCol>
                <a:gridCol w="622300">
                  <a:extLst>
                    <a:ext uri="{9D8B030D-6E8A-4147-A177-3AD203B41FA5}">
                      <a16:colId xmlns:a16="http://schemas.microsoft.com/office/drawing/2014/main" val="1456964373"/>
                    </a:ext>
                  </a:extLst>
                </a:gridCol>
                <a:gridCol w="622300">
                  <a:extLst>
                    <a:ext uri="{9D8B030D-6E8A-4147-A177-3AD203B41FA5}">
                      <a16:colId xmlns:a16="http://schemas.microsoft.com/office/drawing/2014/main" val="2722373517"/>
                    </a:ext>
                  </a:extLst>
                </a:gridCol>
                <a:gridCol w="622300">
                  <a:extLst>
                    <a:ext uri="{9D8B030D-6E8A-4147-A177-3AD203B41FA5}">
                      <a16:colId xmlns:a16="http://schemas.microsoft.com/office/drawing/2014/main" val="3160288519"/>
                    </a:ext>
                  </a:extLst>
                </a:gridCol>
                <a:gridCol w="622300">
                  <a:extLst>
                    <a:ext uri="{9D8B030D-6E8A-4147-A177-3AD203B41FA5}">
                      <a16:colId xmlns:a16="http://schemas.microsoft.com/office/drawing/2014/main" val="1983141143"/>
                    </a:ext>
                  </a:extLst>
                </a:gridCol>
                <a:gridCol w="622300">
                  <a:extLst>
                    <a:ext uri="{9D8B030D-6E8A-4147-A177-3AD203B41FA5}">
                      <a16:colId xmlns:a16="http://schemas.microsoft.com/office/drawing/2014/main" val="1749577014"/>
                    </a:ext>
                  </a:extLst>
                </a:gridCol>
                <a:gridCol w="622300">
                  <a:extLst>
                    <a:ext uri="{9D8B030D-6E8A-4147-A177-3AD203B41FA5}">
                      <a16:colId xmlns:a16="http://schemas.microsoft.com/office/drawing/2014/main" val="855492441"/>
                    </a:ext>
                  </a:extLst>
                </a:gridCol>
                <a:gridCol w="622300">
                  <a:extLst>
                    <a:ext uri="{9D8B030D-6E8A-4147-A177-3AD203B41FA5}">
                      <a16:colId xmlns:a16="http://schemas.microsoft.com/office/drawing/2014/main" val="4045943526"/>
                    </a:ext>
                  </a:extLst>
                </a:gridCol>
                <a:gridCol w="622300">
                  <a:extLst>
                    <a:ext uri="{9D8B030D-6E8A-4147-A177-3AD203B41FA5}">
                      <a16:colId xmlns:a16="http://schemas.microsoft.com/office/drawing/2014/main" val="3216120278"/>
                    </a:ext>
                  </a:extLst>
                </a:gridCol>
              </a:tblGrid>
              <a:tr h="182880">
                <a:tc>
                  <a:txBody>
                    <a:bodyPr/>
                    <a:lstStyle/>
                    <a:p>
                      <a:pPr algn="l" fontAlgn="b"/>
                      <a:r>
                        <a:rPr lang="nb-NO" sz="1100" b="0" i="0" u="none" strike="noStrike">
                          <a:effectLst/>
                          <a:latin typeface="Calibri" panose="020F0502020204030204" pitchFamily="34" charset="0"/>
                        </a:rPr>
                        <a:t>Hvor lenge har penger fra NAV vært din hovedinntekt?</a:t>
                      </a: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i="0" u="none" strike="noStrike">
                          <a:effectLst/>
                          <a:latin typeface="Calibri" panose="020F0502020204030204" pitchFamily="34" charset="0"/>
                        </a:rPr>
                        <a:t>10 620</a:t>
                      </a:r>
                    </a:p>
                  </a:txBody>
                  <a:tcPr marL="7620" marR="7620" marT="7620" marB="0" anchor="b">
                    <a:solidFill>
                      <a:schemeClr val="tx1">
                        <a:lumMod val="65000"/>
                        <a:lumOff val="35000"/>
                      </a:schemeClr>
                    </a:solidFill>
                  </a:tcPr>
                </a:tc>
                <a:extLst>
                  <a:ext uri="{0D108BD9-81ED-4DB2-BD59-A6C34878D82A}">
                    <a16:rowId xmlns:a16="http://schemas.microsoft.com/office/drawing/2014/main" val="726330197"/>
                  </a:ext>
                </a:extLst>
              </a:tr>
              <a:tr h="182880">
                <a:tc>
                  <a:txBody>
                    <a:bodyPr/>
                    <a:lstStyle/>
                    <a:p>
                      <a:pPr algn="l" fontAlgn="b"/>
                      <a:r>
                        <a:rPr lang="nb-NO" sz="1100" b="0" i="0" u="none" strike="noStrike">
                          <a:effectLst/>
                          <a:latin typeface="Calibri" panose="020F0502020204030204" pitchFamily="34" charset="0"/>
                        </a:rPr>
                        <a:t>Mindre enn 6 måneder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21</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683904544"/>
                  </a:ext>
                </a:extLst>
              </a:tr>
              <a:tr h="182880">
                <a:tc>
                  <a:txBody>
                    <a:bodyPr/>
                    <a:lstStyle/>
                    <a:p>
                      <a:pPr algn="l" fontAlgn="b"/>
                      <a:r>
                        <a:rPr lang="nb-NO" sz="1100" b="0" i="0" u="none" strike="noStrike">
                          <a:effectLst/>
                          <a:latin typeface="Calibri" panose="020F0502020204030204" pitchFamily="34" charset="0"/>
                        </a:rPr>
                        <a:t>6–12 måneder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r" fontAlgn="b"/>
                      <a:r>
                        <a:rPr lang="nb-NO" sz="1100" b="0" i="0" u="none" strike="noStrike">
                          <a:effectLst/>
                          <a:latin typeface="Calibri" panose="020F0502020204030204" pitchFamily="34" charset="0"/>
                        </a:rPr>
                        <a:t>26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052377186"/>
                  </a:ext>
                </a:extLst>
              </a:tr>
              <a:tr h="182880">
                <a:tc>
                  <a:txBody>
                    <a:bodyPr/>
                    <a:lstStyle/>
                    <a:p>
                      <a:pPr algn="l" fontAlgn="b"/>
                      <a:r>
                        <a:rPr lang="nb-NO" sz="1100" b="0" i="0" u="none" strike="noStrike">
                          <a:effectLst/>
                          <a:latin typeface="Calibri" panose="020F0502020204030204" pitchFamily="34" charset="0"/>
                        </a:rPr>
                        <a:t>1–2 år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16</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470872380"/>
                  </a:ext>
                </a:extLst>
              </a:tr>
              <a:tr h="182880">
                <a:tc>
                  <a:txBody>
                    <a:bodyPr/>
                    <a:lstStyle/>
                    <a:p>
                      <a:pPr algn="l" fontAlgn="b"/>
                      <a:r>
                        <a:rPr lang="nb-NO" sz="1100" b="0" i="0" u="none" strike="noStrike">
                          <a:effectLst/>
                          <a:latin typeface="Calibri" panose="020F0502020204030204" pitchFamily="34" charset="0"/>
                        </a:rPr>
                        <a:t>Mer enn 2 år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33</a:t>
                      </a:r>
                    </a:p>
                  </a:txBody>
                  <a:tcPr marL="7620" marR="7620" marT="7620" marB="0" anchor="b"/>
                </a:tc>
                <a:tc>
                  <a:txBody>
                    <a:bodyPr/>
                    <a:lstStyle/>
                    <a:p>
                      <a:pPr algn="r" fontAlgn="b"/>
                      <a:r>
                        <a:rPr lang="nb-NO" sz="1100" b="0" i="0" u="none" strike="noStrike">
                          <a:effectLst/>
                          <a:latin typeface="Calibri" panose="020F0502020204030204" pitchFamily="34" charset="0"/>
                        </a:rPr>
                        <a:t>35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476418451"/>
                  </a:ext>
                </a:extLst>
              </a:tr>
              <a:tr h="182880">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518133263"/>
                  </a:ext>
                </a:extLst>
              </a:tr>
            </a:tbl>
          </a:graphicData>
        </a:graphic>
      </p:graphicFrame>
      <p:graphicFrame>
        <p:nvGraphicFramePr>
          <p:cNvPr id="7" name="Tabell 6">
            <a:extLst>
              <a:ext uri="{FF2B5EF4-FFF2-40B4-BE49-F238E27FC236}">
                <a16:creationId xmlns:a16="http://schemas.microsoft.com/office/drawing/2014/main" id="{074542B8-0C52-D291-8A96-888D219D9E60}"/>
              </a:ext>
            </a:extLst>
          </p:cNvPr>
          <p:cNvGraphicFramePr>
            <a:graphicFrameLocks noGrp="1"/>
          </p:cNvGraphicFramePr>
          <p:nvPr>
            <p:extLst>
              <p:ext uri="{D42A27DB-BD31-4B8C-83A1-F6EECF244321}">
                <p14:modId xmlns:p14="http://schemas.microsoft.com/office/powerpoint/2010/main" val="2430552012"/>
              </p:ext>
            </p:extLst>
          </p:nvPr>
        </p:nvGraphicFramePr>
        <p:xfrm>
          <a:off x="857250" y="3391177"/>
          <a:ext cx="10477500" cy="1257300"/>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1456095502"/>
                    </a:ext>
                  </a:extLst>
                </a:gridCol>
                <a:gridCol w="622300">
                  <a:extLst>
                    <a:ext uri="{9D8B030D-6E8A-4147-A177-3AD203B41FA5}">
                      <a16:colId xmlns:a16="http://schemas.microsoft.com/office/drawing/2014/main" val="1165354255"/>
                    </a:ext>
                  </a:extLst>
                </a:gridCol>
                <a:gridCol w="622300">
                  <a:extLst>
                    <a:ext uri="{9D8B030D-6E8A-4147-A177-3AD203B41FA5}">
                      <a16:colId xmlns:a16="http://schemas.microsoft.com/office/drawing/2014/main" val="1807286547"/>
                    </a:ext>
                  </a:extLst>
                </a:gridCol>
                <a:gridCol w="622300">
                  <a:extLst>
                    <a:ext uri="{9D8B030D-6E8A-4147-A177-3AD203B41FA5}">
                      <a16:colId xmlns:a16="http://schemas.microsoft.com/office/drawing/2014/main" val="2405159340"/>
                    </a:ext>
                  </a:extLst>
                </a:gridCol>
                <a:gridCol w="622300">
                  <a:extLst>
                    <a:ext uri="{9D8B030D-6E8A-4147-A177-3AD203B41FA5}">
                      <a16:colId xmlns:a16="http://schemas.microsoft.com/office/drawing/2014/main" val="2075070547"/>
                    </a:ext>
                  </a:extLst>
                </a:gridCol>
                <a:gridCol w="622300">
                  <a:extLst>
                    <a:ext uri="{9D8B030D-6E8A-4147-A177-3AD203B41FA5}">
                      <a16:colId xmlns:a16="http://schemas.microsoft.com/office/drawing/2014/main" val="64298201"/>
                    </a:ext>
                  </a:extLst>
                </a:gridCol>
                <a:gridCol w="622300">
                  <a:extLst>
                    <a:ext uri="{9D8B030D-6E8A-4147-A177-3AD203B41FA5}">
                      <a16:colId xmlns:a16="http://schemas.microsoft.com/office/drawing/2014/main" val="3478218916"/>
                    </a:ext>
                  </a:extLst>
                </a:gridCol>
                <a:gridCol w="622300">
                  <a:extLst>
                    <a:ext uri="{9D8B030D-6E8A-4147-A177-3AD203B41FA5}">
                      <a16:colId xmlns:a16="http://schemas.microsoft.com/office/drawing/2014/main" val="2676593127"/>
                    </a:ext>
                  </a:extLst>
                </a:gridCol>
                <a:gridCol w="622300">
                  <a:extLst>
                    <a:ext uri="{9D8B030D-6E8A-4147-A177-3AD203B41FA5}">
                      <a16:colId xmlns:a16="http://schemas.microsoft.com/office/drawing/2014/main" val="4184619370"/>
                    </a:ext>
                  </a:extLst>
                </a:gridCol>
                <a:gridCol w="622300">
                  <a:extLst>
                    <a:ext uri="{9D8B030D-6E8A-4147-A177-3AD203B41FA5}">
                      <a16:colId xmlns:a16="http://schemas.microsoft.com/office/drawing/2014/main" val="3738777711"/>
                    </a:ext>
                  </a:extLst>
                </a:gridCol>
              </a:tblGrid>
              <a:tr h="182880">
                <a:tc>
                  <a:txBody>
                    <a:bodyPr/>
                    <a:lstStyle/>
                    <a:p>
                      <a:pPr algn="l" fontAlgn="b"/>
                      <a:r>
                        <a:rPr lang="nb-NO" sz="1100" b="0" i="0" u="none" strike="noStrike">
                          <a:effectLst/>
                          <a:latin typeface="Calibri" panose="020F0502020204030204" pitchFamily="34" charset="0"/>
                        </a:rPr>
                        <a:t>Har du fått hjelp av andre enn NAV for å dekke behov for mat, klær eller boligutgifter? Flere svar mulig.</a:t>
                      </a: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i="0" u="none" strike="noStrike">
                          <a:effectLst/>
                          <a:latin typeface="Calibri" panose="020F0502020204030204" pitchFamily="34" charset="0"/>
                        </a:rPr>
                        <a:t>8764</a:t>
                      </a:r>
                    </a:p>
                  </a:txBody>
                  <a:tcPr marL="7620" marR="7620" marT="7620" marB="0" anchor="b">
                    <a:solidFill>
                      <a:schemeClr val="tx1">
                        <a:lumMod val="65000"/>
                        <a:lumOff val="35000"/>
                      </a:schemeClr>
                    </a:solidFill>
                  </a:tcPr>
                </a:tc>
                <a:extLst>
                  <a:ext uri="{0D108BD9-81ED-4DB2-BD59-A6C34878D82A}">
                    <a16:rowId xmlns:a16="http://schemas.microsoft.com/office/drawing/2014/main" val="1220718901"/>
                  </a:ext>
                </a:extLst>
              </a:tr>
              <a:tr h="182880">
                <a:tc>
                  <a:txBody>
                    <a:bodyPr/>
                    <a:lstStyle/>
                    <a:p>
                      <a:pPr algn="l" fontAlgn="b"/>
                      <a:r>
                        <a:rPr lang="nb-NO" sz="1100" b="0" i="0" u="none" strike="noStrike">
                          <a:effectLst/>
                          <a:latin typeface="Calibri" panose="020F0502020204030204" pitchFamily="34" charset="0"/>
                        </a:rPr>
                        <a:t>Nei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49</a:t>
                      </a:r>
                    </a:p>
                  </a:txBody>
                  <a:tcPr marL="7620" marR="7620" marT="7620" marB="0" anchor="b"/>
                </a:tc>
                <a:tc>
                  <a:txBody>
                    <a:bodyPr/>
                    <a:lstStyle/>
                    <a:p>
                      <a:pPr algn="r" fontAlgn="b"/>
                      <a:r>
                        <a:rPr lang="nb-NO" sz="1100" b="0" i="0" u="none" strike="noStrike">
                          <a:effectLst/>
                          <a:latin typeface="Calibri" panose="020F0502020204030204" pitchFamily="34" charset="0"/>
                        </a:rPr>
                        <a:t>52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73247740"/>
                  </a:ext>
                </a:extLst>
              </a:tr>
              <a:tr h="182880">
                <a:tc>
                  <a:txBody>
                    <a:bodyPr/>
                    <a:lstStyle/>
                    <a:p>
                      <a:pPr algn="l" fontAlgn="b"/>
                      <a:r>
                        <a:rPr lang="nb-NO" sz="1100" b="0" i="0" u="none" strike="noStrike">
                          <a:effectLst/>
                          <a:latin typeface="Calibri" panose="020F0502020204030204" pitchFamily="34" charset="0"/>
                        </a:rPr>
                        <a:t>Ja, bekjente/familie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36</a:t>
                      </a:r>
                    </a:p>
                  </a:txBody>
                  <a:tcPr marL="7620" marR="7620" marT="7620" marB="0" anchor="b"/>
                </a:tc>
                <a:tc>
                  <a:txBody>
                    <a:bodyPr/>
                    <a:lstStyle/>
                    <a:p>
                      <a:pPr algn="r" fontAlgn="b"/>
                      <a:r>
                        <a:rPr lang="nb-NO" sz="1100" b="0" i="0" u="none" strike="noStrike">
                          <a:effectLst/>
                          <a:latin typeface="Calibri" panose="020F0502020204030204" pitchFamily="34" charset="0"/>
                        </a:rPr>
                        <a:t>39</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194306910"/>
                  </a:ext>
                </a:extLst>
              </a:tr>
              <a:tr h="182880">
                <a:tc>
                  <a:txBody>
                    <a:bodyPr/>
                    <a:lstStyle/>
                    <a:p>
                      <a:pPr algn="l" fontAlgn="b"/>
                      <a:r>
                        <a:rPr lang="nb-NO" sz="1100" b="0" i="0" u="none" strike="noStrike">
                          <a:effectLst/>
                          <a:latin typeface="Calibri" panose="020F0502020204030204" pitchFamily="34" charset="0"/>
                        </a:rPr>
                        <a:t>Ja, frivillige organisasjoner</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a:t>
                      </a:r>
                    </a:p>
                  </a:txBody>
                  <a:tcPr marL="7620" marR="7620" marT="7620" marB="0" anchor="b"/>
                </a:tc>
                <a:tc>
                  <a:txBody>
                    <a:bodyPr/>
                    <a:lstStyle/>
                    <a:p>
                      <a:pPr algn="r" fontAlgn="b"/>
                      <a:r>
                        <a:rPr lang="nb-NO" sz="1100" b="0" i="0" u="none" strike="noStrike">
                          <a:effectLst/>
                          <a:latin typeface="Calibri" panose="020F0502020204030204" pitchFamily="34" charset="0"/>
                        </a:rPr>
                        <a:t>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60724972"/>
                  </a:ext>
                </a:extLst>
              </a:tr>
              <a:tr h="182880">
                <a:tc>
                  <a:txBody>
                    <a:bodyPr/>
                    <a:lstStyle/>
                    <a:p>
                      <a:pPr algn="l" fontAlgn="b"/>
                      <a:r>
                        <a:rPr lang="nb-NO" sz="1100" b="0" i="0" u="none" strike="noStrike">
                          <a:effectLst/>
                          <a:latin typeface="Calibri" panose="020F0502020204030204" pitchFamily="34" charset="0"/>
                        </a:rPr>
                        <a:t>Ja, andre</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237647644"/>
                  </a:ext>
                </a:extLst>
              </a:tr>
              <a:tr h="182880">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7</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r" fontAlgn="b"/>
                      <a:r>
                        <a:rPr lang="nb-NO" sz="1100" b="0" i="0" u="none" strike="noStrike">
                          <a:effectLst/>
                          <a:latin typeface="Calibri" panose="020F0502020204030204" pitchFamily="34" charset="0"/>
                        </a:rPr>
                        <a:t>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58991200"/>
                  </a:ext>
                </a:extLst>
              </a:tr>
            </a:tbl>
          </a:graphicData>
        </a:graphic>
      </p:graphicFrame>
      <p:graphicFrame>
        <p:nvGraphicFramePr>
          <p:cNvPr id="2" name="Tabell 1">
            <a:extLst>
              <a:ext uri="{FF2B5EF4-FFF2-40B4-BE49-F238E27FC236}">
                <a16:creationId xmlns:a16="http://schemas.microsoft.com/office/drawing/2014/main" id="{DC6BBB82-6086-55FF-90F7-62CDB7DF148F}"/>
              </a:ext>
            </a:extLst>
          </p:cNvPr>
          <p:cNvGraphicFramePr>
            <a:graphicFrameLocks noGrp="1"/>
          </p:cNvGraphicFramePr>
          <p:nvPr>
            <p:extLst>
              <p:ext uri="{D42A27DB-BD31-4B8C-83A1-F6EECF244321}">
                <p14:modId xmlns:p14="http://schemas.microsoft.com/office/powerpoint/2010/main" val="2157601129"/>
              </p:ext>
            </p:extLst>
          </p:nvPr>
        </p:nvGraphicFramePr>
        <p:xfrm>
          <a:off x="857250" y="4817641"/>
          <a:ext cx="10477500" cy="1467335"/>
        </p:xfrm>
        <a:graphic>
          <a:graphicData uri="http://schemas.openxmlformats.org/drawingml/2006/table">
            <a:tbl>
              <a:tblPr firstRow="1" bandRow="1">
                <a:tableStyleId>{5202B0CA-FC54-4496-8BCA-5EF66A818D29}</a:tableStyleId>
              </a:tblPr>
              <a:tblGrid>
                <a:gridCol w="4876800">
                  <a:extLst>
                    <a:ext uri="{9D8B030D-6E8A-4147-A177-3AD203B41FA5}">
                      <a16:colId xmlns:a16="http://schemas.microsoft.com/office/drawing/2014/main" val="1456095502"/>
                    </a:ext>
                  </a:extLst>
                </a:gridCol>
                <a:gridCol w="622300">
                  <a:extLst>
                    <a:ext uri="{9D8B030D-6E8A-4147-A177-3AD203B41FA5}">
                      <a16:colId xmlns:a16="http://schemas.microsoft.com/office/drawing/2014/main" val="1165354255"/>
                    </a:ext>
                  </a:extLst>
                </a:gridCol>
                <a:gridCol w="622300">
                  <a:extLst>
                    <a:ext uri="{9D8B030D-6E8A-4147-A177-3AD203B41FA5}">
                      <a16:colId xmlns:a16="http://schemas.microsoft.com/office/drawing/2014/main" val="1807286547"/>
                    </a:ext>
                  </a:extLst>
                </a:gridCol>
                <a:gridCol w="622300">
                  <a:extLst>
                    <a:ext uri="{9D8B030D-6E8A-4147-A177-3AD203B41FA5}">
                      <a16:colId xmlns:a16="http://schemas.microsoft.com/office/drawing/2014/main" val="2405159340"/>
                    </a:ext>
                  </a:extLst>
                </a:gridCol>
                <a:gridCol w="622300">
                  <a:extLst>
                    <a:ext uri="{9D8B030D-6E8A-4147-A177-3AD203B41FA5}">
                      <a16:colId xmlns:a16="http://schemas.microsoft.com/office/drawing/2014/main" val="2075070547"/>
                    </a:ext>
                  </a:extLst>
                </a:gridCol>
                <a:gridCol w="622300">
                  <a:extLst>
                    <a:ext uri="{9D8B030D-6E8A-4147-A177-3AD203B41FA5}">
                      <a16:colId xmlns:a16="http://schemas.microsoft.com/office/drawing/2014/main" val="64298201"/>
                    </a:ext>
                  </a:extLst>
                </a:gridCol>
                <a:gridCol w="622300">
                  <a:extLst>
                    <a:ext uri="{9D8B030D-6E8A-4147-A177-3AD203B41FA5}">
                      <a16:colId xmlns:a16="http://schemas.microsoft.com/office/drawing/2014/main" val="3478218916"/>
                    </a:ext>
                  </a:extLst>
                </a:gridCol>
                <a:gridCol w="622300">
                  <a:extLst>
                    <a:ext uri="{9D8B030D-6E8A-4147-A177-3AD203B41FA5}">
                      <a16:colId xmlns:a16="http://schemas.microsoft.com/office/drawing/2014/main" val="2676593127"/>
                    </a:ext>
                  </a:extLst>
                </a:gridCol>
                <a:gridCol w="622300">
                  <a:extLst>
                    <a:ext uri="{9D8B030D-6E8A-4147-A177-3AD203B41FA5}">
                      <a16:colId xmlns:a16="http://schemas.microsoft.com/office/drawing/2014/main" val="4184619370"/>
                    </a:ext>
                  </a:extLst>
                </a:gridCol>
                <a:gridCol w="622300">
                  <a:extLst>
                    <a:ext uri="{9D8B030D-6E8A-4147-A177-3AD203B41FA5}">
                      <a16:colId xmlns:a16="http://schemas.microsoft.com/office/drawing/2014/main" val="3738777711"/>
                    </a:ext>
                  </a:extLst>
                </a:gridCol>
              </a:tblGrid>
              <a:tr h="182880">
                <a:tc>
                  <a:txBody>
                    <a:bodyPr/>
                    <a:lstStyle/>
                    <a:p>
                      <a:pPr algn="l" fontAlgn="b"/>
                      <a:r>
                        <a:rPr lang="nb-NO" sz="1100" b="0" i="0" u="none" strike="noStrike">
                          <a:effectLst/>
                          <a:latin typeface="Calibri" panose="020F0502020204030204" pitchFamily="34" charset="0"/>
                        </a:rPr>
                        <a:t>Hvor mange personer i husstanden, inkludert deg selv?</a:t>
                      </a: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l" fontAlgn="b"/>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tc>
                  <a:txBody>
                    <a:bodyPr/>
                    <a:lstStyle/>
                    <a:p>
                      <a:pPr algn="r" fontAlgn="b"/>
                      <a:r>
                        <a:rPr lang="nb-NO" sz="1100" b="0" u="none" strike="noStrike">
                          <a:effectLst/>
                        </a:rPr>
                        <a:t>19 203</a:t>
                      </a:r>
                      <a:endParaRPr lang="nb-NO" sz="1100" b="0" i="0" u="none" strike="noStrike">
                        <a:effectLst/>
                        <a:latin typeface="Calibri" panose="020F0502020204030204" pitchFamily="34" charset="0"/>
                      </a:endParaRPr>
                    </a:p>
                  </a:txBody>
                  <a:tcPr marL="7620" marR="7620" marT="7620" marB="0" anchor="b">
                    <a:solidFill>
                      <a:schemeClr val="tx1">
                        <a:lumMod val="65000"/>
                        <a:lumOff val="35000"/>
                      </a:schemeClr>
                    </a:solidFill>
                  </a:tcPr>
                </a:tc>
                <a:extLst>
                  <a:ext uri="{0D108BD9-81ED-4DB2-BD59-A6C34878D82A}">
                    <a16:rowId xmlns:a16="http://schemas.microsoft.com/office/drawing/2014/main" val="1220718901"/>
                  </a:ext>
                </a:extLst>
              </a:tr>
              <a:tr h="187175">
                <a:tc>
                  <a:txBody>
                    <a:bodyPr/>
                    <a:lstStyle/>
                    <a:p>
                      <a:pPr algn="l" fontAlgn="b"/>
                      <a:r>
                        <a:rPr lang="nb-NO" sz="1100" b="0" i="0" u="none" strike="noStrike">
                          <a:effectLst/>
                          <a:latin typeface="Calibri" panose="020F0502020204030204" pitchFamily="34" charset="0"/>
                        </a:rPr>
                        <a:t>1</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24</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23</a:t>
                      </a:r>
                    </a:p>
                  </a:txBody>
                  <a:tcPr marL="7620" marR="7620" marT="7620" marB="0" anchor="b"/>
                </a:tc>
                <a:tc>
                  <a:txBody>
                    <a:bodyPr/>
                    <a:lstStyle/>
                    <a:p>
                      <a:pPr algn="r" fontAlgn="b"/>
                      <a:r>
                        <a:rPr lang="nb-NO" sz="1100" b="0" i="0" u="none" strike="noStrike">
                          <a:effectLst/>
                          <a:latin typeface="Calibri" panose="020F0502020204030204" pitchFamily="34" charset="0"/>
                        </a:rPr>
                        <a:t>25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73247740"/>
                  </a:ext>
                </a:extLst>
              </a:tr>
              <a:tr h="182880">
                <a:tc>
                  <a:txBody>
                    <a:bodyPr/>
                    <a:lstStyle/>
                    <a:p>
                      <a:pPr algn="l" fontAlgn="b"/>
                      <a:r>
                        <a:rPr lang="nb-NO" sz="1100" b="0" i="0" u="none" strike="noStrike">
                          <a:effectLst/>
                          <a:latin typeface="Calibri" panose="020F0502020204030204" pitchFamily="34" charset="0"/>
                        </a:rPr>
                        <a:t>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35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34</a:t>
                      </a:r>
                    </a:p>
                  </a:txBody>
                  <a:tcPr marL="7620" marR="7620" marT="7620" marB="0" anchor="b"/>
                </a:tc>
                <a:tc>
                  <a:txBody>
                    <a:bodyPr/>
                    <a:lstStyle/>
                    <a:p>
                      <a:pPr algn="r" fontAlgn="b"/>
                      <a:r>
                        <a:rPr lang="nb-NO" sz="1100" b="0" i="0" u="none" strike="noStrike">
                          <a:effectLst/>
                          <a:latin typeface="Calibri" panose="020F0502020204030204" pitchFamily="34" charset="0"/>
                        </a:rPr>
                        <a:t>36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194306910"/>
                  </a:ext>
                </a:extLst>
              </a:tr>
              <a:tr h="182880">
                <a:tc>
                  <a:txBody>
                    <a:bodyPr/>
                    <a:lstStyle/>
                    <a:p>
                      <a:pPr algn="l" fontAlgn="b"/>
                      <a:r>
                        <a:rPr lang="nb-NO" sz="1100" b="0" i="0" u="none" strike="noStrike">
                          <a:effectLst/>
                          <a:latin typeface="Calibri" panose="020F0502020204030204" pitchFamily="34" charset="0"/>
                        </a:rPr>
                        <a:t>3</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18</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17</a:t>
                      </a:r>
                    </a:p>
                  </a:txBody>
                  <a:tcPr marL="7620" marR="7620" marT="7620" marB="0" anchor="b"/>
                </a:tc>
                <a:tc>
                  <a:txBody>
                    <a:bodyPr/>
                    <a:lstStyle/>
                    <a:p>
                      <a:pPr algn="r" fontAlgn="b"/>
                      <a:r>
                        <a:rPr lang="nb-NO" sz="1100" b="0" i="0" u="none" strike="noStrike">
                          <a:effectLst/>
                          <a:latin typeface="Calibri" panose="020F0502020204030204" pitchFamily="34" charset="0"/>
                        </a:rPr>
                        <a:t>18</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660724972"/>
                  </a:ext>
                </a:extLst>
              </a:tr>
              <a:tr h="182880">
                <a:tc>
                  <a:txBody>
                    <a:bodyPr/>
                    <a:lstStyle/>
                    <a:p>
                      <a:pPr algn="l" fontAlgn="b"/>
                      <a:r>
                        <a:rPr lang="nb-NO" sz="1100" b="0" i="0" u="none" strike="noStrike">
                          <a:effectLst/>
                          <a:latin typeface="Calibri" panose="020F0502020204030204" pitchFamily="34" charset="0"/>
                        </a:rPr>
                        <a:t>4</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14</a:t>
                      </a:r>
                    </a:p>
                  </a:txBody>
                  <a:tcPr marL="7620" marR="7620" marT="7620" marB="0" anchor="b"/>
                </a:tc>
                <a:tc>
                  <a:txBody>
                    <a:bodyPr/>
                    <a:lstStyle/>
                    <a:p>
                      <a:pPr algn="r" fontAlgn="b"/>
                      <a:r>
                        <a:rPr lang="nb-NO" sz="1100" b="0" i="0" u="none" strike="noStrike">
                          <a:effectLst/>
                          <a:latin typeface="Calibri" panose="020F0502020204030204" pitchFamily="34" charset="0"/>
                        </a:rPr>
                        <a:t>16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1237647644"/>
                  </a:ext>
                </a:extLst>
              </a:tr>
              <a:tr h="182880">
                <a:tc>
                  <a:txBody>
                    <a:bodyPr/>
                    <a:lstStyle/>
                    <a:p>
                      <a:pPr algn="l" fontAlgn="b"/>
                      <a:r>
                        <a:rPr lang="nb-NO" sz="1100" b="0" i="0" u="none" strike="noStrike">
                          <a:effectLst/>
                          <a:latin typeface="Calibri" panose="020F0502020204030204" pitchFamily="34" charset="0"/>
                        </a:rPr>
                        <a:t>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5</a:t>
                      </a:r>
                    </a:p>
                  </a:txBody>
                  <a:tcPr marL="7620" marR="7620" marT="7620" marB="0" anchor="b"/>
                </a:tc>
                <a:tc>
                  <a:txBody>
                    <a:bodyPr/>
                    <a:lstStyle/>
                    <a:p>
                      <a:pPr algn="r" fontAlgn="b"/>
                      <a:r>
                        <a:rPr lang="nb-NO" sz="1100" b="0" i="0" u="none" strike="noStrike">
                          <a:effectLst/>
                          <a:latin typeface="Calibri" panose="020F0502020204030204" pitchFamily="34" charset="0"/>
                        </a:rPr>
                        <a:t>6</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958991200"/>
                  </a:ext>
                </a:extLst>
              </a:tr>
              <a:tr h="182880">
                <a:tc>
                  <a:txBody>
                    <a:bodyPr/>
                    <a:lstStyle/>
                    <a:p>
                      <a:pPr algn="l" fontAlgn="b"/>
                      <a:r>
                        <a:rPr lang="nb-NO" sz="1100" b="0" i="0" u="none" strike="noStrike">
                          <a:effectLst/>
                          <a:latin typeface="Calibri" panose="020F0502020204030204" pitchFamily="34" charset="0"/>
                        </a:rPr>
                        <a:t>Flere enn 5</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547430371"/>
                  </a:ext>
                </a:extLst>
              </a:tr>
              <a:tr h="182880">
                <a:tc>
                  <a:txBody>
                    <a:bodyPr/>
                    <a:lstStyle/>
                    <a:p>
                      <a:pPr algn="l" fontAlgn="b"/>
                      <a:r>
                        <a:rPr lang="nb-NO" sz="1100" b="0" i="0" u="none" strike="noStrike">
                          <a:effectLst/>
                          <a:latin typeface="Calibri" panose="020F0502020204030204" pitchFamily="34" charset="0"/>
                        </a:rPr>
                        <a:t>Ønsker ikke å oppgi</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tc>
                  <a:txBody>
                    <a:bodyPr/>
                    <a:lstStyle/>
                    <a:p>
                      <a:pPr algn="r" fontAlgn="b"/>
                      <a:r>
                        <a:rPr lang="nb-NO" sz="1100" b="1"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0</a:t>
                      </a:r>
                    </a:p>
                  </a:txBody>
                  <a:tcPr marL="7620" marR="7620" marT="7620" marB="0" anchor="b"/>
                </a:tc>
                <a:tc>
                  <a:txBody>
                    <a:bodyPr/>
                    <a:lstStyle/>
                    <a:p>
                      <a:pPr algn="r" fontAlgn="b"/>
                      <a:r>
                        <a:rPr lang="nb-NO" sz="1100" b="0" i="0" u="none" strike="noStrike">
                          <a:effectLst/>
                          <a:latin typeface="Calibri" panose="020F0502020204030204" pitchFamily="34" charset="0"/>
                        </a:rPr>
                        <a:t>1</a:t>
                      </a:r>
                    </a:p>
                  </a:txBody>
                  <a:tcPr marL="7620" marR="7620" marT="7620" marB="0" anchor="b"/>
                </a:tc>
                <a:tc>
                  <a:txBody>
                    <a:bodyPr/>
                    <a:lstStyle/>
                    <a:p>
                      <a:pPr algn="r" fontAlgn="b"/>
                      <a:r>
                        <a:rPr lang="nb-NO" sz="1100" b="0" i="0" u="none" strike="noStrike">
                          <a:effectLst/>
                          <a:latin typeface="Calibri" panose="020F0502020204030204" pitchFamily="34" charset="0"/>
                        </a:rPr>
                        <a:t>2</a:t>
                      </a:r>
                    </a:p>
                  </a:txBody>
                  <a:tcPr marL="7620" marR="7620" marT="7620" marB="0" anchor="b"/>
                </a:tc>
                <a:tc>
                  <a:txBody>
                    <a:bodyPr/>
                    <a:lstStyle/>
                    <a:p>
                      <a:pPr algn="l" fontAlgn="b"/>
                      <a:endParaRPr lang="nb-NO" sz="1100" b="0" i="0" u="none" strike="noStrike">
                        <a:effectLst/>
                        <a:latin typeface="Calibri" panose="020F0502020204030204" pitchFamily="34" charset="0"/>
                      </a:endParaRPr>
                    </a:p>
                  </a:txBody>
                  <a:tcPr marL="7620" marR="7620" marT="7620" marB="0" anchor="b"/>
                </a:tc>
                <a:extLst>
                  <a:ext uri="{0D108BD9-81ED-4DB2-BD59-A6C34878D82A}">
                    <a16:rowId xmlns:a16="http://schemas.microsoft.com/office/drawing/2014/main" val="2311711667"/>
                  </a:ext>
                </a:extLst>
              </a:tr>
            </a:tbl>
          </a:graphicData>
        </a:graphic>
      </p:graphicFrame>
    </p:spTree>
    <p:extLst>
      <p:ext uri="{BB962C8B-B14F-4D97-AF65-F5344CB8AC3E}">
        <p14:creationId xmlns:p14="http://schemas.microsoft.com/office/powerpoint/2010/main" val="301804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AF4D34-2345-FB13-6E02-2A22D69029A2}"/>
              </a:ext>
            </a:extLst>
          </p:cNvPr>
          <p:cNvSpPr>
            <a:spLocks noGrp="1"/>
          </p:cNvSpPr>
          <p:nvPr>
            <p:ph type="body" idx="1"/>
          </p:nvPr>
        </p:nvSpPr>
        <p:spPr/>
        <p:txBody>
          <a:bodyPr/>
          <a:lstStyle/>
          <a:p>
            <a:endParaRPr lang="nb-NO"/>
          </a:p>
        </p:txBody>
      </p:sp>
      <p:sp>
        <p:nvSpPr>
          <p:cNvPr id="3" name="Tittel 2">
            <a:extLst>
              <a:ext uri="{FF2B5EF4-FFF2-40B4-BE49-F238E27FC236}">
                <a16:creationId xmlns:a16="http://schemas.microsoft.com/office/drawing/2014/main" id="{268C5BDE-595B-86E8-F7CB-F6A64CC4E984}"/>
              </a:ext>
            </a:extLst>
          </p:cNvPr>
          <p:cNvSpPr>
            <a:spLocks noGrp="1"/>
          </p:cNvSpPr>
          <p:nvPr>
            <p:ph type="ctrTitle"/>
          </p:nvPr>
        </p:nvSpPr>
        <p:spPr/>
        <p:txBody>
          <a:bodyPr/>
          <a:lstStyle/>
          <a:p>
            <a:r>
              <a:rPr lang="nb-NO"/>
              <a:t>2. Sammendrag</a:t>
            </a:r>
          </a:p>
        </p:txBody>
      </p:sp>
    </p:spTree>
    <p:extLst>
      <p:ext uri="{BB962C8B-B14F-4D97-AF65-F5344CB8AC3E}">
        <p14:creationId xmlns:p14="http://schemas.microsoft.com/office/powerpoint/2010/main" val="2638557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91AFFC-3583-BC96-934E-DDA73FF5CCD7}"/>
              </a:ext>
            </a:extLst>
          </p:cNvPr>
          <p:cNvSpPr>
            <a:spLocks noGrp="1"/>
          </p:cNvSpPr>
          <p:nvPr>
            <p:ph type="title"/>
          </p:nvPr>
        </p:nvSpPr>
        <p:spPr>
          <a:xfrm>
            <a:off x="838200" y="482400"/>
            <a:ext cx="10515600" cy="1072080"/>
          </a:xfrm>
        </p:spPr>
        <p:txBody>
          <a:bodyPr anchor="ctr">
            <a:normAutofit/>
          </a:bodyPr>
          <a:lstStyle/>
          <a:p>
            <a:r>
              <a:rPr lang="nb-NO"/>
              <a:t>Fritekstfelt</a:t>
            </a:r>
          </a:p>
        </p:txBody>
      </p:sp>
      <p:pic>
        <p:nvPicPr>
          <p:cNvPr id="3" name="Bilde 2">
            <a:extLst>
              <a:ext uri="{FF2B5EF4-FFF2-40B4-BE49-F238E27FC236}">
                <a16:creationId xmlns:a16="http://schemas.microsoft.com/office/drawing/2014/main" id="{82EB3CD3-82F1-A1D5-43F8-8684E3F0535F}"/>
              </a:ext>
            </a:extLst>
          </p:cNvPr>
          <p:cNvPicPr>
            <a:picLocks noChangeAspect="1"/>
          </p:cNvPicPr>
          <p:nvPr/>
        </p:nvPicPr>
        <p:blipFill>
          <a:blip r:embed="rId2"/>
          <a:stretch>
            <a:fillRect/>
          </a:stretch>
        </p:blipFill>
        <p:spPr>
          <a:xfrm>
            <a:off x="56322" y="1449734"/>
            <a:ext cx="8393772" cy="4217871"/>
          </a:xfrm>
          <a:prstGeom prst="rect">
            <a:avLst/>
          </a:prstGeom>
          <a:noFill/>
        </p:spPr>
      </p:pic>
      <p:sp>
        <p:nvSpPr>
          <p:cNvPr id="8" name="Content Placeholder 3">
            <a:extLst>
              <a:ext uri="{FF2B5EF4-FFF2-40B4-BE49-F238E27FC236}">
                <a16:creationId xmlns:a16="http://schemas.microsoft.com/office/drawing/2014/main" id="{E39A6BA8-DF29-FD28-E404-C6BBAE8CE494}"/>
              </a:ext>
            </a:extLst>
          </p:cNvPr>
          <p:cNvSpPr>
            <a:spLocks noGrp="1"/>
          </p:cNvSpPr>
          <p:nvPr>
            <p:ph sz="half" idx="2"/>
          </p:nvPr>
        </p:nvSpPr>
        <p:spPr>
          <a:xfrm>
            <a:off x="8541026" y="1643270"/>
            <a:ext cx="2812774" cy="4533693"/>
          </a:xfrm>
        </p:spPr>
        <p:txBody>
          <a:bodyPr>
            <a:normAutofit/>
          </a:bodyPr>
          <a:lstStyle/>
          <a:p>
            <a:r>
              <a:rPr lang="en-US" sz="1800"/>
              <a:t>7046 </a:t>
            </a:r>
            <a:r>
              <a:rPr lang="en-US" sz="1800" err="1"/>
              <a:t>fritekstsvar</a:t>
            </a:r>
            <a:r>
              <a:rPr lang="en-US" sz="1800"/>
              <a:t> </a:t>
            </a:r>
            <a:r>
              <a:rPr lang="en-US" sz="1800" err="1"/>
              <a:t>på</a:t>
            </a:r>
            <a:r>
              <a:rPr lang="en-US" sz="1800"/>
              <a:t> </a:t>
            </a:r>
            <a:r>
              <a:rPr lang="en-US" sz="1800" err="1"/>
              <a:t>spørsmålet</a:t>
            </a:r>
            <a:endParaRPr lang="en-US" sz="1800"/>
          </a:p>
          <a:p>
            <a:pPr marL="0" indent="0">
              <a:buNone/>
            </a:pPr>
            <a:r>
              <a:rPr lang="en-US" sz="1800" i="1"/>
              <a:t>“Har du </a:t>
            </a:r>
            <a:r>
              <a:rPr lang="en-US" sz="1800" i="1" err="1"/>
              <a:t>kommentarer</a:t>
            </a:r>
            <a:r>
              <a:rPr lang="en-US" sz="1800" i="1"/>
              <a:t> </a:t>
            </a:r>
            <a:r>
              <a:rPr lang="en-US" sz="1800" i="1" err="1"/>
              <a:t>til</a:t>
            </a:r>
            <a:r>
              <a:rPr lang="en-US" sz="1800" i="1"/>
              <a:t> dine </a:t>
            </a:r>
            <a:r>
              <a:rPr lang="en-US" sz="1800" i="1" err="1"/>
              <a:t>erfaringer</a:t>
            </a:r>
            <a:r>
              <a:rPr lang="en-US" sz="1800" i="1"/>
              <a:t> med NAV de </a:t>
            </a:r>
            <a:r>
              <a:rPr lang="en-US" sz="1800" i="1" err="1"/>
              <a:t>siste</a:t>
            </a:r>
            <a:r>
              <a:rPr lang="en-US" sz="1800" i="1"/>
              <a:t> 6 </a:t>
            </a:r>
            <a:r>
              <a:rPr lang="en-US" sz="1800" i="1" err="1"/>
              <a:t>mnd</a:t>
            </a:r>
            <a:r>
              <a:rPr lang="en-US" sz="1800" i="1"/>
              <a:t>?”</a:t>
            </a:r>
          </a:p>
          <a:p>
            <a:pPr marL="0" indent="0">
              <a:buNone/>
            </a:pPr>
            <a:endParaRPr lang="en-US" sz="1800" i="1"/>
          </a:p>
          <a:p>
            <a:r>
              <a:rPr lang="en-US" sz="1800" err="1"/>
              <a:t>Analysert</a:t>
            </a:r>
            <a:r>
              <a:rPr lang="en-US" sz="1800"/>
              <a:t> </a:t>
            </a:r>
            <a:r>
              <a:rPr lang="en-US" sz="1800" err="1"/>
              <a:t>ved</a:t>
            </a:r>
            <a:r>
              <a:rPr lang="en-US" sz="1800"/>
              <a:t> </a:t>
            </a:r>
            <a:r>
              <a:rPr lang="en-US" sz="1800" err="1"/>
              <a:t>hjelp</a:t>
            </a:r>
            <a:r>
              <a:rPr lang="en-US" sz="1800"/>
              <a:t> av </a:t>
            </a:r>
            <a:r>
              <a:rPr lang="en-US" sz="1800" err="1"/>
              <a:t>følelsesanalyse</a:t>
            </a:r>
            <a:r>
              <a:rPr lang="en-US" sz="1800"/>
              <a:t>/</a:t>
            </a:r>
            <a:r>
              <a:rPr lang="en-US" sz="1800" err="1"/>
              <a:t>sentimentanalyse</a:t>
            </a:r>
            <a:r>
              <a:rPr lang="en-US" sz="1800"/>
              <a:t>*</a:t>
            </a:r>
          </a:p>
          <a:p>
            <a:pPr marL="0" indent="0">
              <a:buNone/>
            </a:pPr>
            <a:endParaRPr lang="en-US" sz="1800" i="1"/>
          </a:p>
          <a:p>
            <a:pPr marL="0" indent="0">
              <a:buNone/>
            </a:pPr>
            <a:endParaRPr lang="en-US" sz="1800" i="1"/>
          </a:p>
          <a:p>
            <a:pPr marL="0" indent="0">
              <a:buNone/>
            </a:pPr>
            <a:endParaRPr lang="en-US" sz="1800" i="1"/>
          </a:p>
          <a:p>
            <a:pPr marL="0" indent="0">
              <a:buNone/>
            </a:pPr>
            <a:endParaRPr lang="en-US" sz="1800" i="1"/>
          </a:p>
        </p:txBody>
      </p:sp>
      <p:sp>
        <p:nvSpPr>
          <p:cNvPr id="5" name="TekstSylinder 4">
            <a:extLst>
              <a:ext uri="{FF2B5EF4-FFF2-40B4-BE49-F238E27FC236}">
                <a16:creationId xmlns:a16="http://schemas.microsoft.com/office/drawing/2014/main" id="{AF3E4F66-3F55-5809-AA62-5304DEF424DE}"/>
              </a:ext>
            </a:extLst>
          </p:cNvPr>
          <p:cNvSpPr txBox="1"/>
          <p:nvPr/>
        </p:nvSpPr>
        <p:spPr>
          <a:xfrm>
            <a:off x="2937753" y="5673712"/>
            <a:ext cx="2812774" cy="261610"/>
          </a:xfrm>
          <a:prstGeom prst="rect">
            <a:avLst/>
          </a:prstGeom>
          <a:noFill/>
        </p:spPr>
        <p:txBody>
          <a:bodyPr wrap="square">
            <a:spAutoFit/>
          </a:bodyPr>
          <a:lstStyle/>
          <a:p>
            <a:r>
              <a:rPr lang="en-US" sz="1100" err="1"/>
              <a:t>Ordsky</a:t>
            </a:r>
            <a:r>
              <a:rPr lang="en-US" sz="1100"/>
              <a:t> (</a:t>
            </a:r>
            <a:r>
              <a:rPr lang="en-US" sz="1100" err="1"/>
              <a:t>mest</a:t>
            </a:r>
            <a:r>
              <a:rPr lang="en-US" sz="1100"/>
              <a:t> </a:t>
            </a:r>
            <a:r>
              <a:rPr lang="en-US" sz="1100" err="1"/>
              <a:t>brukte</a:t>
            </a:r>
            <a:r>
              <a:rPr lang="en-US" sz="1100"/>
              <a:t> </a:t>
            </a:r>
            <a:r>
              <a:rPr lang="en-US" sz="1100" err="1"/>
              <a:t>ord</a:t>
            </a:r>
            <a:r>
              <a:rPr lang="en-US" sz="1100"/>
              <a:t>), N=7046 </a:t>
            </a:r>
            <a:endParaRPr lang="nb-NO" sz="1100"/>
          </a:p>
        </p:txBody>
      </p:sp>
      <p:sp>
        <p:nvSpPr>
          <p:cNvPr id="7" name="TekstSylinder 6">
            <a:extLst>
              <a:ext uri="{FF2B5EF4-FFF2-40B4-BE49-F238E27FC236}">
                <a16:creationId xmlns:a16="http://schemas.microsoft.com/office/drawing/2014/main" id="{AE1888D9-D803-0F40-AD8F-7E23DD9FB6C5}"/>
              </a:ext>
            </a:extLst>
          </p:cNvPr>
          <p:cNvSpPr txBox="1"/>
          <p:nvPr/>
        </p:nvSpPr>
        <p:spPr>
          <a:xfrm>
            <a:off x="1028700" y="6435775"/>
            <a:ext cx="6096000" cy="276999"/>
          </a:xfrm>
          <a:prstGeom prst="rect">
            <a:avLst/>
          </a:prstGeom>
          <a:noFill/>
        </p:spPr>
        <p:txBody>
          <a:bodyPr wrap="square">
            <a:spAutoFit/>
          </a:bodyPr>
          <a:lstStyle/>
          <a:p>
            <a:r>
              <a:rPr lang="nb-NO" sz="1200">
                <a:effectLst/>
                <a:ea typeface="MS Mincho" panose="02020609040205080304" pitchFamily="49" charset="-128"/>
              </a:rPr>
              <a:t>*Takk til Gard Ringen Høibjerg, Arbeids- og velferdsdirektoratet</a:t>
            </a:r>
            <a:endParaRPr lang="nb-NO" sz="1200"/>
          </a:p>
        </p:txBody>
      </p:sp>
    </p:spTree>
    <p:extLst>
      <p:ext uri="{BB962C8B-B14F-4D97-AF65-F5344CB8AC3E}">
        <p14:creationId xmlns:p14="http://schemas.microsoft.com/office/powerpoint/2010/main" val="2783292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E4629C-9EA4-9779-D07B-94165DC98C0B}"/>
              </a:ext>
            </a:extLst>
          </p:cNvPr>
          <p:cNvSpPr>
            <a:spLocks noGrp="1"/>
          </p:cNvSpPr>
          <p:nvPr>
            <p:ph type="title"/>
          </p:nvPr>
        </p:nvSpPr>
        <p:spPr/>
        <p:txBody>
          <a:bodyPr/>
          <a:lstStyle/>
          <a:p>
            <a:r>
              <a:rPr lang="nb-NO"/>
              <a:t>Er svarene mest positive eller negative?	</a:t>
            </a:r>
          </a:p>
        </p:txBody>
      </p:sp>
      <p:sp>
        <p:nvSpPr>
          <p:cNvPr id="3" name="Plassholder for innhold 2">
            <a:extLst>
              <a:ext uri="{FF2B5EF4-FFF2-40B4-BE49-F238E27FC236}">
                <a16:creationId xmlns:a16="http://schemas.microsoft.com/office/drawing/2014/main" id="{D83A4D5D-2E83-699B-B180-8616F7D32475}"/>
              </a:ext>
            </a:extLst>
          </p:cNvPr>
          <p:cNvSpPr>
            <a:spLocks noGrp="1"/>
          </p:cNvSpPr>
          <p:nvPr>
            <p:ph idx="1"/>
          </p:nvPr>
        </p:nvSpPr>
        <p:spPr>
          <a:xfrm>
            <a:off x="838200" y="1825624"/>
            <a:ext cx="10515600" cy="2752663"/>
          </a:xfrm>
        </p:spPr>
        <p:txBody>
          <a:bodyPr>
            <a:normAutofit lnSpcReduction="10000"/>
          </a:bodyPr>
          <a:lstStyle/>
          <a:p>
            <a:r>
              <a:rPr lang="nb-NO"/>
              <a:t>Følelsesanalyse basert på et datasett med vektig av ord som positive (+1) og negative (-1). Basert på «sentiment </a:t>
            </a:r>
            <a:r>
              <a:rPr lang="nb-NO" err="1"/>
              <a:t>lexicon</a:t>
            </a:r>
            <a:r>
              <a:rPr lang="nb-NO"/>
              <a:t>» fra IFI(UiO).</a:t>
            </a:r>
          </a:p>
          <a:p>
            <a:r>
              <a:rPr lang="nb-NO"/>
              <a:t>En overvekt av positive ord. </a:t>
            </a:r>
          </a:p>
          <a:p>
            <a:r>
              <a:rPr lang="nb-NO"/>
              <a:t>Summering av 26132 ord pluss og minus</a:t>
            </a:r>
          </a:p>
          <a:p>
            <a:r>
              <a:rPr lang="nb-NO"/>
              <a:t>Flere positivt ladede ord</a:t>
            </a:r>
          </a:p>
        </p:txBody>
      </p:sp>
      <p:sp>
        <p:nvSpPr>
          <p:cNvPr id="5" name="TekstSylinder 4">
            <a:extLst>
              <a:ext uri="{FF2B5EF4-FFF2-40B4-BE49-F238E27FC236}">
                <a16:creationId xmlns:a16="http://schemas.microsoft.com/office/drawing/2014/main" id="{B5908BB1-10A2-C2EB-F128-3B1317B952D3}"/>
              </a:ext>
            </a:extLst>
          </p:cNvPr>
          <p:cNvSpPr txBox="1"/>
          <p:nvPr/>
        </p:nvSpPr>
        <p:spPr>
          <a:xfrm>
            <a:off x="7547263" y="3300269"/>
            <a:ext cx="3009900" cy="1569660"/>
          </a:xfrm>
          <a:prstGeom prst="rect">
            <a:avLst/>
          </a:prstGeom>
          <a:noFill/>
        </p:spPr>
        <p:txBody>
          <a:bodyPr wrap="square" rtlCol="0">
            <a:spAutoFit/>
          </a:bodyPr>
          <a:lstStyle/>
          <a:p>
            <a:r>
              <a:rPr lang="nb-NO" sz="9600">
                <a:solidFill>
                  <a:schemeClr val="accent5"/>
                </a:solidFill>
                <a:latin typeface="Papyrus" panose="020B0602040200020303" pitchFamily="34" charset="77"/>
              </a:rPr>
              <a:t>2566</a:t>
            </a:r>
          </a:p>
        </p:txBody>
      </p:sp>
      <p:sp>
        <p:nvSpPr>
          <p:cNvPr id="7" name="Rectangle 1">
            <a:extLst>
              <a:ext uri="{FF2B5EF4-FFF2-40B4-BE49-F238E27FC236}">
                <a16:creationId xmlns:a16="http://schemas.microsoft.com/office/drawing/2014/main" id="{3B5706BB-BC13-FA69-F5B4-3D833921FC0A}"/>
              </a:ext>
            </a:extLst>
          </p:cNvPr>
          <p:cNvSpPr>
            <a:spLocks noChangeArrowheads="1"/>
          </p:cNvSpPr>
          <p:nvPr/>
        </p:nvSpPr>
        <p:spPr bwMode="auto">
          <a:xfrm>
            <a:off x="838200" y="3854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800" b="0" i="0" u="none" strike="noStrike" cap="none" normalizeH="0" baseline="0">
                <a:ln>
                  <a:noFill/>
                </a:ln>
                <a:solidFill>
                  <a:schemeClr val="tx1"/>
                </a:solidFill>
                <a:effectLst/>
                <a:latin typeface="Arial" panose="020B0604020202020204" pitchFamily="34" charset="0"/>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
        <p:nvSpPr>
          <p:cNvPr id="20" name="TekstSylinder 19">
            <a:extLst>
              <a:ext uri="{FF2B5EF4-FFF2-40B4-BE49-F238E27FC236}">
                <a16:creationId xmlns:a16="http://schemas.microsoft.com/office/drawing/2014/main" id="{0C1DB935-3771-7B36-A7B3-BCD1910BD317}"/>
              </a:ext>
            </a:extLst>
          </p:cNvPr>
          <p:cNvSpPr txBox="1"/>
          <p:nvPr/>
        </p:nvSpPr>
        <p:spPr>
          <a:xfrm>
            <a:off x="706582" y="5054595"/>
            <a:ext cx="6096000" cy="830997"/>
          </a:xfrm>
          <a:prstGeom prst="rect">
            <a:avLst/>
          </a:prstGeom>
          <a:noFill/>
        </p:spPr>
        <p:txBody>
          <a:bodyPr wrap="square">
            <a:spAutoFit/>
          </a:bodyPr>
          <a:lstStyle/>
          <a:p>
            <a:r>
              <a:rPr lang="nb-NO" sz="2400" b="1">
                <a:solidFill>
                  <a:schemeClr val="accent5"/>
                </a:solidFill>
              </a:rPr>
              <a:t>Positivt</a:t>
            </a:r>
            <a:r>
              <a:rPr lang="nb-NO" sz="2400" b="1"/>
              <a:t> </a:t>
            </a:r>
            <a:r>
              <a:rPr lang="nb-NO" sz="2400" b="1">
                <a:solidFill>
                  <a:srgbClr val="C00000"/>
                </a:solidFill>
              </a:rPr>
              <a:t>overrasket</a:t>
            </a:r>
            <a:r>
              <a:rPr lang="nb-NO" sz="2400" b="1"/>
              <a:t>. </a:t>
            </a:r>
            <a:r>
              <a:rPr lang="nb-NO" sz="2400" b="1">
                <a:solidFill>
                  <a:schemeClr val="accent5"/>
                </a:solidFill>
              </a:rPr>
              <a:t>Fått hjelp</a:t>
            </a:r>
            <a:r>
              <a:rPr lang="nb-NO" sz="2400" b="1"/>
              <a:t>, tatt på </a:t>
            </a:r>
            <a:r>
              <a:rPr lang="nb-NO" sz="2400" b="1">
                <a:solidFill>
                  <a:srgbClr val="C00000"/>
                </a:solidFill>
              </a:rPr>
              <a:t>alvor</a:t>
            </a:r>
            <a:r>
              <a:rPr lang="nb-NO" sz="2400" b="1"/>
              <a:t>. Møtt av medmennesker</a:t>
            </a:r>
          </a:p>
        </p:txBody>
      </p:sp>
      <p:sp>
        <p:nvSpPr>
          <p:cNvPr id="21" name="TekstSylinder 20">
            <a:extLst>
              <a:ext uri="{FF2B5EF4-FFF2-40B4-BE49-F238E27FC236}">
                <a16:creationId xmlns:a16="http://schemas.microsoft.com/office/drawing/2014/main" id="{2B19B675-40BC-0347-2A4C-6C4E50C79074}"/>
              </a:ext>
            </a:extLst>
          </p:cNvPr>
          <p:cNvSpPr txBox="1"/>
          <p:nvPr/>
        </p:nvSpPr>
        <p:spPr>
          <a:xfrm>
            <a:off x="706582" y="5956213"/>
            <a:ext cx="6096000" cy="369332"/>
          </a:xfrm>
          <a:prstGeom prst="rect">
            <a:avLst/>
          </a:prstGeom>
          <a:noFill/>
        </p:spPr>
        <p:txBody>
          <a:bodyPr wrap="square">
            <a:spAutoFit/>
          </a:bodyPr>
          <a:lstStyle/>
          <a:p>
            <a:r>
              <a:rPr lang="nb-NO"/>
              <a:t>100206: resultat +1</a:t>
            </a:r>
          </a:p>
        </p:txBody>
      </p:sp>
      <p:sp>
        <p:nvSpPr>
          <p:cNvPr id="22" name="TekstSylinder 21">
            <a:extLst>
              <a:ext uri="{FF2B5EF4-FFF2-40B4-BE49-F238E27FC236}">
                <a16:creationId xmlns:a16="http://schemas.microsoft.com/office/drawing/2014/main" id="{6179BB6E-CAE1-2F03-C127-018836DE4BDD}"/>
              </a:ext>
            </a:extLst>
          </p:cNvPr>
          <p:cNvSpPr txBox="1"/>
          <p:nvPr/>
        </p:nvSpPr>
        <p:spPr>
          <a:xfrm>
            <a:off x="706582" y="4685263"/>
            <a:ext cx="5514109" cy="369332"/>
          </a:xfrm>
          <a:prstGeom prst="rect">
            <a:avLst/>
          </a:prstGeom>
          <a:noFill/>
        </p:spPr>
        <p:txBody>
          <a:bodyPr wrap="square">
            <a:spAutoFit/>
          </a:bodyPr>
          <a:lstStyle/>
          <a:p>
            <a:r>
              <a:rPr lang="nb-NO"/>
              <a:t>1	     -1		1       1		      -1</a:t>
            </a:r>
          </a:p>
        </p:txBody>
      </p:sp>
      <p:sp>
        <p:nvSpPr>
          <p:cNvPr id="24" name="TekstSylinder 23">
            <a:extLst>
              <a:ext uri="{FF2B5EF4-FFF2-40B4-BE49-F238E27FC236}">
                <a16:creationId xmlns:a16="http://schemas.microsoft.com/office/drawing/2014/main" id="{61334D79-1CC4-91EC-5C57-97B3E18774C4}"/>
              </a:ext>
            </a:extLst>
          </p:cNvPr>
          <p:cNvSpPr txBox="1"/>
          <p:nvPr/>
        </p:nvSpPr>
        <p:spPr>
          <a:xfrm>
            <a:off x="9334180" y="4648909"/>
            <a:ext cx="1621302" cy="923330"/>
          </a:xfrm>
          <a:prstGeom prst="rect">
            <a:avLst/>
          </a:prstGeom>
          <a:noFill/>
        </p:spPr>
        <p:txBody>
          <a:bodyPr wrap="square">
            <a:spAutoFit/>
          </a:bodyPr>
          <a:lstStyle/>
          <a:p>
            <a:r>
              <a:rPr lang="nb-NO"/>
              <a:t> </a:t>
            </a:r>
            <a:r>
              <a:rPr lang="nb-NO" err="1"/>
              <a:t>value</a:t>
            </a:r>
            <a:r>
              <a:rPr lang="nb-NO"/>
              <a:t>     n</a:t>
            </a:r>
          </a:p>
          <a:p>
            <a:r>
              <a:rPr lang="nb-NO"/>
              <a:t>1     1 14349</a:t>
            </a:r>
          </a:p>
          <a:p>
            <a:r>
              <a:rPr lang="nb-NO"/>
              <a:t>2    -1 11783</a:t>
            </a:r>
          </a:p>
        </p:txBody>
      </p:sp>
    </p:spTree>
    <p:extLst>
      <p:ext uri="{BB962C8B-B14F-4D97-AF65-F5344CB8AC3E}">
        <p14:creationId xmlns:p14="http://schemas.microsoft.com/office/powerpoint/2010/main" val="445109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8A72926-BF14-C717-098D-5857E8CE5954}"/>
              </a:ext>
            </a:extLst>
          </p:cNvPr>
          <p:cNvPicPr>
            <a:picLocks noChangeAspect="1"/>
          </p:cNvPicPr>
          <p:nvPr/>
        </p:nvPicPr>
        <p:blipFill>
          <a:blip r:embed="rId3"/>
          <a:stretch>
            <a:fillRect/>
          </a:stretch>
        </p:blipFill>
        <p:spPr>
          <a:xfrm>
            <a:off x="674448" y="1135968"/>
            <a:ext cx="5881993" cy="3909446"/>
          </a:xfrm>
          <a:prstGeom prst="rect">
            <a:avLst/>
          </a:prstGeom>
        </p:spPr>
      </p:pic>
      <p:pic>
        <p:nvPicPr>
          <p:cNvPr id="5" name="Bilde 4">
            <a:extLst>
              <a:ext uri="{FF2B5EF4-FFF2-40B4-BE49-F238E27FC236}">
                <a16:creationId xmlns:a16="http://schemas.microsoft.com/office/drawing/2014/main" id="{3B3F36B4-C945-1C36-E11B-51932DE30341}"/>
              </a:ext>
            </a:extLst>
          </p:cNvPr>
          <p:cNvPicPr>
            <a:picLocks noChangeAspect="1"/>
          </p:cNvPicPr>
          <p:nvPr/>
        </p:nvPicPr>
        <p:blipFill>
          <a:blip r:embed="rId4"/>
          <a:stretch>
            <a:fillRect/>
          </a:stretch>
        </p:blipFill>
        <p:spPr>
          <a:xfrm>
            <a:off x="5957588" y="3597030"/>
            <a:ext cx="4898480" cy="3255757"/>
          </a:xfrm>
          <a:prstGeom prst="rect">
            <a:avLst/>
          </a:prstGeom>
        </p:spPr>
      </p:pic>
      <p:sp>
        <p:nvSpPr>
          <p:cNvPr id="2" name="Tittel 1">
            <a:extLst>
              <a:ext uri="{FF2B5EF4-FFF2-40B4-BE49-F238E27FC236}">
                <a16:creationId xmlns:a16="http://schemas.microsoft.com/office/drawing/2014/main" id="{DE0D538F-C8C8-A731-219E-573DEF7B936D}"/>
              </a:ext>
            </a:extLst>
          </p:cNvPr>
          <p:cNvSpPr>
            <a:spLocks noGrp="1"/>
          </p:cNvSpPr>
          <p:nvPr>
            <p:ph type="title"/>
          </p:nvPr>
        </p:nvSpPr>
        <p:spPr>
          <a:xfrm>
            <a:off x="838200" y="482400"/>
            <a:ext cx="10515600" cy="1072080"/>
          </a:xfrm>
        </p:spPr>
        <p:txBody>
          <a:bodyPr/>
          <a:lstStyle/>
          <a:p>
            <a:r>
              <a:rPr lang="nb-NO"/>
              <a:t>Sammenhenger mellom ord</a:t>
            </a:r>
          </a:p>
        </p:txBody>
      </p:sp>
      <p:sp>
        <p:nvSpPr>
          <p:cNvPr id="3" name="Content Placeholder 3">
            <a:extLst>
              <a:ext uri="{FF2B5EF4-FFF2-40B4-BE49-F238E27FC236}">
                <a16:creationId xmlns:a16="http://schemas.microsoft.com/office/drawing/2014/main" id="{8C0632FC-34D8-5B9C-7C8B-C144E4A55317}"/>
              </a:ext>
            </a:extLst>
          </p:cNvPr>
          <p:cNvSpPr txBox="1">
            <a:spLocks/>
          </p:cNvSpPr>
          <p:nvPr/>
        </p:nvSpPr>
        <p:spPr>
          <a:xfrm>
            <a:off x="7795098" y="1643270"/>
            <a:ext cx="3558702" cy="4533693"/>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err="1"/>
              <a:t>Ofte</a:t>
            </a:r>
            <a:r>
              <a:rPr lang="en-US" sz="1800"/>
              <a:t> </a:t>
            </a:r>
            <a:r>
              <a:rPr lang="en-US" sz="1800" err="1"/>
              <a:t>nevnt</a:t>
            </a:r>
            <a:r>
              <a:rPr lang="en-US" sz="1800"/>
              <a:t> </a:t>
            </a:r>
            <a:r>
              <a:rPr lang="en-US" sz="1800" err="1"/>
              <a:t>sammen</a:t>
            </a:r>
            <a:r>
              <a:rPr lang="en-US" sz="1800"/>
              <a:t>:</a:t>
            </a:r>
          </a:p>
          <a:p>
            <a:pPr lvl="1"/>
            <a:r>
              <a:rPr lang="en-US" sz="1400"/>
              <a:t>Lang </a:t>
            </a:r>
            <a:r>
              <a:rPr lang="en-US" sz="1400" err="1"/>
              <a:t>ventetid</a:t>
            </a:r>
            <a:r>
              <a:rPr lang="en-US" sz="1400"/>
              <a:t>/</a:t>
            </a:r>
            <a:r>
              <a:rPr lang="en-US" sz="1400" err="1"/>
              <a:t>behandlingstid</a:t>
            </a:r>
            <a:r>
              <a:rPr lang="en-US" sz="1400"/>
              <a:t> </a:t>
            </a:r>
            <a:r>
              <a:rPr lang="en-US" sz="1400" err="1"/>
              <a:t>på</a:t>
            </a:r>
            <a:r>
              <a:rPr lang="en-US" sz="1400"/>
              <a:t> </a:t>
            </a:r>
            <a:r>
              <a:rPr lang="en-US" sz="1400" err="1"/>
              <a:t>søknader</a:t>
            </a:r>
            <a:endParaRPr lang="en-US" sz="1400"/>
          </a:p>
          <a:p>
            <a:pPr lvl="1"/>
            <a:r>
              <a:rPr lang="en-US" sz="1400" err="1"/>
              <a:t>Fornøyd</a:t>
            </a:r>
            <a:r>
              <a:rPr lang="en-US" sz="1400"/>
              <a:t> med </a:t>
            </a:r>
            <a:r>
              <a:rPr lang="en-US" sz="1400" err="1"/>
              <a:t>hjelp</a:t>
            </a:r>
            <a:r>
              <a:rPr lang="en-US" sz="1400"/>
              <a:t> </a:t>
            </a:r>
            <a:r>
              <a:rPr lang="en-US" sz="1400" err="1"/>
              <a:t>fra</a:t>
            </a:r>
            <a:r>
              <a:rPr lang="en-US" sz="1400"/>
              <a:t> </a:t>
            </a:r>
            <a:r>
              <a:rPr lang="en-US" sz="1400" err="1"/>
              <a:t>saksbehandler</a:t>
            </a:r>
            <a:r>
              <a:rPr lang="en-US" sz="1400"/>
              <a:t>/</a:t>
            </a:r>
            <a:r>
              <a:rPr lang="en-US" sz="1400" err="1"/>
              <a:t>veileder</a:t>
            </a:r>
            <a:endParaRPr lang="en-US" sz="1400"/>
          </a:p>
        </p:txBody>
      </p:sp>
    </p:spTree>
    <p:extLst>
      <p:ext uri="{BB962C8B-B14F-4D97-AF65-F5344CB8AC3E}">
        <p14:creationId xmlns:p14="http://schemas.microsoft.com/office/powerpoint/2010/main" val="1348089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C129C72-7AE3-E414-75B9-2251AF53F851}"/>
              </a:ext>
            </a:extLst>
          </p:cNvPr>
          <p:cNvGraphicFramePr>
            <a:graphicFrameLocks/>
          </p:cNvGraphicFramePr>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Sylinder 5">
            <a:extLst>
              <a:ext uri="{FF2B5EF4-FFF2-40B4-BE49-F238E27FC236}">
                <a16:creationId xmlns:a16="http://schemas.microsoft.com/office/drawing/2014/main" id="{C3EDE48F-8E2B-B1AD-5925-FF3794B14F75}"/>
              </a:ext>
            </a:extLst>
          </p:cNvPr>
          <p:cNvSpPr txBox="1"/>
          <p:nvPr/>
        </p:nvSpPr>
        <p:spPr>
          <a:xfrm>
            <a:off x="1603717" y="791382"/>
            <a:ext cx="4839286" cy="1569660"/>
          </a:xfrm>
          <a:prstGeom prst="rect">
            <a:avLst/>
          </a:prstGeom>
          <a:noFill/>
        </p:spPr>
        <p:txBody>
          <a:bodyPr wrap="square" rtlCol="0">
            <a:spAutoFit/>
          </a:bodyPr>
          <a:lstStyle/>
          <a:p>
            <a:r>
              <a:rPr lang="nb-NO" sz="3200" b="1"/>
              <a:t>«Veiledning» omtales oftest positivt, «klage» oftest negativt</a:t>
            </a:r>
          </a:p>
        </p:txBody>
      </p:sp>
      <p:sp>
        <p:nvSpPr>
          <p:cNvPr id="2" name="TekstSylinder 1">
            <a:extLst>
              <a:ext uri="{FF2B5EF4-FFF2-40B4-BE49-F238E27FC236}">
                <a16:creationId xmlns:a16="http://schemas.microsoft.com/office/drawing/2014/main" id="{FF8423D6-89A4-F2F0-65DB-8CCA246AE3E3}"/>
              </a:ext>
            </a:extLst>
          </p:cNvPr>
          <p:cNvSpPr txBox="1"/>
          <p:nvPr/>
        </p:nvSpPr>
        <p:spPr>
          <a:xfrm>
            <a:off x="1884218" y="-221673"/>
            <a:ext cx="184731" cy="369332"/>
          </a:xfrm>
          <a:prstGeom prst="rect">
            <a:avLst/>
          </a:prstGeom>
          <a:noFill/>
        </p:spPr>
        <p:txBody>
          <a:bodyPr wrap="none" rtlCol="0">
            <a:spAutoFit/>
          </a:bodyPr>
          <a:lstStyle/>
          <a:p>
            <a:endParaRPr lang="nb-NO"/>
          </a:p>
        </p:txBody>
      </p:sp>
      <p:sp>
        <p:nvSpPr>
          <p:cNvPr id="3" name="TekstSylinder 2">
            <a:extLst>
              <a:ext uri="{FF2B5EF4-FFF2-40B4-BE49-F238E27FC236}">
                <a16:creationId xmlns:a16="http://schemas.microsoft.com/office/drawing/2014/main" id="{79E40D83-CE36-A389-7492-5FC01FD1BA67}"/>
              </a:ext>
            </a:extLst>
          </p:cNvPr>
          <p:cNvSpPr txBox="1"/>
          <p:nvPr/>
        </p:nvSpPr>
        <p:spPr>
          <a:xfrm>
            <a:off x="4023360" y="6214533"/>
            <a:ext cx="4839286" cy="276999"/>
          </a:xfrm>
          <a:prstGeom prst="rect">
            <a:avLst/>
          </a:prstGeom>
          <a:noFill/>
        </p:spPr>
        <p:txBody>
          <a:bodyPr wrap="square" rtlCol="0">
            <a:spAutoFit/>
          </a:bodyPr>
          <a:lstStyle/>
          <a:p>
            <a:r>
              <a:rPr lang="nb-NO" sz="1200"/>
              <a:t>Følelsesanalyse basert på utvalgte temaene / nøkkelord</a:t>
            </a:r>
          </a:p>
        </p:txBody>
      </p:sp>
    </p:spTree>
    <p:extLst>
      <p:ext uri="{BB962C8B-B14F-4D97-AF65-F5344CB8AC3E}">
        <p14:creationId xmlns:p14="http://schemas.microsoft.com/office/powerpoint/2010/main" val="263321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19961E-90AB-CC14-610F-FCF3F8EC8086}"/>
              </a:ext>
            </a:extLst>
          </p:cNvPr>
          <p:cNvSpPr>
            <a:spLocks noGrp="1"/>
          </p:cNvSpPr>
          <p:nvPr>
            <p:ph type="title"/>
          </p:nvPr>
        </p:nvSpPr>
        <p:spPr/>
        <p:txBody>
          <a:bodyPr/>
          <a:lstStyle/>
          <a:p>
            <a:r>
              <a:rPr lang="nb-NO"/>
              <a:t>Tilfredshet</a:t>
            </a:r>
          </a:p>
        </p:txBody>
      </p:sp>
      <p:sp>
        <p:nvSpPr>
          <p:cNvPr id="3" name="Plassholder for innhold 2">
            <a:extLst>
              <a:ext uri="{FF2B5EF4-FFF2-40B4-BE49-F238E27FC236}">
                <a16:creationId xmlns:a16="http://schemas.microsoft.com/office/drawing/2014/main" id="{768294D8-8025-BC3C-7A0B-ACF0391F2AB6}"/>
              </a:ext>
            </a:extLst>
          </p:cNvPr>
          <p:cNvSpPr>
            <a:spLocks noGrp="1"/>
          </p:cNvSpPr>
          <p:nvPr>
            <p:ph idx="1"/>
          </p:nvPr>
        </p:nvSpPr>
        <p:spPr/>
        <p:txBody>
          <a:bodyPr/>
          <a:lstStyle/>
          <a:p>
            <a:pPr marL="457200" lvl="1" indent="0">
              <a:buNone/>
            </a:pPr>
            <a:r>
              <a:rPr lang="nb-NO" i="1"/>
              <a:t>«nav har dekket alle mine behov de siste seks måneder på en tilfredsstillende måte»</a:t>
            </a:r>
          </a:p>
          <a:p>
            <a:pPr marL="457200" lvl="1" indent="0">
              <a:buNone/>
            </a:pPr>
            <a:r>
              <a:rPr lang="nb-NO" sz="1800" i="1"/>
              <a:t>							- anonym respondent</a:t>
            </a:r>
          </a:p>
          <a:p>
            <a:pPr marL="0" indent="0">
              <a:buNone/>
            </a:pPr>
            <a:r>
              <a:rPr lang="nb-NO" sz="1800"/>
              <a:t>	</a:t>
            </a:r>
          </a:p>
          <a:p>
            <a:pPr marL="457200" lvl="1" indent="0">
              <a:buNone/>
            </a:pPr>
            <a:r>
              <a:rPr lang="nb-NO" i="1"/>
              <a:t>«har stilt samme spørsmål 4 ganger, men nav unnlater å svare på det. det er svært frustrerende og utilfredsstillende»</a:t>
            </a:r>
            <a:endParaRPr lang="nb-NO" sz="2800" i="1"/>
          </a:p>
          <a:p>
            <a:pPr marL="457200" lvl="1" indent="0">
              <a:buNone/>
            </a:pPr>
            <a:r>
              <a:rPr lang="nb-NO" sz="2800" i="1"/>
              <a:t>							</a:t>
            </a:r>
            <a:r>
              <a:rPr lang="nb-NO" sz="1800" i="1"/>
              <a:t>- anonym respondent</a:t>
            </a:r>
          </a:p>
          <a:p>
            <a:endParaRPr lang="nb-NO"/>
          </a:p>
          <a:p>
            <a:endParaRPr lang="nb-NO"/>
          </a:p>
        </p:txBody>
      </p:sp>
    </p:spTree>
    <p:extLst>
      <p:ext uri="{BB962C8B-B14F-4D97-AF65-F5344CB8AC3E}">
        <p14:creationId xmlns:p14="http://schemas.microsoft.com/office/powerpoint/2010/main" val="32220560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80C892-F1B3-1FA5-66A5-A4DF06D5D281}"/>
              </a:ext>
            </a:extLst>
          </p:cNvPr>
          <p:cNvSpPr>
            <a:spLocks noGrp="1"/>
          </p:cNvSpPr>
          <p:nvPr>
            <p:ph type="title"/>
          </p:nvPr>
        </p:nvSpPr>
        <p:spPr/>
        <p:txBody>
          <a:bodyPr/>
          <a:lstStyle/>
          <a:p>
            <a:r>
              <a:rPr lang="nb-NO"/>
              <a:t>Tillit</a:t>
            </a:r>
          </a:p>
        </p:txBody>
      </p:sp>
      <p:sp>
        <p:nvSpPr>
          <p:cNvPr id="3" name="Plassholder for innhold 2">
            <a:extLst>
              <a:ext uri="{FF2B5EF4-FFF2-40B4-BE49-F238E27FC236}">
                <a16:creationId xmlns:a16="http://schemas.microsoft.com/office/drawing/2014/main" id="{88733819-6476-A560-46FA-305739C91D16}"/>
              </a:ext>
            </a:extLst>
          </p:cNvPr>
          <p:cNvSpPr>
            <a:spLocks noGrp="1"/>
          </p:cNvSpPr>
          <p:nvPr>
            <p:ph idx="1"/>
          </p:nvPr>
        </p:nvSpPr>
        <p:spPr/>
        <p:txBody>
          <a:bodyPr>
            <a:normAutofit/>
          </a:bodyPr>
          <a:lstStyle/>
          <a:p>
            <a:pPr marL="457200" lvl="1" indent="0">
              <a:buNone/>
            </a:pPr>
            <a:r>
              <a:rPr lang="nb-NO" sz="2000" i="1"/>
              <a:t>«rask og hyggelig tilbakemelding fra veileder. får støtte jeg trenger. føler gjensidig tillitt»</a:t>
            </a:r>
          </a:p>
          <a:p>
            <a:pPr marL="457200" lvl="1" indent="0">
              <a:buNone/>
            </a:pPr>
            <a:r>
              <a:rPr lang="nb-NO" sz="2000" i="1"/>
              <a:t>									</a:t>
            </a:r>
            <a:r>
              <a:rPr lang="nb-NO" sz="1600" i="1"/>
              <a:t>- anonym respondent</a:t>
            </a:r>
          </a:p>
          <a:p>
            <a:pPr marL="0" indent="0">
              <a:buNone/>
            </a:pPr>
            <a:endParaRPr lang="nb-NO" i="1"/>
          </a:p>
          <a:p>
            <a:pPr marL="457200" lvl="1" indent="0">
              <a:buNone/>
            </a:pPr>
            <a:r>
              <a:rPr lang="nb-NO" sz="2000" i="1"/>
              <a:t>«problemet er ikke de ansatte, men systemet og regelverket. når man er syk er det utmattende og skaper mye usikkerhet. man må vente lenge på sykepenger som skaper stor utrygghet. det finnes få rettigheter for selvstendig næringsdrivende og frilansere noe som gjør at de er en sårbar gruppe. nav er ikke behjelpelig til å støtte disse. (…) nav gjør generelt livet mitt stressende og vanskelig. de ansatte i nav gjør som regel sitt beste med det de har, men noen har lite tillit til brukerne.»</a:t>
            </a:r>
          </a:p>
          <a:p>
            <a:pPr marL="457200" lvl="1" indent="0">
              <a:buNone/>
            </a:pPr>
            <a:r>
              <a:rPr lang="nb-NO" sz="2000" i="1"/>
              <a:t>									</a:t>
            </a:r>
            <a:r>
              <a:rPr lang="nb-NO" sz="1700" i="1"/>
              <a:t>- anonym respondent</a:t>
            </a:r>
          </a:p>
          <a:p>
            <a:pPr marL="0" indent="0">
              <a:buNone/>
            </a:pPr>
            <a:endParaRPr lang="nb-NO" i="1"/>
          </a:p>
          <a:p>
            <a:endParaRPr lang="nb-NO"/>
          </a:p>
        </p:txBody>
      </p:sp>
    </p:spTree>
    <p:extLst>
      <p:ext uri="{BB962C8B-B14F-4D97-AF65-F5344CB8AC3E}">
        <p14:creationId xmlns:p14="http://schemas.microsoft.com/office/powerpoint/2010/main" val="3939281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E4DDED-BF1F-E768-9285-3185AD95B0DB}"/>
              </a:ext>
            </a:extLst>
          </p:cNvPr>
          <p:cNvSpPr>
            <a:spLocks noGrp="1"/>
          </p:cNvSpPr>
          <p:nvPr>
            <p:ph type="title"/>
          </p:nvPr>
        </p:nvSpPr>
        <p:spPr/>
        <p:txBody>
          <a:bodyPr/>
          <a:lstStyle/>
          <a:p>
            <a:r>
              <a:rPr lang="nb-NO"/>
              <a:t>Respekt</a:t>
            </a:r>
          </a:p>
        </p:txBody>
      </p:sp>
      <p:sp>
        <p:nvSpPr>
          <p:cNvPr id="3" name="Plassholder for innhold 2">
            <a:extLst>
              <a:ext uri="{FF2B5EF4-FFF2-40B4-BE49-F238E27FC236}">
                <a16:creationId xmlns:a16="http://schemas.microsoft.com/office/drawing/2014/main" id="{94DEADBF-40E3-19E5-E623-8875DF77B6D6}"/>
              </a:ext>
            </a:extLst>
          </p:cNvPr>
          <p:cNvSpPr>
            <a:spLocks noGrp="1"/>
          </p:cNvSpPr>
          <p:nvPr>
            <p:ph idx="1"/>
          </p:nvPr>
        </p:nvSpPr>
        <p:spPr/>
        <p:txBody>
          <a:bodyPr>
            <a:normAutofit fontScale="92500" lnSpcReduction="10000"/>
          </a:bodyPr>
          <a:lstStyle/>
          <a:p>
            <a:pPr marL="457200" lvl="1" indent="0">
              <a:buNone/>
            </a:pPr>
            <a:r>
              <a:rPr lang="nb-NO" sz="2000" i="1"/>
              <a:t>«svært fornøyd, jeg har blitt behandlet med respekt og har fått den informasjonen jeg trengte.»</a:t>
            </a:r>
            <a:r>
              <a:rPr lang="nb-NO" sz="1700" i="1"/>
              <a:t> </a:t>
            </a:r>
          </a:p>
          <a:p>
            <a:pPr marL="457200" lvl="1" indent="0">
              <a:buNone/>
            </a:pPr>
            <a:r>
              <a:rPr lang="nb-NO" sz="1700" i="1"/>
              <a:t>								- anonym respondent</a:t>
            </a:r>
          </a:p>
          <a:p>
            <a:pPr marL="0" indent="0">
              <a:buNone/>
            </a:pPr>
            <a:endParaRPr lang="nb-NO" i="1"/>
          </a:p>
          <a:p>
            <a:pPr marL="457200" lvl="1" indent="0">
              <a:buNone/>
            </a:pPr>
            <a:r>
              <a:rPr lang="nb-NO" sz="2000" i="1"/>
              <a:t>«vennlig saksbehandler. blir møtt med respekt. god forståelse for min situasjon»</a:t>
            </a:r>
          </a:p>
          <a:p>
            <a:pPr marL="457200" lvl="1" indent="0">
              <a:buNone/>
            </a:pPr>
            <a:r>
              <a:rPr lang="nb-NO" sz="1700" i="1"/>
              <a:t>								- anonym respondent</a:t>
            </a:r>
          </a:p>
          <a:p>
            <a:pPr marL="457200" lvl="1" indent="0">
              <a:buNone/>
            </a:pPr>
            <a:endParaRPr lang="nb-NO" sz="2000" i="1"/>
          </a:p>
          <a:p>
            <a:pPr marL="457200" lvl="1" indent="0">
              <a:buNone/>
            </a:pPr>
            <a:r>
              <a:rPr lang="nb-NO" sz="2000" i="1"/>
              <a:t>«lav kompetanse hos veileder. dårlig språk. i vedtak og lign. brev fra nav er det fokus på trusler, ikke ordlyd med respekt.»</a:t>
            </a:r>
          </a:p>
          <a:p>
            <a:pPr marL="457200" lvl="1" indent="0">
              <a:buNone/>
            </a:pPr>
            <a:r>
              <a:rPr lang="nb-NO" sz="1700" i="1"/>
              <a:t>								- anonym respondent</a:t>
            </a:r>
          </a:p>
          <a:p>
            <a:pPr marL="457200" lvl="1" indent="0">
              <a:buNone/>
            </a:pPr>
            <a:endParaRPr lang="nb-NO" sz="2000" i="1"/>
          </a:p>
          <a:p>
            <a:pPr marL="457200" lvl="1" indent="0">
              <a:buNone/>
            </a:pPr>
            <a:r>
              <a:rPr lang="nb-NO" sz="2000" i="1"/>
              <a:t>«imponert over respekten jeg ble vist i møte med saksbehandler! har etter det markedsført nav støtteordning for etablering av egen bedrift, til andre </a:t>
            </a:r>
            <a:r>
              <a:rPr lang="nb-NO" sz="2000" i="1" err="1"/>
              <a:t>startup</a:t>
            </a:r>
            <a:r>
              <a:rPr lang="nb-NO" sz="2000" i="1"/>
              <a:t> som er i oppstartfasen.»</a:t>
            </a:r>
          </a:p>
          <a:p>
            <a:pPr marL="457200" lvl="1" indent="0">
              <a:buNone/>
            </a:pPr>
            <a:r>
              <a:rPr lang="nb-NO" sz="1700" i="1"/>
              <a:t>								- anonym respondent</a:t>
            </a:r>
          </a:p>
          <a:p>
            <a:pPr marL="457200" lvl="1" indent="0">
              <a:buNone/>
            </a:pPr>
            <a:endParaRPr lang="nb-NO" sz="2000" i="1"/>
          </a:p>
          <a:p>
            <a:endParaRPr lang="nb-NO"/>
          </a:p>
        </p:txBody>
      </p:sp>
    </p:spTree>
    <p:extLst>
      <p:ext uri="{BB962C8B-B14F-4D97-AF65-F5344CB8AC3E}">
        <p14:creationId xmlns:p14="http://schemas.microsoft.com/office/powerpoint/2010/main" val="11887627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59CB91-A72C-C176-ACA2-CB114CA175E6}"/>
              </a:ext>
            </a:extLst>
          </p:cNvPr>
          <p:cNvSpPr>
            <a:spLocks noGrp="1"/>
          </p:cNvSpPr>
          <p:nvPr>
            <p:ph type="title"/>
          </p:nvPr>
        </p:nvSpPr>
        <p:spPr/>
        <p:txBody>
          <a:bodyPr/>
          <a:lstStyle/>
          <a:p>
            <a:r>
              <a:rPr lang="nb-NO"/>
              <a:t>Tilgjengelighet</a:t>
            </a:r>
          </a:p>
        </p:txBody>
      </p:sp>
      <p:sp>
        <p:nvSpPr>
          <p:cNvPr id="3" name="Plassholder for innhold 2">
            <a:extLst>
              <a:ext uri="{FF2B5EF4-FFF2-40B4-BE49-F238E27FC236}">
                <a16:creationId xmlns:a16="http://schemas.microsoft.com/office/drawing/2014/main" id="{BF763C26-8BA0-5341-A88B-A8F0E06F8DBF}"/>
              </a:ext>
            </a:extLst>
          </p:cNvPr>
          <p:cNvSpPr>
            <a:spLocks noGrp="1"/>
          </p:cNvSpPr>
          <p:nvPr>
            <p:ph idx="1"/>
          </p:nvPr>
        </p:nvSpPr>
        <p:spPr/>
        <p:txBody>
          <a:bodyPr>
            <a:normAutofit/>
          </a:bodyPr>
          <a:lstStyle/>
          <a:p>
            <a:pPr marL="457200" lvl="1" indent="0">
              <a:buNone/>
            </a:pPr>
            <a:r>
              <a:rPr lang="nb-NO" i="1"/>
              <a:t>«ikke tilgjengelig, dårlig informasjon, avslag på feil grunnlag.»</a:t>
            </a:r>
          </a:p>
          <a:p>
            <a:pPr marL="457200" lvl="1" indent="0">
              <a:buNone/>
            </a:pPr>
            <a:r>
              <a:rPr lang="nb-NO" sz="1600" i="1"/>
              <a:t>								- anonym respondent</a:t>
            </a:r>
          </a:p>
          <a:p>
            <a:pPr marL="457200" lvl="1" indent="0">
              <a:buNone/>
            </a:pPr>
            <a:endParaRPr lang="nb-NO" i="1"/>
          </a:p>
          <a:p>
            <a:pPr marL="457200" lvl="1" indent="0">
              <a:buNone/>
            </a:pPr>
            <a:r>
              <a:rPr lang="nb-NO" i="1"/>
              <a:t>«utilgjengelig, tomme løfter, lang ventetid, dårlig informasjon»</a:t>
            </a:r>
          </a:p>
          <a:p>
            <a:pPr marL="457200" lvl="1" indent="0">
              <a:buNone/>
            </a:pPr>
            <a:r>
              <a:rPr lang="nb-NO" sz="2400" i="1"/>
              <a:t>								</a:t>
            </a:r>
            <a:r>
              <a:rPr lang="nb-NO" sz="1600" i="1"/>
              <a:t>- anonym respondent</a:t>
            </a:r>
          </a:p>
          <a:p>
            <a:pPr marL="457200" lvl="1" indent="0">
              <a:buNone/>
            </a:pPr>
            <a:endParaRPr lang="nb-NO" i="1"/>
          </a:p>
          <a:p>
            <a:pPr marL="457200" lvl="1" indent="0">
              <a:buNone/>
            </a:pPr>
            <a:r>
              <a:rPr lang="nb-NO" i="1"/>
              <a:t>«umulig å få kontakt med nav. tilgjengelig to timer i uka.»</a:t>
            </a:r>
          </a:p>
          <a:p>
            <a:pPr marL="457200" lvl="1" indent="0">
              <a:buNone/>
            </a:pPr>
            <a:r>
              <a:rPr lang="nb-NO" sz="2400" i="1"/>
              <a:t>								</a:t>
            </a:r>
            <a:r>
              <a:rPr lang="nb-NO" sz="1600" i="1"/>
              <a:t>- anonym respondent</a:t>
            </a:r>
          </a:p>
        </p:txBody>
      </p:sp>
    </p:spTree>
    <p:extLst>
      <p:ext uri="{BB962C8B-B14F-4D97-AF65-F5344CB8AC3E}">
        <p14:creationId xmlns:p14="http://schemas.microsoft.com/office/powerpoint/2010/main" val="4172453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081879-CD56-DDE7-F96E-3B1010706982}"/>
              </a:ext>
            </a:extLst>
          </p:cNvPr>
          <p:cNvSpPr>
            <a:spLocks noGrp="1"/>
          </p:cNvSpPr>
          <p:nvPr>
            <p:ph type="title"/>
          </p:nvPr>
        </p:nvSpPr>
        <p:spPr/>
        <p:txBody>
          <a:bodyPr/>
          <a:lstStyle/>
          <a:p>
            <a:r>
              <a:rPr lang="nb-NO"/>
              <a:t>Språk</a:t>
            </a:r>
          </a:p>
        </p:txBody>
      </p:sp>
      <p:sp>
        <p:nvSpPr>
          <p:cNvPr id="3" name="Plassholder for innhold 2">
            <a:extLst>
              <a:ext uri="{FF2B5EF4-FFF2-40B4-BE49-F238E27FC236}">
                <a16:creationId xmlns:a16="http://schemas.microsoft.com/office/drawing/2014/main" id="{6981E36F-342E-D7C4-001D-2D89329B6737}"/>
              </a:ext>
            </a:extLst>
          </p:cNvPr>
          <p:cNvSpPr>
            <a:spLocks noGrp="1"/>
          </p:cNvSpPr>
          <p:nvPr>
            <p:ph idx="1"/>
          </p:nvPr>
        </p:nvSpPr>
        <p:spPr/>
        <p:txBody>
          <a:bodyPr>
            <a:normAutofit lnSpcReduction="10000"/>
          </a:bodyPr>
          <a:lstStyle/>
          <a:p>
            <a:pPr marL="457200" lvl="1" indent="0">
              <a:buNone/>
            </a:pPr>
            <a:r>
              <a:rPr lang="nb-NO" i="1"/>
              <a:t>«generelt mye bedre nettsider, språk og tekniske løsninger enn for noen år siden»</a:t>
            </a:r>
          </a:p>
          <a:p>
            <a:pPr marL="457200" lvl="1" indent="0">
              <a:buNone/>
            </a:pPr>
            <a:endParaRPr lang="nb-NO" i="1"/>
          </a:p>
          <a:p>
            <a:pPr marL="457200" lvl="1" indent="0">
              <a:buNone/>
            </a:pPr>
            <a:r>
              <a:rPr lang="nb-NO" i="1"/>
              <a:t>«uforståelig saksbehandlerspråk. dårlig kommunikasjon innad i nav. opplevelse av at jeg må kunne regler og utregninger, at jeg er ansvarlig for at alt går riktig for seg.»</a:t>
            </a:r>
          </a:p>
          <a:p>
            <a:pPr marL="457200" lvl="1" indent="0">
              <a:buNone/>
            </a:pPr>
            <a:endParaRPr lang="nb-NO" i="1"/>
          </a:p>
          <a:p>
            <a:pPr marL="457200" lvl="1" indent="0">
              <a:buNone/>
            </a:pPr>
            <a:r>
              <a:rPr lang="nb-NO" i="1"/>
              <a:t>«vanskelig/dårlig semantisk uforståelig språk i brev. ikke en tillitsbasert, føler meg som en svindler som skal avsløres. krav om dokumentasjon følges opp med nye krav til dokumentasjon»</a:t>
            </a:r>
          </a:p>
          <a:p>
            <a:pPr marL="457200" lvl="1" indent="0">
              <a:buNone/>
            </a:pPr>
            <a:endParaRPr lang="nb-NO" i="1"/>
          </a:p>
          <a:p>
            <a:pPr marL="457200" lvl="1" indent="0">
              <a:buNone/>
            </a:pPr>
            <a:r>
              <a:rPr lang="nb-NO" i="1"/>
              <a:t>«gjerne mer lett lest språk på nav.no og i papirer.</a:t>
            </a:r>
          </a:p>
          <a:p>
            <a:pPr marL="457200" lvl="1" indent="0">
              <a:buNone/>
            </a:pPr>
            <a:r>
              <a:rPr lang="nb-NO" sz="2400" i="1"/>
              <a:t>								</a:t>
            </a:r>
            <a:r>
              <a:rPr lang="nb-NO" sz="1600" i="1"/>
              <a:t>- anonym respondent</a:t>
            </a:r>
          </a:p>
        </p:txBody>
      </p:sp>
    </p:spTree>
    <p:extLst>
      <p:ext uri="{BB962C8B-B14F-4D97-AF65-F5344CB8AC3E}">
        <p14:creationId xmlns:p14="http://schemas.microsoft.com/office/powerpoint/2010/main" val="2995883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288710-12E3-0AA8-0C5C-E677C4ED7812}"/>
              </a:ext>
            </a:extLst>
          </p:cNvPr>
          <p:cNvSpPr>
            <a:spLocks noGrp="1"/>
          </p:cNvSpPr>
          <p:nvPr>
            <p:ph type="title"/>
          </p:nvPr>
        </p:nvSpPr>
        <p:spPr/>
        <p:txBody>
          <a:bodyPr/>
          <a:lstStyle/>
          <a:p>
            <a:r>
              <a:rPr lang="nb-NO"/>
              <a:t>Veiledning</a:t>
            </a:r>
          </a:p>
        </p:txBody>
      </p:sp>
      <p:sp>
        <p:nvSpPr>
          <p:cNvPr id="3" name="Plassholder for innhold 2">
            <a:extLst>
              <a:ext uri="{FF2B5EF4-FFF2-40B4-BE49-F238E27FC236}">
                <a16:creationId xmlns:a16="http://schemas.microsoft.com/office/drawing/2014/main" id="{46AE1F25-881C-B0DF-00A1-CEF551EF1D1B}"/>
              </a:ext>
            </a:extLst>
          </p:cNvPr>
          <p:cNvSpPr>
            <a:spLocks noGrp="1"/>
          </p:cNvSpPr>
          <p:nvPr>
            <p:ph idx="1"/>
          </p:nvPr>
        </p:nvSpPr>
        <p:spPr/>
        <p:txBody>
          <a:bodyPr>
            <a:normAutofit fontScale="92500" lnSpcReduction="20000"/>
          </a:bodyPr>
          <a:lstStyle/>
          <a:p>
            <a:pPr marL="457200" lvl="1" indent="0">
              <a:buNone/>
            </a:pPr>
            <a:r>
              <a:rPr lang="nb-NO" i="1"/>
              <a:t>«er veldig fornøy med veileder og føler hun tar meg med mine begrensninger på alvor»</a:t>
            </a:r>
          </a:p>
          <a:p>
            <a:pPr marL="457200" lvl="1" indent="0">
              <a:buNone/>
            </a:pPr>
            <a:r>
              <a:rPr lang="nb-NO" i="1"/>
              <a:t>								</a:t>
            </a:r>
            <a:r>
              <a:rPr lang="nb-NO" sz="1700" i="1"/>
              <a:t> - anonym respondent</a:t>
            </a:r>
          </a:p>
          <a:p>
            <a:pPr marL="457200" lvl="1" indent="0">
              <a:buNone/>
            </a:pPr>
            <a:endParaRPr lang="nb-NO" sz="1700" i="1"/>
          </a:p>
          <a:p>
            <a:pPr marL="457200" lvl="1" indent="0">
              <a:buNone/>
            </a:pPr>
            <a:r>
              <a:rPr lang="nb-NO" i="1"/>
              <a:t>«fantastisk oppfølging av min veileder mens jeg var alvorlig syk! tusen takk!»</a:t>
            </a:r>
          </a:p>
          <a:p>
            <a:pPr marL="457200" lvl="1" indent="0">
              <a:buNone/>
            </a:pPr>
            <a:r>
              <a:rPr lang="nb-NO" sz="2400" i="1"/>
              <a:t>								</a:t>
            </a:r>
            <a:r>
              <a:rPr lang="nb-NO" sz="1700" i="1"/>
              <a:t>- anonym respondent</a:t>
            </a:r>
          </a:p>
          <a:p>
            <a:pPr marL="457200" lvl="1" indent="0">
              <a:buNone/>
            </a:pPr>
            <a:endParaRPr lang="nb-NO" i="1"/>
          </a:p>
          <a:p>
            <a:pPr marL="457200" lvl="1" indent="0">
              <a:buNone/>
            </a:pPr>
            <a:r>
              <a:rPr lang="nb-NO" i="1"/>
              <a:t>«ulik kunnskap mellom rådgivere. ulik regelverkforståelse/ ulikt hva de har kunnskap om noe som påvirker veiledning som gis. dette kan få alvorlige konsekvenser hvis en tar feil valg på bakgrunn av feil informasjon.»</a:t>
            </a:r>
          </a:p>
          <a:p>
            <a:pPr marL="457200" lvl="1" indent="0">
              <a:buNone/>
            </a:pPr>
            <a:r>
              <a:rPr lang="nb-NO" i="1"/>
              <a:t>							 	</a:t>
            </a:r>
            <a:r>
              <a:rPr lang="nb-NO" sz="1700" i="1"/>
              <a:t> - anonym respondent</a:t>
            </a:r>
          </a:p>
          <a:p>
            <a:pPr marL="457200" lvl="1" indent="0">
              <a:buNone/>
            </a:pPr>
            <a:endParaRPr lang="nb-NO" sz="1700" i="1"/>
          </a:p>
          <a:p>
            <a:pPr marL="457200" lvl="1" indent="0">
              <a:buNone/>
            </a:pPr>
            <a:r>
              <a:rPr lang="nb-NO" i="1"/>
              <a:t>«Dårlig oppfølging. ingen beskjed om ny veileder. forskjellige svar på samme sak»</a:t>
            </a:r>
          </a:p>
          <a:p>
            <a:pPr marL="457200" lvl="1" indent="0">
              <a:buNone/>
            </a:pPr>
            <a:r>
              <a:rPr lang="nb-NO" sz="1700" i="1"/>
              <a:t>								</a:t>
            </a:r>
            <a:r>
              <a:rPr lang="nb-NO" sz="1800" i="1"/>
              <a:t> - anonym respondent</a:t>
            </a:r>
            <a:endParaRPr lang="nb-NO" sz="1700" i="1"/>
          </a:p>
        </p:txBody>
      </p:sp>
    </p:spTree>
    <p:extLst>
      <p:ext uri="{BB962C8B-B14F-4D97-AF65-F5344CB8AC3E}">
        <p14:creationId xmlns:p14="http://schemas.microsoft.com/office/powerpoint/2010/main" val="2961236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66AF-1F44-7236-B17F-6C86DE7E5939}"/>
              </a:ext>
            </a:extLst>
          </p:cNvPr>
          <p:cNvSpPr>
            <a:spLocks noGrp="1"/>
          </p:cNvSpPr>
          <p:nvPr>
            <p:ph type="title"/>
          </p:nvPr>
        </p:nvSpPr>
        <p:spPr/>
        <p:txBody>
          <a:bodyPr/>
          <a:lstStyle/>
          <a:p>
            <a:r>
              <a:rPr lang="nb-NO"/>
              <a:t>Sammendrag: </a:t>
            </a:r>
            <a:br>
              <a:rPr lang="nb-NO"/>
            </a:br>
            <a:endParaRPr lang="nb-NO"/>
          </a:p>
        </p:txBody>
      </p:sp>
      <p:sp>
        <p:nvSpPr>
          <p:cNvPr id="3" name="Content Placeholder 2">
            <a:extLst>
              <a:ext uri="{FF2B5EF4-FFF2-40B4-BE49-F238E27FC236}">
                <a16:creationId xmlns:a16="http://schemas.microsoft.com/office/drawing/2014/main" id="{1F0CACFE-7AAC-1B4F-4D81-1272C9950190}"/>
              </a:ext>
            </a:extLst>
          </p:cNvPr>
          <p:cNvSpPr>
            <a:spLocks noGrp="1"/>
          </p:cNvSpPr>
          <p:nvPr>
            <p:ph idx="1"/>
          </p:nvPr>
        </p:nvSpPr>
        <p:spPr>
          <a:xfrm>
            <a:off x="838200" y="1287780"/>
            <a:ext cx="10515600" cy="4889183"/>
          </a:xfrm>
        </p:spPr>
        <p:txBody>
          <a:bodyPr numCol="2" spcCol="180000">
            <a:normAutofit/>
          </a:bodyPr>
          <a:lstStyle/>
          <a:p>
            <a:r>
              <a:rPr lang="nb-NO" sz="2200"/>
              <a:t>Ingen endring i tilfredshet, tillit og respekt fra 2022 til 2023</a:t>
            </a:r>
          </a:p>
          <a:p>
            <a:pPr lvl="1"/>
            <a:r>
              <a:rPr lang="nb-NO" sz="1700"/>
              <a:t>Stort sett tilbake på samme nivå som før pandemien</a:t>
            </a:r>
          </a:p>
          <a:p>
            <a:pPr lvl="1"/>
            <a:r>
              <a:rPr lang="nb-NO" sz="1700"/>
              <a:t>Unge (under 30 år), de med utrygg økonomi og de med lav byråkratisk kompetanse er mindre tilfreds med NAV enn de respektive andre gruppene</a:t>
            </a:r>
          </a:p>
          <a:p>
            <a:r>
              <a:rPr lang="nb-NO" sz="2200"/>
              <a:t>Flere opplever at det er lett å ta kontakt med NAV i 2023, og flere får møte veileder ved behov</a:t>
            </a:r>
          </a:p>
          <a:p>
            <a:r>
              <a:rPr lang="nb-NO" sz="2200"/>
              <a:t>Stadig flere avtalte møter skjer fysisk, mens bruk av telefon og video er på vei ned ved NAV-kontorene</a:t>
            </a:r>
          </a:p>
          <a:p>
            <a:pPr marL="0" indent="0">
              <a:buNone/>
            </a:pPr>
            <a:endParaRPr lang="nb-NO" sz="2200"/>
          </a:p>
          <a:p>
            <a:r>
              <a:rPr lang="nb-NO" sz="2400"/>
              <a:t>Kontakten med og veiledningen fra de NAV-ansatte vurderes som veldig god (relasjonelle aspekter)</a:t>
            </a:r>
          </a:p>
          <a:p>
            <a:r>
              <a:rPr lang="nb-NO" sz="2400"/>
              <a:t>Ventetider, klagemulighet og samordning internt skårer lavere (organisatoriske aspekter)</a:t>
            </a:r>
          </a:p>
          <a:p>
            <a:r>
              <a:rPr lang="nb-NO" sz="2200"/>
              <a:t>De fleste synes at kommunikasjonen i brev/meldinger fra NAV er både vennlig/imøtekommende og presis/ informativ, men:</a:t>
            </a:r>
          </a:p>
          <a:p>
            <a:pPr lvl="1"/>
            <a:r>
              <a:rPr lang="nb-NO" sz="1600"/>
              <a:t>nesten 1 av 3 synes at kommunikasjonen er vanskelig å forstå</a:t>
            </a:r>
          </a:p>
          <a:p>
            <a:pPr lvl="1"/>
            <a:r>
              <a:rPr lang="nb-NO" sz="1600"/>
              <a:t>16 prosent synes at den kan være truende/ubehagelig</a:t>
            </a:r>
          </a:p>
          <a:p>
            <a:endParaRPr lang="nb-NO"/>
          </a:p>
        </p:txBody>
      </p:sp>
    </p:spTree>
    <p:extLst>
      <p:ext uri="{BB962C8B-B14F-4D97-AF65-F5344CB8AC3E}">
        <p14:creationId xmlns:p14="http://schemas.microsoft.com/office/powerpoint/2010/main" val="32557285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A7A6F0-70E8-2756-F427-4C4A8835BAA6}"/>
              </a:ext>
            </a:extLst>
          </p:cNvPr>
          <p:cNvSpPr>
            <a:spLocks noGrp="1"/>
          </p:cNvSpPr>
          <p:nvPr>
            <p:ph type="title"/>
          </p:nvPr>
        </p:nvSpPr>
        <p:spPr/>
        <p:txBody>
          <a:bodyPr/>
          <a:lstStyle/>
          <a:p>
            <a:r>
              <a:rPr lang="nb-NO"/>
              <a:t>AAP</a:t>
            </a:r>
          </a:p>
        </p:txBody>
      </p:sp>
      <p:sp>
        <p:nvSpPr>
          <p:cNvPr id="3" name="Plassholder for innhold 2">
            <a:extLst>
              <a:ext uri="{FF2B5EF4-FFF2-40B4-BE49-F238E27FC236}">
                <a16:creationId xmlns:a16="http://schemas.microsoft.com/office/drawing/2014/main" id="{FB47FF52-80D7-02D4-ED27-8637A4D7AD60}"/>
              </a:ext>
            </a:extLst>
          </p:cNvPr>
          <p:cNvSpPr>
            <a:spLocks noGrp="1"/>
          </p:cNvSpPr>
          <p:nvPr>
            <p:ph idx="1"/>
          </p:nvPr>
        </p:nvSpPr>
        <p:spPr/>
        <p:txBody>
          <a:bodyPr>
            <a:normAutofit fontScale="85000" lnSpcReduction="20000"/>
          </a:bodyPr>
          <a:lstStyle/>
          <a:p>
            <a:pPr marL="457200" lvl="1" indent="0">
              <a:buNone/>
            </a:pPr>
            <a:r>
              <a:rPr lang="nb-NO" i="1"/>
              <a:t>«stadig nye </a:t>
            </a:r>
            <a:r>
              <a:rPr lang="nb-NO" i="1" err="1"/>
              <a:t>veilledere.|virker</a:t>
            </a:r>
            <a:r>
              <a:rPr lang="nb-NO" i="1"/>
              <a:t> litt mistenksomme. de tok kontakt når jeg hadde vært syk i 9 </a:t>
            </a:r>
            <a:r>
              <a:rPr lang="nb-NO" i="1" err="1"/>
              <a:t>mnd</a:t>
            </a:r>
            <a:r>
              <a:rPr lang="nb-NO" i="1"/>
              <a:t> og bad meg søke </a:t>
            </a:r>
            <a:r>
              <a:rPr lang="nb-NO" i="1" err="1"/>
              <a:t>aap</a:t>
            </a:r>
            <a:r>
              <a:rPr lang="nb-NO" i="1"/>
              <a:t> - det var bra.»</a:t>
            </a:r>
          </a:p>
          <a:p>
            <a:pPr marL="457200" lvl="1" indent="0">
              <a:buNone/>
            </a:pPr>
            <a:endParaRPr lang="nb-NO" i="1"/>
          </a:p>
          <a:p>
            <a:pPr marL="457200" lvl="1" indent="0">
              <a:buNone/>
            </a:pPr>
            <a:r>
              <a:rPr lang="nb-NO" i="1"/>
              <a:t>«skulle gjerne hatt kommentarfelt ved </a:t>
            </a:r>
            <a:r>
              <a:rPr lang="nb-NO" i="1" err="1"/>
              <a:t>aap</a:t>
            </a:r>
            <a:r>
              <a:rPr lang="nb-NO" i="1"/>
              <a:t> meldekort så man fylle inn </a:t>
            </a:r>
            <a:r>
              <a:rPr lang="nb-NO" i="1" err="1"/>
              <a:t>feks</a:t>
            </a:r>
            <a:r>
              <a:rPr lang="nb-NO" i="1"/>
              <a:t> forskjellige jobb dager, om man har flere jobber»</a:t>
            </a:r>
          </a:p>
          <a:p>
            <a:pPr marL="457200" lvl="1" indent="0">
              <a:buNone/>
            </a:pPr>
            <a:endParaRPr lang="nb-NO" i="1"/>
          </a:p>
          <a:p>
            <a:pPr marL="457200" lvl="1" indent="0">
              <a:buNone/>
            </a:pPr>
            <a:r>
              <a:rPr lang="nb-NO" i="1"/>
              <a:t>«silotenkning. ved overgang fra </a:t>
            </a:r>
            <a:r>
              <a:rPr lang="nb-NO" i="1" err="1"/>
              <a:t>aap</a:t>
            </a:r>
            <a:r>
              <a:rPr lang="nb-NO" i="1"/>
              <a:t> til alderspensjon virker det ikke som de respektive avdelingene kommuniserer med hverandre.»</a:t>
            </a:r>
          </a:p>
          <a:p>
            <a:pPr marL="457200" lvl="1" indent="0">
              <a:buNone/>
            </a:pPr>
            <a:endParaRPr lang="nb-NO" i="1"/>
          </a:p>
          <a:p>
            <a:pPr marL="457200" lvl="1" indent="0">
              <a:buNone/>
            </a:pPr>
            <a:r>
              <a:rPr lang="nb-NO" i="1"/>
              <a:t>«pengene en mottar ,</a:t>
            </a:r>
            <a:r>
              <a:rPr lang="nb-NO" i="1" err="1"/>
              <a:t>aap</a:t>
            </a:r>
            <a:r>
              <a:rPr lang="nb-NO" i="1"/>
              <a:t>, er ikke nok til å delta i sosiale tilstelninger. og en blir isolert.»</a:t>
            </a:r>
          </a:p>
          <a:p>
            <a:pPr marL="457200" lvl="1" indent="0">
              <a:buNone/>
            </a:pPr>
            <a:endParaRPr lang="nb-NO" i="1"/>
          </a:p>
          <a:p>
            <a:pPr marL="457200" lvl="1" indent="0">
              <a:buNone/>
            </a:pPr>
            <a:r>
              <a:rPr lang="nb-NO" i="1"/>
              <a:t>«lever stadig med trusselen at jeg skal bli fratatt </a:t>
            </a:r>
            <a:r>
              <a:rPr lang="nb-NO" i="1" err="1"/>
              <a:t>aap</a:t>
            </a:r>
            <a:r>
              <a:rPr lang="nb-NO" i="1"/>
              <a:t> til </a:t>
            </a:r>
            <a:r>
              <a:rPr lang="nb-NO" i="1" err="1"/>
              <a:t>høsten.|har</a:t>
            </a:r>
            <a:r>
              <a:rPr lang="nb-NO" i="1"/>
              <a:t> ikke fått annen info enn at </a:t>
            </a:r>
            <a:r>
              <a:rPr lang="nb-NO" i="1" err="1"/>
              <a:t>aap</a:t>
            </a:r>
            <a:r>
              <a:rPr lang="nb-NO" i="1"/>
              <a:t> forsvinner og det er frustrerende her jeg sitter under behandling.»</a:t>
            </a:r>
          </a:p>
          <a:p>
            <a:pPr marL="457200" lvl="1" indent="0">
              <a:buNone/>
            </a:pPr>
            <a:endParaRPr lang="nb-NO" i="1"/>
          </a:p>
          <a:p>
            <a:pPr marL="457200" lvl="1" indent="0">
              <a:buNone/>
            </a:pPr>
            <a:r>
              <a:rPr lang="nb-NO" i="1"/>
              <a:t>«veldig dramatisk at nav plutselig kuttet </a:t>
            </a:r>
            <a:r>
              <a:rPr lang="nb-NO" i="1" err="1"/>
              <a:t>aap</a:t>
            </a:r>
            <a:r>
              <a:rPr lang="nb-NO" i="1"/>
              <a:t>-støtten min uten noe forvarsel.»</a:t>
            </a:r>
          </a:p>
        </p:txBody>
      </p:sp>
    </p:spTree>
    <p:extLst>
      <p:ext uri="{BB962C8B-B14F-4D97-AF65-F5344CB8AC3E}">
        <p14:creationId xmlns:p14="http://schemas.microsoft.com/office/powerpoint/2010/main" val="1807435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ED50F0-7E1F-DB7F-C57A-1F08366C2ED8}"/>
              </a:ext>
            </a:extLst>
          </p:cNvPr>
          <p:cNvSpPr>
            <a:spLocks noGrp="1"/>
          </p:cNvSpPr>
          <p:nvPr>
            <p:ph type="title"/>
          </p:nvPr>
        </p:nvSpPr>
        <p:spPr/>
        <p:txBody>
          <a:bodyPr/>
          <a:lstStyle/>
          <a:p>
            <a:r>
              <a:rPr lang="nb-NO" b="1"/>
              <a:t>Om undersøkelsen</a:t>
            </a:r>
          </a:p>
        </p:txBody>
      </p:sp>
      <p:sp>
        <p:nvSpPr>
          <p:cNvPr id="3" name="Plassholder for innhold 2">
            <a:extLst>
              <a:ext uri="{FF2B5EF4-FFF2-40B4-BE49-F238E27FC236}">
                <a16:creationId xmlns:a16="http://schemas.microsoft.com/office/drawing/2014/main" id="{5DACFFCC-59E0-D1CF-7339-BF6CE86CDC48}"/>
              </a:ext>
            </a:extLst>
          </p:cNvPr>
          <p:cNvSpPr>
            <a:spLocks noGrp="1"/>
          </p:cNvSpPr>
          <p:nvPr>
            <p:ph idx="1"/>
          </p:nvPr>
        </p:nvSpPr>
        <p:spPr/>
        <p:txBody>
          <a:bodyPr>
            <a:normAutofit fontScale="77500" lnSpcReduction="20000"/>
          </a:bodyPr>
          <a:lstStyle/>
          <a:p>
            <a:pPr marL="457200" lvl="1" indent="0">
              <a:buNone/>
            </a:pPr>
            <a:r>
              <a:rPr lang="nb-NO" i="1"/>
              <a:t>«Denne undersøkelsen er frivillig, står det. Men hvorfor purring? Denne er mitt eneste negative opplevelse i møte m nav»</a:t>
            </a:r>
          </a:p>
          <a:p>
            <a:pPr marL="457200" lvl="1" indent="0">
              <a:buNone/>
            </a:pPr>
            <a:endParaRPr lang="nb-NO" i="1"/>
          </a:p>
          <a:p>
            <a:pPr marL="457200" lvl="1" indent="0">
              <a:buNone/>
            </a:pPr>
            <a:r>
              <a:rPr lang="nb-NO" i="1"/>
              <a:t>«Denne undersøkelsen burde kommet for flere år siden. Da hadde det kommet ett mere grundig helhetlig vurdering.»</a:t>
            </a:r>
          </a:p>
          <a:p>
            <a:pPr marL="457200" lvl="1" indent="0">
              <a:buNone/>
            </a:pPr>
            <a:endParaRPr lang="nb-NO" i="1"/>
          </a:p>
          <a:p>
            <a:pPr marL="457200" lvl="1" indent="0">
              <a:buNone/>
            </a:pPr>
            <a:r>
              <a:rPr lang="nb-NO" i="1"/>
              <a:t>«Jeg frykter vel at det kun er såkalte «ressurspersoner» som svarer på denne undersøkelsen»</a:t>
            </a:r>
          </a:p>
          <a:p>
            <a:pPr marL="457200" lvl="1" indent="0">
              <a:buNone/>
            </a:pPr>
            <a:endParaRPr lang="nb-NO" i="1"/>
          </a:p>
          <a:p>
            <a:pPr marL="457200" lvl="1" indent="0">
              <a:buNone/>
            </a:pPr>
            <a:r>
              <a:rPr lang="nb-NO" i="1"/>
              <a:t>«Jeg har ikke hatt noe som helst med nav å gjøre de siste 6 månedene, syntes det er rart at jeg får denne spørreundersøkelsen.»</a:t>
            </a:r>
          </a:p>
          <a:p>
            <a:pPr marL="457200" lvl="1" indent="0">
              <a:buNone/>
            </a:pPr>
            <a:endParaRPr lang="nb-NO" i="1"/>
          </a:p>
          <a:p>
            <a:pPr marL="457200" lvl="1" indent="0">
              <a:buNone/>
            </a:pPr>
            <a:r>
              <a:rPr lang="nb-NO" i="1"/>
              <a:t>«Send disse undersøkelsene på et annet sted enn </a:t>
            </a:r>
            <a:r>
              <a:rPr lang="nb-NO" i="1" err="1"/>
              <a:t>Digipost</a:t>
            </a:r>
            <a:r>
              <a:rPr lang="nb-NO" i="1"/>
              <a:t>»</a:t>
            </a:r>
          </a:p>
          <a:p>
            <a:pPr marL="457200" lvl="1" indent="0">
              <a:buNone/>
            </a:pPr>
            <a:endParaRPr lang="nb-NO" i="1"/>
          </a:p>
          <a:p>
            <a:pPr marL="457200" lvl="1" indent="0">
              <a:buNone/>
            </a:pPr>
            <a:r>
              <a:rPr lang="nb-NO" i="1"/>
              <a:t>«Vanskelig å gi generelle svar på spørsmål om høyst individuelle utfordringer. Det gjelder alle slags meningsmålinger! Redd for at egne svar uansett tolkes til fordel for den som har bestilt undersøkelsen.»</a:t>
            </a:r>
          </a:p>
          <a:p>
            <a:pPr lvl="1"/>
            <a:endParaRPr lang="nb-NO" i="1"/>
          </a:p>
        </p:txBody>
      </p:sp>
    </p:spTree>
    <p:extLst>
      <p:ext uri="{BB962C8B-B14F-4D97-AF65-F5344CB8AC3E}">
        <p14:creationId xmlns:p14="http://schemas.microsoft.com/office/powerpoint/2010/main" val="3342909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D08ACC5-1FB8-9331-0FB2-2201F91E9AEC}"/>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a:t>Vedlegg til kap. 5 – flere livsutfordringer</a:t>
            </a:r>
          </a:p>
        </p:txBody>
      </p:sp>
      <p:pic>
        <p:nvPicPr>
          <p:cNvPr id="5" name="Bilde 4">
            <a:extLst>
              <a:ext uri="{FF2B5EF4-FFF2-40B4-BE49-F238E27FC236}">
                <a16:creationId xmlns:a16="http://schemas.microsoft.com/office/drawing/2014/main" id="{CB011FDA-2544-35E8-05CF-B1D8FA28BDBD}"/>
              </a:ext>
            </a:extLst>
          </p:cNvPr>
          <p:cNvPicPr>
            <a:picLocks noChangeAspect="1"/>
          </p:cNvPicPr>
          <p:nvPr/>
        </p:nvPicPr>
        <p:blipFill>
          <a:blip r:embed="rId2"/>
          <a:stretch>
            <a:fillRect/>
          </a:stretch>
        </p:blipFill>
        <p:spPr>
          <a:xfrm>
            <a:off x="963085" y="1157746"/>
            <a:ext cx="6419245" cy="5217853"/>
          </a:xfrm>
          <a:prstGeom prst="rect">
            <a:avLst/>
          </a:prstGeom>
        </p:spPr>
      </p:pic>
    </p:spTree>
    <p:extLst>
      <p:ext uri="{BB962C8B-B14F-4D97-AF65-F5344CB8AC3E}">
        <p14:creationId xmlns:p14="http://schemas.microsoft.com/office/powerpoint/2010/main" val="7462854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D08ACC5-1FB8-9331-0FB2-2201F91E9AEC}"/>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a:t>Vedlegg til kap. 5 – flere livsutfordringer</a:t>
            </a:r>
          </a:p>
        </p:txBody>
      </p:sp>
      <p:pic>
        <p:nvPicPr>
          <p:cNvPr id="3" name="Bilde 2">
            <a:extLst>
              <a:ext uri="{FF2B5EF4-FFF2-40B4-BE49-F238E27FC236}">
                <a16:creationId xmlns:a16="http://schemas.microsoft.com/office/drawing/2014/main" id="{7F252B9A-393B-1979-FD9D-68FCFA8307BE}"/>
              </a:ext>
            </a:extLst>
          </p:cNvPr>
          <p:cNvPicPr>
            <a:picLocks noChangeAspect="1"/>
          </p:cNvPicPr>
          <p:nvPr/>
        </p:nvPicPr>
        <p:blipFill>
          <a:blip r:embed="rId2"/>
          <a:stretch>
            <a:fillRect/>
          </a:stretch>
        </p:blipFill>
        <p:spPr>
          <a:xfrm>
            <a:off x="487598" y="1361489"/>
            <a:ext cx="5988602" cy="4906575"/>
          </a:xfrm>
          <a:prstGeom prst="rect">
            <a:avLst/>
          </a:prstGeom>
        </p:spPr>
      </p:pic>
      <p:pic>
        <p:nvPicPr>
          <p:cNvPr id="8" name="Bilde 7">
            <a:extLst>
              <a:ext uri="{FF2B5EF4-FFF2-40B4-BE49-F238E27FC236}">
                <a16:creationId xmlns:a16="http://schemas.microsoft.com/office/drawing/2014/main" id="{0952B692-A19B-AF7F-6CBA-969492043DFB}"/>
              </a:ext>
            </a:extLst>
          </p:cNvPr>
          <p:cNvPicPr>
            <a:picLocks noChangeAspect="1"/>
          </p:cNvPicPr>
          <p:nvPr/>
        </p:nvPicPr>
        <p:blipFill>
          <a:blip r:embed="rId3"/>
          <a:stretch>
            <a:fillRect/>
          </a:stretch>
        </p:blipFill>
        <p:spPr>
          <a:xfrm>
            <a:off x="6826802" y="1447660"/>
            <a:ext cx="5191079" cy="4734232"/>
          </a:xfrm>
          <a:prstGeom prst="rect">
            <a:avLst/>
          </a:prstGeom>
        </p:spPr>
      </p:pic>
    </p:spTree>
    <p:extLst>
      <p:ext uri="{BB962C8B-B14F-4D97-AF65-F5344CB8AC3E}">
        <p14:creationId xmlns:p14="http://schemas.microsoft.com/office/powerpoint/2010/main" val="3705420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BCE2C484-D28F-B31B-A7B9-89258B62DBCB}"/>
              </a:ext>
            </a:extLst>
          </p:cNvPr>
          <p:cNvGrpSpPr/>
          <p:nvPr/>
        </p:nvGrpSpPr>
        <p:grpSpPr>
          <a:xfrm>
            <a:off x="1405231" y="1310577"/>
            <a:ext cx="5211443" cy="5303519"/>
            <a:chOff x="1405231" y="1310577"/>
            <a:chExt cx="5211443" cy="5303519"/>
          </a:xfrm>
        </p:grpSpPr>
        <p:pic>
          <p:nvPicPr>
            <p:cNvPr id="4" name="Bilde 3">
              <a:extLst>
                <a:ext uri="{FF2B5EF4-FFF2-40B4-BE49-F238E27FC236}">
                  <a16:creationId xmlns:a16="http://schemas.microsoft.com/office/drawing/2014/main" id="{99ADC37E-1750-FA90-2C19-654BE7FFFA44}"/>
                </a:ext>
              </a:extLst>
            </p:cNvPr>
            <p:cNvPicPr>
              <a:picLocks noChangeAspect="1"/>
            </p:cNvPicPr>
            <p:nvPr/>
          </p:nvPicPr>
          <p:blipFill>
            <a:blip r:embed="rId2"/>
            <a:stretch>
              <a:fillRect/>
            </a:stretch>
          </p:blipFill>
          <p:spPr>
            <a:xfrm>
              <a:off x="1405231" y="1310577"/>
              <a:ext cx="5211443" cy="5303519"/>
            </a:xfrm>
            <a:prstGeom prst="rect">
              <a:avLst/>
            </a:prstGeom>
          </p:spPr>
        </p:pic>
        <p:sp>
          <p:nvSpPr>
            <p:cNvPr id="6" name="TekstSylinder 5">
              <a:extLst>
                <a:ext uri="{FF2B5EF4-FFF2-40B4-BE49-F238E27FC236}">
                  <a16:creationId xmlns:a16="http://schemas.microsoft.com/office/drawing/2014/main" id="{3ED58DAA-7202-EFFC-A473-5E4AEAFB7BC9}"/>
                </a:ext>
              </a:extLst>
            </p:cNvPr>
            <p:cNvSpPr txBox="1"/>
            <p:nvPr/>
          </p:nvSpPr>
          <p:spPr>
            <a:xfrm>
              <a:off x="4514850" y="5893816"/>
              <a:ext cx="2101824" cy="276999"/>
            </a:xfrm>
            <a:prstGeom prst="rect">
              <a:avLst/>
            </a:prstGeom>
            <a:noFill/>
          </p:spPr>
          <p:txBody>
            <a:bodyPr wrap="square">
              <a:spAutoFit/>
            </a:bodyPr>
            <a:lstStyle/>
            <a:p>
              <a:r>
                <a:rPr lang="nb-NO" sz="1200" i="1"/>
                <a:t>(kontrollert for alder og ytelse)</a:t>
              </a:r>
            </a:p>
          </p:txBody>
        </p:sp>
      </p:grpSp>
      <p:sp>
        <p:nvSpPr>
          <p:cNvPr id="7" name="Tittel 1">
            <a:extLst>
              <a:ext uri="{FF2B5EF4-FFF2-40B4-BE49-F238E27FC236}">
                <a16:creationId xmlns:a16="http://schemas.microsoft.com/office/drawing/2014/main" id="{1D08ACC5-1FB8-9331-0FB2-2201F91E9AEC}"/>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err="1"/>
              <a:t>Kap</a:t>
            </a:r>
            <a:r>
              <a:rPr lang="nb-NO"/>
              <a:t> 5: Figurer med kontroll for alder og type ytelse</a:t>
            </a:r>
          </a:p>
        </p:txBody>
      </p:sp>
    </p:spTree>
    <p:extLst>
      <p:ext uri="{BB962C8B-B14F-4D97-AF65-F5344CB8AC3E}">
        <p14:creationId xmlns:p14="http://schemas.microsoft.com/office/powerpoint/2010/main" val="2548894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AA52DF-1C94-648E-76E0-7C1A9A521802}"/>
              </a:ext>
            </a:extLst>
          </p:cNvPr>
          <p:cNvSpPr>
            <a:spLocks noGrp="1"/>
          </p:cNvSpPr>
          <p:nvPr>
            <p:ph type="title"/>
          </p:nvPr>
        </p:nvSpPr>
        <p:spPr/>
        <p:txBody>
          <a:bodyPr/>
          <a:lstStyle/>
          <a:p>
            <a:r>
              <a:rPr lang="nb-NO"/>
              <a:t>Tilfredshet med veiledning</a:t>
            </a:r>
          </a:p>
        </p:txBody>
      </p:sp>
      <p:pic>
        <p:nvPicPr>
          <p:cNvPr id="5" name="Bilde 4">
            <a:extLst>
              <a:ext uri="{FF2B5EF4-FFF2-40B4-BE49-F238E27FC236}">
                <a16:creationId xmlns:a16="http://schemas.microsoft.com/office/drawing/2014/main" id="{853D65B4-7000-4D03-9850-D860AB4C7670}"/>
              </a:ext>
            </a:extLst>
          </p:cNvPr>
          <p:cNvPicPr>
            <a:picLocks noChangeAspect="1"/>
          </p:cNvPicPr>
          <p:nvPr/>
        </p:nvPicPr>
        <p:blipFill>
          <a:blip r:embed="rId2"/>
          <a:stretch>
            <a:fillRect/>
          </a:stretch>
        </p:blipFill>
        <p:spPr>
          <a:xfrm>
            <a:off x="6636775" y="265470"/>
            <a:ext cx="4900214" cy="6592529"/>
          </a:xfrm>
          <a:prstGeom prst="rect">
            <a:avLst/>
          </a:prstGeom>
        </p:spPr>
      </p:pic>
    </p:spTree>
    <p:extLst>
      <p:ext uri="{BB962C8B-B14F-4D97-AF65-F5344CB8AC3E}">
        <p14:creationId xmlns:p14="http://schemas.microsoft.com/office/powerpoint/2010/main" val="3754268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AC17D03-50DC-0745-A68E-888F553E4E67}"/>
              </a:ext>
            </a:extLst>
          </p:cNvPr>
          <p:cNvPicPr>
            <a:picLocks noChangeAspect="1"/>
          </p:cNvPicPr>
          <p:nvPr/>
        </p:nvPicPr>
        <p:blipFill>
          <a:blip r:embed="rId2"/>
          <a:stretch>
            <a:fillRect/>
          </a:stretch>
        </p:blipFill>
        <p:spPr>
          <a:xfrm>
            <a:off x="768919" y="1075349"/>
            <a:ext cx="4730298" cy="4814911"/>
          </a:xfrm>
          <a:prstGeom prst="rect">
            <a:avLst/>
          </a:prstGeom>
        </p:spPr>
      </p:pic>
      <p:pic>
        <p:nvPicPr>
          <p:cNvPr id="5" name="Bilde 4">
            <a:extLst>
              <a:ext uri="{FF2B5EF4-FFF2-40B4-BE49-F238E27FC236}">
                <a16:creationId xmlns:a16="http://schemas.microsoft.com/office/drawing/2014/main" id="{778E1C41-2269-A432-9889-4D2CE0C9FA36}"/>
              </a:ext>
            </a:extLst>
          </p:cNvPr>
          <p:cNvPicPr>
            <a:picLocks noChangeAspect="1"/>
          </p:cNvPicPr>
          <p:nvPr/>
        </p:nvPicPr>
        <p:blipFill>
          <a:blip r:embed="rId3"/>
          <a:stretch>
            <a:fillRect/>
          </a:stretch>
        </p:blipFill>
        <p:spPr>
          <a:xfrm>
            <a:off x="6306705" y="1143000"/>
            <a:ext cx="4519046" cy="4814912"/>
          </a:xfrm>
          <a:prstGeom prst="rect">
            <a:avLst/>
          </a:prstGeom>
        </p:spPr>
      </p:pic>
      <p:sp>
        <p:nvSpPr>
          <p:cNvPr id="7" name="Tittel 1">
            <a:extLst>
              <a:ext uri="{FF2B5EF4-FFF2-40B4-BE49-F238E27FC236}">
                <a16:creationId xmlns:a16="http://schemas.microsoft.com/office/drawing/2014/main" id="{45457388-5D28-6A1A-03F9-89B647BA5828}"/>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a:t>Tilfredshet og Tillit til NAV for de over/under 30 år</a:t>
            </a:r>
          </a:p>
        </p:txBody>
      </p:sp>
    </p:spTree>
    <p:extLst>
      <p:ext uri="{BB962C8B-B14F-4D97-AF65-F5344CB8AC3E}">
        <p14:creationId xmlns:p14="http://schemas.microsoft.com/office/powerpoint/2010/main" val="36408470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D08ACC5-1FB8-9331-0FB2-2201F91E9AEC}"/>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a:t>Vedlegg til kap. 7 – språk og kommunikasjon i forbindelse med søknader</a:t>
            </a:r>
          </a:p>
        </p:txBody>
      </p:sp>
      <p:pic>
        <p:nvPicPr>
          <p:cNvPr id="3" name="Bilde 2">
            <a:extLst>
              <a:ext uri="{FF2B5EF4-FFF2-40B4-BE49-F238E27FC236}">
                <a16:creationId xmlns:a16="http://schemas.microsoft.com/office/drawing/2014/main" id="{155FC958-412D-F924-6D5E-A3F8126F5E81}"/>
              </a:ext>
            </a:extLst>
          </p:cNvPr>
          <p:cNvPicPr>
            <a:picLocks noChangeAspect="1"/>
          </p:cNvPicPr>
          <p:nvPr/>
        </p:nvPicPr>
        <p:blipFill rotWithShape="1">
          <a:blip r:embed="rId2"/>
          <a:srcRect t="5574"/>
          <a:stretch/>
        </p:blipFill>
        <p:spPr>
          <a:xfrm>
            <a:off x="838200" y="1948491"/>
            <a:ext cx="6617677" cy="3966024"/>
          </a:xfrm>
          <a:prstGeom prst="rect">
            <a:avLst/>
          </a:prstGeom>
        </p:spPr>
      </p:pic>
      <p:sp>
        <p:nvSpPr>
          <p:cNvPr id="4" name="TextBox 5">
            <a:extLst>
              <a:ext uri="{FF2B5EF4-FFF2-40B4-BE49-F238E27FC236}">
                <a16:creationId xmlns:a16="http://schemas.microsoft.com/office/drawing/2014/main" id="{421EC4EB-D9DC-9C34-500B-EEF379B7787E}"/>
              </a:ext>
            </a:extLst>
          </p:cNvPr>
          <p:cNvSpPr txBox="1"/>
          <p:nvPr/>
        </p:nvSpPr>
        <p:spPr>
          <a:xfrm>
            <a:off x="838199" y="5975490"/>
            <a:ext cx="7250723" cy="400110"/>
          </a:xfrm>
          <a:prstGeom prst="rect">
            <a:avLst/>
          </a:prstGeom>
          <a:noFill/>
        </p:spPr>
        <p:txBody>
          <a:bodyPr wrap="square">
            <a:spAutoFit/>
          </a:bodyPr>
          <a:lstStyle/>
          <a:p>
            <a:r>
              <a:rPr lang="nb-NO" sz="1000" i="1">
                <a:effectLst/>
                <a:latin typeface="Arial" panose="020B0604020202020204" pitchFamily="34" charset="0"/>
                <a:ea typeface="MS Mincho" panose="02020609040205080304" pitchFamily="49" charset="-128"/>
                <a:cs typeface="Arial" panose="020B0604020202020204" pitchFamily="34" charset="0"/>
              </a:rPr>
              <a:t>Andeler i ulike aldersgrupper som svarer positivt (4-6), med 95 prosent konfidensintervall</a:t>
            </a:r>
            <a:r>
              <a:rPr lang="nb-NO" sz="1000" i="1">
                <a:latin typeface="Arial" panose="020B0604020202020204" pitchFamily="34" charset="0"/>
                <a:ea typeface="MS Mincho" panose="02020609040205080304" pitchFamily="49" charset="-128"/>
                <a:cs typeface="Arial" panose="020B0604020202020204" pitchFamily="34" charset="0"/>
              </a:rPr>
              <a:t>. Sammenslått variabel (alfa = 0,63) hvor «Vanskelig å forstå» og «Truende og ubehagelig» er reversert, slik at høy verdi betyr positiv opplevelse for alle fire.</a:t>
            </a:r>
            <a:endParaRPr lang="nb-NO" sz="1000" i="1">
              <a:latin typeface="Arial" panose="020B0604020202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B791969C-CACA-9384-D454-24DC2AE8BBF1}"/>
              </a:ext>
            </a:extLst>
          </p:cNvPr>
          <p:cNvSpPr txBox="1"/>
          <p:nvPr/>
        </p:nvSpPr>
        <p:spPr>
          <a:xfrm>
            <a:off x="916911" y="1548963"/>
            <a:ext cx="6800223" cy="338554"/>
          </a:xfrm>
          <a:prstGeom prst="rect">
            <a:avLst/>
          </a:prstGeom>
          <a:noFill/>
        </p:spPr>
        <p:txBody>
          <a:bodyPr wrap="square">
            <a:spAutoFit/>
          </a:bodyPr>
          <a:lstStyle/>
          <a:p>
            <a:r>
              <a:rPr lang="nb-NO" sz="1600">
                <a:effectLst/>
                <a:latin typeface="Arial" panose="020B0604020202020204" pitchFamily="34" charset="0"/>
                <a:ea typeface="MS Mincho" panose="02020609040205080304" pitchFamily="49" charset="-128"/>
                <a:cs typeface="Arial" panose="020B0604020202020204" pitchFamily="34" charset="0"/>
              </a:rPr>
              <a:t>Tilfredsheten med kommunikasjonen samlet sett stiger med alderen</a:t>
            </a:r>
            <a:endParaRPr lang="nb-NO"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80825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D08ACC5-1FB8-9331-0FB2-2201F91E9AEC}"/>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a:t>Vedlegg til kap. 7 – språk og kommunikasjon i forbindelse med søknader</a:t>
            </a:r>
          </a:p>
        </p:txBody>
      </p:sp>
      <p:sp>
        <p:nvSpPr>
          <p:cNvPr id="4" name="TextBox 5">
            <a:extLst>
              <a:ext uri="{FF2B5EF4-FFF2-40B4-BE49-F238E27FC236}">
                <a16:creationId xmlns:a16="http://schemas.microsoft.com/office/drawing/2014/main" id="{421EC4EB-D9DC-9C34-500B-EEF379B7787E}"/>
              </a:ext>
            </a:extLst>
          </p:cNvPr>
          <p:cNvSpPr txBox="1"/>
          <p:nvPr/>
        </p:nvSpPr>
        <p:spPr>
          <a:xfrm>
            <a:off x="838200" y="5975490"/>
            <a:ext cx="7099998" cy="246221"/>
          </a:xfrm>
          <a:prstGeom prst="rect">
            <a:avLst/>
          </a:prstGeom>
          <a:noFill/>
        </p:spPr>
        <p:txBody>
          <a:bodyPr wrap="square">
            <a:spAutoFit/>
          </a:bodyPr>
          <a:lstStyle/>
          <a:p>
            <a:r>
              <a:rPr lang="nb-NO" sz="1000" i="1">
                <a:effectLst/>
                <a:latin typeface="Arial" panose="020B0604020202020204" pitchFamily="34" charset="0"/>
                <a:ea typeface="MS Mincho" panose="02020609040205080304" pitchFamily="49" charset="-128"/>
                <a:cs typeface="Arial" panose="020B0604020202020204" pitchFamily="34" charset="0"/>
              </a:rPr>
              <a:t>Andeler i ulike aldersgrupper som svarer positivt (4-6), med 95 prosent konfidensintervall</a:t>
            </a:r>
            <a:r>
              <a:rPr lang="nb-NO" sz="1000" i="1">
                <a:latin typeface="Arial" panose="020B0604020202020204" pitchFamily="34" charset="0"/>
                <a:ea typeface="MS Mincho" panose="02020609040205080304" pitchFamily="49" charset="-128"/>
                <a:cs typeface="Arial" panose="020B0604020202020204" pitchFamily="34" charset="0"/>
              </a:rPr>
              <a:t>. </a:t>
            </a:r>
            <a:endParaRPr lang="nb-NO" sz="1000" i="1">
              <a:latin typeface="Arial" panose="020B0604020202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B791969C-CACA-9384-D454-24DC2AE8BBF1}"/>
              </a:ext>
            </a:extLst>
          </p:cNvPr>
          <p:cNvSpPr txBox="1"/>
          <p:nvPr/>
        </p:nvSpPr>
        <p:spPr>
          <a:xfrm>
            <a:off x="916911" y="1548963"/>
            <a:ext cx="8377814" cy="338554"/>
          </a:xfrm>
          <a:prstGeom prst="rect">
            <a:avLst/>
          </a:prstGeom>
          <a:noFill/>
        </p:spPr>
        <p:txBody>
          <a:bodyPr wrap="square">
            <a:spAutoFit/>
          </a:bodyPr>
          <a:lstStyle/>
          <a:p>
            <a:r>
              <a:rPr lang="nb-NO" sz="1600">
                <a:latin typeface="Arial" panose="020B0604020202020204" pitchFamily="34" charset="0"/>
                <a:ea typeface="MS Mincho" panose="02020609040205080304" pitchFamily="49" charset="-128"/>
                <a:cs typeface="Arial" panose="020B0604020202020204" pitchFamily="34" charset="0"/>
              </a:rPr>
              <a:t>Alder har liten betydning for om man synes at kommunikasjonen er vanskelig å forstå</a:t>
            </a:r>
            <a:endParaRPr lang="nb-NO" sz="1600">
              <a:latin typeface="Arial" panose="020B0604020202020204" pitchFamily="34" charset="0"/>
              <a:cs typeface="Arial" panose="020B0604020202020204" pitchFamily="34" charset="0"/>
            </a:endParaRPr>
          </a:p>
        </p:txBody>
      </p:sp>
      <p:pic>
        <p:nvPicPr>
          <p:cNvPr id="6" name="Bilde 5">
            <a:extLst>
              <a:ext uri="{FF2B5EF4-FFF2-40B4-BE49-F238E27FC236}">
                <a16:creationId xmlns:a16="http://schemas.microsoft.com/office/drawing/2014/main" id="{D531736B-1621-D900-AB27-1D4F29418769}"/>
              </a:ext>
            </a:extLst>
          </p:cNvPr>
          <p:cNvPicPr>
            <a:picLocks noChangeAspect="1"/>
          </p:cNvPicPr>
          <p:nvPr/>
        </p:nvPicPr>
        <p:blipFill>
          <a:blip r:embed="rId2"/>
          <a:stretch>
            <a:fillRect/>
          </a:stretch>
        </p:blipFill>
        <p:spPr>
          <a:xfrm>
            <a:off x="838200" y="1970098"/>
            <a:ext cx="6396613" cy="3922811"/>
          </a:xfrm>
          <a:prstGeom prst="rect">
            <a:avLst/>
          </a:prstGeom>
        </p:spPr>
      </p:pic>
    </p:spTree>
    <p:extLst>
      <p:ext uri="{BB962C8B-B14F-4D97-AF65-F5344CB8AC3E}">
        <p14:creationId xmlns:p14="http://schemas.microsoft.com/office/powerpoint/2010/main" val="33797394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D08ACC5-1FB8-9331-0FB2-2201F91E9AEC}"/>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a:t>Vedlegg til kap. 7 – språk og kommunikasjon i forbindelse med søknader</a:t>
            </a:r>
          </a:p>
        </p:txBody>
      </p:sp>
      <p:sp>
        <p:nvSpPr>
          <p:cNvPr id="4" name="TextBox 5">
            <a:extLst>
              <a:ext uri="{FF2B5EF4-FFF2-40B4-BE49-F238E27FC236}">
                <a16:creationId xmlns:a16="http://schemas.microsoft.com/office/drawing/2014/main" id="{421EC4EB-D9DC-9C34-500B-EEF379B7787E}"/>
              </a:ext>
            </a:extLst>
          </p:cNvPr>
          <p:cNvSpPr txBox="1"/>
          <p:nvPr/>
        </p:nvSpPr>
        <p:spPr>
          <a:xfrm>
            <a:off x="6608046" y="6265981"/>
            <a:ext cx="5074418" cy="400110"/>
          </a:xfrm>
          <a:prstGeom prst="rect">
            <a:avLst/>
          </a:prstGeom>
          <a:noFill/>
        </p:spPr>
        <p:txBody>
          <a:bodyPr wrap="square">
            <a:spAutoFit/>
          </a:bodyPr>
          <a:lstStyle/>
          <a:p>
            <a:r>
              <a:rPr lang="nb-NO" sz="1000" i="1">
                <a:effectLst/>
                <a:latin typeface="Arial" panose="020B0604020202020204" pitchFamily="34" charset="0"/>
                <a:ea typeface="MS Mincho" panose="02020609040205080304" pitchFamily="49" charset="-128"/>
                <a:cs typeface="Arial" panose="020B0604020202020204" pitchFamily="34" charset="0"/>
              </a:rPr>
              <a:t>Tilfredshet med kommunikasjon samlet sett, etter kjennetegn. Regresjonskoeffisienter med 95% konfidensintervall (kontrollert for mottatt ytelse/tjeneste)</a:t>
            </a:r>
          </a:p>
        </p:txBody>
      </p:sp>
      <p:sp>
        <p:nvSpPr>
          <p:cNvPr id="5" name="TextBox 5">
            <a:extLst>
              <a:ext uri="{FF2B5EF4-FFF2-40B4-BE49-F238E27FC236}">
                <a16:creationId xmlns:a16="http://schemas.microsoft.com/office/drawing/2014/main" id="{B791969C-CACA-9384-D454-24DC2AE8BBF1}"/>
              </a:ext>
            </a:extLst>
          </p:cNvPr>
          <p:cNvSpPr txBox="1"/>
          <p:nvPr/>
        </p:nvSpPr>
        <p:spPr>
          <a:xfrm>
            <a:off x="916910" y="1548963"/>
            <a:ext cx="11382272" cy="292388"/>
          </a:xfrm>
          <a:prstGeom prst="rect">
            <a:avLst/>
          </a:prstGeom>
          <a:noFill/>
        </p:spPr>
        <p:txBody>
          <a:bodyPr wrap="square">
            <a:spAutoFit/>
          </a:bodyPr>
          <a:lstStyle/>
          <a:p>
            <a:r>
              <a:rPr lang="nb-NO" sz="1300">
                <a:latin typeface="Arial" panose="020B0604020202020204" pitchFamily="34" charset="0"/>
                <a:ea typeface="MS Mincho" panose="02020609040205080304" pitchFamily="49" charset="-128"/>
                <a:cs typeface="Arial" panose="020B0604020202020204" pitchFamily="34" charset="0"/>
              </a:rPr>
              <a:t>Lavere byråkratisk kompetanse, utrygg økonomi og ikke innvilget søknad henger sammen med en mer negativ opplevelse av kommunikasjonen</a:t>
            </a:r>
          </a:p>
        </p:txBody>
      </p:sp>
      <p:pic>
        <p:nvPicPr>
          <p:cNvPr id="3" name="Bilde 2">
            <a:extLst>
              <a:ext uri="{FF2B5EF4-FFF2-40B4-BE49-F238E27FC236}">
                <a16:creationId xmlns:a16="http://schemas.microsoft.com/office/drawing/2014/main" id="{C0B135E8-DB2F-2DA7-7E36-697668275D80}"/>
              </a:ext>
            </a:extLst>
          </p:cNvPr>
          <p:cNvPicPr>
            <a:picLocks noChangeAspect="1"/>
          </p:cNvPicPr>
          <p:nvPr/>
        </p:nvPicPr>
        <p:blipFill>
          <a:blip r:embed="rId2"/>
          <a:stretch>
            <a:fillRect/>
          </a:stretch>
        </p:blipFill>
        <p:spPr>
          <a:xfrm>
            <a:off x="1027443" y="2260880"/>
            <a:ext cx="5215964" cy="4205156"/>
          </a:xfrm>
          <a:prstGeom prst="rect">
            <a:avLst/>
          </a:prstGeom>
        </p:spPr>
      </p:pic>
    </p:spTree>
    <p:extLst>
      <p:ext uri="{BB962C8B-B14F-4D97-AF65-F5344CB8AC3E}">
        <p14:creationId xmlns:p14="http://schemas.microsoft.com/office/powerpoint/2010/main" val="1352739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66AF-1F44-7236-B17F-6C86DE7E5939}"/>
              </a:ext>
            </a:extLst>
          </p:cNvPr>
          <p:cNvSpPr>
            <a:spLocks noGrp="1"/>
          </p:cNvSpPr>
          <p:nvPr>
            <p:ph type="title"/>
          </p:nvPr>
        </p:nvSpPr>
        <p:spPr/>
        <p:txBody>
          <a:bodyPr/>
          <a:lstStyle/>
          <a:p>
            <a:r>
              <a:rPr lang="nb-NO"/>
              <a:t>Sammendrag #2: </a:t>
            </a:r>
          </a:p>
        </p:txBody>
      </p:sp>
      <p:sp>
        <p:nvSpPr>
          <p:cNvPr id="3" name="Content Placeholder 2">
            <a:extLst>
              <a:ext uri="{FF2B5EF4-FFF2-40B4-BE49-F238E27FC236}">
                <a16:creationId xmlns:a16="http://schemas.microsoft.com/office/drawing/2014/main" id="{1F0CACFE-7AAC-1B4F-4D81-1272C9950190}"/>
              </a:ext>
            </a:extLst>
          </p:cNvPr>
          <p:cNvSpPr>
            <a:spLocks noGrp="1"/>
          </p:cNvSpPr>
          <p:nvPr>
            <p:ph idx="1"/>
          </p:nvPr>
        </p:nvSpPr>
        <p:spPr/>
        <p:txBody>
          <a:bodyPr numCol="2" spcCol="180000">
            <a:normAutofit/>
          </a:bodyPr>
          <a:lstStyle/>
          <a:p>
            <a:r>
              <a:rPr lang="nb-NO" sz="2000"/>
              <a:t>I 2023 har flere fått en utfordrende livssituasjon:</a:t>
            </a:r>
          </a:p>
          <a:p>
            <a:pPr lvl="1"/>
            <a:r>
              <a:rPr lang="nb-NO" sz="1600"/>
              <a:t>Betydelig dårligere egenvurdert helse blant brukerne siden 2020</a:t>
            </a:r>
          </a:p>
          <a:p>
            <a:pPr lvl="1"/>
            <a:r>
              <a:rPr lang="nb-NO" sz="1600"/>
              <a:t>Flere brukere rapporterer også om utrygg økonomi</a:t>
            </a:r>
          </a:p>
          <a:p>
            <a:pPr lvl="1"/>
            <a:r>
              <a:rPr lang="nb-NO" sz="1600"/>
              <a:t>Men flere opplever at de har kompetanse som er etterspurt på arbeidsmarkedet</a:t>
            </a:r>
          </a:p>
          <a:p>
            <a:r>
              <a:rPr lang="nb-NO" sz="2000"/>
              <a:t>De som skårer lavest på helse, økonomi og/eller kompetanse er mindre fornøyd med NAV, og opplever større hjelpebehov </a:t>
            </a:r>
          </a:p>
          <a:p>
            <a:pPr marL="0" indent="0">
              <a:buNone/>
            </a:pPr>
            <a:endParaRPr lang="nb-NO" sz="2000"/>
          </a:p>
          <a:p>
            <a:pPr marL="0" indent="0">
              <a:buNone/>
            </a:pPr>
            <a:endParaRPr lang="nb-NO" sz="2000"/>
          </a:p>
          <a:p>
            <a:pPr lvl="1"/>
            <a:endParaRPr lang="nb-NO" sz="2000"/>
          </a:p>
          <a:p>
            <a:endParaRPr lang="nb-NO"/>
          </a:p>
          <a:p>
            <a:pPr marL="0" indent="0">
              <a:buNone/>
            </a:pPr>
            <a:endParaRPr lang="nb-NO"/>
          </a:p>
        </p:txBody>
      </p:sp>
    </p:spTree>
    <p:extLst>
      <p:ext uri="{BB962C8B-B14F-4D97-AF65-F5344CB8AC3E}">
        <p14:creationId xmlns:p14="http://schemas.microsoft.com/office/powerpoint/2010/main" val="4024503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D08ACC5-1FB8-9331-0FB2-2201F91E9AEC}"/>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a:t>Vedlegg til kap. 7 – språk og kommunikasjon i forbindelse med søknader</a:t>
            </a:r>
          </a:p>
        </p:txBody>
      </p:sp>
      <p:sp>
        <p:nvSpPr>
          <p:cNvPr id="4" name="TextBox 5">
            <a:extLst>
              <a:ext uri="{FF2B5EF4-FFF2-40B4-BE49-F238E27FC236}">
                <a16:creationId xmlns:a16="http://schemas.microsoft.com/office/drawing/2014/main" id="{421EC4EB-D9DC-9C34-500B-EEF379B7787E}"/>
              </a:ext>
            </a:extLst>
          </p:cNvPr>
          <p:cNvSpPr txBox="1"/>
          <p:nvPr/>
        </p:nvSpPr>
        <p:spPr>
          <a:xfrm>
            <a:off x="5954066" y="6296364"/>
            <a:ext cx="5399734" cy="400110"/>
          </a:xfrm>
          <a:prstGeom prst="rect">
            <a:avLst/>
          </a:prstGeom>
          <a:noFill/>
        </p:spPr>
        <p:txBody>
          <a:bodyPr wrap="square">
            <a:spAutoFit/>
          </a:bodyPr>
          <a:lstStyle/>
          <a:p>
            <a:r>
              <a:rPr lang="nb-NO" sz="1000" i="1">
                <a:effectLst/>
                <a:latin typeface="Arial" panose="020B0604020202020204" pitchFamily="34" charset="0"/>
                <a:ea typeface="MS Mincho" panose="02020609040205080304" pitchFamily="49" charset="-128"/>
                <a:cs typeface="Arial" panose="020B0604020202020204" pitchFamily="34" charset="0"/>
              </a:rPr>
              <a:t>Vurdering av kommunikasjon: «Truende og ubehagelig», etter kjennetegn. Regresjonskoeffisienter med 95% konfidensintervall (kontrollert for mottatt ytelse/tjeneste)</a:t>
            </a:r>
          </a:p>
        </p:txBody>
      </p:sp>
      <p:sp>
        <p:nvSpPr>
          <p:cNvPr id="5" name="TextBox 5">
            <a:extLst>
              <a:ext uri="{FF2B5EF4-FFF2-40B4-BE49-F238E27FC236}">
                <a16:creationId xmlns:a16="http://schemas.microsoft.com/office/drawing/2014/main" id="{B791969C-CACA-9384-D454-24DC2AE8BBF1}"/>
              </a:ext>
            </a:extLst>
          </p:cNvPr>
          <p:cNvSpPr txBox="1"/>
          <p:nvPr/>
        </p:nvSpPr>
        <p:spPr>
          <a:xfrm>
            <a:off x="916910" y="1479322"/>
            <a:ext cx="11050677" cy="523220"/>
          </a:xfrm>
          <a:prstGeom prst="rect">
            <a:avLst/>
          </a:prstGeom>
          <a:noFill/>
        </p:spPr>
        <p:txBody>
          <a:bodyPr wrap="square">
            <a:spAutoFit/>
          </a:bodyPr>
          <a:lstStyle/>
          <a:p>
            <a:pPr>
              <a:spcAft>
                <a:spcPts val="600"/>
              </a:spcAft>
            </a:pPr>
            <a:r>
              <a:rPr lang="nb-NO" sz="1400"/>
              <a:t>Særlig lavere byråkratisk og digital kompetanse og ikke innvilget søknad henger sammen med økt tilbøyelighet til å synes at kommunikasjonen var truende og ubehagelig</a:t>
            </a:r>
          </a:p>
        </p:txBody>
      </p:sp>
      <p:pic>
        <p:nvPicPr>
          <p:cNvPr id="6" name="Bilde 5">
            <a:extLst>
              <a:ext uri="{FF2B5EF4-FFF2-40B4-BE49-F238E27FC236}">
                <a16:creationId xmlns:a16="http://schemas.microsoft.com/office/drawing/2014/main" id="{0D3754BE-9C50-94E0-65E7-5D7E26E2715C}"/>
              </a:ext>
            </a:extLst>
          </p:cNvPr>
          <p:cNvPicPr>
            <a:picLocks noChangeAspect="1"/>
          </p:cNvPicPr>
          <p:nvPr/>
        </p:nvPicPr>
        <p:blipFill>
          <a:blip r:embed="rId2"/>
          <a:stretch>
            <a:fillRect/>
          </a:stretch>
        </p:blipFill>
        <p:spPr>
          <a:xfrm>
            <a:off x="1045542" y="2120201"/>
            <a:ext cx="3902983" cy="4576273"/>
          </a:xfrm>
          <a:prstGeom prst="rect">
            <a:avLst/>
          </a:prstGeom>
        </p:spPr>
      </p:pic>
    </p:spTree>
    <p:extLst>
      <p:ext uri="{BB962C8B-B14F-4D97-AF65-F5344CB8AC3E}">
        <p14:creationId xmlns:p14="http://schemas.microsoft.com/office/powerpoint/2010/main" val="413842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D08ACC5-1FB8-9331-0FB2-2201F91E9AEC}"/>
              </a:ext>
            </a:extLst>
          </p:cNvPr>
          <p:cNvSpPr txBox="1">
            <a:spLocks/>
          </p:cNvSpPr>
          <p:nvPr/>
        </p:nvSpPr>
        <p:spPr>
          <a:xfrm>
            <a:off x="838200" y="482400"/>
            <a:ext cx="10515600" cy="1072080"/>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r>
              <a:rPr lang="nb-NO"/>
              <a:t>Vedlegg til kap. 7 – språk og kommunikasjon i forbindelse med søknader</a:t>
            </a:r>
          </a:p>
        </p:txBody>
      </p:sp>
      <p:sp>
        <p:nvSpPr>
          <p:cNvPr id="4" name="TextBox 5">
            <a:extLst>
              <a:ext uri="{FF2B5EF4-FFF2-40B4-BE49-F238E27FC236}">
                <a16:creationId xmlns:a16="http://schemas.microsoft.com/office/drawing/2014/main" id="{421EC4EB-D9DC-9C34-500B-EEF379B7787E}"/>
              </a:ext>
            </a:extLst>
          </p:cNvPr>
          <p:cNvSpPr txBox="1"/>
          <p:nvPr/>
        </p:nvSpPr>
        <p:spPr>
          <a:xfrm>
            <a:off x="7808409" y="5988818"/>
            <a:ext cx="3466681" cy="553998"/>
          </a:xfrm>
          <a:prstGeom prst="rect">
            <a:avLst/>
          </a:prstGeom>
          <a:noFill/>
        </p:spPr>
        <p:txBody>
          <a:bodyPr wrap="square">
            <a:spAutoFit/>
          </a:bodyPr>
          <a:lstStyle/>
          <a:p>
            <a:r>
              <a:rPr lang="nb-NO" sz="1000" i="1">
                <a:effectLst/>
                <a:latin typeface="Arial" panose="020B0604020202020204" pitchFamily="34" charset="0"/>
                <a:ea typeface="MS Mincho" panose="02020609040205080304" pitchFamily="49" charset="-128"/>
                <a:cs typeface="Arial" panose="020B0604020202020204" pitchFamily="34" charset="0"/>
              </a:rPr>
              <a:t>Betydningen av opplevelsen av NAVs kommunikasjon (sammenslått variabel). Regresjonskoeffisienter med 95% konfidensintervall (kontrollert for mottatt ytelse/tjeneste)</a:t>
            </a:r>
          </a:p>
        </p:txBody>
      </p:sp>
      <p:sp>
        <p:nvSpPr>
          <p:cNvPr id="5" name="TextBox 5">
            <a:extLst>
              <a:ext uri="{FF2B5EF4-FFF2-40B4-BE49-F238E27FC236}">
                <a16:creationId xmlns:a16="http://schemas.microsoft.com/office/drawing/2014/main" id="{B791969C-CACA-9384-D454-24DC2AE8BBF1}"/>
              </a:ext>
            </a:extLst>
          </p:cNvPr>
          <p:cNvSpPr txBox="1"/>
          <p:nvPr/>
        </p:nvSpPr>
        <p:spPr>
          <a:xfrm>
            <a:off x="916910" y="1479322"/>
            <a:ext cx="11050677" cy="307777"/>
          </a:xfrm>
          <a:prstGeom prst="rect">
            <a:avLst/>
          </a:prstGeom>
          <a:noFill/>
        </p:spPr>
        <p:txBody>
          <a:bodyPr wrap="square">
            <a:spAutoFit/>
          </a:bodyPr>
          <a:lstStyle/>
          <a:p>
            <a:pPr>
              <a:spcAft>
                <a:spcPts val="600"/>
              </a:spcAft>
            </a:pPr>
            <a:r>
              <a:rPr lang="nb-NO" sz="1400"/>
              <a:t>Opplevelsen av NAVs kommunikasjon har betydning for overordnet tilfredshet, tillit og om man blir møtt med respekt – særlig sistnevnte</a:t>
            </a:r>
          </a:p>
        </p:txBody>
      </p:sp>
      <p:pic>
        <p:nvPicPr>
          <p:cNvPr id="3" name="Bilde 2">
            <a:extLst>
              <a:ext uri="{FF2B5EF4-FFF2-40B4-BE49-F238E27FC236}">
                <a16:creationId xmlns:a16="http://schemas.microsoft.com/office/drawing/2014/main" id="{952F4716-D0D3-A6EA-5142-8F61D3302394}"/>
              </a:ext>
            </a:extLst>
          </p:cNvPr>
          <p:cNvPicPr>
            <a:picLocks noChangeAspect="1"/>
          </p:cNvPicPr>
          <p:nvPr/>
        </p:nvPicPr>
        <p:blipFill>
          <a:blip r:embed="rId3"/>
          <a:stretch>
            <a:fillRect/>
          </a:stretch>
        </p:blipFill>
        <p:spPr>
          <a:xfrm>
            <a:off x="916910" y="2044673"/>
            <a:ext cx="5966757" cy="4590640"/>
          </a:xfrm>
          <a:prstGeom prst="rect">
            <a:avLst/>
          </a:prstGeom>
        </p:spPr>
      </p:pic>
    </p:spTree>
    <p:extLst>
      <p:ext uri="{BB962C8B-B14F-4D97-AF65-F5344CB8AC3E}">
        <p14:creationId xmlns:p14="http://schemas.microsoft.com/office/powerpoint/2010/main" val="183902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AF4D34-2345-FB13-6E02-2A22D69029A2}"/>
              </a:ext>
            </a:extLst>
          </p:cNvPr>
          <p:cNvSpPr>
            <a:spLocks noGrp="1"/>
          </p:cNvSpPr>
          <p:nvPr>
            <p:ph type="body" idx="1"/>
          </p:nvPr>
        </p:nvSpPr>
        <p:spPr/>
        <p:txBody>
          <a:bodyPr/>
          <a:lstStyle/>
          <a:p>
            <a:endParaRPr lang="nb-NO"/>
          </a:p>
        </p:txBody>
      </p:sp>
      <p:sp>
        <p:nvSpPr>
          <p:cNvPr id="3" name="Tittel 2">
            <a:extLst>
              <a:ext uri="{FF2B5EF4-FFF2-40B4-BE49-F238E27FC236}">
                <a16:creationId xmlns:a16="http://schemas.microsoft.com/office/drawing/2014/main" id="{268C5BDE-595B-86E8-F7CB-F6A64CC4E984}"/>
              </a:ext>
            </a:extLst>
          </p:cNvPr>
          <p:cNvSpPr>
            <a:spLocks noGrp="1"/>
          </p:cNvSpPr>
          <p:nvPr>
            <p:ph type="ctrTitle"/>
          </p:nvPr>
        </p:nvSpPr>
        <p:spPr/>
        <p:txBody>
          <a:bodyPr/>
          <a:lstStyle/>
          <a:p>
            <a:r>
              <a:rPr lang="nb-NO"/>
              <a:t>3. Tilfredshet, tillit og respekt</a:t>
            </a:r>
          </a:p>
        </p:txBody>
      </p:sp>
    </p:spTree>
    <p:extLst>
      <p:ext uri="{BB962C8B-B14F-4D97-AF65-F5344CB8AC3E}">
        <p14:creationId xmlns:p14="http://schemas.microsoft.com/office/powerpoint/2010/main" val="3488631678"/>
      </p:ext>
    </p:extLst>
  </p:cSld>
  <p:clrMapOvr>
    <a:masterClrMapping/>
  </p:clrMapOvr>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7" id="{33488A59-93CB-1C40-871C-858C943DF62C}" vid="{6969C020-6387-D64A-AD53-1AA77E9C2AA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7A9FFE19C1404ABB880631B38D434C" ma:contentTypeVersion="15" ma:contentTypeDescription="Create a new document." ma:contentTypeScope="" ma:versionID="15888d2cbcb036e7d86b1c97ea4c992e">
  <xsd:schema xmlns:xsd="http://www.w3.org/2001/XMLSchema" xmlns:xs="http://www.w3.org/2001/XMLSchema" xmlns:p="http://schemas.microsoft.com/office/2006/metadata/properties" xmlns:ns2="8d73eeac-0527-46ce-b240-deb54efaeddd" xmlns:ns3="bda6c9db-e234-45b1-b876-3becb6099e40" targetNamespace="http://schemas.microsoft.com/office/2006/metadata/properties" ma:root="true" ma:fieldsID="e7d9bdb461ac86996238c487e4375adf" ns2:_="" ns3:_="">
    <xsd:import namespace="8d73eeac-0527-46ce-b240-deb54efaeddd"/>
    <xsd:import namespace="bda6c9db-e234-45b1-b876-3becb6099e4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3eeac-0527-46ce-b240-deb54efaed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228493a-ba9a-494e-af97-f05f01d29c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a6c9db-e234-45b1-b876-3becb6099e4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ee09914-f644-48f6-b687-b7173db58cb3}" ma:internalName="TaxCatchAll" ma:showField="CatchAllData" ma:web="bda6c9db-e234-45b1-b876-3becb6099e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73eeac-0527-46ce-b240-deb54efaeddd">
      <Terms xmlns="http://schemas.microsoft.com/office/infopath/2007/PartnerControls"/>
    </lcf76f155ced4ddcb4097134ff3c332f>
    <TaxCatchAll xmlns="bda6c9db-e234-45b1-b876-3becb6099e40" xsi:nil="true"/>
    <SharedWithUsers xmlns="bda6c9db-e234-45b1-b876-3becb6099e40">
      <UserInfo>
        <DisplayName>Skrivegruppe PBU-medlemmer</DisplayName>
        <AccountId>7</AccountId>
        <AccountType/>
      </UserInfo>
      <UserInfo>
        <DisplayName>Falsen, Harald</DisplayName>
        <AccountId>391</AccountId>
        <AccountType/>
      </UserInfo>
      <UserInfo>
        <DisplayName>Ringnes, Ida Frisak</DisplayName>
        <AccountId>23</AccountId>
        <AccountType/>
      </UserInfo>
      <UserInfo>
        <DisplayName>Eggen, Sigrid Anna</DisplayName>
        <AccountId>567</AccountId>
        <AccountType/>
      </UserInfo>
    </SharedWithUsers>
  </documentManagement>
</p:properties>
</file>

<file path=customXml/itemProps1.xml><?xml version="1.0" encoding="utf-8"?>
<ds:datastoreItem xmlns:ds="http://schemas.openxmlformats.org/officeDocument/2006/customXml" ds:itemID="{40BA16CF-69EA-4443-BEE0-73385E2EEDD0}">
  <ds:schemaRefs>
    <ds:schemaRef ds:uri="http://schemas.microsoft.com/sharepoint/v3/contenttype/forms"/>
  </ds:schemaRefs>
</ds:datastoreItem>
</file>

<file path=customXml/itemProps2.xml><?xml version="1.0" encoding="utf-8"?>
<ds:datastoreItem xmlns:ds="http://schemas.openxmlformats.org/officeDocument/2006/customXml" ds:itemID="{988DD7E7-58A6-41DA-8D9F-484C802EF1C5}">
  <ds:schemaRefs>
    <ds:schemaRef ds:uri="8d73eeac-0527-46ce-b240-deb54efaeddd"/>
    <ds:schemaRef ds:uri="bda6c9db-e234-45b1-b876-3becb6099e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591905-A811-45D1-A44B-D4999240A5F2}">
  <ds:schemaRefs>
    <ds:schemaRef ds:uri="http://www.w3.org/XML/1998/namespace"/>
    <ds:schemaRef ds:uri="http://schemas.microsoft.com/office/2006/documentManagement/types"/>
    <ds:schemaRef ds:uri="http://purl.org/dc/dcmitype/"/>
    <ds:schemaRef ds:uri="http://schemas.openxmlformats.org/package/2006/metadata/core-properties"/>
    <ds:schemaRef ds:uri="http://purl.org/dc/elements/1.1/"/>
    <ds:schemaRef ds:uri="http://purl.org/dc/terms/"/>
    <ds:schemaRef ds:uri="bda6c9db-e234-45b1-b876-3becb6099e40"/>
    <ds:schemaRef ds:uri="http://schemas.microsoft.com/office/infopath/2007/PartnerControls"/>
    <ds:schemaRef ds:uri="8d73eeac-0527-46ce-b240-deb54efaedd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NAV_Mørk Grå (2)</Template>
  <TotalTime>9859</TotalTime>
  <Words>9927</Words>
  <Application>Microsoft Office PowerPoint</Application>
  <PresentationFormat>Widescreen</PresentationFormat>
  <Paragraphs>3233</Paragraphs>
  <Slides>81</Slides>
  <Notes>26</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81</vt:i4>
      </vt:variant>
    </vt:vector>
  </HeadingPairs>
  <TitlesOfParts>
    <vt:vector size="88" baseType="lpstr">
      <vt:lpstr>Arial</vt:lpstr>
      <vt:lpstr>Calibri</vt:lpstr>
      <vt:lpstr>Calibri Light</vt:lpstr>
      <vt:lpstr>Papyrus</vt:lpstr>
      <vt:lpstr>Segoe UI</vt:lpstr>
      <vt:lpstr>Times New Roman</vt:lpstr>
      <vt:lpstr>Office-tema</vt:lpstr>
      <vt:lpstr>Personbrukerundersøkelsen  2023</vt:lpstr>
      <vt:lpstr>Innholdsfortegnelse</vt:lpstr>
      <vt:lpstr>1. Innledning</vt:lpstr>
      <vt:lpstr>  Personbrukerundersøkelsen</vt:lpstr>
      <vt:lpstr>Begrepsbruk og leseveiledning</vt:lpstr>
      <vt:lpstr>2. Sammendrag</vt:lpstr>
      <vt:lpstr>Sammendrag:  </vt:lpstr>
      <vt:lpstr>Sammendrag #2: </vt:lpstr>
      <vt:lpstr>3. Tilfredshet, tillit og respekt</vt:lpstr>
      <vt:lpstr>NAVs tre hovedindikatorer</vt:lpstr>
      <vt:lpstr>Svarfordeling hovedindikatorer (2023)</vt:lpstr>
      <vt:lpstr>Hovedindikatorer uendret fra i fjor</vt:lpstr>
      <vt:lpstr>Alderspensjonister og sykmeldte mest fornøyde med NAV</vt:lpstr>
      <vt:lpstr>Noen endringer i tilfredshet over tid:</vt:lpstr>
      <vt:lpstr>Kjennetegn ved bruker har sammenheng med tilfredshet</vt:lpstr>
      <vt:lpstr>Individuelle kjennetegn har mye å si for tilfredshet – ytelser* med høy grad av oppfølging bidrar positivt (kontrollert for kjennetegn) </vt:lpstr>
      <vt:lpstr>4. Tilfredshet med ulike aspekter ved NAV</vt:lpstr>
      <vt:lpstr>Mange fornøyd med NAV-ansatte – færre med samordning</vt:lpstr>
      <vt:lpstr>Analyse av fritekstspørsmål</vt:lpstr>
      <vt:lpstr>Yngre mindre fornøyde på noen områder</vt:lpstr>
      <vt:lpstr>Tilfredshet og erfaring med ulike tjenester/kanaler</vt:lpstr>
      <vt:lpstr>5. Flere har fått utfordringer med helse og økonomi  – flere utfordringer gir større hjelpebehov</vt:lpstr>
      <vt:lpstr>Dårligere helse og økonomi blant NAV-brukere etter 2020 </vt:lpstr>
      <vt:lpstr>Utvikling i livssituasjon for noen grupper over tid</vt:lpstr>
      <vt:lpstr>Sammensatte utfordringer</vt:lpstr>
      <vt:lpstr>Økning i en eller flere samtidige livsutfordringer</vt:lpstr>
      <vt:lpstr>Negativ utvikling for AAP-mottagere, uføre og arbeidssøkere</vt:lpstr>
      <vt:lpstr>Flere problemer gir mindre tilfredshet, tillit og møtt med respekt (kontrollert for alder og gruppe)</vt:lpstr>
      <vt:lpstr>Flere problemer gir økt hjelpebehov</vt:lpstr>
      <vt:lpstr>De med flere problemer opplever mindre tilgjengelighet</vt:lpstr>
      <vt:lpstr>Økonomi har mest å si for tilfredshet</vt:lpstr>
      <vt:lpstr>6. Tilgjengelighet og kontakt med NAV</vt:lpstr>
      <vt:lpstr>Ulike aspekter ved tilgjengelighet</vt:lpstr>
      <vt:lpstr>Brukte og foretrukne møteformer</vt:lpstr>
      <vt:lpstr>Ved avtalte møter: Fysisk møte likt som før pandemien, telefon og video på vei ned</vt:lpstr>
      <vt:lpstr>Enkelt å kontakte NAV i ulike kanaler? (nytt sprsm 2023)</vt:lpstr>
      <vt:lpstr>7.Språk og kommunikasjon i forbindelse med søknader</vt:lpstr>
      <vt:lpstr>Opplevelse av NAVs kommunikasjon i brev og meldinger</vt:lpstr>
      <vt:lpstr>Hvem er mest og minst fornøyd med kommunikasjonen?</vt:lpstr>
      <vt:lpstr>1 av 4 søkere av økonomisk sosialhjelp opplevde kommunikasjonen som truende og ubehagelig</vt:lpstr>
      <vt:lpstr>Vedlegg</vt:lpstr>
      <vt:lpstr>1. Metode</vt:lpstr>
      <vt:lpstr>2. Populasjon og svarinngang, fordelt på fylke og ytelser/tjeneste* </vt:lpstr>
      <vt:lpstr>3. Spørreskjema med deskriptiv statistikk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Fritekstfelt</vt:lpstr>
      <vt:lpstr>Er svarene mest positive eller negative? </vt:lpstr>
      <vt:lpstr>Sammenhenger mellom ord</vt:lpstr>
      <vt:lpstr>PowerPoint-presentasjon</vt:lpstr>
      <vt:lpstr>Tilfredshet</vt:lpstr>
      <vt:lpstr>Tillit</vt:lpstr>
      <vt:lpstr>Respekt</vt:lpstr>
      <vt:lpstr>Tilgjengelighet</vt:lpstr>
      <vt:lpstr>Språk</vt:lpstr>
      <vt:lpstr>Veiledning</vt:lpstr>
      <vt:lpstr>AAP</vt:lpstr>
      <vt:lpstr>Om undersøkelsen</vt:lpstr>
      <vt:lpstr>PowerPoint-presentasjon</vt:lpstr>
      <vt:lpstr>PowerPoint-presentasjon</vt:lpstr>
      <vt:lpstr>PowerPoint-presentasjon</vt:lpstr>
      <vt:lpstr>Tilfredshet med veiledning</vt:lpstr>
      <vt:lpstr>PowerPoint-presentasjon</vt:lpstr>
      <vt:lpstr>PowerPoint-presentasjon</vt:lpstr>
      <vt:lpstr>PowerPoint-presentasjon</vt:lpstr>
      <vt:lpstr>PowerPoint-presentasjon</vt:lpstr>
      <vt:lpstr>PowerPoint-presentasjon</vt:lpstr>
      <vt:lpstr>PowerPoint-presentasjon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Personbrukerundersøkelsen 2023</dc:title>
  <dc:subject/>
  <dc:creator>Nyberg, Tor Erik</dc:creator>
  <cp:keywords/>
  <dc:description/>
  <cp:lastModifiedBy>Ringnes, Ida Frisak</cp:lastModifiedBy>
  <cp:revision>2</cp:revision>
  <cp:lastPrinted>2020-04-21T11:47:02Z</cp:lastPrinted>
  <dcterms:created xsi:type="dcterms:W3CDTF">2022-09-22T06:36:53Z</dcterms:created>
  <dcterms:modified xsi:type="dcterms:W3CDTF">2023-11-13T11:32:19Z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0x0101000E7A9FFE19C1404ABB880631B38D434C</vt:lpwstr>
  </property>
  <property fmtid="{D5CDD505-2E9C-101B-9397-08002B2CF9AE}" pid="3" name="Order">
    <vt:r8>5000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TemplateUrl">
    <vt:lpwstr/>
  </property>
  <property fmtid="{D5CDD505-2E9C-101B-9397-08002B2CF9AE}" pid="9" name="ComplianceAssetId">
    <vt:lpwstr/>
  </property>
  <property fmtid="{D5CDD505-2E9C-101B-9397-08002B2CF9AE}" pid="10" name="MSIP_Label_d3491420-1ae2-4120-89e6-e6f668f067e2_Enabled">
    <vt:lpwstr>true</vt:lpwstr>
  </property>
  <property fmtid="{D5CDD505-2E9C-101B-9397-08002B2CF9AE}" pid="11" name="MSIP_Label_d3491420-1ae2-4120-89e6-e6f668f067e2_SetDate">
    <vt:lpwstr>2022-09-22T10:10:07Z</vt:lpwstr>
  </property>
  <property fmtid="{D5CDD505-2E9C-101B-9397-08002B2CF9AE}" pid="12" name="MSIP_Label_d3491420-1ae2-4120-89e6-e6f668f067e2_Method">
    <vt:lpwstr>Standard</vt:lpwstr>
  </property>
  <property fmtid="{D5CDD505-2E9C-101B-9397-08002B2CF9AE}" pid="13" name="MSIP_Label_d3491420-1ae2-4120-89e6-e6f668f067e2_Name">
    <vt:lpwstr>d3491420-1ae2-4120-89e6-e6f668f067e2</vt:lpwstr>
  </property>
  <property fmtid="{D5CDD505-2E9C-101B-9397-08002B2CF9AE}" pid="14" name="MSIP_Label_d3491420-1ae2-4120-89e6-e6f668f067e2_SiteId">
    <vt:lpwstr>62366534-1ec3-4962-8869-9b5535279d0b</vt:lpwstr>
  </property>
  <property fmtid="{D5CDD505-2E9C-101B-9397-08002B2CF9AE}" pid="15" name="MSIP_Label_d3491420-1ae2-4120-89e6-e6f668f067e2_ActionId">
    <vt:lpwstr>68da33ae-1ad8-437f-8fe0-7858852d99cd</vt:lpwstr>
  </property>
  <property fmtid="{D5CDD505-2E9C-101B-9397-08002B2CF9AE}" pid="16" name="MSIP_Label_d3491420-1ae2-4120-89e6-e6f668f067e2_ContentBits">
    <vt:lpwstr>0</vt:lpwstr>
  </property>
  <property fmtid="{D5CDD505-2E9C-101B-9397-08002B2CF9AE}" pid="17" name="MediaServiceImageTags">
    <vt:lpwstr/>
  </property>
</Properties>
</file>