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60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1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8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5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2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9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6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381AE6-F516-499A-91E3-96B1590B0336}" v="48" dt="2021-06-18T12:32:07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4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B0308A-BB27-423F-B04C-3050D20FF1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B0397-232A-4BA8-9BA1-24ABBE651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416CD-5754-43C0-A593-8E75ABA883AE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A8B69-63CE-496F-BD81-A9418B026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91136-7C62-4987-836C-39513D0400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2B650-4418-4201-9925-634809F6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2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F4C00-0DFB-4A50-874B-35C92E273FD7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EB5FC-F5C0-4EDC-86CE-4ABBFA585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2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Innvandring gjør Norge til et mer mangfoldig land og er en berikelse for samfunnet. Dette forutsetter en aktiv integreringspolitikk, og at rasisme, fremmedfrykt og diskriminering motarbeides både i arbeidslivet og på andre samfunnsarenaer.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EB5FC-F5C0-4EDC-86CE-4ABBFA5851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1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Mennesker med minoritetsbakgrunn må vernes mot diskriminering ved ansettelse. Språkopplæring, effektiv godkjenning av utdanning fra andre land, satsning på kompetanse og aktiv arbeidsmarkedspolitikk er viktige elementer for å sikre god integrering og motvirke tendenser til sosial dumping og økte forskjeller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EB5FC-F5C0-4EDC-86CE-4ABBFA5851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29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må særlig settes inn tiltak for å integrere innvandrerkvinner i arbeidslivet. Au pair-ordningen har utviklet seg fra å være en ordning for kulturutveksling til å bli en ordning for skjult import av lavinntekts arbeidskraft. LO mener derfor at ordningen bør avskaffes.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EB5FC-F5C0-4EDC-86CE-4ABBFA5851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03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er over 60 millioner flyktninger og internt fordrevne i verden. Norske myndigheter må bistå folk i nød internasjonalt og arbeide for økt trygghet under flukt. Norge må føre en verdig asyl- og flyktningpolitikk i tråd med rådene fra FNs høykommissær for flyktninger, og legge barnekonvensjonen til grunn for asylbarns opphold i landet. Asylmottak skal primært drives i offentlig regi med egen anbudsrunde for ideelle organisasjoner.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EB5FC-F5C0-4EDC-86CE-4ABBFA5851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03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 har to sentralt i LO som jobber med IA-arbeid. Gry Gundersen og Tor Idar Halvorsen. Vi støttet helhjertet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Helseiarbeid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tiltaket i IA-avtalen. Det er ikke direkte inkludering slik vi snakket om i IA-avtalen tidligere, men et virkemiddel under den. Prosjektet er kommet langt i Troms og Finnmark, og etter hvert i Nordland. Link til en enkel brosjyre som beskriver tiltaket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EB5FC-F5C0-4EDC-86CE-4ABBFA5851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13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Inkludering som eget delmål er tatt ut av IA-avtalen og lagt til regjeringens inkluderingsdugnad. Men det er likevel et viktig bakteppe for IA-avtalen, og det å redusere sykefravær og frafall er jo på den annen side å inkludere.</a:t>
            </a:r>
          </a:p>
          <a:p>
            <a:endParaRPr lang="nb-NO" dirty="0"/>
          </a:p>
          <a:p>
            <a:r>
              <a:rPr lang="nb-NO" dirty="0"/>
              <a:t>LO er med i et pilotprosjekt som heter «Vi inkluderer». Dette er et prosjekt som bygger på blant annet Ringer i vannet, som var et tidligere NHO-prosjekt. Gry Gundersen hos oss sentralt representerer LO i styringsgruppa, hvor også de andre hovedorganisasjonene deltar. En av hovedmålsetningen er å skape et bedre samarbeid mellom NAV og </a:t>
            </a:r>
            <a:r>
              <a:rPr lang="nb-NO" dirty="0" err="1"/>
              <a:t>Arbeids-og</a:t>
            </a:r>
            <a:r>
              <a:rPr lang="nb-NO" dirty="0"/>
              <a:t> inkluderingsbedrifter og sammen sørge for en metodikk som i større grad klarer å matche kandidat og virksomhet og ta utgangspunkt i virksomhetenes behov for arbeidskraft. Målet på sikt er varige ansettelser (dette blir veldig kortversjonen 😊) Prosjektet pågår i tre fylker; Trøndelag, Oslo og </a:t>
            </a:r>
            <a:r>
              <a:rPr lang="nb-NO" dirty="0" err="1"/>
              <a:t>Vestland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/>
              <a:t>Ellers hadde LO mange innspill i arbeidet i sysselsettingsutvalget, hvor vi blant annet var veldig opptatt av kompetanse som middel for å inkludere flere i arbeidslivet i fremtiden. Vi var også opptatt av at det må være flere og bedre koordinerte tjenester, spesielt for unge som ikke har kommet inn i , eller falt ut av arbeidslivet. Ofte har de behov for samtidige og koordinerte tjenester, som for eksempel nav, helse, psykisk helse, utdanning, </a:t>
            </a:r>
            <a:r>
              <a:rPr lang="nb-NO" dirty="0" err="1"/>
              <a:t>evt</a:t>
            </a:r>
            <a:r>
              <a:rPr lang="nb-NO" dirty="0"/>
              <a:t> barnevern osv. Vi var også opptatt av at man må videreføre og utvikle flere forebyggende lavterskeltilbud. Senter for jobbmestring er eksempel på et tiltak i nav som vi har vært opptatt av at burde videreføres, spres og oppskaleres. Dette er en </a:t>
            </a:r>
            <a:r>
              <a:rPr lang="nb-NO" dirty="0" err="1"/>
              <a:t>tjensete</a:t>
            </a:r>
            <a:r>
              <a:rPr lang="nb-NO" dirty="0"/>
              <a:t> til spesielt unge, som kombinerer kognitiv veiledning, med jobbveiledning.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EB5FC-F5C0-4EDC-86CE-4ABBFA5851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C8A9E-48EB-4DF5-816E-2AE554F71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4110603"/>
            <a:ext cx="9144000" cy="926515"/>
          </a:xfrm>
        </p:spPr>
        <p:txBody>
          <a:bodyPr anchor="b">
            <a:normAutofit/>
          </a:bodyPr>
          <a:lstStyle>
            <a:lvl1pPr algn="ctr">
              <a:defRPr sz="28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9D727-0A59-4FCD-AE21-131BA4D36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5170386"/>
            <a:ext cx="9144000" cy="62665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27635" indent="0" algn="ctr">
              <a:buNone/>
              <a:defRPr sz="2746"/>
            </a:lvl2pPr>
            <a:lvl3pPr marL="1255270" indent="0" algn="ctr">
              <a:buNone/>
              <a:defRPr sz="2471"/>
            </a:lvl3pPr>
            <a:lvl4pPr marL="1882905" indent="0" algn="ctr">
              <a:buNone/>
              <a:defRPr sz="2196"/>
            </a:lvl4pPr>
            <a:lvl5pPr marL="2510541" indent="0" algn="ctr">
              <a:buNone/>
              <a:defRPr sz="2196"/>
            </a:lvl5pPr>
            <a:lvl6pPr marL="3138175" indent="0" algn="ctr">
              <a:buNone/>
              <a:defRPr sz="2196"/>
            </a:lvl6pPr>
            <a:lvl7pPr marL="3765810" indent="0" algn="ctr">
              <a:buNone/>
              <a:defRPr sz="2196"/>
            </a:lvl7pPr>
            <a:lvl8pPr marL="4393445" indent="0" algn="ctr">
              <a:buNone/>
              <a:defRPr sz="2196"/>
            </a:lvl8pPr>
            <a:lvl9pPr marL="5021080" indent="0" algn="ctr">
              <a:buNone/>
              <a:defRPr sz="2196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FEA9374-4250-48B0-8037-777EB183A5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6436" y="1970478"/>
            <a:ext cx="2079128" cy="207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76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2C57D-89C3-4A29-9FAC-D57E050C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C1C60-F32B-458C-8D76-8404808FA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0D45F-9660-44FB-9800-21378CC2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66006-449C-4707-9B48-0A6F2D17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416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0BD2-6167-4476-8665-68A32952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F62EC-EA57-47AD-A847-D47A5651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579FF-EEDA-473C-882A-D28F97AB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7B87A9-C52F-4E50-8280-37EDFC04BD3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2391" y="1562145"/>
            <a:ext cx="5000102" cy="4509483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AEDECC1-8532-4F6B-BB9E-42099F5C503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06697" y="1562145"/>
            <a:ext cx="5000102" cy="45094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49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0BD2-6167-4476-8665-68A32952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92" y="604768"/>
            <a:ext cx="5000102" cy="753961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F62EC-EA57-47AD-A847-D47A5651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579FF-EEDA-473C-882A-D28F97AB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7B87A9-C52F-4E50-8280-37EDFC04BD3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2391" y="1562145"/>
            <a:ext cx="5000102" cy="45094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2770AC6-1A1D-4B5F-AA60-90BBE203A95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8425" y="787985"/>
            <a:ext cx="5308374" cy="5283643"/>
          </a:xfrm>
          <a:solidFill>
            <a:schemeClr val="tx2"/>
          </a:solidFill>
        </p:spPr>
        <p:txBody>
          <a:bodyPr/>
          <a:lstStyle/>
          <a:p>
            <a:r>
              <a:rPr lang="nb-NO" dirty="0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24828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0BD2-6167-4476-8665-68A32952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1848" y="604768"/>
            <a:ext cx="5000102" cy="753961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F62EC-EA57-47AD-A847-D47A5651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579FF-EEDA-473C-882A-D28F97AB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2770AC6-1A1D-4B5F-AA60-90BBE203A95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2391" y="787985"/>
            <a:ext cx="5308374" cy="5283643"/>
          </a:xfrm>
          <a:solidFill>
            <a:schemeClr val="tx2"/>
          </a:solidFill>
        </p:spPr>
        <p:txBody>
          <a:bodyPr/>
          <a:lstStyle/>
          <a:p>
            <a:r>
              <a:rPr lang="nb-NO" dirty="0"/>
              <a:t>Klikk på ikonet for å legge til et bilde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79CFA9A-898A-403A-8C4E-BBF2386B314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406697" y="1562145"/>
            <a:ext cx="5000102" cy="45094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914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F62EC-EA57-47AD-A847-D47A5651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579FF-EEDA-473C-882A-D28F97AB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2770AC6-1A1D-4B5F-AA60-90BBE203A95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2391" y="787985"/>
            <a:ext cx="10624407" cy="5283643"/>
          </a:xfrm>
          <a:solidFill>
            <a:schemeClr val="tx2"/>
          </a:solidFill>
        </p:spPr>
        <p:txBody>
          <a:bodyPr/>
          <a:lstStyle/>
          <a:p>
            <a:r>
              <a:rPr lang="nb-NO" dirty="0"/>
              <a:t>Klikk på ikonet for å legge til et bilde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281B0C-23BE-44DC-96C0-A80B978CC2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0586" y="2444355"/>
            <a:ext cx="9730829" cy="1969292"/>
          </a:xfrm>
        </p:spPr>
        <p:txBody>
          <a:bodyPr anchor="ctr">
            <a:normAutofit/>
          </a:bodyPr>
          <a:lstStyle>
            <a:lvl1pPr algn="ct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Bildetekst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290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9E01-2A51-4810-AF8E-557E6763F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FF638-620E-4807-8F19-8B46943E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07DF5-4B48-4281-83B3-395CFF93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826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D3B7B-5C5D-4572-A02D-14016D42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0CAFD-0D1C-4921-A633-A3E8FE7C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527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309B06-F69F-4908-9730-F148A9D5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92" y="604768"/>
            <a:ext cx="10624407" cy="75396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FFB5B-585C-484C-9C4B-F05929E60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92" y="1562145"/>
            <a:ext cx="10624407" cy="45094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6BCE6-58CA-4529-B393-226F375AA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82391" y="6525064"/>
            <a:ext cx="10624407" cy="23523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 cap="all" baseline="0">
                <a:solidFill>
                  <a:schemeClr val="accent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74318-78C0-4F5E-AADB-411D3D223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6799" y="6525064"/>
            <a:ext cx="655392" cy="23523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A7DA24-C350-4A0D-B2A0-E405AFDB38ED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59A616E-E150-45F5-AED3-E0F16E0B1A3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585464" y="129849"/>
            <a:ext cx="476727" cy="47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7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8" r:id="rId6"/>
    <p:sldLayoutId id="2147483654" r:id="rId7"/>
    <p:sldLayoutId id="2147483655" r:id="rId8"/>
  </p:sldLayoutIdLst>
  <p:hf sldNum="0" hdr="0" ftr="0" dt="0"/>
  <p:txStyles>
    <p:titleStyle>
      <a:lvl1pPr algn="l" defTabSz="1255270" rtl="0" eaLnBrk="1" latinLnBrk="0" hangingPunct="1">
        <a:lnSpc>
          <a:spcPct val="90000"/>
        </a:lnSpc>
        <a:spcBef>
          <a:spcPct val="0"/>
        </a:spcBef>
        <a:buNone/>
        <a:tabLst>
          <a:tab pos="9144000" algn="l"/>
        </a:tabLs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3818" indent="-313818" algn="l" defTabSz="1255270" rtl="0" eaLnBrk="1" latinLnBrk="0" hangingPunct="1">
        <a:lnSpc>
          <a:spcPct val="100000"/>
        </a:lnSpc>
        <a:spcBef>
          <a:spcPts val="1373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41453" indent="-313818" algn="l" defTabSz="1255270" rtl="0" eaLnBrk="1" latinLnBrk="0" hangingPunct="1">
        <a:lnSpc>
          <a:spcPct val="100000"/>
        </a:lnSpc>
        <a:spcBef>
          <a:spcPts val="686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569088" indent="-313818" algn="l" defTabSz="1255270" rtl="0" eaLnBrk="1" latinLnBrk="0" hangingPunct="1">
        <a:lnSpc>
          <a:spcPct val="100000"/>
        </a:lnSpc>
        <a:spcBef>
          <a:spcPts val="686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2196724" indent="-313818" algn="l" defTabSz="1255270" rtl="0" eaLnBrk="1" latinLnBrk="0" hangingPunct="1">
        <a:lnSpc>
          <a:spcPct val="100000"/>
        </a:lnSpc>
        <a:spcBef>
          <a:spcPts val="686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824358" indent="-313818" algn="l" defTabSz="1255270" rtl="0" eaLnBrk="1" latinLnBrk="0" hangingPunct="1">
        <a:lnSpc>
          <a:spcPct val="100000"/>
        </a:lnSpc>
        <a:spcBef>
          <a:spcPts val="686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451993" indent="-313818" algn="l" defTabSz="1255270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6pPr>
      <a:lvl7pPr marL="4079628" indent="-313818" algn="l" defTabSz="1255270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7pPr>
      <a:lvl8pPr marL="4707263" indent="-313818" algn="l" defTabSz="1255270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8pPr>
      <a:lvl9pPr marL="5334898" indent="-313818" algn="l" defTabSz="1255270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1pPr>
      <a:lvl2pPr marL="627635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255270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3pPr>
      <a:lvl4pPr marL="1882905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4pPr>
      <a:lvl5pPr marL="2510541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5pPr>
      <a:lvl6pPr marL="3138175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6pPr>
      <a:lvl7pPr marL="3765810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7pPr>
      <a:lvl8pPr marL="4393445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8pPr>
      <a:lvl9pPr marL="5021080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5" Type="http://schemas.openxmlformats.org/officeDocument/2006/relationships/hyperlink" Target="http://skoleerdigg.org/2007/08/27/de-7-beste-powerpoint-tipsene/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hyperlink" Target="https://pxhere.com/no/photo/1403215" TargetMode="Externa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www.helsedirektoratet.no%2Fbrosjyrer%2Fen-kort-introduksjon-til-helseiarbeid%2FIntroduksjon%2520til%2520HelseIArbeid%2520%25E2%2580%2593%2520webversjon%2520med%2520lenker.pdf%2F_%2Fattachment%2Finline%2F16d77b24-a3ef-4bdb-9c6d-c461c7d134d3%3Aba464c01479d41e97ae2b63de586de30139dc4b4%2FIntroduksjon%2520til%2520HelseIArbeid%2520%25E2%2580%2593%2520webversjon%2520med%2520lenker.pdf&amp;data=04%7C01%7Cmerete.hagenes%40lo.no%7Cb1eff2e4b24a4e69bf6a08d93196e1f6%7C3919550b3be44e7fab18bdb5a482916b%7C0%7C0%7C637595346368160589%7CUnknown%7CTWFpbGZsb3d8eyJWIjoiMC4wLjAwMDAiLCJQIjoiV2luMzIiLCJBTiI6Ik1haWwiLCJXVCI6Mn0%3D%7C1000&amp;sdata=byrAfcMtaMmHxrMtgNP260MJv0B%2FbNoyLt7Q5Z%2FksDc%3D&amp;reserved=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ixabay.com/de/inklusion-gruppe-herz-person-272813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F62108-23A6-4F16-8852-936C9FFCBF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Hva mener LO om integrering?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4ACBE5B-1AD8-407F-8296-4CF27E7A54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Merete Hagenes, LO Nordland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096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68AD14B-EC58-41C0-B459-25CA79146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1848" y="604768"/>
            <a:ext cx="5000102" cy="753961"/>
          </a:xfrm>
        </p:spPr>
        <p:txBody>
          <a:bodyPr vert="horz" lIns="0" tIns="0" rIns="0" bIns="0" rtlCol="0" anchor="b">
            <a:normAutofit/>
          </a:bodyPr>
          <a:lstStyle/>
          <a:p>
            <a:r>
              <a:rPr lang="nb-NO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LO vil:</a:t>
            </a:r>
          </a:p>
        </p:txBody>
      </p:sp>
      <p:pic>
        <p:nvPicPr>
          <p:cNvPr id="12" name="Plassholder for innhold 11" descr="Et bilde som inneholder utklipp&#10;&#10;Automatisk generert beskrivelse">
            <a:extLst>
              <a:ext uri="{FF2B5EF4-FFF2-40B4-BE49-F238E27FC236}">
                <a16:creationId xmlns:a16="http://schemas.microsoft.com/office/drawing/2014/main" id="{F7832FEB-75F3-4782-84FA-CB51B57CBBE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/>
        </p:blipFill>
        <p:spPr>
          <a:xfrm>
            <a:off x="782391" y="1936826"/>
            <a:ext cx="5308374" cy="2985960"/>
          </a:xfrm>
          <a:noFill/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1D7B63E4-3071-49B2-8C8F-69F93A2EF410}"/>
              </a:ext>
            </a:extLst>
          </p:cNvPr>
          <p:cNvSpPr txBox="1"/>
          <p:nvPr/>
        </p:nvSpPr>
        <p:spPr>
          <a:xfrm>
            <a:off x="6406697" y="1562145"/>
            <a:ext cx="5000102" cy="45094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85750" indent="-313818" defTabSz="1255270">
              <a:spcAft>
                <a:spcPts val="600"/>
              </a:spcAft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nb-NO" sz="2200" dirty="0"/>
              <a:t>Gå inn for at asylsøkere med kjent identitet og lovlig opphold i Norge får rett til arbeidstillatelse.</a:t>
            </a:r>
          </a:p>
          <a:p>
            <a:pPr indent="-313818" defTabSz="1255270">
              <a:spcAft>
                <a:spcPts val="600"/>
              </a:spcAft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nb-NO" sz="2200" dirty="0"/>
          </a:p>
          <a:p>
            <a:pPr marL="285750" indent="-313818" defTabSz="1255270">
              <a:spcAft>
                <a:spcPts val="600"/>
              </a:spcAft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nb-NO" sz="2200" dirty="0"/>
              <a:t>Det samme gjelder ureturnerbare asylsøkere som har fått endelig avslag inntil retur blir mulig.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150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BE72060-5539-400D-8BCA-EEDA926EA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92" y="1116497"/>
            <a:ext cx="5000102" cy="75396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 vil: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364A64A-E62B-4F29-92C0-724D67A354F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2392" y="2175742"/>
            <a:ext cx="5000102" cy="2506516"/>
          </a:xfrm>
        </p:spPr>
        <p:txBody>
          <a:bodyPr/>
          <a:lstStyle/>
          <a:p>
            <a:r>
              <a:rPr lang="nb-NO" dirty="0"/>
              <a:t>At introduksjonsprogrammet for nyankomne flyktninger gjøres mer arbeidsrettet, og at deltakerne får en plan for arbeidsrettet aktivitet og/eller utdanning allerede ved oppstart.</a:t>
            </a:r>
            <a:endParaRPr lang="en-US" dirty="0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B2E98F9F-7031-43AB-8500-7BD55164F6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4110" y="859182"/>
            <a:ext cx="3374079" cy="48478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046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D63D-92BA-4F2C-BC87-B536A443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92" y="604768"/>
            <a:ext cx="5000102" cy="753961"/>
          </a:xfrm>
        </p:spPr>
        <p:txBody>
          <a:bodyPr vert="horz" lIns="0" tIns="0" rIns="0" bIns="0" rtlCol="0" anchor="b">
            <a:normAutofit/>
          </a:bodyPr>
          <a:lstStyle/>
          <a:p>
            <a:r>
              <a:rPr lang="nb-NO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LO vil: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5145226-7B96-4060-991A-215C8D8AEE5D}"/>
              </a:ext>
            </a:extLst>
          </p:cNvPr>
          <p:cNvSpPr txBox="1"/>
          <p:nvPr/>
        </p:nvSpPr>
        <p:spPr>
          <a:xfrm>
            <a:off x="782391" y="1562145"/>
            <a:ext cx="5000102" cy="45094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85750" indent="-313818" defTabSz="1255270">
              <a:spcAft>
                <a:spcPts val="600"/>
              </a:spcAft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nb-NO" sz="2200" dirty="0"/>
              <a:t>Bidra til å sikre en helhetlig samfunnsmessig innsats i hele asylkjeden for best mulig inkludering av asylanter, både barn og voksne. Enslige mindreårige asylsøkere opp til 18 år skal være barnevernets ansvar, og arbeidet med barna skal hjemles i barnevernloven.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D2D1E46-27FA-410D-82E5-9069E23972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409508" y="312185"/>
            <a:ext cx="4728769" cy="47287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279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F0A7CB-CC78-44F6-87FE-6FA18C575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736" y="1101917"/>
            <a:ext cx="5000102" cy="753961"/>
          </a:xfrm>
        </p:spPr>
        <p:txBody>
          <a:bodyPr anchor="b">
            <a:norm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Inkludering via IA-arbeid:</a:t>
            </a:r>
            <a:br>
              <a:rPr lang="nb-NO" dirty="0">
                <a:solidFill>
                  <a:srgbClr val="FF0000"/>
                </a:solidFill>
              </a:rPr>
            </a:br>
            <a:r>
              <a:rPr lang="nb-NO" dirty="0">
                <a:solidFill>
                  <a:srgbClr val="FF0000"/>
                </a:solidFill>
              </a:rPr>
              <a:t>Helse i 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815FD64-89B9-41ED-B235-8999127875B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84736" y="2201337"/>
            <a:ext cx="5000102" cy="870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>
                <a:hlinkClick r:id="rId3"/>
              </a:rPr>
              <a:t>Brosjyre "Helse i arbeid"</a:t>
            </a:r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679B21E-60A6-4A56-A6CC-F2DD410045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130" y="787178"/>
            <a:ext cx="3658922" cy="5283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92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AE0C03-2668-4797-96C8-49FDBCC0E1E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29472" y="1834520"/>
            <a:ext cx="5000102" cy="4509483"/>
          </a:xfrm>
        </p:spPr>
        <p:txBody>
          <a:bodyPr/>
          <a:lstStyle/>
          <a:p>
            <a:r>
              <a:rPr lang="nb-NO" dirty="0"/>
              <a:t>LO er med i et pilotprosjekt som heter «Vi inkluderer». Dette er et prosjekt som bygger på blant annet «Ringer i vannet», som var et tidligere NHO-prosjekt</a:t>
            </a:r>
          </a:p>
          <a:p>
            <a:r>
              <a:rPr lang="nb-NO" dirty="0"/>
              <a:t>LO mange innspill i arbeidet i sysselsettingsutvalget</a:t>
            </a:r>
          </a:p>
        </p:txBody>
      </p:sp>
      <p:pic>
        <p:nvPicPr>
          <p:cNvPr id="6" name="Plassholder for bilde 5">
            <a:extLst>
              <a:ext uri="{FF2B5EF4-FFF2-40B4-BE49-F238E27FC236}">
                <a16:creationId xmlns:a16="http://schemas.microsoft.com/office/drawing/2014/main" id="{814F4FC6-B930-4648-9B74-D5D4E693EF2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6526" r="16526"/>
          <a:stretch>
            <a:fillRect/>
          </a:stretch>
        </p:blipFill>
        <p:spPr/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C38D4E9F-AF92-4EC4-A24D-C17FCD61AF91}"/>
              </a:ext>
            </a:extLst>
          </p:cNvPr>
          <p:cNvSpPr/>
          <p:nvPr/>
        </p:nvSpPr>
        <p:spPr>
          <a:xfrm>
            <a:off x="529472" y="787985"/>
            <a:ext cx="4199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FF0000"/>
                </a:solidFill>
              </a:rPr>
              <a:t>Inkludering via IA-arbeid:</a:t>
            </a:r>
          </a:p>
        </p:txBody>
      </p:sp>
    </p:spTree>
    <p:extLst>
      <p:ext uri="{BB962C8B-B14F-4D97-AF65-F5344CB8AC3E}">
        <p14:creationId xmlns:p14="http://schemas.microsoft.com/office/powerpoint/2010/main" val="15107062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501233984092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5012339840927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5012339840927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50123398409273"/>
</p:tagLst>
</file>

<file path=ppt/theme/theme1.xml><?xml version="1.0" encoding="utf-8"?>
<a:theme xmlns:a="http://schemas.openxmlformats.org/drawingml/2006/main" name="Office-tema">
  <a:themeElements>
    <a:clrScheme name="LO 120219">
      <a:dk1>
        <a:sysClr val="windowText" lastClr="000000"/>
      </a:dk1>
      <a:lt1>
        <a:sysClr val="window" lastClr="FFFFFF"/>
      </a:lt1>
      <a:dk2>
        <a:srgbClr val="CCCCCC"/>
      </a:dk2>
      <a:lt2>
        <a:srgbClr val="FF0000"/>
      </a:lt2>
      <a:accent1>
        <a:srgbClr val="666666"/>
      </a:accent1>
      <a:accent2>
        <a:srgbClr val="FF0000"/>
      </a:accent2>
      <a:accent3>
        <a:srgbClr val="009FE3"/>
      </a:accent3>
      <a:accent4>
        <a:srgbClr val="3FA535"/>
      </a:accent4>
      <a:accent5>
        <a:srgbClr val="F69F07"/>
      </a:accent5>
      <a:accent6>
        <a:srgbClr val="283583"/>
      </a:accent6>
      <a:hlink>
        <a:srgbClr val="0563C1"/>
      </a:hlink>
      <a:folHlink>
        <a:srgbClr val="954F72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_PPT_Verdana_v1-2" id="{EC622A5B-29FF-6B4C-9916-832617CE7E1C}" vid="{AFF9BD25-4E01-3649-9B46-F9EAA74E1E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C31BD86B6FFD4C8296985609E357D8" ma:contentTypeVersion="12" ma:contentTypeDescription="Opprett et nytt dokument." ma:contentTypeScope="" ma:versionID="3759d7b7b5e84a52ce8e1cc78b4542c6">
  <xsd:schema xmlns:xsd="http://www.w3.org/2001/XMLSchema" xmlns:xs="http://www.w3.org/2001/XMLSchema" xmlns:p="http://schemas.microsoft.com/office/2006/metadata/properties" xmlns:ns2="fddfc91b-05ef-46ad-ad5b-941a97f62d8a" xmlns:ns3="e66b91ca-94ed-44f2-99a7-c46b88c5de9f" targetNamespace="http://schemas.microsoft.com/office/2006/metadata/properties" ma:root="true" ma:fieldsID="072e4e66f0736325f65fa33fd06753ff" ns2:_="" ns3:_="">
    <xsd:import namespace="fddfc91b-05ef-46ad-ad5b-941a97f62d8a"/>
    <xsd:import namespace="e66b91ca-94ed-44f2-99a7-c46b88c5de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fc91b-05ef-46ad-ad5b-941a97f62d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b91ca-94ed-44f2-99a7-c46b88c5de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D0555D-9B3F-4C82-A6DF-90E6A89C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dfc91b-05ef-46ad-ad5b-941a97f62d8a"/>
    <ds:schemaRef ds:uri="e66b91ca-94ed-44f2-99a7-c46b88c5de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62630A-B353-4325-A25F-FCA90AC106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236117-F845-44A2-9F21-F457247B157F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e66b91ca-94ed-44f2-99a7-c46b88c5de9f"/>
    <ds:schemaRef ds:uri="fddfc91b-05ef-46ad-ad5b-941a97f62d8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</TotalTime>
  <Words>744</Words>
  <Application>Microsoft Office PowerPoint</Application>
  <PresentationFormat>Widescreen</PresentationFormat>
  <Paragraphs>31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Office-tema</vt:lpstr>
      <vt:lpstr>Hva mener LO om integrering?</vt:lpstr>
      <vt:lpstr>LO vil:</vt:lpstr>
      <vt:lpstr>LO vil:</vt:lpstr>
      <vt:lpstr>LO vil:</vt:lpstr>
      <vt:lpstr>Inkludering via IA-arbeid: Helse i Arbeid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Falch</dc:creator>
  <cp:lastModifiedBy>Merete Hagenes</cp:lastModifiedBy>
  <cp:revision>3</cp:revision>
  <dcterms:created xsi:type="dcterms:W3CDTF">2019-04-04T13:15:17Z</dcterms:created>
  <dcterms:modified xsi:type="dcterms:W3CDTF">2021-09-10T08:45:59Z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erId">
    <vt:lpwstr>landsorganisasjonen</vt:lpwstr>
  </property>
  <property fmtid="{D5CDD505-2E9C-101B-9397-08002B2CF9AE}" pid="3" name="TemplateId">
    <vt:lpwstr>636903894490478446</vt:lpwstr>
  </property>
  <property fmtid="{D5CDD505-2E9C-101B-9397-08002B2CF9AE}" pid="4" name="UserProfileId">
    <vt:lpwstr>636921753665565166</vt:lpwstr>
  </property>
  <property fmtid="{D5CDD505-2E9C-101B-9397-08002B2CF9AE}" pid="5" name="ContentTypeId">
    <vt:lpwstr>0x0101002FC31BD86B6FFD4C8296985609E357D8</vt:lpwstr>
  </property>
</Properties>
</file>