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6"/>
  </p:notesMasterIdLst>
  <p:handoutMasterIdLst>
    <p:handoutMasterId r:id="rId37"/>
  </p:handoutMasterIdLst>
  <p:sldIdLst>
    <p:sldId id="267" r:id="rId6"/>
    <p:sldId id="288" r:id="rId7"/>
    <p:sldId id="308" r:id="rId8"/>
    <p:sldId id="278" r:id="rId9"/>
    <p:sldId id="551" r:id="rId10"/>
    <p:sldId id="552" r:id="rId11"/>
    <p:sldId id="292" r:id="rId12"/>
    <p:sldId id="680" r:id="rId13"/>
    <p:sldId id="681" r:id="rId14"/>
    <p:sldId id="682" r:id="rId15"/>
    <p:sldId id="683" r:id="rId16"/>
    <p:sldId id="684" r:id="rId17"/>
    <p:sldId id="289" r:id="rId18"/>
    <p:sldId id="290" r:id="rId19"/>
    <p:sldId id="553" r:id="rId20"/>
    <p:sldId id="685" r:id="rId21"/>
    <p:sldId id="466" r:id="rId22"/>
    <p:sldId id="277" r:id="rId23"/>
    <p:sldId id="329" r:id="rId24"/>
    <p:sldId id="291" r:id="rId25"/>
    <p:sldId id="364" r:id="rId26"/>
    <p:sldId id="550" r:id="rId27"/>
    <p:sldId id="293" r:id="rId28"/>
    <p:sldId id="321" r:id="rId29"/>
    <p:sldId id="461" r:id="rId30"/>
    <p:sldId id="459" r:id="rId31"/>
    <p:sldId id="463" r:id="rId32"/>
    <p:sldId id="479" r:id="rId33"/>
    <p:sldId id="284" r:id="rId34"/>
    <p:sldId id="686" r:id="rId35"/>
  </p:sldIdLst>
  <p:sldSz cx="9144000" cy="6858000" type="screen4x3"/>
  <p:notesSz cx="6858000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  <a:srgbClr val="FFFFFF"/>
    <a:srgbClr val="A2AD00"/>
    <a:srgbClr val="06893A"/>
    <a:srgbClr val="005B82"/>
    <a:srgbClr val="66CBEC"/>
    <a:srgbClr val="EFEFEF"/>
    <a:srgbClr val="DADADA"/>
    <a:srgbClr val="878787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78328" autoAdjust="0"/>
  </p:normalViewPr>
  <p:slideViewPr>
    <p:cSldViewPr>
      <p:cViewPr varScale="1">
        <p:scale>
          <a:sx n="86" d="100"/>
          <a:sy n="86" d="100"/>
        </p:scale>
        <p:origin x="41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16291-6EF0-4F1E-A9FD-B8E37EB71E4C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B809230-886C-4A01-9EAF-BBBAADF6843E}">
      <dgm:prSet phldrT="[Tekst]" custT="1"/>
      <dgm:spPr>
        <a:solidFill>
          <a:srgbClr val="9EB337"/>
        </a:solidFill>
        <a:ln w="12700">
          <a:solidFill>
            <a:schemeClr val="bg1"/>
          </a:solidFill>
        </a:ln>
      </dgm:spPr>
      <dgm:t>
        <a:bodyPr/>
        <a:lstStyle/>
        <a:p>
          <a:pPr>
            <a:lnSpc>
              <a:spcPts val="3200"/>
            </a:lnSpc>
          </a:pPr>
          <a:r>
            <a:rPr lang="nb-NO" sz="2400" b="1" dirty="0">
              <a:solidFill>
                <a:schemeClr val="tx1"/>
              </a:solidFill>
            </a:rPr>
            <a:t>1/3 av stats-budsjettet</a:t>
          </a:r>
        </a:p>
      </dgm:t>
    </dgm:pt>
    <dgm:pt modelId="{8AE1D4BA-04FC-4DB7-A2AD-D49598B3FD24}" type="parTrans" cxnId="{5D00927D-3B39-4D0E-8AC1-92EF1B298E82}">
      <dgm:prSet/>
      <dgm:spPr/>
      <dgm:t>
        <a:bodyPr/>
        <a:lstStyle/>
        <a:p>
          <a:endParaRPr lang="nb-NO"/>
        </a:p>
      </dgm:t>
    </dgm:pt>
    <dgm:pt modelId="{00518E43-6C6E-4E44-B1CC-3B239A94BD85}" type="sibTrans" cxnId="{5D00927D-3B39-4D0E-8AC1-92EF1B298E82}">
      <dgm:prSet/>
      <dgm:spPr/>
      <dgm:t>
        <a:bodyPr/>
        <a:lstStyle/>
        <a:p>
          <a:endParaRPr lang="nb-NO"/>
        </a:p>
      </dgm:t>
    </dgm:pt>
    <dgm:pt modelId="{01BDF41A-B943-4EA7-95A4-A7C315F08EC9}">
      <dgm:prSet phldrT="[Tekst]" custT="1"/>
      <dgm:spPr>
        <a:solidFill>
          <a:srgbClr val="005576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nb-NO" sz="2400" b="1" dirty="0"/>
            <a:t>Tjenester </a:t>
          </a:r>
        </a:p>
        <a:p>
          <a:pPr>
            <a:lnSpc>
              <a:spcPct val="100000"/>
            </a:lnSpc>
          </a:pPr>
          <a:r>
            <a:rPr lang="nb-NO" sz="2400" b="1" dirty="0"/>
            <a:t>til 2,8 mill. </a:t>
          </a:r>
        </a:p>
        <a:p>
          <a:pPr>
            <a:lnSpc>
              <a:spcPct val="100000"/>
            </a:lnSpc>
          </a:pPr>
          <a:r>
            <a:rPr lang="nb-NO" sz="2400" b="1" dirty="0"/>
            <a:t>mennesker</a:t>
          </a:r>
        </a:p>
      </dgm:t>
    </dgm:pt>
    <dgm:pt modelId="{DE101E3E-426B-4BAF-B8C7-4556C1E0B155}" type="parTrans" cxnId="{7DEC628D-30CB-4FA4-8777-429BCAF73702}">
      <dgm:prSet/>
      <dgm:spPr/>
      <dgm:t>
        <a:bodyPr/>
        <a:lstStyle/>
        <a:p>
          <a:endParaRPr lang="nb-NO"/>
        </a:p>
      </dgm:t>
    </dgm:pt>
    <dgm:pt modelId="{863E0FC0-BE5A-43C5-ABDF-5FC0251FB4F6}" type="sibTrans" cxnId="{7DEC628D-30CB-4FA4-8777-429BCAF73702}">
      <dgm:prSet/>
      <dgm:spPr/>
      <dgm:t>
        <a:bodyPr/>
        <a:lstStyle/>
        <a:p>
          <a:endParaRPr lang="nb-NO"/>
        </a:p>
      </dgm:t>
    </dgm:pt>
    <dgm:pt modelId="{3A855CAF-0363-4A7E-B9E2-BE11600484D0}">
      <dgm:prSet phldrT="[Tekst]" custT="1"/>
      <dgm:spPr>
        <a:solidFill>
          <a:srgbClr val="AC1416"/>
        </a:solidFill>
        <a:ln>
          <a:solidFill>
            <a:schemeClr val="bg1"/>
          </a:solidFill>
        </a:ln>
      </dgm:spPr>
      <dgm:t>
        <a:bodyPr/>
        <a:lstStyle/>
        <a:p>
          <a:r>
            <a:rPr lang="nb-NO" sz="2400" b="1" dirty="0"/>
            <a:t>60 ulike stønader og ytels</a:t>
          </a:r>
          <a:r>
            <a:rPr lang="nb-NO" sz="2800" b="1" dirty="0"/>
            <a:t>er</a:t>
          </a:r>
        </a:p>
      </dgm:t>
    </dgm:pt>
    <dgm:pt modelId="{76122675-F83E-43DC-B0F8-28F43AF22D24}" type="parTrans" cxnId="{121680A8-2B28-489C-8CB9-FA9C667C22B9}">
      <dgm:prSet/>
      <dgm:spPr/>
      <dgm:t>
        <a:bodyPr/>
        <a:lstStyle/>
        <a:p>
          <a:endParaRPr lang="nb-NO"/>
        </a:p>
      </dgm:t>
    </dgm:pt>
    <dgm:pt modelId="{ADBBA23E-4EA7-4E0D-B55F-4031B51C394E}" type="sibTrans" cxnId="{121680A8-2B28-489C-8CB9-FA9C667C22B9}">
      <dgm:prSet/>
      <dgm:spPr/>
      <dgm:t>
        <a:bodyPr/>
        <a:lstStyle/>
        <a:p>
          <a:endParaRPr lang="nb-NO"/>
        </a:p>
      </dgm:t>
    </dgm:pt>
    <dgm:pt modelId="{0AFBA439-1CCF-4FA1-8E5E-6FC5B099A1C3}">
      <dgm:prSet custT="1"/>
      <dgm:spPr>
        <a:solidFill>
          <a:srgbClr val="4F1A55"/>
        </a:solidFill>
        <a:ln>
          <a:solidFill>
            <a:schemeClr val="bg1"/>
          </a:solidFill>
        </a:ln>
      </dgm:spPr>
      <dgm:t>
        <a:bodyPr/>
        <a:lstStyle/>
        <a:p>
          <a:r>
            <a:rPr lang="nb-NO" sz="2400" b="1" dirty="0"/>
            <a:t>Sosiale tjenester</a:t>
          </a:r>
        </a:p>
      </dgm:t>
    </dgm:pt>
    <dgm:pt modelId="{E97620B0-1122-42B5-BCAE-7A9B957D5005}" type="parTrans" cxnId="{6C215471-18AA-419A-B013-665546EFADA3}">
      <dgm:prSet/>
      <dgm:spPr/>
      <dgm:t>
        <a:bodyPr/>
        <a:lstStyle/>
        <a:p>
          <a:endParaRPr lang="nb-NO"/>
        </a:p>
      </dgm:t>
    </dgm:pt>
    <dgm:pt modelId="{8658888F-0D9B-4E8D-9EA0-0B6901D0FD77}" type="sibTrans" cxnId="{6C215471-18AA-419A-B013-665546EFADA3}">
      <dgm:prSet/>
      <dgm:spPr/>
      <dgm:t>
        <a:bodyPr/>
        <a:lstStyle/>
        <a:p>
          <a:endParaRPr lang="nb-NO"/>
        </a:p>
      </dgm:t>
    </dgm:pt>
    <dgm:pt modelId="{29BD802C-81FC-46E1-A8FA-FE0ADBDD9DE2}" type="pres">
      <dgm:prSet presAssocID="{C6B16291-6EF0-4F1E-A9FD-B8E37EB71E4C}" presName="matrix" presStyleCnt="0">
        <dgm:presLayoutVars>
          <dgm:chMax val="1"/>
          <dgm:dir/>
          <dgm:resizeHandles val="exact"/>
        </dgm:presLayoutVars>
      </dgm:prSet>
      <dgm:spPr/>
    </dgm:pt>
    <dgm:pt modelId="{B8E5DBBB-2818-484E-A8AC-5444B04516E6}" type="pres">
      <dgm:prSet presAssocID="{C6B16291-6EF0-4F1E-A9FD-B8E37EB71E4C}" presName="diamond" presStyleLbl="bgShp" presStyleIdx="0" presStyleCnt="1" custScaleX="47265" custScaleY="50016" custLinFactNeighborX="354" custLinFactNeighborY="532"/>
      <dgm:spPr>
        <a:noFill/>
      </dgm:spPr>
    </dgm:pt>
    <dgm:pt modelId="{F853B472-BEE1-4395-91AA-6821A952A888}" type="pres">
      <dgm:prSet presAssocID="{C6B16291-6EF0-4F1E-A9FD-B8E37EB71E4C}" presName="quad1" presStyleLbl="node1" presStyleIdx="0" presStyleCnt="4" custScaleX="118150" custScaleY="76518" custLinFactNeighborX="-49782" custLinFactNeighborY="14069">
        <dgm:presLayoutVars>
          <dgm:chMax val="0"/>
          <dgm:chPref val="0"/>
          <dgm:bulletEnabled val="1"/>
        </dgm:presLayoutVars>
      </dgm:prSet>
      <dgm:spPr/>
    </dgm:pt>
    <dgm:pt modelId="{E19FBCAC-5458-4AB5-B8A1-316A99B6C1DE}" type="pres">
      <dgm:prSet presAssocID="{C6B16291-6EF0-4F1E-A9FD-B8E37EB71E4C}" presName="quad2" presStyleLbl="node1" presStyleIdx="1" presStyleCnt="4" custScaleX="123539" custScaleY="76825" custLinFactNeighborX="48208" custLinFactNeighborY="10504">
        <dgm:presLayoutVars>
          <dgm:chMax val="0"/>
          <dgm:chPref val="0"/>
          <dgm:bulletEnabled val="1"/>
        </dgm:presLayoutVars>
      </dgm:prSet>
      <dgm:spPr/>
    </dgm:pt>
    <dgm:pt modelId="{B48B4EB4-A233-4C3B-8FCD-87CD1963E6DC}" type="pres">
      <dgm:prSet presAssocID="{C6B16291-6EF0-4F1E-A9FD-B8E37EB71E4C}" presName="quad3" presStyleLbl="node1" presStyleIdx="2" presStyleCnt="4" custScaleX="117443" custScaleY="75281" custLinFactNeighborX="-46155" custLinFactNeighborY="7835">
        <dgm:presLayoutVars>
          <dgm:chMax val="0"/>
          <dgm:chPref val="0"/>
          <dgm:bulletEnabled val="1"/>
        </dgm:presLayoutVars>
      </dgm:prSet>
      <dgm:spPr/>
    </dgm:pt>
    <dgm:pt modelId="{160CEC88-3740-4431-B94D-BDA042C8F353}" type="pres">
      <dgm:prSet presAssocID="{C6B16291-6EF0-4F1E-A9FD-B8E37EB71E4C}" presName="quad4" presStyleLbl="node1" presStyleIdx="3" presStyleCnt="4" custScaleX="121683" custScaleY="75097" custLinFactNeighborX="55240" custLinFactNeighborY="7835">
        <dgm:presLayoutVars>
          <dgm:chMax val="0"/>
          <dgm:chPref val="0"/>
          <dgm:bulletEnabled val="1"/>
        </dgm:presLayoutVars>
      </dgm:prSet>
      <dgm:spPr/>
    </dgm:pt>
  </dgm:ptLst>
  <dgm:cxnLst>
    <dgm:cxn modelId="{AE553A2C-03AD-444F-9BAF-23377C05BEBD}" type="presOf" srcId="{01BDF41A-B943-4EA7-95A4-A7C315F08EC9}" destId="{E19FBCAC-5458-4AB5-B8A1-316A99B6C1DE}" srcOrd="0" destOrd="0" presId="urn:microsoft.com/office/officeart/2005/8/layout/matrix3"/>
    <dgm:cxn modelId="{6C215471-18AA-419A-B013-665546EFADA3}" srcId="{C6B16291-6EF0-4F1E-A9FD-B8E37EB71E4C}" destId="{0AFBA439-1CCF-4FA1-8E5E-6FC5B099A1C3}" srcOrd="3" destOrd="0" parTransId="{E97620B0-1122-42B5-BCAE-7A9B957D5005}" sibTransId="{8658888F-0D9B-4E8D-9EA0-0B6901D0FD77}"/>
    <dgm:cxn modelId="{A4C22E79-9D78-4516-BCC2-5374A05FE5FB}" type="presOf" srcId="{C6B16291-6EF0-4F1E-A9FD-B8E37EB71E4C}" destId="{29BD802C-81FC-46E1-A8FA-FE0ADBDD9DE2}" srcOrd="0" destOrd="0" presId="urn:microsoft.com/office/officeart/2005/8/layout/matrix3"/>
    <dgm:cxn modelId="{5D00927D-3B39-4D0E-8AC1-92EF1B298E82}" srcId="{C6B16291-6EF0-4F1E-A9FD-B8E37EB71E4C}" destId="{4B809230-886C-4A01-9EAF-BBBAADF6843E}" srcOrd="0" destOrd="0" parTransId="{8AE1D4BA-04FC-4DB7-A2AD-D49598B3FD24}" sibTransId="{00518E43-6C6E-4E44-B1CC-3B239A94BD85}"/>
    <dgm:cxn modelId="{7DEC628D-30CB-4FA4-8777-429BCAF73702}" srcId="{C6B16291-6EF0-4F1E-A9FD-B8E37EB71E4C}" destId="{01BDF41A-B943-4EA7-95A4-A7C315F08EC9}" srcOrd="1" destOrd="0" parTransId="{DE101E3E-426B-4BAF-B8C7-4556C1E0B155}" sibTransId="{863E0FC0-BE5A-43C5-ABDF-5FC0251FB4F6}"/>
    <dgm:cxn modelId="{0A7B73A1-1FF6-4950-B5DE-391037120C91}" type="presOf" srcId="{3A855CAF-0363-4A7E-B9E2-BE11600484D0}" destId="{B48B4EB4-A233-4C3B-8FCD-87CD1963E6DC}" srcOrd="0" destOrd="0" presId="urn:microsoft.com/office/officeart/2005/8/layout/matrix3"/>
    <dgm:cxn modelId="{121680A8-2B28-489C-8CB9-FA9C667C22B9}" srcId="{C6B16291-6EF0-4F1E-A9FD-B8E37EB71E4C}" destId="{3A855CAF-0363-4A7E-B9E2-BE11600484D0}" srcOrd="2" destOrd="0" parTransId="{76122675-F83E-43DC-B0F8-28F43AF22D24}" sibTransId="{ADBBA23E-4EA7-4E0D-B55F-4031B51C394E}"/>
    <dgm:cxn modelId="{1830AFE0-B9FB-4864-840E-4B823BC41F4F}" type="presOf" srcId="{4B809230-886C-4A01-9EAF-BBBAADF6843E}" destId="{F853B472-BEE1-4395-91AA-6821A952A888}" srcOrd="0" destOrd="0" presId="urn:microsoft.com/office/officeart/2005/8/layout/matrix3"/>
    <dgm:cxn modelId="{6F5FE3FD-30F6-4F5B-AA41-770F775186AC}" type="presOf" srcId="{0AFBA439-1CCF-4FA1-8E5E-6FC5B099A1C3}" destId="{160CEC88-3740-4431-B94D-BDA042C8F353}" srcOrd="0" destOrd="0" presId="urn:microsoft.com/office/officeart/2005/8/layout/matrix3"/>
    <dgm:cxn modelId="{43A818ED-0DB0-41B4-9FA5-0947FF58D561}" type="presParOf" srcId="{29BD802C-81FC-46E1-A8FA-FE0ADBDD9DE2}" destId="{B8E5DBBB-2818-484E-A8AC-5444B04516E6}" srcOrd="0" destOrd="0" presId="urn:microsoft.com/office/officeart/2005/8/layout/matrix3"/>
    <dgm:cxn modelId="{ACEF9ECD-334E-49FA-8623-DEA4FBE75821}" type="presParOf" srcId="{29BD802C-81FC-46E1-A8FA-FE0ADBDD9DE2}" destId="{F853B472-BEE1-4395-91AA-6821A952A888}" srcOrd="1" destOrd="0" presId="urn:microsoft.com/office/officeart/2005/8/layout/matrix3"/>
    <dgm:cxn modelId="{01F3696B-06FF-4401-8D7B-37036E429FFB}" type="presParOf" srcId="{29BD802C-81FC-46E1-A8FA-FE0ADBDD9DE2}" destId="{E19FBCAC-5458-4AB5-B8A1-316A99B6C1DE}" srcOrd="2" destOrd="0" presId="urn:microsoft.com/office/officeart/2005/8/layout/matrix3"/>
    <dgm:cxn modelId="{46F8259C-91FC-4322-9DD2-E1015E3EAD11}" type="presParOf" srcId="{29BD802C-81FC-46E1-A8FA-FE0ADBDD9DE2}" destId="{B48B4EB4-A233-4C3B-8FCD-87CD1963E6DC}" srcOrd="3" destOrd="0" presId="urn:microsoft.com/office/officeart/2005/8/layout/matrix3"/>
    <dgm:cxn modelId="{22370869-A0B0-44E2-BDB0-F2252E9E7E85}" type="presParOf" srcId="{29BD802C-81FC-46E1-A8FA-FE0ADBDD9DE2}" destId="{160CEC88-3740-4431-B94D-BDA042C8F3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DBBB-2818-484E-A8AC-5444B04516E6}">
      <dsp:nvSpPr>
        <dsp:cNvPr id="0" name=""/>
        <dsp:cNvSpPr/>
      </dsp:nvSpPr>
      <dsp:spPr>
        <a:xfrm>
          <a:off x="2452368" y="1588026"/>
          <a:ext cx="2923444" cy="3093599"/>
        </a:xfrm>
        <a:prstGeom prst="diamond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53B472-BEE1-4395-91AA-6821A952A888}">
      <dsp:nvSpPr>
        <dsp:cNvPr id="0" name=""/>
        <dsp:cNvSpPr/>
      </dsp:nvSpPr>
      <dsp:spPr>
        <a:xfrm>
          <a:off x="0" y="1219505"/>
          <a:ext cx="2850056" cy="1845794"/>
        </a:xfrm>
        <a:prstGeom prst="roundRect">
          <a:avLst/>
        </a:prstGeom>
        <a:solidFill>
          <a:srgbClr val="9EB337"/>
        </a:solidFill>
        <a:ln w="127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ts val="3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>
              <a:solidFill>
                <a:schemeClr val="tx1"/>
              </a:solidFill>
            </a:rPr>
            <a:t>1/3 av stats-budsjettet</a:t>
          </a:r>
        </a:p>
      </dsp:txBody>
      <dsp:txXfrm>
        <a:off x="90104" y="1309609"/>
        <a:ext cx="2669848" cy="1665586"/>
      </dsp:txXfrm>
    </dsp:sp>
    <dsp:sp modelId="{E19FBCAC-5458-4AB5-B8A1-316A99B6C1DE}">
      <dsp:nvSpPr>
        <dsp:cNvPr id="0" name=""/>
        <dsp:cNvSpPr/>
      </dsp:nvSpPr>
      <dsp:spPr>
        <a:xfrm>
          <a:off x="4863955" y="1129806"/>
          <a:ext cx="2980051" cy="1853200"/>
        </a:xfrm>
        <a:prstGeom prst="roundRect">
          <a:avLst/>
        </a:prstGeom>
        <a:solidFill>
          <a:srgbClr val="005576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/>
            <a:t>Tjenester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/>
            <a:t>til 2,8 mill.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/>
            <a:t>mennesker</a:t>
          </a:r>
        </a:p>
      </dsp:txBody>
      <dsp:txXfrm>
        <a:off x="4954421" y="1220272"/>
        <a:ext cx="2799119" cy="1672268"/>
      </dsp:txXfrm>
    </dsp:sp>
    <dsp:sp modelId="{B48B4EB4-A233-4C3B-8FCD-87CD1963E6DC}">
      <dsp:nvSpPr>
        <dsp:cNvPr id="0" name=""/>
        <dsp:cNvSpPr/>
      </dsp:nvSpPr>
      <dsp:spPr>
        <a:xfrm>
          <a:off x="63429" y="3681838"/>
          <a:ext cx="2833002" cy="1815955"/>
        </a:xfrm>
        <a:prstGeom prst="roundRect">
          <a:avLst/>
        </a:prstGeom>
        <a:solidFill>
          <a:srgbClr val="AC1416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/>
            <a:t>60 ulike stønader og ytels</a:t>
          </a:r>
          <a:r>
            <a:rPr lang="nb-NO" sz="2800" b="1" kern="1200" dirty="0"/>
            <a:t>er</a:t>
          </a:r>
        </a:p>
      </dsp:txBody>
      <dsp:txXfrm>
        <a:off x="152077" y="3770486"/>
        <a:ext cx="2655706" cy="1638659"/>
      </dsp:txXfrm>
    </dsp:sp>
    <dsp:sp modelId="{160CEC88-3740-4431-B94D-BDA042C8F353}">
      <dsp:nvSpPr>
        <dsp:cNvPr id="0" name=""/>
        <dsp:cNvSpPr/>
      </dsp:nvSpPr>
      <dsp:spPr>
        <a:xfrm>
          <a:off x="4914106" y="3684057"/>
          <a:ext cx="2935280" cy="1811516"/>
        </a:xfrm>
        <a:prstGeom prst="roundRect">
          <a:avLst/>
        </a:prstGeom>
        <a:solidFill>
          <a:srgbClr val="4F1A55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b="1" kern="1200" dirty="0"/>
            <a:t>Sosiale tjenester</a:t>
          </a:r>
        </a:p>
      </dsp:txBody>
      <dsp:txXfrm>
        <a:off x="5002537" y="3772488"/>
        <a:ext cx="2758418" cy="1634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18A2-FD41-4D22-A2CC-EACD65CF517D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896C-C257-4A1E-825A-9675EAA75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7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AC590-C690-4C66-A9B0-FC94C92781FF}" type="datetimeFigureOut">
              <a:rPr lang="nb-NO" smtClean="0"/>
              <a:t>01.10.2019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9652-8B23-4303-8DD9-125F2182B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00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Person/Arbeid/Oppfolging+og+tiltak+for+a+komme+i+jobb/Tiltak+for+a+komme+i+jobb/tidsubestemt-l%C3%B8nnstilskudd--805374506" TargetMode="External"/><Relationship Id="rId7" Type="http://schemas.openxmlformats.org/officeDocument/2006/relationships/hyperlink" Target="https://www.nav.no/no/Person/Arbeid/Oppfolging+og+tiltak+for+a+komme+i+jobb/Tiltak+for+a+komme+i+jobb/Relatert+innhold/mento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av.no/no/Person/Arbeid/Oppfolging+og+tiltak+for+a+komme+i+jobb/Tiltak+for+a+komme+i+jobb/Relatert+innhold/inkluderingstilskudd" TargetMode="External"/><Relationship Id="rId5" Type="http://schemas.openxmlformats.org/officeDocument/2006/relationships/hyperlink" Target="https://www.nav.no/no/Bedrift/Rekruttering/Rekruttere+-+hjelp+og+selvhjelp" TargetMode="External"/><Relationship Id="rId4" Type="http://schemas.openxmlformats.org/officeDocument/2006/relationships/hyperlink" Target="https://www.nav.no/no/Person/Arbeid/Oppfolging+og+tiltak+for+a+komme+i+jobb/Tiltak+for+a+komme+i+jobb/Relatert+innhold/tidsbegrenset-l%C3%B8nnstilskudd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Handler om hvordan mennesker møter hverandre og hvordan vi samspiller med ny teknologi</a:t>
            </a:r>
          </a:p>
          <a:p>
            <a:r>
              <a:rPr lang="nb-NO" dirty="0"/>
              <a:t>Åpen og nysgjerrig</a:t>
            </a:r>
          </a:p>
          <a:p>
            <a:r>
              <a:rPr lang="nb-NO" dirty="0"/>
              <a:t>Nye arbeidsmåter</a:t>
            </a:r>
          </a:p>
          <a:p>
            <a:r>
              <a:rPr lang="nb-NO" dirty="0"/>
              <a:t>Digitalisering</a:t>
            </a:r>
            <a:endParaRPr lang="nb-NO" baseline="0" dirty="0"/>
          </a:p>
          <a:p>
            <a:r>
              <a:rPr lang="nb-NO" baseline="0" dirty="0"/>
              <a:t>Medvirkning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5660-095D-4E6E-88BC-C8FB62F83B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4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Øke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overgangen til arbeid for de med nedsatt arbeidsevne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400.000 utenfor og 200.000 delvis utenfor arbeidslivet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mange </a:t>
            </a: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 fullført videregående skole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Andel unge med  </a:t>
            </a: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psykiske lidelser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øker dramatisk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Vanskeligere for utsatte grupper å komme inn på arbeidsmarkedet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Økte inntektsforskjeller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skaper sterkere klasseskille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Håndtere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ordinær ledighet </a:t>
            </a:r>
            <a:b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som kan</a:t>
            </a:r>
            <a:r>
              <a:rPr lang="nb-NO" sz="1200" b="0" baseline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klare seg selv må gjøre det</a:t>
            </a: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 bruk av </a:t>
            </a: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ordinært arbeidsmarked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å integrere arbeidsledige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Brukere forventer mer </a:t>
            </a: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selvbetjening med skreddersøm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Enklere regelverk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 også gir rom for individuell tilpasning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Bidra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flyktningsituasjonen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Flere eldre og økt innvandrerbefolkning </a:t>
            </a:r>
            <a:r>
              <a:rPr lang="nb-NO" sz="12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 flere NAV-brukere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dirty="0">
              <a:solidFill>
                <a:schemeClr val="bg2"/>
              </a:solidFill>
            </a:endParaRPr>
          </a:p>
          <a:p>
            <a:pPr marL="0" lvl="0" indent="0">
              <a:buNone/>
            </a:pPr>
            <a:endParaRPr lang="nb-NO" sz="1200" b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>
                <a:solidFill>
                  <a:prstClr val="black"/>
                </a:solidFill>
              </a:rPr>
              <a:pPr/>
              <a:t>23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mener regjeringen med dugnad? </a:t>
            </a:r>
            <a:r>
              <a:rPr lang="nb-NO" sz="1000" dirty="0"/>
              <a:t> Inkluderingsdugnaden er avhengig av at kommuner, næringslivet, private bedrifter, frivillige organisasjoner, bemanningsbransjen, attføringsbedrifter, sosiale entreprenører, partene i arbeidslivet, og ikke minst de som selv står på utsiden bidrar. </a:t>
            </a:r>
          </a:p>
          <a:p>
            <a:endParaRPr lang="nb-NO" sz="1000" dirty="0"/>
          </a:p>
          <a:p>
            <a:r>
              <a:rPr lang="nb-NO" sz="1000" dirty="0"/>
              <a:t>Avhengig av godt samarbeid mellom fler aktører for å nå målet.</a:t>
            </a:r>
            <a:br>
              <a:rPr lang="nb-NO" sz="1000" dirty="0"/>
            </a:br>
            <a:endParaRPr lang="nb-NO" sz="1000" dirty="0"/>
          </a:p>
          <a:p>
            <a:pPr marL="395979" lvl="1" defTabSz="791957">
              <a:defRPr/>
            </a:pPr>
            <a:r>
              <a:rPr lang="nb-NO" dirty="0"/>
              <a:t>Tre kjerneområder teknisk betyr dette: :</a:t>
            </a:r>
            <a:br>
              <a:rPr lang="nb-NO" dirty="0"/>
            </a:br>
            <a:endParaRPr lang="nb-NO" dirty="0"/>
          </a:p>
          <a:p>
            <a:pPr lvl="1"/>
            <a:r>
              <a:rPr lang="nb-NO" sz="1000" dirty="0"/>
              <a:t>Målgruppe: personer med nedsatt arbeidsevne og/eller hull i </a:t>
            </a:r>
            <a:r>
              <a:rPr lang="nb-NO" sz="1000" dirty="0" err="1"/>
              <a:t>CVen</a:t>
            </a:r>
            <a:r>
              <a:rPr lang="nb-NO" sz="1000" dirty="0"/>
              <a:t>:  </a:t>
            </a:r>
            <a:endParaRPr lang="nb-NO" dirty="0">
              <a:effectLst/>
            </a:endParaRPr>
          </a:p>
          <a:p>
            <a:pPr marL="940449" lvl="2" indent="-148492">
              <a:buFont typeface="Arial" panose="020B0604020202020204" pitchFamily="34" charset="0"/>
              <a:buChar char="•"/>
            </a:pPr>
            <a:r>
              <a:rPr lang="nb-NO" sz="1000" dirty="0"/>
              <a:t>personer med nedsatt arbeidsevne</a:t>
            </a:r>
            <a:endParaRPr lang="nb-NO" dirty="0">
              <a:effectLst/>
            </a:endParaRPr>
          </a:p>
          <a:p>
            <a:pPr marL="940449" lvl="2" indent="-148492">
              <a:buFont typeface="Arial" panose="020B0604020202020204" pitchFamily="34" charset="0"/>
              <a:buChar char="•"/>
            </a:pPr>
            <a:r>
              <a:rPr lang="nb-NO" sz="1000" dirty="0"/>
              <a:t>innvandrere fra Asia og Afrika</a:t>
            </a:r>
            <a:endParaRPr lang="nb-NO" dirty="0">
              <a:effectLst/>
            </a:endParaRPr>
          </a:p>
          <a:p>
            <a:pPr marL="940449" lvl="2" indent="-148492">
              <a:buFont typeface="Arial" panose="020B0604020202020204" pitchFamily="34" charset="0"/>
              <a:buChar char="•"/>
            </a:pPr>
            <a:r>
              <a:rPr lang="nb-NO" sz="1000" dirty="0"/>
              <a:t>unge som ikke har fullført videregående opplæring</a:t>
            </a:r>
          </a:p>
          <a:p>
            <a:pPr marL="940449" lvl="2" indent="-148492">
              <a:buFont typeface="Arial" panose="020B0604020202020204" pitchFamily="34" charset="0"/>
              <a:buChar char="•"/>
            </a:pPr>
            <a:endParaRPr lang="nb-NO" sz="1000" dirty="0"/>
          </a:p>
          <a:p>
            <a:endParaRPr lang="nb-NO" dirty="0"/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I oppfølgingen skal det være sterkere fokus på brukers arbeidsevne. 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Fylkene må bidra til at det sikres </a:t>
            </a:r>
            <a:r>
              <a:rPr lang="nb-NO" sz="1000" b="1" dirty="0"/>
              <a:t>raskere avklaring av kandidater, spesielt AAP-mottakere, mot arbeid</a:t>
            </a:r>
            <a:r>
              <a:rPr lang="nb-NO" sz="1000" dirty="0"/>
              <a:t>. 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Det må i større grad legges vekt på og motiveres til kvalifisering/arbeid </a:t>
            </a:r>
            <a:r>
              <a:rPr lang="nb-NO" sz="1000" b="1" dirty="0"/>
              <a:t>parallelt med behandling</a:t>
            </a:r>
            <a:r>
              <a:rPr lang="nb-NO" sz="1000" dirty="0"/>
              <a:t>. For brukere med AAP gjelder dette særskilt personer som har medisinsk behandling som eneste avtalte aktivitet. </a:t>
            </a:r>
            <a:endParaRPr lang="nb-NO" dirty="0">
              <a:effectLst/>
            </a:endParaRPr>
          </a:p>
          <a:p>
            <a:endParaRPr lang="nb-NO" sz="1000" dirty="0"/>
          </a:p>
          <a:p>
            <a:endParaRPr lang="nb-NO" sz="1000" dirty="0"/>
          </a:p>
          <a:p>
            <a:r>
              <a:rPr lang="nb-NO" sz="1000" dirty="0"/>
              <a:t>For å lykkes må NAV </a:t>
            </a:r>
            <a:r>
              <a:rPr lang="nb-NO" sz="1000" b="1" dirty="0"/>
              <a:t>samarbeide tett med arbeidsgivere</a:t>
            </a:r>
            <a:r>
              <a:rPr lang="nb-NO" sz="1000" dirty="0"/>
              <a:t>. Arbeidsgiver oppfordres til for eksempel: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ansette en som ellers ville havnet nederst i søkebunken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inngå rekrutteringsavtale med NAV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sette et inkluderingsmål for din bedrift, slik staten nå gjør med at fem prosent av nyansatte i staten skal ha hull i CV-en eller nedsatt funksjonsevne. 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r>
              <a:rPr lang="nb-NO" sz="1000" dirty="0"/>
              <a:t>gi en ungdom med hull i CV-en sommerjobb i din bedrift.</a:t>
            </a:r>
          </a:p>
          <a:p>
            <a:pPr marL="148492" indent="-148492">
              <a:buFont typeface="Arial" panose="020B0604020202020204" pitchFamily="34" charset="0"/>
              <a:buChar char="•"/>
            </a:pPr>
            <a:endParaRPr lang="nb-NO" sz="1000" dirty="0"/>
          </a:p>
          <a:p>
            <a:r>
              <a:rPr lang="nb-NO" sz="1000" dirty="0"/>
              <a:t>Fra myndighetenes side stiller vi opp med </a:t>
            </a:r>
            <a:r>
              <a:rPr lang="nb-NO" sz="1000" dirty="0" err="1"/>
              <a:t>NAVs</a:t>
            </a:r>
            <a:r>
              <a:rPr lang="nb-NO" sz="1000" dirty="0"/>
              <a:t> verktøykasse, for eksempel </a:t>
            </a:r>
          </a:p>
          <a:p>
            <a:pPr lvl="0"/>
            <a:r>
              <a:rPr lang="nb-NO" sz="1000" b="1" u="sng" dirty="0">
                <a:hlinkClick r:id="rId3"/>
              </a:rPr>
              <a:t>Varig lønnstilskudd fra NAV</a:t>
            </a:r>
            <a:endParaRPr lang="nb-NO" sz="1000" dirty="0"/>
          </a:p>
          <a:p>
            <a:pPr lvl="0"/>
            <a:r>
              <a:rPr lang="nb-NO" sz="1000" b="1" u="sng" dirty="0">
                <a:hlinkClick r:id="rId4"/>
              </a:rPr>
              <a:t>Midlertidig lønnstilskudd fra NAV</a:t>
            </a:r>
            <a:endParaRPr lang="nb-NO" sz="1000" dirty="0"/>
          </a:p>
          <a:p>
            <a:pPr lvl="0"/>
            <a:r>
              <a:rPr lang="nb-NO" sz="1000" b="1" u="sng" dirty="0">
                <a:hlinkClick r:id="rId5"/>
              </a:rPr>
              <a:t>Rekrutteringsbistand fra NAV</a:t>
            </a:r>
            <a:endParaRPr lang="nb-NO" sz="1000" dirty="0"/>
          </a:p>
          <a:p>
            <a:pPr lvl="0"/>
            <a:r>
              <a:rPr lang="nb-NO" sz="1000" b="1" u="sng" dirty="0">
                <a:hlinkClick r:id="rId6"/>
              </a:rPr>
              <a:t>Inkluderingstilskudd fra NAV</a:t>
            </a:r>
            <a:endParaRPr lang="nb-NO" sz="1000" dirty="0"/>
          </a:p>
          <a:p>
            <a:pPr lvl="0"/>
            <a:r>
              <a:rPr lang="nb-NO" sz="1000" b="1" u="sng" dirty="0">
                <a:hlinkClick r:id="rId7"/>
              </a:rPr>
              <a:t>Mentorordning fra NAV</a:t>
            </a:r>
            <a:endParaRPr lang="nb-NO" sz="1000" dirty="0"/>
          </a:p>
          <a:p>
            <a:endParaRPr lang="nb-NO" dirty="0"/>
          </a:p>
          <a:p>
            <a:endParaRPr lang="nb-NO" sz="1000" dirty="0"/>
          </a:p>
          <a:p>
            <a:endParaRPr lang="nb-NO" sz="1000" dirty="0"/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er saken?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Regjeringen har tatt initiativ til en inkluderingsdugnad. Målet er å øke arbeidslivsdeltakelsen for personer med nedsatt funksjonsevne, enkelte innvandrergrupper og unge som ikke har fullført videregående opplæring.  Partene i arbeidslivet, arbeidsgivere, tiltaksbedrifter og Arbeids- og sosialdepartementet og Kommunal- og moderniseringsdepartementet er involvert i satsingen. 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Kommunikasjonsklima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Satsingen har størst oppmerksomhet i involverte virksomheter. Dette kan endre seg, og medieinteressen øke, når dugnaden blir lansert.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 utvikling på arbeidsmarkedet, men tiltaksbruken i NAV har over lengre tid vært under kritikk.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Kommunikasjonsmål / ønsket etterlatt inntrykk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 støtter regjeringens inkluderingsdugnad.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Regjeringens inkluderingsdugnad  er styrking av prioriterte områder NAV allerede er godt i gang med.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Dugnaden er avhengig av et godt samarbeid mellom flere aktører for å nå målet.</a:t>
            </a:r>
          </a:p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Hovedbudskap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 er positive til en nasjonal innsats for å få flere av dem som står utenfor arbeidslivet ut i jobb. 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 bidra til at flere med nedsatt arbeidsevne og hull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cv-en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kommer i arbeid er en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hovedoppgaver og noe vi jobber kontinuerlig med.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 klarer ikke dette alene. For å lykkes må vi samarbeide tett og godt med andre. Arbeidsgivere er viktigst; det er de som har arbeidsplassene. I tillegg må vi ha et godt samarbeid innenfor helse og utdanning.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forsterker vår langsiktige satsing. Tre hovedsatsinger skal bidra til at flere med nedsatt arbeidsevne kommer i jobb: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Økt arbeidsgiverkontakt, bedre digitale løsninger og mer bruk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inkluderingsvirkemidler.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 samarbeid med fylkeskommune og kommune om tilpassede opplæringstilbud for ungdom uten fullført videregående opplæring.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Styrket samarbeid med helsetjenestene.</a:t>
            </a: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000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19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515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516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82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829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b-NO"/>
              <a:t>Foto: Erik Johansson</a:t>
            </a:r>
          </a:p>
        </p:txBody>
      </p:sp>
      <p:sp>
        <p:nvSpPr>
          <p:cNvPr id="5017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C31AA-F5B4-4EF1-88FD-04B13769A678}" type="slidenum">
              <a:rPr lang="nb-N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nb-NO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dirty="0"/>
              <a:t>God kompetanse på gode arenaer gir bedre tjenester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F3B07-5A04-864D-B46C-11CA81CFCF23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7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F3B07-5A04-864D-B46C-11CA81CFCF23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21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23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7408" indent="-287465" defTabSz="9023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9858" indent="-229972" defTabSz="9023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9801" indent="-229972" defTabSz="9023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9744" indent="-229972" defTabSz="9023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9688" indent="-229972" defTabSz="9023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9631" indent="-229972" defTabSz="9023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9574" indent="-229972" defTabSz="9023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9517" indent="-229972" defTabSz="9023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34951-3BBF-434D-8704-AC8034BBA89C}" type="slidenum">
              <a:rPr lang="nb-NO" altLang="nb-NO" smtClean="0">
                <a:cs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nb-NO" altLang="nb-NO">
              <a:cs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5710" y="9376959"/>
            <a:ext cx="2970656" cy="4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34" tIns="46167" rIns="92334" bIns="4616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E67D70-70DE-457F-83BB-7ECFEB01BD83}" type="slidenum">
              <a:rPr lang="nb-NO" altLang="nb-NO"/>
              <a:pPr algn="r" eaLnBrk="1" hangingPunct="1">
                <a:spcBef>
                  <a:spcPct val="0"/>
                </a:spcBef>
              </a:pPr>
              <a:t>18</a:t>
            </a:fld>
            <a:endParaRPr lang="nb-NO" altLang="nb-NO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38188"/>
            <a:ext cx="4940300" cy="3706812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1" y="4689277"/>
            <a:ext cx="5485420" cy="4442221"/>
          </a:xfrm>
          <a:noFill/>
        </p:spPr>
        <p:txBody>
          <a:bodyPr lIns="92334" tIns="46167" rIns="92334" bIns="46167"/>
          <a:lstStyle/>
          <a:p>
            <a:pPr>
              <a:buFontTx/>
              <a:buChar char="•"/>
            </a:pPr>
            <a:endParaRPr lang="nb-NO" alt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4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NAV er Norges virkemiddel for å sikre velferden i Norge.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NAV</a:t>
            </a:r>
            <a:r>
              <a:rPr lang="nb-NO" baseline="0"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har ansvaret for gjennomføringen av </a:t>
            </a:r>
            <a:r>
              <a:rPr lang="nb-NO" dirty="0">
                <a:solidFill>
                  <a:schemeClr val="tx1"/>
                </a:solidFill>
                <a:effectLst/>
              </a:rPr>
              <a:t>arbeidsmarkeds-, trygde- og pensjonspolitikken </a:t>
            </a:r>
            <a:r>
              <a:rPr lang="nb-NO" dirty="0">
                <a:solidFill>
                  <a:schemeClr val="tx1"/>
                </a:solidFill>
              </a:rPr>
              <a:t>i Norge. Vi forvalter</a:t>
            </a:r>
            <a:r>
              <a:rPr lang="nb-NO" baseline="0"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arbeidsmarkedsloven, folketrygdloven og andre lover hvor oppgaver er lagt til etaten. </a:t>
            </a:r>
          </a:p>
          <a:p>
            <a:r>
              <a:rPr lang="nb-NO" dirty="0">
                <a:solidFill>
                  <a:schemeClr val="tx1"/>
                </a:solidFill>
              </a:rPr>
              <a:t>Etaten har også ansvaret for å følge opp og kontrollere tjenester, ytelser og utbetalinger.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De sosiale tjenestene er et kommunalt ansvar, Arbeids- og velferdsetaten er statlig. Løsningen på samordningsutfordringen er et formelt partnerskap mellom stat og kommune på lokalt plan. </a:t>
            </a:r>
          </a:p>
          <a:p>
            <a:r>
              <a:rPr lang="nb-NO" dirty="0">
                <a:solidFill>
                  <a:schemeClr val="tx1"/>
                </a:solidFill>
              </a:rPr>
              <a:t>Gjennom partnerskapet har stat og kommune felles ansvar for driften av NAV-kontorene. 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Tjenester mot arbeid omfatter bl.a.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Formidlings og rekrutteringsinnsats: markedsarbeid,</a:t>
            </a:r>
            <a:r>
              <a:rPr lang="nb-NO" sz="1200" baseline="0" dirty="0">
                <a:solidFill>
                  <a:schemeClr val="tx1"/>
                </a:solidFill>
              </a:rPr>
              <a:t> 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rekrutteringstjenester for arb. giver, formidlingstjenester til arbeidssøkere, arbeidsmarkedstiltak osv.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tillegg har vi tjenester </a:t>
            </a:r>
            <a:r>
              <a:rPr lang="nb-NO" sz="1200" dirty="0">
                <a:solidFill>
                  <a:schemeClr val="tx1"/>
                </a:solidFill>
              </a:rPr>
              <a:t>til</a:t>
            </a:r>
            <a:r>
              <a:rPr lang="nb-NO" sz="1200" baseline="0" dirty="0">
                <a:solidFill>
                  <a:schemeClr val="tx1"/>
                </a:solidFill>
              </a:rPr>
              <a:t> arbeidsgivere- </a:t>
            </a:r>
            <a:r>
              <a:rPr lang="nb-NO" sz="1200" dirty="0">
                <a:solidFill>
                  <a:schemeClr val="tx1"/>
                </a:solidFill>
              </a:rPr>
              <a:t>for å redusere sykefravær.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Statsbudsjettet er på </a:t>
            </a:r>
            <a:r>
              <a:rPr lang="nb-NO" b="1" dirty="0">
                <a:solidFill>
                  <a:schemeClr val="tx1"/>
                </a:solidFill>
              </a:rPr>
              <a:t>1246 </a:t>
            </a:r>
            <a:r>
              <a:rPr lang="nb-NO" dirty="0">
                <a:solidFill>
                  <a:schemeClr val="tx1"/>
                </a:solidFill>
              </a:rPr>
              <a:t>milliarder i 2017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n-NO" dirty="0">
                <a:solidFill>
                  <a:schemeClr val="tx1"/>
                </a:solidFill>
              </a:rPr>
              <a:t>NAV </a:t>
            </a:r>
            <a:r>
              <a:rPr lang="nn-NO" dirty="0" err="1">
                <a:solidFill>
                  <a:schemeClr val="tx1"/>
                </a:solidFill>
              </a:rPr>
              <a:t>forvalter</a:t>
            </a:r>
            <a:r>
              <a:rPr lang="nn-NO" dirty="0">
                <a:solidFill>
                  <a:schemeClr val="tx1"/>
                </a:solidFill>
              </a:rPr>
              <a:t> en tredel av statsbudsjettet gjennom </a:t>
            </a:r>
            <a:r>
              <a:rPr lang="nn-NO" dirty="0" err="1">
                <a:solidFill>
                  <a:schemeClr val="tx1"/>
                </a:solidFill>
              </a:rPr>
              <a:t>ordninger</a:t>
            </a:r>
            <a:r>
              <a:rPr lang="nn-NO" dirty="0">
                <a:solidFill>
                  <a:schemeClr val="tx1"/>
                </a:solidFill>
              </a:rPr>
              <a:t> som </a:t>
            </a:r>
            <a:r>
              <a:rPr lang="nn-NO" dirty="0" err="1">
                <a:solidFill>
                  <a:schemeClr val="tx1"/>
                </a:solidFill>
              </a:rPr>
              <a:t>dagpenger</a:t>
            </a:r>
            <a:r>
              <a:rPr lang="nn-NO" dirty="0">
                <a:solidFill>
                  <a:schemeClr val="tx1"/>
                </a:solidFill>
              </a:rPr>
              <a:t>, </a:t>
            </a:r>
            <a:r>
              <a:rPr lang="nn-NO" dirty="0" err="1">
                <a:solidFill>
                  <a:schemeClr val="tx1"/>
                </a:solidFill>
              </a:rPr>
              <a:t>arbeidsavklaringspenger</a:t>
            </a:r>
            <a:r>
              <a:rPr lang="nn-NO" dirty="0">
                <a:solidFill>
                  <a:schemeClr val="tx1"/>
                </a:solidFill>
              </a:rPr>
              <a:t>, </a:t>
            </a:r>
            <a:r>
              <a:rPr lang="nn-NO" dirty="0" err="1">
                <a:solidFill>
                  <a:schemeClr val="tx1"/>
                </a:solidFill>
              </a:rPr>
              <a:t>sykepenger</a:t>
            </a:r>
            <a:r>
              <a:rPr lang="nn-NO" dirty="0">
                <a:solidFill>
                  <a:schemeClr val="tx1"/>
                </a:solidFill>
              </a:rPr>
              <a:t>, pensjon, barnetrygd og kontantstøtte.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334C-B8A2-4A43-8C02-C78A548F02F0}" type="slidenum">
              <a:rPr lang="nb-NO" smtClean="0">
                <a:solidFill>
                  <a:prstClr val="black"/>
                </a:solidFill>
              </a:rPr>
              <a:pPr/>
              <a:t>20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8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0477-2D61-4EAB-A1D1-46B345DBE48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8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F3B07-5A04-864D-B46C-11CA81CFCF2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5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0" y="2460972"/>
            <a:ext cx="9144001" cy="3907015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Rectangle 2"/>
          <p:cNvSpPr txBox="1">
            <a:spLocks noChangeArrowheads="1"/>
          </p:cNvSpPr>
          <p:nvPr userDrawn="1"/>
        </p:nvSpPr>
        <p:spPr bwMode="auto">
          <a:xfrm>
            <a:off x="1411287" y="6282977"/>
            <a:ext cx="6135384" cy="22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nb-NO" sz="1000" kern="0" dirty="0"/>
          </a:p>
        </p:txBody>
      </p:sp>
      <p:sp>
        <p:nvSpPr>
          <p:cNvPr id="2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179" y="5873025"/>
            <a:ext cx="4246364" cy="4943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 //  </a:t>
            </a:r>
            <a:r>
              <a:rPr lang="nb-NO" dirty="0" err="1"/>
              <a:t>Innholdsansvarlig</a:t>
            </a:r>
            <a:endParaRPr lang="nb-NO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5937" y="2796010"/>
            <a:ext cx="6230137" cy="12241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Klikk for å legge til en tittel</a:t>
            </a:r>
          </a:p>
        </p:txBody>
      </p:sp>
      <p:pic>
        <p:nvPicPr>
          <p:cNvPr id="29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2"/>
          <a:stretch/>
        </p:blipFill>
        <p:spPr bwMode="auto">
          <a:xfrm>
            <a:off x="3833808" y="4537422"/>
            <a:ext cx="3014662" cy="18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5484013" y="2460972"/>
            <a:ext cx="2524125" cy="39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9" b="79949"/>
          <a:stretch/>
        </p:blipFill>
        <p:spPr bwMode="auto">
          <a:xfrm>
            <a:off x="0" y="5378064"/>
            <a:ext cx="829692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b="71268"/>
          <a:stretch/>
        </p:blipFill>
        <p:spPr bwMode="auto">
          <a:xfrm>
            <a:off x="0" y="4949439"/>
            <a:ext cx="667544" cy="14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6443137" y="2457512"/>
            <a:ext cx="2703775" cy="3910014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578" h="3910014">
                <a:moveTo>
                  <a:pt x="0" y="3910014"/>
                </a:moveTo>
                <a:lnTo>
                  <a:pt x="1391767" y="0"/>
                </a:lnTo>
                <a:lnTo>
                  <a:pt x="2407409" y="794"/>
                </a:lnTo>
                <a:cubicBezTo>
                  <a:pt x="2403143" y="1303073"/>
                  <a:pt x="2410453" y="2607671"/>
                  <a:pt x="2406187" y="3909950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34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0" y="795114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22332" y="4210242"/>
            <a:ext cx="5040313" cy="64787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385872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28.04.2016</a:t>
            </a:r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Brukerutvalget NAV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CF30B-240D-4598-BDF3-F431D6AA78C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47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kst med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 bwMode="auto">
          <a:xfrm>
            <a:off x="4215384" y="0"/>
            <a:ext cx="4928616" cy="6870192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384048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384048 w 4572000"/>
              <a:gd name="connsiteY4" fmla="*/ 0 h 5143500"/>
              <a:gd name="connsiteX0" fmla="*/ 182880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1828800 w 6016752"/>
              <a:gd name="connsiteY4" fmla="*/ 0 h 5152644"/>
              <a:gd name="connsiteX0" fmla="*/ 2176272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176272 w 6016752"/>
              <a:gd name="connsiteY4" fmla="*/ 0 h 5152644"/>
              <a:gd name="connsiteX0" fmla="*/ 292608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926080 w 6016752"/>
              <a:gd name="connsiteY4" fmla="*/ 0 h 5152644"/>
              <a:gd name="connsiteX0" fmla="*/ 1837944 w 4928616"/>
              <a:gd name="connsiteY0" fmla="*/ 0 h 5152644"/>
              <a:gd name="connsiteX1" fmla="*/ 4928616 w 4928616"/>
              <a:gd name="connsiteY1" fmla="*/ 0 h 5152644"/>
              <a:gd name="connsiteX2" fmla="*/ 4928616 w 4928616"/>
              <a:gd name="connsiteY2" fmla="*/ 5143500 h 5152644"/>
              <a:gd name="connsiteX3" fmla="*/ 0 w 4928616"/>
              <a:gd name="connsiteY3" fmla="*/ 5152644 h 5152644"/>
              <a:gd name="connsiteX4" fmla="*/ 1837944 w 4928616"/>
              <a:gd name="connsiteY4" fmla="*/ 0 h 51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616" h="5152644">
                <a:moveTo>
                  <a:pt x="1837944" y="0"/>
                </a:moveTo>
                <a:lnTo>
                  <a:pt x="4928616" y="0"/>
                </a:lnTo>
                <a:lnTo>
                  <a:pt x="4928616" y="5143500"/>
                </a:lnTo>
                <a:lnTo>
                  <a:pt x="0" y="5152644"/>
                </a:lnTo>
                <a:lnTo>
                  <a:pt x="1837944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8987" y="6501343"/>
            <a:ext cx="3665838" cy="24270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C86874E1-B1C0-B24A-81BD-26D94F4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B37FC-B6DB-5D40-A4CA-0D39D66D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5" y="1988841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5229544"/>
      </p:ext>
    </p:extLst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6" y="1701799"/>
            <a:ext cx="8398965" cy="439964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5" y="241305"/>
            <a:ext cx="8386763" cy="1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20996FA-0666-4A03-9171-C1EEE975DB6C}"/>
              </a:ext>
            </a:extLst>
          </p:cNvPr>
          <p:cNvSpPr txBox="1"/>
          <p:nvPr userDrawn="1"/>
        </p:nvSpPr>
        <p:spPr>
          <a:xfrm>
            <a:off x="8757274" y="6370475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D5AD165-0481-46B6-AF0B-CE2C6A83A0CC}" type="slidenum">
              <a:rPr lang="nb-NO" sz="1800" smtClean="0"/>
              <a:t>‹#›</a:t>
            </a:fld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3114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6E154EE-AB21-104B-BEE5-B70B92D6E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90329CAF-4C44-9E4C-9547-952DB03D61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63384525"/>
      </p:ext>
    </p:extLst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8F15535-A89D-6A4B-8A64-78D2D7267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4"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4D2AD2-EC3B-5D44-BF56-3D082D4DD2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07348544"/>
      </p:ext>
    </p:extLst>
  </p:cSld>
  <p:clrMapOvr>
    <a:masterClrMapping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8F15535-A89D-6A4B-8A64-78D2D7267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4">
              <a:alpha val="70000"/>
            </a:schemeClr>
          </a:solidFill>
          <a:effectLst/>
        </p:spPr>
        <p:txBody>
          <a:bodyPr lIns="2700000" tIns="0" rIns="108000" bIns="576000" anchor="ctr" anchorCtr="0"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422" y="4857019"/>
            <a:ext cx="4898061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4D2AD2-EC3B-5D44-BF56-3D082D4DD2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8844" y="3826079"/>
            <a:ext cx="1689907" cy="141408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71970373"/>
      </p:ext>
    </p:extLst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4363CB8-9819-544E-BFCB-D7D14D37B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91F999B-4CD8-8F4A-9D14-2A46A616DC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46089292"/>
      </p:ext>
    </p:extLst>
  </p:cSld>
  <p:clrMapOvr>
    <a:masterClrMapping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7E109CE-C17B-C643-BEC1-AE390916E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48BD37A8-C81A-D24F-85CA-7DB24B613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2004513"/>
      </p:ext>
    </p:extLst>
  </p:cSld>
  <p:clrMapOvr>
    <a:masterClrMapping/>
  </p:clrMapOvr>
  <p:transition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E781C05-9796-BB4F-97B5-AC2DDBF5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444E9336-6B57-AE4F-A6F9-F4B9B87D5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78396270"/>
      </p:ext>
    </p:extLst>
  </p:cSld>
  <p:clrMapOvr>
    <a:masterClrMapping/>
  </p:clrMapOvr>
  <p:transition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438B216-8761-0041-9597-3C5D27204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67F04413-3BAE-3B42-87C8-8A946D6F3D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16248825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865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900934E-E274-9F4B-90F0-1FD8D07BF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3189256"/>
            <a:ext cx="7776000" cy="302405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5459160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41CD39CA-42FB-BB4E-8DED-776C7C3E34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6482" y="3539496"/>
            <a:ext cx="1044000" cy="87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60798122"/>
      </p:ext>
    </p:extLst>
  </p:cSld>
  <p:clrMapOvr>
    <a:masterClrMapping/>
  </p:clrMapOvr>
  <p:transition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0EF47FD-95FF-1947-9C6E-818066C4C499}"/>
              </a:ext>
            </a:extLst>
          </p:cNvPr>
          <p:cNvSpPr/>
          <p:nvPr userDrawn="1"/>
        </p:nvSpPr>
        <p:spPr bwMode="auto">
          <a:xfrm>
            <a:off x="4" y="0"/>
            <a:ext cx="9144000" cy="68580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3846088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82" y="2968057"/>
            <a:ext cx="7200000" cy="824817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algn="ctr">
              <a:lnSpc>
                <a:spcPct val="100000"/>
              </a:lnSpc>
              <a:defRPr sz="26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643FA7E6-B73E-5941-B864-6A988E000ECD}"/>
              </a:ext>
            </a:extLst>
          </p:cNvPr>
          <p:cNvGrpSpPr/>
          <p:nvPr userDrawn="1"/>
        </p:nvGrpSpPr>
        <p:grpSpPr>
          <a:xfrm>
            <a:off x="4028228" y="1850505"/>
            <a:ext cx="1080508" cy="906416"/>
            <a:chOff x="3745440" y="2967119"/>
            <a:chExt cx="2725919" cy="1715039"/>
          </a:xfrm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E599B73-B799-1241-A11B-58C52CD2C851}"/>
                </a:ext>
              </a:extLst>
            </p:cNvPr>
            <p:cNvSpPr/>
            <p:nvPr/>
          </p:nvSpPr>
          <p:spPr>
            <a:xfrm>
              <a:off x="3745440" y="3765600"/>
              <a:ext cx="34416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57" h="1208">
                  <a:moveTo>
                    <a:pt x="0" y="1208"/>
                  </a:moveTo>
                  <a:cubicBezTo>
                    <a:pt x="163" y="805"/>
                    <a:pt x="325" y="403"/>
                    <a:pt x="488" y="0"/>
                  </a:cubicBezTo>
                  <a:cubicBezTo>
                    <a:pt x="644" y="0"/>
                    <a:pt x="801" y="0"/>
                    <a:pt x="957" y="0"/>
                  </a:cubicBezTo>
                  <a:cubicBezTo>
                    <a:pt x="794" y="403"/>
                    <a:pt x="631" y="805"/>
                    <a:pt x="468" y="1208"/>
                  </a:cubicBezTo>
                  <a:cubicBezTo>
                    <a:pt x="312" y="1208"/>
                    <a:pt x="156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0F2F0530-FC39-9241-9558-9B0FEA8DB26D}"/>
                </a:ext>
              </a:extLst>
            </p:cNvPr>
            <p:cNvSpPr/>
            <p:nvPr/>
          </p:nvSpPr>
          <p:spPr>
            <a:xfrm>
              <a:off x="5909040" y="3765600"/>
              <a:ext cx="26460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6" h="1208">
                  <a:moveTo>
                    <a:pt x="0" y="1208"/>
                  </a:moveTo>
                  <a:cubicBezTo>
                    <a:pt x="161" y="805"/>
                    <a:pt x="321" y="403"/>
                    <a:pt x="482" y="0"/>
                  </a:cubicBezTo>
                  <a:cubicBezTo>
                    <a:pt x="567" y="0"/>
                    <a:pt x="651" y="0"/>
                    <a:pt x="736" y="0"/>
                  </a:cubicBezTo>
                  <a:cubicBezTo>
                    <a:pt x="576" y="403"/>
                    <a:pt x="416" y="805"/>
                    <a:pt x="256" y="1208"/>
                  </a:cubicBezTo>
                  <a:cubicBezTo>
                    <a:pt x="171" y="1208"/>
                    <a:pt x="85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FFD00367-08DD-7945-93C8-94C84DC96D31}"/>
                </a:ext>
              </a:extLst>
            </p:cNvPr>
            <p:cNvSpPr/>
            <p:nvPr/>
          </p:nvSpPr>
          <p:spPr>
            <a:xfrm>
              <a:off x="6250319" y="3765600"/>
              <a:ext cx="221040" cy="434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5" h="1208">
                  <a:moveTo>
                    <a:pt x="0" y="1208"/>
                  </a:moveTo>
                  <a:cubicBezTo>
                    <a:pt x="160" y="805"/>
                    <a:pt x="320" y="403"/>
                    <a:pt x="480" y="0"/>
                  </a:cubicBezTo>
                  <a:cubicBezTo>
                    <a:pt x="525" y="0"/>
                    <a:pt x="570" y="0"/>
                    <a:pt x="615" y="0"/>
                  </a:cubicBezTo>
                  <a:cubicBezTo>
                    <a:pt x="455" y="403"/>
                    <a:pt x="295" y="805"/>
                    <a:pt x="135" y="1208"/>
                  </a:cubicBezTo>
                  <a:cubicBezTo>
                    <a:pt x="90" y="1208"/>
                    <a:pt x="45" y="1208"/>
                    <a:pt x="0" y="120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2C634F8B-039C-AB46-AE6C-2652BBAF5863}"/>
                </a:ext>
              </a:extLst>
            </p:cNvPr>
            <p:cNvSpPr/>
            <p:nvPr/>
          </p:nvSpPr>
          <p:spPr>
            <a:xfrm>
              <a:off x="4943159" y="3915720"/>
              <a:ext cx="151920" cy="127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3" h="355">
                  <a:moveTo>
                    <a:pt x="246" y="0"/>
                  </a:moveTo>
                  <a:cubicBezTo>
                    <a:pt x="344" y="0"/>
                    <a:pt x="423" y="79"/>
                    <a:pt x="423" y="177"/>
                  </a:cubicBezTo>
                  <a:cubicBezTo>
                    <a:pt x="423" y="236"/>
                    <a:pt x="423" y="296"/>
                    <a:pt x="423" y="355"/>
                  </a:cubicBezTo>
                  <a:cubicBezTo>
                    <a:pt x="341" y="355"/>
                    <a:pt x="260" y="355"/>
                    <a:pt x="178" y="355"/>
                  </a:cubicBezTo>
                  <a:cubicBezTo>
                    <a:pt x="79" y="355"/>
                    <a:pt x="0" y="275"/>
                    <a:pt x="0" y="177"/>
                  </a:cubicBezTo>
                  <a:cubicBezTo>
                    <a:pt x="0" y="78"/>
                    <a:pt x="79" y="0"/>
                    <a:pt x="178" y="0"/>
                  </a:cubicBezTo>
                  <a:cubicBezTo>
                    <a:pt x="201" y="0"/>
                    <a:pt x="223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B70E4205-1F79-914C-8CA0-0332C4388C2F}"/>
                </a:ext>
              </a:extLst>
            </p:cNvPr>
            <p:cNvSpPr/>
            <p:nvPr/>
          </p:nvSpPr>
          <p:spPr>
            <a:xfrm>
              <a:off x="4159800" y="2967119"/>
              <a:ext cx="1716119" cy="17150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68" h="4765">
                  <a:moveTo>
                    <a:pt x="2270" y="4765"/>
                  </a:moveTo>
                  <a:cubicBezTo>
                    <a:pt x="1006" y="4706"/>
                    <a:pt x="0" y="3660"/>
                    <a:pt x="0" y="2383"/>
                  </a:cubicBezTo>
                  <a:cubicBezTo>
                    <a:pt x="0" y="1067"/>
                    <a:pt x="1070" y="0"/>
                    <a:pt x="2385" y="0"/>
                  </a:cubicBezTo>
                  <a:cubicBezTo>
                    <a:pt x="3703" y="0"/>
                    <a:pt x="4768" y="1066"/>
                    <a:pt x="4768" y="2383"/>
                  </a:cubicBezTo>
                  <a:cubicBezTo>
                    <a:pt x="4768" y="3662"/>
                    <a:pt x="3764" y="4706"/>
                    <a:pt x="2499" y="4765"/>
                  </a:cubicBezTo>
                  <a:cubicBezTo>
                    <a:pt x="2423" y="4765"/>
                    <a:pt x="2347" y="4765"/>
                    <a:pt x="2270" y="4765"/>
                  </a:cubicBezTo>
                  <a:close/>
                  <a:moveTo>
                    <a:pt x="3992" y="3382"/>
                  </a:moveTo>
                  <a:cubicBezTo>
                    <a:pt x="4145" y="3008"/>
                    <a:pt x="4297" y="2634"/>
                    <a:pt x="4449" y="2260"/>
                  </a:cubicBezTo>
                  <a:cubicBezTo>
                    <a:pt x="4464" y="2221"/>
                    <a:pt x="4429" y="2234"/>
                    <a:pt x="4418" y="2221"/>
                  </a:cubicBezTo>
                  <a:cubicBezTo>
                    <a:pt x="4277" y="2221"/>
                    <a:pt x="4136" y="2221"/>
                    <a:pt x="3995" y="2221"/>
                  </a:cubicBezTo>
                  <a:cubicBezTo>
                    <a:pt x="3982" y="2229"/>
                    <a:pt x="3967" y="2221"/>
                    <a:pt x="3956" y="2246"/>
                  </a:cubicBezTo>
                  <a:cubicBezTo>
                    <a:pt x="3878" y="2484"/>
                    <a:pt x="3800" y="2723"/>
                    <a:pt x="3722" y="2962"/>
                  </a:cubicBezTo>
                  <a:cubicBezTo>
                    <a:pt x="3644" y="2723"/>
                    <a:pt x="3566" y="2484"/>
                    <a:pt x="3488" y="2246"/>
                  </a:cubicBezTo>
                  <a:cubicBezTo>
                    <a:pt x="3477" y="2221"/>
                    <a:pt x="3462" y="2229"/>
                    <a:pt x="3449" y="2221"/>
                  </a:cubicBezTo>
                  <a:cubicBezTo>
                    <a:pt x="3177" y="2221"/>
                    <a:pt x="2905" y="2221"/>
                    <a:pt x="2633" y="2221"/>
                  </a:cubicBezTo>
                  <a:cubicBezTo>
                    <a:pt x="2616" y="2221"/>
                    <a:pt x="2602" y="2235"/>
                    <a:pt x="2602" y="2252"/>
                  </a:cubicBezTo>
                  <a:cubicBezTo>
                    <a:pt x="2602" y="2332"/>
                    <a:pt x="2602" y="2413"/>
                    <a:pt x="2602" y="2493"/>
                  </a:cubicBezTo>
                  <a:cubicBezTo>
                    <a:pt x="2602" y="2300"/>
                    <a:pt x="2396" y="2218"/>
                    <a:pt x="2275" y="2218"/>
                  </a:cubicBezTo>
                  <a:cubicBezTo>
                    <a:pt x="2004" y="2218"/>
                    <a:pt x="1823" y="2395"/>
                    <a:pt x="1767" y="2666"/>
                  </a:cubicBezTo>
                  <a:cubicBezTo>
                    <a:pt x="1764" y="2485"/>
                    <a:pt x="1750" y="2420"/>
                    <a:pt x="1702" y="2356"/>
                  </a:cubicBezTo>
                  <a:cubicBezTo>
                    <a:pt x="1679" y="2325"/>
                    <a:pt x="1646" y="2297"/>
                    <a:pt x="1612" y="2274"/>
                  </a:cubicBezTo>
                  <a:cubicBezTo>
                    <a:pt x="1541" y="2232"/>
                    <a:pt x="1476" y="2218"/>
                    <a:pt x="1338" y="2218"/>
                  </a:cubicBezTo>
                  <a:cubicBezTo>
                    <a:pt x="1283" y="2218"/>
                    <a:pt x="1229" y="2218"/>
                    <a:pt x="1174" y="2218"/>
                  </a:cubicBezTo>
                  <a:cubicBezTo>
                    <a:pt x="1161" y="2226"/>
                    <a:pt x="1146" y="2218"/>
                    <a:pt x="1135" y="2243"/>
                  </a:cubicBezTo>
                  <a:cubicBezTo>
                    <a:pt x="1085" y="2365"/>
                    <a:pt x="1035" y="2487"/>
                    <a:pt x="985" y="2609"/>
                  </a:cubicBezTo>
                  <a:cubicBezTo>
                    <a:pt x="985" y="2489"/>
                    <a:pt x="985" y="2369"/>
                    <a:pt x="985" y="2249"/>
                  </a:cubicBezTo>
                  <a:cubicBezTo>
                    <a:pt x="985" y="2232"/>
                    <a:pt x="971" y="2218"/>
                    <a:pt x="954" y="2218"/>
                  </a:cubicBezTo>
                  <a:cubicBezTo>
                    <a:pt x="828" y="2218"/>
                    <a:pt x="702" y="2218"/>
                    <a:pt x="576" y="2218"/>
                  </a:cubicBezTo>
                  <a:cubicBezTo>
                    <a:pt x="563" y="2226"/>
                    <a:pt x="548" y="2218"/>
                    <a:pt x="537" y="2243"/>
                  </a:cubicBezTo>
                  <a:cubicBezTo>
                    <a:pt x="485" y="2370"/>
                    <a:pt x="433" y="2496"/>
                    <a:pt x="381" y="2623"/>
                  </a:cubicBezTo>
                  <a:cubicBezTo>
                    <a:pt x="388" y="2637"/>
                    <a:pt x="367" y="2663"/>
                    <a:pt x="401" y="2663"/>
                  </a:cubicBezTo>
                  <a:cubicBezTo>
                    <a:pt x="450" y="2663"/>
                    <a:pt x="499" y="2663"/>
                    <a:pt x="548" y="2663"/>
                  </a:cubicBezTo>
                  <a:cubicBezTo>
                    <a:pt x="548" y="2907"/>
                    <a:pt x="548" y="3151"/>
                    <a:pt x="548" y="3394"/>
                  </a:cubicBezTo>
                  <a:cubicBezTo>
                    <a:pt x="548" y="3411"/>
                    <a:pt x="562" y="3425"/>
                    <a:pt x="579" y="3425"/>
                  </a:cubicBezTo>
                  <a:cubicBezTo>
                    <a:pt x="704" y="3425"/>
                    <a:pt x="829" y="3425"/>
                    <a:pt x="954" y="3425"/>
                  </a:cubicBezTo>
                  <a:cubicBezTo>
                    <a:pt x="971" y="3425"/>
                    <a:pt x="985" y="3411"/>
                    <a:pt x="985" y="3394"/>
                  </a:cubicBezTo>
                  <a:cubicBezTo>
                    <a:pt x="985" y="3152"/>
                    <a:pt x="985" y="2909"/>
                    <a:pt x="985" y="2666"/>
                  </a:cubicBezTo>
                  <a:cubicBezTo>
                    <a:pt x="1034" y="2666"/>
                    <a:pt x="1083" y="2666"/>
                    <a:pt x="1132" y="2666"/>
                  </a:cubicBezTo>
                  <a:cubicBezTo>
                    <a:pt x="1214" y="2666"/>
                    <a:pt x="1231" y="2668"/>
                    <a:pt x="1265" y="2683"/>
                  </a:cubicBezTo>
                  <a:cubicBezTo>
                    <a:pt x="1284" y="2691"/>
                    <a:pt x="1304" y="2705"/>
                    <a:pt x="1313" y="2722"/>
                  </a:cubicBezTo>
                  <a:cubicBezTo>
                    <a:pt x="1332" y="2759"/>
                    <a:pt x="1338" y="2801"/>
                    <a:pt x="1338" y="2934"/>
                  </a:cubicBezTo>
                  <a:cubicBezTo>
                    <a:pt x="1338" y="3088"/>
                    <a:pt x="1338" y="3241"/>
                    <a:pt x="1338" y="3394"/>
                  </a:cubicBezTo>
                  <a:cubicBezTo>
                    <a:pt x="1338" y="3411"/>
                    <a:pt x="1352" y="3425"/>
                    <a:pt x="1369" y="3425"/>
                  </a:cubicBezTo>
                  <a:cubicBezTo>
                    <a:pt x="1489" y="3425"/>
                    <a:pt x="1609" y="3425"/>
                    <a:pt x="1730" y="3425"/>
                  </a:cubicBezTo>
                  <a:cubicBezTo>
                    <a:pt x="1749" y="3412"/>
                    <a:pt x="1770" y="3425"/>
                    <a:pt x="1787" y="3385"/>
                  </a:cubicBezTo>
                  <a:cubicBezTo>
                    <a:pt x="1813" y="3320"/>
                    <a:pt x="1839" y="3254"/>
                    <a:pt x="1866" y="3188"/>
                  </a:cubicBezTo>
                  <a:cubicBezTo>
                    <a:pt x="1970" y="3337"/>
                    <a:pt x="2145" y="3425"/>
                    <a:pt x="2359" y="3425"/>
                  </a:cubicBezTo>
                  <a:cubicBezTo>
                    <a:pt x="2375" y="3425"/>
                    <a:pt x="2391" y="3425"/>
                    <a:pt x="2407" y="3425"/>
                  </a:cubicBezTo>
                  <a:cubicBezTo>
                    <a:pt x="2426" y="3412"/>
                    <a:pt x="2447" y="3425"/>
                    <a:pt x="2464" y="3385"/>
                  </a:cubicBezTo>
                  <a:cubicBezTo>
                    <a:pt x="2510" y="3272"/>
                    <a:pt x="2556" y="3158"/>
                    <a:pt x="2602" y="3044"/>
                  </a:cubicBezTo>
                  <a:cubicBezTo>
                    <a:pt x="2602" y="3161"/>
                    <a:pt x="2602" y="3278"/>
                    <a:pt x="2602" y="3394"/>
                  </a:cubicBezTo>
                  <a:cubicBezTo>
                    <a:pt x="2602" y="3411"/>
                    <a:pt x="2616" y="3425"/>
                    <a:pt x="2633" y="3425"/>
                  </a:cubicBezTo>
                  <a:cubicBezTo>
                    <a:pt x="2755" y="3425"/>
                    <a:pt x="2877" y="3425"/>
                    <a:pt x="3000" y="3425"/>
                  </a:cubicBezTo>
                  <a:cubicBezTo>
                    <a:pt x="3018" y="3412"/>
                    <a:pt x="3040" y="3425"/>
                    <a:pt x="3056" y="3385"/>
                  </a:cubicBezTo>
                  <a:cubicBezTo>
                    <a:pt x="3105" y="3263"/>
                    <a:pt x="3203" y="3021"/>
                    <a:pt x="3203" y="3018"/>
                  </a:cubicBezTo>
                  <a:cubicBezTo>
                    <a:pt x="3209" y="2987"/>
                    <a:pt x="3180" y="2998"/>
                    <a:pt x="3169" y="2987"/>
                  </a:cubicBezTo>
                  <a:cubicBezTo>
                    <a:pt x="3126" y="2987"/>
                    <a:pt x="3083" y="2987"/>
                    <a:pt x="3040" y="2987"/>
                  </a:cubicBezTo>
                  <a:cubicBezTo>
                    <a:pt x="3040" y="2780"/>
                    <a:pt x="3040" y="2572"/>
                    <a:pt x="3040" y="2365"/>
                  </a:cubicBezTo>
                  <a:cubicBezTo>
                    <a:pt x="3176" y="2704"/>
                    <a:pt x="3312" y="3043"/>
                    <a:pt x="3449" y="3382"/>
                  </a:cubicBezTo>
                  <a:cubicBezTo>
                    <a:pt x="3466" y="3422"/>
                    <a:pt x="3486" y="3409"/>
                    <a:pt x="3505" y="3422"/>
                  </a:cubicBezTo>
                  <a:cubicBezTo>
                    <a:pt x="3649" y="3422"/>
                    <a:pt x="3792" y="3422"/>
                    <a:pt x="3936" y="3422"/>
                  </a:cubicBezTo>
                  <a:cubicBezTo>
                    <a:pt x="3955" y="3409"/>
                    <a:pt x="3975" y="3422"/>
                    <a:pt x="3992" y="338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nb-NO" sz="1800" dirty="0">
                <a:solidFill>
                  <a:srgbClr val="3E3832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022950"/>
      </p:ext>
    </p:extLst>
  </p:cSld>
  <p:clrMapOvr>
    <a:masterClrMapping/>
  </p:clrMapOvr>
  <p:transition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rside hvit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 rot="16200000">
            <a:off x="2795807" y="-38878"/>
            <a:ext cx="3552396" cy="9143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0EF47FD-95FF-1947-9C6E-818066C4C499}"/>
              </a:ext>
            </a:extLst>
          </p:cNvPr>
          <p:cNvSpPr/>
          <p:nvPr userDrawn="1"/>
        </p:nvSpPr>
        <p:spPr bwMode="auto">
          <a:xfrm>
            <a:off x="4" y="0"/>
            <a:ext cx="9144000" cy="6858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nb-NO" sz="1200" dirty="0">
              <a:solidFill>
                <a:srgbClr val="000000"/>
              </a:solidFill>
              <a:latin typeface="Segoe UI"/>
              <a:ea typeface="ヒラギノ角ゴ ProN W3" charset="0"/>
              <a:cs typeface="Segoe UI"/>
              <a:sym typeface="Gill Sans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DA9EDA4-B686-4045-95FE-FE9BCC2AB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3316817"/>
            <a:ext cx="5324674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tel 8">
            <a:extLst>
              <a:ext uri="{FF2B5EF4-FFF2-40B4-BE49-F238E27FC236}">
                <a16:creationId xmlns:a16="http://schemas.microsoft.com/office/drawing/2014/main" id="{CC5A9DDB-954A-7D42-B035-D877D3C8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438786"/>
            <a:ext cx="5324674" cy="824817"/>
          </a:xfrm>
          <a:prstGeom prst="rect">
            <a:avLst/>
          </a:prstGeom>
          <a:noFill/>
          <a:effectLst/>
        </p:spPr>
        <p:txBody>
          <a:bodyPr anchor="ctr" anchorCtr="0"/>
          <a:lstStyle>
            <a:lvl1pPr algn="l">
              <a:lnSpc>
                <a:spcPct val="100000"/>
              </a:lnSpc>
              <a:defRPr sz="26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7FC1056-1ABA-0848-AF3D-FB3D2C703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217" y="1670700"/>
            <a:ext cx="2016224" cy="1748056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551D314-B331-2946-BBEF-011FFF8807D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59832" y="1508787"/>
            <a:ext cx="0" cy="316835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3726557"/>
      </p:ext>
    </p:extLst>
  </p:cSld>
  <p:clrMapOvr>
    <a:masterClrMapping/>
  </p:clrMapOvr>
  <p:transition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EA21D96-CB71-8745-805C-0F6F38B57A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399" y="6501342"/>
            <a:ext cx="792088" cy="2423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0" i="0">
                <a:solidFill>
                  <a:schemeClr val="bg1">
                    <a:lumMod val="9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B0F92BC-E9B5-8747-84F4-872B61BA0272}" type="slidenum">
              <a:rPr lang="nb-NO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2CB52C3C-9EB3-8548-8E2E-8B9119E71A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9144000" cy="6858001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8C3B302-0076-CC40-AAE7-B85F6DFF8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276872"/>
            <a:ext cx="9143999" cy="2584963"/>
          </a:xfrm>
          <a:gradFill>
            <a:gsLst>
              <a:gs pos="100000">
                <a:schemeClr val="tx1">
                  <a:alpha val="0"/>
                </a:schemeClr>
              </a:gs>
              <a:gs pos="38000">
                <a:srgbClr val="333333">
                  <a:alpha val="35000"/>
                </a:srgbClr>
              </a:gs>
              <a:gs pos="60000">
                <a:srgbClr val="333333">
                  <a:lumMod val="100000"/>
                  <a:alpha val="3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lIns="1440000" tIns="648000" rIns="1440000" bIns="18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Tittel 8">
            <a:extLst>
              <a:ext uri="{FF2B5EF4-FFF2-40B4-BE49-F238E27FC236}">
                <a16:creationId xmlns:a16="http://schemas.microsoft.com/office/drawing/2014/main" id="{FF77F4E9-6DB2-DB49-A4F0-66FD09B06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0" y="2324957"/>
            <a:ext cx="7200000" cy="816011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387522010"/>
      </p:ext>
    </p:extLst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23999"/>
      </p:ext>
    </p:extLst>
  </p:cSld>
  <p:clrMapOvr>
    <a:masterClrMapping/>
  </p:clrMapOvr>
  <p:transition spd="med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6869"/>
      </p:ext>
    </p:extLst>
  </p:cSld>
  <p:clrMapOvr>
    <a:masterClrMapping/>
  </p:clrMapOvr>
  <p:transition spd="med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ittel 8">
            <a:extLst>
              <a:ext uri="{FF2B5EF4-FFF2-40B4-BE49-F238E27FC236}">
                <a16:creationId xmlns:a16="http://schemas.microsoft.com/office/drawing/2014/main" id="{7EC71EF1-8441-A449-91C6-43B7EEE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75506C3-AD06-D04E-8490-0BC961026A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2283"/>
      </p:ext>
    </p:extLst>
  </p:cSld>
  <p:clrMapOvr>
    <a:masterClrMapping/>
  </p:clrMapOvr>
  <p:transition spd="med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6147E56A-B964-2743-924A-F9DA1230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" y="0"/>
            <a:ext cx="9144000" cy="6858000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2ADA44-064A-FB47-B372-AE9782F574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282159"/>
      </p:ext>
    </p:extLst>
  </p:cSld>
  <p:clrMapOvr>
    <a:masterClrMapping/>
  </p:clrMapOvr>
  <p:transition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atrgi el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3C8ABE-E5A1-4743-82B5-04AED5E09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41B85D91-5776-4447-B4F7-7190424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2">
              <a:alpha val="61000"/>
            </a:schemeClr>
          </a:solidFill>
        </p:spPr>
        <p:txBody>
          <a:bodyPr tIns="36000" bIns="1080000" anchor="ctr" anchorCtr="0"/>
          <a:lstStyle>
            <a:lvl1pPr algn="ctr">
              <a:lnSpc>
                <a:spcPct val="100000"/>
              </a:lnSpc>
              <a:defRPr sz="40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bunntekst 18">
            <a:extLst>
              <a:ext uri="{FF2B5EF4-FFF2-40B4-BE49-F238E27FC236}">
                <a16:creationId xmlns:a16="http://schemas.microsoft.com/office/drawing/2014/main" id="{04FCEEF0-3DF6-EC40-8BE3-FFABDE44BC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3" y="6501342"/>
            <a:ext cx="8570264" cy="253685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B707715-2438-6943-94FE-E44FCA7F8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3400101"/>
            <a:ext cx="7200001" cy="960107"/>
          </a:xfrm>
          <a:noFill/>
        </p:spPr>
        <p:txBody>
          <a:bodyPr lIns="720000" tIns="540000" rIns="720000" bIns="540000" anchor="ctr" anchorCtr="0"/>
          <a:lstStyle>
            <a:lvl1pPr marL="3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06178"/>
      </p:ext>
    </p:extLst>
  </p:cSld>
  <p:clrMapOvr>
    <a:masterClrMapping/>
  </p:clrMapOvr>
  <p:transition spd="med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92829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5763" y="1405546"/>
            <a:ext cx="5338365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1412776"/>
            <a:ext cx="2902330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220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1 x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89417" y="6501343"/>
            <a:ext cx="7560000" cy="192020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DE396A-8196-9646-A12D-0DD516B3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17" y="1988840"/>
            <a:ext cx="7560000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1480409"/>
      </p:ext>
    </p:extLst>
  </p:cSld>
  <p:clrMapOvr>
    <a:masterClrMapping/>
  </p:clrMapOvr>
  <p:transition spd="med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1 x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89417" y="6501343"/>
            <a:ext cx="7560000" cy="192020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DE396A-8196-9646-A12D-0DD516B3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18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0DCCDC-E9B9-7546-9384-F9C6ECBCBA1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10629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029239"/>
      </p:ext>
    </p:extLst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2 x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id="{E72B63BC-3552-614C-982C-1BFFFE6E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/>
          <a:stretch/>
        </p:blipFill>
        <p:spPr bwMode="auto">
          <a:xfrm>
            <a:off x="0" y="1483337"/>
            <a:ext cx="5868144" cy="46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Plassholder for lysbildenummer 5"/>
          <p:cNvSpPr>
            <a:spLocks noGrp="1"/>
          </p:cNvSpPr>
          <p:nvPr>
            <p:ph type="sldNum" sz="quarter" idx="13"/>
          </p:nvPr>
        </p:nvSpPr>
        <p:spPr>
          <a:xfrm>
            <a:off x="8172399" y="6501342"/>
            <a:ext cx="792088" cy="2423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b="0" i="0">
                <a:solidFill>
                  <a:schemeClr val="tx1">
                    <a:lumMod val="60000"/>
                    <a:lumOff val="40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B0F92BC-E9B5-8747-84F4-872B61BA0272}" type="slidenum">
              <a:rPr lang="nb-NO" smtClean="0">
                <a:solidFill>
                  <a:srgbClr val="3E3832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 dirty="0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4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id="{C1A4884B-5754-534D-BABC-EAFCADA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64" y="446009"/>
            <a:ext cx="8502109" cy="720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180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05E739D-F89C-FB4D-AA3F-A465B538CED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724128" y="1633821"/>
            <a:ext cx="3082050" cy="445584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tabLst>
                <a:tab pos="1446558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0D899A3A-6F91-AF4A-9188-2F3230BE6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7646" y="1696824"/>
            <a:ext cx="4951619" cy="39404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020213"/>
      </p:ext>
    </p:extLst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2 x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id="{E72B63BC-3552-614C-982C-1BFFFE6E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3"/>
          <a:stretch/>
        </p:blipFill>
        <p:spPr bwMode="auto">
          <a:xfrm>
            <a:off x="611561" y="552223"/>
            <a:ext cx="7620341" cy="57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6" name="Plassholder for bunntekst 18">
            <a:extLst>
              <a:ext uri="{FF2B5EF4-FFF2-40B4-BE49-F238E27FC236}">
                <a16:creationId xmlns:a16="http://schemas.microsoft.com/office/drawing/2014/main" id="{17A0AF85-F9C7-9B4A-8CF0-F6B15A9002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8364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0D899A3A-6F91-AF4A-9188-2F3230BE6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0248" y="822886"/>
            <a:ext cx="6193518" cy="49287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011876"/>
      </p:ext>
    </p:extLst>
  </p:cSld>
  <p:clrMapOvr>
    <a:masterClrMapping/>
  </p:clrMapOvr>
  <p:transition spd="med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med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 bwMode="auto">
          <a:xfrm>
            <a:off x="4215384" y="0"/>
            <a:ext cx="4928616" cy="6870192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384048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384048 w 4572000"/>
              <a:gd name="connsiteY4" fmla="*/ 0 h 5143500"/>
              <a:gd name="connsiteX0" fmla="*/ 182880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1828800 w 6016752"/>
              <a:gd name="connsiteY4" fmla="*/ 0 h 5152644"/>
              <a:gd name="connsiteX0" fmla="*/ 2176272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176272 w 6016752"/>
              <a:gd name="connsiteY4" fmla="*/ 0 h 5152644"/>
              <a:gd name="connsiteX0" fmla="*/ 2926080 w 6016752"/>
              <a:gd name="connsiteY0" fmla="*/ 0 h 5152644"/>
              <a:gd name="connsiteX1" fmla="*/ 6016752 w 6016752"/>
              <a:gd name="connsiteY1" fmla="*/ 0 h 5152644"/>
              <a:gd name="connsiteX2" fmla="*/ 6016752 w 6016752"/>
              <a:gd name="connsiteY2" fmla="*/ 5143500 h 5152644"/>
              <a:gd name="connsiteX3" fmla="*/ 0 w 6016752"/>
              <a:gd name="connsiteY3" fmla="*/ 5152644 h 5152644"/>
              <a:gd name="connsiteX4" fmla="*/ 2926080 w 6016752"/>
              <a:gd name="connsiteY4" fmla="*/ 0 h 5152644"/>
              <a:gd name="connsiteX0" fmla="*/ 1837944 w 4928616"/>
              <a:gd name="connsiteY0" fmla="*/ 0 h 5152644"/>
              <a:gd name="connsiteX1" fmla="*/ 4928616 w 4928616"/>
              <a:gd name="connsiteY1" fmla="*/ 0 h 5152644"/>
              <a:gd name="connsiteX2" fmla="*/ 4928616 w 4928616"/>
              <a:gd name="connsiteY2" fmla="*/ 5143500 h 5152644"/>
              <a:gd name="connsiteX3" fmla="*/ 0 w 4928616"/>
              <a:gd name="connsiteY3" fmla="*/ 5152644 h 5152644"/>
              <a:gd name="connsiteX4" fmla="*/ 1837944 w 4928616"/>
              <a:gd name="connsiteY4" fmla="*/ 0 h 51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616" h="5152644">
                <a:moveTo>
                  <a:pt x="1837944" y="0"/>
                </a:moveTo>
                <a:lnTo>
                  <a:pt x="4928616" y="0"/>
                </a:lnTo>
                <a:lnTo>
                  <a:pt x="4928616" y="5143500"/>
                </a:lnTo>
                <a:lnTo>
                  <a:pt x="0" y="5152644"/>
                </a:lnTo>
                <a:lnTo>
                  <a:pt x="1837944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8987" y="6501342"/>
            <a:ext cx="3665838" cy="24270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C86874E1-B1C0-B24A-81BD-26D94F4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B37FC-B6DB-5D40-A4CA-0D39D66D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7883178"/>
      </p:ext>
    </p:extLst>
  </p:cSld>
  <p:clrMapOvr>
    <a:masterClrMapping/>
  </p:clrMapOvr>
  <p:transition spd="med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ed halv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8987" y="6501342"/>
            <a:ext cx="3665838" cy="24270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C86874E1-B1C0-B24A-81BD-26D94F44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AB37FC-B6DB-5D40-A4CA-0D39D66D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4843132"/>
      </p:ext>
    </p:extLst>
  </p:cSld>
  <p:clrMapOvr>
    <a:masterClrMapping/>
  </p:clrMapOvr>
  <p:transition spd="med"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>
          <a:xfrm>
            <a:off x="4427984" y="540696"/>
            <a:ext cx="4339040" cy="578538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2"/>
              </a:buClr>
              <a:buSzPct val="100000"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8557212"/>
      </p:ext>
    </p:extLst>
  </p:cSld>
  <p:clrMapOvr>
    <a:masterClrMapping/>
  </p:clrMapOvr>
  <p:transition spd="med"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798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7280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2798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80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6760912"/>
      </p:ext>
    </p:extLst>
  </p:cSld>
  <p:clrMapOvr>
    <a:masterClrMapping/>
  </p:clrMapOvr>
  <p:transition spd="med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9016D1-0D0C-8146-8655-52D3E8B1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4" y="1988840"/>
            <a:ext cx="3638567" cy="40324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16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44655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8015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400"/>
            </a:lvl4pPr>
            <a:lvl5pPr marL="2143049" indent="-349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2C79B14A-3A3D-234D-80F3-9EB908D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54" y="644691"/>
            <a:ext cx="3638566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798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72804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2798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2804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1954494"/>
      </p:ext>
    </p:extLst>
  </p:cSld>
  <p:clrMapOvr>
    <a:masterClrMapping/>
  </p:clrMapOvr>
  <p:transition spd="med"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med sirk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unntekst 18">
            <a:extLst>
              <a:ext uri="{FF2B5EF4-FFF2-40B4-BE49-F238E27FC236}">
                <a16:creationId xmlns:a16="http://schemas.microsoft.com/office/drawing/2014/main" id="{B285C963-6F99-7747-89E3-8D8F749748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5536" y="6501343"/>
            <a:ext cx="8293992" cy="208783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A1741E12-5590-6842-8E72-521CDEA917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25448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F59E273-D67B-9E43-8E81-0C415729CC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70268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496B072B-5892-5740-97CA-F3B10563C20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25448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3578DC4E-778B-C24B-BE34-58292BF4FE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0268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4C7FE585-6D49-6549-9C20-4952BBFF4C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6616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C8D0EE95-13BC-AC48-8F92-E629CD4F99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1436" y="46734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5" name="Plassholder for bilde 5">
            <a:extLst>
              <a:ext uri="{FF2B5EF4-FFF2-40B4-BE49-F238E27FC236}">
                <a16:creationId xmlns:a16="http://schemas.microsoft.com/office/drawing/2014/main" id="{5909033B-4F46-A748-ACDD-6767762FEE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6616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99BE5783-C8A8-5449-8494-EF43C2102E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11436" y="3499662"/>
            <a:ext cx="2094220" cy="2792293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0197861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54282" y="141035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 typeface="Wingdings" panose="05000000000000000000" pitchFamily="2" charset="2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385763" y="1414163"/>
            <a:ext cx="4114229" cy="6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22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quarter" idx="14"/>
          </p:nvPr>
        </p:nvSpPr>
        <p:spPr>
          <a:xfrm>
            <a:off x="395288" y="227683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5"/>
          </p:nvPr>
        </p:nvSpPr>
        <p:spPr>
          <a:xfrm>
            <a:off x="4654282" y="2276872"/>
            <a:ext cx="4105275" cy="39913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21963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x sirkel bilder + 3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0F6D1C8D-4CC0-CC4E-B966-47965A0A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418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1FA9FE7D-C57E-8241-B898-58398DF22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48566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id="{BD9D154E-CD5A-464D-9056-CF58AFAB29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6810" y="1796819"/>
            <a:ext cx="2304256" cy="30723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8" name="Plassholder for bunntekst 18">
            <a:extLst>
              <a:ext uri="{FF2B5EF4-FFF2-40B4-BE49-F238E27FC236}">
                <a16:creationId xmlns:a16="http://schemas.microsoft.com/office/drawing/2014/main" id="{399D6FD6-CE76-9B44-B71F-C5D843E030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27585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ittel 8">
            <a:extLst>
              <a:ext uri="{FF2B5EF4-FFF2-40B4-BE49-F238E27FC236}">
                <a16:creationId xmlns:a16="http://schemas.microsoft.com/office/drawing/2014/main" id="{58CFD5D3-364A-8247-B509-D327F213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8" y="644691"/>
            <a:ext cx="7560000" cy="960107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CE99C5-8BAD-5048-9B1D-20BF795263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7584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0A17C126-082E-3F4B-A9EF-9BB3C5499F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6732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1" name="Plassholder for tekst 2">
            <a:extLst>
              <a:ext uri="{FF2B5EF4-FFF2-40B4-BE49-F238E27FC236}">
                <a16:creationId xmlns:a16="http://schemas.microsoft.com/office/drawing/2014/main" id="{1461AF3D-3D59-7244-AA25-DE98E451D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6309" y="5191009"/>
            <a:ext cx="2266090" cy="988484"/>
          </a:xfrm>
        </p:spPr>
        <p:txBody>
          <a:bodyPr lIns="0" tIns="0" rIns="0" bIns="0"/>
          <a:lstStyle>
            <a:lvl1pPr marL="216000" indent="-180000">
              <a:spcBef>
                <a:spcPts val="600"/>
              </a:spcBef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3918283"/>
      </p:ext>
    </p:extLst>
  </p:cSld>
  <p:clrMapOvr>
    <a:masterClrMapping/>
  </p:clrMapOvr>
  <p:transition spd="med"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sirkel bilder + 3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6CDF7F-01CD-2141-9399-677687F79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40694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E0F0E79E-77AF-DB48-8737-043F17978D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1732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4C3F6C3F-C34E-9D46-A8D0-27350909F6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232" y="3717032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0" tIns="0" rIns="36000" bIns="0" anchor="ctr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8">
            <a:extLst>
              <a:ext uri="{FF2B5EF4-FFF2-40B4-BE49-F238E27FC236}">
                <a16:creationId xmlns:a16="http://schemas.microsoft.com/office/drawing/2014/main" id="{BC4F5221-A3FD-5244-B4F6-BEDA4EA5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2948301"/>
            <a:ext cx="7584815" cy="720000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ctr">
              <a:defRPr sz="20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Plassholder for bilde 5">
            <a:extLst>
              <a:ext uri="{FF2B5EF4-FFF2-40B4-BE49-F238E27FC236}">
                <a16:creationId xmlns:a16="http://schemas.microsoft.com/office/drawing/2014/main" id="{0F6D1C8D-4CC0-CC4E-B966-47965A0A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732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12" name="Plassholder for bilde 5">
            <a:extLst>
              <a:ext uri="{FF2B5EF4-FFF2-40B4-BE49-F238E27FC236}">
                <a16:creationId xmlns:a16="http://schemas.microsoft.com/office/drawing/2014/main" id="{1FA9FE7D-C57E-8241-B898-58398DF22C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40694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0" name="Plassholder for bilde 5">
            <a:extLst>
              <a:ext uri="{FF2B5EF4-FFF2-40B4-BE49-F238E27FC236}">
                <a16:creationId xmlns:a16="http://schemas.microsoft.com/office/drawing/2014/main" id="{BD9D154E-CD5A-464D-9056-CF58AFAB29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63455" y="260648"/>
            <a:ext cx="1984582" cy="26461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202588" indent="-202588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b-NO" dirty="0"/>
          </a:p>
        </p:txBody>
      </p:sp>
      <p:sp>
        <p:nvSpPr>
          <p:cNvPr id="28" name="Plassholder for bunntekst 18">
            <a:extLst>
              <a:ext uri="{FF2B5EF4-FFF2-40B4-BE49-F238E27FC236}">
                <a16:creationId xmlns:a16="http://schemas.microsoft.com/office/drawing/2014/main" id="{399D6FD6-CE76-9B44-B71F-C5D843E030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27585" y="6501342"/>
            <a:ext cx="7584815" cy="241921"/>
          </a:xfrm>
          <a:prstGeom prst="rect">
            <a:avLst/>
          </a:prstGeom>
        </p:spPr>
        <p:txBody>
          <a:bodyPr lIns="36000" tIns="0" rIns="36000" bIns="0" rtlCol="0" anchor="ctr" anchorCtr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b-NO">
              <a:solidFill>
                <a:srgbClr val="3E383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36664"/>
      </p:ext>
    </p:extLst>
  </p:cSld>
  <p:clrMapOvr>
    <a:masterClrMapping/>
  </p:clrMapOvr>
  <p:transition spd="med"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x sir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6CDF7F-01CD-2141-9399-677687F79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79762" y="452669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E0F0E79E-77AF-DB48-8737-043F17978D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723" y="452669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20DC97A7-5862-3E47-ADA6-534ACA369E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6256" y="452669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4C3F6C3F-C34E-9D46-A8D0-27350909F6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34217" y="452669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3BB8A3A0-4B02-7541-ABCA-EC03B2FD9F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9762" y="3525011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65200288-5850-3244-B148-8982970429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723" y="3525011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90C8D763-29C9-9540-BBF4-203F2A7247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76256" y="3525011"/>
            <a:ext cx="2124000" cy="2832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8B600FA3-6FCC-5F44-9A25-542FCE4E2A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34217" y="3525011"/>
            <a:ext cx="2124000" cy="283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00480"/>
      </p:ext>
    </p:extLst>
  </p:cSld>
  <p:clrMapOvr>
    <a:masterClrMapping/>
  </p:clrMapOvr>
  <p:transition spd="med"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media 4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382588" indent="-382588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662012"/>
      </p:ext>
    </p:extLst>
  </p:cSld>
  <p:clrMapOvr>
    <a:masterClrMapping/>
  </p:clrMapOvr>
  <p:transition spd="med"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78E5BD4C-9C08-6C42-8C43-36508D6A4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tel 8">
            <a:extLst>
              <a:ext uri="{FF2B5EF4-FFF2-40B4-BE49-F238E27FC236}">
                <a16:creationId xmlns:a16="http://schemas.microsoft.com/office/drawing/2014/main" id="{32F5ED4B-8559-FF49-8358-EDE3D01E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4" y="548680"/>
            <a:ext cx="7776000" cy="566462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effectLst/>
        </p:spPr>
        <p:txBody>
          <a:bodyPr lIns="251999" tIns="360000" rIns="251999" bIns="0" anchor="ctr" anchorCtr="0"/>
          <a:lstStyle>
            <a:lvl1pPr algn="ctr">
              <a:lnSpc>
                <a:spcPct val="100000"/>
              </a:lnSpc>
              <a:defRPr sz="25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C2DB2433-FC35-8044-B2FC-7CAB1AC9C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482" y="4197085"/>
            <a:ext cx="7200000" cy="562128"/>
          </a:xfrm>
          <a:prstGeom prst="rect">
            <a:avLst/>
          </a:prstGeom>
          <a:effectLst/>
        </p:spPr>
        <p:txBody>
          <a:bodyPr lIns="10800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lassholder for bilde 4">
            <a:extLst>
              <a:ext uri="{FF2B5EF4-FFF2-40B4-BE49-F238E27FC236}">
                <a16:creationId xmlns:a16="http://schemas.microsoft.com/office/drawing/2014/main" id="{A181890C-C99B-434A-8CBC-CB88EF9734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28364" y="1604797"/>
            <a:ext cx="1480236" cy="123863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90297271"/>
      </p:ext>
    </p:extLst>
  </p:cSld>
  <p:clrMapOvr>
    <a:masterClrMapping/>
  </p:clrMapOvr>
  <p:transition spd="med"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366962" y="1701799"/>
            <a:ext cx="8398965" cy="439964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20" y="241301"/>
            <a:ext cx="8386763" cy="1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76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80975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817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7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85282" y="5837328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385282" y="1412776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385282" y="5205250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385282" y="4573171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4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85282" y="3941092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5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385282" y="2044855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6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385282" y="2676934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7" name="Plassholder for tekst 19"/>
          <p:cNvSpPr>
            <a:spLocks noGrp="1"/>
          </p:cNvSpPr>
          <p:nvPr>
            <p:ph type="body" sz="quarter" idx="32" hasCustomPrompt="1"/>
          </p:nvPr>
        </p:nvSpPr>
        <p:spPr>
          <a:xfrm>
            <a:off x="385282" y="3309013"/>
            <a:ext cx="5086350" cy="4191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b="0"/>
            </a:lvl1pPr>
          </a:lstStyle>
          <a:p>
            <a:pPr lvl="0"/>
            <a:r>
              <a:rPr lang="nb-NO" dirty="0"/>
              <a:t>Klikk for å sette inn tema</a:t>
            </a:r>
          </a:p>
        </p:txBody>
      </p:sp>
      <p:sp>
        <p:nvSpPr>
          <p:cNvPr id="28" name="Plassholder for tekst 19"/>
          <p:cNvSpPr>
            <a:spLocks noGrp="1"/>
          </p:cNvSpPr>
          <p:nvPr>
            <p:ph type="body" sz="quarter" idx="33" hasCustomPrompt="1"/>
          </p:nvPr>
        </p:nvSpPr>
        <p:spPr>
          <a:xfrm>
            <a:off x="5724128" y="5837328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29" name="Plassholder for tekst 19"/>
          <p:cNvSpPr>
            <a:spLocks noGrp="1"/>
          </p:cNvSpPr>
          <p:nvPr>
            <p:ph type="body" sz="quarter" idx="34" hasCustomPrompt="1"/>
          </p:nvPr>
        </p:nvSpPr>
        <p:spPr>
          <a:xfrm>
            <a:off x="5724128" y="1412776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 baseline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35" hasCustomPrompt="1"/>
          </p:nvPr>
        </p:nvSpPr>
        <p:spPr>
          <a:xfrm>
            <a:off x="5724128" y="5205250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36" hasCustomPrompt="1"/>
          </p:nvPr>
        </p:nvSpPr>
        <p:spPr>
          <a:xfrm>
            <a:off x="5724128" y="4573171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37" hasCustomPrompt="1"/>
          </p:nvPr>
        </p:nvSpPr>
        <p:spPr>
          <a:xfrm>
            <a:off x="5724128" y="3941092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38" hasCustomPrompt="1"/>
          </p:nvPr>
        </p:nvSpPr>
        <p:spPr>
          <a:xfrm>
            <a:off x="5724128" y="2044855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4" name="Plassholder for tekst 19"/>
          <p:cNvSpPr>
            <a:spLocks noGrp="1"/>
          </p:cNvSpPr>
          <p:nvPr>
            <p:ph type="body" sz="quarter" idx="39" hasCustomPrompt="1"/>
          </p:nvPr>
        </p:nvSpPr>
        <p:spPr>
          <a:xfrm>
            <a:off x="5724128" y="2676934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5" name="Plassholder for tekst 19"/>
          <p:cNvSpPr>
            <a:spLocks noGrp="1"/>
          </p:cNvSpPr>
          <p:nvPr>
            <p:ph type="body" sz="quarter" idx="40" hasCustomPrompt="1"/>
          </p:nvPr>
        </p:nvSpPr>
        <p:spPr>
          <a:xfrm>
            <a:off x="5724128" y="3309013"/>
            <a:ext cx="3052679" cy="4191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b-NO" dirty="0"/>
              <a:t>Klikk for å sette inn ansvarlig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311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9"/>
          <a:stretch/>
        </p:blipFill>
        <p:spPr bwMode="auto">
          <a:xfrm>
            <a:off x="4187032" y="5265737"/>
            <a:ext cx="3014662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3"/>
          <a:stretch/>
        </p:blipFill>
        <p:spPr bwMode="auto">
          <a:xfrm>
            <a:off x="5694363" y="3551237"/>
            <a:ext cx="25241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8" b="73344"/>
          <a:stretch/>
        </p:blipFill>
        <p:spPr bwMode="auto">
          <a:xfrm>
            <a:off x="-2" y="5541962"/>
            <a:ext cx="1048545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93725"/>
            <a:ext cx="1383501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519204" y="6170909"/>
            <a:ext cx="2524125" cy="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837407" y="2016452"/>
            <a:ext cx="7469187" cy="13620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algn="l">
              <a:defRPr sz="2800" b="0" cap="all">
                <a:ln w="12700">
                  <a:noFill/>
                </a:ln>
                <a:solidFill>
                  <a:srgbClr val="3E383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0"/>
          </p:nvPr>
        </p:nvSpPr>
        <p:spPr>
          <a:xfrm>
            <a:off x="837407" y="3725864"/>
            <a:ext cx="5484743" cy="123666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2000">
                <a:ln w="12700">
                  <a:noFill/>
                </a:ln>
                <a:solidFill>
                  <a:srgbClr val="3E383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51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DOKUMENT\Logo\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8" b="23104"/>
          <a:stretch/>
        </p:blipFill>
        <p:spPr bwMode="auto">
          <a:xfrm>
            <a:off x="8721457" y="6048072"/>
            <a:ext cx="422544" cy="8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:\DOKUMENT\Logo\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6"/>
          <a:stretch/>
        </p:blipFill>
        <p:spPr bwMode="auto">
          <a:xfrm>
            <a:off x="8339662" y="6434282"/>
            <a:ext cx="706438" cy="4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12776"/>
            <a:ext cx="8372475" cy="48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3"/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8619" y="190500"/>
            <a:ext cx="8386763" cy="10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" y="6431900"/>
            <a:ext cx="451944" cy="2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4" r:id="rId6"/>
    <p:sldLayoutId id="2147483656" r:id="rId7"/>
    <p:sldLayoutId id="2147483655" r:id="rId8"/>
    <p:sldLayoutId id="2147483653" r:id="rId9"/>
    <p:sldLayoutId id="2147483658" r:id="rId10"/>
    <p:sldLayoutId id="2147483659" r:id="rId11"/>
    <p:sldLayoutId id="2147483695" r:id="rId1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C3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3E38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96384"/>
            <a:ext cx="8540750" cy="522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>
                <a:sym typeface="Arial" charset="0"/>
              </a:rPr>
              <a:t>Klikk for å redigere tekststiler i malen</a:t>
            </a:r>
          </a:p>
          <a:p>
            <a:pPr lvl="1"/>
            <a:r>
              <a:rPr lang="nb-NO" dirty="0">
                <a:sym typeface="Arial" charset="0"/>
              </a:rPr>
              <a:t>Andre nivå</a:t>
            </a:r>
          </a:p>
          <a:p>
            <a:pPr lvl="2"/>
            <a:r>
              <a:rPr lang="nb-NO" dirty="0">
                <a:sym typeface="Arial" charset="0"/>
              </a:rPr>
              <a:t>Tredje nivå</a:t>
            </a:r>
          </a:p>
          <a:p>
            <a:pPr lvl="3"/>
            <a:r>
              <a:rPr lang="nb-NO" dirty="0">
                <a:sym typeface="Arial" charset="0"/>
              </a:rPr>
              <a:t>Fjerde nivå</a:t>
            </a:r>
          </a:p>
          <a:p>
            <a:pPr lvl="4"/>
            <a:r>
              <a:rPr lang="nb-NO" dirty="0">
                <a:sym typeface="Arial" charset="0"/>
              </a:rPr>
              <a:t>Femte nivå</a:t>
            </a: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3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ransition spd="med" advClick="0">
    <p:fade/>
  </p:transition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j-lt"/>
          <a:ea typeface="ヒラギノ角ゴ Pro W3" charset="0"/>
          <a:cs typeface="ＭＳ Ｐゴシック" charset="0"/>
          <a:sym typeface="Arial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  <a:ea typeface="ヒラギノ角ゴ Pro W3" charset="0"/>
          <a:cs typeface="ＭＳ Ｐゴシック" charset="0"/>
          <a:sym typeface="Arial" charset="0"/>
        </a:defRPr>
      </a:lvl5pPr>
      <a:lvl6pPr marL="32145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91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37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82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00">
          <a:solidFill>
            <a:srgbClr val="FEFFFE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1pPr>
      <a:lvl2pPr marL="758825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2pPr>
      <a:lvl3pPr marL="1133475" indent="-374650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3pPr>
      <a:lvl4pPr marL="1517650" indent="-382588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4pPr>
      <a:lvl5pPr marL="1892300" indent="-374650" algn="l" rtl="0" eaLnBrk="1" fontAlgn="base" hangingPunct="1">
        <a:spcBef>
          <a:spcPts val="26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600" b="0" i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" charset="0"/>
        </a:defRPr>
      </a:lvl5pPr>
      <a:lvl6pPr marL="2357354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78811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000268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21726" indent="-562550" algn="l" rtl="0" eaLnBrk="1" fontAlgn="base" hangingPunct="1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533178" y="5873025"/>
            <a:ext cx="4542877" cy="494341"/>
          </a:xfrm>
        </p:spPr>
        <p:txBody>
          <a:bodyPr/>
          <a:lstStyle/>
          <a:p>
            <a:r>
              <a:rPr lang="nb-NO" dirty="0"/>
              <a:t>26.09.2019 Svein Tore Dørmænen, NAV Troms og Finnmark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15937" y="2796010"/>
            <a:ext cx="7224415" cy="1224136"/>
          </a:xfrm>
        </p:spPr>
        <p:txBody>
          <a:bodyPr>
            <a:normAutofit fontScale="90000"/>
          </a:bodyPr>
          <a:lstStyle/>
          <a:p>
            <a:r>
              <a:rPr lang="nb-NO" dirty="0"/>
              <a:t>Brukerutvalget NAV Troms og Finnmark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539552" y="3356992"/>
            <a:ext cx="5040313" cy="647873"/>
          </a:xfrm>
        </p:spPr>
        <p:txBody>
          <a:bodyPr>
            <a:normAutofit fontScale="85000" lnSpcReduction="20000"/>
          </a:bodyPr>
          <a:lstStyle/>
          <a:p>
            <a:endParaRPr lang="nb-NO" sz="2400" dirty="0"/>
          </a:p>
          <a:p>
            <a:r>
              <a:rPr lang="nb-NO" sz="2400" dirty="0"/>
              <a:t>Rollen som brukerrepresentant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9177"/>
          <a:stretch/>
        </p:blipFill>
        <p:spPr>
          <a:xfrm>
            <a:off x="323528" y="260648"/>
            <a:ext cx="1899289" cy="1929083"/>
          </a:xfrm>
          <a:prstGeom prst="ellipse">
            <a:avLst/>
          </a:prstGeom>
        </p:spPr>
      </p:pic>
      <p:pic>
        <p:nvPicPr>
          <p:cNvPr id="7" name="Plassholder for bilde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r="26952"/>
          <a:stretch>
            <a:fillRect/>
          </a:stretch>
        </p:blipFill>
        <p:spPr>
          <a:xfrm>
            <a:off x="6443137" y="2457512"/>
            <a:ext cx="2703775" cy="3910014"/>
          </a:xfrm>
        </p:spPr>
      </p:pic>
    </p:spTree>
    <p:extLst>
      <p:ext uri="{BB962C8B-B14F-4D97-AF65-F5344CB8AC3E}">
        <p14:creationId xmlns:p14="http://schemas.microsoft.com/office/powerpoint/2010/main" val="25886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>
          <a:xfrm>
            <a:off x="7452320" y="980728"/>
            <a:ext cx="3344440" cy="5152644"/>
          </a:xfrm>
        </p:spPr>
      </p:sp>
      <p:sp>
        <p:nvSpPr>
          <p:cNvPr id="5" name="Avrundet rektangel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nb-NO" b="1" dirty="0"/>
              <a:t>God kompetanse</a:t>
            </a:r>
          </a:p>
        </p:txBody>
      </p:sp>
      <p:sp>
        <p:nvSpPr>
          <p:cNvPr id="6" name="Avrundet rektangel 33"/>
          <p:cNvSpPr>
            <a:spLocks noGrp="1"/>
          </p:cNvSpPr>
          <p:nvPr>
            <p:ph idx="1"/>
          </p:nvPr>
        </p:nvSpPr>
        <p:spPr>
          <a:xfrm>
            <a:off x="430154" y="2348880"/>
            <a:ext cx="6734135" cy="3024336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1200" b="1" dirty="0">
                <a:solidFill>
                  <a:srgbClr val="3E3832"/>
                </a:solidFill>
              </a:rPr>
              <a:t>For NAV</a:t>
            </a:r>
          </a:p>
          <a:p>
            <a:pPr marL="315450" lvl="1" indent="-171450">
              <a:buFont typeface="Arial" charset="0"/>
              <a:buChar char="•"/>
            </a:pPr>
            <a:r>
              <a:rPr lang="nb-NO" sz="1000" dirty="0"/>
              <a:t>Ansatte i NAV har god kompetanse om medvirkning, og hvilke muligheter som ligger i god brukermedvirkning</a:t>
            </a:r>
          </a:p>
          <a:p>
            <a:pPr marL="171450" indent="-171450">
              <a:buFont typeface="Arial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  <a:p>
            <a:pPr marL="0" indent="0">
              <a:buNone/>
            </a:pPr>
            <a:r>
              <a:rPr lang="nb-NO" sz="1200" b="1" dirty="0">
                <a:solidFill>
                  <a:srgbClr val="3E3832"/>
                </a:solidFill>
              </a:rPr>
              <a:t>For brukermedvirkere</a:t>
            </a:r>
          </a:p>
          <a:p>
            <a:pPr marL="315450" lvl="1" indent="-171450">
              <a:buFont typeface="Arial" charset="0"/>
              <a:buChar char="•"/>
            </a:pPr>
            <a:r>
              <a:rPr lang="nb-NO" sz="1000" dirty="0"/>
              <a:t>Brukermedvirkere får god kompetanse om NAV og medvirkning i NAV</a:t>
            </a:r>
          </a:p>
          <a:p>
            <a:pPr marL="171450" indent="-171450">
              <a:buFont typeface="Arial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  <a:p>
            <a:pPr marL="0" indent="0">
              <a:buNone/>
            </a:pPr>
            <a:r>
              <a:rPr lang="nb-NO" sz="1200" b="1" dirty="0">
                <a:solidFill>
                  <a:srgbClr val="3E3832"/>
                </a:solidFill>
              </a:rPr>
              <a:t>Om medvirkning og fasilitering</a:t>
            </a:r>
          </a:p>
          <a:p>
            <a:pPr marL="315450" lvl="1" indent="-171450">
              <a:buFont typeface="Arial" charset="0"/>
              <a:buChar char="•"/>
            </a:pPr>
            <a:r>
              <a:rPr lang="nb-NO" sz="1000" dirty="0"/>
              <a:t>NAV fortsetter å øke sin kompetanse om medvirkning, og legge til rette for at man har gode metoder og verktøy for samarbeid og samskaping</a:t>
            </a:r>
          </a:p>
          <a:p>
            <a:pPr marL="171450" indent="-171450">
              <a:buFont typeface="Arial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7308304" y="2852937"/>
            <a:ext cx="1080120" cy="1250665"/>
            <a:chOff x="5976670" y="1044313"/>
            <a:chExt cx="2292350" cy="2654300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670" y="1044313"/>
              <a:ext cx="2292350" cy="26543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950" y="2615117"/>
              <a:ext cx="25400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680097"/>
      </p:ext>
    </p:extLst>
  </p:cSld>
  <p:clrMapOvr>
    <a:masterClrMapping/>
  </p:clrMapOvr>
  <p:transition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>
          <a:xfrm>
            <a:off x="7452320" y="980728"/>
            <a:ext cx="3344440" cy="5152644"/>
          </a:xfrm>
        </p:spPr>
      </p:sp>
      <p:sp>
        <p:nvSpPr>
          <p:cNvPr id="5" name="Avrundet rektangel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nb-NO" b="1" dirty="0"/>
              <a:t>Gode arenaer</a:t>
            </a:r>
          </a:p>
        </p:txBody>
      </p:sp>
      <p:sp>
        <p:nvSpPr>
          <p:cNvPr id="6" name="Avrundet rektangel 33"/>
          <p:cNvSpPr>
            <a:spLocks noGrp="1"/>
          </p:cNvSpPr>
          <p:nvPr>
            <p:ph idx="1"/>
          </p:nvPr>
        </p:nvSpPr>
        <p:spPr>
          <a:xfrm>
            <a:off x="430154" y="2348880"/>
            <a:ext cx="6734135" cy="3024336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1200" b="1" dirty="0"/>
              <a:t>Videreutvikle eksisterende og nye arenaer</a:t>
            </a:r>
          </a:p>
          <a:p>
            <a:pPr marL="315450" lvl="1" indent="-171450">
              <a:buFont typeface="Arial" panose="020B0604020202020204" pitchFamily="34" charset="0"/>
              <a:buChar char="•"/>
            </a:pPr>
            <a:r>
              <a:rPr lang="nb-NO" sz="1000" dirty="0"/>
              <a:t>God brukermedvirkning er et ledelsesansvar, og det legges til rette for god samhandling mellom NAV og brukermedvirkere</a:t>
            </a:r>
          </a:p>
          <a:p>
            <a:pPr marL="315450" lvl="1" indent="-171450">
              <a:buFont typeface="Arial" panose="020B0604020202020204" pitchFamily="34" charset="0"/>
              <a:buChar char="•"/>
            </a:pPr>
            <a:r>
              <a:rPr lang="nb-NO" sz="1000" dirty="0"/>
              <a:t>Man unytter de mulighetene som ligger i digital samhandling mellom brukerutvalg, brukermedvirkere og NAV</a:t>
            </a:r>
          </a:p>
          <a:p>
            <a:pPr marL="315450" lvl="1" indent="-171450">
              <a:buFont typeface="Arial" panose="020B0604020202020204" pitchFamily="34" charset="0"/>
              <a:buChar char="•"/>
            </a:pPr>
            <a:endParaRPr lang="nb-NO" sz="800" dirty="0">
              <a:solidFill>
                <a:srgbClr val="3E3832"/>
              </a:solidFill>
            </a:endParaRPr>
          </a:p>
          <a:p>
            <a:pPr marL="36000" indent="0">
              <a:buNone/>
            </a:pPr>
            <a:r>
              <a:rPr lang="nb-NO" sz="1200" b="1" dirty="0"/>
              <a:t>Videreutvikle og tydeliggjøre brukerutvalgets rolle og funksjon</a:t>
            </a:r>
            <a:endParaRPr lang="nb-NO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Brukerutvalgenes rolle og funksjon tydeliggjøres, og det er forutsigbare rammer for medvirkningsarbeidet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God kommunikasjon mellom de ulike nivåene av brukerutvalg, og brukerutvalgene kan ta opp saker på tvers av styringslinjer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  <a:p>
            <a:pPr marL="36000" indent="0">
              <a:buNone/>
            </a:pPr>
            <a:r>
              <a:rPr lang="nb-NO" sz="1200" b="1" dirty="0"/>
              <a:t>Sikre bredde og god representasjon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Bredden av brukermedvirkere i brukerutvalg og andre former for medvirkning, reflekterer de utfordringene NAV står ovenfor</a:t>
            </a:r>
            <a:r>
              <a:rPr lang="nb-NO" sz="1000" b="1" dirty="0"/>
              <a:t> </a:t>
            </a:r>
            <a:endParaRPr lang="nb-NO" sz="1000" dirty="0"/>
          </a:p>
          <a:p>
            <a:pPr marL="0" indent="0">
              <a:buNone/>
            </a:pPr>
            <a:endParaRPr lang="nb-NO" sz="1200" dirty="0">
              <a:solidFill>
                <a:srgbClr val="3E3832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825959"/>
            <a:ext cx="1085726" cy="10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3246"/>
      </p:ext>
    </p:extLst>
  </p:cSld>
  <p:clrMapOvr>
    <a:masterClrMapping/>
  </p:clrMapOvr>
  <p:transition spd="med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>
          <a:xfrm>
            <a:off x="7452320" y="980728"/>
            <a:ext cx="3344440" cy="5152644"/>
          </a:xfrm>
        </p:spPr>
      </p:sp>
      <p:sp>
        <p:nvSpPr>
          <p:cNvPr id="5" name="Avrundet rektangel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nb-NO" b="1" dirty="0"/>
              <a:t>Bedre tjenester</a:t>
            </a:r>
          </a:p>
        </p:txBody>
      </p:sp>
      <p:sp>
        <p:nvSpPr>
          <p:cNvPr id="6" name="Avrundet rektangel 33"/>
          <p:cNvSpPr>
            <a:spLocks noGrp="1"/>
          </p:cNvSpPr>
          <p:nvPr>
            <p:ph idx="1"/>
          </p:nvPr>
        </p:nvSpPr>
        <p:spPr>
          <a:xfrm>
            <a:off x="430154" y="2348880"/>
            <a:ext cx="6734135" cy="3024336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b-NO" sz="1200" b="1" dirty="0"/>
              <a:t>Økt kunnskap om brukernes behov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Kunnskap om brukerens behov kartlegges i samarbeid med brukere.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  <a:p>
            <a:pPr marL="36000" indent="0">
              <a:buNone/>
            </a:pPr>
            <a:r>
              <a:rPr lang="nb-NO" sz="1200" b="1" dirty="0"/>
              <a:t>Brukerdrevet tjenesteutvikling og samskaping</a:t>
            </a:r>
            <a:endParaRPr lang="nb-NO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Tjenester utvikles på en systematisk måte sammen med brukere, og man skaper nye løsninger sammen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  <a:p>
            <a:pPr marL="36000" indent="0">
              <a:buNone/>
            </a:pPr>
            <a:r>
              <a:rPr lang="nb-NO" sz="1200" b="1" dirty="0"/>
              <a:t>Kultur for medvirkning og utvikling</a:t>
            </a:r>
            <a:endParaRPr lang="nb-NO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000" dirty="0"/>
              <a:t>NAV har en kultur for medvirkning, og medvirkning er en viktig del av en lærende og fremtidsrettet organisasjon </a:t>
            </a:r>
          </a:p>
          <a:p>
            <a:pPr marL="171450" indent="-171450">
              <a:buFont typeface="Arial" charset="0"/>
              <a:buChar char="•"/>
            </a:pPr>
            <a:endParaRPr lang="nb-NO" sz="1200" dirty="0">
              <a:solidFill>
                <a:srgbClr val="3E3832"/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7542922" y="2857755"/>
            <a:ext cx="1475521" cy="1080120"/>
            <a:chOff x="-931030" y="765617"/>
            <a:chExt cx="2914650" cy="2133600"/>
          </a:xfrm>
        </p:grpSpPr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030" y="765617"/>
              <a:ext cx="2914650" cy="2133600"/>
            </a:xfrm>
            <a:prstGeom prst="rect">
              <a:avLst/>
            </a:prstGeom>
          </p:spPr>
        </p:pic>
        <p:pic>
          <p:nvPicPr>
            <p:cNvPr id="9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6220" y="2134181"/>
              <a:ext cx="239168" cy="233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441451"/>
      </p:ext>
    </p:extLst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Møtehyppighet og sted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b-NO" dirty="0"/>
          </a:p>
          <a:p>
            <a:r>
              <a:rPr lang="nb-NO" dirty="0"/>
              <a:t>Brukerutvalget i NAV Troms og Finnmark møtes inntil fire ganger årlig. Dette kan være 2 fysiske og 2 over </a:t>
            </a:r>
            <a:r>
              <a:rPr lang="nb-NO" dirty="0" err="1"/>
              <a:t>skype</a:t>
            </a:r>
            <a:r>
              <a:rPr lang="nb-NO" dirty="0"/>
              <a:t>/video. </a:t>
            </a:r>
          </a:p>
          <a:p>
            <a:endParaRPr lang="nb-NO" dirty="0"/>
          </a:p>
          <a:p>
            <a:r>
              <a:rPr lang="nb-NO" dirty="0"/>
              <a:t>De fysiske møtene avholdes primært i Tromsø, alternativt i Vadsø</a:t>
            </a:r>
          </a:p>
          <a:p>
            <a:endParaRPr lang="nb-NO" dirty="0"/>
          </a:p>
          <a:p>
            <a:r>
              <a:rPr lang="nb-NO" dirty="0"/>
              <a:t>Møtetidspunkt er fra kl. 10.00 til 14.00. Dette for å slippe overnattingskostnader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Møteplan for hele året fastsettes i årets første møte</a:t>
            </a:r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785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Ledelse, innkalling og referat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b-NO" dirty="0"/>
          </a:p>
          <a:p>
            <a:r>
              <a:rPr lang="nb-NO" dirty="0"/>
              <a:t>Det tilstrebes at brukerutvalget ledes av en brukerrepresentant</a:t>
            </a:r>
          </a:p>
          <a:p>
            <a:endParaRPr lang="nb-NO" dirty="0"/>
          </a:p>
          <a:p>
            <a:r>
              <a:rPr lang="nb-NO" dirty="0"/>
              <a:t>Leder planlegger møtene i samråd med brukerutvalgets kontaktperson fra NAV Troms og Finnmark. </a:t>
            </a:r>
          </a:p>
          <a:p>
            <a:pPr lvl="1"/>
            <a:r>
              <a:rPr lang="nb-NO" dirty="0">
                <a:solidFill>
                  <a:srgbClr val="C00000"/>
                </a:solidFill>
              </a:rPr>
              <a:t>NB! </a:t>
            </a:r>
            <a:r>
              <a:rPr lang="nb-NO" dirty="0"/>
              <a:t>Alle oppfordres til å melde inn saker.</a:t>
            </a:r>
            <a:endParaRPr lang="nb-NO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Møteinnkalling sendes ut i god tid, senest to uker før møtet.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Referat skrives og sendes ut etter møtet. Referatet legges ut på nav.no.</a:t>
            </a:r>
          </a:p>
        </p:txBody>
      </p:sp>
    </p:spTree>
    <p:extLst>
      <p:ext uri="{BB962C8B-B14F-4D97-AF65-F5344CB8AC3E}">
        <p14:creationId xmlns:p14="http://schemas.microsoft.com/office/powerpoint/2010/main" val="135956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8618" y="190500"/>
            <a:ext cx="8386763" cy="1083593"/>
          </a:xfrm>
        </p:spPr>
        <p:txBody>
          <a:bodyPr/>
          <a:lstStyle/>
          <a:p>
            <a:r>
              <a:rPr lang="nb-NO" dirty="0"/>
              <a:t>Godtgjørelse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Det gis reisegodtgjørelse. </a:t>
            </a:r>
            <a:r>
              <a:rPr lang="nb-NO" dirty="0" err="1"/>
              <a:t>Evnt</a:t>
            </a:r>
            <a:r>
              <a:rPr lang="nb-NO" dirty="0"/>
              <a:t> oppholdsutgifter avtales på forhånd. </a:t>
            </a:r>
          </a:p>
        </p:txBody>
      </p:sp>
      <p:pic>
        <p:nvPicPr>
          <p:cNvPr id="5" name="Picture 2" descr="Bilderesultat for penger">
            <a:extLst>
              <a:ext uri="{FF2B5EF4-FFF2-40B4-BE49-F238E27FC236}">
                <a16:creationId xmlns:a16="http://schemas.microsoft.com/office/drawing/2014/main" id="{559D66B6-8F03-4F00-99C3-2A955810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20082"/>
            <a:ext cx="3969060" cy="26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8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533178" y="5873025"/>
            <a:ext cx="4542877" cy="494341"/>
          </a:xfrm>
        </p:spPr>
        <p:txBody>
          <a:bodyPr/>
          <a:lstStyle/>
          <a:p>
            <a:r>
              <a:rPr lang="nb-NO" dirty="0"/>
              <a:t>26 09 2019 Svein Tore Dørmænen, NAV Troms og Finnmark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Brukerutvalget NAV Troms og Finnmark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539552" y="3356992"/>
            <a:ext cx="5040313" cy="647873"/>
          </a:xfrm>
        </p:spPr>
        <p:txBody>
          <a:bodyPr>
            <a:noAutofit/>
          </a:bodyPr>
          <a:lstStyle/>
          <a:p>
            <a:endParaRPr lang="nb-NO" sz="2400" dirty="0"/>
          </a:p>
          <a:p>
            <a:r>
              <a:rPr lang="nb-NO" sz="2400" dirty="0"/>
              <a:t>Bli kjent med NAV: Styringssignaler og satsingsområder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9177"/>
          <a:stretch/>
        </p:blipFill>
        <p:spPr>
          <a:xfrm>
            <a:off x="323528" y="260648"/>
            <a:ext cx="1899289" cy="1929083"/>
          </a:xfrm>
          <a:prstGeom prst="ellipse">
            <a:avLst/>
          </a:prstGeom>
        </p:spPr>
      </p:pic>
      <p:pic>
        <p:nvPicPr>
          <p:cNvPr id="7" name="Plassholder for bilde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r="26952"/>
          <a:stretch>
            <a:fillRect/>
          </a:stretch>
        </p:blipFill>
        <p:spPr>
          <a:xfrm>
            <a:off x="6443137" y="2457512"/>
            <a:ext cx="2703775" cy="3910014"/>
          </a:xfrm>
        </p:spPr>
      </p:pic>
    </p:spTree>
    <p:extLst>
      <p:ext uri="{BB962C8B-B14F-4D97-AF65-F5344CB8AC3E}">
        <p14:creationId xmlns:p14="http://schemas.microsoft.com/office/powerpoint/2010/main" val="233087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EE81ADE-17C5-4C6C-8387-21BA921C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27" y="1359074"/>
            <a:ext cx="8372475" cy="485943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 Flere i 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 Økt inkludering og lav grad av utstøting fra arbeidslivet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 Gode levekår for de vanskeligst stilte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 Sikre økonomiske rettigheter gjennom god ytelsesforvaltning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49B0B98-58EB-4E26-88C9-2F74DA55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NAVs</a:t>
            </a:r>
            <a:r>
              <a:rPr lang="nb-NO" dirty="0"/>
              <a:t> viktige samfunnsoppdrag</a:t>
            </a:r>
          </a:p>
        </p:txBody>
      </p:sp>
    </p:spTree>
    <p:extLst>
      <p:ext uri="{BB962C8B-B14F-4D97-AF65-F5344CB8AC3E}">
        <p14:creationId xmlns:p14="http://schemas.microsoft.com/office/powerpoint/2010/main" val="286334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61938"/>
            <a:ext cx="8370888" cy="828675"/>
          </a:xfrm>
        </p:spPr>
        <p:txBody>
          <a:bodyPr/>
          <a:lstStyle/>
          <a:p>
            <a:br>
              <a:rPr lang="nb-NO" altLang="nb-NO" sz="2000" dirty="0"/>
            </a:br>
            <a:r>
              <a:rPr lang="nb-NO" altLang="nb-NO" sz="2000" dirty="0"/>
              <a:t>Hvordan er NAV organisert?</a:t>
            </a:r>
          </a:p>
        </p:txBody>
      </p:sp>
      <p:sp>
        <p:nvSpPr>
          <p:cNvPr id="5123" name="_s1049"/>
          <p:cNvSpPr>
            <a:spLocks noChangeArrowheads="1"/>
          </p:cNvSpPr>
          <p:nvPr/>
        </p:nvSpPr>
        <p:spPr bwMode="auto">
          <a:xfrm>
            <a:off x="1250155" y="4530724"/>
            <a:ext cx="1673225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NAV Kontaktsenter</a:t>
            </a:r>
          </a:p>
        </p:txBody>
      </p:sp>
      <p:sp>
        <p:nvSpPr>
          <p:cNvPr id="5124" name="_s1049"/>
          <p:cNvSpPr>
            <a:spLocks noChangeArrowheads="1"/>
          </p:cNvSpPr>
          <p:nvPr/>
        </p:nvSpPr>
        <p:spPr bwMode="auto">
          <a:xfrm>
            <a:off x="1250156" y="5059362"/>
            <a:ext cx="1673225" cy="2889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Hjelpemidler</a:t>
            </a:r>
          </a:p>
        </p:txBody>
      </p:sp>
      <p:sp>
        <p:nvSpPr>
          <p:cNvPr id="5125" name="_s1049"/>
          <p:cNvSpPr>
            <a:spLocks noChangeArrowheads="1"/>
          </p:cNvSpPr>
          <p:nvPr/>
        </p:nvSpPr>
        <p:spPr bwMode="auto">
          <a:xfrm>
            <a:off x="3956050" y="3924906"/>
            <a:ext cx="1673225" cy="42783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Familie- og </a:t>
            </a:r>
            <a:br>
              <a:rPr lang="nb-NO" altLang="nb-NO" sz="1400" dirty="0">
                <a:solidFill>
                  <a:schemeClr val="bg1"/>
                </a:solidFill>
              </a:rPr>
            </a:br>
            <a:r>
              <a:rPr lang="nb-NO" altLang="nb-NO" sz="1400" dirty="0">
                <a:solidFill>
                  <a:schemeClr val="bg1"/>
                </a:solidFill>
              </a:rPr>
              <a:t>pensjonsytelser</a:t>
            </a:r>
          </a:p>
        </p:txBody>
      </p:sp>
      <p:sp>
        <p:nvSpPr>
          <p:cNvPr id="5126" name="_s1049"/>
          <p:cNvSpPr>
            <a:spLocks noChangeArrowheads="1"/>
          </p:cNvSpPr>
          <p:nvPr/>
        </p:nvSpPr>
        <p:spPr bwMode="auto">
          <a:xfrm>
            <a:off x="3954463" y="4527692"/>
            <a:ext cx="1673225" cy="2873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NAV Kontroll</a:t>
            </a:r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3668713" y="3406618"/>
            <a:ext cx="280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3649663" y="4063019"/>
            <a:ext cx="300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>
            <a:off x="3649663" y="4670425"/>
            <a:ext cx="300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34" name="_s1058"/>
          <p:cNvSpPr>
            <a:spLocks noChangeArrowheads="1"/>
          </p:cNvSpPr>
          <p:nvPr/>
        </p:nvSpPr>
        <p:spPr bwMode="auto">
          <a:xfrm>
            <a:off x="3965575" y="5024706"/>
            <a:ext cx="1655763" cy="2873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NAV Klageinstans</a:t>
            </a:r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3656013" y="5180013"/>
            <a:ext cx="3135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V="1">
            <a:off x="3649663" y="2008186"/>
            <a:ext cx="15874" cy="31837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 flipV="1">
            <a:off x="3285231" y="1558925"/>
            <a:ext cx="13593" cy="36480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38" name="_s1044"/>
          <p:cNvSpPr>
            <a:spLocks noChangeArrowheads="1"/>
          </p:cNvSpPr>
          <p:nvPr/>
        </p:nvSpPr>
        <p:spPr bwMode="auto">
          <a:xfrm>
            <a:off x="395536" y="3094038"/>
            <a:ext cx="2710157" cy="358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Fylke med ALS, APP mm</a:t>
            </a:r>
          </a:p>
        </p:txBody>
      </p:sp>
      <p:sp>
        <p:nvSpPr>
          <p:cNvPr id="5139" name="Line 23"/>
          <p:cNvSpPr>
            <a:spLocks noChangeShapeType="1"/>
          </p:cNvSpPr>
          <p:nvPr/>
        </p:nvSpPr>
        <p:spPr bwMode="auto">
          <a:xfrm>
            <a:off x="2926157" y="5206999"/>
            <a:ext cx="359074" cy="7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45" name="_s1044"/>
          <p:cNvSpPr>
            <a:spLocks noChangeArrowheads="1"/>
          </p:cNvSpPr>
          <p:nvPr/>
        </p:nvSpPr>
        <p:spPr bwMode="auto">
          <a:xfrm>
            <a:off x="1217613" y="3668713"/>
            <a:ext cx="1655761" cy="719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NAV-kontor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i kommuner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og bydeler</a:t>
            </a:r>
          </a:p>
        </p:txBody>
      </p:sp>
      <p:sp>
        <p:nvSpPr>
          <p:cNvPr id="5148" name="Line 47"/>
          <p:cNvSpPr>
            <a:spLocks noChangeShapeType="1"/>
          </p:cNvSpPr>
          <p:nvPr/>
        </p:nvSpPr>
        <p:spPr bwMode="auto">
          <a:xfrm flipV="1">
            <a:off x="5981698" y="2038350"/>
            <a:ext cx="1" cy="30575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49" name="_s1049"/>
          <p:cNvSpPr>
            <a:spLocks noChangeArrowheads="1"/>
          </p:cNvSpPr>
          <p:nvPr/>
        </p:nvSpPr>
        <p:spPr bwMode="auto">
          <a:xfrm>
            <a:off x="6248400" y="3128963"/>
            <a:ext cx="1943100" cy="323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Innkreving</a:t>
            </a:r>
          </a:p>
        </p:txBody>
      </p:sp>
      <p:sp>
        <p:nvSpPr>
          <p:cNvPr id="5150" name="_s1049"/>
          <p:cNvSpPr>
            <a:spLocks noChangeArrowheads="1"/>
          </p:cNvSpPr>
          <p:nvPr/>
        </p:nvSpPr>
        <p:spPr bwMode="auto">
          <a:xfrm>
            <a:off x="6237288" y="3606800"/>
            <a:ext cx="1954212" cy="4794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Økonomi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pensjon</a:t>
            </a:r>
          </a:p>
        </p:txBody>
      </p:sp>
      <p:sp>
        <p:nvSpPr>
          <p:cNvPr id="5151" name="Line 50"/>
          <p:cNvSpPr>
            <a:spLocks noChangeShapeType="1"/>
          </p:cNvSpPr>
          <p:nvPr/>
        </p:nvSpPr>
        <p:spPr bwMode="auto">
          <a:xfrm>
            <a:off x="5969000" y="3271838"/>
            <a:ext cx="268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52" name="Line 51"/>
          <p:cNvSpPr>
            <a:spLocks noChangeShapeType="1"/>
          </p:cNvSpPr>
          <p:nvPr/>
        </p:nvSpPr>
        <p:spPr bwMode="auto">
          <a:xfrm>
            <a:off x="5969000" y="3833813"/>
            <a:ext cx="2682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53" name="_s1049"/>
          <p:cNvSpPr>
            <a:spLocks noChangeArrowheads="1"/>
          </p:cNvSpPr>
          <p:nvPr/>
        </p:nvSpPr>
        <p:spPr bwMode="auto">
          <a:xfrm>
            <a:off x="6262688" y="4216400"/>
            <a:ext cx="1928812" cy="4794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NAV Økonomi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>
                <a:solidFill>
                  <a:schemeClr val="bg1"/>
                </a:solidFill>
              </a:rPr>
              <a:t>stønad</a:t>
            </a:r>
          </a:p>
        </p:txBody>
      </p:sp>
      <p:sp>
        <p:nvSpPr>
          <p:cNvPr id="5154" name="Line 53"/>
          <p:cNvSpPr>
            <a:spLocks noChangeShapeType="1"/>
          </p:cNvSpPr>
          <p:nvPr/>
        </p:nvSpPr>
        <p:spPr bwMode="auto">
          <a:xfrm>
            <a:off x="5973763" y="444500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55" name="_s1049"/>
          <p:cNvSpPr>
            <a:spLocks noChangeArrowheads="1"/>
          </p:cNvSpPr>
          <p:nvPr/>
        </p:nvSpPr>
        <p:spPr bwMode="auto">
          <a:xfrm>
            <a:off x="6248400" y="4846638"/>
            <a:ext cx="1943100" cy="4794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 NAV Økonomitjeneste </a:t>
            </a:r>
          </a:p>
        </p:txBody>
      </p:sp>
      <p:sp>
        <p:nvSpPr>
          <p:cNvPr id="5156" name="Line 55"/>
          <p:cNvSpPr>
            <a:spLocks noChangeShapeType="1"/>
          </p:cNvSpPr>
          <p:nvPr/>
        </p:nvSpPr>
        <p:spPr bwMode="auto">
          <a:xfrm flipV="1">
            <a:off x="5981700" y="5095875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57" name="Line 57"/>
          <p:cNvSpPr>
            <a:spLocks noChangeShapeType="1"/>
          </p:cNvSpPr>
          <p:nvPr/>
        </p:nvSpPr>
        <p:spPr bwMode="auto">
          <a:xfrm>
            <a:off x="2878138" y="3255169"/>
            <a:ext cx="4206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58" name="AutoShape 3"/>
          <p:cNvSpPr>
            <a:spLocks noChangeArrowheads="1"/>
          </p:cNvSpPr>
          <p:nvPr/>
        </p:nvSpPr>
        <p:spPr bwMode="auto">
          <a:xfrm>
            <a:off x="2878137" y="1409700"/>
            <a:ext cx="3309937" cy="800099"/>
          </a:xfrm>
          <a:prstGeom prst="flowChartAlternateProcess">
            <a:avLst/>
          </a:prstGeom>
          <a:solidFill>
            <a:srgbClr val="61A9D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Arbeids- og velferdsdirektoratet</a:t>
            </a:r>
            <a:r>
              <a:rPr lang="nb-NO" altLang="nb-NO" sz="1800" dirty="0">
                <a:solidFill>
                  <a:schemeClr val="bg1"/>
                </a:solidFill>
              </a:rPr>
              <a:t> </a:t>
            </a:r>
            <a:endParaRPr lang="nb-NO" altLang="nb-NO" sz="1000" dirty="0">
              <a:solidFill>
                <a:schemeClr val="bg1"/>
              </a:solidFill>
            </a:endParaRPr>
          </a:p>
        </p:txBody>
      </p:sp>
      <p:sp>
        <p:nvSpPr>
          <p:cNvPr id="5159" name="Line 23"/>
          <p:cNvSpPr>
            <a:spLocks noChangeShapeType="1"/>
          </p:cNvSpPr>
          <p:nvPr/>
        </p:nvSpPr>
        <p:spPr bwMode="auto">
          <a:xfrm>
            <a:off x="2923380" y="4695825"/>
            <a:ext cx="348259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b="1"/>
          </a:p>
        </p:txBody>
      </p:sp>
      <p:sp>
        <p:nvSpPr>
          <p:cNvPr id="5160" name="_s1049"/>
          <p:cNvSpPr>
            <a:spLocks noChangeArrowheads="1"/>
          </p:cNvSpPr>
          <p:nvPr/>
        </p:nvSpPr>
        <p:spPr bwMode="auto">
          <a:xfrm>
            <a:off x="3954463" y="3113088"/>
            <a:ext cx="1673225" cy="5556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b-NO" altLang="nb-NO" sz="1400" dirty="0">
                <a:solidFill>
                  <a:schemeClr val="bg1"/>
                </a:solidFill>
              </a:rPr>
              <a:t>NAV Arbeid og </a:t>
            </a:r>
            <a:br>
              <a:rPr lang="nb-NO" altLang="nb-NO" sz="1400" dirty="0">
                <a:solidFill>
                  <a:schemeClr val="bg1"/>
                </a:solidFill>
              </a:rPr>
            </a:br>
            <a:r>
              <a:rPr lang="nb-NO" altLang="nb-NO" sz="1400" dirty="0">
                <a:solidFill>
                  <a:schemeClr val="bg1"/>
                </a:solidFill>
              </a:rPr>
              <a:t>ytelser</a:t>
            </a:r>
          </a:p>
        </p:txBody>
      </p:sp>
      <p:sp>
        <p:nvSpPr>
          <p:cNvPr id="5161" name="TekstSylinder 2"/>
          <p:cNvSpPr txBox="1">
            <a:spLocks noChangeArrowheads="1"/>
          </p:cNvSpPr>
          <p:nvPr/>
        </p:nvSpPr>
        <p:spPr bwMode="auto">
          <a:xfrm>
            <a:off x="1277938" y="2452688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/>
              <a:t>Arbeids- og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/>
              <a:t>tjenestelinjen</a:t>
            </a:r>
          </a:p>
        </p:txBody>
      </p:sp>
      <p:sp>
        <p:nvSpPr>
          <p:cNvPr id="5162" name="TekstSylinder 64"/>
          <p:cNvSpPr txBox="1">
            <a:spLocks noChangeArrowheads="1"/>
          </p:cNvSpPr>
          <p:nvPr/>
        </p:nvSpPr>
        <p:spPr bwMode="auto">
          <a:xfrm>
            <a:off x="3949700" y="2555876"/>
            <a:ext cx="1277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/>
              <a:t>Ytelseslinjen</a:t>
            </a:r>
          </a:p>
        </p:txBody>
      </p:sp>
      <p:sp>
        <p:nvSpPr>
          <p:cNvPr id="5163" name="TekstSylinder 65"/>
          <p:cNvSpPr txBox="1">
            <a:spLocks noChangeArrowheads="1"/>
          </p:cNvSpPr>
          <p:nvPr/>
        </p:nvSpPr>
        <p:spPr bwMode="auto">
          <a:xfrm>
            <a:off x="6323013" y="2560638"/>
            <a:ext cx="1425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b-NO" altLang="nb-NO" sz="1400" dirty="0"/>
              <a:t>Økonomilinjen</a:t>
            </a:r>
          </a:p>
        </p:txBody>
      </p:sp>
      <p:cxnSp>
        <p:nvCxnSpPr>
          <p:cNvPr id="14" name="Rett linje 13"/>
          <p:cNvCxnSpPr>
            <a:stCxn id="5138" idx="2"/>
            <a:endCxn id="5145" idx="0"/>
          </p:cNvCxnSpPr>
          <p:nvPr/>
        </p:nvCxnSpPr>
        <p:spPr>
          <a:xfrm>
            <a:off x="1750615" y="3452813"/>
            <a:ext cx="294879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_s1044"/>
          <p:cNvSpPr>
            <a:spLocks noChangeArrowheads="1"/>
          </p:cNvSpPr>
          <p:nvPr/>
        </p:nvSpPr>
        <p:spPr bwMode="auto">
          <a:xfrm>
            <a:off x="92075" y="3744913"/>
            <a:ext cx="1031081" cy="56991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nb-NO" sz="1400" dirty="0"/>
          </a:p>
          <a:p>
            <a:pPr algn="ctr" eaLnBrk="0" hangingPunct="0"/>
            <a:r>
              <a:rPr lang="nb-NO" sz="1050" dirty="0"/>
              <a:t>Partnerskap </a:t>
            </a:r>
          </a:p>
          <a:p>
            <a:pPr algn="ctr" eaLnBrk="0" hangingPunct="0"/>
            <a:r>
              <a:rPr lang="nb-NO" sz="1050" dirty="0"/>
              <a:t>med</a:t>
            </a:r>
            <a:br>
              <a:rPr lang="nb-NO" sz="1050" dirty="0"/>
            </a:br>
            <a:r>
              <a:rPr lang="nb-NO" sz="1050" dirty="0"/>
              <a:t>426 kommuner</a:t>
            </a:r>
          </a:p>
          <a:p>
            <a:pPr algn="ctr" eaLnBrk="0" hangingPunct="0"/>
            <a:endParaRPr lang="nb-NO" sz="1400" dirty="0"/>
          </a:p>
        </p:txBody>
      </p:sp>
      <p:cxnSp>
        <p:nvCxnSpPr>
          <p:cNvPr id="4" name="Rett linje 3"/>
          <p:cNvCxnSpPr>
            <a:stCxn id="5145" idx="1"/>
            <a:endCxn id="37" idx="3"/>
          </p:cNvCxnSpPr>
          <p:nvPr/>
        </p:nvCxnSpPr>
        <p:spPr>
          <a:xfrm flipH="1">
            <a:off x="1123156" y="4028282"/>
            <a:ext cx="94457" cy="1588"/>
          </a:xfrm>
          <a:prstGeom prst="line">
            <a:avLst/>
          </a:prstGeom>
          <a:ln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9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FDE2441-FF3B-4590-9A4E-656C5FCC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83" y="1038086"/>
            <a:ext cx="5895779" cy="4722837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B9398DA5-A026-4D57-A92A-818334373358}"/>
              </a:ext>
            </a:extLst>
          </p:cNvPr>
          <p:cNvGrpSpPr/>
          <p:nvPr/>
        </p:nvGrpSpPr>
        <p:grpSpPr>
          <a:xfrm>
            <a:off x="4096700" y="3387235"/>
            <a:ext cx="3240361" cy="1998222"/>
            <a:chOff x="4139951" y="3861048"/>
            <a:chExt cx="4320481" cy="2664296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B97189A2-EC2A-42F5-B7F3-0A225303BE55}"/>
                </a:ext>
              </a:extLst>
            </p:cNvPr>
            <p:cNvGrpSpPr/>
            <p:nvPr/>
          </p:nvGrpSpPr>
          <p:grpSpPr>
            <a:xfrm>
              <a:off x="6660232" y="3861048"/>
              <a:ext cx="1800200" cy="2664296"/>
              <a:chOff x="3891876" y="2698740"/>
              <a:chExt cx="1379456" cy="2044158"/>
            </a:xfrm>
            <a:scene3d>
              <a:camera prst="orthographicFront"/>
              <a:lightRig rig="flat" dir="t"/>
            </a:scene3d>
          </p:grpSpPr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8F6244B3-826E-42AB-A028-F934CF3F630E}"/>
                  </a:ext>
                </a:extLst>
              </p:cNvPr>
              <p:cNvSpPr/>
              <p:nvPr/>
            </p:nvSpPr>
            <p:spPr>
              <a:xfrm>
                <a:off x="3891876" y="2698740"/>
                <a:ext cx="1379456" cy="2044158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3B865823-A9CB-4B99-9434-C087EEF30BEC}"/>
                  </a:ext>
                </a:extLst>
              </p:cNvPr>
              <p:cNvSpPr txBox="1"/>
              <p:nvPr/>
            </p:nvSpPr>
            <p:spPr>
              <a:xfrm>
                <a:off x="3891876" y="2698740"/>
                <a:ext cx="1379456" cy="204415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39" tIns="5239" rIns="5239" bIns="5239" numCol="1" spcCol="1270" anchor="ctr" anchorCtr="0">
                <a:noAutofit/>
              </a:bodyPr>
              <a:lstStyle/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HR og</a:t>
                </a:r>
                <a:b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</a:b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organisasjons-</a:t>
                </a:r>
                <a:b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</a:b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utvikling</a:t>
                </a: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b-NO" sz="825" b="1" dirty="0">
                  <a:solidFill>
                    <a:srgbClr val="C0504D">
                      <a:lumMod val="50000"/>
                    </a:srgbClr>
                  </a:solidFill>
                  <a:latin typeface="Calibri"/>
                </a:endParaRP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Analyse og</a:t>
                </a:r>
                <a:b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</a:b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kommunikasjon</a:t>
                </a: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b-NO" sz="825" b="1" dirty="0">
                  <a:solidFill>
                    <a:srgbClr val="C0504D">
                      <a:lumMod val="50000"/>
                    </a:srgbClr>
                  </a:solidFill>
                  <a:latin typeface="Calibri"/>
                </a:endParaRP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Virksomhetsstyring og innovasjon</a:t>
                </a:r>
              </a:p>
            </p:txBody>
          </p: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58406F45-F3C9-42AC-B594-B70DA84EAA1D}"/>
                </a:ext>
              </a:extLst>
            </p:cNvPr>
            <p:cNvGrpSpPr/>
            <p:nvPr/>
          </p:nvGrpSpPr>
          <p:grpSpPr>
            <a:xfrm>
              <a:off x="4139951" y="3861048"/>
              <a:ext cx="1800199" cy="2592288"/>
              <a:chOff x="1864424" y="2271641"/>
              <a:chExt cx="1435901" cy="2027464"/>
            </a:xfrm>
            <a:scene3d>
              <a:camera prst="orthographicFront"/>
              <a:lightRig rig="flat" dir="t"/>
            </a:scene3d>
          </p:grpSpPr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6816151-3057-4936-B732-F110245ED04F}"/>
                  </a:ext>
                </a:extLst>
              </p:cNvPr>
              <p:cNvSpPr/>
              <p:nvPr/>
            </p:nvSpPr>
            <p:spPr>
              <a:xfrm>
                <a:off x="1864424" y="2271641"/>
                <a:ext cx="1435901" cy="2027464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TekstSylinder 9">
                <a:extLst>
                  <a:ext uri="{FF2B5EF4-FFF2-40B4-BE49-F238E27FC236}">
                    <a16:creationId xmlns:a16="http://schemas.microsoft.com/office/drawing/2014/main" id="{B68C920C-51EB-4580-9620-1D1E8E7C8C16}"/>
                  </a:ext>
                </a:extLst>
              </p:cNvPr>
              <p:cNvSpPr txBox="1"/>
              <p:nvPr/>
            </p:nvSpPr>
            <p:spPr>
              <a:xfrm>
                <a:off x="1864424" y="2271641"/>
                <a:ext cx="1435901" cy="202746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39" tIns="5239" rIns="5239" bIns="5239" numCol="1" spcCol="1270" anchor="ctr" anchorCtr="0">
                <a:noAutofit/>
              </a:bodyPr>
              <a:lstStyle/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 Kvalitet- og resultatoppfølging</a:t>
                </a: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b-NO" sz="825" b="1" dirty="0">
                  <a:solidFill>
                    <a:srgbClr val="C0504D">
                      <a:lumMod val="50000"/>
                    </a:srgbClr>
                  </a:solidFill>
                  <a:latin typeface="Calibri"/>
                </a:endParaRP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Digitalisering og kompetanse</a:t>
                </a: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b-NO" sz="825" b="1" dirty="0">
                  <a:solidFill>
                    <a:srgbClr val="C0504D">
                      <a:lumMod val="50000"/>
                    </a:srgbClr>
                  </a:solidFill>
                  <a:latin typeface="Calibri"/>
                </a:endParaRPr>
              </a:p>
              <a:p>
                <a:pPr algn="ctr" defTabSz="3667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Økonomi, personal,</a:t>
                </a:r>
                <a:b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</a:br>
                <a:r>
                  <a:rPr lang="nb-NO" sz="825" b="1" dirty="0">
                    <a:solidFill>
                      <a:srgbClr val="C0504D">
                        <a:lumMod val="50000"/>
                      </a:srgbClr>
                    </a:solidFill>
                    <a:latin typeface="Calibri"/>
                  </a:rPr>
                  <a:t>arkiv og IKT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78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1171"/>
            <a:ext cx="3904388" cy="34868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94" y="3428749"/>
            <a:ext cx="3239039" cy="34290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859046" cy="3429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745" y="0"/>
            <a:ext cx="3857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3131840" y="-1851587"/>
            <a:ext cx="2880320" cy="8709336"/>
          </a:xfrm>
          <a:prstGeom prst="rect">
            <a:avLst/>
          </a:prstGeom>
          <a:solidFill>
            <a:srgbClr val="99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364818" y="2780928"/>
            <a:ext cx="2414364" cy="2112235"/>
          </a:xfrm>
        </p:spPr>
        <p:txBody>
          <a:bodyPr>
            <a:noAutofit/>
          </a:bodyPr>
          <a:lstStyle/>
          <a:p>
            <a:pPr algn="ctr"/>
            <a:r>
              <a:rPr lang="nb-NO" sz="2400" dirty="0"/>
              <a:t>Visjon: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Vi gir mennesker muligheter</a:t>
            </a: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dirty="0"/>
            </a:br>
            <a:br>
              <a:rPr lang="nb-NO" sz="2400" i="1" dirty="0"/>
            </a:br>
            <a:r>
              <a:rPr lang="nb-NO" sz="2400" i="1" dirty="0"/>
              <a:t>«Ingen avgjørelse om meg uten meg»</a:t>
            </a:r>
          </a:p>
        </p:txBody>
      </p:sp>
      <p:pic>
        <p:nvPicPr>
          <p:cNvPr id="6" name="Picture 6" descr="F:\F2823_KOM\Felles Filer\Rådgivingseksjonen\Profil og materiell\5. Profil og design\NAV profil\nav_logo\Til mal\nav_farger [Converted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9" y="6097648"/>
            <a:ext cx="504056" cy="4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1503125"/>
            <a:ext cx="9144001" cy="4809995"/>
          </a:xfrm>
          <a:prstGeom prst="rect">
            <a:avLst/>
          </a:prstGeom>
          <a:blipFill dpi="0" rotWithShape="0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FFFFF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4994854"/>
              </p:ext>
            </p:extLst>
          </p:nvPr>
        </p:nvGraphicFramePr>
        <p:xfrm>
          <a:off x="452678" y="380247"/>
          <a:ext cx="7849387" cy="618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tel 1"/>
          <p:cNvSpPr txBox="1">
            <a:spLocks/>
          </p:cNvSpPr>
          <p:nvPr/>
        </p:nvSpPr>
        <p:spPr>
          <a:xfrm>
            <a:off x="540000" y="452669"/>
            <a:ext cx="7633242" cy="68398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b-NO" sz="3200" dirty="0">
                <a:solidFill>
                  <a:srgbClr val="C00000"/>
                </a:solidFill>
                <a:cs typeface="Arial" panose="020B0604020202020204" pitchFamily="34" charset="0"/>
              </a:rPr>
              <a:t>Dette er NAV</a:t>
            </a:r>
          </a:p>
        </p:txBody>
      </p:sp>
      <p:sp>
        <p:nvSpPr>
          <p:cNvPr id="5" name="Rektangel 4"/>
          <p:cNvSpPr/>
          <p:nvPr/>
        </p:nvSpPr>
        <p:spPr>
          <a:xfrm>
            <a:off x="734304" y="2180862"/>
            <a:ext cx="2510431" cy="3213244"/>
          </a:xfrm>
          <a:prstGeom prst="rect">
            <a:avLst/>
          </a:prstGeom>
          <a:solidFill>
            <a:srgbClr val="8FB7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baseline="-25000" dirty="0">
              <a:solidFill>
                <a:srgbClr val="FFFFFF"/>
              </a:solidFill>
            </a:endParaRPr>
          </a:p>
        </p:txBody>
      </p:sp>
      <p:sp>
        <p:nvSpPr>
          <p:cNvPr id="3" name="Stjerne med 5 tagger 2"/>
          <p:cNvSpPr/>
          <p:nvPr/>
        </p:nvSpPr>
        <p:spPr>
          <a:xfrm>
            <a:off x="3347864" y="2515968"/>
            <a:ext cx="2232248" cy="27843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Arbeids-</a:t>
            </a:r>
          </a:p>
          <a:p>
            <a:pPr algn="ctr"/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32117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959273" y="1977523"/>
            <a:ext cx="1872208" cy="800089"/>
          </a:xfrm>
          <a:custGeom>
            <a:avLst/>
            <a:gdLst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87220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60931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720080">
                <a:moveTo>
                  <a:pt x="0" y="0"/>
                </a:moveTo>
                <a:lnTo>
                  <a:pt x="1872208" y="0"/>
                </a:lnTo>
                <a:lnTo>
                  <a:pt x="160931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 err="1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1977522"/>
            <a:ext cx="4024802" cy="799620"/>
          </a:xfrm>
          <a:prstGeom prst="rect">
            <a:avLst/>
          </a:pr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2620137" y="3019377"/>
            <a:ext cx="1872208" cy="804458"/>
          </a:xfrm>
          <a:custGeom>
            <a:avLst/>
            <a:gdLst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87220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60931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720080">
                <a:moveTo>
                  <a:pt x="0" y="0"/>
                </a:moveTo>
                <a:lnTo>
                  <a:pt x="1872208" y="0"/>
                </a:lnTo>
                <a:lnTo>
                  <a:pt x="160931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 err="1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544" y="3024214"/>
            <a:ext cx="3672408" cy="799620"/>
          </a:xfrm>
          <a:prstGeom prst="rect">
            <a:avLst/>
          </a:pr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2267744" y="4069072"/>
            <a:ext cx="1872208" cy="800089"/>
          </a:xfrm>
          <a:custGeom>
            <a:avLst/>
            <a:gdLst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87220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60931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720080">
                <a:moveTo>
                  <a:pt x="0" y="0"/>
                </a:moveTo>
                <a:lnTo>
                  <a:pt x="1872208" y="0"/>
                </a:lnTo>
                <a:lnTo>
                  <a:pt x="160931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 err="1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5645" y="4069306"/>
            <a:ext cx="3366277" cy="799620"/>
          </a:xfrm>
          <a:prstGeom prst="rect">
            <a:avLst/>
          </a:pr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089" y="2144500"/>
            <a:ext cx="3700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0000"/>
              </a:buClr>
              <a:buSzPct val="80000"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Flere i arbeid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089" y="3194194"/>
            <a:ext cx="3700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0000"/>
              </a:buClr>
              <a:buSzPct val="80000"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Bedre brukermøter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089" y="4219163"/>
            <a:ext cx="3700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30000"/>
              </a:buClr>
              <a:buSzPct val="80000"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Pålitelig forvaltning</a:t>
            </a:r>
          </a:p>
        </p:txBody>
      </p:sp>
      <p:sp>
        <p:nvSpPr>
          <p:cNvPr id="15" name="TekstSylinder 24"/>
          <p:cNvSpPr txBox="1"/>
          <p:nvPr/>
        </p:nvSpPr>
        <p:spPr>
          <a:xfrm>
            <a:off x="1114029" y="872568"/>
            <a:ext cx="3456384" cy="556210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gir mennesker muligheter </a:t>
            </a:r>
          </a:p>
        </p:txBody>
      </p:sp>
      <p:sp>
        <p:nvSpPr>
          <p:cNvPr id="16" name="TekstSylinder 25"/>
          <p:cNvSpPr txBox="1"/>
          <p:nvPr/>
        </p:nvSpPr>
        <p:spPr>
          <a:xfrm>
            <a:off x="4858445" y="872568"/>
            <a:ext cx="3549798" cy="556210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Tydelig, til stede og løsningsdyktig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2141" y="3166446"/>
            <a:ext cx="2724744" cy="2722708"/>
            <a:chOff x="4367536" y="2417001"/>
            <a:chExt cx="2724744" cy="2450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345" y="2417001"/>
              <a:ext cx="2599935" cy="24298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3295">
              <a:off x="4367536" y="3854540"/>
              <a:ext cx="633802" cy="101289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/>
          <a:stretch/>
        </p:blipFill>
        <p:spPr>
          <a:xfrm>
            <a:off x="6588224" y="1666459"/>
            <a:ext cx="2222696" cy="20595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F443C0D-6EAC-4A44-A76B-281D4A61E512}"/>
              </a:ext>
            </a:extLst>
          </p:cNvPr>
          <p:cNvSpPr txBox="1"/>
          <p:nvPr/>
        </p:nvSpPr>
        <p:spPr>
          <a:xfrm>
            <a:off x="1187624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Virksomhetsstrategien for NAV nå: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DA2AD3E-B633-4BAF-A563-7C2BDF1AC0D0}"/>
              </a:ext>
            </a:extLst>
          </p:cNvPr>
          <p:cNvSpPr txBox="1"/>
          <p:nvPr/>
        </p:nvSpPr>
        <p:spPr>
          <a:xfrm>
            <a:off x="7812360" y="6272213"/>
            <a:ext cx="9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0CF21-5B38-4543-B709-D0CF9C3FCCD4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9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vrundet rektangel 32"/>
          <p:cNvSpPr/>
          <p:nvPr/>
        </p:nvSpPr>
        <p:spPr>
          <a:xfrm>
            <a:off x="5174996" y="4149081"/>
            <a:ext cx="3299147" cy="1628667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organisasjon som  er i endring for å møte fremtidens behov.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Videreutvikle partnerskapet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Utvikle kunnskap og kompetanse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689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Avrundet rektangel 33"/>
          <p:cNvSpPr/>
          <p:nvPr/>
        </p:nvSpPr>
        <p:spPr>
          <a:xfrm>
            <a:off x="611560" y="1428778"/>
            <a:ext cx="3310812" cy="1593362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Utvikling som gir nytte for mottakeren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Innovasjon og læring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Digitalisering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Data-, innsikt-, og kunnskapsdrevet </a:t>
            </a:r>
          </a:p>
        </p:txBody>
      </p:sp>
      <p:sp>
        <p:nvSpPr>
          <p:cNvPr id="22" name="Avrundet rektangel 13"/>
          <p:cNvSpPr/>
          <p:nvPr/>
        </p:nvSpPr>
        <p:spPr>
          <a:xfrm>
            <a:off x="611560" y="4156184"/>
            <a:ext cx="3312368" cy="1593074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Sterkere samarbeid med andre aktører i samfunnet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Inkludering og medvirkning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Åpne data</a:t>
            </a:r>
          </a:p>
        </p:txBody>
      </p:sp>
      <p:sp>
        <p:nvSpPr>
          <p:cNvPr id="23" name="Avrundet rektangel 3"/>
          <p:cNvSpPr/>
          <p:nvPr/>
        </p:nvSpPr>
        <p:spPr>
          <a:xfrm>
            <a:off x="5220073" y="1428779"/>
            <a:ext cx="3312369" cy="1628961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Benytte vår kunnskap og erfaring til            å påvirke og bidra inn i samfunnet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Styrke vår rolle i lokalsamfunnet og være en naturlig samarbeidspartner for arbeidsgivere og næringsliv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Kjenne markedet og skape relasjoner</a:t>
            </a:r>
          </a:p>
        </p:txBody>
      </p:sp>
      <p:sp>
        <p:nvSpPr>
          <p:cNvPr id="16" name="Avrundet rektangel 19"/>
          <p:cNvSpPr/>
          <p:nvPr/>
        </p:nvSpPr>
        <p:spPr>
          <a:xfrm>
            <a:off x="612002" y="3722053"/>
            <a:ext cx="1964339" cy="433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Åpen og samhandlende </a:t>
            </a:r>
          </a:p>
        </p:txBody>
      </p:sp>
      <p:sp>
        <p:nvSpPr>
          <p:cNvPr id="17" name="Avrundet rektangel 20"/>
          <p:cNvSpPr/>
          <p:nvPr/>
        </p:nvSpPr>
        <p:spPr>
          <a:xfrm>
            <a:off x="5199951" y="1001751"/>
            <a:ext cx="1964339" cy="433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Synlig samfunnsaktør</a:t>
            </a:r>
          </a:p>
        </p:txBody>
      </p:sp>
      <p:sp>
        <p:nvSpPr>
          <p:cNvPr id="18" name="Avrundet rektangel 18"/>
          <p:cNvSpPr/>
          <p:nvPr/>
        </p:nvSpPr>
        <p:spPr>
          <a:xfrm>
            <a:off x="640802" y="1009799"/>
            <a:ext cx="1964339" cy="433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Brukerdrevet utvikling </a:t>
            </a:r>
          </a:p>
        </p:txBody>
      </p:sp>
      <p:sp>
        <p:nvSpPr>
          <p:cNvPr id="19" name="Avrundet rektangel 16"/>
          <p:cNvSpPr/>
          <p:nvPr/>
        </p:nvSpPr>
        <p:spPr>
          <a:xfrm>
            <a:off x="5199951" y="3722054"/>
            <a:ext cx="1964339" cy="433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Fremtidsrettet virksomhet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8" y="3348992"/>
            <a:ext cx="1085726" cy="11800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03848" y="621552"/>
            <a:ext cx="1080120" cy="1389628"/>
            <a:chOff x="5976670" y="1044313"/>
            <a:chExt cx="2292350" cy="2654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670" y="1044313"/>
              <a:ext cx="2292350" cy="2654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950" y="2615117"/>
              <a:ext cx="254000" cy="2476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416961" y="3268983"/>
            <a:ext cx="1475521" cy="1200133"/>
            <a:chOff x="-931030" y="765617"/>
            <a:chExt cx="2914650" cy="2133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030" y="765617"/>
              <a:ext cx="2914650" cy="2133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6220" y="2134181"/>
              <a:ext cx="239168" cy="23318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108">
            <a:off x="7473050" y="931210"/>
            <a:ext cx="889236" cy="770306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35F09550-FFE5-4452-94A6-D7772CB80509}"/>
              </a:ext>
            </a:extLst>
          </p:cNvPr>
          <p:cNvSpPr txBox="1"/>
          <p:nvPr/>
        </p:nvSpPr>
        <p:spPr>
          <a:xfrm>
            <a:off x="1187624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Virksomhetsstrategien for NAV nå: Områdene vi satser på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38C1D263-5CDF-48A6-94C0-2B9736FC690D}"/>
              </a:ext>
            </a:extLst>
          </p:cNvPr>
          <p:cNvSpPr txBox="1"/>
          <p:nvPr/>
        </p:nvSpPr>
        <p:spPr>
          <a:xfrm>
            <a:off x="7812360" y="6272213"/>
            <a:ext cx="9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0CF21-5B38-4543-B709-D0CF9C3FCCD4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62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0099" y="314491"/>
            <a:ext cx="8386763" cy="71424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Hovedprioriteringer for Arbeids- og tjenestelinjen 2019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028734"/>
            <a:ext cx="8496944" cy="5012404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Økt inkludering av utsatte grupper på arbeidsmarkedet</a:t>
            </a:r>
            <a:br>
              <a:rPr lang="nb-NO" sz="2000" dirty="0">
                <a:solidFill>
                  <a:schemeClr val="bg2"/>
                </a:solidFill>
              </a:rPr>
            </a:br>
            <a:endParaRPr lang="nb-NO" sz="1600" b="0" dirty="0">
              <a:solidFill>
                <a:schemeClr val="bg2"/>
              </a:solidFill>
            </a:endParaRPr>
          </a:p>
          <a:p>
            <a:r>
              <a:rPr lang="nb-NO" sz="2000" dirty="0"/>
              <a:t>Forsterke kontakten med arbeidsgivere for å få flere i arbeid</a:t>
            </a:r>
          </a:p>
          <a:p>
            <a:r>
              <a:rPr lang="nb-NO" sz="2000" b="0" dirty="0"/>
              <a:t>Forsterke samarbeidet arbeid og helse</a:t>
            </a:r>
          </a:p>
          <a:p>
            <a:r>
              <a:rPr lang="nb-NO" sz="2000" dirty="0"/>
              <a:t>Forsterke samarbeidet arbeid og utdanning</a:t>
            </a:r>
          </a:p>
          <a:p>
            <a:r>
              <a:rPr lang="nb-NO" sz="2000" b="0" dirty="0"/>
              <a:t>Bidra til bedre brukermøter</a:t>
            </a:r>
          </a:p>
          <a:p>
            <a:r>
              <a:rPr lang="nb-NO" sz="2000" dirty="0"/>
              <a:t>Bidra til en pålitelig forvaltning</a:t>
            </a:r>
          </a:p>
          <a:p>
            <a:r>
              <a:rPr lang="nb-NO" sz="2000" b="0" dirty="0"/>
              <a:t>Bidra til økt kompetanse</a:t>
            </a:r>
          </a:p>
          <a:p>
            <a:pPr marL="0" indent="0">
              <a:buNone/>
            </a:pPr>
            <a:endParaRPr lang="nb-NO" sz="2000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/>
          <a:stretch/>
        </p:blipFill>
        <p:spPr bwMode="auto">
          <a:xfrm>
            <a:off x="539552" y="4077072"/>
            <a:ext cx="3386761" cy="193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7" t="29533" b="22497"/>
          <a:stretch/>
        </p:blipFill>
        <p:spPr>
          <a:xfrm>
            <a:off x="4355896" y="4174388"/>
            <a:ext cx="4305300" cy="183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247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71A111-9E30-43A5-BC50-8076714E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2" y="764704"/>
            <a:ext cx="8386763" cy="765799"/>
          </a:xfrm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rgbClr val="FF0000"/>
                </a:solidFill>
              </a:rPr>
            </a:br>
            <a:r>
              <a:rPr lang="nb-NO" b="1" dirty="0">
                <a:solidFill>
                  <a:srgbClr val="C00000"/>
                </a:solidFill>
              </a:rPr>
              <a:t>Regjeringens inkluderingsdugnad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EE24C4-3951-40B1-B0D1-D816B4E7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0992F8-4005-450D-8673-AB781B216A74}"/>
              </a:ext>
            </a:extLst>
          </p:cNvPr>
          <p:cNvSpPr/>
          <p:nvPr/>
        </p:nvSpPr>
        <p:spPr>
          <a:xfrm>
            <a:off x="649315" y="1651660"/>
            <a:ext cx="42754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Målet: å få flere personer som i dag står utenfor arbeidslivet over i arbeid. 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Målgruppen: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Unge som ikke har fullført videregående opplæring og/ eller har «hull i </a:t>
            </a:r>
            <a:r>
              <a:rPr lang="nb-NO" sz="1400" dirty="0" err="1"/>
              <a:t>CV’en</a:t>
            </a: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Innvandrere fra Asia og Afrika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Personer med nedsatt arbeidsevne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br>
              <a:rPr lang="nb-NO" dirty="0"/>
            </a:b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4BEAB6D-94CD-46E2-8122-6D788F5B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90" y="3472070"/>
            <a:ext cx="3942342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11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28F3EB6-AFE6-43D0-8CFA-2388A7C9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58109"/>
            <a:ext cx="7413088" cy="4397763"/>
          </a:xfrm>
        </p:spPr>
        <p:txBody>
          <a:bodyPr>
            <a:normAutofit/>
          </a:bodyPr>
          <a:lstStyle/>
          <a:p>
            <a:r>
              <a:rPr lang="nb-NO" sz="2000" dirty="0"/>
              <a:t>Informasjon - hele døgnet via nav.no</a:t>
            </a:r>
          </a:p>
          <a:p>
            <a:r>
              <a:rPr lang="nb-NO" sz="2000" dirty="0"/>
              <a:t>Sende søknader om ulike ytelser – hele døgnet via nav.no</a:t>
            </a:r>
          </a:p>
          <a:p>
            <a:r>
              <a:rPr lang="nb-NO" sz="2000" dirty="0"/>
              <a:t>Sende spørsmål via digital aktivitetsplan – hele døgnet via nav.no</a:t>
            </a:r>
          </a:p>
          <a:p>
            <a:r>
              <a:rPr lang="nb-NO" sz="2000" dirty="0"/>
              <a:t>På telefon 08 - 1530 i ukedagene</a:t>
            </a:r>
          </a:p>
          <a:p>
            <a:r>
              <a:rPr lang="nb-NO" sz="2000" dirty="0"/>
              <a:t>Planlagte møter: 08 - 1530 </a:t>
            </a:r>
          </a:p>
          <a:p>
            <a:r>
              <a:rPr lang="nb-NO" sz="2000" dirty="0"/>
              <a:t>Møte uten avtale: noen timer i uken, ulikt mellom NAV-kontor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FF0B29B-B402-4379-9018-20E6DA17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190501"/>
            <a:ext cx="8386763" cy="862236"/>
          </a:xfrm>
        </p:spPr>
        <p:txBody>
          <a:bodyPr/>
          <a:lstStyle/>
          <a:p>
            <a:r>
              <a:rPr lang="nb-NO" dirty="0"/>
              <a:t>NAV er tilgjengelig 24 timer i døgnet</a:t>
            </a:r>
          </a:p>
        </p:txBody>
      </p:sp>
      <p:pic>
        <p:nvPicPr>
          <p:cNvPr id="5122" name="Picture 2" descr="Bilderesultat for snakke i telefonen">
            <a:extLst>
              <a:ext uri="{FF2B5EF4-FFF2-40B4-BE49-F238E27FC236}">
                <a16:creationId xmlns:a16="http://schemas.microsoft.com/office/drawing/2014/main" id="{B241B559-BEAB-424A-84F6-6C727E8D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96" y="1124744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esultat for nav.no">
            <a:extLst>
              <a:ext uri="{FF2B5EF4-FFF2-40B4-BE49-F238E27FC236}">
                <a16:creationId xmlns:a16="http://schemas.microsoft.com/office/drawing/2014/main" id="{95155764-B433-435C-9521-0FCAD3EF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1363"/>
            <a:ext cx="4434842" cy="2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ilderesultat for pensjonist pc">
            <a:extLst>
              <a:ext uri="{FF2B5EF4-FFF2-40B4-BE49-F238E27FC236}">
                <a16:creationId xmlns:a16="http://schemas.microsoft.com/office/drawing/2014/main" id="{2A569DCD-20B7-4448-A7B2-B9C8C0BB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220838" cy="12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A6A9592-95E5-45D8-8FC8-02A3059E854A}"/>
              </a:ext>
            </a:extLst>
          </p:cNvPr>
          <p:cNvSpPr txBox="1"/>
          <p:nvPr/>
        </p:nvSpPr>
        <p:spPr>
          <a:xfrm>
            <a:off x="3419872" y="162880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Pensjonister-&gt; nav.no og spesialistene på pensjon på telefon.</a:t>
            </a:r>
          </a:p>
        </p:txBody>
      </p:sp>
      <p:pic>
        <p:nvPicPr>
          <p:cNvPr id="4102" name="Picture 6" descr="Bilderesultat for reiseregning">
            <a:extLst>
              <a:ext uri="{FF2B5EF4-FFF2-40B4-BE49-F238E27FC236}">
                <a16:creationId xmlns:a16="http://schemas.microsoft.com/office/drawing/2014/main" id="{0DFEC334-71CA-4D21-A266-AAEF9251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145642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AF2D43-9258-4E92-9245-17F330764A0D}"/>
              </a:ext>
            </a:extLst>
          </p:cNvPr>
          <p:cNvSpPr txBox="1"/>
          <p:nvPr/>
        </p:nvSpPr>
        <p:spPr>
          <a:xfrm>
            <a:off x="3392438" y="34290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Reiseregninger i forbindelse med helse-&gt; HELFO, dvs. ikke NAV. Fulldigitalisert.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EEEBB5D-AB60-4E77-9F56-16044D0B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404663"/>
            <a:ext cx="8386763" cy="648073"/>
          </a:xfrm>
        </p:spPr>
        <p:txBody>
          <a:bodyPr>
            <a:normAutofit fontScale="90000"/>
          </a:bodyPr>
          <a:lstStyle/>
          <a:p>
            <a:r>
              <a:rPr lang="nb-NO" dirty="0"/>
              <a:t>Hvem er det som ikke kommer inn på NAV-kontoret lenger?</a:t>
            </a:r>
          </a:p>
        </p:txBody>
      </p:sp>
      <p:sp>
        <p:nvSpPr>
          <p:cNvPr id="11" name="Tittel 2">
            <a:extLst>
              <a:ext uri="{FF2B5EF4-FFF2-40B4-BE49-F238E27FC236}">
                <a16:creationId xmlns:a16="http://schemas.microsoft.com/office/drawing/2014/main" id="{9646CFE1-B050-48C9-9884-AB69857E8FEE}"/>
              </a:ext>
            </a:extLst>
          </p:cNvPr>
          <p:cNvSpPr txBox="1">
            <a:spLocks/>
          </p:cNvSpPr>
          <p:nvPr/>
        </p:nvSpPr>
        <p:spPr bwMode="auto">
          <a:xfrm>
            <a:off x="-58049" y="2398204"/>
            <a:ext cx="5115609" cy="67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12" name="Picture 8" descr="Bilderesultat for levere sÃ¸knad i hÃ¥nden">
            <a:extLst>
              <a:ext uri="{FF2B5EF4-FFF2-40B4-BE49-F238E27FC236}">
                <a16:creationId xmlns:a16="http://schemas.microsoft.com/office/drawing/2014/main" id="{D3F81132-9F3B-4430-AF01-84C810F1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634314" cy="1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0022CD5-18B0-436B-85BD-534B067B6853}"/>
              </a:ext>
            </a:extLst>
          </p:cNvPr>
          <p:cNvSpPr txBox="1"/>
          <p:nvPr/>
        </p:nvSpPr>
        <p:spPr>
          <a:xfrm>
            <a:off x="3392438" y="5157192"/>
            <a:ext cx="369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Søknader og informasjon om ulike ytelser og status i egen sak -&gt; selvbetjeningsløsninger og ditt NAV på nav.no</a:t>
            </a:r>
          </a:p>
        </p:txBody>
      </p:sp>
    </p:spTree>
    <p:extLst>
      <p:ext uri="{BB962C8B-B14F-4D97-AF65-F5344CB8AC3E}">
        <p14:creationId xmlns:p14="http://schemas.microsoft.com/office/powerpoint/2010/main" val="26989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935250A-A79F-4FAA-B635-BB968985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58" y="44624"/>
            <a:ext cx="8372475" cy="1115021"/>
          </a:xfrm>
        </p:spPr>
        <p:txBody>
          <a:bodyPr>
            <a:normAutofit fontScale="85000"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NAV-kontoret skal være eksperter på å få folk i aktivitet og arbeid!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428AF4-14C3-4467-9B49-6EC3E24F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95" y="393016"/>
            <a:ext cx="8166269" cy="299680"/>
          </a:xfrm>
        </p:spPr>
        <p:txBody>
          <a:bodyPr>
            <a:normAutofit fontScale="90000"/>
          </a:bodyPr>
          <a:lstStyle/>
          <a:p>
            <a:r>
              <a:rPr lang="nb-NO" dirty="0"/>
              <a:t>Hvem skal NAV-kontoret betjene?</a:t>
            </a:r>
          </a:p>
        </p:txBody>
      </p:sp>
      <p:pic>
        <p:nvPicPr>
          <p:cNvPr id="7170" name="Picture 2" descr="Bilderesultat for drop out">
            <a:extLst>
              <a:ext uri="{FF2B5EF4-FFF2-40B4-BE49-F238E27FC236}">
                <a16:creationId xmlns:a16="http://schemas.microsoft.com/office/drawing/2014/main" id="{9516A620-1854-4C4E-B14C-59B12179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2704"/>
            <a:ext cx="3782617" cy="20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deresultat for innvandrer i jobb">
            <a:extLst>
              <a:ext uri="{FF2B5EF4-FFF2-40B4-BE49-F238E27FC236}">
                <a16:creationId xmlns:a16="http://schemas.microsoft.com/office/drawing/2014/main" id="{F1613E01-7AF6-463E-9DD6-8256D959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0" y="1292703"/>
            <a:ext cx="3600401" cy="20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ilderesultat for arbeidsgivere">
            <a:extLst>
              <a:ext uri="{FF2B5EF4-FFF2-40B4-BE49-F238E27FC236}">
                <a16:creationId xmlns:a16="http://schemas.microsoft.com/office/drawing/2014/main" id="{1E4DB6AD-4E9E-41F4-AE1C-699646ABD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14" y="3717032"/>
            <a:ext cx="3690099" cy="24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ilderesultat for ensom">
            <a:extLst>
              <a:ext uri="{FF2B5EF4-FFF2-40B4-BE49-F238E27FC236}">
                <a16:creationId xmlns:a16="http://schemas.microsoft.com/office/drawing/2014/main" id="{8245A6EA-1C96-498D-A1A4-53B376F3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3" y="3717032"/>
            <a:ext cx="3779912" cy="25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0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721603C-637E-4888-ABA1-317D6C05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4104456" cy="403244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Er ekspert på å hjelpe folk som trenger hjelp til å komme i aktivitet og arbeid</a:t>
            </a:r>
            <a:br>
              <a:rPr lang="nb-NO" dirty="0"/>
            </a:br>
            <a:endParaRPr lang="nb-NO" dirty="0"/>
          </a:p>
          <a:p>
            <a:r>
              <a:rPr lang="nb-NO" dirty="0"/>
              <a:t>Har med seg sitt mobile kontor og jobber digitalt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Møter innbyggerne på arbeidsplasser, hjemme eller offentlige steder (f.eks. kommunehus)</a:t>
            </a:r>
            <a:br>
              <a:rPr lang="nb-NO" dirty="0"/>
            </a:br>
            <a:endParaRPr lang="nb-NO" dirty="0"/>
          </a:p>
          <a:p>
            <a:r>
              <a:rPr lang="nb-NO" dirty="0"/>
              <a:t>Møter arbeidsgivere på arbeidsplassen</a:t>
            </a:r>
            <a:br>
              <a:rPr lang="nb-NO" dirty="0"/>
            </a:b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03556AB-7518-4640-B71A-56B559A3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Fremtidens NAV-veileder</a:t>
            </a:r>
          </a:p>
        </p:txBody>
      </p:sp>
      <p:pic>
        <p:nvPicPr>
          <p:cNvPr id="2050" name="Picture 2" descr="Bilderesultat for samarbeide pÃ¥ cafe">
            <a:extLst>
              <a:ext uri="{FF2B5EF4-FFF2-40B4-BE49-F238E27FC236}">
                <a16:creationId xmlns:a16="http://schemas.microsoft.com/office/drawing/2014/main" id="{4D73BA13-D730-4885-B725-8B982EE9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2564904"/>
            <a:ext cx="4463988" cy="2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68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8991" y="-1247775"/>
            <a:ext cx="12623007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10569179" cy="2200275"/>
          </a:xfrm>
        </p:spPr>
        <p:txBody>
          <a:bodyPr/>
          <a:lstStyle/>
          <a:p>
            <a:r>
              <a:rPr lang="nb-NO" sz="3800" b="1" dirty="0">
                <a:solidFill>
                  <a:schemeClr val="bg1"/>
                </a:solidFill>
              </a:rPr>
              <a:t>                   </a:t>
            </a:r>
            <a:br>
              <a:rPr lang="nb-NO" sz="3800" b="1">
                <a:solidFill>
                  <a:schemeClr val="bg1"/>
                </a:solidFill>
              </a:rPr>
            </a:br>
            <a:r>
              <a:rPr lang="nb-NO" sz="3800" b="1">
                <a:solidFill>
                  <a:schemeClr val="bg1"/>
                </a:solidFill>
              </a:rPr>
              <a:t>Brukerne </a:t>
            </a:r>
            <a:r>
              <a:rPr lang="nb-NO" sz="3800" b="1" dirty="0">
                <a:solidFill>
                  <a:schemeClr val="bg1"/>
                </a:solidFill>
              </a:rPr>
              <a:t>skal være med og </a:t>
            </a:r>
            <a:br>
              <a:rPr lang="nb-NO" sz="3800" b="1" dirty="0">
                <a:solidFill>
                  <a:schemeClr val="bg1"/>
                </a:solidFill>
              </a:rPr>
            </a:br>
            <a:r>
              <a:rPr lang="nb-NO" sz="3800" b="1" dirty="0">
                <a:solidFill>
                  <a:schemeClr val="bg1"/>
                </a:solidFill>
              </a:rPr>
              <a:t>forme veien videre…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10.04.2018	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Brukerutvalget i Øyer</a:t>
            </a:r>
          </a:p>
        </p:txBody>
      </p:sp>
    </p:spTree>
    <p:extLst>
      <p:ext uri="{BB962C8B-B14F-4D97-AF65-F5344CB8AC3E}">
        <p14:creationId xmlns:p14="http://schemas.microsoft.com/office/powerpoint/2010/main" val="272748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Bestemmelser om brukermedvirkning er nedfelt i § 6 i Lov om Arbeids- og velferdsforvaltningen: ”Arbeids- og velferdsetaten skal sørge for at representanter for brukerne får mulighet til å uttale seg i forbindelse med planlegging, gjennomføring og evaluering av etatens tjenester.” </a:t>
            </a:r>
          </a:p>
          <a:p>
            <a:r>
              <a:rPr lang="nb-NO" dirty="0"/>
              <a:t>Brukerutvalget er et rådgivende organ som skal medvirke til forbedring og kvalitetsutvikling av tjenestene i NAV på systemnivå. Brukerutvalget skal sikre at brukernes erfaringer med </a:t>
            </a:r>
            <a:r>
              <a:rPr lang="nb-NO" dirty="0" err="1"/>
              <a:t>NAVs</a:t>
            </a:r>
            <a:r>
              <a:rPr lang="nb-NO" dirty="0"/>
              <a:t> tjenester blir tatt hensyn til i utviklingen av virksomheten. 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Brukermedvirkning </a:t>
            </a:r>
          </a:p>
        </p:txBody>
      </p:sp>
    </p:spTree>
    <p:extLst>
      <p:ext uri="{BB962C8B-B14F-4D97-AF65-F5344CB8AC3E}">
        <p14:creationId xmlns:p14="http://schemas.microsoft.com/office/powerpoint/2010/main" val="131563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161D247-E71E-403B-AB77-F3A1A429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3. juni</a:t>
            </a:r>
          </a:p>
          <a:p>
            <a:r>
              <a:rPr lang="nb-NO" dirty="0"/>
              <a:t>2. september</a:t>
            </a:r>
          </a:p>
          <a:p>
            <a:r>
              <a:rPr lang="nb-NO" dirty="0"/>
              <a:t>25. november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/>
              <a:t>Klokkeslett 10.00 – 14.00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85E0794-C0B6-4A8E-91A6-3DEA21C7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møtedatoer</a:t>
            </a:r>
          </a:p>
        </p:txBody>
      </p:sp>
    </p:spTree>
    <p:extLst>
      <p:ext uri="{BB962C8B-B14F-4D97-AF65-F5344CB8AC3E}">
        <p14:creationId xmlns:p14="http://schemas.microsoft.com/office/powerpoint/2010/main" val="158315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dirty="0"/>
              <a:t>Et </a:t>
            </a:r>
            <a:r>
              <a:rPr lang="nb-NO" dirty="0">
                <a:solidFill>
                  <a:srgbClr val="C00000"/>
                </a:solidFill>
              </a:rPr>
              <a:t>rådgivende organ</a:t>
            </a:r>
            <a:r>
              <a:rPr lang="nb-NO" dirty="0"/>
              <a:t> for NAV-kontor i saker som angår tjenestetilbudet til brukere.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Et forum for </a:t>
            </a:r>
            <a:r>
              <a:rPr lang="nb-NO" dirty="0">
                <a:solidFill>
                  <a:srgbClr val="C00000"/>
                </a:solidFill>
              </a:rPr>
              <a:t>tilbakemelding</a:t>
            </a:r>
            <a:r>
              <a:rPr lang="nb-NO" dirty="0"/>
              <a:t> fra brukere om erfaringer innenfor NAV kontorets ansvarsområde.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Et </a:t>
            </a:r>
            <a:r>
              <a:rPr lang="nb-NO" dirty="0">
                <a:solidFill>
                  <a:srgbClr val="C00000"/>
                </a:solidFill>
              </a:rPr>
              <a:t>samarbeidsforum</a:t>
            </a:r>
            <a:r>
              <a:rPr lang="nb-NO" dirty="0"/>
              <a:t> mellom NAV-kontor og brukerorganisasjonene.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Brukerrepresentanter som representerer mer enn egen erfaring</a:t>
            </a:r>
          </a:p>
          <a:p>
            <a:pPr marL="0" indent="0">
              <a:buNone/>
            </a:pPr>
            <a:r>
              <a:rPr lang="nb-NO" i="1" dirty="0"/>
              <a:t> 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Brukerutvalgets rolle</a:t>
            </a:r>
          </a:p>
        </p:txBody>
      </p:sp>
      <p:pic>
        <p:nvPicPr>
          <p:cNvPr id="4" name="Picture 2" descr="C:\Users\b135591\AppData\Local\Microsoft\Windows\Temporary Internet Files\Content.Outlook\2KV27JRJ\man med mobi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5644615"/>
            <a:ext cx="1666800" cy="10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135591\AppData\Local\Microsoft\Windows\Temporary Internet Files\Content.Outlook\R0YZC7U9\dia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66429" cy="10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Organisasjonene oppnevner representanter</a:t>
            </a:r>
          </a:p>
          <a:p>
            <a:endParaRPr lang="nb-NO" dirty="0"/>
          </a:p>
          <a:p>
            <a:r>
              <a:rPr lang="nb-NO" dirty="0"/>
              <a:t>Alle skal ha personlig vararepresentant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Vararepresentant får innkalling til alle møter og referat fra møtene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Oppnevnelse av representanter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9177"/>
          <a:stretch/>
        </p:blipFill>
        <p:spPr>
          <a:xfrm>
            <a:off x="3275856" y="4797152"/>
            <a:ext cx="1899289" cy="19290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45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Varighet av vervet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Representantene oppnevnes for fire år av gangen,       2019 - 2022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Alle brukerorganisasjoner oppfordres til å finne nye kandidater etter maksimalt to perioder, men dersom dette ikke er mulig, kan NAV og organisasjonen vurdere om en brukerrepresentant kan delta i flere perioder enn to.</a:t>
            </a:r>
          </a:p>
        </p:txBody>
      </p:sp>
      <p:pic>
        <p:nvPicPr>
          <p:cNvPr id="8" name="Picture 2" descr="\\adeo.no\felles\F2810_STAB\Gruppe8\09 Strategisk plan\16 Brosjyre\Bilder\Aktive bruk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3419872" cy="22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Mandat utarbeides ved oppstart av brukerutvalget i 2019 og revideres hvert fjerde år</a:t>
            </a:r>
          </a:p>
          <a:p>
            <a:pPr lvl="1"/>
            <a:r>
              <a:rPr lang="nb-NO" dirty="0"/>
              <a:t>Til sakslisten i møtet våren 2019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Mandatet bygger på sentrale retningslinjer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88" y="4928265"/>
            <a:ext cx="3816424" cy="19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 bwMode="auto">
          <a:xfrm>
            <a:off x="3275856" y="3060339"/>
            <a:ext cx="1872208" cy="724012"/>
          </a:xfrm>
          <a:custGeom>
            <a:avLst/>
            <a:gdLst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87220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  <a:gd name="connsiteX0" fmla="*/ 0 w 1872208"/>
              <a:gd name="connsiteY0" fmla="*/ 0 h 720080"/>
              <a:gd name="connsiteX1" fmla="*/ 1872208 w 1872208"/>
              <a:gd name="connsiteY1" fmla="*/ 0 h 720080"/>
              <a:gd name="connsiteX2" fmla="*/ 1609318 w 1872208"/>
              <a:gd name="connsiteY2" fmla="*/ 720080 h 720080"/>
              <a:gd name="connsiteX3" fmla="*/ 0 w 1872208"/>
              <a:gd name="connsiteY3" fmla="*/ 720080 h 720080"/>
              <a:gd name="connsiteX4" fmla="*/ 0 w 18722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720080">
                <a:moveTo>
                  <a:pt x="0" y="0"/>
                </a:moveTo>
                <a:lnTo>
                  <a:pt x="1872208" y="0"/>
                </a:lnTo>
                <a:lnTo>
                  <a:pt x="160931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 dirty="0" err="1">
              <a:solidFill>
                <a:srgbClr val="3E3832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544" y="3069382"/>
            <a:ext cx="3672408" cy="719658"/>
          </a:xfrm>
          <a:prstGeom prst="rect">
            <a:avLst/>
          </a:prstGeom>
          <a:solidFill>
            <a:srgbClr val="DBD7D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3E3832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088" y="3217674"/>
            <a:ext cx="37009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defTabSz="457200" fontAlgn="base">
              <a:spcBef>
                <a:spcPts val="600"/>
              </a:spcBef>
              <a:spcAft>
                <a:spcPct val="0"/>
              </a:spcAft>
              <a:buClr>
                <a:srgbClr val="C30000"/>
              </a:buClr>
              <a:buSzPct val="80000"/>
            </a:pPr>
            <a:r>
              <a:rPr lang="nb-NO" sz="2800" dirty="0">
                <a:solidFill>
                  <a:srgbClr val="3E383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Bedre brukermøter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437490" y="1484784"/>
            <a:ext cx="4401710" cy="39127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 err="1">
              <a:solidFill>
                <a:srgbClr val="3E3832"/>
              </a:solidFill>
              <a:latin typeface="Arial" panose="020B0604020202020204" pitchFamily="34" charset="0"/>
              <a:ea typeface="ヒラギノ角ゴ ProN W3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3" name="Avrundet rektangel 19"/>
          <p:cNvSpPr/>
          <p:nvPr/>
        </p:nvSpPr>
        <p:spPr>
          <a:xfrm>
            <a:off x="4833093" y="4437112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srgbClr val="3E3832"/>
                </a:solidFill>
                <a:latin typeface="Arial"/>
              </a:rPr>
              <a:t>Bedre tjenester</a:t>
            </a:r>
          </a:p>
        </p:txBody>
      </p:sp>
      <p:sp>
        <p:nvSpPr>
          <p:cNvPr id="27" name="Avrundet rektangel 20"/>
          <p:cNvSpPr/>
          <p:nvPr/>
        </p:nvSpPr>
        <p:spPr>
          <a:xfrm>
            <a:off x="4833093" y="3140968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srgbClr val="3E3832"/>
                </a:solidFill>
                <a:latin typeface="Arial"/>
              </a:rPr>
              <a:t>Gode arenaer</a:t>
            </a:r>
          </a:p>
        </p:txBody>
      </p:sp>
      <p:sp>
        <p:nvSpPr>
          <p:cNvPr id="28" name="Avrundet rektangel 18"/>
          <p:cNvSpPr/>
          <p:nvPr/>
        </p:nvSpPr>
        <p:spPr>
          <a:xfrm>
            <a:off x="4833093" y="1819468"/>
            <a:ext cx="3629200" cy="606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srgbClr val="3E3832"/>
                </a:solidFill>
                <a:latin typeface="Arial"/>
              </a:rPr>
              <a:t>God kompetanse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3C3E4E-BB54-4CCD-8A73-7F190DA3CF5B}"/>
              </a:ext>
            </a:extLst>
          </p:cNvPr>
          <p:cNvSpPr txBox="1"/>
          <p:nvPr/>
        </p:nvSpPr>
        <p:spPr>
          <a:xfrm>
            <a:off x="611088" y="260648"/>
            <a:ext cx="79213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algn="l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nb-NO" sz="2800" b="1" dirty="0">
                <a:solidFill>
                  <a:srgbClr val="C00000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Strategi for brukermedvirkning i NAV</a:t>
            </a:r>
          </a:p>
        </p:txBody>
      </p:sp>
    </p:spTree>
    <p:extLst>
      <p:ext uri="{BB962C8B-B14F-4D97-AF65-F5344CB8AC3E}">
        <p14:creationId xmlns:p14="http://schemas.microsoft.com/office/powerpoint/2010/main" val="3856311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rundet rektangel 33"/>
          <p:cNvSpPr/>
          <p:nvPr/>
        </p:nvSpPr>
        <p:spPr>
          <a:xfrm>
            <a:off x="611560" y="1628800"/>
            <a:ext cx="3310812" cy="1434026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For NAV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For brukermedvirkere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Om medvirkning og fasilitering</a:t>
            </a:r>
          </a:p>
        </p:txBody>
      </p:sp>
      <p:sp>
        <p:nvSpPr>
          <p:cNvPr id="22" name="Avrundet rektangel 13"/>
          <p:cNvSpPr/>
          <p:nvPr/>
        </p:nvSpPr>
        <p:spPr>
          <a:xfrm>
            <a:off x="611560" y="4083466"/>
            <a:ext cx="3312368" cy="1433767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Videreutvikle eksisterende arenaer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Videreutvikle og tydeliggjøre brukerutvalgets rolle og funksjon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Sikre bredde og god representasjon </a:t>
            </a:r>
          </a:p>
        </p:txBody>
      </p:sp>
      <p:sp>
        <p:nvSpPr>
          <p:cNvPr id="23" name="Avrundet rektangel 3"/>
          <p:cNvSpPr/>
          <p:nvPr/>
        </p:nvSpPr>
        <p:spPr>
          <a:xfrm>
            <a:off x="4952163" y="2899040"/>
            <a:ext cx="3312369" cy="1466065"/>
          </a:xfrm>
          <a:prstGeom prst="rect">
            <a:avLst/>
          </a:prstGeom>
          <a:solidFill>
            <a:srgbClr val="DBD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Økt kunnskap om brukerens behov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Brukerdrevet tjenesteutvikling og samskaping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Skape en kultur for medvirkning og utvikling</a:t>
            </a:r>
          </a:p>
        </p:txBody>
      </p:sp>
      <p:sp>
        <p:nvSpPr>
          <p:cNvPr id="16" name="Avrundet rektangel 19"/>
          <p:cNvSpPr/>
          <p:nvPr/>
        </p:nvSpPr>
        <p:spPr>
          <a:xfrm>
            <a:off x="612001" y="3692748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Gode arenaer</a:t>
            </a:r>
          </a:p>
        </p:txBody>
      </p:sp>
      <p:sp>
        <p:nvSpPr>
          <p:cNvPr id="17" name="Avrundet rektangel 20"/>
          <p:cNvSpPr/>
          <p:nvPr/>
        </p:nvSpPr>
        <p:spPr>
          <a:xfrm>
            <a:off x="4948359" y="2514715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Bedre tjenester</a:t>
            </a:r>
          </a:p>
        </p:txBody>
      </p:sp>
      <p:sp>
        <p:nvSpPr>
          <p:cNvPr id="18" name="Avrundet rektangel 18"/>
          <p:cNvSpPr/>
          <p:nvPr/>
        </p:nvSpPr>
        <p:spPr>
          <a:xfrm>
            <a:off x="640801" y="1251719"/>
            <a:ext cx="1964339" cy="390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3E3832"/>
                </a:solidFill>
                <a:latin typeface="Arial"/>
              </a:rPr>
              <a:t>God kompetanse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8" y="3356992"/>
            <a:ext cx="1085726" cy="10620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03848" y="902297"/>
            <a:ext cx="1080120" cy="1250665"/>
            <a:chOff x="5976670" y="1044313"/>
            <a:chExt cx="2292350" cy="2654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670" y="1044313"/>
              <a:ext cx="2292350" cy="2654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950" y="2615117"/>
              <a:ext cx="254000" cy="2476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361546" y="2060848"/>
            <a:ext cx="1475521" cy="1080120"/>
            <a:chOff x="-931030" y="765617"/>
            <a:chExt cx="2914650" cy="2133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030" y="765617"/>
              <a:ext cx="2914650" cy="2133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6220" y="2134181"/>
              <a:ext cx="239168" cy="233189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4BEFE2B9-F694-4657-92D1-D8EC95D5E0BD}"/>
              </a:ext>
            </a:extLst>
          </p:cNvPr>
          <p:cNvSpPr/>
          <p:nvPr/>
        </p:nvSpPr>
        <p:spPr>
          <a:xfrm>
            <a:off x="611560" y="246687"/>
            <a:ext cx="6563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nb-NO" sz="2800" b="1" dirty="0">
                <a:solidFill>
                  <a:srgbClr val="C00000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Strategi for brukermedvirkning i NAV</a:t>
            </a:r>
          </a:p>
        </p:txBody>
      </p:sp>
    </p:spTree>
    <p:extLst>
      <p:ext uri="{BB962C8B-B14F-4D97-AF65-F5344CB8AC3E}">
        <p14:creationId xmlns:p14="http://schemas.microsoft.com/office/powerpoint/2010/main" val="35191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-tema">
  <a:themeElements>
    <a:clrScheme name="Office">
      <a:dk1>
        <a:srgbClr val="3E3832"/>
      </a:dk1>
      <a:lt1>
        <a:srgbClr val="FFFFFF"/>
      </a:lt1>
      <a:dk2>
        <a:srgbClr val="C30000"/>
      </a:dk2>
      <a:lt2>
        <a:srgbClr val="878787"/>
      </a:lt2>
      <a:accent1>
        <a:srgbClr val="DADADA"/>
      </a:accent1>
      <a:accent2>
        <a:srgbClr val="EFEFEF"/>
      </a:accent2>
      <a:accent3>
        <a:srgbClr val="66CBEC"/>
      </a:accent3>
      <a:accent4>
        <a:srgbClr val="005B82"/>
      </a:accent4>
      <a:accent5>
        <a:srgbClr val="06893A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90000"/>
          </a:schemeClr>
        </a:solidFill>
        <a:ln>
          <a:noFill/>
        </a:ln>
      </a:spPr>
      <a:bodyPr rtlCol="0" anchor="ctr"/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AV-mal bokmål (4.3).pptx" id="{1F28A9C7-34AF-43D7-98CC-B2CE44DA7130}" vid="{0FCDE893-48EE-49A9-9E83-353B5A51E396}"/>
    </a:ext>
  </a:extLst>
</a:theme>
</file>

<file path=ppt/theme/theme2.xml><?xml version="1.0" encoding="utf-8"?>
<a:theme xmlns:a="http://schemas.openxmlformats.org/drawingml/2006/main" name="1_NAV PRESENTASJONSMAL">
  <a:themeElements>
    <a:clrScheme name="NAV farger">
      <a:dk1>
        <a:srgbClr val="3E3832"/>
      </a:dk1>
      <a:lt1>
        <a:srgbClr val="FFFFFF"/>
      </a:lt1>
      <a:dk2>
        <a:srgbClr val="06893A"/>
      </a:dk2>
      <a:lt2>
        <a:srgbClr val="66CBEC"/>
      </a:lt2>
      <a:accent1>
        <a:srgbClr val="3E3832"/>
      </a:accent1>
      <a:accent2>
        <a:srgbClr val="C30000"/>
      </a:accent2>
      <a:accent3>
        <a:srgbClr val="BA3A26"/>
      </a:accent3>
      <a:accent4>
        <a:srgbClr val="005B82"/>
      </a:accent4>
      <a:accent5>
        <a:srgbClr val="634689"/>
      </a:accent5>
      <a:accent6>
        <a:srgbClr val="FF9100"/>
      </a:accent6>
      <a:hlink>
        <a:srgbClr val="0067C5"/>
      </a:hlink>
      <a:folHlink>
        <a:srgbClr val="005B8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1"/>
            </a:solidFill>
            <a:effectLst/>
            <a:latin typeface="Arial" panose="020B0604020202020204" pitchFamily="34" charset="0"/>
            <a:ea typeface="ヒラギノ角ゴ ProN W3" charset="0"/>
            <a:cs typeface="Arial" panose="020B0604020202020204" pitchFamily="34" charset="0"/>
            <a:sym typeface="Gill Sans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16000" indent="-180000" algn="l">
          <a:spcBef>
            <a:spcPts val="600"/>
          </a:spcBef>
          <a:buClr>
            <a:schemeClr val="accent2"/>
          </a:buClr>
          <a:buSzPct val="80000"/>
          <a:buBlip>
            <a:blip xmlns:r="http://schemas.openxmlformats.org/officeDocument/2006/relationships"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</a:buBlip>
          <a:defRPr sz="1400" dirty="0" err="1" smtClean="0">
            <a:latin typeface="Arial" panose="020B0604020202020204" pitchFamily="34" charset="0"/>
            <a:ea typeface="Segoe UI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FRONTPAG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V Presentasjonsmal_UD" id="{7A78F2DD-A17B-8840-83D7-81A58647920C}" vid="{142ECF3D-4E49-204C-B6FE-761DE486276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8F4901BB7F847977753E007198893" ma:contentTypeVersion="7" ma:contentTypeDescription="Create a new document." ma:contentTypeScope="" ma:versionID="ad0b877a3c0a67ae8feeb31c436ca88f">
  <xsd:schema xmlns:xsd="http://www.w3.org/2001/XMLSchema" xmlns:xs="http://www.w3.org/2001/XMLSchema" xmlns:p="http://schemas.microsoft.com/office/2006/metadata/properties" xmlns:ns3="cecddcd9-1139-45e6-81c7-497b9ff0aa3c" targetNamespace="http://schemas.microsoft.com/office/2006/metadata/properties" ma:root="true" ma:fieldsID="27601470adec14448415bba735fd23d7" ns3:_="">
    <xsd:import namespace="cecddcd9-1139-45e6-81c7-497b9ff0aa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ddcd9-1139-45e6-81c7-497b9ff0a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B4686-A34B-4C11-BFB4-DC61973A5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cddcd9-1139-45e6-81c7-497b9ff0a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FF6F0-CE48-46F4-8047-C4B521911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B5450-CCA9-453E-8673-A513602C25F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ecddcd9-1139-45e6-81c7-497b9ff0aa3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1434</Words>
  <Application>Microsoft Office PowerPoint</Application>
  <PresentationFormat>Skjermfremvisning (4:3)</PresentationFormat>
  <Paragraphs>355</Paragraphs>
  <Slides>30</Slides>
  <Notes>16</Notes>
  <HiddenSlides>4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</vt:lpstr>
      <vt:lpstr>Segoe UI</vt:lpstr>
      <vt:lpstr>Wingdings</vt:lpstr>
      <vt:lpstr>Office-tema</vt:lpstr>
      <vt:lpstr>1_NAV PRESENTASJONSMAL</vt:lpstr>
      <vt:lpstr>Brukerutvalget NAV Troms og Finnmark   </vt:lpstr>
      <vt:lpstr>Visjon:  Vi gir mennesker muligheter     «Ingen avgjørelse om meg uten meg»</vt:lpstr>
      <vt:lpstr>Brukermedvirkning </vt:lpstr>
      <vt:lpstr>Brukerutvalgets rolle</vt:lpstr>
      <vt:lpstr>Oppnevnelse av representanter</vt:lpstr>
      <vt:lpstr>Varighet av vervet</vt:lpstr>
      <vt:lpstr>Mandat</vt:lpstr>
      <vt:lpstr>PowerPoint-presentasjon</vt:lpstr>
      <vt:lpstr>PowerPoint-presentasjon</vt:lpstr>
      <vt:lpstr>God kompetanse</vt:lpstr>
      <vt:lpstr>Gode arenaer</vt:lpstr>
      <vt:lpstr>Bedre tjenester</vt:lpstr>
      <vt:lpstr>Møtehyppighet og sted</vt:lpstr>
      <vt:lpstr>Ledelse, innkalling og referat</vt:lpstr>
      <vt:lpstr>Godtgjørelse </vt:lpstr>
      <vt:lpstr>Brukerutvalget NAV Troms og Finnmark</vt:lpstr>
      <vt:lpstr>NAVs viktige samfunnsoppdrag</vt:lpstr>
      <vt:lpstr> Hvordan er NAV organisert?</vt:lpstr>
      <vt:lpstr>PowerPoint-presentasjon</vt:lpstr>
      <vt:lpstr>PowerPoint-presentasjon</vt:lpstr>
      <vt:lpstr>PowerPoint-presentasjon</vt:lpstr>
      <vt:lpstr>PowerPoint-presentasjon</vt:lpstr>
      <vt:lpstr>Hovedprioriteringer for Arbeids- og tjenestelinjen 2019</vt:lpstr>
      <vt:lpstr> Regjeringens inkluderingsdugnad</vt:lpstr>
      <vt:lpstr>NAV er tilgjengelig 24 timer i døgnet</vt:lpstr>
      <vt:lpstr>Hvem er det som ikke kommer inn på NAV-kontoret lenger?</vt:lpstr>
      <vt:lpstr>Hvem skal NAV-kontoret betjene?</vt:lpstr>
      <vt:lpstr>Fremtidens NAV-veileder</vt:lpstr>
      <vt:lpstr>                    Brukerne skal være med og  forme veien videre…</vt:lpstr>
      <vt:lpstr>Forslag til møtedatoer</vt:lpstr>
    </vt:vector>
  </TitlesOfParts>
  <Company>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Berg</dc:creator>
  <cp:lastModifiedBy>Margit, Eva-Lill Johansen</cp:lastModifiedBy>
  <cp:revision>97</cp:revision>
  <cp:lastPrinted>2017-01-24T07:16:24Z</cp:lastPrinted>
  <dcterms:created xsi:type="dcterms:W3CDTF">2016-07-21T07:47:37Z</dcterms:created>
  <dcterms:modified xsi:type="dcterms:W3CDTF">2019-10-01T10:58:05Z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iteId">
    <vt:lpwstr>62366534-1ec3-4962-8869-9b5535279d0b</vt:lpwstr>
  </property>
  <property fmtid="{D5CDD505-2E9C-101B-9397-08002B2CF9AE}" pid="4" name="MSIP_Label_d3491420-1ae2-4120-89e6-e6f668f067e2_Owner">
    <vt:lpwstr>Nina.Berg@nav.no</vt:lpwstr>
  </property>
  <property fmtid="{D5CDD505-2E9C-101B-9397-08002B2CF9AE}" pid="5" name="MSIP_Label_d3491420-1ae2-4120-89e6-e6f668f067e2_SetDate">
    <vt:lpwstr>2019-03-03T09:52:01.1475696Z</vt:lpwstr>
  </property>
  <property fmtid="{D5CDD505-2E9C-101B-9397-08002B2CF9AE}" pid="6" name="MSIP_Label_d3491420-1ae2-4120-89e6-e6f668f067e2_Name">
    <vt:lpwstr>NAV Internt</vt:lpwstr>
  </property>
  <property fmtid="{D5CDD505-2E9C-101B-9397-08002B2CF9AE}" pid="7" name="MSIP_Label_d3491420-1ae2-4120-89e6-e6f668f067e2_Application">
    <vt:lpwstr>Microsoft Azure Information Protection</vt:lpwstr>
  </property>
  <property fmtid="{D5CDD505-2E9C-101B-9397-08002B2CF9AE}" pid="8" name="MSIP_Label_d3491420-1ae2-4120-89e6-e6f668f067e2_Extended_MSFT_Method">
    <vt:lpwstr>Automatic</vt:lpwstr>
  </property>
  <property fmtid="{D5CDD505-2E9C-101B-9397-08002B2CF9AE}" pid="9" name="Sensitivity">
    <vt:lpwstr>NAV Internt</vt:lpwstr>
  </property>
  <property fmtid="{D5CDD505-2E9C-101B-9397-08002B2CF9AE}" pid="10" name="ContentTypeId">
    <vt:lpwstr>0x0101005738F4901BB7F847977753E007198893</vt:lpwstr>
  </property>
</Properties>
</file>