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7" r:id="rId5"/>
    <p:sldId id="333" r:id="rId6"/>
    <p:sldId id="380" r:id="rId7"/>
    <p:sldId id="372" r:id="rId8"/>
    <p:sldId id="383" r:id="rId9"/>
    <p:sldId id="329" r:id="rId10"/>
    <p:sldId id="278" r:id="rId11"/>
    <p:sldId id="289" r:id="rId12"/>
    <p:sldId id="371" r:id="rId13"/>
    <p:sldId id="271" r:id="rId14"/>
    <p:sldId id="384" r:id="rId15"/>
    <p:sldId id="465" r:id="rId16"/>
    <p:sldId id="299" r:id="rId17"/>
    <p:sldId id="291" r:id="rId18"/>
    <p:sldId id="369" r:id="rId19"/>
    <p:sldId id="285" r:id="rId20"/>
    <p:sldId id="2659" r:id="rId21"/>
    <p:sldId id="332" r:id="rId22"/>
    <p:sldId id="338" r:id="rId23"/>
    <p:sldId id="2658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2BF"/>
    <a:srgbClr val="E9E7E7"/>
    <a:srgbClr val="3E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81BCB-CA19-4C38-BE86-4A73BF447256}" v="16" dt="2022-09-14T06:33:43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69448" autoAdjust="0"/>
  </p:normalViewPr>
  <p:slideViewPr>
    <p:cSldViewPr snapToGrid="0" snapToObjects="1">
      <p:cViewPr varScale="1">
        <p:scale>
          <a:sx n="48" d="100"/>
          <a:sy n="48" d="100"/>
        </p:scale>
        <p:origin x="17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6E08B-3ADA-4C30-B3DD-983DC2722B42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</dgm:pt>
    <dgm:pt modelId="{1CB7632C-CD25-4377-A006-9B5CABF6C850}">
      <dgm:prSet phldrT="[Tekst]" phldr="0" custT="1"/>
      <dgm:spPr/>
      <dgm:t>
        <a:bodyPr/>
        <a:lstStyle/>
        <a:p>
          <a:pPr rtl="0"/>
          <a:r>
            <a:rPr lang="nb-NO" sz="1600" b="1">
              <a:latin typeface="Arial"/>
              <a:cs typeface="Arial"/>
            </a:rPr>
            <a:t>Kartlegge</a:t>
          </a:r>
          <a:r>
            <a:rPr lang="nb-NO" sz="1800" b="1">
              <a:latin typeface="Arial"/>
              <a:cs typeface="Arial"/>
            </a:rPr>
            <a:t> </a:t>
          </a:r>
          <a:r>
            <a:rPr lang="nb-NO" sz="1600" b="1">
              <a:latin typeface="Arial"/>
              <a:cs typeface="Arial"/>
            </a:rPr>
            <a:t>styrker og tilretteleggingsbehov </a:t>
          </a:r>
          <a:endParaRPr lang="nb-NO" sz="1600" b="1"/>
        </a:p>
      </dgm:t>
    </dgm:pt>
    <dgm:pt modelId="{0F3ABBE2-E946-459C-A158-B4E40B718922}" type="parTrans" cxnId="{D69C2D3D-F9C9-4BAF-B0D4-56A9267AFF2C}">
      <dgm:prSet/>
      <dgm:spPr/>
      <dgm:t>
        <a:bodyPr/>
        <a:lstStyle/>
        <a:p>
          <a:endParaRPr lang="nb-NO"/>
        </a:p>
      </dgm:t>
    </dgm:pt>
    <dgm:pt modelId="{71DC0B93-A0C8-4154-8616-E2795ECA5AD4}" type="sibTrans" cxnId="{D69C2D3D-F9C9-4BAF-B0D4-56A9267AFF2C}">
      <dgm:prSet/>
      <dgm:spPr/>
      <dgm:t>
        <a:bodyPr/>
        <a:lstStyle/>
        <a:p>
          <a:endParaRPr lang="nb-NO"/>
        </a:p>
      </dgm:t>
    </dgm:pt>
    <dgm:pt modelId="{8CE16324-7312-4BF7-9178-81574C98CBD6}">
      <dgm:prSet phldrT="[Tekst]" phldr="0" custT="1"/>
      <dgm:spPr/>
      <dgm:t>
        <a:bodyPr/>
        <a:lstStyle/>
        <a:p>
          <a:pPr rtl="0"/>
          <a:r>
            <a:rPr lang="nb-NO" sz="1600" b="1">
              <a:latin typeface="Arial" panose="020B0604020202020204" pitchFamily="34" charset="0"/>
              <a:cs typeface="Arial" panose="020B0604020202020204" pitchFamily="34" charset="0"/>
            </a:rPr>
            <a:t>Prøve ut og evaluere</a:t>
          </a:r>
        </a:p>
      </dgm:t>
    </dgm:pt>
    <dgm:pt modelId="{311C183B-68AD-45CB-9013-6CAAF22F0202}" type="parTrans" cxnId="{48A56CAE-0B75-427D-95C2-970196319D15}">
      <dgm:prSet/>
      <dgm:spPr/>
      <dgm:t>
        <a:bodyPr/>
        <a:lstStyle/>
        <a:p>
          <a:endParaRPr lang="nb-NO"/>
        </a:p>
      </dgm:t>
    </dgm:pt>
    <dgm:pt modelId="{4E9718F7-5BB3-4F96-B6B8-E47A15B18D05}" type="sibTrans" cxnId="{48A56CAE-0B75-427D-95C2-970196319D15}">
      <dgm:prSet/>
      <dgm:spPr/>
      <dgm:t>
        <a:bodyPr/>
        <a:lstStyle/>
        <a:p>
          <a:endParaRPr lang="nb-NO"/>
        </a:p>
      </dgm:t>
    </dgm:pt>
    <dgm:pt modelId="{575FCDCA-EDF6-4E78-877C-8F7709490B23}">
      <dgm:prSet phldr="0" custT="1"/>
      <dgm:spPr/>
      <dgm:t>
        <a:bodyPr/>
        <a:lstStyle/>
        <a:p>
          <a:pPr rtl="0"/>
          <a:r>
            <a:rPr lang="nb-NO" sz="1600" b="1">
              <a:latin typeface="Arial"/>
              <a:cs typeface="Arial"/>
            </a:rPr>
            <a:t>Finner tiltak/løsninger/virkemidler</a:t>
          </a:r>
          <a:endParaRPr lang="nb-NO" sz="1600" b="1"/>
        </a:p>
      </dgm:t>
    </dgm:pt>
    <dgm:pt modelId="{BC1D9500-B29B-493D-9882-A97680F71351}" type="parTrans" cxnId="{513B3A2B-6083-42C3-9E36-484C9F220FC5}">
      <dgm:prSet/>
      <dgm:spPr/>
      <dgm:t>
        <a:bodyPr/>
        <a:lstStyle/>
        <a:p>
          <a:endParaRPr lang="nb-NO"/>
        </a:p>
      </dgm:t>
    </dgm:pt>
    <dgm:pt modelId="{4CBAD9FF-1913-4F76-8A74-3CBD49225D42}" type="sibTrans" cxnId="{513B3A2B-6083-42C3-9E36-484C9F220FC5}">
      <dgm:prSet/>
      <dgm:spPr/>
      <dgm:t>
        <a:bodyPr/>
        <a:lstStyle/>
        <a:p>
          <a:endParaRPr lang="nb-NO"/>
        </a:p>
      </dgm:t>
    </dgm:pt>
    <dgm:pt modelId="{C2CCA245-37BF-44DA-B1E7-E9B9EE23670E}" type="pres">
      <dgm:prSet presAssocID="{C486E08B-3ADA-4C30-B3DD-983DC2722B42}" presName="linearFlow" presStyleCnt="0">
        <dgm:presLayoutVars>
          <dgm:resizeHandles val="exact"/>
        </dgm:presLayoutVars>
      </dgm:prSet>
      <dgm:spPr/>
    </dgm:pt>
    <dgm:pt modelId="{9B35436A-B954-42D0-A88B-013E51F2413E}" type="pres">
      <dgm:prSet presAssocID="{1CB7632C-CD25-4377-A006-9B5CABF6C850}" presName="node" presStyleLbl="node1" presStyleIdx="0" presStyleCnt="3">
        <dgm:presLayoutVars>
          <dgm:bulletEnabled val="1"/>
        </dgm:presLayoutVars>
      </dgm:prSet>
      <dgm:spPr/>
    </dgm:pt>
    <dgm:pt modelId="{66FC3E12-1586-4A74-B09D-EA12A2FA731D}" type="pres">
      <dgm:prSet presAssocID="{71DC0B93-A0C8-4154-8616-E2795ECA5AD4}" presName="sibTrans" presStyleLbl="sibTrans2D1" presStyleIdx="0" presStyleCnt="2"/>
      <dgm:spPr/>
    </dgm:pt>
    <dgm:pt modelId="{E7936E7D-7DE8-4A52-90F3-E4BD9F18FD44}" type="pres">
      <dgm:prSet presAssocID="{71DC0B93-A0C8-4154-8616-E2795ECA5AD4}" presName="connectorText" presStyleLbl="sibTrans2D1" presStyleIdx="0" presStyleCnt="2"/>
      <dgm:spPr/>
    </dgm:pt>
    <dgm:pt modelId="{3156D0B9-C1AF-472F-96DA-A40ABFBDB160}" type="pres">
      <dgm:prSet presAssocID="{575FCDCA-EDF6-4E78-877C-8F7709490B23}" presName="node" presStyleLbl="node1" presStyleIdx="1" presStyleCnt="3">
        <dgm:presLayoutVars>
          <dgm:bulletEnabled val="1"/>
        </dgm:presLayoutVars>
      </dgm:prSet>
      <dgm:spPr/>
    </dgm:pt>
    <dgm:pt modelId="{822E094C-BE54-4C2E-9E90-2219963C5790}" type="pres">
      <dgm:prSet presAssocID="{4CBAD9FF-1913-4F76-8A74-3CBD49225D42}" presName="sibTrans" presStyleLbl="sibTrans2D1" presStyleIdx="1" presStyleCnt="2"/>
      <dgm:spPr/>
    </dgm:pt>
    <dgm:pt modelId="{947170DD-2C0E-476E-BE4A-FBD3B7635E39}" type="pres">
      <dgm:prSet presAssocID="{4CBAD9FF-1913-4F76-8A74-3CBD49225D42}" presName="connectorText" presStyleLbl="sibTrans2D1" presStyleIdx="1" presStyleCnt="2"/>
      <dgm:spPr/>
    </dgm:pt>
    <dgm:pt modelId="{4D431A32-C982-47AA-9AFC-7A48882B7CC3}" type="pres">
      <dgm:prSet presAssocID="{8CE16324-7312-4BF7-9178-81574C98CBD6}" presName="node" presStyleLbl="node1" presStyleIdx="2" presStyleCnt="3">
        <dgm:presLayoutVars>
          <dgm:bulletEnabled val="1"/>
        </dgm:presLayoutVars>
      </dgm:prSet>
      <dgm:spPr/>
    </dgm:pt>
  </dgm:ptLst>
  <dgm:cxnLst>
    <dgm:cxn modelId="{4666240D-7605-4CBD-82BE-2BAC9F93A2F0}" type="presOf" srcId="{4CBAD9FF-1913-4F76-8A74-3CBD49225D42}" destId="{822E094C-BE54-4C2E-9E90-2219963C5790}" srcOrd="0" destOrd="0" presId="urn:microsoft.com/office/officeart/2005/8/layout/process2"/>
    <dgm:cxn modelId="{72EABE14-7399-4A4F-8D28-547C6DB6314B}" type="presOf" srcId="{8CE16324-7312-4BF7-9178-81574C98CBD6}" destId="{4D431A32-C982-47AA-9AFC-7A48882B7CC3}" srcOrd="0" destOrd="0" presId="urn:microsoft.com/office/officeart/2005/8/layout/process2"/>
    <dgm:cxn modelId="{513B3A2B-6083-42C3-9E36-484C9F220FC5}" srcId="{C486E08B-3ADA-4C30-B3DD-983DC2722B42}" destId="{575FCDCA-EDF6-4E78-877C-8F7709490B23}" srcOrd="1" destOrd="0" parTransId="{BC1D9500-B29B-493D-9882-A97680F71351}" sibTransId="{4CBAD9FF-1913-4F76-8A74-3CBD49225D42}"/>
    <dgm:cxn modelId="{E014722E-AE6A-49A8-82E8-05E824337AF1}" type="presOf" srcId="{1CB7632C-CD25-4377-A006-9B5CABF6C850}" destId="{9B35436A-B954-42D0-A88B-013E51F2413E}" srcOrd="0" destOrd="0" presId="urn:microsoft.com/office/officeart/2005/8/layout/process2"/>
    <dgm:cxn modelId="{568CB02E-0470-478A-AC12-C6463D52A043}" type="presOf" srcId="{4CBAD9FF-1913-4F76-8A74-3CBD49225D42}" destId="{947170DD-2C0E-476E-BE4A-FBD3B7635E39}" srcOrd="1" destOrd="0" presId="urn:microsoft.com/office/officeart/2005/8/layout/process2"/>
    <dgm:cxn modelId="{D69C2D3D-F9C9-4BAF-B0D4-56A9267AFF2C}" srcId="{C486E08B-3ADA-4C30-B3DD-983DC2722B42}" destId="{1CB7632C-CD25-4377-A006-9B5CABF6C850}" srcOrd="0" destOrd="0" parTransId="{0F3ABBE2-E946-459C-A158-B4E40B718922}" sibTransId="{71DC0B93-A0C8-4154-8616-E2795ECA5AD4}"/>
    <dgm:cxn modelId="{966DEE5F-022F-433A-9403-E31B50ED9716}" type="presOf" srcId="{575FCDCA-EDF6-4E78-877C-8F7709490B23}" destId="{3156D0B9-C1AF-472F-96DA-A40ABFBDB160}" srcOrd="0" destOrd="0" presId="urn:microsoft.com/office/officeart/2005/8/layout/process2"/>
    <dgm:cxn modelId="{48A56CAE-0B75-427D-95C2-970196319D15}" srcId="{C486E08B-3ADA-4C30-B3DD-983DC2722B42}" destId="{8CE16324-7312-4BF7-9178-81574C98CBD6}" srcOrd="2" destOrd="0" parTransId="{311C183B-68AD-45CB-9013-6CAAF22F0202}" sibTransId="{4E9718F7-5BB3-4F96-B6B8-E47A15B18D05}"/>
    <dgm:cxn modelId="{D2BDB9C4-293F-47A8-8BA0-D5096FCFBC4C}" type="presOf" srcId="{71DC0B93-A0C8-4154-8616-E2795ECA5AD4}" destId="{66FC3E12-1586-4A74-B09D-EA12A2FA731D}" srcOrd="0" destOrd="0" presId="urn:microsoft.com/office/officeart/2005/8/layout/process2"/>
    <dgm:cxn modelId="{391783DD-B336-418F-B60D-D76F14DB8060}" type="presOf" srcId="{71DC0B93-A0C8-4154-8616-E2795ECA5AD4}" destId="{E7936E7D-7DE8-4A52-90F3-E4BD9F18FD44}" srcOrd="1" destOrd="0" presId="urn:microsoft.com/office/officeart/2005/8/layout/process2"/>
    <dgm:cxn modelId="{7EA475F4-2232-488A-A9E4-C544DE3F3888}" type="presOf" srcId="{C486E08B-3ADA-4C30-B3DD-983DC2722B42}" destId="{C2CCA245-37BF-44DA-B1E7-E9B9EE23670E}" srcOrd="0" destOrd="0" presId="urn:microsoft.com/office/officeart/2005/8/layout/process2"/>
    <dgm:cxn modelId="{F6B82EA4-CF1B-4D72-8690-F85E7BEA43A4}" type="presParOf" srcId="{C2CCA245-37BF-44DA-B1E7-E9B9EE23670E}" destId="{9B35436A-B954-42D0-A88B-013E51F2413E}" srcOrd="0" destOrd="0" presId="urn:microsoft.com/office/officeart/2005/8/layout/process2"/>
    <dgm:cxn modelId="{E60EA4B6-4DF6-4EF5-92F2-9607D8E875AE}" type="presParOf" srcId="{C2CCA245-37BF-44DA-B1E7-E9B9EE23670E}" destId="{66FC3E12-1586-4A74-B09D-EA12A2FA731D}" srcOrd="1" destOrd="0" presId="urn:microsoft.com/office/officeart/2005/8/layout/process2"/>
    <dgm:cxn modelId="{9C409E12-69ED-46D1-90CD-10B938513E9F}" type="presParOf" srcId="{66FC3E12-1586-4A74-B09D-EA12A2FA731D}" destId="{E7936E7D-7DE8-4A52-90F3-E4BD9F18FD44}" srcOrd="0" destOrd="0" presId="urn:microsoft.com/office/officeart/2005/8/layout/process2"/>
    <dgm:cxn modelId="{7912ED35-3F2D-4EA9-9F3D-4A8C3C8BDA37}" type="presParOf" srcId="{C2CCA245-37BF-44DA-B1E7-E9B9EE23670E}" destId="{3156D0B9-C1AF-472F-96DA-A40ABFBDB160}" srcOrd="2" destOrd="0" presId="urn:microsoft.com/office/officeart/2005/8/layout/process2"/>
    <dgm:cxn modelId="{C40267CA-F7F8-4557-B2FE-8EB143BE95A5}" type="presParOf" srcId="{C2CCA245-37BF-44DA-B1E7-E9B9EE23670E}" destId="{822E094C-BE54-4C2E-9E90-2219963C5790}" srcOrd="3" destOrd="0" presId="urn:microsoft.com/office/officeart/2005/8/layout/process2"/>
    <dgm:cxn modelId="{96A11C03-6AFB-4304-AD45-10A58D56D9A7}" type="presParOf" srcId="{822E094C-BE54-4C2E-9E90-2219963C5790}" destId="{947170DD-2C0E-476E-BE4A-FBD3B7635E39}" srcOrd="0" destOrd="0" presId="urn:microsoft.com/office/officeart/2005/8/layout/process2"/>
    <dgm:cxn modelId="{A5864C0A-5568-4757-8BAC-A1F206B1ADC2}" type="presParOf" srcId="{C2CCA245-37BF-44DA-B1E7-E9B9EE23670E}" destId="{4D431A32-C982-47AA-9AFC-7A48882B7CC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8BE344-CE87-4D39-B1B2-398D0CA3B0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88164631-C9EA-4979-A238-89C6408B5585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Hvordan tilrettelegge for hørselshemmede på arbeidsplass</a:t>
          </a:r>
          <a:endParaRPr lang="en-US"/>
        </a:p>
      </dgm:t>
    </dgm:pt>
    <dgm:pt modelId="{62FCDC17-5DF5-4DF8-A1DB-A6FB301AF78E}" type="parTrans" cxnId="{A6B47F0D-4AF6-48AD-BE85-53AB8135AB27}">
      <dgm:prSet/>
      <dgm:spPr/>
      <dgm:t>
        <a:bodyPr/>
        <a:lstStyle/>
        <a:p>
          <a:endParaRPr lang="en-US"/>
        </a:p>
      </dgm:t>
    </dgm:pt>
    <dgm:pt modelId="{9D438FF8-EF49-4FBD-8207-E29E150B5E8C}" type="sibTrans" cxnId="{A6B47F0D-4AF6-48AD-BE85-53AB8135AB2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D7A7FDB-8A0B-42FE-8153-811811C625FF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Hvordan tilrettelegge for synshemmede på arbeidsplassen</a:t>
          </a:r>
          <a:endParaRPr lang="en-US"/>
        </a:p>
      </dgm:t>
    </dgm:pt>
    <dgm:pt modelId="{8FCFBEB4-021B-45E8-8153-C20EE7799F17}" type="parTrans" cxnId="{62123836-422F-437F-B172-7E93AE084FA9}">
      <dgm:prSet/>
      <dgm:spPr/>
      <dgm:t>
        <a:bodyPr/>
        <a:lstStyle/>
        <a:p>
          <a:endParaRPr lang="en-US"/>
        </a:p>
      </dgm:t>
    </dgm:pt>
    <dgm:pt modelId="{D2664FD7-30B9-49DD-89C9-E38552F1AD88}" type="sibTrans" cxnId="{62123836-422F-437F-B172-7E93AE084FA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9BE7188-E96E-4611-B174-F02B435F61A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Hvordan tilrettelegge for kognitive utfordringer</a:t>
          </a:r>
          <a:endParaRPr lang="en-US"/>
        </a:p>
      </dgm:t>
    </dgm:pt>
    <dgm:pt modelId="{7A86D71A-06D1-4AD4-BF1E-499837525494}" type="parTrans" cxnId="{A5515BB6-092D-4D1C-B2C2-4F3A958353EB}">
      <dgm:prSet/>
      <dgm:spPr/>
      <dgm:t>
        <a:bodyPr/>
        <a:lstStyle/>
        <a:p>
          <a:endParaRPr lang="en-US"/>
        </a:p>
      </dgm:t>
    </dgm:pt>
    <dgm:pt modelId="{93968A4F-4682-45DA-8756-DA859866A31A}" type="sibTrans" cxnId="{A5515BB6-092D-4D1C-B2C2-4F3A958353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15B7CE5-FD39-44F4-88DD-ACD99900562B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Omvisning på Hjelpemiddelsentralen</a:t>
          </a:r>
          <a:endParaRPr lang="en-US" dirty="0"/>
        </a:p>
      </dgm:t>
    </dgm:pt>
    <dgm:pt modelId="{7150E011-870F-48DF-B9E8-C9E456D1AE53}" type="parTrans" cxnId="{ECDC6761-43FD-4DFD-A870-898597F39056}">
      <dgm:prSet/>
      <dgm:spPr/>
      <dgm:t>
        <a:bodyPr/>
        <a:lstStyle/>
        <a:p>
          <a:endParaRPr lang="en-US"/>
        </a:p>
      </dgm:t>
    </dgm:pt>
    <dgm:pt modelId="{48CF53E4-FB7D-4A05-91E0-748A8C380758}" type="sibTrans" cxnId="{ECDC6761-43FD-4DFD-A870-898597F3905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E146CE-8538-46A6-9DFE-7ED27E172D99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432347F6-4141-4DFC-9D3A-0491FA7A00A0}" type="parTrans" cxnId="{E45604C9-894B-4C72-B863-33012A98F7CD}">
      <dgm:prSet/>
      <dgm:spPr/>
      <dgm:t>
        <a:bodyPr/>
        <a:lstStyle/>
        <a:p>
          <a:endParaRPr lang="en-US"/>
        </a:p>
      </dgm:t>
    </dgm:pt>
    <dgm:pt modelId="{CA0546AF-87F5-4492-90AC-3CA328D6F6B3}" type="sibTrans" cxnId="{E45604C9-894B-4C72-B863-33012A98F7CD}">
      <dgm:prSet/>
      <dgm:spPr/>
      <dgm:t>
        <a:bodyPr/>
        <a:lstStyle/>
        <a:p>
          <a:endParaRPr lang="en-US"/>
        </a:p>
      </dgm:t>
    </dgm:pt>
    <dgm:pt modelId="{377E574C-F8A9-4E2F-B6E4-6F99F7C31341}" type="pres">
      <dgm:prSet presAssocID="{E68BE344-CE87-4D39-B1B2-398D0CA3B0F6}" presName="root" presStyleCnt="0">
        <dgm:presLayoutVars>
          <dgm:dir/>
          <dgm:resizeHandles val="exact"/>
        </dgm:presLayoutVars>
      </dgm:prSet>
      <dgm:spPr/>
    </dgm:pt>
    <dgm:pt modelId="{1A173B47-025D-4C6D-AA41-640461679D81}" type="pres">
      <dgm:prSet presAssocID="{88164631-C9EA-4979-A238-89C6408B5585}" presName="compNode" presStyleCnt="0"/>
      <dgm:spPr/>
    </dgm:pt>
    <dgm:pt modelId="{EC0B07FE-56DF-4227-86A7-58D31F1B9DE9}" type="pres">
      <dgm:prSet presAssocID="{88164631-C9EA-4979-A238-89C6408B5585}" presName="bgRect" presStyleLbl="bgShp" presStyleIdx="0" presStyleCnt="5"/>
      <dgm:spPr/>
    </dgm:pt>
    <dgm:pt modelId="{17CC1CCB-FC2C-4C41-A2A2-7209F6806A32}" type="pres">
      <dgm:prSet presAssocID="{88164631-C9EA-4979-A238-89C6408B558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ukere"/>
        </a:ext>
      </dgm:extLst>
    </dgm:pt>
    <dgm:pt modelId="{E3D1EDB6-89EE-4A88-B97D-C6882ECC008A}" type="pres">
      <dgm:prSet presAssocID="{88164631-C9EA-4979-A238-89C6408B5585}" presName="spaceRect" presStyleCnt="0"/>
      <dgm:spPr/>
    </dgm:pt>
    <dgm:pt modelId="{3CC902BD-B8CA-4BBC-8421-83ECB2A5B562}" type="pres">
      <dgm:prSet presAssocID="{88164631-C9EA-4979-A238-89C6408B5585}" presName="parTx" presStyleLbl="revTx" presStyleIdx="0" presStyleCnt="5">
        <dgm:presLayoutVars>
          <dgm:chMax val="0"/>
          <dgm:chPref val="0"/>
        </dgm:presLayoutVars>
      </dgm:prSet>
      <dgm:spPr/>
    </dgm:pt>
    <dgm:pt modelId="{86E962A4-16AE-490F-A75C-4DABC5742694}" type="pres">
      <dgm:prSet presAssocID="{9D438FF8-EF49-4FBD-8207-E29E150B5E8C}" presName="sibTrans" presStyleCnt="0"/>
      <dgm:spPr/>
    </dgm:pt>
    <dgm:pt modelId="{778ADA70-E70F-42AB-B6CD-237208DDADB1}" type="pres">
      <dgm:prSet presAssocID="{DD7A7FDB-8A0B-42FE-8153-811811C625FF}" presName="compNode" presStyleCnt="0"/>
      <dgm:spPr/>
    </dgm:pt>
    <dgm:pt modelId="{E4C89E42-12C7-49D2-BBDE-646A0E60DCF5}" type="pres">
      <dgm:prSet presAssocID="{DD7A7FDB-8A0B-42FE-8153-811811C625FF}" presName="bgRect" presStyleLbl="bgShp" presStyleIdx="1" presStyleCnt="5"/>
      <dgm:spPr/>
    </dgm:pt>
    <dgm:pt modelId="{F96380B9-DF93-4C76-B880-BFA3A81F8636}" type="pres">
      <dgm:prSet presAssocID="{DD7A7FDB-8A0B-42FE-8153-811811C625F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2DE0B27-2AE9-420F-9CFC-35253979A4D3}" type="pres">
      <dgm:prSet presAssocID="{DD7A7FDB-8A0B-42FE-8153-811811C625FF}" presName="spaceRect" presStyleCnt="0"/>
      <dgm:spPr/>
    </dgm:pt>
    <dgm:pt modelId="{37F50641-2FF1-4224-8FC0-66886E59E906}" type="pres">
      <dgm:prSet presAssocID="{DD7A7FDB-8A0B-42FE-8153-811811C625FF}" presName="parTx" presStyleLbl="revTx" presStyleIdx="1" presStyleCnt="5">
        <dgm:presLayoutVars>
          <dgm:chMax val="0"/>
          <dgm:chPref val="0"/>
        </dgm:presLayoutVars>
      </dgm:prSet>
      <dgm:spPr/>
    </dgm:pt>
    <dgm:pt modelId="{86DC9453-0B98-4086-92C6-8B4E821C7713}" type="pres">
      <dgm:prSet presAssocID="{D2664FD7-30B9-49DD-89C9-E38552F1AD88}" presName="sibTrans" presStyleCnt="0"/>
      <dgm:spPr/>
    </dgm:pt>
    <dgm:pt modelId="{62901E72-869D-462B-9E9D-0548D9298C94}" type="pres">
      <dgm:prSet presAssocID="{D9BE7188-E96E-4611-B174-F02B435F61A6}" presName="compNode" presStyleCnt="0"/>
      <dgm:spPr/>
    </dgm:pt>
    <dgm:pt modelId="{FAA1D226-C753-461A-9677-AC751875C93B}" type="pres">
      <dgm:prSet presAssocID="{D9BE7188-E96E-4611-B174-F02B435F61A6}" presName="bgRect" presStyleLbl="bgShp" presStyleIdx="2" presStyleCnt="5"/>
      <dgm:spPr/>
    </dgm:pt>
    <dgm:pt modelId="{8AA9457E-F87F-4804-BDE8-6A12A5E5F75F}" type="pres">
      <dgm:prSet presAssocID="{D9BE7188-E96E-4611-B174-F02B435F61A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F228AF5-2494-4B4D-ADFA-AF218AB19A4B}" type="pres">
      <dgm:prSet presAssocID="{D9BE7188-E96E-4611-B174-F02B435F61A6}" presName="spaceRect" presStyleCnt="0"/>
      <dgm:spPr/>
    </dgm:pt>
    <dgm:pt modelId="{9B31B57E-77D2-49B2-AF89-BD03E6EC9321}" type="pres">
      <dgm:prSet presAssocID="{D9BE7188-E96E-4611-B174-F02B435F61A6}" presName="parTx" presStyleLbl="revTx" presStyleIdx="2" presStyleCnt="5">
        <dgm:presLayoutVars>
          <dgm:chMax val="0"/>
          <dgm:chPref val="0"/>
        </dgm:presLayoutVars>
      </dgm:prSet>
      <dgm:spPr/>
    </dgm:pt>
    <dgm:pt modelId="{81C0AE6F-0271-47B9-922A-1C9D730120BD}" type="pres">
      <dgm:prSet presAssocID="{93968A4F-4682-45DA-8756-DA859866A31A}" presName="sibTrans" presStyleCnt="0"/>
      <dgm:spPr/>
    </dgm:pt>
    <dgm:pt modelId="{3A3D3C55-EF59-41A4-9440-5C0AEACDC00A}" type="pres">
      <dgm:prSet presAssocID="{A15B7CE5-FD39-44F4-88DD-ACD99900562B}" presName="compNode" presStyleCnt="0"/>
      <dgm:spPr/>
    </dgm:pt>
    <dgm:pt modelId="{3248C4E7-7A15-4B39-9A31-83F027EC3E97}" type="pres">
      <dgm:prSet presAssocID="{A15B7CE5-FD39-44F4-88DD-ACD99900562B}" presName="bgRect" presStyleLbl="bgShp" presStyleIdx="3" presStyleCnt="5"/>
      <dgm:spPr/>
    </dgm:pt>
    <dgm:pt modelId="{D0B39DC8-617D-46E6-9DE8-462BEF6E54BF}" type="pres">
      <dgm:prSet presAssocID="{A15B7CE5-FD39-44F4-88DD-ACD99900562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ør"/>
        </a:ext>
      </dgm:extLst>
    </dgm:pt>
    <dgm:pt modelId="{7F4DB46B-2916-4FA5-892F-CDEDEF0F80F3}" type="pres">
      <dgm:prSet presAssocID="{A15B7CE5-FD39-44F4-88DD-ACD99900562B}" presName="spaceRect" presStyleCnt="0"/>
      <dgm:spPr/>
    </dgm:pt>
    <dgm:pt modelId="{E931F4C4-B8E7-470E-BE11-77E02F993BE2}" type="pres">
      <dgm:prSet presAssocID="{A15B7CE5-FD39-44F4-88DD-ACD99900562B}" presName="parTx" presStyleLbl="revTx" presStyleIdx="3" presStyleCnt="5">
        <dgm:presLayoutVars>
          <dgm:chMax val="0"/>
          <dgm:chPref val="0"/>
        </dgm:presLayoutVars>
      </dgm:prSet>
      <dgm:spPr/>
    </dgm:pt>
    <dgm:pt modelId="{98594317-79F6-4893-8E4A-1E05CE77F7C5}" type="pres">
      <dgm:prSet presAssocID="{48CF53E4-FB7D-4A05-91E0-748A8C380758}" presName="sibTrans" presStyleCnt="0"/>
      <dgm:spPr/>
    </dgm:pt>
    <dgm:pt modelId="{0345284D-D36A-437E-8CDA-60837840B1B5}" type="pres">
      <dgm:prSet presAssocID="{2AE146CE-8538-46A6-9DFE-7ED27E172D99}" presName="compNode" presStyleCnt="0"/>
      <dgm:spPr/>
    </dgm:pt>
    <dgm:pt modelId="{67DE26BB-8E98-45A4-B165-00830A972F44}" type="pres">
      <dgm:prSet presAssocID="{2AE146CE-8538-46A6-9DFE-7ED27E172D99}" presName="bgRect" presStyleLbl="bgShp" presStyleIdx="4" presStyleCnt="5" custLinFactNeighborX="-3458"/>
      <dgm:spPr/>
    </dgm:pt>
    <dgm:pt modelId="{BFD9DF29-8712-4B11-8B26-BB3D29D32C16}" type="pres">
      <dgm:prSet presAssocID="{2AE146CE-8538-46A6-9DFE-7ED27E172D9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øker"/>
        </a:ext>
      </dgm:extLst>
    </dgm:pt>
    <dgm:pt modelId="{F544F0FD-F1A1-4E24-B0EC-CCAA47CC6D0B}" type="pres">
      <dgm:prSet presAssocID="{2AE146CE-8538-46A6-9DFE-7ED27E172D99}" presName="spaceRect" presStyleCnt="0"/>
      <dgm:spPr/>
    </dgm:pt>
    <dgm:pt modelId="{0CF835AA-8D13-4A4F-92BF-9C8A5C6F1F76}" type="pres">
      <dgm:prSet presAssocID="{2AE146CE-8538-46A6-9DFE-7ED27E172D9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6B47F0D-4AF6-48AD-BE85-53AB8135AB27}" srcId="{E68BE344-CE87-4D39-B1B2-398D0CA3B0F6}" destId="{88164631-C9EA-4979-A238-89C6408B5585}" srcOrd="0" destOrd="0" parTransId="{62FCDC17-5DF5-4DF8-A1DB-A6FB301AF78E}" sibTransId="{9D438FF8-EF49-4FBD-8207-E29E150B5E8C}"/>
    <dgm:cxn modelId="{B7CCD20D-83EA-4B85-A26E-14C943EB37DF}" type="presOf" srcId="{D9BE7188-E96E-4611-B174-F02B435F61A6}" destId="{9B31B57E-77D2-49B2-AF89-BD03E6EC9321}" srcOrd="0" destOrd="0" presId="urn:microsoft.com/office/officeart/2018/2/layout/IconVerticalSolidList"/>
    <dgm:cxn modelId="{62123836-422F-437F-B172-7E93AE084FA9}" srcId="{E68BE344-CE87-4D39-B1B2-398D0CA3B0F6}" destId="{DD7A7FDB-8A0B-42FE-8153-811811C625FF}" srcOrd="1" destOrd="0" parTransId="{8FCFBEB4-021B-45E8-8153-C20EE7799F17}" sibTransId="{D2664FD7-30B9-49DD-89C9-E38552F1AD88}"/>
    <dgm:cxn modelId="{ECDC6761-43FD-4DFD-A870-898597F39056}" srcId="{E68BE344-CE87-4D39-B1B2-398D0CA3B0F6}" destId="{A15B7CE5-FD39-44F4-88DD-ACD99900562B}" srcOrd="3" destOrd="0" parTransId="{7150E011-870F-48DF-B9E8-C9E456D1AE53}" sibTransId="{48CF53E4-FB7D-4A05-91E0-748A8C380758}"/>
    <dgm:cxn modelId="{3B973043-7CE7-4B2F-9CC7-56F0897A60A7}" type="presOf" srcId="{88164631-C9EA-4979-A238-89C6408B5585}" destId="{3CC902BD-B8CA-4BBC-8421-83ECB2A5B562}" srcOrd="0" destOrd="0" presId="urn:microsoft.com/office/officeart/2018/2/layout/IconVerticalSolidList"/>
    <dgm:cxn modelId="{9DA63A88-D7EF-44A2-8E52-3A71A09F28F3}" type="presOf" srcId="{E68BE344-CE87-4D39-B1B2-398D0CA3B0F6}" destId="{377E574C-F8A9-4E2F-B6E4-6F99F7C31341}" srcOrd="0" destOrd="0" presId="urn:microsoft.com/office/officeart/2018/2/layout/IconVerticalSolidList"/>
    <dgm:cxn modelId="{0DEE739E-3C53-4BAD-AC61-62EED40CE738}" type="presOf" srcId="{2AE146CE-8538-46A6-9DFE-7ED27E172D99}" destId="{0CF835AA-8D13-4A4F-92BF-9C8A5C6F1F76}" srcOrd="0" destOrd="0" presId="urn:microsoft.com/office/officeart/2018/2/layout/IconVerticalSolidList"/>
    <dgm:cxn modelId="{A5515BB6-092D-4D1C-B2C2-4F3A958353EB}" srcId="{E68BE344-CE87-4D39-B1B2-398D0CA3B0F6}" destId="{D9BE7188-E96E-4611-B174-F02B435F61A6}" srcOrd="2" destOrd="0" parTransId="{7A86D71A-06D1-4AD4-BF1E-499837525494}" sibTransId="{93968A4F-4682-45DA-8756-DA859866A31A}"/>
    <dgm:cxn modelId="{E45604C9-894B-4C72-B863-33012A98F7CD}" srcId="{E68BE344-CE87-4D39-B1B2-398D0CA3B0F6}" destId="{2AE146CE-8538-46A6-9DFE-7ED27E172D99}" srcOrd="4" destOrd="0" parTransId="{432347F6-4141-4DFC-9D3A-0491FA7A00A0}" sibTransId="{CA0546AF-87F5-4492-90AC-3CA328D6F6B3}"/>
    <dgm:cxn modelId="{52DAACD1-4529-421D-B89C-E79D78D5F9A2}" type="presOf" srcId="{A15B7CE5-FD39-44F4-88DD-ACD99900562B}" destId="{E931F4C4-B8E7-470E-BE11-77E02F993BE2}" srcOrd="0" destOrd="0" presId="urn:microsoft.com/office/officeart/2018/2/layout/IconVerticalSolidList"/>
    <dgm:cxn modelId="{C05699E6-9AA1-4DE0-B9AE-B25B2F0DBE4E}" type="presOf" srcId="{DD7A7FDB-8A0B-42FE-8153-811811C625FF}" destId="{37F50641-2FF1-4224-8FC0-66886E59E906}" srcOrd="0" destOrd="0" presId="urn:microsoft.com/office/officeart/2018/2/layout/IconVerticalSolidList"/>
    <dgm:cxn modelId="{12D2F67C-F557-4131-A599-3C1F5E8DDED4}" type="presParOf" srcId="{377E574C-F8A9-4E2F-B6E4-6F99F7C31341}" destId="{1A173B47-025D-4C6D-AA41-640461679D81}" srcOrd="0" destOrd="0" presId="urn:microsoft.com/office/officeart/2018/2/layout/IconVerticalSolidList"/>
    <dgm:cxn modelId="{C5945F4F-FB82-4C03-8B0E-33E100A59B43}" type="presParOf" srcId="{1A173B47-025D-4C6D-AA41-640461679D81}" destId="{EC0B07FE-56DF-4227-86A7-58D31F1B9DE9}" srcOrd="0" destOrd="0" presId="urn:microsoft.com/office/officeart/2018/2/layout/IconVerticalSolidList"/>
    <dgm:cxn modelId="{2C210BF8-0138-4961-B5C2-6D4CA2CAF2C4}" type="presParOf" srcId="{1A173B47-025D-4C6D-AA41-640461679D81}" destId="{17CC1CCB-FC2C-4C41-A2A2-7209F6806A32}" srcOrd="1" destOrd="0" presId="urn:microsoft.com/office/officeart/2018/2/layout/IconVerticalSolidList"/>
    <dgm:cxn modelId="{E02D39AA-EF73-4F2D-88BA-9CF8BDDF3108}" type="presParOf" srcId="{1A173B47-025D-4C6D-AA41-640461679D81}" destId="{E3D1EDB6-89EE-4A88-B97D-C6882ECC008A}" srcOrd="2" destOrd="0" presId="urn:microsoft.com/office/officeart/2018/2/layout/IconVerticalSolidList"/>
    <dgm:cxn modelId="{793F10BB-96F3-434C-B890-2D1035EFB4B7}" type="presParOf" srcId="{1A173B47-025D-4C6D-AA41-640461679D81}" destId="{3CC902BD-B8CA-4BBC-8421-83ECB2A5B562}" srcOrd="3" destOrd="0" presId="urn:microsoft.com/office/officeart/2018/2/layout/IconVerticalSolidList"/>
    <dgm:cxn modelId="{17211384-F1EF-4EC8-AC82-F80ED5E63336}" type="presParOf" srcId="{377E574C-F8A9-4E2F-B6E4-6F99F7C31341}" destId="{86E962A4-16AE-490F-A75C-4DABC5742694}" srcOrd="1" destOrd="0" presId="urn:microsoft.com/office/officeart/2018/2/layout/IconVerticalSolidList"/>
    <dgm:cxn modelId="{2FA09B9F-630D-49D7-B46E-6FFDB09AD2A9}" type="presParOf" srcId="{377E574C-F8A9-4E2F-B6E4-6F99F7C31341}" destId="{778ADA70-E70F-42AB-B6CD-237208DDADB1}" srcOrd="2" destOrd="0" presId="urn:microsoft.com/office/officeart/2018/2/layout/IconVerticalSolidList"/>
    <dgm:cxn modelId="{6D24907B-0D46-4B00-97C8-655CE888473E}" type="presParOf" srcId="{778ADA70-E70F-42AB-B6CD-237208DDADB1}" destId="{E4C89E42-12C7-49D2-BBDE-646A0E60DCF5}" srcOrd="0" destOrd="0" presId="urn:microsoft.com/office/officeart/2018/2/layout/IconVerticalSolidList"/>
    <dgm:cxn modelId="{FD5A5E81-2C58-499F-85F4-FC39212D434F}" type="presParOf" srcId="{778ADA70-E70F-42AB-B6CD-237208DDADB1}" destId="{F96380B9-DF93-4C76-B880-BFA3A81F8636}" srcOrd="1" destOrd="0" presId="urn:microsoft.com/office/officeart/2018/2/layout/IconVerticalSolidList"/>
    <dgm:cxn modelId="{55AEFF04-90BA-460A-A6DE-FA6DCF530257}" type="presParOf" srcId="{778ADA70-E70F-42AB-B6CD-237208DDADB1}" destId="{32DE0B27-2AE9-420F-9CFC-35253979A4D3}" srcOrd="2" destOrd="0" presId="urn:microsoft.com/office/officeart/2018/2/layout/IconVerticalSolidList"/>
    <dgm:cxn modelId="{807A75AB-8883-42A4-BB11-3E99FFC4DF9B}" type="presParOf" srcId="{778ADA70-E70F-42AB-B6CD-237208DDADB1}" destId="{37F50641-2FF1-4224-8FC0-66886E59E906}" srcOrd="3" destOrd="0" presId="urn:microsoft.com/office/officeart/2018/2/layout/IconVerticalSolidList"/>
    <dgm:cxn modelId="{1A4B46FE-DA97-4882-9A64-6E2CA649D49C}" type="presParOf" srcId="{377E574C-F8A9-4E2F-B6E4-6F99F7C31341}" destId="{86DC9453-0B98-4086-92C6-8B4E821C7713}" srcOrd="3" destOrd="0" presId="urn:microsoft.com/office/officeart/2018/2/layout/IconVerticalSolidList"/>
    <dgm:cxn modelId="{3A0A36C5-30D3-4066-9914-6E537C8E4E37}" type="presParOf" srcId="{377E574C-F8A9-4E2F-B6E4-6F99F7C31341}" destId="{62901E72-869D-462B-9E9D-0548D9298C94}" srcOrd="4" destOrd="0" presId="urn:microsoft.com/office/officeart/2018/2/layout/IconVerticalSolidList"/>
    <dgm:cxn modelId="{CD33EB44-5A30-46DD-8C11-E9A7BF78940F}" type="presParOf" srcId="{62901E72-869D-462B-9E9D-0548D9298C94}" destId="{FAA1D226-C753-461A-9677-AC751875C93B}" srcOrd="0" destOrd="0" presId="urn:microsoft.com/office/officeart/2018/2/layout/IconVerticalSolidList"/>
    <dgm:cxn modelId="{5597C364-D9B7-4FC2-9016-C2883BAF8257}" type="presParOf" srcId="{62901E72-869D-462B-9E9D-0548D9298C94}" destId="{8AA9457E-F87F-4804-BDE8-6A12A5E5F75F}" srcOrd="1" destOrd="0" presId="urn:microsoft.com/office/officeart/2018/2/layout/IconVerticalSolidList"/>
    <dgm:cxn modelId="{D1CD7693-E37D-47B1-9C5B-DFC729882DD8}" type="presParOf" srcId="{62901E72-869D-462B-9E9D-0548D9298C94}" destId="{EF228AF5-2494-4B4D-ADFA-AF218AB19A4B}" srcOrd="2" destOrd="0" presId="urn:microsoft.com/office/officeart/2018/2/layout/IconVerticalSolidList"/>
    <dgm:cxn modelId="{474A9731-679F-4EA4-8D9E-B426FCD4B055}" type="presParOf" srcId="{62901E72-869D-462B-9E9D-0548D9298C94}" destId="{9B31B57E-77D2-49B2-AF89-BD03E6EC9321}" srcOrd="3" destOrd="0" presId="urn:microsoft.com/office/officeart/2018/2/layout/IconVerticalSolidList"/>
    <dgm:cxn modelId="{17CF9EEB-E462-4734-9B5C-10BFA9A0AC1D}" type="presParOf" srcId="{377E574C-F8A9-4E2F-B6E4-6F99F7C31341}" destId="{81C0AE6F-0271-47B9-922A-1C9D730120BD}" srcOrd="5" destOrd="0" presId="urn:microsoft.com/office/officeart/2018/2/layout/IconVerticalSolidList"/>
    <dgm:cxn modelId="{6E13A4E8-B372-4985-BA2C-FEC558E49E74}" type="presParOf" srcId="{377E574C-F8A9-4E2F-B6E4-6F99F7C31341}" destId="{3A3D3C55-EF59-41A4-9440-5C0AEACDC00A}" srcOrd="6" destOrd="0" presId="urn:microsoft.com/office/officeart/2018/2/layout/IconVerticalSolidList"/>
    <dgm:cxn modelId="{AA5EBCE7-D68B-4486-AD3F-D49B1271F949}" type="presParOf" srcId="{3A3D3C55-EF59-41A4-9440-5C0AEACDC00A}" destId="{3248C4E7-7A15-4B39-9A31-83F027EC3E97}" srcOrd="0" destOrd="0" presId="urn:microsoft.com/office/officeart/2018/2/layout/IconVerticalSolidList"/>
    <dgm:cxn modelId="{4B7D2377-ADF0-439D-BC07-5442A9135B8C}" type="presParOf" srcId="{3A3D3C55-EF59-41A4-9440-5C0AEACDC00A}" destId="{D0B39DC8-617D-46E6-9DE8-462BEF6E54BF}" srcOrd="1" destOrd="0" presId="urn:microsoft.com/office/officeart/2018/2/layout/IconVerticalSolidList"/>
    <dgm:cxn modelId="{3DC7104C-7ECC-4813-B75E-0753CEA1F42F}" type="presParOf" srcId="{3A3D3C55-EF59-41A4-9440-5C0AEACDC00A}" destId="{7F4DB46B-2916-4FA5-892F-CDEDEF0F80F3}" srcOrd="2" destOrd="0" presId="urn:microsoft.com/office/officeart/2018/2/layout/IconVerticalSolidList"/>
    <dgm:cxn modelId="{92624D70-F041-48A7-A162-FB25552D2CD1}" type="presParOf" srcId="{3A3D3C55-EF59-41A4-9440-5C0AEACDC00A}" destId="{E931F4C4-B8E7-470E-BE11-77E02F993BE2}" srcOrd="3" destOrd="0" presId="urn:microsoft.com/office/officeart/2018/2/layout/IconVerticalSolidList"/>
    <dgm:cxn modelId="{F54B8C7A-8DB0-4BD0-B3E8-E19144C67D16}" type="presParOf" srcId="{377E574C-F8A9-4E2F-B6E4-6F99F7C31341}" destId="{98594317-79F6-4893-8E4A-1E05CE77F7C5}" srcOrd="7" destOrd="0" presId="urn:microsoft.com/office/officeart/2018/2/layout/IconVerticalSolidList"/>
    <dgm:cxn modelId="{67D90A7E-EE81-4A2B-B384-363C1AADE7EC}" type="presParOf" srcId="{377E574C-F8A9-4E2F-B6E4-6F99F7C31341}" destId="{0345284D-D36A-437E-8CDA-60837840B1B5}" srcOrd="8" destOrd="0" presId="urn:microsoft.com/office/officeart/2018/2/layout/IconVerticalSolidList"/>
    <dgm:cxn modelId="{4350C45A-BD16-495A-955D-1328EBEC56DB}" type="presParOf" srcId="{0345284D-D36A-437E-8CDA-60837840B1B5}" destId="{67DE26BB-8E98-45A4-B165-00830A972F44}" srcOrd="0" destOrd="0" presId="urn:microsoft.com/office/officeart/2018/2/layout/IconVerticalSolidList"/>
    <dgm:cxn modelId="{CAD46C2A-2B81-4C6B-8FC5-719F32A7DC66}" type="presParOf" srcId="{0345284D-D36A-437E-8CDA-60837840B1B5}" destId="{BFD9DF29-8712-4B11-8B26-BB3D29D32C16}" srcOrd="1" destOrd="0" presId="urn:microsoft.com/office/officeart/2018/2/layout/IconVerticalSolidList"/>
    <dgm:cxn modelId="{963D7ABB-4078-4085-AA4B-1F4C0E9AEA5D}" type="presParOf" srcId="{0345284D-D36A-437E-8CDA-60837840B1B5}" destId="{F544F0FD-F1A1-4E24-B0EC-CCAA47CC6D0B}" srcOrd="2" destOrd="0" presId="urn:microsoft.com/office/officeart/2018/2/layout/IconVerticalSolidList"/>
    <dgm:cxn modelId="{93BE941B-004E-4943-814D-22464F4BAADC}" type="presParOf" srcId="{0345284D-D36A-437E-8CDA-60837840B1B5}" destId="{0CF835AA-8D13-4A4F-92BF-9C8A5C6F1F7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5436A-B954-42D0-A88B-013E51F2413E}">
      <dsp:nvSpPr>
        <dsp:cNvPr id="0" name=""/>
        <dsp:cNvSpPr/>
      </dsp:nvSpPr>
      <dsp:spPr>
        <a:xfrm>
          <a:off x="210332" y="0"/>
          <a:ext cx="3375728" cy="9062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Arial"/>
              <a:cs typeface="Arial"/>
            </a:rPr>
            <a:t>Kartlegge</a:t>
          </a:r>
          <a:r>
            <a:rPr lang="nb-NO" sz="1800" b="1" kern="1200">
              <a:latin typeface="Arial"/>
              <a:cs typeface="Arial"/>
            </a:rPr>
            <a:t> </a:t>
          </a:r>
          <a:r>
            <a:rPr lang="nb-NO" sz="1600" b="1" kern="1200">
              <a:latin typeface="Arial"/>
              <a:cs typeface="Arial"/>
            </a:rPr>
            <a:t>styrker og tilretteleggingsbehov </a:t>
          </a:r>
          <a:endParaRPr lang="nb-NO" sz="1600" b="1" kern="1200"/>
        </a:p>
      </dsp:txBody>
      <dsp:txXfrm>
        <a:off x="236875" y="26543"/>
        <a:ext cx="3322642" cy="853149"/>
      </dsp:txXfrm>
    </dsp:sp>
    <dsp:sp modelId="{66FC3E12-1586-4A74-B09D-EA12A2FA731D}">
      <dsp:nvSpPr>
        <dsp:cNvPr id="0" name=""/>
        <dsp:cNvSpPr/>
      </dsp:nvSpPr>
      <dsp:spPr>
        <a:xfrm rot="5400000">
          <a:off x="1728277" y="928891"/>
          <a:ext cx="339838" cy="407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/>
        </a:p>
      </dsp:txBody>
      <dsp:txXfrm rot="-5400000">
        <a:off x="1775855" y="962875"/>
        <a:ext cx="244684" cy="237887"/>
      </dsp:txXfrm>
    </dsp:sp>
    <dsp:sp modelId="{3156D0B9-C1AF-472F-96DA-A40ABFBDB160}">
      <dsp:nvSpPr>
        <dsp:cNvPr id="0" name=""/>
        <dsp:cNvSpPr/>
      </dsp:nvSpPr>
      <dsp:spPr>
        <a:xfrm>
          <a:off x="210332" y="1359353"/>
          <a:ext cx="3375728" cy="9062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Arial"/>
              <a:cs typeface="Arial"/>
            </a:rPr>
            <a:t>Finner tiltak/løsninger/virkemidler</a:t>
          </a:r>
          <a:endParaRPr lang="nb-NO" sz="1600" b="1" kern="1200"/>
        </a:p>
      </dsp:txBody>
      <dsp:txXfrm>
        <a:off x="236875" y="1385896"/>
        <a:ext cx="3322642" cy="853149"/>
      </dsp:txXfrm>
    </dsp:sp>
    <dsp:sp modelId="{822E094C-BE54-4C2E-9E90-2219963C5790}">
      <dsp:nvSpPr>
        <dsp:cNvPr id="0" name=""/>
        <dsp:cNvSpPr/>
      </dsp:nvSpPr>
      <dsp:spPr>
        <a:xfrm rot="5400000">
          <a:off x="1728277" y="2288245"/>
          <a:ext cx="339838" cy="407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/>
        </a:p>
      </dsp:txBody>
      <dsp:txXfrm rot="-5400000">
        <a:off x="1775855" y="2322229"/>
        <a:ext cx="244684" cy="237887"/>
      </dsp:txXfrm>
    </dsp:sp>
    <dsp:sp modelId="{4D431A32-C982-47AA-9AFC-7A48882B7CC3}">
      <dsp:nvSpPr>
        <dsp:cNvPr id="0" name=""/>
        <dsp:cNvSpPr/>
      </dsp:nvSpPr>
      <dsp:spPr>
        <a:xfrm>
          <a:off x="210332" y="2718707"/>
          <a:ext cx="3375728" cy="9062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>
              <a:latin typeface="Arial" panose="020B0604020202020204" pitchFamily="34" charset="0"/>
              <a:cs typeface="Arial" panose="020B0604020202020204" pitchFamily="34" charset="0"/>
            </a:rPr>
            <a:t>Prøve ut og evaluere</a:t>
          </a:r>
        </a:p>
      </dsp:txBody>
      <dsp:txXfrm>
        <a:off x="236875" y="2745250"/>
        <a:ext cx="3322642" cy="853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B07FE-56DF-4227-86A7-58D31F1B9DE9}">
      <dsp:nvSpPr>
        <dsp:cNvPr id="0" name=""/>
        <dsp:cNvSpPr/>
      </dsp:nvSpPr>
      <dsp:spPr>
        <a:xfrm>
          <a:off x="0" y="3400"/>
          <a:ext cx="10515600" cy="7242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C1CCB-FC2C-4C41-A2A2-7209F6806A32}">
      <dsp:nvSpPr>
        <dsp:cNvPr id="0" name=""/>
        <dsp:cNvSpPr/>
      </dsp:nvSpPr>
      <dsp:spPr>
        <a:xfrm>
          <a:off x="219097" y="166365"/>
          <a:ext cx="398359" cy="398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902BD-B8CA-4BBC-8421-83ECB2A5B562}">
      <dsp:nvSpPr>
        <dsp:cNvPr id="0" name=""/>
        <dsp:cNvSpPr/>
      </dsp:nvSpPr>
      <dsp:spPr>
        <a:xfrm>
          <a:off x="836555" y="3400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Hvordan tilrettelegge for hørselshemmede på arbeidsplass</a:t>
          </a:r>
          <a:endParaRPr lang="en-US" sz="1900" kern="1200"/>
        </a:p>
      </dsp:txBody>
      <dsp:txXfrm>
        <a:off x="836555" y="3400"/>
        <a:ext cx="9679044" cy="724290"/>
      </dsp:txXfrm>
    </dsp:sp>
    <dsp:sp modelId="{E4C89E42-12C7-49D2-BBDE-646A0E60DCF5}">
      <dsp:nvSpPr>
        <dsp:cNvPr id="0" name=""/>
        <dsp:cNvSpPr/>
      </dsp:nvSpPr>
      <dsp:spPr>
        <a:xfrm>
          <a:off x="0" y="908763"/>
          <a:ext cx="10515600" cy="724290"/>
        </a:xfrm>
        <a:prstGeom prst="roundRect">
          <a:avLst>
            <a:gd name="adj" fmla="val 10000"/>
          </a:avLst>
        </a:prstGeom>
        <a:solidFill>
          <a:schemeClr val="accent5">
            <a:hueOff val="1832264"/>
            <a:satOff val="-14812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380B9-DF93-4C76-B880-BFA3A81F8636}">
      <dsp:nvSpPr>
        <dsp:cNvPr id="0" name=""/>
        <dsp:cNvSpPr/>
      </dsp:nvSpPr>
      <dsp:spPr>
        <a:xfrm>
          <a:off x="219097" y="1071728"/>
          <a:ext cx="398359" cy="398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50641-2FF1-4224-8FC0-66886E59E906}">
      <dsp:nvSpPr>
        <dsp:cNvPr id="0" name=""/>
        <dsp:cNvSpPr/>
      </dsp:nvSpPr>
      <dsp:spPr>
        <a:xfrm>
          <a:off x="836555" y="908763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Hvordan tilrettelegge for synshemmede på arbeidsplassen</a:t>
          </a:r>
          <a:endParaRPr lang="en-US" sz="1900" kern="1200"/>
        </a:p>
      </dsp:txBody>
      <dsp:txXfrm>
        <a:off x="836555" y="908763"/>
        <a:ext cx="9679044" cy="724290"/>
      </dsp:txXfrm>
    </dsp:sp>
    <dsp:sp modelId="{FAA1D226-C753-461A-9677-AC751875C93B}">
      <dsp:nvSpPr>
        <dsp:cNvPr id="0" name=""/>
        <dsp:cNvSpPr/>
      </dsp:nvSpPr>
      <dsp:spPr>
        <a:xfrm>
          <a:off x="0" y="1814126"/>
          <a:ext cx="10515600" cy="724290"/>
        </a:xfrm>
        <a:prstGeom prst="roundRect">
          <a:avLst>
            <a:gd name="adj" fmla="val 10000"/>
          </a:avLst>
        </a:prstGeom>
        <a:solidFill>
          <a:schemeClr val="accent5">
            <a:hueOff val="3664528"/>
            <a:satOff val="-2962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9457E-F87F-4804-BDE8-6A12A5E5F75F}">
      <dsp:nvSpPr>
        <dsp:cNvPr id="0" name=""/>
        <dsp:cNvSpPr/>
      </dsp:nvSpPr>
      <dsp:spPr>
        <a:xfrm>
          <a:off x="219097" y="1977092"/>
          <a:ext cx="398359" cy="398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1B57E-77D2-49B2-AF89-BD03E6EC9321}">
      <dsp:nvSpPr>
        <dsp:cNvPr id="0" name=""/>
        <dsp:cNvSpPr/>
      </dsp:nvSpPr>
      <dsp:spPr>
        <a:xfrm>
          <a:off x="836555" y="1814126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Hvordan tilrettelegge for kognitive utfordringer</a:t>
          </a:r>
          <a:endParaRPr lang="en-US" sz="1900" kern="1200"/>
        </a:p>
      </dsp:txBody>
      <dsp:txXfrm>
        <a:off x="836555" y="1814126"/>
        <a:ext cx="9679044" cy="724290"/>
      </dsp:txXfrm>
    </dsp:sp>
    <dsp:sp modelId="{3248C4E7-7A15-4B39-9A31-83F027EC3E97}">
      <dsp:nvSpPr>
        <dsp:cNvPr id="0" name=""/>
        <dsp:cNvSpPr/>
      </dsp:nvSpPr>
      <dsp:spPr>
        <a:xfrm>
          <a:off x="0" y="2719489"/>
          <a:ext cx="10515600" cy="724290"/>
        </a:xfrm>
        <a:prstGeom prst="roundRect">
          <a:avLst>
            <a:gd name="adj" fmla="val 10000"/>
          </a:avLst>
        </a:prstGeom>
        <a:solidFill>
          <a:schemeClr val="accent5">
            <a:hueOff val="5496791"/>
            <a:satOff val="-44436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39DC8-617D-46E6-9DE8-462BEF6E54BF}">
      <dsp:nvSpPr>
        <dsp:cNvPr id="0" name=""/>
        <dsp:cNvSpPr/>
      </dsp:nvSpPr>
      <dsp:spPr>
        <a:xfrm>
          <a:off x="219097" y="2882455"/>
          <a:ext cx="398359" cy="398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1F4C4-B8E7-470E-BE11-77E02F993BE2}">
      <dsp:nvSpPr>
        <dsp:cNvPr id="0" name=""/>
        <dsp:cNvSpPr/>
      </dsp:nvSpPr>
      <dsp:spPr>
        <a:xfrm>
          <a:off x="836555" y="2719489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Omvisning på Hjelpemiddelsentralen</a:t>
          </a:r>
          <a:endParaRPr lang="en-US" sz="1900" kern="1200" dirty="0"/>
        </a:p>
      </dsp:txBody>
      <dsp:txXfrm>
        <a:off x="836555" y="2719489"/>
        <a:ext cx="9679044" cy="724290"/>
      </dsp:txXfrm>
    </dsp:sp>
    <dsp:sp modelId="{67DE26BB-8E98-45A4-B165-00830A972F44}">
      <dsp:nvSpPr>
        <dsp:cNvPr id="0" name=""/>
        <dsp:cNvSpPr/>
      </dsp:nvSpPr>
      <dsp:spPr>
        <a:xfrm>
          <a:off x="0" y="3624853"/>
          <a:ext cx="10515600" cy="724290"/>
        </a:xfrm>
        <a:prstGeom prst="roundRect">
          <a:avLst>
            <a:gd name="adj" fmla="val 10000"/>
          </a:avLst>
        </a:prstGeom>
        <a:solidFill>
          <a:schemeClr val="accent5">
            <a:hueOff val="7329055"/>
            <a:satOff val="-59248"/>
            <a:lumOff val="125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9DF29-8712-4B11-8B26-BB3D29D32C16}">
      <dsp:nvSpPr>
        <dsp:cNvPr id="0" name=""/>
        <dsp:cNvSpPr/>
      </dsp:nvSpPr>
      <dsp:spPr>
        <a:xfrm>
          <a:off x="219097" y="3787818"/>
          <a:ext cx="398359" cy="398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835AA-8D13-4A4F-92BF-9C8A5C6F1F76}">
      <dsp:nvSpPr>
        <dsp:cNvPr id="0" name=""/>
        <dsp:cNvSpPr/>
      </dsp:nvSpPr>
      <dsp:spPr>
        <a:xfrm>
          <a:off x="836555" y="3624853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836555" y="3624853"/>
        <a:ext cx="9679044" cy="724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6FD-D711-124E-A3E3-0FBE1F8F0CE4}" type="datetimeFigureOut">
              <a:rPr lang="nb-NO" smtClean="0"/>
              <a:t>22.09.2022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4BBF-70B9-8047-B02F-2484F1EA6A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86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.no/no/bedrift/inkluderende-arbeidsliv/relatert-informasjon/alfabetisk-oversikt-tiltak-og-virkemidle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nnskapsbanken.net/arbeid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vno.sharepoint.com/sites/fag-og-ytelser-hjelpemidler/SitePages/Tilrettelegging%20i%20arbeid%20og%20utdanning.aspx?web=1" TargetMode="External"/><Relationship Id="rId5" Type="http://schemas.openxmlformats.org/officeDocument/2006/relationships/hyperlink" Target="https://navno.sharepoint.com/sites/enhet-hjelpemidler-og-tilrettelegging/SitePages/Retningslinjer-for-psykologtjeneste-i-NAV-Hjelpemidler-og-tilrettelegging.aspx" TargetMode="External"/><Relationship Id="rId4" Type="http://schemas.openxmlformats.org/officeDocument/2006/relationships/hyperlink" Target="https://navno.sharepoint.com/sites/enhet-hjelpemidler-og-tilrettelegging/SitePages/Rutiner-for-arbeidsrettet-veiledningstjeneste-(ATV).aspx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9476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03693-8D2D-4091-B23E-AC89A7AC15F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573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503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nb-NO" baseline="0" dirty="0"/>
              <a:t>Når det gjelder ergonomi –sjekk ut med BHT først</a:t>
            </a:r>
          </a:p>
          <a:p>
            <a:r>
              <a:rPr lang="nb-NO" baseline="0" dirty="0"/>
              <a:t>Lokal tilgjengelighet</a:t>
            </a:r>
          </a:p>
          <a:p>
            <a:r>
              <a:rPr lang="nb-NO" baseline="0" dirty="0"/>
              <a:t>Ikke trø i deres bedd</a:t>
            </a:r>
          </a:p>
          <a:p>
            <a:r>
              <a:rPr lang="nb-NO" baseline="0" dirty="0"/>
              <a:t>Har god kompetanse på området</a:t>
            </a:r>
          </a:p>
          <a:p>
            <a:r>
              <a:rPr lang="nb-NO" baseline="0" dirty="0"/>
              <a:t>Kontakt HMS ved spesialtilpasning/kompliserte saker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B4BBF-70B9-8047-B02F-2484F1EA6A4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11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Arbeidstakere med rett på synshjelpemidler:</a:t>
            </a:r>
          </a:p>
          <a:p>
            <a:pPr lvl="1"/>
            <a:r>
              <a:rPr lang="nb-NO" dirty="0"/>
              <a:t>Svaksynte, blinde, personer med nedsatt kontrastsyn eller unormal sterk grad av lysømfintlighet</a:t>
            </a:r>
          </a:p>
          <a:p>
            <a:r>
              <a:rPr lang="nb-NO" dirty="0"/>
              <a:t>Hjelpemidler</a:t>
            </a:r>
          </a:p>
          <a:p>
            <a:pPr lvl="1"/>
            <a:r>
              <a:rPr lang="nb-NO" dirty="0"/>
              <a:t>Filterbriller, lupe, digitallupe, </a:t>
            </a:r>
            <a:r>
              <a:rPr lang="nb-NO" dirty="0" err="1"/>
              <a:t>lesetv</a:t>
            </a:r>
            <a:r>
              <a:rPr lang="nb-NO" dirty="0"/>
              <a:t>, forstørrelsesprogram, tastatur mm.</a:t>
            </a:r>
          </a:p>
          <a:p>
            <a:r>
              <a:rPr lang="nb-NO" dirty="0"/>
              <a:t>Belysning</a:t>
            </a:r>
          </a:p>
          <a:p>
            <a:pPr lvl="1"/>
            <a:r>
              <a:rPr lang="nb-NO" dirty="0"/>
              <a:t>Gi råd i forhold til belysning (armaturer og fargetemperatur) og solskjerming </a:t>
            </a:r>
          </a:p>
          <a:p>
            <a:r>
              <a:rPr lang="nb-NO" dirty="0"/>
              <a:t>Plassering</a:t>
            </a:r>
          </a:p>
          <a:p>
            <a:pPr lvl="1"/>
            <a:r>
              <a:rPr lang="nb-NO" dirty="0"/>
              <a:t>Gi råd i forhold til plassering av synstekniske hjelpemidler, skjerm og belysning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Case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Synshemmet selger i butikk/leder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Mye hodepine, klarte ikke å </a:t>
            </a:r>
            <a:r>
              <a:rPr lang="nb-NO" dirty="0" err="1"/>
              <a:t>st</a:t>
            </a:r>
            <a:r>
              <a:rPr lang="nb-NO" dirty="0"/>
              <a:t> i jobb pga. øyesykdom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Usikker på karrierevei – vip24 interesse og verdi test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Muligheter for tilrettelegging og det å klare å stå i jobb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Tekniske hjelpemidler i utdanningen – tavle kamera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9652-8B23-4303-8DD9-125F2182BB0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290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Høreapparat leveres av hørselssentralen. Og er grunnmuren for de fleste hørselstekniske hjelpemidlene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prøver ut mikrofoner og høyttalere (samtaleforsterkning som gjør det mulig å oppfatte tale)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Arbeidsoppgaver, variasjon, lengde, kontor og informasjonsflyt i bedrift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Stort energi tap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Hjelpemiddel i tillegg til høreapparatet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Tolketjenesten (tegnspråk, skrivetolk)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Diagnostisert med psykiske problemer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Kartlegging viste misofoni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Tilrettelegging tastatur, eget kontor/skjermet kontorplass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Samtale for å bli bevist egen utfordring/diagnose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Ingen psykiske problemer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Sykemeldt pga. hodepine, skulder/nakkeproblematikk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Moderat hørselshemning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Samtaleforsterkning ved små høyttalere/ </a:t>
            </a:r>
            <a:r>
              <a:rPr lang="nb-NO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rogerpenn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Kurs til kollegaer og ledere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A9652-8B23-4303-8DD9-125F2182BB0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35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struktur på arbeidsplassen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Sjekklister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Kalender med påminnelser, alarmer, smartklokke, smarttelefon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Hjelpemidler i form av tid og struktur (avanserte kalendere med sjekklister, bilder på hva som skal gjøres, nedtelling)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EkKS</a:t>
            </a: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;ADHD kan ha utfordringer i forhold til auditiv og visuelt støy. Men også ervervede hjerneskader kan slite med hørselsinntrykk. Det som tidligere var «koselig </a:t>
            </a:r>
            <a:r>
              <a:rPr lang="nb-NO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sjorr</a:t>
            </a: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oppleves nå som støy og forstyrrende/utmattende.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Høyt utdannet, datajobb med mye ansvar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Arbeidsplassbesøk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Samtale med AT og 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Fokus på organiseringsprogram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Fargekoding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Visuell og auditiv skjerming (persienner, hodetelefoner, planter, plassering)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Asberger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Memotimer for å komme seg tidsnok til bussen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Veiledning – sortering av arbeidsoppgaver. Liste over hva som skal gjøres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 for å dele opp arbeidsoppgavene og «lage huskeliste»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 med liste der man haker av utførte oppgaver, gir trygghet på at jeg har gjort det. EKS medisindosett på dager og klokkeslett.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9652-8B23-4303-8DD9-125F2182BB0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6228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 mot 50% av de som har behov for tilrettelegging i Nav har en eller annen form for lese og skrivevanske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Tore mørketall når det gjelder lese og skrivevansker.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Stort spekter fra dysleksi til litt vansker med lesing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 en kartleggingssamtale/første samtale spør gjerne om dette med lese og skrivevansker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03693-8D2D-4091-B23E-AC89A7AC15F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591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03693-8D2D-4091-B23E-AC89A7AC15F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107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03693-8D2D-4091-B23E-AC89A7AC15F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8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03693-8D2D-4091-B23E-AC89A7AC15F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07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04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Behandlingshjelpemidler er </a:t>
            </a:r>
            <a:r>
              <a:rPr lang="nb-NO" dirty="0" err="1"/>
              <a:t>hj.m</a:t>
            </a:r>
            <a:r>
              <a:rPr lang="nb-NO" dirty="0"/>
              <a:t> som ikke avhjelper dag. Livets aktiviteter og funksjoner, fritid og arbeid.</a:t>
            </a:r>
          </a:p>
          <a:p>
            <a:endParaRPr lang="nb-NO" dirty="0"/>
          </a:p>
          <a:p>
            <a:r>
              <a:rPr lang="nb-NO" dirty="0"/>
              <a:t>Sykkel til trening nei. Ja til </a:t>
            </a:r>
            <a:r>
              <a:rPr lang="nb-NO" dirty="0" err="1"/>
              <a:t>forflytnig</a:t>
            </a:r>
            <a:r>
              <a:rPr lang="nb-NO" dirty="0"/>
              <a:t>. </a:t>
            </a:r>
          </a:p>
          <a:p>
            <a:r>
              <a:rPr lang="nb-NO" dirty="0"/>
              <a:t>Kommer an på funksjonsnedsettelsen og ikke diagnosen.</a:t>
            </a:r>
          </a:p>
          <a:p>
            <a:r>
              <a:rPr lang="nb-NO" dirty="0"/>
              <a:t>Behandlingshjelpemidler tar </a:t>
            </a:r>
            <a:r>
              <a:rPr lang="nb-NO" dirty="0" err="1"/>
              <a:t>helesforetakene</a:t>
            </a:r>
            <a:r>
              <a:rPr lang="nb-NO" dirty="0"/>
              <a:t> seg av.</a:t>
            </a:r>
          </a:p>
          <a:p>
            <a:r>
              <a:rPr lang="nb-NO" dirty="0"/>
              <a:t>Eks </a:t>
            </a:r>
            <a:r>
              <a:rPr lang="nb-NO" dirty="0" err="1"/>
              <a:t>jonasmaske</a:t>
            </a:r>
            <a:r>
              <a:rPr lang="nb-NO" dirty="0"/>
              <a:t> som avhjelper en lungesykdom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A9652-8B23-4303-8DD9-125F2182BB0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916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Tilpasning i bolig kan ofte være mer hensiktsmessig og nødvendig en et hjelpemiddel. F.eks. adkomst istedenfor en lang rampe evt. løfteplattform</a:t>
            </a:r>
          </a:p>
          <a:p>
            <a:endParaRPr lang="nb-NO" dirty="0"/>
          </a:p>
          <a:p>
            <a:r>
              <a:rPr lang="nb-NO" dirty="0"/>
              <a:t>Tilrettelagt soverom 1. etg.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145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Forhåndskontakt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Mulighet for å få mer informasjon om arbeidsgivers tilretteleggingsansvar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03693-8D2D-4091-B23E-AC89A7AC15F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72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Alfabetisk oversikt - Tiltak og virkemidler - nav.no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02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A9652-8B23-4303-8DD9-125F2182BB0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842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linkClick r:id="rId3"/>
              </a:rPr>
              <a:t>Arbeid og utdanning | Kunnskapsbanken</a:t>
            </a:r>
          </a:p>
          <a:p>
            <a:r>
              <a:rPr lang="nb-NO">
                <a:hlinkClick r:id="rId4"/>
              </a:rPr>
              <a:t>Arbeidsrettet veiledningstjeneste (AVT) (sharepoint.com)</a:t>
            </a:r>
            <a:endParaRPr lang="nb-NO">
              <a:cs typeface="Calibri"/>
              <a:hlinkClick r:id="rId4"/>
            </a:endParaRPr>
          </a:p>
          <a:p>
            <a:r>
              <a:rPr lang="nb-NO">
                <a:hlinkClick r:id="rId5"/>
              </a:rPr>
              <a:t>Psykologtjenesten i NAV Hjelpemidler og tilrettelegging (sharepoint.com)</a:t>
            </a:r>
          </a:p>
          <a:p>
            <a:r>
              <a:rPr lang="nb-NO">
                <a:hlinkClick r:id="rId6"/>
              </a:rPr>
              <a:t>Tilrettelegging i arbeid og utdanning (sharepoint.com)</a:t>
            </a:r>
            <a:endParaRPr lang="nb-NO"/>
          </a:p>
          <a:p>
            <a:r>
              <a:rPr lang="nb-NO"/>
              <a:t>Kartlegger styrker og tilretteleggingsbehov</a:t>
            </a:r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Samtaler</a:t>
            </a:r>
            <a:endParaRPr lang="en-US"/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Saksinformasjon</a:t>
            </a:r>
            <a:endParaRPr lang="nb-NO">
              <a:cs typeface="Calibri"/>
            </a:endParaRPr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Observasjon</a:t>
            </a:r>
            <a:endParaRPr lang="en-US"/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Organisatorisk arbeidsmiljø, fysisk og psykososialt</a:t>
            </a:r>
            <a:endParaRPr lang="en-US"/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24 t mennesket (sekundære behov)</a:t>
            </a:r>
            <a:endParaRPr lang="en-US"/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Møte med arbeidsplass/utdanning/helse/NAV</a:t>
            </a:r>
            <a:endParaRPr lang="en-US"/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Kartlegging og veiledning av egne ressurser og kunnskap om egen situasjon </a:t>
            </a:r>
            <a:endParaRPr lang="en-US"/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Yrkesveiledning/karriereveiledning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/>
              <a:t>Finner tiltak/løsninger/virkemidler</a:t>
            </a:r>
            <a:endParaRPr lang="nb-NO">
              <a:cs typeface="Calibri"/>
            </a:endParaRPr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Råd og veiledning</a:t>
            </a:r>
            <a:endParaRPr lang="nb-NO">
              <a:cs typeface="Calibri"/>
            </a:endParaRPr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Hjelpemidler</a:t>
            </a:r>
            <a:endParaRPr lang="nb-NO">
              <a:cs typeface="Calibri"/>
            </a:endParaRPr>
          </a:p>
          <a:p>
            <a:pPr marL="1085850" lvl="2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nb-NO"/>
              <a:t>Økonomiske virkemidler</a:t>
            </a:r>
            <a:endParaRPr lang="nb-NO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/>
              <a:t>Prøver ut og evaluerer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B4BBF-70B9-8047-B02F-2484F1EA6A4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84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C6C2BF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FD4799EC-1694-AB4F-9DD9-2188A933A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274" y="1081899"/>
            <a:ext cx="1280329" cy="8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 dirty="0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9BB863FB-78BD-F643-85E6-1AF7698DA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303" y="2948384"/>
            <a:ext cx="1533393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909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/>
              <a:t>Klikk for å redigere teksten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753597-0942-6542-B314-5EB169889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303" y="2003503"/>
            <a:ext cx="1533393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42822D-C244-4DF7-A881-A4A8A84C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E5ADA6-8019-4621-8315-E7C1FAE4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A57B2C-3667-4288-B85E-50EA17883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5C300C-B437-4788-B9EA-3EBC591C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28F9-DDC5-41C4-94B5-100080FC59DB}" type="datetimeFigureOut">
              <a:rPr lang="nb-NO" smtClean="0"/>
              <a:t>22.09.2022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DE3ACB3-7628-4504-AC4F-9186F7B5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C6DAD2-13D0-4053-82B2-A0A67F30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EA45-F7B4-4209-B8EC-0604D72E536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75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0A9867CB-9424-6247-AF4B-FFCCA40FF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74921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C30C810-DE10-B745-8CB9-7D254C95F2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4" y="4173253"/>
            <a:ext cx="8763173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undertittelen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EBA474-9FC2-8545-9569-68B6453E9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 dirty="0"/>
              <a:t>Dato  //  </a:t>
            </a:r>
            <a:r>
              <a:rPr lang="en-GB" dirty="0" err="1"/>
              <a:t>Ansvarlig</a:t>
            </a:r>
            <a:endParaRPr lang="en-GB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8BA4E41F-1D03-1746-B68A-521514BC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274" y="1081899"/>
            <a:ext cx="1280329" cy="8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550" y="3540205"/>
            <a:ext cx="10515600" cy="9262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undertittelen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 dirty="0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22994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 dirty="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 dirty="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4" r:id="rId6"/>
    <p:sldLayoutId id="2147483655" r:id="rId7"/>
    <p:sldLayoutId id="2147483661" r:id="rId8"/>
    <p:sldLayoutId id="2147483662" r:id="rId9"/>
    <p:sldLayoutId id="2147483667" r:id="rId10"/>
    <p:sldLayoutId id="2147483670" r:id="rId11"/>
    <p:sldLayoutId id="2147483671" r:id="rId12"/>
    <p:sldLayoutId id="2147483663" r:id="rId13"/>
    <p:sldLayoutId id="2147483669" r:id="rId14"/>
    <p:sldLayoutId id="2147483672" r:id="rId15"/>
    <p:sldLayoutId id="2147483673" r:id="rId16"/>
    <p:sldLayoutId id="2147483674" r:id="rId17"/>
    <p:sldLayoutId id="2147483676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FbdMGZ7AQSQ?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nskapsbanken.net/arbeid/muligheter/tilrettelegging-i-arbeid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DT9k3TGedvI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8B3E3D1-A64F-6C49-A65E-78234E99B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NAV Hjelpemiddelsentral Nordland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72C9742-7508-1E46-970C-66D5DB19D6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Line Bjørnerud</a:t>
            </a:r>
          </a:p>
          <a:p>
            <a:r>
              <a:rPr lang="nb-NO" dirty="0"/>
              <a:t>Koordinator/Seniorrådgiver </a:t>
            </a:r>
          </a:p>
          <a:p>
            <a:r>
              <a:rPr lang="nb-NO" dirty="0"/>
              <a:t>Arbeid og utdanning</a:t>
            </a:r>
          </a:p>
        </p:txBody>
      </p:sp>
      <p:pic>
        <p:nvPicPr>
          <p:cNvPr id="8" name="Plassholder for bilde 7" descr="Et bilde som inneholder utendørs, bygning, sitter, hus&#10;&#10;Automatisk generert beskrivelse">
            <a:extLst>
              <a:ext uri="{FF2B5EF4-FFF2-40B4-BE49-F238E27FC236}">
                <a16:creationId xmlns:a16="http://schemas.microsoft.com/office/drawing/2014/main" id="{97A7CD64-104B-AC4D-90BB-0C4DBF461E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5628" r="15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44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D78AB9-2617-4B2C-882E-BDCCBEBA4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506" y="993459"/>
            <a:ext cx="8322845" cy="721511"/>
          </a:xfrm>
        </p:spPr>
        <p:txBody>
          <a:bodyPr>
            <a:noAutofit/>
          </a:bodyPr>
          <a:lstStyle/>
          <a:p>
            <a:r>
              <a:rPr lang="nb-NO" sz="1800">
                <a:latin typeface="Arial"/>
                <a:cs typeface="Arial"/>
              </a:rPr>
              <a:t>Hvordan jobber vi på Nav Hjelpemiddelsentral med individuell tilrettelegging? </a:t>
            </a:r>
            <a:endParaRPr lang="nb-NO" sz="1800"/>
          </a:p>
        </p:txBody>
      </p:sp>
      <p:graphicFrame>
        <p:nvGraphicFramePr>
          <p:cNvPr id="46" name="Diagram 46" descr="Arbeidsprosess for individuell tilrettelegging. kartlegging, tiltak, utprøving og evaluering. Illustrasjon.  ">
            <a:extLst>
              <a:ext uri="{FF2B5EF4-FFF2-40B4-BE49-F238E27FC236}">
                <a16:creationId xmlns:a16="http://schemas.microsoft.com/office/drawing/2014/main" id="{31FFC674-0977-4147-AA84-2B0AE36E26A4}"/>
              </a:ext>
            </a:extLst>
          </p:cNvPr>
          <p:cNvGraphicFramePr/>
          <p:nvPr/>
        </p:nvGraphicFramePr>
        <p:xfrm>
          <a:off x="2005694" y="2147209"/>
          <a:ext cx="3796393" cy="3624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9" name="Bilde 269" descr="Ung kvinne som leser dokumenter">
            <a:extLst>
              <a:ext uri="{FF2B5EF4-FFF2-40B4-BE49-F238E27FC236}">
                <a16:creationId xmlns:a16="http://schemas.microsoft.com/office/drawing/2014/main" id="{59D86014-4B52-43C7-9D2B-73FDA8388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902" y="2472941"/>
            <a:ext cx="3796391" cy="28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41BFAE7-6086-41FA-A456-B33D0741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712"/>
            <a:ext cx="10515600" cy="815876"/>
          </a:xfrm>
        </p:spPr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rgbClr val="C00000"/>
                </a:solidFill>
              </a:rPr>
              <a:t>Resultat av samhandlingen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D871F1B0-C070-4AD8-9E69-F23CCD7B3B83}"/>
              </a:ext>
            </a:extLst>
          </p:cNvPr>
          <p:cNvCxnSpPr/>
          <p:nvPr/>
        </p:nvCxnSpPr>
        <p:spPr>
          <a:xfrm>
            <a:off x="2928671" y="1902633"/>
            <a:ext cx="0" cy="636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B2D3E8B-E87B-4CD2-A262-C3D7EA1D1BC4}"/>
              </a:ext>
            </a:extLst>
          </p:cNvPr>
          <p:cNvSpPr txBox="1"/>
          <p:nvPr/>
        </p:nvSpPr>
        <p:spPr>
          <a:xfrm>
            <a:off x="2298586" y="1258414"/>
            <a:ext cx="131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Sykemeldt</a:t>
            </a:r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8A3A0B8-A81F-4D83-994C-946A731A3D29}"/>
              </a:ext>
            </a:extLst>
          </p:cNvPr>
          <p:cNvCxnSpPr/>
          <p:nvPr/>
        </p:nvCxnSpPr>
        <p:spPr>
          <a:xfrm>
            <a:off x="5127652" y="1902633"/>
            <a:ext cx="0" cy="702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97BC7576-2B9B-44B8-8887-E5C36DAC6667}"/>
              </a:ext>
            </a:extLst>
          </p:cNvPr>
          <p:cNvCxnSpPr/>
          <p:nvPr/>
        </p:nvCxnSpPr>
        <p:spPr>
          <a:xfrm>
            <a:off x="7380266" y="1860125"/>
            <a:ext cx="0" cy="712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CC6A8CB-E11D-4DF8-B12A-FEB03B663A73}"/>
              </a:ext>
            </a:extLst>
          </p:cNvPr>
          <p:cNvSpPr txBox="1"/>
          <p:nvPr/>
        </p:nvSpPr>
        <p:spPr>
          <a:xfrm>
            <a:off x="4650713" y="123241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26 uker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0D57CA5-428A-4A60-AEE6-BBF1EC79A5F7}"/>
              </a:ext>
            </a:extLst>
          </p:cNvPr>
          <p:cNvSpPr txBox="1"/>
          <p:nvPr/>
        </p:nvSpPr>
        <p:spPr>
          <a:xfrm>
            <a:off x="6923066" y="11724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AAP</a:t>
            </a:r>
          </a:p>
        </p:txBody>
      </p:sp>
      <p:sp>
        <p:nvSpPr>
          <p:cNvPr id="22" name="Pil: høyre 21">
            <a:extLst>
              <a:ext uri="{FF2B5EF4-FFF2-40B4-BE49-F238E27FC236}">
                <a16:creationId xmlns:a16="http://schemas.microsoft.com/office/drawing/2014/main" id="{50AF8E56-C92B-4887-9A61-2739B5C00260}"/>
              </a:ext>
            </a:extLst>
          </p:cNvPr>
          <p:cNvSpPr/>
          <p:nvPr/>
        </p:nvSpPr>
        <p:spPr>
          <a:xfrm>
            <a:off x="1249996" y="2216250"/>
            <a:ext cx="8138914" cy="114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61DCCDB-3ACE-46E7-8493-D9EC615CFA0E}"/>
              </a:ext>
            </a:extLst>
          </p:cNvPr>
          <p:cNvSpPr txBox="1"/>
          <p:nvPr/>
        </p:nvSpPr>
        <p:spPr>
          <a:xfrm>
            <a:off x="899286" y="4473759"/>
            <a:ext cx="1051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D2806DF-B969-4604-A1D9-E3322F715E81}"/>
              </a:ext>
            </a:extLst>
          </p:cNvPr>
          <p:cNvSpPr txBox="1"/>
          <p:nvPr/>
        </p:nvSpPr>
        <p:spPr>
          <a:xfrm>
            <a:off x="1249996" y="4456210"/>
            <a:ext cx="86162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For å bidra til at flere med nedsatt funksjonsevne kommer i arbeid eller utdanning skal Hjelpemiddelsentralens kompetanse tas i bruk tidlig i oppfølgingsløpet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8CA0244-2EC7-48D9-B795-ACDB594D9FE4}"/>
              </a:ext>
            </a:extLst>
          </p:cNvPr>
          <p:cNvSpPr txBox="1"/>
          <p:nvPr/>
        </p:nvSpPr>
        <p:spPr>
          <a:xfrm>
            <a:off x="804172" y="12497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 jobb</a:t>
            </a: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415DA662-20CC-4DA1-B0DE-5B38D85879EF}"/>
              </a:ext>
            </a:extLst>
          </p:cNvPr>
          <p:cNvCxnSpPr/>
          <p:nvPr/>
        </p:nvCxnSpPr>
        <p:spPr>
          <a:xfrm flipH="1">
            <a:off x="1249996" y="1902633"/>
            <a:ext cx="11376" cy="702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l: ned 11">
            <a:extLst>
              <a:ext uri="{FF2B5EF4-FFF2-40B4-BE49-F238E27FC236}">
                <a16:creationId xmlns:a16="http://schemas.microsoft.com/office/drawing/2014/main" id="{79DF459E-3CA5-4A63-921F-24A81C92121C}"/>
              </a:ext>
            </a:extLst>
          </p:cNvPr>
          <p:cNvSpPr/>
          <p:nvPr/>
        </p:nvSpPr>
        <p:spPr>
          <a:xfrm>
            <a:off x="8016109" y="1828449"/>
            <a:ext cx="245653" cy="71086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9F6917B-606E-48DD-9FBB-B2DF5F09827C}"/>
              </a:ext>
            </a:extLst>
          </p:cNvPr>
          <p:cNvSpPr txBox="1"/>
          <p:nvPr/>
        </p:nvSpPr>
        <p:spPr>
          <a:xfrm>
            <a:off x="7837466" y="2900820"/>
            <a:ext cx="156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2018</a:t>
            </a:r>
          </a:p>
        </p:txBody>
      </p:sp>
      <p:sp>
        <p:nvSpPr>
          <p:cNvPr id="21" name="Pil: ned 20">
            <a:extLst>
              <a:ext uri="{FF2B5EF4-FFF2-40B4-BE49-F238E27FC236}">
                <a16:creationId xmlns:a16="http://schemas.microsoft.com/office/drawing/2014/main" id="{C05A27F4-0421-4EE5-95A5-95D808A2A333}"/>
              </a:ext>
            </a:extLst>
          </p:cNvPr>
          <p:cNvSpPr/>
          <p:nvPr/>
        </p:nvSpPr>
        <p:spPr>
          <a:xfrm>
            <a:off x="3391158" y="1828449"/>
            <a:ext cx="245653" cy="71086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CD53924-1AB6-43CA-8219-B9EE2BDCC890}"/>
              </a:ext>
            </a:extLst>
          </p:cNvPr>
          <p:cNvSpPr txBox="1"/>
          <p:nvPr/>
        </p:nvSpPr>
        <p:spPr>
          <a:xfrm>
            <a:off x="3228997" y="2895437"/>
            <a:ext cx="156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1735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 på Internett 5" title="Arbeidsplasstilrettelegging">
            <a:hlinkClick r:id="" action="ppaction://media"/>
            <a:extLst>
              <a:ext uri="{FF2B5EF4-FFF2-40B4-BE49-F238E27FC236}">
                <a16:creationId xmlns:a16="http://schemas.microsoft.com/office/drawing/2014/main" id="{005DCAC6-04A1-4E11-85B4-A3B0E8D3DE15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BAB8A0D-F8C4-412A-B171-8B630B99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8526780" cy="660600"/>
          </a:xfrm>
        </p:spPr>
        <p:txBody>
          <a:bodyPr>
            <a:noAutofit/>
          </a:bodyPr>
          <a:lstStyle/>
          <a:p>
            <a:pPr marL="0" indent="0"/>
            <a:r>
              <a:rPr lang="nb-NO" sz="2400" dirty="0">
                <a:solidFill>
                  <a:schemeClr val="tx1"/>
                </a:solidFill>
              </a:rPr>
              <a:t>Tilrettelegging på arbeidsplass - Ergonomi og Bevegelse</a:t>
            </a:r>
            <a:br>
              <a:rPr lang="nb-NO" sz="2400" b="1" dirty="0"/>
            </a:br>
            <a:endParaRPr lang="en-US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FDB58D-BD55-49E9-A1B7-C642558B6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699" y="1452245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lvl="1" indent="0">
              <a:buNone/>
            </a:pPr>
            <a:endParaRPr lang="nb-NO" sz="2000" b="1" dirty="0"/>
          </a:p>
          <a:p>
            <a:pPr marL="457200" lvl="1" indent="0">
              <a:buNone/>
            </a:pPr>
            <a:endParaRPr lang="nb-NO" sz="2000" b="1" dirty="0"/>
          </a:p>
          <a:p>
            <a:pPr marL="457200" indent="-457200"/>
            <a:r>
              <a:rPr lang="nb-NO" sz="2400" dirty="0"/>
              <a:t>Arbeidskartlegging - Bruk BHT først og fremst  </a:t>
            </a:r>
          </a:p>
          <a:p>
            <a:pPr marL="457200" indent="-457200"/>
            <a:r>
              <a:rPr lang="nb-NO" sz="2400" dirty="0"/>
              <a:t>Hjelpemidler innen ergonomiske løsninger</a:t>
            </a:r>
          </a:p>
          <a:p>
            <a:pPr marL="457200" indent="-457200"/>
            <a:r>
              <a:rPr lang="nb-NO" sz="2400" dirty="0"/>
              <a:t>Ordinært utstyr som må spesialtilpasset</a:t>
            </a:r>
          </a:p>
          <a:p>
            <a:pPr marL="457200" indent="-457200"/>
            <a:r>
              <a:rPr lang="nb-NO" sz="2400" dirty="0"/>
              <a:t>Tilpasning og ombygging av maskiner</a:t>
            </a:r>
          </a:p>
          <a:p>
            <a:pPr marL="457200" indent="-457200"/>
            <a:r>
              <a:rPr lang="nb-NO" sz="2400" dirty="0"/>
              <a:t>Funksjonsassistent</a:t>
            </a:r>
          </a:p>
          <a:p>
            <a:pPr marL="457200" indent="-457200"/>
            <a:endParaRPr lang="nb-NO" sz="2000" dirty="0"/>
          </a:p>
        </p:txBody>
      </p:sp>
      <p:pic>
        <p:nvPicPr>
          <p:cNvPr id="5" name="Bilde 5" descr="Et bilde som inneholder innendørs, vegg, gulv, rom&#10;&#10;Automatisk generert beskrivelse">
            <a:extLst>
              <a:ext uri="{FF2B5EF4-FFF2-40B4-BE49-F238E27FC236}">
                <a16:creationId xmlns:a16="http://schemas.microsoft.com/office/drawing/2014/main" id="{D58FD238-B5F5-4020-B743-8866A36F92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029" r="31323" b="1204"/>
          <a:stretch/>
        </p:blipFill>
        <p:spPr>
          <a:xfrm>
            <a:off x="8976360" y="1733012"/>
            <a:ext cx="2720340" cy="3761326"/>
          </a:xfr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03FC2FB-A655-4123-8B96-66CA7D76C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79" y="1944125"/>
            <a:ext cx="2381302" cy="168378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4DE3737-C084-4C85-8449-8C038F2499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96" t="16310" r="51563" b="62983"/>
          <a:stretch/>
        </p:blipFill>
        <p:spPr>
          <a:xfrm>
            <a:off x="5706461" y="4683770"/>
            <a:ext cx="2264059" cy="1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6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2">
            <a:extLst>
              <a:ext uri="{FF2B5EF4-FFF2-40B4-BE49-F238E27FC236}">
                <a16:creationId xmlns:a16="http://schemas.microsoft.com/office/drawing/2014/main" id="{0B694025-EC75-4D3B-867F-246B0B6E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nb-NO" sz="3600"/>
              <a:t>Tilrettelegging på arbeidsplass</a:t>
            </a:r>
            <a:br>
              <a:rPr lang="nb-NO" sz="3600"/>
            </a:br>
            <a:r>
              <a:rPr lang="nb-NO" sz="3600"/>
              <a:t>	    Syn	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526C734-A0AE-4C1A-89F4-CFF6EFD33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0" y="380770"/>
            <a:ext cx="2389623" cy="28113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A4372BF-EC96-4742-8A41-0A56EF44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6516" y="629623"/>
            <a:ext cx="2507982" cy="23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107829\AppData\local\microsoft\windows\Temporary Internet Files\Content.Outlook\3KT3LRU0\IMG_7113.JPG">
            <a:extLst>
              <a:ext uri="{FF2B5EF4-FFF2-40B4-BE49-F238E27FC236}">
                <a16:creationId xmlns:a16="http://schemas.microsoft.com/office/drawing/2014/main" id="{2D35A705-8F90-412A-B9DA-02538AAE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368" y="892960"/>
            <a:ext cx="2507982" cy="178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[Item Image]">
            <a:extLst>
              <a:ext uri="{FF2B5EF4-FFF2-40B4-BE49-F238E27FC236}">
                <a16:creationId xmlns:a16="http://schemas.microsoft.com/office/drawing/2014/main" id="{AFFE6DF9-E7D0-401E-A74B-B3FCBE74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19" y="1004736"/>
            <a:ext cx="2515016" cy="15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162720" y="4289877"/>
            <a:ext cx="5335948" cy="2077672"/>
          </a:xfrm>
        </p:spPr>
        <p:txBody>
          <a:bodyPr anchor="ctr">
            <a:normAutofit fontScale="92500" lnSpcReduction="20000"/>
          </a:bodyPr>
          <a:lstStyle/>
          <a:p>
            <a:r>
              <a:rPr lang="nb-NO" sz="1600" dirty="0">
                <a:latin typeface="Arial"/>
                <a:cs typeface="Arial"/>
              </a:rPr>
              <a:t>Svaksynte / Blinde </a:t>
            </a:r>
            <a:endParaRPr lang="nb-NO" sz="1600" dirty="0"/>
          </a:p>
          <a:p>
            <a:r>
              <a:rPr lang="nb-NO" sz="1600" dirty="0">
                <a:latin typeface="Arial"/>
                <a:cs typeface="Arial"/>
              </a:rPr>
              <a:t>Tilrettelegging av datamaskin og plassering</a:t>
            </a:r>
            <a:endParaRPr lang="nb-NO" sz="1600" dirty="0"/>
          </a:p>
          <a:p>
            <a:r>
              <a:rPr lang="nb-NO" sz="1600" dirty="0"/>
              <a:t>Hjelpemidler</a:t>
            </a:r>
          </a:p>
          <a:p>
            <a:r>
              <a:rPr lang="nb-NO" sz="1600" dirty="0"/>
              <a:t>Belysning</a:t>
            </a:r>
          </a:p>
          <a:p>
            <a:r>
              <a:rPr lang="nb-NO" sz="1600" dirty="0"/>
              <a:t>Lese- og sekretærhjelp</a:t>
            </a:r>
          </a:p>
          <a:p>
            <a:r>
              <a:rPr lang="nb-NO" sz="1600" dirty="0"/>
              <a:t>Lysoverfølsomhet </a:t>
            </a:r>
          </a:p>
          <a:p>
            <a:r>
              <a:rPr lang="nb-NO" sz="1600" dirty="0"/>
              <a:t>Hjernerystelse</a:t>
            </a:r>
          </a:p>
          <a:p>
            <a:endParaRPr lang="nb-NO" sz="1600" dirty="0"/>
          </a:p>
          <a:p>
            <a:endParaRPr lang="nb-NO" sz="1600" dirty="0"/>
          </a:p>
          <a:p>
            <a:pPr marL="0" indent="0">
              <a:buNone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151683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2">
            <a:extLst>
              <a:ext uri="{FF2B5EF4-FFF2-40B4-BE49-F238E27FC236}">
                <a16:creationId xmlns:a16="http://schemas.microsoft.com/office/drawing/2014/main" id="{88754344-F821-4BAD-98CD-9AEA433F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nb-NO" sz="3600"/>
              <a:t>Tilrettelegging på arbeidsplass</a:t>
            </a:r>
            <a:br>
              <a:rPr lang="nb-NO" sz="3600"/>
            </a:br>
            <a:r>
              <a:rPr lang="nb-NO" sz="3600"/>
              <a:t>	 Hørsel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007AB4D-C1A0-4345-8B14-C0B845C1F4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r="2965" b="13696"/>
          <a:stretch/>
        </p:blipFill>
        <p:spPr>
          <a:xfrm>
            <a:off x="778778" y="883874"/>
            <a:ext cx="2507107" cy="180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16D69-99A1-45AF-A052-34B82048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16" y="845936"/>
            <a:ext cx="2507982" cy="188098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4D9BC04-4E4A-423D-A77F-03160864DB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39" t="14278" r="55859" b="42933"/>
          <a:stretch/>
        </p:blipFill>
        <p:spPr>
          <a:xfrm>
            <a:off x="6259368" y="588899"/>
            <a:ext cx="2507982" cy="239506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0D77757-1380-4961-B4D7-CEDBB985D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7" t="17500" r="51875" b="38670"/>
          <a:stretch/>
        </p:blipFill>
        <p:spPr>
          <a:xfrm>
            <a:off x="8982219" y="748093"/>
            <a:ext cx="2515016" cy="2076674"/>
          </a:xfrm>
          <a:prstGeom prst="rect">
            <a:avLst/>
          </a:prstGeom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162719" y="3930305"/>
            <a:ext cx="6586915" cy="2437244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nb-NO" sz="2000"/>
          </a:p>
          <a:p>
            <a:pPr marL="457200" lvl="1" indent="0">
              <a:buNone/>
            </a:pPr>
            <a:endParaRPr lang="nb-NO" sz="200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8D27772-C0EA-4265-87B7-0F9C1114A0F3}"/>
              </a:ext>
            </a:extLst>
          </p:cNvPr>
          <p:cNvSpPr txBox="1"/>
          <p:nvPr/>
        </p:nvSpPr>
        <p:spPr>
          <a:xfrm>
            <a:off x="7408140" y="3731279"/>
            <a:ext cx="43391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Høreapparater er grunnmuren til andre hjelpemidler (hørselssentralen)</a:t>
            </a:r>
            <a:endParaRPr lang="nb-NO" sz="1600"/>
          </a:p>
          <a:p>
            <a:pPr>
              <a:spcAft>
                <a:spcPts val="600"/>
              </a:spcAft>
            </a:pPr>
            <a:endParaRPr lang="nb-NO" sz="1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Hjelpemiddelsentralen har hjelpemidler som skal gjøre det mulig å oppfatte tale</a:t>
            </a:r>
            <a:endParaRPr lang="nb-NO" sz="1600"/>
          </a:p>
          <a:p>
            <a:pPr>
              <a:spcAft>
                <a:spcPts val="600"/>
              </a:spcAft>
            </a:pPr>
            <a:endParaRPr lang="nb-NO" sz="1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Lydoverfølsomhet</a:t>
            </a:r>
            <a:endParaRPr lang="nb-NO" sz="1600"/>
          </a:p>
          <a:p>
            <a:pPr>
              <a:spcAft>
                <a:spcPts val="600"/>
              </a:spcAft>
            </a:pPr>
            <a:endParaRPr lang="nb-NO" sz="16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/>
              <a:t>Lydmiljø  - Akustikkmåling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Hjelpemiddelsentralen har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2">
            <a:extLst>
              <a:ext uri="{FF2B5EF4-FFF2-40B4-BE49-F238E27FC236}">
                <a16:creationId xmlns:a16="http://schemas.microsoft.com/office/drawing/2014/main" id="{E63AF6D9-FF25-49AC-9D89-26BB7DFF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nb-NO" sz="3600"/>
              <a:t>Tilrettelegging på arbeidsplass</a:t>
            </a:r>
            <a:br>
              <a:rPr lang="nb-NO" sz="3600"/>
            </a:br>
            <a:r>
              <a:rPr lang="nb-NO" sz="3600"/>
              <a:t>	Kognisjon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3A522-D212-4917-9771-14FEDB8BD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254"/>
          <a:stretch/>
        </p:blipFill>
        <p:spPr>
          <a:xfrm>
            <a:off x="778778" y="634714"/>
            <a:ext cx="2507107" cy="230343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15641" b="-4"/>
          <a:stretch/>
        </p:blipFill>
        <p:spPr bwMode="auto">
          <a:xfrm>
            <a:off x="3897387" y="380769"/>
            <a:ext cx="1786240" cy="28113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4525" b="3"/>
          <a:stretch/>
        </p:blipFill>
        <p:spPr bwMode="auto">
          <a:xfrm>
            <a:off x="6259368" y="714657"/>
            <a:ext cx="2507982" cy="21435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61CFD91-96BB-45CB-B4C9-9D3544542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94" t="12945" r="55938" b="12500"/>
          <a:stretch/>
        </p:blipFill>
        <p:spPr>
          <a:xfrm>
            <a:off x="9608164" y="380770"/>
            <a:ext cx="1263125" cy="2811320"/>
          </a:xfrm>
          <a:prstGeom prst="rect">
            <a:avLst/>
          </a:prstGeom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162719" y="3572858"/>
            <a:ext cx="6586915" cy="2794691"/>
          </a:xfrm>
        </p:spPr>
        <p:txBody>
          <a:bodyPr anchor="ctr">
            <a:normAutofit fontScale="85000" lnSpcReduction="20000"/>
          </a:bodyPr>
          <a:lstStyle/>
          <a:p>
            <a:endParaRPr lang="nb-NO" sz="1800" dirty="0"/>
          </a:p>
          <a:p>
            <a:r>
              <a:rPr lang="nb-NO" sz="1800" dirty="0"/>
              <a:t>Få oversikt over arbeidsoppgaver</a:t>
            </a:r>
          </a:p>
          <a:p>
            <a:r>
              <a:rPr lang="nb-NO" sz="1800" dirty="0"/>
              <a:t>Organisering av oppgavene - planlegge</a:t>
            </a:r>
          </a:p>
          <a:p>
            <a:pPr lvl="1"/>
            <a:r>
              <a:rPr lang="nb-NO" sz="1400" dirty="0"/>
              <a:t>Få beskrevet HVA - tydelig</a:t>
            </a:r>
          </a:p>
          <a:p>
            <a:r>
              <a:rPr lang="nb-NO" sz="1800" dirty="0"/>
              <a:t>Tidsbruk, oppstart og ferdigstillelse</a:t>
            </a:r>
          </a:p>
          <a:p>
            <a:r>
              <a:rPr lang="nb-NO" sz="1800" dirty="0"/>
              <a:t>Konsentrasjon</a:t>
            </a:r>
          </a:p>
          <a:p>
            <a:r>
              <a:rPr lang="nb-NO" sz="1800" dirty="0"/>
              <a:t>Auditive og visuelle inntrykk/forstyrrelser</a:t>
            </a:r>
          </a:p>
          <a:p>
            <a:r>
              <a:rPr lang="nb-NO" sz="1800" dirty="0"/>
              <a:t>Hukommelse</a:t>
            </a:r>
          </a:p>
          <a:p>
            <a:r>
              <a:rPr lang="nb-NO" sz="1800" dirty="0"/>
              <a:t>Trygghet og ro</a:t>
            </a:r>
          </a:p>
          <a:p>
            <a:r>
              <a:rPr lang="nb-NO" sz="1800" dirty="0"/>
              <a:t>Impulskontroll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14981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2">
            <a:extLst>
              <a:ext uri="{FF2B5EF4-FFF2-40B4-BE49-F238E27FC236}">
                <a16:creationId xmlns:a16="http://schemas.microsoft.com/office/drawing/2014/main" id="{297177C6-C453-4684-9F67-DE32C8E8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nb-NO" sz="3700"/>
              <a:t>Tilrettelegging på arbeidsplass 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E686974-A3D0-464A-B71D-4257F23C4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nb-NO" sz="2000" dirty="0"/>
              <a:t>Lese og skrive vansker</a:t>
            </a:r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Alternativ betjening</a:t>
            </a: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496FD82-FE7C-4B6E-AF67-0D95BCB6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50" t="18264" r="55075" b="62419"/>
          <a:stretch/>
        </p:blipFill>
        <p:spPr>
          <a:xfrm>
            <a:off x="7083423" y="684611"/>
            <a:ext cx="4397433" cy="231331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D8840C4-07C8-4AF5-8E58-9CA154C93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56" t="15492" r="53210" b="52500"/>
          <a:stretch/>
        </p:blipFill>
        <p:spPr>
          <a:xfrm>
            <a:off x="7186882" y="3707894"/>
            <a:ext cx="4188650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46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4F23BD-06D7-437F-B75D-BD296F61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nb-NO"/>
              <a:t>Informasjon/kurs om spesifikke fagområder</a:t>
            </a:r>
          </a:p>
        </p:txBody>
      </p:sp>
      <p:graphicFrame>
        <p:nvGraphicFramePr>
          <p:cNvPr id="19" name="Plassholder for innhold 2">
            <a:extLst>
              <a:ext uri="{FF2B5EF4-FFF2-40B4-BE49-F238E27FC236}">
                <a16:creationId xmlns:a16="http://schemas.microsoft.com/office/drawing/2014/main" id="{E1AD0BF2-1303-4788-BF89-A403B14D55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38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78A4F8E-349A-4BD5-A904-C7F1BDC1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Nyttig nettside om tilrettelegging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3EC53A4-DDB1-4BF7-9E41-2DB604A4B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3" y="2217448"/>
            <a:ext cx="11739154" cy="4859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0" i="0" dirty="0">
                <a:solidFill>
                  <a:srgbClr val="3E3832"/>
                </a:solidFill>
                <a:effectLst/>
                <a:latin typeface="Source Sans Pro" panose="020B0503030403020204" pitchFamily="34" charset="0"/>
              </a:rPr>
              <a:t>Ved nedsatt arbeidsevne kan tilrettelegging og </a:t>
            </a:r>
          </a:p>
          <a:p>
            <a:pPr marL="0" indent="0">
              <a:buNone/>
            </a:pPr>
            <a:r>
              <a:rPr lang="nb-NO" b="0" i="0" dirty="0">
                <a:solidFill>
                  <a:srgbClr val="3E3832"/>
                </a:solidFill>
                <a:effectLst/>
                <a:latin typeface="Source Sans Pro" panose="020B0503030403020204" pitchFamily="34" charset="0"/>
              </a:rPr>
              <a:t>hjelpemidler på arbeidsplassen være avgjørende. </a:t>
            </a:r>
          </a:p>
          <a:p>
            <a:pPr marL="0" indent="0">
              <a:buNone/>
            </a:pPr>
            <a:r>
              <a:rPr lang="nb-NO" b="0" i="0" dirty="0">
                <a:solidFill>
                  <a:srgbClr val="3E3832"/>
                </a:solidFill>
                <a:effectLst/>
                <a:latin typeface="Source Sans Pro" panose="020B0503030403020204" pitchFamily="34" charset="0"/>
              </a:rPr>
              <a:t>Tilretteleggingen kan være av organisatorisk, </a:t>
            </a:r>
          </a:p>
          <a:p>
            <a:pPr marL="0" indent="0">
              <a:buNone/>
            </a:pPr>
            <a:r>
              <a:rPr lang="nb-NO" b="0" i="0" dirty="0">
                <a:solidFill>
                  <a:srgbClr val="3E3832"/>
                </a:solidFill>
                <a:effectLst/>
                <a:latin typeface="Source Sans Pro" panose="020B0503030403020204" pitchFamily="34" charset="0"/>
              </a:rPr>
              <a:t>psykososial eller fysisk art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sz="2800" dirty="0">
                <a:hlinkClick r:id="rId3"/>
              </a:rPr>
              <a:t>Kunnskapsbanken.net</a:t>
            </a:r>
            <a:endParaRPr lang="nb-NO" sz="2800" dirty="0"/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endParaRPr lang="nb-NO" sz="28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318E3AA-4AE1-4586-A0D2-B02306CBC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55" t="5537" r="41648" b="4159"/>
          <a:stretch/>
        </p:blipFill>
        <p:spPr>
          <a:xfrm>
            <a:off x="8048323" y="1792070"/>
            <a:ext cx="3791415" cy="46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5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1C0A1B1-2BFF-4A74-8AFF-02A3F00B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7" y="334977"/>
            <a:ext cx="11048166" cy="1493823"/>
          </a:xfrm>
        </p:spPr>
        <p:txBody>
          <a:bodyPr>
            <a:normAutofit/>
          </a:bodyPr>
          <a:lstStyle/>
          <a:p>
            <a:r>
              <a:rPr lang="nb-NO" sz="2700" b="1" dirty="0">
                <a:solidFill>
                  <a:srgbClr val="C00000"/>
                </a:solidFill>
                <a:latin typeface="+mn-lt"/>
              </a:rPr>
              <a:t>NAV Hjelpemiddelsentral har et overordnet og koordinerende ansvar for hjelpemidler, tolketjenester og arbeidsrettet veiledningstjeneste</a:t>
            </a:r>
            <a:br>
              <a:rPr lang="nb-NO" sz="3200" b="1" dirty="0">
                <a:latin typeface="+mn-lt"/>
              </a:rPr>
            </a:br>
            <a:endParaRPr lang="nb-NO" b="1" dirty="0">
              <a:latin typeface="+mn-lt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6C85745-19DB-49C2-B1E8-A4C09EBE6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537" y="2504636"/>
            <a:ext cx="9803788" cy="4071946"/>
          </a:xfrm>
        </p:spPr>
        <p:txBody>
          <a:bodyPr>
            <a:normAutofit fontScale="92500" lnSpcReduction="20000"/>
          </a:bodyPr>
          <a:lstStyle/>
          <a:p>
            <a:r>
              <a:rPr lang="nb-NO" sz="2000" dirty="0">
                <a:latin typeface="+mn-lt"/>
              </a:rPr>
              <a:t>Tilbyr kompetanse og tjenester innenfor fagområdene;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Syn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Hørsel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Kognisjon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IKT og Teknikk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Kommunikasjon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Bevegelse/ergonomi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Arbeidsrettet veiledning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Tolk for hørselshemmede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800" dirty="0">
                <a:latin typeface="+mn-lt"/>
              </a:rPr>
              <a:t>Trygdefaglig kompetanse, «Vedtak»</a:t>
            </a:r>
          </a:p>
          <a:p>
            <a:pPr lvl="1"/>
            <a:endParaRPr lang="nb-NO" sz="1800" dirty="0"/>
          </a:p>
          <a:p>
            <a:pPr lvl="1"/>
            <a:r>
              <a:rPr lang="nb-NO" sz="1800" dirty="0"/>
              <a:t>Fokus på </a:t>
            </a:r>
            <a:r>
              <a:rPr lang="nb-NO" sz="1800" b="1" dirty="0">
                <a:solidFill>
                  <a:schemeClr val="accent2">
                    <a:lumMod val="75000"/>
                  </a:schemeClr>
                </a:solidFill>
              </a:rPr>
              <a:t>brukermedvirkning</a:t>
            </a:r>
            <a:r>
              <a:rPr lang="nb-NO" sz="1800" dirty="0"/>
              <a:t> for å styrke kvaliteten og sikre brukerne </a:t>
            </a:r>
          </a:p>
          <a:p>
            <a:pPr lvl="1"/>
            <a:r>
              <a:rPr lang="nb-NO" sz="1800" dirty="0"/>
              <a:t>innflytelse på utformingen av tjenesten.</a:t>
            </a:r>
          </a:p>
          <a:p>
            <a:pPr lvl="1"/>
            <a:endParaRPr lang="nb-NO" sz="18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1800" dirty="0">
              <a:latin typeface="+mn-lt"/>
            </a:endParaRPr>
          </a:p>
          <a:p>
            <a:r>
              <a:rPr lang="nb-NO" sz="1600" dirty="0">
                <a:solidFill>
                  <a:srgbClr val="FF0000"/>
                </a:solidFill>
                <a:latin typeface="+mn-lt"/>
              </a:rPr>
              <a:t>			</a:t>
            </a:r>
            <a:endParaRPr lang="nb-NO" sz="2000" dirty="0">
              <a:solidFill>
                <a:srgbClr val="FF0000"/>
              </a:solidFill>
              <a:latin typeface="+mn-lt"/>
            </a:endParaRPr>
          </a:p>
          <a:p>
            <a:endParaRPr lang="nb-NO" dirty="0"/>
          </a:p>
        </p:txBody>
      </p:sp>
      <p:pic>
        <p:nvPicPr>
          <p:cNvPr id="8" name="Plassholder for innhold 7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13F32139-E5F0-4857-9422-1108E3816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33" t="32606" r="38667" b="30252"/>
          <a:stretch/>
        </p:blipFill>
        <p:spPr>
          <a:xfrm>
            <a:off x="8384266" y="2504636"/>
            <a:ext cx="3665262" cy="367620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87AA86F0-0D8B-458C-8414-E55A09DC14BF}"/>
              </a:ext>
            </a:extLst>
          </p:cNvPr>
          <p:cNvSpPr txBox="1"/>
          <p:nvPr/>
        </p:nvSpPr>
        <p:spPr>
          <a:xfrm>
            <a:off x="494097" y="1401012"/>
            <a:ext cx="1128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3E3832"/>
                </a:solidFill>
              </a:rPr>
              <a:t>F</a:t>
            </a:r>
            <a:r>
              <a:rPr lang="nb-NO" sz="2000" b="0" i="0" dirty="0">
                <a:solidFill>
                  <a:srgbClr val="3E3832"/>
                </a:solidFill>
                <a:effectLst/>
              </a:rPr>
              <a:t>ormidling av hjelpemidler og bistand med </a:t>
            </a:r>
            <a:r>
              <a:rPr lang="nb-NO" sz="2000" b="1" i="0" dirty="0">
                <a:solidFill>
                  <a:srgbClr val="3E3832"/>
                </a:solidFill>
                <a:effectLst/>
              </a:rPr>
              <a:t>råd og veiledning </a:t>
            </a:r>
            <a:r>
              <a:rPr lang="nb-NO" sz="2000" b="0" i="0" dirty="0">
                <a:solidFill>
                  <a:srgbClr val="3E3832"/>
                </a:solidFill>
                <a:effectLst/>
              </a:rPr>
              <a:t>om hva som er god tilrettelegging for den enkelte, uavhengig av finansieringsansvar</a:t>
            </a:r>
            <a:endParaRPr lang="nb-NO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2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Arctic Race of Norway 2022">
            <a:hlinkClick r:id="" action="ppaction://media"/>
            <a:extLst>
              <a:ext uri="{FF2B5EF4-FFF2-40B4-BE49-F238E27FC236}">
                <a16:creationId xmlns:a16="http://schemas.microsoft.com/office/drawing/2014/main" id="{E54A46F1-1DD4-1D4C-0DF2-0F87F0E684F2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1B0A012-F6C8-A849-89F6-B6BCC158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Samarbeidsparter</a:t>
            </a:r>
          </a:p>
        </p:txBody>
      </p:sp>
      <p:pic>
        <p:nvPicPr>
          <p:cNvPr id="5" name="Bilde 4" descr="Et bilde som inneholder speil, pensel&#10;&#10;Automatisk generert beskrivelse">
            <a:extLst>
              <a:ext uri="{FF2B5EF4-FFF2-40B4-BE49-F238E27FC236}">
                <a16:creationId xmlns:a16="http://schemas.microsoft.com/office/drawing/2014/main" id="{379A1D74-6592-E346-8EC7-67C5CE72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6889"/>
            <a:ext cx="5181600" cy="3748809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5369E8E-A963-E24F-9CE3-6AF64E6E7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4480"/>
            <a:ext cx="5181600" cy="4622483"/>
          </a:xfrm>
        </p:spPr>
        <p:txBody>
          <a:bodyPr>
            <a:normAutofit fontScale="92500" lnSpcReduction="10000"/>
          </a:bodyPr>
          <a:lstStyle/>
          <a:p>
            <a:r>
              <a:rPr lang="nb-NO" sz="2600" dirty="0"/>
              <a:t>NAV </a:t>
            </a:r>
          </a:p>
          <a:p>
            <a:r>
              <a:rPr lang="nb-NO" sz="2600" dirty="0"/>
              <a:t>Statped</a:t>
            </a:r>
          </a:p>
          <a:p>
            <a:r>
              <a:rPr lang="nb-NO" sz="2600" dirty="0"/>
              <a:t>Husbanken</a:t>
            </a:r>
          </a:p>
          <a:p>
            <a:r>
              <a:rPr lang="nb-NO" sz="2600" dirty="0"/>
              <a:t>Brukerutvalg</a:t>
            </a:r>
          </a:p>
          <a:p>
            <a:r>
              <a:rPr lang="nb-NO" sz="2600" dirty="0"/>
              <a:t>Spesialisthelsetjenesten, rehabiliteringsinstitusjoner </a:t>
            </a:r>
            <a:r>
              <a:rPr lang="nb-NO" sz="2600" dirty="0" err="1"/>
              <a:t>m.v</a:t>
            </a:r>
            <a:r>
              <a:rPr lang="nb-NO" sz="2600" dirty="0"/>
              <a:t>.</a:t>
            </a:r>
          </a:p>
          <a:p>
            <a:r>
              <a:rPr lang="nb-NO" sz="2600" dirty="0"/>
              <a:t>Bedriftshelsetjenesten</a:t>
            </a:r>
          </a:p>
          <a:p>
            <a:r>
              <a:rPr lang="nb-NO" sz="2600" dirty="0"/>
              <a:t>Høyskoler, universiteter</a:t>
            </a:r>
          </a:p>
          <a:p>
            <a:r>
              <a:rPr lang="nb-NO" sz="2600" dirty="0"/>
              <a:t>Fylkeskommune</a:t>
            </a:r>
          </a:p>
          <a:p>
            <a:r>
              <a:rPr lang="nb-NO" sz="2600" dirty="0"/>
              <a:t>Kommuner</a:t>
            </a:r>
          </a:p>
          <a:p>
            <a:r>
              <a:rPr lang="nb-NO" sz="2600" dirty="0" err="1"/>
              <a:t>Arbeidsivere</a:t>
            </a:r>
            <a:endParaRPr lang="nb-NO" sz="2600" dirty="0"/>
          </a:p>
          <a:p>
            <a:pPr marL="0" indent="0">
              <a:buNone/>
            </a:pPr>
            <a:endParaRPr lang="nb-NO" sz="2600" dirty="0"/>
          </a:p>
          <a:p>
            <a:endParaRPr lang="nb-NO" sz="2600" dirty="0"/>
          </a:p>
          <a:p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130479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BAA37637-4B14-4BB1-BE0D-FEED63EA9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59" y="980729"/>
            <a:ext cx="11614143" cy="5463614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Kommunen har ansvar for å tilrettelegge for sine innbyggere i dagligliv, fritiden og skole, </a:t>
            </a:r>
            <a:r>
              <a:rPr lang="nb-NO" sz="2800" dirty="0">
                <a:latin typeface="+mn-lt"/>
              </a:rPr>
              <a:t>generelt/universelt/individuelt samt rådgiving i den forbindelse</a:t>
            </a:r>
            <a:endParaRPr lang="nb-NO" dirty="0">
              <a:latin typeface="+mn-lt"/>
            </a:endParaRPr>
          </a:p>
          <a:p>
            <a:pPr lvl="1"/>
            <a:r>
              <a:rPr lang="nb-NO" dirty="0">
                <a:latin typeface="+mn-lt"/>
              </a:rPr>
              <a:t>Det er kommunekontaktene som har ansvar for å lære opp brukeren i det hjelpemidlet de får fra folketrygden via Hjelpemiddelsentralen</a:t>
            </a:r>
          </a:p>
          <a:p>
            <a:pPr lvl="1"/>
            <a:r>
              <a:rPr lang="nb-NO" dirty="0">
                <a:latin typeface="+mn-lt"/>
              </a:rPr>
              <a:t>Eks. komfyrvakt, lydutjevningsanlegg, påminning, kommunikasjonshjelpemidler, lese tv</a:t>
            </a:r>
          </a:p>
          <a:p>
            <a:pPr lvl="1"/>
            <a:r>
              <a:rPr lang="nb-NO" dirty="0">
                <a:latin typeface="+mn-lt"/>
              </a:rPr>
              <a:t>Reparasjon av tekniske hjelpemidler. (Kompleksitet)</a:t>
            </a:r>
          </a:p>
          <a:p>
            <a:pPr marL="457200" lvl="1" indent="0">
              <a:buNone/>
            </a:pPr>
            <a:endParaRPr lang="nb-NO" dirty="0">
              <a:latin typeface="+mn-lt"/>
            </a:endParaRPr>
          </a:p>
          <a:p>
            <a:r>
              <a:rPr lang="nb-NO" dirty="0">
                <a:latin typeface="+mn-lt"/>
              </a:rPr>
              <a:t>Arbeidsgiver har ansvar for å tilrettelegge for sine ansatte –så langt som mulig</a:t>
            </a:r>
          </a:p>
          <a:p>
            <a:pPr lvl="1"/>
            <a:r>
              <a:rPr lang="nb-NO" dirty="0">
                <a:latin typeface="+mn-lt"/>
              </a:rPr>
              <a:t>Hjelpemiddelsentralen gir opplæring og veiledning i hjelpemidlet</a:t>
            </a:r>
          </a:p>
          <a:p>
            <a:pPr lvl="1"/>
            <a:r>
              <a:rPr lang="nb-NO" dirty="0">
                <a:latin typeface="+mn-lt"/>
              </a:rPr>
              <a:t>Hjelpemiddelsentralen bidrar </a:t>
            </a:r>
            <a:r>
              <a:rPr lang="nb-NO">
                <a:latin typeface="+mn-lt"/>
              </a:rPr>
              <a:t>til tilrettelegging </a:t>
            </a:r>
            <a:r>
              <a:rPr lang="nb-NO" dirty="0">
                <a:latin typeface="+mn-lt"/>
              </a:rPr>
              <a:t>på arbeidsplass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D22A31EA-2D35-4596-B982-FE35ED56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620" y="190501"/>
            <a:ext cx="8386763" cy="646212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Dagligliv og arbeidsliv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468F310-086B-4838-8D80-229A843B598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DE81EE-9F82-4790-A11D-D65401D7285E}" type="datetimeFigureOut">
              <a:rPr lang="nb-NO" smtClean="0"/>
              <a:pPr/>
              <a:t>22.09.2022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373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C24ED44-A349-43F8-BBBB-6204B22A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</p:spPr>
        <p:txBody>
          <a:bodyPr anchor="ctr">
            <a:normAutofit/>
          </a:bodyPr>
          <a:lstStyle/>
          <a:p>
            <a:r>
              <a:rPr lang="nb-NO" dirty="0"/>
              <a:t>Team og tverrfaglig samhandling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0395E747-B79F-46BD-887A-DE4C9E8ED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204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5648AD4-DFEA-4661-B10B-BAFA1EC6C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074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Arbeids- og utdanningsteamet</a:t>
            </a:r>
          </a:p>
          <a:p>
            <a:pPr lvl="1"/>
            <a:r>
              <a:rPr lang="nb-NO" dirty="0"/>
              <a:t>Prioritert område</a:t>
            </a:r>
          </a:p>
          <a:p>
            <a:pPr lvl="1"/>
            <a:r>
              <a:rPr lang="nb-NO" dirty="0"/>
              <a:t>Jobber tverrfaglig</a:t>
            </a:r>
          </a:p>
          <a:p>
            <a:pPr lvl="1"/>
            <a:r>
              <a:rPr lang="nb-NO" dirty="0"/>
              <a:t>Karriereveiledning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Barneteamet</a:t>
            </a:r>
          </a:p>
          <a:p>
            <a:pPr lvl="1"/>
            <a:r>
              <a:rPr lang="nb-NO" dirty="0"/>
              <a:t>Prioritert område</a:t>
            </a:r>
          </a:p>
          <a:p>
            <a:pPr lvl="1"/>
            <a:r>
              <a:rPr lang="nb-NO" dirty="0"/>
              <a:t>System, kommune</a:t>
            </a:r>
          </a:p>
          <a:p>
            <a:pPr lvl="1"/>
            <a:endParaRPr lang="nb-NO" dirty="0"/>
          </a:p>
          <a:p>
            <a:r>
              <a:rPr lang="nb-NO" dirty="0"/>
              <a:t>Boligteamet</a:t>
            </a:r>
          </a:p>
          <a:p>
            <a:pPr lvl="1"/>
            <a:r>
              <a:rPr lang="nb-NO" dirty="0"/>
              <a:t>System, kommune</a:t>
            </a:r>
          </a:p>
          <a:p>
            <a:pPr lvl="1"/>
            <a:r>
              <a:rPr lang="nb-NO" dirty="0"/>
              <a:t>Husbanken</a:t>
            </a:r>
          </a:p>
        </p:txBody>
      </p:sp>
    </p:spTree>
    <p:extLst>
      <p:ext uri="{BB962C8B-B14F-4D97-AF65-F5344CB8AC3E}">
        <p14:creationId xmlns:p14="http://schemas.microsoft.com/office/powerpoint/2010/main" val="285452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44BDA5D-9813-4224-AEE7-7F84D3455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092" y="1870841"/>
            <a:ext cx="6432331" cy="42108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Arbeidsgivers</a:t>
            </a:r>
            <a:r>
              <a:rPr lang="en-US" sz="2000" dirty="0"/>
              <a:t>/</a:t>
            </a:r>
            <a:r>
              <a:rPr lang="en-US" sz="2000" dirty="0" err="1"/>
              <a:t>selvstendig</a:t>
            </a:r>
            <a:r>
              <a:rPr lang="en-US" sz="2000" dirty="0"/>
              <a:t> </a:t>
            </a:r>
            <a:r>
              <a:rPr lang="en-US" sz="2000" dirty="0" err="1"/>
              <a:t>næringsdrivendes</a:t>
            </a:r>
            <a:r>
              <a:rPr lang="en-US" sz="2000" dirty="0"/>
              <a:t> </a:t>
            </a:r>
            <a:r>
              <a:rPr lang="en-US" sz="2000" dirty="0" err="1"/>
              <a:t>tilretteleggingsansvar</a:t>
            </a:r>
            <a:r>
              <a:rPr lang="en-US" sz="2000" dirty="0"/>
              <a:t> 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Finansierings</a:t>
            </a:r>
            <a:r>
              <a:rPr lang="en-US" sz="2000" dirty="0"/>
              <a:t>- og </a:t>
            </a:r>
            <a:r>
              <a:rPr lang="en-US" sz="2000" dirty="0" err="1"/>
              <a:t>tiltaksmuligheter</a:t>
            </a:r>
            <a:endParaRPr lang="en-US" sz="2000" dirty="0"/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Hjelpemiddeltiltak</a:t>
            </a:r>
            <a:r>
              <a:rPr lang="en-US" sz="2000" dirty="0"/>
              <a:t> i form av </a:t>
            </a:r>
            <a:r>
              <a:rPr lang="en-US" sz="2000" dirty="0" err="1"/>
              <a:t>driftsmidler</a:t>
            </a:r>
            <a:r>
              <a:rPr lang="en-US" sz="2000" dirty="0"/>
              <a:t>/</a:t>
            </a:r>
            <a:r>
              <a:rPr lang="en-US" sz="2000" dirty="0" err="1"/>
              <a:t>driftsutstyr</a:t>
            </a:r>
            <a:endParaRPr lang="en-US" sz="2000" dirty="0"/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Stønader</a:t>
            </a:r>
            <a:endParaRPr lang="en-US" sz="2000" dirty="0"/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Søknadsprosedyrer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8F95154-BFB9-4634-A80A-04E42780F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97" t="34000" r="9687" b="22542"/>
          <a:stretch/>
        </p:blipFill>
        <p:spPr>
          <a:xfrm>
            <a:off x="7277100" y="735724"/>
            <a:ext cx="4446026" cy="563432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047F1E73-72A6-48A1-A11A-F3017711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6" y="457200"/>
            <a:ext cx="6432331" cy="1119352"/>
          </a:xfrm>
        </p:spPr>
        <p:txBody>
          <a:bodyPr/>
          <a:lstStyle/>
          <a:p>
            <a:r>
              <a:rPr lang="nb-NO" dirty="0"/>
              <a:t>Trygdefaglig kompetanse, råd og veiledning</a:t>
            </a:r>
          </a:p>
        </p:txBody>
      </p:sp>
    </p:spTree>
    <p:extLst>
      <p:ext uri="{BB962C8B-B14F-4D97-AF65-F5344CB8AC3E}">
        <p14:creationId xmlns:p14="http://schemas.microsoft.com/office/powerpoint/2010/main" val="105951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493E50-7F2D-4DD1-9442-F7E0448F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332657"/>
            <a:ext cx="7886700" cy="44311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Arial"/>
                <a:cs typeface="Arial"/>
              </a:rPr>
              <a:t>Tiltak og virkemidler 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DC8E57-7B62-48DD-AED8-1E09D0CA2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606" y="1450315"/>
            <a:ext cx="5059138" cy="4288633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pPr marL="0" indent="0">
              <a:buNone/>
            </a:pPr>
            <a:endParaRPr lang="nb-NO" b="1" dirty="0">
              <a:latin typeface="Arial"/>
              <a:cs typeface="Arial"/>
            </a:endParaRPr>
          </a:p>
          <a:p>
            <a:r>
              <a:rPr lang="nb-NO" dirty="0">
                <a:latin typeface="Arial"/>
                <a:cs typeface="Arial"/>
              </a:rPr>
              <a:t>Lese og sekretærhjelp</a:t>
            </a:r>
            <a:endParaRPr lang="nb-NO" dirty="0"/>
          </a:p>
          <a:p>
            <a:r>
              <a:rPr lang="nb-NO" dirty="0">
                <a:latin typeface="Arial"/>
                <a:cs typeface="Arial"/>
              </a:rPr>
              <a:t>Funksjonsassistanse</a:t>
            </a:r>
          </a:p>
          <a:p>
            <a:r>
              <a:rPr lang="nb-NO" dirty="0">
                <a:latin typeface="Arial"/>
                <a:cs typeface="Arial"/>
              </a:rPr>
              <a:t>Tolk for døve, hørselshemmede og døvblinde på arbeidsplass/utdanning</a:t>
            </a:r>
          </a:p>
          <a:p>
            <a:r>
              <a:rPr lang="nb-NO" dirty="0">
                <a:latin typeface="Arial"/>
                <a:cs typeface="Arial"/>
              </a:rPr>
              <a:t>Hjelpemidler</a:t>
            </a:r>
          </a:p>
          <a:p>
            <a:r>
              <a:rPr lang="nb-NO" dirty="0">
                <a:latin typeface="Arial"/>
                <a:cs typeface="Arial"/>
              </a:rPr>
              <a:t>Driftstilskudd</a:t>
            </a:r>
          </a:p>
          <a:p>
            <a:r>
              <a:rPr lang="nb-NO" dirty="0">
                <a:latin typeface="Arial"/>
                <a:cs typeface="Arial"/>
              </a:rPr>
              <a:t>Karriereveiledning</a:t>
            </a:r>
          </a:p>
          <a:p>
            <a:endParaRPr lang="nb-NO" dirty="0">
              <a:latin typeface="Arial"/>
              <a:cs typeface="Arial"/>
            </a:endParaRPr>
          </a:p>
        </p:txBody>
      </p:sp>
      <p:pic>
        <p:nvPicPr>
          <p:cNvPr id="6" name="Bilde 5" descr="Blå tegnestift omgitt av en ring med røde tegnestifter">
            <a:extLst>
              <a:ext uri="{FF2B5EF4-FFF2-40B4-BE49-F238E27FC236}">
                <a16:creationId xmlns:a16="http://schemas.microsoft.com/office/drawing/2014/main" id="{9718709B-DB95-4267-AA95-20B83A91A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48" y="0"/>
            <a:ext cx="422077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4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8349401-DAED-4FE1-841C-722A12E9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Hva er et teknisk hjelpemiddel?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C37EACD-C1FF-4053-9B42-A9281F9B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56" y="2798555"/>
            <a:ext cx="3067356" cy="337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A37D1E-1F39-484C-8D41-C590776B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8970" y="3000539"/>
            <a:ext cx="3067358" cy="29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89C529-566E-49A9-8152-F1035153B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0779" cy="435133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32DE3DF-829F-4924-B359-E691AC4310A5}"/>
              </a:ext>
            </a:extLst>
          </p:cNvPr>
          <p:cNvSpPr txBox="1"/>
          <p:nvPr/>
        </p:nvSpPr>
        <p:spPr>
          <a:xfrm>
            <a:off x="8286444" y="1825625"/>
            <a:ext cx="3067356" cy="295465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nb-NO" dirty="0"/>
          </a:p>
          <a:p>
            <a:r>
              <a:rPr lang="nb-NO" sz="2800" dirty="0"/>
              <a:t>Løsøre eller utstyr som direkte  avhjelper, kompenserer eller erstatter en funksjonssvikt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9EAEF11-6BD2-4E3F-B4C4-F127F2325737}"/>
              </a:ext>
            </a:extLst>
          </p:cNvPr>
          <p:cNvSpPr txBox="1"/>
          <p:nvPr/>
        </p:nvSpPr>
        <p:spPr>
          <a:xfrm>
            <a:off x="838199" y="679946"/>
            <a:ext cx="6760779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dirty="0"/>
              <a:t>Hva er et teknisk hjelpemiddel?</a:t>
            </a:r>
          </a:p>
        </p:txBody>
      </p:sp>
    </p:spTree>
    <p:extLst>
      <p:ext uri="{BB962C8B-B14F-4D97-AF65-F5344CB8AC3E}">
        <p14:creationId xmlns:p14="http://schemas.microsoft.com/office/powerpoint/2010/main" val="494617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2AC622A-BABF-408B-97B9-8C97119B4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dirty="0"/>
              <a:t>Ikke alle «hjelpemidlene» kan fås fra Hjelpemiddelsentralen</a:t>
            </a:r>
          </a:p>
          <a:p>
            <a:r>
              <a:rPr lang="nb-NO" sz="1800" dirty="0"/>
              <a:t>Mange av hjelpemidlene er i varer i daglig handel</a:t>
            </a:r>
          </a:p>
          <a:p>
            <a:r>
              <a:rPr lang="nb-NO" sz="1800" dirty="0"/>
              <a:t>Vi har kompetanse på mange av hjelpemidlene og hvordan de kan avhjelpe en funksjonsnedsettelse </a:t>
            </a:r>
          </a:p>
          <a:p>
            <a:r>
              <a:rPr lang="nb-NO" sz="1800" dirty="0"/>
              <a:t>Hjelpemidler som kan brukes på en annen måte en hva de er tenkt til</a:t>
            </a:r>
          </a:p>
        </p:txBody>
      </p:sp>
      <p:pic>
        <p:nvPicPr>
          <p:cNvPr id="9" name="Plassholder for bilde 8" descr="Hvit éngangskrus kopper">
            <a:extLst>
              <a:ext uri="{FF2B5EF4-FFF2-40B4-BE49-F238E27FC236}">
                <a16:creationId xmlns:a16="http://schemas.microsoft.com/office/drawing/2014/main" id="{EE4C9439-3153-4C52-83EE-10BA674EF5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679" r="20679"/>
          <a:stretch>
            <a:fillRect/>
          </a:stretch>
        </p:blipFill>
        <p:spPr/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5B7BB002-F9EC-4D4D-8096-3CB58E3B0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Hjelpemidler </a:t>
            </a:r>
            <a:r>
              <a:rPr lang="nb-NO" dirty="0" err="1"/>
              <a:t>vs</a:t>
            </a:r>
            <a:r>
              <a:rPr lang="nb-NO" dirty="0"/>
              <a:t> dagligdags teknologi</a:t>
            </a:r>
          </a:p>
        </p:txBody>
      </p:sp>
    </p:spTree>
    <p:extLst>
      <p:ext uri="{BB962C8B-B14F-4D97-AF65-F5344CB8AC3E}">
        <p14:creationId xmlns:p14="http://schemas.microsoft.com/office/powerpoint/2010/main" val="1440653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A1FB287-42EA-4442-8B95-FC49B47206AC}" vid="{332084AD-AA22-453E-A7B6-EBA71D8AE16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ABC25B1A7F4546834DC07304BFE463" ma:contentTypeVersion="0" ma:contentTypeDescription="Opprett et nytt dokument." ma:contentTypeScope="" ma:versionID="76cf7eef4f56606de37903491bdddd8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96d53b2ccc1f80e717279b1ced533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B1C8ED-AE9F-452B-8C8E-9E84684550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591905-A811-45D1-A44B-D4999240A5F2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30ac3786-78c3-414b-815f-b4fca2e0bd42"/>
    <ds:schemaRef ds:uri="http://schemas.openxmlformats.org/package/2006/metadata/core-properties"/>
    <ds:schemaRef ds:uri="f979e152-3237-4567-8e98-aa352607425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0BA16CF-69EA-4443-BEE0-73385E2EED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NAV_Lys Grå</Template>
  <TotalTime>4325</TotalTime>
  <Words>1277</Words>
  <Application>Microsoft Office PowerPoint</Application>
  <PresentationFormat>Widescreen</PresentationFormat>
  <Paragraphs>258</Paragraphs>
  <Slides>20</Slides>
  <Notes>18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5" baseType="lpstr">
      <vt:lpstr>Arial</vt:lpstr>
      <vt:lpstr>Calibri</vt:lpstr>
      <vt:lpstr>Segoe UI</vt:lpstr>
      <vt:lpstr>Source Sans Pro</vt:lpstr>
      <vt:lpstr>Office-tema</vt:lpstr>
      <vt:lpstr>NAV Hjelpemiddelsentral Nordland</vt:lpstr>
      <vt:lpstr>NAV Hjelpemiddelsentral har et overordnet og koordinerende ansvar for hjelpemidler, tolketjenester og arbeidsrettet veiledningstjeneste </vt:lpstr>
      <vt:lpstr>Samarbeidsparter</vt:lpstr>
      <vt:lpstr>Dagligliv og arbeidsliv</vt:lpstr>
      <vt:lpstr>Team og tverrfaglig samhandling</vt:lpstr>
      <vt:lpstr>Trygdefaglig kompetanse, råd og veiledning</vt:lpstr>
      <vt:lpstr>Tiltak og virkemidler </vt:lpstr>
      <vt:lpstr>Hva er et teknisk hjelpemiddel?</vt:lpstr>
      <vt:lpstr>Hjelpemidler vs dagligdags teknologi</vt:lpstr>
      <vt:lpstr>Hvordan jobber vi på Nav Hjelpemiddelsentral med individuell tilrettelegging? </vt:lpstr>
      <vt:lpstr>Resultat av samhandlingen</vt:lpstr>
      <vt:lpstr>PowerPoint-presentasjon</vt:lpstr>
      <vt:lpstr>Tilrettelegging på arbeidsplass - Ergonomi og Bevegelse </vt:lpstr>
      <vt:lpstr>Tilrettelegging på arbeidsplass      Syn  </vt:lpstr>
      <vt:lpstr>Tilrettelegging på arbeidsplass   Hørsel </vt:lpstr>
      <vt:lpstr>Tilrettelegging på arbeidsplass  Kognisjon </vt:lpstr>
      <vt:lpstr>Tilrettelegging på arbeidsplass </vt:lpstr>
      <vt:lpstr>Informasjon/kurs om spesifikke fagområder</vt:lpstr>
      <vt:lpstr>Nyttig nettside om tilrettelegging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 Hjelpemiddelsentral Nordland</dc:title>
  <dc:subject/>
  <dc:creator>Bjørnerud, Line</dc:creator>
  <cp:keywords/>
  <dc:description/>
  <cp:lastModifiedBy>Kaarby, Finn</cp:lastModifiedBy>
  <cp:revision>2</cp:revision>
  <cp:lastPrinted>2020-04-21T11:47:02Z</cp:lastPrinted>
  <dcterms:created xsi:type="dcterms:W3CDTF">2022-06-07T12:36:11Z</dcterms:created>
  <dcterms:modified xsi:type="dcterms:W3CDTF">2022-09-22T10:06:16Z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0x010100B4ABC25B1A7F4546834DC07304BFE463</vt:lpwstr>
  </property>
  <property fmtid="{D5CDD505-2E9C-101B-9397-08002B2CF9AE}" pid="3" name="MSIP_Label_d3491420-1ae2-4120-89e6-e6f668f067e2_Enabled">
    <vt:lpwstr>true</vt:lpwstr>
  </property>
  <property fmtid="{D5CDD505-2E9C-101B-9397-08002B2CF9AE}" pid="4" name="MSIP_Label_d3491420-1ae2-4120-89e6-e6f668f067e2_SetDate">
    <vt:lpwstr>2020-07-17T08:49:13Z</vt:lpwstr>
  </property>
  <property fmtid="{D5CDD505-2E9C-101B-9397-08002B2CF9AE}" pid="5" name="MSIP_Label_d3491420-1ae2-4120-89e6-e6f668f067e2_Method">
    <vt:lpwstr>Standard</vt:lpwstr>
  </property>
  <property fmtid="{D5CDD505-2E9C-101B-9397-08002B2CF9AE}" pid="6" name="MSIP_Label_d3491420-1ae2-4120-89e6-e6f668f067e2_Name">
    <vt:lpwstr>d3491420-1ae2-4120-89e6-e6f668f067e2</vt:lpwstr>
  </property>
  <property fmtid="{D5CDD505-2E9C-101B-9397-08002B2CF9AE}" pid="7" name="MSIP_Label_d3491420-1ae2-4120-89e6-e6f668f067e2_SiteId">
    <vt:lpwstr>62366534-1ec3-4962-8869-9b5535279d0b</vt:lpwstr>
  </property>
  <property fmtid="{D5CDD505-2E9C-101B-9397-08002B2CF9AE}" pid="8" name="MSIP_Label_d3491420-1ae2-4120-89e6-e6f668f067e2_ActionId">
    <vt:lpwstr>decbf3b8-f303-46e2-94e0-ff02031cb784</vt:lpwstr>
  </property>
  <property fmtid="{D5CDD505-2E9C-101B-9397-08002B2CF9AE}" pid="9" name="MSIP_Label_d3491420-1ae2-4120-89e6-e6f668f067e2_ContentBits">
    <vt:lpwstr>0</vt:lpwstr>
  </property>
  <property fmtid="{D5CDD505-2E9C-101B-9397-08002B2CF9AE}" pid="10" name="Order">
    <vt:r8>200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</Properties>
</file>