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440" r:id="rId5"/>
    <p:sldId id="286" r:id="rId6"/>
    <p:sldId id="287" r:id="rId7"/>
    <p:sldId id="288" r:id="rId8"/>
    <p:sldId id="289" r:id="rId9"/>
    <p:sldId id="290" r:id="rId10"/>
    <p:sldId id="269" r:id="rId11"/>
    <p:sldId id="283" r:id="rId12"/>
    <p:sldId id="257" r:id="rId13"/>
    <p:sldId id="26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31"/>
  </p:normalViewPr>
  <p:slideViewPr>
    <p:cSldViewPr snapToGrid="0">
      <p:cViewPr varScale="1">
        <p:scale>
          <a:sx n="81" d="100"/>
          <a:sy n="81" d="100"/>
        </p:scale>
        <p:origin x="21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12.11.2020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B4BBF-70B9-8047-B02F-2484F1EA6A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2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- Det Forventes økt antall permitteringer og </a:t>
            </a:r>
            <a:r>
              <a:rPr lang="nb-NO" u="sng"/>
              <a:t>flere</a:t>
            </a:r>
            <a:r>
              <a:rPr lang="nb-NO"/>
              <a:t> oppsigelser fremover. Varsler har begynt å komme lokalt</a:t>
            </a:r>
          </a:p>
          <a:p>
            <a:r>
              <a:rPr lang="nb-NO"/>
              <a:t>- Reiseliv, kurs- og konferanse, servering og enkelte områder med tjenesteytende næringer er flere steder lukket ned som i mars/april. Ned 95% sammenlignet med 2019</a:t>
            </a:r>
          </a:p>
          <a:p>
            <a:pPr marL="171450" indent="-171450">
              <a:buFontTx/>
              <a:buChar char="-"/>
            </a:pPr>
            <a:r>
              <a:rPr lang="nb-NO"/>
              <a:t>Kjøpesentre/store handelsområder i enkelte områder rapporterer om markant nedgang den siste tiden.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49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/>
              <a:t>Dato  //  </a:t>
            </a:r>
            <a:r>
              <a:rPr lang="en-GB" err="1"/>
              <a:t>Ansvarlig</a:t>
            </a:r>
            <a:endParaRPr lang="en-GB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731FE1C-E2F8-7042-8566-1A6CE70B9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141D8BD7-34C7-FB4E-8EE0-45670F6F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672B9334-46BF-204E-85D9-3EDF82BC6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7108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/>
              <a:t>Dato  //  </a:t>
            </a:r>
            <a:r>
              <a:rPr lang="en-GB" err="1"/>
              <a:t>Ansvarlig</a:t>
            </a:r>
            <a:endParaRPr lang="en-GB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92599F80-A1FF-3942-A0DE-0C139B7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/>
          <a:p>
            <a:r>
              <a:rPr lang="nb-NO" dirty="0"/>
              <a:t>NAV Troms og Finnmark	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>
            <a:normAutofit/>
          </a:bodyPr>
          <a:lstStyle/>
          <a:p>
            <a:r>
              <a:rPr lang="nb-NO" b="1" dirty="0"/>
              <a:t>BRUKERUTVALGET 12.11.20</a:t>
            </a:r>
          </a:p>
        </p:txBody>
      </p:sp>
      <p:pic>
        <p:nvPicPr>
          <p:cNvPr id="2" name="Plassholder for bilde 1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/>
          <a:stretch/>
        </p:blipFill>
        <p:spPr>
          <a:xfrm>
            <a:off x="6160021" y="10"/>
            <a:ext cx="6031979" cy="6857990"/>
          </a:xfrm>
          <a:noFill/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C65881A-84DA-459E-8E00-C9165EDF0C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5314" y="6193407"/>
            <a:ext cx="5062686" cy="431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38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69B6EE-F25A-447D-875B-47C62815E69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1005" y="1082566"/>
            <a:ext cx="11186897" cy="5534133"/>
          </a:xfrm>
        </p:spPr>
        <p:txBody>
          <a:bodyPr>
            <a:normAutofit fontScale="92500" lnSpcReduction="20000"/>
          </a:bodyPr>
          <a:lstStyle/>
          <a:p>
            <a:r>
              <a:rPr lang="nb-NO">
                <a:latin typeface="Arial"/>
                <a:cs typeface="Arial"/>
              </a:rPr>
              <a:t>Direktoratet, NAV Troms og Finnmark og NAV Nordland har etablert et samarbeid med Helse Nord </a:t>
            </a:r>
          </a:p>
          <a:p>
            <a:pPr lvl="1"/>
            <a:r>
              <a:rPr lang="nb-NO">
                <a:latin typeface="Arial"/>
                <a:cs typeface="Arial"/>
              </a:rPr>
              <a:t>Bakgrunnen var utfordringen ved Finnmarkssykehuset i Hammerfest</a:t>
            </a:r>
          </a:p>
          <a:p>
            <a:pPr lvl="1"/>
            <a:r>
              <a:rPr lang="nb-NO">
                <a:latin typeface="Arial"/>
                <a:cs typeface="Arial"/>
              </a:rPr>
              <a:t>Omfatter også andre helseforetak i Helse Nord</a:t>
            </a:r>
          </a:p>
          <a:p>
            <a:pPr lvl="1"/>
            <a:r>
              <a:rPr lang="nb-NO">
                <a:latin typeface="Arial"/>
                <a:cs typeface="Arial"/>
              </a:rPr>
              <a:t>Det vil bli utformet felles rutiner for oppfølging lokalt som kan benyttes også i andre fylker</a:t>
            </a:r>
          </a:p>
          <a:p>
            <a:pPr lvl="1"/>
            <a:r>
              <a:rPr lang="nb-NO">
                <a:latin typeface="Arial"/>
                <a:cs typeface="Arial"/>
              </a:rPr>
              <a:t>NAV vil tilby rekrutteringshjelp til bemanningsbyråer som er engasjert i rekruttering av helsepersonell</a:t>
            </a:r>
          </a:p>
          <a:p>
            <a:r>
              <a:rPr lang="nb-NO">
                <a:latin typeface="Arial"/>
                <a:cs typeface="Arial"/>
              </a:rPr>
              <a:t>Direktoratet har gjenopptatt kontakten med Helsedirektoratet og de regionale helseforetakene  </a:t>
            </a:r>
          </a:p>
          <a:p>
            <a:pPr lvl="1"/>
            <a:r>
              <a:rPr lang="nb-NO">
                <a:latin typeface="Arial"/>
                <a:cs typeface="Arial"/>
              </a:rPr>
              <a:t>Målet er å sikre koordinert innsats mot kommuner og helseforetak og sørge for gode rutiner ved behov for akutt oppbemanning 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NAV kartlegger konkret lokalt samarbeid om rekruttering av helsepersonell og øvrig personell mot kommuner og HF knyttet til </a:t>
            </a:r>
            <a:r>
              <a:rPr lang="nb-NO" err="1">
                <a:latin typeface="Arial"/>
                <a:cs typeface="Arial"/>
              </a:rPr>
              <a:t>covid</a:t>
            </a:r>
            <a:r>
              <a:rPr lang="nb-NO">
                <a:latin typeface="Arial"/>
                <a:cs typeface="Arial"/>
              </a:rPr>
              <a:t> 19</a:t>
            </a:r>
            <a:endParaRPr lang="nb-NO"/>
          </a:p>
          <a:p>
            <a:pPr lvl="1"/>
            <a:r>
              <a:rPr lang="nb-NO">
                <a:latin typeface="Arial"/>
                <a:cs typeface="Arial"/>
              </a:rPr>
              <a:t>Direktoratet har kontaktet NHO Service og tilbudt samarbeid med bemanningsbransjen om oppbemanning til helseforetakene</a:t>
            </a:r>
          </a:p>
          <a:p>
            <a:pPr lvl="1"/>
            <a:r>
              <a:rPr lang="nb-NO">
                <a:latin typeface="Arial"/>
                <a:cs typeface="Arial"/>
              </a:rPr>
              <a:t>Kartlegge om det vil være ansatte i Norwegian som permitteres/blir oppsagt som har helsefaglig bakgrunn 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A4CA46-3918-4072-85D3-4DFAA827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241300"/>
            <a:ext cx="11182351" cy="639419"/>
          </a:xfrm>
        </p:spPr>
        <p:txBody>
          <a:bodyPr>
            <a:normAutofit/>
          </a:bodyPr>
          <a:lstStyle/>
          <a:p>
            <a:r>
              <a:rPr lang="nb-NO">
                <a:latin typeface="Arial"/>
                <a:cs typeface="Arial"/>
              </a:rPr>
              <a:t>Arbeidskraftberedskap helse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5FB83-87A0-4EDF-A825-6EA097EC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Dagsorden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028141-6F9C-423D-8E33-197AC32B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Plangrunnlaget for 2021 med de viktigste prioriteringene</a:t>
            </a:r>
          </a:p>
          <a:p>
            <a:r>
              <a:rPr lang="nb-NO" dirty="0"/>
              <a:t>Budsjett 2021</a:t>
            </a:r>
          </a:p>
          <a:p>
            <a:r>
              <a:rPr lang="nb-NO" dirty="0"/>
              <a:t>Korona-utviklingen og </a:t>
            </a:r>
            <a:r>
              <a:rPr lang="nb-NO" dirty="0" err="1"/>
              <a:t>evnt</a:t>
            </a:r>
            <a:r>
              <a:rPr lang="nb-NO" dirty="0"/>
              <a:t> beredskap</a:t>
            </a:r>
          </a:p>
          <a:p>
            <a:pPr lvl="1"/>
            <a:r>
              <a:rPr lang="nb-NO" dirty="0"/>
              <a:t>Utviklingen på arbeidsmarkedet</a:t>
            </a:r>
          </a:p>
          <a:p>
            <a:pPr lvl="2"/>
            <a:r>
              <a:rPr lang="nb-NO" dirty="0"/>
              <a:t>Nye ledighetstall</a:t>
            </a:r>
          </a:p>
          <a:p>
            <a:pPr lvl="2"/>
            <a:r>
              <a:rPr lang="nb-NO" dirty="0"/>
              <a:t>Inngang dagpenger</a:t>
            </a:r>
          </a:p>
          <a:p>
            <a:pPr lvl="2"/>
            <a:r>
              <a:rPr lang="nb-NO" dirty="0"/>
              <a:t>Scenarier</a:t>
            </a:r>
          </a:p>
          <a:p>
            <a:pPr lvl="2"/>
            <a:r>
              <a:rPr lang="nb-NO" dirty="0"/>
              <a:t>Konsekvenser</a:t>
            </a:r>
          </a:p>
          <a:p>
            <a:pPr lvl="1"/>
            <a:r>
              <a:rPr lang="nb-NO" dirty="0"/>
              <a:t>Arbeidsmarkedstiltakene</a:t>
            </a:r>
          </a:p>
          <a:p>
            <a:pPr lvl="1"/>
            <a:r>
              <a:rPr lang="nb-NO" dirty="0"/>
              <a:t>Arbeidskraftberedskap, behov for arbeidskraft og nytt rundskriv</a:t>
            </a:r>
          </a:p>
        </p:txBody>
      </p:sp>
    </p:spTree>
    <p:extLst>
      <p:ext uri="{BB962C8B-B14F-4D97-AF65-F5344CB8AC3E}">
        <p14:creationId xmlns:p14="http://schemas.microsoft.com/office/powerpoint/2010/main" val="30894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AD9CC6-47E6-094A-800F-56AD18F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Plangrunnlaget for 2021 med de viktigste prioriteringene</a:t>
            </a:r>
            <a:br>
              <a:rPr lang="nb-NO" dirty="0"/>
            </a:b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8110BC7-6362-3B41-91DC-0C40799EF826}"/>
              </a:ext>
            </a:extLst>
          </p:cNvPr>
          <p:cNvSpPr txBox="1"/>
          <p:nvPr/>
        </p:nvSpPr>
        <p:spPr>
          <a:xfrm>
            <a:off x="967839" y="1638795"/>
            <a:ext cx="102662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Den arbeidsrettede oppfølgingen og arbeidet med å håndtere høy ledighet styrkes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Arbeidsledige som trenger bistand fra NAV skal gis god oppfølging. Brukere uten arbeidsgiver prioriteres foran brukere i arbeid.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Arbeidsgiverkontakten bygges ytterligere ut for å sikre tilgang på ledige stillinger og tiltaksplasser.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Ved bruk av arbeidsmarkedstiltak skal lønnstilskudd og kvalifiserende tiltak prioriteres høyt.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b-NO" dirty="0"/>
              <a:t>Oppfordre/veilede permitterte og ledige til å benytte muligheter for kvalifisering med dagpenger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b-NO" dirty="0"/>
              <a:t>Høy andel kvalifiserende tiltak i arbeidsmarkedstiltakene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 brukere som i stor grad klarer seg uten Navs bistand skal de digitale løsningene gi en enklere og raskere vei til arbeid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331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AD9CC6-47E6-094A-800F-56AD18F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Plangrunnlaget for 2021 med de viktigste prioriteringene</a:t>
            </a:r>
            <a:br>
              <a:rPr lang="nb-NO" dirty="0"/>
            </a:b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8110BC7-6362-3B41-91DC-0C40799EF826}"/>
              </a:ext>
            </a:extLst>
          </p:cNvPr>
          <p:cNvSpPr txBox="1"/>
          <p:nvPr/>
        </p:nvSpPr>
        <p:spPr>
          <a:xfrm>
            <a:off x="967839" y="1638795"/>
            <a:ext cx="102662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Bidra til økt inkludering av utsatte grupper på arbeidsmarkedet  </a:t>
            </a:r>
            <a:br>
              <a:rPr lang="nb-NO" b="1" dirty="0"/>
            </a:br>
            <a:endParaRPr lang="nb-NO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 å forebygge langvarig ledighet økes innsatsen overfor de prioriterte målgruppene, i særlig grad unge under 30 år. 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Styrking av ungdomsinnsatsen: </a:t>
            </a:r>
            <a:br>
              <a:rPr lang="nb-NO" dirty="0"/>
            </a:br>
            <a:r>
              <a:rPr lang="nb-NO" dirty="0"/>
              <a:t>Forslaget i statsbudsjettet om å øke tilbudet av arbeidsmarkedstiltak og forslaget om videreføring av den midlertidige oppbemanninga ved NAV-kontorene i 2021, vil gi rom for å intensivere ungdomsinnsatsen i NAV. Viktige virkemiddel rettet mot unge som står utenfor jobb og utdanning er opplæringstiltak, digitale oppfølgingstiltak, arbeidstrening i kombinasjon med mentor- og inkluderingstilskudd og en ny tilskuddsordning til sommerjobb.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 brukere med svake kvalifikasjoner skal opplæringstiltak som gir formell kompetanse vektlegges. Det skal sikres et forsterket samarbeid med fylkeskommunen og andre utdanningsaktører for å gi våre målgrupper kompetansehevende tilbud.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Arbeidet med inkluderingsdugnaden videreutvikles og intensiveres etter hvert som samfunnsforholdene gradvis normaliseres. </a:t>
            </a:r>
          </a:p>
          <a:p>
            <a:r>
              <a:rPr lang="nb-NO" b="1" dirty="0"/>
              <a:t>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829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AD9CC6-47E6-094A-800F-56AD18F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Plangrunnlaget for 2021 med de viktigste prioriteringene</a:t>
            </a:r>
            <a:br>
              <a:rPr lang="nb-NO" dirty="0"/>
            </a:b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8110BC7-6362-3B41-91DC-0C40799EF826}"/>
              </a:ext>
            </a:extLst>
          </p:cNvPr>
          <p:cNvSpPr txBox="1"/>
          <p:nvPr/>
        </p:nvSpPr>
        <p:spPr>
          <a:xfrm>
            <a:off x="967839" y="1638795"/>
            <a:ext cx="102662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Personer med nedsatt arbeidsevne sikres tidlig og tett oppfølging. </a:t>
            </a:r>
            <a:br>
              <a:rPr lang="nb-NO" b="1" dirty="0"/>
            </a:br>
            <a:endParaRPr lang="nb-NO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Brukere som på grunn av pandemien har fått arbeidsavklaringen utsatt, må gis særlig tett oppfølging slik at arbeidsevnen avklares i tide.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I sykefraværsoppfølgingen skal sykmeldte uten arbeidsgiver prioriteres.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Der det er grunnlag for det fortsetter satsingen på Helse i Arbeid.</a:t>
            </a:r>
          </a:p>
          <a:p>
            <a:r>
              <a:rPr lang="nb-NO" dirty="0"/>
              <a:t> </a:t>
            </a:r>
          </a:p>
          <a:p>
            <a:r>
              <a:rPr lang="nb-NO" b="1" dirty="0"/>
              <a:t> 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Bedre brukermøter og en pålitelig forvaltning</a:t>
            </a:r>
            <a:br>
              <a:rPr lang="nb-NO" b="1" dirty="0"/>
            </a:br>
            <a:endParaRPr lang="nb-NO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Bidra til bedre kvalitet gjennom mer helhetlige og koordinerte tjenester. For brukere med arbeidsrettede ytelser må det sikres et godt samarbeid med Arbeid og ytelser. </a:t>
            </a:r>
            <a:br>
              <a:rPr lang="nb-NO" dirty="0"/>
            </a:b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Systematisk utvikle og forbedre tjenestetilbudet med rask læring og implementering.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 </a:t>
            </a:r>
          </a:p>
          <a:p>
            <a:r>
              <a:rPr lang="nb-NO" b="1" dirty="0"/>
              <a:t>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026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8EA782-B977-6742-B939-5BAE63EE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Budsjett 2021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5CE46E8-8A60-8946-BA34-5A14AB638093}"/>
              </a:ext>
            </a:extLst>
          </p:cNvPr>
          <p:cNvSpPr txBox="1"/>
          <p:nvPr/>
        </p:nvSpPr>
        <p:spPr>
          <a:xfrm>
            <a:off x="967839" y="1704109"/>
            <a:ext cx="102484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Driftsposten 01 skal styrkes med 50 mill. kroner til individuell jobbstøtte (IPS).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Dette skal bidra til at flere med moderate og alvorlige psykiske helseproblemer kan få integrert helse- og arbeidsrettet bistand med sikte på overgang til arbeid. Styrkingen skal også gi rom for et forsøk, «IPS Ung.»</a:t>
            </a:r>
            <a:br>
              <a:rPr lang="nb-NO" sz="2400" dirty="0"/>
            </a:b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Hovedtyngden av bevilgningsforslaget er på arbeidsmarkedstiltak.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/>
              <a:t>Det gir beregningsteknisk et tiltaksnivå på om lag 63 000 plasser, en økning på 7000 plasser i gjennomsnitt i 2021 sammenliknet med nivået i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18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C9D2C-84A8-47BF-B1D1-743DD6E10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Bakgrunn for orienteringen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CF4DDC-1F1F-42E2-97DD-6F36FE1FE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74981" cy="4351338"/>
          </a:xfrm>
        </p:spPr>
        <p:txBody>
          <a:bodyPr>
            <a:normAutofit fontScale="92500"/>
          </a:bodyPr>
          <a:lstStyle/>
          <a:p>
            <a:r>
              <a:rPr lang="nb-NO"/>
              <a:t>Regjeringen iverksatte nye, strengere tiltak for å redusere smittespredningen torsdag 5. november. Tiltakene handler mest om å redusere kontakt mellom mennesker.</a:t>
            </a:r>
          </a:p>
          <a:p>
            <a:r>
              <a:rPr lang="nb-NO"/>
              <a:t>Hvis tiltakene ikke virker, varsles det mer omfattende tiltak om to uker.</a:t>
            </a:r>
          </a:p>
          <a:p>
            <a:r>
              <a:rPr lang="nb-NO"/>
              <a:t>Kunnskapsavdelingen ønsker å gi et første innblikk i hva dette kan bety for arbeidsmarkedet, og på inngangen på søknader om dagpenger.</a:t>
            </a:r>
          </a:p>
        </p:txBody>
      </p:sp>
      <p:pic>
        <p:nvPicPr>
          <p:cNvPr id="9" name="Bilde 8" descr="Et bilde som inneholder person, mann, holder, kvinne&#10;&#10;Automatisk generert beskrivelse">
            <a:extLst>
              <a:ext uri="{FF2B5EF4-FFF2-40B4-BE49-F238E27FC236}">
                <a16:creationId xmlns:a16="http://schemas.microsoft.com/office/drawing/2014/main" id="{884A88CD-9ECB-4493-9058-8CE5B137ED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7296396" y="4297719"/>
            <a:ext cx="4762500" cy="2302933"/>
          </a:xfrm>
          <a:prstGeom prst="rect">
            <a:avLst/>
          </a:prstGeom>
        </p:spPr>
      </p:pic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DAC338CC-C6C9-4501-BC2E-D40B2F7908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2" t="1818" b="-1"/>
          <a:stretch/>
        </p:blipFill>
        <p:spPr>
          <a:xfrm>
            <a:off x="7296396" y="186431"/>
            <a:ext cx="4663797" cy="36742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367056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1E991B-AC00-484F-857C-265EFC42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</p:spPr>
        <p:txBody>
          <a:bodyPr/>
          <a:lstStyle/>
          <a:p>
            <a:r>
              <a:rPr lang="nb-NO"/>
              <a:t>Utviklingen på arbeidsmarkedet under scenarioene</a:t>
            </a:r>
            <a:endParaRPr lang="en-US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614EF15-7A8F-47E2-AE5E-4B90F17F8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803" y="1825625"/>
            <a:ext cx="8978393" cy="4351338"/>
          </a:xfrm>
          <a:prstGeom prst="rect">
            <a:avLst/>
          </a:prstGeom>
          <a:noFill/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89624F8C-C143-4A9B-8F7A-FF81889F5211}"/>
              </a:ext>
            </a:extLst>
          </p:cNvPr>
          <p:cNvSpPr txBox="1"/>
          <p:nvPr/>
        </p:nvSpPr>
        <p:spPr>
          <a:xfrm>
            <a:off x="3117685" y="2351499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>
                <a:solidFill>
                  <a:srgbClr val="0070C0"/>
                </a:solidFill>
              </a:rPr>
              <a:t>432 700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1C53959-5ECA-42A0-97D9-50CECD047D93}"/>
              </a:ext>
            </a:extLst>
          </p:cNvPr>
          <p:cNvSpPr txBox="1"/>
          <p:nvPr/>
        </p:nvSpPr>
        <p:spPr>
          <a:xfrm>
            <a:off x="6228847" y="4317896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>
                <a:solidFill>
                  <a:srgbClr val="0070C0"/>
                </a:solidFill>
              </a:rPr>
              <a:t>188 600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787BF8F-5715-404F-B542-84EE36CCB59A}"/>
              </a:ext>
            </a:extLst>
          </p:cNvPr>
          <p:cNvSpPr txBox="1"/>
          <p:nvPr/>
        </p:nvSpPr>
        <p:spPr>
          <a:xfrm>
            <a:off x="7338105" y="4339886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>
                <a:solidFill>
                  <a:srgbClr val="00B050"/>
                </a:solidFill>
              </a:rPr>
              <a:t>183 000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D25EE86E-CA11-4319-BCF5-219BC4B15BF0}"/>
              </a:ext>
            </a:extLst>
          </p:cNvPr>
          <p:cNvSpPr txBox="1"/>
          <p:nvPr/>
        </p:nvSpPr>
        <p:spPr>
          <a:xfrm>
            <a:off x="2562433" y="4878352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>
                <a:solidFill>
                  <a:srgbClr val="0070C0"/>
                </a:solidFill>
              </a:rPr>
              <a:t>106 200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36E7ABCA-0902-41BA-A3FF-E41BD3311D02}"/>
              </a:ext>
            </a:extLst>
          </p:cNvPr>
          <p:cNvSpPr txBox="1"/>
          <p:nvPr/>
        </p:nvSpPr>
        <p:spPr>
          <a:xfrm>
            <a:off x="9812227" y="4493774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>
                <a:solidFill>
                  <a:srgbClr val="00B050"/>
                </a:solidFill>
              </a:rPr>
              <a:t>165 000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CDA04AFB-56FA-43A6-88FD-6ACBA3399E08}"/>
              </a:ext>
            </a:extLst>
          </p:cNvPr>
          <p:cNvSpPr txBox="1"/>
          <p:nvPr/>
        </p:nvSpPr>
        <p:spPr>
          <a:xfrm>
            <a:off x="1071631" y="6524007"/>
            <a:ext cx="11109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/>
              <a:t>Dette er i tråd med prognosen publisert av NAV fredag 06. november 2020. Prognosen omhandler bruttoledigheten, mens her ser vi på arbeidssøkere totalt (inkl. delvis ledige).</a:t>
            </a:r>
          </a:p>
        </p:txBody>
      </p:sp>
    </p:spTree>
    <p:extLst>
      <p:ext uri="{BB962C8B-B14F-4D97-AF65-F5344CB8AC3E}">
        <p14:creationId xmlns:p14="http://schemas.microsoft.com/office/powerpoint/2010/main" val="321721320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27CCF0-8998-49D5-B64B-F83E25DF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Arbeidsmarkedstiltak: Opptrapping av tiltak nå – strenge retningslinjer fra regjeringen og lokale nedstengninger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F4F9C9-C404-4DF6-A342-9701D160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Opptrapping må skje ved å øke bruk av opplæringstiltak </a:t>
            </a:r>
          </a:p>
          <a:p>
            <a:r>
              <a:rPr lang="nb-NO" dirty="0"/>
              <a:t>Samarbeidet med lokale utdanningsmyndigheter må holde frem</a:t>
            </a:r>
          </a:p>
          <a:p>
            <a:r>
              <a:rPr lang="nb-NO" dirty="0"/>
              <a:t>Dra nytte av gode grep på tvers av fylkene</a:t>
            </a:r>
          </a:p>
          <a:p>
            <a:r>
              <a:rPr lang="nb-NO" dirty="0"/>
              <a:t>NAV må bidra til yrkesmobilitet – identifisere muligheter i det nye arbeidsmarkedet</a:t>
            </a:r>
          </a:p>
          <a:p>
            <a:r>
              <a:rPr lang="nb-NO" dirty="0"/>
              <a:t>Fylkene må øke kapasitet på anskaffede oppfølgingstiltak innenfor handlingsrommet for å avlaste NAV kontorene</a:t>
            </a:r>
          </a:p>
          <a:p>
            <a:pPr lvl="1"/>
            <a:r>
              <a:rPr lang="nb-NO" dirty="0"/>
              <a:t>Enkelte avtaler kan økes med 15%</a:t>
            </a:r>
          </a:p>
          <a:p>
            <a:r>
              <a:rPr lang="nb-NO" dirty="0"/>
              <a:t>Midlertidig lønnstilskudd må fremdeles prioriteres</a:t>
            </a:r>
          </a:p>
          <a:p>
            <a:pPr lvl="1"/>
            <a:r>
              <a:rPr lang="nb-NO" dirty="0"/>
              <a:t>Det er fortsatt muligheter i arbeidsmarkedet</a:t>
            </a:r>
          </a:p>
          <a:p>
            <a:r>
              <a:rPr lang="nb-NO" dirty="0"/>
              <a:t>Digital opptrapping er et viktig supplement – få opp planene og vær klar</a:t>
            </a:r>
          </a:p>
          <a:p>
            <a:pPr lvl="1"/>
            <a:r>
              <a:rPr lang="nb-NO" dirty="0"/>
              <a:t>Gå i dialog med tiltaksleverandører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330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jell 11 11 2020" id="{98094AE1-0FD0-42A7-9BD8-9806EB16A649}" vid="{F9E54EB0-A263-4F8B-B0C7-73AF9DD0940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678885AFDB740A72B864BE4AFF854" ma:contentTypeVersion="8" ma:contentTypeDescription="Create a new document." ma:contentTypeScope="" ma:versionID="0255128a3315eae965e844f7f3544c47">
  <xsd:schema xmlns:xsd="http://www.w3.org/2001/XMLSchema" xmlns:xs="http://www.w3.org/2001/XMLSchema" xmlns:p="http://schemas.microsoft.com/office/2006/metadata/properties" xmlns:ns2="8d80b981-91ed-4507-9445-bf5e40eeec83" xmlns:ns3="70a2d0e6-a9e0-432b-b204-a3c5015370b3" targetNamespace="http://schemas.microsoft.com/office/2006/metadata/properties" ma:root="true" ma:fieldsID="c3722cc6b155412732f60f86fc4106ef" ns2:_="" ns3:_="">
    <xsd:import namespace="8d80b981-91ed-4507-9445-bf5e40eeec83"/>
    <xsd:import namespace="70a2d0e6-a9e0-432b-b204-a3c501537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0b981-91ed-4507-9445-bf5e40eee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2d0e6-a9e0-432b-b204-a3c501537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a2d0e6-a9e0-432b-b204-a3c5015370b3">
      <UserInfo>
        <DisplayName>Fredriksen, Ann-Christin</DisplayName>
        <AccountId>249</AccountId>
        <AccountType/>
      </UserInfo>
      <UserInfo>
        <DisplayName>Strand, Jan Arve</DisplayName>
        <AccountId>69</AccountId>
        <AccountType/>
      </UserInfo>
      <UserInfo>
        <DisplayName>Haugan, May Beate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EBCA8-2B61-4C8A-9785-85C88F839ECA}">
  <ds:schemaRefs>
    <ds:schemaRef ds:uri="70a2d0e6-a9e0-432b-b204-a3c5015370b3"/>
    <ds:schemaRef ds:uri="8d80b981-91ed-4507-9445-bf5e40eeec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C591905-A811-45D1-A44B-D4999240A5F2}">
  <ds:schemaRefs>
    <ds:schemaRef ds:uri="0451f1ba-f957-4b29-9a9b-3214de782e9c"/>
    <ds:schemaRef ds:uri="70a2d0e6-a9e0-432b-b204-a3c5015370b3"/>
    <ds:schemaRef ds:uri="7ce2af75-0ddc-4d3c-bec5-fd2e6f7242b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kjell 11 11 2020</Template>
  <TotalTime>1395</TotalTime>
  <Words>930</Words>
  <Application>Microsoft Office PowerPoint</Application>
  <PresentationFormat>Widescreen</PresentationFormat>
  <Paragraphs>84</Paragraphs>
  <Slides>10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Office-tema</vt:lpstr>
      <vt:lpstr>NAV Troms og Finnmark </vt:lpstr>
      <vt:lpstr>Dagsorden</vt:lpstr>
      <vt:lpstr>Plangrunnlaget for 2021 med de viktigste prioriteringene </vt:lpstr>
      <vt:lpstr>Plangrunnlaget for 2021 med de viktigste prioriteringene </vt:lpstr>
      <vt:lpstr>Plangrunnlaget for 2021 med de viktigste prioriteringene </vt:lpstr>
      <vt:lpstr>Budsjett 2021</vt:lpstr>
      <vt:lpstr>Bakgrunn for orienteringen</vt:lpstr>
      <vt:lpstr>Utviklingen på arbeidsmarkedet under scenarioene</vt:lpstr>
      <vt:lpstr>Arbeidsmarkedstiltak: Opptrapping av tiltak nå – strenge retningslinjer fra regjeringen og lokale nedstengninger</vt:lpstr>
      <vt:lpstr>Arbeidskraftberedskap helse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Møte med tjenestedirektørene 11.11.2020</dc:title>
  <dc:subject/>
  <dc:creator>Lindby, Torstein</dc:creator>
  <cp:keywords/>
  <dc:description/>
  <cp:lastModifiedBy>Margit, Eva-Lill Johansen</cp:lastModifiedBy>
  <cp:revision>12</cp:revision>
  <cp:lastPrinted>2020-04-21T11:47:02Z</cp:lastPrinted>
  <dcterms:created xsi:type="dcterms:W3CDTF">2020-11-10T13:47:05Z</dcterms:created>
  <dcterms:modified xsi:type="dcterms:W3CDTF">2020-11-12T14:47:54Z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0x010100ECF678885AFDB740A72B864BE4AFF854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2020-11-10T12:39:40Z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2be250be-5304-488e-aa18-d54d64b174d8</vt:lpwstr>
  </property>
  <property fmtid="{D5CDD505-2E9C-101B-9397-08002B2CF9AE}" pid="9" name="MSIP_Label_d3491420-1ae2-4120-89e6-e6f668f067e2_ContentBits">
    <vt:lpwstr>0</vt:lpwstr>
  </property>
</Properties>
</file>