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397" r:id="rId6"/>
    <p:sldId id="265" r:id="rId7"/>
    <p:sldId id="405" r:id="rId8"/>
    <p:sldId id="404" r:id="rId9"/>
    <p:sldId id="407" r:id="rId10"/>
    <p:sldId id="408" r:id="rId11"/>
    <p:sldId id="409" r:id="rId12"/>
    <p:sldId id="410" r:id="rId13"/>
    <p:sldId id="411" r:id="rId14"/>
    <p:sldId id="412" r:id="rId15"/>
  </p:sldIdLst>
  <p:sldSz cx="9144000" cy="5143500" type="screen16x9"/>
  <p:notesSz cx="6669088"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19F80D79-2E10-45B3-9FF9-4A6ED7B50147}">
          <p14:sldIdLst>
            <p14:sldId id="256"/>
            <p14:sldId id="397"/>
            <p14:sldId id="265"/>
            <p14:sldId id="405"/>
            <p14:sldId id="404"/>
            <p14:sldId id="407"/>
            <p14:sldId id="408"/>
            <p14:sldId id="409"/>
            <p14:sldId id="410"/>
            <p14:sldId id="411"/>
            <p14:sldId id="412"/>
          </p14:sldIdLst>
        </p14:section>
        <p14:section name="Vedlegg" id="{7A4A4374-A98B-46AB-8377-D6948EED13B5}">
          <p14:sldIdLst/>
        </p14:section>
        <p14:section name="Forslag til ensiders" id="{4F1AB3DF-AA0C-4887-9835-1F2FB2C1B9FB}">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000"/>
    <a:srgbClr val="066185"/>
    <a:srgbClr val="CE6C6C"/>
    <a:srgbClr val="D88A8A"/>
    <a:srgbClr val="8FB73E"/>
    <a:srgbClr val="CE2127"/>
    <a:srgbClr val="99BDCD"/>
    <a:srgbClr val="C3D3A3"/>
    <a:srgbClr val="FFFFFF"/>
    <a:srgbClr val="005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484" y="120"/>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40F0C9F-E994-4E6D-AC14-C95356915397}" type="datetimeFigureOut">
              <a:rPr lang="nb-NO" smtClean="0"/>
              <a:t>28.02.2020</a:t>
            </a:fld>
            <a:endParaRPr lang="nb-NO"/>
          </a:p>
        </p:txBody>
      </p:sp>
      <p:sp>
        <p:nvSpPr>
          <p:cNvPr id="4" name="Plassholder for bunn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66AD396-0A84-4DF5-A975-E087C1B596CB}" type="slidenum">
              <a:rPr lang="nb-NO" smtClean="0"/>
              <a:t>‹#›</a:t>
            </a:fld>
            <a:endParaRPr lang="nb-NO"/>
          </a:p>
        </p:txBody>
      </p:sp>
    </p:spTree>
    <p:extLst>
      <p:ext uri="{BB962C8B-B14F-4D97-AF65-F5344CB8AC3E}">
        <p14:creationId xmlns:p14="http://schemas.microsoft.com/office/powerpoint/2010/main" val="2636764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B1D8A466-1AD9-4112-B023-96F6D55045E9}" type="datetimeFigureOut">
              <a:rPr lang="nb-NO" smtClean="0"/>
              <a:t>28.02.2020</a:t>
            </a:fld>
            <a:endParaRPr lang="nb-NO"/>
          </a:p>
        </p:txBody>
      </p:sp>
      <p:sp>
        <p:nvSpPr>
          <p:cNvPr id="4" name="Plassholder for lysbilde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A21684AD-3C6B-44C4-B1F3-49099BC040AA}" type="slidenum">
              <a:rPr lang="nb-NO" smtClean="0"/>
              <a:t>‹#›</a:t>
            </a:fld>
            <a:endParaRPr lang="nb-NO"/>
          </a:p>
        </p:txBody>
      </p:sp>
    </p:spTree>
    <p:extLst>
      <p:ext uri="{BB962C8B-B14F-4D97-AF65-F5344CB8AC3E}">
        <p14:creationId xmlns:p14="http://schemas.microsoft.com/office/powerpoint/2010/main" val="310061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1</a:t>
            </a:fld>
            <a:endParaRPr lang="nb-NO"/>
          </a:p>
        </p:txBody>
      </p:sp>
    </p:spTree>
    <p:extLst>
      <p:ext uri="{BB962C8B-B14F-4D97-AF65-F5344CB8AC3E}">
        <p14:creationId xmlns:p14="http://schemas.microsoft.com/office/powerpoint/2010/main" val="2611420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10</a:t>
            </a:fld>
            <a:endParaRPr lang="nb-NO"/>
          </a:p>
        </p:txBody>
      </p:sp>
    </p:spTree>
    <p:extLst>
      <p:ext uri="{BB962C8B-B14F-4D97-AF65-F5344CB8AC3E}">
        <p14:creationId xmlns:p14="http://schemas.microsoft.com/office/powerpoint/2010/main" val="4045983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Se side 12 i md</a:t>
            </a:r>
          </a:p>
        </p:txBody>
      </p:sp>
      <p:sp>
        <p:nvSpPr>
          <p:cNvPr id="4" name="Plassholder for lysbildenummer 3"/>
          <p:cNvSpPr>
            <a:spLocks noGrp="1"/>
          </p:cNvSpPr>
          <p:nvPr>
            <p:ph type="sldNum" sz="quarter" idx="5"/>
          </p:nvPr>
        </p:nvSpPr>
        <p:spPr/>
        <p:txBody>
          <a:bodyPr/>
          <a:lstStyle/>
          <a:p>
            <a:fld id="{A21684AD-3C6B-44C4-B1F3-49099BC040AA}" type="slidenum">
              <a:rPr lang="nb-NO" smtClean="0"/>
              <a:t>11</a:t>
            </a:fld>
            <a:endParaRPr lang="nb-NO"/>
          </a:p>
        </p:txBody>
      </p:sp>
    </p:spTree>
    <p:extLst>
      <p:ext uri="{BB962C8B-B14F-4D97-AF65-F5344CB8AC3E}">
        <p14:creationId xmlns:p14="http://schemas.microsoft.com/office/powerpoint/2010/main" val="475049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2</a:t>
            </a:fld>
            <a:endParaRPr lang="nb-NO"/>
          </a:p>
        </p:txBody>
      </p:sp>
    </p:spTree>
    <p:extLst>
      <p:ext uri="{BB962C8B-B14F-4D97-AF65-F5344CB8AC3E}">
        <p14:creationId xmlns:p14="http://schemas.microsoft.com/office/powerpoint/2010/main" val="3271050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4B75FB7C-FB7C-465D-BE57-9DA29F55CAD0}" type="slidenum">
              <a:rPr lang="nb-NO" smtClean="0"/>
              <a:t>3</a:t>
            </a:fld>
            <a:endParaRPr lang="nb-NO"/>
          </a:p>
        </p:txBody>
      </p:sp>
    </p:spTree>
    <p:extLst>
      <p:ext uri="{BB962C8B-B14F-4D97-AF65-F5344CB8AC3E}">
        <p14:creationId xmlns:p14="http://schemas.microsoft.com/office/powerpoint/2010/main" val="4036209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Her har vi truffet veldig godt sett opp Mot M&amp;D. Vi har sammenfallende prioriteringer på alle områder. </a:t>
            </a:r>
          </a:p>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4</a:t>
            </a:fld>
            <a:endParaRPr lang="nb-NO"/>
          </a:p>
        </p:txBody>
      </p:sp>
    </p:spTree>
    <p:extLst>
      <p:ext uri="{BB962C8B-B14F-4D97-AF65-F5344CB8AC3E}">
        <p14:creationId xmlns:p14="http://schemas.microsoft.com/office/powerpoint/2010/main" val="3642490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Kompetanseutvikling er nærmeste leders ansvar, men alle fagområder bidrar osv.</a:t>
            </a:r>
          </a:p>
        </p:txBody>
      </p:sp>
      <p:sp>
        <p:nvSpPr>
          <p:cNvPr id="4" name="Plassholder for lysbildenummer 3"/>
          <p:cNvSpPr>
            <a:spLocks noGrp="1"/>
          </p:cNvSpPr>
          <p:nvPr>
            <p:ph type="sldNum" sz="quarter" idx="5"/>
          </p:nvPr>
        </p:nvSpPr>
        <p:spPr/>
        <p:txBody>
          <a:bodyPr/>
          <a:lstStyle/>
          <a:p>
            <a:fld id="{A21684AD-3C6B-44C4-B1F3-49099BC040AA}" type="slidenum">
              <a:rPr lang="nb-NO" smtClean="0"/>
              <a:t>5</a:t>
            </a:fld>
            <a:endParaRPr lang="nb-NO"/>
          </a:p>
        </p:txBody>
      </p:sp>
    </p:spTree>
    <p:extLst>
      <p:ext uri="{BB962C8B-B14F-4D97-AF65-F5344CB8AC3E}">
        <p14:creationId xmlns:p14="http://schemas.microsoft.com/office/powerpoint/2010/main" val="155069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6</a:t>
            </a:fld>
            <a:endParaRPr lang="nb-NO"/>
          </a:p>
        </p:txBody>
      </p:sp>
    </p:spTree>
    <p:extLst>
      <p:ext uri="{BB962C8B-B14F-4D97-AF65-F5344CB8AC3E}">
        <p14:creationId xmlns:p14="http://schemas.microsoft.com/office/powerpoint/2010/main" val="287781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a:latin typeface="Calibri" panose="020F0502020204030204" pitchFamily="34" charset="0"/>
                <a:cs typeface="Calibri" panose="020F0502020204030204" pitchFamily="34" charset="0"/>
              </a:rPr>
              <a:t>Innledning: </a:t>
            </a:r>
          </a:p>
          <a:p>
            <a:pPr marL="0" lvl="0" indent="0" fontAlgn="ctr">
              <a:buNone/>
            </a:pPr>
            <a:endParaRPr lang="nb-NO" sz="1200"/>
          </a:p>
          <a:p>
            <a:pPr marL="0" lvl="0" indent="0" fontAlgn="ctr">
              <a:buNone/>
            </a:pPr>
            <a:r>
              <a:rPr lang="nb-NO" sz="1200"/>
              <a:t>Dette må prioriteres fra fylkesenheten slik at vi når målene</a:t>
            </a:r>
          </a:p>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7</a:t>
            </a:fld>
            <a:endParaRPr lang="nb-NO"/>
          </a:p>
        </p:txBody>
      </p:sp>
    </p:spTree>
    <p:extLst>
      <p:ext uri="{BB962C8B-B14F-4D97-AF65-F5344CB8AC3E}">
        <p14:creationId xmlns:p14="http://schemas.microsoft.com/office/powerpoint/2010/main" val="3553924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a:latin typeface="Calibri" panose="020F0502020204030204" pitchFamily="34" charset="0"/>
                <a:cs typeface="Calibri" panose="020F0502020204030204" pitchFamily="34" charset="0"/>
              </a:rPr>
              <a:t>Viktig: Ungdomsteam må følges tett opp av fylkesenhet for å sikre fremdrift og avlæring</a:t>
            </a:r>
          </a:p>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8</a:t>
            </a:fld>
            <a:endParaRPr lang="nb-NO"/>
          </a:p>
        </p:txBody>
      </p:sp>
    </p:spTree>
    <p:extLst>
      <p:ext uri="{BB962C8B-B14F-4D97-AF65-F5344CB8AC3E}">
        <p14:creationId xmlns:p14="http://schemas.microsoft.com/office/powerpoint/2010/main" val="2855377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A21684AD-3C6B-44C4-B1F3-49099BC040AA}" type="slidenum">
              <a:rPr lang="nb-NO" smtClean="0"/>
              <a:t>9</a:t>
            </a:fld>
            <a:endParaRPr lang="nb-NO"/>
          </a:p>
        </p:txBody>
      </p:sp>
    </p:spTree>
    <p:extLst>
      <p:ext uri="{BB962C8B-B14F-4D97-AF65-F5344CB8AC3E}">
        <p14:creationId xmlns:p14="http://schemas.microsoft.com/office/powerpoint/2010/main" val="27756114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spTree>
      <p:nvGrpSpPr>
        <p:cNvPr id="1" name=""/>
        <p:cNvGrpSpPr/>
        <p:nvPr/>
      </p:nvGrpSpPr>
      <p:grpSpPr>
        <a:xfrm>
          <a:off x="0" y="0"/>
          <a:ext cx="0" cy="0"/>
          <a:chOff x="0" y="0"/>
          <a:chExt cx="0" cy="0"/>
        </a:xfrm>
      </p:grpSpPr>
      <p:sp>
        <p:nvSpPr>
          <p:cNvPr id="7" name="Rektangel 6"/>
          <p:cNvSpPr/>
          <p:nvPr userDrawn="1"/>
        </p:nvSpPr>
        <p:spPr>
          <a:xfrm>
            <a:off x="1" y="1845729"/>
            <a:ext cx="9144001" cy="2930261"/>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ctangle 2"/>
          <p:cNvSpPr txBox="1">
            <a:spLocks noChangeArrowheads="1"/>
          </p:cNvSpPr>
          <p:nvPr userDrawn="1"/>
        </p:nvSpPr>
        <p:spPr bwMode="auto">
          <a:xfrm>
            <a:off x="1411287" y="4712233"/>
            <a:ext cx="6135384" cy="166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lnSpc>
                <a:spcPct val="80000"/>
              </a:lnSpc>
              <a:spcBef>
                <a:spcPct val="0"/>
              </a:spcBef>
              <a:spcAft>
                <a:spcPct val="0"/>
              </a:spcAft>
              <a:defRPr sz="4000" b="1">
                <a:solidFill>
                  <a:schemeClr val="bg1"/>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endParaRPr lang="nb-NO" sz="1000" kern="0"/>
          </a:p>
        </p:txBody>
      </p:sp>
      <p:sp>
        <p:nvSpPr>
          <p:cNvPr id="9" name="Plassholder for tekst 2"/>
          <p:cNvSpPr>
            <a:spLocks noGrp="1"/>
          </p:cNvSpPr>
          <p:nvPr>
            <p:ph type="body" sz="quarter" idx="10" hasCustomPrompt="1"/>
          </p:nvPr>
        </p:nvSpPr>
        <p:spPr>
          <a:xfrm>
            <a:off x="504826" y="4410831"/>
            <a:ext cx="4638675" cy="364694"/>
          </a:xfrm>
          <a:prstGeom prst="rect">
            <a:avLst/>
          </a:prstGeom>
        </p:spPr>
        <p:txBody>
          <a:bodyPr anchor="b">
            <a:normAutofit/>
          </a:bodyPr>
          <a:lstStyle>
            <a:lvl1pPr marL="0" indent="0">
              <a:buNone/>
              <a:defRPr sz="1100" b="0" baseline="0">
                <a:solidFill>
                  <a:schemeClr val="bg1"/>
                </a:solidFill>
              </a:defRPr>
            </a:lvl1pPr>
          </a:lstStyle>
          <a:p>
            <a:pPr lvl="0"/>
            <a:r>
              <a:rPr lang="nb-NO"/>
              <a:t>Dato  //  </a:t>
            </a:r>
            <a:r>
              <a:rPr lang="nb-NO" err="1"/>
              <a:t>Innholdsansvarlig</a:t>
            </a:r>
            <a:endParaRPr lang="nb-NO"/>
          </a:p>
        </p:txBody>
      </p:sp>
      <p:sp>
        <p:nvSpPr>
          <p:cNvPr id="10" name="Rectangle 2"/>
          <p:cNvSpPr>
            <a:spLocks noGrp="1" noChangeArrowheads="1"/>
          </p:cNvSpPr>
          <p:nvPr>
            <p:ph type="ctrTitle"/>
          </p:nvPr>
        </p:nvSpPr>
        <p:spPr>
          <a:xfrm>
            <a:off x="515938" y="2098377"/>
            <a:ext cx="5989022" cy="977429"/>
          </a:xfrm>
          <a:prstGeom prst="rect">
            <a:avLst/>
          </a:prstGeom>
        </p:spPr>
        <p:txBody>
          <a:bodyPr anchor="t">
            <a:normAutofit/>
          </a:bodyPr>
          <a:lstStyle>
            <a:lvl1pPr algn="l">
              <a:defRPr sz="3000" b="0">
                <a:solidFill>
                  <a:schemeClr val="bg1"/>
                </a:solidFill>
                <a:latin typeface="Arial" panose="020B0604020202020204" pitchFamily="34" charset="0"/>
                <a:cs typeface="Arial" panose="020B0604020202020204" pitchFamily="34" charset="0"/>
              </a:defRPr>
            </a:lvl1pPr>
          </a:lstStyle>
          <a:p>
            <a:pPr lvl="0"/>
            <a:r>
              <a:rPr lang="nb-NO" noProof="0"/>
              <a:t>Klikk for å redigere tittelstil</a:t>
            </a:r>
          </a:p>
        </p:txBody>
      </p:sp>
      <p:sp>
        <p:nvSpPr>
          <p:cNvPr id="11" name="Plassholder for bilde 3"/>
          <p:cNvSpPr>
            <a:spLocks noGrp="1" noChangeAspect="1"/>
          </p:cNvSpPr>
          <p:nvPr>
            <p:ph type="pic" sz="quarter" idx="11" hasCustomPrompt="1"/>
          </p:nvPr>
        </p:nvSpPr>
        <p:spPr bwMode="auto">
          <a:xfrm>
            <a:off x="6565274" y="1840753"/>
            <a:ext cx="2581353" cy="2934844"/>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r>
              <a:rPr lang="nb-NO"/>
              <a:t>Klikk på ikonet for å legge til et bilde</a:t>
            </a:r>
          </a:p>
        </p:txBody>
      </p:sp>
      <p:pic>
        <p:nvPicPr>
          <p:cNvPr id="12"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72246"/>
          <a:stretch/>
        </p:blipFill>
        <p:spPr bwMode="auto">
          <a:xfrm>
            <a:off x="3799790" y="3405751"/>
            <a:ext cx="3014662" cy="13702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39853"/>
          <a:stretch/>
        </p:blipFill>
        <p:spPr bwMode="auto">
          <a:xfrm>
            <a:off x="5242898" y="1806447"/>
            <a:ext cx="2524125" cy="29695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2103" b="78080"/>
          <a:stretch/>
        </p:blipFill>
        <p:spPr bwMode="auto">
          <a:xfrm>
            <a:off x="-1" y="3693775"/>
            <a:ext cx="539551" cy="10822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70066" b="85208"/>
          <a:stretch/>
        </p:blipFill>
        <p:spPr bwMode="auto">
          <a:xfrm>
            <a:off x="0" y="4045671"/>
            <a:ext cx="755575" cy="7303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79199" y="549768"/>
            <a:ext cx="1185603" cy="746192"/>
          </a:xfrm>
          <a:prstGeom prst="rect">
            <a:avLst/>
          </a:prstGeom>
          <a:noFill/>
          <a:extLst>
            <a:ext uri="{909E8E84-426E-40DD-AFC4-6F175D3DCCD1}">
              <a14:hiddenFill xmlns:a14="http://schemas.microsoft.com/office/drawing/2010/main">
                <a:solidFill>
                  <a:srgbClr val="FFFFFF"/>
                </a:solidFill>
              </a14:hiddenFill>
            </a:ext>
          </a:extLst>
        </p:spPr>
      </p:pic>
      <p:sp>
        <p:nvSpPr>
          <p:cNvPr id="3" name="Plassholder for tekst 2"/>
          <p:cNvSpPr>
            <a:spLocks noGrp="1"/>
          </p:cNvSpPr>
          <p:nvPr>
            <p:ph type="body" sz="quarter" idx="12" hasCustomPrompt="1"/>
          </p:nvPr>
        </p:nvSpPr>
        <p:spPr>
          <a:xfrm>
            <a:off x="512250" y="3120513"/>
            <a:ext cx="5040313" cy="531357"/>
          </a:xfrm>
        </p:spPr>
        <p:txBody>
          <a:bodyPr>
            <a:normAutofit/>
          </a:bodyPr>
          <a:lstStyle>
            <a:lvl1pPr marL="0" indent="0">
              <a:buNone/>
              <a:defRPr sz="1600" b="0">
                <a:solidFill>
                  <a:schemeClr val="bg1"/>
                </a:solidFill>
              </a:defRPr>
            </a:lvl1pPr>
            <a:lvl2pPr marL="457200" indent="0">
              <a:buNone/>
              <a:defRPr/>
            </a:lvl2pPr>
            <a:lvl3pPr marL="914400" indent="0">
              <a:buNone/>
              <a:defRPr/>
            </a:lvl3pPr>
          </a:lstStyle>
          <a:p>
            <a:pPr lvl="0"/>
            <a:r>
              <a:rPr lang="nb-NO"/>
              <a:t>Klikk for å legge til en undertittel</a:t>
            </a:r>
          </a:p>
        </p:txBody>
      </p:sp>
    </p:spTree>
    <p:extLst>
      <p:ext uri="{BB962C8B-B14F-4D97-AF65-F5344CB8AC3E}">
        <p14:creationId xmlns:p14="http://schemas.microsoft.com/office/powerpoint/2010/main" val="1389572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Skilleark med bil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9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1" y="1276349"/>
            <a:ext cx="8398965" cy="329973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225928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12" name="Rectangle 3"/>
          <p:cNvSpPr>
            <a:spLocks noGrp="1" noChangeArrowheads="1"/>
          </p:cNvSpPr>
          <p:nvPr>
            <p:ph idx="1"/>
          </p:nvPr>
        </p:nvSpPr>
        <p:spPr bwMode="auto">
          <a:xfrm>
            <a:off x="375714" y="1283000"/>
            <a:ext cx="5852470" cy="3277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3" name="Plassholder for bilde 2"/>
          <p:cNvSpPr>
            <a:spLocks noGrp="1"/>
          </p:cNvSpPr>
          <p:nvPr>
            <p:ph type="pic" sz="quarter" idx="10"/>
          </p:nvPr>
        </p:nvSpPr>
        <p:spPr>
          <a:xfrm>
            <a:off x="6372225" y="1275606"/>
            <a:ext cx="2376488" cy="3286868"/>
          </a:xfrm>
        </p:spPr>
        <p:txBody>
          <a:bodyPr/>
          <a:lstStyle/>
          <a:p>
            <a:r>
              <a:rPr lang="nb-NO"/>
              <a:t>Klikk ikonet for å legge til et bilde</a:t>
            </a:r>
          </a:p>
        </p:txBody>
      </p:sp>
      <p:sp>
        <p:nvSpPr>
          <p:cNvPr id="6"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170913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Plassholder for tekst 2"/>
          <p:cNvSpPr>
            <a:spLocks noGrp="1"/>
          </p:cNvSpPr>
          <p:nvPr>
            <p:ph type="body" idx="1"/>
          </p:nvPr>
        </p:nvSpPr>
        <p:spPr>
          <a:xfrm>
            <a:off x="381286" y="1284135"/>
            <a:ext cx="4040188" cy="534590"/>
          </a:xfrm>
          <a:prstGeom prst="rect">
            <a:avLst/>
          </a:prstGeo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9" name="Plassholder for tekst 4"/>
          <p:cNvSpPr>
            <a:spLocks noGrp="1"/>
          </p:cNvSpPr>
          <p:nvPr>
            <p:ph type="body" sz="quarter" idx="3"/>
          </p:nvPr>
        </p:nvSpPr>
        <p:spPr>
          <a:xfrm>
            <a:off x="4719639" y="1284747"/>
            <a:ext cx="4041775" cy="534590"/>
          </a:xfrm>
          <a:prstGeom prst="rect">
            <a:avLst/>
          </a:prstGeo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11" name="Plassholder for innhold 3"/>
          <p:cNvSpPr>
            <a:spLocks noGrp="1"/>
          </p:cNvSpPr>
          <p:nvPr>
            <p:ph sz="quarter" idx="10"/>
          </p:nvPr>
        </p:nvSpPr>
        <p:spPr>
          <a:xfrm>
            <a:off x="382151" y="1896178"/>
            <a:ext cx="4032250" cy="2665413"/>
          </a:xfrm>
          <a:prstGeom prst="rect">
            <a:avLst/>
          </a:prstGeom>
        </p:spPr>
        <p:txBody>
          <a:bodyPr>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innhold 3"/>
          <p:cNvSpPr>
            <a:spLocks noGrp="1"/>
          </p:cNvSpPr>
          <p:nvPr>
            <p:ph sz="quarter" idx="12"/>
          </p:nvPr>
        </p:nvSpPr>
        <p:spPr>
          <a:xfrm>
            <a:off x="4730131" y="1892920"/>
            <a:ext cx="4032250" cy="2665413"/>
          </a:xfrm>
          <a:prstGeom prst="rect">
            <a:avLst/>
          </a:prstGeom>
        </p:spPr>
        <p:txBody>
          <a:bodyPr>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0"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27767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215258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779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Plassholder for tekst 19"/>
          <p:cNvSpPr>
            <a:spLocks noGrp="1"/>
          </p:cNvSpPr>
          <p:nvPr>
            <p:ph type="body" sz="quarter" idx="25" hasCustomPrompt="1"/>
          </p:nvPr>
        </p:nvSpPr>
        <p:spPr>
          <a:xfrm>
            <a:off x="375714" y="4241684"/>
            <a:ext cx="5086350" cy="314325"/>
          </a:xfrm>
          <a:prstGeom prst="rect">
            <a:avLst/>
          </a:prstGeom>
        </p:spPr>
        <p:txBody>
          <a:bodyPr anchor="ctr">
            <a:normAutofit/>
          </a:bodyPr>
          <a:lstStyle>
            <a:lvl1pPr>
              <a:defRPr sz="1800" b="0"/>
            </a:lvl1pPr>
          </a:lstStyle>
          <a:p>
            <a:pPr lvl="0"/>
            <a:r>
              <a:rPr lang="nb-NO"/>
              <a:t>Klikk for å sette inn tema</a:t>
            </a:r>
          </a:p>
        </p:txBody>
      </p:sp>
      <p:sp>
        <p:nvSpPr>
          <p:cNvPr id="4" name="Plassholder for tekst 19"/>
          <p:cNvSpPr>
            <a:spLocks noGrp="1"/>
          </p:cNvSpPr>
          <p:nvPr>
            <p:ph type="body" sz="quarter" idx="26" hasCustomPrompt="1"/>
          </p:nvPr>
        </p:nvSpPr>
        <p:spPr>
          <a:xfrm>
            <a:off x="375714" y="1287413"/>
            <a:ext cx="5086350" cy="314325"/>
          </a:xfrm>
          <a:prstGeom prst="rect">
            <a:avLst/>
          </a:prstGeom>
        </p:spPr>
        <p:txBody>
          <a:bodyPr anchor="ctr">
            <a:normAutofit/>
          </a:bodyPr>
          <a:lstStyle>
            <a:lvl1pPr>
              <a:defRPr sz="1800" b="0"/>
            </a:lvl1pPr>
          </a:lstStyle>
          <a:p>
            <a:pPr lvl="0"/>
            <a:r>
              <a:rPr lang="nb-NO"/>
              <a:t>Klikk for å sette inn tema</a:t>
            </a:r>
          </a:p>
        </p:txBody>
      </p:sp>
      <p:sp>
        <p:nvSpPr>
          <p:cNvPr id="5" name="Plassholder for tekst 19"/>
          <p:cNvSpPr>
            <a:spLocks noGrp="1"/>
          </p:cNvSpPr>
          <p:nvPr>
            <p:ph type="body" sz="quarter" idx="27" hasCustomPrompt="1"/>
          </p:nvPr>
        </p:nvSpPr>
        <p:spPr>
          <a:xfrm>
            <a:off x="375714" y="3819647"/>
            <a:ext cx="5086350" cy="314325"/>
          </a:xfrm>
          <a:prstGeom prst="rect">
            <a:avLst/>
          </a:prstGeom>
        </p:spPr>
        <p:txBody>
          <a:bodyPr anchor="ctr">
            <a:normAutofit/>
          </a:bodyPr>
          <a:lstStyle>
            <a:lvl1pPr>
              <a:defRPr sz="1800" b="0"/>
            </a:lvl1pPr>
          </a:lstStyle>
          <a:p>
            <a:pPr lvl="0"/>
            <a:r>
              <a:rPr lang="nb-NO"/>
              <a:t>Klikk for å sette inn tema</a:t>
            </a:r>
          </a:p>
        </p:txBody>
      </p:sp>
      <p:sp>
        <p:nvSpPr>
          <p:cNvPr id="6" name="Plassholder for tekst 19"/>
          <p:cNvSpPr>
            <a:spLocks noGrp="1"/>
          </p:cNvSpPr>
          <p:nvPr>
            <p:ph type="body" sz="quarter" idx="28" hasCustomPrompt="1"/>
          </p:nvPr>
        </p:nvSpPr>
        <p:spPr>
          <a:xfrm>
            <a:off x="375714" y="3397608"/>
            <a:ext cx="5086350" cy="314325"/>
          </a:xfrm>
          <a:prstGeom prst="rect">
            <a:avLst/>
          </a:prstGeom>
        </p:spPr>
        <p:txBody>
          <a:bodyPr anchor="ctr">
            <a:normAutofit/>
          </a:bodyPr>
          <a:lstStyle>
            <a:lvl1pPr>
              <a:defRPr sz="1800" b="0"/>
            </a:lvl1pPr>
          </a:lstStyle>
          <a:p>
            <a:pPr lvl="0"/>
            <a:r>
              <a:rPr lang="nb-NO"/>
              <a:t>Klikk for å sette inn tema</a:t>
            </a:r>
          </a:p>
        </p:txBody>
      </p:sp>
      <p:sp>
        <p:nvSpPr>
          <p:cNvPr id="7" name="Plassholder for tekst 19"/>
          <p:cNvSpPr>
            <a:spLocks noGrp="1"/>
          </p:cNvSpPr>
          <p:nvPr>
            <p:ph type="body" sz="quarter" idx="29" hasCustomPrompt="1"/>
          </p:nvPr>
        </p:nvSpPr>
        <p:spPr>
          <a:xfrm>
            <a:off x="375714" y="2975569"/>
            <a:ext cx="5086350" cy="314325"/>
          </a:xfrm>
          <a:prstGeom prst="rect">
            <a:avLst/>
          </a:prstGeom>
        </p:spPr>
        <p:txBody>
          <a:bodyPr anchor="ctr">
            <a:normAutofit/>
          </a:bodyPr>
          <a:lstStyle>
            <a:lvl1pPr>
              <a:defRPr sz="1800" b="0"/>
            </a:lvl1pPr>
          </a:lstStyle>
          <a:p>
            <a:pPr lvl="0"/>
            <a:r>
              <a:rPr lang="nb-NO"/>
              <a:t>Klikk for å sette inn tema</a:t>
            </a:r>
          </a:p>
        </p:txBody>
      </p:sp>
      <p:sp>
        <p:nvSpPr>
          <p:cNvPr id="8" name="Plassholder for tekst 19"/>
          <p:cNvSpPr>
            <a:spLocks noGrp="1"/>
          </p:cNvSpPr>
          <p:nvPr>
            <p:ph type="body" sz="quarter" idx="30" hasCustomPrompt="1"/>
          </p:nvPr>
        </p:nvSpPr>
        <p:spPr>
          <a:xfrm>
            <a:off x="375714" y="1709452"/>
            <a:ext cx="5086350" cy="314325"/>
          </a:xfrm>
          <a:prstGeom prst="rect">
            <a:avLst/>
          </a:prstGeom>
        </p:spPr>
        <p:txBody>
          <a:bodyPr anchor="ctr">
            <a:normAutofit/>
          </a:bodyPr>
          <a:lstStyle>
            <a:lvl1pPr>
              <a:defRPr sz="1800" b="0"/>
            </a:lvl1pPr>
          </a:lstStyle>
          <a:p>
            <a:pPr lvl="0"/>
            <a:r>
              <a:rPr lang="nb-NO"/>
              <a:t>Klikk for å sette inn tema</a:t>
            </a:r>
          </a:p>
        </p:txBody>
      </p:sp>
      <p:sp>
        <p:nvSpPr>
          <p:cNvPr id="9" name="Plassholder for tekst 19"/>
          <p:cNvSpPr>
            <a:spLocks noGrp="1"/>
          </p:cNvSpPr>
          <p:nvPr>
            <p:ph type="body" sz="quarter" idx="31" hasCustomPrompt="1"/>
          </p:nvPr>
        </p:nvSpPr>
        <p:spPr>
          <a:xfrm>
            <a:off x="375714" y="2131491"/>
            <a:ext cx="5086350" cy="314325"/>
          </a:xfrm>
          <a:prstGeom prst="rect">
            <a:avLst/>
          </a:prstGeom>
        </p:spPr>
        <p:txBody>
          <a:bodyPr anchor="ctr">
            <a:normAutofit/>
          </a:bodyPr>
          <a:lstStyle>
            <a:lvl1pPr>
              <a:defRPr sz="1800" b="0"/>
            </a:lvl1pPr>
          </a:lstStyle>
          <a:p>
            <a:pPr lvl="0"/>
            <a:r>
              <a:rPr lang="nb-NO"/>
              <a:t>Klikk for å sette inn tema</a:t>
            </a:r>
          </a:p>
        </p:txBody>
      </p:sp>
      <p:sp>
        <p:nvSpPr>
          <p:cNvPr id="10" name="Plassholder for tekst 19"/>
          <p:cNvSpPr>
            <a:spLocks noGrp="1"/>
          </p:cNvSpPr>
          <p:nvPr>
            <p:ph type="body" sz="quarter" idx="32" hasCustomPrompt="1"/>
          </p:nvPr>
        </p:nvSpPr>
        <p:spPr>
          <a:xfrm>
            <a:off x="375714" y="2553530"/>
            <a:ext cx="5086350" cy="314325"/>
          </a:xfrm>
          <a:prstGeom prst="rect">
            <a:avLst/>
          </a:prstGeom>
        </p:spPr>
        <p:txBody>
          <a:bodyPr anchor="ctr">
            <a:normAutofit/>
          </a:bodyPr>
          <a:lstStyle>
            <a:lvl1pPr>
              <a:defRPr sz="1800" b="0"/>
            </a:lvl1pPr>
          </a:lstStyle>
          <a:p>
            <a:pPr lvl="0"/>
            <a:r>
              <a:rPr lang="nb-NO"/>
              <a:t>Klikk for å sette inn tema</a:t>
            </a:r>
          </a:p>
        </p:txBody>
      </p:sp>
      <p:sp>
        <p:nvSpPr>
          <p:cNvPr id="11" name="Plassholder for tekst 19"/>
          <p:cNvSpPr>
            <a:spLocks noGrp="1"/>
          </p:cNvSpPr>
          <p:nvPr>
            <p:ph type="body" sz="quarter" idx="33" hasCustomPrompt="1"/>
          </p:nvPr>
        </p:nvSpPr>
        <p:spPr>
          <a:xfrm>
            <a:off x="5656392" y="4241684"/>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2" name="Plassholder for tekst 19"/>
          <p:cNvSpPr>
            <a:spLocks noGrp="1"/>
          </p:cNvSpPr>
          <p:nvPr>
            <p:ph type="body" sz="quarter" idx="34" hasCustomPrompt="1"/>
          </p:nvPr>
        </p:nvSpPr>
        <p:spPr>
          <a:xfrm>
            <a:off x="5656392" y="1287413"/>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3" name="Plassholder for tekst 19"/>
          <p:cNvSpPr>
            <a:spLocks noGrp="1"/>
          </p:cNvSpPr>
          <p:nvPr>
            <p:ph type="body" sz="quarter" idx="35" hasCustomPrompt="1"/>
          </p:nvPr>
        </p:nvSpPr>
        <p:spPr>
          <a:xfrm>
            <a:off x="5656392" y="3819647"/>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4" name="Plassholder for tekst 19"/>
          <p:cNvSpPr>
            <a:spLocks noGrp="1"/>
          </p:cNvSpPr>
          <p:nvPr>
            <p:ph type="body" sz="quarter" idx="36" hasCustomPrompt="1"/>
          </p:nvPr>
        </p:nvSpPr>
        <p:spPr>
          <a:xfrm>
            <a:off x="5656392" y="3397608"/>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5" name="Plassholder for tekst 19"/>
          <p:cNvSpPr>
            <a:spLocks noGrp="1"/>
          </p:cNvSpPr>
          <p:nvPr>
            <p:ph type="body" sz="quarter" idx="37" hasCustomPrompt="1"/>
          </p:nvPr>
        </p:nvSpPr>
        <p:spPr>
          <a:xfrm>
            <a:off x="5656392" y="2975569"/>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6" name="Plassholder for tekst 19"/>
          <p:cNvSpPr>
            <a:spLocks noGrp="1"/>
          </p:cNvSpPr>
          <p:nvPr>
            <p:ph type="body" sz="quarter" idx="38" hasCustomPrompt="1"/>
          </p:nvPr>
        </p:nvSpPr>
        <p:spPr>
          <a:xfrm>
            <a:off x="5656392" y="1709452"/>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7" name="Plassholder for tekst 19"/>
          <p:cNvSpPr>
            <a:spLocks noGrp="1"/>
          </p:cNvSpPr>
          <p:nvPr>
            <p:ph type="body" sz="quarter" idx="39" hasCustomPrompt="1"/>
          </p:nvPr>
        </p:nvSpPr>
        <p:spPr>
          <a:xfrm>
            <a:off x="5656392" y="2131491"/>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8" name="Plassholder for tekst 19"/>
          <p:cNvSpPr>
            <a:spLocks noGrp="1"/>
          </p:cNvSpPr>
          <p:nvPr>
            <p:ph type="body" sz="quarter" idx="40" hasCustomPrompt="1"/>
          </p:nvPr>
        </p:nvSpPr>
        <p:spPr>
          <a:xfrm>
            <a:off x="5656392" y="2553530"/>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9"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59985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9144001" cy="51435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ittel 1"/>
          <p:cNvSpPr>
            <a:spLocks noGrp="1"/>
          </p:cNvSpPr>
          <p:nvPr>
            <p:ph type="title"/>
          </p:nvPr>
        </p:nvSpPr>
        <p:spPr>
          <a:xfrm>
            <a:off x="837408" y="1532583"/>
            <a:ext cx="7469187" cy="1021556"/>
          </a:xfrm>
          <a:prstGeom prst="rect">
            <a:avLst/>
          </a:prstGeom>
          <a:noFill/>
        </p:spPr>
        <p:txBody>
          <a:bodyPr anchor="t">
            <a:normAutofit/>
          </a:bodyPr>
          <a:lstStyle>
            <a:lvl1pPr algn="l">
              <a:defRPr sz="2400" b="0" cap="all">
                <a:ln w="12700">
                  <a:noFill/>
                </a:ln>
                <a:solidFill>
                  <a:schemeClr val="bg1"/>
                </a:solidFill>
              </a:defRPr>
            </a:lvl1pPr>
          </a:lstStyle>
          <a:p>
            <a:r>
              <a:rPr lang="nb-NO"/>
              <a:t>Klikk for å redigere tittelstil</a:t>
            </a:r>
          </a:p>
        </p:txBody>
      </p:sp>
      <p:sp>
        <p:nvSpPr>
          <p:cNvPr id="5" name="Plassholder for tekst 2"/>
          <p:cNvSpPr>
            <a:spLocks noGrp="1"/>
          </p:cNvSpPr>
          <p:nvPr>
            <p:ph type="body" idx="10"/>
          </p:nvPr>
        </p:nvSpPr>
        <p:spPr>
          <a:xfrm>
            <a:off x="837408" y="2794398"/>
            <a:ext cx="5484743" cy="927497"/>
          </a:xfrm>
          <a:prstGeom prst="rect">
            <a:avLst/>
          </a:prstGeom>
          <a:noFill/>
        </p:spPr>
        <p:txBody>
          <a:bodyPr anchor="t">
            <a:normAutofit/>
          </a:bodyPr>
          <a:lstStyle>
            <a:lvl1pPr marL="0" indent="0">
              <a:buNone/>
              <a:defRPr sz="2000">
                <a:ln w="12700">
                  <a:noFill/>
                </a:ln>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Rediger tekststiler i malen</a:t>
            </a:r>
          </a:p>
        </p:txBody>
      </p:sp>
      <p:pic>
        <p:nvPicPr>
          <p:cNvPr id="6" name="Picture 2"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74884"/>
          <a:stretch/>
        </p:blipFill>
        <p:spPr bwMode="auto">
          <a:xfrm>
            <a:off x="4283968" y="3903464"/>
            <a:ext cx="3014662" cy="12400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50000"/>
          <a:stretch/>
        </p:blipFill>
        <p:spPr bwMode="auto">
          <a:xfrm>
            <a:off x="5652120" y="2674939"/>
            <a:ext cx="2524125" cy="24685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9" b="80008"/>
          <a:stretch/>
        </p:blipFill>
        <p:spPr bwMode="auto">
          <a:xfrm>
            <a:off x="-1" y="4156472"/>
            <a:ext cx="1048543" cy="9870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012155" y="483518"/>
            <a:ext cx="1185603" cy="74619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400392" y="4456411"/>
            <a:ext cx="2524125" cy="68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30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killeark med bilde">
    <p:spTree>
      <p:nvGrpSpPr>
        <p:cNvPr id="1" name=""/>
        <p:cNvGrpSpPr/>
        <p:nvPr/>
      </p:nvGrpSpPr>
      <p:grpSpPr>
        <a:xfrm>
          <a:off x="0" y="0"/>
          <a:ext cx="0" cy="0"/>
          <a:chOff x="0" y="0"/>
          <a:chExt cx="0" cy="0"/>
        </a:xfrm>
      </p:grpSpPr>
      <p:sp>
        <p:nvSpPr>
          <p:cNvPr id="3" name="Plassholder for bilde 2"/>
          <p:cNvSpPr>
            <a:spLocks noGrp="1"/>
          </p:cNvSpPr>
          <p:nvPr>
            <p:ph type="pic" sz="quarter" idx="10"/>
          </p:nvPr>
        </p:nvSpPr>
        <p:spPr>
          <a:xfrm>
            <a:off x="0" y="0"/>
            <a:ext cx="9144000" cy="5143500"/>
          </a:xfrm>
        </p:spPr>
        <p:txBody>
          <a:bodyPr/>
          <a:lstStyle>
            <a:lvl1pPr marL="0" indent="0">
              <a:buNone/>
              <a:defRPr/>
            </a:lvl1pPr>
          </a:lstStyle>
          <a:p>
            <a:r>
              <a:rPr lang="nb-NO"/>
              <a:t>Klikk ikonet for å legge til et bilde</a:t>
            </a:r>
          </a:p>
        </p:txBody>
      </p:sp>
      <p:sp>
        <p:nvSpPr>
          <p:cNvPr id="4" name="Tittel 1"/>
          <p:cNvSpPr>
            <a:spLocks noGrp="1"/>
          </p:cNvSpPr>
          <p:nvPr>
            <p:ph type="title"/>
          </p:nvPr>
        </p:nvSpPr>
        <p:spPr>
          <a:xfrm>
            <a:off x="837408" y="1532583"/>
            <a:ext cx="7469187" cy="1021556"/>
          </a:xfrm>
          <a:prstGeom prst="rect">
            <a:avLst/>
          </a:prstGeom>
          <a:solidFill>
            <a:srgbClr val="FFFFFF">
              <a:alpha val="60000"/>
            </a:srgbClr>
          </a:solidFill>
        </p:spPr>
        <p:txBody>
          <a:bodyPr anchor="t">
            <a:normAutofit/>
          </a:bodyPr>
          <a:lstStyle>
            <a:lvl1pPr algn="l">
              <a:defRPr sz="2400" b="0" cap="all">
                <a:ln w="12700">
                  <a:noFill/>
                </a:ln>
                <a:solidFill>
                  <a:srgbClr val="3E3832"/>
                </a:solidFill>
              </a:defRPr>
            </a:lvl1pPr>
          </a:lstStyle>
          <a:p>
            <a:r>
              <a:rPr lang="nb-NO" dirty="0"/>
              <a:t>Klikk for å redigere tittelstil</a:t>
            </a:r>
          </a:p>
        </p:txBody>
      </p:sp>
      <p:sp>
        <p:nvSpPr>
          <p:cNvPr id="5" name="Plassholder for tekst 2"/>
          <p:cNvSpPr>
            <a:spLocks noGrp="1"/>
          </p:cNvSpPr>
          <p:nvPr>
            <p:ph type="body" idx="11"/>
          </p:nvPr>
        </p:nvSpPr>
        <p:spPr>
          <a:xfrm>
            <a:off x="837408" y="2794398"/>
            <a:ext cx="5484743" cy="927497"/>
          </a:xfrm>
          <a:prstGeom prst="rect">
            <a:avLst/>
          </a:prstGeom>
          <a:solidFill>
            <a:srgbClr val="FFFFFF">
              <a:alpha val="60000"/>
            </a:srgbClr>
          </a:solidFill>
        </p:spPr>
        <p:txBody>
          <a:bodyPr anchor="t">
            <a:normAutofit/>
          </a:bodyPr>
          <a:lstStyle>
            <a:lvl1pPr marL="0" indent="0">
              <a:buNone/>
              <a:defRPr sz="2000">
                <a:ln w="12700">
                  <a:noFill/>
                </a:ln>
                <a:solidFill>
                  <a:srgbClr val="3E383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Rediger tekststiler i malen</a:t>
            </a:r>
          </a:p>
        </p:txBody>
      </p:sp>
    </p:spTree>
    <p:extLst>
      <p:ext uri="{BB962C8B-B14F-4D97-AF65-F5344CB8AC3E}">
        <p14:creationId xmlns:p14="http://schemas.microsoft.com/office/powerpoint/2010/main" val="198308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descr="W:\DOKUMENT\Logo\2.pn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r="34198" b="23104"/>
          <a:stretch/>
        </p:blipFill>
        <p:spPr bwMode="auto">
          <a:xfrm>
            <a:off x="8721457" y="4335607"/>
            <a:ext cx="422544" cy="8099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W:\DOKUMENT\Logo\1.png"/>
          <p:cNvPicPr>
            <a:picLocks noChangeAspect="1" noChangeArrowheads="1"/>
          </p:cNvPicPr>
          <p:nvPr/>
        </p:nvPicPr>
        <p:blipFill rotWithShape="1">
          <a:blip r:embed="rId13">
            <a:extLst>
              <a:ext uri="{28A0092B-C50C-407E-A947-70E740481C1C}">
                <a14:useLocalDpi xmlns:a14="http://schemas.microsoft.com/office/drawing/2010/main" val="0"/>
              </a:ext>
            </a:extLst>
          </a:blip>
          <a:srcRect b="69296"/>
          <a:stretch/>
        </p:blipFill>
        <p:spPr bwMode="auto">
          <a:xfrm>
            <a:off x="8339662" y="4726311"/>
            <a:ext cx="706438" cy="4260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noChangeArrowheads="1"/>
          </p:cNvSpPr>
          <p:nvPr>
            <p:ph type="title"/>
          </p:nvPr>
        </p:nvSpPr>
        <p:spPr bwMode="auto">
          <a:xfrm>
            <a:off x="378619" y="180975"/>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
        <p:nvSpPr>
          <p:cNvPr id="10" name="Rectangle 3"/>
          <p:cNvSpPr>
            <a:spLocks noGrp="1" noChangeArrowheads="1"/>
          </p:cNvSpPr>
          <p:nvPr>
            <p:ph type="body" idx="1"/>
          </p:nvPr>
        </p:nvSpPr>
        <p:spPr bwMode="auto">
          <a:xfrm>
            <a:off x="368308" y="1275606"/>
            <a:ext cx="8387498" cy="328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a:p>
            <a:pPr lvl="3"/>
            <a:endParaRPr lang="nb-NO"/>
          </a:p>
        </p:txBody>
      </p:sp>
      <p:pic>
        <p:nvPicPr>
          <p:cNvPr id="11" name="Bild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00241" y="4719435"/>
            <a:ext cx="451944" cy="285629"/>
          </a:xfrm>
          <a:prstGeom prst="rect">
            <a:avLst/>
          </a:prstGeom>
        </p:spPr>
      </p:pic>
    </p:spTree>
    <p:extLst>
      <p:ext uri="{BB962C8B-B14F-4D97-AF65-F5344CB8AC3E}">
        <p14:creationId xmlns:p14="http://schemas.microsoft.com/office/powerpoint/2010/main" val="366788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3" r:id="rId5"/>
    <p:sldLayoutId id="2147483654" r:id="rId6"/>
    <p:sldLayoutId id="2147483655" r:id="rId7"/>
    <p:sldLayoutId id="2147483656" r:id="rId8"/>
    <p:sldLayoutId id="2147483657" r:id="rId9"/>
    <p:sldLayoutId id="2147483661" r:id="rId10"/>
  </p:sldLayoutIdLst>
  <p:txStyles>
    <p:titleStyle>
      <a:lvl1pPr algn="l" defTabSz="914400" rtl="0" eaLnBrk="1" latinLnBrk="0" hangingPunct="1">
        <a:spcBef>
          <a:spcPct val="0"/>
        </a:spcBef>
        <a:buNone/>
        <a:defRPr sz="2600" kern="1200">
          <a:solidFill>
            <a:srgbClr val="C3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232CB436-CA12-43F0-A786-3D22D809C980}"/>
              </a:ext>
            </a:extLst>
          </p:cNvPr>
          <p:cNvSpPr>
            <a:spLocks noGrp="1"/>
          </p:cNvSpPr>
          <p:nvPr>
            <p:ph type="body" sz="quarter" idx="10"/>
          </p:nvPr>
        </p:nvSpPr>
        <p:spPr/>
        <p:txBody>
          <a:bodyPr/>
          <a:lstStyle/>
          <a:p>
            <a:endParaRPr lang="nb-NO"/>
          </a:p>
        </p:txBody>
      </p:sp>
      <p:sp>
        <p:nvSpPr>
          <p:cNvPr id="3" name="Tittel 2">
            <a:extLst>
              <a:ext uri="{FF2B5EF4-FFF2-40B4-BE49-F238E27FC236}">
                <a16:creationId xmlns:a16="http://schemas.microsoft.com/office/drawing/2014/main" id="{AF63FADE-E342-4ECF-A995-ADEE3D91C5D8}"/>
              </a:ext>
            </a:extLst>
          </p:cNvPr>
          <p:cNvSpPr>
            <a:spLocks noGrp="1"/>
          </p:cNvSpPr>
          <p:nvPr>
            <p:ph type="ctrTitle"/>
          </p:nvPr>
        </p:nvSpPr>
        <p:spPr/>
        <p:txBody>
          <a:bodyPr>
            <a:normAutofit/>
          </a:bodyPr>
          <a:lstStyle/>
          <a:p>
            <a:r>
              <a:rPr lang="nb-NO"/>
              <a:t>Virksomhetsplan 2020</a:t>
            </a:r>
          </a:p>
        </p:txBody>
      </p:sp>
      <p:sp>
        <p:nvSpPr>
          <p:cNvPr id="4" name="Plassholder for bilde 3">
            <a:extLst>
              <a:ext uri="{FF2B5EF4-FFF2-40B4-BE49-F238E27FC236}">
                <a16:creationId xmlns:a16="http://schemas.microsoft.com/office/drawing/2014/main" id="{E83FF245-4622-42AE-981B-C808C5017A9C}"/>
              </a:ext>
            </a:extLst>
          </p:cNvPr>
          <p:cNvSpPr>
            <a:spLocks noGrp="1"/>
          </p:cNvSpPr>
          <p:nvPr>
            <p:ph type="pic" sz="quarter" idx="11"/>
          </p:nvPr>
        </p:nvSpPr>
        <p:spPr/>
      </p:sp>
      <p:sp>
        <p:nvSpPr>
          <p:cNvPr id="5" name="Plassholder for tekst 4">
            <a:extLst>
              <a:ext uri="{FF2B5EF4-FFF2-40B4-BE49-F238E27FC236}">
                <a16:creationId xmlns:a16="http://schemas.microsoft.com/office/drawing/2014/main" id="{94EDB24A-88DE-44A2-AFBC-D062012112C4}"/>
              </a:ext>
            </a:extLst>
          </p:cNvPr>
          <p:cNvSpPr>
            <a:spLocks noGrp="1"/>
          </p:cNvSpPr>
          <p:nvPr>
            <p:ph type="body" sz="quarter" idx="12"/>
          </p:nvPr>
        </p:nvSpPr>
        <p:spPr/>
        <p:txBody>
          <a:bodyPr/>
          <a:lstStyle/>
          <a:p>
            <a:r>
              <a:rPr lang="nb-NO"/>
              <a:t>NAV Troms og Finnmark</a:t>
            </a:r>
          </a:p>
        </p:txBody>
      </p:sp>
    </p:spTree>
    <p:extLst>
      <p:ext uri="{BB962C8B-B14F-4D97-AF65-F5344CB8AC3E}">
        <p14:creationId xmlns:p14="http://schemas.microsoft.com/office/powerpoint/2010/main" val="416319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EB935038-FE54-468F-AF2C-D6CBF606ADB5}"/>
              </a:ext>
            </a:extLst>
          </p:cNvPr>
          <p:cNvSpPr>
            <a:spLocks noGrp="1"/>
          </p:cNvSpPr>
          <p:nvPr>
            <p:ph sz="quarter" idx="10"/>
          </p:nvPr>
        </p:nvSpPr>
        <p:spPr>
          <a:xfrm>
            <a:off x="378617" y="1174296"/>
            <a:ext cx="8398965" cy="3299733"/>
          </a:xfrm>
        </p:spPr>
        <p:txBody>
          <a:bodyPr>
            <a:normAutofit lnSpcReduction="10000"/>
          </a:bodyPr>
          <a:lstStyle/>
          <a:p>
            <a:pPr lvl="0" fontAlgn="ctr"/>
            <a:endParaRPr lang="nb-NO"/>
          </a:p>
          <a:p>
            <a:pPr lvl="0" fontAlgn="ctr"/>
            <a:endParaRPr lang="nb-NO"/>
          </a:p>
          <a:p>
            <a:pPr lvl="0" fontAlgn="ctr"/>
            <a:endParaRPr lang="nb-NO"/>
          </a:p>
          <a:p>
            <a:pPr lvl="0" fontAlgn="ctr"/>
            <a:r>
              <a:rPr lang="nb-NO"/>
              <a:t>Samarbeid med utdanning og helse</a:t>
            </a:r>
          </a:p>
          <a:p>
            <a:pPr lvl="0" fontAlgn="ctr"/>
            <a:r>
              <a:rPr lang="nb-NO"/>
              <a:t>Invitere til/legge til rette for møtepunkt med arbeidsgivere og andre samfunnsaktører, i en struktur og med en gjenkjennbar profil</a:t>
            </a:r>
          </a:p>
          <a:p>
            <a:r>
              <a:rPr lang="nb-NO"/>
              <a:t>Strategisk og operativ kommunikasjonsplan - mer synlig i det offentlige rom der vi utøver ekspertrollen</a:t>
            </a:r>
          </a:p>
          <a:p>
            <a:endParaRPr lang="nb-NO"/>
          </a:p>
        </p:txBody>
      </p:sp>
      <p:sp>
        <p:nvSpPr>
          <p:cNvPr id="5" name="Tittel 4">
            <a:extLst>
              <a:ext uri="{FF2B5EF4-FFF2-40B4-BE49-F238E27FC236}">
                <a16:creationId xmlns:a16="http://schemas.microsoft.com/office/drawing/2014/main" id="{003BD09E-68ED-4CBC-B6B9-3F67A3F6EF63}"/>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Samhandling og samfunnsaktørrollen</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889950"/>
            <a:ext cx="8386763" cy="2620002"/>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sz="1000">
              <a:latin typeface="Calibri" panose="020F0502020204030204" pitchFamily="34" charset="0"/>
              <a:cs typeface="Calibri" panose="020F0502020204030204" pitchFamily="34" charset="0"/>
            </a:endParaRPr>
          </a:p>
        </p:txBody>
      </p:sp>
      <p:sp>
        <p:nvSpPr>
          <p:cNvPr id="7" name="Plassholder for innhold 5">
            <a:extLst>
              <a:ext uri="{FF2B5EF4-FFF2-40B4-BE49-F238E27FC236}">
                <a16:creationId xmlns:a16="http://schemas.microsoft.com/office/drawing/2014/main" id="{1D00F073-9DB9-4C47-A8A3-6B4C8274BAFA}"/>
              </a:ext>
            </a:extLst>
          </p:cNvPr>
          <p:cNvSpPr txBox="1">
            <a:spLocks/>
          </p:cNvSpPr>
          <p:nvPr/>
        </p:nvSpPr>
        <p:spPr bwMode="auto">
          <a:xfrm>
            <a:off x="378617" y="494565"/>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a:solidFill>
                <a:schemeClr val="tx1"/>
              </a:solidFill>
            </a:endParaRPr>
          </a:p>
        </p:txBody>
      </p:sp>
      <p:sp>
        <p:nvSpPr>
          <p:cNvPr id="8" name="Plassholder for innhold 5">
            <a:extLst>
              <a:ext uri="{FF2B5EF4-FFF2-40B4-BE49-F238E27FC236}">
                <a16:creationId xmlns:a16="http://schemas.microsoft.com/office/drawing/2014/main" id="{0DFCC0B4-F817-49CC-B88D-B6E2459257B8}"/>
              </a:ext>
            </a:extLst>
          </p:cNvPr>
          <p:cNvSpPr txBox="1">
            <a:spLocks/>
          </p:cNvSpPr>
          <p:nvPr/>
        </p:nvSpPr>
        <p:spPr bwMode="auto">
          <a:xfrm>
            <a:off x="378617" y="1138373"/>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buNone/>
              <a:defRPr/>
            </a:pPr>
            <a:r>
              <a:rPr lang="nb-NO"/>
              <a:t>Vi er innovativ og kunnskapsrik og bidrar med informasjon på ulike arenaer. Vi samarbeider godt både internt og med eksterne samarbeidsparter, og opptrer som ett NAV. Vi går foran som en seriøs samfunnsaktør og kunnskapsformidler på viktige områder både for NAV og omverden.</a:t>
            </a:r>
          </a:p>
        </p:txBody>
      </p:sp>
    </p:spTree>
    <p:extLst>
      <p:ext uri="{BB962C8B-B14F-4D97-AF65-F5344CB8AC3E}">
        <p14:creationId xmlns:p14="http://schemas.microsoft.com/office/powerpoint/2010/main" val="398659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4D203C34-D74A-465B-A103-72760F7B6EAD}"/>
              </a:ext>
            </a:extLst>
          </p:cNvPr>
          <p:cNvSpPr>
            <a:spLocks noGrp="1"/>
          </p:cNvSpPr>
          <p:nvPr>
            <p:ph sz="quarter" idx="10"/>
          </p:nvPr>
        </p:nvSpPr>
        <p:spPr>
          <a:xfrm>
            <a:off x="366961" y="2150426"/>
            <a:ext cx="8398965" cy="2425656"/>
          </a:xfrm>
        </p:spPr>
        <p:txBody>
          <a:bodyPr>
            <a:normAutofit fontScale="92500" lnSpcReduction="10000"/>
          </a:bodyPr>
          <a:lstStyle/>
          <a:p>
            <a:pPr marL="0" indent="0">
              <a:buNone/>
            </a:pPr>
            <a:endParaRPr lang="nb-NO"/>
          </a:p>
          <a:p>
            <a:r>
              <a:rPr lang="nb-NO"/>
              <a:t>Systematisk nærværssatsing – ved hjelp av HIA </a:t>
            </a:r>
          </a:p>
          <a:p>
            <a:r>
              <a:rPr lang="nb-NO"/>
              <a:t>Rolleforståelse og rolleavklaringer</a:t>
            </a:r>
          </a:p>
          <a:p>
            <a:r>
              <a:rPr lang="nb-NO"/>
              <a:t>Jobbe systematisk for å bygge ett NAV Troms og Finnmark</a:t>
            </a:r>
          </a:p>
          <a:p>
            <a:r>
              <a:rPr lang="nb-NO"/>
              <a:t>Ledelse</a:t>
            </a:r>
          </a:p>
          <a:p>
            <a:r>
              <a:rPr lang="nb-NO"/>
              <a:t>Organisering av arbeidsprosesser </a:t>
            </a:r>
          </a:p>
          <a:p>
            <a:r>
              <a:rPr lang="nb-NO"/>
              <a:t>Livsfasepolitikk </a:t>
            </a:r>
          </a:p>
        </p:txBody>
      </p:sp>
      <p:sp>
        <p:nvSpPr>
          <p:cNvPr id="5" name="Tittel 4">
            <a:extLst>
              <a:ext uri="{FF2B5EF4-FFF2-40B4-BE49-F238E27FC236}">
                <a16:creationId xmlns:a16="http://schemas.microsoft.com/office/drawing/2014/main" id="{818EC623-D16C-4418-AD55-562B10BD0D38}"/>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Helsefremmende arbeidsplasser</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a:p>
          <a:p>
            <a:pPr marL="0" indent="0">
              <a:buNone/>
            </a:pPr>
            <a:r>
              <a:rPr lang="nb-NO" sz="1000">
                <a:latin typeface="Calibri" panose="020F0502020204030204" pitchFamily="34" charset="0"/>
                <a:cs typeface="Calibri" panose="020F0502020204030204" pitchFamily="34" charset="0"/>
              </a:rPr>
              <a:t> </a:t>
            </a:r>
          </a:p>
        </p:txBody>
      </p:sp>
      <p:sp>
        <p:nvSpPr>
          <p:cNvPr id="2" name="Rektangel 1">
            <a:extLst>
              <a:ext uri="{FF2B5EF4-FFF2-40B4-BE49-F238E27FC236}">
                <a16:creationId xmlns:a16="http://schemas.microsoft.com/office/drawing/2014/main" id="{F41A1A4E-3F38-479D-9F56-6D3D9B688CCB}"/>
              </a:ext>
            </a:extLst>
          </p:cNvPr>
          <p:cNvSpPr/>
          <p:nvPr/>
        </p:nvSpPr>
        <p:spPr>
          <a:xfrm>
            <a:off x="390273" y="1227096"/>
            <a:ext cx="8386763" cy="954107"/>
          </a:xfrm>
          <a:prstGeom prst="rect">
            <a:avLst/>
          </a:prstGeom>
        </p:spPr>
        <p:txBody>
          <a:bodyPr wrap="square">
            <a:spAutoFit/>
          </a:bodyPr>
          <a:lstStyle/>
          <a:p>
            <a:pPr lvl="0">
              <a:defRPr/>
            </a:pPr>
            <a:r>
              <a:rPr lang="nb-NO" sz="1400"/>
              <a:t>Vi jobber systematisk sammen med FYMBA og FAMU for å skape  helsefremmende arbeidsplasser som gir godt arbeidsmiljø og trygge medarbeidere. Vi legger til rette for bred involvering som bidrar til lav turnover, økt nærvær og god livsfasepolitikk. Vi gjennomfører risikovurdering i samarbeid tillitsvalgte og justerer tiltak etter behov.</a:t>
            </a:r>
          </a:p>
        </p:txBody>
      </p:sp>
    </p:spTree>
    <p:extLst>
      <p:ext uri="{BB962C8B-B14F-4D97-AF65-F5344CB8AC3E}">
        <p14:creationId xmlns:p14="http://schemas.microsoft.com/office/powerpoint/2010/main" val="333353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39F11C-D89B-4044-9809-ED3903233500}"/>
              </a:ext>
            </a:extLst>
          </p:cNvPr>
          <p:cNvSpPr>
            <a:spLocks noGrp="1"/>
          </p:cNvSpPr>
          <p:nvPr>
            <p:ph sz="quarter" idx="10"/>
          </p:nvPr>
        </p:nvSpPr>
        <p:spPr/>
        <p:txBody>
          <a:bodyPr>
            <a:normAutofit fontScale="92500"/>
          </a:bodyPr>
          <a:lstStyle/>
          <a:p>
            <a:pPr marL="0" indent="0">
              <a:buNone/>
            </a:pPr>
            <a:r>
              <a:rPr lang="nb-NO"/>
              <a:t>Virksomhetsplanleggingen i NAV Troms og Finnmark bygger på: </a:t>
            </a:r>
          </a:p>
          <a:p>
            <a:pPr lvl="1"/>
            <a:r>
              <a:rPr lang="nb-NO"/>
              <a:t>NAVs virksomhetsstrategi</a:t>
            </a:r>
          </a:p>
          <a:p>
            <a:pPr lvl="1"/>
            <a:r>
              <a:rPr lang="nb-NO"/>
              <a:t>NAVs langtidsplan 2020-2023</a:t>
            </a:r>
          </a:p>
          <a:p>
            <a:pPr lvl="1"/>
            <a:r>
              <a:rPr lang="nb-NO"/>
              <a:t>Plangrunnlag for 2020 til fylkene</a:t>
            </a:r>
          </a:p>
          <a:p>
            <a:pPr lvl="1"/>
            <a:r>
              <a:rPr lang="nb-NO"/>
              <a:t>Foreløpig mål- og disponeringsbrev for 2020</a:t>
            </a:r>
          </a:p>
          <a:p>
            <a:pPr lvl="1"/>
            <a:r>
              <a:rPr lang="nb-NO"/>
              <a:t>NAV Troms og Finnmarks nå-situasjon og strategiske posisjon – hvilke styrker, utfordringer, muligheter og trusler står vi overfor (SWOT)</a:t>
            </a:r>
          </a:p>
          <a:p>
            <a:pPr lvl="1"/>
            <a:r>
              <a:rPr lang="nb-NO"/>
              <a:t>NAV Troms og Finnmarks </a:t>
            </a:r>
            <a:r>
              <a:rPr lang="nb-NO" err="1"/>
              <a:t>målbilde</a:t>
            </a:r>
            <a:endParaRPr lang="nb-NO"/>
          </a:p>
          <a:p>
            <a:pPr marL="0" indent="0">
              <a:buNone/>
            </a:pPr>
            <a:endParaRPr lang="nb-NO"/>
          </a:p>
          <a:p>
            <a:pPr marL="0" indent="0">
              <a:buNone/>
            </a:pPr>
            <a:r>
              <a:rPr lang="nb-NO"/>
              <a:t>Dette har vært grunnlag for de prioriterte innsatsområdene for 2020 </a:t>
            </a:r>
          </a:p>
          <a:p>
            <a:pPr marL="0" indent="0">
              <a:buNone/>
            </a:pPr>
            <a:endParaRPr lang="nb-NO"/>
          </a:p>
          <a:p>
            <a:pPr marL="0" indent="0">
              <a:buNone/>
            </a:pPr>
            <a:endParaRPr lang="nb-NO"/>
          </a:p>
          <a:p>
            <a:pPr marL="0" indent="0">
              <a:buNone/>
            </a:pPr>
            <a:endParaRPr lang="nb-NO"/>
          </a:p>
          <a:p>
            <a:pPr marL="0" indent="0">
              <a:buNone/>
            </a:pPr>
            <a:endParaRPr lang="nb-NO"/>
          </a:p>
        </p:txBody>
      </p:sp>
      <p:sp>
        <p:nvSpPr>
          <p:cNvPr id="3" name="Tittel 2">
            <a:extLst>
              <a:ext uri="{FF2B5EF4-FFF2-40B4-BE49-F238E27FC236}">
                <a16:creationId xmlns:a16="http://schemas.microsoft.com/office/drawing/2014/main" id="{66814B90-C1E5-4279-87F5-EB1CD515302F}"/>
              </a:ext>
            </a:extLst>
          </p:cNvPr>
          <p:cNvSpPr>
            <a:spLocks noGrp="1"/>
          </p:cNvSpPr>
          <p:nvPr>
            <p:ph type="title"/>
          </p:nvPr>
        </p:nvSpPr>
        <p:spPr/>
        <p:txBody>
          <a:bodyPr/>
          <a:lstStyle/>
          <a:p>
            <a:r>
              <a:rPr lang="nb-NO"/>
              <a:t>NAV Troms og Finnmark – virksomhetsplan 2020 </a:t>
            </a:r>
          </a:p>
        </p:txBody>
      </p:sp>
    </p:spTree>
    <p:extLst>
      <p:ext uri="{BB962C8B-B14F-4D97-AF65-F5344CB8AC3E}">
        <p14:creationId xmlns:p14="http://schemas.microsoft.com/office/powerpoint/2010/main" val="406211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1146B3E7-B0AD-446E-9197-69F42C942749}"/>
              </a:ext>
            </a:extLst>
          </p:cNvPr>
          <p:cNvGrpSpPr/>
          <p:nvPr/>
        </p:nvGrpSpPr>
        <p:grpSpPr>
          <a:xfrm>
            <a:off x="251520" y="987574"/>
            <a:ext cx="8212672" cy="4032449"/>
            <a:chOff x="251520" y="627534"/>
            <a:chExt cx="8212672" cy="4032449"/>
          </a:xfrm>
        </p:grpSpPr>
        <p:sp>
          <p:nvSpPr>
            <p:cNvPr id="4" name="Rectangle 6"/>
            <p:cNvSpPr/>
            <p:nvPr/>
          </p:nvSpPr>
          <p:spPr bwMode="auto">
            <a:xfrm>
              <a:off x="329681" y="2196389"/>
              <a:ext cx="2723383" cy="538333"/>
            </a:xfrm>
            <a:prstGeom prst="rect">
              <a:avLst/>
            </a:prstGeom>
            <a:solidFill>
              <a:srgbClr val="066185"/>
            </a:solidFill>
            <a:ln w="25400" cap="flat" cmpd="sng" algn="ctr">
              <a:noFill/>
              <a:prstDash val="solid"/>
              <a:round/>
              <a:headEnd type="none" w="med" len="med"/>
              <a:tailEnd type="none" w="med" len="med"/>
            </a:ln>
            <a:effectLst/>
          </p:spPr>
          <p:txBody>
            <a:bodyPr vert="horz" wrap="square" lIns="288000" tIns="36000" rIns="36000" bIns="36000" numCol="1" rtlCol="0" anchor="ctr" anchorCtr="0" compatLnSpc="1">
              <a:prstTxWarp prst="textNoShape">
                <a:avLst/>
              </a:prstTxWarp>
            </a:bodyPr>
            <a:lstStyle/>
            <a:p>
              <a:endParaRPr lang="nb-NO" sz="2000">
                <a:solidFill>
                  <a:schemeClr val="bg1"/>
                </a:solidFill>
                <a:latin typeface="Arial" panose="020B0604020202020204" pitchFamily="34" charset="0"/>
                <a:ea typeface="ヒラギノ角ゴ ProN W3" charset="0"/>
                <a:cs typeface="Arial" panose="020B0604020202020204" pitchFamily="34" charset="0"/>
                <a:sym typeface="Gill Sans" charset="0"/>
              </a:endParaRPr>
            </a:p>
          </p:txBody>
        </p:sp>
        <p:sp>
          <p:nvSpPr>
            <p:cNvPr id="5" name="Rectangle 10"/>
            <p:cNvSpPr/>
            <p:nvPr/>
          </p:nvSpPr>
          <p:spPr bwMode="auto">
            <a:xfrm>
              <a:off x="328632" y="2877705"/>
              <a:ext cx="2723383" cy="557212"/>
            </a:xfrm>
            <a:prstGeom prst="rect">
              <a:avLst/>
            </a:prstGeom>
            <a:solidFill>
              <a:srgbClr val="CE2127"/>
            </a:solidFill>
            <a:ln w="25400" cap="flat" cmpd="sng" algn="ctr">
              <a:noFill/>
              <a:prstDash val="solid"/>
              <a:round/>
              <a:headEnd type="none" w="med" len="med"/>
              <a:tailEnd type="none" w="med" len="med"/>
            </a:ln>
            <a:effectLst/>
          </p:spPr>
          <p:txBody>
            <a:bodyPr vert="horz" wrap="square" lIns="288000" tIns="36000" rIns="36000" bIns="36000" numCol="1" rtlCol="0" anchor="ctr" anchorCtr="0" compatLnSpc="1">
              <a:prstTxWarp prst="textNoShape">
                <a:avLst/>
              </a:prstTxWarp>
            </a:bodyPr>
            <a:lstStyle/>
            <a:p>
              <a:endParaRPr lang="nb-NO" sz="2000">
                <a:solidFill>
                  <a:schemeClr val="bg1"/>
                </a:solidFill>
                <a:latin typeface="Arial" panose="020B0604020202020204" pitchFamily="34" charset="0"/>
                <a:ea typeface="ヒラギノ角ゴ ProN W3" charset="0"/>
                <a:cs typeface="Arial" panose="020B0604020202020204" pitchFamily="34" charset="0"/>
                <a:sym typeface="Gill Sans" charset="0"/>
              </a:endParaRPr>
            </a:p>
          </p:txBody>
        </p:sp>
        <p:sp>
          <p:nvSpPr>
            <p:cNvPr id="6" name="Rectangle 13"/>
            <p:cNvSpPr/>
            <p:nvPr/>
          </p:nvSpPr>
          <p:spPr bwMode="auto">
            <a:xfrm>
              <a:off x="346923" y="3570002"/>
              <a:ext cx="2706141" cy="522977"/>
            </a:xfrm>
            <a:prstGeom prst="rect">
              <a:avLst/>
            </a:prstGeom>
            <a:solidFill>
              <a:srgbClr val="8FB73E"/>
            </a:solidFill>
            <a:ln w="25400" cap="flat" cmpd="sng" algn="ctr">
              <a:noFill/>
              <a:prstDash val="solid"/>
              <a:round/>
              <a:headEnd type="none" w="med" len="med"/>
              <a:tailEnd type="none" w="med" len="med"/>
            </a:ln>
            <a:effectLst/>
          </p:spPr>
          <p:txBody>
            <a:bodyPr vert="horz" wrap="square" lIns="288000" tIns="36000" rIns="36000" bIns="36000" numCol="1" rtlCol="0" anchor="ctr" anchorCtr="0" compatLnSpc="1">
              <a:prstTxWarp prst="textNoShape">
                <a:avLst/>
              </a:prstTxWarp>
            </a:bodyPr>
            <a:lstStyle/>
            <a:p>
              <a:endParaRPr lang="nb-NO" sz="2000">
                <a:solidFill>
                  <a:schemeClr val="bg1"/>
                </a:solidFill>
                <a:latin typeface="Arial" panose="020B0604020202020204" pitchFamily="34" charset="0"/>
                <a:ea typeface="ヒラギノ角ゴ ProN W3" charset="0"/>
                <a:cs typeface="Arial" panose="020B0604020202020204" pitchFamily="34" charset="0"/>
                <a:sym typeface="Gill Sans" charset="0"/>
              </a:endParaRPr>
            </a:p>
          </p:txBody>
        </p:sp>
        <p:sp>
          <p:nvSpPr>
            <p:cNvPr id="7" name="TekstSylinder 24"/>
            <p:cNvSpPr txBox="1"/>
            <p:nvPr/>
          </p:nvSpPr>
          <p:spPr>
            <a:xfrm>
              <a:off x="328632" y="627534"/>
              <a:ext cx="2881707" cy="263446"/>
            </a:xfrm>
            <a:custGeom>
              <a:avLst/>
              <a:gdLst>
                <a:gd name="connsiteX0" fmla="*/ 0 w 2659192"/>
                <a:gd name="connsiteY0" fmla="*/ 0 h 403075"/>
                <a:gd name="connsiteX1" fmla="*/ 2659192 w 2659192"/>
                <a:gd name="connsiteY1" fmla="*/ 0 h 403075"/>
                <a:gd name="connsiteX2" fmla="*/ 2659192 w 2659192"/>
                <a:gd name="connsiteY2" fmla="*/ 403075 h 403075"/>
                <a:gd name="connsiteX3" fmla="*/ 0 w 2659192"/>
                <a:gd name="connsiteY3" fmla="*/ 403075 h 403075"/>
                <a:gd name="connsiteX4" fmla="*/ 0 w 2659192"/>
                <a:gd name="connsiteY4" fmla="*/ 0 h 403075"/>
                <a:gd name="connsiteX0" fmla="*/ 0 w 2659192"/>
                <a:gd name="connsiteY0" fmla="*/ 0 h 407127"/>
                <a:gd name="connsiteX1" fmla="*/ 2659192 w 2659192"/>
                <a:gd name="connsiteY1" fmla="*/ 0 h 407127"/>
                <a:gd name="connsiteX2" fmla="*/ 2659192 w 2659192"/>
                <a:gd name="connsiteY2" fmla="*/ 403075 h 407127"/>
                <a:gd name="connsiteX3" fmla="*/ 1250445 w 2659192"/>
                <a:gd name="connsiteY3" fmla="*/ 407127 h 407127"/>
                <a:gd name="connsiteX4" fmla="*/ 0 w 2659192"/>
                <a:gd name="connsiteY4" fmla="*/ 403075 h 407127"/>
                <a:gd name="connsiteX5" fmla="*/ 0 w 2659192"/>
                <a:gd name="connsiteY5" fmla="*/ 0 h 407127"/>
                <a:gd name="connsiteX0" fmla="*/ 0 w 2659192"/>
                <a:gd name="connsiteY0" fmla="*/ 0 h 587127"/>
                <a:gd name="connsiteX1" fmla="*/ 2659192 w 2659192"/>
                <a:gd name="connsiteY1" fmla="*/ 0 h 587127"/>
                <a:gd name="connsiteX2" fmla="*/ 2659192 w 2659192"/>
                <a:gd name="connsiteY2" fmla="*/ 403075 h 587127"/>
                <a:gd name="connsiteX3" fmla="*/ 1232445 w 2659192"/>
                <a:gd name="connsiteY3" fmla="*/ 587127 h 587127"/>
                <a:gd name="connsiteX4" fmla="*/ 0 w 2659192"/>
                <a:gd name="connsiteY4" fmla="*/ 403075 h 587127"/>
                <a:gd name="connsiteX5" fmla="*/ 0 w 2659192"/>
                <a:gd name="connsiteY5" fmla="*/ 0 h 587127"/>
                <a:gd name="connsiteX0" fmla="*/ 0 w 2659192"/>
                <a:gd name="connsiteY0" fmla="*/ 0 h 403076"/>
                <a:gd name="connsiteX1" fmla="*/ 2659192 w 2659192"/>
                <a:gd name="connsiteY1" fmla="*/ 0 h 403076"/>
                <a:gd name="connsiteX2" fmla="*/ 2659192 w 2659192"/>
                <a:gd name="connsiteY2" fmla="*/ 403075 h 403076"/>
                <a:gd name="connsiteX3" fmla="*/ 0 w 2659192"/>
                <a:gd name="connsiteY3" fmla="*/ 403075 h 403076"/>
                <a:gd name="connsiteX4" fmla="*/ 0 w 2659192"/>
                <a:gd name="connsiteY4" fmla="*/ 0 h 4030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9192" h="403076">
                  <a:moveTo>
                    <a:pt x="0" y="0"/>
                  </a:moveTo>
                  <a:lnTo>
                    <a:pt x="2659192" y="0"/>
                  </a:lnTo>
                  <a:lnTo>
                    <a:pt x="2659192" y="403075"/>
                  </a:lnTo>
                  <a:lnTo>
                    <a:pt x="0" y="403075"/>
                  </a:lnTo>
                  <a:lnTo>
                    <a:pt x="0" y="0"/>
                  </a:lnTo>
                  <a:close/>
                </a:path>
              </a:pathLst>
            </a:custGeom>
            <a:solidFill>
              <a:schemeClr val="bg1">
                <a:lumMod val="85000"/>
              </a:schemeClr>
            </a:solidFill>
          </p:spPr>
          <p:txBody>
            <a:bodyPr wrap="square" rtlCol="0" anchor="ctr">
              <a:noAutofit/>
            </a:bodyPr>
            <a:lstStyle/>
            <a:p>
              <a:pPr algn="ctr" defTabSz="914378"/>
              <a:r>
                <a:rPr lang="nb-NO" sz="1100">
                  <a:solidFill>
                    <a:schemeClr val="accent2">
                      <a:lumMod val="50000"/>
                    </a:schemeClr>
                  </a:solidFill>
                  <a:latin typeface="Arial"/>
                </a:rPr>
                <a:t>Vår visjon: </a:t>
              </a:r>
              <a:r>
                <a:rPr lang="nb-NO" sz="1100" b="1" i="1">
                  <a:solidFill>
                    <a:schemeClr val="accent2">
                      <a:lumMod val="50000"/>
                    </a:schemeClr>
                  </a:solidFill>
                  <a:latin typeface="Arial"/>
                </a:rPr>
                <a:t>Vi gir mennesker muligheter </a:t>
              </a:r>
            </a:p>
          </p:txBody>
        </p:sp>
        <p:sp>
          <p:nvSpPr>
            <p:cNvPr id="8" name="TekstSylinder 25"/>
            <p:cNvSpPr txBox="1"/>
            <p:nvPr/>
          </p:nvSpPr>
          <p:spPr>
            <a:xfrm>
              <a:off x="4441250" y="634416"/>
              <a:ext cx="4022942" cy="286439"/>
            </a:xfrm>
            <a:custGeom>
              <a:avLst/>
              <a:gdLst>
                <a:gd name="connsiteX0" fmla="*/ 0 w 4022942"/>
                <a:gd name="connsiteY0" fmla="*/ 0 h 500589"/>
                <a:gd name="connsiteX1" fmla="*/ 4022942 w 4022942"/>
                <a:gd name="connsiteY1" fmla="*/ 0 h 500589"/>
                <a:gd name="connsiteX2" fmla="*/ 4022942 w 4022942"/>
                <a:gd name="connsiteY2" fmla="*/ 500589 h 500589"/>
                <a:gd name="connsiteX3" fmla="*/ 0 w 4022942"/>
                <a:gd name="connsiteY3" fmla="*/ 500589 h 500589"/>
                <a:gd name="connsiteX4" fmla="*/ 0 w 4022942"/>
                <a:gd name="connsiteY4" fmla="*/ 0 h 500589"/>
                <a:gd name="connsiteX0" fmla="*/ 0 w 4022942"/>
                <a:gd name="connsiteY0" fmla="*/ 0 h 507135"/>
                <a:gd name="connsiteX1" fmla="*/ 4022942 w 4022942"/>
                <a:gd name="connsiteY1" fmla="*/ 0 h 507135"/>
                <a:gd name="connsiteX2" fmla="*/ 4022942 w 4022942"/>
                <a:gd name="connsiteY2" fmla="*/ 500589 h 507135"/>
                <a:gd name="connsiteX3" fmla="*/ 1995809 w 4022942"/>
                <a:gd name="connsiteY3" fmla="*/ 507135 h 507135"/>
                <a:gd name="connsiteX4" fmla="*/ 0 w 4022942"/>
                <a:gd name="connsiteY4" fmla="*/ 500589 h 507135"/>
                <a:gd name="connsiteX5" fmla="*/ 0 w 4022942"/>
                <a:gd name="connsiteY5" fmla="*/ 0 h 507135"/>
                <a:gd name="connsiteX0" fmla="*/ 0 w 4022942"/>
                <a:gd name="connsiteY0" fmla="*/ 0 h 705135"/>
                <a:gd name="connsiteX1" fmla="*/ 4022942 w 4022942"/>
                <a:gd name="connsiteY1" fmla="*/ 0 h 705135"/>
                <a:gd name="connsiteX2" fmla="*/ 4022942 w 4022942"/>
                <a:gd name="connsiteY2" fmla="*/ 500589 h 705135"/>
                <a:gd name="connsiteX3" fmla="*/ 1981409 w 4022942"/>
                <a:gd name="connsiteY3" fmla="*/ 705135 h 705135"/>
                <a:gd name="connsiteX4" fmla="*/ 0 w 4022942"/>
                <a:gd name="connsiteY4" fmla="*/ 500589 h 705135"/>
                <a:gd name="connsiteX5" fmla="*/ 0 w 4022942"/>
                <a:gd name="connsiteY5" fmla="*/ 0 h 705135"/>
                <a:gd name="connsiteX0" fmla="*/ 0 w 4022942"/>
                <a:gd name="connsiteY0" fmla="*/ 0 h 500589"/>
                <a:gd name="connsiteX1" fmla="*/ 4022942 w 4022942"/>
                <a:gd name="connsiteY1" fmla="*/ 0 h 500589"/>
                <a:gd name="connsiteX2" fmla="*/ 4022942 w 4022942"/>
                <a:gd name="connsiteY2" fmla="*/ 500589 h 500589"/>
                <a:gd name="connsiteX3" fmla="*/ 0 w 4022942"/>
                <a:gd name="connsiteY3" fmla="*/ 500589 h 500589"/>
                <a:gd name="connsiteX4" fmla="*/ 0 w 4022942"/>
                <a:gd name="connsiteY4" fmla="*/ 0 h 5005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2942" h="500589">
                  <a:moveTo>
                    <a:pt x="0" y="0"/>
                  </a:moveTo>
                  <a:lnTo>
                    <a:pt x="4022942" y="0"/>
                  </a:lnTo>
                  <a:lnTo>
                    <a:pt x="4022942" y="500589"/>
                  </a:lnTo>
                  <a:lnTo>
                    <a:pt x="0" y="500589"/>
                  </a:lnTo>
                  <a:lnTo>
                    <a:pt x="0" y="0"/>
                  </a:lnTo>
                  <a:close/>
                </a:path>
              </a:pathLst>
            </a:custGeom>
            <a:solidFill>
              <a:schemeClr val="bg1">
                <a:lumMod val="85000"/>
              </a:schemeClr>
            </a:solidFill>
          </p:spPr>
          <p:txBody>
            <a:bodyPr wrap="square" rtlCol="0" anchor="ctr">
              <a:noAutofit/>
            </a:bodyPr>
            <a:lstStyle/>
            <a:p>
              <a:pPr algn="ctr" defTabSz="914378"/>
              <a:r>
                <a:rPr lang="nb-NO" sz="1100">
                  <a:solidFill>
                    <a:schemeClr val="accent2">
                      <a:lumMod val="50000"/>
                    </a:schemeClr>
                  </a:solidFill>
                  <a:latin typeface="Arial"/>
                </a:rPr>
                <a:t>Våre verdier: </a:t>
              </a:r>
              <a:r>
                <a:rPr lang="nb-NO" sz="1100" b="1" i="1">
                  <a:solidFill>
                    <a:schemeClr val="accent2">
                      <a:lumMod val="50000"/>
                    </a:schemeClr>
                  </a:solidFill>
                  <a:latin typeface="Arial"/>
                </a:rPr>
                <a:t>Tydelig, til stede og løsningsdyktig</a:t>
              </a:r>
            </a:p>
          </p:txBody>
        </p:sp>
        <p:sp>
          <p:nvSpPr>
            <p:cNvPr id="9" name="TextBox 23"/>
            <p:cNvSpPr txBox="1"/>
            <p:nvPr/>
          </p:nvSpPr>
          <p:spPr>
            <a:xfrm>
              <a:off x="458494" y="2358894"/>
              <a:ext cx="3700959" cy="246221"/>
            </a:xfrm>
            <a:prstGeom prst="rect">
              <a:avLst/>
            </a:prstGeom>
            <a:noFill/>
          </p:spPr>
          <p:txBody>
            <a:bodyPr wrap="square" lIns="0" tIns="0" rIns="0" bIns="0" rtlCol="0">
              <a:spAutoFit/>
            </a:bodyPr>
            <a:lstStyle/>
            <a:p>
              <a:pPr marL="36000">
                <a:spcBef>
                  <a:spcPts val="600"/>
                </a:spcBef>
                <a:buClr>
                  <a:srgbClr val="C30000"/>
                </a:buClr>
                <a:buSzPct val="80000"/>
              </a:pPr>
              <a:r>
                <a:rPr lang="nb-NO" sz="1600">
                  <a:solidFill>
                    <a:schemeClr val="bg1"/>
                  </a:solidFill>
                  <a:latin typeface="Arial" panose="020B0604020202020204" pitchFamily="34" charset="0"/>
                  <a:ea typeface="Segoe UI" charset="0"/>
                  <a:cs typeface="Arial" panose="020B0604020202020204" pitchFamily="34" charset="0"/>
                </a:rPr>
                <a:t>Flere i arbeid</a:t>
              </a:r>
            </a:p>
          </p:txBody>
        </p:sp>
        <p:sp>
          <p:nvSpPr>
            <p:cNvPr id="10" name="TextBox 24"/>
            <p:cNvSpPr txBox="1"/>
            <p:nvPr/>
          </p:nvSpPr>
          <p:spPr>
            <a:xfrm>
              <a:off x="458493" y="2998103"/>
              <a:ext cx="3700959" cy="246221"/>
            </a:xfrm>
            <a:prstGeom prst="rect">
              <a:avLst/>
            </a:prstGeom>
            <a:noFill/>
          </p:spPr>
          <p:txBody>
            <a:bodyPr wrap="square" lIns="0" tIns="0" rIns="0" bIns="0" rtlCol="0">
              <a:spAutoFit/>
            </a:bodyPr>
            <a:lstStyle/>
            <a:p>
              <a:pPr marL="36000">
                <a:spcBef>
                  <a:spcPts val="600"/>
                </a:spcBef>
                <a:buClr>
                  <a:srgbClr val="C30000"/>
                </a:buClr>
                <a:buSzPct val="80000"/>
              </a:pPr>
              <a:r>
                <a:rPr lang="nb-NO" sz="1600">
                  <a:solidFill>
                    <a:schemeClr val="bg1"/>
                  </a:solidFill>
                  <a:latin typeface="Arial" panose="020B0604020202020204" pitchFamily="34" charset="0"/>
                  <a:cs typeface="Arial" panose="020B0604020202020204" pitchFamily="34" charset="0"/>
                </a:rPr>
                <a:t>Bedre brukermøter</a:t>
              </a:r>
            </a:p>
          </p:txBody>
        </p:sp>
        <p:sp>
          <p:nvSpPr>
            <p:cNvPr id="11" name="TextBox 25"/>
            <p:cNvSpPr txBox="1"/>
            <p:nvPr/>
          </p:nvSpPr>
          <p:spPr>
            <a:xfrm>
              <a:off x="461765" y="3716602"/>
              <a:ext cx="3700959" cy="246221"/>
            </a:xfrm>
            <a:prstGeom prst="rect">
              <a:avLst/>
            </a:prstGeom>
            <a:noFill/>
          </p:spPr>
          <p:txBody>
            <a:bodyPr wrap="square" lIns="0" tIns="0" rIns="0" bIns="0" rtlCol="0">
              <a:spAutoFit/>
            </a:bodyPr>
            <a:lstStyle/>
            <a:p>
              <a:pPr marL="36000">
                <a:spcBef>
                  <a:spcPts val="600"/>
                </a:spcBef>
                <a:buClr>
                  <a:srgbClr val="C30000"/>
                </a:buClr>
                <a:buSzPct val="80000"/>
              </a:pPr>
              <a:r>
                <a:rPr lang="nb-NO" sz="1600">
                  <a:solidFill>
                    <a:schemeClr val="bg1"/>
                  </a:solidFill>
                  <a:latin typeface="Arial" panose="020B0604020202020204" pitchFamily="34" charset="0"/>
                  <a:cs typeface="Arial" panose="020B0604020202020204" pitchFamily="34" charset="0"/>
                </a:rPr>
                <a:t>Pålitelig forvaltning</a:t>
              </a:r>
            </a:p>
          </p:txBody>
        </p:sp>
        <p:sp>
          <p:nvSpPr>
            <p:cNvPr id="20" name="Rectangle 21"/>
            <p:cNvSpPr/>
            <p:nvPr/>
          </p:nvSpPr>
          <p:spPr bwMode="auto">
            <a:xfrm>
              <a:off x="4437490" y="1803035"/>
              <a:ext cx="4022942" cy="2602264"/>
            </a:xfrm>
            <a:prstGeom prst="rect">
              <a:avLst/>
            </a:prstGeom>
            <a:solidFill>
              <a:srgbClr val="DADADA"/>
            </a:solidFill>
            <a:ln w="254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14400"/>
              <a:endParaRPr lang="nb-NO" sz="1200" err="1">
                <a:solidFill>
                  <a:srgbClr val="3E3832"/>
                </a:solidFill>
                <a:latin typeface="Arial" panose="020B0604020202020204" pitchFamily="34" charset="0"/>
                <a:ea typeface="ヒラギノ角ゴ ProN W3" charset="0"/>
                <a:cs typeface="Arial" panose="020B0604020202020204" pitchFamily="34" charset="0"/>
                <a:sym typeface="Gill Sans" charset="0"/>
              </a:endParaRPr>
            </a:p>
          </p:txBody>
        </p:sp>
        <p:sp>
          <p:nvSpPr>
            <p:cNvPr id="21" name="Avrundet rektangel 19"/>
            <p:cNvSpPr/>
            <p:nvPr/>
          </p:nvSpPr>
          <p:spPr>
            <a:xfrm>
              <a:off x="5121125" y="3212739"/>
              <a:ext cx="3267299" cy="400471"/>
            </a:xfrm>
            <a:custGeom>
              <a:avLst/>
              <a:gdLst>
                <a:gd name="connsiteX0" fmla="*/ 0 w 3267299"/>
                <a:gd name="connsiteY0" fmla="*/ 0 h 396871"/>
                <a:gd name="connsiteX1" fmla="*/ 3267299 w 3267299"/>
                <a:gd name="connsiteY1" fmla="*/ 0 h 396871"/>
                <a:gd name="connsiteX2" fmla="*/ 3267299 w 3267299"/>
                <a:gd name="connsiteY2" fmla="*/ 396871 h 396871"/>
                <a:gd name="connsiteX3" fmla="*/ 0 w 3267299"/>
                <a:gd name="connsiteY3" fmla="*/ 396871 h 396871"/>
                <a:gd name="connsiteX4" fmla="*/ 0 w 3267299"/>
                <a:gd name="connsiteY4" fmla="*/ 0 h 396871"/>
                <a:gd name="connsiteX0" fmla="*/ 147600 w 3267299"/>
                <a:gd name="connsiteY0" fmla="*/ 0 h 400471"/>
                <a:gd name="connsiteX1" fmla="*/ 3267299 w 3267299"/>
                <a:gd name="connsiteY1" fmla="*/ 3600 h 400471"/>
                <a:gd name="connsiteX2" fmla="*/ 3267299 w 3267299"/>
                <a:gd name="connsiteY2" fmla="*/ 400471 h 400471"/>
                <a:gd name="connsiteX3" fmla="*/ 0 w 3267299"/>
                <a:gd name="connsiteY3" fmla="*/ 400471 h 400471"/>
                <a:gd name="connsiteX4" fmla="*/ 147600 w 3267299"/>
                <a:gd name="connsiteY4" fmla="*/ 0 h 4004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7299" h="400471">
                  <a:moveTo>
                    <a:pt x="147600" y="0"/>
                  </a:moveTo>
                  <a:lnTo>
                    <a:pt x="3267299" y="3600"/>
                  </a:lnTo>
                  <a:lnTo>
                    <a:pt x="3267299" y="400471"/>
                  </a:lnTo>
                  <a:lnTo>
                    <a:pt x="0" y="400471"/>
                  </a:lnTo>
                  <a:lnTo>
                    <a:pt x="14760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8">
                <a:defRPr/>
              </a:pPr>
              <a:r>
                <a:rPr lang="nb-NO" sz="1600">
                  <a:solidFill>
                    <a:prstClr val="white"/>
                  </a:solidFill>
                </a:rPr>
                <a:t>       Åpen og samhandlende </a:t>
              </a:r>
            </a:p>
          </p:txBody>
        </p:sp>
        <p:sp>
          <p:nvSpPr>
            <p:cNvPr id="22" name="Avrundet rektangel 20"/>
            <p:cNvSpPr/>
            <p:nvPr/>
          </p:nvSpPr>
          <p:spPr>
            <a:xfrm>
              <a:off x="5121125" y="2641433"/>
              <a:ext cx="3267299" cy="395713"/>
            </a:xfrm>
            <a:custGeom>
              <a:avLst/>
              <a:gdLst>
                <a:gd name="connsiteX0" fmla="*/ 0 w 3267299"/>
                <a:gd name="connsiteY0" fmla="*/ 0 h 392113"/>
                <a:gd name="connsiteX1" fmla="*/ 3267299 w 3267299"/>
                <a:gd name="connsiteY1" fmla="*/ 0 h 392113"/>
                <a:gd name="connsiteX2" fmla="*/ 3267299 w 3267299"/>
                <a:gd name="connsiteY2" fmla="*/ 392113 h 392113"/>
                <a:gd name="connsiteX3" fmla="*/ 0 w 3267299"/>
                <a:gd name="connsiteY3" fmla="*/ 392113 h 392113"/>
                <a:gd name="connsiteX4" fmla="*/ 0 w 3267299"/>
                <a:gd name="connsiteY4" fmla="*/ 0 h 392113"/>
                <a:gd name="connsiteX0" fmla="*/ 151200 w 3267299"/>
                <a:gd name="connsiteY0" fmla="*/ 0 h 395713"/>
                <a:gd name="connsiteX1" fmla="*/ 3267299 w 3267299"/>
                <a:gd name="connsiteY1" fmla="*/ 3600 h 395713"/>
                <a:gd name="connsiteX2" fmla="*/ 3267299 w 3267299"/>
                <a:gd name="connsiteY2" fmla="*/ 395713 h 395713"/>
                <a:gd name="connsiteX3" fmla="*/ 0 w 3267299"/>
                <a:gd name="connsiteY3" fmla="*/ 395713 h 395713"/>
                <a:gd name="connsiteX4" fmla="*/ 151200 w 3267299"/>
                <a:gd name="connsiteY4" fmla="*/ 0 h 395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7299" h="395713">
                  <a:moveTo>
                    <a:pt x="151200" y="0"/>
                  </a:moveTo>
                  <a:lnTo>
                    <a:pt x="3267299" y="3600"/>
                  </a:lnTo>
                  <a:lnTo>
                    <a:pt x="3267299" y="395713"/>
                  </a:lnTo>
                  <a:lnTo>
                    <a:pt x="0" y="395713"/>
                  </a:lnTo>
                  <a:lnTo>
                    <a:pt x="15120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8">
                <a:defRPr/>
              </a:pPr>
              <a:r>
                <a:rPr lang="nb-NO" sz="1600">
                  <a:solidFill>
                    <a:prstClr val="white"/>
                  </a:solidFill>
                </a:rPr>
                <a:t>       Synlig samfunnsaktør</a:t>
              </a:r>
            </a:p>
          </p:txBody>
        </p:sp>
        <p:sp>
          <p:nvSpPr>
            <p:cNvPr id="23" name="Avrundet rektangel 18"/>
            <p:cNvSpPr/>
            <p:nvPr/>
          </p:nvSpPr>
          <p:spPr>
            <a:xfrm>
              <a:off x="5121125" y="2068969"/>
              <a:ext cx="3267299" cy="392113"/>
            </a:xfrm>
            <a:custGeom>
              <a:avLst/>
              <a:gdLst>
                <a:gd name="connsiteX0" fmla="*/ 0 w 3267299"/>
                <a:gd name="connsiteY0" fmla="*/ 0 h 392113"/>
                <a:gd name="connsiteX1" fmla="*/ 3267299 w 3267299"/>
                <a:gd name="connsiteY1" fmla="*/ 0 h 392113"/>
                <a:gd name="connsiteX2" fmla="*/ 3267299 w 3267299"/>
                <a:gd name="connsiteY2" fmla="*/ 392113 h 392113"/>
                <a:gd name="connsiteX3" fmla="*/ 0 w 3267299"/>
                <a:gd name="connsiteY3" fmla="*/ 392113 h 392113"/>
                <a:gd name="connsiteX4" fmla="*/ 0 w 3267299"/>
                <a:gd name="connsiteY4" fmla="*/ 0 h 392113"/>
                <a:gd name="connsiteX0" fmla="*/ 176400 w 3267299"/>
                <a:gd name="connsiteY0" fmla="*/ 0 h 392113"/>
                <a:gd name="connsiteX1" fmla="*/ 3267299 w 3267299"/>
                <a:gd name="connsiteY1" fmla="*/ 0 h 392113"/>
                <a:gd name="connsiteX2" fmla="*/ 3267299 w 3267299"/>
                <a:gd name="connsiteY2" fmla="*/ 392113 h 392113"/>
                <a:gd name="connsiteX3" fmla="*/ 0 w 3267299"/>
                <a:gd name="connsiteY3" fmla="*/ 392113 h 392113"/>
                <a:gd name="connsiteX4" fmla="*/ 176400 w 3267299"/>
                <a:gd name="connsiteY4" fmla="*/ 0 h 392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7299" h="392113">
                  <a:moveTo>
                    <a:pt x="176400" y="0"/>
                  </a:moveTo>
                  <a:lnTo>
                    <a:pt x="3267299" y="0"/>
                  </a:lnTo>
                  <a:lnTo>
                    <a:pt x="3267299" y="392113"/>
                  </a:lnTo>
                  <a:lnTo>
                    <a:pt x="0" y="392113"/>
                  </a:lnTo>
                  <a:lnTo>
                    <a:pt x="17640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8">
                <a:defRPr/>
              </a:pPr>
              <a:r>
                <a:rPr lang="nb-NO" sz="1600">
                  <a:solidFill>
                    <a:prstClr val="white"/>
                  </a:solidFill>
                </a:rPr>
                <a:t>       Brukerdrevet utvikling </a:t>
              </a:r>
            </a:p>
          </p:txBody>
        </p:sp>
        <p:sp>
          <p:nvSpPr>
            <p:cNvPr id="24" name="Avrundet rektangel 16"/>
            <p:cNvSpPr/>
            <p:nvPr/>
          </p:nvSpPr>
          <p:spPr>
            <a:xfrm>
              <a:off x="5135455" y="3814088"/>
              <a:ext cx="3252969" cy="375782"/>
            </a:xfrm>
            <a:custGeom>
              <a:avLst/>
              <a:gdLst>
                <a:gd name="connsiteX0" fmla="*/ 0 w 3252969"/>
                <a:gd name="connsiteY0" fmla="*/ 0 h 375782"/>
                <a:gd name="connsiteX1" fmla="*/ 3252969 w 3252969"/>
                <a:gd name="connsiteY1" fmla="*/ 0 h 375782"/>
                <a:gd name="connsiteX2" fmla="*/ 3252969 w 3252969"/>
                <a:gd name="connsiteY2" fmla="*/ 375782 h 375782"/>
                <a:gd name="connsiteX3" fmla="*/ 0 w 3252969"/>
                <a:gd name="connsiteY3" fmla="*/ 375782 h 375782"/>
                <a:gd name="connsiteX4" fmla="*/ 0 w 3252969"/>
                <a:gd name="connsiteY4" fmla="*/ 0 h 375782"/>
                <a:gd name="connsiteX0" fmla="*/ 136800 w 3252969"/>
                <a:gd name="connsiteY0" fmla="*/ 0 h 375782"/>
                <a:gd name="connsiteX1" fmla="*/ 3252969 w 3252969"/>
                <a:gd name="connsiteY1" fmla="*/ 0 h 375782"/>
                <a:gd name="connsiteX2" fmla="*/ 3252969 w 3252969"/>
                <a:gd name="connsiteY2" fmla="*/ 375782 h 375782"/>
                <a:gd name="connsiteX3" fmla="*/ 0 w 3252969"/>
                <a:gd name="connsiteY3" fmla="*/ 375782 h 375782"/>
                <a:gd name="connsiteX4" fmla="*/ 136800 w 3252969"/>
                <a:gd name="connsiteY4" fmla="*/ 0 h 375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2969" h="375782">
                  <a:moveTo>
                    <a:pt x="136800" y="0"/>
                  </a:moveTo>
                  <a:lnTo>
                    <a:pt x="3252969" y="0"/>
                  </a:lnTo>
                  <a:lnTo>
                    <a:pt x="3252969" y="375782"/>
                  </a:lnTo>
                  <a:lnTo>
                    <a:pt x="0" y="375782"/>
                  </a:lnTo>
                  <a:lnTo>
                    <a:pt x="13680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8">
                <a:defRPr/>
              </a:pPr>
              <a:r>
                <a:rPr lang="nb-NO" sz="1600">
                  <a:solidFill>
                    <a:prstClr val="white"/>
                  </a:solidFill>
                </a:rPr>
                <a:t>       Fremtidsrettet virksomhet </a:t>
              </a:r>
            </a:p>
          </p:txBody>
        </p:sp>
        <p:pic>
          <p:nvPicPr>
            <p:cNvPr id="25"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6816" y="3212114"/>
              <a:ext cx="364292" cy="356354"/>
            </a:xfrm>
            <a:prstGeom prst="rect">
              <a:avLst/>
            </a:prstGeom>
          </p:spPr>
        </p:pic>
        <p:grpSp>
          <p:nvGrpSpPr>
            <p:cNvPr id="26" name="Group 13"/>
            <p:cNvGrpSpPr/>
            <p:nvPr/>
          </p:nvGrpSpPr>
          <p:grpSpPr>
            <a:xfrm>
              <a:off x="4644008" y="1954842"/>
              <a:ext cx="460636" cy="483094"/>
              <a:chOff x="5976670" y="1044313"/>
              <a:chExt cx="2292350" cy="2654300"/>
            </a:xfrm>
          </p:grpSpPr>
          <p:pic>
            <p:nvPicPr>
              <p:cNvPr id="27"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6670" y="1044313"/>
                <a:ext cx="2292350" cy="2654300"/>
              </a:xfrm>
              <a:prstGeom prst="rect">
                <a:avLst/>
              </a:prstGeom>
            </p:spPr>
          </p:pic>
          <p:pic>
            <p:nvPicPr>
              <p:cNvPr id="28"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950" y="2615117"/>
                <a:ext cx="254000" cy="247650"/>
              </a:xfrm>
              <a:prstGeom prst="rect">
                <a:avLst/>
              </a:prstGeom>
            </p:spPr>
          </p:pic>
        </p:grpSp>
        <p:grpSp>
          <p:nvGrpSpPr>
            <p:cNvPr id="29" name="Group 12"/>
            <p:cNvGrpSpPr/>
            <p:nvPr/>
          </p:nvGrpSpPr>
          <p:grpSpPr>
            <a:xfrm>
              <a:off x="4687567" y="3780614"/>
              <a:ext cx="515024" cy="415332"/>
              <a:chOff x="-931030" y="765617"/>
              <a:chExt cx="2914650" cy="2133600"/>
            </a:xfrm>
          </p:grpSpPr>
          <p:pic>
            <p:nvPicPr>
              <p:cNvPr id="30"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30" y="765617"/>
                <a:ext cx="2914650" cy="2133600"/>
              </a:xfrm>
              <a:prstGeom prst="rect">
                <a:avLst/>
              </a:prstGeom>
            </p:spPr>
          </p:pic>
          <p:pic>
            <p:nvPicPr>
              <p:cNvPr id="31"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220" y="2134181"/>
                <a:ext cx="239168" cy="233189"/>
              </a:xfrm>
              <a:prstGeom prst="rect">
                <a:avLst/>
              </a:prstGeom>
            </p:spPr>
          </p:pic>
        </p:grpSp>
        <p:pic>
          <p:nvPicPr>
            <p:cNvPr id="32"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21108">
              <a:off x="4668744" y="2581405"/>
              <a:ext cx="465552" cy="362960"/>
            </a:xfrm>
            <a:prstGeom prst="rect">
              <a:avLst/>
            </a:prstGeom>
          </p:spPr>
        </p:pic>
        <p:sp>
          <p:nvSpPr>
            <p:cNvPr id="35" name="TekstSylinder 34"/>
            <p:cNvSpPr txBox="1"/>
            <p:nvPr/>
          </p:nvSpPr>
          <p:spPr>
            <a:xfrm>
              <a:off x="251520" y="1164938"/>
              <a:ext cx="2502375" cy="369332"/>
            </a:xfrm>
            <a:prstGeom prst="rect">
              <a:avLst/>
            </a:prstGeom>
            <a:noFill/>
          </p:spPr>
          <p:txBody>
            <a:bodyPr wrap="square" rtlCol="0">
              <a:spAutoFit/>
            </a:bodyPr>
            <a:lstStyle>
              <a:defPPr>
                <a:defRPr lang="nb-NO"/>
              </a:defPPr>
              <a:lvl1pPr>
                <a:defRPr sz="1600" i="1">
                  <a:latin typeface="Aparajita" panose="020B0604020202020204" pitchFamily="34" charset="0"/>
                  <a:cs typeface="Aparajita" panose="020B0604020202020204" pitchFamily="34" charset="0"/>
                </a:defRPr>
              </a:lvl1pPr>
            </a:lstStyle>
            <a:p>
              <a:r>
                <a:rPr lang="nb-NO" sz="1800" b="1" i="0">
                  <a:solidFill>
                    <a:srgbClr val="C00000"/>
                  </a:solidFill>
                  <a:latin typeface="Arial" panose="020B0604020202020204" pitchFamily="34" charset="0"/>
                  <a:cs typeface="Arial" panose="020B0604020202020204" pitchFamily="34" charset="0"/>
                </a:rPr>
                <a:t>Hva skal vi oppnå?</a:t>
              </a:r>
            </a:p>
          </p:txBody>
        </p:sp>
        <p:sp>
          <p:nvSpPr>
            <p:cNvPr id="37" name="TekstSylinder 36"/>
            <p:cNvSpPr txBox="1"/>
            <p:nvPr/>
          </p:nvSpPr>
          <p:spPr>
            <a:xfrm>
              <a:off x="4437491" y="1186424"/>
              <a:ext cx="3662902" cy="369332"/>
            </a:xfrm>
            <a:prstGeom prst="rect">
              <a:avLst/>
            </a:prstGeom>
            <a:noFill/>
          </p:spPr>
          <p:txBody>
            <a:bodyPr wrap="square" rtlCol="0">
              <a:spAutoFit/>
            </a:bodyPr>
            <a:lstStyle/>
            <a:p>
              <a:r>
                <a:rPr lang="nb-NO" b="1">
                  <a:solidFill>
                    <a:srgbClr val="005B82"/>
                  </a:solidFill>
                  <a:latin typeface="Arial" panose="020B0604020202020204" pitchFamily="34" charset="0"/>
                  <a:cs typeface="Arial" panose="020B0604020202020204" pitchFamily="34" charset="0"/>
                </a:rPr>
                <a:t>Hvordan skal vi oppnå det?</a:t>
              </a:r>
            </a:p>
          </p:txBody>
        </p:sp>
        <p:sp>
          <p:nvSpPr>
            <p:cNvPr id="2" name="Likebent trekant 1">
              <a:extLst>
                <a:ext uri="{FF2B5EF4-FFF2-40B4-BE49-F238E27FC236}">
                  <a16:creationId xmlns:a16="http://schemas.microsoft.com/office/drawing/2014/main" id="{A18DA9D0-CA8C-4621-8F4D-8C4FA57DE1B1}"/>
                </a:ext>
              </a:extLst>
            </p:cNvPr>
            <p:cNvSpPr/>
            <p:nvPr/>
          </p:nvSpPr>
          <p:spPr>
            <a:xfrm rot="5400000">
              <a:off x="2290103" y="2541588"/>
              <a:ext cx="2880307" cy="1356483"/>
            </a:xfrm>
            <a:prstGeom prst="triangle">
              <a:avLst>
                <a:gd name="adj" fmla="val 50385"/>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
        <p:nvSpPr>
          <p:cNvPr id="12" name="Tittel 11">
            <a:extLst>
              <a:ext uri="{FF2B5EF4-FFF2-40B4-BE49-F238E27FC236}">
                <a16:creationId xmlns:a16="http://schemas.microsoft.com/office/drawing/2014/main" id="{019A268D-983B-485A-AC1A-D05C49CED950}"/>
              </a:ext>
            </a:extLst>
          </p:cNvPr>
          <p:cNvSpPr>
            <a:spLocks noGrp="1"/>
          </p:cNvSpPr>
          <p:nvPr>
            <p:ph type="title"/>
          </p:nvPr>
        </p:nvSpPr>
        <p:spPr>
          <a:xfrm>
            <a:off x="378619" y="180975"/>
            <a:ext cx="8386763" cy="612603"/>
          </a:xfrm>
        </p:spPr>
        <p:txBody>
          <a:bodyPr/>
          <a:lstStyle/>
          <a:p>
            <a:r>
              <a:rPr lang="nb-NO" err="1"/>
              <a:t>NAVs</a:t>
            </a:r>
            <a:r>
              <a:rPr lang="nb-NO"/>
              <a:t> virksomhetsstrategi</a:t>
            </a:r>
            <a:endParaRPr lang="nb-NO" sz="1000"/>
          </a:p>
        </p:txBody>
      </p:sp>
      <p:sp>
        <p:nvSpPr>
          <p:cNvPr id="13" name="TekstSylinder 12">
            <a:extLst>
              <a:ext uri="{FF2B5EF4-FFF2-40B4-BE49-F238E27FC236}">
                <a16:creationId xmlns:a16="http://schemas.microsoft.com/office/drawing/2014/main" id="{33567819-6A6E-4915-8D75-9030AD1FFAD3}"/>
              </a:ext>
            </a:extLst>
          </p:cNvPr>
          <p:cNvSpPr txBox="1"/>
          <p:nvPr/>
        </p:nvSpPr>
        <p:spPr>
          <a:xfrm>
            <a:off x="6876256" y="4889507"/>
            <a:ext cx="1712328" cy="246221"/>
          </a:xfrm>
          <a:prstGeom prst="rect">
            <a:avLst/>
          </a:prstGeom>
          <a:noFill/>
        </p:spPr>
        <p:txBody>
          <a:bodyPr wrap="none" rtlCol="0">
            <a:spAutoFit/>
          </a:bodyPr>
          <a:lstStyle/>
          <a:p>
            <a:r>
              <a:rPr lang="nb-NO" sz="1000">
                <a:solidFill>
                  <a:schemeClr val="bg1">
                    <a:lumMod val="75000"/>
                  </a:schemeClr>
                </a:solidFill>
              </a:rPr>
              <a:t>Sist oppdatert høsten 2018</a:t>
            </a:r>
          </a:p>
        </p:txBody>
      </p:sp>
      <p:pic>
        <p:nvPicPr>
          <p:cNvPr id="33" name="Picture 2" descr="F:\F2823_KOM\Felles Filer\Rådgivingseksjonen\Profil og materiell\5. Profil og design\NAV profil\Illustrasjoner\PNG\Arbeidsgiver_Bygningsarbeid_Blid.png">
            <a:extLst>
              <a:ext uri="{FF2B5EF4-FFF2-40B4-BE49-F238E27FC236}">
                <a16:creationId xmlns:a16="http://schemas.microsoft.com/office/drawing/2014/main" id="{2A1417B6-BBCE-4641-B7CA-6254AD2A8D8E}"/>
              </a:ext>
            </a:extLst>
          </p:cNvPr>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2539360" y="2588193"/>
            <a:ext cx="480052" cy="45895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7" descr="F:\F2823_KOM\Felles Filer\Rådgivingseksjonen\Profil og materiell\5. Profil og design\NAV profil\Illustrasjoner\PNG\NAV-ansatt_Dame_Ved pult.png">
            <a:extLst>
              <a:ext uri="{FF2B5EF4-FFF2-40B4-BE49-F238E27FC236}">
                <a16:creationId xmlns:a16="http://schemas.microsoft.com/office/drawing/2014/main" id="{E71DAFC1-700B-46F9-8641-F04AD69B5490}"/>
              </a:ext>
            </a:extLst>
          </p:cNvPr>
          <p:cNvPicPr>
            <a:picLocks noChangeAspect="1" noChangeArrowheads="1"/>
          </p:cNvPicPr>
          <p:nvPr/>
        </p:nvPicPr>
        <p:blipFill rotWithShape="1">
          <a:blip r:embed="rId10" cstate="print">
            <a:extLst>
              <a:ext uri="{28A0092B-C50C-407E-A947-70E740481C1C}">
                <a14:useLocalDpi xmlns:a14="http://schemas.microsoft.com/office/drawing/2010/main"/>
              </a:ext>
            </a:extLst>
          </a:blip>
          <a:srcRect/>
          <a:stretch/>
        </p:blipFill>
        <p:spPr bwMode="auto">
          <a:xfrm>
            <a:off x="2411505" y="3990767"/>
            <a:ext cx="640510" cy="394355"/>
          </a:xfrm>
          <a:prstGeom prst="rect">
            <a:avLst/>
          </a:prstGeom>
          <a:noFill/>
          <a:extLst>
            <a:ext uri="{909E8E84-426E-40DD-AFC4-6F175D3DCCD1}">
              <a14:hiddenFill xmlns:a14="http://schemas.microsoft.com/office/drawing/2010/main">
                <a:solidFill>
                  <a:srgbClr val="FFFFFF"/>
                </a:solidFill>
              </a14:hiddenFill>
            </a:ext>
          </a:extLst>
        </p:spPr>
      </p:pic>
      <p:grpSp>
        <p:nvGrpSpPr>
          <p:cNvPr id="36" name="Gruppe 35">
            <a:extLst>
              <a:ext uri="{FF2B5EF4-FFF2-40B4-BE49-F238E27FC236}">
                <a16:creationId xmlns:a16="http://schemas.microsoft.com/office/drawing/2014/main" id="{EE9113BC-7352-4B9C-90DC-B6E69E780DD4}"/>
              </a:ext>
            </a:extLst>
          </p:cNvPr>
          <p:cNvGrpSpPr/>
          <p:nvPr/>
        </p:nvGrpSpPr>
        <p:grpSpPr>
          <a:xfrm>
            <a:off x="2516205" y="3290992"/>
            <a:ext cx="526361" cy="440966"/>
            <a:chOff x="3777099" y="2625756"/>
            <a:chExt cx="1578732" cy="1566174"/>
          </a:xfrm>
        </p:grpSpPr>
        <p:pic>
          <p:nvPicPr>
            <p:cNvPr id="38" name="Picture 5" descr="F:\F2823_KOM\Felles Filer\Rådgivingseksjonen\Profil og materiell\5. Profil og design\NAV profil\Illustrasjoner\PNG\Gutt1_Blid_Foran.png">
              <a:extLst>
                <a:ext uri="{FF2B5EF4-FFF2-40B4-BE49-F238E27FC236}">
                  <a16:creationId xmlns:a16="http://schemas.microsoft.com/office/drawing/2014/main" id="{03F5407C-57D2-4249-8258-E8FFED35C70B}"/>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3777099" y="3231475"/>
              <a:ext cx="589393" cy="96045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F:\F2823_KOM\Felles Filer\Rådgivingseksjonen\Profil og materiell\5. Profil og design\NAV profil\Illustrasjoner\PNG\NAV-ansatt_Dame_Blid_Foran.png">
              <a:extLst>
                <a:ext uri="{FF2B5EF4-FFF2-40B4-BE49-F238E27FC236}">
                  <a16:creationId xmlns:a16="http://schemas.microsoft.com/office/drawing/2014/main" id="{0F79F07A-29B7-4649-B8C4-D9CA46056956}"/>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4641195" y="3231475"/>
              <a:ext cx="714636" cy="960455"/>
            </a:xfrm>
            <a:prstGeom prst="rect">
              <a:avLst/>
            </a:prstGeom>
            <a:noFill/>
            <a:extLst>
              <a:ext uri="{909E8E84-426E-40DD-AFC4-6F175D3DCCD1}">
                <a14:hiddenFill xmlns:a14="http://schemas.microsoft.com/office/drawing/2010/main">
                  <a:solidFill>
                    <a:srgbClr val="FFFFFF"/>
                  </a:solidFill>
                </a14:hiddenFill>
              </a:ext>
            </a:extLst>
          </p:spPr>
        </p:pic>
        <p:sp>
          <p:nvSpPr>
            <p:cNvPr id="40" name="Bildeforklaring formet som et avrundet rektangel 1">
              <a:extLst>
                <a:ext uri="{FF2B5EF4-FFF2-40B4-BE49-F238E27FC236}">
                  <a16:creationId xmlns:a16="http://schemas.microsoft.com/office/drawing/2014/main" id="{18EEE1A7-7D6C-460C-BAFE-570E5E85F92E}"/>
                </a:ext>
              </a:extLst>
            </p:cNvPr>
            <p:cNvSpPr/>
            <p:nvPr/>
          </p:nvSpPr>
          <p:spPr>
            <a:xfrm>
              <a:off x="4031940" y="2625756"/>
              <a:ext cx="864096" cy="486054"/>
            </a:xfrm>
            <a:prstGeom prst="wedgeRoundRectCallout">
              <a:avLst>
                <a:gd name="adj1" fmla="val -25912"/>
                <a:gd name="adj2" fmla="val 78303"/>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grpSp>
    </p:spTree>
    <p:extLst>
      <p:ext uri="{BB962C8B-B14F-4D97-AF65-F5344CB8AC3E}">
        <p14:creationId xmlns:p14="http://schemas.microsoft.com/office/powerpoint/2010/main" val="293830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795083-F184-4791-8A2C-3721936487F3}"/>
              </a:ext>
            </a:extLst>
          </p:cNvPr>
          <p:cNvSpPr>
            <a:spLocks noGrp="1"/>
          </p:cNvSpPr>
          <p:nvPr>
            <p:ph type="title"/>
          </p:nvPr>
        </p:nvSpPr>
        <p:spPr/>
        <p:txBody>
          <a:bodyPr/>
          <a:lstStyle/>
          <a:p>
            <a:r>
              <a:rPr lang="nb-NO" dirty="0"/>
              <a:t>Våre syv satsinger</a:t>
            </a:r>
          </a:p>
        </p:txBody>
      </p:sp>
      <p:sp>
        <p:nvSpPr>
          <p:cNvPr id="3" name="Plassholder for tekst 3">
            <a:extLst>
              <a:ext uri="{FF2B5EF4-FFF2-40B4-BE49-F238E27FC236}">
                <a16:creationId xmlns:a16="http://schemas.microsoft.com/office/drawing/2014/main" id="{5E660B59-9F66-4276-A25A-50BEB7EDB34A}"/>
              </a:ext>
            </a:extLst>
          </p:cNvPr>
          <p:cNvSpPr txBox="1">
            <a:spLocks/>
          </p:cNvSpPr>
          <p:nvPr/>
        </p:nvSpPr>
        <p:spPr>
          <a:xfrm>
            <a:off x="378619" y="1319514"/>
            <a:ext cx="7885704" cy="3287209"/>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0" indent="-285750" defTabSz="711200">
              <a:lnSpc>
                <a:spcPct val="90000"/>
              </a:lnSpc>
              <a:spcBef>
                <a:spcPct val="0"/>
              </a:spcBef>
              <a:spcAft>
                <a:spcPct val="35000"/>
              </a:spcAft>
            </a:pPr>
            <a:r>
              <a:rPr lang="nb-NO" sz="1600" b="1" dirty="0">
                <a:solidFill>
                  <a:prstClr val="white"/>
                </a:solidFill>
                <a:latin typeface="Arial"/>
                <a:cs typeface="+mn-cs"/>
              </a:rPr>
              <a:t>Styrke og utvikle kompetanse</a:t>
            </a:r>
          </a:p>
          <a:p>
            <a:pPr marL="285750" lvl="0" indent="-285750" defTabSz="711200">
              <a:lnSpc>
                <a:spcPct val="90000"/>
              </a:lnSpc>
              <a:spcBef>
                <a:spcPct val="0"/>
              </a:spcBef>
              <a:spcAft>
                <a:spcPct val="35000"/>
              </a:spcAft>
            </a:pPr>
            <a:r>
              <a:rPr lang="nb-NO" sz="1600" b="1" dirty="0">
                <a:solidFill>
                  <a:prstClr val="white"/>
                </a:solidFill>
                <a:latin typeface="Arial"/>
                <a:cs typeface="+mn-cs"/>
              </a:rPr>
              <a:t>Styrke arbeidet med markedet og kontakt med arbeidsgivere</a:t>
            </a:r>
          </a:p>
          <a:p>
            <a:pPr marL="285750" lvl="0" indent="-285750" defTabSz="711200">
              <a:lnSpc>
                <a:spcPct val="90000"/>
              </a:lnSpc>
              <a:spcBef>
                <a:spcPct val="0"/>
              </a:spcBef>
              <a:spcAft>
                <a:spcPct val="35000"/>
              </a:spcAft>
            </a:pPr>
            <a:r>
              <a:rPr lang="nb-NO" sz="1600" b="1" dirty="0">
                <a:solidFill>
                  <a:prstClr val="white"/>
                </a:solidFill>
                <a:latin typeface="Arial"/>
                <a:cs typeface="+mn-cs"/>
              </a:rPr>
              <a:t>Videreføre og videreutvikle ny IA-arbeidsmetodikk</a:t>
            </a:r>
          </a:p>
          <a:p>
            <a:pPr marL="285750" lvl="0" indent="-285750" defTabSz="711200">
              <a:lnSpc>
                <a:spcPct val="90000"/>
              </a:lnSpc>
              <a:spcBef>
                <a:spcPct val="0"/>
              </a:spcBef>
              <a:spcAft>
                <a:spcPct val="35000"/>
              </a:spcAft>
            </a:pPr>
            <a:r>
              <a:rPr lang="nb-NO" sz="1600" b="1" dirty="0">
                <a:solidFill>
                  <a:prstClr val="white"/>
                </a:solidFill>
                <a:latin typeface="Arial"/>
                <a:cs typeface="+mn-cs"/>
              </a:rPr>
              <a:t>Inkludering av utsatte grupper på arbeidsmarkedet – særlig unge under 30 år</a:t>
            </a:r>
          </a:p>
          <a:p>
            <a:pPr marL="285750" lvl="0" indent="-285750" defTabSz="711200">
              <a:lnSpc>
                <a:spcPct val="90000"/>
              </a:lnSpc>
              <a:spcBef>
                <a:spcPct val="0"/>
              </a:spcBef>
              <a:spcAft>
                <a:spcPct val="35000"/>
              </a:spcAft>
            </a:pPr>
            <a:r>
              <a:rPr lang="nb-NO" sz="1600" b="1" dirty="0">
                <a:solidFill>
                  <a:prstClr val="white"/>
                </a:solidFill>
                <a:latin typeface="Arial"/>
                <a:cs typeface="+mn-cs"/>
              </a:rPr>
              <a:t>Utvikle NAV-tjenester i geografiområdene med partnerskapet</a:t>
            </a:r>
          </a:p>
          <a:p>
            <a:pPr marL="285750" lvl="0" indent="-285750" defTabSz="711200">
              <a:lnSpc>
                <a:spcPct val="90000"/>
              </a:lnSpc>
              <a:spcBef>
                <a:spcPct val="0"/>
              </a:spcBef>
              <a:spcAft>
                <a:spcPct val="35000"/>
              </a:spcAft>
            </a:pPr>
            <a:r>
              <a:rPr lang="nb-NO" sz="1600" b="1" dirty="0">
                <a:solidFill>
                  <a:prstClr val="white"/>
                </a:solidFill>
                <a:latin typeface="Arial"/>
                <a:cs typeface="+mn-cs"/>
              </a:rPr>
              <a:t>Samhandling og samfunnsaktørrollen</a:t>
            </a:r>
          </a:p>
          <a:p>
            <a:pPr marL="285750" lvl="0" indent="-285750" defTabSz="711200">
              <a:lnSpc>
                <a:spcPct val="90000"/>
              </a:lnSpc>
              <a:spcBef>
                <a:spcPct val="0"/>
              </a:spcBef>
              <a:spcAft>
                <a:spcPct val="35000"/>
              </a:spcAft>
            </a:pPr>
            <a:r>
              <a:rPr lang="nb-NO" sz="1600" b="1" dirty="0">
                <a:solidFill>
                  <a:prstClr val="white"/>
                </a:solidFill>
                <a:latin typeface="Arial"/>
                <a:cs typeface="+mn-cs"/>
              </a:rPr>
              <a:t>Arbeidsmiljø og nærvær</a:t>
            </a:r>
          </a:p>
        </p:txBody>
      </p:sp>
    </p:spTree>
    <p:extLst>
      <p:ext uri="{BB962C8B-B14F-4D97-AF65-F5344CB8AC3E}">
        <p14:creationId xmlns:p14="http://schemas.microsoft.com/office/powerpoint/2010/main" val="126385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3CD2B6D6-BE04-4622-82BC-F39EBA2D6A18}"/>
              </a:ext>
            </a:extLst>
          </p:cNvPr>
          <p:cNvSpPr>
            <a:spLocks noGrp="1"/>
          </p:cNvSpPr>
          <p:nvPr>
            <p:ph sz="quarter" idx="10"/>
          </p:nvPr>
        </p:nvSpPr>
        <p:spPr>
          <a:xfrm>
            <a:off x="378617" y="1951807"/>
            <a:ext cx="8398965" cy="2533554"/>
          </a:xfrm>
        </p:spPr>
        <p:txBody>
          <a:bodyPr>
            <a:normAutofit fontScale="55000" lnSpcReduction="20000"/>
          </a:bodyPr>
          <a:lstStyle/>
          <a:p>
            <a:r>
              <a:rPr lang="nb-NO" sz="2400" dirty="0">
                <a:highlight>
                  <a:srgbClr val="FFFF00"/>
                </a:highlight>
                <a:latin typeface="Calibri" panose="020F0502020204030204" pitchFamily="34" charset="0"/>
                <a:cs typeface="Calibri" panose="020F0502020204030204" pitchFamily="34" charset="0"/>
              </a:rPr>
              <a:t>Profesjonalisere brukermøter - opptre planlagt, tillitsbasert og koordinert</a:t>
            </a:r>
          </a:p>
          <a:p>
            <a:r>
              <a:rPr lang="nb-NO" sz="2400" dirty="0">
                <a:latin typeface="Calibri" panose="020F0502020204030204" pitchFamily="34" charset="0"/>
                <a:cs typeface="Calibri" panose="020F0502020204030204" pitchFamily="34" charset="0"/>
              </a:rPr>
              <a:t>Etablere arenaer for samhandling, kunnskapsdeling og læring i regionen (team, nettverk, lærende møter)</a:t>
            </a:r>
          </a:p>
          <a:p>
            <a:r>
              <a:rPr lang="nb-NO" sz="2400" dirty="0">
                <a:latin typeface="Calibri" panose="020F0502020204030204" pitchFamily="34" charset="0"/>
                <a:cs typeface="Calibri" panose="020F0502020204030204" pitchFamily="34" charset="0"/>
              </a:rPr>
              <a:t>Samarbeidet med UiT må utnyttes – også når det gjelder etter- og videreutdanning av medarbeidere</a:t>
            </a:r>
          </a:p>
          <a:p>
            <a:r>
              <a:rPr lang="nb-NO" sz="2400" dirty="0">
                <a:latin typeface="Calibri" panose="020F0502020204030204" pitchFamily="34" charset="0"/>
                <a:cs typeface="Calibri" panose="020F0502020204030204" pitchFamily="34" charset="0"/>
              </a:rPr>
              <a:t>Prosjekt Økt kompetanse</a:t>
            </a:r>
            <a:endParaRPr lang="nb-NO" sz="2400" b="1" dirty="0">
              <a:latin typeface="Calibri" panose="020F0502020204030204" pitchFamily="34" charset="0"/>
              <a:cs typeface="Calibri" panose="020F0502020204030204" pitchFamily="34" charset="0"/>
            </a:endParaRPr>
          </a:p>
          <a:p>
            <a:r>
              <a:rPr lang="nb-NO" sz="2400" dirty="0">
                <a:latin typeface="Calibri" panose="020F0502020204030204" pitchFamily="34" charset="0"/>
                <a:cs typeface="Calibri" panose="020F0502020204030204" pitchFamily="34" charset="0"/>
              </a:rPr>
              <a:t>Utvikle felles kompetanseplan/opplæringsplan – basert på kartlegging og GAP-analyse</a:t>
            </a:r>
          </a:p>
          <a:p>
            <a:pPr lvl="1"/>
            <a:r>
              <a:rPr lang="nb-NO" sz="1900" dirty="0">
                <a:latin typeface="Calibri" panose="020F0502020204030204" pitchFamily="34" charset="0"/>
                <a:cs typeface="Calibri" panose="020F0502020204030204" pitchFamily="34" charset="0"/>
              </a:rPr>
              <a:t>Kollegaveiledning</a:t>
            </a:r>
          </a:p>
          <a:p>
            <a:pPr lvl="1"/>
            <a:r>
              <a:rPr lang="nb-NO" sz="1900" dirty="0" err="1">
                <a:latin typeface="Calibri" panose="020F0502020204030204" pitchFamily="34" charset="0"/>
                <a:cs typeface="Calibri" panose="020F0502020204030204" pitchFamily="34" charset="0"/>
              </a:rPr>
              <a:t>HelseIArbeid</a:t>
            </a:r>
            <a:r>
              <a:rPr lang="nb-NO" sz="1900" dirty="0">
                <a:latin typeface="Calibri" panose="020F0502020204030204" pitchFamily="34" charset="0"/>
                <a:cs typeface="Calibri" panose="020F0502020204030204" pitchFamily="34" charset="0"/>
              </a:rPr>
              <a:t>-kompetanse i alle geografiområder</a:t>
            </a:r>
          </a:p>
          <a:p>
            <a:pPr lvl="1"/>
            <a:r>
              <a:rPr lang="nb-NO" sz="1900" dirty="0">
                <a:latin typeface="Calibri" panose="020F0502020204030204" pitchFamily="34" charset="0"/>
                <a:cs typeface="Calibri" panose="020F0502020204030204" pitchFamily="34" charset="0"/>
              </a:rPr>
              <a:t>Samhandlingskompetanse</a:t>
            </a:r>
          </a:p>
          <a:p>
            <a:pPr lvl="1"/>
            <a:r>
              <a:rPr lang="nb-NO" sz="1900" dirty="0">
                <a:latin typeface="Calibri" panose="020F0502020204030204" pitchFamily="34" charset="0"/>
                <a:cs typeface="Calibri" panose="020F0502020204030204" pitchFamily="34" charset="0"/>
              </a:rPr>
              <a:t>Bygge </a:t>
            </a:r>
            <a:r>
              <a:rPr lang="nb-NO" sz="1900" dirty="0" err="1">
                <a:latin typeface="Calibri" panose="020F0502020204030204" pitchFamily="34" charset="0"/>
                <a:cs typeface="Calibri" panose="020F0502020204030204" pitchFamily="34" charset="0"/>
              </a:rPr>
              <a:t>relasjonskompetanse</a:t>
            </a:r>
            <a:r>
              <a:rPr lang="nb-NO" sz="1900" dirty="0">
                <a:latin typeface="Calibri" panose="020F0502020204030204" pitchFamily="34" charset="0"/>
                <a:cs typeface="Calibri" panose="020F0502020204030204" pitchFamily="34" charset="0"/>
              </a:rPr>
              <a:t> i veiledningssamtaler </a:t>
            </a:r>
          </a:p>
          <a:p>
            <a:pPr lvl="1"/>
            <a:r>
              <a:rPr lang="nb-NO" sz="1900" dirty="0">
                <a:latin typeface="Calibri" panose="020F0502020204030204" pitchFamily="34" charset="0"/>
                <a:cs typeface="Calibri" panose="020F0502020204030204" pitchFamily="34" charset="0"/>
              </a:rPr>
              <a:t>Kompetanseheving på opplæringssystemet – veien til fagbrev </a:t>
            </a:r>
          </a:p>
          <a:p>
            <a:pPr lvl="1"/>
            <a:r>
              <a:rPr lang="nb-NO" sz="1900" dirty="0">
                <a:latin typeface="Calibri" panose="020F0502020204030204" pitchFamily="34" charset="0"/>
                <a:cs typeface="Calibri" panose="020F0502020204030204" pitchFamily="34" charset="0"/>
              </a:rPr>
              <a:t>Styrke arbeidsmarkedskompetansen (etablere team i geoområder)</a:t>
            </a:r>
          </a:p>
          <a:p>
            <a:pPr lvl="1"/>
            <a:r>
              <a:rPr lang="nb-NO" sz="1900" dirty="0">
                <a:latin typeface="Calibri" panose="020F0502020204030204" pitchFamily="34" charset="0"/>
                <a:cs typeface="Calibri" panose="020F0502020204030204" pitchFamily="34" charset="0"/>
              </a:rPr>
              <a:t>Sikre at medarbeiderne har ferdigheter i bruken av de digitale verktøyene</a:t>
            </a:r>
          </a:p>
          <a:p>
            <a:endParaRPr lang="nb-NO" sz="2400" dirty="0">
              <a:latin typeface="Calibri" panose="020F0502020204030204" pitchFamily="34" charset="0"/>
              <a:cs typeface="Calibri" panose="020F0502020204030204" pitchFamily="34" charset="0"/>
            </a:endParaRPr>
          </a:p>
        </p:txBody>
      </p:sp>
      <p:sp>
        <p:nvSpPr>
          <p:cNvPr id="5" name="Tittel 4">
            <a:extLst>
              <a:ext uri="{FF2B5EF4-FFF2-40B4-BE49-F238E27FC236}">
                <a16:creationId xmlns:a16="http://schemas.microsoft.com/office/drawing/2014/main" id="{2FD50C0E-0368-4C9E-B53B-E3CC235E2CBD}"/>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Styrke og utvikle kompetanse</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b-NO" sz="1000">
              <a:latin typeface="Calibri" panose="020F0502020204030204" pitchFamily="34" charset="0"/>
              <a:cs typeface="Calibri" panose="020F0502020204030204" pitchFamily="34" charset="0"/>
            </a:endParaRPr>
          </a:p>
        </p:txBody>
      </p:sp>
      <p:sp>
        <p:nvSpPr>
          <p:cNvPr id="7" name="Plassholder for innhold 5">
            <a:extLst>
              <a:ext uri="{FF2B5EF4-FFF2-40B4-BE49-F238E27FC236}">
                <a16:creationId xmlns:a16="http://schemas.microsoft.com/office/drawing/2014/main" id="{0CFC315F-EBB9-4522-AE9C-B3CCC990122F}"/>
              </a:ext>
            </a:extLst>
          </p:cNvPr>
          <p:cNvSpPr txBox="1">
            <a:spLocks/>
          </p:cNvSpPr>
          <p:nvPr/>
        </p:nvSpPr>
        <p:spPr bwMode="auto">
          <a:xfrm>
            <a:off x="378617" y="1271719"/>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sz="1300">
                <a:latin typeface="Calibri" panose="020F0502020204030204" pitchFamily="34" charset="0"/>
                <a:cs typeface="Calibri" panose="020F0502020204030204" pitchFamily="34" charset="0"/>
              </a:rPr>
              <a:t>NAV Troms og Finnmark er en lærende organisasjon som har kontinuerlig kompetanseutvikling som en rød tråd i arbeidet med å utvikle NAV-tjenester i vårt fylke. Ved å benytte fleksible metoder for utvikling får vi gode arbeidsprosesser og fremstår som profesjonell både i brukermøter, i kontakt med arbeidsgivere og med samarbeidspartene. Prosjektet Økt kompetanse vil også bidra til utvikling på dette området.</a:t>
            </a:r>
          </a:p>
        </p:txBody>
      </p:sp>
    </p:spTree>
    <p:extLst>
      <p:ext uri="{BB962C8B-B14F-4D97-AF65-F5344CB8AC3E}">
        <p14:creationId xmlns:p14="http://schemas.microsoft.com/office/powerpoint/2010/main" val="356573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F6E731DC-54B8-427D-979F-C3E9AFA9A233}"/>
              </a:ext>
            </a:extLst>
          </p:cNvPr>
          <p:cNvSpPr>
            <a:spLocks noGrp="1"/>
          </p:cNvSpPr>
          <p:nvPr>
            <p:ph sz="quarter" idx="10"/>
          </p:nvPr>
        </p:nvSpPr>
        <p:spPr>
          <a:xfrm>
            <a:off x="378617" y="1861236"/>
            <a:ext cx="8398965" cy="2757114"/>
          </a:xfrm>
        </p:spPr>
        <p:txBody>
          <a:bodyPr/>
          <a:lstStyle/>
          <a:p>
            <a:r>
              <a:rPr lang="nb-NO" sz="2400">
                <a:latin typeface="Calibri" panose="020F0502020204030204" pitchFamily="34" charset="0"/>
                <a:cs typeface="Calibri" panose="020F0502020204030204" pitchFamily="34" charset="0"/>
              </a:rPr>
              <a:t>Profesjonalisere markedsarbeidet</a:t>
            </a:r>
            <a:endParaRPr lang="nb-NO" sz="2400" b="1">
              <a:latin typeface="Calibri" panose="020F0502020204030204" pitchFamily="34" charset="0"/>
              <a:cs typeface="Calibri" panose="020F0502020204030204" pitchFamily="34" charset="0"/>
            </a:endParaRPr>
          </a:p>
          <a:p>
            <a:r>
              <a:rPr lang="nb-NO" sz="2400" b="1">
                <a:latin typeface="Calibri" panose="020F0502020204030204" pitchFamily="34" charset="0"/>
                <a:cs typeface="Calibri" panose="020F0502020204030204" pitchFamily="34" charset="0"/>
              </a:rPr>
              <a:t>Felles markedsteam i geografiområdene og på fylkesenheten</a:t>
            </a:r>
          </a:p>
          <a:p>
            <a:pPr lvl="1"/>
            <a:r>
              <a:rPr lang="nb-NO" sz="2400" b="1">
                <a:latin typeface="Calibri" panose="020F0502020204030204" pitchFamily="34" charset="0"/>
                <a:cs typeface="Calibri" panose="020F0502020204030204" pitchFamily="34" charset="0"/>
              </a:rPr>
              <a:t>Markedsplan i geografiområder og i fylkesenhet</a:t>
            </a:r>
            <a:endParaRPr lang="nb-NO" sz="2400">
              <a:latin typeface="Calibri" panose="020F0502020204030204" pitchFamily="34" charset="0"/>
              <a:cs typeface="Calibri" panose="020F0502020204030204" pitchFamily="34" charset="0"/>
            </a:endParaRPr>
          </a:p>
          <a:p>
            <a:r>
              <a:rPr lang="nb-NO" sz="2400">
                <a:latin typeface="Calibri" panose="020F0502020204030204" pitchFamily="34" charset="0"/>
                <a:cs typeface="Calibri" panose="020F0502020204030204" pitchFamily="34" charset="0"/>
              </a:rPr>
              <a:t>Fast kontaktperson til AG</a:t>
            </a:r>
          </a:p>
          <a:p>
            <a:r>
              <a:rPr lang="nb-NO" sz="2400">
                <a:latin typeface="Calibri" panose="020F0502020204030204" pitchFamily="34" charset="0"/>
                <a:cs typeface="Calibri" panose="020F0502020204030204" pitchFamily="34" charset="0"/>
              </a:rPr>
              <a:t>Profesjonell og hurtig oppfølging av henvendelser fra AG</a:t>
            </a:r>
          </a:p>
          <a:p>
            <a:r>
              <a:rPr lang="nb-NO" sz="2400">
                <a:latin typeface="Calibri" panose="020F0502020204030204" pitchFamily="34" charset="0"/>
                <a:cs typeface="Calibri" panose="020F0502020204030204" pitchFamily="34" charset="0"/>
              </a:rPr>
              <a:t>Mersalg av arbeidsplassen.no og tjenester vi tilbyr </a:t>
            </a:r>
          </a:p>
          <a:p>
            <a:endParaRPr lang="nb-NO"/>
          </a:p>
        </p:txBody>
      </p:sp>
      <p:sp>
        <p:nvSpPr>
          <p:cNvPr id="5" name="Tittel 4">
            <a:extLst>
              <a:ext uri="{FF2B5EF4-FFF2-40B4-BE49-F238E27FC236}">
                <a16:creationId xmlns:a16="http://schemas.microsoft.com/office/drawing/2014/main" id="{CCC2BAE2-B4DA-486D-9159-B403AE0DB5DC}"/>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Styrke arbeidet med markedet og kontakt med arbeidsgivere</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b-NO" sz="1000">
              <a:latin typeface="Calibri" panose="020F0502020204030204" pitchFamily="34" charset="0"/>
              <a:cs typeface="Calibri" panose="020F0502020204030204" pitchFamily="34" charset="0"/>
            </a:endParaRPr>
          </a:p>
        </p:txBody>
      </p:sp>
      <p:sp>
        <p:nvSpPr>
          <p:cNvPr id="7" name="Plassholder for innhold 5">
            <a:extLst>
              <a:ext uri="{FF2B5EF4-FFF2-40B4-BE49-F238E27FC236}">
                <a16:creationId xmlns:a16="http://schemas.microsoft.com/office/drawing/2014/main" id="{E86BC487-EEEF-4749-8074-863D545814E8}"/>
              </a:ext>
            </a:extLst>
          </p:cNvPr>
          <p:cNvSpPr txBox="1">
            <a:spLocks/>
          </p:cNvSpPr>
          <p:nvPr/>
        </p:nvSpPr>
        <p:spPr bwMode="auto">
          <a:xfrm>
            <a:off x="378617" y="1271719"/>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a:solidFill>
                  <a:schemeClr val="tx1"/>
                </a:solidFill>
              </a:rPr>
              <a:t>Vi ser fylket og landet som ett inkluderende arbeidsmarked. Vi samarbeider både mellom de ulike enhetene og i geografiområdene for å fremstå som profesjonell, kompetent og etterrettelig i vår kontakt med arbeidsmarkedet. Tett samarbeid med utdanning og helse, fører til tydelig sammenheng mellom inkludering og markedsarbeid. </a:t>
            </a:r>
          </a:p>
        </p:txBody>
      </p:sp>
    </p:spTree>
    <p:extLst>
      <p:ext uri="{BB962C8B-B14F-4D97-AF65-F5344CB8AC3E}">
        <p14:creationId xmlns:p14="http://schemas.microsoft.com/office/powerpoint/2010/main" val="353345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384FE6C5-3D23-4FB1-8800-420B3882DF3C}"/>
              </a:ext>
            </a:extLst>
          </p:cNvPr>
          <p:cNvSpPr>
            <a:spLocks noGrp="1"/>
          </p:cNvSpPr>
          <p:nvPr>
            <p:ph sz="quarter" idx="10"/>
          </p:nvPr>
        </p:nvSpPr>
        <p:spPr>
          <a:xfrm>
            <a:off x="366415" y="1771650"/>
            <a:ext cx="8398965" cy="2941592"/>
          </a:xfrm>
        </p:spPr>
        <p:txBody>
          <a:bodyPr>
            <a:normAutofit/>
          </a:bodyPr>
          <a:lstStyle/>
          <a:p>
            <a:pPr lvl="0" fontAlgn="ctr"/>
            <a:r>
              <a:rPr lang="nb-NO" sz="2400"/>
              <a:t>Møte mellom Arbeidslivssenteret og geografiområdene med mål om felles forståelse av de prioriterte bransjene</a:t>
            </a:r>
          </a:p>
          <a:p>
            <a:pPr lvl="0" fontAlgn="ctr"/>
            <a:r>
              <a:rPr lang="nb-NO" sz="2400"/>
              <a:t>Innsatsteam </a:t>
            </a:r>
          </a:p>
          <a:p>
            <a:pPr lvl="0" fontAlgn="ctr"/>
            <a:r>
              <a:rPr lang="nb-NO" sz="2400"/>
              <a:t>Nasjonal kompetanseenhet</a:t>
            </a:r>
            <a:endParaRPr lang="nb-NO" sz="2400" b="1"/>
          </a:p>
          <a:p>
            <a:pPr lvl="0" fontAlgn="ctr"/>
            <a:r>
              <a:rPr lang="nb-NO" sz="2400"/>
              <a:t>Virksomhetsorganisering  og bransjeorganisering </a:t>
            </a:r>
          </a:p>
          <a:p>
            <a:pPr lvl="0" fontAlgn="ctr"/>
            <a:r>
              <a:rPr lang="nb-NO" sz="2400" err="1"/>
              <a:t>HelseIArbeid</a:t>
            </a:r>
            <a:r>
              <a:rPr lang="nb-NO" sz="2400"/>
              <a:t>: intern og ekstern metodeutvikling. </a:t>
            </a:r>
          </a:p>
          <a:p>
            <a:endParaRPr lang="nb-NO"/>
          </a:p>
        </p:txBody>
      </p:sp>
      <p:sp>
        <p:nvSpPr>
          <p:cNvPr id="5" name="Tittel 4">
            <a:extLst>
              <a:ext uri="{FF2B5EF4-FFF2-40B4-BE49-F238E27FC236}">
                <a16:creationId xmlns:a16="http://schemas.microsoft.com/office/drawing/2014/main" id="{2092A2CE-A467-4A71-ACD2-C01F64246905}"/>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Videreføre og videreutvikle ny IA-arbeidsmetodikk</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b-NO" sz="1000">
              <a:latin typeface="Calibri" panose="020F0502020204030204" pitchFamily="34" charset="0"/>
              <a:cs typeface="Calibri" panose="020F0502020204030204" pitchFamily="34" charset="0"/>
            </a:endParaRPr>
          </a:p>
        </p:txBody>
      </p:sp>
      <p:sp>
        <p:nvSpPr>
          <p:cNvPr id="7" name="Plassholder for innhold 5">
            <a:extLst>
              <a:ext uri="{FF2B5EF4-FFF2-40B4-BE49-F238E27FC236}">
                <a16:creationId xmlns:a16="http://schemas.microsoft.com/office/drawing/2014/main" id="{54A19546-07DE-4669-AD60-FEB693F9D4AD}"/>
              </a:ext>
            </a:extLst>
          </p:cNvPr>
          <p:cNvSpPr txBox="1">
            <a:spLocks/>
          </p:cNvSpPr>
          <p:nvPr/>
        </p:nvSpPr>
        <p:spPr bwMode="auto">
          <a:xfrm>
            <a:off x="538637" y="1149348"/>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a:solidFill>
                  <a:schemeClr val="tx1"/>
                </a:solidFill>
              </a:rPr>
              <a:t>Gjennom systematisk samarbeid mellom NAV-kontor og NAV Arbeidslivssenter, skaper vi merverdi og oppnår bedre resultater i inkluderingsarbeidet. Vi bidrar med kompetanseutvikling og opplæring av tjenesteutøvere i </a:t>
            </a:r>
            <a:r>
              <a:rPr lang="nb-NO" err="1">
                <a:solidFill>
                  <a:schemeClr val="tx1"/>
                </a:solidFill>
              </a:rPr>
              <a:t>HelseIArbeid</a:t>
            </a:r>
            <a:r>
              <a:rPr lang="nb-NO">
                <a:solidFill>
                  <a:schemeClr val="tx1"/>
                </a:solidFill>
              </a:rPr>
              <a:t> for hele landet.</a:t>
            </a:r>
          </a:p>
        </p:txBody>
      </p:sp>
    </p:spTree>
    <p:extLst>
      <p:ext uri="{BB962C8B-B14F-4D97-AF65-F5344CB8AC3E}">
        <p14:creationId xmlns:p14="http://schemas.microsoft.com/office/powerpoint/2010/main" val="95981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7CA23052-FAAA-4ADC-9935-C97108586005}"/>
              </a:ext>
            </a:extLst>
          </p:cNvPr>
          <p:cNvSpPr>
            <a:spLocks noGrp="1"/>
          </p:cNvSpPr>
          <p:nvPr>
            <p:ph sz="quarter" idx="10"/>
          </p:nvPr>
        </p:nvSpPr>
        <p:spPr>
          <a:xfrm>
            <a:off x="389005" y="1797664"/>
            <a:ext cx="8398965" cy="2698315"/>
          </a:xfrm>
        </p:spPr>
        <p:txBody>
          <a:bodyPr>
            <a:normAutofit lnSpcReduction="10000"/>
          </a:bodyPr>
          <a:lstStyle/>
          <a:p>
            <a:r>
              <a:rPr lang="nb-NO" b="1"/>
              <a:t>Etablere ungdomsteam på tvers av NAV-kontorene/geografiområdene</a:t>
            </a:r>
            <a:endParaRPr lang="nb-NO" sz="2800">
              <a:latin typeface="Calibri" panose="020F0502020204030204" pitchFamily="34" charset="0"/>
              <a:cs typeface="Calibri" panose="020F0502020204030204" pitchFamily="34" charset="0"/>
            </a:endParaRPr>
          </a:p>
          <a:p>
            <a:r>
              <a:rPr lang="nb-NO"/>
              <a:t>Arbeidsrettet oppfølging med tidlig oppstart, kartlegging og prioritering - ta i bruk det vi vet virker, og koble på spesialistmiljøene tidlig</a:t>
            </a:r>
          </a:p>
          <a:p>
            <a:r>
              <a:rPr lang="nb-NO"/>
              <a:t>Systematisk oppbygging av Utvidet oppfølging i egen regi og SE/IPS-team i geografiområdene. Må være knyttet til metodeveiledning. </a:t>
            </a:r>
          </a:p>
        </p:txBody>
      </p:sp>
      <p:sp>
        <p:nvSpPr>
          <p:cNvPr id="5" name="Tittel 4">
            <a:extLst>
              <a:ext uri="{FF2B5EF4-FFF2-40B4-BE49-F238E27FC236}">
                <a16:creationId xmlns:a16="http://schemas.microsoft.com/office/drawing/2014/main" id="{C751340B-9141-4A47-BDDA-A68D71C602CF}"/>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Inkludering av utsatte grupper på arbeidsmarkedet – særlig unge under 30 år</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b-NO"/>
          </a:p>
          <a:p>
            <a:pPr marL="0" indent="0">
              <a:buNone/>
            </a:pPr>
            <a:r>
              <a:rPr lang="nb-NO" sz="1000">
                <a:latin typeface="Calibri" panose="020F0502020204030204" pitchFamily="34" charset="0"/>
                <a:cs typeface="Calibri" panose="020F0502020204030204" pitchFamily="34" charset="0"/>
              </a:rPr>
              <a:t> </a:t>
            </a:r>
          </a:p>
        </p:txBody>
      </p:sp>
      <p:sp>
        <p:nvSpPr>
          <p:cNvPr id="7" name="Plassholder for innhold 5">
            <a:extLst>
              <a:ext uri="{FF2B5EF4-FFF2-40B4-BE49-F238E27FC236}">
                <a16:creationId xmlns:a16="http://schemas.microsoft.com/office/drawing/2014/main" id="{196EE286-9295-4073-96B2-2ACFFDCB9D77}"/>
              </a:ext>
            </a:extLst>
          </p:cNvPr>
          <p:cNvSpPr txBox="1">
            <a:spLocks/>
          </p:cNvSpPr>
          <p:nvPr/>
        </p:nvSpPr>
        <p:spPr bwMode="auto">
          <a:xfrm>
            <a:off x="389005" y="1149348"/>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a:solidFill>
                  <a:schemeClr val="tx1"/>
                </a:solidFill>
                <a:latin typeface="Arial"/>
                <a:cs typeface="Arial"/>
              </a:rPr>
              <a:t>Det er en målsetning om å prioritere og øke overgangen til arbeid for ungdom, langtidsledige, innvandrere fra land utenfor EØS og personer med nedsatt arbeidsevne. Dette oppnås gjennom bedre koordinering, brukertilpasset arbeidsgiverkontakt og økt samhandling med hjelpemiddelsentralen og arbeidslivssenteret. Det bør legges vekt på å skape arena for samhandling og erfaringsdeling. </a:t>
            </a:r>
          </a:p>
        </p:txBody>
      </p:sp>
    </p:spTree>
    <p:extLst>
      <p:ext uri="{BB962C8B-B14F-4D97-AF65-F5344CB8AC3E}">
        <p14:creationId xmlns:p14="http://schemas.microsoft.com/office/powerpoint/2010/main" val="115112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AE83569D-0C74-4D10-BD48-B6DC534C590D}"/>
              </a:ext>
            </a:extLst>
          </p:cNvPr>
          <p:cNvSpPr>
            <a:spLocks noGrp="1"/>
          </p:cNvSpPr>
          <p:nvPr>
            <p:ph sz="quarter" idx="10"/>
          </p:nvPr>
        </p:nvSpPr>
        <p:spPr>
          <a:xfrm>
            <a:off x="366961" y="1851029"/>
            <a:ext cx="8398965" cy="2725053"/>
          </a:xfrm>
        </p:spPr>
        <p:txBody>
          <a:bodyPr>
            <a:normAutofit fontScale="92500" lnSpcReduction="20000"/>
          </a:bodyPr>
          <a:lstStyle/>
          <a:p>
            <a:pPr marL="0" indent="0">
              <a:buNone/>
            </a:pPr>
            <a:endParaRPr lang="nb-NO"/>
          </a:p>
          <a:p>
            <a:r>
              <a:rPr lang="nb-NO"/>
              <a:t>Felles partnerskapsmøter med alle kommunene i geografiområdene</a:t>
            </a:r>
          </a:p>
          <a:p>
            <a:r>
              <a:rPr lang="nb-NO"/>
              <a:t>Konkretisere samarbeidet med de øvrige kommunale tjenestene - utvikling og koordinering av tjenester</a:t>
            </a:r>
          </a:p>
          <a:p>
            <a:r>
              <a:rPr lang="nb-NO"/>
              <a:t>Utvikling av NAV-tjenester på tvers av kommunegrensene</a:t>
            </a:r>
          </a:p>
          <a:p>
            <a:r>
              <a:rPr lang="nb-NO"/>
              <a:t>Organisere arbeidsoppgavene på en dynamisk måte etter innbyggerne og arbeidsgivernes behov (team)</a:t>
            </a:r>
          </a:p>
          <a:p>
            <a:r>
              <a:rPr lang="nb-NO"/>
              <a:t>Det skal etableres minimum et utviklingskontor / geografiområde (tidligere spydspiss-kontor)</a:t>
            </a:r>
          </a:p>
        </p:txBody>
      </p:sp>
      <p:sp>
        <p:nvSpPr>
          <p:cNvPr id="7" name="Tittel 6">
            <a:extLst>
              <a:ext uri="{FF2B5EF4-FFF2-40B4-BE49-F238E27FC236}">
                <a16:creationId xmlns:a16="http://schemas.microsoft.com/office/drawing/2014/main" id="{EBFF988A-3AA8-40E5-86E8-704EDA8FF24D}"/>
              </a:ext>
            </a:extLst>
          </p:cNvPr>
          <p:cNvSpPr>
            <a:spLocks noGrp="1"/>
          </p:cNvSpPr>
          <p:nvPr>
            <p:ph type="title"/>
          </p:nvPr>
        </p:nvSpPr>
        <p:spPr/>
        <p:txBody>
          <a:bodyPr/>
          <a:lstStyle/>
          <a:p>
            <a:endParaRPr lang="nb-NO"/>
          </a:p>
        </p:txBody>
      </p:sp>
      <p:sp>
        <p:nvSpPr>
          <p:cNvPr id="3" name="Plassholder for tekst 3">
            <a:extLst>
              <a:ext uri="{FF2B5EF4-FFF2-40B4-BE49-F238E27FC236}">
                <a16:creationId xmlns:a16="http://schemas.microsoft.com/office/drawing/2014/main" id="{04139CA6-ACEE-431D-8ADC-DC2C99C6A24E}"/>
              </a:ext>
            </a:extLst>
          </p:cNvPr>
          <p:cNvSpPr txBox="1">
            <a:spLocks/>
          </p:cNvSpPr>
          <p:nvPr/>
        </p:nvSpPr>
        <p:spPr>
          <a:xfrm>
            <a:off x="378617" y="180975"/>
            <a:ext cx="8386763" cy="957398"/>
          </a:xfrm>
          <a:prstGeom prst="rect">
            <a:avLst/>
          </a:prstGeom>
          <a:solidFill>
            <a:schemeClr val="tx2"/>
          </a:solidFill>
        </p:spPr>
        <p:txBody>
          <a:bodyPr anchor="ct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defTabSz="711200">
              <a:lnSpc>
                <a:spcPct val="90000"/>
              </a:lnSpc>
              <a:spcBef>
                <a:spcPct val="0"/>
              </a:spcBef>
              <a:spcAft>
                <a:spcPct val="35000"/>
              </a:spcAft>
              <a:buNone/>
            </a:pPr>
            <a:r>
              <a:rPr lang="nb-NO" sz="2400" b="1">
                <a:solidFill>
                  <a:prstClr val="white"/>
                </a:solidFill>
                <a:latin typeface="Arial"/>
              </a:rPr>
              <a:t>Utvikle NAV-tjenester i geografiområdene med partnerskapet</a:t>
            </a:r>
          </a:p>
        </p:txBody>
      </p:sp>
      <p:sp>
        <p:nvSpPr>
          <p:cNvPr id="4" name="Plassholder for innhold 5">
            <a:extLst>
              <a:ext uri="{FF2B5EF4-FFF2-40B4-BE49-F238E27FC236}">
                <a16:creationId xmlns:a16="http://schemas.microsoft.com/office/drawing/2014/main" id="{A9688907-CFB6-4C54-AC48-8C02AC6C772B}"/>
              </a:ext>
            </a:extLst>
          </p:cNvPr>
          <p:cNvSpPr txBox="1">
            <a:spLocks/>
          </p:cNvSpPr>
          <p:nvPr/>
        </p:nvSpPr>
        <p:spPr>
          <a:xfrm>
            <a:off x="378617" y="1138373"/>
            <a:ext cx="8386763" cy="3335656"/>
          </a:xfrm>
          <a:prstGeom prst="rect">
            <a:avLst/>
          </a:prstGeom>
          <a:ln>
            <a:solidFill>
              <a:schemeClr val="accent1"/>
            </a:solidFill>
          </a:ln>
        </p:spPr>
        <p:txBody>
          <a:bodyPr>
            <a:normAutofit/>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b-NO"/>
          </a:p>
          <a:p>
            <a:pPr marL="0" indent="0">
              <a:buNone/>
            </a:pPr>
            <a:r>
              <a:rPr lang="nb-NO" sz="1000">
                <a:latin typeface="Calibri" panose="020F0502020204030204" pitchFamily="34" charset="0"/>
                <a:cs typeface="Calibri" panose="020F0502020204030204" pitchFamily="34" charset="0"/>
              </a:rPr>
              <a:t> </a:t>
            </a:r>
          </a:p>
        </p:txBody>
      </p:sp>
      <p:sp>
        <p:nvSpPr>
          <p:cNvPr id="8" name="Plassholder for innhold 5">
            <a:extLst>
              <a:ext uri="{FF2B5EF4-FFF2-40B4-BE49-F238E27FC236}">
                <a16:creationId xmlns:a16="http://schemas.microsoft.com/office/drawing/2014/main" id="{B40BC00B-7351-480B-ABC9-73FDFA05C82D}"/>
              </a:ext>
            </a:extLst>
          </p:cNvPr>
          <p:cNvSpPr txBox="1">
            <a:spLocks/>
          </p:cNvSpPr>
          <p:nvPr/>
        </p:nvSpPr>
        <p:spPr bwMode="auto">
          <a:xfrm>
            <a:off x="389005" y="1168398"/>
            <a:ext cx="8398965" cy="6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b-NO">
                <a:solidFill>
                  <a:schemeClr val="tx1"/>
                </a:solidFill>
              </a:rPr>
              <a:t>Vi samarbeider tett med partnerskapet for å utvikle NAV-tjenester som oppleves som hensiktsmessig og nyttig for brukerne i geografiområdene. Vi utvikler fleksible metoder når behovene endrer seg. Felles ungdomssatsing er spesielt viktig for å øke mulighetene for arbeid og utdanning for denne gruppen. Gjensidig oppdatering av informasjon mellom partene er viktig for å lykkes.</a:t>
            </a:r>
          </a:p>
        </p:txBody>
      </p:sp>
    </p:spTree>
    <p:extLst>
      <p:ext uri="{BB962C8B-B14F-4D97-AF65-F5344CB8AC3E}">
        <p14:creationId xmlns:p14="http://schemas.microsoft.com/office/powerpoint/2010/main" val="1813956658"/>
      </p:ext>
    </p:extLst>
  </p:cSld>
  <p:clrMapOvr>
    <a:masterClrMapping/>
  </p:clrMapOvr>
</p:sld>
</file>

<file path=ppt/theme/theme1.xml><?xml version="1.0" encoding="utf-8"?>
<a:theme xmlns:a="http://schemas.openxmlformats.org/drawingml/2006/main" name="NAV-mal widescreen bokmål (16.9)">
  <a:themeElements>
    <a:clrScheme name="Office">
      <a:dk1>
        <a:srgbClr val="3E3832"/>
      </a:dk1>
      <a:lt1>
        <a:sysClr val="window" lastClr="FFFFFF"/>
      </a:lt1>
      <a:dk2>
        <a:srgbClr val="C30000"/>
      </a:dk2>
      <a:lt2>
        <a:srgbClr val="878787"/>
      </a:lt2>
      <a:accent1>
        <a:srgbClr val="DADADA"/>
      </a:accent1>
      <a:accent2>
        <a:srgbClr val="EFEFEF"/>
      </a:accent2>
      <a:accent3>
        <a:srgbClr val="66CBEC"/>
      </a:accent3>
      <a:accent4>
        <a:srgbClr val="005B82"/>
      </a:accent4>
      <a:accent5>
        <a:srgbClr val="06893A"/>
      </a:accent5>
      <a:accent6>
        <a:srgbClr val="A2AD00"/>
      </a:accent6>
      <a:hlink>
        <a:srgbClr val="0000FF"/>
      </a:hlink>
      <a:folHlink>
        <a:srgbClr val="800080"/>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V-mal widescreen bokmål (16.9).pptx" id="{8B673FFB-53CF-42C0-964F-2CD16DA821B2}" vid="{A3B67BA1-3575-49B6-8089-0ADB2261CBA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38F4901BB7F847977753E007198893" ma:contentTypeVersion="11" ma:contentTypeDescription="Create a new document." ma:contentTypeScope="" ma:versionID="979a7a483f624a7f9aea97ab379a5a38">
  <xsd:schema xmlns:xsd="http://www.w3.org/2001/XMLSchema" xmlns:xs="http://www.w3.org/2001/XMLSchema" xmlns:p="http://schemas.microsoft.com/office/2006/metadata/properties" xmlns:ns3="cecddcd9-1139-45e6-81c7-497b9ff0aa3c" xmlns:ns4="c8a07f43-0511-429c-a250-8044eec26430" targetNamespace="http://schemas.microsoft.com/office/2006/metadata/properties" ma:root="true" ma:fieldsID="0207de4a1c0605fc10f1d3d28dfdc370" ns3:_="" ns4:_="">
    <xsd:import namespace="cecddcd9-1139-45e6-81c7-497b9ff0aa3c"/>
    <xsd:import namespace="c8a07f43-0511-429c-a250-8044eec2643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ddcd9-1139-45e6-81c7-497b9ff0aa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a07f43-0511-429c-a250-8044eec2643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A75B20-12F8-4711-B6E9-4D1776638F9B}">
  <ds:schemaRef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c8a07f43-0511-429c-a250-8044eec26430"/>
    <ds:schemaRef ds:uri="cecddcd9-1139-45e6-81c7-497b9ff0aa3c"/>
    <ds:schemaRef ds:uri="http://www.w3.org/XML/1998/namespace"/>
  </ds:schemaRefs>
</ds:datastoreItem>
</file>

<file path=customXml/itemProps2.xml><?xml version="1.0" encoding="utf-8"?>
<ds:datastoreItem xmlns:ds="http://schemas.openxmlformats.org/officeDocument/2006/customXml" ds:itemID="{3C322CD2-9B52-4C81-9FFD-D686E4BE0144}">
  <ds:schemaRefs>
    <ds:schemaRef ds:uri="http://schemas.microsoft.com/sharepoint/v3/contenttype/forms"/>
  </ds:schemaRefs>
</ds:datastoreItem>
</file>

<file path=customXml/itemProps3.xml><?xml version="1.0" encoding="utf-8"?>
<ds:datastoreItem xmlns:ds="http://schemas.openxmlformats.org/officeDocument/2006/customXml" ds:itemID="{EC3AE521-2F8F-4720-AF25-1749C6C256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cddcd9-1139-45e6-81c7-497b9ff0aa3c"/>
    <ds:schemaRef ds:uri="c8a07f43-0511-429c-a250-8044eec26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NAV-mal widescreen bokmål (16.9)</Template>
  <TotalTime>172</TotalTime>
  <Words>982</Words>
  <Application>Microsoft Office PowerPoint</Application>
  <PresentationFormat>Skjermfremvisning (16:9)</PresentationFormat>
  <Paragraphs>118</Paragraphs>
  <Slides>11</Slides>
  <Notes>11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Calibri</vt:lpstr>
      <vt:lpstr>Wingdings</vt:lpstr>
      <vt:lpstr>NAV-mal widescreen bokmål (16.9)</vt:lpstr>
      <vt:lpstr>Virksomhetsplan 2020</vt:lpstr>
      <vt:lpstr>NAV Troms og Finnmark – virksomhetsplan 2020 </vt:lpstr>
      <vt:lpstr>NAVs virksomhetsstrategi</vt:lpstr>
      <vt:lpstr>Våre syv satsinger</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NAV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Austvold, Beate Krogstad</dc:creator>
  <cp:lastModifiedBy>Margit, Eva-Lill Johansen</cp:lastModifiedBy>
  <cp:revision>10</cp:revision>
  <cp:lastPrinted>2020-01-06T14:05:56Z</cp:lastPrinted>
  <dcterms:created xsi:type="dcterms:W3CDTF">2018-11-07T10:12:27Z</dcterms:created>
  <dcterms:modified xsi:type="dcterms:W3CDTF">2020-02-28T11:54:12Z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91420-1ae2-4120-89e6-e6f668f067e2_Enabled">
    <vt:lpwstr>True</vt:lpwstr>
  </property>
  <property fmtid="{D5CDD505-2E9C-101B-9397-08002B2CF9AE}" pid="3" name="MSIP_Label_d3491420-1ae2-4120-89e6-e6f668f067e2_SiteId">
    <vt:lpwstr>62366534-1ec3-4962-8869-9b5535279d0b</vt:lpwstr>
  </property>
  <property fmtid="{D5CDD505-2E9C-101B-9397-08002B2CF9AE}" pid="4" name="MSIP_Label_d3491420-1ae2-4120-89e6-e6f668f067e2_Owner">
    <vt:lpwstr>Sissel.Bjaroy@nav.no</vt:lpwstr>
  </property>
  <property fmtid="{D5CDD505-2E9C-101B-9397-08002B2CF9AE}" pid="5" name="MSIP_Label_d3491420-1ae2-4120-89e6-e6f668f067e2_SetDate">
    <vt:lpwstr>2018-11-08T11:28:21.2746916Z</vt:lpwstr>
  </property>
  <property fmtid="{D5CDD505-2E9C-101B-9397-08002B2CF9AE}" pid="6" name="MSIP_Label_d3491420-1ae2-4120-89e6-e6f668f067e2_Name">
    <vt:lpwstr>NAV Internt</vt:lpwstr>
  </property>
  <property fmtid="{D5CDD505-2E9C-101B-9397-08002B2CF9AE}" pid="7" name="MSIP_Label_d3491420-1ae2-4120-89e6-e6f668f067e2_Application">
    <vt:lpwstr>Microsoft Azure Information Protection</vt:lpwstr>
  </property>
  <property fmtid="{D5CDD505-2E9C-101B-9397-08002B2CF9AE}" pid="8" name="MSIP_Label_d3491420-1ae2-4120-89e6-e6f668f067e2_Extended_MSFT_Method">
    <vt:lpwstr>Automatic</vt:lpwstr>
  </property>
  <property fmtid="{D5CDD505-2E9C-101B-9397-08002B2CF9AE}" pid="9" name="Sensitivity">
    <vt:lpwstr>NAV Internt</vt:lpwstr>
  </property>
  <property fmtid="{D5CDD505-2E9C-101B-9397-08002B2CF9AE}" pid="10" name="ContentTypeId">
    <vt:lpwstr>0x0101005738F4901BB7F847977753E007198893</vt:lpwstr>
  </property>
</Properties>
</file>