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93" r:id="rId6"/>
    <p:sldId id="3171" r:id="rId7"/>
    <p:sldId id="3165" r:id="rId8"/>
    <p:sldId id="274" r:id="rId9"/>
    <p:sldId id="281" r:id="rId10"/>
    <p:sldId id="3169" r:id="rId11"/>
    <p:sldId id="3164" r:id="rId12"/>
    <p:sldId id="284" r:id="rId13"/>
    <p:sldId id="287" r:id="rId14"/>
    <p:sldId id="296" r:id="rId15"/>
    <p:sldId id="292" r:id="rId16"/>
    <p:sldId id="294" r:id="rId17"/>
    <p:sldId id="283" r:id="rId18"/>
    <p:sldId id="261" r:id="rId19"/>
    <p:sldId id="282" r:id="rId20"/>
    <p:sldId id="270" r:id="rId21"/>
    <p:sldId id="269" r:id="rId22"/>
    <p:sldId id="289" r:id="rId23"/>
    <p:sldId id="286" r:id="rId24"/>
    <p:sldId id="278" r:id="rId25"/>
    <p:sldId id="3170" r:id="rId26"/>
    <p:sldId id="297" r:id="rId27"/>
    <p:sldId id="290" r:id="rId28"/>
    <p:sldId id="3168" r:id="rId29"/>
    <p:sldId id="3162"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754221-41CD-971F-15DE-E92D92694376}" name="Bye, Kristin Meås" initials="BM" userId="S::kristin.meas.bye@nav.no::b6adec22-0c4e-4f46-892d-838556be0013" providerId="AD"/>
  <p188:author id="{F7A1E085-C5C6-D888-B1DE-1FC206DA7DBA}" name="Forøy, Vegard" initials="FV" userId="S::vegard.foroy@nav.no::9970891d-c9eb-404f-883d-7e3ef548205f" providerId="AD"/>
  <p188:author id="{9472EB90-6496-545C-4770-E6F275520030}" name="Bye, Kristin Meås" initials="BKM" userId="S::Kristin.Meas.Bye@nav.no::b6adec22-0c4e-4f46-892d-838556be0013" providerId="AD"/>
  <p188:author id="{6A1FEDF8-FBF1-8D26-DF92-A58FF1AC0DE3}" name="Forøy, Vegard" initials="FV" userId="S::Vegard.Foroy@nav.no::9970891d-c9eb-404f-883d-7e3ef54820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2BF"/>
    <a:srgbClr val="E9E7E7"/>
    <a:srgbClr val="3E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715A6-7FE7-4388-AD24-213AC875D03D}" v="1" dt="2023-03-24T10:33:26.051"/>
    <p1510:client id="{CC1F8362-C26F-43E8-BAE5-C32C8CBDA0F0}" v="344" dt="2023-03-24T10:24:00.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1020" autoAdjust="0"/>
  </p:normalViewPr>
  <p:slideViewPr>
    <p:cSldViewPr snapToGrid="0">
      <p:cViewPr varScale="1">
        <p:scale>
          <a:sx n="62" d="100"/>
          <a:sy n="62" d="100"/>
        </p:scale>
        <p:origin x="304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27.03.2023</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a:t>
            </a:fld>
            <a:endParaRPr lang="nb-NO" dirty="0"/>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rPr>
              <a:t>Arbeidet og prosessen med Brukerdrevet tjenesteutvikling med oppstart 9.3.2022 er nå kommet til et punkt hvor vi kan presentere en skriftlig </a:t>
            </a:r>
            <a:r>
              <a:rPr lang="nb-NO" sz="1800" i="1" dirty="0">
                <a:effectLst/>
                <a:latin typeface="Calibri" panose="020F0502020204030204" pitchFamily="34" charset="0"/>
                <a:ea typeface="Calibri" panose="020F0502020204030204" pitchFamily="34" charset="0"/>
              </a:rPr>
              <a:t>Veileder – tjenesteutvikling i samarbeid med funksjonshemmedes organisasjoner</a:t>
            </a:r>
            <a:r>
              <a:rPr lang="nb-NO" sz="1800" dirty="0">
                <a:effectLst/>
                <a:latin typeface="Calibri" panose="020F0502020204030204" pitchFamily="34" charset="0"/>
                <a:ea typeface="Calibri" panose="020F0502020204030204" pitchFamily="34" charset="0"/>
              </a:rPr>
              <a:t> og denne </a:t>
            </a:r>
            <a:r>
              <a:rPr lang="nb-NO" sz="1800" i="1" dirty="0">
                <a:effectLst/>
                <a:latin typeface="Calibri" panose="020F0502020204030204" pitchFamily="34" charset="0"/>
                <a:ea typeface="Calibri" panose="020F0502020204030204" pitchFamily="34" charset="0"/>
              </a:rPr>
              <a:t>presentasjon.</a:t>
            </a:r>
            <a:endParaRPr lang="nb-NO" sz="1800" dirty="0">
              <a:effectLst/>
              <a:latin typeface="Calibri" panose="020F0502020204030204" pitchFamily="34" charset="0"/>
              <a:ea typeface="Calibri" panose="020F0502020204030204" pitchFamily="34" charset="0"/>
            </a:endParaRPr>
          </a:p>
          <a:p>
            <a:r>
              <a:rPr lang="nb-NO" sz="1800" dirty="0">
                <a:effectLst/>
                <a:latin typeface="Calibri" panose="020F0502020204030204" pitchFamily="34" charset="0"/>
                <a:ea typeface="Calibri" panose="020F0502020204030204" pitchFamily="34" charset="0"/>
              </a:rPr>
              <a:t> </a:t>
            </a:r>
          </a:p>
          <a:p>
            <a:r>
              <a:rPr lang="nb-NO" sz="1800" dirty="0">
                <a:effectLst/>
                <a:latin typeface="Calibri" panose="020F0502020204030204" pitchFamily="34" charset="0"/>
                <a:ea typeface="Calibri" panose="020F0502020204030204" pitchFamily="34" charset="0"/>
              </a:rPr>
              <a:t>I tillegg til en skriftlig veileder har arbeidsgruppen kommet frem til at det er hensiktsmessig å ha en presentasjon (PP) som følger veilederen.</a:t>
            </a:r>
          </a:p>
          <a:p>
            <a:r>
              <a:rPr lang="nb-NO" sz="1800" dirty="0">
                <a:effectLst/>
                <a:latin typeface="Calibri" panose="020F0502020204030204" pitchFamily="34" charset="0"/>
                <a:ea typeface="Calibri" panose="020F0502020204030204" pitchFamily="34" charset="0"/>
              </a:rPr>
              <a:t>Presentasjonen vil, i tillegg til å gi kort informasjon om veilederen, være et forslag til hvordan jobbe sammen med brukerutvalget om tematikken på arbeidsmøter/workshops, samt et forslag på hvordan gjennomføre evaluering.</a:t>
            </a:r>
          </a:p>
          <a:p>
            <a:r>
              <a:rPr lang="nb-NO" sz="1800" dirty="0">
                <a:effectLst/>
                <a:latin typeface="Calibri" panose="020F0502020204030204" pitchFamily="34" charset="0"/>
                <a:ea typeface="Calibri" panose="020F0502020204030204" pitchFamily="34" charset="0"/>
              </a:rPr>
              <a:t> </a:t>
            </a:r>
          </a:p>
          <a:p>
            <a:r>
              <a:rPr lang="nb-NO" sz="1800" dirty="0">
                <a:effectLst/>
                <a:latin typeface="Calibri" panose="020F0502020204030204" pitchFamily="34" charset="0"/>
                <a:ea typeface="Calibri" panose="020F0502020204030204" pitchFamily="34" charset="0"/>
              </a:rPr>
              <a:t>Arbeidsgruppen tror det er et pedagogisk lurt grep at brukerutvalgene gjennomfører et/flere arbeidsmøte/workshop og har laget et forslag til en måte å gjennomføre et arbeidsmøte på. Dette for å sikre at tematikken blir berørt, jobbet med og diskutert i de ulike brukerutvalgene. </a:t>
            </a:r>
          </a:p>
          <a:p>
            <a:r>
              <a:rPr lang="nb-NO" sz="1800" dirty="0">
                <a:effectLst/>
                <a:latin typeface="Calibri" panose="020F0502020204030204" pitchFamily="34" charset="0"/>
                <a:ea typeface="Calibri" panose="020F0502020204030204" pitchFamily="34" charset="0"/>
              </a:rPr>
              <a:t>Samtidig vil også en slik måte å jobbe på føre til at man starter arbeidet med å implementere skriftlig veileder og dialogen rundt brukerdrevet tjenesteutvikling i de ulike brukerutvalgene i resultatområdet. </a:t>
            </a:r>
          </a:p>
          <a:p>
            <a:r>
              <a:rPr lang="nb-NO" sz="1800" dirty="0">
                <a:effectLst/>
                <a:latin typeface="Calibri" panose="020F0502020204030204" pitchFamily="34" charset="0"/>
                <a:ea typeface="Calibri" panose="020F0502020204030204" pitchFamily="34" charset="0"/>
              </a:rPr>
              <a:t> </a:t>
            </a:r>
          </a:p>
          <a:p>
            <a:r>
              <a:rPr lang="nb-NO" sz="1800" dirty="0">
                <a:effectLst/>
                <a:latin typeface="Calibri" panose="020F0502020204030204" pitchFamily="34" charset="0"/>
                <a:ea typeface="Calibri" panose="020F0502020204030204" pitchFamily="34" charset="0"/>
              </a:rPr>
              <a:t>Vi har prøvd å skrive utfyllende i notatfeltet i presentasjonen for at denne skal være så intuitiv som mulig.</a:t>
            </a:r>
          </a:p>
          <a:p>
            <a:r>
              <a:rPr lang="nb-NO" sz="1800" dirty="0">
                <a:effectLst/>
                <a:latin typeface="Calibri" panose="020F0502020204030204" pitchFamily="34" charset="0"/>
                <a:ea typeface="Calibri" panose="020F0502020204030204" pitchFamily="34" charset="0"/>
              </a:rPr>
              <a:t>Det legges som en forutsetning at skriftlig veileder er lest av alle som skal bruke presentasjonen og delta på arbeidsmøte/workshop.</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dirty="0"/>
          </a:p>
        </p:txBody>
      </p:sp>
    </p:spTree>
    <p:extLst>
      <p:ext uri="{BB962C8B-B14F-4D97-AF65-F5344CB8AC3E}">
        <p14:creationId xmlns:p14="http://schemas.microsoft.com/office/powerpoint/2010/main" val="121561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Forklaring: </a:t>
            </a:r>
          </a:p>
          <a:p>
            <a:r>
              <a:rPr lang="nb-NO" dirty="0"/>
              <a:t>Denne foilen skal brukes i arbeidsmøte/workshop.</a:t>
            </a:r>
          </a:p>
          <a:p>
            <a:endParaRPr lang="nb-NO" dirty="0"/>
          </a:p>
          <a:p>
            <a:r>
              <a:rPr lang="nb-NO" b="1" dirty="0"/>
              <a:t>Metode: </a:t>
            </a:r>
          </a:p>
          <a:p>
            <a:r>
              <a:rPr lang="nb-NO" dirty="0"/>
              <a:t>Arbeidsmøte(r) bruker prosessmetode- og gruppeoppgaver når de møtes for å reflektere sammen.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Innledning til den som presenterer foil: </a:t>
            </a:r>
          </a:p>
          <a:p>
            <a:r>
              <a:rPr lang="nb-NO" dirty="0"/>
              <a:t>Her er en oversikt over tema vi ønsker å ha dialog om i arbeidsmøte(r)/workshop.</a:t>
            </a:r>
          </a:p>
          <a:p>
            <a:r>
              <a:rPr lang="nb-NO" dirty="0"/>
              <a:t>Vi vil ha prosess- og gruppeoppgaver underveis på tematikk som skriftlig veileder berører. </a:t>
            </a:r>
          </a:p>
          <a:p>
            <a:r>
              <a:rPr lang="nb-NO" dirty="0"/>
              <a:t>Foilen viser forslag til tema som vi ønsker å ha dialog på sammen med brukerutvalget.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10</a:t>
            </a:fld>
            <a:endParaRPr lang="nb-NO" dirty="0"/>
          </a:p>
        </p:txBody>
      </p:sp>
    </p:spTree>
    <p:extLst>
      <p:ext uri="{BB962C8B-B14F-4D97-AF65-F5344CB8AC3E}">
        <p14:creationId xmlns:p14="http://schemas.microsoft.com/office/powerpoint/2010/main" val="1492865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1" i="0" u="none" strike="noStrike" dirty="0">
                <a:solidFill>
                  <a:srgbClr val="000000"/>
                </a:solidFill>
                <a:effectLst/>
                <a:latin typeface="Calibri" panose="020F0502020204030204" pitchFamily="34" charset="0"/>
              </a:rPr>
              <a:t>Forklaring: </a:t>
            </a:r>
          </a:p>
          <a:p>
            <a:pPr algn="l" rtl="0" fontAlgn="base"/>
            <a:r>
              <a:rPr lang="nb-NO" sz="1800" b="0" i="0" u="none" strike="noStrike" dirty="0">
                <a:solidFill>
                  <a:srgbClr val="000000"/>
                </a:solidFill>
                <a:effectLst/>
                <a:latin typeface="Calibri" panose="020F0502020204030204" pitchFamily="34" charset="0"/>
              </a:rPr>
              <a:t>Denne foilen er et arbeidsdokument som </a:t>
            </a:r>
            <a:r>
              <a:rPr lang="nb-NO" sz="1800" b="0" i="0" u="sng" strike="noStrike" dirty="0">
                <a:solidFill>
                  <a:srgbClr val="000000"/>
                </a:solidFill>
                <a:effectLst/>
                <a:latin typeface="Calibri" panose="020F0502020204030204" pitchFamily="34" charset="0"/>
              </a:rPr>
              <a:t>kan</a:t>
            </a:r>
            <a:r>
              <a:rPr lang="nb-NO" sz="1800" b="0" i="0" u="none" strike="noStrike" dirty="0">
                <a:solidFill>
                  <a:srgbClr val="000000"/>
                </a:solidFill>
                <a:effectLst/>
                <a:latin typeface="Calibri" panose="020F0502020204030204" pitchFamily="34" charset="0"/>
              </a:rPr>
              <a:t> brukes i møte. Dere kan også ha andre ferdige foiler som dere har skrevet på forhånd.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nb-NO" sz="1800" b="0" i="0" dirty="0">
                <a:solidFill>
                  <a:srgbClr val="444444"/>
                </a:solidFill>
                <a:effectLst/>
                <a:latin typeface="Calibri" panose="020F0502020204030204" pitchFamily="34" charset="0"/>
              </a:rPr>
              <a:t>​</a:t>
            </a:r>
            <a:endParaRPr lang="nb-NO" b="0" i="0" dirty="0">
              <a:solidFill>
                <a:srgbClr val="444444"/>
              </a:solidFill>
              <a:effectLst/>
              <a:latin typeface="Calibri" panose="020F0502020204030204" pitchFamily="34" charset="0"/>
            </a:endParaRPr>
          </a:p>
          <a:p>
            <a:pPr algn="l" rtl="0" fontAlgn="base"/>
            <a:r>
              <a:rPr lang="nb-NO" sz="1800" b="1" i="0" u="none" strike="noStrike" dirty="0">
                <a:solidFill>
                  <a:srgbClr val="000000"/>
                </a:solidFill>
                <a:effectLst/>
                <a:latin typeface="Calibri" panose="020F0502020204030204" pitchFamily="34" charset="0"/>
              </a:rPr>
              <a:t>Formål </a:t>
            </a:r>
          </a:p>
          <a:p>
            <a:pPr algn="l" rtl="0" fontAlgn="base"/>
            <a:r>
              <a:rPr lang="nb-NO" sz="1800" b="0" i="0" u="none" strike="noStrike" dirty="0">
                <a:solidFill>
                  <a:srgbClr val="000000"/>
                </a:solidFill>
                <a:effectLst/>
                <a:latin typeface="Calibri" panose="020F0502020204030204" pitchFamily="34" charset="0"/>
              </a:rPr>
              <a:t>informere alle representantene i brukerutvalget om:</a:t>
            </a:r>
            <a:endParaRPr lang="nb-NO"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nb-NO" sz="1800" b="0" i="0" u="none" strike="noStrike" dirty="0">
                <a:solidFill>
                  <a:srgbClr val="000000"/>
                </a:solidFill>
                <a:effectLst/>
                <a:latin typeface="Calibri" panose="020F0502020204030204" pitchFamily="34" charset="0"/>
              </a:rPr>
              <a:t>NAV Hjelpemidler og tilrettelegging generelt (denne informasjonen gis av leder/ansatt i NAV)</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Arial" panose="020B0604020202020204" pitchFamily="34" charset="0"/>
              <a:buChar char="•"/>
            </a:pPr>
            <a:r>
              <a:rPr lang="nb-NO" sz="1800" b="0" i="0" u="none" strike="noStrike" dirty="0">
                <a:solidFill>
                  <a:srgbClr val="000000"/>
                </a:solidFill>
                <a:effectLst/>
                <a:latin typeface="Calibri" panose="020F0502020204030204" pitchFamily="34" charset="0"/>
              </a:rPr>
              <a:t>Funksjonshemmedes organisasjoner (denne informasjonen gis av en brukerutvalgsrepresentant)</a:t>
            </a:r>
            <a:r>
              <a:rPr lang="en-US" sz="1800" b="0" i="0" dirty="0">
                <a:solidFill>
                  <a:srgbClr val="444444"/>
                </a:solidFill>
                <a:effectLst/>
                <a:latin typeface="Calibri" panose="020F0502020204030204" pitchFamily="34" charset="0"/>
              </a:rPr>
              <a:t>​</a:t>
            </a:r>
          </a:p>
          <a:p>
            <a:pPr marL="0" indent="0" algn="l" rtl="0" fontAlgn="base">
              <a:buFont typeface="Arial" panose="020B0604020202020204" pitchFamily="34" charset="0"/>
              <a:buNone/>
            </a:pPr>
            <a:endParaRPr lang="en-US" sz="1800" b="0" i="0" dirty="0">
              <a:solidFill>
                <a:srgbClr val="444444"/>
              </a:solidFill>
              <a:effectLst/>
              <a:latin typeface="Calibri" panose="020F0502020204030204" pitchFamily="34" charset="0"/>
            </a:endParaRPr>
          </a:p>
          <a:p>
            <a:pPr marL="0" indent="0" algn="l" rtl="0" fontAlgn="base">
              <a:buFont typeface="Arial" panose="020B0604020202020204" pitchFamily="34" charset="0"/>
              <a:buNone/>
            </a:pPr>
            <a:r>
              <a:rPr lang="nb-NO" sz="1800" b="1" i="0" noProof="0" dirty="0">
                <a:solidFill>
                  <a:srgbClr val="444444"/>
                </a:solidFill>
                <a:effectLst/>
                <a:latin typeface="Calibri" panose="020F0502020204030204" pitchFamily="34" charset="0"/>
              </a:rPr>
              <a:t>Hensikt</a:t>
            </a:r>
            <a:endParaRPr lang="nb-NO" b="1" i="0" noProof="0" dirty="0">
              <a:solidFill>
                <a:srgbClr val="444444"/>
              </a:solidFill>
              <a:effectLst/>
              <a:latin typeface="Calibri" panose="020F0502020204030204" pitchFamily="34" charset="0"/>
            </a:endParaRPr>
          </a:p>
          <a:p>
            <a:pPr marL="171450" indent="-171450">
              <a:buFont typeface="Arial" panose="020B0604020202020204" pitchFamily="34" charset="0"/>
              <a:buChar char="•"/>
            </a:pPr>
            <a:r>
              <a:rPr lang="nb-NO" dirty="0"/>
              <a:t>Oppnå felles forståelse for roller og oppgavene til NAV Hjelpemidler og tilrettelegging</a:t>
            </a:r>
          </a:p>
          <a:p>
            <a:pPr marL="171450" indent="-171450">
              <a:buFont typeface="Arial" panose="020B0604020202020204" pitchFamily="34" charset="0"/>
              <a:buChar char="•"/>
            </a:pPr>
            <a:r>
              <a:rPr lang="nb-NO" dirty="0"/>
              <a:t>Oppnå felles forståelse for roller og oppgaver til funksjonshemmedes organisasjoner</a:t>
            </a:r>
          </a:p>
          <a:p>
            <a:pPr marL="171450" indent="-171450">
              <a:buFont typeface="Arial" panose="020B0604020202020204" pitchFamily="34" charset="0"/>
              <a:buChar char="•"/>
            </a:pPr>
            <a:r>
              <a:rPr lang="nb-NO" dirty="0"/>
              <a:t>Oppnå innsikt for hva vi (både NAV og organisasjonene) er og hva vi gjør og hva som er hovedoppgavene</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11</a:t>
            </a:fld>
            <a:endParaRPr lang="nb-NO" dirty="0"/>
          </a:p>
        </p:txBody>
      </p:sp>
    </p:spTree>
    <p:extLst>
      <p:ext uri="{BB962C8B-B14F-4D97-AF65-F5344CB8AC3E}">
        <p14:creationId xmlns:p14="http://schemas.microsoft.com/office/powerpoint/2010/main" val="380037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Forklaring: </a:t>
            </a:r>
          </a:p>
          <a:p>
            <a:r>
              <a:rPr lang="nb-NO" b="0" dirty="0"/>
              <a:t>Denne foilen skal brukes i arbeidsmøte/workshop.</a:t>
            </a:r>
          </a:p>
          <a:p>
            <a:endParaRPr lang="nb-NO" b="1" dirty="0"/>
          </a:p>
          <a:p>
            <a:r>
              <a:rPr lang="nb-NO" b="1" dirty="0"/>
              <a:t>Metode: </a:t>
            </a:r>
          </a:p>
          <a:p>
            <a:r>
              <a:rPr lang="nb-NO" dirty="0"/>
              <a:t>Her kan dere velge om dere vil kjøre gruppearbeid, to og to jobber sammen eller om dere har en dialog i plenum.</a:t>
            </a:r>
          </a:p>
          <a:p>
            <a:r>
              <a:rPr lang="nb-NO" dirty="0"/>
              <a:t>Ofte kan det være lurt at den enkelte deltaker får noen minutter hver for seg først til egenrefleksjon, før to og to eller gruppe har dialog på dette sammen, for deretter å avslutte og legge frem i plenum.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Innledning til den som presenterer foil: </a:t>
            </a:r>
          </a:p>
          <a:p>
            <a:r>
              <a:rPr lang="nb-NO" dirty="0"/>
              <a:t>Det er viktig å oppnå felles forståelse </a:t>
            </a:r>
          </a:p>
          <a:p>
            <a:pPr marL="171450" indent="-171450">
              <a:buFont typeface="Arial" panose="020B0604020202020204" pitchFamily="34" charset="0"/>
              <a:buChar char="•"/>
            </a:pPr>
            <a:r>
              <a:rPr lang="nb-NO" dirty="0"/>
              <a:t>for brukerutvalgets oppgave og mandat</a:t>
            </a:r>
          </a:p>
          <a:p>
            <a:pPr marL="171450" indent="-171450">
              <a:buFont typeface="Arial" panose="020B0604020202020204" pitchFamily="34" charset="0"/>
              <a:buChar char="•"/>
            </a:pPr>
            <a:r>
              <a:rPr lang="nb-NO" dirty="0"/>
              <a:t>hvordan vi forstår våre roller </a:t>
            </a:r>
          </a:p>
          <a:p>
            <a:pPr marL="171450" indent="-171450">
              <a:buFont typeface="Arial" panose="020B0604020202020204" pitchFamily="34" charset="0"/>
              <a:buChar char="•"/>
            </a:pPr>
            <a:r>
              <a:rPr lang="nb-NO" dirty="0"/>
              <a:t>For om brukerutvalget er sammensatt av de «riktige» rollene</a:t>
            </a:r>
          </a:p>
          <a:p>
            <a:pPr marL="171450" indent="-171450">
              <a:buFont typeface="Arial" panose="020B0604020202020204" pitchFamily="34" charset="0"/>
              <a:buChar char="•"/>
            </a:pPr>
            <a:r>
              <a:rPr lang="nb-NO" dirty="0"/>
              <a:t>Og avklare om det finnes det noen rammebetingelser eller strukturer i organisasjonen vi må forholde oss til</a:t>
            </a:r>
          </a:p>
          <a:p>
            <a:pPr marL="0" indent="0">
              <a:buFont typeface="Arial" panose="020B0604020202020204" pitchFamily="34" charset="0"/>
              <a:buNone/>
            </a:pPr>
            <a:r>
              <a:rPr lang="nb-NO" dirty="0"/>
              <a:t>I tillegg må vi også ta hensyn til at vi alle er personer med ulike preferanser, historie, verdier og tanker som må ivaretas i dette arbeidet. </a:t>
            </a:r>
          </a:p>
          <a:p>
            <a:pPr marL="0" indent="0">
              <a:buFont typeface="Arial" panose="020B0604020202020204" pitchFamily="34" charset="0"/>
              <a:buNone/>
            </a:pPr>
            <a:r>
              <a:rPr lang="nb-NO" dirty="0"/>
              <a:t> </a:t>
            </a:r>
          </a:p>
          <a:p>
            <a:pPr marL="0" indent="0">
              <a:buFont typeface="Arial" panose="020B0604020202020204" pitchFamily="34" charset="0"/>
              <a:buNone/>
            </a:pPr>
            <a:r>
              <a:rPr lang="nb-NO" dirty="0"/>
              <a:t>Videre bør man også snakke om hvordan vil vi ha det i gruppen? (målet er å oppnå tillit og psykologisk trygghet i brukerutvalget)</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12</a:t>
            </a:fld>
            <a:endParaRPr lang="nb-NO" dirty="0"/>
          </a:p>
        </p:txBody>
      </p:sp>
    </p:spTree>
    <p:extLst>
      <p:ext uri="{BB962C8B-B14F-4D97-AF65-F5344CB8AC3E}">
        <p14:creationId xmlns:p14="http://schemas.microsoft.com/office/powerpoint/2010/main" val="562673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Innledning til den som presenterer foil: </a:t>
            </a:r>
          </a:p>
          <a:p>
            <a:r>
              <a:rPr lang="nb-NO" dirty="0"/>
              <a:t>Dette er en film som helsedirektoratet har laget. Den forklarer på en enkel måte forskjellene på de ulike nivåene for brukermedvirkning; individnivå, </a:t>
            </a:r>
            <a:r>
              <a:rPr lang="nb-NO" sz="1200" b="0" dirty="0">
                <a:cs typeface="Calibri"/>
              </a:rPr>
              <a:t>tjenestenivå og systemnivå</a:t>
            </a:r>
            <a:endParaRPr lang="nb-NO" dirty="0"/>
          </a:p>
          <a:p>
            <a:endParaRPr lang="nb-NO" dirty="0"/>
          </a:p>
          <a:p>
            <a:r>
              <a:rPr lang="nb-NO" b="1" dirty="0"/>
              <a:t>Metode: </a:t>
            </a:r>
          </a:p>
          <a:p>
            <a:r>
              <a:rPr lang="nb-NO" dirty="0"/>
              <a:t>Se film i plenum</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dirty="0"/>
          </a:p>
        </p:txBody>
      </p:sp>
    </p:spTree>
    <p:extLst>
      <p:ext uri="{BB962C8B-B14F-4D97-AF65-F5344CB8AC3E}">
        <p14:creationId xmlns:p14="http://schemas.microsoft.com/office/powerpoint/2010/main" val="384094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Forklaring: </a:t>
            </a:r>
          </a:p>
          <a:p>
            <a:r>
              <a:rPr lang="nb-NO" b="0" dirty="0"/>
              <a:t>Denne foilen skal brukes i arbeidsmøte/workshop.</a:t>
            </a:r>
          </a:p>
          <a:p>
            <a:endParaRPr lang="nb-NO" b="1" dirty="0"/>
          </a:p>
          <a:p>
            <a:r>
              <a:rPr lang="nb-NO" b="1" dirty="0"/>
              <a:t>Metode: </a:t>
            </a:r>
          </a:p>
          <a:p>
            <a:r>
              <a:rPr lang="nb-NO" dirty="0"/>
              <a:t>Her kan dere velge om dere vil kjøre gruppearbeid, to og to jobber sammen eller om dere har en dialog i plenum.</a:t>
            </a:r>
          </a:p>
          <a:p>
            <a:r>
              <a:rPr lang="nb-NO" dirty="0"/>
              <a:t>Ofte kan det være lurt at den enkelte deltaker får noen minutter hver for seg først til egenrefleksjon, før to og to eller gruppe har dialog på dette sammen, for deretter å avslutte og legge frem i plenum.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Innledning til den som presenterer foil: </a:t>
            </a:r>
          </a:p>
          <a:p>
            <a:r>
              <a:rPr lang="nb-NO" b="0" dirty="0"/>
              <a:t>Med utgangspunkt i filmen vi nettopp så vil vi ha en gruppeoppgave. Jobb sammen to og to/i gruppe (den som leder arbeidsmøte velger metode)</a:t>
            </a:r>
          </a:p>
          <a:p>
            <a:r>
              <a:rPr lang="nb-NO" b="0" dirty="0"/>
              <a:t>Spørsmålene dere skal jobbe med er: Les foil</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14</a:t>
            </a:fld>
            <a:endParaRPr lang="nb-NO" dirty="0"/>
          </a:p>
        </p:txBody>
      </p:sp>
    </p:spTree>
    <p:extLst>
      <p:ext uri="{BB962C8B-B14F-4D97-AF65-F5344CB8AC3E}">
        <p14:creationId xmlns:p14="http://schemas.microsoft.com/office/powerpoint/2010/main" val="4081931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nSpc>
                <a:spcPct val="107000"/>
              </a:lnSpc>
              <a:spcAft>
                <a:spcPts val="800"/>
              </a:spcAft>
              <a:buNone/>
            </a:pPr>
            <a:r>
              <a:rPr lang="nb-NO" sz="1200" b="1" dirty="0">
                <a:effectLst/>
                <a:latin typeface="Arial"/>
                <a:ea typeface="Calibri" panose="020F0502020204030204" pitchFamily="34" charset="0"/>
                <a:cs typeface="Arial"/>
              </a:rPr>
              <a:t>Innledning til den som presenterer</a:t>
            </a:r>
          </a:p>
          <a:p>
            <a:pPr marL="0" marR="0" lvl="0" indent="0" algn="l" defTabSz="914400" rtl="0" eaLnBrk="1" fontAlgn="auto" latinLnBrk="0" hangingPunct="1">
              <a:lnSpc>
                <a:spcPct val="107000"/>
              </a:lnSpc>
              <a:spcBef>
                <a:spcPts val="0"/>
              </a:spcBef>
              <a:spcAft>
                <a:spcPts val="800"/>
              </a:spcAft>
              <a:buClrTx/>
              <a:buSzTx/>
              <a:buFontTx/>
              <a:buNone/>
              <a:tabLst/>
              <a:defRPr/>
            </a:pPr>
            <a:r>
              <a:rPr lang="nb-NO" sz="1200" dirty="0">
                <a:cs typeface="Calibri"/>
              </a:rPr>
              <a:t>NAVs strategi for brukermedvirkning skriver noe om hva dette betyr for brukerutvalget sentralt. </a:t>
            </a:r>
            <a:endParaRPr lang="nb-NO" sz="1200" b="0" dirty="0">
              <a:effectLst/>
              <a:latin typeface="Arial"/>
              <a:ea typeface="Calibri" panose="020F0502020204030204" pitchFamily="34" charset="0"/>
              <a:cs typeface="Arial"/>
            </a:endParaRPr>
          </a:p>
          <a:p>
            <a:pPr marL="0" indent="0">
              <a:lnSpc>
                <a:spcPct val="107000"/>
              </a:lnSpc>
              <a:spcAft>
                <a:spcPts val="800"/>
              </a:spcAft>
              <a:buNone/>
            </a:pPr>
            <a:r>
              <a:rPr lang="nb-NO" sz="1200" dirty="0">
                <a:effectLst/>
                <a:latin typeface="Arial"/>
                <a:ea typeface="Calibri" panose="020F0502020204030204" pitchFamily="34" charset="0"/>
                <a:cs typeface="Arial"/>
              </a:rPr>
              <a:t>I skriftlig veileder blir brukerdrevet tjenesteutvikling beskrevet som: </a:t>
            </a:r>
          </a:p>
          <a:p>
            <a:pPr marL="0" indent="0">
              <a:lnSpc>
                <a:spcPct val="107000"/>
              </a:lnSpc>
              <a:spcAft>
                <a:spcPts val="800"/>
              </a:spcAft>
              <a:buNone/>
            </a:pPr>
            <a:r>
              <a:rPr lang="nb-NO" sz="1200" dirty="0">
                <a:effectLst/>
                <a:latin typeface="Arial"/>
                <a:ea typeface="Calibri" panose="020F0502020204030204" pitchFamily="34" charset="0"/>
                <a:cs typeface="Arial"/>
              </a:rPr>
              <a:t>Et virkemiddel for å </a:t>
            </a:r>
            <a:r>
              <a:rPr lang="nb-NO" sz="1200" dirty="0">
                <a:latin typeface="Arial"/>
                <a:ea typeface="Calibri" panose="020F0502020204030204" pitchFamily="34" charset="0"/>
                <a:cs typeface="Arial"/>
              </a:rPr>
              <a:t>både </a:t>
            </a:r>
            <a:r>
              <a:rPr lang="nb-NO" sz="1200" b="1" dirty="0">
                <a:latin typeface="Arial"/>
                <a:ea typeface="Calibri" panose="020F0502020204030204" pitchFamily="34" charset="0"/>
                <a:cs typeface="Arial"/>
              </a:rPr>
              <a:t>opprettholde </a:t>
            </a:r>
            <a:r>
              <a:rPr lang="nb-NO" sz="1200" dirty="0">
                <a:latin typeface="Arial"/>
                <a:ea typeface="Calibri" panose="020F0502020204030204" pitchFamily="34" charset="0"/>
                <a:cs typeface="Arial"/>
              </a:rPr>
              <a:t>og </a:t>
            </a:r>
            <a:r>
              <a:rPr lang="nb-NO" sz="1200" b="1" dirty="0">
                <a:latin typeface="Arial"/>
                <a:ea typeface="Calibri" panose="020F0502020204030204" pitchFamily="34" charset="0"/>
                <a:cs typeface="Arial"/>
              </a:rPr>
              <a:t>utvikle</a:t>
            </a:r>
            <a:r>
              <a:rPr lang="nb-NO" sz="1200" b="1" dirty="0">
                <a:effectLst/>
                <a:latin typeface="Arial"/>
                <a:ea typeface="Calibri" panose="020F0502020204030204" pitchFamily="34" charset="0"/>
                <a:cs typeface="Arial"/>
              </a:rPr>
              <a:t> </a:t>
            </a:r>
            <a:r>
              <a:rPr lang="nb-NO" sz="1200" b="1" dirty="0">
                <a:latin typeface="Arial"/>
                <a:ea typeface="Calibri" panose="020F0502020204030204" pitchFamily="34" charset="0"/>
                <a:cs typeface="Arial"/>
              </a:rPr>
              <a:t>gode tjenester</a:t>
            </a:r>
            <a:r>
              <a:rPr lang="nb-NO" sz="1200" dirty="0">
                <a:effectLst/>
                <a:latin typeface="Arial"/>
                <a:ea typeface="Calibri" panose="020F0502020204030204" pitchFamily="34" charset="0"/>
                <a:cs typeface="Arial"/>
              </a:rPr>
              <a:t>.</a:t>
            </a:r>
            <a:r>
              <a:rPr lang="nb-NO" sz="1200" dirty="0">
                <a:latin typeface="Arial"/>
                <a:ea typeface="Calibri" panose="020F0502020204030204" pitchFamily="34" charset="0"/>
                <a:cs typeface="Arial"/>
              </a:rPr>
              <a:t> Det vi si at </a:t>
            </a:r>
            <a:r>
              <a:rPr lang="nb-NO" sz="1200" dirty="0">
                <a:effectLst/>
                <a:latin typeface="Arial"/>
                <a:ea typeface="Calibri" panose="020F0502020204030204" pitchFamily="34" charset="0"/>
                <a:cs typeface="Arial"/>
              </a:rPr>
              <a:t>tjenester utvikles på en systematisk måte sammen med brukerrepresentanter. Dette forutsetter bl.a.:</a:t>
            </a:r>
            <a:endParaRPr lang="nb-NO" dirty="0"/>
          </a:p>
          <a:p>
            <a:pPr marL="171450" indent="-171450">
              <a:lnSpc>
                <a:spcPct val="107000"/>
              </a:lnSpc>
              <a:spcAft>
                <a:spcPts val="800"/>
              </a:spcAft>
              <a:buFont typeface="Arial" panose="020B0604020202020204" pitchFamily="34" charset="0"/>
              <a:buChar char="•"/>
            </a:pPr>
            <a:r>
              <a:rPr lang="nb-NO" sz="1200" dirty="0">
                <a:effectLst/>
                <a:latin typeface="Arial"/>
                <a:ea typeface="Calibri" panose="020F0502020204030204" pitchFamily="34" charset="0"/>
                <a:cs typeface="Arial"/>
              </a:rPr>
              <a:t>at tjenesteutvikling styrkes i alle linjer og kanaler</a:t>
            </a:r>
          </a:p>
          <a:p>
            <a:pPr marL="171450" indent="-171450">
              <a:lnSpc>
                <a:spcPct val="107000"/>
              </a:lnSpc>
              <a:spcAft>
                <a:spcPts val="800"/>
              </a:spcAft>
              <a:buFont typeface="Arial" panose="020B0604020202020204" pitchFamily="34" charset="0"/>
              <a:buChar char="•"/>
            </a:pPr>
            <a:r>
              <a:rPr lang="nb-NO" sz="1200" dirty="0">
                <a:effectLst/>
                <a:latin typeface="Arial"/>
                <a:ea typeface="Calibri" panose="020F0502020204030204" pitchFamily="34" charset="0"/>
                <a:cs typeface="Arial"/>
              </a:rPr>
              <a:t>god fasilitering</a:t>
            </a:r>
            <a:r>
              <a:rPr lang="nb-NO" sz="1200" dirty="0">
                <a:latin typeface="Arial"/>
                <a:ea typeface="Calibri" panose="020F0502020204030204" pitchFamily="34" charset="0"/>
                <a:cs typeface="Arial"/>
              </a:rPr>
              <a:t> slik alle får mulighet til å medvirke på lik linje</a:t>
            </a:r>
          </a:p>
          <a:p>
            <a:pPr marL="171450" indent="-171450">
              <a:lnSpc>
                <a:spcPct val="107000"/>
              </a:lnSpc>
              <a:spcAft>
                <a:spcPts val="800"/>
              </a:spcAft>
              <a:buFont typeface="Arial" panose="020B0604020202020204" pitchFamily="34" charset="0"/>
              <a:buChar char="•"/>
            </a:pPr>
            <a:r>
              <a:rPr lang="nb-NO" sz="1200" dirty="0">
                <a:effectLst/>
                <a:latin typeface="Arial"/>
                <a:ea typeface="Calibri" panose="020F0502020204030204" pitchFamily="34" charset="0"/>
                <a:cs typeface="Arial"/>
              </a:rPr>
              <a:t>retningslinjer for brukermedvirkning i prosjekter og utviklingsarbeid</a:t>
            </a:r>
          </a:p>
          <a:p>
            <a:pPr marL="171450" indent="-171450">
              <a:lnSpc>
                <a:spcPct val="107000"/>
              </a:lnSpc>
              <a:spcAft>
                <a:spcPts val="800"/>
              </a:spcAft>
              <a:buFont typeface="Arial" panose="020B0604020202020204" pitchFamily="34" charset="0"/>
              <a:buChar char="•"/>
            </a:pPr>
            <a:r>
              <a:rPr lang="nb-NO" sz="1200" dirty="0">
                <a:effectLst/>
                <a:latin typeface="Arial"/>
                <a:ea typeface="Calibri" panose="020F0502020204030204" pitchFamily="34" charset="0"/>
                <a:cs typeface="Arial"/>
              </a:rPr>
              <a:t>at det skapes gode arenaer for samarbeid</a:t>
            </a:r>
            <a:r>
              <a:rPr lang="nb-NO" sz="1200" dirty="0">
                <a:latin typeface="Arial"/>
                <a:ea typeface="Calibri" panose="020F0502020204030204" pitchFamily="34" charset="0"/>
                <a:cs typeface="Arial"/>
              </a:rPr>
              <a:t> </a:t>
            </a:r>
            <a:r>
              <a:rPr lang="nb-NO" sz="1200" dirty="0">
                <a:effectLst/>
                <a:latin typeface="Arial"/>
                <a:ea typeface="Calibri" panose="020F0502020204030204" pitchFamily="34" charset="0"/>
                <a:cs typeface="Arial"/>
              </a:rPr>
              <a:t>mellom funksjonshemmedes organisasjoner og ansatte i NAV</a:t>
            </a:r>
          </a:p>
          <a:p>
            <a:endParaRPr lang="nb-NO" dirty="0">
              <a:cs typeface="Calibri"/>
            </a:endParaRPr>
          </a:p>
          <a:p>
            <a:r>
              <a:rPr lang="nb-NO" b="1" dirty="0">
                <a:cs typeface="Calibri"/>
              </a:rPr>
              <a:t>Metode: </a:t>
            </a:r>
          </a:p>
          <a:p>
            <a:r>
              <a:rPr lang="nb-NO" dirty="0">
                <a:cs typeface="Calibri"/>
              </a:rPr>
              <a:t>Kort refleksjon i plenum om: «</a:t>
            </a:r>
            <a:r>
              <a:rPr lang="nb-NO" i="1" dirty="0">
                <a:cs typeface="Calibri"/>
              </a:rPr>
              <a:t>stemmer dette med det vi snakket om i sted?»</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15</a:t>
            </a:fld>
            <a:endParaRPr lang="nb-NO" dirty="0"/>
          </a:p>
        </p:txBody>
      </p:sp>
    </p:spTree>
    <p:extLst>
      <p:ext uri="{BB962C8B-B14F-4D97-AF65-F5344CB8AC3E}">
        <p14:creationId xmlns:p14="http://schemas.microsoft.com/office/powerpoint/2010/main" val="3875812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dirty="0">
                <a:cs typeface="Calibri"/>
              </a:rPr>
              <a:t>Metode: </a:t>
            </a:r>
          </a:p>
          <a:p>
            <a:r>
              <a:rPr lang="nb-NO" noProof="0" dirty="0">
                <a:cs typeface="Calibri"/>
              </a:rPr>
              <a:t>Presentere</a:t>
            </a:r>
            <a:r>
              <a:rPr lang="en-US" dirty="0">
                <a:cs typeface="Calibri"/>
              </a:rPr>
              <a:t> foil - informasjon</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Innledning til den som presenterer foil: </a:t>
            </a:r>
            <a:endParaRPr lang="en-US" dirty="0">
              <a:cs typeface="Calibri"/>
            </a:endParaRPr>
          </a:p>
          <a:p>
            <a:r>
              <a:rPr lang="en-US" dirty="0">
                <a:cs typeface="Calibri"/>
              </a:rPr>
              <a:t>Denne </a:t>
            </a:r>
            <a:r>
              <a:rPr lang="nb-NO" noProof="0" dirty="0">
                <a:cs typeface="Calibri"/>
              </a:rPr>
              <a:t>figuren</a:t>
            </a:r>
            <a:r>
              <a:rPr lang="en-US" dirty="0">
                <a:cs typeface="Calibri"/>
              </a:rPr>
              <a:t> er </a:t>
            </a:r>
            <a:r>
              <a:rPr lang="nb-NO" noProof="0" dirty="0">
                <a:cs typeface="Calibri"/>
              </a:rPr>
              <a:t>hentet</a:t>
            </a:r>
            <a:r>
              <a:rPr lang="en-US" dirty="0">
                <a:cs typeface="Calibri"/>
              </a:rPr>
              <a:t> </a:t>
            </a:r>
            <a:r>
              <a:rPr lang="nb-NO" noProof="0" dirty="0">
                <a:cs typeface="Calibri"/>
              </a:rPr>
              <a:t>fra</a:t>
            </a:r>
            <a:r>
              <a:rPr lang="en-US" dirty="0">
                <a:cs typeface="Calibri"/>
              </a:rPr>
              <a:t> Kunnskapsbasertpraksis.no</a:t>
            </a:r>
          </a:p>
          <a:p>
            <a:r>
              <a:rPr lang="en-US" dirty="0">
                <a:cs typeface="Calibri"/>
              </a:rPr>
              <a:t>Her finner du </a:t>
            </a:r>
            <a:r>
              <a:rPr lang="nb-NO" noProof="0" dirty="0">
                <a:cs typeface="Calibri"/>
              </a:rPr>
              <a:t>også</a:t>
            </a:r>
            <a:r>
              <a:rPr lang="en-US" dirty="0">
                <a:cs typeface="Calibri"/>
              </a:rPr>
              <a:t> </a:t>
            </a:r>
            <a:r>
              <a:rPr lang="nb-NO" noProof="0" dirty="0">
                <a:cs typeface="Calibri"/>
              </a:rPr>
              <a:t>en</a:t>
            </a:r>
            <a:r>
              <a:rPr lang="en-US" dirty="0">
                <a:cs typeface="Calibri"/>
              </a:rPr>
              <a:t> </a:t>
            </a:r>
            <a:r>
              <a:rPr lang="nb-NO" noProof="0" dirty="0">
                <a:cs typeface="Calibri"/>
              </a:rPr>
              <a:t>forklaring</a:t>
            </a:r>
            <a:r>
              <a:rPr lang="en-US" dirty="0">
                <a:cs typeface="Calibri"/>
              </a:rPr>
              <a:t> </a:t>
            </a:r>
            <a:r>
              <a:rPr lang="nb-NO" noProof="0" dirty="0">
                <a:cs typeface="Calibri"/>
              </a:rPr>
              <a:t>på</a:t>
            </a:r>
            <a:r>
              <a:rPr lang="en-US" dirty="0">
                <a:cs typeface="Calibri"/>
              </a:rPr>
              <a:t> </a:t>
            </a:r>
            <a:r>
              <a:rPr lang="nb-NO" noProof="0" dirty="0">
                <a:cs typeface="Calibri"/>
              </a:rPr>
              <a:t>hva</a:t>
            </a:r>
            <a:r>
              <a:rPr lang="en-US" dirty="0">
                <a:cs typeface="Calibri"/>
              </a:rPr>
              <a:t> kunnskapsbasert </a:t>
            </a:r>
            <a:r>
              <a:rPr lang="nb-NO" noProof="0" dirty="0">
                <a:cs typeface="Calibri"/>
              </a:rPr>
              <a:t>praksis</a:t>
            </a:r>
            <a:r>
              <a:rPr lang="en-US" dirty="0">
                <a:cs typeface="Calibri"/>
              </a:rPr>
              <a:t> innebærer. Vi </a:t>
            </a:r>
            <a:r>
              <a:rPr lang="nb-NO" noProof="0" dirty="0">
                <a:cs typeface="Calibri"/>
              </a:rPr>
              <a:t>har</a:t>
            </a:r>
            <a:r>
              <a:rPr lang="en-US" dirty="0">
                <a:cs typeface="Calibri"/>
              </a:rPr>
              <a:t> </a:t>
            </a:r>
            <a:r>
              <a:rPr lang="nb-NO" noProof="0" dirty="0">
                <a:cs typeface="Calibri"/>
              </a:rPr>
              <a:t>også</a:t>
            </a:r>
            <a:r>
              <a:rPr lang="en-US" dirty="0">
                <a:cs typeface="Calibri"/>
              </a:rPr>
              <a:t> </a:t>
            </a:r>
            <a:r>
              <a:rPr lang="nb-NO" noProof="0" dirty="0">
                <a:cs typeface="Calibri"/>
              </a:rPr>
              <a:t>skrevet</a:t>
            </a:r>
            <a:r>
              <a:rPr lang="en-US" dirty="0">
                <a:cs typeface="Calibri"/>
              </a:rPr>
              <a:t> om dette i </a:t>
            </a:r>
            <a:r>
              <a:rPr lang="nb-NO" noProof="0" dirty="0">
                <a:cs typeface="Calibri"/>
              </a:rPr>
              <a:t>kompetansestrategien</a:t>
            </a:r>
            <a:r>
              <a:rPr lang="en-US" dirty="0">
                <a:cs typeface="Calibri"/>
              </a:rPr>
              <a:t> for NAV HoT. Her star det at: </a:t>
            </a:r>
          </a:p>
          <a:p>
            <a:r>
              <a:rPr lang="en-US" i="1" dirty="0">
                <a:cs typeface="Calibri"/>
              </a:rPr>
              <a:t>“Vår </a:t>
            </a:r>
            <a:r>
              <a:rPr lang="nb-NO" i="1" noProof="0" dirty="0">
                <a:cs typeface="Calibri"/>
              </a:rPr>
              <a:t>praksis</a:t>
            </a:r>
            <a:r>
              <a:rPr lang="en-US" i="1" dirty="0">
                <a:cs typeface="Calibri"/>
              </a:rPr>
              <a:t> og </a:t>
            </a:r>
            <a:r>
              <a:rPr lang="nb-NO" i="1" noProof="0" dirty="0">
                <a:cs typeface="Calibri"/>
              </a:rPr>
              <a:t>tjenestutøvelse</a:t>
            </a:r>
            <a:r>
              <a:rPr lang="en-US" i="1" dirty="0">
                <a:cs typeface="Calibri"/>
              </a:rPr>
              <a:t> </a:t>
            </a:r>
            <a:r>
              <a:rPr lang="nb-NO" i="1" noProof="0" dirty="0">
                <a:cs typeface="Calibri"/>
              </a:rPr>
              <a:t>skal</a:t>
            </a:r>
            <a:r>
              <a:rPr lang="en-US" i="1" dirty="0">
                <a:cs typeface="Calibri"/>
              </a:rPr>
              <a:t> </a:t>
            </a:r>
            <a:r>
              <a:rPr lang="nb-NO" i="1" noProof="0" dirty="0">
                <a:cs typeface="Calibri"/>
              </a:rPr>
              <a:t>være</a:t>
            </a:r>
            <a:r>
              <a:rPr lang="en-US" i="1" dirty="0">
                <a:cs typeface="Calibri"/>
              </a:rPr>
              <a:t> </a:t>
            </a:r>
            <a:r>
              <a:rPr lang="nb-NO" i="1" noProof="0" dirty="0">
                <a:cs typeface="Calibri"/>
              </a:rPr>
              <a:t>kunnskapsbasert</a:t>
            </a:r>
            <a:r>
              <a:rPr lang="en-US" i="1" dirty="0">
                <a:cs typeface="Calibri"/>
              </a:rPr>
              <a:t>. Kunnskapsbasert </a:t>
            </a:r>
            <a:r>
              <a:rPr lang="nb-NO" i="1" noProof="0" dirty="0">
                <a:cs typeface="Calibri"/>
              </a:rPr>
              <a:t>praksis</a:t>
            </a:r>
            <a:r>
              <a:rPr lang="en-US" i="1" dirty="0">
                <a:cs typeface="Calibri"/>
              </a:rPr>
              <a:t> handler om å ta </a:t>
            </a:r>
            <a:r>
              <a:rPr lang="nb-NO" i="1" noProof="0" dirty="0">
                <a:cs typeface="Calibri"/>
              </a:rPr>
              <a:t>avgjørelser</a:t>
            </a:r>
            <a:r>
              <a:rPr lang="en-US" i="1" dirty="0">
                <a:cs typeface="Calibri"/>
              </a:rPr>
              <a:t> </a:t>
            </a:r>
            <a:r>
              <a:rPr lang="nb-NO" i="1" noProof="0" dirty="0">
                <a:cs typeface="Calibri"/>
              </a:rPr>
              <a:t>på</a:t>
            </a:r>
            <a:r>
              <a:rPr lang="en-US" i="1" dirty="0">
                <a:cs typeface="Calibri"/>
              </a:rPr>
              <a:t> grunnlag av </a:t>
            </a:r>
            <a:r>
              <a:rPr lang="nb-NO" i="1" noProof="0" dirty="0">
                <a:cs typeface="Calibri"/>
              </a:rPr>
              <a:t>faktabasert</a:t>
            </a:r>
            <a:r>
              <a:rPr lang="en-US" i="1" dirty="0">
                <a:cs typeface="Calibri"/>
              </a:rPr>
              <a:t> og faglig </a:t>
            </a:r>
            <a:r>
              <a:rPr lang="nb-NO" i="1" noProof="0" dirty="0">
                <a:cs typeface="Calibri"/>
              </a:rPr>
              <a:t>kunnskap</a:t>
            </a:r>
            <a:r>
              <a:rPr lang="en-US" i="1" dirty="0">
                <a:cs typeface="Calibri"/>
              </a:rPr>
              <a:t> (</a:t>
            </a:r>
            <a:r>
              <a:rPr lang="nb-NO" i="1" noProof="0" dirty="0">
                <a:cs typeface="Calibri"/>
              </a:rPr>
              <a:t>forskningsbasert</a:t>
            </a:r>
            <a:r>
              <a:rPr lang="en-US" i="1" dirty="0">
                <a:cs typeface="Calibri"/>
              </a:rPr>
              <a:t> </a:t>
            </a:r>
            <a:r>
              <a:rPr lang="nb-NO" i="1" noProof="0" dirty="0">
                <a:cs typeface="Calibri"/>
              </a:rPr>
              <a:t>kunnskap</a:t>
            </a:r>
            <a:r>
              <a:rPr lang="en-US" i="1" dirty="0">
                <a:cs typeface="Calibri"/>
              </a:rPr>
              <a:t>), erfaringsbasert </a:t>
            </a:r>
            <a:r>
              <a:rPr lang="nb-NO" i="1" noProof="0" dirty="0">
                <a:cs typeface="Calibri"/>
              </a:rPr>
              <a:t>kunnskap</a:t>
            </a:r>
            <a:r>
              <a:rPr lang="en-US" i="1" dirty="0">
                <a:cs typeface="Calibri"/>
              </a:rPr>
              <a:t> og </a:t>
            </a:r>
            <a:r>
              <a:rPr lang="nb-NO" i="1" noProof="0" dirty="0">
                <a:cs typeface="Calibri"/>
              </a:rPr>
              <a:t>brukerbasert</a:t>
            </a:r>
            <a:r>
              <a:rPr lang="en-US" i="1" dirty="0">
                <a:cs typeface="Calibri"/>
              </a:rPr>
              <a:t> </a:t>
            </a:r>
            <a:r>
              <a:rPr lang="nb-NO" i="1" noProof="0" dirty="0">
                <a:cs typeface="Calibri"/>
              </a:rPr>
              <a:t>kunnskap</a:t>
            </a:r>
            <a:r>
              <a:rPr lang="en-US" i="1" dirty="0">
                <a:cs typeface="Calibri"/>
              </a:rPr>
              <a:t>. Den </a:t>
            </a:r>
            <a:r>
              <a:rPr lang="nb-NO" i="1" noProof="0" dirty="0">
                <a:cs typeface="Calibri"/>
              </a:rPr>
              <a:t>kunnskapsbaserte</a:t>
            </a:r>
            <a:r>
              <a:rPr lang="en-US" i="1" dirty="0">
                <a:cs typeface="Calibri"/>
              </a:rPr>
              <a:t> </a:t>
            </a:r>
            <a:r>
              <a:rPr lang="nb-NO" i="1" noProof="0" dirty="0">
                <a:cs typeface="Calibri"/>
              </a:rPr>
              <a:t>praksisen</a:t>
            </a:r>
            <a:r>
              <a:rPr lang="en-US" i="1" dirty="0">
                <a:cs typeface="Calibri"/>
              </a:rPr>
              <a:t> handler om å koble </a:t>
            </a:r>
            <a:r>
              <a:rPr lang="nb-NO" i="1" noProof="0" dirty="0">
                <a:cs typeface="Calibri"/>
              </a:rPr>
              <a:t>ulik</a:t>
            </a:r>
            <a:r>
              <a:rPr lang="en-US" i="1" dirty="0">
                <a:cs typeface="Calibri"/>
              </a:rPr>
              <a:t> kompetanse og </a:t>
            </a:r>
            <a:r>
              <a:rPr lang="nb-NO" i="1" noProof="0" dirty="0">
                <a:cs typeface="Calibri"/>
              </a:rPr>
              <a:t>forutsetter</a:t>
            </a:r>
            <a:r>
              <a:rPr lang="en-US" i="1" dirty="0">
                <a:cs typeface="Calibri"/>
              </a:rPr>
              <a:t> kunnskapsdeling, </a:t>
            </a:r>
            <a:r>
              <a:rPr lang="nb-NO" i="1" noProof="0" dirty="0">
                <a:cs typeface="Calibri"/>
              </a:rPr>
              <a:t>tverrfaglig</a:t>
            </a:r>
            <a:r>
              <a:rPr lang="en-US" i="1" dirty="0">
                <a:cs typeface="Calibri"/>
              </a:rPr>
              <a:t> samhandling og </a:t>
            </a:r>
            <a:r>
              <a:rPr lang="nb-NO" i="1" noProof="0" dirty="0">
                <a:cs typeface="Calibri"/>
              </a:rPr>
              <a:t>brukersamhandling</a:t>
            </a:r>
            <a:r>
              <a:rPr lang="en-US" i="1" dirty="0">
                <a:cs typeface="Calibri"/>
              </a:rPr>
              <a:t>”.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16</a:t>
            </a:fld>
            <a:endParaRPr lang="nb-NO" dirty="0"/>
          </a:p>
        </p:txBody>
      </p:sp>
    </p:spTree>
    <p:extLst>
      <p:ext uri="{BB962C8B-B14F-4D97-AF65-F5344CB8AC3E}">
        <p14:creationId xmlns:p14="http://schemas.microsoft.com/office/powerpoint/2010/main" val="144498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Calibri" panose="020F0502020204030204" pitchFamily="34" charset="0"/>
                <a:cs typeface="Calibri"/>
              </a:rPr>
              <a:t>Metode: </a:t>
            </a:r>
          </a:p>
          <a:p>
            <a:r>
              <a:rPr lang="nb-NO" sz="1800" dirty="0">
                <a:effectLst/>
                <a:latin typeface="Calibri" panose="020F0502020204030204" pitchFamily="34" charset="0"/>
                <a:ea typeface="Calibri" panose="020F0502020204030204" pitchFamily="34" charset="0"/>
                <a:cs typeface="Calibri"/>
              </a:rPr>
              <a:t>Presentere foil – informasjon</a:t>
            </a:r>
          </a:p>
          <a:p>
            <a:endParaRPr lang="nb-NO" sz="1800" dirty="0">
              <a:effectLst/>
              <a:latin typeface="Calibri" panose="020F0502020204030204" pitchFamily="34" charset="0"/>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1" dirty="0"/>
              <a:t>Innledning til den som presenterer foil: </a:t>
            </a:r>
            <a:endParaRPr lang="nb-NO" sz="1800" dirty="0">
              <a:effectLst/>
              <a:latin typeface="Calibri" panose="020F0502020204030204" pitchFamily="34" charset="0"/>
              <a:ea typeface="Calibri" panose="020F0502020204030204" pitchFamily="34" charset="0"/>
              <a:cs typeface="Calibri"/>
            </a:endParaRPr>
          </a:p>
          <a:p>
            <a:r>
              <a:rPr lang="nb-NO" sz="1800" i="1" dirty="0">
                <a:effectLst/>
                <a:latin typeface="Calibri" panose="020F0502020204030204" pitchFamily="34" charset="0"/>
                <a:ea typeface="Calibri" panose="020F0502020204030204" pitchFamily="34" charset="0"/>
                <a:cs typeface="Calibri"/>
              </a:rPr>
              <a:t>«Dette er sentrale prinsipper NAV HoT legger til grunn for brukerdrevet tjenesteutvikling</a:t>
            </a:r>
            <a:r>
              <a:rPr lang="nb-NO" sz="1800" dirty="0">
                <a:effectLst/>
                <a:latin typeface="Calibri" panose="020F0502020204030204" pitchFamily="34" charset="0"/>
                <a:ea typeface="Calibri" panose="020F0502020204030204" pitchFamily="34" charset="0"/>
                <a:cs typeface="Calibri"/>
              </a:rPr>
              <a:t>.» Les foil.</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17</a:t>
            </a:fld>
            <a:endParaRPr lang="nb-NO" dirty="0"/>
          </a:p>
        </p:txBody>
      </p:sp>
    </p:spTree>
    <p:extLst>
      <p:ext uri="{BB962C8B-B14F-4D97-AF65-F5344CB8AC3E}">
        <p14:creationId xmlns:p14="http://schemas.microsoft.com/office/powerpoint/2010/main" val="997836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mj-lt"/>
              <a:buNone/>
            </a:pPr>
            <a:r>
              <a:rPr lang="nb-NO" sz="1800" b="1" dirty="0">
                <a:effectLst/>
                <a:latin typeface="Calibri" panose="020F0502020204030204" pitchFamily="34" charset="0"/>
                <a:ea typeface="Calibri" panose="020F0502020204030204" pitchFamily="34" charset="0"/>
              </a:rPr>
              <a:t>Metode: </a:t>
            </a:r>
          </a:p>
          <a:p>
            <a:pPr marL="0" indent="0">
              <a:buFont typeface="+mj-lt"/>
              <a:buNone/>
            </a:pPr>
            <a:r>
              <a:rPr lang="nb-NO" sz="1800" dirty="0">
                <a:effectLst/>
                <a:latin typeface="Calibri" panose="020F0502020204030204" pitchFamily="34" charset="0"/>
                <a:ea typeface="Calibri" panose="020F0502020204030204" pitchFamily="34" charset="0"/>
              </a:rPr>
              <a:t>Presentere foil – informasjon</a:t>
            </a:r>
          </a:p>
          <a:p>
            <a:pPr marL="0" indent="0">
              <a:buFont typeface="+mj-lt"/>
              <a:buNone/>
            </a:pPr>
            <a:endParaRPr lang="nb-NO"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800" b="1" dirty="0"/>
              <a:t>Innledning til den som presenterer foil: </a:t>
            </a:r>
            <a:endParaRPr lang="nb-NO" sz="1800" dirty="0">
              <a:effectLst/>
              <a:latin typeface="Calibri" panose="020F0502020204030204" pitchFamily="34" charset="0"/>
              <a:ea typeface="Calibri" panose="020F0502020204030204" pitchFamily="34" charset="0"/>
            </a:endParaRPr>
          </a:p>
          <a:p>
            <a:pPr marL="0" indent="0">
              <a:buFont typeface="+mj-lt"/>
              <a:buNone/>
            </a:pPr>
            <a:r>
              <a:rPr lang="nb-NO" sz="1800" i="1" dirty="0">
                <a:effectLst/>
                <a:latin typeface="Calibri" panose="020F0502020204030204" pitchFamily="34" charset="0"/>
                <a:ea typeface="Calibri" panose="020F0502020204030204" pitchFamily="34" charset="0"/>
              </a:rPr>
              <a:t>«Dette er hva NAV HoT kom frem til hva som kreves for å etterleve prinsippene i praksis.» </a:t>
            </a:r>
            <a:r>
              <a:rPr lang="nb-NO" sz="1800" dirty="0">
                <a:effectLst/>
                <a:latin typeface="Calibri" panose="020F0502020204030204" pitchFamily="34" charset="0"/>
                <a:ea typeface="Calibri" panose="020F0502020204030204" pitchFamily="34" charset="0"/>
              </a:rPr>
              <a:t>Les foil.</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18</a:t>
            </a:fld>
            <a:endParaRPr lang="nb-NO" dirty="0"/>
          </a:p>
        </p:txBody>
      </p:sp>
    </p:spTree>
    <p:extLst>
      <p:ext uri="{BB962C8B-B14F-4D97-AF65-F5344CB8AC3E}">
        <p14:creationId xmlns:p14="http://schemas.microsoft.com/office/powerpoint/2010/main" val="1004374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Innledning til den som presenterer foil: </a:t>
            </a:r>
          </a:p>
          <a:p>
            <a:r>
              <a:rPr lang="nb-NO" dirty="0"/>
              <a:t>Den som presenterer sier: «</a:t>
            </a:r>
            <a:r>
              <a:rPr lang="nb-NO" i="1" dirty="0"/>
              <a:t>Men, hvordan kan dette gjøres i praksis hos oss?</a:t>
            </a:r>
          </a:p>
          <a:p>
            <a:r>
              <a:rPr lang="nb-NO" i="1" dirty="0"/>
              <a:t>Vi skal nå ha en ny gruppeoppgave</a:t>
            </a:r>
            <a:r>
              <a:rPr lang="nb-NO" dirty="0"/>
              <a:t>.» </a:t>
            </a:r>
          </a:p>
          <a:p>
            <a:r>
              <a:rPr lang="nb-NO" dirty="0"/>
              <a:t>Neste foil.</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19</a:t>
            </a:fld>
            <a:endParaRPr lang="nb-NO" dirty="0"/>
          </a:p>
        </p:txBody>
      </p:sp>
    </p:spTree>
    <p:extLst>
      <p:ext uri="{BB962C8B-B14F-4D97-AF65-F5344CB8AC3E}">
        <p14:creationId xmlns:p14="http://schemas.microsoft.com/office/powerpoint/2010/main" val="177758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Bakgrunn: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 tillegg til å gi en kort innføring i innhold i skriftlig veileder, vil også denne presentasjonen være et forslag til hvordan jobbe sammen med brukerutvalget om tematikken på arbeidsmøter/workshops, samt et forslag til hvordan gjennomføre evaluering.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Forarbeid: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forutsettes at skriftlig veileder, mandatet for brukerutvalget og Målbilde 2025 er lest av alle i brukerutvalget før presentasjonen vises.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Presentasjonen er inndelt i tre deler: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Del 1 (informasjon):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Gir en kort innføring i skriftlig veileder, og skal bidra til å understøtte og brukes i møter for å informere om innhold i veilederen.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Del 2 (praktisk forslag til workshop):</a:t>
            </a: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Er et forslag til hvordan legge opp innhold på arbeidsmøte(r)/workshops i brukerutvalget. Del 2 kan brukes som et verktøy i arbeidet med å understøtte og implementere veileder, iverksette prosesser i eget brukerutvalg og skape grobunn for godt samarbeid og felles forståelse for hvordan vi ønsker å ha det og hvordan jobbe sammen med ulike prosjekter og utviklingsoppgaver fremover.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Del 2 (fokus på evaluering):</a:t>
            </a:r>
            <a:r>
              <a:rPr lang="nb-NO"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å evaluere arbeidet brukerutvalget gjør, men også hvordan brukerutvalget fungerer er viktig. Del 3 viser eksempler på hvordan dette kan gjennomføres. Her legges også ved noen eksempler på metoder.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a:t>
            </a:fld>
            <a:endParaRPr lang="nb-NO" dirty="0"/>
          </a:p>
        </p:txBody>
      </p:sp>
    </p:spTree>
    <p:extLst>
      <p:ext uri="{BB962C8B-B14F-4D97-AF65-F5344CB8AC3E}">
        <p14:creationId xmlns:p14="http://schemas.microsoft.com/office/powerpoint/2010/main" val="394434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Innledning til den som presenterer foil: </a:t>
            </a:r>
            <a:endParaRPr lang="nb-NO" b="0" dirty="0"/>
          </a:p>
          <a:p>
            <a:r>
              <a:rPr lang="nb-NO" i="1" dirty="0"/>
              <a:t>«Vi skal nå jobbe i grupper med hvordan forstår vi innholdet i prinsippene.» </a:t>
            </a:r>
          </a:p>
          <a:p>
            <a:r>
              <a:rPr lang="nb-NO" dirty="0"/>
              <a:t>Forklar gruppeoppgaven (se foil), </a:t>
            </a:r>
          </a:p>
          <a:p>
            <a:endParaRPr lang="nb-NO" b="1" dirty="0"/>
          </a:p>
          <a:p>
            <a:r>
              <a:rPr lang="nb-NO" b="1" dirty="0"/>
              <a:t>Metode:</a:t>
            </a:r>
          </a:p>
          <a:p>
            <a:r>
              <a:rPr lang="nb-NO" dirty="0"/>
              <a:t>Gruppeoppgave</a:t>
            </a:r>
          </a:p>
          <a:p>
            <a:r>
              <a:rPr lang="nb-NO" dirty="0"/>
              <a:t>Del inn i grupper (neste foil) </a:t>
            </a:r>
          </a:p>
          <a:p>
            <a:endParaRPr lang="nb-NO" dirty="0"/>
          </a:p>
          <a:p>
            <a:r>
              <a:rPr lang="nb-NO" dirty="0"/>
              <a:t>Skriv ut foilen med oppgave på forhånd slik at alle grupper får den (antall som til antall grupper)</a:t>
            </a:r>
          </a:p>
          <a:p>
            <a:r>
              <a:rPr lang="nb-NO" dirty="0"/>
              <a:t>Si ifra når dere skal møtes i plenum igjen (klokkeslett) </a:t>
            </a:r>
          </a:p>
          <a:p>
            <a:r>
              <a:rPr lang="nb-NO" dirty="0"/>
              <a:t>Legg inn en pause mellom gruppeoppgave og plenum. </a:t>
            </a:r>
          </a:p>
          <a:p>
            <a:r>
              <a:rPr lang="nb-NO" dirty="0"/>
              <a:t>Velg hvem som har ansvar for plenumsdelen og det å passe tiden. </a:t>
            </a:r>
          </a:p>
          <a:p>
            <a:r>
              <a:rPr lang="nb-NO" dirty="0"/>
              <a:t>I plenum anbefales å bruke en flippover el. for å notere digitalt på hva som kommer frem. Det er fint å ha dette til senere for å dra opp igjen på et senere tidspunkt i brukerutvalget.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20</a:t>
            </a:fld>
            <a:endParaRPr lang="nb-NO" dirty="0"/>
          </a:p>
        </p:txBody>
      </p:sp>
    </p:spTree>
    <p:extLst>
      <p:ext uri="{BB962C8B-B14F-4D97-AF65-F5344CB8AC3E}">
        <p14:creationId xmlns:p14="http://schemas.microsoft.com/office/powerpoint/2010/main" val="1485396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Gruppeinndeling: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Deltakerne deles i grupper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Innledning til den som presenterer foil: </a:t>
            </a:r>
          </a:p>
          <a:p>
            <a:r>
              <a:rPr lang="nb-NO" i="1" dirty="0"/>
              <a:t>«Her er gruppeinndelingene.»</a:t>
            </a:r>
          </a:p>
          <a:p>
            <a:endParaRPr lang="nb-NO" dirty="0"/>
          </a:p>
          <a:p>
            <a:r>
              <a:rPr lang="nb-NO" dirty="0"/>
              <a:t>(Del ut gruppeoppgave til hver enkelt gruppe og organiser hvor de skal sitte.)</a:t>
            </a:r>
          </a:p>
          <a:p>
            <a:endParaRPr lang="nb-NO" dirty="0"/>
          </a:p>
          <a:p>
            <a:r>
              <a:rPr lang="nb-NO" dirty="0"/>
              <a:t>Etter arbeidsmøte(r)/workshop: </a:t>
            </a:r>
          </a:p>
          <a:p>
            <a:r>
              <a:rPr lang="nb-NO" b="1" dirty="0"/>
              <a:t>Metode:</a:t>
            </a:r>
          </a:p>
          <a:p>
            <a:r>
              <a:rPr lang="nb-NO" dirty="0"/>
              <a:t>Evaluering av arbeidsmøte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Innledning: </a:t>
            </a:r>
            <a:endParaRPr lang="nb-NO" dirty="0"/>
          </a:p>
          <a:p>
            <a:r>
              <a:rPr lang="nb-NO" dirty="0"/>
              <a:t>Vi har nå hatt arbeidsmøte(r) hvor vi har gått gjennom ulike tema. </a:t>
            </a:r>
          </a:p>
          <a:p>
            <a:endParaRPr lang="nb-NO" dirty="0"/>
          </a:p>
          <a:p>
            <a:r>
              <a:rPr lang="nb-NO" i="1" dirty="0"/>
              <a:t>Hva synes du/dere har fungert bra?</a:t>
            </a:r>
          </a:p>
          <a:p>
            <a:r>
              <a:rPr lang="nb-NO" i="1" dirty="0"/>
              <a:t>Hva kunne vært gjort annerledes? </a:t>
            </a:r>
          </a:p>
          <a:p>
            <a:r>
              <a:rPr lang="nb-NO" i="1" dirty="0"/>
              <a:t>Hva er det viktigste du vil ta med deg?</a:t>
            </a:r>
          </a:p>
          <a:p>
            <a:r>
              <a:rPr lang="nb-NO" i="1" dirty="0"/>
              <a:t>Osv</a:t>
            </a:r>
          </a:p>
          <a:p>
            <a:endParaRPr lang="nb-NO" dirty="0"/>
          </a:p>
          <a:p>
            <a:r>
              <a:rPr lang="nb-NO" dirty="0"/>
              <a:t>Her kan dere f.eks bruke noen av malene vist for evaluering i Del 3</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21</a:t>
            </a:fld>
            <a:endParaRPr lang="nb-NO" dirty="0"/>
          </a:p>
        </p:txBody>
      </p:sp>
    </p:spTree>
    <p:extLst>
      <p:ext uri="{BB962C8B-B14F-4D97-AF65-F5344CB8AC3E}">
        <p14:creationId xmlns:p14="http://schemas.microsoft.com/office/powerpoint/2010/main" val="3825628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dirty="0"/>
              <a:t>Del 3: </a:t>
            </a:r>
          </a:p>
          <a:p>
            <a:pPr marL="0" indent="0">
              <a:buNone/>
            </a:pPr>
            <a:r>
              <a:rPr lang="nb-NO" dirty="0"/>
              <a:t>Viser forslag til hvordan </a:t>
            </a:r>
            <a:r>
              <a:rPr lang="nb-NO" b="1" dirty="0"/>
              <a:t>evaluering</a:t>
            </a:r>
            <a:r>
              <a:rPr lang="nb-NO" dirty="0"/>
              <a:t> av brukerutvalgets arbeid og internt arbeidsklima.</a:t>
            </a:r>
          </a:p>
          <a:p>
            <a:pPr marL="0" indent="0">
              <a:buNone/>
            </a:pPr>
            <a:r>
              <a:rPr lang="nb-NO" dirty="0"/>
              <a:t>Evaluering bør gjennomføres jevnlig. Avklar sammen hvor ofte evaluering skal gjennomføres. </a:t>
            </a:r>
          </a:p>
          <a:p>
            <a:endParaRPr lang="nb-NO" dirty="0"/>
          </a:p>
          <a:p>
            <a:r>
              <a:rPr lang="nb-NO" b="1" dirty="0"/>
              <a:t>Formål:</a:t>
            </a:r>
          </a:p>
          <a:p>
            <a:r>
              <a:rPr lang="nb-NO" dirty="0"/>
              <a:t>Evaluering av hvordan vi jobber sammen og har det i brukerutvalget er viktig å gjøre jevnlig, både for </a:t>
            </a:r>
          </a:p>
          <a:p>
            <a:pPr marL="171450" indent="-171450">
              <a:buFont typeface="Arial" panose="020B0604020202020204" pitchFamily="34" charset="0"/>
              <a:buChar char="•"/>
            </a:pPr>
            <a:r>
              <a:rPr lang="nb-NO" dirty="0"/>
              <a:t>prosessen</a:t>
            </a:r>
          </a:p>
          <a:p>
            <a:pPr marL="171450" indent="-171450">
              <a:buFont typeface="Arial" panose="020B0604020202020204" pitchFamily="34" charset="0"/>
              <a:buChar char="•"/>
            </a:pPr>
            <a:r>
              <a:rPr lang="nb-NO" dirty="0"/>
              <a:t>samarbeid og klima </a:t>
            </a:r>
          </a:p>
          <a:p>
            <a:pPr marL="171450" indent="-171450">
              <a:buFont typeface="Arial" panose="020B0604020202020204" pitchFamily="34" charset="0"/>
              <a:buChar char="•"/>
            </a:pPr>
            <a:r>
              <a:rPr lang="nb-NO" dirty="0"/>
              <a:t>hva utviklingsarbeidet/oppgaven har ført til på kort og lang sikt</a:t>
            </a:r>
          </a:p>
          <a:p>
            <a:endParaRPr lang="nb-NO" dirty="0"/>
          </a:p>
          <a:p>
            <a:r>
              <a:rPr lang="nb-NO" b="1" dirty="0"/>
              <a:t>Hensikt: </a:t>
            </a:r>
          </a:p>
          <a:p>
            <a:r>
              <a:rPr lang="nb-NO" dirty="0"/>
              <a:t>Dette for å få større nytte og læringseffekt av ulike oppgaver vi løser sammen, men også for å «måle» temperaturen på brukerutvalgets arbeid</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22</a:t>
            </a:fld>
            <a:endParaRPr lang="nb-NO" dirty="0"/>
          </a:p>
        </p:txBody>
      </p:sp>
    </p:spTree>
    <p:extLst>
      <p:ext uri="{BB962C8B-B14F-4D97-AF65-F5344CB8AC3E}">
        <p14:creationId xmlns:p14="http://schemas.microsoft.com/office/powerpoint/2010/main" val="234975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bør evalueres: </a:t>
            </a:r>
          </a:p>
          <a:p>
            <a:pPr marL="171450" indent="-171450">
              <a:buFont typeface="Arial" panose="020B0604020202020204" pitchFamily="34" charset="0"/>
              <a:buChar char="•"/>
            </a:pPr>
            <a:r>
              <a:rPr lang="nb-NO" dirty="0"/>
              <a:t>internklima i brukerutvalget : Hvordan fungerer vårt brukerutvalg? Hvordan har vi det sammen? Kommer alle til orde? </a:t>
            </a:r>
          </a:p>
          <a:p>
            <a:pPr marL="171450" indent="-171450">
              <a:buFont typeface="Arial" panose="020B0604020202020204" pitchFamily="34" charset="0"/>
              <a:buChar char="•"/>
            </a:pPr>
            <a:r>
              <a:rPr lang="nb-NO" dirty="0"/>
              <a:t>Og hvordan man har løst oppgaver og utviklingsarbeid sammen?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23</a:t>
            </a:fld>
            <a:endParaRPr lang="nb-NO" dirty="0"/>
          </a:p>
        </p:txBody>
      </p:sp>
    </p:spTree>
    <p:extLst>
      <p:ext uri="{BB962C8B-B14F-4D97-AF65-F5344CB8AC3E}">
        <p14:creationId xmlns:p14="http://schemas.microsoft.com/office/powerpoint/2010/main" val="1773423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Forslag til evalueringsmåter: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Det er mange måter å evaluere på. Dere må finne den/de metodene som passer best for dere. Foilen viser noen forslag til evalueringsmetoder.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De neste foilene viser noen eksempler.</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24</a:t>
            </a:fld>
            <a:endParaRPr lang="nb-NO" dirty="0"/>
          </a:p>
        </p:txBody>
      </p:sp>
    </p:spTree>
    <p:extLst>
      <p:ext uri="{BB962C8B-B14F-4D97-AF65-F5344CB8AC3E}">
        <p14:creationId xmlns:p14="http://schemas.microsoft.com/office/powerpoint/2010/main" val="1951582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Forslag til evalueringsmal</a:t>
            </a:r>
          </a:p>
          <a:p>
            <a:r>
              <a:rPr lang="nb-NO" dirty="0"/>
              <a:t>Denne kan skrives ut på A3, eller legges inn i en mural.</a:t>
            </a:r>
          </a:p>
          <a:p>
            <a:r>
              <a:rPr lang="nb-NO" dirty="0"/>
              <a:t>Deltakerne legger inn/klistrer på gule lapper med kommentarer på hva som </a:t>
            </a:r>
          </a:p>
          <a:p>
            <a:pPr marL="171450" indent="-171450">
              <a:buFont typeface="Arial" panose="020B0604020202020204" pitchFamily="34" charset="0"/>
              <a:buChar char="•"/>
            </a:pPr>
            <a:r>
              <a:rPr lang="nb-NO" dirty="0"/>
              <a:t>Fungerte bra</a:t>
            </a:r>
          </a:p>
          <a:p>
            <a:pPr marL="171450" indent="-171450">
              <a:buFont typeface="Arial" panose="020B0604020202020204" pitchFamily="34" charset="0"/>
              <a:buChar char="•"/>
            </a:pPr>
            <a:r>
              <a:rPr lang="nb-NO" dirty="0"/>
              <a:t>Bør endres</a:t>
            </a:r>
          </a:p>
          <a:p>
            <a:pPr marL="171450" indent="-171450">
              <a:buFont typeface="Arial" panose="020B0604020202020204" pitchFamily="34" charset="0"/>
              <a:buChar char="•"/>
            </a:pPr>
            <a:r>
              <a:rPr lang="nb-NO" dirty="0"/>
              <a:t>Ubesvarte spørsmål</a:t>
            </a:r>
          </a:p>
          <a:p>
            <a:pPr marL="171450" indent="-171450">
              <a:buFont typeface="Arial" panose="020B0604020202020204" pitchFamily="34" charset="0"/>
              <a:buChar char="•"/>
            </a:pPr>
            <a:r>
              <a:rPr lang="nb-NO" dirty="0"/>
              <a:t>Nye ideer å prøve</a:t>
            </a:r>
          </a:p>
          <a:p>
            <a:pPr marL="171450" indent="-171450">
              <a:buFont typeface="Arial" panose="020B0604020202020204" pitchFamily="34" charset="0"/>
              <a:buChar char="•"/>
            </a:pPr>
            <a:endParaRPr lang="nb-NO" dirty="0"/>
          </a:p>
          <a:p>
            <a:pPr marL="0" indent="0">
              <a:buFont typeface="Arial" panose="020B0604020202020204" pitchFamily="34" charset="0"/>
              <a:buNone/>
            </a:pPr>
            <a:r>
              <a:rPr lang="nb-NO" dirty="0"/>
              <a:t>Denne egner seg godt til evaluering rett etter et arbeidsmøte ol.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25</a:t>
            </a:fld>
            <a:endParaRPr lang="nb-NO" dirty="0"/>
          </a:p>
        </p:txBody>
      </p:sp>
    </p:spTree>
    <p:extLst>
      <p:ext uri="{BB962C8B-B14F-4D97-AF65-F5344CB8AC3E}">
        <p14:creationId xmlns:p14="http://schemas.microsoft.com/office/powerpoint/2010/main" val="4108454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Forslag til evalueringsmal</a:t>
            </a:r>
          </a:p>
          <a:p>
            <a:r>
              <a:rPr lang="nb-NO" dirty="0"/>
              <a:t>Båten </a:t>
            </a:r>
          </a:p>
          <a:p>
            <a:pPr marL="228600" indent="-228600">
              <a:buFont typeface="+mj-lt"/>
              <a:buAutoNum type="arabicPeriod"/>
            </a:pPr>
            <a:r>
              <a:rPr lang="nb-NO" dirty="0"/>
              <a:t>Besetningen på seilbåten: Hvilken rolle tok du på seilbåten? Var vi det rette mannskapet? Hvordan fungerte samarbeidet om bord?</a:t>
            </a:r>
          </a:p>
          <a:p>
            <a:pPr marL="228600" indent="-228600">
              <a:buAutoNum type="arabicPeriod"/>
            </a:pPr>
            <a:r>
              <a:rPr lang="nb-NO" dirty="0"/>
              <a:t>Hvilket mål hadde vi? Hva var destinasjonen vår? Hva ønsket vi å oppnå?</a:t>
            </a:r>
          </a:p>
          <a:p>
            <a:pPr marL="228600" indent="-228600">
              <a:buAutoNum type="arabicPeriod"/>
            </a:pPr>
            <a:r>
              <a:rPr lang="nb-NO" dirty="0"/>
              <a:t>Hvilken motstand bremset oss? Var motstanden intern eller ekstern? Visste vi på forhånd hva som ville bli friksjonen, eller var det ukjent?</a:t>
            </a:r>
          </a:p>
          <a:p>
            <a:pPr marL="228600" indent="-228600">
              <a:buAutoNum type="arabicPeriod"/>
            </a:pPr>
            <a:r>
              <a:rPr lang="nb-NO" dirty="0"/>
              <a:t>Hvilke skjær i sjøen støtte vi på? Hvilke risikoer måtte vi navigere rundt? Kolliderte vi? Hva var konsekvensen?</a:t>
            </a:r>
          </a:p>
          <a:p>
            <a:pPr marL="228600" indent="-228600">
              <a:buAutoNum type="arabicPeriod"/>
            </a:pPr>
            <a:r>
              <a:rPr lang="nb-NO" dirty="0"/>
              <a:t>Hva gav oss fart og flyt? Hva strakk oss i retning målet? Hva gjorde vi bra?</a:t>
            </a:r>
          </a:p>
          <a:p>
            <a:pPr marL="228600" indent="-228600">
              <a:buAutoNum type="arabicPeriod"/>
            </a:pPr>
            <a:r>
              <a:rPr lang="nb-NO" dirty="0"/>
              <a:t>Hva oppnådde vi? Hva lærte vi? Hvilke aha-øyeblikk fikk vi individuelt og som et team? Hva kom ut av fagutvikling? Hva lærte vi?</a:t>
            </a:r>
          </a:p>
          <a:p>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8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3</a:t>
            </a:fld>
            <a:endParaRPr lang="nb-NO" dirty="0"/>
          </a:p>
        </p:txBody>
      </p:sp>
    </p:spTree>
    <p:extLst>
      <p:ext uri="{BB962C8B-B14F-4D97-AF65-F5344CB8AC3E}">
        <p14:creationId xmlns:p14="http://schemas.microsoft.com/office/powerpoint/2010/main" val="147660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dirty="0"/>
              <a:t>Del 1: </a:t>
            </a:r>
          </a:p>
          <a:p>
            <a:pPr marL="0" indent="0">
              <a:buNone/>
            </a:pPr>
            <a:r>
              <a:rPr lang="nb-NO" dirty="0"/>
              <a:t>Gir kort innføring i skriftlig veileder </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4</a:t>
            </a:fld>
            <a:endParaRPr lang="nb-NO" dirty="0"/>
          </a:p>
        </p:txBody>
      </p:sp>
    </p:spTree>
    <p:extLst>
      <p:ext uri="{BB962C8B-B14F-4D97-AF65-F5344CB8AC3E}">
        <p14:creationId xmlns:p14="http://schemas.microsoft.com/office/powerpoint/2010/main" val="126325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Veilederen er skrevet for: </a:t>
            </a:r>
          </a:p>
          <a:p>
            <a:r>
              <a:rPr lang="nb-NO" dirty="0">
                <a:cs typeface="Calibri"/>
              </a:rPr>
              <a:t>Brukerutvalgene, funksjonshemmedes organisasjoner og ansatte i NAV Hjelpemidler og tilrettelegging, inkludert styringsenheten, hjelpemiddelsentralene og bilsentrene.</a:t>
            </a:r>
            <a:r>
              <a:rPr lang="nb-NO" sz="1200" b="1" dirty="0">
                <a:cs typeface="Calibri"/>
              </a:rPr>
              <a:t> </a:t>
            </a:r>
          </a:p>
          <a:p>
            <a:endParaRPr lang="nb-NO" sz="1200" b="1" dirty="0">
              <a:cs typeface="Calibri"/>
            </a:endParaRPr>
          </a:p>
          <a:p>
            <a:r>
              <a:rPr lang="nb-NO" sz="1200" b="1" dirty="0">
                <a:cs typeface="Calibri"/>
              </a:rPr>
              <a:t>Handler om brukermedvirkning på system- og tjenestenivå:</a:t>
            </a:r>
          </a:p>
          <a:p>
            <a:pPr marL="171450" indent="-171450">
              <a:buFont typeface="Arial" panose="020B0604020202020204" pitchFamily="34" charset="0"/>
              <a:buChar char="•"/>
            </a:pPr>
            <a:r>
              <a:rPr lang="nb-NO" sz="1200" b="1" dirty="0">
                <a:cs typeface="Calibri"/>
              </a:rPr>
              <a:t>Brukermedvirkning på systemnivå </a:t>
            </a:r>
            <a:r>
              <a:rPr lang="nb-NO" sz="1200" dirty="0">
                <a:cs typeface="Calibri"/>
              </a:rPr>
              <a:t>er en arbeidsform hvor </a:t>
            </a:r>
            <a:r>
              <a:rPr lang="nb-NO" sz="1200" i="1" dirty="0">
                <a:cs typeface="Calibri"/>
              </a:rPr>
              <a:t>brukerorganisasjoner og brukergrupper involveres i planlegging av tiltak og tjenester</a:t>
            </a:r>
            <a:r>
              <a:rPr lang="nb-NO" sz="1200" dirty="0">
                <a:cs typeface="Calibri"/>
              </a:rPr>
              <a:t>, som har allmenn betydning, og deltar i råd eller utvalg på styringsnivå. </a:t>
            </a:r>
          </a:p>
          <a:p>
            <a:pPr marL="171450" indent="-171450">
              <a:buFont typeface="Arial" panose="020B0604020202020204" pitchFamily="34" charset="0"/>
              <a:buChar char="•"/>
            </a:pPr>
            <a:r>
              <a:rPr lang="nb-NO" sz="1200" b="1" dirty="0">
                <a:cs typeface="Calibri"/>
              </a:rPr>
              <a:t>Medvirkning på tjenestenivå </a:t>
            </a:r>
            <a:r>
              <a:rPr lang="nb-NO" sz="1200" i="1" dirty="0">
                <a:cs typeface="Calibri"/>
              </a:rPr>
              <a:t>innebærer at brukerrepresentanter inngår i et likestilt samarbeid med fagpersoner fra tjenesteapparatet</a:t>
            </a:r>
            <a:r>
              <a:rPr lang="nb-NO" sz="1200" dirty="0">
                <a:cs typeface="Calibri"/>
              </a:rPr>
              <a:t>. De er aktivt deltakende ved utveksling av kunnskap og erfaringer for å endre behandlingstilbud og tjenester. Eksempler her er tjenestedesign og brukerreiser, verksteder og intervjuer med utvalg av brukere av spesifikke tiltak/tjenester</a:t>
            </a:r>
            <a:endParaRPr lang="nb-NO"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231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Sentrale føringer og mål: </a:t>
            </a:r>
          </a:p>
          <a:p>
            <a:pPr marL="0" indent="0">
              <a:lnSpc>
                <a:spcPct val="107000"/>
              </a:lnSpc>
              <a:spcBef>
                <a:spcPts val="200"/>
              </a:spcBef>
              <a:buFont typeface="Arial" panose="020B0604020202020204" pitchFamily="34" charset="0"/>
              <a:buNone/>
            </a:pPr>
            <a:r>
              <a:rPr lang="nb-NO" sz="1800" b="0" i="0" u="sng"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For hjelpemiddelpolitikken generelt:</a:t>
            </a:r>
          </a:p>
          <a:p>
            <a:pPr marL="0" indent="0">
              <a:lnSpc>
                <a:spcPct val="107000"/>
              </a:lnSpc>
              <a:spcBef>
                <a:spcPts val="200"/>
              </a:spcBef>
              <a:buFont typeface="Arial" panose="020B0604020202020204" pitchFamily="34" charset="0"/>
              <a:buNone/>
            </a:pPr>
            <a:r>
              <a:rPr lang="nb-NO" sz="1800" dirty="0">
                <a:effectLst/>
                <a:latin typeface="Calibri" panose="020F0502020204030204" pitchFamily="34" charset="0"/>
                <a:ea typeface="Calibri" panose="020F0502020204030204" pitchFamily="34" charset="0"/>
                <a:cs typeface="Arial" panose="020B0604020202020204" pitchFamily="34" charset="0"/>
              </a:rPr>
              <a:t>Det overordnede målet for hjelpemiddelpolitikken </a:t>
            </a:r>
            <a:r>
              <a:rPr lang="nb-NO" sz="1800" i="0" dirty="0">
                <a:effectLst/>
                <a:latin typeface="Calibri" panose="020F0502020204030204" pitchFamily="34" charset="0"/>
                <a:ea typeface="Calibri" panose="020F0502020204030204" pitchFamily="34" charset="0"/>
                <a:cs typeface="Arial" panose="020B0604020202020204" pitchFamily="34" charset="0"/>
              </a:rPr>
              <a:t>er </a:t>
            </a:r>
            <a:r>
              <a:rPr lang="nb-NO" sz="1800" i="1" dirty="0">
                <a:effectLst/>
                <a:latin typeface="Calibri" panose="020F0502020204030204" pitchFamily="34" charset="0"/>
                <a:ea typeface="Calibri" panose="020F0502020204030204" pitchFamily="34" charset="0"/>
                <a:cs typeface="Arial" panose="020B0604020202020204" pitchFamily="34" charset="0"/>
              </a:rPr>
              <a:t>å sørge for at rettigheter og tjenester fremmer funksjonshemmedes likestilling i samfunnet. </a:t>
            </a:r>
          </a:p>
          <a:p>
            <a:pPr marL="0" indent="0">
              <a:lnSpc>
                <a:spcPct val="107000"/>
              </a:lnSpc>
              <a:spcBef>
                <a:spcPts val="200"/>
              </a:spcBef>
              <a:buFont typeface="Arial" panose="020B0604020202020204" pitchFamily="34" charset="0"/>
              <a:buNone/>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r>
              <a:rPr lang="nb-NO" sz="1800" b="0" i="0" u="sng" dirty="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For medvirkning og samarbeid med funksjonshemmede organisasjoner:</a:t>
            </a:r>
          </a:p>
          <a:p>
            <a:pPr marL="285750" indent="-285750">
              <a:lnSpc>
                <a:spcPct val="107000"/>
              </a:lnSpc>
              <a:spcAft>
                <a:spcPts val="800"/>
              </a:spcAft>
              <a:buFont typeface="Arial" panose="020B0604020202020204" pitchFamily="34" charset="0"/>
              <a:buChar char="•"/>
            </a:pPr>
            <a:r>
              <a:rPr lang="nb-NO" sz="1800" b="0" i="1" u="none" dirty="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CRPD artikkel 4.3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For å sikre likestilling og deltakelse skal staten, fylker og kommuner følge CRPD. Organisasjonene som representerer funksjonshemmede skal aktivt trekkes inn for å gjennomføre konvensjonen. </a:t>
            </a:r>
            <a:endParaRPr lang="nb-NO"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nb-NO" sz="1800" b="0" dirty="0">
              <a:solidFill>
                <a:srgbClr val="1F3763"/>
              </a:solidFill>
              <a:effectLst/>
              <a:latin typeface="Calibri" panose="020F0502020204030204" pitchFamily="34" charset="0"/>
              <a:ea typeface="Yu Gothic Light" panose="020B0300000000000000" pitchFamily="34" charset="-128"/>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nb-NO" sz="1800" b="0" i="1" u="none" dirty="0">
                <a:solidFill>
                  <a:srgbClr val="1F3763"/>
                </a:solidFill>
                <a:effectLst/>
                <a:latin typeface="Calibri Light" panose="020F0302020204030204" pitchFamily="34" charset="0"/>
                <a:ea typeface="Yu Gothic Light" panose="020B0300000000000000" pitchFamily="34" charset="-128"/>
                <a:cs typeface="Times New Roman" panose="02020603050405020304" pitchFamily="18" charset="0"/>
              </a:rPr>
              <a:t>Brukermedvirkning og brukerdrevet tjenesteutvikling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Brukerutvalget skal bidra til å sikre kvalitet på tjenestene og utvikle tilbudet gjennom medvirkning på systemnivå. En av oppgavene er å medvirke som premissleverandør i forberedelser til beslutninger. En annen er å gi innspill til prosjekter og utviklingsarbeid.</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Arial" panose="020B0604020202020204" pitchFamily="34" charset="0"/>
              </a:rPr>
              <a:t>Om brukerdrevet tjenesteutvikling</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Brukerdrevet tjenesteutvikling er et virkemiddel for å utvikle gode tjenester. Det vi si at tjenester utvikles på en systematisk måte sammen med funksjonshemmedes organisasjoner.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Å involvere brukere, på flere nivåer, er en viktig del av det å jobbe kunnskapsbasert; fordi brukeres innsikt og erfaringer er avgjørende kunnskapsgrunnlag for både å bevare og utvikle tjenester med høy kvalitet. </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b="1" dirty="0">
                <a:effectLst/>
                <a:latin typeface="Calibri" panose="020F0502020204030204" pitchFamily="34" charset="0"/>
                <a:ea typeface="Calibri" panose="020F0502020204030204" pitchFamily="34" charset="0"/>
                <a:cs typeface="Arial" panose="020B0604020202020204" pitchFamily="34" charset="0"/>
              </a:rPr>
              <a:t>Hvordan skal NAV Hjelpemidler og tilrettelegging jobbe med brukerdrevet tjenesteutvikling?</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Veilederen beskriver noen sentrale prinsipper som ligger til grunn og gir også tips til tiltak og aktiviteter, som vi kommer nærmere inn på i Del 2.</a:t>
            </a:r>
          </a:p>
          <a:p>
            <a:pPr>
              <a:lnSpc>
                <a:spcPct val="107000"/>
              </a:lnSpc>
              <a:spcAft>
                <a:spcPts val="800"/>
              </a:spcAft>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1800" dirty="0">
                <a:effectLst/>
                <a:latin typeface="Calibri" panose="020F0502020204030204" pitchFamily="34" charset="0"/>
                <a:ea typeface="Calibri" panose="020F0502020204030204" pitchFamily="34" charset="0"/>
                <a:cs typeface="Arial" panose="020B0604020202020204" pitchFamily="34" charset="0"/>
              </a:rPr>
              <a:t>Til slutt i veilederen gis en </a:t>
            </a:r>
            <a:r>
              <a:rPr lang="nb-NO" sz="1800" b="1" dirty="0">
                <a:effectLst/>
                <a:latin typeface="Calibri" panose="020F0502020204030204" pitchFamily="34" charset="0"/>
                <a:ea typeface="Calibri" panose="020F0502020204030204" pitchFamily="34" charset="0"/>
                <a:cs typeface="Arial" panose="020B0604020202020204" pitchFamily="34" charset="0"/>
              </a:rPr>
              <a:t>beskrivelse av arbeidsprosessen vi har hatt i arbeidet med veilederen.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6</a:t>
            </a:fld>
            <a:endParaRPr lang="nb-NO" dirty="0"/>
          </a:p>
        </p:txBody>
      </p:sp>
    </p:spTree>
    <p:extLst>
      <p:ext uri="{BB962C8B-B14F-4D97-AF65-F5344CB8AC3E}">
        <p14:creationId xmlns:p14="http://schemas.microsoft.com/office/powerpoint/2010/main" val="345950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dirty="0"/>
              <a:t>Del 2: </a:t>
            </a:r>
          </a:p>
          <a:p>
            <a:pPr marL="0" indent="0">
              <a:buNone/>
            </a:pPr>
            <a:r>
              <a:rPr lang="nb-NO" dirty="0"/>
              <a:t>Viser et forslag til innhold og gjennomførelse av arbeidsmøte(r) og workshop. Dette er et verktøy som understøtter veileder i form av praktiske eksempler og oppgaver</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7</a:t>
            </a:fld>
            <a:endParaRPr lang="nb-NO" dirty="0"/>
          </a:p>
        </p:txBody>
      </p:sp>
    </p:spTree>
    <p:extLst>
      <p:ext uri="{BB962C8B-B14F-4D97-AF65-F5344CB8AC3E}">
        <p14:creationId xmlns:p14="http://schemas.microsoft.com/office/powerpoint/2010/main" val="413116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Dette er en foil med informasjon beregnet på de som skal invitere til arbeidsmøte(r)/workshop.</a:t>
            </a:r>
          </a:p>
          <a:p>
            <a:endParaRPr lang="nb-NO" b="0" dirty="0"/>
          </a:p>
          <a:p>
            <a:r>
              <a:rPr lang="nb-NO" b="1" dirty="0"/>
              <a:t>Hensikt og bakgrunn: </a:t>
            </a:r>
          </a:p>
          <a:p>
            <a:r>
              <a:rPr lang="nb-NO" dirty="0"/>
              <a:t>Det å sette av tid og jobbe sammen om ulike problemstillinger og utviklingsoppgaver sammen i brukerutvalget vil på sikt gi merverdi for videre samarbeid, klima i gruppen og for våre tjenester. </a:t>
            </a:r>
          </a:p>
          <a:p>
            <a:endParaRPr lang="nb-NO" dirty="0"/>
          </a:p>
          <a:p>
            <a:r>
              <a:rPr lang="nb-NO" dirty="0"/>
              <a:t>Det å ha et grunnlag (teori, film ol.) som er sett på før man møtes vil medføre at brukerutvalgets representanter har et felles utgangspunkt når de møtes for å jobbe sammen. </a:t>
            </a:r>
          </a:p>
          <a:p>
            <a:endParaRPr lang="nb-NO" dirty="0"/>
          </a:p>
          <a:p>
            <a:r>
              <a:rPr lang="nb-NO" b="1" dirty="0"/>
              <a:t>Hvem: </a:t>
            </a:r>
          </a:p>
          <a:p>
            <a:r>
              <a:rPr lang="nb-NO" dirty="0"/>
              <a:t>NAV Hjelpemiddelsentral har ansvar for å invitere representantene fra funksjonshemmedes organisasjoner i brukerutvalget til arbeidsmøte. Lederen i NAV Hjelpemidler og tilrettelegging har et særlig ansvar for å påse at dette arbeidet initieres. </a:t>
            </a:r>
          </a:p>
          <a:p>
            <a:endParaRPr lang="nb-NO" dirty="0"/>
          </a:p>
          <a:p>
            <a:r>
              <a:rPr lang="nb-NO" dirty="0"/>
              <a:t>Brukerdrevet tjenesteutvikling kommer ikke av seg selv. Det må jobbes med og alle har et ansvar for å bringe tematikken opp med jevnlige mellomrom i brukerutvalgets arbeid.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Til den som skal invitere til arbeidsmøte</a:t>
            </a:r>
            <a:endParaRPr lang="nb-NO" dirty="0"/>
          </a:p>
          <a:p>
            <a:r>
              <a:rPr lang="nb-NO" dirty="0"/>
              <a:t>Inviter brukerutvalget til arbeidsmøte/workshop.</a:t>
            </a:r>
          </a:p>
          <a:p>
            <a:r>
              <a:rPr lang="nb-NO" dirty="0"/>
              <a:t>Før møte deles lenken (neste foil) med alle deltakerne.</a:t>
            </a:r>
          </a:p>
          <a:p>
            <a:endParaRPr lang="nb-NO" dirty="0"/>
          </a:p>
          <a:p>
            <a:r>
              <a:rPr lang="nb-NO" dirty="0"/>
              <a:t>Når dere møtes kan dere avgjøre om dere vil gjennomføre Del 1 - informere. </a:t>
            </a:r>
          </a:p>
          <a:p>
            <a:r>
              <a:rPr lang="nb-NO" dirty="0"/>
              <a:t>På selve arbeidsmøte/workshop starter dere med foil 10. </a:t>
            </a:r>
          </a:p>
          <a:p>
            <a:endParaRPr lang="nb-NO" dirty="0"/>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8</a:t>
            </a:fld>
            <a:endParaRPr lang="nb-NO" dirty="0"/>
          </a:p>
        </p:txBody>
      </p:sp>
    </p:spTree>
    <p:extLst>
      <p:ext uri="{BB962C8B-B14F-4D97-AF65-F5344CB8AC3E}">
        <p14:creationId xmlns:p14="http://schemas.microsoft.com/office/powerpoint/2010/main" val="138029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De som planlegger arbeidsmøte(r)/workshop:</a:t>
            </a:r>
          </a:p>
          <a:p>
            <a:r>
              <a:rPr lang="nb-NO" dirty="0"/>
              <a:t>I invitasjonen til møte legges denne lenken ved det som sendes ut på forhånd til deltagerne</a:t>
            </a:r>
          </a:p>
        </p:txBody>
      </p:sp>
      <p:sp>
        <p:nvSpPr>
          <p:cNvPr id="4" name="Plassholder for lysbildenummer 3"/>
          <p:cNvSpPr>
            <a:spLocks noGrp="1"/>
          </p:cNvSpPr>
          <p:nvPr>
            <p:ph type="sldNum" sz="quarter" idx="5"/>
          </p:nvPr>
        </p:nvSpPr>
        <p:spPr/>
        <p:txBody>
          <a:bodyPr/>
          <a:lstStyle/>
          <a:p>
            <a:fld id="{071B4BBF-70B9-8047-B02F-2484F1EA6A40}" type="slidenum">
              <a:rPr lang="nb-NO" smtClean="0"/>
              <a:t>9</a:t>
            </a:fld>
            <a:endParaRPr lang="nb-NO" dirty="0"/>
          </a:p>
        </p:txBody>
      </p:sp>
    </p:spTree>
    <p:extLst>
      <p:ext uri="{BB962C8B-B14F-4D97-AF65-F5344CB8AC3E}">
        <p14:creationId xmlns:p14="http://schemas.microsoft.com/office/powerpoint/2010/main" val="918638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rgbClr val="E9E7E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tx2"/>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hasCustomPrompt="1"/>
          </p:nvPr>
        </p:nvSpPr>
        <p:spPr>
          <a:xfrm>
            <a:off x="525315" y="4173253"/>
            <a:ext cx="5888738" cy="99116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C6C2BF"/>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dirty="0"/>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tx2"/>
                </a:solidFill>
              </a:defRPr>
            </a:lvl1pPr>
            <a:lvl5pPr marL="1517650" indent="0">
              <a:buNone/>
              <a:defRPr/>
            </a:lvl5pPr>
          </a:lstStyle>
          <a:p>
            <a:pPr lvl="0"/>
            <a:r>
              <a:rPr lang="en-GB"/>
              <a:t>Dato  //  </a:t>
            </a:r>
            <a:r>
              <a:rPr lang="en-GB" err="1"/>
              <a:t>Ansvarlig</a:t>
            </a:r>
            <a:endParaRPr lang="en-GB"/>
          </a:p>
        </p:txBody>
      </p:sp>
      <p:pic>
        <p:nvPicPr>
          <p:cNvPr id="10" name="Grafikk 9">
            <a:extLst>
              <a:ext uri="{FF2B5EF4-FFF2-40B4-BE49-F238E27FC236}">
                <a16:creationId xmlns:a16="http://schemas.microsoft.com/office/drawing/2014/main" id="{FD4799EC-1694-AB4F-9DD9-2188A933AA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6274" y="1081899"/>
            <a:ext cx="1280329" cy="802594"/>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a:t>
            </a:fld>
            <a:endParaRPr lang="nb-NO" dirty="0"/>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dirty="0"/>
              <a:t>Klikk på ikonet for å legge til et bilde</a:t>
            </a:r>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dirty="0"/>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dirty="0"/>
              <a:t>Klikk på ikonet for å legge til et bilde</a:t>
            </a:r>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dirty="0"/>
              <a:t>Klikk på ikonet for å legge til et bilde</a:t>
            </a:r>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dirty="0"/>
              <a:t>Klikk på ikonet for å legge til et bilde</a:t>
            </a:r>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a:t>
            </a:fld>
            <a:endParaRPr lang="nb-NO" dirty="0"/>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dirty="0"/>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a:srcRect l="-723" r="1"/>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dirty="0"/>
              <a:t>Klikk på ikonet for å legge til et bilde</a:t>
            </a:r>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dirty="0"/>
              <a:t>Klikk på ikonet for å legge til et bilde</a:t>
            </a:r>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dirty="0"/>
              <a:t>Klikk på ikonet for å legge til et bilde</a:t>
            </a:r>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dirty="0"/>
              <a:t>Klikk ikonet for å legge til media</a:t>
            </a:r>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E9E7E7"/>
        </a:solidFill>
        <a:effectLst/>
      </p:bgPr>
    </p:bg>
    <p:spTree>
      <p:nvGrpSpPr>
        <p:cNvPr id="1" name=""/>
        <p:cNvGrpSpPr/>
        <p:nvPr/>
      </p:nvGrpSpPr>
      <p:grpSpPr>
        <a:xfrm>
          <a:off x="0" y="0"/>
          <a:ext cx="0" cy="0"/>
          <a:chOff x="0" y="0"/>
          <a:chExt cx="0" cy="0"/>
        </a:xfrm>
      </p:grpSpPr>
      <p:pic>
        <p:nvPicPr>
          <p:cNvPr id="4" name="Grafikk 3">
            <a:extLst>
              <a:ext uri="{FF2B5EF4-FFF2-40B4-BE49-F238E27FC236}">
                <a16:creationId xmlns:a16="http://schemas.microsoft.com/office/drawing/2014/main" id="{9BB863FB-78BD-F643-85E6-1AF7698DAE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303" y="2948384"/>
            <a:ext cx="1533393"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rgbClr val="E9E7E7"/>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909585"/>
          </a:xfrm>
        </p:spPr>
        <p:txBody>
          <a:bodyPr anchor="ctr">
            <a:normAutofit/>
          </a:bodyPr>
          <a:lstStyle>
            <a:lvl1pPr marL="0" indent="0" algn="ctr">
              <a:buNone/>
              <a:defRPr sz="2800">
                <a:solidFill>
                  <a:schemeClr val="tx2"/>
                </a:solidFill>
              </a:defRPr>
            </a:lvl1pPr>
          </a:lstStyle>
          <a:p>
            <a:pPr lvl="0"/>
            <a:r>
              <a:rPr lang="nb-NO"/>
              <a:t>Klikk for å redigere teksten</a:t>
            </a:r>
          </a:p>
        </p:txBody>
      </p:sp>
      <p:pic>
        <p:nvPicPr>
          <p:cNvPr id="8" name="Grafikk 7">
            <a:extLst>
              <a:ext uri="{FF2B5EF4-FFF2-40B4-BE49-F238E27FC236}">
                <a16:creationId xmlns:a16="http://schemas.microsoft.com/office/drawing/2014/main" id="{2C753597-0942-6542-B314-5EB169889E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303" y="2003503"/>
            <a:ext cx="1533393"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a:t>
            </a:fld>
            <a:endParaRPr lang="nb-NO" dirty="0"/>
          </a:p>
        </p:txBody>
      </p:sp>
    </p:spTree>
    <p:extLst>
      <p:ext uri="{BB962C8B-B14F-4D97-AF65-F5344CB8AC3E}">
        <p14:creationId xmlns:p14="http://schemas.microsoft.com/office/powerpoint/2010/main" val="94355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rgbClr val="E9E7E7"/>
        </a:solidFill>
        <a:effectLst/>
      </p:bgPr>
    </p:b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0A9867CB-9424-6247-AF4B-FFCCA40FF604}"/>
              </a:ext>
            </a:extLst>
          </p:cNvPr>
          <p:cNvSpPr>
            <a:spLocks noGrp="1"/>
          </p:cNvSpPr>
          <p:nvPr>
            <p:ph type="ctrTitle" hasCustomPrompt="1"/>
          </p:nvPr>
        </p:nvSpPr>
        <p:spPr>
          <a:xfrm>
            <a:off x="525314" y="2684746"/>
            <a:ext cx="9749217" cy="1396431"/>
          </a:xfrm>
        </p:spPr>
        <p:txBody>
          <a:bodyPr anchor="ctr">
            <a:normAutofit/>
          </a:bodyPr>
          <a:lstStyle>
            <a:lvl1pPr algn="l">
              <a:defRPr sz="3600" b="1">
                <a:solidFill>
                  <a:schemeClr val="tx2"/>
                </a:solidFill>
              </a:defRPr>
            </a:lvl1pPr>
          </a:lstStyle>
          <a:p>
            <a:r>
              <a:rPr lang="nb-NO"/>
              <a:t>Klikk for å redigere tittelen</a:t>
            </a:r>
          </a:p>
        </p:txBody>
      </p:sp>
      <p:sp>
        <p:nvSpPr>
          <p:cNvPr id="12" name="Undertittel 2">
            <a:extLst>
              <a:ext uri="{FF2B5EF4-FFF2-40B4-BE49-F238E27FC236}">
                <a16:creationId xmlns:a16="http://schemas.microsoft.com/office/drawing/2014/main" id="{0C30C810-DE10-B745-8CB9-7D254C95F23E}"/>
              </a:ext>
            </a:extLst>
          </p:cNvPr>
          <p:cNvSpPr>
            <a:spLocks noGrp="1"/>
          </p:cNvSpPr>
          <p:nvPr>
            <p:ph type="subTitle" idx="1" hasCustomPrompt="1"/>
          </p:nvPr>
        </p:nvSpPr>
        <p:spPr>
          <a:xfrm>
            <a:off x="525314" y="4173253"/>
            <a:ext cx="8763173" cy="99116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undertittelen</a:t>
            </a:r>
          </a:p>
        </p:txBody>
      </p:sp>
      <p:sp>
        <p:nvSpPr>
          <p:cNvPr id="13" name="Text Placeholder 8">
            <a:extLst>
              <a:ext uri="{FF2B5EF4-FFF2-40B4-BE49-F238E27FC236}">
                <a16:creationId xmlns:a16="http://schemas.microsoft.com/office/drawing/2014/main" id="{26EBA474-9FC2-8545-9569-68B6453E983A}"/>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tx2"/>
                </a:solidFill>
              </a:defRPr>
            </a:lvl1pPr>
            <a:lvl5pPr marL="1517650" indent="0">
              <a:buNone/>
              <a:defRPr/>
            </a:lvl5pPr>
          </a:lstStyle>
          <a:p>
            <a:pPr lvl="0"/>
            <a:r>
              <a:rPr lang="en-GB"/>
              <a:t>Dato  //  </a:t>
            </a:r>
            <a:r>
              <a:rPr lang="en-GB" err="1"/>
              <a:t>Ansvarlig</a:t>
            </a:r>
            <a:endParaRPr lang="en-GB"/>
          </a:p>
        </p:txBody>
      </p:sp>
      <p:pic>
        <p:nvPicPr>
          <p:cNvPr id="8" name="Grafikk 7">
            <a:extLst>
              <a:ext uri="{FF2B5EF4-FFF2-40B4-BE49-F238E27FC236}">
                <a16:creationId xmlns:a16="http://schemas.microsoft.com/office/drawing/2014/main" id="{8BA4E41F-1D03-1746-B68A-521514BC0B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6274" y="1081899"/>
            <a:ext cx="1280329" cy="802594"/>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rgbClr val="E9E7E7"/>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hasCustomPrompt="1"/>
          </p:nvPr>
        </p:nvSpPr>
        <p:spPr>
          <a:xfrm>
            <a:off x="844550" y="3540205"/>
            <a:ext cx="10515600" cy="9262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undertittelen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tx2"/>
                </a:solidFill>
              </a:defRPr>
            </a:lvl1pPr>
          </a:lstStyle>
          <a:p>
            <a:r>
              <a:rPr lang="nb-NO"/>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a:t>
            </a:fld>
            <a:endParaRPr lang="nb-NO" dirty="0"/>
          </a:p>
        </p:txBody>
      </p:sp>
    </p:spTree>
    <p:extLst>
      <p:ext uri="{BB962C8B-B14F-4D97-AF65-F5344CB8AC3E}">
        <p14:creationId xmlns:p14="http://schemas.microsoft.com/office/powerpoint/2010/main" val="162356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a:t>
            </a:fld>
            <a:endParaRPr lang="nb-NO" dirty="0"/>
          </a:p>
        </p:txBody>
      </p:sp>
    </p:spTree>
    <p:extLst>
      <p:ext uri="{BB962C8B-B14F-4D97-AF65-F5344CB8AC3E}">
        <p14:creationId xmlns:p14="http://schemas.microsoft.com/office/powerpoint/2010/main" val="1392003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dirty="0"/>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a:t>
            </a:fld>
            <a:endParaRPr lang="nb-NO" dirty="0"/>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a:t>
            </a:fld>
            <a:endParaRPr lang="nb-NO" dirty="0"/>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nb-NO" dirty="0"/>
              <a:t>Klikk på ikonet for å legge til et bilde</a:t>
            </a:r>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a:t>Klikk for å redigere tittelen</a:t>
            </a:r>
          </a:p>
        </p:txBody>
      </p:sp>
    </p:spTree>
    <p:extLst>
      <p:ext uri="{BB962C8B-B14F-4D97-AF65-F5344CB8AC3E}">
        <p14:creationId xmlns:p14="http://schemas.microsoft.com/office/powerpoint/2010/main" val="33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dirty="0"/>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dirty="0"/>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a:t>
            </a:fld>
            <a:endParaRPr lang="nb-NO" dirty="0"/>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nb-NO" dirty="0"/>
              <a:t>Klikk på ikonet for å legge til et bilde</a:t>
            </a:r>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a:t>
            </a:fld>
            <a:endParaRPr lang="nb-NO" dirty="0"/>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2299462"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dirty="0">
                <a:solidFill>
                  <a:schemeClr val="accent1"/>
                </a:solidFill>
                <a:latin typeface="Arial" panose="020B0604020202020204" pitchFamily="34" charset="0"/>
                <a:ea typeface="Segoe UI" charset="0"/>
                <a:cs typeface="Arial" panose="020B0604020202020204" pitchFamily="34" charset="0"/>
              </a:rPr>
              <a:t>//</a:t>
            </a:r>
            <a:r>
              <a:rPr lang="nb-NO" sz="800" dirty="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dirty="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dirty="0"/>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Z7R7IQfLeg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oosgePu66A&amp;t=255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8B3E3D1-A64F-6C49-A65E-78234E99BA50}"/>
              </a:ext>
            </a:extLst>
          </p:cNvPr>
          <p:cNvSpPr>
            <a:spLocks noGrp="1"/>
          </p:cNvSpPr>
          <p:nvPr>
            <p:ph type="ctrTitle"/>
          </p:nvPr>
        </p:nvSpPr>
        <p:spPr/>
        <p:txBody>
          <a:bodyPr>
            <a:noAutofit/>
          </a:bodyPr>
          <a:lstStyle/>
          <a:p>
            <a:r>
              <a:rPr lang="nb-NO" sz="2400" dirty="0"/>
              <a:t>Presentasjon </a:t>
            </a:r>
            <a:br>
              <a:rPr lang="nb-NO" sz="2400" dirty="0"/>
            </a:br>
            <a:r>
              <a:rPr lang="nb-NO" sz="2400" dirty="0"/>
              <a:t>Tjenesteutvikling i samarbeid med funksjonshemmedes organisasjoner</a:t>
            </a:r>
          </a:p>
        </p:txBody>
      </p:sp>
      <p:sp>
        <p:nvSpPr>
          <p:cNvPr id="5" name="Undertittel 4">
            <a:extLst>
              <a:ext uri="{FF2B5EF4-FFF2-40B4-BE49-F238E27FC236}">
                <a16:creationId xmlns:a16="http://schemas.microsoft.com/office/drawing/2014/main" id="{972C9742-7508-1E46-970C-66D5DB19D6F4}"/>
              </a:ext>
            </a:extLst>
          </p:cNvPr>
          <p:cNvSpPr>
            <a:spLocks noGrp="1"/>
          </p:cNvSpPr>
          <p:nvPr>
            <p:ph type="subTitle" idx="1"/>
          </p:nvPr>
        </p:nvSpPr>
        <p:spPr>
          <a:xfrm>
            <a:off x="-64224" y="6170985"/>
            <a:ext cx="6265629" cy="687015"/>
          </a:xfrm>
        </p:spPr>
        <p:txBody>
          <a:bodyPr vert="horz" lIns="91440" tIns="45720" rIns="91440" bIns="45720" rtlCol="0" anchor="t">
            <a:normAutofit lnSpcReduction="10000"/>
          </a:bodyPr>
          <a:lstStyle/>
          <a:p>
            <a:r>
              <a:rPr lang="nb-NO" sz="1800" dirty="0">
                <a:latin typeface="Arial"/>
                <a:cs typeface="Arial"/>
              </a:rPr>
              <a:t>Februar 2023</a:t>
            </a:r>
          </a:p>
          <a:p>
            <a:r>
              <a:rPr lang="nb-NO" sz="1800" dirty="0">
                <a:latin typeface="Arial"/>
                <a:cs typeface="Arial"/>
              </a:rPr>
              <a:t>Brukerutvalget i NAV Hjelpemidler og tilrettelegging</a:t>
            </a:r>
          </a:p>
          <a:p>
            <a:endParaRPr lang="nb-NO" sz="1800" dirty="0">
              <a:latin typeface="Arial"/>
              <a:cs typeface="Arial"/>
            </a:endParaRPr>
          </a:p>
        </p:txBody>
      </p:sp>
      <p:pic>
        <p:nvPicPr>
          <p:cNvPr id="3" name="Plassholder for bilde 2">
            <a:extLst>
              <a:ext uri="{FF2B5EF4-FFF2-40B4-BE49-F238E27FC236}">
                <a16:creationId xmlns:a16="http://schemas.microsoft.com/office/drawing/2014/main" id="{2BF56A64-6E72-499A-BA40-83E606973F33}"/>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a:srcRect l="127" r="127"/>
          <a:stretch/>
        </p:blipFill>
        <p:spPr>
          <a:xfrm>
            <a:off x="6186526" y="0"/>
            <a:ext cx="6031979" cy="6858000"/>
          </a:xfrm>
        </p:spPr>
      </p:pic>
    </p:spTree>
    <p:extLst>
      <p:ext uri="{BB962C8B-B14F-4D97-AF65-F5344CB8AC3E}">
        <p14:creationId xmlns:p14="http://schemas.microsoft.com/office/powerpoint/2010/main" val="50058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B7CA54A-8343-3DF8-6AF7-C41F8BC7BFA8}"/>
              </a:ext>
            </a:extLst>
          </p:cNvPr>
          <p:cNvSpPr>
            <a:spLocks noGrp="1"/>
          </p:cNvSpPr>
          <p:nvPr>
            <p:ph type="title"/>
          </p:nvPr>
        </p:nvSpPr>
        <p:spPr>
          <a:xfrm>
            <a:off x="838200" y="482400"/>
            <a:ext cx="10515600" cy="1072080"/>
          </a:xfrm>
        </p:spPr>
        <p:txBody>
          <a:bodyPr anchor="ctr">
            <a:normAutofit/>
          </a:bodyPr>
          <a:lstStyle/>
          <a:p>
            <a:r>
              <a:rPr lang="nb-NO" dirty="0"/>
              <a:t>Opplegg og tema for arbeidsmøte</a:t>
            </a:r>
          </a:p>
        </p:txBody>
      </p:sp>
      <p:sp>
        <p:nvSpPr>
          <p:cNvPr id="3" name="Plassholder for innhold 2">
            <a:extLst>
              <a:ext uri="{FF2B5EF4-FFF2-40B4-BE49-F238E27FC236}">
                <a16:creationId xmlns:a16="http://schemas.microsoft.com/office/drawing/2014/main" id="{3A22E962-D5AA-CAE0-DD5D-414780C79F39}"/>
              </a:ext>
            </a:extLst>
          </p:cNvPr>
          <p:cNvSpPr>
            <a:spLocks noGrp="1"/>
          </p:cNvSpPr>
          <p:nvPr>
            <p:ph sz="half" idx="1"/>
          </p:nvPr>
        </p:nvSpPr>
        <p:spPr>
          <a:xfrm>
            <a:off x="838200" y="1554480"/>
            <a:ext cx="5181600" cy="4351338"/>
          </a:xfrm>
        </p:spPr>
        <p:txBody>
          <a:bodyPr>
            <a:normAutofit/>
          </a:bodyPr>
          <a:lstStyle/>
          <a:p>
            <a:pPr marL="0" indent="0">
              <a:buNone/>
            </a:pPr>
            <a:r>
              <a:rPr lang="nb-NO" dirty="0"/>
              <a:t>Prosess og gruppeoppgaver om: </a:t>
            </a:r>
          </a:p>
          <a:p>
            <a:pPr lvl="1"/>
            <a:r>
              <a:rPr lang="nb-NO" dirty="0"/>
              <a:t>NAV Hjelpemidler og tilrettelegging</a:t>
            </a:r>
          </a:p>
          <a:p>
            <a:pPr lvl="1"/>
            <a:r>
              <a:rPr lang="nb-NO" dirty="0"/>
              <a:t>Funksjonshemmedes organisasjoner</a:t>
            </a:r>
          </a:p>
          <a:p>
            <a:pPr lvl="1"/>
            <a:r>
              <a:rPr lang="nb-NO" dirty="0"/>
              <a:t>Vår forståelse av oppgave, roller og rammer</a:t>
            </a:r>
          </a:p>
          <a:p>
            <a:pPr lvl="1"/>
            <a:r>
              <a:rPr lang="nb-NO" dirty="0"/>
              <a:t>Brukerdrevet tjenesteutvikling </a:t>
            </a:r>
          </a:p>
          <a:p>
            <a:pPr lvl="2"/>
            <a:r>
              <a:rPr lang="nb-NO" dirty="0"/>
              <a:t>Hva betyr det for oss, hvorfor skal vi drive med dette og utfordringer brukersiden erfarer?</a:t>
            </a:r>
          </a:p>
        </p:txBody>
      </p:sp>
      <p:pic>
        <p:nvPicPr>
          <p:cNvPr id="11" name="Bilde 10" descr="Et bilde som inneholder tekst">
            <a:extLst>
              <a:ext uri="{FF2B5EF4-FFF2-40B4-BE49-F238E27FC236}">
                <a16:creationId xmlns:a16="http://schemas.microsoft.com/office/drawing/2014/main" id="{00A7ED66-DD81-3204-5578-DCD6CA881323}"/>
              </a:ext>
            </a:extLst>
          </p:cNvPr>
          <p:cNvPicPr>
            <a:picLocks noChangeAspect="1"/>
          </p:cNvPicPr>
          <p:nvPr/>
        </p:nvPicPr>
        <p:blipFill>
          <a:blip r:embed="rId3"/>
          <a:stretch>
            <a:fillRect/>
          </a:stretch>
        </p:blipFill>
        <p:spPr>
          <a:xfrm>
            <a:off x="6172200" y="2278412"/>
            <a:ext cx="5181600" cy="3445764"/>
          </a:xfrm>
          <a:prstGeom prst="rect">
            <a:avLst/>
          </a:prstGeom>
          <a:noFill/>
        </p:spPr>
      </p:pic>
    </p:spTree>
    <p:extLst>
      <p:ext uri="{BB962C8B-B14F-4D97-AF65-F5344CB8AC3E}">
        <p14:creationId xmlns:p14="http://schemas.microsoft.com/office/powerpoint/2010/main" val="188603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1B9C3383-2E3C-ED3A-842A-F4BB0D60F03F}"/>
              </a:ext>
            </a:extLst>
          </p:cNvPr>
          <p:cNvSpPr>
            <a:spLocks noGrp="1"/>
          </p:cNvSpPr>
          <p:nvPr>
            <p:ph type="title" idx="4294967295"/>
          </p:nvPr>
        </p:nvSpPr>
        <p:spPr>
          <a:xfrm>
            <a:off x="838200" y="393700"/>
            <a:ext cx="5181600" cy="60531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28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Om NAV Hjelpemidler og tilrettelegging</a:t>
            </a:r>
          </a:p>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kumimoji="0" lang="nb-NO"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Sett inn tekst…</a:t>
            </a:r>
          </a:p>
        </p:txBody>
      </p:sp>
      <p:sp>
        <p:nvSpPr>
          <p:cNvPr id="4" name="Plassholder for innhold 3">
            <a:extLst>
              <a:ext uri="{FF2B5EF4-FFF2-40B4-BE49-F238E27FC236}">
                <a16:creationId xmlns:a16="http://schemas.microsoft.com/office/drawing/2014/main" id="{D7CDE6A2-4385-0C4C-C729-45F0A6CF3C48}"/>
              </a:ext>
            </a:extLst>
          </p:cNvPr>
          <p:cNvSpPr>
            <a:spLocks noGrp="1"/>
          </p:cNvSpPr>
          <p:nvPr>
            <p:ph sz="half" idx="2"/>
          </p:nvPr>
        </p:nvSpPr>
        <p:spPr>
          <a:xfrm>
            <a:off x="6172200" y="393064"/>
            <a:ext cx="5181600" cy="6053455"/>
          </a:xfrm>
        </p:spPr>
        <p:txBody>
          <a:bodyPr/>
          <a:lstStyle/>
          <a:p>
            <a:pPr marL="0" indent="0">
              <a:buNone/>
            </a:pPr>
            <a:r>
              <a:rPr lang="nb-NO" dirty="0">
                <a:solidFill>
                  <a:schemeClr val="accent1"/>
                </a:solidFill>
              </a:rPr>
              <a:t>Om funksjonshemmedes organisasjoner</a:t>
            </a:r>
          </a:p>
          <a:p>
            <a:r>
              <a:rPr lang="nb-NO" dirty="0"/>
              <a:t>Sett inn tekst…</a:t>
            </a:r>
          </a:p>
          <a:p>
            <a:endParaRPr lang="nb-NO" dirty="0"/>
          </a:p>
        </p:txBody>
      </p:sp>
    </p:spTree>
    <p:extLst>
      <p:ext uri="{BB962C8B-B14F-4D97-AF65-F5344CB8AC3E}">
        <p14:creationId xmlns:p14="http://schemas.microsoft.com/office/powerpoint/2010/main" val="326443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B7CA54A-8343-3DF8-6AF7-C41F8BC7BFA8}"/>
              </a:ext>
            </a:extLst>
          </p:cNvPr>
          <p:cNvSpPr>
            <a:spLocks noGrp="1"/>
          </p:cNvSpPr>
          <p:nvPr>
            <p:ph type="title"/>
          </p:nvPr>
        </p:nvSpPr>
        <p:spPr>
          <a:xfrm>
            <a:off x="838200" y="482400"/>
            <a:ext cx="10515600" cy="1072080"/>
          </a:xfrm>
        </p:spPr>
        <p:txBody>
          <a:bodyPr anchor="ctr">
            <a:normAutofit/>
          </a:bodyPr>
          <a:lstStyle/>
          <a:p>
            <a:r>
              <a:rPr lang="nb-NO" dirty="0"/>
              <a:t>Refleksjonsoppgave – gruppe/to og to, plenum</a:t>
            </a:r>
          </a:p>
        </p:txBody>
      </p:sp>
      <p:sp>
        <p:nvSpPr>
          <p:cNvPr id="3" name="Plassholder for innhold 2">
            <a:extLst>
              <a:ext uri="{FF2B5EF4-FFF2-40B4-BE49-F238E27FC236}">
                <a16:creationId xmlns:a16="http://schemas.microsoft.com/office/drawing/2014/main" id="{3A22E962-D5AA-CAE0-DD5D-414780C79F39}"/>
              </a:ext>
            </a:extLst>
          </p:cNvPr>
          <p:cNvSpPr>
            <a:spLocks noGrp="1"/>
          </p:cNvSpPr>
          <p:nvPr>
            <p:ph sz="half" idx="1"/>
          </p:nvPr>
        </p:nvSpPr>
        <p:spPr>
          <a:xfrm>
            <a:off x="838200" y="1825625"/>
            <a:ext cx="5181600" cy="4351338"/>
          </a:xfrm>
        </p:spPr>
        <p:txBody>
          <a:bodyPr>
            <a:normAutofit/>
          </a:bodyPr>
          <a:lstStyle/>
          <a:p>
            <a:r>
              <a:rPr lang="nb-NO" dirty="0"/>
              <a:t>Hvordan forstår vi brukerutvalgets oppgave og mandat?</a:t>
            </a:r>
          </a:p>
          <a:p>
            <a:r>
              <a:rPr lang="nb-NO" dirty="0"/>
              <a:t>Hvordan forstår vi våre roller, og har vi de rollene som kreves for å løse oppgaven? Bør vi endre vår rollestruktur?</a:t>
            </a:r>
          </a:p>
          <a:p>
            <a:r>
              <a:rPr lang="nb-NO" dirty="0"/>
              <a:t>Hvilke rammebetingelser finnes som vi må forholde oss til?</a:t>
            </a:r>
          </a:p>
          <a:p>
            <a:endParaRPr lang="nb-NO" dirty="0"/>
          </a:p>
        </p:txBody>
      </p:sp>
      <p:pic>
        <p:nvPicPr>
          <p:cNvPr id="11" name="Bilde 10">
            <a:extLst>
              <a:ext uri="{FF2B5EF4-FFF2-40B4-BE49-F238E27FC236}">
                <a16:creationId xmlns:a16="http://schemas.microsoft.com/office/drawing/2014/main" id="{00A7ED66-DD81-3204-5578-DCD6CA8813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2200" y="2278412"/>
            <a:ext cx="5181600" cy="3445764"/>
          </a:xfrm>
          <a:prstGeom prst="rect">
            <a:avLst/>
          </a:prstGeom>
          <a:noFill/>
        </p:spPr>
      </p:pic>
    </p:spTree>
    <p:extLst>
      <p:ext uri="{BB962C8B-B14F-4D97-AF65-F5344CB8AC3E}">
        <p14:creationId xmlns:p14="http://schemas.microsoft.com/office/powerpoint/2010/main" val="770692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CE33D5-848C-26B2-03BE-D1F6A5C714EF}"/>
              </a:ext>
            </a:extLst>
          </p:cNvPr>
          <p:cNvSpPr>
            <a:spLocks noGrp="1"/>
          </p:cNvSpPr>
          <p:nvPr>
            <p:ph type="title"/>
          </p:nvPr>
        </p:nvSpPr>
        <p:spPr/>
        <p:txBody>
          <a:bodyPr>
            <a:normAutofit fontScale="90000"/>
          </a:bodyPr>
          <a:lstStyle/>
          <a:p>
            <a:r>
              <a:rPr lang="nb-NO" dirty="0"/>
              <a:t>Hva er reell brukermedvirkning? </a:t>
            </a:r>
            <a:br>
              <a:rPr lang="nb-NO" dirty="0"/>
            </a:br>
            <a:r>
              <a:rPr lang="nb-NO" dirty="0"/>
              <a:t>Finnes det ulike nivåer av medvirkning?</a:t>
            </a:r>
            <a:br>
              <a:rPr lang="nb-NO" dirty="0"/>
            </a:br>
            <a:endParaRPr lang="nb-NO" dirty="0"/>
          </a:p>
        </p:txBody>
      </p:sp>
      <p:sp>
        <p:nvSpPr>
          <p:cNvPr id="3" name="Plassholder for innhold 2">
            <a:extLst>
              <a:ext uri="{FF2B5EF4-FFF2-40B4-BE49-F238E27FC236}">
                <a16:creationId xmlns:a16="http://schemas.microsoft.com/office/drawing/2014/main" id="{250BA45A-9C33-A38D-6F52-CFA73E65B516}"/>
              </a:ext>
            </a:extLst>
          </p:cNvPr>
          <p:cNvSpPr>
            <a:spLocks noGrp="1"/>
          </p:cNvSpPr>
          <p:nvPr>
            <p:ph idx="1"/>
          </p:nvPr>
        </p:nvSpPr>
        <p:spPr/>
        <p:txBody>
          <a:bodyPr vert="horz" lIns="91440" tIns="45720" rIns="91440" bIns="45720" rtlCol="0" anchor="t">
            <a:normAutofit/>
          </a:bodyPr>
          <a:lstStyle/>
          <a:p>
            <a:r>
              <a:rPr lang="nb-NO">
                <a:latin typeface="Arial"/>
                <a:cs typeface="Arial"/>
              </a:rPr>
              <a:t>Se filmen (Helsedirektoratet)</a:t>
            </a:r>
            <a:br>
              <a:rPr lang="nb-NO" dirty="0"/>
            </a:br>
            <a:r>
              <a:rPr lang="nb-NO">
                <a:latin typeface="Arial"/>
                <a:cs typeface="Arial"/>
                <a:hlinkClick r:id="rId3"/>
              </a:rPr>
              <a:t> Bruker- og pårørendemedvirkning</a:t>
            </a:r>
            <a:r>
              <a:rPr lang="nb-NO">
                <a:latin typeface="Arial"/>
                <a:cs typeface="Arial"/>
              </a:rPr>
              <a:t> (ca. 7 min)</a:t>
            </a:r>
          </a:p>
          <a:p>
            <a:pPr marL="0" indent="0">
              <a:buNone/>
            </a:pPr>
            <a:endParaRPr lang="nb-NO" dirty="0"/>
          </a:p>
        </p:txBody>
      </p:sp>
    </p:spTree>
    <p:extLst>
      <p:ext uri="{BB962C8B-B14F-4D97-AF65-F5344CB8AC3E}">
        <p14:creationId xmlns:p14="http://schemas.microsoft.com/office/powerpoint/2010/main" val="305128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B7CA54A-8343-3DF8-6AF7-C41F8BC7BFA8}"/>
              </a:ext>
            </a:extLst>
          </p:cNvPr>
          <p:cNvSpPr>
            <a:spLocks noGrp="1"/>
          </p:cNvSpPr>
          <p:nvPr>
            <p:ph type="title"/>
          </p:nvPr>
        </p:nvSpPr>
        <p:spPr>
          <a:xfrm>
            <a:off x="838200" y="482400"/>
            <a:ext cx="10515600" cy="1072080"/>
          </a:xfrm>
        </p:spPr>
        <p:txBody>
          <a:bodyPr anchor="ctr">
            <a:normAutofit/>
          </a:bodyPr>
          <a:lstStyle/>
          <a:p>
            <a:r>
              <a:rPr lang="nb-NO" dirty="0"/>
              <a:t>Refleksjonsoppgave – gruppe/to og to</a:t>
            </a:r>
          </a:p>
        </p:txBody>
      </p:sp>
      <p:sp>
        <p:nvSpPr>
          <p:cNvPr id="3" name="Plassholder for innhold 2">
            <a:extLst>
              <a:ext uri="{FF2B5EF4-FFF2-40B4-BE49-F238E27FC236}">
                <a16:creationId xmlns:a16="http://schemas.microsoft.com/office/drawing/2014/main" id="{3A22E962-D5AA-CAE0-DD5D-414780C79F39}"/>
              </a:ext>
            </a:extLst>
          </p:cNvPr>
          <p:cNvSpPr>
            <a:spLocks noGrp="1"/>
          </p:cNvSpPr>
          <p:nvPr>
            <p:ph sz="half" idx="1"/>
          </p:nvPr>
        </p:nvSpPr>
        <p:spPr>
          <a:xfrm>
            <a:off x="838200" y="1825625"/>
            <a:ext cx="5181600" cy="4351338"/>
          </a:xfrm>
        </p:spPr>
        <p:txBody>
          <a:bodyPr>
            <a:normAutofit lnSpcReduction="10000"/>
          </a:bodyPr>
          <a:lstStyle/>
          <a:p>
            <a:r>
              <a:rPr lang="nb-NO" dirty="0"/>
              <a:t>Hva innebærer brukerdrevet tjenesteutvikling på system-   og tjenestenivå for vårt brukerutvalg?</a:t>
            </a:r>
          </a:p>
          <a:p>
            <a:r>
              <a:rPr lang="nb-NO" dirty="0"/>
              <a:t>Hva må vi gjøre for å oppnå brukerdrevet tjenesteutvikling hos oss?</a:t>
            </a:r>
          </a:p>
          <a:p>
            <a:r>
              <a:rPr lang="nb-NO" dirty="0"/>
              <a:t>Hvilke utfordringer erfarer brukersiden for tilgang til tjenestene og kvaliteten på tilbudet?</a:t>
            </a:r>
          </a:p>
        </p:txBody>
      </p:sp>
      <p:pic>
        <p:nvPicPr>
          <p:cNvPr id="11" name="Bilde 10">
            <a:extLst>
              <a:ext uri="{FF2B5EF4-FFF2-40B4-BE49-F238E27FC236}">
                <a16:creationId xmlns:a16="http://schemas.microsoft.com/office/drawing/2014/main" id="{00A7ED66-DD81-3204-5578-DCD6CA8813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2200" y="2278412"/>
            <a:ext cx="5181600" cy="3445764"/>
          </a:xfrm>
          <a:prstGeom prst="rect">
            <a:avLst/>
          </a:prstGeom>
          <a:noFill/>
        </p:spPr>
      </p:pic>
    </p:spTree>
    <p:extLst>
      <p:ext uri="{BB962C8B-B14F-4D97-AF65-F5344CB8AC3E}">
        <p14:creationId xmlns:p14="http://schemas.microsoft.com/office/powerpoint/2010/main" val="100682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37E347-507A-4CFB-9827-DD2E5DE5165A}"/>
              </a:ext>
            </a:extLst>
          </p:cNvPr>
          <p:cNvSpPr>
            <a:spLocks noGrp="1"/>
          </p:cNvSpPr>
          <p:nvPr>
            <p:ph type="title"/>
          </p:nvPr>
        </p:nvSpPr>
        <p:spPr/>
        <p:txBody>
          <a:bodyPr/>
          <a:lstStyle/>
          <a:p>
            <a:r>
              <a:rPr lang="nb-NO" dirty="0"/>
              <a:t>Hva sier veilederen om brukerdrevet tjenesteutvikling?</a:t>
            </a:r>
          </a:p>
        </p:txBody>
      </p:sp>
      <p:sp>
        <p:nvSpPr>
          <p:cNvPr id="3" name="Plassholder for innhold 2">
            <a:extLst>
              <a:ext uri="{FF2B5EF4-FFF2-40B4-BE49-F238E27FC236}">
                <a16:creationId xmlns:a16="http://schemas.microsoft.com/office/drawing/2014/main" id="{C9865951-90F7-44A6-A860-7F0FE394B2BC}"/>
              </a:ext>
            </a:extLst>
          </p:cNvPr>
          <p:cNvSpPr>
            <a:spLocks noGrp="1"/>
          </p:cNvSpPr>
          <p:nvPr>
            <p:ph idx="1"/>
          </p:nvPr>
        </p:nvSpPr>
        <p:spPr/>
        <p:txBody>
          <a:bodyPr vert="horz" lIns="91440" tIns="45720" rIns="91440" bIns="45720" rtlCol="0" anchor="t">
            <a:normAutofit/>
          </a:bodyPr>
          <a:lstStyle/>
          <a:p>
            <a:r>
              <a:rPr lang="nb-NO" sz="2400" dirty="0">
                <a:cs typeface="Calibri"/>
              </a:rPr>
              <a:t>NAVs strategi for brukermedvirkning skriver noe om hva dette betyr for brukerutvalget sentralt. </a:t>
            </a:r>
          </a:p>
          <a:p>
            <a:r>
              <a:rPr lang="nb-NO" sz="2400" dirty="0">
                <a:cs typeface="Calibri"/>
              </a:rPr>
              <a:t>NAV HoT sitt brukerutvalg har diskutert dette ytterligere og skrevet om det i veilederen (se notater)</a:t>
            </a:r>
          </a:p>
          <a:p>
            <a:pPr marL="0" indent="0">
              <a:buNone/>
            </a:pPr>
            <a:endParaRPr lang="nb-NO" sz="2400" dirty="0">
              <a:cs typeface="Calibri"/>
            </a:endParaRPr>
          </a:p>
          <a:p>
            <a:pPr marL="0" indent="0" algn="ctr">
              <a:buNone/>
            </a:pPr>
            <a:r>
              <a:rPr lang="nb-NO" sz="2400" dirty="0">
                <a:solidFill>
                  <a:schemeClr val="accent1"/>
                </a:solidFill>
                <a:cs typeface="Calibri"/>
              </a:rPr>
              <a:t>Stemmer dette med det vi snakket om?</a:t>
            </a:r>
          </a:p>
          <a:p>
            <a:pPr marL="0" indent="0">
              <a:lnSpc>
                <a:spcPct val="107000"/>
              </a:lnSpc>
              <a:spcAft>
                <a:spcPts val="800"/>
              </a:spcAft>
              <a:buNone/>
            </a:pPr>
            <a:endParaRPr lang="nb-NO" sz="2400" dirty="0">
              <a:effectLst/>
              <a:latin typeface="Arial"/>
              <a:ea typeface="Calibri" panose="020F0502020204030204" pitchFamily="34" charset="0"/>
              <a:cs typeface="Arial"/>
            </a:endParaRPr>
          </a:p>
        </p:txBody>
      </p:sp>
    </p:spTree>
    <p:extLst>
      <p:ext uri="{BB962C8B-B14F-4D97-AF65-F5344CB8AC3E}">
        <p14:creationId xmlns:p14="http://schemas.microsoft.com/office/powerpoint/2010/main" val="3775788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5A41BF-F2EB-98D4-4AC5-8754A6CA22EE}"/>
              </a:ext>
            </a:extLst>
          </p:cNvPr>
          <p:cNvSpPr>
            <a:spLocks noGrp="1"/>
          </p:cNvSpPr>
          <p:nvPr>
            <p:ph type="title"/>
          </p:nvPr>
        </p:nvSpPr>
        <p:spPr>
          <a:xfrm>
            <a:off x="838200" y="482400"/>
            <a:ext cx="10515600" cy="1072080"/>
          </a:xfrm>
        </p:spPr>
        <p:txBody>
          <a:bodyPr anchor="ctr">
            <a:normAutofit/>
          </a:bodyPr>
          <a:lstStyle/>
          <a:p>
            <a:r>
              <a:rPr lang="nb-NO" dirty="0"/>
              <a:t>Hvorfor skal vi jobbe med brukerdrevet tjenesteutvikling?</a:t>
            </a:r>
          </a:p>
        </p:txBody>
      </p:sp>
      <p:sp>
        <p:nvSpPr>
          <p:cNvPr id="11" name="Content Placeholder 2">
            <a:extLst>
              <a:ext uri="{FF2B5EF4-FFF2-40B4-BE49-F238E27FC236}">
                <a16:creationId xmlns:a16="http://schemas.microsoft.com/office/drawing/2014/main" id="{59FBE02F-FF5B-9070-7134-59DB0AE77725}"/>
              </a:ext>
            </a:extLst>
          </p:cNvPr>
          <p:cNvSpPr>
            <a:spLocks noGrp="1"/>
          </p:cNvSpPr>
          <p:nvPr>
            <p:ph sz="half" idx="1"/>
          </p:nvPr>
        </p:nvSpPr>
        <p:spPr>
          <a:xfrm>
            <a:off x="838200" y="1825625"/>
            <a:ext cx="5449711" cy="4351338"/>
          </a:xfrm>
        </p:spPr>
        <p:txBody>
          <a:bodyPr vert="horz" lIns="91440" tIns="45720" rIns="91440" bIns="45720" rtlCol="0" anchor="t">
            <a:normAutofit/>
          </a:bodyPr>
          <a:lstStyle/>
          <a:p>
            <a:r>
              <a:rPr lang="en-US" dirty="0">
                <a:latin typeface="Arial"/>
                <a:cs typeface="Arial"/>
              </a:rPr>
              <a:t>NAV Hjelpemidler og tilrettelegging </a:t>
            </a:r>
            <a:r>
              <a:rPr lang="nn-NO" dirty="0">
                <a:latin typeface="Arial"/>
                <a:cs typeface="Arial"/>
              </a:rPr>
              <a:t>skal</a:t>
            </a:r>
            <a:r>
              <a:rPr lang="en-US" dirty="0">
                <a:latin typeface="Arial"/>
                <a:cs typeface="Arial"/>
              </a:rPr>
              <a:t> </a:t>
            </a:r>
            <a:r>
              <a:rPr lang="nb-NO" dirty="0">
                <a:latin typeface="Arial"/>
                <a:cs typeface="Arial"/>
              </a:rPr>
              <a:t>jobbe</a:t>
            </a:r>
            <a:r>
              <a:rPr lang="en-US" dirty="0">
                <a:latin typeface="Arial"/>
                <a:cs typeface="Arial"/>
              </a:rPr>
              <a:t> </a:t>
            </a:r>
            <a:r>
              <a:rPr lang="nb-NO" dirty="0">
                <a:latin typeface="Arial"/>
                <a:cs typeface="Arial"/>
              </a:rPr>
              <a:t>kunnskapsbasert</a:t>
            </a:r>
          </a:p>
          <a:p>
            <a:r>
              <a:rPr lang="en-US" dirty="0">
                <a:latin typeface="Arial"/>
                <a:cs typeface="Arial"/>
              </a:rPr>
              <a:t>Det </a:t>
            </a:r>
            <a:r>
              <a:rPr lang="nb-NO" dirty="0">
                <a:latin typeface="Arial"/>
                <a:cs typeface="Arial"/>
              </a:rPr>
              <a:t>innebærer</a:t>
            </a:r>
            <a:r>
              <a:rPr lang="en-US" dirty="0">
                <a:latin typeface="Arial"/>
                <a:cs typeface="Arial"/>
              </a:rPr>
              <a:t> at </a:t>
            </a:r>
            <a:r>
              <a:rPr lang="nb-NO" dirty="0">
                <a:latin typeface="Arial"/>
                <a:cs typeface="Arial"/>
              </a:rPr>
              <a:t>brukers</a:t>
            </a:r>
            <a:r>
              <a:rPr lang="en-US" dirty="0">
                <a:latin typeface="Arial"/>
                <a:cs typeface="Arial"/>
              </a:rPr>
              <a:t> </a:t>
            </a:r>
            <a:r>
              <a:rPr lang="nb-NO" dirty="0">
                <a:latin typeface="Arial"/>
                <a:cs typeface="Arial"/>
              </a:rPr>
              <a:t>innsikt</a:t>
            </a:r>
            <a:r>
              <a:rPr lang="en-US" dirty="0">
                <a:latin typeface="Arial"/>
                <a:cs typeface="Arial"/>
              </a:rPr>
              <a:t> og </a:t>
            </a:r>
            <a:r>
              <a:rPr lang="nb-NO" dirty="0">
                <a:latin typeface="Arial"/>
                <a:cs typeface="Arial"/>
              </a:rPr>
              <a:t>erfaringer</a:t>
            </a:r>
            <a:r>
              <a:rPr lang="en-US" dirty="0">
                <a:latin typeface="Arial"/>
                <a:cs typeface="Arial"/>
              </a:rPr>
              <a:t> er et </a:t>
            </a:r>
            <a:r>
              <a:rPr lang="nb-NO" dirty="0">
                <a:latin typeface="Arial"/>
                <a:cs typeface="Arial"/>
              </a:rPr>
              <a:t>nødvendig</a:t>
            </a:r>
            <a:r>
              <a:rPr lang="en-US" dirty="0">
                <a:latin typeface="Arial"/>
                <a:cs typeface="Arial"/>
              </a:rPr>
              <a:t> </a:t>
            </a:r>
            <a:r>
              <a:rPr lang="nb-NO" dirty="0">
                <a:latin typeface="Arial"/>
                <a:cs typeface="Arial"/>
              </a:rPr>
              <a:t>kunnskapsgrunnlag</a:t>
            </a:r>
            <a:r>
              <a:rPr lang="en-US" dirty="0">
                <a:latin typeface="Arial"/>
                <a:cs typeface="Arial"/>
              </a:rPr>
              <a:t> for både å </a:t>
            </a:r>
            <a:r>
              <a:rPr lang="nb-NO" dirty="0">
                <a:latin typeface="Arial"/>
                <a:cs typeface="Arial"/>
              </a:rPr>
              <a:t>opprettholde</a:t>
            </a:r>
            <a:r>
              <a:rPr lang="en-US" dirty="0">
                <a:latin typeface="Arial"/>
                <a:cs typeface="Arial"/>
              </a:rPr>
              <a:t> og </a:t>
            </a:r>
            <a:r>
              <a:rPr lang="nb-NO" dirty="0">
                <a:latin typeface="Arial"/>
                <a:cs typeface="Arial"/>
              </a:rPr>
              <a:t>utvikle</a:t>
            </a:r>
            <a:r>
              <a:rPr lang="en-US" dirty="0">
                <a:latin typeface="Arial"/>
                <a:cs typeface="Arial"/>
              </a:rPr>
              <a:t> </a:t>
            </a:r>
            <a:r>
              <a:rPr lang="nb-NO" dirty="0">
                <a:latin typeface="Arial"/>
                <a:cs typeface="Arial"/>
              </a:rPr>
              <a:t>tjenester</a:t>
            </a:r>
            <a:r>
              <a:rPr lang="en-US" dirty="0">
                <a:latin typeface="Arial"/>
                <a:cs typeface="Arial"/>
              </a:rPr>
              <a:t> med høy </a:t>
            </a:r>
            <a:r>
              <a:rPr lang="nb-NO" dirty="0">
                <a:latin typeface="Arial"/>
                <a:cs typeface="Arial"/>
              </a:rPr>
              <a:t>kvalitet</a:t>
            </a:r>
            <a:endParaRPr lang="nb-NO" dirty="0"/>
          </a:p>
          <a:p>
            <a:pPr marL="0" indent="0">
              <a:buNone/>
            </a:pPr>
            <a:endParaRPr lang="en-US" dirty="0">
              <a:latin typeface="Arial"/>
              <a:cs typeface="Arial"/>
            </a:endParaRPr>
          </a:p>
          <a:p>
            <a:endParaRPr lang="en-US" dirty="0"/>
          </a:p>
          <a:p>
            <a:endParaRPr lang="en-US" dirty="0"/>
          </a:p>
        </p:txBody>
      </p:sp>
      <p:pic>
        <p:nvPicPr>
          <p:cNvPr id="6" name="Bilde 5" descr="Bilde med en modell av kunnskapsbasert praksis ">
            <a:extLst>
              <a:ext uri="{FF2B5EF4-FFF2-40B4-BE49-F238E27FC236}">
                <a16:creationId xmlns:a16="http://schemas.microsoft.com/office/drawing/2014/main" id="{35BE4510-2CB1-4E34-8764-E9B17B4FDB3F}"/>
              </a:ext>
            </a:extLst>
          </p:cNvPr>
          <p:cNvPicPr>
            <a:picLocks noChangeAspect="1"/>
          </p:cNvPicPr>
          <p:nvPr/>
        </p:nvPicPr>
        <p:blipFill rotWithShape="1">
          <a:blip r:embed="rId3"/>
          <a:srcRect l="1348" r="4726" b="-3"/>
          <a:stretch/>
        </p:blipFill>
        <p:spPr>
          <a:xfrm>
            <a:off x="6587351" y="1825625"/>
            <a:ext cx="4351298" cy="4351338"/>
          </a:xfrm>
          <a:prstGeom prst="rect">
            <a:avLst/>
          </a:prstGeom>
          <a:noFill/>
        </p:spPr>
      </p:pic>
    </p:spTree>
    <p:extLst>
      <p:ext uri="{BB962C8B-B14F-4D97-AF65-F5344CB8AC3E}">
        <p14:creationId xmlns:p14="http://schemas.microsoft.com/office/powerpoint/2010/main" val="3445913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E45E613-A23B-46D8-B7CF-CD3CFF68F762}"/>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pPr lvl="1"/>
            <a:endParaRPr lang="nb-NO" dirty="0"/>
          </a:p>
          <a:p>
            <a:endParaRPr lang="nb-NO" dirty="0"/>
          </a:p>
        </p:txBody>
      </p:sp>
      <p:sp>
        <p:nvSpPr>
          <p:cNvPr id="6" name="Tittel 5">
            <a:extLst>
              <a:ext uri="{FF2B5EF4-FFF2-40B4-BE49-F238E27FC236}">
                <a16:creationId xmlns:a16="http://schemas.microsoft.com/office/drawing/2014/main" id="{D35FC5A3-7E58-9D66-1434-0F59952A9302}"/>
              </a:ext>
            </a:extLst>
          </p:cNvPr>
          <p:cNvSpPr>
            <a:spLocks noGrp="1"/>
          </p:cNvSpPr>
          <p:nvPr>
            <p:ph type="title" idx="4294967295"/>
          </p:nvPr>
        </p:nvSpPr>
        <p:spPr>
          <a:xfrm>
            <a:off x="146593" y="1127760"/>
            <a:ext cx="2599980" cy="1795750"/>
          </a:xfrm>
          <a:prstGeom prst="rect">
            <a:avLst/>
          </a:prstGeom>
          <a:solidFill>
            <a:schemeClr val="accent1"/>
          </a:solid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chemeClr val="lt1"/>
                </a:solidFill>
                <a:effectLst/>
                <a:uLnTx/>
                <a:uFillTx/>
                <a:latin typeface="+mn-lt"/>
                <a:ea typeface="+mn-ea"/>
                <a:cs typeface="+mn-cs"/>
              </a:rPr>
              <a:t>Sentrale prinsipper – brukerdrevet tjenesteutvikling</a:t>
            </a:r>
          </a:p>
        </p:txBody>
      </p:sp>
      <p:pic>
        <p:nvPicPr>
          <p:cNvPr id="2050" name="Picture 2" descr="Sentrale prinsipper er: &#10;">
            <a:extLst>
              <a:ext uri="{FF2B5EF4-FFF2-40B4-BE49-F238E27FC236}">
                <a16:creationId xmlns:a16="http://schemas.microsoft.com/office/drawing/2014/main" id="{173B9489-59D3-E843-FAA9-689B5A455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603" y="-428630"/>
            <a:ext cx="8924144" cy="7715259"/>
          </a:xfrm>
          <a:prstGeom prst="rect">
            <a:avLst/>
          </a:prstGeom>
          <a:noFill/>
          <a:extLst>
            <a:ext uri="{909E8E84-426E-40DD-AFC4-6F175D3DCCD1}">
              <a14:hiddenFill xmlns:a14="http://schemas.microsoft.com/office/drawing/2010/main">
                <a:solidFill>
                  <a:srgbClr val="FFFFFF"/>
                </a:solidFill>
              </a14:hiddenFill>
            </a:ext>
          </a:extLst>
        </p:spPr>
      </p:pic>
      <p:sp>
        <p:nvSpPr>
          <p:cNvPr id="5" name="TekstSylinder 4" descr="Sentrale prinsipper for brukerdrevet tjenesteutvikling er: &#10;Funksjonshemmedes organisasjoner må ha en tydelig rolle og plass i utviklingsarbeid og følge det fra start til mål&#10;&#10;Brukerrepresentantenes erfaringskompetanse skal likestilles med annen kompetanse &#10;&#10;Skape kultur for medvirkning og utvikling &#10;">
            <a:extLst>
              <a:ext uri="{FF2B5EF4-FFF2-40B4-BE49-F238E27FC236}">
                <a16:creationId xmlns:a16="http://schemas.microsoft.com/office/drawing/2014/main" id="{CE9D3B95-7713-7422-4F35-20CD9DC2C9B3}"/>
              </a:ext>
            </a:extLst>
          </p:cNvPr>
          <p:cNvSpPr txBox="1"/>
          <p:nvPr/>
        </p:nvSpPr>
        <p:spPr>
          <a:xfrm>
            <a:off x="5016083" y="1253373"/>
            <a:ext cx="4673183" cy="3652282"/>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C30000"/>
              </a:buClr>
              <a:buSzTx/>
              <a:buFont typeface="Arial" panose="020B0604020202020204" pitchFamily="34" charset="0"/>
              <a:buChar char="•"/>
              <a:tabLst/>
              <a:defRPr/>
            </a:pPr>
            <a:r>
              <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Funksjonshemmedes organisasjoner må ha en tydelig rolle og plass i utviklingsarbeid og følge det fra start til mål</a:t>
            </a:r>
          </a:p>
          <a:p>
            <a:pPr marL="228600" marR="0" lvl="0" indent="-228600" algn="l" defTabSz="914400" rtl="0" eaLnBrk="1" fontAlgn="auto" latinLnBrk="0" hangingPunct="1">
              <a:lnSpc>
                <a:spcPct val="90000"/>
              </a:lnSpc>
              <a:spcBef>
                <a:spcPts val="1000"/>
              </a:spcBef>
              <a:spcAft>
                <a:spcPts val="0"/>
              </a:spcAft>
              <a:buClr>
                <a:srgbClr val="C30000"/>
              </a:buClr>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C30000"/>
              </a:buClr>
              <a:buSzTx/>
              <a:buFont typeface="Arial" panose="020B0604020202020204" pitchFamily="34" charset="0"/>
              <a:buChar char="•"/>
              <a:tabLst/>
              <a:defRPr/>
            </a:pPr>
            <a:r>
              <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Brukerrepresentantenes erfaringskompetanse skal likestilles med annen kompetanse </a:t>
            </a:r>
          </a:p>
          <a:p>
            <a:pPr marL="228600" marR="0" lvl="0" indent="-228600" algn="l" defTabSz="914400" rtl="0" eaLnBrk="1" fontAlgn="auto" latinLnBrk="0" hangingPunct="1">
              <a:lnSpc>
                <a:spcPct val="90000"/>
              </a:lnSpc>
              <a:spcBef>
                <a:spcPts val="1000"/>
              </a:spcBef>
              <a:spcAft>
                <a:spcPts val="0"/>
              </a:spcAft>
              <a:buClr>
                <a:srgbClr val="C30000"/>
              </a:buClr>
              <a:buSzTx/>
              <a:buFont typeface="Arial" panose="020B0604020202020204" pitchFamily="34" charset="0"/>
              <a:buChar char="•"/>
              <a:tabLst/>
              <a:defRPr/>
            </a:pPr>
            <a:endPar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C30000"/>
              </a:buClr>
              <a:buSzTx/>
              <a:buFont typeface="Arial" panose="020B0604020202020204" pitchFamily="34" charset="0"/>
              <a:buChar char="•"/>
              <a:tabLst/>
              <a:defRPr/>
            </a:pPr>
            <a:r>
              <a:rPr kumimoji="0" lang="nb-NO"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Skape kultur for medvirkning og utvikling </a:t>
            </a:r>
          </a:p>
        </p:txBody>
      </p:sp>
    </p:spTree>
    <p:extLst>
      <p:ext uri="{BB962C8B-B14F-4D97-AF65-F5344CB8AC3E}">
        <p14:creationId xmlns:p14="http://schemas.microsoft.com/office/powerpoint/2010/main" val="27290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488CB-CA0F-47A1-A460-AB042741F3E3}"/>
              </a:ext>
            </a:extLst>
          </p:cNvPr>
          <p:cNvSpPr>
            <a:spLocks noGrp="1"/>
          </p:cNvSpPr>
          <p:nvPr>
            <p:ph type="title"/>
          </p:nvPr>
        </p:nvSpPr>
        <p:spPr/>
        <p:txBody>
          <a:bodyPr>
            <a:normAutofit fontScale="90000"/>
          </a:bodyPr>
          <a:lstStyle/>
          <a:p>
            <a:br>
              <a:rPr lang="nb-NO" dirty="0"/>
            </a:br>
            <a:r>
              <a:rPr lang="nb-NO" dirty="0"/>
              <a:t>Hva krever dette i praksis? </a:t>
            </a:r>
            <a:br>
              <a:rPr lang="nb-NO" dirty="0"/>
            </a:br>
            <a:endParaRPr lang="nb-NO" dirty="0"/>
          </a:p>
        </p:txBody>
      </p:sp>
      <p:sp>
        <p:nvSpPr>
          <p:cNvPr id="3" name="Plassholder for innhold 2">
            <a:extLst>
              <a:ext uri="{FF2B5EF4-FFF2-40B4-BE49-F238E27FC236}">
                <a16:creationId xmlns:a16="http://schemas.microsoft.com/office/drawing/2014/main" id="{703E04D7-EAE2-42F6-8C06-E28ACD41E895}"/>
              </a:ext>
            </a:extLst>
          </p:cNvPr>
          <p:cNvSpPr>
            <a:spLocks noGrp="1"/>
          </p:cNvSpPr>
          <p:nvPr>
            <p:ph idx="1"/>
          </p:nvPr>
        </p:nvSpPr>
        <p:spPr>
          <a:xfrm>
            <a:off x="838200" y="1554480"/>
            <a:ext cx="10515600" cy="5151120"/>
          </a:xfrm>
        </p:spPr>
        <p:txBody>
          <a:bodyPr vert="horz" lIns="91440" tIns="45720" rIns="91440" bIns="45720" rtlCol="0" anchor="t">
            <a:normAutofit/>
          </a:bodyPr>
          <a:lstStyle/>
          <a:p>
            <a:r>
              <a:rPr lang="nb-NO" sz="2600" dirty="0"/>
              <a:t>God kjennskap til hva overordnede føringer og mål sier om brukermedvirkning</a:t>
            </a:r>
          </a:p>
          <a:p>
            <a:r>
              <a:rPr lang="nb-NO" sz="2600" dirty="0"/>
              <a:t>At utviklingsarbeid og prosjekter forankres i brukerutvalgene, og funksjonshemmedes organisasjoner oppnevner representanter som skal medvirke </a:t>
            </a:r>
          </a:p>
          <a:p>
            <a:r>
              <a:rPr lang="nb-NO" sz="2600" dirty="0"/>
              <a:t>At ambisjonene i målbildet 2025 for NAV Hjelpemidler og tilrettelegging brukes aktivt i evaluering av kvalitet i tjenestene og måloppnåelse i utviklingsarbeid</a:t>
            </a:r>
          </a:p>
          <a:p>
            <a:r>
              <a:rPr lang="nb-NO" sz="2600" dirty="0"/>
              <a:t>At NAV fasiliterer arbeidsprosesser på en måte som gir like muligheter for å delta og gi innspill</a:t>
            </a:r>
          </a:p>
          <a:p>
            <a:r>
              <a:rPr lang="nb-NO" sz="2600" dirty="0"/>
              <a:t>Transapens og åpenhet i relasjonen mellom NAV, brukerutvalgene og funksjonshemmedes organisasjonen</a:t>
            </a:r>
          </a:p>
          <a:p>
            <a:pPr marL="0" indent="0">
              <a:buNone/>
            </a:pPr>
            <a:endParaRPr lang="nb-NO" dirty="0">
              <a:effectLst/>
              <a:ea typeface="Calibri" panose="020F0502020204030204" pitchFamily="34" charset="0"/>
            </a:endParaRPr>
          </a:p>
          <a:p>
            <a:pPr marL="0" indent="0">
              <a:buNone/>
            </a:pPr>
            <a:endParaRPr lang="nb-NO" sz="4000" dirty="0"/>
          </a:p>
          <a:p>
            <a:pPr marL="514350" indent="-514350">
              <a:buFont typeface="+mj-lt"/>
              <a:buAutoNum type="arabicPeriod"/>
            </a:pPr>
            <a:endParaRPr lang="nb-NO" dirty="0"/>
          </a:p>
        </p:txBody>
      </p:sp>
    </p:spTree>
    <p:extLst>
      <p:ext uri="{BB962C8B-B14F-4D97-AF65-F5344CB8AC3E}">
        <p14:creationId xmlns:p14="http://schemas.microsoft.com/office/powerpoint/2010/main" val="406856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2A25BC0-19A0-1E28-D3FD-AF78E50131D5}"/>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endParaRPr kumimoji="0" lang="nb-NO" sz="3200" b="0" i="0" u="none" strike="noStrike" kern="1200" cap="none" spc="0" normalizeH="0" baseline="0" noProof="0" dirty="0">
              <a:ln>
                <a:noFill/>
              </a:ln>
              <a:solidFill>
                <a:srgbClr val="C30000"/>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3200" b="0" i="0" u="none" strike="noStrike" kern="1200" cap="none" spc="0" normalizeH="0" baseline="0" noProof="0" dirty="0">
                <a:ln>
                  <a:noFill/>
                </a:ln>
                <a:solidFill>
                  <a:srgbClr val="C30000"/>
                </a:solidFill>
                <a:effectLst/>
                <a:uLnTx/>
                <a:uFillTx/>
                <a:latin typeface="Arial" panose="020B0604020202020204" pitchFamily="34" charset="0"/>
                <a:ea typeface="+mj-ea"/>
                <a:cs typeface="Arial" panose="020B0604020202020204" pitchFamily="34" charset="0"/>
              </a:rPr>
              <a:t>MEN,</a:t>
            </a:r>
          </a:p>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3200" b="0" i="0" u="none" strike="noStrike" kern="1200" cap="none" spc="0" normalizeH="0" baseline="0" noProof="0" dirty="0">
                <a:ln>
                  <a:noFill/>
                </a:ln>
                <a:solidFill>
                  <a:srgbClr val="C30000"/>
                </a:solidFill>
                <a:effectLst/>
                <a:uLnTx/>
                <a:uFillTx/>
                <a:latin typeface="Arial" panose="020B0604020202020204" pitchFamily="34" charset="0"/>
                <a:ea typeface="+mj-ea"/>
                <a:cs typeface="Arial" panose="020B0604020202020204" pitchFamily="34" charset="0"/>
              </a:rPr>
              <a:t>Hvordan kan dette gjøres i praksis hos oss?</a:t>
            </a:r>
            <a:endParaRPr kumimoji="0" lang="nb-NO"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36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AB51B6D-DDE5-E5BC-EB65-D353840E6E65}"/>
              </a:ext>
            </a:extLst>
          </p:cNvPr>
          <p:cNvSpPr>
            <a:spLocks noGrp="1"/>
          </p:cNvSpPr>
          <p:nvPr>
            <p:ph type="title"/>
          </p:nvPr>
        </p:nvSpPr>
        <p:spPr/>
        <p:txBody>
          <a:bodyPr/>
          <a:lstStyle/>
          <a:p>
            <a:r>
              <a:rPr lang="nb-NO" dirty="0"/>
              <a:t>Hva slags presentasjon er dette?</a:t>
            </a:r>
          </a:p>
        </p:txBody>
      </p:sp>
      <p:sp>
        <p:nvSpPr>
          <p:cNvPr id="3" name="Plassholder for innhold 2">
            <a:extLst>
              <a:ext uri="{FF2B5EF4-FFF2-40B4-BE49-F238E27FC236}">
                <a16:creationId xmlns:a16="http://schemas.microsoft.com/office/drawing/2014/main" id="{7D701F7D-5DC9-83C9-8677-C7000FA28FE7}"/>
              </a:ext>
            </a:extLst>
          </p:cNvPr>
          <p:cNvSpPr>
            <a:spLocks noGrp="1"/>
          </p:cNvSpPr>
          <p:nvPr>
            <p:ph idx="1"/>
          </p:nvPr>
        </p:nvSpPr>
        <p:spPr/>
        <p:txBody>
          <a:bodyPr>
            <a:normAutofit fontScale="92500" lnSpcReduction="10000"/>
          </a:bodyPr>
          <a:lstStyle/>
          <a:p>
            <a:pPr marL="0" indent="0">
              <a:buNone/>
            </a:pPr>
            <a:r>
              <a:rPr lang="nb-NO" dirty="0"/>
              <a:t>Del 1: </a:t>
            </a:r>
          </a:p>
          <a:p>
            <a:pPr marL="0" indent="0">
              <a:buNone/>
            </a:pPr>
            <a:r>
              <a:rPr lang="nb-NO" dirty="0"/>
              <a:t>Gir kort innføring i skriftlig veileder </a:t>
            </a:r>
            <a:r>
              <a:rPr lang="nb-NO" dirty="0">
                <a:solidFill>
                  <a:schemeClr val="accent1"/>
                </a:solidFill>
              </a:rPr>
              <a:t>(Her skal det lenkes til veilederen)</a:t>
            </a:r>
          </a:p>
          <a:p>
            <a:pPr marL="0" indent="0">
              <a:buNone/>
            </a:pPr>
            <a:endParaRPr lang="nb-NO" dirty="0"/>
          </a:p>
          <a:p>
            <a:pPr marL="0" indent="0">
              <a:buNone/>
            </a:pPr>
            <a:r>
              <a:rPr lang="nb-NO" dirty="0"/>
              <a:t>Del 2: </a:t>
            </a:r>
          </a:p>
          <a:p>
            <a:pPr marL="0" indent="0">
              <a:buNone/>
            </a:pPr>
            <a:r>
              <a:rPr lang="nb-NO" dirty="0"/>
              <a:t>Viser et forslag til innhold og gjennomførelse av arbeidsmøte(r) og workshop. Dette er et verktøy som understøtter veileder i form av praktiske eksempler og oppgaver</a:t>
            </a:r>
          </a:p>
          <a:p>
            <a:pPr marL="0" indent="0">
              <a:buNone/>
            </a:pPr>
            <a:endParaRPr lang="nb-NO" dirty="0"/>
          </a:p>
          <a:p>
            <a:pPr marL="0" indent="0">
              <a:buNone/>
            </a:pPr>
            <a:r>
              <a:rPr lang="nb-NO" dirty="0"/>
              <a:t>Del 3: </a:t>
            </a:r>
          </a:p>
          <a:p>
            <a:pPr marL="0" indent="0">
              <a:buNone/>
            </a:pPr>
            <a:r>
              <a:rPr lang="nb-NO" dirty="0"/>
              <a:t>Viser forslag til evaluering av brukerutvalg</a:t>
            </a:r>
          </a:p>
          <a:p>
            <a:endParaRPr lang="nb-NO" dirty="0"/>
          </a:p>
        </p:txBody>
      </p:sp>
    </p:spTree>
    <p:extLst>
      <p:ext uri="{BB962C8B-B14F-4D97-AF65-F5344CB8AC3E}">
        <p14:creationId xmlns:p14="http://schemas.microsoft.com/office/powerpoint/2010/main" val="117051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1B7CA54A-8343-3DF8-6AF7-C41F8BC7BFA8}"/>
              </a:ext>
            </a:extLst>
          </p:cNvPr>
          <p:cNvSpPr>
            <a:spLocks noGrp="1"/>
          </p:cNvSpPr>
          <p:nvPr>
            <p:ph type="title"/>
          </p:nvPr>
        </p:nvSpPr>
        <p:spPr>
          <a:xfrm>
            <a:off x="838200" y="482400"/>
            <a:ext cx="10515600" cy="1072080"/>
          </a:xfrm>
        </p:spPr>
        <p:txBody>
          <a:bodyPr anchor="ctr">
            <a:normAutofit/>
          </a:bodyPr>
          <a:lstStyle/>
          <a:p>
            <a:r>
              <a:rPr lang="nb-NO" dirty="0"/>
              <a:t>Gruppeoppgave - </a:t>
            </a:r>
            <a:r>
              <a:rPr lang="nb-NO" dirty="0">
                <a:latin typeface="Arial"/>
                <a:cs typeface="Arial"/>
              </a:rPr>
              <a:t> hvordan forstår du/dere innholdet i prinsippene?</a:t>
            </a:r>
            <a:endParaRPr lang="nb-NO" dirty="0"/>
          </a:p>
        </p:txBody>
      </p:sp>
      <p:sp>
        <p:nvSpPr>
          <p:cNvPr id="3" name="Plassholder for innhold 2">
            <a:extLst>
              <a:ext uri="{FF2B5EF4-FFF2-40B4-BE49-F238E27FC236}">
                <a16:creationId xmlns:a16="http://schemas.microsoft.com/office/drawing/2014/main" id="{3A22E962-D5AA-CAE0-DD5D-414780C79F39}"/>
              </a:ext>
            </a:extLst>
          </p:cNvPr>
          <p:cNvSpPr>
            <a:spLocks noGrp="1"/>
          </p:cNvSpPr>
          <p:nvPr>
            <p:ph sz="half" idx="1"/>
          </p:nvPr>
        </p:nvSpPr>
        <p:spPr>
          <a:xfrm>
            <a:off x="838200" y="1825625"/>
            <a:ext cx="5181600" cy="4351338"/>
          </a:xfrm>
        </p:spPr>
        <p:txBody>
          <a:bodyPr>
            <a:normAutofit fontScale="62500" lnSpcReduction="20000"/>
          </a:bodyPr>
          <a:lstStyle/>
          <a:p>
            <a:pPr marL="0" indent="0">
              <a:buNone/>
            </a:pPr>
            <a:r>
              <a:rPr lang="nb-NO" b="1" dirty="0"/>
              <a:t>Oppgave – første del: 40 min Gruppe</a:t>
            </a:r>
          </a:p>
          <a:p>
            <a:r>
              <a:rPr lang="nb-NO" dirty="0"/>
              <a:t>Bruk noen minutter (ca. 5 min.) hver for dere i gruppen til å tenke over hvordan forstår du innholdet i prinsippene, hva legger du i disse?</a:t>
            </a:r>
          </a:p>
          <a:p>
            <a:r>
              <a:rPr lang="nb-NO" dirty="0"/>
              <a:t>Velg en person som noterer </a:t>
            </a:r>
          </a:p>
          <a:p>
            <a:r>
              <a:rPr lang="nb-NO" dirty="0"/>
              <a:t>Hver enkelt legger frem sine tanker (runde rundt bordet) – uten å bli avbrutt, men still gjerne oppklarende spørsmål</a:t>
            </a:r>
          </a:p>
          <a:p>
            <a:r>
              <a:rPr lang="nb-NO" dirty="0"/>
              <a:t>Snakk sammen om hvordan dere forstår innholdet i prinsippene</a:t>
            </a:r>
          </a:p>
          <a:p>
            <a:r>
              <a:rPr lang="nb-NO" dirty="0"/>
              <a:t>Skriv ned på et flippover ark det dere kommer frem til </a:t>
            </a:r>
          </a:p>
          <a:p>
            <a:pPr marL="0" indent="0">
              <a:buNone/>
            </a:pPr>
            <a:r>
              <a:rPr lang="nb-NO" b="1" dirty="0"/>
              <a:t>Pause</a:t>
            </a:r>
          </a:p>
          <a:p>
            <a:pPr marL="0" indent="0">
              <a:buNone/>
            </a:pPr>
            <a:r>
              <a:rPr lang="nb-NO" b="1" dirty="0"/>
              <a:t>Oppgave – andre del: 20 min Plenum</a:t>
            </a:r>
          </a:p>
          <a:p>
            <a:r>
              <a:rPr lang="nb-NO" dirty="0"/>
              <a:t>Hver gruppe deler det de har kommet frem til med alle i fellesskap</a:t>
            </a:r>
          </a:p>
          <a:p>
            <a:endParaRPr lang="nb-NO" dirty="0"/>
          </a:p>
        </p:txBody>
      </p:sp>
      <p:pic>
        <p:nvPicPr>
          <p:cNvPr id="11" name="Bilde 10">
            <a:extLst>
              <a:ext uri="{FF2B5EF4-FFF2-40B4-BE49-F238E27FC236}">
                <a16:creationId xmlns:a16="http://schemas.microsoft.com/office/drawing/2014/main" id="{00A7ED66-DD81-3204-5578-DCD6CA88132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2200" y="2278412"/>
            <a:ext cx="5181600" cy="3445764"/>
          </a:xfrm>
          <a:prstGeom prst="rect">
            <a:avLst/>
          </a:prstGeom>
          <a:noFill/>
        </p:spPr>
      </p:pic>
    </p:spTree>
    <p:extLst>
      <p:ext uri="{BB962C8B-B14F-4D97-AF65-F5344CB8AC3E}">
        <p14:creationId xmlns:p14="http://schemas.microsoft.com/office/powerpoint/2010/main" val="74556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06CBAF-B709-35EF-C2AC-F9AE85101A98}"/>
              </a:ext>
            </a:extLst>
          </p:cNvPr>
          <p:cNvSpPr>
            <a:spLocks noGrp="1"/>
          </p:cNvSpPr>
          <p:nvPr>
            <p:ph type="title"/>
          </p:nvPr>
        </p:nvSpPr>
        <p:spPr/>
        <p:txBody>
          <a:bodyPr/>
          <a:lstStyle/>
          <a:p>
            <a:r>
              <a:rPr lang="nb-NO" dirty="0"/>
              <a:t>Gruppeinndeling</a:t>
            </a:r>
          </a:p>
        </p:txBody>
      </p:sp>
      <p:sp>
        <p:nvSpPr>
          <p:cNvPr id="8" name="Plassholder for tekst 7">
            <a:extLst>
              <a:ext uri="{FF2B5EF4-FFF2-40B4-BE49-F238E27FC236}">
                <a16:creationId xmlns:a16="http://schemas.microsoft.com/office/drawing/2014/main" id="{FCF26ED9-D5D9-FAF7-E7D8-B3046F51FE18}"/>
              </a:ext>
            </a:extLst>
          </p:cNvPr>
          <p:cNvSpPr>
            <a:spLocks noGrp="1"/>
          </p:cNvSpPr>
          <p:nvPr>
            <p:ph type="body" sz="quarter" idx="35"/>
          </p:nvPr>
        </p:nvSpPr>
        <p:spPr>
          <a:xfrm>
            <a:off x="712565" y="2095500"/>
            <a:ext cx="3398852" cy="4026077"/>
          </a:xfrm>
        </p:spPr>
        <p:txBody>
          <a:bodyPr/>
          <a:lstStyle/>
          <a:p>
            <a:r>
              <a:rPr lang="nb-NO" dirty="0"/>
              <a:t>Gruppe 1</a:t>
            </a:r>
          </a:p>
          <a:p>
            <a:r>
              <a:rPr lang="nb-NO" dirty="0">
                <a:solidFill>
                  <a:srgbClr val="FF0000"/>
                </a:solidFill>
              </a:rPr>
              <a:t>(skriv inn gruppemedlemmene)</a:t>
            </a:r>
            <a:endParaRPr lang="nb-NO" dirty="0"/>
          </a:p>
          <a:p>
            <a:endParaRPr lang="nb-NO" dirty="0"/>
          </a:p>
        </p:txBody>
      </p:sp>
      <p:sp>
        <p:nvSpPr>
          <p:cNvPr id="7" name="Plassholder for tekst 6">
            <a:extLst>
              <a:ext uri="{FF2B5EF4-FFF2-40B4-BE49-F238E27FC236}">
                <a16:creationId xmlns:a16="http://schemas.microsoft.com/office/drawing/2014/main" id="{FDAA5F6E-AD58-E746-4FF8-28DBFA498455}"/>
              </a:ext>
            </a:extLst>
          </p:cNvPr>
          <p:cNvSpPr>
            <a:spLocks noGrp="1"/>
          </p:cNvSpPr>
          <p:nvPr>
            <p:ph type="body" sz="quarter" idx="34"/>
          </p:nvPr>
        </p:nvSpPr>
        <p:spPr>
          <a:xfrm>
            <a:off x="4392484" y="2095500"/>
            <a:ext cx="3398852" cy="4026077"/>
          </a:xfrm>
        </p:spPr>
        <p:txBody>
          <a:bodyPr/>
          <a:lstStyle/>
          <a:p>
            <a:endParaRPr lang="nb-NO" dirty="0"/>
          </a:p>
          <a:p>
            <a:r>
              <a:rPr lang="nb-NO" dirty="0"/>
              <a:t>Gruppe 2</a:t>
            </a:r>
          </a:p>
          <a:p>
            <a:r>
              <a:rPr lang="nb-NO" dirty="0">
                <a:solidFill>
                  <a:srgbClr val="FF0000"/>
                </a:solidFill>
              </a:rPr>
              <a:t>(skriv inn gruppemedlemmene)</a:t>
            </a:r>
            <a:endParaRPr lang="nb-NO" dirty="0"/>
          </a:p>
          <a:p>
            <a:endParaRPr lang="nb-NO" dirty="0"/>
          </a:p>
          <a:p>
            <a:endParaRPr lang="nb-NO" dirty="0"/>
          </a:p>
        </p:txBody>
      </p:sp>
      <p:sp>
        <p:nvSpPr>
          <p:cNvPr id="6" name="Plassholder for tekst 5">
            <a:extLst>
              <a:ext uri="{FF2B5EF4-FFF2-40B4-BE49-F238E27FC236}">
                <a16:creationId xmlns:a16="http://schemas.microsoft.com/office/drawing/2014/main" id="{3BE75D72-2238-50F9-81CA-30BF774F4324}"/>
              </a:ext>
            </a:extLst>
          </p:cNvPr>
          <p:cNvSpPr>
            <a:spLocks noGrp="1"/>
          </p:cNvSpPr>
          <p:nvPr>
            <p:ph type="body" sz="quarter" idx="33"/>
          </p:nvPr>
        </p:nvSpPr>
        <p:spPr>
          <a:xfrm>
            <a:off x="8080585" y="2095500"/>
            <a:ext cx="3398852" cy="4029314"/>
          </a:xfrm>
        </p:spPr>
        <p:txBody>
          <a:bodyPr/>
          <a:lstStyle/>
          <a:p>
            <a:endParaRPr lang="nb-NO" dirty="0"/>
          </a:p>
          <a:p>
            <a:r>
              <a:rPr lang="nb-NO" dirty="0"/>
              <a:t>Gruppe 3</a:t>
            </a:r>
          </a:p>
          <a:p>
            <a:r>
              <a:rPr lang="nb-NO" dirty="0">
                <a:solidFill>
                  <a:srgbClr val="FF0000"/>
                </a:solidFill>
              </a:rPr>
              <a:t>(skriv inn gruppemedlemmene)</a:t>
            </a:r>
            <a:endParaRPr lang="nb-NO" dirty="0"/>
          </a:p>
          <a:p>
            <a:endParaRPr lang="nb-NO" dirty="0"/>
          </a:p>
          <a:p>
            <a:endParaRPr lang="nb-NO" dirty="0"/>
          </a:p>
        </p:txBody>
      </p:sp>
    </p:spTree>
    <p:extLst>
      <p:ext uri="{BB962C8B-B14F-4D97-AF65-F5344CB8AC3E}">
        <p14:creationId xmlns:p14="http://schemas.microsoft.com/office/powerpoint/2010/main" val="104506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E00633-94DC-98DA-808D-69AFAD03068F}"/>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8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Del 3</a:t>
            </a:r>
          </a:p>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8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Evaluering</a:t>
            </a:r>
          </a:p>
        </p:txBody>
      </p:sp>
    </p:spTree>
    <p:extLst>
      <p:ext uri="{BB962C8B-B14F-4D97-AF65-F5344CB8AC3E}">
        <p14:creationId xmlns:p14="http://schemas.microsoft.com/office/powerpoint/2010/main" val="2707944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A5856408-7163-5402-2C81-77265E03B63E}"/>
              </a:ext>
            </a:extLst>
          </p:cNvPr>
          <p:cNvSpPr>
            <a:spLocks noGrp="1"/>
          </p:cNvSpPr>
          <p:nvPr>
            <p:ph type="title"/>
          </p:nvPr>
        </p:nvSpPr>
        <p:spPr/>
        <p:txBody>
          <a:bodyPr/>
          <a:lstStyle/>
          <a:p>
            <a:r>
              <a:rPr lang="nb-NO" dirty="0"/>
              <a:t>Forslag til evaluering av brukerutvalget</a:t>
            </a:r>
          </a:p>
        </p:txBody>
      </p:sp>
      <p:sp>
        <p:nvSpPr>
          <p:cNvPr id="3" name="Plassholder for innhold 2">
            <a:extLst>
              <a:ext uri="{FF2B5EF4-FFF2-40B4-BE49-F238E27FC236}">
                <a16:creationId xmlns:a16="http://schemas.microsoft.com/office/drawing/2014/main" id="{B23D1D15-0637-DFB9-A3D4-17B4ED2C7464}"/>
              </a:ext>
            </a:extLst>
          </p:cNvPr>
          <p:cNvSpPr>
            <a:spLocks noGrp="1"/>
          </p:cNvSpPr>
          <p:nvPr>
            <p:ph sz="half" idx="1"/>
          </p:nvPr>
        </p:nvSpPr>
        <p:spPr/>
        <p:txBody>
          <a:bodyPr/>
          <a:lstStyle/>
          <a:p>
            <a:pPr marL="0" indent="0">
              <a:buNone/>
            </a:pPr>
            <a:r>
              <a:rPr lang="nb-NO" dirty="0"/>
              <a:t>Hvordan fungerer vårt brukerutvalg (internt)?</a:t>
            </a:r>
          </a:p>
          <a:p>
            <a:r>
              <a:rPr lang="nb-NO" dirty="0"/>
              <a:t>Evaluere mandat og måten vi jobber på i brukerutvalget</a:t>
            </a:r>
          </a:p>
          <a:p>
            <a:r>
              <a:rPr lang="nb-NO" dirty="0"/>
              <a:t>Hva har kommet ut av arbeidet? </a:t>
            </a:r>
          </a:p>
          <a:p>
            <a:r>
              <a:rPr lang="nb-NO" dirty="0"/>
              <a:t>Avklare hvor ofte evaluering skal gjennomføres</a:t>
            </a:r>
          </a:p>
          <a:p>
            <a:r>
              <a:rPr lang="nb-NO" dirty="0"/>
              <a:t>…</a:t>
            </a:r>
          </a:p>
          <a:p>
            <a:endParaRPr lang="nb-NO" dirty="0"/>
          </a:p>
        </p:txBody>
      </p:sp>
      <p:sp>
        <p:nvSpPr>
          <p:cNvPr id="4" name="Plassholder for innhold 3">
            <a:extLst>
              <a:ext uri="{FF2B5EF4-FFF2-40B4-BE49-F238E27FC236}">
                <a16:creationId xmlns:a16="http://schemas.microsoft.com/office/drawing/2014/main" id="{9BC8BFF0-C70D-3C3E-4A2B-E81807BCB541}"/>
              </a:ext>
            </a:extLst>
          </p:cNvPr>
          <p:cNvSpPr>
            <a:spLocks noGrp="1"/>
          </p:cNvSpPr>
          <p:nvPr>
            <p:ph sz="half" idx="2"/>
          </p:nvPr>
        </p:nvSpPr>
        <p:spPr/>
        <p:txBody>
          <a:bodyPr/>
          <a:lstStyle/>
          <a:p>
            <a:pPr marL="0" indent="0">
              <a:buNone/>
            </a:pPr>
            <a:r>
              <a:rPr lang="nb-NO" dirty="0"/>
              <a:t>Hvordan har vi løst oppgaver og utviklingsarbeid?</a:t>
            </a:r>
          </a:p>
          <a:p>
            <a:r>
              <a:rPr lang="nb-NO" dirty="0"/>
              <a:t>Hvordan har prosessen og samarbeid vært for denne oppgaven/utviklingsarbeidet?</a:t>
            </a:r>
          </a:p>
          <a:p>
            <a:r>
              <a:rPr lang="nb-NO" dirty="0"/>
              <a:t>Hva har utviklingsarbeidet/oppgaven ført til, på kort og lang sikt</a:t>
            </a:r>
          </a:p>
          <a:p>
            <a:r>
              <a:rPr lang="nb-NO" dirty="0"/>
              <a:t>…</a:t>
            </a:r>
          </a:p>
          <a:p>
            <a:endParaRPr lang="nb-NO" dirty="0"/>
          </a:p>
        </p:txBody>
      </p:sp>
    </p:spTree>
    <p:extLst>
      <p:ext uri="{BB962C8B-B14F-4D97-AF65-F5344CB8AC3E}">
        <p14:creationId xmlns:p14="http://schemas.microsoft.com/office/powerpoint/2010/main" val="336809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D83C6F-54F6-6BBA-323A-F621AC2996C8}"/>
              </a:ext>
            </a:extLst>
          </p:cNvPr>
          <p:cNvSpPr>
            <a:spLocks noGrp="1"/>
          </p:cNvSpPr>
          <p:nvPr>
            <p:ph type="title"/>
          </p:nvPr>
        </p:nvSpPr>
        <p:spPr/>
        <p:txBody>
          <a:bodyPr/>
          <a:lstStyle/>
          <a:p>
            <a:r>
              <a:rPr lang="nb-NO" dirty="0"/>
              <a:t>Forslag til evalueringsmåter av arbeidsmøte/dagen(e)</a:t>
            </a:r>
          </a:p>
        </p:txBody>
      </p:sp>
      <p:sp>
        <p:nvSpPr>
          <p:cNvPr id="3" name="Plassholder for innhold 2">
            <a:extLst>
              <a:ext uri="{FF2B5EF4-FFF2-40B4-BE49-F238E27FC236}">
                <a16:creationId xmlns:a16="http://schemas.microsoft.com/office/drawing/2014/main" id="{53E196FE-4AD6-4F63-9E02-33A92524934A}"/>
              </a:ext>
            </a:extLst>
          </p:cNvPr>
          <p:cNvSpPr>
            <a:spLocks noGrp="1"/>
          </p:cNvSpPr>
          <p:nvPr>
            <p:ph idx="1"/>
          </p:nvPr>
        </p:nvSpPr>
        <p:spPr/>
        <p:txBody>
          <a:bodyPr/>
          <a:lstStyle/>
          <a:p>
            <a:r>
              <a:rPr lang="nb-NO" dirty="0"/>
              <a:t>Bruke en åpen foil og skrive rett inn i møte</a:t>
            </a:r>
          </a:p>
          <a:p>
            <a:r>
              <a:rPr lang="nb-NO" dirty="0"/>
              <a:t>Bruke diagram (se neste foil)</a:t>
            </a:r>
          </a:p>
          <a:p>
            <a:r>
              <a:rPr lang="nb-NO" dirty="0"/>
              <a:t>Bruke «båten» (se neste foil)</a:t>
            </a:r>
          </a:p>
          <a:p>
            <a:r>
              <a:rPr lang="nb-NO" dirty="0"/>
              <a:t>Bruke spørreskjema; forms, SX osv.</a:t>
            </a:r>
          </a:p>
          <a:p>
            <a:r>
              <a:rPr lang="nb-NO" dirty="0"/>
              <a:t>…</a:t>
            </a:r>
          </a:p>
        </p:txBody>
      </p:sp>
    </p:spTree>
    <p:extLst>
      <p:ext uri="{BB962C8B-B14F-4D97-AF65-F5344CB8AC3E}">
        <p14:creationId xmlns:p14="http://schemas.microsoft.com/office/powerpoint/2010/main" val="264331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0D23193-74F0-026D-8743-DCDB3EC05074}"/>
              </a:ext>
            </a:extLst>
          </p:cNvPr>
          <p:cNvSpPr>
            <a:spLocks noGrp="1"/>
          </p:cNvSpPr>
          <p:nvPr>
            <p:ph type="title" idx="4294967295"/>
          </p:nvPr>
        </p:nvSpPr>
        <p:spPr>
          <a:xfrm>
            <a:off x="838200" y="-1072080"/>
            <a:ext cx="10515600" cy="1072080"/>
          </a:xfrm>
        </p:spPr>
        <p:txBody>
          <a:bodyPr vert="horz" lIns="91440" tIns="45720" rIns="91440" bIns="45720" rtlCol="0" anchor="b">
            <a:normAutofit/>
          </a:bodyPr>
          <a:lstStyle/>
          <a:p>
            <a:r>
              <a:rPr lang="nb-NO" dirty="0"/>
              <a:t>Viser forslag til evalueringsmal</a:t>
            </a:r>
          </a:p>
        </p:txBody>
      </p:sp>
      <p:pic>
        <p:nvPicPr>
          <p:cNvPr id="3" name="Bilde 2" descr="Viser forslag til evalueringsmal">
            <a:extLst>
              <a:ext uri="{FF2B5EF4-FFF2-40B4-BE49-F238E27FC236}">
                <a16:creationId xmlns:a16="http://schemas.microsoft.com/office/drawing/2014/main" id="{C2C93B67-7752-E933-E763-713AFB5F7342}"/>
              </a:ext>
            </a:extLst>
          </p:cNvPr>
          <p:cNvPicPr>
            <a:picLocks noChangeAspect="1"/>
          </p:cNvPicPr>
          <p:nvPr/>
        </p:nvPicPr>
        <p:blipFill>
          <a:blip r:embed="rId3"/>
          <a:stretch>
            <a:fillRect/>
          </a:stretch>
        </p:blipFill>
        <p:spPr>
          <a:xfrm>
            <a:off x="3241357" y="0"/>
            <a:ext cx="5709285" cy="6858000"/>
          </a:xfrm>
          <a:prstGeom prst="rect">
            <a:avLst/>
          </a:prstGeom>
          <a:noFill/>
        </p:spPr>
      </p:pic>
    </p:spTree>
    <p:extLst>
      <p:ext uri="{BB962C8B-B14F-4D97-AF65-F5344CB8AC3E}">
        <p14:creationId xmlns:p14="http://schemas.microsoft.com/office/powerpoint/2010/main" val="1513771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9B789031-EC16-A354-B8FB-4522A455B59F}"/>
              </a:ext>
            </a:extLst>
          </p:cNvPr>
          <p:cNvSpPr>
            <a:spLocks noGrp="1"/>
          </p:cNvSpPr>
          <p:nvPr>
            <p:ph type="title" idx="4294967295"/>
          </p:nvPr>
        </p:nvSpPr>
        <p:spPr>
          <a:xfrm>
            <a:off x="838200" y="-1072080"/>
            <a:ext cx="10515600" cy="1072080"/>
          </a:xfrm>
        </p:spPr>
        <p:txBody>
          <a:bodyPr vert="horz" lIns="91440" tIns="45720" rIns="91440" bIns="45720" rtlCol="0" anchor="b">
            <a:normAutofit/>
          </a:bodyPr>
          <a:lstStyle/>
          <a:p>
            <a:r>
              <a:rPr lang="nb-NO" dirty="0"/>
              <a:t>Viser forslag til evalueringsmal 2</a:t>
            </a:r>
          </a:p>
        </p:txBody>
      </p:sp>
      <p:pic>
        <p:nvPicPr>
          <p:cNvPr id="5" name="Bilde 4" descr="Viser forslag til evalueringsmal">
            <a:extLst>
              <a:ext uri="{FF2B5EF4-FFF2-40B4-BE49-F238E27FC236}">
                <a16:creationId xmlns:a16="http://schemas.microsoft.com/office/drawing/2014/main" id="{934D251C-1DE8-4B30-B2F2-1CAD79BCEBEF}"/>
              </a:ext>
            </a:extLst>
          </p:cNvPr>
          <p:cNvPicPr>
            <a:picLocks noChangeAspect="1"/>
          </p:cNvPicPr>
          <p:nvPr/>
        </p:nvPicPr>
        <p:blipFill>
          <a:blip r:embed="rId3"/>
          <a:stretch>
            <a:fillRect/>
          </a:stretch>
        </p:blipFill>
        <p:spPr>
          <a:xfrm>
            <a:off x="3580853" y="379903"/>
            <a:ext cx="8130923" cy="6098193"/>
          </a:xfrm>
          <a:prstGeom prst="rect">
            <a:avLst/>
          </a:prstGeom>
          <a:solidFill>
            <a:schemeClr val="accent1">
              <a:lumMod val="60000"/>
              <a:lumOff val="40000"/>
            </a:schemeClr>
          </a:solidFill>
        </p:spPr>
      </p:pic>
      <p:sp>
        <p:nvSpPr>
          <p:cNvPr id="12" name="Sol 11">
            <a:extLst>
              <a:ext uri="{FF2B5EF4-FFF2-40B4-BE49-F238E27FC236}">
                <a16:creationId xmlns:a16="http://schemas.microsoft.com/office/drawing/2014/main" id="{C47BAB7B-DAAA-4931-9C35-6EA73E4A7310}"/>
              </a:ext>
              <a:ext uri="{C183D7F6-B498-43B3-948B-1728B52AA6E4}">
                <adec:decorative xmlns:adec="http://schemas.microsoft.com/office/drawing/2017/decorative" val="1"/>
              </a:ext>
            </a:extLst>
          </p:cNvPr>
          <p:cNvSpPr/>
          <p:nvPr/>
        </p:nvSpPr>
        <p:spPr>
          <a:xfrm>
            <a:off x="5262728" y="572322"/>
            <a:ext cx="1361733" cy="1256478"/>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ktangel 13">
            <a:extLst>
              <a:ext uri="{FF2B5EF4-FFF2-40B4-BE49-F238E27FC236}">
                <a16:creationId xmlns:a16="http://schemas.microsoft.com/office/drawing/2014/main" id="{8738DB1A-B914-4211-9315-7DA8724B3E83}"/>
              </a:ext>
              <a:ext uri="{C183D7F6-B498-43B3-948B-1728B52AA6E4}">
                <adec:decorative xmlns:adec="http://schemas.microsoft.com/office/drawing/2017/decorative" val="1"/>
              </a:ext>
            </a:extLst>
          </p:cNvPr>
          <p:cNvSpPr/>
          <p:nvPr/>
        </p:nvSpPr>
        <p:spPr>
          <a:xfrm>
            <a:off x="3907574" y="1714149"/>
            <a:ext cx="1414360" cy="5147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chemeClr val="tx1"/>
                </a:solidFill>
                <a:effectLst/>
                <a:uLnTx/>
                <a:uFillTx/>
                <a:latin typeface="Calibri" panose="020F0502020204030204"/>
                <a:ea typeface="+mn-ea"/>
                <a:cs typeface="+mn-cs"/>
              </a:rPr>
              <a:t>Mål og muligheter</a:t>
            </a:r>
          </a:p>
        </p:txBody>
      </p:sp>
      <p:sp>
        <p:nvSpPr>
          <p:cNvPr id="15" name="TekstSylinder 14">
            <a:extLst>
              <a:ext uri="{FF2B5EF4-FFF2-40B4-BE49-F238E27FC236}">
                <a16:creationId xmlns:a16="http://schemas.microsoft.com/office/drawing/2014/main" id="{ED42A3F4-CDFB-4D47-B929-7CE9BEEC8AF2}"/>
              </a:ext>
              <a:ext uri="{C183D7F6-B498-43B3-948B-1728B52AA6E4}">
                <adec:decorative xmlns:adec="http://schemas.microsoft.com/office/drawing/2017/decorative" val="1"/>
              </a:ext>
            </a:extLst>
          </p:cNvPr>
          <p:cNvSpPr txBox="1"/>
          <p:nvPr/>
        </p:nvSpPr>
        <p:spPr>
          <a:xfrm>
            <a:off x="6677089" y="644685"/>
            <a:ext cx="773032" cy="369332"/>
          </a:xfrm>
          <a:prstGeom prst="rect">
            <a:avLst/>
          </a:prstGeom>
          <a:solidFill>
            <a:schemeClr val="bg2">
              <a:lumMod val="7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Calibri" panose="020F0502020204030204"/>
                <a:ea typeface="+mn-ea"/>
                <a:cs typeface="+mn-cs"/>
              </a:rPr>
              <a:t>Energi</a:t>
            </a:r>
          </a:p>
        </p:txBody>
      </p:sp>
      <p:sp>
        <p:nvSpPr>
          <p:cNvPr id="16" name="TekstSylinder 15">
            <a:extLst>
              <a:ext uri="{FF2B5EF4-FFF2-40B4-BE49-F238E27FC236}">
                <a16:creationId xmlns:a16="http://schemas.microsoft.com/office/drawing/2014/main" id="{55EB216A-8E50-4E78-AA59-7F297EBF96B4}"/>
              </a:ext>
              <a:ext uri="{C183D7F6-B498-43B3-948B-1728B52AA6E4}">
                <adec:decorative xmlns:adec="http://schemas.microsoft.com/office/drawing/2017/decorative" val="1"/>
              </a:ext>
            </a:extLst>
          </p:cNvPr>
          <p:cNvSpPr txBox="1"/>
          <p:nvPr/>
        </p:nvSpPr>
        <p:spPr>
          <a:xfrm>
            <a:off x="9987289" y="2953284"/>
            <a:ext cx="1414359" cy="369332"/>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Calibri" panose="020F0502020204030204"/>
                <a:ea typeface="+mn-ea"/>
                <a:cs typeface="+mn-cs"/>
              </a:rPr>
              <a:t>Øker farten</a:t>
            </a:r>
          </a:p>
        </p:txBody>
      </p:sp>
      <p:sp>
        <p:nvSpPr>
          <p:cNvPr id="17" name="TekstSylinder 16">
            <a:extLst>
              <a:ext uri="{FF2B5EF4-FFF2-40B4-BE49-F238E27FC236}">
                <a16:creationId xmlns:a16="http://schemas.microsoft.com/office/drawing/2014/main" id="{757CE919-081E-4EC5-9743-CAA201873D07}"/>
              </a:ext>
              <a:ext uri="{C183D7F6-B498-43B3-948B-1728B52AA6E4}">
                <adec:decorative xmlns:adec="http://schemas.microsoft.com/office/drawing/2017/decorative" val="1"/>
              </a:ext>
            </a:extLst>
          </p:cNvPr>
          <p:cNvSpPr txBox="1"/>
          <p:nvPr/>
        </p:nvSpPr>
        <p:spPr>
          <a:xfrm>
            <a:off x="6624461" y="5321938"/>
            <a:ext cx="1441420" cy="369332"/>
          </a:xfrm>
          <a:prstGeom prst="rect">
            <a:avLst/>
          </a:prstGeom>
          <a:solidFill>
            <a:srgbClr val="2A85A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Calibri" panose="020F0502020204030204"/>
                <a:ea typeface="+mn-ea"/>
                <a:cs typeface="+mn-cs"/>
              </a:rPr>
              <a:t>Senker farten</a:t>
            </a:r>
          </a:p>
        </p:txBody>
      </p:sp>
      <p:sp>
        <p:nvSpPr>
          <p:cNvPr id="18" name="TekstSylinder 17">
            <a:extLst>
              <a:ext uri="{FF2B5EF4-FFF2-40B4-BE49-F238E27FC236}">
                <a16:creationId xmlns:a16="http://schemas.microsoft.com/office/drawing/2014/main" id="{50410423-7E3F-4389-868B-6A0BA9D686DE}"/>
              </a:ext>
              <a:ext uri="{C183D7F6-B498-43B3-948B-1728B52AA6E4}">
                <adec:decorative xmlns:adec="http://schemas.microsoft.com/office/drawing/2017/decorative" val="1"/>
              </a:ext>
            </a:extLst>
          </p:cNvPr>
          <p:cNvSpPr txBox="1"/>
          <p:nvPr/>
        </p:nvSpPr>
        <p:spPr>
          <a:xfrm>
            <a:off x="4935677" y="5570459"/>
            <a:ext cx="723531" cy="646331"/>
          </a:xfrm>
          <a:prstGeom prst="rect">
            <a:avLst/>
          </a:prstGeom>
          <a:solidFill>
            <a:schemeClr val="bg1">
              <a:lumMod val="75000"/>
              <a:lumOff val="2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Calibri" panose="020F0502020204030204"/>
                <a:ea typeface="+mn-ea"/>
                <a:cs typeface="+mn-cs"/>
              </a:rPr>
              <a:t>Risiko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ekstSylinder 1">
            <a:extLst>
              <a:ext uri="{FF2B5EF4-FFF2-40B4-BE49-F238E27FC236}">
                <a16:creationId xmlns:a16="http://schemas.microsoft.com/office/drawing/2014/main" id="{FF9F8F6D-AC78-43CD-93D6-5F93897DDABC}"/>
              </a:ext>
              <a:ext uri="{C183D7F6-B498-43B3-948B-1728B52AA6E4}">
                <adec:decorative xmlns:adec="http://schemas.microsoft.com/office/drawing/2017/decorative" val="1"/>
              </a:ext>
            </a:extLst>
          </p:cNvPr>
          <p:cNvSpPr txBox="1"/>
          <p:nvPr/>
        </p:nvSpPr>
        <p:spPr>
          <a:xfrm>
            <a:off x="116457" y="220050"/>
            <a:ext cx="346439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srgbClr val="000000"/>
                </a:solidFill>
                <a:effectLst/>
                <a:uLnTx/>
                <a:uFillTx/>
                <a:latin typeface="Calibri" panose="020F0502020204030204"/>
                <a:ea typeface="+mn-ea"/>
                <a:cs typeface="+mn-cs"/>
              </a:rPr>
              <a:t>Test/oppgave/evalueringsspørsmål settes inn her…</a:t>
            </a:r>
          </a:p>
        </p:txBody>
      </p:sp>
    </p:spTree>
    <p:extLst>
      <p:ext uri="{BB962C8B-B14F-4D97-AF65-F5344CB8AC3E}">
        <p14:creationId xmlns:p14="http://schemas.microsoft.com/office/powerpoint/2010/main" val="277066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F10D74-C95B-CA01-684A-4404410E2B89}"/>
              </a:ext>
            </a:extLst>
          </p:cNvPr>
          <p:cNvSpPr>
            <a:spLocks noGrp="1"/>
          </p:cNvSpPr>
          <p:nvPr>
            <p:ph type="title"/>
          </p:nvPr>
        </p:nvSpPr>
        <p:spPr/>
        <p:txBody>
          <a:bodyPr/>
          <a:lstStyle/>
          <a:p>
            <a:r>
              <a:rPr lang="nb-NO" dirty="0"/>
              <a:t>Hvordan bruke presentasjonen?</a:t>
            </a:r>
          </a:p>
        </p:txBody>
      </p:sp>
      <p:sp>
        <p:nvSpPr>
          <p:cNvPr id="3" name="Plassholder for innhold 2">
            <a:extLst>
              <a:ext uri="{FF2B5EF4-FFF2-40B4-BE49-F238E27FC236}">
                <a16:creationId xmlns:a16="http://schemas.microsoft.com/office/drawing/2014/main" id="{018DE8E9-27F8-FC34-980D-FA22A39F5E6D}"/>
              </a:ext>
            </a:extLst>
          </p:cNvPr>
          <p:cNvSpPr>
            <a:spLocks noGrp="1"/>
          </p:cNvSpPr>
          <p:nvPr>
            <p:ph idx="1"/>
          </p:nvPr>
        </p:nvSpPr>
        <p:spPr/>
        <p:txBody>
          <a:bodyPr/>
          <a:lstStyle/>
          <a:p>
            <a:r>
              <a:rPr lang="nb-NO" dirty="0"/>
              <a:t>Brukes som et verktøy for å understøtte innhold i veilederen </a:t>
            </a:r>
          </a:p>
          <a:p>
            <a:endParaRPr lang="nb-NO" dirty="0"/>
          </a:p>
          <a:p>
            <a:pPr marL="171450" indent="-171450">
              <a:buFont typeface="Arial" panose="020B0604020202020204" pitchFamily="34" charset="0"/>
              <a:buChar char="•"/>
            </a:pPr>
            <a:r>
              <a:rPr lang="nb-NO" dirty="0"/>
              <a:t>Brukes for å implementere hva og hvordan jobbe med brukerdrevet tjenesteutvikling</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effectLst/>
              </a:rPr>
              <a:t>Brukes i arbeidsmøte(r) og workshops i brukerutvalgene da den gir forslag til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effectLst/>
              </a:rPr>
              <a:t>hvordan jobbe sammen i brukerutvalgene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effectLst/>
              </a:rPr>
              <a:t>tematikk og oppgaver brukerutvalget kan jobbe med</a:t>
            </a:r>
          </a:p>
          <a:p>
            <a:endParaRPr lang="nb-NO" dirty="0"/>
          </a:p>
        </p:txBody>
      </p:sp>
    </p:spTree>
    <p:extLst>
      <p:ext uri="{BB962C8B-B14F-4D97-AF65-F5344CB8AC3E}">
        <p14:creationId xmlns:p14="http://schemas.microsoft.com/office/powerpoint/2010/main" val="105838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E00633-94DC-98DA-808D-69AFAD03068F}"/>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8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Del 1</a:t>
            </a:r>
          </a:p>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8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Informasjon</a:t>
            </a:r>
          </a:p>
        </p:txBody>
      </p:sp>
    </p:spTree>
    <p:extLst>
      <p:ext uri="{BB962C8B-B14F-4D97-AF65-F5344CB8AC3E}">
        <p14:creationId xmlns:p14="http://schemas.microsoft.com/office/powerpoint/2010/main" val="61235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37E347-507A-4CFB-9827-DD2E5DE5165A}"/>
              </a:ext>
            </a:extLst>
          </p:cNvPr>
          <p:cNvSpPr>
            <a:spLocks noGrp="1"/>
          </p:cNvSpPr>
          <p:nvPr>
            <p:ph type="title"/>
          </p:nvPr>
        </p:nvSpPr>
        <p:spPr/>
        <p:txBody>
          <a:bodyPr/>
          <a:lstStyle/>
          <a:p>
            <a:r>
              <a:rPr lang="nb-NO" dirty="0"/>
              <a:t>Hva slags dokument er veilederen?</a:t>
            </a:r>
          </a:p>
        </p:txBody>
      </p:sp>
      <p:sp>
        <p:nvSpPr>
          <p:cNvPr id="3" name="Plassholder for innhold 2">
            <a:extLst>
              <a:ext uri="{FF2B5EF4-FFF2-40B4-BE49-F238E27FC236}">
                <a16:creationId xmlns:a16="http://schemas.microsoft.com/office/drawing/2014/main" id="{C9865951-90F7-44A6-A860-7F0FE394B2BC}"/>
              </a:ext>
            </a:extLst>
          </p:cNvPr>
          <p:cNvSpPr>
            <a:spLocks noGrp="1"/>
          </p:cNvSpPr>
          <p:nvPr>
            <p:ph idx="1"/>
          </p:nvPr>
        </p:nvSpPr>
        <p:spPr/>
        <p:txBody>
          <a:bodyPr vert="horz" lIns="91440" tIns="45720" rIns="91440" bIns="45720" rtlCol="0" anchor="t">
            <a:normAutofit/>
          </a:bodyPr>
          <a:lstStyle/>
          <a:p>
            <a:r>
              <a:rPr lang="nb-NO" sz="2400" dirty="0">
                <a:latin typeface="Arial"/>
                <a:ea typeface="Calibri" panose="020F0502020204030204" pitchFamily="34" charset="0"/>
                <a:cs typeface="Arial"/>
              </a:rPr>
              <a:t>E</a:t>
            </a:r>
            <a:r>
              <a:rPr lang="nb-NO" sz="2400" dirty="0">
                <a:effectLst/>
                <a:latin typeface="Arial"/>
                <a:ea typeface="Calibri" panose="020F0502020204030204" pitchFamily="34" charset="0"/>
                <a:cs typeface="Arial"/>
              </a:rPr>
              <a:t>r et verktøy fo</a:t>
            </a:r>
            <a:r>
              <a:rPr lang="nb-NO" sz="2400" dirty="0">
                <a:latin typeface="Arial"/>
                <a:ea typeface="Calibri" panose="020F0502020204030204" pitchFamily="34" charset="0"/>
                <a:cs typeface="Arial"/>
              </a:rPr>
              <a:t>r NAV Hjelpemidler og tilrettelegging, funksjonshemmedes organisasjoner, brukerutvalgene og fagpersoner </a:t>
            </a:r>
          </a:p>
          <a:p>
            <a:r>
              <a:rPr lang="nb-NO" sz="2400" dirty="0"/>
              <a:t>Viser til hvordan NAV og funksjonshemmedes organisasjoner kan samarbeide om tjenesteutvikling</a:t>
            </a:r>
          </a:p>
          <a:p>
            <a:r>
              <a:rPr lang="nb-NO" sz="2400" dirty="0">
                <a:effectLst/>
                <a:latin typeface="Arial"/>
                <a:ea typeface="Calibri" panose="020F0502020204030204" pitchFamily="34" charset="0"/>
                <a:cs typeface="Arial"/>
              </a:rPr>
              <a:t>Handler om brukermedvirkning på </a:t>
            </a:r>
            <a:r>
              <a:rPr lang="nb-NO" sz="2400" i="1" dirty="0">
                <a:effectLst/>
                <a:latin typeface="Arial"/>
                <a:ea typeface="Calibri" panose="020F0502020204030204" pitchFamily="34" charset="0"/>
                <a:cs typeface="Arial"/>
              </a:rPr>
              <a:t>system- og tjenestenivå</a:t>
            </a:r>
            <a:endParaRPr lang="nb-NO" sz="2400" dirty="0">
              <a:ea typeface="Calibri" panose="020F0502020204030204" pitchFamily="34" charset="0"/>
            </a:endParaRPr>
          </a:p>
          <a:p>
            <a:r>
              <a:rPr lang="nb-NO" sz="2400" dirty="0">
                <a:latin typeface="Arial"/>
                <a:cs typeface="Arial"/>
              </a:rPr>
              <a:t>Ledere i NAV Hjelpemidler og tilrettelegging har ansvaret for at veilederen brukes </a:t>
            </a:r>
          </a:p>
        </p:txBody>
      </p:sp>
    </p:spTree>
    <p:extLst>
      <p:ext uri="{BB962C8B-B14F-4D97-AF65-F5344CB8AC3E}">
        <p14:creationId xmlns:p14="http://schemas.microsoft.com/office/powerpoint/2010/main" val="183375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E39BC5-D4D7-5725-20D6-BA79A6973927}"/>
              </a:ext>
            </a:extLst>
          </p:cNvPr>
          <p:cNvSpPr>
            <a:spLocks noGrp="1"/>
          </p:cNvSpPr>
          <p:nvPr>
            <p:ph type="title"/>
          </p:nvPr>
        </p:nvSpPr>
        <p:spPr/>
        <p:txBody>
          <a:bodyPr/>
          <a:lstStyle/>
          <a:p>
            <a:r>
              <a:rPr lang="nb-NO" dirty="0">
                <a:latin typeface="Arial"/>
                <a:cs typeface="Arial"/>
              </a:rPr>
              <a:t>Innhold i veilederen</a:t>
            </a:r>
            <a:endParaRPr lang="nb-NO" dirty="0"/>
          </a:p>
        </p:txBody>
      </p:sp>
      <p:sp>
        <p:nvSpPr>
          <p:cNvPr id="3" name="Plassholder for innhold 2">
            <a:extLst>
              <a:ext uri="{FF2B5EF4-FFF2-40B4-BE49-F238E27FC236}">
                <a16:creationId xmlns:a16="http://schemas.microsoft.com/office/drawing/2014/main" id="{1AA96EF9-D6B4-382F-781F-4D317980256D}"/>
              </a:ext>
            </a:extLst>
          </p:cNvPr>
          <p:cNvSpPr>
            <a:spLocks noGrp="1"/>
          </p:cNvSpPr>
          <p:nvPr>
            <p:ph idx="1"/>
          </p:nvPr>
        </p:nvSpPr>
        <p:spPr/>
        <p:txBody>
          <a:bodyPr/>
          <a:lstStyle/>
          <a:p>
            <a:r>
              <a:rPr lang="nb-NO" dirty="0"/>
              <a:t>Sentrale føringer og mål</a:t>
            </a:r>
          </a:p>
          <a:p>
            <a:r>
              <a:rPr lang="nb-NO" dirty="0"/>
              <a:t>Om brukerdrevet tjenesteutvikling</a:t>
            </a:r>
          </a:p>
          <a:p>
            <a:r>
              <a:rPr lang="nb-NO" dirty="0"/>
              <a:t>Hvordan skal NAV Hjelpemidler og tilrettelegging jobbe med brukerdrevet tjenesteutvikling?</a:t>
            </a:r>
          </a:p>
          <a:p>
            <a:pPr lvl="1"/>
            <a:r>
              <a:rPr lang="nb-NO" dirty="0"/>
              <a:t>Sentrale prinsipper</a:t>
            </a:r>
          </a:p>
          <a:p>
            <a:pPr lvl="1"/>
            <a:r>
              <a:rPr lang="nb-NO" dirty="0"/>
              <a:t>Tips til tiltak og aktiviteter</a:t>
            </a:r>
          </a:p>
          <a:p>
            <a:r>
              <a:rPr lang="nb-NO" dirty="0"/>
              <a:t>Beskrivelse av prosessen i arbeidet med veilederen</a:t>
            </a:r>
          </a:p>
          <a:p>
            <a:endParaRPr lang="nb-NO" dirty="0"/>
          </a:p>
        </p:txBody>
      </p:sp>
    </p:spTree>
    <p:extLst>
      <p:ext uri="{BB962C8B-B14F-4D97-AF65-F5344CB8AC3E}">
        <p14:creationId xmlns:p14="http://schemas.microsoft.com/office/powerpoint/2010/main" val="60809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2FE00633-94DC-98DA-808D-69AFAD03068F}"/>
              </a:ext>
            </a:extLst>
          </p:cNvPr>
          <p:cNvSpPr>
            <a:spLocks noGrp="1"/>
          </p:cNvSpPr>
          <p:nvPr>
            <p:ph type="title" idx="4294967295"/>
          </p:nvPr>
        </p:nvSpPr>
        <p:spPr>
          <a:xfrm>
            <a:off x="838200" y="182562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8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Del 2</a:t>
            </a:r>
          </a:p>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8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Arbeidsmøte/</a:t>
            </a:r>
          </a:p>
          <a:p>
            <a:pPr marL="0" marR="0" lvl="0" indent="0" algn="ctr"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kumimoji="0" lang="nb-NO" sz="8000" b="0"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workshop</a:t>
            </a:r>
          </a:p>
        </p:txBody>
      </p:sp>
    </p:spTree>
    <p:extLst>
      <p:ext uri="{BB962C8B-B14F-4D97-AF65-F5344CB8AC3E}">
        <p14:creationId xmlns:p14="http://schemas.microsoft.com/office/powerpoint/2010/main" val="69083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9324B5-7B0B-49BE-E19B-78BB330B35C7}"/>
              </a:ext>
            </a:extLst>
          </p:cNvPr>
          <p:cNvSpPr>
            <a:spLocks noGrp="1"/>
          </p:cNvSpPr>
          <p:nvPr>
            <p:ph type="title"/>
          </p:nvPr>
        </p:nvSpPr>
        <p:spPr/>
        <p:txBody>
          <a:bodyPr/>
          <a:lstStyle/>
          <a:p>
            <a:r>
              <a:rPr lang="nb-NO" dirty="0"/>
              <a:t>Hvordan gjøre seg kjent med veilederen? </a:t>
            </a:r>
          </a:p>
        </p:txBody>
      </p:sp>
      <p:sp>
        <p:nvSpPr>
          <p:cNvPr id="3" name="Plassholder for innhold 2">
            <a:extLst>
              <a:ext uri="{FF2B5EF4-FFF2-40B4-BE49-F238E27FC236}">
                <a16:creationId xmlns:a16="http://schemas.microsoft.com/office/drawing/2014/main" id="{D9D3AD56-F88E-11C9-BBA5-7348153F053E}"/>
              </a:ext>
            </a:extLst>
          </p:cNvPr>
          <p:cNvSpPr>
            <a:spLocks noGrp="1"/>
          </p:cNvSpPr>
          <p:nvPr>
            <p:ph idx="1"/>
          </p:nvPr>
        </p:nvSpPr>
        <p:spPr/>
        <p:txBody>
          <a:bodyPr/>
          <a:lstStyle/>
          <a:p>
            <a:r>
              <a:rPr lang="nb-NO" dirty="0"/>
              <a:t>Inviter brukerutvalget til arbeidsmøte/workshop(er) </a:t>
            </a:r>
          </a:p>
          <a:p>
            <a:r>
              <a:rPr lang="nb-NO" dirty="0"/>
              <a:t>Før møte – sende ut lenke til film «Hva er reell brukermedvirkning» (neste foil)</a:t>
            </a:r>
          </a:p>
          <a:p>
            <a:endParaRPr lang="nb-NO" dirty="0"/>
          </a:p>
        </p:txBody>
      </p:sp>
    </p:spTree>
    <p:extLst>
      <p:ext uri="{BB962C8B-B14F-4D97-AF65-F5344CB8AC3E}">
        <p14:creationId xmlns:p14="http://schemas.microsoft.com/office/powerpoint/2010/main" val="1502913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4CE33D5-848C-26B2-03BE-D1F6A5C714EF}"/>
              </a:ext>
            </a:extLst>
          </p:cNvPr>
          <p:cNvSpPr>
            <a:spLocks noGrp="1"/>
          </p:cNvSpPr>
          <p:nvPr>
            <p:ph type="title"/>
          </p:nvPr>
        </p:nvSpPr>
        <p:spPr/>
        <p:txBody>
          <a:bodyPr>
            <a:normAutofit/>
          </a:bodyPr>
          <a:lstStyle/>
          <a:p>
            <a:r>
              <a:rPr lang="nb-NO" dirty="0"/>
              <a:t>En film om brukermedvirkning</a:t>
            </a:r>
          </a:p>
        </p:txBody>
      </p:sp>
      <p:sp>
        <p:nvSpPr>
          <p:cNvPr id="3" name="Plassholder for innhold 2">
            <a:extLst>
              <a:ext uri="{FF2B5EF4-FFF2-40B4-BE49-F238E27FC236}">
                <a16:creationId xmlns:a16="http://schemas.microsoft.com/office/drawing/2014/main" id="{250BA45A-9C33-A38D-6F52-CFA73E65B516}"/>
              </a:ext>
            </a:extLst>
          </p:cNvPr>
          <p:cNvSpPr>
            <a:spLocks noGrp="1"/>
          </p:cNvSpPr>
          <p:nvPr>
            <p:ph idx="1"/>
          </p:nvPr>
        </p:nvSpPr>
        <p:spPr/>
        <p:txBody>
          <a:bodyPr/>
          <a:lstStyle/>
          <a:p>
            <a:pPr marL="0" indent="0">
              <a:buNone/>
            </a:pPr>
            <a:br>
              <a:rPr lang="nb-NO" dirty="0"/>
            </a:br>
            <a:r>
              <a:rPr lang="nb-NO" dirty="0">
                <a:hlinkClick r:id="rId3"/>
              </a:rPr>
              <a:t>Hva er reell medvirkning? (youtube.com)</a:t>
            </a:r>
            <a:r>
              <a:rPr lang="nb-NO" dirty="0"/>
              <a:t> (17 min)</a:t>
            </a:r>
          </a:p>
          <a:p>
            <a:pPr marL="0" indent="0">
              <a:buNone/>
            </a:pPr>
            <a:endParaRPr lang="nb-NO" dirty="0"/>
          </a:p>
        </p:txBody>
      </p:sp>
    </p:spTree>
    <p:extLst>
      <p:ext uri="{BB962C8B-B14F-4D97-AF65-F5344CB8AC3E}">
        <p14:creationId xmlns:p14="http://schemas.microsoft.com/office/powerpoint/2010/main" val="1634673089"/>
      </p:ext>
    </p:extLst>
  </p:cSld>
  <p:clrMapOvr>
    <a:masterClrMapping/>
  </p:clrMapOvr>
</p:sld>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309 Arbeidsmøte Brukerdrevet utvikling" id="{C9DFDC35-8DBB-43D6-BB69-7B5789C68CFA}" vid="{825CCAE3-DCA0-4E53-9A9E-BF87644D2A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C07DA1FF048149BA63D3FD9F4191D1" ma:contentTypeVersion="8" ma:contentTypeDescription="Create a new document." ma:contentTypeScope="" ma:versionID="8a1fc78e3f083142edc7eeff5f90d1fa">
  <xsd:schema xmlns:xsd="http://www.w3.org/2001/XMLSchema" xmlns:xs="http://www.w3.org/2001/XMLSchema" xmlns:p="http://schemas.microsoft.com/office/2006/metadata/properties" xmlns:ns2="a1f4acc7-5b4c-43c0-92d6-80ad08f2d97f" xmlns:ns3="6a624dd5-e51e-4f53-9942-da539afdf831" targetNamespace="http://schemas.microsoft.com/office/2006/metadata/properties" ma:root="true" ma:fieldsID="99ceaf106978c63bd8adc78fa11505fa" ns2:_="" ns3:_="">
    <xsd:import namespace="a1f4acc7-5b4c-43c0-92d6-80ad08f2d97f"/>
    <xsd:import namespace="6a624dd5-e51e-4f53-9942-da539afdf83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4acc7-5b4c-43c0-92d6-80ad08f2d9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624dd5-e51e-4f53-9942-da539afdf83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175e5c7-32fd-446e-9740-7517cdfe08ae}" ma:internalName="TaxCatchAll" ma:showField="CatchAllData" ma:web="6a624dd5-e51e-4f53-9942-da539afdf8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1f4acc7-5b4c-43c0-92d6-80ad08f2d97f">
      <Terms xmlns="http://schemas.microsoft.com/office/infopath/2007/PartnerControls"/>
    </lcf76f155ced4ddcb4097134ff3c332f>
    <TaxCatchAll xmlns="6a624dd5-e51e-4f53-9942-da539afdf83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F99FE-5F01-45D1-9716-310F356265C2}">
  <ds:schemaRefs>
    <ds:schemaRef ds:uri="6a624dd5-e51e-4f53-9942-da539afdf831"/>
    <ds:schemaRef ds:uri="a1f4acc7-5b4c-43c0-92d6-80ad08f2d9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591905-A811-45D1-A44B-D4999240A5F2}">
  <ds:schemaRefs>
    <ds:schemaRef ds:uri="6a624dd5-e51e-4f53-9942-da539afdf831"/>
    <ds:schemaRef ds:uri="a1f4acc7-5b4c-43c0-92d6-80ad08f2d9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0BA16CF-69EA-4443-BEE0-73385E2EED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5647</TotalTime>
  <Words>3511</Words>
  <Application>Microsoft Macintosh PowerPoint</Application>
  <PresentationFormat>Widescreen</PresentationFormat>
  <Paragraphs>394</Paragraphs>
  <Slides>26</Slides>
  <Notes>26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26</vt:i4>
      </vt:variant>
    </vt:vector>
  </HeadingPairs>
  <TitlesOfParts>
    <vt:vector size="31" baseType="lpstr">
      <vt:lpstr>Arial</vt:lpstr>
      <vt:lpstr>Calibri</vt:lpstr>
      <vt:lpstr>Calibri Light</vt:lpstr>
      <vt:lpstr>Segoe UI</vt:lpstr>
      <vt:lpstr>Office-tema</vt:lpstr>
      <vt:lpstr>Presentasjon  Tjenesteutvikling i samarbeid med funksjonshemmedes organisasjoner</vt:lpstr>
      <vt:lpstr>Hva slags presentasjon er dette?</vt:lpstr>
      <vt:lpstr>Hvordan bruke presentasjonen?</vt:lpstr>
      <vt:lpstr>Del 1 Informasjon</vt:lpstr>
      <vt:lpstr>Hva slags dokument er veilederen?</vt:lpstr>
      <vt:lpstr>Innhold i veilederen</vt:lpstr>
      <vt:lpstr>Del 2 Arbeidsmøte/ workshop</vt:lpstr>
      <vt:lpstr>Hvordan gjøre seg kjent med veilederen? </vt:lpstr>
      <vt:lpstr>En film om brukermedvirkning</vt:lpstr>
      <vt:lpstr>Opplegg og tema for arbeidsmøte</vt:lpstr>
      <vt:lpstr>Om NAV Hjelpemidler og tilrettelegging Sett inn tekst…</vt:lpstr>
      <vt:lpstr>Refleksjonsoppgave – gruppe/to og to, plenum</vt:lpstr>
      <vt:lpstr>Hva er reell brukermedvirkning?  Finnes det ulike nivåer av medvirkning? </vt:lpstr>
      <vt:lpstr>Refleksjonsoppgave – gruppe/to og to</vt:lpstr>
      <vt:lpstr>Hva sier veilederen om brukerdrevet tjenesteutvikling?</vt:lpstr>
      <vt:lpstr>Hvorfor skal vi jobbe med brukerdrevet tjenesteutvikling?</vt:lpstr>
      <vt:lpstr>Sentrale prinsipper – brukerdrevet tjenesteutvikling</vt:lpstr>
      <vt:lpstr> Hva krever dette i praksis?  </vt:lpstr>
      <vt:lpstr> MEN, Hvordan kan dette gjøres i praksis hos oss?</vt:lpstr>
      <vt:lpstr>Gruppeoppgave -  hvordan forstår du/dere innholdet i prinsippene?</vt:lpstr>
      <vt:lpstr>Gruppeinndeling</vt:lpstr>
      <vt:lpstr>Del 3 Evaluering</vt:lpstr>
      <vt:lpstr>Forslag til evaluering av brukerutvalget</vt:lpstr>
      <vt:lpstr>Forslag til evalueringsmåter av arbeidsmøte/dagen(e)</vt:lpstr>
      <vt:lpstr>Viser forslag til evalueringsmal</vt:lpstr>
      <vt:lpstr>Viser forslag til evalueringsmal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
  <cp:keywords/>
  <dc:description/>
  <cp:lastModifiedBy>Norendal, Signy</cp:lastModifiedBy>
  <cp:revision>3</cp:revision>
  <cp:lastPrinted>2020-04-21T11:47:02Z</cp:lastPrinted>
  <dcterms:created xsi:type="dcterms:W3CDTF">2020-04-28T08:24:50Z</dcterms:created>
  <dcterms:modified xsi:type="dcterms:W3CDTF">2023-03-27T08:45:20Z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0x0101004BC07DA1FF048149BA63D3FD9F4191D1</vt:lpwstr>
  </property>
  <property fmtid="{D5CDD505-2E9C-101B-9397-08002B2CF9AE}" pid="3" name="MSIP_Label_d3491420-1ae2-4120-89e6-e6f668f067e2_Enabled">
    <vt:lpwstr>True</vt:lpwstr>
  </property>
  <property fmtid="{D5CDD505-2E9C-101B-9397-08002B2CF9AE}" pid="4" name="MSIP_Label_d3491420-1ae2-4120-89e6-e6f668f067e2_SiteId">
    <vt:lpwstr>62366534-1ec3-4962-8869-9b5535279d0b</vt:lpwstr>
  </property>
  <property fmtid="{D5CDD505-2E9C-101B-9397-08002B2CF9AE}" pid="5" name="MSIP_Label_d3491420-1ae2-4120-89e6-e6f668f067e2_Owner">
    <vt:lpwstr>Vidar.Venbakken@nav.no</vt:lpwstr>
  </property>
  <property fmtid="{D5CDD505-2E9C-101B-9397-08002B2CF9AE}" pid="6" name="MSIP_Label_d3491420-1ae2-4120-89e6-e6f668f067e2_SetDate">
    <vt:lpwstr>2020-04-22T14:54:08.7128760Z</vt:lpwstr>
  </property>
  <property fmtid="{D5CDD505-2E9C-101B-9397-08002B2CF9AE}" pid="7" name="MSIP_Label_d3491420-1ae2-4120-89e6-e6f668f067e2_Name">
    <vt:lpwstr>Intern</vt:lpwstr>
  </property>
  <property fmtid="{D5CDD505-2E9C-101B-9397-08002B2CF9AE}" pid="8" name="MSIP_Label_d3491420-1ae2-4120-89e6-e6f668f067e2_Application">
    <vt:lpwstr>Microsoft Azure Information Protection</vt:lpwstr>
  </property>
  <property fmtid="{D5CDD505-2E9C-101B-9397-08002B2CF9AE}" pid="9" name="MSIP_Label_d3491420-1ae2-4120-89e6-e6f668f067e2_ActionId">
    <vt:lpwstr>decbf3b8-f303-46e2-94e0-ff02031cb784</vt:lpwstr>
  </property>
  <property fmtid="{D5CDD505-2E9C-101B-9397-08002B2CF9AE}" pid="10" name="MSIP_Label_d3491420-1ae2-4120-89e6-e6f668f067e2_Extended_MSFT_Method">
    <vt:lpwstr>Automatic</vt:lpwstr>
  </property>
  <property fmtid="{D5CDD505-2E9C-101B-9397-08002B2CF9AE}" pid="11" name="Sensitivity">
    <vt:lpwstr>Intern</vt:lpwstr>
  </property>
  <property fmtid="{D5CDD505-2E9C-101B-9397-08002B2CF9AE}" pid="12" name="MSIP_Label_d3491420-1ae2-4120-89e6-e6f668f067e2_Method">
    <vt:lpwstr>Standard</vt:lpwstr>
  </property>
  <property fmtid="{D5CDD505-2E9C-101B-9397-08002B2CF9AE}" pid="13" name="MSIP_Label_d3491420-1ae2-4120-89e6-e6f668f067e2_ContentBits">
    <vt:lpwstr>0</vt:lpwstr>
  </property>
  <property fmtid="{D5CDD505-2E9C-101B-9397-08002B2CF9AE}" pid="14" name="Order">
    <vt:r8>4900</vt:r8>
  </property>
  <property fmtid="{D5CDD505-2E9C-101B-9397-08002B2CF9AE}" pid="15" name="xd_Signature">
    <vt:bool>false</vt:bool>
  </property>
  <property fmtid="{D5CDD505-2E9C-101B-9397-08002B2CF9AE}" pid="16" name="SharedWithUsers">
    <vt:lpwstr>1877;#Eikanger, Sissel M</vt:lpwstr>
  </property>
  <property fmtid="{D5CDD505-2E9C-101B-9397-08002B2CF9AE}" pid="17" name="xd_ProgID">
    <vt:lpwstr/>
  </property>
  <property fmtid="{D5CDD505-2E9C-101B-9397-08002B2CF9AE}" pid="18" name="TriggerFlowInfo">
    <vt:lpwstr/>
  </property>
  <property fmtid="{D5CDD505-2E9C-101B-9397-08002B2CF9AE}" pid="19" name="ComplianceAssetId">
    <vt:lpwstr/>
  </property>
  <property fmtid="{D5CDD505-2E9C-101B-9397-08002B2CF9AE}" pid="20" name="TemplateUrl">
    <vt:lpwstr/>
  </property>
  <property fmtid="{D5CDD505-2E9C-101B-9397-08002B2CF9AE}" pid="21" name="_ExtendedDescription">
    <vt:lpwstr/>
  </property>
  <property fmtid="{D5CDD505-2E9C-101B-9397-08002B2CF9AE}" pid="22" name="MediaServiceImageTags">
    <vt:lpwstr/>
  </property>
</Properties>
</file>