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927" r:id="rId5"/>
    <p:sldMasterId id="2147484012" r:id="rId6"/>
  </p:sldMasterIdLst>
  <p:notesMasterIdLst>
    <p:notesMasterId r:id="rId12"/>
  </p:notesMasterIdLst>
  <p:handoutMasterIdLst>
    <p:handoutMasterId r:id="rId13"/>
  </p:handoutMasterIdLst>
  <p:sldIdLst>
    <p:sldId id="1118" r:id="rId7"/>
    <p:sldId id="1112" r:id="rId8"/>
    <p:sldId id="1115" r:id="rId9"/>
    <p:sldId id="1114" r:id="rId10"/>
    <p:sldId id="1116" r:id="rId11"/>
  </p:sldIdLst>
  <p:sldSz cx="9144000" cy="5143500" type="screen16x9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jold, Hanne Røvig" initials="HR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D0B0"/>
    <a:srgbClr val="FFB800"/>
    <a:srgbClr val="06893A"/>
    <a:srgbClr val="66CBEC"/>
    <a:srgbClr val="DCFEDA"/>
    <a:srgbClr val="FCE8BC"/>
    <a:srgbClr val="DAFDBB"/>
    <a:srgbClr val="FFFFFF"/>
    <a:srgbClr val="00000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51"/>
    <p:restoredTop sz="67235" autoAdjust="0"/>
  </p:normalViewPr>
  <p:slideViewPr>
    <p:cSldViewPr>
      <p:cViewPr varScale="1">
        <p:scale>
          <a:sx n="97" d="100"/>
          <a:sy n="97" d="100"/>
        </p:scale>
        <p:origin x="3522" y="90"/>
      </p:cViewPr>
      <p:guideLst>
        <p:guide orient="horz" pos="1620"/>
        <p:guide pos="2880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84"/>
      </p:cViewPr>
      <p:guideLst>
        <p:guide orient="horz" pos="2880"/>
        <p:guide pos="2160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F0C9F-E994-4E6D-AC14-C95356915397}" type="datetimeFigureOut">
              <a:rPr lang="nb-NO" smtClean="0"/>
              <a:t>29.11.2019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AD396-0A84-4DF5-A975-E087C1B596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6764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B26E5-0FD0-458D-A593-92D9330A8183}" type="datetimeFigureOut">
              <a:rPr lang="nb-NO" smtClean="0"/>
              <a:t>29.11.2019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64BCD-A16D-48C6-A08B-9963ABE8971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775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64BCD-A16D-48C6-A08B-9963ABE8971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938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1.png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11.png"/><Relationship Id="rId2" Type="http://schemas.openxmlformats.org/officeDocument/2006/relationships/tags" Target="../tags/tag3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2" y="1845759"/>
            <a:ext cx="9144001" cy="2930261"/>
          </a:xfrm>
          <a:prstGeom prst="rect">
            <a:avLst/>
          </a:prstGeom>
          <a:solidFill>
            <a:srgbClr val="C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1411287" y="4712235"/>
            <a:ext cx="6135384" cy="166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nb-NO" sz="1000" kern="0" dirty="0"/>
          </a:p>
        </p:txBody>
      </p:sp>
      <p:sp>
        <p:nvSpPr>
          <p:cNvPr id="9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4860" y="4079081"/>
            <a:ext cx="4638675" cy="69644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  //  </a:t>
            </a:r>
            <a:r>
              <a:rPr lang="nb-NO" dirty="0" err="1"/>
              <a:t>Innholdsansvarlig</a:t>
            </a:r>
            <a:endParaRPr lang="nb-NO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2098377"/>
            <a:ext cx="5989022" cy="126003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1" name="Plassholder for bilde 3"/>
          <p:cNvSpPr>
            <a:spLocks noGrp="1" noChangeAspect="1"/>
          </p:cNvSpPr>
          <p:nvPr>
            <p:ph type="pic" sz="quarter" idx="11" hasCustomPrompt="1"/>
          </p:nvPr>
        </p:nvSpPr>
        <p:spPr bwMode="auto">
          <a:xfrm>
            <a:off x="6565283" y="1840755"/>
            <a:ext cx="2581353" cy="2934844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norm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på ikonet for å legge til et bilde</a:t>
            </a:r>
          </a:p>
        </p:txBody>
      </p:sp>
      <p:pic>
        <p:nvPicPr>
          <p:cNvPr id="12" name="Picture 5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46"/>
          <a:stretch/>
        </p:blipFill>
        <p:spPr bwMode="auto">
          <a:xfrm>
            <a:off x="3799790" y="3405751"/>
            <a:ext cx="3014662" cy="137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53"/>
          <a:stretch/>
        </p:blipFill>
        <p:spPr bwMode="auto">
          <a:xfrm>
            <a:off x="5242898" y="1806447"/>
            <a:ext cx="2524125" cy="296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03" b="78080"/>
          <a:stretch/>
        </p:blipFill>
        <p:spPr bwMode="auto">
          <a:xfrm>
            <a:off x="-1" y="3693775"/>
            <a:ext cx="539551" cy="108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66" b="85208"/>
          <a:stretch/>
        </p:blipFill>
        <p:spPr bwMode="auto">
          <a:xfrm>
            <a:off x="2" y="4045671"/>
            <a:ext cx="755575" cy="73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:\F2823_KOM\Felles Filer\Rådgivingseksjonen\Profil og materiell\5. Profil og design\NAV profil\nav_logo\Til mal\nav_farger [Converted]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160" y="483519"/>
            <a:ext cx="1185603" cy="74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57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061942"/>
              </p:ext>
            </p:extLst>
          </p:nvPr>
        </p:nvGraphicFramePr>
        <p:xfrm>
          <a:off x="3" y="15"/>
          <a:ext cx="158750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" y="15"/>
                        <a:ext cx="158750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250834" y="2085992"/>
            <a:ext cx="8893175" cy="2805113"/>
          </a:xfrm>
          <a:prstGeom prst="rect">
            <a:avLst/>
          </a:prstGeom>
          <a:solidFill>
            <a:srgbClr val="E0DED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1" tIns="45706" rIns="91411" bIns="45706" anchor="ctr"/>
          <a:lstStyle/>
          <a:p>
            <a:pPr defTabSz="914109">
              <a:defRPr/>
            </a:pPr>
            <a:endParaRPr lang="nb-NO" kern="0" dirty="0">
              <a:solidFill>
                <a:sysClr val="windowText" lastClr="000000"/>
              </a:solidFill>
            </a:endParaRPr>
          </a:p>
        </p:txBody>
      </p:sp>
      <p:pic>
        <p:nvPicPr>
          <p:cNvPr id="14" name="Picture 26" descr="nav_pos_logo_RGB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1569265"/>
            <a:ext cx="1439862" cy="67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5" descr="Stiplet_linje_mork_gray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4" y="984649"/>
            <a:ext cx="8893175" cy="1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7" descr="Stiplet_linje_mork_gray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4" y="2733675"/>
            <a:ext cx="8893175" cy="1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doc id"/>
          <p:cNvSpPr>
            <a:spLocks noChangeArrowheads="1"/>
          </p:cNvSpPr>
          <p:nvPr userDrawn="1"/>
        </p:nvSpPr>
        <p:spPr bwMode="auto">
          <a:xfrm>
            <a:off x="7428814" y="27941"/>
            <a:ext cx="670614" cy="9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526" fontAlgn="base">
              <a:spcBef>
                <a:spcPct val="0"/>
              </a:spcBef>
              <a:spcAft>
                <a:spcPct val="0"/>
              </a:spcAft>
            </a:pPr>
            <a:endParaRPr lang="nb-NO" sz="800" dirty="0">
              <a:solidFill>
                <a:srgbClr val="675C53"/>
              </a:solidFill>
            </a:endParaRPr>
          </a:p>
        </p:txBody>
      </p:sp>
      <p:grpSp>
        <p:nvGrpSpPr>
          <p:cNvPr id="8" name="McK Title Elements" hidden="1"/>
          <p:cNvGrpSpPr>
            <a:grpSpLocks/>
          </p:cNvGrpSpPr>
          <p:nvPr userDrawn="1"/>
        </p:nvGrpSpPr>
        <p:grpSpPr bwMode="auto">
          <a:xfrm>
            <a:off x="627064" y="4295012"/>
            <a:ext cx="5036087" cy="470134"/>
            <a:chOff x="1663" y="3065"/>
            <a:chExt cx="3109" cy="387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065"/>
              <a:ext cx="31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b-NO" sz="1400" dirty="0">
                  <a:solidFill>
                    <a:srgbClr val="574D46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b-NO" sz="1400" dirty="0">
                  <a:solidFill>
                    <a:srgbClr val="574D46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 userDrawn="1">
            <p:ph type="ctrTitle"/>
          </p:nvPr>
        </p:nvSpPr>
        <p:spPr bwMode="auto">
          <a:xfrm>
            <a:off x="627063" y="2834693"/>
            <a:ext cx="6842274" cy="492443"/>
          </a:xfrm>
          <a:prstGeom prst="rect">
            <a:avLst/>
          </a:prstGeom>
        </p:spPr>
        <p:txBody>
          <a:bodyPr anchor="t">
            <a:spAutoFit/>
          </a:bodyPr>
          <a:lstStyle>
            <a:lvl1pPr algn="l">
              <a:defRPr sz="3200" b="1" cap="none" baseline="0">
                <a:solidFill>
                  <a:schemeClr val="accent3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 userDrawn="1">
            <p:ph type="subTitle" idx="1"/>
          </p:nvPr>
        </p:nvSpPr>
        <p:spPr bwMode="auto">
          <a:xfrm>
            <a:off x="627063" y="3672332"/>
            <a:ext cx="6842274" cy="276999"/>
          </a:xfrm>
        </p:spPr>
        <p:txBody>
          <a:bodyPr>
            <a:spAutoFit/>
          </a:bodyPr>
          <a:lstStyle>
            <a:lvl1pPr algn="l">
              <a:defRPr sz="1800" baseline="0">
                <a:solidFill>
                  <a:schemeClr val="accent3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subtitle</a:t>
            </a:r>
            <a:r>
              <a:rPr lang="nb-NO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36023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 bwMode="auto">
          <a:xfrm>
            <a:off x="247655" y="543909"/>
            <a:ext cx="7851775" cy="338554"/>
          </a:xfrm>
        </p:spPr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 bwMode="auto">
          <a:xfrm>
            <a:off x="541319" y="4915745"/>
            <a:ext cx="519373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+mn-lt"/>
              </a:defRPr>
            </a:lvl1pPr>
          </a:lstStyle>
          <a:p>
            <a:fld id="{30DD701B-A42B-4239-A880-14740788005C}" type="datetime3">
              <a:rPr lang="nb-NO" smtClean="0">
                <a:solidFill>
                  <a:srgbClr val="C30000"/>
                </a:solidFill>
              </a:rPr>
              <a:pPr/>
              <a:t>2019.11.29</a:t>
            </a:fld>
            <a:endParaRPr lang="nb-NO" dirty="0">
              <a:solidFill>
                <a:srgbClr val="C30000"/>
              </a:solidFill>
            </a:endParaRPr>
          </a:p>
        </p:txBody>
      </p:sp>
      <p:sp>
        <p:nvSpPr>
          <p:cNvPr id="5" name="Slide Number"/>
          <p:cNvSpPr txBox="1">
            <a:spLocks/>
          </p:cNvSpPr>
          <p:nvPr userDrawn="1"/>
        </p:nvSpPr>
        <p:spPr bwMode="auto">
          <a:xfrm>
            <a:off x="8581748" y="4915745"/>
            <a:ext cx="360675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b-NO" sz="800" dirty="0">
                <a:solidFill>
                  <a:srgbClr val="C30000"/>
                </a:solidFill>
              </a:rPr>
              <a:t>Side </a:t>
            </a:r>
            <a:fld id="{42C328C1-A84F-4A39-A664-DBA00541A8C6}" type="slidenum">
              <a:rPr lang="nb-NO" sz="800" smtClean="0">
                <a:solidFill>
                  <a:srgbClr val="C3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sz="800" dirty="0">
              <a:solidFill>
                <a:srgbClr val="C3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80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8F54-97D1-4648-9528-7D6C92A821D0}" type="datetime3">
              <a:rPr lang="nb-NO" smtClean="0">
                <a:solidFill>
                  <a:srgbClr val="C30000"/>
                </a:solidFill>
              </a:rPr>
              <a:pPr/>
              <a:t>2019.11.29</a:t>
            </a:fld>
            <a:endParaRPr lang="nb-NO" dirty="0">
              <a:solidFill>
                <a:srgbClr val="C3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5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9ED7-A1D8-4B87-AAD1-9C9B64D338FF}" type="datetimeFigureOut">
              <a:rPr lang="nb-NO" smtClean="0">
                <a:solidFill>
                  <a:srgbClr val="C30000"/>
                </a:solidFill>
              </a:rPr>
              <a:pPr/>
              <a:t>29.11.2019</a:t>
            </a:fld>
            <a:endParaRPr lang="nb-NO">
              <a:solidFill>
                <a:srgbClr val="C30000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600">
              <a:solidFill>
                <a:srgbClr val="675C53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42BB4F-2EF4-46A5-943A-C5052EF1BE4E}" type="slidenum">
              <a:rPr lang="nb-NO" sz="1600">
                <a:solidFill>
                  <a:srgbClr val="675C5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sz="1600">
              <a:solidFill>
                <a:srgbClr val="675C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745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247489"/>
            <a:ext cx="6858000" cy="138499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701544"/>
            <a:ext cx="6858000" cy="27699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9ED7-A1D8-4B87-AAD1-9C9B64D338FF}" type="datetimeFigureOut">
              <a:rPr lang="nb-NO" smtClean="0">
                <a:solidFill>
                  <a:srgbClr val="C30000"/>
                </a:solidFill>
              </a:rPr>
              <a:pPr/>
              <a:t>29.11.2019</a:t>
            </a:fld>
            <a:endParaRPr lang="nb-NO">
              <a:solidFill>
                <a:srgbClr val="C3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600">
              <a:solidFill>
                <a:srgbClr val="675C53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42BB4F-2EF4-46A5-943A-C5052EF1BE4E}" type="slidenum">
              <a:rPr lang="nb-NO" sz="1600">
                <a:solidFill>
                  <a:srgbClr val="675C5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sz="1600">
              <a:solidFill>
                <a:srgbClr val="675C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978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82E1-AE5F-44CA-8FDD-E7BE59ECE221}" type="datetimeFigureOut">
              <a:rPr lang="nb-NO" smtClean="0">
                <a:solidFill>
                  <a:srgbClr val="C30000"/>
                </a:solidFill>
              </a:rPr>
              <a:pPr/>
              <a:t>29.11.2019</a:t>
            </a:fld>
            <a:endParaRPr lang="nb-NO">
              <a:solidFill>
                <a:srgbClr val="C30000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600">
              <a:solidFill>
                <a:srgbClr val="675C53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09EC71-E574-4E57-B26B-D12B8B9268A3}" type="slidenum">
              <a:rPr lang="nb-NO" sz="1600">
                <a:solidFill>
                  <a:srgbClr val="675C5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sz="1600">
              <a:solidFill>
                <a:srgbClr val="675C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03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47090260"/>
              </p:ext>
            </p:extLst>
          </p:nvPr>
        </p:nvGraphicFramePr>
        <p:xfrm>
          <a:off x="3" y="15"/>
          <a:ext cx="158750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" y="15"/>
                        <a:ext cx="158750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250834" y="2085992"/>
            <a:ext cx="8893175" cy="2805113"/>
          </a:xfrm>
          <a:prstGeom prst="rect">
            <a:avLst/>
          </a:prstGeom>
          <a:solidFill>
            <a:srgbClr val="E0DED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1" tIns="45706" rIns="91411" bIns="45706" anchor="ctr"/>
          <a:lstStyle/>
          <a:p>
            <a:pPr defTabSz="914109">
              <a:defRPr/>
            </a:pPr>
            <a:endParaRPr lang="nb-NO" kern="0" dirty="0">
              <a:solidFill>
                <a:sysClr val="windowText" lastClr="000000"/>
              </a:solidFill>
            </a:endParaRPr>
          </a:p>
        </p:txBody>
      </p:sp>
      <p:pic>
        <p:nvPicPr>
          <p:cNvPr id="14" name="Picture 26" descr="nav_pos_logo_RGB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1569265"/>
            <a:ext cx="1439862" cy="67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5" descr="Stiplet_linje_mork_gray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4" y="984649"/>
            <a:ext cx="8893175" cy="1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7" descr="Stiplet_linje_mork_gray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4" y="2733675"/>
            <a:ext cx="8893175" cy="1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doc id"/>
          <p:cNvSpPr>
            <a:spLocks noChangeArrowheads="1"/>
          </p:cNvSpPr>
          <p:nvPr userDrawn="1"/>
        </p:nvSpPr>
        <p:spPr bwMode="auto">
          <a:xfrm>
            <a:off x="7428814" y="27941"/>
            <a:ext cx="670614" cy="9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526" fontAlgn="base">
              <a:spcBef>
                <a:spcPct val="0"/>
              </a:spcBef>
              <a:spcAft>
                <a:spcPct val="0"/>
              </a:spcAft>
            </a:pPr>
            <a:endParaRPr lang="nb-NO" sz="800" dirty="0">
              <a:solidFill>
                <a:srgbClr val="675C53"/>
              </a:solidFill>
            </a:endParaRPr>
          </a:p>
        </p:txBody>
      </p:sp>
      <p:grpSp>
        <p:nvGrpSpPr>
          <p:cNvPr id="8" name="McK Title Elements" hidden="1"/>
          <p:cNvGrpSpPr>
            <a:grpSpLocks/>
          </p:cNvGrpSpPr>
          <p:nvPr userDrawn="1"/>
        </p:nvGrpSpPr>
        <p:grpSpPr bwMode="auto">
          <a:xfrm>
            <a:off x="627064" y="4295012"/>
            <a:ext cx="5036087" cy="470134"/>
            <a:chOff x="1663" y="3065"/>
            <a:chExt cx="3109" cy="387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065"/>
              <a:ext cx="31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b-NO" sz="1400" dirty="0">
                  <a:solidFill>
                    <a:srgbClr val="574D46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b-NO" sz="1400" dirty="0">
                  <a:solidFill>
                    <a:srgbClr val="574D46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 userDrawn="1">
            <p:ph type="ctrTitle"/>
          </p:nvPr>
        </p:nvSpPr>
        <p:spPr bwMode="auto">
          <a:xfrm>
            <a:off x="627063" y="2834693"/>
            <a:ext cx="6842274" cy="492443"/>
          </a:xfrm>
          <a:prstGeom prst="rect">
            <a:avLst/>
          </a:prstGeom>
        </p:spPr>
        <p:txBody>
          <a:bodyPr anchor="t">
            <a:spAutoFit/>
          </a:bodyPr>
          <a:lstStyle>
            <a:lvl1pPr algn="l">
              <a:defRPr sz="3200" b="1" cap="none" baseline="0">
                <a:solidFill>
                  <a:schemeClr val="accent3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 userDrawn="1">
            <p:ph type="subTitle" idx="1"/>
          </p:nvPr>
        </p:nvSpPr>
        <p:spPr bwMode="auto">
          <a:xfrm>
            <a:off x="627063" y="3672332"/>
            <a:ext cx="6842274" cy="276999"/>
          </a:xfrm>
        </p:spPr>
        <p:txBody>
          <a:bodyPr>
            <a:spAutoFit/>
          </a:bodyPr>
          <a:lstStyle>
            <a:lvl1pPr algn="l">
              <a:defRPr sz="1800" baseline="0">
                <a:solidFill>
                  <a:schemeClr val="accent3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subtitle</a:t>
            </a:r>
            <a:r>
              <a:rPr lang="nb-NO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799249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 bwMode="auto">
          <a:xfrm>
            <a:off x="247655" y="543909"/>
            <a:ext cx="7851775" cy="338554"/>
          </a:xfrm>
        </p:spPr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 bwMode="auto">
          <a:xfrm>
            <a:off x="541319" y="4915745"/>
            <a:ext cx="519373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+mn-lt"/>
              </a:defRPr>
            </a:lvl1pPr>
          </a:lstStyle>
          <a:p>
            <a:fld id="{30DD701B-A42B-4239-A880-14740788005C}" type="datetime3">
              <a:rPr lang="nb-NO" smtClean="0">
                <a:solidFill>
                  <a:srgbClr val="C30000"/>
                </a:solidFill>
              </a:rPr>
              <a:pPr/>
              <a:t>2019.11.29</a:t>
            </a:fld>
            <a:endParaRPr lang="nb-NO" dirty="0">
              <a:solidFill>
                <a:srgbClr val="C30000"/>
              </a:solidFill>
            </a:endParaRPr>
          </a:p>
        </p:txBody>
      </p:sp>
      <p:sp>
        <p:nvSpPr>
          <p:cNvPr id="5" name="Slide Number"/>
          <p:cNvSpPr txBox="1">
            <a:spLocks/>
          </p:cNvSpPr>
          <p:nvPr userDrawn="1"/>
        </p:nvSpPr>
        <p:spPr bwMode="auto">
          <a:xfrm>
            <a:off x="8581748" y="4915745"/>
            <a:ext cx="360675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b-NO" sz="800" dirty="0">
                <a:solidFill>
                  <a:srgbClr val="C30000"/>
                </a:solidFill>
              </a:rPr>
              <a:t>Side </a:t>
            </a:r>
            <a:fld id="{42C328C1-A84F-4A39-A664-DBA00541A8C6}" type="slidenum">
              <a:rPr lang="nb-NO" sz="800" smtClean="0">
                <a:solidFill>
                  <a:srgbClr val="C3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sz="800" dirty="0">
              <a:solidFill>
                <a:srgbClr val="C3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63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8F54-97D1-4648-9528-7D6C92A821D0}" type="datetime3">
              <a:rPr lang="nb-NO" smtClean="0">
                <a:solidFill>
                  <a:srgbClr val="C30000"/>
                </a:solidFill>
              </a:rPr>
              <a:pPr/>
              <a:t>2019.11.29</a:t>
            </a:fld>
            <a:endParaRPr lang="nb-NO" dirty="0">
              <a:solidFill>
                <a:srgbClr val="C3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57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9ED7-A1D8-4B87-AAD1-9C9B64D338FF}" type="datetimeFigureOut">
              <a:rPr lang="nb-NO" smtClean="0">
                <a:solidFill>
                  <a:srgbClr val="C30000"/>
                </a:solidFill>
              </a:rPr>
              <a:pPr/>
              <a:t>29.11.2019</a:t>
            </a:fld>
            <a:endParaRPr lang="nb-NO">
              <a:solidFill>
                <a:srgbClr val="C30000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600">
              <a:solidFill>
                <a:srgbClr val="675C53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42BB4F-2EF4-46A5-943A-C5052EF1BE4E}" type="slidenum">
              <a:rPr lang="nb-NO" sz="1600">
                <a:solidFill>
                  <a:srgbClr val="675C5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sz="1600">
              <a:solidFill>
                <a:srgbClr val="675C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99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366995" y="1276349"/>
            <a:ext cx="8398965" cy="32997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31" y="18099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9286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247489"/>
            <a:ext cx="6858000" cy="138499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701544"/>
            <a:ext cx="6858000" cy="27699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9ED7-A1D8-4B87-AAD1-9C9B64D338FF}" type="datetimeFigureOut">
              <a:rPr lang="nb-NO" smtClean="0">
                <a:solidFill>
                  <a:srgbClr val="C30000"/>
                </a:solidFill>
              </a:rPr>
              <a:pPr/>
              <a:t>29.11.2019</a:t>
            </a:fld>
            <a:endParaRPr lang="nb-NO">
              <a:solidFill>
                <a:srgbClr val="C3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600">
              <a:solidFill>
                <a:srgbClr val="675C53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42BB4F-2EF4-46A5-943A-C5052EF1BE4E}" type="slidenum">
              <a:rPr lang="nb-NO" sz="1600">
                <a:solidFill>
                  <a:srgbClr val="675C5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sz="1600">
              <a:solidFill>
                <a:srgbClr val="675C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69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82E1-AE5F-44CA-8FDD-E7BE59ECE221}" type="datetimeFigureOut">
              <a:rPr lang="nb-NO" smtClean="0">
                <a:solidFill>
                  <a:srgbClr val="C30000"/>
                </a:solidFill>
              </a:rPr>
              <a:pPr/>
              <a:t>29.11.2019</a:t>
            </a:fld>
            <a:endParaRPr lang="nb-NO">
              <a:solidFill>
                <a:srgbClr val="C30000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600">
              <a:solidFill>
                <a:srgbClr val="675C53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09EC71-E574-4E57-B26B-D12B8B9268A3}" type="slidenum">
              <a:rPr lang="nb-NO" sz="1600">
                <a:solidFill>
                  <a:srgbClr val="675C5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sz="1600">
              <a:solidFill>
                <a:srgbClr val="675C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2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75714" y="1283000"/>
            <a:ext cx="5852470" cy="327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0"/>
          </p:nvPr>
        </p:nvSpPr>
        <p:spPr>
          <a:xfrm>
            <a:off x="6372225" y="1275607"/>
            <a:ext cx="2376488" cy="3286868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31" y="18099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913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2"/>
          <p:cNvSpPr>
            <a:spLocks noGrp="1"/>
          </p:cNvSpPr>
          <p:nvPr>
            <p:ph type="body" idx="1"/>
          </p:nvPr>
        </p:nvSpPr>
        <p:spPr>
          <a:xfrm>
            <a:off x="381286" y="1284135"/>
            <a:ext cx="4040188" cy="53459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9655" y="1284748"/>
            <a:ext cx="4041775" cy="53459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innhold 3"/>
          <p:cNvSpPr>
            <a:spLocks noGrp="1"/>
          </p:cNvSpPr>
          <p:nvPr>
            <p:ph sz="quarter" idx="10"/>
          </p:nvPr>
        </p:nvSpPr>
        <p:spPr>
          <a:xfrm>
            <a:off x="382151" y="1896179"/>
            <a:ext cx="4032250" cy="266541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Plassholder for innhold 3"/>
          <p:cNvSpPr>
            <a:spLocks noGrp="1"/>
          </p:cNvSpPr>
          <p:nvPr>
            <p:ph sz="quarter" idx="12"/>
          </p:nvPr>
        </p:nvSpPr>
        <p:spPr>
          <a:xfrm>
            <a:off x="4730131" y="1892921"/>
            <a:ext cx="4032250" cy="266541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31" y="18099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67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31" y="18099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258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79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19"/>
          <p:cNvSpPr>
            <a:spLocks noGrp="1"/>
          </p:cNvSpPr>
          <p:nvPr>
            <p:ph type="body" sz="quarter" idx="25" hasCustomPrompt="1"/>
          </p:nvPr>
        </p:nvSpPr>
        <p:spPr>
          <a:xfrm>
            <a:off x="375714" y="4241684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4" name="Plassholder for tekst 19"/>
          <p:cNvSpPr>
            <a:spLocks noGrp="1"/>
          </p:cNvSpPr>
          <p:nvPr>
            <p:ph type="body" sz="quarter" idx="26" hasCustomPrompt="1"/>
          </p:nvPr>
        </p:nvSpPr>
        <p:spPr>
          <a:xfrm>
            <a:off x="375714" y="1287413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5" name="Plassholder for tekst 19"/>
          <p:cNvSpPr>
            <a:spLocks noGrp="1"/>
          </p:cNvSpPr>
          <p:nvPr>
            <p:ph type="body" sz="quarter" idx="27" hasCustomPrompt="1"/>
          </p:nvPr>
        </p:nvSpPr>
        <p:spPr>
          <a:xfrm>
            <a:off x="375714" y="3819647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6" name="Plassholder for tekst 19"/>
          <p:cNvSpPr>
            <a:spLocks noGrp="1"/>
          </p:cNvSpPr>
          <p:nvPr>
            <p:ph type="body" sz="quarter" idx="28" hasCustomPrompt="1"/>
          </p:nvPr>
        </p:nvSpPr>
        <p:spPr>
          <a:xfrm>
            <a:off x="375714" y="3397610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7" name="Plassholder for tekst 19"/>
          <p:cNvSpPr>
            <a:spLocks noGrp="1"/>
          </p:cNvSpPr>
          <p:nvPr>
            <p:ph type="body" sz="quarter" idx="29" hasCustomPrompt="1"/>
          </p:nvPr>
        </p:nvSpPr>
        <p:spPr>
          <a:xfrm>
            <a:off x="375714" y="2975570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8" name="Plassholder for tekst 19"/>
          <p:cNvSpPr>
            <a:spLocks noGrp="1"/>
          </p:cNvSpPr>
          <p:nvPr>
            <p:ph type="body" sz="quarter" idx="30" hasCustomPrompt="1"/>
          </p:nvPr>
        </p:nvSpPr>
        <p:spPr>
          <a:xfrm>
            <a:off x="375714" y="1709453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9" name="Plassholder for tekst 19"/>
          <p:cNvSpPr>
            <a:spLocks noGrp="1"/>
          </p:cNvSpPr>
          <p:nvPr>
            <p:ph type="body" sz="quarter" idx="31" hasCustomPrompt="1"/>
          </p:nvPr>
        </p:nvSpPr>
        <p:spPr>
          <a:xfrm>
            <a:off x="375714" y="2131493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10" name="Plassholder for tekst 19"/>
          <p:cNvSpPr>
            <a:spLocks noGrp="1"/>
          </p:cNvSpPr>
          <p:nvPr>
            <p:ph type="body" sz="quarter" idx="32" hasCustomPrompt="1"/>
          </p:nvPr>
        </p:nvSpPr>
        <p:spPr>
          <a:xfrm>
            <a:off x="375714" y="2553530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11" name="Plassholder for tekst 19"/>
          <p:cNvSpPr>
            <a:spLocks noGrp="1"/>
          </p:cNvSpPr>
          <p:nvPr>
            <p:ph type="body" sz="quarter" idx="33" hasCustomPrompt="1"/>
          </p:nvPr>
        </p:nvSpPr>
        <p:spPr>
          <a:xfrm>
            <a:off x="5656421" y="4241684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12" name="Plassholder for tekst 19"/>
          <p:cNvSpPr>
            <a:spLocks noGrp="1"/>
          </p:cNvSpPr>
          <p:nvPr>
            <p:ph type="body" sz="quarter" idx="34" hasCustomPrompt="1"/>
          </p:nvPr>
        </p:nvSpPr>
        <p:spPr>
          <a:xfrm>
            <a:off x="5656421" y="1287413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13" name="Plassholder for tekst 19"/>
          <p:cNvSpPr>
            <a:spLocks noGrp="1"/>
          </p:cNvSpPr>
          <p:nvPr>
            <p:ph type="body" sz="quarter" idx="35" hasCustomPrompt="1"/>
          </p:nvPr>
        </p:nvSpPr>
        <p:spPr>
          <a:xfrm>
            <a:off x="5656421" y="3819647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14" name="Plassholder for tekst 19"/>
          <p:cNvSpPr>
            <a:spLocks noGrp="1"/>
          </p:cNvSpPr>
          <p:nvPr>
            <p:ph type="body" sz="quarter" idx="36" hasCustomPrompt="1"/>
          </p:nvPr>
        </p:nvSpPr>
        <p:spPr>
          <a:xfrm>
            <a:off x="5656421" y="3397610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15" name="Plassholder for tekst 19"/>
          <p:cNvSpPr>
            <a:spLocks noGrp="1"/>
          </p:cNvSpPr>
          <p:nvPr>
            <p:ph type="body" sz="quarter" idx="37" hasCustomPrompt="1"/>
          </p:nvPr>
        </p:nvSpPr>
        <p:spPr>
          <a:xfrm>
            <a:off x="5656421" y="2975570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16" name="Plassholder for tekst 19"/>
          <p:cNvSpPr>
            <a:spLocks noGrp="1"/>
          </p:cNvSpPr>
          <p:nvPr>
            <p:ph type="body" sz="quarter" idx="38" hasCustomPrompt="1"/>
          </p:nvPr>
        </p:nvSpPr>
        <p:spPr>
          <a:xfrm>
            <a:off x="5656421" y="1709453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17" name="Plassholder for tekst 19"/>
          <p:cNvSpPr>
            <a:spLocks noGrp="1"/>
          </p:cNvSpPr>
          <p:nvPr>
            <p:ph type="body" sz="quarter" idx="39" hasCustomPrompt="1"/>
          </p:nvPr>
        </p:nvSpPr>
        <p:spPr>
          <a:xfrm>
            <a:off x="5656421" y="2131493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18" name="Plassholder for tekst 19"/>
          <p:cNvSpPr>
            <a:spLocks noGrp="1"/>
          </p:cNvSpPr>
          <p:nvPr>
            <p:ph type="body" sz="quarter" idx="40" hasCustomPrompt="1"/>
          </p:nvPr>
        </p:nvSpPr>
        <p:spPr>
          <a:xfrm>
            <a:off x="5656421" y="2553530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31" y="18099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985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-1" y="0"/>
            <a:ext cx="9144001" cy="5143500"/>
          </a:xfrm>
          <a:prstGeom prst="rect">
            <a:avLst/>
          </a:prstGeom>
          <a:solidFill>
            <a:srgbClr val="C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837419" y="1532584"/>
            <a:ext cx="7469187" cy="1021556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l">
              <a:defRPr sz="2400" b="0" cap="all">
                <a:ln w="127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tekst 2"/>
          <p:cNvSpPr>
            <a:spLocks noGrp="1"/>
          </p:cNvSpPr>
          <p:nvPr>
            <p:ph type="body" idx="10"/>
          </p:nvPr>
        </p:nvSpPr>
        <p:spPr>
          <a:xfrm>
            <a:off x="837417" y="2794422"/>
            <a:ext cx="5484743" cy="92749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None/>
              <a:defRPr sz="2000">
                <a:ln w="12700">
                  <a:noFill/>
                </a:ln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6" name="Picture 2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884"/>
          <a:stretch/>
        </p:blipFill>
        <p:spPr bwMode="auto">
          <a:xfrm>
            <a:off x="4283968" y="3903499"/>
            <a:ext cx="3014662" cy="124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5652133" y="2674939"/>
            <a:ext cx="2524125" cy="246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9" b="80008"/>
          <a:stretch/>
        </p:blipFill>
        <p:spPr bwMode="auto">
          <a:xfrm>
            <a:off x="-1" y="4156472"/>
            <a:ext cx="1048543" cy="98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F:\F2823_KOM\Felles Filer\Rådgivingseksjonen\Profil og materiell\5. Profil og design\NAV profil\nav_logo\Til mal\nav_logo_Hvit_ubakgrunn [Converted]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160" y="483519"/>
            <a:ext cx="1185603" cy="74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W:\DOKUMENT\Logo\1_hvit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084"/>
          <a:stretch/>
        </p:blipFill>
        <p:spPr bwMode="auto">
          <a:xfrm>
            <a:off x="-1400392" y="4456446"/>
            <a:ext cx="2524125" cy="68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3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837419" y="1532584"/>
            <a:ext cx="7469187" cy="1021556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anchor="t">
            <a:normAutofit/>
          </a:bodyPr>
          <a:lstStyle>
            <a:lvl1pPr algn="l">
              <a:defRPr sz="2400" b="0" cap="all">
                <a:ln w="12700">
                  <a:noFill/>
                </a:ln>
                <a:solidFill>
                  <a:srgbClr val="3E383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tekst 2"/>
          <p:cNvSpPr>
            <a:spLocks noGrp="1"/>
          </p:cNvSpPr>
          <p:nvPr>
            <p:ph type="body" idx="11"/>
          </p:nvPr>
        </p:nvSpPr>
        <p:spPr>
          <a:xfrm>
            <a:off x="837417" y="2794422"/>
            <a:ext cx="5484743" cy="92749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anchor="t">
            <a:normAutofit/>
          </a:bodyPr>
          <a:lstStyle>
            <a:lvl1pPr marL="0" indent="0">
              <a:buNone/>
              <a:defRPr sz="2000">
                <a:ln w="12700">
                  <a:noFill/>
                </a:ln>
                <a:solidFill>
                  <a:srgbClr val="3E383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8308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26" Type="http://schemas.openxmlformats.org/officeDocument/2006/relationships/image" Target="../media/image9.emf"/><Relationship Id="rId3" Type="http://schemas.openxmlformats.org/officeDocument/2006/relationships/slideLayout" Target="../slideLayouts/slideLayout12.xml"/><Relationship Id="rId21" Type="http://schemas.openxmlformats.org/officeDocument/2006/relationships/tags" Target="../tags/tag13.xml"/><Relationship Id="rId7" Type="http://schemas.openxmlformats.org/officeDocument/2006/relationships/theme" Target="../theme/theme2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6" Type="http://schemas.openxmlformats.org/officeDocument/2006/relationships/tags" Target="../tags/tag8.xml"/><Relationship Id="rId20" Type="http://schemas.openxmlformats.org/officeDocument/2006/relationships/tags" Target="../tags/tag1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ags" Target="../tags/tag3.xml"/><Relationship Id="rId24" Type="http://schemas.openxmlformats.org/officeDocument/2006/relationships/tags" Target="../tags/tag16.xml"/><Relationship Id="rId5" Type="http://schemas.openxmlformats.org/officeDocument/2006/relationships/slideLayout" Target="../slideLayouts/slideLayout14.xml"/><Relationship Id="rId15" Type="http://schemas.openxmlformats.org/officeDocument/2006/relationships/tags" Target="../tags/tag7.xml"/><Relationship Id="rId23" Type="http://schemas.openxmlformats.org/officeDocument/2006/relationships/tags" Target="../tags/tag15.xml"/><Relationship Id="rId28" Type="http://schemas.openxmlformats.org/officeDocument/2006/relationships/image" Target="../media/image11.png"/><Relationship Id="rId10" Type="http://schemas.openxmlformats.org/officeDocument/2006/relationships/tags" Target="../tags/tag2.xml"/><Relationship Id="rId19" Type="http://schemas.openxmlformats.org/officeDocument/2006/relationships/tags" Target="../tags/tag11.xml"/><Relationship Id="rId4" Type="http://schemas.openxmlformats.org/officeDocument/2006/relationships/slideLayout" Target="../slideLayouts/slideLayout13.xml"/><Relationship Id="rId9" Type="http://schemas.openxmlformats.org/officeDocument/2006/relationships/tags" Target="../tags/tag1.xml"/><Relationship Id="rId14" Type="http://schemas.openxmlformats.org/officeDocument/2006/relationships/tags" Target="../tags/tag6.xml"/><Relationship Id="rId22" Type="http://schemas.openxmlformats.org/officeDocument/2006/relationships/tags" Target="../tags/tag14.xml"/><Relationship Id="rId27" Type="http://schemas.openxmlformats.org/officeDocument/2006/relationships/image" Target="../media/image10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image" Target="../media/image9.emf"/><Relationship Id="rId3" Type="http://schemas.openxmlformats.org/officeDocument/2006/relationships/slideLayout" Target="../slideLayouts/slideLayout18.xml"/><Relationship Id="rId21" Type="http://schemas.openxmlformats.org/officeDocument/2006/relationships/tags" Target="../tags/tag30.xml"/><Relationship Id="rId7" Type="http://schemas.openxmlformats.org/officeDocument/2006/relationships/theme" Target="../theme/theme3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6" Type="http://schemas.openxmlformats.org/officeDocument/2006/relationships/tags" Target="../tags/tag25.xml"/><Relationship Id="rId20" Type="http://schemas.openxmlformats.org/officeDocument/2006/relationships/tags" Target="../tags/tag29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5" Type="http://schemas.openxmlformats.org/officeDocument/2006/relationships/slideLayout" Target="../slideLayouts/slideLayout20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image" Target="../media/image11.png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4" Type="http://schemas.openxmlformats.org/officeDocument/2006/relationships/slideLayout" Target="../slideLayouts/slideLayout19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W:\DOKUMENT\Logo\2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98" b="23104"/>
          <a:stretch/>
        </p:blipFill>
        <p:spPr bwMode="auto">
          <a:xfrm>
            <a:off x="8721457" y="4335607"/>
            <a:ext cx="422544" cy="80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W:\DOKUMENT\Logo\1.pn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96"/>
          <a:stretch/>
        </p:blipFill>
        <p:spPr bwMode="auto">
          <a:xfrm>
            <a:off x="8339662" y="4726313"/>
            <a:ext cx="706438" cy="42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31" y="18099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dirty="0"/>
              <a:t>Klikk for å redigere tittelstil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8" y="1275606"/>
            <a:ext cx="8387498" cy="328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  <a:p>
            <a:pPr lvl="3"/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41" y="4719470"/>
            <a:ext cx="451944" cy="2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8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rgbClr val="C3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2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699066007"/>
              </p:ext>
            </p:extLst>
          </p:nvPr>
        </p:nvGraphicFramePr>
        <p:xfrm>
          <a:off x="2" y="0"/>
          <a:ext cx="161984" cy="12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think-cell Slide" r:id="rId25" imgW="360" imgH="360" progId="">
                  <p:embed/>
                </p:oleObj>
              </mc:Choice>
              <mc:Fallback>
                <p:oleObj name="think-cell Slide" r:id="rId25" imgW="360" imgH="360" progId="">
                  <p:embed/>
                  <p:pic>
                    <p:nvPicPr>
                      <p:cNvPr id="2" name="Object 1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61984" cy="121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9" name="Picture 18" descr="nav_pos_logo_RGB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328" y="44218"/>
            <a:ext cx="701675" cy="33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0" descr="Stiplet_linje_mork_gray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4" y="426246"/>
            <a:ext cx="8893175" cy="1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7" descr="Stiplet_linje_mork_gray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4" y="985840"/>
            <a:ext cx="8893175" cy="1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9" descr="Stiplet_linje_mork_gray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7" y="4879183"/>
            <a:ext cx="8893175" cy="1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Placeholder 2"/>
          <p:cNvSpPr txBox="1">
            <a:spLocks/>
          </p:cNvSpPr>
          <p:nvPr/>
        </p:nvSpPr>
        <p:spPr bwMode="auto">
          <a:xfrm>
            <a:off x="250831" y="4915745"/>
            <a:ext cx="269304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6481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32962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99443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65925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332406" algn="l" defTabSz="932962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98887" algn="l" defTabSz="932962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65368" algn="l" defTabSz="932962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731849" algn="l" defTabSz="932962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nb-NO" dirty="0">
                <a:solidFill>
                  <a:srgbClr val="C30000"/>
                </a:solidFill>
              </a:rPr>
              <a:t>NAV,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 bwMode="auto">
          <a:xfrm>
            <a:off x="541319" y="4915745"/>
            <a:ext cx="519373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C28F54-97D1-4648-9528-7D6C92A821D0}" type="datetime3">
              <a:rPr lang="nb-NO" smtClean="0">
                <a:solidFill>
                  <a:srgbClr val="C3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2019.11.29</a:t>
            </a:fld>
            <a:endParaRPr lang="nb-NO" dirty="0">
              <a:solidFill>
                <a:srgbClr val="C3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77117" y="2475075"/>
            <a:ext cx="43897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noProof="0"/>
              <a:t>Text</a:t>
            </a:r>
            <a:endParaRPr lang="nb-NO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47655" y="543909"/>
            <a:ext cx="78517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250825" y="245427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250831" y="1015047"/>
            <a:ext cx="867251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600" dirty="0">
                <a:solidFill>
                  <a:srgbClr val="808080"/>
                </a:solidFill>
                <a:latin typeface="Arial"/>
              </a:rPr>
              <a:t>Unit </a:t>
            </a:r>
            <a:r>
              <a:rPr lang="nb-NO" sz="1600" dirty="0" err="1">
                <a:solidFill>
                  <a:srgbClr val="808080"/>
                </a:solidFill>
                <a:latin typeface="Arial"/>
              </a:rPr>
              <a:t>of</a:t>
            </a:r>
            <a:r>
              <a:rPr lang="nb-NO" sz="1600" dirty="0">
                <a:solidFill>
                  <a:srgbClr val="808080"/>
                </a:solidFill>
                <a:latin typeface="Arial"/>
              </a:rPr>
              <a:t> </a:t>
            </a:r>
            <a:r>
              <a:rPr lang="nb-NO" sz="1600" dirty="0" err="1">
                <a:solidFill>
                  <a:srgbClr val="808080"/>
                </a:solidFill>
                <a:latin typeface="Arial"/>
              </a:rPr>
              <a:t>measure</a:t>
            </a:r>
            <a:endParaRPr lang="nb-NO" sz="16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77117" y="1901968"/>
            <a:ext cx="4389768" cy="511435"/>
            <a:chOff x="915" y="609"/>
            <a:chExt cx="2686" cy="421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609"/>
              <a:ext cx="2686" cy="42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sz="1600" b="1" dirty="0" err="1">
                  <a:solidFill>
                    <a:srgbClr val="675C53"/>
                  </a:solidFill>
                </a:rPr>
                <a:t>Title</a:t>
              </a:r>
              <a:endParaRPr lang="nb-NO" sz="1600" b="1" dirty="0">
                <a:solidFill>
                  <a:srgbClr val="675C53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sz="1600" dirty="0">
                  <a:solidFill>
                    <a:srgbClr val="808080"/>
                  </a:solidFill>
                </a:rPr>
                <a:t>Unit </a:t>
              </a:r>
              <a:r>
                <a:rPr lang="nb-NO" sz="1600" dirty="0" err="1">
                  <a:solidFill>
                    <a:srgbClr val="808080"/>
                  </a:solidFill>
                </a:rPr>
                <a:t>of</a:t>
              </a:r>
              <a:r>
                <a:rPr lang="nb-NO" sz="1600" dirty="0">
                  <a:solidFill>
                    <a:srgbClr val="808080"/>
                  </a:solidFill>
                </a:rPr>
                <a:t> </a:t>
              </a:r>
              <a:r>
                <a:rPr lang="nb-NO" sz="1600" dirty="0" err="1">
                  <a:solidFill>
                    <a:srgbClr val="808080"/>
                  </a:solidFill>
                </a:rPr>
                <a:t>measure</a:t>
              </a:r>
              <a:endParaRPr lang="nb-NO" sz="1600" dirty="0">
                <a:solidFill>
                  <a:srgbClr val="808080"/>
                </a:solidFill>
              </a:endParaRPr>
            </a:p>
          </p:txBody>
        </p:sp>
      </p:grpSp>
      <p:grpSp>
        <p:nvGrpSpPr>
          <p:cNvPr id="22" name="LegendBoxes" hidden="1"/>
          <p:cNvGrpSpPr>
            <a:grpSpLocks/>
          </p:cNvGrpSpPr>
          <p:nvPr/>
        </p:nvGrpSpPr>
        <p:grpSpPr bwMode="auto">
          <a:xfrm>
            <a:off x="8159789" y="1052688"/>
            <a:ext cx="763589" cy="794147"/>
            <a:chOff x="4936" y="176"/>
            <a:chExt cx="481" cy="667"/>
          </a:xfrm>
        </p:grpSpPr>
        <p:sp>
          <p:nvSpPr>
            <p:cNvPr id="23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24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25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26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27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28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29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30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</p:grpSp>
      <p:grpSp>
        <p:nvGrpSpPr>
          <p:cNvPr id="31" name="LegendLines" hidden="1"/>
          <p:cNvGrpSpPr>
            <a:grpSpLocks/>
          </p:cNvGrpSpPr>
          <p:nvPr/>
        </p:nvGrpSpPr>
        <p:grpSpPr bwMode="auto">
          <a:xfrm>
            <a:off x="7851800" y="1052688"/>
            <a:ext cx="1071564" cy="594122"/>
            <a:chOff x="4750" y="176"/>
            <a:chExt cx="675" cy="499"/>
          </a:xfrm>
        </p:grpSpPr>
        <p:sp>
          <p:nvSpPr>
            <p:cNvPr id="32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33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34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35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36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37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</p:grpSp>
      <p:grpSp>
        <p:nvGrpSpPr>
          <p:cNvPr id="38" name="McKSticker" hidden="1"/>
          <p:cNvGrpSpPr/>
          <p:nvPr/>
        </p:nvGrpSpPr>
        <p:grpSpPr bwMode="auto">
          <a:xfrm>
            <a:off x="7856471" y="1052687"/>
            <a:ext cx="1066894" cy="212366"/>
            <a:chOff x="7673881" y="285750"/>
            <a:chExt cx="1066894" cy="283134"/>
          </a:xfrm>
        </p:grpSpPr>
        <p:sp>
          <p:nvSpPr>
            <p:cNvPr id="39" name="StickerRectangle"/>
            <p:cNvSpPr>
              <a:spLocks noChangeArrowheads="1"/>
            </p:cNvSpPr>
            <p:nvPr/>
          </p:nvSpPr>
          <p:spPr bwMode="auto">
            <a:xfrm>
              <a:off x="7673881" y="285750"/>
              <a:ext cx="1066894" cy="283134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40" name="AutoShape 31"/>
            <p:cNvCxnSpPr>
              <a:cxnSpLocks noChangeShapeType="1"/>
              <a:stCxn id="39" idx="2"/>
              <a:endCxn id="39" idx="4"/>
            </p:cNvCxnSpPr>
            <p:nvPr/>
          </p:nvCxnSpPr>
          <p:spPr bwMode="auto">
            <a:xfrm>
              <a:off x="7673881" y="285750"/>
              <a:ext cx="0" cy="283134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32"/>
            <p:cNvCxnSpPr>
              <a:cxnSpLocks noChangeShapeType="1"/>
              <a:stCxn id="39" idx="4"/>
              <a:endCxn id="39" idx="6"/>
            </p:cNvCxnSpPr>
            <p:nvPr/>
          </p:nvCxnSpPr>
          <p:spPr bwMode="auto">
            <a:xfrm>
              <a:off x="7673881" y="568884"/>
              <a:ext cx="1066894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2" name="LegendMoons" hidden="1"/>
          <p:cNvGrpSpPr/>
          <p:nvPr/>
        </p:nvGrpSpPr>
        <p:grpSpPr bwMode="auto">
          <a:xfrm>
            <a:off x="8092934" y="1052688"/>
            <a:ext cx="830430" cy="1016916"/>
            <a:chOff x="6655594" y="273840"/>
            <a:chExt cx="830430" cy="1355887"/>
          </a:xfrm>
        </p:grpSpPr>
        <p:grpSp>
          <p:nvGrpSpPr>
            <p:cNvPr id="43" name="MoonLegend1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1" name="Oval 38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  <p:sp>
            <p:nvSpPr>
              <p:cNvPr id="62" name="Arc 39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</p:grpSp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59" name="Oval 41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  <p:sp>
            <p:nvSpPr>
              <p:cNvPr id="60" name="Arc 42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5" name="Oval 50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  <p:sp>
            <p:nvSpPr>
              <p:cNvPr id="56" name="Oval 5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</p:grpSp>
        <p:sp>
          <p:nvSpPr>
            <p:cNvPr id="47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48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49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50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51" name="Legend5"/>
            <p:cNvSpPr>
              <a:spLocks noChangeArrowheads="1"/>
            </p:cNvSpPr>
            <p:nvPr/>
          </p:nvSpPr>
          <p:spPr bwMode="auto">
            <a:xfrm>
              <a:off x="6976269" y="1383506"/>
              <a:ext cx="50975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grpSp>
          <p:nvGrpSpPr>
            <p:cNvPr id="52" name="MoonLegend3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3" name="Oval 47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  <p:sp>
            <p:nvSpPr>
              <p:cNvPr id="54" name="Arc 48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</p:grpSp>
      </p:grpSp>
      <p:grpSp>
        <p:nvGrpSpPr>
          <p:cNvPr id="8" name="McK Slide Elements" hidden="1"/>
          <p:cNvGrpSpPr/>
          <p:nvPr/>
        </p:nvGrpSpPr>
        <p:grpSpPr bwMode="auto">
          <a:xfrm>
            <a:off x="250832" y="4544815"/>
            <a:ext cx="8672510" cy="307586"/>
            <a:chOff x="250825" y="6059710"/>
            <a:chExt cx="8691563" cy="410115"/>
          </a:xfrm>
        </p:grpSpPr>
        <p:sp>
          <p:nvSpPr>
            <p:cNvPr id="64" name="McK 4. Footnote"/>
            <p:cNvSpPr txBox="1">
              <a:spLocks noChangeArrowheads="1"/>
            </p:cNvSpPr>
            <p:nvPr/>
          </p:nvSpPr>
          <p:spPr bwMode="auto">
            <a:xfrm>
              <a:off x="250825" y="6059710"/>
              <a:ext cx="8691563" cy="205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b-NO" sz="1000" dirty="0">
                  <a:solidFill>
                    <a:srgbClr val="675C53"/>
                  </a:solidFill>
                  <a:latin typeface="Arial"/>
                </a:rPr>
                <a:t>1 </a:t>
              </a:r>
              <a:r>
                <a:rPr lang="nb-NO" sz="1000" dirty="0" err="1">
                  <a:solidFill>
                    <a:srgbClr val="675C53"/>
                  </a:solidFill>
                  <a:latin typeface="Arial"/>
                </a:rPr>
                <a:t>Footnote</a:t>
              </a:r>
              <a:endParaRPr lang="nb-NO" sz="1000" dirty="0">
                <a:solidFill>
                  <a:srgbClr val="675C53"/>
                </a:solidFill>
                <a:latin typeface="Arial"/>
              </a:endParaRPr>
            </a:p>
          </p:txBody>
        </p:sp>
        <p:sp>
          <p:nvSpPr>
            <p:cNvPr id="65" name="McK 5. Source"/>
            <p:cNvSpPr>
              <a:spLocks noChangeArrowheads="1"/>
            </p:cNvSpPr>
            <p:nvPr/>
          </p:nvSpPr>
          <p:spPr bwMode="auto">
            <a:xfrm>
              <a:off x="250825" y="6264641"/>
              <a:ext cx="8691563" cy="205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469750" indent="-469750" defTabSz="895065" fontAlgn="base">
                <a:spcBef>
                  <a:spcPct val="0"/>
                </a:spcBef>
                <a:spcAft>
                  <a:spcPct val="0"/>
                </a:spcAft>
                <a:tabLst>
                  <a:tab pos="479275" algn="l"/>
                </a:tabLst>
              </a:pPr>
              <a:r>
                <a:rPr lang="nb-NO" sz="1000" dirty="0">
                  <a:solidFill>
                    <a:srgbClr val="675C53"/>
                  </a:solidFill>
                </a:rPr>
                <a:t>Source: Source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548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</p:sldLayoutIdLst>
  <p:hf sldNum="0" hdr="0" ftr="0"/>
  <p:txStyles>
    <p:titleStyle>
      <a:lvl1pPr algn="l" defTabSz="913235" rtl="0" eaLnBrk="1" fontAlgn="base" hangingPunct="1">
        <a:spcBef>
          <a:spcPct val="0"/>
        </a:spcBef>
        <a:spcAft>
          <a:spcPct val="0"/>
        </a:spcAft>
        <a:tabLst>
          <a:tab pos="275266" algn="l"/>
        </a:tabLst>
        <a:defRPr sz="2200" b="1" baseline="0">
          <a:solidFill>
            <a:schemeClr val="accent4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331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665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8999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332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97544" indent="-195925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466331" indent="-267170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626636" indent="-158683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31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665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999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332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665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996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329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663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469410874"/>
              </p:ext>
            </p:extLst>
          </p:nvPr>
        </p:nvGraphicFramePr>
        <p:xfrm>
          <a:off x="2" y="0"/>
          <a:ext cx="161984" cy="12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think-cell Slide" r:id="rId25" imgW="360" imgH="360" progId="">
                  <p:embed/>
                </p:oleObj>
              </mc:Choice>
              <mc:Fallback>
                <p:oleObj name="think-cell Slide" r:id="rId25" imgW="360" imgH="360" progId="">
                  <p:embed/>
                  <p:pic>
                    <p:nvPicPr>
                      <p:cNvPr id="2" name="Object 1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61984" cy="121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9" name="Picture 18" descr="nav_pos_logo_RGB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328" y="44218"/>
            <a:ext cx="701675" cy="33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0" descr="Stiplet_linje_mork_gray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4" y="426246"/>
            <a:ext cx="8893175" cy="1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7" descr="Stiplet_linje_mork_gray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4" y="985840"/>
            <a:ext cx="8893175" cy="1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9" descr="Stiplet_linje_mork_gray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7" y="4879183"/>
            <a:ext cx="8893175" cy="1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Placeholder 2"/>
          <p:cNvSpPr txBox="1">
            <a:spLocks/>
          </p:cNvSpPr>
          <p:nvPr/>
        </p:nvSpPr>
        <p:spPr bwMode="auto">
          <a:xfrm>
            <a:off x="250831" y="4915745"/>
            <a:ext cx="269304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6481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32962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99443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65925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332406" algn="l" defTabSz="932962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98887" algn="l" defTabSz="932962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65368" algn="l" defTabSz="932962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731849" algn="l" defTabSz="932962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nb-NO" dirty="0">
                <a:solidFill>
                  <a:srgbClr val="C30000"/>
                </a:solidFill>
              </a:rPr>
              <a:t>NAV,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 bwMode="auto">
          <a:xfrm>
            <a:off x="541319" y="4915745"/>
            <a:ext cx="519373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C28F54-97D1-4648-9528-7D6C92A821D0}" type="datetime3">
              <a:rPr lang="nb-NO" smtClean="0">
                <a:solidFill>
                  <a:srgbClr val="C3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2019.11.29</a:t>
            </a:fld>
            <a:endParaRPr lang="nb-NO" dirty="0">
              <a:solidFill>
                <a:srgbClr val="C3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77117" y="2475075"/>
            <a:ext cx="43897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noProof="0"/>
              <a:t>Text</a:t>
            </a:r>
            <a:endParaRPr lang="nb-NO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47655" y="543909"/>
            <a:ext cx="78517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250825" y="245427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250831" y="1015047"/>
            <a:ext cx="867251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600" dirty="0">
                <a:solidFill>
                  <a:srgbClr val="808080"/>
                </a:solidFill>
                <a:latin typeface="Arial"/>
              </a:rPr>
              <a:t>Unit </a:t>
            </a:r>
            <a:r>
              <a:rPr lang="nb-NO" sz="1600" dirty="0" err="1">
                <a:solidFill>
                  <a:srgbClr val="808080"/>
                </a:solidFill>
                <a:latin typeface="Arial"/>
              </a:rPr>
              <a:t>of</a:t>
            </a:r>
            <a:r>
              <a:rPr lang="nb-NO" sz="1600" dirty="0">
                <a:solidFill>
                  <a:srgbClr val="808080"/>
                </a:solidFill>
                <a:latin typeface="Arial"/>
              </a:rPr>
              <a:t> </a:t>
            </a:r>
            <a:r>
              <a:rPr lang="nb-NO" sz="1600" dirty="0" err="1">
                <a:solidFill>
                  <a:srgbClr val="808080"/>
                </a:solidFill>
                <a:latin typeface="Arial"/>
              </a:rPr>
              <a:t>measure</a:t>
            </a:r>
            <a:endParaRPr lang="nb-NO" sz="16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77117" y="1901968"/>
            <a:ext cx="4389768" cy="511435"/>
            <a:chOff x="915" y="609"/>
            <a:chExt cx="2686" cy="421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609"/>
              <a:ext cx="2686" cy="42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sz="1600" b="1" dirty="0" err="1">
                  <a:solidFill>
                    <a:srgbClr val="675C53"/>
                  </a:solidFill>
                </a:rPr>
                <a:t>Title</a:t>
              </a:r>
              <a:endParaRPr lang="nb-NO" sz="1600" b="1" dirty="0">
                <a:solidFill>
                  <a:srgbClr val="675C53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sz="1600" dirty="0">
                  <a:solidFill>
                    <a:srgbClr val="808080"/>
                  </a:solidFill>
                </a:rPr>
                <a:t>Unit </a:t>
              </a:r>
              <a:r>
                <a:rPr lang="nb-NO" sz="1600" dirty="0" err="1">
                  <a:solidFill>
                    <a:srgbClr val="808080"/>
                  </a:solidFill>
                </a:rPr>
                <a:t>of</a:t>
              </a:r>
              <a:r>
                <a:rPr lang="nb-NO" sz="1600" dirty="0">
                  <a:solidFill>
                    <a:srgbClr val="808080"/>
                  </a:solidFill>
                </a:rPr>
                <a:t> </a:t>
              </a:r>
              <a:r>
                <a:rPr lang="nb-NO" sz="1600" dirty="0" err="1">
                  <a:solidFill>
                    <a:srgbClr val="808080"/>
                  </a:solidFill>
                </a:rPr>
                <a:t>measure</a:t>
              </a:r>
              <a:endParaRPr lang="nb-NO" sz="1600" dirty="0">
                <a:solidFill>
                  <a:srgbClr val="808080"/>
                </a:solidFill>
              </a:endParaRPr>
            </a:p>
          </p:txBody>
        </p:sp>
      </p:grpSp>
      <p:grpSp>
        <p:nvGrpSpPr>
          <p:cNvPr id="22" name="LegendBoxes" hidden="1"/>
          <p:cNvGrpSpPr>
            <a:grpSpLocks/>
          </p:cNvGrpSpPr>
          <p:nvPr/>
        </p:nvGrpSpPr>
        <p:grpSpPr bwMode="auto">
          <a:xfrm>
            <a:off x="8159789" y="1052688"/>
            <a:ext cx="763589" cy="794147"/>
            <a:chOff x="4936" y="176"/>
            <a:chExt cx="481" cy="667"/>
          </a:xfrm>
        </p:grpSpPr>
        <p:sp>
          <p:nvSpPr>
            <p:cNvPr id="23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24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25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26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27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28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29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30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</p:grpSp>
      <p:grpSp>
        <p:nvGrpSpPr>
          <p:cNvPr id="31" name="LegendLines" hidden="1"/>
          <p:cNvGrpSpPr>
            <a:grpSpLocks/>
          </p:cNvGrpSpPr>
          <p:nvPr/>
        </p:nvGrpSpPr>
        <p:grpSpPr bwMode="auto">
          <a:xfrm>
            <a:off x="7851800" y="1052688"/>
            <a:ext cx="1071564" cy="594122"/>
            <a:chOff x="4750" y="176"/>
            <a:chExt cx="675" cy="499"/>
          </a:xfrm>
        </p:grpSpPr>
        <p:sp>
          <p:nvSpPr>
            <p:cNvPr id="32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33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34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35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36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37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</p:grpSp>
      <p:grpSp>
        <p:nvGrpSpPr>
          <p:cNvPr id="38" name="McKSticker" hidden="1"/>
          <p:cNvGrpSpPr/>
          <p:nvPr/>
        </p:nvGrpSpPr>
        <p:grpSpPr bwMode="auto">
          <a:xfrm>
            <a:off x="7856471" y="1052687"/>
            <a:ext cx="1066894" cy="212366"/>
            <a:chOff x="7673881" y="285750"/>
            <a:chExt cx="1066894" cy="283134"/>
          </a:xfrm>
        </p:grpSpPr>
        <p:sp>
          <p:nvSpPr>
            <p:cNvPr id="39" name="StickerRectangle"/>
            <p:cNvSpPr>
              <a:spLocks noChangeArrowheads="1"/>
            </p:cNvSpPr>
            <p:nvPr/>
          </p:nvSpPr>
          <p:spPr bwMode="auto">
            <a:xfrm>
              <a:off x="7673881" y="285750"/>
              <a:ext cx="1066894" cy="283134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40" name="AutoShape 31"/>
            <p:cNvCxnSpPr>
              <a:cxnSpLocks noChangeShapeType="1"/>
              <a:stCxn id="39" idx="2"/>
              <a:endCxn id="39" idx="4"/>
            </p:cNvCxnSpPr>
            <p:nvPr/>
          </p:nvCxnSpPr>
          <p:spPr bwMode="auto">
            <a:xfrm>
              <a:off x="7673881" y="285750"/>
              <a:ext cx="0" cy="283134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32"/>
            <p:cNvCxnSpPr>
              <a:cxnSpLocks noChangeShapeType="1"/>
              <a:stCxn id="39" idx="4"/>
              <a:endCxn id="39" idx="6"/>
            </p:cNvCxnSpPr>
            <p:nvPr/>
          </p:nvCxnSpPr>
          <p:spPr bwMode="auto">
            <a:xfrm>
              <a:off x="7673881" y="568884"/>
              <a:ext cx="1066894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2" name="LegendMoons" hidden="1"/>
          <p:cNvGrpSpPr/>
          <p:nvPr/>
        </p:nvGrpSpPr>
        <p:grpSpPr bwMode="auto">
          <a:xfrm>
            <a:off x="8092934" y="1052688"/>
            <a:ext cx="830430" cy="1016916"/>
            <a:chOff x="6655594" y="273840"/>
            <a:chExt cx="830430" cy="1355887"/>
          </a:xfrm>
        </p:grpSpPr>
        <p:grpSp>
          <p:nvGrpSpPr>
            <p:cNvPr id="43" name="MoonLegend1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1" name="Oval 38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  <p:sp>
            <p:nvSpPr>
              <p:cNvPr id="62" name="Arc 39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</p:grpSp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59" name="Oval 41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  <p:sp>
            <p:nvSpPr>
              <p:cNvPr id="60" name="Arc 42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5" name="Oval 50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  <p:sp>
            <p:nvSpPr>
              <p:cNvPr id="56" name="Oval 5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</p:grpSp>
        <p:sp>
          <p:nvSpPr>
            <p:cNvPr id="47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48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49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50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sp>
          <p:nvSpPr>
            <p:cNvPr id="51" name="Legend5"/>
            <p:cNvSpPr>
              <a:spLocks noChangeArrowheads="1"/>
            </p:cNvSpPr>
            <p:nvPr/>
          </p:nvSpPr>
          <p:spPr bwMode="auto">
            <a:xfrm>
              <a:off x="6976269" y="1383506"/>
              <a:ext cx="50975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065" fontAlgn="base">
                <a:spcBef>
                  <a:spcPct val="0"/>
                </a:spcBef>
                <a:spcAft>
                  <a:spcPct val="0"/>
                </a:spcAft>
                <a:buClr>
                  <a:srgbClr val="675C53"/>
                </a:buClr>
              </a:pPr>
              <a:r>
                <a:rPr lang="nb-NO" sz="1200" dirty="0" err="1">
                  <a:solidFill>
                    <a:srgbClr val="675C53"/>
                  </a:solidFill>
                </a:rPr>
                <a:t>Legend</a:t>
              </a:r>
              <a:endParaRPr lang="nb-NO" sz="1200" dirty="0">
                <a:solidFill>
                  <a:srgbClr val="675C53"/>
                </a:solidFill>
              </a:endParaRPr>
            </a:p>
          </p:txBody>
        </p:sp>
        <p:grpSp>
          <p:nvGrpSpPr>
            <p:cNvPr id="52" name="MoonLegend3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3" name="Oval 47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  <p:sp>
            <p:nvSpPr>
              <p:cNvPr id="54" name="Arc 48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b-NO" sz="1200" dirty="0">
                  <a:solidFill>
                    <a:srgbClr val="675C53"/>
                  </a:solidFill>
                </a:endParaRPr>
              </a:p>
            </p:txBody>
          </p:sp>
        </p:grpSp>
      </p:grpSp>
      <p:grpSp>
        <p:nvGrpSpPr>
          <p:cNvPr id="8" name="McK Slide Elements" hidden="1"/>
          <p:cNvGrpSpPr/>
          <p:nvPr/>
        </p:nvGrpSpPr>
        <p:grpSpPr bwMode="auto">
          <a:xfrm>
            <a:off x="250832" y="4544815"/>
            <a:ext cx="8672510" cy="307586"/>
            <a:chOff x="250825" y="6059710"/>
            <a:chExt cx="8691563" cy="410115"/>
          </a:xfrm>
        </p:grpSpPr>
        <p:sp>
          <p:nvSpPr>
            <p:cNvPr id="64" name="McK 4. Footnote"/>
            <p:cNvSpPr txBox="1">
              <a:spLocks noChangeArrowheads="1"/>
            </p:cNvSpPr>
            <p:nvPr/>
          </p:nvSpPr>
          <p:spPr bwMode="auto">
            <a:xfrm>
              <a:off x="250825" y="6059710"/>
              <a:ext cx="8691563" cy="205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b-NO" sz="1000" dirty="0">
                  <a:solidFill>
                    <a:srgbClr val="675C53"/>
                  </a:solidFill>
                  <a:latin typeface="Arial"/>
                </a:rPr>
                <a:t>1 </a:t>
              </a:r>
              <a:r>
                <a:rPr lang="nb-NO" sz="1000" dirty="0" err="1">
                  <a:solidFill>
                    <a:srgbClr val="675C53"/>
                  </a:solidFill>
                  <a:latin typeface="Arial"/>
                </a:rPr>
                <a:t>Footnote</a:t>
              </a:r>
              <a:endParaRPr lang="nb-NO" sz="1000" dirty="0">
                <a:solidFill>
                  <a:srgbClr val="675C53"/>
                </a:solidFill>
                <a:latin typeface="Arial"/>
              </a:endParaRPr>
            </a:p>
          </p:txBody>
        </p:sp>
        <p:sp>
          <p:nvSpPr>
            <p:cNvPr id="65" name="McK 5. Source"/>
            <p:cNvSpPr>
              <a:spLocks noChangeArrowheads="1"/>
            </p:cNvSpPr>
            <p:nvPr/>
          </p:nvSpPr>
          <p:spPr bwMode="auto">
            <a:xfrm>
              <a:off x="250825" y="6264641"/>
              <a:ext cx="8691563" cy="205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469750" indent="-469750" defTabSz="895065" fontAlgn="base">
                <a:spcBef>
                  <a:spcPct val="0"/>
                </a:spcBef>
                <a:spcAft>
                  <a:spcPct val="0"/>
                </a:spcAft>
                <a:tabLst>
                  <a:tab pos="479275" algn="l"/>
                </a:tabLst>
              </a:pPr>
              <a:r>
                <a:rPr lang="nb-NO" sz="1000" dirty="0">
                  <a:solidFill>
                    <a:srgbClr val="675C53"/>
                  </a:solidFill>
                </a:rPr>
                <a:t>Source: Source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468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</p:sldLayoutIdLst>
  <p:hf sldNum="0" hdr="0" ftr="0"/>
  <p:txStyles>
    <p:titleStyle>
      <a:lvl1pPr algn="l" defTabSz="913235" rtl="0" eaLnBrk="1" fontAlgn="base" hangingPunct="1">
        <a:spcBef>
          <a:spcPct val="0"/>
        </a:spcBef>
        <a:spcAft>
          <a:spcPct val="0"/>
        </a:spcAft>
        <a:tabLst>
          <a:tab pos="275266" algn="l"/>
        </a:tabLst>
        <a:defRPr sz="2200" b="1" baseline="0">
          <a:solidFill>
            <a:schemeClr val="accent4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331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665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8999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332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97544" indent="-195925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466331" indent="-267170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626636" indent="-158683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31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665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999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332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665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996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329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663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D433DFFB-8751-4FC4-A59D-7419285AF5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28.11.19 // Svein Tore </a:t>
            </a:r>
            <a:r>
              <a:rPr lang="nb-NO" dirty="0" err="1"/>
              <a:t>Dørmænen</a:t>
            </a: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A49CDE5-5018-45A1-AC8C-3AEBE2010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8" y="2098377"/>
            <a:ext cx="5989022" cy="1121445"/>
          </a:xfrm>
        </p:spPr>
        <p:txBody>
          <a:bodyPr>
            <a:normAutofit/>
          </a:bodyPr>
          <a:lstStyle/>
          <a:p>
            <a:r>
              <a:rPr lang="nb-NO" dirty="0"/>
              <a:t>Digitalisering - Videomøter med brukere og </a:t>
            </a:r>
            <a:r>
              <a:rPr lang="nb-NO" dirty="0" err="1"/>
              <a:t>samhandlere</a:t>
            </a:r>
            <a:endParaRPr lang="nb-NO" dirty="0"/>
          </a:p>
        </p:txBody>
      </p:sp>
      <p:pic>
        <p:nvPicPr>
          <p:cNvPr id="6" name="Plassholder for bilde 5" descr="Et bilde som inneholder fugl&#10;&#10;Automatisk generert beskrivelse">
            <a:extLst>
              <a:ext uri="{FF2B5EF4-FFF2-40B4-BE49-F238E27FC236}">
                <a16:creationId xmlns:a16="http://schemas.microsoft.com/office/drawing/2014/main" id="{AB8BC7BB-8E10-4EF3-86DC-E2D58F0B6F0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5" r="17005"/>
          <a:stretch>
            <a:fillRect/>
          </a:stretch>
        </p:blipFill>
        <p:spPr/>
      </p:pic>
      <p:pic>
        <p:nvPicPr>
          <p:cNvPr id="8" name="Bilde 7" descr="Et bilde som inneholder tegning, datamaskin&#10;&#10;Automatisk generert beskrivelse">
            <a:extLst>
              <a:ext uri="{FF2B5EF4-FFF2-40B4-BE49-F238E27FC236}">
                <a16:creationId xmlns:a16="http://schemas.microsoft.com/office/drawing/2014/main" id="{F35E8247-762E-4DBC-992A-E8B8A505D1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960" y="2511608"/>
            <a:ext cx="2581352" cy="227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1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634F4FCD-4CE8-8642-AC5B-AEAFA9977D5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6995" y="1276349"/>
            <a:ext cx="5877789" cy="3299733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Videomøter foregår i ukjent omfang i NAV</a:t>
            </a:r>
          </a:p>
          <a:p>
            <a:r>
              <a:rPr lang="nb-NO" dirty="0"/>
              <a:t>Det antas at møter på video i visse sammenhenger gir gevinster både for brukerne og NAV</a:t>
            </a:r>
          </a:p>
          <a:p>
            <a:r>
              <a:rPr lang="nb-NO" dirty="0"/>
              <a:t>Det har vært gjennomført en del forsøk med bruk av video, noen vellykkede, andre ikke.</a:t>
            </a:r>
          </a:p>
          <a:p>
            <a:r>
              <a:rPr lang="nb-NO" dirty="0"/>
              <a:t>Det er ingen retningslinjer for hvordan og hvilke plattformer som skal brukes</a:t>
            </a:r>
          </a:p>
          <a:p>
            <a:r>
              <a:rPr lang="nb-NO" dirty="0"/>
              <a:t>Aktuelt nå: Det gikk ut informasjon om oppfordring til bruk av video i dialogmøter</a:t>
            </a:r>
          </a:p>
          <a:p>
            <a:r>
              <a:rPr lang="nb-NO" dirty="0"/>
              <a:t>Det foreligger ingen tydelig beslutning på at NAV skal bruke video og i hvilke settinger det kan være aktuelt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B6F187DA-78E2-D94D-9D31-33871E1DB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E4DAE35-EDF9-024C-A2A6-F9C0807B3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00192" y="1707654"/>
            <a:ext cx="2587071" cy="2291065"/>
          </a:xfrm>
          <a:prstGeom prst="rect">
            <a:avLst/>
          </a:prstGeom>
        </p:spPr>
      </p:pic>
      <p:sp>
        <p:nvSpPr>
          <p:cNvPr id="4" name="Snakkeboble: rektangel med avrundede hjørner 3">
            <a:extLst>
              <a:ext uri="{FF2B5EF4-FFF2-40B4-BE49-F238E27FC236}">
                <a16:creationId xmlns:a16="http://schemas.microsoft.com/office/drawing/2014/main" id="{F3F6C505-BA74-4B05-8CDE-633C5E31AEFA}"/>
              </a:ext>
            </a:extLst>
          </p:cNvPr>
          <p:cNvSpPr/>
          <p:nvPr/>
        </p:nvSpPr>
        <p:spPr>
          <a:xfrm>
            <a:off x="7643834" y="2349130"/>
            <a:ext cx="864096" cy="504056"/>
          </a:xfrm>
          <a:prstGeom prst="wedgeRoundRectCallout">
            <a:avLst>
              <a:gd name="adj1" fmla="val -44524"/>
              <a:gd name="adj2" fmla="val 67915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2"/>
                </a:solidFill>
              </a:rPr>
              <a:t>Hei!</a:t>
            </a:r>
          </a:p>
        </p:txBody>
      </p:sp>
    </p:spTree>
    <p:extLst>
      <p:ext uri="{BB962C8B-B14F-4D97-AF65-F5344CB8AC3E}">
        <p14:creationId xmlns:p14="http://schemas.microsoft.com/office/powerpoint/2010/main" val="236596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6EC14427-FEF8-7949-95F0-CAAF069F6A1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6995" y="1276349"/>
            <a:ext cx="5429141" cy="3299733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Sikkerhet knyttet til</a:t>
            </a:r>
          </a:p>
          <a:p>
            <a:pPr lvl="1"/>
            <a:r>
              <a:rPr lang="nb-NO" dirty="0"/>
              <a:t>Innkalling</a:t>
            </a:r>
          </a:p>
          <a:p>
            <a:pPr lvl="1"/>
            <a:r>
              <a:rPr lang="nb-NO" dirty="0"/>
              <a:t>Identifisering</a:t>
            </a:r>
          </a:p>
          <a:p>
            <a:pPr lvl="1"/>
            <a:r>
              <a:rPr lang="nb-NO" dirty="0"/>
              <a:t>Deling av skjerm</a:t>
            </a:r>
          </a:p>
          <a:p>
            <a:pPr lvl="1"/>
            <a:r>
              <a:rPr lang="nb-NO" dirty="0"/>
              <a:t>Hvor samtalen gjennomføres</a:t>
            </a:r>
          </a:p>
          <a:p>
            <a:r>
              <a:rPr lang="nb-NO" dirty="0"/>
              <a:t>Teknisk kompetanse hos veileder og bruker</a:t>
            </a:r>
          </a:p>
          <a:p>
            <a:r>
              <a:rPr lang="nb-NO" dirty="0"/>
              <a:t>Hva slags møter bør det egentlig brukes i?</a:t>
            </a:r>
          </a:p>
          <a:p>
            <a:pPr lvl="1"/>
            <a:r>
              <a:rPr lang="nb-NO" dirty="0"/>
              <a:t>Når telefon - og når video?</a:t>
            </a:r>
          </a:p>
          <a:p>
            <a:pPr lvl="1"/>
            <a:r>
              <a:rPr lang="nb-NO" dirty="0"/>
              <a:t>Førstegangsmøter, andre gang, avtale, frivillighet?</a:t>
            </a:r>
          </a:p>
          <a:p>
            <a:pPr lvl="1"/>
            <a:r>
              <a:rPr lang="nb-NO" dirty="0"/>
              <a:t>Frivillig? Hva hvis du ikke «møter»</a:t>
            </a:r>
          </a:p>
          <a:p>
            <a:r>
              <a:rPr lang="nb-NO" dirty="0"/>
              <a:t>Det er identifisert 10 risikomomenter knyttet til video</a:t>
            </a:r>
          </a:p>
          <a:p>
            <a:pPr lvl="1"/>
            <a:r>
              <a:rPr lang="nb-NO" dirty="0"/>
              <a:t>Noen er de samme som i bruk av andre kanaler, men kan skje oftere og konsekvens større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9737023E-D29A-5246-8883-8B66FB5E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Fallgruver vi ser ved bruk av video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E7E379E-3B68-204D-BDC4-48ECDFF8CD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19622"/>
            <a:ext cx="3137545" cy="209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36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1E11D76D-E347-1549-9B6C-B23F50F0626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7544" y="1276349"/>
            <a:ext cx="5184576" cy="3299733"/>
          </a:xfrm>
        </p:spPr>
        <p:txBody>
          <a:bodyPr>
            <a:normAutofit/>
          </a:bodyPr>
          <a:lstStyle/>
          <a:p>
            <a:r>
              <a:rPr lang="nb-NO" dirty="0"/>
              <a:t>Vurdert kanalegenskaper </a:t>
            </a:r>
            <a:br>
              <a:rPr lang="nb-NO" dirty="0"/>
            </a:br>
            <a:r>
              <a:rPr lang="nb-NO" dirty="0"/>
              <a:t>(også video) </a:t>
            </a:r>
          </a:p>
          <a:p>
            <a:pPr lvl="1"/>
            <a:r>
              <a:rPr lang="nb-NO" dirty="0"/>
              <a:t>Vurdert som mindre bra på sikkerhet</a:t>
            </a:r>
          </a:p>
          <a:p>
            <a:r>
              <a:rPr lang="nb-NO" dirty="0"/>
              <a:t>Fått opp problemstillingene</a:t>
            </a:r>
          </a:p>
          <a:p>
            <a:r>
              <a:rPr lang="nb-NO" dirty="0"/>
              <a:t>Laget utkast til en rutine som ivaretar flere forhold knyttet til personvern og bruk</a:t>
            </a:r>
          </a:p>
          <a:p>
            <a:r>
              <a:rPr lang="nb-NO" dirty="0"/>
              <a:t>Påstartet ROS-analyse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D2FD12E5-8893-CE41-AE91-C32CA160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Dette har vi gjort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DA49311D-7640-2A4C-84A4-85E07D1737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198" y="1276349"/>
            <a:ext cx="2407196" cy="240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73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E4E9C3E-0F97-E648-8737-7EE6BAC6002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6995" y="1276349"/>
            <a:ext cx="6365245" cy="329973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dirty="0"/>
              <a:t>Ferdigstille ROS-analyse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Utarbeide retningslinjer</a:t>
            </a:r>
          </a:p>
          <a:p>
            <a:pPr lvl="1"/>
            <a:r>
              <a:rPr lang="nb-NO" dirty="0"/>
              <a:t>Bruker</a:t>
            </a:r>
          </a:p>
          <a:p>
            <a:pPr lvl="1"/>
            <a:r>
              <a:rPr lang="nb-NO" dirty="0"/>
              <a:t>NAV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«Samtalepakke» til NAV-kontorene</a:t>
            </a:r>
          </a:p>
          <a:p>
            <a:pPr lvl="1"/>
            <a:r>
              <a:rPr lang="nb-NO" dirty="0"/>
              <a:t>Hva bør de være oppmerksomme på ved bruk av videomøter?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Teste ut retningslinjer i noen kontor</a:t>
            </a:r>
          </a:p>
          <a:p>
            <a:pPr lvl="1"/>
            <a:r>
              <a:rPr lang="nb-NO" dirty="0"/>
              <a:t>Bruke innføringsnettverket</a:t>
            </a:r>
          </a:p>
          <a:p>
            <a:pPr lvl="1"/>
            <a:r>
              <a:rPr lang="nb-NO" dirty="0"/>
              <a:t>Beslutte i ATA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Vurdere tilbakemeldinger og risikonivå</a:t>
            </a:r>
          </a:p>
          <a:p>
            <a:pPr lvl="1"/>
            <a:r>
              <a:rPr lang="nb-NO" dirty="0"/>
              <a:t>Justere innhold og anbefalinger</a:t>
            </a:r>
          </a:p>
          <a:p>
            <a:pPr lvl="1"/>
            <a:r>
              <a:rPr lang="nb-NO" dirty="0"/>
              <a:t>Beslutte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Publisere og formidle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8FACF1F2-1C9A-494F-8186-41600A11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Dette må vi gjøre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7C8DE7-4B1F-6847-8E01-656A3FECDB1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3" t="3150" b="6411"/>
          <a:stretch/>
        </p:blipFill>
        <p:spPr>
          <a:xfrm>
            <a:off x="6831350" y="1276349"/>
            <a:ext cx="231265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185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heme/theme1.xml><?xml version="1.0" encoding="utf-8"?>
<a:theme xmlns:a="http://schemas.openxmlformats.org/drawingml/2006/main" name="NAV-mal widescreen bokmål (16.9)">
  <a:themeElements>
    <a:clrScheme name="Office">
      <a:dk1>
        <a:srgbClr val="C30000"/>
      </a:dk1>
      <a:lt1>
        <a:sysClr val="window" lastClr="FFFFFF"/>
      </a:lt1>
      <a:dk2>
        <a:srgbClr val="878787"/>
      </a:dk2>
      <a:lt2>
        <a:srgbClr val="3E3832"/>
      </a:lt2>
      <a:accent1>
        <a:srgbClr val="DADADA"/>
      </a:accent1>
      <a:accent2>
        <a:srgbClr val="EFEFEF"/>
      </a:accent2>
      <a:accent3>
        <a:srgbClr val="66CBEC"/>
      </a:accent3>
      <a:accent4>
        <a:srgbClr val="005B82"/>
      </a:accent4>
      <a:accent5>
        <a:srgbClr val="06893A"/>
      </a:accent5>
      <a:accent6>
        <a:srgbClr val="A2AD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V-mal widescreen bokmål (16.9).pptx" id="{BEFA5581-5FDB-4325-AD38-C78714D60AF9}" vid="{D21F70FE-A876-4B0B-BAE1-DAC9B4B7A4FB}"/>
    </a:ext>
  </a:extLst>
</a:theme>
</file>

<file path=ppt/theme/theme2.xml><?xml version="1.0" encoding="utf-8"?>
<a:theme xmlns:a="http://schemas.openxmlformats.org/drawingml/2006/main" name="1_NAV template">
  <a:themeElements>
    <a:clrScheme name="Current">
      <a:dk1>
        <a:srgbClr val="675C53"/>
      </a:dk1>
      <a:lt1>
        <a:srgbClr val="FFFFFF"/>
      </a:lt1>
      <a:dk2>
        <a:srgbClr val="675C53"/>
      </a:dk2>
      <a:lt2>
        <a:srgbClr val="EBEBEB"/>
      </a:lt2>
      <a:accent1>
        <a:srgbClr val="E0DED8"/>
      </a:accent1>
      <a:accent2>
        <a:srgbClr val="A59D95"/>
      </a:accent2>
      <a:accent3>
        <a:srgbClr val="574D46"/>
      </a:accent3>
      <a:accent4>
        <a:srgbClr val="C30000"/>
      </a:accent4>
      <a:accent5>
        <a:srgbClr val="005B82"/>
      </a:accent5>
      <a:accent6>
        <a:srgbClr val="808080"/>
      </a:accent6>
      <a:hlink>
        <a:srgbClr val="574D46"/>
      </a:hlink>
      <a:folHlink>
        <a:srgbClr val="C3000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>
          <a:defRPr dirty="0"/>
        </a:defPPr>
      </a:lstStyle>
    </a:txDef>
  </a:objectDefaults>
  <a:extraClrSchemeLst>
    <a:extraClrScheme>
      <a:clrScheme name="Current">
        <a:dk1>
          <a:srgbClr val="675C53"/>
        </a:dk1>
        <a:lt1>
          <a:srgbClr val="FFFFFF"/>
        </a:lt1>
        <a:dk2>
          <a:srgbClr val="675C53"/>
        </a:dk2>
        <a:lt2>
          <a:srgbClr val="EBEBEB"/>
        </a:lt2>
        <a:accent1>
          <a:srgbClr val="E0DED8"/>
        </a:accent1>
        <a:accent2>
          <a:srgbClr val="A59D95"/>
        </a:accent2>
        <a:accent3>
          <a:srgbClr val="574D46"/>
        </a:accent3>
        <a:accent4>
          <a:srgbClr val="C30000"/>
        </a:accent4>
        <a:accent5>
          <a:srgbClr val="005B82"/>
        </a:accent5>
        <a:accent6>
          <a:srgbClr val="808080"/>
        </a:accent6>
        <a:hlink>
          <a:srgbClr val="574D46"/>
        </a:hlink>
        <a:folHlink>
          <a:srgbClr val="C3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NAV template">
  <a:themeElements>
    <a:clrScheme name="Current">
      <a:dk1>
        <a:srgbClr val="675C53"/>
      </a:dk1>
      <a:lt1>
        <a:srgbClr val="FFFFFF"/>
      </a:lt1>
      <a:dk2>
        <a:srgbClr val="675C53"/>
      </a:dk2>
      <a:lt2>
        <a:srgbClr val="EBEBEB"/>
      </a:lt2>
      <a:accent1>
        <a:srgbClr val="E0DED8"/>
      </a:accent1>
      <a:accent2>
        <a:srgbClr val="A59D95"/>
      </a:accent2>
      <a:accent3>
        <a:srgbClr val="574D46"/>
      </a:accent3>
      <a:accent4>
        <a:srgbClr val="C30000"/>
      </a:accent4>
      <a:accent5>
        <a:srgbClr val="005B82"/>
      </a:accent5>
      <a:accent6>
        <a:srgbClr val="808080"/>
      </a:accent6>
      <a:hlink>
        <a:srgbClr val="574D46"/>
      </a:hlink>
      <a:folHlink>
        <a:srgbClr val="C3000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>
          <a:defRPr dirty="0"/>
        </a:defPPr>
      </a:lstStyle>
    </a:txDef>
  </a:objectDefaults>
  <a:extraClrSchemeLst>
    <a:extraClrScheme>
      <a:clrScheme name="Current">
        <a:dk1>
          <a:srgbClr val="675C53"/>
        </a:dk1>
        <a:lt1>
          <a:srgbClr val="FFFFFF"/>
        </a:lt1>
        <a:dk2>
          <a:srgbClr val="675C53"/>
        </a:dk2>
        <a:lt2>
          <a:srgbClr val="EBEBEB"/>
        </a:lt2>
        <a:accent1>
          <a:srgbClr val="E0DED8"/>
        </a:accent1>
        <a:accent2>
          <a:srgbClr val="A59D95"/>
        </a:accent2>
        <a:accent3>
          <a:srgbClr val="574D46"/>
        </a:accent3>
        <a:accent4>
          <a:srgbClr val="C30000"/>
        </a:accent4>
        <a:accent5>
          <a:srgbClr val="005B82"/>
        </a:accent5>
        <a:accent6>
          <a:srgbClr val="808080"/>
        </a:accent6>
        <a:hlink>
          <a:srgbClr val="574D46"/>
        </a:hlink>
        <a:folHlink>
          <a:srgbClr val="C3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38F4901BB7F847977753E007198893" ma:contentTypeVersion="8" ma:contentTypeDescription="Create a new document." ma:contentTypeScope="" ma:versionID="2c2c1c583eb6daf185505075c4db805f">
  <xsd:schema xmlns:xsd="http://www.w3.org/2001/XMLSchema" xmlns:xs="http://www.w3.org/2001/XMLSchema" xmlns:p="http://schemas.microsoft.com/office/2006/metadata/properties" xmlns:ns3="cecddcd9-1139-45e6-81c7-497b9ff0aa3c" targetNamespace="http://schemas.microsoft.com/office/2006/metadata/properties" ma:root="true" ma:fieldsID="0cd51ba31acd34178eea2c7d1b466183" ns3:_="">
    <xsd:import namespace="cecddcd9-1139-45e6-81c7-497b9ff0aa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cddcd9-1139-45e6-81c7-497b9ff0aa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1BD99E-0B99-486E-AFA6-5E888497D064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cecddcd9-1139-45e6-81c7-497b9ff0aa3c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4B8A55E-CB61-421A-AFEF-ECD0108D52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332414-18CB-40E8-A3F0-7B53C2A5C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cddcd9-1139-45e6-81c7-497b9ff0aa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16323</TotalTime>
  <Words>272</Words>
  <Application>Microsoft Office PowerPoint</Application>
  <PresentationFormat>Skjermfremvisning (16:9)</PresentationFormat>
  <Paragraphs>45</Paragraphs>
  <Slides>5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3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2" baseType="lpstr">
      <vt:lpstr>Arial</vt:lpstr>
      <vt:lpstr>Calibri</vt:lpstr>
      <vt:lpstr>Wingdings</vt:lpstr>
      <vt:lpstr>NAV-mal widescreen bokmål (16.9)</vt:lpstr>
      <vt:lpstr>1_NAV template</vt:lpstr>
      <vt:lpstr>2_NAV template</vt:lpstr>
      <vt:lpstr>think-cell Slide</vt:lpstr>
      <vt:lpstr>Digitalisering - Videomøter med brukere og samhandlere</vt:lpstr>
      <vt:lpstr>Bakgrunn</vt:lpstr>
      <vt:lpstr>Fallgruver vi ser ved bruk av video</vt:lpstr>
      <vt:lpstr>Dette har vi gjort</vt:lpstr>
      <vt:lpstr>Dette må vi gjøre</vt:lpstr>
    </vt:vector>
  </TitlesOfParts>
  <Manager/>
  <Company>Arbeids- og tjenesteavdelingen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Andreas Kildal</dc:creator>
  <cp:keywords/>
  <dc:description/>
  <cp:lastModifiedBy>Margit, Eva-Lill Johansen</cp:lastModifiedBy>
  <cp:revision>742</cp:revision>
  <cp:lastPrinted>2017-01-23T10:55:25Z</cp:lastPrinted>
  <dcterms:created xsi:type="dcterms:W3CDTF">2016-09-15T07:51:52Z</dcterms:created>
  <dcterms:modified xsi:type="dcterms:W3CDTF">2019-11-29T09:52:36Z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0x0101005738F4901BB7F847977753E007198893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iteId">
    <vt:lpwstr>62366534-1ec3-4962-8869-9b5535279d0b</vt:lpwstr>
  </property>
  <property fmtid="{D5CDD505-2E9C-101B-9397-08002B2CF9AE}" pid="5" name="MSIP_Label_d3491420-1ae2-4120-89e6-e6f668f067e2_Owner">
    <vt:lpwstr>Elin.Vage.Lafton@nav.no</vt:lpwstr>
  </property>
  <property fmtid="{D5CDD505-2E9C-101B-9397-08002B2CF9AE}" pid="6" name="MSIP_Label_d3491420-1ae2-4120-89e6-e6f668f067e2_SetDate">
    <vt:lpwstr>2019-03-26T11:50:17.4854102Z</vt:lpwstr>
  </property>
  <property fmtid="{D5CDD505-2E9C-101B-9397-08002B2CF9AE}" pid="7" name="MSIP_Label_d3491420-1ae2-4120-89e6-e6f668f067e2_Name">
    <vt:lpwstr>NAV Internt</vt:lpwstr>
  </property>
  <property fmtid="{D5CDD505-2E9C-101B-9397-08002B2CF9AE}" pid="8" name="MSIP_Label_d3491420-1ae2-4120-89e6-e6f668f067e2_Application">
    <vt:lpwstr>Microsoft Azure Information Protection</vt:lpwstr>
  </property>
  <property fmtid="{D5CDD505-2E9C-101B-9397-08002B2CF9AE}" pid="9" name="MSIP_Label_d3491420-1ae2-4120-89e6-e6f668f067e2_Extended_MSFT_Method">
    <vt:lpwstr>Automatic</vt:lpwstr>
  </property>
  <property fmtid="{D5CDD505-2E9C-101B-9397-08002B2CF9AE}" pid="10" name="Sensitivity">
    <vt:lpwstr>NAV Internt</vt:lpwstr>
  </property>
</Properties>
</file>