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64" r:id="rId5"/>
    <p:sldId id="272" r:id="rId6"/>
    <p:sldId id="273" r:id="rId7"/>
    <p:sldId id="274" r:id="rId8"/>
    <p:sldId id="276" r:id="rId9"/>
    <p:sldId id="275" r:id="rId10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68AB9CA5-2C48-4DDD-A092-DF54531D5B25}">
          <p14:sldIdLst>
            <p14:sldId id="264"/>
            <p14:sldId id="272"/>
            <p14:sldId id="273"/>
            <p14:sldId id="274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svik, Dan Robbin Arnevik" initials="KDRA" lastIdx="1" clrIdx="0">
    <p:extLst>
      <p:ext uri="{19B8F6BF-5375-455C-9EA6-DF929625EA0E}">
        <p15:presenceInfo xmlns:p15="http://schemas.microsoft.com/office/powerpoint/2012/main" userId="S::Dan.Robbin.Arnevik.Korsvik@nav.no::adf39935-cf15-4d49-9b26-e63b6c8228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787"/>
    <a:srgbClr val="C30000"/>
    <a:srgbClr val="3E3832"/>
    <a:srgbClr val="A2AD00"/>
    <a:srgbClr val="06893A"/>
    <a:srgbClr val="005B82"/>
    <a:srgbClr val="66CBEC"/>
    <a:srgbClr val="EFEFEF"/>
    <a:srgbClr val="DAD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6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-my.sharepoint.com/personal/dan_robbin_arnevik_korsvik_nav_no/Documents/Desktop/NAV%20Agder%20Brukerutvalg%20-%20Serviceklager%202.%20tert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-my.sharepoint.com/personal/dan_robbin_arnevik_korsvik_nav_no/Documents/Desktop/NAV%20Agder%20Brukerutvalg%20-%20Serviceklager%202.%20terti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-my.sharepoint.com/personal/dan_robbin_arnevik_korsvik_nav_no/Documents/Desktop/NAV%20Agder%20Brukerutvalg%20-%20Serviceklager%202.%20terti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-my.sharepoint.com/personal/dan_robbin_arnevik_korsvik_nav_no/Documents/Desktop/NAV%20Agder%20Brukerutvalg%20-%20Serviceklager%202.%20terti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-my.sharepoint.com/personal/dan_robbin_arnevik_korsvik_nav_no/Documents/Desktop/NAV%20Agder%20Brukerutvalg%20-%20Serviceklager%202.%20terti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Serviceklager</a:t>
            </a:r>
            <a:r>
              <a:rPr lang="nb-NO" baseline="0"/>
              <a:t> fordelt på type ytelse/tjeneste fra NAV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Andre stønadsområder/lover/tjenester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'Ark1'!$B$3:$B$17</c:f>
              <c:numCache>
                <c:formatCode>General</c:formatCode>
                <c:ptCount val="15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5A-4D89-8718-7BCA8AAC774D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Arbeidsavklaringspenger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'Ark1'!$C$3:$C$17</c:f>
              <c:numCache>
                <c:formatCode>General</c:formatCode>
                <c:ptCount val="15"/>
                <c:pt idx="1">
                  <c:v>2</c:v>
                </c:pt>
                <c:pt idx="2">
                  <c:v>5</c:v>
                </c:pt>
                <c:pt idx="5">
                  <c:v>1</c:v>
                </c:pt>
                <c:pt idx="9">
                  <c:v>6</c:v>
                </c:pt>
                <c:pt idx="10">
                  <c:v>5</c:v>
                </c:pt>
                <c:pt idx="11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5A-4D89-8718-7BCA8AAC774D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Arbeidsmarkedsloven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'Ark1'!$D$3:$D$17</c:f>
              <c:numCache>
                <c:formatCode>General</c:formatCode>
                <c:ptCount val="15"/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5A-4D89-8718-7BCA8AAC774D}"/>
            </c:ext>
          </c:extLst>
        </c:ser>
        <c:ser>
          <c:idx val="3"/>
          <c:order val="3"/>
          <c:tx>
            <c:strRef>
              <c:f>'Ark1'!$E$2</c:f>
              <c:strCache>
                <c:ptCount val="1"/>
                <c:pt idx="0">
                  <c:v>Dagpenger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'Ark1'!$E$3:$E$17</c:f>
              <c:numCache>
                <c:formatCode>General</c:formatCode>
                <c:ptCount val="15"/>
                <c:pt idx="1">
                  <c:v>1</c:v>
                </c:pt>
                <c:pt idx="6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5A-4D89-8718-7BCA8AAC774D}"/>
            </c:ext>
          </c:extLst>
        </c:ser>
        <c:ser>
          <c:idx val="4"/>
          <c:order val="4"/>
          <c:tx>
            <c:strRef>
              <c:f>'Ark1'!$F$2</c:f>
              <c:strCache>
                <c:ptCount val="1"/>
                <c:pt idx="0">
                  <c:v>Eneforsørger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'Ark1'!$F$3:$F$17</c:f>
              <c:numCache>
                <c:formatCode>General</c:formatCode>
                <c:ptCount val="15"/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5A-4D89-8718-7BCA8AAC774D}"/>
            </c:ext>
          </c:extLst>
        </c:ser>
        <c:ser>
          <c:idx val="5"/>
          <c:order val="5"/>
          <c:tx>
            <c:strRef>
              <c:f>'Ark1'!$G$2</c:f>
              <c:strCache>
                <c:ptCount val="1"/>
                <c:pt idx="0">
                  <c:v>Sykepenger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'Ark1'!$G$3:$G$17</c:f>
              <c:numCache>
                <c:formatCode>General</c:formatCode>
                <c:ptCount val="15"/>
                <c:pt idx="2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5A-4D89-8718-7BCA8AAC774D}"/>
            </c:ext>
          </c:extLst>
        </c:ser>
        <c:ser>
          <c:idx val="6"/>
          <c:order val="6"/>
          <c:tx>
            <c:strRef>
              <c:f>'Ark1'!$H$2</c:f>
              <c:strCache>
                <c:ptCount val="1"/>
                <c:pt idx="0">
                  <c:v>Uførepensjon/-trygd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'Ark1'!$H$3:$H$17</c:f>
              <c:numCache>
                <c:formatCode>General</c:formatCode>
                <c:ptCount val="15"/>
                <c:pt idx="1">
                  <c:v>1</c:v>
                </c:pt>
                <c:pt idx="2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5A-4D89-8718-7BCA8AAC774D}"/>
            </c:ext>
          </c:extLst>
        </c:ser>
        <c:ser>
          <c:idx val="7"/>
          <c:order val="7"/>
          <c:tx>
            <c:strRef>
              <c:f>'Ark1'!$I$2</c:f>
              <c:strCache>
                <c:ptCount val="1"/>
                <c:pt idx="0">
                  <c:v>Uspesifisert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'Ark1'!$A$3:$A$17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'Ark1'!$I$3:$I$17</c:f>
              <c:numCache>
                <c:formatCode>General</c:formatCode>
                <c:ptCount val="15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5">
                  <c:v>2</c:v>
                </c:pt>
                <c:pt idx="9">
                  <c:v>2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5A-4D89-8718-7BCA8AAC7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9584240"/>
        <c:axId val="959587192"/>
        <c:axId val="0"/>
      </c:bar3DChart>
      <c:catAx>
        <c:axId val="95958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59587192"/>
        <c:crosses val="autoZero"/>
        <c:auto val="1"/>
        <c:lblAlgn val="ctr"/>
        <c:lblOffset val="100"/>
        <c:noMultiLvlLbl val="0"/>
      </c:catAx>
      <c:valAx>
        <c:axId val="95958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595842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Tema</a:t>
            </a:r>
            <a:r>
              <a:rPr lang="nb-NO" baseline="0"/>
              <a:t> for serviceklagene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'Ark2'!$B$2</c:f>
              <c:strCache>
                <c:ptCount val="1"/>
                <c:pt idx="0">
                  <c:v>NAV-ansattes oppførsel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'Ark2'!$A$3:$A$17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'Ark2'!$B$3:$B$17</c:f>
              <c:numCache>
                <c:formatCode>General</c:formatCode>
                <c:ptCount val="15"/>
                <c:pt idx="1">
                  <c:v>2</c:v>
                </c:pt>
                <c:pt idx="2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6-45F0-BEE9-67F21EF42CA4}"/>
            </c:ext>
          </c:extLst>
        </c:ser>
        <c:ser>
          <c:idx val="1"/>
          <c:order val="1"/>
          <c:tx>
            <c:strRef>
              <c:f>'Ark2'!$C$2</c:f>
              <c:strCache>
                <c:ptCount val="1"/>
                <c:pt idx="0">
                  <c:v>Saksbehandlingstid og svartid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'Ark2'!$A$3:$A$17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'Ark2'!$C$3:$C$17</c:f>
              <c:numCache>
                <c:formatCode>General</c:formatCode>
                <c:ptCount val="15"/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8">
                  <c:v>1</c:v>
                </c:pt>
                <c:pt idx="9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6-45F0-BEE9-67F21EF42CA4}"/>
            </c:ext>
          </c:extLst>
        </c:ser>
        <c:ser>
          <c:idx val="2"/>
          <c:order val="2"/>
          <c:tx>
            <c:strRef>
              <c:f>'Ark2'!$D$2</c:f>
              <c:strCache>
                <c:ptCount val="1"/>
                <c:pt idx="0">
                  <c:v>Tilgjengelighet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'Ark2'!$A$3:$A$17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'Ark2'!$D$3:$D$17</c:f>
              <c:numCache>
                <c:formatCode>General</c:formatCode>
                <c:ptCount val="15"/>
                <c:pt idx="4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6-45F0-BEE9-67F21EF42CA4}"/>
            </c:ext>
          </c:extLst>
        </c:ser>
        <c:ser>
          <c:idx val="3"/>
          <c:order val="3"/>
          <c:tx>
            <c:strRef>
              <c:f>'Ark2'!$E$2</c:f>
              <c:strCache>
                <c:ptCount val="1"/>
                <c:pt idx="0">
                  <c:v>Veiledning, informasjon og oppfølging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'Ark2'!$A$3:$A$17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'Ark2'!$E$3:$E$17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5">
                  <c:v>3</c:v>
                </c:pt>
                <c:pt idx="6">
                  <c:v>2</c:v>
                </c:pt>
                <c:pt idx="9">
                  <c:v>14</c:v>
                </c:pt>
                <c:pt idx="10">
                  <c:v>5</c:v>
                </c:pt>
                <c:pt idx="12">
                  <c:v>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6-45F0-BEE9-67F21EF42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1714504"/>
        <c:axId val="1091713192"/>
      </c:barChart>
      <c:catAx>
        <c:axId val="109171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91713192"/>
        <c:crosses val="autoZero"/>
        <c:auto val="1"/>
        <c:lblAlgn val="ctr"/>
        <c:lblOffset val="100"/>
        <c:noMultiLvlLbl val="0"/>
      </c:catAx>
      <c:valAx>
        <c:axId val="109171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91714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Hvordan ble serviceklagen besvart?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'Ark3'!$B$1</c:f>
              <c:strCache>
                <c:ptCount val="1"/>
                <c:pt idx="0">
                  <c:v>Avtalt møte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'Ark3'!$A$2:$A$16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'Ark3'!$B$2:$B$16</c:f>
              <c:numCache>
                <c:formatCode>General</c:formatCode>
                <c:ptCount val="15"/>
                <c:pt idx="1">
                  <c:v>1</c:v>
                </c:pt>
                <c:pt idx="2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0">
                  <c:v>5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BF-442E-9EF6-BAC6477C9E26}"/>
            </c:ext>
          </c:extLst>
        </c:ser>
        <c:ser>
          <c:idx val="1"/>
          <c:order val="1"/>
          <c:tx>
            <c:strRef>
              <c:f>'Ark3'!$C$1</c:f>
              <c:strCache>
                <c:ptCount val="1"/>
                <c:pt idx="0">
                  <c:v>Telefonsamtale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'Ark3'!$A$2:$A$16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'Ark3'!$C$2:$C$16</c:f>
              <c:numCache>
                <c:formatCode>General</c:formatCode>
                <c:ptCount val="15"/>
                <c:pt idx="1">
                  <c:v>4</c:v>
                </c:pt>
                <c:pt idx="2">
                  <c:v>9</c:v>
                </c:pt>
                <c:pt idx="4">
                  <c:v>1</c:v>
                </c:pt>
                <c:pt idx="5">
                  <c:v>2</c:v>
                </c:pt>
                <c:pt idx="9">
                  <c:v>9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F-442E-9EF6-BAC6477C9E26}"/>
            </c:ext>
          </c:extLst>
        </c:ser>
        <c:ser>
          <c:idx val="2"/>
          <c:order val="2"/>
          <c:tx>
            <c:strRef>
              <c:f>'Ark3'!$D$1</c:f>
              <c:strCache>
                <c:ptCount val="1"/>
                <c:pt idx="0">
                  <c:v>Brev/Post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'Ark3'!$A$2:$A$16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'Ark3'!$D$2:$D$16</c:f>
              <c:numCache>
                <c:formatCode>General</c:formatCode>
                <c:ptCount val="15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6">
                  <c:v>2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BF-442E-9EF6-BAC6477C9E26}"/>
            </c:ext>
          </c:extLst>
        </c:ser>
        <c:ser>
          <c:idx val="3"/>
          <c:order val="3"/>
          <c:tx>
            <c:strRef>
              <c:f>'Ark3'!$E$1</c:f>
              <c:strCache>
                <c:ptCount val="1"/>
                <c:pt idx="0">
                  <c:v>E-post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'Ark3'!$A$2:$A$16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'Ark3'!$E$2:$E$16</c:f>
              <c:numCache>
                <c:formatCode>General</c:formatCode>
                <c:ptCount val="15"/>
                <c:pt idx="8">
                  <c:v>1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BF-442E-9EF6-BAC6477C9E26}"/>
            </c:ext>
          </c:extLst>
        </c:ser>
        <c:ser>
          <c:idx val="4"/>
          <c:order val="4"/>
          <c:tx>
            <c:strRef>
              <c:f>'Ark3'!$F$1</c:f>
              <c:strCache>
                <c:ptCount val="1"/>
                <c:pt idx="0">
                  <c:v>Ikke behov for svar</c:v>
                </c:pt>
              </c:strCache>
            </c:strRef>
          </c:tx>
          <c:spPr>
            <a:solidFill>
              <a:schemeClr val="accent1">
                <a:lumMod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'Ark3'!$A$2:$A$16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'Ark3'!$F$2:$F$16</c:f>
              <c:numCache>
                <c:formatCode>General</c:formatCode>
                <c:ptCount val="15"/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BF-442E-9EF6-BAC6477C9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7192136"/>
        <c:axId val="1037191152"/>
      </c:barChart>
      <c:catAx>
        <c:axId val="103719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37191152"/>
        <c:crosses val="autoZero"/>
        <c:auto val="1"/>
        <c:lblAlgn val="ctr"/>
        <c:lblOffset val="100"/>
        <c:noMultiLvlLbl val="0"/>
      </c:catAx>
      <c:valAx>
        <c:axId val="103719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3719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Gjennomsnittlig behandlingstid (dager)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'Ark5'!$B$1</c:f>
              <c:strCache>
                <c:ptCount val="1"/>
                <c:pt idx="0">
                  <c:v>Snitt behandlingstid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'Ark5'!$A$2:$A$16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'Ark5'!$B$2:$B$16</c:f>
              <c:numCache>
                <c:formatCode>0</c:formatCode>
                <c:ptCount val="15"/>
                <c:pt idx="0">
                  <c:v>35</c:v>
                </c:pt>
                <c:pt idx="1">
                  <c:v>44.4</c:v>
                </c:pt>
                <c:pt idx="2">
                  <c:v>30.4375</c:v>
                </c:pt>
                <c:pt idx="3">
                  <c:v>31</c:v>
                </c:pt>
                <c:pt idx="4">
                  <c:v>14</c:v>
                </c:pt>
                <c:pt idx="5">
                  <c:v>11</c:v>
                </c:pt>
                <c:pt idx="6">
                  <c:v>37</c:v>
                </c:pt>
                <c:pt idx="7">
                  <c:v>19</c:v>
                </c:pt>
                <c:pt idx="8">
                  <c:v>59</c:v>
                </c:pt>
                <c:pt idx="9">
                  <c:v>24.352941176470587</c:v>
                </c:pt>
                <c:pt idx="10">
                  <c:v>52.833333333333336</c:v>
                </c:pt>
                <c:pt idx="11">
                  <c:v>59</c:v>
                </c:pt>
                <c:pt idx="12">
                  <c:v>13</c:v>
                </c:pt>
                <c:pt idx="13">
                  <c:v>14</c:v>
                </c:pt>
                <c:pt idx="1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9-4C3C-A3D0-52E99118E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356864"/>
        <c:axId val="514360800"/>
      </c:barChart>
      <c:catAx>
        <c:axId val="51435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4360800"/>
        <c:crosses val="autoZero"/>
        <c:auto val="1"/>
        <c:lblAlgn val="ctr"/>
        <c:lblOffset val="100"/>
        <c:noMultiLvlLbl val="0"/>
      </c:catAx>
      <c:valAx>
        <c:axId val="51436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435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Innen/Etter</a:t>
            </a:r>
            <a:r>
              <a:rPr lang="nb-NO" baseline="0"/>
              <a:t> tilbakemeldingsfrist for serviceklager (3 uker)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'Ark4'!$B$1</c:f>
              <c:strCache>
                <c:ptCount val="1"/>
                <c:pt idx="0">
                  <c:v>Etter frist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'Ark4'!$A$2:$A$16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'Ark4'!$B$2:$B$16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7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F-4CFC-B4B2-8548200D02E9}"/>
            </c:ext>
          </c:extLst>
        </c:ser>
        <c:ser>
          <c:idx val="1"/>
          <c:order val="1"/>
          <c:tx>
            <c:strRef>
              <c:f>'Ark4'!$C$1</c:f>
              <c:strCache>
                <c:ptCount val="1"/>
                <c:pt idx="0">
                  <c:v>Innenfor frist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'Ark4'!$A$2:$A$16</c:f>
              <c:strCache>
                <c:ptCount val="15"/>
                <c:pt idx="0">
                  <c:v>0901 NAV Risør</c:v>
                </c:pt>
                <c:pt idx="1">
                  <c:v>0904 NAV Grimstad</c:v>
                </c:pt>
                <c:pt idx="2">
                  <c:v>0906 NAV Arendal</c:v>
                </c:pt>
                <c:pt idx="3">
                  <c:v>0914 NAV Tvedestrand</c:v>
                </c:pt>
                <c:pt idx="4">
                  <c:v>0926 NAV Lillesand</c:v>
                </c:pt>
                <c:pt idx="5">
                  <c:v>0928 NAV Birkenes</c:v>
                </c:pt>
                <c:pt idx="6">
                  <c:v>0929 NAV Åmli</c:v>
                </c:pt>
                <c:pt idx="7">
                  <c:v>0937 NAV Evje og Hornnes</c:v>
                </c:pt>
                <c:pt idx="8">
                  <c:v>1000 NAV Vest-Agder</c:v>
                </c:pt>
                <c:pt idx="9">
                  <c:v>1001 NAV Kristiansand</c:v>
                </c:pt>
                <c:pt idx="10">
                  <c:v>1002 NAV Mandal</c:v>
                </c:pt>
                <c:pt idx="11">
                  <c:v>1003 NAV Farsund</c:v>
                </c:pt>
                <c:pt idx="12">
                  <c:v>1018 NAV Søgne</c:v>
                </c:pt>
                <c:pt idx="13">
                  <c:v>1027 NAV Audnedal</c:v>
                </c:pt>
                <c:pt idx="14">
                  <c:v>1032 NAV Lyngdal</c:v>
                </c:pt>
              </c:strCache>
            </c:strRef>
          </c:cat>
          <c:val>
            <c:numRef>
              <c:f>'Ark4'!$C$2:$C$16</c:f>
              <c:numCache>
                <c:formatCode>General</c:formatCode>
                <c:ptCount val="15"/>
                <c:pt idx="1">
                  <c:v>1</c:v>
                </c:pt>
                <c:pt idx="2">
                  <c:v>7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10</c:v>
                </c:pt>
                <c:pt idx="10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F-4CFC-B4B2-8548200D0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9569848"/>
        <c:axId val="959564928"/>
      </c:barChart>
      <c:catAx>
        <c:axId val="959569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59564928"/>
        <c:crosses val="autoZero"/>
        <c:auto val="1"/>
        <c:lblAlgn val="ctr"/>
        <c:lblOffset val="100"/>
        <c:noMultiLvlLbl val="0"/>
      </c:catAx>
      <c:valAx>
        <c:axId val="95956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59569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0C9F-E994-4E6D-AC14-C95356915397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396-0A84-4DF5-A975-E087C1B596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6764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" y="1845729"/>
            <a:ext cx="9144001" cy="2930261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1287" y="4712233"/>
            <a:ext cx="6135384" cy="16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4826" y="4410831"/>
            <a:ext cx="4638675" cy="3646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Dato  //  </a:t>
            </a:r>
            <a:r>
              <a:rPr lang="nb-NO" err="1"/>
              <a:t>Innholdsansvarlig</a:t>
            </a:r>
            <a:endParaRPr lang="nb-NO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098377"/>
            <a:ext cx="5989022" cy="9774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11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565274" y="1840753"/>
            <a:ext cx="2581353" cy="293484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2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46"/>
          <a:stretch/>
        </p:blipFill>
        <p:spPr bwMode="auto">
          <a:xfrm>
            <a:off x="3799790" y="3405751"/>
            <a:ext cx="3014662" cy="13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53"/>
          <a:stretch/>
        </p:blipFill>
        <p:spPr bwMode="auto">
          <a:xfrm>
            <a:off x="5242898" y="1806447"/>
            <a:ext cx="2524125" cy="29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03" b="78080"/>
          <a:stretch/>
        </p:blipFill>
        <p:spPr bwMode="auto">
          <a:xfrm>
            <a:off x="-1" y="3693775"/>
            <a:ext cx="539551" cy="10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66" b="85208"/>
          <a:stretch/>
        </p:blipFill>
        <p:spPr bwMode="auto">
          <a:xfrm>
            <a:off x="0" y="4045671"/>
            <a:ext cx="755575" cy="73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99" y="54976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12250" y="3120513"/>
            <a:ext cx="5040313" cy="531357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b-NO"/>
              <a:t>Klikk for å legge til en undertittel</a:t>
            </a:r>
          </a:p>
        </p:txBody>
      </p:sp>
    </p:spTree>
    <p:extLst>
      <p:ext uri="{BB962C8B-B14F-4D97-AF65-F5344CB8AC3E}">
        <p14:creationId xmlns:p14="http://schemas.microsoft.com/office/powerpoint/2010/main" val="138957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8398965" cy="329973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5928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75714" y="1283000"/>
            <a:ext cx="5852470" cy="327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6372225" y="1275606"/>
            <a:ext cx="2376488" cy="3286868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0913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381286" y="1284135"/>
            <a:ext cx="4040188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9639" y="1284747"/>
            <a:ext cx="4041775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0"/>
          </p:nvPr>
        </p:nvSpPr>
        <p:spPr>
          <a:xfrm>
            <a:off x="382151" y="1896178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quarter" idx="12"/>
          </p:nvPr>
        </p:nvSpPr>
        <p:spPr>
          <a:xfrm>
            <a:off x="4730131" y="1892920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776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5258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7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75714" y="4241684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4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75714" y="128741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5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75714" y="3819647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6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75714" y="3397608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7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75714" y="2975569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8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75714" y="1709452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9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5714" y="2131491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0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75714" y="255353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1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656392" y="4241684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2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656392" y="128741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656392" y="3819647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4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656392" y="3397608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5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656392" y="2975569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6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656392" y="1709452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7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656392" y="2131491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8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656392" y="255353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59985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6" name="Picture 2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84"/>
          <a:stretch/>
        </p:blipFill>
        <p:spPr bwMode="auto">
          <a:xfrm>
            <a:off x="4283968" y="3903464"/>
            <a:ext cx="3014662" cy="12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652120" y="2674939"/>
            <a:ext cx="2524125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9" b="80008"/>
          <a:stretch/>
        </p:blipFill>
        <p:spPr bwMode="auto">
          <a:xfrm>
            <a:off x="-1" y="4156472"/>
            <a:ext cx="1048543" cy="98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55" y="48351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400392" y="4456411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1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830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4335607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4726311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8" y="1275606"/>
            <a:ext cx="8387498" cy="328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3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1" y="4719435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21.11.2019 </a:t>
            </a:r>
            <a:r>
              <a:rPr lang="nb-NO" dirty="0"/>
              <a:t>// Dan Korsvik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Serviceklagestatistikk	 		 2. tertial 2019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NAV Agder</a:t>
            </a:r>
          </a:p>
        </p:txBody>
      </p:sp>
    </p:spTree>
    <p:extLst>
      <p:ext uri="{BB962C8B-B14F-4D97-AF65-F5344CB8AC3E}">
        <p14:creationId xmlns:p14="http://schemas.microsoft.com/office/powerpoint/2010/main" val="225455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C3E649A7-B9CE-4B98-97DB-40BD8C7EE69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4359642"/>
              </p:ext>
            </p:extLst>
          </p:nvPr>
        </p:nvGraphicFramePr>
        <p:xfrm>
          <a:off x="366713" y="124990"/>
          <a:ext cx="8399462" cy="445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1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E2B2DC0-EAD8-4C98-8C03-000516C0AEF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14712666"/>
              </p:ext>
            </p:extLst>
          </p:nvPr>
        </p:nvGraphicFramePr>
        <p:xfrm>
          <a:off x="366713" y="427038"/>
          <a:ext cx="8399462" cy="414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80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99F66633-396A-4C49-B22E-03468AF0E42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98665824"/>
              </p:ext>
            </p:extLst>
          </p:nvPr>
        </p:nvGraphicFramePr>
        <p:xfrm>
          <a:off x="366713" y="334963"/>
          <a:ext cx="8399462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58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46EB855-3950-40A9-8EBD-8801DDFCA61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30538180"/>
              </p:ext>
            </p:extLst>
          </p:nvPr>
        </p:nvGraphicFramePr>
        <p:xfrm>
          <a:off x="366713" y="282575"/>
          <a:ext cx="8399462" cy="429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378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6CC2DBC2-2DDD-4296-9719-25E456E505F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27344909"/>
              </p:ext>
            </p:extLst>
          </p:nvPr>
        </p:nvGraphicFramePr>
        <p:xfrm>
          <a:off x="366713" y="263525"/>
          <a:ext cx="8399462" cy="431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937653"/>
      </p:ext>
    </p:extLst>
  </p:cSld>
  <p:clrMapOvr>
    <a:masterClrMapping/>
  </p:clrMapOvr>
</p:sld>
</file>

<file path=ppt/theme/theme1.xml><?xml version="1.0" encoding="utf-8"?>
<a:theme xmlns:a="http://schemas.openxmlformats.org/drawingml/2006/main" name="NAV-mal widescreen bokmål (16.9)">
  <a:themeElements>
    <a:clrScheme name="Office">
      <a:dk1>
        <a:srgbClr val="3E3832"/>
      </a:dk1>
      <a:lt1>
        <a:sysClr val="window" lastClr="FFFFFF"/>
      </a:lt1>
      <a:dk2>
        <a:srgbClr val="C30000"/>
      </a:dk2>
      <a:lt2>
        <a:srgbClr val="878787"/>
      </a:lt2>
      <a:accent1>
        <a:srgbClr val="DADADA"/>
      </a:accent1>
      <a:accent2>
        <a:srgbClr val="EFEFEF"/>
      </a:accent2>
      <a:accent3>
        <a:srgbClr val="66CBEC"/>
      </a:accent3>
      <a:accent4>
        <a:srgbClr val="005B82"/>
      </a:accent4>
      <a:accent5>
        <a:srgbClr val="06893A"/>
      </a:accent5>
      <a:accent6>
        <a:srgbClr val="A2AD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-mal widescreen bokmål (16.9).pptx" id="{8B673FFB-53CF-42C0-964F-2CD16DA821B2}" vid="{A3B67BA1-3575-49B6-8089-0ADB2261CB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C596773A6014D8BC4FDC151958E2D" ma:contentTypeVersion="7" ma:contentTypeDescription="Create a new document." ma:contentTypeScope="" ma:versionID="be23d6a57343a51cc2d388e714733db5">
  <xsd:schema xmlns:xsd="http://www.w3.org/2001/XMLSchema" xmlns:xs="http://www.w3.org/2001/XMLSchema" xmlns:p="http://schemas.microsoft.com/office/2006/metadata/properties" xmlns:ns2="4125c1d9-7dde-4610-af6f-9cc46a842c36" targetNamespace="http://schemas.microsoft.com/office/2006/metadata/properties" ma:root="true" ma:fieldsID="98be77c4d376a32f7d6b895985bd6667" ns2:_="">
    <xsd:import namespace="4125c1d9-7dde-4610-af6f-9cc46a842c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5c1d9-7dde-4610-af6f-9cc46a842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6E0922-BC6D-44CF-AE42-33D3F3FC2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3B891C-CC26-4E7D-84F7-E6526D0A0B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269C3D-F11B-4A19-A1A1-40BB5191567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48</Words>
  <Application>Microsoft Office PowerPoint</Application>
  <PresentationFormat>Skjermfremvisning (16:9)</PresentationFormat>
  <Paragraphs>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NAV-mal widescreen bokmål (16.9)</vt:lpstr>
      <vt:lpstr>Serviceklagestatistikk     2. tertial 2019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Salvesen, Leif Martin</dc:creator>
  <cp:lastModifiedBy>Korsvik, Dan Robbin Arnevik</cp:lastModifiedBy>
  <cp:revision>3</cp:revision>
  <dcterms:created xsi:type="dcterms:W3CDTF">2018-12-21T10:09:53Z</dcterms:created>
  <dcterms:modified xsi:type="dcterms:W3CDTF">2019-11-21T15:15:42Z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0x01010039FC596773A6014D8BC4FDC151958E2D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iteId">
    <vt:lpwstr>62366534-1ec3-4962-8869-9b5535279d0b</vt:lpwstr>
  </property>
  <property fmtid="{D5CDD505-2E9C-101B-9397-08002B2CF9AE}" pid="5" name="MSIP_Label_d3491420-1ae2-4120-89e6-e6f668f067e2_Owner">
    <vt:lpwstr>Leif.Martin.Salvesen@nav.no</vt:lpwstr>
  </property>
  <property fmtid="{D5CDD505-2E9C-101B-9397-08002B2CF9AE}" pid="6" name="MSIP_Label_d3491420-1ae2-4120-89e6-e6f668f067e2_SetDate">
    <vt:lpwstr>2019-02-01T12:39:41.8139904Z</vt:lpwstr>
  </property>
  <property fmtid="{D5CDD505-2E9C-101B-9397-08002B2CF9AE}" pid="7" name="MSIP_Label_d3491420-1ae2-4120-89e6-e6f668f067e2_Name">
    <vt:lpwstr>NAV Internt</vt:lpwstr>
  </property>
  <property fmtid="{D5CDD505-2E9C-101B-9397-08002B2CF9AE}" pid="8" name="MSIP_Label_d3491420-1ae2-4120-89e6-e6f668f067e2_Application">
    <vt:lpwstr>Microsoft Azure Information Protection</vt:lpwstr>
  </property>
  <property fmtid="{D5CDD505-2E9C-101B-9397-08002B2CF9AE}" pid="9" name="MSIP_Label_d3491420-1ae2-4120-89e6-e6f668f067e2_Extended_MSFT_Method">
    <vt:lpwstr>Automatic</vt:lpwstr>
  </property>
  <property fmtid="{D5CDD505-2E9C-101B-9397-08002B2CF9AE}" pid="10" name="Sensitivity">
    <vt:lpwstr>NAV Internt</vt:lpwstr>
  </property>
  <property fmtid="{D5CDD505-2E9C-101B-9397-08002B2CF9AE}" pid="11" name="AuthorIds_UIVersion_5120">
    <vt:lpwstr>6</vt:lpwstr>
  </property>
  <property fmtid="{D5CDD505-2E9C-101B-9397-08002B2CF9AE}" pid="12" name="AuthorIds_UIVersion_5632">
    <vt:lpwstr>44</vt:lpwstr>
  </property>
  <property fmtid="{D5CDD505-2E9C-101B-9397-08002B2CF9AE}" pid="13" name="AuthorIds_UIVersion_6656">
    <vt:lpwstr>44</vt:lpwstr>
  </property>
  <property fmtid="{D5CDD505-2E9C-101B-9397-08002B2CF9AE}" pid="14" name="AuthorIds_UIVersion_7168">
    <vt:lpwstr>44</vt:lpwstr>
  </property>
</Properties>
</file>