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96" r:id="rId6"/>
    <p:sldId id="294" r:id="rId7"/>
    <p:sldId id="271" r:id="rId8"/>
    <p:sldId id="297" r:id="rId9"/>
    <p:sldId id="298" r:id="rId10"/>
    <p:sldId id="299" r:id="rId11"/>
    <p:sldId id="300" r:id="rId12"/>
    <p:sldId id="273" r:id="rId13"/>
    <p:sldId id="274" r:id="rId14"/>
    <p:sldId id="276" r:id="rId15"/>
    <p:sldId id="293" r:id="rId16"/>
    <p:sldId id="295" r:id="rId17"/>
    <p:sldId id="289" r:id="rId18"/>
    <p:sldId id="281" r:id="rId19"/>
    <p:sldId id="282" r:id="rId20"/>
    <p:sldId id="291" r:id="rId21"/>
    <p:sldId id="283" r:id="rId22"/>
    <p:sldId id="292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8" autoAdjust="0"/>
    <p:restoredTop sz="81661" autoAdjust="0"/>
  </p:normalViewPr>
  <p:slideViewPr>
    <p:cSldViewPr snapToGrid="0" snapToObjects="1">
      <p:cViewPr varScale="1">
        <p:scale>
          <a:sx n="93" d="100"/>
          <a:sy n="93" d="100"/>
        </p:scale>
        <p:origin x="12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06FD-D711-124E-A3E3-0FBE1F8F0CE4}" type="datetimeFigureOut">
              <a:rPr lang="nb-NO" smtClean="0"/>
              <a:t>18.05.2022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B4BBF-70B9-8047-B02F-2484F1EA6A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38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708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6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10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83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B4BBF-70B9-8047-B02F-2484F1EA6A40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14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CD74E5-8D3F-5F45-AF55-379CE1740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6551347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570008-A996-2D4B-88A3-9861CBD4F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588873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195ACC3E-6C58-8E40-A78D-5639EBDF9C43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AB20B5-22F5-7F42-98FA-915865BDD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731FE1C-E2F8-7042-8566-1A6CE70B9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630795E-AD26-E64A-9C79-FA3F9BB4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5788" y="6356350"/>
            <a:ext cx="3466263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1F69FF2-4FB1-3544-9B7F-A00D9E4C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21" y="6356350"/>
            <a:ext cx="741600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701CE543-F5B4-D84C-A6FC-FAFF3D0AAFC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973237" y="602647"/>
            <a:ext cx="5652706" cy="5652706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00D294-78C3-134A-B8DB-F895410ECD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495102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E2CAD38-4FD8-5D47-94F7-E677546BB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55335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76149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rkl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9CFF4-987B-5A43-8582-31F67145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9603651-05EC-6948-B335-00924944B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DCE326E-B227-394D-A659-399CE735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643807C2-292F-894E-874A-C85D7E9D69A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38200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324C5C5-907C-D34E-836F-29B532757AD4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518119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bilde 5">
            <a:extLst>
              <a:ext uri="{FF2B5EF4-FFF2-40B4-BE49-F238E27FC236}">
                <a16:creationId xmlns:a16="http://schemas.microsoft.com/office/drawing/2014/main" id="{BA339474-4310-4E4C-8300-B9375051CA4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206218" y="1829345"/>
            <a:ext cx="3147582" cy="314758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indent="0" algn="ctr">
              <a:spcBef>
                <a:spcPts val="8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3420036C-1838-DE4A-BADD-245630D31E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80585" y="5161212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4BB1344-2B8D-6C4F-AF3C-799F28132DC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2484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2C78190-F0C7-F94A-8B39-D2876F768B7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2565" y="5157975"/>
            <a:ext cx="3398852" cy="963602"/>
          </a:xfrm>
        </p:spPr>
        <p:txBody>
          <a:bodyPr lIns="0" tIns="0" rIns="0" bIns="0" anchor="ctr">
            <a:noAutofit/>
          </a:bodyPr>
          <a:lstStyle>
            <a:lvl1pPr marL="36000" indent="0" algn="ctr"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7666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87046D5-FCF3-DD40-B896-2E3520046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2DA0986-BEFB-4A44-98B6-D10264B4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92C05EAD-0F07-3B45-8747-833BB1F2A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3" r="1"/>
          <a:stretch/>
        </p:blipFill>
        <p:spPr bwMode="auto">
          <a:xfrm>
            <a:off x="1482417" y="660910"/>
            <a:ext cx="8995930" cy="510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ADDA05B-7DC7-D845-8F78-41EFC4912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37218" y="907450"/>
            <a:ext cx="7311543" cy="4363809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800"/>
              </a:spcBef>
              <a:buClr>
                <a:schemeClr val="accent2"/>
              </a:buClr>
              <a:buSzPct val="100000"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9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4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700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41F14D0C-5037-3D4E-9FB1-24B237B969F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7E7"/>
          </a:solidFill>
        </p:spPr>
        <p:txBody>
          <a:bodyPr lIns="0" tIns="1007999" bIns="0" anchor="ctr" anchorCtr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600" b="0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7FB01FB-60B2-5E41-A15B-1235CEC30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978400"/>
            <a:ext cx="12192000" cy="1294006"/>
          </a:xfrm>
          <a:solidFill>
            <a:srgbClr val="3E3832">
              <a:alpha val="69804"/>
            </a:srgbClr>
          </a:solidFill>
        </p:spPr>
        <p:txBody>
          <a:bodyPr wrap="square" lIns="1440000" tIns="180000" rIns="1475999" bIns="216000" anchor="ctr" anchorCtr="0">
            <a:noAutofit/>
          </a:bodyPr>
          <a:lstStyle>
            <a:lvl1pPr marL="36000" indent="0" algn="ctr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3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2000" indent="0" algn="ctr">
              <a:spcBef>
                <a:spcPts val="6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4pPr>
            <a:lvl5pPr indent="-216000">
              <a:spcBef>
                <a:spcPts val="700"/>
              </a:spcBef>
              <a:buClr>
                <a:schemeClr val="accent6"/>
              </a:buClr>
              <a:buSzPct val="110000"/>
              <a:defRPr sz="1600" baseline="0">
                <a:solidFill>
                  <a:srgbClr val="007272"/>
                </a:solidFill>
                <a:latin typeface="Segoe UI"/>
              </a:defRPr>
            </a:lvl5pPr>
          </a:lstStyle>
          <a:p>
            <a:pPr lvl="0"/>
            <a:r>
              <a:rPr lang="nb-NO" dirty="0"/>
              <a:t>Klikk for å redigere teksten</a:t>
            </a:r>
          </a:p>
        </p:txBody>
      </p:sp>
    </p:spTree>
    <p:extLst>
      <p:ext uri="{BB962C8B-B14F-4D97-AF65-F5344CB8AC3E}">
        <p14:creationId xmlns:p14="http://schemas.microsoft.com/office/powerpoint/2010/main" val="2066016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873143D7-64FC-5342-9DED-8AE8E11EED5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ikonet for å legge til media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340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141D8BD7-34C7-FB4E-8EE0-45670F6F41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94838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7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med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C4ED5FE-FAC3-BD40-BDD1-8009A2F540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550" y="3429000"/>
            <a:ext cx="8724900" cy="1222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teksten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672B9334-46BF-204E-85D9-3EDF82BC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945" y="2013664"/>
            <a:ext cx="1528110" cy="9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4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D6D5E-F187-4E4B-8B35-180A18398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55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uten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29CA91F-E19A-D84E-BDCE-60610D23E6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314" y="6193407"/>
            <a:ext cx="5062686" cy="43180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5pPr marL="1517650" indent="0">
              <a:buNone/>
              <a:defRPr/>
            </a:lvl5pPr>
          </a:lstStyle>
          <a:p>
            <a:pPr lvl="0"/>
            <a:r>
              <a:rPr lang="en-GB" dirty="0"/>
              <a:t>Dato  //  </a:t>
            </a:r>
            <a:r>
              <a:rPr lang="en-GB" dirty="0" err="1"/>
              <a:t>Ansvarlig</a:t>
            </a:r>
            <a:endParaRPr lang="en-GB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604AED8B-6DCE-AD46-8907-CB80A3E9C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314" y="2684746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FF74A066-A61E-B34F-8F56-C94B8EDF6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15" y="4173253"/>
            <a:ext cx="8334068" cy="9911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92599F80-A1FF-3942-A0DE-0C139B795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033" y="1089788"/>
            <a:ext cx="1249282" cy="7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om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48BD439-F083-3D4E-862D-4EA46D9E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35402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2D6C30B-4FDA-544A-9662-F2B6261EBC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550" y="2032569"/>
            <a:ext cx="9271829" cy="1396431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283948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E6AA11-9D10-4845-953E-FC6659DEA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93FA9A-B386-3D4A-A17E-105BC9010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49DD5D4-E4CC-F541-A385-23400791B3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0092E29-1063-5549-A785-73E8C6A7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71D6EC1-D552-3849-8EEF-1601B9CE5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35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574975-50B4-C34B-9F64-4CA300B7F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90BA1EA-559A-0742-9DF6-378DCB04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178BF1-065F-C64F-A4E1-62B22254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F0C2D0C-F750-2644-95F9-0C952AE3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912E190-170D-CB48-ABA2-AC1FB784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221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469835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1115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8739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9CCA7799-B00E-2A41-ADCA-ABD6B94D767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160021" y="0"/>
            <a:ext cx="6031979" cy="6858000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8567" h="3913125">
                <a:moveTo>
                  <a:pt x="0" y="3910014"/>
                </a:moveTo>
                <a:lnTo>
                  <a:pt x="1042924" y="0"/>
                </a:lnTo>
                <a:lnTo>
                  <a:pt x="2296533" y="795"/>
                </a:lnTo>
                <a:cubicBezTo>
                  <a:pt x="2292267" y="1303074"/>
                  <a:pt x="2301697" y="2610846"/>
                  <a:pt x="2297431" y="3913125"/>
                </a:cubicBezTo>
                <a:lnTo>
                  <a:pt x="0" y="39100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lIns="1440000" tIns="468000" b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A99C80A0-322A-9A4B-843D-7015610E02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400"/>
            <a:ext cx="736237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336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54DD42-1122-D24F-BF8D-43C7EB08E0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825625"/>
            <a:ext cx="5247861" cy="4351338"/>
          </a:xfrm>
        </p:spPr>
        <p:txBody>
          <a:bodyPr/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116F34-6CB9-F244-9082-6C3BCA92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86061" y="6356350"/>
            <a:ext cx="738809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C582F6E-B5FB-D94E-89B3-0B928AF6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976" y="6356350"/>
            <a:ext cx="3609024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623881-E2D8-EA4B-891A-9A6388D14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356350"/>
            <a:ext cx="447261" cy="365125"/>
          </a:xfrm>
        </p:spPr>
        <p:txBody>
          <a:bodyPr/>
          <a:lstStyle/>
          <a:p>
            <a:fld id="{95102788-B3AA-6746-B4E5-C52EBB4D0CEE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3">
            <a:extLst>
              <a:ext uri="{FF2B5EF4-FFF2-40B4-BE49-F238E27FC236}">
                <a16:creationId xmlns:a16="http://schemas.microsoft.com/office/drawing/2014/main" id="{CBA52608-8CEA-2B45-8142-21F944ADC0E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auto">
          <a:xfrm>
            <a:off x="0" y="1"/>
            <a:ext cx="6052900" cy="6857999"/>
          </a:xfrm>
          <a:custGeom>
            <a:avLst/>
            <a:gdLst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329937 w 3495675"/>
              <a:gd name="connsiteY3" fmla="*/ 3906838 h 3906838"/>
              <a:gd name="connsiteX4" fmla="*/ 0 w 3495675"/>
              <a:gd name="connsiteY4" fmla="*/ 3906838 h 3906838"/>
              <a:gd name="connsiteX0" fmla="*/ 0 w 3495675"/>
              <a:gd name="connsiteY0" fmla="*/ 3906838 h 3906838"/>
              <a:gd name="connsiteX1" fmla="*/ 1165738 w 3495675"/>
              <a:gd name="connsiteY1" fmla="*/ 0 h 3906838"/>
              <a:gd name="connsiteX2" fmla="*/ 3495675 w 3495675"/>
              <a:gd name="connsiteY2" fmla="*/ 0 h 3906838"/>
              <a:gd name="connsiteX3" fmla="*/ 2155008 w 3495675"/>
              <a:gd name="connsiteY3" fmla="*/ 3906838 h 3906838"/>
              <a:gd name="connsiteX4" fmla="*/ 0 w 3495675"/>
              <a:gd name="connsiteY4" fmla="*/ 3906838 h 3906838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55008 w 2167807"/>
              <a:gd name="connsiteY3" fmla="*/ 3906838 h 3906838"/>
              <a:gd name="connsiteX4" fmla="*/ 0 w 2167807"/>
              <a:gd name="connsiteY4" fmla="*/ 3906838 h 3906838"/>
              <a:gd name="connsiteX0" fmla="*/ 0 w 2167807"/>
              <a:gd name="connsiteY0" fmla="*/ 3906838 h 3909283"/>
              <a:gd name="connsiteX1" fmla="*/ 1165738 w 2167807"/>
              <a:gd name="connsiteY1" fmla="*/ 0 h 3909283"/>
              <a:gd name="connsiteX2" fmla="*/ 2167807 w 2167807"/>
              <a:gd name="connsiteY2" fmla="*/ 0 h 3909283"/>
              <a:gd name="connsiteX3" fmla="*/ 2159898 w 2167807"/>
              <a:gd name="connsiteY3" fmla="*/ 3909283 h 3909283"/>
              <a:gd name="connsiteX4" fmla="*/ 0 w 2167807"/>
              <a:gd name="connsiteY4" fmla="*/ 3906838 h 3909283"/>
              <a:gd name="connsiteX0" fmla="*/ 0 w 2167807"/>
              <a:gd name="connsiteY0" fmla="*/ 3906838 h 3906838"/>
              <a:gd name="connsiteX1" fmla="*/ 116573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55478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40491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34130 w 2167807"/>
              <a:gd name="connsiteY1" fmla="*/ 0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7807"/>
              <a:gd name="connsiteY0" fmla="*/ 3906838 h 3906838"/>
              <a:gd name="connsiteX1" fmla="*/ 1029889 w 2167807"/>
              <a:gd name="connsiteY1" fmla="*/ 2381 h 3906838"/>
              <a:gd name="connsiteX2" fmla="*/ 2167807 w 2167807"/>
              <a:gd name="connsiteY2" fmla="*/ 0 h 3906838"/>
              <a:gd name="connsiteX3" fmla="*/ 2162343 w 2167807"/>
              <a:gd name="connsiteY3" fmla="*/ 3904393 h 3906838"/>
              <a:gd name="connsiteX4" fmla="*/ 0 w 2167807"/>
              <a:gd name="connsiteY4" fmla="*/ 3906838 h 3906838"/>
              <a:gd name="connsiteX0" fmla="*/ 0 w 2162686"/>
              <a:gd name="connsiteY0" fmla="*/ 3906838 h 3906838"/>
              <a:gd name="connsiteX1" fmla="*/ 1029889 w 2162686"/>
              <a:gd name="connsiteY1" fmla="*/ 2381 h 3906838"/>
              <a:gd name="connsiteX2" fmla="*/ 2133881 w 2162686"/>
              <a:gd name="connsiteY2" fmla="*/ 0 h 3906838"/>
              <a:gd name="connsiteX3" fmla="*/ 2162343 w 2162686"/>
              <a:gd name="connsiteY3" fmla="*/ 3904393 h 3906838"/>
              <a:gd name="connsiteX4" fmla="*/ 0 w 2162686"/>
              <a:gd name="connsiteY4" fmla="*/ 3906838 h 3906838"/>
              <a:gd name="connsiteX0" fmla="*/ 0 w 2139854"/>
              <a:gd name="connsiteY0" fmla="*/ 3906838 h 3906838"/>
              <a:gd name="connsiteX1" fmla="*/ 1029889 w 2139854"/>
              <a:gd name="connsiteY1" fmla="*/ 2381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39854"/>
              <a:gd name="connsiteY0" fmla="*/ 3906838 h 3906838"/>
              <a:gd name="connsiteX1" fmla="*/ 1032009 w 2139854"/>
              <a:gd name="connsiteY1" fmla="*/ 0 h 3906838"/>
              <a:gd name="connsiteX2" fmla="*/ 2133881 w 2139854"/>
              <a:gd name="connsiteY2" fmla="*/ 0 h 3906838"/>
              <a:gd name="connsiteX3" fmla="*/ 2139019 w 2139854"/>
              <a:gd name="connsiteY3" fmla="*/ 3904393 h 3906838"/>
              <a:gd name="connsiteX4" fmla="*/ 0 w 2139854"/>
              <a:gd name="connsiteY4" fmla="*/ 3906838 h 3906838"/>
              <a:gd name="connsiteX0" fmla="*/ 0 w 2140410"/>
              <a:gd name="connsiteY0" fmla="*/ 3906838 h 3906838"/>
              <a:gd name="connsiteX1" fmla="*/ 1032009 w 2140410"/>
              <a:gd name="connsiteY1" fmla="*/ 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6838 h 3906838"/>
              <a:gd name="connsiteX1" fmla="*/ 1122479 w 2140410"/>
              <a:gd name="connsiteY1" fmla="*/ 6350 h 3906838"/>
              <a:gd name="connsiteX2" fmla="*/ 2140241 w 2140410"/>
              <a:gd name="connsiteY2" fmla="*/ 0 h 3906838"/>
              <a:gd name="connsiteX3" fmla="*/ 2139019 w 2140410"/>
              <a:gd name="connsiteY3" fmla="*/ 3904393 h 3906838"/>
              <a:gd name="connsiteX4" fmla="*/ 0 w 2140410"/>
              <a:gd name="connsiteY4" fmla="*/ 3906838 h 3906838"/>
              <a:gd name="connsiteX0" fmla="*/ 0 w 2140410"/>
              <a:gd name="connsiteY0" fmla="*/ 3907632 h 3907632"/>
              <a:gd name="connsiteX1" fmla="*/ 1120359 w 2140410"/>
              <a:gd name="connsiteY1" fmla="*/ 0 h 3907632"/>
              <a:gd name="connsiteX2" fmla="*/ 2140241 w 2140410"/>
              <a:gd name="connsiteY2" fmla="*/ 794 h 3907632"/>
              <a:gd name="connsiteX3" fmla="*/ 2139019 w 2140410"/>
              <a:gd name="connsiteY3" fmla="*/ 3905187 h 3907632"/>
              <a:gd name="connsiteX4" fmla="*/ 0 w 2140410"/>
              <a:gd name="connsiteY4" fmla="*/ 3907632 h 3907632"/>
              <a:gd name="connsiteX0" fmla="*/ 0 w 2401217"/>
              <a:gd name="connsiteY0" fmla="*/ 3907632 h 3907632"/>
              <a:gd name="connsiteX1" fmla="*/ 1381166 w 2401217"/>
              <a:gd name="connsiteY1" fmla="*/ 0 h 3907632"/>
              <a:gd name="connsiteX2" fmla="*/ 2401048 w 2401217"/>
              <a:gd name="connsiteY2" fmla="*/ 794 h 3907632"/>
              <a:gd name="connsiteX3" fmla="*/ 2399826 w 2401217"/>
              <a:gd name="connsiteY3" fmla="*/ 3905187 h 3907632"/>
              <a:gd name="connsiteX4" fmla="*/ 0 w 2401217"/>
              <a:gd name="connsiteY4" fmla="*/ 3907632 h 3907632"/>
              <a:gd name="connsiteX0" fmla="*/ 0 w 2407578"/>
              <a:gd name="connsiteY0" fmla="*/ 3907632 h 3907632"/>
              <a:gd name="connsiteX1" fmla="*/ 1387527 w 2407578"/>
              <a:gd name="connsiteY1" fmla="*/ 0 h 3907632"/>
              <a:gd name="connsiteX2" fmla="*/ 2407409 w 2407578"/>
              <a:gd name="connsiteY2" fmla="*/ 794 h 3907632"/>
              <a:gd name="connsiteX3" fmla="*/ 2406187 w 2407578"/>
              <a:gd name="connsiteY3" fmla="*/ 3905187 h 3907632"/>
              <a:gd name="connsiteX4" fmla="*/ 0 w 2407578"/>
              <a:gd name="connsiteY4" fmla="*/ 3907632 h 3907632"/>
              <a:gd name="connsiteX0" fmla="*/ 0 w 2411819"/>
              <a:gd name="connsiteY0" fmla="*/ 3910014 h 3910014"/>
              <a:gd name="connsiteX1" fmla="*/ 1391768 w 2411819"/>
              <a:gd name="connsiteY1" fmla="*/ 0 h 3910014"/>
              <a:gd name="connsiteX2" fmla="*/ 2411650 w 2411819"/>
              <a:gd name="connsiteY2" fmla="*/ 794 h 3910014"/>
              <a:gd name="connsiteX3" fmla="*/ 2410428 w 2411819"/>
              <a:gd name="connsiteY3" fmla="*/ 3905187 h 3910014"/>
              <a:gd name="connsiteX4" fmla="*/ 0 w 2411819"/>
              <a:gd name="connsiteY4" fmla="*/ 3910014 h 3910014"/>
              <a:gd name="connsiteX0" fmla="*/ 0 w 2407578"/>
              <a:gd name="connsiteY0" fmla="*/ 3905251 h 3905251"/>
              <a:gd name="connsiteX1" fmla="*/ 1387527 w 2407578"/>
              <a:gd name="connsiteY1" fmla="*/ 0 h 3905251"/>
              <a:gd name="connsiteX2" fmla="*/ 2407409 w 2407578"/>
              <a:gd name="connsiteY2" fmla="*/ 794 h 3905251"/>
              <a:gd name="connsiteX3" fmla="*/ 2406187 w 2407578"/>
              <a:gd name="connsiteY3" fmla="*/ 3905187 h 3905251"/>
              <a:gd name="connsiteX4" fmla="*/ 0 w 2407578"/>
              <a:gd name="connsiteY4" fmla="*/ 3905251 h 3905251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5557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391767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407578"/>
              <a:gd name="connsiteY0" fmla="*/ 3910014 h 3910014"/>
              <a:gd name="connsiteX1" fmla="*/ 1155921 w 2407578"/>
              <a:gd name="connsiteY1" fmla="*/ 0 h 3910014"/>
              <a:gd name="connsiteX2" fmla="*/ 2407409 w 2407578"/>
              <a:gd name="connsiteY2" fmla="*/ 794 h 3910014"/>
              <a:gd name="connsiteX3" fmla="*/ 2406187 w 2407578"/>
              <a:gd name="connsiteY3" fmla="*/ 3909950 h 3910014"/>
              <a:gd name="connsiteX4" fmla="*/ 0 w 2407578"/>
              <a:gd name="connsiteY4" fmla="*/ 3910014 h 3910014"/>
              <a:gd name="connsiteX0" fmla="*/ 0 w 2292462"/>
              <a:gd name="connsiteY0" fmla="*/ 3910014 h 3910014"/>
              <a:gd name="connsiteX1" fmla="*/ 1040805 w 2292462"/>
              <a:gd name="connsiteY1" fmla="*/ 0 h 3910014"/>
              <a:gd name="connsiteX2" fmla="*/ 2292293 w 2292462"/>
              <a:gd name="connsiteY2" fmla="*/ 794 h 3910014"/>
              <a:gd name="connsiteX3" fmla="*/ 2291071 w 2292462"/>
              <a:gd name="connsiteY3" fmla="*/ 3909950 h 3910014"/>
              <a:gd name="connsiteX4" fmla="*/ 0 w 2292462"/>
              <a:gd name="connsiteY4" fmla="*/ 3910014 h 3910014"/>
              <a:gd name="connsiteX0" fmla="*/ 0 w 2292462"/>
              <a:gd name="connsiteY0" fmla="*/ 3913189 h 3913189"/>
              <a:gd name="connsiteX1" fmla="*/ 1036564 w 2292462"/>
              <a:gd name="connsiteY1" fmla="*/ 0 h 3913189"/>
              <a:gd name="connsiteX2" fmla="*/ 2292293 w 2292462"/>
              <a:gd name="connsiteY2" fmla="*/ 3969 h 3913189"/>
              <a:gd name="connsiteX3" fmla="*/ 2291071 w 2292462"/>
              <a:gd name="connsiteY3" fmla="*/ 3913125 h 3913189"/>
              <a:gd name="connsiteX4" fmla="*/ 0 w 2292462"/>
              <a:gd name="connsiteY4" fmla="*/ 3913189 h 3913189"/>
              <a:gd name="connsiteX0" fmla="*/ 0 w 2292207"/>
              <a:gd name="connsiteY0" fmla="*/ 3913189 h 3913189"/>
              <a:gd name="connsiteX1" fmla="*/ 1036564 w 2292207"/>
              <a:gd name="connsiteY1" fmla="*/ 0 h 3913189"/>
              <a:gd name="connsiteX2" fmla="*/ 2290173 w 2292207"/>
              <a:gd name="connsiteY2" fmla="*/ 795 h 3913189"/>
              <a:gd name="connsiteX3" fmla="*/ 2291071 w 2292207"/>
              <a:gd name="connsiteY3" fmla="*/ 3913125 h 3913189"/>
              <a:gd name="connsiteX4" fmla="*/ 0 w 2292207"/>
              <a:gd name="connsiteY4" fmla="*/ 3913189 h 3913189"/>
              <a:gd name="connsiteX0" fmla="*/ 0 w 2298567"/>
              <a:gd name="connsiteY0" fmla="*/ 3910014 h 3913125"/>
              <a:gd name="connsiteX1" fmla="*/ 1042924 w 2298567"/>
              <a:gd name="connsiteY1" fmla="*/ 0 h 3913125"/>
              <a:gd name="connsiteX2" fmla="*/ 2296533 w 2298567"/>
              <a:gd name="connsiteY2" fmla="*/ 795 h 3913125"/>
              <a:gd name="connsiteX3" fmla="*/ 2297431 w 2298567"/>
              <a:gd name="connsiteY3" fmla="*/ 3913125 h 3913125"/>
              <a:gd name="connsiteX4" fmla="*/ 0 w 2298567"/>
              <a:gd name="connsiteY4" fmla="*/ 3910014 h 3913125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296533"/>
              <a:gd name="connsiteY0" fmla="*/ 3910014 h 3910014"/>
              <a:gd name="connsiteX1" fmla="*/ 1042924 w 2296533"/>
              <a:gd name="connsiteY1" fmla="*/ 0 h 3910014"/>
              <a:gd name="connsiteX2" fmla="*/ 2296533 w 2296533"/>
              <a:gd name="connsiteY2" fmla="*/ 795 h 3910014"/>
              <a:gd name="connsiteX3" fmla="*/ 1267586 w 2296533"/>
              <a:gd name="connsiteY3" fmla="*/ 3907005 h 3910014"/>
              <a:gd name="connsiteX4" fmla="*/ 0 w 2296533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6914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12879"/>
              <a:gd name="connsiteY0" fmla="*/ 3910014 h 3910014"/>
              <a:gd name="connsiteX1" fmla="*/ 1042924 w 2312879"/>
              <a:gd name="connsiteY1" fmla="*/ 0 h 3910014"/>
              <a:gd name="connsiteX2" fmla="*/ 2312879 w 2312879"/>
              <a:gd name="connsiteY2" fmla="*/ 795 h 3910014"/>
              <a:gd name="connsiteX3" fmla="*/ 1267586 w 2312879"/>
              <a:gd name="connsiteY3" fmla="*/ 3907005 h 3910014"/>
              <a:gd name="connsiteX4" fmla="*/ 0 w 2312879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1042924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  <a:gd name="connsiteX0" fmla="*/ 0 w 2304706"/>
              <a:gd name="connsiteY0" fmla="*/ 3910014 h 3910014"/>
              <a:gd name="connsiteX1" fmla="*/ 4906 w 2304706"/>
              <a:gd name="connsiteY1" fmla="*/ 0 h 3910014"/>
              <a:gd name="connsiteX2" fmla="*/ 2304706 w 2304706"/>
              <a:gd name="connsiteY2" fmla="*/ 795 h 3910014"/>
              <a:gd name="connsiteX3" fmla="*/ 1267586 w 2304706"/>
              <a:gd name="connsiteY3" fmla="*/ 3907005 h 3910014"/>
              <a:gd name="connsiteX4" fmla="*/ 0 w 2304706"/>
              <a:gd name="connsiteY4" fmla="*/ 3910014 h 391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706" h="3910014">
                <a:moveTo>
                  <a:pt x="0" y="3910014"/>
                </a:moveTo>
                <a:cubicBezTo>
                  <a:pt x="1635" y="2606676"/>
                  <a:pt x="3271" y="1303338"/>
                  <a:pt x="4906" y="0"/>
                </a:cubicBezTo>
                <a:lnTo>
                  <a:pt x="2304706" y="795"/>
                </a:lnTo>
                <a:cubicBezTo>
                  <a:pt x="1891771" y="1578443"/>
                  <a:pt x="1696868" y="2311001"/>
                  <a:pt x="1267586" y="3907005"/>
                </a:cubicBezTo>
                <a:lnTo>
                  <a:pt x="0" y="3910014"/>
                </a:lnTo>
                <a:close/>
              </a:path>
            </a:pathLst>
          </a:custGeom>
          <a:solidFill>
            <a:srgbClr val="E9E7E7"/>
          </a:solidFill>
          <a:ln>
            <a:noFill/>
          </a:ln>
          <a:effectLst/>
        </p:spPr>
        <p:txBody>
          <a:bodyPr lIns="1152000" tIns="540000" anchor="ctr" anchorCtr="0">
            <a:normAutofit/>
          </a:bodyPr>
          <a:lstStyle>
            <a:lvl1pPr marL="14288" indent="0">
              <a:buNone/>
              <a:tabLst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BF999D76-8998-AC4E-B96D-EC3AF1C002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82400"/>
            <a:ext cx="5247861" cy="1072080"/>
          </a:xfrm>
        </p:spPr>
        <p:txBody>
          <a:bodyPr/>
          <a:lstStyle/>
          <a:p>
            <a:r>
              <a:rPr lang="nb-NO" dirty="0"/>
              <a:t>Klikk for å redigere tittelen</a:t>
            </a:r>
          </a:p>
        </p:txBody>
      </p:sp>
    </p:spTree>
    <p:extLst>
      <p:ext uri="{BB962C8B-B14F-4D97-AF65-F5344CB8AC3E}">
        <p14:creationId xmlns:p14="http://schemas.microsoft.com/office/powerpoint/2010/main" val="109859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FAD10EF-47D4-0240-947C-844B6DB7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3E8312-F0C7-3C46-BEEB-87BD7EA7D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D59EA7-F2B2-7C49-89A4-3A578F1C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5102788-B3AA-6746-B4E5-C52EBB4D0CE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55FED8A-16C9-8F42-B8B3-8C18FF9D4244}"/>
              </a:ext>
            </a:extLst>
          </p:cNvPr>
          <p:cNvSpPr txBox="1"/>
          <p:nvPr userDrawn="1"/>
        </p:nvSpPr>
        <p:spPr>
          <a:xfrm>
            <a:off x="249560" y="6477356"/>
            <a:ext cx="36004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000" indent="0" algn="l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nb-NO" sz="800" dirty="0">
                <a:solidFill>
                  <a:schemeClr val="accent1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//</a:t>
            </a:r>
            <a:r>
              <a:rPr lang="nb-NO" sz="800" dirty="0">
                <a:solidFill>
                  <a:schemeClr val="tx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 </a:t>
            </a:r>
            <a:r>
              <a:rPr lang="nb-NO" sz="800" dirty="0">
                <a:solidFill>
                  <a:schemeClr val="tx2"/>
                </a:solidFill>
                <a:latin typeface="Arial" panose="020B0604020202020204" pitchFamily="34" charset="0"/>
                <a:ea typeface="Segoe UI" charset="0"/>
                <a:cs typeface="Arial" panose="020B0604020202020204" pitchFamily="34" charset="0"/>
              </a:rPr>
              <a:t>NAV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22E58E-2832-4244-8616-203251C29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2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  <p:sldLayoutId id="2147483662" r:id="rId9"/>
    <p:sldLayoutId id="2147483667" r:id="rId10"/>
    <p:sldLayoutId id="2147483670" r:id="rId11"/>
    <p:sldLayoutId id="2147483671" r:id="rId12"/>
    <p:sldLayoutId id="2147483663" r:id="rId13"/>
    <p:sldLayoutId id="2147483669" r:id="rId14"/>
    <p:sldLayoutId id="2147483672" r:id="rId15"/>
    <p:sldLayoutId id="2147483673" r:id="rId16"/>
    <p:sldLayoutId id="214748367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.no/no/nav-og-samfunn/kunnskap/analyser-fra-nav/arbeid-og-velferd/arbeid-og-velferd/bedriftsundersokelsen" TargetMode="External"/><Relationship Id="rId2" Type="http://schemas.openxmlformats.org/officeDocument/2006/relationships/hyperlink" Target="https://www.nav.no/no/lokalt/nordland/nyttig-a-vite/bedriftsundersokelser-i-nordland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8B3E3D1-A64F-6C49-A65E-78234E99B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11" y="2692414"/>
            <a:ext cx="6022270" cy="1813465"/>
          </a:xfrm>
        </p:spPr>
        <p:txBody>
          <a:bodyPr>
            <a:noAutofit/>
          </a:bodyPr>
          <a:lstStyle/>
          <a:p>
            <a:r>
              <a:rPr lang="nb-NO" sz="2800" dirty="0" err="1"/>
              <a:t>NAVs</a:t>
            </a:r>
            <a:r>
              <a:rPr lang="nb-NO" sz="2800" dirty="0"/>
              <a:t> bedriftsundersøkelse 2022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972C9742-7508-1E46-970C-66D5DB19D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924" y="4093650"/>
            <a:ext cx="4459759" cy="1520411"/>
          </a:xfrm>
        </p:spPr>
        <p:txBody>
          <a:bodyPr>
            <a:normAutofit/>
          </a:bodyPr>
          <a:lstStyle/>
          <a:p>
            <a:r>
              <a:rPr lang="nb-NO" dirty="0"/>
              <a:t>Resultater Nordland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5A2625D-B5AC-4892-8A96-6F523EF6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345" y="1255485"/>
            <a:ext cx="5748455" cy="456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8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FE1783-C24F-4177-B5EA-47F74038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5130"/>
            <a:ext cx="10831643" cy="1072080"/>
          </a:xfrm>
        </p:spPr>
        <p:txBody>
          <a:bodyPr/>
          <a:lstStyle/>
          <a:p>
            <a:r>
              <a:rPr lang="nb-NO" dirty="0"/>
              <a:t>Størst mangel på arbeidskraft innen helse- og sosial </a:t>
            </a:r>
            <a:br>
              <a:rPr lang="nb-NO" dirty="0"/>
            </a:br>
            <a:r>
              <a:rPr lang="nb-NO" dirty="0"/>
              <a:t>og bygge- og anleggsvirksomhet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4EF28D3-F49B-4709-9A17-048115F65F05}"/>
              </a:ext>
            </a:extLst>
          </p:cNvPr>
          <p:cNvSpPr txBox="1"/>
          <p:nvPr/>
        </p:nvSpPr>
        <p:spPr>
          <a:xfrm>
            <a:off x="9173981" y="4193488"/>
            <a:ext cx="2326911" cy="26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Estimert mangel på arbeidskraft fordelt på næringer. Næringer med mangel 40 eller mer. Nordland.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Antall stillinger der bedriften ikke har fått ansatt noen eller bedriften har måttet ansette personer med lavere eller andre kvalifikasjoner enn det ble søkt etter</a:t>
            </a:r>
            <a:endParaRPr lang="nb-NO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Kilde: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</a:p>
          <a:p>
            <a:endParaRPr lang="nb-NO" sz="110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D10AF88-F520-41F1-AD85-99C4147F2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2" y="1209610"/>
            <a:ext cx="11668755" cy="549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3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DB18F888-1773-4A39-B681-D32F20552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6" y="697729"/>
            <a:ext cx="11754107" cy="607214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704E198-0450-44DC-9353-CB165251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9"/>
            <a:ext cx="11110686" cy="775655"/>
          </a:xfrm>
        </p:spPr>
        <p:txBody>
          <a:bodyPr>
            <a:normAutofit/>
          </a:bodyPr>
          <a:lstStyle/>
          <a:p>
            <a:pPr algn="ctr"/>
            <a:r>
              <a:rPr lang="nb-NO" b="1" dirty="0"/>
              <a:t>Helseyrker er mest etterspurt</a:t>
            </a:r>
            <a:endParaRPr lang="nb-NO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B5E2190-EB12-4E97-BEBE-75D0CC986A96}"/>
              </a:ext>
            </a:extLst>
          </p:cNvPr>
          <p:cNvSpPr txBox="1"/>
          <p:nvPr/>
        </p:nvSpPr>
        <p:spPr>
          <a:xfrm>
            <a:off x="9558727" y="4247179"/>
            <a:ext cx="1856282" cy="274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Estimert mangel på arbeidskraft fordelt på yrker. Yrker med mangel 50 eller mer. Nordland.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Antall stillinger der bedriften ikke har fått ansatt noen eller bedriften har måttet ansette personer med lavere eller andre kvalifikasjoner enn det ble søkt etter</a:t>
            </a:r>
            <a:endParaRPr lang="nb-NO" sz="1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Kilde: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</a:p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403230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53196C-8DCB-4A82-A1F0-95D9C54B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69" y="0"/>
            <a:ext cx="11179632" cy="1072080"/>
          </a:xfrm>
        </p:spPr>
        <p:txBody>
          <a:bodyPr>
            <a:normAutofit/>
          </a:bodyPr>
          <a:lstStyle/>
          <a:p>
            <a:r>
              <a:rPr lang="nb-NO" dirty="0"/>
              <a:t>Yrker med rekrutteringsproblemer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E7C3F0-1AD2-4D3C-95C8-F80FE3B57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39" y="616857"/>
            <a:ext cx="11096261" cy="544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sz="2000" dirty="0"/>
              <a:t>I alt 72 yrker har rekrutteringsbehov på 25 medarbeidere eller mer</a:t>
            </a:r>
            <a:r>
              <a:rPr lang="nb-NO" sz="1400" dirty="0"/>
              <a:t> (avrundet til nærmeste 25)</a:t>
            </a:r>
          </a:p>
          <a:p>
            <a:pPr marL="0" indent="0">
              <a:buNone/>
            </a:pPr>
            <a:r>
              <a:rPr lang="nb-NO" sz="1400" dirty="0"/>
              <a:t>Kilde: </a:t>
            </a:r>
            <a:r>
              <a:rPr lang="nb-NO" sz="1400" dirty="0" err="1"/>
              <a:t>NAVs</a:t>
            </a:r>
            <a:r>
              <a:rPr lang="nb-NO" sz="1400" dirty="0"/>
              <a:t> Bedriftsundersøkelse 2022</a:t>
            </a:r>
            <a:endParaRPr lang="nb-NO" sz="20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2AC654D-548F-4E6C-A683-89BC67B3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967" y="137901"/>
            <a:ext cx="1258494" cy="841830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86361498-68C2-4A0D-8436-0CAD3483E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840405"/>
              </p:ext>
            </p:extLst>
          </p:nvPr>
        </p:nvGraphicFramePr>
        <p:xfrm>
          <a:off x="257538" y="1161161"/>
          <a:ext cx="11676924" cy="558600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val="266509833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768270059"/>
                    </a:ext>
                  </a:extLst>
                </a:gridCol>
                <a:gridCol w="196308">
                  <a:extLst>
                    <a:ext uri="{9D8B030D-6E8A-4147-A177-3AD203B41FA5}">
                      <a16:colId xmlns:a16="http://schemas.microsoft.com/office/drawing/2014/main" val="1084637227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109984119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03286342"/>
                    </a:ext>
                  </a:extLst>
                </a:gridCol>
                <a:gridCol w="196308">
                  <a:extLst>
                    <a:ext uri="{9D8B030D-6E8A-4147-A177-3AD203B41FA5}">
                      <a16:colId xmlns:a16="http://schemas.microsoft.com/office/drawing/2014/main" val="3700383343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2901466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302854977"/>
                    </a:ext>
                  </a:extLst>
                </a:gridCol>
                <a:gridCol w="196308">
                  <a:extLst>
                    <a:ext uri="{9D8B030D-6E8A-4147-A177-3AD203B41FA5}">
                      <a16:colId xmlns:a16="http://schemas.microsoft.com/office/drawing/2014/main" val="3751699610"/>
                    </a:ext>
                  </a:extLst>
                </a:gridCol>
                <a:gridCol w="2052000">
                  <a:extLst>
                    <a:ext uri="{9D8B030D-6E8A-4147-A177-3AD203B41FA5}">
                      <a16:colId xmlns:a16="http://schemas.microsoft.com/office/drawing/2014/main" val="24167411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279933512"/>
                    </a:ext>
                  </a:extLst>
                </a:gridCol>
              </a:tblGrid>
              <a:tr h="11139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Yrke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Antall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Yrke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Antall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Yrke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Antall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Yrke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Antall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20813"/>
                  </a:ext>
                </a:extLst>
              </a:tr>
              <a:tr h="11670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758196"/>
                  </a:ext>
                </a:extLst>
              </a:tr>
              <a:tr h="3448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Sykepleiere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Renholdere i bedrifter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Frisører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Spesiallærere / spesialpedagoger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041513"/>
                  </a:ext>
                </a:extLst>
              </a:tr>
              <a:tr h="3448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Helsefagarbeidere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Hjelpearbeidere i nyttevekstproduksjon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Gartnere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Automatikere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663548"/>
                  </a:ext>
                </a:extLst>
              </a:tr>
              <a:tr h="17505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Tømrere og snekkere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Spesialsykepleiere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Anleggsmaskinførere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Serviceelektronikere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8479826"/>
                  </a:ext>
                </a:extLst>
              </a:tr>
              <a:tr h="259928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Kokker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Elektrikere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Telefon- og nettselgere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administrative ledere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812331"/>
                  </a:ext>
                </a:extLst>
              </a:tr>
              <a:tr h="3448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personlige tjenesteytere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Kontormedarbeidere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Gatekjøkken- og kafémedarbeidere mv.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Jordmødre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969262"/>
                  </a:ext>
                </a:extLst>
              </a:tr>
              <a:tr h="259928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Legespesialister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Overflatebehandlere</a:t>
                      </a: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og lakkerere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Bil-, drosje- og varebilførere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ingeniører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561546"/>
                  </a:ext>
                </a:extLst>
              </a:tr>
              <a:tr h="17505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Grunnskolelærere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Butikkmedarbeidere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lærere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Regnskapsmedarbeidere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633802"/>
                  </a:ext>
                </a:extLst>
              </a:tr>
              <a:tr h="259928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helseyrker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pleiemedarbeidere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Malere og </a:t>
                      </a:r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byggtapetserere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Gulv- og flisleggere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813599"/>
                  </a:ext>
                </a:extLst>
              </a:tr>
              <a:tr h="3448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Servitører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Barnehage- og skolefritidsassistenter mv.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Allmennpraktiserende leger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Montører av mekaniske produkter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513271"/>
                  </a:ext>
                </a:extLst>
              </a:tr>
              <a:tr h="259928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Vektere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bygningsarbeidere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Postbud og postsorterere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Programvareutviklere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30801"/>
                  </a:ext>
                </a:extLst>
              </a:tr>
              <a:tr h="3448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Sveisere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Platearbeidere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Bilmekanikere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Sivilingeniører (industri og produksjon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607206"/>
                  </a:ext>
                </a:extLst>
              </a:tr>
              <a:tr h="259928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Rørleggere og VVS-montører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Psykologer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hjelpearbeidere i industri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Sivilingeniører (bygg og anlegg)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64454"/>
                  </a:ext>
                </a:extLst>
              </a:tr>
              <a:tr h="259928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Lastebil- og trailersjåfører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Isolatører mv.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Sivilingeniører (elektronikk)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Bartendere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720678"/>
                  </a:ext>
                </a:extLst>
              </a:tr>
              <a:tr h="3448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Anleggsmaskin- og industrimekanikere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salgsmedarbeidere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Universitets‑ og høyskolelektorer/-lærere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Murere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112922"/>
                  </a:ext>
                </a:extLst>
              </a:tr>
              <a:tr h="3448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hjelpearbeidere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</a:t>
                      </a:r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sikkerhetsarbeidere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Nettverks- og systemteknikere, IKT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Spesialister i pedagogikk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983591"/>
                  </a:ext>
                </a:extLst>
              </a:tr>
              <a:tr h="259928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Vernepleiere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Bussjåfører og trikkeførere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Bioingeniører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Driftsteknikere, IKT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334225"/>
                  </a:ext>
                </a:extLst>
              </a:tr>
              <a:tr h="3448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montører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Yrkesfaglærere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Melke‑ og husdyrprodusenter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dyreoppdrettere og røktere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21616"/>
                  </a:ext>
                </a:extLst>
              </a:tr>
              <a:tr h="344801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Betongarbeidere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Førskolelærere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Kjøkkenassistenter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 stasjonære maskinoperatører</a:t>
                      </a:r>
                    </a:p>
                  </a:txBody>
                  <a:tcPr marL="4196" marR="4196" marT="41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196" marR="4196" marT="41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0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89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65F509B-F0EC-413D-4B95-1714548C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/>
          <a:lstStyle/>
          <a:p>
            <a:r>
              <a:rPr lang="en-US" b="1" dirty="0"/>
              <a:t>Nordlandssamfunnet 2022</a:t>
            </a:r>
            <a:endParaRPr lang="en-US" dirty="0"/>
          </a:p>
        </p:txBody>
      </p:sp>
      <p:pic>
        <p:nvPicPr>
          <p:cNvPr id="4" name="Plassholder for innhold 3" descr="Et bilde som inneholder tekst&#10;&#10;Automatisk generert beskrivelse">
            <a:extLst>
              <a:ext uri="{FF2B5EF4-FFF2-40B4-BE49-F238E27FC236}">
                <a16:creationId xmlns:a16="http://schemas.microsoft.com/office/drawing/2014/main" id="{C6387429-C612-46B8-846C-ED89343D57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37515" y="1948998"/>
            <a:ext cx="5724078" cy="3749270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AF052B-1040-918D-38EF-729BA4521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669143"/>
            <a:ext cx="5181600" cy="4029126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Temperaturen i arbeidsmarkedet stiger</a:t>
            </a:r>
          </a:p>
          <a:p>
            <a:r>
              <a:rPr lang="nb-NO" dirty="0"/>
              <a:t>Rekordlav ledighet</a:t>
            </a:r>
          </a:p>
          <a:p>
            <a:r>
              <a:rPr lang="nb-NO" dirty="0"/>
              <a:t>Aldri vært høyere sysselsetting</a:t>
            </a:r>
          </a:p>
          <a:p>
            <a:r>
              <a:rPr lang="nb-NO" dirty="0"/>
              <a:t>Fortsatt utsikter for vekst og stor optimisme</a:t>
            </a:r>
          </a:p>
        </p:txBody>
      </p:sp>
    </p:spTree>
    <p:extLst>
      <p:ext uri="{BB962C8B-B14F-4D97-AF65-F5344CB8AC3E}">
        <p14:creationId xmlns:p14="http://schemas.microsoft.com/office/powerpoint/2010/main" val="377282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e 33">
            <a:extLst>
              <a:ext uri="{FF2B5EF4-FFF2-40B4-BE49-F238E27FC236}">
                <a16:creationId xmlns:a16="http://schemas.microsoft.com/office/drawing/2014/main" id="{18BB3037-2CC6-47C6-A40D-F1DA49A59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337" y="5104703"/>
            <a:ext cx="1310754" cy="162777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09E561AD-1E16-4F43-96BB-ADF94AC28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72" y="1400057"/>
            <a:ext cx="2505673" cy="2517866"/>
          </a:xfrm>
          <a:prstGeom prst="rect">
            <a:avLst/>
          </a:prstGeom>
        </p:spPr>
      </p:pic>
      <p:sp>
        <p:nvSpPr>
          <p:cNvPr id="18" name="Tittel 3">
            <a:extLst>
              <a:ext uri="{FF2B5EF4-FFF2-40B4-BE49-F238E27FC236}">
                <a16:creationId xmlns:a16="http://schemas.microsoft.com/office/drawing/2014/main" id="{F130E503-3647-4FE7-8A0D-969E640D0959}"/>
              </a:ext>
            </a:extLst>
          </p:cNvPr>
          <p:cNvSpPr txBox="1">
            <a:spLocks/>
          </p:cNvSpPr>
          <p:nvPr/>
        </p:nvSpPr>
        <p:spPr>
          <a:xfrm>
            <a:off x="171475" y="1346589"/>
            <a:ext cx="4011780" cy="425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4800" b="1" dirty="0"/>
              <a:t>«Hvor mange ansatte forventer dere å ha om ett år?»</a:t>
            </a:r>
          </a:p>
        </p:txBody>
      </p:sp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824CFAF8-DD1E-4D9A-8103-CECC6968D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040" y="16474911"/>
            <a:ext cx="10624494" cy="10371529"/>
          </a:xfrm>
          <a:prstGeom prst="rect">
            <a:avLst/>
          </a:prstGeom>
        </p:spPr>
      </p:pic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id="{F3B58493-E76F-461A-B92A-365635509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1158" y="17929412"/>
            <a:ext cx="7791295" cy="7588924"/>
          </a:xfrm>
          <a:prstGeom prst="rect">
            <a:avLst/>
          </a:prstGeom>
        </p:spPr>
      </p:pic>
      <p:pic>
        <p:nvPicPr>
          <p:cNvPr id="8" name="Object 8" descr="preencoded.png">
            <a:extLst>
              <a:ext uri="{FF2B5EF4-FFF2-40B4-BE49-F238E27FC236}">
                <a16:creationId xmlns:a16="http://schemas.microsoft.com/office/drawing/2014/main" id="{C329D759-1E54-4FEF-AC2F-B4830FB0A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9869" y="14805348"/>
            <a:ext cx="13710656" cy="13356506"/>
          </a:xfrm>
          <a:prstGeom prst="rect">
            <a:avLst/>
          </a:prstGeom>
        </p:spPr>
      </p:pic>
      <p:sp>
        <p:nvSpPr>
          <p:cNvPr id="9" name="Object 14">
            <a:extLst>
              <a:ext uri="{FF2B5EF4-FFF2-40B4-BE49-F238E27FC236}">
                <a16:creationId xmlns:a16="http://schemas.microsoft.com/office/drawing/2014/main" id="{E1DF50D1-2BFF-473A-AD50-5EBC3C5573B0}"/>
              </a:ext>
            </a:extLst>
          </p:cNvPr>
          <p:cNvSpPr txBox="1"/>
          <p:nvPr/>
        </p:nvSpPr>
        <p:spPr>
          <a:xfrm>
            <a:off x="4335127" y="19966845"/>
            <a:ext cx="6274775" cy="176577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17500"/>
              </a:lnSpc>
            </a:pPr>
            <a:r>
              <a:rPr lang="en-US" sz="17500" dirty="0">
                <a:solidFill>
                  <a:srgbClr val="BAD984"/>
                </a:solidFill>
                <a:latin typeface="Dosis" pitchFamily="34" charset="0"/>
                <a:ea typeface="Dosis" pitchFamily="34" charset="-122"/>
                <a:cs typeface="Dosis" pitchFamily="34" charset="-120"/>
              </a:rPr>
              <a:t>25,6%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8BA1C0B5-6B1D-4A00-BB31-C7B28486DE56}"/>
              </a:ext>
            </a:extLst>
          </p:cNvPr>
          <p:cNvSpPr txBox="1"/>
          <p:nvPr/>
        </p:nvSpPr>
        <p:spPr>
          <a:xfrm>
            <a:off x="4244575" y="22004278"/>
            <a:ext cx="6378491" cy="814973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6500"/>
              </a:lnSpc>
            </a:pPr>
            <a:r>
              <a:rPr lang="en-US" sz="5300" dirty="0">
                <a:solidFill>
                  <a:srgbClr val="1F1E20"/>
                </a:solidFill>
                <a:latin typeface="Dosis" pitchFamily="34" charset="0"/>
                <a:ea typeface="Dosis" pitchFamily="34" charset="-122"/>
                <a:cs typeface="Dosis" pitchFamily="34" charset="-120"/>
              </a:rPr>
              <a:t>Flere enn i dag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FF859238-A51D-405F-87B4-D722A8549978}"/>
              </a:ext>
            </a:extLst>
          </p:cNvPr>
          <p:cNvSpPr txBox="1"/>
          <p:nvPr/>
        </p:nvSpPr>
        <p:spPr>
          <a:xfrm>
            <a:off x="26611063" y="20419608"/>
            <a:ext cx="4511615" cy="131301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13200"/>
              </a:lnSpc>
            </a:pPr>
            <a:r>
              <a:rPr lang="en-US" sz="13200" dirty="0">
                <a:solidFill>
                  <a:srgbClr val="DD6E6E"/>
                </a:solidFill>
                <a:latin typeface="Dosis" pitchFamily="34" charset="0"/>
                <a:ea typeface="Dosis" pitchFamily="34" charset="-122"/>
                <a:cs typeface="Dosis" pitchFamily="34" charset="-120"/>
              </a:rPr>
              <a:t>12,8%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8716FDE2-8412-4BF5-8C1C-644BB153A0A0}"/>
              </a:ext>
            </a:extLst>
          </p:cNvPr>
          <p:cNvSpPr txBox="1"/>
          <p:nvPr/>
        </p:nvSpPr>
        <p:spPr>
          <a:xfrm>
            <a:off x="26565787" y="21823173"/>
            <a:ext cx="4563473" cy="58859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4800"/>
              </a:lnSpc>
            </a:pPr>
            <a:r>
              <a:rPr lang="en-US" sz="3900" dirty="0">
                <a:solidFill>
                  <a:srgbClr val="1F1E20"/>
                </a:solidFill>
                <a:latin typeface="Dosis" pitchFamily="34" charset="0"/>
                <a:ea typeface="Dosis" pitchFamily="34" charset="-122"/>
                <a:cs typeface="Dosis" pitchFamily="34" charset="-120"/>
              </a:rPr>
              <a:t>Færre enn i dag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3AFC55C4-3F19-4680-A695-323C2947D680}"/>
              </a:ext>
            </a:extLst>
          </p:cNvPr>
          <p:cNvSpPr txBox="1"/>
          <p:nvPr/>
        </p:nvSpPr>
        <p:spPr>
          <a:xfrm>
            <a:off x="14793951" y="19378253"/>
            <a:ext cx="7986078" cy="235436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23200"/>
              </a:lnSpc>
            </a:pPr>
            <a:r>
              <a:rPr lang="en-US" sz="23200" dirty="0">
                <a:solidFill>
                  <a:srgbClr val="C7A289"/>
                </a:solidFill>
                <a:latin typeface="Dosis" pitchFamily="34" charset="0"/>
                <a:ea typeface="Dosis" pitchFamily="34" charset="-122"/>
                <a:cs typeface="Dosis" pitchFamily="34" charset="-120"/>
              </a:rPr>
              <a:t>61,6%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6F2D6C4D-2EC9-4FFF-AA67-BB7EF656AAB2}"/>
              </a:ext>
            </a:extLst>
          </p:cNvPr>
          <p:cNvSpPr txBox="1"/>
          <p:nvPr/>
        </p:nvSpPr>
        <p:spPr>
          <a:xfrm>
            <a:off x="14748675" y="22321212"/>
            <a:ext cx="8141651" cy="950802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>
              <a:lnSpc>
                <a:spcPts val="7800"/>
              </a:lnSpc>
            </a:pPr>
            <a:r>
              <a:rPr lang="en-US" sz="6400" dirty="0">
                <a:solidFill>
                  <a:srgbClr val="1F1E20"/>
                </a:solidFill>
                <a:latin typeface="Dosis" pitchFamily="34" charset="0"/>
                <a:ea typeface="Dosis" pitchFamily="34" charset="-122"/>
                <a:cs typeface="Dosis" pitchFamily="34" charset="-120"/>
              </a:rPr>
              <a:t>Like mange som i dag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054479A4-E87E-4297-89EE-FE4790A7B7F2}"/>
              </a:ext>
            </a:extLst>
          </p:cNvPr>
          <p:cNvSpPr txBox="1"/>
          <p:nvPr/>
        </p:nvSpPr>
        <p:spPr>
          <a:xfrm>
            <a:off x="2036648" y="12767914"/>
            <a:ext cx="7146863" cy="1086631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8600"/>
              </a:lnSpc>
            </a:pPr>
            <a:r>
              <a:rPr lang="en-US" sz="7100" dirty="0">
                <a:solidFill>
                  <a:srgbClr val="333333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Troms og Finnmark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Object 25">
            <a:extLst>
              <a:ext uri="{FF2B5EF4-FFF2-40B4-BE49-F238E27FC236}">
                <a16:creationId xmlns:a16="http://schemas.microsoft.com/office/drawing/2014/main" id="{D101FA73-9C4E-42CA-9A91-B67FB26A9116}"/>
              </a:ext>
            </a:extLst>
          </p:cNvPr>
          <p:cNvSpPr txBox="1"/>
          <p:nvPr/>
        </p:nvSpPr>
        <p:spPr>
          <a:xfrm>
            <a:off x="2307676" y="10775758"/>
            <a:ext cx="30072513" cy="16299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12900"/>
              </a:lnSpc>
            </a:pPr>
            <a:r>
              <a:rPr lang="en-US" sz="10700" dirty="0">
                <a:solidFill>
                  <a:srgbClr val="333333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Hvor mange ansatte forventer dere å ha om ett år? 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90E50A4E-5EB4-49C8-8831-20D897D7A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139" y="1978647"/>
            <a:ext cx="1932759" cy="2158328"/>
          </a:xfrm>
        </p:spPr>
        <p:txBody>
          <a:bodyPr/>
          <a:lstStyle/>
          <a:p>
            <a:pPr marL="0" indent="0" algn="ctr">
              <a:buNone/>
            </a:pPr>
            <a:r>
              <a:rPr lang="nb-NO" b="1" dirty="0">
                <a:solidFill>
                  <a:schemeClr val="accent3"/>
                </a:solidFill>
              </a:rPr>
              <a:t>30 %</a:t>
            </a:r>
          </a:p>
          <a:p>
            <a:pPr marL="0" indent="0" algn="ctr">
              <a:buNone/>
            </a:pP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flere enn i dag</a:t>
            </a:r>
          </a:p>
        </p:txBody>
      </p:sp>
      <p:sp>
        <p:nvSpPr>
          <p:cNvPr id="22" name="Plassholder for innhold 4">
            <a:extLst>
              <a:ext uri="{FF2B5EF4-FFF2-40B4-BE49-F238E27FC236}">
                <a16:creationId xmlns:a16="http://schemas.microsoft.com/office/drawing/2014/main" id="{4BCB6FFC-E610-4DC6-B8F8-2184F2F30084}"/>
              </a:ext>
            </a:extLst>
          </p:cNvPr>
          <p:cNvSpPr txBox="1">
            <a:spLocks/>
          </p:cNvSpPr>
          <p:nvPr/>
        </p:nvSpPr>
        <p:spPr>
          <a:xfrm>
            <a:off x="7207177" y="1139896"/>
            <a:ext cx="2118949" cy="2158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b="1" dirty="0">
                <a:solidFill>
                  <a:schemeClr val="accent4"/>
                </a:solidFill>
              </a:rPr>
              <a:t>60 %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like mange som i dag</a:t>
            </a:r>
          </a:p>
        </p:txBody>
      </p:sp>
      <p:sp>
        <p:nvSpPr>
          <p:cNvPr id="23" name="Plassholder for innhold 4">
            <a:extLst>
              <a:ext uri="{FF2B5EF4-FFF2-40B4-BE49-F238E27FC236}">
                <a16:creationId xmlns:a16="http://schemas.microsoft.com/office/drawing/2014/main" id="{FB605AF4-55D4-40CC-A572-5570297E9E8C}"/>
              </a:ext>
            </a:extLst>
          </p:cNvPr>
          <p:cNvSpPr txBox="1">
            <a:spLocks/>
          </p:cNvSpPr>
          <p:nvPr/>
        </p:nvSpPr>
        <p:spPr>
          <a:xfrm>
            <a:off x="9896298" y="1629166"/>
            <a:ext cx="1703307" cy="1242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b="1" dirty="0">
                <a:solidFill>
                  <a:srgbClr val="C00000"/>
                </a:solidFill>
              </a:rPr>
              <a:t>10 %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færre enn i dag</a:t>
            </a:r>
          </a:p>
        </p:txBody>
      </p:sp>
      <p:sp>
        <p:nvSpPr>
          <p:cNvPr id="24" name="Tittel 3">
            <a:extLst>
              <a:ext uri="{FF2B5EF4-FFF2-40B4-BE49-F238E27FC236}">
                <a16:creationId xmlns:a16="http://schemas.microsoft.com/office/drawing/2014/main" id="{B8A688C6-702C-4C7E-B787-92BB735DAE7C}"/>
              </a:ext>
            </a:extLst>
          </p:cNvPr>
          <p:cNvSpPr txBox="1">
            <a:spLocks/>
          </p:cNvSpPr>
          <p:nvPr/>
        </p:nvSpPr>
        <p:spPr>
          <a:xfrm>
            <a:off x="4984824" y="969038"/>
            <a:ext cx="10515600" cy="45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4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Nordland</a:t>
            </a:r>
            <a:endParaRPr lang="nb-NO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Plassholder for innhold 4">
            <a:extLst>
              <a:ext uri="{FF2B5EF4-FFF2-40B4-BE49-F238E27FC236}">
                <a16:creationId xmlns:a16="http://schemas.microsoft.com/office/drawing/2014/main" id="{7D889A3C-D71C-4524-A244-9EF0F6D8017F}"/>
              </a:ext>
            </a:extLst>
          </p:cNvPr>
          <p:cNvSpPr txBox="1">
            <a:spLocks/>
          </p:cNvSpPr>
          <p:nvPr/>
        </p:nvSpPr>
        <p:spPr>
          <a:xfrm>
            <a:off x="5907974" y="5427246"/>
            <a:ext cx="1237619" cy="1190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b="1" dirty="0">
                <a:solidFill>
                  <a:schemeClr val="accent3"/>
                </a:solidFill>
              </a:rPr>
              <a:t>31 %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flere enn i dag</a:t>
            </a:r>
          </a:p>
        </p:txBody>
      </p:sp>
      <p:sp>
        <p:nvSpPr>
          <p:cNvPr id="29" name="Plassholder for innhold 4">
            <a:extLst>
              <a:ext uri="{FF2B5EF4-FFF2-40B4-BE49-F238E27FC236}">
                <a16:creationId xmlns:a16="http://schemas.microsoft.com/office/drawing/2014/main" id="{ED63F830-7CB2-462C-B984-3FE056B46366}"/>
              </a:ext>
            </a:extLst>
          </p:cNvPr>
          <p:cNvSpPr txBox="1">
            <a:spLocks/>
          </p:cNvSpPr>
          <p:nvPr/>
        </p:nvSpPr>
        <p:spPr>
          <a:xfrm>
            <a:off x="7516033" y="5222776"/>
            <a:ext cx="1309287" cy="1202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400" b="1" dirty="0">
                <a:solidFill>
                  <a:schemeClr val="accent4"/>
                </a:solidFill>
              </a:rPr>
              <a:t>60 %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like mange som i dag</a:t>
            </a:r>
          </a:p>
        </p:txBody>
      </p:sp>
      <p:sp>
        <p:nvSpPr>
          <p:cNvPr id="30" name="Plassholder for innhold 4">
            <a:extLst>
              <a:ext uri="{FF2B5EF4-FFF2-40B4-BE49-F238E27FC236}">
                <a16:creationId xmlns:a16="http://schemas.microsoft.com/office/drawing/2014/main" id="{D18A1EB7-9B69-4E2A-B666-DED74881D945}"/>
              </a:ext>
            </a:extLst>
          </p:cNvPr>
          <p:cNvSpPr txBox="1">
            <a:spLocks/>
          </p:cNvSpPr>
          <p:nvPr/>
        </p:nvSpPr>
        <p:spPr>
          <a:xfrm>
            <a:off x="9207510" y="5486841"/>
            <a:ext cx="1036335" cy="938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b="1" dirty="0">
                <a:solidFill>
                  <a:srgbClr val="C00000"/>
                </a:solidFill>
              </a:rPr>
              <a:t>9 %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b-N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færre enn i dag</a:t>
            </a:r>
          </a:p>
        </p:txBody>
      </p:sp>
      <p:sp>
        <p:nvSpPr>
          <p:cNvPr id="31" name="Tittel 3">
            <a:extLst>
              <a:ext uri="{FF2B5EF4-FFF2-40B4-BE49-F238E27FC236}">
                <a16:creationId xmlns:a16="http://schemas.microsoft.com/office/drawing/2014/main" id="{ED968C0C-7E50-4D54-9CE8-35C334DDE55B}"/>
              </a:ext>
            </a:extLst>
          </p:cNvPr>
          <p:cNvSpPr txBox="1">
            <a:spLocks/>
          </p:cNvSpPr>
          <p:nvPr/>
        </p:nvSpPr>
        <p:spPr>
          <a:xfrm>
            <a:off x="6434212" y="4813153"/>
            <a:ext cx="1689922" cy="45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Landet</a:t>
            </a:r>
            <a:endParaRPr lang="nb-NO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Bilde 31">
            <a:extLst>
              <a:ext uri="{FF2B5EF4-FFF2-40B4-BE49-F238E27FC236}">
                <a16:creationId xmlns:a16="http://schemas.microsoft.com/office/drawing/2014/main" id="{EA44669D-BC88-457D-B718-8E0D16E870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D1C28FB-73E6-4BA9-BACE-A5C17325F0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706" y="372008"/>
            <a:ext cx="3243353" cy="298120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C0E02497-03AC-4FC3-9AE8-F7D95EDB8D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5677" y="1088364"/>
            <a:ext cx="2139881" cy="215817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0CFBBD89-070C-4C33-A736-3CF526618F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6767" y="5207686"/>
            <a:ext cx="1932599" cy="1444877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683C4314-A4B6-4537-B408-B904486DF5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6160" y="4768012"/>
            <a:ext cx="228619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82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ECBD8E-F402-473E-90E4-5A9A2092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57" y="1001486"/>
            <a:ext cx="4245429" cy="5109719"/>
          </a:xfrm>
        </p:spPr>
        <p:txBody>
          <a:bodyPr>
            <a:noAutofit/>
          </a:bodyPr>
          <a:lstStyle/>
          <a:p>
            <a:r>
              <a:rPr lang="nb-NO" sz="1800" b="1" dirty="0">
                <a:solidFill>
                  <a:schemeClr val="tx1"/>
                </a:solidFill>
              </a:rPr>
              <a:t>Ofoten</a:t>
            </a:r>
            <a:r>
              <a:rPr lang="nb-NO" sz="1800" dirty="0">
                <a:solidFill>
                  <a:schemeClr val="tx1"/>
                </a:solidFill>
              </a:rPr>
              <a:t> har høyest andel virksomheter som forventer økt bemanning det neste året. </a:t>
            </a:r>
            <a:br>
              <a:rPr lang="nb-NO" sz="1800" dirty="0">
                <a:solidFill>
                  <a:schemeClr val="tx1"/>
                </a:solidFill>
              </a:rPr>
            </a:br>
            <a:br>
              <a:rPr lang="nb-NO" sz="1800" dirty="0">
                <a:solidFill>
                  <a:schemeClr val="tx1"/>
                </a:solidFill>
              </a:rPr>
            </a:br>
            <a:r>
              <a:rPr lang="nb-NO" sz="1800" dirty="0">
                <a:solidFill>
                  <a:schemeClr val="tx1"/>
                </a:solidFill>
              </a:rPr>
              <a:t>Bedriftene i </a:t>
            </a:r>
            <a:r>
              <a:rPr lang="nb-NO" sz="1800" b="1" dirty="0">
                <a:solidFill>
                  <a:schemeClr val="tx1"/>
                </a:solidFill>
              </a:rPr>
              <a:t>Salten</a:t>
            </a:r>
            <a:r>
              <a:rPr lang="nb-NO" sz="1800" dirty="0">
                <a:solidFill>
                  <a:schemeClr val="tx1"/>
                </a:solidFill>
              </a:rPr>
              <a:t> er relativt sett minst optimistiske, med en nettoandel på 10 prosent av virksomhetene som venter sysselsettingsvekst. </a:t>
            </a:r>
            <a:br>
              <a:rPr lang="nb-NO" sz="1800" dirty="0">
                <a:solidFill>
                  <a:schemeClr val="tx1"/>
                </a:solidFill>
              </a:rPr>
            </a:br>
            <a:r>
              <a:rPr lang="nb-NO" sz="1800" dirty="0">
                <a:solidFill>
                  <a:schemeClr val="tx1"/>
                </a:solidFill>
              </a:rPr>
              <a:t>Det er en nedgang på 12 prosentpoeng fra i fjor, da Salten-regionen hadde størst forventning om vekst i sysselsettingen. Fjorårets forventning slo til, og Salten endte med best utvikling i sysselsettingen i 2021 av alle fylkets regioner (kilde: Indeks Nordland).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3605460-08B7-4672-B258-C3B09A23A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457B763-3B88-45EB-92D5-652843B56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248" y="5376724"/>
            <a:ext cx="7104752" cy="120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sysselsettingsbarometer. </a:t>
            </a:r>
          </a:p>
          <a:p>
            <a:pPr marL="0" indent="0">
              <a:buNone/>
            </a:pPr>
            <a:r>
              <a:rPr lang="nb-NO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Prosentandel virksomheter som venter redusert, uendret eller økt sysselsetting. Regioner i Nordland, fylket, landet. </a:t>
            </a:r>
          </a:p>
          <a:p>
            <a:pPr marL="0" indent="0">
              <a:buNone/>
            </a:pPr>
            <a:r>
              <a:rPr lang="nb-NO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Svar fra virksomhetene i </a:t>
            </a:r>
            <a:r>
              <a:rPr lang="nb-NO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B9226E45-A3B9-4148-9764-C7CE497D4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476031"/>
              </p:ext>
            </p:extLst>
          </p:nvPr>
        </p:nvGraphicFramePr>
        <p:xfrm>
          <a:off x="5087248" y="1164319"/>
          <a:ext cx="6756405" cy="3981352"/>
        </p:xfrm>
        <a:graphic>
          <a:graphicData uri="http://schemas.openxmlformats.org/drawingml/2006/table">
            <a:tbl>
              <a:tblPr/>
              <a:tblGrid>
                <a:gridCol w="1351281">
                  <a:extLst>
                    <a:ext uri="{9D8B030D-6E8A-4147-A177-3AD203B41FA5}">
                      <a16:colId xmlns:a16="http://schemas.microsoft.com/office/drawing/2014/main" val="4114533738"/>
                    </a:ext>
                  </a:extLst>
                </a:gridCol>
                <a:gridCol w="1351281">
                  <a:extLst>
                    <a:ext uri="{9D8B030D-6E8A-4147-A177-3AD203B41FA5}">
                      <a16:colId xmlns:a16="http://schemas.microsoft.com/office/drawing/2014/main" val="153571382"/>
                    </a:ext>
                  </a:extLst>
                </a:gridCol>
                <a:gridCol w="1351281">
                  <a:extLst>
                    <a:ext uri="{9D8B030D-6E8A-4147-A177-3AD203B41FA5}">
                      <a16:colId xmlns:a16="http://schemas.microsoft.com/office/drawing/2014/main" val="4203636402"/>
                    </a:ext>
                  </a:extLst>
                </a:gridCol>
                <a:gridCol w="1351281">
                  <a:extLst>
                    <a:ext uri="{9D8B030D-6E8A-4147-A177-3AD203B41FA5}">
                      <a16:colId xmlns:a16="http://schemas.microsoft.com/office/drawing/2014/main" val="1072649896"/>
                    </a:ext>
                  </a:extLst>
                </a:gridCol>
                <a:gridCol w="1351281">
                  <a:extLst>
                    <a:ext uri="{9D8B030D-6E8A-4147-A177-3AD203B41FA5}">
                      <a16:colId xmlns:a16="http://schemas.microsoft.com/office/drawing/2014/main" val="532356401"/>
                    </a:ext>
                  </a:extLst>
                </a:gridCol>
              </a:tblGrid>
              <a:tr h="44004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Nedgang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Uendret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Økning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Nettoandel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224850"/>
                  </a:ext>
                </a:extLst>
              </a:tr>
              <a:tr h="461000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Helgeland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34479"/>
                  </a:ext>
                </a:extLst>
              </a:tr>
              <a:tr h="44004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Lofoten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893415"/>
                  </a:ext>
                </a:extLst>
              </a:tr>
              <a:tr h="44004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Ofoten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053017"/>
                  </a:ext>
                </a:extLst>
              </a:tr>
              <a:tr h="44004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864090"/>
                  </a:ext>
                </a:extLst>
              </a:tr>
              <a:tr h="44004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Vesterålen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597633"/>
                  </a:ext>
                </a:extLst>
              </a:tr>
              <a:tr h="44004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087068"/>
                  </a:ext>
                </a:extLst>
              </a:tr>
              <a:tr h="44004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261223"/>
                  </a:ext>
                </a:extLst>
              </a:tr>
              <a:tr h="440044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Landet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964269"/>
                  </a:ext>
                </a:extLst>
              </a:tr>
            </a:tbl>
          </a:graphicData>
        </a:graphic>
      </p:graphicFrame>
      <p:sp>
        <p:nvSpPr>
          <p:cNvPr id="9" name="Tittel 1">
            <a:extLst>
              <a:ext uri="{FF2B5EF4-FFF2-40B4-BE49-F238E27FC236}">
                <a16:creationId xmlns:a16="http://schemas.microsoft.com/office/drawing/2014/main" id="{E2E01B38-2DFE-402B-9C63-4B1D89E019C5}"/>
              </a:ext>
            </a:extLst>
          </p:cNvPr>
          <p:cNvSpPr txBox="1">
            <a:spLocks/>
          </p:cNvSpPr>
          <p:nvPr/>
        </p:nvSpPr>
        <p:spPr>
          <a:xfrm>
            <a:off x="413647" y="212464"/>
            <a:ext cx="11430005" cy="789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b="1" dirty="0"/>
              <a:t>Hvor mange ansatte venter virksomhetene i de ulike regionene å ha om ett år?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208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95299F-1444-47AA-8BE0-7037219B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Alle virksomheter innen treforedling og grafisk produksjon venter vekst i sysselsettingen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BA2044-47A9-4002-AC0D-A3883DE7E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1918"/>
          </a:xfrm>
        </p:spPr>
        <p:txBody>
          <a:bodyPr>
            <a:normAutofit/>
          </a:bodyPr>
          <a:lstStyle/>
          <a:p>
            <a:r>
              <a:rPr lang="nb-NO" dirty="0"/>
              <a:t>I Nordland er det mest optimisme å spore i næringen </a:t>
            </a:r>
            <a:r>
              <a:rPr lang="nb-NO" b="1" dirty="0"/>
              <a:t>treforedling og grafisk produksjon</a:t>
            </a:r>
            <a:r>
              <a:rPr lang="nb-NO" dirty="0"/>
              <a:t>, der alle virksomhetene venter økt sysselsetting det kommende året</a:t>
            </a:r>
          </a:p>
          <a:p>
            <a:endParaRPr lang="nb-NO" dirty="0"/>
          </a:p>
          <a:p>
            <a:r>
              <a:rPr lang="nb-NO" dirty="0"/>
              <a:t>Blant virksomheter innen bergverksdrift og utvinning, samt trevarer er det 67 prosent som venter økning i bemanningen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r>
              <a:rPr lang="nb-NO" dirty="0"/>
              <a:t>Mest pessimisme er det innen undervisning, der én av tre virksomheter forventer nedgang i antall ansatte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5D61E1-BF3B-4007-BF83-4EF2E6728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6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FA7A9A-2D1C-4066-80DF-3DA42507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7" y="169443"/>
            <a:ext cx="11744793" cy="1072080"/>
          </a:xfrm>
        </p:spPr>
        <p:txBody>
          <a:bodyPr/>
          <a:lstStyle/>
          <a:p>
            <a:r>
              <a:rPr lang="nb-NO" b="1" dirty="0"/>
              <a:t>Fortsatt optimisme blant overnattings- og serveringsvirksomheter i Nordland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B3859D-3A9F-4B05-BB4E-5D184BA03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988" y="2004522"/>
            <a:ext cx="4568768" cy="4156772"/>
          </a:xfrm>
        </p:spPr>
        <p:txBody>
          <a:bodyPr>
            <a:normAutofit lnSpcReduction="10000"/>
          </a:bodyPr>
          <a:lstStyle/>
          <a:p>
            <a:r>
              <a:rPr lang="nb-NO" sz="2400" b="1" dirty="0"/>
              <a:t>Over halvparten (51 %) </a:t>
            </a:r>
            <a:r>
              <a:rPr lang="nb-NO" sz="2400" dirty="0"/>
              <a:t>av overnattings- og serveringsvirksomhetene venter økt bemanning det neste året</a:t>
            </a:r>
          </a:p>
          <a:p>
            <a:r>
              <a:rPr lang="nb-NO" sz="2400" b="1" dirty="0"/>
              <a:t>Rett under halvparten (47 %) </a:t>
            </a:r>
            <a:r>
              <a:rPr lang="nb-NO" sz="2400" dirty="0"/>
              <a:t>venter uendret bemanning det neste året</a:t>
            </a:r>
          </a:p>
          <a:p>
            <a:r>
              <a:rPr lang="nb-NO" sz="2400" b="1" dirty="0"/>
              <a:t>Noen få (2 %)</a:t>
            </a:r>
            <a:r>
              <a:rPr lang="nb-NO" sz="2400" dirty="0"/>
              <a:t> overnatting- og serveringsvirksomheter venter redusert bemanning det neste året</a:t>
            </a:r>
          </a:p>
          <a:p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0961B54-24F6-46D3-8FF1-C4A524244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4522"/>
            <a:ext cx="6240388" cy="4561170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13876A08-C94D-4D8A-B765-8C682867FFE2}"/>
              </a:ext>
            </a:extLst>
          </p:cNvPr>
          <p:cNvSpPr txBox="1">
            <a:spLocks/>
          </p:cNvSpPr>
          <p:nvPr/>
        </p:nvSpPr>
        <p:spPr>
          <a:xfrm>
            <a:off x="7078588" y="3590481"/>
            <a:ext cx="5379486" cy="1585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067D0F3-29D0-4A91-9A9D-911FEFA1E03E}"/>
              </a:ext>
            </a:extLst>
          </p:cNvPr>
          <p:cNvSpPr txBox="1">
            <a:spLocks/>
          </p:cNvSpPr>
          <p:nvPr/>
        </p:nvSpPr>
        <p:spPr>
          <a:xfrm>
            <a:off x="7230988" y="4966078"/>
            <a:ext cx="4903550" cy="1585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54550F-E0AE-48D7-9031-9D5166C66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97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6764E34-0FEF-4C31-A978-46FCF8F8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869487E-143A-4252-B88C-13F117857D2C}"/>
              </a:ext>
            </a:extLst>
          </p:cNvPr>
          <p:cNvSpPr txBox="1"/>
          <p:nvPr/>
        </p:nvSpPr>
        <p:spPr>
          <a:xfrm>
            <a:off x="577123" y="4942487"/>
            <a:ext cx="2983042" cy="1168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sysselsettingsbarometer Nordland. Prosentandel virksomheter som venter redusert, uendret eller økt sysselsetting. Næringer, Nordland.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Kilde: </a:t>
            </a:r>
            <a:r>
              <a:rPr lang="nb-NO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  <a:endParaRPr lang="nb-NO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08D7422-0EF7-44FD-B5E2-1ACF6CC713B7}"/>
              </a:ext>
            </a:extLst>
          </p:cNvPr>
          <p:cNvSpPr txBox="1"/>
          <p:nvPr/>
        </p:nvSpPr>
        <p:spPr>
          <a:xfrm>
            <a:off x="577123" y="1785257"/>
            <a:ext cx="3225620" cy="1644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2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Sysselsettings-forventninger i Nordland fordelt på næringer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05F661B-9103-4D21-8038-4833D2C5B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782639"/>
              </p:ext>
            </p:extLst>
          </p:nvPr>
        </p:nvGraphicFramePr>
        <p:xfrm>
          <a:off x="4027446" y="282178"/>
          <a:ext cx="8064000" cy="5760000"/>
        </p:xfrm>
        <a:graphic>
          <a:graphicData uri="http://schemas.openxmlformats.org/drawingml/2006/table">
            <a:tbl>
              <a:tblPr/>
              <a:tblGrid>
                <a:gridCol w="3744000">
                  <a:extLst>
                    <a:ext uri="{9D8B030D-6E8A-4147-A177-3AD203B41FA5}">
                      <a16:colId xmlns:a16="http://schemas.microsoft.com/office/drawing/2014/main" val="857421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84443064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4825591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43060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88789013"/>
                    </a:ext>
                  </a:extLst>
                </a:gridCol>
              </a:tblGrid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Næring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Nedgang</a:t>
                      </a:r>
                    </a:p>
                  </a:txBody>
                  <a:tcPr marL="6234" marR="6234" marT="62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Uendret</a:t>
                      </a:r>
                    </a:p>
                  </a:txBody>
                  <a:tcPr marL="6234" marR="6234" marT="62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Økning</a:t>
                      </a:r>
                    </a:p>
                  </a:txBody>
                  <a:tcPr marL="6234" marR="6234" marT="62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Nettoandel</a:t>
                      </a:r>
                    </a:p>
                  </a:txBody>
                  <a:tcPr marL="6234" marR="6234" marT="6234" marB="0" anchor="ctr">
                    <a:lnL>
                      <a:noFill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536364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alt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23174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Treforedling og grafisk </a:t>
                      </a:r>
                      <a:r>
                        <a:rPr lang="nb-NO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</a:t>
                      </a:r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149090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Bergverksdrift og utvinning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27882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Trevarer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459014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Petroleum og kjemiske prod.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14154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Prod. av annen industri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271434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Elektrisitet, vann og renovasjon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657718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Prod. av maskiner og utstyr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858855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Overnattings- og serveringsvirksomhet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51725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Personlig tjenesteyting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315237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Informasjon og kommunikasjon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889895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Finansierings- og forsikringsvirksomhet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632423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Eiendomsdrift, forretningsmessig og faglig tjenesteyting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907675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Industri, samlet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620968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Prod. av metallvarer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99150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 og lagring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461944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Bygge- og anleggsvirksomhet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930082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Varehandel, motorvognreparasjoner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055871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Offentlig forvaltning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412664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Jordbruk, skogbruk og fiske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077522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Nærings- og nytelsesmidler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80966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Helse- og sosialtjeneste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133663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Tekstil- og lærvarer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15494"/>
                  </a:ext>
                </a:extLst>
              </a:tr>
              <a:tr h="23040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Undervisning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-15 %</a:t>
                      </a:r>
                    </a:p>
                  </a:txBody>
                  <a:tcPr marL="6234" marR="6234" marT="6234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C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18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874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1">
            <a:extLst>
              <a:ext uri="{FF2B5EF4-FFF2-40B4-BE49-F238E27FC236}">
                <a16:creationId xmlns:a16="http://schemas.microsoft.com/office/drawing/2014/main" id="{173F24AC-5A78-42FE-B3F5-425B8292DA55}"/>
              </a:ext>
            </a:extLst>
          </p:cNvPr>
          <p:cNvSpPr txBox="1">
            <a:spLocks/>
          </p:cNvSpPr>
          <p:nvPr/>
        </p:nvSpPr>
        <p:spPr>
          <a:xfrm>
            <a:off x="-82445" y="4673860"/>
            <a:ext cx="12274445" cy="12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NAVs</a:t>
            </a:r>
            <a:r>
              <a:rPr lang="nb-NO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bedriftsundersøkelse Nordland på nav.no</a:t>
            </a:r>
            <a:r>
              <a:rPr lang="nb-NO" b="1" dirty="0"/>
              <a:t> </a:t>
            </a:r>
          </a:p>
        </p:txBody>
      </p:sp>
      <p:sp>
        <p:nvSpPr>
          <p:cNvPr id="4" name="Plassholder for tekst 1">
            <a:extLst>
              <a:ext uri="{FF2B5EF4-FFF2-40B4-BE49-F238E27FC236}">
                <a16:creationId xmlns:a16="http://schemas.microsoft.com/office/drawing/2014/main" id="{18E84939-55C1-4312-92B2-73AA0EA4FE0A}"/>
              </a:ext>
            </a:extLst>
          </p:cNvPr>
          <p:cNvSpPr txBox="1">
            <a:spLocks/>
          </p:cNvSpPr>
          <p:nvPr/>
        </p:nvSpPr>
        <p:spPr>
          <a:xfrm>
            <a:off x="1" y="5671383"/>
            <a:ext cx="12191999" cy="12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NAVs</a:t>
            </a:r>
            <a:r>
              <a:rPr lang="nb-NO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bedriftsundersøkelse for hele landet på nav.no </a:t>
            </a:r>
            <a:endParaRPr lang="nb-NO" b="1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9A69A5C-9833-4074-9817-2D0D71E939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3550" y="2982686"/>
            <a:ext cx="8724900" cy="1668690"/>
          </a:xfrm>
        </p:spPr>
        <p:txBody>
          <a:bodyPr/>
          <a:lstStyle/>
          <a:p>
            <a:r>
              <a:rPr lang="nb-NO" sz="3200" b="1" dirty="0" err="1"/>
              <a:t>NAVs</a:t>
            </a:r>
            <a:r>
              <a:rPr lang="nb-NO" sz="3200" b="1" dirty="0"/>
              <a:t> bedriftsundersøkelse 2022 </a:t>
            </a:r>
          </a:p>
          <a:p>
            <a:r>
              <a:rPr lang="nb-NO" dirty="0"/>
              <a:t>Publiseringsdato 18. mai 2022</a:t>
            </a:r>
          </a:p>
        </p:txBody>
      </p:sp>
    </p:spTree>
    <p:extLst>
      <p:ext uri="{BB962C8B-B14F-4D97-AF65-F5344CB8AC3E}">
        <p14:creationId xmlns:p14="http://schemas.microsoft.com/office/powerpoint/2010/main" val="16816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36EB0B-A559-41D1-832D-AAB64A6C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37771"/>
          </a:xfrm>
        </p:spPr>
        <p:txBody>
          <a:bodyPr/>
          <a:lstStyle/>
          <a:p>
            <a:r>
              <a:rPr lang="nb-NO" sz="3200" b="1" dirty="0" err="1"/>
              <a:t>NAVs</a:t>
            </a:r>
            <a:r>
              <a:rPr lang="nb-NO" sz="3200" b="1" dirty="0"/>
              <a:t> bedriftsundersøkelse 2022 i Nordland</a:t>
            </a:r>
            <a:endParaRPr lang="nb-NO" b="1" dirty="0"/>
          </a:p>
        </p:txBody>
      </p:sp>
      <p:sp>
        <p:nvSpPr>
          <p:cNvPr id="4" name="Plassholder for tekst 1">
            <a:extLst>
              <a:ext uri="{FF2B5EF4-FFF2-40B4-BE49-F238E27FC236}">
                <a16:creationId xmlns:a16="http://schemas.microsoft.com/office/drawing/2014/main" id="{9BD68C50-2D43-48EB-B373-065F33BAB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228"/>
            <a:ext cx="10515600" cy="560977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gir et øyeblikksbilde av virksomhetenes etterspørsel etter arbeidskraft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Kunnskap om typer kompetanse arbeidsgivere har problemer med å få tak i er viktig for at NAV skal kunne yte god service overfor arbeidssøkere og arbeidsgivere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Undersøkelsen gir også innsikt i bemanningsbehov framover. Virksomhetene forventninger for det kommende året tar temperaturen i arbeidsmarkedet og gir en pekepinn på hvilken utvikling vi kan vente oss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 Nordland var det 975 virksomheter som svarte på undersøkelsen, noe som gir en svarprosent på 93. Takk til NAV-medarbeidere i hele fylket som har gjennomført intervjuer av virksomhetene i utvalget og bidratt til den høye svarprosenten.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Undersøkelsen ble gjennomført fra 1. februar til 21. mars i år</a:t>
            </a:r>
          </a:p>
        </p:txBody>
      </p:sp>
    </p:spTree>
    <p:extLst>
      <p:ext uri="{BB962C8B-B14F-4D97-AF65-F5344CB8AC3E}">
        <p14:creationId xmlns:p14="http://schemas.microsoft.com/office/powerpoint/2010/main" val="141729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419D98-A2CA-47A0-9068-5E13B9E7F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540" y="233936"/>
            <a:ext cx="10749973" cy="989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31 prosent av virksomhetene i Nordland har hatt problemer med å få tak i rett kompetanse</a:t>
            </a:r>
            <a:endParaRPr lang="nb-NO" sz="4400" b="1" dirty="0">
              <a:solidFill>
                <a:srgbClr val="C0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2BFA1F3-BCF3-4DD2-B3AD-D636C4E19924}"/>
              </a:ext>
            </a:extLst>
          </p:cNvPr>
          <p:cNvSpPr txBox="1"/>
          <p:nvPr/>
        </p:nvSpPr>
        <p:spPr>
          <a:xfrm>
            <a:off x="694541" y="5917903"/>
            <a:ext cx="9024032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Virksomheter som har mislyktes i å rekruttere arbeidskraft eller har måttet ansette noen med annen eller lavere formell kompetanse enn man søkte etter, etter region/fylke/landet. Prosent. Kilde: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  <a:endParaRPr lang="nb-NO" sz="1100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F4B163F-FC1B-44E9-8A26-BC4250C5D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DA94553-0B9F-4DF6-9377-1755584DF66A}"/>
              </a:ext>
            </a:extLst>
          </p:cNvPr>
          <p:cNvSpPr txBox="1"/>
          <p:nvPr/>
        </p:nvSpPr>
        <p:spPr>
          <a:xfrm>
            <a:off x="694541" y="6356877"/>
            <a:ext cx="10353211" cy="44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Merk: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er gjennomført blant et utvalg av fylkets offentlige og private virksomheter, som er representativt på fylkes- og næringsnivå. Vi presiserer at utvalget ikke er 100 prosent representativ når vi bryter resultatene ned på fylkets fem regioner Vesterålen, Ofoten, Lofoten, Salten og Helgeland. </a:t>
            </a:r>
            <a:endParaRPr lang="nb-NO" sz="11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A0DB4BEE-00E7-4692-A042-58395ABDB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10" y="1242372"/>
            <a:ext cx="10748180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D05525-2626-408C-896F-76DC3822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53652"/>
            <a:ext cx="4378377" cy="2297901"/>
          </a:xfrm>
        </p:spPr>
        <p:txBody>
          <a:bodyPr>
            <a:normAutofit/>
          </a:bodyPr>
          <a:lstStyle/>
          <a:p>
            <a:r>
              <a:rPr lang="nb-NO" dirty="0"/>
              <a:t>Størst rekrutterings-problemer innen </a:t>
            </a:r>
            <a:br>
              <a:rPr lang="nb-NO" dirty="0"/>
            </a:br>
            <a:r>
              <a:rPr lang="nb-NO" dirty="0"/>
              <a:t>helse- og sosial-tjeneste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4056FED-3428-48C1-B075-AFFAFEB7AF92}"/>
              </a:ext>
            </a:extLst>
          </p:cNvPr>
          <p:cNvSpPr txBox="1"/>
          <p:nvPr/>
        </p:nvSpPr>
        <p:spPr>
          <a:xfrm>
            <a:off x="838200" y="5468320"/>
            <a:ext cx="4378377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Virksomheter i Nordland som har mislyktes i å rekruttere arbeids-kraft eller har måttet ansette noen med annen eller lavere formell kompetanse enn man søkte etter, etter næringer i Nordland.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Prosent.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Kilde: </a:t>
            </a:r>
            <a:r>
              <a:rPr lang="nb-NO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NAVs</a:t>
            </a:r>
            <a:r>
              <a:rPr lang="nb-NO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bedriftsundersøkelse 2022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19C3659F-B22D-4818-BB3C-D929DDEA84B4}"/>
              </a:ext>
            </a:extLst>
          </p:cNvPr>
          <p:cNvSpPr txBox="1">
            <a:spLocks/>
          </p:cNvSpPr>
          <p:nvPr/>
        </p:nvSpPr>
        <p:spPr>
          <a:xfrm>
            <a:off x="838200" y="234846"/>
            <a:ext cx="4378377" cy="896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b-NO" sz="4100" b="1" dirty="0"/>
              <a:t>Næringene</a:t>
            </a:r>
            <a:br>
              <a:rPr lang="nb-NO" sz="1800" b="1" dirty="0"/>
            </a:br>
            <a:br>
              <a:rPr lang="nb-NO" sz="1800" b="1" dirty="0"/>
            </a:br>
            <a:br>
              <a:rPr lang="nb-NO" sz="1800" b="1" dirty="0"/>
            </a:br>
            <a:endParaRPr lang="nb-NO" sz="1800" b="1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E978874-2DFE-470E-ACF5-77101B922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534D6F9-B6F5-45A2-A2BB-48168E186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604" y="0"/>
            <a:ext cx="7156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5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4BB9E5-DFD7-479C-B37C-35C68E370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Nordland har de største rekrutteringsutfordringene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9AE167-79BA-4E85-ACB4-0A0FE4E5A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744029" cy="4625975"/>
          </a:xfrm>
        </p:spPr>
        <p:txBody>
          <a:bodyPr>
            <a:normAutofit/>
          </a:bodyPr>
          <a:lstStyle/>
          <a:p>
            <a:r>
              <a:rPr lang="nb-NO" sz="2400" dirty="0"/>
              <a:t>Blant fylkene er det Viken som har høyest mangel på arbeidskraft målt i antall personer, med 16 118</a:t>
            </a:r>
          </a:p>
          <a:p>
            <a:r>
              <a:rPr lang="nb-NO" sz="2400" dirty="0"/>
              <a:t>Imidlertid er den relative mangelen, målt ved stramhetsindikatoren, høyest i Nordland og lavest i Oslo</a:t>
            </a:r>
          </a:p>
          <a:p>
            <a:r>
              <a:rPr lang="nb-NO" sz="2400" dirty="0"/>
              <a:t>Stramhetsindikatoren tar hensyn til faktisk antall sysselsatte</a:t>
            </a:r>
          </a:p>
          <a:p>
            <a:r>
              <a:rPr lang="nb-NO" sz="2400" dirty="0"/>
              <a:t>Nordland har også høyest andel virksomheter med alvorlige rekrutteringsproblemer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004AF6B-DEE9-43E3-945C-2F1D1EF1C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15229"/>
              </p:ext>
            </p:extLst>
          </p:nvPr>
        </p:nvGraphicFramePr>
        <p:xfrm>
          <a:off x="6901542" y="1749357"/>
          <a:ext cx="4288972" cy="3556370"/>
        </p:xfrm>
        <a:graphic>
          <a:graphicData uri="http://schemas.openxmlformats.org/drawingml/2006/table">
            <a:tbl>
              <a:tblPr/>
              <a:tblGrid>
                <a:gridCol w="1072243">
                  <a:extLst>
                    <a:ext uri="{9D8B030D-6E8A-4147-A177-3AD203B41FA5}">
                      <a16:colId xmlns:a16="http://schemas.microsoft.com/office/drawing/2014/main" val="2668537307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1824358388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3417192556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val="1085936721"/>
                    </a:ext>
                  </a:extLst>
                </a:gridCol>
              </a:tblGrid>
              <a:tr h="1569023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Fylke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Mangel på arbeidskraft i antall personer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NAVs</a:t>
                      </a:r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stramhets-indikator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Prosentvis andel virksomheter med alvorlige rekrutterings-problemer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71860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Øst-Viken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979769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Vest-Viken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697796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 Viken*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nb-N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16 118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426716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629270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nb-NO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Nordland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4 918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nb-N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118095"/>
                  </a:ext>
                </a:extLst>
              </a:tr>
              <a:tr h="308242"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52397"/>
                  </a:ext>
                </a:extLst>
              </a:tr>
              <a:tr h="243349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Totalt**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86 356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10887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DEE69EC7-9216-4480-8907-8D1A33C05CC2}"/>
              </a:ext>
            </a:extLst>
          </p:cNvPr>
          <p:cNvSpPr txBox="1"/>
          <p:nvPr/>
        </p:nvSpPr>
        <p:spPr>
          <a:xfrm>
            <a:off x="6901542" y="5950857"/>
            <a:ext cx="5087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*Viken: I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NAVs</a:t>
            </a: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 regioninndeling er Viken delt i Øst- og Vest-Viken. Stramhetsindikator er beregnet for Viken samlet. </a:t>
            </a:r>
          </a:p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**Totalt: Stramhetsindikator totalt er beregnet med sysselsettingstall for alle fylker unntatt Svalbard</a:t>
            </a:r>
          </a:p>
        </p:txBody>
      </p:sp>
    </p:spTree>
    <p:extLst>
      <p:ext uri="{BB962C8B-B14F-4D97-AF65-F5344CB8AC3E}">
        <p14:creationId xmlns:p14="http://schemas.microsoft.com/office/powerpoint/2010/main" val="66371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278B061-51E6-BA41-BAB0-51975FCC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400"/>
            <a:ext cx="10515600" cy="1072080"/>
          </a:xfrm>
        </p:spPr>
        <p:txBody>
          <a:bodyPr/>
          <a:lstStyle/>
          <a:p>
            <a:r>
              <a:rPr lang="en-US" dirty="0"/>
              <a:t>Alvorligst rekrutteringsproblemer i Ofoten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B8CCF6C-1EC7-8CFA-4BD9-DAE67E1BA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6971"/>
            <a:ext cx="4510314" cy="3919992"/>
          </a:xfrm>
        </p:spPr>
        <p:txBody>
          <a:bodyPr/>
          <a:lstStyle/>
          <a:p>
            <a:r>
              <a:rPr lang="nb-NO" dirty="0"/>
              <a:t>Ofoten har alvorligst rekrutteringsproblemer blant fylkets regioner, med nesten én av tre virksomheter (32 prosent) som har hatt ingen eller for få kvalifiserte søkere. 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B0D0EB5-905A-4DB4-8661-FC51E7A60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858" y="1573688"/>
            <a:ext cx="6200169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9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E4D670-6056-409B-B09E-5A64F78E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66800"/>
          </a:xfrm>
        </p:spPr>
        <p:txBody>
          <a:bodyPr anchor="ctr">
            <a:normAutofit/>
          </a:bodyPr>
          <a:lstStyle/>
          <a:p>
            <a:pPr algn="ctr"/>
            <a:r>
              <a:rPr lang="nb-NO" dirty="0"/>
              <a:t>Alvorlig i helse- og sosialtjenesten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5755ED1-E02A-46B4-B630-FA141BBA3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85" y="938108"/>
            <a:ext cx="10510415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F800B3-4F98-47F9-A594-5A7ACFA8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14" y="482400"/>
            <a:ext cx="4466772" cy="1072080"/>
          </a:xfrm>
        </p:spPr>
        <p:txBody>
          <a:bodyPr/>
          <a:lstStyle/>
          <a:p>
            <a:r>
              <a:rPr lang="nb-NO" dirty="0"/>
              <a:t>Stramhet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64AACD29-E1A4-4F40-9357-5247B5807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00774"/>
              </p:ext>
            </p:extLst>
          </p:nvPr>
        </p:nvGraphicFramePr>
        <p:xfrm>
          <a:off x="5116286" y="0"/>
          <a:ext cx="6857444" cy="6460487"/>
        </p:xfrm>
        <a:graphic>
          <a:graphicData uri="http://schemas.openxmlformats.org/drawingml/2006/table">
            <a:tbl>
              <a:tblPr firstRow="1" firstCol="1" bandRow="1"/>
              <a:tblGrid>
                <a:gridCol w="2729135">
                  <a:extLst>
                    <a:ext uri="{9D8B030D-6E8A-4147-A177-3AD203B41FA5}">
                      <a16:colId xmlns:a16="http://schemas.microsoft.com/office/drawing/2014/main" val="1269939210"/>
                    </a:ext>
                  </a:extLst>
                </a:gridCol>
                <a:gridCol w="155893">
                  <a:extLst>
                    <a:ext uri="{9D8B030D-6E8A-4147-A177-3AD203B41FA5}">
                      <a16:colId xmlns:a16="http://schemas.microsoft.com/office/drawing/2014/main" val="4206668373"/>
                    </a:ext>
                  </a:extLst>
                </a:gridCol>
                <a:gridCol w="1292028">
                  <a:extLst>
                    <a:ext uri="{9D8B030D-6E8A-4147-A177-3AD203B41FA5}">
                      <a16:colId xmlns:a16="http://schemas.microsoft.com/office/drawing/2014/main" val="225780507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922590715"/>
                    </a:ext>
                  </a:extLst>
                </a:gridCol>
                <a:gridCol w="1134337">
                  <a:extLst>
                    <a:ext uri="{9D8B030D-6E8A-4147-A177-3AD203B41FA5}">
                      <a16:colId xmlns:a16="http://schemas.microsoft.com/office/drawing/2014/main" val="4287701434"/>
                    </a:ext>
                  </a:extLst>
                </a:gridCol>
                <a:gridCol w="1383491">
                  <a:extLst>
                    <a:ext uri="{9D8B030D-6E8A-4147-A177-3AD203B41FA5}">
                      <a16:colId xmlns:a16="http://schemas.microsoft.com/office/drawing/2014/main" val="3549886211"/>
                    </a:ext>
                  </a:extLst>
                </a:gridCol>
              </a:tblGrid>
              <a:tr h="1008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Næring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Mangel på arbeidskraft i antall personer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NAVs stramhets-indikator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Prosentvis andel virksomheter med alvorlige rekrutterings-problemer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263381"/>
                  </a:ext>
                </a:extLst>
              </a:tr>
              <a:tr h="3634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Jordbruk, skogbruk og fiske</a:t>
                      </a:r>
                      <a:endParaRPr lang="nb-N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2,4 %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83877"/>
                  </a:ext>
                </a:extLst>
              </a:tr>
              <a:tr h="3634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Bergverksdrift og utvinning</a:t>
                      </a:r>
                      <a:endParaRPr lang="nb-N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899801"/>
                  </a:ext>
                </a:extLst>
              </a:tr>
              <a:tr h="24487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Industrien totalt</a:t>
                      </a:r>
                      <a:endParaRPr lang="nb-N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432663"/>
                  </a:ext>
                </a:extLst>
              </a:tr>
              <a:tr h="3634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Elektrisitet, vann og renovasjon</a:t>
                      </a:r>
                      <a:endParaRPr lang="nb-N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779420"/>
                  </a:ext>
                </a:extLst>
              </a:tr>
              <a:tr h="3634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Bygge- og anleggsvirksomhet</a:t>
                      </a:r>
                      <a:endParaRPr lang="nb-NO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858</a:t>
                      </a:r>
                      <a:endParaRPr lang="nb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7,2 %</a:t>
                      </a:r>
                      <a:endParaRPr lang="nb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26 %</a:t>
                      </a:r>
                      <a:endParaRPr lang="nb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72728"/>
                  </a:ext>
                </a:extLst>
              </a:tr>
              <a:tr h="3634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Varehandel, motorvognreparasjoner</a:t>
                      </a:r>
                      <a:endParaRPr lang="nb-NO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161421"/>
                  </a:ext>
                </a:extLst>
              </a:tr>
              <a:tr h="24487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og lagring</a:t>
                      </a:r>
                      <a:endParaRPr lang="nb-NO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499809"/>
                  </a:ext>
                </a:extLst>
              </a:tr>
              <a:tr h="3634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Overnattings- og serveringsvirksomhet</a:t>
                      </a:r>
                      <a:endParaRPr lang="nb-NO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nb-NO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8,1 %</a:t>
                      </a:r>
                      <a:endParaRPr lang="nb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25 %</a:t>
                      </a:r>
                      <a:endParaRPr lang="nb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35807"/>
                  </a:ext>
                </a:extLst>
              </a:tr>
              <a:tr h="3634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Informasjon og kommunikasjon</a:t>
                      </a:r>
                      <a:endParaRPr lang="nb-NO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10227"/>
                  </a:ext>
                </a:extLst>
              </a:tr>
              <a:tr h="36349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Finansierings- og forsikringsvirksomhet</a:t>
                      </a:r>
                      <a:endParaRPr lang="nb-N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934687"/>
                  </a:ext>
                </a:extLst>
              </a:tr>
              <a:tr h="55210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Eiendomsdrift, forretningsmessig og faglig tjenesteyting</a:t>
                      </a:r>
                      <a:endParaRPr lang="nb-NO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  <a:endParaRPr lang="nb-NO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5,8 %</a:t>
                      </a:r>
                      <a:endParaRPr lang="nb-NO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nb-NO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804907"/>
                  </a:ext>
                </a:extLst>
              </a:tr>
              <a:tr h="24487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Offentlig forvaltning</a:t>
                      </a:r>
                      <a:endParaRPr lang="nb-NO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456367"/>
                  </a:ext>
                </a:extLst>
              </a:tr>
              <a:tr h="24487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Undervisning</a:t>
                      </a:r>
                      <a:endParaRPr lang="nb-N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636646"/>
                  </a:ext>
                </a:extLst>
              </a:tr>
              <a:tr h="24487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Helse- og sosialtjeneste</a:t>
                      </a:r>
                      <a:endParaRPr lang="nb-NO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1529</a:t>
                      </a:r>
                      <a:endParaRPr lang="nb-NO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5,1 %</a:t>
                      </a:r>
                      <a:endParaRPr lang="nb-NO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46 %</a:t>
                      </a:r>
                      <a:endParaRPr lang="nb-NO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17912"/>
                  </a:ext>
                </a:extLst>
              </a:tr>
              <a:tr h="24487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Personlig tjenesteyting</a:t>
                      </a:r>
                      <a:endParaRPr lang="nb-NO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2,8 %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22 %</a:t>
                      </a:r>
                      <a:endParaRPr lang="nb-NO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9933"/>
                  </a:ext>
                </a:extLst>
              </a:tr>
              <a:tr h="24487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alt</a:t>
                      </a:r>
                      <a:endParaRPr lang="nb-NO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4 918</a:t>
                      </a:r>
                      <a:endParaRPr lang="nb-NO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4,0 %</a:t>
                      </a:r>
                      <a:endParaRPr lang="nb-NO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26 %</a:t>
                      </a:r>
                      <a:endParaRPr lang="nb-NO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69859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888691-B077-4120-A690-41CD9859A0BE}"/>
              </a:ext>
            </a:extLst>
          </p:cNvPr>
          <p:cNvSpPr txBox="1">
            <a:spLocks/>
          </p:cNvSpPr>
          <p:nvPr/>
        </p:nvSpPr>
        <p:spPr>
          <a:xfrm>
            <a:off x="366486" y="2387600"/>
            <a:ext cx="4510314" cy="318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Tabellen uthever næringene med høyest mangel i arbeidskraft, både i antall personer og relativ mangel </a:t>
            </a:r>
            <a:r>
              <a:rPr lang="nb-NO" sz="2000" dirty="0"/>
              <a:t>(</a:t>
            </a:r>
            <a:r>
              <a:rPr lang="nb-NO" sz="2000" dirty="0" err="1"/>
              <a:t>NAVs</a:t>
            </a:r>
            <a:r>
              <a:rPr lang="nb-NO" sz="2000" dirty="0"/>
              <a:t> stramhetsindikator)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9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C8578-6889-46C9-BC74-2BF68F10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457" y="425982"/>
            <a:ext cx="5537614" cy="1263704"/>
          </a:xfrm>
        </p:spPr>
        <p:txBody>
          <a:bodyPr>
            <a:normAutofit/>
          </a:bodyPr>
          <a:lstStyle/>
          <a:p>
            <a:pPr algn="ctr"/>
            <a:r>
              <a:rPr lang="nb-NO" sz="3600" b="1" dirty="0"/>
              <a:t>Bedriftene i Nordland kunne ansatt</a:t>
            </a: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2500BD-D555-459A-BF05-E7DD40F2E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87" y="6440774"/>
            <a:ext cx="2241030" cy="2748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b-NO" sz="900" dirty="0"/>
              <a:t>Kilde: </a:t>
            </a:r>
            <a:r>
              <a:rPr lang="nb-NO" sz="900" dirty="0" err="1"/>
              <a:t>NAVs</a:t>
            </a:r>
            <a:r>
              <a:rPr lang="nb-NO" sz="900" dirty="0"/>
              <a:t> bedriftsundersøkelser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23D54CC8-E618-44E5-B80B-3D8A339CAA87}"/>
              </a:ext>
            </a:extLst>
          </p:cNvPr>
          <p:cNvSpPr txBox="1">
            <a:spLocks/>
          </p:cNvSpPr>
          <p:nvPr/>
        </p:nvSpPr>
        <p:spPr>
          <a:xfrm>
            <a:off x="5919870" y="4667699"/>
            <a:ext cx="5029201" cy="1470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b-NO" sz="3600" b="1" dirty="0"/>
              <a:t>flere i 2022 om de fikk tak i personer med </a:t>
            </a:r>
          </a:p>
          <a:p>
            <a:pPr algn="ctr"/>
            <a:r>
              <a:rPr lang="nb-NO" sz="3600" b="1" dirty="0"/>
              <a:t>riktig kompetanse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110C433-87D4-41A7-91C0-B2D1E57125FE}"/>
              </a:ext>
            </a:extLst>
          </p:cNvPr>
          <p:cNvSpPr txBox="1">
            <a:spLocks/>
          </p:cNvSpPr>
          <p:nvPr/>
        </p:nvSpPr>
        <p:spPr>
          <a:xfrm>
            <a:off x="7288346" y="2489199"/>
            <a:ext cx="2390931" cy="10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nb-NO" sz="5400" b="1" dirty="0"/>
              <a:t>4 918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B43397B-307C-4C60-B39B-5612EE7C345B}"/>
              </a:ext>
            </a:extLst>
          </p:cNvPr>
          <p:cNvSpPr/>
          <p:nvPr/>
        </p:nvSpPr>
        <p:spPr>
          <a:xfrm>
            <a:off x="6988543" y="1804969"/>
            <a:ext cx="2990538" cy="2555823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C847CD-2736-4190-91D9-1E3F53B2E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751" y="6111205"/>
            <a:ext cx="1043695" cy="69814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2E248E8-7463-47F3-8852-2D3F72A46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81" y="283280"/>
            <a:ext cx="3645724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8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AV">
      <a:dk1>
        <a:srgbClr val="000000"/>
      </a:dk1>
      <a:lt1>
        <a:srgbClr val="FFFFFF"/>
      </a:lt1>
      <a:dk2>
        <a:srgbClr val="3E3832"/>
      </a:dk2>
      <a:lt2>
        <a:srgbClr val="E9E7E7"/>
      </a:lt2>
      <a:accent1>
        <a:srgbClr val="C30000"/>
      </a:accent1>
      <a:accent2>
        <a:srgbClr val="0067C5"/>
      </a:accent2>
      <a:accent3>
        <a:srgbClr val="A2AD00"/>
      </a:accent3>
      <a:accent4>
        <a:srgbClr val="FF9100"/>
      </a:accent4>
      <a:accent5>
        <a:srgbClr val="06893A"/>
      </a:accent5>
      <a:accent6>
        <a:srgbClr val="634689"/>
      </a:accent6>
      <a:hlink>
        <a:srgbClr val="0067C5"/>
      </a:hlink>
      <a:folHlink>
        <a:srgbClr val="6346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 NAVs Bedriftsundersøkelse Nordland" id="{4FD09927-21C6-4582-82E5-3AF5E5A671A4}" vid="{A8A4148F-42A8-4D6E-BB2E-AA04F35463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F4868716217F48A9EDAC21EC245901" ma:contentTypeVersion="2" ma:contentTypeDescription="Opprett et nytt dokument." ma:contentTypeScope="" ma:versionID="82f997973cd1ff28dcb907fc16a008c1">
  <xsd:schema xmlns:xsd="http://www.w3.org/2001/XMLSchema" xmlns:xs="http://www.w3.org/2001/XMLSchema" xmlns:p="http://schemas.microsoft.com/office/2006/metadata/properties" xmlns:ns2="9d102cca-9c33-46d0-8712-af6058e5e7a6" targetNamespace="http://schemas.microsoft.com/office/2006/metadata/properties" ma:root="true" ma:fieldsID="a7b60cbea4991b7b57ca7cb934a7bf2e" ns2:_="">
    <xsd:import namespace="9d102cca-9c33-46d0-8712-af6058e5e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02cca-9c33-46d0-8712-af6058e5e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91905-A811-45D1-A44B-D4999240A5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e00ccc-679b-4ee2-8e98-7ed66f3813dc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BA16CF-69EA-4443-BEE0-73385E2EED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C754F3-AECA-4610-9671-734AD204BC18}"/>
</file>

<file path=docProps/app.xml><?xml version="1.0" encoding="utf-8"?>
<Properties xmlns="http://schemas.openxmlformats.org/officeDocument/2006/extended-properties" xmlns:vt="http://schemas.openxmlformats.org/officeDocument/2006/docPropsVTypes">
  <Template>2020 NAVs Bedriftsundersøkelse Nordland</Template>
  <TotalTime>4017</TotalTime>
  <Words>1823</Words>
  <Application>Microsoft Office PowerPoint</Application>
  <PresentationFormat>Widescreen</PresentationFormat>
  <Paragraphs>582</Paragraphs>
  <Slides>19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5" baseType="lpstr">
      <vt:lpstr>Arial</vt:lpstr>
      <vt:lpstr>Calibri</vt:lpstr>
      <vt:lpstr>Dosis</vt:lpstr>
      <vt:lpstr>Roboto Condensed</vt:lpstr>
      <vt:lpstr>Segoe UI</vt:lpstr>
      <vt:lpstr>Office-tema</vt:lpstr>
      <vt:lpstr>NAVs bedriftsundersøkelse 2022</vt:lpstr>
      <vt:lpstr>NAVs bedriftsundersøkelse 2022 i Nordland</vt:lpstr>
      <vt:lpstr>PowerPoint-presentasjon</vt:lpstr>
      <vt:lpstr>Størst rekrutterings-problemer innen  helse- og sosial-tjeneste </vt:lpstr>
      <vt:lpstr>Nordland har de største rekrutteringsutfordringene</vt:lpstr>
      <vt:lpstr>Alvorligst rekrutteringsproblemer i Ofoten</vt:lpstr>
      <vt:lpstr>Alvorlig i helse- og sosialtjenesten</vt:lpstr>
      <vt:lpstr>Stramhet</vt:lpstr>
      <vt:lpstr>Bedriftene i Nordland kunne ansatt</vt:lpstr>
      <vt:lpstr>Størst mangel på arbeidskraft innen helse- og sosial  og bygge- og anleggsvirksomhet</vt:lpstr>
      <vt:lpstr>Helseyrker er mest etterspurt</vt:lpstr>
      <vt:lpstr>Yrker med rekrutteringsproblemer </vt:lpstr>
      <vt:lpstr>Nordlandssamfunnet 2022</vt:lpstr>
      <vt:lpstr>PowerPoint-presentasjon</vt:lpstr>
      <vt:lpstr>Ofoten har høyest andel virksomheter som forventer økt bemanning det neste året.   Bedriftene i Salten er relativt sett minst optimistiske, med en nettoandel på 10 prosent av virksomhetene som venter sysselsettingsvekst.  Det er en nedgang på 12 prosentpoeng fra i fjor, da Salten-regionen hadde størst forventning om vekst i sysselsettingen. Fjorårets forventning slo til, og Salten endte med best utvikling i sysselsettingen i 2021 av alle fylkets regioner (kilde: Indeks Nordland).</vt:lpstr>
      <vt:lpstr>Alle virksomheter innen treforedling og grafisk produksjon venter vekst i sysselsettingen</vt:lpstr>
      <vt:lpstr>Fortsatt optimisme blant overnattings- og serveringsvirksomheter i Nordland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Bedriftsundersøkelsen 2020</dc:title>
  <dc:subject/>
  <dc:creator>Myrbakk, Hilde</dc:creator>
  <cp:keywords/>
  <dc:description/>
  <cp:lastModifiedBy>Richardsen, Petter Bugge</cp:lastModifiedBy>
  <cp:revision>11</cp:revision>
  <cp:lastPrinted>2020-04-21T11:47:02Z</cp:lastPrinted>
  <dcterms:created xsi:type="dcterms:W3CDTF">2020-09-07T07:03:25Z</dcterms:created>
  <dcterms:modified xsi:type="dcterms:W3CDTF">2022-05-18T06:02:31Z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0x010100A6F4868716217F48A9EDAC21EC245901</vt:lpwstr>
  </property>
  <property fmtid="{D5CDD505-2E9C-101B-9397-08002B2CF9AE}" pid="3" name="MSIP_Label_d3491420-1ae2-4120-89e6-e6f668f067e2_Enabled">
    <vt:lpwstr>true</vt:lpwstr>
  </property>
  <property fmtid="{D5CDD505-2E9C-101B-9397-08002B2CF9AE}" pid="4" name="MSIP_Label_d3491420-1ae2-4120-89e6-e6f668f067e2_SetDate">
    <vt:lpwstr>2020-09-03T08:24:22Z</vt:lpwstr>
  </property>
  <property fmtid="{D5CDD505-2E9C-101B-9397-08002B2CF9AE}" pid="5" name="MSIP_Label_d3491420-1ae2-4120-89e6-e6f668f067e2_Method">
    <vt:lpwstr>Standard</vt:lpwstr>
  </property>
  <property fmtid="{D5CDD505-2E9C-101B-9397-08002B2CF9AE}" pid="6" name="MSIP_Label_d3491420-1ae2-4120-89e6-e6f668f067e2_Name">
    <vt:lpwstr>d3491420-1ae2-4120-89e6-e6f668f067e2</vt:lpwstr>
  </property>
  <property fmtid="{D5CDD505-2E9C-101B-9397-08002B2CF9AE}" pid="7" name="MSIP_Label_d3491420-1ae2-4120-89e6-e6f668f067e2_SiteId">
    <vt:lpwstr>62366534-1ec3-4962-8869-9b5535279d0b</vt:lpwstr>
  </property>
  <property fmtid="{D5CDD505-2E9C-101B-9397-08002B2CF9AE}" pid="8" name="MSIP_Label_d3491420-1ae2-4120-89e6-e6f668f067e2_ActionId">
    <vt:lpwstr>8921b105-4ec3-4959-9f7e-a8dd12df04c7</vt:lpwstr>
  </property>
  <property fmtid="{D5CDD505-2E9C-101B-9397-08002B2CF9AE}" pid="9" name="MSIP_Label_d3491420-1ae2-4120-89e6-e6f668f067e2_ContentBits">
    <vt:lpwstr>0</vt:lpwstr>
  </property>
</Properties>
</file>