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4" r:id="rId5"/>
    <p:sldId id="719" r:id="rId6"/>
    <p:sldId id="721" r:id="rId7"/>
    <p:sldId id="720" r:id="rId8"/>
    <p:sldId id="725" r:id="rId9"/>
    <p:sldId id="722" r:id="rId10"/>
    <p:sldId id="726" r:id="rId11"/>
    <p:sldId id="723" r:id="rId12"/>
    <p:sldId id="724" r:id="rId13"/>
  </p:sldIdLst>
  <p:sldSz cx="9144000" cy="5143500" type="screen16x9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8787"/>
    <a:srgbClr val="C30000"/>
    <a:srgbClr val="3E3832"/>
    <a:srgbClr val="A2AD00"/>
    <a:srgbClr val="06893A"/>
    <a:srgbClr val="005B82"/>
    <a:srgbClr val="66CBEC"/>
    <a:srgbClr val="EFEFEF"/>
    <a:srgbClr val="DADAD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836A89-1265-4191-A231-4633B966B42A}" v="750" dt="2020-11-27T06:59:18.263"/>
    <p1510:client id="{252DDDAF-0B75-44AB-BF12-92983981A453}" v="18" vWet="24" dt="2020-11-27T07:26:31.650"/>
    <p1510:client id="{60796E59-E7DB-4A49-BDB5-F02A2035E835}" v="47" dt="2020-11-27T07:28:21.214"/>
    <p1510:client id="{CE50BDCD-72B6-48EC-A658-5A0D075588D5}" vWet="6" dt="2020-11-27T06:40:58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8" d="100"/>
          <a:sy n="158" d="100"/>
        </p:scale>
        <p:origin x="26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%</a:t>
            </a:r>
            <a:r>
              <a:rPr lang="nb-NO" baseline="0"/>
              <a:t> arbeidsledighet 17.11.20 i Gjøvikregionen</a:t>
            </a:r>
          </a:p>
          <a:p>
            <a:pPr>
              <a:defRPr/>
            </a:pPr>
            <a:r>
              <a:rPr lang="nb-NO" baseline="0"/>
              <a:t>Økning helt ledige og liten reduksjon delvis ledige de siste 2 ukene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Delvis_ledige!$F$155</c:f>
              <c:strCache>
                <c:ptCount val="1"/>
                <c:pt idx="0">
                  <c:v>Helt ledige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Delvis_ledige!$E$156:$E$161</c:f>
              <c:strCache>
                <c:ptCount val="6"/>
                <c:pt idx="0">
                  <c:v>Gjøvik</c:v>
                </c:pt>
                <c:pt idx="1">
                  <c:v>Østre Toten</c:v>
                </c:pt>
                <c:pt idx="2">
                  <c:v>Vestre Toten</c:v>
                </c:pt>
                <c:pt idx="3">
                  <c:v>Søndre Land</c:v>
                </c:pt>
                <c:pt idx="4">
                  <c:v>Nordre Land</c:v>
                </c:pt>
                <c:pt idx="5">
                  <c:v>Innlandet</c:v>
                </c:pt>
              </c:strCache>
            </c:strRef>
          </c:cat>
          <c:val>
            <c:numRef>
              <c:f>Delvis_ledige!$F$156:$F$161</c:f>
              <c:numCache>
                <c:formatCode>General</c:formatCode>
                <c:ptCount val="6"/>
                <c:pt idx="0">
                  <c:v>3.3</c:v>
                </c:pt>
                <c:pt idx="1">
                  <c:v>2.6</c:v>
                </c:pt>
                <c:pt idx="2">
                  <c:v>3.3</c:v>
                </c:pt>
                <c:pt idx="3">
                  <c:v>3.8</c:v>
                </c:pt>
                <c:pt idx="4">
                  <c:v>3.2</c:v>
                </c:pt>
                <c:pt idx="5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E8-492D-AE1A-86C60251C2A0}"/>
            </c:ext>
          </c:extLst>
        </c:ser>
        <c:ser>
          <c:idx val="1"/>
          <c:order val="1"/>
          <c:tx>
            <c:strRef>
              <c:f>Delvis_ledige!$G$155</c:f>
              <c:strCache>
                <c:ptCount val="1"/>
                <c:pt idx="0">
                  <c:v>          delvis ledige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Delvis_ledige!$E$156:$E$161</c:f>
              <c:strCache>
                <c:ptCount val="6"/>
                <c:pt idx="0">
                  <c:v>Gjøvik</c:v>
                </c:pt>
                <c:pt idx="1">
                  <c:v>Østre Toten</c:v>
                </c:pt>
                <c:pt idx="2">
                  <c:v>Vestre Toten</c:v>
                </c:pt>
                <c:pt idx="3">
                  <c:v>Søndre Land</c:v>
                </c:pt>
                <c:pt idx="4">
                  <c:v>Nordre Land</c:v>
                </c:pt>
                <c:pt idx="5">
                  <c:v>Innlandet</c:v>
                </c:pt>
              </c:strCache>
            </c:strRef>
          </c:cat>
          <c:val>
            <c:numRef>
              <c:f>Delvis_ledige!$G$156:$G$161</c:f>
              <c:numCache>
                <c:formatCode>General</c:formatCode>
                <c:ptCount val="6"/>
                <c:pt idx="0">
                  <c:v>2</c:v>
                </c:pt>
                <c:pt idx="1">
                  <c:v>2.2000000000000002</c:v>
                </c:pt>
                <c:pt idx="2">
                  <c:v>2.8</c:v>
                </c:pt>
                <c:pt idx="3">
                  <c:v>2</c:v>
                </c:pt>
                <c:pt idx="4">
                  <c:v>3.2</c:v>
                </c:pt>
                <c:pt idx="5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E8-492D-AE1A-86C60251C2A0}"/>
            </c:ext>
          </c:extLst>
        </c:ser>
        <c:ser>
          <c:idx val="2"/>
          <c:order val="2"/>
          <c:tx>
            <c:strRef>
              <c:f>Delvis_ledige!$H$155</c:f>
              <c:strCache>
                <c:ptCount val="1"/>
                <c:pt idx="0">
                  <c:v>                   arbeidsledig på tiltak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Delvis_ledige!$E$156:$E$161</c:f>
              <c:strCache>
                <c:ptCount val="6"/>
                <c:pt idx="0">
                  <c:v>Gjøvik</c:v>
                </c:pt>
                <c:pt idx="1">
                  <c:v>Østre Toten</c:v>
                </c:pt>
                <c:pt idx="2">
                  <c:v>Vestre Toten</c:v>
                </c:pt>
                <c:pt idx="3">
                  <c:v>Søndre Land</c:v>
                </c:pt>
                <c:pt idx="4">
                  <c:v>Nordre Land</c:v>
                </c:pt>
                <c:pt idx="5">
                  <c:v>Innlandet</c:v>
                </c:pt>
              </c:strCache>
            </c:strRef>
          </c:cat>
          <c:val>
            <c:numRef>
              <c:f>Delvis_ledige!$H$156:$H$161</c:f>
              <c:numCache>
                <c:formatCode>General</c:formatCode>
                <c:ptCount val="6"/>
                <c:pt idx="0">
                  <c:v>0.3</c:v>
                </c:pt>
                <c:pt idx="1">
                  <c:v>0.4</c:v>
                </c:pt>
                <c:pt idx="2">
                  <c:v>0.4</c:v>
                </c:pt>
                <c:pt idx="3">
                  <c:v>0.5</c:v>
                </c:pt>
                <c:pt idx="4">
                  <c:v>0.8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E8-492D-AE1A-86C60251C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80602016"/>
        <c:axId val="980604312"/>
      </c:barChart>
      <c:catAx>
        <c:axId val="98060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80604312"/>
        <c:crosses val="autoZero"/>
        <c:auto val="1"/>
        <c:lblAlgn val="ctr"/>
        <c:lblOffset val="100"/>
        <c:noMultiLvlLbl val="0"/>
      </c:catAx>
      <c:valAx>
        <c:axId val="980604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8060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Antall ledige i Gjøvik fordelt på yrke</a:t>
            </a:r>
            <a:r>
              <a:rPr lang="en-US" baseline="0"/>
              <a:t> pr.17.11.2020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Helt_ledige!$D$150</c:f>
              <c:strCache>
                <c:ptCount val="1"/>
                <c:pt idx="0">
                  <c:v>Helt ledige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Helt_ledige!$C$151:$C$165</c:f>
              <c:strCache>
                <c:ptCount val="15"/>
                <c:pt idx="0">
                  <c:v>ledere</c:v>
                </c:pt>
                <c:pt idx="1">
                  <c:v>Ingeniør og IKT</c:v>
                </c:pt>
                <c:pt idx="2">
                  <c:v>undervisning</c:v>
                </c:pt>
                <c:pt idx="3">
                  <c:v>Akademiske yrker</c:v>
                </c:pt>
                <c:pt idx="4">
                  <c:v>Helse, pleie og omsorg</c:v>
                </c:pt>
                <c:pt idx="5">
                  <c:v>barne- og ungdomsarbeid</c:v>
                </c:pt>
                <c:pt idx="6">
                  <c:v>meglere og konsulenter</c:v>
                </c:pt>
                <c:pt idx="7">
                  <c:v>kontorarbeid</c:v>
                </c:pt>
                <c:pt idx="8">
                  <c:v>butikk- og salgsarbeid</c:v>
                </c:pt>
                <c:pt idx="9">
                  <c:v>jordbruk, skogbruk og fiske</c:v>
                </c:pt>
                <c:pt idx="10">
                  <c:v>bygg og anlegg</c:v>
                </c:pt>
                <c:pt idx="11">
                  <c:v>Industri</c:v>
                </c:pt>
                <c:pt idx="12">
                  <c:v>reiseliv og transport</c:v>
                </c:pt>
                <c:pt idx="13">
                  <c:v>serviceyrker og annet</c:v>
                </c:pt>
                <c:pt idx="14">
                  <c:v>ingen yrkesbakgrunn eller uoppgitt</c:v>
                </c:pt>
              </c:strCache>
            </c:strRef>
          </c:cat>
          <c:val>
            <c:numRef>
              <c:f>Helt_ledige!$D$151:$D$165</c:f>
              <c:numCache>
                <c:formatCode>General</c:formatCode>
                <c:ptCount val="15"/>
                <c:pt idx="0">
                  <c:v>12</c:v>
                </c:pt>
                <c:pt idx="1">
                  <c:v>20</c:v>
                </c:pt>
                <c:pt idx="2">
                  <c:v>14</c:v>
                </c:pt>
                <c:pt idx="3">
                  <c:v>4</c:v>
                </c:pt>
                <c:pt idx="4">
                  <c:v>34</c:v>
                </c:pt>
                <c:pt idx="5">
                  <c:v>17</c:v>
                </c:pt>
                <c:pt idx="6">
                  <c:v>16</c:v>
                </c:pt>
                <c:pt idx="7">
                  <c:v>37</c:v>
                </c:pt>
                <c:pt idx="8">
                  <c:v>61</c:v>
                </c:pt>
                <c:pt idx="9">
                  <c:v>11</c:v>
                </c:pt>
                <c:pt idx="10">
                  <c:v>44</c:v>
                </c:pt>
                <c:pt idx="11">
                  <c:v>61</c:v>
                </c:pt>
                <c:pt idx="12">
                  <c:v>67</c:v>
                </c:pt>
                <c:pt idx="13">
                  <c:v>58</c:v>
                </c:pt>
                <c:pt idx="14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59-4B1C-8E0E-13B47CE31F41}"/>
            </c:ext>
          </c:extLst>
        </c:ser>
        <c:ser>
          <c:idx val="1"/>
          <c:order val="1"/>
          <c:tx>
            <c:strRef>
              <c:f>Helt_ledige!$E$150</c:f>
              <c:strCache>
                <c:ptCount val="1"/>
                <c:pt idx="0">
                  <c:v>delvis ledige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Helt_ledige!$C$151:$C$165</c:f>
              <c:strCache>
                <c:ptCount val="15"/>
                <c:pt idx="0">
                  <c:v>ledere</c:v>
                </c:pt>
                <c:pt idx="1">
                  <c:v>Ingeniør og IKT</c:v>
                </c:pt>
                <c:pt idx="2">
                  <c:v>undervisning</c:v>
                </c:pt>
                <c:pt idx="3">
                  <c:v>Akademiske yrker</c:v>
                </c:pt>
                <c:pt idx="4">
                  <c:v>Helse, pleie og omsorg</c:v>
                </c:pt>
                <c:pt idx="5">
                  <c:v>barne- og ungdomsarbeid</c:v>
                </c:pt>
                <c:pt idx="6">
                  <c:v>meglere og konsulenter</c:v>
                </c:pt>
                <c:pt idx="7">
                  <c:v>kontorarbeid</c:v>
                </c:pt>
                <c:pt idx="8">
                  <c:v>butikk- og salgsarbeid</c:v>
                </c:pt>
                <c:pt idx="9">
                  <c:v>jordbruk, skogbruk og fiske</c:v>
                </c:pt>
                <c:pt idx="10">
                  <c:v>bygg og anlegg</c:v>
                </c:pt>
                <c:pt idx="11">
                  <c:v>Industri</c:v>
                </c:pt>
                <c:pt idx="12">
                  <c:v>reiseliv og transport</c:v>
                </c:pt>
                <c:pt idx="13">
                  <c:v>serviceyrker og annet</c:v>
                </c:pt>
                <c:pt idx="14">
                  <c:v>ingen yrkesbakgrunn eller uoppgitt</c:v>
                </c:pt>
              </c:strCache>
            </c:strRef>
          </c:cat>
          <c:val>
            <c:numRef>
              <c:f>Helt_ledige!$E$151:$E$165</c:f>
              <c:numCache>
                <c:formatCode>General</c:formatCode>
                <c:ptCount val="15"/>
                <c:pt idx="0">
                  <c:v>15</c:v>
                </c:pt>
                <c:pt idx="1">
                  <c:v>11</c:v>
                </c:pt>
                <c:pt idx="2">
                  <c:v>5</c:v>
                </c:pt>
                <c:pt idx="4">
                  <c:v>29</c:v>
                </c:pt>
                <c:pt idx="5">
                  <c:v>25</c:v>
                </c:pt>
                <c:pt idx="6">
                  <c:v>12</c:v>
                </c:pt>
                <c:pt idx="7">
                  <c:v>21</c:v>
                </c:pt>
                <c:pt idx="8">
                  <c:v>44</c:v>
                </c:pt>
                <c:pt idx="10">
                  <c:v>17</c:v>
                </c:pt>
                <c:pt idx="11">
                  <c:v>33</c:v>
                </c:pt>
                <c:pt idx="12">
                  <c:v>45</c:v>
                </c:pt>
                <c:pt idx="13">
                  <c:v>47</c:v>
                </c:pt>
                <c:pt idx="1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59-4B1C-8E0E-13B47CE31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4512840"/>
        <c:axId val="944517104"/>
      </c:barChart>
      <c:catAx>
        <c:axId val="944512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44517104"/>
        <c:crosses val="autoZero"/>
        <c:auto val="1"/>
        <c:lblAlgn val="ctr"/>
        <c:lblOffset val="100"/>
        <c:noMultiLvlLbl val="0"/>
      </c:catAx>
      <c:valAx>
        <c:axId val="944517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944512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F0C9F-E994-4E6D-AC14-C95356915397}" type="datetimeFigureOut">
              <a:rPr lang="nb-NO" smtClean="0"/>
              <a:t>15.02.2021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AD396-0A84-4DF5-A975-E087C1B596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6764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26396-D316-4F66-A708-062860D36D19}" type="datetimeFigureOut">
              <a:rPr lang="nb-NO" smtClean="0"/>
              <a:t>15.02.2021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CE164-D54B-4F86-A5CE-03CA15C7A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769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" y="1845729"/>
            <a:ext cx="9144001" cy="2930261"/>
          </a:xfrm>
          <a:prstGeom prst="rect">
            <a:avLst/>
          </a:prstGeom>
          <a:solidFill>
            <a:srgbClr val="C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1411287" y="4712233"/>
            <a:ext cx="6135384" cy="166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nb-NO" sz="1000" kern="0"/>
          </a:p>
        </p:txBody>
      </p:sp>
      <p:sp>
        <p:nvSpPr>
          <p:cNvPr id="9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4826" y="4410831"/>
            <a:ext cx="4638675" cy="36469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Dato  //  </a:t>
            </a:r>
            <a:r>
              <a:rPr lang="nb-NO" err="1"/>
              <a:t>Innholdsansvarlig</a:t>
            </a:r>
            <a:endParaRPr lang="nb-NO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5938" y="2098377"/>
            <a:ext cx="5989022" cy="97742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/>
              <a:t>Klikk for å redigere tittelstil</a:t>
            </a:r>
          </a:p>
        </p:txBody>
      </p:sp>
      <p:sp>
        <p:nvSpPr>
          <p:cNvPr id="11" name="Plassholder for bilde 3"/>
          <p:cNvSpPr>
            <a:spLocks noGrp="1" noChangeAspect="1"/>
          </p:cNvSpPr>
          <p:nvPr>
            <p:ph type="pic" sz="quarter" idx="11" hasCustomPrompt="1"/>
          </p:nvPr>
        </p:nvSpPr>
        <p:spPr bwMode="auto">
          <a:xfrm>
            <a:off x="6565274" y="1840753"/>
            <a:ext cx="2581353" cy="2934844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normAutofit/>
          </a:bodyPr>
          <a:lstStyle>
            <a:lvl1pPr marL="0" indent="0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på ikonet for å legge til et bilde</a:t>
            </a:r>
          </a:p>
        </p:txBody>
      </p:sp>
      <p:pic>
        <p:nvPicPr>
          <p:cNvPr id="12" name="Picture 5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46"/>
          <a:stretch/>
        </p:blipFill>
        <p:spPr bwMode="auto">
          <a:xfrm>
            <a:off x="3799790" y="3405751"/>
            <a:ext cx="3014662" cy="137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853"/>
          <a:stretch/>
        </p:blipFill>
        <p:spPr bwMode="auto">
          <a:xfrm>
            <a:off x="5242898" y="1806447"/>
            <a:ext cx="2524125" cy="296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03" b="78080"/>
          <a:stretch/>
        </p:blipFill>
        <p:spPr bwMode="auto">
          <a:xfrm>
            <a:off x="-1" y="3693775"/>
            <a:ext cx="539551" cy="108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66" b="85208"/>
          <a:stretch/>
        </p:blipFill>
        <p:spPr bwMode="auto">
          <a:xfrm>
            <a:off x="0" y="4045671"/>
            <a:ext cx="755575" cy="73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:\F2823_KOM\Felles Filer\Rådgivingseksjonen\Profil og materiell\5. Profil og design\NAV profil\nav_logo\Til mal\nav_farger [Converted]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199" y="549768"/>
            <a:ext cx="1185603" cy="74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12250" y="3120513"/>
            <a:ext cx="5040313" cy="531357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nb-NO"/>
              <a:t>Klikk for å legge til en undertittel</a:t>
            </a:r>
          </a:p>
        </p:txBody>
      </p:sp>
    </p:spTree>
    <p:extLst>
      <p:ext uri="{BB962C8B-B14F-4D97-AF65-F5344CB8AC3E}">
        <p14:creationId xmlns:p14="http://schemas.microsoft.com/office/powerpoint/2010/main" val="138957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366961" y="1276349"/>
            <a:ext cx="8398965" cy="32997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25928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75714" y="1283000"/>
            <a:ext cx="5852470" cy="3277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10"/>
          </p:nvPr>
        </p:nvSpPr>
        <p:spPr>
          <a:xfrm>
            <a:off x="6372225" y="1275606"/>
            <a:ext cx="2376488" cy="3286868"/>
          </a:xfrm>
        </p:spPr>
        <p:txBody>
          <a:bodyPr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70913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2"/>
          <p:cNvSpPr>
            <a:spLocks noGrp="1"/>
          </p:cNvSpPr>
          <p:nvPr>
            <p:ph type="body" idx="1"/>
          </p:nvPr>
        </p:nvSpPr>
        <p:spPr>
          <a:xfrm>
            <a:off x="381286" y="1284135"/>
            <a:ext cx="4040188" cy="53459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9639" y="1284747"/>
            <a:ext cx="4041775" cy="53459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innhold 3"/>
          <p:cNvSpPr>
            <a:spLocks noGrp="1"/>
          </p:cNvSpPr>
          <p:nvPr>
            <p:ph sz="quarter" idx="10"/>
          </p:nvPr>
        </p:nvSpPr>
        <p:spPr>
          <a:xfrm>
            <a:off x="382151" y="1896178"/>
            <a:ext cx="4032250" cy="266541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innhold 3"/>
          <p:cNvSpPr>
            <a:spLocks noGrp="1"/>
          </p:cNvSpPr>
          <p:nvPr>
            <p:ph sz="quarter" idx="12"/>
          </p:nvPr>
        </p:nvSpPr>
        <p:spPr>
          <a:xfrm>
            <a:off x="4730131" y="1892920"/>
            <a:ext cx="4032250" cy="266541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7767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15258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779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19"/>
          <p:cNvSpPr>
            <a:spLocks noGrp="1"/>
          </p:cNvSpPr>
          <p:nvPr>
            <p:ph type="body" sz="quarter" idx="25" hasCustomPrompt="1"/>
          </p:nvPr>
        </p:nvSpPr>
        <p:spPr>
          <a:xfrm>
            <a:off x="375714" y="4241684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4" name="Plassholder for tekst 19"/>
          <p:cNvSpPr>
            <a:spLocks noGrp="1"/>
          </p:cNvSpPr>
          <p:nvPr>
            <p:ph type="body" sz="quarter" idx="26" hasCustomPrompt="1"/>
          </p:nvPr>
        </p:nvSpPr>
        <p:spPr>
          <a:xfrm>
            <a:off x="375714" y="1287413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5" name="Plassholder for tekst 19"/>
          <p:cNvSpPr>
            <a:spLocks noGrp="1"/>
          </p:cNvSpPr>
          <p:nvPr>
            <p:ph type="body" sz="quarter" idx="27" hasCustomPrompt="1"/>
          </p:nvPr>
        </p:nvSpPr>
        <p:spPr>
          <a:xfrm>
            <a:off x="375714" y="3819647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6" name="Plassholder for tekst 19"/>
          <p:cNvSpPr>
            <a:spLocks noGrp="1"/>
          </p:cNvSpPr>
          <p:nvPr>
            <p:ph type="body" sz="quarter" idx="28" hasCustomPrompt="1"/>
          </p:nvPr>
        </p:nvSpPr>
        <p:spPr>
          <a:xfrm>
            <a:off x="375714" y="3397608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7" name="Plassholder for tekst 19"/>
          <p:cNvSpPr>
            <a:spLocks noGrp="1"/>
          </p:cNvSpPr>
          <p:nvPr>
            <p:ph type="body" sz="quarter" idx="29" hasCustomPrompt="1"/>
          </p:nvPr>
        </p:nvSpPr>
        <p:spPr>
          <a:xfrm>
            <a:off x="375714" y="2975569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8" name="Plassholder for tekst 19"/>
          <p:cNvSpPr>
            <a:spLocks noGrp="1"/>
          </p:cNvSpPr>
          <p:nvPr>
            <p:ph type="body" sz="quarter" idx="30" hasCustomPrompt="1"/>
          </p:nvPr>
        </p:nvSpPr>
        <p:spPr>
          <a:xfrm>
            <a:off x="375714" y="1709452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9" name="Plassholder for tekst 19"/>
          <p:cNvSpPr>
            <a:spLocks noGrp="1"/>
          </p:cNvSpPr>
          <p:nvPr>
            <p:ph type="body" sz="quarter" idx="31" hasCustomPrompt="1"/>
          </p:nvPr>
        </p:nvSpPr>
        <p:spPr>
          <a:xfrm>
            <a:off x="375714" y="2131491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10" name="Plassholder for tekst 19"/>
          <p:cNvSpPr>
            <a:spLocks noGrp="1"/>
          </p:cNvSpPr>
          <p:nvPr>
            <p:ph type="body" sz="quarter" idx="32" hasCustomPrompt="1"/>
          </p:nvPr>
        </p:nvSpPr>
        <p:spPr>
          <a:xfrm>
            <a:off x="375714" y="2553530"/>
            <a:ext cx="5086350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800" b="0"/>
            </a:lvl1pPr>
          </a:lstStyle>
          <a:p>
            <a:pPr lvl="0"/>
            <a:r>
              <a:rPr lang="nb-NO"/>
              <a:t>Klikk for å sette inn tema</a:t>
            </a:r>
          </a:p>
        </p:txBody>
      </p:sp>
      <p:sp>
        <p:nvSpPr>
          <p:cNvPr id="11" name="Plassholder for tekst 19"/>
          <p:cNvSpPr>
            <a:spLocks noGrp="1"/>
          </p:cNvSpPr>
          <p:nvPr>
            <p:ph type="body" sz="quarter" idx="33" hasCustomPrompt="1"/>
          </p:nvPr>
        </p:nvSpPr>
        <p:spPr>
          <a:xfrm>
            <a:off x="5656392" y="4241684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2" name="Plassholder for tekst 19"/>
          <p:cNvSpPr>
            <a:spLocks noGrp="1"/>
          </p:cNvSpPr>
          <p:nvPr>
            <p:ph type="body" sz="quarter" idx="34" hasCustomPrompt="1"/>
          </p:nvPr>
        </p:nvSpPr>
        <p:spPr>
          <a:xfrm>
            <a:off x="5656392" y="1287413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3" name="Plassholder for tekst 19"/>
          <p:cNvSpPr>
            <a:spLocks noGrp="1"/>
          </p:cNvSpPr>
          <p:nvPr>
            <p:ph type="body" sz="quarter" idx="35" hasCustomPrompt="1"/>
          </p:nvPr>
        </p:nvSpPr>
        <p:spPr>
          <a:xfrm>
            <a:off x="5656392" y="3819647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4" name="Plassholder for tekst 19"/>
          <p:cNvSpPr>
            <a:spLocks noGrp="1"/>
          </p:cNvSpPr>
          <p:nvPr>
            <p:ph type="body" sz="quarter" idx="36" hasCustomPrompt="1"/>
          </p:nvPr>
        </p:nvSpPr>
        <p:spPr>
          <a:xfrm>
            <a:off x="5656392" y="3397608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5" name="Plassholder for tekst 19"/>
          <p:cNvSpPr>
            <a:spLocks noGrp="1"/>
          </p:cNvSpPr>
          <p:nvPr>
            <p:ph type="body" sz="quarter" idx="37" hasCustomPrompt="1"/>
          </p:nvPr>
        </p:nvSpPr>
        <p:spPr>
          <a:xfrm>
            <a:off x="5656392" y="2975569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6" name="Plassholder for tekst 19"/>
          <p:cNvSpPr>
            <a:spLocks noGrp="1"/>
          </p:cNvSpPr>
          <p:nvPr>
            <p:ph type="body" sz="quarter" idx="38" hasCustomPrompt="1"/>
          </p:nvPr>
        </p:nvSpPr>
        <p:spPr>
          <a:xfrm>
            <a:off x="5656392" y="1709452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7" name="Plassholder for tekst 19"/>
          <p:cNvSpPr>
            <a:spLocks noGrp="1"/>
          </p:cNvSpPr>
          <p:nvPr>
            <p:ph type="body" sz="quarter" idx="39" hasCustomPrompt="1"/>
          </p:nvPr>
        </p:nvSpPr>
        <p:spPr>
          <a:xfrm>
            <a:off x="5656392" y="2131491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8" name="Plassholder for tekst 19"/>
          <p:cNvSpPr>
            <a:spLocks noGrp="1"/>
          </p:cNvSpPr>
          <p:nvPr>
            <p:ph type="body" sz="quarter" idx="40" hasCustomPrompt="1"/>
          </p:nvPr>
        </p:nvSpPr>
        <p:spPr>
          <a:xfrm>
            <a:off x="5656392" y="2553530"/>
            <a:ext cx="3103973" cy="3143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nb-NO"/>
              <a:t>Klikk for å sette inn ansvarlig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59985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-1" y="0"/>
            <a:ext cx="9144001" cy="5143500"/>
          </a:xfrm>
          <a:prstGeom prst="rect">
            <a:avLst/>
          </a:prstGeom>
          <a:solidFill>
            <a:srgbClr val="C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837408" y="1532583"/>
            <a:ext cx="7469187" cy="1021556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algn="l">
              <a:defRPr sz="2400" b="0" cap="all">
                <a:ln w="127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idx="10"/>
          </p:nvPr>
        </p:nvSpPr>
        <p:spPr>
          <a:xfrm>
            <a:off x="837408" y="2794398"/>
            <a:ext cx="5484743" cy="927497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None/>
              <a:defRPr sz="2000">
                <a:ln w="12700">
                  <a:noFill/>
                </a:ln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6" name="Picture 2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884"/>
          <a:stretch/>
        </p:blipFill>
        <p:spPr bwMode="auto">
          <a:xfrm>
            <a:off x="4283968" y="3903464"/>
            <a:ext cx="3014662" cy="124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W:\DOKUMENT\Logo\1_hvi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5652120" y="2674939"/>
            <a:ext cx="2524125" cy="246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W:\DOKUMENT\Logo\2_hvi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9" b="80008"/>
          <a:stretch/>
        </p:blipFill>
        <p:spPr bwMode="auto">
          <a:xfrm>
            <a:off x="-1" y="4156472"/>
            <a:ext cx="1048543" cy="98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F:\F2823_KOM\Felles Filer\Rådgivingseksjonen\Profil og materiell\5. Profil og design\NAV profil\nav_logo\Til mal\nav_logo_Hvit_ubakgrunn [Converted]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155" y="483518"/>
            <a:ext cx="1185603" cy="74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W:\DOKUMENT\Logo\1_hvit.pn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084"/>
          <a:stretch/>
        </p:blipFill>
        <p:spPr bwMode="auto">
          <a:xfrm>
            <a:off x="-1400392" y="4456411"/>
            <a:ext cx="2524125" cy="68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30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ark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Tittel 1"/>
          <p:cNvSpPr>
            <a:spLocks noGrp="1"/>
          </p:cNvSpPr>
          <p:nvPr>
            <p:ph type="title"/>
          </p:nvPr>
        </p:nvSpPr>
        <p:spPr>
          <a:xfrm>
            <a:off x="837408" y="1532583"/>
            <a:ext cx="7469187" cy="1021556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anchor="t">
            <a:normAutofit/>
          </a:bodyPr>
          <a:lstStyle>
            <a:lvl1pPr algn="l">
              <a:defRPr sz="2400" b="0" cap="all">
                <a:ln w="12700">
                  <a:noFill/>
                </a:ln>
                <a:solidFill>
                  <a:srgbClr val="3E3832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idx="11"/>
          </p:nvPr>
        </p:nvSpPr>
        <p:spPr>
          <a:xfrm>
            <a:off x="837408" y="2794398"/>
            <a:ext cx="5484743" cy="92749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anchor="t">
            <a:normAutofit/>
          </a:bodyPr>
          <a:lstStyle>
            <a:lvl1pPr marL="0" indent="0">
              <a:buNone/>
              <a:defRPr sz="2000">
                <a:ln w="12700">
                  <a:noFill/>
                </a:ln>
                <a:solidFill>
                  <a:srgbClr val="3E383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8308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W:\DOKUMENT\Logo\2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98" b="23104"/>
          <a:stretch/>
        </p:blipFill>
        <p:spPr bwMode="auto">
          <a:xfrm>
            <a:off x="8721457" y="4335607"/>
            <a:ext cx="422544" cy="80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W:\DOKUMENT\Logo\1.png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96"/>
          <a:stretch/>
        </p:blipFill>
        <p:spPr bwMode="auto">
          <a:xfrm>
            <a:off x="8339662" y="4726311"/>
            <a:ext cx="706438" cy="42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619" y="180975"/>
            <a:ext cx="8386763" cy="94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8" y="1275606"/>
            <a:ext cx="8387498" cy="328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  <a:p>
            <a:pPr lvl="3"/>
            <a:endParaRPr lang="nb-NO"/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41" y="4719435"/>
            <a:ext cx="451944" cy="2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88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rgbClr val="C3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2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rgbClr val="3E38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/>
              <a:t>27/11-20</a:t>
            </a:r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Brukerutvalg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lassholder f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/>
              <a:t>Gjøvikregionen og Hadeland</a:t>
            </a:r>
          </a:p>
        </p:txBody>
      </p:sp>
    </p:spTree>
    <p:extLst>
      <p:ext uri="{BB962C8B-B14F-4D97-AF65-F5344CB8AC3E}">
        <p14:creationId xmlns:p14="http://schemas.microsoft.com/office/powerpoint/2010/main" val="225455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EBCFABB-BCFA-49E9-AD3D-E0B7C18B48F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 for møtet: </a:t>
            </a:r>
            <a:r>
              <a:rPr lang="nb-NO" sz="1800" i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Flyktninger og Innvandrere</a:t>
            </a:r>
            <a:r>
              <a:rPr lang="nb-NO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nb-NO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b-NO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Saker:</a:t>
            </a:r>
            <a:endParaRPr lang="nb-NO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nb-NO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06/20</a:t>
            </a:r>
            <a:r>
              <a:rPr lang="nb-NO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nb-NO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Godkjenning dagens agenda og referat fra 18.02.2020.</a:t>
            </a:r>
          </a:p>
          <a:p>
            <a:pPr fontAlgn="base"/>
            <a:r>
              <a:rPr lang="nb-NO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07/20	Konsekvenser av Covid-19</a:t>
            </a:r>
          </a:p>
          <a:p>
            <a:pPr lvl="1" fontAlgn="base"/>
            <a:r>
              <a:rPr lang="nb-NO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orientering fra NAV knyttet til konsekvensene av smitteverntiltakene, samt ønske om innspill og drøfting av de endringer som også ser ut til å bli permanente.</a:t>
            </a:r>
          </a:p>
          <a:p>
            <a:pPr fontAlgn="base"/>
            <a:r>
              <a:rPr lang="nb-NO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08/20 Økonomisk Rådgivning</a:t>
            </a:r>
          </a:p>
          <a:p>
            <a:pPr lvl="1" fontAlgn="base"/>
            <a:r>
              <a:rPr lang="nb-NO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Nye måter å jobbe på i NAV. En presentasjon av NAV Østre Totens </a:t>
            </a:r>
            <a:r>
              <a:rPr lang="nb-NO" sz="140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Podcast</a:t>
            </a:r>
            <a:r>
              <a:rPr lang="nb-NO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</a:p>
          <a:p>
            <a:pPr fontAlgn="base"/>
            <a:r>
              <a:rPr lang="nb-NO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09/20   Case – diskusjon</a:t>
            </a:r>
            <a:r>
              <a:rPr lang="nb-NO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lvl="1" fontAlgn="base"/>
            <a:r>
              <a:rPr lang="nb-NO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Flyktninger og innvandrere</a:t>
            </a:r>
          </a:p>
          <a:p>
            <a:endParaRPr lang="nb-NO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9B6218EC-6C15-47E7-BB25-033097A6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25214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1C36913A-5446-48C3-B5ED-EFCB39775F1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>
                <a:latin typeface="Times New Roman"/>
                <a:cs typeface="Arial"/>
              </a:rPr>
              <a:t>Arbeidsledighet og utenforskap</a:t>
            </a:r>
          </a:p>
          <a:p>
            <a:r>
              <a:rPr lang="nb-NO">
                <a:latin typeface="Times New Roman"/>
                <a:cs typeface="Arial"/>
              </a:rPr>
              <a:t>Brukeroppfølging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3AE3B63-5225-40CB-B02A-D4084283D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07/20	Konsekvenser av Covid-19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5886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F171E3A8-44E8-4206-B24B-D5410DAD0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07/20	Konsekvenser av Covid-19 forts.</a:t>
            </a:r>
            <a:br>
              <a:rPr lang="nb-NO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b-NO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Arbeidsledigheten øker?</a:t>
            </a:r>
            <a:endParaRPr lang="nb-NO" sz="180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05A2540-CF0C-4725-A3F1-FDA7B905AC81}"/>
              </a:ext>
            </a:extLst>
          </p:cNvPr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692" y="1276350"/>
            <a:ext cx="5347504" cy="330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79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567EC680-3ECD-424A-8880-F678901F6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Arbeidsledighet i Gjøvikregionen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A625CC39-6B04-4169-BB4D-5AB51D09DD5B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366713" y="1276350"/>
          <a:ext cx="8399462" cy="330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6591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A9F1ECAB-3ADD-47DC-8F1F-311253623D49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539552" y="1276350"/>
            <a:ext cx="7273894" cy="3300413"/>
          </a:xfrm>
        </p:spPr>
      </p:pic>
      <p:sp>
        <p:nvSpPr>
          <p:cNvPr id="3" name="Tittel 2">
            <a:extLst>
              <a:ext uri="{FF2B5EF4-FFF2-40B4-BE49-F238E27FC236}">
                <a16:creationId xmlns:a16="http://schemas.microsoft.com/office/drawing/2014/main" id="{CE5B9253-E4FA-4204-9170-BFE2AB63A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07/20	Konsekvenser av Covid-19 forts.</a:t>
            </a:r>
            <a:br>
              <a:rPr lang="nb-NO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b-NO" sz="1800" b="1">
                <a:latin typeface="Times New Roman" panose="02020603050405020304" pitchFamily="18" charset="0"/>
                <a:ea typeface="Times New Roman" panose="02020603050405020304" pitchFamily="18" charset="0"/>
              </a:rPr>
              <a:t>Brukeroppfølging</a:t>
            </a:r>
            <a:endParaRPr lang="nb-NO" sz="1800"/>
          </a:p>
        </p:txBody>
      </p:sp>
    </p:spTree>
    <p:extLst>
      <p:ext uri="{BB962C8B-B14F-4D97-AF65-F5344CB8AC3E}">
        <p14:creationId xmlns:p14="http://schemas.microsoft.com/office/powerpoint/2010/main" val="231848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AB8EF960-0C65-4B0C-BE36-5699A096F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1800"/>
              <a:t>Bygg og anlegg, reiseliv og transport har fått en liten økning i ledighet. Reduksjon i delvis ledige innen helse, pleie og omsorg. Marginale endringer innen de øvrige yrkesgruppene de siste 3 uker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6613D306-928C-4EB4-83D3-9F9CD9DD2C4B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366713" y="1276350"/>
          <a:ext cx="8399462" cy="330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1662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A94C21B0-A4E8-439C-AAD7-907A53B52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07/20	Konsekvenser av Covid-19 forts.</a:t>
            </a:r>
            <a:br>
              <a:rPr lang="nb-NO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nb-NO" sz="180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F0B9FCA-E94A-4D2E-A2CB-C7B9474D574D}"/>
              </a:ext>
            </a:extLst>
          </p:cNvPr>
          <p:cNvSpPr>
            <a:spLocks noGrp="1" noChangeArrowheads="1"/>
          </p:cNvSpPr>
          <p:nvPr>
            <p:ph sz="quarter" idx="10"/>
          </p:nvPr>
        </p:nvSpPr>
        <p:spPr bwMode="auto">
          <a:xfrm>
            <a:off x="349466" y="260377"/>
            <a:ext cx="776873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/>
              <a:buChar char="§"/>
              <a:tabLst/>
            </a:pPr>
            <a:endParaRPr lang="nb-NO" altLang="nb-NO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/>
              <a:cs typeface="Segoe UI" panose="020B0502040204020203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Wingdings"/>
              <a:buChar char="§"/>
            </a:pPr>
            <a:endParaRPr lang="nb-NO" altLang="nb-NO" sz="1000">
              <a:solidFill>
                <a:schemeClr val="tx1"/>
              </a:solidFill>
              <a:latin typeface="Times New Roman"/>
              <a:cs typeface="Segoe UI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Wingdings"/>
              <a:buChar char="§"/>
            </a:pPr>
            <a:endParaRPr lang="nb-NO" altLang="nb-NO" sz="1000">
              <a:solidFill>
                <a:schemeClr val="tx1"/>
              </a:solidFill>
              <a:latin typeface="Times New Roman"/>
              <a:cs typeface="Segoe UI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Wingdings"/>
              <a:buChar char="§"/>
            </a:pPr>
            <a:endParaRPr lang="nb-NO" altLang="nb-NO" sz="1000">
              <a:solidFill>
                <a:schemeClr val="tx1"/>
              </a:solidFill>
              <a:latin typeface="Times New Roman"/>
              <a:cs typeface="Segoe UI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Wingdings"/>
              <a:buChar char="§"/>
            </a:pPr>
            <a:endParaRPr lang="nb-NO" altLang="nb-NO" sz="1000">
              <a:solidFill>
                <a:schemeClr val="tx1"/>
              </a:solidFill>
              <a:latin typeface="Times New Roman"/>
              <a:cs typeface="Segoe UI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Wingdings"/>
              <a:buChar char="§"/>
            </a:pPr>
            <a:endParaRPr lang="nb-NO" altLang="nb-NO" sz="1000">
              <a:solidFill>
                <a:schemeClr val="tx1"/>
              </a:solidFill>
              <a:latin typeface="Times New Roman"/>
              <a:cs typeface="Segoe UI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Wingdings"/>
              <a:buChar char="§"/>
            </a:pPr>
            <a:endParaRPr lang="nb-NO" altLang="nb-NO" sz="1200">
              <a:solidFill>
                <a:schemeClr val="tx1"/>
              </a:solidFill>
              <a:latin typeface="Times New Roman"/>
              <a:cs typeface="Segoe UI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Wingdings"/>
              <a:buChar char="§"/>
            </a:pPr>
            <a:r>
              <a:rPr lang="nb-NO" altLang="nb-NO" sz="1200">
                <a:solidFill>
                  <a:schemeClr val="tx1"/>
                </a:solidFill>
                <a:latin typeface="Times New Roman"/>
                <a:cs typeface="Segoe UI"/>
              </a:rPr>
              <a:t>Digitale bruker</a:t>
            </a:r>
            <a:endParaRPr lang="nb-NO" sz="1200">
              <a:solidFill>
                <a:schemeClr val="tx1"/>
              </a:solidFill>
              <a:latin typeface="Times New Roman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Wingdings"/>
              <a:buChar char="§"/>
            </a:pPr>
            <a:r>
              <a:rPr lang="nb-NO" altLang="nb-NO" sz="1200">
                <a:solidFill>
                  <a:schemeClr val="tx1"/>
                </a:solidFill>
                <a:latin typeface="Times New Roman"/>
                <a:cs typeface="Segoe UI"/>
              </a:rPr>
              <a:t>Økt kompetanse hos NAV i digital oppfølging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/>
              <a:buChar char="§"/>
            </a:pPr>
            <a:r>
              <a:rPr lang="nb-NO" altLang="nb-NO" sz="1200" err="1">
                <a:solidFill>
                  <a:schemeClr val="tx1"/>
                </a:solidFill>
                <a:latin typeface="Times New Roman"/>
                <a:cs typeface="Segoe UI"/>
              </a:rPr>
              <a:t>Digisos</a:t>
            </a:r>
            <a:r>
              <a:rPr lang="nb-NO" altLang="nb-NO" sz="1200">
                <a:solidFill>
                  <a:schemeClr val="tx1"/>
                </a:solidFill>
                <a:latin typeface="Times New Roman"/>
                <a:cs typeface="Segoe UI"/>
              </a:rPr>
              <a:t> – letter å søke sosialhjelp og nødhjelp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/>
              <a:buChar char="§"/>
            </a:pPr>
            <a:r>
              <a:rPr lang="nb-NO" altLang="nb-NO" sz="1200">
                <a:solidFill>
                  <a:schemeClr val="tx1"/>
                </a:solidFill>
                <a:latin typeface="Times New Roman"/>
                <a:cs typeface="Segoe UI"/>
              </a:rPr>
              <a:t>Bruk av videomøter - blandet erfaring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/>
              <a:buChar char="§"/>
            </a:pPr>
            <a:r>
              <a:rPr lang="nb-NO" altLang="nb-NO" sz="1200">
                <a:solidFill>
                  <a:schemeClr val="tx1"/>
                </a:solidFill>
                <a:latin typeface="Times New Roman"/>
                <a:cs typeface="Segoe UI"/>
              </a:rPr>
              <a:t>Nødtelefon - nesten ikke brukt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Wingdings"/>
              <a:buChar char="§"/>
            </a:pPr>
            <a:r>
              <a:rPr lang="nb-NO" altLang="nb-NO" sz="1200">
                <a:solidFill>
                  <a:schemeClr val="tx1"/>
                </a:solidFill>
                <a:latin typeface="Times New Roman"/>
                <a:cs typeface="Segoe UI"/>
              </a:rPr>
              <a:t>Etter gjenåpning 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Font typeface="Arial"/>
              <a:buChar char="–"/>
            </a:pPr>
            <a:r>
              <a:rPr lang="nb-NO" altLang="nb-NO" sz="1200">
                <a:solidFill>
                  <a:schemeClr val="tx1"/>
                </a:solidFill>
                <a:latin typeface="Times New Roman"/>
                <a:cs typeface="Segoe UI"/>
              </a:rPr>
              <a:t>redusert besøk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Font typeface="Arial"/>
              <a:buChar char="–"/>
            </a:pPr>
            <a:r>
              <a:rPr lang="nb-NO" altLang="nb-NO" sz="1200">
                <a:solidFill>
                  <a:schemeClr val="tx1"/>
                </a:solidFill>
                <a:latin typeface="Times New Roman"/>
                <a:cs typeface="Segoe UI"/>
              </a:rPr>
              <a:t>Ingen klager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Font typeface="Arial"/>
              <a:buChar char="–"/>
            </a:pPr>
            <a:r>
              <a:rPr lang="nb-NO" sz="1200">
                <a:solidFill>
                  <a:schemeClr val="tx1"/>
                </a:solidFill>
                <a:latin typeface="Times New Roman"/>
                <a:cs typeface="Times New Roman"/>
              </a:rPr>
              <a:t>Økning på bruk av tilgjengelige </a:t>
            </a:r>
            <a:r>
              <a:rPr lang="nb-NO" sz="1200" err="1">
                <a:solidFill>
                  <a:schemeClr val="tx1"/>
                </a:solidFill>
                <a:latin typeface="Times New Roman"/>
                <a:cs typeface="Times New Roman"/>
              </a:rPr>
              <a:t>pc'r</a:t>
            </a:r>
            <a:r>
              <a:rPr lang="nb-NO" sz="1200">
                <a:solidFill>
                  <a:schemeClr val="tx1"/>
                </a:solidFill>
                <a:latin typeface="Times New Roman"/>
                <a:cs typeface="Times New Roman"/>
              </a:rPr>
              <a:t>, printere og kopimaskin utenfor åpningstiden til </a:t>
            </a:r>
            <a:r>
              <a:rPr lang="nb-NO" sz="1200" err="1">
                <a:solidFill>
                  <a:schemeClr val="tx1"/>
                </a:solidFill>
                <a:latin typeface="Times New Roman"/>
                <a:cs typeface="Times New Roman"/>
              </a:rPr>
              <a:t>drop</a:t>
            </a:r>
            <a:r>
              <a:rPr lang="nb-NO" sz="1200">
                <a:solidFill>
                  <a:schemeClr val="tx1"/>
                </a:solidFill>
                <a:latin typeface="Times New Roman"/>
                <a:cs typeface="Times New Roman"/>
              </a:rPr>
              <a:t> in. (ubetjent mottak)</a:t>
            </a:r>
            <a:endParaRPr lang="nb-NO" sz="1200">
              <a:latin typeface="Arial"/>
              <a:cs typeface="Arial"/>
            </a:endParaRPr>
          </a:p>
          <a:p>
            <a:pPr lvl="1">
              <a:spcBef>
                <a:spcPct val="0"/>
              </a:spcBef>
              <a:spcAft>
                <a:spcPct val="0"/>
              </a:spcAft>
              <a:buFont typeface="Arial"/>
              <a:buChar char="–"/>
            </a:pPr>
            <a:endParaRPr lang="nb-NO" altLang="nb-NO" sz="1200">
              <a:solidFill>
                <a:schemeClr val="tx1"/>
              </a:solidFill>
              <a:latin typeface="Times New Roman"/>
              <a:cs typeface="Segoe UI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Wingdings"/>
              <a:buChar char="§"/>
            </a:pPr>
            <a:endParaRPr lang="nb-NO" altLang="nb-NO" sz="1200">
              <a:solidFill>
                <a:schemeClr val="tx1"/>
              </a:solidFill>
              <a:latin typeface="Times New Roman"/>
              <a:cs typeface="Segoe UI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Wingdings"/>
              <a:buChar char="§"/>
            </a:pPr>
            <a:endParaRPr lang="nb-NO" altLang="nb-NO" sz="1200">
              <a:solidFill>
                <a:schemeClr val="tx1"/>
              </a:solidFill>
              <a:latin typeface="Times New Roman"/>
              <a:cs typeface="Segoe UI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Wingdings"/>
              <a:buChar char="§"/>
            </a:pPr>
            <a:endParaRPr lang="nb-NO" altLang="nb-NO" sz="1200">
              <a:solidFill>
                <a:schemeClr val="tx1"/>
              </a:solidFill>
              <a:latin typeface="Times New Roman"/>
              <a:cs typeface="Segoe UI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Wingdings"/>
              <a:buChar char="§"/>
            </a:pPr>
            <a:endParaRPr lang="nb-NO" altLang="nb-NO" sz="1000">
              <a:solidFill>
                <a:schemeClr val="tx1"/>
              </a:solidFill>
              <a:latin typeface="Times New Roman"/>
              <a:cs typeface="Segoe UI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nb-NO" altLang="nb-NO" sz="1000">
              <a:solidFill>
                <a:schemeClr val="tx1"/>
              </a:solidFill>
              <a:latin typeface="Times New Roman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229517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87CCA703-C828-4C82-805E-F895B1B52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Åpningstider </a:t>
            </a:r>
            <a:r>
              <a:rPr lang="nb-NO" err="1"/>
              <a:t>drop</a:t>
            </a:r>
            <a:r>
              <a:rPr lang="nb-NO"/>
              <a:t>-in</a:t>
            </a:r>
          </a:p>
        </p:txBody>
      </p:sp>
      <p:graphicFrame>
        <p:nvGraphicFramePr>
          <p:cNvPr id="8" name="Plassholder for innhold 7">
            <a:extLst>
              <a:ext uri="{FF2B5EF4-FFF2-40B4-BE49-F238E27FC236}">
                <a16:creationId xmlns:a16="http://schemas.microsoft.com/office/drawing/2014/main" id="{3F804A3F-2524-4B69-BD9D-4F4A35B2597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253534179"/>
              </p:ext>
            </p:extLst>
          </p:nvPr>
        </p:nvGraphicFramePr>
        <p:xfrm>
          <a:off x="827584" y="1119663"/>
          <a:ext cx="5472608" cy="3300413"/>
        </p:xfrm>
        <a:graphic>
          <a:graphicData uri="http://schemas.openxmlformats.org/drawingml/2006/table">
            <a:tbl>
              <a:tblPr/>
              <a:tblGrid>
                <a:gridCol w="1664858">
                  <a:extLst>
                    <a:ext uri="{9D8B030D-6E8A-4147-A177-3AD203B41FA5}">
                      <a16:colId xmlns:a16="http://schemas.microsoft.com/office/drawing/2014/main" val="1077084701"/>
                    </a:ext>
                  </a:extLst>
                </a:gridCol>
                <a:gridCol w="1699690">
                  <a:extLst>
                    <a:ext uri="{9D8B030D-6E8A-4147-A177-3AD203B41FA5}">
                      <a16:colId xmlns:a16="http://schemas.microsoft.com/office/drawing/2014/main" val="185804281"/>
                    </a:ext>
                  </a:extLst>
                </a:gridCol>
                <a:gridCol w="2108060">
                  <a:extLst>
                    <a:ext uri="{9D8B030D-6E8A-4147-A177-3AD203B41FA5}">
                      <a16:colId xmlns:a16="http://schemas.microsoft.com/office/drawing/2014/main" val="2532734606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NAV Gjøvik</a:t>
                      </a:r>
                      <a:endParaRPr lang="nb-NO" sz="900">
                        <a:latin typeface="Times New Roman"/>
                      </a:endParaRP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 b="0" i="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Redusert åpningstid </a:t>
                      </a:r>
                      <a:endParaRPr lang="nb-NO" sz="900">
                        <a:latin typeface="Times New Roman"/>
                      </a:endParaRP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Åpent for </a:t>
                      </a:r>
                      <a:r>
                        <a:rPr lang="nb-NO" sz="900" b="0" i="0" kern="120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drop</a:t>
                      </a:r>
                      <a:r>
                        <a:rPr lang="nb-NO" sz="900" b="0" i="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-in mandag og onsdag 12-14 og fredag 10-12</a:t>
                      </a:r>
                    </a:p>
                    <a:p>
                      <a:endParaRPr lang="nb-NO" sz="900">
                        <a:latin typeface="Times New Roman"/>
                      </a:endParaRP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8067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nb-NO" sz="900">
                          <a:latin typeface="Times New Roman"/>
                        </a:rPr>
                        <a:t>NAV Østre Toten</a:t>
                      </a: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>
                          <a:latin typeface="Times New Roman"/>
                        </a:rPr>
                        <a:t>Åpne som før 12. mars</a:t>
                      </a: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>
                          <a:latin typeface="Times New Roman"/>
                        </a:rPr>
                        <a:t>Åpent for </a:t>
                      </a:r>
                      <a:r>
                        <a:rPr lang="nb-NO" sz="900" err="1">
                          <a:latin typeface="Times New Roman"/>
                        </a:rPr>
                        <a:t>drop</a:t>
                      </a:r>
                      <a:r>
                        <a:rPr lang="nb-NO" sz="900">
                          <a:latin typeface="Times New Roman"/>
                        </a:rPr>
                        <a:t>-in mandag, onsdag og fredag 9-11</a:t>
                      </a: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35589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nb-NO" sz="900">
                          <a:latin typeface="Times New Roman"/>
                        </a:rPr>
                        <a:t>NAV Vestre Toten</a:t>
                      </a: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>
                          <a:latin typeface="Times New Roman"/>
                        </a:rPr>
                        <a:t>Åpne som før 12. mars</a:t>
                      </a: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>
                          <a:latin typeface="Times New Roman"/>
                        </a:rPr>
                        <a:t>Åpent for </a:t>
                      </a:r>
                      <a:r>
                        <a:rPr lang="nb-NO" sz="900" err="1">
                          <a:latin typeface="Times New Roman"/>
                        </a:rPr>
                        <a:t>drop</a:t>
                      </a:r>
                      <a:r>
                        <a:rPr lang="nb-NO" sz="900">
                          <a:latin typeface="Times New Roman"/>
                        </a:rPr>
                        <a:t>-in mandag, onsdag og fredag 9-11</a:t>
                      </a: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76386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r>
                        <a:rPr lang="nb-NO" sz="900">
                          <a:latin typeface="Times New Roman"/>
                        </a:rPr>
                        <a:t>NAV Hadeland</a:t>
                      </a: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>
                          <a:latin typeface="Times New Roman"/>
                        </a:rPr>
                        <a:t>Stengt </a:t>
                      </a:r>
                      <a:r>
                        <a:rPr lang="nb-NO" sz="900" err="1">
                          <a:latin typeface="Times New Roman"/>
                        </a:rPr>
                        <a:t>drop</a:t>
                      </a:r>
                      <a:r>
                        <a:rPr lang="nb-NO" sz="900">
                          <a:latin typeface="Times New Roman"/>
                        </a:rPr>
                        <a:t> in</a:t>
                      </a: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nb-NO" sz="900">
                        <a:latin typeface="Times New Roman"/>
                      </a:endParaRP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998498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r>
                        <a:rPr lang="nb-NO" sz="900">
                          <a:latin typeface="Times New Roman"/>
                        </a:rPr>
                        <a:t>NAV Søndre Land</a:t>
                      </a: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>
                          <a:latin typeface="Times New Roman"/>
                        </a:rPr>
                        <a:t>Redusert åpningstid</a:t>
                      </a: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>
                          <a:latin typeface="Times New Roman"/>
                        </a:rPr>
                        <a:t>Åpent for </a:t>
                      </a:r>
                      <a:r>
                        <a:rPr lang="nb-NO" sz="900" err="1">
                          <a:latin typeface="Times New Roman"/>
                        </a:rPr>
                        <a:t>drop</a:t>
                      </a:r>
                      <a:r>
                        <a:rPr lang="nb-NO" sz="900">
                          <a:latin typeface="Times New Roman"/>
                        </a:rPr>
                        <a:t>-in torsdag 12-14</a:t>
                      </a: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55221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nb-NO" sz="900">
                          <a:latin typeface="Times New Roman"/>
                        </a:rPr>
                        <a:t>NAV Nordre Land</a:t>
                      </a: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>
                          <a:latin typeface="Times New Roman"/>
                        </a:rPr>
                        <a:t>Redusert åpningstid</a:t>
                      </a: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900">
                          <a:latin typeface="Times New Roman"/>
                        </a:rPr>
                        <a:t>Åpent for </a:t>
                      </a:r>
                      <a:r>
                        <a:rPr lang="nb-NO" sz="900" err="1">
                          <a:latin typeface="Times New Roman"/>
                        </a:rPr>
                        <a:t>drop</a:t>
                      </a:r>
                      <a:r>
                        <a:rPr lang="nb-NO" sz="900">
                          <a:latin typeface="Times New Roman"/>
                        </a:rPr>
                        <a:t>-in mandag og torsdag 12-14.</a:t>
                      </a:r>
                    </a:p>
                  </a:txBody>
                  <a:tcPr marL="33338" marR="33338" marT="16669" marB="16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568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98381"/>
      </p:ext>
    </p:extLst>
  </p:cSld>
  <p:clrMapOvr>
    <a:masterClrMapping/>
  </p:clrMapOvr>
</p:sld>
</file>

<file path=ppt/theme/theme1.xml><?xml version="1.0" encoding="utf-8"?>
<a:theme xmlns:a="http://schemas.openxmlformats.org/drawingml/2006/main" name="NAV-mal widescreen bokmål (16.9)">
  <a:themeElements>
    <a:clrScheme name="Office">
      <a:dk1>
        <a:srgbClr val="3E3832"/>
      </a:dk1>
      <a:lt1>
        <a:sysClr val="window" lastClr="FFFFFF"/>
      </a:lt1>
      <a:dk2>
        <a:srgbClr val="C30000"/>
      </a:dk2>
      <a:lt2>
        <a:srgbClr val="878787"/>
      </a:lt2>
      <a:accent1>
        <a:srgbClr val="DADADA"/>
      </a:accent1>
      <a:accent2>
        <a:srgbClr val="EFEFEF"/>
      </a:accent2>
      <a:accent3>
        <a:srgbClr val="66CBEC"/>
      </a:accent3>
      <a:accent4>
        <a:srgbClr val="005B82"/>
      </a:accent4>
      <a:accent5>
        <a:srgbClr val="06893A"/>
      </a:accent5>
      <a:accent6>
        <a:srgbClr val="A2AD00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-10-23 Brukerutvalg" id="{0B4A369A-E998-4B53-86A6-0D6004DCB2DF}" vid="{3051121D-7A78-4652-A025-BBE5E51F67C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00DCA379D3FC479EEC2CCCD7051465" ma:contentTypeVersion="2" ma:contentTypeDescription="Create a new document." ma:contentTypeScope="" ma:versionID="d15f8a26d2f999e697ad8c5b785a3f4e">
  <xsd:schema xmlns:xsd="http://www.w3.org/2001/XMLSchema" xmlns:xs="http://www.w3.org/2001/XMLSchema" xmlns:p="http://schemas.microsoft.com/office/2006/metadata/properties" xmlns:ns2="43a40d5c-8fdf-46bb-9a23-2e1c7db5e035" targetNamespace="http://schemas.microsoft.com/office/2006/metadata/properties" ma:root="true" ma:fieldsID="0e0894c02612335f076bd7b99d309d93" ns2:_="">
    <xsd:import namespace="43a40d5c-8fdf-46bb-9a23-2e1c7db5e0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40d5c-8fdf-46bb-9a23-2e1c7db5e0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B4CDC0-130E-4A0C-B1BE-F5C39494788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3a40d5c-8fdf-46bb-9a23-2e1c7db5e035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57ADD77-1934-4CD4-A50D-F35C62D898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F08485-0FC6-4012-B3BF-DD44A7C3137A}">
  <ds:schemaRefs>
    <ds:schemaRef ds:uri="43a40d5c-8fdf-46bb-9a23-2e1c7db5e0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322</Words>
  <Application>Microsoft Office PowerPoint</Application>
  <PresentationFormat>Skjermfremvisning (16:9)</PresentationFormat>
  <Paragraphs>62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NAV-mal widescreen bokmål (16.9)</vt:lpstr>
      <vt:lpstr>Brukerutvalg</vt:lpstr>
      <vt:lpstr>Agenda</vt:lpstr>
      <vt:lpstr>07/20 Konsekvenser av Covid-19</vt:lpstr>
      <vt:lpstr>07/20 Konsekvenser av Covid-19 forts. Arbeidsledigheten øker?</vt:lpstr>
      <vt:lpstr>Arbeidsledighet i Gjøvikregionen</vt:lpstr>
      <vt:lpstr>07/20 Konsekvenser av Covid-19 forts. Brukeroppfølging</vt:lpstr>
      <vt:lpstr>Bygg og anlegg, reiseliv og transport har fått en liten økning i ledighet. Reduksjon i delvis ledige innen helse, pleie og omsorg. Marginale endringer innen de øvrige yrkesgruppene de siste 3 uker</vt:lpstr>
      <vt:lpstr>07/20 Konsekvenser av Covid-19 forts. </vt:lpstr>
      <vt:lpstr>Åpningstider drop-in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Mathilde Skjelbostad</dc:creator>
  <cp:lastModifiedBy>Karlsen, Reidun</cp:lastModifiedBy>
  <cp:revision>2</cp:revision>
  <dcterms:created xsi:type="dcterms:W3CDTF">2016-09-15T07:22:07Z</dcterms:created>
  <dcterms:modified xsi:type="dcterms:W3CDTF">2021-02-15T10:27:14Z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0x0101009A00DCA379D3FC479EEC2CCCD7051465</vt:lpwstr>
  </property>
  <property fmtid="{D5CDD505-2E9C-101B-9397-08002B2CF9AE}" pid="3" name="MSIP_Label_d3491420-1ae2-4120-89e6-e6f668f067e2_Enabled">
    <vt:lpwstr>true</vt:lpwstr>
  </property>
  <property fmtid="{D5CDD505-2E9C-101B-9397-08002B2CF9AE}" pid="4" name="MSIP_Label_d3491420-1ae2-4120-89e6-e6f668f067e2_SetDate">
    <vt:lpwstr>2020-11-26T14:54:47Z</vt:lpwstr>
  </property>
  <property fmtid="{D5CDD505-2E9C-101B-9397-08002B2CF9AE}" pid="5" name="MSIP_Label_d3491420-1ae2-4120-89e6-e6f668f067e2_Method">
    <vt:lpwstr>Standard</vt:lpwstr>
  </property>
  <property fmtid="{D5CDD505-2E9C-101B-9397-08002B2CF9AE}" pid="6" name="MSIP_Label_d3491420-1ae2-4120-89e6-e6f668f067e2_Name">
    <vt:lpwstr>d3491420-1ae2-4120-89e6-e6f668f067e2</vt:lpwstr>
  </property>
  <property fmtid="{D5CDD505-2E9C-101B-9397-08002B2CF9AE}" pid="7" name="MSIP_Label_d3491420-1ae2-4120-89e6-e6f668f067e2_SiteId">
    <vt:lpwstr>62366534-1ec3-4962-8869-9b5535279d0b</vt:lpwstr>
  </property>
  <property fmtid="{D5CDD505-2E9C-101B-9397-08002B2CF9AE}" pid="8" name="MSIP_Label_d3491420-1ae2-4120-89e6-e6f668f067e2_ActionId">
    <vt:lpwstr>c02cd449-3304-4dad-a118-30ecbd45f6ad</vt:lpwstr>
  </property>
  <property fmtid="{D5CDD505-2E9C-101B-9397-08002B2CF9AE}" pid="9" name="MSIP_Label_d3491420-1ae2-4120-89e6-e6f668f067e2_ContentBits">
    <vt:lpwstr>0</vt:lpwstr>
  </property>
</Properties>
</file>